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84" r:id="rId5"/>
    <p:sldMasterId id="2147483701" r:id="rId6"/>
    <p:sldMasterId id="2147483710" r:id="rId7"/>
    <p:sldMasterId id="2147483713" r:id="rId8"/>
    <p:sldMasterId id="2147483729" r:id="rId9"/>
    <p:sldMasterId id="2147483864" r:id="rId10"/>
    <p:sldMasterId id="2147483876" r:id="rId11"/>
    <p:sldMasterId id="2147483888" r:id="rId12"/>
  </p:sldMasterIdLst>
  <p:notesMasterIdLst>
    <p:notesMasterId r:id="rId98"/>
  </p:notesMasterIdLst>
  <p:sldIdLst>
    <p:sldId id="2667" r:id="rId13"/>
    <p:sldId id="1860" r:id="rId14"/>
    <p:sldId id="341" r:id="rId15"/>
    <p:sldId id="1884" r:id="rId16"/>
    <p:sldId id="1889" r:id="rId17"/>
    <p:sldId id="1890" r:id="rId18"/>
    <p:sldId id="1891" r:id="rId19"/>
    <p:sldId id="1892" r:id="rId20"/>
    <p:sldId id="1893" r:id="rId21"/>
    <p:sldId id="1894" r:id="rId22"/>
    <p:sldId id="1887" r:id="rId23"/>
    <p:sldId id="1895" r:id="rId24"/>
    <p:sldId id="1916" r:id="rId25"/>
    <p:sldId id="1917" r:id="rId26"/>
    <p:sldId id="1918" r:id="rId27"/>
    <p:sldId id="1919" r:id="rId28"/>
    <p:sldId id="1920" r:id="rId29"/>
    <p:sldId id="1921" r:id="rId30"/>
    <p:sldId id="1922" r:id="rId31"/>
    <p:sldId id="1923" r:id="rId32"/>
    <p:sldId id="1924" r:id="rId33"/>
    <p:sldId id="1925" r:id="rId34"/>
    <p:sldId id="1926" r:id="rId35"/>
    <p:sldId id="1886" r:id="rId36"/>
    <p:sldId id="1908" r:id="rId37"/>
    <p:sldId id="1909" r:id="rId38"/>
    <p:sldId id="1910" r:id="rId39"/>
    <p:sldId id="1911" r:id="rId40"/>
    <p:sldId id="1912" r:id="rId41"/>
    <p:sldId id="1913" r:id="rId42"/>
    <p:sldId id="1914" r:id="rId43"/>
    <p:sldId id="1853" r:id="rId44"/>
    <p:sldId id="2627" r:id="rId45"/>
    <p:sldId id="2666" r:id="rId46"/>
    <p:sldId id="2629" r:id="rId47"/>
    <p:sldId id="2630" r:id="rId48"/>
    <p:sldId id="2631" r:id="rId49"/>
    <p:sldId id="2632" r:id="rId50"/>
    <p:sldId id="2633" r:id="rId51"/>
    <p:sldId id="2634" r:id="rId52"/>
    <p:sldId id="2635" r:id="rId53"/>
    <p:sldId id="2636" r:id="rId54"/>
    <p:sldId id="2637" r:id="rId55"/>
    <p:sldId id="2638" r:id="rId56"/>
    <p:sldId id="2639" r:id="rId57"/>
    <p:sldId id="2640" r:id="rId58"/>
    <p:sldId id="2641" r:id="rId59"/>
    <p:sldId id="2642" r:id="rId60"/>
    <p:sldId id="2643" r:id="rId61"/>
    <p:sldId id="2644" r:id="rId62"/>
    <p:sldId id="2645" r:id="rId63"/>
    <p:sldId id="2646" r:id="rId64"/>
    <p:sldId id="2647" r:id="rId65"/>
    <p:sldId id="2648" r:id="rId66"/>
    <p:sldId id="2649" r:id="rId67"/>
    <p:sldId id="2650" r:id="rId68"/>
    <p:sldId id="2651" r:id="rId69"/>
    <p:sldId id="2652" r:id="rId70"/>
    <p:sldId id="2653" r:id="rId71"/>
    <p:sldId id="2654" r:id="rId72"/>
    <p:sldId id="2655" r:id="rId73"/>
    <p:sldId id="2656" r:id="rId74"/>
    <p:sldId id="2657" r:id="rId75"/>
    <p:sldId id="2658" r:id="rId76"/>
    <p:sldId id="2659" r:id="rId77"/>
    <p:sldId id="2660" r:id="rId78"/>
    <p:sldId id="2661" r:id="rId79"/>
    <p:sldId id="2662" r:id="rId80"/>
    <p:sldId id="2663" r:id="rId81"/>
    <p:sldId id="2664" r:id="rId82"/>
    <p:sldId id="2668" r:id="rId83"/>
    <p:sldId id="1885" r:id="rId84"/>
    <p:sldId id="1896" r:id="rId85"/>
    <p:sldId id="1897" r:id="rId86"/>
    <p:sldId id="1898" r:id="rId87"/>
    <p:sldId id="1899" r:id="rId88"/>
    <p:sldId id="1900" r:id="rId89"/>
    <p:sldId id="1901" r:id="rId90"/>
    <p:sldId id="1902" r:id="rId91"/>
    <p:sldId id="1903" r:id="rId92"/>
    <p:sldId id="1904" r:id="rId93"/>
    <p:sldId id="1905" r:id="rId94"/>
    <p:sldId id="1906" r:id="rId95"/>
    <p:sldId id="1907" r:id="rId96"/>
    <p:sldId id="1871"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zehut, Katherine" initials="CK" lastIdx="3" clrIdx="0">
    <p:extLst>
      <p:ext uri="{19B8F6BF-5375-455C-9EA6-DF929625EA0E}">
        <p15:presenceInfo xmlns:p15="http://schemas.microsoft.com/office/powerpoint/2012/main" userId="S-1-5-21-2017986614-23424109-2091147243-39840" providerId="AD"/>
      </p:ext>
    </p:extLst>
  </p:cmAuthor>
  <p:cmAuthor id="2" name="Allen, Kelly" initials="AK" lastIdx="19" clrIdx="1">
    <p:extLst>
      <p:ext uri="{19B8F6BF-5375-455C-9EA6-DF929625EA0E}">
        <p15:presenceInfo xmlns:p15="http://schemas.microsoft.com/office/powerpoint/2012/main" userId="S::kallen@doe.nj.gov::00e8c9ca-b360-4df5-9ab7-a135930b3170" providerId="AD"/>
      </p:ext>
    </p:extLst>
  </p:cmAuthor>
  <p:cmAuthor id="3" name="Petino, Damian" initials="PD" lastIdx="22" clrIdx="2">
    <p:extLst>
      <p:ext uri="{19B8F6BF-5375-455C-9EA6-DF929625EA0E}">
        <p15:presenceInfo xmlns:p15="http://schemas.microsoft.com/office/powerpoint/2012/main" userId="S::dpetino@doe.nj.gov::12a8a728-970f-47a1-8ffd-7d4e2b840f7e" providerId="AD"/>
      </p:ext>
    </p:extLst>
  </p:cmAuthor>
  <p:cmAuthor id="4" name="Ehling, Kathleen" initials="EK" lastIdx="3" clrIdx="3">
    <p:extLst>
      <p:ext uri="{19B8F6BF-5375-455C-9EA6-DF929625EA0E}">
        <p15:presenceInfo xmlns:p15="http://schemas.microsoft.com/office/powerpoint/2012/main" userId="S::kehling@doe.nj.gov::0e8e584d-e448-49b8-afc8-3a6c7b8b3d7d" providerId="AD"/>
      </p:ext>
    </p:extLst>
  </p:cmAuthor>
  <p:cmAuthor id="5" name="Haake, Barbara" initials="HB" lastIdx="1" clrIdx="4">
    <p:extLst>
      <p:ext uri="{19B8F6BF-5375-455C-9EA6-DF929625EA0E}">
        <p15:presenceInfo xmlns:p15="http://schemas.microsoft.com/office/powerpoint/2012/main" userId="S::bhaake@doe.nj.gov::f0f0253b-2a5a-4460-b2e0-3aba2fd3e2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E59A"/>
    <a:srgbClr val="3D8BF1"/>
    <a:srgbClr val="FF6666"/>
    <a:srgbClr val="EC8B4A"/>
    <a:srgbClr val="5981C7"/>
    <a:srgbClr val="EB91A1"/>
    <a:srgbClr val="C8A09E"/>
    <a:srgbClr val="9BAFB5"/>
    <a:srgbClr val="C96731"/>
    <a:srgbClr val="9FC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1" autoAdjust="0"/>
    <p:restoredTop sz="86410" autoAdjust="0"/>
  </p:normalViewPr>
  <p:slideViewPr>
    <p:cSldViewPr snapToGrid="0">
      <p:cViewPr varScale="1">
        <p:scale>
          <a:sx n="96" d="100"/>
          <a:sy n="96" d="100"/>
        </p:scale>
        <p:origin x="276" y="96"/>
      </p:cViewPr>
      <p:guideLst/>
    </p:cSldViewPr>
  </p:slideViewPr>
  <p:outlineViewPr>
    <p:cViewPr>
      <p:scale>
        <a:sx n="33" d="100"/>
        <a:sy n="33" d="100"/>
      </p:scale>
      <p:origin x="0" y="-202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9070A-7D44-4A6C-93B4-C8998FFD69BC}"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FC84A-B61C-4A46-BCC0-0080EAFB636E}" type="slidenum">
              <a:rPr lang="en-US" smtClean="0"/>
              <a:t>‹#›</a:t>
            </a:fld>
            <a:endParaRPr lang="en-US"/>
          </a:p>
        </p:txBody>
      </p:sp>
    </p:spTree>
    <p:extLst>
      <p:ext uri="{BB962C8B-B14F-4D97-AF65-F5344CB8AC3E}">
        <p14:creationId xmlns:p14="http://schemas.microsoft.com/office/powerpoint/2010/main" val="351882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1</a:t>
            </a:fld>
            <a:endParaRPr lang="en-US"/>
          </a:p>
        </p:txBody>
      </p:sp>
    </p:spTree>
    <p:extLst>
      <p:ext uri="{BB962C8B-B14F-4D97-AF65-F5344CB8AC3E}">
        <p14:creationId xmlns:p14="http://schemas.microsoft.com/office/powerpoint/2010/main" val="1016078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CC1FC84A-B61C-4A46-BCC0-0080EAFB636E}" type="slidenum">
              <a:rPr lang="en-US" smtClean="0"/>
              <a:t>26</a:t>
            </a:fld>
            <a:endParaRPr lang="en-US"/>
          </a:p>
        </p:txBody>
      </p:sp>
    </p:spTree>
    <p:extLst>
      <p:ext uri="{BB962C8B-B14F-4D97-AF65-F5344CB8AC3E}">
        <p14:creationId xmlns:p14="http://schemas.microsoft.com/office/powerpoint/2010/main" val="362730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27</a:t>
            </a:fld>
            <a:endParaRPr lang="en-US"/>
          </a:p>
        </p:txBody>
      </p:sp>
    </p:spTree>
    <p:extLst>
      <p:ext uri="{BB962C8B-B14F-4D97-AF65-F5344CB8AC3E}">
        <p14:creationId xmlns:p14="http://schemas.microsoft.com/office/powerpoint/2010/main" val="380567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Timely review process due to the nature &amp; scope of the grant. In addition, please remember we are reviewing over 600 applications for just ARP ESSER.</a:t>
            </a:r>
          </a:p>
        </p:txBody>
      </p:sp>
      <p:sp>
        <p:nvSpPr>
          <p:cNvPr id="4" name="Slide Number Placeholder 3"/>
          <p:cNvSpPr>
            <a:spLocks noGrp="1"/>
          </p:cNvSpPr>
          <p:nvPr>
            <p:ph type="sldNum" sz="quarter" idx="5"/>
          </p:nvPr>
        </p:nvSpPr>
        <p:spPr/>
        <p:txBody>
          <a:bodyPr/>
          <a:lstStyle/>
          <a:p>
            <a:fld id="{B97A44F7-5F69-4F06-8F30-FB0E6EC0A151}" type="slidenum">
              <a:rPr lang="en-US" smtClean="0"/>
              <a:t>28</a:t>
            </a:fld>
            <a:endParaRPr lang="en-US"/>
          </a:p>
        </p:txBody>
      </p:sp>
    </p:spTree>
    <p:extLst>
      <p:ext uri="{BB962C8B-B14F-4D97-AF65-F5344CB8AC3E}">
        <p14:creationId xmlns:p14="http://schemas.microsoft.com/office/powerpoint/2010/main" val="130576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Timely review process due to the nature &amp; scope of the grant. In addition, please remember we are reviewing over 600 applications for just ARP ESSER.</a:t>
            </a:r>
          </a:p>
        </p:txBody>
      </p:sp>
      <p:sp>
        <p:nvSpPr>
          <p:cNvPr id="4" name="Slide Number Placeholder 3"/>
          <p:cNvSpPr>
            <a:spLocks noGrp="1"/>
          </p:cNvSpPr>
          <p:nvPr>
            <p:ph type="sldNum" sz="quarter" idx="5"/>
          </p:nvPr>
        </p:nvSpPr>
        <p:spPr/>
        <p:txBody>
          <a:bodyPr/>
          <a:lstStyle/>
          <a:p>
            <a:fld id="{B97A44F7-5F69-4F06-8F30-FB0E6EC0A151}" type="slidenum">
              <a:rPr lang="en-US" smtClean="0"/>
              <a:t>29</a:t>
            </a:fld>
            <a:endParaRPr lang="en-US"/>
          </a:p>
        </p:txBody>
      </p:sp>
    </p:spTree>
    <p:extLst>
      <p:ext uri="{BB962C8B-B14F-4D97-AF65-F5344CB8AC3E}">
        <p14:creationId xmlns:p14="http://schemas.microsoft.com/office/powerpoint/2010/main" val="371408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to encumber funds if submitted on time but won’t be able to file a Reimbursement Request until Tier I and Tier II approvals.</a:t>
            </a:r>
          </a:p>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30</a:t>
            </a:fld>
            <a:endParaRPr lang="en-US"/>
          </a:p>
        </p:txBody>
      </p:sp>
    </p:spTree>
    <p:extLst>
      <p:ext uri="{BB962C8B-B14F-4D97-AF65-F5344CB8AC3E}">
        <p14:creationId xmlns:p14="http://schemas.microsoft.com/office/powerpoint/2010/main" val="330464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to encumber funds if submitted on time but won’t be able to file a Reimbursement Request until Tier I and Tier II approvals.</a:t>
            </a:r>
          </a:p>
          <a:p>
            <a:endParaRPr lang="en-US" dirty="0"/>
          </a:p>
          <a:p>
            <a:r>
              <a:rPr lang="en-US" dirty="0"/>
              <a:t>Remind about EWEG Help Desk &amp; ESSER Help Desk</a:t>
            </a:r>
          </a:p>
        </p:txBody>
      </p:sp>
      <p:sp>
        <p:nvSpPr>
          <p:cNvPr id="4" name="Slide Number Placeholder 3"/>
          <p:cNvSpPr>
            <a:spLocks noGrp="1"/>
          </p:cNvSpPr>
          <p:nvPr>
            <p:ph type="sldNum" sz="quarter" idx="5"/>
          </p:nvPr>
        </p:nvSpPr>
        <p:spPr/>
        <p:txBody>
          <a:bodyPr/>
          <a:lstStyle/>
          <a:p>
            <a:fld id="{B97A44F7-5F69-4F06-8F30-FB0E6EC0A151}" type="slidenum">
              <a:rPr lang="en-US" smtClean="0"/>
              <a:t>31</a:t>
            </a:fld>
            <a:endParaRPr lang="en-US"/>
          </a:p>
        </p:txBody>
      </p:sp>
    </p:spTree>
    <p:extLst>
      <p:ext uri="{BB962C8B-B14F-4D97-AF65-F5344CB8AC3E}">
        <p14:creationId xmlns:p14="http://schemas.microsoft.com/office/powerpoint/2010/main" val="65570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32</a:t>
            </a:fld>
            <a:endParaRPr lang="en-US"/>
          </a:p>
        </p:txBody>
      </p:sp>
    </p:spTree>
    <p:extLst>
      <p:ext uri="{BB962C8B-B14F-4D97-AF65-F5344CB8AC3E}">
        <p14:creationId xmlns:p14="http://schemas.microsoft.com/office/powerpoint/2010/main" val="272704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A90308F-BAD5-A0E3-7A0F-92CF11E394C1}"/>
              </a:ext>
            </a:extLst>
          </p:cNvPr>
          <p:cNvSpPr>
            <a:spLocks noGrp="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27488" y="871538"/>
            <a:ext cx="4179887" cy="2352675"/>
          </a:xfrm>
        </p:spPr>
      </p:sp>
      <p:sp>
        <p:nvSpPr>
          <p:cNvPr id="3" name="Notes Placeholder 2"/>
          <p:cNvSpPr>
            <a:spLocks noGrp="1"/>
          </p:cNvSpPr>
          <p:nvPr>
            <p:ph type="body" idx="1"/>
          </p:nvPr>
        </p:nvSpPr>
        <p:spPr>
          <a:xfrm>
            <a:off x="1459276" y="3355420"/>
            <a:ext cx="9551624" cy="3443273"/>
          </a:xfrm>
        </p:spPr>
        <p:txBody>
          <a:bodyPr/>
          <a:lstStyle/>
          <a:p>
            <a:endParaRPr lang="en-US" sz="11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7590D-9F9C-4A68-B3F6-D00F3BC81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997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the impact of school closures on the students’ academic, social, emotional and mental health needs due to the COVID-19  pandemic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 </a:t>
            </a:r>
            <a:r>
              <a:rPr lang="en-US" sz="1200" b="0" i="0" u="none" strike="noStrike" kern="1200" dirty="0" err="1">
                <a:solidFill>
                  <a:schemeClr val="tx1"/>
                </a:solidFill>
                <a:effectLst/>
                <a:latin typeface="+mn-lt"/>
                <a:ea typeface="+mn-ea"/>
                <a:cs typeface="+mn-cs"/>
              </a:rPr>
              <a:t>ife</a:t>
            </a:r>
            <a:r>
              <a:rPr lang="en-US" sz="1200" b="0" i="0" u="none" strike="noStrike" kern="1200" dirty="0">
                <a:solidFill>
                  <a:schemeClr val="tx1"/>
                </a:solidFill>
                <a:effectLst/>
                <a:latin typeface="+mn-lt"/>
                <a:ea typeface="+mn-ea"/>
                <a:cs typeface="+mn-cs"/>
              </a:rPr>
              <a:t> in the classroom has changed because of the pandemic. Among other things, most schools have implemented physical distancing, simultaneous remote instruction, and health safeguards that limit both teacher–student and peer interactions. Many students are also dealing with added trauma, including economic dislocation, hunger, and mental health challenges—all of which clearly affect learning, regardless of how it takes place.</a:t>
            </a:r>
            <a:endParaRPr lang="en-US" dirty="0"/>
          </a:p>
        </p:txBody>
      </p:sp>
      <p:sp>
        <p:nvSpPr>
          <p:cNvPr id="4" name="Slide Number Placeholder 3"/>
          <p:cNvSpPr>
            <a:spLocks noGrp="1"/>
          </p:cNvSpPr>
          <p:nvPr>
            <p:ph type="sldNum" sz="quarter" idx="5"/>
          </p:nvPr>
        </p:nvSpPr>
        <p:spPr/>
        <p:txBody>
          <a:bodyPr/>
          <a:lstStyle/>
          <a:p>
            <a:fld id="{17D7590D-9F9C-4A68-B3F6-D00F3BC8199A}" type="slidenum">
              <a:rPr lang="en-US"/>
              <a:t>37</a:t>
            </a:fld>
            <a:endParaRPr lang="en-US"/>
          </a:p>
        </p:txBody>
      </p:sp>
    </p:spTree>
    <p:extLst>
      <p:ext uri="{BB962C8B-B14F-4D97-AF65-F5344CB8AC3E}">
        <p14:creationId xmlns:p14="http://schemas.microsoft.com/office/powerpoint/2010/main" val="1163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2</a:t>
            </a:fld>
            <a:endParaRPr lang="en-US"/>
          </a:p>
        </p:txBody>
      </p:sp>
    </p:spTree>
    <p:extLst>
      <p:ext uri="{BB962C8B-B14F-4D97-AF65-F5344CB8AC3E}">
        <p14:creationId xmlns:p14="http://schemas.microsoft.com/office/powerpoint/2010/main" val="3231914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extended gaps or interruptions in education (time gaps – attendance/technology maintenance/connectivity</a:t>
            </a:r>
          </a:p>
          <a:p>
            <a:r>
              <a:rPr lang="en-US" dirty="0"/>
              <a:t>19-20 March16, 2019 – June 15, 2020 –half day  - 4 hours only and one hour support</a:t>
            </a:r>
          </a:p>
          <a:p>
            <a:pPr lvl="2"/>
            <a:r>
              <a:rPr lang="en-US" dirty="0"/>
              <a:t>Pk-2 independent learning  versus 3-12 virtual instruction</a:t>
            </a:r>
          </a:p>
          <a:p>
            <a:r>
              <a:rPr lang="en-US" dirty="0"/>
              <a:t>20-21 Sept 11, 2020 –April 16, 2021 - half day/ virtual  instruction</a:t>
            </a:r>
          </a:p>
          <a:p>
            <a:r>
              <a:rPr lang="en-US" dirty="0"/>
              <a:t>20-21 April 19 – PK-3 half day/ hybrid  instruction</a:t>
            </a:r>
          </a:p>
          <a:p>
            <a:r>
              <a:rPr lang="en-US" dirty="0"/>
              <a:t>20-21 April 26 4-5 half day/ virtual hybrid instruction</a:t>
            </a:r>
          </a:p>
          <a:p>
            <a:r>
              <a:rPr lang="en-US" dirty="0"/>
              <a:t>20-21 May 3 6-12 half day/ virtual  hybrid instruction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7D7590D-9F9C-4A68-B3F6-D00F3BC8199A}" type="slidenum">
              <a:rPr lang="en-US" smtClean="0"/>
              <a:t>38</a:t>
            </a:fld>
            <a:endParaRPr lang="en-US"/>
          </a:p>
        </p:txBody>
      </p:sp>
    </p:spTree>
    <p:extLst>
      <p:ext uri="{BB962C8B-B14F-4D97-AF65-F5344CB8AC3E}">
        <p14:creationId xmlns:p14="http://schemas.microsoft.com/office/powerpoint/2010/main" val="1227614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39</a:t>
            </a:fld>
            <a:endParaRPr lang="en-US"/>
          </a:p>
        </p:txBody>
      </p:sp>
    </p:spTree>
    <p:extLst>
      <p:ext uri="{BB962C8B-B14F-4D97-AF65-F5344CB8AC3E}">
        <p14:creationId xmlns:p14="http://schemas.microsoft.com/office/powerpoint/2010/main" val="1670383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the impact of school closures on the students’ academic, social, emotional and mental health needs due to the COVID-19  pandemic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 </a:t>
            </a:r>
            <a:r>
              <a:rPr lang="en-US" sz="1200" b="0" i="0" u="none" strike="noStrike" kern="1200" dirty="0" err="1">
                <a:solidFill>
                  <a:schemeClr val="tx1"/>
                </a:solidFill>
                <a:effectLst/>
                <a:latin typeface="+mn-lt"/>
                <a:ea typeface="+mn-ea"/>
                <a:cs typeface="+mn-cs"/>
              </a:rPr>
              <a:t>ife</a:t>
            </a:r>
            <a:r>
              <a:rPr lang="en-US" sz="1200" b="0" i="0" u="none" strike="noStrike" kern="1200" dirty="0">
                <a:solidFill>
                  <a:schemeClr val="tx1"/>
                </a:solidFill>
                <a:effectLst/>
                <a:latin typeface="+mn-lt"/>
                <a:ea typeface="+mn-ea"/>
                <a:cs typeface="+mn-cs"/>
              </a:rPr>
              <a:t> in the classroom has changed because of the pandemic. Among other things, most schools have implemented physical distancing, simultaneous remote instruction, and health safeguards that limit both teacher–student and peer interactions. Many students are also dealing with added trauma, including economic dislocation, hunger, and mental health challenges—all of which clearly affect learning, regardless of how it takes place.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D7590D-9F9C-4A68-B3F6-D00F3BC81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269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The</a:t>
            </a:r>
            <a:r>
              <a:rPr lang="en-US" sz="1200" spc="-15" dirty="0">
                <a:latin typeface="Arial"/>
                <a:cs typeface="Arial"/>
              </a:rPr>
              <a:t> </a:t>
            </a:r>
            <a:r>
              <a:rPr lang="en-US" sz="1200" dirty="0">
                <a:latin typeface="Arial"/>
                <a:cs typeface="Arial"/>
              </a:rPr>
              <a:t>purpose</a:t>
            </a:r>
            <a:r>
              <a:rPr lang="en-US" sz="1200" spc="-30" dirty="0">
                <a:latin typeface="Arial"/>
                <a:cs typeface="Arial"/>
              </a:rPr>
              <a:t> </a:t>
            </a:r>
            <a:r>
              <a:rPr lang="en-US" sz="1200" spc="-5" dirty="0">
                <a:latin typeface="Arial"/>
                <a:cs typeface="Arial"/>
              </a:rPr>
              <a:t>is</a:t>
            </a:r>
            <a:r>
              <a:rPr lang="en-US" sz="1200" spc="5" dirty="0">
                <a:latin typeface="Arial"/>
                <a:cs typeface="Arial"/>
              </a:rPr>
              <a:t> </a:t>
            </a:r>
            <a:r>
              <a:rPr lang="en-US" sz="1200" spc="-5" dirty="0">
                <a:latin typeface="Arial"/>
                <a:cs typeface="Arial"/>
              </a:rPr>
              <a:t>to </a:t>
            </a:r>
            <a:r>
              <a:rPr lang="en-US" sz="1200" dirty="0">
                <a:latin typeface="Arial"/>
                <a:cs typeface="Arial"/>
              </a:rPr>
              <a:t>support</a:t>
            </a:r>
            <a:r>
              <a:rPr lang="en-US" sz="1200" spc="-30" dirty="0">
                <a:latin typeface="Arial"/>
                <a:cs typeface="Arial"/>
              </a:rPr>
              <a:t> </a:t>
            </a:r>
            <a:r>
              <a:rPr lang="en-US" sz="1200" dirty="0">
                <a:latin typeface="Arial"/>
                <a:cs typeface="Arial"/>
              </a:rPr>
              <a:t>students,</a:t>
            </a:r>
            <a:r>
              <a:rPr lang="en-US" sz="1200" spc="-25" dirty="0">
                <a:latin typeface="Arial"/>
                <a:cs typeface="Arial"/>
              </a:rPr>
              <a:t> </a:t>
            </a:r>
            <a:r>
              <a:rPr lang="en-US" sz="1200" dirty="0">
                <a:latin typeface="Arial"/>
                <a:cs typeface="Arial"/>
              </a:rPr>
              <a:t>teachers,</a:t>
            </a:r>
            <a:r>
              <a:rPr lang="en-US" sz="1200" spc="-30" dirty="0">
                <a:latin typeface="Arial"/>
                <a:cs typeface="Arial"/>
              </a:rPr>
              <a:t> </a:t>
            </a:r>
            <a:r>
              <a:rPr lang="en-US" sz="1200" dirty="0">
                <a:latin typeface="Arial"/>
                <a:cs typeface="Arial"/>
              </a:rPr>
              <a:t>and</a:t>
            </a:r>
            <a:r>
              <a:rPr lang="en-US" sz="1200" spc="-15" dirty="0">
                <a:latin typeface="Arial"/>
                <a:cs typeface="Arial"/>
              </a:rPr>
              <a:t> </a:t>
            </a:r>
            <a:r>
              <a:rPr lang="en-US" sz="1200" dirty="0">
                <a:latin typeface="Arial"/>
                <a:cs typeface="Arial"/>
              </a:rPr>
              <a:t>schools</a:t>
            </a:r>
            <a:r>
              <a:rPr lang="en-US" sz="1200" spc="-25" dirty="0">
                <a:latin typeface="Arial"/>
                <a:cs typeface="Arial"/>
              </a:rPr>
              <a:t> </a:t>
            </a:r>
            <a:r>
              <a:rPr lang="en-US" sz="1200" dirty="0">
                <a:latin typeface="Arial"/>
                <a:cs typeface="Arial"/>
              </a:rPr>
              <a:t>during</a:t>
            </a:r>
            <a:r>
              <a:rPr lang="en-US" sz="1200" spc="-25" dirty="0">
                <a:latin typeface="Arial"/>
                <a:cs typeface="Arial"/>
              </a:rPr>
              <a:t> </a:t>
            </a:r>
            <a:r>
              <a:rPr lang="en-US" sz="1200" spc="-5" dirty="0">
                <a:latin typeface="Arial"/>
                <a:cs typeface="Arial"/>
              </a:rPr>
              <a:t>this</a:t>
            </a:r>
            <a:r>
              <a:rPr lang="en-US" sz="1200" dirty="0">
                <a:latin typeface="Arial"/>
                <a:cs typeface="Arial"/>
              </a:rPr>
              <a:t> historic </a:t>
            </a:r>
            <a:r>
              <a:rPr lang="en-US" sz="1200" spc="-540" dirty="0">
                <a:latin typeface="Arial"/>
                <a:cs typeface="Arial"/>
              </a:rPr>
              <a:t> </a:t>
            </a:r>
            <a:r>
              <a:rPr lang="en-US" sz="1200" dirty="0">
                <a:latin typeface="Arial"/>
                <a:cs typeface="Arial"/>
              </a:rPr>
              <a:t>pandemic.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Period</a:t>
            </a:r>
            <a:r>
              <a:rPr lang="en-US" sz="1200" spc="-15" dirty="0">
                <a:latin typeface="Arial"/>
                <a:cs typeface="Arial"/>
              </a:rPr>
              <a:t> </a:t>
            </a:r>
            <a:r>
              <a:rPr lang="en-US" sz="1200" dirty="0">
                <a:latin typeface="Arial"/>
                <a:cs typeface="Arial"/>
              </a:rPr>
              <a:t>of</a:t>
            </a:r>
            <a:r>
              <a:rPr lang="en-US" sz="1200" spc="-5" dirty="0">
                <a:latin typeface="Arial"/>
                <a:cs typeface="Arial"/>
              </a:rPr>
              <a:t> availability</a:t>
            </a:r>
            <a:r>
              <a:rPr lang="en-US" sz="1200" dirty="0">
                <a:latin typeface="Arial"/>
                <a:cs typeface="Arial"/>
              </a:rPr>
              <a:t> </a:t>
            </a:r>
            <a:r>
              <a:rPr lang="en-US" sz="1200" spc="-5" dirty="0">
                <a:latin typeface="Arial"/>
                <a:cs typeface="Arial"/>
              </a:rPr>
              <a:t>is </a:t>
            </a:r>
            <a:r>
              <a:rPr lang="en-US" sz="1200" dirty="0">
                <a:latin typeface="Arial"/>
                <a:cs typeface="Arial"/>
              </a:rPr>
              <a:t>March</a:t>
            </a:r>
            <a:r>
              <a:rPr lang="en-US" sz="1200" spc="-15" dirty="0">
                <a:latin typeface="Arial"/>
                <a:cs typeface="Arial"/>
              </a:rPr>
              <a:t> </a:t>
            </a:r>
            <a:r>
              <a:rPr lang="en-US" sz="1200" dirty="0">
                <a:latin typeface="Arial"/>
                <a:cs typeface="Arial"/>
              </a:rPr>
              <a:t>13,</a:t>
            </a:r>
            <a:r>
              <a:rPr lang="en-US" sz="1200" spc="-5" dirty="0">
                <a:latin typeface="Arial"/>
                <a:cs typeface="Arial"/>
              </a:rPr>
              <a:t> </a:t>
            </a:r>
            <a:r>
              <a:rPr lang="en-US" sz="1200" dirty="0">
                <a:latin typeface="Arial"/>
                <a:cs typeface="Arial"/>
              </a:rPr>
              <a:t>2020</a:t>
            </a:r>
            <a:r>
              <a:rPr lang="en-US" sz="1200" spc="-15" dirty="0">
                <a:latin typeface="Arial"/>
                <a:cs typeface="Arial"/>
              </a:rPr>
              <a:t> </a:t>
            </a:r>
            <a:r>
              <a:rPr lang="en-US" sz="1200" spc="-5" dirty="0">
                <a:latin typeface="Arial"/>
                <a:cs typeface="Arial"/>
              </a:rPr>
              <a:t>to</a:t>
            </a:r>
            <a:r>
              <a:rPr lang="en-US" sz="1200" dirty="0">
                <a:latin typeface="Arial"/>
                <a:cs typeface="Arial"/>
              </a:rPr>
              <a:t> </a:t>
            </a:r>
            <a:r>
              <a:rPr lang="en-US" sz="1200" spc="-5" dirty="0">
                <a:latin typeface="Arial"/>
                <a:cs typeface="Arial"/>
              </a:rPr>
              <a:t>September</a:t>
            </a:r>
            <a:r>
              <a:rPr lang="en-US" sz="1200" spc="-15" dirty="0">
                <a:latin typeface="Arial"/>
                <a:cs typeface="Arial"/>
              </a:rPr>
              <a:t> </a:t>
            </a:r>
            <a:r>
              <a:rPr lang="en-US" sz="1200" dirty="0">
                <a:latin typeface="Arial"/>
                <a:cs typeface="Arial"/>
              </a:rPr>
              <a:t>30,</a:t>
            </a:r>
            <a:r>
              <a:rPr lang="en-US" sz="1200" spc="-5" dirty="0">
                <a:latin typeface="Arial"/>
                <a:cs typeface="Arial"/>
              </a:rPr>
              <a:t> </a:t>
            </a:r>
            <a:r>
              <a:rPr lang="en-US" sz="1200" dirty="0">
                <a:latin typeface="Arial"/>
                <a:cs typeface="Arial"/>
              </a:rPr>
              <a:t>2023.</a:t>
            </a:r>
          </a:p>
          <a:p>
            <a:pPr>
              <a:lnSpc>
                <a:spcPct val="100000"/>
              </a:lnSpc>
            </a:pPr>
            <a:r>
              <a:rPr lang="en-US" sz="1200" dirty="0">
                <a:latin typeface="Arial"/>
                <a:cs typeface="Arial"/>
              </a:rPr>
              <a:t>$ 1.2 billion was dedicated to K-12 education to New Jersey delivered to local </a:t>
            </a:r>
          </a:p>
          <a:p>
            <a:pPr>
              <a:lnSpc>
                <a:spcPct val="100000"/>
              </a:lnSpc>
            </a:pPr>
            <a:r>
              <a:rPr lang="en-US" sz="1200" dirty="0">
                <a:latin typeface="Arial"/>
                <a:cs typeface="Arial"/>
              </a:rPr>
              <a:t>school districts based on the Title I funding formula.</a:t>
            </a:r>
            <a:endParaRPr lang="en-US" sz="1200" spc="-5" dirty="0">
              <a:latin typeface="Arial"/>
              <a:cs typeface="Arial"/>
            </a:endParaRPr>
          </a:p>
          <a:p>
            <a:pPr marL="12700" marR="5080">
              <a:lnSpc>
                <a:spcPct val="86300"/>
              </a:lnSpc>
            </a:pPr>
            <a:r>
              <a:rPr lang="en-US" sz="1200" spc="-5" dirty="0">
                <a:latin typeface="Arial"/>
                <a:cs typeface="Arial"/>
              </a:rPr>
              <a:t>Elizabeth Public Schools received $28,568,451 ESSER II funds. In addition, $1,833,378 Learning Acceleration and $147,496 Mental Health Supports and Services.</a:t>
            </a:r>
            <a:endParaRPr lang="en-US" sz="120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17D7590D-9F9C-4A68-B3F6-D00F3BC8199A}" type="slidenum">
              <a:rPr lang="en-US"/>
              <a:t>42</a:t>
            </a:fld>
            <a:endParaRPr lang="en-US"/>
          </a:p>
        </p:txBody>
      </p:sp>
    </p:spTree>
    <p:extLst>
      <p:ext uri="{BB962C8B-B14F-4D97-AF65-F5344CB8AC3E}">
        <p14:creationId xmlns:p14="http://schemas.microsoft.com/office/powerpoint/2010/main" val="2088777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D7590D-9F9C-4A68-B3F6-D00F3BC8199A}" type="slidenum">
              <a:rPr lang="en-US"/>
              <a:t>43</a:t>
            </a:fld>
            <a:endParaRPr lang="en-US"/>
          </a:p>
        </p:txBody>
      </p:sp>
    </p:spTree>
    <p:extLst>
      <p:ext uri="{BB962C8B-B14F-4D97-AF65-F5344CB8AC3E}">
        <p14:creationId xmlns:p14="http://schemas.microsoft.com/office/powerpoint/2010/main" val="2863054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27488" y="871538"/>
            <a:ext cx="4179887" cy="2352675"/>
          </a:xfrm>
        </p:spPr>
      </p:sp>
      <p:sp>
        <p:nvSpPr>
          <p:cNvPr id="3" name="Notes Placeholder 2"/>
          <p:cNvSpPr>
            <a:spLocks noGrp="1"/>
          </p:cNvSpPr>
          <p:nvPr>
            <p:ph type="body" idx="1"/>
          </p:nvPr>
        </p:nvSpPr>
        <p:spPr>
          <a:xfrm>
            <a:off x="1459276" y="3355420"/>
            <a:ext cx="9551624" cy="3443273"/>
          </a:xfrm>
        </p:spPr>
        <p:txBody>
          <a:bodyPr/>
          <a:lstStyle/>
          <a:p>
            <a:endParaRPr lang="en-US" sz="11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7590D-9F9C-4A68-B3F6-D00F3BC819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171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7036"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7036"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989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District analysis of first marking period grades</a:t>
            </a:r>
          </a:p>
          <a:p>
            <a:endParaRPr lang="en-US" dirty="0"/>
          </a:p>
        </p:txBody>
      </p:sp>
      <p:sp>
        <p:nvSpPr>
          <p:cNvPr id="4" name="Slide Number Placeholder 3"/>
          <p:cNvSpPr>
            <a:spLocks noGrp="1"/>
          </p:cNvSpPr>
          <p:nvPr>
            <p:ph type="sldNum" sz="quarter" idx="5"/>
          </p:nvPr>
        </p:nvSpPr>
        <p:spPr/>
        <p:txBody>
          <a:bodyPr/>
          <a:lstStyle/>
          <a:p>
            <a:fld id="{EE597F95-4F1B-F34C-BA5B-039D501D889D}" type="slidenum">
              <a:rPr lang="en-US" smtClean="0"/>
              <a:t>46</a:t>
            </a:fld>
            <a:endParaRPr lang="en-US"/>
          </a:p>
        </p:txBody>
      </p:sp>
    </p:spTree>
    <p:extLst>
      <p:ext uri="{BB962C8B-B14F-4D97-AF65-F5344CB8AC3E}">
        <p14:creationId xmlns:p14="http://schemas.microsoft.com/office/powerpoint/2010/main" val="3238798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Participated in only one content area</a:t>
            </a:r>
          </a:p>
        </p:txBody>
      </p:sp>
      <p:sp>
        <p:nvSpPr>
          <p:cNvPr id="4" name="Slide Number Placeholder 3"/>
          <p:cNvSpPr>
            <a:spLocks noGrp="1"/>
          </p:cNvSpPr>
          <p:nvPr>
            <p:ph type="sldNum" sz="quarter" idx="5"/>
          </p:nvPr>
        </p:nvSpPr>
        <p:spPr/>
        <p:txBody>
          <a:bodyPr/>
          <a:lstStyle/>
          <a:p>
            <a:fld id="{EE597F95-4F1B-F34C-BA5B-039D501D889D}" type="slidenum">
              <a:rPr lang="en-US" smtClean="0"/>
              <a:t>47</a:t>
            </a:fld>
            <a:endParaRPr lang="en-US"/>
          </a:p>
        </p:txBody>
      </p:sp>
    </p:spTree>
    <p:extLst>
      <p:ext uri="{BB962C8B-B14F-4D97-AF65-F5344CB8AC3E}">
        <p14:creationId xmlns:p14="http://schemas.microsoft.com/office/powerpoint/2010/main" val="119973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and expected </a:t>
            </a:r>
          </a:p>
        </p:txBody>
      </p:sp>
      <p:sp>
        <p:nvSpPr>
          <p:cNvPr id="4" name="Slide Number Placeholder 3"/>
          <p:cNvSpPr>
            <a:spLocks noGrp="1"/>
          </p:cNvSpPr>
          <p:nvPr>
            <p:ph type="sldNum" sz="quarter" idx="5"/>
          </p:nvPr>
        </p:nvSpPr>
        <p:spPr/>
        <p:txBody>
          <a:bodyPr/>
          <a:lstStyle/>
          <a:p>
            <a:fld id="{EE597F95-4F1B-F34C-BA5B-039D501D889D}" type="slidenum">
              <a:rPr lang="en-US" smtClean="0"/>
              <a:t>48</a:t>
            </a:fld>
            <a:endParaRPr lang="en-US"/>
          </a:p>
        </p:txBody>
      </p:sp>
    </p:spTree>
    <p:extLst>
      <p:ext uri="{BB962C8B-B14F-4D97-AF65-F5344CB8AC3E}">
        <p14:creationId xmlns:p14="http://schemas.microsoft.com/office/powerpoint/2010/main" val="195844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Peggy</a:t>
            </a:r>
          </a:p>
        </p:txBody>
      </p:sp>
      <p:sp>
        <p:nvSpPr>
          <p:cNvPr id="4" name="Slide Number Placeholder 3"/>
          <p:cNvSpPr>
            <a:spLocks noGrp="1"/>
          </p:cNvSpPr>
          <p:nvPr>
            <p:ph type="sldNum" sz="quarter" idx="5"/>
          </p:nvPr>
        </p:nvSpPr>
        <p:spPr/>
        <p:txBody>
          <a:bodyPr/>
          <a:lstStyle/>
          <a:p>
            <a:fld id="{CC1FC84A-B61C-4A46-BCC0-0080EAFB636E}" type="slidenum">
              <a:rPr lang="en-US" smtClean="0"/>
              <a:t>3</a:t>
            </a:fld>
            <a:endParaRPr lang="en-US"/>
          </a:p>
        </p:txBody>
      </p:sp>
    </p:spTree>
    <p:extLst>
      <p:ext uri="{BB962C8B-B14F-4D97-AF65-F5344CB8AC3E}">
        <p14:creationId xmlns:p14="http://schemas.microsoft.com/office/powerpoint/2010/main" val="2507415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Pretest and Post test</a:t>
            </a:r>
          </a:p>
          <a:p>
            <a:endParaRPr lang="en-US" dirty="0"/>
          </a:p>
        </p:txBody>
      </p:sp>
      <p:sp>
        <p:nvSpPr>
          <p:cNvPr id="4" name="Slide Number Placeholder 3"/>
          <p:cNvSpPr>
            <a:spLocks noGrp="1"/>
          </p:cNvSpPr>
          <p:nvPr>
            <p:ph type="sldNum" sz="quarter" idx="5"/>
          </p:nvPr>
        </p:nvSpPr>
        <p:spPr/>
        <p:txBody>
          <a:bodyPr/>
          <a:lstStyle/>
          <a:p>
            <a:fld id="{EE597F95-4F1B-F34C-BA5B-039D501D889D}" type="slidenum">
              <a:rPr lang="en-US" smtClean="0"/>
              <a:t>49</a:t>
            </a:fld>
            <a:endParaRPr lang="en-US"/>
          </a:p>
        </p:txBody>
      </p:sp>
    </p:spTree>
    <p:extLst>
      <p:ext uri="{BB962C8B-B14F-4D97-AF65-F5344CB8AC3E}">
        <p14:creationId xmlns:p14="http://schemas.microsoft.com/office/powerpoint/2010/main" val="471384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7590D-9F9C-4A68-B3F6-D00F3BC8199A}" type="slidenum">
              <a:rPr lang="en-US"/>
              <a:t>52</a:t>
            </a:fld>
            <a:endParaRPr lang="en-US"/>
          </a:p>
        </p:txBody>
      </p:sp>
    </p:spTree>
    <p:extLst>
      <p:ext uri="{BB962C8B-B14F-4D97-AF65-F5344CB8AC3E}">
        <p14:creationId xmlns:p14="http://schemas.microsoft.com/office/powerpoint/2010/main" val="1954685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7590D-9F9C-4A68-B3F6-D00F3BC8199A}" type="slidenum">
              <a:rPr lang="en-US"/>
              <a:t>53</a:t>
            </a:fld>
            <a:endParaRPr lang="en-US"/>
          </a:p>
        </p:txBody>
      </p:sp>
    </p:spTree>
    <p:extLst>
      <p:ext uri="{BB962C8B-B14F-4D97-AF65-F5344CB8AC3E}">
        <p14:creationId xmlns:p14="http://schemas.microsoft.com/office/powerpoint/2010/main" val="473072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D7590D-9F9C-4A68-B3F6-D00F3BC8199A}" type="slidenum">
              <a:rPr lang="en-US"/>
              <a:t>54</a:t>
            </a:fld>
            <a:endParaRPr lang="en-US"/>
          </a:p>
        </p:txBody>
      </p:sp>
    </p:spTree>
    <p:extLst>
      <p:ext uri="{BB962C8B-B14F-4D97-AF65-F5344CB8AC3E}">
        <p14:creationId xmlns:p14="http://schemas.microsoft.com/office/powerpoint/2010/main" val="2909793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7036" rtl="0" eaLnBrk="1" fontAlgn="auto" latinLnBrk="0" hangingPunct="1">
              <a:lnSpc>
                <a:spcPct val="100000"/>
              </a:lnSpc>
              <a:spcBef>
                <a:spcPts val="0"/>
              </a:spcBef>
              <a:spcAft>
                <a:spcPts val="0"/>
              </a:spcAft>
              <a:buClrTx/>
              <a:buSzTx/>
              <a:buFontTx/>
              <a:buNone/>
              <a:tabLst/>
              <a:defRPr/>
            </a:pPr>
            <a:fld id="{71A4FC45-D48B-46A9-9E8D-34D8E1B4DC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7036"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667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a:xfrm>
            <a:off x="277212" y="3373756"/>
            <a:ext cx="8442363" cy="3284502"/>
          </a:xfrm>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7D7590D-9F9C-4A68-B3F6-D00F3BC8199A}" type="slidenum">
              <a:rPr lang="en-US"/>
              <a:t>56</a:t>
            </a:fld>
            <a:endParaRPr lang="en-US"/>
          </a:p>
        </p:txBody>
      </p:sp>
    </p:spTree>
    <p:extLst>
      <p:ext uri="{BB962C8B-B14F-4D97-AF65-F5344CB8AC3E}">
        <p14:creationId xmlns:p14="http://schemas.microsoft.com/office/powerpoint/2010/main" val="683910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District analysis of first marking period grades</a:t>
            </a:r>
          </a:p>
          <a:p>
            <a:endParaRPr lang="en-US" dirty="0"/>
          </a:p>
        </p:txBody>
      </p:sp>
      <p:sp>
        <p:nvSpPr>
          <p:cNvPr id="4" name="Slide Number Placeholder 3"/>
          <p:cNvSpPr>
            <a:spLocks noGrp="1"/>
          </p:cNvSpPr>
          <p:nvPr>
            <p:ph type="sldNum" sz="quarter" idx="5"/>
          </p:nvPr>
        </p:nvSpPr>
        <p:spPr/>
        <p:txBody>
          <a:bodyPr/>
          <a:lstStyle/>
          <a:p>
            <a:fld id="{EE597F95-4F1B-F34C-BA5B-039D501D889D}" type="slidenum">
              <a:rPr lang="en-US" smtClean="0"/>
              <a:t>57</a:t>
            </a:fld>
            <a:endParaRPr lang="en-US"/>
          </a:p>
        </p:txBody>
      </p:sp>
    </p:spTree>
    <p:extLst>
      <p:ext uri="{BB962C8B-B14F-4D97-AF65-F5344CB8AC3E}">
        <p14:creationId xmlns:p14="http://schemas.microsoft.com/office/powerpoint/2010/main" val="1393068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7F95-4F1B-F34C-BA5B-039D501D889D}" type="slidenum">
              <a:rPr lang="en-US" smtClean="0"/>
              <a:t>58</a:t>
            </a:fld>
            <a:endParaRPr lang="en-US"/>
          </a:p>
        </p:txBody>
      </p:sp>
    </p:spTree>
    <p:extLst>
      <p:ext uri="{BB962C8B-B14F-4D97-AF65-F5344CB8AC3E}">
        <p14:creationId xmlns:p14="http://schemas.microsoft.com/office/powerpoint/2010/main" val="3097159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participated in one content area</a:t>
            </a:r>
          </a:p>
        </p:txBody>
      </p:sp>
      <p:sp>
        <p:nvSpPr>
          <p:cNvPr id="4" name="Slide Number Placeholder 3"/>
          <p:cNvSpPr>
            <a:spLocks noGrp="1"/>
          </p:cNvSpPr>
          <p:nvPr>
            <p:ph type="sldNum" sz="quarter" idx="5"/>
          </p:nvPr>
        </p:nvSpPr>
        <p:spPr/>
        <p:txBody>
          <a:bodyPr/>
          <a:lstStyle/>
          <a:p>
            <a:fld id="{EE597F95-4F1B-F34C-BA5B-039D501D889D}" type="slidenum">
              <a:rPr lang="en-US" smtClean="0"/>
              <a:t>59</a:t>
            </a:fld>
            <a:endParaRPr lang="en-US"/>
          </a:p>
        </p:txBody>
      </p:sp>
    </p:spTree>
    <p:extLst>
      <p:ext uri="{BB962C8B-B14F-4D97-AF65-F5344CB8AC3E}">
        <p14:creationId xmlns:p14="http://schemas.microsoft.com/office/powerpoint/2010/main" val="2660258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participated in one content area</a:t>
            </a:r>
          </a:p>
        </p:txBody>
      </p:sp>
      <p:sp>
        <p:nvSpPr>
          <p:cNvPr id="4" name="Slide Number Placeholder 3"/>
          <p:cNvSpPr>
            <a:spLocks noGrp="1"/>
          </p:cNvSpPr>
          <p:nvPr>
            <p:ph type="sldNum" sz="quarter" idx="5"/>
          </p:nvPr>
        </p:nvSpPr>
        <p:spPr/>
        <p:txBody>
          <a:bodyPr/>
          <a:lstStyle/>
          <a:p>
            <a:fld id="{EE597F95-4F1B-F34C-BA5B-039D501D889D}" type="slidenum">
              <a:rPr lang="en-US" smtClean="0"/>
              <a:t>60</a:t>
            </a:fld>
            <a:endParaRPr lang="en-US"/>
          </a:p>
        </p:txBody>
      </p:sp>
    </p:spTree>
    <p:extLst>
      <p:ext uri="{BB962C8B-B14F-4D97-AF65-F5344CB8AC3E}">
        <p14:creationId xmlns:p14="http://schemas.microsoft.com/office/powerpoint/2010/main" val="135112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CC1FC84A-B61C-4A46-BCC0-0080EAFB636E}" type="slidenum">
              <a:rPr lang="en-US" smtClean="0"/>
              <a:t>4</a:t>
            </a:fld>
            <a:endParaRPr lang="en-US"/>
          </a:p>
        </p:txBody>
      </p:sp>
    </p:spTree>
    <p:extLst>
      <p:ext uri="{BB962C8B-B14F-4D97-AF65-F5344CB8AC3E}">
        <p14:creationId xmlns:p14="http://schemas.microsoft.com/office/powerpoint/2010/main" val="3264197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participated in one content area</a:t>
            </a:r>
          </a:p>
        </p:txBody>
      </p:sp>
      <p:sp>
        <p:nvSpPr>
          <p:cNvPr id="4" name="Slide Number Placeholder 3"/>
          <p:cNvSpPr>
            <a:spLocks noGrp="1"/>
          </p:cNvSpPr>
          <p:nvPr>
            <p:ph type="sldNum" sz="quarter" idx="5"/>
          </p:nvPr>
        </p:nvSpPr>
        <p:spPr/>
        <p:txBody>
          <a:bodyPr/>
          <a:lstStyle/>
          <a:p>
            <a:fld id="{EE597F95-4F1B-F34C-BA5B-039D501D889D}" type="slidenum">
              <a:rPr lang="en-US" smtClean="0"/>
              <a:t>61</a:t>
            </a:fld>
            <a:endParaRPr lang="en-US"/>
          </a:p>
        </p:txBody>
      </p:sp>
    </p:spTree>
    <p:extLst>
      <p:ext uri="{BB962C8B-B14F-4D97-AF65-F5344CB8AC3E}">
        <p14:creationId xmlns:p14="http://schemas.microsoft.com/office/powerpoint/2010/main" val="2694753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participated in one content area</a:t>
            </a:r>
          </a:p>
        </p:txBody>
      </p:sp>
      <p:sp>
        <p:nvSpPr>
          <p:cNvPr id="4" name="Slide Number Placeholder 3"/>
          <p:cNvSpPr>
            <a:spLocks noGrp="1"/>
          </p:cNvSpPr>
          <p:nvPr>
            <p:ph type="sldNum" sz="quarter" idx="5"/>
          </p:nvPr>
        </p:nvSpPr>
        <p:spPr/>
        <p:txBody>
          <a:bodyPr/>
          <a:lstStyle/>
          <a:p>
            <a:fld id="{EE597F95-4F1B-F34C-BA5B-039D501D889D}" type="slidenum">
              <a:rPr lang="en-US" smtClean="0"/>
              <a:t>62</a:t>
            </a:fld>
            <a:endParaRPr lang="en-US"/>
          </a:p>
        </p:txBody>
      </p:sp>
    </p:spTree>
    <p:extLst>
      <p:ext uri="{BB962C8B-B14F-4D97-AF65-F5344CB8AC3E}">
        <p14:creationId xmlns:p14="http://schemas.microsoft.com/office/powerpoint/2010/main" val="2147091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7F95-4F1B-F34C-BA5B-039D501D889D}" type="slidenum">
              <a:rPr lang="en-US" smtClean="0"/>
              <a:t>63</a:t>
            </a:fld>
            <a:endParaRPr lang="en-US"/>
          </a:p>
        </p:txBody>
      </p:sp>
    </p:spTree>
    <p:extLst>
      <p:ext uri="{BB962C8B-B14F-4D97-AF65-F5344CB8AC3E}">
        <p14:creationId xmlns:p14="http://schemas.microsoft.com/office/powerpoint/2010/main" val="222466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7F95-4F1B-F34C-BA5B-039D501D889D}" type="slidenum">
              <a:rPr lang="en-US" smtClean="0"/>
              <a:t>64</a:t>
            </a:fld>
            <a:endParaRPr lang="en-US"/>
          </a:p>
        </p:txBody>
      </p:sp>
    </p:spTree>
    <p:extLst>
      <p:ext uri="{BB962C8B-B14F-4D97-AF65-F5344CB8AC3E}">
        <p14:creationId xmlns:p14="http://schemas.microsoft.com/office/powerpoint/2010/main" val="2327852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7D7590D-9F9C-4A68-B3F6-D00F3BC8199A}" type="slidenum">
              <a:rPr lang="en-US"/>
              <a:t>65</a:t>
            </a:fld>
            <a:endParaRPr lang="en-US"/>
          </a:p>
        </p:txBody>
      </p:sp>
    </p:spTree>
    <p:extLst>
      <p:ext uri="{BB962C8B-B14F-4D97-AF65-F5344CB8AC3E}">
        <p14:creationId xmlns:p14="http://schemas.microsoft.com/office/powerpoint/2010/main" val="2975086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District analysis of first marking period grades</a:t>
            </a:r>
          </a:p>
          <a:p>
            <a:endParaRPr lang="en-US" dirty="0"/>
          </a:p>
        </p:txBody>
      </p:sp>
      <p:sp>
        <p:nvSpPr>
          <p:cNvPr id="4" name="Slide Number Placeholder 3"/>
          <p:cNvSpPr>
            <a:spLocks noGrp="1"/>
          </p:cNvSpPr>
          <p:nvPr>
            <p:ph type="sldNum" sz="quarter" idx="5"/>
          </p:nvPr>
        </p:nvSpPr>
        <p:spPr/>
        <p:txBody>
          <a:bodyPr/>
          <a:lstStyle/>
          <a:p>
            <a:fld id="{EE597F95-4F1B-F34C-BA5B-039D501D889D}" type="slidenum">
              <a:rPr lang="en-US" smtClean="0"/>
              <a:t>66</a:t>
            </a:fld>
            <a:endParaRPr lang="en-US"/>
          </a:p>
        </p:txBody>
      </p:sp>
    </p:spTree>
    <p:extLst>
      <p:ext uri="{BB962C8B-B14F-4D97-AF65-F5344CB8AC3E}">
        <p14:creationId xmlns:p14="http://schemas.microsoft.com/office/powerpoint/2010/main" val="3119190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Participated in only one content area</a:t>
            </a:r>
          </a:p>
        </p:txBody>
      </p:sp>
      <p:sp>
        <p:nvSpPr>
          <p:cNvPr id="4" name="Slide Number Placeholder 3"/>
          <p:cNvSpPr>
            <a:spLocks noGrp="1"/>
          </p:cNvSpPr>
          <p:nvPr>
            <p:ph type="sldNum" sz="quarter" idx="5"/>
          </p:nvPr>
        </p:nvSpPr>
        <p:spPr/>
        <p:txBody>
          <a:bodyPr/>
          <a:lstStyle/>
          <a:p>
            <a:fld id="{EE597F95-4F1B-F34C-BA5B-039D501D889D}" type="slidenum">
              <a:rPr lang="en-US" smtClean="0"/>
              <a:t>67</a:t>
            </a:fld>
            <a:endParaRPr lang="en-US"/>
          </a:p>
        </p:txBody>
      </p:sp>
    </p:spTree>
    <p:extLst>
      <p:ext uri="{BB962C8B-B14F-4D97-AF65-F5344CB8AC3E}">
        <p14:creationId xmlns:p14="http://schemas.microsoft.com/office/powerpoint/2010/main" val="3675180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participated in one content area</a:t>
            </a:r>
          </a:p>
        </p:txBody>
      </p:sp>
      <p:sp>
        <p:nvSpPr>
          <p:cNvPr id="4" name="Slide Number Placeholder 3"/>
          <p:cNvSpPr>
            <a:spLocks noGrp="1"/>
          </p:cNvSpPr>
          <p:nvPr>
            <p:ph type="sldNum" sz="quarter" idx="5"/>
          </p:nvPr>
        </p:nvSpPr>
        <p:spPr/>
        <p:txBody>
          <a:bodyPr/>
          <a:lstStyle/>
          <a:p>
            <a:fld id="{EE597F95-4F1B-F34C-BA5B-039D501D889D}" type="slidenum">
              <a:rPr lang="en-US" smtClean="0"/>
              <a:t>68</a:t>
            </a:fld>
            <a:endParaRPr lang="en-US"/>
          </a:p>
        </p:txBody>
      </p:sp>
    </p:spTree>
    <p:extLst>
      <p:ext uri="{BB962C8B-B14F-4D97-AF65-F5344CB8AC3E}">
        <p14:creationId xmlns:p14="http://schemas.microsoft.com/office/powerpoint/2010/main" val="202494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7F95-4F1B-F34C-BA5B-039D501D889D}" type="slidenum">
              <a:rPr lang="en-US" smtClean="0"/>
              <a:t>69</a:t>
            </a:fld>
            <a:endParaRPr lang="en-US"/>
          </a:p>
        </p:txBody>
      </p:sp>
    </p:spTree>
    <p:extLst>
      <p:ext uri="{BB962C8B-B14F-4D97-AF65-F5344CB8AC3E}">
        <p14:creationId xmlns:p14="http://schemas.microsoft.com/office/powerpoint/2010/main" val="1263898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A90308F-BAD5-A0E3-7A0F-92CF11E394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144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FC84A-B61C-4A46-BCC0-0080EAFB636E}" type="slidenum">
              <a:rPr lang="en-US" smtClean="0"/>
              <a:t>5</a:t>
            </a:fld>
            <a:endParaRPr lang="en-US"/>
          </a:p>
        </p:txBody>
      </p:sp>
    </p:spTree>
    <p:extLst>
      <p:ext uri="{BB962C8B-B14F-4D97-AF65-F5344CB8AC3E}">
        <p14:creationId xmlns:p14="http://schemas.microsoft.com/office/powerpoint/2010/main" val="501686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72</a:t>
            </a:fld>
            <a:endParaRPr lang="en-US"/>
          </a:p>
        </p:txBody>
      </p:sp>
    </p:spTree>
    <p:extLst>
      <p:ext uri="{BB962C8B-B14F-4D97-AF65-F5344CB8AC3E}">
        <p14:creationId xmlns:p14="http://schemas.microsoft.com/office/powerpoint/2010/main" val="695836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Midland Park, New Jersey</a:t>
            </a:r>
          </a:p>
        </p:txBody>
      </p:sp>
      <p:sp>
        <p:nvSpPr>
          <p:cNvPr id="4" name="Slide Number Placeholder 3"/>
          <p:cNvSpPr>
            <a:spLocks noGrp="1"/>
          </p:cNvSpPr>
          <p:nvPr>
            <p:ph type="sldNum" sz="quarter" idx="5"/>
          </p:nvPr>
        </p:nvSpPr>
        <p:spPr/>
        <p:txBody>
          <a:bodyPr/>
          <a:lstStyle/>
          <a:p>
            <a:fld id="{CC1FC84A-B61C-4A46-BCC0-0080EAFB636E}" type="slidenum">
              <a:rPr lang="en-US" smtClean="0"/>
              <a:t>73</a:t>
            </a:fld>
            <a:endParaRPr lang="en-US"/>
          </a:p>
        </p:txBody>
      </p:sp>
    </p:spTree>
    <p:extLst>
      <p:ext uri="{BB962C8B-B14F-4D97-AF65-F5344CB8AC3E}">
        <p14:creationId xmlns:p14="http://schemas.microsoft.com/office/powerpoint/2010/main" val="2774705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Anthony</a:t>
            </a:r>
          </a:p>
        </p:txBody>
      </p:sp>
      <p:sp>
        <p:nvSpPr>
          <p:cNvPr id="4" name="Slide Number Placeholder 3"/>
          <p:cNvSpPr>
            <a:spLocks noGrp="1"/>
          </p:cNvSpPr>
          <p:nvPr>
            <p:ph type="sldNum" sz="quarter" idx="5"/>
          </p:nvPr>
        </p:nvSpPr>
        <p:spPr/>
        <p:txBody>
          <a:bodyPr/>
          <a:lstStyle/>
          <a:p>
            <a:fld id="{CC1FC84A-B61C-4A46-BCC0-0080EAFB636E}" type="slidenum">
              <a:rPr lang="en-US" smtClean="0"/>
              <a:t>85</a:t>
            </a:fld>
            <a:endParaRPr lang="en-US"/>
          </a:p>
        </p:txBody>
      </p:sp>
    </p:spTree>
    <p:extLst>
      <p:ext uri="{BB962C8B-B14F-4D97-AF65-F5344CB8AC3E}">
        <p14:creationId xmlns:p14="http://schemas.microsoft.com/office/powerpoint/2010/main" val="252680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B6B73-2283-4CC9-8D2D-DC0A654AAE4C}" type="slidenum">
              <a:rPr lang="en-US" smtClean="0"/>
              <a:t>13</a:t>
            </a:fld>
            <a:endParaRPr lang="en-US"/>
          </a:p>
        </p:txBody>
      </p:sp>
    </p:spTree>
    <p:extLst>
      <p:ext uri="{BB962C8B-B14F-4D97-AF65-F5344CB8AC3E}">
        <p14:creationId xmlns:p14="http://schemas.microsoft.com/office/powerpoint/2010/main" val="1285464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NSLA four-part quality improvement cycle for summer planning, be sure to acknowledge the difficulties all LEAs are facing as well as acknowledge districts may be in different portions </a:t>
            </a:r>
          </a:p>
          <a:p>
            <a:r>
              <a:rPr lang="en-US" dirty="0"/>
              <a:t>Of the planning cycle. </a:t>
            </a:r>
          </a:p>
          <a:p>
            <a:r>
              <a:rPr lang="en-US" dirty="0"/>
              <a:t>Be sure to put links in the chat.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26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the electronic version on the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65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CC1FC84A-B61C-4A46-BCC0-0080EAFB636E}" type="slidenum">
              <a:rPr lang="en-US" smtClean="0"/>
              <a:t>25</a:t>
            </a:fld>
            <a:endParaRPr lang="en-US"/>
          </a:p>
        </p:txBody>
      </p:sp>
    </p:spTree>
    <p:extLst>
      <p:ext uri="{BB962C8B-B14F-4D97-AF65-F5344CB8AC3E}">
        <p14:creationId xmlns:p14="http://schemas.microsoft.com/office/powerpoint/2010/main" val="2727044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dirty="0"/>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Office Name</a:t>
            </a:r>
          </a:p>
          <a:p>
            <a:r>
              <a:rPr lang="en-US" dirty="0"/>
              <a:t>Division Name</a:t>
            </a:r>
          </a:p>
          <a:p>
            <a:r>
              <a:rPr lang="en-US" dirty="0"/>
              <a:t>Date</a:t>
            </a:r>
          </a:p>
        </p:txBody>
      </p:sp>
    </p:spTree>
    <p:extLst>
      <p:ext uri="{BB962C8B-B14F-4D97-AF65-F5344CB8AC3E}">
        <p14:creationId xmlns:p14="http://schemas.microsoft.com/office/powerpoint/2010/main" val="175894611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525-BAE3-4CAF-89D0-D1DDCA7553F3}"/>
              </a:ext>
            </a:extLst>
          </p:cNvPr>
          <p:cNvSpPr>
            <a:spLocks noGrp="1"/>
          </p:cNvSpPr>
          <p:nvPr>
            <p:ph type="title"/>
          </p:nvPr>
        </p:nvSpPr>
        <p:spPr>
          <a:xfrm>
            <a:off x="181069" y="523073"/>
            <a:ext cx="11787611" cy="989850"/>
          </a:xfrm>
          <a:prstGeom prst="rect">
            <a:avLst/>
          </a:prstGeom>
        </p:spPr>
        <p:txBody>
          <a:bodyPr/>
          <a:lstStyle/>
          <a:p>
            <a:r>
              <a:rPr lang="en-US"/>
              <a:t>Click to edit Master title style</a:t>
            </a:r>
          </a:p>
        </p:txBody>
      </p:sp>
      <p:sp>
        <p:nvSpPr>
          <p:cNvPr id="12" name="Chart Placeholder 11">
            <a:extLst>
              <a:ext uri="{FF2B5EF4-FFF2-40B4-BE49-F238E27FC236}">
                <a16:creationId xmlns:a16="http://schemas.microsoft.com/office/drawing/2014/main" id="{A6AA0EF4-0F3E-49A9-A72A-4AB100D7A983}"/>
              </a:ext>
            </a:extLst>
          </p:cNvPr>
          <p:cNvSpPr>
            <a:spLocks noGrp="1"/>
          </p:cNvSpPr>
          <p:nvPr>
            <p:ph type="chart" sz="quarter" idx="13"/>
          </p:nvPr>
        </p:nvSpPr>
        <p:spPr>
          <a:xfrm>
            <a:off x="181069" y="1914862"/>
            <a:ext cx="11787611" cy="4376210"/>
          </a:xfrm>
        </p:spPr>
        <p:txBody>
          <a:bodyPr/>
          <a:lstStyle/>
          <a:p>
            <a:r>
              <a:rPr lang="en-US"/>
              <a:t>Click icon to add chart</a:t>
            </a:r>
          </a:p>
        </p:txBody>
      </p:sp>
      <p:sp>
        <p:nvSpPr>
          <p:cNvPr id="5" name="Footer Placeholder 3">
            <a:extLst>
              <a:ext uri="{FF2B5EF4-FFF2-40B4-BE49-F238E27FC236}">
                <a16:creationId xmlns:a16="http://schemas.microsoft.com/office/drawing/2014/main" id="{42AFA712-8BE6-40B2-B9BF-005BFA8B5E98}"/>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9" name="Slide Number Placeholder 8">
            <a:extLst>
              <a:ext uri="{FF2B5EF4-FFF2-40B4-BE49-F238E27FC236}">
                <a16:creationId xmlns:a16="http://schemas.microsoft.com/office/drawing/2014/main" id="{42256F76-59C6-41DD-B216-886CAB45919F}"/>
              </a:ext>
            </a:extLst>
          </p:cNvPr>
          <p:cNvSpPr>
            <a:spLocks noGrp="1"/>
          </p:cNvSpPr>
          <p:nvPr>
            <p:ph type="sldNum" sz="quarter" idx="12"/>
          </p:nvPr>
        </p:nvSpPr>
        <p:spPr>
          <a:xfrm>
            <a:off x="9448800" y="6535360"/>
            <a:ext cx="2743200" cy="365125"/>
          </a:xfrm>
          <a:prstGeom prst="rect">
            <a:avLst/>
          </a:prstGeom>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2752442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7"/>
            <a:ext cx="11849100" cy="4803775"/>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8623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57983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3" y="1138548"/>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2"/>
            <a:ext cx="11890272" cy="143375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1" y="3603812"/>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9"/>
            <a:ext cx="11890272" cy="152242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47605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69" y="1429019"/>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1" y="1429018"/>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851316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3" y="1431792"/>
            <a:ext cx="3800820" cy="4498057"/>
          </a:xfrm>
        </p:spPr>
        <p:txBody>
          <a:bodyPr rIns="82296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180469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1" y="380198"/>
            <a:ext cx="10128421" cy="769977"/>
          </a:xfrm>
        </p:spPr>
        <p:txBody>
          <a:bodyPr/>
          <a:lstStyle/>
          <a:p>
            <a:r>
              <a:rPr lang="en-US"/>
              <a:t>Click to edit Master title style</a:t>
            </a:r>
            <a:endParaRPr lang="en-US" dirty="0"/>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5" y="1449806"/>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9" y="2274806"/>
            <a:ext cx="5876389" cy="3663285"/>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05486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7"/>
            <a:ext cx="11839480" cy="671793"/>
          </a:xfrm>
        </p:spPr>
        <p:txBody>
          <a:bodyPr>
            <a:normAutofit/>
          </a:bodyPr>
          <a:lstStyle>
            <a:lvl1pPr marL="0" indent="0">
              <a:buNone/>
              <a:defRPr sz="24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20" y="2073277"/>
            <a:ext cx="11863293" cy="3806825"/>
          </a:xfrm>
        </p:spPr>
        <p:txBody>
          <a:bodyPr/>
          <a:lstStyle>
            <a:lvl1pPr>
              <a:defRPr/>
            </a:lvl1pPr>
          </a:lstStyle>
          <a:p>
            <a:r>
              <a:rPr lang="en-US" dirty="0"/>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843702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21" y="1277938"/>
            <a:ext cx="11864631" cy="4682187"/>
          </a:xfrm>
        </p:spPr>
        <p:txBody>
          <a:bodyPr/>
          <a:lstStyle/>
          <a:p>
            <a:r>
              <a:rPr lang="en-US"/>
              <a:t>Click icon to add chart</a:t>
            </a:r>
            <a:endParaRPr lang="en-US" dirty="0"/>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58699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3" y="1520826"/>
            <a:ext cx="10642295"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4597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11/9/2022</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1929936C-68CC-48AF-8CF3-4B03BC21D04D}" type="slidenum">
              <a:rPr lang="en-US" smtClean="0"/>
              <a:pPr/>
              <a:t>‹#›</a:t>
            </a:fld>
            <a:endParaRPr lang="en-US"/>
          </a:p>
        </p:txBody>
      </p:sp>
    </p:spTree>
    <p:extLst>
      <p:ext uri="{BB962C8B-B14F-4D97-AF65-F5344CB8AC3E}">
        <p14:creationId xmlns:p14="http://schemas.microsoft.com/office/powerpoint/2010/main" val="2597233100"/>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2" y="1277653"/>
            <a:ext cx="11853863" cy="765753"/>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8" y="2341623"/>
            <a:ext cx="10255263" cy="361735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118946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1" y="5457473"/>
            <a:ext cx="9808556" cy="550863"/>
          </a:xfrm>
        </p:spPr>
        <p:txBody>
          <a:bodyPr rIns="91440">
            <a:noAutofit/>
          </a:bodyPr>
          <a:lstStyle>
            <a:lvl1pPr marL="0" indent="0">
              <a:buNone/>
              <a:defRPr sz="1500"/>
            </a:lvl1pPr>
          </a:lstStyle>
          <a:p>
            <a:pPr lvl="0"/>
            <a:r>
              <a:rPr lang="en-US" dirty="0"/>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96971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2"/>
            <a:ext cx="5563517" cy="46894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61819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4"/>
            <a:ext cx="5563517" cy="415718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1" y="5457827"/>
            <a:ext cx="5564188" cy="550863"/>
          </a:xfrm>
        </p:spPr>
        <p:txBody>
          <a:bodyPr rIns="91440">
            <a:noAutofit/>
          </a:bodyPr>
          <a:lstStyle>
            <a:lvl1pPr marL="0" indent="0">
              <a:buNone/>
              <a:defRPr sz="1200"/>
            </a:lvl1pPr>
          </a:lstStyle>
          <a:p>
            <a:pPr lvl="0"/>
            <a:r>
              <a:rPr lang="en-US" dirty="0"/>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489464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61"/>
            <a:ext cx="12192000" cy="747579"/>
          </a:xfrm>
        </p:spPr>
        <p:txBody>
          <a:bodyPr lIns="0" rIns="91440">
            <a:normAutofit/>
          </a:bodyPr>
          <a:lstStyle>
            <a:lvl1pPr marL="0" indent="0" algn="ctr">
              <a:spcBef>
                <a:spcPts val="0"/>
              </a:spcBef>
              <a:buNone/>
              <a:defRPr sz="2400"/>
            </a:lvl1pPr>
          </a:lstStyle>
          <a:p>
            <a:pPr lvl="0"/>
            <a:r>
              <a:rPr lang="en-US" dirty="0"/>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8"/>
            <a:ext cx="12191999" cy="1493491"/>
          </a:xfrm>
        </p:spPr>
        <p:txBody>
          <a:bodyPr lIns="0" rIns="0">
            <a:normAutofit/>
          </a:bodyPr>
          <a:lstStyle>
            <a:lvl1pPr marL="0" indent="0" algn="ctr">
              <a:spcBef>
                <a:spcPts val="0"/>
              </a:spcBef>
              <a:spcAft>
                <a:spcPts val="900"/>
              </a:spcAft>
              <a:buNone/>
              <a:defRPr sz="2400"/>
            </a:lvl1pPr>
          </a:lstStyle>
          <a:p>
            <a:pPr lvl="0"/>
            <a:r>
              <a:rPr lang="en-US" dirty="0"/>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9"/>
            <a:ext cx="12192000" cy="640081"/>
          </a:xfrm>
        </p:spPr>
        <p:txBody>
          <a:bodyPr lIns="0" rIns="0">
            <a:normAutofit/>
          </a:bodyPr>
          <a:lstStyle>
            <a:lvl1pPr marL="0" indent="0" algn="ctr">
              <a:spcBef>
                <a:spcPts val="0"/>
              </a:spcBef>
              <a:spcAft>
                <a:spcPts val="0"/>
              </a:spcAft>
              <a:buNone/>
              <a:defRPr sz="1800" b="1"/>
            </a:lvl1pPr>
          </a:lstStyle>
          <a:p>
            <a:pPr lvl="0"/>
            <a:r>
              <a:rPr lang="en-US" dirty="0"/>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2" y="5497665"/>
            <a:ext cx="1542361" cy="640080"/>
          </a:xfrm>
        </p:spPr>
        <p:txBody>
          <a:bodyPr rIns="0">
            <a:noAutofit/>
          </a:bodyPr>
          <a:lstStyle>
            <a:lvl1pPr marL="0" indent="0" algn="ctr">
              <a:buNone/>
              <a:defRPr sz="1050"/>
            </a:lvl1pPr>
          </a:lstStyle>
          <a:p>
            <a:pPr lvl="0"/>
            <a:r>
              <a:rPr lang="en-US" dirty="0"/>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4"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7" y="5497667"/>
            <a:ext cx="1608463" cy="640081"/>
          </a:xfrm>
        </p:spPr>
        <p:txBody>
          <a:bodyPr rIns="91440">
            <a:noAutofit/>
          </a:bodyPr>
          <a:lstStyle>
            <a:lvl1pPr marL="0" indent="0" algn="ctr">
              <a:buNone/>
              <a:defRPr sz="1050"/>
            </a:lvl1pPr>
          </a:lstStyle>
          <a:p>
            <a:pPr lvl="0"/>
            <a:r>
              <a:rPr lang="en-US" dirty="0"/>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7"/>
            <a:ext cx="1608463" cy="640081"/>
          </a:xfrm>
        </p:spPr>
        <p:txBody>
          <a:bodyPr rIns="91440">
            <a:noAutofit/>
          </a:bodyPr>
          <a:lstStyle>
            <a:lvl1pPr marL="0" indent="0" algn="ctr">
              <a:buNone/>
              <a:defRPr sz="1050"/>
            </a:lvl1pPr>
          </a:lstStyle>
          <a:p>
            <a:pPr lvl="0"/>
            <a:r>
              <a:rPr lang="en-US" dirty="0"/>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07196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dirty="0"/>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Office Name</a:t>
            </a:r>
          </a:p>
          <a:p>
            <a:r>
              <a:rPr lang="en-US" dirty="0"/>
              <a:t>Division Name</a:t>
            </a:r>
          </a:p>
          <a:p>
            <a:r>
              <a:rPr lang="en-US" dirty="0"/>
              <a:t>Date</a:t>
            </a:r>
          </a:p>
        </p:txBody>
      </p:sp>
    </p:spTree>
    <p:extLst>
      <p:ext uri="{BB962C8B-B14F-4D97-AF65-F5344CB8AC3E}">
        <p14:creationId xmlns:p14="http://schemas.microsoft.com/office/powerpoint/2010/main" val="414613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11/9/2022</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4154248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pic>
        <p:nvPicPr>
          <p:cNvPr id="7" name="Picture 6" descr="yellow pin">
            <a:extLst>
              <a:ext uri="{FF2B5EF4-FFF2-40B4-BE49-F238E27FC236}">
                <a16:creationId xmlns:a16="http://schemas.microsoft.com/office/drawing/2014/main" id="{D8B9C095-E128-01AD-43C3-C891C22869ED}"/>
              </a:ext>
            </a:extLst>
          </p:cNvPr>
          <p:cNvPicPr>
            <a:picLocks noChangeAspect="1"/>
          </p:cNvPicPr>
          <p:nvPr userDrawn="1"/>
        </p:nvPicPr>
        <p:blipFill>
          <a:blip r:embed="rId2"/>
          <a:stretch>
            <a:fillRect/>
          </a:stretch>
        </p:blipFill>
        <p:spPr>
          <a:xfrm>
            <a:off x="2757166" y="4744991"/>
            <a:ext cx="280440" cy="341406"/>
          </a:xfrm>
          <a:prstGeom prst="rect">
            <a:avLst/>
          </a:prstGeom>
        </p:spPr>
      </p:pic>
      <p:pic>
        <p:nvPicPr>
          <p:cNvPr id="8" name="Picture 7" descr="yellow pin">
            <a:extLst>
              <a:ext uri="{FF2B5EF4-FFF2-40B4-BE49-F238E27FC236}">
                <a16:creationId xmlns:a16="http://schemas.microsoft.com/office/drawing/2014/main" id="{535F009F-50A0-ACF9-6184-167A5B42D2BF}"/>
              </a:ext>
            </a:extLst>
          </p:cNvPr>
          <p:cNvPicPr>
            <a:picLocks noChangeAspect="1"/>
          </p:cNvPicPr>
          <p:nvPr userDrawn="1"/>
        </p:nvPicPr>
        <p:blipFill>
          <a:blip r:embed="rId2"/>
          <a:stretch>
            <a:fillRect/>
          </a:stretch>
        </p:blipFill>
        <p:spPr>
          <a:xfrm>
            <a:off x="7567403" y="1399979"/>
            <a:ext cx="280440" cy="341406"/>
          </a:xfrm>
          <a:prstGeom prst="rect">
            <a:avLst/>
          </a:prstGeom>
        </p:spPr>
      </p:pic>
      <p:pic>
        <p:nvPicPr>
          <p:cNvPr id="9" name="Picture 8" descr="yellow pin">
            <a:extLst>
              <a:ext uri="{FF2B5EF4-FFF2-40B4-BE49-F238E27FC236}">
                <a16:creationId xmlns:a16="http://schemas.microsoft.com/office/drawing/2014/main" id="{2E71CED8-6302-4247-189F-7210E4DA5E7D}"/>
              </a:ext>
            </a:extLst>
          </p:cNvPr>
          <p:cNvPicPr>
            <a:picLocks noChangeAspect="1"/>
          </p:cNvPicPr>
          <p:nvPr userDrawn="1"/>
        </p:nvPicPr>
        <p:blipFill>
          <a:blip r:embed="rId2"/>
          <a:stretch>
            <a:fillRect/>
          </a:stretch>
        </p:blipFill>
        <p:spPr>
          <a:xfrm>
            <a:off x="1557267" y="1308629"/>
            <a:ext cx="280440" cy="341406"/>
          </a:xfrm>
          <a:prstGeom prst="rect">
            <a:avLst/>
          </a:prstGeom>
        </p:spPr>
      </p:pic>
    </p:spTree>
    <p:extLst>
      <p:ext uri="{BB962C8B-B14F-4D97-AF65-F5344CB8AC3E}">
        <p14:creationId xmlns:p14="http://schemas.microsoft.com/office/powerpoint/2010/main" val="1547030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pic>
        <p:nvPicPr>
          <p:cNvPr id="7" name="Picture 6" descr="yellow pin">
            <a:extLst>
              <a:ext uri="{FF2B5EF4-FFF2-40B4-BE49-F238E27FC236}">
                <a16:creationId xmlns:a16="http://schemas.microsoft.com/office/drawing/2014/main" id="{8448A86C-356B-5ED2-68B6-823F396ADFE4}"/>
              </a:ext>
            </a:extLst>
          </p:cNvPr>
          <p:cNvPicPr>
            <a:picLocks noChangeAspect="1"/>
          </p:cNvPicPr>
          <p:nvPr userDrawn="1"/>
        </p:nvPicPr>
        <p:blipFill>
          <a:blip r:embed="rId2"/>
          <a:stretch>
            <a:fillRect/>
          </a:stretch>
        </p:blipFill>
        <p:spPr>
          <a:xfrm>
            <a:off x="6108805" y="1553894"/>
            <a:ext cx="292633" cy="329213"/>
          </a:xfrm>
          <a:prstGeom prst="rect">
            <a:avLst/>
          </a:prstGeom>
        </p:spPr>
      </p:pic>
      <p:pic>
        <p:nvPicPr>
          <p:cNvPr id="8" name="Picture 7" descr="yellow pin">
            <a:extLst>
              <a:ext uri="{FF2B5EF4-FFF2-40B4-BE49-F238E27FC236}">
                <a16:creationId xmlns:a16="http://schemas.microsoft.com/office/drawing/2014/main" id="{4B246E50-9325-D805-60F5-1821494DFCD2}"/>
              </a:ext>
            </a:extLst>
          </p:cNvPr>
          <p:cNvPicPr>
            <a:picLocks noChangeAspect="1"/>
          </p:cNvPicPr>
          <p:nvPr userDrawn="1"/>
        </p:nvPicPr>
        <p:blipFill>
          <a:blip r:embed="rId2"/>
          <a:stretch>
            <a:fillRect/>
          </a:stretch>
        </p:blipFill>
        <p:spPr>
          <a:xfrm>
            <a:off x="1256842" y="1389288"/>
            <a:ext cx="292633" cy="329213"/>
          </a:xfrm>
          <a:prstGeom prst="rect">
            <a:avLst/>
          </a:prstGeom>
        </p:spPr>
      </p:pic>
    </p:spTree>
    <p:extLst>
      <p:ext uri="{BB962C8B-B14F-4D97-AF65-F5344CB8AC3E}">
        <p14:creationId xmlns:p14="http://schemas.microsoft.com/office/powerpoint/2010/main" val="1229573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ina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EF56-5357-4CFD-B503-FD5D22E31BAD}"/>
              </a:ext>
            </a:extLst>
          </p:cNvPr>
          <p:cNvSpPr>
            <a:spLocks noGrp="1"/>
          </p:cNvSpPr>
          <p:nvPr>
            <p:ph type="title"/>
          </p:nvPr>
        </p:nvSpPr>
        <p:spPr>
          <a:xfrm>
            <a:off x="838200" y="365131"/>
            <a:ext cx="10515600" cy="850489"/>
          </a:xfrm>
        </p:spPr>
        <p:txBody>
          <a:bodyPr/>
          <a:lstStyle/>
          <a:p>
            <a:r>
              <a:rPr lang="en-US"/>
              <a:t>Click to edit Master title style</a:t>
            </a:r>
          </a:p>
        </p:txBody>
      </p:sp>
      <p:sp>
        <p:nvSpPr>
          <p:cNvPr id="16" name="Text Placeholder 4">
            <a:extLst>
              <a:ext uri="{FF2B5EF4-FFF2-40B4-BE49-F238E27FC236}">
                <a16:creationId xmlns:a16="http://schemas.microsoft.com/office/drawing/2014/main" id="{D3B12E01-EEE8-414E-AC3B-33EF45A07775}"/>
              </a:ext>
            </a:extLst>
          </p:cNvPr>
          <p:cNvSpPr>
            <a:spLocks noGrp="1"/>
          </p:cNvSpPr>
          <p:nvPr>
            <p:ph type="body" sz="quarter" idx="16" hasCustomPrompt="1"/>
          </p:nvPr>
        </p:nvSpPr>
        <p:spPr>
          <a:xfrm>
            <a:off x="3044132" y="1485885"/>
            <a:ext cx="6562725" cy="1032249"/>
          </a:xfrm>
        </p:spPr>
        <p:txBody>
          <a:bodyPr>
            <a:normAutofit/>
          </a:bodyPr>
          <a:lstStyle>
            <a:lvl1pPr marL="0" indent="0" algn="ctr">
              <a:buNone/>
              <a:defRPr sz="2100"/>
            </a:lvl1pPr>
          </a:lstStyle>
          <a:p>
            <a:pPr lvl="0"/>
            <a:r>
              <a:rPr lang="en-US"/>
              <a:t>Department or Office website</a:t>
            </a:r>
          </a:p>
        </p:txBody>
      </p:sp>
      <p:sp>
        <p:nvSpPr>
          <p:cNvPr id="5" name="Text Placeholder 4">
            <a:extLst>
              <a:ext uri="{FF2B5EF4-FFF2-40B4-BE49-F238E27FC236}">
                <a16:creationId xmlns:a16="http://schemas.microsoft.com/office/drawing/2014/main" id="{00D3F7AE-850B-4864-B80E-0BE8ADB84F75}"/>
              </a:ext>
            </a:extLst>
          </p:cNvPr>
          <p:cNvSpPr>
            <a:spLocks noGrp="1"/>
          </p:cNvSpPr>
          <p:nvPr>
            <p:ph type="body" sz="quarter" idx="11" hasCustomPrompt="1"/>
          </p:nvPr>
        </p:nvSpPr>
        <p:spPr>
          <a:xfrm>
            <a:off x="3044132" y="2847529"/>
            <a:ext cx="6562725" cy="1032249"/>
          </a:xfrm>
        </p:spPr>
        <p:txBody>
          <a:bodyPr>
            <a:normAutofit/>
          </a:bodyPr>
          <a:lstStyle>
            <a:lvl1pPr marL="0" indent="0" algn="ctr">
              <a:buNone/>
              <a:defRPr sz="1800"/>
            </a:lvl1pPr>
          </a:lstStyle>
          <a:p>
            <a:pPr lvl="0"/>
            <a:r>
              <a:rPr lang="en-US"/>
              <a:t>Enter contact info such as phone number and email</a:t>
            </a:r>
          </a:p>
        </p:txBody>
      </p:sp>
      <p:sp>
        <p:nvSpPr>
          <p:cNvPr id="15" name="Text Placeholder 14">
            <a:extLst>
              <a:ext uri="{FF2B5EF4-FFF2-40B4-BE49-F238E27FC236}">
                <a16:creationId xmlns:a16="http://schemas.microsoft.com/office/drawing/2014/main" id="{8AA1560F-907F-4C23-AB0E-E50F07A84918}"/>
              </a:ext>
            </a:extLst>
          </p:cNvPr>
          <p:cNvSpPr>
            <a:spLocks noGrp="1"/>
          </p:cNvSpPr>
          <p:nvPr>
            <p:ph type="body" sz="quarter" idx="15" hasCustomPrompt="1"/>
          </p:nvPr>
        </p:nvSpPr>
        <p:spPr>
          <a:xfrm>
            <a:off x="5094619" y="4428882"/>
            <a:ext cx="2304487" cy="666750"/>
          </a:xfrm>
        </p:spPr>
        <p:txBody>
          <a:bodyPr>
            <a:normAutofit/>
          </a:bodyPr>
          <a:lstStyle>
            <a:lvl1pPr marL="0" indent="0" algn="ctr">
              <a:buNone/>
              <a:defRPr sz="2100" b="1"/>
            </a:lvl1pPr>
          </a:lstStyle>
          <a:p>
            <a:pPr lvl="0"/>
            <a:r>
              <a:rPr lang="en-US"/>
              <a:t>Text</a:t>
            </a:r>
          </a:p>
        </p:txBody>
      </p:sp>
      <p:pic>
        <p:nvPicPr>
          <p:cNvPr id="6" name="Facebook">
            <a:extLst>
              <a:ext uri="{FF2B5EF4-FFF2-40B4-BE49-F238E27FC236}">
                <a16:creationId xmlns:a16="http://schemas.microsoft.com/office/drawing/2014/main" id="{44C9F024-7D6B-4064-B434-76A1933BE1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343" y="5372116"/>
            <a:ext cx="573024" cy="426963"/>
          </a:xfrm>
          <a:prstGeom prst="rect">
            <a:avLst/>
          </a:prstGeom>
        </p:spPr>
      </p:pic>
      <p:sp>
        <p:nvSpPr>
          <p:cNvPr id="10" name="Text Placeholder 9">
            <a:extLst>
              <a:ext uri="{FF2B5EF4-FFF2-40B4-BE49-F238E27FC236}">
                <a16:creationId xmlns:a16="http://schemas.microsoft.com/office/drawing/2014/main" id="{294F8BCB-943B-4692-A224-F8A2437D78A7}"/>
              </a:ext>
            </a:extLst>
          </p:cNvPr>
          <p:cNvSpPr>
            <a:spLocks noGrp="1"/>
          </p:cNvSpPr>
          <p:nvPr>
            <p:ph type="body" sz="quarter" idx="12" hasCustomPrompt="1"/>
          </p:nvPr>
        </p:nvSpPr>
        <p:spPr>
          <a:xfrm>
            <a:off x="3044133" y="5906972"/>
            <a:ext cx="1635443" cy="503237"/>
          </a:xfrm>
        </p:spPr>
        <p:txBody>
          <a:bodyPr>
            <a:noAutofit/>
          </a:bodyPr>
          <a:lstStyle>
            <a:lvl1pPr marL="0" indent="0" algn="ctr">
              <a:buNone/>
              <a:defRPr sz="1200"/>
            </a:lvl1pPr>
          </a:lstStyle>
          <a:p>
            <a:pPr lvl="0"/>
            <a:r>
              <a:rPr lang="en-US"/>
              <a:t>Enter Facebook info</a:t>
            </a:r>
          </a:p>
        </p:txBody>
      </p:sp>
      <p:pic>
        <p:nvPicPr>
          <p:cNvPr id="7" name="Twitter">
            <a:extLst>
              <a:ext uri="{FF2B5EF4-FFF2-40B4-BE49-F238E27FC236}">
                <a16:creationId xmlns:a16="http://schemas.microsoft.com/office/drawing/2014/main" id="{1F1462B5-F1B0-4233-B989-C544B2B47E5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82293" y="5365545"/>
            <a:ext cx="585216" cy="440102"/>
          </a:xfrm>
          <a:prstGeom prst="rect">
            <a:avLst/>
          </a:prstGeom>
        </p:spPr>
      </p:pic>
      <p:sp>
        <p:nvSpPr>
          <p:cNvPr id="11" name="Text Placeholder 9">
            <a:extLst>
              <a:ext uri="{FF2B5EF4-FFF2-40B4-BE49-F238E27FC236}">
                <a16:creationId xmlns:a16="http://schemas.microsoft.com/office/drawing/2014/main" id="{58BACC9A-2948-4586-9ADE-AC08E52A637B}"/>
              </a:ext>
            </a:extLst>
          </p:cNvPr>
          <p:cNvSpPr>
            <a:spLocks noGrp="1"/>
          </p:cNvSpPr>
          <p:nvPr>
            <p:ph type="body" sz="quarter" idx="13" hasCustomPrompt="1"/>
          </p:nvPr>
        </p:nvSpPr>
        <p:spPr>
          <a:xfrm>
            <a:off x="5429141" y="5906971"/>
            <a:ext cx="1635443" cy="503237"/>
          </a:xfrm>
        </p:spPr>
        <p:txBody>
          <a:bodyPr>
            <a:noAutofit/>
          </a:bodyPr>
          <a:lstStyle>
            <a:lvl1pPr marL="0" indent="0" algn="ctr">
              <a:buNone/>
              <a:defRPr sz="1200"/>
            </a:lvl1pPr>
          </a:lstStyle>
          <a:p>
            <a:pPr lvl="0"/>
            <a:r>
              <a:rPr lang="en-US"/>
              <a:t>Enter Twitter info</a:t>
            </a:r>
          </a:p>
        </p:txBody>
      </p:sp>
      <p:pic>
        <p:nvPicPr>
          <p:cNvPr id="8" name="Instagram">
            <a:extLst>
              <a:ext uri="{FF2B5EF4-FFF2-40B4-BE49-F238E27FC236}">
                <a16:creationId xmlns:a16="http://schemas.microsoft.com/office/drawing/2014/main" id="{22D2F588-6523-4556-88B5-99C95EE5EFE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90819" y="5334551"/>
            <a:ext cx="670560" cy="502090"/>
          </a:xfrm>
          <a:prstGeom prst="rect">
            <a:avLst/>
          </a:prstGeom>
        </p:spPr>
      </p:pic>
      <p:sp>
        <p:nvSpPr>
          <p:cNvPr id="12" name="Text Placeholder 9">
            <a:extLst>
              <a:ext uri="{FF2B5EF4-FFF2-40B4-BE49-F238E27FC236}">
                <a16:creationId xmlns:a16="http://schemas.microsoft.com/office/drawing/2014/main" id="{B81A18F7-3BD9-4CAA-9ADC-13EF99A4E392}"/>
              </a:ext>
            </a:extLst>
          </p:cNvPr>
          <p:cNvSpPr>
            <a:spLocks noGrp="1"/>
          </p:cNvSpPr>
          <p:nvPr>
            <p:ph type="body" sz="quarter" idx="14" hasCustomPrompt="1"/>
          </p:nvPr>
        </p:nvSpPr>
        <p:spPr>
          <a:xfrm>
            <a:off x="7908377" y="5906971"/>
            <a:ext cx="1635443" cy="503237"/>
          </a:xfrm>
        </p:spPr>
        <p:txBody>
          <a:bodyPr>
            <a:noAutofit/>
          </a:bodyPr>
          <a:lstStyle>
            <a:lvl1pPr marL="0" indent="0" algn="ctr">
              <a:buNone/>
              <a:defRPr sz="1200"/>
            </a:lvl1pPr>
          </a:lstStyle>
          <a:p>
            <a:pPr lvl="0"/>
            <a:r>
              <a:rPr lang="en-US"/>
              <a:t>Enter Instagram info</a:t>
            </a:r>
          </a:p>
        </p:txBody>
      </p:sp>
      <p:sp>
        <p:nvSpPr>
          <p:cNvPr id="3" name="Slide Number Placeholder 2">
            <a:extLst>
              <a:ext uri="{FF2B5EF4-FFF2-40B4-BE49-F238E27FC236}">
                <a16:creationId xmlns:a16="http://schemas.microsoft.com/office/drawing/2014/main" id="{9FE1C24E-3AD8-45B3-85F6-8E92576D8D8A}"/>
              </a:ext>
            </a:extLst>
          </p:cNvPr>
          <p:cNvSpPr>
            <a:spLocks noGrp="1"/>
          </p:cNvSpPr>
          <p:nvPr>
            <p:ph type="sldNum" sz="quarter" idx="10"/>
          </p:nvPr>
        </p:nvSpPr>
        <p:spPr/>
        <p:txBody>
          <a:bodyPr/>
          <a:lstStyle/>
          <a:p>
            <a:fld id="{1929936C-68CC-48AF-8CF3-4B03BC21D04D}" type="slidenum">
              <a:rPr lang="en-US" smtClean="0"/>
              <a:pPr/>
              <a:t>‹#›</a:t>
            </a:fld>
            <a:endParaRPr lang="en-US"/>
          </a:p>
        </p:txBody>
      </p:sp>
    </p:spTree>
    <p:extLst>
      <p:ext uri="{BB962C8B-B14F-4D97-AF65-F5344CB8AC3E}">
        <p14:creationId xmlns:p14="http://schemas.microsoft.com/office/powerpoint/2010/main" val="994317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pic>
        <p:nvPicPr>
          <p:cNvPr id="6" name="Picture 5"/>
          <p:cNvPicPr>
            <a:picLocks noChangeAspect="1"/>
          </p:cNvPicPr>
          <p:nvPr userDrawn="1"/>
        </p:nvPicPr>
        <p:blipFill>
          <a:blip r:embed="rId2"/>
          <a:stretch>
            <a:fillRect/>
          </a:stretch>
        </p:blipFill>
        <p:spPr>
          <a:xfrm>
            <a:off x="98321" y="5869782"/>
            <a:ext cx="1211177" cy="914479"/>
          </a:xfrm>
          <a:prstGeom prst="rect">
            <a:avLst/>
          </a:prstGeom>
        </p:spPr>
      </p:pic>
    </p:spTree>
    <p:extLst>
      <p:ext uri="{BB962C8B-B14F-4D97-AF65-F5344CB8AC3E}">
        <p14:creationId xmlns:p14="http://schemas.microsoft.com/office/powerpoint/2010/main" val="1310492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3593527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732824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dirty="0"/>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Office Name</a:t>
            </a:r>
          </a:p>
          <a:p>
            <a:r>
              <a:rPr lang="en-US" dirty="0"/>
              <a:t>Division Name</a:t>
            </a:r>
          </a:p>
          <a:p>
            <a:r>
              <a:rPr lang="en-US" dirty="0"/>
              <a:t>Date</a:t>
            </a:r>
          </a:p>
        </p:txBody>
      </p:sp>
    </p:spTree>
    <p:extLst>
      <p:ext uri="{BB962C8B-B14F-4D97-AF65-F5344CB8AC3E}">
        <p14:creationId xmlns:p14="http://schemas.microsoft.com/office/powerpoint/2010/main" val="2631881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dirty="0"/>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Office Name</a:t>
            </a:r>
          </a:p>
          <a:p>
            <a:r>
              <a:rPr lang="en-US" dirty="0"/>
              <a:t>Division Name</a:t>
            </a:r>
          </a:p>
          <a:p>
            <a:r>
              <a:rPr lang="en-US" dirty="0"/>
              <a:t>Date</a:t>
            </a:r>
          </a:p>
        </p:txBody>
      </p:sp>
      <p:sp>
        <p:nvSpPr>
          <p:cNvPr id="4" name="Rectangle 3">
            <a:extLst>
              <a:ext uri="{FF2B5EF4-FFF2-40B4-BE49-F238E27FC236}">
                <a16:creationId xmlns:a16="http://schemas.microsoft.com/office/drawing/2014/main" id="{0B2A4581-3D07-5E83-5032-6F2DF4E3F64F}"/>
              </a:ext>
            </a:extLst>
          </p:cNvPr>
          <p:cNvSpPr/>
          <p:nvPr userDrawn="1"/>
        </p:nvSpPr>
        <p:spPr>
          <a:xfrm>
            <a:off x="1167063" y="721895"/>
            <a:ext cx="9877926" cy="721894"/>
          </a:xfrm>
          <a:prstGeom prst="rect">
            <a:avLst/>
          </a:prstGeom>
          <a:solidFill>
            <a:srgbClr val="104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577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11/9/2022</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555421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3603301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118953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81998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27491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89462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325928" y="365126"/>
            <a:ext cx="11497901" cy="115610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6E68CC3-A211-4170-8256-D1B0621F9EF8}"/>
              </a:ext>
            </a:extLst>
          </p:cNvPr>
          <p:cNvSpPr>
            <a:spLocks noGrp="1"/>
          </p:cNvSpPr>
          <p:nvPr>
            <p:ph sz="half" idx="1"/>
          </p:nvPr>
        </p:nvSpPr>
        <p:spPr>
          <a:xfrm>
            <a:off x="325925" y="1949730"/>
            <a:ext cx="518160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0C559-C4BB-47B0-B05B-0B773EDABDCA}"/>
              </a:ext>
            </a:extLst>
          </p:cNvPr>
          <p:cNvSpPr>
            <a:spLocks noGrp="1"/>
          </p:cNvSpPr>
          <p:nvPr>
            <p:ph sz="half" idx="2"/>
          </p:nvPr>
        </p:nvSpPr>
        <p:spPr>
          <a:xfrm>
            <a:off x="6491337" y="1947083"/>
            <a:ext cx="5332491" cy="4428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3">
            <a:extLst>
              <a:ext uri="{FF2B5EF4-FFF2-40B4-BE49-F238E27FC236}">
                <a16:creationId xmlns:a16="http://schemas.microsoft.com/office/drawing/2014/main" id="{1AFC33AE-4ECE-4672-952F-953EEFA01FC4}"/>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1709745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76263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endParaRPr lang="en-US" dirty="0"/>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89215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907586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dirty="0"/>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dirty="0"/>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3495300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dirty="0"/>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endParaRPr lang="en-US" dirty="0"/>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5317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005331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a:noAutofit/>
          </a:bodyPr>
          <a:lstStyle>
            <a:lvl1pPr marL="0" indent="0">
              <a:buNone/>
              <a:defRPr sz="2000"/>
            </a:lvl1pPr>
          </a:lstStyle>
          <a:p>
            <a:pPr lvl="0"/>
            <a:r>
              <a:rPr lang="en-US" dirty="0"/>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421961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57376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2000"/>
            </a:lvl1pPr>
          </a:lstStyle>
          <a:p>
            <a:pPr lvl="0"/>
            <a:r>
              <a:rPr lang="en-US" dirty="0"/>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863799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9068" y="1289225"/>
            <a:ext cx="11853863" cy="962407"/>
          </a:xfrm>
        </p:spPr>
        <p:txBody>
          <a:bodyPr/>
          <a:lstStyle>
            <a:lvl1pPr>
              <a:defRPr sz="3600"/>
            </a:lvl1pPr>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20456" y="2382516"/>
            <a:ext cx="8831483" cy="35115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6303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_Simpl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135801" y="365126"/>
            <a:ext cx="11823827" cy="1114540"/>
          </a:xfrm>
        </p:spPr>
        <p:txBody>
          <a:bodyPr/>
          <a:lstStyle/>
          <a:p>
            <a:r>
              <a:rPr lang="en-US"/>
              <a:t>Click to edit Master title style</a:t>
            </a:r>
          </a:p>
        </p:txBody>
      </p:sp>
      <p:sp>
        <p:nvSpPr>
          <p:cNvPr id="6" name="Content Placeholder 3">
            <a:extLst>
              <a:ext uri="{FF2B5EF4-FFF2-40B4-BE49-F238E27FC236}">
                <a16:creationId xmlns:a16="http://schemas.microsoft.com/office/drawing/2014/main" id="{351658A7-B92F-45A2-B638-36B423473E34}"/>
              </a:ext>
            </a:extLst>
          </p:cNvPr>
          <p:cNvSpPr>
            <a:spLocks noGrp="1"/>
          </p:cNvSpPr>
          <p:nvPr>
            <p:ph sz="half" idx="13"/>
          </p:nvPr>
        </p:nvSpPr>
        <p:spPr>
          <a:xfrm>
            <a:off x="135803" y="1825624"/>
            <a:ext cx="5690856" cy="4502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30C559-C4BB-47B0-B05B-0B773EDABDCA}"/>
              </a:ext>
            </a:extLst>
          </p:cNvPr>
          <p:cNvSpPr>
            <a:spLocks noGrp="1"/>
          </p:cNvSpPr>
          <p:nvPr>
            <p:ph sz="half" idx="2"/>
          </p:nvPr>
        </p:nvSpPr>
        <p:spPr>
          <a:xfrm>
            <a:off x="6268772" y="1825625"/>
            <a:ext cx="5690856" cy="4502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95D68219-6CB5-460D-B65B-7133D98141CD}"/>
              </a:ext>
            </a:extLst>
          </p:cNvPr>
          <p:cNvSpPr>
            <a:spLocks noGrp="1"/>
          </p:cNvSpPr>
          <p:nvPr>
            <p:ph type="ftr" sz="quarter" idx="3"/>
          </p:nvPr>
        </p:nvSpPr>
        <p:spPr>
          <a:xfrm>
            <a:off x="0" y="6552776"/>
            <a:ext cx="2743200" cy="347709"/>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3462879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1125287"/>
          </a:xfrm>
        </p:spPr>
        <p:txBody>
          <a:bodyPr rIns="91440">
            <a:normAutofit/>
          </a:bodyPr>
          <a:lstStyle>
            <a:lvl1pPr marL="0" indent="0" algn="ctr">
              <a:spcBef>
                <a:spcPts val="0"/>
              </a:spcBef>
              <a:buNone/>
              <a:defRPr sz="3200"/>
            </a:lvl1pPr>
          </a:lstStyle>
          <a:p>
            <a:pPr lvl="0"/>
            <a:r>
              <a:rPr lang="en-US" dirty="0"/>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638552"/>
            <a:ext cx="12191999" cy="1239312"/>
          </a:xfrm>
        </p:spPr>
        <p:txBody>
          <a:bodyPr rIns="91440">
            <a:normAutofit/>
          </a:bodyPr>
          <a:lstStyle>
            <a:lvl1pPr marL="0" indent="0" algn="ctr">
              <a:spcBef>
                <a:spcPts val="0"/>
              </a:spcBef>
              <a:buNone/>
              <a:defRPr sz="3200"/>
            </a:lvl1pPr>
          </a:lstStyle>
          <a:p>
            <a:pPr lvl="0"/>
            <a:r>
              <a:rPr lang="en-US" dirty="0"/>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97872"/>
            <a:ext cx="12192000" cy="640081"/>
          </a:xfrm>
        </p:spPr>
        <p:txBody>
          <a:bodyPr lIns="0" rIns="0">
            <a:normAutofit/>
          </a:bodyPr>
          <a:lstStyle>
            <a:lvl1pPr marL="0" indent="0" algn="ctr">
              <a:spcBef>
                <a:spcPts val="0"/>
              </a:spcBef>
              <a:spcAft>
                <a:spcPts val="0"/>
              </a:spcAft>
              <a:buNone/>
              <a:defRPr sz="2400" b="1"/>
            </a:lvl1pPr>
          </a:lstStyle>
          <a:p>
            <a:pPr lvl="0"/>
            <a:r>
              <a:rPr lang="en-US" dirty="0"/>
              <a:t>Text</a:t>
            </a:r>
          </a:p>
        </p:txBody>
      </p:sp>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dirty="0"/>
              <a:t>Enter Facebook info</a:t>
            </a:r>
          </a:p>
        </p:txBody>
      </p:sp>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dirty="0"/>
              <a:t>Enter Twitter info</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dirty="0"/>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8410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119564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36104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68413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01892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endParaRPr lang="en-US" dirty="0"/>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6149649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endParaRPr lang="en-US" dirty="0"/>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34716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dirty="0"/>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666855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endParaRPr lang="en-US" dirty="0"/>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712364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74527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hreeContent_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F06-8C59-4736-BBD8-2485DEAC9A04}"/>
              </a:ext>
            </a:extLst>
          </p:cNvPr>
          <p:cNvSpPr>
            <a:spLocks noGrp="1"/>
          </p:cNvSpPr>
          <p:nvPr>
            <p:ph type="title"/>
          </p:nvPr>
        </p:nvSpPr>
        <p:spPr>
          <a:xfrm>
            <a:off x="838200" y="365126"/>
            <a:ext cx="10515600" cy="893520"/>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F6E68CC3-A211-4170-8256-D1B0621F9EF8}"/>
              </a:ext>
            </a:extLst>
          </p:cNvPr>
          <p:cNvSpPr>
            <a:spLocks noGrp="1"/>
          </p:cNvSpPr>
          <p:nvPr>
            <p:ph sz="half" idx="1"/>
          </p:nvPr>
        </p:nvSpPr>
        <p:spPr>
          <a:xfrm>
            <a:off x="838199" y="1395323"/>
            <a:ext cx="10515600" cy="1455457"/>
          </a:xfrm>
        </p:spPr>
        <p:txBody>
          <a:bodyPr/>
          <a:lstStyle>
            <a:lvl3pPr marL="685783" indent="0">
              <a:buNone/>
              <a:defRPr/>
            </a:lvl3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C3DE64AC-8446-4C9F-B063-00502FAAD8B2}"/>
              </a:ext>
            </a:extLst>
          </p:cNvPr>
          <p:cNvSpPr>
            <a:spLocks noGrp="1"/>
          </p:cNvSpPr>
          <p:nvPr>
            <p:ph sz="half" idx="13"/>
          </p:nvPr>
        </p:nvSpPr>
        <p:spPr>
          <a:xfrm>
            <a:off x="838199" y="2982421"/>
            <a:ext cx="10515600" cy="1559667"/>
          </a:xfrm>
        </p:spPr>
        <p:txBody>
          <a:body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0312DEFC-B4BA-44CD-9676-AA10C89DD9E6}"/>
              </a:ext>
            </a:extLst>
          </p:cNvPr>
          <p:cNvSpPr>
            <a:spLocks noGrp="1"/>
          </p:cNvSpPr>
          <p:nvPr>
            <p:ph sz="half" idx="14"/>
          </p:nvPr>
        </p:nvSpPr>
        <p:spPr>
          <a:xfrm>
            <a:off x="838199" y="4688393"/>
            <a:ext cx="10515600" cy="1730701"/>
          </a:xfrm>
        </p:spPr>
        <p:txBody>
          <a:bodyPr/>
          <a:lstStyle/>
          <a:p>
            <a:pPr lvl="0"/>
            <a:r>
              <a:rPr lang="en-US"/>
              <a:t>Click to edit Master text styles</a:t>
            </a:r>
          </a:p>
          <a:p>
            <a:pPr lvl="1"/>
            <a:r>
              <a:rPr lang="en-US"/>
              <a:t>Second level</a:t>
            </a:r>
          </a:p>
        </p:txBody>
      </p:sp>
      <p:sp>
        <p:nvSpPr>
          <p:cNvPr id="8" name="Footer Placeholder 3">
            <a:extLst>
              <a:ext uri="{FF2B5EF4-FFF2-40B4-BE49-F238E27FC236}">
                <a16:creationId xmlns:a16="http://schemas.microsoft.com/office/drawing/2014/main" id="{8075FB28-1637-4D36-BC87-9A87C854BF03}"/>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7" name="Slide Number Placeholder 6">
            <a:extLst>
              <a:ext uri="{FF2B5EF4-FFF2-40B4-BE49-F238E27FC236}">
                <a16:creationId xmlns:a16="http://schemas.microsoft.com/office/drawing/2014/main" id="{A8F06CBD-4E0B-4DF9-B7F5-4AE152EA685E}"/>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1692476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354300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endParaRPr lang="en-US" dirty="0"/>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dirty="0"/>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1548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27734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endParaRPr lang="en-US" dirty="0"/>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dirty="0"/>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207845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dirty="0"/>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dirty="0"/>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dirty="0"/>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dirty="0"/>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dirty="0"/>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dirty="0"/>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0051094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D8BD707-D9CF-40AE-B4C6-C98DA3205C09}" type="datetimeFigureOut">
              <a:rPr lang="en-US" smtClean="0"/>
              <a:t>11/9/2022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89173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D8BD707-D9CF-40AE-B4C6-C98DA3205C09}" type="datetimeFigureOut">
              <a:rPr lang="en-US" smtClean="0"/>
              <a:t>11/9/2022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t>‹#›</a:t>
            </a:fld>
            <a:endParaRPr lang="en-US"/>
          </a:p>
        </p:txBody>
      </p:sp>
      <p:pic>
        <p:nvPicPr>
          <p:cNvPr id="12" name="Picture 11">
            <a:extLst>
              <a:ext uri="{FF2B5EF4-FFF2-40B4-BE49-F238E27FC236}">
                <a16:creationId xmlns:a16="http://schemas.microsoft.com/office/drawing/2014/main" id="{5FE15F60-651F-C459-DE75-6FC2C6F16AC4}"/>
              </a:ext>
            </a:extLst>
          </p:cNvPr>
          <p:cNvPicPr>
            <a:picLocks noChangeAspect="1"/>
          </p:cNvPicPr>
          <p:nvPr userDrawn="1"/>
        </p:nvPicPr>
        <p:blipFill>
          <a:blip r:embed="rId2"/>
          <a:stretch>
            <a:fillRect/>
          </a:stretch>
        </p:blipFill>
        <p:spPr>
          <a:xfrm>
            <a:off x="5561205" y="2413631"/>
            <a:ext cx="6267231" cy="4444369"/>
          </a:xfrm>
          <a:prstGeom prst="rect">
            <a:avLst/>
          </a:prstGeom>
        </p:spPr>
      </p:pic>
    </p:spTree>
    <p:extLst>
      <p:ext uri="{BB962C8B-B14F-4D97-AF65-F5344CB8AC3E}">
        <p14:creationId xmlns:p14="http://schemas.microsoft.com/office/powerpoint/2010/main" val="147557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D8BD707-D9CF-40AE-B4C6-C98DA3205C09}" type="datetimeFigureOut">
              <a:rPr lang="en-US" smtClean="0"/>
              <a:t>11/9/2022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t>‹#›</a:t>
            </a:fld>
            <a:endParaRPr lang="en-US"/>
          </a:p>
        </p:txBody>
      </p:sp>
      <p:sp>
        <p:nvSpPr>
          <p:cNvPr id="5" name="Rectangle 4">
            <a:extLst>
              <a:ext uri="{FF2B5EF4-FFF2-40B4-BE49-F238E27FC236}">
                <a16:creationId xmlns:a16="http://schemas.microsoft.com/office/drawing/2014/main" id="{8450435F-E2C5-8ABA-1A4C-9666ED947836}"/>
              </a:ext>
              <a:ext uri="{C183D7F6-B498-43B3-948B-1728B52AA6E4}">
                <adec:decorative xmlns:adec="http://schemas.microsoft.com/office/drawing/2017/decorative" val="1"/>
              </a:ext>
            </a:extLst>
          </p:cNvPr>
          <p:cNvSpPr/>
          <p:nvPr userDrawn="1"/>
        </p:nvSpPr>
        <p:spPr>
          <a:xfrm>
            <a:off x="0" y="0"/>
            <a:ext cx="6810484" cy="6858000"/>
          </a:xfrm>
          <a:prstGeom prst="rect">
            <a:avLst/>
          </a:prstGeom>
          <a:solidFill>
            <a:schemeClr val="tx2">
              <a:lumMod val="20000"/>
              <a:lumOff val="8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B74FEFB-B35D-C749-1A06-6E7334140D3D}"/>
              </a:ext>
            </a:extLst>
          </p:cNvPr>
          <p:cNvPicPr>
            <a:picLocks noChangeAspect="1"/>
          </p:cNvPicPr>
          <p:nvPr userDrawn="1"/>
        </p:nvPicPr>
        <p:blipFill>
          <a:blip r:embed="rId2"/>
          <a:stretch>
            <a:fillRect/>
          </a:stretch>
        </p:blipFill>
        <p:spPr>
          <a:xfrm>
            <a:off x="6885139" y="1974681"/>
            <a:ext cx="5249111" cy="4883319"/>
          </a:xfrm>
          <a:prstGeom prst="rect">
            <a:avLst/>
          </a:prstGeom>
        </p:spPr>
      </p:pic>
    </p:spTree>
    <p:extLst>
      <p:ext uri="{BB962C8B-B14F-4D97-AF65-F5344CB8AC3E}">
        <p14:creationId xmlns:p14="http://schemas.microsoft.com/office/powerpoint/2010/main" val="3595309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D8BD707-D9CF-40AE-B4C6-C98DA3205C09}" type="datetimeFigureOut">
              <a:rPr lang="en-US" smtClean="0"/>
              <a:t>11/9/2022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t>‹#›</a:t>
            </a:fld>
            <a:endParaRPr lang="en-US"/>
          </a:p>
        </p:txBody>
      </p:sp>
      <p:pic>
        <p:nvPicPr>
          <p:cNvPr id="14" name="Picture 13">
            <a:extLst>
              <a:ext uri="{FF2B5EF4-FFF2-40B4-BE49-F238E27FC236}">
                <a16:creationId xmlns:a16="http://schemas.microsoft.com/office/drawing/2014/main" id="{09D25FE9-9F4B-7740-2D1E-525D876EC1DF}"/>
              </a:ext>
            </a:extLst>
          </p:cNvPr>
          <p:cNvPicPr>
            <a:picLocks noChangeAspect="1"/>
          </p:cNvPicPr>
          <p:nvPr userDrawn="1"/>
        </p:nvPicPr>
        <p:blipFill>
          <a:blip r:embed="rId2"/>
          <a:stretch>
            <a:fillRect/>
          </a:stretch>
        </p:blipFill>
        <p:spPr>
          <a:xfrm>
            <a:off x="6231257" y="2504206"/>
            <a:ext cx="5797798" cy="3755461"/>
          </a:xfrm>
          <a:prstGeom prst="rect">
            <a:avLst/>
          </a:prstGeom>
        </p:spPr>
      </p:pic>
      <p:sp>
        <p:nvSpPr>
          <p:cNvPr id="15" name="Rectangle 14">
            <a:extLst>
              <a:ext uri="{FF2B5EF4-FFF2-40B4-BE49-F238E27FC236}">
                <a16:creationId xmlns:a16="http://schemas.microsoft.com/office/drawing/2014/main" id="{DAAD33E7-08D8-C8B9-196B-D1A6D5CC3E4D}"/>
              </a:ext>
              <a:ext uri="{C183D7F6-B498-43B3-948B-1728B52AA6E4}">
                <adec:decorative xmlns:adec="http://schemas.microsoft.com/office/drawing/2017/decorative" val="1"/>
              </a:ext>
            </a:extLst>
          </p:cNvPr>
          <p:cNvSpPr/>
          <p:nvPr userDrawn="1"/>
        </p:nvSpPr>
        <p:spPr>
          <a:xfrm>
            <a:off x="4254" y="0"/>
            <a:ext cx="5837319" cy="6858000"/>
          </a:xfrm>
          <a:prstGeom prst="rect">
            <a:avLst/>
          </a:prstGeom>
          <a:solidFill>
            <a:schemeClr val="tx2">
              <a:lumMod val="20000"/>
              <a:lumOff val="8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244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3738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mparison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525-BAE3-4CAF-89D0-D1DDCA7553F3}"/>
              </a:ext>
            </a:extLst>
          </p:cNvPr>
          <p:cNvSpPr>
            <a:spLocks noGrp="1"/>
          </p:cNvSpPr>
          <p:nvPr>
            <p:ph type="title"/>
          </p:nvPr>
        </p:nvSpPr>
        <p:spPr>
          <a:xfrm>
            <a:off x="217285" y="365131"/>
            <a:ext cx="11775547" cy="956681"/>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23838D-6D5E-455C-85DF-54B77EE5519D}"/>
              </a:ext>
            </a:extLst>
          </p:cNvPr>
          <p:cNvSpPr>
            <a:spLocks noGrp="1"/>
          </p:cNvSpPr>
          <p:nvPr>
            <p:ph type="body" idx="1"/>
          </p:nvPr>
        </p:nvSpPr>
        <p:spPr>
          <a:xfrm>
            <a:off x="217290"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232FF-A555-45CC-B407-62C42702E5F3}"/>
              </a:ext>
            </a:extLst>
          </p:cNvPr>
          <p:cNvSpPr>
            <a:spLocks noGrp="1"/>
          </p:cNvSpPr>
          <p:nvPr>
            <p:ph sz="half" idx="2"/>
          </p:nvPr>
        </p:nvSpPr>
        <p:spPr>
          <a:xfrm>
            <a:off x="217289"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B8CE72F5-9482-4892-B297-66B046D1883A}"/>
              </a:ext>
            </a:extLst>
          </p:cNvPr>
          <p:cNvSpPr>
            <a:spLocks noGrp="1"/>
          </p:cNvSpPr>
          <p:nvPr>
            <p:ph type="body" idx="13"/>
          </p:nvPr>
        </p:nvSpPr>
        <p:spPr>
          <a:xfrm>
            <a:off x="4317001"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3" name="Content Placeholder 3">
            <a:extLst>
              <a:ext uri="{FF2B5EF4-FFF2-40B4-BE49-F238E27FC236}">
                <a16:creationId xmlns:a16="http://schemas.microsoft.com/office/drawing/2014/main" id="{1E002FDA-A44A-49A4-B8AD-5FCC148F38D9}"/>
              </a:ext>
            </a:extLst>
          </p:cNvPr>
          <p:cNvSpPr>
            <a:spLocks noGrp="1"/>
          </p:cNvSpPr>
          <p:nvPr>
            <p:ph sz="half" idx="14"/>
          </p:nvPr>
        </p:nvSpPr>
        <p:spPr>
          <a:xfrm>
            <a:off x="4317000"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572FEC1F-4E70-4D85-97CB-F7EC7CC2C1B7}"/>
              </a:ext>
            </a:extLst>
          </p:cNvPr>
          <p:cNvSpPr>
            <a:spLocks noGrp="1"/>
          </p:cNvSpPr>
          <p:nvPr>
            <p:ph type="body" idx="15"/>
          </p:nvPr>
        </p:nvSpPr>
        <p:spPr>
          <a:xfrm>
            <a:off x="8280917" y="1681163"/>
            <a:ext cx="371192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8368F3C8-0878-4191-A15F-07E1E0A65672}"/>
              </a:ext>
            </a:extLst>
          </p:cNvPr>
          <p:cNvSpPr>
            <a:spLocks noGrp="1"/>
          </p:cNvSpPr>
          <p:nvPr>
            <p:ph sz="half" idx="16"/>
          </p:nvPr>
        </p:nvSpPr>
        <p:spPr>
          <a:xfrm>
            <a:off x="8280916" y="2714852"/>
            <a:ext cx="3711921" cy="3759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C3215870-12E3-4980-93AD-8DC70E11A202}"/>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9" name="Slide Number Placeholder 8">
            <a:extLst>
              <a:ext uri="{FF2B5EF4-FFF2-40B4-BE49-F238E27FC236}">
                <a16:creationId xmlns:a16="http://schemas.microsoft.com/office/drawing/2014/main" id="{42256F76-59C6-41DD-B216-886CAB45919F}"/>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4681563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
        <p:nvSpPr>
          <p:cNvPr id="5" name="TextBox 4">
            <a:extLst>
              <a:ext uri="{FF2B5EF4-FFF2-40B4-BE49-F238E27FC236}">
                <a16:creationId xmlns:a16="http://schemas.microsoft.com/office/drawing/2014/main" id="{E9BF06CD-6CB6-4EC3-C78A-92AC087124D5}"/>
              </a:ext>
              <a:ext uri="{C183D7F6-B498-43B3-948B-1728B52AA6E4}">
                <adec:decorative xmlns:adec="http://schemas.microsoft.com/office/drawing/2017/decorative" val="1"/>
              </a:ext>
            </a:extLst>
          </p:cNvPr>
          <p:cNvSpPr txBox="1"/>
          <p:nvPr userDrawn="1"/>
        </p:nvSpPr>
        <p:spPr>
          <a:xfrm>
            <a:off x="-3" y="1"/>
            <a:ext cx="12192000" cy="6857999"/>
          </a:xfrm>
          <a:prstGeom prst="rect">
            <a:avLst/>
          </a:prstGeom>
          <a:solidFill>
            <a:srgbClr val="006CAC"/>
          </a:solidFill>
        </p:spPr>
        <p:txBody>
          <a:bodyPr wrap="square" rtlCol="0">
            <a:spAutoFit/>
          </a:bodyPr>
          <a:lstStyle/>
          <a:p>
            <a:endParaRPr lang="en-US" dirty="0"/>
          </a:p>
        </p:txBody>
      </p:sp>
    </p:spTree>
    <p:extLst>
      <p:ext uri="{BB962C8B-B14F-4D97-AF65-F5344CB8AC3E}">
        <p14:creationId xmlns:p14="http://schemas.microsoft.com/office/powerpoint/2010/main" val="3939922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
        <p:nvSpPr>
          <p:cNvPr id="5" name="AutoShape 33">
            <a:extLst>
              <a:ext uri="{FF2B5EF4-FFF2-40B4-BE49-F238E27FC236}">
                <a16:creationId xmlns:a16="http://schemas.microsoft.com/office/drawing/2014/main" id="{520C592D-9ADA-AA55-1BBF-CB74A19886A7}"/>
              </a:ext>
              <a:ext uri="{C183D7F6-B498-43B3-948B-1728B52AA6E4}">
                <adec:decorative xmlns:adec="http://schemas.microsoft.com/office/drawing/2017/decorative" val="1"/>
              </a:ext>
            </a:extLst>
          </p:cNvPr>
          <p:cNvSpPr/>
          <p:nvPr userDrawn="1"/>
        </p:nvSpPr>
        <p:spPr>
          <a:xfrm rot="3897" flipV="1">
            <a:off x="1551489" y="1409371"/>
            <a:ext cx="8887609" cy="37503"/>
          </a:xfrm>
          <a:prstGeom prst="line">
            <a:avLst/>
          </a:prstGeom>
          <a:ln w="47625" cap="flat">
            <a:solidFill>
              <a:srgbClr val="004AAD"/>
            </a:solidFill>
            <a:prstDash val="solid"/>
            <a:headEnd type="none" w="sm" len="sm"/>
            <a:tailEnd type="none" w="sm" len="sm"/>
          </a:ln>
        </p:spPr>
      </p:sp>
    </p:spTree>
    <p:extLst>
      <p:ext uri="{BB962C8B-B14F-4D97-AF65-F5344CB8AC3E}">
        <p14:creationId xmlns:p14="http://schemas.microsoft.com/office/powerpoint/2010/main" val="2717095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
        <p:nvSpPr>
          <p:cNvPr id="5" name="Rectangle 4">
            <a:extLst>
              <a:ext uri="{FF2B5EF4-FFF2-40B4-BE49-F238E27FC236}">
                <a16:creationId xmlns:a16="http://schemas.microsoft.com/office/drawing/2014/main" id="{A02698EF-08F0-2BEF-536B-FE7D4461B14F}"/>
              </a:ext>
              <a:ext uri="{C183D7F6-B498-43B3-948B-1728B52AA6E4}">
                <adec:decorative xmlns:adec="http://schemas.microsoft.com/office/drawing/2017/decorative" val="1"/>
              </a:ext>
            </a:extLst>
          </p:cNvPr>
          <p:cNvSpPr/>
          <p:nvPr userDrawn="1"/>
        </p:nvSpPr>
        <p:spPr>
          <a:xfrm>
            <a:off x="0" y="0"/>
            <a:ext cx="5888736" cy="6858000"/>
          </a:xfrm>
          <a:prstGeom prst="rect">
            <a:avLst/>
          </a:prstGeom>
          <a:solidFill>
            <a:srgbClr val="AF5FCD"/>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9823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
        <p:nvSpPr>
          <p:cNvPr id="5" name="AutoShape 33">
            <a:extLst>
              <a:ext uri="{FF2B5EF4-FFF2-40B4-BE49-F238E27FC236}">
                <a16:creationId xmlns:a16="http://schemas.microsoft.com/office/drawing/2014/main" id="{E7583E2D-5B79-C03F-51EC-D27F6C4DFDCA}"/>
              </a:ext>
              <a:ext uri="{C183D7F6-B498-43B3-948B-1728B52AA6E4}">
                <adec:decorative xmlns:adec="http://schemas.microsoft.com/office/drawing/2017/decorative" val="1"/>
              </a:ext>
            </a:extLst>
          </p:cNvPr>
          <p:cNvSpPr/>
          <p:nvPr userDrawn="1"/>
        </p:nvSpPr>
        <p:spPr>
          <a:xfrm rot="3897" flipV="1">
            <a:off x="1551490" y="986943"/>
            <a:ext cx="8887609" cy="37503"/>
          </a:xfrm>
          <a:prstGeom prst="line">
            <a:avLst/>
          </a:prstGeom>
          <a:ln w="47625" cap="flat">
            <a:solidFill>
              <a:srgbClr val="004AAD"/>
            </a:solidFill>
            <a:prstDash val="solid"/>
            <a:headEnd type="none" w="sm" len="sm"/>
            <a:tailEnd type="none" w="sm" len="sm"/>
          </a:ln>
        </p:spPr>
      </p:sp>
    </p:spTree>
    <p:extLst>
      <p:ext uri="{BB962C8B-B14F-4D97-AF65-F5344CB8AC3E}">
        <p14:creationId xmlns:p14="http://schemas.microsoft.com/office/powerpoint/2010/main" val="1172045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
        <p:nvSpPr>
          <p:cNvPr id="5" name="Rectangle 4">
            <a:extLst>
              <a:ext uri="{FF2B5EF4-FFF2-40B4-BE49-F238E27FC236}">
                <a16:creationId xmlns:a16="http://schemas.microsoft.com/office/drawing/2014/main" id="{DFFF71AA-F259-1EB8-FA75-2FC58A0D2418}"/>
              </a:ext>
            </a:extLst>
          </p:cNvPr>
          <p:cNvSpPr/>
          <p:nvPr userDrawn="1"/>
        </p:nvSpPr>
        <p:spPr>
          <a:xfrm>
            <a:off x="0" y="0"/>
            <a:ext cx="5888736" cy="6858000"/>
          </a:xfrm>
          <a:prstGeom prst="rect">
            <a:avLst/>
          </a:prstGeom>
          <a:solidFill>
            <a:srgbClr val="8EB93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5159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F27FB82-8554-DE4E-DC79-29CD4EF9A2FC}"/>
              </a:ext>
            </a:extLst>
          </p:cNvPr>
          <p:cNvPicPr>
            <a:picLocks noChangeAspect="1"/>
          </p:cNvPicPr>
          <p:nvPr userDrawn="1"/>
        </p:nvPicPr>
        <p:blipFill>
          <a:blip r:embed="rId2"/>
          <a:stretch>
            <a:fillRect/>
          </a:stretch>
        </p:blipFill>
        <p:spPr>
          <a:xfrm>
            <a:off x="-12357" y="3426"/>
            <a:ext cx="12192000" cy="6851148"/>
          </a:xfrm>
          <a:prstGeom prst="rect">
            <a:avLst/>
          </a:prstGeom>
        </p:spPr>
      </p:pic>
      <p:pic>
        <p:nvPicPr>
          <p:cNvPr id="22" name="Picture 21">
            <a:extLst>
              <a:ext uri="{FF2B5EF4-FFF2-40B4-BE49-F238E27FC236}">
                <a16:creationId xmlns:a16="http://schemas.microsoft.com/office/drawing/2014/main" id="{C7E6D4FE-793C-0471-D651-CA1530D4B266}"/>
              </a:ext>
            </a:extLst>
          </p:cNvPr>
          <p:cNvPicPr>
            <a:picLocks noChangeAspect="1"/>
          </p:cNvPicPr>
          <p:nvPr userDrawn="1"/>
        </p:nvPicPr>
        <p:blipFill>
          <a:blip r:embed="rId3"/>
          <a:stretch>
            <a:fillRect/>
          </a:stretch>
        </p:blipFill>
        <p:spPr>
          <a:xfrm>
            <a:off x="9696813" y="-1"/>
            <a:ext cx="2482830" cy="1785407"/>
          </a:xfrm>
          <a:prstGeom prst="rect">
            <a:avLst/>
          </a:prstGeom>
        </p:spPr>
      </p:pic>
      <p:sp>
        <p:nvSpPr>
          <p:cNvPr id="10" name="TextBox 9">
            <a:extLst>
              <a:ext uri="{FF2B5EF4-FFF2-40B4-BE49-F238E27FC236}">
                <a16:creationId xmlns:a16="http://schemas.microsoft.com/office/drawing/2014/main" id="{00633663-8700-65D2-B7DE-F5520D2B7A58}"/>
              </a:ext>
            </a:extLst>
          </p:cNvPr>
          <p:cNvSpPr txBox="1"/>
          <p:nvPr userDrawn="1"/>
        </p:nvSpPr>
        <p:spPr>
          <a:xfrm>
            <a:off x="7352271" y="2284900"/>
            <a:ext cx="2792627" cy="369332"/>
          </a:xfrm>
          <a:prstGeom prst="rect">
            <a:avLst/>
          </a:prstGeom>
          <a:noFill/>
        </p:spPr>
        <p:txBody>
          <a:bodyPr wrap="square" rtlCol="0">
            <a:spAutoFit/>
          </a:bodyPr>
          <a:lstStyle/>
          <a:p>
            <a:r>
              <a:rPr lang="en-US" b="1" spc="300" dirty="0">
                <a:latin typeface="Freestyle Script" panose="030804020302050B0404" pitchFamily="66" charset="0"/>
              </a:rPr>
              <a:t>End of HIGH SCHOOL</a:t>
            </a:r>
          </a:p>
        </p:txBody>
      </p:sp>
      <p:sp>
        <p:nvSpPr>
          <p:cNvPr id="11" name="TextBox 10">
            <a:extLst>
              <a:ext uri="{FF2B5EF4-FFF2-40B4-BE49-F238E27FC236}">
                <a16:creationId xmlns:a16="http://schemas.microsoft.com/office/drawing/2014/main" id="{35F27EDF-EB2F-283A-8A26-344FF5BE634F}"/>
              </a:ext>
            </a:extLst>
          </p:cNvPr>
          <p:cNvSpPr txBox="1"/>
          <p:nvPr userDrawn="1"/>
        </p:nvSpPr>
        <p:spPr>
          <a:xfrm>
            <a:off x="6895070" y="3071181"/>
            <a:ext cx="2792627" cy="369332"/>
          </a:xfrm>
          <a:prstGeom prst="rect">
            <a:avLst/>
          </a:prstGeom>
          <a:noFill/>
        </p:spPr>
        <p:txBody>
          <a:bodyPr wrap="square" rtlCol="0">
            <a:spAutoFit/>
          </a:bodyPr>
          <a:lstStyle/>
          <a:p>
            <a:r>
              <a:rPr lang="en-US" b="1" spc="300" dirty="0">
                <a:latin typeface="Freestyle Script" panose="030804020302050B0404" pitchFamily="66" charset="0"/>
              </a:rPr>
              <a:t>End of Grade</a:t>
            </a:r>
          </a:p>
        </p:txBody>
      </p:sp>
      <p:sp>
        <p:nvSpPr>
          <p:cNvPr id="12" name="TextBox 11">
            <a:extLst>
              <a:ext uri="{FF2B5EF4-FFF2-40B4-BE49-F238E27FC236}">
                <a16:creationId xmlns:a16="http://schemas.microsoft.com/office/drawing/2014/main" id="{6F2A9FEF-970B-0AA2-B3DB-BD280F1E3C96}"/>
              </a:ext>
            </a:extLst>
          </p:cNvPr>
          <p:cNvSpPr txBox="1"/>
          <p:nvPr userDrawn="1"/>
        </p:nvSpPr>
        <p:spPr>
          <a:xfrm>
            <a:off x="6590270" y="3805929"/>
            <a:ext cx="2792627" cy="369332"/>
          </a:xfrm>
          <a:prstGeom prst="rect">
            <a:avLst/>
          </a:prstGeom>
          <a:noFill/>
        </p:spPr>
        <p:txBody>
          <a:bodyPr wrap="square" rtlCol="0">
            <a:spAutoFit/>
          </a:bodyPr>
          <a:lstStyle/>
          <a:p>
            <a:r>
              <a:rPr lang="en-US" b="1" spc="300" dirty="0">
                <a:latin typeface="Freestyle Script" panose="030804020302050B0404" pitchFamily="66" charset="0"/>
              </a:rPr>
              <a:t>End of Grade</a:t>
            </a:r>
          </a:p>
        </p:txBody>
      </p:sp>
      <p:sp>
        <p:nvSpPr>
          <p:cNvPr id="13" name="TextBox 12">
            <a:extLst>
              <a:ext uri="{FF2B5EF4-FFF2-40B4-BE49-F238E27FC236}">
                <a16:creationId xmlns:a16="http://schemas.microsoft.com/office/drawing/2014/main" id="{A8FC730F-B3B9-C6CE-C49B-BE592E90C7EB}"/>
              </a:ext>
            </a:extLst>
          </p:cNvPr>
          <p:cNvSpPr txBox="1"/>
          <p:nvPr userDrawn="1"/>
        </p:nvSpPr>
        <p:spPr>
          <a:xfrm>
            <a:off x="6244281" y="4563704"/>
            <a:ext cx="2792627" cy="369332"/>
          </a:xfrm>
          <a:prstGeom prst="rect">
            <a:avLst/>
          </a:prstGeom>
          <a:noFill/>
        </p:spPr>
        <p:txBody>
          <a:bodyPr wrap="square" rtlCol="0">
            <a:spAutoFit/>
          </a:bodyPr>
          <a:lstStyle/>
          <a:p>
            <a:r>
              <a:rPr lang="en-US" b="1" spc="300" dirty="0">
                <a:latin typeface="Freestyle Script" panose="030804020302050B0404" pitchFamily="66" charset="0"/>
              </a:rPr>
              <a:t>End of Grade</a:t>
            </a:r>
          </a:p>
        </p:txBody>
      </p:sp>
      <p:sp>
        <p:nvSpPr>
          <p:cNvPr id="14" name="TextBox 13">
            <a:extLst>
              <a:ext uri="{FF2B5EF4-FFF2-40B4-BE49-F238E27FC236}">
                <a16:creationId xmlns:a16="http://schemas.microsoft.com/office/drawing/2014/main" id="{6A96E76D-5557-2540-B5CE-7D2AE0FC044F}"/>
              </a:ext>
            </a:extLst>
          </p:cNvPr>
          <p:cNvSpPr txBox="1"/>
          <p:nvPr userDrawn="1"/>
        </p:nvSpPr>
        <p:spPr>
          <a:xfrm>
            <a:off x="5852984" y="5311263"/>
            <a:ext cx="2792627" cy="369332"/>
          </a:xfrm>
          <a:prstGeom prst="rect">
            <a:avLst/>
          </a:prstGeom>
          <a:noFill/>
        </p:spPr>
        <p:txBody>
          <a:bodyPr wrap="square" rtlCol="0">
            <a:spAutoFit/>
          </a:bodyPr>
          <a:lstStyle/>
          <a:p>
            <a:r>
              <a:rPr lang="en-US" b="1" spc="300" dirty="0">
                <a:latin typeface="Freestyle Script" panose="030804020302050B0404" pitchFamily="66" charset="0"/>
              </a:rPr>
              <a:t>End of Grade</a:t>
            </a:r>
          </a:p>
        </p:txBody>
      </p:sp>
      <p:sp>
        <p:nvSpPr>
          <p:cNvPr id="15" name="TextBox 14">
            <a:extLst>
              <a:ext uri="{FF2B5EF4-FFF2-40B4-BE49-F238E27FC236}">
                <a16:creationId xmlns:a16="http://schemas.microsoft.com/office/drawing/2014/main" id="{E703AC30-5988-AC24-A093-79CD76D666D7}"/>
              </a:ext>
            </a:extLst>
          </p:cNvPr>
          <p:cNvSpPr txBox="1"/>
          <p:nvPr userDrawn="1"/>
        </p:nvSpPr>
        <p:spPr>
          <a:xfrm>
            <a:off x="5407226" y="6193452"/>
            <a:ext cx="837055" cy="369332"/>
          </a:xfrm>
          <a:prstGeom prst="rect">
            <a:avLst/>
          </a:prstGeom>
          <a:noFill/>
        </p:spPr>
        <p:txBody>
          <a:bodyPr wrap="square" rtlCol="0">
            <a:spAutoFit/>
          </a:bodyPr>
          <a:lstStyle/>
          <a:p>
            <a:r>
              <a:rPr lang="en-US" b="1" spc="300" dirty="0">
                <a:latin typeface="Freestyle Script" panose="030804020302050B0404" pitchFamily="66" charset="0"/>
              </a:rPr>
              <a:t>End of </a:t>
            </a:r>
          </a:p>
        </p:txBody>
      </p:sp>
      <p:sp>
        <p:nvSpPr>
          <p:cNvPr id="16" name="TextBox 15">
            <a:extLst>
              <a:ext uri="{FF2B5EF4-FFF2-40B4-BE49-F238E27FC236}">
                <a16:creationId xmlns:a16="http://schemas.microsoft.com/office/drawing/2014/main" id="{81B0BC85-9693-A179-75FD-657241986917}"/>
              </a:ext>
            </a:extLst>
          </p:cNvPr>
          <p:cNvSpPr txBox="1"/>
          <p:nvPr userDrawn="1"/>
        </p:nvSpPr>
        <p:spPr>
          <a:xfrm>
            <a:off x="8229598" y="2846412"/>
            <a:ext cx="638055" cy="769441"/>
          </a:xfrm>
          <a:prstGeom prst="rect">
            <a:avLst/>
          </a:prstGeom>
          <a:noFill/>
        </p:spPr>
        <p:txBody>
          <a:bodyPr wrap="square" rtlCol="0">
            <a:spAutoFit/>
          </a:bodyPr>
          <a:lstStyle/>
          <a:p>
            <a:r>
              <a:rPr lang="en-US" sz="4400" b="1" dirty="0">
                <a:latin typeface="Freestyle Script" panose="030804020302050B0404" pitchFamily="66" charset="0"/>
              </a:rPr>
              <a:t>9</a:t>
            </a:r>
          </a:p>
        </p:txBody>
      </p:sp>
      <p:sp>
        <p:nvSpPr>
          <p:cNvPr id="17" name="TextBox 16">
            <a:extLst>
              <a:ext uri="{FF2B5EF4-FFF2-40B4-BE49-F238E27FC236}">
                <a16:creationId xmlns:a16="http://schemas.microsoft.com/office/drawing/2014/main" id="{3231E577-692B-9962-9448-FE05F5D8602B}"/>
              </a:ext>
            </a:extLst>
          </p:cNvPr>
          <p:cNvSpPr txBox="1"/>
          <p:nvPr userDrawn="1"/>
        </p:nvSpPr>
        <p:spPr>
          <a:xfrm>
            <a:off x="7972355" y="3600041"/>
            <a:ext cx="638055" cy="769441"/>
          </a:xfrm>
          <a:prstGeom prst="rect">
            <a:avLst/>
          </a:prstGeom>
          <a:noFill/>
        </p:spPr>
        <p:txBody>
          <a:bodyPr wrap="square" rtlCol="0">
            <a:spAutoFit/>
          </a:bodyPr>
          <a:lstStyle/>
          <a:p>
            <a:r>
              <a:rPr lang="en-US" sz="4400" b="1" dirty="0">
                <a:latin typeface="Freestyle Script" panose="030804020302050B0404" pitchFamily="66" charset="0"/>
              </a:rPr>
              <a:t>8</a:t>
            </a:r>
          </a:p>
        </p:txBody>
      </p:sp>
      <p:sp>
        <p:nvSpPr>
          <p:cNvPr id="18" name="TextBox 17">
            <a:extLst>
              <a:ext uri="{FF2B5EF4-FFF2-40B4-BE49-F238E27FC236}">
                <a16:creationId xmlns:a16="http://schemas.microsoft.com/office/drawing/2014/main" id="{62EAF88D-5CD9-BC72-7668-E16403E03CC6}"/>
              </a:ext>
            </a:extLst>
          </p:cNvPr>
          <p:cNvSpPr txBox="1"/>
          <p:nvPr userDrawn="1"/>
        </p:nvSpPr>
        <p:spPr>
          <a:xfrm>
            <a:off x="7591543" y="4359492"/>
            <a:ext cx="638055" cy="769441"/>
          </a:xfrm>
          <a:prstGeom prst="rect">
            <a:avLst/>
          </a:prstGeom>
          <a:noFill/>
        </p:spPr>
        <p:txBody>
          <a:bodyPr wrap="square" rtlCol="0">
            <a:spAutoFit/>
          </a:bodyPr>
          <a:lstStyle/>
          <a:p>
            <a:r>
              <a:rPr lang="en-US" sz="4400" b="1" dirty="0">
                <a:latin typeface="Freestyle Script" panose="030804020302050B0404" pitchFamily="66" charset="0"/>
              </a:rPr>
              <a:t>5</a:t>
            </a:r>
          </a:p>
        </p:txBody>
      </p:sp>
      <p:sp>
        <p:nvSpPr>
          <p:cNvPr id="19" name="TextBox 18">
            <a:extLst>
              <a:ext uri="{FF2B5EF4-FFF2-40B4-BE49-F238E27FC236}">
                <a16:creationId xmlns:a16="http://schemas.microsoft.com/office/drawing/2014/main" id="{05DC71BC-80AC-486C-503D-68FB12B4BBF8}"/>
              </a:ext>
            </a:extLst>
          </p:cNvPr>
          <p:cNvSpPr txBox="1"/>
          <p:nvPr userDrawn="1"/>
        </p:nvSpPr>
        <p:spPr>
          <a:xfrm>
            <a:off x="7197620" y="5096320"/>
            <a:ext cx="638055" cy="769441"/>
          </a:xfrm>
          <a:prstGeom prst="rect">
            <a:avLst/>
          </a:prstGeom>
          <a:noFill/>
        </p:spPr>
        <p:txBody>
          <a:bodyPr wrap="square" rtlCol="0">
            <a:spAutoFit/>
          </a:bodyPr>
          <a:lstStyle/>
          <a:p>
            <a:r>
              <a:rPr lang="en-US" sz="4400" b="1" dirty="0">
                <a:latin typeface="Freestyle Script" panose="030804020302050B0404" pitchFamily="66" charset="0"/>
              </a:rPr>
              <a:t>3</a:t>
            </a:r>
          </a:p>
        </p:txBody>
      </p:sp>
      <p:sp>
        <p:nvSpPr>
          <p:cNvPr id="20" name="TextBox 19">
            <a:extLst>
              <a:ext uri="{FF2B5EF4-FFF2-40B4-BE49-F238E27FC236}">
                <a16:creationId xmlns:a16="http://schemas.microsoft.com/office/drawing/2014/main" id="{5A039D0C-BCE8-55C5-03DC-1420D0600734}"/>
              </a:ext>
            </a:extLst>
          </p:cNvPr>
          <p:cNvSpPr txBox="1"/>
          <p:nvPr userDrawn="1"/>
        </p:nvSpPr>
        <p:spPr>
          <a:xfrm>
            <a:off x="6089820" y="5975548"/>
            <a:ext cx="1926552" cy="769441"/>
          </a:xfrm>
          <a:prstGeom prst="rect">
            <a:avLst/>
          </a:prstGeom>
          <a:noFill/>
        </p:spPr>
        <p:txBody>
          <a:bodyPr wrap="square" rtlCol="0">
            <a:spAutoFit/>
          </a:bodyPr>
          <a:lstStyle/>
          <a:p>
            <a:r>
              <a:rPr lang="en-US" sz="4400" b="1" dirty="0">
                <a:latin typeface="Freestyle Script" panose="030804020302050B0404" pitchFamily="66" charset="0"/>
              </a:rPr>
              <a:t>Pre-K 4</a:t>
            </a:r>
          </a:p>
        </p:txBody>
      </p:sp>
      <p:sp>
        <p:nvSpPr>
          <p:cNvPr id="23" name="Title 22">
            <a:extLst>
              <a:ext uri="{FF2B5EF4-FFF2-40B4-BE49-F238E27FC236}">
                <a16:creationId xmlns:a16="http://schemas.microsoft.com/office/drawing/2014/main" id="{2BBF92B5-D24A-07B1-FAB7-60BF54C9C524}"/>
              </a:ext>
            </a:extLst>
          </p:cNvPr>
          <p:cNvSpPr>
            <a:spLocks noGrp="1"/>
          </p:cNvSpPr>
          <p:nvPr>
            <p:ph type="title"/>
          </p:nvPr>
        </p:nvSpPr>
        <p:spPr>
          <a:xfrm>
            <a:off x="99552" y="218227"/>
            <a:ext cx="6614069" cy="1188720"/>
          </a:xfrm>
          <a:noFill/>
          <a:ln>
            <a:noFill/>
          </a:ln>
        </p:spPr>
        <p:txBody>
          <a:bodyPr/>
          <a:lstStyle/>
          <a:p>
            <a:r>
              <a:rPr lang="en-US"/>
              <a:t>Click to edit Master title style</a:t>
            </a:r>
          </a:p>
        </p:txBody>
      </p:sp>
    </p:spTree>
    <p:extLst>
      <p:ext uri="{BB962C8B-B14F-4D97-AF65-F5344CB8AC3E}">
        <p14:creationId xmlns:p14="http://schemas.microsoft.com/office/powerpoint/2010/main" val="3377810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163645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A5AA5-1434-9895-0EB1-C636ABAF7F1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6487" y="-1"/>
            <a:ext cx="5163871" cy="4296229"/>
          </a:xfrm>
          <a:prstGeom prst="rect">
            <a:avLst/>
          </a:prstGeom>
        </p:spPr>
      </p:pic>
      <p:sp>
        <p:nvSpPr>
          <p:cNvPr id="2" name="Title 1"/>
          <p:cNvSpPr>
            <a:spLocks noGrp="1"/>
          </p:cNvSpPr>
          <p:nvPr>
            <p:ph type="title"/>
          </p:nvPr>
        </p:nvSpPr>
        <p:spPr>
          <a:xfrm>
            <a:off x="334959" y="329424"/>
            <a:ext cx="3601774" cy="2153893"/>
          </a:xfrm>
          <a:noFill/>
          <a:ln>
            <a:noFill/>
          </a:ln>
        </p:spPr>
        <p:txBody>
          <a:bodyPr/>
          <a:lstStyle/>
          <a:p>
            <a:r>
              <a:rPr lang="en-US" dirty="0"/>
              <a:t>Click to edit Master title style</a:t>
            </a:r>
          </a:p>
        </p:txBody>
      </p:sp>
      <p:pic>
        <p:nvPicPr>
          <p:cNvPr id="13" name="Picture 12">
            <a:extLst>
              <a:ext uri="{FF2B5EF4-FFF2-40B4-BE49-F238E27FC236}">
                <a16:creationId xmlns:a16="http://schemas.microsoft.com/office/drawing/2014/main" id="{23268DD1-440E-23A0-3F06-1D29BC88295F}"/>
              </a:ext>
            </a:extLst>
          </p:cNvPr>
          <p:cNvPicPr>
            <a:picLocks noChangeAspect="1"/>
          </p:cNvPicPr>
          <p:nvPr userDrawn="1"/>
        </p:nvPicPr>
        <p:blipFill>
          <a:blip r:embed="rId3"/>
          <a:stretch>
            <a:fillRect/>
          </a:stretch>
        </p:blipFill>
        <p:spPr>
          <a:xfrm>
            <a:off x="5653283" y="437841"/>
            <a:ext cx="6352583" cy="6194073"/>
          </a:xfrm>
          <a:prstGeom prst="rect">
            <a:avLst/>
          </a:prstGeom>
        </p:spPr>
      </p:pic>
    </p:spTree>
    <p:extLst>
      <p:ext uri="{BB962C8B-B14F-4D97-AF65-F5344CB8AC3E}">
        <p14:creationId xmlns:p14="http://schemas.microsoft.com/office/powerpoint/2010/main" val="42306477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pic>
        <p:nvPicPr>
          <p:cNvPr id="12" name="Picture 11">
            <a:extLst>
              <a:ext uri="{FF2B5EF4-FFF2-40B4-BE49-F238E27FC236}">
                <a16:creationId xmlns:a16="http://schemas.microsoft.com/office/drawing/2014/main" id="{9D7DF442-B996-5417-BF6A-BBF129105EA3}"/>
              </a:ext>
            </a:extLst>
          </p:cNvPr>
          <p:cNvPicPr>
            <a:picLocks noChangeAspect="1"/>
          </p:cNvPicPr>
          <p:nvPr userDrawn="1"/>
        </p:nvPicPr>
        <p:blipFill>
          <a:blip r:embed="rId2"/>
          <a:stretch>
            <a:fillRect/>
          </a:stretch>
        </p:blipFill>
        <p:spPr>
          <a:xfrm>
            <a:off x="0" y="1170432"/>
            <a:ext cx="12192000" cy="5687568"/>
          </a:xfrm>
          <a:prstGeom prst="rect">
            <a:avLst/>
          </a:prstGeom>
        </p:spPr>
      </p:pic>
    </p:spTree>
    <p:extLst>
      <p:ext uri="{BB962C8B-B14F-4D97-AF65-F5344CB8AC3E}">
        <p14:creationId xmlns:p14="http://schemas.microsoft.com/office/powerpoint/2010/main" val="1051854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pic>
        <p:nvPicPr>
          <p:cNvPr id="10" name="Picture 9">
            <a:extLst>
              <a:ext uri="{FF2B5EF4-FFF2-40B4-BE49-F238E27FC236}">
                <a16:creationId xmlns:a16="http://schemas.microsoft.com/office/drawing/2014/main" id="{4022BDBC-74E2-E238-6BD0-B96FAD0164BD}"/>
              </a:ext>
            </a:extLst>
          </p:cNvPr>
          <p:cNvPicPr>
            <a:picLocks noChangeAspect="1"/>
          </p:cNvPicPr>
          <p:nvPr userDrawn="1"/>
        </p:nvPicPr>
        <p:blipFill>
          <a:blip r:embed="rId2"/>
          <a:stretch>
            <a:fillRect/>
          </a:stretch>
        </p:blipFill>
        <p:spPr>
          <a:xfrm>
            <a:off x="0" y="1249359"/>
            <a:ext cx="12192000" cy="5687568"/>
          </a:xfrm>
          <a:prstGeom prst="rect">
            <a:avLst/>
          </a:prstGeom>
        </p:spPr>
      </p:pic>
    </p:spTree>
    <p:extLst>
      <p:ext uri="{BB962C8B-B14F-4D97-AF65-F5344CB8AC3E}">
        <p14:creationId xmlns:p14="http://schemas.microsoft.com/office/powerpoint/2010/main" val="410753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B6634-5182-4FAC-BD8F-9AB169FD2987}"/>
              </a:ext>
            </a:extLst>
          </p:cNvPr>
          <p:cNvSpPr>
            <a:spLocks noGrp="1"/>
          </p:cNvSpPr>
          <p:nvPr>
            <p:ph type="title"/>
          </p:nvPr>
        </p:nvSpPr>
        <p:spPr>
          <a:xfrm>
            <a:off x="347124" y="535130"/>
            <a:ext cx="11497752"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C06CEA20-19E1-4E9F-AC98-2B0F1B8976DE}"/>
              </a:ext>
            </a:extLst>
          </p:cNvPr>
          <p:cNvSpPr>
            <a:spLocks noGrp="1"/>
          </p:cNvSpPr>
          <p:nvPr>
            <p:ph type="ftr" sz="quarter" idx="3"/>
          </p:nvPr>
        </p:nvSpPr>
        <p:spPr>
          <a:xfrm>
            <a:off x="0" y="6551981"/>
            <a:ext cx="2743200" cy="322646"/>
          </a:xfrm>
          <a:prstGeom prst="rect">
            <a:avLst/>
          </a:prstGeom>
        </p:spPr>
        <p:txBody>
          <a:bodyPr vert="horz" lIns="91440" tIns="45720" rIns="91440" bIns="45720" rtlCol="0" anchor="ctr"/>
          <a:lstStyle>
            <a:lvl1pPr algn="l">
              <a:defRPr sz="975">
                <a:solidFill>
                  <a:schemeClr val="bg1"/>
                </a:solidFill>
              </a:defRPr>
            </a:lvl1pPr>
          </a:lstStyle>
          <a:p>
            <a:r>
              <a:rPr lang="en-US"/>
              <a:t>New Jersey Department of Education</a:t>
            </a:r>
          </a:p>
        </p:txBody>
      </p:sp>
      <p:sp>
        <p:nvSpPr>
          <p:cNvPr id="5" name="Slide Number Placeholder 4">
            <a:extLst>
              <a:ext uri="{FF2B5EF4-FFF2-40B4-BE49-F238E27FC236}">
                <a16:creationId xmlns:a16="http://schemas.microsoft.com/office/drawing/2014/main" id="{20E18389-EFEF-429F-89FB-752FEA4C6573}"/>
              </a:ext>
            </a:extLst>
          </p:cNvPr>
          <p:cNvSpPr>
            <a:spLocks noGrp="1"/>
          </p:cNvSpPr>
          <p:nvPr>
            <p:ph type="sldNum" sz="quarter" idx="12"/>
          </p:nvPr>
        </p:nvSpPr>
        <p:spPr/>
        <p:txBody>
          <a:bodyPr/>
          <a:lstStyle/>
          <a:p>
            <a:fld id="{1929936C-68CC-48AF-8CF3-4B03BC21D04D}" type="slidenum">
              <a:rPr lang="en-US" smtClean="0"/>
              <a:t>‹#›</a:t>
            </a:fld>
            <a:endParaRPr lang="en-US"/>
          </a:p>
        </p:txBody>
      </p:sp>
    </p:spTree>
    <p:extLst>
      <p:ext uri="{BB962C8B-B14F-4D97-AF65-F5344CB8AC3E}">
        <p14:creationId xmlns:p14="http://schemas.microsoft.com/office/powerpoint/2010/main" val="18228577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pic>
        <p:nvPicPr>
          <p:cNvPr id="4" name="Picture 3" descr="A picture containing clipart, vector graphics&#10;&#10;Description automatically generated">
            <a:extLst>
              <a:ext uri="{FF2B5EF4-FFF2-40B4-BE49-F238E27FC236}">
                <a16:creationId xmlns:a16="http://schemas.microsoft.com/office/drawing/2014/main" id="{68A02245-A067-D61A-A08F-D6DE1536C5DE}"/>
              </a:ext>
            </a:extLst>
          </p:cNvPr>
          <p:cNvPicPr>
            <a:picLocks noChangeAspect="1"/>
          </p:cNvPicPr>
          <p:nvPr userDrawn="1"/>
        </p:nvPicPr>
        <p:blipFill>
          <a:blip r:embed="rId2"/>
          <a:stretch>
            <a:fillRect/>
          </a:stretch>
        </p:blipFill>
        <p:spPr>
          <a:xfrm>
            <a:off x="16487" y="-1"/>
            <a:ext cx="5163871" cy="4296229"/>
          </a:xfrm>
          <a:prstGeom prst="rect">
            <a:avLst/>
          </a:prstGeom>
        </p:spPr>
      </p:pic>
      <p:sp>
        <p:nvSpPr>
          <p:cNvPr id="5" name="Rectangle 4">
            <a:extLst>
              <a:ext uri="{FF2B5EF4-FFF2-40B4-BE49-F238E27FC236}">
                <a16:creationId xmlns:a16="http://schemas.microsoft.com/office/drawing/2014/main" id="{10075A69-DDA2-9F99-73CC-7667C25E7721}"/>
              </a:ext>
            </a:extLst>
          </p:cNvPr>
          <p:cNvSpPr/>
          <p:nvPr userDrawn="1"/>
        </p:nvSpPr>
        <p:spPr>
          <a:xfrm>
            <a:off x="5596128" y="773254"/>
            <a:ext cx="5836427" cy="2140634"/>
          </a:xfrm>
          <a:prstGeom prst="rect">
            <a:avLst/>
          </a:prstGeom>
          <a:solidFill>
            <a:srgbClr val="FFFFFF"/>
          </a:solidFill>
          <a:ln w="19050">
            <a:solidFill>
              <a:srgbClr val="9BAF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A623CE7-A8E7-3A25-02EC-54A66DB4A32E}"/>
              </a:ext>
            </a:extLst>
          </p:cNvPr>
          <p:cNvSpPr/>
          <p:nvPr userDrawn="1"/>
        </p:nvSpPr>
        <p:spPr>
          <a:xfrm>
            <a:off x="5923316" y="334342"/>
            <a:ext cx="4072128" cy="877824"/>
          </a:xfrm>
          <a:prstGeom prst="roundRect">
            <a:avLst/>
          </a:prstGeom>
          <a:solidFill>
            <a:srgbClr val="9BAF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solidFill>
            </a:endParaRPr>
          </a:p>
        </p:txBody>
      </p:sp>
      <p:sp>
        <p:nvSpPr>
          <p:cNvPr id="10" name="Rectangle 9">
            <a:extLst>
              <a:ext uri="{FF2B5EF4-FFF2-40B4-BE49-F238E27FC236}">
                <a16:creationId xmlns:a16="http://schemas.microsoft.com/office/drawing/2014/main" id="{E2B915B9-E4B1-B6BE-FDB7-92FC829A757F}"/>
              </a:ext>
            </a:extLst>
          </p:cNvPr>
          <p:cNvSpPr/>
          <p:nvPr userDrawn="1"/>
        </p:nvSpPr>
        <p:spPr>
          <a:xfrm>
            <a:off x="5596127" y="3566706"/>
            <a:ext cx="5836427" cy="729522"/>
          </a:xfrm>
          <a:prstGeom prst="rect">
            <a:avLst/>
          </a:prstGeom>
          <a:solidFill>
            <a:srgbClr val="FFFFFF"/>
          </a:solidFill>
          <a:ln w="19050">
            <a:solidFill>
              <a:srgbClr val="7AB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F57FCA4-1951-E2B8-9468-EC2822D0E7B9}"/>
              </a:ext>
            </a:extLst>
          </p:cNvPr>
          <p:cNvSpPr/>
          <p:nvPr userDrawn="1"/>
        </p:nvSpPr>
        <p:spPr>
          <a:xfrm>
            <a:off x="5923316" y="3114014"/>
            <a:ext cx="4072128" cy="877824"/>
          </a:xfrm>
          <a:prstGeom prst="roundRect">
            <a:avLst/>
          </a:prstGeom>
          <a:solidFill>
            <a:srgbClr val="7AB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solidFill>
            </a:endParaRPr>
          </a:p>
        </p:txBody>
      </p:sp>
      <p:sp>
        <p:nvSpPr>
          <p:cNvPr id="12" name="Rectangle 11">
            <a:extLst>
              <a:ext uri="{FF2B5EF4-FFF2-40B4-BE49-F238E27FC236}">
                <a16:creationId xmlns:a16="http://schemas.microsoft.com/office/drawing/2014/main" id="{F9A36EC3-C225-89E8-2448-706B8494FFA6}"/>
              </a:ext>
            </a:extLst>
          </p:cNvPr>
          <p:cNvSpPr/>
          <p:nvPr userDrawn="1"/>
        </p:nvSpPr>
        <p:spPr>
          <a:xfrm>
            <a:off x="5596126" y="4937474"/>
            <a:ext cx="5836427" cy="729522"/>
          </a:xfrm>
          <a:prstGeom prst="rect">
            <a:avLst/>
          </a:prstGeom>
          <a:solidFill>
            <a:srgbClr val="FFFFFF"/>
          </a:solidFill>
          <a:ln w="19050">
            <a:solidFill>
              <a:srgbClr val="C96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F7BA58B-24AA-1EAD-87CE-151578D4F2EF}"/>
              </a:ext>
            </a:extLst>
          </p:cNvPr>
          <p:cNvSpPr/>
          <p:nvPr userDrawn="1"/>
        </p:nvSpPr>
        <p:spPr>
          <a:xfrm>
            <a:off x="5923316" y="4510134"/>
            <a:ext cx="4072128" cy="877824"/>
          </a:xfrm>
          <a:prstGeom prst="roundRect">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solidFill>
            </a:endParaRPr>
          </a:p>
        </p:txBody>
      </p:sp>
    </p:spTree>
    <p:extLst>
      <p:ext uri="{BB962C8B-B14F-4D97-AF65-F5344CB8AC3E}">
        <p14:creationId xmlns:p14="http://schemas.microsoft.com/office/powerpoint/2010/main" val="3899615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4252" y="83257"/>
            <a:ext cx="7729728" cy="118872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The purpose is to support students, teachers, and schools during this historic  pandemic.&#10;Period of availability is March 13, 2020 to September 30, 2023.&#10;$ 1.2 billion was dedicated to K-12 education to New Jersey delivered to local &#10;school districts based on the Title I funding formula.&#10;Elizabeth Public Schools received $28,568,451 ESSER II funds. In addition, $1,833,378 Learning Acceleration and $147,496 Mental Health Supports and Services.&#10;">
            <a:extLst>
              <a:ext uri="{FF2B5EF4-FFF2-40B4-BE49-F238E27FC236}">
                <a16:creationId xmlns:a16="http://schemas.microsoft.com/office/drawing/2014/main" id="{7E664E41-4033-CDC9-AE43-3ACAB0D0EF62}"/>
              </a:ext>
            </a:extLst>
          </p:cNvPr>
          <p:cNvPicPr>
            <a:picLocks noChangeAspect="1"/>
          </p:cNvPicPr>
          <p:nvPr userDrawn="1"/>
        </p:nvPicPr>
        <p:blipFill>
          <a:blip r:embed="rId2"/>
          <a:stretch>
            <a:fillRect/>
          </a:stretch>
        </p:blipFill>
        <p:spPr>
          <a:xfrm>
            <a:off x="363972" y="1271977"/>
            <a:ext cx="11828028" cy="5461000"/>
          </a:xfrm>
          <a:prstGeom prst="rect">
            <a:avLst/>
          </a:prstGeom>
        </p:spPr>
      </p:pic>
      <p:sp>
        <p:nvSpPr>
          <p:cNvPr id="5" name="Rectangle 4">
            <a:extLst>
              <a:ext uri="{FF2B5EF4-FFF2-40B4-BE49-F238E27FC236}">
                <a16:creationId xmlns:a16="http://schemas.microsoft.com/office/drawing/2014/main" id="{6A86BD8E-C6BA-F576-7622-AEA63E4A3119}"/>
              </a:ext>
            </a:extLst>
          </p:cNvPr>
          <p:cNvSpPr/>
          <p:nvPr userDrawn="1"/>
        </p:nvSpPr>
        <p:spPr>
          <a:xfrm>
            <a:off x="2141621" y="1552074"/>
            <a:ext cx="8771021" cy="7459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1E4042-1083-393C-CAA4-48DD607DD955}"/>
              </a:ext>
            </a:extLst>
          </p:cNvPr>
          <p:cNvSpPr/>
          <p:nvPr userDrawn="1"/>
        </p:nvSpPr>
        <p:spPr>
          <a:xfrm>
            <a:off x="2606842" y="2882929"/>
            <a:ext cx="8771021" cy="7459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8D4F85-772B-2F0C-1984-A78BBE77E5B5}"/>
              </a:ext>
            </a:extLst>
          </p:cNvPr>
          <p:cNvSpPr/>
          <p:nvPr userDrawn="1"/>
        </p:nvSpPr>
        <p:spPr>
          <a:xfrm>
            <a:off x="2570745" y="4117900"/>
            <a:ext cx="8771021" cy="7459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209296-DEAE-900C-E174-69B3DBD58257}"/>
              </a:ext>
            </a:extLst>
          </p:cNvPr>
          <p:cNvSpPr/>
          <p:nvPr userDrawn="1"/>
        </p:nvSpPr>
        <p:spPr>
          <a:xfrm>
            <a:off x="2570744" y="5367048"/>
            <a:ext cx="8771021" cy="7459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6839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pic>
        <p:nvPicPr>
          <p:cNvPr id="4" name="Picture 3">
            <a:extLst>
              <a:ext uri="{FF2B5EF4-FFF2-40B4-BE49-F238E27FC236}">
                <a16:creationId xmlns:a16="http://schemas.microsoft.com/office/drawing/2014/main" id="{849D3529-B51B-05B3-0506-47A5C6EBC86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4293150" cy="6275540"/>
          </a:xfrm>
          <a:prstGeom prst="rect">
            <a:avLst/>
          </a:prstGeom>
        </p:spPr>
      </p:pic>
    </p:spTree>
    <p:extLst>
      <p:ext uri="{BB962C8B-B14F-4D97-AF65-F5344CB8AC3E}">
        <p14:creationId xmlns:p14="http://schemas.microsoft.com/office/powerpoint/2010/main" val="11533499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148585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3DA4-867B-85A5-0FF2-BB233FF73B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8844E-B9DB-3192-B48E-3FD18EC803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EDD1E-8A67-2872-406C-999BBC32F8C7}"/>
              </a:ext>
            </a:extLst>
          </p:cNvPr>
          <p:cNvSpPr>
            <a:spLocks noGrp="1"/>
          </p:cNvSpPr>
          <p:nvPr>
            <p:ph type="dt" sz="half" idx="10"/>
          </p:nvPr>
        </p:nvSpPr>
        <p:spPr/>
        <p:txBody>
          <a:bodyPr/>
          <a:lstStyle/>
          <a:p>
            <a:fld id="{00C3EE81-FA63-864E-AA47-BC10190FE768}" type="datetimeFigureOut">
              <a:rPr lang="en-US" smtClean="0"/>
              <a:t>11/9/2022</a:t>
            </a:fld>
            <a:endParaRPr lang="en-US"/>
          </a:p>
        </p:txBody>
      </p:sp>
      <p:sp>
        <p:nvSpPr>
          <p:cNvPr id="5" name="Footer Placeholder 4">
            <a:extLst>
              <a:ext uri="{FF2B5EF4-FFF2-40B4-BE49-F238E27FC236}">
                <a16:creationId xmlns:a16="http://schemas.microsoft.com/office/drawing/2014/main" id="{B3194FFD-74F2-C57C-90E0-04C0316785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715057-F83D-C652-5DDD-E57EF27B5943}"/>
              </a:ext>
            </a:extLst>
          </p:cNvPr>
          <p:cNvSpPr>
            <a:spLocks noGrp="1"/>
          </p:cNvSpPr>
          <p:nvPr>
            <p:ph type="sldNum" sz="quarter" idx="12"/>
          </p:nvPr>
        </p:nvSpPr>
        <p:spPr/>
        <p:txBody>
          <a:bodyPr/>
          <a:lstStyle/>
          <a:p>
            <a:fld id="{97563C63-2DE2-2941-A24A-3C7E8A13C6C5}" type="slidenum">
              <a:rPr lang="en-US" smtClean="0"/>
              <a:t>‹#›</a:t>
            </a:fld>
            <a:endParaRPr lang="en-US"/>
          </a:p>
        </p:txBody>
      </p:sp>
    </p:spTree>
    <p:extLst>
      <p:ext uri="{BB962C8B-B14F-4D97-AF65-F5344CB8AC3E}">
        <p14:creationId xmlns:p14="http://schemas.microsoft.com/office/powerpoint/2010/main" val="2856224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3DA4-867B-85A5-0FF2-BB233FF73B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8844E-B9DB-3192-B48E-3FD18EC803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8715057-F83D-C652-5DDD-E57EF27B5943}"/>
              </a:ext>
            </a:extLst>
          </p:cNvPr>
          <p:cNvSpPr>
            <a:spLocks noGrp="1"/>
          </p:cNvSpPr>
          <p:nvPr>
            <p:ph type="sldNum" sz="quarter" idx="12"/>
          </p:nvPr>
        </p:nvSpPr>
        <p:spPr/>
        <p:txBody>
          <a:bodyPr/>
          <a:lstStyle/>
          <a:p>
            <a:fld id="{97563C63-2DE2-2941-A24A-3C7E8A13C6C5}" type="slidenum">
              <a:rPr lang="en-US" smtClean="0"/>
              <a:t>‹#›</a:t>
            </a:fld>
            <a:endParaRPr lang="en-US"/>
          </a:p>
        </p:txBody>
      </p:sp>
      <p:sp>
        <p:nvSpPr>
          <p:cNvPr id="7" name="Rectangle 6">
            <a:extLst>
              <a:ext uri="{FF2B5EF4-FFF2-40B4-BE49-F238E27FC236}">
                <a16:creationId xmlns:a16="http://schemas.microsoft.com/office/drawing/2014/main" id="{FE48A8B7-8F29-904C-0702-28E12C04F5A0}"/>
              </a:ext>
              <a:ext uri="{C183D7F6-B498-43B3-948B-1728B52AA6E4}">
                <adec:decorative xmlns:adec="http://schemas.microsoft.com/office/drawing/2017/decorative" val="1"/>
              </a:ext>
            </a:extLst>
          </p:cNvPr>
          <p:cNvSpPr/>
          <p:nvPr userDrawn="1"/>
        </p:nvSpPr>
        <p:spPr>
          <a:xfrm>
            <a:off x="0" y="0"/>
            <a:ext cx="5888736"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4382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3DA4-867B-85A5-0FF2-BB233FF73B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8844E-B9DB-3192-B48E-3FD18EC803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8715057-F83D-C652-5DDD-E57EF27B5943}"/>
              </a:ext>
            </a:extLst>
          </p:cNvPr>
          <p:cNvSpPr>
            <a:spLocks noGrp="1"/>
          </p:cNvSpPr>
          <p:nvPr>
            <p:ph type="sldNum" sz="quarter" idx="12"/>
          </p:nvPr>
        </p:nvSpPr>
        <p:spPr/>
        <p:txBody>
          <a:bodyPr/>
          <a:lstStyle/>
          <a:p>
            <a:fld id="{97563C63-2DE2-2941-A24A-3C7E8A13C6C5}" type="slidenum">
              <a:rPr lang="en-US" smtClean="0"/>
              <a:t>‹#›</a:t>
            </a:fld>
            <a:endParaRPr lang="en-US"/>
          </a:p>
        </p:txBody>
      </p:sp>
      <p:sp>
        <p:nvSpPr>
          <p:cNvPr id="7" name="Rectangle 6">
            <a:extLst>
              <a:ext uri="{FF2B5EF4-FFF2-40B4-BE49-F238E27FC236}">
                <a16:creationId xmlns:a16="http://schemas.microsoft.com/office/drawing/2014/main" id="{FE48A8B7-8F29-904C-0702-28E12C04F5A0}"/>
              </a:ext>
              <a:ext uri="{C183D7F6-B498-43B3-948B-1728B52AA6E4}">
                <adec:decorative xmlns:adec="http://schemas.microsoft.com/office/drawing/2017/decorative" val="1"/>
              </a:ext>
            </a:extLst>
          </p:cNvPr>
          <p:cNvSpPr/>
          <p:nvPr userDrawn="1"/>
        </p:nvSpPr>
        <p:spPr>
          <a:xfrm>
            <a:off x="0" y="0"/>
            <a:ext cx="5888736" cy="6858000"/>
          </a:xfrm>
          <a:prstGeom prst="rect">
            <a:avLst/>
          </a:prstGeom>
          <a:solidFill>
            <a:srgbClr val="365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800A38-F042-487F-CF5F-4AB0236D132D}"/>
              </a:ext>
            </a:extLst>
          </p:cNvPr>
          <p:cNvPicPr>
            <a:picLocks noChangeAspect="1"/>
          </p:cNvPicPr>
          <p:nvPr userDrawn="1"/>
        </p:nvPicPr>
        <p:blipFill>
          <a:blip r:embed="rId2"/>
          <a:stretch>
            <a:fillRect/>
          </a:stretch>
        </p:blipFill>
        <p:spPr>
          <a:xfrm>
            <a:off x="5908192" y="851185"/>
            <a:ext cx="6267231" cy="5505165"/>
          </a:xfrm>
          <a:prstGeom prst="rect">
            <a:avLst/>
          </a:prstGeom>
        </p:spPr>
      </p:pic>
    </p:spTree>
    <p:extLst>
      <p:ext uri="{BB962C8B-B14F-4D97-AF65-F5344CB8AC3E}">
        <p14:creationId xmlns:p14="http://schemas.microsoft.com/office/powerpoint/2010/main" val="1861894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C08CD9-B5D3-4AD4-81A5-770EB31E01D2}" type="datetime1">
              <a:rPr lang="en-US" smtClean="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05E983-50BF-4DE7-81D7-50F63BA37A08}" type="slidenum">
              <a:rPr lang="en-US" smtClean="0"/>
              <a:t>‹#›</a:t>
            </a:fld>
            <a:endParaRPr lang="en-US" dirty="0"/>
          </a:p>
        </p:txBody>
      </p:sp>
    </p:spTree>
    <p:extLst>
      <p:ext uri="{BB962C8B-B14F-4D97-AF65-F5344CB8AC3E}">
        <p14:creationId xmlns:p14="http://schemas.microsoft.com/office/powerpoint/2010/main" val="207321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ina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EF56-5357-4CFD-B503-FD5D22E31BAD}"/>
              </a:ext>
            </a:extLst>
          </p:cNvPr>
          <p:cNvSpPr>
            <a:spLocks noGrp="1"/>
          </p:cNvSpPr>
          <p:nvPr>
            <p:ph type="title"/>
          </p:nvPr>
        </p:nvSpPr>
        <p:spPr>
          <a:xfrm>
            <a:off x="838200" y="365131"/>
            <a:ext cx="10515600" cy="850489"/>
          </a:xfrm>
        </p:spPr>
        <p:txBody>
          <a:bodyPr/>
          <a:lstStyle/>
          <a:p>
            <a:r>
              <a:rPr lang="en-US"/>
              <a:t>Click to edit Master title style</a:t>
            </a:r>
          </a:p>
        </p:txBody>
      </p:sp>
      <p:sp>
        <p:nvSpPr>
          <p:cNvPr id="16" name="Text Placeholder 4">
            <a:extLst>
              <a:ext uri="{FF2B5EF4-FFF2-40B4-BE49-F238E27FC236}">
                <a16:creationId xmlns:a16="http://schemas.microsoft.com/office/drawing/2014/main" id="{D3B12E01-EEE8-414E-AC3B-33EF45A07775}"/>
              </a:ext>
            </a:extLst>
          </p:cNvPr>
          <p:cNvSpPr>
            <a:spLocks noGrp="1"/>
          </p:cNvSpPr>
          <p:nvPr>
            <p:ph type="body" sz="quarter" idx="16" hasCustomPrompt="1"/>
          </p:nvPr>
        </p:nvSpPr>
        <p:spPr>
          <a:xfrm>
            <a:off x="3044132" y="1485885"/>
            <a:ext cx="6562725" cy="1032249"/>
          </a:xfrm>
        </p:spPr>
        <p:txBody>
          <a:bodyPr>
            <a:normAutofit/>
          </a:bodyPr>
          <a:lstStyle>
            <a:lvl1pPr marL="0" indent="0" algn="ctr">
              <a:buNone/>
              <a:defRPr sz="2100"/>
            </a:lvl1pPr>
          </a:lstStyle>
          <a:p>
            <a:pPr lvl="0"/>
            <a:r>
              <a:rPr lang="en-US"/>
              <a:t>Department or Office website</a:t>
            </a:r>
          </a:p>
        </p:txBody>
      </p:sp>
      <p:sp>
        <p:nvSpPr>
          <p:cNvPr id="5" name="Text Placeholder 4">
            <a:extLst>
              <a:ext uri="{FF2B5EF4-FFF2-40B4-BE49-F238E27FC236}">
                <a16:creationId xmlns:a16="http://schemas.microsoft.com/office/drawing/2014/main" id="{00D3F7AE-850B-4864-B80E-0BE8ADB84F75}"/>
              </a:ext>
            </a:extLst>
          </p:cNvPr>
          <p:cNvSpPr>
            <a:spLocks noGrp="1"/>
          </p:cNvSpPr>
          <p:nvPr>
            <p:ph type="body" sz="quarter" idx="11" hasCustomPrompt="1"/>
          </p:nvPr>
        </p:nvSpPr>
        <p:spPr>
          <a:xfrm>
            <a:off x="3044132" y="2847529"/>
            <a:ext cx="6562725" cy="1032249"/>
          </a:xfrm>
        </p:spPr>
        <p:txBody>
          <a:bodyPr>
            <a:normAutofit/>
          </a:bodyPr>
          <a:lstStyle>
            <a:lvl1pPr marL="0" indent="0" algn="ctr">
              <a:buNone/>
              <a:defRPr sz="1800"/>
            </a:lvl1pPr>
          </a:lstStyle>
          <a:p>
            <a:pPr lvl="0"/>
            <a:r>
              <a:rPr lang="en-US"/>
              <a:t>Enter contact info such as phone number and email</a:t>
            </a:r>
          </a:p>
        </p:txBody>
      </p:sp>
      <p:sp>
        <p:nvSpPr>
          <p:cNvPr id="15" name="Text Placeholder 14">
            <a:extLst>
              <a:ext uri="{FF2B5EF4-FFF2-40B4-BE49-F238E27FC236}">
                <a16:creationId xmlns:a16="http://schemas.microsoft.com/office/drawing/2014/main" id="{8AA1560F-907F-4C23-AB0E-E50F07A84918}"/>
              </a:ext>
            </a:extLst>
          </p:cNvPr>
          <p:cNvSpPr>
            <a:spLocks noGrp="1"/>
          </p:cNvSpPr>
          <p:nvPr>
            <p:ph type="body" sz="quarter" idx="15" hasCustomPrompt="1"/>
          </p:nvPr>
        </p:nvSpPr>
        <p:spPr>
          <a:xfrm>
            <a:off x="5094619" y="4428882"/>
            <a:ext cx="2304487" cy="666750"/>
          </a:xfrm>
        </p:spPr>
        <p:txBody>
          <a:bodyPr>
            <a:normAutofit/>
          </a:bodyPr>
          <a:lstStyle>
            <a:lvl1pPr marL="0" indent="0" algn="ctr">
              <a:buNone/>
              <a:defRPr sz="2100" b="1"/>
            </a:lvl1pPr>
          </a:lstStyle>
          <a:p>
            <a:pPr lvl="0"/>
            <a:r>
              <a:rPr lang="en-US"/>
              <a:t>Text</a:t>
            </a:r>
          </a:p>
        </p:txBody>
      </p:sp>
      <p:pic>
        <p:nvPicPr>
          <p:cNvPr id="6" name="Facebook">
            <a:extLst>
              <a:ext uri="{FF2B5EF4-FFF2-40B4-BE49-F238E27FC236}">
                <a16:creationId xmlns:a16="http://schemas.microsoft.com/office/drawing/2014/main" id="{44C9F024-7D6B-4064-B434-76A1933BE1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343" y="5372116"/>
            <a:ext cx="573024" cy="426963"/>
          </a:xfrm>
          <a:prstGeom prst="rect">
            <a:avLst/>
          </a:prstGeom>
        </p:spPr>
      </p:pic>
      <p:sp>
        <p:nvSpPr>
          <p:cNvPr id="10" name="Text Placeholder 9">
            <a:extLst>
              <a:ext uri="{FF2B5EF4-FFF2-40B4-BE49-F238E27FC236}">
                <a16:creationId xmlns:a16="http://schemas.microsoft.com/office/drawing/2014/main" id="{294F8BCB-943B-4692-A224-F8A2437D78A7}"/>
              </a:ext>
            </a:extLst>
          </p:cNvPr>
          <p:cNvSpPr>
            <a:spLocks noGrp="1"/>
          </p:cNvSpPr>
          <p:nvPr>
            <p:ph type="body" sz="quarter" idx="12" hasCustomPrompt="1"/>
          </p:nvPr>
        </p:nvSpPr>
        <p:spPr>
          <a:xfrm>
            <a:off x="3044133" y="5906972"/>
            <a:ext cx="1635443" cy="503237"/>
          </a:xfrm>
        </p:spPr>
        <p:txBody>
          <a:bodyPr>
            <a:noAutofit/>
          </a:bodyPr>
          <a:lstStyle>
            <a:lvl1pPr marL="0" indent="0" algn="ctr">
              <a:buNone/>
              <a:defRPr sz="1200"/>
            </a:lvl1pPr>
          </a:lstStyle>
          <a:p>
            <a:pPr lvl="0"/>
            <a:r>
              <a:rPr lang="en-US"/>
              <a:t>Enter Facebook info</a:t>
            </a:r>
          </a:p>
        </p:txBody>
      </p:sp>
      <p:pic>
        <p:nvPicPr>
          <p:cNvPr id="7" name="Twitter">
            <a:extLst>
              <a:ext uri="{FF2B5EF4-FFF2-40B4-BE49-F238E27FC236}">
                <a16:creationId xmlns:a16="http://schemas.microsoft.com/office/drawing/2014/main" id="{1F1462B5-F1B0-4233-B989-C544B2B47E5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82293" y="5365545"/>
            <a:ext cx="585216" cy="440102"/>
          </a:xfrm>
          <a:prstGeom prst="rect">
            <a:avLst/>
          </a:prstGeom>
        </p:spPr>
      </p:pic>
      <p:sp>
        <p:nvSpPr>
          <p:cNvPr id="11" name="Text Placeholder 9">
            <a:extLst>
              <a:ext uri="{FF2B5EF4-FFF2-40B4-BE49-F238E27FC236}">
                <a16:creationId xmlns:a16="http://schemas.microsoft.com/office/drawing/2014/main" id="{58BACC9A-2948-4586-9ADE-AC08E52A637B}"/>
              </a:ext>
            </a:extLst>
          </p:cNvPr>
          <p:cNvSpPr>
            <a:spLocks noGrp="1"/>
          </p:cNvSpPr>
          <p:nvPr>
            <p:ph type="body" sz="quarter" idx="13" hasCustomPrompt="1"/>
          </p:nvPr>
        </p:nvSpPr>
        <p:spPr>
          <a:xfrm>
            <a:off x="5429141" y="5906971"/>
            <a:ext cx="1635443" cy="503237"/>
          </a:xfrm>
        </p:spPr>
        <p:txBody>
          <a:bodyPr>
            <a:noAutofit/>
          </a:bodyPr>
          <a:lstStyle>
            <a:lvl1pPr marL="0" indent="0" algn="ctr">
              <a:buNone/>
              <a:defRPr sz="1200"/>
            </a:lvl1pPr>
          </a:lstStyle>
          <a:p>
            <a:pPr lvl="0"/>
            <a:r>
              <a:rPr lang="en-US"/>
              <a:t>Enter Twitter info</a:t>
            </a:r>
          </a:p>
        </p:txBody>
      </p:sp>
      <p:pic>
        <p:nvPicPr>
          <p:cNvPr id="8" name="Instagram">
            <a:extLst>
              <a:ext uri="{FF2B5EF4-FFF2-40B4-BE49-F238E27FC236}">
                <a16:creationId xmlns:a16="http://schemas.microsoft.com/office/drawing/2014/main" id="{22D2F588-6523-4556-88B5-99C95EE5EFE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90819" y="5334551"/>
            <a:ext cx="670560" cy="502090"/>
          </a:xfrm>
          <a:prstGeom prst="rect">
            <a:avLst/>
          </a:prstGeom>
        </p:spPr>
      </p:pic>
      <p:sp>
        <p:nvSpPr>
          <p:cNvPr id="12" name="Text Placeholder 9">
            <a:extLst>
              <a:ext uri="{FF2B5EF4-FFF2-40B4-BE49-F238E27FC236}">
                <a16:creationId xmlns:a16="http://schemas.microsoft.com/office/drawing/2014/main" id="{B81A18F7-3BD9-4CAA-9ADC-13EF99A4E392}"/>
              </a:ext>
            </a:extLst>
          </p:cNvPr>
          <p:cNvSpPr>
            <a:spLocks noGrp="1"/>
          </p:cNvSpPr>
          <p:nvPr>
            <p:ph type="body" sz="quarter" idx="14" hasCustomPrompt="1"/>
          </p:nvPr>
        </p:nvSpPr>
        <p:spPr>
          <a:xfrm>
            <a:off x="7908377" y="5906971"/>
            <a:ext cx="1635443" cy="503237"/>
          </a:xfrm>
        </p:spPr>
        <p:txBody>
          <a:bodyPr>
            <a:noAutofit/>
          </a:bodyPr>
          <a:lstStyle>
            <a:lvl1pPr marL="0" indent="0" algn="ctr">
              <a:buNone/>
              <a:defRPr sz="1200"/>
            </a:lvl1pPr>
          </a:lstStyle>
          <a:p>
            <a:pPr lvl="0"/>
            <a:r>
              <a:rPr lang="en-US"/>
              <a:t>Enter Instagram info</a:t>
            </a:r>
          </a:p>
        </p:txBody>
      </p:sp>
      <p:sp>
        <p:nvSpPr>
          <p:cNvPr id="3" name="Slide Number Placeholder 2">
            <a:extLst>
              <a:ext uri="{FF2B5EF4-FFF2-40B4-BE49-F238E27FC236}">
                <a16:creationId xmlns:a16="http://schemas.microsoft.com/office/drawing/2014/main" id="{9FE1C24E-3AD8-45B3-85F6-8E92576D8D8A}"/>
              </a:ext>
            </a:extLst>
          </p:cNvPr>
          <p:cNvSpPr>
            <a:spLocks noGrp="1"/>
          </p:cNvSpPr>
          <p:nvPr>
            <p:ph type="sldNum" sz="quarter" idx="10"/>
          </p:nvPr>
        </p:nvSpPr>
        <p:spPr/>
        <p:txBody>
          <a:bodyPr/>
          <a:lstStyle/>
          <a:p>
            <a:fld id="{1929936C-68CC-48AF-8CF3-4B03BC21D04D}" type="slidenum">
              <a:rPr lang="en-US" smtClean="0"/>
              <a:pPr/>
              <a:t>‹#›</a:t>
            </a:fld>
            <a:endParaRPr lang="en-US"/>
          </a:p>
        </p:txBody>
      </p:sp>
    </p:spTree>
    <p:extLst>
      <p:ext uri="{BB962C8B-B14F-4D97-AF65-F5344CB8AC3E}">
        <p14:creationId xmlns:p14="http://schemas.microsoft.com/office/powerpoint/2010/main" val="472327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image" Target="../media/image7.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7.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6.png"/><Relationship Id="rId2" Type="http://schemas.openxmlformats.org/officeDocument/2006/relationships/slideLayout" Target="../slideLayouts/slideLayout37.xml"/><Relationship Id="rId16" Type="http://schemas.openxmlformats.org/officeDocument/2006/relationships/theme" Target="../theme/theme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7.png"/><Relationship Id="rId2" Type="http://schemas.openxmlformats.org/officeDocument/2006/relationships/slideLayout" Target="../slideLayouts/slideLayout52.xml"/><Relationship Id="rId16" Type="http://schemas.openxmlformats.org/officeDocument/2006/relationships/image" Target="../media/image6.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6.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7.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170" y="-5897"/>
            <a:ext cx="12081831"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dirty="0"/>
              <a:t>Do not use this layout</a:t>
            </a:r>
          </a:p>
        </p:txBody>
      </p:sp>
      <p:sp>
        <p:nvSpPr>
          <p:cNvPr id="4" name="Rectangle 3">
            <a:extLst>
              <a:ext uri="{FF2B5EF4-FFF2-40B4-BE49-F238E27FC236}">
                <a16:creationId xmlns:a16="http://schemas.microsoft.com/office/drawing/2014/main" id="{BCD58F0D-AFBC-4C02-86EC-5B2665C19783}"/>
              </a:ext>
              <a:ext uri="{C183D7F6-B498-43B3-948B-1728B52AA6E4}">
                <adec:decorative xmlns:adec="http://schemas.microsoft.com/office/drawing/2017/decorative" val="1"/>
              </a:ext>
            </a:extLst>
          </p:cNvPr>
          <p:cNvSpPr/>
          <p:nvPr userDrawn="1"/>
        </p:nvSpPr>
        <p:spPr>
          <a:xfrm>
            <a:off x="0" y="6"/>
            <a:ext cx="12192000" cy="309467"/>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110364AC-974D-4ED3-911B-729A27C7BF9A}"/>
              </a:ext>
              <a:ext uri="{C183D7F6-B498-43B3-948B-1728B52AA6E4}">
                <adec:decorative xmlns:adec="http://schemas.microsoft.com/office/drawing/2017/decorative" val="1"/>
              </a:ext>
            </a:extLst>
          </p:cNvPr>
          <p:cNvSpPr/>
          <p:nvPr userDrawn="1"/>
        </p:nvSpPr>
        <p:spPr>
          <a:xfrm>
            <a:off x="0" y="6577834"/>
            <a:ext cx="12192000" cy="280166"/>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5">
                  <a:lumMod val="50000"/>
                </a:schemeClr>
              </a:solidFill>
              <a:latin typeface="Bell MT" panose="02020503060305020303" pitchFamily="18" charset="0"/>
            </a:endParaRPr>
          </a:p>
        </p:txBody>
      </p:sp>
    </p:spTree>
    <p:extLst>
      <p:ext uri="{BB962C8B-B14F-4D97-AF65-F5344CB8AC3E}">
        <p14:creationId xmlns:p14="http://schemas.microsoft.com/office/powerpoint/2010/main" val="3908295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69" r:id="rId10"/>
  </p:sldLayoutIdLst>
  <p:hf hdr="0" dt="0"/>
  <p:txStyles>
    <p:titleStyle>
      <a:lvl1pPr algn="ctr" defTabSz="685800" rtl="0" eaLnBrk="1" latinLnBrk="0" hangingPunct="1">
        <a:lnSpc>
          <a:spcPct val="90000"/>
        </a:lnSpc>
        <a:spcBef>
          <a:spcPct val="0"/>
        </a:spcBef>
        <a:buNone/>
        <a:defRPr sz="4050" b="1" kern="1200">
          <a:solidFill>
            <a:srgbClr val="6E2405"/>
          </a:solidFill>
          <a:latin typeface="Palatino Linotype" panose="02040502050505030304" pitchFamily="18" charset="0"/>
          <a:ea typeface="+mj-ea"/>
          <a:cs typeface="+mj-cs"/>
        </a:defRPr>
      </a:lvl1pPr>
    </p:titleStyle>
    <p:bodyStyle>
      <a:lvl1pPr marL="0" indent="0" algn="l" defTabSz="685800" rtl="0" eaLnBrk="1" latinLnBrk="0" hangingPunct="1">
        <a:lnSpc>
          <a:spcPct val="108000"/>
        </a:lnSpc>
        <a:spcBef>
          <a:spcPts val="750"/>
        </a:spcBef>
        <a:spcAft>
          <a:spcPts val="1050"/>
        </a:spcAft>
        <a:buFont typeface="Arial" panose="020B0604020202020204" pitchFamily="34" charset="0"/>
        <a:buNone/>
        <a:defRPr sz="33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9340" y="162883"/>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2" y="378898"/>
            <a:ext cx="10096959" cy="74757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8"/>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C25DAC51-AACD-4066-8BD6-6F7BF018F00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9"/>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3104677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47" r:id="rId17"/>
    <p:sldLayoutId id="2147483746" r:id="rId18"/>
    <p:sldLayoutId id="2147483709" r:id="rId19"/>
    <p:sldLayoutId id="2147483745" r:id="rId20"/>
  </p:sldLayoutIdLst>
  <p:hf hdr="0" dt="0"/>
  <p:txStyles>
    <p:title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30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7"/>
            <a:ext cx="1189027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7"/>
            <a:ext cx="11890272" cy="412232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94CC72A4-5CFF-4D23-9567-642F33528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5"/>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063B872D-3AE9-4542-A461-B751CD6BB84C}" type="slidenum">
              <a:rPr lang="en-US" smtClean="0"/>
              <a:pPr/>
              <a:t>‹#›</a:t>
            </a:fld>
            <a:endParaRPr lang="en-US" dirty="0"/>
          </a:p>
        </p:txBody>
      </p:sp>
    </p:spTree>
    <p:extLst>
      <p:ext uri="{BB962C8B-B14F-4D97-AF65-F5344CB8AC3E}">
        <p14:creationId xmlns:p14="http://schemas.microsoft.com/office/powerpoint/2010/main" val="3462574120"/>
      </p:ext>
    </p:extLst>
  </p:cSld>
  <p:clrMap bg1="lt1" tx1="dk1" bg2="lt2" tx2="dk2" accent1="accent1" accent2="accent2" accent3="accent3" accent4="accent4" accent5="accent5" accent6="accent6" hlink="hlink" folHlink="folHlink"/>
  <p:sldLayoutIdLst>
    <p:sldLayoutId id="2147483702" r:id="rId1"/>
  </p:sldLayoutIdLst>
  <p:hf hdr="0" dt="0"/>
  <p:txStyles>
    <p:titleStyle>
      <a:lvl1pPr algn="l" defTabSz="685800" rtl="0" eaLnBrk="1" latinLnBrk="0" hangingPunct="1">
        <a:lnSpc>
          <a:spcPct val="90000"/>
        </a:lnSpc>
        <a:spcBef>
          <a:spcPct val="0"/>
        </a:spcBef>
        <a:buNone/>
        <a:defRPr sz="4500"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0"/>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dirty="0"/>
              <a:t>Do not use this layout</a:t>
            </a:r>
          </a:p>
        </p:txBody>
      </p:sp>
    </p:spTree>
    <p:extLst>
      <p:ext uri="{BB962C8B-B14F-4D97-AF65-F5344CB8AC3E}">
        <p14:creationId xmlns:p14="http://schemas.microsoft.com/office/powerpoint/2010/main" val="3755961347"/>
      </p:ext>
    </p:extLst>
  </p:cSld>
  <p:clrMap bg1="lt1" tx1="dk1" bg2="lt2" tx2="dk2" accent1="accent1" accent2="accent2" accent3="accent3" accent4="accent4" accent5="accent5" accent6="accent6" hlink="hlink" folHlink="folHlink"/>
  <p:sldLayoutIdLst>
    <p:sldLayoutId id="2147483711" r:id="rId1"/>
    <p:sldLayoutId id="2147483890" r:id="rId2"/>
    <p:sldLayoutId id="2147483712" r:id="rId3"/>
    <p:sldLayoutId id="2147483744" r:id="rId4"/>
  </p:sldLayoutIdLst>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18710444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58770245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D8BD707-D9CF-40AE-B4C6-C98DA3205C09}" type="datetimeFigureOut">
              <a:rPr lang="en-US" smtClean="0"/>
              <a:t>11/9/2022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669641010"/>
      </p:ext>
    </p:extLst>
  </p:cSld>
  <p:clrMap bg1="lt1" tx1="dk1" bg2="lt2" tx2="dk2" accent1="accent1" accent2="accent2" accent3="accent3" accent4="accent4" accent5="accent5" accent6="accent6" hlink="hlink" folHlink="folHlink"/>
  <p:sldLayoutIdLst>
    <p:sldLayoutId id="2147483868" r:id="rId1"/>
    <p:sldLayoutId id="2147483900" r:id="rId2"/>
    <p:sldLayoutId id="2147483897" r:id="rId3"/>
    <p:sldLayoutId id="2147483892" r:id="rId4"/>
    <p:sldLayoutId id="2147483871" r:id="rId5"/>
    <p:sldLayoutId id="2147483901" r:id="rId6"/>
    <p:sldLayoutId id="2147483898" r:id="rId7"/>
    <p:sldLayoutId id="2147483894" r:id="rId8"/>
    <p:sldLayoutId id="2147483893" r:id="rId9"/>
    <p:sldLayoutId id="2147483874" r:id="rId10"/>
    <p:sldLayoutId id="2147483872" r:id="rId11"/>
    <p:sldLayoutId id="2147483866" r:id="rId12"/>
    <p:sldLayoutId id="2147483899" r:id="rId13"/>
    <p:sldLayoutId id="2147483896" r:id="rId14"/>
    <p:sldLayoutId id="2147483895" r:id="rId15"/>
    <p:sldLayoutId id="2147483891" r:id="rId16"/>
    <p:sldLayoutId id="2147483875" r:id="rId17"/>
    <p:sldLayoutId id="2147483873" r:id="rId18"/>
    <p:sldLayoutId id="2147483865" r:id="rId19"/>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78C20F-119F-D0C5-8F7F-BA90F10B32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C84B1F-482B-E4B9-D389-418F18B383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F087D-65AB-72FF-63FF-21B1EE841F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3EE81-FA63-864E-AA47-BC10190FE768}" type="datetimeFigureOut">
              <a:rPr lang="en-US" smtClean="0"/>
              <a:t>11/9/2022</a:t>
            </a:fld>
            <a:endParaRPr lang="en-US"/>
          </a:p>
        </p:txBody>
      </p:sp>
      <p:sp>
        <p:nvSpPr>
          <p:cNvPr id="5" name="Footer Placeholder 4">
            <a:extLst>
              <a:ext uri="{FF2B5EF4-FFF2-40B4-BE49-F238E27FC236}">
                <a16:creationId xmlns:a16="http://schemas.microsoft.com/office/drawing/2014/main" id="{F73CE27E-278C-14D6-B7BF-BCC0A023F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C0895D-2424-CB83-9F3C-7AEB67D6CB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63C63-2DE2-2941-A24A-3C7E8A13C6C5}" type="slidenum">
              <a:rPr lang="en-US" smtClean="0"/>
              <a:t>‹#›</a:t>
            </a:fld>
            <a:endParaRPr lang="en-US"/>
          </a:p>
        </p:txBody>
      </p:sp>
    </p:spTree>
    <p:extLst>
      <p:ext uri="{BB962C8B-B14F-4D97-AF65-F5344CB8AC3E}">
        <p14:creationId xmlns:p14="http://schemas.microsoft.com/office/powerpoint/2010/main" val="129672364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4F8D1-E637-4E4C-99F7-1ECA9CA83DB9}" type="datetime1">
              <a:rPr lang="en-US" smtClean="0"/>
              <a:t>11/9/2022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5E983-50BF-4DE7-81D7-50F63BA37A08}" type="slidenum">
              <a:rPr lang="en-US" smtClean="0"/>
              <a:t>‹#›</a:t>
            </a:fld>
            <a:endParaRPr lang="en-US" dirty="0"/>
          </a:p>
        </p:txBody>
      </p:sp>
    </p:spTree>
    <p:extLst>
      <p:ext uri="{BB962C8B-B14F-4D97-AF65-F5344CB8AC3E}">
        <p14:creationId xmlns:p14="http://schemas.microsoft.com/office/powerpoint/2010/main" val="1574140557"/>
      </p:ext>
    </p:extLst>
  </p:cSld>
  <p:clrMap bg1="lt1" tx1="dk1" bg2="lt2" tx2="dk2" accent1="accent1" accent2="accent2" accent3="accent3" accent4="accent4" accent5="accent5" accent6="accent6" hlink="hlink" folHlink="folHlink"/>
  <p:sldLayoutIdLst>
    <p:sldLayoutId id="214748388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hyperlink" Target="https://www.state.nj.us/education/safety/afterschool/" TargetMode="External"/><Relationship Id="rId2" Type="http://schemas.openxmlformats.org/officeDocument/2006/relationships/hyperlink" Target="https://www.nj.gov/education/esser/arp/docs/PlanningResources_Evidence-basedComprehensive_BeyondSchoolDay_Activities_Grant.pdf" TargetMode="Externa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hyperlink" Target="mailto:shawanda.beale@doe.nj.gov" TargetMode="External"/><Relationship Id="rId7" Type="http://schemas.openxmlformats.org/officeDocument/2006/relationships/hyperlink" Target="https://www.instagram.com/newjerseydoe/" TargetMode="External"/><Relationship Id="rId2" Type="http://schemas.openxmlformats.org/officeDocument/2006/relationships/hyperlink" Target="../nj.gov/education" TargetMode="External"/><Relationship Id="rId1" Type="http://schemas.openxmlformats.org/officeDocument/2006/relationships/slideLayout" Target="../slideLayouts/slideLayout29.xml"/><Relationship Id="rId6" Type="http://schemas.openxmlformats.org/officeDocument/2006/relationships/hyperlink" Target="https://twitter.com/NewJerseyDOE" TargetMode="External"/><Relationship Id="rId5" Type="http://schemas.openxmlformats.org/officeDocument/2006/relationships/hyperlink" Target="https://www.facebook.com/njdeptofed/"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ZolcNG3GVCs&amp;t=2s" TargetMode="External"/><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www.summerlearning.org/" TargetMode="External"/><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www.summerlearning.org/" TargetMode="External"/><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hyperlink" Target="mailto:Grants.Vendors@doe.nj.gov"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8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8.xml"/><Relationship Id="rId1" Type="http://schemas.openxmlformats.org/officeDocument/2006/relationships/slideLayout" Target="../slideLayouts/slideLayout85.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87.xml"/><Relationship Id="rId4" Type="http://schemas.openxmlformats.org/officeDocument/2006/relationships/image" Target="../media/image49.gi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87.xml"/><Relationship Id="rId4" Type="http://schemas.openxmlformats.org/officeDocument/2006/relationships/image" Target="../media/image49.gi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3.xml"/><Relationship Id="rId1" Type="http://schemas.openxmlformats.org/officeDocument/2006/relationships/slideLayout" Target="../slideLayouts/slideLayout8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6.xml"/><Relationship Id="rId1" Type="http://schemas.openxmlformats.org/officeDocument/2006/relationships/slideLayout" Target="../slideLayouts/slideLayout66.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1.xml"/></Relationships>
</file>

<file path=ppt/slides/_rels/slide6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8.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8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hyperlink" Target="../nj.gov/education" TargetMode="External"/><Relationship Id="rId7" Type="http://schemas.openxmlformats.org/officeDocument/2006/relationships/hyperlink" Target="https://www.instagram.com/newjerseydoe/" TargetMode="External"/><Relationship Id="rId2" Type="http://schemas.openxmlformats.org/officeDocument/2006/relationships/notesSlide" Target="../notesSlides/notesSlide52.xml"/><Relationship Id="rId1" Type="http://schemas.openxmlformats.org/officeDocument/2006/relationships/slideLayout" Target="../slideLayouts/slideLayout29.xml"/><Relationship Id="rId6" Type="http://schemas.openxmlformats.org/officeDocument/2006/relationships/hyperlink" Target="https://twitter.com/NewJerseyDOE" TargetMode="External"/><Relationship Id="rId5" Type="http://schemas.openxmlformats.org/officeDocument/2006/relationships/hyperlink" Target="https://www.facebook.com/njdeptofed/" TargetMode="External"/><Relationship Id="rId4" Type="http://schemas.openxmlformats.org/officeDocument/2006/relationships/hyperlink" Target="mailto:ESSER@doe.nj.gov"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616" y="448840"/>
            <a:ext cx="12191999" cy="1282447"/>
          </a:xfrm>
        </p:spPr>
        <p:txBody>
          <a:bodyPr anchor="ctr">
            <a:normAutofit fontScale="90000"/>
          </a:bodyPr>
          <a:lstStyle/>
          <a:p>
            <a:r>
              <a:rPr lang="en-US" sz="4900" dirty="0">
                <a:solidFill>
                  <a:schemeClr val="bg1"/>
                </a:solidFill>
              </a:rPr>
              <a:t>New Jersey Department of Education</a:t>
            </a:r>
            <a:endParaRPr lang="en-US" sz="3000" dirty="0">
              <a:latin typeface="+mn-lt"/>
              <a:cs typeface="Calibri Light" panose="020F0302020204030204" pitchFamily="34" charset="0"/>
            </a:endParaRPr>
          </a:p>
        </p:txBody>
      </p:sp>
      <p:sp>
        <p:nvSpPr>
          <p:cNvPr id="7" name="TextBox 6">
            <a:extLst>
              <a:ext uri="{FF2B5EF4-FFF2-40B4-BE49-F238E27FC236}">
                <a16:creationId xmlns:a16="http://schemas.microsoft.com/office/drawing/2014/main" id="{E36CF9AD-5C46-D9A4-2732-7EB35D7FF288}"/>
              </a:ext>
            </a:extLst>
          </p:cNvPr>
          <p:cNvSpPr txBox="1"/>
          <p:nvPr/>
        </p:nvSpPr>
        <p:spPr>
          <a:xfrm>
            <a:off x="1817077" y="2274277"/>
            <a:ext cx="8440615" cy="1815882"/>
          </a:xfrm>
          <a:prstGeom prst="rect">
            <a:avLst/>
          </a:prstGeom>
          <a:noFill/>
        </p:spPr>
        <p:txBody>
          <a:bodyPr wrap="square" rtlCol="0">
            <a:spAutoFit/>
          </a:bodyPr>
          <a:lstStyle/>
          <a:p>
            <a:pPr algn="ctr"/>
            <a:r>
              <a:rPr lang="en-US" sz="2700" b="1" dirty="0">
                <a:solidFill>
                  <a:srgbClr val="6E2405"/>
                </a:solidFill>
                <a:cs typeface="Calibri Light" panose="020F0302020204030204" pitchFamily="34" charset="0"/>
              </a:rPr>
              <a:t>Elementary and Secondary School Emergency Relief (ESSER) Roundtable Series:  </a:t>
            </a:r>
            <a:br>
              <a:rPr lang="en-US" sz="2700" b="1" dirty="0">
                <a:solidFill>
                  <a:srgbClr val="6E2405"/>
                </a:solidFill>
                <a:cs typeface="Calibri Light" panose="020F0302020204030204" pitchFamily="34" charset="0"/>
              </a:rPr>
            </a:br>
            <a:r>
              <a:rPr lang="en-US" sz="2700" b="1" dirty="0">
                <a:solidFill>
                  <a:srgbClr val="6E2405"/>
                </a:solidFill>
                <a:cs typeface="Calibri Light" panose="020F0302020204030204" pitchFamily="34" charset="0"/>
              </a:rPr>
              <a:t>After School Programs/Summer Learning/</a:t>
            </a:r>
            <a:br>
              <a:rPr lang="en-US" sz="2700" b="1" dirty="0">
                <a:solidFill>
                  <a:srgbClr val="6E2405"/>
                </a:solidFill>
                <a:cs typeface="Calibri Light" panose="020F0302020204030204" pitchFamily="34" charset="0"/>
              </a:rPr>
            </a:br>
            <a:r>
              <a:rPr lang="en-US" sz="2700" b="1" dirty="0">
                <a:solidFill>
                  <a:srgbClr val="6E2405"/>
                </a:solidFill>
                <a:cs typeface="Calibri Light" panose="020F0302020204030204" pitchFamily="34" charset="0"/>
              </a:rPr>
              <a:t>Grant Deadlines</a:t>
            </a:r>
            <a:endParaRPr lang="en-US" sz="2700" b="1" dirty="0">
              <a:solidFill>
                <a:srgbClr val="6E2405"/>
              </a:solidFill>
            </a:endParaRPr>
          </a:p>
        </p:txBody>
      </p:sp>
      <p:sp>
        <p:nvSpPr>
          <p:cNvPr id="8" name="TextBox 7">
            <a:extLst>
              <a:ext uri="{FF2B5EF4-FFF2-40B4-BE49-F238E27FC236}">
                <a16:creationId xmlns:a16="http://schemas.microsoft.com/office/drawing/2014/main" id="{382E2628-C57C-ED8B-3CF3-6E99F6F286E0}"/>
              </a:ext>
            </a:extLst>
          </p:cNvPr>
          <p:cNvSpPr txBox="1"/>
          <p:nvPr/>
        </p:nvSpPr>
        <p:spPr>
          <a:xfrm>
            <a:off x="1961147" y="4457546"/>
            <a:ext cx="8296545" cy="1323439"/>
          </a:xfrm>
          <a:prstGeom prst="rect">
            <a:avLst/>
          </a:prstGeom>
          <a:noFill/>
        </p:spPr>
        <p:txBody>
          <a:bodyPr wrap="square" rtlCol="0">
            <a:spAutoFit/>
          </a:bodyPr>
          <a:lstStyle/>
          <a:p>
            <a:pPr algn="ctr">
              <a:spcAft>
                <a:spcPts val="1200"/>
              </a:spcAft>
            </a:pPr>
            <a:r>
              <a:rPr lang="en-US" sz="2000" dirty="0"/>
              <a:t>New Jersey Department of Education</a:t>
            </a:r>
          </a:p>
          <a:p>
            <a:pPr algn="ctr">
              <a:spcAft>
                <a:spcPts val="1200"/>
              </a:spcAft>
            </a:pPr>
            <a:r>
              <a:rPr lang="en-US" sz="2000" dirty="0"/>
              <a:t>Division of Educational Services </a:t>
            </a:r>
          </a:p>
          <a:p>
            <a:pPr algn="ctr">
              <a:spcAft>
                <a:spcPts val="1200"/>
              </a:spcAft>
            </a:pPr>
            <a:r>
              <a:rPr lang="en-US" sz="2000" dirty="0"/>
              <a:t>June 15, 2022</a:t>
            </a:r>
          </a:p>
        </p:txBody>
      </p:sp>
      <p:pic>
        <p:nvPicPr>
          <p:cNvPr id="4" name="Logo" descr="Logo: State of New Jersey, Department of Education.">
            <a:extLst>
              <a:ext uri="{FF2B5EF4-FFF2-40B4-BE49-F238E27FC236}">
                <a16:creationId xmlns:a16="http://schemas.microsoft.com/office/drawing/2014/main" id="{6FA14BD8-91F1-475F-BA79-80DB2FF4B88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43275" y="5634281"/>
            <a:ext cx="1155001" cy="1059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C98FFA-8FBF-4A5B-891E-27698BD9FF96}"/>
              </a:ext>
            </a:extLst>
          </p:cNvPr>
          <p:cNvSpPr>
            <a:spLocks noGrp="1"/>
          </p:cNvSpPr>
          <p:nvPr>
            <p:ph type="title"/>
          </p:nvPr>
        </p:nvSpPr>
        <p:spPr>
          <a:xfrm>
            <a:off x="1485194" y="443547"/>
            <a:ext cx="8772525" cy="452432"/>
          </a:xfrm>
          <a:prstGeom prst="rect">
            <a:avLst/>
          </a:prstGeom>
        </p:spPr>
        <p:txBody>
          <a:bodyPr wrap="square">
            <a:spAutoFit/>
          </a:bodyPr>
          <a:lstStyle/>
          <a:p>
            <a:r>
              <a:rPr lang="en-US" sz="2600" dirty="0">
                <a:solidFill>
                  <a:schemeClr val="accent1">
                    <a:lumMod val="75000"/>
                  </a:schemeClr>
                </a:solidFill>
                <a:cs typeface="Times New Roman" panose="02020603050405020304" pitchFamily="18" charset="0"/>
              </a:rPr>
              <a:t>Resources</a:t>
            </a:r>
            <a:endParaRPr lang="en-US" sz="2600" dirty="0">
              <a:cs typeface="Times New Roman" panose="02020603050405020304" pitchFamily="18" charset="0"/>
            </a:endParaRPr>
          </a:p>
        </p:txBody>
      </p:sp>
      <p:sp>
        <p:nvSpPr>
          <p:cNvPr id="9" name="TextBox 8">
            <a:extLst>
              <a:ext uri="{FF2B5EF4-FFF2-40B4-BE49-F238E27FC236}">
                <a16:creationId xmlns:a16="http://schemas.microsoft.com/office/drawing/2014/main" id="{E5130392-3BC0-476C-9A91-75F5702A0239}"/>
              </a:ext>
            </a:extLst>
          </p:cNvPr>
          <p:cNvSpPr txBox="1"/>
          <p:nvPr/>
        </p:nvSpPr>
        <p:spPr>
          <a:xfrm>
            <a:off x="1497492" y="1057959"/>
            <a:ext cx="8586484" cy="4154984"/>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en-US" sz="1400" b="1" dirty="0">
                <a:cs typeface="Times New Roman" panose="02020603050405020304" pitchFamily="18" charset="0"/>
              </a:rPr>
              <a:t>The New Jersey Department of Education offers a competitive grant, the Nita M. Lowey 21</a:t>
            </a:r>
            <a:r>
              <a:rPr lang="en-US" sz="1400" b="1" baseline="30000" dirty="0">
                <a:cs typeface="Times New Roman" panose="02020603050405020304" pitchFamily="18" charset="0"/>
              </a:rPr>
              <a:t>st</a:t>
            </a:r>
            <a:r>
              <a:rPr lang="en-US" sz="1400" b="1" dirty="0">
                <a:cs typeface="Times New Roman" panose="02020603050405020304" pitchFamily="18" charset="0"/>
              </a:rPr>
              <a:t> Century Community Learning Center (21</a:t>
            </a:r>
            <a:r>
              <a:rPr lang="en-US" sz="1400" b="1" baseline="30000" dirty="0">
                <a:cs typeface="Times New Roman" panose="02020603050405020304" pitchFamily="18" charset="0"/>
              </a:rPr>
              <a:t>st</a:t>
            </a:r>
            <a:r>
              <a:rPr lang="en-US" sz="1400" b="1" dirty="0">
                <a:cs typeface="Times New Roman" panose="02020603050405020304" pitchFamily="18" charset="0"/>
              </a:rPr>
              <a:t> CCLC) Program grant:</a:t>
            </a:r>
          </a:p>
          <a:p>
            <a:pPr marL="628650" lvl="1" indent="-171450" algn="just">
              <a:lnSpc>
                <a:spcPct val="150000"/>
              </a:lnSpc>
              <a:buFont typeface="Arial" panose="020B0604020202020204" pitchFamily="34" charset="0"/>
              <a:buChar char="•"/>
            </a:pPr>
            <a:r>
              <a:rPr lang="en-US" sz="1400" dirty="0">
                <a:cs typeface="Times New Roman" panose="02020603050405020304" pitchFamily="18" charset="0"/>
              </a:rPr>
              <a:t>Project design considerations</a:t>
            </a:r>
          </a:p>
          <a:p>
            <a:pPr marL="628650" lvl="1" indent="-171450" algn="just">
              <a:lnSpc>
                <a:spcPct val="150000"/>
              </a:lnSpc>
              <a:buFont typeface="Arial" panose="020B0604020202020204" pitchFamily="34" charset="0"/>
              <a:buChar char="•"/>
            </a:pPr>
            <a:r>
              <a:rPr lang="en-US" sz="1400" dirty="0">
                <a:cs typeface="Times New Roman" panose="02020603050405020304" pitchFamily="18" charset="0"/>
              </a:rPr>
              <a:t>Budget design considerations</a:t>
            </a:r>
          </a:p>
          <a:p>
            <a:pPr marL="171450" indent="-171450" algn="just">
              <a:lnSpc>
                <a:spcPct val="150000"/>
              </a:lnSpc>
              <a:buFont typeface="Arial" panose="020B0604020202020204" pitchFamily="34" charset="0"/>
              <a:buChar char="•"/>
            </a:pPr>
            <a:r>
              <a:rPr lang="en-US" sz="1400" b="1" dirty="0">
                <a:cs typeface="Times New Roman" panose="02020603050405020304" pitchFamily="18" charset="0"/>
              </a:rPr>
              <a:t>New Jersey School Age Care Coalition (NJSACC) is the current 21</a:t>
            </a:r>
            <a:r>
              <a:rPr lang="en-US" sz="1400" b="1" baseline="30000" dirty="0">
                <a:cs typeface="Times New Roman" panose="02020603050405020304" pitchFamily="18" charset="0"/>
              </a:rPr>
              <a:t>st</a:t>
            </a:r>
            <a:r>
              <a:rPr lang="en-US" sz="1400" b="1" dirty="0">
                <a:cs typeface="Times New Roman" panose="02020603050405020304" pitchFamily="18" charset="0"/>
              </a:rPr>
              <a:t> CCLC statewide training and technical assistance provider.  There are preexisting resources:</a:t>
            </a:r>
          </a:p>
          <a:p>
            <a:pPr marL="628650" lvl="1" indent="-171450" algn="just">
              <a:lnSpc>
                <a:spcPct val="150000"/>
              </a:lnSpc>
              <a:buFont typeface="Arial" panose="020B0604020202020204" pitchFamily="34" charset="0"/>
              <a:buChar char="•"/>
            </a:pPr>
            <a:r>
              <a:rPr lang="en-US" sz="1400" dirty="0">
                <a:cs typeface="Times New Roman" panose="02020603050405020304" pitchFamily="18" charset="0"/>
              </a:rPr>
              <a:t>NJ Quality Standards for Afterschool</a:t>
            </a:r>
          </a:p>
          <a:p>
            <a:pPr marL="628650" lvl="1" indent="-171450" algn="just">
              <a:lnSpc>
                <a:spcPct val="150000"/>
              </a:lnSpc>
              <a:buFont typeface="Arial" panose="020B0604020202020204" pitchFamily="34" charset="0"/>
              <a:buChar char="•"/>
            </a:pPr>
            <a:r>
              <a:rPr lang="en-US" sz="1400" dirty="0">
                <a:cs typeface="Times New Roman" panose="02020603050405020304" pitchFamily="18" charset="0"/>
              </a:rPr>
              <a:t>Afterschool program assessment tool</a:t>
            </a:r>
          </a:p>
          <a:p>
            <a:pPr marL="171450" indent="-171450" algn="just">
              <a:lnSpc>
                <a:spcPct val="150000"/>
              </a:lnSpc>
              <a:buFont typeface="Arial" panose="020B0604020202020204" pitchFamily="34" charset="0"/>
              <a:buChar char="•"/>
            </a:pPr>
            <a:r>
              <a:rPr lang="en-US" sz="1400" b="1" dirty="0">
                <a:cs typeface="Times New Roman" panose="02020603050405020304" pitchFamily="18" charset="0"/>
              </a:rPr>
              <a:t>Implement professional development for staff:</a:t>
            </a:r>
          </a:p>
          <a:p>
            <a:pPr marL="628650" lvl="1" indent="-171450" algn="just">
              <a:lnSpc>
                <a:spcPct val="150000"/>
              </a:lnSpc>
              <a:buFont typeface="Arial" panose="020B0604020202020204" pitchFamily="34" charset="0"/>
              <a:buChar char="•"/>
            </a:pPr>
            <a:r>
              <a:rPr lang="en-US" sz="1400" dirty="0">
                <a:cs typeface="Times New Roman" panose="02020603050405020304" pitchFamily="18" charset="0"/>
              </a:rPr>
              <a:t>Conferences</a:t>
            </a:r>
          </a:p>
          <a:p>
            <a:pPr marL="628650" lvl="1" indent="-171450" algn="just">
              <a:lnSpc>
                <a:spcPct val="150000"/>
              </a:lnSpc>
              <a:buFont typeface="Arial" panose="020B0604020202020204" pitchFamily="34" charset="0"/>
              <a:buChar char="•"/>
            </a:pPr>
            <a:r>
              <a:rPr lang="en-US" sz="1400" dirty="0">
                <a:cs typeface="Times New Roman" panose="02020603050405020304" pitchFamily="18" charset="0"/>
              </a:rPr>
              <a:t>Training workshops</a:t>
            </a:r>
          </a:p>
          <a:p>
            <a:pPr marL="628650" lvl="1" indent="-171450" algn="just">
              <a:lnSpc>
                <a:spcPct val="150000"/>
              </a:lnSpc>
              <a:buFont typeface="Arial" panose="020B0604020202020204" pitchFamily="34" charset="0"/>
              <a:buChar char="•"/>
            </a:pPr>
            <a:r>
              <a:rPr lang="en-US" sz="1400" dirty="0">
                <a:cs typeface="Times New Roman" panose="02020603050405020304" pitchFamily="18" charset="0"/>
              </a:rPr>
              <a:t>E-learning opportunities</a:t>
            </a:r>
          </a:p>
          <a:p>
            <a:pPr marL="171450" indent="-171450" algn="just">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p:txBody>
      </p:sp>
      <p:pic>
        <p:nvPicPr>
          <p:cNvPr id="2" name="Picture 1" descr="Steps where you are crawling, then walking, then running, up to an award.">
            <a:extLst>
              <a:ext uri="{FF2B5EF4-FFF2-40B4-BE49-F238E27FC236}">
                <a16:creationId xmlns:a16="http://schemas.microsoft.com/office/drawing/2014/main" id="{166A00B9-408A-3324-2990-F83F42FECACE}"/>
              </a:ext>
            </a:extLst>
          </p:cNvPr>
          <p:cNvPicPr>
            <a:picLocks noChangeAspect="1"/>
          </p:cNvPicPr>
          <p:nvPr/>
        </p:nvPicPr>
        <p:blipFill>
          <a:blip r:embed="rId2"/>
          <a:stretch>
            <a:fillRect/>
          </a:stretch>
        </p:blipFill>
        <p:spPr>
          <a:xfrm>
            <a:off x="6741147" y="1940235"/>
            <a:ext cx="5230821" cy="3920068"/>
          </a:xfrm>
          <a:prstGeom prst="rect">
            <a:avLst/>
          </a:prstGeom>
        </p:spPr>
      </p:pic>
      <p:sp>
        <p:nvSpPr>
          <p:cNvPr id="5" name="Slide Number Placeholder 4">
            <a:extLst>
              <a:ext uri="{FF2B5EF4-FFF2-40B4-BE49-F238E27FC236}">
                <a16:creationId xmlns:a16="http://schemas.microsoft.com/office/drawing/2014/main" id="{AD4170F1-3FB9-4ED0-A8CB-EC804C721174}"/>
              </a:ext>
            </a:extLst>
          </p:cNvPr>
          <p:cNvSpPr>
            <a:spLocks noGrp="1"/>
          </p:cNvSpPr>
          <p:nvPr>
            <p:ph type="sldNum" sz="quarter" idx="12"/>
          </p:nvPr>
        </p:nvSpPr>
        <p:spPr/>
        <p:txBody>
          <a:bodyPr/>
          <a:lstStyle/>
          <a:p>
            <a:fld id="{1929936C-68CC-48AF-8CF3-4B03BC21D04D}" type="slidenum">
              <a:rPr lang="en-US" smtClean="0"/>
              <a:t>10</a:t>
            </a:fld>
            <a:endParaRPr lang="en-US"/>
          </a:p>
        </p:txBody>
      </p:sp>
    </p:spTree>
    <p:extLst>
      <p:ext uri="{BB962C8B-B14F-4D97-AF65-F5344CB8AC3E}">
        <p14:creationId xmlns:p14="http://schemas.microsoft.com/office/powerpoint/2010/main" val="1057159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2A628-F21C-495F-A935-19794FC19FEF}"/>
              </a:ext>
            </a:extLst>
          </p:cNvPr>
          <p:cNvSpPr>
            <a:spLocks noGrp="1"/>
          </p:cNvSpPr>
          <p:nvPr>
            <p:ph type="title"/>
          </p:nvPr>
        </p:nvSpPr>
        <p:spPr>
          <a:xfrm>
            <a:off x="0" y="1093304"/>
            <a:ext cx="12192000" cy="1060349"/>
          </a:xfrm>
        </p:spPr>
        <p:txBody>
          <a:bodyPr/>
          <a:lstStyle/>
          <a:p>
            <a:pPr marL="0" marR="0">
              <a:spcBef>
                <a:spcPts val="0"/>
              </a:spcBef>
              <a:spcAft>
                <a:spcPts val="0"/>
              </a:spcAft>
            </a:pPr>
            <a:r>
              <a:rPr lang="en-US" sz="6000" b="0" dirty="0"/>
              <a:t>After School Resources</a:t>
            </a:r>
            <a:endParaRPr lang="en-US" sz="2800" b="0" dirty="0"/>
          </a:p>
        </p:txBody>
      </p:sp>
      <p:sp>
        <p:nvSpPr>
          <p:cNvPr id="4" name="TextBox 3">
            <a:extLst>
              <a:ext uri="{FF2B5EF4-FFF2-40B4-BE49-F238E27FC236}">
                <a16:creationId xmlns:a16="http://schemas.microsoft.com/office/drawing/2014/main" id="{17650D5C-0B7D-6891-5035-9923D605EB8B}"/>
              </a:ext>
            </a:extLst>
          </p:cNvPr>
          <p:cNvSpPr txBox="1"/>
          <p:nvPr/>
        </p:nvSpPr>
        <p:spPr>
          <a:xfrm>
            <a:off x="172453" y="2634916"/>
            <a:ext cx="11863136" cy="1846659"/>
          </a:xfrm>
          <a:prstGeom prst="rect">
            <a:avLst/>
          </a:prstGeom>
          <a:noFill/>
        </p:spPr>
        <p:txBody>
          <a:bodyPr wrap="square" rtlCol="0">
            <a:spAutoFit/>
          </a:bodyPr>
          <a:lstStyle/>
          <a:p>
            <a:pPr algn="ctr">
              <a:spcBef>
                <a:spcPts val="1800"/>
              </a:spcBef>
            </a:pPr>
            <a:r>
              <a:rPr lang="en-US" sz="2800" b="1" u="sng" dirty="0">
                <a:solidFill>
                  <a:srgbClr val="002451"/>
                </a:solidFill>
                <a:latin typeface="Calibri" panose="020F0502020204030204" pitchFamily="34" charset="0"/>
                <a:ea typeface="Calibri" panose="020F0502020204030204" pitchFamily="34" charset="0"/>
                <a:hlinkClick r:id="rId2"/>
              </a:rPr>
              <a:t>https://www.nj.gov/education/esser/arp/docs/PlanningResources_Evidence-basedComprehensive_BeyondSchoolDay_Activities_Grant.pdf</a:t>
            </a:r>
            <a:endParaRPr lang="en-US" sz="2800" b="1" u="sng" dirty="0">
              <a:solidFill>
                <a:srgbClr val="002451"/>
              </a:solidFill>
              <a:latin typeface="Calibri" panose="020F0502020204030204" pitchFamily="34" charset="0"/>
              <a:ea typeface="Calibri" panose="020F0502020204030204" pitchFamily="34" charset="0"/>
            </a:endParaRPr>
          </a:p>
          <a:p>
            <a:pPr algn="ctr">
              <a:spcBef>
                <a:spcPts val="3600"/>
              </a:spcBef>
            </a:pPr>
            <a:r>
              <a:rPr lang="en-US" sz="2800" b="1" u="sng" dirty="0">
                <a:solidFill>
                  <a:srgbClr val="002451"/>
                </a:solidFill>
                <a:latin typeface="Calibri" panose="020F0502020204030204" pitchFamily="34" charset="0"/>
                <a:ea typeface="Calibri" panose="020F0502020204030204" pitchFamily="34" charset="0"/>
                <a:hlinkClick r:id="rId3"/>
              </a:rPr>
              <a:t>https://www.state.nj.us/education/safety/afterschool/</a:t>
            </a:r>
            <a:endParaRPr lang="en-US" sz="2800" b="1" dirty="0"/>
          </a:p>
        </p:txBody>
      </p:sp>
      <p:sp>
        <p:nvSpPr>
          <p:cNvPr id="3" name="Slide Number Placeholder 2">
            <a:extLst>
              <a:ext uri="{FF2B5EF4-FFF2-40B4-BE49-F238E27FC236}">
                <a16:creationId xmlns:a16="http://schemas.microsoft.com/office/drawing/2014/main" id="{533868CE-1F91-4B3E-B476-BAEB91D2EA89}"/>
              </a:ext>
            </a:extLst>
          </p:cNvPr>
          <p:cNvSpPr>
            <a:spLocks noGrp="1"/>
          </p:cNvSpPr>
          <p:nvPr>
            <p:ph type="sldNum" sz="quarter" idx="12"/>
          </p:nvPr>
        </p:nvSpPr>
        <p:spPr/>
        <p:txBody>
          <a:bodyPr/>
          <a:lstStyle/>
          <a:p>
            <a:fld id="{063B872D-3AE9-4542-A461-B751CD6BB84C}" type="slidenum">
              <a:rPr lang="en-US" smtClean="0"/>
              <a:t>11</a:t>
            </a:fld>
            <a:endParaRPr lang="en-US"/>
          </a:p>
        </p:txBody>
      </p:sp>
    </p:spTree>
    <p:extLst>
      <p:ext uri="{BB962C8B-B14F-4D97-AF65-F5344CB8AC3E}">
        <p14:creationId xmlns:p14="http://schemas.microsoft.com/office/powerpoint/2010/main" val="2855152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2191-5090-4D44-96D1-43EC8029D33C}"/>
              </a:ext>
            </a:extLst>
          </p:cNvPr>
          <p:cNvSpPr>
            <a:spLocks noGrp="1"/>
          </p:cNvSpPr>
          <p:nvPr>
            <p:ph type="title"/>
          </p:nvPr>
        </p:nvSpPr>
        <p:spPr>
          <a:xfrm>
            <a:off x="1375410" y="127507"/>
            <a:ext cx="10515600" cy="850489"/>
          </a:xfrm>
        </p:spPr>
        <p:txBody>
          <a:bodyPr/>
          <a:lstStyle/>
          <a:p>
            <a:r>
              <a:rPr lang="en-US" dirty="0"/>
              <a:t>Thank You! </a:t>
            </a:r>
            <a:r>
              <a:rPr lang="en-US" dirty="0">
                <a:solidFill>
                  <a:schemeClr val="bg1"/>
                </a:solidFill>
              </a:rPr>
              <a:t>1</a:t>
            </a:r>
          </a:p>
        </p:txBody>
      </p:sp>
      <p:sp>
        <p:nvSpPr>
          <p:cNvPr id="10" name="Text Placeholder 9">
            <a:extLst>
              <a:ext uri="{FF2B5EF4-FFF2-40B4-BE49-F238E27FC236}">
                <a16:creationId xmlns:a16="http://schemas.microsoft.com/office/drawing/2014/main" id="{2225A0A6-473B-44FC-A1CF-D179BD99EF68}"/>
              </a:ext>
            </a:extLst>
          </p:cNvPr>
          <p:cNvSpPr>
            <a:spLocks noGrp="1"/>
          </p:cNvSpPr>
          <p:nvPr>
            <p:ph type="body" sz="quarter" idx="16"/>
          </p:nvPr>
        </p:nvSpPr>
        <p:spPr>
          <a:xfrm>
            <a:off x="749508" y="1485885"/>
            <a:ext cx="10681411" cy="1032249"/>
          </a:xfrm>
        </p:spPr>
        <p:txBody>
          <a:bodyPr>
            <a:normAutofit/>
          </a:bodyPr>
          <a:lstStyle/>
          <a:p>
            <a:r>
              <a:rPr lang="en-US" sz="2800" dirty="0"/>
              <a:t>New Jersey Department of Education Website</a:t>
            </a:r>
            <a:r>
              <a:rPr lang="en-US" sz="2800" b="1" dirty="0">
                <a:solidFill>
                  <a:srgbClr val="0000FF"/>
                </a:solidFill>
              </a:rPr>
              <a:t> </a:t>
            </a:r>
            <a:br>
              <a:rPr lang="en-US" sz="2800" b="1" dirty="0">
                <a:solidFill>
                  <a:srgbClr val="0000FF"/>
                </a:solidFill>
              </a:rPr>
            </a:br>
            <a:r>
              <a:rPr lang="en-US" sz="2800" dirty="0">
                <a:hlinkClick r:id="rId2" action="ppaction://hlinkfile"/>
              </a:rPr>
              <a:t>nj.gov/education</a:t>
            </a:r>
            <a:endParaRPr lang="en-US" sz="2800" dirty="0"/>
          </a:p>
        </p:txBody>
      </p:sp>
      <p:sp>
        <p:nvSpPr>
          <p:cNvPr id="3" name="Text Placeholder 2">
            <a:extLst>
              <a:ext uri="{FF2B5EF4-FFF2-40B4-BE49-F238E27FC236}">
                <a16:creationId xmlns:a16="http://schemas.microsoft.com/office/drawing/2014/main" id="{FCD6D9F2-D1F4-4857-BF17-599E8311771F}"/>
              </a:ext>
            </a:extLst>
          </p:cNvPr>
          <p:cNvSpPr>
            <a:spLocks noGrp="1"/>
          </p:cNvSpPr>
          <p:nvPr>
            <p:ph type="body" sz="quarter" idx="11"/>
          </p:nvPr>
        </p:nvSpPr>
        <p:spPr>
          <a:xfrm>
            <a:off x="876568" y="2600258"/>
            <a:ext cx="10897849" cy="1032249"/>
          </a:xfrm>
        </p:spPr>
        <p:txBody>
          <a:bodyPr>
            <a:noAutofit/>
          </a:bodyPr>
          <a:lstStyle/>
          <a:p>
            <a:r>
              <a:rPr lang="en-US" sz="2000" dirty="0"/>
              <a:t>Shawanda Beale, Assistant Director</a:t>
            </a:r>
          </a:p>
          <a:p>
            <a:r>
              <a:rPr lang="en-US" sz="2000" dirty="0"/>
              <a:t>Office of Student Support Services</a:t>
            </a:r>
          </a:p>
          <a:p>
            <a:r>
              <a:rPr lang="en-US" sz="2000" b="1" dirty="0">
                <a:hlinkClick r:id="rId3"/>
              </a:rPr>
              <a:t>Shawanda.Beale@doe.nj.gov</a:t>
            </a:r>
            <a:endParaRPr lang="en-US" sz="2000" b="1" dirty="0"/>
          </a:p>
        </p:txBody>
      </p:sp>
      <p:sp>
        <p:nvSpPr>
          <p:cNvPr id="12" name="Text Placeholder 11">
            <a:extLst>
              <a:ext uri="{FF2B5EF4-FFF2-40B4-BE49-F238E27FC236}">
                <a16:creationId xmlns:a16="http://schemas.microsoft.com/office/drawing/2014/main" id="{87D4A88E-456F-46F8-907A-D05475223999}"/>
              </a:ext>
            </a:extLst>
          </p:cNvPr>
          <p:cNvSpPr>
            <a:spLocks noGrp="1"/>
          </p:cNvSpPr>
          <p:nvPr>
            <p:ph type="body" sz="quarter" idx="15"/>
          </p:nvPr>
        </p:nvSpPr>
        <p:spPr>
          <a:xfrm>
            <a:off x="5053329" y="4705365"/>
            <a:ext cx="2304487" cy="666750"/>
          </a:xfrm>
        </p:spPr>
        <p:txBody>
          <a:bodyPr/>
          <a:lstStyle/>
          <a:p>
            <a:r>
              <a:rPr lang="en-US" dirty="0"/>
              <a:t>Follow Us!</a:t>
            </a:r>
          </a:p>
        </p:txBody>
      </p:sp>
      <p:pic>
        <p:nvPicPr>
          <p:cNvPr id="13" name="Logo" descr="Logo: New Jersey Department of Education">
            <a:extLst>
              <a:ext uri="{FF2B5EF4-FFF2-40B4-BE49-F238E27FC236}">
                <a16:creationId xmlns:a16="http://schemas.microsoft.com/office/drawing/2014/main" id="{F130127A-6E18-4D13-B04C-ACA9B93A996B}"/>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598703" y="5958805"/>
            <a:ext cx="822960" cy="822960"/>
          </a:xfrm>
          <a:prstGeom prst="rect">
            <a:avLst/>
          </a:prstGeom>
        </p:spPr>
      </p:pic>
      <p:sp>
        <p:nvSpPr>
          <p:cNvPr id="4" name="Text Placeholder 3">
            <a:extLst>
              <a:ext uri="{FF2B5EF4-FFF2-40B4-BE49-F238E27FC236}">
                <a16:creationId xmlns:a16="http://schemas.microsoft.com/office/drawing/2014/main" id="{25308545-741F-4F64-8419-BA38EC64EFD4}"/>
              </a:ext>
            </a:extLst>
          </p:cNvPr>
          <p:cNvSpPr>
            <a:spLocks noGrp="1"/>
          </p:cNvSpPr>
          <p:nvPr>
            <p:ph type="body" sz="quarter" idx="12"/>
          </p:nvPr>
        </p:nvSpPr>
        <p:spPr>
          <a:xfrm>
            <a:off x="3167149" y="5761996"/>
            <a:ext cx="2244454" cy="503237"/>
          </a:xfrm>
        </p:spPr>
        <p:txBody>
          <a:bodyPr/>
          <a:lstStyle/>
          <a:p>
            <a:r>
              <a:rPr lang="en-US" dirty="0">
                <a:hlinkClick r:id="rId5"/>
              </a:rPr>
              <a:t>Facebook: </a:t>
            </a:r>
            <a:br>
              <a:rPr lang="en-US" dirty="0">
                <a:hlinkClick r:id="rId5"/>
              </a:rPr>
            </a:br>
            <a:r>
              <a:rPr lang="en-US" dirty="0">
                <a:hlinkClick r:id="rId5"/>
              </a:rPr>
              <a:t>@</a:t>
            </a:r>
            <a:r>
              <a:rPr lang="en-US" dirty="0" err="1">
                <a:hlinkClick r:id="rId5"/>
              </a:rPr>
              <a:t>njdeptofed</a:t>
            </a:r>
            <a:endParaRPr lang="en-US" dirty="0"/>
          </a:p>
        </p:txBody>
      </p:sp>
      <p:sp>
        <p:nvSpPr>
          <p:cNvPr id="5" name="Text Placeholder 4">
            <a:extLst>
              <a:ext uri="{FF2B5EF4-FFF2-40B4-BE49-F238E27FC236}">
                <a16:creationId xmlns:a16="http://schemas.microsoft.com/office/drawing/2014/main" id="{3C136C12-D4E7-434D-8898-AD3DD204433C}"/>
              </a:ext>
            </a:extLst>
          </p:cNvPr>
          <p:cNvSpPr>
            <a:spLocks noGrp="1"/>
          </p:cNvSpPr>
          <p:nvPr>
            <p:ph type="body" sz="quarter" idx="13"/>
          </p:nvPr>
        </p:nvSpPr>
        <p:spPr>
          <a:xfrm>
            <a:off x="5496571" y="5753961"/>
            <a:ext cx="2321085" cy="503237"/>
          </a:xfrm>
        </p:spPr>
        <p:txBody>
          <a:bodyPr/>
          <a:lstStyle/>
          <a:p>
            <a:r>
              <a:rPr lang="en-US" dirty="0">
                <a:hlinkClick r:id="rId6"/>
              </a:rPr>
              <a:t>Twitter: @</a:t>
            </a:r>
            <a:r>
              <a:rPr lang="en-US" dirty="0" err="1">
                <a:hlinkClick r:id="rId6"/>
              </a:rPr>
              <a:t>NewJerseyDOE</a:t>
            </a:r>
            <a:endParaRPr lang="en-US" dirty="0"/>
          </a:p>
        </p:txBody>
      </p:sp>
      <p:sp>
        <p:nvSpPr>
          <p:cNvPr id="6" name="Text Placeholder 5">
            <a:extLst>
              <a:ext uri="{FF2B5EF4-FFF2-40B4-BE49-F238E27FC236}">
                <a16:creationId xmlns:a16="http://schemas.microsoft.com/office/drawing/2014/main" id="{A3D22032-A2E9-474A-B97F-DA8B434CB647}"/>
              </a:ext>
            </a:extLst>
          </p:cNvPr>
          <p:cNvSpPr>
            <a:spLocks noGrp="1"/>
          </p:cNvSpPr>
          <p:nvPr>
            <p:ph type="body" sz="quarter" idx="14"/>
          </p:nvPr>
        </p:nvSpPr>
        <p:spPr>
          <a:xfrm>
            <a:off x="7902625" y="5753962"/>
            <a:ext cx="2321085" cy="503237"/>
          </a:xfrm>
        </p:spPr>
        <p:txBody>
          <a:bodyPr/>
          <a:lstStyle/>
          <a:p>
            <a:r>
              <a:rPr lang="en-US" dirty="0">
                <a:hlinkClick r:id="rId7"/>
              </a:rPr>
              <a:t>Instagram: </a:t>
            </a:r>
            <a:br>
              <a:rPr lang="en-US" dirty="0">
                <a:hlinkClick r:id="rId7"/>
              </a:rPr>
            </a:br>
            <a:r>
              <a:rPr lang="en-US" dirty="0">
                <a:hlinkClick r:id="rId7"/>
              </a:rPr>
              <a:t>@</a:t>
            </a:r>
            <a:r>
              <a:rPr lang="en-US" dirty="0" err="1">
                <a:hlinkClick r:id="rId7"/>
              </a:rPr>
              <a:t>NewJerseyDoe</a:t>
            </a:r>
            <a:endParaRPr lang="en-US" dirty="0"/>
          </a:p>
        </p:txBody>
      </p:sp>
      <p:sp>
        <p:nvSpPr>
          <p:cNvPr id="7" name="Slide Number Placeholder 6">
            <a:extLst>
              <a:ext uri="{FF2B5EF4-FFF2-40B4-BE49-F238E27FC236}">
                <a16:creationId xmlns:a16="http://schemas.microsoft.com/office/drawing/2014/main" id="{C2FDF558-8228-4BD1-833C-89127EDFC028}"/>
              </a:ext>
            </a:extLst>
          </p:cNvPr>
          <p:cNvSpPr>
            <a:spLocks noGrp="1"/>
          </p:cNvSpPr>
          <p:nvPr>
            <p:ph type="sldNum" sz="quarter" idx="10"/>
          </p:nvPr>
        </p:nvSpPr>
        <p:spPr/>
        <p:txBody>
          <a:bodyPr/>
          <a:lstStyle/>
          <a:p>
            <a:fld id="{1929936C-68CC-48AF-8CF3-4B03BC21D04D}" type="slidenum">
              <a:rPr lang="en-US" smtClean="0"/>
              <a:pPr/>
              <a:t>12</a:t>
            </a:fld>
            <a:endParaRPr lang="en-US" dirty="0"/>
          </a:p>
        </p:txBody>
      </p:sp>
    </p:spTree>
    <p:extLst>
      <p:ext uri="{BB962C8B-B14F-4D97-AF65-F5344CB8AC3E}">
        <p14:creationId xmlns:p14="http://schemas.microsoft.com/office/powerpoint/2010/main" val="784515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1214892"/>
            <a:ext cx="12191999" cy="1282447"/>
          </a:xfrm>
          <a:prstGeom prst="rect">
            <a:avLst/>
          </a:prstGeom>
        </p:spPr>
        <p:txBody>
          <a:bodyPr/>
          <a:lstStyle/>
          <a:p>
            <a:r>
              <a:rPr lang="en-US" sz="6000" dirty="0"/>
              <a:t>Summer Learning</a:t>
            </a: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a:off x="1" y="3034498"/>
            <a:ext cx="12191999" cy="2198080"/>
          </a:xfrm>
        </p:spPr>
        <p:txBody>
          <a:bodyPr/>
          <a:lstStyle/>
          <a:p>
            <a:r>
              <a:rPr lang="en-US" dirty="0"/>
              <a:t>Office of Learning, Intervention and Support</a:t>
            </a:r>
          </a:p>
          <a:p>
            <a:r>
              <a:rPr lang="en-US" dirty="0"/>
              <a:t>Field Support and Services</a:t>
            </a:r>
          </a:p>
          <a:p>
            <a:r>
              <a:rPr lang="en-US" dirty="0"/>
              <a:t>Cory Radisch, Acting Director</a:t>
            </a:r>
          </a:p>
          <a:p>
            <a:endParaRPr lang="en-US" dirty="0"/>
          </a:p>
        </p:txBody>
      </p:sp>
    </p:spTree>
    <p:extLst>
      <p:ext uri="{BB962C8B-B14F-4D97-AF65-F5344CB8AC3E}">
        <p14:creationId xmlns:p14="http://schemas.microsoft.com/office/powerpoint/2010/main" val="1326140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a:lstStyle/>
          <a:p>
            <a:pPr algn="ctr"/>
            <a:r>
              <a:rPr lang="en-US" dirty="0"/>
              <a:t>Summer Learning Slide</a:t>
            </a:r>
            <a:br>
              <a:rPr lang="en-US" dirty="0"/>
            </a:br>
            <a:endParaRPr lang="en-US" dirty="0"/>
          </a:p>
        </p:txBody>
      </p:sp>
      <p:pic>
        <p:nvPicPr>
          <p:cNvPr id="3" name="Picture 2" descr="Screenshot of Youtube Video: Summer Learning Loss">
            <a:extLst>
              <a:ext uri="{FF2B5EF4-FFF2-40B4-BE49-F238E27FC236}">
                <a16:creationId xmlns:a16="http://schemas.microsoft.com/office/drawing/2014/main" id="{A7A076CE-58EA-B5A9-6D64-BBA032CC4131}"/>
              </a:ext>
            </a:extLst>
          </p:cNvPr>
          <p:cNvPicPr>
            <a:picLocks noChangeAspect="1"/>
          </p:cNvPicPr>
          <p:nvPr/>
        </p:nvPicPr>
        <p:blipFill>
          <a:blip r:embed="rId2"/>
          <a:stretch>
            <a:fillRect/>
          </a:stretch>
        </p:blipFill>
        <p:spPr>
          <a:xfrm>
            <a:off x="2194222" y="1487255"/>
            <a:ext cx="7803556" cy="3883489"/>
          </a:xfrm>
          <a:prstGeom prst="rect">
            <a:avLst/>
          </a:prstGeom>
        </p:spPr>
      </p:pic>
      <p:sp>
        <p:nvSpPr>
          <p:cNvPr id="5" name="TextBox 4">
            <a:extLst>
              <a:ext uri="{FF2B5EF4-FFF2-40B4-BE49-F238E27FC236}">
                <a16:creationId xmlns:a16="http://schemas.microsoft.com/office/drawing/2014/main" id="{2B5DA323-BCAB-475A-1123-DB9924A44394}"/>
              </a:ext>
            </a:extLst>
          </p:cNvPr>
          <p:cNvSpPr txBox="1"/>
          <p:nvPr/>
        </p:nvSpPr>
        <p:spPr>
          <a:xfrm>
            <a:off x="4274972" y="5370744"/>
            <a:ext cx="5722806" cy="369332"/>
          </a:xfrm>
          <a:prstGeom prst="rect">
            <a:avLst/>
          </a:prstGeom>
          <a:noFill/>
        </p:spPr>
        <p:txBody>
          <a:bodyPr wrap="square" rtlCol="0">
            <a:spAutoFit/>
          </a:bodyPr>
          <a:lstStyle/>
          <a:p>
            <a:r>
              <a:rPr lang="en-US" dirty="0">
                <a:hlinkClick r:id="rId3"/>
              </a:rPr>
              <a:t>Summer Learning Loss - YouTube</a:t>
            </a:r>
            <a:endParaRPr lang="en-US" dirty="0"/>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fld id="{A3D1C70C-36A2-44FC-A083-98959550CFF4}" type="slidenum">
              <a:rPr lang="en-US" smtClean="0"/>
              <a:pPr/>
              <a:t>14</a:t>
            </a:fld>
            <a:endParaRPr lang="en-US" dirty="0"/>
          </a:p>
        </p:txBody>
      </p:sp>
    </p:spTree>
    <p:extLst>
      <p:ext uri="{BB962C8B-B14F-4D97-AF65-F5344CB8AC3E}">
        <p14:creationId xmlns:p14="http://schemas.microsoft.com/office/powerpoint/2010/main" val="365797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a:xfrm>
            <a:off x="2381571" y="52796"/>
            <a:ext cx="7572719" cy="1049526"/>
          </a:xfrm>
        </p:spPr>
        <p:txBody>
          <a:bodyPr/>
          <a:lstStyle/>
          <a:p>
            <a:pPr algn="ctr"/>
            <a:r>
              <a:rPr lang="en-US" sz="2800" dirty="0"/>
              <a:t>Office of Learning, Intervention, and Support </a:t>
            </a:r>
          </a:p>
        </p:txBody>
      </p:sp>
      <p:sp>
        <p:nvSpPr>
          <p:cNvPr id="7" name="Google Shape;160;p30">
            <a:extLst>
              <a:ext uri="{FF2B5EF4-FFF2-40B4-BE49-F238E27FC236}">
                <a16:creationId xmlns:a16="http://schemas.microsoft.com/office/drawing/2014/main" id="{BDF54489-BA53-45EF-B843-1C16A63C0353}"/>
              </a:ext>
            </a:extLst>
          </p:cNvPr>
          <p:cNvSpPr txBox="1">
            <a:spLocks/>
          </p:cNvSpPr>
          <p:nvPr/>
        </p:nvSpPr>
        <p:spPr>
          <a:xfrm>
            <a:off x="2067590" y="1381658"/>
            <a:ext cx="7886700" cy="4779087"/>
          </a:xfrm>
          <a:prstGeom prst="rect">
            <a:avLst/>
          </a:prstGeom>
          <a:solidFill>
            <a:srgbClr val="5B9BD5">
              <a:lumMod val="40000"/>
              <a:lumOff val="60000"/>
            </a:srgbClr>
          </a:solidFill>
          <a:ln>
            <a:solidFill>
              <a:srgbClr val="44546A"/>
            </a:solidFill>
          </a:ln>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ell MT" panose="020205030603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ell MT" panose="020205030603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ell MT" panose="020205030603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ll MT" panose="020205030603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pPr>
            <a:endParaRPr lang="en-US" sz="3200" dirty="0">
              <a:solidFill>
                <a:sysClr val="windowText" lastClr="000000"/>
              </a:solidFill>
            </a:endParaRPr>
          </a:p>
          <a:p>
            <a:pPr marL="0" indent="0" algn="ctr">
              <a:spcBef>
                <a:spcPts val="0"/>
              </a:spcBef>
              <a:buNone/>
              <a:defRPr/>
            </a:pPr>
            <a:r>
              <a:rPr lang="en-US" sz="3200" dirty="0">
                <a:solidFill>
                  <a:sysClr val="windowText" lastClr="000000"/>
                </a:solidFill>
              </a:rPr>
              <a:t>The Office of Learning, Intervention, and Support (OLIS) will focus its responsibilities on:</a:t>
            </a:r>
          </a:p>
          <a:p>
            <a:pPr marL="0" indent="0" algn="ctr">
              <a:spcBef>
                <a:spcPts val="0"/>
              </a:spcBef>
              <a:buNone/>
              <a:defRPr/>
            </a:pPr>
            <a:endParaRPr lang="en-US" sz="3200" dirty="0">
              <a:solidFill>
                <a:sysClr val="windowText" lastClr="000000"/>
              </a:solidFill>
            </a:endParaRPr>
          </a:p>
          <a:p>
            <a:pPr>
              <a:spcBef>
                <a:spcPts val="0"/>
              </a:spcBef>
              <a:defRPr/>
            </a:pPr>
            <a:r>
              <a:rPr lang="en-US" sz="3200" dirty="0">
                <a:solidFill>
                  <a:sysClr val="windowText" lastClr="000000"/>
                </a:solidFill>
              </a:rPr>
              <a:t>Summer Learning</a:t>
            </a:r>
          </a:p>
          <a:p>
            <a:pPr>
              <a:spcBef>
                <a:spcPts val="0"/>
              </a:spcBef>
              <a:defRPr/>
            </a:pPr>
            <a:r>
              <a:rPr lang="en-US" sz="3200" dirty="0">
                <a:solidFill>
                  <a:sysClr val="windowText" lastClr="000000"/>
                </a:solidFill>
              </a:rPr>
              <a:t>Extended Learning Opportunities</a:t>
            </a:r>
          </a:p>
          <a:p>
            <a:pPr>
              <a:spcBef>
                <a:spcPts val="0"/>
              </a:spcBef>
              <a:defRPr/>
            </a:pPr>
            <a:r>
              <a:rPr lang="en-US" sz="3200" dirty="0">
                <a:solidFill>
                  <a:sysClr val="windowText" lastClr="000000"/>
                </a:solidFill>
              </a:rPr>
              <a:t>Learning Acceleration and Intervention</a:t>
            </a:r>
          </a:p>
          <a:p>
            <a:pPr marL="0" indent="0" algn="ctr">
              <a:spcBef>
                <a:spcPts val="0"/>
              </a:spcBef>
              <a:buNone/>
              <a:defRPr/>
            </a:pPr>
            <a:endParaRPr lang="en-US" sz="3200" dirty="0">
              <a:solidFill>
                <a:sysClr val="windowText" lastClr="000000"/>
              </a:solidFill>
            </a:endParaRPr>
          </a:p>
          <a:p>
            <a:pPr marL="0" indent="0" algn="ctr">
              <a:spcBef>
                <a:spcPts val="0"/>
              </a:spcBef>
              <a:buNone/>
              <a:defRPr/>
            </a:pPr>
            <a:endParaRPr lang="en-US" sz="3200" dirty="0">
              <a:solidFill>
                <a:sysClr val="windowText" lastClr="000000"/>
              </a:solidFill>
            </a:endParaRPr>
          </a:p>
          <a:p>
            <a:pPr marL="0" indent="0" algn="ctr">
              <a:spcBef>
                <a:spcPts val="0"/>
              </a:spcBef>
              <a:buNone/>
              <a:defRPr/>
            </a:pPr>
            <a:endParaRPr lang="en-US" sz="3200" dirty="0">
              <a:solidFill>
                <a:sysClr val="windowText" lastClr="000000"/>
              </a:solidFill>
            </a:endParaRPr>
          </a:p>
          <a:p>
            <a:pPr marL="0" indent="0">
              <a:spcBef>
                <a:spcPts val="0"/>
              </a:spcBef>
              <a:buNone/>
              <a:defRPr/>
            </a:pPr>
            <a:endParaRPr lang="en-US" sz="2000" dirty="0">
              <a:solidFill>
                <a:sysClr val="windowText" lastClr="000000"/>
              </a:solidFill>
            </a:endParaRPr>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0"/>
          </p:nvPr>
        </p:nvSpPr>
        <p:spPr/>
        <p:txBody>
          <a:bodyPr/>
          <a:lstStyle/>
          <a:p>
            <a:pPr defTabSz="685800">
              <a:defRPr/>
            </a:pPr>
            <a:fld id="{A3D1C70C-36A2-44FC-A083-98959550CFF4}" type="slidenum">
              <a:rPr lang="en-US">
                <a:solidFill>
                  <a:prstClr val="white"/>
                </a:solidFill>
              </a:rPr>
              <a:pPr defTabSz="685800">
                <a:defRPr/>
              </a:pPr>
              <a:t>15</a:t>
            </a:fld>
            <a:endParaRPr lang="en-US">
              <a:solidFill>
                <a:prstClr val="white"/>
              </a:solidFill>
            </a:endParaRPr>
          </a:p>
        </p:txBody>
      </p:sp>
    </p:spTree>
    <p:extLst>
      <p:ext uri="{BB962C8B-B14F-4D97-AF65-F5344CB8AC3E}">
        <p14:creationId xmlns:p14="http://schemas.microsoft.com/office/powerpoint/2010/main" val="3385792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a:xfrm>
            <a:off x="2381572" y="172493"/>
            <a:ext cx="7572719" cy="1049526"/>
          </a:xfrm>
        </p:spPr>
        <p:txBody>
          <a:bodyPr/>
          <a:lstStyle/>
          <a:p>
            <a:pPr algn="ctr"/>
            <a:r>
              <a:rPr lang="en-US" sz="3200" dirty="0"/>
              <a:t>Equity of Access and Opportunity 1/2</a:t>
            </a:r>
          </a:p>
        </p:txBody>
      </p:sp>
      <p:pic>
        <p:nvPicPr>
          <p:cNvPr id="10" name="Picture 9" descr="Summer by the Numbers: What Happens to Children During the Summer? The Summer Slide: is what often happens to disadvantaged children during the summer months. They tread water at best or even fall behind, while higher-income children build their skills steadily over the summer months. Elementary school students with high levels of attendance (at least five weeks) in voluntary SUMMER LEARNING PROGRAMS experience in math and reading. High-quality summer programs improve MATH AND READING SKILLS, and also build critical social and emotional skills of students. There are skills that will help them not only in school but also in their careers and life. ">
            <a:extLst>
              <a:ext uri="{FF2B5EF4-FFF2-40B4-BE49-F238E27FC236}">
                <a16:creationId xmlns:a16="http://schemas.microsoft.com/office/drawing/2014/main" id="{7389893A-A5D0-4142-D735-BB60B3E7808E}"/>
              </a:ext>
            </a:extLst>
          </p:cNvPr>
          <p:cNvPicPr>
            <a:picLocks noChangeAspect="1"/>
          </p:cNvPicPr>
          <p:nvPr/>
        </p:nvPicPr>
        <p:blipFill>
          <a:blip r:embed="rId2"/>
          <a:stretch>
            <a:fillRect/>
          </a:stretch>
        </p:blipFill>
        <p:spPr>
          <a:xfrm>
            <a:off x="2237709" y="1024290"/>
            <a:ext cx="7708714" cy="4623962"/>
          </a:xfrm>
          <a:prstGeom prst="rect">
            <a:avLst/>
          </a:prstGeom>
        </p:spPr>
      </p:pic>
      <p:sp>
        <p:nvSpPr>
          <p:cNvPr id="6" name="TextBox 5">
            <a:extLst>
              <a:ext uri="{FF2B5EF4-FFF2-40B4-BE49-F238E27FC236}">
                <a16:creationId xmlns:a16="http://schemas.microsoft.com/office/drawing/2014/main" id="{9289402D-6DA1-42D9-8CE3-F53532026808}"/>
              </a:ext>
            </a:extLst>
          </p:cNvPr>
          <p:cNvSpPr txBox="1"/>
          <p:nvPr/>
        </p:nvSpPr>
        <p:spPr>
          <a:xfrm>
            <a:off x="3994446" y="5648252"/>
            <a:ext cx="4530055" cy="369332"/>
          </a:xfrm>
          <a:prstGeom prst="rect">
            <a:avLst/>
          </a:prstGeom>
          <a:noFill/>
        </p:spPr>
        <p:txBody>
          <a:bodyPr wrap="square" rtlCol="0">
            <a:spAutoFit/>
          </a:bodyPr>
          <a:lstStyle/>
          <a:p>
            <a:r>
              <a:rPr lang="en-US" dirty="0">
                <a:solidFill>
                  <a:prstClr val="black"/>
                </a:solidFill>
                <a:latin typeface="Calibri" panose="020F0502020204030204"/>
              </a:rPr>
              <a:t>Credit: </a:t>
            </a:r>
            <a:r>
              <a:rPr lang="en-US" dirty="0">
                <a:solidFill>
                  <a:prstClr val="black"/>
                </a:solidFill>
                <a:latin typeface="Calibri" panose="020F0502020204030204"/>
                <a:hlinkClick r:id="rId3"/>
              </a:rPr>
              <a:t>www.Summerlearning.org</a:t>
            </a:r>
            <a:r>
              <a:rPr lang="en-US" dirty="0">
                <a:solidFill>
                  <a:prstClr val="black"/>
                </a:solidFill>
                <a:latin typeface="Calibri" panose="020F0502020204030204"/>
              </a:rPr>
              <a:t> </a:t>
            </a:r>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0"/>
          </p:nvPr>
        </p:nvSpPr>
        <p:spPr/>
        <p:txBody>
          <a:bodyPr/>
          <a:lstStyle/>
          <a:p>
            <a:pPr defTabSz="685800">
              <a:defRPr/>
            </a:pPr>
            <a:fld id="{A3D1C70C-36A2-44FC-A083-98959550CFF4}" type="slidenum">
              <a:rPr lang="en-US">
                <a:solidFill>
                  <a:prstClr val="white"/>
                </a:solidFill>
              </a:rPr>
              <a:pPr defTabSz="685800">
                <a:defRPr/>
              </a:pPr>
              <a:t>16</a:t>
            </a:fld>
            <a:endParaRPr lang="en-US">
              <a:solidFill>
                <a:prstClr val="white"/>
              </a:solidFill>
            </a:endParaRPr>
          </a:p>
        </p:txBody>
      </p:sp>
    </p:spTree>
    <p:extLst>
      <p:ext uri="{BB962C8B-B14F-4D97-AF65-F5344CB8AC3E}">
        <p14:creationId xmlns:p14="http://schemas.microsoft.com/office/powerpoint/2010/main" val="4172834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a:xfrm>
            <a:off x="2381572" y="172493"/>
            <a:ext cx="7572719" cy="1049526"/>
          </a:xfrm>
        </p:spPr>
        <p:txBody>
          <a:bodyPr/>
          <a:lstStyle/>
          <a:p>
            <a:pPr algn="ctr"/>
            <a:r>
              <a:rPr lang="en-US" sz="3200" dirty="0"/>
              <a:t>Equity of Access and Opportunity 2/2</a:t>
            </a:r>
          </a:p>
        </p:txBody>
      </p:sp>
      <p:pic>
        <p:nvPicPr>
          <p:cNvPr id="5" name="Picture 4" descr="More than half of U.S. students experience summer learning losses five years in a row. These students on average lose nearly 40 percent of their school year gains. Research shows that high-quality programs can make a difference in stemming learning loss and closing the country's educational and opportunity gaps. &#10;(A red circle is around the next section) &#10;9 in 10 teachers spend at least three weeks re-teaching lessons at the start of the school year.   ">
            <a:extLst>
              <a:ext uri="{FF2B5EF4-FFF2-40B4-BE49-F238E27FC236}">
                <a16:creationId xmlns:a16="http://schemas.microsoft.com/office/drawing/2014/main" id="{38CC0532-8EAC-1AB7-86E2-8131F559F1BE}"/>
              </a:ext>
            </a:extLst>
          </p:cNvPr>
          <p:cNvPicPr>
            <a:picLocks noChangeAspect="1"/>
          </p:cNvPicPr>
          <p:nvPr/>
        </p:nvPicPr>
        <p:blipFill>
          <a:blip r:embed="rId2"/>
          <a:stretch>
            <a:fillRect/>
          </a:stretch>
        </p:blipFill>
        <p:spPr>
          <a:xfrm>
            <a:off x="1464582" y="1387568"/>
            <a:ext cx="9080317" cy="4221924"/>
          </a:xfrm>
          <a:prstGeom prst="rect">
            <a:avLst/>
          </a:prstGeom>
        </p:spPr>
      </p:pic>
      <p:sp>
        <p:nvSpPr>
          <p:cNvPr id="6" name="TextBox 5">
            <a:extLst>
              <a:ext uri="{FF2B5EF4-FFF2-40B4-BE49-F238E27FC236}">
                <a16:creationId xmlns:a16="http://schemas.microsoft.com/office/drawing/2014/main" id="{9289402D-6DA1-42D9-8CE3-F53532026808}"/>
              </a:ext>
            </a:extLst>
          </p:cNvPr>
          <p:cNvSpPr txBox="1"/>
          <p:nvPr/>
        </p:nvSpPr>
        <p:spPr>
          <a:xfrm>
            <a:off x="3994446" y="5648252"/>
            <a:ext cx="4530055" cy="369332"/>
          </a:xfrm>
          <a:prstGeom prst="rect">
            <a:avLst/>
          </a:prstGeom>
          <a:noFill/>
        </p:spPr>
        <p:txBody>
          <a:bodyPr wrap="square" rtlCol="0">
            <a:spAutoFit/>
          </a:bodyPr>
          <a:lstStyle/>
          <a:p>
            <a:r>
              <a:rPr lang="en-US" dirty="0">
                <a:solidFill>
                  <a:prstClr val="black"/>
                </a:solidFill>
                <a:latin typeface="Calibri" panose="020F0502020204030204"/>
              </a:rPr>
              <a:t>Credit: </a:t>
            </a:r>
            <a:r>
              <a:rPr lang="en-US" dirty="0">
                <a:solidFill>
                  <a:prstClr val="black"/>
                </a:solidFill>
                <a:latin typeface="Calibri" panose="020F0502020204030204"/>
                <a:hlinkClick r:id="rId3"/>
              </a:rPr>
              <a:t>www.Summerlearning.org</a:t>
            </a:r>
            <a:r>
              <a:rPr lang="en-US" dirty="0">
                <a:solidFill>
                  <a:prstClr val="black"/>
                </a:solidFill>
                <a:latin typeface="Calibri" panose="020F0502020204030204"/>
              </a:rPr>
              <a:t> </a:t>
            </a:r>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0"/>
          </p:nvPr>
        </p:nvSpPr>
        <p:spPr/>
        <p:txBody>
          <a:bodyPr/>
          <a:lstStyle/>
          <a:p>
            <a:pPr defTabSz="685800">
              <a:defRPr/>
            </a:pPr>
            <a:fld id="{A3D1C70C-36A2-44FC-A083-98959550CFF4}" type="slidenum">
              <a:rPr lang="en-US">
                <a:solidFill>
                  <a:prstClr val="white"/>
                </a:solidFill>
              </a:rPr>
              <a:pPr defTabSz="685800">
                <a:defRPr/>
              </a:pPr>
              <a:t>17</a:t>
            </a:fld>
            <a:endParaRPr lang="en-US">
              <a:solidFill>
                <a:prstClr val="white"/>
              </a:solidFill>
            </a:endParaRPr>
          </a:p>
        </p:txBody>
      </p:sp>
    </p:spTree>
    <p:extLst>
      <p:ext uri="{BB962C8B-B14F-4D97-AF65-F5344CB8AC3E}">
        <p14:creationId xmlns:p14="http://schemas.microsoft.com/office/powerpoint/2010/main" val="1727885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99C49B-14C7-4D04-B4AF-934C93739E9A}"/>
              </a:ext>
            </a:extLst>
          </p:cNvPr>
          <p:cNvSpPr>
            <a:spLocks noGrp="1"/>
          </p:cNvSpPr>
          <p:nvPr>
            <p:ph type="title"/>
          </p:nvPr>
        </p:nvSpPr>
        <p:spPr>
          <a:xfrm>
            <a:off x="2466631" y="157656"/>
            <a:ext cx="7630558" cy="979166"/>
          </a:xfrm>
        </p:spPr>
        <p:txBody>
          <a:bodyPr/>
          <a:lstStyle/>
          <a:p>
            <a:pPr algn="ctr"/>
            <a:r>
              <a:rPr lang="en-US" sz="2800" dirty="0"/>
              <a:t>Summer: A Unique and Underleveraged Time</a:t>
            </a:r>
          </a:p>
        </p:txBody>
      </p:sp>
      <p:sp>
        <p:nvSpPr>
          <p:cNvPr id="2" name="TextBox 1">
            <a:extLst>
              <a:ext uri="{FF2B5EF4-FFF2-40B4-BE49-F238E27FC236}">
                <a16:creationId xmlns:a16="http://schemas.microsoft.com/office/drawing/2014/main" id="{6E2900FC-1B4D-C783-17D6-54B077C460D2}"/>
              </a:ext>
            </a:extLst>
          </p:cNvPr>
          <p:cNvSpPr txBox="1"/>
          <p:nvPr/>
        </p:nvSpPr>
        <p:spPr>
          <a:xfrm>
            <a:off x="1304544" y="1362559"/>
            <a:ext cx="4023360" cy="410881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Time for Improvement</a:t>
            </a:r>
          </a:p>
          <a:p>
            <a:r>
              <a:rPr lang="en-US" sz="1600" dirty="0">
                <a:latin typeface="Calibri" panose="020F0502020204030204" pitchFamily="34" charset="0"/>
                <a:cs typeface="Calibri" panose="020F0502020204030204" pitchFamily="34" charset="0"/>
              </a:rPr>
              <a:t>Provide students and staff opportunity to catch up, keep up and develop new skills.</a:t>
            </a:r>
          </a:p>
          <a:p>
            <a:pPr>
              <a:spcBef>
                <a:spcPts val="1800"/>
              </a:spcBef>
            </a:pPr>
            <a:r>
              <a:rPr lang="en-US" b="1" dirty="0">
                <a:latin typeface="Calibri" panose="020F0502020204030204" pitchFamily="34" charset="0"/>
                <a:cs typeface="Calibri" panose="020F0502020204030204" pitchFamily="34" charset="0"/>
              </a:rPr>
              <a:t>Time for Innovation</a:t>
            </a:r>
          </a:p>
          <a:p>
            <a:r>
              <a:rPr lang="en-US" sz="1600" dirty="0">
                <a:latin typeface="Calibri" panose="020F0502020204030204" pitchFamily="34" charset="0"/>
                <a:cs typeface="Calibri" panose="020F0502020204030204" pitchFamily="34" charset="0"/>
              </a:rPr>
              <a:t>Empower staff to test and try out and measure new ideas, solutions, strategies before scaling.</a:t>
            </a:r>
          </a:p>
          <a:p>
            <a:pPr>
              <a:spcBef>
                <a:spcPts val="1800"/>
              </a:spcBef>
            </a:pPr>
            <a:r>
              <a:rPr lang="en-US" b="1" dirty="0">
                <a:latin typeface="Calibri" panose="020F0502020204030204" pitchFamily="34" charset="0"/>
                <a:cs typeface="Calibri" panose="020F0502020204030204" pitchFamily="34" charset="0"/>
              </a:rPr>
              <a:t>Time for Integration</a:t>
            </a:r>
          </a:p>
          <a:p>
            <a:r>
              <a:rPr lang="en-US" sz="1600" dirty="0">
                <a:latin typeface="Calibri" panose="020F0502020204030204" pitchFamily="34" charset="0"/>
                <a:cs typeface="Calibri" panose="020F0502020204030204" pitchFamily="34" charset="0"/>
              </a:rPr>
              <a:t>Break down silos in education and partner leaders and organizations in rare, new ways. </a:t>
            </a:r>
          </a:p>
          <a:p>
            <a:pPr>
              <a:spcBef>
                <a:spcPts val="1800"/>
              </a:spcBef>
            </a:pPr>
            <a:r>
              <a:rPr lang="en-US" b="1" dirty="0">
                <a:latin typeface="Calibri" panose="020F0502020204030204" pitchFamily="34" charset="0"/>
                <a:cs typeface="Calibri" panose="020F0502020204030204" pitchFamily="34" charset="0"/>
              </a:rPr>
              <a:t>Time for Impact</a:t>
            </a:r>
          </a:p>
          <a:p>
            <a:r>
              <a:rPr lang="en-US" sz="1600" dirty="0">
                <a:latin typeface="Calibri" panose="020F0502020204030204" pitchFamily="34" charset="0"/>
                <a:cs typeface="Calibri" panose="020F0502020204030204" pitchFamily="34" charset="0"/>
              </a:rPr>
              <a:t>Learning from hands-on summer programs is immediate, measurable and lasting.</a:t>
            </a:r>
          </a:p>
        </p:txBody>
      </p:sp>
      <p:pic>
        <p:nvPicPr>
          <p:cNvPr id="8" name="Picture 7" descr="Kids smiling while wearing life vests and holding paddles.">
            <a:extLst>
              <a:ext uri="{FF2B5EF4-FFF2-40B4-BE49-F238E27FC236}">
                <a16:creationId xmlns:a16="http://schemas.microsoft.com/office/drawing/2014/main" id="{AD24373A-1A14-4E13-94B7-A5BE1B5B447F}"/>
              </a:ext>
            </a:extLst>
          </p:cNvPr>
          <p:cNvPicPr>
            <a:picLocks noChangeAspect="1"/>
          </p:cNvPicPr>
          <p:nvPr/>
        </p:nvPicPr>
        <p:blipFill rotWithShape="1">
          <a:blip r:embed="rId2"/>
          <a:srcRect l="44315"/>
          <a:stretch/>
        </p:blipFill>
        <p:spPr>
          <a:xfrm>
            <a:off x="5327904" y="1082669"/>
            <a:ext cx="4655761" cy="4626153"/>
          </a:xfrm>
          <a:prstGeom prst="rect">
            <a:avLst/>
          </a:prstGeom>
        </p:spPr>
      </p:pic>
      <p:sp>
        <p:nvSpPr>
          <p:cNvPr id="9" name="TextBox 8">
            <a:extLst>
              <a:ext uri="{FF2B5EF4-FFF2-40B4-BE49-F238E27FC236}">
                <a16:creationId xmlns:a16="http://schemas.microsoft.com/office/drawing/2014/main" id="{8C7DB805-DCEA-4FA1-853E-F1E3DD5600C7}"/>
              </a:ext>
            </a:extLst>
          </p:cNvPr>
          <p:cNvSpPr txBox="1"/>
          <p:nvPr/>
        </p:nvSpPr>
        <p:spPr>
          <a:xfrm>
            <a:off x="2277763" y="5708821"/>
            <a:ext cx="6969211" cy="369332"/>
          </a:xfrm>
          <a:prstGeom prst="rect">
            <a:avLst/>
          </a:prstGeom>
          <a:noFill/>
        </p:spPr>
        <p:txBody>
          <a:bodyPr wrap="square" rtlCol="0">
            <a:spAutoFit/>
          </a:bodyPr>
          <a:lstStyle/>
          <a:p>
            <a:r>
              <a:rPr lang="en-US" dirty="0"/>
              <a:t>Credit: Dworkin, Alan. “Summer Bootcamp.” NSLA, 1 Mar. 2021</a:t>
            </a:r>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0"/>
          </p:nvPr>
        </p:nvSpPr>
        <p:spPr/>
        <p:txBody>
          <a:bodyPr/>
          <a:lstStyle/>
          <a:p>
            <a:pPr defTabSz="685800"/>
            <a:fld id="{A3D1C70C-36A2-44FC-A083-98959550CFF4}" type="slidenum">
              <a:rPr lang="en-US">
                <a:solidFill>
                  <a:prstClr val="white"/>
                </a:solidFill>
              </a:rPr>
              <a:pPr defTabSz="685800"/>
              <a:t>18</a:t>
            </a:fld>
            <a:endParaRPr lang="en-US">
              <a:solidFill>
                <a:prstClr val="white"/>
              </a:solidFill>
            </a:endParaRPr>
          </a:p>
        </p:txBody>
      </p:sp>
    </p:spTree>
    <p:extLst>
      <p:ext uri="{BB962C8B-B14F-4D97-AF65-F5344CB8AC3E}">
        <p14:creationId xmlns:p14="http://schemas.microsoft.com/office/powerpoint/2010/main" val="187436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EB00-DBB7-468E-AE8F-9FE080A6B7F3}"/>
              </a:ext>
            </a:extLst>
          </p:cNvPr>
          <p:cNvSpPr>
            <a:spLocks noGrp="1"/>
          </p:cNvSpPr>
          <p:nvPr>
            <p:ph type="title"/>
          </p:nvPr>
        </p:nvSpPr>
        <p:spPr/>
        <p:txBody>
          <a:bodyPr/>
          <a:lstStyle/>
          <a:p>
            <a:r>
              <a:rPr lang="en-US" dirty="0"/>
              <a:t>Heart sets and Mindsets</a:t>
            </a:r>
          </a:p>
        </p:txBody>
      </p:sp>
      <p:pic>
        <p:nvPicPr>
          <p:cNvPr id="4098" name="Picture 2" descr="Daring leaders say the unsaid, unsurface what’s been pushed down, and shine light into the shadows.">
            <a:extLst>
              <a:ext uri="{FF2B5EF4-FFF2-40B4-BE49-F238E27FC236}">
                <a16:creationId xmlns:a16="http://schemas.microsoft.com/office/drawing/2014/main" id="{ECFDFB8D-E43B-4E80-B41D-AE8F3ED392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4343" y="1419031"/>
            <a:ext cx="6923314" cy="462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45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8C96-A9D0-409F-ACEB-4191383A3DA6}"/>
              </a:ext>
            </a:extLst>
          </p:cNvPr>
          <p:cNvSpPr>
            <a:spLocks noGrp="1"/>
          </p:cNvSpPr>
          <p:nvPr>
            <p:ph type="title"/>
          </p:nvPr>
        </p:nvSpPr>
        <p:spPr/>
        <p:txBody>
          <a:bodyPr/>
          <a:lstStyle/>
          <a:p>
            <a:pPr algn="l"/>
            <a:r>
              <a:rPr lang="en-US" dirty="0"/>
              <a:t>Agenda </a:t>
            </a:r>
          </a:p>
        </p:txBody>
      </p:sp>
      <p:sp>
        <p:nvSpPr>
          <p:cNvPr id="3" name="Content Placeholder 2">
            <a:extLst>
              <a:ext uri="{FF2B5EF4-FFF2-40B4-BE49-F238E27FC236}">
                <a16:creationId xmlns:a16="http://schemas.microsoft.com/office/drawing/2014/main" id="{3D311F70-4B47-4D8B-8623-CB2A819EDB38}"/>
              </a:ext>
            </a:extLst>
          </p:cNvPr>
          <p:cNvSpPr>
            <a:spLocks noGrp="1"/>
          </p:cNvSpPr>
          <p:nvPr>
            <p:ph idx="1"/>
          </p:nvPr>
        </p:nvSpPr>
        <p:spPr>
          <a:xfrm>
            <a:off x="344246" y="1527447"/>
            <a:ext cx="11704320" cy="4507465"/>
          </a:xfrm>
        </p:spPr>
        <p:txBody>
          <a:bodyPr>
            <a:normAutofit fontScale="32500" lnSpcReduction="20000"/>
          </a:bodyPr>
          <a:lstStyle/>
          <a:p>
            <a:r>
              <a:rPr lang="en-US" sz="4000" b="1" dirty="0">
                <a:latin typeface="+mn-lt"/>
              </a:rPr>
              <a:t>Housekeeping                                                      </a:t>
            </a:r>
            <a:r>
              <a:rPr lang="en-US" sz="4000" dirty="0">
                <a:latin typeface="+mn-lt"/>
              </a:rPr>
              <a:t>Dr. A. Charles Wright, Executive Director/Deputy Assistant  Commissioner, </a:t>
            </a:r>
          </a:p>
          <a:p>
            <a:pPr marL="0" indent="0">
              <a:buNone/>
            </a:pPr>
            <a:r>
              <a:rPr lang="en-US" sz="4000" dirty="0">
                <a:latin typeface="+mn-lt"/>
              </a:rPr>
              <a:t>					  Division of Educational Services</a:t>
            </a:r>
          </a:p>
          <a:p>
            <a:r>
              <a:rPr lang="en-US" sz="4000" b="1" dirty="0">
                <a:latin typeface="+mn-lt"/>
              </a:rPr>
              <a:t>Welcome                </a:t>
            </a:r>
            <a:r>
              <a:rPr lang="en-US" sz="4000" dirty="0">
                <a:latin typeface="+mn-lt"/>
              </a:rPr>
              <a:t>                                                Dr. A. Charles Wright, Executive Director/Deputy Assistant Commissioner</a:t>
            </a:r>
            <a:r>
              <a:rPr lang="en-US" sz="4000" b="1" dirty="0">
                <a:latin typeface="+mn-lt"/>
              </a:rPr>
              <a:t>	   </a:t>
            </a:r>
          </a:p>
          <a:p>
            <a:r>
              <a:rPr lang="en-US" sz="4000" b="1" dirty="0">
                <a:latin typeface="+mn-lt"/>
              </a:rPr>
              <a:t>After School Programs			  </a:t>
            </a:r>
            <a:r>
              <a:rPr lang="en-US" sz="4000" dirty="0">
                <a:latin typeface="+mn-lt"/>
              </a:rPr>
              <a:t>Ms. Shawanda Beale, Assistant Director, Office of Student Support Services</a:t>
            </a:r>
          </a:p>
          <a:p>
            <a:r>
              <a:rPr lang="en-US" sz="4000" b="1" dirty="0">
                <a:latin typeface="+mn-lt"/>
              </a:rPr>
              <a:t>Summer Learning			  </a:t>
            </a:r>
            <a:r>
              <a:rPr lang="en-US" sz="4000" dirty="0">
                <a:latin typeface="+mn-lt"/>
              </a:rPr>
              <a:t>Mr. Cory Radisch,  Acting Director, Office of Learning Interventions	</a:t>
            </a:r>
            <a:r>
              <a:rPr lang="en-US" sz="4000" b="1" dirty="0">
                <a:latin typeface="+mn-lt"/>
              </a:rPr>
              <a:t>									</a:t>
            </a:r>
          </a:p>
          <a:p>
            <a:r>
              <a:rPr lang="en-US" sz="4000" b="1" dirty="0">
                <a:latin typeface="+mn-lt"/>
              </a:rPr>
              <a:t>Grant Deadlines                                                  </a:t>
            </a:r>
            <a:r>
              <a:rPr lang="en-US" sz="4000" dirty="0">
                <a:latin typeface="+mn-lt"/>
              </a:rPr>
              <a:t>Mr. Marty Egan, Director, Office of Grants Management        </a:t>
            </a:r>
          </a:p>
          <a:p>
            <a:r>
              <a:rPr lang="en-US" sz="4000" dirty="0">
                <a:latin typeface="+mn-lt"/>
              </a:rPr>
              <a:t> District Presentations</a:t>
            </a:r>
          </a:p>
          <a:p>
            <a:r>
              <a:rPr lang="en-US" sz="4000" b="1" dirty="0">
                <a:latin typeface="+mn-lt"/>
              </a:rPr>
              <a:t>Elizabeth Public Schools</a:t>
            </a:r>
          </a:p>
          <a:p>
            <a:r>
              <a:rPr lang="en-US" sz="4000" b="1" dirty="0">
                <a:latin typeface="+mn-lt"/>
              </a:rPr>
              <a:t>Midland Park Public Schools</a:t>
            </a:r>
            <a:endParaRPr lang="en-US" dirty="0"/>
          </a:p>
        </p:txBody>
      </p:sp>
      <p:sp>
        <p:nvSpPr>
          <p:cNvPr id="5" name="Slide Number Placeholder 4">
            <a:extLst>
              <a:ext uri="{FF2B5EF4-FFF2-40B4-BE49-F238E27FC236}">
                <a16:creationId xmlns:a16="http://schemas.microsoft.com/office/drawing/2014/main" id="{00722598-E626-4FB5-B633-765394CD0352}"/>
              </a:ext>
            </a:extLst>
          </p:cNvPr>
          <p:cNvSpPr>
            <a:spLocks noGrp="1"/>
          </p:cNvSpPr>
          <p:nvPr>
            <p:ph type="sldNum" sz="quarter" idx="12"/>
          </p:nvPr>
        </p:nvSpPr>
        <p:spPr/>
        <p:txBody>
          <a:bodyPr/>
          <a:lstStyle/>
          <a:p>
            <a:fld id="{1929936C-68CC-48AF-8CF3-4B03BC21D04D}" type="slidenum">
              <a:rPr lang="en-US" smtClean="0"/>
              <a:t>2</a:t>
            </a:fld>
            <a:endParaRPr lang="en-US"/>
          </a:p>
        </p:txBody>
      </p:sp>
    </p:spTree>
    <p:extLst>
      <p:ext uri="{BB962C8B-B14F-4D97-AF65-F5344CB8AC3E}">
        <p14:creationId xmlns:p14="http://schemas.microsoft.com/office/powerpoint/2010/main" val="396618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80D22D-61D3-4EC2-91CF-E98E98B670B1}"/>
              </a:ext>
            </a:extLst>
          </p:cNvPr>
          <p:cNvSpPr>
            <a:spLocks noGrp="1"/>
          </p:cNvSpPr>
          <p:nvPr>
            <p:ph type="title"/>
          </p:nvPr>
        </p:nvSpPr>
        <p:spPr>
          <a:xfrm>
            <a:off x="2524471" y="251203"/>
            <a:ext cx="7572719" cy="560684"/>
          </a:xfrm>
        </p:spPr>
        <p:txBody>
          <a:bodyPr/>
          <a:lstStyle/>
          <a:p>
            <a:pPr algn="ctr"/>
            <a:r>
              <a:rPr lang="en-US" sz="2400" dirty="0"/>
              <a:t>How To Use the 2022 Summer Learning </a:t>
            </a:r>
            <a:br>
              <a:rPr lang="en-US" sz="2400" dirty="0"/>
            </a:br>
            <a:r>
              <a:rPr lang="en-US" sz="2400" dirty="0"/>
              <a:t>Resource Guide (SLRG)</a:t>
            </a:r>
          </a:p>
        </p:txBody>
      </p:sp>
      <p:sp>
        <p:nvSpPr>
          <p:cNvPr id="3" name="Text Placeholder 2">
            <a:extLst>
              <a:ext uri="{FF2B5EF4-FFF2-40B4-BE49-F238E27FC236}">
                <a16:creationId xmlns:a16="http://schemas.microsoft.com/office/drawing/2014/main" id="{A265C866-30EC-4FE2-9A92-7597025232FB}"/>
              </a:ext>
            </a:extLst>
          </p:cNvPr>
          <p:cNvSpPr>
            <a:spLocks noGrp="1"/>
          </p:cNvSpPr>
          <p:nvPr>
            <p:ph sz="half" idx="1"/>
          </p:nvPr>
        </p:nvSpPr>
        <p:spPr>
          <a:xfrm>
            <a:off x="1656202" y="1929014"/>
            <a:ext cx="4163468" cy="3373543"/>
          </a:xfrm>
        </p:spPr>
        <p:txBody>
          <a:bodyPr>
            <a:normAutofit/>
          </a:bodyPr>
          <a:lstStyle/>
          <a:p>
            <a:pPr>
              <a:lnSpc>
                <a:spcPct val="100000"/>
              </a:lnSpc>
              <a:spcBef>
                <a:spcPts val="0"/>
              </a:spcBef>
              <a:spcAft>
                <a:spcPts val="0"/>
              </a:spcAft>
            </a:pPr>
            <a:r>
              <a:rPr lang="en-US" sz="1800" dirty="0"/>
              <a:t>The PDF Version of the SLRG features an interactive table of contents.</a:t>
            </a:r>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Each section is a hyperlink that will take you directly to the desired section of the document</a:t>
            </a:r>
          </a:p>
          <a:p>
            <a:pPr>
              <a:lnSpc>
                <a:spcPct val="100000"/>
              </a:lnSpc>
              <a:spcBef>
                <a:spcPts val="0"/>
              </a:spcBef>
              <a:spcAft>
                <a:spcPts val="0"/>
              </a:spcAft>
            </a:pPr>
            <a:endParaRPr lang="en-US" sz="1800" dirty="0"/>
          </a:p>
          <a:p>
            <a:pPr>
              <a:lnSpc>
                <a:spcPct val="100000"/>
              </a:lnSpc>
              <a:spcBef>
                <a:spcPts val="0"/>
              </a:spcBef>
              <a:spcAft>
                <a:spcPts val="0"/>
              </a:spcAft>
            </a:pPr>
            <a:r>
              <a:rPr lang="en-US" sz="1800" dirty="0"/>
              <a:t>New information is denoted with a red-</a:t>
            </a:r>
            <a:r>
              <a:rPr lang="en-US" sz="1800" dirty="0">
                <a:solidFill>
                  <a:srgbClr val="FF0000"/>
                </a:solidFill>
              </a:rPr>
              <a:t>New</a:t>
            </a:r>
            <a:r>
              <a:rPr lang="en-US" sz="1800" dirty="0"/>
              <a:t>. </a:t>
            </a:r>
          </a:p>
        </p:txBody>
      </p:sp>
      <p:pic>
        <p:nvPicPr>
          <p:cNvPr id="5" name="Picture 4" descr="Screenshot of a portion of the webpage. Content menu that shows the following options. Training stage:&#10;Equity and access, Social and emotional learning, Recruitment of staff and guiding questions - new, Professional learning, Branding your summer programs for student recruitment - new, Attendance, &#10;Educator Well-being. Assess Stage: &#10;Developing and measuring student outcomes - new, Evaluating your summer learning program - new. &#10;Reflection Stage: Reflection - new, Stakeholder feedback - new.&#10;NSLA Quality Improvement Cycle: &#10;Plan, Train, Assess, Reflect">
            <a:extLst>
              <a:ext uri="{FF2B5EF4-FFF2-40B4-BE49-F238E27FC236}">
                <a16:creationId xmlns:a16="http://schemas.microsoft.com/office/drawing/2014/main" id="{58976C66-4C22-4633-877B-378E66CF96FC}"/>
              </a:ext>
            </a:extLst>
          </p:cNvPr>
          <p:cNvPicPr>
            <a:picLocks noChangeAspect="1"/>
          </p:cNvPicPr>
          <p:nvPr/>
        </p:nvPicPr>
        <p:blipFill>
          <a:blip r:embed="rId3"/>
          <a:stretch>
            <a:fillRect/>
          </a:stretch>
        </p:blipFill>
        <p:spPr>
          <a:xfrm>
            <a:off x="5576456" y="1691711"/>
            <a:ext cx="4959343" cy="3503003"/>
          </a:xfrm>
          <a:prstGeom prst="rect">
            <a:avLst/>
          </a:prstGeom>
        </p:spPr>
      </p:pic>
      <p:sp>
        <p:nvSpPr>
          <p:cNvPr id="8" name="TextBox 7">
            <a:extLst>
              <a:ext uri="{FF2B5EF4-FFF2-40B4-BE49-F238E27FC236}">
                <a16:creationId xmlns:a16="http://schemas.microsoft.com/office/drawing/2014/main" id="{EA1E41DB-08F8-4E6A-BAB3-921633C15AAE}"/>
              </a:ext>
            </a:extLst>
          </p:cNvPr>
          <p:cNvSpPr txBox="1"/>
          <p:nvPr/>
        </p:nvSpPr>
        <p:spPr>
          <a:xfrm>
            <a:off x="8879394" y="5146543"/>
            <a:ext cx="1656404" cy="230832"/>
          </a:xfrm>
          <a:prstGeom prst="rect">
            <a:avLst/>
          </a:prstGeom>
          <a:noFill/>
        </p:spPr>
        <p:txBody>
          <a:bodyPr wrap="square" rtlCol="0">
            <a:spAutoFit/>
          </a:bodyPr>
          <a:lstStyle/>
          <a:p>
            <a:pPr defTabSz="685800"/>
            <a:r>
              <a:rPr lang="en-US" sz="900" dirty="0">
                <a:solidFill>
                  <a:prstClr val="black"/>
                </a:solidFill>
                <a:latin typeface="Palatino Linotype"/>
              </a:rPr>
              <a:t>Source: NSLA</a:t>
            </a:r>
          </a:p>
        </p:txBody>
      </p:sp>
      <p:sp>
        <p:nvSpPr>
          <p:cNvPr id="4" name="Slide Number Placeholder 3">
            <a:extLst>
              <a:ext uri="{FF2B5EF4-FFF2-40B4-BE49-F238E27FC236}">
                <a16:creationId xmlns:a16="http://schemas.microsoft.com/office/drawing/2014/main" id="{F8C6F225-FF39-4703-A4CC-2B22969498C8}"/>
              </a:ext>
            </a:extLst>
          </p:cNvPr>
          <p:cNvSpPr>
            <a:spLocks noGrp="1"/>
          </p:cNvSpPr>
          <p:nvPr>
            <p:ph type="sldNum" sz="quarter" idx="12"/>
          </p:nvPr>
        </p:nvSpPr>
        <p:spPr/>
        <p:txBody>
          <a:bodyPr/>
          <a:lstStyle/>
          <a:p>
            <a:pPr defTabSz="685800"/>
            <a:fld id="{A3D1C70C-36A2-44FC-A083-98959550CFF4}" type="slidenum">
              <a:rPr lang="en-US">
                <a:solidFill>
                  <a:prstClr val="white"/>
                </a:solidFill>
              </a:rPr>
              <a:pPr defTabSz="685800"/>
              <a:t>20</a:t>
            </a:fld>
            <a:endParaRPr lang="en-US">
              <a:solidFill>
                <a:prstClr val="white"/>
              </a:solidFill>
            </a:endParaRPr>
          </a:p>
        </p:txBody>
      </p:sp>
    </p:spTree>
    <p:extLst>
      <p:ext uri="{BB962C8B-B14F-4D97-AF65-F5344CB8AC3E}">
        <p14:creationId xmlns:p14="http://schemas.microsoft.com/office/powerpoint/2010/main" val="3311928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a:xfrm>
            <a:off x="1466850" y="278811"/>
            <a:ext cx="9433560" cy="665253"/>
          </a:xfrm>
        </p:spPr>
        <p:txBody>
          <a:bodyPr/>
          <a:lstStyle/>
          <a:p>
            <a:pPr algn="ctr"/>
            <a:r>
              <a:rPr lang="en-US" sz="2400" dirty="0"/>
              <a:t>How To Use the 2022 Summer Learning </a:t>
            </a:r>
            <a:br>
              <a:rPr lang="en-US" sz="2400" dirty="0"/>
            </a:br>
            <a:r>
              <a:rPr lang="en-US" sz="2400" dirty="0"/>
              <a:t>Resource Guide</a:t>
            </a:r>
          </a:p>
        </p:txBody>
      </p:sp>
      <p:pic>
        <p:nvPicPr>
          <p:cNvPr id="5" name="Picture 4" descr="Summer Learning Resource Guide website - Planning Stage, Summer Planning Quality Improvement Cycle &#10;- Guidelines for successfully planning summer learning, - Mental Health supports, - Scheduling, - Curriculum priorities, - Family Engagement, - Funding. Training Stage - Equity and access, Social and emotional learning, Recruitment of Staff and Guiding Questions, Professional Learning, Branding Your Summer Programs for Student Recruitment, Attendance, Educator Well-being. Assess Stage - &#10;Developing and Measuring Student Outcomes, Evaluating Your Summer Learning Program. Reflection Stage -&#10;Reflection and Stakeholder Feedback.">
            <a:extLst>
              <a:ext uri="{FF2B5EF4-FFF2-40B4-BE49-F238E27FC236}">
                <a16:creationId xmlns:a16="http://schemas.microsoft.com/office/drawing/2014/main" id="{516B3640-A41D-47FA-B8CC-20E9B3265BEB}"/>
              </a:ext>
            </a:extLst>
          </p:cNvPr>
          <p:cNvPicPr>
            <a:picLocks noChangeAspect="1"/>
          </p:cNvPicPr>
          <p:nvPr/>
        </p:nvPicPr>
        <p:blipFill>
          <a:blip r:embed="rId3"/>
          <a:stretch>
            <a:fillRect/>
          </a:stretch>
        </p:blipFill>
        <p:spPr>
          <a:xfrm>
            <a:off x="1684317" y="1764933"/>
            <a:ext cx="8823366" cy="3671396"/>
          </a:xfrm>
          <a:prstGeom prst="rect">
            <a:avLst/>
          </a:prstGeom>
        </p:spPr>
      </p:pic>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pPr defTabSz="685800"/>
            <a:fld id="{A3D1C70C-36A2-44FC-A083-98959550CFF4}" type="slidenum">
              <a:rPr lang="en-US">
                <a:solidFill>
                  <a:prstClr val="white"/>
                </a:solidFill>
              </a:rPr>
              <a:pPr defTabSz="685800"/>
              <a:t>21</a:t>
            </a:fld>
            <a:endParaRPr lang="en-US">
              <a:solidFill>
                <a:prstClr val="white"/>
              </a:solidFill>
            </a:endParaRPr>
          </a:p>
        </p:txBody>
      </p:sp>
    </p:spTree>
    <p:extLst>
      <p:ext uri="{BB962C8B-B14F-4D97-AF65-F5344CB8AC3E}">
        <p14:creationId xmlns:p14="http://schemas.microsoft.com/office/powerpoint/2010/main" val="2634114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lstStyle/>
          <a:p>
            <a:pPr algn="ctr"/>
            <a:r>
              <a:rPr lang="en-US" dirty="0"/>
              <a:t>Leveraging Partnerships</a:t>
            </a:r>
          </a:p>
        </p:txBody>
      </p:sp>
      <p:pic>
        <p:nvPicPr>
          <p:cNvPr id="21" name="Picture 20" descr="NLC, National League of Cities School Districts and States Leveraging City Governments to Scale Impact Municipal Government - Mayor's Office, City Council Members, City Managers: Parks and Red Departments Non-profit/CBO service providers Public, fire, public works department Libraries and museums Housing authorities or food bank Workforce development boards">
            <a:extLst>
              <a:ext uri="{FF2B5EF4-FFF2-40B4-BE49-F238E27FC236}">
                <a16:creationId xmlns:a16="http://schemas.microsoft.com/office/drawing/2014/main" id="{A31EFBF8-DA4A-5BEE-8240-5650D5DC1175}"/>
              </a:ext>
            </a:extLst>
          </p:cNvPr>
          <p:cNvPicPr>
            <a:picLocks noChangeAspect="1"/>
          </p:cNvPicPr>
          <p:nvPr/>
        </p:nvPicPr>
        <p:blipFill>
          <a:blip r:embed="rId2"/>
          <a:stretch>
            <a:fillRect/>
          </a:stretch>
        </p:blipFill>
        <p:spPr>
          <a:xfrm>
            <a:off x="1651631" y="1257891"/>
            <a:ext cx="8888738" cy="4383404"/>
          </a:xfrm>
          <a:prstGeom prst="rect">
            <a:avLst/>
          </a:prstGeom>
        </p:spPr>
      </p:pic>
      <p:sp>
        <p:nvSpPr>
          <p:cNvPr id="8" name="TextBox 7">
            <a:extLst>
              <a:ext uri="{FF2B5EF4-FFF2-40B4-BE49-F238E27FC236}">
                <a16:creationId xmlns:a16="http://schemas.microsoft.com/office/drawing/2014/main" id="{220BB896-9AE8-48CF-9867-5682C306D01B}"/>
              </a:ext>
            </a:extLst>
          </p:cNvPr>
          <p:cNvSpPr txBox="1"/>
          <p:nvPr/>
        </p:nvSpPr>
        <p:spPr>
          <a:xfrm>
            <a:off x="7661945" y="5717846"/>
            <a:ext cx="4530055" cy="369332"/>
          </a:xfrm>
          <a:prstGeom prst="rect">
            <a:avLst/>
          </a:prstGeom>
          <a:noFill/>
        </p:spPr>
        <p:txBody>
          <a:bodyPr wrap="square" rtlCol="0">
            <a:spAutoFit/>
          </a:bodyPr>
          <a:lstStyle/>
          <a:p>
            <a:r>
              <a:rPr lang="en-US" dirty="0">
                <a:solidFill>
                  <a:prstClr val="black"/>
                </a:solidFill>
                <a:latin typeface="Calibri" panose="020F0502020204030204"/>
              </a:rPr>
              <a:t>Credit: National League of Cities</a:t>
            </a:r>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0"/>
          </p:nvPr>
        </p:nvSpPr>
        <p:spPr/>
        <p:txBody>
          <a:bodyPr/>
          <a:lstStyle/>
          <a:p>
            <a:pPr defTabSz="685800"/>
            <a:fld id="{A3D1C70C-36A2-44FC-A083-98959550CFF4}" type="slidenum">
              <a:rPr lang="en-US">
                <a:solidFill>
                  <a:prstClr val="white"/>
                </a:solidFill>
              </a:rPr>
              <a:pPr defTabSz="685800"/>
              <a:t>22</a:t>
            </a:fld>
            <a:endParaRPr lang="en-US">
              <a:solidFill>
                <a:prstClr val="white"/>
              </a:solidFill>
            </a:endParaRPr>
          </a:p>
        </p:txBody>
      </p:sp>
    </p:spTree>
    <p:extLst>
      <p:ext uri="{BB962C8B-B14F-4D97-AF65-F5344CB8AC3E}">
        <p14:creationId xmlns:p14="http://schemas.microsoft.com/office/powerpoint/2010/main" val="1081405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lstStyle/>
          <a:p>
            <a:pPr algn="ctr"/>
            <a:r>
              <a:rPr lang="en-US" dirty="0"/>
              <a:t>Possibilities</a:t>
            </a:r>
          </a:p>
        </p:txBody>
      </p:sp>
      <p:sp>
        <p:nvSpPr>
          <p:cNvPr id="3" name="Content Placeholder 2">
            <a:extLst>
              <a:ext uri="{FF2B5EF4-FFF2-40B4-BE49-F238E27FC236}">
                <a16:creationId xmlns:a16="http://schemas.microsoft.com/office/drawing/2014/main" id="{C11D8227-0648-41D6-987C-D6768877078B}"/>
              </a:ext>
            </a:extLst>
          </p:cNvPr>
          <p:cNvSpPr>
            <a:spLocks noGrp="1"/>
          </p:cNvSpPr>
          <p:nvPr>
            <p:ph type="body" sz="quarter" idx="11"/>
          </p:nvPr>
        </p:nvSpPr>
        <p:spPr>
          <a:xfrm>
            <a:off x="0" y="1222377"/>
            <a:ext cx="12191999" cy="4803775"/>
          </a:xfrm>
        </p:spPr>
        <p:txBody>
          <a:bodyPr>
            <a:noAutofit/>
          </a:bodyPr>
          <a:lstStyle/>
          <a:p>
            <a:pPr marL="685800" lvl="1" indent="-228600" defTabSz="914400">
              <a:lnSpc>
                <a:spcPct val="90000"/>
              </a:lnSpc>
              <a:spcBef>
                <a:spcPts val="500"/>
              </a:spcBef>
              <a:spcAft>
                <a:spcPts val="0"/>
              </a:spcAft>
              <a:defRPr/>
            </a:pPr>
            <a:r>
              <a:rPr lang="en-US" sz="2800" dirty="0">
                <a:solidFill>
                  <a:prstClr val="black"/>
                </a:solidFill>
                <a:latin typeface="Bell MT" panose="02020503060305020303" pitchFamily="18" charset="0"/>
              </a:rPr>
              <a:t>Bridge Academies</a:t>
            </a:r>
          </a:p>
          <a:p>
            <a:pPr marL="685800" lvl="1" indent="-228600" defTabSz="914400">
              <a:lnSpc>
                <a:spcPct val="90000"/>
              </a:lnSpc>
              <a:spcBef>
                <a:spcPts val="500"/>
              </a:spcBef>
              <a:spcAft>
                <a:spcPts val="0"/>
              </a:spcAft>
              <a:defRPr/>
            </a:pPr>
            <a:r>
              <a:rPr lang="en-US" sz="2800" dirty="0">
                <a:solidFill>
                  <a:prstClr val="black"/>
                </a:solidFill>
                <a:latin typeface="Bell MT" panose="02020503060305020303" pitchFamily="18" charset="0"/>
              </a:rPr>
              <a:t>STEAM Camps</a:t>
            </a:r>
          </a:p>
          <a:p>
            <a:pPr marL="685800" lvl="1" indent="-228600" defTabSz="914400">
              <a:lnSpc>
                <a:spcPct val="90000"/>
              </a:lnSpc>
              <a:spcBef>
                <a:spcPts val="500"/>
              </a:spcBef>
              <a:spcAft>
                <a:spcPts val="0"/>
              </a:spcAft>
              <a:defRPr/>
            </a:pPr>
            <a:r>
              <a:rPr lang="en-US" sz="2800" dirty="0">
                <a:solidFill>
                  <a:prstClr val="black"/>
                </a:solidFill>
                <a:latin typeface="Bell MT" panose="02020503060305020303" pitchFamily="18" charset="0"/>
              </a:rPr>
              <a:t>Project Based Learning</a:t>
            </a:r>
          </a:p>
          <a:p>
            <a:pPr marL="685800" lvl="1" indent="-228600" defTabSz="914400">
              <a:lnSpc>
                <a:spcPct val="90000"/>
              </a:lnSpc>
              <a:spcBef>
                <a:spcPts val="500"/>
              </a:spcBef>
              <a:spcAft>
                <a:spcPts val="0"/>
              </a:spcAft>
              <a:defRPr/>
            </a:pPr>
            <a:r>
              <a:rPr lang="en-US" sz="2800" dirty="0">
                <a:solidFill>
                  <a:prstClr val="black"/>
                </a:solidFill>
                <a:latin typeface="Bell MT" panose="02020503060305020303" pitchFamily="18" charset="0"/>
              </a:rPr>
              <a:t>High Dosage Tutoring</a:t>
            </a:r>
          </a:p>
          <a:p>
            <a:pPr marL="685800" lvl="1" indent="-228600" defTabSz="914400">
              <a:lnSpc>
                <a:spcPct val="90000"/>
              </a:lnSpc>
              <a:spcBef>
                <a:spcPts val="500"/>
              </a:spcBef>
              <a:spcAft>
                <a:spcPts val="0"/>
              </a:spcAft>
              <a:defRPr/>
            </a:pPr>
            <a:r>
              <a:rPr lang="en-US" sz="2800" dirty="0">
                <a:solidFill>
                  <a:prstClr val="black"/>
                </a:solidFill>
                <a:latin typeface="Bell MT" panose="02020503060305020303" pitchFamily="18" charset="0"/>
              </a:rPr>
              <a:t>Service-Related Projects</a:t>
            </a:r>
          </a:p>
          <a:p>
            <a:pPr marL="685800" lvl="1" indent="-228600" defTabSz="914400">
              <a:lnSpc>
                <a:spcPct val="90000"/>
              </a:lnSpc>
              <a:spcBef>
                <a:spcPts val="500"/>
              </a:spcBef>
              <a:spcAft>
                <a:spcPts val="0"/>
              </a:spcAft>
              <a:defRPr/>
            </a:pPr>
            <a:r>
              <a:rPr lang="en-US" sz="2800" dirty="0">
                <a:solidFill>
                  <a:prstClr val="black"/>
                </a:solidFill>
                <a:latin typeface="Bell MT" panose="02020503060305020303" pitchFamily="18" charset="0"/>
              </a:rPr>
              <a:t>Thematic Learning</a:t>
            </a:r>
          </a:p>
          <a:p>
            <a:pPr marL="685800" lvl="1" indent="-228600" defTabSz="914400">
              <a:lnSpc>
                <a:spcPct val="90000"/>
              </a:lnSpc>
              <a:spcBef>
                <a:spcPts val="500"/>
              </a:spcBef>
              <a:spcAft>
                <a:spcPts val="0"/>
              </a:spcAft>
              <a:defRPr/>
            </a:pPr>
            <a:r>
              <a:rPr lang="en-US" sz="2800" dirty="0">
                <a:solidFill>
                  <a:prstClr val="black"/>
                </a:solidFill>
                <a:latin typeface="Bell MT" panose="02020503060305020303" pitchFamily="18" charset="0"/>
              </a:rPr>
              <a:t>SEL Opportunities</a:t>
            </a:r>
          </a:p>
          <a:p>
            <a:pPr marL="685800" lvl="1" indent="-228600" defTabSz="914400">
              <a:lnSpc>
                <a:spcPct val="90000"/>
              </a:lnSpc>
              <a:spcBef>
                <a:spcPts val="500"/>
              </a:spcBef>
              <a:spcAft>
                <a:spcPts val="0"/>
              </a:spcAft>
              <a:defRPr/>
            </a:pPr>
            <a:r>
              <a:rPr lang="en-US" sz="2800" dirty="0">
                <a:solidFill>
                  <a:prstClr val="black"/>
                </a:solidFill>
                <a:latin typeface="Bell MT" panose="02020503060305020303" pitchFamily="18" charset="0"/>
              </a:rPr>
              <a:t>Design Thinking Projects</a:t>
            </a:r>
          </a:p>
          <a:p>
            <a:pPr marL="457200" lvl="1" indent="0" defTabSz="914400">
              <a:lnSpc>
                <a:spcPct val="90000"/>
              </a:lnSpc>
              <a:spcBef>
                <a:spcPts val="500"/>
              </a:spcBef>
              <a:spcAft>
                <a:spcPts val="0"/>
              </a:spcAft>
              <a:buNone/>
              <a:defRPr/>
            </a:pPr>
            <a:endParaRPr lang="en-US" sz="2800" dirty="0">
              <a:solidFill>
                <a:prstClr val="black"/>
              </a:solidFill>
              <a:latin typeface="Bell MT" panose="02020503060305020303" pitchFamily="18" charset="0"/>
            </a:endParaRPr>
          </a:p>
          <a:p>
            <a:pPr marL="457200" lvl="1" indent="0" defTabSz="914400">
              <a:lnSpc>
                <a:spcPct val="90000"/>
              </a:lnSpc>
              <a:spcBef>
                <a:spcPts val="500"/>
              </a:spcBef>
              <a:spcAft>
                <a:spcPts val="0"/>
              </a:spcAft>
              <a:buNone/>
              <a:defRPr/>
            </a:pPr>
            <a:r>
              <a:rPr lang="en-US" sz="2800" dirty="0">
                <a:solidFill>
                  <a:prstClr val="black"/>
                </a:solidFill>
                <a:latin typeface="Bell MT" panose="02020503060305020303" pitchFamily="18" charset="0"/>
              </a:rPr>
              <a:t>Acceleration </a:t>
            </a:r>
            <a:r>
              <a:rPr lang="en-US" sz="2800" b="1" dirty="0">
                <a:solidFill>
                  <a:srgbClr val="FF0000"/>
                </a:solidFill>
                <a:latin typeface="Bell MT" panose="02020503060305020303" pitchFamily="18" charset="0"/>
              </a:rPr>
              <a:t>does not and should not </a:t>
            </a:r>
            <a:r>
              <a:rPr lang="en-US" sz="2800" dirty="0">
                <a:solidFill>
                  <a:prstClr val="black"/>
                </a:solidFill>
                <a:latin typeface="Bell MT" panose="02020503060305020303" pitchFamily="18" charset="0"/>
              </a:rPr>
              <a:t>be done in isolation of enrichment activities</a:t>
            </a:r>
          </a:p>
          <a:p>
            <a:pPr marL="0" indent="0" defTabSz="914400">
              <a:lnSpc>
                <a:spcPct val="90000"/>
              </a:lnSpc>
              <a:spcBef>
                <a:spcPts val="1000"/>
              </a:spcBef>
              <a:spcAft>
                <a:spcPts val="0"/>
              </a:spcAft>
              <a:buNone/>
              <a:defRPr/>
            </a:pPr>
            <a:endParaRPr lang="en-US" sz="2400" dirty="0"/>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0"/>
          </p:nvPr>
        </p:nvSpPr>
        <p:spPr/>
        <p:txBody>
          <a:bodyPr/>
          <a:lstStyle/>
          <a:p>
            <a:pPr defTabSz="685800"/>
            <a:fld id="{A3D1C70C-36A2-44FC-A083-98959550CFF4}" type="slidenum">
              <a:rPr lang="en-US">
                <a:solidFill>
                  <a:prstClr val="white"/>
                </a:solidFill>
              </a:rPr>
              <a:pPr defTabSz="685800"/>
              <a:t>23</a:t>
            </a:fld>
            <a:endParaRPr lang="en-US">
              <a:solidFill>
                <a:prstClr val="white"/>
              </a:solidFill>
            </a:endParaRPr>
          </a:p>
        </p:txBody>
      </p:sp>
    </p:spTree>
    <p:extLst>
      <p:ext uri="{BB962C8B-B14F-4D97-AF65-F5344CB8AC3E}">
        <p14:creationId xmlns:p14="http://schemas.microsoft.com/office/powerpoint/2010/main" val="3508288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EBA6-77D7-4BD8-A178-2D0AC2CD29CB}"/>
              </a:ext>
            </a:extLst>
          </p:cNvPr>
          <p:cNvSpPr>
            <a:spLocks noGrp="1"/>
          </p:cNvSpPr>
          <p:nvPr>
            <p:ph type="title"/>
          </p:nvPr>
        </p:nvSpPr>
        <p:spPr>
          <a:xfrm>
            <a:off x="0" y="1770181"/>
            <a:ext cx="12192000" cy="2726386"/>
          </a:xfrm>
        </p:spPr>
        <p:txBody>
          <a:bodyPr/>
          <a:lstStyle/>
          <a:p>
            <a:r>
              <a:rPr lang="en-US" sz="6000" dirty="0"/>
              <a:t>Grant Deadlines</a:t>
            </a:r>
          </a:p>
        </p:txBody>
      </p:sp>
      <p:sp>
        <p:nvSpPr>
          <p:cNvPr id="3" name="Slide Number Placeholder 2">
            <a:extLst>
              <a:ext uri="{FF2B5EF4-FFF2-40B4-BE49-F238E27FC236}">
                <a16:creationId xmlns:a16="http://schemas.microsoft.com/office/drawing/2014/main" id="{B4F68A8C-785F-4758-A729-A9F5330C36A0}"/>
              </a:ext>
            </a:extLst>
          </p:cNvPr>
          <p:cNvSpPr>
            <a:spLocks noGrp="1"/>
          </p:cNvSpPr>
          <p:nvPr>
            <p:ph type="sldNum" sz="quarter" idx="12"/>
          </p:nvPr>
        </p:nvSpPr>
        <p:spPr/>
        <p:txBody>
          <a:bodyPr/>
          <a:lstStyle/>
          <a:p>
            <a:fld id="{063B872D-3AE9-4542-A461-B751CD6BB84C}" type="slidenum">
              <a:rPr lang="en-US" smtClean="0"/>
              <a:t>24</a:t>
            </a:fld>
            <a:endParaRPr lang="en-US"/>
          </a:p>
        </p:txBody>
      </p:sp>
    </p:spTree>
    <p:extLst>
      <p:ext uri="{BB962C8B-B14F-4D97-AF65-F5344CB8AC3E}">
        <p14:creationId xmlns:p14="http://schemas.microsoft.com/office/powerpoint/2010/main" val="290241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704336"/>
            <a:ext cx="12192000" cy="1427205"/>
          </a:xfrm>
        </p:spPr>
        <p:txBody>
          <a:bodyPr>
            <a:normAutofit fontScale="90000"/>
          </a:bodyPr>
          <a:lstStyle/>
          <a:p>
            <a:r>
              <a:rPr lang="en-US" sz="6000" b="1" dirty="0"/>
              <a:t>Office of Grants Management</a:t>
            </a:r>
            <a:br>
              <a:rPr lang="en-US" sz="6000" b="1" dirty="0"/>
            </a:br>
            <a:br>
              <a:rPr lang="en-US" sz="6000" b="1" dirty="0"/>
            </a:br>
            <a:endParaRPr lang="en-US" sz="6000" b="1" dirty="0"/>
          </a:p>
        </p:txBody>
      </p:sp>
      <p:sp>
        <p:nvSpPr>
          <p:cNvPr id="3" name="TextBox 2">
            <a:extLst>
              <a:ext uri="{FF2B5EF4-FFF2-40B4-BE49-F238E27FC236}">
                <a16:creationId xmlns:a16="http://schemas.microsoft.com/office/drawing/2014/main" id="{642C4F2B-BD93-45B0-ABD0-D66946755CED}"/>
              </a:ext>
            </a:extLst>
          </p:cNvPr>
          <p:cNvSpPr txBox="1"/>
          <p:nvPr/>
        </p:nvSpPr>
        <p:spPr>
          <a:xfrm>
            <a:off x="902043" y="1859339"/>
            <a:ext cx="10132541" cy="3139321"/>
          </a:xfrm>
          <a:prstGeom prst="rect">
            <a:avLst/>
          </a:prstGeom>
          <a:noFill/>
        </p:spPr>
        <p:txBody>
          <a:bodyPr wrap="square" rtlCol="0">
            <a:spAutoFit/>
          </a:bodyPr>
          <a:lstStyle/>
          <a:p>
            <a:pPr algn="ctr"/>
            <a:r>
              <a:rPr lang="en-US" sz="3600" dirty="0"/>
              <a:t>Mr. Martin Egan, Director</a:t>
            </a:r>
            <a:br>
              <a:rPr lang="en-US" sz="3600" dirty="0"/>
            </a:br>
            <a:br>
              <a:rPr lang="en-US" sz="3600" dirty="0"/>
            </a:br>
            <a:r>
              <a:rPr lang="en-US" sz="3600" dirty="0"/>
              <a:t>Ms. Jill Dobrowansky,  Planning Associate</a:t>
            </a:r>
            <a:br>
              <a:rPr lang="en-US" sz="3600" dirty="0"/>
            </a:br>
            <a:br>
              <a:rPr lang="en-US" sz="3600" dirty="0"/>
            </a:br>
            <a:r>
              <a:rPr lang="en-US" sz="3600" dirty="0"/>
              <a:t>Division of Finance and Business Services</a:t>
            </a:r>
            <a:br>
              <a:rPr lang="en-US" sz="3200" dirty="0"/>
            </a:br>
            <a:endParaRPr lang="en-US" dirty="0"/>
          </a:p>
        </p:txBody>
      </p:sp>
    </p:spTree>
    <p:extLst>
      <p:ext uri="{BB962C8B-B14F-4D97-AF65-F5344CB8AC3E}">
        <p14:creationId xmlns:p14="http://schemas.microsoft.com/office/powerpoint/2010/main" val="552182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1121470" y="364739"/>
            <a:ext cx="10527961" cy="617758"/>
          </a:xfrm>
        </p:spPr>
        <p:txBody>
          <a:bodyPr>
            <a:normAutofit fontScale="90000"/>
          </a:bodyPr>
          <a:lstStyle/>
          <a:p>
            <a:r>
              <a:rPr lang="en-US" sz="6000" b="1" dirty="0"/>
              <a:t>Important Dates</a:t>
            </a:r>
          </a:p>
        </p:txBody>
      </p:sp>
      <p:graphicFrame>
        <p:nvGraphicFramePr>
          <p:cNvPr id="3" name="Table 2">
            <a:extLst>
              <a:ext uri="{FF2B5EF4-FFF2-40B4-BE49-F238E27FC236}">
                <a16:creationId xmlns:a16="http://schemas.microsoft.com/office/drawing/2014/main" id="{2D92A1B4-7CB9-4968-AC37-A1E57D69D0BF}"/>
              </a:ext>
            </a:extLst>
          </p:cNvPr>
          <p:cNvGraphicFramePr>
            <a:graphicFrameLocks noGrp="1"/>
          </p:cNvGraphicFramePr>
          <p:nvPr>
            <p:extLst>
              <p:ext uri="{D42A27DB-BD31-4B8C-83A1-F6EECF244321}">
                <p14:modId xmlns:p14="http://schemas.microsoft.com/office/powerpoint/2010/main" val="2961701001"/>
              </p:ext>
            </p:extLst>
          </p:nvPr>
        </p:nvGraphicFramePr>
        <p:xfrm>
          <a:off x="593122" y="1272746"/>
          <a:ext cx="10527960" cy="4646141"/>
        </p:xfrm>
        <a:graphic>
          <a:graphicData uri="http://schemas.openxmlformats.org/drawingml/2006/table">
            <a:tbl>
              <a:tblPr firstRow="1" firstCol="1" bandRow="1">
                <a:tableStyleId>{F5AB1C69-6EDB-4FF4-983F-18BD219EF322}</a:tableStyleId>
              </a:tblPr>
              <a:tblGrid>
                <a:gridCol w="2631990">
                  <a:extLst>
                    <a:ext uri="{9D8B030D-6E8A-4147-A177-3AD203B41FA5}">
                      <a16:colId xmlns:a16="http://schemas.microsoft.com/office/drawing/2014/main" val="3157444199"/>
                    </a:ext>
                  </a:extLst>
                </a:gridCol>
                <a:gridCol w="2631990">
                  <a:extLst>
                    <a:ext uri="{9D8B030D-6E8A-4147-A177-3AD203B41FA5}">
                      <a16:colId xmlns:a16="http://schemas.microsoft.com/office/drawing/2014/main" val="2467932413"/>
                    </a:ext>
                  </a:extLst>
                </a:gridCol>
                <a:gridCol w="2631990">
                  <a:extLst>
                    <a:ext uri="{9D8B030D-6E8A-4147-A177-3AD203B41FA5}">
                      <a16:colId xmlns:a16="http://schemas.microsoft.com/office/drawing/2014/main" val="3660650086"/>
                    </a:ext>
                  </a:extLst>
                </a:gridCol>
                <a:gridCol w="2631990">
                  <a:extLst>
                    <a:ext uri="{9D8B030D-6E8A-4147-A177-3AD203B41FA5}">
                      <a16:colId xmlns:a16="http://schemas.microsoft.com/office/drawing/2014/main" val="2940192545"/>
                    </a:ext>
                  </a:extLst>
                </a:gridCol>
              </a:tblGrid>
              <a:tr h="495038">
                <a:tc>
                  <a:txBody>
                    <a:bodyPr/>
                    <a:lstStyle/>
                    <a:p>
                      <a:pPr marL="0" marR="0" algn="ctr">
                        <a:spcBef>
                          <a:spcPts val="0"/>
                        </a:spcBef>
                        <a:spcAft>
                          <a:spcPts val="0"/>
                        </a:spcAft>
                      </a:pPr>
                      <a:r>
                        <a:rPr lang="en-US" sz="1000" dirty="0">
                          <a:effectLst/>
                        </a:rPr>
                        <a:t> </a:t>
                      </a:r>
                      <a:endParaRPr lang="en-US" sz="11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solidFill>
                            <a:schemeClr val="tx1"/>
                          </a:solidFill>
                          <a:effectLst/>
                        </a:rPr>
                        <a:t>ESSER I</a:t>
                      </a:r>
                    </a:p>
                    <a:p>
                      <a:pPr marL="0" marR="0" algn="ctr">
                        <a:spcBef>
                          <a:spcPts val="0"/>
                        </a:spcBef>
                        <a:spcAft>
                          <a:spcPts val="0"/>
                        </a:spcAft>
                      </a:pPr>
                      <a:r>
                        <a:rPr lang="en-US" sz="1400" dirty="0">
                          <a:solidFill>
                            <a:schemeClr val="tx1"/>
                          </a:solidFill>
                          <a:effectLst/>
                        </a:rPr>
                        <a:t>(CARES)</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tx1"/>
                          </a:solidFill>
                          <a:effectLst/>
                        </a:rPr>
                        <a:t>ESSER II</a:t>
                      </a:r>
                    </a:p>
                    <a:p>
                      <a:pPr marL="0" marR="0" algn="ctr">
                        <a:spcBef>
                          <a:spcPts val="0"/>
                        </a:spcBef>
                        <a:spcAft>
                          <a:spcPts val="0"/>
                        </a:spcAft>
                      </a:pPr>
                      <a:r>
                        <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rPr>
                        <a:t>(CRRSA)</a:t>
                      </a:r>
                    </a:p>
                  </a:txBody>
                  <a:tcPr marL="68580" marR="68580" marT="0" marB="0" anchor="ctr"/>
                </a:tc>
                <a:tc>
                  <a:txBody>
                    <a:bodyPr/>
                    <a:lstStyle/>
                    <a:p>
                      <a:pPr marL="0" marR="0" algn="ctr">
                        <a:spcBef>
                          <a:spcPts val="0"/>
                        </a:spcBef>
                        <a:spcAft>
                          <a:spcPts val="0"/>
                        </a:spcAft>
                      </a:pPr>
                      <a:r>
                        <a:rPr lang="en-US" sz="1400" dirty="0">
                          <a:solidFill>
                            <a:schemeClr val="tx1"/>
                          </a:solidFill>
                          <a:effectLst/>
                        </a:rPr>
                        <a:t>ESSER III</a:t>
                      </a:r>
                    </a:p>
                    <a:p>
                      <a:pPr marL="0" marR="0" algn="ctr">
                        <a:spcBef>
                          <a:spcPts val="0"/>
                        </a:spcBef>
                        <a:spcAft>
                          <a:spcPts val="0"/>
                        </a:spcAft>
                      </a:pPr>
                      <a:r>
                        <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rPr>
                        <a:t>(ARP)</a:t>
                      </a:r>
                    </a:p>
                  </a:txBody>
                  <a:tcPr marL="68580" marR="68580" marT="0" marB="0" anchor="ctr"/>
                </a:tc>
                <a:extLst>
                  <a:ext uri="{0D108BD9-81ED-4DB2-BD59-A6C34878D82A}">
                    <a16:rowId xmlns:a16="http://schemas.microsoft.com/office/drawing/2014/main" val="2679461572"/>
                  </a:ext>
                </a:extLst>
              </a:tr>
              <a:tr h="685835">
                <a:tc>
                  <a:txBody>
                    <a:bodyPr/>
                    <a:lstStyle/>
                    <a:p>
                      <a:pPr marL="0" marR="0">
                        <a:spcBef>
                          <a:spcPts val="0"/>
                        </a:spcBef>
                        <a:spcAft>
                          <a:spcPts val="600"/>
                        </a:spcAft>
                      </a:pPr>
                      <a:r>
                        <a:rPr lang="en-US" sz="1600" dirty="0">
                          <a:solidFill>
                            <a:schemeClr val="tx1"/>
                          </a:solidFill>
                          <a:effectLst/>
                        </a:rPr>
                        <a:t>Project Period</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March 13, 2020 – </a:t>
                      </a:r>
                    </a:p>
                    <a:p>
                      <a:pPr marL="0" marR="0" algn="ctr">
                        <a:spcBef>
                          <a:spcPts val="0"/>
                        </a:spcBef>
                        <a:spcAft>
                          <a:spcPts val="600"/>
                        </a:spcAft>
                      </a:pPr>
                      <a:r>
                        <a:rPr lang="en-US" sz="1400" dirty="0">
                          <a:solidFill>
                            <a:schemeClr val="tx1"/>
                          </a:solidFill>
                          <a:effectLst/>
                        </a:rPr>
                        <a:t>September 30, 2022</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latin typeface="+mn-lt"/>
                          <a:ea typeface="Times" panose="02020603050405020304" pitchFamily="18" charset="0"/>
                          <a:cs typeface="Times New Roman" panose="02020603050405020304" pitchFamily="18" charset="0"/>
                        </a:rPr>
                        <a:t>March 13, 2021 –</a:t>
                      </a:r>
                    </a:p>
                    <a:p>
                      <a:pPr marL="0" marR="0" algn="ctr">
                        <a:spcBef>
                          <a:spcPts val="0"/>
                        </a:spcBef>
                        <a:spcAft>
                          <a:spcPts val="600"/>
                        </a:spcAft>
                      </a:pPr>
                      <a:r>
                        <a:rPr lang="en-US" sz="1400" dirty="0">
                          <a:effectLst/>
                          <a:latin typeface="+mn-lt"/>
                          <a:ea typeface="Times" panose="02020603050405020304" pitchFamily="18" charset="0"/>
                          <a:cs typeface="Times New Roman" panose="02020603050405020304" pitchFamily="18" charset="0"/>
                        </a:rPr>
                        <a:t>September 30,2023</a:t>
                      </a:r>
                    </a:p>
                  </a:txBody>
                  <a:tcPr marL="68580" marR="68580" marT="0" marB="0" anchor="ctr"/>
                </a:tc>
                <a:tc>
                  <a:txBody>
                    <a:bodyPr/>
                    <a:lstStyle/>
                    <a:p>
                      <a:pPr marL="0" marR="0" algn="ctr">
                        <a:spcBef>
                          <a:spcPts val="0"/>
                        </a:spcBef>
                        <a:spcAft>
                          <a:spcPts val="600"/>
                        </a:spcAft>
                      </a:pPr>
                      <a:r>
                        <a:rPr lang="en-US" sz="1400" dirty="0">
                          <a:effectLst/>
                        </a:rPr>
                        <a:t>March 13, 2022 – </a:t>
                      </a:r>
                    </a:p>
                    <a:p>
                      <a:pPr marL="0" marR="0" algn="ctr">
                        <a:spcBef>
                          <a:spcPts val="0"/>
                        </a:spcBef>
                        <a:spcAft>
                          <a:spcPts val="600"/>
                        </a:spcAft>
                      </a:pPr>
                      <a:r>
                        <a:rPr lang="en-US" sz="1400" dirty="0">
                          <a:effectLst/>
                          <a:latin typeface="+mn-lt"/>
                          <a:ea typeface="Times" panose="02020603050405020304" pitchFamily="18" charset="0"/>
                          <a:cs typeface="Times New Roman" panose="02020603050405020304" pitchFamily="18" charset="0"/>
                        </a:rPr>
                        <a:t>September 30, 2024</a:t>
                      </a:r>
                    </a:p>
                  </a:txBody>
                  <a:tcPr marL="68580" marR="68580" marT="0" marB="0" anchor="ctr"/>
                </a:tc>
                <a:extLst>
                  <a:ext uri="{0D108BD9-81ED-4DB2-BD59-A6C34878D82A}">
                    <a16:rowId xmlns:a16="http://schemas.microsoft.com/office/drawing/2014/main" val="1265439412"/>
                  </a:ext>
                </a:extLst>
              </a:tr>
              <a:tr h="495038">
                <a:tc>
                  <a:txBody>
                    <a:bodyPr/>
                    <a:lstStyle/>
                    <a:p>
                      <a:pPr marL="0" marR="0">
                        <a:spcBef>
                          <a:spcPts val="0"/>
                        </a:spcBef>
                        <a:spcAft>
                          <a:spcPts val="600"/>
                        </a:spcAft>
                      </a:pPr>
                      <a:r>
                        <a:rPr lang="en-US" sz="1600" dirty="0">
                          <a:solidFill>
                            <a:schemeClr val="tx1"/>
                          </a:solidFill>
                          <a:effectLst/>
                        </a:rPr>
                        <a:t>Amendments Due By</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July 15, 2022</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July 15, 2023</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July 15, 2024</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6849119"/>
                  </a:ext>
                </a:extLst>
              </a:tr>
              <a:tr h="742558">
                <a:tc>
                  <a:txBody>
                    <a:bodyPr/>
                    <a:lstStyle/>
                    <a:p>
                      <a:pPr marL="0" marR="0">
                        <a:spcBef>
                          <a:spcPts val="0"/>
                        </a:spcBef>
                        <a:spcAft>
                          <a:spcPts val="600"/>
                        </a:spcAft>
                      </a:pPr>
                      <a:r>
                        <a:rPr lang="en-US" sz="1600" dirty="0">
                          <a:solidFill>
                            <a:schemeClr val="tx1"/>
                          </a:solidFill>
                          <a:effectLst/>
                        </a:rPr>
                        <a:t>Reimbursement Request Deadline</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September 15, 2022</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September 15, 2023</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September 15, 2024</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8396269"/>
                  </a:ext>
                </a:extLst>
              </a:tr>
              <a:tr h="495038">
                <a:tc>
                  <a:txBody>
                    <a:bodyPr/>
                    <a:lstStyle/>
                    <a:p>
                      <a:pPr marL="0" marR="0">
                        <a:spcBef>
                          <a:spcPts val="0"/>
                        </a:spcBef>
                        <a:spcAft>
                          <a:spcPts val="600"/>
                        </a:spcAft>
                      </a:pPr>
                      <a:r>
                        <a:rPr lang="en-US" sz="1600" dirty="0">
                          <a:solidFill>
                            <a:schemeClr val="tx1"/>
                          </a:solidFill>
                          <a:effectLst/>
                        </a:rPr>
                        <a:t>Liquidation Period Ends</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October 15, 2022</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October 15, 2023</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October 15, 2024</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70091226"/>
                  </a:ext>
                </a:extLst>
              </a:tr>
              <a:tr h="990076">
                <a:tc>
                  <a:txBody>
                    <a:bodyPr/>
                    <a:lstStyle/>
                    <a:p>
                      <a:pPr marL="0" marR="0">
                        <a:spcBef>
                          <a:spcPts val="0"/>
                        </a:spcBef>
                        <a:spcAft>
                          <a:spcPts val="600"/>
                        </a:spcAft>
                      </a:pPr>
                      <a:r>
                        <a:rPr lang="en-US" sz="1600" dirty="0">
                          <a:solidFill>
                            <a:schemeClr val="tx1"/>
                          </a:solidFill>
                          <a:effectLst/>
                        </a:rPr>
                        <a:t>Final Expenditure Report Available</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TBD</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TBD</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TBD</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3890113"/>
                  </a:ext>
                </a:extLst>
              </a:tr>
              <a:tr h="742558">
                <a:tc>
                  <a:txBody>
                    <a:bodyPr/>
                    <a:lstStyle/>
                    <a:p>
                      <a:pPr marL="0" marR="0">
                        <a:spcBef>
                          <a:spcPts val="0"/>
                        </a:spcBef>
                        <a:spcAft>
                          <a:spcPts val="600"/>
                        </a:spcAft>
                      </a:pPr>
                      <a:r>
                        <a:rPr lang="en-US" sz="1600" dirty="0">
                          <a:solidFill>
                            <a:schemeClr val="tx1"/>
                          </a:solidFill>
                          <a:effectLst/>
                        </a:rPr>
                        <a:t>Final Expenditure Report Due By</a:t>
                      </a:r>
                      <a:endParaRPr lang="en-US" sz="16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solidFill>
                            <a:schemeClr val="tx1"/>
                          </a:solidFill>
                          <a:effectLst/>
                        </a:rPr>
                        <a:t>TBD</a:t>
                      </a:r>
                      <a:endParaRPr lang="en-US" sz="1400" dirty="0">
                        <a:solidFill>
                          <a:schemeClr val="tx1"/>
                        </a:solidFill>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TBD</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600"/>
                        </a:spcAft>
                      </a:pPr>
                      <a:r>
                        <a:rPr lang="en-US" sz="1400" dirty="0">
                          <a:effectLst/>
                        </a:rPr>
                        <a:t>TBD</a:t>
                      </a:r>
                      <a:endParaRPr lang="en-US" sz="1400" dirty="0">
                        <a:effectLst/>
                        <a:latin typeface="Calibri" panose="020F0502020204030204" pitchFamily="34" charset="0"/>
                        <a:ea typeface="Times"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8822991"/>
                  </a:ext>
                </a:extLst>
              </a:tr>
            </a:tbl>
          </a:graphicData>
        </a:graphic>
      </p:graphicFrame>
      <p:sp>
        <p:nvSpPr>
          <p:cNvPr id="4" name="TextBox 3">
            <a:extLst>
              <a:ext uri="{FF2B5EF4-FFF2-40B4-BE49-F238E27FC236}">
                <a16:creationId xmlns:a16="http://schemas.microsoft.com/office/drawing/2014/main" id="{8DFFE7AF-57BE-43C9-8D0F-DF86E4EE1B2F}"/>
              </a:ext>
            </a:extLst>
          </p:cNvPr>
          <p:cNvSpPr txBox="1"/>
          <p:nvPr/>
        </p:nvSpPr>
        <p:spPr>
          <a:xfrm>
            <a:off x="1858573" y="6209136"/>
            <a:ext cx="8365524" cy="369332"/>
          </a:xfrm>
          <a:prstGeom prst="rect">
            <a:avLst/>
          </a:prstGeom>
          <a:noFill/>
        </p:spPr>
        <p:txBody>
          <a:bodyPr wrap="square" rtlCol="0">
            <a:spAutoFit/>
          </a:bodyPr>
          <a:lstStyle/>
          <a:p>
            <a:r>
              <a:rPr lang="en-US" dirty="0">
                <a:solidFill>
                  <a:schemeClr val="bg1"/>
                </a:solidFill>
              </a:rPr>
              <a:t>* All dates are subject to change as determine by State and/or Federal Guidance</a:t>
            </a:r>
          </a:p>
        </p:txBody>
      </p:sp>
    </p:spTree>
    <p:extLst>
      <p:ext uri="{BB962C8B-B14F-4D97-AF65-F5344CB8AC3E}">
        <p14:creationId xmlns:p14="http://schemas.microsoft.com/office/powerpoint/2010/main" val="2525124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5F44-9782-40F7-A5DD-96FF88696813}"/>
              </a:ext>
            </a:extLst>
          </p:cNvPr>
          <p:cNvSpPr>
            <a:spLocks noGrp="1"/>
          </p:cNvSpPr>
          <p:nvPr>
            <p:ph type="title"/>
          </p:nvPr>
        </p:nvSpPr>
        <p:spPr/>
        <p:txBody>
          <a:bodyPr/>
          <a:lstStyle/>
          <a:p>
            <a:r>
              <a:rPr lang="en-US" sz="4400" dirty="0"/>
              <a:t>Electronic Web-Enable Grants (EWEG)</a:t>
            </a:r>
          </a:p>
        </p:txBody>
      </p:sp>
      <p:sp>
        <p:nvSpPr>
          <p:cNvPr id="3" name="Text Placeholder 2">
            <a:extLst>
              <a:ext uri="{FF2B5EF4-FFF2-40B4-BE49-F238E27FC236}">
                <a16:creationId xmlns:a16="http://schemas.microsoft.com/office/drawing/2014/main" id="{43A4C9C8-AFCC-494B-8A8A-9B473183FFDC}"/>
              </a:ext>
            </a:extLst>
          </p:cNvPr>
          <p:cNvSpPr>
            <a:spLocks noGrp="1"/>
          </p:cNvSpPr>
          <p:nvPr>
            <p:ph type="body" sz="quarter" idx="11"/>
          </p:nvPr>
        </p:nvSpPr>
        <p:spPr/>
        <p:txBody>
          <a:bodyPr>
            <a:normAutofit/>
          </a:bodyPr>
          <a:lstStyle/>
          <a:p>
            <a:r>
              <a:rPr lang="en-US" dirty="0"/>
              <a:t>Online system for grants management</a:t>
            </a:r>
          </a:p>
          <a:p>
            <a:pPr lvl="1"/>
            <a:r>
              <a:rPr lang="en-US" dirty="0"/>
              <a:t>Central Contacts</a:t>
            </a:r>
          </a:p>
          <a:p>
            <a:pPr lvl="1"/>
            <a:r>
              <a:rPr lang="en-US" dirty="0"/>
              <a:t>Unique Entity Identifier (SAM.gov)</a:t>
            </a:r>
          </a:p>
          <a:p>
            <a:pPr lvl="1"/>
            <a:r>
              <a:rPr lang="en-US" dirty="0"/>
              <a:t>Applications &amp; Amendments</a:t>
            </a:r>
          </a:p>
          <a:p>
            <a:pPr lvl="1"/>
            <a:r>
              <a:rPr lang="en-US" dirty="0"/>
              <a:t>Reimbursements</a:t>
            </a:r>
          </a:p>
          <a:p>
            <a:pPr lvl="1"/>
            <a:r>
              <a:rPr lang="en-US" dirty="0"/>
              <a:t>Reports</a:t>
            </a:r>
          </a:p>
          <a:p>
            <a:pPr lvl="1"/>
            <a:r>
              <a:rPr lang="en-US" dirty="0"/>
              <a:t>Have questions about EWEG?  </a:t>
            </a:r>
            <a:r>
              <a:rPr lang="en-US" dirty="0">
                <a:hlinkClick r:id="rId3"/>
              </a:rPr>
              <a:t>EWEG Help Desk</a:t>
            </a:r>
            <a:endParaRPr lang="en-US" dirty="0"/>
          </a:p>
        </p:txBody>
      </p:sp>
      <p:sp>
        <p:nvSpPr>
          <p:cNvPr id="4" name="Slide Number Placeholder 3">
            <a:extLst>
              <a:ext uri="{FF2B5EF4-FFF2-40B4-BE49-F238E27FC236}">
                <a16:creationId xmlns:a16="http://schemas.microsoft.com/office/drawing/2014/main" id="{DD02B8C4-C5E0-4054-BEB8-AE6FA3619A33}"/>
              </a:ext>
            </a:extLst>
          </p:cNvPr>
          <p:cNvSpPr>
            <a:spLocks noGrp="1"/>
          </p:cNvSpPr>
          <p:nvPr>
            <p:ph type="sldNum" sz="quarter" idx="10"/>
          </p:nvPr>
        </p:nvSpPr>
        <p:spPr/>
        <p:txBody>
          <a:bodyPr/>
          <a:lstStyle/>
          <a:p>
            <a:fld id="{A3D1C70C-36A2-44FC-A083-98959550CFF4}" type="slidenum">
              <a:rPr lang="en-US" smtClean="0"/>
              <a:pPr/>
              <a:t>27</a:t>
            </a:fld>
            <a:endParaRPr lang="en-US"/>
          </a:p>
        </p:txBody>
      </p:sp>
    </p:spTree>
    <p:extLst>
      <p:ext uri="{BB962C8B-B14F-4D97-AF65-F5344CB8AC3E}">
        <p14:creationId xmlns:p14="http://schemas.microsoft.com/office/powerpoint/2010/main" val="93149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5F44-9782-40F7-A5DD-96FF88696813}"/>
              </a:ext>
            </a:extLst>
          </p:cNvPr>
          <p:cNvSpPr>
            <a:spLocks noGrp="1"/>
          </p:cNvSpPr>
          <p:nvPr>
            <p:ph type="title"/>
          </p:nvPr>
        </p:nvSpPr>
        <p:spPr/>
        <p:txBody>
          <a:bodyPr/>
          <a:lstStyle/>
          <a:p>
            <a:r>
              <a:rPr lang="en-US" sz="5400" dirty="0"/>
              <a:t>Approval Process</a:t>
            </a:r>
          </a:p>
        </p:txBody>
      </p:sp>
      <p:sp>
        <p:nvSpPr>
          <p:cNvPr id="3" name="Text Placeholder 2">
            <a:extLst>
              <a:ext uri="{FF2B5EF4-FFF2-40B4-BE49-F238E27FC236}">
                <a16:creationId xmlns:a16="http://schemas.microsoft.com/office/drawing/2014/main" id="{43A4C9C8-AFCC-494B-8A8A-9B473183FFDC}"/>
              </a:ext>
            </a:extLst>
          </p:cNvPr>
          <p:cNvSpPr>
            <a:spLocks noGrp="1"/>
          </p:cNvSpPr>
          <p:nvPr>
            <p:ph type="body" sz="quarter" idx="11"/>
          </p:nvPr>
        </p:nvSpPr>
        <p:spPr/>
        <p:txBody>
          <a:bodyPr>
            <a:normAutofit fontScale="92500" lnSpcReduction="20000"/>
          </a:bodyPr>
          <a:lstStyle/>
          <a:p>
            <a:pPr lvl="1"/>
            <a:r>
              <a:rPr lang="en-US" sz="2800" dirty="0"/>
              <a:t>Submission</a:t>
            </a:r>
          </a:p>
          <a:p>
            <a:pPr lvl="2"/>
            <a:r>
              <a:rPr lang="en-US" sz="2400" dirty="0"/>
              <a:t>After running and passing Consistency Check your application will be locked.</a:t>
            </a:r>
          </a:p>
          <a:p>
            <a:pPr lvl="2"/>
            <a:r>
              <a:rPr lang="en-US" sz="2400" dirty="0"/>
              <a:t>Submit to NJDOE</a:t>
            </a:r>
          </a:p>
          <a:p>
            <a:pPr lvl="1"/>
            <a:r>
              <a:rPr lang="en-US" sz="2800" dirty="0"/>
              <a:t>Tier I</a:t>
            </a:r>
          </a:p>
          <a:p>
            <a:pPr lvl="2"/>
            <a:r>
              <a:rPr lang="en-US" sz="2600" dirty="0"/>
              <a:t>County Level </a:t>
            </a:r>
          </a:p>
          <a:p>
            <a:pPr lvl="3"/>
            <a:r>
              <a:rPr lang="en-US" sz="2400" dirty="0"/>
              <a:t>Alignment of Needs </a:t>
            </a:r>
          </a:p>
          <a:p>
            <a:pPr lvl="3"/>
            <a:r>
              <a:rPr lang="en-US" sz="2400" dirty="0"/>
              <a:t>Safe Return Plan</a:t>
            </a:r>
          </a:p>
          <a:p>
            <a:pPr lvl="3"/>
            <a:r>
              <a:rPr lang="en-US" sz="2400" dirty="0"/>
              <a:t>Programs &amp; Allocations</a:t>
            </a:r>
          </a:p>
          <a:p>
            <a:pPr lvl="3"/>
            <a:r>
              <a:rPr lang="en-US" sz="2400" dirty="0"/>
              <a:t>Fiscal Review</a:t>
            </a:r>
          </a:p>
          <a:p>
            <a:pPr lvl="1"/>
            <a:endParaRPr lang="en-US" dirty="0"/>
          </a:p>
        </p:txBody>
      </p:sp>
      <p:sp>
        <p:nvSpPr>
          <p:cNvPr id="4" name="Slide Number Placeholder 3">
            <a:extLst>
              <a:ext uri="{FF2B5EF4-FFF2-40B4-BE49-F238E27FC236}">
                <a16:creationId xmlns:a16="http://schemas.microsoft.com/office/drawing/2014/main" id="{DD02B8C4-C5E0-4054-BEB8-AE6FA3619A33}"/>
              </a:ext>
            </a:extLst>
          </p:cNvPr>
          <p:cNvSpPr>
            <a:spLocks noGrp="1"/>
          </p:cNvSpPr>
          <p:nvPr>
            <p:ph type="sldNum" sz="quarter" idx="10"/>
          </p:nvPr>
        </p:nvSpPr>
        <p:spPr/>
        <p:txBody>
          <a:bodyPr/>
          <a:lstStyle/>
          <a:p>
            <a:fld id="{A3D1C70C-36A2-44FC-A083-98959550CFF4}" type="slidenum">
              <a:rPr lang="en-US" smtClean="0"/>
              <a:pPr/>
              <a:t>28</a:t>
            </a:fld>
            <a:endParaRPr lang="en-US"/>
          </a:p>
        </p:txBody>
      </p:sp>
    </p:spTree>
    <p:extLst>
      <p:ext uri="{BB962C8B-B14F-4D97-AF65-F5344CB8AC3E}">
        <p14:creationId xmlns:p14="http://schemas.microsoft.com/office/powerpoint/2010/main" val="129249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5F44-9782-40F7-A5DD-96FF88696813}"/>
              </a:ext>
            </a:extLst>
          </p:cNvPr>
          <p:cNvSpPr>
            <a:spLocks noGrp="1"/>
          </p:cNvSpPr>
          <p:nvPr>
            <p:ph type="title"/>
          </p:nvPr>
        </p:nvSpPr>
        <p:spPr/>
        <p:txBody>
          <a:bodyPr/>
          <a:lstStyle/>
          <a:p>
            <a:r>
              <a:rPr lang="en-US" sz="5400" dirty="0"/>
              <a:t>Approval Process (cont.)</a:t>
            </a:r>
          </a:p>
        </p:txBody>
      </p:sp>
      <p:sp>
        <p:nvSpPr>
          <p:cNvPr id="3" name="Text Placeholder 2">
            <a:extLst>
              <a:ext uri="{FF2B5EF4-FFF2-40B4-BE49-F238E27FC236}">
                <a16:creationId xmlns:a16="http://schemas.microsoft.com/office/drawing/2014/main" id="{43A4C9C8-AFCC-494B-8A8A-9B473183FFDC}"/>
              </a:ext>
            </a:extLst>
          </p:cNvPr>
          <p:cNvSpPr>
            <a:spLocks noGrp="1"/>
          </p:cNvSpPr>
          <p:nvPr>
            <p:ph type="body" sz="quarter" idx="11"/>
          </p:nvPr>
        </p:nvSpPr>
        <p:spPr/>
        <p:txBody>
          <a:bodyPr>
            <a:normAutofit/>
          </a:bodyPr>
          <a:lstStyle/>
          <a:p>
            <a:pPr lvl="1"/>
            <a:r>
              <a:rPr lang="en-US" sz="3000" dirty="0"/>
              <a:t>Tier II</a:t>
            </a:r>
          </a:p>
          <a:p>
            <a:pPr lvl="2"/>
            <a:r>
              <a:rPr lang="en-US" sz="2600" dirty="0"/>
              <a:t>Office of Grants Management </a:t>
            </a:r>
          </a:p>
          <a:p>
            <a:pPr lvl="3"/>
            <a:r>
              <a:rPr lang="en-US" sz="2400" dirty="0"/>
              <a:t>Fiscal Review</a:t>
            </a:r>
          </a:p>
          <a:p>
            <a:pPr lvl="3"/>
            <a:r>
              <a:rPr lang="en-US" sz="2400" dirty="0"/>
              <a:t>Allocation Alignment</a:t>
            </a:r>
          </a:p>
          <a:p>
            <a:pPr lvl="1"/>
            <a:r>
              <a:rPr lang="en-US" sz="3000" dirty="0"/>
              <a:t>After Tier II approval, districts must file an amendment for any program or fiscal changes.</a:t>
            </a:r>
          </a:p>
          <a:p>
            <a:pPr marL="3429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DD02B8C4-C5E0-4054-BEB8-AE6FA3619A33}"/>
              </a:ext>
            </a:extLst>
          </p:cNvPr>
          <p:cNvSpPr>
            <a:spLocks noGrp="1"/>
          </p:cNvSpPr>
          <p:nvPr>
            <p:ph type="sldNum" sz="quarter" idx="10"/>
          </p:nvPr>
        </p:nvSpPr>
        <p:spPr/>
        <p:txBody>
          <a:bodyPr/>
          <a:lstStyle/>
          <a:p>
            <a:fld id="{A3D1C70C-36A2-44FC-A083-98959550CFF4}" type="slidenum">
              <a:rPr lang="en-US" smtClean="0"/>
              <a:pPr/>
              <a:t>29</a:t>
            </a:fld>
            <a:endParaRPr lang="en-US"/>
          </a:p>
        </p:txBody>
      </p:sp>
    </p:spTree>
    <p:extLst>
      <p:ext uri="{BB962C8B-B14F-4D97-AF65-F5344CB8AC3E}">
        <p14:creationId xmlns:p14="http://schemas.microsoft.com/office/powerpoint/2010/main" val="1900262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4919-2D8A-4D8D-9B3B-8D75A050DD85}"/>
              </a:ext>
            </a:extLst>
          </p:cNvPr>
          <p:cNvSpPr>
            <a:spLocks noGrp="1"/>
          </p:cNvSpPr>
          <p:nvPr>
            <p:ph type="title"/>
          </p:nvPr>
        </p:nvSpPr>
        <p:spPr/>
        <p:txBody>
          <a:bodyPr/>
          <a:lstStyle/>
          <a:p>
            <a:pPr marR="0" lvl="0">
              <a:spcBef>
                <a:spcPts val="0"/>
              </a:spcBef>
              <a:spcAft>
                <a:spcPts val="0"/>
              </a:spcAft>
            </a:pPr>
            <a:r>
              <a:rPr lang="en-US" sz="4800" b="1" dirty="0">
                <a:effectLst/>
                <a:ea typeface="Times" panose="02020603050405020304" pitchFamily="18" charset="0"/>
                <a:cs typeface="Times New Roman" panose="02020603050405020304" pitchFamily="18" charset="0"/>
              </a:rPr>
              <a:t>Using Microsoft Teams</a:t>
            </a:r>
            <a:endParaRPr lang="en-US" sz="3500" dirty="0">
              <a:effectLst/>
              <a:ea typeface="Times"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CF0FD60-3C78-4D4D-AF54-55346C1F5FF2}"/>
              </a:ext>
            </a:extLst>
          </p:cNvPr>
          <p:cNvSpPr txBox="1"/>
          <p:nvPr/>
        </p:nvSpPr>
        <p:spPr>
          <a:xfrm>
            <a:off x="679508" y="1493240"/>
            <a:ext cx="4773336" cy="4530471"/>
          </a:xfrm>
          <a:prstGeom prst="rect">
            <a:avLst/>
          </a:prstGeom>
          <a:noFill/>
        </p:spPr>
        <p:txBody>
          <a:bodyPr wrap="square" rtlCol="0">
            <a:spAutoFit/>
          </a:bodyPr>
          <a:lstStyle/>
          <a:p>
            <a:pPr marL="228600" lvl="1" indent="-228600" defTabSz="889000">
              <a:lnSpc>
                <a:spcPct val="90000"/>
              </a:lnSpc>
              <a:spcBef>
                <a:spcPct val="0"/>
              </a:spcBef>
              <a:spcAft>
                <a:spcPct val="15000"/>
              </a:spcAft>
              <a:buChar char="••"/>
            </a:pPr>
            <a:r>
              <a:rPr lang="en-US" sz="2200" b="1" dirty="0">
                <a:latin typeface="Palatino Linotype" panose="02040502050505030304" pitchFamily="18" charset="0"/>
                <a:cs typeface="Times New Roman" panose="02020603050405020304" pitchFamily="18" charset="0"/>
              </a:rPr>
              <a:t>Chat</a:t>
            </a:r>
          </a:p>
          <a:p>
            <a:pPr marL="571500" lvl="2" indent="-342900" defTabSz="889000">
              <a:lnSpc>
                <a:spcPct val="90000"/>
              </a:lnSpc>
              <a:spcBef>
                <a:spcPct val="0"/>
              </a:spcBef>
              <a:spcAft>
                <a:spcPct val="15000"/>
              </a:spcAft>
              <a:buFont typeface="Courier New" panose="02070309020205020404" pitchFamily="49" charset="0"/>
              <a:buChar char="o"/>
            </a:pPr>
            <a:r>
              <a:rPr lang="en-US" sz="2200" dirty="0">
                <a:latin typeface="Palatino Linotype" panose="02040502050505030304" pitchFamily="18" charset="0"/>
                <a:cs typeface="Times New Roman" panose="02020603050405020304" pitchFamily="18" charset="0"/>
              </a:rPr>
              <a:t>We welcome your participation in discussions by asking questions and adding comments in the chat box.</a:t>
            </a:r>
          </a:p>
          <a:p>
            <a:pPr marL="228600" lvl="2" defTabSz="889000">
              <a:lnSpc>
                <a:spcPct val="90000"/>
              </a:lnSpc>
              <a:spcBef>
                <a:spcPct val="0"/>
              </a:spcBef>
              <a:spcAft>
                <a:spcPct val="15000"/>
              </a:spcAft>
            </a:pPr>
            <a:endParaRPr lang="en-US" sz="800" dirty="0">
              <a:latin typeface="Palatino Linotype" panose="02040502050505030304" pitchFamily="18" charset="0"/>
              <a:cs typeface="Times New Roman" panose="02020603050405020304" pitchFamily="18" charset="0"/>
            </a:endParaRPr>
          </a:p>
          <a:p>
            <a:pPr marL="228600" lvl="1" indent="-228600" defTabSz="889000">
              <a:lnSpc>
                <a:spcPct val="90000"/>
              </a:lnSpc>
              <a:spcBef>
                <a:spcPct val="0"/>
              </a:spcBef>
              <a:spcAft>
                <a:spcPct val="15000"/>
              </a:spcAft>
              <a:buChar char="••"/>
            </a:pPr>
            <a:r>
              <a:rPr lang="en-US" sz="2200" b="1" dirty="0">
                <a:latin typeface="Palatino Linotype" panose="02040502050505030304" pitchFamily="18" charset="0"/>
                <a:cs typeface="Times New Roman" panose="02020603050405020304" pitchFamily="18" charset="0"/>
              </a:rPr>
              <a:t>Raise Hand</a:t>
            </a:r>
          </a:p>
          <a:p>
            <a:pPr marL="576263" lvl="1" indent="-350838" defTabSz="889000">
              <a:lnSpc>
                <a:spcPct val="90000"/>
              </a:lnSpc>
              <a:spcBef>
                <a:spcPct val="0"/>
              </a:spcBef>
              <a:spcAft>
                <a:spcPct val="15000"/>
              </a:spcAft>
              <a:buFont typeface="Courier New" panose="02070309020205020404" pitchFamily="49" charset="0"/>
              <a:buChar char="o"/>
            </a:pPr>
            <a:r>
              <a:rPr lang="en-US" sz="2200" dirty="0">
                <a:latin typeface="Palatino Linotype" panose="02040502050505030304" pitchFamily="18" charset="0"/>
                <a:cs typeface="Times New Roman" panose="02020603050405020304" pitchFamily="18" charset="0"/>
              </a:rPr>
              <a:t>Please use the raise hand feature if you want to speak.</a:t>
            </a:r>
          </a:p>
          <a:p>
            <a:pPr marL="225425" lvl="1" defTabSz="889000">
              <a:lnSpc>
                <a:spcPct val="90000"/>
              </a:lnSpc>
              <a:spcBef>
                <a:spcPct val="0"/>
              </a:spcBef>
              <a:spcAft>
                <a:spcPct val="15000"/>
              </a:spcAft>
            </a:pPr>
            <a:endParaRPr lang="en-US" sz="800" dirty="0">
              <a:latin typeface="Palatino Linotype" panose="0204050205050503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US" sz="2200" b="1" kern="1200" dirty="0">
                <a:latin typeface="Palatino Linotype" panose="02040502050505030304" pitchFamily="18" charset="0"/>
                <a:cs typeface="Times New Roman" panose="02020603050405020304" pitchFamily="18" charset="0"/>
              </a:rPr>
              <a:t>Mute/Unmute</a:t>
            </a:r>
            <a:endParaRPr lang="en-US" sz="2200" b="0" kern="1200" dirty="0">
              <a:latin typeface="Palatino Linotype" panose="02040502050505030304" pitchFamily="18" charset="0"/>
              <a:cs typeface="Times New Roman" panose="02020603050405020304" pitchFamily="18" charset="0"/>
            </a:endParaRPr>
          </a:p>
          <a:p>
            <a:pPr marL="571500" lvl="2" indent="-342900" algn="l" defTabSz="889000" rtl="0">
              <a:lnSpc>
                <a:spcPct val="90000"/>
              </a:lnSpc>
              <a:spcBef>
                <a:spcPct val="0"/>
              </a:spcBef>
              <a:spcAft>
                <a:spcPct val="15000"/>
              </a:spcAft>
              <a:buFont typeface="Courier New" panose="02070309020205020404" pitchFamily="49" charset="0"/>
              <a:buChar char="o"/>
            </a:pPr>
            <a:r>
              <a:rPr lang="en-US" sz="2200" dirty="0">
                <a:latin typeface="Palatino Linotype" panose="02040502050505030304" pitchFamily="18" charset="0"/>
                <a:cs typeface="Times New Roman" panose="02020603050405020304" pitchFamily="18" charset="0"/>
              </a:rPr>
              <a:t>Please r</a:t>
            </a:r>
            <a:r>
              <a:rPr lang="en-US" sz="2200" kern="1200" dirty="0">
                <a:latin typeface="Palatino Linotype" panose="02040502050505030304" pitchFamily="18" charset="0"/>
                <a:cs typeface="Times New Roman" panose="02020603050405020304" pitchFamily="18" charset="0"/>
              </a:rPr>
              <a:t>emain muted whenever you are not speaking.</a:t>
            </a:r>
            <a:endParaRPr lang="en-US" sz="2200" b="0" kern="1200" dirty="0">
              <a:latin typeface="Palatino Linotype" panose="02040502050505030304" pitchFamily="18" charset="0"/>
              <a:cs typeface="Times New Roman" panose="02020603050405020304" pitchFamily="18" charset="0"/>
            </a:endParaRPr>
          </a:p>
          <a:p>
            <a:endParaRPr lang="en-US" sz="3400" dirty="0">
              <a:latin typeface="Palatino Linotype" panose="02040502050505030304" pitchFamily="18" charset="0"/>
            </a:endParaRPr>
          </a:p>
        </p:txBody>
      </p:sp>
      <p:pic>
        <p:nvPicPr>
          <p:cNvPr id="9" name="Picture 8" descr="Microsoft Teams menu pointing to the meeting chat icon and the raise hand icon.">
            <a:extLst>
              <a:ext uri="{FF2B5EF4-FFF2-40B4-BE49-F238E27FC236}">
                <a16:creationId xmlns:a16="http://schemas.microsoft.com/office/drawing/2014/main" id="{0BEA9FF1-FEA6-9C2B-3724-69B0C5918DBB}"/>
              </a:ext>
            </a:extLst>
          </p:cNvPr>
          <p:cNvPicPr>
            <a:picLocks noChangeAspect="1"/>
          </p:cNvPicPr>
          <p:nvPr/>
        </p:nvPicPr>
        <p:blipFill>
          <a:blip r:embed="rId3"/>
          <a:stretch>
            <a:fillRect/>
          </a:stretch>
        </p:blipFill>
        <p:spPr>
          <a:xfrm>
            <a:off x="7401114" y="1869622"/>
            <a:ext cx="4029805" cy="3548180"/>
          </a:xfrm>
          <a:prstGeom prst="rect">
            <a:avLst/>
          </a:prstGeom>
        </p:spPr>
      </p:pic>
      <p:sp>
        <p:nvSpPr>
          <p:cNvPr id="3" name="Slide Number Placeholder 2">
            <a:extLst>
              <a:ext uri="{FF2B5EF4-FFF2-40B4-BE49-F238E27FC236}">
                <a16:creationId xmlns:a16="http://schemas.microsoft.com/office/drawing/2014/main" id="{CAA84BA1-6EB6-4BC2-9BDD-3632D59AC902}"/>
              </a:ext>
            </a:extLst>
          </p:cNvPr>
          <p:cNvSpPr>
            <a:spLocks noGrp="1"/>
          </p:cNvSpPr>
          <p:nvPr>
            <p:ph type="sldNum" sz="quarter" idx="10"/>
          </p:nvPr>
        </p:nvSpPr>
        <p:spPr/>
        <p:txBody>
          <a:bodyPr/>
          <a:lstStyle/>
          <a:p>
            <a:fld id="{063B872D-3AE9-4542-A461-B751CD6BB84C}" type="slidenum">
              <a:rPr lang="en-US" smtClean="0"/>
              <a:t>3</a:t>
            </a:fld>
            <a:endParaRPr lang="en-US"/>
          </a:p>
        </p:txBody>
      </p:sp>
    </p:spTree>
    <p:extLst>
      <p:ext uri="{BB962C8B-B14F-4D97-AF65-F5344CB8AC3E}">
        <p14:creationId xmlns:p14="http://schemas.microsoft.com/office/powerpoint/2010/main" val="55373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5F44-9782-40F7-A5DD-96FF88696813}"/>
              </a:ext>
            </a:extLst>
          </p:cNvPr>
          <p:cNvSpPr>
            <a:spLocks noGrp="1"/>
          </p:cNvSpPr>
          <p:nvPr>
            <p:ph type="title"/>
          </p:nvPr>
        </p:nvSpPr>
        <p:spPr/>
        <p:txBody>
          <a:bodyPr/>
          <a:lstStyle/>
          <a:p>
            <a:r>
              <a:rPr lang="en-US" sz="5400" dirty="0"/>
              <a:t>Substantially Approved</a:t>
            </a:r>
          </a:p>
        </p:txBody>
      </p:sp>
      <p:sp>
        <p:nvSpPr>
          <p:cNvPr id="3" name="Text Placeholder 2">
            <a:extLst>
              <a:ext uri="{FF2B5EF4-FFF2-40B4-BE49-F238E27FC236}">
                <a16:creationId xmlns:a16="http://schemas.microsoft.com/office/drawing/2014/main" id="{43A4C9C8-AFCC-494B-8A8A-9B473183FFDC}"/>
              </a:ext>
            </a:extLst>
          </p:cNvPr>
          <p:cNvSpPr>
            <a:spLocks noGrp="1"/>
          </p:cNvSpPr>
          <p:nvPr>
            <p:ph type="body" sz="quarter" idx="11"/>
          </p:nvPr>
        </p:nvSpPr>
        <p:spPr>
          <a:xfrm>
            <a:off x="171450" y="1027112"/>
            <a:ext cx="11849100" cy="4803775"/>
          </a:xfrm>
        </p:spPr>
        <p:txBody>
          <a:bodyPr>
            <a:noAutofit/>
          </a:bodyPr>
          <a:lstStyle/>
          <a:p>
            <a:pPr lvl="1"/>
            <a:r>
              <a:rPr lang="en-US" sz="3200" dirty="0"/>
              <a:t>When an LEA successfully submits an application, they receive an automatic email notification through the EWEG system that the application has been submitted in “substantially approved form.” </a:t>
            </a:r>
          </a:p>
          <a:p>
            <a:pPr lvl="1"/>
            <a:r>
              <a:rPr lang="en-US" sz="3200" dirty="0"/>
              <a:t>This is only a preliminary approval; the application will be reviewed and given final approval by the NJDOE staff.</a:t>
            </a:r>
          </a:p>
          <a:p>
            <a:pPr lvl="1"/>
            <a:r>
              <a:rPr lang="en-US" sz="3200" dirty="0"/>
              <a:t>Pursuant to federal guidance, if the LEA submits the application by the due date, they may begin to encumber funds as of the project start date. </a:t>
            </a:r>
          </a:p>
        </p:txBody>
      </p:sp>
      <p:sp>
        <p:nvSpPr>
          <p:cNvPr id="4" name="Slide Number Placeholder 3">
            <a:extLst>
              <a:ext uri="{FF2B5EF4-FFF2-40B4-BE49-F238E27FC236}">
                <a16:creationId xmlns:a16="http://schemas.microsoft.com/office/drawing/2014/main" id="{DD02B8C4-C5E0-4054-BEB8-AE6FA3619A33}"/>
              </a:ext>
            </a:extLst>
          </p:cNvPr>
          <p:cNvSpPr>
            <a:spLocks noGrp="1"/>
          </p:cNvSpPr>
          <p:nvPr>
            <p:ph type="sldNum" sz="quarter" idx="10"/>
          </p:nvPr>
        </p:nvSpPr>
        <p:spPr/>
        <p:txBody>
          <a:bodyPr/>
          <a:lstStyle/>
          <a:p>
            <a:fld id="{A3D1C70C-36A2-44FC-A083-98959550CFF4}" type="slidenum">
              <a:rPr lang="en-US" smtClean="0"/>
              <a:pPr/>
              <a:t>30</a:t>
            </a:fld>
            <a:endParaRPr lang="en-US"/>
          </a:p>
        </p:txBody>
      </p:sp>
    </p:spTree>
    <p:extLst>
      <p:ext uri="{BB962C8B-B14F-4D97-AF65-F5344CB8AC3E}">
        <p14:creationId xmlns:p14="http://schemas.microsoft.com/office/powerpoint/2010/main" val="285951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5F44-9782-40F7-A5DD-96FF88696813}"/>
              </a:ext>
            </a:extLst>
          </p:cNvPr>
          <p:cNvSpPr>
            <a:spLocks noGrp="1"/>
          </p:cNvSpPr>
          <p:nvPr>
            <p:ph type="title"/>
          </p:nvPr>
        </p:nvSpPr>
        <p:spPr/>
        <p:txBody>
          <a:bodyPr/>
          <a:lstStyle/>
          <a:p>
            <a:r>
              <a:rPr lang="en-US" sz="5400" dirty="0"/>
              <a:t>Substantially Approved (cont.)</a:t>
            </a:r>
          </a:p>
        </p:txBody>
      </p:sp>
      <p:sp>
        <p:nvSpPr>
          <p:cNvPr id="3" name="Text Placeholder 2">
            <a:extLst>
              <a:ext uri="{FF2B5EF4-FFF2-40B4-BE49-F238E27FC236}">
                <a16:creationId xmlns:a16="http://schemas.microsoft.com/office/drawing/2014/main" id="{43A4C9C8-AFCC-494B-8A8A-9B473183FFDC}"/>
              </a:ext>
            </a:extLst>
          </p:cNvPr>
          <p:cNvSpPr>
            <a:spLocks noGrp="1"/>
          </p:cNvSpPr>
          <p:nvPr>
            <p:ph type="body" sz="quarter" idx="11"/>
          </p:nvPr>
        </p:nvSpPr>
        <p:spPr>
          <a:xfrm>
            <a:off x="171450" y="1126475"/>
            <a:ext cx="11849100" cy="4803775"/>
          </a:xfrm>
        </p:spPr>
        <p:txBody>
          <a:bodyPr>
            <a:normAutofit/>
          </a:bodyPr>
          <a:lstStyle/>
          <a:p>
            <a:pPr lvl="1"/>
            <a:r>
              <a:rPr lang="en-US" sz="3200" dirty="0"/>
              <a:t>If the application is submitted after the due date, they may only encumber funds as of the date of submission.</a:t>
            </a:r>
          </a:p>
          <a:p>
            <a:pPr lvl="1"/>
            <a:r>
              <a:rPr lang="en-US" sz="3200" dirty="0"/>
              <a:t>Applications will be considered on time if they were submitted by November 24, 2021. </a:t>
            </a:r>
          </a:p>
          <a:p>
            <a:pPr lvl="1"/>
            <a:r>
              <a:rPr lang="en-US" sz="3200" dirty="0"/>
              <a:t>NJDOE staff will be available for support Monday through Friday during regular business hours. </a:t>
            </a:r>
          </a:p>
        </p:txBody>
      </p:sp>
      <p:sp>
        <p:nvSpPr>
          <p:cNvPr id="4" name="Slide Number Placeholder 3">
            <a:extLst>
              <a:ext uri="{FF2B5EF4-FFF2-40B4-BE49-F238E27FC236}">
                <a16:creationId xmlns:a16="http://schemas.microsoft.com/office/drawing/2014/main" id="{DD02B8C4-C5E0-4054-BEB8-AE6FA3619A33}"/>
              </a:ext>
            </a:extLst>
          </p:cNvPr>
          <p:cNvSpPr>
            <a:spLocks noGrp="1"/>
          </p:cNvSpPr>
          <p:nvPr>
            <p:ph type="sldNum" sz="quarter" idx="10"/>
          </p:nvPr>
        </p:nvSpPr>
        <p:spPr/>
        <p:txBody>
          <a:bodyPr/>
          <a:lstStyle/>
          <a:p>
            <a:fld id="{A3D1C70C-36A2-44FC-A083-98959550CFF4}" type="slidenum">
              <a:rPr lang="en-US" smtClean="0"/>
              <a:pPr/>
              <a:t>31</a:t>
            </a:fld>
            <a:endParaRPr lang="en-US"/>
          </a:p>
        </p:txBody>
      </p:sp>
    </p:spTree>
    <p:extLst>
      <p:ext uri="{BB962C8B-B14F-4D97-AF65-F5344CB8AC3E}">
        <p14:creationId xmlns:p14="http://schemas.microsoft.com/office/powerpoint/2010/main" val="3398868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6000" b="1" dirty="0"/>
              <a:t>District Presentations</a:t>
            </a:r>
          </a:p>
        </p:txBody>
      </p:sp>
    </p:spTree>
    <p:extLst>
      <p:ext uri="{BB962C8B-B14F-4D97-AF65-F5344CB8AC3E}">
        <p14:creationId xmlns:p14="http://schemas.microsoft.com/office/powerpoint/2010/main" val="3493481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859F541-9FB3-4FB3-88FF-3CE568C1D59C}"/>
              </a:ext>
              <a:ext uri="{C183D7F6-B498-43B3-948B-1728B52AA6E4}">
                <adec:decorative xmlns:adec="http://schemas.microsoft.com/office/drawing/2017/decorative" val="0"/>
              </a:ext>
            </a:extLst>
          </p:cNvPr>
          <p:cNvSpPr>
            <a:spLocks noGrp="1"/>
          </p:cNvSpPr>
          <p:nvPr>
            <p:ph type="title" idx="4294967295"/>
          </p:nvPr>
        </p:nvSpPr>
        <p:spPr>
          <a:xfrm>
            <a:off x="58912" y="346517"/>
            <a:ext cx="374784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4000" kern="0" cap="none" spc="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cs typeface="Arial" charset="0"/>
              </a:rPr>
              <a:t>ARP/ESSER 1</a:t>
            </a:r>
            <a:endParaRPr kumimoji="0" lang="en-US" sz="4000" b="0" i="0" u="none" strike="noStrike" kern="1200" cap="none" spc="0" normalizeH="0" baseline="0" noProof="0" dirty="0">
              <a:ln w="25400">
                <a:noFill/>
              </a:ln>
              <a:solidFill>
                <a:srgbClr val="365585"/>
              </a:solidFill>
              <a:effectLst/>
              <a:uLnTx/>
              <a:uFillTx/>
              <a:latin typeface="Tw Cen MT Condensed" panose="020B0606020104020203" pitchFamily="34" charset="0"/>
              <a:ea typeface="+mn-ea"/>
              <a:cs typeface="+mn-cs"/>
            </a:endParaRPr>
          </a:p>
        </p:txBody>
      </p:sp>
      <p:pic>
        <p:nvPicPr>
          <p:cNvPr id="8" name="Picture 7" descr="Logo: Elizabeth Public Schools. Every child, Achieving Excellence.">
            <a:extLst>
              <a:ext uri="{FF2B5EF4-FFF2-40B4-BE49-F238E27FC236}">
                <a16:creationId xmlns:a16="http://schemas.microsoft.com/office/drawing/2014/main" id="{3CC4BF37-1CB2-DAEC-4636-A8CB2B0E49D2}"/>
              </a:ext>
            </a:extLst>
          </p:cNvPr>
          <p:cNvPicPr>
            <a:picLocks noChangeAspect="1"/>
          </p:cNvPicPr>
          <p:nvPr/>
        </p:nvPicPr>
        <p:blipFill>
          <a:blip r:embed="rId3"/>
          <a:stretch>
            <a:fillRect/>
          </a:stretch>
        </p:blipFill>
        <p:spPr>
          <a:xfrm>
            <a:off x="-2" y="60788"/>
            <a:ext cx="3913971" cy="2877561"/>
          </a:xfrm>
          <a:prstGeom prst="rect">
            <a:avLst/>
          </a:prstGeom>
        </p:spPr>
      </p:pic>
      <p:pic>
        <p:nvPicPr>
          <p:cNvPr id="2" name="Picture 1" descr="ARP/ESSER Presentation ">
            <a:extLst>
              <a:ext uri="{FF2B5EF4-FFF2-40B4-BE49-F238E27FC236}">
                <a16:creationId xmlns:a16="http://schemas.microsoft.com/office/drawing/2014/main" id="{96DC6D03-C05A-00B7-E6F0-7897BD8A3AB3}"/>
              </a:ext>
            </a:extLst>
          </p:cNvPr>
          <p:cNvPicPr>
            <a:picLocks noChangeAspect="1"/>
          </p:cNvPicPr>
          <p:nvPr/>
        </p:nvPicPr>
        <p:blipFill>
          <a:blip r:embed="rId4"/>
          <a:stretch>
            <a:fillRect/>
          </a:stretch>
        </p:blipFill>
        <p:spPr>
          <a:xfrm>
            <a:off x="3806753" y="2112150"/>
            <a:ext cx="4578493" cy="2633700"/>
          </a:xfrm>
          <a:prstGeom prst="rect">
            <a:avLst/>
          </a:prstGeom>
        </p:spPr>
      </p:pic>
      <p:pic>
        <p:nvPicPr>
          <p:cNvPr id="3" name="Picture 2" descr="Two girls embracing and smiling at the camara.">
            <a:extLst>
              <a:ext uri="{FF2B5EF4-FFF2-40B4-BE49-F238E27FC236}">
                <a16:creationId xmlns:a16="http://schemas.microsoft.com/office/drawing/2014/main" id="{7C1A6FA8-9D77-EF71-A05B-25C53AD889FE}"/>
              </a:ext>
            </a:extLst>
          </p:cNvPr>
          <p:cNvPicPr>
            <a:picLocks noChangeAspect="1"/>
          </p:cNvPicPr>
          <p:nvPr/>
        </p:nvPicPr>
        <p:blipFill>
          <a:blip r:embed="rId5"/>
          <a:stretch>
            <a:fillRect/>
          </a:stretch>
        </p:blipFill>
        <p:spPr>
          <a:xfrm>
            <a:off x="7619603" y="-3345"/>
            <a:ext cx="4572396" cy="3432345"/>
          </a:xfrm>
          <a:prstGeom prst="rect">
            <a:avLst/>
          </a:prstGeom>
        </p:spPr>
      </p:pic>
      <p:pic>
        <p:nvPicPr>
          <p:cNvPr id="5" name="Picture 4" descr="Teacher giving a student a high five.">
            <a:extLst>
              <a:ext uri="{FF2B5EF4-FFF2-40B4-BE49-F238E27FC236}">
                <a16:creationId xmlns:a16="http://schemas.microsoft.com/office/drawing/2014/main" id="{17893834-FEAD-4DCC-21CE-89C1CFDFD893}"/>
              </a:ext>
            </a:extLst>
          </p:cNvPr>
          <p:cNvPicPr>
            <a:picLocks noChangeAspect="1"/>
          </p:cNvPicPr>
          <p:nvPr/>
        </p:nvPicPr>
        <p:blipFill>
          <a:blip r:embed="rId6"/>
          <a:stretch>
            <a:fillRect/>
          </a:stretch>
        </p:blipFill>
        <p:spPr>
          <a:xfrm>
            <a:off x="-31254" y="3467223"/>
            <a:ext cx="4572396" cy="3426249"/>
          </a:xfrm>
          <a:prstGeom prst="rect">
            <a:avLst/>
          </a:prstGeom>
        </p:spPr>
      </p:pic>
      <p:sp>
        <p:nvSpPr>
          <p:cNvPr id="11" name="Rectangle 10">
            <a:extLst>
              <a:ext uri="{FF2B5EF4-FFF2-40B4-BE49-F238E27FC236}">
                <a16:creationId xmlns:a16="http://schemas.microsoft.com/office/drawing/2014/main" id="{6E424716-712E-4165-97A5-7B469DCAA557}"/>
              </a:ext>
            </a:extLst>
          </p:cNvPr>
          <p:cNvSpPr/>
          <p:nvPr/>
        </p:nvSpPr>
        <p:spPr>
          <a:xfrm>
            <a:off x="7620000" y="4132123"/>
            <a:ext cx="4572001" cy="2308324"/>
          </a:xfrm>
          <a:prstGeom prst="rect">
            <a:avLst/>
          </a:prstGeom>
        </p:spPr>
        <p:txBody>
          <a:bodyPr wrap="square">
            <a:spAutoFit/>
          </a:bodyPr>
          <a:lstStyle/>
          <a:p>
            <a:pPr algn="ctr"/>
            <a:r>
              <a:rPr lang="en-US" sz="2400" kern="0" dirty="0">
                <a:ln w="25400">
                  <a:noFill/>
                </a:ln>
                <a:solidFill>
                  <a:srgbClr val="365585"/>
                </a:solidFill>
                <a:latin typeface="Tw Cen MT Condensed" panose="020B0606020104020203" pitchFamily="34" charset="0"/>
                <a:cs typeface="Arial" charset="0"/>
              </a:rPr>
              <a:t>presented by</a:t>
            </a:r>
          </a:p>
          <a:p>
            <a:pPr algn="ctr"/>
            <a:r>
              <a:rPr lang="en-US" sz="4000" kern="0" dirty="0">
                <a:ln w="25400">
                  <a:noFill/>
                </a:ln>
                <a:solidFill>
                  <a:srgbClr val="365585"/>
                </a:solidFill>
                <a:latin typeface="Tw Cen MT Condensed" panose="020B0606020104020203" pitchFamily="34" charset="0"/>
                <a:cs typeface="Arial" charset="0"/>
              </a:rPr>
              <a:t>Olga Hugelmeyer</a:t>
            </a:r>
          </a:p>
          <a:p>
            <a:pPr algn="ctr"/>
            <a:r>
              <a:rPr lang="en-US" sz="4000" kern="0" dirty="0">
                <a:ln w="25400">
                  <a:noFill/>
                </a:ln>
                <a:solidFill>
                  <a:srgbClr val="365585"/>
                </a:solidFill>
                <a:latin typeface="Tw Cen MT Condensed" panose="020B0606020104020203" pitchFamily="34" charset="0"/>
                <a:cs typeface="Arial" charset="0"/>
              </a:rPr>
              <a:t>Superintendent of Schools</a:t>
            </a:r>
          </a:p>
          <a:p>
            <a:pPr lvl="0" algn="ctr">
              <a:defRPr/>
            </a:pPr>
            <a:r>
              <a:rPr lang="en-US" sz="4000" kern="0" dirty="0">
                <a:ln w="25400">
                  <a:noFill/>
                </a:ln>
                <a:solidFill>
                  <a:srgbClr val="365585"/>
                </a:solidFill>
                <a:latin typeface="Tw Cen MT Condensed" panose="020B0606020104020203" pitchFamily="34" charset="0"/>
                <a:cs typeface="Arial" charset="0"/>
              </a:rPr>
              <a:t>June 10, 2022</a:t>
            </a:r>
            <a:endParaRPr lang="en-US" sz="4000" dirty="0">
              <a:ln w="25400">
                <a:noFill/>
              </a:ln>
              <a:solidFill>
                <a:srgbClr val="365585"/>
              </a:solidFill>
              <a:latin typeface="Tw Cen MT Condensed" panose="020B0606020104020203" pitchFamily="34" charset="0"/>
            </a:endParaRPr>
          </a:p>
        </p:txBody>
      </p:sp>
    </p:spTree>
    <p:extLst>
      <p:ext uri="{BB962C8B-B14F-4D97-AF65-F5344CB8AC3E}">
        <p14:creationId xmlns:p14="http://schemas.microsoft.com/office/powerpoint/2010/main" val="3619571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74D100-B858-5797-5D67-460787CCEA88}"/>
              </a:ext>
            </a:extLst>
          </p:cNvPr>
          <p:cNvSpPr>
            <a:spLocks noGrp="1"/>
          </p:cNvSpPr>
          <p:nvPr>
            <p:ph type="title"/>
          </p:nvPr>
        </p:nvSpPr>
        <p:spPr/>
        <p:txBody>
          <a:bodyPr/>
          <a:lstStyle/>
          <a:p>
            <a:r>
              <a:rPr lang="en-US" dirty="0"/>
              <a:t>Our School System</a:t>
            </a:r>
          </a:p>
        </p:txBody>
      </p:sp>
      <p:pic>
        <p:nvPicPr>
          <p:cNvPr id="11" name="Picture 10" descr="OUR SCHOOL SYSTEM Infographic. Elizabeth Public Schools. 37 Schools. 28,170 Students. 3 Early Childhood Centers, 20 Neighborhood Schools, 6 Magnet Schools, 8 High Schools. 2nd largest district in the state of New Jersey. Student Demographic: Male, 50.30%. 49.70%. White, 7.4%/ Hispanic, 74.5%. Black, 16.2%. Asian, 1.7%. Other, 0.2%. Student Profile: 64.7% General Education, 23.6% ELL, 10% Special Education, 1.8% Special Ed &amp; ELL, .79% Homeless Enrollment + 5,019 students in the past 11 years. 2011-2012 School Year - 23,391 students 2021-2022 School Year, 28,088 students. Graduation Rate - 82% EPS record 1,629 students graduated as members of the Class of 2021. 79.3% Free/Reduced Lunch. Workforce, 2021-2022 School Year - 4,198 team members. ">
            <a:extLst>
              <a:ext uri="{FF2B5EF4-FFF2-40B4-BE49-F238E27FC236}">
                <a16:creationId xmlns:a16="http://schemas.microsoft.com/office/drawing/2014/main" id="{53531886-C503-6B08-A2DB-0218F156AE03}"/>
              </a:ext>
            </a:extLst>
          </p:cNvPr>
          <p:cNvPicPr>
            <a:picLocks noChangeAspect="1"/>
          </p:cNvPicPr>
          <p:nvPr/>
        </p:nvPicPr>
        <p:blipFill rotWithShape="1">
          <a:blip r:embed="rId2"/>
          <a:srcRect r="8041"/>
          <a:stretch/>
        </p:blipFill>
        <p:spPr>
          <a:xfrm>
            <a:off x="-120315" y="0"/>
            <a:ext cx="12416590" cy="6858000"/>
          </a:xfrm>
          <a:prstGeom prst="rect">
            <a:avLst/>
          </a:prstGeom>
        </p:spPr>
      </p:pic>
    </p:spTree>
    <p:extLst>
      <p:ext uri="{BB962C8B-B14F-4D97-AF65-F5344CB8AC3E}">
        <p14:creationId xmlns:p14="http://schemas.microsoft.com/office/powerpoint/2010/main" val="901225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F921058-67A2-C727-4FA5-80A91F9BB714}"/>
              </a:ext>
            </a:extLst>
          </p:cNvPr>
          <p:cNvSpPr>
            <a:spLocks noGrp="1"/>
          </p:cNvSpPr>
          <p:nvPr>
            <p:ph type="title"/>
          </p:nvPr>
        </p:nvSpPr>
        <p:spPr>
          <a:xfrm>
            <a:off x="329184" y="2554873"/>
            <a:ext cx="5277532" cy="3046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EBC35"/>
                </a:solidFill>
                <a:effectLst/>
                <a:uLnTx/>
                <a:uFillTx/>
                <a:latin typeface="Tw Cen MT Condensed" panose="020B0606020104020203" pitchFamily="34" charset="0"/>
                <a:ea typeface="+mn-ea"/>
                <a:cs typeface="+mn-cs"/>
              </a:rPr>
              <a:t>How do we define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Achieving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Excellence?</a:t>
            </a:r>
            <a:endParaRPr kumimoji="0" lang="en-US" sz="2400" b="0"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endParaRPr>
          </a:p>
        </p:txBody>
      </p:sp>
      <p:pic>
        <p:nvPicPr>
          <p:cNvPr id="9" name="Picture 8" descr="Logo: Elizabeth Public Schools: Every child, achieving excellence">
            <a:extLst>
              <a:ext uri="{FF2B5EF4-FFF2-40B4-BE49-F238E27FC236}">
                <a16:creationId xmlns:a16="http://schemas.microsoft.com/office/drawing/2014/main" id="{6AA039AB-FAF1-2A0E-C7EA-8F223AA3D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196441"/>
            <a:ext cx="5093208" cy="2019473"/>
          </a:xfrm>
          <a:prstGeom prst="rect">
            <a:avLst/>
          </a:prstGeom>
        </p:spPr>
      </p:pic>
      <p:pic>
        <p:nvPicPr>
          <p:cNvPr id="14" name="Picture 13" descr="Circular inforgraphic on the outer layer we have Team Members, Families and Community, Teaching and Learning, and School Environment. In a center circle it says Every Child Achieving Excellence. There are 4 circles surrounding the inner circle labeled Cares Act, Essers II, American Rescue Act, and State Aide.">
            <a:extLst>
              <a:ext uri="{FF2B5EF4-FFF2-40B4-BE49-F238E27FC236}">
                <a16:creationId xmlns:a16="http://schemas.microsoft.com/office/drawing/2014/main" id="{DC94C2D8-813A-B9C9-AA3C-DF0238990E8E}"/>
              </a:ext>
            </a:extLst>
          </p:cNvPr>
          <p:cNvPicPr>
            <a:picLocks noChangeAspect="1"/>
          </p:cNvPicPr>
          <p:nvPr/>
        </p:nvPicPr>
        <p:blipFill>
          <a:blip r:embed="rId4"/>
          <a:stretch>
            <a:fillRect/>
          </a:stretch>
        </p:blipFill>
        <p:spPr>
          <a:xfrm>
            <a:off x="5983441" y="328915"/>
            <a:ext cx="6096528" cy="6200169"/>
          </a:xfrm>
          <a:prstGeom prst="rect">
            <a:avLst/>
          </a:prstGeom>
        </p:spPr>
      </p:pic>
    </p:spTree>
    <p:extLst>
      <p:ext uri="{BB962C8B-B14F-4D97-AF65-F5344CB8AC3E}">
        <p14:creationId xmlns:p14="http://schemas.microsoft.com/office/powerpoint/2010/main" val="3536823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59">
            <a:extLst>
              <a:ext uri="{FF2B5EF4-FFF2-40B4-BE49-F238E27FC236}">
                <a16:creationId xmlns:a16="http://schemas.microsoft.com/office/drawing/2014/main" id="{DB45C3EC-0537-5195-6BB4-2E185B8438AC}"/>
              </a:ext>
            </a:extLst>
          </p:cNvPr>
          <p:cNvSpPr>
            <a:spLocks noGrp="1"/>
          </p:cNvSpPr>
          <p:nvPr>
            <p:ph type="title"/>
          </p:nvPr>
        </p:nvSpPr>
        <p:spPr>
          <a:xfrm>
            <a:off x="-141079" y="0"/>
            <a:ext cx="2258637" cy="288758"/>
          </a:xfrm>
        </p:spPr>
        <p:txBody>
          <a:bodyPr>
            <a:noAutofit/>
          </a:bodyPr>
          <a:lstStyle/>
          <a:p>
            <a:r>
              <a:rPr lang="en-US" sz="1200" b="1" cap="none" dirty="0">
                <a:latin typeface="Calibri" panose="020F0502020204030204" pitchFamily="34" charset="0"/>
                <a:cs typeface="Calibri" panose="020F0502020204030204" pitchFamily="34" charset="0"/>
              </a:rPr>
              <a:t>End of High School</a:t>
            </a:r>
          </a:p>
        </p:txBody>
      </p:sp>
      <p:sp>
        <p:nvSpPr>
          <p:cNvPr id="61" name="TextBox 60">
            <a:extLst>
              <a:ext uri="{FF2B5EF4-FFF2-40B4-BE49-F238E27FC236}">
                <a16:creationId xmlns:a16="http://schemas.microsoft.com/office/drawing/2014/main" id="{3FC76103-49B1-44D3-15F1-1BA2473E7685}"/>
              </a:ext>
            </a:extLst>
          </p:cNvPr>
          <p:cNvSpPr txBox="1"/>
          <p:nvPr/>
        </p:nvSpPr>
        <p:spPr>
          <a:xfrm>
            <a:off x="96250" y="216566"/>
            <a:ext cx="6509084" cy="1200329"/>
          </a:xfrm>
          <a:prstGeom prst="rect">
            <a:avLst/>
          </a:prstGeom>
          <a:noFill/>
        </p:spPr>
        <p:txBody>
          <a:bodyPr wrap="square" rtlCol="0">
            <a:spAutoFit/>
          </a:bodyPr>
          <a:lstStyle/>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Consistent Attendance (95%)</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Earns a minimum of 120 credits as outlined in Policy 6146</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Completes 60+ hours of Community Service</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Take at least 1 AP course/Dual Enrollment course/earn vocational certificate</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Achieve a competitive score on the SAT (1050 or better)</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Participation in at least 2 extracurricular clubs/athletics/community involvement</a:t>
            </a:r>
          </a:p>
        </p:txBody>
      </p:sp>
      <p:sp>
        <p:nvSpPr>
          <p:cNvPr id="62" name="Title 59">
            <a:extLst>
              <a:ext uri="{FF2B5EF4-FFF2-40B4-BE49-F238E27FC236}">
                <a16:creationId xmlns:a16="http://schemas.microsoft.com/office/drawing/2014/main" id="{43B57D9B-7B0B-A62E-25E5-6131BC782B17}"/>
              </a:ext>
            </a:extLst>
          </p:cNvPr>
          <p:cNvSpPr txBox="1">
            <a:spLocks/>
          </p:cNvSpPr>
          <p:nvPr/>
        </p:nvSpPr>
        <p:spPr>
          <a:xfrm>
            <a:off x="-313534" y="1416895"/>
            <a:ext cx="2258637" cy="288758"/>
          </a:xfrm>
          <a:prstGeom prst="rect">
            <a:avLst/>
          </a:prstGeom>
          <a:no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200" b="1" cap="none" dirty="0">
                <a:latin typeface="Calibri" panose="020F0502020204030204" pitchFamily="34" charset="0"/>
                <a:cs typeface="Calibri" panose="020F0502020204030204" pitchFamily="34" charset="0"/>
              </a:rPr>
              <a:t>End of Grade 9</a:t>
            </a:r>
          </a:p>
        </p:txBody>
      </p:sp>
      <p:sp>
        <p:nvSpPr>
          <p:cNvPr id="63" name="TextBox 62">
            <a:extLst>
              <a:ext uri="{FF2B5EF4-FFF2-40B4-BE49-F238E27FC236}">
                <a16:creationId xmlns:a16="http://schemas.microsoft.com/office/drawing/2014/main" id="{4C755680-003F-0C4E-A8C6-B0AEC9A5EC4B}"/>
              </a:ext>
            </a:extLst>
          </p:cNvPr>
          <p:cNvSpPr txBox="1"/>
          <p:nvPr/>
        </p:nvSpPr>
        <p:spPr>
          <a:xfrm>
            <a:off x="96250" y="1645493"/>
            <a:ext cx="6509084" cy="830997"/>
          </a:xfrm>
          <a:prstGeom prst="rect">
            <a:avLst/>
          </a:prstGeom>
          <a:noFill/>
        </p:spPr>
        <p:txBody>
          <a:bodyPr wrap="square" rtlCol="0">
            <a:spAutoFit/>
          </a:bodyPr>
          <a:lstStyle/>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Consistent Attendance (95%)</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Earn 30 credits</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GPA 3.0 or better and/or demonstrates consistent growth</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80% Benchmark Score (Mathematics, English, Social Studies, Science)</a:t>
            </a:r>
          </a:p>
        </p:txBody>
      </p:sp>
      <p:sp>
        <p:nvSpPr>
          <p:cNvPr id="64" name="Title 59">
            <a:extLst>
              <a:ext uri="{FF2B5EF4-FFF2-40B4-BE49-F238E27FC236}">
                <a16:creationId xmlns:a16="http://schemas.microsoft.com/office/drawing/2014/main" id="{8BEE08A7-1A6E-C23E-B2CC-18945DC41EBD}"/>
              </a:ext>
            </a:extLst>
          </p:cNvPr>
          <p:cNvSpPr txBox="1">
            <a:spLocks/>
          </p:cNvSpPr>
          <p:nvPr/>
        </p:nvSpPr>
        <p:spPr>
          <a:xfrm>
            <a:off x="-317549" y="2435560"/>
            <a:ext cx="2258637" cy="288758"/>
          </a:xfrm>
          <a:prstGeom prst="rect">
            <a:avLst/>
          </a:prstGeom>
          <a:no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200" b="1" cap="none" dirty="0">
                <a:latin typeface="Calibri" panose="020F0502020204030204" pitchFamily="34" charset="0"/>
                <a:cs typeface="Calibri" panose="020F0502020204030204" pitchFamily="34" charset="0"/>
              </a:rPr>
              <a:t>End of Grade 8</a:t>
            </a:r>
          </a:p>
        </p:txBody>
      </p:sp>
      <p:sp>
        <p:nvSpPr>
          <p:cNvPr id="65" name="TextBox 64">
            <a:extLst>
              <a:ext uri="{FF2B5EF4-FFF2-40B4-BE49-F238E27FC236}">
                <a16:creationId xmlns:a16="http://schemas.microsoft.com/office/drawing/2014/main" id="{F6B7FDB1-00D6-A380-ECF0-E246CE723108}"/>
              </a:ext>
            </a:extLst>
          </p:cNvPr>
          <p:cNvSpPr txBox="1"/>
          <p:nvPr/>
        </p:nvSpPr>
        <p:spPr>
          <a:xfrm>
            <a:off x="96250" y="2705088"/>
            <a:ext cx="6509084" cy="830997"/>
          </a:xfrm>
          <a:prstGeom prst="rect">
            <a:avLst/>
          </a:prstGeom>
          <a:noFill/>
        </p:spPr>
        <p:txBody>
          <a:bodyPr wrap="square" rtlCol="0">
            <a:spAutoFit/>
          </a:bodyPr>
          <a:lstStyle/>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Consistent Attendance (95%)</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Overall Grade of 80% or better and/or demonstrate consistent growth in all courses:</a:t>
            </a:r>
          </a:p>
          <a:p>
            <a:pPr marL="274320" lvl="1">
              <a:buFont typeface="Calibri" panose="020F0502020204030204" pitchFamily="34" charset="0"/>
              <a:buChar char="-"/>
            </a:pPr>
            <a:r>
              <a:rPr lang="en-US" sz="1200" i="1" dirty="0">
                <a:latin typeface="Calibri" panose="020F0502020204030204" pitchFamily="34" charset="0"/>
                <a:cs typeface="Calibri" panose="020F0502020204030204" pitchFamily="34" charset="0"/>
              </a:rPr>
              <a:t>English Language Arts/Literacy 80% Benchmark Score or better</a:t>
            </a:r>
          </a:p>
          <a:p>
            <a:pPr marL="274320" lvl="1">
              <a:buFont typeface="Calibri" panose="020F0502020204030204" pitchFamily="34" charset="0"/>
              <a:buChar char="-"/>
            </a:pPr>
            <a:r>
              <a:rPr lang="en-US" sz="1200" i="1" dirty="0">
                <a:latin typeface="Calibri" panose="020F0502020204030204" pitchFamily="34" charset="0"/>
                <a:cs typeface="Calibri" panose="020F0502020204030204" pitchFamily="34" charset="0"/>
              </a:rPr>
              <a:t>Algebra I 80% Benchmark Score of Better</a:t>
            </a:r>
          </a:p>
        </p:txBody>
      </p:sp>
      <p:sp>
        <p:nvSpPr>
          <p:cNvPr id="66" name="Title 59">
            <a:extLst>
              <a:ext uri="{FF2B5EF4-FFF2-40B4-BE49-F238E27FC236}">
                <a16:creationId xmlns:a16="http://schemas.microsoft.com/office/drawing/2014/main" id="{10E41D1B-64F8-C1CD-8473-8B24E6935C80}"/>
              </a:ext>
            </a:extLst>
          </p:cNvPr>
          <p:cNvSpPr txBox="1">
            <a:spLocks/>
          </p:cNvSpPr>
          <p:nvPr/>
        </p:nvSpPr>
        <p:spPr>
          <a:xfrm>
            <a:off x="-321562" y="3490332"/>
            <a:ext cx="2258637" cy="288758"/>
          </a:xfrm>
          <a:prstGeom prst="rect">
            <a:avLst/>
          </a:prstGeom>
          <a:no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200" b="1" cap="none" dirty="0">
                <a:latin typeface="Calibri" panose="020F0502020204030204" pitchFamily="34" charset="0"/>
                <a:cs typeface="Calibri" panose="020F0502020204030204" pitchFamily="34" charset="0"/>
              </a:rPr>
              <a:t>End of Grade 5</a:t>
            </a:r>
          </a:p>
        </p:txBody>
      </p:sp>
      <p:sp>
        <p:nvSpPr>
          <p:cNvPr id="67" name="TextBox 66">
            <a:extLst>
              <a:ext uri="{FF2B5EF4-FFF2-40B4-BE49-F238E27FC236}">
                <a16:creationId xmlns:a16="http://schemas.microsoft.com/office/drawing/2014/main" id="{663CDED1-E6BB-89B7-E803-2C3875EFAEA8}"/>
              </a:ext>
            </a:extLst>
          </p:cNvPr>
          <p:cNvSpPr txBox="1"/>
          <p:nvPr/>
        </p:nvSpPr>
        <p:spPr>
          <a:xfrm>
            <a:off x="96250" y="3749364"/>
            <a:ext cx="6509084" cy="1015663"/>
          </a:xfrm>
          <a:prstGeom prst="rect">
            <a:avLst/>
          </a:prstGeom>
          <a:noFill/>
        </p:spPr>
        <p:txBody>
          <a:bodyPr wrap="square" rtlCol="0">
            <a:spAutoFit/>
          </a:bodyPr>
          <a:lstStyle/>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Consistent Attendance (95%)</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Overall Grade of G or better and/or demonstrate consistent growth in:</a:t>
            </a:r>
          </a:p>
          <a:p>
            <a:pPr marL="274320" lvl="1">
              <a:buFont typeface="Calibri" panose="020F0502020204030204" pitchFamily="34" charset="0"/>
              <a:buChar char="-"/>
            </a:pPr>
            <a:r>
              <a:rPr lang="en-US" sz="1200" i="1" dirty="0">
                <a:latin typeface="Calibri" panose="020F0502020204030204" pitchFamily="34" charset="0"/>
                <a:cs typeface="Calibri" panose="020F0502020204030204" pitchFamily="34" charset="0"/>
              </a:rPr>
              <a:t>English Language Arts/Literacy 80% Benchmark Score or better</a:t>
            </a:r>
          </a:p>
          <a:p>
            <a:pPr marL="274320" lvl="1">
              <a:buFont typeface="Calibri" panose="020F0502020204030204" pitchFamily="34" charset="0"/>
              <a:buChar char="-"/>
            </a:pPr>
            <a:r>
              <a:rPr lang="en-US" sz="1200" i="1" dirty="0">
                <a:latin typeface="Calibri" panose="020F0502020204030204" pitchFamily="34" charset="0"/>
                <a:cs typeface="Calibri" panose="020F0502020204030204" pitchFamily="34" charset="0"/>
              </a:rPr>
              <a:t>DRA (Developmental Reading Assessment) Score of 50</a:t>
            </a:r>
          </a:p>
          <a:p>
            <a:pPr marL="274320" lvl="1">
              <a:buFont typeface="Calibri" panose="020F0502020204030204" pitchFamily="34" charset="0"/>
              <a:buChar char="-"/>
            </a:pPr>
            <a:r>
              <a:rPr lang="en-US" sz="1200" i="1" dirty="0">
                <a:latin typeface="Calibri" panose="020F0502020204030204" pitchFamily="34" charset="0"/>
                <a:cs typeface="Calibri" panose="020F0502020204030204" pitchFamily="34" charset="0"/>
              </a:rPr>
              <a:t>Mathematics 80% Benchmark Score or better</a:t>
            </a:r>
          </a:p>
        </p:txBody>
      </p:sp>
      <p:sp>
        <p:nvSpPr>
          <p:cNvPr id="68" name="Title 59">
            <a:extLst>
              <a:ext uri="{FF2B5EF4-FFF2-40B4-BE49-F238E27FC236}">
                <a16:creationId xmlns:a16="http://schemas.microsoft.com/office/drawing/2014/main" id="{E5CAC277-8E21-399B-14FB-BC677852B6DB}"/>
              </a:ext>
            </a:extLst>
          </p:cNvPr>
          <p:cNvSpPr txBox="1">
            <a:spLocks/>
          </p:cNvSpPr>
          <p:nvPr/>
        </p:nvSpPr>
        <p:spPr>
          <a:xfrm>
            <a:off x="-325575" y="4749637"/>
            <a:ext cx="2258637" cy="288758"/>
          </a:xfrm>
          <a:prstGeom prst="rect">
            <a:avLst/>
          </a:prstGeom>
          <a:no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200" b="1" cap="none" dirty="0">
                <a:latin typeface="Calibri" panose="020F0502020204030204" pitchFamily="34" charset="0"/>
                <a:cs typeface="Calibri" panose="020F0502020204030204" pitchFamily="34" charset="0"/>
              </a:rPr>
              <a:t>End of Grade 3</a:t>
            </a:r>
          </a:p>
        </p:txBody>
      </p:sp>
      <p:sp>
        <p:nvSpPr>
          <p:cNvPr id="69" name="TextBox 68">
            <a:extLst>
              <a:ext uri="{FF2B5EF4-FFF2-40B4-BE49-F238E27FC236}">
                <a16:creationId xmlns:a16="http://schemas.microsoft.com/office/drawing/2014/main" id="{2C3CB6C4-0DC2-FF96-FC1F-2A362F1E9AED}"/>
              </a:ext>
            </a:extLst>
          </p:cNvPr>
          <p:cNvSpPr txBox="1"/>
          <p:nvPr/>
        </p:nvSpPr>
        <p:spPr>
          <a:xfrm>
            <a:off x="96250" y="5035627"/>
            <a:ext cx="6509084" cy="1015663"/>
          </a:xfrm>
          <a:prstGeom prst="rect">
            <a:avLst/>
          </a:prstGeom>
          <a:noFill/>
        </p:spPr>
        <p:txBody>
          <a:bodyPr wrap="square" rtlCol="0">
            <a:spAutoFit/>
          </a:bodyPr>
          <a:lstStyle/>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Consistent Attendance (95%)</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Overall Grade of G or better and/or demonstrate consistent growth in:</a:t>
            </a:r>
          </a:p>
          <a:p>
            <a:pPr marL="274320" lvl="1">
              <a:buFont typeface="Calibri" panose="020F0502020204030204" pitchFamily="34" charset="0"/>
              <a:buChar char="-"/>
            </a:pPr>
            <a:r>
              <a:rPr lang="en-US" sz="1200" i="1" dirty="0">
                <a:latin typeface="Calibri" panose="020F0502020204030204" pitchFamily="34" charset="0"/>
                <a:cs typeface="Calibri" panose="020F0502020204030204" pitchFamily="34" charset="0"/>
              </a:rPr>
              <a:t>English Language Arts/Literacy 80% Benchmark Score or better</a:t>
            </a:r>
          </a:p>
          <a:p>
            <a:pPr marL="274320" lvl="1">
              <a:buFont typeface="Calibri" panose="020F0502020204030204" pitchFamily="34" charset="0"/>
              <a:buChar char="-"/>
            </a:pPr>
            <a:r>
              <a:rPr lang="en-US" sz="1200" i="1" dirty="0">
                <a:latin typeface="Calibri" panose="020F0502020204030204" pitchFamily="34" charset="0"/>
                <a:cs typeface="Calibri" panose="020F0502020204030204" pitchFamily="34" charset="0"/>
              </a:rPr>
              <a:t>DRA (Developmental Reading Assessment) Score of 30</a:t>
            </a:r>
          </a:p>
          <a:p>
            <a:pPr marL="274320" lvl="1">
              <a:buFont typeface="Calibri" panose="020F0502020204030204" pitchFamily="34" charset="0"/>
              <a:buChar char="-"/>
            </a:pPr>
            <a:r>
              <a:rPr lang="en-US" sz="1200" i="1" dirty="0">
                <a:latin typeface="Calibri" panose="020F0502020204030204" pitchFamily="34" charset="0"/>
                <a:cs typeface="Calibri" panose="020F0502020204030204" pitchFamily="34" charset="0"/>
              </a:rPr>
              <a:t>Mathematics 80% Benchmark Score or better</a:t>
            </a:r>
          </a:p>
        </p:txBody>
      </p:sp>
      <p:sp>
        <p:nvSpPr>
          <p:cNvPr id="70" name="Title 59">
            <a:extLst>
              <a:ext uri="{FF2B5EF4-FFF2-40B4-BE49-F238E27FC236}">
                <a16:creationId xmlns:a16="http://schemas.microsoft.com/office/drawing/2014/main" id="{131E6A94-7303-A007-5CC2-3FEAFD818E95}"/>
              </a:ext>
            </a:extLst>
          </p:cNvPr>
          <p:cNvSpPr txBox="1">
            <a:spLocks/>
          </p:cNvSpPr>
          <p:nvPr/>
        </p:nvSpPr>
        <p:spPr>
          <a:xfrm>
            <a:off x="-329589" y="5984878"/>
            <a:ext cx="2258637" cy="288758"/>
          </a:xfrm>
          <a:prstGeom prst="rect">
            <a:avLst/>
          </a:prstGeom>
          <a:no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200" b="1" cap="none" dirty="0">
                <a:latin typeface="Calibri" panose="020F0502020204030204" pitchFamily="34" charset="0"/>
                <a:cs typeface="Calibri" panose="020F0502020204030204" pitchFamily="34" charset="0"/>
              </a:rPr>
              <a:t>End of Pre-K 4</a:t>
            </a:r>
          </a:p>
        </p:txBody>
      </p:sp>
      <p:sp>
        <p:nvSpPr>
          <p:cNvPr id="71" name="TextBox 70">
            <a:extLst>
              <a:ext uri="{FF2B5EF4-FFF2-40B4-BE49-F238E27FC236}">
                <a16:creationId xmlns:a16="http://schemas.microsoft.com/office/drawing/2014/main" id="{8974A9E2-B17F-BC21-1B8F-13CC73BA4C29}"/>
              </a:ext>
            </a:extLst>
          </p:cNvPr>
          <p:cNvSpPr txBox="1"/>
          <p:nvPr/>
        </p:nvSpPr>
        <p:spPr>
          <a:xfrm>
            <a:off x="96250" y="6237540"/>
            <a:ext cx="6509084" cy="646331"/>
          </a:xfrm>
          <a:prstGeom prst="rect">
            <a:avLst/>
          </a:prstGeom>
          <a:noFill/>
        </p:spPr>
        <p:txBody>
          <a:bodyPr wrap="square" rtlCol="0">
            <a:spAutoFit/>
          </a:bodyPr>
          <a:lstStyle/>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Consistent Attendance (95%)</a:t>
            </a:r>
          </a:p>
          <a:p>
            <a:pPr marL="285750" indent="-285750">
              <a:buFont typeface="Arial" panose="020B0604020202020204" pitchFamily="34" charset="0"/>
              <a:buChar char="•"/>
            </a:pPr>
            <a:r>
              <a:rPr lang="en-US" sz="1200" i="1" dirty="0">
                <a:latin typeface="Calibri" panose="020F0502020204030204" pitchFamily="34" charset="0"/>
                <a:cs typeface="Calibri" panose="020F0502020204030204" pitchFamily="34" charset="0"/>
              </a:rPr>
              <a:t>Score of a 5 on the Early Learning Scale (ELS), Oral Language </a:t>
            </a:r>
            <a:br>
              <a:rPr lang="en-US" sz="1200" i="1" dirty="0">
                <a:latin typeface="Calibri" panose="020F0502020204030204" pitchFamily="34" charset="0"/>
                <a:cs typeface="Calibri" panose="020F0502020204030204" pitchFamily="34" charset="0"/>
              </a:rPr>
            </a:br>
            <a:r>
              <a:rPr lang="en-US" sz="1200" i="1" dirty="0">
                <a:latin typeface="Calibri" panose="020F0502020204030204" pitchFamily="34" charset="0"/>
                <a:cs typeface="Calibri" panose="020F0502020204030204" pitchFamily="34" charset="0"/>
              </a:rPr>
              <a:t>Strand: Speaking and Storytelling Items</a:t>
            </a:r>
          </a:p>
        </p:txBody>
      </p:sp>
      <p:pic>
        <p:nvPicPr>
          <p:cNvPr id="73" name="Picture 72" descr="Logo: Elizabeth Public School Steps to Success. Ensuring that Every Child is College &amp; Career Ready.">
            <a:extLst>
              <a:ext uri="{FF2B5EF4-FFF2-40B4-BE49-F238E27FC236}">
                <a16:creationId xmlns:a16="http://schemas.microsoft.com/office/drawing/2014/main" id="{35A96752-DA4F-117C-A3DD-D06E60486C64}"/>
              </a:ext>
            </a:extLst>
          </p:cNvPr>
          <p:cNvPicPr>
            <a:picLocks noChangeAspect="1"/>
          </p:cNvPicPr>
          <p:nvPr/>
        </p:nvPicPr>
        <p:blipFill>
          <a:blip r:embed="rId2"/>
          <a:stretch>
            <a:fillRect/>
          </a:stretch>
        </p:blipFill>
        <p:spPr>
          <a:xfrm>
            <a:off x="7339264" y="-12031"/>
            <a:ext cx="4824664" cy="1977032"/>
          </a:xfrm>
          <a:prstGeom prst="rect">
            <a:avLst/>
          </a:prstGeom>
        </p:spPr>
      </p:pic>
    </p:spTree>
    <p:extLst>
      <p:ext uri="{BB962C8B-B14F-4D97-AF65-F5344CB8AC3E}">
        <p14:creationId xmlns:p14="http://schemas.microsoft.com/office/powerpoint/2010/main" val="3798357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BD8D1D2-21F1-D7FE-6EE6-6619306AF174}"/>
              </a:ext>
            </a:extLst>
          </p:cNvPr>
          <p:cNvSpPr txBox="1">
            <a:spLocks noGrp="1"/>
          </p:cNvSpPr>
          <p:nvPr>
            <p:ph type="title"/>
          </p:nvPr>
        </p:nvSpPr>
        <p:spPr>
          <a:xfrm>
            <a:off x="751252" y="2721303"/>
            <a:ext cx="2822128"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Defining the impact of COVID-19 on learning loss</a:t>
            </a:r>
          </a:p>
        </p:txBody>
      </p:sp>
      <p:pic>
        <p:nvPicPr>
          <p:cNvPr id="23" name="Picture 22" descr="Teacher reported learning loss, 1 months (average) and Time during which schools were not fully open due to COVID-19, months (average) UK, Canada, US: Longer time out of school, higher learning loss Australia, Germany, France: Shorter time out of school, moderate learning loss China, Japan: Shorter time out of school, lower learning loss 'Question: To what extent have your students lost learning due to COVID-19-related school closures? Source: McKinsey Teacher Sentiment Survey, carried out October 28 to November 17, 2020, of 2,549 teachers across Australia (146), Canada (350), China (350), France (278), Germany (274), Japan (350), United Kingdom (351), and United States (450); UNESCO school closures database.">
            <a:extLst>
              <a:ext uri="{FF2B5EF4-FFF2-40B4-BE49-F238E27FC236}">
                <a16:creationId xmlns:a16="http://schemas.microsoft.com/office/drawing/2014/main" id="{D2886BBE-87C2-0099-5751-308A78C01DE5}"/>
              </a:ext>
            </a:extLst>
          </p:cNvPr>
          <p:cNvPicPr>
            <a:picLocks noChangeAspect="1"/>
          </p:cNvPicPr>
          <p:nvPr/>
        </p:nvPicPr>
        <p:blipFill>
          <a:blip r:embed="rId3"/>
          <a:stretch>
            <a:fillRect/>
          </a:stretch>
        </p:blipFill>
        <p:spPr>
          <a:xfrm>
            <a:off x="4443312" y="219178"/>
            <a:ext cx="7748688" cy="6419644"/>
          </a:xfrm>
          <a:prstGeom prst="rect">
            <a:avLst/>
          </a:prstGeom>
        </p:spPr>
      </p:pic>
    </p:spTree>
    <p:extLst>
      <p:ext uri="{BB962C8B-B14F-4D97-AF65-F5344CB8AC3E}">
        <p14:creationId xmlns:p14="http://schemas.microsoft.com/office/powerpoint/2010/main" val="1573841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E97B2D-C9EB-434E-A6F4-2D6FBA7D6415}"/>
              </a:ext>
            </a:extLst>
          </p:cNvPr>
          <p:cNvSpPr txBox="1">
            <a:spLocks noGrp="1"/>
          </p:cNvSpPr>
          <p:nvPr>
            <p:ph type="title" idx="4294967295"/>
          </p:nvPr>
        </p:nvSpPr>
        <p:spPr>
          <a:xfrm>
            <a:off x="2854157" y="297192"/>
            <a:ext cx="639545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will EPS will Address Learning Loss? </a:t>
            </a:r>
          </a:p>
        </p:txBody>
      </p:sp>
      <p:sp>
        <p:nvSpPr>
          <p:cNvPr id="2" name="TextBox 1">
            <a:extLst>
              <a:ext uri="{FF2B5EF4-FFF2-40B4-BE49-F238E27FC236}">
                <a16:creationId xmlns:a16="http://schemas.microsoft.com/office/drawing/2014/main" id="{58950DAD-BA5C-4D94-DAD7-E63E4B264610}"/>
              </a:ext>
            </a:extLst>
          </p:cNvPr>
          <p:cNvSpPr txBox="1"/>
          <p:nvPr/>
        </p:nvSpPr>
        <p:spPr>
          <a:xfrm>
            <a:off x="360947" y="854242"/>
            <a:ext cx="11381874" cy="415498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Phase 1 - June 2021: </a:t>
            </a:r>
            <a:r>
              <a:rPr lang="en-US" sz="2400" dirty="0"/>
              <a:t>Initial plan for academic and student well-being recovery and acceleration strategies to be implemented for the summer and early fall of 2021</a:t>
            </a:r>
          </a:p>
          <a:p>
            <a:pPr marL="285750" indent="-285750">
              <a:buFont typeface="Arial" panose="020B0604020202020204" pitchFamily="34" charset="0"/>
              <a:buChar char="•"/>
            </a:pPr>
            <a:r>
              <a:rPr lang="en-US" sz="2400" b="1" dirty="0"/>
              <a:t>Phase 2 - November 2021: </a:t>
            </a:r>
            <a:r>
              <a:rPr lang="en-US" sz="2400" dirty="0"/>
              <a:t>Review and analyze student data from the implemented Phase 1 strategies/interventions for each student group identified. Reflect and build on learning. Adjust and begin oner-term planning of recovery and acceleration strategies/interventions for implementation over the winter and throughout the school year 2021-2022. Continue to collect data.</a:t>
            </a:r>
          </a:p>
          <a:p>
            <a:pPr marL="285750" indent="-285750">
              <a:buFont typeface="Arial" panose="020B0604020202020204" pitchFamily="34" charset="0"/>
              <a:buChar char="•"/>
            </a:pPr>
            <a:r>
              <a:rPr lang="en-US" sz="2400" b="1" dirty="0"/>
              <a:t>Phase 3 - April 2022: </a:t>
            </a:r>
            <a:r>
              <a:rPr lang="en-US" sz="2400" dirty="0"/>
              <a:t>Continue improvement cycle for strategies/interventions implemented in Phases 1 and 2 by reviewing and analyzing the collected data to inform next steps and engage in long-term sustained strategies for the next school year and beyond (2022-23).</a:t>
            </a:r>
          </a:p>
        </p:txBody>
      </p:sp>
      <p:pic>
        <p:nvPicPr>
          <p:cNvPr id="9" name="Content Placeholder 8" descr="Phase 1 - Summer: Immediate and short-term strategies/interventions&#10;Phase 2 - Fall: Build on learning; plan longer-term improvements&#10;Phase 3 - Spring 2022: Accelerate and innovate for long-term sustainable improvement">
            <a:extLst>
              <a:ext uri="{FF2B5EF4-FFF2-40B4-BE49-F238E27FC236}">
                <a16:creationId xmlns:a16="http://schemas.microsoft.com/office/drawing/2014/main" id="{897D021B-1D47-4242-974F-4D6B3C450A0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3" r="93"/>
          <a:stretch/>
        </p:blipFill>
        <p:spPr>
          <a:xfrm>
            <a:off x="722416" y="4855463"/>
            <a:ext cx="11494984" cy="2002537"/>
          </a:xfrm>
        </p:spPr>
      </p:pic>
    </p:spTree>
    <p:extLst>
      <p:ext uri="{BB962C8B-B14F-4D97-AF65-F5344CB8AC3E}">
        <p14:creationId xmlns:p14="http://schemas.microsoft.com/office/powerpoint/2010/main" val="16231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94C283-AC6A-07E3-1FC7-5D3B3F9E3D2C}"/>
              </a:ext>
            </a:extLst>
          </p:cNvPr>
          <p:cNvSpPr txBox="1">
            <a:spLocks noGrp="1"/>
          </p:cNvSpPr>
          <p:nvPr>
            <p:ph type="title" idx="4294967295"/>
          </p:nvPr>
        </p:nvSpPr>
        <p:spPr>
          <a:xfrm>
            <a:off x="520700" y="77810"/>
            <a:ext cx="111506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data was collected and synthesized to determine student needs caused by learning loss? </a:t>
            </a:r>
          </a:p>
        </p:txBody>
      </p:sp>
      <p:pic>
        <p:nvPicPr>
          <p:cNvPr id="44" name="Picture 43" descr="Passing Marking Period 3 Benchmarks 2018-2019 vs 2020-2021 vs 2021-2022. ELA Gr K-2 MP 3 2018-2019 79.2, 2020-2021 73.2 &amp; 2021-2022 72.8. ELA Gr 3-5 MP 2018-2019 70.4, 2020-2021 59.9, &amp; 2021-2022 66.9. ELA Gr 6-8 MP 2018-2019 61.0, 2020-2021 52.2 &amp; 2021-2022 69.5. ELA Gr 9-12 MP 3 2018-2019 66.5, 2020-2021 59.6 &amp; 2021-2022 73.1. ELA Total MP 3 2018-2019 71.1, 2020-2021 62.7 &amp; 2021-2022 70.9. Math Gr K-2 MP 3 2018-2019 73.6, 2020-2021 69.9 &amp; 2021-2022 77.8. Math Gr 3-5 MP 3 2018-2019 50.9, 2020-2021 38.2, 2021-2022 59.6. Math Gr 6-8 MP 3 2018-2019 40.2, 2020-2021 41.7 &amp; 2021-2022 43.6. Math Gr 9-12 MP 3 2018-2019 49.2, 2020-2021 49.8 &amp; 2021-2022 59.0. Math Total MP 3 2018-2019 56.7, 2020-2021 49.8 &amp; 2021-2022 62.5.">
            <a:extLst>
              <a:ext uri="{FF2B5EF4-FFF2-40B4-BE49-F238E27FC236}">
                <a16:creationId xmlns:a16="http://schemas.microsoft.com/office/drawing/2014/main" id="{BCB3828F-36E5-6B86-2ADE-72FB211F07F4}"/>
              </a:ext>
            </a:extLst>
          </p:cNvPr>
          <p:cNvPicPr>
            <a:picLocks noChangeAspect="1"/>
          </p:cNvPicPr>
          <p:nvPr/>
        </p:nvPicPr>
        <p:blipFill>
          <a:blip r:embed="rId3"/>
          <a:stretch>
            <a:fillRect/>
          </a:stretch>
        </p:blipFill>
        <p:spPr>
          <a:xfrm>
            <a:off x="215900" y="447142"/>
            <a:ext cx="11582400" cy="6410858"/>
          </a:xfrm>
          <a:prstGeom prst="rect">
            <a:avLst/>
          </a:prstGeom>
        </p:spPr>
      </p:pic>
    </p:spTree>
    <p:extLst>
      <p:ext uri="{BB962C8B-B14F-4D97-AF65-F5344CB8AC3E}">
        <p14:creationId xmlns:p14="http://schemas.microsoft.com/office/powerpoint/2010/main" val="989630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2065807"/>
            <a:ext cx="12192000" cy="2726386"/>
          </a:xfrm>
        </p:spPr>
        <p:txBody>
          <a:bodyPr>
            <a:normAutofit/>
          </a:bodyPr>
          <a:lstStyle/>
          <a:p>
            <a:r>
              <a:rPr lang="en-US" sz="6000" dirty="0"/>
              <a:t>Welcome</a:t>
            </a:r>
            <a:endParaRPr lang="en-US" sz="6000" b="1" dirty="0"/>
          </a:p>
        </p:txBody>
      </p:sp>
    </p:spTree>
    <p:extLst>
      <p:ext uri="{BB962C8B-B14F-4D97-AF65-F5344CB8AC3E}">
        <p14:creationId xmlns:p14="http://schemas.microsoft.com/office/powerpoint/2010/main" val="2855012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3CF4CC9-1C5C-B0AE-0511-72C01C0D718A}"/>
              </a:ext>
            </a:extLst>
          </p:cNvPr>
          <p:cNvSpPr txBox="1">
            <a:spLocks noGrp="1"/>
          </p:cNvSpPr>
          <p:nvPr>
            <p:ph type="title"/>
          </p:nvPr>
        </p:nvSpPr>
        <p:spPr>
          <a:xfrm>
            <a:off x="498588" y="2540099"/>
            <a:ext cx="3291359" cy="22467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20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How Does a school district create A path forward: Curb Learning loss and accelerate learning?</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Rectangle 9">
            <a:extLst>
              <a:ext uri="{FF2B5EF4-FFF2-40B4-BE49-F238E27FC236}">
                <a16:creationId xmlns:a16="http://schemas.microsoft.com/office/drawing/2014/main" id="{B64A4423-6390-E9B1-AABF-301A4A0FC586}"/>
              </a:ext>
            </a:extLst>
          </p:cNvPr>
          <p:cNvSpPr>
            <a:spLocks noChangeArrowheads="1"/>
          </p:cNvSpPr>
          <p:nvPr/>
        </p:nvSpPr>
        <p:spPr bwMode="auto">
          <a:xfrm>
            <a:off x="4834590" y="81667"/>
            <a:ext cx="7177117"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b="1" dirty="0"/>
              <a:t>The summer of 2021 and Fall 2021 presents a promising opportunity</a:t>
            </a:r>
            <a:r>
              <a:rPr lang="en-US" dirty="0"/>
              <a:t>. </a:t>
            </a:r>
          </a:p>
          <a:p>
            <a:pPr lvl="0" defTabSz="914400" eaLnBrk="0" fontAlgn="base" hangingPunct="0">
              <a:spcBef>
                <a:spcPct val="0"/>
              </a:spcBef>
              <a:spcAft>
                <a:spcPct val="0"/>
              </a:spcAft>
            </a:pPr>
            <a:endParaRPr lang="en-US" dirty="0"/>
          </a:p>
          <a:p>
            <a:pPr lvl="0" defTabSz="914400" eaLnBrk="0" fontAlgn="base" hangingPunct="0">
              <a:spcBef>
                <a:spcPct val="0"/>
              </a:spcBef>
              <a:spcAft>
                <a:spcPct val="0"/>
              </a:spcAft>
            </a:pPr>
            <a:r>
              <a:rPr lang="en-US" dirty="0"/>
              <a:t>A recent RAND analysis of 43 summer programs suggests that 75 percent were effective in improving at least one outcome, especially in reading. </a:t>
            </a:r>
          </a:p>
          <a:p>
            <a:pPr lvl="0" defTabSz="914400" eaLnBrk="0" fontAlgn="base" hangingPunct="0">
              <a:spcBef>
                <a:spcPct val="0"/>
              </a:spcBef>
              <a:spcAft>
                <a:spcPct val="0"/>
              </a:spcAft>
            </a:pPr>
            <a:endParaRPr lang="en-US" dirty="0"/>
          </a:p>
          <a:p>
            <a:pPr lvl="0" defTabSz="914400" eaLnBrk="0" fontAlgn="base" hangingPunct="0">
              <a:spcBef>
                <a:spcPct val="0"/>
              </a:spcBef>
              <a:spcAft>
                <a:spcPct val="0"/>
              </a:spcAft>
            </a:pPr>
            <a:r>
              <a:rPr lang="en-US" dirty="0"/>
              <a:t>Promising examples include Acceleration Academies, which has helped students gain up to three months of learning through 25 hours of targeted instruction in a single subject (math or English-language arts).</a:t>
            </a:r>
          </a:p>
          <a:p>
            <a:pPr lvl="0" defTabSz="914400" eaLnBrk="0" fontAlgn="base" hangingPunct="0">
              <a:spcBef>
                <a:spcPct val="0"/>
              </a:spcBef>
              <a:spcAft>
                <a:spcPct val="0"/>
              </a:spcAft>
            </a:pPr>
            <a:endParaRPr lang="en-US" dirty="0"/>
          </a:p>
          <a:p>
            <a:pPr lvl="0" defTabSz="914400" eaLnBrk="0" fontAlgn="base" hangingPunct="0">
              <a:spcBef>
                <a:spcPct val="0"/>
              </a:spcBef>
              <a:spcAft>
                <a:spcPct val="0"/>
              </a:spcAft>
            </a:pPr>
            <a:r>
              <a:rPr lang="en-US" dirty="0"/>
              <a:t>A proven catalyst for accelerated learning is one-on-one support for students to provide tutoring and coaching.</a:t>
            </a:r>
          </a:p>
          <a:p>
            <a:pPr lvl="0" defTabSz="914400" eaLnBrk="0" fontAlgn="base" hangingPunct="0">
              <a:spcBef>
                <a:spcPct val="0"/>
              </a:spcBef>
              <a:spcAft>
                <a:spcPct val="0"/>
              </a:spcAft>
            </a:pPr>
            <a:endParaRPr lang="en-US" dirty="0"/>
          </a:p>
          <a:p>
            <a:pPr lvl="0" defTabSz="914400" eaLnBrk="0" fontAlgn="base" hangingPunct="0">
              <a:spcBef>
                <a:spcPct val="0"/>
              </a:spcBef>
              <a:spcAft>
                <a:spcPct val="0"/>
              </a:spcAft>
            </a:pPr>
            <a:r>
              <a:rPr lang="en-US" dirty="0"/>
              <a:t>Recent research from the New Teacher Project suggests that well-intentioned approaches that pull students out of grade-level instruction to “reteach” earlier-grade content can reinforce low expectations and create vicious cycles of underachievement.</a:t>
            </a:r>
            <a:r>
              <a:rPr lang="en-US" baseline="30000" dirty="0"/>
              <a:t>2</a:t>
            </a:r>
            <a:r>
              <a:rPr lang="en-US" dirty="0"/>
              <a:t>The better approach is for instructors to provide exposure to grade-level content, while scaffolding students with “just-in-time support” so they can access such content. This is a natural way of prioritizing the building-block content from previous grades that is required to progress.</a:t>
            </a:r>
          </a:p>
          <a:p>
            <a:pPr lvl="0" defTabSz="914400" eaLnBrk="0" fontAlgn="base" hangingPunct="0">
              <a:spcBef>
                <a:spcPct val="0"/>
              </a:spcBef>
              <a:spcAft>
                <a:spcPct val="0"/>
              </a:spcAft>
            </a:pPr>
            <a:endParaRPr lang="en-US" dirty="0"/>
          </a:p>
          <a:p>
            <a:pPr lvl="0" defTabSz="914400" eaLnBrk="0" fontAlgn="base" hangingPunct="0">
              <a:spcBef>
                <a:spcPct val="0"/>
              </a:spcBef>
              <a:spcAft>
                <a:spcPct val="0"/>
              </a:spcAft>
            </a:pPr>
            <a:r>
              <a:rPr lang="en-US" dirty="0"/>
              <a:t>Source: </a:t>
            </a:r>
            <a:r>
              <a:rPr lang="en-US" u="sng" dirty="0"/>
              <a:t>Covid-19 and Learning Loss – Disparities Grow and Students Need Help.  </a:t>
            </a:r>
            <a:r>
              <a:rPr lang="en-US" dirty="0" err="1"/>
              <a:t>McKinsely</a:t>
            </a:r>
            <a:r>
              <a:rPr lang="en-US" dirty="0"/>
              <a:t> &amp; Company. </a:t>
            </a:r>
            <a:br>
              <a:rPr lang="en-US" dirty="0"/>
            </a:br>
            <a:endParaRPr lang="en-US" dirty="0"/>
          </a:p>
          <a:p>
            <a:pPr lvl="0" defTabSz="914400" eaLnBrk="0" fontAlgn="base" hangingPunct="0">
              <a:spcBef>
                <a:spcPct val="0"/>
              </a:spcBef>
              <a:spcAft>
                <a:spcPct val="0"/>
              </a:spcAft>
            </a:pPr>
            <a:endParaRPr kumimoji="0" lang="en-US" altLang="en-US"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57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6BC4F0-3046-66EF-433F-2B4DAB006A86}"/>
              </a:ext>
            </a:extLst>
          </p:cNvPr>
          <p:cNvSpPr>
            <a:spLocks noGrp="1"/>
          </p:cNvSpPr>
          <p:nvPr>
            <p:ph type="title" idx="4294967295"/>
          </p:nvPr>
        </p:nvSpPr>
        <p:spPr>
          <a:xfrm>
            <a:off x="0" y="2413000"/>
            <a:ext cx="4114800" cy="3416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Tw Cen MT Condensed" panose="020B0606020104020203" pitchFamily="34" charset="0"/>
                <a:ea typeface="+mn-ea"/>
                <a:cs typeface="+mn-cs"/>
              </a:rPr>
              <a:t>ESSERS 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w Cen MT Condensed" panose="020B0606020104020203" pitchFamily="34" charset="0"/>
                <a:ea typeface="+mn-ea"/>
                <a:cs typeface="+mn-cs"/>
              </a:rPr>
              <a:t>THE ELEMENTARY AND SECONDARY EMERGENCY RELIEF FUND AUTHORIZED BY THE CORONAVIRUS RESPONSE AND RELIEF SUPPLEMENTAL APPROPRIATIONS (CSSSA) ACT </a:t>
            </a:r>
            <a:endParaRPr kumimoji="0" lang="en-US" sz="2000" b="0" i="0" u="none" strike="noStrike" kern="1200" cap="none" spc="0" normalizeH="0" baseline="0" noProof="0" dirty="0">
              <a:ln>
                <a:noFill/>
              </a:ln>
              <a:solidFill>
                <a:schemeClr val="tx1"/>
              </a:solidFill>
              <a:effectLst/>
              <a:uLnTx/>
              <a:uFillTx/>
              <a:latin typeface="Tw Cen MT Condensed" panose="020B0606020104020203" pitchFamily="34" charset="0"/>
              <a:ea typeface="+mn-ea"/>
              <a:cs typeface="+mn-cs"/>
            </a:endParaRPr>
          </a:p>
        </p:txBody>
      </p:sp>
      <p:pic>
        <p:nvPicPr>
          <p:cNvPr id="6" name="Picture 5" descr="Logo: Elizabeth Public Schools: Every child, achieving excellence">
            <a:extLst>
              <a:ext uri="{FF2B5EF4-FFF2-40B4-BE49-F238E27FC236}">
                <a16:creationId xmlns:a16="http://schemas.microsoft.com/office/drawing/2014/main" id="{AF2C8179-F7F2-75A4-3702-2A83273DE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196441"/>
            <a:ext cx="5093208" cy="2019473"/>
          </a:xfrm>
          <a:prstGeom prst="rect">
            <a:avLst/>
          </a:prstGeom>
        </p:spPr>
      </p:pic>
      <p:pic>
        <p:nvPicPr>
          <p:cNvPr id="2" name="Picture 1" descr="Circular infographic on the outer layer we have Team Members, Families and Community, Teaching and Learning, and School Environment. In a center circle it says Every Child Achieving Excellence. There are 4 circles surrounding the inner circle labeled Cares Act, Essers II, American Rescue Act, and State Aide.">
            <a:extLst>
              <a:ext uri="{FF2B5EF4-FFF2-40B4-BE49-F238E27FC236}">
                <a16:creationId xmlns:a16="http://schemas.microsoft.com/office/drawing/2014/main" id="{9820B2EC-7A1B-3D4D-B24C-91E824E9B8B2}"/>
              </a:ext>
            </a:extLst>
          </p:cNvPr>
          <p:cNvPicPr>
            <a:picLocks noChangeAspect="1"/>
          </p:cNvPicPr>
          <p:nvPr/>
        </p:nvPicPr>
        <p:blipFill>
          <a:blip r:embed="rId3"/>
          <a:stretch>
            <a:fillRect/>
          </a:stretch>
        </p:blipFill>
        <p:spPr>
          <a:xfrm>
            <a:off x="5983441" y="328915"/>
            <a:ext cx="6096528" cy="6200169"/>
          </a:xfrm>
          <a:prstGeom prst="rect">
            <a:avLst/>
          </a:prstGeom>
        </p:spPr>
      </p:pic>
    </p:spTree>
    <p:extLst>
      <p:ext uri="{BB962C8B-B14F-4D97-AF65-F5344CB8AC3E}">
        <p14:creationId xmlns:p14="http://schemas.microsoft.com/office/powerpoint/2010/main" val="785275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5AC95C8D-A71C-7966-DA86-C14B80CCF742}"/>
              </a:ext>
            </a:extLst>
          </p:cNvPr>
          <p:cNvSpPr>
            <a:spLocks noGrp="1"/>
          </p:cNvSpPr>
          <p:nvPr>
            <p:ph type="title"/>
          </p:nvPr>
        </p:nvSpPr>
        <p:spPr>
          <a:xfrm>
            <a:off x="0" y="0"/>
            <a:ext cx="12192000" cy="1188720"/>
          </a:xfrm>
          <a:prstGeom prst="rect">
            <a:avLst/>
          </a:prstGeom>
          <a:solidFill>
            <a:srgbClr val="8EB937"/>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Tw Cen MT Condensed" panose="020B0606020104020203" pitchFamily="34" charset="0"/>
                <a:ea typeface="+mn-ea"/>
                <a:cs typeface="+mn-cs"/>
              </a:rPr>
              <a:t>ESSERS BACKGROUND INFORMATION</a:t>
            </a:r>
          </a:p>
        </p:txBody>
      </p:sp>
      <p:sp>
        <p:nvSpPr>
          <p:cNvPr id="2" name="Content Placeholder 1">
            <a:extLst>
              <a:ext uri="{FF2B5EF4-FFF2-40B4-BE49-F238E27FC236}">
                <a16:creationId xmlns:a16="http://schemas.microsoft.com/office/drawing/2014/main" id="{1FDDA891-20FB-588A-8870-DCD5D9D31CB0}"/>
              </a:ext>
            </a:extLst>
          </p:cNvPr>
          <p:cNvSpPr>
            <a:spLocks noGrp="1"/>
          </p:cNvSpPr>
          <p:nvPr>
            <p:ph idx="1"/>
          </p:nvPr>
        </p:nvSpPr>
        <p:spPr>
          <a:xfrm>
            <a:off x="2231135" y="1483012"/>
            <a:ext cx="9331211" cy="947367"/>
          </a:xfrm>
        </p:spPr>
        <p:txBody>
          <a:bodyPr anchor="ctr">
            <a:normAutofit/>
          </a:bodyPr>
          <a:lstStyle/>
          <a:p>
            <a:pPr marL="0" indent="0">
              <a:buNone/>
            </a:pPr>
            <a:r>
              <a:rPr lang="en-US" sz="2000" dirty="0">
                <a:latin typeface="Arial" panose="020B0604020202020204" pitchFamily="34" charset="0"/>
                <a:cs typeface="Arial" panose="020B0604020202020204" pitchFamily="34" charset="0"/>
              </a:rPr>
              <a:t>The purpose is to support students, teachers, and schools during this historic pandemic.</a:t>
            </a:r>
          </a:p>
        </p:txBody>
      </p:sp>
      <p:sp>
        <p:nvSpPr>
          <p:cNvPr id="3" name="Content Placeholder 1">
            <a:extLst>
              <a:ext uri="{FF2B5EF4-FFF2-40B4-BE49-F238E27FC236}">
                <a16:creationId xmlns:a16="http://schemas.microsoft.com/office/drawing/2014/main" id="{71F0E32C-FFC4-1771-D8C9-35045200A67B}"/>
              </a:ext>
            </a:extLst>
          </p:cNvPr>
          <p:cNvSpPr txBox="1">
            <a:spLocks/>
          </p:cNvSpPr>
          <p:nvPr/>
        </p:nvSpPr>
        <p:spPr>
          <a:xfrm>
            <a:off x="2672300" y="2730288"/>
            <a:ext cx="9331211" cy="947367"/>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Period of availability is March 13, 2020 to September 30, 2023.</a:t>
            </a:r>
          </a:p>
        </p:txBody>
      </p:sp>
      <p:sp>
        <p:nvSpPr>
          <p:cNvPr id="4" name="Content Placeholder 1">
            <a:extLst>
              <a:ext uri="{FF2B5EF4-FFF2-40B4-BE49-F238E27FC236}">
                <a16:creationId xmlns:a16="http://schemas.microsoft.com/office/drawing/2014/main" id="{C2454814-09C4-2CCE-50BE-C7786B50CD72}"/>
              </a:ext>
            </a:extLst>
          </p:cNvPr>
          <p:cNvSpPr txBox="1">
            <a:spLocks/>
          </p:cNvSpPr>
          <p:nvPr/>
        </p:nvSpPr>
        <p:spPr>
          <a:xfrm>
            <a:off x="2672299" y="4020075"/>
            <a:ext cx="9331211" cy="947367"/>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$ 1.2 billion was dedicated to K-12 education to New Jersey delivered to local school districts based on the Title I funding formula.</a:t>
            </a:r>
          </a:p>
        </p:txBody>
      </p:sp>
      <p:sp>
        <p:nvSpPr>
          <p:cNvPr id="5" name="Content Placeholder 1">
            <a:extLst>
              <a:ext uri="{FF2B5EF4-FFF2-40B4-BE49-F238E27FC236}">
                <a16:creationId xmlns:a16="http://schemas.microsoft.com/office/drawing/2014/main" id="{3DD884A5-FE90-59E6-D18D-3620C038D53E}"/>
              </a:ext>
            </a:extLst>
          </p:cNvPr>
          <p:cNvSpPr txBox="1">
            <a:spLocks/>
          </p:cNvSpPr>
          <p:nvPr/>
        </p:nvSpPr>
        <p:spPr>
          <a:xfrm>
            <a:off x="2323377" y="5297830"/>
            <a:ext cx="9331211" cy="947367"/>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Elizabeth Public Schools received $28,568,451 ESSER II Funds. In addition, $1,833,378 Learning Acceleration and $147,496 Mental Health Supports and Services.</a:t>
            </a:r>
          </a:p>
        </p:txBody>
      </p:sp>
    </p:spTree>
    <p:extLst>
      <p:ext uri="{BB962C8B-B14F-4D97-AF65-F5344CB8AC3E}">
        <p14:creationId xmlns:p14="http://schemas.microsoft.com/office/powerpoint/2010/main" val="2517625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8BEF35C-DE31-4D5E-D120-33F059680A50}"/>
              </a:ext>
            </a:extLst>
          </p:cNvPr>
          <p:cNvSpPr>
            <a:spLocks noGrp="1"/>
          </p:cNvSpPr>
          <p:nvPr>
            <p:ph type="title" idx="4294967295"/>
          </p:nvPr>
        </p:nvSpPr>
        <p:spPr>
          <a:xfrm>
            <a:off x="0" y="0"/>
            <a:ext cx="12192000" cy="1185756"/>
          </a:xfrm>
          <a:prstGeom prst="rect">
            <a:avLst/>
          </a:prstGeom>
          <a:solidFill>
            <a:srgbClr val="8EB937"/>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Tw Cen MT Condensed" panose="020B0606020104020203" pitchFamily="34" charset="0"/>
                <a:ea typeface="+mn-ea"/>
                <a:cs typeface="+mn-cs"/>
              </a:rPr>
              <a:t>ALLOWABLE USE OF FUNDS 1</a:t>
            </a:r>
          </a:p>
        </p:txBody>
      </p:sp>
      <p:sp>
        <p:nvSpPr>
          <p:cNvPr id="4" name="object 4"/>
          <p:cNvSpPr txBox="1"/>
          <p:nvPr/>
        </p:nvSpPr>
        <p:spPr>
          <a:xfrm>
            <a:off x="549178" y="1459391"/>
            <a:ext cx="5476688" cy="4043415"/>
          </a:xfrm>
          <a:prstGeom prst="rect">
            <a:avLst/>
          </a:prstGeom>
        </p:spPr>
        <p:txBody>
          <a:bodyPr vert="horz" wrap="square" lIns="0" tIns="80010" rIns="0" bIns="0" rtlCol="0">
            <a:spAutoFit/>
          </a:bodyPr>
          <a:lstStyle/>
          <a:p>
            <a:pPr marL="355600" indent="-343535">
              <a:spcBef>
                <a:spcPts val="630"/>
              </a:spcBef>
              <a:buFont typeface="Wingdings"/>
              <a:buChar char=""/>
              <a:tabLst>
                <a:tab pos="356235" algn="l"/>
              </a:tabLst>
            </a:pPr>
            <a:r>
              <a:rPr sz="2200" spc="-5" dirty="0">
                <a:latin typeface="Arial"/>
                <a:cs typeface="Arial"/>
              </a:rPr>
              <a:t>Coordinate</a:t>
            </a:r>
            <a:r>
              <a:rPr sz="2200" spc="5" dirty="0">
                <a:latin typeface="Arial"/>
                <a:cs typeface="Arial"/>
              </a:rPr>
              <a:t> </a:t>
            </a:r>
            <a:r>
              <a:rPr sz="2200" spc="-5" dirty="0">
                <a:latin typeface="Arial"/>
                <a:cs typeface="Arial"/>
              </a:rPr>
              <a:t>emergency</a:t>
            </a:r>
            <a:r>
              <a:rPr sz="2200" spc="10" dirty="0">
                <a:latin typeface="Arial"/>
                <a:cs typeface="Arial"/>
              </a:rPr>
              <a:t> </a:t>
            </a:r>
            <a:r>
              <a:rPr sz="2200" spc="-5" dirty="0">
                <a:latin typeface="Arial"/>
                <a:cs typeface="Arial"/>
              </a:rPr>
              <a:t>response</a:t>
            </a:r>
            <a:endParaRPr sz="2200" dirty="0">
              <a:latin typeface="Arial"/>
              <a:cs typeface="Arial"/>
            </a:endParaRPr>
          </a:p>
          <a:p>
            <a:pPr marL="355600" indent="-343535">
              <a:spcBef>
                <a:spcPts val="525"/>
              </a:spcBef>
              <a:buFont typeface="Wingdings"/>
              <a:buChar char=""/>
              <a:tabLst>
                <a:tab pos="356235" algn="l"/>
              </a:tabLst>
            </a:pPr>
            <a:r>
              <a:rPr sz="2200" spc="-5" dirty="0">
                <a:latin typeface="Arial"/>
                <a:cs typeface="Arial"/>
              </a:rPr>
              <a:t>Ensure</a:t>
            </a:r>
            <a:r>
              <a:rPr sz="2200" dirty="0">
                <a:latin typeface="Arial"/>
                <a:cs typeface="Arial"/>
              </a:rPr>
              <a:t> </a:t>
            </a:r>
            <a:r>
              <a:rPr sz="2200" spc="-5" dirty="0">
                <a:latin typeface="Arial"/>
                <a:cs typeface="Arial"/>
              </a:rPr>
              <a:t>preparedness</a:t>
            </a:r>
            <a:r>
              <a:rPr sz="2200" spc="15" dirty="0">
                <a:latin typeface="Arial"/>
                <a:cs typeface="Arial"/>
              </a:rPr>
              <a:t> </a:t>
            </a:r>
            <a:r>
              <a:rPr sz="2200" spc="-5" dirty="0">
                <a:latin typeface="Arial"/>
                <a:cs typeface="Arial"/>
              </a:rPr>
              <a:t>and</a:t>
            </a:r>
            <a:r>
              <a:rPr sz="2200" spc="10" dirty="0">
                <a:latin typeface="Arial"/>
                <a:cs typeface="Arial"/>
              </a:rPr>
              <a:t> </a:t>
            </a:r>
            <a:r>
              <a:rPr sz="2200" spc="-5" dirty="0">
                <a:latin typeface="Arial"/>
                <a:cs typeface="Arial"/>
              </a:rPr>
              <a:t>coordination</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Purchase cleaning</a:t>
            </a:r>
            <a:r>
              <a:rPr sz="2200" spc="-15" dirty="0">
                <a:latin typeface="Arial"/>
                <a:cs typeface="Arial"/>
              </a:rPr>
              <a:t> </a:t>
            </a:r>
            <a:r>
              <a:rPr sz="2200" spc="-5" dirty="0">
                <a:latin typeface="Arial"/>
                <a:cs typeface="Arial"/>
              </a:rPr>
              <a:t>supplies</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Educational</a:t>
            </a:r>
            <a:r>
              <a:rPr sz="2200" spc="-20" dirty="0">
                <a:latin typeface="Arial"/>
                <a:cs typeface="Arial"/>
              </a:rPr>
              <a:t> </a:t>
            </a:r>
            <a:r>
              <a:rPr sz="2200" spc="-5" dirty="0">
                <a:latin typeface="Arial"/>
                <a:cs typeface="Arial"/>
              </a:rPr>
              <a:t>technology</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Mental</a:t>
            </a:r>
            <a:r>
              <a:rPr sz="2200" spc="5" dirty="0">
                <a:latin typeface="Arial"/>
                <a:cs typeface="Arial"/>
              </a:rPr>
              <a:t> </a:t>
            </a:r>
            <a:r>
              <a:rPr sz="2200" spc="-5" dirty="0">
                <a:latin typeface="Arial"/>
                <a:cs typeface="Arial"/>
              </a:rPr>
              <a:t>health</a:t>
            </a:r>
            <a:r>
              <a:rPr sz="2200" spc="-10" dirty="0">
                <a:latin typeface="Arial"/>
                <a:cs typeface="Arial"/>
              </a:rPr>
              <a:t> </a:t>
            </a:r>
            <a:r>
              <a:rPr sz="2200" spc="-5" dirty="0">
                <a:latin typeface="Arial"/>
                <a:cs typeface="Arial"/>
              </a:rPr>
              <a:t>supports</a:t>
            </a:r>
            <a:endParaRPr sz="2200" dirty="0">
              <a:latin typeface="Arial"/>
              <a:cs typeface="Arial"/>
            </a:endParaRPr>
          </a:p>
          <a:p>
            <a:pPr marL="355600" indent="-343535">
              <a:spcBef>
                <a:spcPts val="525"/>
              </a:spcBef>
              <a:buFont typeface="Wingdings"/>
              <a:buChar char=""/>
              <a:tabLst>
                <a:tab pos="356235" algn="l"/>
              </a:tabLst>
            </a:pPr>
            <a:r>
              <a:rPr sz="2200" spc="-5" dirty="0">
                <a:latin typeface="Arial"/>
                <a:cs typeface="Arial"/>
              </a:rPr>
              <a:t>Supplemental</a:t>
            </a:r>
            <a:r>
              <a:rPr sz="2200" dirty="0">
                <a:latin typeface="Arial"/>
                <a:cs typeface="Arial"/>
              </a:rPr>
              <a:t> </a:t>
            </a:r>
            <a:r>
              <a:rPr sz="2200" spc="-5" dirty="0">
                <a:latin typeface="Arial"/>
                <a:cs typeface="Arial"/>
              </a:rPr>
              <a:t>learning</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Added needs</a:t>
            </a:r>
            <a:r>
              <a:rPr sz="2200" spc="5" dirty="0">
                <a:latin typeface="Arial"/>
                <a:cs typeface="Arial"/>
              </a:rPr>
              <a:t> </a:t>
            </a:r>
            <a:r>
              <a:rPr sz="2200" spc="-5" dirty="0">
                <a:latin typeface="Arial"/>
                <a:cs typeface="Arial"/>
              </a:rPr>
              <a:t>of at-risk</a:t>
            </a:r>
            <a:r>
              <a:rPr sz="2200" spc="15" dirty="0">
                <a:latin typeface="Arial"/>
                <a:cs typeface="Arial"/>
              </a:rPr>
              <a:t> </a:t>
            </a:r>
            <a:r>
              <a:rPr sz="2200" spc="-5" dirty="0">
                <a:latin typeface="Arial"/>
                <a:cs typeface="Arial"/>
              </a:rPr>
              <a:t>population</a:t>
            </a:r>
            <a:endParaRPr sz="2200" dirty="0">
              <a:latin typeface="Arial"/>
              <a:cs typeface="Arial"/>
            </a:endParaRPr>
          </a:p>
          <a:p>
            <a:pPr marL="355600" indent="-343535">
              <a:spcBef>
                <a:spcPts val="530"/>
              </a:spcBef>
              <a:buFont typeface="Wingdings"/>
              <a:buChar char=""/>
              <a:tabLst>
                <a:tab pos="356235" algn="l"/>
              </a:tabLst>
            </a:pPr>
            <a:r>
              <a:rPr lang="en-US" sz="2200" spc="-5" dirty="0">
                <a:latin typeface="Arial"/>
                <a:cs typeface="Arial"/>
              </a:rPr>
              <a:t>Coordinate</a:t>
            </a:r>
            <a:r>
              <a:rPr lang="en-US" sz="2200" spc="5" dirty="0">
                <a:latin typeface="Arial"/>
                <a:cs typeface="Arial"/>
              </a:rPr>
              <a:t> </a:t>
            </a:r>
            <a:r>
              <a:rPr lang="en-US" sz="2200" spc="-5" dirty="0">
                <a:latin typeface="Arial"/>
                <a:cs typeface="Arial"/>
              </a:rPr>
              <a:t>long-term</a:t>
            </a:r>
            <a:r>
              <a:rPr lang="en-US" sz="2200" spc="15" dirty="0">
                <a:latin typeface="Arial"/>
                <a:cs typeface="Arial"/>
              </a:rPr>
              <a:t> </a:t>
            </a:r>
            <a:r>
              <a:rPr lang="en-US" sz="2200" spc="-5" dirty="0">
                <a:latin typeface="Arial"/>
                <a:cs typeface="Arial"/>
              </a:rPr>
              <a:t>closures</a:t>
            </a:r>
            <a:endParaRPr lang="en-US" sz="2200" dirty="0">
              <a:latin typeface="Arial"/>
              <a:cs typeface="Arial"/>
            </a:endParaRPr>
          </a:p>
          <a:p>
            <a:pPr marL="355600" indent="-343535">
              <a:spcBef>
                <a:spcPts val="530"/>
              </a:spcBef>
              <a:buFont typeface="Wingdings"/>
              <a:buChar char=""/>
              <a:tabLst>
                <a:tab pos="356235" algn="l"/>
              </a:tabLst>
            </a:pPr>
            <a:r>
              <a:rPr lang="en-US" sz="2200" spc="-10" dirty="0">
                <a:latin typeface="Arial"/>
                <a:cs typeface="Arial"/>
              </a:rPr>
              <a:t>Addressing needs of individual </a:t>
            </a:r>
          </a:p>
          <a:p>
            <a:pPr marL="12065">
              <a:spcBef>
                <a:spcPts val="530"/>
              </a:spcBef>
              <a:tabLst>
                <a:tab pos="356235" algn="l"/>
              </a:tabLst>
            </a:pPr>
            <a:r>
              <a:rPr lang="en-US" sz="2200" spc="-10" dirty="0">
                <a:latin typeface="Arial"/>
                <a:cs typeface="Arial"/>
              </a:rPr>
              <a:t>schools.</a:t>
            </a:r>
            <a:endParaRPr sz="2200" dirty="0">
              <a:latin typeface="Arial"/>
              <a:cs typeface="Arial"/>
            </a:endParaRPr>
          </a:p>
        </p:txBody>
      </p:sp>
      <p:pic>
        <p:nvPicPr>
          <p:cNvPr id="2" name="Picture 1" descr="Sticker that says &quot;New&quot; pointing to the last three items on the list. Addressing learning loss, School facility repairs and improvements, and Improving air quality.">
            <a:extLst>
              <a:ext uri="{FF2B5EF4-FFF2-40B4-BE49-F238E27FC236}">
                <a16:creationId xmlns:a16="http://schemas.microsoft.com/office/drawing/2014/main" id="{275EDA58-AEC5-F73A-0D03-A5B42D66EDCA}"/>
              </a:ext>
            </a:extLst>
          </p:cNvPr>
          <p:cNvPicPr>
            <a:picLocks noChangeAspect="1"/>
          </p:cNvPicPr>
          <p:nvPr/>
        </p:nvPicPr>
        <p:blipFill>
          <a:blip r:embed="rId3"/>
          <a:stretch>
            <a:fillRect/>
          </a:stretch>
        </p:blipFill>
        <p:spPr>
          <a:xfrm>
            <a:off x="5082962" y="4368296"/>
            <a:ext cx="987638" cy="1030313"/>
          </a:xfrm>
          <a:prstGeom prst="rect">
            <a:avLst/>
          </a:prstGeom>
        </p:spPr>
      </p:pic>
      <p:sp>
        <p:nvSpPr>
          <p:cNvPr id="5" name="object 5"/>
          <p:cNvSpPr txBox="1"/>
          <p:nvPr/>
        </p:nvSpPr>
        <p:spPr>
          <a:xfrm>
            <a:off x="6166137" y="1338354"/>
            <a:ext cx="5603875" cy="4069063"/>
          </a:xfrm>
          <a:prstGeom prst="rect">
            <a:avLst/>
          </a:prstGeom>
        </p:spPr>
        <p:txBody>
          <a:bodyPr vert="horz" wrap="square" lIns="0" tIns="80010" rIns="0" bIns="0" rtlCol="0">
            <a:spAutoFit/>
          </a:bodyPr>
          <a:lstStyle/>
          <a:p>
            <a:pPr marL="355600" indent="-343535">
              <a:spcBef>
                <a:spcPts val="630"/>
              </a:spcBef>
              <a:buFont typeface="Wingdings"/>
              <a:buChar char=""/>
              <a:tabLst>
                <a:tab pos="356235" algn="l"/>
              </a:tabLst>
            </a:pPr>
            <a:r>
              <a:rPr sz="2200" spc="-5" dirty="0">
                <a:latin typeface="Arial"/>
                <a:cs typeface="Arial"/>
              </a:rPr>
              <a:t>Professional</a:t>
            </a:r>
            <a:r>
              <a:rPr sz="2200" spc="-25" dirty="0">
                <a:latin typeface="Arial"/>
                <a:cs typeface="Arial"/>
              </a:rPr>
              <a:t> </a:t>
            </a:r>
            <a:r>
              <a:rPr sz="2200" spc="-5" dirty="0">
                <a:latin typeface="Arial"/>
                <a:cs typeface="Arial"/>
              </a:rPr>
              <a:t>development</a:t>
            </a:r>
            <a:endParaRPr sz="2200" dirty="0">
              <a:latin typeface="Arial"/>
              <a:cs typeface="Arial"/>
            </a:endParaRPr>
          </a:p>
          <a:p>
            <a:pPr marL="355600" indent="-343535">
              <a:spcBef>
                <a:spcPts val="525"/>
              </a:spcBef>
              <a:buFont typeface="Wingdings"/>
              <a:buChar char=""/>
              <a:tabLst>
                <a:tab pos="356235" algn="l"/>
              </a:tabLst>
            </a:pPr>
            <a:r>
              <a:rPr sz="2200" spc="-10" dirty="0">
                <a:latin typeface="Arial"/>
                <a:cs typeface="Arial"/>
              </a:rPr>
              <a:t>ESSA</a:t>
            </a:r>
            <a:r>
              <a:rPr sz="2200" spc="-135" dirty="0">
                <a:latin typeface="Arial"/>
                <a:cs typeface="Arial"/>
              </a:rPr>
              <a:t> </a:t>
            </a:r>
            <a:endParaRPr lang="en-US" sz="2200" spc="-135" dirty="0">
              <a:latin typeface="Arial"/>
              <a:cs typeface="Arial"/>
            </a:endParaRPr>
          </a:p>
          <a:p>
            <a:pPr marL="355600" indent="-343535">
              <a:spcBef>
                <a:spcPts val="525"/>
              </a:spcBef>
              <a:buFont typeface="Wingdings"/>
              <a:buChar char=""/>
              <a:tabLst>
                <a:tab pos="356235" algn="l"/>
              </a:tabLst>
            </a:pPr>
            <a:r>
              <a:rPr sz="2200" spc="-5" dirty="0">
                <a:latin typeface="Arial"/>
                <a:cs typeface="Arial"/>
              </a:rPr>
              <a:t>IDEA</a:t>
            </a:r>
            <a:r>
              <a:rPr sz="2200" spc="-130" dirty="0">
                <a:latin typeface="Arial"/>
                <a:cs typeface="Arial"/>
              </a:rPr>
              <a:t> </a:t>
            </a:r>
            <a:r>
              <a:rPr sz="2200" spc="-5" dirty="0">
                <a:latin typeface="Arial"/>
                <a:cs typeface="Arial"/>
              </a:rPr>
              <a:t>(Special Education)</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Perkins</a:t>
            </a:r>
            <a:r>
              <a:rPr sz="2200" spc="-15" dirty="0">
                <a:latin typeface="Arial"/>
                <a:cs typeface="Arial"/>
              </a:rPr>
              <a:t> </a:t>
            </a:r>
            <a:r>
              <a:rPr sz="2200" spc="-5" dirty="0">
                <a:latin typeface="Arial"/>
                <a:cs typeface="Arial"/>
              </a:rPr>
              <a:t>(Career</a:t>
            </a:r>
            <a:r>
              <a:rPr sz="2200" spc="25" dirty="0">
                <a:latin typeface="Arial"/>
                <a:cs typeface="Arial"/>
              </a:rPr>
              <a:t> </a:t>
            </a:r>
            <a:r>
              <a:rPr sz="2200" spc="-5" dirty="0">
                <a:latin typeface="Arial"/>
                <a:cs typeface="Arial"/>
              </a:rPr>
              <a:t>&amp;</a:t>
            </a:r>
            <a:r>
              <a:rPr sz="2200" spc="-40" dirty="0">
                <a:latin typeface="Arial"/>
                <a:cs typeface="Arial"/>
              </a:rPr>
              <a:t> </a:t>
            </a:r>
            <a:r>
              <a:rPr sz="2200" spc="-30" dirty="0">
                <a:latin typeface="Arial"/>
                <a:cs typeface="Arial"/>
              </a:rPr>
              <a:t>Technical</a:t>
            </a:r>
            <a:r>
              <a:rPr sz="2200" spc="-15" dirty="0">
                <a:latin typeface="Arial"/>
                <a:cs typeface="Arial"/>
              </a:rPr>
              <a:t> </a:t>
            </a:r>
            <a:r>
              <a:rPr sz="2200" spc="-5" dirty="0">
                <a:latin typeface="Arial"/>
                <a:cs typeface="Arial"/>
              </a:rPr>
              <a:t>Education)</a:t>
            </a:r>
            <a:endParaRPr sz="2200" dirty="0">
              <a:latin typeface="Arial"/>
              <a:cs typeface="Arial"/>
            </a:endParaRPr>
          </a:p>
          <a:p>
            <a:pPr marL="355600" indent="-343535">
              <a:spcBef>
                <a:spcPts val="530"/>
              </a:spcBef>
              <a:buFont typeface="Wingdings"/>
              <a:buChar char=""/>
              <a:tabLst>
                <a:tab pos="356235" algn="l"/>
              </a:tabLst>
            </a:pPr>
            <a:r>
              <a:rPr sz="2200" spc="-15" dirty="0">
                <a:latin typeface="Arial"/>
                <a:cs typeface="Arial"/>
              </a:rPr>
              <a:t>McKinney-Vento</a:t>
            </a:r>
            <a:r>
              <a:rPr sz="2200" spc="20" dirty="0">
                <a:latin typeface="Arial"/>
                <a:cs typeface="Arial"/>
              </a:rPr>
              <a:t> </a:t>
            </a:r>
            <a:r>
              <a:rPr sz="2200" spc="-5" dirty="0">
                <a:latin typeface="Arial"/>
                <a:cs typeface="Arial"/>
              </a:rPr>
              <a:t>Homeless</a:t>
            </a:r>
            <a:r>
              <a:rPr sz="2200" spc="-114" dirty="0">
                <a:latin typeface="Arial"/>
                <a:cs typeface="Arial"/>
              </a:rPr>
              <a:t> </a:t>
            </a:r>
            <a:r>
              <a:rPr sz="2200" spc="-5" dirty="0">
                <a:latin typeface="Arial"/>
                <a:cs typeface="Arial"/>
              </a:rPr>
              <a:t>Assistance</a:t>
            </a:r>
            <a:r>
              <a:rPr sz="2200" spc="-130" dirty="0">
                <a:latin typeface="Arial"/>
                <a:cs typeface="Arial"/>
              </a:rPr>
              <a:t> </a:t>
            </a:r>
            <a:r>
              <a:rPr sz="2200" spc="-5" dirty="0">
                <a:latin typeface="Arial"/>
                <a:cs typeface="Arial"/>
              </a:rPr>
              <a:t>Act</a:t>
            </a:r>
            <a:endParaRPr sz="2200" dirty="0">
              <a:latin typeface="Arial"/>
              <a:cs typeface="Arial"/>
            </a:endParaRPr>
          </a:p>
          <a:p>
            <a:pPr marL="355600" indent="-343535">
              <a:spcBef>
                <a:spcPts val="515"/>
              </a:spcBef>
              <a:buFont typeface="Wingdings"/>
              <a:buChar char=""/>
              <a:tabLst>
                <a:tab pos="356235" algn="l"/>
              </a:tabLst>
            </a:pPr>
            <a:r>
              <a:rPr sz="2200" spc="-5" dirty="0">
                <a:latin typeface="Arial"/>
                <a:cs typeface="Arial"/>
              </a:rPr>
              <a:t>Adult Education</a:t>
            </a:r>
            <a:r>
              <a:rPr sz="2200" spc="-10" dirty="0">
                <a:latin typeface="Arial"/>
                <a:cs typeface="Arial"/>
              </a:rPr>
              <a:t> </a:t>
            </a:r>
            <a:r>
              <a:rPr sz="2200" spc="-5" dirty="0">
                <a:latin typeface="Arial"/>
                <a:cs typeface="Arial"/>
              </a:rPr>
              <a:t>and</a:t>
            </a:r>
            <a:r>
              <a:rPr sz="2200" spc="5" dirty="0">
                <a:latin typeface="Arial"/>
                <a:cs typeface="Arial"/>
              </a:rPr>
              <a:t> </a:t>
            </a:r>
            <a:r>
              <a:rPr sz="2200" spc="-5" dirty="0">
                <a:latin typeface="Arial"/>
                <a:cs typeface="Arial"/>
              </a:rPr>
              <a:t>Family</a:t>
            </a:r>
            <a:r>
              <a:rPr sz="2200" spc="5" dirty="0">
                <a:latin typeface="Arial"/>
                <a:cs typeface="Arial"/>
              </a:rPr>
              <a:t> </a:t>
            </a:r>
            <a:r>
              <a:rPr sz="2200" spc="-5" dirty="0">
                <a:latin typeface="Arial"/>
                <a:cs typeface="Arial"/>
              </a:rPr>
              <a:t>Literacy</a:t>
            </a:r>
            <a:r>
              <a:rPr sz="2200" spc="-114" dirty="0">
                <a:latin typeface="Arial"/>
                <a:cs typeface="Arial"/>
              </a:rPr>
              <a:t> </a:t>
            </a:r>
            <a:r>
              <a:rPr sz="2200" spc="-5" dirty="0">
                <a:latin typeface="Arial"/>
                <a:cs typeface="Arial"/>
              </a:rPr>
              <a:t>Act</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Other activities</a:t>
            </a:r>
            <a:r>
              <a:rPr lang="en-US" sz="2200" spc="-5" dirty="0">
                <a:latin typeface="Arial"/>
                <a:cs typeface="Arial"/>
              </a:rPr>
              <a:t> for continuity of services</a:t>
            </a:r>
            <a:endParaRPr sz="2200" dirty="0">
              <a:latin typeface="Arial"/>
              <a:cs typeface="Arial"/>
            </a:endParaRPr>
          </a:p>
          <a:p>
            <a:pPr marL="355600" indent="-343535">
              <a:spcBef>
                <a:spcPts val="530"/>
              </a:spcBef>
              <a:buFont typeface="Wingdings"/>
              <a:buChar char=""/>
              <a:tabLst>
                <a:tab pos="356235" algn="l"/>
              </a:tabLst>
            </a:pPr>
            <a:r>
              <a:rPr sz="2200" spc="-5" dirty="0">
                <a:solidFill>
                  <a:srgbClr val="007D9F"/>
                </a:solidFill>
                <a:latin typeface="Arial"/>
                <a:cs typeface="Arial"/>
              </a:rPr>
              <a:t>Address learning loss</a:t>
            </a:r>
            <a:endParaRPr sz="2200" dirty="0">
              <a:latin typeface="Arial"/>
              <a:cs typeface="Arial"/>
            </a:endParaRPr>
          </a:p>
          <a:p>
            <a:pPr marL="355600" indent="-343535">
              <a:spcBef>
                <a:spcPts val="530"/>
              </a:spcBef>
              <a:buFont typeface="Wingdings"/>
              <a:buChar char=""/>
              <a:tabLst>
                <a:tab pos="356235" algn="l"/>
              </a:tabLst>
            </a:pPr>
            <a:r>
              <a:rPr sz="2200" spc="-5" dirty="0">
                <a:solidFill>
                  <a:srgbClr val="007D9F"/>
                </a:solidFill>
                <a:latin typeface="Arial"/>
                <a:cs typeface="Arial"/>
              </a:rPr>
              <a:t>School</a:t>
            </a:r>
            <a:r>
              <a:rPr sz="2200" spc="-15" dirty="0">
                <a:solidFill>
                  <a:srgbClr val="007D9F"/>
                </a:solidFill>
                <a:latin typeface="Arial"/>
                <a:cs typeface="Arial"/>
              </a:rPr>
              <a:t> </a:t>
            </a:r>
            <a:r>
              <a:rPr sz="2200" spc="-5" dirty="0">
                <a:solidFill>
                  <a:srgbClr val="007D9F"/>
                </a:solidFill>
                <a:latin typeface="Arial"/>
                <a:cs typeface="Arial"/>
              </a:rPr>
              <a:t>facility</a:t>
            </a:r>
            <a:r>
              <a:rPr sz="2200" spc="-10" dirty="0">
                <a:solidFill>
                  <a:srgbClr val="007D9F"/>
                </a:solidFill>
                <a:latin typeface="Arial"/>
                <a:cs typeface="Arial"/>
              </a:rPr>
              <a:t> </a:t>
            </a:r>
            <a:r>
              <a:rPr sz="2200" spc="-5" dirty="0">
                <a:solidFill>
                  <a:srgbClr val="007D9F"/>
                </a:solidFill>
                <a:latin typeface="Arial"/>
                <a:cs typeface="Arial"/>
              </a:rPr>
              <a:t>repairs</a:t>
            </a:r>
            <a:r>
              <a:rPr sz="2200" spc="5" dirty="0">
                <a:solidFill>
                  <a:srgbClr val="007D9F"/>
                </a:solidFill>
                <a:latin typeface="Arial"/>
                <a:cs typeface="Arial"/>
              </a:rPr>
              <a:t> </a:t>
            </a:r>
            <a:r>
              <a:rPr sz="2200" spc="-5" dirty="0">
                <a:solidFill>
                  <a:srgbClr val="007D9F"/>
                </a:solidFill>
                <a:latin typeface="Arial"/>
                <a:cs typeface="Arial"/>
              </a:rPr>
              <a:t>and</a:t>
            </a:r>
            <a:r>
              <a:rPr sz="2200" spc="5" dirty="0">
                <a:solidFill>
                  <a:srgbClr val="007D9F"/>
                </a:solidFill>
                <a:latin typeface="Arial"/>
                <a:cs typeface="Arial"/>
              </a:rPr>
              <a:t> </a:t>
            </a:r>
            <a:r>
              <a:rPr sz="2200" spc="-5" dirty="0">
                <a:solidFill>
                  <a:srgbClr val="007D9F"/>
                </a:solidFill>
                <a:latin typeface="Arial"/>
                <a:cs typeface="Arial"/>
              </a:rPr>
              <a:t>improvements</a:t>
            </a:r>
            <a:endParaRPr sz="2200" dirty="0">
              <a:latin typeface="Arial"/>
              <a:cs typeface="Arial"/>
            </a:endParaRPr>
          </a:p>
          <a:p>
            <a:pPr marL="355600" indent="-343535">
              <a:spcBef>
                <a:spcPts val="745"/>
              </a:spcBef>
              <a:buFont typeface="Wingdings"/>
              <a:buChar char=""/>
              <a:tabLst>
                <a:tab pos="356235" algn="l"/>
              </a:tabLst>
            </a:pPr>
            <a:r>
              <a:rPr sz="2200" spc="-5" dirty="0">
                <a:solidFill>
                  <a:srgbClr val="007D9F"/>
                </a:solidFill>
                <a:latin typeface="Arial"/>
                <a:cs typeface="Arial"/>
              </a:rPr>
              <a:t>Improving</a:t>
            </a:r>
            <a:r>
              <a:rPr sz="2200" spc="10" dirty="0">
                <a:solidFill>
                  <a:srgbClr val="007D9F"/>
                </a:solidFill>
                <a:latin typeface="Arial"/>
                <a:cs typeface="Arial"/>
              </a:rPr>
              <a:t> </a:t>
            </a:r>
            <a:r>
              <a:rPr sz="2200" spc="-5" dirty="0">
                <a:solidFill>
                  <a:srgbClr val="007D9F"/>
                </a:solidFill>
                <a:latin typeface="Arial"/>
                <a:cs typeface="Arial"/>
              </a:rPr>
              <a:t>air</a:t>
            </a:r>
            <a:r>
              <a:rPr sz="2200" dirty="0">
                <a:solidFill>
                  <a:srgbClr val="007D9F"/>
                </a:solidFill>
                <a:latin typeface="Arial"/>
                <a:cs typeface="Arial"/>
              </a:rPr>
              <a:t> </a:t>
            </a:r>
            <a:r>
              <a:rPr sz="2200" spc="-5" dirty="0">
                <a:solidFill>
                  <a:srgbClr val="007D9F"/>
                </a:solidFill>
                <a:latin typeface="Arial"/>
                <a:cs typeface="Arial"/>
              </a:rPr>
              <a:t>quality</a:t>
            </a:r>
            <a:endParaRPr sz="2200" dirty="0">
              <a:latin typeface="Arial"/>
              <a:cs typeface="Arial"/>
            </a:endParaRPr>
          </a:p>
        </p:txBody>
      </p:sp>
      <p:sp>
        <p:nvSpPr>
          <p:cNvPr id="3" name="object 3"/>
          <p:cNvSpPr txBox="1"/>
          <p:nvPr/>
        </p:nvSpPr>
        <p:spPr>
          <a:xfrm>
            <a:off x="549178" y="5654478"/>
            <a:ext cx="11058525" cy="258404"/>
          </a:xfrm>
          <a:prstGeom prst="rect">
            <a:avLst/>
          </a:prstGeom>
        </p:spPr>
        <p:txBody>
          <a:bodyPr vert="horz" wrap="square" lIns="0" tIns="12065" rIns="0" bIns="0" rtlCol="0">
            <a:spAutoFit/>
          </a:bodyPr>
          <a:lstStyle/>
          <a:p>
            <a:pPr marL="12700">
              <a:spcBef>
                <a:spcPts val="95"/>
              </a:spcBef>
            </a:pPr>
            <a:r>
              <a:rPr sz="1600" spc="-5" dirty="0">
                <a:latin typeface="Wingdings 2"/>
                <a:cs typeface="Wingdings 2"/>
              </a:rPr>
              <a:t></a:t>
            </a:r>
            <a:r>
              <a:rPr sz="1600" spc="25" dirty="0">
                <a:latin typeface="Times New Roman"/>
                <a:cs typeface="Times New Roman"/>
              </a:rPr>
              <a:t> </a:t>
            </a:r>
            <a:r>
              <a:rPr sz="1600" spc="-5" dirty="0">
                <a:latin typeface="Arial"/>
                <a:cs typeface="Arial"/>
              </a:rPr>
              <a:t>The</a:t>
            </a:r>
            <a:r>
              <a:rPr sz="1600" dirty="0">
                <a:latin typeface="Arial"/>
                <a:cs typeface="Arial"/>
              </a:rPr>
              <a:t> </a:t>
            </a:r>
            <a:r>
              <a:rPr sz="1600" spc="-5" dirty="0">
                <a:latin typeface="Arial"/>
                <a:cs typeface="Arial"/>
              </a:rPr>
              <a:t>three</a:t>
            </a:r>
            <a:r>
              <a:rPr sz="1600" spc="30" dirty="0">
                <a:latin typeface="Arial"/>
                <a:cs typeface="Arial"/>
              </a:rPr>
              <a:t> </a:t>
            </a:r>
            <a:r>
              <a:rPr sz="1600" spc="-5" dirty="0">
                <a:latin typeface="Arial"/>
                <a:cs typeface="Arial"/>
              </a:rPr>
              <a:t>new</a:t>
            </a:r>
            <a:r>
              <a:rPr sz="1600" dirty="0">
                <a:latin typeface="Arial"/>
                <a:cs typeface="Arial"/>
              </a:rPr>
              <a:t> activities</a:t>
            </a:r>
            <a:r>
              <a:rPr sz="1600" spc="-20" dirty="0">
                <a:latin typeface="Arial"/>
                <a:cs typeface="Arial"/>
              </a:rPr>
              <a:t> </a:t>
            </a:r>
            <a:r>
              <a:rPr sz="1600" spc="-10" dirty="0">
                <a:latin typeface="Arial"/>
                <a:cs typeface="Arial"/>
              </a:rPr>
              <a:t>were</a:t>
            </a:r>
            <a:r>
              <a:rPr sz="1600" spc="30" dirty="0">
                <a:latin typeface="Arial"/>
                <a:cs typeface="Arial"/>
              </a:rPr>
              <a:t> </a:t>
            </a:r>
            <a:r>
              <a:rPr sz="1600" spc="-5" dirty="0">
                <a:latin typeface="Arial"/>
                <a:cs typeface="Arial"/>
              </a:rPr>
              <a:t>previously allowable,</a:t>
            </a:r>
            <a:r>
              <a:rPr sz="1600" spc="-15" dirty="0">
                <a:latin typeface="Arial"/>
                <a:cs typeface="Arial"/>
              </a:rPr>
              <a:t> </a:t>
            </a:r>
            <a:r>
              <a:rPr sz="1600" spc="-5" dirty="0">
                <a:latin typeface="Arial"/>
                <a:cs typeface="Arial"/>
              </a:rPr>
              <a:t>but</a:t>
            </a:r>
            <a:r>
              <a:rPr sz="1600" spc="20" dirty="0">
                <a:latin typeface="Arial"/>
                <a:cs typeface="Arial"/>
              </a:rPr>
              <a:t> </a:t>
            </a:r>
            <a:r>
              <a:rPr sz="1600" spc="-5" dirty="0">
                <a:latin typeface="Arial"/>
                <a:cs typeface="Arial"/>
              </a:rPr>
              <a:t>have</a:t>
            </a:r>
            <a:r>
              <a:rPr sz="1600" dirty="0">
                <a:latin typeface="Arial"/>
                <a:cs typeface="Arial"/>
              </a:rPr>
              <a:t> </a:t>
            </a:r>
            <a:r>
              <a:rPr sz="1600" spc="-5" dirty="0">
                <a:latin typeface="Arial"/>
                <a:cs typeface="Arial"/>
              </a:rPr>
              <a:t>been</a:t>
            </a:r>
            <a:r>
              <a:rPr sz="1600" dirty="0">
                <a:latin typeface="Arial"/>
                <a:cs typeface="Arial"/>
              </a:rPr>
              <a:t> called</a:t>
            </a:r>
            <a:r>
              <a:rPr sz="1600" spc="-15" dirty="0">
                <a:latin typeface="Arial"/>
                <a:cs typeface="Arial"/>
              </a:rPr>
              <a:t> </a:t>
            </a:r>
            <a:r>
              <a:rPr sz="1600" spc="-5" dirty="0">
                <a:latin typeface="Arial"/>
                <a:cs typeface="Arial"/>
              </a:rPr>
              <a:t>out</a:t>
            </a:r>
            <a:r>
              <a:rPr sz="1600" spc="20" dirty="0">
                <a:latin typeface="Arial"/>
                <a:cs typeface="Arial"/>
              </a:rPr>
              <a:t> </a:t>
            </a:r>
            <a:r>
              <a:rPr sz="1600" spc="-5" dirty="0">
                <a:latin typeface="Arial"/>
                <a:cs typeface="Arial"/>
              </a:rPr>
              <a:t>as</a:t>
            </a:r>
            <a:r>
              <a:rPr sz="1600" spc="10" dirty="0">
                <a:latin typeface="Arial"/>
                <a:cs typeface="Arial"/>
              </a:rPr>
              <a:t> </a:t>
            </a:r>
            <a:r>
              <a:rPr sz="1600" spc="-5" dirty="0">
                <a:latin typeface="Arial"/>
                <a:cs typeface="Arial"/>
              </a:rPr>
              <a:t>separate</a:t>
            </a:r>
            <a:r>
              <a:rPr sz="1600" spc="15" dirty="0">
                <a:latin typeface="Arial"/>
                <a:cs typeface="Arial"/>
              </a:rPr>
              <a:t> </a:t>
            </a:r>
            <a:r>
              <a:rPr sz="1600" dirty="0">
                <a:latin typeface="Arial"/>
                <a:cs typeface="Arial"/>
              </a:rPr>
              <a:t>uses.</a:t>
            </a:r>
          </a:p>
        </p:txBody>
      </p:sp>
    </p:spTree>
    <p:extLst>
      <p:ext uri="{BB962C8B-B14F-4D97-AF65-F5344CB8AC3E}">
        <p14:creationId xmlns:p14="http://schemas.microsoft.com/office/powerpoint/2010/main" val="2772885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A86419-4BB1-738B-EBB0-44BDFAA130C9}"/>
              </a:ext>
            </a:extLst>
          </p:cNvPr>
          <p:cNvSpPr>
            <a:spLocks noGrp="1"/>
          </p:cNvSpPr>
          <p:nvPr>
            <p:ph type="title" idx="4294967295"/>
          </p:nvPr>
        </p:nvSpPr>
        <p:spPr>
          <a:xfrm>
            <a:off x="0" y="0"/>
            <a:ext cx="12192000" cy="1185756"/>
          </a:xfrm>
          <a:prstGeom prst="rect">
            <a:avLst/>
          </a:prstGeom>
          <a:solidFill>
            <a:srgbClr val="8EB937"/>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Tw Cen MT Condensed" panose="020B0606020104020203" pitchFamily="34" charset="0"/>
                <a:ea typeface="+mn-ea"/>
                <a:cs typeface="+mn-cs"/>
              </a:rPr>
              <a:t>ESSER II</a:t>
            </a:r>
          </a:p>
        </p:txBody>
      </p:sp>
      <p:sp>
        <p:nvSpPr>
          <p:cNvPr id="5" name="object 5"/>
          <p:cNvSpPr txBox="1"/>
          <p:nvPr/>
        </p:nvSpPr>
        <p:spPr>
          <a:xfrm>
            <a:off x="246077" y="1362568"/>
            <a:ext cx="11945923" cy="2271135"/>
          </a:xfrm>
          <a:prstGeom prst="rect">
            <a:avLst/>
          </a:prstGeom>
        </p:spPr>
        <p:txBody>
          <a:bodyPr vert="horz" wrap="square" lIns="0" tIns="80010" rIns="0" bIns="0" rtlCol="0" anchor="t">
            <a:spAutoFit/>
          </a:bodyPr>
          <a:lstStyle/>
          <a:p>
            <a:pPr marL="12065" marR="0" lvl="0" indent="0" algn="l" defTabSz="914400" rtl="0" eaLnBrk="1" fontAlgn="auto" latinLnBrk="0" hangingPunct="1">
              <a:lnSpc>
                <a:spcPct val="100000"/>
              </a:lnSpc>
              <a:spcBef>
                <a:spcPts val="530"/>
              </a:spcBef>
              <a:spcAft>
                <a:spcPts val="0"/>
              </a:spcAft>
              <a:buClrTx/>
              <a:buSzTx/>
              <a:buFontTx/>
              <a:buNone/>
              <a:tabLst>
                <a:tab pos="356235" algn="l"/>
              </a:tabLst>
              <a:defRPr/>
            </a:pPr>
            <a:r>
              <a:rPr kumimoji="0" lang="en-US" sz="2200" b="1" i="0" u="sng" strike="noStrike" kern="1200" cap="none" spc="-5" normalizeH="0" baseline="0" noProof="0" dirty="0">
                <a:ln>
                  <a:noFill/>
                </a:ln>
                <a:solidFill>
                  <a:prstClr val="black"/>
                </a:solidFill>
                <a:effectLst/>
                <a:uLnTx/>
                <a:uFillTx/>
                <a:latin typeface="Arial"/>
                <a:ea typeface="+mn-ea"/>
                <a:cs typeface="Arial"/>
              </a:rPr>
              <a:t>Academic/Enrichment/Intervention K-12 Programs - Summer and Afterschool</a:t>
            </a:r>
          </a:p>
          <a:p>
            <a:pPr marL="12065" marR="0" lvl="0" indent="0" algn="l" defTabSz="914400" rtl="0" eaLnBrk="1" fontAlgn="auto" latinLnBrk="0" hangingPunct="1">
              <a:lnSpc>
                <a:spcPct val="100000"/>
              </a:lnSpc>
              <a:spcBef>
                <a:spcPts val="530"/>
              </a:spcBef>
              <a:spcAft>
                <a:spcPts val="0"/>
              </a:spcAft>
              <a:buClrTx/>
              <a:buSzTx/>
              <a:buFontTx/>
              <a:buNone/>
              <a:tabLst>
                <a:tab pos="356235" algn="l"/>
              </a:tabLst>
              <a:defRPr/>
            </a:pPr>
            <a:endParaRPr kumimoji="0" lang="en-US" sz="2000" b="1" i="0" u="none" strike="noStrike" kern="1200" cap="none" spc="-5" normalizeH="0" baseline="0" noProof="0" dirty="0">
              <a:ln>
                <a:noFill/>
              </a:ln>
              <a:solidFill>
                <a:prstClr val="black"/>
              </a:solidFill>
              <a:effectLst/>
              <a:uLnTx/>
              <a:uFillTx/>
              <a:latin typeface="Arial"/>
              <a:ea typeface="+mn-ea"/>
              <a:cs typeface="Arial"/>
            </a:endParaRPr>
          </a:p>
          <a:p>
            <a:pPr marL="354965" marR="0" lvl="0" indent="-342900" algn="l" defTabSz="914400" rtl="0" eaLnBrk="1" fontAlgn="auto" latinLnBrk="0" hangingPunct="1">
              <a:lnSpc>
                <a:spcPct val="100000"/>
              </a:lnSpc>
              <a:spcBef>
                <a:spcPts val="530"/>
              </a:spcBef>
              <a:spcAft>
                <a:spcPts val="0"/>
              </a:spcAft>
              <a:buClrTx/>
              <a:buSzTx/>
              <a:buFont typeface="Wingdings" pitchFamily="2" charset="2"/>
              <a:buChar char="q"/>
              <a:tabLst>
                <a:tab pos="356235" algn="l"/>
              </a:tabLst>
              <a:defRPr/>
            </a:pPr>
            <a:r>
              <a:rPr kumimoji="0" lang="en-US" sz="2000" b="0"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Intensive Literacy Summer/Afterschool Program K-3 ($813,584)</a:t>
            </a:r>
          </a:p>
          <a:p>
            <a:pPr marL="12065" marR="0" lvl="0" indent="0" algn="l" defTabSz="914400" rtl="0" eaLnBrk="1" fontAlgn="auto" latinLnBrk="0" hangingPunct="1">
              <a:lnSpc>
                <a:spcPct val="100000"/>
              </a:lnSpc>
              <a:spcBef>
                <a:spcPts val="530"/>
              </a:spcBef>
              <a:spcAft>
                <a:spcPts val="0"/>
              </a:spcAft>
              <a:buClrTx/>
              <a:buSzTx/>
              <a:buFontTx/>
              <a:buNone/>
              <a:tabLst>
                <a:tab pos="356235" algn="l"/>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for K-3 students. These are students identified by teacher tutors who will participate in small group literacy instruction.</a:t>
            </a:r>
            <a:endParaRPr kumimoji="0" lang="en-US" sz="2000" b="0" i="0" u="none" strike="noStrike" kern="1200" cap="none" spc="-5" normalizeH="0" baseline="0" noProof="0" dirty="0">
              <a:ln>
                <a:noFill/>
              </a:ln>
              <a:solidFill>
                <a:prstClr val="black"/>
              </a:solidFill>
              <a:effectLst/>
              <a:uLnTx/>
              <a:uFillTx/>
              <a:latin typeface="Arial"/>
              <a:ea typeface="+mn-ea"/>
              <a:cs typeface="Arial"/>
            </a:endParaRPr>
          </a:p>
          <a:p>
            <a:pPr marL="12065" marR="0" lvl="0" indent="0" algn="l" defTabSz="914400" rtl="0" eaLnBrk="1" fontAlgn="auto" latinLnBrk="0" hangingPunct="1">
              <a:lnSpc>
                <a:spcPct val="100000"/>
              </a:lnSpc>
              <a:spcBef>
                <a:spcPts val="745"/>
              </a:spcBef>
              <a:spcAft>
                <a:spcPts val="0"/>
              </a:spcAft>
              <a:buClrTx/>
              <a:buSzTx/>
              <a:buFontTx/>
              <a:buNone/>
              <a:tabLst>
                <a:tab pos="356235" algn="l"/>
              </a:tabLst>
              <a:defRPr/>
            </a:pPr>
            <a:endParaRPr kumimoji="0" sz="22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052504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98A368-FCB1-443C-AFF6-DDF6718828EE}"/>
              </a:ext>
            </a:extLst>
          </p:cNvPr>
          <p:cNvSpPr>
            <a:spLocks noGrp="1"/>
          </p:cNvSpPr>
          <p:nvPr>
            <p:ph type="title" idx="4294967295"/>
          </p:nvPr>
        </p:nvSpPr>
        <p:spPr>
          <a:xfrm>
            <a:off x="1510173" y="5182850"/>
            <a:ext cx="9144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365585"/>
                </a:solidFill>
                <a:effectLst/>
                <a:uLnTx/>
                <a:uFillTx/>
                <a:latin typeface="Tw Cen MT Condensed" panose="020B0606020104020203" pitchFamily="34" charset="0"/>
                <a:ea typeface="+mn-ea"/>
                <a:cs typeface="Handwriting - Dakota"/>
              </a:rPr>
              <a:t>Dr. Dorothy McMullen</a:t>
            </a:r>
            <a:br>
              <a:rPr kumimoji="0" lang="en-US" sz="4400" b="0" i="0" u="none" strike="noStrike" kern="1200" cap="none" spc="0" normalizeH="0" baseline="0" noProof="0" dirty="0">
                <a:ln>
                  <a:noFill/>
                </a:ln>
                <a:solidFill>
                  <a:srgbClr val="365585"/>
                </a:solidFill>
                <a:effectLst/>
                <a:uLnTx/>
                <a:uFillTx/>
                <a:latin typeface="Tw Cen MT Condensed" panose="020B0606020104020203" pitchFamily="34" charset="0"/>
                <a:ea typeface="+mn-ea"/>
                <a:cs typeface="Handwriting - Dakota"/>
              </a:rPr>
            </a:br>
            <a:r>
              <a:rPr kumimoji="0" lang="en-US" sz="4400" b="0" i="0" u="none" strike="noStrike" kern="1200" cap="none" spc="0" normalizeH="0" baseline="0" noProof="0" dirty="0">
                <a:ln>
                  <a:noFill/>
                </a:ln>
                <a:solidFill>
                  <a:srgbClr val="365585"/>
                </a:solidFill>
                <a:effectLst/>
                <a:uLnTx/>
                <a:uFillTx/>
                <a:latin typeface="Tw Cen MT Condensed" panose="020B0606020104020203" pitchFamily="34" charset="0"/>
                <a:ea typeface="+mn-ea"/>
                <a:cs typeface="Handwriting - Dakota"/>
              </a:rPr>
              <a:t>Director of Special Projects</a:t>
            </a:r>
          </a:p>
        </p:txBody>
      </p:sp>
      <p:pic>
        <p:nvPicPr>
          <p:cNvPr id="2" name="Picture 1" descr="ARP/ESSER Presentation">
            <a:extLst>
              <a:ext uri="{FF2B5EF4-FFF2-40B4-BE49-F238E27FC236}">
                <a16:creationId xmlns:a16="http://schemas.microsoft.com/office/drawing/2014/main" id="{B7D67CC6-4A47-34C2-2840-DE571D219547}"/>
              </a:ext>
            </a:extLst>
          </p:cNvPr>
          <p:cNvPicPr>
            <a:picLocks noChangeAspect="1"/>
          </p:cNvPicPr>
          <p:nvPr/>
        </p:nvPicPr>
        <p:blipFill>
          <a:blip r:embed="rId3"/>
          <a:stretch>
            <a:fillRect/>
          </a:stretch>
        </p:blipFill>
        <p:spPr>
          <a:xfrm>
            <a:off x="3803705" y="2191111"/>
            <a:ext cx="4584589" cy="2633700"/>
          </a:xfrm>
          <a:prstGeom prst="rect">
            <a:avLst/>
          </a:prstGeom>
        </p:spPr>
      </p:pic>
      <p:pic>
        <p:nvPicPr>
          <p:cNvPr id="14" name="Picture 13" descr="Logo: Elizabeth Public Schools: every child, achieving excellence">
            <a:extLst>
              <a:ext uri="{FF2B5EF4-FFF2-40B4-BE49-F238E27FC236}">
                <a16:creationId xmlns:a16="http://schemas.microsoft.com/office/drawing/2014/main" id="{6B2E1C53-41BB-6B8B-8331-6416FF653E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9155" y="61986"/>
            <a:ext cx="4693690" cy="1771086"/>
          </a:xfrm>
          <a:prstGeom prst="rect">
            <a:avLst/>
          </a:prstGeom>
        </p:spPr>
      </p:pic>
    </p:spTree>
    <p:extLst>
      <p:ext uri="{BB962C8B-B14F-4D97-AF65-F5344CB8AC3E}">
        <p14:creationId xmlns:p14="http://schemas.microsoft.com/office/powerpoint/2010/main" val="40082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B34174-15A2-E01C-7339-E1019EADFA06}"/>
              </a:ext>
            </a:extLst>
          </p:cNvPr>
          <p:cNvSpPr txBox="1">
            <a:spLocks noGrp="1"/>
          </p:cNvSpPr>
          <p:nvPr>
            <p:ph type="title"/>
          </p:nvPr>
        </p:nvSpPr>
        <p:spPr>
          <a:xfrm>
            <a:off x="721182" y="514422"/>
            <a:ext cx="3897590" cy="18466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ESSER ARP Lunchtime Tutoring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TextBox 12">
            <a:extLst>
              <a:ext uri="{FF2B5EF4-FFF2-40B4-BE49-F238E27FC236}">
                <a16:creationId xmlns:a16="http://schemas.microsoft.com/office/drawing/2014/main" id="{5B157833-ABD2-CF7D-B54A-A3DDDC6A2652}"/>
              </a:ext>
            </a:extLst>
          </p:cNvPr>
          <p:cNvSpPr txBox="1"/>
          <p:nvPr/>
        </p:nvSpPr>
        <p:spPr>
          <a:xfrm>
            <a:off x="6096000" y="514422"/>
            <a:ext cx="2883568" cy="523220"/>
          </a:xfrm>
          <a:prstGeom prst="rect">
            <a:avLst/>
          </a:prstGeom>
          <a:noFill/>
        </p:spPr>
        <p:txBody>
          <a:bodyPr wrap="square" rtlCol="0">
            <a:spAutoFit/>
          </a:bodyPr>
          <a:lstStyle/>
          <a:p>
            <a:r>
              <a:rPr lang="en-US" sz="2800" dirty="0"/>
              <a:t>Criteria</a:t>
            </a:r>
          </a:p>
        </p:txBody>
      </p:sp>
      <p:sp>
        <p:nvSpPr>
          <p:cNvPr id="4" name="TextBox 3">
            <a:extLst>
              <a:ext uri="{FF2B5EF4-FFF2-40B4-BE49-F238E27FC236}">
                <a16:creationId xmlns:a16="http://schemas.microsoft.com/office/drawing/2014/main" id="{F5F429BF-CAE3-FACA-0099-D39093D55B2F}"/>
              </a:ext>
            </a:extLst>
          </p:cNvPr>
          <p:cNvSpPr txBox="1"/>
          <p:nvPr/>
        </p:nvSpPr>
        <p:spPr>
          <a:xfrm>
            <a:off x="6096000" y="1308419"/>
            <a:ext cx="5137484"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Student Selection</a:t>
            </a:r>
          </a:p>
          <a:p>
            <a:pPr marL="285750" indent="-285750">
              <a:buFont typeface="Arial" panose="020B0604020202020204" pitchFamily="34" charset="0"/>
              <a:buChar char="•"/>
            </a:pPr>
            <a:r>
              <a:rPr lang="en-US" sz="2800" dirty="0"/>
              <a:t>Staffing</a:t>
            </a:r>
          </a:p>
          <a:p>
            <a:pPr marL="285750" indent="-285750">
              <a:buFont typeface="Arial" panose="020B0604020202020204" pitchFamily="34" charset="0"/>
              <a:buChar char="•"/>
            </a:pPr>
            <a:r>
              <a:rPr lang="en-US" sz="2800" dirty="0"/>
              <a:t>Collaboration with Principals</a:t>
            </a:r>
          </a:p>
        </p:txBody>
      </p:sp>
      <p:sp>
        <p:nvSpPr>
          <p:cNvPr id="14" name="TextBox 13">
            <a:extLst>
              <a:ext uri="{FF2B5EF4-FFF2-40B4-BE49-F238E27FC236}">
                <a16:creationId xmlns:a16="http://schemas.microsoft.com/office/drawing/2014/main" id="{590F99B2-F38B-7E33-8352-845A97D38733}"/>
              </a:ext>
            </a:extLst>
          </p:cNvPr>
          <p:cNvSpPr txBox="1"/>
          <p:nvPr/>
        </p:nvSpPr>
        <p:spPr>
          <a:xfrm>
            <a:off x="6096000" y="3083169"/>
            <a:ext cx="3757863" cy="954107"/>
          </a:xfrm>
          <a:prstGeom prst="rect">
            <a:avLst/>
          </a:prstGeom>
          <a:noFill/>
        </p:spPr>
        <p:txBody>
          <a:bodyPr wrap="square" rtlCol="0">
            <a:spAutoFit/>
          </a:bodyPr>
          <a:lstStyle/>
          <a:p>
            <a:r>
              <a:rPr lang="en-US" sz="2800" dirty="0"/>
              <a:t>Training and ongoing coaching</a:t>
            </a:r>
          </a:p>
        </p:txBody>
      </p:sp>
      <p:sp>
        <p:nvSpPr>
          <p:cNvPr id="15" name="TextBox 14">
            <a:extLst>
              <a:ext uri="{FF2B5EF4-FFF2-40B4-BE49-F238E27FC236}">
                <a16:creationId xmlns:a16="http://schemas.microsoft.com/office/drawing/2014/main" id="{7467E21A-0CF3-19EC-1113-AD748B64EF6C}"/>
              </a:ext>
            </a:extLst>
          </p:cNvPr>
          <p:cNvSpPr txBox="1"/>
          <p:nvPr/>
        </p:nvSpPr>
        <p:spPr>
          <a:xfrm>
            <a:off x="6095999" y="4475154"/>
            <a:ext cx="3757863" cy="954107"/>
          </a:xfrm>
          <a:prstGeom prst="rect">
            <a:avLst/>
          </a:prstGeom>
          <a:noFill/>
        </p:spPr>
        <p:txBody>
          <a:bodyPr wrap="square" rtlCol="0">
            <a:spAutoFit/>
          </a:bodyPr>
          <a:lstStyle/>
          <a:p>
            <a:r>
              <a:rPr lang="en-US" sz="2800" dirty="0"/>
              <a:t>Data Analysis and Progress Monitoring</a:t>
            </a:r>
          </a:p>
        </p:txBody>
      </p:sp>
    </p:spTree>
    <p:extLst>
      <p:ext uri="{BB962C8B-B14F-4D97-AF65-F5344CB8AC3E}">
        <p14:creationId xmlns:p14="http://schemas.microsoft.com/office/powerpoint/2010/main" val="4049227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C6355C2-DF23-4C68-BF63-CD9FF10FC2CC}"/>
              </a:ext>
            </a:extLst>
          </p:cNvPr>
          <p:cNvSpPr txBox="1">
            <a:spLocks noGrp="1"/>
          </p:cNvSpPr>
          <p:nvPr>
            <p:ph type="title"/>
          </p:nvPr>
        </p:nvSpPr>
        <p:spPr>
          <a:xfrm>
            <a:off x="1934" y="7053"/>
            <a:ext cx="5837319" cy="258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l">
              <a:lnSpc>
                <a:spcPct val="100000"/>
              </a:lnSpc>
              <a:spcBef>
                <a:spcPts val="0"/>
              </a:spcBef>
            </a:pPr>
            <a:r>
              <a:rPr lang="en-US" sz="5400" b="1" dirty="0">
                <a:solidFill>
                  <a:srgbClr val="000000"/>
                </a:solidFill>
                <a:latin typeface="League Spartan"/>
                <a:ea typeface="+mn-ea"/>
                <a:cs typeface="Calibri Light"/>
              </a:rPr>
              <a:t>Student Demographics 1</a:t>
            </a:r>
            <a:br>
              <a:rPr lang="en-US" sz="1800" cap="none" spc="0" dirty="0">
                <a:solidFill>
                  <a:srgbClr val="000000"/>
                </a:solidFill>
                <a:ea typeface="+mn-ea"/>
                <a:cs typeface="+mn-cs"/>
              </a:rPr>
            </a:br>
            <a:endParaRPr kumimoji="0" lang="en-US" sz="5400" b="1" i="0" u="none" strike="noStrike" kern="1200" cap="none" spc="0" normalizeH="0" baseline="0" noProof="0" dirty="0">
              <a:ln>
                <a:noFill/>
              </a:ln>
              <a:solidFill>
                <a:schemeClr val="accent1">
                  <a:lumMod val="75000"/>
                </a:schemeClr>
              </a:solidFill>
              <a:effectLst/>
              <a:uLnTx/>
              <a:uFillTx/>
              <a:latin typeface="League Spartan"/>
              <a:ea typeface="+mn-ea"/>
              <a:cs typeface="Calibri Light"/>
            </a:endParaRPr>
          </a:p>
        </p:txBody>
      </p:sp>
      <p:pic>
        <p:nvPicPr>
          <p:cNvPr id="9" name="Picture 8" descr="Pie chart showing Student Ethnicity Breakdown. Asian 1.09%, Black or African American 20.22%, Hispanic or Latino 75.41%, Not Specified or Other 0.55%, White 2.73%.">
            <a:extLst>
              <a:ext uri="{FF2B5EF4-FFF2-40B4-BE49-F238E27FC236}">
                <a16:creationId xmlns:a16="http://schemas.microsoft.com/office/drawing/2014/main" id="{4AFC4DBC-410E-23FE-4A67-FA1D8F90414B}"/>
              </a:ext>
            </a:extLst>
          </p:cNvPr>
          <p:cNvPicPr>
            <a:picLocks noChangeAspect="1"/>
          </p:cNvPicPr>
          <p:nvPr/>
        </p:nvPicPr>
        <p:blipFill>
          <a:blip r:embed="rId3"/>
          <a:stretch>
            <a:fillRect/>
          </a:stretch>
        </p:blipFill>
        <p:spPr>
          <a:xfrm>
            <a:off x="0" y="2033472"/>
            <a:ext cx="5773412" cy="4090771"/>
          </a:xfrm>
          <a:prstGeom prst="rect">
            <a:avLst/>
          </a:prstGeom>
        </p:spPr>
      </p:pic>
      <p:sp>
        <p:nvSpPr>
          <p:cNvPr id="22" name="TextBox 21">
            <a:extLst>
              <a:ext uri="{FF2B5EF4-FFF2-40B4-BE49-F238E27FC236}">
                <a16:creationId xmlns:a16="http://schemas.microsoft.com/office/drawing/2014/main" id="{A3D1A647-EF60-B194-4B19-25799DD85119}"/>
              </a:ext>
            </a:extLst>
          </p:cNvPr>
          <p:cNvSpPr txBox="1"/>
          <p:nvPr/>
        </p:nvSpPr>
        <p:spPr>
          <a:xfrm>
            <a:off x="117067" y="6207683"/>
            <a:ext cx="6584403" cy="584775"/>
          </a:xfrm>
          <a:prstGeom prst="rect">
            <a:avLst/>
          </a:prstGeom>
          <a:noFill/>
        </p:spPr>
        <p:txBody>
          <a:bodyPr wrap="square" rtlCol="0">
            <a:spAutoFit/>
          </a:bodyPr>
          <a:lstStyle/>
          <a:p>
            <a:pPr algn="ctr"/>
            <a:r>
              <a:rPr lang="en-US" sz="3200" b="1" dirty="0">
                <a:latin typeface="Lucida Bright" panose="02040602050505020304" pitchFamily="18" charset="77"/>
              </a:rPr>
              <a:t>200+ Students</a:t>
            </a:r>
          </a:p>
        </p:txBody>
      </p:sp>
      <p:sp>
        <p:nvSpPr>
          <p:cNvPr id="27" name="TextBox 26">
            <a:extLst>
              <a:ext uri="{FF2B5EF4-FFF2-40B4-BE49-F238E27FC236}">
                <a16:creationId xmlns:a16="http://schemas.microsoft.com/office/drawing/2014/main" id="{9F6E18B7-A940-AAFC-D23F-17E35BD7DF90}"/>
              </a:ext>
            </a:extLst>
          </p:cNvPr>
          <p:cNvSpPr txBox="1"/>
          <p:nvPr/>
        </p:nvSpPr>
        <p:spPr>
          <a:xfrm>
            <a:off x="5920640" y="65542"/>
            <a:ext cx="6402777" cy="923330"/>
          </a:xfrm>
          <a:prstGeom prst="rect">
            <a:avLst/>
          </a:prstGeom>
          <a:noFill/>
        </p:spPr>
        <p:txBody>
          <a:bodyPr wrap="square">
            <a:spAutoFit/>
          </a:bodyPr>
          <a:lstStyle/>
          <a:p>
            <a:r>
              <a:rPr lang="en-US" sz="5400" b="1" spc="-134" dirty="0">
                <a:solidFill>
                  <a:srgbClr val="F6A21D">
                    <a:lumMod val="75000"/>
                  </a:srgbClr>
                </a:solidFill>
                <a:latin typeface="League Spartan"/>
                <a:ea typeface="+mj-ea"/>
                <a:cs typeface="Calibri Light"/>
              </a:rPr>
              <a:t>Program Design 1</a:t>
            </a:r>
            <a:endParaRPr lang="en-US" dirty="0"/>
          </a:p>
        </p:txBody>
      </p:sp>
      <p:sp>
        <p:nvSpPr>
          <p:cNvPr id="11" name="Content Placeholder 10">
            <a:extLst>
              <a:ext uri="{FF2B5EF4-FFF2-40B4-BE49-F238E27FC236}">
                <a16:creationId xmlns:a16="http://schemas.microsoft.com/office/drawing/2014/main" id="{75C08E86-2032-C7CA-E634-B344DF18E57D}"/>
              </a:ext>
            </a:extLst>
          </p:cNvPr>
          <p:cNvSpPr>
            <a:spLocks noGrp="1"/>
          </p:cNvSpPr>
          <p:nvPr>
            <p:ph sz="half" idx="2"/>
          </p:nvPr>
        </p:nvSpPr>
        <p:spPr>
          <a:xfrm>
            <a:off x="6238513" y="2638044"/>
            <a:ext cx="4681377" cy="509725"/>
          </a:xfrm>
        </p:spPr>
        <p:txBody>
          <a:bodyPr>
            <a:normAutofit/>
          </a:bodyPr>
          <a:lstStyle/>
          <a:p>
            <a:pPr marL="0" indent="0">
              <a:buNone/>
            </a:pPr>
            <a:r>
              <a:rPr lang="en-US" sz="1600" dirty="0"/>
              <a:t>Students participated in either LAL or Math tutoring</a:t>
            </a:r>
          </a:p>
        </p:txBody>
      </p:sp>
      <p:sp>
        <p:nvSpPr>
          <p:cNvPr id="12" name="Content Placeholder 10">
            <a:extLst>
              <a:ext uri="{FF2B5EF4-FFF2-40B4-BE49-F238E27FC236}">
                <a16:creationId xmlns:a16="http://schemas.microsoft.com/office/drawing/2014/main" id="{8DDAAF6C-2151-5866-BC7B-D24093F90F55}"/>
              </a:ext>
            </a:extLst>
          </p:cNvPr>
          <p:cNvSpPr txBox="1">
            <a:spLocks/>
          </p:cNvSpPr>
          <p:nvPr/>
        </p:nvSpPr>
        <p:spPr>
          <a:xfrm>
            <a:off x="6590205" y="3360563"/>
            <a:ext cx="4681377" cy="50972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1600" dirty="0"/>
              <a:t>26 Schools</a:t>
            </a:r>
          </a:p>
        </p:txBody>
      </p:sp>
      <p:sp>
        <p:nvSpPr>
          <p:cNvPr id="13" name="Content Placeholder 10">
            <a:extLst>
              <a:ext uri="{FF2B5EF4-FFF2-40B4-BE49-F238E27FC236}">
                <a16:creationId xmlns:a16="http://schemas.microsoft.com/office/drawing/2014/main" id="{C719AB86-964E-3025-C50C-94F1ABC606AD}"/>
              </a:ext>
            </a:extLst>
          </p:cNvPr>
          <p:cNvSpPr txBox="1">
            <a:spLocks/>
          </p:cNvSpPr>
          <p:nvPr/>
        </p:nvSpPr>
        <p:spPr>
          <a:xfrm>
            <a:off x="6918451" y="4125749"/>
            <a:ext cx="4681377" cy="50972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1600" dirty="0"/>
              <a:t>48 Tutors</a:t>
            </a:r>
          </a:p>
        </p:txBody>
      </p:sp>
      <p:sp>
        <p:nvSpPr>
          <p:cNvPr id="14" name="Content Placeholder 10">
            <a:extLst>
              <a:ext uri="{FF2B5EF4-FFF2-40B4-BE49-F238E27FC236}">
                <a16:creationId xmlns:a16="http://schemas.microsoft.com/office/drawing/2014/main" id="{7F65C344-DEB0-754E-F3A0-C938848CC659}"/>
              </a:ext>
            </a:extLst>
          </p:cNvPr>
          <p:cNvSpPr txBox="1">
            <a:spLocks/>
          </p:cNvSpPr>
          <p:nvPr/>
        </p:nvSpPr>
        <p:spPr>
          <a:xfrm>
            <a:off x="7281081" y="4890935"/>
            <a:ext cx="4681377" cy="50972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1600" dirty="0"/>
              <a:t>3x per week</a:t>
            </a:r>
          </a:p>
        </p:txBody>
      </p:sp>
      <p:sp>
        <p:nvSpPr>
          <p:cNvPr id="15" name="Content Placeholder 10">
            <a:extLst>
              <a:ext uri="{FF2B5EF4-FFF2-40B4-BE49-F238E27FC236}">
                <a16:creationId xmlns:a16="http://schemas.microsoft.com/office/drawing/2014/main" id="{181B0574-88B2-FC62-59CC-44D953BBC2DC}"/>
              </a:ext>
            </a:extLst>
          </p:cNvPr>
          <p:cNvSpPr txBox="1">
            <a:spLocks/>
          </p:cNvSpPr>
          <p:nvPr/>
        </p:nvSpPr>
        <p:spPr>
          <a:xfrm>
            <a:off x="7630317" y="5657591"/>
            <a:ext cx="4681377" cy="50972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1600" dirty="0"/>
              <a:t>22.5 hours total</a:t>
            </a:r>
          </a:p>
        </p:txBody>
      </p:sp>
    </p:spTree>
    <p:extLst>
      <p:ext uri="{BB962C8B-B14F-4D97-AF65-F5344CB8AC3E}">
        <p14:creationId xmlns:p14="http://schemas.microsoft.com/office/powerpoint/2010/main" val="2504920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a:spLocks noGrp="1"/>
          </p:cNvSpPr>
          <p:nvPr>
            <p:ph type="title" idx="4294967295"/>
          </p:nvPr>
        </p:nvSpPr>
        <p:spPr>
          <a:xfrm>
            <a:off x="965526" y="309287"/>
            <a:ext cx="10652125" cy="3905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mn-cs"/>
              </a:rPr>
              <a:t>Performance by Ethnicity: </a:t>
            </a:r>
            <a:r>
              <a:rPr kumimoji="0" lang="en-US" sz="3600" b="1" i="0" u="none" strike="noStrike" kern="1200" cap="none" spc="0" normalizeH="0" baseline="0" noProof="0" dirty="0">
                <a:ln>
                  <a:noFill/>
                </a:ln>
                <a:solidFill>
                  <a:schemeClr val="accent1">
                    <a:lumMod val="75000"/>
                  </a:schemeClr>
                </a:solidFill>
                <a:effectLst/>
                <a:uLnTx/>
                <a:uFillTx/>
                <a:latin typeface="+mn-lt"/>
                <a:ea typeface="+mn-ea"/>
                <a:cs typeface="+mn-cs"/>
              </a:rPr>
              <a:t> </a:t>
            </a:r>
            <a:r>
              <a:rPr kumimoji="0" lang="en-US" sz="3600" b="1" i="1" u="none" strike="noStrike" kern="1200" cap="none" spc="0" normalizeH="0" baseline="0" noProof="0" dirty="0">
                <a:ln>
                  <a:noFill/>
                </a:ln>
                <a:solidFill>
                  <a:schemeClr val="accent1">
                    <a:lumMod val="75000"/>
                  </a:schemeClr>
                </a:solidFill>
                <a:effectLst/>
                <a:uLnTx/>
                <a:uFillTx/>
                <a:latin typeface="+mn-lt"/>
                <a:ea typeface="+mn-ea"/>
                <a:cs typeface="+mn-cs"/>
              </a:rPr>
              <a:t>Met MAP Growth Projection</a:t>
            </a:r>
            <a:endParaRPr kumimoji="0" lang="en-US" sz="3600" b="1" i="1" u="none" strike="noStrike" kern="1200" cap="none" spc="0" normalizeH="0" baseline="0" noProof="0" dirty="0">
              <a:ln>
                <a:noFill/>
              </a:ln>
              <a:solidFill>
                <a:schemeClr val="accent1">
                  <a:lumMod val="75000"/>
                </a:schemeClr>
              </a:solidFill>
              <a:effectLst/>
              <a:uLnTx/>
              <a:uFillTx/>
              <a:latin typeface="+mn-lt"/>
              <a:ea typeface="+mn-ea"/>
              <a:cs typeface="Calibri"/>
            </a:endParaRPr>
          </a:p>
        </p:txBody>
      </p:sp>
      <p:pic>
        <p:nvPicPr>
          <p:cNvPr id="3" name="Picture 3" descr="Bar Chart:&#10;Asian - 100%&#10;Black or African American - 77%&#10;Hispanic or Latino - 75%&#10;White - 60%">
            <a:extLst>
              <a:ext uri="{FF2B5EF4-FFF2-40B4-BE49-F238E27FC236}">
                <a16:creationId xmlns:a16="http://schemas.microsoft.com/office/drawing/2014/main" id="{61F85775-A093-B396-1CD3-1EDD8F2B825E}"/>
              </a:ext>
            </a:extLst>
          </p:cNvPr>
          <p:cNvPicPr>
            <a:picLocks noChangeAspect="1"/>
          </p:cNvPicPr>
          <p:nvPr/>
        </p:nvPicPr>
        <p:blipFill>
          <a:blip r:embed="rId3"/>
          <a:stretch>
            <a:fillRect/>
          </a:stretch>
        </p:blipFill>
        <p:spPr>
          <a:xfrm>
            <a:off x="1456059" y="1164909"/>
            <a:ext cx="9671060" cy="5541200"/>
          </a:xfrm>
          <a:prstGeom prst="rect">
            <a:avLst/>
          </a:prstGeom>
          <a:solidFill>
            <a:schemeClr val="accent1">
              <a:lumMod val="60000"/>
              <a:lumOff val="40000"/>
            </a:schemeClr>
          </a:solidFill>
        </p:spPr>
      </p:pic>
    </p:spTree>
    <p:extLst>
      <p:ext uri="{BB962C8B-B14F-4D97-AF65-F5344CB8AC3E}">
        <p14:creationId xmlns:p14="http://schemas.microsoft.com/office/powerpoint/2010/main" val="2225765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1">
            <a:extLst>
              <a:ext uri="{FF2B5EF4-FFF2-40B4-BE49-F238E27FC236}">
                <a16:creationId xmlns:a16="http://schemas.microsoft.com/office/drawing/2014/main" id="{AE3CBC3D-597E-2FAE-1958-76CC2A553922}"/>
              </a:ext>
            </a:extLst>
          </p:cNvPr>
          <p:cNvSpPr txBox="1">
            <a:spLocks noGrp="1"/>
          </p:cNvSpPr>
          <p:nvPr>
            <p:ph type="title" idx="4294967295"/>
          </p:nvPr>
        </p:nvSpPr>
        <p:spPr>
          <a:xfrm>
            <a:off x="2238308" y="367454"/>
            <a:ext cx="6893015" cy="3911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lumMod val="75000"/>
                  </a:schemeClr>
                </a:solidFill>
                <a:effectLst/>
                <a:uLnTx/>
                <a:uFillTx/>
                <a:latin typeface="+mn-lt"/>
                <a:ea typeface="+mn-ea"/>
                <a:cs typeface="Calibri"/>
              </a:rPr>
              <a:t>Overall Growth:</a:t>
            </a: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 </a:t>
            </a:r>
            <a:r>
              <a:rPr kumimoji="0" lang="en-US" sz="3600" b="1" i="1" u="none" strike="noStrike" kern="1200" cap="none" spc="0" normalizeH="0" baseline="0" noProof="0" dirty="0">
                <a:ln>
                  <a:noFill/>
                </a:ln>
                <a:solidFill>
                  <a:schemeClr val="accent1">
                    <a:lumMod val="75000"/>
                  </a:schemeClr>
                </a:solidFill>
                <a:effectLst/>
                <a:uLnTx/>
                <a:uFillTx/>
                <a:latin typeface="+mn-lt"/>
                <a:ea typeface="+mn-ea"/>
                <a:cs typeface="Calibri"/>
              </a:rPr>
              <a:t> Winter to Spring</a:t>
            </a:r>
          </a:p>
        </p:txBody>
      </p:sp>
      <p:pic>
        <p:nvPicPr>
          <p:cNvPr id="9" name="Picture 8" descr="77% Students Met Projected Growth in Math Writer RIT AVG - 191 Spring RIT AVG - 195 73% Students Met Projected Growth in Reading Writer RIT AVG - 166 Spring RIT AVG - 176">
            <a:extLst>
              <a:ext uri="{FF2B5EF4-FFF2-40B4-BE49-F238E27FC236}">
                <a16:creationId xmlns:a16="http://schemas.microsoft.com/office/drawing/2014/main" id="{15CC5362-E345-F2C1-ECB2-DB07BFAA7240}"/>
              </a:ext>
            </a:extLst>
          </p:cNvPr>
          <p:cNvPicPr>
            <a:picLocks noChangeAspect="1"/>
          </p:cNvPicPr>
          <p:nvPr/>
        </p:nvPicPr>
        <p:blipFill>
          <a:blip r:embed="rId3"/>
          <a:stretch>
            <a:fillRect/>
          </a:stretch>
        </p:blipFill>
        <p:spPr>
          <a:xfrm>
            <a:off x="536204" y="950464"/>
            <a:ext cx="11735817" cy="5907536"/>
          </a:xfrm>
          <a:prstGeom prst="rect">
            <a:avLst/>
          </a:prstGeom>
        </p:spPr>
      </p:pic>
    </p:spTree>
    <p:extLst>
      <p:ext uri="{BB962C8B-B14F-4D97-AF65-F5344CB8AC3E}">
        <p14:creationId xmlns:p14="http://schemas.microsoft.com/office/powerpoint/2010/main" val="353675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299803" y="2281018"/>
            <a:ext cx="11392525" cy="1147982"/>
          </a:xfrm>
          <a:prstGeom prst="rect">
            <a:avLst/>
          </a:prstGeom>
        </p:spPr>
        <p:txBody>
          <a:bodyPr/>
          <a:lstStyle/>
          <a:p>
            <a:r>
              <a:rPr lang="en-US" sz="6000" dirty="0"/>
              <a:t>Afterschool Programming</a:t>
            </a: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p:txBody>
          <a:bodyPr/>
          <a:lstStyle/>
          <a:p>
            <a:r>
              <a:rPr lang="en-US" dirty="0"/>
              <a:t>Office of Student Support Services</a:t>
            </a:r>
          </a:p>
          <a:p>
            <a:r>
              <a:rPr lang="en-US" dirty="0"/>
              <a:t>Division of Educational Services</a:t>
            </a:r>
          </a:p>
          <a:p>
            <a:r>
              <a:rPr lang="en-US" dirty="0"/>
              <a:t>June 2022</a:t>
            </a:r>
          </a:p>
        </p:txBody>
      </p:sp>
    </p:spTree>
    <p:extLst>
      <p:ext uri="{BB962C8B-B14F-4D97-AF65-F5344CB8AC3E}">
        <p14:creationId xmlns:p14="http://schemas.microsoft.com/office/powerpoint/2010/main" val="1869916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90FDDD-87D3-A6B1-1FAD-D75EFD2AFE88}"/>
              </a:ext>
            </a:extLst>
          </p:cNvPr>
          <p:cNvSpPr>
            <a:spLocks noGrp="1"/>
          </p:cNvSpPr>
          <p:nvPr>
            <p:ph type="title"/>
          </p:nvPr>
        </p:nvSpPr>
        <p:spPr>
          <a:xfrm>
            <a:off x="579782" y="2766218"/>
            <a:ext cx="461838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lnSpc>
                <a:spcPct val="100000"/>
              </a:lnSpc>
              <a:spcBef>
                <a:spcPts val="0"/>
              </a:spcBef>
              <a:defRPr/>
            </a:pPr>
            <a:r>
              <a:rPr lang="en-US" sz="7200" b="1" cap="none" spc="0" dirty="0">
                <a:solidFill>
                  <a:srgbClr val="EEBC35"/>
                </a:solidFill>
                <a:latin typeface="Tw Cen MT Condensed" panose="020B0606020104020203" pitchFamily="34" charset="0"/>
              </a:rPr>
              <a:t>NEXT STEPS </a:t>
            </a:r>
            <a:r>
              <a:rPr kumimoji="0" lang="en-US" sz="7200" b="1" i="0" u="none" strike="noStrike" kern="1200" cap="none" spc="0" normalizeH="0" baseline="0" noProof="0" dirty="0">
                <a:ln>
                  <a:noFill/>
                </a:ln>
                <a:solidFill>
                  <a:srgbClr val="EEBC35"/>
                </a:solidFill>
                <a:effectLst/>
                <a:uLnTx/>
                <a:uFillTx/>
                <a:latin typeface="Tw Cen MT Condensed" panose="020B0606020104020203" pitchFamily="34" charset="0"/>
                <a:ea typeface="+mn-ea"/>
                <a:cs typeface="+mn-cs"/>
              </a:rPr>
              <a:t>1</a:t>
            </a:r>
            <a:endParaRPr kumimoji="0" lang="en-US" sz="4000" b="0"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endParaRPr>
          </a:p>
        </p:txBody>
      </p:sp>
      <p:pic>
        <p:nvPicPr>
          <p:cNvPr id="7" name="Picture 6" descr="Logo: Elizabeth Public Schools - every child, achieving excellence">
            <a:extLst>
              <a:ext uri="{FF2B5EF4-FFF2-40B4-BE49-F238E27FC236}">
                <a16:creationId xmlns:a16="http://schemas.microsoft.com/office/drawing/2014/main" id="{80FF0416-EF50-A4C2-930A-59F3F9902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758" y="146755"/>
            <a:ext cx="5093208" cy="2019473"/>
          </a:xfrm>
          <a:prstGeom prst="rect">
            <a:avLst/>
          </a:prstGeom>
        </p:spPr>
      </p:pic>
      <p:sp>
        <p:nvSpPr>
          <p:cNvPr id="5" name="TextBox 4">
            <a:extLst>
              <a:ext uri="{FF2B5EF4-FFF2-40B4-BE49-F238E27FC236}">
                <a16:creationId xmlns:a16="http://schemas.microsoft.com/office/drawing/2014/main" id="{76942F4E-4E76-A088-9A4E-FBF7AF02F3BE}"/>
              </a:ext>
            </a:extLst>
          </p:cNvPr>
          <p:cNvSpPr txBox="1"/>
          <p:nvPr/>
        </p:nvSpPr>
        <p:spPr>
          <a:xfrm>
            <a:off x="7802220" y="1262271"/>
            <a:ext cx="3230216" cy="707886"/>
          </a:xfrm>
          <a:prstGeom prst="rect">
            <a:avLst/>
          </a:prstGeom>
          <a:noFill/>
        </p:spPr>
        <p:txBody>
          <a:bodyPr wrap="square" rtlCol="0">
            <a:spAutoFit/>
          </a:bodyPr>
          <a:lstStyle/>
          <a:p>
            <a:r>
              <a:rPr lang="en-US" sz="2000" b="1" dirty="0"/>
              <a:t>Analyze MAP data to benchmarks and final grades</a:t>
            </a:r>
          </a:p>
        </p:txBody>
      </p:sp>
      <p:sp>
        <p:nvSpPr>
          <p:cNvPr id="9" name="TextBox 8">
            <a:extLst>
              <a:ext uri="{FF2B5EF4-FFF2-40B4-BE49-F238E27FC236}">
                <a16:creationId xmlns:a16="http://schemas.microsoft.com/office/drawing/2014/main" id="{2C95B9CC-AFCA-336C-484E-5296D8E29933}"/>
              </a:ext>
            </a:extLst>
          </p:cNvPr>
          <p:cNvSpPr txBox="1"/>
          <p:nvPr/>
        </p:nvSpPr>
        <p:spPr>
          <a:xfrm>
            <a:off x="7802220" y="3366382"/>
            <a:ext cx="3230216" cy="400110"/>
          </a:xfrm>
          <a:prstGeom prst="rect">
            <a:avLst/>
          </a:prstGeom>
          <a:noFill/>
        </p:spPr>
        <p:txBody>
          <a:bodyPr wrap="square" rtlCol="0">
            <a:spAutoFit/>
          </a:bodyPr>
          <a:lstStyle/>
          <a:p>
            <a:r>
              <a:rPr lang="en-US" sz="2000" b="1" dirty="0"/>
              <a:t>Survey staff for feedback</a:t>
            </a:r>
          </a:p>
        </p:txBody>
      </p:sp>
      <p:sp>
        <p:nvSpPr>
          <p:cNvPr id="10" name="TextBox 9">
            <a:extLst>
              <a:ext uri="{FF2B5EF4-FFF2-40B4-BE49-F238E27FC236}">
                <a16:creationId xmlns:a16="http://schemas.microsoft.com/office/drawing/2014/main" id="{5D39AEF9-489A-9A18-7696-EA42A9948334}"/>
              </a:ext>
            </a:extLst>
          </p:cNvPr>
          <p:cNvSpPr txBox="1"/>
          <p:nvPr/>
        </p:nvSpPr>
        <p:spPr>
          <a:xfrm>
            <a:off x="7802220" y="5162717"/>
            <a:ext cx="3379302" cy="707886"/>
          </a:xfrm>
          <a:prstGeom prst="rect">
            <a:avLst/>
          </a:prstGeom>
          <a:noFill/>
        </p:spPr>
        <p:txBody>
          <a:bodyPr wrap="square" rtlCol="0">
            <a:spAutoFit/>
          </a:bodyPr>
          <a:lstStyle/>
          <a:p>
            <a:r>
              <a:rPr lang="en-US" sz="2000" b="1" dirty="0"/>
              <a:t>Provide analysis to schools for action planning</a:t>
            </a:r>
          </a:p>
        </p:txBody>
      </p:sp>
    </p:spTree>
    <p:extLst>
      <p:ext uri="{BB962C8B-B14F-4D97-AF65-F5344CB8AC3E}">
        <p14:creationId xmlns:p14="http://schemas.microsoft.com/office/powerpoint/2010/main" val="2611501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6BC4F0-3046-66EF-433F-2B4DAB006A86}"/>
              </a:ext>
            </a:extLst>
          </p:cNvPr>
          <p:cNvSpPr>
            <a:spLocks noGrp="1"/>
          </p:cNvSpPr>
          <p:nvPr>
            <p:ph type="title" idx="4294967295"/>
          </p:nvPr>
        </p:nvSpPr>
        <p:spPr>
          <a:xfrm>
            <a:off x="0" y="2413000"/>
            <a:ext cx="4445000" cy="21224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EBC35"/>
                </a:solidFill>
                <a:effectLst/>
                <a:uLnTx/>
                <a:uFillTx/>
                <a:latin typeface="Tw Cen MT Condensed" panose="020B0606020104020203" pitchFamily="34" charset="0"/>
                <a:ea typeface="+mn-ea"/>
                <a:cs typeface="+mn-cs"/>
              </a:rPr>
              <a:t>APR ESSER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THE AMERICAN RESCUE PLAN ELEMENTARY AND SECONDARY SCHOOL EMERGENCY RELIEF FUND</a:t>
            </a:r>
            <a:endParaRPr kumimoji="0" lang="en-US" sz="2000" b="0"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endParaRPr>
          </a:p>
        </p:txBody>
      </p:sp>
      <p:pic>
        <p:nvPicPr>
          <p:cNvPr id="6" name="Picture 5" descr="Logo: Elizabeth Public Schools - every child, achieving excellence">
            <a:extLst>
              <a:ext uri="{FF2B5EF4-FFF2-40B4-BE49-F238E27FC236}">
                <a16:creationId xmlns:a16="http://schemas.microsoft.com/office/drawing/2014/main" id="{AF2C8179-F7F2-75A4-3702-2A83273DE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184" y="196441"/>
            <a:ext cx="5093208" cy="2019473"/>
          </a:xfrm>
          <a:prstGeom prst="rect">
            <a:avLst/>
          </a:prstGeom>
        </p:spPr>
      </p:pic>
      <p:pic>
        <p:nvPicPr>
          <p:cNvPr id="2" name="Picture 1" descr="Circular infographic on the outer layer we have Team Members, Families and Community, Teaching and Learning, and School Environment. In a center circle it says Every Child Achieving Excellence. There are 4 circles surrounding the inner circle labeled Cares Act, Essers II, American Rescue Act, and State Aide.">
            <a:extLst>
              <a:ext uri="{FF2B5EF4-FFF2-40B4-BE49-F238E27FC236}">
                <a16:creationId xmlns:a16="http://schemas.microsoft.com/office/drawing/2014/main" id="{647BF4A5-97C6-DBD7-C548-250702E77273}"/>
              </a:ext>
            </a:extLst>
          </p:cNvPr>
          <p:cNvPicPr>
            <a:picLocks noChangeAspect="1"/>
          </p:cNvPicPr>
          <p:nvPr/>
        </p:nvPicPr>
        <p:blipFill>
          <a:blip r:embed="rId3"/>
          <a:stretch>
            <a:fillRect/>
          </a:stretch>
        </p:blipFill>
        <p:spPr>
          <a:xfrm>
            <a:off x="5983441" y="328915"/>
            <a:ext cx="6096528" cy="6200169"/>
          </a:xfrm>
          <a:prstGeom prst="rect">
            <a:avLst/>
          </a:prstGeom>
        </p:spPr>
      </p:pic>
    </p:spTree>
    <p:extLst>
      <p:ext uri="{BB962C8B-B14F-4D97-AF65-F5344CB8AC3E}">
        <p14:creationId xmlns:p14="http://schemas.microsoft.com/office/powerpoint/2010/main" val="1779935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AB47D57-7809-527E-1BCC-AA3BEDA02E87}"/>
              </a:ext>
            </a:extLst>
          </p:cNvPr>
          <p:cNvSpPr>
            <a:spLocks noGrp="1"/>
          </p:cNvSpPr>
          <p:nvPr>
            <p:ph type="title"/>
          </p:nvPr>
        </p:nvSpPr>
        <p:spPr>
          <a:xfrm>
            <a:off x="0" y="0"/>
            <a:ext cx="12192000" cy="1252330"/>
          </a:xfrm>
          <a:prstGeom prst="rect">
            <a:avLst/>
          </a:prstGeom>
          <a:solidFill>
            <a:srgbClr val="AF5FCD"/>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Tw Cen MT Condensed" panose="020B0606020104020203" pitchFamily="34" charset="0"/>
                <a:ea typeface="+mn-ea"/>
                <a:cs typeface="+mn-cs"/>
              </a:rPr>
              <a:t>AMERICAN RESCUE PLAN</a:t>
            </a:r>
          </a:p>
        </p:txBody>
      </p:sp>
      <p:sp>
        <p:nvSpPr>
          <p:cNvPr id="2" name="Content Placeholder 1">
            <a:extLst>
              <a:ext uri="{FF2B5EF4-FFF2-40B4-BE49-F238E27FC236}">
                <a16:creationId xmlns:a16="http://schemas.microsoft.com/office/drawing/2014/main" id="{DE242748-D435-8412-BC89-0EFB7EE45B84}"/>
              </a:ext>
            </a:extLst>
          </p:cNvPr>
          <p:cNvSpPr>
            <a:spLocks noGrp="1"/>
          </p:cNvSpPr>
          <p:nvPr>
            <p:ph idx="1"/>
          </p:nvPr>
        </p:nvSpPr>
        <p:spPr>
          <a:xfrm>
            <a:off x="2504660" y="2590435"/>
            <a:ext cx="7729728" cy="790956"/>
          </a:xfrm>
        </p:spPr>
        <p:txBody>
          <a:bodyPr/>
          <a:lstStyle/>
          <a:p>
            <a:pPr marL="0" indent="0">
              <a:buNone/>
            </a:pPr>
            <a:r>
              <a:rPr lang="en-US" dirty="0"/>
              <a:t>On January 14, 2021, President-Elect Biden announced a proposal for additional COVID relief.</a:t>
            </a:r>
          </a:p>
        </p:txBody>
      </p:sp>
      <p:sp>
        <p:nvSpPr>
          <p:cNvPr id="3" name="TextBox 2">
            <a:extLst>
              <a:ext uri="{FF2B5EF4-FFF2-40B4-BE49-F238E27FC236}">
                <a16:creationId xmlns:a16="http://schemas.microsoft.com/office/drawing/2014/main" id="{AE424D32-36FC-6B01-3BFC-0B6004E18D34}"/>
              </a:ext>
            </a:extLst>
          </p:cNvPr>
          <p:cNvSpPr txBox="1"/>
          <p:nvPr/>
        </p:nvSpPr>
        <p:spPr>
          <a:xfrm>
            <a:off x="2504660" y="4591878"/>
            <a:ext cx="6102626" cy="1477328"/>
          </a:xfrm>
          <a:prstGeom prst="rect">
            <a:avLst/>
          </a:prstGeom>
          <a:noFill/>
        </p:spPr>
        <p:txBody>
          <a:bodyPr wrap="square" rtlCol="0">
            <a:spAutoFit/>
          </a:bodyPr>
          <a:lstStyle/>
          <a:p>
            <a:r>
              <a:rPr lang="en-US" dirty="0"/>
              <a:t>The American Rescue Plan provided $122 billion for K-12 education to safely reopen, sustain safe operation of schools, and address the impacts of the COVID-19 pandemic on the nation’s students.</a:t>
            </a:r>
          </a:p>
          <a:p>
            <a:endParaRPr lang="en-US" dirty="0"/>
          </a:p>
        </p:txBody>
      </p:sp>
    </p:spTree>
    <p:extLst>
      <p:ext uri="{BB962C8B-B14F-4D97-AF65-F5344CB8AC3E}">
        <p14:creationId xmlns:p14="http://schemas.microsoft.com/office/powerpoint/2010/main" val="3251344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64972E12-80FB-B2BB-6D4D-6A58AAA7A293}"/>
              </a:ext>
            </a:extLst>
          </p:cNvPr>
          <p:cNvSpPr>
            <a:spLocks noGrp="1"/>
          </p:cNvSpPr>
          <p:nvPr>
            <p:ph type="title"/>
          </p:nvPr>
        </p:nvSpPr>
        <p:spPr>
          <a:xfrm>
            <a:off x="0" y="0"/>
            <a:ext cx="12192000" cy="1188720"/>
          </a:xfrm>
          <a:prstGeom prst="rect">
            <a:avLst/>
          </a:prstGeom>
          <a:solidFill>
            <a:srgbClr val="AF5FCD"/>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Tw Cen MT Condensed" panose="020B0606020104020203" pitchFamily="34" charset="0"/>
                <a:ea typeface="+mn-ea"/>
                <a:cs typeface="+mn-cs"/>
              </a:rPr>
              <a:t>AMERICAN RESCUE PLAN BACKGROUND INFO</a:t>
            </a:r>
          </a:p>
        </p:txBody>
      </p:sp>
      <p:sp>
        <p:nvSpPr>
          <p:cNvPr id="2" name="Content Placeholder 1">
            <a:extLst>
              <a:ext uri="{FF2B5EF4-FFF2-40B4-BE49-F238E27FC236}">
                <a16:creationId xmlns:a16="http://schemas.microsoft.com/office/drawing/2014/main" id="{9BA14924-9A8D-1DF6-2403-575EF4C7DDE9}"/>
              </a:ext>
            </a:extLst>
          </p:cNvPr>
          <p:cNvSpPr>
            <a:spLocks noGrp="1"/>
          </p:cNvSpPr>
          <p:nvPr>
            <p:ph idx="1"/>
          </p:nvPr>
        </p:nvSpPr>
        <p:spPr>
          <a:xfrm>
            <a:off x="2443167" y="1345957"/>
            <a:ext cx="8642273" cy="920165"/>
          </a:xfrm>
        </p:spPr>
        <p:txBody>
          <a:bodyPr/>
          <a:lstStyle/>
          <a:p>
            <a:pPr marL="0" indent="0">
              <a:buNone/>
            </a:pPr>
            <a:r>
              <a:rPr lang="en-US" dirty="0"/>
              <a:t>ARP ESSER funds are directed at the development of a safe return to in-person and at least 20% for learning loss activities that address social, emotional and academic needs. The remaining funds can be used on the same categories as ESSER I and II. </a:t>
            </a:r>
          </a:p>
        </p:txBody>
      </p:sp>
      <p:sp>
        <p:nvSpPr>
          <p:cNvPr id="3" name="Content Placeholder 1">
            <a:extLst>
              <a:ext uri="{FF2B5EF4-FFF2-40B4-BE49-F238E27FC236}">
                <a16:creationId xmlns:a16="http://schemas.microsoft.com/office/drawing/2014/main" id="{844CAF3A-0F9D-F169-0B23-687A6BFA6C30}"/>
              </a:ext>
            </a:extLst>
          </p:cNvPr>
          <p:cNvSpPr txBox="1">
            <a:spLocks/>
          </p:cNvSpPr>
          <p:nvPr/>
        </p:nvSpPr>
        <p:spPr>
          <a:xfrm>
            <a:off x="2443168" y="2730809"/>
            <a:ext cx="8642273" cy="92016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dirty="0"/>
              <a:t>Period of availability is May 24, 2021 - September 30, 2024.</a:t>
            </a:r>
          </a:p>
        </p:txBody>
      </p:sp>
      <p:sp>
        <p:nvSpPr>
          <p:cNvPr id="4" name="Content Placeholder 1">
            <a:extLst>
              <a:ext uri="{FF2B5EF4-FFF2-40B4-BE49-F238E27FC236}">
                <a16:creationId xmlns:a16="http://schemas.microsoft.com/office/drawing/2014/main" id="{B5400F5C-21E8-6087-BCE7-C5C1276069F1}"/>
              </a:ext>
            </a:extLst>
          </p:cNvPr>
          <p:cNvSpPr txBox="1">
            <a:spLocks/>
          </p:cNvSpPr>
          <p:nvPr/>
        </p:nvSpPr>
        <p:spPr>
          <a:xfrm>
            <a:off x="2443170" y="4036147"/>
            <a:ext cx="8642273" cy="92016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dirty="0"/>
              <a:t>$2,764,587,703 billion will be dedicated to New Jersey delivered to local school districts based on the Title I funding formula. </a:t>
            </a:r>
          </a:p>
        </p:txBody>
      </p:sp>
      <p:sp>
        <p:nvSpPr>
          <p:cNvPr id="5" name="Content Placeholder 1">
            <a:extLst>
              <a:ext uri="{FF2B5EF4-FFF2-40B4-BE49-F238E27FC236}">
                <a16:creationId xmlns:a16="http://schemas.microsoft.com/office/drawing/2014/main" id="{35208041-6D2C-D00A-4165-CF4B0372B0BE}"/>
              </a:ext>
            </a:extLst>
          </p:cNvPr>
          <p:cNvSpPr txBox="1">
            <a:spLocks/>
          </p:cNvSpPr>
          <p:nvPr/>
        </p:nvSpPr>
        <p:spPr>
          <a:xfrm>
            <a:off x="2443169" y="5361365"/>
            <a:ext cx="8642273" cy="920165"/>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dirty="0"/>
              <a:t>The Elizabeth Public Schools District received a consolidated total of $64,160,682 defined as American Rescue Plan ESSER in $42,773,788 and a reserve of $21,386,894 to be determined by NJDOE pending approval of the State's plan by the USDOE.</a:t>
            </a:r>
          </a:p>
        </p:txBody>
      </p:sp>
    </p:spTree>
    <p:extLst>
      <p:ext uri="{BB962C8B-B14F-4D97-AF65-F5344CB8AC3E}">
        <p14:creationId xmlns:p14="http://schemas.microsoft.com/office/powerpoint/2010/main" val="2771341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0D4023-BC0F-83AA-BBB1-5F029D7DBD18}"/>
              </a:ext>
            </a:extLst>
          </p:cNvPr>
          <p:cNvSpPr>
            <a:spLocks noGrp="1"/>
          </p:cNvSpPr>
          <p:nvPr>
            <p:ph type="title" idx="4294967295"/>
          </p:nvPr>
        </p:nvSpPr>
        <p:spPr>
          <a:xfrm>
            <a:off x="0" y="0"/>
            <a:ext cx="12192000" cy="1185756"/>
          </a:xfrm>
          <a:prstGeom prst="rect">
            <a:avLst/>
          </a:prstGeom>
          <a:solidFill>
            <a:srgbClr val="AF5FCD"/>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Tw Cen MT Condensed" panose="020B0606020104020203" pitchFamily="34" charset="0"/>
                <a:ea typeface="+mn-ea"/>
                <a:cs typeface="+mn-cs"/>
              </a:rPr>
              <a:t>ALLOWABLE USE OF FUNDS 2</a:t>
            </a:r>
          </a:p>
        </p:txBody>
      </p:sp>
      <p:sp>
        <p:nvSpPr>
          <p:cNvPr id="4" name="object 4"/>
          <p:cNvSpPr txBox="1"/>
          <p:nvPr/>
        </p:nvSpPr>
        <p:spPr>
          <a:xfrm>
            <a:off x="549178" y="1459391"/>
            <a:ext cx="5476688" cy="4043415"/>
          </a:xfrm>
          <a:prstGeom prst="rect">
            <a:avLst/>
          </a:prstGeom>
        </p:spPr>
        <p:txBody>
          <a:bodyPr vert="horz" wrap="square" lIns="0" tIns="80010" rIns="0" bIns="0" rtlCol="0">
            <a:spAutoFit/>
          </a:bodyPr>
          <a:lstStyle/>
          <a:p>
            <a:pPr marL="355600" indent="-343535">
              <a:spcBef>
                <a:spcPts val="630"/>
              </a:spcBef>
              <a:buFont typeface="Wingdings"/>
              <a:buChar char=""/>
              <a:tabLst>
                <a:tab pos="356235" algn="l"/>
              </a:tabLst>
            </a:pPr>
            <a:r>
              <a:rPr sz="2200" spc="-5" dirty="0">
                <a:latin typeface="Arial"/>
                <a:cs typeface="Arial"/>
              </a:rPr>
              <a:t>Coordinate</a:t>
            </a:r>
            <a:r>
              <a:rPr sz="2200" spc="5" dirty="0">
                <a:latin typeface="Arial"/>
                <a:cs typeface="Arial"/>
              </a:rPr>
              <a:t> </a:t>
            </a:r>
            <a:r>
              <a:rPr sz="2200" spc="-5" dirty="0">
                <a:latin typeface="Arial"/>
                <a:cs typeface="Arial"/>
              </a:rPr>
              <a:t>emergency</a:t>
            </a:r>
            <a:r>
              <a:rPr sz="2200" spc="10" dirty="0">
                <a:latin typeface="Arial"/>
                <a:cs typeface="Arial"/>
              </a:rPr>
              <a:t> </a:t>
            </a:r>
            <a:r>
              <a:rPr sz="2200" spc="-5" dirty="0">
                <a:latin typeface="Arial"/>
                <a:cs typeface="Arial"/>
              </a:rPr>
              <a:t>response</a:t>
            </a:r>
            <a:endParaRPr sz="2200" dirty="0">
              <a:latin typeface="Arial"/>
              <a:cs typeface="Arial"/>
            </a:endParaRPr>
          </a:p>
          <a:p>
            <a:pPr marL="355600" indent="-343535">
              <a:spcBef>
                <a:spcPts val="525"/>
              </a:spcBef>
              <a:buFont typeface="Wingdings"/>
              <a:buChar char=""/>
              <a:tabLst>
                <a:tab pos="356235" algn="l"/>
              </a:tabLst>
            </a:pPr>
            <a:r>
              <a:rPr sz="2200" spc="-5" dirty="0">
                <a:latin typeface="Arial"/>
                <a:cs typeface="Arial"/>
              </a:rPr>
              <a:t>Ensure</a:t>
            </a:r>
            <a:r>
              <a:rPr sz="2200" dirty="0">
                <a:latin typeface="Arial"/>
                <a:cs typeface="Arial"/>
              </a:rPr>
              <a:t> </a:t>
            </a:r>
            <a:r>
              <a:rPr sz="2200" spc="-5" dirty="0">
                <a:latin typeface="Arial"/>
                <a:cs typeface="Arial"/>
              </a:rPr>
              <a:t>preparedness</a:t>
            </a:r>
            <a:r>
              <a:rPr sz="2200" spc="15" dirty="0">
                <a:latin typeface="Arial"/>
                <a:cs typeface="Arial"/>
              </a:rPr>
              <a:t> </a:t>
            </a:r>
            <a:r>
              <a:rPr sz="2200" spc="-5" dirty="0">
                <a:latin typeface="Arial"/>
                <a:cs typeface="Arial"/>
              </a:rPr>
              <a:t>and</a:t>
            </a:r>
            <a:r>
              <a:rPr sz="2200" spc="10" dirty="0">
                <a:latin typeface="Arial"/>
                <a:cs typeface="Arial"/>
              </a:rPr>
              <a:t> </a:t>
            </a:r>
            <a:r>
              <a:rPr sz="2200" spc="-5" dirty="0">
                <a:latin typeface="Arial"/>
                <a:cs typeface="Arial"/>
              </a:rPr>
              <a:t>coordination</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Purchase cleaning</a:t>
            </a:r>
            <a:r>
              <a:rPr sz="2200" spc="-15" dirty="0">
                <a:latin typeface="Arial"/>
                <a:cs typeface="Arial"/>
              </a:rPr>
              <a:t> </a:t>
            </a:r>
            <a:r>
              <a:rPr sz="2200" spc="-5" dirty="0">
                <a:latin typeface="Arial"/>
                <a:cs typeface="Arial"/>
              </a:rPr>
              <a:t>supplies</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Educational</a:t>
            </a:r>
            <a:r>
              <a:rPr sz="2200" spc="-20" dirty="0">
                <a:latin typeface="Arial"/>
                <a:cs typeface="Arial"/>
              </a:rPr>
              <a:t> </a:t>
            </a:r>
            <a:r>
              <a:rPr sz="2200" spc="-5" dirty="0">
                <a:latin typeface="Arial"/>
                <a:cs typeface="Arial"/>
              </a:rPr>
              <a:t>technology</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Mental</a:t>
            </a:r>
            <a:r>
              <a:rPr sz="2200" spc="5" dirty="0">
                <a:latin typeface="Arial"/>
                <a:cs typeface="Arial"/>
              </a:rPr>
              <a:t> </a:t>
            </a:r>
            <a:r>
              <a:rPr sz="2200" spc="-5" dirty="0">
                <a:latin typeface="Arial"/>
                <a:cs typeface="Arial"/>
              </a:rPr>
              <a:t>health</a:t>
            </a:r>
            <a:r>
              <a:rPr sz="2200" spc="-10" dirty="0">
                <a:latin typeface="Arial"/>
                <a:cs typeface="Arial"/>
              </a:rPr>
              <a:t> </a:t>
            </a:r>
            <a:r>
              <a:rPr sz="2200" spc="-5" dirty="0">
                <a:latin typeface="Arial"/>
                <a:cs typeface="Arial"/>
              </a:rPr>
              <a:t>supports</a:t>
            </a:r>
            <a:endParaRPr sz="2200" dirty="0">
              <a:latin typeface="Arial"/>
              <a:cs typeface="Arial"/>
            </a:endParaRPr>
          </a:p>
          <a:p>
            <a:pPr marL="355600" indent="-343535">
              <a:spcBef>
                <a:spcPts val="525"/>
              </a:spcBef>
              <a:buFont typeface="Wingdings"/>
              <a:buChar char=""/>
              <a:tabLst>
                <a:tab pos="356235" algn="l"/>
              </a:tabLst>
            </a:pPr>
            <a:r>
              <a:rPr sz="2200" spc="-5" dirty="0">
                <a:latin typeface="Arial"/>
                <a:cs typeface="Arial"/>
              </a:rPr>
              <a:t>Supplemental</a:t>
            </a:r>
            <a:r>
              <a:rPr sz="2200" dirty="0">
                <a:latin typeface="Arial"/>
                <a:cs typeface="Arial"/>
              </a:rPr>
              <a:t> </a:t>
            </a:r>
            <a:r>
              <a:rPr sz="2200" spc="-5" dirty="0">
                <a:latin typeface="Arial"/>
                <a:cs typeface="Arial"/>
              </a:rPr>
              <a:t>learning</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Added needs</a:t>
            </a:r>
            <a:r>
              <a:rPr sz="2200" spc="5" dirty="0">
                <a:latin typeface="Arial"/>
                <a:cs typeface="Arial"/>
              </a:rPr>
              <a:t> </a:t>
            </a:r>
            <a:r>
              <a:rPr sz="2200" spc="-5" dirty="0">
                <a:latin typeface="Arial"/>
                <a:cs typeface="Arial"/>
              </a:rPr>
              <a:t>of at-risk</a:t>
            </a:r>
            <a:r>
              <a:rPr sz="2200" spc="15" dirty="0">
                <a:latin typeface="Arial"/>
                <a:cs typeface="Arial"/>
              </a:rPr>
              <a:t> </a:t>
            </a:r>
            <a:r>
              <a:rPr sz="2200" spc="-5" dirty="0">
                <a:latin typeface="Arial"/>
                <a:cs typeface="Arial"/>
              </a:rPr>
              <a:t>population</a:t>
            </a:r>
            <a:endParaRPr sz="2200" dirty="0">
              <a:latin typeface="Arial"/>
              <a:cs typeface="Arial"/>
            </a:endParaRPr>
          </a:p>
          <a:p>
            <a:pPr marL="355600" indent="-343535">
              <a:spcBef>
                <a:spcPts val="530"/>
              </a:spcBef>
              <a:buFont typeface="Wingdings"/>
              <a:buChar char=""/>
              <a:tabLst>
                <a:tab pos="356235" algn="l"/>
              </a:tabLst>
            </a:pPr>
            <a:r>
              <a:rPr lang="en-US" sz="2200" spc="-5" dirty="0">
                <a:latin typeface="Arial"/>
                <a:cs typeface="Arial"/>
              </a:rPr>
              <a:t>Coordinate</a:t>
            </a:r>
            <a:r>
              <a:rPr lang="en-US" sz="2200" spc="5" dirty="0">
                <a:latin typeface="Arial"/>
                <a:cs typeface="Arial"/>
              </a:rPr>
              <a:t> </a:t>
            </a:r>
            <a:r>
              <a:rPr lang="en-US" sz="2200" spc="-5" dirty="0">
                <a:latin typeface="Arial"/>
                <a:cs typeface="Arial"/>
              </a:rPr>
              <a:t>long-term</a:t>
            </a:r>
            <a:r>
              <a:rPr lang="en-US" sz="2200" spc="15" dirty="0">
                <a:latin typeface="Arial"/>
                <a:cs typeface="Arial"/>
              </a:rPr>
              <a:t> </a:t>
            </a:r>
            <a:r>
              <a:rPr lang="en-US" sz="2200" spc="-5" dirty="0">
                <a:latin typeface="Arial"/>
                <a:cs typeface="Arial"/>
              </a:rPr>
              <a:t>closures</a:t>
            </a:r>
            <a:endParaRPr lang="en-US" sz="2200" dirty="0">
              <a:latin typeface="Arial"/>
              <a:cs typeface="Arial"/>
            </a:endParaRPr>
          </a:p>
          <a:p>
            <a:pPr marL="355600" indent="-343535">
              <a:spcBef>
                <a:spcPts val="530"/>
              </a:spcBef>
              <a:buFont typeface="Wingdings"/>
              <a:buChar char=""/>
              <a:tabLst>
                <a:tab pos="356235" algn="l"/>
              </a:tabLst>
            </a:pPr>
            <a:r>
              <a:rPr lang="en-US" sz="2200" spc="-10" dirty="0">
                <a:latin typeface="Arial"/>
                <a:cs typeface="Arial"/>
              </a:rPr>
              <a:t>Addressing needs of individual </a:t>
            </a:r>
          </a:p>
          <a:p>
            <a:pPr marL="12065">
              <a:spcBef>
                <a:spcPts val="530"/>
              </a:spcBef>
              <a:tabLst>
                <a:tab pos="356235" algn="l"/>
              </a:tabLst>
            </a:pPr>
            <a:r>
              <a:rPr lang="en-US" sz="2200" spc="-10" dirty="0">
                <a:latin typeface="Arial"/>
                <a:cs typeface="Arial"/>
              </a:rPr>
              <a:t>schools.</a:t>
            </a:r>
            <a:endParaRPr sz="2200" dirty="0">
              <a:latin typeface="Arial"/>
              <a:cs typeface="Arial"/>
            </a:endParaRPr>
          </a:p>
        </p:txBody>
      </p:sp>
      <p:sp>
        <p:nvSpPr>
          <p:cNvPr id="5" name="object 5"/>
          <p:cNvSpPr txBox="1"/>
          <p:nvPr/>
        </p:nvSpPr>
        <p:spPr>
          <a:xfrm>
            <a:off x="6166137" y="1338354"/>
            <a:ext cx="5603875" cy="4069063"/>
          </a:xfrm>
          <a:prstGeom prst="rect">
            <a:avLst/>
          </a:prstGeom>
        </p:spPr>
        <p:txBody>
          <a:bodyPr vert="horz" wrap="square" lIns="0" tIns="80010" rIns="0" bIns="0" rtlCol="0">
            <a:spAutoFit/>
          </a:bodyPr>
          <a:lstStyle/>
          <a:p>
            <a:pPr marL="355600" indent="-343535">
              <a:spcBef>
                <a:spcPts val="630"/>
              </a:spcBef>
              <a:buFont typeface="Wingdings"/>
              <a:buChar char=""/>
              <a:tabLst>
                <a:tab pos="356235" algn="l"/>
              </a:tabLst>
            </a:pPr>
            <a:r>
              <a:rPr sz="2200" spc="-5" dirty="0">
                <a:latin typeface="Arial"/>
                <a:cs typeface="Arial"/>
              </a:rPr>
              <a:t>Professional</a:t>
            </a:r>
            <a:r>
              <a:rPr sz="2200" spc="-25" dirty="0">
                <a:latin typeface="Arial"/>
                <a:cs typeface="Arial"/>
              </a:rPr>
              <a:t> </a:t>
            </a:r>
            <a:r>
              <a:rPr sz="2200" spc="-5" dirty="0">
                <a:latin typeface="Arial"/>
                <a:cs typeface="Arial"/>
              </a:rPr>
              <a:t>development</a:t>
            </a:r>
            <a:endParaRPr sz="2200" dirty="0">
              <a:latin typeface="Arial"/>
              <a:cs typeface="Arial"/>
            </a:endParaRPr>
          </a:p>
          <a:p>
            <a:pPr marL="355600" indent="-343535">
              <a:spcBef>
                <a:spcPts val="525"/>
              </a:spcBef>
              <a:buFont typeface="Wingdings"/>
              <a:buChar char=""/>
              <a:tabLst>
                <a:tab pos="356235" algn="l"/>
              </a:tabLst>
            </a:pPr>
            <a:r>
              <a:rPr sz="2200" spc="-10" dirty="0">
                <a:latin typeface="Arial"/>
                <a:cs typeface="Arial"/>
              </a:rPr>
              <a:t>ESSA</a:t>
            </a:r>
            <a:r>
              <a:rPr sz="2200" spc="-135" dirty="0">
                <a:latin typeface="Arial"/>
                <a:cs typeface="Arial"/>
              </a:rPr>
              <a:t> </a:t>
            </a:r>
            <a:endParaRPr lang="en-US" sz="2200" spc="-135" dirty="0">
              <a:latin typeface="Arial"/>
              <a:cs typeface="Arial"/>
            </a:endParaRPr>
          </a:p>
          <a:p>
            <a:pPr marL="355600" indent="-343535">
              <a:spcBef>
                <a:spcPts val="525"/>
              </a:spcBef>
              <a:buFont typeface="Wingdings"/>
              <a:buChar char=""/>
              <a:tabLst>
                <a:tab pos="356235" algn="l"/>
              </a:tabLst>
            </a:pPr>
            <a:r>
              <a:rPr sz="2200" spc="-5" dirty="0">
                <a:latin typeface="Arial"/>
                <a:cs typeface="Arial"/>
              </a:rPr>
              <a:t>IDEA</a:t>
            </a:r>
            <a:r>
              <a:rPr sz="2200" spc="-130" dirty="0">
                <a:latin typeface="Arial"/>
                <a:cs typeface="Arial"/>
              </a:rPr>
              <a:t> </a:t>
            </a:r>
            <a:r>
              <a:rPr sz="2200" spc="-5" dirty="0">
                <a:latin typeface="Arial"/>
                <a:cs typeface="Arial"/>
              </a:rPr>
              <a:t>(Special Education)</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Perkins</a:t>
            </a:r>
            <a:r>
              <a:rPr sz="2200" spc="-15" dirty="0">
                <a:latin typeface="Arial"/>
                <a:cs typeface="Arial"/>
              </a:rPr>
              <a:t> </a:t>
            </a:r>
            <a:r>
              <a:rPr sz="2200" spc="-5" dirty="0">
                <a:latin typeface="Arial"/>
                <a:cs typeface="Arial"/>
              </a:rPr>
              <a:t>(Career</a:t>
            </a:r>
            <a:r>
              <a:rPr sz="2200" spc="25" dirty="0">
                <a:latin typeface="Arial"/>
                <a:cs typeface="Arial"/>
              </a:rPr>
              <a:t> </a:t>
            </a:r>
            <a:r>
              <a:rPr sz="2200" spc="-5" dirty="0">
                <a:latin typeface="Arial"/>
                <a:cs typeface="Arial"/>
              </a:rPr>
              <a:t>&amp;</a:t>
            </a:r>
            <a:r>
              <a:rPr sz="2200" spc="-40" dirty="0">
                <a:latin typeface="Arial"/>
                <a:cs typeface="Arial"/>
              </a:rPr>
              <a:t> </a:t>
            </a:r>
            <a:r>
              <a:rPr sz="2200" spc="-30" dirty="0">
                <a:latin typeface="Arial"/>
                <a:cs typeface="Arial"/>
              </a:rPr>
              <a:t>Technical</a:t>
            </a:r>
            <a:r>
              <a:rPr sz="2200" spc="-15" dirty="0">
                <a:latin typeface="Arial"/>
                <a:cs typeface="Arial"/>
              </a:rPr>
              <a:t> </a:t>
            </a:r>
            <a:r>
              <a:rPr sz="2200" spc="-5" dirty="0">
                <a:latin typeface="Arial"/>
                <a:cs typeface="Arial"/>
              </a:rPr>
              <a:t>Education)</a:t>
            </a:r>
            <a:endParaRPr sz="2200" dirty="0">
              <a:latin typeface="Arial"/>
              <a:cs typeface="Arial"/>
            </a:endParaRPr>
          </a:p>
          <a:p>
            <a:pPr marL="355600" indent="-343535">
              <a:spcBef>
                <a:spcPts val="530"/>
              </a:spcBef>
              <a:buFont typeface="Wingdings"/>
              <a:buChar char=""/>
              <a:tabLst>
                <a:tab pos="356235" algn="l"/>
              </a:tabLst>
            </a:pPr>
            <a:r>
              <a:rPr sz="2200" spc="-15" dirty="0">
                <a:latin typeface="Arial"/>
                <a:cs typeface="Arial"/>
              </a:rPr>
              <a:t>McKinney-Vento</a:t>
            </a:r>
            <a:r>
              <a:rPr sz="2200" spc="20" dirty="0">
                <a:latin typeface="Arial"/>
                <a:cs typeface="Arial"/>
              </a:rPr>
              <a:t> </a:t>
            </a:r>
            <a:r>
              <a:rPr sz="2200" spc="-5" dirty="0">
                <a:latin typeface="Arial"/>
                <a:cs typeface="Arial"/>
              </a:rPr>
              <a:t>Homeless</a:t>
            </a:r>
            <a:r>
              <a:rPr sz="2200" spc="-114" dirty="0">
                <a:latin typeface="Arial"/>
                <a:cs typeface="Arial"/>
              </a:rPr>
              <a:t> </a:t>
            </a:r>
            <a:r>
              <a:rPr sz="2200" spc="-5" dirty="0">
                <a:latin typeface="Arial"/>
                <a:cs typeface="Arial"/>
              </a:rPr>
              <a:t>Assistance</a:t>
            </a:r>
            <a:r>
              <a:rPr sz="2200" spc="-130" dirty="0">
                <a:latin typeface="Arial"/>
                <a:cs typeface="Arial"/>
              </a:rPr>
              <a:t> </a:t>
            </a:r>
            <a:r>
              <a:rPr sz="2200" spc="-5" dirty="0">
                <a:latin typeface="Arial"/>
                <a:cs typeface="Arial"/>
              </a:rPr>
              <a:t>Act</a:t>
            </a:r>
            <a:endParaRPr sz="2200" dirty="0">
              <a:latin typeface="Arial"/>
              <a:cs typeface="Arial"/>
            </a:endParaRPr>
          </a:p>
          <a:p>
            <a:pPr marL="355600" indent="-343535">
              <a:spcBef>
                <a:spcPts val="515"/>
              </a:spcBef>
              <a:buFont typeface="Wingdings"/>
              <a:buChar char=""/>
              <a:tabLst>
                <a:tab pos="356235" algn="l"/>
              </a:tabLst>
            </a:pPr>
            <a:r>
              <a:rPr sz="2200" spc="-5" dirty="0">
                <a:latin typeface="Arial"/>
                <a:cs typeface="Arial"/>
              </a:rPr>
              <a:t>Adult Education</a:t>
            </a:r>
            <a:r>
              <a:rPr sz="2200" spc="-10" dirty="0">
                <a:latin typeface="Arial"/>
                <a:cs typeface="Arial"/>
              </a:rPr>
              <a:t> </a:t>
            </a:r>
            <a:r>
              <a:rPr sz="2200" spc="-5" dirty="0">
                <a:latin typeface="Arial"/>
                <a:cs typeface="Arial"/>
              </a:rPr>
              <a:t>and</a:t>
            </a:r>
            <a:r>
              <a:rPr sz="2200" spc="5" dirty="0">
                <a:latin typeface="Arial"/>
                <a:cs typeface="Arial"/>
              </a:rPr>
              <a:t> </a:t>
            </a:r>
            <a:r>
              <a:rPr sz="2200" spc="-5" dirty="0">
                <a:latin typeface="Arial"/>
                <a:cs typeface="Arial"/>
              </a:rPr>
              <a:t>Family</a:t>
            </a:r>
            <a:r>
              <a:rPr sz="2200" spc="5" dirty="0">
                <a:latin typeface="Arial"/>
                <a:cs typeface="Arial"/>
              </a:rPr>
              <a:t> </a:t>
            </a:r>
            <a:r>
              <a:rPr sz="2200" spc="-5" dirty="0">
                <a:latin typeface="Arial"/>
                <a:cs typeface="Arial"/>
              </a:rPr>
              <a:t>Literacy</a:t>
            </a:r>
            <a:r>
              <a:rPr sz="2200" spc="-114" dirty="0">
                <a:latin typeface="Arial"/>
                <a:cs typeface="Arial"/>
              </a:rPr>
              <a:t> </a:t>
            </a:r>
            <a:r>
              <a:rPr sz="2200" spc="-5" dirty="0">
                <a:latin typeface="Arial"/>
                <a:cs typeface="Arial"/>
              </a:rPr>
              <a:t>Act</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Other activities</a:t>
            </a:r>
            <a:r>
              <a:rPr lang="en-US" sz="2200" spc="-5" dirty="0">
                <a:latin typeface="Arial"/>
                <a:cs typeface="Arial"/>
              </a:rPr>
              <a:t> for continuity of services</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Address learning loss</a:t>
            </a:r>
            <a:endParaRPr sz="2200" dirty="0">
              <a:latin typeface="Arial"/>
              <a:cs typeface="Arial"/>
            </a:endParaRPr>
          </a:p>
          <a:p>
            <a:pPr marL="355600" indent="-343535">
              <a:spcBef>
                <a:spcPts val="530"/>
              </a:spcBef>
              <a:buFont typeface="Wingdings"/>
              <a:buChar char=""/>
              <a:tabLst>
                <a:tab pos="356235" algn="l"/>
              </a:tabLst>
            </a:pPr>
            <a:r>
              <a:rPr sz="2200" spc="-5" dirty="0">
                <a:latin typeface="Arial"/>
                <a:cs typeface="Arial"/>
              </a:rPr>
              <a:t>School</a:t>
            </a:r>
            <a:r>
              <a:rPr sz="2200" spc="-15" dirty="0">
                <a:latin typeface="Arial"/>
                <a:cs typeface="Arial"/>
              </a:rPr>
              <a:t> </a:t>
            </a:r>
            <a:r>
              <a:rPr sz="2200" spc="-5" dirty="0">
                <a:latin typeface="Arial"/>
                <a:cs typeface="Arial"/>
              </a:rPr>
              <a:t>facility</a:t>
            </a:r>
            <a:r>
              <a:rPr sz="2200" spc="-10" dirty="0">
                <a:latin typeface="Arial"/>
                <a:cs typeface="Arial"/>
              </a:rPr>
              <a:t> </a:t>
            </a:r>
            <a:r>
              <a:rPr sz="2200" spc="-5" dirty="0">
                <a:latin typeface="Arial"/>
                <a:cs typeface="Arial"/>
              </a:rPr>
              <a:t>repairs</a:t>
            </a:r>
            <a:r>
              <a:rPr sz="2200" spc="5" dirty="0">
                <a:latin typeface="Arial"/>
                <a:cs typeface="Arial"/>
              </a:rPr>
              <a:t> </a:t>
            </a:r>
            <a:r>
              <a:rPr sz="2200" spc="-5" dirty="0">
                <a:latin typeface="Arial"/>
                <a:cs typeface="Arial"/>
              </a:rPr>
              <a:t>and</a:t>
            </a:r>
            <a:r>
              <a:rPr sz="2200" spc="5" dirty="0">
                <a:latin typeface="Arial"/>
                <a:cs typeface="Arial"/>
              </a:rPr>
              <a:t> </a:t>
            </a:r>
            <a:r>
              <a:rPr sz="2200" spc="-5" dirty="0">
                <a:latin typeface="Arial"/>
                <a:cs typeface="Arial"/>
              </a:rPr>
              <a:t>improvements</a:t>
            </a:r>
            <a:endParaRPr sz="2200" dirty="0">
              <a:latin typeface="Arial"/>
              <a:cs typeface="Arial"/>
            </a:endParaRPr>
          </a:p>
          <a:p>
            <a:pPr marL="355600" indent="-343535">
              <a:spcBef>
                <a:spcPts val="745"/>
              </a:spcBef>
              <a:buFont typeface="Wingdings"/>
              <a:buChar char=""/>
              <a:tabLst>
                <a:tab pos="356235" algn="l"/>
              </a:tabLst>
            </a:pPr>
            <a:r>
              <a:rPr sz="2200" spc="-5" dirty="0">
                <a:latin typeface="Arial"/>
                <a:cs typeface="Arial"/>
              </a:rPr>
              <a:t>Improving</a:t>
            </a:r>
            <a:r>
              <a:rPr sz="2200" spc="10" dirty="0">
                <a:latin typeface="Arial"/>
                <a:cs typeface="Arial"/>
              </a:rPr>
              <a:t> </a:t>
            </a:r>
            <a:r>
              <a:rPr sz="2200" spc="-5" dirty="0">
                <a:latin typeface="Arial"/>
                <a:cs typeface="Arial"/>
              </a:rPr>
              <a:t>air</a:t>
            </a:r>
            <a:r>
              <a:rPr sz="2200" dirty="0">
                <a:latin typeface="Arial"/>
                <a:cs typeface="Arial"/>
              </a:rPr>
              <a:t> </a:t>
            </a:r>
            <a:r>
              <a:rPr sz="2200" spc="-5" dirty="0">
                <a:latin typeface="Arial"/>
                <a:cs typeface="Arial"/>
              </a:rPr>
              <a:t>quality</a:t>
            </a:r>
            <a:endParaRPr sz="2200" dirty="0">
              <a:latin typeface="Arial"/>
              <a:cs typeface="Arial"/>
            </a:endParaRPr>
          </a:p>
        </p:txBody>
      </p:sp>
    </p:spTree>
    <p:extLst>
      <p:ext uri="{BB962C8B-B14F-4D97-AF65-F5344CB8AC3E}">
        <p14:creationId xmlns:p14="http://schemas.microsoft.com/office/powerpoint/2010/main" val="1452616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98A368-FCB1-443C-AFF6-DDF6718828EE}"/>
              </a:ext>
            </a:extLst>
          </p:cNvPr>
          <p:cNvSpPr>
            <a:spLocks noGrp="1"/>
          </p:cNvSpPr>
          <p:nvPr>
            <p:ph type="title" idx="4294967295"/>
          </p:nvPr>
        </p:nvSpPr>
        <p:spPr>
          <a:xfrm>
            <a:off x="1510173" y="5182850"/>
            <a:ext cx="914400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365585"/>
                </a:solidFill>
                <a:effectLst/>
                <a:uLnTx/>
                <a:uFillTx/>
                <a:latin typeface="Tw Cen MT Condensed" panose="020B0606020104020203" pitchFamily="34" charset="0"/>
                <a:ea typeface="+mn-ea"/>
                <a:cs typeface="Handwriting - Dakota"/>
              </a:rPr>
              <a:t>Dr. Sandra Nunes</a:t>
            </a:r>
            <a:br>
              <a:rPr kumimoji="0" lang="en-US" sz="4400" b="0" i="0" u="none" strike="noStrike" kern="1200" cap="none" spc="0" normalizeH="0" baseline="0" noProof="0" dirty="0">
                <a:ln>
                  <a:noFill/>
                </a:ln>
                <a:solidFill>
                  <a:srgbClr val="365585"/>
                </a:solidFill>
                <a:effectLst/>
                <a:uLnTx/>
                <a:uFillTx/>
                <a:latin typeface="Tw Cen MT Condensed" panose="020B0606020104020203" pitchFamily="34" charset="0"/>
                <a:ea typeface="+mn-ea"/>
                <a:cs typeface="Handwriting - Dakota"/>
              </a:rPr>
            </a:br>
            <a:r>
              <a:rPr kumimoji="0" lang="en-US" sz="4400" b="0" i="0" u="none" strike="noStrike" kern="1200" cap="none" spc="0" normalizeH="0" baseline="0" noProof="0" dirty="0">
                <a:ln>
                  <a:noFill/>
                </a:ln>
                <a:solidFill>
                  <a:srgbClr val="365585"/>
                </a:solidFill>
                <a:effectLst/>
                <a:uLnTx/>
                <a:uFillTx/>
                <a:latin typeface="Tw Cen MT Condensed" panose="020B0606020104020203" pitchFamily="34" charset="0"/>
                <a:ea typeface="+mn-ea"/>
                <a:cs typeface="Handwriting - Dakota"/>
              </a:rPr>
              <a:t>Director of Bilingual and ESL Education</a:t>
            </a:r>
          </a:p>
        </p:txBody>
      </p:sp>
      <p:pic>
        <p:nvPicPr>
          <p:cNvPr id="2" name="Picture 1" descr="ARP/ESSER Presentation">
            <a:extLst>
              <a:ext uri="{FF2B5EF4-FFF2-40B4-BE49-F238E27FC236}">
                <a16:creationId xmlns:a16="http://schemas.microsoft.com/office/drawing/2014/main" id="{26AC3FF5-8F09-F7E8-13BC-F326B5F6B9D4}"/>
              </a:ext>
            </a:extLst>
          </p:cNvPr>
          <p:cNvPicPr>
            <a:picLocks noChangeAspect="1"/>
          </p:cNvPicPr>
          <p:nvPr/>
        </p:nvPicPr>
        <p:blipFill>
          <a:blip r:embed="rId3"/>
          <a:stretch>
            <a:fillRect/>
          </a:stretch>
        </p:blipFill>
        <p:spPr>
          <a:xfrm>
            <a:off x="3616956" y="2391229"/>
            <a:ext cx="4584589" cy="2633700"/>
          </a:xfrm>
          <a:prstGeom prst="rect">
            <a:avLst/>
          </a:prstGeom>
        </p:spPr>
      </p:pic>
      <p:pic>
        <p:nvPicPr>
          <p:cNvPr id="14" name="Picture 13" descr="Logo: Elizabeth Public Schools&#10;Every child, achieving excellence">
            <a:extLst>
              <a:ext uri="{FF2B5EF4-FFF2-40B4-BE49-F238E27FC236}">
                <a16:creationId xmlns:a16="http://schemas.microsoft.com/office/drawing/2014/main" id="{6B2E1C53-41BB-6B8B-8331-6416FF653E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9155" y="61986"/>
            <a:ext cx="4693690" cy="1771086"/>
          </a:xfrm>
          <a:prstGeom prst="rect">
            <a:avLst/>
          </a:prstGeom>
        </p:spPr>
      </p:pic>
    </p:spTree>
    <p:extLst>
      <p:ext uri="{BB962C8B-B14F-4D97-AF65-F5344CB8AC3E}">
        <p14:creationId xmlns:p14="http://schemas.microsoft.com/office/powerpoint/2010/main" val="1336504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F8E11C-3774-19DA-27AF-360F0A6D752B}"/>
              </a:ext>
            </a:extLst>
          </p:cNvPr>
          <p:cNvSpPr>
            <a:spLocks noGrp="1"/>
          </p:cNvSpPr>
          <p:nvPr>
            <p:ph type="title" idx="4294967295"/>
          </p:nvPr>
        </p:nvSpPr>
        <p:spPr>
          <a:xfrm>
            <a:off x="0" y="0"/>
            <a:ext cx="12192000" cy="1185756"/>
          </a:xfrm>
          <a:prstGeom prst="rect">
            <a:avLst/>
          </a:prstGeom>
          <a:solidFill>
            <a:srgbClr val="AF5FCD"/>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Tw Cen MT Condensed" panose="020B0606020104020203" pitchFamily="34" charset="0"/>
                <a:ea typeface="+mn-ea"/>
                <a:cs typeface="+mn-cs"/>
              </a:rPr>
              <a:t>AMERICAN RESCUE PLAN ESSER 1</a:t>
            </a:r>
          </a:p>
        </p:txBody>
      </p:sp>
      <p:sp>
        <p:nvSpPr>
          <p:cNvPr id="5" name="object 5"/>
          <p:cNvSpPr txBox="1"/>
          <p:nvPr/>
        </p:nvSpPr>
        <p:spPr>
          <a:xfrm>
            <a:off x="150530" y="1185756"/>
            <a:ext cx="11907151" cy="4497385"/>
          </a:xfrm>
          <a:prstGeom prst="rect">
            <a:avLst/>
          </a:prstGeom>
        </p:spPr>
        <p:txBody>
          <a:bodyPr vert="horz" wrap="square" lIns="0" tIns="80010" rIns="0" bIns="0" rtlCol="0" anchor="t">
            <a:spAutoFit/>
          </a:bodyPr>
          <a:lstStyle/>
          <a:p>
            <a:pPr marL="12065">
              <a:spcBef>
                <a:spcPts val="530"/>
              </a:spcBef>
              <a:tabLst>
                <a:tab pos="356235" algn="l"/>
              </a:tabLst>
            </a:pPr>
            <a:endParaRPr lang="en-US" sz="2200" b="1" u="sng" spc="-5" dirty="0">
              <a:latin typeface="Arial"/>
              <a:cs typeface="Arial"/>
            </a:endParaRPr>
          </a:p>
          <a:p>
            <a:pPr marL="12065">
              <a:spcBef>
                <a:spcPts val="525"/>
              </a:spcBef>
              <a:tabLst>
                <a:tab pos="356235" algn="l"/>
              </a:tabLst>
            </a:pPr>
            <a:r>
              <a:rPr lang="en-US" sz="2200" b="1" u="sng" spc="-10" dirty="0">
                <a:latin typeface="Arial"/>
                <a:cs typeface="Arial"/>
              </a:rPr>
              <a:t>Every Student Succeeds Act</a:t>
            </a:r>
          </a:p>
          <a:p>
            <a:pPr marL="12065">
              <a:spcBef>
                <a:spcPts val="525"/>
              </a:spcBef>
              <a:tabLst>
                <a:tab pos="356235" algn="l"/>
              </a:tabLst>
            </a:pPr>
            <a:endParaRPr lang="en-US" sz="2200" b="1" u="sng" dirty="0">
              <a:latin typeface="Arial"/>
              <a:cs typeface="Arial"/>
            </a:endParaRPr>
          </a:p>
          <a:p>
            <a:pPr marL="354965" indent="-342900">
              <a:spcBef>
                <a:spcPts val="530"/>
              </a:spcBef>
              <a:buFont typeface="Wingdings" pitchFamily="2" charset="2"/>
              <a:buChar char="q"/>
              <a:tabLst>
                <a:tab pos="356235" algn="l"/>
              </a:tabLst>
            </a:pPr>
            <a:r>
              <a:rPr lang="en-US" sz="2000" dirty="0">
                <a:latin typeface="Arial"/>
                <a:cs typeface="Arial"/>
              </a:rPr>
              <a:t>Point of Entry Afterschool Program K-8 for ELLs Expansion ($664,981) *2 years</a:t>
            </a:r>
          </a:p>
          <a:p>
            <a:r>
              <a:rPr lang="en-US" dirty="0"/>
              <a:t>Point of Entry Afterschool Program K-8 for ELLs Expansion- This afterschool program is designed for new entrant elementary ELLs. The purpose of the program is to provide students with leveled instruction in ELA, Math, Science and Social Studies via engaging activities. Social emotional support and activities is provided by our district bilingual psychologist.</a:t>
            </a:r>
            <a:endParaRPr lang="en-US" dirty="0">
              <a:cs typeface="Calibri"/>
            </a:endParaRPr>
          </a:p>
          <a:p>
            <a:pPr marL="12065">
              <a:spcBef>
                <a:spcPts val="530"/>
              </a:spcBef>
              <a:tabLst>
                <a:tab pos="356235" algn="l"/>
              </a:tabLst>
            </a:pPr>
            <a:endParaRPr lang="en-US" sz="2000" dirty="0">
              <a:latin typeface="Arial" panose="020B0604020202020204" pitchFamily="34" charset="0"/>
              <a:cs typeface="Arial" panose="020B0604020202020204" pitchFamily="34" charset="0"/>
            </a:endParaRPr>
          </a:p>
          <a:p>
            <a:pPr marL="12065">
              <a:spcBef>
                <a:spcPts val="530"/>
              </a:spcBef>
              <a:tabLst>
                <a:tab pos="356235" algn="l"/>
              </a:tabLst>
            </a:pPr>
            <a:endParaRPr lang="en-US" sz="2400" dirty="0">
              <a:latin typeface="Arial" panose="020B0604020202020204" pitchFamily="34" charset="0"/>
              <a:cs typeface="Arial" panose="020B0604020202020204" pitchFamily="34" charset="0"/>
            </a:endParaRPr>
          </a:p>
          <a:p>
            <a:pPr marL="12065">
              <a:spcBef>
                <a:spcPts val="530"/>
              </a:spcBef>
              <a:tabLst>
                <a:tab pos="356235" algn="l"/>
              </a:tabLst>
            </a:pPr>
            <a:endParaRPr lang="en-US" sz="2200" spc="-5" dirty="0">
              <a:latin typeface="Arial"/>
              <a:cs typeface="Arial"/>
            </a:endParaRPr>
          </a:p>
          <a:p>
            <a:pPr marL="12065">
              <a:spcBef>
                <a:spcPts val="530"/>
              </a:spcBef>
              <a:tabLst>
                <a:tab pos="356235" algn="l"/>
              </a:tabLst>
            </a:pPr>
            <a:endParaRPr lang="en-US" sz="2400" b="1" spc="-5" dirty="0">
              <a:latin typeface="Arial" panose="020B0604020202020204" pitchFamily="34" charset="0"/>
              <a:cs typeface="Arial" panose="020B0604020202020204" pitchFamily="34" charset="0"/>
            </a:endParaRPr>
          </a:p>
          <a:p>
            <a:pPr marL="355600" indent="-343535">
              <a:spcBef>
                <a:spcPts val="745"/>
              </a:spcBef>
              <a:buFont typeface="Wingdings"/>
              <a:buChar char=""/>
              <a:tabLst>
                <a:tab pos="356235" algn="l"/>
              </a:tabLst>
            </a:pPr>
            <a:endParaRPr lang="en-US" sz="2200" dirty="0">
              <a:latin typeface="Arial"/>
              <a:cs typeface="Arial"/>
            </a:endParaRPr>
          </a:p>
        </p:txBody>
      </p:sp>
    </p:spTree>
    <p:extLst>
      <p:ext uri="{BB962C8B-B14F-4D97-AF65-F5344CB8AC3E}">
        <p14:creationId xmlns:p14="http://schemas.microsoft.com/office/powerpoint/2010/main" val="244829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2F6414-085C-D5C3-9601-6A97EC703329}"/>
              </a:ext>
            </a:extLst>
          </p:cNvPr>
          <p:cNvSpPr>
            <a:spLocks noGrp="1"/>
          </p:cNvSpPr>
          <p:nvPr>
            <p:ph type="title"/>
          </p:nvPr>
        </p:nvSpPr>
        <p:spPr>
          <a:xfrm>
            <a:off x="586408" y="740286"/>
            <a:ext cx="4219359" cy="1188720"/>
          </a:xfrm>
          <a:noFill/>
          <a:ln>
            <a:noFill/>
          </a:ln>
        </p:spPr>
        <p:txBody>
          <a:bodyPr/>
          <a:lstStyle/>
          <a:p>
            <a:pPr marL="0" marR="0" lvl="0" indent="0" algn="l" defTabSz="914400" rtl="0" eaLnBrk="1" fontAlgn="auto" latinLnBrk="0" hangingPunct="1">
              <a:lnSpc>
                <a:spcPct val="100000"/>
              </a:lnSpc>
              <a:spcBef>
                <a:spcPts val="0"/>
              </a:spcBef>
              <a:spcAft>
                <a:spcPts val="0"/>
              </a:spcAft>
              <a:tabLst/>
              <a:defRPr/>
            </a:pPr>
            <a:r>
              <a:rPr kumimoji="0" lang="en-US" sz="3200" b="1" i="0" u="none" strike="noStrike" kern="1200" cap="none" spc="0" normalizeH="0" baseline="0" noProof="0" dirty="0">
                <a:ln>
                  <a:noFill/>
                </a:ln>
                <a:solidFill>
                  <a:srgbClr val="000000"/>
                </a:solidFill>
                <a:effectLst/>
                <a:uLnTx/>
                <a:uFillTx/>
                <a:latin typeface="Gill Sans MT" panose="020B0502020104020203"/>
                <a:ea typeface="+mn-ea"/>
                <a:cs typeface="+mn-cs"/>
              </a:rPr>
              <a:t>K-8 ESL Point of Entry (POE)</a:t>
            </a:r>
            <a:br>
              <a:rPr kumimoji="0" lang="en-US" sz="3200" b="1" i="0" u="none" strike="noStrike" kern="1200" cap="none" spc="0" normalizeH="0" baseline="0" noProof="0" dirty="0">
                <a:ln>
                  <a:noFill/>
                </a:ln>
                <a:solidFill>
                  <a:srgbClr val="000000"/>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srgbClr val="000000"/>
                </a:solidFill>
                <a:effectLst/>
                <a:uLnTx/>
                <a:uFillTx/>
                <a:latin typeface="Gill Sans MT" panose="020B0502020104020203"/>
                <a:ea typeface="+mn-ea"/>
                <a:cs typeface="+mn-cs"/>
              </a:rPr>
              <a:t>After-School Program</a:t>
            </a:r>
            <a:endParaRPr lang="en-US" dirty="0"/>
          </a:p>
        </p:txBody>
      </p:sp>
      <p:sp>
        <p:nvSpPr>
          <p:cNvPr id="9" name="Content Placeholder 8">
            <a:extLst>
              <a:ext uri="{FF2B5EF4-FFF2-40B4-BE49-F238E27FC236}">
                <a16:creationId xmlns:a16="http://schemas.microsoft.com/office/drawing/2014/main" id="{BFB82DEC-9FCA-87C7-0F9B-1456E0EAFDA1}"/>
              </a:ext>
            </a:extLst>
          </p:cNvPr>
          <p:cNvSpPr>
            <a:spLocks noGrp="1"/>
          </p:cNvSpPr>
          <p:nvPr>
            <p:ph idx="1"/>
          </p:nvPr>
        </p:nvSpPr>
        <p:spPr>
          <a:xfrm>
            <a:off x="5932003" y="530855"/>
            <a:ext cx="3749040" cy="605868"/>
          </a:xfrm>
        </p:spPr>
        <p:txBody>
          <a:bodyPr>
            <a:normAutofit/>
          </a:bodyPr>
          <a:lstStyle/>
          <a:p>
            <a:pPr marL="0" indent="0">
              <a:buNone/>
            </a:pPr>
            <a:r>
              <a:rPr lang="en-US" sz="2800" dirty="0"/>
              <a:t>Criteria</a:t>
            </a:r>
          </a:p>
        </p:txBody>
      </p:sp>
      <p:sp>
        <p:nvSpPr>
          <p:cNvPr id="10" name="TextBox 9">
            <a:extLst>
              <a:ext uri="{FF2B5EF4-FFF2-40B4-BE49-F238E27FC236}">
                <a16:creationId xmlns:a16="http://schemas.microsoft.com/office/drawing/2014/main" id="{A847B007-52FD-F4B0-4965-4BB8FF755FCF}"/>
              </a:ext>
            </a:extLst>
          </p:cNvPr>
          <p:cNvSpPr txBox="1"/>
          <p:nvPr/>
        </p:nvSpPr>
        <p:spPr>
          <a:xfrm>
            <a:off x="6096000" y="1513507"/>
            <a:ext cx="379343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New entrants</a:t>
            </a:r>
          </a:p>
          <a:p>
            <a:pPr marL="285750" indent="-285750">
              <a:buFont typeface="Arial" panose="020B0604020202020204" pitchFamily="34" charset="0"/>
              <a:buChar char="•"/>
            </a:pPr>
            <a:r>
              <a:rPr lang="en-US" sz="2400" dirty="0"/>
              <a:t>Teacher Recommendation</a:t>
            </a:r>
          </a:p>
        </p:txBody>
      </p:sp>
      <p:sp>
        <p:nvSpPr>
          <p:cNvPr id="11" name="Content Placeholder 8">
            <a:extLst>
              <a:ext uri="{FF2B5EF4-FFF2-40B4-BE49-F238E27FC236}">
                <a16:creationId xmlns:a16="http://schemas.microsoft.com/office/drawing/2014/main" id="{BEBEAC55-036B-0BA3-9CCF-7052267C5802}"/>
              </a:ext>
            </a:extLst>
          </p:cNvPr>
          <p:cNvSpPr txBox="1">
            <a:spLocks/>
          </p:cNvSpPr>
          <p:nvPr/>
        </p:nvSpPr>
        <p:spPr>
          <a:xfrm>
            <a:off x="5932003" y="3307278"/>
            <a:ext cx="3749040" cy="6058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dirty="0"/>
              <a:t>Curriculum and Planning</a:t>
            </a:r>
          </a:p>
        </p:txBody>
      </p:sp>
      <p:sp>
        <p:nvSpPr>
          <p:cNvPr id="12" name="Content Placeholder 8">
            <a:extLst>
              <a:ext uri="{FF2B5EF4-FFF2-40B4-BE49-F238E27FC236}">
                <a16:creationId xmlns:a16="http://schemas.microsoft.com/office/drawing/2014/main" id="{50AFD384-18E1-204B-AD7A-1D45ACE5E765}"/>
              </a:ext>
            </a:extLst>
          </p:cNvPr>
          <p:cNvSpPr txBox="1">
            <a:spLocks/>
          </p:cNvSpPr>
          <p:nvPr/>
        </p:nvSpPr>
        <p:spPr>
          <a:xfrm>
            <a:off x="5932003" y="4483680"/>
            <a:ext cx="4161183" cy="60586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dirty="0"/>
              <a:t>Data Analysis and Progress Monitoring</a:t>
            </a:r>
          </a:p>
        </p:txBody>
      </p:sp>
    </p:spTree>
    <p:extLst>
      <p:ext uri="{BB962C8B-B14F-4D97-AF65-F5344CB8AC3E}">
        <p14:creationId xmlns:p14="http://schemas.microsoft.com/office/powerpoint/2010/main" val="1951830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C6355C2-DF23-4C68-BF63-CD9FF10FC2CC}"/>
              </a:ext>
            </a:extLst>
          </p:cNvPr>
          <p:cNvSpPr txBox="1">
            <a:spLocks noGrp="1"/>
          </p:cNvSpPr>
          <p:nvPr>
            <p:ph type="title"/>
          </p:nvPr>
        </p:nvSpPr>
        <p:spPr>
          <a:xfrm>
            <a:off x="24384" y="23437"/>
            <a:ext cx="7729728" cy="2585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200" normalizeH="0" baseline="0" noProof="0" dirty="0">
                <a:ln>
                  <a:noFill/>
                </a:ln>
                <a:solidFill>
                  <a:srgbClr val="000000"/>
                </a:solidFill>
                <a:effectLst/>
                <a:uLnTx/>
                <a:uFillTx/>
                <a:latin typeface="League Spartan"/>
                <a:ea typeface="+mn-ea"/>
                <a:cs typeface="Calibri Light"/>
              </a:rPr>
              <a:t>Student Demographics 2</a:t>
            </a:r>
            <a:b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br>
            <a:endParaRPr kumimoji="0" lang="en-US" sz="5400" b="1" i="0" u="none" strike="noStrike" kern="1200" cap="none" spc="0" normalizeH="0" baseline="0" noProof="0" dirty="0">
              <a:ln>
                <a:noFill/>
              </a:ln>
              <a:solidFill>
                <a:schemeClr val="accent1">
                  <a:lumMod val="75000"/>
                </a:schemeClr>
              </a:solidFill>
              <a:effectLst/>
              <a:uLnTx/>
              <a:uFillTx/>
              <a:latin typeface="League Spartan"/>
              <a:ea typeface="+mn-ea"/>
              <a:cs typeface="Calibri Light"/>
            </a:endParaRPr>
          </a:p>
        </p:txBody>
      </p:sp>
      <p:graphicFrame>
        <p:nvGraphicFramePr>
          <p:cNvPr id="6" name="Table 5">
            <a:extLst>
              <a:ext uri="{FF2B5EF4-FFF2-40B4-BE49-F238E27FC236}">
                <a16:creationId xmlns:a16="http://schemas.microsoft.com/office/drawing/2014/main" id="{D8943FFD-05FF-C7DF-DF01-7636FAF91A9C}"/>
              </a:ext>
            </a:extLst>
          </p:cNvPr>
          <p:cNvGraphicFramePr>
            <a:graphicFrameLocks noGrp="1"/>
          </p:cNvGraphicFramePr>
          <p:nvPr>
            <p:extLst>
              <p:ext uri="{D42A27DB-BD31-4B8C-83A1-F6EECF244321}">
                <p14:modId xmlns:p14="http://schemas.microsoft.com/office/powerpoint/2010/main" val="3230121449"/>
              </p:ext>
            </p:extLst>
          </p:nvPr>
        </p:nvGraphicFramePr>
        <p:xfrm>
          <a:off x="253574" y="2059630"/>
          <a:ext cx="3162033" cy="2978710"/>
        </p:xfrm>
        <a:graphic>
          <a:graphicData uri="http://schemas.openxmlformats.org/drawingml/2006/table">
            <a:tbl>
              <a:tblPr firstRow="1">
                <a:tableStyleId>{BC89EF96-8CEA-46FF-86C4-4CE0E7609802}</a:tableStyleId>
              </a:tblPr>
              <a:tblGrid>
                <a:gridCol w="1533107">
                  <a:extLst>
                    <a:ext uri="{9D8B030D-6E8A-4147-A177-3AD203B41FA5}">
                      <a16:colId xmlns:a16="http://schemas.microsoft.com/office/drawing/2014/main" val="4004787986"/>
                    </a:ext>
                  </a:extLst>
                </a:gridCol>
                <a:gridCol w="1628926">
                  <a:extLst>
                    <a:ext uri="{9D8B030D-6E8A-4147-A177-3AD203B41FA5}">
                      <a16:colId xmlns:a16="http://schemas.microsoft.com/office/drawing/2014/main" val="2582543205"/>
                    </a:ext>
                  </a:extLst>
                </a:gridCol>
              </a:tblGrid>
              <a:tr h="297871">
                <a:tc>
                  <a:txBody>
                    <a:bodyPr/>
                    <a:lstStyle/>
                    <a:p>
                      <a:pPr algn="ctr" fontAlgn="b"/>
                      <a:r>
                        <a:rPr lang="en-US" sz="1400" b="1" u="none" strike="noStrike" dirty="0">
                          <a:effectLst/>
                        </a:rPr>
                        <a:t>Languages</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b="1" u="none" strike="noStrike" dirty="0">
                          <a:effectLst/>
                        </a:rPr>
                        <a:t>Number of ELLs</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1112742694"/>
                  </a:ext>
                </a:extLst>
              </a:tr>
              <a:tr h="297871">
                <a:tc>
                  <a:txBody>
                    <a:bodyPr/>
                    <a:lstStyle/>
                    <a:p>
                      <a:pPr algn="ctr" fontAlgn="b"/>
                      <a:r>
                        <a:rPr lang="en-US" sz="1400" u="none" strike="noStrike" dirty="0">
                          <a:effectLst/>
                        </a:rPr>
                        <a:t>Albanian </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92413791"/>
                  </a:ext>
                </a:extLst>
              </a:tr>
              <a:tr h="297871">
                <a:tc>
                  <a:txBody>
                    <a:bodyPr/>
                    <a:lstStyle/>
                    <a:p>
                      <a:pPr algn="ctr" fontAlgn="b"/>
                      <a:r>
                        <a:rPr lang="en-US" sz="1400" u="none" strike="noStrike">
                          <a:effectLst/>
                        </a:rPr>
                        <a:t>Amharic</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u="none" strike="noStrike" dirty="0">
                          <a:effectLst/>
                        </a:rPr>
                        <a:t>1</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697336678"/>
                  </a:ext>
                </a:extLst>
              </a:tr>
              <a:tr h="297871">
                <a:tc>
                  <a:txBody>
                    <a:bodyPr/>
                    <a:lstStyle/>
                    <a:p>
                      <a:pPr algn="ctr" fontAlgn="b"/>
                      <a:r>
                        <a:rPr lang="en-US" sz="1400" u="none" strike="noStrike" dirty="0">
                          <a:effectLst/>
                        </a:rPr>
                        <a:t>Arabic</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1415919212"/>
                  </a:ext>
                </a:extLst>
              </a:tr>
              <a:tr h="297871">
                <a:tc>
                  <a:txBody>
                    <a:bodyPr/>
                    <a:lstStyle/>
                    <a:p>
                      <a:pPr algn="ctr" fontAlgn="b"/>
                      <a:r>
                        <a:rPr lang="en-US" sz="1400" u="none" strike="noStrike">
                          <a:effectLst/>
                        </a:rPr>
                        <a:t>French</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342658910"/>
                  </a:ext>
                </a:extLst>
              </a:tr>
              <a:tr h="297871">
                <a:tc>
                  <a:txBody>
                    <a:bodyPr/>
                    <a:lstStyle/>
                    <a:p>
                      <a:pPr algn="ctr" fontAlgn="b"/>
                      <a:r>
                        <a:rPr lang="en-US" sz="1400" u="none" strike="noStrike">
                          <a:effectLst/>
                        </a:rPr>
                        <a:t>Haitian/Creole</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u="none" strike="noStrike">
                          <a:effectLst/>
                        </a:rPr>
                        <a:t>15</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3806940660"/>
                  </a:ext>
                </a:extLst>
              </a:tr>
              <a:tr h="297871">
                <a:tc>
                  <a:txBody>
                    <a:bodyPr/>
                    <a:lstStyle/>
                    <a:p>
                      <a:pPr algn="ctr" fontAlgn="b"/>
                      <a:r>
                        <a:rPr lang="en-US" sz="1400" u="none" strike="noStrike">
                          <a:effectLst/>
                        </a:rPr>
                        <a:t>Persian (Farsi)</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1446088536"/>
                  </a:ext>
                </a:extLst>
              </a:tr>
              <a:tr h="297871">
                <a:tc>
                  <a:txBody>
                    <a:bodyPr/>
                    <a:lstStyle/>
                    <a:p>
                      <a:pPr algn="ctr" fontAlgn="b"/>
                      <a:r>
                        <a:rPr lang="en-US" sz="1400" u="none" strike="noStrike">
                          <a:effectLst/>
                        </a:rPr>
                        <a:t>Portuguese</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u="none" strike="noStrike">
                          <a:effectLst/>
                        </a:rPr>
                        <a:t>30</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1373722824"/>
                  </a:ext>
                </a:extLst>
              </a:tr>
              <a:tr h="297871">
                <a:tc>
                  <a:txBody>
                    <a:bodyPr/>
                    <a:lstStyle/>
                    <a:p>
                      <a:pPr algn="ctr" fontAlgn="b"/>
                      <a:r>
                        <a:rPr lang="en-US" sz="1400" u="none" strike="noStrike">
                          <a:effectLst/>
                        </a:rPr>
                        <a:t>Pushto</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2660048512"/>
                  </a:ext>
                </a:extLst>
              </a:tr>
              <a:tr h="297871">
                <a:tc>
                  <a:txBody>
                    <a:bodyPr/>
                    <a:lstStyle/>
                    <a:p>
                      <a:pPr algn="ctr" fontAlgn="b"/>
                      <a:r>
                        <a:rPr lang="en-US" sz="1400" u="none" strike="noStrike">
                          <a:effectLst/>
                        </a:rPr>
                        <a:t>Spanish</a:t>
                      </a:r>
                      <a:endParaRPr lang="en-US" sz="1400" b="0" i="0" u="none" strike="noStrike">
                        <a:solidFill>
                          <a:srgbClr val="000000"/>
                        </a:solidFill>
                        <a:effectLst/>
                        <a:latin typeface="Calibri" panose="020F0502020204030204" pitchFamily="34" charset="0"/>
                      </a:endParaRPr>
                    </a:p>
                  </a:txBody>
                  <a:tcPr marL="9525" marR="9525" marT="9525" marB="0" anchor="b">
                    <a:solidFill>
                      <a:schemeClr val="lt1"/>
                    </a:solidFill>
                  </a:tcPr>
                </a:tc>
                <a:tc>
                  <a:txBody>
                    <a:bodyPr/>
                    <a:lstStyle/>
                    <a:p>
                      <a:pPr algn="ctr" fontAlgn="b"/>
                      <a:r>
                        <a:rPr lang="en-US" sz="1400" u="none" strike="noStrike" dirty="0">
                          <a:effectLst/>
                        </a:rPr>
                        <a:t>686</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lt1"/>
                    </a:solidFill>
                  </a:tcPr>
                </a:tc>
                <a:extLst>
                  <a:ext uri="{0D108BD9-81ED-4DB2-BD59-A6C34878D82A}">
                    <a16:rowId xmlns:a16="http://schemas.microsoft.com/office/drawing/2014/main" val="1801423998"/>
                  </a:ext>
                </a:extLst>
              </a:tr>
            </a:tbl>
          </a:graphicData>
        </a:graphic>
      </p:graphicFrame>
      <p:pic>
        <p:nvPicPr>
          <p:cNvPr id="11" name="Picture 10" descr="Arrow pointing to the left and down at the second table">
            <a:extLst>
              <a:ext uri="{FF2B5EF4-FFF2-40B4-BE49-F238E27FC236}">
                <a16:creationId xmlns:a16="http://schemas.microsoft.com/office/drawing/2014/main" id="{41161959-D812-1E47-7BD9-5EC19A9FAE27}"/>
              </a:ext>
            </a:extLst>
          </p:cNvPr>
          <p:cNvPicPr>
            <a:picLocks noChangeAspect="1"/>
          </p:cNvPicPr>
          <p:nvPr/>
        </p:nvPicPr>
        <p:blipFill>
          <a:blip r:embed="rId3"/>
          <a:stretch>
            <a:fillRect/>
          </a:stretch>
        </p:blipFill>
        <p:spPr>
          <a:xfrm>
            <a:off x="3483829" y="2164976"/>
            <a:ext cx="810838" cy="938865"/>
          </a:xfrm>
          <a:prstGeom prst="rect">
            <a:avLst/>
          </a:prstGeom>
        </p:spPr>
      </p:pic>
      <p:graphicFrame>
        <p:nvGraphicFramePr>
          <p:cNvPr id="3" name="Table 2">
            <a:extLst>
              <a:ext uri="{FF2B5EF4-FFF2-40B4-BE49-F238E27FC236}">
                <a16:creationId xmlns:a16="http://schemas.microsoft.com/office/drawing/2014/main" id="{53E8F398-9E6E-69C2-5E56-971F2421AF79}"/>
              </a:ext>
            </a:extLst>
          </p:cNvPr>
          <p:cNvGraphicFramePr>
            <a:graphicFrameLocks noGrp="1"/>
          </p:cNvGraphicFramePr>
          <p:nvPr>
            <p:extLst>
              <p:ext uri="{D42A27DB-BD31-4B8C-83A1-F6EECF244321}">
                <p14:modId xmlns:p14="http://schemas.microsoft.com/office/powerpoint/2010/main" val="1584354280"/>
              </p:ext>
            </p:extLst>
          </p:nvPr>
        </p:nvGraphicFramePr>
        <p:xfrm>
          <a:off x="3607233" y="3222390"/>
          <a:ext cx="2918949" cy="2832110"/>
        </p:xfrm>
        <a:graphic>
          <a:graphicData uri="http://schemas.openxmlformats.org/drawingml/2006/table">
            <a:tbl>
              <a:tblPr firstRow="1">
                <a:tableStyleId>{9DCAF9ED-07DC-4A11-8D7F-57B35C25682E}</a:tableStyleId>
              </a:tblPr>
              <a:tblGrid>
                <a:gridCol w="1320356">
                  <a:extLst>
                    <a:ext uri="{9D8B030D-6E8A-4147-A177-3AD203B41FA5}">
                      <a16:colId xmlns:a16="http://schemas.microsoft.com/office/drawing/2014/main" val="1353900892"/>
                    </a:ext>
                  </a:extLst>
                </a:gridCol>
                <a:gridCol w="1598593">
                  <a:extLst>
                    <a:ext uri="{9D8B030D-6E8A-4147-A177-3AD203B41FA5}">
                      <a16:colId xmlns:a16="http://schemas.microsoft.com/office/drawing/2014/main" val="1839347942"/>
                    </a:ext>
                  </a:extLst>
                </a:gridCol>
              </a:tblGrid>
              <a:tr h="283211">
                <a:tc>
                  <a:txBody>
                    <a:bodyPr/>
                    <a:lstStyle/>
                    <a:p>
                      <a:pPr algn="ctr" fontAlgn="b"/>
                      <a:r>
                        <a:rPr lang="en-US" sz="1400" b="1" u="none" strike="noStrike" dirty="0">
                          <a:solidFill>
                            <a:schemeClr val="tx1"/>
                          </a:solidFill>
                          <a:effectLst/>
                        </a:rPr>
                        <a:t>Grade Level</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n-US" sz="1400" b="1" u="none" strike="noStrike" dirty="0">
                          <a:solidFill>
                            <a:schemeClr val="tx1"/>
                          </a:solidFill>
                          <a:effectLst/>
                        </a:rPr>
                        <a:t>Number of ELLs</a:t>
                      </a:r>
                      <a:endParaRPr lang="en-US" sz="1400" b="1"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5377677"/>
                  </a:ext>
                </a:extLst>
              </a:tr>
              <a:tr h="283211">
                <a:tc>
                  <a:txBody>
                    <a:bodyPr/>
                    <a:lstStyle/>
                    <a:p>
                      <a:pPr algn="ct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112</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5987568"/>
                  </a:ext>
                </a:extLst>
              </a:tr>
              <a:tr h="283211">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95</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26114065"/>
                  </a:ext>
                </a:extLst>
              </a:tr>
              <a:tr h="283211">
                <a:tc>
                  <a:txBody>
                    <a:bodyPr/>
                    <a:lstStyle/>
                    <a:p>
                      <a:pPr algn="ct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87</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92006418"/>
                  </a:ext>
                </a:extLst>
              </a:tr>
              <a:tr h="283211">
                <a:tc>
                  <a:txBody>
                    <a:bodyPr/>
                    <a:lstStyle/>
                    <a:p>
                      <a:pPr algn="ct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88</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4712138"/>
                  </a:ext>
                </a:extLst>
              </a:tr>
              <a:tr h="283211">
                <a:tc>
                  <a:txBody>
                    <a:bodyPr/>
                    <a:lstStyle/>
                    <a:p>
                      <a:pPr algn="ct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75</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30201699"/>
                  </a:ext>
                </a:extLst>
              </a:tr>
              <a:tr h="283211">
                <a:tc>
                  <a:txBody>
                    <a:bodyPr/>
                    <a:lstStyle/>
                    <a:p>
                      <a:pPr algn="ct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71</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626694"/>
                  </a:ext>
                </a:extLst>
              </a:tr>
              <a:tr h="283211">
                <a:tc>
                  <a:txBody>
                    <a:bodyPr/>
                    <a:lstStyle/>
                    <a:p>
                      <a:pPr algn="ct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71</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06308940"/>
                  </a:ext>
                </a:extLst>
              </a:tr>
              <a:tr h="283211">
                <a:tc>
                  <a:txBody>
                    <a:bodyPr/>
                    <a:lstStyle/>
                    <a:p>
                      <a:pPr algn="ctr" fontAlgn="b"/>
                      <a:r>
                        <a:rPr lang="en-US" sz="1400" u="none" strike="noStrike">
                          <a:effectLst/>
                        </a:rPr>
                        <a:t>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60</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06676847"/>
                  </a:ext>
                </a:extLst>
              </a:tr>
              <a:tr h="283211">
                <a:tc>
                  <a:txBody>
                    <a:bodyPr/>
                    <a:lstStyle/>
                    <a:p>
                      <a:pPr algn="ct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a:effectLst/>
                        </a:rPr>
                        <a:t>85</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5112127"/>
                  </a:ext>
                </a:extLst>
              </a:tr>
            </a:tbl>
          </a:graphicData>
        </a:graphic>
      </p:graphicFrame>
      <p:sp>
        <p:nvSpPr>
          <p:cNvPr id="8" name="TextBox 7">
            <a:extLst>
              <a:ext uri="{FF2B5EF4-FFF2-40B4-BE49-F238E27FC236}">
                <a16:creationId xmlns:a16="http://schemas.microsoft.com/office/drawing/2014/main" id="{61041DE5-51FC-53ED-B88A-1ECBF0DCD315}"/>
              </a:ext>
            </a:extLst>
          </p:cNvPr>
          <p:cNvSpPr txBox="1"/>
          <p:nvPr/>
        </p:nvSpPr>
        <p:spPr>
          <a:xfrm>
            <a:off x="123405" y="6207683"/>
            <a:ext cx="6584403" cy="584775"/>
          </a:xfrm>
          <a:prstGeom prst="rect">
            <a:avLst/>
          </a:prstGeom>
          <a:noFill/>
        </p:spPr>
        <p:txBody>
          <a:bodyPr wrap="square" rtlCol="0">
            <a:spAutoFit/>
          </a:bodyPr>
          <a:lstStyle/>
          <a:p>
            <a:r>
              <a:rPr lang="en-US" sz="3200" b="1" dirty="0">
                <a:latin typeface="Lucida Bright" panose="02040602050505020304" pitchFamily="18" charset="77"/>
              </a:rPr>
              <a:t>744 English Language Learners</a:t>
            </a:r>
          </a:p>
        </p:txBody>
      </p:sp>
      <p:sp>
        <p:nvSpPr>
          <p:cNvPr id="33" name="TextBox 32">
            <a:extLst>
              <a:ext uri="{FF2B5EF4-FFF2-40B4-BE49-F238E27FC236}">
                <a16:creationId xmlns:a16="http://schemas.microsoft.com/office/drawing/2014/main" id="{43F13E11-74BF-7EEF-812A-42EF72D5C16F}"/>
              </a:ext>
            </a:extLst>
          </p:cNvPr>
          <p:cNvSpPr txBox="1"/>
          <p:nvPr/>
        </p:nvSpPr>
        <p:spPr>
          <a:xfrm>
            <a:off x="7019797" y="656309"/>
            <a:ext cx="6402777" cy="923330"/>
          </a:xfrm>
          <a:prstGeom prst="rect">
            <a:avLst/>
          </a:prstGeom>
          <a:noFill/>
        </p:spPr>
        <p:txBody>
          <a:bodyPr wrap="square">
            <a:spAutoFit/>
          </a:bodyPr>
          <a:lstStyle/>
          <a:p>
            <a:r>
              <a:rPr kumimoji="0" lang="en-US" sz="5400" b="1" i="0" u="none" strike="noStrike" kern="1200" cap="none" spc="-134" normalizeH="0" baseline="0" noProof="0" dirty="0">
                <a:ln>
                  <a:noFill/>
                </a:ln>
                <a:solidFill>
                  <a:srgbClr val="F6A21D">
                    <a:lumMod val="75000"/>
                  </a:srgbClr>
                </a:solidFill>
                <a:effectLst/>
                <a:uLnTx/>
                <a:uFillTx/>
                <a:latin typeface="League Spartan"/>
                <a:ea typeface="+mj-ea"/>
                <a:cs typeface="Calibri Light"/>
              </a:rPr>
              <a:t>Program Design 2</a:t>
            </a:r>
            <a:endParaRPr lang="en-US" dirty="0"/>
          </a:p>
        </p:txBody>
      </p:sp>
      <p:sp>
        <p:nvSpPr>
          <p:cNvPr id="4" name="Content Placeholder 3">
            <a:extLst>
              <a:ext uri="{FF2B5EF4-FFF2-40B4-BE49-F238E27FC236}">
                <a16:creationId xmlns:a16="http://schemas.microsoft.com/office/drawing/2014/main" id="{EF969D66-0A2C-FE02-0AC3-EF64FADAFF7E}"/>
              </a:ext>
            </a:extLst>
          </p:cNvPr>
          <p:cNvSpPr>
            <a:spLocks noGrp="1"/>
          </p:cNvSpPr>
          <p:nvPr>
            <p:ph sz="half" idx="2"/>
          </p:nvPr>
        </p:nvSpPr>
        <p:spPr>
          <a:xfrm>
            <a:off x="7212075" y="2409110"/>
            <a:ext cx="4270247" cy="552196"/>
          </a:xfrm>
        </p:spPr>
        <p:txBody>
          <a:bodyPr anchor="ctr"/>
          <a:lstStyle/>
          <a:p>
            <a:pPr marL="0" indent="0">
              <a:buNone/>
            </a:pPr>
            <a:r>
              <a:rPr lang="en-US" dirty="0"/>
              <a:t>Social Emotional Learning</a:t>
            </a:r>
          </a:p>
        </p:txBody>
      </p:sp>
      <p:sp>
        <p:nvSpPr>
          <p:cNvPr id="5" name="Content Placeholder 3">
            <a:extLst>
              <a:ext uri="{FF2B5EF4-FFF2-40B4-BE49-F238E27FC236}">
                <a16:creationId xmlns:a16="http://schemas.microsoft.com/office/drawing/2014/main" id="{0A278D41-66C3-5C86-A7EC-99E2DB267354}"/>
              </a:ext>
            </a:extLst>
          </p:cNvPr>
          <p:cNvSpPr txBox="1">
            <a:spLocks/>
          </p:cNvSpPr>
          <p:nvPr/>
        </p:nvSpPr>
        <p:spPr>
          <a:xfrm>
            <a:off x="7212075" y="3790777"/>
            <a:ext cx="4270247" cy="552196"/>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dirty="0"/>
              <a:t>Development of Four Language Domains</a:t>
            </a:r>
          </a:p>
        </p:txBody>
      </p:sp>
      <p:sp>
        <p:nvSpPr>
          <p:cNvPr id="7" name="Content Placeholder 3">
            <a:extLst>
              <a:ext uri="{FF2B5EF4-FFF2-40B4-BE49-F238E27FC236}">
                <a16:creationId xmlns:a16="http://schemas.microsoft.com/office/drawing/2014/main" id="{8A60B2DA-FC66-7AFF-39D4-74A0BAAE0580}"/>
              </a:ext>
            </a:extLst>
          </p:cNvPr>
          <p:cNvSpPr txBox="1">
            <a:spLocks/>
          </p:cNvSpPr>
          <p:nvPr/>
        </p:nvSpPr>
        <p:spPr>
          <a:xfrm>
            <a:off x="7212074" y="5018019"/>
            <a:ext cx="4563366" cy="1108461"/>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dirty="0"/>
              <a:t>WIDA English Language Development Standards: Social and Instructional, Language Arts, Mathematics, Science, and Social Students</a:t>
            </a:r>
          </a:p>
        </p:txBody>
      </p:sp>
    </p:spTree>
    <p:extLst>
      <p:ext uri="{BB962C8B-B14F-4D97-AF65-F5344CB8AC3E}">
        <p14:creationId xmlns:p14="http://schemas.microsoft.com/office/powerpoint/2010/main" val="379243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a:spLocks noGrp="1"/>
          </p:cNvSpPr>
          <p:nvPr>
            <p:ph type="title" idx="4294967295"/>
          </p:nvPr>
        </p:nvSpPr>
        <p:spPr>
          <a:xfrm>
            <a:off x="1" y="293688"/>
            <a:ext cx="12192000" cy="1109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Overall Growth on District </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ESL Benchmarks MP1 to MP3</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Grades K-5 Reading</a:t>
            </a:r>
            <a:endParaRPr kumimoji="0" lang="en-US" sz="3600" b="1" i="0" u="none" strike="noStrike" kern="1200" cap="none" spc="0" normalizeH="0" baseline="0" noProof="0" dirty="0">
              <a:ln>
                <a:noFill/>
              </a:ln>
              <a:solidFill>
                <a:schemeClr val="accent1">
                  <a:lumMod val="75000"/>
                </a:schemeClr>
              </a:solidFill>
              <a:effectLst/>
              <a:uLnTx/>
              <a:uFillTx/>
              <a:latin typeface="+mn-lt"/>
              <a:ea typeface="+mn-ea"/>
              <a:cs typeface="Calibri"/>
            </a:endParaRPr>
          </a:p>
        </p:txBody>
      </p:sp>
      <p:pic>
        <p:nvPicPr>
          <p:cNvPr id="15" name="Picture 14" descr="ESL POE Program&#10;Grade K &#10;MP1-Reading - 71.9&#10;MP3-Reading - 78.24&#10;Grade 1 &#10;MP1-Reading - 70.08&#10;MP3-Reading - 75.67&#10;Grade 2&#10;MP1-Reading - 66&#10;MP3-Reading - 67.9&#10;Grade 3&#10;MP1-Reading - 61.58&#10;MP3-Reading - 71.38&#10;Grade 4&#10;MP1-Reading - 68.21&#10;MP3-Reading - 70.47&#10;Grade 5&#10;MP1-Reading - 51.43&#10;MP3-Reading - 60.53">
            <a:extLst>
              <a:ext uri="{FF2B5EF4-FFF2-40B4-BE49-F238E27FC236}">
                <a16:creationId xmlns:a16="http://schemas.microsoft.com/office/drawing/2014/main" id="{94AD8F10-32C3-9CF5-98FF-C78C671D3079}"/>
              </a:ext>
            </a:extLst>
          </p:cNvPr>
          <p:cNvPicPr>
            <a:picLocks noChangeAspect="1"/>
          </p:cNvPicPr>
          <p:nvPr/>
        </p:nvPicPr>
        <p:blipFill>
          <a:blip r:embed="rId3"/>
          <a:stretch>
            <a:fillRect/>
          </a:stretch>
        </p:blipFill>
        <p:spPr>
          <a:xfrm>
            <a:off x="1654679" y="1651931"/>
            <a:ext cx="8882642" cy="5005250"/>
          </a:xfrm>
          <a:prstGeom prst="rect">
            <a:avLst/>
          </a:prstGeom>
        </p:spPr>
      </p:pic>
    </p:spTree>
    <p:extLst>
      <p:ext uri="{BB962C8B-B14F-4D97-AF65-F5344CB8AC3E}">
        <p14:creationId xmlns:p14="http://schemas.microsoft.com/office/powerpoint/2010/main" val="296550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EC12-93AC-43BB-B348-673CC268AD20}"/>
              </a:ext>
            </a:extLst>
          </p:cNvPr>
          <p:cNvSpPr>
            <a:spLocks noGrp="1"/>
          </p:cNvSpPr>
          <p:nvPr>
            <p:ph type="title"/>
          </p:nvPr>
        </p:nvSpPr>
        <p:spPr>
          <a:xfrm>
            <a:off x="1333960" y="231359"/>
            <a:ext cx="10096959" cy="747579"/>
          </a:xfrm>
        </p:spPr>
        <p:txBody>
          <a:bodyPr>
            <a:normAutofit fontScale="90000"/>
          </a:bodyPr>
          <a:lstStyle/>
          <a:p>
            <a:r>
              <a:rPr lang="en-US" sz="2600" dirty="0">
                <a:solidFill>
                  <a:schemeClr val="accent1">
                    <a:lumMod val="75000"/>
                  </a:schemeClr>
                </a:solidFill>
                <a:cs typeface="Times New Roman" panose="02020603050405020304" pitchFamily="18" charset="0"/>
              </a:rPr>
              <a:t>Afterschool Programming:  </a:t>
            </a:r>
            <a:r>
              <a:rPr lang="en-US" sz="2600" dirty="0">
                <a:solidFill>
                  <a:schemeClr val="tx1"/>
                </a:solidFill>
                <a:cs typeface="Times New Roman" panose="02020603050405020304" pitchFamily="18" charset="0"/>
              </a:rPr>
              <a:t>Provide </a:t>
            </a:r>
            <a:r>
              <a:rPr lang="en-US" sz="2600" dirty="0">
                <a:solidFill>
                  <a:prstClr val="black"/>
                </a:solidFill>
                <a:cs typeface="Times New Roman" panose="02020603050405020304" pitchFamily="18" charset="0"/>
              </a:rPr>
              <a:t>academic enrichment opportunities during non-school hours for children of all ages.</a:t>
            </a:r>
            <a:endParaRPr lang="en-US" sz="2600" dirty="0"/>
          </a:p>
        </p:txBody>
      </p:sp>
      <p:sp>
        <p:nvSpPr>
          <p:cNvPr id="8" name="Content Placeholder 2">
            <a:extLst>
              <a:ext uri="{FF2B5EF4-FFF2-40B4-BE49-F238E27FC236}">
                <a16:creationId xmlns:a16="http://schemas.microsoft.com/office/drawing/2014/main" id="{14940B30-6A34-4B92-B938-F2CC6904A127}"/>
              </a:ext>
            </a:extLst>
          </p:cNvPr>
          <p:cNvSpPr>
            <a:spLocks noGrp="1"/>
          </p:cNvSpPr>
          <p:nvPr>
            <p:ph sz="half" idx="1"/>
          </p:nvPr>
        </p:nvSpPr>
        <p:spPr>
          <a:xfrm>
            <a:off x="1976761" y="1351795"/>
            <a:ext cx="3994346" cy="3787299"/>
          </a:xfrm>
          <a:ln>
            <a:noFill/>
          </a:ln>
        </p:spPr>
        <p:txBody>
          <a:bodyPr>
            <a:noAutofit/>
          </a:bodyPr>
          <a:lstStyle/>
          <a:p>
            <a:pPr marL="0" indent="0">
              <a:buNone/>
            </a:pPr>
            <a:r>
              <a:rPr lang="en-US" sz="1800" dirty="0">
                <a:solidFill>
                  <a:schemeClr val="accent1">
                    <a:lumMod val="75000"/>
                  </a:schemeClr>
                </a:solidFill>
                <a:ea typeface="+mj-ea"/>
                <a:cs typeface="Times New Roman" panose="02020603050405020304" pitchFamily="18" charset="0"/>
              </a:rPr>
              <a:t>Afterschool Alliance</a:t>
            </a:r>
          </a:p>
          <a:p>
            <a:pPr algn="just"/>
            <a:r>
              <a:rPr lang="en-US" sz="1400" dirty="0"/>
              <a:t>The Afterschool Alliance, nonprofit organization, has identified out-of-school time (OST) programs, such as before/afterschool and summer enrichment programs, as critical supports within high-functioning education systems. </a:t>
            </a:r>
          </a:p>
          <a:p>
            <a:pPr algn="just"/>
            <a:r>
              <a:rPr lang="en-US" sz="1400" dirty="0"/>
              <a:t>Quality OST programs have demonstrated an increase in academic gains and student engagement among participating youth, while also supporting working families. Additionally, these programs build stronger connections between schools and communities.</a:t>
            </a:r>
          </a:p>
          <a:p>
            <a:pPr marL="0" indent="0">
              <a:lnSpc>
                <a:spcPct val="110000"/>
              </a:lnSpc>
              <a:spcBef>
                <a:spcPts val="200"/>
              </a:spcBef>
              <a:buNone/>
            </a:pPr>
            <a:endParaRPr lang="en-US" baseline="30000" dirty="0"/>
          </a:p>
          <a:p>
            <a:pPr marL="0" indent="0">
              <a:lnSpc>
                <a:spcPct val="110000"/>
              </a:lnSpc>
              <a:spcBef>
                <a:spcPts val="200"/>
              </a:spcBef>
              <a:buNone/>
            </a:pPr>
            <a:endParaRPr lang="en-US" baseline="30000" dirty="0"/>
          </a:p>
        </p:txBody>
      </p:sp>
      <p:pic>
        <p:nvPicPr>
          <p:cNvPr id="1026" name="Picture 2" descr="Children doing a craft activity in a classroom.">
            <a:extLst>
              <a:ext uri="{FF2B5EF4-FFF2-40B4-BE49-F238E27FC236}">
                <a16:creationId xmlns:a16="http://schemas.microsoft.com/office/drawing/2014/main" id="{DF7AB582-9091-4F8C-9360-13B544A7B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894" y="2211852"/>
            <a:ext cx="4189654" cy="2067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33B9F7-BDB4-4D83-9AFC-7CAA7EDF3DD1}"/>
              </a:ext>
            </a:extLst>
          </p:cNvPr>
          <p:cNvSpPr/>
          <p:nvPr/>
        </p:nvSpPr>
        <p:spPr>
          <a:xfrm>
            <a:off x="2438400" y="5772332"/>
            <a:ext cx="7750206" cy="572464"/>
          </a:xfrm>
          <a:prstGeom prst="rect">
            <a:avLst/>
          </a:prstGeom>
        </p:spPr>
        <p:txBody>
          <a:bodyPr wrap="square">
            <a:spAutoFit/>
          </a:bodyPr>
          <a:lstStyle/>
          <a:p>
            <a:pPr>
              <a:lnSpc>
                <a:spcPct val="110000"/>
              </a:lnSpc>
              <a:spcBef>
                <a:spcPts val="200"/>
              </a:spcBef>
            </a:pPr>
            <a:endParaRPr lang="en-US" baseline="30000" dirty="0"/>
          </a:p>
          <a:p>
            <a:r>
              <a:rPr lang="en-US" baseline="30000" dirty="0"/>
              <a:t>Source: Afterschool Alliance, 2016, http://afterschoolalliance.org//AA3PM/Concentrated_Poverty.pdf</a:t>
            </a: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C46AEB8-A20A-4FDB-ABC3-4D86429AEDD6}"/>
              </a:ext>
            </a:extLst>
          </p:cNvPr>
          <p:cNvSpPr>
            <a:spLocks noGrp="1"/>
          </p:cNvSpPr>
          <p:nvPr>
            <p:ph type="sldNum" sz="quarter" idx="12"/>
          </p:nvPr>
        </p:nvSpPr>
        <p:spPr/>
        <p:txBody>
          <a:bodyPr/>
          <a:lstStyle/>
          <a:p>
            <a:fld id="{1929936C-68CC-48AF-8CF3-4B03BC21D04D}" type="slidenum">
              <a:rPr lang="en-US" smtClean="0"/>
              <a:t>6</a:t>
            </a:fld>
            <a:endParaRPr lang="en-US"/>
          </a:p>
        </p:txBody>
      </p:sp>
    </p:spTree>
    <p:extLst>
      <p:ext uri="{BB962C8B-B14F-4D97-AF65-F5344CB8AC3E}">
        <p14:creationId xmlns:p14="http://schemas.microsoft.com/office/powerpoint/2010/main" val="3299726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a:spLocks noGrp="1"/>
          </p:cNvSpPr>
          <p:nvPr>
            <p:ph type="title" idx="4294967295"/>
          </p:nvPr>
        </p:nvSpPr>
        <p:spPr>
          <a:xfrm>
            <a:off x="1" y="293688"/>
            <a:ext cx="12192000" cy="1109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Overall Growth on District </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ESL Benchmarks MP1 to MP3</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Grades K-5 Writing</a:t>
            </a:r>
            <a:endParaRPr kumimoji="0" lang="en-US" sz="3600" b="1" i="0" u="none" strike="noStrike" kern="1200" cap="none" spc="0" normalizeH="0" baseline="0" noProof="0" dirty="0">
              <a:ln>
                <a:noFill/>
              </a:ln>
              <a:solidFill>
                <a:schemeClr val="accent1">
                  <a:lumMod val="75000"/>
                </a:schemeClr>
              </a:solidFill>
              <a:effectLst/>
              <a:uLnTx/>
              <a:uFillTx/>
              <a:latin typeface="+mn-lt"/>
              <a:ea typeface="+mn-ea"/>
              <a:cs typeface="Calibri"/>
            </a:endParaRPr>
          </a:p>
        </p:txBody>
      </p:sp>
      <p:pic>
        <p:nvPicPr>
          <p:cNvPr id="15" name="Picture 14" descr="ESL POE Program&#10;Grade K &#10;MP1-Reading - 70.04&#10;MP3-Reading - 75.48&#10;Grade 1 &#10;MP1-Reading - 67.58&#10;MP3-Reading - 73.48&#10;Grade 2&#10;MP1-Reading - 60.96&#10;MP3-Reading - 66.93&#10;Grade 3&#10;MP1-Reading - 54.16&#10;MP3-Reading - 62.18&#10;Grade 4&#10;MP1-Reading - 58.86&#10;MP3-Reading - 70.34&#10;Grade 5&#10;MP1-Reading - 53.43&#10;MP3-Reading - 66.08">
            <a:extLst>
              <a:ext uri="{FF2B5EF4-FFF2-40B4-BE49-F238E27FC236}">
                <a16:creationId xmlns:a16="http://schemas.microsoft.com/office/drawing/2014/main" id="{6DE25013-A088-BADF-1DC9-55566D2A5F19}"/>
              </a:ext>
            </a:extLst>
          </p:cNvPr>
          <p:cNvPicPr>
            <a:picLocks noChangeAspect="1"/>
          </p:cNvPicPr>
          <p:nvPr/>
        </p:nvPicPr>
        <p:blipFill>
          <a:blip r:embed="rId3"/>
          <a:stretch>
            <a:fillRect/>
          </a:stretch>
        </p:blipFill>
        <p:spPr>
          <a:xfrm>
            <a:off x="1654679" y="1703087"/>
            <a:ext cx="8882642" cy="4962574"/>
          </a:xfrm>
          <a:prstGeom prst="rect">
            <a:avLst/>
          </a:prstGeom>
        </p:spPr>
      </p:pic>
    </p:spTree>
    <p:extLst>
      <p:ext uri="{BB962C8B-B14F-4D97-AF65-F5344CB8AC3E}">
        <p14:creationId xmlns:p14="http://schemas.microsoft.com/office/powerpoint/2010/main" val="2088682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a:spLocks noGrp="1"/>
          </p:cNvSpPr>
          <p:nvPr>
            <p:ph type="title" idx="4294967295"/>
          </p:nvPr>
        </p:nvSpPr>
        <p:spPr>
          <a:xfrm>
            <a:off x="1" y="258763"/>
            <a:ext cx="12192000" cy="1109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Overall Growth on District </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ESL Benchmarks MP1 to MP3</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Grades 6-8 Reading</a:t>
            </a:r>
            <a:endParaRPr kumimoji="0" lang="en-US" sz="3600" b="1" i="0" u="none" strike="noStrike" kern="1200" cap="none" spc="0" normalizeH="0" baseline="0" noProof="0" dirty="0">
              <a:ln>
                <a:noFill/>
              </a:ln>
              <a:solidFill>
                <a:schemeClr val="accent1">
                  <a:lumMod val="75000"/>
                </a:schemeClr>
              </a:solidFill>
              <a:effectLst/>
              <a:uLnTx/>
              <a:uFillTx/>
              <a:latin typeface="+mn-lt"/>
              <a:ea typeface="+mn-ea"/>
              <a:cs typeface="Calibri"/>
            </a:endParaRPr>
          </a:p>
        </p:txBody>
      </p:sp>
      <p:pic>
        <p:nvPicPr>
          <p:cNvPr id="10" name="Picture 9" descr="ESL POE Program&#10;Grade 6&#10;MP1-Reading - 45.84&#10;MP3-Reading - 77.43&#10;Grade 7 &#10;MP1-Reading - 53.18&#10;MP3-Reading - 68.95&#10;Grade 8&#10;MP1-Reading - 50.22&#10;MP3-Reading - 76.88">
            <a:extLst>
              <a:ext uri="{FF2B5EF4-FFF2-40B4-BE49-F238E27FC236}">
                <a16:creationId xmlns:a16="http://schemas.microsoft.com/office/drawing/2014/main" id="{5DE3D162-6AAD-34E7-32F7-29C9CB90FFEF}"/>
              </a:ext>
            </a:extLst>
          </p:cNvPr>
          <p:cNvPicPr>
            <a:picLocks noChangeAspect="1"/>
          </p:cNvPicPr>
          <p:nvPr/>
        </p:nvPicPr>
        <p:blipFill>
          <a:blip r:embed="rId3"/>
          <a:stretch>
            <a:fillRect/>
          </a:stretch>
        </p:blipFill>
        <p:spPr>
          <a:xfrm>
            <a:off x="1666758" y="1504991"/>
            <a:ext cx="8657070" cy="5273497"/>
          </a:xfrm>
          <a:prstGeom prst="rect">
            <a:avLst/>
          </a:prstGeom>
        </p:spPr>
      </p:pic>
    </p:spTree>
    <p:extLst>
      <p:ext uri="{BB962C8B-B14F-4D97-AF65-F5344CB8AC3E}">
        <p14:creationId xmlns:p14="http://schemas.microsoft.com/office/powerpoint/2010/main" val="1048718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a:spLocks noGrp="1"/>
          </p:cNvSpPr>
          <p:nvPr>
            <p:ph type="title" idx="4294967295"/>
          </p:nvPr>
        </p:nvSpPr>
        <p:spPr>
          <a:xfrm>
            <a:off x="770731" y="219007"/>
            <a:ext cx="10650537" cy="1109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lumMod val="75000"/>
                  </a:schemeClr>
                </a:solidFill>
                <a:effectLst/>
                <a:uLnTx/>
                <a:uFillTx/>
                <a:latin typeface="+mn-lt"/>
                <a:ea typeface="+mn-ea"/>
                <a:cs typeface="Calibri"/>
              </a:rPr>
              <a:t>Overall Growth on District </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lumMod val="75000"/>
                  </a:schemeClr>
                </a:solidFill>
                <a:effectLst/>
                <a:uLnTx/>
                <a:uFillTx/>
                <a:latin typeface="+mn-lt"/>
                <a:ea typeface="+mn-ea"/>
                <a:cs typeface="Calibri"/>
              </a:rPr>
              <a:t>ESL Benchmarks MP1 to MP3</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1">
                    <a:lumMod val="75000"/>
                  </a:schemeClr>
                </a:solidFill>
                <a:effectLst/>
                <a:uLnTx/>
                <a:uFillTx/>
                <a:latin typeface="+mn-lt"/>
                <a:ea typeface="+mn-ea"/>
                <a:cs typeface="Calibri"/>
              </a:rPr>
              <a:t>Grades 6-8 Writing</a:t>
            </a:r>
            <a:endParaRPr kumimoji="0" lang="en-US" sz="3600" b="1" i="0" u="none" strike="noStrike" kern="1200" cap="none" spc="0" normalizeH="0" baseline="0" noProof="0" dirty="0">
              <a:ln>
                <a:noFill/>
              </a:ln>
              <a:solidFill>
                <a:schemeClr val="accent1">
                  <a:lumMod val="75000"/>
                </a:schemeClr>
              </a:solidFill>
              <a:effectLst/>
              <a:uLnTx/>
              <a:uFillTx/>
              <a:latin typeface="+mn-lt"/>
              <a:ea typeface="+mn-ea"/>
              <a:cs typeface="Calibri"/>
            </a:endParaRPr>
          </a:p>
        </p:txBody>
      </p:sp>
      <p:pic>
        <p:nvPicPr>
          <p:cNvPr id="9" name="Picture 8" descr="ESL POE Program&#10;Grade 6&#10;MP1-Reading - 15.4&#10;MP3-Reading - 68.33&#10;Grade 7 &#10;MP1-Reading - 9.11&#10;MP3-Reading - 75.94&#10;Grade 8&#10;MP1-Reading - 12.41&#10;MP3-Reading - 75.49">
            <a:extLst>
              <a:ext uri="{FF2B5EF4-FFF2-40B4-BE49-F238E27FC236}">
                <a16:creationId xmlns:a16="http://schemas.microsoft.com/office/drawing/2014/main" id="{B0F761C2-C526-E0EA-0317-0914FEEADFA1}"/>
              </a:ext>
            </a:extLst>
          </p:cNvPr>
          <p:cNvPicPr>
            <a:picLocks noChangeAspect="1"/>
          </p:cNvPicPr>
          <p:nvPr/>
        </p:nvPicPr>
        <p:blipFill>
          <a:blip r:embed="rId3"/>
          <a:stretch>
            <a:fillRect/>
          </a:stretch>
        </p:blipFill>
        <p:spPr>
          <a:xfrm>
            <a:off x="1800996" y="1511753"/>
            <a:ext cx="8590008" cy="5236918"/>
          </a:xfrm>
          <a:prstGeom prst="rect">
            <a:avLst/>
          </a:prstGeom>
        </p:spPr>
      </p:pic>
    </p:spTree>
    <p:extLst>
      <p:ext uri="{BB962C8B-B14F-4D97-AF65-F5344CB8AC3E}">
        <p14:creationId xmlns:p14="http://schemas.microsoft.com/office/powerpoint/2010/main" val="4342577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F7FF5E16-3543-EA76-EF1E-482E6E7AEC8D}"/>
              </a:ext>
            </a:extLst>
          </p:cNvPr>
          <p:cNvSpPr txBox="1">
            <a:spLocks noGrp="1"/>
          </p:cNvSpPr>
          <p:nvPr>
            <p:ph type="title" idx="4294967295"/>
          </p:nvPr>
        </p:nvSpPr>
        <p:spPr>
          <a:xfrm>
            <a:off x="1" y="258763"/>
            <a:ext cx="12192000" cy="1109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Overall Growth</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Pre and Post Program Assessment</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Grades 6-8 Listening, Speaking, Reading and Writing</a:t>
            </a:r>
            <a:endParaRPr kumimoji="0" lang="en-US" sz="3600" b="1" i="0" u="none" strike="noStrike" kern="1200" cap="none" spc="0" normalizeH="0" baseline="0" noProof="0" dirty="0">
              <a:ln>
                <a:noFill/>
              </a:ln>
              <a:solidFill>
                <a:schemeClr val="accent1">
                  <a:lumMod val="75000"/>
                </a:schemeClr>
              </a:solidFill>
              <a:effectLst/>
              <a:uLnTx/>
              <a:uFillTx/>
              <a:latin typeface="+mn-lt"/>
              <a:ea typeface="+mn-ea"/>
              <a:cs typeface="Calibri"/>
            </a:endParaRPr>
          </a:p>
        </p:txBody>
      </p:sp>
      <p:pic>
        <p:nvPicPr>
          <p:cNvPr id="3" name="Picture 2" descr="K-8 ESL POE Program&#10;Attained a 70% and above&#10;Pre-assessment - 19%&#10;Post-assessment - 54%">
            <a:extLst>
              <a:ext uri="{FF2B5EF4-FFF2-40B4-BE49-F238E27FC236}">
                <a16:creationId xmlns:a16="http://schemas.microsoft.com/office/drawing/2014/main" id="{0CD13A22-EA8E-FDA1-6050-01D9035A3770}"/>
              </a:ext>
            </a:extLst>
          </p:cNvPr>
          <p:cNvPicPr>
            <a:picLocks noChangeAspect="1"/>
          </p:cNvPicPr>
          <p:nvPr/>
        </p:nvPicPr>
        <p:blipFill rotWithShape="1">
          <a:blip r:embed="rId3"/>
          <a:srcRect b="4158"/>
          <a:stretch/>
        </p:blipFill>
        <p:spPr>
          <a:xfrm>
            <a:off x="1630698" y="1534027"/>
            <a:ext cx="8729189" cy="5207966"/>
          </a:xfrm>
          <a:prstGeom prst="rect">
            <a:avLst/>
          </a:prstGeom>
        </p:spPr>
      </p:pic>
    </p:spTree>
    <p:extLst>
      <p:ext uri="{BB962C8B-B14F-4D97-AF65-F5344CB8AC3E}">
        <p14:creationId xmlns:p14="http://schemas.microsoft.com/office/powerpoint/2010/main" val="22887183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76C7501-0737-9A37-7187-3A5DA9FD492C}"/>
              </a:ext>
            </a:extLst>
          </p:cNvPr>
          <p:cNvSpPr>
            <a:spLocks noGrp="1"/>
          </p:cNvSpPr>
          <p:nvPr>
            <p:ph type="title"/>
          </p:nvPr>
        </p:nvSpPr>
        <p:spPr>
          <a:xfrm>
            <a:off x="740664" y="2887377"/>
            <a:ext cx="4407408"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EEBC35"/>
                </a:solidFill>
                <a:effectLst/>
                <a:uLnTx/>
                <a:uFillTx/>
                <a:latin typeface="Tw Cen MT Condensed" panose="020B0606020104020203" pitchFamily="34" charset="0"/>
                <a:ea typeface="+mn-ea"/>
                <a:cs typeface="+mn-cs"/>
              </a:rPr>
              <a:t>NEXT STEPS 2</a:t>
            </a:r>
            <a:endParaRPr kumimoji="0" lang="en-US" sz="4000" b="0"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endParaRPr>
          </a:p>
        </p:txBody>
      </p:sp>
      <p:pic>
        <p:nvPicPr>
          <p:cNvPr id="8" name="Picture 7" descr="Logo: Elizabeth Public Schools - every child, achieving excellence">
            <a:extLst>
              <a:ext uri="{FF2B5EF4-FFF2-40B4-BE49-F238E27FC236}">
                <a16:creationId xmlns:a16="http://schemas.microsoft.com/office/drawing/2014/main" id="{1FB7C956-8EEF-0495-56FE-A5548F966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196441"/>
            <a:ext cx="5093208" cy="2019473"/>
          </a:xfrm>
          <a:prstGeom prst="rect">
            <a:avLst/>
          </a:prstGeom>
        </p:spPr>
      </p:pic>
      <p:sp>
        <p:nvSpPr>
          <p:cNvPr id="4" name="TextBox 3">
            <a:extLst>
              <a:ext uri="{FF2B5EF4-FFF2-40B4-BE49-F238E27FC236}">
                <a16:creationId xmlns:a16="http://schemas.microsoft.com/office/drawing/2014/main" id="{0F797480-ECF2-BC5E-208E-FE9D57AE04C4}"/>
              </a:ext>
            </a:extLst>
          </p:cNvPr>
          <p:cNvSpPr txBox="1"/>
          <p:nvPr/>
        </p:nvSpPr>
        <p:spPr>
          <a:xfrm>
            <a:off x="7907042" y="1252330"/>
            <a:ext cx="3955774" cy="707886"/>
          </a:xfrm>
          <a:prstGeom prst="rect">
            <a:avLst/>
          </a:prstGeom>
          <a:noFill/>
        </p:spPr>
        <p:txBody>
          <a:bodyPr wrap="square" rtlCol="0">
            <a:spAutoFit/>
          </a:bodyPr>
          <a:lstStyle/>
          <a:p>
            <a:r>
              <a:rPr lang="en-US" sz="2000" b="1" dirty="0"/>
              <a:t>Analyze Pre and Post data to district benchmarks</a:t>
            </a:r>
          </a:p>
        </p:txBody>
      </p:sp>
      <p:sp>
        <p:nvSpPr>
          <p:cNvPr id="5" name="TextBox 4">
            <a:extLst>
              <a:ext uri="{FF2B5EF4-FFF2-40B4-BE49-F238E27FC236}">
                <a16:creationId xmlns:a16="http://schemas.microsoft.com/office/drawing/2014/main" id="{568C0E8F-4F22-9AA0-8E42-AEDC1DF8A13B}"/>
              </a:ext>
            </a:extLst>
          </p:cNvPr>
          <p:cNvSpPr txBox="1"/>
          <p:nvPr/>
        </p:nvSpPr>
        <p:spPr>
          <a:xfrm>
            <a:off x="7907042" y="3352799"/>
            <a:ext cx="3955774" cy="400110"/>
          </a:xfrm>
          <a:prstGeom prst="rect">
            <a:avLst/>
          </a:prstGeom>
          <a:noFill/>
        </p:spPr>
        <p:txBody>
          <a:bodyPr wrap="square" rtlCol="0">
            <a:spAutoFit/>
          </a:bodyPr>
          <a:lstStyle/>
          <a:p>
            <a:r>
              <a:rPr lang="en-US" sz="2000" b="1" dirty="0"/>
              <a:t>Program feedback</a:t>
            </a:r>
          </a:p>
        </p:txBody>
      </p:sp>
      <p:sp>
        <p:nvSpPr>
          <p:cNvPr id="6" name="TextBox 5">
            <a:extLst>
              <a:ext uri="{FF2B5EF4-FFF2-40B4-BE49-F238E27FC236}">
                <a16:creationId xmlns:a16="http://schemas.microsoft.com/office/drawing/2014/main" id="{7692AAE0-7643-0E0A-E91B-10BE978117B6}"/>
              </a:ext>
            </a:extLst>
          </p:cNvPr>
          <p:cNvSpPr txBox="1"/>
          <p:nvPr/>
        </p:nvSpPr>
        <p:spPr>
          <a:xfrm>
            <a:off x="7907042" y="5195701"/>
            <a:ext cx="3955774" cy="707886"/>
          </a:xfrm>
          <a:prstGeom prst="rect">
            <a:avLst/>
          </a:prstGeom>
          <a:noFill/>
        </p:spPr>
        <p:txBody>
          <a:bodyPr wrap="square" rtlCol="0">
            <a:spAutoFit/>
          </a:bodyPr>
          <a:lstStyle/>
          <a:p>
            <a:r>
              <a:rPr lang="en-US" sz="2000" b="1" dirty="0"/>
              <a:t>Use data to inform POE curriculum and program design</a:t>
            </a:r>
          </a:p>
        </p:txBody>
      </p:sp>
    </p:spTree>
    <p:extLst>
      <p:ext uri="{BB962C8B-B14F-4D97-AF65-F5344CB8AC3E}">
        <p14:creationId xmlns:p14="http://schemas.microsoft.com/office/powerpoint/2010/main" val="1751622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72D9F6-24C0-474C-39C1-0D2C67E4327D}"/>
              </a:ext>
            </a:extLst>
          </p:cNvPr>
          <p:cNvSpPr>
            <a:spLocks noGrp="1"/>
          </p:cNvSpPr>
          <p:nvPr>
            <p:ph type="title" idx="4294967295"/>
          </p:nvPr>
        </p:nvSpPr>
        <p:spPr>
          <a:xfrm>
            <a:off x="0" y="0"/>
            <a:ext cx="12192000" cy="1185756"/>
          </a:xfrm>
          <a:prstGeom prst="rect">
            <a:avLst/>
          </a:prstGeom>
          <a:solidFill>
            <a:srgbClr val="AF5FCD"/>
          </a:solidFill>
          <a:ln w="12700" cap="flat" cmpd="sng" algn="ctr">
            <a:solidFill>
              <a:srgbClr val="4472C4">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Tw Cen MT Condensed" panose="020B0606020104020203" pitchFamily="34" charset="0"/>
                <a:ea typeface="+mn-ea"/>
                <a:cs typeface="+mn-cs"/>
              </a:rPr>
              <a:t>AMERICAN RESCUE PLAN ESSER 2</a:t>
            </a:r>
          </a:p>
        </p:txBody>
      </p:sp>
      <p:sp>
        <p:nvSpPr>
          <p:cNvPr id="5" name="object 5"/>
          <p:cNvSpPr txBox="1"/>
          <p:nvPr/>
        </p:nvSpPr>
        <p:spPr>
          <a:xfrm>
            <a:off x="139485" y="1185756"/>
            <a:ext cx="12052515" cy="5441233"/>
          </a:xfrm>
          <a:prstGeom prst="rect">
            <a:avLst/>
          </a:prstGeom>
        </p:spPr>
        <p:txBody>
          <a:bodyPr vert="horz" wrap="square" lIns="0" tIns="80010" rIns="0" bIns="0" rtlCol="0" anchor="t">
            <a:spAutoFit/>
          </a:bodyPr>
          <a:lstStyle/>
          <a:p>
            <a:r>
              <a:rPr lang="en-US" sz="2200" b="1" u="sng" dirty="0">
                <a:latin typeface="Arial" panose="020B0604020202020204" pitchFamily="34" charset="0"/>
                <a:cs typeface="Arial" panose="020B0604020202020204" pitchFamily="34" charset="0"/>
              </a:rPr>
              <a:t>Literacy and Mathematics Professional Development and In-Person Classroom Support for Teachers </a:t>
            </a:r>
          </a:p>
          <a:p>
            <a:endParaRPr lang="en-US" sz="2400" dirty="0"/>
          </a:p>
          <a:p>
            <a:r>
              <a:rPr lang="en-US" sz="2000" dirty="0">
                <a:latin typeface="Arial" panose="020B0604020202020204" pitchFamily="34" charset="0"/>
                <a:cs typeface="Arial" panose="020B0604020202020204" pitchFamily="34" charset="0"/>
              </a:rPr>
              <a:t>Children’s Literacy Initiative (CLI) currently serves K-3 classrooms in 15 schools by providing teachers with in-person classroom support in literacy. Through the proposal, the partnership would expand to the remaining 11 schools for grades K-3 and also will expand to grades 4 &amp; 5 in all 26 schools. CLI Literacy Coaches work alongside teachers in the classrooms to model literacy skills.</a:t>
            </a:r>
          </a:p>
          <a:p>
            <a:endParaRPr lang="en-US" sz="2000" b="1" u="sng"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CLI will support and further develop teachers, instructional coaches, school administrators and district leaders in implementing strategies and systems for continuous improvement of early literacy instruction. Supports include one on one teacher coaching, grade-level coaching, small group coaching sessions and leadership coaching. </a:t>
            </a:r>
          </a:p>
          <a:p>
            <a:endParaRPr lang="en-US" sz="1200" b="1" spc="-5" dirty="0">
              <a:latin typeface="Arial" panose="020B0604020202020204" pitchFamily="34" charset="0"/>
              <a:cs typeface="Arial" panose="020B0604020202020204" pitchFamily="34" charset="0"/>
            </a:endParaRPr>
          </a:p>
          <a:p>
            <a:pPr marL="812800" lvl="1" indent="-343535">
              <a:spcBef>
                <a:spcPts val="530"/>
              </a:spcBef>
              <a:buFont typeface="Wingdings"/>
              <a:buChar char=""/>
              <a:tabLst>
                <a:tab pos="356235" algn="l"/>
              </a:tabLst>
            </a:pPr>
            <a:r>
              <a:rPr lang="en-US" sz="2000" spc="-5" dirty="0">
                <a:latin typeface="Arial" panose="020B0604020202020204" pitchFamily="34" charset="0"/>
                <a:cs typeface="Arial" panose="020B0604020202020204" pitchFamily="34" charset="0"/>
              </a:rPr>
              <a:t>Children’s Literacy Initiative Job-embedded Coaching and Professional Development General Education and Special Education ICS ($5,040,703)  </a:t>
            </a:r>
          </a:p>
          <a:p>
            <a:pPr marL="812800" lvl="1" indent="-343535">
              <a:spcBef>
                <a:spcPts val="530"/>
              </a:spcBef>
              <a:buFont typeface="Wingdings"/>
              <a:buChar char=""/>
              <a:tabLst>
                <a:tab pos="356235" algn="l"/>
              </a:tabLst>
            </a:pPr>
            <a:r>
              <a:rPr lang="en-US" sz="2000" spc="-5" dirty="0">
                <a:latin typeface="Arial" panose="020B0604020202020204" pitchFamily="34" charset="0"/>
                <a:cs typeface="Arial" panose="020B0604020202020204" pitchFamily="34" charset="0"/>
              </a:rPr>
              <a:t>Children’s Literacy Initiative Job-embedded Coaching and Professional Development Bilingual Education &amp; ESL ($2,442,410) </a:t>
            </a:r>
            <a:endParaRPr sz="2200" dirty="0">
              <a:latin typeface="Arial"/>
              <a:cs typeface="Arial"/>
            </a:endParaRPr>
          </a:p>
        </p:txBody>
      </p:sp>
    </p:spTree>
    <p:extLst>
      <p:ext uri="{BB962C8B-B14F-4D97-AF65-F5344CB8AC3E}">
        <p14:creationId xmlns:p14="http://schemas.microsoft.com/office/powerpoint/2010/main" val="104502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3FA93B-214E-7F0D-84AA-FAE3DC2B4F00}"/>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r>
              <a:rPr kumimoji="0" lang="en-US" sz="3600" b="1" i="0" u="none" strike="noStrike" kern="1200" cap="none" spc="0" normalizeH="0" baseline="0" noProof="0" dirty="0">
                <a:ln>
                  <a:noFill/>
                </a:ln>
                <a:solidFill>
                  <a:srgbClr val="000000"/>
                </a:solidFill>
                <a:effectLst/>
                <a:uLnTx/>
                <a:uFillTx/>
                <a:latin typeface="Gill Sans MT" panose="020B0502020104020203"/>
                <a:ea typeface="+mn-ea"/>
                <a:cs typeface="+mn-cs"/>
              </a:rPr>
              <a:t>Children’s </a:t>
            </a:r>
            <a:br>
              <a:rPr kumimoji="0" lang="en-US" sz="3600" b="1" i="0" u="none" strike="noStrike" kern="1200" cap="none" spc="0" normalizeH="0" baseline="0" noProof="0" dirty="0">
                <a:ln>
                  <a:noFill/>
                </a:ln>
                <a:solidFill>
                  <a:srgbClr val="000000"/>
                </a:solidFill>
                <a:effectLst/>
                <a:uLnTx/>
                <a:uFillTx/>
                <a:latin typeface="Gill Sans MT" panose="020B0502020104020203"/>
                <a:ea typeface="+mn-ea"/>
                <a:cs typeface="+mn-cs"/>
              </a:rPr>
            </a:br>
            <a:r>
              <a:rPr kumimoji="0" lang="en-US" sz="3600" b="1" i="0" u="none" strike="noStrike" kern="1200" cap="none" spc="0" normalizeH="0" baseline="0" noProof="0" dirty="0">
                <a:ln>
                  <a:noFill/>
                </a:ln>
                <a:solidFill>
                  <a:srgbClr val="000000"/>
                </a:solidFill>
                <a:effectLst/>
                <a:uLnTx/>
                <a:uFillTx/>
                <a:latin typeface="Gill Sans MT" panose="020B0502020104020203"/>
                <a:ea typeface="+mn-ea"/>
                <a:cs typeface="+mn-cs"/>
              </a:rPr>
              <a:t>Literacy</a:t>
            </a:r>
            <a:br>
              <a:rPr kumimoji="0" lang="en-US" sz="3600" b="1" i="0" u="none" strike="noStrike" kern="1200" cap="none" spc="0" normalizeH="0" baseline="0" noProof="0" dirty="0">
                <a:ln>
                  <a:noFill/>
                </a:ln>
                <a:solidFill>
                  <a:srgbClr val="000000"/>
                </a:solidFill>
                <a:effectLst/>
                <a:uLnTx/>
                <a:uFillTx/>
                <a:latin typeface="Gill Sans MT" panose="020B0502020104020203"/>
                <a:ea typeface="+mn-ea"/>
                <a:cs typeface="+mn-cs"/>
              </a:rPr>
            </a:br>
            <a:r>
              <a:rPr kumimoji="0" lang="en-US" sz="3600" b="1" i="0" u="none" strike="noStrike" kern="1200" cap="none" spc="0" normalizeH="0" baseline="0" noProof="0" dirty="0">
                <a:ln>
                  <a:noFill/>
                </a:ln>
                <a:solidFill>
                  <a:srgbClr val="000000"/>
                </a:solidFill>
                <a:effectLst/>
                <a:uLnTx/>
                <a:uFillTx/>
                <a:latin typeface="Gill Sans MT" panose="020B0502020104020203"/>
                <a:ea typeface="+mn-ea"/>
                <a:cs typeface="+mn-cs"/>
              </a:rPr>
              <a:t>Initiative</a:t>
            </a:r>
            <a:br>
              <a:rPr kumimoji="0" lang="en-US" sz="3600" b="1" i="0" u="none" strike="noStrike" kern="1200" cap="none" spc="0" normalizeH="0" baseline="0" noProof="0" dirty="0">
                <a:ln>
                  <a:noFill/>
                </a:ln>
                <a:solidFill>
                  <a:srgbClr val="000000"/>
                </a:solidFill>
                <a:effectLst/>
                <a:uLnTx/>
                <a:uFillTx/>
                <a:latin typeface="Gill Sans MT" panose="020B0502020104020203"/>
                <a:ea typeface="+mn-ea"/>
                <a:cs typeface="+mn-cs"/>
              </a:rPr>
            </a:br>
            <a:endParaRPr lang="en-US" dirty="0"/>
          </a:p>
        </p:txBody>
      </p:sp>
      <p:sp>
        <p:nvSpPr>
          <p:cNvPr id="7" name="TextBox 6">
            <a:extLst>
              <a:ext uri="{FF2B5EF4-FFF2-40B4-BE49-F238E27FC236}">
                <a16:creationId xmlns:a16="http://schemas.microsoft.com/office/drawing/2014/main" id="{C46E8357-9376-757A-98A7-38A259305C64}"/>
              </a:ext>
            </a:extLst>
          </p:cNvPr>
          <p:cNvSpPr txBox="1"/>
          <p:nvPr/>
        </p:nvSpPr>
        <p:spPr>
          <a:xfrm>
            <a:off x="6241773" y="516835"/>
            <a:ext cx="3806687" cy="923330"/>
          </a:xfrm>
          <a:prstGeom prst="rect">
            <a:avLst/>
          </a:prstGeom>
          <a:noFill/>
        </p:spPr>
        <p:txBody>
          <a:bodyPr wrap="square" rtlCol="0">
            <a:spAutoFit/>
          </a:bodyPr>
          <a:lstStyle/>
          <a:p>
            <a:r>
              <a:rPr lang="en-US" dirty="0"/>
              <a:t>Time frame of Professional Development and Coaching: November 2021 to June 2022</a:t>
            </a:r>
          </a:p>
        </p:txBody>
      </p:sp>
      <p:sp>
        <p:nvSpPr>
          <p:cNvPr id="9" name="TextBox 8">
            <a:extLst>
              <a:ext uri="{FF2B5EF4-FFF2-40B4-BE49-F238E27FC236}">
                <a16:creationId xmlns:a16="http://schemas.microsoft.com/office/drawing/2014/main" id="{232EA3FD-875D-FA26-4CBA-06C83894954A}"/>
              </a:ext>
            </a:extLst>
          </p:cNvPr>
          <p:cNvSpPr txBox="1"/>
          <p:nvPr/>
        </p:nvSpPr>
        <p:spPr>
          <a:xfrm>
            <a:off x="6241773" y="2249602"/>
            <a:ext cx="3806687" cy="646331"/>
          </a:xfrm>
          <a:prstGeom prst="rect">
            <a:avLst/>
          </a:prstGeom>
          <a:noFill/>
        </p:spPr>
        <p:txBody>
          <a:bodyPr wrap="square" rtlCol="0">
            <a:spAutoFit/>
          </a:bodyPr>
          <a:lstStyle/>
          <a:p>
            <a:r>
              <a:rPr lang="en-US" dirty="0"/>
              <a:t>Serviced 2193 ELLs in Bilingual Spanish Self-Contained K-5 Classrooms</a:t>
            </a:r>
          </a:p>
        </p:txBody>
      </p:sp>
      <p:sp>
        <p:nvSpPr>
          <p:cNvPr id="10" name="TextBox 9">
            <a:extLst>
              <a:ext uri="{FF2B5EF4-FFF2-40B4-BE49-F238E27FC236}">
                <a16:creationId xmlns:a16="http://schemas.microsoft.com/office/drawing/2014/main" id="{C6DAB827-4AAC-BEB6-A2F7-4B809A75824C}"/>
              </a:ext>
            </a:extLst>
          </p:cNvPr>
          <p:cNvSpPr txBox="1"/>
          <p:nvPr/>
        </p:nvSpPr>
        <p:spPr>
          <a:xfrm>
            <a:off x="6241772" y="3824639"/>
            <a:ext cx="3806687" cy="646331"/>
          </a:xfrm>
          <a:prstGeom prst="rect">
            <a:avLst/>
          </a:prstGeom>
          <a:noFill/>
        </p:spPr>
        <p:txBody>
          <a:bodyPr wrap="square" rtlCol="0">
            <a:spAutoFit/>
          </a:bodyPr>
          <a:lstStyle/>
          <a:p>
            <a:r>
              <a:rPr lang="en-US" dirty="0"/>
              <a:t>Supported and Coached 104 K-5 Bilingual Teacher</a:t>
            </a:r>
          </a:p>
        </p:txBody>
      </p:sp>
      <p:sp>
        <p:nvSpPr>
          <p:cNvPr id="11" name="TextBox 10">
            <a:extLst>
              <a:ext uri="{FF2B5EF4-FFF2-40B4-BE49-F238E27FC236}">
                <a16:creationId xmlns:a16="http://schemas.microsoft.com/office/drawing/2014/main" id="{9A0E0C44-4706-BC2D-32CE-920A29522EF7}"/>
              </a:ext>
            </a:extLst>
          </p:cNvPr>
          <p:cNvSpPr txBox="1"/>
          <p:nvPr/>
        </p:nvSpPr>
        <p:spPr>
          <a:xfrm>
            <a:off x="6241771" y="5280407"/>
            <a:ext cx="3806687" cy="923330"/>
          </a:xfrm>
          <a:prstGeom prst="rect">
            <a:avLst/>
          </a:prstGeom>
          <a:noFill/>
        </p:spPr>
        <p:txBody>
          <a:bodyPr wrap="square" rtlCol="0">
            <a:spAutoFit/>
          </a:bodyPr>
          <a:lstStyle/>
          <a:p>
            <a:r>
              <a:rPr lang="en-US" dirty="0"/>
              <a:t>Data Analysis:</a:t>
            </a:r>
          </a:p>
          <a:p>
            <a:r>
              <a:rPr lang="en-US" dirty="0"/>
              <a:t>District Bilingual ELA Spanish Benchmarks</a:t>
            </a:r>
          </a:p>
        </p:txBody>
      </p:sp>
    </p:spTree>
    <p:extLst>
      <p:ext uri="{BB962C8B-B14F-4D97-AF65-F5344CB8AC3E}">
        <p14:creationId xmlns:p14="http://schemas.microsoft.com/office/powerpoint/2010/main" val="2424894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C6355C2-DF23-4C68-BF63-CD9FF10FC2CC}"/>
              </a:ext>
            </a:extLst>
          </p:cNvPr>
          <p:cNvSpPr txBox="1">
            <a:spLocks noGrp="1"/>
          </p:cNvSpPr>
          <p:nvPr>
            <p:ph type="title"/>
          </p:nvPr>
        </p:nvSpPr>
        <p:spPr>
          <a:xfrm>
            <a:off x="6192077" y="119866"/>
            <a:ext cx="5816247"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CLI supports and further develops teachers in grades K-5 in implementing strategies and systems for continuous improvement for early literacy instruction.</a:t>
            </a:r>
            <a:endParaRPr kumimoji="0" lang="en-US" sz="2400" b="1" i="0" u="none" strike="noStrike" kern="1200" cap="none" spc="0" normalizeH="0" baseline="0" noProof="0" dirty="0">
              <a:ln>
                <a:noFill/>
              </a:ln>
              <a:solidFill>
                <a:schemeClr val="accent1">
                  <a:lumMod val="75000"/>
                </a:schemeClr>
              </a:solidFill>
              <a:effectLst/>
              <a:uLnTx/>
              <a:uFillTx/>
              <a:latin typeface="League Spartan"/>
              <a:ea typeface="+mn-ea"/>
              <a:cs typeface="Calibri Light"/>
            </a:endParaRPr>
          </a:p>
        </p:txBody>
      </p:sp>
      <p:pic>
        <p:nvPicPr>
          <p:cNvPr id="10" name="Picture 9" descr="Celebrando nuestros exitos&#10;Launching small group instruction and independent reading/work time ">
            <a:extLst>
              <a:ext uri="{FF2B5EF4-FFF2-40B4-BE49-F238E27FC236}">
                <a16:creationId xmlns:a16="http://schemas.microsoft.com/office/drawing/2014/main" id="{995DC039-147B-E954-2B3A-F37D1068A719}"/>
              </a:ext>
            </a:extLst>
          </p:cNvPr>
          <p:cNvPicPr>
            <a:picLocks noChangeAspect="1"/>
          </p:cNvPicPr>
          <p:nvPr/>
        </p:nvPicPr>
        <p:blipFill>
          <a:blip r:embed="rId3"/>
          <a:stretch>
            <a:fillRect/>
          </a:stretch>
        </p:blipFill>
        <p:spPr>
          <a:xfrm rot="21051143">
            <a:off x="580216" y="596140"/>
            <a:ext cx="4523099" cy="2544243"/>
          </a:xfrm>
          <a:prstGeom prst="rect">
            <a:avLst/>
          </a:prstGeom>
        </p:spPr>
      </p:pic>
      <p:pic>
        <p:nvPicPr>
          <p:cNvPr id="12" name="Picture 11" descr="Independent Reading. Rotations/Group Work and Guided Reading at School#5">
            <a:extLst>
              <a:ext uri="{FF2B5EF4-FFF2-40B4-BE49-F238E27FC236}">
                <a16:creationId xmlns:a16="http://schemas.microsoft.com/office/drawing/2014/main" id="{44A931B4-2D0C-7DB1-1B9C-643326F4E133}"/>
              </a:ext>
            </a:extLst>
          </p:cNvPr>
          <p:cNvPicPr>
            <a:picLocks noChangeAspect="1"/>
          </p:cNvPicPr>
          <p:nvPr/>
        </p:nvPicPr>
        <p:blipFill>
          <a:blip r:embed="rId4"/>
          <a:stretch>
            <a:fillRect/>
          </a:stretch>
        </p:blipFill>
        <p:spPr>
          <a:xfrm>
            <a:off x="192235" y="3508660"/>
            <a:ext cx="5615319" cy="3096560"/>
          </a:xfrm>
          <a:prstGeom prst="rect">
            <a:avLst/>
          </a:prstGeom>
        </p:spPr>
      </p:pic>
      <p:sp>
        <p:nvSpPr>
          <p:cNvPr id="4" name="Content Placeholder 3">
            <a:extLst>
              <a:ext uri="{FF2B5EF4-FFF2-40B4-BE49-F238E27FC236}">
                <a16:creationId xmlns:a16="http://schemas.microsoft.com/office/drawing/2014/main" id="{DB05ABAF-E4A1-51A4-C757-B9C4E68CC509}"/>
              </a:ext>
            </a:extLst>
          </p:cNvPr>
          <p:cNvSpPr>
            <a:spLocks noGrp="1"/>
          </p:cNvSpPr>
          <p:nvPr>
            <p:ph sz="half" idx="2"/>
          </p:nvPr>
        </p:nvSpPr>
        <p:spPr>
          <a:xfrm>
            <a:off x="5903843" y="2687739"/>
            <a:ext cx="4704719" cy="969860"/>
          </a:xfrm>
        </p:spPr>
        <p:txBody>
          <a:bodyPr anchor="ctr"/>
          <a:lstStyle/>
          <a:p>
            <a:pPr marL="0" indent="0">
              <a:buNone/>
            </a:pPr>
            <a:r>
              <a:rPr lang="en-US" dirty="0"/>
              <a:t>CLI Literacy coaches work alongside teachers in the classroom to model literacy skills</a:t>
            </a:r>
          </a:p>
        </p:txBody>
      </p:sp>
      <p:sp>
        <p:nvSpPr>
          <p:cNvPr id="5" name="Content Placeholder 3">
            <a:extLst>
              <a:ext uri="{FF2B5EF4-FFF2-40B4-BE49-F238E27FC236}">
                <a16:creationId xmlns:a16="http://schemas.microsoft.com/office/drawing/2014/main" id="{A58070A6-DE72-5A15-2042-F86DB6416252}"/>
              </a:ext>
            </a:extLst>
          </p:cNvPr>
          <p:cNvSpPr txBox="1">
            <a:spLocks/>
          </p:cNvSpPr>
          <p:nvPr/>
        </p:nvSpPr>
        <p:spPr>
          <a:xfrm>
            <a:off x="6513443" y="3814174"/>
            <a:ext cx="4704719" cy="969860"/>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dirty="0"/>
              <a:t>One-on-one teacher coaching</a:t>
            </a:r>
          </a:p>
        </p:txBody>
      </p:sp>
      <p:sp>
        <p:nvSpPr>
          <p:cNvPr id="6" name="Content Placeholder 3">
            <a:extLst>
              <a:ext uri="{FF2B5EF4-FFF2-40B4-BE49-F238E27FC236}">
                <a16:creationId xmlns:a16="http://schemas.microsoft.com/office/drawing/2014/main" id="{F5F9299F-05D9-9128-59E1-5BFCD0F50074}"/>
              </a:ext>
            </a:extLst>
          </p:cNvPr>
          <p:cNvSpPr txBox="1">
            <a:spLocks/>
          </p:cNvSpPr>
          <p:nvPr/>
        </p:nvSpPr>
        <p:spPr>
          <a:xfrm>
            <a:off x="7020338" y="4725385"/>
            <a:ext cx="4704719" cy="969860"/>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dirty="0"/>
              <a:t>Grade-level coaching, and small group sessions</a:t>
            </a:r>
          </a:p>
        </p:txBody>
      </p:sp>
    </p:spTree>
    <p:extLst>
      <p:ext uri="{BB962C8B-B14F-4D97-AF65-F5344CB8AC3E}">
        <p14:creationId xmlns:p14="http://schemas.microsoft.com/office/powerpoint/2010/main" val="39698216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a:spLocks noGrp="1"/>
          </p:cNvSpPr>
          <p:nvPr>
            <p:ph type="title" idx="4294967295"/>
          </p:nvPr>
        </p:nvSpPr>
        <p:spPr>
          <a:xfrm>
            <a:off x="0" y="233555"/>
            <a:ext cx="12192000" cy="1082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Overall Growth on District </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Bilingual ELA Spanish Benchmarks</a:t>
            </a:r>
          </a:p>
          <a:p>
            <a:pPr marL="0" marR="0" lvl="0" indent="0" algn="ctr" defTabSz="914400" rtl="0" eaLnBrk="1" fontAlgn="auto" latinLnBrk="0" hangingPunct="1">
              <a:lnSpc>
                <a:spcPts val="2756"/>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mn-lt"/>
                <a:ea typeface="+mn-ea"/>
                <a:cs typeface="Calibri"/>
              </a:rPr>
              <a:t>MP1 to MP3</a:t>
            </a:r>
            <a:endParaRPr kumimoji="0" lang="en-US" sz="3600" b="1" i="0" u="none" strike="noStrike" kern="1200" cap="none" spc="0" normalizeH="0" baseline="0" noProof="0" dirty="0">
              <a:ln>
                <a:noFill/>
              </a:ln>
              <a:solidFill>
                <a:schemeClr val="accent1">
                  <a:lumMod val="75000"/>
                </a:schemeClr>
              </a:solidFill>
              <a:effectLst/>
              <a:uLnTx/>
              <a:uFillTx/>
              <a:latin typeface="+mn-lt"/>
              <a:ea typeface="+mn-ea"/>
              <a:cs typeface="Calibri"/>
            </a:endParaRPr>
          </a:p>
        </p:txBody>
      </p:sp>
      <p:pic>
        <p:nvPicPr>
          <p:cNvPr id="15" name="Picture 14" descr="CLI Coaching and Professional Development in Full Time Bilingual Classrooms:&#10;Grade K&#10;Benchmark Average MP1 - 75.15&#10;Benchmark Average MP3 - 81.96&#10;Grade 1&#10;Benchmark Average MP1 - 68.97 &#10;Benchmark Average MP3 - 75.3&#10;Grade 2&#10;Benchmark Average MP1 - 72.69&#10;Benchmark Average MP3 - 77.18&#10;Grade 3&#10;Benchmark Average MP1 - 68.39&#10;Benchmark Average MP3 - 72.58&#10;Grade 4&#10;Benchmark Average MP1 - 68.78&#10;Benchmark Average MP3 - 73.91&#10;Grade 5&#10;Benchmark Average MP1 - 63.55&#10;Benchmark Average MP3 - 68.5">
            <a:extLst>
              <a:ext uri="{FF2B5EF4-FFF2-40B4-BE49-F238E27FC236}">
                <a16:creationId xmlns:a16="http://schemas.microsoft.com/office/drawing/2014/main" id="{78581F31-AFA4-A7B1-E050-01F75229C732}"/>
              </a:ext>
            </a:extLst>
          </p:cNvPr>
          <p:cNvPicPr>
            <a:picLocks noChangeAspect="1"/>
          </p:cNvPicPr>
          <p:nvPr/>
        </p:nvPicPr>
        <p:blipFill>
          <a:blip r:embed="rId3"/>
          <a:stretch>
            <a:fillRect/>
          </a:stretch>
        </p:blipFill>
        <p:spPr>
          <a:xfrm>
            <a:off x="1654679" y="1704547"/>
            <a:ext cx="8882642" cy="4919898"/>
          </a:xfrm>
          <a:prstGeom prst="rect">
            <a:avLst/>
          </a:prstGeom>
        </p:spPr>
      </p:pic>
    </p:spTree>
    <p:extLst>
      <p:ext uri="{BB962C8B-B14F-4D97-AF65-F5344CB8AC3E}">
        <p14:creationId xmlns:p14="http://schemas.microsoft.com/office/powerpoint/2010/main" val="30134157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480E57B-E701-F158-0276-8813A80C4493}"/>
              </a:ext>
            </a:extLst>
          </p:cNvPr>
          <p:cNvSpPr>
            <a:spLocks noGrp="1"/>
          </p:cNvSpPr>
          <p:nvPr>
            <p:ph type="title"/>
          </p:nvPr>
        </p:nvSpPr>
        <p:spPr>
          <a:xfrm>
            <a:off x="720653" y="3108325"/>
            <a:ext cx="431027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EEBC35"/>
                </a:solidFill>
                <a:effectLst/>
                <a:uLnTx/>
                <a:uFillTx/>
                <a:latin typeface="Tw Cen MT Condensed" panose="020B0606020104020203" pitchFamily="34" charset="0"/>
                <a:ea typeface="+mn-ea"/>
                <a:cs typeface="+mn-cs"/>
              </a:rPr>
              <a:t>NEXT STEPS 3</a:t>
            </a:r>
            <a:endParaRPr kumimoji="0" lang="en-US" sz="4000" b="0"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endParaRPr>
          </a:p>
        </p:txBody>
      </p:sp>
      <p:pic>
        <p:nvPicPr>
          <p:cNvPr id="8" name="Picture 7" descr="Logo: Elizabeth Public Schools - every child, achieving excellence">
            <a:extLst>
              <a:ext uri="{FF2B5EF4-FFF2-40B4-BE49-F238E27FC236}">
                <a16:creationId xmlns:a16="http://schemas.microsoft.com/office/drawing/2014/main" id="{A15B1523-0D83-D5E7-DF6C-6CB6D3D432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196441"/>
            <a:ext cx="5093208" cy="2019473"/>
          </a:xfrm>
          <a:prstGeom prst="rect">
            <a:avLst/>
          </a:prstGeom>
        </p:spPr>
      </p:pic>
      <p:sp>
        <p:nvSpPr>
          <p:cNvPr id="3" name="TextBox 2">
            <a:extLst>
              <a:ext uri="{FF2B5EF4-FFF2-40B4-BE49-F238E27FC236}">
                <a16:creationId xmlns:a16="http://schemas.microsoft.com/office/drawing/2014/main" id="{D2EB7B24-2666-25F4-AD0F-BD002585CAAF}"/>
              </a:ext>
            </a:extLst>
          </p:cNvPr>
          <p:cNvSpPr txBox="1"/>
          <p:nvPr/>
        </p:nvSpPr>
        <p:spPr>
          <a:xfrm>
            <a:off x="7792279" y="1292087"/>
            <a:ext cx="3220278" cy="707886"/>
          </a:xfrm>
          <a:prstGeom prst="rect">
            <a:avLst/>
          </a:prstGeom>
          <a:noFill/>
        </p:spPr>
        <p:txBody>
          <a:bodyPr wrap="square" rtlCol="0">
            <a:spAutoFit/>
          </a:bodyPr>
          <a:lstStyle/>
          <a:p>
            <a:r>
              <a:rPr lang="en-US" sz="2000" b="1" dirty="0"/>
              <a:t>Analyze district benchmarks and EDL</a:t>
            </a:r>
          </a:p>
        </p:txBody>
      </p:sp>
      <p:sp>
        <p:nvSpPr>
          <p:cNvPr id="4" name="TextBox 3">
            <a:extLst>
              <a:ext uri="{FF2B5EF4-FFF2-40B4-BE49-F238E27FC236}">
                <a16:creationId xmlns:a16="http://schemas.microsoft.com/office/drawing/2014/main" id="{532EB175-DAFD-C147-BCBD-733A88C9997D}"/>
              </a:ext>
            </a:extLst>
          </p:cNvPr>
          <p:cNvSpPr txBox="1"/>
          <p:nvPr/>
        </p:nvSpPr>
        <p:spPr>
          <a:xfrm>
            <a:off x="7792279" y="3429000"/>
            <a:ext cx="3220278" cy="400110"/>
          </a:xfrm>
          <a:prstGeom prst="rect">
            <a:avLst/>
          </a:prstGeom>
          <a:noFill/>
        </p:spPr>
        <p:txBody>
          <a:bodyPr wrap="square" rtlCol="0">
            <a:spAutoFit/>
          </a:bodyPr>
          <a:lstStyle/>
          <a:p>
            <a:r>
              <a:rPr lang="en-US" sz="2000" b="1" dirty="0"/>
              <a:t>Program Feedback</a:t>
            </a:r>
          </a:p>
        </p:txBody>
      </p:sp>
      <p:sp>
        <p:nvSpPr>
          <p:cNvPr id="5" name="TextBox 4">
            <a:extLst>
              <a:ext uri="{FF2B5EF4-FFF2-40B4-BE49-F238E27FC236}">
                <a16:creationId xmlns:a16="http://schemas.microsoft.com/office/drawing/2014/main" id="{629D8F12-4AD3-959F-D33C-A6AC35C02971}"/>
              </a:ext>
            </a:extLst>
          </p:cNvPr>
          <p:cNvSpPr txBox="1"/>
          <p:nvPr/>
        </p:nvSpPr>
        <p:spPr>
          <a:xfrm>
            <a:off x="7792279" y="5058081"/>
            <a:ext cx="3679068" cy="1015663"/>
          </a:xfrm>
          <a:prstGeom prst="rect">
            <a:avLst/>
          </a:prstGeom>
          <a:noFill/>
        </p:spPr>
        <p:txBody>
          <a:bodyPr wrap="square" rtlCol="0">
            <a:spAutoFit/>
          </a:bodyPr>
          <a:lstStyle/>
          <a:p>
            <a:r>
              <a:rPr lang="en-US" sz="2000" b="1" dirty="0"/>
              <a:t>Use data to inform professional development and teacher-coaching</a:t>
            </a:r>
          </a:p>
        </p:txBody>
      </p:sp>
    </p:spTree>
    <p:extLst>
      <p:ext uri="{BB962C8B-B14F-4D97-AF65-F5344CB8AC3E}">
        <p14:creationId xmlns:p14="http://schemas.microsoft.com/office/powerpoint/2010/main" val="2859120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EC12-93AC-43BB-B348-673CC268AD20}"/>
              </a:ext>
            </a:extLst>
          </p:cNvPr>
          <p:cNvSpPr>
            <a:spLocks noGrp="1"/>
          </p:cNvSpPr>
          <p:nvPr>
            <p:ph type="title"/>
          </p:nvPr>
        </p:nvSpPr>
        <p:spPr/>
        <p:txBody>
          <a:bodyPr>
            <a:normAutofit/>
          </a:bodyPr>
          <a:lstStyle/>
          <a:p>
            <a:r>
              <a:rPr lang="en-US" sz="3200" dirty="0">
                <a:solidFill>
                  <a:schemeClr val="accent1">
                    <a:lumMod val="75000"/>
                  </a:schemeClr>
                </a:solidFill>
                <a:cs typeface="Times New Roman" panose="02020603050405020304" pitchFamily="18" charset="0"/>
              </a:rPr>
              <a:t>High Quality Tutoring</a:t>
            </a:r>
            <a:endParaRPr lang="en-US" sz="3200" dirty="0"/>
          </a:p>
        </p:txBody>
      </p:sp>
      <p:sp>
        <p:nvSpPr>
          <p:cNvPr id="8" name="Content Placeholder 2">
            <a:extLst>
              <a:ext uri="{FF2B5EF4-FFF2-40B4-BE49-F238E27FC236}">
                <a16:creationId xmlns:a16="http://schemas.microsoft.com/office/drawing/2014/main" id="{14940B30-6A34-4B92-B938-F2CC6904A127}"/>
              </a:ext>
            </a:extLst>
          </p:cNvPr>
          <p:cNvSpPr>
            <a:spLocks noGrp="1"/>
          </p:cNvSpPr>
          <p:nvPr>
            <p:ph sz="half" idx="1"/>
          </p:nvPr>
        </p:nvSpPr>
        <p:spPr>
          <a:xfrm>
            <a:off x="1256841" y="1101717"/>
            <a:ext cx="6224900" cy="4654565"/>
          </a:xfrm>
          <a:ln>
            <a:noFill/>
          </a:ln>
        </p:spPr>
        <p:txBody>
          <a:bodyPr>
            <a:noAutofit/>
          </a:bodyPr>
          <a:lstStyle/>
          <a:p>
            <a:pPr marL="0" indent="0">
              <a:buNone/>
            </a:pPr>
            <a:r>
              <a:rPr lang="en-US" sz="1800" dirty="0">
                <a:solidFill>
                  <a:schemeClr val="accent1">
                    <a:lumMod val="75000"/>
                  </a:schemeClr>
                </a:solidFill>
                <a:ea typeface="+mj-ea"/>
                <a:cs typeface="Times New Roman" panose="02020603050405020304" pitchFamily="18" charset="0"/>
              </a:rPr>
              <a:t>Afterschool Programming and Student Performance</a:t>
            </a:r>
          </a:p>
          <a:p>
            <a:pPr algn="just"/>
            <a:r>
              <a:rPr lang="en-US" sz="1400" dirty="0">
                <a:ea typeface="Times New Roman" panose="02020603050405020304" pitchFamily="18" charset="0"/>
              </a:rPr>
              <a:t>When districts establish an afterschool program, they have increased opportunities to provide targeted high quality tutoring to students. Research has found that high quality tutoring is the most efficient way to close learning gaps for students.</a:t>
            </a:r>
          </a:p>
          <a:p>
            <a:pPr lvl="1" algn="just">
              <a:lnSpc>
                <a:spcPct val="130000"/>
              </a:lnSpc>
              <a:spcBef>
                <a:spcPts val="200"/>
              </a:spcBef>
            </a:pPr>
            <a:r>
              <a:rPr lang="en-US" sz="1400" dirty="0">
                <a:cs typeface="Times New Roman" panose="02020603050405020304" pitchFamily="18" charset="0"/>
              </a:rPr>
              <a:t>Increase in English language arts (ELA) assessment outcomes for participating youth in 11</a:t>
            </a:r>
            <a:r>
              <a:rPr lang="en-US" sz="1400" baseline="30000" dirty="0">
                <a:cs typeface="Times New Roman" panose="02020603050405020304" pitchFamily="18" charset="0"/>
              </a:rPr>
              <a:t>th</a:t>
            </a:r>
            <a:r>
              <a:rPr lang="en-US" sz="1400" dirty="0">
                <a:cs typeface="Times New Roman" panose="02020603050405020304" pitchFamily="18" charset="0"/>
              </a:rPr>
              <a:t> grade, compared to nonparticipants*</a:t>
            </a:r>
          </a:p>
          <a:p>
            <a:pPr lvl="1" algn="just">
              <a:lnSpc>
                <a:spcPct val="130000"/>
              </a:lnSpc>
              <a:spcBef>
                <a:spcPts val="200"/>
              </a:spcBef>
            </a:pPr>
            <a:r>
              <a:rPr lang="en-US" sz="1400" dirty="0">
                <a:cs typeface="Times New Roman" panose="02020603050405020304" pitchFamily="18" charset="0"/>
              </a:rPr>
              <a:t>Increase in mathematics assessment outcomes for high-attending youth in fourth and eighth grades, compared to low-attending youth*</a:t>
            </a:r>
          </a:p>
          <a:p>
            <a:pPr lvl="1" algn="just">
              <a:lnSpc>
                <a:spcPct val="130000"/>
              </a:lnSpc>
              <a:spcBef>
                <a:spcPts val="200"/>
              </a:spcBef>
            </a:pPr>
            <a:r>
              <a:rPr lang="en-US" sz="1400" dirty="0">
                <a:cs typeface="Times New Roman" panose="02020603050405020304" pitchFamily="18" charset="0"/>
              </a:rPr>
              <a:t>For most grade levels, lower unexcused school-day absence rates than non-attending peers* </a:t>
            </a:r>
          </a:p>
          <a:p>
            <a:pPr algn="just">
              <a:lnSpc>
                <a:spcPct val="130000"/>
              </a:lnSpc>
              <a:spcBef>
                <a:spcPts val="200"/>
              </a:spcBef>
            </a:pPr>
            <a:endParaRPr lang="en-US" sz="1400" dirty="0">
              <a:cs typeface="Times New Roman" panose="02020603050405020304" pitchFamily="18" charset="0"/>
            </a:endParaRPr>
          </a:p>
          <a:p>
            <a:pPr marL="0" indent="0">
              <a:lnSpc>
                <a:spcPct val="110000"/>
              </a:lnSpc>
              <a:spcBef>
                <a:spcPts val="200"/>
              </a:spcBef>
              <a:buNone/>
            </a:pPr>
            <a:endParaRPr lang="en-US" baseline="30000" dirty="0"/>
          </a:p>
          <a:p>
            <a:pPr marL="0" indent="0">
              <a:lnSpc>
                <a:spcPct val="110000"/>
              </a:lnSpc>
              <a:spcBef>
                <a:spcPts val="200"/>
              </a:spcBef>
              <a:buNone/>
            </a:pPr>
            <a:endParaRPr lang="en-US" baseline="30000" dirty="0"/>
          </a:p>
        </p:txBody>
      </p:sp>
      <p:pic>
        <p:nvPicPr>
          <p:cNvPr id="4" name="Picture 2" descr="Children sitting together and wearing masks.">
            <a:extLst>
              <a:ext uri="{FF2B5EF4-FFF2-40B4-BE49-F238E27FC236}">
                <a16:creationId xmlns:a16="http://schemas.microsoft.com/office/drawing/2014/main" id="{A1AD787D-DB39-4A7B-A1FA-BED8F86C2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443" y="1413170"/>
            <a:ext cx="3226160" cy="16390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Children doing activities on computers.">
            <a:extLst>
              <a:ext uri="{FF2B5EF4-FFF2-40B4-BE49-F238E27FC236}">
                <a16:creationId xmlns:a16="http://schemas.microsoft.com/office/drawing/2014/main" id="{479DF8CB-6733-4EAE-A3B1-AD37524C59DF}"/>
              </a:ext>
            </a:extLst>
          </p:cNvPr>
          <p:cNvPicPr>
            <a:picLocks noChangeAspect="1"/>
          </p:cNvPicPr>
          <p:nvPr/>
        </p:nvPicPr>
        <p:blipFill>
          <a:blip r:embed="rId3"/>
          <a:stretch>
            <a:fillRect/>
          </a:stretch>
        </p:blipFill>
        <p:spPr>
          <a:xfrm>
            <a:off x="7481741" y="3526761"/>
            <a:ext cx="3069863" cy="1639002"/>
          </a:xfrm>
          <a:prstGeom prst="rect">
            <a:avLst/>
          </a:prstGeom>
          <a:ln>
            <a:noFill/>
          </a:ln>
          <a:effectLst>
            <a:softEdge rad="112500"/>
          </a:effectLst>
        </p:spPr>
      </p:pic>
      <p:sp>
        <p:nvSpPr>
          <p:cNvPr id="3" name="Rectangle 2">
            <a:extLst>
              <a:ext uri="{FF2B5EF4-FFF2-40B4-BE49-F238E27FC236}">
                <a16:creationId xmlns:a16="http://schemas.microsoft.com/office/drawing/2014/main" id="{1033B9F7-BDB4-4D83-9AFC-7CAA7EDF3DD1}"/>
              </a:ext>
            </a:extLst>
          </p:cNvPr>
          <p:cNvSpPr/>
          <p:nvPr/>
        </p:nvSpPr>
        <p:spPr>
          <a:xfrm>
            <a:off x="1569387" y="5756282"/>
            <a:ext cx="7750206" cy="757130"/>
          </a:xfrm>
          <a:prstGeom prst="rect">
            <a:avLst/>
          </a:prstGeom>
        </p:spPr>
        <p:txBody>
          <a:bodyPr wrap="square">
            <a:spAutoFit/>
          </a:bodyPr>
          <a:lstStyle/>
          <a:p>
            <a:pPr>
              <a:lnSpc>
                <a:spcPct val="110000"/>
              </a:lnSpc>
              <a:spcBef>
                <a:spcPts val="200"/>
              </a:spcBef>
            </a:pPr>
            <a:endParaRPr lang="en-US" baseline="30000" dirty="0"/>
          </a:p>
          <a:p>
            <a:r>
              <a:rPr lang="en-US" sz="1200" dirty="0">
                <a:cs typeface="Times New Roman" panose="02020603050405020304" pitchFamily="18" charset="0"/>
              </a:rPr>
              <a:t>*American Institutes for Research, Nita M. Lowey 21</a:t>
            </a:r>
            <a:r>
              <a:rPr lang="en-US" sz="1200" baseline="30000" dirty="0">
                <a:cs typeface="Times New Roman" panose="02020603050405020304" pitchFamily="18" charset="0"/>
              </a:rPr>
              <a:t>st</a:t>
            </a:r>
            <a:r>
              <a:rPr lang="en-US" sz="1200" dirty="0">
                <a:cs typeface="Times New Roman" panose="02020603050405020304" pitchFamily="18" charset="0"/>
              </a:rPr>
              <a:t> Century Community Learning Centers Evaluation Report</a:t>
            </a:r>
          </a:p>
          <a:p>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C46AEB8-A20A-4FDB-ABC3-4D86429AEDD6}"/>
              </a:ext>
            </a:extLst>
          </p:cNvPr>
          <p:cNvSpPr>
            <a:spLocks noGrp="1"/>
          </p:cNvSpPr>
          <p:nvPr>
            <p:ph type="sldNum" sz="quarter" idx="12"/>
          </p:nvPr>
        </p:nvSpPr>
        <p:spPr/>
        <p:txBody>
          <a:bodyPr/>
          <a:lstStyle/>
          <a:p>
            <a:fld id="{1929936C-68CC-48AF-8CF3-4B03BC21D04D}" type="slidenum">
              <a:rPr lang="en-US" smtClean="0"/>
              <a:t>7</a:t>
            </a:fld>
            <a:endParaRPr lang="en-US"/>
          </a:p>
        </p:txBody>
      </p:sp>
    </p:spTree>
    <p:extLst>
      <p:ext uri="{BB962C8B-B14F-4D97-AF65-F5344CB8AC3E}">
        <p14:creationId xmlns:p14="http://schemas.microsoft.com/office/powerpoint/2010/main" val="2164732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idx="4294967295"/>
          </p:nvPr>
        </p:nvSpPr>
        <p:spPr bwMode="auto">
          <a:xfrm>
            <a:off x="779459" y="2046702"/>
            <a:ext cx="10633075" cy="2308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dirty="0">
                <a:ln>
                  <a:noFill/>
                </a:ln>
                <a:solidFill>
                  <a:srgbClr val="FFFFFF"/>
                </a:solidFill>
                <a:effectLst/>
                <a:uLnTx/>
                <a:uFillTx/>
                <a:latin typeface="Calibri" charset="0"/>
                <a:ea typeface="ＭＳ Ｐゴシック" charset="-128"/>
                <a:cs typeface="+mn-cs"/>
              </a:rPr>
              <a:t>“</a:t>
            </a:r>
            <a:r>
              <a:rPr kumimoji="0" lang="en-US" altLang="x-none" sz="2400" b="1" i="1" u="none" strike="noStrike" kern="1200" cap="none" spc="0" normalizeH="0" baseline="0" noProof="0" dirty="0">
                <a:ln>
                  <a:noFill/>
                </a:ln>
                <a:solidFill>
                  <a:srgbClr val="FFFFFF"/>
                </a:solidFill>
                <a:effectLst/>
                <a:uLnTx/>
                <a:uFillTx/>
                <a:latin typeface="Calibri" charset="0"/>
                <a:ea typeface="ＭＳ Ｐゴシック" charset="-128"/>
                <a:cs typeface="+mn-cs"/>
              </a:rPr>
              <a:t>We know from research and documented practice that all students regardless of zip code  and related factors can rise to meet these demands but realizing the potential calls for consistently high-quality instructional leadership and high- quality instructional practice and support in every classroom, in every school, every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x-none" sz="2400" b="1" i="1" u="none" strike="noStrike" kern="1200" cap="none" spc="0" normalizeH="0" baseline="0" noProof="0" dirty="0">
                <a:ln>
                  <a:noFill/>
                </a:ln>
                <a:solidFill>
                  <a:srgbClr val="FFFFFF"/>
                </a:solidFill>
                <a:effectLst/>
                <a:uLnTx/>
                <a:uFillTx/>
                <a:latin typeface="Calibri" charset="0"/>
                <a:ea typeface="ＭＳ Ｐゴシック" charset="-128"/>
                <a:cs typeface="+mn-cs"/>
              </a:rPr>
              <a:t>												Dr. Larry Leverett						</a:t>
            </a:r>
            <a:endParaRPr kumimoji="0" lang="en-US" altLang="x-none" sz="2400" b="1" i="0" u="none" strike="noStrike" kern="1200" cap="none" spc="0" normalizeH="0" baseline="0" noProof="0" dirty="0">
              <a:ln>
                <a:noFill/>
              </a:ln>
              <a:solidFill>
                <a:srgbClr val="FFFFFF"/>
              </a:solidFill>
              <a:effectLst/>
              <a:uLnTx/>
              <a:uFillTx/>
              <a:latin typeface="Calibri" charset="0"/>
              <a:ea typeface="ＭＳ Ｐゴシック" charset="-128"/>
              <a:cs typeface="+mn-cs"/>
            </a:endParaRPr>
          </a:p>
        </p:txBody>
      </p:sp>
      <p:pic>
        <p:nvPicPr>
          <p:cNvPr id="5" name="Picture 5" descr="Equity, Expectations, Excellence">
            <a:extLst>
              <a:ext uri="{FF2B5EF4-FFF2-40B4-BE49-F238E27FC236}">
                <a16:creationId xmlns:a16="http://schemas.microsoft.com/office/drawing/2014/main" id="{5C17BDDE-0472-444D-8524-A59458C5A3C9}"/>
              </a:ext>
            </a:extLst>
          </p:cNvPr>
          <p:cNvPicPr>
            <a:picLocks noChangeAspect="1" noChangeArrowheads="1"/>
          </p:cNvPicPr>
          <p:nvPr/>
        </p:nvPicPr>
        <p:blipFill>
          <a:blip r:embed="rId2">
            <a:alphaModFix amt="26000"/>
            <a:extLst>
              <a:ext uri="{28A0092B-C50C-407E-A947-70E740481C1C}">
                <a14:useLocalDpi xmlns:a14="http://schemas.microsoft.com/office/drawing/2010/main" val="0"/>
              </a:ext>
            </a:extLst>
          </a:blip>
          <a:srcRect/>
          <a:stretch>
            <a:fillRect/>
          </a:stretch>
        </p:blipFill>
        <p:spPr bwMode="auto">
          <a:xfrm>
            <a:off x="294731" y="149424"/>
            <a:ext cx="11602532" cy="6346555"/>
          </a:xfrm>
          <a:prstGeom prst="rect">
            <a:avLst/>
          </a:prstGeom>
          <a:noFill/>
          <a:ln>
            <a:noFill/>
          </a:ln>
          <a:effectLst>
            <a:outerShdw blurRad="50800" dist="50800" dir="5400000" algn="ctr" rotWithShape="0">
              <a:srgbClr val="000000">
                <a:alpha val="89000"/>
              </a:srgbClr>
            </a:outerShdw>
            <a:reflection endPos="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475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859F541-9FB3-4FB3-88FF-3CE568C1D59C}"/>
              </a:ext>
              <a:ext uri="{C183D7F6-B498-43B3-948B-1728B52AA6E4}">
                <adec:decorative xmlns:adec="http://schemas.microsoft.com/office/drawing/2017/decorative" val="0"/>
              </a:ext>
            </a:extLst>
          </p:cNvPr>
          <p:cNvSpPr>
            <a:spLocks noGrp="1"/>
          </p:cNvSpPr>
          <p:nvPr>
            <p:ph type="title" idx="4294967295"/>
          </p:nvPr>
        </p:nvSpPr>
        <p:spPr>
          <a:xfrm>
            <a:off x="58912" y="333790"/>
            <a:ext cx="374784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4000" kern="0" cap="none" spc="0" dirty="0">
                <a:ln w="25400">
                  <a:solidFill>
                    <a:srgbClr val="365585"/>
                  </a:solidFill>
                </a:ln>
                <a:solidFill>
                  <a:srgbClr val="FFC000"/>
                </a:solidFill>
                <a:effectLst>
                  <a:outerShdw blurRad="38100" dist="38100" dir="2700000" algn="tl">
                    <a:srgbClr val="000000">
                      <a:alpha val="43137"/>
                    </a:srgbClr>
                  </a:outerShdw>
                </a:effectLst>
                <a:latin typeface="Tw Cen MT Condensed Extra Bold" panose="020B0803020202020204" pitchFamily="34" charset="0"/>
                <a:cs typeface="Arial" charset="0"/>
              </a:rPr>
              <a:t>ARP/ESSER 2</a:t>
            </a:r>
            <a:endParaRPr kumimoji="0" lang="en-US" sz="4000" b="0" i="0" u="none" strike="noStrike" kern="1200" cap="none" spc="0" normalizeH="0" baseline="0" noProof="0" dirty="0">
              <a:ln w="25400">
                <a:noFill/>
              </a:ln>
              <a:solidFill>
                <a:srgbClr val="365585"/>
              </a:solidFill>
              <a:effectLst/>
              <a:uLnTx/>
              <a:uFillTx/>
              <a:latin typeface="Tw Cen MT Condensed" panose="020B0606020104020203" pitchFamily="34" charset="0"/>
              <a:ea typeface="+mn-ea"/>
              <a:cs typeface="+mn-cs"/>
            </a:endParaRPr>
          </a:p>
        </p:txBody>
      </p:sp>
      <p:pic>
        <p:nvPicPr>
          <p:cNvPr id="8" name="Picture 7" descr="Logo: Elizabeth Public Schools. Every child, Achieving Excellence.">
            <a:extLst>
              <a:ext uri="{FF2B5EF4-FFF2-40B4-BE49-F238E27FC236}">
                <a16:creationId xmlns:a16="http://schemas.microsoft.com/office/drawing/2014/main" id="{3CC4BF37-1CB2-DAEC-4636-A8CB2B0E49D2}"/>
              </a:ext>
            </a:extLst>
          </p:cNvPr>
          <p:cNvPicPr>
            <a:picLocks noChangeAspect="1"/>
          </p:cNvPicPr>
          <p:nvPr/>
        </p:nvPicPr>
        <p:blipFill>
          <a:blip r:embed="rId3"/>
          <a:stretch>
            <a:fillRect/>
          </a:stretch>
        </p:blipFill>
        <p:spPr>
          <a:xfrm>
            <a:off x="58912" y="274046"/>
            <a:ext cx="3913971" cy="2877561"/>
          </a:xfrm>
          <a:prstGeom prst="rect">
            <a:avLst/>
          </a:prstGeom>
        </p:spPr>
      </p:pic>
      <p:pic>
        <p:nvPicPr>
          <p:cNvPr id="2" name="Picture 1" descr="ARP/ESSER Presentation ">
            <a:extLst>
              <a:ext uri="{FF2B5EF4-FFF2-40B4-BE49-F238E27FC236}">
                <a16:creationId xmlns:a16="http://schemas.microsoft.com/office/drawing/2014/main" id="{96DC6D03-C05A-00B7-E6F0-7897BD8A3AB3}"/>
              </a:ext>
            </a:extLst>
          </p:cNvPr>
          <p:cNvPicPr>
            <a:picLocks noChangeAspect="1"/>
          </p:cNvPicPr>
          <p:nvPr/>
        </p:nvPicPr>
        <p:blipFill>
          <a:blip r:embed="rId4"/>
          <a:stretch>
            <a:fillRect/>
          </a:stretch>
        </p:blipFill>
        <p:spPr>
          <a:xfrm>
            <a:off x="3806753" y="2112150"/>
            <a:ext cx="4578493" cy="2633700"/>
          </a:xfrm>
          <a:prstGeom prst="rect">
            <a:avLst/>
          </a:prstGeom>
        </p:spPr>
      </p:pic>
      <p:pic>
        <p:nvPicPr>
          <p:cNvPr id="3" name="Picture 2" descr="Two girls embracing and smiling at the camara.">
            <a:extLst>
              <a:ext uri="{FF2B5EF4-FFF2-40B4-BE49-F238E27FC236}">
                <a16:creationId xmlns:a16="http://schemas.microsoft.com/office/drawing/2014/main" id="{7C1A6FA8-9D77-EF71-A05B-25C53AD889FE}"/>
              </a:ext>
            </a:extLst>
          </p:cNvPr>
          <p:cNvPicPr>
            <a:picLocks noChangeAspect="1"/>
          </p:cNvPicPr>
          <p:nvPr/>
        </p:nvPicPr>
        <p:blipFill>
          <a:blip r:embed="rId5"/>
          <a:stretch>
            <a:fillRect/>
          </a:stretch>
        </p:blipFill>
        <p:spPr>
          <a:xfrm>
            <a:off x="7619603" y="-3345"/>
            <a:ext cx="4572396" cy="3432345"/>
          </a:xfrm>
          <a:prstGeom prst="rect">
            <a:avLst/>
          </a:prstGeom>
        </p:spPr>
      </p:pic>
      <p:pic>
        <p:nvPicPr>
          <p:cNvPr id="5" name="Picture 4" descr="Teacher giving a student a high five.">
            <a:extLst>
              <a:ext uri="{FF2B5EF4-FFF2-40B4-BE49-F238E27FC236}">
                <a16:creationId xmlns:a16="http://schemas.microsoft.com/office/drawing/2014/main" id="{17893834-FEAD-4DCC-21CE-89C1CFDFD893}"/>
              </a:ext>
            </a:extLst>
          </p:cNvPr>
          <p:cNvPicPr>
            <a:picLocks noChangeAspect="1"/>
          </p:cNvPicPr>
          <p:nvPr/>
        </p:nvPicPr>
        <p:blipFill>
          <a:blip r:embed="rId6"/>
          <a:stretch>
            <a:fillRect/>
          </a:stretch>
        </p:blipFill>
        <p:spPr>
          <a:xfrm>
            <a:off x="-31254" y="3467223"/>
            <a:ext cx="4572396" cy="3426249"/>
          </a:xfrm>
          <a:prstGeom prst="rect">
            <a:avLst/>
          </a:prstGeom>
        </p:spPr>
      </p:pic>
      <p:sp>
        <p:nvSpPr>
          <p:cNvPr id="11" name="Rectangle 10">
            <a:extLst>
              <a:ext uri="{FF2B5EF4-FFF2-40B4-BE49-F238E27FC236}">
                <a16:creationId xmlns:a16="http://schemas.microsoft.com/office/drawing/2014/main" id="{6E424716-712E-4165-97A5-7B469DCAA557}"/>
              </a:ext>
            </a:extLst>
          </p:cNvPr>
          <p:cNvSpPr/>
          <p:nvPr/>
        </p:nvSpPr>
        <p:spPr>
          <a:xfrm>
            <a:off x="7620000" y="4132123"/>
            <a:ext cx="4572001" cy="2308324"/>
          </a:xfrm>
          <a:prstGeom prst="rect">
            <a:avLst/>
          </a:prstGeom>
        </p:spPr>
        <p:txBody>
          <a:bodyPr wrap="square">
            <a:spAutoFit/>
          </a:bodyPr>
          <a:lstStyle/>
          <a:p>
            <a:pPr algn="ctr"/>
            <a:r>
              <a:rPr lang="en-US" sz="2400" kern="0" dirty="0">
                <a:ln w="25400">
                  <a:noFill/>
                </a:ln>
                <a:solidFill>
                  <a:srgbClr val="365585"/>
                </a:solidFill>
                <a:latin typeface="Tw Cen MT Condensed" panose="020B0606020104020203" pitchFamily="34" charset="0"/>
                <a:cs typeface="Arial" charset="0"/>
              </a:rPr>
              <a:t>presented by</a:t>
            </a:r>
          </a:p>
          <a:p>
            <a:pPr algn="ctr"/>
            <a:r>
              <a:rPr lang="en-US" sz="4000" kern="0" dirty="0">
                <a:ln w="25400">
                  <a:noFill/>
                </a:ln>
                <a:solidFill>
                  <a:srgbClr val="365585"/>
                </a:solidFill>
                <a:latin typeface="Tw Cen MT Condensed" panose="020B0606020104020203" pitchFamily="34" charset="0"/>
                <a:cs typeface="Arial" charset="0"/>
              </a:rPr>
              <a:t>Olga Hugelmeyer</a:t>
            </a:r>
          </a:p>
          <a:p>
            <a:pPr algn="ctr"/>
            <a:r>
              <a:rPr lang="en-US" sz="4000" kern="0" dirty="0">
                <a:ln w="25400">
                  <a:noFill/>
                </a:ln>
                <a:solidFill>
                  <a:srgbClr val="365585"/>
                </a:solidFill>
                <a:latin typeface="Tw Cen MT Condensed" panose="020B0606020104020203" pitchFamily="34" charset="0"/>
                <a:cs typeface="Arial" charset="0"/>
              </a:rPr>
              <a:t>Superintendent of Schools</a:t>
            </a:r>
          </a:p>
          <a:p>
            <a:pPr lvl="0" algn="ctr">
              <a:defRPr/>
            </a:pPr>
            <a:r>
              <a:rPr lang="en-US" sz="4000" kern="0" dirty="0">
                <a:ln w="25400">
                  <a:noFill/>
                </a:ln>
                <a:solidFill>
                  <a:srgbClr val="365585"/>
                </a:solidFill>
                <a:latin typeface="Tw Cen MT Condensed" panose="020B0606020104020203" pitchFamily="34" charset="0"/>
                <a:cs typeface="Arial" charset="0"/>
              </a:rPr>
              <a:t>June 10, 2022</a:t>
            </a:r>
            <a:endParaRPr lang="en-US" sz="4000" dirty="0">
              <a:ln w="25400">
                <a:noFill/>
              </a:ln>
              <a:solidFill>
                <a:srgbClr val="365585"/>
              </a:solidFill>
              <a:latin typeface="Tw Cen MT Condensed" panose="020B0606020104020203" pitchFamily="34" charset="0"/>
            </a:endParaRPr>
          </a:p>
        </p:txBody>
      </p:sp>
    </p:spTree>
    <p:extLst>
      <p:ext uri="{BB962C8B-B14F-4D97-AF65-F5344CB8AC3E}">
        <p14:creationId xmlns:p14="http://schemas.microsoft.com/office/powerpoint/2010/main" val="1059647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F17E-1207-43E4-A01B-F5BF1BD679CD}"/>
              </a:ext>
            </a:extLst>
          </p:cNvPr>
          <p:cNvSpPr>
            <a:spLocks noGrp="1"/>
          </p:cNvSpPr>
          <p:nvPr>
            <p:ph type="title"/>
          </p:nvPr>
        </p:nvSpPr>
        <p:spPr>
          <a:xfrm>
            <a:off x="0" y="1004342"/>
            <a:ext cx="12192000" cy="5036694"/>
          </a:xfrm>
        </p:spPr>
        <p:txBody>
          <a:bodyPr>
            <a:normAutofit/>
          </a:bodyPr>
          <a:lstStyle/>
          <a:p>
            <a:r>
              <a:rPr lang="en-US" dirty="0"/>
              <a:t> </a:t>
            </a:r>
            <a:r>
              <a:rPr lang="en-US" sz="4800" dirty="0"/>
              <a:t>Midland Park Public Schools District</a:t>
            </a:r>
            <a:br>
              <a:rPr lang="en-US" sz="4800" dirty="0"/>
            </a:br>
            <a:br>
              <a:rPr lang="en-US" sz="4800" dirty="0"/>
            </a:br>
            <a:r>
              <a:rPr lang="en-US" sz="2800" dirty="0"/>
              <a:t>Mr. Peter Galasso, ESEA Coordinator</a:t>
            </a:r>
            <a:br>
              <a:rPr lang="en-US" sz="2800" dirty="0"/>
            </a:br>
            <a:endParaRPr lang="en-US" sz="2800" b="1" dirty="0"/>
          </a:p>
        </p:txBody>
      </p:sp>
    </p:spTree>
    <p:extLst>
      <p:ext uri="{BB962C8B-B14F-4D97-AF65-F5344CB8AC3E}">
        <p14:creationId xmlns:p14="http://schemas.microsoft.com/office/powerpoint/2010/main" val="37915238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D195-C554-E96B-B475-89121439A150}"/>
              </a:ext>
            </a:extLst>
          </p:cNvPr>
          <p:cNvSpPr>
            <a:spLocks noGrp="1"/>
          </p:cNvSpPr>
          <p:nvPr>
            <p:ph type="title"/>
          </p:nvPr>
        </p:nvSpPr>
        <p:spPr/>
        <p:txBody>
          <a:bodyPr/>
          <a:lstStyle/>
          <a:p>
            <a:r>
              <a:rPr lang="en-US" dirty="0"/>
              <a:t>Demographics of Midland Park</a:t>
            </a:r>
          </a:p>
        </p:txBody>
      </p:sp>
      <p:sp>
        <p:nvSpPr>
          <p:cNvPr id="3" name="Content Placeholder 2">
            <a:extLst>
              <a:ext uri="{FF2B5EF4-FFF2-40B4-BE49-F238E27FC236}">
                <a16:creationId xmlns:a16="http://schemas.microsoft.com/office/drawing/2014/main" id="{5C0A7779-D56F-8CE1-40A5-D765E2EF4D06}"/>
              </a:ext>
            </a:extLst>
          </p:cNvPr>
          <p:cNvSpPr>
            <a:spLocks noGrp="1"/>
          </p:cNvSpPr>
          <p:nvPr>
            <p:ph idx="1"/>
          </p:nvPr>
        </p:nvSpPr>
        <p:spPr>
          <a:xfrm>
            <a:off x="426676" y="1126477"/>
            <a:ext cx="7398190" cy="2226974"/>
          </a:xfrm>
        </p:spPr>
        <p:txBody>
          <a:bodyPr/>
          <a:lstStyle/>
          <a:p>
            <a:r>
              <a:rPr lang="en-US" dirty="0"/>
              <a:t>Suburban District in Bergen County with a household median income of $121,000 with just over 7,000 residents.</a:t>
            </a:r>
          </a:p>
          <a:p>
            <a:pPr lvl="1"/>
            <a:r>
              <a:rPr lang="en-US" dirty="0"/>
              <a:t>Neighboring towns Ridgewood, Glenn Rock, Waldwick</a:t>
            </a:r>
          </a:p>
          <a:p>
            <a:r>
              <a:rPr lang="en-US" dirty="0"/>
              <a:t>School district consist of 3 schools, pK-2, 3-6, 7-12 with close to 1,100 students. </a:t>
            </a:r>
          </a:p>
          <a:p>
            <a:r>
              <a:rPr lang="en-US" dirty="0"/>
              <a:t>Midland Park SD houses the Bergen County Special Services Hearing Impaired Program (HIP/SHIP) programs for students with partial and profound hearing loss.</a:t>
            </a:r>
          </a:p>
        </p:txBody>
      </p:sp>
      <p:pic>
        <p:nvPicPr>
          <p:cNvPr id="6" name="Picture 5" descr="Midland Park, New Jersey&#10;">
            <a:extLst>
              <a:ext uri="{FF2B5EF4-FFF2-40B4-BE49-F238E27FC236}">
                <a16:creationId xmlns:a16="http://schemas.microsoft.com/office/drawing/2014/main" id="{B44CCC74-139B-EF3A-15D3-031F3DB36659}"/>
              </a:ext>
            </a:extLst>
          </p:cNvPr>
          <p:cNvPicPr>
            <a:picLocks noChangeAspect="1"/>
          </p:cNvPicPr>
          <p:nvPr/>
        </p:nvPicPr>
        <p:blipFill>
          <a:blip r:embed="rId3"/>
          <a:stretch>
            <a:fillRect/>
          </a:stretch>
        </p:blipFill>
        <p:spPr>
          <a:xfrm>
            <a:off x="7205721" y="1770271"/>
            <a:ext cx="4225198" cy="3843133"/>
          </a:xfrm>
          <a:prstGeom prst="rect">
            <a:avLst/>
          </a:prstGeom>
        </p:spPr>
      </p:pic>
      <p:sp>
        <p:nvSpPr>
          <p:cNvPr id="5" name="Slide Number Placeholder 4">
            <a:extLst>
              <a:ext uri="{FF2B5EF4-FFF2-40B4-BE49-F238E27FC236}">
                <a16:creationId xmlns:a16="http://schemas.microsoft.com/office/drawing/2014/main" id="{48162161-4FA8-2BC2-34B5-9D0C2BC37686}"/>
              </a:ext>
            </a:extLst>
          </p:cNvPr>
          <p:cNvSpPr>
            <a:spLocks noGrp="1"/>
          </p:cNvSpPr>
          <p:nvPr>
            <p:ph type="sldNum" sz="quarter" idx="12"/>
          </p:nvPr>
        </p:nvSpPr>
        <p:spPr/>
        <p:txBody>
          <a:bodyPr/>
          <a:lstStyle/>
          <a:p>
            <a:fld id="{A3D1C70C-36A2-44FC-A083-98959550CFF4}" type="slidenum">
              <a:rPr lang="en-US" smtClean="0"/>
              <a:t>73</a:t>
            </a:fld>
            <a:endParaRPr lang="en-US"/>
          </a:p>
        </p:txBody>
      </p:sp>
    </p:spTree>
    <p:extLst>
      <p:ext uri="{BB962C8B-B14F-4D97-AF65-F5344CB8AC3E}">
        <p14:creationId xmlns:p14="http://schemas.microsoft.com/office/powerpoint/2010/main" val="15807257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9C30-7E8C-9B37-FE60-7EA15011E020}"/>
              </a:ext>
            </a:extLst>
          </p:cNvPr>
          <p:cNvSpPr>
            <a:spLocks noGrp="1"/>
          </p:cNvSpPr>
          <p:nvPr>
            <p:ph type="title"/>
          </p:nvPr>
        </p:nvSpPr>
        <p:spPr/>
        <p:txBody>
          <a:bodyPr/>
          <a:lstStyle/>
          <a:p>
            <a:r>
              <a:rPr lang="en-US" dirty="0"/>
              <a:t>Title Allocation: ARP/ESSER III</a:t>
            </a:r>
          </a:p>
        </p:txBody>
      </p:sp>
      <p:sp>
        <p:nvSpPr>
          <p:cNvPr id="11" name="Text Placeholder 10">
            <a:extLst>
              <a:ext uri="{FF2B5EF4-FFF2-40B4-BE49-F238E27FC236}">
                <a16:creationId xmlns:a16="http://schemas.microsoft.com/office/drawing/2014/main" id="{2776F663-6393-56B6-416B-5470F318466E}"/>
              </a:ext>
            </a:extLst>
          </p:cNvPr>
          <p:cNvSpPr>
            <a:spLocks noGrp="1"/>
          </p:cNvSpPr>
          <p:nvPr>
            <p:ph type="body" idx="1"/>
          </p:nvPr>
        </p:nvSpPr>
        <p:spPr>
          <a:xfrm>
            <a:off x="219609" y="1084146"/>
            <a:ext cx="6540955" cy="823912"/>
          </a:xfrm>
        </p:spPr>
        <p:txBody>
          <a:bodyPr/>
          <a:lstStyle/>
          <a:p>
            <a:r>
              <a:rPr lang="en-US" sz="3200" dirty="0"/>
              <a:t>MP Total Allocation: $965,999</a:t>
            </a:r>
          </a:p>
        </p:txBody>
      </p:sp>
      <p:sp>
        <p:nvSpPr>
          <p:cNvPr id="9" name="Text Placeholder 8">
            <a:extLst>
              <a:ext uri="{FF2B5EF4-FFF2-40B4-BE49-F238E27FC236}">
                <a16:creationId xmlns:a16="http://schemas.microsoft.com/office/drawing/2014/main" id="{7D6BDC82-9F35-F045-D420-0CE11705F4F4}"/>
              </a:ext>
            </a:extLst>
          </p:cNvPr>
          <p:cNvSpPr>
            <a:spLocks noGrp="1"/>
          </p:cNvSpPr>
          <p:nvPr>
            <p:ph sz="half" idx="2"/>
          </p:nvPr>
        </p:nvSpPr>
        <p:spPr>
          <a:xfrm>
            <a:off x="805148" y="2071985"/>
            <a:ext cx="6994234" cy="3664374"/>
          </a:xfrm>
        </p:spPr>
        <p:txBody>
          <a:bodyPr/>
          <a:lstStyle/>
          <a:p>
            <a:r>
              <a:rPr lang="en-US" sz="2400" dirty="0"/>
              <a:t>ARP: $770,819</a:t>
            </a:r>
          </a:p>
          <a:p>
            <a:r>
              <a:rPr lang="en-US" sz="2400" dirty="0"/>
              <a:t>Accelerated Learning/ Support: $70,180</a:t>
            </a:r>
          </a:p>
          <a:p>
            <a:r>
              <a:rPr lang="en-US" sz="2400" dirty="0"/>
              <a:t>Summer Learning/ Enrichment: $40,000</a:t>
            </a:r>
          </a:p>
          <a:p>
            <a:r>
              <a:rPr lang="en-US" sz="2400" dirty="0"/>
              <a:t>Comprehensive Beyond the School Day: $40,000</a:t>
            </a:r>
          </a:p>
          <a:p>
            <a:r>
              <a:rPr lang="en-US" sz="2400" dirty="0"/>
              <a:t>Mental Health Support: $45,000</a:t>
            </a:r>
            <a:endParaRPr lang="en-US" dirty="0"/>
          </a:p>
        </p:txBody>
      </p:sp>
      <p:pic>
        <p:nvPicPr>
          <p:cNvPr id="8" name="Picture 7" descr="Elementary and secondary school emergency relief (ESSER) Fund. Cares Act $13.5 billion in March 2020. CRRSA Act $43.5 billion December 2020. American Rescue Act $122.7 billion March 2021.">
            <a:extLst>
              <a:ext uri="{FF2B5EF4-FFF2-40B4-BE49-F238E27FC236}">
                <a16:creationId xmlns:a16="http://schemas.microsoft.com/office/drawing/2014/main" id="{23145BCF-F1F7-20AA-62E6-B5A2CE127A58}"/>
              </a:ext>
            </a:extLst>
          </p:cNvPr>
          <p:cNvPicPr>
            <a:picLocks noChangeAspect="1"/>
          </p:cNvPicPr>
          <p:nvPr/>
        </p:nvPicPr>
        <p:blipFill>
          <a:blip r:embed="rId2"/>
          <a:stretch>
            <a:fillRect/>
          </a:stretch>
        </p:blipFill>
        <p:spPr>
          <a:xfrm>
            <a:off x="7399995" y="1861835"/>
            <a:ext cx="4572396" cy="4084674"/>
          </a:xfrm>
          <a:prstGeom prst="rect">
            <a:avLst/>
          </a:prstGeom>
        </p:spPr>
      </p:pic>
      <p:sp>
        <p:nvSpPr>
          <p:cNvPr id="7" name="Slide Number Placeholder 6">
            <a:extLst>
              <a:ext uri="{FF2B5EF4-FFF2-40B4-BE49-F238E27FC236}">
                <a16:creationId xmlns:a16="http://schemas.microsoft.com/office/drawing/2014/main" id="{B652F19D-1F25-6EA1-8B0B-8DED26274831}"/>
              </a:ext>
            </a:extLst>
          </p:cNvPr>
          <p:cNvSpPr>
            <a:spLocks noGrp="1"/>
          </p:cNvSpPr>
          <p:nvPr>
            <p:ph type="sldNum" sz="quarter" idx="12"/>
          </p:nvPr>
        </p:nvSpPr>
        <p:spPr/>
        <p:txBody>
          <a:bodyPr/>
          <a:lstStyle/>
          <a:p>
            <a:fld id="{A3D1C70C-36A2-44FC-A083-98959550CFF4}" type="slidenum">
              <a:rPr lang="en-US" smtClean="0"/>
              <a:t>74</a:t>
            </a:fld>
            <a:endParaRPr lang="en-US"/>
          </a:p>
        </p:txBody>
      </p:sp>
    </p:spTree>
    <p:extLst>
      <p:ext uri="{BB962C8B-B14F-4D97-AF65-F5344CB8AC3E}">
        <p14:creationId xmlns:p14="http://schemas.microsoft.com/office/powerpoint/2010/main" val="408589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1939-D0D1-77C0-1B5A-F4F70308EB34}"/>
              </a:ext>
            </a:extLst>
          </p:cNvPr>
          <p:cNvSpPr>
            <a:spLocks noGrp="1"/>
          </p:cNvSpPr>
          <p:nvPr>
            <p:ph type="title"/>
          </p:nvPr>
        </p:nvSpPr>
        <p:spPr/>
        <p:txBody>
          <a:bodyPr/>
          <a:lstStyle/>
          <a:p>
            <a:r>
              <a:rPr lang="en-US" dirty="0"/>
              <a:t>Greatest Areas of Need (GAN)</a:t>
            </a:r>
          </a:p>
        </p:txBody>
      </p:sp>
      <p:sp>
        <p:nvSpPr>
          <p:cNvPr id="16" name="Content Placeholder 10">
            <a:extLst>
              <a:ext uri="{FF2B5EF4-FFF2-40B4-BE49-F238E27FC236}">
                <a16:creationId xmlns:a16="http://schemas.microsoft.com/office/drawing/2014/main" id="{CA84F766-A4EA-4A49-5CA9-003CD62E226A}"/>
              </a:ext>
            </a:extLst>
          </p:cNvPr>
          <p:cNvSpPr txBox="1">
            <a:spLocks/>
          </p:cNvSpPr>
          <p:nvPr/>
        </p:nvSpPr>
        <p:spPr>
          <a:xfrm>
            <a:off x="335319" y="1281868"/>
            <a:ext cx="10526706" cy="579663"/>
          </a:xfrm>
          <a:prstGeom prst="rect">
            <a:avLst/>
          </a:prstGeom>
        </p:spPr>
        <p:txBody>
          <a:bodyPr vert="horz" lIns="91440" tIns="45720" rIns="457200" bIns="45720" rtlCol="0">
            <a:noAutofit/>
          </a:bodyPr>
          <a:lst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t>To help identify needs:</a:t>
            </a:r>
          </a:p>
          <a:p>
            <a:pPr lvl="1"/>
            <a:r>
              <a:rPr lang="en-US" sz="2400" dirty="0"/>
              <a:t>Community Survey and Community Forums</a:t>
            </a:r>
          </a:p>
          <a:p>
            <a:pPr lvl="1"/>
            <a:r>
              <a:rPr lang="en-US" sz="2400" dirty="0"/>
              <a:t>Consulted Union and Pandemic Response Teams</a:t>
            </a:r>
          </a:p>
          <a:p>
            <a:pPr lvl="1"/>
            <a:r>
              <a:rPr lang="en-US" sz="2400" dirty="0"/>
              <a:t>Met with key stake holders, i.e. BOE, town council, PTA</a:t>
            </a:r>
          </a:p>
        </p:txBody>
      </p:sp>
      <p:sp>
        <p:nvSpPr>
          <p:cNvPr id="11" name="Content Placeholder 10">
            <a:extLst>
              <a:ext uri="{FF2B5EF4-FFF2-40B4-BE49-F238E27FC236}">
                <a16:creationId xmlns:a16="http://schemas.microsoft.com/office/drawing/2014/main" id="{4623EDFF-FCCC-490A-A3FA-C03BF78DBBB3}"/>
              </a:ext>
            </a:extLst>
          </p:cNvPr>
          <p:cNvSpPr>
            <a:spLocks noGrp="1"/>
          </p:cNvSpPr>
          <p:nvPr>
            <p:ph sz="half" idx="1"/>
          </p:nvPr>
        </p:nvSpPr>
        <p:spPr>
          <a:xfrm>
            <a:off x="335319" y="3681903"/>
            <a:ext cx="11905801" cy="579663"/>
          </a:xfrm>
        </p:spPr>
        <p:txBody>
          <a:bodyPr/>
          <a:lstStyle/>
          <a:p>
            <a:r>
              <a:rPr lang="en-US" sz="2800" dirty="0"/>
              <a:t>Results focused on 3 aspects of district and identified GAN’s for each:</a:t>
            </a:r>
          </a:p>
        </p:txBody>
      </p:sp>
      <p:sp>
        <p:nvSpPr>
          <p:cNvPr id="7" name="Rectangle 6">
            <a:extLst>
              <a:ext uri="{FF2B5EF4-FFF2-40B4-BE49-F238E27FC236}">
                <a16:creationId xmlns:a16="http://schemas.microsoft.com/office/drawing/2014/main" id="{AAFE1575-C600-9D04-7116-171850DBB6FE}"/>
              </a:ext>
            </a:extLst>
          </p:cNvPr>
          <p:cNvSpPr/>
          <p:nvPr/>
        </p:nvSpPr>
        <p:spPr>
          <a:xfrm>
            <a:off x="1046147" y="4652802"/>
            <a:ext cx="2440092" cy="923330"/>
          </a:xfrm>
          <a:prstGeom prst="rect">
            <a:avLst/>
          </a:prstGeom>
          <a:noFill/>
        </p:spPr>
        <p:txBody>
          <a:bodyPr wrap="none" lIns="91440" tIns="45720" rIns="91440" bIns="45720">
            <a:spAutoFit/>
          </a:bodyPr>
          <a:lstStyle/>
          <a:p>
            <a:pPr algn="ctr"/>
            <a:r>
              <a:rPr lang="en-US" sz="5400" b="0" cap="none" spc="0" dirty="0">
                <a:ln w="0"/>
                <a:solidFill>
                  <a:schemeClr val="accent6"/>
                </a:solidFill>
                <a:effectLst>
                  <a:outerShdw blurRad="38100" dist="19050" dir="2700000" algn="tl" rotWithShape="0">
                    <a:schemeClr val="dk1">
                      <a:alpha val="40000"/>
                    </a:schemeClr>
                  </a:outerShdw>
                </a:effectLst>
              </a:rPr>
              <a:t>Facility</a:t>
            </a:r>
          </a:p>
        </p:txBody>
      </p:sp>
      <p:sp>
        <p:nvSpPr>
          <p:cNvPr id="8" name="Rectangle 7">
            <a:extLst>
              <a:ext uri="{FF2B5EF4-FFF2-40B4-BE49-F238E27FC236}">
                <a16:creationId xmlns:a16="http://schemas.microsoft.com/office/drawing/2014/main" id="{3A96DA26-3627-7071-EDB0-13F5932DEC9D}"/>
              </a:ext>
            </a:extLst>
          </p:cNvPr>
          <p:cNvSpPr/>
          <p:nvPr/>
        </p:nvSpPr>
        <p:spPr>
          <a:xfrm>
            <a:off x="4402450" y="4337461"/>
            <a:ext cx="2951449" cy="1754326"/>
          </a:xfrm>
          <a:prstGeom prst="rect">
            <a:avLst/>
          </a:prstGeom>
          <a:noFill/>
        </p:spPr>
        <p:txBody>
          <a:bodyPr wrap="none" lIns="91440" tIns="45720" rIns="91440" bIns="45720">
            <a:spAutoFit/>
          </a:bodyPr>
          <a:lstStyle/>
          <a:p>
            <a:pPr algn="ctr"/>
            <a:r>
              <a:rPr lang="en-US" sz="5400" b="0" cap="none" spc="0" dirty="0">
                <a:ln w="0"/>
                <a:solidFill>
                  <a:schemeClr val="accent2"/>
                </a:solidFill>
                <a:effectLst>
                  <a:outerShdw blurRad="38100" dist="19050" dir="2700000" algn="tl" rotWithShape="0">
                    <a:schemeClr val="dk1">
                      <a:alpha val="40000"/>
                    </a:schemeClr>
                  </a:outerShdw>
                </a:effectLst>
              </a:rPr>
              <a:t>Student </a:t>
            </a:r>
          </a:p>
          <a:p>
            <a:pPr algn="ctr"/>
            <a:r>
              <a:rPr lang="en-US" sz="5400" b="0" cap="none" spc="0" dirty="0">
                <a:ln w="0"/>
                <a:solidFill>
                  <a:schemeClr val="accent2"/>
                </a:solidFill>
                <a:effectLst>
                  <a:outerShdw blurRad="38100" dist="19050" dir="2700000" algn="tl" rotWithShape="0">
                    <a:schemeClr val="dk1">
                      <a:alpha val="40000"/>
                    </a:schemeClr>
                  </a:outerShdw>
                </a:effectLst>
              </a:rPr>
              <a:t>Learning</a:t>
            </a:r>
          </a:p>
        </p:txBody>
      </p:sp>
      <p:sp>
        <p:nvSpPr>
          <p:cNvPr id="9" name="Rectangle 8">
            <a:extLst>
              <a:ext uri="{FF2B5EF4-FFF2-40B4-BE49-F238E27FC236}">
                <a16:creationId xmlns:a16="http://schemas.microsoft.com/office/drawing/2014/main" id="{E9CF4120-6DDB-3891-872F-48DD799ADBF1}"/>
              </a:ext>
            </a:extLst>
          </p:cNvPr>
          <p:cNvSpPr/>
          <p:nvPr/>
        </p:nvSpPr>
        <p:spPr>
          <a:xfrm>
            <a:off x="8502085" y="4237304"/>
            <a:ext cx="2359940" cy="1754326"/>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19050" dir="2700000" algn="tl" rotWithShape="0">
                    <a:schemeClr val="dk1">
                      <a:alpha val="40000"/>
                    </a:schemeClr>
                  </a:outerShdw>
                </a:effectLst>
              </a:rPr>
              <a:t>Mental</a:t>
            </a:r>
          </a:p>
          <a:p>
            <a:pPr algn="ctr"/>
            <a:r>
              <a:rPr lang="en-US" sz="5400" b="0" cap="none" spc="0" dirty="0">
                <a:ln w="0"/>
                <a:solidFill>
                  <a:schemeClr val="accent1"/>
                </a:solidFill>
                <a:effectLst>
                  <a:outerShdw blurRad="38100" dist="19050" dir="2700000" algn="tl" rotWithShape="0">
                    <a:schemeClr val="dk1">
                      <a:alpha val="40000"/>
                    </a:schemeClr>
                  </a:outerShdw>
                </a:effectLst>
              </a:rPr>
              <a:t>Health</a:t>
            </a:r>
          </a:p>
        </p:txBody>
      </p:sp>
      <p:sp>
        <p:nvSpPr>
          <p:cNvPr id="6" name="Slide Number Placeholder 5">
            <a:extLst>
              <a:ext uri="{FF2B5EF4-FFF2-40B4-BE49-F238E27FC236}">
                <a16:creationId xmlns:a16="http://schemas.microsoft.com/office/drawing/2014/main" id="{90196253-378F-7A5B-8C62-3E2FF9DF7405}"/>
              </a:ext>
            </a:extLst>
          </p:cNvPr>
          <p:cNvSpPr>
            <a:spLocks noGrp="1"/>
          </p:cNvSpPr>
          <p:nvPr>
            <p:ph type="sldNum" sz="quarter" idx="12"/>
          </p:nvPr>
        </p:nvSpPr>
        <p:spPr/>
        <p:txBody>
          <a:bodyPr/>
          <a:lstStyle/>
          <a:p>
            <a:fld id="{A3D1C70C-36A2-44FC-A083-98959550CFF4}" type="slidenum">
              <a:rPr lang="en-US" smtClean="0"/>
              <a:t>75</a:t>
            </a:fld>
            <a:endParaRPr lang="en-US"/>
          </a:p>
        </p:txBody>
      </p:sp>
    </p:spTree>
    <p:extLst>
      <p:ext uri="{BB962C8B-B14F-4D97-AF65-F5344CB8AC3E}">
        <p14:creationId xmlns:p14="http://schemas.microsoft.com/office/powerpoint/2010/main" val="11954221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7A9D-B898-0C5E-C09B-76F9B903490A}"/>
              </a:ext>
            </a:extLst>
          </p:cNvPr>
          <p:cNvSpPr>
            <a:spLocks noGrp="1"/>
          </p:cNvSpPr>
          <p:nvPr>
            <p:ph type="title"/>
          </p:nvPr>
        </p:nvSpPr>
        <p:spPr/>
        <p:txBody>
          <a:bodyPr/>
          <a:lstStyle/>
          <a:p>
            <a:r>
              <a:rPr lang="en-US" dirty="0"/>
              <a:t>Community Feedback results:</a:t>
            </a:r>
          </a:p>
        </p:txBody>
      </p:sp>
      <p:sp>
        <p:nvSpPr>
          <p:cNvPr id="7" name="Rectangle 6">
            <a:extLst>
              <a:ext uri="{FF2B5EF4-FFF2-40B4-BE49-F238E27FC236}">
                <a16:creationId xmlns:a16="http://schemas.microsoft.com/office/drawing/2014/main" id="{C623AACC-1ACD-5443-5A24-60FC4DC191E5}"/>
              </a:ext>
            </a:extLst>
          </p:cNvPr>
          <p:cNvSpPr/>
          <p:nvPr/>
        </p:nvSpPr>
        <p:spPr>
          <a:xfrm>
            <a:off x="2487735" y="1138222"/>
            <a:ext cx="53091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3" name="Content Placeholder 2">
            <a:extLst>
              <a:ext uri="{FF2B5EF4-FFF2-40B4-BE49-F238E27FC236}">
                <a16:creationId xmlns:a16="http://schemas.microsoft.com/office/drawing/2014/main" id="{27615795-B020-9832-867D-B05CEA0FE9DA}"/>
              </a:ext>
            </a:extLst>
          </p:cNvPr>
          <p:cNvSpPr>
            <a:spLocks noGrp="1"/>
          </p:cNvSpPr>
          <p:nvPr>
            <p:ph sz="half" idx="1"/>
          </p:nvPr>
        </p:nvSpPr>
        <p:spPr>
          <a:xfrm>
            <a:off x="1256842" y="1923694"/>
            <a:ext cx="3800820" cy="1658955"/>
          </a:xfrm>
        </p:spPr>
        <p:txBody>
          <a:bodyPr/>
          <a:lstStyle/>
          <a:p>
            <a:pPr marL="0" indent="0">
              <a:buNone/>
            </a:pPr>
            <a:r>
              <a:rPr lang="en-US" dirty="0"/>
              <a:t>Social Emotional Learning and transition back to school cited as the greatest concern from parents.</a:t>
            </a:r>
          </a:p>
        </p:txBody>
      </p:sp>
      <p:sp>
        <p:nvSpPr>
          <p:cNvPr id="8" name="Rectangle 7">
            <a:extLst>
              <a:ext uri="{FF2B5EF4-FFF2-40B4-BE49-F238E27FC236}">
                <a16:creationId xmlns:a16="http://schemas.microsoft.com/office/drawing/2014/main" id="{18D72E1B-5460-C90D-A480-41AC5FA7954D}"/>
              </a:ext>
            </a:extLst>
          </p:cNvPr>
          <p:cNvSpPr/>
          <p:nvPr/>
        </p:nvSpPr>
        <p:spPr>
          <a:xfrm>
            <a:off x="7049742" y="2464716"/>
            <a:ext cx="53091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11" name="TextBox 10">
            <a:extLst>
              <a:ext uri="{FF2B5EF4-FFF2-40B4-BE49-F238E27FC236}">
                <a16:creationId xmlns:a16="http://schemas.microsoft.com/office/drawing/2014/main" id="{A935A295-49CA-C9A9-1E2C-BB715103F0F1}"/>
              </a:ext>
            </a:extLst>
          </p:cNvPr>
          <p:cNvSpPr txBox="1"/>
          <p:nvPr/>
        </p:nvSpPr>
        <p:spPr>
          <a:xfrm>
            <a:off x="8073122" y="1740567"/>
            <a:ext cx="3972393" cy="1569660"/>
          </a:xfrm>
          <a:prstGeom prst="rect">
            <a:avLst/>
          </a:prstGeom>
          <a:solidFill>
            <a:schemeClr val="accent4"/>
          </a:solidFill>
        </p:spPr>
        <p:txBody>
          <a:bodyPr wrap="square" rtlCol="0">
            <a:spAutoFit/>
          </a:bodyPr>
          <a:lstStyle/>
          <a:p>
            <a:pPr algn="ctr"/>
            <a:r>
              <a:rPr lang="en-US" sz="2400" i="1" dirty="0"/>
              <a:t>With this feedback and our data to guide and support decisions we came up with the district plan.</a:t>
            </a:r>
          </a:p>
        </p:txBody>
      </p:sp>
      <p:pic>
        <p:nvPicPr>
          <p:cNvPr id="10" name="Picture 9" descr="Bracket for text">
            <a:extLst>
              <a:ext uri="{FF2B5EF4-FFF2-40B4-BE49-F238E27FC236}">
                <a16:creationId xmlns:a16="http://schemas.microsoft.com/office/drawing/2014/main" id="{6A20B8CA-DEB6-80A8-DD4E-752B55028758}"/>
              </a:ext>
            </a:extLst>
          </p:cNvPr>
          <p:cNvPicPr>
            <a:picLocks noChangeAspect="1"/>
          </p:cNvPicPr>
          <p:nvPr/>
        </p:nvPicPr>
        <p:blipFill>
          <a:blip r:embed="rId2"/>
          <a:stretch>
            <a:fillRect/>
          </a:stretch>
        </p:blipFill>
        <p:spPr>
          <a:xfrm>
            <a:off x="3837129" y="3239526"/>
            <a:ext cx="6956139" cy="713294"/>
          </a:xfrm>
          <a:prstGeom prst="rect">
            <a:avLst/>
          </a:prstGeom>
        </p:spPr>
      </p:pic>
      <p:sp>
        <p:nvSpPr>
          <p:cNvPr id="4" name="Content Placeholder 3">
            <a:extLst>
              <a:ext uri="{FF2B5EF4-FFF2-40B4-BE49-F238E27FC236}">
                <a16:creationId xmlns:a16="http://schemas.microsoft.com/office/drawing/2014/main" id="{20D20A8B-414C-A7FB-D952-104AD2B84146}"/>
              </a:ext>
            </a:extLst>
          </p:cNvPr>
          <p:cNvSpPr>
            <a:spLocks noGrp="1"/>
          </p:cNvSpPr>
          <p:nvPr>
            <p:ph sz="half" idx="13"/>
          </p:nvPr>
        </p:nvSpPr>
        <p:spPr>
          <a:xfrm>
            <a:off x="3977090" y="3845127"/>
            <a:ext cx="3800820" cy="2602732"/>
          </a:xfrm>
        </p:spPr>
        <p:txBody>
          <a:bodyPr/>
          <a:lstStyle/>
          <a:p>
            <a:pPr marL="0" indent="0">
              <a:buNone/>
            </a:pPr>
            <a:r>
              <a:rPr lang="en-US" dirty="0"/>
              <a:t>Safety of students from pandemic including, masks, cleaning and air quality as second concern.</a:t>
            </a:r>
          </a:p>
        </p:txBody>
      </p:sp>
      <p:sp>
        <p:nvSpPr>
          <p:cNvPr id="5" name="Content Placeholder 4">
            <a:extLst>
              <a:ext uri="{FF2B5EF4-FFF2-40B4-BE49-F238E27FC236}">
                <a16:creationId xmlns:a16="http://schemas.microsoft.com/office/drawing/2014/main" id="{DEF1EA36-BA8A-7989-8AAC-B3403D8B659E}"/>
              </a:ext>
            </a:extLst>
          </p:cNvPr>
          <p:cNvSpPr>
            <a:spLocks noGrp="1"/>
          </p:cNvSpPr>
          <p:nvPr>
            <p:ph sz="half" idx="14"/>
          </p:nvPr>
        </p:nvSpPr>
        <p:spPr>
          <a:xfrm>
            <a:off x="7777910" y="3845127"/>
            <a:ext cx="3800820" cy="2232330"/>
          </a:xfrm>
        </p:spPr>
        <p:txBody>
          <a:bodyPr/>
          <a:lstStyle/>
          <a:p>
            <a:pPr marL="0" indent="0">
              <a:buNone/>
            </a:pPr>
            <a:r>
              <a:rPr lang="en-US" dirty="0"/>
              <a:t>Learning Loss across Reading, Writing and Math, along with return to normalcy with sports cited as a second concern.</a:t>
            </a:r>
          </a:p>
        </p:txBody>
      </p:sp>
      <p:sp>
        <p:nvSpPr>
          <p:cNvPr id="6" name="Slide Number Placeholder 5">
            <a:extLst>
              <a:ext uri="{FF2B5EF4-FFF2-40B4-BE49-F238E27FC236}">
                <a16:creationId xmlns:a16="http://schemas.microsoft.com/office/drawing/2014/main" id="{3CC964D1-E81C-C557-8B34-86A1FB7DE38B}"/>
              </a:ext>
            </a:extLst>
          </p:cNvPr>
          <p:cNvSpPr>
            <a:spLocks noGrp="1"/>
          </p:cNvSpPr>
          <p:nvPr>
            <p:ph type="sldNum" sz="quarter" idx="12"/>
          </p:nvPr>
        </p:nvSpPr>
        <p:spPr/>
        <p:txBody>
          <a:bodyPr/>
          <a:lstStyle/>
          <a:p>
            <a:fld id="{A3D1C70C-36A2-44FC-A083-98959550CFF4}" type="slidenum">
              <a:rPr lang="en-US" smtClean="0"/>
              <a:t>76</a:t>
            </a:fld>
            <a:endParaRPr lang="en-US"/>
          </a:p>
        </p:txBody>
      </p:sp>
    </p:spTree>
    <p:extLst>
      <p:ext uri="{BB962C8B-B14F-4D97-AF65-F5344CB8AC3E}">
        <p14:creationId xmlns:p14="http://schemas.microsoft.com/office/powerpoint/2010/main" val="7276517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FF0414-D090-2566-07C4-293D0BDBE303}"/>
              </a:ext>
            </a:extLst>
          </p:cNvPr>
          <p:cNvSpPr>
            <a:spLocks noGrp="1"/>
          </p:cNvSpPr>
          <p:nvPr>
            <p:ph type="title"/>
          </p:nvPr>
        </p:nvSpPr>
        <p:spPr>
          <a:xfrm>
            <a:off x="1333960" y="235676"/>
            <a:ext cx="10096959" cy="747579"/>
          </a:xfrm>
        </p:spPr>
        <p:txBody>
          <a:bodyPr/>
          <a:lstStyle/>
          <a:p>
            <a:r>
              <a:rPr lang="en-US" sz="5400" dirty="0"/>
              <a:t>GAN - Facility</a:t>
            </a:r>
            <a:endParaRPr lang="en-US" dirty="0"/>
          </a:p>
        </p:txBody>
      </p:sp>
      <p:sp>
        <p:nvSpPr>
          <p:cNvPr id="9" name="Content Placeholder 8">
            <a:extLst>
              <a:ext uri="{FF2B5EF4-FFF2-40B4-BE49-F238E27FC236}">
                <a16:creationId xmlns:a16="http://schemas.microsoft.com/office/drawing/2014/main" id="{51F78F6A-2B82-DBEE-4CB6-3472862C5590}"/>
              </a:ext>
            </a:extLst>
          </p:cNvPr>
          <p:cNvSpPr>
            <a:spLocks noGrp="1"/>
          </p:cNvSpPr>
          <p:nvPr>
            <p:ph sz="half" idx="1"/>
          </p:nvPr>
        </p:nvSpPr>
        <p:spPr>
          <a:xfrm>
            <a:off x="329783" y="1143943"/>
            <a:ext cx="4202245" cy="4800599"/>
          </a:xfrm>
        </p:spPr>
        <p:txBody>
          <a:bodyPr/>
          <a:lstStyle/>
          <a:p>
            <a:r>
              <a:rPr lang="en-US" sz="2800" b="1" u="sng" dirty="0"/>
              <a:t>Observation/ Realized Need:</a:t>
            </a:r>
          </a:p>
          <a:p>
            <a:pPr lvl="1"/>
            <a:r>
              <a:rPr lang="en-US" sz="2400" dirty="0"/>
              <a:t>Air quality/ Stagnant Air</a:t>
            </a:r>
          </a:p>
          <a:p>
            <a:pPr lvl="1"/>
            <a:r>
              <a:rPr lang="en-US" sz="2400" dirty="0"/>
              <a:t>Cleaning/ Sanitization</a:t>
            </a:r>
          </a:p>
          <a:p>
            <a:pPr lvl="1"/>
            <a:r>
              <a:rPr lang="en-US" sz="2400" dirty="0"/>
              <a:t>Maximization of space to reduce large groups</a:t>
            </a:r>
          </a:p>
        </p:txBody>
      </p:sp>
      <p:pic>
        <p:nvPicPr>
          <p:cNvPr id="2" name="Picture 1" descr="Right arrow ">
            <a:extLst>
              <a:ext uri="{FF2B5EF4-FFF2-40B4-BE49-F238E27FC236}">
                <a16:creationId xmlns:a16="http://schemas.microsoft.com/office/drawing/2014/main" id="{13F5B674-991E-A7C0-C33A-435352FF4F02}"/>
              </a:ext>
            </a:extLst>
          </p:cNvPr>
          <p:cNvPicPr>
            <a:picLocks noChangeAspect="1"/>
          </p:cNvPicPr>
          <p:nvPr/>
        </p:nvPicPr>
        <p:blipFill>
          <a:blip r:embed="rId2"/>
          <a:stretch>
            <a:fillRect/>
          </a:stretch>
        </p:blipFill>
        <p:spPr>
          <a:xfrm>
            <a:off x="4425453" y="2584631"/>
            <a:ext cx="1956986" cy="1688738"/>
          </a:xfrm>
          <a:prstGeom prst="rect">
            <a:avLst/>
          </a:prstGeom>
        </p:spPr>
      </p:pic>
      <p:sp>
        <p:nvSpPr>
          <p:cNvPr id="10" name="Content Placeholder 9">
            <a:extLst>
              <a:ext uri="{FF2B5EF4-FFF2-40B4-BE49-F238E27FC236}">
                <a16:creationId xmlns:a16="http://schemas.microsoft.com/office/drawing/2014/main" id="{EEDBA827-61CA-2DC3-8D42-DA567EA6A855}"/>
              </a:ext>
            </a:extLst>
          </p:cNvPr>
          <p:cNvSpPr>
            <a:spLocks noGrp="1"/>
          </p:cNvSpPr>
          <p:nvPr>
            <p:ph sz="half" idx="13"/>
          </p:nvPr>
        </p:nvSpPr>
        <p:spPr>
          <a:xfrm>
            <a:off x="5923614" y="1109009"/>
            <a:ext cx="6130977" cy="5148190"/>
          </a:xfrm>
        </p:spPr>
        <p:txBody>
          <a:bodyPr/>
          <a:lstStyle/>
          <a:p>
            <a:r>
              <a:rPr lang="en-US" sz="2800" b="1" u="sng" dirty="0"/>
              <a:t>Evidence:</a:t>
            </a:r>
          </a:p>
          <a:p>
            <a:pPr lvl="1"/>
            <a:r>
              <a:rPr lang="en-US" sz="2400" dirty="0"/>
              <a:t>Largest Spaces (gymnasium/cafeterias) have NO air flow or filtration and little access to windows for ventilation. </a:t>
            </a:r>
          </a:p>
          <a:p>
            <a:pPr lvl="1"/>
            <a:r>
              <a:rPr lang="en-US" sz="2400" dirty="0"/>
              <a:t>Space was available to prevent overcrowding, but not enough staff to supervise those spaces. </a:t>
            </a:r>
          </a:p>
          <a:p>
            <a:pPr lvl="1"/>
            <a:r>
              <a:rPr lang="en-US" sz="2400" dirty="0"/>
              <a:t>Enhanced cleaning protocols mean increased staff as needed and more supplies.</a:t>
            </a:r>
          </a:p>
          <a:p>
            <a:endParaRPr lang="en-US" dirty="0"/>
          </a:p>
        </p:txBody>
      </p:sp>
      <p:sp>
        <p:nvSpPr>
          <p:cNvPr id="7" name="Slide Number Placeholder 6">
            <a:extLst>
              <a:ext uri="{FF2B5EF4-FFF2-40B4-BE49-F238E27FC236}">
                <a16:creationId xmlns:a16="http://schemas.microsoft.com/office/drawing/2014/main" id="{5FA901FC-72CD-1A58-EC60-00DA528F3A1D}"/>
              </a:ext>
            </a:extLst>
          </p:cNvPr>
          <p:cNvSpPr>
            <a:spLocks noGrp="1"/>
          </p:cNvSpPr>
          <p:nvPr>
            <p:ph type="sldNum" sz="quarter" idx="12"/>
          </p:nvPr>
        </p:nvSpPr>
        <p:spPr/>
        <p:txBody>
          <a:bodyPr/>
          <a:lstStyle/>
          <a:p>
            <a:fld id="{A3D1C70C-36A2-44FC-A083-98959550CFF4}" type="slidenum">
              <a:rPr lang="en-US" smtClean="0"/>
              <a:t>77</a:t>
            </a:fld>
            <a:endParaRPr lang="en-US"/>
          </a:p>
        </p:txBody>
      </p:sp>
    </p:spTree>
    <p:extLst>
      <p:ext uri="{BB962C8B-B14F-4D97-AF65-F5344CB8AC3E}">
        <p14:creationId xmlns:p14="http://schemas.microsoft.com/office/powerpoint/2010/main" val="3822374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0B62-8883-13A3-7982-FDDEB82A52EF}"/>
              </a:ext>
            </a:extLst>
          </p:cNvPr>
          <p:cNvSpPr>
            <a:spLocks noGrp="1"/>
          </p:cNvSpPr>
          <p:nvPr>
            <p:ph type="title"/>
          </p:nvPr>
        </p:nvSpPr>
        <p:spPr>
          <a:xfrm>
            <a:off x="1333960" y="300591"/>
            <a:ext cx="10096959" cy="747579"/>
          </a:xfrm>
        </p:spPr>
        <p:txBody>
          <a:bodyPr/>
          <a:lstStyle/>
          <a:p>
            <a:r>
              <a:rPr lang="en-US" sz="5400" dirty="0"/>
              <a:t>Facility Solutions</a:t>
            </a:r>
          </a:p>
        </p:txBody>
      </p:sp>
      <p:sp>
        <p:nvSpPr>
          <p:cNvPr id="3" name="Content Placeholder 2">
            <a:extLst>
              <a:ext uri="{FF2B5EF4-FFF2-40B4-BE49-F238E27FC236}">
                <a16:creationId xmlns:a16="http://schemas.microsoft.com/office/drawing/2014/main" id="{6499FE12-18EA-220D-19DB-3CB2E0E7CB51}"/>
              </a:ext>
            </a:extLst>
          </p:cNvPr>
          <p:cNvSpPr>
            <a:spLocks noGrp="1"/>
          </p:cNvSpPr>
          <p:nvPr>
            <p:ph idx="1"/>
          </p:nvPr>
        </p:nvSpPr>
        <p:spPr>
          <a:xfrm>
            <a:off x="146292" y="1430627"/>
            <a:ext cx="11890272" cy="997780"/>
          </a:xfrm>
        </p:spPr>
        <p:txBody>
          <a:bodyPr/>
          <a:lstStyle/>
          <a:p>
            <a:r>
              <a:rPr lang="en-US" dirty="0"/>
              <a:t>Air Filtration and Air Conditioning budgeted for cafeteria and gymnasiums across 2 buildings (ARP). </a:t>
            </a:r>
          </a:p>
          <a:p>
            <a:pPr marL="0" indent="0">
              <a:buNone/>
            </a:pPr>
            <a:endParaRPr lang="en-US" dirty="0"/>
          </a:p>
        </p:txBody>
      </p:sp>
      <p:sp>
        <p:nvSpPr>
          <p:cNvPr id="6" name="Content Placeholder 5">
            <a:extLst>
              <a:ext uri="{FF2B5EF4-FFF2-40B4-BE49-F238E27FC236}">
                <a16:creationId xmlns:a16="http://schemas.microsoft.com/office/drawing/2014/main" id="{1F50DB80-E6AB-A521-B2E4-C66C98F37F52}"/>
              </a:ext>
            </a:extLst>
          </p:cNvPr>
          <p:cNvSpPr>
            <a:spLocks noGrp="1"/>
          </p:cNvSpPr>
          <p:nvPr>
            <p:ph idx="13"/>
          </p:nvPr>
        </p:nvSpPr>
        <p:spPr>
          <a:xfrm>
            <a:off x="146292" y="2680436"/>
            <a:ext cx="11890272" cy="1261977"/>
          </a:xfrm>
        </p:spPr>
        <p:txBody>
          <a:bodyPr/>
          <a:lstStyle/>
          <a:p>
            <a:r>
              <a:rPr lang="en-US" dirty="0"/>
              <a:t>Hiring of more staff, i.e. lunch and recess aides, before care and aftercare supervision; to allow different entrance points, spread out student population in more spaces (ARP)</a:t>
            </a:r>
          </a:p>
        </p:txBody>
      </p:sp>
      <p:sp>
        <p:nvSpPr>
          <p:cNvPr id="8" name="Content Placeholder 2">
            <a:extLst>
              <a:ext uri="{FF2B5EF4-FFF2-40B4-BE49-F238E27FC236}">
                <a16:creationId xmlns:a16="http://schemas.microsoft.com/office/drawing/2014/main" id="{E13D5B31-62A5-27FA-D796-185ABCA30B78}"/>
              </a:ext>
            </a:extLst>
          </p:cNvPr>
          <p:cNvSpPr txBox="1">
            <a:spLocks/>
          </p:cNvSpPr>
          <p:nvPr/>
        </p:nvSpPr>
        <p:spPr>
          <a:xfrm>
            <a:off x="155436" y="4275327"/>
            <a:ext cx="11890272" cy="997780"/>
          </a:xfrm>
          <a:prstGeom prst="rect">
            <a:avLst/>
          </a:prstGeom>
        </p:spPr>
        <p:txBody>
          <a:bodyPr vert="horz" lIns="91440" tIns="45720" rIns="822960" bIns="45720" rtlCol="0">
            <a:noAutofit/>
          </a:bodyPr>
          <a:lst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Create new space; i.e. outdoor classrooms (ARP)</a:t>
            </a:r>
          </a:p>
          <a:p>
            <a:pPr marL="0" indent="0">
              <a:buFont typeface="Arial" panose="020B0604020202020204" pitchFamily="34" charset="0"/>
              <a:buNone/>
            </a:pPr>
            <a:endParaRPr lang="en-US" dirty="0"/>
          </a:p>
        </p:txBody>
      </p:sp>
      <p:sp>
        <p:nvSpPr>
          <p:cNvPr id="9" name="Content Placeholder 2">
            <a:extLst>
              <a:ext uri="{FF2B5EF4-FFF2-40B4-BE49-F238E27FC236}">
                <a16:creationId xmlns:a16="http://schemas.microsoft.com/office/drawing/2014/main" id="{5575E5BF-6BC9-C30D-5B77-7CA2F43ADEC6}"/>
              </a:ext>
            </a:extLst>
          </p:cNvPr>
          <p:cNvSpPr txBox="1">
            <a:spLocks/>
          </p:cNvSpPr>
          <p:nvPr/>
        </p:nvSpPr>
        <p:spPr>
          <a:xfrm>
            <a:off x="155436" y="5123986"/>
            <a:ext cx="11890272" cy="997780"/>
          </a:xfrm>
          <a:prstGeom prst="rect">
            <a:avLst/>
          </a:prstGeom>
        </p:spPr>
        <p:txBody>
          <a:bodyPr vert="horz" lIns="91440" tIns="45720" rIns="822960" bIns="45720" rtlCol="0">
            <a:noAutofit/>
          </a:bodyPr>
          <a:lst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Purchase more cleaning product and increase staff/overtime as needed to clean facility. (ARP)</a:t>
            </a:r>
          </a:p>
          <a:p>
            <a:pPr marL="0" indent="0">
              <a:buFont typeface="Arial" panose="020B0604020202020204" pitchFamily="34" charset="0"/>
              <a:buNone/>
            </a:pPr>
            <a:endParaRPr lang="en-US" dirty="0"/>
          </a:p>
        </p:txBody>
      </p:sp>
      <p:sp>
        <p:nvSpPr>
          <p:cNvPr id="5" name="Slide Number Placeholder 4">
            <a:extLst>
              <a:ext uri="{FF2B5EF4-FFF2-40B4-BE49-F238E27FC236}">
                <a16:creationId xmlns:a16="http://schemas.microsoft.com/office/drawing/2014/main" id="{3CAD6C71-938B-3AB9-0DF7-8E2FDF784FC7}"/>
              </a:ext>
            </a:extLst>
          </p:cNvPr>
          <p:cNvSpPr>
            <a:spLocks noGrp="1"/>
          </p:cNvSpPr>
          <p:nvPr>
            <p:ph type="sldNum" sz="quarter" idx="12"/>
          </p:nvPr>
        </p:nvSpPr>
        <p:spPr/>
        <p:txBody>
          <a:bodyPr/>
          <a:lstStyle/>
          <a:p>
            <a:fld id="{A3D1C70C-36A2-44FC-A083-98959550CFF4}" type="slidenum">
              <a:rPr lang="en-US" smtClean="0"/>
              <a:pPr/>
              <a:t>78</a:t>
            </a:fld>
            <a:endParaRPr lang="en-US"/>
          </a:p>
        </p:txBody>
      </p:sp>
    </p:spTree>
    <p:extLst>
      <p:ext uri="{BB962C8B-B14F-4D97-AF65-F5344CB8AC3E}">
        <p14:creationId xmlns:p14="http://schemas.microsoft.com/office/powerpoint/2010/main" val="538657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CA739F-F86F-6896-8FD5-0A644B39E986}"/>
              </a:ext>
            </a:extLst>
          </p:cNvPr>
          <p:cNvSpPr>
            <a:spLocks noGrp="1"/>
          </p:cNvSpPr>
          <p:nvPr>
            <p:ph type="title"/>
          </p:nvPr>
        </p:nvSpPr>
        <p:spPr>
          <a:xfrm>
            <a:off x="1421154" y="235676"/>
            <a:ext cx="10096959" cy="747579"/>
          </a:xfrm>
        </p:spPr>
        <p:txBody>
          <a:bodyPr/>
          <a:lstStyle/>
          <a:p>
            <a:r>
              <a:rPr lang="en-US" sz="5400" dirty="0"/>
              <a:t>GAN - Learning</a:t>
            </a:r>
            <a:endParaRPr lang="en-US" dirty="0"/>
          </a:p>
        </p:txBody>
      </p:sp>
      <p:sp>
        <p:nvSpPr>
          <p:cNvPr id="3" name="Content Placeholder 2">
            <a:extLst>
              <a:ext uri="{FF2B5EF4-FFF2-40B4-BE49-F238E27FC236}">
                <a16:creationId xmlns:a16="http://schemas.microsoft.com/office/drawing/2014/main" id="{29E843A5-F55A-B388-5576-A78B17AE563C}"/>
              </a:ext>
            </a:extLst>
          </p:cNvPr>
          <p:cNvSpPr>
            <a:spLocks noGrp="1"/>
          </p:cNvSpPr>
          <p:nvPr>
            <p:ph sz="half" idx="1"/>
          </p:nvPr>
        </p:nvSpPr>
        <p:spPr>
          <a:xfrm>
            <a:off x="554636" y="1126477"/>
            <a:ext cx="4457076" cy="5077228"/>
          </a:xfrm>
        </p:spPr>
        <p:txBody>
          <a:bodyPr/>
          <a:lstStyle/>
          <a:p>
            <a:r>
              <a:rPr lang="en-US" sz="2800" b="1" u="sng" dirty="0"/>
              <a:t>Observation/ Realized Need</a:t>
            </a:r>
          </a:p>
          <a:p>
            <a:pPr lvl="1"/>
            <a:r>
              <a:rPr lang="en-US" sz="2400" dirty="0"/>
              <a:t>Make up for lost seat time (learning recovery).</a:t>
            </a:r>
          </a:p>
          <a:p>
            <a:pPr lvl="1"/>
            <a:r>
              <a:rPr lang="en-US" sz="2400" dirty="0"/>
              <a:t>Lack of participation in arts, specifically band, but also other co-curricular activities.</a:t>
            </a:r>
          </a:p>
          <a:p>
            <a:pPr lvl="1"/>
            <a:r>
              <a:rPr lang="en-US" sz="2400" dirty="0"/>
              <a:t>Referrals to I &amp;RS, BSI, CST increased significantly.</a:t>
            </a:r>
          </a:p>
          <a:p>
            <a:endParaRPr lang="en-US" sz="2400" dirty="0"/>
          </a:p>
        </p:txBody>
      </p:sp>
      <p:pic>
        <p:nvPicPr>
          <p:cNvPr id="2" name="Picture 1" descr="Right arrow">
            <a:extLst>
              <a:ext uri="{FF2B5EF4-FFF2-40B4-BE49-F238E27FC236}">
                <a16:creationId xmlns:a16="http://schemas.microsoft.com/office/drawing/2014/main" id="{9877745F-C214-D53C-51B1-CE81A213AE95}"/>
              </a:ext>
            </a:extLst>
          </p:cNvPr>
          <p:cNvPicPr>
            <a:picLocks noChangeAspect="1"/>
          </p:cNvPicPr>
          <p:nvPr/>
        </p:nvPicPr>
        <p:blipFill>
          <a:blip r:embed="rId2"/>
          <a:stretch>
            <a:fillRect/>
          </a:stretch>
        </p:blipFill>
        <p:spPr>
          <a:xfrm>
            <a:off x="4800007" y="2940231"/>
            <a:ext cx="1956986" cy="1688738"/>
          </a:xfrm>
          <a:prstGeom prst="rect">
            <a:avLst/>
          </a:prstGeom>
        </p:spPr>
      </p:pic>
      <p:sp>
        <p:nvSpPr>
          <p:cNvPr id="8" name="Content Placeholder 7">
            <a:extLst>
              <a:ext uri="{FF2B5EF4-FFF2-40B4-BE49-F238E27FC236}">
                <a16:creationId xmlns:a16="http://schemas.microsoft.com/office/drawing/2014/main" id="{8EB35C30-9846-B69A-535A-081B7C53C1A0}"/>
              </a:ext>
            </a:extLst>
          </p:cNvPr>
          <p:cNvSpPr>
            <a:spLocks noGrp="1"/>
          </p:cNvSpPr>
          <p:nvPr>
            <p:ph sz="half" idx="13"/>
          </p:nvPr>
        </p:nvSpPr>
        <p:spPr>
          <a:xfrm>
            <a:off x="6280879" y="1126477"/>
            <a:ext cx="5756223" cy="5077228"/>
          </a:xfrm>
        </p:spPr>
        <p:txBody>
          <a:bodyPr/>
          <a:lstStyle/>
          <a:p>
            <a:r>
              <a:rPr lang="en-US" sz="2800" b="1" u="sng" dirty="0"/>
              <a:t>Evidence</a:t>
            </a:r>
            <a:r>
              <a:rPr lang="en-US" sz="2800" b="1" dirty="0"/>
              <a:t>:</a:t>
            </a:r>
          </a:p>
          <a:p>
            <a:pPr lvl="1"/>
            <a:r>
              <a:rPr lang="en-US" sz="2400" dirty="0"/>
              <a:t>March of 2020- June 2021 40% less seat time </a:t>
            </a:r>
            <a:r>
              <a:rPr lang="en-US" sz="2400" b="1" u="sng" dirty="0"/>
              <a:t>in building </a:t>
            </a:r>
            <a:r>
              <a:rPr lang="en-US" sz="2400" dirty="0"/>
              <a:t>offered.</a:t>
            </a:r>
          </a:p>
          <a:p>
            <a:pPr lvl="1"/>
            <a:r>
              <a:rPr lang="en-US" sz="2400" dirty="0"/>
              <a:t>Co- curricular Decrease:</a:t>
            </a:r>
          </a:p>
          <a:p>
            <a:pPr lvl="2"/>
            <a:r>
              <a:rPr lang="en-US" sz="1800" dirty="0"/>
              <a:t>Band participation decreased 40%</a:t>
            </a:r>
          </a:p>
          <a:p>
            <a:pPr lvl="2"/>
            <a:r>
              <a:rPr lang="en-US" sz="1800" dirty="0"/>
              <a:t>Club participation decreased by 85%</a:t>
            </a:r>
          </a:p>
          <a:p>
            <a:pPr lvl="1"/>
            <a:r>
              <a:rPr lang="en-US" sz="2400" dirty="0"/>
              <a:t>Referrals increased:</a:t>
            </a:r>
          </a:p>
          <a:p>
            <a:pPr lvl="2"/>
            <a:r>
              <a:rPr lang="en-US" sz="1800" dirty="0"/>
              <a:t>I &amp;RS referrals up 25%</a:t>
            </a:r>
          </a:p>
          <a:p>
            <a:pPr lvl="2"/>
            <a:r>
              <a:rPr lang="en-US" sz="1800" dirty="0"/>
              <a:t>CST referrals up 15%</a:t>
            </a:r>
          </a:p>
          <a:p>
            <a:pPr lvl="2"/>
            <a:r>
              <a:rPr lang="en-US" sz="1800" dirty="0"/>
              <a:t>BSI referrals up 225%</a:t>
            </a:r>
          </a:p>
        </p:txBody>
      </p:sp>
      <p:sp>
        <p:nvSpPr>
          <p:cNvPr id="6" name="Slide Number Placeholder 5">
            <a:extLst>
              <a:ext uri="{FF2B5EF4-FFF2-40B4-BE49-F238E27FC236}">
                <a16:creationId xmlns:a16="http://schemas.microsoft.com/office/drawing/2014/main" id="{580534EC-BE93-7AC8-7E21-AE19B8D1850B}"/>
              </a:ext>
            </a:extLst>
          </p:cNvPr>
          <p:cNvSpPr>
            <a:spLocks noGrp="1"/>
          </p:cNvSpPr>
          <p:nvPr>
            <p:ph type="sldNum" sz="quarter" idx="12"/>
          </p:nvPr>
        </p:nvSpPr>
        <p:spPr/>
        <p:txBody>
          <a:bodyPr/>
          <a:lstStyle/>
          <a:p>
            <a:fld id="{A3D1C70C-36A2-44FC-A083-98959550CFF4}" type="slidenum">
              <a:rPr lang="en-US" smtClean="0"/>
              <a:t>79</a:t>
            </a:fld>
            <a:endParaRPr lang="en-US"/>
          </a:p>
        </p:txBody>
      </p:sp>
    </p:spTree>
    <p:extLst>
      <p:ext uri="{BB962C8B-B14F-4D97-AF65-F5344CB8AC3E}">
        <p14:creationId xmlns:p14="http://schemas.microsoft.com/office/powerpoint/2010/main" val="1784743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EC12-93AC-43BB-B348-673CC268AD20}"/>
              </a:ext>
            </a:extLst>
          </p:cNvPr>
          <p:cNvSpPr>
            <a:spLocks noGrp="1"/>
          </p:cNvSpPr>
          <p:nvPr>
            <p:ph type="title"/>
          </p:nvPr>
        </p:nvSpPr>
        <p:spPr/>
        <p:txBody>
          <a:bodyPr>
            <a:normAutofit/>
          </a:bodyPr>
          <a:lstStyle/>
          <a:p>
            <a:r>
              <a:rPr lang="en-US" sz="3000" dirty="0">
                <a:solidFill>
                  <a:schemeClr val="accent1">
                    <a:lumMod val="75000"/>
                  </a:schemeClr>
                </a:solidFill>
                <a:cs typeface="Times New Roman" panose="02020603050405020304" pitchFamily="18" charset="0"/>
              </a:rPr>
              <a:t>Afterschool Programming and the Impact on Students</a:t>
            </a:r>
            <a:endParaRPr lang="en-US" sz="3000" dirty="0"/>
          </a:p>
        </p:txBody>
      </p:sp>
      <p:sp>
        <p:nvSpPr>
          <p:cNvPr id="8" name="Content Placeholder 2">
            <a:extLst>
              <a:ext uri="{FF2B5EF4-FFF2-40B4-BE49-F238E27FC236}">
                <a16:creationId xmlns:a16="http://schemas.microsoft.com/office/drawing/2014/main" id="{14940B30-6A34-4B92-B938-F2CC6904A127}"/>
              </a:ext>
            </a:extLst>
          </p:cNvPr>
          <p:cNvSpPr>
            <a:spLocks noGrp="1"/>
          </p:cNvSpPr>
          <p:nvPr>
            <p:ph idx="1"/>
          </p:nvPr>
        </p:nvSpPr>
        <p:spPr>
          <a:xfrm>
            <a:off x="1523999" y="1587038"/>
            <a:ext cx="4233203" cy="4507465"/>
          </a:xfrm>
          <a:ln>
            <a:noFill/>
          </a:ln>
        </p:spPr>
        <p:txBody>
          <a:bodyPr>
            <a:noAutofit/>
          </a:bodyPr>
          <a:lstStyle/>
          <a:p>
            <a:pPr marL="0" indent="0">
              <a:buNone/>
            </a:pPr>
            <a:r>
              <a:rPr lang="en-US" sz="1600" dirty="0">
                <a:solidFill>
                  <a:schemeClr val="accent1">
                    <a:lumMod val="75000"/>
                  </a:schemeClr>
                </a:solidFill>
                <a:ea typeface="+mj-ea"/>
                <a:cs typeface="Times New Roman" panose="02020603050405020304" pitchFamily="18" charset="0"/>
              </a:rPr>
              <a:t>Determine the Purpose:</a:t>
            </a:r>
          </a:p>
          <a:p>
            <a:pPr>
              <a:lnSpc>
                <a:spcPct val="110000"/>
              </a:lnSpc>
              <a:spcBef>
                <a:spcPts val="200"/>
              </a:spcBef>
            </a:pPr>
            <a:r>
              <a:rPr lang="en-US" sz="1400" dirty="0">
                <a:cs typeface="Times New Roman" panose="02020603050405020304" pitchFamily="18" charset="0"/>
              </a:rPr>
              <a:t>Include academic enrichment activities</a:t>
            </a:r>
          </a:p>
          <a:p>
            <a:pPr>
              <a:lnSpc>
                <a:spcPct val="110000"/>
              </a:lnSpc>
              <a:spcBef>
                <a:spcPts val="200"/>
              </a:spcBef>
            </a:pPr>
            <a:r>
              <a:rPr lang="en-US" sz="1400" dirty="0">
                <a:cs typeface="Times New Roman" panose="02020603050405020304" pitchFamily="18" charset="0"/>
              </a:rPr>
              <a:t>Identify themes: Science, Technology, Engineering and Mathematics (STEM); Civic Engagement; Career Awareness and Exploration; and Visual and Performing Arts</a:t>
            </a:r>
          </a:p>
          <a:p>
            <a:pPr>
              <a:lnSpc>
                <a:spcPct val="110000"/>
              </a:lnSpc>
              <a:spcBef>
                <a:spcPts val="200"/>
              </a:spcBef>
            </a:pPr>
            <a:r>
              <a:rPr lang="en-US" sz="1400" dirty="0">
                <a:cs typeface="Times New Roman" panose="02020603050405020304" pitchFamily="18" charset="0"/>
              </a:rPr>
              <a:t>Reinforce and complement the students’ regular academic program</a:t>
            </a:r>
          </a:p>
          <a:p>
            <a:pPr>
              <a:lnSpc>
                <a:spcPct val="110000"/>
              </a:lnSpc>
              <a:spcBef>
                <a:spcPts val="200"/>
              </a:spcBef>
            </a:pPr>
            <a:r>
              <a:rPr lang="en-US" sz="1400" dirty="0">
                <a:cs typeface="Times New Roman" panose="02020603050405020304" pitchFamily="18" charset="0"/>
              </a:rPr>
              <a:t>Provide active and meaningful opportunities for family engagement</a:t>
            </a:r>
          </a:p>
          <a:p>
            <a:pPr>
              <a:lnSpc>
                <a:spcPct val="110000"/>
              </a:lnSpc>
              <a:spcBef>
                <a:spcPts val="200"/>
              </a:spcBef>
            </a:pPr>
            <a:r>
              <a:rPr lang="en-US" sz="1400" dirty="0">
                <a:cs typeface="Times New Roman" panose="02020603050405020304" pitchFamily="18" charset="0"/>
              </a:rPr>
              <a:t>Ensure equal access and opportunities for all students</a:t>
            </a:r>
          </a:p>
          <a:p>
            <a:pPr marL="0" indent="0">
              <a:lnSpc>
                <a:spcPct val="110000"/>
              </a:lnSpc>
              <a:spcBef>
                <a:spcPts val="200"/>
              </a:spcBef>
              <a:buNone/>
            </a:pPr>
            <a:endParaRPr lang="en-US" sz="1400" dirty="0">
              <a:latin typeface="Times New Roman" panose="02020603050405020304" pitchFamily="18" charset="0"/>
              <a:cs typeface="Times New Roman" panose="02020603050405020304" pitchFamily="18" charset="0"/>
            </a:endParaRPr>
          </a:p>
        </p:txBody>
      </p:sp>
      <p:sp>
        <p:nvSpPr>
          <p:cNvPr id="9" name="Content Placeholder 3">
            <a:extLst>
              <a:ext uri="{FF2B5EF4-FFF2-40B4-BE49-F238E27FC236}">
                <a16:creationId xmlns:a16="http://schemas.microsoft.com/office/drawing/2014/main" id="{38B555B2-535F-4BCC-BC3C-750FC7CEDAAC}"/>
              </a:ext>
            </a:extLst>
          </p:cNvPr>
          <p:cNvSpPr txBox="1">
            <a:spLocks/>
          </p:cNvSpPr>
          <p:nvPr/>
        </p:nvSpPr>
        <p:spPr>
          <a:xfrm>
            <a:off x="6324602" y="1723607"/>
            <a:ext cx="4343399" cy="4828374"/>
          </a:xfrm>
          <a:prstGeom prst="rect">
            <a:avLst/>
          </a:prstGeom>
          <a:ln>
            <a:noFill/>
          </a:ln>
        </p:spPr>
        <p:txBody>
          <a:bodyPr>
            <a:noAutofit/>
          </a:bodyPr>
          <a:lstStyle>
            <a:lvl1pPr marL="171446" indent="-171446" algn="l" defTabSz="685783" rtl="0" eaLnBrk="1" latinLnBrk="0" hangingPunct="1">
              <a:lnSpc>
                <a:spcPct val="125000"/>
              </a:lnSpc>
              <a:spcBef>
                <a:spcPts val="750"/>
              </a:spcBef>
              <a:spcAft>
                <a:spcPts val="450"/>
              </a:spcAft>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125000"/>
              </a:lnSpc>
              <a:spcBef>
                <a:spcPts val="375"/>
              </a:spcBef>
              <a:spcAft>
                <a:spcPts val="450"/>
              </a:spcAft>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25000"/>
              </a:lnSpc>
              <a:spcBef>
                <a:spcPts val="375"/>
              </a:spcBef>
              <a:spcAft>
                <a:spcPts val="450"/>
              </a:spcAft>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125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125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solidFill>
                  <a:schemeClr val="accent1">
                    <a:lumMod val="75000"/>
                  </a:schemeClr>
                </a:solidFill>
                <a:ea typeface="+mj-ea"/>
                <a:cs typeface="Times New Roman" panose="02020603050405020304" pitchFamily="18" charset="0"/>
              </a:rPr>
              <a:t>Determine the Impact and Gather Program Data:</a:t>
            </a:r>
          </a:p>
          <a:p>
            <a:pPr>
              <a:lnSpc>
                <a:spcPct val="150000"/>
              </a:lnSpc>
              <a:spcBef>
                <a:spcPts val="0"/>
              </a:spcBef>
            </a:pPr>
            <a:r>
              <a:rPr lang="en-US" sz="1400" dirty="0">
                <a:cs typeface="Times New Roman" panose="02020603050405020304" pitchFamily="18" charset="0"/>
              </a:rPr>
              <a:t>Who are the student participants?</a:t>
            </a:r>
            <a:endParaRPr lang="en-US" sz="1400" b="1" dirty="0">
              <a:solidFill>
                <a:schemeClr val="accent1">
                  <a:lumMod val="75000"/>
                </a:schemeClr>
              </a:solidFill>
              <a:cs typeface="Times New Roman" panose="02020603050405020304" pitchFamily="18" charset="0"/>
            </a:endParaRPr>
          </a:p>
          <a:p>
            <a:pPr>
              <a:lnSpc>
                <a:spcPct val="150000"/>
              </a:lnSpc>
              <a:spcBef>
                <a:spcPts val="0"/>
              </a:spcBef>
              <a:tabLst>
                <a:tab pos="457200" algn="l"/>
              </a:tabLst>
            </a:pPr>
            <a:r>
              <a:rPr lang="en-US" sz="1400" dirty="0">
                <a:cs typeface="Times New Roman" panose="02020603050405020304" pitchFamily="18" charset="0"/>
              </a:rPr>
              <a:t>Which schools will offer the program?</a:t>
            </a:r>
          </a:p>
          <a:p>
            <a:pPr>
              <a:lnSpc>
                <a:spcPct val="150000"/>
              </a:lnSpc>
              <a:spcBef>
                <a:spcPts val="0"/>
              </a:spcBef>
              <a:tabLst>
                <a:tab pos="457200" algn="l"/>
              </a:tabLst>
            </a:pPr>
            <a:r>
              <a:rPr lang="en-US" sz="1400" dirty="0">
                <a:cs typeface="Times New Roman" panose="02020603050405020304" pitchFamily="18" charset="0"/>
              </a:rPr>
              <a:t>Will you offer summer programming?</a:t>
            </a:r>
          </a:p>
          <a:p>
            <a:pPr>
              <a:lnSpc>
                <a:spcPct val="150000"/>
              </a:lnSpc>
              <a:spcBef>
                <a:spcPts val="0"/>
              </a:spcBef>
              <a:tabLst>
                <a:tab pos="457200" algn="l"/>
              </a:tabLst>
            </a:pPr>
            <a:r>
              <a:rPr lang="en-US" sz="1400" dirty="0">
                <a:cs typeface="Times New Roman" panose="02020603050405020304" pitchFamily="18" charset="0"/>
              </a:rPr>
              <a:t>Who will staff the program (teachers/counselors/SEL specialists)?</a:t>
            </a:r>
          </a:p>
          <a:p>
            <a:pPr>
              <a:lnSpc>
                <a:spcPct val="150000"/>
              </a:lnSpc>
              <a:spcBef>
                <a:spcPts val="0"/>
              </a:spcBef>
              <a:tabLst>
                <a:tab pos="457200" algn="l"/>
              </a:tabLst>
            </a:pPr>
            <a:r>
              <a:rPr lang="en-US" sz="1400" dirty="0">
                <a:cs typeface="Times New Roman" panose="02020603050405020304" pitchFamily="18" charset="0"/>
              </a:rPr>
              <a:t>What is the staff/student ratio?</a:t>
            </a:r>
          </a:p>
          <a:p>
            <a:pPr>
              <a:lnSpc>
                <a:spcPct val="150000"/>
              </a:lnSpc>
              <a:spcBef>
                <a:spcPts val="0"/>
              </a:spcBef>
              <a:tabLst>
                <a:tab pos="457200" algn="l"/>
              </a:tabLst>
            </a:pPr>
            <a:r>
              <a:rPr lang="en-US" sz="1400" dirty="0">
                <a:cs typeface="Times New Roman" panose="02020603050405020304" pitchFamily="18" charset="0"/>
              </a:rPr>
              <a:t>Will you provide nutritional snacks?</a:t>
            </a:r>
          </a:p>
          <a:p>
            <a:pPr>
              <a:lnSpc>
                <a:spcPct val="150000"/>
              </a:lnSpc>
              <a:spcBef>
                <a:spcPts val="0"/>
              </a:spcBef>
              <a:tabLst>
                <a:tab pos="457200" algn="l"/>
              </a:tabLst>
            </a:pPr>
            <a:r>
              <a:rPr lang="en-US" sz="1400" dirty="0">
                <a:cs typeface="Times New Roman" panose="02020603050405020304" pitchFamily="18" charset="0"/>
              </a:rPr>
              <a:t>What student data will you measure (attendance, discipline, standardized test results)?</a:t>
            </a:r>
          </a:p>
          <a:p>
            <a:pPr>
              <a:lnSpc>
                <a:spcPct val="100000"/>
              </a:lnSpc>
              <a:spcBef>
                <a:spcPts val="0"/>
              </a:spcBef>
              <a:tabLst>
                <a:tab pos="457200" algn="l"/>
              </a:tabLst>
            </a:pPr>
            <a:endParaRPr lang="en-US" sz="1100" dirty="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C46AEB8-A20A-4FDB-ABC3-4D86429AEDD6}"/>
              </a:ext>
            </a:extLst>
          </p:cNvPr>
          <p:cNvSpPr>
            <a:spLocks noGrp="1"/>
          </p:cNvSpPr>
          <p:nvPr>
            <p:ph type="sldNum" sz="quarter" idx="12"/>
          </p:nvPr>
        </p:nvSpPr>
        <p:spPr/>
        <p:txBody>
          <a:bodyPr/>
          <a:lstStyle/>
          <a:p>
            <a:fld id="{1929936C-68CC-48AF-8CF3-4B03BC21D04D}" type="slidenum">
              <a:rPr lang="en-US" smtClean="0"/>
              <a:t>8</a:t>
            </a:fld>
            <a:endParaRPr lang="en-US"/>
          </a:p>
        </p:txBody>
      </p:sp>
    </p:spTree>
    <p:extLst>
      <p:ext uri="{BB962C8B-B14F-4D97-AF65-F5344CB8AC3E}">
        <p14:creationId xmlns:p14="http://schemas.microsoft.com/office/powerpoint/2010/main" val="23342745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58E1-6E5F-5382-A128-8F6C168CF20F}"/>
              </a:ext>
            </a:extLst>
          </p:cNvPr>
          <p:cNvSpPr>
            <a:spLocks noGrp="1"/>
          </p:cNvSpPr>
          <p:nvPr>
            <p:ph type="title"/>
          </p:nvPr>
        </p:nvSpPr>
        <p:spPr>
          <a:xfrm>
            <a:off x="1421733" y="185289"/>
            <a:ext cx="10096959" cy="747579"/>
          </a:xfrm>
        </p:spPr>
        <p:txBody>
          <a:bodyPr/>
          <a:lstStyle/>
          <a:p>
            <a:r>
              <a:rPr lang="en-US" sz="5400" dirty="0"/>
              <a:t>Learning Solutions</a:t>
            </a:r>
          </a:p>
        </p:txBody>
      </p:sp>
      <p:sp>
        <p:nvSpPr>
          <p:cNvPr id="3" name="Content Placeholder 2">
            <a:extLst>
              <a:ext uri="{FF2B5EF4-FFF2-40B4-BE49-F238E27FC236}">
                <a16:creationId xmlns:a16="http://schemas.microsoft.com/office/drawing/2014/main" id="{DD9199CA-DD29-D649-82BC-D00291912781}"/>
              </a:ext>
            </a:extLst>
          </p:cNvPr>
          <p:cNvSpPr>
            <a:spLocks noGrp="1"/>
          </p:cNvSpPr>
          <p:nvPr>
            <p:ph idx="1"/>
          </p:nvPr>
        </p:nvSpPr>
        <p:spPr>
          <a:xfrm>
            <a:off x="539645" y="964262"/>
            <a:ext cx="11501490" cy="2276652"/>
          </a:xfrm>
        </p:spPr>
        <p:txBody>
          <a:bodyPr/>
          <a:lstStyle/>
          <a:p>
            <a:r>
              <a:rPr lang="en-US" sz="2000" b="1" u="sng" dirty="0"/>
              <a:t>Summer Seat time</a:t>
            </a:r>
            <a:r>
              <a:rPr lang="en-US" sz="2000" dirty="0"/>
              <a:t>: (Summer Learning/ Enrichment)</a:t>
            </a:r>
          </a:p>
          <a:p>
            <a:pPr lvl="1"/>
            <a:r>
              <a:rPr lang="en-US" sz="2000" dirty="0"/>
              <a:t>SOAR (Summer Opportunities for Acceleration &amp; Remediation) offered to all Gen. Ed. students K-6  for month of July (ELA, Math, SEL, Escape Rooms) </a:t>
            </a:r>
          </a:p>
          <a:p>
            <a:pPr lvl="1"/>
            <a:r>
              <a:rPr lang="en-US" sz="2000" dirty="0"/>
              <a:t>Summer Support Lab/ Boot Camp: Offered to grades 7-12 as part of targeted intervention for most at risk students. </a:t>
            </a:r>
          </a:p>
          <a:p>
            <a:pPr marL="0" indent="0">
              <a:buNone/>
            </a:pPr>
            <a:endParaRPr lang="en-US" sz="2000" dirty="0"/>
          </a:p>
          <a:p>
            <a:pPr marL="0" indent="0">
              <a:buNone/>
            </a:pPr>
            <a:endParaRPr lang="en-US" dirty="0"/>
          </a:p>
        </p:txBody>
      </p:sp>
      <p:sp>
        <p:nvSpPr>
          <p:cNvPr id="6" name="Content Placeholder 3">
            <a:extLst>
              <a:ext uri="{FF2B5EF4-FFF2-40B4-BE49-F238E27FC236}">
                <a16:creationId xmlns:a16="http://schemas.microsoft.com/office/drawing/2014/main" id="{0C22C253-8A92-AFC7-2D24-C41F38D7A07B}"/>
              </a:ext>
            </a:extLst>
          </p:cNvPr>
          <p:cNvSpPr txBox="1">
            <a:spLocks/>
          </p:cNvSpPr>
          <p:nvPr/>
        </p:nvSpPr>
        <p:spPr>
          <a:xfrm>
            <a:off x="539646" y="3106003"/>
            <a:ext cx="11501490" cy="3055625"/>
          </a:xfrm>
          <a:prstGeom prst="rect">
            <a:avLst/>
          </a:prstGeom>
        </p:spPr>
        <p:txBody>
          <a:bodyPr vert="horz" lIns="91440" tIns="45720" rIns="822960" bIns="45720" rtlCol="0">
            <a:noAutofit/>
          </a:bodyPr>
          <a:lst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b="1" u="sng" dirty="0"/>
              <a:t>Additional seat time Before/After School</a:t>
            </a:r>
            <a:r>
              <a:rPr lang="en-US" sz="2000" dirty="0"/>
              <a:t>: (Accelerated Learning/ Support)</a:t>
            </a:r>
          </a:p>
          <a:p>
            <a:pPr lvl="1"/>
            <a:r>
              <a:rPr lang="en-US" sz="2000" b="1" dirty="0"/>
              <a:t>Academic Support Lab </a:t>
            </a:r>
            <a:r>
              <a:rPr lang="en-US" sz="2000" dirty="0"/>
              <a:t>(HW clubs) for targeted+ students grades 3-12</a:t>
            </a:r>
          </a:p>
          <a:p>
            <a:pPr lvl="1"/>
            <a:r>
              <a:rPr lang="en-US" sz="2000" b="1" dirty="0"/>
              <a:t>ELA and Math intervention </a:t>
            </a:r>
            <a:r>
              <a:rPr lang="en-US" sz="2000" dirty="0"/>
              <a:t>(grades K-6): After/Before school offering for students in small group</a:t>
            </a:r>
          </a:p>
          <a:p>
            <a:pPr lvl="1"/>
            <a:r>
              <a:rPr lang="en-US" sz="2000" b="1" dirty="0"/>
              <a:t>Executive Functioning Intervention</a:t>
            </a:r>
            <a:r>
              <a:rPr lang="en-US" sz="2000" dirty="0"/>
              <a:t>: Before School interventions offered to those who need mindfulness and organizational strategies (case load based)</a:t>
            </a:r>
          </a:p>
          <a:p>
            <a:pPr lvl="1"/>
            <a:r>
              <a:rPr lang="en-US" sz="2000" b="1" dirty="0"/>
              <a:t>Intense Interventions </a:t>
            </a:r>
            <a:r>
              <a:rPr lang="en-US" sz="2000" dirty="0"/>
              <a:t>(1:1 Orton, ELL, extreme interventions for most at risk)</a:t>
            </a:r>
          </a:p>
          <a:p>
            <a:pPr marL="0" indent="0">
              <a:buNone/>
            </a:pPr>
            <a:endParaRPr lang="en-US" dirty="0"/>
          </a:p>
        </p:txBody>
      </p:sp>
      <p:sp>
        <p:nvSpPr>
          <p:cNvPr id="5" name="Slide Number Placeholder 4">
            <a:extLst>
              <a:ext uri="{FF2B5EF4-FFF2-40B4-BE49-F238E27FC236}">
                <a16:creationId xmlns:a16="http://schemas.microsoft.com/office/drawing/2014/main" id="{12429F47-8ABB-ABE6-E196-7BFC98E89F7D}"/>
              </a:ext>
            </a:extLst>
          </p:cNvPr>
          <p:cNvSpPr>
            <a:spLocks noGrp="1"/>
          </p:cNvSpPr>
          <p:nvPr>
            <p:ph type="sldNum" sz="quarter" idx="12"/>
          </p:nvPr>
        </p:nvSpPr>
        <p:spPr>
          <a:xfrm>
            <a:off x="8610601" y="6296539"/>
            <a:ext cx="2743200" cy="365125"/>
          </a:xfrm>
        </p:spPr>
        <p:txBody>
          <a:bodyPr/>
          <a:lstStyle/>
          <a:p>
            <a:endParaRPr lang="en-US" dirty="0"/>
          </a:p>
        </p:txBody>
      </p:sp>
    </p:spTree>
    <p:extLst>
      <p:ext uri="{BB962C8B-B14F-4D97-AF65-F5344CB8AC3E}">
        <p14:creationId xmlns:p14="http://schemas.microsoft.com/office/powerpoint/2010/main" val="1527988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3526B-17DE-1C20-8EE3-5704558E0F2D}"/>
              </a:ext>
            </a:extLst>
          </p:cNvPr>
          <p:cNvSpPr>
            <a:spLocks noGrp="1"/>
          </p:cNvSpPr>
          <p:nvPr>
            <p:ph type="title"/>
          </p:nvPr>
        </p:nvSpPr>
        <p:spPr>
          <a:xfrm>
            <a:off x="1333960" y="243987"/>
            <a:ext cx="10096959" cy="747579"/>
          </a:xfrm>
        </p:spPr>
        <p:txBody>
          <a:bodyPr/>
          <a:lstStyle/>
          <a:p>
            <a:r>
              <a:rPr lang="en-US" sz="5400" dirty="0"/>
              <a:t>Learning Solutions Cont. </a:t>
            </a:r>
          </a:p>
        </p:txBody>
      </p:sp>
      <p:sp>
        <p:nvSpPr>
          <p:cNvPr id="3" name="Content Placeholder 2">
            <a:extLst>
              <a:ext uri="{FF2B5EF4-FFF2-40B4-BE49-F238E27FC236}">
                <a16:creationId xmlns:a16="http://schemas.microsoft.com/office/drawing/2014/main" id="{30F65D80-7F77-ED59-5D89-260FF893A2A2}"/>
              </a:ext>
            </a:extLst>
          </p:cNvPr>
          <p:cNvSpPr>
            <a:spLocks noGrp="1"/>
          </p:cNvSpPr>
          <p:nvPr>
            <p:ph sz="half" idx="1"/>
          </p:nvPr>
        </p:nvSpPr>
        <p:spPr>
          <a:xfrm>
            <a:off x="269822" y="991565"/>
            <a:ext cx="11922177" cy="5499175"/>
          </a:xfrm>
        </p:spPr>
        <p:txBody>
          <a:bodyPr/>
          <a:lstStyle/>
          <a:p>
            <a:pPr>
              <a:spcAft>
                <a:spcPts val="1000"/>
              </a:spcAft>
            </a:pPr>
            <a:r>
              <a:rPr lang="en-US" sz="2400" b="1" u="sng" dirty="0"/>
              <a:t>Visual/ Performing Arts and Clubs</a:t>
            </a:r>
            <a:r>
              <a:rPr lang="en-US" sz="2400" dirty="0"/>
              <a:t>: (Accelerated Learning/ Support)/ARP)</a:t>
            </a:r>
          </a:p>
          <a:p>
            <a:pPr lvl="1">
              <a:spcAft>
                <a:spcPts val="1000"/>
              </a:spcAft>
            </a:pPr>
            <a:r>
              <a:rPr lang="en-US" sz="2100" dirty="0"/>
              <a:t>New instruments purchased to replace old, but also offer new instruments to appeal to more students. Ex. tuba offering for first time, New Drums, etc.</a:t>
            </a:r>
          </a:p>
          <a:p>
            <a:pPr lvl="1">
              <a:spcAft>
                <a:spcPts val="1000"/>
              </a:spcAft>
            </a:pPr>
            <a:r>
              <a:rPr lang="en-US" sz="2100" dirty="0"/>
              <a:t>Stage Crew Revamp for musical to appeal to </a:t>
            </a:r>
            <a:r>
              <a:rPr lang="en-US" sz="2100" dirty="0" err="1"/>
              <a:t>techy’s</a:t>
            </a:r>
            <a:r>
              <a:rPr lang="en-US" sz="2100" dirty="0"/>
              <a:t> (interactive lights/audio via I- pad)</a:t>
            </a:r>
          </a:p>
          <a:p>
            <a:pPr lvl="1">
              <a:spcAft>
                <a:spcPts val="1000"/>
              </a:spcAft>
            </a:pPr>
            <a:r>
              <a:rPr lang="en-US" sz="2100" dirty="0"/>
              <a:t>New Clubs and activities offered with new resources based on interest survey</a:t>
            </a:r>
          </a:p>
          <a:p>
            <a:pPr lvl="2">
              <a:spcAft>
                <a:spcPts val="1000"/>
              </a:spcAft>
            </a:pPr>
            <a:r>
              <a:rPr lang="en-US" sz="1800" dirty="0"/>
              <a:t>Community Service Club, Pottery and Sewing based off of survey (Elementary)</a:t>
            </a:r>
          </a:p>
          <a:p>
            <a:pPr lvl="2">
              <a:spcAft>
                <a:spcPts val="1000"/>
              </a:spcAft>
            </a:pPr>
            <a:r>
              <a:rPr lang="en-US" sz="1800" dirty="0"/>
              <a:t>Wellness Club (High School) / baby sitting cert after school course (MS)</a:t>
            </a:r>
          </a:p>
          <a:p>
            <a:pPr lvl="1">
              <a:spcAft>
                <a:spcPts val="1000"/>
              </a:spcAft>
            </a:pPr>
            <a:r>
              <a:rPr lang="en-US" sz="2100" dirty="0"/>
              <a:t>Other: Outside programming brought into schools; Hands on Science labs pushed into classrooms (Elementary) Schoolwide Science assemblies, Field Trips, etc. </a:t>
            </a:r>
          </a:p>
          <a:p>
            <a:pPr lvl="1">
              <a:spcAft>
                <a:spcPts val="1000"/>
              </a:spcAft>
            </a:pPr>
            <a:r>
              <a:rPr lang="en-US" sz="2100" dirty="0"/>
              <a:t>Additional certified Staff to lower student to teacher ratio with focus on Reading (BSI)</a:t>
            </a:r>
          </a:p>
          <a:p>
            <a:pPr lvl="2">
              <a:spcAft>
                <a:spcPts val="1000"/>
              </a:spcAft>
            </a:pPr>
            <a:r>
              <a:rPr lang="en-US" sz="1800" dirty="0"/>
              <a:t>Sent teachers to be Orton Trained (Accelerated Learning/ Support)</a:t>
            </a:r>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D88AA58F-B615-8102-F635-F60D783957C5}"/>
              </a:ext>
            </a:extLst>
          </p:cNvPr>
          <p:cNvSpPr>
            <a:spLocks noGrp="1"/>
          </p:cNvSpPr>
          <p:nvPr>
            <p:ph type="sldNum" sz="quarter" idx="12"/>
          </p:nvPr>
        </p:nvSpPr>
        <p:spPr/>
        <p:txBody>
          <a:bodyPr/>
          <a:lstStyle/>
          <a:p>
            <a:fld id="{A3D1C70C-36A2-44FC-A083-98959550CFF4}" type="slidenum">
              <a:rPr lang="en-US" smtClean="0"/>
              <a:t>81</a:t>
            </a:fld>
            <a:endParaRPr lang="en-US"/>
          </a:p>
        </p:txBody>
      </p:sp>
    </p:spTree>
    <p:extLst>
      <p:ext uri="{BB962C8B-B14F-4D97-AF65-F5344CB8AC3E}">
        <p14:creationId xmlns:p14="http://schemas.microsoft.com/office/powerpoint/2010/main" val="38585932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1D34-8C4D-D64B-B42A-DA8E6DE4998E}"/>
              </a:ext>
            </a:extLst>
          </p:cNvPr>
          <p:cNvSpPr>
            <a:spLocks noGrp="1"/>
          </p:cNvSpPr>
          <p:nvPr>
            <p:ph type="title"/>
          </p:nvPr>
        </p:nvSpPr>
        <p:spPr>
          <a:xfrm>
            <a:off x="1333960" y="291828"/>
            <a:ext cx="10096959" cy="747579"/>
          </a:xfrm>
        </p:spPr>
        <p:txBody>
          <a:bodyPr/>
          <a:lstStyle/>
          <a:p>
            <a:r>
              <a:rPr lang="en-US" sz="5400" dirty="0"/>
              <a:t>Mental Health</a:t>
            </a:r>
          </a:p>
        </p:txBody>
      </p:sp>
      <p:sp>
        <p:nvSpPr>
          <p:cNvPr id="3" name="Content Placeholder 2">
            <a:extLst>
              <a:ext uri="{FF2B5EF4-FFF2-40B4-BE49-F238E27FC236}">
                <a16:creationId xmlns:a16="http://schemas.microsoft.com/office/drawing/2014/main" id="{0380F243-82BF-14AA-63FB-1ED42CE2E887}"/>
              </a:ext>
            </a:extLst>
          </p:cNvPr>
          <p:cNvSpPr>
            <a:spLocks noGrp="1"/>
          </p:cNvSpPr>
          <p:nvPr>
            <p:ph sz="half" idx="1"/>
          </p:nvPr>
        </p:nvSpPr>
        <p:spPr>
          <a:xfrm>
            <a:off x="176271" y="1304845"/>
            <a:ext cx="4650562" cy="4498057"/>
          </a:xfrm>
        </p:spPr>
        <p:txBody>
          <a:bodyPr/>
          <a:lstStyle/>
          <a:p>
            <a:r>
              <a:rPr lang="en-US" sz="2400" b="1" u="sng" dirty="0"/>
              <a:t>Mental Health</a:t>
            </a:r>
          </a:p>
          <a:p>
            <a:pPr lvl="1"/>
            <a:r>
              <a:rPr lang="en-US" sz="2000" dirty="0"/>
              <a:t>Family dynamics affecting students</a:t>
            </a:r>
          </a:p>
          <a:p>
            <a:pPr lvl="1"/>
            <a:r>
              <a:rPr lang="en-US" sz="2000" dirty="0"/>
              <a:t>Distractibility and accountability increase</a:t>
            </a:r>
          </a:p>
          <a:p>
            <a:pPr lvl="1"/>
            <a:r>
              <a:rPr lang="en-US" sz="2000" dirty="0"/>
              <a:t>More at risk students identified</a:t>
            </a:r>
          </a:p>
          <a:p>
            <a:pPr lvl="1"/>
            <a:r>
              <a:rPr lang="en-US" sz="2000" dirty="0"/>
              <a:t>Under staffed to deal with increases</a:t>
            </a:r>
          </a:p>
          <a:p>
            <a:pPr lvl="1"/>
            <a:r>
              <a:rPr lang="en-US" sz="2000" dirty="0"/>
              <a:t>Lack of training and resources to identify students sooner. </a:t>
            </a:r>
          </a:p>
          <a:p>
            <a:endParaRPr lang="en-US" sz="2400" dirty="0"/>
          </a:p>
        </p:txBody>
      </p:sp>
      <p:pic>
        <p:nvPicPr>
          <p:cNvPr id="5" name="Picture 4" descr="Right arrow">
            <a:extLst>
              <a:ext uri="{FF2B5EF4-FFF2-40B4-BE49-F238E27FC236}">
                <a16:creationId xmlns:a16="http://schemas.microsoft.com/office/drawing/2014/main" id="{C2A8638B-B3B8-7CDF-730D-1F45DD33FF5B}"/>
              </a:ext>
            </a:extLst>
          </p:cNvPr>
          <p:cNvPicPr>
            <a:picLocks noChangeAspect="1"/>
          </p:cNvPicPr>
          <p:nvPr/>
        </p:nvPicPr>
        <p:blipFill>
          <a:blip r:embed="rId2"/>
          <a:stretch>
            <a:fillRect/>
          </a:stretch>
        </p:blipFill>
        <p:spPr>
          <a:xfrm>
            <a:off x="4676276" y="2725195"/>
            <a:ext cx="1956986" cy="1688738"/>
          </a:xfrm>
          <a:prstGeom prst="rect">
            <a:avLst/>
          </a:prstGeom>
        </p:spPr>
      </p:pic>
      <p:sp>
        <p:nvSpPr>
          <p:cNvPr id="4" name="Content Placeholder 3">
            <a:extLst>
              <a:ext uri="{FF2B5EF4-FFF2-40B4-BE49-F238E27FC236}">
                <a16:creationId xmlns:a16="http://schemas.microsoft.com/office/drawing/2014/main" id="{C7C3864E-CC47-70CD-5712-6CCDD78CAC28}"/>
              </a:ext>
            </a:extLst>
          </p:cNvPr>
          <p:cNvSpPr>
            <a:spLocks noGrp="1"/>
          </p:cNvSpPr>
          <p:nvPr>
            <p:ph sz="half" idx="13"/>
          </p:nvPr>
        </p:nvSpPr>
        <p:spPr>
          <a:xfrm>
            <a:off x="6482704" y="1320536"/>
            <a:ext cx="5533025" cy="4498057"/>
          </a:xfrm>
        </p:spPr>
        <p:txBody>
          <a:bodyPr/>
          <a:lstStyle/>
          <a:p>
            <a:r>
              <a:rPr lang="en-US" sz="2400" b="1" u="sng" dirty="0"/>
              <a:t>Evidence:</a:t>
            </a:r>
          </a:p>
          <a:p>
            <a:pPr lvl="1"/>
            <a:r>
              <a:rPr lang="en-US" sz="2000" dirty="0"/>
              <a:t>DCP &amp; P referrals up 12%</a:t>
            </a:r>
          </a:p>
          <a:p>
            <a:pPr lvl="1"/>
            <a:r>
              <a:rPr lang="en-US" sz="2000" dirty="0"/>
              <a:t>Handle with Care orders from police up almost 300%.</a:t>
            </a:r>
          </a:p>
          <a:p>
            <a:pPr lvl="1"/>
            <a:r>
              <a:rPr lang="en-US" sz="2000" dirty="0"/>
              <a:t>Students with suicidal ideation, debilitating anxiety, school refusal increased 150%.</a:t>
            </a:r>
          </a:p>
          <a:p>
            <a:pPr lvl="1"/>
            <a:r>
              <a:rPr lang="en-US" sz="2000" dirty="0"/>
              <a:t>Chronic absenteeism increased to 13%</a:t>
            </a:r>
          </a:p>
          <a:p>
            <a:pPr lvl="1"/>
            <a:r>
              <a:rPr lang="en-US" sz="2000" dirty="0"/>
              <a:t>Elementary Guidance: 1:600 counselor to student ratio</a:t>
            </a:r>
          </a:p>
          <a:p>
            <a:endParaRPr lang="en-US" sz="2400" dirty="0"/>
          </a:p>
        </p:txBody>
      </p:sp>
      <p:sp>
        <p:nvSpPr>
          <p:cNvPr id="6" name="Slide Number Placeholder 5">
            <a:extLst>
              <a:ext uri="{FF2B5EF4-FFF2-40B4-BE49-F238E27FC236}">
                <a16:creationId xmlns:a16="http://schemas.microsoft.com/office/drawing/2014/main" id="{D856720B-3B5C-412D-B50A-CA617D1F8063}"/>
              </a:ext>
            </a:extLst>
          </p:cNvPr>
          <p:cNvSpPr>
            <a:spLocks noGrp="1"/>
          </p:cNvSpPr>
          <p:nvPr>
            <p:ph type="sldNum" sz="quarter" idx="12"/>
          </p:nvPr>
        </p:nvSpPr>
        <p:spPr/>
        <p:txBody>
          <a:bodyPr/>
          <a:lstStyle/>
          <a:p>
            <a:fld id="{A3D1C70C-36A2-44FC-A083-98959550CFF4}" type="slidenum">
              <a:rPr lang="en-US" smtClean="0"/>
              <a:t>82</a:t>
            </a:fld>
            <a:endParaRPr lang="en-US"/>
          </a:p>
        </p:txBody>
      </p:sp>
    </p:spTree>
    <p:extLst>
      <p:ext uri="{BB962C8B-B14F-4D97-AF65-F5344CB8AC3E}">
        <p14:creationId xmlns:p14="http://schemas.microsoft.com/office/powerpoint/2010/main" val="17133075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58E1-6E5F-5382-A128-8F6C168CF20F}"/>
              </a:ext>
            </a:extLst>
          </p:cNvPr>
          <p:cNvSpPr>
            <a:spLocks noGrp="1"/>
          </p:cNvSpPr>
          <p:nvPr>
            <p:ph type="title"/>
          </p:nvPr>
        </p:nvSpPr>
        <p:spPr>
          <a:xfrm>
            <a:off x="1421733" y="185289"/>
            <a:ext cx="10096959" cy="747579"/>
          </a:xfrm>
        </p:spPr>
        <p:txBody>
          <a:bodyPr/>
          <a:lstStyle/>
          <a:p>
            <a:r>
              <a:rPr lang="en-US" sz="5400" dirty="0"/>
              <a:t>Mental Health Solutions</a:t>
            </a:r>
          </a:p>
        </p:txBody>
      </p:sp>
      <p:sp>
        <p:nvSpPr>
          <p:cNvPr id="3" name="Content Placeholder 2">
            <a:extLst>
              <a:ext uri="{FF2B5EF4-FFF2-40B4-BE49-F238E27FC236}">
                <a16:creationId xmlns:a16="http://schemas.microsoft.com/office/drawing/2014/main" id="{DD9199CA-DD29-D649-82BC-D00291912781}"/>
              </a:ext>
            </a:extLst>
          </p:cNvPr>
          <p:cNvSpPr>
            <a:spLocks noGrp="1"/>
          </p:cNvSpPr>
          <p:nvPr>
            <p:ph idx="1"/>
          </p:nvPr>
        </p:nvSpPr>
        <p:spPr>
          <a:xfrm>
            <a:off x="539645" y="1227528"/>
            <a:ext cx="11501490" cy="1898859"/>
          </a:xfrm>
        </p:spPr>
        <p:txBody>
          <a:bodyPr/>
          <a:lstStyle/>
          <a:p>
            <a:r>
              <a:rPr lang="en-US" sz="2800" u="sng" dirty="0"/>
              <a:t>Elementary Guidance Counselor</a:t>
            </a:r>
            <a:r>
              <a:rPr lang="en-US" sz="2800" dirty="0"/>
              <a:t>: (Mental Health Support)</a:t>
            </a:r>
          </a:p>
          <a:p>
            <a:pPr lvl="1"/>
            <a:r>
              <a:rPr lang="en-US" sz="2000" dirty="0"/>
              <a:t>Contracted with West Bergen Mental Health for a school based counselor K-2, which in turn allowed us a full time counselor 3-6.</a:t>
            </a:r>
          </a:p>
          <a:p>
            <a:pPr lvl="1"/>
            <a:r>
              <a:rPr lang="en-US" sz="2000" dirty="0"/>
              <a:t>Also access to West Bergen Mental Health Resources for students and staff</a:t>
            </a:r>
          </a:p>
          <a:p>
            <a:pPr marL="0" indent="0">
              <a:buNone/>
            </a:pPr>
            <a:endParaRPr lang="en-US" sz="1800" dirty="0"/>
          </a:p>
          <a:p>
            <a:pPr marL="0" indent="0">
              <a:buNone/>
            </a:pPr>
            <a:endParaRPr lang="en-US" sz="2000" dirty="0"/>
          </a:p>
        </p:txBody>
      </p:sp>
      <p:sp>
        <p:nvSpPr>
          <p:cNvPr id="6" name="Content Placeholder 3">
            <a:extLst>
              <a:ext uri="{FF2B5EF4-FFF2-40B4-BE49-F238E27FC236}">
                <a16:creationId xmlns:a16="http://schemas.microsoft.com/office/drawing/2014/main" id="{0C22C253-8A92-AFC7-2D24-C41F38D7A07B}"/>
              </a:ext>
            </a:extLst>
          </p:cNvPr>
          <p:cNvSpPr txBox="1">
            <a:spLocks/>
          </p:cNvSpPr>
          <p:nvPr/>
        </p:nvSpPr>
        <p:spPr>
          <a:xfrm>
            <a:off x="539645" y="3444071"/>
            <a:ext cx="11501490" cy="1898860"/>
          </a:xfrm>
          <a:prstGeom prst="rect">
            <a:avLst/>
          </a:prstGeom>
        </p:spPr>
        <p:txBody>
          <a:bodyPr vert="horz" lIns="91440" tIns="45720" rIns="822960" bIns="45720" rtlCol="0">
            <a:noAutofit/>
          </a:bodyPr>
          <a:lst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u="sng" dirty="0"/>
              <a:t>SEL Outside Programming</a:t>
            </a:r>
            <a:r>
              <a:rPr lang="en-US" sz="2800" dirty="0"/>
              <a:t>: (ARP/ Accelerated Learning)</a:t>
            </a:r>
          </a:p>
          <a:p>
            <a:pPr lvl="1"/>
            <a:r>
              <a:rPr lang="en-US" sz="2000" dirty="0"/>
              <a:t>School Assembly Speakers centered around SEL (Overcoming obstacles/perseverance)</a:t>
            </a:r>
          </a:p>
          <a:p>
            <a:pPr lvl="1"/>
            <a:r>
              <a:rPr lang="en-US" sz="2000" dirty="0"/>
              <a:t>Additional Field Trips centered around SEL (ex. Therapeutic Ropes course, Team building trips)</a:t>
            </a:r>
          </a:p>
          <a:p>
            <a:pPr lvl="1"/>
            <a:r>
              <a:rPr lang="en-US" sz="2000" dirty="0"/>
              <a:t>SEL training for staff (mindfulness and 7 mindsets)</a:t>
            </a:r>
          </a:p>
          <a:p>
            <a:endParaRPr lang="en-US" sz="1800" dirty="0"/>
          </a:p>
          <a:p>
            <a:pPr marL="0" indent="0">
              <a:buNone/>
            </a:pPr>
            <a:endParaRPr lang="en-US" sz="2000" dirty="0"/>
          </a:p>
        </p:txBody>
      </p:sp>
    </p:spTree>
    <p:extLst>
      <p:ext uri="{BB962C8B-B14F-4D97-AF65-F5344CB8AC3E}">
        <p14:creationId xmlns:p14="http://schemas.microsoft.com/office/powerpoint/2010/main" val="27656278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B2D-93BF-5436-8540-A6DC51A52E95}"/>
              </a:ext>
            </a:extLst>
          </p:cNvPr>
          <p:cNvSpPr>
            <a:spLocks noGrp="1"/>
          </p:cNvSpPr>
          <p:nvPr>
            <p:ph type="title"/>
          </p:nvPr>
        </p:nvSpPr>
        <p:spPr/>
        <p:txBody>
          <a:bodyPr/>
          <a:lstStyle/>
          <a:p>
            <a:r>
              <a:rPr lang="en-US" dirty="0"/>
              <a:t>Reflections:</a:t>
            </a:r>
          </a:p>
        </p:txBody>
      </p:sp>
      <p:sp>
        <p:nvSpPr>
          <p:cNvPr id="7" name="TextBox 6">
            <a:extLst>
              <a:ext uri="{FF2B5EF4-FFF2-40B4-BE49-F238E27FC236}">
                <a16:creationId xmlns:a16="http://schemas.microsoft.com/office/drawing/2014/main" id="{3B087E29-613C-B3B2-E93A-57DD9D5D0939}"/>
              </a:ext>
            </a:extLst>
          </p:cNvPr>
          <p:cNvSpPr txBox="1"/>
          <p:nvPr/>
        </p:nvSpPr>
        <p:spPr>
          <a:xfrm>
            <a:off x="316751" y="1130323"/>
            <a:ext cx="9876559" cy="954107"/>
          </a:xfrm>
          <a:prstGeom prst="rect">
            <a:avLst/>
          </a:prstGeom>
          <a:noFill/>
        </p:spPr>
        <p:txBody>
          <a:bodyPr wrap="square">
            <a:spAutoFit/>
          </a:bodyPr>
          <a:lstStyle/>
          <a:p>
            <a:r>
              <a:rPr lang="en-US" sz="2800" dirty="0"/>
              <a:t>As we look to amend allocations/programs based on realized need, we will take the following into consideration;</a:t>
            </a:r>
          </a:p>
        </p:txBody>
      </p:sp>
      <p:sp>
        <p:nvSpPr>
          <p:cNvPr id="3" name="Content Placeholder 2">
            <a:extLst>
              <a:ext uri="{FF2B5EF4-FFF2-40B4-BE49-F238E27FC236}">
                <a16:creationId xmlns:a16="http://schemas.microsoft.com/office/drawing/2014/main" id="{2F43AF0C-EB69-4FF1-1EAF-BA2F14E93F56}"/>
              </a:ext>
            </a:extLst>
          </p:cNvPr>
          <p:cNvSpPr>
            <a:spLocks noGrp="1"/>
          </p:cNvSpPr>
          <p:nvPr>
            <p:ph idx="1"/>
          </p:nvPr>
        </p:nvSpPr>
        <p:spPr>
          <a:xfrm>
            <a:off x="923449" y="2211893"/>
            <a:ext cx="10430352" cy="1447484"/>
          </a:xfrm>
        </p:spPr>
        <p:txBody>
          <a:bodyPr/>
          <a:lstStyle/>
          <a:p>
            <a:r>
              <a:rPr lang="en-US" sz="2000" dirty="0"/>
              <a:t>SEL maintained, but shift to increased focus on accountability.</a:t>
            </a:r>
          </a:p>
          <a:p>
            <a:pPr lvl="1"/>
            <a:r>
              <a:rPr lang="en-US" sz="2000" dirty="0"/>
              <a:t>Teacher re-training in classroom management, communication, responsive classroom, perseverance, etc..</a:t>
            </a:r>
          </a:p>
        </p:txBody>
      </p:sp>
      <p:sp>
        <p:nvSpPr>
          <p:cNvPr id="4" name="Content Placeholder 3">
            <a:extLst>
              <a:ext uri="{FF2B5EF4-FFF2-40B4-BE49-F238E27FC236}">
                <a16:creationId xmlns:a16="http://schemas.microsoft.com/office/drawing/2014/main" id="{51B62D96-8A28-A815-C740-89AFBD53C128}"/>
              </a:ext>
            </a:extLst>
          </p:cNvPr>
          <p:cNvSpPr>
            <a:spLocks noGrp="1"/>
          </p:cNvSpPr>
          <p:nvPr>
            <p:ph idx="13"/>
          </p:nvPr>
        </p:nvSpPr>
        <p:spPr>
          <a:xfrm>
            <a:off x="923449" y="3782993"/>
            <a:ext cx="11053692" cy="2474206"/>
          </a:xfrm>
        </p:spPr>
        <p:txBody>
          <a:bodyPr/>
          <a:lstStyle/>
          <a:p>
            <a:r>
              <a:rPr lang="en-US" sz="2000" dirty="0"/>
              <a:t>Increased emphasis on mindfulness to counter distractibility. </a:t>
            </a:r>
          </a:p>
          <a:p>
            <a:pPr lvl="1"/>
            <a:r>
              <a:rPr lang="en-US" sz="2000" dirty="0"/>
              <a:t>Great success with Executive Functioning Intervention with case managed cohort.</a:t>
            </a:r>
          </a:p>
          <a:p>
            <a:r>
              <a:rPr lang="en-US" sz="2000" dirty="0"/>
              <a:t>Intense Intervention successful for very specific interventions; Orton based.</a:t>
            </a:r>
          </a:p>
          <a:p>
            <a:r>
              <a:rPr lang="en-US" sz="2000" dirty="0"/>
              <a:t>Support Lab very successful providing students an appropriate/quiet space with staff to work on HW and school work after school. May increase to before school as well. </a:t>
            </a:r>
          </a:p>
        </p:txBody>
      </p:sp>
      <p:sp>
        <p:nvSpPr>
          <p:cNvPr id="5" name="Slide Number Placeholder 4">
            <a:extLst>
              <a:ext uri="{FF2B5EF4-FFF2-40B4-BE49-F238E27FC236}">
                <a16:creationId xmlns:a16="http://schemas.microsoft.com/office/drawing/2014/main" id="{44E45F88-69B7-B5CE-83EB-22EE0E9E7AB6}"/>
              </a:ext>
            </a:extLst>
          </p:cNvPr>
          <p:cNvSpPr>
            <a:spLocks noGrp="1"/>
          </p:cNvSpPr>
          <p:nvPr>
            <p:ph type="sldNum" sz="quarter" idx="12"/>
          </p:nvPr>
        </p:nvSpPr>
        <p:spPr/>
        <p:txBody>
          <a:bodyPr/>
          <a:lstStyle/>
          <a:p>
            <a:fld id="{A3D1C70C-36A2-44FC-A083-98959550CFF4}" type="slidenum">
              <a:rPr lang="en-US" smtClean="0"/>
              <a:t>84</a:t>
            </a:fld>
            <a:endParaRPr lang="en-US"/>
          </a:p>
        </p:txBody>
      </p:sp>
    </p:spTree>
    <p:extLst>
      <p:ext uri="{BB962C8B-B14F-4D97-AF65-F5344CB8AC3E}">
        <p14:creationId xmlns:p14="http://schemas.microsoft.com/office/powerpoint/2010/main" val="408782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2191-5090-4D44-96D1-43EC8029D33C}"/>
              </a:ext>
            </a:extLst>
          </p:cNvPr>
          <p:cNvSpPr>
            <a:spLocks noGrp="1"/>
          </p:cNvSpPr>
          <p:nvPr>
            <p:ph type="title"/>
          </p:nvPr>
        </p:nvSpPr>
        <p:spPr>
          <a:xfrm>
            <a:off x="1250950" y="312214"/>
            <a:ext cx="10515600" cy="850489"/>
          </a:xfrm>
        </p:spPr>
        <p:txBody>
          <a:bodyPr/>
          <a:lstStyle/>
          <a:p>
            <a:r>
              <a:rPr lang="en-US" dirty="0"/>
              <a:t>Thank You! </a:t>
            </a:r>
            <a:r>
              <a:rPr lang="en-US" dirty="0">
                <a:solidFill>
                  <a:schemeClr val="bg1"/>
                </a:solidFill>
              </a:rPr>
              <a:t>2</a:t>
            </a:r>
          </a:p>
        </p:txBody>
      </p:sp>
      <p:sp>
        <p:nvSpPr>
          <p:cNvPr id="10" name="Text Placeholder 9">
            <a:extLst>
              <a:ext uri="{FF2B5EF4-FFF2-40B4-BE49-F238E27FC236}">
                <a16:creationId xmlns:a16="http://schemas.microsoft.com/office/drawing/2014/main" id="{2225A0A6-473B-44FC-A1CF-D179BD99EF68}"/>
              </a:ext>
            </a:extLst>
          </p:cNvPr>
          <p:cNvSpPr>
            <a:spLocks noGrp="1"/>
          </p:cNvSpPr>
          <p:nvPr>
            <p:ph type="body" sz="quarter" idx="16"/>
          </p:nvPr>
        </p:nvSpPr>
        <p:spPr/>
        <p:txBody>
          <a:bodyPr>
            <a:normAutofit/>
          </a:bodyPr>
          <a:lstStyle/>
          <a:p>
            <a:r>
              <a:rPr lang="en-US" dirty="0"/>
              <a:t>New Jersey Department of Education Website</a:t>
            </a:r>
            <a:r>
              <a:rPr lang="en-US" b="1" dirty="0">
                <a:solidFill>
                  <a:srgbClr val="0000FF"/>
                </a:solidFill>
              </a:rPr>
              <a:t> </a:t>
            </a:r>
            <a:br>
              <a:rPr lang="en-US" b="1" dirty="0">
                <a:solidFill>
                  <a:srgbClr val="0000FF"/>
                </a:solidFill>
              </a:rPr>
            </a:br>
            <a:r>
              <a:rPr lang="en-US" dirty="0">
                <a:hlinkClick r:id="rId3" action="ppaction://hlinkfile"/>
              </a:rPr>
              <a:t>nj.gov/education</a:t>
            </a:r>
            <a:endParaRPr lang="en-US" dirty="0"/>
          </a:p>
          <a:p>
            <a:endParaRPr lang="en-US" sz="2400" dirty="0"/>
          </a:p>
        </p:txBody>
      </p:sp>
      <p:sp>
        <p:nvSpPr>
          <p:cNvPr id="3" name="Text Placeholder 2">
            <a:extLst>
              <a:ext uri="{FF2B5EF4-FFF2-40B4-BE49-F238E27FC236}">
                <a16:creationId xmlns:a16="http://schemas.microsoft.com/office/drawing/2014/main" id="{FCD6D9F2-D1F4-4857-BF17-599E8311771F}"/>
              </a:ext>
            </a:extLst>
          </p:cNvPr>
          <p:cNvSpPr>
            <a:spLocks noGrp="1"/>
          </p:cNvSpPr>
          <p:nvPr>
            <p:ph type="body" sz="quarter" idx="11"/>
          </p:nvPr>
        </p:nvSpPr>
        <p:spPr>
          <a:xfrm>
            <a:off x="3044132" y="2418292"/>
            <a:ext cx="6562725" cy="876378"/>
          </a:xfrm>
        </p:spPr>
        <p:txBody>
          <a:bodyPr vert="horz" lIns="91440" tIns="45720" rIns="822960" bIns="45720" rtlCol="0" anchor="t">
            <a:normAutofit fontScale="85000" lnSpcReduction="20000"/>
          </a:bodyPr>
          <a:lstStyle/>
          <a:p>
            <a:r>
              <a:rPr lang="en-US" b="1" dirty="0"/>
              <a:t>Questions may be submitted to:</a:t>
            </a:r>
          </a:p>
          <a:p>
            <a:r>
              <a:rPr lang="en-US" b="1" dirty="0"/>
              <a:t> </a:t>
            </a:r>
            <a:r>
              <a:rPr lang="en-US" dirty="0">
                <a:latin typeface="Palatino Linotype"/>
                <a:hlinkClick r:id="rId4"/>
              </a:rPr>
              <a:t> ESSER@doe.nj.gov</a:t>
            </a:r>
            <a:endParaRPr lang="en-US" dirty="0"/>
          </a:p>
          <a:p>
            <a:endParaRPr lang="en-US" dirty="0"/>
          </a:p>
        </p:txBody>
      </p:sp>
      <p:sp>
        <p:nvSpPr>
          <p:cNvPr id="9" name="Rectangle 1">
            <a:extLst>
              <a:ext uri="{FF2B5EF4-FFF2-40B4-BE49-F238E27FC236}">
                <a16:creationId xmlns:a16="http://schemas.microsoft.com/office/drawing/2014/main" id="{35148EB0-A78C-41D4-98FA-D8D37A91FC3E}"/>
              </a:ext>
            </a:extLst>
          </p:cNvPr>
          <p:cNvSpPr>
            <a:spLocks noChangeArrowheads="1"/>
          </p:cNvSpPr>
          <p:nvPr/>
        </p:nvSpPr>
        <p:spPr bwMode="auto">
          <a:xfrm>
            <a:off x="4227463" y="3527423"/>
            <a:ext cx="40387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b="1" dirty="0"/>
              <a:t>Have a Great Remainder of The Year</a:t>
            </a:r>
            <a:endParaRPr lang="en-US" dirty="0"/>
          </a:p>
        </p:txBody>
      </p:sp>
      <p:sp>
        <p:nvSpPr>
          <p:cNvPr id="12" name="Text Placeholder 11">
            <a:extLst>
              <a:ext uri="{FF2B5EF4-FFF2-40B4-BE49-F238E27FC236}">
                <a16:creationId xmlns:a16="http://schemas.microsoft.com/office/drawing/2014/main" id="{87D4A88E-456F-46F8-907A-D05475223999}"/>
              </a:ext>
            </a:extLst>
          </p:cNvPr>
          <p:cNvSpPr>
            <a:spLocks noGrp="1"/>
          </p:cNvSpPr>
          <p:nvPr>
            <p:ph type="body" sz="quarter" idx="15"/>
          </p:nvPr>
        </p:nvSpPr>
        <p:spPr/>
        <p:txBody>
          <a:bodyPr/>
          <a:lstStyle/>
          <a:p>
            <a:r>
              <a:rPr lang="en-US" dirty="0"/>
              <a:t>Follow Us!</a:t>
            </a:r>
          </a:p>
        </p:txBody>
      </p:sp>
      <p:sp>
        <p:nvSpPr>
          <p:cNvPr id="4" name="Text Placeholder 3">
            <a:extLst>
              <a:ext uri="{FF2B5EF4-FFF2-40B4-BE49-F238E27FC236}">
                <a16:creationId xmlns:a16="http://schemas.microsoft.com/office/drawing/2014/main" id="{25308545-741F-4F64-8419-BA38EC64EFD4}"/>
              </a:ext>
            </a:extLst>
          </p:cNvPr>
          <p:cNvSpPr>
            <a:spLocks noGrp="1"/>
          </p:cNvSpPr>
          <p:nvPr>
            <p:ph type="body" sz="quarter" idx="12"/>
          </p:nvPr>
        </p:nvSpPr>
        <p:spPr>
          <a:xfrm>
            <a:off x="3255800" y="5758805"/>
            <a:ext cx="1984693" cy="492654"/>
          </a:xfrm>
        </p:spPr>
        <p:txBody>
          <a:bodyPr/>
          <a:lstStyle/>
          <a:p>
            <a:r>
              <a:rPr lang="en-US">
                <a:hlinkClick r:id="rId5"/>
              </a:rPr>
              <a:t>Facebook: </a:t>
            </a:r>
            <a:br>
              <a:rPr lang="en-US">
                <a:hlinkClick r:id="rId5"/>
              </a:rPr>
            </a:br>
            <a:r>
              <a:rPr lang="en-US">
                <a:hlinkClick r:id="rId5"/>
              </a:rPr>
              <a:t>@</a:t>
            </a:r>
            <a:r>
              <a:rPr lang="en-US" err="1">
                <a:hlinkClick r:id="rId5"/>
              </a:rPr>
              <a:t>njdeptofed</a:t>
            </a:r>
            <a:endParaRPr lang="en-US"/>
          </a:p>
        </p:txBody>
      </p:sp>
      <p:sp>
        <p:nvSpPr>
          <p:cNvPr id="5" name="Text Placeholder 4">
            <a:extLst>
              <a:ext uri="{FF2B5EF4-FFF2-40B4-BE49-F238E27FC236}">
                <a16:creationId xmlns:a16="http://schemas.microsoft.com/office/drawing/2014/main" id="{3C136C12-D4E7-434D-8898-AD3DD204433C}"/>
              </a:ext>
            </a:extLst>
          </p:cNvPr>
          <p:cNvSpPr>
            <a:spLocks noGrp="1"/>
          </p:cNvSpPr>
          <p:nvPr>
            <p:ph type="body" sz="quarter" idx="13"/>
          </p:nvPr>
        </p:nvSpPr>
        <p:spPr>
          <a:xfrm>
            <a:off x="5511190" y="5790554"/>
            <a:ext cx="2223645" cy="365654"/>
          </a:xfrm>
        </p:spPr>
        <p:txBody>
          <a:bodyPr/>
          <a:lstStyle/>
          <a:p>
            <a:r>
              <a:rPr lang="en-US">
                <a:hlinkClick r:id="rId6"/>
              </a:rPr>
              <a:t>Twitter: @</a:t>
            </a:r>
            <a:r>
              <a:rPr lang="en-US" err="1">
                <a:hlinkClick r:id="rId6"/>
              </a:rPr>
              <a:t>NewJerseyDOE</a:t>
            </a:r>
            <a:endParaRPr lang="en-US"/>
          </a:p>
        </p:txBody>
      </p:sp>
      <p:sp>
        <p:nvSpPr>
          <p:cNvPr id="6" name="Text Placeholder 5">
            <a:extLst>
              <a:ext uri="{FF2B5EF4-FFF2-40B4-BE49-F238E27FC236}">
                <a16:creationId xmlns:a16="http://schemas.microsoft.com/office/drawing/2014/main" id="{A3D22032-A2E9-474A-B97F-DA8B434CB647}"/>
              </a:ext>
            </a:extLst>
          </p:cNvPr>
          <p:cNvSpPr>
            <a:spLocks noGrp="1"/>
          </p:cNvSpPr>
          <p:nvPr>
            <p:ph type="body" sz="quarter" idx="14"/>
          </p:nvPr>
        </p:nvSpPr>
        <p:spPr>
          <a:xfrm>
            <a:off x="7899783" y="5790554"/>
            <a:ext cx="2541145" cy="175154"/>
          </a:xfrm>
        </p:spPr>
        <p:txBody>
          <a:bodyPr/>
          <a:lstStyle/>
          <a:p>
            <a:r>
              <a:rPr lang="en-US">
                <a:hlinkClick r:id="rId7"/>
              </a:rPr>
              <a:t>Instagram: </a:t>
            </a:r>
            <a:br>
              <a:rPr lang="en-US">
                <a:hlinkClick r:id="rId7"/>
              </a:rPr>
            </a:br>
            <a:r>
              <a:rPr lang="en-US">
                <a:hlinkClick r:id="rId7"/>
              </a:rPr>
              <a:t>@</a:t>
            </a:r>
            <a:r>
              <a:rPr lang="en-US" err="1">
                <a:hlinkClick r:id="rId7"/>
              </a:rPr>
              <a:t>NewJerseyDoe</a:t>
            </a:r>
            <a:endParaRPr lang="en-US"/>
          </a:p>
        </p:txBody>
      </p:sp>
      <p:sp>
        <p:nvSpPr>
          <p:cNvPr id="7" name="Slide Number Placeholder 6">
            <a:extLst>
              <a:ext uri="{FF2B5EF4-FFF2-40B4-BE49-F238E27FC236}">
                <a16:creationId xmlns:a16="http://schemas.microsoft.com/office/drawing/2014/main" id="{C2FDF558-8228-4BD1-833C-89127EDFC028}"/>
              </a:ext>
            </a:extLst>
          </p:cNvPr>
          <p:cNvSpPr>
            <a:spLocks noGrp="1"/>
          </p:cNvSpPr>
          <p:nvPr>
            <p:ph type="sldNum" sz="quarter" idx="10"/>
          </p:nvPr>
        </p:nvSpPr>
        <p:spPr/>
        <p:txBody>
          <a:bodyPr/>
          <a:lstStyle/>
          <a:p>
            <a:fld id="{1929936C-68CC-48AF-8CF3-4B03BC21D04D}" type="slidenum">
              <a:rPr lang="en-US" smtClean="0"/>
              <a:pPr/>
              <a:t>85</a:t>
            </a:fld>
            <a:endParaRPr lang="en-US"/>
          </a:p>
        </p:txBody>
      </p:sp>
    </p:spTree>
    <p:extLst>
      <p:ext uri="{BB962C8B-B14F-4D97-AF65-F5344CB8AC3E}">
        <p14:creationId xmlns:p14="http://schemas.microsoft.com/office/powerpoint/2010/main" val="404594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EC12-93AC-43BB-B348-673CC268AD20}"/>
              </a:ext>
            </a:extLst>
          </p:cNvPr>
          <p:cNvSpPr>
            <a:spLocks noGrp="1"/>
          </p:cNvSpPr>
          <p:nvPr>
            <p:ph type="title"/>
          </p:nvPr>
        </p:nvSpPr>
        <p:spPr/>
        <p:txBody>
          <a:bodyPr/>
          <a:lstStyle/>
          <a:p>
            <a:r>
              <a:rPr lang="en-US" sz="3400" dirty="0">
                <a:solidFill>
                  <a:schemeClr val="accent1">
                    <a:lumMod val="75000"/>
                  </a:schemeClr>
                </a:solidFill>
                <a:cs typeface="Times New Roman" panose="02020603050405020304" pitchFamily="18" charset="0"/>
              </a:rPr>
              <a:t>Equity in Afterschool Programming</a:t>
            </a:r>
            <a:endParaRPr lang="en-US" sz="3400" dirty="0">
              <a:cs typeface="Times New Roman" panose="02020603050405020304" pitchFamily="18" charset="0"/>
            </a:endParaRPr>
          </a:p>
        </p:txBody>
      </p:sp>
      <p:sp>
        <p:nvSpPr>
          <p:cNvPr id="9" name="Rectangle 8">
            <a:extLst>
              <a:ext uri="{FF2B5EF4-FFF2-40B4-BE49-F238E27FC236}">
                <a16:creationId xmlns:a16="http://schemas.microsoft.com/office/drawing/2014/main" id="{2EFC48F7-4785-47C7-91C7-1BBF4289EFCF}"/>
              </a:ext>
            </a:extLst>
          </p:cNvPr>
          <p:cNvSpPr/>
          <p:nvPr/>
        </p:nvSpPr>
        <p:spPr>
          <a:xfrm>
            <a:off x="1694859" y="1536889"/>
            <a:ext cx="2466748" cy="2031325"/>
          </a:xfrm>
          <a:prstGeom prst="rect">
            <a:avLst/>
          </a:prstGeom>
        </p:spPr>
        <p:txBody>
          <a:bodyPr wrap="square">
            <a:spAutoFit/>
          </a:bodyPr>
          <a:lstStyle/>
          <a:p>
            <a:pPr algn="just"/>
            <a:r>
              <a:rPr lang="en-US" sz="1400" b="1" dirty="0">
                <a:solidFill>
                  <a:schemeClr val="tx1">
                    <a:lumMod val="65000"/>
                    <a:lumOff val="35000"/>
                  </a:schemeClr>
                </a:solidFill>
                <a:cs typeface="Times New Roman" panose="02020603050405020304" pitchFamily="18" charset="0"/>
              </a:rPr>
              <a:t>Access: </a:t>
            </a:r>
          </a:p>
          <a:p>
            <a:pPr marL="171450" indent="-171450" algn="just">
              <a:buFont typeface="Arial" panose="020B0604020202020204" pitchFamily="34" charset="0"/>
              <a:buChar char="•"/>
            </a:pPr>
            <a:r>
              <a:rPr lang="en-US" sz="1400" dirty="0">
                <a:cs typeface="Times New Roman" panose="02020603050405020304" pitchFamily="18" charset="0"/>
              </a:rPr>
              <a:t>Identify youth who may need additional academic enrichment, and social, emotional, or mental health supports.</a:t>
            </a:r>
          </a:p>
          <a:p>
            <a:pPr marL="171450" indent="-171450" algn="just">
              <a:buFont typeface="Arial" panose="020B0604020202020204" pitchFamily="34" charset="0"/>
              <a:buChar char="•"/>
            </a:pPr>
            <a:r>
              <a:rPr lang="en-US" sz="1400" dirty="0">
                <a:cs typeface="Times New Roman" panose="02020603050405020304" pitchFamily="18" charset="0"/>
              </a:rPr>
              <a:t>Identify youth who may serve as peer leaders and engage others in activities.</a:t>
            </a:r>
          </a:p>
        </p:txBody>
      </p:sp>
      <p:pic>
        <p:nvPicPr>
          <p:cNvPr id="7" name="Picture 6" descr="Triangle">
            <a:extLst>
              <a:ext uri="{FF2B5EF4-FFF2-40B4-BE49-F238E27FC236}">
                <a16:creationId xmlns:a16="http://schemas.microsoft.com/office/drawing/2014/main" id="{A1D83AB2-C1DE-654B-7063-86029B3CF17A}"/>
              </a:ext>
            </a:extLst>
          </p:cNvPr>
          <p:cNvPicPr>
            <a:picLocks noChangeAspect="1"/>
          </p:cNvPicPr>
          <p:nvPr/>
        </p:nvPicPr>
        <p:blipFill>
          <a:blip r:embed="rId2"/>
          <a:stretch>
            <a:fillRect/>
          </a:stretch>
        </p:blipFill>
        <p:spPr>
          <a:xfrm>
            <a:off x="3730547" y="1073279"/>
            <a:ext cx="4730906" cy="3901778"/>
          </a:xfrm>
          <a:prstGeom prst="rect">
            <a:avLst/>
          </a:prstGeom>
        </p:spPr>
      </p:pic>
      <p:sp>
        <p:nvSpPr>
          <p:cNvPr id="17" name="Rectangle 16">
            <a:extLst>
              <a:ext uri="{FF2B5EF4-FFF2-40B4-BE49-F238E27FC236}">
                <a16:creationId xmlns:a16="http://schemas.microsoft.com/office/drawing/2014/main" id="{C8BEE439-6386-4D0A-BEC3-BB22E26F717D}"/>
              </a:ext>
            </a:extLst>
          </p:cNvPr>
          <p:cNvSpPr/>
          <p:nvPr/>
        </p:nvSpPr>
        <p:spPr>
          <a:xfrm>
            <a:off x="7741326" y="1623580"/>
            <a:ext cx="2715183" cy="1857945"/>
          </a:xfrm>
          <a:prstGeom prst="rect">
            <a:avLst/>
          </a:prstGeom>
        </p:spPr>
        <p:txBody>
          <a:bodyPr wrap="square">
            <a:spAutoFit/>
          </a:bodyPr>
          <a:lstStyle/>
          <a:p>
            <a:pPr>
              <a:lnSpc>
                <a:spcPct val="110000"/>
              </a:lnSpc>
              <a:spcBef>
                <a:spcPts val="200"/>
              </a:spcBef>
            </a:pPr>
            <a:r>
              <a:rPr lang="en-US" sz="1400" b="1" dirty="0">
                <a:solidFill>
                  <a:schemeClr val="tx1">
                    <a:lumMod val="65000"/>
                    <a:lumOff val="35000"/>
                  </a:schemeClr>
                </a:solidFill>
                <a:cs typeface="Times New Roman" panose="02020603050405020304" pitchFamily="18" charset="0"/>
              </a:rPr>
              <a:t>Opportunity: </a:t>
            </a:r>
          </a:p>
          <a:p>
            <a:pPr marL="171450" indent="-171450" algn="just">
              <a:spcBef>
                <a:spcPts val="200"/>
              </a:spcBef>
              <a:buFont typeface="Arial" panose="020B0604020202020204" pitchFamily="34" charset="0"/>
              <a:buChar char="•"/>
            </a:pPr>
            <a:r>
              <a:rPr lang="en-US" sz="1400" dirty="0">
                <a:cs typeface="Times New Roman" panose="02020603050405020304" pitchFamily="18" charset="0"/>
              </a:rPr>
              <a:t>Youth build skills through hands-on and personalized learning.</a:t>
            </a:r>
          </a:p>
          <a:p>
            <a:pPr marL="171450" indent="-171450" algn="just">
              <a:spcBef>
                <a:spcPts val="200"/>
              </a:spcBef>
              <a:buFont typeface="Arial" panose="020B0604020202020204" pitchFamily="34" charset="0"/>
              <a:buChar char="•"/>
            </a:pPr>
            <a:r>
              <a:rPr lang="en-US" sz="1400" dirty="0">
                <a:cs typeface="Times New Roman" panose="02020603050405020304" pitchFamily="18" charset="0"/>
              </a:rPr>
              <a:t>Youth explore new areas, gain teamwork and communication skills.</a:t>
            </a:r>
          </a:p>
          <a:p>
            <a:pPr algn="just"/>
            <a:endParaRPr lang="en-US" sz="1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5EF1C98-EABE-412B-BA2C-332719CD7D3C}"/>
              </a:ext>
            </a:extLst>
          </p:cNvPr>
          <p:cNvSpPr/>
          <p:nvPr/>
        </p:nvSpPr>
        <p:spPr>
          <a:xfrm>
            <a:off x="2928233" y="4975057"/>
            <a:ext cx="7013155" cy="1133644"/>
          </a:xfrm>
          <a:prstGeom prst="rect">
            <a:avLst/>
          </a:prstGeom>
        </p:spPr>
        <p:txBody>
          <a:bodyPr wrap="square">
            <a:spAutoFit/>
          </a:bodyPr>
          <a:lstStyle/>
          <a:p>
            <a:pPr algn="just"/>
            <a:r>
              <a:rPr lang="en-US" sz="1400" b="1" dirty="0">
                <a:solidFill>
                  <a:schemeClr val="tx1">
                    <a:lumMod val="65000"/>
                    <a:lumOff val="35000"/>
                  </a:schemeClr>
                </a:solidFill>
                <a:cs typeface="Times New Roman" panose="02020603050405020304" pitchFamily="18" charset="0"/>
              </a:rPr>
              <a:t>Fairness: </a:t>
            </a:r>
          </a:p>
          <a:p>
            <a:pPr marL="171450" indent="-171450" algn="just">
              <a:buFont typeface="Arial" panose="020B0604020202020204" pitchFamily="34" charset="0"/>
              <a:buChar char="•"/>
            </a:pPr>
            <a:r>
              <a:rPr lang="en-US" sz="1400" dirty="0">
                <a:cs typeface="Times New Roman" panose="02020603050405020304" pitchFamily="18" charset="0"/>
              </a:rPr>
              <a:t>Programs provide a safe environment for youth while parents are working.</a:t>
            </a:r>
          </a:p>
          <a:p>
            <a:pPr marL="171450" indent="-171450" algn="just">
              <a:spcBef>
                <a:spcPts val="200"/>
              </a:spcBef>
              <a:buFont typeface="Arial" panose="020B0604020202020204" pitchFamily="34" charset="0"/>
              <a:buChar char="•"/>
            </a:pPr>
            <a:r>
              <a:rPr lang="en-US" sz="1400" dirty="0">
                <a:cs typeface="Times New Roman" panose="02020603050405020304" pitchFamily="18" charset="0"/>
              </a:rPr>
              <a:t>Programs engage families with active and meaningful opportunities to learn.</a:t>
            </a:r>
          </a:p>
          <a:p>
            <a:pPr marL="171450" indent="-171450" algn="just">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algn="just"/>
            <a:endParaRPr lang="en-US" sz="12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8690065-CC5F-4532-909A-48EEDD3B151B}"/>
              </a:ext>
            </a:extLst>
          </p:cNvPr>
          <p:cNvSpPr>
            <a:spLocks noGrp="1"/>
          </p:cNvSpPr>
          <p:nvPr>
            <p:ph type="sldNum" sz="quarter" idx="12"/>
          </p:nvPr>
        </p:nvSpPr>
        <p:spPr/>
        <p:txBody>
          <a:bodyPr/>
          <a:lstStyle/>
          <a:p>
            <a:fld id="{1929936C-68CC-48AF-8CF3-4B03BC21D04D}" type="slidenum">
              <a:rPr lang="en-US" smtClean="0"/>
              <a:t>9</a:t>
            </a:fld>
            <a:endParaRPr lang="en-US"/>
          </a:p>
        </p:txBody>
      </p:sp>
    </p:spTree>
    <p:extLst>
      <p:ext uri="{BB962C8B-B14F-4D97-AF65-F5344CB8AC3E}">
        <p14:creationId xmlns:p14="http://schemas.microsoft.com/office/powerpoint/2010/main" val="1441676897"/>
      </p:ext>
    </p:extLst>
  </p:cSld>
  <p:clrMapOvr>
    <a:masterClrMapping/>
  </p:clrMapOvr>
</p:sld>
</file>

<file path=ppt/theme/theme1.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F5B3E5E-17D6-48F5-9A13-48CA22833D0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555BBD0-58EB-40D3-92E2-3F2E5ED552CF}"/>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0363114F-E39A-4520-852A-5684BFE7891B}"/>
    </a:ext>
  </a:extLst>
</a:theme>
</file>

<file path=ppt/theme/theme4.xml><?xml version="1.0" encoding="utf-8"?>
<a:theme xmlns:a="http://schemas.openxmlformats.org/drawingml/2006/main" name="1_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F5B3E5E-17D6-48F5-9A13-48CA22833D02}"/>
    </a:ext>
  </a:extLst>
</a:theme>
</file>

<file path=ppt/theme/theme5.xml><?xml version="1.0" encoding="utf-8"?>
<a:theme xmlns:a="http://schemas.openxmlformats.org/drawingml/2006/main" name="1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9DF51BEE-0EBD-4C05-BE34-DC7312BF5F9B}"/>
    </a:ext>
  </a:extLst>
</a:theme>
</file>

<file path=ppt/theme/theme6.xml><?xml version="1.0" encoding="utf-8"?>
<a:theme xmlns:a="http://schemas.openxmlformats.org/drawingml/2006/main" name="2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ICOP Presentation - 9-23-2021.potx" id="{26BE1D04-D970-4612-B783-F93DAD06BEA7}" vid="{C512B116-3601-4E61-A264-B27E7C631BBD}"/>
    </a:ext>
  </a:extLst>
</a:theme>
</file>

<file path=ppt/theme/theme7.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a51604-3ab8-43f9-a458-517f976e6416">
      <Terms xmlns="http://schemas.microsoft.com/office/infopath/2007/PartnerControls"/>
    </lcf76f155ced4ddcb4097134ff3c332f>
    <TaxCatchAll xmlns="180e0ec4-ef6c-4ce6-99c3-a5f5c6d726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0857EA0679F646974BD4BF5487B317" ma:contentTypeVersion="13" ma:contentTypeDescription="Create a new document." ma:contentTypeScope="" ma:versionID="396b28bf2d55f152d3b7352929995728">
  <xsd:schema xmlns:xsd="http://www.w3.org/2001/XMLSchema" xmlns:xs="http://www.w3.org/2001/XMLSchema" xmlns:p="http://schemas.microsoft.com/office/2006/metadata/properties" xmlns:ns2="9aa51604-3ab8-43f9-a458-517f976e6416" xmlns:ns3="180e0ec4-ef6c-4ce6-99c3-a5f5c6d726d2" targetNamespace="http://schemas.microsoft.com/office/2006/metadata/properties" ma:root="true" ma:fieldsID="f27e357af2a2e0d812c3d431830f57a4" ns2:_="" ns3:_="">
    <xsd:import namespace="9aa51604-3ab8-43f9-a458-517f976e6416"/>
    <xsd:import namespace="180e0ec4-ef6c-4ce6-99c3-a5f5c6d726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51604-3ab8-43f9-a458-517f976e6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f2b5c3f-4ce5-4420-9db3-cd80330d6d0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0e0ec4-ef6c-4ce6-99c3-a5f5c6d726d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1be2e9-edbe-4092-80d8-dff0332559ef}" ma:internalName="TaxCatchAll" ma:showField="CatchAllData" ma:web="180e0ec4-ef6c-4ce6-99c3-a5f5c6d726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688026-0588-4682-A3DD-FB603ACCFA86}">
  <ds:schemaRefs>
    <ds:schemaRef ds:uri="http://schemas.microsoft.com/office/2006/documentManagement/types"/>
    <ds:schemaRef ds:uri="http://purl.org/dc/elements/1.1/"/>
    <ds:schemaRef ds:uri="http://schemas.microsoft.com/office/2006/metadata/properties"/>
    <ds:schemaRef ds:uri="180e0ec4-ef6c-4ce6-99c3-a5f5c6d726d2"/>
    <ds:schemaRef ds:uri="http://purl.org/dc/terms/"/>
    <ds:schemaRef ds:uri="9aa51604-3ab8-43f9-a458-517f976e6416"/>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AD61DD-F7AE-47C3-8201-9CC491FDCE43}">
  <ds:schemaRefs>
    <ds:schemaRef ds:uri="http://schemas.microsoft.com/sharepoint/v3/contenttype/forms"/>
  </ds:schemaRefs>
</ds:datastoreItem>
</file>

<file path=customXml/itemProps3.xml><?xml version="1.0" encoding="utf-8"?>
<ds:datastoreItem xmlns:ds="http://schemas.openxmlformats.org/officeDocument/2006/customXml" ds:itemID="{BC6B830C-EF44-4EB9-813B-275C07CC5D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51604-3ab8-43f9-a458-517f976e6416"/>
    <ds:schemaRef ds:uri="180e0ec4-ef6c-4ce6-99c3-a5f5c6d726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2021 PPT Design Theme</Template>
  <TotalTime>10930</TotalTime>
  <Words>5364</Words>
  <Application>Microsoft Office PowerPoint</Application>
  <PresentationFormat>Widescreen</PresentationFormat>
  <Paragraphs>734</Paragraphs>
  <Slides>85</Slides>
  <Notes>52</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85</vt:i4>
      </vt:variant>
    </vt:vector>
  </HeadingPairs>
  <TitlesOfParts>
    <vt:vector size="109" baseType="lpstr">
      <vt:lpstr>Arial</vt:lpstr>
      <vt:lpstr>Bell MT</vt:lpstr>
      <vt:lpstr>Calibri</vt:lpstr>
      <vt:lpstr>Calibri Light</vt:lpstr>
      <vt:lpstr>Courier New</vt:lpstr>
      <vt:lpstr>Freestyle Script</vt:lpstr>
      <vt:lpstr>Gill Sans MT</vt:lpstr>
      <vt:lpstr>League Spartan</vt:lpstr>
      <vt:lpstr>Lucida Bright</vt:lpstr>
      <vt:lpstr>Palatino Linotype</vt:lpstr>
      <vt:lpstr>Times New Roman</vt:lpstr>
      <vt:lpstr>Tw Cen MT Condensed</vt:lpstr>
      <vt:lpstr>Tw Cen MT Condensed Extra Bold</vt:lpstr>
      <vt:lpstr>Wingdings</vt:lpstr>
      <vt:lpstr>Wingdings 2</vt:lpstr>
      <vt:lpstr>NJDOE_TitleSlide</vt:lpstr>
      <vt:lpstr>NDJOE_Main</vt:lpstr>
      <vt:lpstr>NJDOE_SectionTitle</vt:lpstr>
      <vt:lpstr>1_NJDOE_TitleSlide</vt:lpstr>
      <vt:lpstr>1_NDJOE_Main</vt:lpstr>
      <vt:lpstr>2_NDJOE_Main</vt:lpstr>
      <vt:lpstr>Parcel</vt:lpstr>
      <vt:lpstr>Office Theme</vt:lpstr>
      <vt:lpstr>3_Office Theme</vt:lpstr>
      <vt:lpstr>New Jersey Department of Education</vt:lpstr>
      <vt:lpstr>Agenda </vt:lpstr>
      <vt:lpstr>Using Microsoft Teams</vt:lpstr>
      <vt:lpstr>Welcome</vt:lpstr>
      <vt:lpstr>Afterschool Programming</vt:lpstr>
      <vt:lpstr>Afterschool Programming:  Provide academic enrichment opportunities during non-school hours for children of all ages.</vt:lpstr>
      <vt:lpstr>High Quality Tutoring</vt:lpstr>
      <vt:lpstr>Afterschool Programming and the Impact on Students</vt:lpstr>
      <vt:lpstr>Equity in Afterschool Programming</vt:lpstr>
      <vt:lpstr>Resources</vt:lpstr>
      <vt:lpstr>After School Resources</vt:lpstr>
      <vt:lpstr>Thank You! 1</vt:lpstr>
      <vt:lpstr>Summer Learning</vt:lpstr>
      <vt:lpstr>Summer Learning Slide </vt:lpstr>
      <vt:lpstr>Office of Learning, Intervention, and Support </vt:lpstr>
      <vt:lpstr>Equity of Access and Opportunity 1/2</vt:lpstr>
      <vt:lpstr>Equity of Access and Opportunity 2/2</vt:lpstr>
      <vt:lpstr>Summer: A Unique and Underleveraged Time</vt:lpstr>
      <vt:lpstr>Heart sets and Mindsets</vt:lpstr>
      <vt:lpstr>How To Use the 2022 Summer Learning  Resource Guide (SLRG)</vt:lpstr>
      <vt:lpstr>How To Use the 2022 Summer Learning  Resource Guide</vt:lpstr>
      <vt:lpstr>Leveraging Partnerships</vt:lpstr>
      <vt:lpstr>Possibilities</vt:lpstr>
      <vt:lpstr>Grant Deadlines</vt:lpstr>
      <vt:lpstr>Office of Grants Management  </vt:lpstr>
      <vt:lpstr>Important Dates</vt:lpstr>
      <vt:lpstr>Electronic Web-Enable Grants (EWEG)</vt:lpstr>
      <vt:lpstr>Approval Process</vt:lpstr>
      <vt:lpstr>Approval Process (cont.)</vt:lpstr>
      <vt:lpstr>Substantially Approved</vt:lpstr>
      <vt:lpstr>Substantially Approved (cont.)</vt:lpstr>
      <vt:lpstr>District Presentations</vt:lpstr>
      <vt:lpstr>ARP/ESSER 1</vt:lpstr>
      <vt:lpstr>Our School System</vt:lpstr>
      <vt:lpstr>How do we define Every Child Achieving Excellence?</vt:lpstr>
      <vt:lpstr>End of High School</vt:lpstr>
      <vt:lpstr>Defining the impact of COVID-19 on learning loss</vt:lpstr>
      <vt:lpstr>How will EPS will Address Learning Loss? </vt:lpstr>
      <vt:lpstr>What data was collected and synthesized to determine student needs caused by learning loss? </vt:lpstr>
      <vt:lpstr>How Does a school district create A path forward: Curb Learning loss and accelerate learning?</vt:lpstr>
      <vt:lpstr>ESSERS II THE ELEMENTARY AND SECONDARY EMERGENCY RELIEF FUND AUTHORIZED BY THE CORONAVIRUS RESPONSE AND RELIEF SUPPLEMENTAL APPROPRIATIONS (CSSSA) ACT </vt:lpstr>
      <vt:lpstr>ESSERS BACKGROUND INFORMATION</vt:lpstr>
      <vt:lpstr>ALLOWABLE USE OF FUNDS 1</vt:lpstr>
      <vt:lpstr>ESSER II</vt:lpstr>
      <vt:lpstr>Dr. Dorothy McMullen Director of Special Projects</vt:lpstr>
      <vt:lpstr>ESSER ARP Lunchtime Tutoring </vt:lpstr>
      <vt:lpstr>Student Demographics 1 </vt:lpstr>
      <vt:lpstr>Performance by Ethnicity:  Met MAP Growth Projection</vt:lpstr>
      <vt:lpstr>Overall Growth:  Winter to Spring</vt:lpstr>
      <vt:lpstr>NEXT STEPS 1</vt:lpstr>
      <vt:lpstr>APR ESSER THE AMERICAN RESCUE PLAN ELEMENTARY AND SECONDARY SCHOOL EMERGENCY RELIEF FUND</vt:lpstr>
      <vt:lpstr>AMERICAN RESCUE PLAN</vt:lpstr>
      <vt:lpstr>AMERICAN RESCUE PLAN BACKGROUND INFO</vt:lpstr>
      <vt:lpstr>ALLOWABLE USE OF FUNDS 2</vt:lpstr>
      <vt:lpstr>Dr. Sandra Nunes Director of Bilingual and ESL Education</vt:lpstr>
      <vt:lpstr>AMERICAN RESCUE PLAN ESSER 1</vt:lpstr>
      <vt:lpstr>K-8 ESL Point of Entry (POE) After-School Program</vt:lpstr>
      <vt:lpstr>Student Demographics 2 </vt:lpstr>
      <vt:lpstr>Overall Growth on District  ESL Benchmarks MP1 to MP3 Grades K-5 Reading</vt:lpstr>
      <vt:lpstr>Overall Growth on District  ESL Benchmarks MP1 to MP3 Grades K-5 Writing</vt:lpstr>
      <vt:lpstr>Overall Growth on District  ESL Benchmarks MP1 to MP3 Grades 6-8 Reading</vt:lpstr>
      <vt:lpstr>Overall Growth on District  ESL Benchmarks MP1 to MP3 Grades 6-8 Writing</vt:lpstr>
      <vt:lpstr>Overall Growth Pre and Post Program Assessment Grades 6-8 Listening, Speaking, Reading and Writing</vt:lpstr>
      <vt:lpstr>NEXT STEPS 2</vt:lpstr>
      <vt:lpstr>AMERICAN RESCUE PLAN ESSER 2</vt:lpstr>
      <vt:lpstr>Children’s  Literacy Initiative </vt:lpstr>
      <vt:lpstr>CLI supports and further develops teachers in grades K-5 in implementing strategies and systems for continuous improvement for early literacy instruction.</vt:lpstr>
      <vt:lpstr>Overall Growth on District  Bilingual ELA Spanish Benchmarks MP1 to MP3</vt:lpstr>
      <vt:lpstr>NEXT STEPS 3</vt:lpstr>
      <vt:lpstr>“We know from research and documented practice that all students regardless of zip code  and related factors can rise to meet these demands but realizing the potential calls for consistently high-quality instructional leadership and high- quality instructional practice and support in every classroom, in every school, every day.             Dr. Larry Leverett      </vt:lpstr>
      <vt:lpstr>ARP/ESSER 2</vt:lpstr>
      <vt:lpstr> Midland Park Public Schools District  Mr. Peter Galasso, ESEA Coordinator </vt:lpstr>
      <vt:lpstr>Demographics of Midland Park</vt:lpstr>
      <vt:lpstr>Title Allocation: ARP/ESSER III</vt:lpstr>
      <vt:lpstr>Greatest Areas of Need (GAN)</vt:lpstr>
      <vt:lpstr>Community Feedback results:</vt:lpstr>
      <vt:lpstr>GAN - Facility</vt:lpstr>
      <vt:lpstr>Facility Solutions</vt:lpstr>
      <vt:lpstr>GAN - Learning</vt:lpstr>
      <vt:lpstr>Learning Solutions</vt:lpstr>
      <vt:lpstr>Learning Solutions Cont. </vt:lpstr>
      <vt:lpstr>Mental Health</vt:lpstr>
      <vt:lpstr>Mental Health Solutions</vt:lpstr>
      <vt:lpstr>Reflections:</vt:lpstr>
      <vt:lpstr>Thank You!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Rescue Plan ESSER Fund State Level Grants to LEAs</dc:title>
  <dc:creator>Ehling, Kathleen</dc:creator>
  <cp:lastModifiedBy>Leslie Janek</cp:lastModifiedBy>
  <cp:revision>201</cp:revision>
  <dcterms:created xsi:type="dcterms:W3CDTF">2021-09-13T19:29:51Z</dcterms:created>
  <dcterms:modified xsi:type="dcterms:W3CDTF">2022-11-09T19:56:28Z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0x0101006B0857EA0679F646974BD4BF5487B317</vt:lpwstr>
  </property>
</Properties>
</file>