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theme/theme7.xml" ContentType="application/vnd.openxmlformats-officedocument.theme+xml"/>
  <Override PartName="/ppt/slideLayouts/slideLayout43.xml" ContentType="application/vnd.openxmlformats-officedocument.presentationml.slideLayout+xml"/>
  <Override PartName="/ppt/theme/theme8.xml" ContentType="application/vnd.openxmlformats-officedocument.theme+xml"/>
  <Override PartName="/ppt/slideLayouts/slideLayout44.xml" ContentType="application/vnd.openxmlformats-officedocument.presentationml.slideLayout+xml"/>
  <Override PartName="/ppt/theme/theme9.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0.xml" ContentType="application/vnd.openxmlformats-officedocument.theme+xml"/>
  <Override PartName="/ppt/slideLayouts/slideLayout47.xml" ContentType="application/vnd.openxmlformats-officedocument.presentationml.slideLayout+xml"/>
  <Override PartName="/ppt/theme/theme11.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4"/>
    <p:sldMasterId id="2147483658" r:id="rId5"/>
    <p:sldMasterId id="2147483682" r:id="rId6"/>
    <p:sldMasterId id="2147483691" r:id="rId7"/>
    <p:sldMasterId id="2147483695" r:id="rId8"/>
    <p:sldMasterId id="2147483699" r:id="rId9"/>
    <p:sldMasterId id="2147483719" r:id="rId10"/>
    <p:sldMasterId id="2147483721" r:id="rId11"/>
    <p:sldMasterId id="2147483723" r:id="rId12"/>
    <p:sldMasterId id="2147483725" r:id="rId13"/>
    <p:sldMasterId id="2147483710" r:id="rId14"/>
    <p:sldMasterId id="2147483729" r:id="rId15"/>
    <p:sldMasterId id="2147483660" r:id="rId16"/>
  </p:sldMasterIdLst>
  <p:notesMasterIdLst>
    <p:notesMasterId r:id="rId47"/>
  </p:notesMasterIdLst>
  <p:handoutMasterIdLst>
    <p:handoutMasterId r:id="rId48"/>
  </p:handoutMasterIdLst>
  <p:sldIdLst>
    <p:sldId id="2060" r:id="rId17"/>
    <p:sldId id="2076" r:id="rId18"/>
    <p:sldId id="341" r:id="rId19"/>
    <p:sldId id="2077" r:id="rId20"/>
    <p:sldId id="2078" r:id="rId21"/>
    <p:sldId id="2079" r:id="rId22"/>
    <p:sldId id="2066" r:id="rId23"/>
    <p:sldId id="2067" r:id="rId24"/>
    <p:sldId id="2068" r:id="rId25"/>
    <p:sldId id="2069" r:id="rId26"/>
    <p:sldId id="2070" r:id="rId27"/>
    <p:sldId id="2071" r:id="rId28"/>
    <p:sldId id="2072" r:id="rId29"/>
    <p:sldId id="2073" r:id="rId30"/>
    <p:sldId id="2074" r:id="rId31"/>
    <p:sldId id="2065" r:id="rId32"/>
    <p:sldId id="2080" r:id="rId33"/>
    <p:sldId id="2081" r:id="rId34"/>
    <p:sldId id="2082" r:id="rId35"/>
    <p:sldId id="2051" r:id="rId36"/>
    <p:sldId id="2053" r:id="rId37"/>
    <p:sldId id="2052" r:id="rId38"/>
    <p:sldId id="2054" r:id="rId39"/>
    <p:sldId id="2055" r:id="rId40"/>
    <p:sldId id="2056" r:id="rId41"/>
    <p:sldId id="2057" r:id="rId42"/>
    <p:sldId id="2058" r:id="rId43"/>
    <p:sldId id="2059" r:id="rId44"/>
    <p:sldId id="1981" r:id="rId45"/>
    <p:sldId id="204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s Section 1" id="{234EF243-6FE0-439F-B72A-225468E9406D}">
          <p14:sldIdLst>
            <p14:sldId id="2060"/>
            <p14:sldId id="2076"/>
            <p14:sldId id="341"/>
            <p14:sldId id="2077"/>
            <p14:sldId id="2078"/>
            <p14:sldId id="2079"/>
            <p14:sldId id="2066"/>
            <p14:sldId id="2067"/>
            <p14:sldId id="2068"/>
            <p14:sldId id="2069"/>
            <p14:sldId id="2070"/>
            <p14:sldId id="2071"/>
            <p14:sldId id="2072"/>
            <p14:sldId id="2073"/>
            <p14:sldId id="2074"/>
            <p14:sldId id="2065"/>
            <p14:sldId id="2080"/>
            <p14:sldId id="2081"/>
            <p14:sldId id="2082"/>
            <p14:sldId id="2051"/>
            <p14:sldId id="2053"/>
            <p14:sldId id="2052"/>
            <p14:sldId id="2054"/>
            <p14:sldId id="2055"/>
            <p14:sldId id="2056"/>
            <p14:sldId id="2057"/>
            <p14:sldId id="2058"/>
            <p14:sldId id="2059"/>
            <p14:sldId id="1981"/>
            <p14:sldId id="2048"/>
          </p14:sldIdLst>
        </p14:section>
        <p14:section name="Slides Section 2" id="{EAB3F4F7-B897-4E1F-BDD4-F4B69FB9328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k, Peter" initials="FP" lastIdx="12" clrIdx="0">
    <p:extLst>
      <p:ext uri="{19B8F6BF-5375-455C-9EA6-DF929625EA0E}">
        <p15:presenceInfo xmlns:p15="http://schemas.microsoft.com/office/powerpoint/2012/main" userId="S::pfrank@doe.nj.gov::1fa809db-4681-424a-93c4-17c3613d38d5" providerId="AD"/>
      </p:ext>
    </p:extLst>
  </p:cmAuthor>
  <p:cmAuthor id="2" name="Ehling, Kathleen" initials="EK" lastIdx="3" clrIdx="1">
    <p:extLst>
      <p:ext uri="{19B8F6BF-5375-455C-9EA6-DF929625EA0E}">
        <p15:presenceInfo xmlns:p15="http://schemas.microsoft.com/office/powerpoint/2012/main" userId="S::kehling@doe.nj.gov::0e8e584d-e448-49b8-afc8-3a6c7b8b3d7d" providerId="AD"/>
      </p:ext>
    </p:extLst>
  </p:cmAuthor>
  <p:cmAuthor id="3" name="Doherty-Azzinaro, Kim" initials="DK" lastIdx="2" clrIdx="2">
    <p:extLst>
      <p:ext uri="{19B8F6BF-5375-455C-9EA6-DF929625EA0E}">
        <p15:presenceInfo xmlns:p15="http://schemas.microsoft.com/office/powerpoint/2012/main" userId="S::kazzinar@doe.nj.gov::2b50f6e3-1efa-4765-8edf-96a09a6cf8e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86A"/>
    <a:srgbClr val="6E240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77" autoAdjust="0"/>
    <p:restoredTop sz="88677" autoAdjust="0"/>
  </p:normalViewPr>
  <p:slideViewPr>
    <p:cSldViewPr snapToGrid="0">
      <p:cViewPr varScale="1">
        <p:scale>
          <a:sx n="99" d="100"/>
          <a:sy n="99" d="100"/>
        </p:scale>
        <p:origin x="570" y="84"/>
      </p:cViewPr>
      <p:guideLst/>
    </p:cSldViewPr>
  </p:slideViewPr>
  <p:outlineViewPr>
    <p:cViewPr>
      <p:scale>
        <a:sx n="33" d="100"/>
        <a:sy n="33" d="100"/>
      </p:scale>
      <p:origin x="0" y="-9331"/>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3" Type="http://schemas.openxmlformats.org/officeDocument/2006/relationships/customXml" Target="../customXml/item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CA4259-EAE7-46D8-9E95-EECF222633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1A12993-B11F-4A1A-9605-19E2237870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425AFB-E73E-4C47-BA4D-95B867A1CC07}" type="datetimeFigureOut">
              <a:rPr lang="en-US" smtClean="0"/>
              <a:t>3/10/2023</a:t>
            </a:fld>
            <a:endParaRPr lang="en-US" dirty="0"/>
          </a:p>
        </p:txBody>
      </p:sp>
      <p:sp>
        <p:nvSpPr>
          <p:cNvPr id="4" name="Footer Placeholder 3">
            <a:extLst>
              <a:ext uri="{FF2B5EF4-FFF2-40B4-BE49-F238E27FC236}">
                <a16:creationId xmlns:a16="http://schemas.microsoft.com/office/drawing/2014/main" id="{3F405770-E5EF-402C-9691-9BF7CF31DC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754CEE4-A16C-4F67-915C-EEEA190ED3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8FD18C-D8A1-484B-BA09-7DA4094F3736}" type="slidenum">
              <a:rPr lang="en-US" smtClean="0"/>
              <a:t>‹#›</a:t>
            </a:fld>
            <a:endParaRPr lang="en-US" dirty="0"/>
          </a:p>
        </p:txBody>
      </p:sp>
    </p:spTree>
    <p:extLst>
      <p:ext uri="{BB962C8B-B14F-4D97-AF65-F5344CB8AC3E}">
        <p14:creationId xmlns:p14="http://schemas.microsoft.com/office/powerpoint/2010/main" val="2314015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8AC223-25EB-40B2-9538-010511AACFA5}" type="datetimeFigureOut">
              <a:rPr lang="en-US" smtClean="0"/>
              <a:t>3/10/2023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7A44F7-5F69-4F06-8F30-FB0E6EC0A151}" type="slidenum">
              <a:rPr lang="en-US" smtClean="0"/>
              <a:t>‹#›</a:t>
            </a:fld>
            <a:endParaRPr lang="en-US" dirty="0"/>
          </a:p>
        </p:txBody>
      </p:sp>
    </p:spTree>
    <p:extLst>
      <p:ext uri="{BB962C8B-B14F-4D97-AF65-F5344CB8AC3E}">
        <p14:creationId xmlns:p14="http://schemas.microsoft.com/office/powerpoint/2010/main" val="160675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innovation@doe.nj.gov"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Anthony</a:t>
            </a:r>
          </a:p>
        </p:txBody>
      </p:sp>
      <p:sp>
        <p:nvSpPr>
          <p:cNvPr id="4" name="Slide Number Placeholder 3"/>
          <p:cNvSpPr>
            <a:spLocks noGrp="1"/>
          </p:cNvSpPr>
          <p:nvPr>
            <p:ph type="sldNum" sz="quarter" idx="5"/>
          </p:nvPr>
        </p:nvSpPr>
        <p:spPr/>
        <p:txBody>
          <a:bodyPr/>
          <a:lstStyle/>
          <a:p>
            <a:fld id="{CC1FC84A-B61C-4A46-BCC0-0080EAFB636E}" type="slidenum">
              <a:rPr lang="en-US" smtClean="0"/>
              <a:t>1</a:t>
            </a:fld>
            <a:endParaRPr lang="en-US" dirty="0"/>
          </a:p>
        </p:txBody>
      </p:sp>
    </p:spTree>
    <p:extLst>
      <p:ext uri="{BB962C8B-B14F-4D97-AF65-F5344CB8AC3E}">
        <p14:creationId xmlns:p14="http://schemas.microsoft.com/office/powerpoint/2010/main" val="1016078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The Office of Innovation oversees the administration of grant opportunities in the amount of $2 million for computer science and $5 million for climate change which are made possible through funding in Governor Murphy’s state budget. This work will support the expansion of high-quality educational experiences for students across the state by building the capacity of New Jersey’s educators to deliver innovative, relevant, and engaging instruction aligned to the NJSLS.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12BD6BB-6ECC-4CAA-AAA2-9DBBD3763957}" type="slidenum">
              <a:rPr lang="en-US" smtClean="0"/>
              <a:t>10</a:t>
            </a:fld>
            <a:endParaRPr lang="en-US"/>
          </a:p>
        </p:txBody>
      </p:sp>
    </p:spTree>
    <p:extLst>
      <p:ext uri="{BB962C8B-B14F-4D97-AF65-F5344CB8AC3E}">
        <p14:creationId xmlns:p14="http://schemas.microsoft.com/office/powerpoint/2010/main" val="3035909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dirty="0"/>
              <a:t>State-funded programs were established at four New Jersey institutions of higher education to provide computer science professional learning, support the implementation of the 2020 New Jersey Student Learning Standards in Computer Science (NJSLS-CS), and promote the expansion of K-12 computer science education. School districts and schools are encouraged to make use of the services and resources available.</a:t>
            </a:r>
          </a:p>
          <a:p>
            <a:endParaRPr lang="en-US" sz="3600" dirty="0"/>
          </a:p>
          <a:p>
            <a:r>
              <a:rPr lang="en-US" sz="3600" dirty="0"/>
              <a:t>The grant period for the programs end on March 31, 2023.</a:t>
            </a:r>
            <a:endParaRPr lang="en-US" sz="2400" dirty="0"/>
          </a:p>
          <a:p>
            <a:endParaRPr lang="en-US" sz="2400" dirty="0"/>
          </a:p>
          <a:p>
            <a:r>
              <a:rPr lang="en-US" sz="2400" dirty="0"/>
              <a:t>The Computer Science (CS) Hubs at Montclair State University, Richard Stockton University, and the College of New Jersey offer the following services:</a:t>
            </a:r>
          </a:p>
          <a:p>
            <a:pPr marL="342900" lvl="0" indent="-342900">
              <a:buFont typeface="Arial" panose="020B0604020202020204" pitchFamily="34" charset="0"/>
              <a:buChar char="•"/>
            </a:pPr>
            <a:endParaRPr lang="en-US" sz="2000" dirty="0"/>
          </a:p>
          <a:p>
            <a:pPr marL="342900" lvl="0" indent="-342900">
              <a:buFont typeface="Arial" panose="020B0604020202020204" pitchFamily="34" charset="0"/>
              <a:buChar char="•"/>
            </a:pPr>
            <a:r>
              <a:rPr lang="en-US" sz="2000" dirty="0"/>
              <a:t>Professional learning in computer science for K-12 educators aligned with the New Jersey Student Learning Standards in Computer Science (NJSLS-CS)</a:t>
            </a:r>
          </a:p>
          <a:p>
            <a:pPr marL="342900" lvl="0" indent="-342900">
              <a:buFont typeface="Arial" panose="020B0604020202020204" pitchFamily="34" charset="0"/>
              <a:buChar char="•"/>
            </a:pPr>
            <a:r>
              <a:rPr lang="en-US" sz="2000" dirty="0"/>
              <a:t>Stipends for educators attending professional learning outside of school hours. </a:t>
            </a:r>
          </a:p>
          <a:p>
            <a:pPr marL="342900" lvl="0" indent="-342900">
              <a:buFont typeface="Arial" panose="020B0604020202020204" pitchFamily="34" charset="0"/>
              <a:buChar char="•"/>
            </a:pPr>
            <a:r>
              <a:rPr lang="en-US" sz="2000" dirty="0"/>
              <a:t>Small physical computing devices for educators attending related professional learning workshops. </a:t>
            </a:r>
          </a:p>
          <a:p>
            <a:pPr marL="342900" lvl="0" indent="-342900">
              <a:buFont typeface="Arial" panose="020B0604020202020204" pitchFamily="34" charset="0"/>
              <a:buChar char="•"/>
            </a:pPr>
            <a:r>
              <a:rPr lang="en-US" sz="2000" dirty="0"/>
              <a:t>Reimbursement for students’ Advanced Placement exam fees for a school from partner school districts offering Advanced Placement Computer Science A or Computer Science Principles for the first time.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2F9C00-C3AD-4B5B-86EA-23210B949D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3340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dirty="0"/>
              <a:t>State-funded programs were established at Fairleigh Dickinson University and Montclair State University to </a:t>
            </a:r>
            <a:r>
              <a:rPr lang="en-US" sz="4800" dirty="0"/>
              <a:t>support the implementation of the New Jersey Student Learning Standards in Computer Science (NJSLS-CS). The services provided by the programs include</a:t>
            </a:r>
            <a:r>
              <a:rPr lang="en-US" sz="3600" dirty="0"/>
              <a:t>:</a:t>
            </a:r>
          </a:p>
          <a:p>
            <a:endParaRPr lang="en-US" sz="3600" dirty="0"/>
          </a:p>
          <a:p>
            <a:pPr marL="571500" lvl="0" indent="-571500">
              <a:buFont typeface="Arial" panose="020B0604020202020204" pitchFamily="34" charset="0"/>
              <a:buChar char="•"/>
            </a:pPr>
            <a:r>
              <a:rPr lang="en-US" sz="3600" dirty="0"/>
              <a:t>Opportunities for educators to participate in working groups to create and curate resources to support the implementation of the NJSLS-CS for grades K-8. </a:t>
            </a:r>
          </a:p>
          <a:p>
            <a:pPr marL="571500" lvl="0" indent="-571500">
              <a:buFont typeface="Arial" panose="020B0604020202020204" pitchFamily="34" charset="0"/>
              <a:buChar char="•"/>
            </a:pPr>
            <a:r>
              <a:rPr lang="en-US" sz="3600" dirty="0"/>
              <a:t>Stipends for educators attending professional learning events outside of school hours. </a:t>
            </a:r>
          </a:p>
          <a:p>
            <a:pPr marL="571500" lvl="0" indent="-571500">
              <a:buFont typeface="Arial" panose="020B0604020202020204" pitchFamily="34" charset="0"/>
              <a:buChar char="•"/>
            </a:pPr>
            <a:r>
              <a:rPr lang="en-US" sz="3600" dirty="0"/>
              <a:t>Professional learning for grades K-8 educators aligned with the NJSLS-CS.</a:t>
            </a:r>
          </a:p>
          <a:p>
            <a:pPr marL="571500" lvl="0" indent="-571500">
              <a:buFont typeface="Arial" panose="020B0604020202020204" pitchFamily="34" charset="0"/>
              <a:buChar char="•"/>
            </a:pPr>
            <a:r>
              <a:rPr lang="en-US" sz="3600" dirty="0"/>
              <a:t>Classroom resources to support the implementation of the NJSLS-CS.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2F9C00-C3AD-4B5B-86EA-23210B949D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116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Please visit the programs’ websites for additional information.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2F9C00-C3AD-4B5B-86EA-23210B949D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8880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Please visit the programs’ websites for additional information.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2F9C00-C3AD-4B5B-86EA-23210B949D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7116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7030A0"/>
                </a:solidFill>
                <a:effectLst/>
                <a:latin typeface="Calibri" panose="020F0502020204030204" pitchFamily="34" charset="0"/>
              </a:rPr>
              <a:t>T</a:t>
            </a:r>
            <a:r>
              <a:rPr lang="en-US" sz="1800" b="0" i="0" dirty="0">
                <a:solidFill>
                  <a:srgbClr val="000000"/>
                </a:solidFill>
                <a:effectLst/>
                <a:latin typeface="Calibri" panose="020F0502020204030204" pitchFamily="34" charset="0"/>
              </a:rPr>
              <a:t>hank you for your time and attention during part 3 of this webinar series. We encourage you to continue your professional learning by viewing parts 1 and 2 of this series. </a:t>
            </a:r>
          </a:p>
          <a:p>
            <a:pPr algn="l" rtl="0" fontAlgn="base"/>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Part 1 focuses on the mission, vision, and spirit and intent of the New Jersey Student Learning Standards for Climate Change Education. </a:t>
            </a:r>
          </a:p>
          <a:p>
            <a:pPr algn="l" rtl="0" fontAlgn="base"/>
            <a:endParaRPr lang="en-US" b="0" i="0" dirty="0">
              <a:solidFill>
                <a:srgbClr val="000000"/>
              </a:solidFill>
              <a:effectLst/>
              <a:latin typeface="Segoe UI" panose="020B0502040204020203"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b="0" i="0" dirty="0">
                <a:solidFill>
                  <a:srgbClr val="000000"/>
                </a:solidFill>
                <a:effectLst/>
                <a:latin typeface="Calibri" panose="020F0502020204030204" pitchFamily="34" charset="0"/>
              </a:rPr>
              <a:t>Part 2 discusses the integration of Diversity, Equity, and Inclusion and Learning Acceleration into climate awareness instruction.</a:t>
            </a:r>
          </a:p>
          <a:p>
            <a:pPr algn="l" rtl="0" fontAlgn="base"/>
            <a:endParaRPr lang="en-US" b="0" i="0" dirty="0">
              <a:solidFill>
                <a:srgbClr val="000000"/>
              </a:solidFill>
              <a:effectLst/>
              <a:latin typeface="Segoe UI" panose="020B0502040204020203"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800" b="0" i="0" dirty="0">
                <a:solidFill>
                  <a:srgbClr val="000000"/>
                </a:solidFill>
                <a:effectLst/>
                <a:latin typeface="Calibri" panose="020F0502020204030204" pitchFamily="34" charset="0"/>
              </a:rPr>
              <a:t>The Department of Education is here to support you in your efforts to implement the 2020 New Jersey Student Learning Standards and the legislative mandates. Please feel free to reach out to us via email at </a:t>
            </a:r>
            <a:r>
              <a:rPr lang="en-US" sz="4400" dirty="0">
                <a:hlinkClick r:id="rId3"/>
              </a:rPr>
              <a:t>innovation@doe.nj.gov</a:t>
            </a:r>
            <a:r>
              <a:rPr lang="en-US" sz="1800" b="0" i="0" dirty="0">
                <a:solidFill>
                  <a:srgbClr val="000000"/>
                </a:solidFill>
                <a:effectLst/>
                <a:latin typeface="Calibri" panose="020F0502020204030204" pitchFamily="34" charset="0"/>
              </a:rPr>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7A44F7-5F69-4F06-8F30-FB0E6EC0A1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4579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Anthony</a:t>
            </a:r>
          </a:p>
        </p:txBody>
      </p:sp>
      <p:sp>
        <p:nvSpPr>
          <p:cNvPr id="4" name="Slide Number Placeholder 3"/>
          <p:cNvSpPr>
            <a:spLocks noGrp="1"/>
          </p:cNvSpPr>
          <p:nvPr>
            <p:ph type="sldNum" sz="quarter" idx="5"/>
          </p:nvPr>
        </p:nvSpPr>
        <p:spPr/>
        <p:txBody>
          <a:bodyPr/>
          <a:lstStyle/>
          <a:p>
            <a:fld id="{CC1FC84A-B61C-4A46-BCC0-0080EAFB636E}" type="slidenum">
              <a:rPr lang="en-US" smtClean="0"/>
              <a:t>17</a:t>
            </a:fld>
            <a:endParaRPr lang="en-US" dirty="0"/>
          </a:p>
        </p:txBody>
      </p:sp>
    </p:spTree>
    <p:extLst>
      <p:ext uri="{BB962C8B-B14F-4D97-AF65-F5344CB8AC3E}">
        <p14:creationId xmlns:p14="http://schemas.microsoft.com/office/powerpoint/2010/main" val="1737583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20</a:t>
            </a:fld>
            <a:endParaRPr lang="en-US" dirty="0"/>
          </a:p>
        </p:txBody>
      </p:sp>
    </p:spTree>
    <p:extLst>
      <p:ext uri="{BB962C8B-B14F-4D97-AF65-F5344CB8AC3E}">
        <p14:creationId xmlns:p14="http://schemas.microsoft.com/office/powerpoint/2010/main" val="2201058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27</a:t>
            </a:fld>
            <a:endParaRPr lang="en-US" dirty="0"/>
          </a:p>
        </p:txBody>
      </p:sp>
    </p:spTree>
    <p:extLst>
      <p:ext uri="{BB962C8B-B14F-4D97-AF65-F5344CB8AC3E}">
        <p14:creationId xmlns:p14="http://schemas.microsoft.com/office/powerpoint/2010/main" val="2735328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FC84A-B61C-4A46-BCC0-0080EAFB636E}" type="slidenum">
              <a:rPr lang="en-US" smtClean="0"/>
              <a:t>29</a:t>
            </a:fld>
            <a:endParaRPr lang="en-US"/>
          </a:p>
        </p:txBody>
      </p:sp>
    </p:spTree>
    <p:extLst>
      <p:ext uri="{BB962C8B-B14F-4D97-AF65-F5344CB8AC3E}">
        <p14:creationId xmlns:p14="http://schemas.microsoft.com/office/powerpoint/2010/main" val="426386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Anthony</a:t>
            </a:r>
          </a:p>
        </p:txBody>
      </p:sp>
      <p:sp>
        <p:nvSpPr>
          <p:cNvPr id="4" name="Slide Number Placeholder 3"/>
          <p:cNvSpPr>
            <a:spLocks noGrp="1"/>
          </p:cNvSpPr>
          <p:nvPr>
            <p:ph type="sldNum" sz="quarter" idx="5"/>
          </p:nvPr>
        </p:nvSpPr>
        <p:spPr/>
        <p:txBody>
          <a:bodyPr/>
          <a:lstStyle/>
          <a:p>
            <a:fld id="{CC1FC84A-B61C-4A46-BCC0-0080EAFB636E}" type="slidenum">
              <a:rPr lang="en-US" smtClean="0"/>
              <a:t>2</a:t>
            </a:fld>
            <a:endParaRPr lang="en-US" dirty="0"/>
          </a:p>
        </p:txBody>
      </p:sp>
    </p:spTree>
    <p:extLst>
      <p:ext uri="{BB962C8B-B14F-4D97-AF65-F5344CB8AC3E}">
        <p14:creationId xmlns:p14="http://schemas.microsoft.com/office/powerpoint/2010/main" val="3231914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Anthony</a:t>
            </a:r>
          </a:p>
        </p:txBody>
      </p:sp>
      <p:sp>
        <p:nvSpPr>
          <p:cNvPr id="4" name="Slide Number Placeholder 3"/>
          <p:cNvSpPr>
            <a:spLocks noGrp="1"/>
          </p:cNvSpPr>
          <p:nvPr>
            <p:ph type="sldNum" sz="quarter" idx="5"/>
          </p:nvPr>
        </p:nvSpPr>
        <p:spPr/>
        <p:txBody>
          <a:bodyPr/>
          <a:lstStyle/>
          <a:p>
            <a:fld id="{CC1FC84A-B61C-4A46-BCC0-0080EAFB636E}" type="slidenum">
              <a:rPr lang="en-US" smtClean="0"/>
              <a:t>30</a:t>
            </a:fld>
            <a:endParaRPr lang="en-US"/>
          </a:p>
        </p:txBody>
      </p:sp>
    </p:spTree>
    <p:extLst>
      <p:ext uri="{BB962C8B-B14F-4D97-AF65-F5344CB8AC3E}">
        <p14:creationId xmlns:p14="http://schemas.microsoft.com/office/powerpoint/2010/main" val="2526800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Peggy</a:t>
            </a:r>
          </a:p>
        </p:txBody>
      </p:sp>
      <p:sp>
        <p:nvSpPr>
          <p:cNvPr id="4" name="Slide Number Placeholder 3"/>
          <p:cNvSpPr>
            <a:spLocks noGrp="1"/>
          </p:cNvSpPr>
          <p:nvPr>
            <p:ph type="sldNum" sz="quarter" idx="5"/>
          </p:nvPr>
        </p:nvSpPr>
        <p:spPr/>
        <p:txBody>
          <a:bodyPr/>
          <a:lstStyle/>
          <a:p>
            <a:fld id="{CC1FC84A-B61C-4A46-BCC0-0080EAFB636E}" type="slidenum">
              <a:rPr lang="en-US" smtClean="0"/>
              <a:t>3</a:t>
            </a:fld>
            <a:endParaRPr lang="en-US" dirty="0"/>
          </a:p>
        </p:txBody>
      </p:sp>
    </p:spTree>
    <p:extLst>
      <p:ext uri="{BB962C8B-B14F-4D97-AF65-F5344CB8AC3E}">
        <p14:creationId xmlns:p14="http://schemas.microsoft.com/office/powerpoint/2010/main" val="2507415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a:t>
            </a:r>
          </a:p>
          <a:p>
            <a:endParaRPr lang="en-US" dirty="0"/>
          </a:p>
          <a:p>
            <a:r>
              <a:rPr lang="en-US" dirty="0"/>
              <a:t>The next few slides review the allowable uses of the ESSER funds.</a:t>
            </a:r>
          </a:p>
          <a:p>
            <a:endParaRPr lang="en-US" dirty="0"/>
          </a:p>
          <a:p>
            <a:r>
              <a:rPr lang="en-US" b="1" dirty="0"/>
              <a:t>Next slide</a:t>
            </a:r>
          </a:p>
        </p:txBody>
      </p:sp>
      <p:sp>
        <p:nvSpPr>
          <p:cNvPr id="4" name="Slide Number Placeholder 3"/>
          <p:cNvSpPr>
            <a:spLocks noGrp="1"/>
          </p:cNvSpPr>
          <p:nvPr>
            <p:ph type="sldNum" sz="quarter" idx="5"/>
          </p:nvPr>
        </p:nvSpPr>
        <p:spPr/>
        <p:txBody>
          <a:bodyPr/>
          <a:lstStyle/>
          <a:p>
            <a:fld id="{CC1FC84A-B61C-4A46-BCC0-0080EAFB636E}" type="slidenum">
              <a:rPr lang="en-US" smtClean="0"/>
              <a:t>4</a:t>
            </a:fld>
            <a:endParaRPr lang="en-US" dirty="0"/>
          </a:p>
        </p:txBody>
      </p:sp>
    </p:spTree>
    <p:extLst>
      <p:ext uri="{BB962C8B-B14F-4D97-AF65-F5344CB8AC3E}">
        <p14:creationId xmlns:p14="http://schemas.microsoft.com/office/powerpoint/2010/main" val="3264197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a:t>
            </a:r>
          </a:p>
          <a:p>
            <a:endParaRPr lang="en-US" dirty="0"/>
          </a:p>
          <a:p>
            <a:r>
              <a:rPr lang="en-US" dirty="0"/>
              <a:t>The next few slides review the allowable uses of the ESSER funds.</a:t>
            </a:r>
          </a:p>
          <a:p>
            <a:endParaRPr lang="en-US" dirty="0"/>
          </a:p>
          <a:p>
            <a:r>
              <a:rPr lang="en-US" b="1" dirty="0"/>
              <a:t>Next slide</a:t>
            </a:r>
          </a:p>
        </p:txBody>
      </p:sp>
      <p:sp>
        <p:nvSpPr>
          <p:cNvPr id="4" name="Slide Number Placeholder 3"/>
          <p:cNvSpPr>
            <a:spLocks noGrp="1"/>
          </p:cNvSpPr>
          <p:nvPr>
            <p:ph type="sldNum" sz="quarter" idx="5"/>
          </p:nvPr>
        </p:nvSpPr>
        <p:spPr/>
        <p:txBody>
          <a:bodyPr/>
          <a:lstStyle/>
          <a:p>
            <a:fld id="{CC1FC84A-B61C-4A46-BCC0-0080EAFB636E}" type="slidenum">
              <a:rPr lang="en-US" smtClean="0"/>
              <a:t>5</a:t>
            </a:fld>
            <a:endParaRPr lang="en-US" dirty="0"/>
          </a:p>
        </p:txBody>
      </p:sp>
    </p:spTree>
    <p:extLst>
      <p:ext uri="{BB962C8B-B14F-4D97-AF65-F5344CB8AC3E}">
        <p14:creationId xmlns:p14="http://schemas.microsoft.com/office/powerpoint/2010/main" val="2643179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Kathy</a:t>
            </a:r>
          </a:p>
          <a:p>
            <a:endParaRPr lang="en-US" dirty="0"/>
          </a:p>
          <a:p>
            <a:r>
              <a:rPr lang="en-US" dirty="0"/>
              <a:t>The next few slides review the allowable uses of the ESSER funds.</a:t>
            </a:r>
          </a:p>
          <a:p>
            <a:endParaRPr lang="en-US" dirty="0"/>
          </a:p>
          <a:p>
            <a:r>
              <a:rPr lang="en-US" b="1" dirty="0"/>
              <a:t>Next slide</a:t>
            </a:r>
          </a:p>
        </p:txBody>
      </p:sp>
      <p:sp>
        <p:nvSpPr>
          <p:cNvPr id="4" name="Slide Number Placeholder 3"/>
          <p:cNvSpPr>
            <a:spLocks noGrp="1"/>
          </p:cNvSpPr>
          <p:nvPr>
            <p:ph type="sldNum" sz="quarter" idx="5"/>
          </p:nvPr>
        </p:nvSpPr>
        <p:spPr/>
        <p:txBody>
          <a:bodyPr/>
          <a:lstStyle/>
          <a:p>
            <a:fld id="{CC1FC84A-B61C-4A46-BCC0-0080EAFB636E}" type="slidenum">
              <a:rPr lang="en-US" smtClean="0"/>
              <a:t>6</a:t>
            </a:fld>
            <a:endParaRPr lang="en-US" dirty="0"/>
          </a:p>
        </p:txBody>
      </p:sp>
    </p:spTree>
    <p:extLst>
      <p:ext uri="{BB962C8B-B14F-4D97-AF65-F5344CB8AC3E}">
        <p14:creationId xmlns:p14="http://schemas.microsoft.com/office/powerpoint/2010/main" val="2929473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I’m excited to share some of the great work that’s coming out of the Office of Innovation with you this morning. The innovation team consists of:</a:t>
            </a:r>
          </a:p>
          <a:p>
            <a:endParaRPr lang="en-US" dirty="0"/>
          </a:p>
          <a:p>
            <a:pPr>
              <a:lnSpc>
                <a:spcPct val="120000"/>
              </a:lnSpc>
              <a:spcAft>
                <a:spcPts val="600"/>
              </a:spcAft>
            </a:pPr>
            <a:r>
              <a:rPr lang="en-US" sz="1200" b="1" dirty="0"/>
              <a:t>Gilbert Gonzalez</a:t>
            </a:r>
            <a:r>
              <a:rPr lang="en-US" sz="1200" dirty="0"/>
              <a:t>, Director</a:t>
            </a:r>
          </a:p>
          <a:p>
            <a:pPr>
              <a:lnSpc>
                <a:spcPct val="120000"/>
              </a:lnSpc>
              <a:spcAft>
                <a:spcPts val="600"/>
              </a:spcAft>
            </a:pPr>
            <a:r>
              <a:rPr lang="en-US" sz="1200" b="1" dirty="0"/>
              <a:t>Linda Smith</a:t>
            </a:r>
            <a:r>
              <a:rPr lang="en-US" sz="1200" dirty="0"/>
              <a:t>, Administrative Assistant</a:t>
            </a:r>
          </a:p>
          <a:p>
            <a:pPr>
              <a:lnSpc>
                <a:spcPct val="120000"/>
              </a:lnSpc>
              <a:spcAft>
                <a:spcPts val="600"/>
              </a:spcAft>
            </a:pPr>
            <a:r>
              <a:rPr lang="en-US" sz="1200" b="1" dirty="0"/>
              <a:t>Mayra Bachrach</a:t>
            </a:r>
            <a:r>
              <a:rPr lang="en-US" sz="1200" dirty="0"/>
              <a:t>, Computer Science Innovation Specialist</a:t>
            </a:r>
          </a:p>
          <a:p>
            <a:pPr>
              <a:lnSpc>
                <a:spcPct val="120000"/>
              </a:lnSpc>
              <a:spcAft>
                <a:spcPts val="600"/>
              </a:spcAft>
            </a:pPr>
            <a:r>
              <a:rPr lang="en-US" sz="1200" b="1" dirty="0"/>
              <a:t>Mike Buttitta</a:t>
            </a:r>
            <a:r>
              <a:rPr lang="en-US" sz="1200" dirty="0"/>
              <a:t>, STEAM Innovation Specialist</a:t>
            </a:r>
          </a:p>
          <a:p>
            <a:pPr>
              <a:lnSpc>
                <a:spcPct val="120000"/>
              </a:lnSpc>
              <a:spcAft>
                <a:spcPts val="600"/>
              </a:spcAft>
            </a:pPr>
            <a:r>
              <a:rPr lang="en-US" sz="1200" b="1" dirty="0"/>
              <a:t>Chris Cox</a:t>
            </a:r>
            <a:r>
              <a:rPr lang="en-US" sz="1200" dirty="0"/>
              <a:t>, Educational Technology Innovation Specialist</a:t>
            </a:r>
          </a:p>
          <a:p>
            <a:pPr>
              <a:lnSpc>
                <a:spcPct val="120000"/>
              </a:lnSpc>
              <a:spcAft>
                <a:spcPts val="600"/>
              </a:spcAft>
            </a:pPr>
            <a:r>
              <a:rPr lang="en-US" sz="1200" b="1" dirty="0"/>
              <a:t>Swati Chauhan</a:t>
            </a:r>
            <a:r>
              <a:rPr lang="en-US" sz="1200" dirty="0"/>
              <a:t>,</a:t>
            </a:r>
            <a:r>
              <a:rPr lang="en-US" sz="1200" b="1" dirty="0"/>
              <a:t> </a:t>
            </a:r>
            <a:r>
              <a:rPr lang="en-US" sz="1200" dirty="0"/>
              <a:t>Climate Awareness Innovation Specialist</a:t>
            </a:r>
          </a:p>
          <a:p>
            <a:pPr>
              <a:lnSpc>
                <a:spcPct val="120000"/>
              </a:lnSpc>
              <a:spcAft>
                <a:spcPts val="600"/>
              </a:spcAft>
            </a:pPr>
            <a:r>
              <a:rPr lang="en-US" sz="1200" b="1" dirty="0"/>
              <a:t>Ross Gary</a:t>
            </a:r>
            <a:r>
              <a:rPr lang="en-US" sz="1200" dirty="0"/>
              <a:t>,</a:t>
            </a:r>
            <a:r>
              <a:rPr lang="en-US" sz="1200" b="1" dirty="0"/>
              <a:t> </a:t>
            </a:r>
            <a:r>
              <a:rPr lang="en-US" sz="1200" dirty="0"/>
              <a:t>Climate Awareness Innovation Specialist</a:t>
            </a:r>
          </a:p>
          <a:p>
            <a:pPr>
              <a:lnSpc>
                <a:spcPct val="120000"/>
              </a:lnSpc>
              <a:spcAft>
                <a:spcPts val="600"/>
              </a:spcAft>
            </a:pPr>
            <a:endParaRPr lang="en-US" sz="1200" b="1" dirty="0"/>
          </a:p>
          <a:p>
            <a:pPr>
              <a:lnSpc>
                <a:spcPct val="120000"/>
              </a:lnSpc>
              <a:spcAft>
                <a:spcPts val="600"/>
              </a:spcAft>
            </a:pPr>
            <a:r>
              <a:rPr lang="en-US" sz="1200" b="1" dirty="0"/>
              <a:t>Jessica Valenti</a:t>
            </a:r>
            <a:r>
              <a:rPr lang="en-US" sz="1200" dirty="0"/>
              <a:t>,</a:t>
            </a:r>
            <a:r>
              <a:rPr lang="en-US" sz="1200" b="1" dirty="0"/>
              <a:t> </a:t>
            </a:r>
            <a:r>
              <a:rPr lang="en-US" sz="1200" dirty="0"/>
              <a:t>Climate Awareness Innovation Specialist</a:t>
            </a:r>
          </a:p>
          <a:p>
            <a:endParaRPr lang="en-US" dirty="0"/>
          </a:p>
        </p:txBody>
      </p:sp>
      <p:sp>
        <p:nvSpPr>
          <p:cNvPr id="4" name="Slide Number Placeholder 3"/>
          <p:cNvSpPr>
            <a:spLocks noGrp="1"/>
          </p:cNvSpPr>
          <p:nvPr>
            <p:ph type="sldNum" sz="quarter" idx="5"/>
          </p:nvPr>
        </p:nvSpPr>
        <p:spPr/>
        <p:txBody>
          <a:bodyPr/>
          <a:lstStyle/>
          <a:p>
            <a:fld id="{812BD6BB-6ECC-4CAA-AAA2-9DBBD3763957}" type="slidenum">
              <a:rPr lang="en-US" smtClean="0"/>
              <a:t>7</a:t>
            </a:fld>
            <a:endParaRPr lang="en-US"/>
          </a:p>
        </p:txBody>
      </p:sp>
    </p:spTree>
    <p:extLst>
      <p:ext uri="{BB962C8B-B14F-4D97-AF65-F5344CB8AC3E}">
        <p14:creationId xmlns:p14="http://schemas.microsoft.com/office/powerpoint/2010/main" val="1798120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Among its responsibilities, the Office of Innovation is charged with advancing and supporting the implementation of the New Jersey Student Learning Standards in Computer Science and Design Thinking (NJSLS-CS-DT), </a:t>
            </a:r>
            <a:r>
              <a:rPr lang="en-US" sz="1800" dirty="0"/>
              <a:t>as well as the climate awareness elements of our state standards, which are integrated across all content areas.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Our team collaborates extensively with our colleagues in the Office of Standards and supports the expansion of high-quality, engaging, and relevant educational opportunities for all students. We do this by promoting and supporting the integration of cutting-edge educational technologies into instruction to create new experiences for students, and by using climate awareness and sustainability as a lens for making real-world connections to science, technology, engineering, arts, and mathematics (STEAM), as well as computer science.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p:txBody>
      </p:sp>
      <p:sp>
        <p:nvSpPr>
          <p:cNvPr id="4" name="Slide Number Placeholder 3"/>
          <p:cNvSpPr>
            <a:spLocks noGrp="1"/>
          </p:cNvSpPr>
          <p:nvPr>
            <p:ph type="sldNum" sz="quarter" idx="5"/>
          </p:nvPr>
        </p:nvSpPr>
        <p:spPr/>
        <p:txBody>
          <a:bodyPr/>
          <a:lstStyle/>
          <a:p>
            <a:fld id="{812BD6BB-6ECC-4CAA-AAA2-9DBBD3763957}" type="slidenum">
              <a:rPr lang="en-US" smtClean="0"/>
              <a:t>8</a:t>
            </a:fld>
            <a:endParaRPr lang="en-US"/>
          </a:p>
        </p:txBody>
      </p:sp>
    </p:spTree>
    <p:extLst>
      <p:ext uri="{BB962C8B-B14F-4D97-AF65-F5344CB8AC3E}">
        <p14:creationId xmlns:p14="http://schemas.microsoft.com/office/powerpoint/2010/main" val="2938034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endParaRPr lang="en-US" sz="1400" b="0" i="0" dirty="0">
              <a:solidFill>
                <a:srgbClr val="212529"/>
              </a:solidFill>
              <a:effectLst/>
              <a:latin typeface="Palatino Linotype" panose="0204050205050503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7A44F7-5F69-4F06-8F30-FB0E6EC0A1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9825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0.xml"/><Relationship Id="rId4"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3.xml"/><Relationship Id="rId4"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1638082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dirty="0"/>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2651084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1617237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dirty="0"/>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427566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1732647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3123944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01967"/>
            <a:ext cx="12192000" cy="640081"/>
          </a:xfrm>
        </p:spPr>
        <p:txBody>
          <a:bodyPr lIns="0" rIns="0">
            <a:normAutofit/>
          </a:bodyPr>
          <a:lstStyle>
            <a:lvl1pPr marL="0" indent="0" algn="ctr">
              <a:spcBef>
                <a:spcPts val="0"/>
              </a:spcBef>
              <a:spcAft>
                <a:spcPts val="0"/>
              </a:spcAft>
              <a:buNone/>
              <a:defRPr sz="2400" b="1"/>
            </a:lvl1pPr>
          </a:lstStyle>
          <a:p>
            <a:pPr lvl="0"/>
            <a:r>
              <a:rPr lang="en-US"/>
              <a:t>Text</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a:t>Enter Facebook info</a:t>
            </a:r>
          </a:p>
        </p:txBody>
      </p:sp>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a:t>Enter Twitter info</a:t>
            </a:r>
          </a:p>
        </p:txBody>
      </p:sp>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2898860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4"/>
            <a:ext cx="2743200" cy="365125"/>
          </a:xfrm>
        </p:spPr>
        <p:txBody>
          <a:bodyPr/>
          <a:lstStyle/>
          <a:p>
            <a:fld id="{063B872D-3AE9-4542-A461-B751CD6BB84C}" type="slidenum">
              <a:rPr lang="en-US" smtClean="0"/>
              <a:t>‹#›</a:t>
            </a:fld>
            <a:endParaRPr lang="en-US" dirty="0"/>
          </a:p>
        </p:txBody>
      </p:sp>
    </p:spTree>
    <p:extLst>
      <p:ext uri="{BB962C8B-B14F-4D97-AF65-F5344CB8AC3E}">
        <p14:creationId xmlns:p14="http://schemas.microsoft.com/office/powerpoint/2010/main" val="3572122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1655372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dirty="0"/>
          </a:p>
        </p:txBody>
      </p:sp>
    </p:spTree>
    <p:extLst>
      <p:ext uri="{BB962C8B-B14F-4D97-AF65-F5344CB8AC3E}">
        <p14:creationId xmlns:p14="http://schemas.microsoft.com/office/powerpoint/2010/main" val="157648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1125287"/>
          </a:xfrm>
        </p:spPr>
        <p:txBody>
          <a:bodyPr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638552"/>
            <a:ext cx="12191999" cy="1239312"/>
          </a:xfrm>
        </p:spPr>
        <p:txBody>
          <a:bodyPr rIns="91440">
            <a:normAutofit/>
          </a:bodyPr>
          <a:lstStyle>
            <a:lvl1pPr marL="0" indent="0" algn="ctr">
              <a:spcBef>
                <a:spcPts val="0"/>
              </a:spcBef>
              <a:buNone/>
              <a:defRPr sz="3200"/>
            </a:lvl1pPr>
          </a:lstStyle>
          <a:p>
            <a:pPr lvl="0"/>
            <a:r>
              <a:rPr lang="en-US"/>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97872"/>
            <a:ext cx="12192000" cy="640081"/>
          </a:xfrm>
        </p:spPr>
        <p:txBody>
          <a:bodyPr lIns="0" rIns="0">
            <a:normAutofit/>
          </a:bodyPr>
          <a:lstStyle>
            <a:lvl1pPr marL="0" indent="0" algn="ctr">
              <a:spcBef>
                <a:spcPts val="0"/>
              </a:spcBef>
              <a:spcAft>
                <a:spcPts val="0"/>
              </a:spcAft>
              <a:buNone/>
              <a:defRPr sz="2400" b="1"/>
            </a:lvl1pPr>
          </a:lstStyle>
          <a:p>
            <a:pPr lvl="0"/>
            <a:r>
              <a:rPr lang="en-US"/>
              <a:t>Text</a:t>
            </a:r>
          </a:p>
        </p:txBody>
      </p:sp>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a:t>Enter Facebook info</a:t>
            </a:r>
          </a:p>
        </p:txBody>
      </p:sp>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a:t>Enter Twitter info</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2898860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22764101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1388781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2276410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1655372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4"/>
            <a:ext cx="2743200" cy="365125"/>
          </a:xfrm>
        </p:spPr>
        <p:txBody>
          <a:bodyPr/>
          <a:lstStyle/>
          <a:p>
            <a:fld id="{063B872D-3AE9-4542-A461-B751CD6BB84C}" type="slidenum">
              <a:rPr lang="en-US" smtClean="0"/>
              <a:t>‹#›</a:t>
            </a:fld>
            <a:endParaRPr lang="en-US" dirty="0"/>
          </a:p>
        </p:txBody>
      </p:sp>
    </p:spTree>
    <p:extLst>
      <p:ext uri="{BB962C8B-B14F-4D97-AF65-F5344CB8AC3E}">
        <p14:creationId xmlns:p14="http://schemas.microsoft.com/office/powerpoint/2010/main" val="35935277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Final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AEF56-5357-4CFD-B503-FD5D22E31BAD}"/>
              </a:ext>
            </a:extLst>
          </p:cNvPr>
          <p:cNvSpPr>
            <a:spLocks noGrp="1"/>
          </p:cNvSpPr>
          <p:nvPr>
            <p:ph type="title"/>
          </p:nvPr>
        </p:nvSpPr>
        <p:spPr>
          <a:xfrm>
            <a:off x="838200" y="365131"/>
            <a:ext cx="10515600" cy="850489"/>
          </a:xfrm>
        </p:spPr>
        <p:txBody>
          <a:bodyPr/>
          <a:lstStyle/>
          <a:p>
            <a:r>
              <a:rPr lang="en-US"/>
              <a:t>Click to edit Master title style</a:t>
            </a:r>
          </a:p>
        </p:txBody>
      </p:sp>
      <p:sp>
        <p:nvSpPr>
          <p:cNvPr id="16" name="Text Placeholder 4">
            <a:extLst>
              <a:ext uri="{FF2B5EF4-FFF2-40B4-BE49-F238E27FC236}">
                <a16:creationId xmlns:a16="http://schemas.microsoft.com/office/drawing/2014/main" id="{D3B12E01-EEE8-414E-AC3B-33EF45A07775}"/>
              </a:ext>
            </a:extLst>
          </p:cNvPr>
          <p:cNvSpPr>
            <a:spLocks noGrp="1"/>
          </p:cNvSpPr>
          <p:nvPr>
            <p:ph type="body" sz="quarter" idx="16" hasCustomPrompt="1"/>
          </p:nvPr>
        </p:nvSpPr>
        <p:spPr>
          <a:xfrm>
            <a:off x="3044132" y="1485885"/>
            <a:ext cx="6562725" cy="1032249"/>
          </a:xfrm>
        </p:spPr>
        <p:txBody>
          <a:bodyPr>
            <a:normAutofit/>
          </a:bodyPr>
          <a:lstStyle>
            <a:lvl1pPr marL="0" indent="0" algn="ctr">
              <a:buNone/>
              <a:defRPr sz="2100"/>
            </a:lvl1pPr>
          </a:lstStyle>
          <a:p>
            <a:pPr lvl="0"/>
            <a:r>
              <a:rPr lang="en-US"/>
              <a:t>Department or Office website</a:t>
            </a:r>
          </a:p>
        </p:txBody>
      </p:sp>
      <p:sp>
        <p:nvSpPr>
          <p:cNvPr id="5" name="Text Placeholder 4">
            <a:extLst>
              <a:ext uri="{FF2B5EF4-FFF2-40B4-BE49-F238E27FC236}">
                <a16:creationId xmlns:a16="http://schemas.microsoft.com/office/drawing/2014/main" id="{00D3F7AE-850B-4864-B80E-0BE8ADB84F75}"/>
              </a:ext>
            </a:extLst>
          </p:cNvPr>
          <p:cNvSpPr>
            <a:spLocks noGrp="1"/>
          </p:cNvSpPr>
          <p:nvPr>
            <p:ph type="body" sz="quarter" idx="11" hasCustomPrompt="1"/>
          </p:nvPr>
        </p:nvSpPr>
        <p:spPr>
          <a:xfrm>
            <a:off x="3044132" y="2847529"/>
            <a:ext cx="6562725" cy="1032249"/>
          </a:xfrm>
        </p:spPr>
        <p:txBody>
          <a:bodyPr>
            <a:normAutofit/>
          </a:bodyPr>
          <a:lstStyle>
            <a:lvl1pPr marL="0" indent="0" algn="ctr">
              <a:buNone/>
              <a:defRPr sz="1800"/>
            </a:lvl1pPr>
          </a:lstStyle>
          <a:p>
            <a:pPr lvl="0"/>
            <a:r>
              <a:rPr lang="en-US"/>
              <a:t>Enter contact info such as phone number and email</a:t>
            </a:r>
          </a:p>
        </p:txBody>
      </p:sp>
      <p:sp>
        <p:nvSpPr>
          <p:cNvPr id="15" name="Text Placeholder 14">
            <a:extLst>
              <a:ext uri="{FF2B5EF4-FFF2-40B4-BE49-F238E27FC236}">
                <a16:creationId xmlns:a16="http://schemas.microsoft.com/office/drawing/2014/main" id="{8AA1560F-907F-4C23-AB0E-E50F07A84918}"/>
              </a:ext>
            </a:extLst>
          </p:cNvPr>
          <p:cNvSpPr>
            <a:spLocks noGrp="1"/>
          </p:cNvSpPr>
          <p:nvPr>
            <p:ph type="body" sz="quarter" idx="15" hasCustomPrompt="1"/>
          </p:nvPr>
        </p:nvSpPr>
        <p:spPr>
          <a:xfrm>
            <a:off x="5094619" y="4428882"/>
            <a:ext cx="2304487" cy="666750"/>
          </a:xfrm>
        </p:spPr>
        <p:txBody>
          <a:bodyPr>
            <a:normAutofit/>
          </a:bodyPr>
          <a:lstStyle>
            <a:lvl1pPr marL="0" indent="0" algn="ctr">
              <a:buNone/>
              <a:defRPr sz="2100" b="1"/>
            </a:lvl1pPr>
          </a:lstStyle>
          <a:p>
            <a:pPr lvl="0"/>
            <a:r>
              <a:rPr lang="en-US"/>
              <a:t>Text</a:t>
            </a:r>
          </a:p>
        </p:txBody>
      </p:sp>
      <p:pic>
        <p:nvPicPr>
          <p:cNvPr id="6" name="Facebook">
            <a:extLst>
              <a:ext uri="{FF2B5EF4-FFF2-40B4-BE49-F238E27FC236}">
                <a16:creationId xmlns:a16="http://schemas.microsoft.com/office/drawing/2014/main" id="{44C9F024-7D6B-4064-B434-76A1933BE17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75343" y="5372116"/>
            <a:ext cx="573024" cy="426963"/>
          </a:xfrm>
          <a:prstGeom prst="rect">
            <a:avLst/>
          </a:prstGeom>
        </p:spPr>
      </p:pic>
      <p:sp>
        <p:nvSpPr>
          <p:cNvPr id="10" name="Text Placeholder 9">
            <a:extLst>
              <a:ext uri="{FF2B5EF4-FFF2-40B4-BE49-F238E27FC236}">
                <a16:creationId xmlns:a16="http://schemas.microsoft.com/office/drawing/2014/main" id="{294F8BCB-943B-4692-A224-F8A2437D78A7}"/>
              </a:ext>
            </a:extLst>
          </p:cNvPr>
          <p:cNvSpPr>
            <a:spLocks noGrp="1"/>
          </p:cNvSpPr>
          <p:nvPr>
            <p:ph type="body" sz="quarter" idx="12" hasCustomPrompt="1"/>
          </p:nvPr>
        </p:nvSpPr>
        <p:spPr>
          <a:xfrm>
            <a:off x="3044133" y="5906972"/>
            <a:ext cx="1635443" cy="503237"/>
          </a:xfrm>
        </p:spPr>
        <p:txBody>
          <a:bodyPr>
            <a:noAutofit/>
          </a:bodyPr>
          <a:lstStyle>
            <a:lvl1pPr marL="0" indent="0" algn="ctr">
              <a:buNone/>
              <a:defRPr sz="1200"/>
            </a:lvl1pPr>
          </a:lstStyle>
          <a:p>
            <a:pPr lvl="0"/>
            <a:r>
              <a:rPr lang="en-US"/>
              <a:t>Enter Facebook info</a:t>
            </a:r>
          </a:p>
        </p:txBody>
      </p:sp>
      <p:pic>
        <p:nvPicPr>
          <p:cNvPr id="7" name="Twitter">
            <a:extLst>
              <a:ext uri="{FF2B5EF4-FFF2-40B4-BE49-F238E27FC236}">
                <a16:creationId xmlns:a16="http://schemas.microsoft.com/office/drawing/2014/main" id="{1F1462B5-F1B0-4233-B989-C544B2B47E55}"/>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82293" y="5365545"/>
            <a:ext cx="585216" cy="440102"/>
          </a:xfrm>
          <a:prstGeom prst="rect">
            <a:avLst/>
          </a:prstGeom>
        </p:spPr>
      </p:pic>
      <p:sp>
        <p:nvSpPr>
          <p:cNvPr id="11" name="Text Placeholder 9">
            <a:extLst>
              <a:ext uri="{FF2B5EF4-FFF2-40B4-BE49-F238E27FC236}">
                <a16:creationId xmlns:a16="http://schemas.microsoft.com/office/drawing/2014/main" id="{58BACC9A-2948-4586-9ADE-AC08E52A637B}"/>
              </a:ext>
            </a:extLst>
          </p:cNvPr>
          <p:cNvSpPr>
            <a:spLocks noGrp="1"/>
          </p:cNvSpPr>
          <p:nvPr>
            <p:ph type="body" sz="quarter" idx="13" hasCustomPrompt="1"/>
          </p:nvPr>
        </p:nvSpPr>
        <p:spPr>
          <a:xfrm>
            <a:off x="5429141" y="5906971"/>
            <a:ext cx="1635443" cy="503237"/>
          </a:xfrm>
        </p:spPr>
        <p:txBody>
          <a:bodyPr>
            <a:noAutofit/>
          </a:bodyPr>
          <a:lstStyle>
            <a:lvl1pPr marL="0" indent="0" algn="ctr">
              <a:buNone/>
              <a:defRPr sz="1200"/>
            </a:lvl1pPr>
          </a:lstStyle>
          <a:p>
            <a:pPr lvl="0"/>
            <a:r>
              <a:rPr lang="en-US"/>
              <a:t>Enter Twitter info</a:t>
            </a:r>
          </a:p>
        </p:txBody>
      </p:sp>
      <p:pic>
        <p:nvPicPr>
          <p:cNvPr id="8" name="Instagram">
            <a:extLst>
              <a:ext uri="{FF2B5EF4-FFF2-40B4-BE49-F238E27FC236}">
                <a16:creationId xmlns:a16="http://schemas.microsoft.com/office/drawing/2014/main" id="{22D2F588-6523-4556-88B5-99C95EE5EFE5}"/>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90819" y="5334551"/>
            <a:ext cx="670560" cy="502090"/>
          </a:xfrm>
          <a:prstGeom prst="rect">
            <a:avLst/>
          </a:prstGeom>
        </p:spPr>
      </p:pic>
      <p:sp>
        <p:nvSpPr>
          <p:cNvPr id="12" name="Text Placeholder 9">
            <a:extLst>
              <a:ext uri="{FF2B5EF4-FFF2-40B4-BE49-F238E27FC236}">
                <a16:creationId xmlns:a16="http://schemas.microsoft.com/office/drawing/2014/main" id="{B81A18F7-3BD9-4CAA-9ADC-13EF99A4E392}"/>
              </a:ext>
            </a:extLst>
          </p:cNvPr>
          <p:cNvSpPr>
            <a:spLocks noGrp="1"/>
          </p:cNvSpPr>
          <p:nvPr>
            <p:ph type="body" sz="quarter" idx="14" hasCustomPrompt="1"/>
          </p:nvPr>
        </p:nvSpPr>
        <p:spPr>
          <a:xfrm>
            <a:off x="7908377" y="5906971"/>
            <a:ext cx="1635443" cy="503237"/>
          </a:xfrm>
        </p:spPr>
        <p:txBody>
          <a:bodyPr>
            <a:noAutofit/>
          </a:bodyPr>
          <a:lstStyle>
            <a:lvl1pPr marL="0" indent="0" algn="ctr">
              <a:buNone/>
              <a:defRPr sz="1200"/>
            </a:lvl1pPr>
          </a:lstStyle>
          <a:p>
            <a:pPr lvl="0"/>
            <a:r>
              <a:rPr lang="en-US"/>
              <a:t>Enter Instagram info</a:t>
            </a:r>
          </a:p>
        </p:txBody>
      </p:sp>
      <p:sp>
        <p:nvSpPr>
          <p:cNvPr id="3" name="Slide Number Placeholder 2">
            <a:extLst>
              <a:ext uri="{FF2B5EF4-FFF2-40B4-BE49-F238E27FC236}">
                <a16:creationId xmlns:a16="http://schemas.microsoft.com/office/drawing/2014/main" id="{9FE1C24E-3AD8-45B3-85F6-8E92576D8D8A}"/>
              </a:ext>
            </a:extLst>
          </p:cNvPr>
          <p:cNvSpPr>
            <a:spLocks noGrp="1"/>
          </p:cNvSpPr>
          <p:nvPr>
            <p:ph type="sldNum" sz="quarter" idx="10"/>
          </p:nvPr>
        </p:nvSpPr>
        <p:spPr/>
        <p:txBody>
          <a:bodyPr/>
          <a:lstStyle/>
          <a:p>
            <a:fld id="{1929936C-68CC-48AF-8CF3-4B03BC21D04D}" type="slidenum">
              <a:rPr lang="en-US" smtClean="0"/>
              <a:pPr/>
              <a:t>‹#›</a:t>
            </a:fld>
            <a:endParaRPr lang="en-US"/>
          </a:p>
        </p:txBody>
      </p:sp>
    </p:spTree>
    <p:extLst>
      <p:ext uri="{BB962C8B-B14F-4D97-AF65-F5344CB8AC3E}">
        <p14:creationId xmlns:p14="http://schemas.microsoft.com/office/powerpoint/2010/main" val="9657287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2E322-8E9A-479B-B269-4D91BEDFA8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BF8C17-958A-4B16-9292-C247D34FAA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300B1-029E-4E5B-9650-234023D20BA8}"/>
              </a:ext>
            </a:extLst>
          </p:cNvPr>
          <p:cNvSpPr>
            <a:spLocks noGrp="1"/>
          </p:cNvSpPr>
          <p:nvPr>
            <p:ph type="dt" sz="half" idx="10"/>
          </p:nvPr>
        </p:nvSpPr>
        <p:spPr/>
        <p:txBody>
          <a:bodyPr/>
          <a:lstStyle/>
          <a:p>
            <a:fld id="{125ED62A-BBC8-4D69-BC3F-34BB26C26472}" type="datetimeFigureOut">
              <a:rPr lang="en-US" smtClean="0"/>
              <a:t>3/10/2023</a:t>
            </a:fld>
            <a:endParaRPr lang="en-US" dirty="0"/>
          </a:p>
        </p:txBody>
      </p:sp>
      <p:sp>
        <p:nvSpPr>
          <p:cNvPr id="5" name="Footer Placeholder 4">
            <a:extLst>
              <a:ext uri="{FF2B5EF4-FFF2-40B4-BE49-F238E27FC236}">
                <a16:creationId xmlns:a16="http://schemas.microsoft.com/office/drawing/2014/main" id="{FD906003-677A-45E2-AE16-611CACE94A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3EB7A6-4275-4759-8006-710E8934378B}"/>
              </a:ext>
            </a:extLst>
          </p:cNvPr>
          <p:cNvSpPr>
            <a:spLocks noGrp="1"/>
          </p:cNvSpPr>
          <p:nvPr>
            <p:ph type="sldNum" sz="quarter" idx="12"/>
          </p:nvPr>
        </p:nvSpPr>
        <p:spPr/>
        <p:txBody>
          <a:bodyPr/>
          <a:lstStyle/>
          <a:p>
            <a:fld id="{37CA07B4-DD15-4A32-9DF2-B6AD00727005}" type="slidenum">
              <a:rPr lang="en-US" smtClean="0"/>
              <a:t>‹#›</a:t>
            </a:fld>
            <a:endParaRPr lang="en-US" dirty="0"/>
          </a:p>
        </p:txBody>
      </p:sp>
    </p:spTree>
    <p:extLst>
      <p:ext uri="{BB962C8B-B14F-4D97-AF65-F5344CB8AC3E}">
        <p14:creationId xmlns:p14="http://schemas.microsoft.com/office/powerpoint/2010/main" val="41542480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7"/>
            <a:ext cx="11849100" cy="4803775"/>
          </a:xfrm>
        </p:spPr>
        <p:txBody>
          <a:bodyPr/>
          <a:lstStyle>
            <a:lvl1pPr>
              <a:defRPr sz="2700"/>
            </a:lvl1pPr>
            <a:lvl2pPr>
              <a:defRPr sz="2400"/>
            </a:lvl2pPr>
            <a:lvl3pPr>
              <a:defRPr sz="21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34288752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2400"/>
            </a:lvl1pPr>
            <a:lvl2pPr>
              <a:defRPr sz="2100"/>
            </a:lvl2pPr>
            <a:lvl3pPr>
              <a:defRPr sz="1800"/>
            </a:lvl3pPr>
            <a:lvl4pPr>
              <a:defRPr sz="1500"/>
            </a:lvl4pPr>
            <a:lvl5pPr>
              <a:defRPr sz="1500"/>
            </a:lvl5pPr>
          </a:lstStyle>
          <a:p>
            <a:pPr lvl="0"/>
            <a:r>
              <a:rPr lang="en-US"/>
              <a:t>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2400"/>
            </a:lvl1pPr>
            <a:lvl2pPr>
              <a:defRPr sz="2100"/>
            </a:lvl2pPr>
            <a:lvl3pPr>
              <a:defRPr sz="1800"/>
            </a:lvl3pPr>
            <a:lvl4pPr>
              <a:defRPr sz="1500"/>
            </a:lvl4pPr>
            <a:lvl5pPr>
              <a:defRPr sz="1500"/>
            </a:lvl5pPr>
          </a:lstStyle>
          <a:p>
            <a:pPr lvl="0"/>
            <a:r>
              <a:rPr lang="en-US"/>
              <a:t>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7859262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3" y="1138548"/>
            <a:ext cx="11890271" cy="823912"/>
          </a:xfrm>
        </p:spPr>
        <p:txBody>
          <a:bodyPr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2"/>
            <a:ext cx="11890272" cy="1433759"/>
          </a:xfrm>
        </p:spPr>
        <p:txBody>
          <a:bodyPr rIns="91440">
            <a:noAutofit/>
          </a:bodyPr>
          <a:lstStyle>
            <a:lvl1pPr>
              <a:defRPr sz="1800"/>
            </a:lvl1pPr>
            <a:lvl2pPr>
              <a:defRPr sz="1500"/>
            </a:lvl2pPr>
            <a:lvl3pPr>
              <a:defRPr sz="1350"/>
            </a:lvl3pPr>
            <a:lvl4pPr>
              <a:defRPr sz="1500"/>
            </a:lvl4pPr>
            <a:lvl5pPr>
              <a:defRPr sz="1500"/>
            </a:lvl5pPr>
          </a:lstStyle>
          <a:p>
            <a:pPr lvl="0"/>
            <a:r>
              <a:rPr lang="en-US"/>
              <a:t>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1" y="3603812"/>
            <a:ext cx="11890271" cy="823912"/>
          </a:xfrm>
        </p:spPr>
        <p:txBody>
          <a:bodyPr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9"/>
            <a:ext cx="11890272" cy="1522429"/>
          </a:xfrm>
        </p:spPr>
        <p:txBody>
          <a:bodyPr rIns="91440">
            <a:noAutofit/>
          </a:bodyPr>
          <a:lstStyle>
            <a:lvl1pPr>
              <a:defRPr sz="1800"/>
            </a:lvl1pPr>
            <a:lvl2pPr>
              <a:defRPr sz="1500"/>
            </a:lvl2pPr>
            <a:lvl3pPr>
              <a:defRPr sz="1350"/>
            </a:lvl3pPr>
            <a:lvl4pPr>
              <a:defRPr sz="1500"/>
            </a:lvl4pPr>
            <a:lvl5pPr>
              <a:defRPr sz="1500"/>
            </a:lvl5pPr>
          </a:lstStyle>
          <a:p>
            <a:pPr lvl="0"/>
            <a:r>
              <a:rPr lang="en-US"/>
              <a:t>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7430954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69" y="1429019"/>
            <a:ext cx="5843531" cy="4498057"/>
          </a:xfrm>
        </p:spPr>
        <p:txBody>
          <a:bodyPr rIns="640080"/>
          <a:lstStyle>
            <a:lvl1pPr>
              <a:defRPr sz="2700"/>
            </a:lvl1pPr>
            <a:lvl2pPr>
              <a:defRPr sz="2400"/>
            </a:lvl2pPr>
            <a:lvl3pPr>
              <a:defRPr sz="21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1" y="1429018"/>
            <a:ext cx="5843531" cy="4498057"/>
          </a:xfrm>
        </p:spPr>
        <p:txBody>
          <a:bodyPr rIns="640080"/>
          <a:lstStyle>
            <a:lvl1pPr>
              <a:defRPr sz="2700"/>
            </a:lvl1pPr>
            <a:lvl2pPr>
              <a:defRPr sz="2400"/>
            </a:lvl2pPr>
            <a:lvl3pPr>
              <a:defRPr sz="21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3156073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13887812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1" y="1429019"/>
            <a:ext cx="3800820" cy="4498057"/>
          </a:xfrm>
        </p:spPr>
        <p:txBody>
          <a:bodyPr rIns="457200">
            <a:noAutofit/>
          </a:bodyPr>
          <a:lstStyle>
            <a:lvl1pPr>
              <a:defRPr sz="2100"/>
            </a:lvl1pPr>
            <a:lvl2pPr>
              <a:defRPr sz="1800"/>
            </a:lvl2pPr>
            <a:lvl3pPr>
              <a:defRPr sz="1500"/>
            </a:lvl3pPr>
            <a:lvl4pPr>
              <a:defRPr sz="1350"/>
            </a:lvl4pPr>
            <a:lvl5pPr>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1" y="1429019"/>
            <a:ext cx="3800820" cy="4498057"/>
          </a:xfrm>
        </p:spPr>
        <p:txBody>
          <a:bodyPr rIns="457200">
            <a:noAutofit/>
          </a:bodyPr>
          <a:lstStyle>
            <a:lvl1pPr>
              <a:defRPr sz="2100"/>
            </a:lvl1pPr>
            <a:lvl2pPr>
              <a:defRPr sz="1800"/>
            </a:lvl2pPr>
            <a:lvl3pPr>
              <a:defRPr sz="1500"/>
            </a:lvl3pPr>
            <a:lvl4pPr>
              <a:defRPr sz="1350"/>
            </a:lvl4pPr>
            <a:lvl5pPr>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3" y="1431792"/>
            <a:ext cx="3800820" cy="4498057"/>
          </a:xfrm>
        </p:spPr>
        <p:txBody>
          <a:bodyPr rIns="822960">
            <a:noAutofit/>
          </a:bodyPr>
          <a:lstStyle>
            <a:lvl1pPr>
              <a:defRPr sz="2100"/>
            </a:lvl1pPr>
            <a:lvl2pPr>
              <a:defRPr sz="1800"/>
            </a:lvl2pPr>
            <a:lvl3pPr>
              <a:defRPr sz="1500"/>
            </a:lvl3pPr>
            <a:lvl4pPr>
              <a:defRPr sz="1350"/>
            </a:lvl4pPr>
            <a:lvl5pPr>
              <a:defRPr sz="13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10040495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1" y="380198"/>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5" y="1449806"/>
            <a:ext cx="5876391" cy="823912"/>
          </a:xfrm>
        </p:spPr>
        <p:txBody>
          <a:bodyPr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1800"/>
            </a:lvl1pPr>
            <a:lvl2pPr>
              <a:defRPr sz="1500"/>
            </a:lvl2pPr>
            <a:lvl3pPr>
              <a:defRPr sz="135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1" cy="823912"/>
          </a:xfrm>
        </p:spPr>
        <p:txBody>
          <a:bodyPr anchor="b">
            <a:noAutofit/>
          </a:bodyPr>
          <a:lstStyle>
            <a:lvl1pPr marL="0" indent="0">
              <a:buNone/>
              <a:defRPr sz="21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9" y="2274806"/>
            <a:ext cx="5876389" cy="3663285"/>
          </a:xfrm>
        </p:spPr>
        <p:txBody>
          <a:bodyPr>
            <a:noAutofit/>
          </a:bodyPr>
          <a:lstStyle>
            <a:lvl1pPr>
              <a:defRPr sz="1800"/>
            </a:lvl1pPr>
            <a:lvl2pPr>
              <a:defRPr sz="1500"/>
            </a:lvl2pPr>
            <a:lvl3pPr>
              <a:defRPr sz="135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24539799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7"/>
            <a:ext cx="11839480" cy="671793"/>
          </a:xfrm>
        </p:spPr>
        <p:txBody>
          <a:bodyPr>
            <a:normAutofit/>
          </a:bodyPr>
          <a:lstStyle>
            <a:lvl1pPr marL="0" indent="0">
              <a:buNone/>
              <a:defRPr sz="2400"/>
            </a:lvl1pPr>
          </a:lstStyle>
          <a:p>
            <a:pPr lvl="0"/>
            <a:r>
              <a:rPr lang="en-US"/>
              <a:t>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20" y="2073277"/>
            <a:ext cx="11863293" cy="3806825"/>
          </a:xfrm>
        </p:spPr>
        <p:txBody>
          <a:bodyPr/>
          <a:lstStyle>
            <a:lvl1pPr>
              <a:defRPr/>
            </a:lvl1pPr>
          </a:lstStyle>
          <a:p>
            <a:r>
              <a:rPr lang="en-US" dirty="0"/>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3910530777"/>
      </p:ext>
    </p:extLst>
  </p:cSld>
  <p:clrMapOvr>
    <a:masterClrMapping/>
  </p:clrMapOvr>
  <p:extLst>
    <p:ext uri="{DCECCB84-F9BA-43D5-87BE-67443E8EF086}">
      <p15:sldGuideLst xmlns:p15="http://schemas.microsoft.com/office/powerpoint/2012/main">
        <p15:guide id="1" orient="horz" pos="2160">
          <p15:clr>
            <a:srgbClr val="FBAE40"/>
          </p15:clr>
        </p15:guide>
        <p15:guide id="2" pos="51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21" y="1277938"/>
            <a:ext cx="11864631" cy="4682187"/>
          </a:xfrm>
        </p:spPr>
        <p:txBody>
          <a:bodyPr/>
          <a:lstStyle/>
          <a:p>
            <a:r>
              <a:rPr lang="en-US" dirty="0"/>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32182629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3" y="1520826"/>
            <a:ext cx="10642295" cy="4384216"/>
          </a:xfrm>
        </p:spPr>
        <p:txBody>
          <a:bodyPr/>
          <a:lstStyle/>
          <a:p>
            <a:r>
              <a:rPr lang="en-US" dirty="0"/>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26164324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3" y="195936"/>
            <a:ext cx="10102849" cy="962407"/>
          </a:xfrm>
        </p:spPr>
        <p:txBody>
          <a:bodyPr anchor="b"/>
          <a:lstStyle>
            <a:lvl1pPr>
              <a:defRPr sz="375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2" y="1277653"/>
            <a:ext cx="11853863" cy="765753"/>
          </a:xfrm>
        </p:spPr>
        <p:txBody>
          <a:bodyPr/>
          <a:lstStyle>
            <a:lvl1pPr>
              <a:defRPr sz="2700"/>
            </a:lvl1pPr>
            <a:lvl2pPr>
              <a:defRPr sz="2400"/>
            </a:lvl2pPr>
            <a:lvl3pPr>
              <a:defRPr sz="2100"/>
            </a:lvl3pPr>
            <a:lvl4pPr>
              <a:defRPr sz="1800"/>
            </a:lvl4pPr>
            <a:lvl5pPr>
              <a:defRPr sz="1800"/>
            </a:lvl5pPr>
          </a:lstStyle>
          <a:p>
            <a:pPr lvl="0"/>
            <a:r>
              <a:rPr lang="en-US"/>
              <a:t>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8" y="2341623"/>
            <a:ext cx="10255263" cy="361735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1817655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dirty="0"/>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1" y="5457473"/>
            <a:ext cx="9808556" cy="550863"/>
          </a:xfrm>
        </p:spPr>
        <p:txBody>
          <a:bodyPr rIns="91440">
            <a:noAutofit/>
          </a:bodyPr>
          <a:lstStyle>
            <a:lvl1pPr marL="0" indent="0">
              <a:buNone/>
              <a:defRPr sz="15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2316235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3" y="195936"/>
            <a:ext cx="10102849" cy="962407"/>
          </a:xfrm>
        </p:spPr>
        <p:txBody>
          <a:bodyPr anchor="b"/>
          <a:lstStyle>
            <a:lvl1pPr>
              <a:defRPr sz="375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5" y="1226582"/>
            <a:ext cx="5563517" cy="468947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3"/>
            <a:ext cx="5930747" cy="4689475"/>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2442151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3" y="195936"/>
            <a:ext cx="10102849" cy="962407"/>
          </a:xfrm>
        </p:spPr>
        <p:txBody>
          <a:bodyPr anchor="b"/>
          <a:lstStyle>
            <a:lvl1pPr>
              <a:defRPr sz="375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5" y="1226584"/>
            <a:ext cx="5563517" cy="415718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1" y="5457827"/>
            <a:ext cx="5564188" cy="550863"/>
          </a:xfrm>
        </p:spPr>
        <p:txBody>
          <a:bodyPr rIns="91440">
            <a:noAutofit/>
          </a:bodyPr>
          <a:lstStyle>
            <a:lvl1pPr marL="0" indent="0">
              <a:buNone/>
              <a:defRPr sz="12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3"/>
            <a:ext cx="5930747" cy="4689475"/>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11274318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61"/>
            <a:ext cx="12192000" cy="747579"/>
          </a:xfrm>
        </p:spPr>
        <p:txBody>
          <a:bodyPr lIns="0" rIns="91440">
            <a:normAutofit/>
          </a:bodyPr>
          <a:lstStyle>
            <a:lvl1pPr marL="0" indent="0" algn="ctr">
              <a:spcBef>
                <a:spcPts val="0"/>
              </a:spcBef>
              <a:buNone/>
              <a:defRPr sz="24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8"/>
            <a:ext cx="12191999" cy="1493491"/>
          </a:xfrm>
        </p:spPr>
        <p:txBody>
          <a:bodyPr lIns="0" rIns="0">
            <a:normAutofit/>
          </a:bodyPr>
          <a:lstStyle>
            <a:lvl1pPr marL="0" indent="0" algn="ctr">
              <a:spcBef>
                <a:spcPts val="0"/>
              </a:spcBef>
              <a:spcAft>
                <a:spcPts val="900"/>
              </a:spcAft>
              <a:buNone/>
              <a:defRPr sz="2400"/>
            </a:lvl1pPr>
          </a:lstStyle>
          <a:p>
            <a:pPr lvl="0"/>
            <a:r>
              <a:rPr lang="en-US"/>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01969"/>
            <a:ext cx="12192000" cy="640081"/>
          </a:xfrm>
        </p:spPr>
        <p:txBody>
          <a:bodyPr lIns="0" rIns="0">
            <a:normAutofit/>
          </a:bodyPr>
          <a:lstStyle>
            <a:lvl1pPr marL="0" indent="0" algn="ctr">
              <a:spcBef>
                <a:spcPts val="0"/>
              </a:spcBef>
              <a:spcAft>
                <a:spcPts val="0"/>
              </a:spcAft>
              <a:buNone/>
              <a:defRPr sz="1800" b="1"/>
            </a:lvl1pPr>
          </a:lstStyle>
          <a:p>
            <a:pPr lvl="0"/>
            <a:r>
              <a:rPr lang="en-US"/>
              <a:t>Text</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2" y="5497665"/>
            <a:ext cx="1542361" cy="640080"/>
          </a:xfrm>
        </p:spPr>
        <p:txBody>
          <a:bodyPr rIns="0">
            <a:noAutofit/>
          </a:bodyPr>
          <a:lstStyle>
            <a:lvl1pPr marL="0" indent="0" algn="ctr">
              <a:buNone/>
              <a:defRPr sz="1050"/>
            </a:lvl1pPr>
          </a:lstStyle>
          <a:p>
            <a:pPr lvl="0"/>
            <a:r>
              <a:rPr lang="en-US"/>
              <a:t>Enter Facebook info</a:t>
            </a:r>
          </a:p>
        </p:txBody>
      </p:sp>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4" y="4737577"/>
            <a:ext cx="638349" cy="640080"/>
          </a:xfrm>
          <a:prstGeom prst="rect">
            <a:avLst/>
          </a:prstGeom>
        </p:spPr>
      </p:pic>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7" y="5497667"/>
            <a:ext cx="1608463" cy="640081"/>
          </a:xfrm>
        </p:spPr>
        <p:txBody>
          <a:bodyPr rIns="91440">
            <a:noAutofit/>
          </a:bodyPr>
          <a:lstStyle>
            <a:lvl1pPr marL="0" indent="0" algn="ctr">
              <a:buNone/>
              <a:defRPr sz="1050"/>
            </a:lvl1pPr>
          </a:lstStyle>
          <a:p>
            <a:pPr lvl="0"/>
            <a:r>
              <a:rPr lang="en-US"/>
              <a:t>Enter Twitter info</a:t>
            </a:r>
          </a:p>
        </p:txBody>
      </p:sp>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7"/>
            <a:ext cx="1608463" cy="640081"/>
          </a:xfrm>
        </p:spPr>
        <p:txBody>
          <a:bodyPr rIns="91440">
            <a:noAutofit/>
          </a:bodyPr>
          <a:lstStyle>
            <a:lvl1pPr marL="0" indent="0" algn="ctr">
              <a:buNone/>
              <a:defRPr sz="1050"/>
            </a:lvl1pPr>
          </a:lstStyle>
          <a:p>
            <a:pPr lvl="0"/>
            <a:r>
              <a:rPr lang="en-US"/>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1608466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32170466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2" y="2037852"/>
            <a:ext cx="12191999" cy="1282447"/>
          </a:xfrm>
        </p:spPr>
        <p:txBody>
          <a:bodyPr anchor="b"/>
          <a:lstStyle>
            <a:lvl1pPr algn="ctr">
              <a:defRPr sz="405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2" y="3654080"/>
            <a:ext cx="12191999" cy="2198080"/>
          </a:xfrm>
        </p:spPr>
        <p:txBody>
          <a:bodyPr/>
          <a:lstStyle>
            <a:lvl1pPr marL="0" indent="0" algn="ctr">
              <a:buNone/>
              <a:defRPr sz="2100"/>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4130379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2E322-8E9A-479B-B269-4D91BEDFA8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BF8C17-958A-4B16-9292-C247D34FAA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300B1-029E-4E5B-9650-234023D20BA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D906003-677A-45E2-AE16-611CACE94A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3EB7A6-4275-4759-8006-710E8934378B}"/>
              </a:ext>
            </a:extLst>
          </p:cNvPr>
          <p:cNvSpPr>
            <a:spLocks noGrp="1"/>
          </p:cNvSpPr>
          <p:nvPr>
            <p:ph type="sldNum" sz="quarter" idx="12"/>
          </p:nvPr>
        </p:nvSpPr>
        <p:spPr/>
        <p:txBody>
          <a:bodyPr/>
          <a:lstStyle/>
          <a:p>
            <a:fld id="{37CA07B4-DD15-4A32-9DF2-B6AD00727005}" type="slidenum">
              <a:rPr lang="en-US" smtClean="0"/>
              <a:t>‹#›</a:t>
            </a:fld>
            <a:endParaRPr lang="en-US" dirty="0"/>
          </a:p>
        </p:txBody>
      </p:sp>
    </p:spTree>
    <p:extLst>
      <p:ext uri="{BB962C8B-B14F-4D97-AF65-F5344CB8AC3E}">
        <p14:creationId xmlns:p14="http://schemas.microsoft.com/office/powerpoint/2010/main" val="2401126094"/>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4"/>
            <a:ext cx="2743200" cy="365125"/>
          </a:xfrm>
        </p:spPr>
        <p:txBody>
          <a:bodyPr/>
          <a:lstStyle/>
          <a:p>
            <a:fld id="{063B872D-3AE9-4542-A461-B751CD6BB84C}" type="slidenum">
              <a:rPr lang="en-US" smtClean="0"/>
              <a:t>‹#›</a:t>
            </a:fld>
            <a:endParaRPr lang="en-US" dirty="0"/>
          </a:p>
        </p:txBody>
      </p:sp>
    </p:spTree>
    <p:extLst>
      <p:ext uri="{BB962C8B-B14F-4D97-AF65-F5344CB8AC3E}">
        <p14:creationId xmlns:p14="http://schemas.microsoft.com/office/powerpoint/2010/main" val="49915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16553725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dirty="0"/>
          </a:p>
        </p:txBody>
      </p:sp>
    </p:spTree>
    <p:extLst>
      <p:ext uri="{BB962C8B-B14F-4D97-AF65-F5344CB8AC3E}">
        <p14:creationId xmlns:p14="http://schemas.microsoft.com/office/powerpoint/2010/main" val="1576480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01967"/>
            <a:ext cx="12192000" cy="640081"/>
          </a:xfrm>
        </p:spPr>
        <p:txBody>
          <a:bodyPr lIns="0" rIns="0">
            <a:normAutofit/>
          </a:bodyPr>
          <a:lstStyle>
            <a:lvl1pPr marL="0" indent="0" algn="ctr">
              <a:spcBef>
                <a:spcPts val="0"/>
              </a:spcBef>
              <a:spcAft>
                <a:spcPts val="0"/>
              </a:spcAft>
              <a:buNone/>
              <a:defRPr sz="2400" b="1"/>
            </a:lvl1pPr>
          </a:lstStyle>
          <a:p>
            <a:pPr lvl="0"/>
            <a:r>
              <a:rPr lang="en-US"/>
              <a:t>Text</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a:t>Enter Facebook info</a:t>
            </a:r>
          </a:p>
        </p:txBody>
      </p:sp>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a:t>Enter Twitter info</a:t>
            </a:r>
          </a:p>
        </p:txBody>
      </p:sp>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28988602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lvl1pPr>
              <a:defRPr sz="4400"/>
            </a:lvl1p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22764101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dirty="0"/>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Office Name</a:t>
            </a:r>
          </a:p>
          <a:p>
            <a:r>
              <a:rPr lang="en-US" dirty="0"/>
              <a:t>Division Name</a:t>
            </a:r>
          </a:p>
          <a:p>
            <a:r>
              <a:rPr lang="en-US" dirty="0"/>
              <a:t>Date</a:t>
            </a:r>
          </a:p>
        </p:txBody>
      </p:sp>
    </p:spTree>
    <p:extLst>
      <p:ext uri="{BB962C8B-B14F-4D97-AF65-F5344CB8AC3E}">
        <p14:creationId xmlns:p14="http://schemas.microsoft.com/office/powerpoint/2010/main" val="26318814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dirty="0"/>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6668557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2119564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28860545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01967"/>
            <a:ext cx="12192000" cy="640081"/>
          </a:xfrm>
        </p:spPr>
        <p:txBody>
          <a:bodyPr lIns="0" rIns="0">
            <a:normAutofit/>
          </a:bodyPr>
          <a:lstStyle>
            <a:lvl1pPr marL="0" indent="0" algn="ctr">
              <a:spcBef>
                <a:spcPts val="0"/>
              </a:spcBef>
              <a:spcAft>
                <a:spcPts val="0"/>
              </a:spcAft>
              <a:buNone/>
              <a:defRPr sz="2400" b="1"/>
            </a:lvl1pPr>
          </a:lstStyle>
          <a:p>
            <a:pPr lvl="0"/>
            <a:r>
              <a:rPr lang="en-US"/>
              <a:t>Text</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940777"/>
            <a:ext cx="644285" cy="640080"/>
          </a:xfrm>
          <a:prstGeom prst="rect">
            <a:avLst/>
          </a:prstGeom>
        </p:spPr>
      </p:pic>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a:t>Enter Facebook info</a:t>
            </a:r>
          </a:p>
        </p:txBody>
      </p:sp>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940777"/>
            <a:ext cx="638349" cy="640080"/>
          </a:xfrm>
          <a:prstGeom prst="rect">
            <a:avLst/>
          </a:prstGeom>
        </p:spPr>
      </p:pic>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a:t>Enter Twitter info</a:t>
            </a:r>
          </a:p>
        </p:txBody>
      </p:sp>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8939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9913169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BBEC6-2728-4536-8EE4-E0092947B8F1}"/>
              </a:ext>
            </a:extLst>
          </p:cNvPr>
          <p:cNvSpPr>
            <a:spLocks noGrp="1"/>
          </p:cNvSpPr>
          <p:nvPr>
            <p:ph type="title"/>
          </p:nvPr>
        </p:nvSpPr>
        <p:spPr/>
        <p:txBody>
          <a:bodyPr>
            <a:normAutofit/>
          </a:bodyPr>
          <a:lstStyle>
            <a:lvl1pPr algn="ctr">
              <a:defRPr sz="4000" b="1">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CF14A1F-0645-470A-8833-239402DD869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87904DA-B35E-4E7A-8646-65E506EDC750}"/>
              </a:ext>
            </a:extLst>
          </p:cNvPr>
          <p:cNvSpPr>
            <a:spLocks noGrp="1"/>
          </p:cNvSpPr>
          <p:nvPr>
            <p:ph type="ftr" sz="quarter" idx="11"/>
          </p:nvPr>
        </p:nvSpPr>
        <p:spPr>
          <a:xfrm>
            <a:off x="1000432" y="6462968"/>
            <a:ext cx="4114800" cy="365125"/>
          </a:xfrm>
        </p:spPr>
        <p:txBody>
          <a:bodyPr/>
          <a:lstStyle/>
          <a:p>
            <a:pPr algn="l"/>
            <a:r>
              <a:rPr lang="en-US"/>
              <a:t>Spring 2020 District Test and Technology Coordinator Training</a:t>
            </a:r>
          </a:p>
        </p:txBody>
      </p:sp>
      <p:sp>
        <p:nvSpPr>
          <p:cNvPr id="6" name="Slide Number Placeholder 5">
            <a:extLst>
              <a:ext uri="{FF2B5EF4-FFF2-40B4-BE49-F238E27FC236}">
                <a16:creationId xmlns:a16="http://schemas.microsoft.com/office/drawing/2014/main" id="{1B4800CE-14F4-4540-95B0-A938BD8815FA}"/>
              </a:ext>
            </a:extLst>
          </p:cNvPr>
          <p:cNvSpPr>
            <a:spLocks noGrp="1"/>
          </p:cNvSpPr>
          <p:nvPr>
            <p:ph type="sldNum" sz="quarter" idx="12"/>
          </p:nvPr>
        </p:nvSpPr>
        <p:spPr/>
        <p:txBody>
          <a:bodyPr/>
          <a:lstStyle/>
          <a:p>
            <a:pPr algn="r"/>
            <a:fld id="{CD5C70A5-9411-4B11-A0DB-D49D3D849901}" type="slidenum">
              <a:rPr lang="en-US" smtClean="0"/>
              <a:pPr algn="r"/>
              <a:t>‹#›</a:t>
            </a:fld>
            <a:endParaRPr lang="en-US"/>
          </a:p>
        </p:txBody>
      </p:sp>
    </p:spTree>
    <p:extLst>
      <p:ext uri="{BB962C8B-B14F-4D97-AF65-F5344CB8AC3E}">
        <p14:creationId xmlns:p14="http://schemas.microsoft.com/office/powerpoint/2010/main" val="1632254819"/>
      </p:ext>
    </p:extLst>
  </p:cSld>
  <p:clrMapOvr>
    <a:masterClrMapping/>
  </p:clrMapOvr>
  <p:hf hd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524028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4113474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689915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dirty="0"/>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24629433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dirty="0"/>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2658930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46.xml"/><Relationship Id="rId1" Type="http://schemas.openxmlformats.org/officeDocument/2006/relationships/slideLayout" Target="../slideLayouts/slideLayout45.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1.xml"/><Relationship Id="rId1" Type="http://schemas.openxmlformats.org/officeDocument/2006/relationships/slideLayout" Target="../slideLayouts/slideLayout47.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49.xml"/><Relationship Id="rId1" Type="http://schemas.openxmlformats.org/officeDocument/2006/relationships/slideLayout" Target="../slideLayouts/slideLayout48.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3.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image" Target="../media/image1.pn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6.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7.xml"/><Relationship Id="rId1" Type="http://schemas.openxmlformats.org/officeDocument/2006/relationships/slideLayout" Target="../slideLayouts/slideLayout42.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8.xml"/><Relationship Id="rId1" Type="http://schemas.openxmlformats.org/officeDocument/2006/relationships/slideLayout" Target="../slideLayouts/slideLayout43.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9.xml"/><Relationship Id="rId1"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1292156905"/>
      </p:ext>
    </p:extLst>
  </p:cSld>
  <p:clrMap bg1="lt1" tx1="dk1" bg2="lt2" tx2="dk2" accent1="accent1" accent2="accent2" accent3="accent3" accent4="accent4" accent5="accent5" accent6="accent6" hlink="hlink" folHlink="folHlink"/>
  <p:sldLayoutIdLst>
    <p:sldLayoutId id="2147483697" r:id="rId1"/>
    <p:sldLayoutId id="2147483680" r:id="rId2"/>
    <p:sldLayoutId id="2147483671" r:id="rId3"/>
    <p:sldLayoutId id="2147483750" r:id="rId4"/>
    <p:sldLayoutId id="2147483664" r:id="rId5"/>
    <p:sldLayoutId id="2147483670" r:id="rId6"/>
    <p:sldLayoutId id="2147483665" r:id="rId7"/>
    <p:sldLayoutId id="2147483681" r:id="rId8"/>
    <p:sldLayoutId id="2147483675" r:id="rId9"/>
    <p:sldLayoutId id="2147483676" r:id="rId10"/>
    <p:sldLayoutId id="2147483672" r:id="rId11"/>
    <p:sldLayoutId id="2147483690" r:id="rId12"/>
    <p:sldLayoutId id="2147483669" r:id="rId13"/>
    <p:sldLayoutId id="2147483689" r:id="rId14"/>
    <p:sldLayoutId id="2147483678" r:id="rId15"/>
    <p:sldLayoutId id="2147483746" r:id="rId16"/>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1292156905"/>
      </p:ext>
    </p:extLst>
  </p:cSld>
  <p:clrMap bg1="lt1" tx1="dk1" bg2="lt2" tx2="dk2" accent1="accent1" accent2="accent2" accent3="accent3" accent4="accent4" accent5="accent5" accent6="accent6" hlink="hlink" folHlink="folHlink"/>
  <p:sldLayoutIdLst>
    <p:sldLayoutId id="2147483727" r:id="rId1"/>
    <p:sldLayoutId id="2147483726" r:id="rId2"/>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dirty="0"/>
              <a:t>Do not use this layout</a:t>
            </a:r>
          </a:p>
        </p:txBody>
      </p:sp>
    </p:spTree>
    <p:extLst>
      <p:ext uri="{BB962C8B-B14F-4D97-AF65-F5344CB8AC3E}">
        <p14:creationId xmlns:p14="http://schemas.microsoft.com/office/powerpoint/2010/main" val="3755961347"/>
      </p:ext>
    </p:extLst>
  </p:cSld>
  <p:clrMap bg1="lt1" tx1="dk1" bg2="lt2" tx2="dk2" accent1="accent1" accent2="accent2" accent3="accent3" accent4="accent4" accent5="accent5" accent6="accent6" hlink="hlink" folHlink="folHlink"/>
  <p:sldLayoutIdLst>
    <p:sldLayoutId id="2147483711" r:id="rId1"/>
  </p:sldLayoutIdLst>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1587702453"/>
      </p:ext>
    </p:extLst>
  </p:cSld>
  <p:clrMap bg1="lt1" tx1="dk1" bg2="lt2" tx2="dk2" accent1="accent1" accent2="accent2" accent3="accent3" accent4="accent4" accent5="accent5" accent6="accent6" hlink="hlink" folHlink="folHlink"/>
  <p:sldLayoutIdLst>
    <p:sldLayoutId id="2147483736" r:id="rId1"/>
    <p:sldLayoutId id="2147483730" r:id="rId2"/>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3497606047"/>
      </p:ext>
    </p:extLst>
  </p:cSld>
  <p:clrMap bg1="lt1" tx1="dk1" bg2="lt2" tx2="dk2" accent1="accent1" accent2="accent2" accent3="accent3" accent4="accent4" accent5="accent5" accent6="accent6" hlink="hlink" folHlink="folHlink"/>
  <p:sldLayoutIdLst>
    <p:sldLayoutId id="2147483674" r:id="rId1"/>
    <p:sldLayoutId id="2147483677" r:id="rId2"/>
    <p:sldLayoutId id="2147483661" r:id="rId3"/>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a:t>Do not use this layout</a:t>
            </a:r>
          </a:p>
        </p:txBody>
      </p:sp>
    </p:spTree>
    <p:extLst>
      <p:ext uri="{BB962C8B-B14F-4D97-AF65-F5344CB8AC3E}">
        <p14:creationId xmlns:p14="http://schemas.microsoft.com/office/powerpoint/2010/main" val="3885510845"/>
      </p:ext>
    </p:extLst>
  </p:cSld>
  <p:clrMap bg1="lt1" tx1="dk1" bg2="lt2" tx2="dk2" accent1="accent1" accent2="accent2" accent3="accent3" accent4="accent4" accent5="accent5" accent6="accent6" hlink="hlink" folHlink="folHlink"/>
  <p:sldLayoutIdLst>
    <p:sldLayoutId id="2147483679" r:id="rId1"/>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5"/>
            <a:ext cx="1189027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5"/>
            <a:ext cx="11890272" cy="41223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4CC72A4-5CFF-4D23-9567-642F335289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3"/>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063B872D-3AE9-4542-A461-B751CD6BB84C}" type="slidenum">
              <a:rPr lang="en-US" smtClean="0"/>
              <a:pPr/>
              <a:t>‹#›</a:t>
            </a:fld>
            <a:endParaRPr lang="en-US" dirty="0"/>
          </a:p>
        </p:txBody>
      </p:sp>
    </p:spTree>
    <p:extLst>
      <p:ext uri="{BB962C8B-B14F-4D97-AF65-F5344CB8AC3E}">
        <p14:creationId xmlns:p14="http://schemas.microsoft.com/office/powerpoint/2010/main" val="63614674"/>
      </p:ext>
    </p:extLst>
  </p:cSld>
  <p:clrMap bg1="lt1" tx1="dk1" bg2="lt2" tx2="dk2" accent1="accent1" accent2="accent2" accent3="accent3" accent4="accent4" accent5="accent5" accent6="accent6" hlink="hlink" folHlink="folHlink"/>
  <p:sldLayoutIdLst>
    <p:sldLayoutId id="2147483688" r:id="rId1"/>
  </p:sldLayoutIdLst>
  <p:hf hdr="0" dt="0"/>
  <p:txStyles>
    <p:titleStyle>
      <a:lvl1pPr algn="l" defTabSz="914400" rtl="0" eaLnBrk="1" latinLnBrk="0" hangingPunct="1">
        <a:lnSpc>
          <a:spcPct val="90000"/>
        </a:lnSpc>
        <a:spcBef>
          <a:spcPct val="0"/>
        </a:spcBef>
        <a:buNone/>
        <a:defRPr sz="6000"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0"/>
        </a:spcBef>
        <a:spcAft>
          <a:spcPts val="1400"/>
        </a:spcAft>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1292156905"/>
      </p:ext>
    </p:extLst>
  </p:cSld>
  <p:clrMap bg1="lt1" tx1="dk1" bg2="lt2" tx2="dk2" accent1="accent1" accent2="accent2" accent3="accent3" accent4="accent4" accent5="accent5" accent6="accent6" hlink="hlink" folHlink="folHlink"/>
  <p:sldLayoutIdLst>
    <p:sldLayoutId id="2147483694" r:id="rId1"/>
    <p:sldLayoutId id="2147483693" r:id="rId2"/>
    <p:sldLayoutId id="2147483692" r:id="rId3"/>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a:t>Do not use this layout</a:t>
            </a:r>
          </a:p>
        </p:txBody>
      </p:sp>
    </p:spTree>
    <p:extLst>
      <p:ext uri="{BB962C8B-B14F-4D97-AF65-F5344CB8AC3E}">
        <p14:creationId xmlns:p14="http://schemas.microsoft.com/office/powerpoint/2010/main" val="3885510845"/>
      </p:ext>
    </p:extLst>
  </p:cSld>
  <p:clrMap bg1="lt1" tx1="dk1" bg2="lt2" tx2="dk2" accent1="accent1" accent2="accent2" accent3="accent3" accent4="accent4" accent5="accent5" accent6="accent6" hlink="hlink" folHlink="folHlink"/>
  <p:sldLayoutIdLst>
    <p:sldLayoutId id="2147483696" r:id="rId1"/>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49340" y="162883"/>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2" y="378898"/>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8"/>
            <a:ext cx="11890272" cy="4507465"/>
          </a:xfrm>
          <a:prstGeom prst="rect">
            <a:avLst/>
          </a:prstGeom>
        </p:spPr>
        <p:txBody>
          <a:bodyPr vert="horz" lIns="91440" tIns="45720" rIns="82296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9"/>
            <a:ext cx="2743200" cy="365125"/>
          </a:xfrm>
          <a:prstGeom prst="rect">
            <a:avLst/>
          </a:prstGeom>
        </p:spPr>
        <p:txBody>
          <a:bodyPr vert="horz" lIns="91440" tIns="45720" rIns="91440" bIns="45720" rtlCol="0" anchor="ctr"/>
          <a:lstStyle>
            <a:lvl1pPr algn="r">
              <a:defRPr sz="1050">
                <a:solidFill>
                  <a:schemeClr val="bg1"/>
                </a:solidFill>
                <a:latin typeface="Palatino Linotype" panose="02040502050505030304" pitchFamily="18" charset="0"/>
              </a:defRPr>
            </a:lvl1p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1824778145"/>
      </p:ext>
    </p:extLst>
  </p:cSld>
  <p:clrMap bg1="lt1" tx1="dk1" bg2="lt2" tx2="dk2" accent1="accent1" accent2="accent2" accent3="accent3" accent4="accent4" accent5="accent5" accent6="accent6" hlink="hlink" folHlink="folHlink"/>
  <p:sldLayoutIdLst>
    <p:sldLayoutId id="2147483745" r:id="rId1"/>
    <p:sldLayoutId id="2147483716" r:id="rId2"/>
    <p:sldLayoutId id="2147483700" r:id="rId3"/>
    <p:sldLayoutId id="2147483748"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28" r:id="rId14"/>
    <p:sldLayoutId id="2147483747" r:id="rId15"/>
    <p:sldLayoutId id="2147483712" r:id="rId16"/>
    <p:sldLayoutId id="2147483713" r:id="rId17"/>
    <p:sldLayoutId id="2147483714" r:id="rId18"/>
    <p:sldLayoutId id="2147483715" r:id="rId19"/>
  </p:sldLayoutIdLst>
  <p:hf hdr="0" dt="0"/>
  <p:txStyles>
    <p:titleStyle>
      <a:lvl1pPr algn="l" defTabSz="685800" rtl="0" eaLnBrk="1" latinLnBrk="0" hangingPunct="1">
        <a:lnSpc>
          <a:spcPct val="90000"/>
        </a:lnSpc>
        <a:spcBef>
          <a:spcPct val="0"/>
        </a:spcBef>
        <a:buNone/>
        <a:defRPr sz="3750" b="1" kern="1200">
          <a:solidFill>
            <a:srgbClr val="6E2405"/>
          </a:solidFill>
          <a:latin typeface="Palatino Linotype" panose="02040502050505030304" pitchFamily="18" charset="0"/>
          <a:ea typeface="+mj-ea"/>
          <a:cs typeface="+mj-cs"/>
        </a:defRPr>
      </a:lvl1pPr>
    </p:titleStyle>
    <p:bodyStyle>
      <a:lvl1pPr marL="171450" indent="-171450" algn="l" defTabSz="685800" rtl="0" eaLnBrk="1" latinLnBrk="0" hangingPunct="1">
        <a:lnSpc>
          <a:spcPct val="108000"/>
        </a:lnSpc>
        <a:spcBef>
          <a:spcPts val="750"/>
        </a:spcBef>
        <a:spcAft>
          <a:spcPts val="1050"/>
        </a:spcAft>
        <a:buFont typeface="Arial" panose="020B0604020202020204" pitchFamily="34" charset="0"/>
        <a:buChar char="•"/>
        <a:defRPr sz="3000" kern="1200">
          <a:solidFill>
            <a:schemeClr val="tx1"/>
          </a:solidFill>
          <a:latin typeface="Palatino Linotype" panose="02040502050505030304" pitchFamily="18" charset="0"/>
          <a:ea typeface="+mn-ea"/>
          <a:cs typeface="+mn-cs"/>
        </a:defRPr>
      </a:lvl1pPr>
      <a:lvl2pPr marL="514350" indent="-171450" algn="l" defTabSz="685800" rtl="0" eaLnBrk="1" latinLnBrk="0" hangingPunct="1">
        <a:lnSpc>
          <a:spcPct val="108000"/>
        </a:lnSpc>
        <a:spcBef>
          <a:spcPts val="375"/>
        </a:spcBef>
        <a:spcAft>
          <a:spcPts val="1050"/>
        </a:spcAft>
        <a:buFont typeface="Arial" panose="020B0604020202020204" pitchFamily="34" charset="0"/>
        <a:buChar char="•"/>
        <a:defRPr sz="2700" kern="1200">
          <a:solidFill>
            <a:schemeClr val="tx1"/>
          </a:solidFill>
          <a:latin typeface="Palatino Linotype" panose="02040502050505030304" pitchFamily="18" charset="0"/>
          <a:ea typeface="+mn-ea"/>
          <a:cs typeface="+mn-cs"/>
        </a:defRPr>
      </a:lvl2pPr>
      <a:lvl3pPr marL="857250" indent="-171450" algn="l" defTabSz="685800" rtl="0" eaLnBrk="1" latinLnBrk="0" hangingPunct="1">
        <a:lnSpc>
          <a:spcPct val="108000"/>
        </a:lnSpc>
        <a:spcBef>
          <a:spcPts val="375"/>
        </a:spcBef>
        <a:spcAft>
          <a:spcPts val="105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200150" indent="-171450" algn="l" defTabSz="685800" rtl="0" eaLnBrk="1" latinLnBrk="0" hangingPunct="1">
        <a:lnSpc>
          <a:spcPct val="108000"/>
        </a:lnSpc>
        <a:spcBef>
          <a:spcPts val="375"/>
        </a:spcBef>
        <a:spcAft>
          <a:spcPts val="1050"/>
        </a:spcAft>
        <a:buFont typeface="Arial" panose="020B0604020202020204" pitchFamily="34" charset="0"/>
        <a:buChar char="•"/>
        <a:defRPr sz="2100" kern="1200">
          <a:solidFill>
            <a:schemeClr val="tx1"/>
          </a:solidFill>
          <a:latin typeface="Palatino Linotype" panose="02040502050505030304" pitchFamily="18" charset="0"/>
          <a:ea typeface="+mn-ea"/>
          <a:cs typeface="+mn-cs"/>
        </a:defRPr>
      </a:lvl4pPr>
      <a:lvl5pPr marL="1543050" indent="-171450" algn="l" defTabSz="685800" rtl="0" eaLnBrk="1" latinLnBrk="0" hangingPunct="1">
        <a:lnSpc>
          <a:spcPct val="108000"/>
        </a:lnSpc>
        <a:spcBef>
          <a:spcPts val="375"/>
        </a:spcBef>
        <a:spcAft>
          <a:spcPts val="1050"/>
        </a:spcAft>
        <a:buFont typeface="Arial" panose="020B0604020202020204" pitchFamily="34" charset="0"/>
        <a:buChar char="•"/>
        <a:defRPr sz="2100" kern="1200">
          <a:solidFill>
            <a:schemeClr val="tx1"/>
          </a:solidFill>
          <a:latin typeface="Palatino Linotype" panose="0204050205050503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7"/>
            <a:ext cx="1189027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7"/>
            <a:ext cx="11890272" cy="412232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4CC72A4-5CFF-4D23-9567-642F335289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5"/>
            <a:ext cx="2743200" cy="365125"/>
          </a:xfrm>
          <a:prstGeom prst="rect">
            <a:avLst/>
          </a:prstGeom>
        </p:spPr>
        <p:txBody>
          <a:bodyPr vert="horz" lIns="91440" tIns="45720" rIns="91440" bIns="45720" rtlCol="0" anchor="ctr"/>
          <a:lstStyle>
            <a:lvl1pPr algn="r">
              <a:defRPr sz="1050">
                <a:solidFill>
                  <a:schemeClr val="bg1"/>
                </a:solidFill>
                <a:latin typeface="Palatino Linotype" panose="02040502050505030304" pitchFamily="18" charset="0"/>
              </a:defRPr>
            </a:lvl1pPr>
          </a:lstStyle>
          <a:p>
            <a:fld id="{063B872D-3AE9-4542-A461-B751CD6BB84C}" type="slidenum">
              <a:rPr lang="en-US" smtClean="0"/>
              <a:pPr/>
              <a:t>‹#›</a:t>
            </a:fld>
            <a:endParaRPr lang="en-US" dirty="0"/>
          </a:p>
        </p:txBody>
      </p:sp>
    </p:spTree>
    <p:extLst>
      <p:ext uri="{BB962C8B-B14F-4D97-AF65-F5344CB8AC3E}">
        <p14:creationId xmlns:p14="http://schemas.microsoft.com/office/powerpoint/2010/main" val="2522298375"/>
      </p:ext>
    </p:extLst>
  </p:cSld>
  <p:clrMap bg1="lt1" tx1="dk1" bg2="lt2" tx2="dk2" accent1="accent1" accent2="accent2" accent3="accent3" accent4="accent4" accent5="accent5" accent6="accent6" hlink="hlink" folHlink="folHlink"/>
  <p:sldLayoutIdLst>
    <p:sldLayoutId id="2147483720" r:id="rId1"/>
  </p:sldLayoutIdLst>
  <p:hf hdr="0" dt="0"/>
  <p:txStyles>
    <p:titleStyle>
      <a:lvl1pPr algn="l" defTabSz="685800" rtl="0" eaLnBrk="1" latinLnBrk="0" hangingPunct="1">
        <a:lnSpc>
          <a:spcPct val="90000"/>
        </a:lnSpc>
        <a:spcBef>
          <a:spcPct val="0"/>
        </a:spcBef>
        <a:buNone/>
        <a:defRPr sz="4500" kern="1200">
          <a:solidFill>
            <a:srgbClr val="6E2405"/>
          </a:solidFill>
          <a:latin typeface="Palatino Linotype" panose="02040502050505030304" pitchFamily="18" charset="0"/>
          <a:ea typeface="+mj-ea"/>
          <a:cs typeface="+mj-cs"/>
        </a:defRPr>
      </a:lvl1pPr>
    </p:titleStyle>
    <p:bodyStyle>
      <a:lvl1pPr marL="171450" indent="-171450" algn="l" defTabSz="685800" rtl="0" eaLnBrk="1" latinLnBrk="0" hangingPunct="1">
        <a:lnSpc>
          <a:spcPct val="108000"/>
        </a:lnSpc>
        <a:spcBef>
          <a:spcPts val="750"/>
        </a:spcBef>
        <a:spcAft>
          <a:spcPts val="1050"/>
        </a:spcAft>
        <a:buFont typeface="Arial" panose="020B0604020202020204" pitchFamily="34" charset="0"/>
        <a:buChar char="•"/>
        <a:defRPr sz="2100" kern="1200">
          <a:solidFill>
            <a:schemeClr val="tx1"/>
          </a:solidFill>
          <a:latin typeface="Palatino Linotype" panose="02040502050505030304" pitchFamily="18" charset="0"/>
          <a:ea typeface="+mn-ea"/>
          <a:cs typeface="+mn-cs"/>
        </a:defRPr>
      </a:lvl1pPr>
      <a:lvl2pPr marL="514350" indent="-171450" algn="l" defTabSz="685800" rtl="0" eaLnBrk="1" latinLnBrk="0" hangingPunct="1">
        <a:lnSpc>
          <a:spcPct val="108000"/>
        </a:lnSpc>
        <a:spcBef>
          <a:spcPts val="375"/>
        </a:spcBef>
        <a:spcAft>
          <a:spcPts val="105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2pPr>
      <a:lvl3pPr marL="857250" indent="-171450" algn="l" defTabSz="685800" rtl="0" eaLnBrk="1" latinLnBrk="0" hangingPunct="1">
        <a:lnSpc>
          <a:spcPct val="108000"/>
        </a:lnSpc>
        <a:spcBef>
          <a:spcPts val="0"/>
        </a:spcBef>
        <a:spcAft>
          <a:spcPts val="1050"/>
        </a:spcAft>
        <a:buFont typeface="Arial" panose="020B0604020202020204" pitchFamily="34" charset="0"/>
        <a:buChar char="•"/>
        <a:defRPr sz="1500" kern="1200">
          <a:solidFill>
            <a:schemeClr val="tx1"/>
          </a:solidFill>
          <a:latin typeface="Palatino Linotype" panose="02040502050505030304" pitchFamily="18" charset="0"/>
          <a:ea typeface="+mn-ea"/>
          <a:cs typeface="+mn-cs"/>
        </a:defRPr>
      </a:lvl3pPr>
      <a:lvl4pPr marL="1200150" indent="-171450" algn="l" defTabSz="685800" rtl="0" eaLnBrk="1" latinLnBrk="0" hangingPunct="1">
        <a:lnSpc>
          <a:spcPct val="108000"/>
        </a:lnSpc>
        <a:spcBef>
          <a:spcPts val="375"/>
        </a:spcBef>
        <a:spcAft>
          <a:spcPts val="1050"/>
        </a:spcAft>
        <a:buFont typeface="Arial" panose="020B0604020202020204" pitchFamily="34" charset="0"/>
        <a:buChar char="•"/>
        <a:defRPr sz="1350" kern="1200">
          <a:solidFill>
            <a:schemeClr val="tx1"/>
          </a:solidFill>
          <a:latin typeface="Palatino Linotype" panose="02040502050505030304" pitchFamily="18" charset="0"/>
          <a:ea typeface="+mn-ea"/>
          <a:cs typeface="+mn-cs"/>
        </a:defRPr>
      </a:lvl4pPr>
      <a:lvl5pPr marL="1543050" indent="-171450" algn="l" defTabSz="685800" rtl="0" eaLnBrk="1" latinLnBrk="0" hangingPunct="1">
        <a:lnSpc>
          <a:spcPct val="108000"/>
        </a:lnSpc>
        <a:spcBef>
          <a:spcPts val="375"/>
        </a:spcBef>
        <a:spcAft>
          <a:spcPts val="1050"/>
        </a:spcAft>
        <a:buFont typeface="Arial" panose="020B0604020202020204" pitchFamily="34" charset="0"/>
        <a:buChar char="•"/>
        <a:defRPr sz="1350" kern="1200">
          <a:solidFill>
            <a:schemeClr val="tx1"/>
          </a:solidFill>
          <a:latin typeface="Palatino Linotype" panose="0204050205050503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a:t>Do not use this layout</a:t>
            </a:r>
          </a:p>
        </p:txBody>
      </p:sp>
    </p:spTree>
    <p:extLst>
      <p:ext uri="{BB962C8B-B14F-4D97-AF65-F5344CB8AC3E}">
        <p14:creationId xmlns:p14="http://schemas.microsoft.com/office/powerpoint/2010/main" val="3885510845"/>
      </p:ext>
    </p:extLst>
  </p:cSld>
  <p:clrMap bg1="lt1" tx1="dk1" bg2="lt2" tx2="dk2" accent1="accent1" accent2="accent2" accent3="accent3" accent4="accent4" accent5="accent5" accent6="accent6" hlink="hlink" folHlink="folHlink"/>
  <p:sldLayoutIdLst>
    <p:sldLayoutId id="2147483722" r:id="rId1"/>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5"/>
            <a:ext cx="1189027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5"/>
            <a:ext cx="11890272" cy="41223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4CC72A4-5CFF-4D23-9567-642F335289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3"/>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063B872D-3AE9-4542-A461-B751CD6BB84C}" type="slidenum">
              <a:rPr lang="en-US" smtClean="0"/>
              <a:pPr/>
              <a:t>‹#›</a:t>
            </a:fld>
            <a:endParaRPr lang="en-US" dirty="0"/>
          </a:p>
        </p:txBody>
      </p:sp>
    </p:spTree>
    <p:extLst>
      <p:ext uri="{BB962C8B-B14F-4D97-AF65-F5344CB8AC3E}">
        <p14:creationId xmlns:p14="http://schemas.microsoft.com/office/powerpoint/2010/main" val="63614674"/>
      </p:ext>
    </p:extLst>
  </p:cSld>
  <p:clrMap bg1="lt1" tx1="dk1" bg2="lt2" tx2="dk2" accent1="accent1" accent2="accent2" accent3="accent3" accent4="accent4" accent5="accent5" accent6="accent6" hlink="hlink" folHlink="folHlink"/>
  <p:sldLayoutIdLst>
    <p:sldLayoutId id="2147483724" r:id="rId1"/>
  </p:sldLayoutIdLst>
  <p:hf hdr="0" dt="0"/>
  <p:txStyles>
    <p:titleStyle>
      <a:lvl1pPr algn="l" defTabSz="914400" rtl="0" eaLnBrk="1" latinLnBrk="0" hangingPunct="1">
        <a:lnSpc>
          <a:spcPct val="90000"/>
        </a:lnSpc>
        <a:spcBef>
          <a:spcPct val="0"/>
        </a:spcBef>
        <a:buNone/>
        <a:defRPr sz="6000"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0"/>
        </a:spcBef>
        <a:spcAft>
          <a:spcPts val="1400"/>
        </a:spcAft>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8" Type="http://schemas.openxmlformats.org/officeDocument/2006/relationships/hyperlink" Target="https://tinyurl.com/njnorthcshub" TargetMode="External"/><Relationship Id="rId3" Type="http://schemas.openxmlformats.org/officeDocument/2006/relationships/hyperlink" Target="https://www.centralnjcshub.org/" TargetMode="External"/><Relationship Id="rId7" Type="http://schemas.openxmlformats.org/officeDocument/2006/relationships/hyperlink" Target="https://www.montclair.edu/computer-science-education/computer-science-education-hub/" TargetMode="External"/><Relationship Id="rId2" Type="http://schemas.openxmlformats.org/officeDocument/2006/relationships/notesSlide" Target="../notesSlides/notesSlide13.xml"/><Relationship Id="rId1" Type="http://schemas.openxmlformats.org/officeDocument/2006/relationships/slideLayout" Target="../slideLayouts/slideLayout51.xml"/><Relationship Id="rId6" Type="http://schemas.openxmlformats.org/officeDocument/2006/relationships/hyperlink" Target="https://tinyurl.com/njsouthcshub" TargetMode="External"/><Relationship Id="rId5" Type="http://schemas.openxmlformats.org/officeDocument/2006/relationships/hyperlink" Target="https://stockton.edu/ettc/cscoastal.html" TargetMode="External"/><Relationship Id="rId4" Type="http://schemas.openxmlformats.org/officeDocument/2006/relationships/hyperlink" Target="https://tinyurl.com/njcentralcshub"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sites.google.com/view/fducsforall" TargetMode="External"/><Relationship Id="rId2" Type="http://schemas.openxmlformats.org/officeDocument/2006/relationships/notesSlide" Target="../notesSlides/notesSlide14.xml"/><Relationship Id="rId1" Type="http://schemas.openxmlformats.org/officeDocument/2006/relationships/slideLayout" Target="../slideLayouts/slideLayout51.xml"/><Relationship Id="rId6" Type="http://schemas.openxmlformats.org/officeDocument/2006/relationships/hyperlink" Target="https://tinyurl.com/njsls-csmsu" TargetMode="External"/><Relationship Id="rId5" Type="http://schemas.openxmlformats.org/officeDocument/2006/relationships/hyperlink" Target="https://www.montclair.edu/computer-science-education/computer-science-for-everyone-everywhere/" TargetMode="External"/><Relationship Id="rId4" Type="http://schemas.openxmlformats.org/officeDocument/2006/relationships/hyperlink" Target="https://tinyurl.com/njsls-csfdu"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innovation@doe.nj.gov" TargetMode="External"/><Relationship Id="rId7" Type="http://schemas.openxmlformats.org/officeDocument/2006/relationships/hyperlink" Target="https://www.instagram.com/newjerseydoe/" TargetMode="External"/><Relationship Id="rId2" Type="http://schemas.openxmlformats.org/officeDocument/2006/relationships/notesSlide" Target="../notesSlides/notesSlide15.xml"/><Relationship Id="rId1" Type="http://schemas.openxmlformats.org/officeDocument/2006/relationships/slideLayout" Target="../slideLayouts/slideLayout50.xml"/><Relationship Id="rId6" Type="http://schemas.openxmlformats.org/officeDocument/2006/relationships/hyperlink" Target="https://twitter.com/NewJerseyDOE" TargetMode="External"/><Relationship Id="rId5" Type="http://schemas.openxmlformats.org/officeDocument/2006/relationships/hyperlink" Target="https://www.facebook.com/njdeptofed/" TargetMode="External"/><Relationship Id="rId4" Type="http://schemas.openxmlformats.org/officeDocument/2006/relationships/hyperlink" Target="https://www.nj.gov/education/innovation/innovation/doe.nj.gov"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hyperlink" Target="https://docs.google.com/document/d/1PKQUq8DPa4n0rfIrOI4CJRC8e_ivpXgJKtRtK8J6kac/edit" TargetMode="External"/><Relationship Id="rId4" Type="http://schemas.openxmlformats.org/officeDocument/2006/relationships/hyperlink" Target="https://docs.google.com/document/d/1PKQUq8DPa4n0rfIrOI4CJRC8e_ivpXgJKtRtK8J6kac/edit?usp=sharing"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hyperlink" Target="https://www.njvs.org/Page/101"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www.moesc.org/pd" TargetMode="External"/><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8" Type="http://schemas.openxmlformats.org/officeDocument/2006/relationships/hyperlink" Target="http://twitter.com/@drgraymorales" TargetMode="External"/><Relationship Id="rId3" Type="http://schemas.openxmlformats.org/officeDocument/2006/relationships/hyperlink" Target="http://twitter.com/njvirtualschool" TargetMode="External"/><Relationship Id="rId7" Type="http://schemas.openxmlformats.org/officeDocument/2006/relationships/hyperlink" Target="mailto:wmorales@moesc.org"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s://www.moesc.org/" TargetMode="External"/><Relationship Id="rId5" Type="http://schemas.openxmlformats.org/officeDocument/2006/relationships/hyperlink" Target="http://twitter.com/moescnj" TargetMode="External"/><Relationship Id="rId4" Type="http://schemas.openxmlformats.org/officeDocument/2006/relationships/hyperlink" Target="https://www.njvs.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8" Type="http://schemas.openxmlformats.org/officeDocument/2006/relationships/hyperlink" Target="https://www.instagram.com/newjerseydoe/" TargetMode="External"/><Relationship Id="rId3" Type="http://schemas.openxmlformats.org/officeDocument/2006/relationships/hyperlink" Target="nj.gov/education" TargetMode="External"/><Relationship Id="rId7" Type="http://schemas.openxmlformats.org/officeDocument/2006/relationships/hyperlink" Target="https://twitter.com/NewJerseyDOE" TargetMode="External"/><Relationship Id="rId2" Type="http://schemas.openxmlformats.org/officeDocument/2006/relationships/notesSlide" Target="../notesSlides/notesSlide20.xml"/><Relationship Id="rId1" Type="http://schemas.openxmlformats.org/officeDocument/2006/relationships/slideLayout" Target="../slideLayouts/slideLayout24.xml"/><Relationship Id="rId6" Type="http://schemas.openxmlformats.org/officeDocument/2006/relationships/hyperlink" Target="https://www.facebook.com/njdeptofed/" TargetMode="External"/><Relationship Id="rId5" Type="http://schemas.openxmlformats.org/officeDocument/2006/relationships/hyperlink" Target="https://homeroom5.doe.state.nj.us/events/" TargetMode="External"/><Relationship Id="rId4" Type="http://schemas.openxmlformats.org/officeDocument/2006/relationships/hyperlink" Target="mailto:ESSER@doe.nj.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13CB7B6-6A13-E199-8EAC-1D38756CEDF6}"/>
              </a:ext>
            </a:extLst>
          </p:cNvPr>
          <p:cNvSpPr>
            <a:spLocks noGrp="1"/>
          </p:cNvSpPr>
          <p:nvPr>
            <p:ph type="ctrTitle"/>
          </p:nvPr>
        </p:nvSpPr>
        <p:spPr>
          <a:xfrm>
            <a:off x="2466733" y="3218950"/>
            <a:ext cx="8798167" cy="1282447"/>
          </a:xfrm>
        </p:spPr>
        <p:txBody>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lang="en-US" sz="2600" b="1" kern="1200" dirty="0">
                <a:solidFill>
                  <a:srgbClr val="6E2405"/>
                </a:solidFill>
                <a:effectLst/>
              </a:rPr>
              <a:t>Elementary and Secondary School Emergency Relief (ESSER) Roundtable Series</a:t>
            </a:r>
            <a:br>
              <a:rPr lang="en-US" sz="2600" b="1" kern="1200" dirty="0">
                <a:solidFill>
                  <a:srgbClr val="6E2405"/>
                </a:solidFill>
                <a:effectLst/>
              </a:rPr>
            </a:br>
            <a:r>
              <a:rPr lang="en-US" sz="2600" b="1" kern="1200" dirty="0">
                <a:solidFill>
                  <a:srgbClr val="6E2405"/>
                </a:solidFill>
                <a:effectLst/>
              </a:rPr>
              <a:t>Effective Virtual/Remote Instruction and Planning</a:t>
            </a:r>
            <a:endParaRPr lang="en-US" sz="2600" dirty="0">
              <a:effectLst/>
            </a:endParaRPr>
          </a:p>
          <a:p>
            <a:endParaRPr lang="en-US" sz="2600" dirty="0"/>
          </a:p>
        </p:txBody>
      </p:sp>
      <p:sp>
        <p:nvSpPr>
          <p:cNvPr id="10" name="Subtitle 2">
            <a:extLst>
              <a:ext uri="{FF2B5EF4-FFF2-40B4-BE49-F238E27FC236}">
                <a16:creationId xmlns:a16="http://schemas.microsoft.com/office/drawing/2014/main" id="{6D4A83B4-E411-F76F-E291-8A88B2E2E784}"/>
              </a:ext>
            </a:extLst>
          </p:cNvPr>
          <p:cNvSpPr txBox="1">
            <a:spLocks/>
          </p:cNvSpPr>
          <p:nvPr/>
        </p:nvSpPr>
        <p:spPr>
          <a:xfrm>
            <a:off x="2468821" y="4674185"/>
            <a:ext cx="7772400" cy="1199704"/>
          </a:xfrm>
          <a:prstGeom prst="rect">
            <a:avLst/>
          </a:prstGeom>
        </p:spPr>
        <p:txBody>
          <a:bodyPr vert="horz" lIns="91440" tIns="45720" rIns="91440" bIns="45720" rtlCol="0" anchor="t">
            <a:normAutofit fontScale="25000" lnSpcReduction="20000"/>
          </a:bodyPr>
          <a:lstStyle>
            <a:lvl1pPr marL="0" indent="0" algn="ctr" defTabSz="914400" rtl="0" eaLnBrk="1" latinLnBrk="0" hangingPunct="1">
              <a:lnSpc>
                <a:spcPct val="108000"/>
              </a:lnSpc>
              <a:spcBef>
                <a:spcPts val="1000"/>
              </a:spcBef>
              <a:spcAft>
                <a:spcPts val="1400"/>
              </a:spcAft>
              <a:buFont typeface="Arial" panose="020B0604020202020204" pitchFamily="34" charset="0"/>
              <a:buNone/>
              <a:defRPr sz="2800" kern="1200">
                <a:solidFill>
                  <a:schemeClr val="tx1"/>
                </a:solidFill>
                <a:latin typeface="Palatino Linotype" panose="02040502050505030304" pitchFamily="18" charset="0"/>
                <a:ea typeface="+mn-ea"/>
                <a:cs typeface="+mn-cs"/>
              </a:defRPr>
            </a:lvl1pPr>
            <a:lvl2pPr marL="342892" indent="0" algn="ctr" defTabSz="914400" rtl="0" eaLnBrk="1" latinLnBrk="0" hangingPunct="1">
              <a:lnSpc>
                <a:spcPct val="108000"/>
              </a:lnSpc>
              <a:spcBef>
                <a:spcPts val="500"/>
              </a:spcBef>
              <a:spcAft>
                <a:spcPts val="1400"/>
              </a:spcAft>
              <a:buFont typeface="Arial" panose="020B0604020202020204" pitchFamily="34" charset="0"/>
              <a:buNone/>
              <a:defRPr sz="1500" kern="1200">
                <a:solidFill>
                  <a:schemeClr val="tx1"/>
                </a:solidFill>
                <a:latin typeface="Palatino Linotype" panose="02040502050505030304" pitchFamily="18" charset="0"/>
                <a:ea typeface="+mn-ea"/>
                <a:cs typeface="+mn-cs"/>
              </a:defRPr>
            </a:lvl2pPr>
            <a:lvl3pPr marL="685783" indent="0" algn="ctr" defTabSz="914400" rtl="0" eaLnBrk="1" latinLnBrk="0" hangingPunct="1">
              <a:lnSpc>
                <a:spcPct val="108000"/>
              </a:lnSpc>
              <a:spcBef>
                <a:spcPts val="500"/>
              </a:spcBef>
              <a:spcAft>
                <a:spcPts val="1400"/>
              </a:spcAft>
              <a:buFont typeface="Arial" panose="020B0604020202020204" pitchFamily="34" charset="0"/>
              <a:buNone/>
              <a:defRPr sz="1350" kern="1200">
                <a:solidFill>
                  <a:schemeClr val="tx1"/>
                </a:solidFill>
                <a:latin typeface="Palatino Linotype" panose="02040502050505030304" pitchFamily="18" charset="0"/>
                <a:ea typeface="+mn-ea"/>
                <a:cs typeface="+mn-cs"/>
              </a:defRPr>
            </a:lvl3pPr>
            <a:lvl4pPr marL="1028675" indent="0" algn="ctr" defTabSz="914400" rtl="0" eaLnBrk="1" latinLnBrk="0" hangingPunct="1">
              <a:lnSpc>
                <a:spcPct val="108000"/>
              </a:lnSpc>
              <a:spcBef>
                <a:spcPts val="500"/>
              </a:spcBef>
              <a:spcAft>
                <a:spcPts val="1400"/>
              </a:spcAft>
              <a:buFont typeface="Arial" panose="020B0604020202020204" pitchFamily="34" charset="0"/>
              <a:buNone/>
              <a:defRPr sz="1200" kern="1200">
                <a:solidFill>
                  <a:schemeClr val="tx1"/>
                </a:solidFill>
                <a:latin typeface="Palatino Linotype" panose="02040502050505030304" pitchFamily="18" charset="0"/>
                <a:ea typeface="+mn-ea"/>
                <a:cs typeface="+mn-cs"/>
              </a:defRPr>
            </a:lvl4pPr>
            <a:lvl5pPr marL="1371566" indent="0" algn="ctr" defTabSz="914400" rtl="0" eaLnBrk="1" latinLnBrk="0" hangingPunct="1">
              <a:lnSpc>
                <a:spcPct val="108000"/>
              </a:lnSpc>
              <a:spcBef>
                <a:spcPts val="500"/>
              </a:spcBef>
              <a:spcAft>
                <a:spcPts val="1400"/>
              </a:spcAft>
              <a:buFont typeface="Arial" panose="020B0604020202020204" pitchFamily="34" charset="0"/>
              <a:buNone/>
              <a:defRPr sz="1200" kern="1200">
                <a:solidFill>
                  <a:schemeClr val="tx1"/>
                </a:solidFill>
                <a:latin typeface="Palatino Linotype" panose="02040502050505030304" pitchFamily="18" charset="0"/>
                <a:ea typeface="+mn-ea"/>
                <a:cs typeface="+mn-cs"/>
              </a:defRPr>
            </a:lvl5pPr>
            <a:lvl6pPr marL="1714457"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057348"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240024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2743132"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endParaRPr lang="en-US" sz="2000" dirty="0"/>
          </a:p>
          <a:p>
            <a:r>
              <a:rPr lang="en-US" sz="8100" dirty="0">
                <a:latin typeface="+mn-lt"/>
              </a:rPr>
              <a:t>New Jersey Department of Education</a:t>
            </a:r>
          </a:p>
          <a:p>
            <a:r>
              <a:rPr lang="en-US" sz="8100" dirty="0">
                <a:latin typeface="+mn-lt"/>
              </a:rPr>
              <a:t>Division of Educational Services</a:t>
            </a:r>
          </a:p>
          <a:p>
            <a:r>
              <a:rPr lang="en-US" sz="8100" dirty="0">
                <a:latin typeface="+mn-lt"/>
              </a:rPr>
              <a:t>February  15, 2023</a:t>
            </a:r>
          </a:p>
        </p:txBody>
      </p:sp>
      <p:pic>
        <p:nvPicPr>
          <p:cNvPr id="4" name="Logo" descr="Logo: State of New Jersey, Department of Education.">
            <a:extLst>
              <a:ext uri="{FF2B5EF4-FFF2-40B4-BE49-F238E27FC236}">
                <a16:creationId xmlns:a16="http://schemas.microsoft.com/office/drawing/2014/main" id="{6FA14BD8-91F1-475F-BA79-80DB2FF4B88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43275" y="5634281"/>
            <a:ext cx="1155001" cy="1059751"/>
          </a:xfrm>
          <a:prstGeom prst="rect">
            <a:avLst/>
          </a:prstGeom>
        </p:spPr>
      </p:pic>
    </p:spTree>
    <p:extLst>
      <p:ext uri="{BB962C8B-B14F-4D97-AF65-F5344CB8AC3E}">
        <p14:creationId xmlns:p14="http://schemas.microsoft.com/office/powerpoint/2010/main" val="1137251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15EFD-44A9-420B-917A-CC86A1E2F180}"/>
              </a:ext>
            </a:extLst>
          </p:cNvPr>
          <p:cNvSpPr>
            <a:spLocks noGrp="1"/>
          </p:cNvSpPr>
          <p:nvPr>
            <p:ph type="title"/>
          </p:nvPr>
        </p:nvSpPr>
        <p:spPr/>
        <p:txBody>
          <a:bodyPr>
            <a:normAutofit/>
          </a:bodyPr>
          <a:lstStyle/>
          <a:p>
            <a:pPr algn="ctr"/>
            <a:r>
              <a:rPr lang="en-US" sz="4200" dirty="0">
                <a:latin typeface="+mj-lt"/>
              </a:rPr>
              <a:t>2022-2023 Grant Opportunities</a:t>
            </a:r>
          </a:p>
        </p:txBody>
      </p:sp>
      <p:sp>
        <p:nvSpPr>
          <p:cNvPr id="3" name="Text Placeholder 2">
            <a:extLst>
              <a:ext uri="{FF2B5EF4-FFF2-40B4-BE49-F238E27FC236}">
                <a16:creationId xmlns:a16="http://schemas.microsoft.com/office/drawing/2014/main" id="{2688552E-4B28-428C-8BBF-D6AE0D7201B3}"/>
              </a:ext>
            </a:extLst>
          </p:cNvPr>
          <p:cNvSpPr>
            <a:spLocks noGrp="1"/>
          </p:cNvSpPr>
          <p:nvPr>
            <p:ph type="body" sz="quarter" idx="11"/>
          </p:nvPr>
        </p:nvSpPr>
        <p:spPr/>
        <p:txBody>
          <a:bodyPr vert="horz" lIns="91440" tIns="45720" rIns="822960" bIns="45720" rtlCol="0" anchor="t">
            <a:normAutofit fontScale="92500" lnSpcReduction="10000"/>
          </a:bodyPr>
          <a:lstStyle/>
          <a:p>
            <a:pPr marL="228600" marR="0" lvl="0" indent="-228600" algn="l" defTabSz="914400" rtl="0" eaLnBrk="1" fontAlgn="auto" latinLnBrk="0" hangingPunct="1">
              <a:lnSpc>
                <a:spcPct val="120000"/>
              </a:lnSpc>
              <a:spcBef>
                <a:spcPts val="10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j-lt"/>
                <a:ea typeface="Calibri" panose="020F0502020204030204" pitchFamily="34" charset="0"/>
                <a:cs typeface="+mn-cs"/>
              </a:rPr>
              <a:t>For the 2022-2023 school year, the innovation team will be focused on the administration of grant opportunities in the amount </a:t>
            </a:r>
            <a:r>
              <a:rPr kumimoji="0" lang="en-US" sz="2800" b="1" i="0" u="none" strike="noStrike" kern="1200" cap="none" spc="0" normalizeH="0" baseline="0" noProof="0" dirty="0">
                <a:ln>
                  <a:noFill/>
                </a:ln>
                <a:solidFill>
                  <a:prstClr val="black"/>
                </a:solidFill>
                <a:effectLst/>
                <a:uLnTx/>
                <a:uFillTx/>
                <a:latin typeface="+mj-lt"/>
                <a:ea typeface="Calibri" panose="020F0502020204030204" pitchFamily="34" charset="0"/>
                <a:cs typeface="+mn-cs"/>
              </a:rPr>
              <a:t>of $2 million for computer science</a:t>
            </a:r>
            <a:r>
              <a:rPr kumimoji="0" lang="en-US" sz="2800" b="0" i="0" u="none" strike="noStrike" kern="1200" cap="none" spc="0" normalizeH="0" baseline="0" noProof="0" dirty="0">
                <a:ln>
                  <a:noFill/>
                </a:ln>
                <a:solidFill>
                  <a:prstClr val="black"/>
                </a:solidFill>
                <a:effectLst/>
                <a:uLnTx/>
                <a:uFillTx/>
                <a:latin typeface="+mj-lt"/>
                <a:ea typeface="Calibri" panose="020F0502020204030204" pitchFamily="34" charset="0"/>
                <a:cs typeface="+mn-cs"/>
              </a:rPr>
              <a:t> and </a:t>
            </a:r>
            <a:r>
              <a:rPr kumimoji="0" lang="en-US" sz="2800" b="1" i="0" u="none" strike="noStrike" kern="1200" cap="none" spc="0" normalizeH="0" baseline="0" noProof="0" dirty="0">
                <a:ln>
                  <a:noFill/>
                </a:ln>
                <a:solidFill>
                  <a:prstClr val="black"/>
                </a:solidFill>
                <a:effectLst/>
                <a:uLnTx/>
                <a:uFillTx/>
                <a:latin typeface="+mj-lt"/>
                <a:ea typeface="Calibri" panose="020F0502020204030204" pitchFamily="34" charset="0"/>
                <a:cs typeface="+mn-cs"/>
              </a:rPr>
              <a:t>$5 million for climate awareness </a:t>
            </a:r>
            <a:r>
              <a:rPr kumimoji="0" lang="en-US" sz="2800" b="0" i="0" u="none" strike="noStrike" kern="1200" cap="none" spc="0" normalizeH="0" baseline="0" noProof="0" dirty="0">
                <a:ln>
                  <a:noFill/>
                </a:ln>
                <a:solidFill>
                  <a:prstClr val="black"/>
                </a:solidFill>
                <a:effectLst/>
                <a:uLnTx/>
                <a:uFillTx/>
                <a:latin typeface="+mj-lt"/>
                <a:ea typeface="Calibri" panose="020F0502020204030204" pitchFamily="34" charset="0"/>
                <a:cs typeface="+mn-cs"/>
              </a:rPr>
              <a:t>which are made possible through funding in Governor Murphy’s FY23 state budget. </a:t>
            </a:r>
          </a:p>
          <a:p>
            <a:pPr lvl="1">
              <a:lnSpc>
                <a:spcPct val="120000"/>
              </a:lnSpc>
              <a:spcBef>
                <a:spcPts val="1000"/>
              </a:spcBef>
              <a:spcAft>
                <a:spcPts val="600"/>
              </a:spcAft>
              <a:defRPr/>
            </a:pPr>
            <a:r>
              <a:rPr kumimoji="0" lang="en-US" sz="2100" b="0" i="0" u="none" strike="noStrike" kern="1200" cap="none" spc="0" normalizeH="0" baseline="0" noProof="0" dirty="0">
                <a:ln>
                  <a:noFill/>
                </a:ln>
                <a:solidFill>
                  <a:prstClr val="black"/>
                </a:solidFill>
                <a:effectLst/>
                <a:uLnTx/>
                <a:uFillTx/>
                <a:latin typeface="+mj-lt"/>
                <a:ea typeface="Calibri" panose="020F0502020204030204" pitchFamily="34" charset="0"/>
                <a:cs typeface="+mn-cs"/>
              </a:rPr>
              <a:t>The innovation team is concurrently managing the administration of existing computer science related grant opportunities supported by appropriations in the FY21 ($800,000) and FY22 ($2 million) state budgets. </a:t>
            </a:r>
          </a:p>
          <a:p>
            <a:pPr lvl="1">
              <a:lnSpc>
                <a:spcPct val="120000"/>
              </a:lnSpc>
              <a:spcBef>
                <a:spcPts val="1000"/>
              </a:spcBef>
              <a:spcAft>
                <a:spcPts val="600"/>
              </a:spcAft>
              <a:defRPr/>
            </a:pPr>
            <a:r>
              <a:rPr lang="en-US" sz="2100" dirty="0">
                <a:solidFill>
                  <a:prstClr val="black"/>
                </a:solidFill>
                <a:latin typeface="+mj-lt"/>
                <a:ea typeface="Calibri" panose="020F0502020204030204" pitchFamily="34" charset="0"/>
              </a:rPr>
              <a:t>The FY23 appropriation for climate awareness will support the addition of Climate Awareness Innovation Specialists to the innovation team, as well as exciting new opportunities for student-centered activities and educator supports for implementing the integrated climate awareness elements of the NJSLS. </a:t>
            </a:r>
            <a:endParaRPr kumimoji="0" lang="en-US" sz="2100" b="0" i="0" u="none" strike="noStrike" kern="1200" cap="none" spc="0" normalizeH="0" baseline="0" noProof="0" dirty="0">
              <a:ln>
                <a:noFill/>
              </a:ln>
              <a:solidFill>
                <a:prstClr val="black"/>
              </a:solidFill>
              <a:effectLst/>
              <a:uLnTx/>
              <a:uFillTx/>
              <a:latin typeface="+mj-lt"/>
              <a:ea typeface="Calibri" panose="020F0502020204030204" pitchFamily="34" charset="0"/>
              <a:cs typeface="+mn-cs"/>
            </a:endParaRPr>
          </a:p>
        </p:txBody>
      </p:sp>
      <p:sp>
        <p:nvSpPr>
          <p:cNvPr id="4" name="Slide Number Placeholder 3">
            <a:extLst>
              <a:ext uri="{FF2B5EF4-FFF2-40B4-BE49-F238E27FC236}">
                <a16:creationId xmlns:a16="http://schemas.microsoft.com/office/drawing/2014/main" id="{78FA7418-3F77-4E8C-88FC-FDC0F33204AA}"/>
              </a:ext>
            </a:extLst>
          </p:cNvPr>
          <p:cNvSpPr>
            <a:spLocks noGrp="1"/>
          </p:cNvSpPr>
          <p:nvPr>
            <p:ph type="sldNum" sz="quarter" idx="10"/>
          </p:nvPr>
        </p:nvSpPr>
        <p:spPr/>
        <p:txBody>
          <a:bodyPr/>
          <a:lstStyle/>
          <a:p>
            <a:fld id="{A3D1C70C-36A2-44FC-A083-98959550CFF4}" type="slidenum">
              <a:rPr lang="en-US" smtClean="0"/>
              <a:pPr/>
              <a:t>10</a:t>
            </a:fld>
            <a:endParaRPr lang="en-US"/>
          </a:p>
        </p:txBody>
      </p:sp>
    </p:spTree>
    <p:extLst>
      <p:ext uri="{BB962C8B-B14F-4D97-AF65-F5344CB8AC3E}">
        <p14:creationId xmlns:p14="http://schemas.microsoft.com/office/powerpoint/2010/main" val="430521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3B253-06EC-410B-A480-1C8CE0CA59E0}"/>
              </a:ext>
            </a:extLst>
          </p:cNvPr>
          <p:cNvSpPr>
            <a:spLocks noGrp="1"/>
          </p:cNvSpPr>
          <p:nvPr>
            <p:ph type="title"/>
          </p:nvPr>
        </p:nvSpPr>
        <p:spPr>
          <a:xfrm>
            <a:off x="1343169" y="3205"/>
            <a:ext cx="10515600" cy="1325563"/>
          </a:xfrm>
        </p:spPr>
        <p:txBody>
          <a:bodyPr>
            <a:normAutofit/>
          </a:bodyPr>
          <a:lstStyle/>
          <a:p>
            <a:r>
              <a:rPr lang="en-US" sz="3600" dirty="0">
                <a:solidFill>
                  <a:srgbClr val="6E2405"/>
                </a:solidFill>
                <a:latin typeface="Palatino Linotype"/>
              </a:rPr>
              <a:t>Computer Science Grant Programs (1 of 2)</a:t>
            </a:r>
          </a:p>
        </p:txBody>
      </p:sp>
      <p:sp>
        <p:nvSpPr>
          <p:cNvPr id="4" name="Content Placeholder 3">
            <a:extLst>
              <a:ext uri="{FF2B5EF4-FFF2-40B4-BE49-F238E27FC236}">
                <a16:creationId xmlns:a16="http://schemas.microsoft.com/office/drawing/2014/main" id="{B30B2EAC-2DF9-48C2-B808-2EB36BCE2118}"/>
              </a:ext>
            </a:extLst>
          </p:cNvPr>
          <p:cNvSpPr>
            <a:spLocks noGrp="1"/>
          </p:cNvSpPr>
          <p:nvPr>
            <p:ph idx="1"/>
          </p:nvPr>
        </p:nvSpPr>
        <p:spPr/>
        <p:txBody>
          <a:bodyPr>
            <a:normAutofit fontScale="92500" lnSpcReduction="10000"/>
          </a:bodyPr>
          <a:lstStyle/>
          <a:p>
            <a:r>
              <a:rPr lang="en-US" sz="2400" dirty="0"/>
              <a:t>The Professional Learning Computer Science (CS) Hubs at Montclair State University, Richard Stockton University, and the College of New Jersey.</a:t>
            </a:r>
          </a:p>
          <a:p>
            <a:pPr lvl="1"/>
            <a:r>
              <a:rPr lang="en-US" sz="2400" dirty="0"/>
              <a:t>Professional learning in computer science for K-12 educators aligned with the New Jersey Student Learning Standards in Computer Science (NJSLS-CS)</a:t>
            </a:r>
          </a:p>
          <a:p>
            <a:pPr lvl="1"/>
            <a:r>
              <a:rPr lang="en-US" sz="2400" dirty="0"/>
              <a:t>Stipends for educators attending professional learning outside of school hours. </a:t>
            </a:r>
          </a:p>
          <a:p>
            <a:pPr lvl="1"/>
            <a:r>
              <a:rPr lang="en-US" sz="2400" dirty="0"/>
              <a:t>Small physical computing devices for educators attending related professional learning workshops. </a:t>
            </a:r>
          </a:p>
          <a:p>
            <a:pPr lvl="1"/>
            <a:r>
              <a:rPr lang="en-US" sz="2400" dirty="0"/>
              <a:t>Reimbursement for students’ Advanced Placement exam fees for a school from partner school districts offering Advanced Placement Computer Science A or Computer Science Principles for the first time. </a:t>
            </a:r>
          </a:p>
        </p:txBody>
      </p:sp>
      <p:sp>
        <p:nvSpPr>
          <p:cNvPr id="5" name="Slide Number Placeholder 4">
            <a:extLst>
              <a:ext uri="{FF2B5EF4-FFF2-40B4-BE49-F238E27FC236}">
                <a16:creationId xmlns:a16="http://schemas.microsoft.com/office/drawing/2014/main" id="{8C0AA0C1-82E5-4022-9473-1FE5BCC56F7C}"/>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D5C70A5-9411-4B11-A0DB-D49D3D849901}"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659230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3B253-06EC-410B-A480-1C8CE0CA59E0}"/>
              </a:ext>
            </a:extLst>
          </p:cNvPr>
          <p:cNvSpPr>
            <a:spLocks noGrp="1"/>
          </p:cNvSpPr>
          <p:nvPr>
            <p:ph type="title"/>
          </p:nvPr>
        </p:nvSpPr>
        <p:spPr>
          <a:xfrm>
            <a:off x="1343169" y="3205"/>
            <a:ext cx="10515600" cy="1325563"/>
          </a:xfrm>
        </p:spPr>
        <p:txBody>
          <a:bodyPr>
            <a:normAutofit/>
          </a:bodyPr>
          <a:lstStyle/>
          <a:p>
            <a:r>
              <a:rPr lang="en-US" sz="3600" dirty="0">
                <a:solidFill>
                  <a:srgbClr val="6E2405"/>
                </a:solidFill>
                <a:latin typeface="Palatino Linotype"/>
              </a:rPr>
              <a:t>Computer Science Grant Programs (2 of 2)</a:t>
            </a:r>
          </a:p>
        </p:txBody>
      </p:sp>
      <p:sp>
        <p:nvSpPr>
          <p:cNvPr id="4" name="Content Placeholder 3">
            <a:extLst>
              <a:ext uri="{FF2B5EF4-FFF2-40B4-BE49-F238E27FC236}">
                <a16:creationId xmlns:a16="http://schemas.microsoft.com/office/drawing/2014/main" id="{B30B2EAC-2DF9-48C2-B808-2EB36BCE2118}"/>
              </a:ext>
            </a:extLst>
          </p:cNvPr>
          <p:cNvSpPr>
            <a:spLocks noGrp="1"/>
          </p:cNvSpPr>
          <p:nvPr>
            <p:ph idx="1"/>
          </p:nvPr>
        </p:nvSpPr>
        <p:spPr/>
        <p:txBody>
          <a:bodyPr>
            <a:normAutofit fontScale="92500"/>
          </a:bodyPr>
          <a:lstStyle/>
          <a:p>
            <a:r>
              <a:rPr lang="en-US" sz="2400" dirty="0"/>
              <a:t>New Jersey Student Learning Standards in Computer Science (NJSLS-CS) Support Programs at Fairleigh Dickinson University and Montclair State University: </a:t>
            </a:r>
          </a:p>
          <a:p>
            <a:pPr lvl="1"/>
            <a:r>
              <a:rPr lang="en-US" sz="2400" dirty="0"/>
              <a:t>Opportunities for educators to participate in working groups to create and curate resources to support the implementation of the NJSLS-CS for grades K-8. </a:t>
            </a:r>
          </a:p>
          <a:p>
            <a:pPr lvl="1"/>
            <a:r>
              <a:rPr lang="en-US" sz="2400" dirty="0"/>
              <a:t>Stipends for educators attending professional learning events outside of school hours. </a:t>
            </a:r>
          </a:p>
          <a:p>
            <a:pPr lvl="1"/>
            <a:r>
              <a:rPr lang="en-US" sz="2400" dirty="0"/>
              <a:t>Professional learning for grades K-8 educators aligned with the NJSLS-CS.</a:t>
            </a:r>
          </a:p>
          <a:p>
            <a:pPr lvl="1"/>
            <a:r>
              <a:rPr lang="en-US" sz="2400" dirty="0"/>
              <a:t>Classroom resources to support the implementation of the NJSLS-CS. </a:t>
            </a:r>
          </a:p>
        </p:txBody>
      </p:sp>
      <p:sp>
        <p:nvSpPr>
          <p:cNvPr id="5" name="Slide Number Placeholder 4">
            <a:extLst>
              <a:ext uri="{FF2B5EF4-FFF2-40B4-BE49-F238E27FC236}">
                <a16:creationId xmlns:a16="http://schemas.microsoft.com/office/drawing/2014/main" id="{8C0AA0C1-82E5-4022-9473-1FE5BCC56F7C}"/>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D5C70A5-9411-4B11-A0DB-D49D3D849901}"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861678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3B253-06EC-410B-A480-1C8CE0CA59E0}"/>
              </a:ext>
            </a:extLst>
          </p:cNvPr>
          <p:cNvSpPr>
            <a:spLocks noGrp="1"/>
          </p:cNvSpPr>
          <p:nvPr>
            <p:ph type="title"/>
          </p:nvPr>
        </p:nvSpPr>
        <p:spPr>
          <a:xfrm>
            <a:off x="1343169" y="3205"/>
            <a:ext cx="10515600" cy="1325563"/>
          </a:xfrm>
        </p:spPr>
        <p:txBody>
          <a:bodyPr>
            <a:normAutofit/>
          </a:bodyPr>
          <a:lstStyle/>
          <a:p>
            <a:r>
              <a:rPr lang="en-US" sz="3600" dirty="0">
                <a:solidFill>
                  <a:srgbClr val="6E2405"/>
                </a:solidFill>
                <a:latin typeface="Palatino Linotype"/>
              </a:rPr>
              <a:t>Computer Science (CS) Hubs</a:t>
            </a:r>
          </a:p>
        </p:txBody>
      </p:sp>
      <p:sp>
        <p:nvSpPr>
          <p:cNvPr id="4" name="Content Placeholder 3">
            <a:extLst>
              <a:ext uri="{FF2B5EF4-FFF2-40B4-BE49-F238E27FC236}">
                <a16:creationId xmlns:a16="http://schemas.microsoft.com/office/drawing/2014/main" id="{B30B2EAC-2DF9-48C2-B808-2EB36BCE2118}"/>
              </a:ext>
            </a:extLst>
          </p:cNvPr>
          <p:cNvSpPr>
            <a:spLocks noGrp="1"/>
          </p:cNvSpPr>
          <p:nvPr>
            <p:ph idx="1"/>
          </p:nvPr>
        </p:nvSpPr>
        <p:spPr/>
        <p:txBody>
          <a:bodyPr>
            <a:normAutofit/>
          </a:bodyPr>
          <a:lstStyle/>
          <a:p>
            <a:r>
              <a:rPr lang="en-US" sz="2400" dirty="0"/>
              <a:t>Central New Jersey Hub at The College of New Jersey (TCNJ): </a:t>
            </a:r>
            <a:r>
              <a:rPr lang="en-US" sz="2400" dirty="0">
                <a:hlinkClick r:id="rId3"/>
              </a:rPr>
              <a:t>https://www.centralnjcshub.org/</a:t>
            </a:r>
            <a:r>
              <a:rPr lang="en-US" sz="2400" dirty="0"/>
              <a:t>  </a:t>
            </a:r>
            <a:r>
              <a:rPr lang="en-US" sz="2400" dirty="0">
                <a:latin typeface="+mn-lt"/>
              </a:rPr>
              <a:t>(</a:t>
            </a:r>
            <a:r>
              <a:rPr lang="en-US" sz="2400" dirty="0">
                <a:solidFill>
                  <a:srgbClr val="000000"/>
                </a:solidFill>
                <a:effectLst/>
                <a:latin typeface="+mn-lt"/>
                <a:ea typeface="Calibri" panose="020F0502020204030204" pitchFamily="34" charset="0"/>
                <a:cs typeface="Calibri" panose="020F0502020204030204" pitchFamily="34" charset="0"/>
                <a:hlinkClick r:id="rId4"/>
              </a:rPr>
              <a:t>https://tinyurl.com/njcentralcshub</a:t>
            </a:r>
            <a:r>
              <a:rPr lang="en-US" sz="2400" dirty="0">
                <a:solidFill>
                  <a:srgbClr val="000000"/>
                </a:solidFill>
                <a:effectLst/>
                <a:latin typeface="+mn-lt"/>
                <a:ea typeface="Calibri" panose="020F0502020204030204" pitchFamily="34" charset="0"/>
                <a:cs typeface="Calibri" panose="020F0502020204030204" pitchFamily="34" charset="0"/>
              </a:rPr>
              <a:t>)</a:t>
            </a:r>
            <a:endParaRPr lang="en-US" sz="2400" dirty="0">
              <a:effectLst/>
              <a:latin typeface="+mn-lt"/>
              <a:ea typeface="Calibri" panose="020F0502020204030204" pitchFamily="34" charset="0"/>
              <a:cs typeface="Times New Roman" panose="02020603050405020304" pitchFamily="18" charset="0"/>
            </a:endParaRPr>
          </a:p>
          <a:p>
            <a:r>
              <a:rPr lang="en-US" sz="2400" dirty="0"/>
              <a:t>Coastal Hub at Richard Stockton University: </a:t>
            </a:r>
            <a:r>
              <a:rPr lang="en-US" sz="2400" dirty="0">
                <a:hlinkClick r:id="rId5"/>
              </a:rPr>
              <a:t>https://stockton.edu/ettc/cscoastal.html</a:t>
            </a:r>
            <a:r>
              <a:rPr lang="en-US" sz="2400" dirty="0"/>
              <a:t>  (</a:t>
            </a:r>
            <a:r>
              <a:rPr lang="en-US" sz="2400" dirty="0">
                <a:hlinkClick r:id="rId6"/>
              </a:rPr>
              <a:t>https://tinyurl.com/njsouthcshub</a:t>
            </a:r>
            <a:r>
              <a:rPr lang="en-US" sz="2400" dirty="0"/>
              <a:t>)</a:t>
            </a:r>
          </a:p>
          <a:p>
            <a:r>
              <a:rPr lang="en-US" sz="2400" dirty="0"/>
              <a:t>North New Jersey Hub at Montclair State University: </a:t>
            </a:r>
            <a:br>
              <a:rPr lang="en-US" sz="2400" dirty="0"/>
            </a:br>
            <a:r>
              <a:rPr lang="en-US" sz="2400" dirty="0">
                <a:hlinkClick r:id="rId7"/>
              </a:rPr>
              <a:t>https://www.montclair.edu/computer-science-education/computer-science-education-hub/</a:t>
            </a:r>
            <a:r>
              <a:rPr lang="en-US" sz="2400" dirty="0"/>
              <a:t>  (</a:t>
            </a:r>
            <a:r>
              <a:rPr lang="en-US" sz="2400" dirty="0">
                <a:hlinkClick r:id="rId8"/>
              </a:rPr>
              <a:t>https://tinyurl.com/njnorthcshub</a:t>
            </a:r>
            <a:r>
              <a:rPr lang="en-US" sz="2400" dirty="0"/>
              <a:t>)</a:t>
            </a:r>
          </a:p>
        </p:txBody>
      </p:sp>
      <p:sp>
        <p:nvSpPr>
          <p:cNvPr id="5" name="Slide Number Placeholder 4">
            <a:extLst>
              <a:ext uri="{FF2B5EF4-FFF2-40B4-BE49-F238E27FC236}">
                <a16:creationId xmlns:a16="http://schemas.microsoft.com/office/drawing/2014/main" id="{8C0AA0C1-82E5-4022-9473-1FE5BCC56F7C}"/>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D5C70A5-9411-4B11-A0DB-D49D3D849901}"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543222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3B253-06EC-410B-A480-1C8CE0CA59E0}"/>
              </a:ext>
            </a:extLst>
          </p:cNvPr>
          <p:cNvSpPr>
            <a:spLocks noGrp="1"/>
          </p:cNvSpPr>
          <p:nvPr>
            <p:ph type="title"/>
          </p:nvPr>
        </p:nvSpPr>
        <p:spPr>
          <a:xfrm>
            <a:off x="1343169" y="3205"/>
            <a:ext cx="10515600" cy="1325563"/>
          </a:xfrm>
        </p:spPr>
        <p:txBody>
          <a:bodyPr>
            <a:normAutofit/>
          </a:bodyPr>
          <a:lstStyle/>
          <a:p>
            <a:r>
              <a:rPr lang="en-US" sz="3400" dirty="0">
                <a:solidFill>
                  <a:srgbClr val="6E2405"/>
                </a:solidFill>
                <a:latin typeface="Palatino Linotype"/>
              </a:rPr>
              <a:t>NJSLS-CS Support Programs</a:t>
            </a:r>
          </a:p>
        </p:txBody>
      </p:sp>
      <p:sp>
        <p:nvSpPr>
          <p:cNvPr id="4" name="Content Placeholder 3">
            <a:extLst>
              <a:ext uri="{FF2B5EF4-FFF2-40B4-BE49-F238E27FC236}">
                <a16:creationId xmlns:a16="http://schemas.microsoft.com/office/drawing/2014/main" id="{B30B2EAC-2DF9-48C2-B808-2EB36BCE2118}"/>
              </a:ext>
            </a:extLst>
          </p:cNvPr>
          <p:cNvSpPr>
            <a:spLocks noGrp="1"/>
          </p:cNvSpPr>
          <p:nvPr>
            <p:ph idx="1"/>
          </p:nvPr>
        </p:nvSpPr>
        <p:spPr/>
        <p:txBody>
          <a:bodyPr>
            <a:normAutofit/>
          </a:bodyPr>
          <a:lstStyle/>
          <a:p>
            <a:r>
              <a:rPr lang="en-US" sz="2400" dirty="0"/>
              <a:t>NJSLS-CS Support Program at Fairleigh Dickinson University:</a:t>
            </a:r>
            <a:br>
              <a:rPr lang="en-US" sz="2400" dirty="0"/>
            </a:br>
            <a:r>
              <a:rPr lang="en-US" sz="2400" dirty="0">
                <a:hlinkClick r:id="rId3"/>
              </a:rPr>
              <a:t>https://sites.google.com/view/fducsforall</a:t>
            </a:r>
            <a:r>
              <a:rPr lang="en-US" sz="2400" dirty="0"/>
              <a:t> </a:t>
            </a:r>
            <a:r>
              <a:rPr lang="en-US" sz="2400" dirty="0">
                <a:latin typeface="+mn-lt"/>
              </a:rPr>
              <a:t>(</a:t>
            </a:r>
            <a:r>
              <a:rPr lang="en-US" sz="2400" u="sng" dirty="0">
                <a:solidFill>
                  <a:srgbClr val="000000"/>
                </a:solidFill>
                <a:effectLst/>
                <a:latin typeface="+mn-lt"/>
                <a:ea typeface="Calibri" panose="020F0502020204030204" pitchFamily="34" charset="0"/>
                <a:cs typeface="Calibri" panose="020F0502020204030204" pitchFamily="34" charset="0"/>
                <a:hlinkClick r:id="rId4"/>
              </a:rPr>
              <a:t>https://tinyurl.com/njsls-csfdu</a:t>
            </a:r>
            <a:r>
              <a:rPr lang="en-US" sz="2400" u="sng" dirty="0">
                <a:solidFill>
                  <a:srgbClr val="000000"/>
                </a:solidFill>
                <a:latin typeface="+mn-lt"/>
                <a:ea typeface="Calibri" panose="020F0502020204030204" pitchFamily="34" charset="0"/>
                <a:cs typeface="Times New Roman" panose="02020603050405020304" pitchFamily="18" charset="0"/>
              </a:rPr>
              <a:t>)</a:t>
            </a:r>
            <a:endParaRPr lang="en-US" sz="2400" dirty="0">
              <a:latin typeface="+mn-lt"/>
            </a:endParaRPr>
          </a:p>
          <a:p>
            <a:r>
              <a:rPr lang="en-US" sz="2400" dirty="0"/>
              <a:t>NJSLS-CS Support Program at Montclair State University:</a:t>
            </a:r>
            <a:br>
              <a:rPr lang="en-US" sz="2400" dirty="0"/>
            </a:br>
            <a:r>
              <a:rPr lang="en-US" sz="2400" dirty="0">
                <a:hlinkClick r:id="rId5"/>
              </a:rPr>
              <a:t>https://www.montclair.edu/computer-science-education/computer-science-for-everyone-everywhere/</a:t>
            </a:r>
            <a:r>
              <a:rPr lang="en-US" sz="2400" dirty="0"/>
              <a:t>  (</a:t>
            </a:r>
            <a:r>
              <a:rPr lang="en-US" sz="2400" dirty="0">
                <a:hlinkClick r:id="rId6"/>
              </a:rPr>
              <a:t>https://tinyurl.com/njsls-csmsu</a:t>
            </a:r>
            <a:r>
              <a:rPr lang="en-US" sz="2400" dirty="0"/>
              <a:t>)</a:t>
            </a:r>
          </a:p>
        </p:txBody>
      </p:sp>
      <p:sp>
        <p:nvSpPr>
          <p:cNvPr id="5" name="Slide Number Placeholder 4">
            <a:extLst>
              <a:ext uri="{FF2B5EF4-FFF2-40B4-BE49-F238E27FC236}">
                <a16:creationId xmlns:a16="http://schemas.microsoft.com/office/drawing/2014/main" id="{8C0AA0C1-82E5-4022-9473-1FE5BCC56F7C}"/>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D5C70A5-9411-4B11-A0DB-D49D3D849901}"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241599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1606F679-D8BE-273E-27A5-A8F544F4BA52}"/>
              </a:ext>
            </a:extLst>
          </p:cNvPr>
          <p:cNvSpPr>
            <a:spLocks noGrp="1"/>
          </p:cNvSpPr>
          <p:nvPr>
            <p:ph type="title"/>
          </p:nvPr>
        </p:nvSpPr>
        <p:spPr>
          <a:xfrm>
            <a:off x="1879600" y="-7125"/>
            <a:ext cx="7948459" cy="1012965"/>
          </a:xfrm>
        </p:spPr>
        <p:txBody>
          <a:bodyPr/>
          <a:lstStyle/>
          <a:p>
            <a:pPr algn="ctr" rtl="0" eaLnBrk="1" latinLnBrk="0" hangingPunct="1">
              <a:lnSpc>
                <a:spcPct val="150000"/>
              </a:lnSpc>
            </a:pPr>
            <a:r>
              <a:rPr lang="en-US" sz="4000" kern="1200" dirty="0">
                <a:effectLst/>
                <a:latin typeface="Palatino Linotype" panose="02040502050505030304" pitchFamily="18" charset="0"/>
                <a:ea typeface="+mn-ea"/>
                <a:cs typeface="+mn-cs"/>
              </a:rPr>
              <a:t>Thank You!</a:t>
            </a:r>
            <a:endParaRPr lang="en-US" dirty="0">
              <a:effectLst/>
            </a:endParaRPr>
          </a:p>
        </p:txBody>
      </p:sp>
      <p:sp>
        <p:nvSpPr>
          <p:cNvPr id="4" name="TextBox 3">
            <a:extLst>
              <a:ext uri="{FF2B5EF4-FFF2-40B4-BE49-F238E27FC236}">
                <a16:creationId xmlns:a16="http://schemas.microsoft.com/office/drawing/2014/main" id="{A2512B56-321A-AF44-61B6-9C006923EAB0}"/>
              </a:ext>
            </a:extLst>
          </p:cNvPr>
          <p:cNvSpPr txBox="1"/>
          <p:nvPr/>
        </p:nvSpPr>
        <p:spPr>
          <a:xfrm>
            <a:off x="934720" y="977829"/>
            <a:ext cx="9794240" cy="3477875"/>
          </a:xfrm>
          <a:prstGeom prst="rect">
            <a:avLst/>
          </a:prstGeom>
          <a:noFill/>
        </p:spPr>
        <p:txBody>
          <a:bodyPr wrap="square" rtlCol="0">
            <a:spAutoFit/>
          </a:bodyPr>
          <a:lstStyle/>
          <a:p>
            <a:pPr rtl="0" fontAlgn="base">
              <a:spcAft>
                <a:spcPts val="1200"/>
              </a:spcAft>
            </a:pPr>
            <a:r>
              <a:rPr lang="en-US" sz="1800" b="0" i="0" dirty="0">
                <a:solidFill>
                  <a:srgbClr val="7030A0"/>
                </a:solidFill>
                <a:effectLst/>
              </a:rPr>
              <a:t>T</a:t>
            </a:r>
            <a:r>
              <a:rPr lang="en-US" sz="1800" b="0" i="0" dirty="0">
                <a:solidFill>
                  <a:srgbClr val="000000"/>
                </a:solidFill>
                <a:effectLst/>
              </a:rPr>
              <a:t>hank you for your time and attention during part 3 of this webinar series. We encourage you to continue your professional learning by viewing parts 1 and 2 of this series. </a:t>
            </a:r>
          </a:p>
          <a:p>
            <a:pPr rtl="0" fontAlgn="base">
              <a:spcAft>
                <a:spcPts val="1200"/>
              </a:spcAft>
            </a:pPr>
            <a:r>
              <a:rPr lang="en-US" sz="1800" b="0" i="0" dirty="0">
                <a:solidFill>
                  <a:srgbClr val="000000"/>
                </a:solidFill>
                <a:effectLst/>
              </a:rPr>
              <a:t>Part 1 focuses on the mission, vision, and spirit and intent of the New Jersey Student Learning Standards for Climate Change Education. </a:t>
            </a:r>
          </a:p>
          <a:p>
            <a:pPr marL="0" marR="0" lvl="0" indent="0" defTabSz="914400" rtl="0" eaLnBrk="1" fontAlgn="base" latinLnBrk="0" hangingPunct="1">
              <a:lnSpc>
                <a:spcPct val="100000"/>
              </a:lnSpc>
              <a:spcBef>
                <a:spcPts val="0"/>
              </a:spcBef>
              <a:spcAft>
                <a:spcPts val="1200"/>
              </a:spcAft>
              <a:buClrTx/>
              <a:buSzTx/>
              <a:buFontTx/>
              <a:buNone/>
              <a:tabLst/>
              <a:defRPr/>
            </a:pPr>
            <a:r>
              <a:rPr lang="en-US" sz="1800" b="0" i="0" dirty="0">
                <a:solidFill>
                  <a:srgbClr val="000000"/>
                </a:solidFill>
                <a:effectLst/>
              </a:rPr>
              <a:t>Part 2 discusses the integration of Diversity, Equity, and Inclusion and Learning Acceleration into climate awareness instruction.</a:t>
            </a:r>
          </a:p>
          <a:p>
            <a:pPr marL="0" marR="0" lvl="0" indent="0" defTabSz="914400" rtl="0" eaLnBrk="1" fontAlgn="base" latinLnBrk="0" hangingPunct="1">
              <a:lnSpc>
                <a:spcPct val="100000"/>
              </a:lnSpc>
              <a:spcBef>
                <a:spcPts val="0"/>
              </a:spcBef>
              <a:spcAft>
                <a:spcPts val="1200"/>
              </a:spcAft>
              <a:buClrTx/>
              <a:buSzTx/>
              <a:buFontTx/>
              <a:buNone/>
              <a:tabLst/>
              <a:defRPr/>
            </a:pPr>
            <a:r>
              <a:rPr lang="en-US" sz="1800" b="0" i="0" dirty="0">
                <a:solidFill>
                  <a:srgbClr val="000000"/>
                </a:solidFill>
                <a:effectLst/>
              </a:rPr>
              <a:t>The Department of Education is here to support you in your efforts to implement the 2020 New Jersey Student Learning Standards and the legislative mandates. Please feel free to reach out to us via email at </a:t>
            </a:r>
            <a:r>
              <a:rPr lang="en-US" dirty="0">
                <a:hlinkClick r:id="rId3"/>
              </a:rPr>
              <a:t>innovation@doe.nj.gov</a:t>
            </a:r>
            <a:r>
              <a:rPr lang="en-US" sz="1800" b="0" i="0" dirty="0">
                <a:solidFill>
                  <a:srgbClr val="000000"/>
                </a:solidFill>
                <a:effectLst/>
              </a:rPr>
              <a:t>.</a:t>
            </a:r>
          </a:p>
          <a:p>
            <a:pPr fontAlgn="base">
              <a:spcAft>
                <a:spcPts val="1200"/>
              </a:spcAft>
              <a:defRPr/>
            </a:pPr>
            <a:r>
              <a:rPr lang="en-US" sz="1800" b="0" kern="1200" dirty="0">
                <a:solidFill>
                  <a:srgbClr val="000000"/>
                </a:solidFill>
                <a:effectLst/>
                <a:latin typeface="Palatino Linotype" panose="02040502050505030304" pitchFamily="18" charset="0"/>
                <a:ea typeface="+mn-ea"/>
                <a:cs typeface="+mn-cs"/>
                <a:hlinkClick r:id="rId4"/>
              </a:rPr>
              <a:t>https://www.nj.gov/education/innovation/innovation/doe.nj.gov</a:t>
            </a:r>
            <a:endParaRPr lang="en-US" sz="1800" b="0" kern="1200" dirty="0">
              <a:solidFill>
                <a:srgbClr val="000000"/>
              </a:solidFill>
              <a:effectLst/>
              <a:latin typeface="Palatino Linotype" panose="02040502050505030304" pitchFamily="18" charset="0"/>
              <a:ea typeface="+mn-ea"/>
              <a:cs typeface="+mn-cs"/>
            </a:endParaRPr>
          </a:p>
        </p:txBody>
      </p:sp>
      <p:sp>
        <p:nvSpPr>
          <p:cNvPr id="13" name="follow us">
            <a:extLst>
              <a:ext uri="{FF2B5EF4-FFF2-40B4-BE49-F238E27FC236}">
                <a16:creationId xmlns:a16="http://schemas.microsoft.com/office/drawing/2014/main" id="{77A7B8E1-EB02-481A-BD3A-59EA2A8BC5B0}"/>
              </a:ext>
            </a:extLst>
          </p:cNvPr>
          <p:cNvSpPr>
            <a:spLocks noGrp="1"/>
          </p:cNvSpPr>
          <p:nvPr>
            <p:ph idx="14"/>
          </p:nvPr>
        </p:nvSpPr>
        <p:spPr>
          <a:xfrm>
            <a:off x="0" y="4465846"/>
            <a:ext cx="12192000" cy="640081"/>
          </a:xfrm>
        </p:spPr>
        <p:txBody>
          <a:bodyPr lIns="0" rIns="0"/>
          <a:lstStyle/>
          <a:p>
            <a:pPr>
              <a:spcBef>
                <a:spcPts val="0"/>
              </a:spcBef>
              <a:spcAft>
                <a:spcPts val="0"/>
              </a:spcAft>
            </a:pPr>
            <a:r>
              <a:rPr lang="en-US" dirty="0"/>
              <a:t>Follow Us!</a:t>
            </a:r>
          </a:p>
        </p:txBody>
      </p:sp>
      <p:sp>
        <p:nvSpPr>
          <p:cNvPr id="14" name="Facebook">
            <a:extLst>
              <a:ext uri="{FF2B5EF4-FFF2-40B4-BE49-F238E27FC236}">
                <a16:creationId xmlns:a16="http://schemas.microsoft.com/office/drawing/2014/main" id="{0CBEF407-C3B6-4B85-8243-D0BA28E5B79E}"/>
              </a:ext>
            </a:extLst>
          </p:cNvPr>
          <p:cNvSpPr>
            <a:spLocks noGrp="1"/>
          </p:cNvSpPr>
          <p:nvPr>
            <p:ph type="body" sz="quarter" idx="15"/>
          </p:nvPr>
        </p:nvSpPr>
        <p:spPr>
          <a:xfrm>
            <a:off x="3518901" y="5619585"/>
            <a:ext cx="1542361" cy="640080"/>
          </a:xfrm>
        </p:spPr>
        <p:txBody>
          <a:bodyPr/>
          <a:lstStyle/>
          <a:p>
            <a:r>
              <a:rPr lang="en-US" dirty="0">
                <a:solidFill>
                  <a:srgbClr val="0000FF"/>
                </a:solidFill>
                <a:hlinkClick r:id="rId5">
                  <a:extLst>
                    <a:ext uri="{A12FA001-AC4F-418D-AE19-62706E023703}">
                      <ahyp:hlinkClr xmlns:ahyp="http://schemas.microsoft.com/office/drawing/2018/hyperlinkcolor" val="tx"/>
                    </a:ext>
                  </a:extLst>
                </a:hlinkClick>
              </a:rPr>
              <a:t>Facebook: </a:t>
            </a:r>
            <a:br>
              <a:rPr lang="en-US" dirty="0">
                <a:solidFill>
                  <a:srgbClr val="0000FF"/>
                </a:solidFill>
                <a:hlinkClick r:id="rId5">
                  <a:extLst>
                    <a:ext uri="{A12FA001-AC4F-418D-AE19-62706E023703}">
                      <ahyp:hlinkClr xmlns:ahyp="http://schemas.microsoft.com/office/drawing/2018/hyperlinkcolor" val="tx"/>
                    </a:ext>
                  </a:extLst>
                </a:hlinkClick>
              </a:rPr>
            </a:br>
            <a:r>
              <a:rPr lang="en-US" dirty="0">
                <a:solidFill>
                  <a:srgbClr val="0000FF"/>
                </a:solidFill>
                <a:hlinkClick r:id="rId5">
                  <a:extLst>
                    <a:ext uri="{A12FA001-AC4F-418D-AE19-62706E023703}">
                      <ahyp:hlinkClr xmlns:ahyp="http://schemas.microsoft.com/office/drawing/2018/hyperlinkcolor" val="tx"/>
                    </a:ext>
                  </a:extLst>
                </a:hlinkClick>
              </a:rPr>
              <a:t>@njdeptofed</a:t>
            </a:r>
            <a:endParaRPr lang="en-US" dirty="0">
              <a:solidFill>
                <a:srgbClr val="0000FF"/>
              </a:solidFill>
            </a:endParaRPr>
          </a:p>
        </p:txBody>
      </p:sp>
      <p:sp>
        <p:nvSpPr>
          <p:cNvPr id="15" name="Twitter">
            <a:extLst>
              <a:ext uri="{FF2B5EF4-FFF2-40B4-BE49-F238E27FC236}">
                <a16:creationId xmlns:a16="http://schemas.microsoft.com/office/drawing/2014/main" id="{1A8F26DE-B75D-4EBE-A8B0-CF0F3A1FBE08}"/>
              </a:ext>
            </a:extLst>
          </p:cNvPr>
          <p:cNvSpPr>
            <a:spLocks noGrp="1"/>
          </p:cNvSpPr>
          <p:nvPr>
            <p:ph type="body" sz="quarter" idx="16"/>
          </p:nvPr>
        </p:nvSpPr>
        <p:spPr>
          <a:xfrm>
            <a:off x="5291766" y="5619585"/>
            <a:ext cx="1608463" cy="640081"/>
          </a:xfrm>
        </p:spPr>
        <p:txBody>
          <a:bodyPr/>
          <a:lstStyle/>
          <a:p>
            <a:pPr marL="0" indent="0">
              <a:buNone/>
            </a:pPr>
            <a:r>
              <a:rPr lang="en-US" dirty="0">
                <a:solidFill>
                  <a:srgbClr val="0000FF"/>
                </a:solidFill>
                <a:hlinkClick r:id="rId6">
                  <a:extLst>
                    <a:ext uri="{A12FA001-AC4F-418D-AE19-62706E023703}">
                      <ahyp:hlinkClr xmlns:ahyp="http://schemas.microsoft.com/office/drawing/2018/hyperlinkcolor" val="tx"/>
                    </a:ext>
                  </a:extLst>
                </a:hlinkClick>
              </a:rPr>
              <a:t>Twitter: @NewJerseyDOE</a:t>
            </a:r>
            <a:endParaRPr lang="en-US" dirty="0">
              <a:solidFill>
                <a:srgbClr val="0000FF"/>
              </a:solidFill>
            </a:endParaRPr>
          </a:p>
        </p:txBody>
      </p:sp>
      <p:sp>
        <p:nvSpPr>
          <p:cNvPr id="16" name="Instagram">
            <a:extLst>
              <a:ext uri="{FF2B5EF4-FFF2-40B4-BE49-F238E27FC236}">
                <a16:creationId xmlns:a16="http://schemas.microsoft.com/office/drawing/2014/main" id="{58F04EFC-1539-4C41-9563-96A4CBC2B19F}"/>
              </a:ext>
            </a:extLst>
          </p:cNvPr>
          <p:cNvSpPr>
            <a:spLocks noGrp="1"/>
          </p:cNvSpPr>
          <p:nvPr>
            <p:ph type="body" sz="quarter" idx="17"/>
          </p:nvPr>
        </p:nvSpPr>
        <p:spPr>
          <a:xfrm>
            <a:off x="7182175" y="5609425"/>
            <a:ext cx="1608462" cy="640081"/>
          </a:xfrm>
        </p:spPr>
        <p:txBody>
          <a:bodyPr/>
          <a:lstStyle/>
          <a:p>
            <a:r>
              <a:rPr lang="en-US" dirty="0">
                <a:solidFill>
                  <a:srgbClr val="0000FF"/>
                </a:solidFill>
                <a:hlinkClick r:id="rId7">
                  <a:extLst>
                    <a:ext uri="{A12FA001-AC4F-418D-AE19-62706E023703}">
                      <ahyp:hlinkClr xmlns:ahyp="http://schemas.microsoft.com/office/drawing/2018/hyperlinkcolor" val="tx"/>
                    </a:ext>
                  </a:extLst>
                </a:hlinkClick>
              </a:rPr>
              <a:t>Instagram: </a:t>
            </a:r>
            <a:br>
              <a:rPr lang="en-US" dirty="0">
                <a:solidFill>
                  <a:srgbClr val="0000FF"/>
                </a:solidFill>
                <a:hlinkClick r:id="rId7">
                  <a:extLst>
                    <a:ext uri="{A12FA001-AC4F-418D-AE19-62706E023703}">
                      <ahyp:hlinkClr xmlns:ahyp="http://schemas.microsoft.com/office/drawing/2018/hyperlinkcolor" val="tx"/>
                    </a:ext>
                  </a:extLst>
                </a:hlinkClick>
              </a:rPr>
            </a:br>
            <a:r>
              <a:rPr lang="en-US" dirty="0">
                <a:solidFill>
                  <a:srgbClr val="0000FF"/>
                </a:solidFill>
                <a:hlinkClick r:id="rId7">
                  <a:extLst>
                    <a:ext uri="{A12FA001-AC4F-418D-AE19-62706E023703}">
                      <ahyp:hlinkClr xmlns:ahyp="http://schemas.microsoft.com/office/drawing/2018/hyperlinkcolor" val="tx"/>
                    </a:ext>
                  </a:extLst>
                </a:hlinkClick>
              </a:rPr>
              <a:t>@NewJerseyDoe</a:t>
            </a:r>
            <a:endParaRPr lang="en-US" dirty="0">
              <a:solidFill>
                <a:srgbClr val="0000FF"/>
              </a:solidFill>
            </a:endParaRPr>
          </a:p>
        </p:txBody>
      </p:sp>
      <p:sp>
        <p:nvSpPr>
          <p:cNvPr id="2" name="Slide Number Placeholder 1">
            <a:extLst>
              <a:ext uri="{FF2B5EF4-FFF2-40B4-BE49-F238E27FC236}">
                <a16:creationId xmlns:a16="http://schemas.microsoft.com/office/drawing/2014/main" id="{0C726423-45AA-4205-B15A-BC45069AF0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164436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BC8852-CB4A-4517-9B29-D9DF177F4D44}"/>
              </a:ext>
            </a:extLst>
          </p:cNvPr>
          <p:cNvSpPr>
            <a:spLocks noGrp="1"/>
          </p:cNvSpPr>
          <p:nvPr>
            <p:ph type="ctrTitle"/>
          </p:nvPr>
        </p:nvSpPr>
        <p:spPr>
          <a:xfrm>
            <a:off x="0" y="1619076"/>
            <a:ext cx="12191999" cy="1701222"/>
          </a:xfrm>
        </p:spPr>
        <p:txBody>
          <a:bodyPr/>
          <a:lstStyle/>
          <a:p>
            <a:r>
              <a:rPr lang="en-US" sz="4800" dirty="0">
                <a:solidFill>
                  <a:schemeClr val="tx1"/>
                </a:solidFill>
              </a:rPr>
              <a:t> District Presentations</a:t>
            </a:r>
          </a:p>
        </p:txBody>
      </p:sp>
    </p:spTree>
    <p:extLst>
      <p:ext uri="{BB962C8B-B14F-4D97-AF65-F5344CB8AC3E}">
        <p14:creationId xmlns:p14="http://schemas.microsoft.com/office/powerpoint/2010/main" val="3364647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BA39B68-EF84-172A-0F18-EF7734BE7005}"/>
              </a:ext>
            </a:extLst>
          </p:cNvPr>
          <p:cNvSpPr>
            <a:spLocks noGrp="1"/>
          </p:cNvSpPr>
          <p:nvPr>
            <p:ph type="title"/>
          </p:nvPr>
        </p:nvSpPr>
        <p:spPr>
          <a:xfrm>
            <a:off x="150312" y="1391540"/>
            <a:ext cx="12192000" cy="2726386"/>
          </a:xfrm>
        </p:spPr>
        <p:txBody>
          <a:bodyPr/>
          <a:lstStyle/>
          <a:p>
            <a:pPr rtl="0" eaLnBrk="1" latinLnBrk="0" hangingPunct="1"/>
            <a:r>
              <a:rPr lang="en-US" sz="3200" kern="1200" dirty="0">
                <a:effectLst/>
                <a:ea typeface="+mn-ea"/>
                <a:cs typeface="+mn-cs"/>
              </a:rPr>
              <a:t>Monmouth-Ocean Educational Services Commission </a:t>
            </a:r>
            <a:endParaRPr lang="en-US" dirty="0">
              <a:effectLst/>
            </a:endParaRPr>
          </a:p>
        </p:txBody>
      </p:sp>
      <p:sp>
        <p:nvSpPr>
          <p:cNvPr id="8" name="Subtitle 2">
            <a:extLst>
              <a:ext uri="{FF2B5EF4-FFF2-40B4-BE49-F238E27FC236}">
                <a16:creationId xmlns:a16="http://schemas.microsoft.com/office/drawing/2014/main" id="{E3F34DF2-38E9-FFCB-092F-C2BF0A29C517}"/>
              </a:ext>
            </a:extLst>
          </p:cNvPr>
          <p:cNvSpPr txBox="1">
            <a:spLocks/>
          </p:cNvSpPr>
          <p:nvPr/>
        </p:nvSpPr>
        <p:spPr>
          <a:xfrm>
            <a:off x="2360112" y="3756072"/>
            <a:ext cx="7772400" cy="1199704"/>
          </a:xfrm>
          <a:prstGeom prst="rect">
            <a:avLst/>
          </a:prstGeom>
        </p:spPr>
        <p:txBody>
          <a:bodyPr vert="horz" lIns="91440" tIns="45720" rIns="91440" bIns="45720" rtlCol="0" anchor="t">
            <a:normAutofit/>
          </a:bodyPr>
          <a:lstStyle>
            <a:lvl1pPr marL="0" indent="0" algn="ctr" defTabSz="914400" rtl="0" eaLnBrk="1" latinLnBrk="0" hangingPunct="1">
              <a:lnSpc>
                <a:spcPct val="108000"/>
              </a:lnSpc>
              <a:spcBef>
                <a:spcPts val="1000"/>
              </a:spcBef>
              <a:spcAft>
                <a:spcPts val="1400"/>
              </a:spcAft>
              <a:buFont typeface="Arial" panose="020B0604020202020204" pitchFamily="34" charset="0"/>
              <a:buNone/>
              <a:defRPr sz="2800" kern="1200">
                <a:solidFill>
                  <a:schemeClr val="tx1"/>
                </a:solidFill>
                <a:latin typeface="Palatino Linotype" panose="02040502050505030304" pitchFamily="18" charset="0"/>
                <a:ea typeface="+mn-ea"/>
                <a:cs typeface="+mn-cs"/>
              </a:defRPr>
            </a:lvl1pPr>
            <a:lvl2pPr marL="342892" indent="0" algn="ctr" defTabSz="914400" rtl="0" eaLnBrk="1" latinLnBrk="0" hangingPunct="1">
              <a:lnSpc>
                <a:spcPct val="108000"/>
              </a:lnSpc>
              <a:spcBef>
                <a:spcPts val="500"/>
              </a:spcBef>
              <a:spcAft>
                <a:spcPts val="1400"/>
              </a:spcAft>
              <a:buFont typeface="Arial" panose="020B0604020202020204" pitchFamily="34" charset="0"/>
              <a:buNone/>
              <a:defRPr sz="1500" kern="1200">
                <a:solidFill>
                  <a:schemeClr val="tx1"/>
                </a:solidFill>
                <a:latin typeface="Palatino Linotype" panose="02040502050505030304" pitchFamily="18" charset="0"/>
                <a:ea typeface="+mn-ea"/>
                <a:cs typeface="+mn-cs"/>
              </a:defRPr>
            </a:lvl2pPr>
            <a:lvl3pPr marL="685783" indent="0" algn="ctr" defTabSz="914400" rtl="0" eaLnBrk="1" latinLnBrk="0" hangingPunct="1">
              <a:lnSpc>
                <a:spcPct val="108000"/>
              </a:lnSpc>
              <a:spcBef>
                <a:spcPts val="500"/>
              </a:spcBef>
              <a:spcAft>
                <a:spcPts val="1400"/>
              </a:spcAft>
              <a:buFont typeface="Arial" panose="020B0604020202020204" pitchFamily="34" charset="0"/>
              <a:buNone/>
              <a:defRPr sz="1350" kern="1200">
                <a:solidFill>
                  <a:schemeClr val="tx1"/>
                </a:solidFill>
                <a:latin typeface="Palatino Linotype" panose="02040502050505030304" pitchFamily="18" charset="0"/>
                <a:ea typeface="+mn-ea"/>
                <a:cs typeface="+mn-cs"/>
              </a:defRPr>
            </a:lvl3pPr>
            <a:lvl4pPr marL="1028675" indent="0" algn="ctr" defTabSz="914400" rtl="0" eaLnBrk="1" latinLnBrk="0" hangingPunct="1">
              <a:lnSpc>
                <a:spcPct val="108000"/>
              </a:lnSpc>
              <a:spcBef>
                <a:spcPts val="500"/>
              </a:spcBef>
              <a:spcAft>
                <a:spcPts val="1400"/>
              </a:spcAft>
              <a:buFont typeface="Arial" panose="020B0604020202020204" pitchFamily="34" charset="0"/>
              <a:buNone/>
              <a:defRPr sz="1200" kern="1200">
                <a:solidFill>
                  <a:schemeClr val="tx1"/>
                </a:solidFill>
                <a:latin typeface="Palatino Linotype" panose="02040502050505030304" pitchFamily="18" charset="0"/>
                <a:ea typeface="+mn-ea"/>
                <a:cs typeface="+mn-cs"/>
              </a:defRPr>
            </a:lvl4pPr>
            <a:lvl5pPr marL="1371566" indent="0" algn="ctr" defTabSz="914400" rtl="0" eaLnBrk="1" latinLnBrk="0" hangingPunct="1">
              <a:lnSpc>
                <a:spcPct val="108000"/>
              </a:lnSpc>
              <a:spcBef>
                <a:spcPts val="500"/>
              </a:spcBef>
              <a:spcAft>
                <a:spcPts val="1400"/>
              </a:spcAft>
              <a:buFont typeface="Arial" panose="020B0604020202020204" pitchFamily="34" charset="0"/>
              <a:buNone/>
              <a:defRPr sz="1200" kern="1200">
                <a:solidFill>
                  <a:schemeClr val="tx1"/>
                </a:solidFill>
                <a:latin typeface="Palatino Linotype" panose="02040502050505030304" pitchFamily="18" charset="0"/>
                <a:ea typeface="+mn-ea"/>
                <a:cs typeface="+mn-cs"/>
              </a:defRPr>
            </a:lvl5pPr>
            <a:lvl6pPr marL="1714457"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057348"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240024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2743132"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nSpc>
                <a:spcPct val="100000"/>
              </a:lnSpc>
            </a:pPr>
            <a:r>
              <a:rPr lang="en-US" sz="2400" b="1" dirty="0">
                <a:solidFill>
                  <a:srgbClr val="6E2405"/>
                </a:solidFill>
                <a:latin typeface="Palatino Linotype"/>
              </a:rPr>
              <a:t>Dr. Wendy Gray Morales</a:t>
            </a:r>
            <a:br>
              <a:rPr lang="en-US" sz="2400" b="1" dirty="0">
                <a:solidFill>
                  <a:srgbClr val="6E2405"/>
                </a:solidFill>
              </a:rPr>
            </a:br>
            <a:r>
              <a:rPr lang="en-US" sz="2400" b="1" dirty="0">
                <a:solidFill>
                  <a:srgbClr val="6E2405"/>
                </a:solidFill>
                <a:latin typeface="Palatino Linotype"/>
              </a:rPr>
              <a:t>Assistant Superintendent</a:t>
            </a:r>
            <a:endParaRPr lang="en-US" sz="2400" b="1" dirty="0">
              <a:solidFill>
                <a:srgbClr val="6E2405"/>
              </a:solidFill>
            </a:endParaRPr>
          </a:p>
        </p:txBody>
      </p:sp>
    </p:spTree>
    <p:extLst>
      <p:ext uri="{BB962C8B-B14F-4D97-AF65-F5344CB8AC3E}">
        <p14:creationId xmlns:p14="http://schemas.microsoft.com/office/powerpoint/2010/main" val="198985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64E40-3F93-2272-8E83-AD019DAACD6B}"/>
              </a:ext>
            </a:extLst>
          </p:cNvPr>
          <p:cNvSpPr>
            <a:spLocks noGrp="1"/>
          </p:cNvSpPr>
          <p:nvPr>
            <p:ph type="title"/>
          </p:nvPr>
        </p:nvSpPr>
        <p:spPr>
          <a:xfrm>
            <a:off x="-739037" y="87325"/>
            <a:ext cx="12192000" cy="2726386"/>
          </a:xfrm>
        </p:spPr>
        <p:txBody>
          <a:bodyPr/>
          <a:lstStyle/>
          <a:p>
            <a:r>
              <a:rPr lang="en-US" sz="3600" b="1" i="0" kern="1200" dirty="0">
                <a:solidFill>
                  <a:srgbClr val="05386A"/>
                </a:solidFill>
                <a:effectLst/>
                <a:latin typeface="Cambria" panose="02040503050406030204" pitchFamily="18" charset="0"/>
                <a:ea typeface="+mn-ea"/>
                <a:cs typeface="+mn-cs"/>
              </a:rPr>
              <a:t>Supplement Your District’s Programs with </a:t>
            </a:r>
            <a:endParaRPr lang="en-US" dirty="0"/>
          </a:p>
        </p:txBody>
      </p:sp>
      <p:pic>
        <p:nvPicPr>
          <p:cNvPr id="1029" name="Picture 5" descr="Logo: New Jersey VirtualSchool Trademarked ">
            <a:extLst>
              <a:ext uri="{FF2B5EF4-FFF2-40B4-BE49-F238E27FC236}">
                <a16:creationId xmlns:a16="http://schemas.microsoft.com/office/drawing/2014/main" id="{57428CBE-FB7F-CA8F-15BF-FF3A8B322D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2650" y="2139951"/>
            <a:ext cx="8710612" cy="227519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2D061ED-D180-6EED-FE04-D642A0B78553}"/>
              </a:ext>
            </a:extLst>
          </p:cNvPr>
          <p:cNvSpPr txBox="1"/>
          <p:nvPr/>
        </p:nvSpPr>
        <p:spPr>
          <a:xfrm>
            <a:off x="330200" y="5080101"/>
            <a:ext cx="6096000" cy="646331"/>
          </a:xfrm>
          <a:prstGeom prst="rect">
            <a:avLst/>
          </a:prstGeom>
          <a:noFill/>
        </p:spPr>
        <p:txBody>
          <a:bodyPr wrap="square">
            <a:spAutoFit/>
          </a:bodyPr>
          <a:lstStyle/>
          <a:p>
            <a:pPr rtl="0">
              <a:spcBef>
                <a:spcPts val="0"/>
              </a:spcBef>
              <a:spcAft>
                <a:spcPts val="0"/>
              </a:spcAft>
            </a:pPr>
            <a:r>
              <a:rPr lang="en-US" sz="1800" b="1" i="0" u="none" strike="noStrike" dirty="0">
                <a:solidFill>
                  <a:srgbClr val="05386A"/>
                </a:solidFill>
                <a:effectLst/>
                <a:latin typeface="Cambria" panose="02040503050406030204" pitchFamily="18" charset="0"/>
              </a:rPr>
              <a:t>Wendy Gray Morales, Ed.D. Assistant Superintendent</a:t>
            </a:r>
            <a:endParaRPr lang="en-US" b="0" dirty="0">
              <a:effectLst/>
            </a:endParaRPr>
          </a:p>
          <a:p>
            <a:endParaRPr lang="en-US" dirty="0"/>
          </a:p>
        </p:txBody>
      </p:sp>
      <p:pic>
        <p:nvPicPr>
          <p:cNvPr id="1031" name="Picture 7" descr="Logo: MOESC">
            <a:extLst>
              <a:ext uri="{FF2B5EF4-FFF2-40B4-BE49-F238E27FC236}">
                <a16:creationId xmlns:a16="http://schemas.microsoft.com/office/drawing/2014/main" id="{FB28A2E0-55B6-3FF6-66F1-B8AC7AFB0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650" y="5541766"/>
            <a:ext cx="1993900" cy="66463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BE61AD5-AC68-9C86-523B-6D1BC1EAF82A}"/>
              </a:ext>
            </a:extLst>
          </p:cNvPr>
          <p:cNvSpPr txBox="1"/>
          <p:nvPr/>
        </p:nvSpPr>
        <p:spPr>
          <a:xfrm>
            <a:off x="6527800" y="5092051"/>
            <a:ext cx="6096000" cy="830997"/>
          </a:xfrm>
          <a:prstGeom prst="rect">
            <a:avLst/>
          </a:prstGeom>
          <a:noFill/>
        </p:spPr>
        <p:txBody>
          <a:bodyPr wrap="square">
            <a:spAutoFit/>
          </a:bodyPr>
          <a:lstStyle/>
          <a:p>
            <a:pPr algn="ctr" rtl="0">
              <a:spcBef>
                <a:spcPts val="0"/>
              </a:spcBef>
              <a:spcAft>
                <a:spcPts val="0"/>
              </a:spcAft>
            </a:pPr>
            <a:r>
              <a:rPr lang="en-US" sz="1600" b="0" i="0" u="none" strike="noStrike" dirty="0">
                <a:solidFill>
                  <a:srgbClr val="05386A"/>
                </a:solidFill>
                <a:effectLst/>
                <a:latin typeface="Cambria" panose="02040503050406030204" pitchFamily="18" charset="0"/>
              </a:rPr>
              <a:t>Monmouth-Ocean Educational Services Commission</a:t>
            </a:r>
            <a:endParaRPr lang="en-US" sz="1600" b="0" dirty="0">
              <a:effectLst/>
            </a:endParaRPr>
          </a:p>
          <a:p>
            <a:pPr algn="ctr" rtl="0">
              <a:spcBef>
                <a:spcPts val="0"/>
              </a:spcBef>
              <a:spcAft>
                <a:spcPts val="0"/>
              </a:spcAft>
            </a:pPr>
            <a:r>
              <a:rPr lang="en-US" sz="1600" b="0" i="0" u="none" strike="noStrike" dirty="0">
                <a:solidFill>
                  <a:srgbClr val="05386A"/>
                </a:solidFill>
                <a:effectLst/>
                <a:latin typeface="Cambria" panose="02040503050406030204" pitchFamily="18" charset="0"/>
              </a:rPr>
              <a:t>900 Green Grove Road, Tinton Falls, NJ 07712</a:t>
            </a:r>
            <a:endParaRPr lang="en-US" sz="1600" b="0" dirty="0">
              <a:effectLst/>
            </a:endParaRPr>
          </a:p>
          <a:p>
            <a:pPr algn="ctr" rtl="0">
              <a:spcBef>
                <a:spcPts val="0"/>
              </a:spcBef>
              <a:spcAft>
                <a:spcPts val="0"/>
              </a:spcAft>
            </a:pPr>
            <a:r>
              <a:rPr lang="en-US" sz="1600" b="0" i="0" u="none" strike="noStrike" dirty="0">
                <a:solidFill>
                  <a:srgbClr val="05386A"/>
                </a:solidFill>
                <a:effectLst/>
                <a:latin typeface="Cambria" panose="02040503050406030204" pitchFamily="18" charset="0"/>
              </a:rPr>
              <a:t>(732) 695-7800 </a:t>
            </a:r>
            <a:r>
              <a:rPr lang="en-US" sz="1600" b="0" i="0" u="sng" strike="noStrike" dirty="0">
                <a:solidFill>
                  <a:srgbClr val="0000FF"/>
                </a:solidFill>
                <a:effectLst/>
                <a:latin typeface="Cambria" panose="02040503050406030204" pitchFamily="18" charset="0"/>
              </a:rPr>
              <a:t>www.moesc.org</a:t>
            </a:r>
            <a:endParaRPr lang="en-US" sz="1600" b="0" u="sng" dirty="0">
              <a:solidFill>
                <a:srgbClr val="0000FF"/>
              </a:solidFill>
              <a:effectLst/>
            </a:endParaRPr>
          </a:p>
        </p:txBody>
      </p:sp>
      <p:sp>
        <p:nvSpPr>
          <p:cNvPr id="3" name="Slide Number Placeholder 2">
            <a:extLst>
              <a:ext uri="{FF2B5EF4-FFF2-40B4-BE49-F238E27FC236}">
                <a16:creationId xmlns:a16="http://schemas.microsoft.com/office/drawing/2014/main" id="{B6A1B0AA-26F4-DC58-9C0E-D9B0E80998A1}"/>
              </a:ext>
            </a:extLst>
          </p:cNvPr>
          <p:cNvSpPr>
            <a:spLocks noGrp="1"/>
          </p:cNvSpPr>
          <p:nvPr>
            <p:ph type="sldNum" sz="quarter" idx="12"/>
          </p:nvPr>
        </p:nvSpPr>
        <p:spPr/>
        <p:txBody>
          <a:bodyPr/>
          <a:lstStyle/>
          <a:p>
            <a:fld id="{063B872D-3AE9-4542-A461-B751CD6BB84C}" type="slidenum">
              <a:rPr lang="en-US" smtClean="0"/>
              <a:t>18</a:t>
            </a:fld>
            <a:endParaRPr lang="en-US" dirty="0"/>
          </a:p>
        </p:txBody>
      </p:sp>
    </p:spTree>
    <p:extLst>
      <p:ext uri="{BB962C8B-B14F-4D97-AF65-F5344CB8AC3E}">
        <p14:creationId xmlns:p14="http://schemas.microsoft.com/office/powerpoint/2010/main" val="4022164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1ACF-61C5-0BA6-5F0C-DD6F260E5D15}"/>
              </a:ext>
            </a:extLst>
          </p:cNvPr>
          <p:cNvSpPr>
            <a:spLocks noGrp="1"/>
          </p:cNvSpPr>
          <p:nvPr>
            <p:ph type="title"/>
          </p:nvPr>
        </p:nvSpPr>
        <p:spPr>
          <a:xfrm>
            <a:off x="1333960" y="235678"/>
            <a:ext cx="10096959" cy="747579"/>
          </a:xfrm>
        </p:spPr>
        <p:txBody>
          <a:bodyPr/>
          <a:lstStyle/>
          <a:p>
            <a:pPr algn="ctr"/>
            <a:r>
              <a:rPr lang="en-US" sz="3200" b="1" i="0" u="none" strike="noStrike" dirty="0">
                <a:solidFill>
                  <a:schemeClr val="accent1">
                    <a:lumMod val="50000"/>
                  </a:schemeClr>
                </a:solidFill>
                <a:effectLst/>
                <a:latin typeface="Cambria" panose="02040503050406030204" pitchFamily="18" charset="0"/>
              </a:rPr>
              <a:t>What is an Educational Services Commission(ESC)? </a:t>
            </a:r>
            <a:endParaRPr lang="en-US" sz="3200" dirty="0">
              <a:solidFill>
                <a:schemeClr val="accent1">
                  <a:lumMod val="50000"/>
                </a:schemeClr>
              </a:solidFill>
            </a:endParaRPr>
          </a:p>
        </p:txBody>
      </p:sp>
      <p:sp>
        <p:nvSpPr>
          <p:cNvPr id="3" name="Content Placeholder 2">
            <a:extLst>
              <a:ext uri="{FF2B5EF4-FFF2-40B4-BE49-F238E27FC236}">
                <a16:creationId xmlns:a16="http://schemas.microsoft.com/office/drawing/2014/main" id="{531084B7-2FFB-6C79-BCEE-683941DD59A4}"/>
              </a:ext>
            </a:extLst>
          </p:cNvPr>
          <p:cNvSpPr>
            <a:spLocks noGrp="1"/>
          </p:cNvSpPr>
          <p:nvPr>
            <p:ph sz="half" idx="1"/>
          </p:nvPr>
        </p:nvSpPr>
        <p:spPr>
          <a:xfrm>
            <a:off x="176269" y="1719202"/>
            <a:ext cx="5843530" cy="3917683"/>
          </a:xfrm>
        </p:spPr>
        <p:txBody>
          <a:bodyPr>
            <a:normAutofit/>
          </a:bodyPr>
          <a:lstStyle/>
          <a:p>
            <a:pPr rtl="0">
              <a:lnSpc>
                <a:spcPct val="88000"/>
              </a:lnSpc>
              <a:spcBef>
                <a:spcPts val="0"/>
              </a:spcBef>
              <a:spcAft>
                <a:spcPts val="1200"/>
              </a:spcAft>
            </a:pPr>
            <a:r>
              <a:rPr lang="en-US" sz="2500" b="0" i="0" u="none" strike="noStrike" dirty="0">
                <a:solidFill>
                  <a:srgbClr val="05386A"/>
                </a:solidFill>
                <a:effectLst/>
                <a:latin typeface="Cambria" panose="02040503050406030204" pitchFamily="18" charset="0"/>
              </a:rPr>
              <a:t>An ESC is a public, non-profit organization which provides programs and services to school districts and collaborates with other commissions and organizations throughout the state of New Jersey.</a:t>
            </a:r>
            <a:endParaRPr lang="en-US" sz="2500" b="0" dirty="0">
              <a:effectLst/>
            </a:endParaRPr>
          </a:p>
          <a:p>
            <a:pPr marL="0" indent="0" rtl="0">
              <a:spcBef>
                <a:spcPts val="0"/>
              </a:spcBef>
              <a:spcAft>
                <a:spcPts val="1200"/>
              </a:spcAft>
              <a:buNone/>
            </a:pPr>
            <a:r>
              <a:rPr lang="en-US" sz="2500" b="0" i="0" u="none" strike="noStrike" dirty="0">
                <a:solidFill>
                  <a:srgbClr val="05386A"/>
                </a:solidFill>
                <a:effectLst/>
                <a:latin typeface="Cambria" panose="02040503050406030204" pitchFamily="18" charset="0"/>
              </a:rPr>
              <a:t>*There are 9 ESCs in NJ</a:t>
            </a:r>
            <a:endParaRPr lang="en-US" sz="2500" b="0" dirty="0">
              <a:effectLst/>
            </a:endParaRPr>
          </a:p>
        </p:txBody>
      </p:sp>
      <p:sp>
        <p:nvSpPr>
          <p:cNvPr id="4" name="Content Placeholder 3">
            <a:extLst>
              <a:ext uri="{FF2B5EF4-FFF2-40B4-BE49-F238E27FC236}">
                <a16:creationId xmlns:a16="http://schemas.microsoft.com/office/drawing/2014/main" id="{92EB7A5E-6CB0-6D6F-7601-32BE22F22794}"/>
              </a:ext>
            </a:extLst>
          </p:cNvPr>
          <p:cNvSpPr>
            <a:spLocks noGrp="1"/>
          </p:cNvSpPr>
          <p:nvPr>
            <p:ph sz="half" idx="13"/>
          </p:nvPr>
        </p:nvSpPr>
        <p:spPr>
          <a:xfrm>
            <a:off x="5765954" y="1284912"/>
            <a:ext cx="5843530" cy="1618984"/>
          </a:xfrm>
        </p:spPr>
        <p:txBody>
          <a:bodyPr>
            <a:noAutofit/>
          </a:bodyPr>
          <a:lstStyle/>
          <a:p>
            <a:pPr marL="0" indent="0" algn="ctr" rtl="0">
              <a:spcBef>
                <a:spcPts val="0"/>
              </a:spcBef>
              <a:spcAft>
                <a:spcPts val="0"/>
              </a:spcAft>
              <a:buNone/>
            </a:pPr>
            <a:r>
              <a:rPr lang="en-US" sz="2400" b="1" i="1" u="none" strike="noStrike" dirty="0">
                <a:solidFill>
                  <a:srgbClr val="05386A"/>
                </a:solidFill>
                <a:effectLst/>
                <a:latin typeface="Cambria" panose="02040503050406030204" pitchFamily="18" charset="0"/>
              </a:rPr>
              <a:t>MOESC is the ESC  that oversees the NJ Virtual School</a:t>
            </a:r>
            <a:endParaRPr lang="en-US" sz="2400" b="0" dirty="0">
              <a:effectLst/>
            </a:endParaRPr>
          </a:p>
        </p:txBody>
      </p:sp>
      <p:pic>
        <p:nvPicPr>
          <p:cNvPr id="16" name="Picture 2" descr="Begin your virtual learning journey here! New Jersey VirtualSchool trademarked. Fall 2022 Enrollment Closes: 4/21/23 Courses End: 6/16/23 Summer 2023 Enrollment Begins: 4/24/23 Courses Begin: 6/26/23 Enrollment Closes: 7/27/23 Courses End: 8/18/23 Fall/Spring 2023-2024 Enrollment Begins: 4/24/23 Courses Begin: 9/7/23 Enrollment Closes: 5/13/24 Courses End: 6/14/24 Logo: MOESC ">
            <a:extLst>
              <a:ext uri="{FF2B5EF4-FFF2-40B4-BE49-F238E27FC236}">
                <a16:creationId xmlns:a16="http://schemas.microsoft.com/office/drawing/2014/main" id="{0B876401-528D-0A7E-6D27-C57D48EB15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631" y="2357438"/>
            <a:ext cx="6502691" cy="344947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F339A24A-66CF-706A-A2E0-C765E04B8BC7}"/>
              </a:ext>
            </a:extLst>
          </p:cNvPr>
          <p:cNvSpPr>
            <a:spLocks noGrp="1"/>
          </p:cNvSpPr>
          <p:nvPr>
            <p:ph type="sldNum" sz="quarter" idx="12"/>
          </p:nvPr>
        </p:nvSpPr>
        <p:spPr/>
        <p:txBody>
          <a:bodyPr/>
          <a:lstStyle/>
          <a:p>
            <a:fld id="{A3D1C70C-36A2-44FC-A083-98959550CFF4}" type="slidenum">
              <a:rPr lang="en-US" smtClean="0"/>
              <a:t>19</a:t>
            </a:fld>
            <a:endParaRPr lang="en-US" dirty="0"/>
          </a:p>
        </p:txBody>
      </p:sp>
    </p:spTree>
    <p:extLst>
      <p:ext uri="{BB962C8B-B14F-4D97-AF65-F5344CB8AC3E}">
        <p14:creationId xmlns:p14="http://schemas.microsoft.com/office/powerpoint/2010/main" val="912509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68C96-A9D0-409F-ACEB-4191383A3DA6}"/>
              </a:ext>
            </a:extLst>
          </p:cNvPr>
          <p:cNvSpPr>
            <a:spLocks noGrp="1"/>
          </p:cNvSpPr>
          <p:nvPr>
            <p:ph type="title"/>
          </p:nvPr>
        </p:nvSpPr>
        <p:spPr>
          <a:xfrm>
            <a:off x="1256842" y="389784"/>
            <a:ext cx="10096959" cy="747579"/>
          </a:xfrm>
        </p:spPr>
        <p:txBody>
          <a:bodyPr/>
          <a:lstStyle/>
          <a:p>
            <a:pPr algn="ctr"/>
            <a:r>
              <a:rPr lang="en-US" dirty="0"/>
              <a:t>Agenda </a:t>
            </a:r>
          </a:p>
        </p:txBody>
      </p:sp>
      <p:sp>
        <p:nvSpPr>
          <p:cNvPr id="8" name="TextBox 7">
            <a:extLst>
              <a:ext uri="{FF2B5EF4-FFF2-40B4-BE49-F238E27FC236}">
                <a16:creationId xmlns:a16="http://schemas.microsoft.com/office/drawing/2014/main" id="{7B1B24FB-D8F9-5015-52D2-2D0B59DB4208}"/>
              </a:ext>
            </a:extLst>
          </p:cNvPr>
          <p:cNvSpPr txBox="1"/>
          <p:nvPr/>
        </p:nvSpPr>
        <p:spPr>
          <a:xfrm>
            <a:off x="859973" y="1126477"/>
            <a:ext cx="11273431" cy="5929828"/>
          </a:xfrm>
          <a:prstGeom prst="rect">
            <a:avLst/>
          </a:prstGeom>
          <a:noFill/>
        </p:spPr>
        <p:txBody>
          <a:bodyPr wrap="square" rtlCol="0">
            <a:spAutoFit/>
          </a:bodyPr>
          <a:lstStyle/>
          <a:p>
            <a:r>
              <a:rPr lang="en-US" sz="1600" b="1" dirty="0"/>
              <a:t>Housekeeping                      </a:t>
            </a:r>
            <a:r>
              <a:rPr lang="en-US" sz="1600" dirty="0"/>
              <a:t>                                                Ms. Peggy </a:t>
            </a:r>
            <a:r>
              <a:rPr lang="en-US" sz="1600" dirty="0" err="1"/>
              <a:t>Porche</a:t>
            </a:r>
            <a:r>
              <a:rPr lang="en-US" sz="1600" dirty="0"/>
              <a:t>, Planning Associate </a:t>
            </a:r>
          </a:p>
          <a:p>
            <a:r>
              <a:rPr lang="en-US" sz="1600" dirty="0"/>
              <a:t>                                                                                                 Office of the Executive Director/Deputy Assistant </a:t>
            </a:r>
          </a:p>
          <a:p>
            <a:r>
              <a:rPr lang="en-US" sz="1600" dirty="0"/>
              <a:t>                                                                                                 Commissioner</a:t>
            </a:r>
          </a:p>
          <a:p>
            <a:pPr>
              <a:spcBef>
                <a:spcPts val="3000"/>
              </a:spcBef>
            </a:pPr>
            <a:r>
              <a:rPr lang="en-US" sz="1600" b="1" dirty="0"/>
              <a:t>Greetings/Welcome</a:t>
            </a:r>
            <a:r>
              <a:rPr lang="en-US" sz="1600" dirty="0"/>
              <a:t>                                                             Dr. A. Charles Wright, </a:t>
            </a:r>
          </a:p>
          <a:p>
            <a:r>
              <a:rPr lang="en-US" sz="1600" dirty="0"/>
              <a:t>                                                                                                 Executive Director/Deputy Assistant Commissioner </a:t>
            </a:r>
          </a:p>
          <a:p>
            <a:r>
              <a:rPr lang="en-US" sz="1600" dirty="0"/>
              <a:t>                                                                                                 Division of Educational Services </a:t>
            </a:r>
          </a:p>
          <a:p>
            <a:pPr>
              <a:spcBef>
                <a:spcPts val="3200"/>
              </a:spcBef>
            </a:pPr>
            <a:r>
              <a:rPr lang="en-US" sz="1400" b="1" dirty="0"/>
              <a:t>ARP ESSER  Website Update </a:t>
            </a:r>
            <a:r>
              <a:rPr lang="en-US" sz="1600" dirty="0"/>
              <a:t>                                                 </a:t>
            </a:r>
            <a:r>
              <a:rPr lang="en-US" sz="1500" dirty="0"/>
              <a:t> </a:t>
            </a:r>
            <a:r>
              <a:rPr lang="en-US" sz="1600" dirty="0"/>
              <a:t>Mr. Clark Coe, Jr. </a:t>
            </a:r>
          </a:p>
          <a:p>
            <a:r>
              <a:rPr lang="en-US" sz="1600" dirty="0"/>
              <a:t>                                                                                                 Project Specialist, Office of the Executive Director/Deputy</a:t>
            </a:r>
          </a:p>
          <a:p>
            <a:r>
              <a:rPr lang="en-US" sz="1600" dirty="0"/>
              <a:t>                                                                                                 Asst. Commissioner </a:t>
            </a:r>
          </a:p>
          <a:p>
            <a:pPr>
              <a:spcBef>
                <a:spcPts val="2200"/>
              </a:spcBef>
            </a:pPr>
            <a:r>
              <a:rPr lang="en-US" sz="1600" dirty="0"/>
              <a:t>Effective Virtual/Remote  Instruction  and Planning    Mr. Gilbert Gonzales, Director </a:t>
            </a:r>
          </a:p>
          <a:p>
            <a:r>
              <a:rPr lang="en-US" sz="1600" dirty="0"/>
              <a:t>                                                                                                 Office of Innovation</a:t>
            </a:r>
          </a:p>
          <a:p>
            <a:r>
              <a:rPr lang="en-US" sz="1600" dirty="0"/>
              <a:t>                                                                                                 Division of Teaching and Learning</a:t>
            </a:r>
          </a:p>
          <a:p>
            <a:pPr>
              <a:spcBef>
                <a:spcPts val="3200"/>
              </a:spcBef>
            </a:pPr>
            <a:r>
              <a:rPr lang="en-US" sz="1600" dirty="0"/>
              <a:t>Monmouth Ocean Ed. Services                                          Dr. Wendy Gray Morales </a:t>
            </a:r>
          </a:p>
          <a:p>
            <a:r>
              <a:rPr lang="en-US" sz="1600" dirty="0"/>
              <a:t>                                                                                                 Assistant Superintendent </a:t>
            </a:r>
          </a:p>
          <a:p>
            <a:endParaRPr lang="en-US" sz="1600" dirty="0"/>
          </a:p>
          <a:p>
            <a:pPr>
              <a:spcBef>
                <a:spcPts val="3200"/>
              </a:spcBef>
            </a:pPr>
            <a:r>
              <a:rPr lang="en-US" sz="1600" dirty="0"/>
              <a:t>    </a:t>
            </a:r>
          </a:p>
        </p:txBody>
      </p:sp>
    </p:spTree>
    <p:extLst>
      <p:ext uri="{BB962C8B-B14F-4D97-AF65-F5344CB8AC3E}">
        <p14:creationId xmlns:p14="http://schemas.microsoft.com/office/powerpoint/2010/main" val="1887117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DA9ED-8A41-BDF6-702D-81D790DCC739}"/>
              </a:ext>
            </a:extLst>
          </p:cNvPr>
          <p:cNvSpPr>
            <a:spLocks noGrp="1"/>
          </p:cNvSpPr>
          <p:nvPr>
            <p:ph type="title"/>
          </p:nvPr>
        </p:nvSpPr>
        <p:spPr>
          <a:xfrm>
            <a:off x="1333960" y="235678"/>
            <a:ext cx="10096959" cy="747579"/>
          </a:xfrm>
        </p:spPr>
        <p:txBody>
          <a:bodyPr/>
          <a:lstStyle/>
          <a:p>
            <a:pPr algn="ctr"/>
            <a:r>
              <a:rPr lang="en-US" sz="3200" b="1" i="0" u="none" strike="noStrike" dirty="0">
                <a:solidFill>
                  <a:schemeClr val="accent1">
                    <a:lumMod val="50000"/>
                  </a:schemeClr>
                </a:solidFill>
                <a:effectLst/>
                <a:latin typeface="Cambria" panose="02040503050406030204" pitchFamily="18" charset="0"/>
              </a:rPr>
              <a:t>What is </a:t>
            </a:r>
            <a:r>
              <a:rPr lang="en-US" sz="3200" b="1" i="1" u="none" strike="noStrike" dirty="0">
                <a:solidFill>
                  <a:schemeClr val="accent1">
                    <a:lumMod val="50000"/>
                  </a:schemeClr>
                </a:solidFill>
                <a:effectLst/>
                <a:latin typeface="Cambria" panose="02040503050406030204" pitchFamily="18" charset="0"/>
              </a:rPr>
              <a:t>NJ Virtual School?</a:t>
            </a:r>
            <a:endParaRPr lang="en-US" sz="3200" dirty="0">
              <a:solidFill>
                <a:schemeClr val="accent1">
                  <a:lumMod val="50000"/>
                </a:schemeClr>
              </a:solidFill>
            </a:endParaRPr>
          </a:p>
        </p:txBody>
      </p:sp>
      <p:pic>
        <p:nvPicPr>
          <p:cNvPr id="2050" name="Picture 2" descr="Poster for New Jersey VirtualSchool Trademarked. SPECIALIZING IN PROVIDING HIGH-QUALITY MIDDLE SCHOOL AND HIGH SCHOOL COURSES. FLEXIBLE ONLINE COURSES FOR GRADES 6 to 12 • New course  credit • Credit recovery • AP/Dual Enrollment • Short-term instruction • Summer School •  Homeschool • Courses can be created upon request • Incentive and bulk pricing available. STANDARDS-BASED CURRICULUM • Taught by a highly-qualified, certified NJ teacher • Academic and social-emotional learning driven • Research-based assessments. DYNAMIC LEARNING PLATFORM •Self-paced, personalized content •Accommodations for IEPs &amp; 504 built in • User-friendly engaging interface • Many language available to accommodate for English Language Learners  PLUS A CERTIFIED PRINCIPAL, PERSONALIZED TECH SUPPORT, AND SUPERIOR CUSTOMER SERVICE! follow our story! @NJVirtualSchool #NJVirtualSchool QUALITY INSTRUCTION, ANYWHERE. For more information visit: www.njvs.org 100 Tornillo Falls, NJ 07712 732-389-5555 Kmiller@moesc.org ">
            <a:extLst>
              <a:ext uri="{FF2B5EF4-FFF2-40B4-BE49-F238E27FC236}">
                <a16:creationId xmlns:a16="http://schemas.microsoft.com/office/drawing/2014/main" id="{94E5A539-2305-4AEB-DC92-189A5A05AAB4}"/>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08912" y="1179512"/>
            <a:ext cx="3720226" cy="479909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BB3CBF9F-4F37-3AAD-DB33-DC4A0A6A7BF2}"/>
              </a:ext>
            </a:extLst>
          </p:cNvPr>
          <p:cNvSpPr>
            <a:spLocks noGrp="1"/>
          </p:cNvSpPr>
          <p:nvPr>
            <p:ph sz="half" idx="13"/>
          </p:nvPr>
        </p:nvSpPr>
        <p:spPr>
          <a:xfrm>
            <a:off x="4857750" y="1314716"/>
            <a:ext cx="7116536" cy="4663888"/>
          </a:xfrm>
        </p:spPr>
        <p:txBody>
          <a:bodyPr>
            <a:normAutofit lnSpcReduction="10000"/>
          </a:bodyPr>
          <a:lstStyle/>
          <a:p>
            <a:pPr rtl="0" fontAlgn="base">
              <a:spcBef>
                <a:spcPts val="0"/>
              </a:spcBef>
              <a:spcAft>
                <a:spcPts val="0"/>
              </a:spcAft>
              <a:buFont typeface="Arial" panose="020B0604020202020204" pitchFamily="34" charset="0"/>
              <a:buChar char="•"/>
            </a:pPr>
            <a:r>
              <a:rPr lang="en-US" sz="1800" b="0" i="0" u="none" strike="noStrike" dirty="0">
                <a:solidFill>
                  <a:srgbClr val="05386A"/>
                </a:solidFill>
                <a:effectLst/>
                <a:latin typeface="Cambria" panose="02040503050406030204" pitchFamily="18" charset="0"/>
              </a:rPr>
              <a:t>Online, </a:t>
            </a:r>
            <a:r>
              <a:rPr lang="en-US" sz="1800" b="1" i="0" u="none" strike="noStrike" dirty="0">
                <a:solidFill>
                  <a:srgbClr val="05386A"/>
                </a:solidFill>
                <a:effectLst/>
                <a:latin typeface="Cambria" panose="02040503050406030204" pitchFamily="18" charset="0"/>
              </a:rPr>
              <a:t>asynchronous</a:t>
            </a:r>
            <a:r>
              <a:rPr lang="en-US" sz="1800" b="0" i="0" u="none" strike="noStrike" dirty="0">
                <a:solidFill>
                  <a:srgbClr val="05386A"/>
                </a:solidFill>
                <a:effectLst/>
                <a:latin typeface="Cambria" panose="02040503050406030204" pitchFamily="18" charset="0"/>
              </a:rPr>
              <a:t> courses for students in grades 6-12</a:t>
            </a:r>
          </a:p>
          <a:p>
            <a:pPr rtl="0" fontAlgn="base">
              <a:spcBef>
                <a:spcPts val="0"/>
              </a:spcBef>
              <a:spcAft>
                <a:spcPts val="0"/>
              </a:spcAft>
              <a:buFont typeface="Arial" panose="020B0604020202020204" pitchFamily="34" charset="0"/>
              <a:buChar char="•"/>
            </a:pPr>
            <a:r>
              <a:rPr lang="en-US" sz="1800" b="0" i="0" u="none" strike="noStrike" dirty="0">
                <a:solidFill>
                  <a:srgbClr val="05386A"/>
                </a:solidFill>
                <a:effectLst/>
                <a:latin typeface="Cambria" panose="02040503050406030204" pitchFamily="18" charset="0"/>
              </a:rPr>
              <a:t>Courses facilitated by </a:t>
            </a:r>
            <a:r>
              <a:rPr lang="en-US" sz="1800" b="1" i="0" u="none" strike="noStrike" dirty="0">
                <a:solidFill>
                  <a:srgbClr val="05386A"/>
                </a:solidFill>
                <a:effectLst/>
                <a:latin typeface="Cambria" panose="02040503050406030204" pitchFamily="18" charset="0"/>
              </a:rPr>
              <a:t>NJ certified teachers</a:t>
            </a:r>
            <a:r>
              <a:rPr lang="en-US" sz="1800" b="0" i="0" u="none" strike="noStrike" dirty="0">
                <a:solidFill>
                  <a:srgbClr val="05386A"/>
                </a:solidFill>
                <a:effectLst/>
                <a:latin typeface="Cambria" panose="02040503050406030204" pitchFamily="18" charset="0"/>
              </a:rPr>
              <a:t> employed &amp; evaluated by MOESC</a:t>
            </a:r>
          </a:p>
          <a:p>
            <a:pPr rtl="0" fontAlgn="base">
              <a:spcBef>
                <a:spcPts val="0"/>
              </a:spcBef>
              <a:spcAft>
                <a:spcPts val="0"/>
              </a:spcAft>
              <a:buFont typeface="Arial" panose="020B0604020202020204" pitchFamily="34" charset="0"/>
              <a:buChar char="•"/>
            </a:pPr>
            <a:r>
              <a:rPr lang="en-US" sz="1800" b="0" i="0" u="none" strike="noStrike" dirty="0">
                <a:solidFill>
                  <a:srgbClr val="05386A"/>
                </a:solidFill>
                <a:effectLst/>
                <a:latin typeface="Cambria" panose="02040503050406030204" pitchFamily="18" charset="0"/>
              </a:rPr>
              <a:t>D2L, Edmentum &amp; APEX platforms used for course delivery (Maestro is our SIS)</a:t>
            </a:r>
          </a:p>
          <a:p>
            <a:pPr rtl="0" fontAlgn="base">
              <a:spcBef>
                <a:spcPts val="0"/>
              </a:spcBef>
              <a:spcAft>
                <a:spcPts val="0"/>
              </a:spcAft>
              <a:buFont typeface="Arial" panose="020B0604020202020204" pitchFamily="34" charset="0"/>
              <a:buChar char="•"/>
            </a:pPr>
            <a:r>
              <a:rPr lang="en-US" sz="1800" b="0" i="0" u="none" strike="noStrike" dirty="0">
                <a:solidFill>
                  <a:srgbClr val="05386A"/>
                </a:solidFill>
                <a:effectLst/>
                <a:latin typeface="Cambria" panose="02040503050406030204" pitchFamily="18" charset="0"/>
              </a:rPr>
              <a:t>Content can be </a:t>
            </a:r>
            <a:r>
              <a:rPr lang="en-US" sz="1800" b="1" i="0" u="none" strike="noStrike" dirty="0">
                <a:solidFill>
                  <a:srgbClr val="05386A"/>
                </a:solidFill>
                <a:effectLst/>
                <a:latin typeface="Cambria" panose="02040503050406030204" pitchFamily="18" charset="0"/>
              </a:rPr>
              <a:t>translated into 19 languages</a:t>
            </a:r>
            <a:r>
              <a:rPr lang="en-US" sz="1800" b="0" i="0" u="none" strike="noStrike" dirty="0">
                <a:solidFill>
                  <a:srgbClr val="05386A"/>
                </a:solidFill>
                <a:effectLst/>
                <a:latin typeface="Cambria" panose="02040503050406030204" pitchFamily="18" charset="0"/>
              </a:rPr>
              <a:t> for ELLs</a:t>
            </a:r>
          </a:p>
          <a:p>
            <a:pPr rtl="0" fontAlgn="base">
              <a:spcBef>
                <a:spcPts val="0"/>
              </a:spcBef>
              <a:spcAft>
                <a:spcPts val="0"/>
              </a:spcAft>
              <a:buFont typeface="Arial" panose="020B0604020202020204" pitchFamily="34" charset="0"/>
              <a:buChar char="•"/>
            </a:pPr>
            <a:r>
              <a:rPr lang="en-US" sz="1800" b="0" i="0" u="none" strike="noStrike" dirty="0">
                <a:solidFill>
                  <a:srgbClr val="05386A"/>
                </a:solidFill>
                <a:effectLst/>
                <a:latin typeface="Cambria" panose="02040503050406030204" pitchFamily="18" charset="0"/>
              </a:rPr>
              <a:t>Most </a:t>
            </a:r>
            <a:r>
              <a:rPr lang="en-US" sz="1800" b="1" i="0" u="none" strike="noStrike" dirty="0">
                <a:solidFill>
                  <a:srgbClr val="05386A"/>
                </a:solidFill>
                <a:effectLst/>
                <a:latin typeface="Cambria" panose="02040503050406030204" pitchFamily="18" charset="0"/>
              </a:rPr>
              <a:t>504 and IEP accommodations &amp; modifications </a:t>
            </a:r>
            <a:r>
              <a:rPr lang="en-US" sz="1800" b="0" i="0" u="none" strike="noStrike" dirty="0">
                <a:solidFill>
                  <a:srgbClr val="05386A"/>
                </a:solidFill>
                <a:effectLst/>
                <a:latin typeface="Cambria" panose="02040503050406030204" pitchFamily="18" charset="0"/>
              </a:rPr>
              <a:t>built into the platform (others the teachers will provide)</a:t>
            </a:r>
          </a:p>
          <a:p>
            <a:pPr rtl="0" fontAlgn="base">
              <a:spcBef>
                <a:spcPts val="0"/>
              </a:spcBef>
              <a:spcAft>
                <a:spcPts val="0"/>
              </a:spcAft>
              <a:buFont typeface="Arial" panose="020B0604020202020204" pitchFamily="34" charset="0"/>
              <a:buChar char="•"/>
            </a:pPr>
            <a:r>
              <a:rPr lang="en-US" sz="1800" b="0" i="0" u="none" strike="noStrike" dirty="0">
                <a:solidFill>
                  <a:srgbClr val="05386A"/>
                </a:solidFill>
                <a:effectLst/>
                <a:latin typeface="Cambria" panose="02040503050406030204" pitchFamily="18" charset="0"/>
              </a:rPr>
              <a:t>Credits approved and awarded by school district under </a:t>
            </a:r>
            <a:r>
              <a:rPr lang="en-US" sz="1800" b="0" i="0" u="sng" strike="noStrike" dirty="0">
                <a:solidFill>
                  <a:srgbClr val="05386A"/>
                </a:solidFill>
                <a:effectLst/>
                <a:latin typeface="Cambria" panose="02040503050406030204" pitchFamily="18" charset="0"/>
                <a:hlinkClick r:id="rId4"/>
              </a:rPr>
              <a:t>OPTION 2</a:t>
            </a:r>
            <a:r>
              <a:rPr lang="en-US" sz="1800" dirty="0">
                <a:solidFill>
                  <a:srgbClr val="05386A"/>
                </a:solidFill>
                <a:latin typeface="Cambria" panose="02040503050406030204" pitchFamily="18" charset="0"/>
              </a:rPr>
              <a:t> </a:t>
            </a:r>
            <a:r>
              <a:rPr lang="en-US" sz="1200" b="0" i="0" u="none" strike="noStrike" dirty="0">
                <a:solidFill>
                  <a:srgbClr val="05386A"/>
                </a:solidFill>
                <a:effectLst/>
                <a:latin typeface="Cambria" panose="02040503050406030204" pitchFamily="18" charset="0"/>
              </a:rPr>
              <a:t>(</a:t>
            </a:r>
            <a:r>
              <a:rPr kumimoji="0" lang="en-US" sz="1200" b="0" i="0" u="none" strike="noStrike" kern="1200" cap="none" spc="0" normalizeH="0" baseline="0" noProof="0" dirty="0">
                <a:ln>
                  <a:noFill/>
                </a:ln>
                <a:solidFill>
                  <a:srgbClr val="05386A"/>
                </a:solidFill>
                <a:effectLst/>
                <a:uLnTx/>
                <a:uFillTx/>
                <a:latin typeface="Calibri" panose="020F0502020204030204"/>
                <a:ea typeface="+mn-ea"/>
                <a:cs typeface="+mn-cs"/>
                <a:hlinkClick r:id="rId5"/>
              </a:rPr>
              <a:t>https://docs.google.com/document/d/1PKQUq8DPa4n0rfIrOI4CJRC8e_ivpXgJKtRtK8J6kac/edit</a:t>
            </a:r>
            <a:r>
              <a:rPr kumimoji="0" lang="en-US" sz="1200" b="0" i="0" u="none" strike="noStrike" kern="1200" cap="none" spc="0" normalizeH="0" baseline="0" noProof="0" dirty="0">
                <a:ln>
                  <a:noFill/>
                </a:ln>
                <a:solidFill>
                  <a:srgbClr val="05386A"/>
                </a:solidFill>
                <a:effectLst/>
                <a:uLnTx/>
                <a:uFillTx/>
                <a:latin typeface="Calibri" panose="020F0502020204030204"/>
                <a:ea typeface="+mn-ea"/>
                <a:cs typeface="+mn-cs"/>
              </a:rPr>
              <a:t>) </a:t>
            </a:r>
            <a:r>
              <a:rPr lang="en-US" sz="1800" b="0" i="0" u="none" strike="noStrike" dirty="0">
                <a:solidFill>
                  <a:srgbClr val="05386A"/>
                </a:solidFill>
                <a:effectLst/>
                <a:latin typeface="Cambria" panose="02040503050406030204" pitchFamily="18" charset="0"/>
              </a:rPr>
              <a:t>(N.J.A.C.6A:8-5.1(a)1ii, permits district boards of education to establish curricular activities or programs aimed at achieving the NJSLS for promotion and graduation purposes.  Option 2 serves as an alternative to traditional high school courses.)</a:t>
            </a:r>
          </a:p>
          <a:p>
            <a:pPr rtl="0" fontAlgn="base">
              <a:spcBef>
                <a:spcPts val="0"/>
              </a:spcBef>
              <a:spcAft>
                <a:spcPts val="0"/>
              </a:spcAft>
              <a:buFont typeface="Arial" panose="020B0604020202020204" pitchFamily="34" charset="0"/>
              <a:buChar char="•"/>
            </a:pPr>
            <a:r>
              <a:rPr lang="en-US" sz="1800" b="0" i="0" u="none" strike="noStrike" dirty="0">
                <a:solidFill>
                  <a:srgbClr val="05386A"/>
                </a:solidFill>
                <a:effectLst/>
                <a:latin typeface="Cambria" panose="02040503050406030204" pitchFamily="18" charset="0"/>
              </a:rPr>
              <a:t>Cannot issue diploma due to NJ laws</a:t>
            </a:r>
          </a:p>
        </p:txBody>
      </p:sp>
      <p:sp>
        <p:nvSpPr>
          <p:cNvPr id="5" name="Slide Number Placeholder 4">
            <a:extLst>
              <a:ext uri="{FF2B5EF4-FFF2-40B4-BE49-F238E27FC236}">
                <a16:creationId xmlns:a16="http://schemas.microsoft.com/office/drawing/2014/main" id="{EA2CD004-3306-8A3F-F19C-ADCF01D37A93}"/>
              </a:ext>
            </a:extLst>
          </p:cNvPr>
          <p:cNvSpPr>
            <a:spLocks noGrp="1"/>
          </p:cNvSpPr>
          <p:nvPr>
            <p:ph type="sldNum" sz="quarter" idx="12"/>
          </p:nvPr>
        </p:nvSpPr>
        <p:spPr/>
        <p:txBody>
          <a:bodyPr/>
          <a:lstStyle/>
          <a:p>
            <a:fld id="{A3D1C70C-36A2-44FC-A083-98959550CFF4}" type="slidenum">
              <a:rPr lang="en-US" smtClean="0"/>
              <a:t>20</a:t>
            </a:fld>
            <a:endParaRPr lang="en-US" dirty="0"/>
          </a:p>
        </p:txBody>
      </p:sp>
    </p:spTree>
    <p:extLst>
      <p:ext uri="{BB962C8B-B14F-4D97-AF65-F5344CB8AC3E}">
        <p14:creationId xmlns:p14="http://schemas.microsoft.com/office/powerpoint/2010/main" val="195946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6D3B0-3FA4-9002-74B0-5B13776E0146}"/>
              </a:ext>
            </a:extLst>
          </p:cNvPr>
          <p:cNvSpPr>
            <a:spLocks noGrp="1"/>
          </p:cNvSpPr>
          <p:nvPr>
            <p:ph type="title"/>
          </p:nvPr>
        </p:nvSpPr>
        <p:spPr>
          <a:xfrm>
            <a:off x="1333960" y="890165"/>
            <a:ext cx="10096959" cy="747579"/>
          </a:xfrm>
        </p:spPr>
        <p:txBody>
          <a:bodyPr/>
          <a:lstStyle/>
          <a:p>
            <a:pPr algn="ctr" rtl="0">
              <a:spcBef>
                <a:spcPts val="0"/>
              </a:spcBef>
              <a:spcAft>
                <a:spcPts val="0"/>
              </a:spcAft>
            </a:pPr>
            <a:r>
              <a:rPr lang="en-US" sz="3200" b="1" i="0" u="none" strike="noStrike" dirty="0">
                <a:solidFill>
                  <a:srgbClr val="05386A"/>
                </a:solidFill>
                <a:effectLst/>
                <a:latin typeface="Cambria" panose="02040503050406030204" pitchFamily="18" charset="0"/>
              </a:rPr>
              <a:t>The Research Related to Online Learning</a:t>
            </a:r>
            <a:br>
              <a:rPr lang="en-US" b="0" dirty="0">
                <a:effectLst/>
              </a:rPr>
            </a:br>
            <a:br>
              <a:rPr lang="en-US" dirty="0"/>
            </a:br>
            <a:endParaRPr lang="en-US" dirty="0"/>
          </a:p>
        </p:txBody>
      </p:sp>
      <p:pic>
        <p:nvPicPr>
          <p:cNvPr id="3074" name="Picture 2" descr="Diagram where 7 ovals are placed in the shape of a box surround 3 labeled boxes that are arranged vertically and connected by lines. The ovals going clockwise, say 1. Evidence-based Course Design 2. Accessibility 3. Active Learning 4. Individualization and Differentiation 5. Supportive Learning Environment 6. Real-time Assessment 7. Connected Learners. The 3 inside boxes from top to bottom are:  1. Educators' Knowledge and Preparation 2. Technology Infrastructure and Support 3. Students' Developmental Needs and Abilities  ">
            <a:extLst>
              <a:ext uri="{FF2B5EF4-FFF2-40B4-BE49-F238E27FC236}">
                <a16:creationId xmlns:a16="http://schemas.microsoft.com/office/drawing/2014/main" id="{D94C4F1A-1EE9-BB71-450F-2FACBFBAEFA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38566" y="1263954"/>
            <a:ext cx="4476488" cy="42884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C8F6BDD-9723-C269-F9A9-E5386F00CBE5}"/>
              </a:ext>
            </a:extLst>
          </p:cNvPr>
          <p:cNvSpPr txBox="1"/>
          <p:nvPr/>
        </p:nvSpPr>
        <p:spPr>
          <a:xfrm>
            <a:off x="226429" y="5552429"/>
            <a:ext cx="6100762" cy="646331"/>
          </a:xfrm>
          <a:prstGeom prst="rect">
            <a:avLst/>
          </a:prstGeom>
          <a:noFill/>
        </p:spPr>
        <p:txBody>
          <a:bodyPr wrap="square">
            <a:spAutoFit/>
          </a:bodyPr>
          <a:lstStyle/>
          <a:p>
            <a:pPr algn="ctr" rtl="0">
              <a:spcBef>
                <a:spcPts val="0"/>
              </a:spcBef>
              <a:spcAft>
                <a:spcPts val="0"/>
              </a:spcAft>
            </a:pPr>
            <a:r>
              <a:rPr lang="en-US" sz="1800" b="1" i="0" u="none" strike="noStrike" dirty="0">
                <a:solidFill>
                  <a:srgbClr val="05386A"/>
                </a:solidFill>
                <a:effectLst/>
                <a:latin typeface="Cambria" panose="02040503050406030204" pitchFamily="18" charset="0"/>
              </a:rPr>
              <a:t>Essential instructional components for K–12 learning </a:t>
            </a:r>
          </a:p>
          <a:p>
            <a:pPr algn="ctr" rtl="0">
              <a:spcBef>
                <a:spcPts val="0"/>
              </a:spcBef>
              <a:spcAft>
                <a:spcPts val="0"/>
              </a:spcAft>
            </a:pPr>
            <a:r>
              <a:rPr lang="en-US" sz="1800" b="1" i="0" u="none" strike="noStrike" dirty="0">
                <a:solidFill>
                  <a:srgbClr val="05386A"/>
                </a:solidFill>
                <a:effectLst/>
                <a:latin typeface="Cambria" panose="02040503050406030204" pitchFamily="18" charset="0"/>
              </a:rPr>
              <a:t>in online education settings</a:t>
            </a:r>
            <a:endParaRPr lang="en-US" b="0" dirty="0">
              <a:effectLst/>
            </a:endParaRPr>
          </a:p>
        </p:txBody>
      </p:sp>
      <p:sp>
        <p:nvSpPr>
          <p:cNvPr id="4" name="Content Placeholder 3">
            <a:extLst>
              <a:ext uri="{FF2B5EF4-FFF2-40B4-BE49-F238E27FC236}">
                <a16:creationId xmlns:a16="http://schemas.microsoft.com/office/drawing/2014/main" id="{88514836-1872-D244-3BFA-623354C69921}"/>
              </a:ext>
            </a:extLst>
          </p:cNvPr>
          <p:cNvSpPr>
            <a:spLocks noGrp="1"/>
          </p:cNvSpPr>
          <p:nvPr>
            <p:ph sz="half" idx="13"/>
          </p:nvPr>
        </p:nvSpPr>
        <p:spPr>
          <a:xfrm>
            <a:off x="6676947" y="1346058"/>
            <a:ext cx="5195965" cy="4498057"/>
          </a:xfrm>
        </p:spPr>
        <p:txBody>
          <a:bodyPr>
            <a:normAutofit/>
          </a:bodyPr>
          <a:lstStyle/>
          <a:p>
            <a:pPr marL="0" indent="0">
              <a:buNone/>
            </a:pPr>
            <a:r>
              <a:rPr lang="en-US" sz="2000" b="0" i="1" u="none" strike="noStrike" dirty="0">
                <a:solidFill>
                  <a:srgbClr val="05386A"/>
                </a:solidFill>
                <a:effectLst/>
                <a:latin typeface="Cambria" panose="02040503050406030204" pitchFamily="18" charset="0"/>
              </a:rPr>
              <a:t>“Outside of the context of COVID-19, research findings suggest that </a:t>
            </a:r>
            <a:r>
              <a:rPr lang="en-US" sz="2000" b="1" i="1" u="none" strike="noStrike" dirty="0">
                <a:solidFill>
                  <a:srgbClr val="05386A"/>
                </a:solidFill>
                <a:effectLst/>
                <a:latin typeface="Cambria" panose="02040503050406030204" pitchFamily="18" charset="0"/>
              </a:rPr>
              <a:t>students can perform equally well in online environments</a:t>
            </a:r>
            <a:r>
              <a:rPr lang="en-US" sz="2000" b="0" i="1" u="none" strike="noStrike" dirty="0">
                <a:solidFill>
                  <a:srgbClr val="05386A"/>
                </a:solidFill>
                <a:effectLst/>
                <a:latin typeface="Cambria" panose="02040503050406030204" pitchFamily="18" charset="0"/>
              </a:rPr>
              <a:t> as they do in face-to-face settings (e.g., Patrick &amp; Powell, 2009). Means et al. (2013) found in their meta-analysis of 99 empirical studies encompassing learners aged 13 to 44 that students in online courses performed at least as well as their peers in face-to-face courses.”</a:t>
            </a:r>
            <a:endParaRPr lang="en-US" sz="2000" dirty="0"/>
          </a:p>
        </p:txBody>
      </p:sp>
      <p:sp>
        <p:nvSpPr>
          <p:cNvPr id="5" name="Slide Number Placeholder 4">
            <a:extLst>
              <a:ext uri="{FF2B5EF4-FFF2-40B4-BE49-F238E27FC236}">
                <a16:creationId xmlns:a16="http://schemas.microsoft.com/office/drawing/2014/main" id="{E3EFFFE2-3489-3095-290A-65BFB529CED5}"/>
              </a:ext>
            </a:extLst>
          </p:cNvPr>
          <p:cNvSpPr>
            <a:spLocks noGrp="1"/>
          </p:cNvSpPr>
          <p:nvPr>
            <p:ph type="sldNum" sz="quarter" idx="12"/>
          </p:nvPr>
        </p:nvSpPr>
        <p:spPr/>
        <p:txBody>
          <a:bodyPr/>
          <a:lstStyle/>
          <a:p>
            <a:fld id="{A3D1C70C-36A2-44FC-A083-98959550CFF4}" type="slidenum">
              <a:rPr lang="en-US" smtClean="0"/>
              <a:t>21</a:t>
            </a:fld>
            <a:endParaRPr lang="en-US" dirty="0"/>
          </a:p>
        </p:txBody>
      </p:sp>
    </p:spTree>
    <p:extLst>
      <p:ext uri="{BB962C8B-B14F-4D97-AF65-F5344CB8AC3E}">
        <p14:creationId xmlns:p14="http://schemas.microsoft.com/office/powerpoint/2010/main" val="1661193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B1447-E7BF-615A-9AA6-E2F390C17A33}"/>
              </a:ext>
            </a:extLst>
          </p:cNvPr>
          <p:cNvSpPr>
            <a:spLocks noGrp="1"/>
          </p:cNvSpPr>
          <p:nvPr>
            <p:ph type="title"/>
          </p:nvPr>
        </p:nvSpPr>
        <p:spPr/>
        <p:txBody>
          <a:bodyPr/>
          <a:lstStyle/>
          <a:p>
            <a:pPr algn="ctr"/>
            <a:r>
              <a:rPr lang="en-US" sz="3200" b="1" i="0" u="none" strike="noStrike" dirty="0">
                <a:solidFill>
                  <a:schemeClr val="accent1">
                    <a:lumMod val="50000"/>
                  </a:schemeClr>
                </a:solidFill>
                <a:effectLst/>
                <a:latin typeface="Cambria" panose="02040503050406030204" pitchFamily="18" charset="0"/>
              </a:rPr>
              <a:t>Our Teachers’ Certifications</a:t>
            </a:r>
            <a:endParaRPr lang="en-US" sz="3200" dirty="0">
              <a:solidFill>
                <a:schemeClr val="accent1">
                  <a:lumMod val="50000"/>
                </a:schemeClr>
              </a:solidFill>
            </a:endParaRPr>
          </a:p>
        </p:txBody>
      </p:sp>
      <p:sp>
        <p:nvSpPr>
          <p:cNvPr id="3" name="Content Placeholder 2">
            <a:extLst>
              <a:ext uri="{FF2B5EF4-FFF2-40B4-BE49-F238E27FC236}">
                <a16:creationId xmlns:a16="http://schemas.microsoft.com/office/drawing/2014/main" id="{4252C9B4-BDE1-B581-2D8A-0A62BB333D55}"/>
              </a:ext>
            </a:extLst>
          </p:cNvPr>
          <p:cNvSpPr>
            <a:spLocks noGrp="1"/>
          </p:cNvSpPr>
          <p:nvPr>
            <p:ph sz="half" idx="1"/>
          </p:nvPr>
        </p:nvSpPr>
        <p:spPr>
          <a:xfrm>
            <a:off x="328673" y="1288306"/>
            <a:ext cx="5843530" cy="4498057"/>
          </a:xfrm>
        </p:spPr>
        <p:txBody>
          <a:bodyPr>
            <a:normAutofit/>
          </a:bodyPr>
          <a:lstStyle/>
          <a:p>
            <a:pPr rtl="0" fontAlgn="base">
              <a:spcBef>
                <a:spcPts val="0"/>
              </a:spcBef>
              <a:spcAft>
                <a:spcPts val="0"/>
              </a:spcAft>
              <a:buFont typeface="Arial" panose="020B0604020202020204" pitchFamily="34" charset="0"/>
              <a:buChar char="•"/>
            </a:pPr>
            <a:r>
              <a:rPr lang="en-US" sz="1800" b="0" i="0" u="none" strike="noStrike" dirty="0">
                <a:solidFill>
                  <a:srgbClr val="05386A"/>
                </a:solidFill>
                <a:effectLst/>
                <a:latin typeface="Cambria" panose="02040503050406030204" pitchFamily="18" charset="0"/>
              </a:rPr>
              <a:t>Art</a:t>
            </a:r>
          </a:p>
          <a:p>
            <a:pPr rtl="0" fontAlgn="base">
              <a:spcBef>
                <a:spcPts val="0"/>
              </a:spcBef>
              <a:spcAft>
                <a:spcPts val="0"/>
              </a:spcAft>
              <a:buFont typeface="Arial" panose="020B0604020202020204" pitchFamily="34" charset="0"/>
              <a:buChar char="•"/>
            </a:pPr>
            <a:r>
              <a:rPr lang="en-US" sz="1800" b="0" i="0" u="none" strike="noStrike" dirty="0">
                <a:solidFill>
                  <a:srgbClr val="05386A"/>
                </a:solidFill>
                <a:effectLst/>
                <a:latin typeface="Cambria" panose="02040503050406030204" pitchFamily="18" charset="0"/>
              </a:rPr>
              <a:t>Biological Science</a:t>
            </a:r>
          </a:p>
          <a:p>
            <a:pPr rtl="0" fontAlgn="base">
              <a:spcBef>
                <a:spcPts val="0"/>
              </a:spcBef>
              <a:spcAft>
                <a:spcPts val="0"/>
              </a:spcAft>
              <a:buFont typeface="Arial" panose="020B0604020202020204" pitchFamily="34" charset="0"/>
              <a:buChar char="•"/>
            </a:pPr>
            <a:r>
              <a:rPr lang="en-US" sz="1800" b="0" i="0" u="none" strike="noStrike" dirty="0">
                <a:solidFill>
                  <a:srgbClr val="05386A"/>
                </a:solidFill>
                <a:effectLst/>
                <a:latin typeface="Cambria" panose="02040503050406030204" pitchFamily="18" charset="0"/>
              </a:rPr>
              <a:t>Business: Comprehensive Business</a:t>
            </a:r>
          </a:p>
          <a:p>
            <a:pPr rtl="0" fontAlgn="base">
              <a:spcBef>
                <a:spcPts val="0"/>
              </a:spcBef>
              <a:spcAft>
                <a:spcPts val="0"/>
              </a:spcAft>
              <a:buFont typeface="Arial" panose="020B0604020202020204" pitchFamily="34" charset="0"/>
              <a:buChar char="•"/>
            </a:pPr>
            <a:r>
              <a:rPr lang="en-US" sz="1800" b="0" i="0" u="none" strike="noStrike" dirty="0">
                <a:solidFill>
                  <a:srgbClr val="05386A"/>
                </a:solidFill>
                <a:effectLst/>
                <a:latin typeface="Cambria" panose="02040503050406030204" pitchFamily="18" charset="0"/>
              </a:rPr>
              <a:t>Business: Computer Applications and Business-Related Information Technology</a:t>
            </a:r>
          </a:p>
          <a:p>
            <a:pPr rtl="0" fontAlgn="base">
              <a:spcBef>
                <a:spcPts val="0"/>
              </a:spcBef>
              <a:spcAft>
                <a:spcPts val="0"/>
              </a:spcAft>
              <a:buFont typeface="Arial" panose="020B0604020202020204" pitchFamily="34" charset="0"/>
              <a:buChar char="•"/>
            </a:pPr>
            <a:r>
              <a:rPr lang="en-US" sz="1800" b="0" i="0" u="none" strike="noStrike" dirty="0">
                <a:solidFill>
                  <a:srgbClr val="05386A"/>
                </a:solidFill>
                <a:effectLst/>
                <a:latin typeface="Cambria" panose="02040503050406030204" pitchFamily="18" charset="0"/>
              </a:rPr>
              <a:t>Business: Finance/Economics/Law</a:t>
            </a:r>
          </a:p>
          <a:p>
            <a:pPr rtl="0" fontAlgn="base">
              <a:spcBef>
                <a:spcPts val="0"/>
              </a:spcBef>
              <a:spcAft>
                <a:spcPts val="0"/>
              </a:spcAft>
              <a:buFont typeface="Arial" panose="020B0604020202020204" pitchFamily="34" charset="0"/>
              <a:buChar char="•"/>
            </a:pPr>
            <a:r>
              <a:rPr lang="en-US" sz="1800" b="0" i="0" u="none" strike="noStrike" dirty="0">
                <a:solidFill>
                  <a:srgbClr val="05386A"/>
                </a:solidFill>
                <a:effectLst/>
                <a:latin typeface="Cambria" panose="02040503050406030204" pitchFamily="18" charset="0"/>
              </a:rPr>
              <a:t>Chemistry</a:t>
            </a:r>
          </a:p>
          <a:p>
            <a:pPr rtl="0" fontAlgn="base">
              <a:spcBef>
                <a:spcPts val="0"/>
              </a:spcBef>
              <a:spcAft>
                <a:spcPts val="0"/>
              </a:spcAft>
              <a:buFont typeface="Arial" panose="020B0604020202020204" pitchFamily="34" charset="0"/>
              <a:buChar char="•"/>
            </a:pPr>
            <a:r>
              <a:rPr lang="en-US" sz="1800" b="0" i="0" u="none" strike="noStrike" dirty="0">
                <a:solidFill>
                  <a:srgbClr val="05386A"/>
                </a:solidFill>
                <a:effectLst/>
                <a:latin typeface="Cambria" panose="02040503050406030204" pitchFamily="18" charset="0"/>
              </a:rPr>
              <a:t>Driver Education</a:t>
            </a:r>
          </a:p>
          <a:p>
            <a:pPr rtl="0" fontAlgn="base">
              <a:spcBef>
                <a:spcPts val="0"/>
              </a:spcBef>
              <a:spcAft>
                <a:spcPts val="0"/>
              </a:spcAft>
              <a:buFont typeface="Arial" panose="020B0604020202020204" pitchFamily="34" charset="0"/>
              <a:buChar char="•"/>
            </a:pPr>
            <a:r>
              <a:rPr lang="en-US" sz="1800" b="0" i="0" u="none" strike="noStrike" dirty="0">
                <a:solidFill>
                  <a:srgbClr val="05386A"/>
                </a:solidFill>
                <a:effectLst/>
                <a:latin typeface="Cambria" panose="02040503050406030204" pitchFamily="18" charset="0"/>
              </a:rPr>
              <a:t>Earth Science</a:t>
            </a:r>
          </a:p>
          <a:p>
            <a:pPr rtl="0" fontAlgn="base">
              <a:spcBef>
                <a:spcPts val="0"/>
              </a:spcBef>
              <a:spcAft>
                <a:spcPts val="0"/>
              </a:spcAft>
              <a:buFont typeface="Arial" panose="020B0604020202020204" pitchFamily="34" charset="0"/>
              <a:buChar char="•"/>
            </a:pPr>
            <a:r>
              <a:rPr lang="en-US" sz="1800" b="0" i="0" u="none" strike="noStrike" dirty="0">
                <a:solidFill>
                  <a:srgbClr val="05386A"/>
                </a:solidFill>
                <a:effectLst/>
                <a:latin typeface="Cambria" panose="02040503050406030204" pitchFamily="18" charset="0"/>
              </a:rPr>
              <a:t>Elem School w/Subject Matter Specialization (Math, ELA &amp; Social Studies)</a:t>
            </a:r>
          </a:p>
          <a:p>
            <a:pPr fontAlgn="base">
              <a:spcBef>
                <a:spcPts val="0"/>
              </a:spcBef>
              <a:spcAft>
                <a:spcPts val="0"/>
              </a:spcAft>
            </a:pPr>
            <a:r>
              <a:rPr lang="en-US" sz="1800" b="0" i="0" u="none" strike="noStrike" dirty="0">
                <a:solidFill>
                  <a:srgbClr val="05386A"/>
                </a:solidFill>
                <a:effectLst/>
                <a:latin typeface="Cambria" panose="02040503050406030204" pitchFamily="18" charset="0"/>
              </a:rPr>
              <a:t>English</a:t>
            </a:r>
          </a:p>
          <a:p>
            <a:pPr marL="0" indent="0" rtl="0" fontAlgn="base">
              <a:spcBef>
                <a:spcPts val="0"/>
              </a:spcBef>
              <a:spcAft>
                <a:spcPts val="0"/>
              </a:spcAft>
              <a:buNone/>
            </a:pPr>
            <a:endParaRPr lang="en-US" sz="1800" b="0" i="0" u="none" strike="noStrike" dirty="0">
              <a:solidFill>
                <a:srgbClr val="05386A"/>
              </a:solidFill>
              <a:effectLst/>
              <a:latin typeface="Cambria" panose="02040503050406030204" pitchFamily="18" charset="0"/>
            </a:endParaRPr>
          </a:p>
        </p:txBody>
      </p:sp>
      <p:sp>
        <p:nvSpPr>
          <p:cNvPr id="4" name="Content Placeholder 3">
            <a:extLst>
              <a:ext uri="{FF2B5EF4-FFF2-40B4-BE49-F238E27FC236}">
                <a16:creationId xmlns:a16="http://schemas.microsoft.com/office/drawing/2014/main" id="{07EC9BB3-4EC6-4B2A-25CF-C7027708A044}"/>
              </a:ext>
            </a:extLst>
          </p:cNvPr>
          <p:cNvSpPr>
            <a:spLocks noGrp="1"/>
          </p:cNvSpPr>
          <p:nvPr>
            <p:ph sz="half" idx="13"/>
          </p:nvPr>
        </p:nvSpPr>
        <p:spPr>
          <a:xfrm>
            <a:off x="6172203" y="1179971"/>
            <a:ext cx="5843530" cy="4498057"/>
          </a:xfrm>
        </p:spPr>
        <p:txBody>
          <a:bodyPr/>
          <a:lstStyle/>
          <a:p>
            <a:pPr fontAlgn="base">
              <a:spcBef>
                <a:spcPts val="0"/>
              </a:spcBef>
              <a:spcAft>
                <a:spcPts val="0"/>
              </a:spcAft>
            </a:pPr>
            <a:r>
              <a:rPr lang="en-US" sz="1800" b="0" i="0" u="none" strike="noStrike" dirty="0">
                <a:solidFill>
                  <a:srgbClr val="05386A"/>
                </a:solidFill>
                <a:effectLst/>
                <a:latin typeface="Cambria" panose="02040503050406030204" pitchFamily="18" charset="0"/>
              </a:rPr>
              <a:t>English as a Second Language</a:t>
            </a:r>
          </a:p>
          <a:p>
            <a:pPr rtl="0" fontAlgn="base">
              <a:spcBef>
                <a:spcPts val="0"/>
              </a:spcBef>
              <a:spcAft>
                <a:spcPts val="0"/>
              </a:spcAft>
              <a:buFont typeface="Arial" panose="020B0604020202020204" pitchFamily="34" charset="0"/>
              <a:buChar char="•"/>
            </a:pPr>
            <a:r>
              <a:rPr lang="en-US" sz="1800" b="0" i="0" u="none" strike="noStrike" dirty="0">
                <a:solidFill>
                  <a:srgbClr val="05386A"/>
                </a:solidFill>
                <a:effectLst/>
                <a:latin typeface="Cambria" panose="02040503050406030204" pitchFamily="18" charset="0"/>
              </a:rPr>
              <a:t>French</a:t>
            </a:r>
          </a:p>
          <a:p>
            <a:pPr rtl="0" fontAlgn="base">
              <a:spcBef>
                <a:spcPts val="0"/>
              </a:spcBef>
              <a:spcAft>
                <a:spcPts val="0"/>
              </a:spcAft>
              <a:buFont typeface="Arial" panose="020B0604020202020204" pitchFamily="34" charset="0"/>
              <a:buChar char="•"/>
            </a:pPr>
            <a:r>
              <a:rPr lang="en-US" sz="1800" b="0" i="0" u="none" strike="noStrike" dirty="0">
                <a:solidFill>
                  <a:srgbClr val="05386A"/>
                </a:solidFill>
                <a:effectLst/>
                <a:latin typeface="Cambria" panose="02040503050406030204" pitchFamily="18" charset="0"/>
              </a:rPr>
              <a:t>Health and Physical Education</a:t>
            </a:r>
          </a:p>
          <a:p>
            <a:pPr rtl="0" fontAlgn="base">
              <a:spcBef>
                <a:spcPts val="0"/>
              </a:spcBef>
              <a:spcAft>
                <a:spcPts val="0"/>
              </a:spcAft>
              <a:buFont typeface="Arial" panose="020B0604020202020204" pitchFamily="34" charset="0"/>
              <a:buChar char="•"/>
            </a:pPr>
            <a:r>
              <a:rPr lang="en-US" sz="1800" b="0" i="0" u="none" strike="noStrike" dirty="0">
                <a:solidFill>
                  <a:srgbClr val="05386A"/>
                </a:solidFill>
                <a:effectLst/>
                <a:latin typeface="Cambria" panose="02040503050406030204" pitchFamily="18" charset="0"/>
              </a:rPr>
              <a:t>Mathematics</a:t>
            </a:r>
          </a:p>
          <a:p>
            <a:pPr rtl="0" fontAlgn="base">
              <a:spcBef>
                <a:spcPts val="0"/>
              </a:spcBef>
              <a:spcAft>
                <a:spcPts val="0"/>
              </a:spcAft>
              <a:buFont typeface="Arial" panose="020B0604020202020204" pitchFamily="34" charset="0"/>
              <a:buChar char="•"/>
            </a:pPr>
            <a:r>
              <a:rPr lang="en-US" sz="1800" b="0" i="0" u="none" strike="noStrike" dirty="0">
                <a:solidFill>
                  <a:srgbClr val="05386A"/>
                </a:solidFill>
                <a:effectLst/>
                <a:latin typeface="Cambria" panose="02040503050406030204" pitchFamily="18" charset="0"/>
              </a:rPr>
              <a:t>Music</a:t>
            </a:r>
          </a:p>
          <a:p>
            <a:pPr rtl="0" fontAlgn="base">
              <a:spcBef>
                <a:spcPts val="0"/>
              </a:spcBef>
              <a:spcAft>
                <a:spcPts val="0"/>
              </a:spcAft>
              <a:buFont typeface="Arial" panose="020B0604020202020204" pitchFamily="34" charset="0"/>
              <a:buChar char="•"/>
            </a:pPr>
            <a:r>
              <a:rPr lang="en-US" sz="1800" b="0" i="0" u="none" strike="noStrike" dirty="0">
                <a:solidFill>
                  <a:srgbClr val="05386A"/>
                </a:solidFill>
                <a:effectLst/>
                <a:latin typeface="Cambria" panose="02040503050406030204" pitchFamily="18" charset="0"/>
              </a:rPr>
              <a:t>Physical Science</a:t>
            </a:r>
          </a:p>
          <a:p>
            <a:pPr rtl="0" fontAlgn="base">
              <a:spcBef>
                <a:spcPts val="0"/>
              </a:spcBef>
              <a:spcAft>
                <a:spcPts val="0"/>
              </a:spcAft>
              <a:buFont typeface="Arial" panose="020B0604020202020204" pitchFamily="34" charset="0"/>
              <a:buChar char="•"/>
            </a:pPr>
            <a:r>
              <a:rPr lang="en-US" sz="1800" b="0" i="0" u="none" strike="noStrike" dirty="0">
                <a:solidFill>
                  <a:srgbClr val="05386A"/>
                </a:solidFill>
                <a:effectLst/>
                <a:latin typeface="Cambria" panose="02040503050406030204" pitchFamily="18" charset="0"/>
              </a:rPr>
              <a:t>Psychology</a:t>
            </a:r>
          </a:p>
          <a:p>
            <a:pPr rtl="0" fontAlgn="base">
              <a:spcBef>
                <a:spcPts val="0"/>
              </a:spcBef>
              <a:spcAft>
                <a:spcPts val="0"/>
              </a:spcAft>
              <a:buFont typeface="Arial" panose="020B0604020202020204" pitchFamily="34" charset="0"/>
              <a:buChar char="•"/>
            </a:pPr>
            <a:r>
              <a:rPr lang="en-US" sz="1800" b="0" i="0" u="none" strike="noStrike" dirty="0">
                <a:solidFill>
                  <a:srgbClr val="05386A"/>
                </a:solidFill>
                <a:effectLst/>
                <a:latin typeface="Cambria" panose="02040503050406030204" pitchFamily="18" charset="0"/>
              </a:rPr>
              <a:t>Social Studies</a:t>
            </a:r>
          </a:p>
          <a:p>
            <a:pPr rtl="0" fontAlgn="base">
              <a:spcBef>
                <a:spcPts val="0"/>
              </a:spcBef>
              <a:spcAft>
                <a:spcPts val="0"/>
              </a:spcAft>
              <a:buFont typeface="Arial" panose="020B0604020202020204" pitchFamily="34" charset="0"/>
              <a:buChar char="•"/>
            </a:pPr>
            <a:r>
              <a:rPr lang="en-US" sz="1800" b="0" i="0" u="none" strike="noStrike" dirty="0">
                <a:solidFill>
                  <a:srgbClr val="05386A"/>
                </a:solidFill>
                <a:effectLst/>
                <a:latin typeface="Cambria" panose="02040503050406030204" pitchFamily="18" charset="0"/>
              </a:rPr>
              <a:t>Spanish</a:t>
            </a:r>
          </a:p>
          <a:p>
            <a:pPr rtl="0" fontAlgn="base">
              <a:spcBef>
                <a:spcPts val="0"/>
              </a:spcBef>
              <a:spcAft>
                <a:spcPts val="0"/>
              </a:spcAft>
              <a:buFont typeface="Arial" panose="020B0604020202020204" pitchFamily="34" charset="0"/>
              <a:buChar char="•"/>
            </a:pPr>
            <a:r>
              <a:rPr lang="en-US" sz="1800" b="0" i="0" u="none" strike="noStrike" dirty="0">
                <a:solidFill>
                  <a:srgbClr val="05386A"/>
                </a:solidFill>
                <a:effectLst/>
                <a:latin typeface="Cambria" panose="02040503050406030204" pitchFamily="18" charset="0"/>
              </a:rPr>
              <a:t>Students with Disabilities</a:t>
            </a:r>
          </a:p>
          <a:p>
            <a:pPr rtl="0" fontAlgn="base">
              <a:spcBef>
                <a:spcPts val="0"/>
              </a:spcBef>
              <a:spcAft>
                <a:spcPts val="0"/>
              </a:spcAft>
              <a:buFont typeface="Arial" panose="020B0604020202020204" pitchFamily="34" charset="0"/>
              <a:buChar char="•"/>
            </a:pPr>
            <a:r>
              <a:rPr lang="en-US" sz="1800" b="0" i="0" u="none" strike="noStrike" dirty="0">
                <a:solidFill>
                  <a:srgbClr val="05386A"/>
                </a:solidFill>
                <a:effectLst/>
                <a:latin typeface="Cambria" panose="02040503050406030204" pitchFamily="18" charset="0"/>
              </a:rPr>
              <a:t>Teacher of Computer Science Technology</a:t>
            </a:r>
          </a:p>
          <a:p>
            <a:pPr rtl="0" fontAlgn="base">
              <a:spcBef>
                <a:spcPts val="0"/>
              </a:spcBef>
              <a:spcAft>
                <a:spcPts val="0"/>
              </a:spcAft>
              <a:buFont typeface="Arial" panose="020B0604020202020204" pitchFamily="34" charset="0"/>
              <a:buChar char="•"/>
            </a:pPr>
            <a:r>
              <a:rPr lang="en-US" sz="1800" dirty="0">
                <a:solidFill>
                  <a:srgbClr val="05386A"/>
                </a:solidFill>
                <a:latin typeface="Cambria" panose="02040503050406030204" pitchFamily="18" charset="0"/>
              </a:rPr>
              <a:t>Technology Education</a:t>
            </a:r>
            <a:endParaRPr lang="en-US" sz="1800" b="0" i="0" u="none" strike="noStrike" dirty="0">
              <a:solidFill>
                <a:srgbClr val="05386A"/>
              </a:solidFill>
              <a:effectLst/>
              <a:latin typeface="Cambria" panose="02040503050406030204" pitchFamily="18" charset="0"/>
            </a:endParaRPr>
          </a:p>
          <a:p>
            <a:pPr rtl="0" fontAlgn="base">
              <a:spcBef>
                <a:spcPts val="0"/>
              </a:spcBef>
              <a:spcAft>
                <a:spcPts val="1200"/>
              </a:spcAft>
              <a:buFont typeface="Arial" panose="020B0604020202020204" pitchFamily="34" charset="0"/>
              <a:buChar char="•"/>
            </a:pPr>
            <a:r>
              <a:rPr lang="en-US" sz="1800" b="0" i="0" u="none" strike="noStrike" dirty="0">
                <a:solidFill>
                  <a:srgbClr val="05386A"/>
                </a:solidFill>
                <a:effectLst/>
                <a:latin typeface="Cambria" panose="02040503050406030204" pitchFamily="18" charset="0"/>
              </a:rPr>
              <a:t>Teacher of The Handicapped</a:t>
            </a:r>
          </a:p>
        </p:txBody>
      </p:sp>
      <p:sp>
        <p:nvSpPr>
          <p:cNvPr id="7" name="TextBox 6">
            <a:extLst>
              <a:ext uri="{FF2B5EF4-FFF2-40B4-BE49-F238E27FC236}">
                <a16:creationId xmlns:a16="http://schemas.microsoft.com/office/drawing/2014/main" id="{F8275835-09E2-6F4B-565B-ED7A06595861}"/>
              </a:ext>
            </a:extLst>
          </p:cNvPr>
          <p:cNvSpPr txBox="1"/>
          <p:nvPr/>
        </p:nvSpPr>
        <p:spPr>
          <a:xfrm>
            <a:off x="2969417" y="5269859"/>
            <a:ext cx="6827726" cy="369332"/>
          </a:xfrm>
          <a:prstGeom prst="rect">
            <a:avLst/>
          </a:prstGeom>
          <a:noFill/>
        </p:spPr>
        <p:txBody>
          <a:bodyPr wrap="square">
            <a:spAutoFit/>
          </a:bodyPr>
          <a:lstStyle/>
          <a:p>
            <a:pPr rtl="0">
              <a:spcBef>
                <a:spcPts val="0"/>
              </a:spcBef>
              <a:spcAft>
                <a:spcPts val="0"/>
              </a:spcAft>
            </a:pPr>
            <a:r>
              <a:rPr lang="en-US" sz="1800" b="1" i="1" u="none" strike="noStrike" dirty="0">
                <a:solidFill>
                  <a:srgbClr val="05386A"/>
                </a:solidFill>
                <a:effectLst/>
                <a:latin typeface="Cambria" panose="02040503050406030204" pitchFamily="18" charset="0"/>
              </a:rPr>
              <a:t>This list continues to grow as our enrollment grows!</a:t>
            </a:r>
            <a:endParaRPr lang="en-US" b="0" dirty="0">
              <a:effectLst/>
            </a:endParaRPr>
          </a:p>
        </p:txBody>
      </p:sp>
      <p:sp>
        <p:nvSpPr>
          <p:cNvPr id="9" name="TextBox 8">
            <a:extLst>
              <a:ext uri="{FF2B5EF4-FFF2-40B4-BE49-F238E27FC236}">
                <a16:creationId xmlns:a16="http://schemas.microsoft.com/office/drawing/2014/main" id="{38976FC2-97EA-ED62-5565-8589BD6B90E5}"/>
              </a:ext>
            </a:extLst>
          </p:cNvPr>
          <p:cNvSpPr txBox="1"/>
          <p:nvPr/>
        </p:nvSpPr>
        <p:spPr>
          <a:xfrm>
            <a:off x="2776879" y="5471199"/>
            <a:ext cx="6100762" cy="646331"/>
          </a:xfrm>
          <a:prstGeom prst="rect">
            <a:avLst/>
          </a:prstGeom>
          <a:noFill/>
        </p:spPr>
        <p:txBody>
          <a:bodyPr wrap="square">
            <a:spAutoFit/>
          </a:bodyPr>
          <a:lstStyle/>
          <a:p>
            <a:pPr algn="ctr"/>
            <a:r>
              <a:rPr lang="en-US" sz="1800" b="1" i="0" u="sng" strike="noStrike" dirty="0">
                <a:solidFill>
                  <a:srgbClr val="0000FF"/>
                </a:solidFill>
                <a:effectLst/>
                <a:latin typeface="Cambria" panose="02040503050406030204" pitchFamily="18" charset="0"/>
                <a:hlinkClick r:id="rId2"/>
              </a:rPr>
              <a:t>Course Catalog</a:t>
            </a:r>
            <a:endParaRPr lang="en-US" sz="1800" b="1" i="0" u="sng" strike="noStrike" dirty="0">
              <a:solidFill>
                <a:srgbClr val="0000FF"/>
              </a:solidFill>
              <a:effectLst/>
              <a:latin typeface="Cambria" panose="02040503050406030204" pitchFamily="18" charset="0"/>
            </a:endParaRPr>
          </a:p>
          <a:p>
            <a:pPr algn="ctr"/>
            <a:r>
              <a:rPr lang="en-US" b="1" dirty="0">
                <a:solidFill>
                  <a:srgbClr val="05386A"/>
                </a:solidFill>
                <a:latin typeface="Cambria" panose="02040503050406030204" pitchFamily="18" charset="0"/>
              </a:rPr>
              <a:t>(</a:t>
            </a:r>
            <a:r>
              <a:rPr lang="en-US" sz="1800" b="1" i="0" u="sng" strike="noStrike" dirty="0">
                <a:solidFill>
                  <a:srgbClr val="0000FF"/>
                </a:solidFill>
                <a:effectLst/>
                <a:latin typeface="Cambria" panose="02040503050406030204" pitchFamily="18" charset="0"/>
              </a:rPr>
              <a:t>https://www.njvs.org/Page/101</a:t>
            </a:r>
            <a:r>
              <a:rPr lang="en-US" sz="1800" b="1" i="0" strike="noStrike" dirty="0">
                <a:solidFill>
                  <a:srgbClr val="05386A"/>
                </a:solidFill>
                <a:effectLst/>
                <a:latin typeface="Cambria" panose="02040503050406030204" pitchFamily="18" charset="0"/>
              </a:rPr>
              <a:t>)</a:t>
            </a:r>
            <a:endParaRPr lang="en-US" dirty="0">
              <a:solidFill>
                <a:srgbClr val="05386A"/>
              </a:solidFill>
            </a:endParaRPr>
          </a:p>
        </p:txBody>
      </p:sp>
      <p:sp>
        <p:nvSpPr>
          <p:cNvPr id="5" name="Slide Number Placeholder 4">
            <a:extLst>
              <a:ext uri="{FF2B5EF4-FFF2-40B4-BE49-F238E27FC236}">
                <a16:creationId xmlns:a16="http://schemas.microsoft.com/office/drawing/2014/main" id="{FB9F2AAA-9787-FFEE-7DA9-B647FB4446D7}"/>
              </a:ext>
            </a:extLst>
          </p:cNvPr>
          <p:cNvSpPr>
            <a:spLocks noGrp="1"/>
          </p:cNvSpPr>
          <p:nvPr>
            <p:ph type="sldNum" sz="quarter" idx="12"/>
          </p:nvPr>
        </p:nvSpPr>
        <p:spPr/>
        <p:txBody>
          <a:bodyPr/>
          <a:lstStyle/>
          <a:p>
            <a:fld id="{A3D1C70C-36A2-44FC-A083-98959550CFF4}" type="slidenum">
              <a:rPr lang="en-US" smtClean="0"/>
              <a:t>22</a:t>
            </a:fld>
            <a:endParaRPr lang="en-US" dirty="0"/>
          </a:p>
        </p:txBody>
      </p:sp>
    </p:spTree>
    <p:extLst>
      <p:ext uri="{BB962C8B-B14F-4D97-AF65-F5344CB8AC3E}">
        <p14:creationId xmlns:p14="http://schemas.microsoft.com/office/powerpoint/2010/main" val="875143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98257-3E92-24C2-FEC6-C7B86C7176C1}"/>
              </a:ext>
            </a:extLst>
          </p:cNvPr>
          <p:cNvSpPr>
            <a:spLocks noGrp="1"/>
          </p:cNvSpPr>
          <p:nvPr>
            <p:ph type="title"/>
          </p:nvPr>
        </p:nvSpPr>
        <p:spPr>
          <a:xfrm>
            <a:off x="1582596" y="235678"/>
            <a:ext cx="10096959" cy="747579"/>
          </a:xfrm>
        </p:spPr>
        <p:txBody>
          <a:bodyPr/>
          <a:lstStyle/>
          <a:p>
            <a:pPr algn="ctr"/>
            <a:r>
              <a:rPr lang="en-US" sz="3200" b="1" i="0" u="none" strike="noStrike" dirty="0">
                <a:solidFill>
                  <a:schemeClr val="accent1">
                    <a:lumMod val="50000"/>
                  </a:schemeClr>
                </a:solidFill>
                <a:effectLst/>
                <a:latin typeface="Cambria" panose="02040503050406030204" pitchFamily="18" charset="0"/>
              </a:rPr>
              <a:t>Our Data</a:t>
            </a:r>
            <a:endParaRPr lang="en-US" sz="3200" dirty="0">
              <a:solidFill>
                <a:schemeClr val="accent1">
                  <a:lumMod val="50000"/>
                </a:schemeClr>
              </a:solidFill>
            </a:endParaRPr>
          </a:p>
        </p:txBody>
      </p:sp>
      <p:pic>
        <p:nvPicPr>
          <p:cNvPr id="4098" name="Picture 2" descr="Graphs showing Program Usage. The graph on the left is a line graph showing Daly Time on Task from October 12, 2022 to January 9, 2023. The graph shows a range of hours.  between 0 and 100. The line starts at about 32 The line starts at about 32 hours on October 12. Every couple of days the number of hours drop low to around 5 or fewer hours. As the graph goes on, the highs of the line gradually increase. At first the highs are around 30s to 50s then up to the 70s and 80s. There is a dip in the hours between late December and early January. In early January, the hours spikes up to the 90s. Total Time on Task from October was 2,689:25:22 with a Daily Average of 29:52:57 from October 12, 2022 through January 9, 2023. The Top 5 Courses by Time on Task for the same time period are:  Spanish 1 - Comprehensive 510:27:24; Spanish II - Comprehensive 144:23:39; English 4 - Comprehensive 134:22:21; Health 1 Life Management Skills - Credit Recovery 129:28:23; Physical Education - Credit Recovery 111:13:06">
            <a:extLst>
              <a:ext uri="{FF2B5EF4-FFF2-40B4-BE49-F238E27FC236}">
                <a16:creationId xmlns:a16="http://schemas.microsoft.com/office/drawing/2014/main" id="{7FA71D7C-EA23-75B7-86F7-F2F8E3D5A101}"/>
              </a:ext>
            </a:extLst>
          </p:cNvPr>
          <p:cNvPicPr>
            <a:picLocks noGrp="1" noChangeAspect="1" noChangeArrowheads="1"/>
          </p:cNvPicPr>
          <p:nvPr>
            <p:ph sz="half" idx="1"/>
          </p:nvPr>
        </p:nvPicPr>
        <p:blipFill>
          <a:blip r:embed="rId2">
            <a:extLst>
              <a:ext uri="{BEBA8EAE-BF5A-486C-A8C5-ECC9F3942E4B}">
                <a14:imgProps xmlns:a14="http://schemas.microsoft.com/office/drawing/2010/main">
                  <a14:imgLayer r:embed="rId3">
                    <a14:imgEffect>
                      <a14:brightnessContrast contrast="-41000"/>
                    </a14:imgEffect>
                  </a14:imgLayer>
                </a14:imgProps>
              </a:ext>
              <a:ext uri="{28A0092B-C50C-407E-A947-70E740481C1C}">
                <a14:useLocalDpi xmlns:a14="http://schemas.microsoft.com/office/drawing/2010/main" val="0"/>
              </a:ext>
            </a:extLst>
          </a:blip>
          <a:srcRect/>
          <a:stretch>
            <a:fillRect/>
          </a:stretch>
        </p:blipFill>
        <p:spPr bwMode="auto">
          <a:xfrm>
            <a:off x="390526" y="1486465"/>
            <a:ext cx="11125146" cy="442855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8CBE8327-DA01-26CE-48AD-6F30F1718F81}"/>
              </a:ext>
            </a:extLst>
          </p:cNvPr>
          <p:cNvSpPr>
            <a:spLocks noGrp="1"/>
          </p:cNvSpPr>
          <p:nvPr>
            <p:ph type="sldNum" sz="quarter" idx="12"/>
          </p:nvPr>
        </p:nvSpPr>
        <p:spPr/>
        <p:txBody>
          <a:bodyPr/>
          <a:lstStyle/>
          <a:p>
            <a:fld id="{A3D1C70C-36A2-44FC-A083-98959550CFF4}" type="slidenum">
              <a:rPr lang="en-US" smtClean="0"/>
              <a:t>23</a:t>
            </a:fld>
            <a:endParaRPr lang="en-US" dirty="0"/>
          </a:p>
        </p:txBody>
      </p:sp>
    </p:spTree>
    <p:extLst>
      <p:ext uri="{BB962C8B-B14F-4D97-AF65-F5344CB8AC3E}">
        <p14:creationId xmlns:p14="http://schemas.microsoft.com/office/powerpoint/2010/main" val="2840847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0B884-54EB-9FDE-1C35-A3F6800A5E0C}"/>
              </a:ext>
            </a:extLst>
          </p:cNvPr>
          <p:cNvSpPr>
            <a:spLocks noGrp="1"/>
          </p:cNvSpPr>
          <p:nvPr>
            <p:ph type="title"/>
          </p:nvPr>
        </p:nvSpPr>
        <p:spPr/>
        <p:txBody>
          <a:bodyPr/>
          <a:lstStyle/>
          <a:p>
            <a:pPr algn="ctr"/>
            <a:r>
              <a:rPr lang="en-US" sz="3200" b="1" i="0" u="none" strike="noStrike" dirty="0">
                <a:solidFill>
                  <a:schemeClr val="accent1">
                    <a:lumMod val="50000"/>
                  </a:schemeClr>
                </a:solidFill>
                <a:effectLst/>
                <a:latin typeface="Cambria" panose="02040503050406030204" pitchFamily="18" charset="0"/>
              </a:rPr>
              <a:t>What Sets NJVS Apart</a:t>
            </a:r>
            <a:endParaRPr lang="en-US" sz="3200" dirty="0">
              <a:solidFill>
                <a:schemeClr val="accent1">
                  <a:lumMod val="50000"/>
                </a:schemeClr>
              </a:solidFill>
            </a:endParaRPr>
          </a:p>
        </p:txBody>
      </p:sp>
      <p:sp>
        <p:nvSpPr>
          <p:cNvPr id="3" name="Content Placeholder 2">
            <a:extLst>
              <a:ext uri="{FF2B5EF4-FFF2-40B4-BE49-F238E27FC236}">
                <a16:creationId xmlns:a16="http://schemas.microsoft.com/office/drawing/2014/main" id="{BD0896ED-1553-289A-95F2-E1AE90ACB0FB}"/>
              </a:ext>
            </a:extLst>
          </p:cNvPr>
          <p:cNvSpPr>
            <a:spLocks noGrp="1"/>
          </p:cNvSpPr>
          <p:nvPr>
            <p:ph sz="half" idx="1"/>
          </p:nvPr>
        </p:nvSpPr>
        <p:spPr>
          <a:xfrm>
            <a:off x="176269" y="1429017"/>
            <a:ext cx="7567555" cy="4498057"/>
          </a:xfrm>
        </p:spPr>
        <p:txBody>
          <a:bodyPr>
            <a:noAutofit/>
          </a:bodyPr>
          <a:lstStyle/>
          <a:p>
            <a:pPr fontAlgn="base">
              <a:lnSpc>
                <a:spcPct val="150000"/>
              </a:lnSpc>
              <a:spcBef>
                <a:spcPts val="0"/>
              </a:spcBef>
              <a:spcAft>
                <a:spcPts val="0"/>
              </a:spcAft>
            </a:pPr>
            <a:r>
              <a:rPr lang="en-US" sz="2200" b="0" i="0" u="none" strike="noStrike" dirty="0">
                <a:solidFill>
                  <a:srgbClr val="05386A"/>
                </a:solidFill>
                <a:effectLst/>
                <a:latin typeface="Cambria" panose="02040503050406030204" pitchFamily="18" charset="0"/>
              </a:rPr>
              <a:t>Designated Principal</a:t>
            </a:r>
          </a:p>
          <a:p>
            <a:pPr fontAlgn="base">
              <a:lnSpc>
                <a:spcPct val="150000"/>
              </a:lnSpc>
              <a:spcBef>
                <a:spcPts val="0"/>
              </a:spcBef>
              <a:spcAft>
                <a:spcPts val="0"/>
              </a:spcAft>
            </a:pPr>
            <a:r>
              <a:rPr lang="en-US" sz="2200" b="0" i="0" u="none" strike="noStrike" dirty="0">
                <a:solidFill>
                  <a:srgbClr val="05386A"/>
                </a:solidFill>
                <a:effectLst/>
                <a:latin typeface="Cambria" panose="02040503050406030204" pitchFamily="18" charset="0"/>
              </a:rPr>
              <a:t>Designated Curriculum Director</a:t>
            </a:r>
          </a:p>
          <a:p>
            <a:pPr fontAlgn="base">
              <a:lnSpc>
                <a:spcPct val="150000"/>
              </a:lnSpc>
              <a:spcBef>
                <a:spcPts val="0"/>
              </a:spcBef>
              <a:spcAft>
                <a:spcPts val="0"/>
              </a:spcAft>
            </a:pPr>
            <a:r>
              <a:rPr lang="en-US" sz="2200" b="0" i="0" u="none" strike="noStrike" dirty="0">
                <a:solidFill>
                  <a:srgbClr val="05386A"/>
                </a:solidFill>
                <a:effectLst/>
                <a:latin typeface="Cambria" panose="02040503050406030204" pitchFamily="18" charset="0"/>
              </a:rPr>
              <a:t>Designated Secretary</a:t>
            </a:r>
          </a:p>
          <a:p>
            <a:pPr fontAlgn="base">
              <a:lnSpc>
                <a:spcPct val="150000"/>
              </a:lnSpc>
              <a:spcBef>
                <a:spcPts val="0"/>
              </a:spcBef>
              <a:spcAft>
                <a:spcPts val="0"/>
              </a:spcAft>
            </a:pPr>
            <a:r>
              <a:rPr lang="en-US" sz="2200" b="0" i="0" u="none" strike="noStrike" dirty="0">
                <a:solidFill>
                  <a:srgbClr val="05386A"/>
                </a:solidFill>
                <a:effectLst/>
                <a:latin typeface="Cambria" panose="02040503050406030204" pitchFamily="18" charset="0"/>
              </a:rPr>
              <a:t>Personalized Technical Support (24 hours a day, 7 days a week)</a:t>
            </a:r>
          </a:p>
          <a:p>
            <a:pPr fontAlgn="base">
              <a:lnSpc>
                <a:spcPct val="150000"/>
              </a:lnSpc>
              <a:spcBef>
                <a:spcPts val="0"/>
              </a:spcBef>
              <a:spcAft>
                <a:spcPts val="0"/>
              </a:spcAft>
            </a:pPr>
            <a:r>
              <a:rPr lang="en-US" sz="2200" b="1" i="0" u="none" strike="noStrike" dirty="0">
                <a:solidFill>
                  <a:srgbClr val="05386A"/>
                </a:solidFill>
                <a:effectLst/>
                <a:latin typeface="Cambria" panose="02040503050406030204" pitchFamily="18" charset="0"/>
              </a:rPr>
              <a:t>95% Pass Rate</a:t>
            </a:r>
            <a:r>
              <a:rPr lang="en-US" sz="2200" b="0" i="0" u="none" strike="noStrike" dirty="0">
                <a:solidFill>
                  <a:srgbClr val="05386A"/>
                </a:solidFill>
                <a:effectLst/>
                <a:latin typeface="Cambria" panose="02040503050406030204" pitchFamily="18" charset="0"/>
              </a:rPr>
              <a:t> (Most recent semester’s data)</a:t>
            </a:r>
          </a:p>
          <a:p>
            <a:pPr fontAlgn="base">
              <a:lnSpc>
                <a:spcPct val="150000"/>
              </a:lnSpc>
              <a:spcBef>
                <a:spcPts val="0"/>
              </a:spcBef>
              <a:spcAft>
                <a:spcPts val="0"/>
              </a:spcAft>
            </a:pPr>
            <a:r>
              <a:rPr lang="en-US" sz="2200" b="0" i="0" u="none" strike="noStrike" dirty="0">
                <a:solidFill>
                  <a:srgbClr val="05386A"/>
                </a:solidFill>
                <a:effectLst/>
                <a:latin typeface="Cambria" panose="02040503050406030204" pitchFamily="18" charset="0"/>
              </a:rPr>
              <a:t>Managed by NJ public school administrators for a non-profit organization (MOESC!)</a:t>
            </a:r>
          </a:p>
          <a:p>
            <a:pPr fontAlgn="base">
              <a:lnSpc>
                <a:spcPct val="150000"/>
              </a:lnSpc>
              <a:spcBef>
                <a:spcPts val="0"/>
              </a:spcBef>
              <a:spcAft>
                <a:spcPts val="1200"/>
              </a:spcAft>
            </a:pPr>
            <a:r>
              <a:rPr lang="en-US" sz="2200" b="0" i="0" u="none" strike="noStrike" dirty="0">
                <a:solidFill>
                  <a:srgbClr val="05386A"/>
                </a:solidFill>
                <a:effectLst/>
                <a:latin typeface="Cambria" panose="02040503050406030204" pitchFamily="18" charset="0"/>
              </a:rPr>
              <a:t>Flexibility to meet your district’s specific needs</a:t>
            </a:r>
          </a:p>
        </p:txBody>
      </p:sp>
      <p:pic>
        <p:nvPicPr>
          <p:cNvPr id="5122" name="Picture 2" descr="Logo: New Jersey VirtualSchool Trademarked ">
            <a:extLst>
              <a:ext uri="{FF2B5EF4-FFF2-40B4-BE49-F238E27FC236}">
                <a16:creationId xmlns:a16="http://schemas.microsoft.com/office/drawing/2014/main" id="{684FA979-DD1D-F353-EEE2-196EDD9927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9513" y="2610889"/>
            <a:ext cx="4333874" cy="113199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A4F7D9FB-F3E1-86BE-8703-0589504E3122}"/>
              </a:ext>
            </a:extLst>
          </p:cNvPr>
          <p:cNvSpPr>
            <a:spLocks noGrp="1"/>
          </p:cNvSpPr>
          <p:nvPr>
            <p:ph type="sldNum" sz="quarter" idx="12"/>
          </p:nvPr>
        </p:nvSpPr>
        <p:spPr/>
        <p:txBody>
          <a:bodyPr/>
          <a:lstStyle/>
          <a:p>
            <a:fld id="{A3D1C70C-36A2-44FC-A083-98959550CFF4}" type="slidenum">
              <a:rPr lang="en-US" smtClean="0"/>
              <a:t>24</a:t>
            </a:fld>
            <a:endParaRPr lang="en-US" dirty="0"/>
          </a:p>
        </p:txBody>
      </p:sp>
    </p:spTree>
    <p:extLst>
      <p:ext uri="{BB962C8B-B14F-4D97-AF65-F5344CB8AC3E}">
        <p14:creationId xmlns:p14="http://schemas.microsoft.com/office/powerpoint/2010/main" val="1370327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8325E-9581-7878-3381-EEE6351CB1A2}"/>
              </a:ext>
            </a:extLst>
          </p:cNvPr>
          <p:cNvSpPr>
            <a:spLocks noGrp="1"/>
          </p:cNvSpPr>
          <p:nvPr>
            <p:ph type="title"/>
          </p:nvPr>
        </p:nvSpPr>
        <p:spPr/>
        <p:txBody>
          <a:bodyPr/>
          <a:lstStyle/>
          <a:p>
            <a:pPr algn="ctr"/>
            <a:r>
              <a:rPr lang="en-US" sz="3200" b="1" i="0" u="none" strike="noStrike" dirty="0">
                <a:solidFill>
                  <a:schemeClr val="accent1">
                    <a:lumMod val="50000"/>
                  </a:schemeClr>
                </a:solidFill>
                <a:effectLst/>
                <a:latin typeface="Cambria" panose="02040503050406030204" pitchFamily="18" charset="0"/>
              </a:rPr>
              <a:t>Examples of How We Meet District Needs</a:t>
            </a:r>
            <a:endParaRPr lang="en-US" sz="3200" dirty="0">
              <a:solidFill>
                <a:schemeClr val="accent1">
                  <a:lumMod val="50000"/>
                </a:schemeClr>
              </a:solidFill>
            </a:endParaRPr>
          </a:p>
        </p:txBody>
      </p:sp>
      <p:sp>
        <p:nvSpPr>
          <p:cNvPr id="3" name="Text Placeholder 2">
            <a:extLst>
              <a:ext uri="{FF2B5EF4-FFF2-40B4-BE49-F238E27FC236}">
                <a16:creationId xmlns:a16="http://schemas.microsoft.com/office/drawing/2014/main" id="{D0D78A7A-7429-BD6E-32FA-ED79C667722D}"/>
              </a:ext>
            </a:extLst>
          </p:cNvPr>
          <p:cNvSpPr>
            <a:spLocks noGrp="1"/>
          </p:cNvSpPr>
          <p:nvPr>
            <p:ph type="body" sz="quarter" idx="11"/>
          </p:nvPr>
        </p:nvSpPr>
        <p:spPr>
          <a:xfrm>
            <a:off x="557213" y="1222375"/>
            <a:ext cx="11463338" cy="4803775"/>
          </a:xfrm>
        </p:spPr>
        <p:txBody>
          <a:bodyPr>
            <a:normAutofit fontScale="77500" lnSpcReduction="20000"/>
          </a:bodyPr>
          <a:lstStyle/>
          <a:p>
            <a:pPr rtl="0" fontAlgn="base">
              <a:lnSpc>
                <a:spcPct val="160000"/>
              </a:lnSpc>
              <a:spcBef>
                <a:spcPts val="0"/>
              </a:spcBef>
              <a:spcAft>
                <a:spcPts val="0"/>
              </a:spcAft>
              <a:buFont typeface="Arial" panose="020B0604020202020204" pitchFamily="34" charset="0"/>
              <a:buChar char="•"/>
            </a:pPr>
            <a:r>
              <a:rPr lang="en-US" sz="3000" b="0" i="0" u="none" strike="noStrike" dirty="0">
                <a:solidFill>
                  <a:srgbClr val="05386A"/>
                </a:solidFill>
                <a:effectLst/>
                <a:latin typeface="Cambria" panose="02040503050406030204" pitchFamily="18" charset="0"/>
              </a:rPr>
              <a:t>Online Spanish courses while teacher awaits certification (substitute teacher in physical classroom)</a:t>
            </a:r>
          </a:p>
          <a:p>
            <a:pPr rtl="0" fontAlgn="base">
              <a:lnSpc>
                <a:spcPct val="160000"/>
              </a:lnSpc>
              <a:spcBef>
                <a:spcPts val="0"/>
              </a:spcBef>
              <a:spcAft>
                <a:spcPts val="0"/>
              </a:spcAft>
              <a:buFont typeface="Arial" panose="020B0604020202020204" pitchFamily="34" charset="0"/>
              <a:buChar char="•"/>
            </a:pPr>
            <a:r>
              <a:rPr lang="en-US" sz="3000" b="0" i="0" u="none" strike="noStrike" dirty="0">
                <a:solidFill>
                  <a:srgbClr val="05386A"/>
                </a:solidFill>
                <a:effectLst/>
                <a:latin typeface="Cambria" panose="02040503050406030204" pitchFamily="18" charset="0"/>
              </a:rPr>
              <a:t>Personal Financial Literacy for entire school to fulfill grad requirement (substitute, specialist, or other staff supervise students in classroom or used in “study hall”)</a:t>
            </a:r>
          </a:p>
          <a:p>
            <a:pPr rtl="0" fontAlgn="base">
              <a:lnSpc>
                <a:spcPct val="160000"/>
              </a:lnSpc>
              <a:spcBef>
                <a:spcPts val="0"/>
              </a:spcBef>
              <a:spcAft>
                <a:spcPts val="0"/>
              </a:spcAft>
              <a:buFont typeface="Arial" panose="020B0604020202020204" pitchFamily="34" charset="0"/>
              <a:buChar char="•"/>
            </a:pPr>
            <a:r>
              <a:rPr lang="en-US" sz="3000" b="0" i="0" u="none" strike="noStrike" dirty="0">
                <a:solidFill>
                  <a:srgbClr val="05386A"/>
                </a:solidFill>
                <a:effectLst/>
                <a:latin typeface="Cambria" panose="02040503050406030204" pitchFamily="18" charset="0"/>
              </a:rPr>
              <a:t>Individual students with special needs including school phobia</a:t>
            </a:r>
          </a:p>
          <a:p>
            <a:pPr rtl="0" fontAlgn="base">
              <a:lnSpc>
                <a:spcPct val="160000"/>
              </a:lnSpc>
              <a:spcBef>
                <a:spcPts val="0"/>
              </a:spcBef>
              <a:spcAft>
                <a:spcPts val="0"/>
              </a:spcAft>
              <a:buFont typeface="Arial" panose="020B0604020202020204" pitchFamily="34" charset="0"/>
              <a:buChar char="•"/>
            </a:pPr>
            <a:r>
              <a:rPr lang="en-US" sz="3000" dirty="0">
                <a:solidFill>
                  <a:srgbClr val="05386A"/>
                </a:solidFill>
                <a:latin typeface="Cambria" panose="02040503050406030204" pitchFamily="18" charset="0"/>
              </a:rPr>
              <a:t>Credit recovery while students continue their in-district coursework</a:t>
            </a:r>
            <a:endParaRPr lang="en-US" sz="3000" b="0" i="0" u="none" strike="noStrike" dirty="0">
              <a:solidFill>
                <a:srgbClr val="05386A"/>
              </a:solidFill>
              <a:effectLst/>
              <a:latin typeface="Cambria" panose="02040503050406030204" pitchFamily="18" charset="0"/>
            </a:endParaRPr>
          </a:p>
          <a:p>
            <a:pPr rtl="0" fontAlgn="base">
              <a:lnSpc>
                <a:spcPct val="160000"/>
              </a:lnSpc>
              <a:spcBef>
                <a:spcPts val="0"/>
              </a:spcBef>
              <a:spcAft>
                <a:spcPts val="0"/>
              </a:spcAft>
              <a:buFont typeface="Arial" panose="020B0604020202020204" pitchFamily="34" charset="0"/>
              <a:buChar char="•"/>
            </a:pPr>
            <a:r>
              <a:rPr lang="en-US" sz="3000" b="0" i="0" u="none" strike="noStrike" dirty="0">
                <a:solidFill>
                  <a:srgbClr val="05386A"/>
                </a:solidFill>
                <a:effectLst/>
                <a:latin typeface="Cambria" panose="02040503050406030204" pitchFamily="18" charset="0"/>
              </a:rPr>
              <a:t>Advanced/unique courses school cannot offer due to low enrollment</a:t>
            </a:r>
          </a:p>
          <a:p>
            <a:pPr rtl="0" fontAlgn="base">
              <a:lnSpc>
                <a:spcPct val="160000"/>
              </a:lnSpc>
              <a:spcBef>
                <a:spcPts val="0"/>
              </a:spcBef>
              <a:spcAft>
                <a:spcPts val="0"/>
              </a:spcAft>
              <a:buFont typeface="Arial" panose="020B0604020202020204" pitchFamily="34" charset="0"/>
              <a:buChar char="•"/>
            </a:pPr>
            <a:r>
              <a:rPr lang="en-US" sz="3000" b="0" i="0" u="none" strike="noStrike" dirty="0">
                <a:solidFill>
                  <a:srgbClr val="05386A"/>
                </a:solidFill>
                <a:effectLst/>
                <a:latin typeface="Cambria" panose="02040503050406030204" pitchFamily="18" charset="0"/>
              </a:rPr>
              <a:t>Hard to fill certifications</a:t>
            </a:r>
          </a:p>
          <a:p>
            <a:pPr rtl="0" fontAlgn="base">
              <a:lnSpc>
                <a:spcPct val="160000"/>
              </a:lnSpc>
              <a:spcBef>
                <a:spcPts val="0"/>
              </a:spcBef>
              <a:spcAft>
                <a:spcPts val="1200"/>
              </a:spcAft>
              <a:buFont typeface="Arial" panose="020B0604020202020204" pitchFamily="34" charset="0"/>
              <a:buChar char="•"/>
            </a:pPr>
            <a:r>
              <a:rPr lang="en-US" sz="3000" b="0" i="0" u="none" strike="noStrike" dirty="0">
                <a:solidFill>
                  <a:srgbClr val="05386A"/>
                </a:solidFill>
                <a:effectLst/>
                <a:latin typeface="Cambria" panose="02040503050406030204" pitchFamily="18" charset="0"/>
              </a:rPr>
              <a:t>Dual enrollment options</a:t>
            </a:r>
          </a:p>
        </p:txBody>
      </p:sp>
      <p:sp>
        <p:nvSpPr>
          <p:cNvPr id="4" name="Slide Number Placeholder 3">
            <a:extLst>
              <a:ext uri="{FF2B5EF4-FFF2-40B4-BE49-F238E27FC236}">
                <a16:creationId xmlns:a16="http://schemas.microsoft.com/office/drawing/2014/main" id="{A2521DD3-05B3-E64F-4B0D-8ED8B4CD2112}"/>
              </a:ext>
            </a:extLst>
          </p:cNvPr>
          <p:cNvSpPr>
            <a:spLocks noGrp="1"/>
          </p:cNvSpPr>
          <p:nvPr>
            <p:ph type="sldNum" sz="quarter" idx="10"/>
          </p:nvPr>
        </p:nvSpPr>
        <p:spPr/>
        <p:txBody>
          <a:bodyPr/>
          <a:lstStyle/>
          <a:p>
            <a:fld id="{A3D1C70C-36A2-44FC-A083-98959550CFF4}" type="slidenum">
              <a:rPr lang="en-US" smtClean="0"/>
              <a:pPr/>
              <a:t>25</a:t>
            </a:fld>
            <a:endParaRPr lang="en-US" dirty="0"/>
          </a:p>
        </p:txBody>
      </p:sp>
    </p:spTree>
    <p:extLst>
      <p:ext uri="{BB962C8B-B14F-4D97-AF65-F5344CB8AC3E}">
        <p14:creationId xmlns:p14="http://schemas.microsoft.com/office/powerpoint/2010/main" val="2857423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21DAF-807F-0BB4-119B-356F66730B36}"/>
              </a:ext>
            </a:extLst>
          </p:cNvPr>
          <p:cNvSpPr>
            <a:spLocks noGrp="1"/>
          </p:cNvSpPr>
          <p:nvPr>
            <p:ph type="title"/>
          </p:nvPr>
        </p:nvSpPr>
        <p:spPr/>
        <p:txBody>
          <a:bodyPr/>
          <a:lstStyle/>
          <a:p>
            <a:pPr algn="ctr"/>
            <a:r>
              <a:rPr lang="en-US" sz="3600" b="1" i="0" u="none" strike="noStrike" dirty="0">
                <a:solidFill>
                  <a:schemeClr val="accent1">
                    <a:lumMod val="50000"/>
                  </a:schemeClr>
                </a:solidFill>
                <a:effectLst/>
                <a:latin typeface="Cambria" panose="02040503050406030204" pitchFamily="18" charset="0"/>
              </a:rPr>
              <a:t>New Partnerships</a:t>
            </a:r>
            <a:endParaRPr lang="en-US" sz="3600" dirty="0">
              <a:solidFill>
                <a:schemeClr val="accent1">
                  <a:lumMod val="50000"/>
                </a:schemeClr>
              </a:solidFill>
            </a:endParaRPr>
          </a:p>
        </p:txBody>
      </p:sp>
      <p:sp>
        <p:nvSpPr>
          <p:cNvPr id="3" name="Content Placeholder 2">
            <a:extLst>
              <a:ext uri="{FF2B5EF4-FFF2-40B4-BE49-F238E27FC236}">
                <a16:creationId xmlns:a16="http://schemas.microsoft.com/office/drawing/2014/main" id="{AD30FFE8-5C78-2EAC-8F3C-6983EFBF51E2}"/>
              </a:ext>
            </a:extLst>
          </p:cNvPr>
          <p:cNvSpPr>
            <a:spLocks noGrp="1"/>
          </p:cNvSpPr>
          <p:nvPr>
            <p:ph sz="half" idx="1"/>
          </p:nvPr>
        </p:nvSpPr>
        <p:spPr>
          <a:xfrm>
            <a:off x="642938" y="1429017"/>
            <a:ext cx="5700712" cy="4498057"/>
          </a:xfrm>
        </p:spPr>
        <p:txBody>
          <a:bodyPr/>
          <a:lstStyle/>
          <a:p>
            <a:pPr rtl="0" fontAlgn="base">
              <a:spcBef>
                <a:spcPts val="0"/>
              </a:spcBef>
              <a:spcAft>
                <a:spcPts val="1200"/>
              </a:spcAft>
              <a:buFont typeface="Arial" panose="020B0604020202020204" pitchFamily="34" charset="0"/>
              <a:buChar char="•"/>
            </a:pPr>
            <a:r>
              <a:rPr lang="en-US" b="0" i="0" u="none" strike="noStrike" dirty="0">
                <a:solidFill>
                  <a:srgbClr val="05386A"/>
                </a:solidFill>
                <a:effectLst/>
                <a:latin typeface="Cambria" panose="02040503050406030204" pitchFamily="18" charset="0"/>
              </a:rPr>
              <a:t>Ocean County College Virtual Scholars Program</a:t>
            </a:r>
          </a:p>
          <a:p>
            <a:pPr rtl="0" fontAlgn="base">
              <a:spcBef>
                <a:spcPts val="0"/>
              </a:spcBef>
              <a:spcAft>
                <a:spcPts val="0"/>
              </a:spcAft>
              <a:buFont typeface="Arial" panose="020B0604020202020204" pitchFamily="34" charset="0"/>
              <a:buChar char="•"/>
            </a:pPr>
            <a:r>
              <a:rPr lang="en-US" b="0" i="0" u="none" strike="noStrike" dirty="0">
                <a:solidFill>
                  <a:srgbClr val="05386A"/>
                </a:solidFill>
                <a:effectLst/>
                <a:latin typeface="Cambria" panose="02040503050406030204" pitchFamily="18" charset="0"/>
              </a:rPr>
              <a:t>Brookdale Middle College Program</a:t>
            </a:r>
            <a:endParaRPr lang="en-US" dirty="0"/>
          </a:p>
        </p:txBody>
      </p:sp>
      <p:pic>
        <p:nvPicPr>
          <p:cNvPr id="6146" name="Picture 2" descr="A poster for the VIRTUAL SCHOLARS PROGRAM.  student with taking notes with a laptop in front of her. It has a logo for New Jersey VirtualSchool Trademarked and a logo for OCEAN COUNTY COLLEGE. It says: NJ Virtual School and Ocean County College are proud to present: NJ VIRTUAL SCHOLARS PROGRAM Earn college credits by enrolling in online &quot;high-flex&quot; courses taught LIVE by Ocean County College professors Open to all high school age students (Perfect for homeschooled students or students with flexible schedules!)  We can help you REACH YOUR GOALS $450.00/semester course 15-WEEK SPRING SEMESTER COURSES INCLUDE:  Accounting 1, Marketing 1, Public Speaking, English 1, Survey of Mathematics (Intro college level math), Introduction to Statistics, General Psychology, Intro to Business Administration. SPRING REGISTRATION: Registration opens November 8th Classes begin January 23rd To register visit: njvs.org/virtualscholars. At the bottom there are logos for Facebook, Instagram, and Twitter @NJ Virtual School. For more information, or to view the dozens of other grade 6-12 NJ Virtual School course offerings, please visit: NJVS.ORG ">
            <a:extLst>
              <a:ext uri="{FF2B5EF4-FFF2-40B4-BE49-F238E27FC236}">
                <a16:creationId xmlns:a16="http://schemas.microsoft.com/office/drawing/2014/main" id="{BD07D4A5-AE3D-3AE5-FA8C-A27A6530BC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43" y="1134095"/>
            <a:ext cx="3622952" cy="501800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A2616B51-6956-A02E-C934-33445E98CFDE}"/>
              </a:ext>
            </a:extLst>
          </p:cNvPr>
          <p:cNvSpPr>
            <a:spLocks noGrp="1"/>
          </p:cNvSpPr>
          <p:nvPr>
            <p:ph type="sldNum" sz="quarter" idx="12"/>
          </p:nvPr>
        </p:nvSpPr>
        <p:spPr/>
        <p:txBody>
          <a:bodyPr/>
          <a:lstStyle/>
          <a:p>
            <a:fld id="{A3D1C70C-36A2-44FC-A083-98959550CFF4}" type="slidenum">
              <a:rPr lang="en-US" smtClean="0"/>
              <a:t>26</a:t>
            </a:fld>
            <a:endParaRPr lang="en-US" dirty="0"/>
          </a:p>
        </p:txBody>
      </p:sp>
    </p:spTree>
    <p:extLst>
      <p:ext uri="{BB962C8B-B14F-4D97-AF65-F5344CB8AC3E}">
        <p14:creationId xmlns:p14="http://schemas.microsoft.com/office/powerpoint/2010/main" val="3607423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2C96D-93E1-F5B1-D9ED-4E57AE496215}"/>
              </a:ext>
            </a:extLst>
          </p:cNvPr>
          <p:cNvSpPr>
            <a:spLocks noGrp="1"/>
          </p:cNvSpPr>
          <p:nvPr>
            <p:ph type="title"/>
          </p:nvPr>
        </p:nvSpPr>
        <p:spPr/>
        <p:txBody>
          <a:bodyPr/>
          <a:lstStyle/>
          <a:p>
            <a:pPr algn="ctr"/>
            <a:r>
              <a:rPr lang="en-US" dirty="0">
                <a:solidFill>
                  <a:schemeClr val="accent1">
                    <a:lumMod val="50000"/>
                  </a:schemeClr>
                </a:solidFill>
              </a:rPr>
              <a:t>  Cost</a:t>
            </a:r>
          </a:p>
        </p:txBody>
      </p:sp>
      <p:pic>
        <p:nvPicPr>
          <p:cNvPr id="7170" name="Picture 2" descr="Logo: MOESC Monmouth-Ocean Educational Services Commission 900 Green Grove Road, Tinton Falls, NJ 07712 732-695-7800 fax 732-493-4515 www.mosec.org 2022-2023 FEE SCHEDULE Virtual School (New Jersey Virtual School Trademarked) www.nvjs.org) Supervised by NJ Certified Teachers  Credit Recovery Course $350.00 per student* Semester Course $350.00 per student* Comprehensive Course $650.00 per student* Comprehensive Course - Five (5) or more students per course $450.00 per student* Advanced Placement - Comprehensive Course $800.00 per student* Advanced Placement Five (5) or more students per course $600.00 per student* Personal Finance Literacy $225.00 per student* Health - Credit Recovery $350.00 per student* Health - Semester Course $650.00 per student* Home School Core Content: Five (5) Comprehensive Courses $3,000.00 per student* GED (General Education Development) High School Diploma Course $450.00 per student* Short-Term Instruction (minimum 2 weeks, school year only) $80.00 per wk/stud/course* Summer School - Credit Recovery $300.00 per student* Summer School - Semester Course $350.00 per student* Summer School Comprehensive Course $650.00 per student* Drop Course Fee (Non-Refundable after the Drop Period ends) $100 per student/course** * Required Texts/Materials are not included in the course cost(s). Some courses may require the purchase of additional materials. ** Refund requests must be submitted through help.njvs.org -&gt; Submit a Request. A full refund may be granted if requested within one (1) day of enrollment (the Drop Period) with the NJVS. After the Drop Period, NJVS administration will determine refund eligibility (if any), however a $100 Drop Course Fee is non-refundable. ">
            <a:extLst>
              <a:ext uri="{FF2B5EF4-FFF2-40B4-BE49-F238E27FC236}">
                <a16:creationId xmlns:a16="http://schemas.microsoft.com/office/drawing/2014/main" id="{E0F26A20-C7A8-0EE4-CAEC-1E75AEE04E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441" y="1126475"/>
            <a:ext cx="6032659" cy="500212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descr="The 2022-2023 Fee Schedule">
            <a:extLst>
              <a:ext uri="{FF2B5EF4-FFF2-40B4-BE49-F238E27FC236}">
                <a16:creationId xmlns:a16="http://schemas.microsoft.com/office/drawing/2014/main" id="{4EEBA4A4-5E38-1AEE-05A8-609E16B4F88C}"/>
              </a:ext>
            </a:extLst>
          </p:cNvPr>
          <p:cNvSpPr>
            <a:spLocks noGrp="1"/>
          </p:cNvSpPr>
          <p:nvPr>
            <p:ph sz="half" idx="13"/>
          </p:nvPr>
        </p:nvSpPr>
        <p:spPr>
          <a:xfrm>
            <a:off x="6686550" y="1429016"/>
            <a:ext cx="5329182" cy="4498057"/>
          </a:xfrm>
        </p:spPr>
        <p:txBody>
          <a:bodyPr>
            <a:normAutofit/>
          </a:bodyPr>
          <a:lstStyle/>
          <a:p>
            <a:pPr marL="0" indent="0" rtl="0">
              <a:spcBef>
                <a:spcPts val="0"/>
              </a:spcBef>
              <a:spcAft>
                <a:spcPts val="1800"/>
              </a:spcAft>
              <a:buNone/>
            </a:pPr>
            <a:r>
              <a:rPr lang="en-US" sz="1800" b="1" i="0" u="sng" dirty="0">
                <a:solidFill>
                  <a:schemeClr val="accent1">
                    <a:lumMod val="50000"/>
                  </a:schemeClr>
                </a:solidFill>
                <a:effectLst/>
                <a:latin typeface="Cambria" panose="02040503050406030204" pitchFamily="18" charset="0"/>
              </a:rPr>
              <a:t>Cost Comparison Example:</a:t>
            </a:r>
            <a:endParaRPr lang="en-US" sz="1800" b="0" dirty="0">
              <a:solidFill>
                <a:schemeClr val="accent1">
                  <a:lumMod val="50000"/>
                </a:schemeClr>
              </a:solidFill>
              <a:effectLst/>
            </a:endParaRPr>
          </a:p>
          <a:p>
            <a:pPr marL="0" indent="0" rtl="0">
              <a:spcBef>
                <a:spcPts val="0"/>
              </a:spcBef>
              <a:spcAft>
                <a:spcPts val="0"/>
              </a:spcAft>
              <a:buNone/>
            </a:pPr>
            <a:r>
              <a:rPr lang="en-US" sz="1800" b="0" i="0" u="none" strike="noStrike" dirty="0">
                <a:solidFill>
                  <a:schemeClr val="accent1">
                    <a:lumMod val="50000"/>
                  </a:schemeClr>
                </a:solidFill>
                <a:effectLst/>
                <a:latin typeface="Cambria" panose="02040503050406030204" pitchFamily="18" charset="0"/>
              </a:rPr>
              <a:t>Teacher in-district with 6 sections of Spanish I =  $100,000   (salary &amp; benefits)</a:t>
            </a:r>
          </a:p>
          <a:p>
            <a:pPr marL="0" indent="0" rtl="0">
              <a:spcBef>
                <a:spcPts val="0"/>
              </a:spcBef>
              <a:spcAft>
                <a:spcPts val="0"/>
              </a:spcAft>
              <a:buNone/>
            </a:pPr>
            <a:r>
              <a:rPr lang="en-US" sz="1800" b="0" i="0" u="none" strike="noStrike" dirty="0">
                <a:solidFill>
                  <a:schemeClr val="accent1">
                    <a:lumMod val="50000"/>
                  </a:schemeClr>
                </a:solidFill>
                <a:effectLst/>
                <a:latin typeface="Cambria" panose="02040503050406030204" pitchFamily="18" charset="0"/>
              </a:rPr>
              <a:t>____________________________________</a:t>
            </a:r>
            <a:endParaRPr lang="en-US" sz="1800" b="0" dirty="0">
              <a:solidFill>
                <a:schemeClr val="accent1">
                  <a:lumMod val="50000"/>
                </a:schemeClr>
              </a:solidFill>
              <a:effectLst/>
            </a:endParaRPr>
          </a:p>
          <a:p>
            <a:pPr marL="0" indent="0" rtl="0">
              <a:spcBef>
                <a:spcPts val="0"/>
              </a:spcBef>
              <a:spcAft>
                <a:spcPts val="0"/>
              </a:spcAft>
              <a:buNone/>
            </a:pPr>
            <a:endParaRPr lang="en-US" sz="1800" b="0" i="0" u="none" strike="noStrike" dirty="0">
              <a:solidFill>
                <a:schemeClr val="accent1">
                  <a:lumMod val="50000"/>
                </a:schemeClr>
              </a:solidFill>
              <a:effectLst/>
              <a:latin typeface="Cambria" panose="02040503050406030204" pitchFamily="18" charset="0"/>
            </a:endParaRPr>
          </a:p>
          <a:p>
            <a:pPr marL="0" indent="0" rtl="0">
              <a:spcBef>
                <a:spcPts val="0"/>
              </a:spcBef>
              <a:spcAft>
                <a:spcPts val="0"/>
              </a:spcAft>
              <a:buNone/>
            </a:pPr>
            <a:r>
              <a:rPr lang="en-US" sz="1800" b="0" i="0" u="none" strike="noStrike" dirty="0">
                <a:solidFill>
                  <a:schemeClr val="accent1">
                    <a:lumMod val="50000"/>
                  </a:schemeClr>
                </a:solidFill>
                <a:effectLst/>
                <a:latin typeface="Cambria" panose="02040503050406030204" pitchFamily="18" charset="0"/>
              </a:rPr>
              <a:t>NJVS Spanish I for 120 students = $30,000 (discounts given for large numbers of students in one course)</a:t>
            </a:r>
            <a:endParaRPr lang="en-US" sz="1800" b="0" dirty="0">
              <a:solidFill>
                <a:schemeClr val="accent1">
                  <a:lumMod val="50000"/>
                </a:schemeClr>
              </a:solidFill>
              <a:effectLst/>
            </a:endParaRPr>
          </a:p>
          <a:p>
            <a:pPr marL="0" indent="0" rtl="0">
              <a:spcBef>
                <a:spcPts val="0"/>
              </a:spcBef>
              <a:spcAft>
                <a:spcPts val="0"/>
              </a:spcAft>
              <a:buNone/>
            </a:pPr>
            <a:r>
              <a:rPr lang="en-US" sz="1800" b="0" i="0" u="sng" dirty="0">
                <a:solidFill>
                  <a:schemeClr val="accent1">
                    <a:lumMod val="50000"/>
                  </a:schemeClr>
                </a:solidFill>
                <a:effectLst/>
                <a:latin typeface="Cambria" panose="02040503050406030204" pitchFamily="18" charset="0"/>
              </a:rPr>
              <a:t>Includes:</a:t>
            </a:r>
            <a:endParaRPr lang="en-US" sz="1800" b="0" dirty="0">
              <a:solidFill>
                <a:schemeClr val="accent1">
                  <a:lumMod val="50000"/>
                </a:schemeClr>
              </a:solidFill>
              <a:effectLst/>
            </a:endParaRPr>
          </a:p>
          <a:p>
            <a:pPr rtl="0" fontAlgn="base">
              <a:spcBef>
                <a:spcPts val="0"/>
              </a:spcBef>
              <a:spcAft>
                <a:spcPts val="0"/>
              </a:spcAft>
              <a:buFont typeface="Arial" panose="020B0604020202020204" pitchFamily="34" charset="0"/>
              <a:buChar char="•"/>
            </a:pPr>
            <a:r>
              <a:rPr lang="en-US" sz="1800" b="0" i="0" u="none" strike="noStrike" dirty="0">
                <a:solidFill>
                  <a:schemeClr val="accent1">
                    <a:lumMod val="50000"/>
                  </a:schemeClr>
                </a:solidFill>
                <a:effectLst/>
                <a:latin typeface="Cambria" panose="02040503050406030204" pitchFamily="18" charset="0"/>
              </a:rPr>
              <a:t>Learning Platform</a:t>
            </a:r>
          </a:p>
          <a:p>
            <a:pPr rtl="0" fontAlgn="base">
              <a:spcBef>
                <a:spcPts val="0"/>
              </a:spcBef>
              <a:spcAft>
                <a:spcPts val="0"/>
              </a:spcAft>
              <a:buFont typeface="Arial" panose="020B0604020202020204" pitchFamily="34" charset="0"/>
              <a:buChar char="•"/>
            </a:pPr>
            <a:r>
              <a:rPr lang="en-US" sz="1800" b="0" i="0" u="none" strike="noStrike" dirty="0">
                <a:solidFill>
                  <a:schemeClr val="accent1">
                    <a:lumMod val="50000"/>
                  </a:schemeClr>
                </a:solidFill>
                <a:effectLst/>
                <a:latin typeface="Cambria" panose="02040503050406030204" pitchFamily="18" charset="0"/>
              </a:rPr>
              <a:t>Certified Teacher</a:t>
            </a:r>
          </a:p>
          <a:p>
            <a:pPr rtl="0" fontAlgn="base">
              <a:spcBef>
                <a:spcPts val="0"/>
              </a:spcBef>
              <a:spcAft>
                <a:spcPts val="0"/>
              </a:spcAft>
              <a:buFont typeface="Arial" panose="020B0604020202020204" pitchFamily="34" charset="0"/>
              <a:buChar char="•"/>
            </a:pPr>
            <a:r>
              <a:rPr lang="en-US" sz="1800" b="0" i="0" u="none" strike="noStrike" dirty="0">
                <a:solidFill>
                  <a:schemeClr val="accent1">
                    <a:lumMod val="50000"/>
                  </a:schemeClr>
                </a:solidFill>
                <a:effectLst/>
                <a:latin typeface="Cambria" panose="02040503050406030204" pitchFamily="18" charset="0"/>
              </a:rPr>
              <a:t>Technology Support</a:t>
            </a:r>
          </a:p>
        </p:txBody>
      </p:sp>
      <p:sp>
        <p:nvSpPr>
          <p:cNvPr id="5" name="Slide Number Placeholder 4">
            <a:extLst>
              <a:ext uri="{FF2B5EF4-FFF2-40B4-BE49-F238E27FC236}">
                <a16:creationId xmlns:a16="http://schemas.microsoft.com/office/drawing/2014/main" id="{AD837248-6005-DFC1-8D0E-0992E29110F7}"/>
              </a:ext>
            </a:extLst>
          </p:cNvPr>
          <p:cNvSpPr>
            <a:spLocks noGrp="1"/>
          </p:cNvSpPr>
          <p:nvPr>
            <p:ph type="sldNum" sz="quarter" idx="12"/>
          </p:nvPr>
        </p:nvSpPr>
        <p:spPr/>
        <p:txBody>
          <a:bodyPr/>
          <a:lstStyle/>
          <a:p>
            <a:fld id="{A3D1C70C-36A2-44FC-A083-98959550CFF4}" type="slidenum">
              <a:rPr lang="en-US" smtClean="0"/>
              <a:t>27</a:t>
            </a:fld>
            <a:endParaRPr lang="en-US" dirty="0"/>
          </a:p>
        </p:txBody>
      </p:sp>
    </p:spTree>
    <p:extLst>
      <p:ext uri="{BB962C8B-B14F-4D97-AF65-F5344CB8AC3E}">
        <p14:creationId xmlns:p14="http://schemas.microsoft.com/office/powerpoint/2010/main" val="530668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AD84E-F928-4CAB-598F-9C29DD4814D2}"/>
              </a:ext>
            </a:extLst>
          </p:cNvPr>
          <p:cNvSpPr>
            <a:spLocks noGrp="1"/>
          </p:cNvSpPr>
          <p:nvPr>
            <p:ph type="title"/>
          </p:nvPr>
        </p:nvSpPr>
        <p:spPr>
          <a:xfrm>
            <a:off x="1333960" y="930926"/>
            <a:ext cx="10096959" cy="747579"/>
          </a:xfrm>
        </p:spPr>
        <p:txBody>
          <a:bodyPr/>
          <a:lstStyle/>
          <a:p>
            <a:pPr algn="ctr" rtl="0">
              <a:spcBef>
                <a:spcPts val="0"/>
              </a:spcBef>
              <a:spcAft>
                <a:spcPts val="1200"/>
              </a:spcAft>
            </a:pPr>
            <a:r>
              <a:rPr lang="en-US" sz="2800" b="1" i="0" u="none" strike="noStrike" dirty="0">
                <a:solidFill>
                  <a:schemeClr val="accent1">
                    <a:lumMod val="50000"/>
                  </a:schemeClr>
                </a:solidFill>
                <a:effectLst/>
                <a:latin typeface="Cambria" panose="02040503050406030204" pitchFamily="18" charset="0"/>
              </a:rPr>
              <a:t>New for 22-23: MOESC </a:t>
            </a:r>
            <a:r>
              <a:rPr lang="en-US" sz="2800" b="1" i="1" u="none" strike="noStrike" dirty="0">
                <a:solidFill>
                  <a:schemeClr val="accent1">
                    <a:lumMod val="50000"/>
                  </a:schemeClr>
                </a:solidFill>
                <a:effectLst/>
                <a:latin typeface="Cambria" panose="02040503050406030204" pitchFamily="18" charset="0"/>
              </a:rPr>
              <a:t>Professional Development Series</a:t>
            </a:r>
            <a:br>
              <a:rPr lang="en-US" b="0" dirty="0">
                <a:effectLst/>
              </a:rPr>
            </a:br>
            <a:br>
              <a:rPr lang="en-US" dirty="0"/>
            </a:br>
            <a:endParaRPr lang="en-US" dirty="0"/>
          </a:p>
        </p:txBody>
      </p:sp>
      <p:sp>
        <p:nvSpPr>
          <p:cNvPr id="3" name="Content Placeholder 2">
            <a:extLst>
              <a:ext uri="{FF2B5EF4-FFF2-40B4-BE49-F238E27FC236}">
                <a16:creationId xmlns:a16="http://schemas.microsoft.com/office/drawing/2014/main" id="{DE9ACBFC-250C-1E23-2E74-88E0E4A7D5E3}"/>
              </a:ext>
            </a:extLst>
          </p:cNvPr>
          <p:cNvSpPr>
            <a:spLocks noGrp="1"/>
          </p:cNvSpPr>
          <p:nvPr>
            <p:ph sz="half" idx="1"/>
          </p:nvPr>
        </p:nvSpPr>
        <p:spPr>
          <a:xfrm>
            <a:off x="176270" y="1335756"/>
            <a:ext cx="4695768" cy="4998177"/>
          </a:xfrm>
        </p:spPr>
        <p:txBody>
          <a:bodyPr/>
          <a:lstStyle/>
          <a:p>
            <a:pPr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Cambria" panose="02040503050406030204" pitchFamily="18" charset="0"/>
              </a:rPr>
              <a:t>In-person PD on a variety of topics</a:t>
            </a:r>
          </a:p>
          <a:p>
            <a:pPr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Cambria" panose="02040503050406030204" pitchFamily="18" charset="0"/>
              </a:rPr>
              <a:t>Highly qualified practitioners as presenters</a:t>
            </a:r>
          </a:p>
          <a:p>
            <a:pPr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Cambria" panose="02040503050406030204" pitchFamily="18" charset="0"/>
              </a:rPr>
              <a:t>Personalized PD based on district’s unique needs</a:t>
            </a:r>
          </a:p>
          <a:p>
            <a:pPr rtl="0" fontAlgn="base">
              <a:spcBef>
                <a:spcPts val="0"/>
              </a:spcBef>
              <a:spcAft>
                <a:spcPts val="1200"/>
              </a:spcAft>
              <a:buFont typeface="Arial" panose="020B0604020202020204" pitchFamily="34" charset="0"/>
              <a:buChar char="•"/>
            </a:pPr>
            <a:r>
              <a:rPr lang="en-US" sz="2400" b="0" i="0" u="none" strike="noStrike" dirty="0">
                <a:solidFill>
                  <a:srgbClr val="000000"/>
                </a:solidFill>
                <a:effectLst/>
                <a:latin typeface="Cambria" panose="02040503050406030204" pitchFamily="18" charset="0"/>
              </a:rPr>
              <a:t>Partnered with Google for Education to provide educational technology training at a discounted rate</a:t>
            </a:r>
            <a:endParaRPr lang="en-US" dirty="0"/>
          </a:p>
        </p:txBody>
      </p:sp>
      <p:pic>
        <p:nvPicPr>
          <p:cNvPr id="8194" name="Picture 2" descr="Poster: MOESC PD PROFESSIONAL DEVELOPMENT SERIES Designed to provide our public and non-public partners with quality, cost-effective learning experiences from highly qualified presenters PRICING • MOESC Presenter Sessions = $125 per gull day session, $75 per half day session (districts registering 5 or more people receive a 10% discount) • Kiker Learning Sessions (Google Partner) = $150 per full day session, $299 for 2-day bootcamp, $90 per half day session  TITLE/ESSER FUNDS? Keep in mind that depending on the needs of your students/staff, it is allowable for schools to use Title funds (I, IIa, IVa), ESSER II, and/or ARP ESSER to cover the costs of PD 2022-23 SESSION TOPICS INCLUSIVE PRACTICES Session topics to include: HIB Investigations 101, multi-sensory instruction, executive functioning, pediatric feeding disorders, and more WHOLE CHILD Session topics to include facilitating social-emotional learning, music, and SEL, building GRIT/resilience, inquiry-based learning and more TECHNOLOGY Sessions presented by Kiker Learning (Google Partner) and other edtech specialists with a focus on utilizing technology tools to help facilitate student-centered learning spaces DATA-DRIVEN Session topics to include: building a data-savvy culture, using data to increase productive school performance, and more Twitter @MOSECNJ Instagram #MOESC Facebook #MOESCPDS For more information Dr. Wendy Morales wmorales@moesc.org  REGISTER To see full session catalog and to register to: Tinyurl.com/MOESCPDS Logo: MOESC ">
            <a:extLst>
              <a:ext uri="{FF2B5EF4-FFF2-40B4-BE49-F238E27FC236}">
                <a16:creationId xmlns:a16="http://schemas.microsoft.com/office/drawing/2014/main" id="{520052EA-EBBC-10DF-4606-086FDC81ED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1430" y="1082253"/>
            <a:ext cx="3862018" cy="499817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F9E0972-2411-8345-4C5A-0509C4F65CBD}"/>
              </a:ext>
            </a:extLst>
          </p:cNvPr>
          <p:cNvSpPr txBox="1"/>
          <p:nvPr/>
        </p:nvSpPr>
        <p:spPr>
          <a:xfrm>
            <a:off x="1333960" y="5588967"/>
            <a:ext cx="6100762" cy="461665"/>
          </a:xfrm>
          <a:prstGeom prst="rect">
            <a:avLst/>
          </a:prstGeom>
          <a:noFill/>
        </p:spPr>
        <p:txBody>
          <a:bodyPr wrap="square">
            <a:spAutoFit/>
          </a:bodyPr>
          <a:lstStyle/>
          <a:p>
            <a:r>
              <a:rPr lang="en-US" sz="2400" b="1" i="0" u="none" strike="noStrike" dirty="0">
                <a:solidFill>
                  <a:schemeClr val="accent1">
                    <a:lumMod val="50000"/>
                  </a:schemeClr>
                </a:solidFill>
                <a:effectLst/>
                <a:latin typeface="Cambria" panose="02040503050406030204" pitchFamily="18" charset="0"/>
                <a:hlinkClick r:id="rId3"/>
              </a:rPr>
              <a:t>moesc.org/pd</a:t>
            </a:r>
            <a:r>
              <a:rPr lang="en-US" sz="2400" b="1" i="0" u="none" strike="noStrike" dirty="0">
                <a:solidFill>
                  <a:schemeClr val="accent1">
                    <a:lumMod val="50000"/>
                  </a:schemeClr>
                </a:solidFill>
                <a:effectLst/>
                <a:latin typeface="Cambria" panose="02040503050406030204" pitchFamily="18" charset="0"/>
              </a:rPr>
              <a:t> </a:t>
            </a:r>
            <a:endParaRPr lang="en-US" sz="2400" dirty="0">
              <a:solidFill>
                <a:schemeClr val="accent1">
                  <a:lumMod val="50000"/>
                </a:schemeClr>
              </a:solidFill>
            </a:endParaRPr>
          </a:p>
        </p:txBody>
      </p:sp>
      <p:sp>
        <p:nvSpPr>
          <p:cNvPr id="10" name="TextBox 9">
            <a:extLst>
              <a:ext uri="{FF2B5EF4-FFF2-40B4-BE49-F238E27FC236}">
                <a16:creationId xmlns:a16="http://schemas.microsoft.com/office/drawing/2014/main" id="{971F78AA-2FF3-F829-2916-9EC1C988ABB5}"/>
              </a:ext>
            </a:extLst>
          </p:cNvPr>
          <p:cNvSpPr txBox="1"/>
          <p:nvPr/>
        </p:nvSpPr>
        <p:spPr>
          <a:xfrm>
            <a:off x="8423672" y="1082253"/>
            <a:ext cx="3592058" cy="4847481"/>
          </a:xfrm>
          <a:prstGeom prst="rect">
            <a:avLst/>
          </a:prstGeom>
          <a:noFill/>
        </p:spPr>
        <p:txBody>
          <a:bodyPr wrap="square">
            <a:spAutoFit/>
          </a:bodyPr>
          <a:lstStyle/>
          <a:p>
            <a:pPr>
              <a:spcAft>
                <a:spcPts val="1800"/>
              </a:spcAft>
            </a:pPr>
            <a:r>
              <a:rPr lang="en-US" sz="1800" b="1" i="0" u="sng" strike="noStrike" dirty="0">
                <a:solidFill>
                  <a:schemeClr val="accent1">
                    <a:lumMod val="50000"/>
                  </a:schemeClr>
                </a:solidFill>
                <a:effectLst/>
                <a:latin typeface="Calibri" panose="020F0502020204030204" pitchFamily="34" charset="0"/>
              </a:rPr>
              <a:t>Upcoming Sessions:</a:t>
            </a:r>
            <a:endParaRPr lang="en-US" u="sng" dirty="0">
              <a:solidFill>
                <a:srgbClr val="0000FF"/>
              </a:solidFill>
              <a:latin typeface="Calibri" panose="020F0502020204030204" pitchFamily="34" charset="0"/>
            </a:endParaRPr>
          </a:p>
          <a:p>
            <a:r>
              <a:rPr lang="en-US" sz="1800" b="0" i="0" strike="noStrike" dirty="0">
                <a:solidFill>
                  <a:schemeClr val="accent1">
                    <a:lumMod val="50000"/>
                  </a:schemeClr>
                </a:solidFill>
                <a:effectLst/>
                <a:latin typeface="Calibri" panose="020F0502020204030204" pitchFamily="34" charset="0"/>
              </a:rPr>
              <a:t>2/16: Low Floor, High Ceiling Activities for Engaging Students in Learning Mathematics</a:t>
            </a:r>
            <a:endParaRPr lang="en-US" dirty="0">
              <a:solidFill>
                <a:schemeClr val="accent1">
                  <a:lumMod val="50000"/>
                </a:schemeClr>
              </a:solidFill>
              <a:latin typeface="Calibri" panose="020F0502020204030204" pitchFamily="34" charset="0"/>
            </a:endParaRPr>
          </a:p>
          <a:p>
            <a:pPr rtl="0">
              <a:spcBef>
                <a:spcPts val="1800"/>
              </a:spcBef>
              <a:spcAft>
                <a:spcPts val="1800"/>
              </a:spcAft>
            </a:pPr>
            <a:r>
              <a:rPr lang="en-US" dirty="0">
                <a:solidFill>
                  <a:schemeClr val="accent1">
                    <a:lumMod val="50000"/>
                  </a:schemeClr>
                </a:solidFill>
                <a:latin typeface="Calibri" panose="020F0502020204030204" pitchFamily="34" charset="0"/>
              </a:rPr>
              <a:t>2/23: </a:t>
            </a:r>
            <a:r>
              <a:rPr lang="en-US" sz="1800" b="0" i="0" strike="noStrike" dirty="0">
                <a:solidFill>
                  <a:schemeClr val="accent1">
                    <a:lumMod val="50000"/>
                  </a:schemeClr>
                </a:solidFill>
                <a:effectLst/>
                <a:latin typeface="Cambria" panose="02040503050406030204" pitchFamily="18" charset="0"/>
              </a:rPr>
              <a:t>Get Started with Blended Learning &amp;</a:t>
            </a:r>
            <a:r>
              <a:rPr lang="en-US" dirty="0">
                <a:solidFill>
                  <a:schemeClr val="accent1">
                    <a:lumMod val="50000"/>
                  </a:schemeClr>
                </a:solidFill>
              </a:rPr>
              <a:t> </a:t>
            </a:r>
            <a:r>
              <a:rPr lang="en-US" sz="1800" b="0" i="0" strike="noStrike" dirty="0">
                <a:solidFill>
                  <a:schemeClr val="accent1">
                    <a:lumMod val="50000"/>
                  </a:schemeClr>
                </a:solidFill>
                <a:effectLst/>
                <a:latin typeface="Cambria" panose="02040503050406030204" pitchFamily="18" charset="0"/>
              </a:rPr>
              <a:t>Create Your Own Teacher Toolbox</a:t>
            </a:r>
            <a:endParaRPr lang="en-US" dirty="0">
              <a:solidFill>
                <a:schemeClr val="accent1">
                  <a:lumMod val="50000"/>
                </a:schemeClr>
              </a:solidFill>
            </a:endParaRPr>
          </a:p>
          <a:p>
            <a:pPr>
              <a:spcAft>
                <a:spcPts val="1800"/>
              </a:spcAft>
            </a:pPr>
            <a:r>
              <a:rPr lang="en-US" dirty="0">
                <a:solidFill>
                  <a:schemeClr val="accent1">
                    <a:lumMod val="50000"/>
                  </a:schemeClr>
                </a:solidFill>
              </a:rPr>
              <a:t>3/7: </a:t>
            </a:r>
            <a:r>
              <a:rPr lang="en-US" sz="1800" b="0" i="0" strike="noStrike" dirty="0">
                <a:solidFill>
                  <a:schemeClr val="accent1">
                    <a:lumMod val="50000"/>
                  </a:schemeClr>
                </a:solidFill>
                <a:effectLst/>
                <a:latin typeface="Cambria" panose="02040503050406030204" pitchFamily="18" charset="0"/>
              </a:rPr>
              <a:t>Designing Units That Foster Student Engagement</a:t>
            </a:r>
            <a:endParaRPr lang="en-US" dirty="0">
              <a:solidFill>
                <a:schemeClr val="accent1">
                  <a:lumMod val="50000"/>
                </a:schemeClr>
              </a:solidFill>
              <a:latin typeface="Cambria" panose="02040503050406030204" pitchFamily="18" charset="0"/>
            </a:endParaRPr>
          </a:p>
          <a:p>
            <a:pPr>
              <a:spcAft>
                <a:spcPts val="1800"/>
              </a:spcAft>
            </a:pPr>
            <a:r>
              <a:rPr lang="en-US" dirty="0">
                <a:solidFill>
                  <a:schemeClr val="accent1">
                    <a:lumMod val="50000"/>
                  </a:schemeClr>
                </a:solidFill>
                <a:latin typeface="Cambria" panose="02040503050406030204" pitchFamily="18" charset="0"/>
              </a:rPr>
              <a:t>3/14: </a:t>
            </a:r>
            <a:r>
              <a:rPr lang="en-US" sz="1800" b="0" i="0" strike="noStrike" dirty="0">
                <a:solidFill>
                  <a:schemeClr val="accent1">
                    <a:lumMod val="50000"/>
                  </a:schemeClr>
                </a:solidFill>
                <a:effectLst/>
                <a:latin typeface="Cambria" panose="02040503050406030204" pitchFamily="18" charset="0"/>
              </a:rPr>
              <a:t>Using Data to Increase Productive School Performance</a:t>
            </a:r>
            <a:endParaRPr lang="en-US" u="sng" dirty="0">
              <a:solidFill>
                <a:schemeClr val="accent1">
                  <a:lumMod val="50000"/>
                </a:schemeClr>
              </a:solidFill>
              <a:latin typeface="Cambria" panose="02040503050406030204" pitchFamily="18" charset="0"/>
            </a:endParaRPr>
          </a:p>
          <a:p>
            <a:r>
              <a:rPr lang="en-US" dirty="0">
                <a:solidFill>
                  <a:schemeClr val="accent1">
                    <a:lumMod val="50000"/>
                  </a:schemeClr>
                </a:solidFill>
                <a:latin typeface="Cambria" panose="02040503050406030204" pitchFamily="18" charset="0"/>
              </a:rPr>
              <a:t>3/30: </a:t>
            </a:r>
            <a:r>
              <a:rPr lang="en-US" sz="1800" b="0" i="0" strike="noStrike" dirty="0">
                <a:solidFill>
                  <a:schemeClr val="accent1">
                    <a:lumMod val="50000"/>
                  </a:schemeClr>
                </a:solidFill>
                <a:effectLst/>
                <a:latin typeface="Cambria" panose="02040503050406030204" pitchFamily="18" charset="0"/>
              </a:rPr>
              <a:t>Professional ChromeOS Administrator Certification Camp</a:t>
            </a:r>
            <a:endParaRPr lang="en-US" u="sng" dirty="0"/>
          </a:p>
        </p:txBody>
      </p:sp>
      <p:sp>
        <p:nvSpPr>
          <p:cNvPr id="5" name="Slide Number Placeholder 4">
            <a:extLst>
              <a:ext uri="{FF2B5EF4-FFF2-40B4-BE49-F238E27FC236}">
                <a16:creationId xmlns:a16="http://schemas.microsoft.com/office/drawing/2014/main" id="{045AA074-DCA8-7F0B-8AB3-24B392F8C54D}"/>
              </a:ext>
            </a:extLst>
          </p:cNvPr>
          <p:cNvSpPr>
            <a:spLocks noGrp="1"/>
          </p:cNvSpPr>
          <p:nvPr>
            <p:ph type="sldNum" sz="quarter" idx="12"/>
          </p:nvPr>
        </p:nvSpPr>
        <p:spPr/>
        <p:txBody>
          <a:bodyPr/>
          <a:lstStyle/>
          <a:p>
            <a:fld id="{A3D1C70C-36A2-44FC-A083-98959550CFF4}" type="slidenum">
              <a:rPr lang="en-US" smtClean="0"/>
              <a:t>28</a:t>
            </a:fld>
            <a:endParaRPr lang="en-US" dirty="0"/>
          </a:p>
        </p:txBody>
      </p:sp>
    </p:spTree>
    <p:extLst>
      <p:ext uri="{BB962C8B-B14F-4D97-AF65-F5344CB8AC3E}">
        <p14:creationId xmlns:p14="http://schemas.microsoft.com/office/powerpoint/2010/main" val="2294590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AB707-E15A-4CDC-8B58-8F6CF027B388}"/>
              </a:ext>
            </a:extLst>
          </p:cNvPr>
          <p:cNvSpPr>
            <a:spLocks noGrp="1"/>
          </p:cNvSpPr>
          <p:nvPr>
            <p:ph type="title"/>
          </p:nvPr>
        </p:nvSpPr>
        <p:spPr/>
        <p:txBody>
          <a:bodyPr/>
          <a:lstStyle/>
          <a:p>
            <a:pPr algn="ctr"/>
            <a:r>
              <a:rPr lang="en-US" dirty="0"/>
              <a:t>Questions and Contact</a:t>
            </a:r>
          </a:p>
        </p:txBody>
      </p:sp>
      <p:sp>
        <p:nvSpPr>
          <p:cNvPr id="4" name="Content Placeholder 3">
            <a:extLst>
              <a:ext uri="{FF2B5EF4-FFF2-40B4-BE49-F238E27FC236}">
                <a16:creationId xmlns:a16="http://schemas.microsoft.com/office/drawing/2014/main" id="{B837EB30-7D36-4AD7-94ED-D818FC350A4B}"/>
              </a:ext>
            </a:extLst>
          </p:cNvPr>
          <p:cNvSpPr>
            <a:spLocks noGrp="1"/>
          </p:cNvSpPr>
          <p:nvPr>
            <p:ph idx="1"/>
          </p:nvPr>
        </p:nvSpPr>
        <p:spPr>
          <a:xfrm>
            <a:off x="146292" y="1414130"/>
            <a:ext cx="11890272" cy="4635796"/>
          </a:xfrm>
        </p:spPr>
        <p:txBody>
          <a:bodyPr/>
          <a:lstStyle/>
          <a:p>
            <a:pPr marL="0" indent="0" algn="ctr">
              <a:buNone/>
            </a:pPr>
            <a:r>
              <a:rPr lang="en-US" sz="2400" b="1" dirty="0"/>
              <a:t>Contact Information</a:t>
            </a:r>
          </a:p>
          <a:p>
            <a:pPr marL="0" indent="0" algn="ctr" rtl="0">
              <a:spcBef>
                <a:spcPts val="0"/>
              </a:spcBef>
              <a:spcAft>
                <a:spcPts val="0"/>
              </a:spcAft>
              <a:buNone/>
            </a:pPr>
            <a:r>
              <a:rPr lang="en-US" sz="1800" b="0" i="0" u="sng" strike="noStrike" dirty="0">
                <a:solidFill>
                  <a:srgbClr val="0000FF"/>
                </a:solidFill>
                <a:effectLst/>
                <a:latin typeface="Cambria" panose="02040503050406030204" pitchFamily="18" charset="0"/>
                <a:hlinkClick r:id="rId3"/>
              </a:rPr>
              <a:t>@NJVirtualSchool</a:t>
            </a:r>
            <a:endParaRPr lang="en-US" b="0" dirty="0">
              <a:effectLst/>
            </a:endParaRPr>
          </a:p>
          <a:p>
            <a:pPr marL="0" indent="0" algn="ctr" rtl="0">
              <a:spcBef>
                <a:spcPts val="0"/>
              </a:spcBef>
              <a:spcAft>
                <a:spcPts val="0"/>
              </a:spcAft>
              <a:buNone/>
            </a:pPr>
            <a:r>
              <a:rPr lang="en-US" sz="1800" u="sng" dirty="0">
                <a:solidFill>
                  <a:srgbClr val="0000FF"/>
                </a:solidFill>
                <a:latin typeface="Cambria" panose="02040503050406030204" pitchFamily="18" charset="0"/>
                <a:hlinkClick r:id="rId4"/>
              </a:rPr>
              <a:t>njvs.org</a:t>
            </a:r>
            <a:endParaRPr lang="en-US" sz="1800" u="sng" dirty="0">
              <a:solidFill>
                <a:srgbClr val="0000FF"/>
              </a:solidFill>
              <a:latin typeface="Cambria" panose="02040503050406030204" pitchFamily="18" charset="0"/>
            </a:endParaRPr>
          </a:p>
        </p:txBody>
      </p:sp>
      <p:sp>
        <p:nvSpPr>
          <p:cNvPr id="10" name="TextBox 9">
            <a:extLst>
              <a:ext uri="{FF2B5EF4-FFF2-40B4-BE49-F238E27FC236}">
                <a16:creationId xmlns:a16="http://schemas.microsoft.com/office/drawing/2014/main" id="{B60AFD73-C7B3-8D66-8FB4-DA3ED4149562}"/>
              </a:ext>
            </a:extLst>
          </p:cNvPr>
          <p:cNvSpPr txBox="1"/>
          <p:nvPr/>
        </p:nvSpPr>
        <p:spPr>
          <a:xfrm>
            <a:off x="4863723" y="2986071"/>
            <a:ext cx="2455409" cy="646331"/>
          </a:xfrm>
          <a:prstGeom prst="rect">
            <a:avLst/>
          </a:prstGeom>
          <a:noFill/>
        </p:spPr>
        <p:txBody>
          <a:bodyPr wrap="square" rtlCol="0">
            <a:spAutoFit/>
          </a:bodyPr>
          <a:lstStyle/>
          <a:p>
            <a:pPr marL="0" indent="0" algn="ctr" rtl="0">
              <a:spcBef>
                <a:spcPts val="0"/>
              </a:spcBef>
              <a:spcAft>
                <a:spcPts val="0"/>
              </a:spcAft>
              <a:buNone/>
            </a:pPr>
            <a:r>
              <a:rPr lang="en-US" sz="1800" b="0" i="0" u="sng" strike="noStrike" dirty="0">
                <a:solidFill>
                  <a:srgbClr val="0000FF"/>
                </a:solidFill>
                <a:effectLst/>
                <a:latin typeface="Cambria" panose="02040503050406030204" pitchFamily="18" charset="0"/>
                <a:hlinkClick r:id="rId5"/>
              </a:rPr>
              <a:t>@MOESCnj</a:t>
            </a:r>
            <a:endParaRPr lang="en-US" b="0" dirty="0">
              <a:effectLst/>
            </a:endParaRPr>
          </a:p>
          <a:p>
            <a:pPr marL="0" indent="0" algn="ctr" rtl="0">
              <a:spcBef>
                <a:spcPts val="0"/>
              </a:spcBef>
              <a:spcAft>
                <a:spcPts val="0"/>
              </a:spcAft>
              <a:buNone/>
            </a:pPr>
            <a:r>
              <a:rPr lang="en-US" sz="1800" b="0" i="0" u="sng" strike="noStrike" dirty="0">
                <a:solidFill>
                  <a:srgbClr val="0000FF"/>
                </a:solidFill>
                <a:effectLst/>
                <a:latin typeface="Cambria" panose="02040503050406030204" pitchFamily="18" charset="0"/>
                <a:hlinkClick r:id="rId6"/>
              </a:rPr>
              <a:t>moesc.org</a:t>
            </a:r>
            <a:endParaRPr lang="en-US" sz="1800" b="0" i="0" u="sng" strike="noStrike" dirty="0">
              <a:solidFill>
                <a:srgbClr val="0000FF"/>
              </a:solidFill>
              <a:effectLst/>
              <a:latin typeface="Cambria" panose="02040503050406030204" pitchFamily="18" charset="0"/>
            </a:endParaRPr>
          </a:p>
        </p:txBody>
      </p:sp>
      <p:sp>
        <p:nvSpPr>
          <p:cNvPr id="15" name="TextBox 14">
            <a:extLst>
              <a:ext uri="{FF2B5EF4-FFF2-40B4-BE49-F238E27FC236}">
                <a16:creationId xmlns:a16="http://schemas.microsoft.com/office/drawing/2014/main" id="{5BBED909-613F-0D52-62F8-C019586C7E41}"/>
              </a:ext>
            </a:extLst>
          </p:cNvPr>
          <p:cNvSpPr txBox="1"/>
          <p:nvPr/>
        </p:nvSpPr>
        <p:spPr>
          <a:xfrm>
            <a:off x="4344687" y="4339351"/>
            <a:ext cx="3507388" cy="1231106"/>
          </a:xfrm>
          <a:prstGeom prst="rect">
            <a:avLst/>
          </a:prstGeom>
          <a:noFill/>
        </p:spPr>
        <p:txBody>
          <a:bodyPr wrap="square" rtlCol="0">
            <a:spAutoFit/>
          </a:bodyPr>
          <a:lstStyle/>
          <a:p>
            <a:pPr algn="ctr" rtl="0">
              <a:spcBef>
                <a:spcPts val="0"/>
              </a:spcBef>
              <a:spcAft>
                <a:spcPts val="0"/>
              </a:spcAft>
            </a:pPr>
            <a:r>
              <a:rPr lang="en-US" sz="2000" b="0" i="0" u="none" strike="noStrike" dirty="0">
                <a:solidFill>
                  <a:srgbClr val="05386A"/>
                </a:solidFill>
                <a:effectLst/>
                <a:latin typeface="Cambria" panose="02040503050406030204" pitchFamily="18" charset="0"/>
              </a:rPr>
              <a:t>Wendy Gray Morales, Ed.D.</a:t>
            </a:r>
            <a:endParaRPr lang="en-US" b="0" dirty="0">
              <a:effectLst/>
            </a:endParaRPr>
          </a:p>
          <a:p>
            <a:pPr algn="ctr" rtl="0">
              <a:spcBef>
                <a:spcPts val="0"/>
              </a:spcBef>
              <a:spcAft>
                <a:spcPts val="0"/>
              </a:spcAft>
            </a:pPr>
            <a:r>
              <a:rPr lang="en-US" sz="1800" b="0" i="0" u="sng" strike="noStrike" dirty="0">
                <a:solidFill>
                  <a:srgbClr val="0000FF"/>
                </a:solidFill>
                <a:effectLst/>
                <a:latin typeface="Cambria" panose="02040503050406030204" pitchFamily="18" charset="0"/>
                <a:hlinkClick r:id="rId7"/>
              </a:rPr>
              <a:t>wmorales@moesc.org</a:t>
            </a:r>
            <a:r>
              <a:rPr lang="en-US" sz="1800" b="0" i="0" u="none" strike="noStrike" dirty="0">
                <a:solidFill>
                  <a:srgbClr val="0000FF"/>
                </a:solidFill>
                <a:effectLst/>
                <a:latin typeface="Cambria" panose="02040503050406030204" pitchFamily="18" charset="0"/>
              </a:rPr>
              <a:t> </a:t>
            </a:r>
            <a:endParaRPr lang="en-US" b="0" dirty="0">
              <a:effectLst/>
            </a:endParaRPr>
          </a:p>
          <a:p>
            <a:pPr algn="ctr" rtl="0">
              <a:spcBef>
                <a:spcPts val="0"/>
              </a:spcBef>
              <a:spcAft>
                <a:spcPts val="0"/>
              </a:spcAft>
            </a:pPr>
            <a:r>
              <a:rPr lang="en-US" sz="1800" b="0" i="0" u="sng" strike="noStrike" dirty="0">
                <a:solidFill>
                  <a:srgbClr val="0000FF"/>
                </a:solidFill>
                <a:effectLst/>
                <a:latin typeface="Cambria" panose="02040503050406030204" pitchFamily="18" charset="0"/>
                <a:hlinkClick r:id="rId8"/>
              </a:rPr>
              <a:t>@DrGrayMorales</a:t>
            </a:r>
            <a:endParaRPr lang="en-US" sz="1800" b="0" i="0" u="sng" strike="noStrike" dirty="0">
              <a:solidFill>
                <a:srgbClr val="0000FF"/>
              </a:solidFill>
              <a:effectLst/>
              <a:latin typeface="Cambria" panose="02040503050406030204" pitchFamily="18" charset="0"/>
            </a:endParaRPr>
          </a:p>
          <a:p>
            <a:pPr algn="ctr" rtl="0">
              <a:spcBef>
                <a:spcPts val="0"/>
              </a:spcBef>
              <a:spcAft>
                <a:spcPts val="0"/>
              </a:spcAft>
            </a:pPr>
            <a:r>
              <a:rPr lang="en-US" u="sng" dirty="0">
                <a:solidFill>
                  <a:srgbClr val="0000FF"/>
                </a:solidFill>
                <a:latin typeface="Cambria" panose="02040503050406030204" pitchFamily="18" charset="0"/>
              </a:rPr>
              <a:t>732-6957833</a:t>
            </a:r>
            <a:endParaRPr lang="en-US" b="0" dirty="0">
              <a:effectLst/>
            </a:endParaRPr>
          </a:p>
        </p:txBody>
      </p:sp>
      <p:sp>
        <p:nvSpPr>
          <p:cNvPr id="7" name="Slide Number Placeholder 6">
            <a:extLst>
              <a:ext uri="{FF2B5EF4-FFF2-40B4-BE49-F238E27FC236}">
                <a16:creationId xmlns:a16="http://schemas.microsoft.com/office/drawing/2014/main" id="{373D445F-BE64-496C-8291-5F038B7540C6}"/>
              </a:ext>
            </a:extLst>
          </p:cNvPr>
          <p:cNvSpPr>
            <a:spLocks noGrp="1"/>
          </p:cNvSpPr>
          <p:nvPr>
            <p:ph type="sldNum" sz="quarter" idx="12"/>
          </p:nvPr>
        </p:nvSpPr>
        <p:spPr/>
        <p:txBody>
          <a:bodyPr/>
          <a:lstStyle/>
          <a:p>
            <a:fld id="{A3D1C70C-36A2-44FC-A083-98959550CFF4}" type="slidenum">
              <a:rPr lang="en-US" smtClean="0"/>
              <a:t>29</a:t>
            </a:fld>
            <a:endParaRPr lang="en-US"/>
          </a:p>
        </p:txBody>
      </p:sp>
    </p:spTree>
    <p:extLst>
      <p:ext uri="{BB962C8B-B14F-4D97-AF65-F5344CB8AC3E}">
        <p14:creationId xmlns:p14="http://schemas.microsoft.com/office/powerpoint/2010/main" val="3666829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44919-2D8A-4D8D-9B3B-8D75A050DD85}"/>
              </a:ext>
            </a:extLst>
          </p:cNvPr>
          <p:cNvSpPr>
            <a:spLocks noGrp="1"/>
          </p:cNvSpPr>
          <p:nvPr>
            <p:ph type="title"/>
          </p:nvPr>
        </p:nvSpPr>
        <p:spPr/>
        <p:txBody>
          <a:bodyPr/>
          <a:lstStyle/>
          <a:p>
            <a:pPr marR="0" lvl="0" algn="ctr">
              <a:spcBef>
                <a:spcPts val="0"/>
              </a:spcBef>
              <a:spcAft>
                <a:spcPts val="0"/>
              </a:spcAft>
            </a:pPr>
            <a:r>
              <a:rPr lang="en-US" sz="4800" b="1" dirty="0">
                <a:effectLst/>
                <a:ea typeface="Times" panose="02020603050405020304" pitchFamily="18" charset="0"/>
                <a:cs typeface="Times New Roman" panose="02020603050405020304" pitchFamily="18" charset="0"/>
              </a:rPr>
              <a:t>Using Microsoft Teams</a:t>
            </a:r>
            <a:endParaRPr lang="en-US" sz="3500" dirty="0">
              <a:effectLst/>
              <a:ea typeface="Times"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CF0FD60-3C78-4D4D-AF54-55346C1F5FF2}"/>
              </a:ext>
            </a:extLst>
          </p:cNvPr>
          <p:cNvSpPr txBox="1"/>
          <p:nvPr/>
        </p:nvSpPr>
        <p:spPr>
          <a:xfrm>
            <a:off x="679508" y="1493240"/>
            <a:ext cx="4773336" cy="3956468"/>
          </a:xfrm>
          <a:prstGeom prst="rect">
            <a:avLst/>
          </a:prstGeom>
          <a:noFill/>
        </p:spPr>
        <p:txBody>
          <a:bodyPr wrap="square" rtlCol="0">
            <a:spAutoFit/>
          </a:bodyPr>
          <a:lstStyle/>
          <a:p>
            <a:pPr marL="228600" lvl="1" indent="-228600" defTabSz="889000">
              <a:lnSpc>
                <a:spcPct val="90000"/>
              </a:lnSpc>
              <a:spcBef>
                <a:spcPct val="0"/>
              </a:spcBef>
              <a:spcAft>
                <a:spcPct val="15000"/>
              </a:spcAft>
              <a:buChar char="••"/>
            </a:pPr>
            <a:r>
              <a:rPr lang="en-US" sz="2200" b="1" dirty="0">
                <a:latin typeface="Palatino Linotype" panose="02040502050505030304" pitchFamily="18" charset="0"/>
                <a:cs typeface="Times New Roman" panose="02020603050405020304" pitchFamily="18" charset="0"/>
              </a:rPr>
              <a:t>Chat</a:t>
            </a:r>
          </a:p>
          <a:p>
            <a:pPr marL="571500" lvl="2" indent="-342900" defTabSz="889000">
              <a:lnSpc>
                <a:spcPct val="90000"/>
              </a:lnSpc>
              <a:spcBef>
                <a:spcPct val="0"/>
              </a:spcBef>
              <a:spcAft>
                <a:spcPct val="15000"/>
              </a:spcAft>
              <a:buFont typeface="Courier New" panose="02070309020205020404" pitchFamily="49" charset="0"/>
              <a:buChar char="o"/>
            </a:pPr>
            <a:r>
              <a:rPr lang="en-US" sz="2200" dirty="0">
                <a:latin typeface="Palatino Linotype" panose="02040502050505030304" pitchFamily="18" charset="0"/>
                <a:cs typeface="Times New Roman" panose="02020603050405020304" pitchFamily="18" charset="0"/>
              </a:rPr>
              <a:t>We welcome your participation in discussions by asking questions and adding comments in the chat box.</a:t>
            </a:r>
          </a:p>
          <a:p>
            <a:pPr marL="228600" lvl="2" defTabSz="889000">
              <a:lnSpc>
                <a:spcPct val="90000"/>
              </a:lnSpc>
              <a:spcBef>
                <a:spcPct val="0"/>
              </a:spcBef>
              <a:spcAft>
                <a:spcPct val="15000"/>
              </a:spcAft>
            </a:pPr>
            <a:endParaRPr lang="en-US" sz="800" dirty="0">
              <a:latin typeface="Palatino Linotype" panose="02040502050505030304" pitchFamily="18" charset="0"/>
              <a:cs typeface="Times New Roman" panose="02020603050405020304" pitchFamily="18" charset="0"/>
            </a:endParaRPr>
          </a:p>
          <a:p>
            <a:pPr marL="228600" lvl="1" indent="-228600" defTabSz="889000">
              <a:lnSpc>
                <a:spcPct val="90000"/>
              </a:lnSpc>
              <a:spcBef>
                <a:spcPct val="0"/>
              </a:spcBef>
              <a:spcAft>
                <a:spcPct val="15000"/>
              </a:spcAft>
              <a:buChar char="••"/>
            </a:pPr>
            <a:r>
              <a:rPr lang="en-US" sz="2200" b="1" dirty="0">
                <a:latin typeface="Palatino Linotype" panose="02040502050505030304" pitchFamily="18" charset="0"/>
                <a:cs typeface="Times New Roman" panose="02020603050405020304" pitchFamily="18" charset="0"/>
              </a:rPr>
              <a:t>Raise Hand</a:t>
            </a:r>
          </a:p>
          <a:p>
            <a:pPr marL="576263" lvl="1" indent="-350838" defTabSz="889000">
              <a:lnSpc>
                <a:spcPct val="90000"/>
              </a:lnSpc>
              <a:spcBef>
                <a:spcPct val="0"/>
              </a:spcBef>
              <a:spcAft>
                <a:spcPct val="15000"/>
              </a:spcAft>
              <a:buFont typeface="Courier New" panose="02070309020205020404" pitchFamily="49" charset="0"/>
              <a:buChar char="o"/>
            </a:pPr>
            <a:r>
              <a:rPr lang="en-US" sz="2200" dirty="0">
                <a:latin typeface="Palatino Linotype" panose="02040502050505030304" pitchFamily="18" charset="0"/>
                <a:cs typeface="Times New Roman" panose="02020603050405020304" pitchFamily="18" charset="0"/>
              </a:rPr>
              <a:t>Please use the raise hand feature if you want to speak.</a:t>
            </a:r>
          </a:p>
          <a:p>
            <a:pPr marL="225425" lvl="1" defTabSz="889000">
              <a:lnSpc>
                <a:spcPct val="90000"/>
              </a:lnSpc>
              <a:spcBef>
                <a:spcPct val="0"/>
              </a:spcBef>
              <a:spcAft>
                <a:spcPct val="15000"/>
              </a:spcAft>
            </a:pPr>
            <a:endParaRPr lang="en-US" sz="800" dirty="0">
              <a:latin typeface="Palatino Linotype" panose="02040502050505030304" pitchFamily="18" charset="0"/>
              <a:cs typeface="Times New Roman" panose="02020603050405020304" pitchFamily="18" charset="0"/>
            </a:endParaRPr>
          </a:p>
          <a:p>
            <a:pPr marL="228600" lvl="1" indent="-228600" algn="l" defTabSz="889000" rtl="0">
              <a:lnSpc>
                <a:spcPct val="90000"/>
              </a:lnSpc>
              <a:spcBef>
                <a:spcPct val="0"/>
              </a:spcBef>
              <a:spcAft>
                <a:spcPct val="15000"/>
              </a:spcAft>
              <a:buChar char="••"/>
            </a:pPr>
            <a:r>
              <a:rPr lang="en-US" sz="2200" b="1" kern="1200" dirty="0">
                <a:latin typeface="Palatino Linotype" panose="02040502050505030304" pitchFamily="18" charset="0"/>
                <a:cs typeface="Times New Roman" panose="02020603050405020304" pitchFamily="18" charset="0"/>
              </a:rPr>
              <a:t>Mute/Unmute</a:t>
            </a:r>
            <a:endParaRPr lang="en-US" sz="2200" b="0" kern="1200" dirty="0">
              <a:latin typeface="Palatino Linotype" panose="02040502050505030304" pitchFamily="18" charset="0"/>
              <a:cs typeface="Times New Roman" panose="02020603050405020304" pitchFamily="18" charset="0"/>
            </a:endParaRPr>
          </a:p>
          <a:p>
            <a:pPr marL="571500" lvl="2" indent="-342900" algn="l" defTabSz="889000" rtl="0">
              <a:lnSpc>
                <a:spcPct val="90000"/>
              </a:lnSpc>
              <a:spcBef>
                <a:spcPct val="0"/>
              </a:spcBef>
              <a:spcAft>
                <a:spcPct val="15000"/>
              </a:spcAft>
              <a:buFont typeface="Courier New" panose="02070309020205020404" pitchFamily="49" charset="0"/>
              <a:buChar char="o"/>
            </a:pPr>
            <a:r>
              <a:rPr lang="en-US" sz="2200" dirty="0">
                <a:latin typeface="Palatino Linotype" panose="02040502050505030304" pitchFamily="18" charset="0"/>
                <a:cs typeface="Times New Roman" panose="02020603050405020304" pitchFamily="18" charset="0"/>
              </a:rPr>
              <a:t>Please r</a:t>
            </a:r>
            <a:r>
              <a:rPr lang="en-US" sz="2200" kern="1200" dirty="0">
                <a:latin typeface="Palatino Linotype" panose="02040502050505030304" pitchFamily="18" charset="0"/>
                <a:cs typeface="Times New Roman" panose="02020603050405020304" pitchFamily="18" charset="0"/>
              </a:rPr>
              <a:t>emain muted whenever you are not speaking.</a:t>
            </a:r>
            <a:endParaRPr lang="en-US" sz="2200" b="0" kern="1200" dirty="0">
              <a:latin typeface="Palatino Linotype" panose="02040502050505030304" pitchFamily="18" charset="0"/>
              <a:cs typeface="Times New Roman" panose="02020603050405020304" pitchFamily="18" charset="0"/>
            </a:endParaRPr>
          </a:p>
        </p:txBody>
      </p:sp>
      <p:pic>
        <p:nvPicPr>
          <p:cNvPr id="5" name="Picture 4" descr="Meeting Chat and Raise Hand icons.">
            <a:extLst>
              <a:ext uri="{FF2B5EF4-FFF2-40B4-BE49-F238E27FC236}">
                <a16:creationId xmlns:a16="http://schemas.microsoft.com/office/drawing/2014/main" id="{AD16A188-931B-93E4-81A4-F3EF67F010FE}"/>
              </a:ext>
            </a:extLst>
          </p:cNvPr>
          <p:cNvPicPr>
            <a:picLocks noChangeAspect="1"/>
          </p:cNvPicPr>
          <p:nvPr/>
        </p:nvPicPr>
        <p:blipFill>
          <a:blip r:embed="rId3"/>
          <a:stretch>
            <a:fillRect/>
          </a:stretch>
        </p:blipFill>
        <p:spPr>
          <a:xfrm>
            <a:off x="6976569" y="1698451"/>
            <a:ext cx="4029805" cy="3548180"/>
          </a:xfrm>
          <a:prstGeom prst="rect">
            <a:avLst/>
          </a:prstGeom>
        </p:spPr>
      </p:pic>
      <p:sp>
        <p:nvSpPr>
          <p:cNvPr id="3" name="Slide Number Placeholder 2">
            <a:extLst>
              <a:ext uri="{FF2B5EF4-FFF2-40B4-BE49-F238E27FC236}">
                <a16:creationId xmlns:a16="http://schemas.microsoft.com/office/drawing/2014/main" id="{CAA84BA1-6EB6-4BC2-9BDD-3632D59AC902}"/>
              </a:ext>
            </a:extLst>
          </p:cNvPr>
          <p:cNvSpPr>
            <a:spLocks noGrp="1"/>
          </p:cNvSpPr>
          <p:nvPr>
            <p:ph type="sldNum" sz="quarter" idx="10"/>
          </p:nvPr>
        </p:nvSpPr>
        <p:spPr/>
        <p:txBody>
          <a:bodyPr/>
          <a:lstStyle/>
          <a:p>
            <a:fld id="{063B872D-3AE9-4542-A461-B751CD6BB84C}" type="slidenum">
              <a:rPr lang="en-US" smtClean="0"/>
              <a:t>3</a:t>
            </a:fld>
            <a:endParaRPr lang="en-US" dirty="0"/>
          </a:p>
        </p:txBody>
      </p:sp>
    </p:spTree>
    <p:extLst>
      <p:ext uri="{BB962C8B-B14F-4D97-AF65-F5344CB8AC3E}">
        <p14:creationId xmlns:p14="http://schemas.microsoft.com/office/powerpoint/2010/main" val="996341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52191-5090-4D44-96D1-43EC8029D33C}"/>
              </a:ext>
            </a:extLst>
          </p:cNvPr>
          <p:cNvSpPr>
            <a:spLocks noGrp="1"/>
          </p:cNvSpPr>
          <p:nvPr>
            <p:ph type="title"/>
          </p:nvPr>
        </p:nvSpPr>
        <p:spPr>
          <a:xfrm>
            <a:off x="0" y="1"/>
            <a:ext cx="12192000" cy="963286"/>
          </a:xfrm>
        </p:spPr>
        <p:txBody>
          <a:bodyPr/>
          <a:lstStyle/>
          <a:p>
            <a:pPr algn="ctr"/>
            <a:r>
              <a:rPr lang="en-US" dirty="0"/>
              <a:t>Thank You! </a:t>
            </a:r>
          </a:p>
        </p:txBody>
      </p:sp>
      <p:sp>
        <p:nvSpPr>
          <p:cNvPr id="10" name="Text Placeholder 9">
            <a:extLst>
              <a:ext uri="{FF2B5EF4-FFF2-40B4-BE49-F238E27FC236}">
                <a16:creationId xmlns:a16="http://schemas.microsoft.com/office/drawing/2014/main" id="{2225A0A6-473B-44FC-A1CF-D179BD99EF68}"/>
              </a:ext>
            </a:extLst>
          </p:cNvPr>
          <p:cNvSpPr>
            <a:spLocks noGrp="1"/>
          </p:cNvSpPr>
          <p:nvPr>
            <p:ph type="body" sz="quarter" idx="16"/>
          </p:nvPr>
        </p:nvSpPr>
        <p:spPr/>
        <p:txBody>
          <a:bodyPr>
            <a:normAutofit/>
          </a:bodyPr>
          <a:lstStyle/>
          <a:p>
            <a:r>
              <a:rPr lang="en-US" dirty="0"/>
              <a:t>New Jersey Department of Education Website</a:t>
            </a:r>
            <a:r>
              <a:rPr lang="en-US" b="1" dirty="0">
                <a:solidFill>
                  <a:srgbClr val="0000FF"/>
                </a:solidFill>
              </a:rPr>
              <a:t> </a:t>
            </a:r>
            <a:br>
              <a:rPr lang="en-US" b="1" dirty="0">
                <a:solidFill>
                  <a:srgbClr val="0000FF"/>
                </a:solidFill>
              </a:rPr>
            </a:br>
            <a:r>
              <a:rPr lang="en-US" dirty="0">
                <a:hlinkClick r:id="rId3" action="ppaction://hlinkfile"/>
              </a:rPr>
              <a:t>nj.gov/education</a:t>
            </a:r>
            <a:endParaRPr lang="en-US" dirty="0"/>
          </a:p>
        </p:txBody>
      </p:sp>
      <p:sp>
        <p:nvSpPr>
          <p:cNvPr id="3" name="Text Placeholder 2">
            <a:extLst>
              <a:ext uri="{FF2B5EF4-FFF2-40B4-BE49-F238E27FC236}">
                <a16:creationId xmlns:a16="http://schemas.microsoft.com/office/drawing/2014/main" id="{FCD6D9F2-D1F4-4857-BF17-599E8311771F}"/>
              </a:ext>
            </a:extLst>
          </p:cNvPr>
          <p:cNvSpPr>
            <a:spLocks noGrp="1"/>
          </p:cNvSpPr>
          <p:nvPr>
            <p:ph type="body" sz="quarter" idx="11"/>
          </p:nvPr>
        </p:nvSpPr>
        <p:spPr>
          <a:xfrm>
            <a:off x="3044132" y="2418292"/>
            <a:ext cx="6562725" cy="876378"/>
          </a:xfrm>
        </p:spPr>
        <p:txBody>
          <a:bodyPr vert="horz" lIns="91440" tIns="45720" rIns="822960" bIns="45720" rtlCol="0" anchor="t">
            <a:normAutofit/>
          </a:bodyPr>
          <a:lstStyle/>
          <a:p>
            <a:r>
              <a:rPr lang="en-US" sz="1500" b="1" dirty="0"/>
              <a:t>Questions may be submitted to:</a:t>
            </a:r>
          </a:p>
          <a:p>
            <a:r>
              <a:rPr lang="en-US" sz="1500" b="1" dirty="0"/>
              <a:t> </a:t>
            </a:r>
            <a:r>
              <a:rPr lang="en-US" sz="1500" dirty="0">
                <a:latin typeface="Palatino Linotype"/>
                <a:hlinkClick r:id="rId4"/>
              </a:rPr>
              <a:t> ESSER@doe.nj.gov</a:t>
            </a:r>
            <a:endParaRPr lang="en-US" sz="1500" dirty="0">
              <a:latin typeface="Palatino Linotype"/>
            </a:endParaRPr>
          </a:p>
        </p:txBody>
      </p:sp>
      <p:sp>
        <p:nvSpPr>
          <p:cNvPr id="9" name="Rectangle 1">
            <a:extLst>
              <a:ext uri="{FF2B5EF4-FFF2-40B4-BE49-F238E27FC236}">
                <a16:creationId xmlns:a16="http://schemas.microsoft.com/office/drawing/2014/main" id="{35148EB0-A78C-41D4-98FA-D8D37A91FC3E}"/>
              </a:ext>
            </a:extLst>
          </p:cNvPr>
          <p:cNvSpPr>
            <a:spLocks noChangeArrowheads="1"/>
          </p:cNvSpPr>
          <p:nvPr/>
        </p:nvSpPr>
        <p:spPr bwMode="auto">
          <a:xfrm>
            <a:off x="2001930" y="3563331"/>
            <a:ext cx="80470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b="1" dirty="0"/>
              <a:t>Registration now open for the March 22, 2023, ARP ESSER Round Table  at</a:t>
            </a:r>
          </a:p>
          <a:p>
            <a:r>
              <a:rPr lang="en-US" b="1" dirty="0"/>
              <a:t> </a:t>
            </a:r>
            <a:r>
              <a:rPr lang="en-US" b="1" dirty="0">
                <a:hlinkClick r:id="rId5"/>
              </a:rPr>
              <a:t>https://homeroom5.doe.state.nj.us/events/</a:t>
            </a:r>
            <a:r>
              <a:rPr lang="en-US" b="1" dirty="0"/>
              <a:t> </a:t>
            </a:r>
          </a:p>
        </p:txBody>
      </p:sp>
      <p:sp>
        <p:nvSpPr>
          <p:cNvPr id="12" name="Text Placeholder 11">
            <a:extLst>
              <a:ext uri="{FF2B5EF4-FFF2-40B4-BE49-F238E27FC236}">
                <a16:creationId xmlns:a16="http://schemas.microsoft.com/office/drawing/2014/main" id="{87D4A88E-456F-46F8-907A-D05475223999}"/>
              </a:ext>
            </a:extLst>
          </p:cNvPr>
          <p:cNvSpPr>
            <a:spLocks noGrp="1"/>
          </p:cNvSpPr>
          <p:nvPr>
            <p:ph type="body" sz="quarter" idx="15"/>
          </p:nvPr>
        </p:nvSpPr>
        <p:spPr>
          <a:xfrm>
            <a:off x="5173250" y="4879461"/>
            <a:ext cx="2304487" cy="492654"/>
          </a:xfrm>
        </p:spPr>
        <p:txBody>
          <a:bodyPr>
            <a:normAutofit/>
          </a:bodyPr>
          <a:lstStyle/>
          <a:p>
            <a:r>
              <a:rPr lang="en-US" dirty="0"/>
              <a:t>Follow Us!</a:t>
            </a:r>
          </a:p>
        </p:txBody>
      </p:sp>
      <p:sp>
        <p:nvSpPr>
          <p:cNvPr id="4" name="Text Placeholder 3">
            <a:extLst>
              <a:ext uri="{FF2B5EF4-FFF2-40B4-BE49-F238E27FC236}">
                <a16:creationId xmlns:a16="http://schemas.microsoft.com/office/drawing/2014/main" id="{25308545-741F-4F64-8419-BA38EC64EFD4}"/>
              </a:ext>
            </a:extLst>
          </p:cNvPr>
          <p:cNvSpPr>
            <a:spLocks noGrp="1"/>
          </p:cNvSpPr>
          <p:nvPr>
            <p:ph type="body" sz="quarter" idx="12"/>
          </p:nvPr>
        </p:nvSpPr>
        <p:spPr>
          <a:xfrm>
            <a:off x="3255800" y="5758805"/>
            <a:ext cx="1984693" cy="492654"/>
          </a:xfrm>
        </p:spPr>
        <p:txBody>
          <a:bodyPr/>
          <a:lstStyle/>
          <a:p>
            <a:r>
              <a:rPr lang="en-US" dirty="0">
                <a:hlinkClick r:id="rId6"/>
              </a:rPr>
              <a:t>Facebook: </a:t>
            </a:r>
            <a:br>
              <a:rPr lang="en-US" dirty="0">
                <a:hlinkClick r:id="rId6"/>
              </a:rPr>
            </a:br>
            <a:r>
              <a:rPr lang="en-US" dirty="0">
                <a:hlinkClick r:id="rId6"/>
              </a:rPr>
              <a:t>@njdeptofed</a:t>
            </a:r>
            <a:endParaRPr lang="en-US" dirty="0"/>
          </a:p>
        </p:txBody>
      </p:sp>
      <p:sp>
        <p:nvSpPr>
          <p:cNvPr id="5" name="Text Placeholder 4">
            <a:extLst>
              <a:ext uri="{FF2B5EF4-FFF2-40B4-BE49-F238E27FC236}">
                <a16:creationId xmlns:a16="http://schemas.microsoft.com/office/drawing/2014/main" id="{3C136C12-D4E7-434D-8898-AD3DD204433C}"/>
              </a:ext>
            </a:extLst>
          </p:cNvPr>
          <p:cNvSpPr>
            <a:spLocks noGrp="1"/>
          </p:cNvSpPr>
          <p:nvPr>
            <p:ph type="body" sz="quarter" idx="13"/>
          </p:nvPr>
        </p:nvSpPr>
        <p:spPr>
          <a:xfrm>
            <a:off x="5511190" y="5790554"/>
            <a:ext cx="2223645" cy="365654"/>
          </a:xfrm>
        </p:spPr>
        <p:txBody>
          <a:bodyPr/>
          <a:lstStyle/>
          <a:p>
            <a:r>
              <a:rPr lang="en-US" dirty="0">
                <a:hlinkClick r:id="rId7"/>
              </a:rPr>
              <a:t>Twitter: @NewJerseyDOE</a:t>
            </a:r>
            <a:endParaRPr lang="en-US" dirty="0"/>
          </a:p>
        </p:txBody>
      </p:sp>
      <p:sp>
        <p:nvSpPr>
          <p:cNvPr id="6" name="Text Placeholder 5">
            <a:extLst>
              <a:ext uri="{FF2B5EF4-FFF2-40B4-BE49-F238E27FC236}">
                <a16:creationId xmlns:a16="http://schemas.microsoft.com/office/drawing/2014/main" id="{A3D22032-A2E9-474A-B97F-DA8B434CB647}"/>
              </a:ext>
            </a:extLst>
          </p:cNvPr>
          <p:cNvSpPr>
            <a:spLocks noGrp="1"/>
          </p:cNvSpPr>
          <p:nvPr>
            <p:ph type="body" sz="quarter" idx="14"/>
          </p:nvPr>
        </p:nvSpPr>
        <p:spPr>
          <a:xfrm>
            <a:off x="7899783" y="5790554"/>
            <a:ext cx="2541145" cy="175154"/>
          </a:xfrm>
        </p:spPr>
        <p:txBody>
          <a:bodyPr/>
          <a:lstStyle/>
          <a:p>
            <a:r>
              <a:rPr lang="en-US" dirty="0">
                <a:hlinkClick r:id="rId8"/>
              </a:rPr>
              <a:t>Instagram: </a:t>
            </a:r>
            <a:br>
              <a:rPr lang="en-US" dirty="0">
                <a:hlinkClick r:id="rId8"/>
              </a:rPr>
            </a:br>
            <a:r>
              <a:rPr lang="en-US" dirty="0">
                <a:hlinkClick r:id="rId8"/>
              </a:rPr>
              <a:t>@NewJerseyDoe</a:t>
            </a:r>
            <a:endParaRPr lang="en-US" dirty="0"/>
          </a:p>
        </p:txBody>
      </p:sp>
      <p:sp>
        <p:nvSpPr>
          <p:cNvPr id="7" name="Slide Number Placeholder 6">
            <a:extLst>
              <a:ext uri="{FF2B5EF4-FFF2-40B4-BE49-F238E27FC236}">
                <a16:creationId xmlns:a16="http://schemas.microsoft.com/office/drawing/2014/main" id="{C2FDF558-8228-4BD1-833C-89127EDFC028}"/>
              </a:ext>
            </a:extLst>
          </p:cNvPr>
          <p:cNvSpPr>
            <a:spLocks noGrp="1"/>
          </p:cNvSpPr>
          <p:nvPr>
            <p:ph type="sldNum" sz="quarter" idx="10"/>
          </p:nvPr>
        </p:nvSpPr>
        <p:spPr/>
        <p:txBody>
          <a:bodyPr/>
          <a:lstStyle/>
          <a:p>
            <a:fld id="{1929936C-68CC-48AF-8CF3-4B03BC21D04D}" type="slidenum">
              <a:rPr lang="en-US" smtClean="0"/>
              <a:pPr/>
              <a:t>30</a:t>
            </a:fld>
            <a:endParaRPr lang="en-US"/>
          </a:p>
        </p:txBody>
      </p:sp>
    </p:spTree>
    <p:extLst>
      <p:ext uri="{BB962C8B-B14F-4D97-AF65-F5344CB8AC3E}">
        <p14:creationId xmlns:p14="http://schemas.microsoft.com/office/powerpoint/2010/main" val="404594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C3D1BFA-932C-6FF9-48FD-A2029317C112}"/>
              </a:ext>
            </a:extLst>
          </p:cNvPr>
          <p:cNvSpPr>
            <a:spLocks noGrp="1"/>
          </p:cNvSpPr>
          <p:nvPr>
            <p:ph type="title"/>
          </p:nvPr>
        </p:nvSpPr>
        <p:spPr>
          <a:xfrm>
            <a:off x="0" y="1591956"/>
            <a:ext cx="12192000" cy="2726386"/>
          </a:xfrm>
        </p:spPr>
        <p:txBody>
          <a:bodyPr/>
          <a:lstStyle/>
          <a:p>
            <a:pPr rtl="0" eaLnBrk="1" latinLnBrk="0" hangingPunct="1"/>
            <a:r>
              <a:rPr lang="en-US" sz="3600" kern="1200" dirty="0">
                <a:effectLst/>
                <a:ea typeface="+mn-ea"/>
                <a:cs typeface="+mn-cs"/>
              </a:rPr>
              <a:t>Greetings/Welcome</a:t>
            </a:r>
            <a:endParaRPr lang="en-US" dirty="0">
              <a:effectLst/>
            </a:endParaRPr>
          </a:p>
        </p:txBody>
      </p:sp>
      <p:sp>
        <p:nvSpPr>
          <p:cNvPr id="5" name="Subtitle 2">
            <a:extLst>
              <a:ext uri="{FF2B5EF4-FFF2-40B4-BE49-F238E27FC236}">
                <a16:creationId xmlns:a16="http://schemas.microsoft.com/office/drawing/2014/main" id="{BD5E7537-2FCB-A499-A5B8-4398BA7151D4}"/>
              </a:ext>
            </a:extLst>
          </p:cNvPr>
          <p:cNvSpPr txBox="1">
            <a:spLocks/>
          </p:cNvSpPr>
          <p:nvPr/>
        </p:nvSpPr>
        <p:spPr>
          <a:xfrm>
            <a:off x="2220686" y="3578134"/>
            <a:ext cx="7772400" cy="1199704"/>
          </a:xfrm>
          <a:prstGeom prst="rect">
            <a:avLst/>
          </a:prstGeom>
        </p:spPr>
        <p:txBody>
          <a:bodyPr vert="horz" lIns="91440" tIns="45720" rIns="91440" bIns="45720" rtlCol="0" anchor="t">
            <a:normAutofit/>
          </a:bodyPr>
          <a:lstStyle>
            <a:lvl1pPr marL="0" indent="0" algn="ctr" defTabSz="914400" rtl="0" eaLnBrk="1" latinLnBrk="0" hangingPunct="1">
              <a:lnSpc>
                <a:spcPct val="108000"/>
              </a:lnSpc>
              <a:spcBef>
                <a:spcPts val="1000"/>
              </a:spcBef>
              <a:spcAft>
                <a:spcPts val="1400"/>
              </a:spcAft>
              <a:buFont typeface="Arial" panose="020B0604020202020204" pitchFamily="34" charset="0"/>
              <a:buNone/>
              <a:defRPr sz="2800" kern="1200">
                <a:solidFill>
                  <a:schemeClr val="tx1"/>
                </a:solidFill>
                <a:latin typeface="Palatino Linotype" panose="02040502050505030304" pitchFamily="18" charset="0"/>
                <a:ea typeface="+mn-ea"/>
                <a:cs typeface="+mn-cs"/>
              </a:defRPr>
            </a:lvl1pPr>
            <a:lvl2pPr marL="342892" indent="0" algn="ctr" defTabSz="914400" rtl="0" eaLnBrk="1" latinLnBrk="0" hangingPunct="1">
              <a:lnSpc>
                <a:spcPct val="108000"/>
              </a:lnSpc>
              <a:spcBef>
                <a:spcPts val="500"/>
              </a:spcBef>
              <a:spcAft>
                <a:spcPts val="1400"/>
              </a:spcAft>
              <a:buFont typeface="Arial" panose="020B0604020202020204" pitchFamily="34" charset="0"/>
              <a:buNone/>
              <a:defRPr sz="1500" kern="1200">
                <a:solidFill>
                  <a:schemeClr val="tx1"/>
                </a:solidFill>
                <a:latin typeface="Palatino Linotype" panose="02040502050505030304" pitchFamily="18" charset="0"/>
                <a:ea typeface="+mn-ea"/>
                <a:cs typeface="+mn-cs"/>
              </a:defRPr>
            </a:lvl2pPr>
            <a:lvl3pPr marL="685783" indent="0" algn="ctr" defTabSz="914400" rtl="0" eaLnBrk="1" latinLnBrk="0" hangingPunct="1">
              <a:lnSpc>
                <a:spcPct val="108000"/>
              </a:lnSpc>
              <a:spcBef>
                <a:spcPts val="500"/>
              </a:spcBef>
              <a:spcAft>
                <a:spcPts val="1400"/>
              </a:spcAft>
              <a:buFont typeface="Arial" panose="020B0604020202020204" pitchFamily="34" charset="0"/>
              <a:buNone/>
              <a:defRPr sz="1350" kern="1200">
                <a:solidFill>
                  <a:schemeClr val="tx1"/>
                </a:solidFill>
                <a:latin typeface="Palatino Linotype" panose="02040502050505030304" pitchFamily="18" charset="0"/>
                <a:ea typeface="+mn-ea"/>
                <a:cs typeface="+mn-cs"/>
              </a:defRPr>
            </a:lvl3pPr>
            <a:lvl4pPr marL="1028675" indent="0" algn="ctr" defTabSz="914400" rtl="0" eaLnBrk="1" latinLnBrk="0" hangingPunct="1">
              <a:lnSpc>
                <a:spcPct val="108000"/>
              </a:lnSpc>
              <a:spcBef>
                <a:spcPts val="500"/>
              </a:spcBef>
              <a:spcAft>
                <a:spcPts val="1400"/>
              </a:spcAft>
              <a:buFont typeface="Arial" panose="020B0604020202020204" pitchFamily="34" charset="0"/>
              <a:buNone/>
              <a:defRPr sz="1200" kern="1200">
                <a:solidFill>
                  <a:schemeClr val="tx1"/>
                </a:solidFill>
                <a:latin typeface="Palatino Linotype" panose="02040502050505030304" pitchFamily="18" charset="0"/>
                <a:ea typeface="+mn-ea"/>
                <a:cs typeface="+mn-cs"/>
              </a:defRPr>
            </a:lvl4pPr>
            <a:lvl5pPr marL="1371566" indent="0" algn="ctr" defTabSz="914400" rtl="0" eaLnBrk="1" latinLnBrk="0" hangingPunct="1">
              <a:lnSpc>
                <a:spcPct val="108000"/>
              </a:lnSpc>
              <a:spcBef>
                <a:spcPts val="500"/>
              </a:spcBef>
              <a:spcAft>
                <a:spcPts val="1400"/>
              </a:spcAft>
              <a:buFont typeface="Arial" panose="020B0604020202020204" pitchFamily="34" charset="0"/>
              <a:buNone/>
              <a:defRPr sz="1200" kern="1200">
                <a:solidFill>
                  <a:schemeClr val="tx1"/>
                </a:solidFill>
                <a:latin typeface="Palatino Linotype" panose="02040502050505030304" pitchFamily="18" charset="0"/>
                <a:ea typeface="+mn-ea"/>
                <a:cs typeface="+mn-cs"/>
              </a:defRPr>
            </a:lvl5pPr>
            <a:lvl6pPr marL="1714457"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057348"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240024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2743132"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nSpc>
                <a:spcPct val="100000"/>
              </a:lnSpc>
            </a:pPr>
            <a:r>
              <a:rPr lang="en-US" sz="2000" b="1" dirty="0">
                <a:solidFill>
                  <a:srgbClr val="6E2405"/>
                </a:solidFill>
                <a:latin typeface="Palatino Linotype"/>
              </a:rPr>
              <a:t>Dr. A. Charles Wright</a:t>
            </a:r>
            <a:br>
              <a:rPr lang="en-US" sz="2000" b="1" dirty="0">
                <a:solidFill>
                  <a:srgbClr val="6E2405"/>
                </a:solidFill>
              </a:rPr>
            </a:br>
            <a:r>
              <a:rPr lang="en-US" sz="2000" b="1" dirty="0">
                <a:solidFill>
                  <a:srgbClr val="6E2405"/>
                </a:solidFill>
                <a:latin typeface="Palatino Linotype"/>
              </a:rPr>
              <a:t>Executive Director/Deputy Assistant Commissioner</a:t>
            </a:r>
            <a:br>
              <a:rPr lang="en-US" sz="2000" b="1" dirty="0">
                <a:solidFill>
                  <a:srgbClr val="6E2405"/>
                </a:solidFill>
              </a:rPr>
            </a:br>
            <a:r>
              <a:rPr lang="en-US" sz="2000" b="1" dirty="0">
                <a:solidFill>
                  <a:srgbClr val="6E2405"/>
                </a:solidFill>
                <a:latin typeface="Palatino Linotype"/>
              </a:rPr>
              <a:t>Division of Educational Services</a:t>
            </a:r>
            <a:endParaRPr lang="en-US" sz="1800" b="1" dirty="0">
              <a:solidFill>
                <a:srgbClr val="6E2405"/>
              </a:solidFill>
            </a:endParaRPr>
          </a:p>
        </p:txBody>
      </p:sp>
    </p:spTree>
    <p:extLst>
      <p:ext uri="{BB962C8B-B14F-4D97-AF65-F5344CB8AC3E}">
        <p14:creationId xmlns:p14="http://schemas.microsoft.com/office/powerpoint/2010/main" val="1845590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F17E-1207-43E4-A01B-F5BF1BD679CD}"/>
              </a:ext>
            </a:extLst>
          </p:cNvPr>
          <p:cNvSpPr>
            <a:spLocks noGrp="1"/>
          </p:cNvSpPr>
          <p:nvPr>
            <p:ph type="title"/>
          </p:nvPr>
        </p:nvSpPr>
        <p:spPr>
          <a:xfrm>
            <a:off x="-10438" y="690810"/>
            <a:ext cx="12192000" cy="4343400"/>
          </a:xfrm>
        </p:spPr>
        <p:txBody>
          <a:bodyPr>
            <a:normAutofit/>
          </a:bodyPr>
          <a:lstStyle/>
          <a:p>
            <a:r>
              <a:rPr lang="en-US" sz="3200" dirty="0">
                <a:latin typeface="Palatino Linotype"/>
              </a:rPr>
              <a:t>ARP ESSER Website Update</a:t>
            </a:r>
            <a:endParaRPr lang="en-US" sz="2000" b="1" dirty="0"/>
          </a:p>
        </p:txBody>
      </p:sp>
      <p:sp>
        <p:nvSpPr>
          <p:cNvPr id="3" name="Subtitle 2">
            <a:extLst>
              <a:ext uri="{FF2B5EF4-FFF2-40B4-BE49-F238E27FC236}">
                <a16:creationId xmlns:a16="http://schemas.microsoft.com/office/drawing/2014/main" id="{A5F9E762-16FD-6738-FC4C-1061414679F6}"/>
              </a:ext>
            </a:extLst>
          </p:cNvPr>
          <p:cNvSpPr txBox="1">
            <a:spLocks/>
          </p:cNvSpPr>
          <p:nvPr/>
        </p:nvSpPr>
        <p:spPr>
          <a:xfrm>
            <a:off x="1394266" y="3429000"/>
            <a:ext cx="9353363" cy="1199704"/>
          </a:xfrm>
          <a:prstGeom prst="rect">
            <a:avLst/>
          </a:prstGeom>
        </p:spPr>
        <p:txBody>
          <a:bodyPr vert="horz" lIns="91440" tIns="45720" rIns="91440" bIns="45720" rtlCol="0" anchor="t">
            <a:noAutofit/>
          </a:bodyPr>
          <a:lstStyle>
            <a:lvl1pPr marL="0" indent="0" algn="ctr" defTabSz="914400" rtl="0" eaLnBrk="1" latinLnBrk="0" hangingPunct="1">
              <a:lnSpc>
                <a:spcPct val="108000"/>
              </a:lnSpc>
              <a:spcBef>
                <a:spcPts val="1000"/>
              </a:spcBef>
              <a:spcAft>
                <a:spcPts val="1400"/>
              </a:spcAft>
              <a:buFont typeface="Arial" panose="020B0604020202020204" pitchFamily="34" charset="0"/>
              <a:buNone/>
              <a:defRPr sz="2800" kern="1200">
                <a:solidFill>
                  <a:schemeClr val="tx1"/>
                </a:solidFill>
                <a:latin typeface="Palatino Linotype" panose="02040502050505030304" pitchFamily="18" charset="0"/>
                <a:ea typeface="+mn-ea"/>
                <a:cs typeface="+mn-cs"/>
              </a:defRPr>
            </a:lvl1pPr>
            <a:lvl2pPr marL="342892" indent="0" algn="ctr" defTabSz="914400" rtl="0" eaLnBrk="1" latinLnBrk="0" hangingPunct="1">
              <a:lnSpc>
                <a:spcPct val="108000"/>
              </a:lnSpc>
              <a:spcBef>
                <a:spcPts val="500"/>
              </a:spcBef>
              <a:spcAft>
                <a:spcPts val="1400"/>
              </a:spcAft>
              <a:buFont typeface="Arial" panose="020B0604020202020204" pitchFamily="34" charset="0"/>
              <a:buNone/>
              <a:defRPr sz="1500" kern="1200">
                <a:solidFill>
                  <a:schemeClr val="tx1"/>
                </a:solidFill>
                <a:latin typeface="Palatino Linotype" panose="02040502050505030304" pitchFamily="18" charset="0"/>
                <a:ea typeface="+mn-ea"/>
                <a:cs typeface="+mn-cs"/>
              </a:defRPr>
            </a:lvl2pPr>
            <a:lvl3pPr marL="685783" indent="0" algn="ctr" defTabSz="914400" rtl="0" eaLnBrk="1" latinLnBrk="0" hangingPunct="1">
              <a:lnSpc>
                <a:spcPct val="108000"/>
              </a:lnSpc>
              <a:spcBef>
                <a:spcPts val="500"/>
              </a:spcBef>
              <a:spcAft>
                <a:spcPts val="1400"/>
              </a:spcAft>
              <a:buFont typeface="Arial" panose="020B0604020202020204" pitchFamily="34" charset="0"/>
              <a:buNone/>
              <a:defRPr sz="1350" kern="1200">
                <a:solidFill>
                  <a:schemeClr val="tx1"/>
                </a:solidFill>
                <a:latin typeface="Palatino Linotype" panose="02040502050505030304" pitchFamily="18" charset="0"/>
                <a:ea typeface="+mn-ea"/>
                <a:cs typeface="+mn-cs"/>
              </a:defRPr>
            </a:lvl3pPr>
            <a:lvl4pPr marL="1028675" indent="0" algn="ctr" defTabSz="914400" rtl="0" eaLnBrk="1" latinLnBrk="0" hangingPunct="1">
              <a:lnSpc>
                <a:spcPct val="108000"/>
              </a:lnSpc>
              <a:spcBef>
                <a:spcPts val="500"/>
              </a:spcBef>
              <a:spcAft>
                <a:spcPts val="1400"/>
              </a:spcAft>
              <a:buFont typeface="Arial" panose="020B0604020202020204" pitchFamily="34" charset="0"/>
              <a:buNone/>
              <a:defRPr sz="1200" kern="1200">
                <a:solidFill>
                  <a:schemeClr val="tx1"/>
                </a:solidFill>
                <a:latin typeface="Palatino Linotype" panose="02040502050505030304" pitchFamily="18" charset="0"/>
                <a:ea typeface="+mn-ea"/>
                <a:cs typeface="+mn-cs"/>
              </a:defRPr>
            </a:lvl4pPr>
            <a:lvl5pPr marL="1371566" indent="0" algn="ctr" defTabSz="914400" rtl="0" eaLnBrk="1" latinLnBrk="0" hangingPunct="1">
              <a:lnSpc>
                <a:spcPct val="108000"/>
              </a:lnSpc>
              <a:spcBef>
                <a:spcPts val="500"/>
              </a:spcBef>
              <a:spcAft>
                <a:spcPts val="1400"/>
              </a:spcAft>
              <a:buFont typeface="Arial" panose="020B0604020202020204" pitchFamily="34" charset="0"/>
              <a:buNone/>
              <a:defRPr sz="1200" kern="1200">
                <a:solidFill>
                  <a:schemeClr val="tx1"/>
                </a:solidFill>
                <a:latin typeface="Palatino Linotype" panose="02040502050505030304" pitchFamily="18" charset="0"/>
                <a:ea typeface="+mn-ea"/>
                <a:cs typeface="+mn-cs"/>
              </a:defRPr>
            </a:lvl5pPr>
            <a:lvl6pPr marL="1714457"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057348"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240024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2743132"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nSpc>
                <a:spcPct val="100000"/>
              </a:lnSpc>
            </a:pPr>
            <a:r>
              <a:rPr lang="en-US" sz="2400" b="1" dirty="0">
                <a:solidFill>
                  <a:srgbClr val="6E2405"/>
                </a:solidFill>
                <a:latin typeface="Palatino Linotype"/>
              </a:rPr>
              <a:t>Mr. Clark Coe, Jr</a:t>
            </a:r>
            <a:br>
              <a:rPr lang="en-US" sz="2400" b="1" dirty="0">
                <a:solidFill>
                  <a:srgbClr val="6E2405"/>
                </a:solidFill>
                <a:latin typeface="Palatino Linotype"/>
              </a:rPr>
            </a:br>
            <a:r>
              <a:rPr lang="en-US" sz="2400" b="1" dirty="0">
                <a:solidFill>
                  <a:srgbClr val="6E2405"/>
                </a:solidFill>
                <a:latin typeface="Palatino Linotype"/>
              </a:rPr>
              <a:t>Project Specialist.</a:t>
            </a:r>
            <a:br>
              <a:rPr lang="en-US" sz="2400" b="1" dirty="0">
                <a:solidFill>
                  <a:srgbClr val="6E2405"/>
                </a:solidFill>
              </a:rPr>
            </a:br>
            <a:r>
              <a:rPr lang="en-US" sz="2400" b="1" dirty="0">
                <a:solidFill>
                  <a:srgbClr val="6E2405"/>
                </a:solidFill>
              </a:rPr>
              <a:t>Office of the </a:t>
            </a:r>
            <a:r>
              <a:rPr lang="en-US" sz="2400" b="1" dirty="0">
                <a:solidFill>
                  <a:srgbClr val="6E2405"/>
                </a:solidFill>
                <a:latin typeface="Palatino Linotype"/>
              </a:rPr>
              <a:t>Executive Director/Assistant Commissioner</a:t>
            </a:r>
            <a:endParaRPr lang="en-US" sz="2400" b="1" dirty="0">
              <a:solidFill>
                <a:srgbClr val="6E2405"/>
              </a:solidFill>
            </a:endParaRPr>
          </a:p>
        </p:txBody>
      </p:sp>
    </p:spTree>
    <p:extLst>
      <p:ext uri="{BB962C8B-B14F-4D97-AF65-F5344CB8AC3E}">
        <p14:creationId xmlns:p14="http://schemas.microsoft.com/office/powerpoint/2010/main" val="1281923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D313C6-E228-E8FB-1EA1-E0E5C018B766}"/>
              </a:ext>
            </a:extLst>
          </p:cNvPr>
          <p:cNvSpPr>
            <a:spLocks noGrp="1"/>
          </p:cNvSpPr>
          <p:nvPr>
            <p:ph type="title"/>
          </p:nvPr>
        </p:nvSpPr>
        <p:spPr>
          <a:xfrm>
            <a:off x="0" y="1115968"/>
            <a:ext cx="12192000" cy="2726386"/>
          </a:xfrm>
        </p:spPr>
        <p:txBody>
          <a:bodyPr/>
          <a:lstStyle/>
          <a:p>
            <a:pPr rtl="0" eaLnBrk="1" latinLnBrk="0" hangingPunct="1"/>
            <a:r>
              <a:rPr lang="en-US" sz="3200" kern="1200" dirty="0">
                <a:effectLst/>
                <a:latin typeface="Palatino Linotype" panose="02040502050505030304" pitchFamily="18" charset="0"/>
                <a:ea typeface="+mn-ea"/>
                <a:cs typeface="+mn-cs"/>
              </a:rPr>
              <a:t>Effective Virtual/Remote Instruction </a:t>
            </a:r>
            <a:r>
              <a:rPr lang="en-US" sz="3600" kern="1200" dirty="0">
                <a:effectLst/>
                <a:ea typeface="+mn-ea"/>
                <a:cs typeface="+mn-cs"/>
              </a:rPr>
              <a:t>and Planning</a:t>
            </a:r>
          </a:p>
        </p:txBody>
      </p:sp>
      <p:sp>
        <p:nvSpPr>
          <p:cNvPr id="3" name="Subtitle 2">
            <a:extLst>
              <a:ext uri="{FF2B5EF4-FFF2-40B4-BE49-F238E27FC236}">
                <a16:creationId xmlns:a16="http://schemas.microsoft.com/office/drawing/2014/main" id="{35A433C4-B946-ED39-9307-8BDE012E49FB}"/>
              </a:ext>
            </a:extLst>
          </p:cNvPr>
          <p:cNvSpPr txBox="1">
            <a:spLocks/>
          </p:cNvSpPr>
          <p:nvPr/>
        </p:nvSpPr>
        <p:spPr>
          <a:xfrm>
            <a:off x="1419318" y="3551442"/>
            <a:ext cx="9353363" cy="1199704"/>
          </a:xfrm>
          <a:prstGeom prst="rect">
            <a:avLst/>
          </a:prstGeom>
        </p:spPr>
        <p:txBody>
          <a:bodyPr vert="horz" lIns="91440" tIns="45720" rIns="91440" bIns="45720" rtlCol="0" anchor="t">
            <a:noAutofit/>
          </a:bodyPr>
          <a:lstStyle>
            <a:lvl1pPr marL="0" indent="0" algn="ctr" defTabSz="914400" rtl="0" eaLnBrk="1" latinLnBrk="0" hangingPunct="1">
              <a:lnSpc>
                <a:spcPct val="108000"/>
              </a:lnSpc>
              <a:spcBef>
                <a:spcPts val="1000"/>
              </a:spcBef>
              <a:spcAft>
                <a:spcPts val="1400"/>
              </a:spcAft>
              <a:buFont typeface="Arial" panose="020B0604020202020204" pitchFamily="34" charset="0"/>
              <a:buNone/>
              <a:defRPr sz="2800" kern="1200">
                <a:solidFill>
                  <a:schemeClr val="tx1"/>
                </a:solidFill>
                <a:latin typeface="Palatino Linotype" panose="02040502050505030304" pitchFamily="18" charset="0"/>
                <a:ea typeface="+mn-ea"/>
                <a:cs typeface="+mn-cs"/>
              </a:defRPr>
            </a:lvl1pPr>
            <a:lvl2pPr marL="342892" indent="0" algn="ctr" defTabSz="914400" rtl="0" eaLnBrk="1" latinLnBrk="0" hangingPunct="1">
              <a:lnSpc>
                <a:spcPct val="108000"/>
              </a:lnSpc>
              <a:spcBef>
                <a:spcPts val="500"/>
              </a:spcBef>
              <a:spcAft>
                <a:spcPts val="1400"/>
              </a:spcAft>
              <a:buFont typeface="Arial" panose="020B0604020202020204" pitchFamily="34" charset="0"/>
              <a:buNone/>
              <a:defRPr sz="1500" kern="1200">
                <a:solidFill>
                  <a:schemeClr val="tx1"/>
                </a:solidFill>
                <a:latin typeface="Palatino Linotype" panose="02040502050505030304" pitchFamily="18" charset="0"/>
                <a:ea typeface="+mn-ea"/>
                <a:cs typeface="+mn-cs"/>
              </a:defRPr>
            </a:lvl2pPr>
            <a:lvl3pPr marL="685783" indent="0" algn="ctr" defTabSz="914400" rtl="0" eaLnBrk="1" latinLnBrk="0" hangingPunct="1">
              <a:lnSpc>
                <a:spcPct val="108000"/>
              </a:lnSpc>
              <a:spcBef>
                <a:spcPts val="500"/>
              </a:spcBef>
              <a:spcAft>
                <a:spcPts val="1400"/>
              </a:spcAft>
              <a:buFont typeface="Arial" panose="020B0604020202020204" pitchFamily="34" charset="0"/>
              <a:buNone/>
              <a:defRPr sz="1350" kern="1200">
                <a:solidFill>
                  <a:schemeClr val="tx1"/>
                </a:solidFill>
                <a:latin typeface="Palatino Linotype" panose="02040502050505030304" pitchFamily="18" charset="0"/>
                <a:ea typeface="+mn-ea"/>
                <a:cs typeface="+mn-cs"/>
              </a:defRPr>
            </a:lvl3pPr>
            <a:lvl4pPr marL="1028675" indent="0" algn="ctr" defTabSz="914400" rtl="0" eaLnBrk="1" latinLnBrk="0" hangingPunct="1">
              <a:lnSpc>
                <a:spcPct val="108000"/>
              </a:lnSpc>
              <a:spcBef>
                <a:spcPts val="500"/>
              </a:spcBef>
              <a:spcAft>
                <a:spcPts val="1400"/>
              </a:spcAft>
              <a:buFont typeface="Arial" panose="020B0604020202020204" pitchFamily="34" charset="0"/>
              <a:buNone/>
              <a:defRPr sz="1200" kern="1200">
                <a:solidFill>
                  <a:schemeClr val="tx1"/>
                </a:solidFill>
                <a:latin typeface="Palatino Linotype" panose="02040502050505030304" pitchFamily="18" charset="0"/>
                <a:ea typeface="+mn-ea"/>
                <a:cs typeface="+mn-cs"/>
              </a:defRPr>
            </a:lvl4pPr>
            <a:lvl5pPr marL="1371566" indent="0" algn="ctr" defTabSz="914400" rtl="0" eaLnBrk="1" latinLnBrk="0" hangingPunct="1">
              <a:lnSpc>
                <a:spcPct val="108000"/>
              </a:lnSpc>
              <a:spcBef>
                <a:spcPts val="500"/>
              </a:spcBef>
              <a:spcAft>
                <a:spcPts val="1400"/>
              </a:spcAft>
              <a:buFont typeface="Arial" panose="020B0604020202020204" pitchFamily="34" charset="0"/>
              <a:buNone/>
              <a:defRPr sz="1200" kern="1200">
                <a:solidFill>
                  <a:schemeClr val="tx1"/>
                </a:solidFill>
                <a:latin typeface="Palatino Linotype" panose="02040502050505030304" pitchFamily="18" charset="0"/>
                <a:ea typeface="+mn-ea"/>
                <a:cs typeface="+mn-cs"/>
              </a:defRPr>
            </a:lvl5pPr>
            <a:lvl6pPr marL="1714457"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057348"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240024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2743132"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nSpc>
                <a:spcPct val="100000"/>
              </a:lnSpc>
            </a:pPr>
            <a:r>
              <a:rPr lang="en-US" sz="2400" b="1" dirty="0">
                <a:solidFill>
                  <a:srgbClr val="6E2405"/>
                </a:solidFill>
                <a:latin typeface="Palatino Linotype"/>
              </a:rPr>
              <a:t>Mr. Gilbert Gonzales, Director</a:t>
            </a:r>
            <a:br>
              <a:rPr lang="en-US" sz="2400" b="1" dirty="0">
                <a:solidFill>
                  <a:srgbClr val="6E2405"/>
                </a:solidFill>
                <a:latin typeface="Palatino Linotype"/>
              </a:rPr>
            </a:br>
            <a:r>
              <a:rPr lang="en-US" sz="2400" b="1" dirty="0">
                <a:solidFill>
                  <a:srgbClr val="6E2405"/>
                </a:solidFill>
                <a:latin typeface="Palatino Linotype"/>
              </a:rPr>
              <a:t>Office of Innovation</a:t>
            </a:r>
            <a:br>
              <a:rPr lang="en-US" sz="2400" b="1" dirty="0">
                <a:solidFill>
                  <a:srgbClr val="6E2405"/>
                </a:solidFill>
              </a:rPr>
            </a:br>
            <a:r>
              <a:rPr lang="en-US" sz="2400" b="1" dirty="0">
                <a:solidFill>
                  <a:srgbClr val="6E2405"/>
                </a:solidFill>
              </a:rPr>
              <a:t>Division of Teaching and Learning</a:t>
            </a:r>
          </a:p>
        </p:txBody>
      </p:sp>
    </p:spTree>
    <p:extLst>
      <p:ext uri="{BB962C8B-B14F-4D97-AF65-F5344CB8AC3E}">
        <p14:creationId xmlns:p14="http://schemas.microsoft.com/office/powerpoint/2010/main" val="2468599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7F8340D-AD91-4A5E-89A8-8B0710FF2893}"/>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377" rtl="0" eaLnBrk="1" fontAlgn="auto" latinLnBrk="0" hangingPunct="1">
              <a:lnSpc>
                <a:spcPct val="90000"/>
              </a:lnSpc>
              <a:spcBef>
                <a:spcPct val="0"/>
              </a:spcBef>
              <a:spcAft>
                <a:spcPts val="0"/>
              </a:spcAft>
              <a:buClrTx/>
              <a:buSzTx/>
              <a:buFontTx/>
              <a:buNone/>
              <a:tabLst/>
              <a:defRPr/>
            </a:pPr>
            <a:r>
              <a:rPr lang="en-US" dirty="0">
                <a:solidFill>
                  <a:srgbClr val="6E2405"/>
                </a:solidFill>
              </a:rPr>
              <a:t>Team Introduction</a:t>
            </a:r>
            <a:endParaRPr kumimoji="0" lang="en-US" sz="4400" i="0" u="none" strike="noStrike" kern="1200" cap="none" spc="0" normalizeH="0" baseline="0" noProof="0" dirty="0">
              <a:ln>
                <a:noFill/>
              </a:ln>
              <a:solidFill>
                <a:srgbClr val="6E2405"/>
              </a:solidFill>
              <a:effectLst/>
              <a:uLnTx/>
              <a:uFillTx/>
              <a:latin typeface="Calibri" panose="020F0502020204030204"/>
            </a:endParaRPr>
          </a:p>
        </p:txBody>
      </p:sp>
      <p:sp>
        <p:nvSpPr>
          <p:cNvPr id="2" name="Text Placeholder 1">
            <a:extLst>
              <a:ext uri="{FF2B5EF4-FFF2-40B4-BE49-F238E27FC236}">
                <a16:creationId xmlns:a16="http://schemas.microsoft.com/office/drawing/2014/main" id="{0E89A3C3-7BA6-4D35-99F2-FAF938BDB981}"/>
              </a:ext>
            </a:extLst>
          </p:cNvPr>
          <p:cNvSpPr>
            <a:spLocks noGrp="1"/>
          </p:cNvSpPr>
          <p:nvPr>
            <p:ph type="body" sz="quarter" idx="11"/>
          </p:nvPr>
        </p:nvSpPr>
        <p:spPr/>
        <p:txBody>
          <a:bodyPr>
            <a:normAutofit/>
          </a:bodyPr>
          <a:lstStyle/>
          <a:p>
            <a:pPr>
              <a:lnSpc>
                <a:spcPct val="120000"/>
              </a:lnSpc>
              <a:spcAft>
                <a:spcPts val="600"/>
              </a:spcAft>
            </a:pPr>
            <a:r>
              <a:rPr lang="en-US" sz="2800" b="1" dirty="0"/>
              <a:t>Gilbert Gonzalez</a:t>
            </a:r>
            <a:r>
              <a:rPr lang="en-US" sz="2800" dirty="0"/>
              <a:t>, Director</a:t>
            </a:r>
          </a:p>
          <a:p>
            <a:pPr lvl="1">
              <a:lnSpc>
                <a:spcPct val="120000"/>
              </a:lnSpc>
              <a:spcAft>
                <a:spcPts val="600"/>
              </a:spcAft>
            </a:pPr>
            <a:r>
              <a:rPr lang="en-US" sz="2400" b="1" dirty="0"/>
              <a:t>Linda Smith</a:t>
            </a:r>
            <a:r>
              <a:rPr lang="en-US" sz="2400" dirty="0"/>
              <a:t>, Administrative Assistant</a:t>
            </a:r>
          </a:p>
          <a:p>
            <a:pPr lvl="1">
              <a:lnSpc>
                <a:spcPct val="120000"/>
              </a:lnSpc>
              <a:spcAft>
                <a:spcPts val="600"/>
              </a:spcAft>
            </a:pPr>
            <a:r>
              <a:rPr lang="en-US" sz="2400" b="1" dirty="0"/>
              <a:t>Mayra Bachrach</a:t>
            </a:r>
            <a:r>
              <a:rPr lang="en-US" sz="2400" dirty="0"/>
              <a:t>, Computer Science Innovation Specialist</a:t>
            </a:r>
          </a:p>
          <a:p>
            <a:pPr lvl="1">
              <a:lnSpc>
                <a:spcPct val="120000"/>
              </a:lnSpc>
              <a:spcAft>
                <a:spcPts val="600"/>
              </a:spcAft>
            </a:pPr>
            <a:r>
              <a:rPr lang="en-US" sz="2400" b="1" dirty="0"/>
              <a:t>Mike Buttitta</a:t>
            </a:r>
            <a:r>
              <a:rPr lang="en-US" sz="2400" dirty="0"/>
              <a:t>, STEAM Innovation Specialist</a:t>
            </a:r>
          </a:p>
          <a:p>
            <a:pPr lvl="1">
              <a:lnSpc>
                <a:spcPct val="120000"/>
              </a:lnSpc>
              <a:spcAft>
                <a:spcPts val="600"/>
              </a:spcAft>
            </a:pPr>
            <a:r>
              <a:rPr lang="en-US" sz="2400" b="1" dirty="0"/>
              <a:t>Chris Cox</a:t>
            </a:r>
            <a:r>
              <a:rPr lang="en-US" sz="2400" dirty="0"/>
              <a:t>, Educational Technology Innovation Specialist</a:t>
            </a:r>
          </a:p>
          <a:p>
            <a:pPr lvl="1">
              <a:lnSpc>
                <a:spcPct val="120000"/>
              </a:lnSpc>
              <a:spcAft>
                <a:spcPts val="600"/>
              </a:spcAft>
            </a:pPr>
            <a:r>
              <a:rPr lang="en-US" sz="2400" b="1" dirty="0"/>
              <a:t>Swati Chauhan</a:t>
            </a:r>
            <a:r>
              <a:rPr lang="en-US" sz="2400" dirty="0"/>
              <a:t>,</a:t>
            </a:r>
            <a:r>
              <a:rPr lang="en-US" sz="2400" b="1" dirty="0"/>
              <a:t> </a:t>
            </a:r>
            <a:r>
              <a:rPr lang="en-US" sz="2400" dirty="0"/>
              <a:t>Climate Awareness Innovation Specialist</a:t>
            </a:r>
          </a:p>
          <a:p>
            <a:pPr lvl="1">
              <a:lnSpc>
                <a:spcPct val="120000"/>
              </a:lnSpc>
              <a:spcAft>
                <a:spcPts val="600"/>
              </a:spcAft>
            </a:pPr>
            <a:r>
              <a:rPr lang="en-US" sz="2400" b="1" dirty="0"/>
              <a:t>Ross Gary</a:t>
            </a:r>
            <a:r>
              <a:rPr lang="en-US" sz="2400" dirty="0"/>
              <a:t>,</a:t>
            </a:r>
            <a:r>
              <a:rPr lang="en-US" sz="2400" b="1" dirty="0"/>
              <a:t> </a:t>
            </a:r>
            <a:r>
              <a:rPr lang="en-US" sz="2400" dirty="0"/>
              <a:t>Climate Awareness Innovation Specialist</a:t>
            </a:r>
          </a:p>
          <a:p>
            <a:pPr lvl="1">
              <a:lnSpc>
                <a:spcPct val="120000"/>
              </a:lnSpc>
              <a:spcAft>
                <a:spcPts val="600"/>
              </a:spcAft>
            </a:pPr>
            <a:r>
              <a:rPr lang="en-US" sz="2400" b="1" dirty="0"/>
              <a:t>Jessica Valenti</a:t>
            </a:r>
            <a:r>
              <a:rPr lang="en-US" sz="2400" dirty="0"/>
              <a:t>,</a:t>
            </a:r>
            <a:r>
              <a:rPr lang="en-US" sz="2400" b="1" dirty="0"/>
              <a:t> </a:t>
            </a:r>
            <a:r>
              <a:rPr lang="en-US" sz="2400" dirty="0"/>
              <a:t>Climate Awareness Innovation Specialist</a:t>
            </a:r>
          </a:p>
          <a:p>
            <a:pPr lvl="1">
              <a:lnSpc>
                <a:spcPct val="120000"/>
              </a:lnSpc>
              <a:spcAft>
                <a:spcPts val="600"/>
              </a:spcAft>
            </a:pPr>
            <a:endParaRPr lang="en-US" sz="2400" dirty="0"/>
          </a:p>
          <a:p>
            <a:pPr lvl="1">
              <a:lnSpc>
                <a:spcPct val="120000"/>
              </a:lnSpc>
              <a:spcAft>
                <a:spcPts val="600"/>
              </a:spcAft>
            </a:pPr>
            <a:endParaRPr lang="en-US" sz="2400" dirty="0"/>
          </a:p>
          <a:p>
            <a:pPr>
              <a:lnSpc>
                <a:spcPct val="120000"/>
              </a:lnSpc>
              <a:spcAft>
                <a:spcPts val="600"/>
              </a:spcAft>
            </a:pPr>
            <a:endParaRPr lang="en-US" dirty="0"/>
          </a:p>
          <a:p>
            <a:pPr>
              <a:lnSpc>
                <a:spcPct val="120000"/>
              </a:lnSpc>
              <a:spcAft>
                <a:spcPts val="600"/>
              </a:spcAft>
            </a:pPr>
            <a:endParaRPr lang="en-US" dirty="0"/>
          </a:p>
          <a:p>
            <a:endParaRPr lang="en-US" dirty="0"/>
          </a:p>
        </p:txBody>
      </p:sp>
      <p:sp>
        <p:nvSpPr>
          <p:cNvPr id="3" name="Slide Number Placeholder 2">
            <a:extLst>
              <a:ext uri="{FF2B5EF4-FFF2-40B4-BE49-F238E27FC236}">
                <a16:creationId xmlns:a16="http://schemas.microsoft.com/office/drawing/2014/main" id="{8D431F88-206C-4BC9-9A17-E48CFDB5EDC8}"/>
              </a:ext>
            </a:extLst>
          </p:cNvPr>
          <p:cNvSpPr>
            <a:spLocks noGrp="1"/>
          </p:cNvSpPr>
          <p:nvPr>
            <p:ph type="sldNum" sz="quarter" idx="10"/>
          </p:nvPr>
        </p:nvSpPr>
        <p:spPr/>
        <p:txBody>
          <a:bodyPr/>
          <a:lstStyle/>
          <a:p>
            <a:fld id="{A3D1C70C-36A2-44FC-A083-98959550CFF4}" type="slidenum">
              <a:rPr lang="en-US" smtClean="0"/>
              <a:pPr/>
              <a:t>7</a:t>
            </a:fld>
            <a:endParaRPr lang="en-US"/>
          </a:p>
        </p:txBody>
      </p:sp>
    </p:spTree>
    <p:extLst>
      <p:ext uri="{BB962C8B-B14F-4D97-AF65-F5344CB8AC3E}">
        <p14:creationId xmlns:p14="http://schemas.microsoft.com/office/powerpoint/2010/main" val="319485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7F8340D-AD91-4A5E-89A8-8B0710FF2893}"/>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377" rtl="0" eaLnBrk="1" fontAlgn="auto" latinLnBrk="0" hangingPunct="1">
              <a:lnSpc>
                <a:spcPct val="90000"/>
              </a:lnSpc>
              <a:spcBef>
                <a:spcPct val="0"/>
              </a:spcBef>
              <a:spcAft>
                <a:spcPts val="0"/>
              </a:spcAft>
              <a:buClrTx/>
              <a:buSzTx/>
              <a:buFontTx/>
              <a:buNone/>
              <a:tabLst/>
              <a:defRPr/>
            </a:pPr>
            <a:r>
              <a:rPr lang="en-US" dirty="0">
                <a:solidFill>
                  <a:srgbClr val="6E2405"/>
                </a:solidFill>
              </a:rPr>
              <a:t>Office Overview</a:t>
            </a:r>
            <a:endParaRPr kumimoji="0" lang="en-US" sz="4400" i="0" u="none" strike="noStrike" kern="1200" cap="none" spc="0" normalizeH="0" baseline="0" noProof="0" dirty="0">
              <a:ln>
                <a:noFill/>
              </a:ln>
              <a:solidFill>
                <a:srgbClr val="6E2405"/>
              </a:solidFill>
              <a:effectLst/>
              <a:uLnTx/>
              <a:uFillTx/>
              <a:latin typeface="Calibri" panose="020F0502020204030204"/>
            </a:endParaRPr>
          </a:p>
        </p:txBody>
      </p:sp>
      <p:sp>
        <p:nvSpPr>
          <p:cNvPr id="2" name="Text Placeholder 1">
            <a:extLst>
              <a:ext uri="{FF2B5EF4-FFF2-40B4-BE49-F238E27FC236}">
                <a16:creationId xmlns:a16="http://schemas.microsoft.com/office/drawing/2014/main" id="{0E89A3C3-7BA6-4D35-99F2-FAF938BDB981}"/>
              </a:ext>
            </a:extLst>
          </p:cNvPr>
          <p:cNvSpPr>
            <a:spLocks noGrp="1"/>
          </p:cNvSpPr>
          <p:nvPr>
            <p:ph type="body" sz="quarter" idx="11"/>
          </p:nvPr>
        </p:nvSpPr>
        <p:spPr/>
        <p:txBody>
          <a:bodyPr>
            <a:normAutofit/>
          </a:bodyPr>
          <a:lstStyle/>
          <a:p>
            <a:pPr>
              <a:lnSpc>
                <a:spcPct val="120000"/>
              </a:lnSpc>
              <a:spcAft>
                <a:spcPts val="600"/>
              </a:spcAft>
            </a:pPr>
            <a:r>
              <a:rPr lang="en-US" sz="2500" dirty="0">
                <a:latin typeface="+mj-lt"/>
              </a:rPr>
              <a:t>The Office of Innovation </a:t>
            </a:r>
            <a:r>
              <a:rPr lang="en-US" sz="2500" dirty="0">
                <a:effectLst/>
                <a:latin typeface="+mj-lt"/>
                <a:ea typeface="Calibri" panose="020F0502020204030204" pitchFamily="34" charset="0"/>
              </a:rPr>
              <a:t>is charged with </a:t>
            </a:r>
            <a:r>
              <a:rPr lang="en-US" sz="2500" b="1" dirty="0">
                <a:effectLst/>
                <a:latin typeface="+mj-lt"/>
                <a:ea typeface="Calibri" panose="020F0502020204030204" pitchFamily="34" charset="0"/>
              </a:rPr>
              <a:t>advancing and supporting the implementation of the New Jersey Student Learning Standards (NJSLS)</a:t>
            </a:r>
            <a:r>
              <a:rPr lang="en-US" sz="2500" dirty="0">
                <a:effectLst/>
                <a:latin typeface="+mj-lt"/>
                <a:ea typeface="Calibri" panose="020F0502020204030204" pitchFamily="34" charset="0"/>
              </a:rPr>
              <a:t> in Computer Science, Design Thinking, and Climate Change and </a:t>
            </a:r>
            <a:r>
              <a:rPr lang="en-US" sz="2500" b="1" dirty="0">
                <a:effectLst/>
                <a:latin typeface="+mj-lt"/>
                <a:ea typeface="Calibri" panose="020F0502020204030204" pitchFamily="34" charset="0"/>
              </a:rPr>
              <a:t>supporting innovative instructional practices </a:t>
            </a:r>
            <a:r>
              <a:rPr lang="en-US" sz="2500" dirty="0">
                <a:effectLst/>
                <a:latin typeface="+mj-lt"/>
                <a:ea typeface="Calibri" panose="020F0502020204030204" pitchFamily="34" charset="0"/>
              </a:rPr>
              <a:t>across all content areas. </a:t>
            </a:r>
          </a:p>
          <a:p>
            <a:pPr lvl="1">
              <a:lnSpc>
                <a:spcPct val="120000"/>
              </a:lnSpc>
              <a:spcAft>
                <a:spcPts val="600"/>
              </a:spcAft>
            </a:pPr>
            <a:r>
              <a:rPr lang="en-US" sz="2100" dirty="0">
                <a:effectLst/>
                <a:latin typeface="+mj-lt"/>
                <a:ea typeface="Calibri" panose="020F0502020204030204" pitchFamily="34" charset="0"/>
              </a:rPr>
              <a:t>The innovation team supports the </a:t>
            </a:r>
            <a:r>
              <a:rPr lang="en-US" sz="2100" b="1" dirty="0">
                <a:effectLst/>
                <a:latin typeface="+mj-lt"/>
                <a:ea typeface="Calibri" panose="020F0502020204030204" pitchFamily="34" charset="0"/>
              </a:rPr>
              <a:t>expansion of high-quality educational experiences for students</a:t>
            </a:r>
            <a:r>
              <a:rPr lang="en-US" sz="2100" dirty="0">
                <a:effectLst/>
                <a:latin typeface="+mj-lt"/>
                <a:ea typeface="Calibri" panose="020F0502020204030204" pitchFamily="34" charset="0"/>
              </a:rPr>
              <a:t> across the state by </a:t>
            </a:r>
            <a:r>
              <a:rPr lang="en-US" sz="2100" b="1" dirty="0">
                <a:effectLst/>
                <a:latin typeface="+mj-lt"/>
                <a:ea typeface="Calibri" panose="020F0502020204030204" pitchFamily="34" charset="0"/>
              </a:rPr>
              <a:t>building the capacity of New Jersey’s educators</a:t>
            </a:r>
            <a:r>
              <a:rPr lang="en-US" sz="2100" dirty="0">
                <a:effectLst/>
                <a:latin typeface="+mj-lt"/>
                <a:ea typeface="Calibri" panose="020F0502020204030204" pitchFamily="34" charset="0"/>
              </a:rPr>
              <a:t> to deliver innovative, relevant, and engaging instruction aligned to the NJSLS incorporating the latest advancements in educational technology. </a:t>
            </a:r>
            <a:r>
              <a:rPr lang="en-US" sz="2100" b="1" dirty="0">
                <a:latin typeface="+mj-lt"/>
              </a:rPr>
              <a:t> </a:t>
            </a:r>
            <a:endParaRPr lang="en-US" sz="2100" dirty="0">
              <a:latin typeface="+mj-lt"/>
            </a:endParaRPr>
          </a:p>
        </p:txBody>
      </p:sp>
      <p:sp>
        <p:nvSpPr>
          <p:cNvPr id="3" name="Slide Number Placeholder 2">
            <a:extLst>
              <a:ext uri="{FF2B5EF4-FFF2-40B4-BE49-F238E27FC236}">
                <a16:creationId xmlns:a16="http://schemas.microsoft.com/office/drawing/2014/main" id="{8D431F88-206C-4BC9-9A17-E48CFDB5EDC8}"/>
              </a:ext>
            </a:extLst>
          </p:cNvPr>
          <p:cNvSpPr>
            <a:spLocks noGrp="1"/>
          </p:cNvSpPr>
          <p:nvPr>
            <p:ph type="sldNum" sz="quarter" idx="10"/>
          </p:nvPr>
        </p:nvSpPr>
        <p:spPr/>
        <p:txBody>
          <a:bodyPr/>
          <a:lstStyle/>
          <a:p>
            <a:fld id="{A3D1C70C-36A2-44FC-A083-98959550CFF4}" type="slidenum">
              <a:rPr lang="en-US" smtClean="0"/>
              <a:pPr/>
              <a:t>8</a:t>
            </a:fld>
            <a:endParaRPr lang="en-US"/>
          </a:p>
        </p:txBody>
      </p:sp>
    </p:spTree>
    <p:extLst>
      <p:ext uri="{BB962C8B-B14F-4D97-AF65-F5344CB8AC3E}">
        <p14:creationId xmlns:p14="http://schemas.microsoft.com/office/powerpoint/2010/main" val="518150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199B61-9625-418F-AE9F-A25D650B57F8}"/>
              </a:ext>
            </a:extLst>
          </p:cNvPr>
          <p:cNvSpPr>
            <a:spLocks noGrp="1"/>
          </p:cNvSpPr>
          <p:nvPr>
            <p:ph type="title"/>
          </p:nvPr>
        </p:nvSpPr>
        <p:spPr/>
        <p:txBody>
          <a:bodyPr/>
          <a:lstStyle/>
          <a:p>
            <a:pPr algn="ctr"/>
            <a:r>
              <a:rPr lang="en-US" sz="4300" dirty="0"/>
              <a:t>2022-2023 Priorities</a:t>
            </a:r>
          </a:p>
        </p:txBody>
      </p:sp>
      <p:sp>
        <p:nvSpPr>
          <p:cNvPr id="7" name="Text Placeholder 6">
            <a:extLst>
              <a:ext uri="{FF2B5EF4-FFF2-40B4-BE49-F238E27FC236}">
                <a16:creationId xmlns:a16="http://schemas.microsoft.com/office/drawing/2014/main" id="{95B79B9E-DAFA-41A5-AE93-CF17BA33A965}"/>
              </a:ext>
            </a:extLst>
          </p:cNvPr>
          <p:cNvSpPr>
            <a:spLocks noGrp="1"/>
          </p:cNvSpPr>
          <p:nvPr>
            <p:ph type="body" sz="quarter" idx="11"/>
          </p:nvPr>
        </p:nvSpPr>
        <p:spPr/>
        <p:txBody>
          <a:bodyPr>
            <a:noAutofit/>
          </a:bodyPr>
          <a:lstStyle/>
          <a:p>
            <a:pPr>
              <a:spcBef>
                <a:spcPts val="600"/>
              </a:spcBef>
              <a:spcAft>
                <a:spcPts val="600"/>
              </a:spcAft>
            </a:pPr>
            <a:r>
              <a:rPr lang="en-US" sz="2000" dirty="0">
                <a:solidFill>
                  <a:srgbClr val="333333"/>
                </a:solidFill>
                <a:latin typeface="+mn-lt"/>
              </a:rPr>
              <a:t>The Innovation Team is currently engaged in exciting research and development work in the following areas:</a:t>
            </a:r>
          </a:p>
          <a:p>
            <a:pPr lvl="1">
              <a:spcBef>
                <a:spcPts val="600"/>
              </a:spcBef>
              <a:spcAft>
                <a:spcPts val="600"/>
              </a:spcAft>
            </a:pPr>
            <a:r>
              <a:rPr lang="en-US" sz="2000" dirty="0">
                <a:solidFill>
                  <a:srgbClr val="000000"/>
                </a:solidFill>
                <a:latin typeface="+mn-lt"/>
                <a:ea typeface="Times New Roman" panose="02020603050405020304" pitchFamily="18" charset="0"/>
                <a:cs typeface="Times New Roman" panose="02020603050405020304" pitchFamily="18" charset="0"/>
              </a:rPr>
              <a:t>Identification of innovative instructional practices incorporating cutting edge educational technologies.</a:t>
            </a:r>
          </a:p>
          <a:p>
            <a:pPr lvl="1">
              <a:spcBef>
                <a:spcPts val="600"/>
              </a:spcBef>
              <a:spcAft>
                <a:spcPts val="600"/>
              </a:spcAft>
            </a:pPr>
            <a:r>
              <a:rPr lang="en-US" sz="2000" dirty="0">
                <a:solidFill>
                  <a:srgbClr val="000000"/>
                </a:solidFill>
                <a:latin typeface="+mn-lt"/>
                <a:ea typeface="Times New Roman" panose="02020603050405020304" pitchFamily="18" charset="0"/>
                <a:cs typeface="Times New Roman" panose="02020603050405020304" pitchFamily="18" charset="0"/>
              </a:rPr>
              <a:t>Engagement with the field to support landscape analysis.</a:t>
            </a:r>
          </a:p>
          <a:p>
            <a:pPr lvl="1">
              <a:spcBef>
                <a:spcPts val="600"/>
              </a:spcBef>
              <a:spcAft>
                <a:spcPts val="600"/>
              </a:spcAft>
            </a:pPr>
            <a:r>
              <a:rPr lang="en-US" sz="2000" dirty="0">
                <a:solidFill>
                  <a:srgbClr val="000000"/>
                </a:solidFill>
                <a:latin typeface="+mn-lt"/>
                <a:ea typeface="Times New Roman" panose="02020603050405020304" pitchFamily="18" charset="0"/>
                <a:cs typeface="Times New Roman" panose="02020603050405020304" pitchFamily="18" charset="0"/>
              </a:rPr>
              <a:t>Collaboration with the Office of Standards to develop NJSLS-Computer Science, Design Thinking, and Climate Change resources and professional development. </a:t>
            </a:r>
          </a:p>
          <a:p>
            <a:pPr lvl="1">
              <a:spcBef>
                <a:spcPts val="600"/>
              </a:spcBef>
              <a:spcAft>
                <a:spcPts val="600"/>
              </a:spcAft>
            </a:pPr>
            <a:r>
              <a:rPr lang="en-US" sz="2000" dirty="0">
                <a:solidFill>
                  <a:srgbClr val="000000"/>
                </a:solidFill>
                <a:latin typeface="+mn-lt"/>
                <a:ea typeface="Times New Roman" panose="02020603050405020304" pitchFamily="18" charset="0"/>
                <a:cs typeface="Times New Roman" panose="02020603050405020304" pitchFamily="18" charset="0"/>
              </a:rPr>
              <a:t>Continued work toward the strategic goals of the Computer Science for All State Plan.</a:t>
            </a:r>
          </a:p>
          <a:p>
            <a:pPr lvl="1">
              <a:spcBef>
                <a:spcPts val="600"/>
              </a:spcBef>
              <a:spcAft>
                <a:spcPts val="600"/>
              </a:spcAft>
            </a:pPr>
            <a:r>
              <a:rPr lang="en-US" sz="2000" dirty="0">
                <a:solidFill>
                  <a:srgbClr val="000000"/>
                </a:solidFill>
                <a:latin typeface="+mn-lt"/>
                <a:ea typeface="Times New Roman" panose="02020603050405020304" pitchFamily="18" charset="0"/>
                <a:cs typeface="Times New Roman" panose="02020603050405020304" pitchFamily="18" charset="0"/>
              </a:rPr>
              <a:t>Revision of the field engagement strategy for promotion of the work coming out of Computer Science State Hubs. </a:t>
            </a:r>
          </a:p>
        </p:txBody>
      </p:sp>
      <p:sp>
        <p:nvSpPr>
          <p:cNvPr id="5" name="Slide Number Placeholder 4">
            <a:extLst>
              <a:ext uri="{FF2B5EF4-FFF2-40B4-BE49-F238E27FC236}">
                <a16:creationId xmlns:a16="http://schemas.microsoft.com/office/drawing/2014/main" id="{C548B996-4F4B-4EB9-BACC-10F37F57176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931629661"/>
      </p:ext>
    </p:extLst>
  </p:cSld>
  <p:clrMapOvr>
    <a:masterClrMapping/>
  </p:clrMapOvr>
</p:sld>
</file>

<file path=ppt/theme/theme1.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54CFC8EA-E008-44E1-8673-8AAADB6EDDC7}"/>
    </a:ext>
  </a:extLst>
</a:theme>
</file>

<file path=ppt/theme/theme10.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id="{CBAECBB9-3C50-4657-940A-958B5F9A7064}" vid="{FD89A02A-1256-475E-A4EE-430E2526387B}"/>
    </a:ext>
  </a:extLst>
</a:theme>
</file>

<file path=ppt/theme/theme11.xml><?xml version="1.0" encoding="utf-8"?>
<a:theme xmlns:a="http://schemas.openxmlformats.org/drawingml/2006/main" name="1_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  Read-Only" id="{7DB005D5-9A20-4F54-BDDB-3F0B58CF7C39}" vid="{8F5B3E5E-17D6-48F5-9A13-48CA22833D02}"/>
    </a:ext>
  </a:extLst>
</a:theme>
</file>

<file path=ppt/theme/theme12.xml><?xml version="1.0" encoding="utf-8"?>
<a:theme xmlns:a="http://schemas.openxmlformats.org/drawingml/2006/main" name="2_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dated TICOP Presentation - 9-23-2021.potx" id="{26BE1D04-D970-4612-B783-F93DAD06BEA7}" vid="{C512B116-3601-4E61-A264-B27E7C631BBD}"/>
    </a:ext>
  </a:extLst>
</a:theme>
</file>

<file path=ppt/theme/theme13.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54CFC8EA-E008-44E1-8673-8AAADB6EDDC7}"/>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BAD783E9-B5E0-4BB5-B18C-531425630476}"/>
    </a:ext>
  </a:extLst>
</a:theme>
</file>

<file path=ppt/theme/theme3.xml><?xml version="1.0" encoding="utf-8"?>
<a:theme xmlns:a="http://schemas.openxmlformats.org/drawingml/2006/main" name="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8584AAFA-913A-46C4-82D9-8779EB51097F}"/>
    </a:ext>
  </a:extLst>
</a:theme>
</file>

<file path=ppt/theme/theme4.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Widescreen  -  Read-Only" id="{C59D137A-502B-4AE3-BFA8-EAB911F90DD9}" vid="{9DF51BEE-0EBD-4C05-BE34-DC7312BF5F9B}"/>
    </a:ext>
  </a:extLst>
</a:theme>
</file>

<file path=ppt/theme/theme5.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Widescreen  -  Read-Only" id="{C59D137A-502B-4AE3-BFA8-EAB911F90DD9}" vid="{EE194C2B-F6A0-4A4D-8AC1-A456BC781591}"/>
    </a:ext>
  </a:extLst>
</a:theme>
</file>

<file path=ppt/theme/theme6.xml><?xml version="1.0" encoding="utf-8"?>
<a:theme xmlns:a="http://schemas.openxmlformats.org/drawingml/2006/main" name="1_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  Read-Only" id="{7DB005D5-9A20-4F54-BDDB-3F0B58CF7C39}" vid="{8555BBD0-58EB-40D3-92E2-3F2E5ED552CF}"/>
    </a:ext>
  </a:extLst>
</a:theme>
</file>

<file path=ppt/theme/theme7.xml><?xml version="1.0" encoding="utf-8"?>
<a:theme xmlns:a="http://schemas.openxmlformats.org/drawingml/2006/main" name="1_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  Read-Only" id="{7DB005D5-9A20-4F54-BDDB-3F0B58CF7C39}" vid="{0363114F-E39A-4520-852A-5684BFE7891B}"/>
    </a:ext>
  </a:extLst>
</a:theme>
</file>

<file path=ppt/theme/theme8.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id="{CBAECBB9-3C50-4657-940A-958B5F9A7064}" vid="{A7951CFC-04A9-4C95-90B1-B7888E9C2CB0}"/>
    </a:ext>
  </a:extLst>
</a:theme>
</file>

<file path=ppt/theme/theme9.xml><?xml version="1.0" encoding="utf-8"?>
<a:theme xmlns:a="http://schemas.openxmlformats.org/drawingml/2006/main" name="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id="{CBAECBB9-3C50-4657-940A-958B5F9A7064}" vid="{C007E172-BCBC-4E4F-A790-B099E32BCE9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B0857EA0679F646974BD4BF5487B317" ma:contentTypeVersion="13" ma:contentTypeDescription="Create a new document." ma:contentTypeScope="" ma:versionID="396b28bf2d55f152d3b7352929995728">
  <xsd:schema xmlns:xsd="http://www.w3.org/2001/XMLSchema" xmlns:xs="http://www.w3.org/2001/XMLSchema" xmlns:p="http://schemas.microsoft.com/office/2006/metadata/properties" xmlns:ns2="9aa51604-3ab8-43f9-a458-517f976e6416" xmlns:ns3="180e0ec4-ef6c-4ce6-99c3-a5f5c6d726d2" targetNamespace="http://schemas.microsoft.com/office/2006/metadata/properties" ma:root="true" ma:fieldsID="f27e357af2a2e0d812c3d431830f57a4" ns2:_="" ns3:_="">
    <xsd:import namespace="9aa51604-3ab8-43f9-a458-517f976e6416"/>
    <xsd:import namespace="180e0ec4-ef6c-4ce6-99c3-a5f5c6d726d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a51604-3ab8-43f9-a458-517f976e64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f2b5c3f-4ce5-4420-9db3-cd80330d6d0d"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80e0ec4-ef6c-4ce6-99c3-a5f5c6d726d2"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81be2e9-edbe-4092-80d8-dff0332559ef}" ma:internalName="TaxCatchAll" ma:showField="CatchAllData" ma:web="180e0ec4-ef6c-4ce6-99c3-a5f5c6d726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aa51604-3ab8-43f9-a458-517f976e6416">
      <Terms xmlns="http://schemas.microsoft.com/office/infopath/2007/PartnerControls"/>
    </lcf76f155ced4ddcb4097134ff3c332f>
    <TaxCatchAll xmlns="180e0ec4-ef6c-4ce6-99c3-a5f5c6d726d2" xsi:nil="true"/>
  </documentManagement>
</p:properties>
</file>

<file path=customXml/itemProps1.xml><?xml version="1.0" encoding="utf-8"?>
<ds:datastoreItem xmlns:ds="http://schemas.openxmlformats.org/officeDocument/2006/customXml" ds:itemID="{3E30E4A2-38B4-49C0-82FB-2FA046D655D3}">
  <ds:schemaRefs>
    <ds:schemaRef ds:uri="http://schemas.microsoft.com/sharepoint/v3/contenttype/forms"/>
  </ds:schemaRefs>
</ds:datastoreItem>
</file>

<file path=customXml/itemProps2.xml><?xml version="1.0" encoding="utf-8"?>
<ds:datastoreItem xmlns:ds="http://schemas.openxmlformats.org/officeDocument/2006/customXml" ds:itemID="{62938E81-0BF8-4FF1-8544-098A8EA297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a51604-3ab8-43f9-a458-517f976e6416"/>
    <ds:schemaRef ds:uri="180e0ec4-ef6c-4ce6-99c3-a5f5c6d726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192544-8B74-417F-B8B2-D8E7B3463045}">
  <ds:schemaRefs>
    <ds:schemaRef ds:uri="http://schemas.microsoft.com/office/2006/documentManagement/types"/>
    <ds:schemaRef ds:uri="http://schemas.microsoft.com/office/2006/metadata/properties"/>
    <ds:schemaRef ds:uri="180e0ec4-ef6c-4ce6-99c3-a5f5c6d726d2"/>
    <ds:schemaRef ds:uri="http://purl.org/dc/terms/"/>
    <ds:schemaRef ds:uri="9aa51604-3ab8-43f9-a458-517f976e6416"/>
    <ds:schemaRef ds:uri="http://purl.org/dc/dcmitype/"/>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NJDOE_0921</Template>
  <TotalTime>8760</TotalTime>
  <Words>2810</Words>
  <Application>Microsoft Office PowerPoint</Application>
  <PresentationFormat>Widescreen</PresentationFormat>
  <Paragraphs>308</Paragraphs>
  <Slides>30</Slides>
  <Notes>20</Notes>
  <HiddenSlides>0</HiddenSlides>
  <MMClips>0</MMClips>
  <ScaleCrop>false</ScaleCrop>
  <HeadingPairs>
    <vt:vector size="6" baseType="variant">
      <vt:variant>
        <vt:lpstr>Fonts Used</vt:lpstr>
      </vt:variant>
      <vt:variant>
        <vt:i4>6</vt:i4>
      </vt:variant>
      <vt:variant>
        <vt:lpstr>Theme</vt:lpstr>
      </vt:variant>
      <vt:variant>
        <vt:i4>13</vt:i4>
      </vt:variant>
      <vt:variant>
        <vt:lpstr>Slide Titles</vt:lpstr>
      </vt:variant>
      <vt:variant>
        <vt:i4>30</vt:i4>
      </vt:variant>
    </vt:vector>
  </HeadingPairs>
  <TitlesOfParts>
    <vt:vector size="49" baseType="lpstr">
      <vt:lpstr>Arial</vt:lpstr>
      <vt:lpstr>Calibri</vt:lpstr>
      <vt:lpstr>Cambria</vt:lpstr>
      <vt:lpstr>Courier New</vt:lpstr>
      <vt:lpstr>Palatino Linotype</vt:lpstr>
      <vt:lpstr>Segoe UI</vt:lpstr>
      <vt:lpstr>NDJOE_Main</vt:lpstr>
      <vt:lpstr>NJDOE_TitleSlide</vt:lpstr>
      <vt:lpstr>NJDOE_SectionTitle</vt:lpstr>
      <vt:lpstr>NDJOE_Main</vt:lpstr>
      <vt:lpstr>NJDOE_TitleSlide</vt:lpstr>
      <vt:lpstr>1_NDJOE_Main</vt:lpstr>
      <vt:lpstr>1_NJDOE_SectionTitle</vt:lpstr>
      <vt:lpstr>NJDOE_TitleSlide</vt:lpstr>
      <vt:lpstr>NJDOE_SectionTitle</vt:lpstr>
      <vt:lpstr>NDJOE_Main</vt:lpstr>
      <vt:lpstr>1_NJDOE_TitleSlide</vt:lpstr>
      <vt:lpstr>2_NDJOE_Main</vt:lpstr>
      <vt:lpstr>NDJOE_Main</vt:lpstr>
      <vt:lpstr>Elementary and Secondary School Emergency Relief (ESSER) Roundtable Series Effective Virtual/Remote Instruction and Planning </vt:lpstr>
      <vt:lpstr>Agenda </vt:lpstr>
      <vt:lpstr>Using Microsoft Teams</vt:lpstr>
      <vt:lpstr>Greetings/Welcome</vt:lpstr>
      <vt:lpstr>ARP ESSER Website Update</vt:lpstr>
      <vt:lpstr>Effective Virtual/Remote Instruction and Planning</vt:lpstr>
      <vt:lpstr>Team Introduction</vt:lpstr>
      <vt:lpstr>Office Overview</vt:lpstr>
      <vt:lpstr>2022-2023 Priorities</vt:lpstr>
      <vt:lpstr>2022-2023 Grant Opportunities</vt:lpstr>
      <vt:lpstr>Computer Science Grant Programs (1 of 2)</vt:lpstr>
      <vt:lpstr>Computer Science Grant Programs (2 of 2)</vt:lpstr>
      <vt:lpstr>Computer Science (CS) Hubs</vt:lpstr>
      <vt:lpstr>NJSLS-CS Support Programs</vt:lpstr>
      <vt:lpstr>Thank You!</vt:lpstr>
      <vt:lpstr> District Presentations</vt:lpstr>
      <vt:lpstr>Monmouth-Ocean Educational Services Commission </vt:lpstr>
      <vt:lpstr>Supplement Your District’s Programs with </vt:lpstr>
      <vt:lpstr>What is an Educational Services Commission(ESC)? </vt:lpstr>
      <vt:lpstr>What is NJ Virtual School?</vt:lpstr>
      <vt:lpstr>The Research Related to Online Learning  </vt:lpstr>
      <vt:lpstr>Our Teachers’ Certifications</vt:lpstr>
      <vt:lpstr>Our Data</vt:lpstr>
      <vt:lpstr>What Sets NJVS Apart</vt:lpstr>
      <vt:lpstr>Examples of How We Meet District Needs</vt:lpstr>
      <vt:lpstr>New Partnerships</vt:lpstr>
      <vt:lpstr>  Cost</vt:lpstr>
      <vt:lpstr>New for 22-23: MOESC Professional Development Series  </vt:lpstr>
      <vt:lpstr>Questions and Contact</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and Secondary School Emergency Relief (ESSER) Roundtable Series</dc:title>
  <dc:creator>Klosinski, Ginger</dc:creator>
  <cp:lastModifiedBy>Leslie Janek</cp:lastModifiedBy>
  <cp:revision>138</cp:revision>
  <cp:lastPrinted>2022-11-22T19:41:38Z</cp:lastPrinted>
  <dcterms:created xsi:type="dcterms:W3CDTF">2022-01-11T20:45:18Z</dcterms:created>
  <dcterms:modified xsi:type="dcterms:W3CDTF">2023-03-10T17:16:10Z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0x0101006B0857EA0679F646974BD4BF5487B317</vt:lpwstr>
  </property>
</Properties>
</file>