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8.xml" ContentType="application/vnd.openxmlformats-officedocument.theme+xml"/>
  <Override PartName="/ppt/slideLayouts/slideLayout68.xml" ContentType="application/vnd.openxmlformats-officedocument.presentationml.slideLayout+xml"/>
  <Override PartName="/ppt/theme/theme9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4" r:id="rId4"/>
    <p:sldMasterId id="2147483684" r:id="rId5"/>
    <p:sldMasterId id="2147483701" r:id="rId6"/>
    <p:sldMasterId id="2147483710" r:id="rId7"/>
    <p:sldMasterId id="2147483713" r:id="rId8"/>
    <p:sldMasterId id="2147483729" r:id="rId9"/>
    <p:sldMasterId id="2147483648" r:id="rId10"/>
    <p:sldMasterId id="2147483660" r:id="rId11"/>
    <p:sldMasterId id="2147483675" r:id="rId12"/>
    <p:sldMasterId id="2147483689" r:id="rId13"/>
  </p:sldMasterIdLst>
  <p:notesMasterIdLst>
    <p:notesMasterId r:id="rId65"/>
  </p:notesMasterIdLst>
  <p:sldIdLst>
    <p:sldId id="265" r:id="rId14"/>
    <p:sldId id="1860" r:id="rId15"/>
    <p:sldId id="341" r:id="rId16"/>
    <p:sldId id="1884" r:id="rId17"/>
    <p:sldId id="1856" r:id="rId18"/>
    <p:sldId id="1973" r:id="rId19"/>
    <p:sldId id="1974" r:id="rId20"/>
    <p:sldId id="1975" r:id="rId21"/>
    <p:sldId id="1976" r:id="rId22"/>
    <p:sldId id="1977" r:id="rId23"/>
    <p:sldId id="1853" r:id="rId24"/>
    <p:sldId id="1885" r:id="rId25"/>
    <p:sldId id="1900" r:id="rId26"/>
    <p:sldId id="1901" r:id="rId27"/>
    <p:sldId id="1902" r:id="rId28"/>
    <p:sldId id="1903" r:id="rId29"/>
    <p:sldId id="1904" r:id="rId30"/>
    <p:sldId id="1905" r:id="rId31"/>
    <p:sldId id="1906" r:id="rId32"/>
    <p:sldId id="1929" r:id="rId33"/>
    <p:sldId id="1930" r:id="rId34"/>
    <p:sldId id="1944" r:id="rId35"/>
    <p:sldId id="1957" r:id="rId36"/>
    <p:sldId id="1958" r:id="rId37"/>
    <p:sldId id="1963" r:id="rId38"/>
    <p:sldId id="1964" r:id="rId39"/>
    <p:sldId id="1965" r:id="rId40"/>
    <p:sldId id="1966" r:id="rId41"/>
    <p:sldId id="1967" r:id="rId42"/>
    <p:sldId id="1968" r:id="rId43"/>
    <p:sldId id="1969" r:id="rId44"/>
    <p:sldId id="1970" r:id="rId45"/>
    <p:sldId id="1971" r:id="rId46"/>
    <p:sldId id="1972" r:id="rId47"/>
    <p:sldId id="1923" r:id="rId48"/>
    <p:sldId id="1981" r:id="rId49"/>
    <p:sldId id="1924" r:id="rId50"/>
    <p:sldId id="1887" r:id="rId51"/>
    <p:sldId id="1888" r:id="rId52"/>
    <p:sldId id="1889" r:id="rId53"/>
    <p:sldId id="1979" r:id="rId54"/>
    <p:sldId id="1891" r:id="rId55"/>
    <p:sldId id="1892" r:id="rId56"/>
    <p:sldId id="1893" r:id="rId57"/>
    <p:sldId id="1894" r:id="rId58"/>
    <p:sldId id="1895" r:id="rId59"/>
    <p:sldId id="1896" r:id="rId60"/>
    <p:sldId id="1897" r:id="rId61"/>
    <p:sldId id="1898" r:id="rId62"/>
    <p:sldId id="1899" r:id="rId63"/>
    <p:sldId id="1871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F52DD2B-5A99-1AD1-8744-0706EBE80BCE}" name="Porche, Peggy" initials="PP" userId="S::pporche@doe.nj.gov::2321aec2-5c28-4eec-8cc5-32edf1c90f73" providerId="AD"/>
  <p188:author id="{B634134B-827C-EF12-1B17-CB59A094F846}" name="Ehling, Kathleen" initials="EK" userId="S::kehling@doe.nj.gov::0e8e584d-e448-49b8-afc8-3a6c7b8b3d7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Porche, Peggy" initials="PP" lastIdx="1" clrIdx="6">
    <p:extLst>
      <p:ext uri="{19B8F6BF-5375-455C-9EA6-DF929625EA0E}">
        <p15:presenceInfo xmlns:p15="http://schemas.microsoft.com/office/powerpoint/2012/main" userId="S::pporche@doe.nj.gov::2321aec2-5c28-4eec-8cc5-32edf1c90f73" providerId="AD"/>
      </p:ext>
    </p:extLst>
  </p:cmAuthor>
  <p:cmAuthor id="1" name="Czehut, Katherine" initials="CK" lastIdx="3" clrIdx="0">
    <p:extLst>
      <p:ext uri="{19B8F6BF-5375-455C-9EA6-DF929625EA0E}">
        <p15:presenceInfo xmlns:p15="http://schemas.microsoft.com/office/powerpoint/2012/main" userId="S-1-5-21-2017986614-23424109-2091147243-39840" providerId="AD"/>
      </p:ext>
    </p:extLst>
  </p:cmAuthor>
  <p:cmAuthor id="2" name="Allen, Kelly" initials="AK" lastIdx="19" clrIdx="1">
    <p:extLst>
      <p:ext uri="{19B8F6BF-5375-455C-9EA6-DF929625EA0E}">
        <p15:presenceInfo xmlns:p15="http://schemas.microsoft.com/office/powerpoint/2012/main" userId="S::kallen@doe.nj.gov::00e8c9ca-b360-4df5-9ab7-a135930b3170" providerId="AD"/>
      </p:ext>
    </p:extLst>
  </p:cmAuthor>
  <p:cmAuthor id="3" name="Petino, Damian" initials="PD" lastIdx="22" clrIdx="2">
    <p:extLst>
      <p:ext uri="{19B8F6BF-5375-455C-9EA6-DF929625EA0E}">
        <p15:presenceInfo xmlns:p15="http://schemas.microsoft.com/office/powerpoint/2012/main" userId="S::dpetino@doe.nj.gov::12a8a728-970f-47a1-8ffd-7d4e2b840f7e" providerId="AD"/>
      </p:ext>
    </p:extLst>
  </p:cmAuthor>
  <p:cmAuthor id="4" name="Ehling, Kathleen" initials="EK" lastIdx="4" clrIdx="3">
    <p:extLst>
      <p:ext uri="{19B8F6BF-5375-455C-9EA6-DF929625EA0E}">
        <p15:presenceInfo xmlns:p15="http://schemas.microsoft.com/office/powerpoint/2012/main" userId="S::kehling@doe.nj.gov::0e8e584d-e448-49b8-afc8-3a6c7b8b3d7d" providerId="AD"/>
      </p:ext>
    </p:extLst>
  </p:cmAuthor>
  <p:cmAuthor id="5" name="Haake, Barbara" initials="HB" lastIdx="1" clrIdx="4">
    <p:extLst>
      <p:ext uri="{19B8F6BF-5375-455C-9EA6-DF929625EA0E}">
        <p15:presenceInfo xmlns:p15="http://schemas.microsoft.com/office/powerpoint/2012/main" userId="S::bhaake@doe.nj.gov::f0f0253b-2a5a-4460-b2e0-3aba2fd3e2e5" providerId="AD"/>
      </p:ext>
    </p:extLst>
  </p:cmAuthor>
  <p:cmAuthor id="6" name="Doherty-Azzinaro, Kim" initials="DK" lastIdx="1" clrIdx="5">
    <p:extLst>
      <p:ext uri="{19B8F6BF-5375-455C-9EA6-DF929625EA0E}">
        <p15:presenceInfo xmlns:p15="http://schemas.microsoft.com/office/powerpoint/2012/main" userId="S::kazzinar@doe.nj.gov::2b50f6e3-1efa-4765-8edf-96a09a6cf8e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C627"/>
    <a:srgbClr val="104E72"/>
    <a:srgbClr val="D9E5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3595" autoAdjust="0"/>
  </p:normalViewPr>
  <p:slideViewPr>
    <p:cSldViewPr snapToGrid="0">
      <p:cViewPr varScale="1">
        <p:scale>
          <a:sx n="62" d="100"/>
          <a:sy n="62" d="100"/>
        </p:scale>
        <p:origin x="804" y="52"/>
      </p:cViewPr>
      <p:guideLst/>
    </p:cSldViewPr>
  </p:slideViewPr>
  <p:outlineViewPr>
    <p:cViewPr>
      <p:scale>
        <a:sx n="33" d="100"/>
        <a:sy n="33" d="100"/>
      </p:scale>
      <p:origin x="0" y="-21965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71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66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48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slide" Target="slides/slide51.xml"/><Relationship Id="rId69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8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presProps" Target="presProps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F9070A-7D44-4A6C-93B4-C8998FFD69BC}" type="datetimeFigureOut">
              <a:rPr lang="en-US" smtClean="0"/>
              <a:t>2/14/2023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1FC84A-B61C-4A46-BCC0-0080EAFB63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827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Anthony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FC84A-B61C-4A46-BCC0-0080EAFB636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0780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52cde0e90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g152cde0e90b_0_7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3C4043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g152cde0e90b_0_7:notes"/>
          <p:cNvSpPr txBox="1">
            <a:spLocks noGrp="1"/>
          </p:cNvSpPr>
          <p:nvPr>
            <p:ph type="sldNum" idx="12"/>
          </p:nvPr>
        </p:nvSpPr>
        <p:spPr>
          <a:xfrm>
            <a:off x="4143587" y="9119475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57e44fff08_2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g157e44fff08_2_283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3C4043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g157e44fff08_2_283:notes"/>
          <p:cNvSpPr txBox="1">
            <a:spLocks noGrp="1"/>
          </p:cNvSpPr>
          <p:nvPr>
            <p:ph type="sldNum" idx="12"/>
          </p:nvPr>
        </p:nvSpPr>
        <p:spPr>
          <a:xfrm>
            <a:off x="4143587" y="9119475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558c693bad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7" name="Google Shape;327;g1558c693bad_2_16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8" name="Google Shape;328;g1558c693bad_2_16:notes"/>
          <p:cNvSpPr txBox="1">
            <a:spLocks noGrp="1"/>
          </p:cNvSpPr>
          <p:nvPr>
            <p:ph type="sldNum" idx="12"/>
          </p:nvPr>
        </p:nvSpPr>
        <p:spPr>
          <a:xfrm>
            <a:off x="4143587" y="9119475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49bbed8d79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5" name="Google Shape;335;g149bbed8d79_0_42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C4043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g149bbed8d79_0_42:notes"/>
          <p:cNvSpPr txBox="1">
            <a:spLocks noGrp="1"/>
          </p:cNvSpPr>
          <p:nvPr>
            <p:ph type="sldNum" idx="12"/>
          </p:nvPr>
        </p:nvSpPr>
        <p:spPr>
          <a:xfrm>
            <a:off x="4143587" y="9119475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157e44fff08_4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1" name="Google Shape;381;g157e44fff08_4_14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2" name="Google Shape;382;g157e44fff08_4_14:notes"/>
          <p:cNvSpPr txBox="1">
            <a:spLocks noGrp="1"/>
          </p:cNvSpPr>
          <p:nvPr>
            <p:ph type="sldNum" idx="12"/>
          </p:nvPr>
        </p:nvSpPr>
        <p:spPr>
          <a:xfrm>
            <a:off x="4143587" y="9119475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1" name="Google Shape;391;p5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2" name="Google Shape;392;p5:notes"/>
          <p:cNvSpPr txBox="1">
            <a:spLocks noGrp="1"/>
          </p:cNvSpPr>
          <p:nvPr>
            <p:ph type="sldNum" idx="12"/>
          </p:nvPr>
        </p:nvSpPr>
        <p:spPr>
          <a:xfrm>
            <a:off x="4143587" y="9119475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152cde0e90b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1" name="Google Shape;401;g152cde0e90b_0_71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2" name="Google Shape;402;g152cde0e90b_0_71:notes"/>
          <p:cNvSpPr txBox="1">
            <a:spLocks noGrp="1"/>
          </p:cNvSpPr>
          <p:nvPr>
            <p:ph type="sldNum" idx="12"/>
          </p:nvPr>
        </p:nvSpPr>
        <p:spPr>
          <a:xfrm>
            <a:off x="4143587" y="9119475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15070e32fb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15070e32fbd_0_0:notes"/>
          <p:cNvSpPr txBox="1">
            <a:spLocks noGrp="1"/>
          </p:cNvSpPr>
          <p:nvPr>
            <p:ph type="body" idx="1"/>
          </p:nvPr>
        </p:nvSpPr>
        <p:spPr>
          <a:xfrm>
            <a:off x="685800" y="4473892"/>
            <a:ext cx="5486344" cy="3660581"/>
          </a:xfrm>
          <a:prstGeom prst="rect">
            <a:avLst/>
          </a:prstGeom>
        </p:spPr>
        <p:txBody>
          <a:bodyPr spcFirstLastPara="1" wrap="square" lIns="92291" tIns="46146" rIns="92291" bIns="46146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423" name="Google Shape;423;g15070e32fbd_0_0:notes"/>
          <p:cNvSpPr txBox="1">
            <a:spLocks noGrp="1"/>
          </p:cNvSpPr>
          <p:nvPr>
            <p:ph type="sldNum" idx="12"/>
          </p:nvPr>
        </p:nvSpPr>
        <p:spPr>
          <a:xfrm>
            <a:off x="3884613" y="8829968"/>
            <a:ext cx="2971688" cy="466505"/>
          </a:xfrm>
          <a:prstGeom prst="rect">
            <a:avLst/>
          </a:prstGeom>
        </p:spPr>
        <p:txBody>
          <a:bodyPr spcFirstLastPara="1" wrap="square" lIns="92291" tIns="46146" rIns="92291" bIns="46146" anchor="b" anchorCtr="0">
            <a:noAutofit/>
          </a:bodyPr>
          <a:lstStyle/>
          <a:p>
            <a:pPr algn="r">
              <a:buSzPts val="1200"/>
            </a:pPr>
            <a:fld id="{00000000-1234-1234-1234-123412341234}" type="slidenum">
              <a:rPr lang="en-US"/>
              <a:pPr algn="r">
                <a:buSzPts val="1200"/>
              </a:pPr>
              <a:t>20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157e44fff0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157e44fff08_0_0:notes"/>
          <p:cNvSpPr txBox="1">
            <a:spLocks noGrp="1"/>
          </p:cNvSpPr>
          <p:nvPr>
            <p:ph type="body" idx="1"/>
          </p:nvPr>
        </p:nvSpPr>
        <p:spPr>
          <a:xfrm>
            <a:off x="685800" y="4473892"/>
            <a:ext cx="5486344" cy="3660581"/>
          </a:xfrm>
          <a:prstGeom prst="rect">
            <a:avLst/>
          </a:prstGeom>
        </p:spPr>
        <p:txBody>
          <a:bodyPr spcFirstLastPara="1" wrap="square" lIns="92291" tIns="46146" rIns="92291" bIns="46146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455" name="Google Shape;455;g157e44fff08_0_0:notes"/>
          <p:cNvSpPr txBox="1">
            <a:spLocks noGrp="1"/>
          </p:cNvSpPr>
          <p:nvPr>
            <p:ph type="sldNum" idx="12"/>
          </p:nvPr>
        </p:nvSpPr>
        <p:spPr>
          <a:xfrm>
            <a:off x="3884613" y="8829968"/>
            <a:ext cx="2971688" cy="466505"/>
          </a:xfrm>
          <a:prstGeom prst="rect">
            <a:avLst/>
          </a:prstGeom>
        </p:spPr>
        <p:txBody>
          <a:bodyPr spcFirstLastPara="1" wrap="square" lIns="92291" tIns="46146" rIns="92291" bIns="46146" anchor="b" anchorCtr="0">
            <a:noAutofit/>
          </a:bodyPr>
          <a:lstStyle/>
          <a:p>
            <a:pPr algn="r">
              <a:buSzPts val="1200"/>
            </a:pPr>
            <a:fld id="{00000000-1234-1234-1234-123412341234}" type="slidenum">
              <a:rPr lang="en-US"/>
              <a:pPr algn="r">
                <a:buSzPts val="1200"/>
              </a:pPr>
              <a:t>21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153663d081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2" name="Google Shape;412;g153663d0818_1_0:notes"/>
          <p:cNvSpPr txBox="1">
            <a:spLocks noGrp="1"/>
          </p:cNvSpPr>
          <p:nvPr>
            <p:ph type="body" idx="1"/>
          </p:nvPr>
        </p:nvSpPr>
        <p:spPr>
          <a:xfrm>
            <a:off x="685800" y="4473892"/>
            <a:ext cx="5486344" cy="3660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91" tIns="46146" rIns="92291" bIns="46146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413" name="Google Shape;413;g153663d0818_1_0:notes"/>
          <p:cNvSpPr txBox="1">
            <a:spLocks noGrp="1"/>
          </p:cNvSpPr>
          <p:nvPr>
            <p:ph type="sldNum" idx="12"/>
          </p:nvPr>
        </p:nvSpPr>
        <p:spPr>
          <a:xfrm>
            <a:off x="3884613" y="8829968"/>
            <a:ext cx="2971688" cy="466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91" tIns="46146" rIns="92291" bIns="46146" anchor="b" anchorCtr="0">
            <a:noAutofit/>
          </a:bodyPr>
          <a:lstStyle/>
          <a:p>
            <a:pPr algn="r" defTabSz="873161">
              <a:buSzPts val="1400"/>
              <a:defRPr/>
            </a:pPr>
            <a:fld id="{00000000-1234-1234-1234-123412341234}" type="slidenum">
              <a:rPr lang="en-US" sz="1300">
                <a:latin typeface="Calibri"/>
                <a:ea typeface="Calibri"/>
                <a:cs typeface="Calibri"/>
                <a:sym typeface="Calibri"/>
              </a:rPr>
              <a:pPr algn="r" defTabSz="873161">
                <a:buSzPts val="1400"/>
                <a:defRPr/>
              </a:pPr>
              <a:t>22</a:t>
            </a:fld>
            <a:endParaRPr sz="13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9605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Anthony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FC84A-B61C-4A46-BCC0-0080EAFB636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9146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157e44fff08_1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157e44fff08_1_116:notes"/>
          <p:cNvSpPr txBox="1">
            <a:spLocks noGrp="1"/>
          </p:cNvSpPr>
          <p:nvPr>
            <p:ph type="body" idx="1"/>
          </p:nvPr>
        </p:nvSpPr>
        <p:spPr>
          <a:xfrm>
            <a:off x="685800" y="4473892"/>
            <a:ext cx="5486344" cy="3660581"/>
          </a:xfrm>
          <a:prstGeom prst="rect">
            <a:avLst/>
          </a:prstGeom>
        </p:spPr>
        <p:txBody>
          <a:bodyPr spcFirstLastPara="1" wrap="square" lIns="92291" tIns="46146" rIns="92291" bIns="4614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604" name="Google Shape;604;g157e44fff08_1_116:notes"/>
          <p:cNvSpPr txBox="1">
            <a:spLocks noGrp="1"/>
          </p:cNvSpPr>
          <p:nvPr>
            <p:ph type="sldNum" idx="12"/>
          </p:nvPr>
        </p:nvSpPr>
        <p:spPr>
          <a:xfrm>
            <a:off x="3884613" y="8829968"/>
            <a:ext cx="2971688" cy="466505"/>
          </a:xfrm>
          <a:prstGeom prst="rect">
            <a:avLst/>
          </a:prstGeom>
        </p:spPr>
        <p:txBody>
          <a:bodyPr spcFirstLastPara="1" wrap="square" lIns="92291" tIns="46146" rIns="92291" bIns="46146" anchor="b" anchorCtr="0">
            <a:noAutofit/>
          </a:bodyPr>
          <a:lstStyle/>
          <a:p>
            <a:pPr algn="r">
              <a:buSzPts val="1200"/>
            </a:pPr>
            <a:fld id="{00000000-1234-1234-1234-123412341234}" type="slidenum">
              <a:rPr lang="en-US"/>
              <a:pPr algn="r">
                <a:buSzPts val="1200"/>
              </a:pPr>
              <a:t>23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157e44fff08_4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g157e44fff08_4_21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7" name="Google Shape;417;g157e44fff08_4_21:notes"/>
          <p:cNvSpPr txBox="1">
            <a:spLocks noGrp="1"/>
          </p:cNvSpPr>
          <p:nvPr>
            <p:ph type="sldNum" idx="12"/>
          </p:nvPr>
        </p:nvSpPr>
        <p:spPr>
          <a:xfrm>
            <a:off x="4143587" y="9119475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5" name="Google Shape;425;p7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26" name="Google Shape;426;p7:notes"/>
          <p:cNvSpPr txBox="1">
            <a:spLocks noGrp="1"/>
          </p:cNvSpPr>
          <p:nvPr>
            <p:ph type="sldNum" idx="12"/>
          </p:nvPr>
        </p:nvSpPr>
        <p:spPr>
          <a:xfrm>
            <a:off x="4143587" y="9119475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fee50c389e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fee50c389e_0_65:notes"/>
          <p:cNvSpPr txBox="1">
            <a:spLocks noGrp="1"/>
          </p:cNvSpPr>
          <p:nvPr>
            <p:ph type="body" idx="1"/>
          </p:nvPr>
        </p:nvSpPr>
        <p:spPr>
          <a:xfrm>
            <a:off x="685800" y="4473892"/>
            <a:ext cx="5486344" cy="3660581"/>
          </a:xfrm>
          <a:prstGeom prst="rect">
            <a:avLst/>
          </a:prstGeom>
        </p:spPr>
        <p:txBody>
          <a:bodyPr spcFirstLastPara="1" wrap="square" lIns="92291" tIns="46146" rIns="92291" bIns="4614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689" name="Google Shape;689;gfee50c389e_0_65:notes"/>
          <p:cNvSpPr txBox="1">
            <a:spLocks noGrp="1"/>
          </p:cNvSpPr>
          <p:nvPr>
            <p:ph type="sldNum" idx="12"/>
          </p:nvPr>
        </p:nvSpPr>
        <p:spPr>
          <a:xfrm>
            <a:off x="3884613" y="8829968"/>
            <a:ext cx="2971688" cy="466505"/>
          </a:xfrm>
          <a:prstGeom prst="rect">
            <a:avLst/>
          </a:prstGeom>
        </p:spPr>
        <p:txBody>
          <a:bodyPr spcFirstLastPara="1" wrap="square" lIns="92291" tIns="46146" rIns="92291" bIns="46146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187f86d745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187f86d7453_1_0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00" cy="378060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g187f86d7453_1_0:notes"/>
          <p:cNvSpPr txBox="1">
            <a:spLocks noGrp="1"/>
          </p:cNvSpPr>
          <p:nvPr>
            <p:ph type="sldNum" idx="12"/>
          </p:nvPr>
        </p:nvSpPr>
        <p:spPr>
          <a:xfrm>
            <a:off x="4143587" y="9119475"/>
            <a:ext cx="3169800" cy="481800"/>
          </a:xfrm>
          <a:prstGeom prst="rect">
            <a:avLst/>
          </a:prstGeom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1618886b12d_1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5" name="Google Shape;615;g1618886b12d_1_30:notes"/>
          <p:cNvSpPr txBox="1">
            <a:spLocks noGrp="1"/>
          </p:cNvSpPr>
          <p:nvPr>
            <p:ph type="body" idx="1"/>
          </p:nvPr>
        </p:nvSpPr>
        <p:spPr>
          <a:xfrm>
            <a:off x="685800" y="4473892"/>
            <a:ext cx="5486344" cy="3660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91" tIns="46146" rIns="92291" bIns="4614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616" name="Google Shape;616;g1618886b12d_1_30:notes"/>
          <p:cNvSpPr txBox="1">
            <a:spLocks noGrp="1"/>
          </p:cNvSpPr>
          <p:nvPr>
            <p:ph type="sldNum" idx="12"/>
          </p:nvPr>
        </p:nvSpPr>
        <p:spPr>
          <a:xfrm>
            <a:off x="3884613" y="8829968"/>
            <a:ext cx="2971688" cy="466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291" tIns="46146" rIns="92291" bIns="46146" anchor="b" anchorCtr="0">
            <a:noAutofit/>
          </a:bodyPr>
          <a:lstStyle/>
          <a:p>
            <a:pPr algn="r" defTabSz="873161">
              <a:buSzPts val="1400"/>
              <a:defRPr/>
            </a:pPr>
            <a:fld id="{00000000-1234-1234-1234-123412341234}" type="slidenum">
              <a:rPr lang="en-US" sz="1300">
                <a:latin typeface="Calibri"/>
                <a:ea typeface="Calibri"/>
                <a:cs typeface="Calibri"/>
                <a:sym typeface="Calibri"/>
              </a:rPr>
              <a:pPr algn="r" defTabSz="873161">
                <a:buSzPts val="1400"/>
                <a:defRPr/>
              </a:pPr>
              <a:t>30</a:t>
            </a:fld>
            <a:endParaRPr sz="130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91573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60388" y="1106488"/>
            <a:ext cx="5308600" cy="29876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p15:notes"/>
          <p:cNvSpPr txBox="1">
            <a:spLocks noGrp="1"/>
          </p:cNvSpPr>
          <p:nvPr>
            <p:ph type="body" idx="1"/>
          </p:nvPr>
        </p:nvSpPr>
        <p:spPr>
          <a:xfrm>
            <a:off x="642938" y="4260850"/>
            <a:ext cx="5143500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302" tIns="43639" rIns="87302" bIns="43639" anchor="t" anchorCtr="0">
            <a:noAutofit/>
          </a:bodyPr>
          <a:lstStyle/>
          <a:p>
            <a:pPr marL="0" indent="0"/>
            <a:endParaRPr/>
          </a:p>
        </p:txBody>
      </p:sp>
    </p:spTree>
    <p:extLst>
      <p:ext uri="{BB962C8B-B14F-4D97-AF65-F5344CB8AC3E}">
        <p14:creationId xmlns:p14="http://schemas.microsoft.com/office/powerpoint/2010/main" val="22539720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1618886b12d_1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1618886b12d_1_37:notes"/>
          <p:cNvSpPr txBox="1">
            <a:spLocks noGrp="1"/>
          </p:cNvSpPr>
          <p:nvPr>
            <p:ph type="body" idx="1"/>
          </p:nvPr>
        </p:nvSpPr>
        <p:spPr>
          <a:xfrm>
            <a:off x="685800" y="4473892"/>
            <a:ext cx="5486344" cy="3660581"/>
          </a:xfrm>
          <a:prstGeom prst="rect">
            <a:avLst/>
          </a:prstGeom>
        </p:spPr>
        <p:txBody>
          <a:bodyPr spcFirstLastPara="1" wrap="square" lIns="92291" tIns="46146" rIns="92291" bIns="4614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624" name="Google Shape;624;g1618886b12d_1_37:notes"/>
          <p:cNvSpPr txBox="1">
            <a:spLocks noGrp="1"/>
          </p:cNvSpPr>
          <p:nvPr>
            <p:ph type="sldNum" idx="12"/>
          </p:nvPr>
        </p:nvSpPr>
        <p:spPr>
          <a:xfrm>
            <a:off x="3884613" y="8829968"/>
            <a:ext cx="2971688" cy="466505"/>
          </a:xfrm>
          <a:prstGeom prst="rect">
            <a:avLst/>
          </a:prstGeom>
        </p:spPr>
        <p:txBody>
          <a:bodyPr spcFirstLastPara="1" wrap="square" lIns="92291" tIns="46146" rIns="92291" bIns="46146" anchor="b" anchorCtr="0">
            <a:noAutofit/>
          </a:bodyPr>
          <a:lstStyle/>
          <a:p>
            <a:pPr algn="r">
              <a:buSzPts val="1200"/>
            </a:pPr>
            <a:fld id="{00000000-1234-1234-1234-123412341234}" type="slidenum">
              <a:rPr lang="en-US"/>
              <a:pPr algn="r">
                <a:buSzPts val="1200"/>
              </a:pPr>
              <a:t>32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187f86d7453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5" name="Google Shape;485;g187f86d7453_0_13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fee50c389e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4" name="Google Shape;494;gfee50c389e_0_308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Peggy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FC84A-B61C-4A46-BCC0-0080EAFB636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4154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187f86d7453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9" name="Google Shape;519;g187f86d7453_0_2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FC84A-B61C-4A46-BCC0-0080EAFB636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866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Anthony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FC84A-B61C-4A46-BCC0-0080EAFB636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2122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FC84A-B61C-4A46-BCC0-0080EAFB636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5282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FC84A-B61C-4A46-BCC0-0080EAFB636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1566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Anthony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FC84A-B61C-4A46-BCC0-0080EAFB636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5833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0FE7B-FD43-4345-A9DD-3C780C4D042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6323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0FE7B-FD43-4345-A9DD-3C780C4D042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0884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0FE7B-FD43-4345-A9DD-3C780C4D042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73277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0FE7B-FD43-4345-A9DD-3C780C4D042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385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Kathy</a:t>
            </a:r>
          </a:p>
          <a:p>
            <a:endParaRPr lang="en-US" dirty="0"/>
          </a:p>
          <a:p>
            <a:r>
              <a:rPr lang="en-US" dirty="0"/>
              <a:t>The next few slides review the allowable uses of the ESSER funds.</a:t>
            </a:r>
          </a:p>
          <a:p>
            <a:endParaRPr lang="en-US" dirty="0"/>
          </a:p>
          <a:p>
            <a:r>
              <a:rPr lang="en-US" b="1" dirty="0"/>
              <a:t>Next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FC84A-B61C-4A46-BCC0-0080EAFB636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19794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E0FE7B-FD43-4345-A9DD-3C780C4D042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54021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FC84A-B61C-4A46-BCC0-0080EAFB636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226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FC84A-B61C-4A46-BCC0-0080EAFB636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53525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FC84A-B61C-4A46-BCC0-0080EAFB636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1070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Anthony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FC84A-B61C-4A46-BCC0-0080EAFB636E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726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Kathy</a:t>
            </a:r>
          </a:p>
          <a:p>
            <a:endParaRPr lang="en-US" dirty="0"/>
          </a:p>
          <a:p>
            <a:r>
              <a:rPr lang="en-US" dirty="0"/>
              <a:t>The next few slides review the allowable uses of the ESSER funds.</a:t>
            </a:r>
          </a:p>
          <a:p>
            <a:endParaRPr lang="en-US" dirty="0"/>
          </a:p>
          <a:p>
            <a:r>
              <a:rPr lang="en-US" b="1" dirty="0"/>
              <a:t>Next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FC84A-B61C-4A46-BCC0-0080EAFB636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044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Anthony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FC84A-B61C-4A46-BCC0-0080EAFB636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0445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FC84A-B61C-4A46-BCC0-0080EAFB636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226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Anthony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FC84A-B61C-4A46-BCC0-0080EAFB636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044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Anthony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FC84A-B61C-4A46-BCC0-0080EAFB636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044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esenta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14CF2-96BC-4ED7-87C7-9D6684FBC9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2037852"/>
            <a:ext cx="12191999" cy="1282447"/>
          </a:xfrm>
        </p:spPr>
        <p:txBody>
          <a:bodyPr anchor="b"/>
          <a:lstStyle>
            <a:lvl1pPr algn="ctr">
              <a:defRPr sz="405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9FB07D-9D60-4B83-BCD7-C0D7318142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" y="3654080"/>
            <a:ext cx="12191999" cy="2198080"/>
          </a:xfrm>
        </p:spPr>
        <p:txBody>
          <a:bodyPr/>
          <a:lstStyle>
            <a:lvl1pPr marL="0" indent="0" algn="ctr">
              <a:buNone/>
              <a:defRPr sz="2100"/>
            </a:lvl1pPr>
            <a:lvl2pPr marL="257169" indent="0" algn="ctr">
              <a:buNone/>
              <a:defRPr sz="1125"/>
            </a:lvl2pPr>
            <a:lvl3pPr marL="514337" indent="0" algn="ctr">
              <a:buNone/>
              <a:defRPr sz="1013"/>
            </a:lvl3pPr>
            <a:lvl4pPr marL="771506" indent="0" algn="ctr">
              <a:buNone/>
              <a:defRPr sz="900"/>
            </a:lvl4pPr>
            <a:lvl5pPr marL="1028675" indent="0" algn="ctr">
              <a:buNone/>
              <a:defRPr sz="900"/>
            </a:lvl5pPr>
            <a:lvl6pPr marL="1285843" indent="0" algn="ctr">
              <a:buNone/>
              <a:defRPr sz="900"/>
            </a:lvl6pPr>
            <a:lvl7pPr marL="1543011" indent="0" algn="ctr">
              <a:buNone/>
              <a:defRPr sz="900"/>
            </a:lvl7pPr>
            <a:lvl8pPr marL="1800180" indent="0" algn="ctr">
              <a:buNone/>
              <a:defRPr sz="900"/>
            </a:lvl8pPr>
            <a:lvl9pPr marL="2057349" indent="0" algn="ctr">
              <a:buNone/>
              <a:defRPr sz="900"/>
            </a:lvl9pPr>
          </a:lstStyle>
          <a:p>
            <a:r>
              <a:rPr lang="en-US" dirty="0"/>
              <a:t>Office Name</a:t>
            </a:r>
          </a:p>
          <a:p>
            <a:r>
              <a:rPr lang="en-US" dirty="0"/>
              <a:t>Division Name</a:t>
            </a:r>
          </a:p>
          <a:p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758946111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4195A-8207-4653-9618-FEF2DA8A3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4B6A3B-3BF1-49BB-A418-D9BD7963E3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1451" y="1222377"/>
            <a:ext cx="11849100" cy="4803775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79865C-D298-48FE-A461-FAEF3874AA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35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_Content_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9DD0B-203A-49C4-9F48-8D711C6D1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257493FF-CD20-4B73-9767-F1B99F11B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292" y="1430627"/>
            <a:ext cx="11890272" cy="2226974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8EA82EE-04AA-4E18-9C5B-623D41A88E2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55436" y="3735253"/>
            <a:ext cx="11890272" cy="2226974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9DFE4-2DF1-4F25-B907-12A180D6D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983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_Content_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9DD0B-203A-49C4-9F48-8D711C6D1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ubtitle 1">
            <a:extLst>
              <a:ext uri="{FF2B5EF4-FFF2-40B4-BE49-F238E27FC236}">
                <a16:creationId xmlns:a16="http://schemas.microsoft.com/office/drawing/2014/main" id="{FE7420B2-557E-48EE-B2B6-06D64A51825A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46293" y="1138548"/>
            <a:ext cx="11890271" cy="823912"/>
          </a:xfrm>
        </p:spPr>
        <p:txBody>
          <a:bodyPr anchor="b">
            <a:noAutofit/>
          </a:bodyPr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257493FF-CD20-4B73-9767-F1B99F11B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292" y="1962462"/>
            <a:ext cx="11890272" cy="1433759"/>
          </a:xfrm>
        </p:spPr>
        <p:txBody>
          <a:bodyPr rIns="91440">
            <a:no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8B7E127-F1D4-487E-A15F-845BF8F6D645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46291" y="3603812"/>
            <a:ext cx="11890271" cy="823912"/>
          </a:xfrm>
        </p:spPr>
        <p:txBody>
          <a:bodyPr anchor="b">
            <a:noAutofit/>
          </a:bodyPr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8EA82EE-04AA-4E18-9C5B-623D41A88E2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55436" y="4439799"/>
            <a:ext cx="11890272" cy="1522429"/>
          </a:xfrm>
        </p:spPr>
        <p:txBody>
          <a:bodyPr rIns="91440">
            <a:no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9DFE4-2DF1-4F25-B907-12A180D6D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058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77FA7-B2A5-4046-9CFE-EF4777184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8BE3CC32-6F75-4749-8C0D-726CD30D3F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6269" y="1429019"/>
            <a:ext cx="5843531" cy="4498057"/>
          </a:xfrm>
        </p:spPr>
        <p:txBody>
          <a:bodyPr rIns="640080"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E70591A-C582-4B0B-95C3-1CEE6E7FEE3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72201" y="1429018"/>
            <a:ext cx="5843531" cy="4498057"/>
          </a:xfrm>
        </p:spPr>
        <p:txBody>
          <a:bodyPr rIns="640080"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39E9F5-AA06-4F8D-9C3C-93F84C021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316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77FA7-B2A5-4046-9CFE-EF4777184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8BE3CC32-6F75-4749-8C0D-726CD30D3F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6271" y="1429019"/>
            <a:ext cx="3800820" cy="4498057"/>
          </a:xfrm>
        </p:spPr>
        <p:txBody>
          <a:bodyPr rIns="457200">
            <a:noAutofit/>
          </a:bodyPr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CA358F9-FDAB-435E-8C1A-4A738B05E0C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195591" y="1429019"/>
            <a:ext cx="3800820" cy="4498057"/>
          </a:xfrm>
        </p:spPr>
        <p:txBody>
          <a:bodyPr rIns="457200">
            <a:noAutofit/>
          </a:bodyPr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DACFA113-9FF8-4E58-B951-B3F0EC9E1F7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214913" y="1431792"/>
            <a:ext cx="3800820" cy="4498057"/>
          </a:xfrm>
        </p:spPr>
        <p:txBody>
          <a:bodyPr rIns="822960">
            <a:noAutofit/>
          </a:bodyPr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39E9F5-AA06-4F8D-9C3C-93F84C021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4691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93910-36C0-4247-AA8F-0AE4EEC9E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431" y="380198"/>
            <a:ext cx="10128421" cy="7699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1">
            <a:extLst>
              <a:ext uri="{FF2B5EF4-FFF2-40B4-BE49-F238E27FC236}">
                <a16:creationId xmlns:a16="http://schemas.microsoft.com/office/drawing/2014/main" id="{555F8427-E9CA-49E6-8AE9-ED1BDBD13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1065" y="1449806"/>
            <a:ext cx="5876391" cy="823912"/>
          </a:xfrm>
        </p:spPr>
        <p:txBody>
          <a:bodyPr anchor="b">
            <a:noAutofit/>
          </a:bodyPr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5321AB6E-4445-4BB1-B9FB-988FE3FCB0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1064" y="2273718"/>
            <a:ext cx="5876389" cy="3664374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E337800-272E-4187-948E-AB6D00DF71A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145878" y="1450895"/>
            <a:ext cx="5876391" cy="823912"/>
          </a:xfrm>
        </p:spPr>
        <p:txBody>
          <a:bodyPr anchor="b">
            <a:noAutofit/>
          </a:bodyPr>
          <a:lstStyle>
            <a:lvl1pPr marL="0" indent="0">
              <a:buNone/>
              <a:defRPr sz="2100" b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490EC0F-BFAC-421B-8701-663D6C38BD0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45879" y="2274806"/>
            <a:ext cx="5876389" cy="3663285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1FAFC8-95D4-42F6-A237-AD9B38EF0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8695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ontent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4195A-8207-4653-9618-FEF2DA8A3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7E23E6-6A2F-4EBB-BAA3-780723750EA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49319" y="1228727"/>
            <a:ext cx="11839480" cy="671793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F2E4A04F-CC4A-4D65-ADD6-100415BF7610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149320" y="2073277"/>
            <a:ext cx="11863293" cy="38068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Table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79865C-D298-48FE-A461-FAEF3874AA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702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9AEFE-FC93-4AF4-AA60-69D74CEA9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Graph Placeholder">
            <a:extLst>
              <a:ext uri="{FF2B5EF4-FFF2-40B4-BE49-F238E27FC236}">
                <a16:creationId xmlns:a16="http://schemas.microsoft.com/office/drawing/2014/main" id="{77EA46B5-DFD9-4CBD-916B-41252B3634A1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43221" y="1277938"/>
            <a:ext cx="11864631" cy="4682187"/>
          </a:xfr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5DF3EB-641B-4E11-8A18-AB00ABB1C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996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9AEFE-FC93-4AF4-AA60-69D74CEA9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">
            <a:extLst>
              <a:ext uri="{FF2B5EF4-FFF2-40B4-BE49-F238E27FC236}">
                <a16:creationId xmlns:a16="http://schemas.microsoft.com/office/drawing/2014/main" id="{8EB81FAF-D709-4158-AB3A-6470D4C7F2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4913" y="1520826"/>
            <a:ext cx="10642295" cy="4384216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5DF3EB-641B-4E11-8A18-AB00ABB1C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9786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Picture_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EFF54-08E1-4BFC-BDFD-CD90649E1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953" y="195936"/>
            <a:ext cx="10102849" cy="962407"/>
          </a:xfrm>
        </p:spPr>
        <p:txBody>
          <a:bodyPr anchor="b"/>
          <a:lstStyle>
            <a:lvl1pPr>
              <a:defRPr sz="3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1273DB-711C-4569-B5D6-110AE7AF38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5102" y="1277653"/>
            <a:ext cx="11853863" cy="765753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EEE87F8B-8AA8-49AF-8B4D-9363E19586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175658" y="2341623"/>
            <a:ext cx="10255263" cy="361735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C584C0-6D73-4AC0-9B07-6A274D7AA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946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7CF06-8C59-4736-BBD8-2485DEAC9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928" y="365126"/>
            <a:ext cx="11497901" cy="11561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68CC3-A211-4170-8256-D1B0621F9E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5925" y="1949730"/>
            <a:ext cx="5181600" cy="4428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30C559-C4BB-47B0-B05B-0B773EDABD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91337" y="1947083"/>
            <a:ext cx="5332491" cy="44288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1AFC33AE-4ECE-4672-952F-953EEFA01F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51981"/>
            <a:ext cx="2743200" cy="3226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New Jersey Department of Education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F06CBD-4E0B-4DF9-B7F5-4AE152EA6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936C-68CC-48AF-8CF3-4B03BC21D0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7450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9AEFE-FC93-4AF4-AA60-69D74CEA9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">
            <a:extLst>
              <a:ext uri="{FF2B5EF4-FFF2-40B4-BE49-F238E27FC236}">
                <a16:creationId xmlns:a16="http://schemas.microsoft.com/office/drawing/2014/main" id="{8EB81FAF-D709-4158-AB3A-6470D4C7F2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30460" y="1520826"/>
            <a:ext cx="9808557" cy="368778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D6D3F22-3F6B-483B-8748-C40C664682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30461" y="5457473"/>
            <a:ext cx="9808556" cy="550863"/>
          </a:xfrm>
        </p:spPr>
        <p:txBody>
          <a:bodyPr rIns="91440">
            <a:noAutofit/>
          </a:bodyPr>
          <a:lstStyle>
            <a:lvl1pPr marL="0" indent="0">
              <a:buNone/>
              <a:defRPr sz="1500"/>
            </a:lvl1pPr>
          </a:lstStyle>
          <a:p>
            <a:pPr lvl="0"/>
            <a:r>
              <a:rPr lang="en-US" dirty="0"/>
              <a:t>Enter source/citation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5DF3EB-641B-4E11-8A18-AB00ABB1C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9718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EFF54-08E1-4BFC-BDFD-CD90649E1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953" y="195936"/>
            <a:ext cx="10102849" cy="962407"/>
          </a:xfrm>
        </p:spPr>
        <p:txBody>
          <a:bodyPr anchor="b"/>
          <a:lstStyle>
            <a:lvl1pPr>
              <a:defRPr sz="3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EEE87F8B-8AA8-49AF-8B4D-9363E19586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65255" y="1226582"/>
            <a:ext cx="5563517" cy="4689476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78BB418D-9BD3-4031-AC15-403BABC477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0" y="1226583"/>
            <a:ext cx="5930747" cy="468947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C584C0-6D73-4AC0-9B07-6A274D7AA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8197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EFF54-08E1-4BFC-BDFD-CD90649E1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953" y="195936"/>
            <a:ext cx="10102849" cy="962407"/>
          </a:xfrm>
        </p:spPr>
        <p:txBody>
          <a:bodyPr anchor="b"/>
          <a:lstStyle>
            <a:lvl1pPr>
              <a:defRPr sz="3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EEE87F8B-8AA8-49AF-8B4D-9363E19586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65255" y="1226584"/>
            <a:ext cx="5563517" cy="415718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BDDE2DB-6549-448D-B8B8-EC57504118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1" y="5457827"/>
            <a:ext cx="5564188" cy="550863"/>
          </a:xfrm>
        </p:spPr>
        <p:txBody>
          <a:bodyPr rIns="91440"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 dirty="0"/>
              <a:t>Enter source/citation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78BB418D-9BD3-4031-AC15-403BABC477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0" y="1226583"/>
            <a:ext cx="5930747" cy="468947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C584C0-6D73-4AC0-9B07-6A274D7AA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4642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_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9DD0B-203A-49C4-9F48-8D711C6D1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website">
            <a:extLst>
              <a:ext uri="{FF2B5EF4-FFF2-40B4-BE49-F238E27FC236}">
                <a16:creationId xmlns:a16="http://schemas.microsoft.com/office/drawing/2014/main" id="{257493FF-CD20-4B73-9767-F1B99F11BE0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1256861"/>
            <a:ext cx="12192000" cy="747579"/>
          </a:xfrm>
        </p:spPr>
        <p:txBody>
          <a:bodyPr lIns="0" rIns="91440">
            <a:normAutofit/>
          </a:bodyPr>
          <a:lstStyle>
            <a:lvl1pPr marL="0" indent="0" algn="ctr">
              <a:spcBef>
                <a:spcPts val="0"/>
              </a:spcBef>
              <a:buNone/>
              <a:defRPr sz="2400"/>
            </a:lvl1pPr>
          </a:lstStyle>
          <a:p>
            <a:pPr lvl="0"/>
            <a:r>
              <a:rPr lang="en-US" dirty="0"/>
              <a:t>Department or Office Webpage</a:t>
            </a:r>
          </a:p>
        </p:txBody>
      </p:sp>
      <p:sp>
        <p:nvSpPr>
          <p:cNvPr id="5" name="contact info">
            <a:extLst>
              <a:ext uri="{FF2B5EF4-FFF2-40B4-BE49-F238E27FC236}">
                <a16:creationId xmlns:a16="http://schemas.microsoft.com/office/drawing/2014/main" id="{6F4F1684-EE2D-419B-9D6E-6617B1C18A9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" y="2226098"/>
            <a:ext cx="12191999" cy="1493491"/>
          </a:xfrm>
        </p:spPr>
        <p:txBody>
          <a:bodyPr lIns="0" rIns="0">
            <a:normAutofit/>
          </a:bodyPr>
          <a:lstStyle>
            <a:lvl1pPr marL="0" indent="0" algn="ctr">
              <a:spcBef>
                <a:spcPts val="0"/>
              </a:spcBef>
              <a:spcAft>
                <a:spcPts val="900"/>
              </a:spcAft>
              <a:buNone/>
              <a:defRPr sz="2400"/>
            </a:lvl1pPr>
          </a:lstStyle>
          <a:p>
            <a:pPr lvl="0"/>
            <a:r>
              <a:rPr lang="en-US" dirty="0"/>
              <a:t>Contact Info</a:t>
            </a:r>
          </a:p>
        </p:txBody>
      </p:sp>
      <p:sp>
        <p:nvSpPr>
          <p:cNvPr id="7" name="follow us">
            <a:extLst>
              <a:ext uri="{FF2B5EF4-FFF2-40B4-BE49-F238E27FC236}">
                <a16:creationId xmlns:a16="http://schemas.microsoft.com/office/drawing/2014/main" id="{45487015-5153-4640-AB82-30B0797FB536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0" y="3901969"/>
            <a:ext cx="12192000" cy="640081"/>
          </a:xfrm>
        </p:spPr>
        <p:txBody>
          <a:bodyPr lIns="0" rIns="0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800" b="1"/>
            </a:lvl1pPr>
          </a:lstStyle>
          <a:p>
            <a:pPr lvl="0"/>
            <a:r>
              <a:rPr lang="en-US" dirty="0"/>
              <a:t>Text</a:t>
            </a:r>
          </a:p>
        </p:txBody>
      </p:sp>
      <p:pic>
        <p:nvPicPr>
          <p:cNvPr id="8" name="Facebook">
            <a:extLst>
              <a:ext uri="{FF2B5EF4-FFF2-40B4-BE49-F238E27FC236}">
                <a16:creationId xmlns:a16="http://schemas.microsoft.com/office/drawing/2014/main" id="{D47437DB-276A-491E-9DED-5CE275B555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940" y="4737577"/>
            <a:ext cx="644285" cy="640080"/>
          </a:xfrm>
          <a:prstGeom prst="rect">
            <a:avLst/>
          </a:prstGeom>
        </p:spPr>
      </p:pic>
      <p:sp>
        <p:nvSpPr>
          <p:cNvPr id="11" name="Facebook handle">
            <a:extLst>
              <a:ext uri="{FF2B5EF4-FFF2-40B4-BE49-F238E27FC236}">
                <a16:creationId xmlns:a16="http://schemas.microsoft.com/office/drawing/2014/main" id="{582D491C-6C97-4EB7-9FC4-C09543B2B4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18902" y="5497665"/>
            <a:ext cx="1542361" cy="640080"/>
          </a:xfrm>
        </p:spPr>
        <p:txBody>
          <a:bodyPr rIns="0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/>
            <a:r>
              <a:rPr lang="en-US" dirty="0"/>
              <a:t>Enter Facebook info</a:t>
            </a:r>
          </a:p>
        </p:txBody>
      </p:sp>
      <p:pic>
        <p:nvPicPr>
          <p:cNvPr id="9" name="Twitter">
            <a:extLst>
              <a:ext uri="{FF2B5EF4-FFF2-40B4-BE49-F238E27FC236}">
                <a16:creationId xmlns:a16="http://schemas.microsoft.com/office/drawing/2014/main" id="{0D9005C3-B95E-4B18-AAE7-E24BE5196D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824" y="4737577"/>
            <a:ext cx="638349" cy="640080"/>
          </a:xfrm>
          <a:prstGeom prst="rect">
            <a:avLst/>
          </a:prstGeom>
        </p:spPr>
      </p:pic>
      <p:sp>
        <p:nvSpPr>
          <p:cNvPr id="12" name="Twitter handle">
            <a:extLst>
              <a:ext uri="{FF2B5EF4-FFF2-40B4-BE49-F238E27FC236}">
                <a16:creationId xmlns:a16="http://schemas.microsoft.com/office/drawing/2014/main" id="{86493432-72F4-449E-B539-D1AA7F57D16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91767" y="5497667"/>
            <a:ext cx="1608463" cy="640081"/>
          </a:xfrm>
        </p:spPr>
        <p:txBody>
          <a:bodyPr rIns="91440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/>
            <a:r>
              <a:rPr lang="en-US" dirty="0"/>
              <a:t>Enter Twitter info</a:t>
            </a:r>
          </a:p>
        </p:txBody>
      </p:sp>
      <p:pic>
        <p:nvPicPr>
          <p:cNvPr id="10" name="Instagram">
            <a:extLst>
              <a:ext uri="{FF2B5EF4-FFF2-40B4-BE49-F238E27FC236}">
                <a16:creationId xmlns:a16="http://schemas.microsoft.com/office/drawing/2014/main" id="{378C0CF0-E836-4DD3-855C-BE5F54E6A3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79776" y="4690799"/>
            <a:ext cx="734848" cy="733636"/>
          </a:xfrm>
          <a:prstGeom prst="rect">
            <a:avLst/>
          </a:prstGeom>
        </p:spPr>
      </p:pic>
      <p:sp>
        <p:nvSpPr>
          <p:cNvPr id="13" name="Instagram handle">
            <a:extLst>
              <a:ext uri="{FF2B5EF4-FFF2-40B4-BE49-F238E27FC236}">
                <a16:creationId xmlns:a16="http://schemas.microsoft.com/office/drawing/2014/main" id="{3B7466F7-8FB3-4D97-990A-262C144EE8EF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7182175" y="5497667"/>
            <a:ext cx="1608463" cy="640081"/>
          </a:xfrm>
        </p:spPr>
        <p:txBody>
          <a:bodyPr rIns="91440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/>
            <a:r>
              <a:rPr lang="en-US" dirty="0"/>
              <a:t>Enter Instagram info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9DFE4-2DF1-4F25-B907-12A180D6D3B4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1964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esenta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14CF2-96BC-4ED7-87C7-9D6684FBC9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2037852"/>
            <a:ext cx="12191999" cy="1282447"/>
          </a:xfrm>
        </p:spPr>
        <p:txBody>
          <a:bodyPr anchor="b"/>
          <a:lstStyle>
            <a:lvl1pPr algn="ctr">
              <a:defRPr sz="405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9FB07D-9D60-4B83-BCD7-C0D7318142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" y="3654080"/>
            <a:ext cx="12191999" cy="2198080"/>
          </a:xfrm>
        </p:spPr>
        <p:txBody>
          <a:bodyPr/>
          <a:lstStyle>
            <a:lvl1pPr marL="0" indent="0" algn="ctr">
              <a:buNone/>
              <a:defRPr sz="2100"/>
            </a:lvl1pPr>
            <a:lvl2pPr marL="257169" indent="0" algn="ctr">
              <a:buNone/>
              <a:defRPr sz="1125"/>
            </a:lvl2pPr>
            <a:lvl3pPr marL="514337" indent="0" algn="ctr">
              <a:buNone/>
              <a:defRPr sz="1013"/>
            </a:lvl3pPr>
            <a:lvl4pPr marL="771506" indent="0" algn="ctr">
              <a:buNone/>
              <a:defRPr sz="900"/>
            </a:lvl4pPr>
            <a:lvl5pPr marL="1028675" indent="0" algn="ctr">
              <a:buNone/>
              <a:defRPr sz="900"/>
            </a:lvl5pPr>
            <a:lvl6pPr marL="1285843" indent="0" algn="ctr">
              <a:buNone/>
              <a:defRPr sz="900"/>
            </a:lvl6pPr>
            <a:lvl7pPr marL="1543011" indent="0" algn="ctr">
              <a:buNone/>
              <a:defRPr sz="900"/>
            </a:lvl7pPr>
            <a:lvl8pPr marL="1800180" indent="0" algn="ctr">
              <a:buNone/>
              <a:defRPr sz="900"/>
            </a:lvl8pPr>
            <a:lvl9pPr marL="2057349" indent="0" algn="ctr">
              <a:buNone/>
              <a:defRPr sz="900"/>
            </a:lvl9pPr>
          </a:lstStyle>
          <a:p>
            <a:r>
              <a:rPr lang="en-US" dirty="0"/>
              <a:t>Office Name</a:t>
            </a:r>
          </a:p>
          <a:p>
            <a:r>
              <a:rPr lang="en-US" dirty="0"/>
              <a:t>Division Name</a:t>
            </a:r>
          </a:p>
          <a:p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146134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2E322-8E9A-479B-B269-4D91BEDFA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F8C17-958A-4B16-9292-C247D34FAA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300B1-029E-4E5B-9650-234023D20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ED62A-BBC8-4D69-BC3F-34BB26C26472}" type="datetimeFigureOut">
              <a:rPr lang="en-US" smtClean="0"/>
              <a:t>2/14/2023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906003-677A-45E2-AE16-611CACE94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EB7A6-4275-4759-8006-710E89343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07B4-DD15-4A32-9DF2-B6AD007270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2480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264C6-2DE2-4496-9BDD-E370398EF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03650"/>
            <a:ext cx="12192000" cy="272638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1FDB5E-23D5-4641-84CD-18757E9EB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94484"/>
            <a:ext cx="2743200" cy="365125"/>
          </a:xfrm>
        </p:spPr>
        <p:txBody>
          <a:bodyPr/>
          <a:lstStyle/>
          <a:p>
            <a:fld id="{063B872D-3AE9-4542-A461-B751CD6BB8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5277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AEF56-5357-4CFD-B503-FD5D22E31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31"/>
            <a:ext cx="10515600" cy="8504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D3B12E01-EEE8-414E-AC3B-33EF45A0777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44132" y="1485885"/>
            <a:ext cx="6562725" cy="1032249"/>
          </a:xfrm>
        </p:spPr>
        <p:txBody>
          <a:bodyPr>
            <a:normAutofit/>
          </a:bodyPr>
          <a:lstStyle>
            <a:lvl1pPr marL="0" indent="0" algn="ctr">
              <a:buNone/>
              <a:defRPr sz="2100"/>
            </a:lvl1pPr>
          </a:lstStyle>
          <a:p>
            <a:pPr lvl="0"/>
            <a:r>
              <a:rPr lang="en-US"/>
              <a:t>Department or Office website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3F7AE-850B-4864-B80E-0BE8ADB84F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4132" y="2847529"/>
            <a:ext cx="6562725" cy="1032249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Enter contact info such as phone number and email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AA1560F-907F-4C23-AB0E-E50F07A849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94619" y="4428882"/>
            <a:ext cx="2304487" cy="666750"/>
          </a:xfrm>
        </p:spPr>
        <p:txBody>
          <a:bodyPr>
            <a:normAutofit/>
          </a:bodyPr>
          <a:lstStyle>
            <a:lvl1pPr marL="0" indent="0" algn="ctr">
              <a:buNone/>
              <a:defRPr sz="2100" b="1"/>
            </a:lvl1pPr>
          </a:lstStyle>
          <a:p>
            <a:pPr lvl="0"/>
            <a:r>
              <a:rPr lang="en-US"/>
              <a:t>Text</a:t>
            </a:r>
          </a:p>
        </p:txBody>
      </p:sp>
      <p:pic>
        <p:nvPicPr>
          <p:cNvPr id="6" name="Facebook">
            <a:extLst>
              <a:ext uri="{FF2B5EF4-FFF2-40B4-BE49-F238E27FC236}">
                <a16:creationId xmlns:a16="http://schemas.microsoft.com/office/drawing/2014/main" id="{44C9F024-7D6B-4064-B434-76A1933BE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343" y="5372116"/>
            <a:ext cx="573024" cy="42696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4F8BCB-943B-4692-A224-F8A2437D78A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4133" y="5906972"/>
            <a:ext cx="1635443" cy="503237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Enter Facebook info</a:t>
            </a:r>
          </a:p>
        </p:txBody>
      </p:sp>
      <p:pic>
        <p:nvPicPr>
          <p:cNvPr id="7" name="Twitter">
            <a:extLst>
              <a:ext uri="{FF2B5EF4-FFF2-40B4-BE49-F238E27FC236}">
                <a16:creationId xmlns:a16="http://schemas.microsoft.com/office/drawing/2014/main" id="{1F1462B5-F1B0-4233-B989-C544B2B47E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293" y="5365545"/>
            <a:ext cx="585216" cy="440102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8BACC9A-2948-4586-9ADE-AC08E52A63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29141" y="5906971"/>
            <a:ext cx="1635443" cy="503237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Enter Twitter info</a:t>
            </a:r>
          </a:p>
        </p:txBody>
      </p:sp>
      <p:pic>
        <p:nvPicPr>
          <p:cNvPr id="8" name="Instagram">
            <a:extLst>
              <a:ext uri="{FF2B5EF4-FFF2-40B4-BE49-F238E27FC236}">
                <a16:creationId xmlns:a16="http://schemas.microsoft.com/office/drawing/2014/main" id="{22D2F588-6523-4556-88B5-99C95EE5E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90819" y="5334551"/>
            <a:ext cx="670560" cy="50209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81A18F7-3BD9-4CAA-9ADC-13EF99A4E3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08377" y="5906971"/>
            <a:ext cx="1635443" cy="503237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Enter Instagram info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E1C24E-3AD8-45B3-85F6-8E92576D8D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9936C-68CC-48AF-8CF3-4B03BC21D0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2492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264C6-2DE2-4496-9BDD-E370398EF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03650"/>
            <a:ext cx="12192000" cy="272638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1FDB5E-23D5-4641-84CD-18757E9EB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94484"/>
            <a:ext cx="2743200" cy="365125"/>
          </a:xfrm>
        </p:spPr>
        <p:txBody>
          <a:bodyPr/>
          <a:lstStyle/>
          <a:p>
            <a:fld id="{063B872D-3AE9-4542-A461-B751CD6BB8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8243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esenta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14CF2-96BC-4ED7-87C7-9D6684FBC9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037850"/>
            <a:ext cx="12191999" cy="1282447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9FB07D-9D60-4B83-BCD7-C0D7318142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654080"/>
            <a:ext cx="12191998" cy="2198080"/>
          </a:xfrm>
        </p:spPr>
        <p:txBody>
          <a:bodyPr/>
          <a:lstStyle>
            <a:lvl1pPr marL="0" indent="0" algn="ctr">
              <a:buNone/>
              <a:defRPr sz="2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Office Name</a:t>
            </a:r>
          </a:p>
          <a:p>
            <a:r>
              <a:rPr lang="en-US" dirty="0"/>
              <a:t>Division Name</a:t>
            </a:r>
          </a:p>
          <a:p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631881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_Simpl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7CF06-8C59-4736-BBD8-2485DEAC9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01" y="365126"/>
            <a:ext cx="11823827" cy="11145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351658A7-B92F-45A2-B638-36B423473E3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35803" y="1825624"/>
            <a:ext cx="5690856" cy="45027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30C559-C4BB-47B0-B05B-0B773EDABD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8772" y="1825625"/>
            <a:ext cx="5690856" cy="45027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95D68219-6CB5-460D-B65B-7133D98141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52776"/>
            <a:ext cx="2743200" cy="3477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New Jersey Department of Education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F06CBD-4E0B-4DF9-B7F5-4AE152EA6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936C-68CC-48AF-8CF3-4B03BC21D0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8792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2E322-8E9A-479B-B269-4D91BEDFA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F8C17-958A-4B16-9292-C247D34FAA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300B1-029E-4E5B-9650-234023D20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ED62A-BBC8-4D69-BC3F-34BB26C26472}" type="datetimeFigureOut">
              <a:rPr lang="en-US" smtClean="0"/>
              <a:t>2/14/2023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906003-677A-45E2-AE16-611CACE94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EB7A6-4275-4759-8006-710E89343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A07B4-DD15-4A32-9DF2-B6AD007270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4217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264C6-2DE2-4496-9BDD-E370398EF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03650"/>
            <a:ext cx="12192000" cy="272638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1FDB5E-23D5-4641-84CD-18757E9EB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94482"/>
            <a:ext cx="2743200" cy="365125"/>
          </a:xfrm>
        </p:spPr>
        <p:txBody>
          <a:bodyPr/>
          <a:lstStyle/>
          <a:p>
            <a:fld id="{063B872D-3AE9-4542-A461-B751CD6BB8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3012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4195A-8207-4653-9618-FEF2DA8A3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4B6A3B-3BF1-49BB-A418-D9BD7963E3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1451" y="1222375"/>
            <a:ext cx="11849100" cy="4803775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79865C-D298-48FE-A461-FAEF3874AA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9534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_Content_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9DD0B-203A-49C4-9F48-8D711C6D1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257493FF-CD20-4B73-9767-F1B99F11B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292" y="1430627"/>
            <a:ext cx="11890272" cy="2226974"/>
          </a:xfrm>
        </p:spPr>
        <p:txBody>
          <a:bodyPr>
            <a:no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8EA82EE-04AA-4E18-9C5B-623D41A88E2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55436" y="3735253"/>
            <a:ext cx="11890272" cy="2226974"/>
          </a:xfrm>
        </p:spPr>
        <p:txBody>
          <a:bodyPr>
            <a:no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9DFE4-2DF1-4F25-B907-12A180D6D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9986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_Content_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9DD0B-203A-49C4-9F48-8D711C6D1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ubtitle 1">
            <a:extLst>
              <a:ext uri="{FF2B5EF4-FFF2-40B4-BE49-F238E27FC236}">
                <a16:creationId xmlns:a16="http://schemas.microsoft.com/office/drawing/2014/main" id="{FE7420B2-557E-48EE-B2B6-06D64A51825A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46291" y="1138548"/>
            <a:ext cx="11890271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257493FF-CD20-4B73-9767-F1B99F11B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292" y="1962460"/>
            <a:ext cx="11890272" cy="1433759"/>
          </a:xfrm>
        </p:spPr>
        <p:txBody>
          <a:bodyPr rIns="9144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8B7E127-F1D4-487E-A15F-845BF8F6D645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46290" y="3603812"/>
            <a:ext cx="11890271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8EA82EE-04AA-4E18-9C5B-623D41A88E2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55436" y="4439797"/>
            <a:ext cx="11890272" cy="1522429"/>
          </a:xfrm>
        </p:spPr>
        <p:txBody>
          <a:bodyPr rIns="9144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9DFE4-2DF1-4F25-B907-12A180D6D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4914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77FA7-B2A5-4046-9CFE-EF4777184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8BE3CC32-6F75-4749-8C0D-726CD30D3F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6270" y="1429017"/>
            <a:ext cx="5843530" cy="4498057"/>
          </a:xfrm>
        </p:spPr>
        <p:txBody>
          <a:bodyPr rIns="640080"/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E70591A-C582-4B0B-95C3-1CEE6E7FEE3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72202" y="1429016"/>
            <a:ext cx="5843530" cy="4498057"/>
          </a:xfrm>
        </p:spPr>
        <p:txBody>
          <a:bodyPr rIns="640080"/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39E9F5-AA06-4F8D-9C3C-93F84C021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4629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77FA7-B2A5-4046-9CFE-EF4777184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8BE3CC32-6F75-4749-8C0D-726CD30D3F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6270" y="1429017"/>
            <a:ext cx="3800820" cy="4498057"/>
          </a:xfrm>
        </p:spPr>
        <p:txBody>
          <a:bodyPr rIns="457200">
            <a:no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CA358F9-FDAB-435E-8C1A-4A738B05E0C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195590" y="1429017"/>
            <a:ext cx="3800820" cy="4498057"/>
          </a:xfrm>
        </p:spPr>
        <p:txBody>
          <a:bodyPr rIns="457200">
            <a:no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DACFA113-9FF8-4E58-B951-B3F0EC9E1F7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214912" y="1431790"/>
            <a:ext cx="3800820" cy="4498057"/>
          </a:xfrm>
        </p:spPr>
        <p:txBody>
          <a:bodyPr rIns="822960">
            <a:no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39E9F5-AA06-4F8D-9C3C-93F84C021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2630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93910-36C0-4247-AA8F-0AE4EEC9E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430" y="380196"/>
            <a:ext cx="10128421" cy="7699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1">
            <a:extLst>
              <a:ext uri="{FF2B5EF4-FFF2-40B4-BE49-F238E27FC236}">
                <a16:creationId xmlns:a16="http://schemas.microsoft.com/office/drawing/2014/main" id="{555F8427-E9CA-49E6-8AE9-ED1BDBD13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1064" y="1449806"/>
            <a:ext cx="5876390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5321AB6E-4445-4BB1-B9FB-988FE3FCB0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1064" y="2273718"/>
            <a:ext cx="5876389" cy="3664374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E337800-272E-4187-948E-AB6D00DF71A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145878" y="1450895"/>
            <a:ext cx="5876390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490EC0F-BFAC-421B-8701-663D6C38BD0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45878" y="2274806"/>
            <a:ext cx="5876389" cy="366328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1FAFC8-95D4-42F6-A237-AD9B38EF0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2150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9AEFE-FC93-4AF4-AA60-69D74CEA9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5DF3EB-641B-4E11-8A18-AB00ABB1C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5865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ontent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4195A-8207-4653-9618-FEF2DA8A3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7E23E6-6A2F-4EBB-BAA3-780723750EA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49319" y="1228725"/>
            <a:ext cx="11839480" cy="671793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F2E4A04F-CC4A-4D65-ADD6-100415BF7610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149319" y="2073275"/>
            <a:ext cx="11863293" cy="38068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Table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79865C-D298-48FE-A461-FAEF3874AA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30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reeContent_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7CF06-8C59-4736-BBD8-2485DEAC9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352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68CC3-A211-4170-8256-D1B0621F9E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395323"/>
            <a:ext cx="10515600" cy="1455457"/>
          </a:xfrm>
        </p:spPr>
        <p:txBody>
          <a:bodyPr/>
          <a:lstStyle>
            <a:lvl3pPr marL="685783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3DE64AC-8446-4C9F-B063-00502FAAD8B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199" y="2982421"/>
            <a:ext cx="10515600" cy="15596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312DEFC-B4BA-44CD-9676-AA10C89DD9E6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199" y="4688393"/>
            <a:ext cx="10515600" cy="17307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8075FB28-1637-4D36-BC87-9A87C854BF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51981"/>
            <a:ext cx="2743200" cy="3226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New Jersey Department of Education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F06CBD-4E0B-4DF9-B7F5-4AE152EA6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936C-68CC-48AF-8CF3-4B03BC21D0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4767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9AEFE-FC93-4AF4-AA60-69D74CEA9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Graph Placeholder">
            <a:extLst>
              <a:ext uri="{FF2B5EF4-FFF2-40B4-BE49-F238E27FC236}">
                <a16:creationId xmlns:a16="http://schemas.microsoft.com/office/drawing/2014/main" id="{77EA46B5-DFD9-4CBD-916B-41252B3634A1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43219" y="1277938"/>
            <a:ext cx="11864631" cy="4682187"/>
          </a:xfr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5DF3EB-641B-4E11-8A18-AB00ABB1C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176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9AEFE-FC93-4AF4-AA60-69D74CEA9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">
            <a:extLst>
              <a:ext uri="{FF2B5EF4-FFF2-40B4-BE49-F238E27FC236}">
                <a16:creationId xmlns:a16="http://schemas.microsoft.com/office/drawing/2014/main" id="{8EB81FAF-D709-4158-AB3A-6470D4C7F2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4912" y="1520826"/>
            <a:ext cx="10642294" cy="4384216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5DF3EB-641B-4E11-8A18-AB00ABB1C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3310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9AEFE-FC93-4AF4-AA60-69D74CEA9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">
            <a:extLst>
              <a:ext uri="{FF2B5EF4-FFF2-40B4-BE49-F238E27FC236}">
                <a16:creationId xmlns:a16="http://schemas.microsoft.com/office/drawing/2014/main" id="{8EB81FAF-D709-4158-AB3A-6470D4C7F2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30460" y="1520826"/>
            <a:ext cx="9808557" cy="368778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D6D3F22-3F6B-483B-8748-C40C664682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30460" y="5457471"/>
            <a:ext cx="9808556" cy="55086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Enter source/citation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5DF3EB-641B-4E11-8A18-AB00ABB1C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9616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EFF54-08E1-4BFC-BDFD-CD90649E1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951" y="195934"/>
            <a:ext cx="10102849" cy="96240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EEE87F8B-8AA8-49AF-8B4D-9363E19586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65254" y="1226582"/>
            <a:ext cx="5563517" cy="468947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78BB418D-9BD3-4031-AC15-403BABC477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0" y="1226581"/>
            <a:ext cx="5930746" cy="468947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C584C0-6D73-4AC0-9B07-6A274D7AA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3763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EFF54-08E1-4BFC-BDFD-CD90649E1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951" y="195934"/>
            <a:ext cx="10102849" cy="96240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EEE87F8B-8AA8-49AF-8B4D-9363E19586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65254" y="1226582"/>
            <a:ext cx="5563517" cy="415718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BDDE2DB-6549-448D-B8B8-EC57504118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" y="5457825"/>
            <a:ext cx="5564188" cy="550863"/>
          </a:xfrm>
        </p:spPr>
        <p:txBody>
          <a:bodyPr rIns="91440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Enter source/citation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78BB418D-9BD3-4031-AC15-403BABC477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0" y="1226581"/>
            <a:ext cx="5930746" cy="468947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C584C0-6D73-4AC0-9B07-6A274D7AA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7992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Picture_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EFF54-08E1-4BFC-BDFD-CD90649E1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951" y="195934"/>
            <a:ext cx="10102849" cy="96240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1273DB-711C-4569-B5D6-110AE7AF38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068" y="1289225"/>
            <a:ext cx="11853863" cy="962407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EEE87F8B-8AA8-49AF-8B4D-9363E19586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620456" y="2382516"/>
            <a:ext cx="8831483" cy="351151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C584C0-6D73-4AC0-9B07-6A274D7AA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0356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_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9DD0B-203A-49C4-9F48-8D711C6D1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website">
            <a:extLst>
              <a:ext uri="{FF2B5EF4-FFF2-40B4-BE49-F238E27FC236}">
                <a16:creationId xmlns:a16="http://schemas.microsoft.com/office/drawing/2014/main" id="{257493FF-CD20-4B73-9767-F1B99F11BE0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1256859"/>
            <a:ext cx="12192000" cy="1125287"/>
          </a:xfrm>
        </p:spPr>
        <p:txBody>
          <a:bodyPr rIns="91440">
            <a:normAutofit/>
          </a:bodyPr>
          <a:lstStyle>
            <a:lvl1pPr marL="0" indent="0" algn="ctr">
              <a:spcBef>
                <a:spcPts val="0"/>
              </a:spcBef>
              <a:buNone/>
              <a:defRPr sz="3200"/>
            </a:lvl1pPr>
          </a:lstStyle>
          <a:p>
            <a:pPr lvl="0"/>
            <a:r>
              <a:rPr lang="en-US" dirty="0"/>
              <a:t>Department or Office Webpage</a:t>
            </a:r>
          </a:p>
        </p:txBody>
      </p:sp>
      <p:sp>
        <p:nvSpPr>
          <p:cNvPr id="5" name="contact info">
            <a:extLst>
              <a:ext uri="{FF2B5EF4-FFF2-40B4-BE49-F238E27FC236}">
                <a16:creationId xmlns:a16="http://schemas.microsoft.com/office/drawing/2014/main" id="{6F4F1684-EE2D-419B-9D6E-6617B1C18A9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-1" y="2638552"/>
            <a:ext cx="12191999" cy="1239312"/>
          </a:xfrm>
        </p:spPr>
        <p:txBody>
          <a:bodyPr rIns="91440">
            <a:normAutofit/>
          </a:bodyPr>
          <a:lstStyle>
            <a:lvl1pPr marL="0" indent="0" algn="ctr">
              <a:spcBef>
                <a:spcPts val="0"/>
              </a:spcBef>
              <a:buNone/>
              <a:defRPr sz="3200"/>
            </a:lvl1pPr>
          </a:lstStyle>
          <a:p>
            <a:pPr lvl="0"/>
            <a:r>
              <a:rPr lang="en-US" dirty="0"/>
              <a:t>Contact Info</a:t>
            </a:r>
          </a:p>
        </p:txBody>
      </p:sp>
      <p:sp>
        <p:nvSpPr>
          <p:cNvPr id="7" name="follow us">
            <a:extLst>
              <a:ext uri="{FF2B5EF4-FFF2-40B4-BE49-F238E27FC236}">
                <a16:creationId xmlns:a16="http://schemas.microsoft.com/office/drawing/2014/main" id="{45487015-5153-4640-AB82-30B0797FB536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0" y="3997872"/>
            <a:ext cx="12192000" cy="640081"/>
          </a:xfrm>
        </p:spPr>
        <p:txBody>
          <a:bodyPr lIns="0" rIns="0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400" b="1"/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1" name="Facebook handle">
            <a:extLst>
              <a:ext uri="{FF2B5EF4-FFF2-40B4-BE49-F238E27FC236}">
                <a16:creationId xmlns:a16="http://schemas.microsoft.com/office/drawing/2014/main" id="{582D491C-6C97-4EB7-9FC4-C09543B2B4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18901" y="5497665"/>
            <a:ext cx="1542361" cy="640080"/>
          </a:xfrm>
        </p:spPr>
        <p:txBody>
          <a:bodyPr rIns="0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Enter Facebook info</a:t>
            </a:r>
          </a:p>
        </p:txBody>
      </p:sp>
      <p:sp>
        <p:nvSpPr>
          <p:cNvPr id="12" name="Twitter handle">
            <a:extLst>
              <a:ext uri="{FF2B5EF4-FFF2-40B4-BE49-F238E27FC236}">
                <a16:creationId xmlns:a16="http://schemas.microsoft.com/office/drawing/2014/main" id="{86493432-72F4-449E-B539-D1AA7F57D16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91766" y="5497665"/>
            <a:ext cx="1608463" cy="640081"/>
          </a:xfrm>
        </p:spPr>
        <p:txBody>
          <a:bodyPr rIns="91440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Enter Twitter info</a:t>
            </a:r>
          </a:p>
        </p:txBody>
      </p:sp>
      <p:pic>
        <p:nvPicPr>
          <p:cNvPr id="8" name="Facebook">
            <a:extLst>
              <a:ext uri="{FF2B5EF4-FFF2-40B4-BE49-F238E27FC236}">
                <a16:creationId xmlns:a16="http://schemas.microsoft.com/office/drawing/2014/main" id="{D47437DB-276A-491E-9DED-5CE275B555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940" y="4737577"/>
            <a:ext cx="644285" cy="640080"/>
          </a:xfrm>
          <a:prstGeom prst="rect">
            <a:avLst/>
          </a:prstGeom>
        </p:spPr>
      </p:pic>
      <p:pic>
        <p:nvPicPr>
          <p:cNvPr id="9" name="Twitter">
            <a:extLst>
              <a:ext uri="{FF2B5EF4-FFF2-40B4-BE49-F238E27FC236}">
                <a16:creationId xmlns:a16="http://schemas.microsoft.com/office/drawing/2014/main" id="{0D9005C3-B95E-4B18-AAE7-E24BE5196D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823" y="4737577"/>
            <a:ext cx="638349" cy="640080"/>
          </a:xfrm>
          <a:prstGeom prst="rect">
            <a:avLst/>
          </a:prstGeom>
        </p:spPr>
      </p:pic>
      <p:pic>
        <p:nvPicPr>
          <p:cNvPr id="10" name="Instagram">
            <a:extLst>
              <a:ext uri="{FF2B5EF4-FFF2-40B4-BE49-F238E27FC236}">
                <a16:creationId xmlns:a16="http://schemas.microsoft.com/office/drawing/2014/main" id="{378C0CF0-E836-4DD3-855C-BE5F54E6A3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79776" y="4690799"/>
            <a:ext cx="734848" cy="733636"/>
          </a:xfrm>
          <a:prstGeom prst="rect">
            <a:avLst/>
          </a:prstGeom>
        </p:spPr>
      </p:pic>
      <p:sp>
        <p:nvSpPr>
          <p:cNvPr id="13" name="Instagram handle">
            <a:extLst>
              <a:ext uri="{FF2B5EF4-FFF2-40B4-BE49-F238E27FC236}">
                <a16:creationId xmlns:a16="http://schemas.microsoft.com/office/drawing/2014/main" id="{3B7466F7-8FB3-4D97-990A-262C144EE8EF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7182175" y="5497665"/>
            <a:ext cx="1608462" cy="640081"/>
          </a:xfrm>
        </p:spPr>
        <p:txBody>
          <a:bodyPr rIns="91440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Enter Instagram info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9DFE4-2DF1-4F25-B907-12A180D6D3B4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108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4195A-8207-4653-9618-FEF2DA8A3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4B6A3B-3BF1-49BB-A418-D9BD7963E3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1451" y="1222375"/>
            <a:ext cx="11849100" cy="4803775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79865C-D298-48FE-A461-FAEF3874AA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5641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_Content_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9DD0B-203A-49C4-9F48-8D711C6D1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257493FF-CD20-4B73-9767-F1B99F11B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292" y="1430627"/>
            <a:ext cx="11890272" cy="2226974"/>
          </a:xfrm>
        </p:spPr>
        <p:txBody>
          <a:bodyPr>
            <a:no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8EA82EE-04AA-4E18-9C5B-623D41A88E2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55436" y="3735253"/>
            <a:ext cx="11890272" cy="2226974"/>
          </a:xfrm>
        </p:spPr>
        <p:txBody>
          <a:bodyPr>
            <a:no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9DFE4-2DF1-4F25-B907-12A180D6D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1040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_Content_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9DD0B-203A-49C4-9F48-8D711C6D1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ubtitle 1">
            <a:extLst>
              <a:ext uri="{FF2B5EF4-FFF2-40B4-BE49-F238E27FC236}">
                <a16:creationId xmlns:a16="http://schemas.microsoft.com/office/drawing/2014/main" id="{FE7420B2-557E-48EE-B2B6-06D64A51825A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46291" y="1138548"/>
            <a:ext cx="11890271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257493FF-CD20-4B73-9767-F1B99F11B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292" y="1962460"/>
            <a:ext cx="11890272" cy="1433759"/>
          </a:xfrm>
        </p:spPr>
        <p:txBody>
          <a:bodyPr rIns="9144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8B7E127-F1D4-487E-A15F-845BF8F6D645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46290" y="3603812"/>
            <a:ext cx="11890271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8EA82EE-04AA-4E18-9C5B-623D41A88E2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55436" y="4439797"/>
            <a:ext cx="11890272" cy="1522429"/>
          </a:xfrm>
        </p:spPr>
        <p:txBody>
          <a:bodyPr rIns="9144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9DFE4-2DF1-4F25-B907-12A180D6D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413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01525-BAE3-4CAF-89D0-D1DDCA755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285" y="365131"/>
            <a:ext cx="11775547" cy="95668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23838D-6D5E-455C-85DF-54B77EE551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7290" y="1681163"/>
            <a:ext cx="371192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D232FF-A555-45CC-B407-62C42702E5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7289" y="2714852"/>
            <a:ext cx="3711921" cy="37599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8CE72F5-9482-4892-B297-66B046D1883A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317001" y="1681163"/>
            <a:ext cx="371192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1E002FDA-A44A-49A4-B8AD-5FCC148F38D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17000" y="2714852"/>
            <a:ext cx="3711921" cy="37599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72FEC1F-4E70-4D85-97CB-F7EC7CC2C1B7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280917" y="1681163"/>
            <a:ext cx="371192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8368F3C8-0878-4191-A15F-07E1E0A65672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280916" y="2714852"/>
            <a:ext cx="3711921" cy="37599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3215870-12E3-4980-93AD-8DC70E11A2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51981"/>
            <a:ext cx="2743200" cy="3226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New Jersey Department of Education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256F76-59C6-41DD-B216-886CAB459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936C-68CC-48AF-8CF3-4B03BC21D0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1563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77FA7-B2A5-4046-9CFE-EF4777184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8BE3CC32-6F75-4749-8C0D-726CD30D3F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6270" y="1429017"/>
            <a:ext cx="5843530" cy="4498057"/>
          </a:xfrm>
        </p:spPr>
        <p:txBody>
          <a:bodyPr rIns="640080"/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E70591A-C582-4B0B-95C3-1CEE6E7FEE3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72202" y="1429016"/>
            <a:ext cx="5843530" cy="4498057"/>
          </a:xfrm>
        </p:spPr>
        <p:txBody>
          <a:bodyPr rIns="640080"/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39E9F5-AA06-4F8D-9C3C-93F84C021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8923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77FA7-B2A5-4046-9CFE-EF4777184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8BE3CC32-6F75-4749-8C0D-726CD30D3F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6270" y="1429017"/>
            <a:ext cx="3800820" cy="4498057"/>
          </a:xfrm>
        </p:spPr>
        <p:txBody>
          <a:bodyPr rIns="457200">
            <a:no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CA358F9-FDAB-435E-8C1A-4A738B05E0C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195590" y="1429017"/>
            <a:ext cx="3800820" cy="4498057"/>
          </a:xfrm>
        </p:spPr>
        <p:txBody>
          <a:bodyPr rIns="457200">
            <a:no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DACFA113-9FF8-4E58-B951-B3F0EC9E1F7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214912" y="1431790"/>
            <a:ext cx="3800820" cy="4498057"/>
          </a:xfrm>
        </p:spPr>
        <p:txBody>
          <a:bodyPr rIns="822960">
            <a:no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39E9F5-AA06-4F8D-9C3C-93F84C021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9649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93910-36C0-4247-AA8F-0AE4EEC9E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430" y="380196"/>
            <a:ext cx="10128421" cy="7699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1">
            <a:extLst>
              <a:ext uri="{FF2B5EF4-FFF2-40B4-BE49-F238E27FC236}">
                <a16:creationId xmlns:a16="http://schemas.microsoft.com/office/drawing/2014/main" id="{555F8427-E9CA-49E6-8AE9-ED1BDBD13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1064" y="1449806"/>
            <a:ext cx="5876390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5321AB6E-4445-4BB1-B9FB-988FE3FCB0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1064" y="2273718"/>
            <a:ext cx="5876389" cy="3664374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E337800-272E-4187-948E-AB6D00DF71A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145878" y="1450895"/>
            <a:ext cx="5876390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490EC0F-BFAC-421B-8701-663D6C38BD0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45878" y="2274806"/>
            <a:ext cx="5876389" cy="366328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1FAFC8-95D4-42F6-A237-AD9B38EF0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169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ontent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4195A-8207-4653-9618-FEF2DA8A3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7E23E6-6A2F-4EBB-BAA3-780723750EA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49319" y="1228725"/>
            <a:ext cx="11839480" cy="671793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F2E4A04F-CC4A-4D65-ADD6-100415BF7610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149319" y="2073275"/>
            <a:ext cx="11863293" cy="38068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Table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79865C-D298-48FE-A461-FAEF3874AA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855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9AEFE-FC93-4AF4-AA60-69D74CEA9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Graph Placeholder">
            <a:extLst>
              <a:ext uri="{FF2B5EF4-FFF2-40B4-BE49-F238E27FC236}">
                <a16:creationId xmlns:a16="http://schemas.microsoft.com/office/drawing/2014/main" id="{77EA46B5-DFD9-4CBD-916B-41252B3634A1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43219" y="1277938"/>
            <a:ext cx="11864631" cy="4682187"/>
          </a:xfr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5DF3EB-641B-4E11-8A18-AB00ABB1C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3640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9AEFE-FC93-4AF4-AA60-69D74CEA9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">
            <a:extLst>
              <a:ext uri="{FF2B5EF4-FFF2-40B4-BE49-F238E27FC236}">
                <a16:creationId xmlns:a16="http://schemas.microsoft.com/office/drawing/2014/main" id="{8EB81FAF-D709-4158-AB3A-6470D4C7F2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4912" y="1520826"/>
            <a:ext cx="10642294" cy="4384216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5DF3EB-641B-4E11-8A18-AB00ABB1C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2792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Picture_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EFF54-08E1-4BFC-BDFD-CD90649E1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951" y="195934"/>
            <a:ext cx="10102849" cy="96240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1273DB-711C-4569-B5D6-110AE7AF38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5100" y="1277651"/>
            <a:ext cx="11853863" cy="76575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EEE87F8B-8AA8-49AF-8B4D-9363E19586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175657" y="2341622"/>
            <a:ext cx="10255262" cy="361735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C584C0-6D73-4AC0-9B07-6A274D7AA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3009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9AEFE-FC93-4AF4-AA60-69D74CEA9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">
            <a:extLst>
              <a:ext uri="{FF2B5EF4-FFF2-40B4-BE49-F238E27FC236}">
                <a16:creationId xmlns:a16="http://schemas.microsoft.com/office/drawing/2014/main" id="{8EB81FAF-D709-4158-AB3A-6470D4C7F2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30460" y="1520826"/>
            <a:ext cx="9808557" cy="368778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D6D3F22-3F6B-483B-8748-C40C664682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30460" y="5457471"/>
            <a:ext cx="9808556" cy="550863"/>
          </a:xfrm>
        </p:spPr>
        <p:txBody>
          <a:bodyPr rIns="91440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Enter source/citation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5DF3EB-641B-4E11-8A18-AB00ABB1C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5482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EFF54-08E1-4BFC-BDFD-CD90649E1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951" y="195934"/>
            <a:ext cx="10102849" cy="96240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EEE87F8B-8AA8-49AF-8B4D-9363E19586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65254" y="1226582"/>
            <a:ext cx="5563517" cy="468947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78BB418D-9BD3-4031-AC15-403BABC477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0" y="1226581"/>
            <a:ext cx="5930746" cy="468947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C584C0-6D73-4AC0-9B07-6A274D7AA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7344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EFF54-08E1-4BFC-BDFD-CD90649E1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951" y="195934"/>
            <a:ext cx="10102849" cy="96240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EEE87F8B-8AA8-49AF-8B4D-9363E19586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65254" y="1226582"/>
            <a:ext cx="5563517" cy="415718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BDDE2DB-6549-448D-B8B8-EC57504118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" y="5457825"/>
            <a:ext cx="5564188" cy="550863"/>
          </a:xfrm>
        </p:spPr>
        <p:txBody>
          <a:bodyPr rIns="91440"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 dirty="0"/>
              <a:t>Enter source/citation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78BB418D-9BD3-4031-AC15-403BABC477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0" y="1226581"/>
            <a:ext cx="5930746" cy="468947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C584C0-6D73-4AC0-9B07-6A274D7AA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784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B6634-5182-4FAC-BD8F-9AB169FD2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124" y="535130"/>
            <a:ext cx="1149775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6CEA20-19E1-4E9F-AC98-2B0F1B8976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51981"/>
            <a:ext cx="2743200" cy="3226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New Jersey Department of Education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E18389-EFEF-429F-89FB-752FEA4C6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936C-68CC-48AF-8CF3-4B03BC21D0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8577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_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9DD0B-203A-49C4-9F48-8D711C6D1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website">
            <a:extLst>
              <a:ext uri="{FF2B5EF4-FFF2-40B4-BE49-F238E27FC236}">
                <a16:creationId xmlns:a16="http://schemas.microsoft.com/office/drawing/2014/main" id="{257493FF-CD20-4B73-9767-F1B99F11BE0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1256859"/>
            <a:ext cx="12192000" cy="747579"/>
          </a:xfrm>
        </p:spPr>
        <p:txBody>
          <a:bodyPr lIns="0" rIns="91440">
            <a:normAutofit/>
          </a:bodyPr>
          <a:lstStyle>
            <a:lvl1pPr marL="0" indent="0" algn="ctr">
              <a:spcBef>
                <a:spcPts val="0"/>
              </a:spcBef>
              <a:buNone/>
              <a:defRPr sz="3200"/>
            </a:lvl1pPr>
          </a:lstStyle>
          <a:p>
            <a:pPr lvl="0"/>
            <a:r>
              <a:rPr lang="en-US" dirty="0"/>
              <a:t>Department or Office Webpage</a:t>
            </a:r>
          </a:p>
        </p:txBody>
      </p:sp>
      <p:sp>
        <p:nvSpPr>
          <p:cNvPr id="5" name="contact info">
            <a:extLst>
              <a:ext uri="{FF2B5EF4-FFF2-40B4-BE49-F238E27FC236}">
                <a16:creationId xmlns:a16="http://schemas.microsoft.com/office/drawing/2014/main" id="{6F4F1684-EE2D-419B-9D6E-6617B1C18A9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-1" y="2226096"/>
            <a:ext cx="12191999" cy="1493491"/>
          </a:xfrm>
        </p:spPr>
        <p:txBody>
          <a:bodyPr lIns="0" rIns="0">
            <a:normAutofit/>
          </a:bodyPr>
          <a:lstStyle>
            <a:lvl1pPr marL="0" indent="0" algn="ctr">
              <a:spcBef>
                <a:spcPts val="0"/>
              </a:spcBef>
              <a:spcAft>
                <a:spcPts val="1200"/>
              </a:spcAft>
              <a:buNone/>
              <a:defRPr sz="3200"/>
            </a:lvl1pPr>
          </a:lstStyle>
          <a:p>
            <a:pPr lvl="0"/>
            <a:r>
              <a:rPr lang="en-US" dirty="0"/>
              <a:t>Contact Info</a:t>
            </a:r>
          </a:p>
        </p:txBody>
      </p:sp>
      <p:sp>
        <p:nvSpPr>
          <p:cNvPr id="7" name="follow us">
            <a:extLst>
              <a:ext uri="{FF2B5EF4-FFF2-40B4-BE49-F238E27FC236}">
                <a16:creationId xmlns:a16="http://schemas.microsoft.com/office/drawing/2014/main" id="{45487015-5153-4640-AB82-30B0797FB536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0" y="3901967"/>
            <a:ext cx="12192000" cy="640081"/>
          </a:xfrm>
        </p:spPr>
        <p:txBody>
          <a:bodyPr lIns="0" rIns="0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400" b="1"/>
            </a:lvl1pPr>
          </a:lstStyle>
          <a:p>
            <a:pPr lvl="0"/>
            <a:r>
              <a:rPr lang="en-US" dirty="0"/>
              <a:t>Text</a:t>
            </a:r>
          </a:p>
        </p:txBody>
      </p:sp>
      <p:pic>
        <p:nvPicPr>
          <p:cNvPr id="8" name="Facebook">
            <a:extLst>
              <a:ext uri="{FF2B5EF4-FFF2-40B4-BE49-F238E27FC236}">
                <a16:creationId xmlns:a16="http://schemas.microsoft.com/office/drawing/2014/main" id="{D47437DB-276A-491E-9DED-5CE275B555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940" y="4737577"/>
            <a:ext cx="644285" cy="640080"/>
          </a:xfrm>
          <a:prstGeom prst="rect">
            <a:avLst/>
          </a:prstGeom>
        </p:spPr>
      </p:pic>
      <p:sp>
        <p:nvSpPr>
          <p:cNvPr id="11" name="Facebook handle">
            <a:extLst>
              <a:ext uri="{FF2B5EF4-FFF2-40B4-BE49-F238E27FC236}">
                <a16:creationId xmlns:a16="http://schemas.microsoft.com/office/drawing/2014/main" id="{582D491C-6C97-4EB7-9FC4-C09543B2B4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18901" y="5497665"/>
            <a:ext cx="1542361" cy="640080"/>
          </a:xfrm>
        </p:spPr>
        <p:txBody>
          <a:bodyPr rIns="0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Enter Facebook info</a:t>
            </a:r>
          </a:p>
        </p:txBody>
      </p:sp>
      <p:pic>
        <p:nvPicPr>
          <p:cNvPr id="9" name="Twitter">
            <a:extLst>
              <a:ext uri="{FF2B5EF4-FFF2-40B4-BE49-F238E27FC236}">
                <a16:creationId xmlns:a16="http://schemas.microsoft.com/office/drawing/2014/main" id="{0D9005C3-B95E-4B18-AAE7-E24BE5196D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823" y="4737577"/>
            <a:ext cx="638349" cy="640080"/>
          </a:xfrm>
          <a:prstGeom prst="rect">
            <a:avLst/>
          </a:prstGeom>
        </p:spPr>
      </p:pic>
      <p:sp>
        <p:nvSpPr>
          <p:cNvPr id="12" name="Twitter handle">
            <a:extLst>
              <a:ext uri="{FF2B5EF4-FFF2-40B4-BE49-F238E27FC236}">
                <a16:creationId xmlns:a16="http://schemas.microsoft.com/office/drawing/2014/main" id="{86493432-72F4-449E-B539-D1AA7F57D16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91766" y="5497665"/>
            <a:ext cx="1608463" cy="640081"/>
          </a:xfrm>
        </p:spPr>
        <p:txBody>
          <a:bodyPr rIns="91440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Enter Twitter info</a:t>
            </a:r>
          </a:p>
        </p:txBody>
      </p:sp>
      <p:pic>
        <p:nvPicPr>
          <p:cNvPr id="10" name="Instagram">
            <a:extLst>
              <a:ext uri="{FF2B5EF4-FFF2-40B4-BE49-F238E27FC236}">
                <a16:creationId xmlns:a16="http://schemas.microsoft.com/office/drawing/2014/main" id="{378C0CF0-E836-4DD3-855C-BE5F54E6A3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79776" y="4690799"/>
            <a:ext cx="734848" cy="733636"/>
          </a:xfrm>
          <a:prstGeom prst="rect">
            <a:avLst/>
          </a:prstGeom>
        </p:spPr>
      </p:pic>
      <p:sp>
        <p:nvSpPr>
          <p:cNvPr id="13" name="Instagram handle">
            <a:extLst>
              <a:ext uri="{FF2B5EF4-FFF2-40B4-BE49-F238E27FC236}">
                <a16:creationId xmlns:a16="http://schemas.microsoft.com/office/drawing/2014/main" id="{3B7466F7-8FB3-4D97-990A-262C144EE8EF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7182175" y="5497665"/>
            <a:ext cx="1608462" cy="640081"/>
          </a:xfrm>
        </p:spPr>
        <p:txBody>
          <a:bodyPr rIns="91440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Enter Instagram info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9DFE4-2DF1-4F25-B907-12A180D6D3B4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1094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4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344"/>
          <p:cNvSpPr/>
          <p:nvPr/>
        </p:nvSpPr>
        <p:spPr>
          <a:xfrm>
            <a:off x="9347200" y="150876"/>
            <a:ext cx="2641500" cy="655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344"/>
          <p:cNvSpPr>
            <a:spLocks noGrp="1"/>
          </p:cNvSpPr>
          <p:nvPr>
            <p:ph type="pic" idx="2"/>
          </p:nvPr>
        </p:nvSpPr>
        <p:spPr>
          <a:xfrm>
            <a:off x="203200" y="152400"/>
            <a:ext cx="8940900" cy="6553200"/>
          </a:xfrm>
          <a:prstGeom prst="rect">
            <a:avLst/>
          </a:prstGeom>
          <a:noFill/>
          <a:ln>
            <a:noFill/>
          </a:ln>
        </p:spPr>
      </p:sp>
      <p:sp>
        <p:nvSpPr>
          <p:cNvPr id="179" name="Google Shape;179;p344"/>
          <p:cNvSpPr txBox="1">
            <a:spLocks noGrp="1"/>
          </p:cNvSpPr>
          <p:nvPr>
            <p:ph type="body" idx="1"/>
          </p:nvPr>
        </p:nvSpPr>
        <p:spPr>
          <a:xfrm>
            <a:off x="9550400" y="2133600"/>
            <a:ext cx="22353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80" name="Google Shape;180;p344"/>
          <p:cNvSpPr txBox="1">
            <a:spLocks noGrp="1"/>
          </p:cNvSpPr>
          <p:nvPr>
            <p:ph type="ftr" idx="11"/>
          </p:nvPr>
        </p:nvSpPr>
        <p:spPr>
          <a:xfrm>
            <a:off x="494517" y="6356350"/>
            <a:ext cx="44592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344"/>
          <p:cNvSpPr txBox="1">
            <a:spLocks noGrp="1"/>
          </p:cNvSpPr>
          <p:nvPr>
            <p:ph type="sldNum" idx="12"/>
          </p:nvPr>
        </p:nvSpPr>
        <p:spPr>
          <a:xfrm>
            <a:off x="10979573" y="6355080"/>
            <a:ext cx="7773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2" name="Google Shape;182;p344"/>
          <p:cNvSpPr txBox="1">
            <a:spLocks noGrp="1"/>
          </p:cNvSpPr>
          <p:nvPr>
            <p:ph type="title"/>
          </p:nvPr>
        </p:nvSpPr>
        <p:spPr>
          <a:xfrm>
            <a:off x="9550400" y="460248"/>
            <a:ext cx="2235300" cy="16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0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41"/>
          <p:cNvSpPr txBox="1">
            <a:spLocks noGrp="1"/>
          </p:cNvSpPr>
          <p:nvPr>
            <p:ph type="body" idx="1"/>
          </p:nvPr>
        </p:nvSpPr>
        <p:spPr>
          <a:xfrm>
            <a:off x="609600" y="1722438"/>
            <a:ext cx="53868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3" name="Google Shape;113;p341"/>
          <p:cNvSpPr txBox="1">
            <a:spLocks noGrp="1"/>
          </p:cNvSpPr>
          <p:nvPr>
            <p:ph type="body" idx="2"/>
          </p:nvPr>
        </p:nvSpPr>
        <p:spPr>
          <a:xfrm>
            <a:off x="609600" y="2438400"/>
            <a:ext cx="5386800" cy="36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◼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9pPr>
          </a:lstStyle>
          <a:p>
            <a:endParaRPr/>
          </a:p>
        </p:txBody>
      </p:sp>
      <p:sp>
        <p:nvSpPr>
          <p:cNvPr id="114" name="Google Shape;114;p341"/>
          <p:cNvSpPr txBox="1">
            <a:spLocks noGrp="1"/>
          </p:cNvSpPr>
          <p:nvPr>
            <p:ph type="body" idx="3"/>
          </p:nvPr>
        </p:nvSpPr>
        <p:spPr>
          <a:xfrm>
            <a:off x="6193368" y="1722438"/>
            <a:ext cx="5388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5" name="Google Shape;115;p341"/>
          <p:cNvSpPr txBox="1">
            <a:spLocks noGrp="1"/>
          </p:cNvSpPr>
          <p:nvPr>
            <p:ph type="body" idx="4"/>
          </p:nvPr>
        </p:nvSpPr>
        <p:spPr>
          <a:xfrm>
            <a:off x="6193368" y="2438400"/>
            <a:ext cx="5388900" cy="36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◼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9pPr>
          </a:lstStyle>
          <a:p>
            <a:endParaRPr/>
          </a:p>
        </p:txBody>
      </p:sp>
      <p:sp>
        <p:nvSpPr>
          <p:cNvPr id="116" name="Google Shape;116;p341"/>
          <p:cNvSpPr txBox="1">
            <a:spLocks noGrp="1"/>
          </p:cNvSpPr>
          <p:nvPr>
            <p:ph type="dt" idx="10"/>
          </p:nvPr>
        </p:nvSpPr>
        <p:spPr>
          <a:xfrm>
            <a:off x="494517" y="6356350"/>
            <a:ext cx="28449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7" name="Google Shape;117;p341"/>
          <p:cNvSpPr txBox="1">
            <a:spLocks noGrp="1"/>
          </p:cNvSpPr>
          <p:nvPr>
            <p:ph type="ftr" idx="11"/>
          </p:nvPr>
        </p:nvSpPr>
        <p:spPr>
          <a:xfrm>
            <a:off x="494517" y="6356350"/>
            <a:ext cx="44703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341"/>
          <p:cNvSpPr txBox="1">
            <a:spLocks noGrp="1"/>
          </p:cNvSpPr>
          <p:nvPr>
            <p:ph type="sldNum" idx="12"/>
          </p:nvPr>
        </p:nvSpPr>
        <p:spPr>
          <a:xfrm>
            <a:off x="10979573" y="6355080"/>
            <a:ext cx="7773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9" name="Google Shape;119;p341"/>
          <p:cNvSpPr txBox="1">
            <a:spLocks noGrp="1"/>
          </p:cNvSpPr>
          <p:nvPr>
            <p:ph type="title"/>
          </p:nvPr>
        </p:nvSpPr>
        <p:spPr>
          <a:xfrm>
            <a:off x="508000" y="355847"/>
            <a:ext cx="11175000" cy="10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40"/>
          <p:cNvSpPr txBox="1">
            <a:spLocks noGrp="1"/>
          </p:cNvSpPr>
          <p:nvPr>
            <p:ph type="body" idx="1"/>
          </p:nvPr>
        </p:nvSpPr>
        <p:spPr>
          <a:xfrm>
            <a:off x="609600" y="1719072"/>
            <a:ext cx="5384700" cy="44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◼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9pPr>
          </a:lstStyle>
          <a:p>
            <a:endParaRPr/>
          </a:p>
        </p:txBody>
      </p:sp>
      <p:sp>
        <p:nvSpPr>
          <p:cNvPr id="107" name="Google Shape;107;p340"/>
          <p:cNvSpPr txBox="1">
            <a:spLocks noGrp="1"/>
          </p:cNvSpPr>
          <p:nvPr>
            <p:ph type="body" idx="2"/>
          </p:nvPr>
        </p:nvSpPr>
        <p:spPr>
          <a:xfrm>
            <a:off x="6197600" y="1719072"/>
            <a:ext cx="5384700" cy="44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◼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9pPr>
          </a:lstStyle>
          <a:p>
            <a:endParaRPr/>
          </a:p>
        </p:txBody>
      </p:sp>
      <p:sp>
        <p:nvSpPr>
          <p:cNvPr id="108" name="Google Shape;108;p340"/>
          <p:cNvSpPr txBox="1">
            <a:spLocks noGrp="1"/>
          </p:cNvSpPr>
          <p:nvPr>
            <p:ph type="ftr" idx="11"/>
          </p:nvPr>
        </p:nvSpPr>
        <p:spPr>
          <a:xfrm>
            <a:off x="494517" y="6356350"/>
            <a:ext cx="43893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40"/>
          <p:cNvSpPr txBox="1">
            <a:spLocks noGrp="1"/>
          </p:cNvSpPr>
          <p:nvPr>
            <p:ph type="sldNum" idx="12"/>
          </p:nvPr>
        </p:nvSpPr>
        <p:spPr>
          <a:xfrm>
            <a:off x="10979573" y="6355080"/>
            <a:ext cx="7773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0" name="Google Shape;110;p340"/>
          <p:cNvSpPr txBox="1">
            <a:spLocks noGrp="1"/>
          </p:cNvSpPr>
          <p:nvPr>
            <p:ph type="title"/>
          </p:nvPr>
        </p:nvSpPr>
        <p:spPr>
          <a:xfrm>
            <a:off x="508000" y="355847"/>
            <a:ext cx="11175000" cy="10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38"/>
          <p:cNvSpPr/>
          <p:nvPr/>
        </p:nvSpPr>
        <p:spPr>
          <a:xfrm>
            <a:off x="203200" y="153923"/>
            <a:ext cx="8940900" cy="6553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338"/>
          <p:cNvSpPr txBox="1">
            <a:spLocks noGrp="1"/>
          </p:cNvSpPr>
          <p:nvPr>
            <p:ph type="sldNum" idx="12"/>
          </p:nvPr>
        </p:nvSpPr>
        <p:spPr>
          <a:xfrm>
            <a:off x="10979573" y="6355080"/>
            <a:ext cx="7773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3" name="Google Shape;103;p338"/>
          <p:cNvSpPr txBox="1">
            <a:spLocks noGrp="1"/>
          </p:cNvSpPr>
          <p:nvPr>
            <p:ph type="title"/>
          </p:nvPr>
        </p:nvSpPr>
        <p:spPr>
          <a:xfrm>
            <a:off x="609600" y="2052960"/>
            <a:ext cx="84327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Arial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38"/>
          <p:cNvSpPr txBox="1">
            <a:spLocks noGrp="1"/>
          </p:cNvSpPr>
          <p:nvPr>
            <p:ph type="ftr" idx="11"/>
          </p:nvPr>
        </p:nvSpPr>
        <p:spPr>
          <a:xfrm>
            <a:off x="609600" y="6361635"/>
            <a:ext cx="44703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77"/>
          <p:cNvSpPr txBox="1">
            <a:spLocks noGrp="1"/>
          </p:cNvSpPr>
          <p:nvPr>
            <p:ph type="ftr" idx="11"/>
          </p:nvPr>
        </p:nvSpPr>
        <p:spPr>
          <a:xfrm>
            <a:off x="494517" y="6356350"/>
            <a:ext cx="47112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77"/>
          <p:cNvSpPr txBox="1">
            <a:spLocks noGrp="1"/>
          </p:cNvSpPr>
          <p:nvPr>
            <p:ph type="sldNum" idx="12"/>
          </p:nvPr>
        </p:nvSpPr>
        <p:spPr>
          <a:xfrm>
            <a:off x="10979573" y="6355080"/>
            <a:ext cx="7773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4" name="Google Shape;94;p277"/>
          <p:cNvSpPr txBox="1">
            <a:spLocks noGrp="1"/>
          </p:cNvSpPr>
          <p:nvPr>
            <p:ph type="title"/>
          </p:nvPr>
        </p:nvSpPr>
        <p:spPr>
          <a:xfrm>
            <a:off x="508000" y="355847"/>
            <a:ext cx="11175000" cy="10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82"/>
          <p:cNvSpPr txBox="1">
            <a:spLocks noGrp="1"/>
          </p:cNvSpPr>
          <p:nvPr>
            <p:ph type="body" idx="1"/>
          </p:nvPr>
        </p:nvSpPr>
        <p:spPr>
          <a:xfrm>
            <a:off x="507999" y="1719071"/>
            <a:ext cx="11210400" cy="44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97" name="Google Shape;97;p282"/>
          <p:cNvSpPr txBox="1">
            <a:spLocks noGrp="1"/>
          </p:cNvSpPr>
          <p:nvPr>
            <p:ph type="ftr" idx="11"/>
          </p:nvPr>
        </p:nvSpPr>
        <p:spPr>
          <a:xfrm>
            <a:off x="494517" y="6356350"/>
            <a:ext cx="44592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82"/>
          <p:cNvSpPr txBox="1">
            <a:spLocks noGrp="1"/>
          </p:cNvSpPr>
          <p:nvPr>
            <p:ph type="sldNum" idx="12"/>
          </p:nvPr>
        </p:nvSpPr>
        <p:spPr>
          <a:xfrm>
            <a:off x="10979573" y="6355080"/>
            <a:ext cx="7773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9" name="Google Shape;99;p282"/>
          <p:cNvSpPr txBox="1">
            <a:spLocks noGrp="1"/>
          </p:cNvSpPr>
          <p:nvPr>
            <p:ph type="title"/>
          </p:nvPr>
        </p:nvSpPr>
        <p:spPr>
          <a:xfrm>
            <a:off x="508000" y="355847"/>
            <a:ext cx="11175000" cy="10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fee50c389e_0_233"/>
          <p:cNvSpPr txBox="1">
            <a:spLocks noGrp="1"/>
          </p:cNvSpPr>
          <p:nvPr>
            <p:ph type="ftr" idx="11"/>
          </p:nvPr>
        </p:nvSpPr>
        <p:spPr>
          <a:xfrm>
            <a:off x="494517" y="6356350"/>
            <a:ext cx="47112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gfee50c389e_0_233"/>
          <p:cNvSpPr txBox="1">
            <a:spLocks noGrp="1"/>
          </p:cNvSpPr>
          <p:nvPr>
            <p:ph type="sldNum" idx="12"/>
          </p:nvPr>
        </p:nvSpPr>
        <p:spPr>
          <a:xfrm>
            <a:off x="10979573" y="6355080"/>
            <a:ext cx="7773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2" name="Google Shape;212;gfee50c389e_0_233"/>
          <p:cNvSpPr txBox="1">
            <a:spLocks noGrp="1"/>
          </p:cNvSpPr>
          <p:nvPr>
            <p:ph type="title"/>
          </p:nvPr>
        </p:nvSpPr>
        <p:spPr>
          <a:xfrm>
            <a:off x="508000" y="355847"/>
            <a:ext cx="11175300" cy="10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ullets as Icons 5X Vertical">
  <p:cSld name="Bullets as Icons 5X Vertical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368b8bc59d_1_463"/>
          <p:cNvSpPr>
            <a:spLocks noGrp="1"/>
          </p:cNvSpPr>
          <p:nvPr>
            <p:ph type="body" idx="1"/>
          </p:nvPr>
        </p:nvSpPr>
        <p:spPr>
          <a:xfrm>
            <a:off x="6792913" y="1748812"/>
            <a:ext cx="3852000" cy="7200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80"/>
              <a:buNone/>
              <a:defRPr sz="2100">
                <a:solidFill>
                  <a:schemeClr val="dk1"/>
                </a:solidFill>
              </a:defRPr>
            </a:lvl1pPr>
            <a:lvl2pPr marL="914400" lvl="1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▪"/>
              <a:defRPr/>
            </a:lvl2pPr>
            <a:lvl3pPr marL="1371600" lvl="2" indent="-32003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▪"/>
              <a:defRPr/>
            </a:lvl3pPr>
            <a:lvl4pPr marL="1828800" lvl="3" indent="-32003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▪"/>
              <a:defRPr/>
            </a:lvl4pPr>
            <a:lvl5pPr marL="2286000" lvl="4" indent="-32003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▪"/>
              <a:defRPr/>
            </a:lvl5pPr>
            <a:lvl6pPr marL="2743200" lvl="5" indent="-32003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▪"/>
              <a:defRPr/>
            </a:lvl6pPr>
            <a:lvl7pPr marL="3200400" lvl="6" indent="-32003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▪"/>
              <a:defRPr/>
            </a:lvl7pPr>
            <a:lvl8pPr marL="3657600" lvl="7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▪"/>
              <a:defRPr/>
            </a:lvl8pPr>
            <a:lvl9pPr marL="4114800" lvl="8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▪"/>
              <a:defRPr/>
            </a:lvl9pPr>
          </a:lstStyle>
          <a:p>
            <a:endParaRPr/>
          </a:p>
        </p:txBody>
      </p:sp>
      <p:sp>
        <p:nvSpPr>
          <p:cNvPr id="114" name="Google Shape;114;g1368b8bc59d_1_463"/>
          <p:cNvSpPr>
            <a:spLocks noGrp="1"/>
          </p:cNvSpPr>
          <p:nvPr>
            <p:ph type="body" idx="2"/>
          </p:nvPr>
        </p:nvSpPr>
        <p:spPr>
          <a:xfrm>
            <a:off x="6792913" y="2561156"/>
            <a:ext cx="3852000" cy="7200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317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80"/>
              <a:buNone/>
              <a:defRPr sz="2100">
                <a:solidFill>
                  <a:schemeClr val="dk1"/>
                </a:solidFill>
              </a:defRPr>
            </a:lvl1pPr>
            <a:lvl2pPr marL="914400" lvl="1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▪"/>
              <a:defRPr/>
            </a:lvl2pPr>
            <a:lvl3pPr marL="1371600" lvl="2" indent="-32003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▪"/>
              <a:defRPr/>
            </a:lvl3pPr>
            <a:lvl4pPr marL="1828800" lvl="3" indent="-32003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▪"/>
              <a:defRPr/>
            </a:lvl4pPr>
            <a:lvl5pPr marL="2286000" lvl="4" indent="-32003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▪"/>
              <a:defRPr/>
            </a:lvl5pPr>
            <a:lvl6pPr marL="2743200" lvl="5" indent="-32003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▪"/>
              <a:defRPr/>
            </a:lvl6pPr>
            <a:lvl7pPr marL="3200400" lvl="6" indent="-32003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▪"/>
              <a:defRPr/>
            </a:lvl7pPr>
            <a:lvl8pPr marL="3657600" lvl="7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▪"/>
              <a:defRPr/>
            </a:lvl8pPr>
            <a:lvl9pPr marL="4114800" lvl="8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▪"/>
              <a:defRPr/>
            </a:lvl9pPr>
          </a:lstStyle>
          <a:p>
            <a:endParaRPr/>
          </a:p>
        </p:txBody>
      </p:sp>
      <p:sp>
        <p:nvSpPr>
          <p:cNvPr id="115" name="Google Shape;115;g1368b8bc59d_1_463"/>
          <p:cNvSpPr>
            <a:spLocks noGrp="1"/>
          </p:cNvSpPr>
          <p:nvPr>
            <p:ph type="body" idx="3"/>
          </p:nvPr>
        </p:nvSpPr>
        <p:spPr>
          <a:xfrm>
            <a:off x="6792913" y="3373501"/>
            <a:ext cx="3852000" cy="7200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317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80"/>
              <a:buNone/>
              <a:defRPr sz="2100">
                <a:solidFill>
                  <a:schemeClr val="dk1"/>
                </a:solidFill>
              </a:defRPr>
            </a:lvl1pPr>
            <a:lvl2pPr marL="914400" lvl="1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▪"/>
              <a:defRPr/>
            </a:lvl2pPr>
            <a:lvl3pPr marL="1371600" lvl="2" indent="-32003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▪"/>
              <a:defRPr/>
            </a:lvl3pPr>
            <a:lvl4pPr marL="1828800" lvl="3" indent="-32003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▪"/>
              <a:defRPr/>
            </a:lvl4pPr>
            <a:lvl5pPr marL="2286000" lvl="4" indent="-32003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▪"/>
              <a:defRPr/>
            </a:lvl5pPr>
            <a:lvl6pPr marL="2743200" lvl="5" indent="-32003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▪"/>
              <a:defRPr/>
            </a:lvl6pPr>
            <a:lvl7pPr marL="3200400" lvl="6" indent="-32003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▪"/>
              <a:defRPr/>
            </a:lvl7pPr>
            <a:lvl8pPr marL="3657600" lvl="7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▪"/>
              <a:defRPr/>
            </a:lvl8pPr>
            <a:lvl9pPr marL="4114800" lvl="8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▪"/>
              <a:defRPr/>
            </a:lvl9pPr>
          </a:lstStyle>
          <a:p>
            <a:endParaRPr/>
          </a:p>
        </p:txBody>
      </p:sp>
      <p:sp>
        <p:nvSpPr>
          <p:cNvPr id="116" name="Google Shape;116;g1368b8bc59d_1_463"/>
          <p:cNvSpPr>
            <a:spLocks noGrp="1"/>
          </p:cNvSpPr>
          <p:nvPr>
            <p:ph type="body" idx="4"/>
          </p:nvPr>
        </p:nvSpPr>
        <p:spPr>
          <a:xfrm>
            <a:off x="6792913" y="4185846"/>
            <a:ext cx="3852000" cy="7200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317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80"/>
              <a:buNone/>
              <a:defRPr sz="2100">
                <a:solidFill>
                  <a:schemeClr val="dk1"/>
                </a:solidFill>
              </a:defRPr>
            </a:lvl1pPr>
            <a:lvl2pPr marL="914400" lvl="1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▪"/>
              <a:defRPr/>
            </a:lvl2pPr>
            <a:lvl3pPr marL="1371600" lvl="2" indent="-32003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▪"/>
              <a:defRPr/>
            </a:lvl3pPr>
            <a:lvl4pPr marL="1828800" lvl="3" indent="-32003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▪"/>
              <a:defRPr/>
            </a:lvl4pPr>
            <a:lvl5pPr marL="2286000" lvl="4" indent="-32003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▪"/>
              <a:defRPr/>
            </a:lvl5pPr>
            <a:lvl6pPr marL="2743200" lvl="5" indent="-32003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▪"/>
              <a:defRPr/>
            </a:lvl6pPr>
            <a:lvl7pPr marL="3200400" lvl="6" indent="-32003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▪"/>
              <a:defRPr/>
            </a:lvl7pPr>
            <a:lvl8pPr marL="3657600" lvl="7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▪"/>
              <a:defRPr/>
            </a:lvl8pPr>
            <a:lvl9pPr marL="4114800" lvl="8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▪"/>
              <a:defRPr/>
            </a:lvl9pPr>
          </a:lstStyle>
          <a:p>
            <a:endParaRPr/>
          </a:p>
        </p:txBody>
      </p:sp>
      <p:sp>
        <p:nvSpPr>
          <p:cNvPr id="117" name="Google Shape;117;g1368b8bc59d_1_463"/>
          <p:cNvSpPr>
            <a:spLocks noGrp="1"/>
          </p:cNvSpPr>
          <p:nvPr>
            <p:ph type="body" idx="5"/>
          </p:nvPr>
        </p:nvSpPr>
        <p:spPr>
          <a:xfrm>
            <a:off x="6792913" y="4998190"/>
            <a:ext cx="3852000" cy="7200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 w="3175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80"/>
              <a:buNone/>
              <a:defRPr sz="2100">
                <a:solidFill>
                  <a:schemeClr val="dk1"/>
                </a:solidFill>
              </a:defRPr>
            </a:lvl1pPr>
            <a:lvl2pPr marL="914400" lvl="1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▪"/>
              <a:defRPr/>
            </a:lvl2pPr>
            <a:lvl3pPr marL="1371600" lvl="2" indent="-32003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▪"/>
              <a:defRPr/>
            </a:lvl3pPr>
            <a:lvl4pPr marL="1828800" lvl="3" indent="-32003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▪"/>
              <a:defRPr/>
            </a:lvl4pPr>
            <a:lvl5pPr marL="2286000" lvl="4" indent="-32003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▪"/>
              <a:defRPr/>
            </a:lvl5pPr>
            <a:lvl6pPr marL="2743200" lvl="5" indent="-32003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▪"/>
              <a:defRPr/>
            </a:lvl6pPr>
            <a:lvl7pPr marL="3200400" lvl="6" indent="-32003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▪"/>
              <a:defRPr/>
            </a:lvl7pPr>
            <a:lvl8pPr marL="3657600" lvl="7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▪"/>
              <a:defRPr/>
            </a:lvl8pPr>
            <a:lvl9pPr marL="4114800" lvl="8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▪"/>
              <a:defRPr/>
            </a:lvl9pPr>
          </a:lstStyle>
          <a:p>
            <a:endParaRPr/>
          </a:p>
        </p:txBody>
      </p:sp>
      <p:grpSp>
        <p:nvGrpSpPr>
          <p:cNvPr id="118" name="Google Shape;118;g1368b8bc59d_1_463"/>
          <p:cNvGrpSpPr/>
          <p:nvPr/>
        </p:nvGrpSpPr>
        <p:grpSpPr>
          <a:xfrm>
            <a:off x="16303" y="0"/>
            <a:ext cx="12192011" cy="6858000"/>
            <a:chOff x="16303" y="6430358"/>
            <a:chExt cx="12192011" cy="6858000"/>
          </a:xfrm>
        </p:grpSpPr>
        <p:sp>
          <p:nvSpPr>
            <p:cNvPr id="119" name="Google Shape;119;g1368b8bc59d_1_463"/>
            <p:cNvSpPr/>
            <p:nvPr/>
          </p:nvSpPr>
          <p:spPr>
            <a:xfrm>
              <a:off x="236937" y="6430358"/>
              <a:ext cx="50781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r="-140078"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g1368b8bc59d_1_463"/>
            <p:cNvSpPr/>
            <p:nvPr/>
          </p:nvSpPr>
          <p:spPr>
            <a:xfrm rot="-5677505">
              <a:off x="3144583" y="8256431"/>
              <a:ext cx="3299419" cy="440920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g1368b8bc59d_1_463"/>
            <p:cNvSpPr/>
            <p:nvPr/>
          </p:nvSpPr>
          <p:spPr>
            <a:xfrm rot="-5400000">
              <a:off x="2233480" y="9232075"/>
              <a:ext cx="6053675" cy="1254560"/>
            </a:xfrm>
            <a:custGeom>
              <a:avLst/>
              <a:gdLst/>
              <a:ahLst/>
              <a:cxnLst/>
              <a:rect l="l" t="t" r="r" b="b"/>
              <a:pathLst>
                <a:path w="10000" h="8000" extrusionOk="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2" name="Google Shape;122;g1368b8bc59d_1_463"/>
            <p:cNvSpPr/>
            <p:nvPr/>
          </p:nvSpPr>
          <p:spPr>
            <a:xfrm>
              <a:off x="16303" y="6431945"/>
              <a:ext cx="12192011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23" name="Google Shape;123;g1368b8bc59d_1_463"/>
          <p:cNvSpPr txBox="1">
            <a:spLocks noGrp="1"/>
          </p:cNvSpPr>
          <p:nvPr>
            <p:ph type="title"/>
          </p:nvPr>
        </p:nvSpPr>
        <p:spPr>
          <a:xfrm>
            <a:off x="1154956" y="2287088"/>
            <a:ext cx="3438900" cy="22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00"/>
              <a:buFont typeface="Century Gothic"/>
              <a:buNone/>
              <a:defRPr sz="2300" b="0" cap="none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g1368b8bc59d_1_463"/>
          <p:cNvSpPr txBox="1">
            <a:spLocks noGrp="1"/>
          </p:cNvSpPr>
          <p:nvPr>
            <p:ph type="dt" idx="10"/>
          </p:nvPr>
        </p:nvSpPr>
        <p:spPr>
          <a:xfrm>
            <a:off x="10650938" y="6394061"/>
            <a:ext cx="9906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" name="Google Shape;125;g1368b8bc59d_1_463"/>
          <p:cNvSpPr txBox="1">
            <a:spLocks noGrp="1"/>
          </p:cNvSpPr>
          <p:nvPr>
            <p:ph type="ftr" idx="11"/>
          </p:nvPr>
        </p:nvSpPr>
        <p:spPr>
          <a:xfrm>
            <a:off x="528358" y="6391838"/>
            <a:ext cx="3859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g1368b8bc59d_1_463"/>
          <p:cNvSpPr>
            <a:spLocks noGrp="1"/>
          </p:cNvSpPr>
          <p:nvPr>
            <p:ph type="pic" idx="6"/>
          </p:nvPr>
        </p:nvSpPr>
        <p:spPr>
          <a:xfrm>
            <a:off x="5870575" y="1840504"/>
            <a:ext cx="536700" cy="536700"/>
          </a:xfrm>
          <a:prstGeom prst="rect">
            <a:avLst/>
          </a:prstGeom>
          <a:noFill/>
          <a:ln>
            <a:noFill/>
          </a:ln>
        </p:spPr>
      </p:sp>
      <p:sp>
        <p:nvSpPr>
          <p:cNvPr id="127" name="Google Shape;127;g1368b8bc59d_1_463"/>
          <p:cNvSpPr>
            <a:spLocks noGrp="1"/>
          </p:cNvSpPr>
          <p:nvPr>
            <p:ph type="pic" idx="7"/>
          </p:nvPr>
        </p:nvSpPr>
        <p:spPr>
          <a:xfrm>
            <a:off x="5870575" y="2652849"/>
            <a:ext cx="536700" cy="536700"/>
          </a:xfrm>
          <a:prstGeom prst="rect">
            <a:avLst/>
          </a:prstGeom>
          <a:noFill/>
          <a:ln>
            <a:noFill/>
          </a:ln>
        </p:spPr>
      </p:sp>
      <p:sp>
        <p:nvSpPr>
          <p:cNvPr id="128" name="Google Shape;128;g1368b8bc59d_1_463"/>
          <p:cNvSpPr>
            <a:spLocks noGrp="1"/>
          </p:cNvSpPr>
          <p:nvPr>
            <p:ph type="pic" idx="8"/>
          </p:nvPr>
        </p:nvSpPr>
        <p:spPr>
          <a:xfrm>
            <a:off x="5870575" y="3465194"/>
            <a:ext cx="536700" cy="536700"/>
          </a:xfrm>
          <a:prstGeom prst="rect">
            <a:avLst/>
          </a:prstGeom>
          <a:noFill/>
          <a:ln>
            <a:noFill/>
          </a:ln>
        </p:spPr>
      </p:sp>
      <p:sp>
        <p:nvSpPr>
          <p:cNvPr id="129" name="Google Shape;129;g1368b8bc59d_1_463"/>
          <p:cNvSpPr>
            <a:spLocks noGrp="1"/>
          </p:cNvSpPr>
          <p:nvPr>
            <p:ph type="pic" idx="9"/>
          </p:nvPr>
        </p:nvSpPr>
        <p:spPr>
          <a:xfrm>
            <a:off x="5870575" y="4277539"/>
            <a:ext cx="536700" cy="536700"/>
          </a:xfrm>
          <a:prstGeom prst="rect">
            <a:avLst/>
          </a:prstGeom>
          <a:noFill/>
          <a:ln>
            <a:noFill/>
          </a:ln>
        </p:spPr>
      </p:sp>
      <p:sp>
        <p:nvSpPr>
          <p:cNvPr id="130" name="Google Shape;130;g1368b8bc59d_1_463"/>
          <p:cNvSpPr>
            <a:spLocks noGrp="1"/>
          </p:cNvSpPr>
          <p:nvPr>
            <p:ph type="pic" idx="13"/>
          </p:nvPr>
        </p:nvSpPr>
        <p:spPr>
          <a:xfrm>
            <a:off x="5870575" y="5089882"/>
            <a:ext cx="536700" cy="5367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06746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AEF56-5357-4CFD-B503-FD5D22E31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31"/>
            <a:ext cx="10515600" cy="8504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D3B12E01-EEE8-414E-AC3B-33EF45A0777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44132" y="1485885"/>
            <a:ext cx="6562725" cy="1032249"/>
          </a:xfrm>
        </p:spPr>
        <p:txBody>
          <a:bodyPr>
            <a:normAutofit/>
          </a:bodyPr>
          <a:lstStyle>
            <a:lvl1pPr marL="0" indent="0" algn="ctr">
              <a:buNone/>
              <a:defRPr sz="2100"/>
            </a:lvl1pPr>
          </a:lstStyle>
          <a:p>
            <a:pPr lvl="0"/>
            <a:r>
              <a:rPr lang="en-US"/>
              <a:t>Department or Office website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3F7AE-850B-4864-B80E-0BE8ADB84F7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4132" y="2847529"/>
            <a:ext cx="6562725" cy="1032249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Enter contact info such as phone number and email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AA1560F-907F-4C23-AB0E-E50F07A849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94619" y="4428882"/>
            <a:ext cx="2304487" cy="666750"/>
          </a:xfrm>
        </p:spPr>
        <p:txBody>
          <a:bodyPr>
            <a:normAutofit/>
          </a:bodyPr>
          <a:lstStyle>
            <a:lvl1pPr marL="0" indent="0" algn="ctr">
              <a:buNone/>
              <a:defRPr sz="2100" b="1"/>
            </a:lvl1pPr>
          </a:lstStyle>
          <a:p>
            <a:pPr lvl="0"/>
            <a:r>
              <a:rPr lang="en-US"/>
              <a:t>Text</a:t>
            </a:r>
          </a:p>
        </p:txBody>
      </p:sp>
      <p:pic>
        <p:nvPicPr>
          <p:cNvPr id="6" name="Facebook">
            <a:extLst>
              <a:ext uri="{FF2B5EF4-FFF2-40B4-BE49-F238E27FC236}">
                <a16:creationId xmlns:a16="http://schemas.microsoft.com/office/drawing/2014/main" id="{44C9F024-7D6B-4064-B434-76A1933BE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343" y="5372116"/>
            <a:ext cx="573024" cy="42696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4F8BCB-943B-4692-A224-F8A2437D78A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4133" y="5906972"/>
            <a:ext cx="1635443" cy="503237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Enter Facebook info</a:t>
            </a:r>
          </a:p>
        </p:txBody>
      </p:sp>
      <p:pic>
        <p:nvPicPr>
          <p:cNvPr id="7" name="Twitter">
            <a:extLst>
              <a:ext uri="{FF2B5EF4-FFF2-40B4-BE49-F238E27FC236}">
                <a16:creationId xmlns:a16="http://schemas.microsoft.com/office/drawing/2014/main" id="{1F1462B5-F1B0-4233-B989-C544B2B47E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293" y="5365545"/>
            <a:ext cx="585216" cy="440102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8BACC9A-2948-4586-9ADE-AC08E52A63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29141" y="5906971"/>
            <a:ext cx="1635443" cy="503237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Enter Twitter info</a:t>
            </a:r>
          </a:p>
        </p:txBody>
      </p:sp>
      <p:pic>
        <p:nvPicPr>
          <p:cNvPr id="8" name="Instagram">
            <a:extLst>
              <a:ext uri="{FF2B5EF4-FFF2-40B4-BE49-F238E27FC236}">
                <a16:creationId xmlns:a16="http://schemas.microsoft.com/office/drawing/2014/main" id="{22D2F588-6523-4556-88B5-99C95EE5E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90819" y="5334551"/>
            <a:ext cx="670560" cy="50209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81A18F7-3BD9-4CAA-9ADC-13EF99A4E3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08377" y="5906971"/>
            <a:ext cx="1635443" cy="503237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/>
              <a:t>Enter Instagram info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E1C24E-3AD8-45B3-85F6-8E92576D8D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9936C-68CC-48AF-8CF3-4B03BC21D0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3272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ullets as Icons 5X Vertical" preserve="1" userDrawn="1">
  <p:cSld name="1_Bullets as Icons 5X Vertical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g1368b8bc59d_1_463"/>
          <p:cNvGrpSpPr/>
          <p:nvPr/>
        </p:nvGrpSpPr>
        <p:grpSpPr>
          <a:xfrm>
            <a:off x="16303" y="0"/>
            <a:ext cx="12192011" cy="6858000"/>
            <a:chOff x="16303" y="6430358"/>
            <a:chExt cx="12192011" cy="6858000"/>
          </a:xfrm>
        </p:grpSpPr>
        <p:sp>
          <p:nvSpPr>
            <p:cNvPr id="119" name="Google Shape;119;g1368b8bc59d_1_463"/>
            <p:cNvSpPr/>
            <p:nvPr/>
          </p:nvSpPr>
          <p:spPr>
            <a:xfrm>
              <a:off x="236937" y="6430358"/>
              <a:ext cx="50781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r="-140078"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g1368b8bc59d_1_463"/>
            <p:cNvSpPr/>
            <p:nvPr/>
          </p:nvSpPr>
          <p:spPr>
            <a:xfrm rot="-5677505">
              <a:off x="3144583" y="8256431"/>
              <a:ext cx="3299419" cy="440920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g1368b8bc59d_1_463"/>
            <p:cNvSpPr/>
            <p:nvPr/>
          </p:nvSpPr>
          <p:spPr>
            <a:xfrm rot="-5400000">
              <a:off x="2233480" y="9232075"/>
              <a:ext cx="6053675" cy="1254560"/>
            </a:xfrm>
            <a:custGeom>
              <a:avLst/>
              <a:gdLst/>
              <a:ahLst/>
              <a:cxnLst/>
              <a:rect l="l" t="t" r="r" b="b"/>
              <a:pathLst>
                <a:path w="10000" h="8000" extrusionOk="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2" name="Google Shape;122;g1368b8bc59d_1_463"/>
            <p:cNvSpPr/>
            <p:nvPr/>
          </p:nvSpPr>
          <p:spPr>
            <a:xfrm>
              <a:off x="16303" y="6431945"/>
              <a:ext cx="12192011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23" name="Google Shape;123;g1368b8bc59d_1_463"/>
          <p:cNvSpPr txBox="1">
            <a:spLocks noGrp="1"/>
          </p:cNvSpPr>
          <p:nvPr>
            <p:ph type="title"/>
          </p:nvPr>
        </p:nvSpPr>
        <p:spPr>
          <a:xfrm>
            <a:off x="1154956" y="2287088"/>
            <a:ext cx="3438900" cy="22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00"/>
              <a:buFont typeface="Century Gothic"/>
              <a:buNone/>
              <a:defRPr sz="2300" b="0" cap="none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g1368b8bc59d_1_463"/>
          <p:cNvSpPr txBox="1">
            <a:spLocks noGrp="1"/>
          </p:cNvSpPr>
          <p:nvPr>
            <p:ph type="dt" idx="10"/>
          </p:nvPr>
        </p:nvSpPr>
        <p:spPr>
          <a:xfrm>
            <a:off x="10650938" y="6394061"/>
            <a:ext cx="9906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" name="Google Shape;693;gfee50c389e_0_65" descr="Blue arrow pointing right">
            <a:extLst>
              <a:ext uri="{FF2B5EF4-FFF2-40B4-BE49-F238E27FC236}">
                <a16:creationId xmlns:a16="http://schemas.microsoft.com/office/drawing/2014/main" id="{BC0A07ED-0631-BCCC-388D-AACEE1E64618}"/>
              </a:ext>
            </a:extLst>
          </p:cNvPr>
          <p:cNvSpPr/>
          <p:nvPr userDrawn="1"/>
        </p:nvSpPr>
        <p:spPr>
          <a:xfrm>
            <a:off x="4837050" y="3075775"/>
            <a:ext cx="914400" cy="613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C598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Google Shape;694;gfee50c389e_0_65" descr="Arrow pointing from one box to another">
            <a:extLst>
              <a:ext uri="{FF2B5EF4-FFF2-40B4-BE49-F238E27FC236}">
                <a16:creationId xmlns:a16="http://schemas.microsoft.com/office/drawing/2014/main" id="{06CB5698-5B9A-86F3-05A6-9FEB8597EC94}"/>
              </a:ext>
            </a:extLst>
          </p:cNvPr>
          <p:cNvSpPr/>
          <p:nvPr userDrawn="1"/>
        </p:nvSpPr>
        <p:spPr>
          <a:xfrm>
            <a:off x="10969650" y="845225"/>
            <a:ext cx="552900" cy="107040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C598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Google Shape;703;gfee50c389e_0_65" descr="Arrow pointing from one box to another">
            <a:extLst>
              <a:ext uri="{FF2B5EF4-FFF2-40B4-BE49-F238E27FC236}">
                <a16:creationId xmlns:a16="http://schemas.microsoft.com/office/drawing/2014/main" id="{66F8B98D-28C8-D9AF-02FA-CE67B37868DE}"/>
              </a:ext>
            </a:extLst>
          </p:cNvPr>
          <p:cNvSpPr/>
          <p:nvPr userDrawn="1"/>
        </p:nvSpPr>
        <p:spPr>
          <a:xfrm>
            <a:off x="10969650" y="2158826"/>
            <a:ext cx="552900" cy="101580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C598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Google Shape;696;gfee50c389e_0_65" descr="Arrow pointing from one box to another">
            <a:extLst>
              <a:ext uri="{FF2B5EF4-FFF2-40B4-BE49-F238E27FC236}">
                <a16:creationId xmlns:a16="http://schemas.microsoft.com/office/drawing/2014/main" id="{3F140C05-D7B0-CEDE-2404-49BF6AEAEBAC}"/>
              </a:ext>
            </a:extLst>
          </p:cNvPr>
          <p:cNvSpPr/>
          <p:nvPr userDrawn="1"/>
        </p:nvSpPr>
        <p:spPr>
          <a:xfrm>
            <a:off x="10969650" y="3446200"/>
            <a:ext cx="552900" cy="107040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C598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Google Shape;695;gfee50c389e_0_65" descr="Arrow pointing from one box to another">
            <a:extLst>
              <a:ext uri="{FF2B5EF4-FFF2-40B4-BE49-F238E27FC236}">
                <a16:creationId xmlns:a16="http://schemas.microsoft.com/office/drawing/2014/main" id="{7B4A21EE-0AEF-24F7-C28F-EC91D3952D2A}"/>
              </a:ext>
            </a:extLst>
          </p:cNvPr>
          <p:cNvSpPr/>
          <p:nvPr userDrawn="1"/>
        </p:nvSpPr>
        <p:spPr>
          <a:xfrm>
            <a:off x="10969650" y="4756825"/>
            <a:ext cx="552900" cy="107040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0C598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7651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01525-BAE3-4CAF-89D0-D1DDCA755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" y="523073"/>
            <a:ext cx="11787611" cy="9898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A6AA0EF4-0F3E-49A9-A72A-4AB100D7A98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81069" y="1914862"/>
            <a:ext cx="11787611" cy="4376210"/>
          </a:xfrm>
        </p:spPr>
        <p:txBody>
          <a:bodyPr/>
          <a:lstStyle/>
          <a:p>
            <a:r>
              <a:rPr lang="en-US" dirty="0"/>
              <a:t>Click icon to add chart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42AFA712-8BE6-40B2-B9BF-005BFA8B5E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51981"/>
            <a:ext cx="2743200" cy="3226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New Jersey Department of Education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256F76-59C6-41DD-B216-886CAB459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35360"/>
            <a:ext cx="2743200" cy="365125"/>
          </a:xfrm>
          <a:prstGeom prst="rect">
            <a:avLst/>
          </a:prstGeom>
        </p:spPr>
        <p:txBody>
          <a:bodyPr/>
          <a:lstStyle/>
          <a:p>
            <a:fld id="{1929936C-68CC-48AF-8CF3-4B03BC21D0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442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344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1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33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5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: New Jersey Department of Education.">
            <a:extLst>
              <a:ext uri="{FF2B5EF4-FFF2-40B4-BE49-F238E27FC236}">
                <a16:creationId xmlns:a16="http://schemas.microsoft.com/office/drawing/2014/main" id="{CF96DE2C-7117-450B-9505-73F2CC7674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0" y="-5897"/>
            <a:ext cx="12081831" cy="255118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6ABD99-43FC-48BD-956C-54F530646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169" y="1825625"/>
            <a:ext cx="117880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Do not use this layout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D58F0D-AFBC-4C02-86EC-5B2665C197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"/>
            <a:ext cx="12192000" cy="309467"/>
          </a:xfrm>
          <a:prstGeom prst="rect">
            <a:avLst/>
          </a:prstGeom>
          <a:solidFill>
            <a:srgbClr val="104E72"/>
          </a:solidFill>
          <a:ln>
            <a:solidFill>
              <a:srgbClr val="104E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0364AC-974D-4ED3-911B-729A27C7B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577834"/>
            <a:ext cx="12192000" cy="280166"/>
          </a:xfrm>
          <a:prstGeom prst="rect">
            <a:avLst/>
          </a:prstGeom>
          <a:solidFill>
            <a:srgbClr val="104E72"/>
          </a:solidFill>
          <a:ln>
            <a:solidFill>
              <a:srgbClr val="104E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accent5">
                  <a:lumMod val="50000"/>
                </a:schemeClr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29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69" r:id="rId8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4050" b="1" kern="1200">
          <a:solidFill>
            <a:srgbClr val="6E2405"/>
          </a:solidFill>
          <a:latin typeface="Palatino Linotype" panose="02040502050505030304" pitchFamily="18" charset="0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8000"/>
        </a:lnSpc>
        <a:spcBef>
          <a:spcPts val="750"/>
        </a:spcBef>
        <a:spcAft>
          <a:spcPts val="1050"/>
        </a:spcAft>
        <a:buFont typeface="Arial" panose="020B0604020202020204" pitchFamily="34" charset="0"/>
        <a:buNone/>
        <a:defRPr sz="33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8000"/>
        </a:lnSpc>
        <a:spcBef>
          <a:spcPts val="375"/>
        </a:spcBef>
        <a:spcAft>
          <a:spcPts val="105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8000"/>
        </a:lnSpc>
        <a:spcBef>
          <a:spcPts val="375"/>
        </a:spcBef>
        <a:spcAft>
          <a:spcPts val="105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8000"/>
        </a:lnSpc>
        <a:spcBef>
          <a:spcPts val="375"/>
        </a:spcBef>
        <a:spcAft>
          <a:spcPts val="105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8000"/>
        </a:lnSpc>
        <a:spcBef>
          <a:spcPts val="375"/>
        </a:spcBef>
        <a:spcAft>
          <a:spcPts val="105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76"/>
          <p:cNvSpPr/>
          <p:nvPr/>
        </p:nvSpPr>
        <p:spPr>
          <a:xfrm>
            <a:off x="203199" y="152401"/>
            <a:ext cx="11752200" cy="1346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276"/>
          <p:cNvSpPr txBox="1">
            <a:spLocks noGrp="1"/>
          </p:cNvSpPr>
          <p:nvPr>
            <p:ph type="title"/>
          </p:nvPr>
        </p:nvSpPr>
        <p:spPr>
          <a:xfrm>
            <a:off x="508000" y="355847"/>
            <a:ext cx="11175000" cy="10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p276"/>
          <p:cNvSpPr txBox="1">
            <a:spLocks noGrp="1"/>
          </p:cNvSpPr>
          <p:nvPr>
            <p:ph type="body" idx="1"/>
          </p:nvPr>
        </p:nvSpPr>
        <p:spPr>
          <a:xfrm>
            <a:off x="507999" y="1719071"/>
            <a:ext cx="11210400" cy="44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◼"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1150" algn="l" rtl="0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Noto Sans Symbols"/>
              <a:buChar char="▪"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oto Sans Symbols"/>
              <a:buChar char="▪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276"/>
          <p:cNvSpPr txBox="1">
            <a:spLocks noGrp="1"/>
          </p:cNvSpPr>
          <p:nvPr>
            <p:ph type="ftr" idx="11"/>
          </p:nvPr>
        </p:nvSpPr>
        <p:spPr>
          <a:xfrm>
            <a:off x="494517" y="6356350"/>
            <a:ext cx="44703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276"/>
          <p:cNvSpPr txBox="1">
            <a:spLocks noGrp="1"/>
          </p:cNvSpPr>
          <p:nvPr>
            <p:ph type="sldNum" idx="12"/>
          </p:nvPr>
        </p:nvSpPr>
        <p:spPr>
          <a:xfrm>
            <a:off x="10979573" y="6355080"/>
            <a:ext cx="7773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0" name="Google Shape;90;p276"/>
          <p:cNvCxnSpPr/>
          <p:nvPr/>
        </p:nvCxnSpPr>
        <p:spPr>
          <a:xfrm>
            <a:off x="494517" y="6234784"/>
            <a:ext cx="112623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7403641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754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96D1C8D-2804-489C-86CC-F70D29F9273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40" y="162883"/>
            <a:ext cx="11893320" cy="163068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2D6E93-3D36-4693-94CF-5E08B138D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842" y="378898"/>
            <a:ext cx="10096959" cy="747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288CE7-0338-4DCA-9309-6257DC1AB2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6292" y="1430628"/>
            <a:ext cx="11890272" cy="4507465"/>
          </a:xfrm>
          <a:prstGeom prst="rect">
            <a:avLst/>
          </a:prstGeom>
        </p:spPr>
        <p:txBody>
          <a:bodyPr vert="horz" lIns="91440" tIns="45720" rIns="82296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5DAC51-AACD-4066-8BD6-6F7BF018F00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40" y="6050987"/>
            <a:ext cx="11890272" cy="76809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98713-19FC-43BC-8C7D-F7EE32024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87719" y="625719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  <a:latin typeface="Palatino Linotype" panose="02040502050505030304" pitchFamily="18" charset="0"/>
              </a:defRPr>
            </a:lvl1pPr>
          </a:lstStyle>
          <a:p>
            <a:fld id="{A3D1C70C-36A2-44FC-A083-98959550CF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467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685" r:id="rId2"/>
    <p:sldLayoutId id="2147483686" r:id="rId3"/>
    <p:sldLayoutId id="2147483687" r:id="rId4"/>
    <p:sldLayoutId id="2147483688" r:id="rId5"/>
    <p:sldLayoutId id="2147483752" r:id="rId6"/>
    <p:sldLayoutId id="2147483690" r:id="rId7"/>
    <p:sldLayoutId id="2147483691" r:id="rId8"/>
    <p:sldLayoutId id="2147483753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45" r:id="rId18"/>
    <p:sldLayoutId id="2147483746" r:id="rId19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750" b="1" kern="1200">
          <a:solidFill>
            <a:srgbClr val="6E2405"/>
          </a:solidFill>
          <a:latin typeface="Palatino Linotype" panose="02040502050505030304" pitchFamily="18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8000"/>
        </a:lnSpc>
        <a:spcBef>
          <a:spcPts val="750"/>
        </a:spcBef>
        <a:spcAft>
          <a:spcPts val="105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8000"/>
        </a:lnSpc>
        <a:spcBef>
          <a:spcPts val="375"/>
        </a:spcBef>
        <a:spcAft>
          <a:spcPts val="105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8000"/>
        </a:lnSpc>
        <a:spcBef>
          <a:spcPts val="375"/>
        </a:spcBef>
        <a:spcAft>
          <a:spcPts val="105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8000"/>
        </a:lnSpc>
        <a:spcBef>
          <a:spcPts val="375"/>
        </a:spcBef>
        <a:spcAft>
          <a:spcPts val="105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8000"/>
        </a:lnSpc>
        <a:spcBef>
          <a:spcPts val="375"/>
        </a:spcBef>
        <a:spcAft>
          <a:spcPts val="105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60367D-4F1F-4D06-9551-9D120A83F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40" y="365127"/>
            <a:ext cx="118902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7A9155-9D6F-4818-A1EA-81ACC0306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9340" y="1825627"/>
            <a:ext cx="11890272" cy="41223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CC72A4-5CFF-4D23-9567-642F335289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40" y="6050987"/>
            <a:ext cx="11890272" cy="76809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D45371-22E5-41E2-9C10-6B0FADA841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57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  <a:latin typeface="Palatino Linotype" panose="02040502050505030304" pitchFamily="18" charset="0"/>
              </a:defRPr>
            </a:lvl1pPr>
          </a:lstStyle>
          <a:p>
            <a:fld id="{063B872D-3AE9-4542-A461-B751CD6BB8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574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500" kern="1200">
          <a:solidFill>
            <a:srgbClr val="6E2405"/>
          </a:solidFill>
          <a:latin typeface="Palatino Linotype" panose="02040502050505030304" pitchFamily="18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8000"/>
        </a:lnSpc>
        <a:spcBef>
          <a:spcPts val="750"/>
        </a:spcBef>
        <a:spcAft>
          <a:spcPts val="105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8000"/>
        </a:lnSpc>
        <a:spcBef>
          <a:spcPts val="375"/>
        </a:spcBef>
        <a:spcAft>
          <a:spcPts val="105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8000"/>
        </a:lnSpc>
        <a:spcBef>
          <a:spcPts val="0"/>
        </a:spcBef>
        <a:spcAft>
          <a:spcPts val="105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8000"/>
        </a:lnSpc>
        <a:spcBef>
          <a:spcPts val="375"/>
        </a:spcBef>
        <a:spcAft>
          <a:spcPts val="1050"/>
        </a:spcAft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8000"/>
        </a:lnSpc>
        <a:spcBef>
          <a:spcPts val="375"/>
        </a:spcBef>
        <a:spcAft>
          <a:spcPts val="1050"/>
        </a:spcAft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: New Jersey Department of Education.">
            <a:extLst>
              <a:ext uri="{FF2B5EF4-FFF2-40B4-BE49-F238E27FC236}">
                <a16:creationId xmlns:a16="http://schemas.microsoft.com/office/drawing/2014/main" id="{CF96DE2C-7117-450B-9505-73F2CC7674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9" y="-5897"/>
            <a:ext cx="12081830" cy="255118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6ABD99-43FC-48BD-956C-54F530646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169" y="1825625"/>
            <a:ext cx="117880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Do not use this layout</a:t>
            </a:r>
          </a:p>
        </p:txBody>
      </p:sp>
    </p:spTree>
    <p:extLst>
      <p:ext uri="{BB962C8B-B14F-4D97-AF65-F5344CB8AC3E}">
        <p14:creationId xmlns:p14="http://schemas.microsoft.com/office/powerpoint/2010/main" val="3755961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44" r:id="rId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rgbClr val="6E2405"/>
          </a:solidFill>
          <a:latin typeface="Palatino Linotype" panose="02040502050505030304" pitchFamily="18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8000"/>
        </a:lnSpc>
        <a:spcBef>
          <a:spcPts val="1000"/>
        </a:spcBef>
        <a:spcAft>
          <a:spcPts val="1400"/>
        </a:spcAft>
        <a:buFont typeface="Arial" panose="020B0604020202020204" pitchFamily="34" charset="0"/>
        <a:buNone/>
        <a:defRPr sz="44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8000"/>
        </a:lnSpc>
        <a:spcBef>
          <a:spcPts val="500"/>
        </a:spcBef>
        <a:spcAft>
          <a:spcPts val="140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8000"/>
        </a:lnSpc>
        <a:spcBef>
          <a:spcPts val="500"/>
        </a:spcBef>
        <a:spcAft>
          <a:spcPts val="14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8000"/>
        </a:lnSpc>
        <a:spcBef>
          <a:spcPts val="500"/>
        </a:spcBef>
        <a:spcAft>
          <a:spcPts val="14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8000"/>
        </a:lnSpc>
        <a:spcBef>
          <a:spcPts val="500"/>
        </a:spcBef>
        <a:spcAft>
          <a:spcPts val="14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96D1C8D-2804-489C-86CC-F70D29F9273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40" y="162881"/>
            <a:ext cx="11893320" cy="163068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2D6E93-3D36-4693-94CF-5E08B138D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841" y="378896"/>
            <a:ext cx="10096959" cy="747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288CE7-0338-4DCA-9309-6257DC1AB2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6292" y="1430626"/>
            <a:ext cx="11890272" cy="4507465"/>
          </a:xfrm>
          <a:prstGeom prst="rect">
            <a:avLst/>
          </a:prstGeom>
        </p:spPr>
        <p:txBody>
          <a:bodyPr vert="horz" lIns="91440" tIns="45720" rIns="82296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5DAC51-AACD-4066-8BD6-6F7BF018F00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40" y="6050987"/>
            <a:ext cx="11890272" cy="76809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98713-19FC-43BC-8C7D-F7EE32024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87719" y="62571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Palatino Linotype" panose="02040502050505030304" pitchFamily="18" charset="0"/>
              </a:defRPr>
            </a:lvl1pPr>
          </a:lstStyle>
          <a:p>
            <a:fld id="{A3D1C70C-36A2-44FC-A083-98959550CF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104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1" kern="1200">
          <a:solidFill>
            <a:srgbClr val="6E2405"/>
          </a:solidFill>
          <a:latin typeface="Palatino Linotype" panose="0204050205050503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8000"/>
        </a:lnSpc>
        <a:spcBef>
          <a:spcPts val="1000"/>
        </a:spcBef>
        <a:spcAft>
          <a:spcPts val="140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8000"/>
        </a:lnSpc>
        <a:spcBef>
          <a:spcPts val="500"/>
        </a:spcBef>
        <a:spcAft>
          <a:spcPts val="140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8000"/>
        </a:lnSpc>
        <a:spcBef>
          <a:spcPts val="500"/>
        </a:spcBef>
        <a:spcAft>
          <a:spcPts val="140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8000"/>
        </a:lnSpc>
        <a:spcBef>
          <a:spcPts val="500"/>
        </a:spcBef>
        <a:spcAft>
          <a:spcPts val="14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8000"/>
        </a:lnSpc>
        <a:spcBef>
          <a:spcPts val="500"/>
        </a:spcBef>
        <a:spcAft>
          <a:spcPts val="14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96D1C8D-2804-489C-86CC-F70D29F9273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40" y="162881"/>
            <a:ext cx="11893320" cy="163068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2D6E93-3D36-4693-94CF-5E08B138D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841" y="378896"/>
            <a:ext cx="10096959" cy="747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288CE7-0338-4DCA-9309-6257DC1AB2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6292" y="1430626"/>
            <a:ext cx="11890272" cy="4507465"/>
          </a:xfrm>
          <a:prstGeom prst="rect">
            <a:avLst/>
          </a:prstGeom>
        </p:spPr>
        <p:txBody>
          <a:bodyPr vert="horz" lIns="91440" tIns="45720" rIns="82296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5DAC51-AACD-4066-8BD6-6F7BF018F00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40" y="6050987"/>
            <a:ext cx="11890272" cy="76809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98713-19FC-43BC-8C7D-F7EE32024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87719" y="625719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Palatino Linotype" panose="02040502050505030304" pitchFamily="18" charset="0"/>
              </a:defRPr>
            </a:lvl1pPr>
          </a:lstStyle>
          <a:p>
            <a:fld id="{A3D1C70C-36A2-44FC-A083-98959550CF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702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1" kern="1200">
          <a:solidFill>
            <a:srgbClr val="6E2405"/>
          </a:solidFill>
          <a:latin typeface="Palatino Linotype" panose="0204050205050503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8000"/>
        </a:lnSpc>
        <a:spcBef>
          <a:spcPts val="1000"/>
        </a:spcBef>
        <a:spcAft>
          <a:spcPts val="140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8000"/>
        </a:lnSpc>
        <a:spcBef>
          <a:spcPts val="500"/>
        </a:spcBef>
        <a:spcAft>
          <a:spcPts val="140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8000"/>
        </a:lnSpc>
        <a:spcBef>
          <a:spcPts val="500"/>
        </a:spcBef>
        <a:spcAft>
          <a:spcPts val="140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8000"/>
        </a:lnSpc>
        <a:spcBef>
          <a:spcPts val="500"/>
        </a:spcBef>
        <a:spcAft>
          <a:spcPts val="14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8000"/>
        </a:lnSpc>
        <a:spcBef>
          <a:spcPts val="500"/>
        </a:spcBef>
        <a:spcAft>
          <a:spcPts val="14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alatino Linotype" panose="0204050205050503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7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7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76"/>
          <p:cNvSpPr/>
          <p:nvPr/>
        </p:nvSpPr>
        <p:spPr>
          <a:xfrm>
            <a:off x="203199" y="152401"/>
            <a:ext cx="11752200" cy="1346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276"/>
          <p:cNvSpPr txBox="1">
            <a:spLocks noGrp="1"/>
          </p:cNvSpPr>
          <p:nvPr>
            <p:ph type="title"/>
          </p:nvPr>
        </p:nvSpPr>
        <p:spPr>
          <a:xfrm>
            <a:off x="508000" y="355847"/>
            <a:ext cx="11175000" cy="10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p276"/>
          <p:cNvSpPr txBox="1">
            <a:spLocks noGrp="1"/>
          </p:cNvSpPr>
          <p:nvPr>
            <p:ph type="body" idx="1"/>
          </p:nvPr>
        </p:nvSpPr>
        <p:spPr>
          <a:xfrm>
            <a:off x="507999" y="1719071"/>
            <a:ext cx="11210400" cy="44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"/>
              <a:buChar char="◼"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"/>
              <a:buChar char="▪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"/>
              <a:buChar char="▪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oto Sans"/>
              <a:buChar char="▪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1150" algn="l" rtl="0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Noto Sans"/>
              <a:buChar char="▪"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"/>
              <a:buChar char="▪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oto Sans"/>
              <a:buChar char="▪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oto Sans"/>
              <a:buChar char="▪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oto Sans"/>
              <a:buChar char="▪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276"/>
          <p:cNvSpPr txBox="1">
            <a:spLocks noGrp="1"/>
          </p:cNvSpPr>
          <p:nvPr>
            <p:ph type="ftr" idx="11"/>
          </p:nvPr>
        </p:nvSpPr>
        <p:spPr>
          <a:xfrm>
            <a:off x="494517" y="6356350"/>
            <a:ext cx="44703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276"/>
          <p:cNvSpPr txBox="1">
            <a:spLocks noGrp="1"/>
          </p:cNvSpPr>
          <p:nvPr>
            <p:ph type="sldNum" idx="12"/>
          </p:nvPr>
        </p:nvSpPr>
        <p:spPr>
          <a:xfrm>
            <a:off x="10979573" y="6355080"/>
            <a:ext cx="7773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0" name="Google Shape;90;p276"/>
          <p:cNvCxnSpPr/>
          <p:nvPr/>
        </p:nvCxnSpPr>
        <p:spPr>
          <a:xfrm>
            <a:off x="494517" y="6234784"/>
            <a:ext cx="112623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65" r:id="rId2"/>
    <p:sldLayoutId id="2147483664" r:id="rId3"/>
    <p:sldLayoutId id="2147483663" r:id="rId4"/>
    <p:sldLayoutId id="2147483661" r:id="rId5"/>
    <p:sldLayoutId id="2147483662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fee50c389e_0_226"/>
          <p:cNvSpPr/>
          <p:nvPr/>
        </p:nvSpPr>
        <p:spPr>
          <a:xfrm>
            <a:off x="203199" y="152401"/>
            <a:ext cx="11752500" cy="1346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gfee50c389e_0_226"/>
          <p:cNvSpPr txBox="1">
            <a:spLocks noGrp="1"/>
          </p:cNvSpPr>
          <p:nvPr>
            <p:ph type="title"/>
          </p:nvPr>
        </p:nvSpPr>
        <p:spPr>
          <a:xfrm>
            <a:off x="508000" y="355847"/>
            <a:ext cx="11175300" cy="10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5" name="Google Shape;205;gfee50c389e_0_226"/>
          <p:cNvSpPr txBox="1">
            <a:spLocks noGrp="1"/>
          </p:cNvSpPr>
          <p:nvPr>
            <p:ph type="body" idx="1"/>
          </p:nvPr>
        </p:nvSpPr>
        <p:spPr>
          <a:xfrm>
            <a:off x="507999" y="1719071"/>
            <a:ext cx="11210400" cy="440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"/>
              <a:buChar char="◼"/>
              <a:defRPr sz="2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Noto Sans"/>
              <a:buChar char="▪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"/>
              <a:buChar char="▪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4"/>
              </a:buClr>
              <a:buSzPts val="1500"/>
              <a:buFont typeface="Noto Sans"/>
              <a:buChar char="▪"/>
              <a:defRPr sz="15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11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Noto Sans"/>
              <a:buChar char="▪"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"/>
              <a:buChar char="▪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oto Sans"/>
              <a:buChar char="▪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oto Sans"/>
              <a:buChar char="▪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oto Sans"/>
              <a:buChar char="▪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6" name="Google Shape;206;gfee50c389e_0_226"/>
          <p:cNvSpPr txBox="1">
            <a:spLocks noGrp="1"/>
          </p:cNvSpPr>
          <p:nvPr>
            <p:ph type="ftr" idx="11"/>
          </p:nvPr>
        </p:nvSpPr>
        <p:spPr>
          <a:xfrm>
            <a:off x="494517" y="6356350"/>
            <a:ext cx="44703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7" name="Google Shape;207;gfee50c389e_0_226"/>
          <p:cNvSpPr txBox="1">
            <a:spLocks noGrp="1"/>
          </p:cNvSpPr>
          <p:nvPr>
            <p:ph type="sldNum" idx="12"/>
          </p:nvPr>
        </p:nvSpPr>
        <p:spPr>
          <a:xfrm>
            <a:off x="10979573" y="6355080"/>
            <a:ext cx="7773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08" name="Google Shape;208;gfee50c389e_0_226"/>
          <p:cNvCxnSpPr/>
          <p:nvPr/>
        </p:nvCxnSpPr>
        <p:spPr>
          <a:xfrm>
            <a:off x="494517" y="6234784"/>
            <a:ext cx="112623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tanisha.davis@doe.nj.gov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RLeon@NPS.K12.NJ.US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hyperlink" Target="mailto:VWilson@NPS.K12.NJ.US" TargetMode="External"/><Relationship Id="rId4" Type="http://schemas.openxmlformats.org/officeDocument/2006/relationships/hyperlink" Target="mailto:d1haynes@NPS.K12.NJ.US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mailto:eshafer@paterson.k12.nj.us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lrojas@paterson.k12.nj.us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mailto:david.aderhold@wwprsd.org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charity.comella@wwprsd.org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ies.ed.gov/ncee/rel/Products/Publication/4008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ies.ed.gov/ncee/rel/topics?page=1&amp;topics=Teacher+Recruitment&amp;utm_content=&amp;utm_medium=email&amp;utm_name=&amp;utm_source=govdelivery&amp;utm_term=" TargetMode="External"/><Relationship Id="rId4" Type="http://schemas.openxmlformats.org/officeDocument/2006/relationships/hyperlink" Target="https://region12cc.org/addressing-educator-workforce-shortages-a-state-comparison-brief/?utm_content=&amp;utm_medium=email&amp;utm_name=&amp;utm_source=govdelivery&amp;utm_term=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ceedar.education.ufl.edu/shortage-toolkit/?utm_content=&amp;utm_medium=email&amp;utm_name=&amp;utm_source=govdelivery&amp;utm_term=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safesupportivelearning.ed.gov/sites/default/files/Addressing%20Educator%20Burnout%20and%20Demoralization_Actions%20for%20Administrators.pdf?utm_content=&amp;utm_medium=email&amp;utm_name=&amp;utm_source=govdelivery&amp;utm_term=" TargetMode="Externa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newjerseydoe/" TargetMode="External"/><Relationship Id="rId3" Type="http://schemas.openxmlformats.org/officeDocument/2006/relationships/hyperlink" Target="../nj.gov/education" TargetMode="External"/><Relationship Id="rId7" Type="http://schemas.openxmlformats.org/officeDocument/2006/relationships/hyperlink" Target="https://twitter.com/NewJerseyDOE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7.xml"/><Relationship Id="rId6" Type="http://schemas.openxmlformats.org/officeDocument/2006/relationships/hyperlink" Target="https://www.facebook.com/njdeptofed/" TargetMode="External"/><Relationship Id="rId5" Type="http://schemas.openxmlformats.org/officeDocument/2006/relationships/hyperlink" Target="https://homeroom5.doe.state.nj.us/events/details.php?t=2;recid=40425" TargetMode="External"/><Relationship Id="rId4" Type="http://schemas.openxmlformats.org/officeDocument/2006/relationships/hyperlink" Target="mailto:ESSER@doe.nj.gov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566987"/>
            <a:ext cx="7772400" cy="2199323"/>
          </a:xfrm>
        </p:spPr>
        <p:txBody>
          <a:bodyPr lIns="91440" tIns="45720" rIns="91440" bIns="45720" anchor="b">
            <a:normAutofit fontScale="90000"/>
          </a:bodyPr>
          <a:lstStyle/>
          <a:p>
            <a:br>
              <a:rPr lang="en-US" sz="3000" dirty="0">
                <a:latin typeface="+mn-lt"/>
                <a:cs typeface="Calibri Light" panose="020F0302020204030204" pitchFamily="34" charset="0"/>
              </a:rPr>
            </a:br>
            <a:r>
              <a:rPr lang="en-US" sz="2700" dirty="0">
                <a:latin typeface="+mj-lt"/>
                <a:cs typeface="Calibri Light"/>
              </a:rPr>
              <a:t>Elementary and Secondary School Emergency Relief (ESSER) Roundtable Series: </a:t>
            </a:r>
            <a:br>
              <a:rPr lang="en-US" sz="3000" dirty="0">
                <a:latin typeface="+mj-lt"/>
                <a:cs typeface="Calibri Light"/>
              </a:rPr>
            </a:br>
            <a:r>
              <a:rPr lang="en-US" sz="2700" dirty="0">
                <a:latin typeface="+mj-lt"/>
                <a:cs typeface="Calibri Light"/>
              </a:rPr>
              <a:t>Strategies</a:t>
            </a:r>
            <a:r>
              <a:rPr lang="en-US" sz="2700" dirty="0">
                <a:latin typeface="+mj-lt"/>
              </a:rPr>
              <a:t> for Addressing Teacher Shortages </a:t>
            </a:r>
            <a:br>
              <a:rPr lang="en-US" sz="2700" dirty="0">
                <a:latin typeface="+mj-lt"/>
              </a:rPr>
            </a:br>
            <a:r>
              <a:rPr lang="en-US" sz="2700" dirty="0">
                <a:latin typeface="+mj-lt"/>
              </a:rPr>
              <a:t>with ARP ESSER Funds</a:t>
            </a:r>
            <a:r>
              <a:rPr lang="en-US" sz="2700" dirty="0">
                <a:latin typeface="+mj-lt"/>
                <a:cs typeface="Calibri Light"/>
              </a:rPr>
              <a:t> </a:t>
            </a:r>
            <a:br>
              <a:rPr lang="en-US" sz="2700" dirty="0">
                <a:latin typeface="+mj-lt"/>
                <a:cs typeface="Calibri Light"/>
              </a:rPr>
            </a:br>
            <a:br>
              <a:rPr lang="en-US" sz="2700" dirty="0">
                <a:latin typeface="+mj-lt"/>
                <a:cs typeface="Calibri Light"/>
              </a:rPr>
            </a:br>
            <a:endParaRPr lang="en-US" sz="2700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66733" y="4108427"/>
            <a:ext cx="7772400" cy="1199704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endParaRPr lang="en-US" sz="2000" dirty="0"/>
          </a:p>
          <a:p>
            <a:endParaRPr lang="en-US" sz="8100" dirty="0"/>
          </a:p>
          <a:p>
            <a:r>
              <a:rPr lang="en-US" sz="8100" dirty="0">
                <a:latin typeface="+mn-lt"/>
              </a:rPr>
              <a:t>New Jersey Department of Education</a:t>
            </a:r>
          </a:p>
          <a:p>
            <a:r>
              <a:rPr lang="en-US" sz="8100" dirty="0">
                <a:latin typeface="+mn-lt"/>
              </a:rPr>
              <a:t>Division of Educational Services</a:t>
            </a:r>
          </a:p>
          <a:p>
            <a:r>
              <a:rPr lang="en-US" sz="8100" dirty="0">
                <a:latin typeface="+mn-lt"/>
              </a:rPr>
              <a:t>November  16, 2022</a:t>
            </a:r>
          </a:p>
          <a:p>
            <a:endParaRPr lang="en-US" sz="8100" dirty="0"/>
          </a:p>
          <a:p>
            <a:endParaRPr lang="en-US" sz="8100" dirty="0"/>
          </a:p>
          <a:p>
            <a:endParaRPr lang="en-US" sz="8100" dirty="0"/>
          </a:p>
          <a:p>
            <a:endParaRPr lang="en-US" sz="8100" dirty="0"/>
          </a:p>
        </p:txBody>
      </p:sp>
      <p:pic>
        <p:nvPicPr>
          <p:cNvPr id="4" name="Logo" descr="Logo: State of New Jersey, Department of Education.">
            <a:extLst>
              <a:ext uri="{FF2B5EF4-FFF2-40B4-BE49-F238E27FC236}">
                <a16:creationId xmlns:a16="http://schemas.microsoft.com/office/drawing/2014/main" id="{6FA14BD8-91F1-475F-BA79-80DB2FF4B88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75" y="5634281"/>
            <a:ext cx="1155001" cy="105975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AB707-E15A-4CDC-8B58-8F6CF027B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Questions and Contact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37EB30-7D36-4AD7-94ED-D818FC350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292" y="1414130"/>
            <a:ext cx="11890272" cy="4635796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Contact Information</a:t>
            </a:r>
          </a:p>
          <a:p>
            <a:pPr marL="0" indent="0" algn="ctr">
              <a:buNone/>
            </a:pPr>
            <a:r>
              <a:rPr lang="en-US" dirty="0"/>
              <a:t>Tanisha Davis</a:t>
            </a:r>
          </a:p>
          <a:p>
            <a:pPr marL="0" indent="0" algn="ctr">
              <a:buNone/>
            </a:pPr>
            <a:r>
              <a:rPr lang="en-US" dirty="0"/>
              <a:t>Director, Office of Recruitment, Preparation, and Certification</a:t>
            </a:r>
          </a:p>
          <a:p>
            <a:pPr marL="0" indent="0" algn="ctr">
              <a:buNone/>
            </a:pPr>
            <a:r>
              <a:rPr lang="en-US" dirty="0"/>
              <a:t>Division of Field Support and Services</a:t>
            </a:r>
          </a:p>
          <a:p>
            <a:pPr marL="0" indent="0" algn="ctr">
              <a:buNone/>
            </a:pPr>
            <a:r>
              <a:rPr lang="en-US" dirty="0"/>
              <a:t>New Jersey Department of Education</a:t>
            </a:r>
          </a:p>
          <a:p>
            <a:pPr marL="0" indent="0" algn="ctr">
              <a:buNone/>
            </a:pPr>
            <a:r>
              <a:rPr lang="en-US" dirty="0"/>
              <a:t> </a:t>
            </a:r>
            <a:r>
              <a:rPr lang="en-US" u="sng" dirty="0">
                <a:hlinkClick r:id="rId3"/>
              </a:rPr>
              <a:t>Tanisha.davis@doe.nj.gov</a:t>
            </a:r>
            <a:endParaRPr lang="en-US" u="sng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3D445F-BE64-496C-8291-5F038B754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503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AF17E-1207-43E4-A01B-F5BF1BD67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65807"/>
            <a:ext cx="12192000" cy="2726386"/>
          </a:xfrm>
        </p:spPr>
        <p:txBody>
          <a:bodyPr>
            <a:normAutofit/>
          </a:bodyPr>
          <a:lstStyle/>
          <a:p>
            <a:r>
              <a:rPr lang="en-US" sz="3600" b="1" dirty="0"/>
              <a:t>District Presentations</a:t>
            </a:r>
          </a:p>
        </p:txBody>
      </p:sp>
    </p:spTree>
    <p:extLst>
      <p:ext uri="{BB962C8B-B14F-4D97-AF65-F5344CB8AC3E}">
        <p14:creationId xmlns:p14="http://schemas.microsoft.com/office/powerpoint/2010/main" val="3493481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AF17E-1207-43E4-A01B-F5BF1BD67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65807"/>
            <a:ext cx="12192000" cy="2726386"/>
          </a:xfrm>
        </p:spPr>
        <p:txBody>
          <a:bodyPr>
            <a:normAutofit/>
          </a:bodyPr>
          <a:lstStyle/>
          <a:p>
            <a:r>
              <a:rPr lang="en-US" sz="6000" dirty="0"/>
              <a:t> </a:t>
            </a:r>
            <a:r>
              <a:rPr lang="en-US" sz="3200" dirty="0"/>
              <a:t>Newark Public Schools</a:t>
            </a:r>
            <a:br>
              <a:rPr lang="en-US" sz="3200" dirty="0"/>
            </a:b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692398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64022-75D3-DC32-2752-60497662095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0515600" cy="1325700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en-US" dirty="0"/>
              <a:t>Newark</a:t>
            </a:r>
          </a:p>
        </p:txBody>
      </p:sp>
      <p:pic>
        <p:nvPicPr>
          <p:cNvPr id="315" name="Google Shape;315;g152cde0e90b_0_7" descr="Newark, at the edge of a river with buildings in the background.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89099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A1B52-5B28-4932-2E06-64793A5BBF7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526301"/>
            <a:ext cx="10515600" cy="1325700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en-US" dirty="0"/>
              <a:t>The Next Decade: 2020-30</a:t>
            </a:r>
          </a:p>
        </p:txBody>
      </p:sp>
      <p:pic>
        <p:nvPicPr>
          <p:cNvPr id="324" name="Google Shape;324;g157e44fff08_2_283" descr="Collage of images of students.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590" y="136550"/>
            <a:ext cx="11750040" cy="65848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9419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F54DD-701A-5C7B-09A0-694AD446C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317100"/>
            <a:ext cx="11175000" cy="1054500"/>
          </a:xfr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000000"/>
              </a:buClr>
              <a:buSzPts val="4800"/>
            </a:pPr>
            <a:r>
              <a:rPr lang="en-US" b="1" kern="1200" dirty="0">
                <a:latin typeface="Arial Black"/>
              </a:rPr>
              <a:t>Priority 1: United and Aligned Systems</a:t>
            </a:r>
          </a:p>
        </p:txBody>
      </p:sp>
      <p:sp>
        <p:nvSpPr>
          <p:cNvPr id="332" name="Google Shape;332;g1558c693bad_2_16"/>
          <p:cNvSpPr txBox="1">
            <a:spLocks noGrp="1"/>
          </p:cNvSpPr>
          <p:nvPr>
            <p:ph type="body" idx="1"/>
          </p:nvPr>
        </p:nvSpPr>
        <p:spPr>
          <a:xfrm>
            <a:off x="508000" y="1719075"/>
            <a:ext cx="11210400" cy="41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en-US" sz="3500" b="1" u="sng" dirty="0">
                <a:solidFill>
                  <a:schemeClr val="dk1"/>
                </a:solidFill>
              </a:rPr>
              <a:t>Strategy 1.4:</a:t>
            </a:r>
            <a:r>
              <a:rPr lang="en-US" sz="3500" b="1" dirty="0">
                <a:solidFill>
                  <a:schemeClr val="dk1"/>
                </a:solidFill>
              </a:rPr>
              <a:t> </a:t>
            </a:r>
            <a:r>
              <a:rPr lang="en-US" sz="3500" dirty="0">
                <a:solidFill>
                  <a:schemeClr val="dk1"/>
                </a:solidFill>
              </a:rPr>
              <a:t>Attract and recruit highly effective and qualified staff who are excellent matches for the district, develop a pipeline of candidates for hard-to-fill areas, and provide support to all employees that enables and empowers them to fulfill their role in our mission.</a:t>
            </a:r>
            <a:endParaRPr sz="3500" dirty="0">
              <a:solidFill>
                <a:schemeClr val="dk1"/>
              </a:solidFill>
            </a:endParaRPr>
          </a:p>
        </p:txBody>
      </p:sp>
      <p:sp>
        <p:nvSpPr>
          <p:cNvPr id="331" name="Google Shape;331;g1558c693bad_2_16"/>
          <p:cNvSpPr txBox="1">
            <a:spLocks noGrp="1"/>
          </p:cNvSpPr>
          <p:nvPr>
            <p:ph type="sldNum" idx="12"/>
          </p:nvPr>
        </p:nvSpPr>
        <p:spPr>
          <a:xfrm>
            <a:off x="10979573" y="6355080"/>
            <a:ext cx="7773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0659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5324BB-05EE-54F1-206A-60E5E2C9213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9332"/>
            <a:ext cx="10515600" cy="1325700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en-US" dirty="0"/>
              <a:t>Problems Facing New Jersey Public Schools</a:t>
            </a:r>
          </a:p>
        </p:txBody>
      </p:sp>
      <p:pic>
        <p:nvPicPr>
          <p:cNvPr id="343" name="Google Shape;343;g149bbed8d79_0_42" descr="Stormy background with a street signs that says perfect storm ahead.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54528"/>
            <a:ext cx="12192000" cy="69125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82B3BF-3F48-4C94-90E6-2BB00FF742A3}"/>
              </a:ext>
            </a:extLst>
          </p:cNvPr>
          <p:cNvSpPr txBox="1"/>
          <p:nvPr/>
        </p:nvSpPr>
        <p:spPr>
          <a:xfrm>
            <a:off x="142240" y="229405"/>
            <a:ext cx="5953760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Global Pandemic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Great Resignation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U.S. public school teachers are quitting their jobs, for good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 school enrollment continues to rise in Newark</a:t>
            </a:r>
          </a:p>
          <a:p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1349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157e44fff08_4_14"/>
          <p:cNvSpPr txBox="1">
            <a:spLocks noGrp="1"/>
          </p:cNvSpPr>
          <p:nvPr>
            <p:ph type="title"/>
          </p:nvPr>
        </p:nvSpPr>
        <p:spPr>
          <a:xfrm>
            <a:off x="334177" y="334691"/>
            <a:ext cx="11175000" cy="10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4600">
                <a:latin typeface="Arial Black"/>
                <a:ea typeface="Arial Black"/>
                <a:cs typeface="Arial Black"/>
                <a:sym typeface="Arial Black"/>
              </a:rPr>
              <a:t>Our Reality in Newark</a:t>
            </a:r>
            <a:endParaRPr/>
          </a:p>
        </p:txBody>
      </p:sp>
      <p:sp>
        <p:nvSpPr>
          <p:cNvPr id="386" name="Google Shape;386;g157e44fff08_4_14"/>
          <p:cNvSpPr txBox="1"/>
          <p:nvPr/>
        </p:nvSpPr>
        <p:spPr>
          <a:xfrm>
            <a:off x="-3316" y="1675483"/>
            <a:ext cx="11849986" cy="3877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Over this past summer, we anticipated that we had to recruit for:</a:t>
            </a:r>
            <a:endParaRPr sz="36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422400" marR="0" lvl="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</a:pPr>
            <a:r>
              <a:rPr lang="en-US" sz="2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+     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84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Vacancies from previous school year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422400" marR="0" lvl="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+   286 New positions created for the current school year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422400" marR="0" lvl="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+   250 Attrition pattern in one decade over the summer</a:t>
            </a:r>
          </a:p>
          <a:p>
            <a:pPr marL="1422400" marR="0" lvl="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  620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g157e44fff08_4_14"/>
          <p:cNvSpPr txBox="1">
            <a:spLocks noGrp="1"/>
          </p:cNvSpPr>
          <p:nvPr>
            <p:ph type="sldNum" idx="12"/>
          </p:nvPr>
        </p:nvSpPr>
        <p:spPr>
          <a:xfrm>
            <a:off x="10979573" y="6355080"/>
            <a:ext cx="7773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03384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"/>
          <p:cNvSpPr txBox="1">
            <a:spLocks noGrp="1"/>
          </p:cNvSpPr>
          <p:nvPr>
            <p:ph type="title"/>
          </p:nvPr>
        </p:nvSpPr>
        <p:spPr>
          <a:xfrm>
            <a:off x="334177" y="334691"/>
            <a:ext cx="11175000" cy="10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4600" dirty="0">
                <a:latin typeface="Arial Black"/>
                <a:ea typeface="Arial Black"/>
                <a:cs typeface="Arial Black"/>
                <a:sym typeface="Arial Black"/>
              </a:rPr>
              <a:t>Our Reality in Newark (cont.)</a:t>
            </a:r>
            <a:endParaRPr dirty="0"/>
          </a:p>
        </p:txBody>
      </p:sp>
      <p:sp>
        <p:nvSpPr>
          <p:cNvPr id="396" name="Google Shape;396;p5"/>
          <p:cNvSpPr txBox="1"/>
          <p:nvPr/>
        </p:nvSpPr>
        <p:spPr>
          <a:xfrm>
            <a:off x="-217334" y="1657708"/>
            <a:ext cx="12067320" cy="4431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over one-decade attrition pattern changed over the summer for this school year. It increased by 154 additional separations. </a:t>
            </a:r>
            <a:endParaRPr sz="2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422400" marR="0" lvl="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</a:pP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+    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84 Vacancies from previous school year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422400" marR="0" lvl="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+  286 New positions created for the current school year</a:t>
            </a:r>
            <a:endParaRPr lang="en-US" sz="28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422400" marR="0" lvl="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+  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404 Attrition pattern in one decade over the summer</a:t>
            </a:r>
          </a:p>
          <a:p>
            <a:pPr marL="1422400" marR="0" lvl="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 774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5"/>
          <p:cNvSpPr txBox="1">
            <a:spLocks noGrp="1"/>
          </p:cNvSpPr>
          <p:nvPr>
            <p:ph type="sldNum" idx="12"/>
          </p:nvPr>
        </p:nvSpPr>
        <p:spPr>
          <a:xfrm>
            <a:off x="10979573" y="6355080"/>
            <a:ext cx="7773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75985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3861"/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B899B-E7E8-3B2E-FDF4-10313723E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937" y="0"/>
            <a:ext cx="10932369" cy="1828800"/>
          </a:xfr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ctr"/>
            <a:r>
              <a:rPr lang="en-US" dirty="0"/>
              <a:t>What now?</a:t>
            </a:r>
          </a:p>
        </p:txBody>
      </p:sp>
      <p:pic>
        <p:nvPicPr>
          <p:cNvPr id="405" name="Google Shape;405;g152cde0e90b_0_71" descr="Paper letters spelling out &quot;What Now?&quot;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4023" y="433853"/>
            <a:ext cx="10462762" cy="5921227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g152cde0e90b_0_71"/>
          <p:cNvSpPr txBox="1">
            <a:spLocks noGrp="1"/>
          </p:cNvSpPr>
          <p:nvPr>
            <p:ph type="sldNum" idx="12"/>
          </p:nvPr>
        </p:nvSpPr>
        <p:spPr>
          <a:xfrm>
            <a:off x="10979573" y="6355080"/>
            <a:ext cx="7773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19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329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68C96-A9D0-409F-ACEB-4191383A3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Agenda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11F70-4B47-4D8B-8623-CB2A819ED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10" y="1039868"/>
            <a:ext cx="11704320" cy="4556633"/>
          </a:xfrm>
        </p:spPr>
        <p:txBody>
          <a:bodyPr vert="horz" lIns="91440" tIns="45720" rIns="822960" bIns="45720" rtlCol="0" anchor="t">
            <a:normAutofit fontScale="55000" lnSpcReduction="20000"/>
          </a:bodyPr>
          <a:lstStyle/>
          <a:p>
            <a:r>
              <a:rPr lang="en-US" sz="4000" b="1" dirty="0">
                <a:latin typeface="Palatino Linotype"/>
              </a:rPr>
              <a:t>Housekeeping                      </a:t>
            </a:r>
            <a:r>
              <a:rPr lang="en-US" sz="2900" dirty="0">
                <a:latin typeface="Palatino Linotype"/>
              </a:rPr>
              <a:t>Ms. Peggy Porsche, Office of the Executive Director</a:t>
            </a:r>
          </a:p>
          <a:p>
            <a:r>
              <a:rPr lang="en-US" sz="3500" b="1" dirty="0">
                <a:latin typeface="Palatino Linotype"/>
              </a:rPr>
              <a:t>Greetings/Welcome                     </a:t>
            </a:r>
            <a:r>
              <a:rPr lang="en-US" sz="2900" dirty="0">
                <a:latin typeface="Palatino Linotype"/>
              </a:rPr>
              <a:t>Dr. A. Charles Wright, Executive Director/Deputy Assistant Commissioner</a:t>
            </a:r>
          </a:p>
          <a:p>
            <a:pPr marL="0" indent="0">
              <a:buNone/>
            </a:pPr>
            <a:r>
              <a:rPr lang="en-US" sz="2900" b="1" dirty="0">
                <a:latin typeface="Palatino Linotype"/>
              </a:rPr>
              <a:t>                 </a:t>
            </a:r>
            <a:r>
              <a:rPr lang="en-US" sz="3500" dirty="0">
                <a:solidFill>
                  <a:prstClr val="black"/>
                </a:solidFill>
                <a:latin typeface="Palatino Linotype"/>
              </a:rPr>
              <a:t>                                              </a:t>
            </a:r>
            <a:r>
              <a:rPr lang="en-US" sz="2900" dirty="0">
                <a:solidFill>
                  <a:prstClr val="black"/>
                </a:solidFill>
                <a:latin typeface="Palatino Linotype"/>
              </a:rPr>
              <a:t>Division of Educational Services</a:t>
            </a:r>
            <a:endParaRPr lang="en-US" sz="2900" dirty="0">
              <a:latin typeface="Palatino Linotype"/>
            </a:endParaRPr>
          </a:p>
          <a:p>
            <a:r>
              <a:rPr lang="en-US" sz="3500" b="1" dirty="0">
                <a:latin typeface="Palatino Linotype"/>
              </a:rPr>
              <a:t>Teacher Shortage                          </a:t>
            </a:r>
            <a:r>
              <a:rPr lang="en-US" sz="2900" dirty="0">
                <a:latin typeface="Palatino Linotype"/>
              </a:rPr>
              <a:t>Ms. Tanisha Davis, Director </a:t>
            </a:r>
          </a:p>
          <a:p>
            <a:pPr marL="0" indent="0">
              <a:buNone/>
            </a:pPr>
            <a:r>
              <a:rPr lang="en-US" sz="2900" dirty="0">
                <a:latin typeface="Palatino Linotype"/>
              </a:rPr>
              <a:t>                                                                        Office of Recruitment, Preparation, and Certification </a:t>
            </a:r>
          </a:p>
          <a:p>
            <a:r>
              <a:rPr lang="en-US" sz="3500" b="1" dirty="0">
                <a:latin typeface="Palatino Linotype"/>
              </a:rPr>
              <a:t>District Presentations </a:t>
            </a:r>
          </a:p>
          <a:p>
            <a:r>
              <a:rPr lang="en-US" sz="3500" dirty="0"/>
              <a:t>Newark  Public Schools</a:t>
            </a:r>
          </a:p>
          <a:p>
            <a:r>
              <a:rPr lang="en-US" sz="3500" dirty="0"/>
              <a:t>Paterson City  Public School District </a:t>
            </a:r>
          </a:p>
          <a:p>
            <a:r>
              <a:rPr lang="en-US" sz="3500" dirty="0">
                <a:latin typeface="Palatino Linotype"/>
              </a:rPr>
              <a:t>West Windsor-Plainsboro Regional Public School District </a:t>
            </a:r>
          </a:p>
          <a:p>
            <a:endParaRPr lang="en-US" sz="4000" dirty="0"/>
          </a:p>
          <a:p>
            <a:endParaRPr lang="en-US" sz="4000" dirty="0"/>
          </a:p>
          <a:p>
            <a:pPr marL="0" indent="0">
              <a:buNone/>
            </a:pPr>
            <a:endParaRPr lang="en-US" sz="4000" b="1" dirty="0"/>
          </a:p>
          <a:p>
            <a:endParaRPr lang="en-US" sz="4000" dirty="0"/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endParaRPr lang="en-US" b="1" dirty="0"/>
          </a:p>
          <a:p>
            <a:endParaRPr lang="en-US" b="1" dirty="0"/>
          </a:p>
          <a:p>
            <a:pPr marL="0" indent="0">
              <a:buNone/>
            </a:pPr>
            <a:endParaRPr lang="en-US" dirty="0"/>
          </a:p>
          <a:p>
            <a:endParaRPr lang="en-US" sz="1050" dirty="0"/>
          </a:p>
          <a:p>
            <a:endParaRPr lang="en-US" dirty="0"/>
          </a:p>
          <a:p>
            <a:endParaRPr lang="en-US" sz="1100" b="1" dirty="0"/>
          </a:p>
          <a:p>
            <a:endParaRPr lang="en-US" sz="1100" b="1" dirty="0"/>
          </a:p>
          <a:p>
            <a:endParaRPr lang="en-US" sz="1100" b="1" dirty="0"/>
          </a:p>
          <a:p>
            <a:pPr marL="342900" lvl="1" indent="0">
              <a:buNone/>
            </a:pPr>
            <a:endParaRPr lang="en-US" dirty="0"/>
          </a:p>
          <a:p>
            <a:pPr marL="3429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722598-E626-4FB5-B633-765394CD0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9936C-68CC-48AF-8CF3-4B03BC21D04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1899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15070e32fbd_0_0"/>
          <p:cNvSpPr txBox="1">
            <a:spLocks noGrp="1"/>
          </p:cNvSpPr>
          <p:nvPr>
            <p:ph type="title"/>
          </p:nvPr>
        </p:nvSpPr>
        <p:spPr>
          <a:xfrm>
            <a:off x="508000" y="355847"/>
            <a:ext cx="11175000" cy="105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Teach Newark</a:t>
            </a:r>
            <a:endParaRPr dirty="0"/>
          </a:p>
        </p:txBody>
      </p:sp>
      <p:pic>
        <p:nvPicPr>
          <p:cNvPr id="427" name="Google Shape;427;g15070e32fbd_0_0" descr="JOIN OUR MOVEMENT&#10;TEACH NEWARK! teachnewark.com&#10;&#10;Logo: Newark Board of Education&#10;Roger Leon, Superintendent&#10;Where Passion Meets Progress"/>
          <p:cNvPicPr preferRelativeResize="0"/>
          <p:nvPr/>
        </p:nvPicPr>
        <p:blipFill rotWithShape="1">
          <a:blip r:embed="rId3">
            <a:alphaModFix/>
          </a:blip>
          <a:srcRect t="3356" b="3889"/>
          <a:stretch/>
        </p:blipFill>
        <p:spPr>
          <a:xfrm>
            <a:off x="-117340" y="-53163"/>
            <a:ext cx="12192000" cy="69643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4A1D84-4BC8-4390-88DA-31DC39AD4B60}"/>
              </a:ext>
            </a:extLst>
          </p:cNvPr>
          <p:cNvSpPr txBox="1"/>
          <p:nvPr/>
        </p:nvSpPr>
        <p:spPr>
          <a:xfrm>
            <a:off x="116340" y="3306268"/>
            <a:ext cx="11958320" cy="2492990"/>
          </a:xfrm>
          <a:prstGeom prst="rect">
            <a:avLst/>
          </a:prstGeom>
          <a:solidFill>
            <a:srgbClr val="31395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CC627"/>
                </a:solidFill>
              </a:rPr>
              <a:t>$62,000 Starting Salary</a:t>
            </a:r>
          </a:p>
          <a:p>
            <a:r>
              <a:rPr lang="en-US" sz="2400" dirty="0">
                <a:solidFill>
                  <a:srgbClr val="FCC627"/>
                </a:solidFill>
              </a:rPr>
              <a:t>$4,000 Hard to Staff Signing Bonus </a:t>
            </a:r>
            <a:r>
              <a:rPr lang="en-US" sz="2100" dirty="0">
                <a:solidFill>
                  <a:srgbClr val="FCC627"/>
                </a:solidFill>
              </a:rPr>
              <a:t>(Special Education, Bilingual/ESL, Mathematics, Science)</a:t>
            </a:r>
          </a:p>
          <a:p>
            <a:r>
              <a:rPr lang="en-US" sz="2400" dirty="0">
                <a:solidFill>
                  <a:srgbClr val="FCC627"/>
                </a:solidFill>
              </a:rPr>
              <a:t>$4,000 Student Teacher Sign-on Bonus</a:t>
            </a:r>
          </a:p>
          <a:p>
            <a:r>
              <a:rPr lang="en-US" sz="2400" dirty="0">
                <a:solidFill>
                  <a:srgbClr val="FCC627"/>
                </a:solidFill>
              </a:rPr>
              <a:t>$1,000 Referral Bonus for Current Teachers who Recruit Teachers</a:t>
            </a:r>
          </a:p>
          <a:p>
            <a:r>
              <a:rPr lang="en-US" sz="2400" dirty="0">
                <a:solidFill>
                  <a:srgbClr val="FCC627"/>
                </a:solidFill>
              </a:rPr>
              <a:t>$4,000 Current Teachers Recruited for Bilingual/Bicultural Endorsement</a:t>
            </a:r>
            <a:endParaRPr lang="en-US" dirty="0">
              <a:solidFill>
                <a:srgbClr val="FCC627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25" name="Google Shape;425;g15070e32fbd_0_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94350" y="6218110"/>
            <a:ext cx="777300" cy="27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</a:pPr>
            <a:fld id="{00000000-1234-1234-1234-123412341234}" type="slidenum">
              <a:rPr lang="en-US">
                <a:solidFill>
                  <a:schemeClr val="bg1"/>
                </a:solidFill>
              </a:rPr>
              <a:t>20</a:t>
            </a:fld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1843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157e44fff08_0_0"/>
          <p:cNvSpPr txBox="1">
            <a:spLocks noGrp="1"/>
          </p:cNvSpPr>
          <p:nvPr>
            <p:ph type="title"/>
          </p:nvPr>
        </p:nvSpPr>
        <p:spPr>
          <a:xfrm>
            <a:off x="508000" y="355847"/>
            <a:ext cx="11175000" cy="105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latin typeface="Arial Black"/>
                <a:ea typeface="Arial Black"/>
                <a:cs typeface="Arial Black"/>
                <a:sym typeface="Arial Black"/>
              </a:rPr>
              <a:t>Chapter 408 &amp; Chapter 224</a:t>
            </a:r>
            <a:endParaRPr sz="4800" dirty="0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60" name="Google Shape;460;g157e44fff08_0_0"/>
          <p:cNvSpPr txBox="1"/>
          <p:nvPr/>
        </p:nvSpPr>
        <p:spPr>
          <a:xfrm>
            <a:off x="267100" y="1410347"/>
            <a:ext cx="11656800" cy="5657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u="sng" dirty="0"/>
              <a:t>Chapter 408 (Returning Retirees)</a:t>
            </a:r>
            <a:endParaRPr sz="2300" b="1" u="sng" dirty="0"/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i="1" dirty="0">
                <a:latin typeface="+mj-lt"/>
                <a:ea typeface="Times New Roman"/>
                <a:cs typeface="Times New Roman"/>
                <a:sym typeface="Times New Roman"/>
              </a:rPr>
              <a:t>“As we continue to identify creative ways to place certified individuals in our classrooms, we are excited about the ability to hire retired teachers and to provide a pathway for new teachers to get certified,”</a:t>
            </a: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latin typeface="+mj-lt"/>
              </a:rPr>
              <a:t> </a:t>
            </a:r>
            <a:r>
              <a:rPr lang="en-US" dirty="0"/>
              <a:t>Superintendent Roger León (April 2022)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2300" b="1" u="sng" dirty="0"/>
              <a:t>Chapter 224 (Limited CE)</a:t>
            </a:r>
            <a:endParaRPr sz="2300" b="1" u="sng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900" i="1" dirty="0">
                <a:latin typeface="+mj-lt"/>
                <a:ea typeface="Times New Roman"/>
                <a:cs typeface="Times New Roman"/>
                <a:sym typeface="Times New Roman"/>
              </a:rPr>
              <a:t>“I could not be more pleased about these two programs and I am confident that they will further increase our pool of qualified applicants, which will help fill many of our critical need teaching positions as outlined in the applications.”                                 </a:t>
            </a:r>
            <a:r>
              <a:rPr lang="en-US" dirty="0"/>
              <a:t>Board President Dawn Haynes (April 2022)</a:t>
            </a:r>
            <a:r>
              <a:rPr lang="en-US" i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900" i="1" dirty="0">
                <a:latin typeface="Times New Roman"/>
                <a:ea typeface="Times New Roman"/>
                <a:cs typeface="Times New Roman"/>
                <a:sym typeface="Times New Roman"/>
              </a:rPr>
              <a:t>																	</a:t>
            </a:r>
            <a:endParaRPr sz="2300" b="1" u="sng" dirty="0"/>
          </a:p>
        </p:txBody>
      </p:sp>
      <p:sp>
        <p:nvSpPr>
          <p:cNvPr id="457" name="Google Shape;457;g157e44fff08_0_0"/>
          <p:cNvSpPr txBox="1">
            <a:spLocks noGrp="1"/>
          </p:cNvSpPr>
          <p:nvPr>
            <p:ph type="sldNum" idx="12"/>
          </p:nvPr>
        </p:nvSpPr>
        <p:spPr>
          <a:xfrm>
            <a:off x="10979573" y="6355080"/>
            <a:ext cx="777300" cy="27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62069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7D2D9A7-8571-9C8C-A2E5-87C7ECE682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700" y="228720"/>
            <a:ext cx="11685822" cy="1054500"/>
          </a:xfr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Clr>
                <a:srgbClr val="000000"/>
              </a:buClr>
              <a:buSzPts val="4800"/>
              <a:defRPr/>
            </a:pPr>
            <a:r>
              <a:rPr lang="en-US" sz="4800" dirty="0">
                <a:solidFill>
                  <a:srgbClr val="FFFFFF"/>
                </a:solidFill>
                <a:latin typeface="Arial Black"/>
              </a:rPr>
              <a:t>Collaboration</a:t>
            </a:r>
          </a:p>
        </p:txBody>
      </p:sp>
      <p:pic>
        <p:nvPicPr>
          <p:cNvPr id="419" name="Google Shape;419;g153663d0818_1_0" descr="Logo: Newark Board of Education&#10;Newark, New Jersey&#10;Working Together&#10;Students&#10;Teachers&#10;Parents&#10;Community&#10;Developing&#10;Intellect&#10;Character&#10;Spirit&#10;Responsibility&#10;In The County of Essex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9975" y="1731817"/>
            <a:ext cx="4086225" cy="4133850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g153663d0818_1_0" descr="Plus Sign"/>
          <p:cNvSpPr txBox="1">
            <a:spLocks/>
          </p:cNvSpPr>
          <p:nvPr/>
        </p:nvSpPr>
        <p:spPr>
          <a:xfrm>
            <a:off x="6251975" y="2846725"/>
            <a:ext cx="7773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+</a:t>
            </a:r>
          </a:p>
        </p:txBody>
      </p:sp>
      <p:pic>
        <p:nvPicPr>
          <p:cNvPr id="418" name="Google Shape;418;g153663d0818_1_0" descr="Logo: Newark Teachers Union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7425" y="2183401"/>
            <a:ext cx="2486250" cy="347190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g153663d0818_1_0"/>
          <p:cNvSpPr txBox="1">
            <a:spLocks noGrp="1"/>
          </p:cNvSpPr>
          <p:nvPr>
            <p:ph type="sldNum" idx="12"/>
          </p:nvPr>
        </p:nvSpPr>
        <p:spPr>
          <a:xfrm>
            <a:off x="10979573" y="6355080"/>
            <a:ext cx="7773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1B386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B3861"/>
                </a:buClr>
                <a:buSzPts val="1100"/>
                <a:buFont typeface="Arial"/>
                <a:buNone/>
                <a:tabLst/>
                <a:defRPr/>
              </a:pPr>
              <a:t>22</a:t>
            </a:fld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1B386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92683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59C335-F63E-34D9-9B09-A7E0FF347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649" y="228720"/>
            <a:ext cx="11175000" cy="1054500"/>
          </a:xfrm>
        </p:spPr>
        <p:txBody>
          <a:bodyPr/>
          <a:lstStyle/>
          <a:p>
            <a:r>
              <a:rPr lang="en-US" sz="320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Red Hawk Rising - East Side High School Teacher Academy  </a:t>
            </a:r>
            <a:endParaRPr lang="en-US" dirty="0"/>
          </a:p>
        </p:txBody>
      </p:sp>
      <p:pic>
        <p:nvPicPr>
          <p:cNvPr id="610" name="Google Shape;610;g157e44fff08_1_116" descr="Logo: East Side Red Raider East Side High School. Logo: Magnet High School. Logo: Montclair State University Higher Education. Logo: AFT A Union of Professional Organization.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3336" b="7117"/>
          <a:stretch/>
        </p:blipFill>
        <p:spPr>
          <a:xfrm>
            <a:off x="0" y="1789274"/>
            <a:ext cx="12192000" cy="4565805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g157e44fff08_1_116"/>
          <p:cNvSpPr txBox="1">
            <a:spLocks noGrp="1"/>
          </p:cNvSpPr>
          <p:nvPr>
            <p:ph type="sldNum" idx="12"/>
          </p:nvPr>
        </p:nvSpPr>
        <p:spPr>
          <a:xfrm>
            <a:off x="10979573" y="6355080"/>
            <a:ext cx="777300" cy="27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73635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AEA89-5672-C880-4126-EBD5AF2E4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648" y="0"/>
            <a:ext cx="11175000" cy="1054500"/>
          </a:xfrm>
        </p:spPr>
        <p:txBody>
          <a:bodyPr spcFirstLastPara="1" wrap="square" lIns="91425" tIns="45700" rIns="91425" bIns="45700" anchor="b" anchorCtr="0"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Pathways to Teaching</a:t>
            </a:r>
          </a:p>
        </p:txBody>
      </p:sp>
      <p:pic>
        <p:nvPicPr>
          <p:cNvPr id="422" name="Google Shape;422;g157e44fff08_4_21" descr="Newark Board of Education&#10;Pathways to Teach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096" y="0"/>
            <a:ext cx="11642103" cy="6126360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g157e44fff08_4_21"/>
          <p:cNvSpPr txBox="1">
            <a:spLocks noGrp="1"/>
          </p:cNvSpPr>
          <p:nvPr>
            <p:ph type="sldNum" idx="12"/>
          </p:nvPr>
        </p:nvSpPr>
        <p:spPr>
          <a:xfrm>
            <a:off x="10979573" y="6355080"/>
            <a:ext cx="7773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rgbClr val="1B3861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sz="1100" b="0" i="0" u="none" strike="noStrike" cap="none">
              <a:solidFill>
                <a:srgbClr val="1B386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22618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B8845-1B5F-19D6-FB96-1793F0E2BD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500" y="274028"/>
            <a:ext cx="11175000" cy="1054500"/>
          </a:xfrm>
        </p:spPr>
        <p:txBody>
          <a:bodyPr spcFirstLastPara="1" wrap="square" lIns="91425" tIns="45700" rIns="91425" bIns="45700" anchor="b" anchorCtr="0">
            <a:noAutofit/>
          </a:bodyPr>
          <a:lstStyle/>
          <a:p>
            <a:r>
              <a:rPr lang="en-US" sz="4400" kern="1200" dirty="0">
                <a:latin typeface="Arial Black"/>
              </a:rPr>
              <a:t>Pathways to Teaching 1</a:t>
            </a:r>
          </a:p>
        </p:txBody>
      </p:sp>
      <p:sp>
        <p:nvSpPr>
          <p:cNvPr id="449" name="Google Shape;449;p7"/>
          <p:cNvSpPr/>
          <p:nvPr/>
        </p:nvSpPr>
        <p:spPr>
          <a:xfrm>
            <a:off x="351110" y="1796417"/>
            <a:ext cx="3146763" cy="901337"/>
          </a:xfrm>
          <a:prstGeom prst="rect">
            <a:avLst/>
          </a:prstGeom>
          <a:solidFill>
            <a:srgbClr val="0C5986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1. Identify the Staff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7"/>
          <p:cNvSpPr/>
          <p:nvPr/>
        </p:nvSpPr>
        <p:spPr>
          <a:xfrm>
            <a:off x="351109" y="3206942"/>
            <a:ext cx="3146763" cy="901337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2. Host Information Sessions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7"/>
          <p:cNvSpPr/>
          <p:nvPr/>
        </p:nvSpPr>
        <p:spPr>
          <a:xfrm>
            <a:off x="351108" y="4742793"/>
            <a:ext cx="3146763" cy="901337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3. Collaborate with University Partners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Flow chart moving through each of the 6 steps.">
            <a:extLst>
              <a:ext uri="{FF2B5EF4-FFF2-40B4-BE49-F238E27FC236}">
                <a16:creationId xmlns:a16="http://schemas.microsoft.com/office/drawing/2014/main" id="{E8C97261-747F-F8BE-5100-AA14BA245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7871" y="1776567"/>
            <a:ext cx="4944285" cy="4109060"/>
          </a:xfrm>
          <a:prstGeom prst="rect">
            <a:avLst/>
          </a:prstGeom>
        </p:spPr>
      </p:pic>
      <p:sp>
        <p:nvSpPr>
          <p:cNvPr id="454" name="Google Shape;454;p7"/>
          <p:cNvSpPr/>
          <p:nvPr/>
        </p:nvSpPr>
        <p:spPr>
          <a:xfrm>
            <a:off x="8355330" y="1776567"/>
            <a:ext cx="3146763" cy="901337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4. Draft MOU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7"/>
          <p:cNvSpPr/>
          <p:nvPr/>
        </p:nvSpPr>
        <p:spPr>
          <a:xfrm>
            <a:off x="8414542" y="3156409"/>
            <a:ext cx="3146763" cy="901337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5. Program Begins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7"/>
          <p:cNvSpPr/>
          <p:nvPr/>
        </p:nvSpPr>
        <p:spPr>
          <a:xfrm>
            <a:off x="8414543" y="4742793"/>
            <a:ext cx="3146763" cy="901337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6. Monitor and Adjust</a:t>
            </a:r>
            <a:endParaRPr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9" name="Google Shape;429;p7"/>
          <p:cNvSpPr txBox="1">
            <a:spLocks noGrp="1"/>
          </p:cNvSpPr>
          <p:nvPr>
            <p:ph type="sldNum" idx="12"/>
          </p:nvPr>
        </p:nvSpPr>
        <p:spPr>
          <a:xfrm>
            <a:off x="10979573" y="6355080"/>
            <a:ext cx="7773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21940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21266-E044-7B6B-3855-7ACD3CC1F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spcFirstLastPara="1" wrap="square" lIns="91425" tIns="45700" rIns="91425" bIns="45700" anchor="t" anchorCtr="0">
            <a:noAutofit/>
          </a:bodyPr>
          <a:lstStyle/>
          <a:p>
            <a:pPr algn="r">
              <a:buClr>
                <a:srgbClr val="000000"/>
              </a:buClr>
              <a:buSzTx/>
              <a:defRPr/>
            </a:pPr>
            <a:r>
              <a:rPr lang="en-US" sz="4100" dirty="0">
                <a:solidFill>
                  <a:srgbClr val="FFFFFF"/>
                </a:solidFill>
                <a:latin typeface="Arial Black"/>
              </a:rPr>
              <a:t>Pathways to Teaching 2.0</a:t>
            </a:r>
          </a:p>
        </p:txBody>
      </p:sp>
      <p:sp>
        <p:nvSpPr>
          <p:cNvPr id="697" name="Google Shape;697;gfee50c389e_0_65"/>
          <p:cNvSpPr txBox="1"/>
          <p:nvPr/>
        </p:nvSpPr>
        <p:spPr>
          <a:xfrm>
            <a:off x="5735736" y="644950"/>
            <a:ext cx="5218200" cy="738900"/>
          </a:xfrm>
          <a:prstGeom prst="rect">
            <a:avLst/>
          </a:prstGeom>
          <a:solidFill>
            <a:srgbClr val="0C5986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7"/>
                  </a:ext>
                </a:extLst>
              </a:rPr>
              <a:t>Pathways to Teaching 2.0 / Our e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nhanced version of Alternate Route</a:t>
            </a:r>
            <a:endParaRPr kumimoji="0" sz="17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9" name="Google Shape;699;gfee50c389e_0_65"/>
          <p:cNvSpPr txBox="1"/>
          <p:nvPr/>
        </p:nvSpPr>
        <p:spPr>
          <a:xfrm>
            <a:off x="5735736" y="1562400"/>
            <a:ext cx="5218200" cy="849600"/>
          </a:xfrm>
          <a:prstGeom prst="rect">
            <a:avLst/>
          </a:prstGeom>
          <a:solidFill>
            <a:srgbClr val="0C5986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8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Collaborated with University Partners to support increased enrollment for upcoming semester (hybrid model)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0" name="Google Shape;700;gfee50c389e_0_65"/>
          <p:cNvSpPr txBox="1"/>
          <p:nvPr/>
        </p:nvSpPr>
        <p:spPr>
          <a:xfrm>
            <a:off x="5735736" y="2648262"/>
            <a:ext cx="5218200" cy="1293000"/>
          </a:xfrm>
          <a:prstGeom prst="rect">
            <a:avLst/>
          </a:prstGeom>
          <a:solidFill>
            <a:srgbClr val="0C5986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Worked with Principals, administrators, HRS Recruitment team to Identify viable  (Degree bearing ) candidates (Possessed Substitute Licenses)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1" name="Google Shape;701;gfee50c389e_0_65"/>
          <p:cNvSpPr txBox="1"/>
          <p:nvPr/>
        </p:nvSpPr>
        <p:spPr>
          <a:xfrm>
            <a:off x="5679750" y="4177537"/>
            <a:ext cx="5289900" cy="1015800"/>
          </a:xfrm>
          <a:prstGeom prst="rect">
            <a:avLst/>
          </a:prstGeom>
          <a:solidFill>
            <a:srgbClr val="0C5986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Created Contingent Contract language specified completion of program(s) towards certification (CE)</a:t>
            </a:r>
            <a:endParaRPr kumimoji="0" sz="17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02" name="Google Shape;702;gfee50c389e_0_65"/>
          <p:cNvSpPr txBox="1"/>
          <p:nvPr/>
        </p:nvSpPr>
        <p:spPr>
          <a:xfrm>
            <a:off x="5679750" y="5429575"/>
            <a:ext cx="5289900" cy="738900"/>
          </a:xfrm>
          <a:prstGeom prst="rect">
            <a:avLst/>
          </a:prstGeom>
          <a:solidFill>
            <a:srgbClr val="0C5986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Paid candidates full starting salary and full benefits</a:t>
            </a:r>
            <a:endParaRPr kumimoji="0" sz="15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1" name="Google Shape;691;gfee50c389e_0_65"/>
          <p:cNvSpPr txBox="1">
            <a:spLocks noGrp="1"/>
          </p:cNvSpPr>
          <p:nvPr>
            <p:ph type="dt" idx="10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ABED"/>
              </a:buClr>
              <a:buSzPts val="11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8ABED"/>
                </a:buClr>
                <a:buSzPts val="1100"/>
                <a:buFont typeface="Arial"/>
                <a:buNone/>
                <a:tabLst/>
                <a:defRPr/>
              </a:pPr>
              <a:t>26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78101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187f86d7453_1_0"/>
          <p:cNvSpPr txBox="1">
            <a:spLocks noGrp="1"/>
          </p:cNvSpPr>
          <p:nvPr>
            <p:ph type="title"/>
          </p:nvPr>
        </p:nvSpPr>
        <p:spPr>
          <a:xfrm>
            <a:off x="508500" y="345997"/>
            <a:ext cx="11175000" cy="105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4800"/>
            </a:pP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NBOE-Montclair State University-TESL Cohort</a:t>
            </a:r>
            <a:br>
              <a:rPr lang="en-US" sz="3600" b="1" dirty="0">
                <a:solidFill>
                  <a:schemeClr val="bg1"/>
                </a:solidFill>
              </a:rPr>
            </a:br>
            <a:endParaRPr sz="3600" dirty="0">
              <a:solidFill>
                <a:schemeClr val="bg1"/>
              </a:solidFill>
            </a:endParaRPr>
          </a:p>
        </p:txBody>
      </p:sp>
      <p:pic>
        <p:nvPicPr>
          <p:cNvPr id="482" name="Google Shape;482;g187f86d7453_1_0" descr="Montclair State University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3840" y="1541250"/>
            <a:ext cx="11663700" cy="531675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1687269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395F9-F72E-8FE2-CAD2-9D192E09C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2967" y="136550"/>
            <a:ext cx="10515600" cy="1325700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algn="ctr"/>
            <a:r>
              <a:rPr lang="en-US" dirty="0"/>
              <a:t>Rutgers University</a:t>
            </a:r>
          </a:p>
        </p:txBody>
      </p:sp>
      <p:pic>
        <p:nvPicPr>
          <p:cNvPr id="8" name="Picture 7" descr="Logo: Rutgers University Newark">
            <a:extLst>
              <a:ext uri="{FF2B5EF4-FFF2-40B4-BE49-F238E27FC236}">
                <a16:creationId xmlns:a16="http://schemas.microsoft.com/office/drawing/2014/main" id="{78F0EBC8-C960-460D-B2D8-8B35904B595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785" y="0"/>
            <a:ext cx="8520430" cy="43992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22C014-0314-477F-BA12-8C6E4ABE556D}"/>
              </a:ext>
            </a:extLst>
          </p:cNvPr>
          <p:cNvSpPr txBox="1"/>
          <p:nvPr/>
        </p:nvSpPr>
        <p:spPr>
          <a:xfrm>
            <a:off x="1056640" y="4399280"/>
            <a:ext cx="10556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Opens Bilingual and Bicultural Bachelors Program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E39E0E-18AF-4824-8E81-34A4C6FA982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-US" smtClean="0"/>
              <a:pPr lvl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8259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C7E7CF79-1855-4043-81CF-A15DB7057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4800" dirty="0">
                <a:solidFill>
                  <a:schemeClr val="bg1"/>
                </a:solidFill>
                <a:latin typeface="Arial Black" panose="020B0A04020102020204" pitchFamily="34" charset="0"/>
                <a:extLst>
                  <a:ext uri="http://customooxmlschemas.google.com/">
                    <go:slidesCustomData xmlns:lc="http://schemas.openxmlformats.org/drawingml/2006/lockedCanvas"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4"/>
                  </a:ext>
                </a:extLst>
              </a:rPr>
            </a:br>
            <a:r>
              <a:rPr lang="en-US" sz="4800" dirty="0">
                <a:solidFill>
                  <a:schemeClr val="bg1"/>
                </a:solidFill>
                <a:latin typeface="Arial Black" panose="020B0A04020102020204" pitchFamily="34" charset="0"/>
                <a:extLst>
                  <a:ext uri="http://customooxmlschemas.google.com/">
                    <go:slidesCustomData xmlns:lc="http://schemas.openxmlformats.org/drawingml/2006/lockedCanvas"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4"/>
                  </a:ext>
                </a:extLst>
              </a:rPr>
              <a:t>Principal </a:t>
            </a:r>
            <a:r>
              <a:rPr lang="en-US" sz="4800" dirty="0">
                <a:solidFill>
                  <a:schemeClr val="bg1"/>
                </a:solidFill>
                <a:latin typeface="Arial Black" panose="020B0A04020102020204" pitchFamily="34" charset="0"/>
                <a:extLst>
                  <a:ext uri="http://customooxmlschemas.google.com/">
                    <go:slidesCustomData xmlns:lc="http://schemas.openxmlformats.org/drawingml/2006/lockedCanvas"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5"/>
                  </a:ext>
                </a:extLst>
              </a:rPr>
              <a:t>Pipeline</a:t>
            </a:r>
            <a:br>
              <a:rPr lang="en-US" sz="4800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endParaRPr lang="en-US" sz="4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5" descr="Logo: Wallace Foundation">
            <a:extLst>
              <a:ext uri="{FF2B5EF4-FFF2-40B4-BE49-F238E27FC236}">
                <a16:creationId xmlns:a16="http://schemas.microsoft.com/office/drawing/2014/main" id="{E87BBC84-4AFA-4505-96BA-A8C50709DE8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597" y="1676666"/>
            <a:ext cx="2521903" cy="1282700"/>
          </a:xfrm>
          <a:prstGeom prst="rect">
            <a:avLst/>
          </a:prstGeom>
        </p:spPr>
      </p:pic>
      <p:sp>
        <p:nvSpPr>
          <p:cNvPr id="7" name="Text Box 2">
            <a:extLst>
              <a:ext uri="{FF2B5EF4-FFF2-40B4-BE49-F238E27FC236}">
                <a16:creationId xmlns:a16="http://schemas.microsoft.com/office/drawing/2014/main" id="{4951E312-D9C6-425A-B691-257654B95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5500" y="2039083"/>
            <a:ext cx="3269298" cy="784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Foundation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Logo: Black Men Rising Coalition">
            <a:extLst>
              <a:ext uri="{FF2B5EF4-FFF2-40B4-BE49-F238E27FC236}">
                <a16:creationId xmlns:a16="http://schemas.microsoft.com/office/drawing/2014/main" id="{33FF5102-E241-473A-A9FC-18FE46EC9B1A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7" t="12509" r="12525" b="12836"/>
          <a:stretch/>
        </p:blipFill>
        <p:spPr>
          <a:xfrm>
            <a:off x="1250344" y="3113767"/>
            <a:ext cx="1767176" cy="1775581"/>
          </a:xfrm>
          <a:prstGeom prst="rect">
            <a:avLst/>
          </a:prstGeom>
        </p:spPr>
      </p:pic>
      <p:pic>
        <p:nvPicPr>
          <p:cNvPr id="3" name="Picture 2" descr="Triangle labeled Principal Triads">
            <a:extLst>
              <a:ext uri="{FF2B5EF4-FFF2-40B4-BE49-F238E27FC236}">
                <a16:creationId xmlns:a16="http://schemas.microsoft.com/office/drawing/2014/main" id="{8CC70CCF-12C6-9E3B-60E2-D277A148A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2612" y="4150983"/>
            <a:ext cx="3993226" cy="1877731"/>
          </a:xfrm>
          <a:prstGeom prst="rect">
            <a:avLst/>
          </a:prstGeom>
        </p:spPr>
      </p:pic>
      <p:pic>
        <p:nvPicPr>
          <p:cNvPr id="10" name="Picture 9" descr="Logo: Latino Men Rising Coalition">
            <a:extLst>
              <a:ext uri="{FF2B5EF4-FFF2-40B4-BE49-F238E27FC236}">
                <a16:creationId xmlns:a16="http://schemas.microsoft.com/office/drawing/2014/main" id="{881F45BA-89AF-4EC7-BFEB-AB85EB9C7B5D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7" t="12035" r="12944" b="12638"/>
          <a:stretch/>
        </p:blipFill>
        <p:spPr>
          <a:xfrm>
            <a:off x="9068448" y="3194984"/>
            <a:ext cx="1873208" cy="177558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57E17-4A72-4729-A79E-F650AA5807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457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44919-2D8A-4D8D-9B3B-8D75A050D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effectLst/>
                <a:ea typeface="Times" panose="02020603050405020304" pitchFamily="18" charset="0"/>
                <a:cs typeface="Times New Roman" panose="02020603050405020304" pitchFamily="18" charset="0"/>
              </a:rPr>
              <a:t>Using Microsoft Teams</a:t>
            </a:r>
            <a:endParaRPr lang="en-US" sz="3500" dirty="0">
              <a:effectLst/>
              <a:ea typeface="Times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F0FD60-3C78-4D4D-AF54-55346C1F5FF2}"/>
              </a:ext>
            </a:extLst>
          </p:cNvPr>
          <p:cNvSpPr txBox="1"/>
          <p:nvPr/>
        </p:nvSpPr>
        <p:spPr>
          <a:xfrm>
            <a:off x="679508" y="1483909"/>
            <a:ext cx="4773336" cy="4530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1" indent="-228600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Chat</a:t>
            </a:r>
          </a:p>
          <a:p>
            <a:pPr marL="571500" lvl="2" indent="-342900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Courier New" panose="02070309020205020404" pitchFamily="49" charset="0"/>
              <a:buChar char="o"/>
            </a:pPr>
            <a:r>
              <a:rPr lang="en-US" sz="22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We welcome your participation in discussions by asking questions and adding comments in the chat box.</a:t>
            </a:r>
          </a:p>
          <a:p>
            <a:pPr marL="228600" lvl="2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8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228600" lvl="1" indent="-228600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Raise Hand</a:t>
            </a:r>
          </a:p>
          <a:p>
            <a:pPr marL="576263" lvl="1" indent="-350838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Courier New" panose="02070309020205020404" pitchFamily="49" charset="0"/>
              <a:buChar char="o"/>
            </a:pPr>
            <a:r>
              <a:rPr lang="en-US" sz="22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Please use the raise hand feature if you want to speak.</a:t>
            </a:r>
          </a:p>
          <a:p>
            <a:pPr marL="225425" lvl="1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sz="8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228600" lvl="1" indent="-228600" algn="l" defTabSz="8890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n-US" sz="2200" b="1" kern="12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Mute/Unmute</a:t>
            </a:r>
            <a:endParaRPr lang="en-US" sz="2200" b="0" kern="12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571500" lvl="2" indent="-342900" algn="l" defTabSz="8890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Courier New" panose="02070309020205020404" pitchFamily="49" charset="0"/>
              <a:buChar char="o"/>
            </a:pPr>
            <a:r>
              <a:rPr lang="en-US" sz="22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Please r</a:t>
            </a:r>
            <a:r>
              <a:rPr lang="en-US" sz="2200" kern="12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emain muted whenever you are not speaking.</a:t>
            </a:r>
            <a:endParaRPr lang="en-US" sz="2200" b="0" kern="12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endParaRPr lang="en-US" sz="3400" dirty="0">
              <a:latin typeface="Palatino Linotype" panose="0204050205050503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A84BA1-6EB6-4BC2-9BDD-3632D59AC9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3B872D-3AE9-4542-A461-B751CD6BB84C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Picture 4" descr="Meeting Chat and Raise Hand icons.">
            <a:extLst>
              <a:ext uri="{FF2B5EF4-FFF2-40B4-BE49-F238E27FC236}">
                <a16:creationId xmlns:a16="http://schemas.microsoft.com/office/drawing/2014/main" id="{BFA609F1-29B2-F921-BFBD-D57F511C8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7603" y="1654910"/>
            <a:ext cx="4029805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733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14757-3065-3BEE-73BB-1A949D2BF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500" y="228720"/>
            <a:ext cx="11175000" cy="1054500"/>
          </a:xfr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buClr>
                <a:srgbClr val="000000"/>
              </a:buClr>
              <a:buSzPts val="4800"/>
              <a:defRPr/>
            </a:pPr>
            <a:r>
              <a:rPr lang="en-US" sz="4800" dirty="0">
                <a:solidFill>
                  <a:srgbClr val="FFFFFF"/>
                </a:solidFill>
                <a:latin typeface="Arial Black"/>
              </a:rPr>
              <a:t>Additional Retention Strategies</a:t>
            </a:r>
          </a:p>
        </p:txBody>
      </p:sp>
      <p:pic>
        <p:nvPicPr>
          <p:cNvPr id="5" name="Picture 4" descr="Logo: Teachers Village">
            <a:extLst>
              <a:ext uri="{FF2B5EF4-FFF2-40B4-BE49-F238E27FC236}">
                <a16:creationId xmlns:a16="http://schemas.microsoft.com/office/drawing/2014/main" id="{D95C2E76-4F81-46A1-9FE9-A923C346C0D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973" y="1533054"/>
            <a:ext cx="5062220" cy="2185882"/>
          </a:xfrm>
          <a:prstGeom prst="rect">
            <a:avLst/>
          </a:prstGeom>
        </p:spPr>
      </p:pic>
      <p:sp>
        <p:nvSpPr>
          <p:cNvPr id="620" name="Google Shape;620;g1618886b12d_1_30"/>
          <p:cNvSpPr txBox="1"/>
          <p:nvPr/>
        </p:nvSpPr>
        <p:spPr>
          <a:xfrm>
            <a:off x="259650" y="3717683"/>
            <a:ext cx="11672700" cy="3140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4450" marR="0" lvl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900"/>
              <a:tabLst/>
              <a:defRPr/>
            </a:pPr>
            <a:r>
              <a:rPr kumimoji="0" lang="en-US" sz="2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Buddy Systems for Novice Teachers</a:t>
            </a:r>
            <a:endParaRPr kumimoji="0" sz="2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4450" marR="0" lvl="0" algn="r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900"/>
              <a:tabLst/>
              <a:defRPr/>
            </a:pPr>
            <a:r>
              <a:rPr kumimoji="0" lang="en-US" sz="2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Increased Administrative Support</a:t>
            </a:r>
            <a:endParaRPr kumimoji="0" sz="2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4450" marR="0" lvl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900"/>
              <a:tabLst/>
              <a:defRPr/>
            </a:pPr>
            <a:r>
              <a:rPr lang="en-US" sz="2900" dirty="0"/>
              <a:t>Professional Development Opportunities (school year and summer)</a:t>
            </a:r>
          </a:p>
          <a:p>
            <a:pPr marL="44450" algn="r">
              <a:lnSpc>
                <a:spcPct val="80000"/>
              </a:lnSpc>
              <a:spcBef>
                <a:spcPts val="1000"/>
              </a:spcBef>
              <a:buSzPts val="2900"/>
              <a:defRPr/>
            </a:pPr>
            <a:r>
              <a:rPr lang="en-US" sz="2900" dirty="0"/>
              <a:t>Declaration of Intent/Stay conversations</a:t>
            </a:r>
            <a:r>
              <a:rPr lang="en-US" sz="2900" dirty="0">
                <a:extLst>
                  <a:ext uri="http://customooxmlschemas.google.com/">
                    <go:slidesCustomData xmlns:lc="http://schemas.openxmlformats.org/drawingml/2006/lockedCanvas"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6"/>
                  </a:ext>
                </a:extLst>
              </a:rPr>
              <a:t> </a:t>
            </a:r>
            <a:endParaRPr lang="en-US" sz="2900" dirty="0"/>
          </a:p>
          <a:p>
            <a:pPr marL="44450" marR="0" lvl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900"/>
              <a:tabLst/>
              <a:defRPr/>
            </a:pPr>
            <a:endParaRPr kumimoji="0" sz="2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  <a:tabLst/>
              <a:defRPr/>
            </a:pPr>
            <a:endParaRPr kumimoji="0" sz="4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g1618886b12d_1_30"/>
          <p:cNvSpPr txBox="1">
            <a:spLocks noGrp="1"/>
          </p:cNvSpPr>
          <p:nvPr>
            <p:ph type="sldNum" idx="12"/>
          </p:nvPr>
        </p:nvSpPr>
        <p:spPr>
          <a:xfrm>
            <a:off x="10979573" y="6355080"/>
            <a:ext cx="7773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1B386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B3861"/>
                </a:buClr>
                <a:buSzPts val="1100"/>
                <a:buFont typeface="Arial"/>
                <a:buNone/>
                <a:tabLst/>
                <a:defRPr/>
              </a:pPr>
              <a:t>30</a:t>
            </a:fld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1B386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31928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83900EF-867B-6883-E0DA-C553118F6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" y="118078"/>
            <a:ext cx="11672595" cy="1673400"/>
          </a:xfr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ctr"/>
            <a:r>
              <a:rPr lang="en-US" dirty="0"/>
              <a:t>NBOE Job Openings</a:t>
            </a:r>
          </a:p>
        </p:txBody>
      </p:sp>
      <p:pic>
        <p:nvPicPr>
          <p:cNvPr id="185" name="Google Shape;185;p15" descr="NBOE is Hiring! Join our movement. Non-Instructional Positions. Clerks, Custodial Staff, Food Service Workers, IT Specialists, and Security Guards. Competitive Compensation Package, Excellent Health Benefits, Continuous Professional Development. These positions will remain open until filled.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80081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1618886b12d_1_37"/>
          <p:cNvSpPr txBox="1">
            <a:spLocks noGrp="1"/>
          </p:cNvSpPr>
          <p:nvPr>
            <p:ph type="title"/>
          </p:nvPr>
        </p:nvSpPr>
        <p:spPr>
          <a:xfrm>
            <a:off x="508000" y="355847"/>
            <a:ext cx="11175000" cy="105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NBOE well</a:t>
            </a:r>
            <a:endParaRPr dirty="0"/>
          </a:p>
        </p:txBody>
      </p:sp>
      <p:pic>
        <p:nvPicPr>
          <p:cNvPr id="629" name="Google Shape;629;g1618886b12d_1_37" descr="Logo: NBOE well&#10;Know More. Choose Better. Live Well.&#10;The NBOE well logo is surrounded by the logos of Noom, peerfit, CN Associates, Inc. A Charles Nechtem Company, AbleTo, headspace, Rethink Care, and Teladoc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00" y="5562"/>
            <a:ext cx="12192000" cy="6852438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g1618886b12d_1_37"/>
          <p:cNvSpPr txBox="1">
            <a:spLocks noGrp="1"/>
          </p:cNvSpPr>
          <p:nvPr>
            <p:ph type="sldNum" idx="12"/>
          </p:nvPr>
        </p:nvSpPr>
        <p:spPr>
          <a:xfrm>
            <a:off x="10979573" y="6355080"/>
            <a:ext cx="777300" cy="27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1B3861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17201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187f86d7453_0_13"/>
          <p:cNvSpPr txBox="1">
            <a:spLocks noGrp="1"/>
          </p:cNvSpPr>
          <p:nvPr>
            <p:ph type="title"/>
          </p:nvPr>
        </p:nvSpPr>
        <p:spPr>
          <a:xfrm>
            <a:off x="508350" y="355847"/>
            <a:ext cx="11175300" cy="10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sz="4000" b="1" dirty="0"/>
              <a:t>Recruitment Supports</a:t>
            </a:r>
            <a:endParaRPr sz="4000" dirty="0"/>
          </a:p>
        </p:txBody>
      </p:sp>
      <p:pic>
        <p:nvPicPr>
          <p:cNvPr id="490" name="Google Shape;490;g187f86d7453_0_13" descr="Logo: braze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350" y="1689125"/>
            <a:ext cx="4638475" cy="22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g187f86d7453_0_13" descr="Logo: interview stream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39700" y="1689126"/>
            <a:ext cx="5643950" cy="1947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g187f86d7453_0_13" descr="Logo: Linkedin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8350" y="3850525"/>
            <a:ext cx="5109300" cy="237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g187f86d7453_0_13" descr="Logo: ZipRecruiter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39700" y="4112650"/>
            <a:ext cx="5643950" cy="2028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22818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fee50c389e_0_308"/>
          <p:cNvSpPr txBox="1">
            <a:spLocks noGrp="1"/>
          </p:cNvSpPr>
          <p:nvPr>
            <p:ph type="title"/>
          </p:nvPr>
        </p:nvSpPr>
        <p:spPr>
          <a:xfrm>
            <a:off x="508350" y="355847"/>
            <a:ext cx="11175300" cy="10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sz="4000" b="1"/>
              <a:t>NBOE Mass Media Recruitment Effor</a:t>
            </a:r>
            <a:r>
              <a:rPr lang="en-US" sz="4000" b="1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"/>
                  </a:ext>
                </a:extLst>
              </a:rPr>
              <a:t>ts</a:t>
            </a:r>
            <a:endParaRPr sz="4000"/>
          </a:p>
        </p:txBody>
      </p:sp>
      <p:pic>
        <p:nvPicPr>
          <p:cNvPr id="497" name="Google Shape;497;gfee50c389e_0_308" descr="iHeart Media Newark Board of Education&#10;A Partnership in Recruitment"/>
          <p:cNvPicPr preferRelativeResize="0"/>
          <p:nvPr/>
        </p:nvPicPr>
        <p:blipFill rotWithShape="1">
          <a:blip r:embed="rId3">
            <a:alphaModFix/>
          </a:blip>
          <a:srcRect b="16684"/>
          <a:stretch/>
        </p:blipFill>
        <p:spPr>
          <a:xfrm>
            <a:off x="171470" y="1590000"/>
            <a:ext cx="5267119" cy="3472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gfee50c389e_0_308" descr="Speaker icon&#10;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8350" y="5466702"/>
            <a:ext cx="609600" cy="609600"/>
          </a:xfrm>
          <a:prstGeom prst="rect">
            <a:avLst/>
          </a:prstGeom>
          <a:solidFill>
            <a:srgbClr val="E013FF"/>
          </a:solidFill>
          <a:ln>
            <a:noFill/>
          </a:ln>
        </p:spPr>
      </p:pic>
      <p:pic>
        <p:nvPicPr>
          <p:cNvPr id="501" name="Google Shape;501;gfee50c389e_0_308" descr="Logo: iHeart Radio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67300" y="5083175"/>
            <a:ext cx="4129450" cy="111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gfee50c389e_0_308" descr="Logo: iHeart Media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65900" y="1536900"/>
            <a:ext cx="5678651" cy="95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gfee50c389e_0_308" descr="Combined audio of the informal dialogues are captured, edited and distributed as content that comes to life across:&#10;High-Frequency On-Air Media&#10;Feature Integrations&#10;Branded landing page displaying job opportunities on POWER 105.1 station site&#10;Targeted digital and amplification through Streaming Audio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96753" y="2488857"/>
            <a:ext cx="6685955" cy="37087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103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187f86d7453_0_2"/>
          <p:cNvSpPr txBox="1">
            <a:spLocks noGrp="1"/>
          </p:cNvSpPr>
          <p:nvPr>
            <p:ph type="title"/>
          </p:nvPr>
        </p:nvSpPr>
        <p:spPr>
          <a:xfrm>
            <a:off x="508350" y="355847"/>
            <a:ext cx="11175300" cy="10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sz="4000" b="1"/>
              <a:t>Qualtrics - Engagement &amp; Exit Surveys</a:t>
            </a:r>
            <a:endParaRPr sz="4000"/>
          </a:p>
        </p:txBody>
      </p:sp>
      <p:pic>
        <p:nvPicPr>
          <p:cNvPr id="522" name="Google Shape;522;g187f86d7453_0_2" descr="Logo: qualtric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4575" y="2419350"/>
            <a:ext cx="7562850" cy="2019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56032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AB707-E15A-4CDC-8B58-8F6CF027B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Questions and Contact </a:t>
            </a:r>
            <a:r>
              <a:rPr lang="en-US" dirty="0">
                <a:solidFill>
                  <a:schemeClr val="bg1"/>
                </a:solidFill>
              </a:rPr>
              <a:t>(NPS)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37EB30-7D36-4AD7-94ED-D818FC350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292" y="1414130"/>
            <a:ext cx="11890272" cy="4635796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 dirty="0"/>
              <a:t>Contact Information</a:t>
            </a:r>
          </a:p>
          <a:p>
            <a:pPr marL="0" indent="0" algn="ctr">
              <a:buNone/>
            </a:pPr>
            <a:endParaRPr lang="en-US" sz="2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87931E-152D-4E72-A59D-1FF6CBF203AD}"/>
              </a:ext>
            </a:extLst>
          </p:cNvPr>
          <p:cNvSpPr/>
          <p:nvPr/>
        </p:nvSpPr>
        <p:spPr>
          <a:xfrm>
            <a:off x="3048000" y="1859340"/>
            <a:ext cx="6096000" cy="3693319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pPr algn="ctr"/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Roger  Leon, Superintendent</a:t>
            </a:r>
            <a:br>
              <a:rPr lang="en-US" dirty="0">
                <a:latin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/>
                <a:cs typeface="Calibri"/>
                <a:hlinkClick r:id="rId3"/>
              </a:rPr>
              <a:t>RLeon@NPS.K12.NJ.US</a:t>
            </a:r>
            <a:br>
              <a:rPr lang="en-US" dirty="0">
                <a:latin typeface="Calibri" panose="020F0502020204030204" pitchFamily="34" charset="0"/>
              </a:rPr>
            </a:br>
            <a:br>
              <a:rPr lang="en-US" dirty="0">
                <a:latin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Dawn Haynes, Board President </a:t>
            </a:r>
            <a:br>
              <a:rPr lang="en-US" dirty="0">
                <a:latin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  <a:hlinkClick r:id="rId4"/>
              </a:rPr>
              <a:t>d1haynes@NPS.K12.NJ.US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  <a:p>
            <a:pPr algn="ctr"/>
            <a:br>
              <a:rPr lang="en-US" dirty="0">
                <a:latin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Valerie Wilson, </a:t>
            </a:r>
            <a:br>
              <a:rPr lang="en-US" dirty="0">
                <a:latin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Business Manager/Financial Officer</a:t>
            </a:r>
            <a:br>
              <a:rPr lang="en-US" dirty="0">
                <a:latin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dirty="0">
                <a:solidFill>
                  <a:srgbClr val="000000"/>
                </a:solidFill>
                <a:latin typeface="Calibri"/>
                <a:cs typeface="Calibri"/>
                <a:hlinkClick r:id="rId5"/>
              </a:rPr>
              <a:t>VWilson@NPS.K12.NJ.US</a:t>
            </a: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  <a:p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3D445F-BE64-496C-8291-5F038B754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8290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AF17E-1207-43E4-A01B-F5BF1BD67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65807"/>
            <a:ext cx="12192000" cy="2726386"/>
          </a:xfrm>
        </p:spPr>
        <p:txBody>
          <a:bodyPr>
            <a:normAutofit/>
          </a:bodyPr>
          <a:lstStyle/>
          <a:p>
            <a:r>
              <a:rPr lang="en-US" sz="6000" dirty="0"/>
              <a:t> </a:t>
            </a:r>
            <a:r>
              <a:rPr lang="en-US" sz="3200" dirty="0"/>
              <a:t>Paterson City Public School District</a:t>
            </a:r>
            <a:br>
              <a:rPr lang="en-US" sz="3200" dirty="0"/>
            </a:b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5379752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F8928-316C-6509-15AB-412E49524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842" y="378898"/>
            <a:ext cx="10096959" cy="742236"/>
          </a:xfrm>
        </p:spPr>
        <p:txBody>
          <a:bodyPr/>
          <a:lstStyle/>
          <a:p>
            <a:pPr algn="ctr"/>
            <a:r>
              <a:rPr lang="en-US" sz="4000" dirty="0"/>
              <a:t>Teacher Vacancies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5D39D3-9180-4ACC-D192-BAB7D17E5D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4817" y="1571307"/>
            <a:ext cx="11849100" cy="47490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2017-2018: 132 Teachers</a:t>
            </a:r>
          </a:p>
          <a:p>
            <a:pPr marL="0" indent="0" algn="ctr">
              <a:buNone/>
            </a:pPr>
            <a:r>
              <a:rPr lang="en-US" sz="2800" dirty="0"/>
              <a:t>2018-2019: 338 Teachers (RIF)</a:t>
            </a:r>
          </a:p>
          <a:p>
            <a:pPr marL="0" indent="0" algn="ctr">
              <a:buNone/>
            </a:pPr>
            <a:r>
              <a:rPr lang="en-US" sz="2800" dirty="0"/>
              <a:t>2019-2020: 111 Teachers </a:t>
            </a:r>
          </a:p>
          <a:p>
            <a:pPr marL="0" indent="0" algn="ctr">
              <a:buNone/>
            </a:pPr>
            <a:r>
              <a:rPr lang="en-US" sz="2800" dirty="0"/>
              <a:t>2020-2021: 131 Teachers </a:t>
            </a:r>
          </a:p>
          <a:p>
            <a:pPr marL="0" indent="0" algn="ctr">
              <a:buNone/>
            </a:pPr>
            <a:r>
              <a:rPr lang="en-US" sz="2800" dirty="0"/>
              <a:t>2021-2022: 249 Teachers </a:t>
            </a:r>
          </a:p>
          <a:p>
            <a:pPr marL="0" indent="0" algn="ctr">
              <a:buNone/>
            </a:pPr>
            <a:r>
              <a:rPr lang="en-US" sz="2800" dirty="0"/>
              <a:t>September 2022: 125 vacancies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2790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A71D3-D139-AC37-02ED-A356FED56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953" y="195937"/>
            <a:ext cx="10102849" cy="746006"/>
          </a:xfrm>
        </p:spPr>
        <p:txBody>
          <a:bodyPr/>
          <a:lstStyle/>
          <a:p>
            <a:pPr algn="ctr"/>
            <a:r>
              <a:rPr lang="en-US" dirty="0"/>
              <a:t>ESSER – Paterson Recruitment Efforts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B944B1-F8EF-A2B7-0720-A172B144E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59868" y="1226583"/>
            <a:ext cx="8866880" cy="4689475"/>
          </a:xfrm>
        </p:spPr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Symbol" panose="05050102010706020507" pitchFamily="18" charset="2"/>
              <a:buChar char=""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Symbol" panose="05050102010706020507" pitchFamily="18" charset="2"/>
              <a:buChar char=""/>
              <a:tabLst/>
              <a:defRPr/>
            </a:pPr>
            <a:endParaRPr lang="en-US" sz="19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5000"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(2) Full-Time HR Recruiters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5000"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Teaching and Non-Certificated positions moved from Local Funding to the ESSR Grant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5000"/>
              <a:buFont typeface="Symbol" panose="05050102010706020507" pitchFamily="18" charset="2"/>
              <a:buChar char=""/>
              <a:tabLst/>
              <a:defRPr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83 total positions – freeing up $9,135,000 in local funds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5000"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Human Resources advertisements – local newspapers/advertising websites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5000"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Local Job Fair Fees and supplies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5000"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Virtual Job Fairs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BE34FC-CEF2-1BDF-0364-E2E9A9E9C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39</a:t>
            </a:fld>
            <a:endParaRPr lang="en-US"/>
          </a:p>
        </p:txBody>
      </p:sp>
      <p:pic>
        <p:nvPicPr>
          <p:cNvPr id="10" name="Picture 9" descr="Collection of Teacher Job Fair Posters">
            <a:extLst>
              <a:ext uri="{FF2B5EF4-FFF2-40B4-BE49-F238E27FC236}">
                <a16:creationId xmlns:a16="http://schemas.microsoft.com/office/drawing/2014/main" id="{C6E2B1DD-06DA-C0A3-24F1-88B367C7B4C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9" r="8179" b="4"/>
          <a:stretch/>
        </p:blipFill>
        <p:spPr>
          <a:xfrm>
            <a:off x="402422" y="1709819"/>
            <a:ext cx="1387337" cy="2108721"/>
          </a:xfrm>
          <a:prstGeom prst="rect">
            <a:avLst/>
          </a:prstGeom>
        </p:spPr>
      </p:pic>
      <p:pic>
        <p:nvPicPr>
          <p:cNvPr id="11" name="Picture 10" descr="Collection of Teacher Job Fair Posters">
            <a:extLst>
              <a:ext uri="{FF2B5EF4-FFF2-40B4-BE49-F238E27FC236}">
                <a16:creationId xmlns:a16="http://schemas.microsoft.com/office/drawing/2014/main" id="{22B5A0FF-6ECD-D80D-A547-BCE0DF204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" r="1487" b="4"/>
          <a:stretch/>
        </p:blipFill>
        <p:spPr>
          <a:xfrm>
            <a:off x="1788332" y="1709818"/>
            <a:ext cx="1371536" cy="2108721"/>
          </a:xfrm>
          <a:prstGeom prst="rect">
            <a:avLst/>
          </a:prstGeom>
        </p:spPr>
      </p:pic>
      <p:pic>
        <p:nvPicPr>
          <p:cNvPr id="12" name="Picture 11" descr="Collection of Teacher Job Fair Posters">
            <a:extLst>
              <a:ext uri="{FF2B5EF4-FFF2-40B4-BE49-F238E27FC236}">
                <a16:creationId xmlns:a16="http://schemas.microsoft.com/office/drawing/2014/main" id="{7960A518-BE50-B4AB-37F0-4AC03E2C9E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9" r="4176" b="4"/>
          <a:stretch/>
        </p:blipFill>
        <p:spPr>
          <a:xfrm>
            <a:off x="337995" y="3818539"/>
            <a:ext cx="1371600" cy="2097519"/>
          </a:xfrm>
          <a:prstGeom prst="rect">
            <a:avLst/>
          </a:prstGeom>
        </p:spPr>
      </p:pic>
      <p:pic>
        <p:nvPicPr>
          <p:cNvPr id="13" name="Content Placeholder 4" descr="Collection of Teacher Job Fair Posters">
            <a:extLst>
              <a:ext uri="{FF2B5EF4-FFF2-40B4-BE49-F238E27FC236}">
                <a16:creationId xmlns:a16="http://schemas.microsoft.com/office/drawing/2014/main" id="{A8BBD890-1620-7F44-8DE7-5E4BF04E2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9" r="6135" b="4"/>
          <a:stretch/>
        </p:blipFill>
        <p:spPr>
          <a:xfrm>
            <a:off x="1774020" y="3818538"/>
            <a:ext cx="1371600" cy="209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369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AF17E-1207-43E4-A01B-F5BF1BD67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17320"/>
            <a:ext cx="12192000" cy="43434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Palatino Linotype"/>
              </a:rPr>
              <a:t>Greetings/Welcome</a:t>
            </a:r>
            <a:br>
              <a:rPr lang="en-US" sz="3600" dirty="0"/>
            </a:br>
            <a:br>
              <a:rPr lang="en-US" sz="3600" dirty="0"/>
            </a:br>
            <a:r>
              <a:rPr lang="en-US" sz="2000" dirty="0">
                <a:latin typeface="Palatino Linotype"/>
              </a:rPr>
              <a:t>Dr. A. Charles Wright</a:t>
            </a:r>
            <a:br>
              <a:rPr lang="en-US" sz="2000" dirty="0"/>
            </a:br>
            <a:r>
              <a:rPr lang="en-US" sz="2000" dirty="0">
                <a:latin typeface="Palatino Linotype"/>
              </a:rPr>
              <a:t>Executive Director/Deputy Assistant Commissioner</a:t>
            </a:r>
            <a:br>
              <a:rPr lang="en-US" sz="2000" dirty="0"/>
            </a:br>
            <a:r>
              <a:rPr lang="en-US" sz="2000" dirty="0">
                <a:latin typeface="Palatino Linotype"/>
              </a:rPr>
              <a:t>Division of Educational Services</a:t>
            </a:r>
            <a:br>
              <a:rPr lang="en-US" sz="2000" dirty="0"/>
            </a:b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8550120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084CA-B253-C552-985E-1023BA7EE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ESSER – Paterson Recruitment Efforts (cont.)</a:t>
            </a:r>
          </a:p>
        </p:txBody>
      </p:sp>
      <p:pic>
        <p:nvPicPr>
          <p:cNvPr id="4" name="Content Placeholder 4" descr="Filling out forms on a table">
            <a:extLst>
              <a:ext uri="{FF2B5EF4-FFF2-40B4-BE49-F238E27FC236}">
                <a16:creationId xmlns:a16="http://schemas.microsoft.com/office/drawing/2014/main" id="{3F81867E-6C6C-5F4A-C77D-EF87F8D11E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3" r="-1" b="5046"/>
          <a:stretch/>
        </p:blipFill>
        <p:spPr>
          <a:xfrm>
            <a:off x="838199" y="1112040"/>
            <a:ext cx="10503673" cy="463392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C10196-C95F-D545-D203-44D55F1F4A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0127" y="1126477"/>
            <a:ext cx="10503673" cy="4633921"/>
          </a:xfrm>
        </p:spPr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4400" b="1" dirty="0"/>
              <a:t>Pre-Employment Bonus Agreement</a:t>
            </a:r>
          </a:p>
          <a:p>
            <a:pPr algn="ctr"/>
            <a:r>
              <a:rPr lang="en-US" sz="2400" b="1" dirty="0"/>
              <a:t>Program took effect – September 2022</a:t>
            </a:r>
          </a:p>
          <a:p>
            <a:pPr algn="ctr"/>
            <a:r>
              <a:rPr lang="en-US" sz="2400" b="1" dirty="0"/>
              <a:t>92 Bonus Agreements offered as of 11/9/2022</a:t>
            </a:r>
          </a:p>
        </p:txBody>
      </p:sp>
    </p:spTree>
    <p:extLst>
      <p:ext uri="{BB962C8B-B14F-4D97-AF65-F5344CB8AC3E}">
        <p14:creationId xmlns:p14="http://schemas.microsoft.com/office/powerpoint/2010/main" val="964406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AB707-E15A-4CDC-8B58-8F6CF027B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Questions and Contact </a:t>
            </a:r>
            <a:r>
              <a:rPr lang="en-US" dirty="0">
                <a:solidFill>
                  <a:schemeClr val="bg1"/>
                </a:solidFill>
              </a:rPr>
              <a:t>(PPS)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37EB30-7D36-4AD7-94ED-D818FC350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292" y="1414130"/>
            <a:ext cx="11890272" cy="4635796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 dirty="0"/>
              <a:t>Contact Information</a:t>
            </a:r>
          </a:p>
          <a:p>
            <a:pPr marL="0" indent="0" algn="ctr">
              <a:buNone/>
            </a:pPr>
            <a:r>
              <a:rPr lang="en-US" sz="2400" dirty="0"/>
              <a:t>Eileen F. Shafer – Superintendent</a:t>
            </a:r>
          </a:p>
          <a:p>
            <a:pPr marL="0" indent="0" algn="ctr">
              <a:buNone/>
            </a:pPr>
            <a:r>
              <a:rPr lang="en-US" sz="2400" dirty="0"/>
              <a:t>Luis M. Rojas – Assistant Superintendent </a:t>
            </a:r>
          </a:p>
          <a:p>
            <a:pPr marL="0" indent="0" algn="ctr">
              <a:buNone/>
            </a:pPr>
            <a:r>
              <a:rPr lang="en-US" sz="2400" dirty="0"/>
              <a:t>Paterson Public Schools </a:t>
            </a:r>
          </a:p>
          <a:p>
            <a:pPr marL="0" indent="0" algn="ctr">
              <a:buNone/>
            </a:pPr>
            <a:r>
              <a:rPr lang="en-US" sz="2400" dirty="0"/>
              <a:t> </a:t>
            </a:r>
            <a:r>
              <a:rPr lang="en-US" sz="2400" dirty="0">
                <a:hlinkClick r:id="rId3"/>
              </a:rPr>
              <a:t>eshafer@paterson.k12.nj.us</a:t>
            </a:r>
            <a:endParaRPr lang="en-US" sz="2400" dirty="0"/>
          </a:p>
          <a:p>
            <a:pPr marL="0" indent="0" algn="ctr">
              <a:buNone/>
            </a:pPr>
            <a:r>
              <a:rPr lang="en-US" sz="2400" dirty="0">
                <a:hlinkClick r:id="rId4"/>
              </a:rPr>
              <a:t>lrojas@paterson.k12.nj.us</a:t>
            </a:r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(973) 321-0980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3D445F-BE64-496C-8291-5F038B754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5647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AF17E-1207-43E4-A01B-F5BF1BD67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65807"/>
            <a:ext cx="12192000" cy="2726386"/>
          </a:xfrm>
        </p:spPr>
        <p:txBody>
          <a:bodyPr>
            <a:normAutofit/>
          </a:bodyPr>
          <a:lstStyle/>
          <a:p>
            <a:r>
              <a:rPr lang="en-US" sz="6000" dirty="0"/>
              <a:t> </a:t>
            </a:r>
            <a:r>
              <a:rPr lang="en-US" sz="3200" dirty="0"/>
              <a:t>West </a:t>
            </a:r>
            <a:r>
              <a:rPr lang="en-US" sz="3200"/>
              <a:t>Windsor-Plainsboro Regional  </a:t>
            </a:r>
            <a:r>
              <a:rPr lang="en-US" sz="3200" dirty="0"/>
              <a:t>Public School District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6852469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1743" y="1117905"/>
            <a:ext cx="8689976" cy="2509213"/>
          </a:xfrm>
        </p:spPr>
        <p:txBody>
          <a:bodyPr>
            <a:normAutofit/>
          </a:bodyPr>
          <a:lstStyle/>
          <a:p>
            <a:r>
              <a:rPr lang="en-US" sz="6600" dirty="0"/>
              <a:t>Mitigating the </a:t>
            </a:r>
            <a:br>
              <a:rPr lang="en-US" sz="6600" dirty="0"/>
            </a:br>
            <a:r>
              <a:rPr lang="en-US" sz="6600" dirty="0"/>
              <a:t>Teacher Shortage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005019"/>
            <a:ext cx="11598785" cy="1371599"/>
          </a:xfrm>
        </p:spPr>
        <p:txBody>
          <a:bodyPr>
            <a:normAutofit fontScale="47500" lnSpcReduction="20000"/>
          </a:bodyPr>
          <a:lstStyle/>
          <a:p>
            <a:r>
              <a:rPr lang="en-US" sz="3500" b="1" dirty="0"/>
              <a:t>West Windsor-Plainsboro Regional School District</a:t>
            </a:r>
          </a:p>
          <a:p>
            <a:r>
              <a:rPr lang="en-US" sz="3100" dirty="0"/>
              <a:t>Dr. David Aderhold, Superintendent of Schools</a:t>
            </a:r>
          </a:p>
          <a:p>
            <a:r>
              <a:rPr lang="en-US" sz="3100" dirty="0"/>
              <a:t>Charity Comella, Director of Human Resources</a:t>
            </a:r>
          </a:p>
          <a:p>
            <a:endParaRPr lang="en-US" dirty="0"/>
          </a:p>
        </p:txBody>
      </p:sp>
      <p:pic>
        <p:nvPicPr>
          <p:cNvPr id="4" name="Picture 3" descr="Logo: West Windsor-Plainsboro Regional School Distric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190" y="572234"/>
            <a:ext cx="2315596" cy="207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8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Best Practices in Staffing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400" dirty="0"/>
              <a:t>Recruit</a:t>
            </a:r>
          </a:p>
        </p:txBody>
      </p:sp>
      <p:pic>
        <p:nvPicPr>
          <p:cNvPr id="9" name="Picture 4" descr="Two people looking at resumes with a magnifying gla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01" y="3095754"/>
            <a:ext cx="3215963" cy="252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4400" dirty="0"/>
              <a:t>HIRE</a:t>
            </a:r>
          </a:p>
        </p:txBody>
      </p:sp>
      <p:pic>
        <p:nvPicPr>
          <p:cNvPr id="10" name="Picture 2" descr="Business people smiling at the camera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807" y="3217671"/>
            <a:ext cx="3435459" cy="228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4400" dirty="0"/>
              <a:t>Retain</a:t>
            </a:r>
          </a:p>
        </p:txBody>
      </p:sp>
      <p:pic>
        <p:nvPicPr>
          <p:cNvPr id="11" name="Picture 2" descr="People working in an office.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910" y="3217671"/>
            <a:ext cx="4194961" cy="206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143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982" y="1580453"/>
            <a:ext cx="10102849" cy="962407"/>
          </a:xfrm>
        </p:spPr>
        <p:txBody>
          <a:bodyPr>
            <a:normAutofit fontScale="90000"/>
          </a:bodyPr>
          <a:lstStyle/>
          <a:p>
            <a:r>
              <a:rPr lang="en-US" sz="8800" dirty="0"/>
              <a:t>Recruit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32852"/>
            <a:ext cx="4781612" cy="3158347"/>
          </a:xfrm>
        </p:spPr>
        <p:txBody>
          <a:bodyPr/>
          <a:lstStyle/>
          <a:p>
            <a:pPr algn="l"/>
            <a:r>
              <a:rPr lang="en-US" sz="2400" dirty="0"/>
              <a:t>Join a network or consortium such as CJ PRIDE</a:t>
            </a:r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</p:txBody>
      </p:sp>
      <p:pic>
        <p:nvPicPr>
          <p:cNvPr id="5" name="Picture 4" descr="Logo: CJ Prid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3948540"/>
            <a:ext cx="3148775" cy="978153"/>
          </a:xfrm>
          <a:prstGeom prst="rect">
            <a:avLst/>
          </a:prstGeom>
        </p:spPr>
      </p:pic>
      <p:pic>
        <p:nvPicPr>
          <p:cNvPr id="1028" name="Picture 4" descr="Two people looking at resumes with a magnifying gla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013" y="1623163"/>
            <a:ext cx="5223854" cy="410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4410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604" y="1434801"/>
            <a:ext cx="10102849" cy="962407"/>
          </a:xfrm>
        </p:spPr>
        <p:txBody>
          <a:bodyPr>
            <a:normAutofit fontScale="90000"/>
          </a:bodyPr>
          <a:lstStyle/>
          <a:p>
            <a:r>
              <a:rPr lang="en-US" sz="8800" dirty="0"/>
              <a:t>HIRE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3" y="2315726"/>
            <a:ext cx="4703235" cy="3158347"/>
          </a:xfrm>
        </p:spPr>
        <p:txBody>
          <a:bodyPr>
            <a:noAutofit/>
          </a:bodyPr>
          <a:lstStyle/>
          <a:p>
            <a:r>
              <a:rPr lang="en-US" sz="2000" dirty="0"/>
              <a:t>Unified Talent</a:t>
            </a:r>
          </a:p>
          <a:p>
            <a:endParaRPr lang="en-US" sz="2000" dirty="0"/>
          </a:p>
          <a:p>
            <a:r>
              <a:rPr lang="en-US" sz="2000" dirty="0"/>
              <a:t>Frontline Central</a:t>
            </a:r>
          </a:p>
          <a:p>
            <a:endParaRPr lang="en-US" sz="2000" dirty="0"/>
          </a:p>
          <a:p>
            <a:r>
              <a:rPr lang="en-US" sz="2000" dirty="0"/>
              <a:t>Interview Stream</a:t>
            </a:r>
          </a:p>
          <a:p>
            <a:endParaRPr lang="en-US" sz="2000" dirty="0"/>
          </a:p>
          <a:p>
            <a:r>
              <a:rPr lang="en-US" sz="2000" dirty="0"/>
              <a:t>Digital Personnel Files</a:t>
            </a:r>
          </a:p>
        </p:txBody>
      </p:sp>
      <p:pic>
        <p:nvPicPr>
          <p:cNvPr id="2050" name="Picture 2" descr="Business people smiling at the camera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980" y="1317775"/>
            <a:ext cx="5636166" cy="375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2895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588" y="1206118"/>
            <a:ext cx="10102849" cy="962407"/>
          </a:xfrm>
        </p:spPr>
        <p:txBody>
          <a:bodyPr>
            <a:normAutofit fontScale="90000"/>
          </a:bodyPr>
          <a:lstStyle/>
          <a:p>
            <a:r>
              <a:rPr lang="en-US" sz="8800" dirty="0"/>
              <a:t>Retain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7588" y="2168525"/>
            <a:ext cx="5930747" cy="4689475"/>
          </a:xfrm>
        </p:spPr>
        <p:txBody>
          <a:bodyPr>
            <a:noAutofit/>
          </a:bodyPr>
          <a:lstStyle/>
          <a:p>
            <a:pPr algn="l"/>
            <a:r>
              <a:rPr lang="en-US" sz="2800" dirty="0"/>
              <a:t>Develop a Strong Mentoring Program</a:t>
            </a:r>
          </a:p>
          <a:p>
            <a:pPr algn="l"/>
            <a:r>
              <a:rPr lang="en-US" sz="2800" dirty="0"/>
              <a:t>Job Embedded Professional Development</a:t>
            </a:r>
          </a:p>
          <a:p>
            <a:pPr algn="l"/>
            <a:r>
              <a:rPr lang="en-US" sz="2800" dirty="0"/>
              <a:t>Consider Staff Requests Humanely</a:t>
            </a:r>
          </a:p>
        </p:txBody>
      </p:sp>
      <p:pic>
        <p:nvPicPr>
          <p:cNvPr id="3074" name="Picture 2" descr="People working in an offic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691" y="2632852"/>
            <a:ext cx="4901795" cy="240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0325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AB707-E15A-4CDC-8B58-8F6CF027B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Questions and Contact </a:t>
            </a:r>
            <a:r>
              <a:rPr lang="en-US" dirty="0">
                <a:solidFill>
                  <a:schemeClr val="bg1"/>
                </a:solidFill>
              </a:rPr>
              <a:t>(WWPRSD)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37EB30-7D36-4AD7-94ED-D818FC350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292" y="1414130"/>
            <a:ext cx="11890272" cy="4635796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Contact Information</a:t>
            </a:r>
          </a:p>
          <a:p>
            <a:pPr marL="0" indent="0" algn="ctr">
              <a:buNone/>
            </a:pPr>
            <a:r>
              <a:rPr lang="en-US" dirty="0"/>
              <a:t>Dr. David </a:t>
            </a:r>
            <a:r>
              <a:rPr lang="en-US" dirty="0" err="1"/>
              <a:t>Aderhold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Superintendent of Schools</a:t>
            </a:r>
          </a:p>
          <a:p>
            <a:pPr marL="0" indent="0" algn="ctr">
              <a:buNone/>
            </a:pPr>
            <a:r>
              <a:rPr lang="en-US" dirty="0">
                <a:hlinkClick r:id="rId3"/>
              </a:rPr>
              <a:t>david.aderhold@wwprsd.org</a:t>
            </a:r>
            <a:r>
              <a:rPr lang="en-US" dirty="0"/>
              <a:t>       </a:t>
            </a:r>
          </a:p>
          <a:p>
            <a:pPr marL="0" indent="0" algn="ctr">
              <a:buNone/>
            </a:pPr>
            <a:r>
              <a:rPr lang="en-US" dirty="0"/>
              <a:t>Charity </a:t>
            </a:r>
            <a:r>
              <a:rPr lang="en-US" dirty="0" err="1"/>
              <a:t>Comella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Director of Human Resources</a:t>
            </a:r>
          </a:p>
          <a:p>
            <a:pPr marL="0" indent="0" algn="ctr">
              <a:buNone/>
            </a:pPr>
            <a:r>
              <a:rPr lang="en-US" dirty="0">
                <a:hlinkClick r:id="rId4"/>
              </a:rPr>
              <a:t>charity.comella@wwprsd.org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West Windsor-Plainsboro Regional School District</a:t>
            </a:r>
          </a:p>
          <a:p>
            <a:pPr marL="0" indent="0" algn="ctr">
              <a:buNone/>
            </a:pPr>
            <a:r>
              <a:rPr lang="en-US" dirty="0"/>
              <a:t>609-716-5000 ext. 5015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3D445F-BE64-496C-8291-5F038B754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689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58B55BD-4A6B-4976-B812-5567428CF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Teaching and School Personnel Resources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37EB30-7D36-4AD7-94ED-D818FC350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292" y="1414130"/>
            <a:ext cx="11890272" cy="4635796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/>
              <a:t>Regional Educational Laboratory (REL) Program –</a:t>
            </a:r>
          </a:p>
          <a:p>
            <a:pPr marL="0" indent="0" algn="ctr">
              <a:buNone/>
            </a:pPr>
            <a:r>
              <a:rPr lang="en-US" sz="2400" dirty="0"/>
              <a:t>Understanding and Predicting Teacher Shortages</a:t>
            </a:r>
          </a:p>
          <a:p>
            <a:pPr marL="0" indent="0" algn="ctr">
              <a:buNone/>
            </a:pPr>
            <a:r>
              <a:rPr lang="en-US" dirty="0">
                <a:latin typeface="Calibri" panose="020F0502020204030204" pitchFamily="34" charset="0"/>
                <a:hlinkClick r:id="rId3"/>
              </a:rPr>
              <a:t>https://ies.ed.gov/ncee/rel/Products/Publication/4008</a:t>
            </a:r>
            <a:r>
              <a:rPr lang="en-US" dirty="0">
                <a:latin typeface="Calibri" panose="020F050202020403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US" sz="2400" dirty="0"/>
              <a:t>Addressing Educator Workforce Shortages: A State Comparison Brief</a:t>
            </a:r>
          </a:p>
          <a:p>
            <a:pPr marL="0" indent="0" algn="ctr">
              <a:buNone/>
            </a:pPr>
            <a:r>
              <a:rPr lang="en-US" dirty="0">
                <a:hlinkClick r:id="rId4"/>
              </a:rPr>
              <a:t>https://region12cc.org/addressing-educator-workforce-shortages-a-state-comparison-brief/?utm_content=&amp;utm_medium=email&amp;utm_name=&amp;utm_source=govdelivery&amp;utm_term=</a:t>
            </a:r>
            <a:r>
              <a:rPr lang="en-US" dirty="0"/>
              <a:t> </a:t>
            </a:r>
          </a:p>
          <a:p>
            <a:pPr marL="0" indent="0" algn="ctr">
              <a:buNone/>
            </a:pPr>
            <a:r>
              <a:rPr lang="en-US" sz="2400" dirty="0"/>
              <a:t>Teacher Recruitment</a:t>
            </a:r>
          </a:p>
          <a:p>
            <a:pPr marL="0" indent="0" algn="ctr">
              <a:buNone/>
            </a:pPr>
            <a:r>
              <a:rPr lang="en-US" dirty="0">
                <a:hlinkClick r:id="rId5"/>
              </a:rPr>
              <a:t>https://ies.ed.gov/ncee/rel/topics?page=1&amp;topics=Teacher+Recruitment&amp;utm_content=&amp;utm_medium=email&amp;utm_name=&amp;utm_source=govdelivery&amp;utm_term=</a:t>
            </a:r>
            <a:r>
              <a:rPr lang="en-US" dirty="0"/>
              <a:t>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endParaRPr lang="en-US" sz="24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3D445F-BE64-496C-8291-5F038B754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556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AF17E-1207-43E4-A01B-F5BF1BD67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65807"/>
            <a:ext cx="12192000" cy="2726386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Palatino Linotype"/>
              </a:rPr>
              <a:t>Strategies for Addressing Teacher Shortages </a:t>
            </a:r>
            <a:br>
              <a:rPr lang="en-US" sz="3600" dirty="0">
                <a:latin typeface="Palatino Linotype"/>
              </a:rPr>
            </a:br>
            <a:r>
              <a:rPr lang="en-US" sz="3600" dirty="0">
                <a:latin typeface="Palatino Linotype"/>
              </a:rPr>
              <a:t>with ARP ESSER Funds</a:t>
            </a:r>
            <a:endParaRPr lang="en-US" sz="3600" b="1" dirty="0">
              <a:latin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5521823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58B55BD-4A6B-4976-B812-5567428CF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Teaching and School Personnel Resources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37EB30-7D36-4AD7-94ED-D818FC350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292" y="1414130"/>
            <a:ext cx="11890272" cy="4635796"/>
          </a:xfrm>
        </p:spPr>
        <p:txBody>
          <a:bodyPr/>
          <a:lstStyle/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Educator Shortages in Special Education: A Toolkit for Developing Local Strategies</a:t>
            </a:r>
          </a:p>
          <a:p>
            <a:pPr marL="0" indent="0" algn="ctr">
              <a:buNone/>
            </a:pPr>
            <a:r>
              <a:rPr lang="en-US" dirty="0">
                <a:hlinkClick r:id="rId3"/>
              </a:rPr>
              <a:t>https://ceedar.education.ufl.edu/shortage-toolkit/?utm_content=&amp;utm_medium=email&amp;utm_name=&amp;utm_source=govdelivery&amp;utm_term=</a:t>
            </a:r>
            <a:r>
              <a:rPr lang="en-US" dirty="0"/>
              <a:t> </a:t>
            </a:r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Addressing Educator Burnout and Demoralization: Actions for Administrators</a:t>
            </a:r>
          </a:p>
          <a:p>
            <a:pPr marL="0" indent="0" algn="ctr">
              <a:buNone/>
            </a:pPr>
            <a:r>
              <a:rPr lang="en-US" sz="1600" dirty="0">
                <a:hlinkClick r:id="rId4"/>
              </a:rPr>
              <a:t>https://safesupportivelearning.ed.gov/sites/default/files/Addressing%20Educator%20Burnout%20and%20Demoralization_Actions%20for%20Administrators.pdf?utm_content=&amp;utm_medium=email&amp;utm_name=&amp;utm_source=govdelivery&amp;utm_term=</a:t>
            </a:r>
            <a:r>
              <a:rPr lang="en-US" sz="1600" dirty="0"/>
              <a:t>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endParaRPr lang="en-US" sz="24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3D445F-BE64-496C-8291-5F038B754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0436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52191-5090-4D44-96D1-43EC8029D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950" y="312214"/>
            <a:ext cx="10515600" cy="850489"/>
          </a:xfrm>
        </p:spPr>
        <p:txBody>
          <a:bodyPr/>
          <a:lstStyle/>
          <a:p>
            <a:pPr algn="ctr"/>
            <a:r>
              <a:rPr lang="en-US" dirty="0"/>
              <a:t>Thank You!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225A0A6-473B-44FC-A1CF-D179BD99EF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dirty="0"/>
              <a:t>New Jersey Department of Education Website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br>
              <a:rPr lang="en-US" b="1" dirty="0">
                <a:solidFill>
                  <a:srgbClr val="0000FF"/>
                </a:solidFill>
              </a:rPr>
            </a:br>
            <a:r>
              <a:rPr lang="en-US" dirty="0">
                <a:hlinkClick r:id="rId3" action="ppaction://hlinkfile"/>
              </a:rPr>
              <a:t>nj.gov/education</a:t>
            </a:r>
            <a:endParaRPr lang="en-US" dirty="0"/>
          </a:p>
          <a:p>
            <a:endParaRPr lang="en-US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D6D9F2-D1F4-4857-BF17-599E831177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5840" y="2418293"/>
            <a:ext cx="10425079" cy="2405168"/>
          </a:xfrm>
        </p:spPr>
        <p:txBody>
          <a:bodyPr vert="horz" lIns="91440" tIns="45720" rIns="822960" bIns="45720" rtlCol="0" anchor="t">
            <a:normAutofit/>
          </a:bodyPr>
          <a:lstStyle/>
          <a:p>
            <a:r>
              <a:rPr lang="en-US" b="1" dirty="0"/>
              <a:t>Questions may be submitted to:</a:t>
            </a:r>
          </a:p>
          <a:p>
            <a:r>
              <a:rPr lang="en-US" b="1" dirty="0"/>
              <a:t> </a:t>
            </a:r>
            <a:r>
              <a:rPr lang="en-US" dirty="0">
                <a:latin typeface="Palatino Linotype"/>
                <a:hlinkClick r:id="rId4"/>
              </a:rPr>
              <a:t> ESSER@doe.nj.gov</a:t>
            </a:r>
            <a:endParaRPr lang="en-US" dirty="0">
              <a:latin typeface="Palatino Linotype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Registration is now open for the December  14, 2022, ARP ESSER Round Table: </a:t>
            </a:r>
            <a:endParaRPr lang="en-US" dirty="0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hlinkClick r:id="rId5"/>
              </a:rPr>
              <a:t>https://homeroom5.doe.state.nj.us/events/details.php?t=2;recid=40425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>
              <a:latin typeface="Palatino Linotype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7D4A88E-456F-46F8-907A-D054752239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55000" lnSpcReduction="20000"/>
          </a:bodyPr>
          <a:lstStyle/>
          <a:p>
            <a:endParaRPr lang="en-US" dirty="0"/>
          </a:p>
          <a:p>
            <a:r>
              <a:rPr lang="en-US" dirty="0"/>
              <a:t>Follow Us!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308545-741F-4F64-8419-BA38EC64EF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55800" y="5758805"/>
            <a:ext cx="1984693" cy="492654"/>
          </a:xfrm>
        </p:spPr>
        <p:txBody>
          <a:bodyPr/>
          <a:lstStyle/>
          <a:p>
            <a:r>
              <a:rPr lang="en-US" dirty="0">
                <a:hlinkClick r:id="rId6"/>
              </a:rPr>
              <a:t>Facebook: </a:t>
            </a:r>
            <a:br>
              <a:rPr lang="en-US" dirty="0">
                <a:hlinkClick r:id="rId6"/>
              </a:rPr>
            </a:br>
            <a:r>
              <a:rPr lang="en-US" dirty="0">
                <a:hlinkClick r:id="rId6"/>
              </a:rPr>
              <a:t>@njdeptofed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136C12-D4E7-434D-8898-AD3DD20443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11190" y="5790554"/>
            <a:ext cx="2223645" cy="365654"/>
          </a:xfrm>
        </p:spPr>
        <p:txBody>
          <a:bodyPr/>
          <a:lstStyle/>
          <a:p>
            <a:r>
              <a:rPr lang="en-US" dirty="0">
                <a:hlinkClick r:id="rId7"/>
              </a:rPr>
              <a:t>Twitter: @NewJerseyDOE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3D22032-A2E9-474A-B97F-DA8B434CB6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99783" y="5790554"/>
            <a:ext cx="2541145" cy="175154"/>
          </a:xfrm>
        </p:spPr>
        <p:txBody>
          <a:bodyPr/>
          <a:lstStyle/>
          <a:p>
            <a:r>
              <a:rPr lang="en-US" dirty="0">
                <a:hlinkClick r:id="rId8"/>
              </a:rPr>
              <a:t>Instagram: </a:t>
            </a:r>
            <a:br>
              <a:rPr lang="en-US" dirty="0">
                <a:hlinkClick r:id="rId8"/>
              </a:rPr>
            </a:br>
            <a:r>
              <a:rPr lang="en-US" dirty="0">
                <a:hlinkClick r:id="rId8"/>
              </a:rPr>
              <a:t>@NewJerseyDoe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FDF558-8228-4BD1-833C-89127EDFC0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9936C-68CC-48AF-8CF3-4B03BC21D04D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17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AF17E-1207-43E4-A01B-F5BF1BD67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65807"/>
            <a:ext cx="12192000" cy="2726386"/>
          </a:xfrm>
        </p:spPr>
        <p:txBody>
          <a:bodyPr>
            <a:normAutofit/>
          </a:bodyPr>
          <a:lstStyle/>
          <a:p>
            <a:r>
              <a:rPr lang="en-US" sz="3200" dirty="0"/>
              <a:t>Ms. Tanisha R. Davis, Director </a:t>
            </a:r>
            <a:br>
              <a:rPr lang="en-US" sz="2400" dirty="0"/>
            </a:br>
            <a:r>
              <a:rPr lang="en-US" sz="3200" dirty="0"/>
              <a:t>Office of Recruitment, Preparation, and Certification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74750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3797927-86F1-4949-B0FF-4344E390A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Identifying Educator Shortages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8775BF0-3568-42C1-AF3F-DE848FCE1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864" y="1126477"/>
            <a:ext cx="11890272" cy="2226974"/>
          </a:xfrm>
        </p:spPr>
        <p:txBody>
          <a:bodyPr/>
          <a:lstStyle/>
          <a:p>
            <a:r>
              <a:rPr lang="en-US" dirty="0"/>
              <a:t>Supply, demand and composition</a:t>
            </a:r>
          </a:p>
          <a:p>
            <a:r>
              <a:rPr lang="en-US" dirty="0"/>
              <a:t>Percentage of teachers out of field</a:t>
            </a:r>
          </a:p>
          <a:p>
            <a:r>
              <a:rPr lang="en-US" dirty="0"/>
              <a:t>Student enrollment data</a:t>
            </a:r>
          </a:p>
          <a:p>
            <a:r>
              <a:rPr lang="en-US" dirty="0"/>
              <a:t>Projected retirements</a:t>
            </a:r>
          </a:p>
          <a:p>
            <a:r>
              <a:rPr lang="en-US" dirty="0"/>
              <a:t>Retention rates</a:t>
            </a:r>
          </a:p>
          <a:p>
            <a:r>
              <a:rPr lang="en-US" dirty="0"/>
              <a:t>Number of new certificates issued</a:t>
            </a:r>
          </a:p>
          <a:p>
            <a:r>
              <a:rPr lang="en-US" dirty="0"/>
              <a:t>Hire rate of newly certified educators</a:t>
            </a:r>
          </a:p>
          <a:p>
            <a:r>
              <a:rPr lang="en-US" dirty="0"/>
              <a:t>Number of emergency certificates issued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022F9E-7505-42A3-A511-FB69EFB07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3B872D-3AE9-4542-A461-B751CD6BB8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084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70762-EC19-43D6-B459-0BA8A500C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Addressing Educator Shortages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18E43-1BD4-4BC7-95AA-3CDDC9F57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864" y="1025809"/>
            <a:ext cx="11890272" cy="2226974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Substitute credential flexibility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Limited CE/CEAS five-year pilot program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Retired educators re-entering workforce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Expedited certification process for employed applicants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Emergency educational services certification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Minority Teacher Development Grant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Minority Teacher Quality and Retention Grant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Men of Color Hope Achievers (Partnership w/ Rowan University)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6B2E0A-A53F-4BFF-8EDB-0BCA47BCD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213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01580-2908-4664-BF6A-292A75D74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District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36FEB5-506C-4079-A202-065FB01E4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864" y="1040209"/>
            <a:ext cx="11890272" cy="3879604"/>
          </a:xfrm>
        </p:spPr>
        <p:txBody>
          <a:bodyPr/>
          <a:lstStyle/>
          <a:p>
            <a:r>
              <a:rPr lang="en-US" dirty="0"/>
              <a:t>Collaborate with educator preparation programs at colleges/universities</a:t>
            </a:r>
          </a:p>
          <a:p>
            <a:r>
              <a:rPr lang="en-US" dirty="0"/>
              <a:t>Host clinical interns (student teachers)</a:t>
            </a:r>
          </a:p>
          <a:p>
            <a:r>
              <a:rPr lang="en-US" dirty="0"/>
              <a:t>Paid residencies</a:t>
            </a:r>
          </a:p>
          <a:p>
            <a:r>
              <a:rPr lang="en-US" dirty="0"/>
              <a:t>Grow your own programs (students, paraprofessionals, community members, parents)</a:t>
            </a:r>
          </a:p>
          <a:p>
            <a:r>
              <a:rPr lang="en-US" dirty="0"/>
              <a:t>Limited CE/CEAS Pilot Program</a:t>
            </a:r>
          </a:p>
          <a:p>
            <a:r>
              <a:rPr lang="en-US" dirty="0"/>
              <a:t>Certification guidance and financial support</a:t>
            </a:r>
          </a:p>
          <a:p>
            <a:r>
              <a:rPr lang="en-US" dirty="0"/>
              <a:t>Social media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004A88-55AB-4B97-8487-B0949F30E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1C70C-36A2-44FC-A083-98959550CFF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82102"/>
      </p:ext>
    </p:extLst>
  </p:cSld>
  <p:clrMapOvr>
    <a:masterClrMapping/>
  </p:clrMapOvr>
</p:sld>
</file>

<file path=ppt/theme/theme1.xml><?xml version="1.0" encoding="utf-8"?>
<a:theme xmlns:a="http://schemas.openxmlformats.org/drawingml/2006/main" name="NJDOE_TitleSlide">
  <a:themeElements>
    <a:clrScheme name="Custom 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954F72"/>
      </a:folHlink>
    </a:clrScheme>
    <a:fontScheme name="NJDOE Template 0921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JDOE_0921  -  Read-Only" id="{7DB005D5-9A20-4F54-BDDB-3F0B58CF7C39}" vid="{8F5B3E5E-17D6-48F5-9A13-48CA22833D02}"/>
    </a:ext>
  </a:extLst>
</a:theme>
</file>

<file path=ppt/theme/theme10.xml><?xml version="1.0" encoding="utf-8"?>
<a:theme xmlns:a="http://schemas.openxmlformats.org/drawingml/2006/main" name="1_Grid">
  <a:themeElements>
    <a:clrScheme name="Revolution">
      <a:dk1>
        <a:srgbClr val="000000"/>
      </a:dk1>
      <a:lt1>
        <a:srgbClr val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DJOE_Main">
  <a:themeElements>
    <a:clrScheme name="Custom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954F72"/>
      </a:folHlink>
    </a:clrScheme>
    <a:fontScheme name="NJDOE Template 0921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JDOE_0921  -  Read-Only" id="{7DB005D5-9A20-4F54-BDDB-3F0B58CF7C39}" vid="{8555BBD0-58EB-40D3-92E2-3F2E5ED552CF}"/>
    </a:ext>
  </a:extLst>
</a:theme>
</file>

<file path=ppt/theme/theme3.xml><?xml version="1.0" encoding="utf-8"?>
<a:theme xmlns:a="http://schemas.openxmlformats.org/drawingml/2006/main" name="NJDOE_SectionTit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JDOE_0921  -  Read-Only" id="{7DB005D5-9A20-4F54-BDDB-3F0B58CF7C39}" vid="{0363114F-E39A-4520-852A-5684BFE7891B}"/>
    </a:ext>
  </a:extLst>
</a:theme>
</file>

<file path=ppt/theme/theme4.xml><?xml version="1.0" encoding="utf-8"?>
<a:theme xmlns:a="http://schemas.openxmlformats.org/drawingml/2006/main" name="1_NJDOE_TitleSlide">
  <a:themeElements>
    <a:clrScheme name="Custom 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954F72"/>
      </a:folHlink>
    </a:clrScheme>
    <a:fontScheme name="NJDOE Template 0921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JDOE_0921  -  Read-Only" id="{7DB005D5-9A20-4F54-BDDB-3F0B58CF7C39}" vid="{8F5B3E5E-17D6-48F5-9A13-48CA22833D02}"/>
    </a:ext>
  </a:extLst>
</a:theme>
</file>

<file path=ppt/theme/theme5.xml><?xml version="1.0" encoding="utf-8"?>
<a:theme xmlns:a="http://schemas.openxmlformats.org/drawingml/2006/main" name="1_NDJOE_Main">
  <a:themeElements>
    <a:clrScheme name="Custom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954F72"/>
      </a:folHlink>
    </a:clrScheme>
    <a:fontScheme name="NJDOE Template 0921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JDOE_Widescreen  -  Read-Only" id="{C59D137A-502B-4AE3-BFA8-EAB911F90DD9}" vid="{9DF51BEE-0EBD-4C05-BE34-DC7312BF5F9B}"/>
    </a:ext>
  </a:extLst>
</a:theme>
</file>

<file path=ppt/theme/theme6.xml><?xml version="1.0" encoding="utf-8"?>
<a:theme xmlns:a="http://schemas.openxmlformats.org/drawingml/2006/main" name="2_NDJOE_Main">
  <a:themeElements>
    <a:clrScheme name="Custom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954F72"/>
      </a:folHlink>
    </a:clrScheme>
    <a:fontScheme name="NJDOE Template 0921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dated TICOP Presentation - 9-23-2021.potx" id="{26BE1D04-D970-4612-B783-F93DAD06BEA7}" vid="{C512B116-3601-4E61-A264-B27E7C631BBD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Grid">
  <a:themeElements>
    <a:clrScheme name="Revolution">
      <a:dk1>
        <a:srgbClr val="000000"/>
      </a:dk1>
      <a:lt1>
        <a:srgbClr val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Grid">
  <a:themeElements>
    <a:clrScheme name="Revolution">
      <a:dk1>
        <a:srgbClr val="000000"/>
      </a:dk1>
      <a:lt1>
        <a:srgbClr val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0857EA0679F646974BD4BF5487B317" ma:contentTypeVersion="13" ma:contentTypeDescription="Create a new document." ma:contentTypeScope="" ma:versionID="396b28bf2d55f152d3b7352929995728">
  <xsd:schema xmlns:xsd="http://www.w3.org/2001/XMLSchema" xmlns:xs="http://www.w3.org/2001/XMLSchema" xmlns:p="http://schemas.microsoft.com/office/2006/metadata/properties" xmlns:ns2="9aa51604-3ab8-43f9-a458-517f976e6416" xmlns:ns3="180e0ec4-ef6c-4ce6-99c3-a5f5c6d726d2" targetNamespace="http://schemas.microsoft.com/office/2006/metadata/properties" ma:root="true" ma:fieldsID="f27e357af2a2e0d812c3d431830f57a4" ns2:_="" ns3:_="">
    <xsd:import namespace="9aa51604-3ab8-43f9-a458-517f976e6416"/>
    <xsd:import namespace="180e0ec4-ef6c-4ce6-99c3-a5f5c6d726d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a51604-3ab8-43f9-a458-517f976e64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ff2b5c3f-4ce5-4420-9db3-cd80330d6d0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0e0ec4-ef6c-4ce6-99c3-a5f5c6d726d2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381be2e9-edbe-4092-80d8-dff0332559ef}" ma:internalName="TaxCatchAll" ma:showField="CatchAllData" ma:web="180e0ec4-ef6c-4ce6-99c3-a5f5c6d726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aa51604-3ab8-43f9-a458-517f976e6416">
      <Terms xmlns="http://schemas.microsoft.com/office/infopath/2007/PartnerControls"/>
    </lcf76f155ced4ddcb4097134ff3c332f>
    <TaxCatchAll xmlns="180e0ec4-ef6c-4ce6-99c3-a5f5c6d726d2" xsi:nil="true"/>
  </documentManagement>
</p:properties>
</file>

<file path=customXml/itemProps1.xml><?xml version="1.0" encoding="utf-8"?>
<ds:datastoreItem xmlns:ds="http://schemas.openxmlformats.org/officeDocument/2006/customXml" ds:itemID="{A545AFF5-2F00-40A5-BBBB-35D6E9A8C1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a51604-3ab8-43f9-a458-517f976e6416"/>
    <ds:schemaRef ds:uri="180e0ec4-ef6c-4ce6-99c3-a5f5c6d726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3AD61DD-F7AE-47C3-8201-9CC491FDCE4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8688026-0588-4682-A3DD-FB603ACCFA86}">
  <ds:schemaRefs>
    <ds:schemaRef ds:uri="180e0ec4-ef6c-4ce6-99c3-a5f5c6d726d2"/>
    <ds:schemaRef ds:uri="http://purl.org/dc/terms/"/>
    <ds:schemaRef ds:uri="9aa51604-3ab8-43f9-a458-517f976e6416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2021 PPT Design Theme</Template>
  <TotalTime>2221</TotalTime>
  <Words>1734</Words>
  <Application>Microsoft Office PowerPoint</Application>
  <PresentationFormat>Widescreen</PresentationFormat>
  <Paragraphs>338</Paragraphs>
  <Slides>51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51</vt:i4>
      </vt:variant>
    </vt:vector>
  </HeadingPairs>
  <TitlesOfParts>
    <vt:vector size="72" baseType="lpstr">
      <vt:lpstr>Arial</vt:lpstr>
      <vt:lpstr>Arial Black</vt:lpstr>
      <vt:lpstr>Bell MT</vt:lpstr>
      <vt:lpstr>Calibri</vt:lpstr>
      <vt:lpstr>Century Gothic</vt:lpstr>
      <vt:lpstr>Courier New</vt:lpstr>
      <vt:lpstr>Noto Sans</vt:lpstr>
      <vt:lpstr>Noto Sans Symbols</vt:lpstr>
      <vt:lpstr>Palatino Linotype</vt:lpstr>
      <vt:lpstr>Symbol</vt:lpstr>
      <vt:lpstr>Times New Roman</vt:lpstr>
      <vt:lpstr>NJDOE_TitleSlide</vt:lpstr>
      <vt:lpstr>NDJOE_Main</vt:lpstr>
      <vt:lpstr>NJDOE_SectionTitle</vt:lpstr>
      <vt:lpstr>1_NJDOE_TitleSlide</vt:lpstr>
      <vt:lpstr>1_NDJOE_Main</vt:lpstr>
      <vt:lpstr>2_NDJOE_Main</vt:lpstr>
      <vt:lpstr>1_Office Theme</vt:lpstr>
      <vt:lpstr>Grid</vt:lpstr>
      <vt:lpstr>Grid</vt:lpstr>
      <vt:lpstr>1_Grid</vt:lpstr>
      <vt:lpstr> Elementary and Secondary School Emergency Relief (ESSER) Roundtable Series:  Strategies for Addressing Teacher Shortages  with ARP ESSER Funds   </vt:lpstr>
      <vt:lpstr>Agenda </vt:lpstr>
      <vt:lpstr>Using Microsoft Teams</vt:lpstr>
      <vt:lpstr>Greetings/Welcome  Dr. A. Charles Wright Executive Director/Deputy Assistant Commissioner Division of Educational Services </vt:lpstr>
      <vt:lpstr>Strategies for Addressing Teacher Shortages  with ARP ESSER Funds</vt:lpstr>
      <vt:lpstr>Ms. Tanisha R. Davis, Director  Office of Recruitment, Preparation, and Certification</vt:lpstr>
      <vt:lpstr>Identifying Educator Shortages</vt:lpstr>
      <vt:lpstr>Addressing Educator Shortages</vt:lpstr>
      <vt:lpstr>District Strategies</vt:lpstr>
      <vt:lpstr>Questions and Contact</vt:lpstr>
      <vt:lpstr>District Presentations</vt:lpstr>
      <vt:lpstr> Newark Public Schools </vt:lpstr>
      <vt:lpstr>Newark</vt:lpstr>
      <vt:lpstr>The Next Decade: 2020-30</vt:lpstr>
      <vt:lpstr>Priority 1: United and Aligned Systems</vt:lpstr>
      <vt:lpstr>Problems Facing New Jersey Public Schools</vt:lpstr>
      <vt:lpstr>Our Reality in Newark</vt:lpstr>
      <vt:lpstr>Our Reality in Newark (cont.)</vt:lpstr>
      <vt:lpstr>What now?</vt:lpstr>
      <vt:lpstr>Teach Newark</vt:lpstr>
      <vt:lpstr>Chapter 408 &amp; Chapter 224</vt:lpstr>
      <vt:lpstr>Collaboration</vt:lpstr>
      <vt:lpstr>Red Hawk Rising - East Side High School Teacher Academy  </vt:lpstr>
      <vt:lpstr>Pathways to Teaching</vt:lpstr>
      <vt:lpstr>Pathways to Teaching 1</vt:lpstr>
      <vt:lpstr>Pathways to Teaching 2.0</vt:lpstr>
      <vt:lpstr> NBOE-Montclair State University-TESL Cohort </vt:lpstr>
      <vt:lpstr>Rutgers University</vt:lpstr>
      <vt:lpstr> Principal Pipeline </vt:lpstr>
      <vt:lpstr>Additional Retention Strategies</vt:lpstr>
      <vt:lpstr>NBOE Job Openings</vt:lpstr>
      <vt:lpstr>NBOE well</vt:lpstr>
      <vt:lpstr>Recruitment Supports</vt:lpstr>
      <vt:lpstr>NBOE Mass Media Recruitment Efforts</vt:lpstr>
      <vt:lpstr>Qualtrics - Engagement &amp; Exit Surveys</vt:lpstr>
      <vt:lpstr>Questions and Contact (NPS)</vt:lpstr>
      <vt:lpstr> Paterson City Public School District </vt:lpstr>
      <vt:lpstr>Teacher Vacancies </vt:lpstr>
      <vt:lpstr>ESSER – Paterson Recruitment Efforts </vt:lpstr>
      <vt:lpstr>ESSER – Paterson Recruitment Efforts (cont.)</vt:lpstr>
      <vt:lpstr>Questions and Contact (PPS)</vt:lpstr>
      <vt:lpstr> West Windsor-Plainsboro Regional  Public School District</vt:lpstr>
      <vt:lpstr>Mitigating the  Teacher Shortage</vt:lpstr>
      <vt:lpstr>Best Practices in Staffing</vt:lpstr>
      <vt:lpstr>Recruit</vt:lpstr>
      <vt:lpstr>HIRE</vt:lpstr>
      <vt:lpstr>Retain</vt:lpstr>
      <vt:lpstr>Questions and Contact (WWPRSD)</vt:lpstr>
      <vt:lpstr>Teaching and School Personnel Resources</vt:lpstr>
      <vt:lpstr>Teaching and School Personnel Resources 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American Rescue Plan ESSER Fund State Level Grants to LEAs</dc:title>
  <dc:creator>Ehling, Kathleen</dc:creator>
  <cp:lastModifiedBy>Coe, Clark</cp:lastModifiedBy>
  <cp:revision>409</cp:revision>
  <dcterms:created xsi:type="dcterms:W3CDTF">2021-09-13T19:29:51Z</dcterms:created>
  <dcterms:modified xsi:type="dcterms:W3CDTF">2023-02-14T13:44:36Z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0x0101006B0857EA0679F646974BD4BF5487B317</vt:lpwstr>
  </property>
</Properties>
</file>