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 id="2147483691" r:id="rId7"/>
    <p:sldMasterId id="2147483753" r:id="rId8"/>
    <p:sldMasterId id="2147483695" r:id="rId9"/>
    <p:sldMasterId id="2147483699" r:id="rId10"/>
    <p:sldMasterId id="2147483719" r:id="rId11"/>
    <p:sldMasterId id="2147483721" r:id="rId12"/>
    <p:sldMasterId id="2147483723" r:id="rId13"/>
    <p:sldMasterId id="2147483725" r:id="rId14"/>
    <p:sldMasterId id="2147483710" r:id="rId15"/>
    <p:sldMasterId id="2147483729" r:id="rId16"/>
  </p:sldMasterIdLst>
  <p:notesMasterIdLst>
    <p:notesMasterId r:id="rId70"/>
  </p:notesMasterIdLst>
  <p:handoutMasterIdLst>
    <p:handoutMasterId r:id="rId71"/>
  </p:handoutMasterIdLst>
  <p:sldIdLst>
    <p:sldId id="2019" r:id="rId17"/>
    <p:sldId id="2045" r:id="rId18"/>
    <p:sldId id="341" r:id="rId19"/>
    <p:sldId id="2047" r:id="rId20"/>
    <p:sldId id="2078" r:id="rId21"/>
    <p:sldId id="2051" r:id="rId22"/>
    <p:sldId id="2052" r:id="rId23"/>
    <p:sldId id="1842" r:id="rId24"/>
    <p:sldId id="2054" r:id="rId25"/>
    <p:sldId id="2055" r:id="rId26"/>
    <p:sldId id="2100" r:id="rId27"/>
    <p:sldId id="2056" r:id="rId28"/>
    <p:sldId id="2101" r:id="rId29"/>
    <p:sldId id="2058" r:id="rId30"/>
    <p:sldId id="2059" r:id="rId31"/>
    <p:sldId id="2060" r:id="rId32"/>
    <p:sldId id="2061" r:id="rId33"/>
    <p:sldId id="2062" r:id="rId34"/>
    <p:sldId id="2063" r:id="rId35"/>
    <p:sldId id="2102" r:id="rId36"/>
    <p:sldId id="2065" r:id="rId37"/>
    <p:sldId id="2066" r:id="rId38"/>
    <p:sldId id="2067" r:id="rId39"/>
    <p:sldId id="2068" r:id="rId40"/>
    <p:sldId id="2069" r:id="rId41"/>
    <p:sldId id="2070" r:id="rId42"/>
    <p:sldId id="2071" r:id="rId43"/>
    <p:sldId id="2072" r:id="rId44"/>
    <p:sldId id="2073" r:id="rId45"/>
    <p:sldId id="2074" r:id="rId46"/>
    <p:sldId id="2075" r:id="rId47"/>
    <p:sldId id="2076" r:id="rId48"/>
    <p:sldId id="1891" r:id="rId49"/>
    <p:sldId id="2079" r:id="rId50"/>
    <p:sldId id="2080" r:id="rId51"/>
    <p:sldId id="2081" r:id="rId52"/>
    <p:sldId id="2099" r:id="rId53"/>
    <p:sldId id="2077" r:id="rId54"/>
    <p:sldId id="2083" r:id="rId55"/>
    <p:sldId id="2084" r:id="rId56"/>
    <p:sldId id="2085" r:id="rId57"/>
    <p:sldId id="2086" r:id="rId58"/>
    <p:sldId id="2087" r:id="rId59"/>
    <p:sldId id="2088" r:id="rId60"/>
    <p:sldId id="2089" r:id="rId61"/>
    <p:sldId id="2090" r:id="rId62"/>
    <p:sldId id="2091" r:id="rId63"/>
    <p:sldId id="2092" r:id="rId64"/>
    <p:sldId id="2093" r:id="rId65"/>
    <p:sldId id="2094" r:id="rId66"/>
    <p:sldId id="2095" r:id="rId67"/>
    <p:sldId id="2098" r:id="rId68"/>
    <p:sldId id="209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Section 1" id="{234EF243-6FE0-439F-B72A-225468E9406D}">
          <p14:sldIdLst>
            <p14:sldId id="2019"/>
            <p14:sldId id="2045"/>
            <p14:sldId id="341"/>
            <p14:sldId id="2047"/>
            <p14:sldId id="2078"/>
            <p14:sldId id="2051"/>
            <p14:sldId id="2052"/>
            <p14:sldId id="1842"/>
            <p14:sldId id="2054"/>
            <p14:sldId id="2055"/>
            <p14:sldId id="2100"/>
            <p14:sldId id="2056"/>
            <p14:sldId id="2101"/>
            <p14:sldId id="2058"/>
            <p14:sldId id="2059"/>
            <p14:sldId id="2060"/>
            <p14:sldId id="2061"/>
            <p14:sldId id="2062"/>
            <p14:sldId id="2063"/>
            <p14:sldId id="2102"/>
            <p14:sldId id="2065"/>
            <p14:sldId id="2066"/>
            <p14:sldId id="2067"/>
            <p14:sldId id="2068"/>
            <p14:sldId id="2069"/>
            <p14:sldId id="2070"/>
            <p14:sldId id="2071"/>
            <p14:sldId id="2072"/>
            <p14:sldId id="2073"/>
            <p14:sldId id="2074"/>
            <p14:sldId id="2075"/>
            <p14:sldId id="2076"/>
            <p14:sldId id="1891"/>
            <p14:sldId id="2079"/>
            <p14:sldId id="2080"/>
            <p14:sldId id="2081"/>
            <p14:sldId id="2099"/>
            <p14:sldId id="2077"/>
            <p14:sldId id="2083"/>
            <p14:sldId id="2084"/>
            <p14:sldId id="2085"/>
            <p14:sldId id="2086"/>
            <p14:sldId id="2087"/>
            <p14:sldId id="2088"/>
            <p14:sldId id="2089"/>
            <p14:sldId id="2090"/>
            <p14:sldId id="2091"/>
            <p14:sldId id="2092"/>
            <p14:sldId id="2093"/>
            <p14:sldId id="2094"/>
            <p14:sldId id="2095"/>
            <p14:sldId id="2098"/>
            <p14:sldId id="2097"/>
          </p14:sldIdLst>
        </p14:section>
        <p14:section name="Slides Section 2" id="{EAB3F4F7-B897-4E1F-BDD4-F4B69FB93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Peter" initials="FP" lastIdx="12" clrIdx="0">
    <p:extLst>
      <p:ext uri="{19B8F6BF-5375-455C-9EA6-DF929625EA0E}">
        <p15:presenceInfo xmlns:p15="http://schemas.microsoft.com/office/powerpoint/2012/main" userId="S::pfrank@doe.nj.gov::1fa809db-4681-424a-93c4-17c3613d38d5" providerId="AD"/>
      </p:ext>
    </p:extLst>
  </p:cmAuthor>
  <p:cmAuthor id="2" name="Ehling, Kathleen" initials="EK" lastIdx="3" clrIdx="1">
    <p:extLst>
      <p:ext uri="{19B8F6BF-5375-455C-9EA6-DF929625EA0E}">
        <p15:presenceInfo xmlns:p15="http://schemas.microsoft.com/office/powerpoint/2012/main" userId="S::kehling@doe.nj.gov::0e8e584d-e448-49b8-afc8-3a6c7b8b3d7d" providerId="AD"/>
      </p:ext>
    </p:extLst>
  </p:cmAuthor>
  <p:cmAuthor id="3" name="Doherty-Azzinaro, Kim" initials="DK" lastIdx="2" clrIdx="2">
    <p:extLst>
      <p:ext uri="{19B8F6BF-5375-455C-9EA6-DF929625EA0E}">
        <p15:presenceInfo xmlns:p15="http://schemas.microsoft.com/office/powerpoint/2012/main" userId="S::kazzinar@doe.nj.gov::2b50f6e3-1efa-4765-8edf-96a09a6cf8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051"/>
    <a:srgbClr val="6E2405"/>
    <a:srgbClr val="31569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950" autoAdjust="0"/>
  </p:normalViewPr>
  <p:slideViewPr>
    <p:cSldViewPr snapToGrid="0">
      <p:cViewPr varScale="1">
        <p:scale>
          <a:sx n="99" d="100"/>
          <a:sy n="99" d="100"/>
        </p:scale>
        <p:origin x="348" y="90"/>
      </p:cViewPr>
      <p:guideLst/>
    </p:cSldViewPr>
  </p:slideViewPr>
  <p:outlineViewPr>
    <p:cViewPr>
      <p:scale>
        <a:sx n="33" d="100"/>
        <a:sy n="33" d="100"/>
      </p:scale>
      <p:origin x="0" y="-22997"/>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CC5B6-E723-DC43-84A5-405A91103197}" type="doc">
      <dgm:prSet loTypeId="urn:microsoft.com/office/officeart/2005/8/layout/vList3" loCatId="" qsTypeId="urn:microsoft.com/office/officeart/2005/8/quickstyle/simple5" qsCatId="simple" csTypeId="urn:microsoft.com/office/officeart/2005/8/colors/accent1_2" csCatId="accent1" phldr="1"/>
      <dgm:spPr/>
      <dgm:t>
        <a:bodyPr/>
        <a:lstStyle/>
        <a:p>
          <a:endParaRPr lang="en-US"/>
        </a:p>
      </dgm:t>
    </dgm:pt>
    <dgm:pt modelId="{02B2E4EB-BA08-A94C-8C1C-42419F37DAB7}">
      <dgm:prSet phldrT="[Text]" custT="1"/>
      <dgm:spPr>
        <a:solidFill>
          <a:srgbClr val="35757A"/>
        </a:solidFill>
      </dgm:spPr>
      <dgm:t>
        <a:bodyPr/>
        <a:lstStyle/>
        <a:p>
          <a:endParaRPr lang="en-US" sz="2500" dirty="0"/>
        </a:p>
      </dgm:t>
    </dgm:pt>
    <dgm:pt modelId="{AB783964-9F68-3648-8A82-977E547FE97B}" type="parTrans" cxnId="{5379FBC5-C930-6841-B655-933C96048876}">
      <dgm:prSet/>
      <dgm:spPr/>
      <dgm:t>
        <a:bodyPr/>
        <a:lstStyle/>
        <a:p>
          <a:endParaRPr lang="en-US"/>
        </a:p>
      </dgm:t>
    </dgm:pt>
    <dgm:pt modelId="{93FD2278-8C98-E146-8DD6-A409BB0A45EE}" type="sibTrans" cxnId="{5379FBC5-C930-6841-B655-933C96048876}">
      <dgm:prSet/>
      <dgm:spPr/>
      <dgm:t>
        <a:bodyPr/>
        <a:lstStyle/>
        <a:p>
          <a:endParaRPr lang="en-US"/>
        </a:p>
      </dgm:t>
    </dgm:pt>
    <dgm:pt modelId="{A5BF96C4-D0FE-F749-8A3B-8B2A0BB0E582}">
      <dgm:prSet custT="1"/>
      <dgm:spPr>
        <a:solidFill>
          <a:srgbClr val="104E72"/>
        </a:solidFill>
      </dgm:spPr>
      <dgm:t>
        <a:bodyPr/>
        <a:lstStyle/>
        <a:p>
          <a:endParaRPr lang="en-US" sz="2500" dirty="0"/>
        </a:p>
      </dgm:t>
    </dgm:pt>
    <dgm:pt modelId="{FDB970EF-8FE2-E648-BFA0-7F682FC36540}" type="parTrans" cxnId="{0D784D3C-58EE-304A-A01A-802FB3153B58}">
      <dgm:prSet/>
      <dgm:spPr/>
      <dgm:t>
        <a:bodyPr/>
        <a:lstStyle/>
        <a:p>
          <a:endParaRPr lang="en-US"/>
        </a:p>
      </dgm:t>
    </dgm:pt>
    <dgm:pt modelId="{0C0F39D0-1252-A245-A5EB-3FD4BE42D5AA}" type="sibTrans" cxnId="{0D784D3C-58EE-304A-A01A-802FB3153B58}">
      <dgm:prSet/>
      <dgm:spPr/>
      <dgm:t>
        <a:bodyPr/>
        <a:lstStyle/>
        <a:p>
          <a:endParaRPr lang="en-US"/>
        </a:p>
      </dgm:t>
    </dgm:pt>
    <dgm:pt modelId="{07A6D74C-0B2B-B349-8934-EE4F54E13BEF}">
      <dgm:prSet custT="1"/>
      <dgm:spPr>
        <a:solidFill>
          <a:srgbClr val="1571A4"/>
        </a:solidFill>
      </dgm:spPr>
      <dgm:t>
        <a:bodyPr/>
        <a:lstStyle/>
        <a:p>
          <a:endParaRPr lang="en-US" sz="2500" dirty="0"/>
        </a:p>
      </dgm:t>
    </dgm:pt>
    <dgm:pt modelId="{6052651E-D025-1246-9DB0-6DAF9A3DACD9}" type="parTrans" cxnId="{5507F720-5093-714B-90ED-B63DBD626603}">
      <dgm:prSet/>
      <dgm:spPr/>
      <dgm:t>
        <a:bodyPr/>
        <a:lstStyle/>
        <a:p>
          <a:endParaRPr lang="en-US"/>
        </a:p>
      </dgm:t>
    </dgm:pt>
    <dgm:pt modelId="{16311805-D3EA-BE4C-82E7-F6A89CC47685}" type="sibTrans" cxnId="{5507F720-5093-714B-90ED-B63DBD626603}">
      <dgm:prSet/>
      <dgm:spPr/>
      <dgm:t>
        <a:bodyPr/>
        <a:lstStyle/>
        <a:p>
          <a:endParaRPr lang="en-US"/>
        </a:p>
      </dgm:t>
    </dgm:pt>
    <dgm:pt modelId="{C09D6123-5BF5-A141-A5CF-E4A99FEFB516}" type="pres">
      <dgm:prSet presAssocID="{686CC5B6-E723-DC43-84A5-405A91103197}" presName="linearFlow" presStyleCnt="0">
        <dgm:presLayoutVars>
          <dgm:dir/>
          <dgm:resizeHandles val="exact"/>
        </dgm:presLayoutVars>
      </dgm:prSet>
      <dgm:spPr/>
    </dgm:pt>
    <dgm:pt modelId="{8CE709E3-83A3-CD40-B71E-4D529D43BA2D}" type="pres">
      <dgm:prSet presAssocID="{02B2E4EB-BA08-A94C-8C1C-42419F37DAB7}" presName="composite" presStyleCnt="0"/>
      <dgm:spPr/>
    </dgm:pt>
    <dgm:pt modelId="{2255901D-6412-804C-A00B-6DCA130D8193}" type="pres">
      <dgm:prSet presAssocID="{02B2E4EB-BA08-A94C-8C1C-42419F37DAB7}"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55BE7E54-7673-434F-9371-B8F551BDF789}" type="pres">
      <dgm:prSet presAssocID="{02B2E4EB-BA08-A94C-8C1C-42419F37DAB7}" presName="txShp" presStyleLbl="node1" presStyleIdx="0" presStyleCnt="3">
        <dgm:presLayoutVars>
          <dgm:bulletEnabled val="1"/>
        </dgm:presLayoutVars>
      </dgm:prSet>
      <dgm:spPr/>
    </dgm:pt>
    <dgm:pt modelId="{211C44AB-F4E5-4B46-9564-1E534D0D9E95}" type="pres">
      <dgm:prSet presAssocID="{93FD2278-8C98-E146-8DD6-A409BB0A45EE}" presName="spacing" presStyleCnt="0"/>
      <dgm:spPr/>
    </dgm:pt>
    <dgm:pt modelId="{24AEBF85-3DA3-9941-9BFF-6AA1375BBCCC}" type="pres">
      <dgm:prSet presAssocID="{A5BF96C4-D0FE-F749-8A3B-8B2A0BB0E582}" presName="composite" presStyleCnt="0"/>
      <dgm:spPr/>
    </dgm:pt>
    <dgm:pt modelId="{DBD41DD0-243D-1746-84D4-03A5198B9C9E}" type="pres">
      <dgm:prSet presAssocID="{A5BF96C4-D0FE-F749-8A3B-8B2A0BB0E582}"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with solid fill"/>
        </a:ext>
      </dgm:extLst>
    </dgm:pt>
    <dgm:pt modelId="{4E642F24-5BF4-F941-B280-E922CEC3441E}" type="pres">
      <dgm:prSet presAssocID="{A5BF96C4-D0FE-F749-8A3B-8B2A0BB0E582}" presName="txShp" presStyleLbl="node1" presStyleIdx="1" presStyleCnt="3">
        <dgm:presLayoutVars>
          <dgm:bulletEnabled val="1"/>
        </dgm:presLayoutVars>
      </dgm:prSet>
      <dgm:spPr/>
    </dgm:pt>
    <dgm:pt modelId="{91E4638D-CDDC-A74F-8AEB-5A685838233A}" type="pres">
      <dgm:prSet presAssocID="{0C0F39D0-1252-A245-A5EB-3FD4BE42D5AA}" presName="spacing" presStyleCnt="0"/>
      <dgm:spPr/>
    </dgm:pt>
    <dgm:pt modelId="{37C13693-1132-5243-9264-81AE41E515C8}" type="pres">
      <dgm:prSet presAssocID="{07A6D74C-0B2B-B349-8934-EE4F54E13BEF}" presName="composite" presStyleCnt="0"/>
      <dgm:spPr/>
    </dgm:pt>
    <dgm:pt modelId="{9169E76F-BCE3-434A-8B62-63D60E32C43F}" type="pres">
      <dgm:prSet presAssocID="{07A6D74C-0B2B-B349-8934-EE4F54E13BEF}" presName="imgShp"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DBCC44C6-EEC8-B541-85D5-EC30C7929C26}" type="pres">
      <dgm:prSet presAssocID="{07A6D74C-0B2B-B349-8934-EE4F54E13BEF}" presName="txShp" presStyleLbl="node1" presStyleIdx="2" presStyleCnt="3">
        <dgm:presLayoutVars>
          <dgm:bulletEnabled val="1"/>
        </dgm:presLayoutVars>
      </dgm:prSet>
      <dgm:spPr/>
    </dgm:pt>
  </dgm:ptLst>
  <dgm:cxnLst>
    <dgm:cxn modelId="{5507F720-5093-714B-90ED-B63DBD626603}" srcId="{686CC5B6-E723-DC43-84A5-405A91103197}" destId="{07A6D74C-0B2B-B349-8934-EE4F54E13BEF}" srcOrd="2" destOrd="0" parTransId="{6052651E-D025-1246-9DB0-6DAF9A3DACD9}" sibTransId="{16311805-D3EA-BE4C-82E7-F6A89CC47685}"/>
    <dgm:cxn modelId="{0D784D3C-58EE-304A-A01A-802FB3153B58}" srcId="{686CC5B6-E723-DC43-84A5-405A91103197}" destId="{A5BF96C4-D0FE-F749-8A3B-8B2A0BB0E582}" srcOrd="1" destOrd="0" parTransId="{FDB970EF-8FE2-E648-BFA0-7F682FC36540}" sibTransId="{0C0F39D0-1252-A245-A5EB-3FD4BE42D5AA}"/>
    <dgm:cxn modelId="{6FE17D58-DB3D-B741-A4E5-0092CBF5D4B1}" type="presOf" srcId="{07A6D74C-0B2B-B349-8934-EE4F54E13BEF}" destId="{DBCC44C6-EEC8-B541-85D5-EC30C7929C26}" srcOrd="0" destOrd="0" presId="urn:microsoft.com/office/officeart/2005/8/layout/vList3"/>
    <dgm:cxn modelId="{79E46F9B-DCC5-9841-B73C-366B10192F8E}" type="presOf" srcId="{A5BF96C4-D0FE-F749-8A3B-8B2A0BB0E582}" destId="{4E642F24-5BF4-F941-B280-E922CEC3441E}" srcOrd="0" destOrd="0" presId="urn:microsoft.com/office/officeart/2005/8/layout/vList3"/>
    <dgm:cxn modelId="{5379FBC5-C930-6841-B655-933C96048876}" srcId="{686CC5B6-E723-DC43-84A5-405A91103197}" destId="{02B2E4EB-BA08-A94C-8C1C-42419F37DAB7}" srcOrd="0" destOrd="0" parTransId="{AB783964-9F68-3648-8A82-977E547FE97B}" sibTransId="{93FD2278-8C98-E146-8DD6-A409BB0A45EE}"/>
    <dgm:cxn modelId="{5238AEC6-5DED-3544-8409-98226462E90F}" type="presOf" srcId="{686CC5B6-E723-DC43-84A5-405A91103197}" destId="{C09D6123-5BF5-A141-A5CF-E4A99FEFB516}" srcOrd="0" destOrd="0" presId="urn:microsoft.com/office/officeart/2005/8/layout/vList3"/>
    <dgm:cxn modelId="{90FFEDDE-A29C-8A40-9932-7319C994DF40}" type="presOf" srcId="{02B2E4EB-BA08-A94C-8C1C-42419F37DAB7}" destId="{55BE7E54-7673-434F-9371-B8F551BDF789}" srcOrd="0" destOrd="0" presId="urn:microsoft.com/office/officeart/2005/8/layout/vList3"/>
    <dgm:cxn modelId="{2882FD75-2280-A34A-A243-02C9F04CEDB3}" type="presParOf" srcId="{C09D6123-5BF5-A141-A5CF-E4A99FEFB516}" destId="{8CE709E3-83A3-CD40-B71E-4D529D43BA2D}" srcOrd="0" destOrd="0" presId="urn:microsoft.com/office/officeart/2005/8/layout/vList3"/>
    <dgm:cxn modelId="{E57C194E-9930-F54C-8E6B-DCEFAA16C180}" type="presParOf" srcId="{8CE709E3-83A3-CD40-B71E-4D529D43BA2D}" destId="{2255901D-6412-804C-A00B-6DCA130D8193}" srcOrd="0" destOrd="0" presId="urn:microsoft.com/office/officeart/2005/8/layout/vList3"/>
    <dgm:cxn modelId="{42E7BF03-E1D2-B844-89D3-594E81F7D9D3}" type="presParOf" srcId="{8CE709E3-83A3-CD40-B71E-4D529D43BA2D}" destId="{55BE7E54-7673-434F-9371-B8F551BDF789}" srcOrd="1" destOrd="0" presId="urn:microsoft.com/office/officeart/2005/8/layout/vList3"/>
    <dgm:cxn modelId="{B8294FC5-FCAC-564B-9E71-F95E1FB3607D}" type="presParOf" srcId="{C09D6123-5BF5-A141-A5CF-E4A99FEFB516}" destId="{211C44AB-F4E5-4B46-9564-1E534D0D9E95}" srcOrd="1" destOrd="0" presId="urn:microsoft.com/office/officeart/2005/8/layout/vList3"/>
    <dgm:cxn modelId="{E330A076-6EBB-EC47-AD6C-C10D0426D4E7}" type="presParOf" srcId="{C09D6123-5BF5-A141-A5CF-E4A99FEFB516}" destId="{24AEBF85-3DA3-9941-9BFF-6AA1375BBCCC}" srcOrd="2" destOrd="0" presId="urn:microsoft.com/office/officeart/2005/8/layout/vList3"/>
    <dgm:cxn modelId="{632A01B2-A399-B342-96CB-BEC78AA5BEF0}" type="presParOf" srcId="{24AEBF85-3DA3-9941-9BFF-6AA1375BBCCC}" destId="{DBD41DD0-243D-1746-84D4-03A5198B9C9E}" srcOrd="0" destOrd="0" presId="urn:microsoft.com/office/officeart/2005/8/layout/vList3"/>
    <dgm:cxn modelId="{AF8EC7F1-DD29-124A-A314-40C2EBE8993A}" type="presParOf" srcId="{24AEBF85-3DA3-9941-9BFF-6AA1375BBCCC}" destId="{4E642F24-5BF4-F941-B280-E922CEC3441E}" srcOrd="1" destOrd="0" presId="urn:microsoft.com/office/officeart/2005/8/layout/vList3"/>
    <dgm:cxn modelId="{0308DBEC-86BE-7C4D-A454-39ED71A6AC85}" type="presParOf" srcId="{C09D6123-5BF5-A141-A5CF-E4A99FEFB516}" destId="{91E4638D-CDDC-A74F-8AEB-5A685838233A}" srcOrd="3" destOrd="0" presId="urn:microsoft.com/office/officeart/2005/8/layout/vList3"/>
    <dgm:cxn modelId="{5BDF209A-354B-6C4C-992D-53886B0600BB}" type="presParOf" srcId="{C09D6123-5BF5-A141-A5CF-E4A99FEFB516}" destId="{37C13693-1132-5243-9264-81AE41E515C8}" srcOrd="4" destOrd="0" presId="urn:microsoft.com/office/officeart/2005/8/layout/vList3"/>
    <dgm:cxn modelId="{FBA9F9A8-80AC-8D40-A6BF-09DE45BAB5AF}" type="presParOf" srcId="{37C13693-1132-5243-9264-81AE41E515C8}" destId="{9169E76F-BCE3-434A-8B62-63D60E32C43F}" srcOrd="0" destOrd="0" presId="urn:microsoft.com/office/officeart/2005/8/layout/vList3"/>
    <dgm:cxn modelId="{0C6938BF-1887-7647-B977-4F8F8959960B}" type="presParOf" srcId="{37C13693-1132-5243-9264-81AE41E515C8}" destId="{DBCC44C6-EEC8-B541-85D5-EC30C7929C2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86CC5B6-E723-DC43-84A5-405A91103197}" type="doc">
      <dgm:prSet loTypeId="urn:microsoft.com/office/officeart/2005/8/layout/vList3" loCatId="" qsTypeId="urn:microsoft.com/office/officeart/2005/8/quickstyle/simple5" qsCatId="simple" csTypeId="urn:microsoft.com/office/officeart/2005/8/colors/accent1_2" csCatId="accent1" phldr="1"/>
      <dgm:spPr/>
      <dgm:t>
        <a:bodyPr/>
        <a:lstStyle/>
        <a:p>
          <a:endParaRPr lang="en-US"/>
        </a:p>
      </dgm:t>
    </dgm:pt>
    <dgm:pt modelId="{02B2E4EB-BA08-A94C-8C1C-42419F37DAB7}">
      <dgm:prSet phldrT="[Text]" custT="1"/>
      <dgm:spPr>
        <a:solidFill>
          <a:srgbClr val="35757A"/>
        </a:solidFill>
      </dgm:spPr>
      <dgm:t>
        <a:bodyPr/>
        <a:lstStyle/>
        <a:p>
          <a:endParaRPr lang="en-US" sz="2500" dirty="0"/>
        </a:p>
      </dgm:t>
    </dgm:pt>
    <dgm:pt modelId="{AB783964-9F68-3648-8A82-977E547FE97B}" type="parTrans" cxnId="{5379FBC5-C930-6841-B655-933C96048876}">
      <dgm:prSet/>
      <dgm:spPr/>
      <dgm:t>
        <a:bodyPr/>
        <a:lstStyle/>
        <a:p>
          <a:endParaRPr lang="en-US"/>
        </a:p>
      </dgm:t>
    </dgm:pt>
    <dgm:pt modelId="{93FD2278-8C98-E146-8DD6-A409BB0A45EE}" type="sibTrans" cxnId="{5379FBC5-C930-6841-B655-933C96048876}">
      <dgm:prSet/>
      <dgm:spPr/>
      <dgm:t>
        <a:bodyPr/>
        <a:lstStyle/>
        <a:p>
          <a:endParaRPr lang="en-US"/>
        </a:p>
      </dgm:t>
    </dgm:pt>
    <dgm:pt modelId="{A5BF96C4-D0FE-F749-8A3B-8B2A0BB0E582}">
      <dgm:prSet custT="1"/>
      <dgm:spPr>
        <a:solidFill>
          <a:srgbClr val="104E72"/>
        </a:solidFill>
      </dgm:spPr>
      <dgm:t>
        <a:bodyPr/>
        <a:lstStyle/>
        <a:p>
          <a:endParaRPr lang="en-US" sz="2500" dirty="0"/>
        </a:p>
      </dgm:t>
    </dgm:pt>
    <dgm:pt modelId="{FDB970EF-8FE2-E648-BFA0-7F682FC36540}" type="parTrans" cxnId="{0D784D3C-58EE-304A-A01A-802FB3153B58}">
      <dgm:prSet/>
      <dgm:spPr/>
      <dgm:t>
        <a:bodyPr/>
        <a:lstStyle/>
        <a:p>
          <a:endParaRPr lang="en-US"/>
        </a:p>
      </dgm:t>
    </dgm:pt>
    <dgm:pt modelId="{0C0F39D0-1252-A245-A5EB-3FD4BE42D5AA}" type="sibTrans" cxnId="{0D784D3C-58EE-304A-A01A-802FB3153B58}">
      <dgm:prSet/>
      <dgm:spPr/>
      <dgm:t>
        <a:bodyPr/>
        <a:lstStyle/>
        <a:p>
          <a:endParaRPr lang="en-US"/>
        </a:p>
      </dgm:t>
    </dgm:pt>
    <dgm:pt modelId="{07A6D74C-0B2B-B349-8934-EE4F54E13BEF}">
      <dgm:prSet custT="1"/>
      <dgm:spPr>
        <a:solidFill>
          <a:srgbClr val="1571A4"/>
        </a:solidFill>
      </dgm:spPr>
      <dgm:t>
        <a:bodyPr/>
        <a:lstStyle/>
        <a:p>
          <a:endParaRPr lang="en-US" sz="2500" dirty="0"/>
        </a:p>
      </dgm:t>
    </dgm:pt>
    <dgm:pt modelId="{6052651E-D025-1246-9DB0-6DAF9A3DACD9}" type="parTrans" cxnId="{5507F720-5093-714B-90ED-B63DBD626603}">
      <dgm:prSet/>
      <dgm:spPr/>
      <dgm:t>
        <a:bodyPr/>
        <a:lstStyle/>
        <a:p>
          <a:endParaRPr lang="en-US"/>
        </a:p>
      </dgm:t>
    </dgm:pt>
    <dgm:pt modelId="{16311805-D3EA-BE4C-82E7-F6A89CC47685}" type="sibTrans" cxnId="{5507F720-5093-714B-90ED-B63DBD626603}">
      <dgm:prSet/>
      <dgm:spPr/>
      <dgm:t>
        <a:bodyPr/>
        <a:lstStyle/>
        <a:p>
          <a:endParaRPr lang="en-US"/>
        </a:p>
      </dgm:t>
    </dgm:pt>
    <dgm:pt modelId="{C09D6123-5BF5-A141-A5CF-E4A99FEFB516}" type="pres">
      <dgm:prSet presAssocID="{686CC5B6-E723-DC43-84A5-405A91103197}" presName="linearFlow" presStyleCnt="0">
        <dgm:presLayoutVars>
          <dgm:dir/>
          <dgm:resizeHandles val="exact"/>
        </dgm:presLayoutVars>
      </dgm:prSet>
      <dgm:spPr/>
    </dgm:pt>
    <dgm:pt modelId="{8CE709E3-83A3-CD40-B71E-4D529D43BA2D}" type="pres">
      <dgm:prSet presAssocID="{02B2E4EB-BA08-A94C-8C1C-42419F37DAB7}" presName="composite" presStyleCnt="0"/>
      <dgm:spPr/>
    </dgm:pt>
    <dgm:pt modelId="{2255901D-6412-804C-A00B-6DCA130D8193}" type="pres">
      <dgm:prSet presAssocID="{02B2E4EB-BA08-A94C-8C1C-42419F37DAB7}"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55BE7E54-7673-434F-9371-B8F551BDF789}" type="pres">
      <dgm:prSet presAssocID="{02B2E4EB-BA08-A94C-8C1C-42419F37DAB7}" presName="txShp" presStyleLbl="node1" presStyleIdx="0" presStyleCnt="3">
        <dgm:presLayoutVars>
          <dgm:bulletEnabled val="1"/>
        </dgm:presLayoutVars>
      </dgm:prSet>
      <dgm:spPr/>
    </dgm:pt>
    <dgm:pt modelId="{211C44AB-F4E5-4B46-9564-1E534D0D9E95}" type="pres">
      <dgm:prSet presAssocID="{93FD2278-8C98-E146-8DD6-A409BB0A45EE}" presName="spacing" presStyleCnt="0"/>
      <dgm:spPr/>
    </dgm:pt>
    <dgm:pt modelId="{24AEBF85-3DA3-9941-9BFF-6AA1375BBCCC}" type="pres">
      <dgm:prSet presAssocID="{A5BF96C4-D0FE-F749-8A3B-8B2A0BB0E582}" presName="composite" presStyleCnt="0"/>
      <dgm:spPr/>
    </dgm:pt>
    <dgm:pt modelId="{DBD41DD0-243D-1746-84D4-03A5198B9C9E}" type="pres">
      <dgm:prSet presAssocID="{A5BF96C4-D0FE-F749-8A3B-8B2A0BB0E582}"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with solid fill"/>
        </a:ext>
      </dgm:extLst>
    </dgm:pt>
    <dgm:pt modelId="{4E642F24-5BF4-F941-B280-E922CEC3441E}" type="pres">
      <dgm:prSet presAssocID="{A5BF96C4-D0FE-F749-8A3B-8B2A0BB0E582}" presName="txShp" presStyleLbl="node1" presStyleIdx="1" presStyleCnt="3">
        <dgm:presLayoutVars>
          <dgm:bulletEnabled val="1"/>
        </dgm:presLayoutVars>
      </dgm:prSet>
      <dgm:spPr/>
    </dgm:pt>
    <dgm:pt modelId="{91E4638D-CDDC-A74F-8AEB-5A685838233A}" type="pres">
      <dgm:prSet presAssocID="{0C0F39D0-1252-A245-A5EB-3FD4BE42D5AA}" presName="spacing" presStyleCnt="0"/>
      <dgm:spPr/>
    </dgm:pt>
    <dgm:pt modelId="{37C13693-1132-5243-9264-81AE41E515C8}" type="pres">
      <dgm:prSet presAssocID="{07A6D74C-0B2B-B349-8934-EE4F54E13BEF}" presName="composite" presStyleCnt="0"/>
      <dgm:spPr/>
    </dgm:pt>
    <dgm:pt modelId="{9169E76F-BCE3-434A-8B62-63D60E32C43F}" type="pres">
      <dgm:prSet presAssocID="{07A6D74C-0B2B-B349-8934-EE4F54E13BEF}" presName="imgShp"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DBCC44C6-EEC8-B541-85D5-EC30C7929C26}" type="pres">
      <dgm:prSet presAssocID="{07A6D74C-0B2B-B349-8934-EE4F54E13BEF}" presName="txShp" presStyleLbl="node1" presStyleIdx="2" presStyleCnt="3">
        <dgm:presLayoutVars>
          <dgm:bulletEnabled val="1"/>
        </dgm:presLayoutVars>
      </dgm:prSet>
      <dgm:spPr/>
    </dgm:pt>
  </dgm:ptLst>
  <dgm:cxnLst>
    <dgm:cxn modelId="{5507F720-5093-714B-90ED-B63DBD626603}" srcId="{686CC5B6-E723-DC43-84A5-405A91103197}" destId="{07A6D74C-0B2B-B349-8934-EE4F54E13BEF}" srcOrd="2" destOrd="0" parTransId="{6052651E-D025-1246-9DB0-6DAF9A3DACD9}" sibTransId="{16311805-D3EA-BE4C-82E7-F6A89CC47685}"/>
    <dgm:cxn modelId="{0D784D3C-58EE-304A-A01A-802FB3153B58}" srcId="{686CC5B6-E723-DC43-84A5-405A91103197}" destId="{A5BF96C4-D0FE-F749-8A3B-8B2A0BB0E582}" srcOrd="1" destOrd="0" parTransId="{FDB970EF-8FE2-E648-BFA0-7F682FC36540}" sibTransId="{0C0F39D0-1252-A245-A5EB-3FD4BE42D5AA}"/>
    <dgm:cxn modelId="{6FE17D58-DB3D-B741-A4E5-0092CBF5D4B1}" type="presOf" srcId="{07A6D74C-0B2B-B349-8934-EE4F54E13BEF}" destId="{DBCC44C6-EEC8-B541-85D5-EC30C7929C26}" srcOrd="0" destOrd="0" presId="urn:microsoft.com/office/officeart/2005/8/layout/vList3"/>
    <dgm:cxn modelId="{79E46F9B-DCC5-9841-B73C-366B10192F8E}" type="presOf" srcId="{A5BF96C4-D0FE-F749-8A3B-8B2A0BB0E582}" destId="{4E642F24-5BF4-F941-B280-E922CEC3441E}" srcOrd="0" destOrd="0" presId="urn:microsoft.com/office/officeart/2005/8/layout/vList3"/>
    <dgm:cxn modelId="{5379FBC5-C930-6841-B655-933C96048876}" srcId="{686CC5B6-E723-DC43-84A5-405A91103197}" destId="{02B2E4EB-BA08-A94C-8C1C-42419F37DAB7}" srcOrd="0" destOrd="0" parTransId="{AB783964-9F68-3648-8A82-977E547FE97B}" sibTransId="{93FD2278-8C98-E146-8DD6-A409BB0A45EE}"/>
    <dgm:cxn modelId="{5238AEC6-5DED-3544-8409-98226462E90F}" type="presOf" srcId="{686CC5B6-E723-DC43-84A5-405A91103197}" destId="{C09D6123-5BF5-A141-A5CF-E4A99FEFB516}" srcOrd="0" destOrd="0" presId="urn:microsoft.com/office/officeart/2005/8/layout/vList3"/>
    <dgm:cxn modelId="{90FFEDDE-A29C-8A40-9932-7319C994DF40}" type="presOf" srcId="{02B2E4EB-BA08-A94C-8C1C-42419F37DAB7}" destId="{55BE7E54-7673-434F-9371-B8F551BDF789}" srcOrd="0" destOrd="0" presId="urn:microsoft.com/office/officeart/2005/8/layout/vList3"/>
    <dgm:cxn modelId="{2882FD75-2280-A34A-A243-02C9F04CEDB3}" type="presParOf" srcId="{C09D6123-5BF5-A141-A5CF-E4A99FEFB516}" destId="{8CE709E3-83A3-CD40-B71E-4D529D43BA2D}" srcOrd="0" destOrd="0" presId="urn:microsoft.com/office/officeart/2005/8/layout/vList3"/>
    <dgm:cxn modelId="{E57C194E-9930-F54C-8E6B-DCEFAA16C180}" type="presParOf" srcId="{8CE709E3-83A3-CD40-B71E-4D529D43BA2D}" destId="{2255901D-6412-804C-A00B-6DCA130D8193}" srcOrd="0" destOrd="0" presId="urn:microsoft.com/office/officeart/2005/8/layout/vList3"/>
    <dgm:cxn modelId="{42E7BF03-E1D2-B844-89D3-594E81F7D9D3}" type="presParOf" srcId="{8CE709E3-83A3-CD40-B71E-4D529D43BA2D}" destId="{55BE7E54-7673-434F-9371-B8F551BDF789}" srcOrd="1" destOrd="0" presId="urn:microsoft.com/office/officeart/2005/8/layout/vList3"/>
    <dgm:cxn modelId="{B8294FC5-FCAC-564B-9E71-F95E1FB3607D}" type="presParOf" srcId="{C09D6123-5BF5-A141-A5CF-E4A99FEFB516}" destId="{211C44AB-F4E5-4B46-9564-1E534D0D9E95}" srcOrd="1" destOrd="0" presId="urn:microsoft.com/office/officeart/2005/8/layout/vList3"/>
    <dgm:cxn modelId="{E330A076-6EBB-EC47-AD6C-C10D0426D4E7}" type="presParOf" srcId="{C09D6123-5BF5-A141-A5CF-E4A99FEFB516}" destId="{24AEBF85-3DA3-9941-9BFF-6AA1375BBCCC}" srcOrd="2" destOrd="0" presId="urn:microsoft.com/office/officeart/2005/8/layout/vList3"/>
    <dgm:cxn modelId="{632A01B2-A399-B342-96CB-BEC78AA5BEF0}" type="presParOf" srcId="{24AEBF85-3DA3-9941-9BFF-6AA1375BBCCC}" destId="{DBD41DD0-243D-1746-84D4-03A5198B9C9E}" srcOrd="0" destOrd="0" presId="urn:microsoft.com/office/officeart/2005/8/layout/vList3"/>
    <dgm:cxn modelId="{AF8EC7F1-DD29-124A-A314-40C2EBE8993A}" type="presParOf" srcId="{24AEBF85-3DA3-9941-9BFF-6AA1375BBCCC}" destId="{4E642F24-5BF4-F941-B280-E922CEC3441E}" srcOrd="1" destOrd="0" presId="urn:microsoft.com/office/officeart/2005/8/layout/vList3"/>
    <dgm:cxn modelId="{0308DBEC-86BE-7C4D-A454-39ED71A6AC85}" type="presParOf" srcId="{C09D6123-5BF5-A141-A5CF-E4A99FEFB516}" destId="{91E4638D-CDDC-A74F-8AEB-5A685838233A}" srcOrd="3" destOrd="0" presId="urn:microsoft.com/office/officeart/2005/8/layout/vList3"/>
    <dgm:cxn modelId="{5BDF209A-354B-6C4C-992D-53886B0600BB}" type="presParOf" srcId="{C09D6123-5BF5-A141-A5CF-E4A99FEFB516}" destId="{37C13693-1132-5243-9264-81AE41E515C8}" srcOrd="4" destOrd="0" presId="urn:microsoft.com/office/officeart/2005/8/layout/vList3"/>
    <dgm:cxn modelId="{FBA9F9A8-80AC-8D40-A6BF-09DE45BAB5AF}" type="presParOf" srcId="{37C13693-1132-5243-9264-81AE41E515C8}" destId="{9169E76F-BCE3-434A-8B62-63D60E32C43F}" srcOrd="0" destOrd="0" presId="urn:microsoft.com/office/officeart/2005/8/layout/vList3"/>
    <dgm:cxn modelId="{0C6938BF-1887-7647-B977-4F8F8959960B}" type="presParOf" srcId="{37C13693-1132-5243-9264-81AE41E515C8}" destId="{DBCC44C6-EEC8-B541-85D5-EC30C7929C2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86CC5B6-E723-DC43-84A5-405A91103197}" type="doc">
      <dgm:prSet loTypeId="urn:microsoft.com/office/officeart/2005/8/layout/vList3" loCatId="" qsTypeId="urn:microsoft.com/office/officeart/2005/8/quickstyle/simple5" qsCatId="simple" csTypeId="urn:microsoft.com/office/officeart/2005/8/colors/accent1_2" csCatId="accent1" phldr="1"/>
      <dgm:spPr/>
      <dgm:t>
        <a:bodyPr/>
        <a:lstStyle/>
        <a:p>
          <a:endParaRPr lang="en-US"/>
        </a:p>
      </dgm:t>
    </dgm:pt>
    <dgm:pt modelId="{02B2E4EB-BA08-A94C-8C1C-42419F37DAB7}">
      <dgm:prSet phldrT="[Text]" custT="1"/>
      <dgm:spPr>
        <a:solidFill>
          <a:srgbClr val="35757A"/>
        </a:solidFill>
      </dgm:spPr>
      <dgm:t>
        <a:bodyPr/>
        <a:lstStyle/>
        <a:p>
          <a:endParaRPr lang="en-US" sz="2500" dirty="0"/>
        </a:p>
      </dgm:t>
    </dgm:pt>
    <dgm:pt modelId="{AB783964-9F68-3648-8A82-977E547FE97B}" type="parTrans" cxnId="{5379FBC5-C930-6841-B655-933C96048876}">
      <dgm:prSet/>
      <dgm:spPr/>
      <dgm:t>
        <a:bodyPr/>
        <a:lstStyle/>
        <a:p>
          <a:endParaRPr lang="en-US"/>
        </a:p>
      </dgm:t>
    </dgm:pt>
    <dgm:pt modelId="{93FD2278-8C98-E146-8DD6-A409BB0A45EE}" type="sibTrans" cxnId="{5379FBC5-C930-6841-B655-933C96048876}">
      <dgm:prSet/>
      <dgm:spPr/>
      <dgm:t>
        <a:bodyPr/>
        <a:lstStyle/>
        <a:p>
          <a:endParaRPr lang="en-US"/>
        </a:p>
      </dgm:t>
    </dgm:pt>
    <dgm:pt modelId="{A5BF96C4-D0FE-F749-8A3B-8B2A0BB0E582}">
      <dgm:prSet custT="1"/>
      <dgm:spPr>
        <a:solidFill>
          <a:srgbClr val="104E72"/>
        </a:solidFill>
      </dgm:spPr>
      <dgm:t>
        <a:bodyPr/>
        <a:lstStyle/>
        <a:p>
          <a:endParaRPr lang="en-US" sz="2500" dirty="0"/>
        </a:p>
      </dgm:t>
    </dgm:pt>
    <dgm:pt modelId="{FDB970EF-8FE2-E648-BFA0-7F682FC36540}" type="parTrans" cxnId="{0D784D3C-58EE-304A-A01A-802FB3153B58}">
      <dgm:prSet/>
      <dgm:spPr/>
      <dgm:t>
        <a:bodyPr/>
        <a:lstStyle/>
        <a:p>
          <a:endParaRPr lang="en-US"/>
        </a:p>
      </dgm:t>
    </dgm:pt>
    <dgm:pt modelId="{0C0F39D0-1252-A245-A5EB-3FD4BE42D5AA}" type="sibTrans" cxnId="{0D784D3C-58EE-304A-A01A-802FB3153B58}">
      <dgm:prSet/>
      <dgm:spPr/>
      <dgm:t>
        <a:bodyPr/>
        <a:lstStyle/>
        <a:p>
          <a:endParaRPr lang="en-US"/>
        </a:p>
      </dgm:t>
    </dgm:pt>
    <dgm:pt modelId="{07A6D74C-0B2B-B349-8934-EE4F54E13BEF}">
      <dgm:prSet custT="1"/>
      <dgm:spPr>
        <a:solidFill>
          <a:srgbClr val="1571A4"/>
        </a:solidFill>
      </dgm:spPr>
      <dgm:t>
        <a:bodyPr/>
        <a:lstStyle/>
        <a:p>
          <a:endParaRPr lang="en-US" sz="2500" dirty="0"/>
        </a:p>
      </dgm:t>
    </dgm:pt>
    <dgm:pt modelId="{6052651E-D025-1246-9DB0-6DAF9A3DACD9}" type="parTrans" cxnId="{5507F720-5093-714B-90ED-B63DBD626603}">
      <dgm:prSet/>
      <dgm:spPr/>
      <dgm:t>
        <a:bodyPr/>
        <a:lstStyle/>
        <a:p>
          <a:endParaRPr lang="en-US"/>
        </a:p>
      </dgm:t>
    </dgm:pt>
    <dgm:pt modelId="{16311805-D3EA-BE4C-82E7-F6A89CC47685}" type="sibTrans" cxnId="{5507F720-5093-714B-90ED-B63DBD626603}">
      <dgm:prSet/>
      <dgm:spPr/>
      <dgm:t>
        <a:bodyPr/>
        <a:lstStyle/>
        <a:p>
          <a:endParaRPr lang="en-US"/>
        </a:p>
      </dgm:t>
    </dgm:pt>
    <dgm:pt modelId="{C09D6123-5BF5-A141-A5CF-E4A99FEFB516}" type="pres">
      <dgm:prSet presAssocID="{686CC5B6-E723-DC43-84A5-405A91103197}" presName="linearFlow" presStyleCnt="0">
        <dgm:presLayoutVars>
          <dgm:dir/>
          <dgm:resizeHandles val="exact"/>
        </dgm:presLayoutVars>
      </dgm:prSet>
      <dgm:spPr/>
    </dgm:pt>
    <dgm:pt modelId="{8CE709E3-83A3-CD40-B71E-4D529D43BA2D}" type="pres">
      <dgm:prSet presAssocID="{02B2E4EB-BA08-A94C-8C1C-42419F37DAB7}" presName="composite" presStyleCnt="0"/>
      <dgm:spPr/>
    </dgm:pt>
    <dgm:pt modelId="{2255901D-6412-804C-A00B-6DCA130D8193}" type="pres">
      <dgm:prSet presAssocID="{02B2E4EB-BA08-A94C-8C1C-42419F37DAB7}"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55BE7E54-7673-434F-9371-B8F551BDF789}" type="pres">
      <dgm:prSet presAssocID="{02B2E4EB-BA08-A94C-8C1C-42419F37DAB7}" presName="txShp" presStyleLbl="node1" presStyleIdx="0" presStyleCnt="3">
        <dgm:presLayoutVars>
          <dgm:bulletEnabled val="1"/>
        </dgm:presLayoutVars>
      </dgm:prSet>
      <dgm:spPr/>
    </dgm:pt>
    <dgm:pt modelId="{211C44AB-F4E5-4B46-9564-1E534D0D9E95}" type="pres">
      <dgm:prSet presAssocID="{93FD2278-8C98-E146-8DD6-A409BB0A45EE}" presName="spacing" presStyleCnt="0"/>
      <dgm:spPr/>
    </dgm:pt>
    <dgm:pt modelId="{24AEBF85-3DA3-9941-9BFF-6AA1375BBCCC}" type="pres">
      <dgm:prSet presAssocID="{A5BF96C4-D0FE-F749-8A3B-8B2A0BB0E582}" presName="composite" presStyleCnt="0"/>
      <dgm:spPr/>
    </dgm:pt>
    <dgm:pt modelId="{DBD41DD0-243D-1746-84D4-03A5198B9C9E}" type="pres">
      <dgm:prSet presAssocID="{A5BF96C4-D0FE-F749-8A3B-8B2A0BB0E582}"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with solid fill"/>
        </a:ext>
      </dgm:extLst>
    </dgm:pt>
    <dgm:pt modelId="{4E642F24-5BF4-F941-B280-E922CEC3441E}" type="pres">
      <dgm:prSet presAssocID="{A5BF96C4-D0FE-F749-8A3B-8B2A0BB0E582}" presName="txShp" presStyleLbl="node1" presStyleIdx="1" presStyleCnt="3">
        <dgm:presLayoutVars>
          <dgm:bulletEnabled val="1"/>
        </dgm:presLayoutVars>
      </dgm:prSet>
      <dgm:spPr/>
    </dgm:pt>
    <dgm:pt modelId="{91E4638D-CDDC-A74F-8AEB-5A685838233A}" type="pres">
      <dgm:prSet presAssocID="{0C0F39D0-1252-A245-A5EB-3FD4BE42D5AA}" presName="spacing" presStyleCnt="0"/>
      <dgm:spPr/>
    </dgm:pt>
    <dgm:pt modelId="{37C13693-1132-5243-9264-81AE41E515C8}" type="pres">
      <dgm:prSet presAssocID="{07A6D74C-0B2B-B349-8934-EE4F54E13BEF}" presName="composite" presStyleCnt="0"/>
      <dgm:spPr/>
    </dgm:pt>
    <dgm:pt modelId="{9169E76F-BCE3-434A-8B62-63D60E32C43F}" type="pres">
      <dgm:prSet presAssocID="{07A6D74C-0B2B-B349-8934-EE4F54E13BEF}" presName="imgShp"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DBCC44C6-EEC8-B541-85D5-EC30C7929C26}" type="pres">
      <dgm:prSet presAssocID="{07A6D74C-0B2B-B349-8934-EE4F54E13BEF}" presName="txShp" presStyleLbl="node1" presStyleIdx="2" presStyleCnt="3">
        <dgm:presLayoutVars>
          <dgm:bulletEnabled val="1"/>
        </dgm:presLayoutVars>
      </dgm:prSet>
      <dgm:spPr/>
    </dgm:pt>
  </dgm:ptLst>
  <dgm:cxnLst>
    <dgm:cxn modelId="{5507F720-5093-714B-90ED-B63DBD626603}" srcId="{686CC5B6-E723-DC43-84A5-405A91103197}" destId="{07A6D74C-0B2B-B349-8934-EE4F54E13BEF}" srcOrd="2" destOrd="0" parTransId="{6052651E-D025-1246-9DB0-6DAF9A3DACD9}" sibTransId="{16311805-D3EA-BE4C-82E7-F6A89CC47685}"/>
    <dgm:cxn modelId="{0D784D3C-58EE-304A-A01A-802FB3153B58}" srcId="{686CC5B6-E723-DC43-84A5-405A91103197}" destId="{A5BF96C4-D0FE-F749-8A3B-8B2A0BB0E582}" srcOrd="1" destOrd="0" parTransId="{FDB970EF-8FE2-E648-BFA0-7F682FC36540}" sibTransId="{0C0F39D0-1252-A245-A5EB-3FD4BE42D5AA}"/>
    <dgm:cxn modelId="{6FE17D58-DB3D-B741-A4E5-0092CBF5D4B1}" type="presOf" srcId="{07A6D74C-0B2B-B349-8934-EE4F54E13BEF}" destId="{DBCC44C6-EEC8-B541-85D5-EC30C7929C26}" srcOrd="0" destOrd="0" presId="urn:microsoft.com/office/officeart/2005/8/layout/vList3"/>
    <dgm:cxn modelId="{79E46F9B-DCC5-9841-B73C-366B10192F8E}" type="presOf" srcId="{A5BF96C4-D0FE-F749-8A3B-8B2A0BB0E582}" destId="{4E642F24-5BF4-F941-B280-E922CEC3441E}" srcOrd="0" destOrd="0" presId="urn:microsoft.com/office/officeart/2005/8/layout/vList3"/>
    <dgm:cxn modelId="{5379FBC5-C930-6841-B655-933C96048876}" srcId="{686CC5B6-E723-DC43-84A5-405A91103197}" destId="{02B2E4EB-BA08-A94C-8C1C-42419F37DAB7}" srcOrd="0" destOrd="0" parTransId="{AB783964-9F68-3648-8A82-977E547FE97B}" sibTransId="{93FD2278-8C98-E146-8DD6-A409BB0A45EE}"/>
    <dgm:cxn modelId="{5238AEC6-5DED-3544-8409-98226462E90F}" type="presOf" srcId="{686CC5B6-E723-DC43-84A5-405A91103197}" destId="{C09D6123-5BF5-A141-A5CF-E4A99FEFB516}" srcOrd="0" destOrd="0" presId="urn:microsoft.com/office/officeart/2005/8/layout/vList3"/>
    <dgm:cxn modelId="{90FFEDDE-A29C-8A40-9932-7319C994DF40}" type="presOf" srcId="{02B2E4EB-BA08-A94C-8C1C-42419F37DAB7}" destId="{55BE7E54-7673-434F-9371-B8F551BDF789}" srcOrd="0" destOrd="0" presId="urn:microsoft.com/office/officeart/2005/8/layout/vList3"/>
    <dgm:cxn modelId="{2882FD75-2280-A34A-A243-02C9F04CEDB3}" type="presParOf" srcId="{C09D6123-5BF5-A141-A5CF-E4A99FEFB516}" destId="{8CE709E3-83A3-CD40-B71E-4D529D43BA2D}" srcOrd="0" destOrd="0" presId="urn:microsoft.com/office/officeart/2005/8/layout/vList3"/>
    <dgm:cxn modelId="{E57C194E-9930-F54C-8E6B-DCEFAA16C180}" type="presParOf" srcId="{8CE709E3-83A3-CD40-B71E-4D529D43BA2D}" destId="{2255901D-6412-804C-A00B-6DCA130D8193}" srcOrd="0" destOrd="0" presId="urn:microsoft.com/office/officeart/2005/8/layout/vList3"/>
    <dgm:cxn modelId="{42E7BF03-E1D2-B844-89D3-594E81F7D9D3}" type="presParOf" srcId="{8CE709E3-83A3-CD40-B71E-4D529D43BA2D}" destId="{55BE7E54-7673-434F-9371-B8F551BDF789}" srcOrd="1" destOrd="0" presId="urn:microsoft.com/office/officeart/2005/8/layout/vList3"/>
    <dgm:cxn modelId="{B8294FC5-FCAC-564B-9E71-F95E1FB3607D}" type="presParOf" srcId="{C09D6123-5BF5-A141-A5CF-E4A99FEFB516}" destId="{211C44AB-F4E5-4B46-9564-1E534D0D9E95}" srcOrd="1" destOrd="0" presId="urn:microsoft.com/office/officeart/2005/8/layout/vList3"/>
    <dgm:cxn modelId="{E330A076-6EBB-EC47-AD6C-C10D0426D4E7}" type="presParOf" srcId="{C09D6123-5BF5-A141-A5CF-E4A99FEFB516}" destId="{24AEBF85-3DA3-9941-9BFF-6AA1375BBCCC}" srcOrd="2" destOrd="0" presId="urn:microsoft.com/office/officeart/2005/8/layout/vList3"/>
    <dgm:cxn modelId="{632A01B2-A399-B342-96CB-BEC78AA5BEF0}" type="presParOf" srcId="{24AEBF85-3DA3-9941-9BFF-6AA1375BBCCC}" destId="{DBD41DD0-243D-1746-84D4-03A5198B9C9E}" srcOrd="0" destOrd="0" presId="urn:microsoft.com/office/officeart/2005/8/layout/vList3"/>
    <dgm:cxn modelId="{AF8EC7F1-DD29-124A-A314-40C2EBE8993A}" type="presParOf" srcId="{24AEBF85-3DA3-9941-9BFF-6AA1375BBCCC}" destId="{4E642F24-5BF4-F941-B280-E922CEC3441E}" srcOrd="1" destOrd="0" presId="urn:microsoft.com/office/officeart/2005/8/layout/vList3"/>
    <dgm:cxn modelId="{0308DBEC-86BE-7C4D-A454-39ED71A6AC85}" type="presParOf" srcId="{C09D6123-5BF5-A141-A5CF-E4A99FEFB516}" destId="{91E4638D-CDDC-A74F-8AEB-5A685838233A}" srcOrd="3" destOrd="0" presId="urn:microsoft.com/office/officeart/2005/8/layout/vList3"/>
    <dgm:cxn modelId="{5BDF209A-354B-6C4C-992D-53886B0600BB}" type="presParOf" srcId="{C09D6123-5BF5-A141-A5CF-E4A99FEFB516}" destId="{37C13693-1132-5243-9264-81AE41E515C8}" srcOrd="4" destOrd="0" presId="urn:microsoft.com/office/officeart/2005/8/layout/vList3"/>
    <dgm:cxn modelId="{FBA9F9A8-80AC-8D40-A6BF-09DE45BAB5AF}" type="presParOf" srcId="{37C13693-1132-5243-9264-81AE41E515C8}" destId="{9169E76F-BCE3-434A-8B62-63D60E32C43F}" srcOrd="0" destOrd="0" presId="urn:microsoft.com/office/officeart/2005/8/layout/vList3"/>
    <dgm:cxn modelId="{0C6938BF-1887-7647-B977-4F8F8959960B}" type="presParOf" srcId="{37C13693-1132-5243-9264-81AE41E515C8}" destId="{DBCC44C6-EEC8-B541-85D5-EC30C7929C2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E7E54-7673-434F-9371-B8F551BDF789}">
      <dsp:nvSpPr>
        <dsp:cNvPr id="0" name=""/>
        <dsp:cNvSpPr/>
      </dsp:nvSpPr>
      <dsp:spPr>
        <a:xfrm rot="10800000">
          <a:off x="1641638" y="573"/>
          <a:ext cx="5405120" cy="1120794"/>
        </a:xfrm>
        <a:prstGeom prst="homePlate">
          <a:avLst/>
        </a:prstGeom>
        <a:solidFill>
          <a:srgbClr val="3575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573"/>
        <a:ext cx="5124922" cy="1120794"/>
      </dsp:txXfrm>
    </dsp:sp>
    <dsp:sp modelId="{2255901D-6412-804C-A00B-6DCA130D8193}">
      <dsp:nvSpPr>
        <dsp:cNvPr id="0" name=""/>
        <dsp:cNvSpPr/>
      </dsp:nvSpPr>
      <dsp:spPr>
        <a:xfrm>
          <a:off x="1081241" y="573"/>
          <a:ext cx="1120794" cy="112079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642F24-5BF4-F941-B280-E922CEC3441E}">
      <dsp:nvSpPr>
        <dsp:cNvPr id="0" name=""/>
        <dsp:cNvSpPr/>
      </dsp:nvSpPr>
      <dsp:spPr>
        <a:xfrm rot="10800000">
          <a:off x="1641638" y="1455933"/>
          <a:ext cx="5405120" cy="1120794"/>
        </a:xfrm>
        <a:prstGeom prst="homePlate">
          <a:avLst/>
        </a:prstGeom>
        <a:solidFill>
          <a:srgbClr val="104E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1455933"/>
        <a:ext cx="5124922" cy="1120794"/>
      </dsp:txXfrm>
    </dsp:sp>
    <dsp:sp modelId="{DBD41DD0-243D-1746-84D4-03A5198B9C9E}">
      <dsp:nvSpPr>
        <dsp:cNvPr id="0" name=""/>
        <dsp:cNvSpPr/>
      </dsp:nvSpPr>
      <dsp:spPr>
        <a:xfrm>
          <a:off x="1081241" y="1455933"/>
          <a:ext cx="1120794" cy="112079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BCC44C6-EEC8-B541-85D5-EC30C7929C26}">
      <dsp:nvSpPr>
        <dsp:cNvPr id="0" name=""/>
        <dsp:cNvSpPr/>
      </dsp:nvSpPr>
      <dsp:spPr>
        <a:xfrm rot="10800000">
          <a:off x="1641638" y="2911294"/>
          <a:ext cx="5405120" cy="1120794"/>
        </a:xfrm>
        <a:prstGeom prst="homePlate">
          <a:avLst/>
        </a:prstGeom>
        <a:solidFill>
          <a:srgbClr val="1571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2911294"/>
        <a:ext cx="5124922" cy="1120794"/>
      </dsp:txXfrm>
    </dsp:sp>
    <dsp:sp modelId="{9169E76F-BCE3-434A-8B62-63D60E32C43F}">
      <dsp:nvSpPr>
        <dsp:cNvPr id="0" name=""/>
        <dsp:cNvSpPr/>
      </dsp:nvSpPr>
      <dsp:spPr>
        <a:xfrm>
          <a:off x="1081241" y="2911294"/>
          <a:ext cx="1120794" cy="1120794"/>
        </a:xfrm>
        <a:prstGeom prst="ellipse">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E7E54-7673-434F-9371-B8F551BDF789}">
      <dsp:nvSpPr>
        <dsp:cNvPr id="0" name=""/>
        <dsp:cNvSpPr/>
      </dsp:nvSpPr>
      <dsp:spPr>
        <a:xfrm rot="10800000">
          <a:off x="1641638" y="573"/>
          <a:ext cx="5405120" cy="1120794"/>
        </a:xfrm>
        <a:prstGeom prst="homePlate">
          <a:avLst/>
        </a:prstGeom>
        <a:solidFill>
          <a:srgbClr val="3575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573"/>
        <a:ext cx="5124922" cy="1120794"/>
      </dsp:txXfrm>
    </dsp:sp>
    <dsp:sp modelId="{2255901D-6412-804C-A00B-6DCA130D8193}">
      <dsp:nvSpPr>
        <dsp:cNvPr id="0" name=""/>
        <dsp:cNvSpPr/>
      </dsp:nvSpPr>
      <dsp:spPr>
        <a:xfrm>
          <a:off x="1081241" y="573"/>
          <a:ext cx="1120794" cy="112079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642F24-5BF4-F941-B280-E922CEC3441E}">
      <dsp:nvSpPr>
        <dsp:cNvPr id="0" name=""/>
        <dsp:cNvSpPr/>
      </dsp:nvSpPr>
      <dsp:spPr>
        <a:xfrm rot="10800000">
          <a:off x="1641638" y="1455933"/>
          <a:ext cx="5405120" cy="1120794"/>
        </a:xfrm>
        <a:prstGeom prst="homePlate">
          <a:avLst/>
        </a:prstGeom>
        <a:solidFill>
          <a:srgbClr val="104E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1455933"/>
        <a:ext cx="5124922" cy="1120794"/>
      </dsp:txXfrm>
    </dsp:sp>
    <dsp:sp modelId="{DBD41DD0-243D-1746-84D4-03A5198B9C9E}">
      <dsp:nvSpPr>
        <dsp:cNvPr id="0" name=""/>
        <dsp:cNvSpPr/>
      </dsp:nvSpPr>
      <dsp:spPr>
        <a:xfrm>
          <a:off x="1081241" y="1455933"/>
          <a:ext cx="1120794" cy="112079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BCC44C6-EEC8-B541-85D5-EC30C7929C26}">
      <dsp:nvSpPr>
        <dsp:cNvPr id="0" name=""/>
        <dsp:cNvSpPr/>
      </dsp:nvSpPr>
      <dsp:spPr>
        <a:xfrm rot="10800000">
          <a:off x="1641638" y="2911294"/>
          <a:ext cx="5405120" cy="1120794"/>
        </a:xfrm>
        <a:prstGeom prst="homePlate">
          <a:avLst/>
        </a:prstGeom>
        <a:solidFill>
          <a:srgbClr val="1571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2911294"/>
        <a:ext cx="5124922" cy="1120794"/>
      </dsp:txXfrm>
    </dsp:sp>
    <dsp:sp modelId="{9169E76F-BCE3-434A-8B62-63D60E32C43F}">
      <dsp:nvSpPr>
        <dsp:cNvPr id="0" name=""/>
        <dsp:cNvSpPr/>
      </dsp:nvSpPr>
      <dsp:spPr>
        <a:xfrm>
          <a:off x="1081241" y="2911294"/>
          <a:ext cx="1120794" cy="1120794"/>
        </a:xfrm>
        <a:prstGeom prst="ellipse">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E7E54-7673-434F-9371-B8F551BDF789}">
      <dsp:nvSpPr>
        <dsp:cNvPr id="0" name=""/>
        <dsp:cNvSpPr/>
      </dsp:nvSpPr>
      <dsp:spPr>
        <a:xfrm rot="10800000">
          <a:off x="1641638" y="573"/>
          <a:ext cx="5405120" cy="1120794"/>
        </a:xfrm>
        <a:prstGeom prst="homePlate">
          <a:avLst/>
        </a:prstGeom>
        <a:solidFill>
          <a:srgbClr val="35757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573"/>
        <a:ext cx="5124922" cy="1120794"/>
      </dsp:txXfrm>
    </dsp:sp>
    <dsp:sp modelId="{2255901D-6412-804C-A00B-6DCA130D8193}">
      <dsp:nvSpPr>
        <dsp:cNvPr id="0" name=""/>
        <dsp:cNvSpPr/>
      </dsp:nvSpPr>
      <dsp:spPr>
        <a:xfrm>
          <a:off x="1081241" y="573"/>
          <a:ext cx="1120794" cy="112079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642F24-5BF4-F941-B280-E922CEC3441E}">
      <dsp:nvSpPr>
        <dsp:cNvPr id="0" name=""/>
        <dsp:cNvSpPr/>
      </dsp:nvSpPr>
      <dsp:spPr>
        <a:xfrm rot="10800000">
          <a:off x="1641638" y="1455933"/>
          <a:ext cx="5405120" cy="1120794"/>
        </a:xfrm>
        <a:prstGeom prst="homePlate">
          <a:avLst/>
        </a:prstGeom>
        <a:solidFill>
          <a:srgbClr val="104E7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1455933"/>
        <a:ext cx="5124922" cy="1120794"/>
      </dsp:txXfrm>
    </dsp:sp>
    <dsp:sp modelId="{DBD41DD0-243D-1746-84D4-03A5198B9C9E}">
      <dsp:nvSpPr>
        <dsp:cNvPr id="0" name=""/>
        <dsp:cNvSpPr/>
      </dsp:nvSpPr>
      <dsp:spPr>
        <a:xfrm>
          <a:off x="1081241" y="1455933"/>
          <a:ext cx="1120794" cy="112079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BCC44C6-EEC8-B541-85D5-EC30C7929C26}">
      <dsp:nvSpPr>
        <dsp:cNvPr id="0" name=""/>
        <dsp:cNvSpPr/>
      </dsp:nvSpPr>
      <dsp:spPr>
        <a:xfrm rot="10800000">
          <a:off x="1641638" y="2911294"/>
          <a:ext cx="5405120" cy="1120794"/>
        </a:xfrm>
        <a:prstGeom prst="homePlate">
          <a:avLst/>
        </a:prstGeom>
        <a:solidFill>
          <a:srgbClr val="1571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4239" tIns="95250" rIns="17780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10800000">
        <a:off x="1921836" y="2911294"/>
        <a:ext cx="5124922" cy="1120794"/>
      </dsp:txXfrm>
    </dsp:sp>
    <dsp:sp modelId="{9169E76F-BCE3-434A-8B62-63D60E32C43F}">
      <dsp:nvSpPr>
        <dsp:cNvPr id="0" name=""/>
        <dsp:cNvSpPr/>
      </dsp:nvSpPr>
      <dsp:spPr>
        <a:xfrm>
          <a:off x="1081241" y="2911294"/>
          <a:ext cx="1120794" cy="1120794"/>
        </a:xfrm>
        <a:prstGeom prst="ellipse">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3/13/2023</a:t>
            </a:fld>
            <a:endParaRPr lang="en-US" dirty="0"/>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dirty="0"/>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dirty="0"/>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ate.nj.us/education/ESSA/as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oese.ed.gov/files/2020/10/needsassessmentguidebook-508_003.pdf" TargetMode="External"/><Relationship Id="rId4" Type="http://schemas.openxmlformats.org/officeDocument/2006/relationships/hyperlink" Target="https://www.state.nj.us/education/ESSA/asp/guidance.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dirty="0"/>
          </a:p>
        </p:txBody>
      </p:sp>
    </p:spTree>
    <p:extLst>
      <p:ext uri="{BB962C8B-B14F-4D97-AF65-F5344CB8AC3E}">
        <p14:creationId xmlns:p14="http://schemas.microsoft.com/office/powerpoint/2010/main" val="10160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i="0" u="none" strike="noStrike">
                <a:solidFill>
                  <a:srgbClr val="000000"/>
                </a:solidFill>
                <a:effectLst/>
                <a:latin typeface="Calibri" panose="020F0502020204030204" pitchFamily="34" charset="0"/>
              </a:rPr>
              <a:t>Diana</a:t>
            </a:r>
            <a:endParaRPr lang="en-US"/>
          </a:p>
          <a:p>
            <a:pPr defTabSz="933237">
              <a:defRPr/>
            </a:pPr>
            <a:r>
              <a:rPr lang="en-US"/>
              <a:t>The maximizing Federal Funds also identifies and focuses on the other Federal programs that may be used for various activities. We include these programs, recognizing that of course not every district gets funding from all these sources.  </a:t>
            </a:r>
          </a:p>
          <a:p>
            <a:pPr defTabSz="933237">
              <a:defRPr/>
            </a:pPr>
            <a:endParaRPr lang="en-US"/>
          </a:p>
          <a:p>
            <a:pPr defTabSz="933237">
              <a:defRPr/>
            </a:pPr>
            <a:r>
              <a:rPr lang="en-US" b="1"/>
              <a:t>Some of you on this call may have many many years of experience in working with these grants and others’ may be seeing these words for the first time. Again, as a reminder, this toolkit and webinar is meant to be a conversation starter for diverse stakeholders and so we will attempt to strike the balance between giving you information most of you find helpful while avoiding the many potential rich and technical tangents and topics that some experts could spend days discussing. </a:t>
            </a:r>
          </a:p>
          <a:p>
            <a:pPr defTabSz="933237">
              <a:defRPr/>
            </a:pPr>
            <a:endParaRPr lang="en-US"/>
          </a:p>
          <a:p>
            <a:pPr defTabSz="933237">
              <a:defRPr/>
            </a:pPr>
            <a:r>
              <a:rPr lang="en-US"/>
              <a:t>When serving a broader range of students, LEAs are well positioned to combine Federal funds to increase both impact and longevity as you will learn later in our presentation.</a:t>
            </a:r>
          </a:p>
          <a:p>
            <a:pPr defTabSz="933237">
              <a:defRPr/>
            </a:pPr>
            <a:endParaRPr lang="en-US"/>
          </a:p>
          <a:p>
            <a:pPr defTabSz="933237">
              <a:defRPr/>
            </a:pPr>
            <a:r>
              <a:rPr lang="en-US"/>
              <a:t>Also, now if you haven’t guessed already, this is the place in the airplane ride when the flight attendant reminds you of the destination.  If your school community does not receive any federal entitlement grants, you may be on the wrong plane ride for today</a:t>
            </a:r>
            <a:r>
              <a:rPr lang="en-US">
                <a:sym typeface="Wingdings" panose="05000000000000000000" pitchFamily="2" charset="2"/>
              </a:rPr>
              <a:t>  </a:t>
            </a:r>
          </a:p>
          <a:p>
            <a:pPr defTabSz="933237">
              <a:defRPr/>
            </a:pPr>
            <a:endParaRPr lang="en-US"/>
          </a:p>
          <a:p>
            <a:pPr defTabSz="933237">
              <a:defRPr/>
            </a:pPr>
            <a:endParaRPr lang="en-US"/>
          </a:p>
          <a:p>
            <a:pPr defTabSz="933237">
              <a:defRPr/>
            </a:pPr>
            <a:r>
              <a:rPr lang="en-US" b="1">
                <a:solidFill>
                  <a:srgbClr val="000000"/>
                </a:solidFill>
                <a:latin typeface="Calibri" panose="020F0502020204030204" pitchFamily="34" charset="0"/>
              </a:rPr>
              <a:t>Next Slide</a:t>
            </a:r>
          </a:p>
          <a:p>
            <a:pPr defTabSz="933237">
              <a:defRPr/>
            </a:pPr>
            <a:endParaRPr lang="en-US" b="1" i="0" u="none" strike="noStrike">
              <a:solidFill>
                <a:srgbClr val="000000"/>
              </a:solidFill>
              <a:effectLst/>
              <a:latin typeface="Calibri" panose="020F0502020204030204" pitchFamily="34" charset="0"/>
            </a:endParaRPr>
          </a:p>
          <a:p>
            <a:pPr defTabSz="933237">
              <a:defRPr/>
            </a:pPr>
            <a:r>
              <a:rPr lang="en-US"/>
              <a:t>(OPTIONAL MENTIONS BELOW)</a:t>
            </a:r>
          </a:p>
          <a:p>
            <a:pPr defTabSz="933237">
              <a:defRPr/>
            </a:pPr>
            <a:endParaRPr lang="en-US"/>
          </a:p>
          <a:p>
            <a:r>
              <a:rPr lang="en-US">
                <a:latin typeface="Calibri" panose="020F0502020204030204" pitchFamily="34" charset="0"/>
              </a:rPr>
              <a:t>ESEA Titled Programs </a:t>
            </a:r>
            <a:endParaRPr lang="en-US">
              <a:effectLst/>
            </a:endParaRPr>
          </a:p>
          <a:p>
            <a:pPr>
              <a:buFont typeface="Arial" panose="020B0604020202020204" pitchFamily="34" charset="0"/>
              <a:buChar char="•"/>
            </a:pPr>
            <a:r>
              <a:rPr lang="en-US" b="1">
                <a:latin typeface="Calibri" panose="020F0502020204030204" pitchFamily="34" charset="0"/>
              </a:rPr>
              <a:t>Title I, Part A </a:t>
            </a:r>
            <a:r>
              <a:rPr lang="en-US">
                <a:latin typeface="Calibri" panose="020F0502020204030204" pitchFamily="34" charset="0"/>
              </a:rPr>
              <a:t>– Improving basic programs for children from low-income families to help them meet state academic achievement standards </a:t>
            </a:r>
            <a:endParaRPr lang="en-US">
              <a:latin typeface="ArialMT"/>
            </a:endParaRPr>
          </a:p>
          <a:p>
            <a:pPr>
              <a:buFont typeface="Arial" panose="020B0604020202020204" pitchFamily="34" charset="0"/>
              <a:buChar char="•"/>
            </a:pPr>
            <a:r>
              <a:rPr lang="en-US" b="1">
                <a:latin typeface="Calibri" panose="020F0502020204030204" pitchFamily="34" charset="0"/>
              </a:rPr>
              <a:t>Title II, Part A - </a:t>
            </a:r>
            <a:r>
              <a:rPr lang="en-US">
                <a:latin typeface="Calibri" panose="020F0502020204030204" pitchFamily="34" charset="0"/>
              </a:rPr>
              <a:t>Increasing students’ academic achievement by improving teacher and principal quality </a:t>
            </a:r>
            <a:endParaRPr lang="en-US">
              <a:latin typeface="ArialMT"/>
            </a:endParaRPr>
          </a:p>
          <a:p>
            <a:pPr>
              <a:buFont typeface="Arial" panose="020B0604020202020204" pitchFamily="34" charset="0"/>
              <a:buChar char="•"/>
            </a:pPr>
            <a:r>
              <a:rPr lang="en-US" b="1">
                <a:latin typeface="Calibri" panose="020F0502020204030204" pitchFamily="34" charset="0"/>
              </a:rPr>
              <a:t>Title III, Part A – </a:t>
            </a:r>
            <a:r>
              <a:rPr lang="en-US">
                <a:latin typeface="Calibri" panose="020F0502020204030204" pitchFamily="34" charset="0"/>
              </a:rPr>
              <a:t>Supporting limited English proficient (LEP) students to attain English proficiency </a:t>
            </a:r>
            <a:endParaRPr lang="en-US">
              <a:latin typeface="ArialMT"/>
            </a:endParaRPr>
          </a:p>
          <a:p>
            <a:pPr>
              <a:buFont typeface="Arial" panose="020B0604020202020204" pitchFamily="34" charset="0"/>
              <a:buChar char="•"/>
            </a:pPr>
            <a:r>
              <a:rPr lang="en-US" b="1">
                <a:latin typeface="Calibri" panose="020F0502020204030204" pitchFamily="34" charset="0"/>
              </a:rPr>
              <a:t>Title III, Immigrant </a:t>
            </a:r>
            <a:r>
              <a:rPr lang="en-US">
                <a:latin typeface="Calibri" panose="020F0502020204030204" pitchFamily="34" charset="0"/>
              </a:rPr>
              <a:t>– Supporting LEP immigrant students to meet academic achievement standards </a:t>
            </a:r>
            <a:endParaRPr lang="en-US">
              <a:latin typeface="ArialMT"/>
            </a:endParaRPr>
          </a:p>
          <a:p>
            <a:pPr>
              <a:buFont typeface="Arial" panose="020B0604020202020204" pitchFamily="34" charset="0"/>
              <a:buChar char="•"/>
            </a:pPr>
            <a:r>
              <a:rPr lang="en-US" b="1">
                <a:latin typeface="Calibri" panose="020F0502020204030204" pitchFamily="34" charset="0"/>
              </a:rPr>
              <a:t>Title IV, Part A </a:t>
            </a:r>
            <a:r>
              <a:rPr lang="en-US">
                <a:latin typeface="Calibri" panose="020F0502020204030204" pitchFamily="34" charset="0"/>
              </a:rPr>
              <a:t>–Providing students with access to a </a:t>
            </a:r>
            <a:r>
              <a:rPr lang="en-US" i="1">
                <a:latin typeface="Calibri" panose="020F0502020204030204" pitchFamily="34" charset="0"/>
              </a:rPr>
              <a:t>well-rounded education</a:t>
            </a:r>
            <a:r>
              <a:rPr lang="en-US">
                <a:latin typeface="Calibri" panose="020F0502020204030204" pitchFamily="34" charset="0"/>
              </a:rPr>
              <a:t>, improving </a:t>
            </a:r>
            <a:r>
              <a:rPr lang="en-US" i="1">
                <a:latin typeface="Calibri" panose="020F0502020204030204" pitchFamily="34" charset="0"/>
              </a:rPr>
              <a:t>school conditions</a:t>
            </a:r>
            <a:r>
              <a:rPr lang="en-US">
                <a:latin typeface="Calibri" panose="020F0502020204030204" pitchFamily="34" charset="0"/>
              </a:rPr>
              <a:t>, and improving the </a:t>
            </a:r>
            <a:r>
              <a:rPr lang="en-US" i="1">
                <a:latin typeface="Calibri" panose="020F0502020204030204" pitchFamily="34" charset="0"/>
              </a:rPr>
              <a:t>use of technology </a:t>
            </a:r>
            <a:endParaRPr lang="en-US">
              <a:latin typeface="ArialMT"/>
            </a:endParaRPr>
          </a:p>
          <a:p>
            <a:pPr defTabSz="933237">
              <a:defRPr/>
            </a:pPr>
            <a:endParaRPr lang="en-US"/>
          </a:p>
          <a:p>
            <a:endParaRPr lang="en-US"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10</a:t>
            </a:fld>
            <a:endParaRPr lang="en-US"/>
          </a:p>
        </p:txBody>
      </p:sp>
    </p:spTree>
    <p:extLst>
      <p:ext uri="{BB962C8B-B14F-4D97-AF65-F5344CB8AC3E}">
        <p14:creationId xmlns:p14="http://schemas.microsoft.com/office/powerpoint/2010/main" val="113985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i="0" u="none" strike="noStrike">
                <a:solidFill>
                  <a:srgbClr val="000000"/>
                </a:solidFill>
                <a:effectLst/>
                <a:latin typeface="Calibri" panose="020F0502020204030204" pitchFamily="34" charset="0"/>
              </a:rPr>
              <a:t>Diana</a:t>
            </a:r>
            <a:endParaRPr lang="en-US"/>
          </a:p>
          <a:p>
            <a:pPr defTabSz="933237">
              <a:defRPr/>
            </a:pPr>
            <a:r>
              <a:rPr lang="en-US"/>
              <a:t>The maximizing Federal Funds also identifies and focuses on the other Federal programs that may be used for various activities. We include these programs, recognizing that of course not every district gets funding from all these sources.  </a:t>
            </a:r>
          </a:p>
          <a:p>
            <a:pPr defTabSz="933237">
              <a:defRPr/>
            </a:pPr>
            <a:endParaRPr lang="en-US"/>
          </a:p>
          <a:p>
            <a:pPr defTabSz="933237">
              <a:defRPr/>
            </a:pPr>
            <a:r>
              <a:rPr lang="en-US" b="1"/>
              <a:t>Some of you on this call may have many many years of experience in working with these grants and others’ may be seeing these words for the first time. Again, as a reminder, this toolkit and webinar is meant to be a conversation starter for diverse stakeholders and so we will attempt to strike the balance between giving you information most of you find helpful while avoiding the many potential rich and technical tangents and topics that some experts could spend days discussing. </a:t>
            </a:r>
          </a:p>
          <a:p>
            <a:pPr defTabSz="933237">
              <a:defRPr/>
            </a:pPr>
            <a:endParaRPr lang="en-US"/>
          </a:p>
          <a:p>
            <a:pPr defTabSz="933237">
              <a:defRPr/>
            </a:pPr>
            <a:r>
              <a:rPr lang="en-US"/>
              <a:t>When serving a broader range of students, LEAs are well positioned to combine Federal funds to increase both impact and longevity as you will learn later in our presentation.</a:t>
            </a:r>
          </a:p>
          <a:p>
            <a:pPr defTabSz="933237">
              <a:defRPr/>
            </a:pPr>
            <a:endParaRPr lang="en-US"/>
          </a:p>
          <a:p>
            <a:pPr defTabSz="933237">
              <a:defRPr/>
            </a:pPr>
            <a:r>
              <a:rPr lang="en-US"/>
              <a:t>Also, now if you haven’t guessed already, this is the place in the airplane ride when the flight attendant reminds you of the destination.  If your school community does not receive any federal entitlement grants, you may be on the wrong plane ride for today</a:t>
            </a:r>
            <a:r>
              <a:rPr lang="en-US">
                <a:sym typeface="Wingdings" panose="05000000000000000000" pitchFamily="2" charset="2"/>
              </a:rPr>
              <a:t>  </a:t>
            </a:r>
          </a:p>
          <a:p>
            <a:pPr defTabSz="933237">
              <a:defRPr/>
            </a:pPr>
            <a:endParaRPr lang="en-US"/>
          </a:p>
          <a:p>
            <a:pPr defTabSz="933237">
              <a:defRPr/>
            </a:pPr>
            <a:endParaRPr lang="en-US"/>
          </a:p>
          <a:p>
            <a:pPr defTabSz="933237">
              <a:defRPr/>
            </a:pPr>
            <a:r>
              <a:rPr lang="en-US" b="1">
                <a:solidFill>
                  <a:srgbClr val="000000"/>
                </a:solidFill>
                <a:latin typeface="Calibri" panose="020F0502020204030204" pitchFamily="34" charset="0"/>
              </a:rPr>
              <a:t>Next Slide</a:t>
            </a:r>
          </a:p>
          <a:p>
            <a:pPr defTabSz="933237">
              <a:defRPr/>
            </a:pPr>
            <a:endParaRPr lang="en-US" b="1" i="0" u="none" strike="noStrike">
              <a:solidFill>
                <a:srgbClr val="000000"/>
              </a:solidFill>
              <a:effectLst/>
              <a:latin typeface="Calibri" panose="020F0502020204030204" pitchFamily="34" charset="0"/>
            </a:endParaRPr>
          </a:p>
          <a:p>
            <a:pPr defTabSz="933237">
              <a:defRPr/>
            </a:pPr>
            <a:r>
              <a:rPr lang="en-US"/>
              <a:t>(OPTIONAL MENTIONS BELOW)</a:t>
            </a:r>
          </a:p>
          <a:p>
            <a:pPr defTabSz="933237">
              <a:defRPr/>
            </a:pPr>
            <a:endParaRPr lang="en-US"/>
          </a:p>
          <a:p>
            <a:r>
              <a:rPr lang="en-US">
                <a:latin typeface="Calibri" panose="020F0502020204030204" pitchFamily="34" charset="0"/>
              </a:rPr>
              <a:t>ESEA Titled Programs </a:t>
            </a:r>
            <a:endParaRPr lang="en-US">
              <a:effectLst/>
            </a:endParaRPr>
          </a:p>
          <a:p>
            <a:pPr>
              <a:buFont typeface="Arial" panose="020B0604020202020204" pitchFamily="34" charset="0"/>
              <a:buChar char="•"/>
            </a:pPr>
            <a:r>
              <a:rPr lang="en-US" b="1">
                <a:latin typeface="Calibri" panose="020F0502020204030204" pitchFamily="34" charset="0"/>
              </a:rPr>
              <a:t>Title I, Part A </a:t>
            </a:r>
            <a:r>
              <a:rPr lang="en-US">
                <a:latin typeface="Calibri" panose="020F0502020204030204" pitchFamily="34" charset="0"/>
              </a:rPr>
              <a:t>– Improving basic programs for children from low-income families to help them meet state academic achievement standards </a:t>
            </a:r>
            <a:endParaRPr lang="en-US">
              <a:latin typeface="ArialMT"/>
            </a:endParaRPr>
          </a:p>
          <a:p>
            <a:pPr>
              <a:buFont typeface="Arial" panose="020B0604020202020204" pitchFamily="34" charset="0"/>
              <a:buChar char="•"/>
            </a:pPr>
            <a:r>
              <a:rPr lang="en-US" b="1">
                <a:latin typeface="Calibri" panose="020F0502020204030204" pitchFamily="34" charset="0"/>
              </a:rPr>
              <a:t>Title II, Part A - </a:t>
            </a:r>
            <a:r>
              <a:rPr lang="en-US">
                <a:latin typeface="Calibri" panose="020F0502020204030204" pitchFamily="34" charset="0"/>
              </a:rPr>
              <a:t>Increasing students’ academic achievement by improving teacher and principal quality </a:t>
            </a:r>
            <a:endParaRPr lang="en-US">
              <a:latin typeface="ArialMT"/>
            </a:endParaRPr>
          </a:p>
          <a:p>
            <a:pPr>
              <a:buFont typeface="Arial" panose="020B0604020202020204" pitchFamily="34" charset="0"/>
              <a:buChar char="•"/>
            </a:pPr>
            <a:r>
              <a:rPr lang="en-US" b="1">
                <a:latin typeface="Calibri" panose="020F0502020204030204" pitchFamily="34" charset="0"/>
              </a:rPr>
              <a:t>Title III, Part A – </a:t>
            </a:r>
            <a:r>
              <a:rPr lang="en-US">
                <a:latin typeface="Calibri" panose="020F0502020204030204" pitchFamily="34" charset="0"/>
              </a:rPr>
              <a:t>Supporting limited English proficient (LEP) students to attain English proficiency </a:t>
            </a:r>
            <a:endParaRPr lang="en-US">
              <a:latin typeface="ArialMT"/>
            </a:endParaRPr>
          </a:p>
          <a:p>
            <a:pPr>
              <a:buFont typeface="Arial" panose="020B0604020202020204" pitchFamily="34" charset="0"/>
              <a:buChar char="•"/>
            </a:pPr>
            <a:r>
              <a:rPr lang="en-US" b="1">
                <a:latin typeface="Calibri" panose="020F0502020204030204" pitchFamily="34" charset="0"/>
              </a:rPr>
              <a:t>Title III, Immigrant </a:t>
            </a:r>
            <a:r>
              <a:rPr lang="en-US">
                <a:latin typeface="Calibri" panose="020F0502020204030204" pitchFamily="34" charset="0"/>
              </a:rPr>
              <a:t>– Supporting LEP immigrant students to meet academic achievement standards </a:t>
            </a:r>
            <a:endParaRPr lang="en-US">
              <a:latin typeface="ArialMT"/>
            </a:endParaRPr>
          </a:p>
          <a:p>
            <a:pPr>
              <a:buFont typeface="Arial" panose="020B0604020202020204" pitchFamily="34" charset="0"/>
              <a:buChar char="•"/>
            </a:pPr>
            <a:r>
              <a:rPr lang="en-US" b="1">
                <a:latin typeface="Calibri" panose="020F0502020204030204" pitchFamily="34" charset="0"/>
              </a:rPr>
              <a:t>Title IV, Part A </a:t>
            </a:r>
            <a:r>
              <a:rPr lang="en-US">
                <a:latin typeface="Calibri" panose="020F0502020204030204" pitchFamily="34" charset="0"/>
              </a:rPr>
              <a:t>–Providing students with access to a </a:t>
            </a:r>
            <a:r>
              <a:rPr lang="en-US" i="1">
                <a:latin typeface="Calibri" panose="020F0502020204030204" pitchFamily="34" charset="0"/>
              </a:rPr>
              <a:t>well-rounded education</a:t>
            </a:r>
            <a:r>
              <a:rPr lang="en-US">
                <a:latin typeface="Calibri" panose="020F0502020204030204" pitchFamily="34" charset="0"/>
              </a:rPr>
              <a:t>, improving </a:t>
            </a:r>
            <a:r>
              <a:rPr lang="en-US" i="1">
                <a:latin typeface="Calibri" panose="020F0502020204030204" pitchFamily="34" charset="0"/>
              </a:rPr>
              <a:t>school conditions</a:t>
            </a:r>
            <a:r>
              <a:rPr lang="en-US">
                <a:latin typeface="Calibri" panose="020F0502020204030204" pitchFamily="34" charset="0"/>
              </a:rPr>
              <a:t>, and improving the </a:t>
            </a:r>
            <a:r>
              <a:rPr lang="en-US" i="1">
                <a:latin typeface="Calibri" panose="020F0502020204030204" pitchFamily="34" charset="0"/>
              </a:rPr>
              <a:t>use of technology </a:t>
            </a:r>
            <a:endParaRPr lang="en-US">
              <a:latin typeface="ArialMT"/>
            </a:endParaRPr>
          </a:p>
          <a:p>
            <a:pPr defTabSz="933237">
              <a:defRPr/>
            </a:pPr>
            <a:endParaRPr lang="en-US"/>
          </a:p>
          <a:p>
            <a:endParaRPr lang="en-US"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11</a:t>
            </a:fld>
            <a:endParaRPr lang="en-US"/>
          </a:p>
        </p:txBody>
      </p:sp>
    </p:spTree>
    <p:extLst>
      <p:ext uri="{BB962C8B-B14F-4D97-AF65-F5344CB8AC3E}">
        <p14:creationId xmlns:p14="http://schemas.microsoft.com/office/powerpoint/2010/main" val="384388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srgbClr val="000000"/>
                </a:solidFill>
                <a:latin typeface="Calibri"/>
                <a:cs typeface="Calibri"/>
              </a:rPr>
              <a:t>Diana</a:t>
            </a:r>
          </a:p>
          <a:p>
            <a:pPr defTabSz="933237">
              <a:defRPr/>
            </a:pPr>
            <a:endParaRPr lang="en-US">
              <a:solidFill>
                <a:srgbClr val="000000"/>
              </a:solidFill>
              <a:latin typeface="Calibri" panose="020F0502020204030204" pitchFamily="34" charset="0"/>
            </a:endParaRPr>
          </a:p>
          <a:p>
            <a:pPr defTabSz="933237">
              <a:defRPr/>
            </a:pPr>
            <a:r>
              <a:rPr lang="en-US">
                <a:solidFill>
                  <a:srgbClr val="000000"/>
                </a:solidFill>
                <a:latin typeface="Calibri"/>
                <a:cs typeface="Calibri"/>
              </a:rPr>
              <a:t>I’m now going to provide a quick overview of how our resource could be best used.</a:t>
            </a:r>
            <a:endParaRPr lang="en-US">
              <a:solidFill>
                <a:srgbClr val="000000"/>
              </a:solidFill>
              <a:latin typeface="Calibri" panose="020F0502020204030204" pitchFamily="34" charset="0"/>
              <a:cs typeface="Calibri"/>
            </a:endParaRPr>
          </a:p>
          <a:p>
            <a:pPr defTabSz="933237">
              <a:defRPr/>
            </a:pPr>
            <a:endParaRPr lang="en-US">
              <a:solidFill>
                <a:srgbClr val="000000"/>
              </a:solidFill>
              <a:latin typeface="Calibri"/>
              <a:cs typeface="Calibri"/>
            </a:endParaRPr>
          </a:p>
          <a:p>
            <a:pPr defTabSz="933237">
              <a:defRPr/>
            </a:pPr>
            <a:r>
              <a:rPr lang="en-US">
                <a:solidFill>
                  <a:srgbClr val="000000"/>
                </a:solidFill>
                <a:latin typeface="Calibri"/>
                <a:cs typeface="Calibri"/>
              </a:rPr>
              <a:t>We are excited to hear from you throughout and the end how this tool is helpful and how we can improve it.  </a:t>
            </a:r>
          </a:p>
          <a:p>
            <a:pPr defTabSz="933237">
              <a:defRPr/>
            </a:pPr>
            <a:endParaRPr lang="en-US">
              <a:solidFill>
                <a:srgbClr val="000000"/>
              </a:solidFill>
              <a:latin typeface="Calibri"/>
              <a:cs typeface="Calibri"/>
            </a:endParaRPr>
          </a:p>
          <a:p>
            <a:pPr defTabSz="933237">
              <a:defRPr/>
            </a:pPr>
            <a:r>
              <a:rPr lang="en-US" b="1">
                <a:solidFill>
                  <a:srgbClr val="000000"/>
                </a:solidFill>
                <a:latin typeface="Calibri"/>
                <a:cs typeface="Calibri"/>
              </a:rPr>
              <a:t>Next Slide</a:t>
            </a:r>
            <a:endParaRPr lang="en-US" b="1" i="0" u="none" strike="noStrike">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12</a:t>
            </a:fld>
            <a:endParaRPr lang="en-US"/>
          </a:p>
        </p:txBody>
      </p:sp>
    </p:spTree>
    <p:extLst>
      <p:ext uri="{BB962C8B-B14F-4D97-AF65-F5344CB8AC3E}">
        <p14:creationId xmlns:p14="http://schemas.microsoft.com/office/powerpoint/2010/main" val="28574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i="0" u="none" strike="noStrike">
                <a:solidFill>
                  <a:srgbClr val="000000"/>
                </a:solidFill>
                <a:effectLst/>
                <a:latin typeface="Calibri"/>
                <a:cs typeface="Calibri"/>
              </a:rPr>
              <a:t>Diana</a:t>
            </a:r>
            <a:r>
              <a:rPr lang="en-US" b="1">
                <a:solidFill>
                  <a:srgbClr val="000000"/>
                </a:solidFill>
                <a:latin typeface="Calibri"/>
                <a:cs typeface="Calibri"/>
              </a:rPr>
              <a:t> </a:t>
            </a:r>
            <a:endParaRPr lang="en-US" b="1" i="0" u="none" strike="noStrike">
              <a:solidFill>
                <a:srgbClr val="000000"/>
              </a:solidFill>
              <a:effectLst/>
              <a:latin typeface="Calibri" panose="020F0502020204030204" pitchFamily="34" charset="0"/>
            </a:endParaRPr>
          </a:p>
          <a:p>
            <a:pPr defTabSz="933237">
              <a:defRPr/>
            </a:pPr>
            <a:endParaRPr lang="en-US" b="0" i="0" u="none" strike="noStrike">
              <a:solidFill>
                <a:srgbClr val="000000"/>
              </a:solidFill>
              <a:effectLst/>
              <a:latin typeface="Calibri" panose="020F0502020204030204" pitchFamily="34" charset="0"/>
            </a:endParaRPr>
          </a:p>
          <a:p>
            <a:pPr defTabSz="933237">
              <a:defRPr/>
            </a:pPr>
            <a:r>
              <a:rPr lang="en-US" b="1">
                <a:solidFill>
                  <a:srgbClr val="000000"/>
                </a:solidFill>
                <a:latin typeface="Calibri"/>
                <a:cs typeface="Calibri"/>
                <a:sym typeface="Wingdings" panose="05000000000000000000" pitchFamily="2" charset="2"/>
              </a:rPr>
              <a:t>This</a:t>
            </a:r>
            <a:r>
              <a:rPr lang="en-US" b="1" i="0" u="none" strike="noStrike">
                <a:solidFill>
                  <a:srgbClr val="000000"/>
                </a:solidFill>
                <a:effectLst/>
                <a:latin typeface="Calibri"/>
                <a:cs typeface="Calibri"/>
                <a:sym typeface="Wingdings" panose="05000000000000000000" pitchFamily="2" charset="2"/>
              </a:rPr>
              <a:t> tool is designed to be used within a decision making process that is driven by</a:t>
            </a:r>
            <a:r>
              <a:rPr lang="en-US" b="1">
                <a:solidFill>
                  <a:srgbClr val="000000"/>
                </a:solidFill>
                <a:latin typeface="Calibri"/>
                <a:cs typeface="Calibri"/>
                <a:sym typeface="Wingdings" panose="05000000000000000000" pitchFamily="2" charset="2"/>
              </a:rPr>
              <a:t> </a:t>
            </a:r>
            <a:endParaRPr lang="en-US" b="1">
              <a:solidFill>
                <a:srgbClr val="000000"/>
              </a:solidFill>
              <a:latin typeface="Calibri"/>
              <a:cs typeface="Calibri"/>
            </a:endParaRPr>
          </a:p>
          <a:p>
            <a:pPr defTabSz="933237">
              <a:defRPr/>
            </a:pPr>
            <a:r>
              <a:rPr lang="en-US" b="1" i="0" u="none" strike="noStrike">
                <a:solidFill>
                  <a:srgbClr val="000000"/>
                </a:solidFill>
                <a:effectLst/>
                <a:latin typeface="Calibri"/>
                <a:cs typeface="Calibri"/>
                <a:sym typeface="Wingdings" panose="05000000000000000000" pitchFamily="2" charset="2"/>
              </a:rPr>
              <a:t>models of continuous improvement</a:t>
            </a:r>
            <a:r>
              <a:rPr lang="en-US" b="1">
                <a:solidFill>
                  <a:srgbClr val="000000"/>
                </a:solidFill>
                <a:latin typeface="Calibri"/>
                <a:cs typeface="Calibri"/>
                <a:sym typeface="Wingdings" panose="05000000000000000000" pitchFamily="2" charset="2"/>
              </a:rPr>
              <a:t>,</a:t>
            </a:r>
            <a:endParaRPr lang="en-US" b="1">
              <a:solidFill>
                <a:srgbClr val="000000"/>
              </a:solidFill>
              <a:latin typeface="Calibri"/>
              <a:cs typeface="Calibri"/>
            </a:endParaRPr>
          </a:p>
          <a:p>
            <a:pPr defTabSz="933237">
              <a:defRPr/>
            </a:pPr>
            <a:r>
              <a:rPr lang="en-US" b="1">
                <a:solidFill>
                  <a:srgbClr val="000000"/>
                </a:solidFill>
                <a:latin typeface="Calibri"/>
                <a:cs typeface="Calibri"/>
                <a:sym typeface="Wingdings" panose="05000000000000000000" pitchFamily="2" charset="2"/>
              </a:rPr>
              <a:t>With extensive stakeholder engagement</a:t>
            </a:r>
            <a:endParaRPr lang="en-US" b="1">
              <a:solidFill>
                <a:srgbClr val="000000"/>
              </a:solidFill>
              <a:latin typeface="Calibri"/>
              <a:cs typeface="Calibri"/>
            </a:endParaRPr>
          </a:p>
          <a:p>
            <a:pPr defTabSz="933237">
              <a:defRPr/>
            </a:pPr>
            <a:r>
              <a:rPr lang="en-US" b="1">
                <a:solidFill>
                  <a:srgbClr val="000000"/>
                </a:solidFill>
                <a:latin typeface="Calibri"/>
                <a:cs typeface="Calibri"/>
                <a:sym typeface="Wingdings" panose="05000000000000000000" pitchFamily="2" charset="2"/>
              </a:rPr>
              <a:t>To result in shared</a:t>
            </a:r>
            <a:r>
              <a:rPr lang="en-US" b="1" i="0" u="none" strike="noStrike">
                <a:solidFill>
                  <a:srgbClr val="000000"/>
                </a:solidFill>
                <a:effectLst/>
                <a:latin typeface="Calibri"/>
                <a:cs typeface="Calibri"/>
                <a:sym typeface="Wingdings" panose="05000000000000000000" pitchFamily="2" charset="2"/>
              </a:rPr>
              <a:t> community </a:t>
            </a:r>
            <a:r>
              <a:rPr lang="en-US" b="1">
                <a:solidFill>
                  <a:srgbClr val="000000"/>
                </a:solidFill>
                <a:latin typeface="Calibri"/>
                <a:cs typeface="Calibri"/>
                <a:sym typeface="Wingdings" panose="05000000000000000000" pitchFamily="2" charset="2"/>
              </a:rPr>
              <a:t>decisions that result in the best supports for students being provided at the right time. </a:t>
            </a:r>
            <a:endParaRPr lang="en-US" b="1">
              <a:solidFill>
                <a:srgbClr val="000000"/>
              </a:solidFill>
              <a:latin typeface="Calibri"/>
              <a:cs typeface="Calibri"/>
            </a:endParaRPr>
          </a:p>
          <a:p>
            <a:pPr defTabSz="933237">
              <a:defRPr/>
            </a:pPr>
            <a:endParaRPr lang="en-US" b="1">
              <a:solidFill>
                <a:srgbClr val="000000"/>
              </a:solidFill>
              <a:latin typeface="Calibri"/>
              <a:cs typeface="Calibri"/>
              <a:sym typeface="Wingdings" panose="05000000000000000000" pitchFamily="2" charset="2"/>
            </a:endParaRPr>
          </a:p>
          <a:p>
            <a:pPr defTabSz="933237">
              <a:defRPr/>
            </a:pPr>
            <a:r>
              <a:rPr lang="en-US" b="1">
                <a:solidFill>
                  <a:srgbClr val="000000"/>
                </a:solidFill>
                <a:latin typeface="Calibri"/>
                <a:cs typeface="Calibri"/>
                <a:sym typeface="Wingdings" panose="05000000000000000000" pitchFamily="2" charset="2"/>
              </a:rPr>
              <a:t>The next three slides illustrate what we mean. </a:t>
            </a:r>
            <a:endParaRPr lang="en-US" b="1">
              <a:solidFill>
                <a:srgbClr val="000000"/>
              </a:solidFill>
              <a:latin typeface="Calibri"/>
              <a:cs typeface="Calibri"/>
            </a:endParaRPr>
          </a:p>
          <a:p>
            <a:pPr defTabSz="933237">
              <a:defRPr/>
            </a:pPr>
            <a:endParaRPr lang="en-US" b="1" i="0" u="none" strike="noStrike">
              <a:solidFill>
                <a:srgbClr val="000000"/>
              </a:solidFill>
              <a:effectLst/>
              <a:latin typeface="Calibri" panose="020F0502020204030204" pitchFamily="34" charset="0"/>
              <a:cs typeface="Calibri"/>
            </a:endParaRPr>
          </a:p>
          <a:p>
            <a:pPr defTabSz="933237">
              <a:defRPr/>
            </a:pPr>
            <a:endParaRPr lang="en-US" b="1" i="0" u="none" strike="noStrike">
              <a:solidFill>
                <a:srgbClr val="000000"/>
              </a:solidFill>
              <a:effectLst/>
              <a:latin typeface="Calibri" panose="020F0502020204030204" pitchFamily="34" charset="0"/>
              <a:cs typeface="Calibri"/>
            </a:endParaRPr>
          </a:p>
          <a:p>
            <a:pPr defTabSz="933237">
              <a:defRPr/>
            </a:pPr>
            <a:endParaRPr lang="en-US">
              <a:solidFill>
                <a:srgbClr val="000000"/>
              </a:solidFill>
              <a:latin typeface="Calibri" panose="020F0502020204030204" pitchFamily="34" charset="0"/>
              <a:sym typeface="Wingdings" panose="05000000000000000000" pitchFamily="2" charset="2"/>
            </a:endParaRPr>
          </a:p>
          <a:p>
            <a:pPr defTabSz="933237">
              <a:defRPr/>
            </a:pPr>
            <a:r>
              <a:rPr lang="en-US" b="0" i="0" u="none" strike="noStrike">
                <a:solidFill>
                  <a:srgbClr val="000000"/>
                </a:solidFill>
                <a:effectLst/>
                <a:latin typeface="Calibri"/>
                <a:cs typeface="Calibri"/>
                <a:sym typeface="Wingdings" panose="05000000000000000000" pitchFamily="2" charset="2"/>
              </a:rPr>
              <a:t>EXTRA</a:t>
            </a:r>
            <a:endParaRPr lang="en-US" b="0" i="0" u="none" strike="noStrike">
              <a:solidFill>
                <a:srgbClr val="000000"/>
              </a:solidFill>
              <a:effectLst/>
              <a:latin typeface="Calibri"/>
              <a:cs typeface="Calibri"/>
            </a:endParaRPr>
          </a:p>
          <a:p>
            <a:pPr defTabSz="933237">
              <a:defRPr/>
            </a:pPr>
            <a:endParaRPr lang="en-US" b="0" i="0" u="none" strike="noStrike">
              <a:solidFill>
                <a:srgbClr val="000000"/>
              </a:solidFill>
              <a:effectLst/>
              <a:latin typeface="Calibri" panose="020F0502020204030204" pitchFamily="34" charset="0"/>
            </a:endParaRPr>
          </a:p>
          <a:p>
            <a:pPr defTabSz="933237">
              <a:defRPr/>
            </a:pPr>
            <a:r>
              <a:rPr lang="en-US" b="0" i="0" u="none" strike="noStrike">
                <a:solidFill>
                  <a:srgbClr val="000000"/>
                </a:solidFill>
                <a:effectLst/>
                <a:latin typeface="Calibri"/>
                <a:cs typeface="Calibri"/>
              </a:rPr>
              <a:t>The guidance encourages:</a:t>
            </a:r>
          </a:p>
          <a:p>
            <a:pPr marL="174982" indent="-174982">
              <a:buFont typeface="Arial" panose="020B0604020202020204" pitchFamily="34" charset="0"/>
              <a:buChar char="•"/>
            </a:pPr>
            <a:endParaRPr lang="en-US" b="0" i="0" u="none" strike="noStrike">
              <a:solidFill>
                <a:srgbClr val="000000"/>
              </a:solidFill>
              <a:effectLst/>
              <a:latin typeface="Calibri" panose="020F0502020204030204" pitchFamily="34" charset="0"/>
            </a:endParaRPr>
          </a:p>
          <a:p>
            <a:pPr marL="174625" indent="-174625">
              <a:buFont typeface="Arial" panose="020B0604020202020204" pitchFamily="34" charset="0"/>
              <a:buChar char="•"/>
            </a:pPr>
            <a:r>
              <a:rPr lang="en-US" b="0" i="0" u="none" strike="noStrike">
                <a:solidFill>
                  <a:srgbClr val="000000"/>
                </a:solidFill>
                <a:effectLst/>
                <a:latin typeface="Calibri"/>
                <a:cs typeface="Calibri"/>
              </a:rPr>
              <a:t>A robust needs assessments that incorporates continuous improvement,</a:t>
            </a:r>
            <a:r>
              <a:rPr lang="en-US">
                <a:solidFill>
                  <a:srgbClr val="000000"/>
                </a:solidFill>
                <a:latin typeface="Calibri"/>
                <a:cs typeface="Calibri"/>
              </a:rPr>
              <a:t> </a:t>
            </a:r>
            <a:endParaRPr lang="en-US" b="0" i="0" u="none" strike="noStrike">
              <a:solidFill>
                <a:srgbClr val="000000"/>
              </a:solidFill>
              <a:effectLst/>
              <a:latin typeface="Calibri" panose="020F0502020204030204" pitchFamily="34" charset="0"/>
              <a:cs typeface="Calibri"/>
            </a:endParaRPr>
          </a:p>
          <a:p>
            <a:pPr marL="174625" indent="-174625">
              <a:buFont typeface="Arial" panose="020B0604020202020204" pitchFamily="34" charset="0"/>
              <a:buChar char="•"/>
            </a:pPr>
            <a:r>
              <a:rPr lang="en-US" b="0" i="0" u="none" strike="noStrike">
                <a:solidFill>
                  <a:srgbClr val="000000"/>
                </a:solidFill>
                <a:effectLst/>
                <a:latin typeface="Calibri"/>
                <a:cs typeface="Calibri"/>
              </a:rPr>
              <a:t>Meaningful Stakeholder Engagement for collectively informed priorities, and</a:t>
            </a:r>
            <a:r>
              <a:rPr lang="en-US">
                <a:solidFill>
                  <a:srgbClr val="000000"/>
                </a:solidFill>
                <a:latin typeface="Calibri"/>
                <a:cs typeface="Calibri"/>
              </a:rPr>
              <a:t> </a:t>
            </a:r>
            <a:endParaRPr lang="en-US" b="0" i="0" u="none" strike="noStrike">
              <a:solidFill>
                <a:srgbClr val="000000"/>
              </a:solidFill>
              <a:effectLst/>
              <a:latin typeface="Calibri" panose="020F0502020204030204" pitchFamily="34" charset="0"/>
              <a:cs typeface="Calibri"/>
            </a:endParaRPr>
          </a:p>
          <a:p>
            <a:pPr marL="174625" indent="-174625">
              <a:buFont typeface="Arial" panose="020B0604020202020204" pitchFamily="34" charset="0"/>
              <a:buChar char="•"/>
            </a:pPr>
            <a:r>
              <a:rPr lang="en-US" b="0" i="0" u="none" strike="noStrike">
                <a:solidFill>
                  <a:srgbClr val="000000"/>
                </a:solidFill>
                <a:effectLst/>
                <a:latin typeface="Calibri"/>
                <a:cs typeface="Calibri"/>
              </a:rPr>
              <a:t>considerations before finalizing spending decisions.</a:t>
            </a:r>
          </a:p>
          <a:p>
            <a:pPr defTabSz="933237">
              <a:defRPr/>
            </a:pPr>
            <a:endParaRPr lang="en-US" b="1">
              <a:solidFill>
                <a:srgbClr val="000000"/>
              </a:solidFill>
              <a:latin typeface="Calibri" panose="020F0502020204030204" pitchFamily="34" charset="0"/>
            </a:endParaRPr>
          </a:p>
          <a:p>
            <a:pPr defTabSz="933237">
              <a:defRPr/>
            </a:pPr>
            <a:r>
              <a:rPr lang="en-US" b="1">
                <a:solidFill>
                  <a:srgbClr val="000000"/>
                </a:solidFill>
                <a:latin typeface="Calibri"/>
                <a:cs typeface="Calibri"/>
              </a:rPr>
              <a:t>Next Slide</a:t>
            </a:r>
            <a:endParaRPr lang="en-US" b="1" i="0" u="none" strike="noStrike">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13</a:t>
            </a:fld>
            <a:endParaRPr lang="en-US"/>
          </a:p>
        </p:txBody>
      </p:sp>
    </p:spTree>
    <p:extLst>
      <p:ext uri="{BB962C8B-B14F-4D97-AF65-F5344CB8AC3E}">
        <p14:creationId xmlns:p14="http://schemas.microsoft.com/office/powerpoint/2010/main" val="404273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spcAft>
                <a:spcPts val="816"/>
              </a:spcAft>
            </a:pPr>
            <a:r>
              <a:rPr lang="en-US" sz="1800" b="1">
                <a:solidFill>
                  <a:srgbClr val="000000"/>
                </a:solidFill>
                <a:latin typeface="inherit"/>
              </a:rPr>
              <a:t>Diana </a:t>
            </a:r>
          </a:p>
          <a:p>
            <a:pPr>
              <a:spcAft>
                <a:spcPts val="816"/>
              </a:spcAft>
            </a:pPr>
            <a:endParaRPr lang="en-US" sz="1800" b="1">
              <a:solidFill>
                <a:srgbClr val="000000"/>
              </a:solidFill>
              <a:latin typeface="inherit"/>
            </a:endParaRPr>
          </a:p>
          <a:p>
            <a:pPr>
              <a:spcAft>
                <a:spcPts val="816"/>
              </a:spcAft>
            </a:pPr>
            <a:r>
              <a:rPr lang="en-US" sz="1800">
                <a:solidFill>
                  <a:srgbClr val="000000"/>
                </a:solidFill>
                <a:latin typeface="inherit"/>
              </a:rPr>
              <a:t>Schools and LEAs develop the best spending plans using collaborative, data-driven processes. </a:t>
            </a:r>
            <a:r>
              <a:rPr lang="en-US" sz="1800" u="sng">
                <a:solidFill>
                  <a:srgbClr val="954F72"/>
                </a:solidFill>
                <a:latin typeface="inherit"/>
                <a:hlinkClick r:id="rId3"/>
              </a:rPr>
              <a:t>New Jersey’s Annual School Planning</a:t>
            </a:r>
            <a:r>
              <a:rPr lang="en-US" sz="1800" u="sng">
                <a:solidFill>
                  <a:srgbClr val="954F72"/>
                </a:solidFill>
                <a:latin typeface="inherit"/>
              </a:rPr>
              <a:t> </a:t>
            </a:r>
            <a:r>
              <a:rPr lang="en-US" sz="1800">
                <a:solidFill>
                  <a:srgbClr val="000000"/>
                </a:solidFill>
                <a:latin typeface="Calibri"/>
                <a:cs typeface="Calibri"/>
              </a:rPr>
              <a:t>process and its </a:t>
            </a:r>
            <a:r>
              <a:rPr lang="en-US" sz="1800" u="sng">
                <a:solidFill>
                  <a:srgbClr val="954F72"/>
                </a:solidFill>
                <a:latin typeface="inherit"/>
              </a:rPr>
              <a:t>guidance. </a:t>
            </a:r>
            <a:endParaRPr lang="en-US" sz="1800" u="sng">
              <a:solidFill>
                <a:srgbClr val="954F72"/>
              </a:solidFill>
              <a:latin typeface="inherit"/>
              <a:cs typeface="Calibri"/>
              <a:hlinkClick r:id="rId4"/>
            </a:endParaRPr>
          </a:p>
          <a:p>
            <a:pPr>
              <a:spcAft>
                <a:spcPts val="816"/>
              </a:spcAft>
            </a:pPr>
            <a:endParaRPr lang="en-US" sz="1800" u="sng">
              <a:solidFill>
                <a:srgbClr val="954F72"/>
              </a:solidFill>
              <a:latin typeface="inherit"/>
              <a:cs typeface="Calibri"/>
            </a:endParaRPr>
          </a:p>
          <a:p>
            <a:pPr>
              <a:spcAft>
                <a:spcPts val="816"/>
              </a:spcAft>
            </a:pPr>
            <a:r>
              <a:rPr lang="en-US" sz="1800" u="sng">
                <a:solidFill>
                  <a:srgbClr val="954F72"/>
                </a:solidFill>
                <a:latin typeface="inherit"/>
                <a:cs typeface="Calibri"/>
              </a:rPr>
              <a:t>This visual is actually from USED but we think is well shows the continuous improvement process.  </a:t>
            </a:r>
          </a:p>
          <a:p>
            <a:pPr>
              <a:spcAft>
                <a:spcPts val="816"/>
              </a:spcAft>
            </a:pPr>
            <a:endParaRPr lang="en-US" sz="1800">
              <a:solidFill>
                <a:srgbClr val="000000"/>
              </a:solidFill>
              <a:latin typeface="Calibri"/>
              <a:cs typeface="Calibri"/>
            </a:endParaRPr>
          </a:p>
          <a:p>
            <a:pPr>
              <a:spcAft>
                <a:spcPts val="816"/>
              </a:spcAft>
            </a:pPr>
            <a:r>
              <a:rPr lang="en-US" sz="1800" b="1">
                <a:solidFill>
                  <a:srgbClr val="000000"/>
                </a:solidFill>
                <a:latin typeface="inherit"/>
              </a:rPr>
              <a:t>Most important </a:t>
            </a:r>
            <a:r>
              <a:rPr lang="en-US" sz="1800" b="1" err="1">
                <a:solidFill>
                  <a:srgbClr val="000000"/>
                </a:solidFill>
                <a:latin typeface="inherit"/>
              </a:rPr>
              <a:t>flagor</a:t>
            </a:r>
            <a:r>
              <a:rPr lang="en-US" sz="1800" b="1">
                <a:solidFill>
                  <a:srgbClr val="000000"/>
                </a:solidFill>
                <a:latin typeface="inherit"/>
              </a:rPr>
              <a:t> step is that when thinking about how to use federal funds, it is important to  start with figuring out WHAT YOUR STUDENTS MOST NEED. </a:t>
            </a:r>
            <a:r>
              <a:rPr lang="en-US" sz="1800">
                <a:solidFill>
                  <a:srgbClr val="000000"/>
                </a:solidFill>
                <a:latin typeface="inherit"/>
              </a:rPr>
              <a:t>Look it sounds simple, but it is not. Educators and families are VERY busy people. Not everyone will agree, it involves collecting data, etc. </a:t>
            </a:r>
          </a:p>
          <a:p>
            <a:pPr>
              <a:spcAft>
                <a:spcPts val="816"/>
              </a:spcAft>
            </a:pPr>
            <a:endParaRPr lang="en-US" sz="1800">
              <a:solidFill>
                <a:srgbClr val="000000"/>
              </a:solidFill>
              <a:latin typeface="inherit"/>
            </a:endParaRPr>
          </a:p>
          <a:p>
            <a:pPr>
              <a:spcAft>
                <a:spcPts val="816"/>
              </a:spcAft>
            </a:pPr>
            <a:r>
              <a:rPr lang="en-US" sz="1800">
                <a:solidFill>
                  <a:srgbClr val="000000"/>
                </a:solidFill>
                <a:latin typeface="inherit"/>
              </a:rPr>
              <a:t>We understand that sometimes these steps are aspirational, but we also know it is the most effective process for making financial and </a:t>
            </a:r>
            <a:r>
              <a:rPr lang="en-US" sz="1800" err="1">
                <a:solidFill>
                  <a:srgbClr val="000000"/>
                </a:solidFill>
                <a:latin typeface="inherit"/>
              </a:rPr>
              <a:t>programatic</a:t>
            </a:r>
            <a:r>
              <a:rPr lang="en-US" sz="1800">
                <a:solidFill>
                  <a:srgbClr val="000000"/>
                </a:solidFill>
                <a:latin typeface="inherit"/>
              </a:rPr>
              <a:t> decisions that most effectively help all of our students..</a:t>
            </a:r>
          </a:p>
          <a:p>
            <a:pPr>
              <a:spcAft>
                <a:spcPts val="816"/>
              </a:spcAft>
            </a:pPr>
            <a:r>
              <a:rPr lang="en-US" sz="1800" b="1">
                <a:solidFill>
                  <a:srgbClr val="000000"/>
                </a:solidFill>
                <a:latin typeface="inherit"/>
              </a:rPr>
              <a:t>Next slide</a:t>
            </a:r>
          </a:p>
          <a:p>
            <a:pPr>
              <a:spcAft>
                <a:spcPts val="816"/>
              </a:spcAft>
            </a:pPr>
            <a:endParaRPr lang="en-US" sz="1800" b="1">
              <a:solidFill>
                <a:srgbClr val="000000"/>
              </a:solidFill>
              <a:latin typeface="inherit"/>
            </a:endParaRPr>
          </a:p>
          <a:p>
            <a:pPr marL="0" marR="0" lvl="0" indent="0" algn="l" defTabSz="914400" rtl="0" eaLnBrk="1" fontAlgn="auto" latinLnBrk="0" hangingPunct="1">
              <a:lnSpc>
                <a:spcPct val="100000"/>
              </a:lnSpc>
              <a:spcBef>
                <a:spcPts val="0"/>
              </a:spcBef>
              <a:spcAft>
                <a:spcPts val="816"/>
              </a:spcAft>
              <a:buClrTx/>
              <a:buSzTx/>
              <a:buFontTx/>
              <a:buNone/>
              <a:tabLst/>
              <a:defRPr/>
            </a:pPr>
            <a:r>
              <a:rPr lang="en-US" sz="1800" i="1">
                <a:solidFill>
                  <a:schemeClr val="bg1"/>
                </a:solidFill>
                <a:ea typeface="+mn-lt"/>
                <a:cs typeface="+mn-lt"/>
              </a:rPr>
              <a:t>Citation Credit: USED State Support Network. (2018). Needs assessment guidebook: Supporting the development of district and school needs assessments. Washington, DC:  American Institutes for Research. Retrieved from </a:t>
            </a:r>
            <a:r>
              <a:rPr lang="en-US" sz="1800" i="1">
                <a:solidFill>
                  <a:schemeClr val="bg1"/>
                </a:solidFill>
                <a:ea typeface="+mn-lt"/>
                <a:cs typeface="+mn-lt"/>
                <a:hlinkClick r:id="rId5">
                  <a:extLst>
                    <a:ext uri="{A12FA001-AC4F-418D-AE19-62706E023703}">
                      <ahyp:hlinkClr xmlns:ahyp="http://schemas.microsoft.com/office/drawing/2018/hyperlinkcolor" val="tx"/>
                    </a:ext>
                  </a:extLst>
                </a:hlinkClick>
              </a:rPr>
              <a:t>https://oese.ed.gov/files/2020/10/needsassessmentguidebook-508_003.pdf</a:t>
            </a:r>
            <a:endParaRPr lang="en-US" sz="1800" i="1">
              <a:solidFill>
                <a:schemeClr val="bg1"/>
              </a:solidFill>
              <a:cs typeface="Calibri"/>
            </a:endParaRPr>
          </a:p>
          <a:p>
            <a:pPr>
              <a:spcAft>
                <a:spcPts val="816"/>
              </a:spcAft>
            </a:pPr>
            <a:endParaRPr lang="en-US" sz="1800">
              <a:solidFill>
                <a:srgbClr val="000000"/>
              </a:solidFill>
              <a:latin typeface="inherit"/>
            </a:endParaRPr>
          </a:p>
          <a:p>
            <a:pPr>
              <a:spcAft>
                <a:spcPts val="816"/>
              </a:spcAft>
            </a:pPr>
            <a:endParaRPr lang="en-US" sz="1800">
              <a:solidFill>
                <a:srgbClr val="000000"/>
              </a:solidFill>
              <a:latin typeface="inherit"/>
            </a:endParaRPr>
          </a:p>
          <a:p>
            <a:pPr>
              <a:spcAft>
                <a:spcPts val="816"/>
              </a:spcAft>
            </a:pPr>
            <a:r>
              <a:rPr lang="en-US" sz="1800">
                <a:solidFill>
                  <a:srgbClr val="000000"/>
                </a:solidFill>
                <a:latin typeface="inherit"/>
              </a:rPr>
              <a:t>(ALTERNATIVE LANGAUGE)</a:t>
            </a:r>
          </a:p>
          <a:p>
            <a:pPr>
              <a:spcAft>
                <a:spcPts val="816"/>
              </a:spcAft>
            </a:pPr>
            <a:endParaRPr lang="en-US" sz="1800">
              <a:solidFill>
                <a:srgbClr val="000000"/>
              </a:solidFill>
              <a:latin typeface="inherit"/>
            </a:endParaRPr>
          </a:p>
          <a:p>
            <a:pPr>
              <a:spcAft>
                <a:spcPts val="816"/>
              </a:spcAft>
            </a:pPr>
            <a:r>
              <a:rPr lang="en-US" sz="1800">
                <a:solidFill>
                  <a:srgbClr val="000000"/>
                </a:solidFill>
                <a:latin typeface="inherit"/>
              </a:rPr>
              <a:t> In the graphic, identifying priority needs is the first in a series of closely interconnected steps that also include understanding root causes that contribute to the areas of need, selecting appropriate evidence-based interventions or strategies that address those areas of need, preparing for and implementing selected interventions and strategies, and continually evaluating whether those strategies are addressing improvement needs and achieving desired outcomes.</a:t>
            </a:r>
            <a:endParaRPr lang="en-US" sz="1800">
              <a:solidFill>
                <a:srgbClr val="000000"/>
              </a:solidFill>
              <a:latin typeface="Calibri" panose="020F0502020204030204" pitchFamily="34" charset="0"/>
            </a:endParaRPr>
          </a:p>
          <a:p>
            <a:pPr>
              <a:spcAft>
                <a:spcPts val="816"/>
              </a:spcAft>
            </a:pPr>
            <a:endParaRPr lang="en-US" sz="1800">
              <a:solidFill>
                <a:srgbClr val="000000"/>
              </a:solidFill>
              <a:latin typeface="inherit"/>
            </a:endParaRPr>
          </a:p>
          <a:p>
            <a:pPr>
              <a:spcAft>
                <a:spcPts val="816"/>
              </a:spcAft>
            </a:pPr>
            <a:r>
              <a:rPr lang="en-US" sz="1800">
                <a:solidFill>
                  <a:srgbClr val="000000"/>
                </a:solidFill>
                <a:latin typeface="inherit"/>
              </a:rPr>
              <a:t>The Needs Assessment and Continuous Improvement Cycle allows us to identify short- and long-term goals that align with the most pressing priorities.</a:t>
            </a:r>
            <a:endParaRPr lang="en-US" sz="1800">
              <a:solidFill>
                <a:srgbClr val="000000"/>
              </a:solidFill>
              <a:latin typeface="Calibri" panose="020F0502020204030204" pitchFamily="34" charset="0"/>
            </a:endParaRPr>
          </a:p>
          <a:p>
            <a:endParaRPr lang="en-US" b="0" i="0" u="none" strike="noStrike">
              <a:solidFill>
                <a:srgbClr val="000000"/>
              </a:solidFill>
              <a:effectLst/>
              <a:latin typeface="inherit"/>
            </a:endParaRPr>
          </a:p>
          <a:p>
            <a:pPr marL="174625" indent="-174625">
              <a:buFont typeface="Arial" panose="020B0604020202020204" pitchFamily="34" charset="0"/>
              <a:buChar char="•"/>
            </a:pPr>
            <a:r>
              <a:rPr lang="en-US" b="0" i="0" u="none" strike="noStrike">
                <a:solidFill>
                  <a:srgbClr val="000000"/>
                </a:solidFill>
                <a:effectLst/>
                <a:latin typeface="inherit"/>
              </a:rPr>
              <a:t>It is not a linear process or not a one-time event.</a:t>
            </a:r>
            <a:endParaRPr lang="en-US" b="0" i="0" u="none" strike="noStrike">
              <a:solidFill>
                <a:srgbClr val="000000"/>
              </a:solidFill>
              <a:effectLst/>
              <a:latin typeface="Calibri" panose="020F0502020204030204" pitchFamily="34" charset="0"/>
              <a:cs typeface="Calibri" panose="020F0502020204030204" pitchFamily="34" charset="0"/>
            </a:endParaRPr>
          </a:p>
          <a:p>
            <a:pPr marL="174625" indent="-174625">
              <a:buFont typeface="Arial" panose="020B0604020202020204" pitchFamily="34" charset="0"/>
              <a:buChar char="•"/>
            </a:pPr>
            <a:r>
              <a:rPr lang="en-US" b="0" i="0" u="none" strike="noStrike">
                <a:solidFill>
                  <a:srgbClr val="000000"/>
                </a:solidFill>
                <a:effectLst/>
                <a:latin typeface="inherit"/>
              </a:rPr>
              <a:t>It is an evidenced-based cyclical framework to determine needs, examine root causes, and set priorities for future action to enhance and advance the enterprise of educating learners.</a:t>
            </a:r>
            <a:endParaRPr lang="en-US" b="0" i="0" u="none" strike="noStrike">
              <a:solidFill>
                <a:srgbClr val="000000"/>
              </a:solidFill>
              <a:effectLst/>
              <a:latin typeface="Calibri" panose="020F0502020204030204" pitchFamily="34" charset="0"/>
              <a:cs typeface="Calibri" panose="020F0502020204030204" pitchFamily="34" charset="0"/>
            </a:endParaRPr>
          </a:p>
          <a:p>
            <a:pPr marL="174625" indent="-174625">
              <a:buFont typeface="Arial" panose="020B0604020202020204" pitchFamily="34" charset="0"/>
              <a:buChar char="•"/>
            </a:pPr>
            <a:r>
              <a:rPr lang="en-US" b="0" i="0" u="none" strike="noStrike">
                <a:solidFill>
                  <a:srgbClr val="000000"/>
                </a:solidFill>
                <a:effectLst/>
                <a:latin typeface="inherit"/>
              </a:rPr>
              <a:t>It is the foundation for the use of ALL ESSER funds (ESSER I, ESSER II, &amp; ARP ESSER)</a:t>
            </a:r>
            <a:endParaRPr lang="en-US" b="0" i="0" u="none" strike="noStrike">
              <a:solidFill>
                <a:srgbClr val="000000"/>
              </a:solidFill>
              <a:effectLst/>
              <a:latin typeface="Calibri" panose="020F0502020204030204" pitchFamily="34" charset="0"/>
              <a:cs typeface="Calibri" panose="020F0502020204030204" pitchFamily="34" charset="0"/>
            </a:endParaRPr>
          </a:p>
          <a:p>
            <a:pPr marL="174625" indent="-174625">
              <a:buFont typeface="Arial" panose="020B0604020202020204" pitchFamily="34" charset="0"/>
              <a:buChar char="•"/>
            </a:pPr>
            <a:r>
              <a:rPr lang="en-US" b="0" i="0" u="none" strike="noStrike">
                <a:solidFill>
                  <a:srgbClr val="000000"/>
                </a:solidFill>
                <a:effectLst/>
                <a:latin typeface="inherit"/>
              </a:rPr>
              <a:t>It is important to note that Expenditures not supported by a comprehensive needs assessment are not “necessary, reasonable, and allocable” a requirement in using Federal funds [Uniform Grant Guidance – 2 C.F.R. Part 200]</a:t>
            </a:r>
          </a:p>
          <a:p>
            <a:pPr marL="174982" indent="-174982">
              <a:buFont typeface="Arial" panose="020B0604020202020204" pitchFamily="34" charset="0"/>
              <a:buChar char="•"/>
            </a:pPr>
            <a:endParaRPr lang="en-US" b="0" i="0" u="none" strike="noStrike">
              <a:solidFill>
                <a:srgbClr val="000000"/>
              </a:solidFill>
              <a:effectLst/>
              <a:latin typeface="Calibri" panose="020F0502020204030204" pitchFamily="34" charset="0"/>
            </a:endParaRPr>
          </a:p>
          <a:p>
            <a:endParaRPr lang="en-US"/>
          </a:p>
        </p:txBody>
      </p:sp>
    </p:spTree>
    <p:extLst>
      <p:ext uri="{BB962C8B-B14F-4D97-AF65-F5344CB8AC3E}">
        <p14:creationId xmlns:p14="http://schemas.microsoft.com/office/powerpoint/2010/main" val="43664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Diana </a:t>
            </a:r>
          </a:p>
          <a:p>
            <a:endParaRPr lang="en-US" b="0"/>
          </a:p>
          <a:p>
            <a:r>
              <a:rPr lang="en-US" b="0"/>
              <a:t>Stakeholder Engagement matters!</a:t>
            </a:r>
            <a:endParaRPr lang="en-US" b="0">
              <a:cs typeface="Calibri"/>
            </a:endParaRPr>
          </a:p>
          <a:p>
            <a:endParaRPr lang="en-US" b="0"/>
          </a:p>
          <a:p>
            <a:r>
              <a:rPr lang="en-US"/>
              <a:t>Engaging stakeholders with diverse perspectives is one of the most important elements of the needs assessment and planning process, and why we pulled out this step for greater distinction.</a:t>
            </a:r>
            <a:endParaRPr lang="en-US">
              <a:cs typeface="Calibri"/>
            </a:endParaRPr>
          </a:p>
          <a:p>
            <a:endParaRPr lang="en-US">
              <a:cs typeface="Calibri"/>
            </a:endParaRPr>
          </a:p>
          <a:p>
            <a:r>
              <a:rPr lang="en-US"/>
              <a:t>Stakeholders must inform every step from data gathering, creating a plan and monitoring for effectiveness. To truly understand the needs of the school community and to get a holistic picture of the effectiveness of the programs, diverse voices must review data, provide input and feedback. For example, if An LEA  has implemented a new math curriculum and formative assessment system, it is important to get feedback from the users (students and teachers) and the many individuals who are affected (e.g. parents, administrators).</a:t>
            </a:r>
            <a:endParaRPr lang="en-US">
              <a:cs typeface="Calibri"/>
            </a:endParaRPr>
          </a:p>
          <a:p>
            <a:endParaRPr lang="en-US">
              <a:cs typeface="Calibri"/>
            </a:endParaRPr>
          </a:p>
          <a:p>
            <a:r>
              <a:rPr lang="en-US"/>
              <a:t>This is first and foremost a best practice and a value strongly supported in New Jersey.  It is also a federal requirement for any districts using federal entitlement grants. </a:t>
            </a:r>
            <a:endParaRPr lang="en-US">
              <a:cs typeface="Calibri"/>
            </a:endParaRPr>
          </a:p>
          <a:p>
            <a:r>
              <a:rPr lang="en-US">
                <a:cs typeface="Calibri"/>
              </a:rPr>
              <a:t>(Little hint – you can often use many of the Federal funds we are mentioning to engage families and community members in these conversations!</a:t>
            </a:r>
          </a:p>
          <a:p>
            <a:endParaRPr lang="en-US">
              <a:cs typeface="Calibri"/>
            </a:endParaRPr>
          </a:p>
          <a:p>
            <a:r>
              <a:rPr lang="en-US" b="1">
                <a:cs typeface="Calibri"/>
              </a:rPr>
              <a:t>Next Slide </a:t>
            </a:r>
            <a:endParaRPr lang="en-US">
              <a:cs typeface="Calibri"/>
            </a:endParaRPr>
          </a:p>
          <a:p>
            <a:endParaRPr lang="en-US">
              <a:highlight>
                <a:srgbClr val="FFFF00"/>
              </a:highlight>
            </a:endParaRPr>
          </a:p>
          <a:p>
            <a:endParaRPr lang="en-US">
              <a:highlight>
                <a:srgbClr val="FFFF00"/>
              </a:highlight>
            </a:endParaRPr>
          </a:p>
          <a:p>
            <a:r>
              <a:rPr lang="en-US">
                <a:highlight>
                  <a:srgbClr val="FFFF00"/>
                </a:highlight>
              </a:rPr>
              <a:t>Extra;</a:t>
            </a:r>
            <a:endParaRPr lang="en-US">
              <a:highlight>
                <a:srgbClr val="FFFF00"/>
              </a:highlight>
              <a:cs typeface="Calibri"/>
            </a:endParaRPr>
          </a:p>
          <a:p>
            <a:endParaRPr lang="en-US">
              <a:highlight>
                <a:srgbClr val="FFFF00"/>
              </a:highlight>
            </a:endParaRPr>
          </a:p>
          <a:p>
            <a:endParaRPr lang="en-US">
              <a:highlight>
                <a:srgbClr val="FFFF00"/>
              </a:highlight>
            </a:endParaRPr>
          </a:p>
          <a:p>
            <a:r>
              <a:rPr lang="en-US"/>
              <a:t>For ARP ESSER, an LEA must engage in meaningful consultation with stakeholders and give the public an opportunity to provide input in the development of its plan. Specifically, an LEA must engage in meaningful consultation with students; families; school and district administrators (including special education administrators); and teachers, principals, school leaders, other educators, school staff, and their unions.</a:t>
            </a:r>
            <a:endParaRPr lang="en-US">
              <a:cs typeface="Calibri"/>
            </a:endParaRPr>
          </a:p>
          <a:p>
            <a:endParaRPr lang="en-US"/>
          </a:p>
          <a:p>
            <a:r>
              <a:rPr lang="en-US"/>
              <a:t>Additionally, an LEA must engage in meaningful consultation with each of the following, to the extent present in or served by the LEA: Tribes; civil rights organizations (including disability rights organizations); and stakeholders representing the interests of children with disabilities, English learners, children experiencing homelessness, children in foster care, migratory students, children who are incarcerated, and other underserved students.</a:t>
            </a:r>
            <a:endParaRPr lang="en-US">
              <a:cs typeface="Calibri"/>
            </a:endParaRPr>
          </a:p>
          <a:p>
            <a:endParaRPr lang="en-US" b="0"/>
          </a:p>
        </p:txBody>
      </p:sp>
      <p:sp>
        <p:nvSpPr>
          <p:cNvPr id="4" name="Slide Number Placeholder 3"/>
          <p:cNvSpPr>
            <a:spLocks noGrp="1"/>
          </p:cNvSpPr>
          <p:nvPr>
            <p:ph type="sldNum" sz="quarter" idx="5"/>
          </p:nvPr>
        </p:nvSpPr>
        <p:spPr/>
        <p:txBody>
          <a:bodyPr/>
          <a:lstStyle/>
          <a:p>
            <a:fld id="{CC1FC84A-B61C-4A46-BCC0-0080EAFB636E}" type="slidenum">
              <a:rPr lang="en-US" smtClean="0"/>
              <a:t>15</a:t>
            </a:fld>
            <a:endParaRPr lang="en-US"/>
          </a:p>
        </p:txBody>
      </p:sp>
    </p:spTree>
    <p:extLst>
      <p:ext uri="{BB962C8B-B14F-4D97-AF65-F5344CB8AC3E}">
        <p14:creationId xmlns:p14="http://schemas.microsoft.com/office/powerpoint/2010/main" val="3733899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Diana </a:t>
            </a:r>
          </a:p>
          <a:p>
            <a:endParaRPr lang="en-US">
              <a:cs typeface="Calibri"/>
            </a:endParaRPr>
          </a:p>
          <a:p>
            <a:endParaRPr lang="en-US">
              <a:cs typeface="Calibri"/>
            </a:endParaRPr>
          </a:p>
          <a:p>
            <a:r>
              <a:rPr lang="en-US">
                <a:cs typeface="Calibri"/>
              </a:rPr>
              <a:t>Data- driven </a:t>
            </a:r>
            <a:endParaRPr lang="en-US"/>
          </a:p>
          <a:p>
            <a:endParaRPr lang="en-US"/>
          </a:p>
          <a:p>
            <a:r>
              <a:rPr lang="en-US"/>
              <a:t>Finally, the guidance provides consideration questions to support strategic spending. </a:t>
            </a:r>
            <a:endParaRPr lang="en-US">
              <a:cs typeface="Calibri"/>
            </a:endParaRPr>
          </a:p>
          <a:p>
            <a:endParaRPr lang="en-US"/>
          </a:p>
          <a:p>
            <a:r>
              <a:rPr lang="en-US"/>
              <a:t>When making data-informed and collaborative spending decisions we encourage districts to ask:</a:t>
            </a:r>
            <a:endParaRPr lang="en-US">
              <a:cs typeface="Calibri"/>
            </a:endParaRPr>
          </a:p>
          <a:p>
            <a:endParaRPr lang="en-US"/>
          </a:p>
          <a:p>
            <a:pPr marL="174625" indent="-174625">
              <a:buFont typeface="Arial" panose="020B0604020202020204" pitchFamily="34" charset="0"/>
              <a:buChar char="•"/>
            </a:pPr>
            <a:r>
              <a:rPr lang="en-US"/>
              <a:t>Who are your students most adversely impacted by the pandemic and likely to need scaffolded supports towards post-secondary success?</a:t>
            </a:r>
            <a:endParaRPr lang="en-US">
              <a:cs typeface="Calibri"/>
            </a:endParaRPr>
          </a:p>
          <a:p>
            <a:pPr marL="174982" indent="-174982">
              <a:buFont typeface="Arial" panose="020B0604020202020204" pitchFamily="34" charset="0"/>
              <a:buChar char="•"/>
            </a:pPr>
            <a:endParaRPr lang="en-US"/>
          </a:p>
          <a:p>
            <a:pPr marL="174625" indent="-174625">
              <a:buFont typeface="Arial" panose="020B0604020202020204" pitchFamily="34" charset="0"/>
              <a:buChar char="•"/>
            </a:pPr>
            <a:r>
              <a:rPr lang="en-US"/>
              <a:t>What are your existing LEA priorities? What is in your LEA strategic plan emerging from the pandemic? Tie your short- and long-term goals to those existing documents and make spending decisions accordingly.</a:t>
            </a:r>
            <a:endParaRPr lang="en-US">
              <a:cs typeface="Calibri"/>
            </a:endParaRPr>
          </a:p>
          <a:p>
            <a:pPr marL="174982" indent="-174982">
              <a:buFont typeface="Arial" panose="020B0604020202020204" pitchFamily="34" charset="0"/>
              <a:buChar char="•"/>
            </a:pPr>
            <a:endParaRPr lang="en-US"/>
          </a:p>
          <a:p>
            <a:pPr marL="174625" indent="-174625">
              <a:buFont typeface="Arial" panose="020B0604020202020204" pitchFamily="34" charset="0"/>
              <a:buChar char="•"/>
            </a:pPr>
            <a:r>
              <a:rPr lang="en-US"/>
              <a:t>Consider also how you will track the impact of your spending. What data do you need to collect as baseline information, what needs to be collected along the way, and what needs to be collected at the end of an intervention to determine how effective it was? </a:t>
            </a:r>
          </a:p>
          <a:p>
            <a:pPr marL="174625" indent="-174625">
              <a:buFont typeface="Arial" panose="020B0604020202020204" pitchFamily="34" charset="0"/>
              <a:buChar char="•"/>
            </a:pPr>
            <a:endParaRPr lang="en-US">
              <a:cs typeface="Calibri"/>
            </a:endParaRPr>
          </a:p>
          <a:p>
            <a:pPr marL="174625" indent="-174625">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b="1">
                <a:cs typeface="Calibri" panose="020F0502020204030204"/>
              </a:rPr>
              <a:t>In sum, </a:t>
            </a:r>
            <a:r>
              <a:rPr lang="en-US"/>
              <a:t>The Maximizing Federal Funds website may be a conversation starter within schools and with community stakeholders, as apart of a robust decision-making tool such as Annual School plan and the Need Assessment.</a:t>
            </a:r>
          </a:p>
          <a:p>
            <a:pPr marL="171450" indent="-171450">
              <a:buFont typeface="Arial" panose="020B0604020202020204" pitchFamily="34" charset="0"/>
              <a:buChar char="•"/>
            </a:pPr>
            <a:endParaRPr lang="en-US"/>
          </a:p>
          <a:p>
            <a:pPr marL="174625" indent="-174625">
              <a:buFont typeface="Arial" panose="020B0604020202020204" pitchFamily="34" charset="0"/>
              <a:buChar char="•"/>
            </a:pPr>
            <a:r>
              <a:rPr lang="en-US" b="1">
                <a:cs typeface="Calibri" panose="020F0502020204030204"/>
              </a:rPr>
              <a:t>Next Slide</a:t>
            </a:r>
            <a:endParaRPr lang="en-US">
              <a:cs typeface="Calibri" panose="020F0502020204030204"/>
            </a:endParaRPr>
          </a:p>
          <a:p>
            <a:pPr marL="174982" indent="-174982">
              <a:buFont typeface="Arial" panose="020B0604020202020204" pitchFamily="34" charset="0"/>
              <a:buChar char="•"/>
            </a:pPr>
            <a:endParaRPr lang="en-US">
              <a:cs typeface="Calibri" panose="020F0502020204030204"/>
            </a:endParaRPr>
          </a:p>
          <a:p>
            <a:pPr marL="174625" indent="-174625">
              <a:buFont typeface="Arial" panose="020B0604020202020204" pitchFamily="34" charset="0"/>
              <a:buChar char="•"/>
            </a:pPr>
            <a:r>
              <a:rPr lang="en-US"/>
              <a:t>Finally, spending usually falls into a few broad categories: </a:t>
            </a:r>
            <a:endParaRPr lang="en-US">
              <a:cs typeface="Calibri"/>
            </a:endParaRPr>
          </a:p>
          <a:p>
            <a:pPr marL="641350" lvl="1" indent="-174625">
              <a:buFont typeface="Arial" panose="020B0604020202020204" pitchFamily="34" charset="0"/>
              <a:buChar char="•"/>
            </a:pPr>
            <a:r>
              <a:rPr lang="en-US"/>
              <a:t>People, like hiring staff, providing stipends or bonuses, or hiring specialists or consultants</a:t>
            </a:r>
            <a:endParaRPr lang="en-US">
              <a:cs typeface="Calibri"/>
            </a:endParaRPr>
          </a:p>
          <a:p>
            <a:pPr marL="641350" lvl="1" indent="-174625">
              <a:buFont typeface="Arial" panose="020B0604020202020204" pitchFamily="34" charset="0"/>
              <a:buChar char="•"/>
            </a:pPr>
            <a:r>
              <a:rPr lang="en-US"/>
              <a:t>Programs or trainings, such as a new reading program or a staff training </a:t>
            </a:r>
            <a:endParaRPr lang="en-US">
              <a:cs typeface="Calibri"/>
            </a:endParaRPr>
          </a:p>
          <a:p>
            <a:pPr marL="641350" lvl="1" indent="-174625">
              <a:buFont typeface="Arial" panose="020B0604020202020204" pitchFamily="34" charset="0"/>
              <a:buChar char="•"/>
            </a:pPr>
            <a:r>
              <a:rPr lang="en-US"/>
              <a:t>Materials, such as PPE, technology, classroom supplies or instructional materials, or facilities improvements</a:t>
            </a:r>
            <a:endParaRPr lang="en-US">
              <a:cs typeface="Calibri"/>
            </a:endParaRPr>
          </a:p>
          <a:p>
            <a:pPr marL="174625" indent="-174625">
              <a:buFont typeface="Arial" panose="020B0604020202020204" pitchFamily="34" charset="0"/>
              <a:buChar char="•"/>
            </a:pPr>
            <a:r>
              <a:rPr lang="en-US"/>
              <a:t>Consider balancing how you spend money across these categories to spread out impact and when money is spent</a:t>
            </a:r>
            <a:endParaRPr lang="en-US">
              <a:cs typeface="Calibri"/>
            </a:endParaRPr>
          </a:p>
          <a:p>
            <a:pPr marL="174982" indent="-174982">
              <a:buFont typeface="Arial" panose="020B0604020202020204" pitchFamily="34" charset="0"/>
              <a:buChar char="•"/>
            </a:pPr>
            <a:endParaRPr lang="en-US"/>
          </a:p>
          <a:p>
            <a:r>
              <a:rPr lang="en-US" b="1"/>
              <a:t>Next Slide</a:t>
            </a:r>
            <a:endParaRPr lang="en-US" b="1">
              <a:cs typeface="Calibri"/>
            </a:endParaRPr>
          </a:p>
          <a:p>
            <a:pPr marL="174982" indent="-174982">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16</a:t>
            </a:fld>
            <a:endParaRPr lang="en-US"/>
          </a:p>
        </p:txBody>
      </p:sp>
    </p:spTree>
    <p:extLst>
      <p:ext uri="{BB962C8B-B14F-4D97-AF65-F5344CB8AC3E}">
        <p14:creationId xmlns:p14="http://schemas.microsoft.com/office/powerpoint/2010/main" val="123174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Diana </a:t>
            </a:r>
          </a:p>
          <a:p>
            <a:pPr>
              <a:defRPr/>
            </a:pPr>
            <a:endParaRPr lang="en-US" b="0"/>
          </a:p>
          <a:p>
            <a:pPr defTabSz="933237">
              <a:defRPr/>
            </a:pPr>
            <a:r>
              <a:rPr lang="en-US"/>
              <a:t>First, we are going to be talking about federal funds. For even the most creative and audacious educators, this topic can be a little scary and so we are hoping this tool will help the dreamers, innovators and the strategizes among you feel a little more comfortable in understanding some of your options when using federal funds particularly beyond that fiscal cliff that we just highlighted. </a:t>
            </a:r>
            <a:endParaRPr lang="en-US">
              <a:cs typeface="Calibri"/>
            </a:endParaRPr>
          </a:p>
          <a:p>
            <a:pPr defTabSz="933237">
              <a:defRPr/>
            </a:pPr>
            <a:endParaRPr lang="en-US"/>
          </a:p>
          <a:p>
            <a:pPr defTabSz="933237">
              <a:defRPr/>
            </a:pPr>
            <a:r>
              <a:rPr lang="en-US"/>
              <a:t>This tool is </a:t>
            </a:r>
            <a:r>
              <a:rPr lang="en-US" b="1"/>
              <a:t>intentionally </a:t>
            </a:r>
            <a:r>
              <a:rPr lang="en-US"/>
              <a:t>designed around district priorities and ways you are supporting your students.  </a:t>
            </a:r>
            <a:r>
              <a:rPr lang="en-US" b="1"/>
              <a:t>It is meant to support the decision-making process </a:t>
            </a:r>
            <a:r>
              <a:rPr lang="en-US"/>
              <a:t>that starts with </a:t>
            </a:r>
            <a:endParaRPr lang="en-US">
              <a:cs typeface="Calibri"/>
            </a:endParaRPr>
          </a:p>
          <a:p>
            <a:pPr marL="174625" indent="-174625" defTabSz="933237">
              <a:buFont typeface="Arial" panose="020B0604020202020204" pitchFamily="34" charset="0"/>
              <a:buChar char="•"/>
              <a:defRPr/>
            </a:pPr>
            <a:r>
              <a:rPr lang="en-US"/>
              <a:t>understanding your students’ needs, </a:t>
            </a:r>
            <a:endParaRPr lang="en-US">
              <a:cs typeface="Calibri"/>
            </a:endParaRPr>
          </a:p>
          <a:p>
            <a:pPr marL="174625" indent="-174625" defTabSz="933237">
              <a:buFont typeface="Arial" panose="020B0604020202020204" pitchFamily="34" charset="0"/>
              <a:buChar char="•"/>
              <a:defRPr/>
            </a:pPr>
            <a:r>
              <a:rPr lang="en-US"/>
              <a:t>understanding your school and district priorities, and </a:t>
            </a:r>
            <a:endParaRPr lang="en-US">
              <a:cs typeface="Calibri"/>
            </a:endParaRPr>
          </a:p>
          <a:p>
            <a:pPr marL="174625" indent="-174625" defTabSz="933237">
              <a:buFont typeface="Arial" panose="020B0604020202020204" pitchFamily="34" charset="0"/>
              <a:buChar char="•"/>
              <a:defRPr/>
            </a:pPr>
            <a:r>
              <a:rPr lang="en-US" i="1"/>
              <a:t>then </a:t>
            </a:r>
            <a:r>
              <a:rPr lang="en-US"/>
              <a:t>identifying the ways to financially support. </a:t>
            </a:r>
            <a:endParaRPr lang="en-US">
              <a:cs typeface="Calibri"/>
            </a:endParaRPr>
          </a:p>
          <a:p>
            <a:pPr defTabSz="933237">
              <a:defRPr/>
            </a:pPr>
            <a:endParaRPr lang="en-US"/>
          </a:p>
          <a:p>
            <a:pPr defTabSz="933237">
              <a:defRPr/>
            </a:pPr>
            <a:r>
              <a:rPr lang="en-US"/>
              <a:t>We hope that it provides a starting point for conversations in each school community that receives federal entitlement dollars</a:t>
            </a:r>
            <a:r>
              <a:rPr lang="en-US" b="1"/>
              <a:t>. To provide meaningful input</a:t>
            </a:r>
            <a:r>
              <a:rPr lang="en-US"/>
              <a:t>, stakeholders need to have some level of understanding of what is being discussed.  We hope that the website can be used and understood by all educators and even families so they engage with you in discussions about how to best meet the needs of the students in your community.</a:t>
            </a:r>
            <a:endParaRPr lang="en-US">
              <a:cs typeface="Calibri"/>
            </a:endParaRPr>
          </a:p>
          <a:p>
            <a:pPr defTabSz="933237">
              <a:defRPr/>
            </a:pPr>
            <a:endParaRPr lang="en-US"/>
          </a:p>
          <a:p>
            <a:pPr defTabSz="933237">
              <a:defRPr/>
            </a:pPr>
            <a:endParaRPr lang="en-US"/>
          </a:p>
          <a:p>
            <a:pPr defTabSz="933237">
              <a:defRPr/>
            </a:pPr>
            <a:r>
              <a:rPr lang="en-US" b="1"/>
              <a:t>Disclaimer </a:t>
            </a:r>
            <a:endParaRPr lang="en-US"/>
          </a:p>
          <a:p>
            <a:pPr marL="174625" indent="-174625" defTabSz="933237">
              <a:buFont typeface="Arial,Sans-Serif"/>
              <a:buChar char="•"/>
              <a:defRPr/>
            </a:pPr>
            <a:r>
              <a:rPr lang="en-US"/>
              <a:t>Although this resource discusses Federal laws and regulations, it is intended solely to provide general information and does not constitute legal advice. </a:t>
            </a:r>
          </a:p>
          <a:p>
            <a:pPr marL="174625" indent="-174625" defTabSz="933237">
              <a:buFont typeface="Arial,Sans-Serif"/>
              <a:buChar char="•"/>
              <a:defRPr/>
            </a:pPr>
            <a:r>
              <a:rPr lang="en-US"/>
              <a:t>This guidance provides a general overview of allowable activities, but whether or not a particular cost can be supported with Federal funds depends on the underlying facts and circumstances and State and Federal rules (e.g. New Jersey Treasury Office of Management and Budget (OMB) and Uniform Grant Guidelines, respectively). Therefore, an activity listed in this resource may not be allowable in all circumstances, and conversely, an activity not listed in this resource may be allowable. </a:t>
            </a:r>
          </a:p>
          <a:p>
            <a:pPr marL="174625" indent="-174625" defTabSz="933237">
              <a:buFont typeface="Arial,Sans-Serif"/>
              <a:buChar char="•"/>
              <a:defRPr/>
            </a:pPr>
            <a:r>
              <a:rPr lang="en-US"/>
              <a:t>This guide was created to demonstrate how programs, strategies, or initiatives may be supported with Federal funds. </a:t>
            </a:r>
          </a:p>
          <a:p>
            <a:pPr marL="174625" indent="-174625" defTabSz="933237">
              <a:buFont typeface="Arial,Sans-Serif"/>
              <a:buChar char="•"/>
              <a:defRPr/>
            </a:pPr>
            <a:r>
              <a:rPr lang="en-US"/>
              <a:t>Please note a school or local education agency is under no obligation to use its Federal funds for those programs or activities highlighted in this guide. </a:t>
            </a:r>
          </a:p>
          <a:p>
            <a:pPr defTabSz="933237">
              <a:defRPr/>
            </a:pPr>
            <a:r>
              <a:rPr lang="en-US"/>
              <a:t>Finally, throughout this presentation, I will be using the term LEAs (Local education agencies and districts interchangeably) </a:t>
            </a:r>
            <a:endParaRPr lang="en-US">
              <a:cs typeface="Calibri" panose="020F0502020204030204"/>
            </a:endParaRPr>
          </a:p>
          <a:p>
            <a:pPr defTabSz="933237">
              <a:defRPr/>
            </a:pPr>
            <a:endParaRPr lang="en-US"/>
          </a:p>
          <a:p>
            <a:pPr defTabSz="933237">
              <a:defRPr/>
            </a:pPr>
            <a:r>
              <a:rPr lang="en-US" b="1">
                <a:cs typeface="Calibri" panose="020F0502020204030204"/>
              </a:rPr>
              <a:t>I'm now going to hand over the presentation to Dr. Peter Frank who will show you some of these resources.. </a:t>
            </a:r>
            <a:endParaRPr lang="en-US">
              <a:cs typeface="Calibri" panose="020F0502020204030204"/>
            </a:endParaRPr>
          </a:p>
          <a:p>
            <a:pPr defTabSz="933237">
              <a:defRPr/>
            </a:pPr>
            <a:r>
              <a:rPr lang="en-US" b="1">
                <a:cs typeface="Calibri"/>
              </a:rPr>
              <a:t>Next slide</a:t>
            </a:r>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r>
              <a:rPr lang="en-US"/>
              <a:t>As you could see on the last side, we are in the midst of a window in which districts have received a great deal of federal emergency funding. Some of that money went to or are going to short-term pandemic-driven costs.  However, we know that many of you have also used this emergency funding to design and implement innovative programs that are designed to meet the needs of your students who need the greatest support.  If as a community you find these programs to be effective, you will be looking for alternative funding steams in the next few years.  </a:t>
            </a:r>
            <a:endParaRPr lang="en-US">
              <a:cs typeface="Calibri" panose="020F0502020204030204"/>
            </a:endParaRPr>
          </a:p>
          <a:p>
            <a:pPr defTabSz="933237">
              <a:defRPr/>
            </a:pPr>
            <a:endParaRPr lang="en-US"/>
          </a:p>
          <a:p>
            <a:pPr defTabSz="933237">
              <a:defRPr/>
            </a:pPr>
            <a:r>
              <a:rPr lang="en-US" b="1"/>
              <a:t>This tool will help you figure out how to sustain high quality programs. </a:t>
            </a:r>
            <a:endParaRPr lang="en-US" b="1">
              <a:cs typeface="Calibri"/>
            </a:endParaRPr>
          </a:p>
          <a:p>
            <a:pPr defTabSz="933237">
              <a:defRPr/>
            </a:pPr>
            <a:endParaRPr lang="en-US"/>
          </a:p>
          <a:p>
            <a:pPr defTabSz="933237">
              <a:defRPr/>
            </a:pPr>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Extra notes</a:t>
            </a:r>
          </a:p>
          <a:p>
            <a:endParaRPr lang="en-US">
              <a:cs typeface="Calibri"/>
            </a:endParaRPr>
          </a:p>
          <a:p>
            <a:r>
              <a:rPr lang="en-US">
                <a:cs typeface="Calibri"/>
              </a:rPr>
              <a:t>What districts should avoid:</a:t>
            </a:r>
          </a:p>
          <a:p>
            <a:pPr marL="174982" indent="-174982">
              <a:buFont typeface="Arial" panose="020B0604020202020204" pitchFamily="34" charset="0"/>
              <a:buChar char="•"/>
            </a:pPr>
            <a:endParaRPr lang="en-US"/>
          </a:p>
          <a:p>
            <a:pPr marL="291465" indent="-291465">
              <a:lnSpc>
                <a:spcPct val="108000"/>
              </a:lnSpc>
              <a:spcBef>
                <a:spcPts val="765"/>
              </a:spcBef>
              <a:spcAft>
                <a:spcPts val="1072"/>
              </a:spcAft>
              <a:buFont typeface="Arial" panose="020B0604020202020204" pitchFamily="34" charset="0"/>
              <a:buChar char="•"/>
            </a:pPr>
            <a:r>
              <a:rPr lang="en-US"/>
              <a:t>NOT a planning template</a:t>
            </a:r>
            <a:endParaRPr lang="en-US">
              <a:cs typeface="Calibri"/>
            </a:endParaRPr>
          </a:p>
          <a:p>
            <a:pPr marL="291636" indent="-291636">
              <a:lnSpc>
                <a:spcPct val="108000"/>
              </a:lnSpc>
              <a:spcBef>
                <a:spcPts val="765"/>
              </a:spcBef>
              <a:spcAft>
                <a:spcPts val="1072"/>
              </a:spcAft>
              <a:buFont typeface="Arial" panose="020B0604020202020204" pitchFamily="34" charset="0"/>
              <a:buChar char="•"/>
            </a:pPr>
            <a:endParaRPr lang="en-US"/>
          </a:p>
          <a:p>
            <a:pPr marL="291465" indent="-291465">
              <a:lnSpc>
                <a:spcPct val="108000"/>
              </a:lnSpc>
              <a:spcBef>
                <a:spcPts val="765"/>
              </a:spcBef>
              <a:spcAft>
                <a:spcPts val="1072"/>
              </a:spcAft>
              <a:buFont typeface="Arial" panose="020B0604020202020204" pitchFamily="34" charset="0"/>
              <a:buChar char="•"/>
            </a:pPr>
            <a:r>
              <a:rPr lang="en-US"/>
              <a:t>NOT a shopping list of activities</a:t>
            </a:r>
            <a:endParaRPr lang="en-US">
              <a:cs typeface="Calibri"/>
            </a:endParaRPr>
          </a:p>
          <a:p>
            <a:pPr marL="291636" indent="-291636">
              <a:lnSpc>
                <a:spcPct val="108000"/>
              </a:lnSpc>
              <a:spcBef>
                <a:spcPts val="765"/>
              </a:spcBef>
              <a:spcAft>
                <a:spcPts val="1072"/>
              </a:spcAft>
              <a:buFont typeface="Arial" panose="020B0604020202020204" pitchFamily="34" charset="0"/>
              <a:buChar char="•"/>
            </a:pPr>
            <a:endParaRPr lang="en-US"/>
          </a:p>
          <a:p>
            <a:pPr marL="291465" indent="-291465">
              <a:lnSpc>
                <a:spcPct val="108000"/>
              </a:lnSpc>
              <a:spcBef>
                <a:spcPts val="765"/>
              </a:spcBef>
              <a:spcAft>
                <a:spcPts val="1072"/>
              </a:spcAft>
              <a:buFont typeface="Arial" panose="020B0604020202020204" pitchFamily="34" charset="0"/>
              <a:buChar char="•"/>
            </a:pPr>
            <a:r>
              <a:rPr lang="en-US"/>
              <a:t>NOT enough to justify allowability alone.</a:t>
            </a:r>
            <a:endParaRPr lang="en-US">
              <a:cs typeface="Calibri"/>
            </a:endParaRPr>
          </a:p>
          <a:p>
            <a:pPr marL="291636" indent="-291636">
              <a:lnSpc>
                <a:spcPct val="108000"/>
              </a:lnSpc>
              <a:spcBef>
                <a:spcPts val="765"/>
              </a:spcBef>
              <a:spcAft>
                <a:spcPts val="1072"/>
              </a:spcAft>
              <a:buFont typeface="Arial" panose="020B0604020202020204" pitchFamily="34" charset="0"/>
              <a:buChar char="•"/>
            </a:pPr>
            <a:endParaRPr lang="en-US">
              <a:cs typeface="Calibri"/>
            </a:endParaRPr>
          </a:p>
          <a:p>
            <a:pPr defTabSz="933237">
              <a:defRPr/>
            </a:pPr>
            <a:endParaRPr lang="en-US"/>
          </a:p>
          <a:p>
            <a:pPr defTabSz="933237">
              <a:defRPr/>
            </a:pPr>
            <a:r>
              <a:rPr lang="en-US"/>
              <a:t>Districts may use the resource:</a:t>
            </a:r>
            <a:endParaRPr lang="en-US">
              <a:cs typeface="Calibri"/>
            </a:endParaRPr>
          </a:p>
          <a:p>
            <a:pPr marL="174625" indent="-174625">
              <a:buFont typeface="Arial" panose="020B0604020202020204" pitchFamily="34" charset="0"/>
              <a:buChar char="•"/>
            </a:pPr>
            <a:r>
              <a:rPr lang="en-US"/>
              <a:t>As a pathway to sustain effective and innovative investments realized through ESSER fund use.  </a:t>
            </a:r>
            <a:endParaRPr lang="en-US">
              <a:cs typeface="Calibri"/>
            </a:endParaRPr>
          </a:p>
          <a:p>
            <a:pPr marL="174625" indent="-174625">
              <a:buFont typeface="Arial" panose="020B0604020202020204" pitchFamily="34" charset="0"/>
              <a:buChar char="•"/>
            </a:pPr>
            <a:r>
              <a:rPr lang="en-US"/>
              <a:t>A tool to help programmatic staff, fiscal staff, and board understand how and why each decision is being made.  </a:t>
            </a:r>
            <a:endParaRPr lang="en-US">
              <a:cs typeface="Calibri"/>
            </a:endParaRPr>
          </a:p>
          <a:p>
            <a:pPr marL="174625" indent="-174625">
              <a:buFont typeface="Arial" panose="020B0604020202020204" pitchFamily="34" charset="0"/>
              <a:buChar char="•"/>
            </a:pPr>
            <a:r>
              <a:rPr lang="en-US"/>
              <a:t>Overall, a method for increasing the likelihood that every dollar of funding is being used appropriately, including that blending or braiding multiple funding streams.</a:t>
            </a:r>
            <a:endParaRPr lang="en-US" b="0">
              <a:cs typeface="Calibri"/>
            </a:endParaRPr>
          </a:p>
          <a:p>
            <a:pPr marL="174982" indent="-174982">
              <a:buFont typeface="Arial" panose="020B0604020202020204" pitchFamily="34" charset="0"/>
              <a:buChar char="•"/>
            </a:pPr>
            <a:endParaRPr lang="en-US" b="0">
              <a:cs typeface="Calibri"/>
            </a:endParaRPr>
          </a:p>
          <a:p>
            <a:endParaRPr lang="en-US">
              <a:cs typeface="Calibri" panose="020F0502020204030204"/>
            </a:endParaRPr>
          </a:p>
          <a:p>
            <a:pPr marL="349885" indent="-349885">
              <a:buFont typeface="+mj-lt"/>
              <a:buAutoNum type="arabicParenR"/>
            </a:pPr>
            <a:r>
              <a:rPr lang="en-US" sz="1800">
                <a:latin typeface="Calibri"/>
                <a:ea typeface="Times New Roman" panose="02020603050405020304" pitchFamily="18" charset="0"/>
                <a:cs typeface="Calibri"/>
              </a:rPr>
              <a:t>When ESSER ends, the (good) programs you’ve started don’t necessarily have to; think about these other funds as a way to sustain.</a:t>
            </a:r>
            <a:endParaRPr lang="en-US" sz="1800">
              <a:latin typeface="Calibri"/>
              <a:ea typeface="Calibri" panose="020F0502020204030204" pitchFamily="34" charset="0"/>
              <a:cs typeface="Calibri"/>
            </a:endParaRPr>
          </a:p>
          <a:p>
            <a:pPr marL="349885" indent="-349885">
              <a:buFont typeface="+mj-lt"/>
              <a:buAutoNum type="arabicParenR"/>
            </a:pPr>
            <a:r>
              <a:rPr lang="en-US" sz="1800">
                <a:latin typeface="Calibri"/>
                <a:ea typeface="Times New Roman" panose="02020603050405020304" pitchFamily="18" charset="0"/>
                <a:cs typeface="Calibri"/>
              </a:rPr>
              <a:t>If you’re still figuring out how to spend ESSER dollars, here are some ideas, and you don’t have to be as worried as you might think about sustainability. </a:t>
            </a:r>
            <a:endParaRPr lang="en-US" sz="1800">
              <a:latin typeface="Calibri" panose="020F0502020204030204" pitchFamily="34" charset="0"/>
              <a:ea typeface="Calibri" panose="020F0502020204030204" pitchFamily="34" charset="0"/>
              <a:cs typeface="Calibri" panose="020F0502020204030204" pitchFamily="34" charset="0"/>
            </a:endParaRPr>
          </a:p>
          <a:p>
            <a:pPr marL="291636" indent="-291636">
              <a:lnSpc>
                <a:spcPct val="108000"/>
              </a:lnSpc>
              <a:spcBef>
                <a:spcPts val="765"/>
              </a:spcBef>
              <a:spcAft>
                <a:spcPts val="1072"/>
              </a:spcAft>
              <a:buFont typeface="Arial" panose="020B0604020202020204" pitchFamily="34" charset="0"/>
              <a:buChar char="•"/>
            </a:pPr>
            <a:endParaRPr lang="en-US">
              <a:cs typeface="Calibri" panose="020F0502020204030204"/>
            </a:endParaRPr>
          </a:p>
          <a:p>
            <a:endParaRPr lang="en-US"/>
          </a:p>
          <a:p>
            <a:r>
              <a:rPr lang="en-US" b="1"/>
              <a:t>Next slide</a:t>
            </a:r>
            <a:endParaRPr lang="en-US" b="1">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17</a:t>
            </a:fld>
            <a:endParaRPr lang="en-US"/>
          </a:p>
        </p:txBody>
      </p:sp>
    </p:spTree>
    <p:extLst>
      <p:ext uri="{BB962C8B-B14F-4D97-AF65-F5344CB8AC3E}">
        <p14:creationId xmlns:p14="http://schemas.microsoft.com/office/powerpoint/2010/main" val="95762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t>Diana to Peter</a:t>
            </a:r>
          </a:p>
          <a:p>
            <a:pPr defTabSz="933237">
              <a:defRPr/>
            </a:pPr>
            <a:r>
              <a:rPr lang="en-US" b="0"/>
              <a:t>(Switch to the website and resume on slide 20 if possible; or continue to screen shots)</a:t>
            </a:r>
          </a:p>
          <a:p>
            <a:pPr defTabSz="933237">
              <a:defRPr/>
            </a:pPr>
            <a:endParaRPr lang="en-US"/>
          </a:p>
          <a:p>
            <a:endParaRPr lang="en-US"/>
          </a:p>
          <a:p>
            <a:r>
              <a:rPr lang="en-US" b="1"/>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18</a:t>
            </a:fld>
            <a:endParaRPr lang="en-US"/>
          </a:p>
        </p:txBody>
      </p:sp>
    </p:spTree>
    <p:extLst>
      <p:ext uri="{BB962C8B-B14F-4D97-AF65-F5344CB8AC3E}">
        <p14:creationId xmlns:p14="http://schemas.microsoft.com/office/powerpoint/2010/main" val="1789421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a:t>Welcome to the Maximizing Federal Funds Homepage!</a:t>
            </a:r>
          </a:p>
          <a:p>
            <a:pPr defTabSz="933237">
              <a:defRPr/>
            </a:pPr>
            <a:endParaRPr lang="en-US" sz="1800"/>
          </a:p>
          <a:p>
            <a:pPr defTabSz="933237">
              <a:defRPr/>
            </a:pPr>
            <a:r>
              <a:rPr lang="en-US" sz="1800"/>
              <a:t>You may have already browsed, so I will only provide a high-level overview of navigating the website.  The goal here is to support you in knowing how to guide others through the website.  Based on what we covered about effective decision making and to provide a preview before an opportunity to navigate the website in breakout groups.</a:t>
            </a:r>
            <a:endParaRPr lang="en-US" sz="1800">
              <a:solidFill>
                <a:srgbClr val="000000"/>
              </a:solidFill>
              <a:latin typeface="Calibri" panose="020F0502020204030204" pitchFamily="34" charset="0"/>
            </a:endParaRPr>
          </a:p>
          <a:p>
            <a:endParaRPr lang="en-US" sz="1800">
              <a:solidFill>
                <a:srgbClr val="000000"/>
              </a:solidFill>
              <a:latin typeface="Calibri" panose="020F0502020204030204" pitchFamily="34" charset="0"/>
            </a:endParaRPr>
          </a:p>
          <a:p>
            <a:r>
              <a:rPr lang="en-US" sz="1800">
                <a:solidFill>
                  <a:srgbClr val="000000"/>
                </a:solidFill>
                <a:latin typeface="Calibri" panose="020F0502020204030204" pitchFamily="34" charset="0"/>
              </a:rPr>
              <a:t>Maximizing Federal Funds offers three significant value propositions to users:</a:t>
            </a:r>
            <a:endParaRPr lang="en-US" b="0" i="0" u="none" strike="noStrike">
              <a:solidFill>
                <a:srgbClr val="000000"/>
              </a:solidFill>
              <a:effectLst/>
              <a:latin typeface="Calibri" panose="020F0502020204030204" pitchFamily="34" charset="0"/>
            </a:endParaRPr>
          </a:p>
          <a:p>
            <a:endParaRPr lang="en-US" b="0" i="0" u="none" strike="noStrike">
              <a:solidFill>
                <a:srgbClr val="000000"/>
              </a:solidFill>
              <a:effectLst/>
              <a:latin typeface="Calibri" panose="020F0502020204030204" pitchFamily="34" charset="0"/>
            </a:endParaRPr>
          </a:p>
          <a:p>
            <a:pPr marL="349964" indent="-349964" fontAlgn="base">
              <a:buFont typeface="+mj-lt"/>
              <a:buAutoNum type="arabicPeriod"/>
            </a:pPr>
            <a:r>
              <a:rPr lang="en-US" sz="1800">
                <a:solidFill>
                  <a:srgbClr val="000000"/>
                </a:solidFill>
                <a:latin typeface="Calibri" panose="020F0502020204030204" pitchFamily="34" charset="0"/>
              </a:rPr>
              <a:t>The first is an overview of the large influx of Federal funds currently within reach of local education agencies, ESSER funds, and the Federal Entitlement Grants;</a:t>
            </a:r>
          </a:p>
          <a:p>
            <a:pPr marL="349964" indent="-349964" fontAlgn="base">
              <a:buFont typeface="+mj-lt"/>
              <a:buAutoNum type="arabicPeriod"/>
            </a:pPr>
            <a:endParaRPr lang="en-US" b="0" i="0" u="none" strike="noStrike">
              <a:solidFill>
                <a:srgbClr val="000000"/>
              </a:solidFill>
              <a:effectLst/>
              <a:latin typeface="Calibri" panose="020F0502020204030204" pitchFamily="34" charset="0"/>
            </a:endParaRPr>
          </a:p>
          <a:p>
            <a:pPr marL="349964" indent="-349964" fontAlgn="base">
              <a:buFont typeface="+mj-lt"/>
              <a:buAutoNum type="arabicPeriod"/>
            </a:pPr>
            <a:r>
              <a:rPr lang="en-US" sz="1800">
                <a:solidFill>
                  <a:srgbClr val="000000"/>
                </a:solidFill>
                <a:latin typeface="Calibri" panose="020F0502020204030204" pitchFamily="34" charset="0"/>
              </a:rPr>
              <a:t>The second is the allowable provisions on how to combine by braiding or blending, within the context of our existing frameworks to make data-driven and stakeholder-engaged decisions that are aligned with LEAs' Need Assessment in a cycle of continual improvement; and</a:t>
            </a:r>
          </a:p>
          <a:p>
            <a:pPr marL="349964" indent="-349964" fontAlgn="base">
              <a:buFont typeface="+mj-lt"/>
              <a:buAutoNum type="arabicPeriod"/>
            </a:pPr>
            <a:endParaRPr lang="en-US" b="0" i="0" u="none" strike="noStrike">
              <a:solidFill>
                <a:srgbClr val="000000"/>
              </a:solidFill>
              <a:effectLst/>
              <a:latin typeface="Calibri" panose="020F0502020204030204" pitchFamily="34" charset="0"/>
            </a:endParaRPr>
          </a:p>
          <a:p>
            <a:pPr marL="349964" indent="-349964" fontAlgn="base">
              <a:buFont typeface="+mj-lt"/>
              <a:buAutoNum type="arabicPeriod"/>
            </a:pPr>
            <a:r>
              <a:rPr lang="en-US" sz="1800">
                <a:solidFill>
                  <a:srgbClr val="000000"/>
                </a:solidFill>
                <a:latin typeface="Calibri" panose="020F0502020204030204" pitchFamily="34" charset="0"/>
              </a:rPr>
              <a:t>Finally, the examples of promising activities are organized in current strategic priorities to demonstrate how activities started under ESSER can be sustained beyond 2024 with Federal Entitlement Grants. </a:t>
            </a:r>
          </a:p>
          <a:p>
            <a:pPr fontAlgn="base"/>
            <a:endParaRPr lang="en-US" sz="1800">
              <a:solidFill>
                <a:srgbClr val="000000"/>
              </a:solidFill>
              <a:latin typeface="Calibri" panose="020F0502020204030204" pitchFamily="34" charset="0"/>
            </a:endParaRPr>
          </a:p>
          <a:p>
            <a:pPr fontAlgn="base"/>
            <a:r>
              <a:rPr lang="en-US" sz="1800">
                <a:solidFill>
                  <a:srgbClr val="000000"/>
                </a:solidFill>
                <a:latin typeface="Calibri" panose="020F0502020204030204" pitchFamily="34" charset="0"/>
              </a:rPr>
              <a:t>First time you user, are recommended to first visit the guidance under the understanding Tab and Icon, before looking at the activities  under the sample ESSER Uses. </a:t>
            </a:r>
            <a:endParaRPr lang="en-US" b="0" i="0" u="none" strike="noStrike">
              <a:solidFill>
                <a:srgbClr val="000000"/>
              </a:solidFill>
              <a:effectLst/>
              <a:latin typeface="Calibri" panose="020F0502020204030204" pitchFamily="34" charset="0"/>
            </a:endParaRPr>
          </a:p>
          <a:p>
            <a:pPr marL="233309" indent="-233309" fontAlgn="base"/>
            <a:br>
              <a:rPr lang="en-US" sz="1800" b="1">
                <a:solidFill>
                  <a:srgbClr val="000000"/>
                </a:solidFill>
                <a:latin typeface="Calibri" panose="020F0502020204030204" pitchFamily="34" charset="0"/>
              </a:rPr>
            </a:br>
            <a:endParaRPr lang="en-US" b="0" i="0" u="none" strike="noStrike">
              <a:solidFill>
                <a:srgbClr val="000000"/>
              </a:solidFill>
              <a:effectLst/>
              <a:latin typeface="Calibri" panose="020F0502020204030204" pitchFamily="34" charset="0"/>
            </a:endParaRPr>
          </a:p>
          <a:p>
            <a:r>
              <a:rPr lang="en-US" sz="1800" b="1">
                <a:solidFill>
                  <a:srgbClr val="000000"/>
                </a:solidFill>
                <a:latin typeface="Calibri" panose="020F0502020204030204" pitchFamily="34" charset="0"/>
              </a:rPr>
              <a:t>Next Slide</a:t>
            </a:r>
            <a:endParaRPr lang="en-US"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19</a:t>
            </a:fld>
            <a:endParaRPr lang="en-US"/>
          </a:p>
        </p:txBody>
      </p:sp>
    </p:spTree>
    <p:extLst>
      <p:ext uri="{BB962C8B-B14F-4D97-AF65-F5344CB8AC3E}">
        <p14:creationId xmlns:p14="http://schemas.microsoft.com/office/powerpoint/2010/main" val="235248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dirty="0"/>
          </a:p>
        </p:txBody>
      </p:sp>
    </p:spTree>
    <p:extLst>
      <p:ext uri="{BB962C8B-B14F-4D97-AF65-F5344CB8AC3E}">
        <p14:creationId xmlns:p14="http://schemas.microsoft.com/office/powerpoint/2010/main" val="323191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Calibri" panose="020F0502020204030204" pitchFamily="34" charset="0"/>
              </a:rPr>
              <a:t>The webpage provides guidance to understand All the federal Funds that Districts have at their disposal, how to combine them, and provide consideration questions when making spending decisions. It is best to start here to better understand the fund braiding rows under the examples tab.</a:t>
            </a:r>
          </a:p>
          <a:p>
            <a:endParaRPr lang="en-US" sz="1800">
              <a:solidFill>
                <a:srgbClr val="000000"/>
              </a:solidFill>
              <a:latin typeface="Calibri" panose="020F0502020204030204" pitchFamily="34" charset="0"/>
            </a:endParaRPr>
          </a:p>
          <a:p>
            <a:r>
              <a:rPr lang="en-US" sz="1800" b="1">
                <a:solidFill>
                  <a:srgbClr val="000000"/>
                </a:solidFill>
                <a:latin typeface="Calibri" panose="020F0502020204030204" pitchFamily="34" charset="0"/>
              </a:rPr>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20</a:t>
            </a:fld>
            <a:endParaRPr lang="en-US"/>
          </a:p>
        </p:txBody>
      </p:sp>
    </p:spTree>
    <p:extLst>
      <p:ext uri="{BB962C8B-B14F-4D97-AF65-F5344CB8AC3E}">
        <p14:creationId xmlns:p14="http://schemas.microsoft.com/office/powerpoint/2010/main" val="24334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feature that makes this resource special and invaluable to LEAs, is that the guide provides organized example uses that may be covered with ESSER funds and sustained by the Federal Entitlement Grant programs. </a:t>
            </a:r>
          </a:p>
          <a:p>
            <a:endParaRPr lang="en-US"/>
          </a:p>
          <a:p>
            <a:r>
              <a:rPr lang="en-US" b="1"/>
              <a:t>The strategic priorities for the examples span learning acceleration, extended learning opportunities, mental health and the climate conditions for educational communities to thrive, as well as activities that expand the career-readiness of learners,</a:t>
            </a:r>
            <a:endParaRPr lang="en-US" b="1">
              <a:cs typeface="Calibri"/>
            </a:endParaRPr>
          </a:p>
          <a:p>
            <a:endParaRPr lang="en-US" b="1"/>
          </a:p>
          <a:p>
            <a:r>
              <a:rPr lang="en-US"/>
              <a:t>Clicking on one of these strategic priority will take you to an extensive list of activities that can be covered by ESSER Fund and other Federal grant programs.</a:t>
            </a:r>
            <a:endParaRPr lang="en-US">
              <a:cs typeface="Calibri"/>
            </a:endParaRPr>
          </a:p>
          <a:p>
            <a:endParaRPr lang="en-US" b="1"/>
          </a:p>
          <a:p>
            <a:r>
              <a:rPr lang="en-US" b="1"/>
              <a:t>Next Slide</a:t>
            </a:r>
            <a:endParaRPr lang="en-US" b="1">
              <a:cs typeface="Calibri"/>
            </a:endParaRPr>
          </a:p>
          <a:p>
            <a:endParaRPr lang="en-US" b="1">
              <a:cs typeface="Calibri"/>
            </a:endParaRPr>
          </a:p>
          <a:p>
            <a:endParaRPr lang="en-US" b="1">
              <a:cs typeface="Calibri"/>
            </a:endParaRPr>
          </a:p>
          <a:p>
            <a:endParaRPr lang="en-US" b="1">
              <a:cs typeface="Calibri"/>
            </a:endParaRPr>
          </a:p>
          <a:p>
            <a:r>
              <a:rPr lang="en-US" b="1"/>
              <a:t> together ensures that LEAs can find tangible ways meet each learner and their institutions where they are, and holistically mend and enhance relationship for effective learning that prepares learners for post-secondary careers and have our educational practices emerge stronger post pandemic.</a:t>
            </a:r>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21</a:t>
            </a:fld>
            <a:endParaRPr lang="en-US"/>
          </a:p>
        </p:txBody>
      </p:sp>
    </p:spTree>
    <p:extLst>
      <p:ext uri="{BB962C8B-B14F-4D97-AF65-F5344CB8AC3E}">
        <p14:creationId xmlns:p14="http://schemas.microsoft.com/office/powerpoint/2010/main" val="411894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Here is just an example of a few lines of activities that we have identified that you might consider funding under Learning Acceleration Principle 1, and the different Federal programs that might be available to support these activities. These activities are promising practices towards promoting the mental well being of learners who we know have all had their mental health impacted by the pandemic and related events. </a:t>
            </a:r>
          </a:p>
          <a:p>
            <a:pPr defTabSz="933237">
              <a:defRPr/>
            </a:pPr>
            <a:endParaRPr lang="en-US" dirty="0"/>
          </a:p>
          <a:p>
            <a:pPr defTabSz="933237">
              <a:defRPr/>
            </a:pPr>
            <a:r>
              <a:rPr lang="en-US" dirty="0"/>
              <a:t>Across all the strategic priorities, there are more than 70 rows like these (and with more specifics) to provide LEAs with a wealth of possibilities and options in using Federal Funds</a:t>
            </a:r>
          </a:p>
          <a:p>
            <a:pPr defTabSz="933237">
              <a:defRPr/>
            </a:pPr>
            <a:endParaRPr lang="en-US" b="0" dirty="0"/>
          </a:p>
          <a:p>
            <a:r>
              <a:rPr lang="en-US" sz="1800" dirty="0">
                <a:solidFill>
                  <a:srgbClr val="000000"/>
                </a:solidFill>
                <a:latin typeface="Calibri" panose="020F0502020204030204" pitchFamily="34" charset="0"/>
              </a:rPr>
              <a:t>As a reminder:</a:t>
            </a:r>
            <a:endParaRPr lang="en-US" b="0" i="0" u="none" strike="noStrike" dirty="0">
              <a:solidFill>
                <a:srgbClr val="000000"/>
              </a:solidFill>
              <a:effectLst/>
              <a:latin typeface="Calibri" panose="020F0502020204030204" pitchFamily="34" charset="0"/>
            </a:endParaRPr>
          </a:p>
          <a:p>
            <a:pPr marL="291636" indent="-291636">
              <a:buFont typeface="Arial" panose="020B0604020202020204" pitchFamily="34" charset="0"/>
              <a:buChar char="•"/>
            </a:pPr>
            <a:r>
              <a:rPr lang="en-US" sz="1800" dirty="0">
                <a:solidFill>
                  <a:srgbClr val="000000"/>
                </a:solidFill>
                <a:latin typeface="Calibri" panose="020F0502020204030204" pitchFamily="34" charset="0"/>
              </a:rPr>
              <a:t>Although, these are generally allowable activities, whether or not a particular cost can be supported with Federal funds depends on the underlying facts and circumstances of the LEA and the rules of the funds.</a:t>
            </a:r>
            <a:endParaRPr lang="en-US" dirty="0">
              <a:solidFill>
                <a:srgbClr val="000000"/>
              </a:solidFill>
              <a:latin typeface="Calibri" panose="020F0502020204030204" pitchFamily="34" charset="0"/>
            </a:endParaRPr>
          </a:p>
          <a:p>
            <a:pPr marL="291636" indent="-291636">
              <a:buFont typeface="Arial" panose="020B0604020202020204" pitchFamily="34" charset="0"/>
              <a:buChar char="•"/>
            </a:pPr>
            <a:r>
              <a:rPr lang="en-US" sz="1800" dirty="0">
                <a:solidFill>
                  <a:srgbClr val="000000"/>
                </a:solidFill>
                <a:latin typeface="Calibri" panose="020F0502020204030204" pitchFamily="34" charset="0"/>
              </a:rPr>
              <a:t>Furthermore, an activity listed in this resource may not be allowable in all circumstances, and conversely, an activity not listed in this resource may be allowable.</a:t>
            </a:r>
            <a:endParaRPr lang="en-US" b="0" i="0" u="none" strike="noStrike" dirty="0">
              <a:solidFill>
                <a:srgbClr val="000000"/>
              </a:solidFill>
              <a:effectLst/>
              <a:latin typeface="Calibri" panose="020F0502020204030204" pitchFamily="34" charset="0"/>
            </a:endParaRPr>
          </a:p>
          <a:p>
            <a:pPr marL="291636" indent="-291636">
              <a:buFont typeface="Arial" panose="020B0604020202020204" pitchFamily="34" charset="0"/>
              <a:buChar char="•"/>
            </a:pPr>
            <a:r>
              <a:rPr lang="en-US" sz="1800" dirty="0">
                <a:solidFill>
                  <a:srgbClr val="000000"/>
                </a:solidFill>
                <a:latin typeface="Calibri" panose="020F0502020204030204" pitchFamily="34" charset="0"/>
              </a:rPr>
              <a:t>Finally, LEAs are under no obligation to use their Federal funds for the activities highlighted in this guide.</a:t>
            </a:r>
            <a:endParaRPr lang="en-US" b="0" i="0" u="none" strike="noStrike" dirty="0">
              <a:solidFill>
                <a:srgbClr val="000000"/>
              </a:solidFill>
              <a:effectLst/>
              <a:latin typeface="Calibri" panose="020F0502020204030204" pitchFamily="34" charset="0"/>
            </a:endParaRPr>
          </a:p>
          <a:p>
            <a:pPr defTabSz="933237">
              <a:defRPr/>
            </a:pPr>
            <a:endParaRPr lang="en-US" b="0" dirty="0"/>
          </a:p>
          <a:p>
            <a:pPr defTabSz="933237">
              <a:defRPr/>
            </a:pPr>
            <a:r>
              <a:rPr lang="en-US" b="0" dirty="0"/>
              <a:t>We will revisit the activities rows later in the presentation </a:t>
            </a:r>
          </a:p>
          <a:p>
            <a:pPr defTabSz="933237">
              <a:defRPr/>
            </a:pPr>
            <a:endParaRPr lang="en-US" b="0" dirty="0"/>
          </a:p>
          <a:p>
            <a:r>
              <a:rPr lang="en-US" b="1" dirty="0"/>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22</a:t>
            </a:fld>
            <a:endParaRPr lang="en-US"/>
          </a:p>
        </p:txBody>
      </p:sp>
    </p:spTree>
    <p:extLst>
      <p:ext uri="{BB962C8B-B14F-4D97-AF65-F5344CB8AC3E}">
        <p14:creationId xmlns:p14="http://schemas.microsoft.com/office/powerpoint/2010/main" val="282150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Jill</a:t>
            </a:r>
          </a:p>
        </p:txBody>
      </p:sp>
      <p:sp>
        <p:nvSpPr>
          <p:cNvPr id="4" name="Slide Number Placeholder 3"/>
          <p:cNvSpPr>
            <a:spLocks noGrp="1"/>
          </p:cNvSpPr>
          <p:nvPr>
            <p:ph type="sldNum" sz="quarter" idx="5"/>
          </p:nvPr>
        </p:nvSpPr>
        <p:spPr/>
        <p:txBody>
          <a:bodyPr/>
          <a:lstStyle/>
          <a:p>
            <a:fld id="{CC1FC84A-B61C-4A46-BCC0-0080EAFB636E}" type="slidenum">
              <a:rPr lang="en-US" smtClean="0"/>
              <a:t>23</a:t>
            </a:fld>
            <a:endParaRPr lang="en-US"/>
          </a:p>
        </p:txBody>
      </p:sp>
    </p:spTree>
    <p:extLst>
      <p:ext uri="{BB962C8B-B14F-4D97-AF65-F5344CB8AC3E}">
        <p14:creationId xmlns:p14="http://schemas.microsoft.com/office/powerpoint/2010/main" val="227785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0">
                <a:cs typeface="Calibri" panose="020F0502020204030204"/>
              </a:rPr>
              <a:t>With an awareness of the available Federal funds, it is important to know how funds can be combined.</a:t>
            </a:r>
          </a:p>
          <a:p>
            <a:endParaRPr lang="en-US" b="0" i="0" u="none" strike="noStrike">
              <a:solidFill>
                <a:srgbClr val="000000"/>
              </a:solidFill>
              <a:effectLst/>
              <a:latin typeface="Calibri" panose="020F0502020204030204" pitchFamily="34" charset="0"/>
            </a:endParaRPr>
          </a:p>
          <a:p>
            <a:r>
              <a:rPr lang="en-US">
                <a:solidFill>
                  <a:srgbClr val="000000"/>
                </a:solidFill>
                <a:latin typeface="Calibri" panose="020F0502020204030204" pitchFamily="34" charset="0"/>
              </a:rPr>
              <a:t>“</a:t>
            </a:r>
            <a:r>
              <a:rPr lang="en-US" b="1">
                <a:solidFill>
                  <a:srgbClr val="000000"/>
                </a:solidFill>
                <a:latin typeface="Calibri" panose="020F0502020204030204" pitchFamily="34" charset="0"/>
              </a:rPr>
              <a:t>Braiding</a:t>
            </a:r>
            <a:r>
              <a:rPr lang="en-US">
                <a:solidFill>
                  <a:srgbClr val="000000"/>
                </a:solidFill>
                <a:latin typeface="Calibri" panose="020F0502020204030204" pitchFamily="34" charset="0"/>
              </a:rPr>
              <a:t>” funds is a way for LEAs to use multiple Federal and State funding streams to support various parts of an initiative or activity to meet one purpose. As a result, individual funding streams maintain their identities for eligibility and reporting. Federal and State law allows LEAs to coordinate spending from different funding programs, as long as LEAs maintain documentation on how the funds are spent and the expenditures are allowed under the program.</a:t>
            </a:r>
            <a:endParaRPr lang="en-US" b="0" i="0" u="none" strike="noStrike">
              <a:solidFill>
                <a:srgbClr val="000000"/>
              </a:solidFill>
              <a:effectLst/>
              <a:latin typeface="Calibri" panose="020F0502020204030204" pitchFamily="34" charset="0"/>
            </a:endParaRPr>
          </a:p>
          <a:p>
            <a:endParaRPr lang="en-US" b="0" i="0" u="none" strike="noStrike">
              <a:solidFill>
                <a:srgbClr val="000000"/>
              </a:solidFill>
              <a:effectLst/>
              <a:latin typeface="Calibri" panose="020F0502020204030204" pitchFamily="34" charset="0"/>
            </a:endParaRPr>
          </a:p>
          <a:p>
            <a:r>
              <a:rPr lang="en-US">
                <a:solidFill>
                  <a:srgbClr val="000000"/>
                </a:solidFill>
                <a:latin typeface="Calibri" panose="020F0502020204030204" pitchFamily="34" charset="0"/>
              </a:rPr>
              <a:t>“</a:t>
            </a:r>
            <a:r>
              <a:rPr lang="en-US" b="1">
                <a:solidFill>
                  <a:srgbClr val="000000"/>
                </a:solidFill>
                <a:latin typeface="Calibri" panose="020F0502020204030204" pitchFamily="34" charset="0"/>
              </a:rPr>
              <a:t>Blending</a:t>
            </a:r>
            <a:r>
              <a:rPr lang="en-US">
                <a:solidFill>
                  <a:srgbClr val="000000"/>
                </a:solidFill>
                <a:latin typeface="Calibri" panose="020F0502020204030204" pitchFamily="34" charset="0"/>
              </a:rPr>
              <a:t>” funds is a way for LEAs to consolidate multiple funds into one stream to meet one purpose. The individual funding streams lose their original identity and gather into a larger funding program. Under the Every Students Succeeds Act (ESSA) an LEA may choose to blend Titles I, II, III and IV. Under the Individuals with Disabilities Education Act (IDEA) an LEA may choose to consolidate all funds into a schoolwide program or to blend their Early Intervening Services (CEIS) funds to maximize impact. </a:t>
            </a:r>
          </a:p>
          <a:p>
            <a:endParaRPr lang="en-US">
              <a:solidFill>
                <a:srgbClr val="000000"/>
              </a:solidFill>
              <a:latin typeface="Calibri" panose="020F0502020204030204" pitchFamily="34" charset="0"/>
            </a:endParaRPr>
          </a:p>
          <a:p>
            <a:r>
              <a:rPr lang="en-US">
                <a:solidFill>
                  <a:srgbClr val="000000"/>
                </a:solidFill>
                <a:latin typeface="Calibri" panose="020F0502020204030204" pitchFamily="34" charset="0"/>
              </a:rPr>
              <a:t>We will be focusing on braiding for the sake of this presentation.</a:t>
            </a:r>
          </a:p>
          <a:p>
            <a:endParaRPr lang="en-US"/>
          </a:p>
          <a:p>
            <a:pPr defTabSz="933237">
              <a:defRPr/>
            </a:pPr>
            <a:r>
              <a:rPr lang="en-US" b="1">
                <a:solidFill>
                  <a:srgbClr val="000000"/>
                </a:solidFill>
                <a:latin typeface="Calibri" panose="020F0502020204030204" pitchFamily="34" charset="0"/>
              </a:rPr>
              <a:t>Next Slide</a:t>
            </a:r>
          </a:p>
          <a:p>
            <a:pPr defTabSz="933237">
              <a:defRPr/>
            </a:pPr>
            <a:endParaRPr lang="en-US" b="1">
              <a:solidFill>
                <a:srgbClr val="000000"/>
              </a:solidFill>
              <a:latin typeface="Calibri" panose="020F0502020204030204" pitchFamily="34" charset="0"/>
            </a:endParaRPr>
          </a:p>
          <a:p>
            <a:pPr defTabSz="933237">
              <a:defRPr/>
            </a:pPr>
            <a:r>
              <a:rPr lang="en-US">
                <a:solidFill>
                  <a:srgbClr val="000000"/>
                </a:solidFill>
                <a:latin typeface="Calibri" panose="020F0502020204030204" pitchFamily="34" charset="0"/>
              </a:rPr>
              <a:t>(OPTIONAL MENTIONS IF THE NEXT SLIDE ON “COMBINING CAUTIONS” SLIDE IS NOT USED)</a:t>
            </a:r>
          </a:p>
          <a:p>
            <a:pPr defTabSz="933237">
              <a:defRPr/>
            </a:pPr>
            <a:endParaRPr lang="en-US">
              <a:solidFill>
                <a:srgbClr val="000000"/>
              </a:solidFill>
              <a:latin typeface="Calibri" panose="020F0502020204030204" pitchFamily="34" charset="0"/>
            </a:endParaRPr>
          </a:p>
          <a:p>
            <a:r>
              <a:rPr lang="en-US">
                <a:solidFill>
                  <a:srgbClr val="000000"/>
                </a:solidFill>
                <a:latin typeface="Calibri" panose="020F0502020204030204" pitchFamily="34" charset="0"/>
              </a:rPr>
              <a:t>A few general rules apply to consolidating funds in a school operating a schoolwide program:</a:t>
            </a:r>
            <a:endParaRPr lang="en-US">
              <a:cs typeface="Calibri"/>
            </a:endParaRPr>
          </a:p>
          <a:p>
            <a:r>
              <a:rPr lang="en-US">
                <a:effectLst/>
              </a:rPr>
              <a:t>a. </a:t>
            </a:r>
            <a:r>
              <a:rPr lang="en-US" b="1">
                <a:effectLst/>
              </a:rPr>
              <a:t>Supplement, not supplant: </a:t>
            </a:r>
            <a:r>
              <a:rPr lang="en-US">
                <a:effectLst/>
              </a:rPr>
              <a:t>Consolidating funds does not exempt a school from the Title I-A “supplement, not supplant” requirement, which requires each LEA to ensure that each school receives all the State and local funds it would otherwise receive in the absence of Title I-A or other Federal funds.</a:t>
            </a:r>
            <a:r>
              <a:rPr lang="en-US"/>
              <a:t> </a:t>
            </a:r>
            <a:endParaRPr lang="en-US">
              <a:effectLst/>
            </a:endParaRPr>
          </a:p>
          <a:p>
            <a:r>
              <a:rPr lang="en-US">
                <a:effectLst/>
              </a:rPr>
              <a:t>b</a:t>
            </a:r>
            <a:r>
              <a:rPr lang="en-US" b="1">
                <a:effectLst/>
              </a:rPr>
              <a:t>. Meeting the intent of Federal programs</a:t>
            </a:r>
            <a:r>
              <a:rPr lang="en-US">
                <a:effectLst/>
              </a:rPr>
              <a:t>: If a school consolidates Federal funds, it must maintain records that demonstrate that it meets the intent and purposes of each Federal program that was consolidated. For example, if a school consolidates Title III-A funds with other funds, it must demonstrate how it is still providing supplemental activities/services to English learners and, if applicable, immigrant students, as this is the purpose of Title III-A funds.</a:t>
            </a:r>
            <a:r>
              <a:rPr lang="en-US"/>
              <a:t> </a:t>
            </a:r>
            <a:endParaRPr lang="en-US">
              <a:effectLst/>
              <a:cs typeface="Calibri"/>
            </a:endParaRPr>
          </a:p>
          <a:p>
            <a:pPr defTabSz="933237">
              <a:defRPr/>
            </a:pPr>
            <a:endParaRPr lang="en-US"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24</a:t>
            </a:fld>
            <a:endParaRPr lang="en-US"/>
          </a:p>
        </p:txBody>
      </p:sp>
    </p:spTree>
    <p:extLst>
      <p:ext uri="{BB962C8B-B14F-4D97-AF65-F5344CB8AC3E}">
        <p14:creationId xmlns:p14="http://schemas.microsoft.com/office/powerpoint/2010/main" val="2304417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4982" indent="-174982">
              <a:buFont typeface="Arial" panose="020B0604020202020204" pitchFamily="34" charset="0"/>
              <a:buChar char="•"/>
            </a:pPr>
            <a:r>
              <a:rPr lang="en-US"/>
              <a:t>A visual aid to show braiding when serving a broad group of students in a program or goal.</a:t>
            </a:r>
          </a:p>
          <a:p>
            <a:pPr marL="174982" indent="-174982">
              <a:buFont typeface="Arial" panose="020B0604020202020204" pitchFamily="34" charset="0"/>
              <a:buChar char="•"/>
            </a:pPr>
            <a:r>
              <a:rPr lang="en-US"/>
              <a:t>funds follow students and can be braided into a target program by percent participation </a:t>
            </a:r>
          </a:p>
          <a:p>
            <a:pPr marL="174982" indent="-174982">
              <a:buFont typeface="Arial" panose="020B0604020202020204" pitchFamily="34" charset="0"/>
              <a:buChar char="•"/>
            </a:pPr>
            <a:r>
              <a:rPr lang="en-US"/>
              <a:t>Each student group are still afforded the unique services that they need to succeed</a:t>
            </a:r>
          </a:p>
        </p:txBody>
      </p:sp>
      <p:sp>
        <p:nvSpPr>
          <p:cNvPr id="4" name="Slide Number Placeholder 3"/>
          <p:cNvSpPr>
            <a:spLocks noGrp="1"/>
          </p:cNvSpPr>
          <p:nvPr>
            <p:ph type="sldNum" sz="quarter" idx="5"/>
          </p:nvPr>
        </p:nvSpPr>
        <p:spPr/>
        <p:txBody>
          <a:bodyPr/>
          <a:lstStyle/>
          <a:p>
            <a:fld id="{CC1FC84A-B61C-4A46-BCC0-0080EAFB636E}" type="slidenum">
              <a:rPr lang="en-US" smtClean="0"/>
              <a:t>25</a:t>
            </a:fld>
            <a:endParaRPr lang="en-US"/>
          </a:p>
        </p:txBody>
      </p:sp>
    </p:spTree>
    <p:extLst>
      <p:ext uri="{BB962C8B-B14F-4D97-AF65-F5344CB8AC3E}">
        <p14:creationId xmlns:p14="http://schemas.microsoft.com/office/powerpoint/2010/main" val="285292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A few words of caution and disclaimers.</a:t>
            </a:r>
          </a:p>
          <a:p>
            <a:endParaRPr lang="en-US"/>
          </a:p>
          <a:p>
            <a:r>
              <a:rPr lang="en-US"/>
              <a:t>In some cases an LEA can blend funds, where different Title funds can be consolidated into one stream and there is more flexibility on how an LEA spends and tracks money. This is mainly true in Title I-A schoolwide programs. Otherwise, you can look at “braiding” funds, where you layer different funding streams together to support an activity, but you still must track explicit expenditures on the different populations that the funds were originally intended for.</a:t>
            </a:r>
          </a:p>
          <a:p>
            <a:endParaRPr lang="en-US"/>
          </a:p>
          <a:p>
            <a:r>
              <a:rPr lang="en-US"/>
              <a:t>Supplement not supplant and maintenance of effort rules still apply, even if funds are consolidated. An LEA is still responsible for ensuring that each schools receives all the funds it would otherwise receive if funds were not consolidated.</a:t>
            </a:r>
          </a:p>
          <a:p>
            <a:endParaRPr lang="en-US"/>
          </a:p>
          <a:p>
            <a:r>
              <a:rPr lang="en-US"/>
              <a:t>Finally, do not take this guide as the final authority on the allowability of any particular expenditure of a funding stream. This is not a legal document and should not be read as such. It simply gives ideas on how ESSER money could be spent and ways that other Federal funds might support some of those expenditures. Please consult with your business office, NJDOE program office staff, or other Federal guidance to ensure you are not running afoul of existing Federal regulations. </a:t>
            </a:r>
          </a:p>
        </p:txBody>
      </p:sp>
      <p:sp>
        <p:nvSpPr>
          <p:cNvPr id="4" name="Slide Number Placeholder 3"/>
          <p:cNvSpPr>
            <a:spLocks noGrp="1"/>
          </p:cNvSpPr>
          <p:nvPr>
            <p:ph type="sldNum" sz="quarter" idx="5"/>
          </p:nvPr>
        </p:nvSpPr>
        <p:spPr/>
        <p:txBody>
          <a:bodyPr/>
          <a:lstStyle/>
          <a:p>
            <a:fld id="{CC1FC84A-B61C-4A46-BCC0-0080EAFB636E}" type="slidenum">
              <a:rPr lang="en-US" smtClean="0"/>
              <a:t>26</a:t>
            </a:fld>
            <a:endParaRPr lang="en-US"/>
          </a:p>
        </p:txBody>
      </p:sp>
    </p:spTree>
    <p:extLst>
      <p:ext uri="{BB962C8B-B14F-4D97-AF65-F5344CB8AC3E}">
        <p14:creationId xmlns:p14="http://schemas.microsoft.com/office/powerpoint/2010/main" val="2453705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t>Jill   (Peter drops link to website)</a:t>
            </a:r>
          </a:p>
          <a:p>
            <a:pPr defTabSz="933237">
              <a:defRPr/>
            </a:pPr>
            <a:endParaRPr lang="en-US"/>
          </a:p>
          <a:p>
            <a:pPr defTabSz="933237">
              <a:defRPr/>
            </a:pPr>
            <a:r>
              <a:rPr lang="en-US"/>
              <a:t>Finally, let’s put it all together now with sample scenarios.</a:t>
            </a:r>
          </a:p>
          <a:p>
            <a:endParaRPr lang="en-US"/>
          </a:p>
          <a:p>
            <a:r>
              <a:rPr lang="en-US"/>
              <a:t>This next part will model how federal funds beyond the recent emergency Funds can be combined.  The idea is to provide you with as many options as possible as we know you are balancing so many different issues in your daily work and trying to maximize use of short-term influxes of federal funds. </a:t>
            </a:r>
          </a:p>
          <a:p>
            <a:endParaRPr lang="en-US"/>
          </a:p>
          <a:p>
            <a:r>
              <a:rPr lang="en-US" b="1"/>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27</a:t>
            </a:fld>
            <a:endParaRPr lang="en-US"/>
          </a:p>
        </p:txBody>
      </p:sp>
    </p:spTree>
    <p:extLst>
      <p:ext uri="{BB962C8B-B14F-4D97-AF65-F5344CB8AC3E}">
        <p14:creationId xmlns:p14="http://schemas.microsoft.com/office/powerpoint/2010/main" val="915247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2000" b="1"/>
              <a:t>Jill</a:t>
            </a:r>
            <a:endParaRPr lang="en-US" sz="2000"/>
          </a:p>
          <a:p>
            <a:endParaRPr lang="en-US" sz="2000"/>
          </a:p>
          <a:p>
            <a:r>
              <a:rPr lang="en-US" sz="2000"/>
              <a:t>In this example the school wants to use multiple funding streams to support their summer program.  </a:t>
            </a:r>
          </a:p>
          <a:p>
            <a:endParaRPr lang="en-US" sz="2000"/>
          </a:p>
          <a:p>
            <a:r>
              <a:rPr lang="en-US" sz="2000"/>
              <a:t>Because the funds may be used in various ways the district would need to look at both WHO is participating in the program and allocate accordingly, AND WHAT monies are being spent on (i.e., Title II cannot be spent on transportation costs).  You’ll see highlighted on the slide that the ARP ESSER can be used for the entire program. What other funding streams could possibly be used in some way to support this program?</a:t>
            </a:r>
          </a:p>
          <a:p>
            <a:endParaRPr lang="en-US"/>
          </a:p>
          <a:p>
            <a:r>
              <a:rPr lang="en-US" b="1"/>
              <a:t>Next slide</a:t>
            </a:r>
          </a:p>
        </p:txBody>
      </p:sp>
      <p:sp>
        <p:nvSpPr>
          <p:cNvPr id="4" name="Slide Number Placeholder 3"/>
          <p:cNvSpPr>
            <a:spLocks noGrp="1"/>
          </p:cNvSpPr>
          <p:nvPr>
            <p:ph type="sldNum" sz="quarter" idx="5"/>
          </p:nvPr>
        </p:nvSpPr>
        <p:spPr/>
        <p:txBody>
          <a:bodyPr/>
          <a:lstStyle/>
          <a:p>
            <a:pPr defTabSz="933237">
              <a:defRPr/>
            </a:pPr>
            <a:fld id="{CC1FC84A-B61C-4A46-BCC0-0080EAFB636E}" type="slidenum">
              <a:rPr lang="en-US">
                <a:solidFill>
                  <a:prstClr val="black"/>
                </a:solidFill>
                <a:latin typeface="Calibri" panose="020F0502020204030204"/>
              </a:rPr>
              <a:pPr defTabSz="93323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350736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t>Jill</a:t>
            </a:r>
            <a:endParaRPr lang="en-US"/>
          </a:p>
          <a:p>
            <a:endParaRPr lang="en-US"/>
          </a:p>
          <a:p>
            <a:r>
              <a:rPr lang="en-US"/>
              <a:t>In this example the school will charge a percentage of the total cost based upon the students/activity.  There are columns here for personnel, materials, and other, but the school will likely break these columns into more detailed categories. </a:t>
            </a:r>
          </a:p>
          <a:p>
            <a:endParaRPr lang="en-US"/>
          </a:p>
          <a:p>
            <a:r>
              <a:rPr lang="en-US"/>
              <a:t>Once you identify what percentage of students/costs can be covered by different funding streams, you can budget accordingly.</a:t>
            </a:r>
          </a:p>
          <a:p>
            <a:endParaRPr lang="en-US"/>
          </a:p>
        </p:txBody>
      </p:sp>
      <p:sp>
        <p:nvSpPr>
          <p:cNvPr id="4" name="Slide Number Placeholder 3"/>
          <p:cNvSpPr>
            <a:spLocks noGrp="1"/>
          </p:cNvSpPr>
          <p:nvPr>
            <p:ph type="sldNum" sz="quarter" idx="5"/>
          </p:nvPr>
        </p:nvSpPr>
        <p:spPr/>
        <p:txBody>
          <a:bodyPr/>
          <a:lstStyle/>
          <a:p>
            <a:pPr defTabSz="933237">
              <a:defRPr/>
            </a:pPr>
            <a:fld id="{CC1FC84A-B61C-4A46-BCC0-0080EAFB636E}" type="slidenum">
              <a:rPr lang="en-US">
                <a:solidFill>
                  <a:prstClr val="black"/>
                </a:solidFill>
                <a:latin typeface="Calibri" panose="020F0502020204030204"/>
              </a:rPr>
              <a:pPr defTabSz="933237">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1405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Peggy</a:t>
            </a:r>
          </a:p>
        </p:txBody>
      </p:sp>
      <p:sp>
        <p:nvSpPr>
          <p:cNvPr id="4" name="Slide Number Placeholder 3"/>
          <p:cNvSpPr>
            <a:spLocks noGrp="1"/>
          </p:cNvSpPr>
          <p:nvPr>
            <p:ph type="sldNum" sz="quarter" idx="5"/>
          </p:nvPr>
        </p:nvSpPr>
        <p:spPr/>
        <p:txBody>
          <a:bodyPr/>
          <a:lstStyle/>
          <a:p>
            <a:fld id="{CC1FC84A-B61C-4A46-BCC0-0080EAFB636E}" type="slidenum">
              <a:rPr lang="en-US" smtClean="0"/>
              <a:t>3</a:t>
            </a:fld>
            <a:endParaRPr lang="en-US" dirty="0"/>
          </a:p>
        </p:txBody>
      </p:sp>
    </p:spTree>
    <p:extLst>
      <p:ext uri="{BB962C8B-B14F-4D97-AF65-F5344CB8AC3E}">
        <p14:creationId xmlns:p14="http://schemas.microsoft.com/office/powerpoint/2010/main" val="2507415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Diana</a:t>
            </a:r>
          </a:p>
        </p:txBody>
      </p:sp>
      <p:sp>
        <p:nvSpPr>
          <p:cNvPr id="4" name="Slide Number Placeholder 3"/>
          <p:cNvSpPr>
            <a:spLocks noGrp="1"/>
          </p:cNvSpPr>
          <p:nvPr>
            <p:ph type="sldNum" sz="quarter" idx="5"/>
          </p:nvPr>
        </p:nvSpPr>
        <p:spPr/>
        <p:txBody>
          <a:bodyPr/>
          <a:lstStyle/>
          <a:p>
            <a:fld id="{CC1FC84A-B61C-4A46-BCC0-0080EAFB636E}" type="slidenum">
              <a:rPr lang="en-US" smtClean="0"/>
              <a:t>30</a:t>
            </a:fld>
            <a:endParaRPr lang="en-US"/>
          </a:p>
        </p:txBody>
      </p:sp>
    </p:spTree>
    <p:extLst>
      <p:ext uri="{BB962C8B-B14F-4D97-AF65-F5344CB8AC3E}">
        <p14:creationId xmlns:p14="http://schemas.microsoft.com/office/powerpoint/2010/main" val="231702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Diana</a:t>
            </a:r>
          </a:p>
        </p:txBody>
      </p:sp>
      <p:sp>
        <p:nvSpPr>
          <p:cNvPr id="4" name="Slide Number Placeholder 3"/>
          <p:cNvSpPr>
            <a:spLocks noGrp="1"/>
          </p:cNvSpPr>
          <p:nvPr>
            <p:ph type="sldNum" sz="quarter" idx="5"/>
          </p:nvPr>
        </p:nvSpPr>
        <p:spPr/>
        <p:txBody>
          <a:bodyPr/>
          <a:lstStyle/>
          <a:p>
            <a:fld id="{CC1FC84A-B61C-4A46-BCC0-0080EAFB636E}" type="slidenum">
              <a:rPr lang="en-US" smtClean="0"/>
              <a:t>31</a:t>
            </a:fld>
            <a:endParaRPr lang="en-US"/>
          </a:p>
        </p:txBody>
      </p:sp>
    </p:spTree>
    <p:extLst>
      <p:ext uri="{BB962C8B-B14F-4D97-AF65-F5344CB8AC3E}">
        <p14:creationId xmlns:p14="http://schemas.microsoft.com/office/powerpoint/2010/main" val="3011411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Diana</a:t>
            </a:r>
          </a:p>
        </p:txBody>
      </p:sp>
      <p:sp>
        <p:nvSpPr>
          <p:cNvPr id="4" name="Slide Number Placeholder 3"/>
          <p:cNvSpPr>
            <a:spLocks noGrp="1"/>
          </p:cNvSpPr>
          <p:nvPr>
            <p:ph type="sldNum" sz="quarter" idx="5"/>
          </p:nvPr>
        </p:nvSpPr>
        <p:spPr/>
        <p:txBody>
          <a:bodyPr/>
          <a:lstStyle/>
          <a:p>
            <a:fld id="{CC1FC84A-B61C-4A46-BCC0-0080EAFB636E}" type="slidenum">
              <a:rPr lang="en-US" smtClean="0"/>
              <a:t>32</a:t>
            </a:fld>
            <a:endParaRPr lang="en-US"/>
          </a:p>
        </p:txBody>
      </p:sp>
    </p:spTree>
    <p:extLst>
      <p:ext uri="{BB962C8B-B14F-4D97-AF65-F5344CB8AC3E}">
        <p14:creationId xmlns:p14="http://schemas.microsoft.com/office/powerpoint/2010/main" val="1771472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33</a:t>
            </a:fld>
            <a:endParaRPr lang="en-US" dirty="0"/>
          </a:p>
        </p:txBody>
      </p:sp>
    </p:spTree>
    <p:extLst>
      <p:ext uri="{BB962C8B-B14F-4D97-AF65-F5344CB8AC3E}">
        <p14:creationId xmlns:p14="http://schemas.microsoft.com/office/powerpoint/2010/main" val="1737583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34</a:t>
            </a:fld>
            <a:endParaRPr lang="en-US" dirty="0"/>
          </a:p>
        </p:txBody>
      </p:sp>
    </p:spTree>
    <p:extLst>
      <p:ext uri="{BB962C8B-B14F-4D97-AF65-F5344CB8AC3E}">
        <p14:creationId xmlns:p14="http://schemas.microsoft.com/office/powerpoint/2010/main" val="1020282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35</a:t>
            </a:fld>
            <a:endParaRPr lang="en-US" dirty="0"/>
          </a:p>
        </p:txBody>
      </p:sp>
    </p:spTree>
    <p:extLst>
      <p:ext uri="{BB962C8B-B14F-4D97-AF65-F5344CB8AC3E}">
        <p14:creationId xmlns:p14="http://schemas.microsoft.com/office/powerpoint/2010/main" val="2384552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38</a:t>
            </a:fld>
            <a:endParaRPr lang="en-US" dirty="0"/>
          </a:p>
        </p:txBody>
      </p:sp>
    </p:spTree>
    <p:extLst>
      <p:ext uri="{BB962C8B-B14F-4D97-AF65-F5344CB8AC3E}">
        <p14:creationId xmlns:p14="http://schemas.microsoft.com/office/powerpoint/2010/main" val="84945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53</a:t>
            </a:fld>
            <a:endParaRPr lang="en-US"/>
          </a:p>
        </p:txBody>
      </p:sp>
    </p:spTree>
    <p:extLst>
      <p:ext uri="{BB962C8B-B14F-4D97-AF65-F5344CB8AC3E}">
        <p14:creationId xmlns:p14="http://schemas.microsoft.com/office/powerpoint/2010/main" val="389355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The next few slides review the allowable uses of the ESSER funds.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4</a:t>
            </a:fld>
            <a:endParaRPr lang="en-US" dirty="0"/>
          </a:p>
        </p:txBody>
      </p:sp>
    </p:spTree>
    <p:extLst>
      <p:ext uri="{BB962C8B-B14F-4D97-AF65-F5344CB8AC3E}">
        <p14:creationId xmlns:p14="http://schemas.microsoft.com/office/powerpoint/2010/main" val="326419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The next few slides review the allowable uses of the ESSER funds.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dirty="0"/>
          </a:p>
        </p:txBody>
      </p:sp>
    </p:spTree>
    <p:extLst>
      <p:ext uri="{BB962C8B-B14F-4D97-AF65-F5344CB8AC3E}">
        <p14:creationId xmlns:p14="http://schemas.microsoft.com/office/powerpoint/2010/main" val="134088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solidFill>
                  <a:srgbClr val="222A35"/>
                </a:solidFill>
                <a:latin typeface="Palatino Linotype"/>
              </a:rPr>
              <a:t>Diana </a:t>
            </a:r>
            <a:endParaRPr lang="en-US" sz="1800" b="1">
              <a:solidFill>
                <a:srgbClr val="222A35"/>
              </a:solidFill>
              <a:latin typeface="Palatino Linotype" panose="02040502050505030304" pitchFamily="18" charset="0"/>
            </a:endParaRPr>
          </a:p>
          <a:p>
            <a:endParaRPr lang="en-US" sz="1800">
              <a:solidFill>
                <a:srgbClr val="222A35"/>
              </a:solidFill>
              <a:latin typeface="Palatino Linotype" panose="02040502050505030304" pitchFamily="18" charset="0"/>
            </a:endParaRPr>
          </a:p>
          <a:p>
            <a:r>
              <a:rPr lang="en-US" sz="1800">
                <a:solidFill>
                  <a:srgbClr val="222A35"/>
                </a:solidFill>
                <a:latin typeface="Palatino Linotype"/>
              </a:rPr>
              <a:t>Our goal for today is to </a:t>
            </a:r>
            <a:r>
              <a:rPr lang="en-US" sz="1800" b="1">
                <a:solidFill>
                  <a:srgbClr val="222A35"/>
                </a:solidFill>
                <a:latin typeface="Palatino Linotype"/>
              </a:rPr>
              <a:t>introduce you to our website tool </a:t>
            </a:r>
            <a:r>
              <a:rPr lang="en-US" sz="1800">
                <a:solidFill>
                  <a:srgbClr val="222A35"/>
                </a:solidFill>
                <a:latin typeface="Palatino Linotype"/>
              </a:rPr>
              <a:t>and provide some ideas for strategic and efficient spending of funds.  As you can see from our agenda, we will provide some background as everyone on this call is coming with different levels of federal funding knowledge and then in the second half, my colleague Jill will walk you through an example scenario of how a district could braid and blend different Federal funding streams. . </a:t>
            </a:r>
            <a:endParaRPr lang="en-US" sz="1800">
              <a:solidFill>
                <a:srgbClr val="222A35"/>
              </a:solidFill>
              <a:latin typeface="Palatino Linotype" panose="02040502050505030304" pitchFamily="18" charset="0"/>
            </a:endParaRPr>
          </a:p>
          <a:p>
            <a:endParaRPr lang="en-US" sz="1800">
              <a:solidFill>
                <a:srgbClr val="222A35"/>
              </a:solidFill>
              <a:latin typeface="Palatino Linotype" panose="02040502050505030304" pitchFamily="18" charset="0"/>
            </a:endParaRPr>
          </a:p>
          <a:p>
            <a:r>
              <a:rPr lang="en-US" sz="1800">
                <a:solidFill>
                  <a:srgbClr val="222A35"/>
                </a:solidFill>
                <a:latin typeface="Palatino Linotype"/>
              </a:rPr>
              <a:t>As we at the Department are always looking to continually improve our sessions and our tools, we will seek your feedback following this session. </a:t>
            </a:r>
            <a:endParaRPr lang="en-US" sz="1800">
              <a:solidFill>
                <a:srgbClr val="222A35"/>
              </a:solidFill>
              <a:latin typeface="Palatino Linotype" panose="02040502050505030304" pitchFamily="18" charset="0"/>
            </a:endParaRPr>
          </a:p>
          <a:p>
            <a:endParaRPr lang="en-US" sz="1800">
              <a:solidFill>
                <a:srgbClr val="222A35"/>
              </a:solidFill>
              <a:latin typeface="Palatino Linotype" panose="02040502050505030304" pitchFamily="18" charset="0"/>
            </a:endParaRPr>
          </a:p>
          <a:p>
            <a:endParaRPr lang="en-US">
              <a:cs typeface="Calibri"/>
            </a:endParaRPr>
          </a:p>
          <a:p>
            <a:endParaRPr lang="en-US" sz="1800">
              <a:solidFill>
                <a:srgbClr val="222A35"/>
              </a:solidFill>
              <a:latin typeface="Palatino Linotype" panose="02040502050505030304" pitchFamily="18" charset="0"/>
            </a:endParaRPr>
          </a:p>
          <a:p>
            <a:endParaRPr lang="en-US" sz="1800">
              <a:solidFill>
                <a:srgbClr val="222A35"/>
              </a:solidFill>
              <a:latin typeface="Palatino Linotype" panose="02040502050505030304" pitchFamily="18" charset="0"/>
            </a:endParaRPr>
          </a:p>
          <a:p>
            <a:endParaRPr lang="en-US" sz="1800">
              <a:solidFill>
                <a:srgbClr val="222A35"/>
              </a:solidFill>
              <a:latin typeface="Palatino Linotype" panose="02040502050505030304" pitchFamily="18" charset="0"/>
            </a:endParaRPr>
          </a:p>
          <a:p>
            <a:endParaRPr lang="en-US" sz="1800">
              <a:solidFill>
                <a:srgbClr val="222A35"/>
              </a:solidFill>
              <a:latin typeface="Palatino Linotype" panose="02040502050505030304" pitchFamily="18" charset="0"/>
            </a:endParaRPr>
          </a:p>
          <a:p>
            <a:pPr defTabSz="933237">
              <a:defRPr/>
            </a:pPr>
            <a:r>
              <a:rPr lang="en-US" b="1">
                <a:solidFill>
                  <a:srgbClr val="000000"/>
                </a:solidFill>
                <a:latin typeface="Calibri"/>
                <a:cs typeface="Calibri"/>
              </a:rPr>
              <a:t>Next Slide</a:t>
            </a:r>
            <a:endParaRPr lang="en-US" b="1" i="0" u="none" strike="noStrike">
              <a:solidFill>
                <a:srgbClr val="000000"/>
              </a:solidFill>
              <a:effectLst/>
              <a:latin typeface="Calibri"/>
              <a:cs typeface="Calibri"/>
            </a:endParaRPr>
          </a:p>
          <a:p>
            <a:endParaRPr lang="en-US"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a:p>
        </p:txBody>
      </p:sp>
    </p:spTree>
    <p:extLst>
      <p:ext uri="{BB962C8B-B14F-4D97-AF65-F5344CB8AC3E}">
        <p14:creationId xmlns:p14="http://schemas.microsoft.com/office/powerpoint/2010/main" val="26492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srgbClr val="000000"/>
                </a:solidFill>
                <a:latin typeface="Calibri"/>
                <a:cs typeface="Calibri"/>
              </a:rPr>
              <a:t>Diana</a:t>
            </a:r>
          </a:p>
          <a:p>
            <a:pPr defTabSz="933237">
              <a:defRPr/>
            </a:pPr>
            <a:endParaRPr lang="en-US">
              <a:solidFill>
                <a:srgbClr val="000000"/>
              </a:solidFill>
              <a:latin typeface="Calibri" panose="020F0502020204030204" pitchFamily="34" charset="0"/>
            </a:endParaRPr>
          </a:p>
          <a:p>
            <a:pPr defTabSz="933237">
              <a:defRPr/>
            </a:pPr>
            <a:r>
              <a:rPr lang="en-US">
                <a:solidFill>
                  <a:srgbClr val="000000"/>
                </a:solidFill>
                <a:latin typeface="Calibri"/>
                <a:cs typeface="Calibri"/>
              </a:rPr>
              <a:t>I’m now going to provide a quick overview of what our resource is and why we have provided it now.</a:t>
            </a:r>
          </a:p>
          <a:p>
            <a:pPr defTabSz="933237">
              <a:defRPr/>
            </a:pPr>
            <a:endParaRPr lang="en-US">
              <a:cs typeface="Calibri"/>
            </a:endParaRPr>
          </a:p>
          <a:p>
            <a:pPr defTabSz="933237">
              <a:defRPr/>
            </a:pPr>
            <a:r>
              <a:rPr lang="en-US"/>
              <a:t>We anticipate that some school communities are  still figuring out how to spend ESSER dollars, here are some ideas, and you don’t have to be as worried as you might think about sustainability</a:t>
            </a:r>
          </a:p>
          <a:p>
            <a:pPr defTabSz="933237">
              <a:defRPr/>
            </a:pPr>
            <a:endParaRPr lang="en-US"/>
          </a:p>
          <a:p>
            <a:pPr defTabSz="933237">
              <a:defRPr/>
            </a:pPr>
            <a:r>
              <a:rPr lang="en-US"/>
              <a:t>Finally, we hope that this tool helps educators in your VERY busy lives identifies ways to combine and </a:t>
            </a:r>
            <a:r>
              <a:rPr lang="en-US" b="1"/>
              <a:t>maximizing Federal dollars. </a:t>
            </a:r>
            <a:endParaRPr lang="en-US"/>
          </a:p>
          <a:p>
            <a:pPr defTabSz="933237">
              <a:defRPr/>
            </a:pPr>
            <a:endParaRPr lang="en-US"/>
          </a:p>
          <a:p>
            <a:pPr defTabSz="933237">
              <a:defRPr/>
            </a:pPr>
            <a:endParaRPr lang="en-US">
              <a:cs typeface="Calibri"/>
            </a:endParaRPr>
          </a:p>
          <a:p>
            <a:pPr defTabSz="933237">
              <a:defRPr/>
            </a:pPr>
            <a:endParaRPr lang="en-US"/>
          </a:p>
          <a:p>
            <a:pPr defTabSz="933237">
              <a:defRPr/>
            </a:pPr>
            <a:r>
              <a:rPr lang="en-US"/>
              <a:t>What is Maximizing Federal Funds? </a:t>
            </a:r>
            <a:endParaRPr lang="en-US" b="1">
              <a:solidFill>
                <a:srgbClr val="000000"/>
              </a:solidFill>
              <a:latin typeface="Calibri" panose="020F0502020204030204" pitchFamily="34" charset="0"/>
              <a:cs typeface="Calibri"/>
            </a:endParaRPr>
          </a:p>
          <a:p>
            <a:pPr defTabSz="933237">
              <a:defRPr/>
            </a:pPr>
            <a:r>
              <a:rPr lang="en-US" b="1">
                <a:solidFill>
                  <a:srgbClr val="000000"/>
                </a:solidFill>
                <a:latin typeface="Calibri"/>
                <a:cs typeface="Calibri"/>
              </a:rPr>
              <a:t>Next Slide</a:t>
            </a:r>
            <a:endParaRPr lang="en-US" b="1" i="0" u="none" strike="noStrike">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7</a:t>
            </a:fld>
            <a:endParaRPr lang="en-US"/>
          </a:p>
        </p:txBody>
      </p:sp>
    </p:spTree>
    <p:extLst>
      <p:ext uri="{BB962C8B-B14F-4D97-AF65-F5344CB8AC3E}">
        <p14:creationId xmlns:p14="http://schemas.microsoft.com/office/powerpoint/2010/main" val="215259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Diana </a:t>
            </a:r>
          </a:p>
          <a:p>
            <a:pPr defTabSz="933237">
              <a:defRPr/>
            </a:pPr>
            <a:r>
              <a:rPr lang="en-US" dirty="0">
                <a:cs typeface="Calibri"/>
              </a:rPr>
              <a:t>1) I'm going to use the term local education agency, or LEA interchangeably with the word district. </a:t>
            </a:r>
          </a:p>
          <a:p>
            <a:pPr defTabSz="933237">
              <a:defRPr/>
            </a:pPr>
            <a:endParaRPr lang="en-US" dirty="0"/>
          </a:p>
          <a:p>
            <a:pPr defTabSz="933237">
              <a:defRPr/>
            </a:pPr>
            <a:r>
              <a:rPr lang="en-US" dirty="0"/>
              <a:t>LEAs have access to a large influx of funds through the three rounds of emergency funds collectively knowns as ESSER. </a:t>
            </a:r>
            <a:endParaRPr lang="en-US" dirty="0">
              <a:cs typeface="Calibri"/>
            </a:endParaRPr>
          </a:p>
          <a:p>
            <a:pPr defTabSz="933237">
              <a:defRPr/>
            </a:pPr>
            <a:endParaRPr lang="en-US" b="1" dirty="0"/>
          </a:p>
          <a:p>
            <a:pPr defTabSz="933237">
              <a:defRPr/>
            </a:pPr>
            <a:r>
              <a:rPr lang="en-US" b="1" dirty="0"/>
              <a:t>This visual shows </a:t>
            </a:r>
            <a:r>
              <a:rPr lang="en-US" dirty="0"/>
              <a:t>both the opportunities and </a:t>
            </a:r>
            <a:r>
              <a:rPr lang="en-US" b="1" dirty="0"/>
              <a:t>approaching fiscal cliffs with these funds.</a:t>
            </a:r>
            <a:endParaRPr lang="en-US" b="1" dirty="0">
              <a:cs typeface="Calibri"/>
            </a:endParaRPr>
          </a:p>
          <a:p>
            <a:endParaRPr lang="en-US" dirty="0"/>
          </a:p>
          <a:p>
            <a:r>
              <a:rPr lang="en-US" dirty="0"/>
              <a:t>The Light green baseline shows all the funding that most LEAs have to work with yearly.</a:t>
            </a:r>
            <a:endParaRPr lang="en-US" dirty="0">
              <a:cs typeface="Calibri"/>
            </a:endParaRPr>
          </a:p>
          <a:p>
            <a:r>
              <a:rPr lang="en-US" dirty="0"/>
              <a:t>The dark green curve represents the CARES funds</a:t>
            </a:r>
            <a:endParaRPr lang="en-US" dirty="0">
              <a:cs typeface="Calibri"/>
            </a:endParaRPr>
          </a:p>
          <a:p>
            <a:r>
              <a:rPr lang="en-US" dirty="0"/>
              <a:t>The orange curves represent the CRRSAA funds</a:t>
            </a:r>
            <a:endParaRPr lang="en-US" dirty="0">
              <a:cs typeface="Calibri"/>
            </a:endParaRPr>
          </a:p>
          <a:p>
            <a:r>
              <a:rPr lang="en-US" dirty="0"/>
              <a:t>The yellow curve represents the ARP funds</a:t>
            </a:r>
            <a:endParaRPr lang="en-US" dirty="0">
              <a:cs typeface="Calibri"/>
            </a:endParaRPr>
          </a:p>
          <a:p>
            <a:endParaRPr lang="en-US" dirty="0"/>
          </a:p>
          <a:p>
            <a:pPr defTabSz="933237">
              <a:defRPr/>
            </a:pPr>
            <a:r>
              <a:rPr lang="en-US" dirty="0"/>
              <a:t>LEAs have access to all their local, state, and federal funds. </a:t>
            </a:r>
            <a:r>
              <a:rPr lang="en-US" b="0" dirty="0"/>
              <a:t>Today’s session will be focused on sustainable funds in that green section</a:t>
            </a:r>
            <a:r>
              <a:rPr lang="en-US" dirty="0"/>
              <a:t>, but you'll also see more ways you can spend the yellow, orange, and green funds.</a:t>
            </a:r>
            <a:r>
              <a:rPr lang="en-US" b="1" dirty="0"/>
              <a:t> And as I will discuss in the next slide, </a:t>
            </a:r>
            <a:r>
              <a:rPr lang="en-US" b="1" baseline="0" dirty="0"/>
              <a:t>more than $4.5 BILLION Federal dollars </a:t>
            </a:r>
            <a:r>
              <a:rPr lang="en-US" baseline="0" dirty="0"/>
              <a:t>will have been allocated to NJ school districts </a:t>
            </a:r>
            <a:r>
              <a:rPr lang="en-US" dirty="0"/>
              <a:t>Elementary and Secondary School Emergency Relief Fund. </a:t>
            </a:r>
            <a:endParaRPr lang="en-US" dirty="0">
              <a:cs typeface="Calibri"/>
            </a:endParaRPr>
          </a:p>
          <a:p>
            <a:pPr defTabSz="933237">
              <a:defRPr/>
            </a:pPr>
            <a:endParaRPr lang="en-US" b="0" dirty="0"/>
          </a:p>
          <a:p>
            <a:pPr defTabSz="933237">
              <a:defRPr/>
            </a:pPr>
            <a:r>
              <a:rPr lang="en-US" b="1" dirty="0">
                <a:solidFill>
                  <a:srgbClr val="000000"/>
                </a:solidFill>
                <a:latin typeface="Calibri"/>
                <a:cs typeface="Calibri"/>
              </a:rPr>
              <a:t>Next Slide</a:t>
            </a:r>
          </a:p>
          <a:p>
            <a:pPr defTabSz="933237">
              <a:defRPr/>
            </a:pPr>
            <a:endParaRPr lang="en-US" b="1" i="0" u="none" strike="noStrike" dirty="0">
              <a:solidFill>
                <a:srgbClr val="000000"/>
              </a:solidFill>
              <a:effectLst/>
              <a:latin typeface="Calibri" panose="020F0502020204030204" pitchFamily="34" charset="0"/>
            </a:endParaRPr>
          </a:p>
          <a:p>
            <a:pPr defTabSz="933237">
              <a:defRPr/>
            </a:pPr>
            <a:r>
              <a:rPr lang="en-US" b="0" i="0" u="none" strike="noStrike" dirty="0">
                <a:solidFill>
                  <a:srgbClr val="000000"/>
                </a:solidFill>
                <a:effectLst/>
                <a:latin typeface="Calibri"/>
                <a:cs typeface="Calibri"/>
              </a:rPr>
              <a:t>(Citation Credit: West-Ed-Meeting the Moment How Education Leaders Can Maximize Federal COVID Relief Aid to Support More Equitable Student Learning)</a:t>
            </a:r>
          </a:p>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162924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i="0" u="none" strike="noStrike">
                <a:solidFill>
                  <a:srgbClr val="000000"/>
                </a:solidFill>
                <a:effectLst/>
                <a:latin typeface="Calibri"/>
                <a:cs typeface="Calibri"/>
              </a:rPr>
              <a:t>Diana</a:t>
            </a:r>
            <a:endParaRPr lang="en-US" b="0">
              <a:latin typeface="Calibri"/>
              <a:cs typeface="Calibri"/>
            </a:endParaRPr>
          </a:p>
          <a:p>
            <a:pPr defTabSz="933237">
              <a:defRPr/>
            </a:pPr>
            <a:r>
              <a:rPr lang="en-US" b="0"/>
              <a:t>For background, Here is a </a:t>
            </a:r>
            <a:r>
              <a:rPr lang="en-US"/>
              <a:t>high-level overview of the ESSER funds from the website on this slide.</a:t>
            </a:r>
            <a:endParaRPr lang="en-US">
              <a:cs typeface="Calibri"/>
            </a:endParaRPr>
          </a:p>
          <a:p>
            <a:pPr defTabSz="933237">
              <a:defRPr/>
            </a:pPr>
            <a:endParaRPr lang="en-US" b="0">
              <a:solidFill>
                <a:srgbClr val="6E2405"/>
              </a:solidFill>
              <a:cs typeface="Calibri"/>
            </a:endParaRPr>
          </a:p>
          <a:p>
            <a:pPr defTabSz="933237">
              <a:defRPr/>
            </a:pPr>
            <a:r>
              <a:rPr lang="en-US">
                <a:solidFill>
                  <a:srgbClr val="6E2405"/>
                </a:solidFill>
              </a:rPr>
              <a:t>These Federal emergency funds are available for a wide range of activities to address diverse needs </a:t>
            </a:r>
            <a:r>
              <a:rPr lang="en-US" b="1">
                <a:solidFill>
                  <a:srgbClr val="6E2405"/>
                </a:solidFill>
              </a:rPr>
              <a:t>arising from or exacerbated</a:t>
            </a:r>
            <a:r>
              <a:rPr lang="en-US">
                <a:solidFill>
                  <a:srgbClr val="6E2405"/>
                </a:solidFill>
              </a:rPr>
              <a:t> by the COVID-19 pandemic, </a:t>
            </a:r>
            <a:r>
              <a:rPr lang="en-US" b="1">
                <a:solidFill>
                  <a:srgbClr val="6E2405"/>
                </a:solidFill>
              </a:rPr>
              <a:t>or to emerge stronger post-pandemic,</a:t>
            </a:r>
            <a:r>
              <a:rPr lang="en-US">
                <a:solidFill>
                  <a:srgbClr val="6E2405"/>
                </a:solidFill>
              </a:rPr>
              <a:t> including responding to students’ social, emotional, mental health, and academic needs, and continuing to provide educational services as States, LEAs, and schools respond to and recover from the pandemic.” </a:t>
            </a:r>
            <a:endParaRPr lang="en-US">
              <a:solidFill>
                <a:srgbClr val="6E2405"/>
              </a:solidFill>
              <a:cs typeface="Calibri"/>
            </a:endParaRPr>
          </a:p>
          <a:p>
            <a:pPr defTabSz="933237">
              <a:defRPr/>
            </a:pPr>
            <a:endParaRPr lang="en-US">
              <a:solidFill>
                <a:srgbClr val="6E2405"/>
              </a:solidFill>
            </a:endParaRPr>
          </a:p>
          <a:p>
            <a:pPr defTabSz="933237">
              <a:defRPr/>
            </a:pPr>
            <a:r>
              <a:rPr lang="en-US" b="1">
                <a:solidFill>
                  <a:srgbClr val="6E2405"/>
                </a:solidFill>
              </a:rPr>
              <a:t>School districts are required to ensure that the funds goes where they are needed most, which is by the students disproportionally impacted by the pandemic. </a:t>
            </a:r>
            <a:endParaRPr lang="en-US"/>
          </a:p>
          <a:p>
            <a:pPr defTabSz="933237">
              <a:defRPr/>
            </a:pPr>
            <a:endParaRPr lang="en-US" b="1">
              <a:solidFill>
                <a:srgbClr val="6E2405"/>
              </a:solidFill>
              <a:latin typeface="Calibri" panose="020F0502020204030204" pitchFamily="34" charset="0"/>
              <a:cs typeface="Calibri"/>
            </a:endParaRPr>
          </a:p>
          <a:p>
            <a:pPr defTabSz="933237">
              <a:defRPr/>
            </a:pPr>
            <a:r>
              <a:rPr lang="en-US" b="1">
                <a:solidFill>
                  <a:srgbClr val="6E2405"/>
                </a:solidFill>
                <a:latin typeface="Calibri"/>
                <a:cs typeface="Calibri"/>
              </a:rPr>
              <a:t>We cannot emphasize this enough and we are seeing bright spots around the state of where districts are targeting this unprecedented amount of dollars toward the students who need the most supports.</a:t>
            </a:r>
            <a:endParaRPr lang="en-US" b="1">
              <a:solidFill>
                <a:srgbClr val="6E2405"/>
              </a:solidFill>
              <a:latin typeface="Calibri" panose="020F0502020204030204" pitchFamily="34" charset="0"/>
              <a:cs typeface="Calibri" panose="020F0502020204030204" pitchFamily="34" charset="0"/>
            </a:endParaRPr>
          </a:p>
          <a:p>
            <a:pPr defTabSz="933237">
              <a:defRPr/>
            </a:pPr>
            <a:endParaRPr lang="en-US" b="1">
              <a:solidFill>
                <a:srgbClr val="000000"/>
              </a:solidFill>
              <a:latin typeface="Calibri" panose="020F0502020204030204" pitchFamily="34" charset="0"/>
              <a:cs typeface="Calibri" panose="020F0502020204030204" pitchFamily="34" charset="0"/>
            </a:endParaRPr>
          </a:p>
          <a:p>
            <a:pPr defTabSz="933237">
              <a:defRPr/>
            </a:pPr>
            <a:r>
              <a:rPr lang="en-US" b="1">
                <a:solidFill>
                  <a:srgbClr val="000000"/>
                </a:solidFill>
                <a:latin typeface="Calibri"/>
                <a:cs typeface="Calibri"/>
              </a:rPr>
              <a:t>Next Slide</a:t>
            </a:r>
            <a:endParaRPr lang="en-US" b="1" i="0" u="none" strike="noStrike">
              <a:solidFill>
                <a:srgbClr val="000000"/>
              </a:solidFill>
              <a:effectLst/>
              <a:latin typeface="Calibri"/>
              <a:cs typeface="Calibri"/>
            </a:endParaRPr>
          </a:p>
          <a:p>
            <a:pPr defTabSz="933237">
              <a:defRPr/>
            </a:pPr>
            <a:endParaRPr lang="en-US" b="1"/>
          </a:p>
        </p:txBody>
      </p:sp>
      <p:sp>
        <p:nvSpPr>
          <p:cNvPr id="4" name="Slide Number Placeholder 3"/>
          <p:cNvSpPr>
            <a:spLocks noGrp="1"/>
          </p:cNvSpPr>
          <p:nvPr>
            <p:ph type="sldNum" sz="quarter" idx="5"/>
          </p:nvPr>
        </p:nvSpPr>
        <p:spPr/>
        <p:txBody>
          <a:bodyPr/>
          <a:lstStyle/>
          <a:p>
            <a:fld id="{CC1FC84A-B61C-4A46-BCC0-0080EAFB636E}" type="slidenum">
              <a:rPr lang="en-US" smtClean="0"/>
              <a:t>9</a:t>
            </a:fld>
            <a:endParaRPr lang="en-US"/>
          </a:p>
        </p:txBody>
      </p:sp>
    </p:spTree>
    <p:extLst>
      <p:ext uri="{BB962C8B-B14F-4D97-AF65-F5344CB8AC3E}">
        <p14:creationId xmlns:p14="http://schemas.microsoft.com/office/powerpoint/2010/main" val="421224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57212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a:xfrm>
            <a:off x="1256841" y="378896"/>
            <a:ext cx="10096959" cy="747579"/>
          </a:xfrm>
          <a:prstGeom prst="rect">
            <a:avLst/>
          </a:prstGeom>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a:prstGeom prst="rect">
            <a:avLst/>
          </a:prstGeo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a:prstGeom prst="rect">
            <a:avLst/>
          </a:prstGeo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a:prstGeom prst="rect">
            <a:avLst/>
          </a:prstGeo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a:prstGeom prst="rect">
            <a:avLst/>
          </a:prstGeo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a:prstGeom prst="rect">
            <a:avLst/>
          </a:prstGeo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a:prstGeom prst="rect">
            <a:avLst/>
          </a:prstGeo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16088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a:xfrm>
            <a:off x="1256841" y="378896"/>
            <a:ext cx="10096959" cy="747579"/>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a:prstGeom prst="rect">
            <a:avLst/>
          </a:prstGeo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965338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a:xfrm>
            <a:off x="1256841" y="378896"/>
            <a:ext cx="10096959" cy="747579"/>
          </a:xfrm>
          <a:prstGeom prst="rect">
            <a:avLst/>
          </a:prstGeom>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014756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
        <p:nvSpPr>
          <p:cNvPr id="6" name="Google Shape;418;p43">
            <a:extLst>
              <a:ext uri="{FF2B5EF4-FFF2-40B4-BE49-F238E27FC236}">
                <a16:creationId xmlns:a16="http://schemas.microsoft.com/office/drawing/2014/main" id="{B6B3F331-A643-FF38-E123-5A320676E694}"/>
              </a:ext>
            </a:extLst>
          </p:cNvPr>
          <p:cNvSpPr/>
          <p:nvPr/>
        </p:nvSpPr>
        <p:spPr>
          <a:xfrm>
            <a:off x="3373935" y="3454799"/>
            <a:ext cx="5444130" cy="2716672"/>
          </a:xfrm>
          <a:prstGeom prst="roundRect">
            <a:avLst>
              <a:gd name="adj" fmla="val 16667"/>
            </a:avLst>
          </a:prstGeom>
          <a:solidFill>
            <a:srgbClr val="D12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97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_Content">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71B9E56D-5C1D-6186-12E3-E4BFC65A67BB}"/>
              </a:ext>
            </a:extLst>
          </p:cNvPr>
          <p:cNvSpPr/>
          <p:nvPr userDrawn="1"/>
        </p:nvSpPr>
        <p:spPr>
          <a:xfrm>
            <a:off x="1371345" y="1168367"/>
            <a:ext cx="8955973" cy="697781"/>
          </a:xfrm>
          <a:prstGeom prst="rect">
            <a:avLst/>
          </a:prstGeom>
          <a:solidFill>
            <a:srgbClr val="315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64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_Content">
    <p:spTree>
      <p:nvGrpSpPr>
        <p:cNvPr id="1" name=""/>
        <p:cNvGrpSpPr/>
        <p:nvPr/>
      </p:nvGrpSpPr>
      <p:grpSpPr>
        <a:xfrm>
          <a:off x="0" y="0"/>
          <a:ext cx="0" cy="0"/>
          <a:chOff x="0" y="0"/>
          <a:chExt cx="0" cy="0"/>
        </a:xfrm>
      </p:grpSpPr>
      <p:sp>
        <p:nvSpPr>
          <p:cNvPr id="2" name="Google Shape;595;p50">
            <a:extLst>
              <a:ext uri="{FF2B5EF4-FFF2-40B4-BE49-F238E27FC236}">
                <a16:creationId xmlns:a16="http://schemas.microsoft.com/office/drawing/2014/main" id="{F75D9281-4AC3-F93E-9FE1-042F948A0111}"/>
              </a:ext>
            </a:extLst>
          </p:cNvPr>
          <p:cNvSpPr/>
          <p:nvPr userDrawn="1"/>
        </p:nvSpPr>
        <p:spPr>
          <a:xfrm>
            <a:off x="2581072" y="1240334"/>
            <a:ext cx="6667751" cy="3800930"/>
          </a:xfrm>
          <a:prstGeom prst="roundRect">
            <a:avLst>
              <a:gd name="adj" fmla="val 16667"/>
            </a:avLst>
          </a:prstGeom>
          <a:solidFill>
            <a:srgbClr val="D12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6487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_Content">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1D41ADFC-D239-10DE-51B6-358D4CB1E863}"/>
              </a:ext>
            </a:extLst>
          </p:cNvPr>
          <p:cNvSpPr txBox="1">
            <a:spLocks/>
          </p:cNvSpPr>
          <p:nvPr userDrawn="1"/>
        </p:nvSpPr>
        <p:spPr>
          <a:xfrm>
            <a:off x="8610600" y="61652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3B872D-3AE9-4542-A461-B751CD6BB84C}" type="slidenum">
              <a:rPr lang="en-US" smtClean="0"/>
              <a:pPr/>
              <a:t>‹#›</a:t>
            </a:fld>
            <a:endParaRPr lang="en-US" dirty="0"/>
          </a:p>
        </p:txBody>
      </p:sp>
      <p:sp>
        <p:nvSpPr>
          <p:cNvPr id="39" name="Title 1">
            <a:extLst>
              <a:ext uri="{FF2B5EF4-FFF2-40B4-BE49-F238E27FC236}">
                <a16:creationId xmlns:a16="http://schemas.microsoft.com/office/drawing/2014/main" id="{BE56FEC9-04D8-1C02-FB27-CCB2722B964D}"/>
              </a:ext>
            </a:extLst>
          </p:cNvPr>
          <p:cNvSpPr txBox="1">
            <a:spLocks/>
          </p:cNvSpPr>
          <p:nvPr userDrawn="1"/>
        </p:nvSpPr>
        <p:spPr>
          <a:xfrm>
            <a:off x="1787801" y="19487"/>
            <a:ext cx="12192000" cy="272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a:lstStyle>
          <a:p>
            <a:r>
              <a:rPr lang="en-US" sz="2400">
                <a:solidFill>
                  <a:schemeClr val="bg1"/>
                </a:solidFill>
              </a:rPr>
              <a:t>We compare estimates of the learning gaps to effect sizes of </a:t>
            </a:r>
            <a:br>
              <a:rPr lang="en-US" sz="2400">
                <a:solidFill>
                  <a:schemeClr val="bg1"/>
                </a:solidFill>
              </a:rPr>
            </a:br>
            <a:r>
              <a:rPr lang="en-US" sz="2400">
                <a:solidFill>
                  <a:schemeClr val="bg1"/>
                </a:solidFill>
              </a:rPr>
              <a:t>interventions….</a:t>
            </a:r>
            <a:endParaRPr lang="en-US" sz="2400" dirty="0">
              <a:solidFill>
                <a:schemeClr val="bg1"/>
              </a:solidFill>
            </a:endParaRPr>
          </a:p>
        </p:txBody>
      </p:sp>
      <p:sp>
        <p:nvSpPr>
          <p:cNvPr id="40" name="Slide Number Placeholder 2">
            <a:extLst>
              <a:ext uri="{FF2B5EF4-FFF2-40B4-BE49-F238E27FC236}">
                <a16:creationId xmlns:a16="http://schemas.microsoft.com/office/drawing/2014/main" id="{B9D4B92E-33C2-DE2C-1562-65923C4ADDEE}"/>
              </a:ext>
            </a:extLst>
          </p:cNvPr>
          <p:cNvSpPr>
            <a:spLocks noGrp="1"/>
          </p:cNvSpPr>
          <p:nvPr>
            <p:ph type="sldNum" sz="quarter" idx="4294967295"/>
          </p:nvPr>
        </p:nvSpPr>
        <p:spPr>
          <a:xfrm>
            <a:off x="9877782" y="6165231"/>
            <a:ext cx="2743200" cy="365125"/>
          </a:xfrm>
        </p:spPr>
        <p:txBody>
          <a:bodyPr/>
          <a:lstStyle/>
          <a:p>
            <a:fld id="{063B872D-3AE9-4542-A461-B751CD6BB84C}" type="slidenum">
              <a:rPr lang="en-US" smtClean="0"/>
              <a:t>‹#›</a:t>
            </a:fld>
            <a:endParaRPr lang="en-US" dirty="0"/>
          </a:p>
        </p:txBody>
      </p:sp>
      <p:sp>
        <p:nvSpPr>
          <p:cNvPr id="13" name="Rectangle 12">
            <a:extLst>
              <a:ext uri="{FF2B5EF4-FFF2-40B4-BE49-F238E27FC236}">
                <a16:creationId xmlns:a16="http://schemas.microsoft.com/office/drawing/2014/main" id="{95C9CC22-01C2-47BF-09C5-0BC4740E5A6A}"/>
              </a:ext>
            </a:extLst>
          </p:cNvPr>
          <p:cNvSpPr/>
          <p:nvPr userDrawn="1"/>
        </p:nvSpPr>
        <p:spPr>
          <a:xfrm>
            <a:off x="1787801" y="467116"/>
            <a:ext cx="8955973" cy="695959"/>
          </a:xfrm>
          <a:prstGeom prst="rect">
            <a:avLst/>
          </a:prstGeom>
          <a:solidFill>
            <a:srgbClr val="315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4366F0-1984-BC09-5CB9-D02F70BE73FF}"/>
              </a:ext>
            </a:extLst>
          </p:cNvPr>
          <p:cNvPicPr>
            <a:picLocks noChangeAspect="1"/>
          </p:cNvPicPr>
          <p:nvPr userDrawn="1"/>
        </p:nvPicPr>
        <p:blipFill>
          <a:blip r:embed="rId2"/>
          <a:stretch>
            <a:fillRect/>
          </a:stretch>
        </p:blipFill>
        <p:spPr>
          <a:xfrm>
            <a:off x="533400" y="1133475"/>
            <a:ext cx="11125200" cy="4591050"/>
          </a:xfrm>
          <a:prstGeom prst="rect">
            <a:avLst/>
          </a:prstGeom>
        </p:spPr>
      </p:pic>
    </p:spTree>
    <p:extLst>
      <p:ext uri="{BB962C8B-B14F-4D97-AF65-F5344CB8AC3E}">
        <p14:creationId xmlns:p14="http://schemas.microsoft.com/office/powerpoint/2010/main" val="895067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_Content">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1D41ADFC-D239-10DE-51B6-358D4CB1E863}"/>
              </a:ext>
            </a:extLst>
          </p:cNvPr>
          <p:cNvSpPr txBox="1">
            <a:spLocks/>
          </p:cNvSpPr>
          <p:nvPr userDrawn="1"/>
        </p:nvSpPr>
        <p:spPr>
          <a:xfrm>
            <a:off x="8610600" y="61652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3B872D-3AE9-4542-A461-B751CD6BB84C}" type="slidenum">
              <a:rPr lang="en-US" smtClean="0"/>
              <a:pPr/>
              <a:t>‹#›</a:t>
            </a:fld>
            <a:endParaRPr lang="en-US" dirty="0"/>
          </a:p>
        </p:txBody>
      </p:sp>
      <p:sp>
        <p:nvSpPr>
          <p:cNvPr id="39" name="Title 1">
            <a:extLst>
              <a:ext uri="{FF2B5EF4-FFF2-40B4-BE49-F238E27FC236}">
                <a16:creationId xmlns:a16="http://schemas.microsoft.com/office/drawing/2014/main" id="{BE56FEC9-04D8-1C02-FB27-CCB2722B964D}"/>
              </a:ext>
            </a:extLst>
          </p:cNvPr>
          <p:cNvSpPr txBox="1">
            <a:spLocks/>
          </p:cNvSpPr>
          <p:nvPr userDrawn="1"/>
        </p:nvSpPr>
        <p:spPr>
          <a:xfrm>
            <a:off x="1787801" y="19487"/>
            <a:ext cx="12192000" cy="272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a:lstStyle>
          <a:p>
            <a:r>
              <a:rPr lang="en-US" sz="2400">
                <a:solidFill>
                  <a:schemeClr val="bg1"/>
                </a:solidFill>
              </a:rPr>
              <a:t>We compare estimates of the learning gaps to effect sizes of </a:t>
            </a:r>
            <a:br>
              <a:rPr lang="en-US" sz="2400">
                <a:solidFill>
                  <a:schemeClr val="bg1"/>
                </a:solidFill>
              </a:rPr>
            </a:br>
            <a:r>
              <a:rPr lang="en-US" sz="2400">
                <a:solidFill>
                  <a:schemeClr val="bg1"/>
                </a:solidFill>
              </a:rPr>
              <a:t>interventions….</a:t>
            </a:r>
            <a:endParaRPr lang="en-US" sz="2400" dirty="0">
              <a:solidFill>
                <a:schemeClr val="bg1"/>
              </a:solidFill>
            </a:endParaRPr>
          </a:p>
        </p:txBody>
      </p:sp>
      <p:sp>
        <p:nvSpPr>
          <p:cNvPr id="40" name="Slide Number Placeholder 2">
            <a:extLst>
              <a:ext uri="{FF2B5EF4-FFF2-40B4-BE49-F238E27FC236}">
                <a16:creationId xmlns:a16="http://schemas.microsoft.com/office/drawing/2014/main" id="{B9D4B92E-33C2-DE2C-1562-65923C4ADDEE}"/>
              </a:ext>
            </a:extLst>
          </p:cNvPr>
          <p:cNvSpPr>
            <a:spLocks noGrp="1"/>
          </p:cNvSpPr>
          <p:nvPr>
            <p:ph type="sldNum" sz="quarter" idx="4294967295"/>
          </p:nvPr>
        </p:nvSpPr>
        <p:spPr>
          <a:xfrm>
            <a:off x="9877782" y="6165231"/>
            <a:ext cx="2743200" cy="365125"/>
          </a:xfrm>
        </p:spPr>
        <p:txBody>
          <a:bodyPr/>
          <a:lstStyle/>
          <a:p>
            <a:fld id="{063B872D-3AE9-4542-A461-B751CD6BB84C}" type="slidenum">
              <a:rPr lang="en-US" smtClean="0"/>
              <a:t>‹#›</a:t>
            </a:fld>
            <a:endParaRPr lang="en-US" dirty="0"/>
          </a:p>
        </p:txBody>
      </p:sp>
      <p:pic>
        <p:nvPicPr>
          <p:cNvPr id="3" name="Google Shape;741;p51">
            <a:extLst>
              <a:ext uri="{FF2B5EF4-FFF2-40B4-BE49-F238E27FC236}">
                <a16:creationId xmlns:a16="http://schemas.microsoft.com/office/drawing/2014/main" id="{5DD1B1B2-39F1-64BD-FA68-36469730A989}"/>
              </a:ext>
            </a:extLst>
          </p:cNvPr>
          <p:cNvPicPr preferRelativeResize="0"/>
          <p:nvPr userDrawn="1"/>
        </p:nvPicPr>
        <p:blipFill rotWithShape="1">
          <a:blip r:embed="rId2">
            <a:alphaModFix/>
          </a:blip>
          <a:srcRect l="28980" r="22870"/>
          <a:stretch/>
        </p:blipFill>
        <p:spPr>
          <a:xfrm>
            <a:off x="97558" y="2839660"/>
            <a:ext cx="3249779" cy="3030825"/>
          </a:xfrm>
          <a:prstGeom prst="rect">
            <a:avLst/>
          </a:prstGeom>
          <a:noFill/>
          <a:ln>
            <a:noFill/>
          </a:ln>
        </p:spPr>
      </p:pic>
    </p:spTree>
    <p:extLst>
      <p:ext uri="{BB962C8B-B14F-4D97-AF65-F5344CB8AC3E}">
        <p14:creationId xmlns:p14="http://schemas.microsoft.com/office/powerpoint/2010/main" val="3624155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7046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96572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593527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3/13/2023</a:t>
            </a:fld>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Tree>
    <p:extLst>
      <p:ext uri="{BB962C8B-B14F-4D97-AF65-F5344CB8AC3E}">
        <p14:creationId xmlns:p14="http://schemas.microsoft.com/office/powerpoint/2010/main" val="4154248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428875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85926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43095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56073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004049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53979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910530777"/>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86054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8262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1643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81765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31623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4215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127431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08466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3037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4154248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
        <p:nvSpPr>
          <p:cNvPr id="8" name="Slide Number Placeholder 4">
            <a:extLst>
              <a:ext uri="{FF2B5EF4-FFF2-40B4-BE49-F238E27FC236}">
                <a16:creationId xmlns:a16="http://schemas.microsoft.com/office/drawing/2014/main" id="{56230972-E7FC-5586-0FB3-BED9B6D310B6}"/>
              </a:ext>
            </a:extLst>
          </p:cNvPr>
          <p:cNvSpPr txBox="1">
            <a:spLocks/>
          </p:cNvSpPr>
          <p:nvPr userDrawn="1"/>
        </p:nvSpPr>
        <p:spPr>
          <a:xfrm>
            <a:off x="8687719" y="62571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29936C-68CC-48AF-8CF3-4B03BC21D04D}" type="slidenum">
              <a:rPr lang="en-US" smtClean="0"/>
              <a:pPr/>
              <a:t>‹#›</a:t>
            </a:fld>
            <a:endParaRPr lang="en-US"/>
          </a:p>
        </p:txBody>
      </p:sp>
      <p:graphicFrame>
        <p:nvGraphicFramePr>
          <p:cNvPr id="11" name="Diagram 10">
            <a:extLst>
              <a:ext uri="{FF2B5EF4-FFF2-40B4-BE49-F238E27FC236}">
                <a16:creationId xmlns:a16="http://schemas.microsoft.com/office/drawing/2014/main" id="{B4F7C8B5-F168-1401-15F0-68F3E6C926F0}"/>
              </a:ext>
            </a:extLst>
          </p:cNvPr>
          <p:cNvGraphicFramePr/>
          <p:nvPr userDrawn="1">
            <p:extLst>
              <p:ext uri="{D42A27DB-BD31-4B8C-83A1-F6EECF244321}">
                <p14:modId xmlns:p14="http://schemas.microsoft.com/office/powerpoint/2010/main" val="22966461"/>
              </p:ext>
            </p:extLst>
          </p:nvPr>
        </p:nvGraphicFramePr>
        <p:xfrm>
          <a:off x="2031999" y="1899100"/>
          <a:ext cx="8128000" cy="403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1260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13474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4991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8E71F56-0728-5C79-A481-672B3ACA8C39}"/>
              </a:ext>
            </a:extLst>
          </p:cNvPr>
          <p:cNvSpPr>
            <a:spLocks noGrp="1"/>
          </p:cNvSpPr>
          <p:nvPr>
            <p:ph type="sldNum" sz="quarter" idx="12"/>
          </p:nvPr>
        </p:nvSpPr>
        <p:spPr>
          <a:xfrm>
            <a:off x="8687719" y="6257199"/>
            <a:ext cx="2743200" cy="365125"/>
          </a:xfrm>
        </p:spPr>
        <p:txBody>
          <a:bodyPr/>
          <a:lstStyle/>
          <a:p>
            <a:fld id="{1929936C-68CC-48AF-8CF3-4B03BC21D04D}" type="slidenum">
              <a:rPr lang="en-US" smtClean="0"/>
              <a:t>‹#›</a:t>
            </a:fld>
            <a:endParaRPr lang="en-US"/>
          </a:p>
        </p:txBody>
      </p:sp>
      <p:sp>
        <p:nvSpPr>
          <p:cNvPr id="9" name="TextBox 8">
            <a:extLst>
              <a:ext uri="{FF2B5EF4-FFF2-40B4-BE49-F238E27FC236}">
                <a16:creationId xmlns:a16="http://schemas.microsoft.com/office/drawing/2014/main" id="{1908B0DF-6E74-6DDB-C977-3F6AF3A276F6}"/>
              </a:ext>
            </a:extLst>
          </p:cNvPr>
          <p:cNvSpPr txBox="1"/>
          <p:nvPr userDrawn="1"/>
        </p:nvSpPr>
        <p:spPr>
          <a:xfrm>
            <a:off x="10342605" y="6400800"/>
            <a:ext cx="184731" cy="369332"/>
          </a:xfrm>
          <a:prstGeom prst="rect">
            <a:avLst/>
          </a:prstGeom>
          <a:noFill/>
        </p:spPr>
        <p:txBody>
          <a:bodyPr wrap="none" rtlCol="0">
            <a:spAutoFit/>
          </a:bodyPr>
          <a:lstStyle/>
          <a:p>
            <a:endParaRPr lang="en-US"/>
          </a:p>
        </p:txBody>
      </p:sp>
      <p:graphicFrame>
        <p:nvGraphicFramePr>
          <p:cNvPr id="11" name="Diagram 10">
            <a:extLst>
              <a:ext uri="{FF2B5EF4-FFF2-40B4-BE49-F238E27FC236}">
                <a16:creationId xmlns:a16="http://schemas.microsoft.com/office/drawing/2014/main" id="{1A6E5614-B9FF-EB01-00F7-57C044292DD9}"/>
              </a:ext>
            </a:extLst>
          </p:cNvPr>
          <p:cNvGraphicFramePr/>
          <p:nvPr userDrawn="1">
            <p:extLst>
              <p:ext uri="{D42A27DB-BD31-4B8C-83A1-F6EECF244321}">
                <p14:modId xmlns:p14="http://schemas.microsoft.com/office/powerpoint/2010/main" val="3606793043"/>
              </p:ext>
            </p:extLst>
          </p:nvPr>
        </p:nvGraphicFramePr>
        <p:xfrm>
          <a:off x="2031999" y="1899100"/>
          <a:ext cx="8128000" cy="403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21745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graphicFrame>
        <p:nvGraphicFramePr>
          <p:cNvPr id="7" name="Diagram 6">
            <a:extLst>
              <a:ext uri="{FF2B5EF4-FFF2-40B4-BE49-F238E27FC236}">
                <a16:creationId xmlns:a16="http://schemas.microsoft.com/office/drawing/2014/main" id="{231ED25E-EBDB-1A2F-7CB4-2D8A52010562}"/>
              </a:ext>
            </a:extLst>
          </p:cNvPr>
          <p:cNvGraphicFramePr/>
          <p:nvPr userDrawn="1">
            <p:extLst>
              <p:ext uri="{D42A27DB-BD31-4B8C-83A1-F6EECF244321}">
                <p14:modId xmlns:p14="http://schemas.microsoft.com/office/powerpoint/2010/main" val="2936699376"/>
              </p:ext>
            </p:extLst>
          </p:nvPr>
        </p:nvGraphicFramePr>
        <p:xfrm>
          <a:off x="2031999" y="1899100"/>
          <a:ext cx="8128000" cy="403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4">
            <a:extLst>
              <a:ext uri="{FF2B5EF4-FFF2-40B4-BE49-F238E27FC236}">
                <a16:creationId xmlns:a16="http://schemas.microsoft.com/office/drawing/2014/main" id="{1C4E1E8A-2F91-EAC9-A7FF-1B7B72B78E9E}"/>
              </a:ext>
            </a:extLst>
          </p:cNvPr>
          <p:cNvSpPr txBox="1">
            <a:spLocks/>
          </p:cNvSpPr>
          <p:nvPr userDrawn="1"/>
        </p:nvSpPr>
        <p:spPr>
          <a:xfrm>
            <a:off x="8687719" y="62571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29936C-68CC-48AF-8CF3-4B03BC21D04D}" type="slidenum">
              <a:rPr lang="en-US" smtClean="0"/>
              <a:pPr/>
              <a:t>‹#›</a:t>
            </a:fld>
            <a:endParaRPr lang="en-US"/>
          </a:p>
        </p:txBody>
      </p:sp>
    </p:spTree>
    <p:extLst>
      <p:ext uri="{BB962C8B-B14F-4D97-AF65-F5344CB8AC3E}">
        <p14:creationId xmlns:p14="http://schemas.microsoft.com/office/powerpoint/2010/main" val="5781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2631881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3/13/2023</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555421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666855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89915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1195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7.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746"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727" r:id="rId1"/>
    <p:sldLayoutId id="2147483726" r:id="rId2"/>
    <p:sldLayoutId id="2147483752" r:id="rId3"/>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587702453"/>
      </p:ext>
    </p:extLst>
  </p:cSld>
  <p:clrMap bg1="lt1" tx1="dk1" bg2="lt2" tx2="dk2" accent1="accent1" accent2="accent2" accent3="accent3" accent4="accent4" accent5="accent5" accent6="accent6" hlink="hlink" folHlink="folHlink"/>
  <p:sldLayoutIdLst>
    <p:sldLayoutId id="2147483736" r:id="rId1"/>
    <p:sldLayoutId id="2147483730" r:id="rId2"/>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6020264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60" r:id="rId6"/>
    <p:sldLayoutId id="2147483759" r:id="rId7"/>
    <p:sldLayoutId id="2147483761" r:id="rId8"/>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824778145"/>
      </p:ext>
    </p:extLst>
  </p:cSld>
  <p:clrMap bg1="lt1" tx1="dk1" bg2="lt2" tx2="dk2" accent1="accent1" accent2="accent2" accent3="accent3" accent4="accent4" accent5="accent5" accent6="accent6" hlink="hlink" folHlink="folHlink"/>
  <p:sldLayoutIdLst>
    <p:sldLayoutId id="2147483716" r:id="rId1"/>
    <p:sldLayoutId id="2147483745" r:id="rId2"/>
    <p:sldLayoutId id="2147483700" r:id="rId3"/>
    <p:sldLayoutId id="2147483748"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28" r:id="rId14"/>
    <p:sldLayoutId id="2147483747" r:id="rId15"/>
    <p:sldLayoutId id="2147483749" r:id="rId16"/>
    <p:sldLayoutId id="2147483713" r:id="rId17"/>
    <p:sldLayoutId id="2147483714" r:id="rId18"/>
    <p:sldLayoutId id="2147483750" r:id="rId19"/>
    <p:sldLayoutId id="2147483715" r:id="rId20"/>
  </p:sldLayoutIdLst>
  <p:hf hd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2522298375"/>
      </p:ext>
    </p:extLst>
  </p:cSld>
  <p:clrMap bg1="lt1" tx1="dk1" bg2="lt2" tx2="dk2" accent1="accent1" accent2="accent2" accent3="accent3" accent4="accent4" accent5="accent5" accent6="accent6" hlink="hlink" folHlink="folHlink"/>
  <p:sldLayoutIdLst>
    <p:sldLayoutId id="2147483720" r:id="rId1"/>
    <p:sldLayoutId id="2147483751" r:id="rId2"/>
  </p:sldLayoutIdLst>
  <p:hf hd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722"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offices/office-of-formula-grants/school-support-and-accountability/"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hyperlink" Target="https://oese.ed.gov/offices/office-of-formula-grants/school-support-and-accountability/essa-legislation-table-contents/title-v-flexibility-accountability/#TITLE-V-PART-A" TargetMode="External"/><Relationship Id="rId5" Type="http://schemas.openxmlformats.org/officeDocument/2006/relationships/hyperlink" Target="https://oese.ed.gov/offices/office-of-formula-grants/school-support-and-accountability/english-language-acquisition-state-grants/" TargetMode="External"/><Relationship Id="rId4" Type="http://schemas.openxmlformats.org/officeDocument/2006/relationships/hyperlink" Target="https://oese.ed.gov/offices/office-of-formula-grants/school-support-and-accountability/instruction-state-grants-title-ii-part-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acf.hhs.gov/ohs" TargetMode="External"/><Relationship Id="rId3" Type="http://schemas.openxmlformats.org/officeDocument/2006/relationships/hyperlink" Target="https://oese.ed.gov/offices/office-of-formula-grants/school-support-and-accountability/education-for-homeless-children-and-youths-grants-for-state-and-local-activities/" TargetMode="External"/><Relationship Id="rId7" Type="http://schemas.openxmlformats.org/officeDocument/2006/relationships/hyperlink" Target="https://www.acf.hhs.gov/occ/fact-sheet"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hyperlink" Target="https://cte.ed.gov/" TargetMode="External"/><Relationship Id="rId5" Type="http://schemas.openxmlformats.org/officeDocument/2006/relationships/hyperlink" Target="https://sites.ed.gov/idea/" TargetMode="External"/><Relationship Id="rId4" Type="http://schemas.openxmlformats.org/officeDocument/2006/relationships/hyperlink" Target="https://www2.ed.gov/about/offices/list/ovae/pi/AdultEd/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nj.gov/education"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32.xml"/><Relationship Id="rId1" Type="http://schemas.openxmlformats.org/officeDocument/2006/relationships/slideLayout" Target="../slideLayouts/slideLayout46.xml"/><Relationship Id="rId6" Type="http://schemas.openxmlformats.org/officeDocument/2006/relationships/hyperlink" Target="https://www.facebook.com/njdeptofed/" TargetMode="External"/><Relationship Id="rId5" Type="http://schemas.openxmlformats.org/officeDocument/2006/relationships/hyperlink" Target="mailto:esser@doe.nj.gov" TargetMode="External"/><Relationship Id="rId4" Type="http://schemas.openxmlformats.org/officeDocument/2006/relationships/hyperlink" Target="https://www.nj.gov/education/federalfunding/index.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tmicciulla@eatontown.org" TargetMode="External"/><Relationship Id="rId2" Type="http://schemas.openxmlformats.org/officeDocument/2006/relationships/hyperlink" Target="mailto:smccue@eatontown.org" TargetMode="Externa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hyperlink" Target="mailto:famato@weehawken.k12.nj.us" TargetMode="External"/><Relationship Id="rId2" Type="http://schemas.openxmlformats.org/officeDocument/2006/relationships/hyperlink" Target="mailto:ecrespo@weehawken.k12.nj.us" TargetMode="Externa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nj.gov/education"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37.xml"/><Relationship Id="rId1" Type="http://schemas.openxmlformats.org/officeDocument/2006/relationships/slideLayout" Target="../slideLayouts/slideLayout30.xml"/><Relationship Id="rId6" Type="http://schemas.openxmlformats.org/officeDocument/2006/relationships/hyperlink" Target="https://www.facebook.com/njdeptofed/" TargetMode="External"/><Relationship Id="rId5" Type="http://schemas.openxmlformats.org/officeDocument/2006/relationships/hyperlink" Target="https://homeroom5.doe.state.nj.us/events/" TargetMode="External"/><Relationship Id="rId4" Type="http://schemas.openxmlformats.org/officeDocument/2006/relationships/hyperlink" Target="mailto:ESSER@doe.nj.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C238FA0-2D92-3B07-0F49-ED987C1ADF2C}"/>
              </a:ext>
            </a:extLst>
          </p:cNvPr>
          <p:cNvSpPr>
            <a:spLocks noGrp="1"/>
          </p:cNvSpPr>
          <p:nvPr>
            <p:ph type="ctrTitle"/>
          </p:nvPr>
        </p:nvSpPr>
        <p:spPr>
          <a:xfrm>
            <a:off x="2399182" y="2882050"/>
            <a:ext cx="8856648" cy="1282447"/>
          </a:xfrm>
        </p:spPr>
        <p:txBody>
          <a:bodyPr/>
          <a:lstStyle/>
          <a:p>
            <a:r>
              <a:rPr lang="en-US" sz="2600" kern="1200" dirty="0">
                <a:effectLst/>
                <a:latin typeface="Palatino Linotype" panose="02040502050505030304" pitchFamily="18" charset="0"/>
                <a:ea typeface="+mn-ea"/>
                <a:cs typeface="Calibri Light" panose="020F0302020204030204" pitchFamily="34" charset="0"/>
              </a:rPr>
              <a:t>Elementary and Secondary School Emergency Relief (ESSER) Roundtable Series</a:t>
            </a:r>
            <a:br>
              <a:rPr lang="en-US" sz="2900" kern="1200" dirty="0">
                <a:effectLst/>
                <a:latin typeface="Palatino Linotype" panose="02040502050505030304" pitchFamily="18" charset="0"/>
                <a:ea typeface="+mn-ea"/>
                <a:cs typeface="Calibri Light" panose="020F0302020204030204" pitchFamily="34" charset="0"/>
              </a:rPr>
            </a:br>
            <a:r>
              <a:rPr lang="en-US" sz="2700" kern="1200" dirty="0">
                <a:effectLst/>
                <a:ea typeface="+mn-ea"/>
                <a:cs typeface="+mn-cs"/>
              </a:rPr>
              <a:t>Maximizing The Value of Federal Funds</a:t>
            </a:r>
            <a:endParaRPr lang="en-US" dirty="0"/>
          </a:p>
        </p:txBody>
      </p:sp>
      <p:sp>
        <p:nvSpPr>
          <p:cNvPr id="3" name="Subtitle 2"/>
          <p:cNvSpPr>
            <a:spLocks noGrp="1"/>
          </p:cNvSpPr>
          <p:nvPr>
            <p:ph type="subTitle" idx="1"/>
          </p:nvPr>
        </p:nvSpPr>
        <p:spPr>
          <a:xfrm>
            <a:off x="2466733" y="5046955"/>
            <a:ext cx="7772400" cy="1199704"/>
          </a:xfrm>
        </p:spPr>
        <p:txBody>
          <a:bodyPr vert="horz" lIns="91440" tIns="45720" rIns="91440" bIns="45720" rtlCol="0" anchor="t">
            <a:normAutofit fontScale="25000" lnSpcReduction="20000"/>
          </a:bodyPr>
          <a:lstStyle/>
          <a:p>
            <a:r>
              <a:rPr lang="en-US" sz="8100" dirty="0">
                <a:latin typeface="+mn-lt"/>
              </a:rPr>
              <a:t>New Jersey Department of Education</a:t>
            </a:r>
          </a:p>
          <a:p>
            <a:r>
              <a:rPr lang="en-US" sz="8100" dirty="0">
                <a:latin typeface="+mn-lt"/>
              </a:rPr>
              <a:t>Division of Educational Services</a:t>
            </a:r>
          </a:p>
          <a:p>
            <a:r>
              <a:rPr lang="en-US" sz="8100" dirty="0">
                <a:latin typeface="+mn-lt"/>
              </a:rPr>
              <a:t>January  25, 2023</a:t>
            </a:r>
          </a:p>
        </p:txBody>
      </p:sp>
      <p:pic>
        <p:nvPicPr>
          <p:cNvPr id="4" name="Logo" descr="Logo: State of New Jersey, Department of Education.">
            <a:extLst>
              <a:ext uri="{FF2B5EF4-FFF2-40B4-BE49-F238E27FC236}">
                <a16:creationId xmlns:a16="http://schemas.microsoft.com/office/drawing/2014/main" id="{6FA14BD8-91F1-475F-BA79-80DB2FF4B8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275" y="5634281"/>
            <a:ext cx="1155001" cy="1059751"/>
          </a:xfrm>
          <a:prstGeom prst="rect">
            <a:avLst/>
          </a:prstGeom>
        </p:spPr>
      </p:pic>
    </p:spTree>
    <p:extLst>
      <p:ext uri="{BB962C8B-B14F-4D97-AF65-F5344CB8AC3E}">
        <p14:creationId xmlns:p14="http://schemas.microsoft.com/office/powerpoint/2010/main" val="364873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a:xfrm>
            <a:off x="1333960" y="186223"/>
            <a:ext cx="10096959" cy="747579"/>
          </a:xfrm>
        </p:spPr>
        <p:txBody>
          <a:bodyPr/>
          <a:lstStyle/>
          <a:p>
            <a:r>
              <a:rPr lang="en-US" sz="3300" dirty="0">
                <a:latin typeface="Palatino Linotype"/>
              </a:rPr>
              <a:t>Maximizing Federal Funds: Entitlement Guidance (1 of 2)</a:t>
            </a:r>
          </a:p>
        </p:txBody>
      </p:sp>
      <p:sp>
        <p:nvSpPr>
          <p:cNvPr id="4" name="Content Placeholder 3">
            <a:extLst>
              <a:ext uri="{FF2B5EF4-FFF2-40B4-BE49-F238E27FC236}">
                <a16:creationId xmlns:a16="http://schemas.microsoft.com/office/drawing/2014/main" id="{67F5F7DA-C4F4-7D29-747A-8FB47EE33EC6}"/>
              </a:ext>
            </a:extLst>
          </p:cNvPr>
          <p:cNvSpPr>
            <a:spLocks noGrp="1"/>
          </p:cNvSpPr>
          <p:nvPr>
            <p:ph idx="1"/>
          </p:nvPr>
        </p:nvSpPr>
        <p:spPr>
          <a:xfrm>
            <a:off x="150863" y="895302"/>
            <a:ext cx="11890272" cy="561732"/>
          </a:xfrm>
        </p:spPr>
        <p:txBody>
          <a:bodyPr>
            <a:normAutofit/>
          </a:bodyPr>
          <a:lstStyle/>
          <a:p>
            <a:pPr marL="0" indent="0">
              <a:buNone/>
            </a:pPr>
            <a:r>
              <a:rPr lang="en-US" sz="2300" b="1" dirty="0">
                <a:solidFill>
                  <a:schemeClr val="tx2">
                    <a:lumMod val="50000"/>
                  </a:schemeClr>
                </a:solidFill>
              </a:rPr>
              <a:t>The guidance summarizes the Federal entitlement grants</a:t>
            </a:r>
          </a:p>
        </p:txBody>
      </p:sp>
      <p:graphicFrame>
        <p:nvGraphicFramePr>
          <p:cNvPr id="3" name="Table 2">
            <a:extLst>
              <a:ext uri="{FF2B5EF4-FFF2-40B4-BE49-F238E27FC236}">
                <a16:creationId xmlns:a16="http://schemas.microsoft.com/office/drawing/2014/main" id="{8D73E86E-B3C9-D109-2900-2024ABF51253}"/>
              </a:ext>
            </a:extLst>
          </p:cNvPr>
          <p:cNvGraphicFramePr>
            <a:graphicFrameLocks noGrp="1"/>
          </p:cNvGraphicFramePr>
          <p:nvPr>
            <p:extLst>
              <p:ext uri="{D42A27DB-BD31-4B8C-83A1-F6EECF244321}">
                <p14:modId xmlns:p14="http://schemas.microsoft.com/office/powerpoint/2010/main" val="4271965731"/>
              </p:ext>
            </p:extLst>
          </p:nvPr>
        </p:nvGraphicFramePr>
        <p:xfrm>
          <a:off x="230414" y="1328928"/>
          <a:ext cx="11731170" cy="4720104"/>
        </p:xfrm>
        <a:graphic>
          <a:graphicData uri="http://schemas.openxmlformats.org/drawingml/2006/table">
            <a:tbl>
              <a:tblPr firstRow="1" firstCol="1" bandRow="1">
                <a:tableStyleId>{0505E3EF-67EA-436B-97B2-0124C06EBD24}</a:tableStyleId>
              </a:tblPr>
              <a:tblGrid>
                <a:gridCol w="5865585">
                  <a:extLst>
                    <a:ext uri="{9D8B030D-6E8A-4147-A177-3AD203B41FA5}">
                      <a16:colId xmlns:a16="http://schemas.microsoft.com/office/drawing/2014/main" val="3984100590"/>
                    </a:ext>
                  </a:extLst>
                </a:gridCol>
                <a:gridCol w="5865585">
                  <a:extLst>
                    <a:ext uri="{9D8B030D-6E8A-4147-A177-3AD203B41FA5}">
                      <a16:colId xmlns:a16="http://schemas.microsoft.com/office/drawing/2014/main" val="2909015455"/>
                    </a:ext>
                  </a:extLst>
                </a:gridCol>
              </a:tblGrid>
              <a:tr h="300608">
                <a:tc>
                  <a:txBody>
                    <a:bodyPr/>
                    <a:lstStyle/>
                    <a:p>
                      <a:pPr marL="0" marR="0" algn="l">
                        <a:lnSpc>
                          <a:spcPct val="107000"/>
                        </a:lnSpc>
                        <a:spcBef>
                          <a:spcPts val="0"/>
                        </a:spcBef>
                        <a:spcAft>
                          <a:spcPts val="0"/>
                        </a:spcAft>
                      </a:pPr>
                      <a:r>
                        <a:rPr lang="en-US" sz="1600" b="1" u="none" dirty="0">
                          <a:effectLst/>
                        </a:rPr>
                        <a:t>Federal Entitlement Grants </a:t>
                      </a:r>
                    </a:p>
                  </a:txBody>
                  <a:tcPr marL="47524" marR="47524" marT="0" marB="0" anchor="ctr"/>
                </a:tc>
                <a:tc>
                  <a:txBody>
                    <a:bodyPr/>
                    <a:lstStyle/>
                    <a:p>
                      <a:pPr marL="0" marR="0" algn="l">
                        <a:lnSpc>
                          <a:spcPct val="107000"/>
                        </a:lnSpc>
                        <a:spcBef>
                          <a:spcPts val="0"/>
                        </a:spcBef>
                        <a:spcAft>
                          <a:spcPts val="0"/>
                        </a:spcAft>
                      </a:pPr>
                      <a:r>
                        <a:rPr lang="en-US" sz="1600" b="1" dirty="0">
                          <a:effectLst/>
                          <a:latin typeface="Palatino Linotype" panose="02040502050505030304" pitchFamily="18" charset="0"/>
                          <a:ea typeface="Calibri" panose="020F0502020204030204" pitchFamily="34" charset="0"/>
                          <a:cs typeface="Arial" panose="020B0604020202020204" pitchFamily="34" charset="0"/>
                        </a:rPr>
                        <a:t>Information Link </a:t>
                      </a:r>
                    </a:p>
                  </a:txBody>
                  <a:tcPr marL="47524" marR="47524" marT="0" marB="0" anchor="ctr"/>
                </a:tc>
                <a:extLst>
                  <a:ext uri="{0D108BD9-81ED-4DB2-BD59-A6C34878D82A}">
                    <a16:rowId xmlns:a16="http://schemas.microsoft.com/office/drawing/2014/main" val="1970885893"/>
                  </a:ext>
                </a:extLst>
              </a:tr>
              <a:tr h="704247">
                <a:tc>
                  <a:txBody>
                    <a:bodyPr/>
                    <a:lstStyle/>
                    <a:p>
                      <a:pPr marL="0" marR="0" algn="l">
                        <a:lnSpc>
                          <a:spcPct val="107000"/>
                        </a:lnSpc>
                        <a:spcBef>
                          <a:spcPts val="0"/>
                        </a:spcBef>
                        <a:spcAft>
                          <a:spcPts val="0"/>
                        </a:spcAft>
                      </a:pPr>
                      <a:r>
                        <a:rPr lang="en-US" sz="1600" u="sng" dirty="0">
                          <a:effectLst/>
                          <a:hlinkClick r:id="rId3"/>
                        </a:rPr>
                        <a:t>Title I</a:t>
                      </a:r>
                      <a:r>
                        <a:rPr lang="en-US" sz="1600" b="0" dirty="0">
                          <a:effectLst/>
                        </a:rPr>
                        <a:t> (Title I, </a:t>
                      </a:r>
                      <a:r>
                        <a:rPr lang="en-US" sz="1600" b="0" u="none" dirty="0">
                          <a:effectLst/>
                        </a:rPr>
                        <a:t>Part A: Improving the Academic Achievement of the Disadvantaged)</a:t>
                      </a:r>
                    </a:p>
                  </a:txBody>
                  <a:tcPr marL="47524" marR="47524" marT="0" marB="0" anchor="ctr"/>
                </a:tc>
                <a:tc>
                  <a:txBody>
                    <a:bodyPr/>
                    <a:lstStyle/>
                    <a:p>
                      <a:pPr marL="0" marR="0" algn="l">
                        <a:lnSpc>
                          <a:spcPct val="107000"/>
                        </a:lnSpc>
                        <a:spcBef>
                          <a:spcPts val="0"/>
                        </a:spcBef>
                        <a:spcAft>
                          <a:spcPts val="0"/>
                        </a:spcAft>
                      </a:pPr>
                      <a:r>
                        <a:rPr lang="en-US" sz="1600" b="0" dirty="0">
                          <a:effectLst/>
                          <a:latin typeface="+mn-lt"/>
                          <a:ea typeface="Calibri" panose="020F0502020204030204" pitchFamily="34" charset="0"/>
                          <a:cs typeface="Arial" panose="020B0604020202020204" pitchFamily="34" charset="0"/>
                          <a:hlinkClick r:id="rId3"/>
                        </a:rPr>
                        <a:t>https://oese.ed.gov/offices/office-of-formula-grants/school-support-and-accountability/</a:t>
                      </a:r>
                      <a:r>
                        <a:rPr lang="en-US" sz="1600" b="0" dirty="0">
                          <a:effectLst/>
                          <a:latin typeface="+mn-lt"/>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3266757730"/>
                  </a:ext>
                </a:extLst>
              </a:tr>
              <a:tr h="704153">
                <a:tc>
                  <a:txBody>
                    <a:bodyPr/>
                    <a:lstStyle/>
                    <a:p>
                      <a:pPr marL="0" marR="0" algn="l">
                        <a:lnSpc>
                          <a:spcPct val="107000"/>
                        </a:lnSpc>
                        <a:spcBef>
                          <a:spcPts val="0"/>
                        </a:spcBef>
                        <a:spcAft>
                          <a:spcPts val="0"/>
                        </a:spcAft>
                      </a:pPr>
                      <a:r>
                        <a:rPr lang="en-US" sz="1600" u="sng" dirty="0">
                          <a:effectLst/>
                          <a:hlinkClick r:id="rId4"/>
                        </a:rPr>
                        <a:t>Title II</a:t>
                      </a:r>
                      <a:r>
                        <a:rPr lang="en-US" sz="1600" b="0" dirty="0">
                          <a:effectLst/>
                        </a:rPr>
                        <a:t> (Title II, Part A: Supporting Effective Instruction;</a:t>
                      </a:r>
                    </a:p>
                    <a:p>
                      <a:pPr marL="0" marR="0" algn="l">
                        <a:lnSpc>
                          <a:spcPct val="107000"/>
                        </a:lnSpc>
                        <a:spcBef>
                          <a:spcPts val="0"/>
                        </a:spcBef>
                        <a:spcAft>
                          <a:spcPts val="0"/>
                        </a:spcAft>
                      </a:pPr>
                      <a:r>
                        <a:rPr lang="en-US" sz="1600" b="0" dirty="0">
                          <a:effectLst/>
                        </a:rPr>
                        <a:t>Title II-B: Teacher and School Leader Incentive Fund)</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524" marR="47524" marT="0" marB="0" anchor="ct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hlinkClick r:id="rId4"/>
                        </a:rPr>
                        <a:t>https://oese.ed.gov/offices/office-of-formula-grants/school-support-and-accountability/instruction-state-grants-title-ii-part-a/</a:t>
                      </a:r>
                      <a:r>
                        <a:rPr lang="en-US" sz="1600" dirty="0">
                          <a:effectLst/>
                          <a:latin typeface="+mn-lt"/>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2095636569"/>
                  </a:ext>
                </a:extLst>
              </a:tr>
              <a:tr h="704247">
                <a:tc>
                  <a:txBody>
                    <a:bodyPr/>
                    <a:lstStyle/>
                    <a:p>
                      <a:pPr marL="0" marR="0" algn="l">
                        <a:lnSpc>
                          <a:spcPct val="107000"/>
                        </a:lnSpc>
                        <a:spcBef>
                          <a:spcPts val="0"/>
                        </a:spcBef>
                        <a:spcAft>
                          <a:spcPts val="0"/>
                        </a:spcAft>
                      </a:pPr>
                      <a:r>
                        <a:rPr lang="en-US" sz="1600" u="sng">
                          <a:effectLst/>
                          <a:hlinkClick r:id="rId5"/>
                        </a:rPr>
                        <a:t>Title III</a:t>
                      </a:r>
                      <a:r>
                        <a:rPr lang="en-US" sz="1600" b="0" u="none">
                          <a:effectLst/>
                        </a:rPr>
                        <a:t> (Title III, Part A: Language Instruction for English Learners and Immigrant Students)</a:t>
                      </a:r>
                    </a:p>
                  </a:txBody>
                  <a:tcPr marL="47524" marR="47524" marT="0" marB="0" anchor="ctr"/>
                </a:tc>
                <a:tc>
                  <a:txBody>
                    <a:bodyPr/>
                    <a:lstStyle/>
                    <a:p>
                      <a:pPr marL="0" marR="0" algn="l">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Arial" panose="020B0604020202020204" pitchFamily="34" charset="0"/>
                          <a:hlinkClick r:id="rId5"/>
                        </a:rPr>
                        <a:t>https://oese.ed.gov/offices/office-of-formula-grants/school-support-and-accountability/english-language-acquisition-state-grants/</a:t>
                      </a:r>
                      <a:r>
                        <a:rPr lang="en-US" sz="1600" dirty="0">
                          <a:solidFill>
                            <a:schemeClr val="tx1"/>
                          </a:solidFill>
                          <a:effectLst/>
                          <a:latin typeface="+mn-lt"/>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419503587"/>
                  </a:ext>
                </a:extLst>
              </a:tr>
              <a:tr h="1242966">
                <a:tc>
                  <a:txBody>
                    <a:bodyPr/>
                    <a:lstStyle/>
                    <a:p>
                      <a:pPr marL="0" marR="0" algn="l">
                        <a:lnSpc>
                          <a:spcPct val="107000"/>
                        </a:lnSpc>
                        <a:spcBef>
                          <a:spcPts val="0"/>
                        </a:spcBef>
                        <a:spcAft>
                          <a:spcPts val="0"/>
                        </a:spcAft>
                      </a:pPr>
                      <a:r>
                        <a:rPr lang="en-US" sz="1600" u="sng" dirty="0">
                          <a:effectLst/>
                          <a:hlinkClick r:id="rId3"/>
                        </a:rPr>
                        <a:t>Title IV</a:t>
                      </a:r>
                      <a:r>
                        <a:rPr lang="en-US" sz="1600" b="0" dirty="0">
                          <a:effectLst/>
                        </a:rPr>
                        <a:t> (Title IV, Part A: Student Support and Academic Enrichment Program;</a:t>
                      </a:r>
                    </a:p>
                    <a:p>
                      <a:pPr marL="0" marR="0" algn="l">
                        <a:lnSpc>
                          <a:spcPct val="107000"/>
                        </a:lnSpc>
                        <a:spcBef>
                          <a:spcPts val="0"/>
                        </a:spcBef>
                        <a:spcAft>
                          <a:spcPts val="0"/>
                        </a:spcAft>
                        <a:tabLst>
                          <a:tab pos="2057400" algn="l"/>
                        </a:tabLst>
                      </a:pPr>
                      <a:r>
                        <a:rPr lang="en-US" sz="1600" b="0" dirty="0">
                          <a:effectLst/>
                        </a:rPr>
                        <a:t>Title IV, Part F, Subpart 2: Community Support for School Success)</a:t>
                      </a:r>
                      <a:endParaRPr lang="en-US"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524" marR="47524" marT="0" marB="0" anchor="ct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hlinkClick r:id="rId3"/>
                        </a:rPr>
                        <a:t>https://oese.ed.gov/offices/office-of-formula-grants/school-support-and-accountability/</a:t>
                      </a:r>
                      <a:r>
                        <a:rPr lang="en-US" sz="1600" dirty="0">
                          <a:effectLst/>
                          <a:latin typeface="+mn-lt"/>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1289587763"/>
                  </a:ext>
                </a:extLst>
              </a:tr>
              <a:tr h="928979">
                <a:tc>
                  <a:txBody>
                    <a:bodyPr/>
                    <a:lstStyle/>
                    <a:p>
                      <a:pPr marL="0" marR="0" algn="l">
                        <a:lnSpc>
                          <a:spcPct val="107000"/>
                        </a:lnSpc>
                        <a:spcBef>
                          <a:spcPts val="0"/>
                        </a:spcBef>
                        <a:spcAft>
                          <a:spcPts val="0"/>
                        </a:spcAft>
                        <a:tabLst>
                          <a:tab pos="2057400" algn="l"/>
                        </a:tabLst>
                      </a:pPr>
                      <a:r>
                        <a:rPr lang="en-US" sz="1600" dirty="0">
                          <a:solidFill>
                            <a:schemeClr val="tx1"/>
                          </a:solidFill>
                          <a:effectLst/>
                          <a:latin typeface="+mn-lt"/>
                          <a:ea typeface="Calibri" panose="020F0502020204030204" pitchFamily="34" charset="0"/>
                          <a:cs typeface="Arial"/>
                          <a:hlinkClick r:id="rId6"/>
                        </a:rPr>
                        <a:t>Title V</a:t>
                      </a:r>
                      <a:r>
                        <a:rPr lang="en-US" sz="1600" dirty="0">
                          <a:solidFill>
                            <a:schemeClr val="tx1"/>
                          </a:solidFill>
                          <a:effectLst/>
                          <a:latin typeface="+mn-lt"/>
                          <a:ea typeface="Calibri" panose="020F0502020204030204" pitchFamily="34" charset="0"/>
                          <a:cs typeface="Arial"/>
                        </a:rPr>
                        <a:t> </a:t>
                      </a:r>
                      <a:r>
                        <a:rPr lang="en-US" sz="1600" b="0" dirty="0">
                          <a:solidFill>
                            <a:schemeClr val="tx1"/>
                          </a:solidFill>
                          <a:effectLst/>
                          <a:latin typeface="+mn-lt"/>
                          <a:ea typeface="Calibri" panose="020F0502020204030204" pitchFamily="34" charset="0"/>
                          <a:cs typeface="Arial"/>
                        </a:rPr>
                        <a:t>(Title V, Part B: Rural Education Achievement Program)</a:t>
                      </a:r>
                    </a:p>
                  </a:txBody>
                  <a:tcPr marL="47524" marR="47524" marT="0" marB="0" anchor="ctr"/>
                </a:tc>
                <a:tc>
                  <a:txBody>
                    <a:bodyPr/>
                    <a:lstStyle/>
                    <a:p>
                      <a:pPr marL="0" marR="0" algn="l">
                        <a:lnSpc>
                          <a:spcPct val="107000"/>
                        </a:lnSpc>
                        <a:spcBef>
                          <a:spcPts val="0"/>
                        </a:spcBef>
                        <a:spcAft>
                          <a:spcPts val="0"/>
                        </a:spcAft>
                      </a:pPr>
                      <a:r>
                        <a:rPr lang="en-US" sz="1600" dirty="0">
                          <a:effectLst/>
                          <a:latin typeface="+mn-lt"/>
                          <a:hlinkClick r:id="rId6"/>
                        </a:rPr>
                        <a:t>https://oese.ed.gov/offices/office-of-formula-grants/school-support-and-accountability/essa-legislation-table-contents/title-v-flexibility-accountability/#TITLE-V-PART-A</a:t>
                      </a:r>
                      <a:r>
                        <a:rPr lang="en-US" sz="1600" dirty="0">
                          <a:effectLst/>
                          <a:latin typeface="+mn-lt"/>
                        </a:rPr>
                        <a:t> </a:t>
                      </a:r>
                    </a:p>
                  </a:txBody>
                  <a:tcPr marL="47524" marR="47524" marT="0" marB="0" anchor="ctr"/>
                </a:tc>
                <a:extLst>
                  <a:ext uri="{0D108BD9-81ED-4DB2-BD59-A6C34878D82A}">
                    <a16:rowId xmlns:a16="http://schemas.microsoft.com/office/drawing/2014/main" val="1453928909"/>
                  </a:ext>
                </a:extLst>
              </a:tr>
            </a:tbl>
          </a:graphicData>
        </a:graphic>
      </p:graphicFrame>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10</a:t>
            </a:fld>
            <a:endParaRPr lang="en-US"/>
          </a:p>
        </p:txBody>
      </p:sp>
    </p:spTree>
    <p:extLst>
      <p:ext uri="{BB962C8B-B14F-4D97-AF65-F5344CB8AC3E}">
        <p14:creationId xmlns:p14="http://schemas.microsoft.com/office/powerpoint/2010/main" val="106447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a:xfrm>
            <a:off x="1333960" y="203018"/>
            <a:ext cx="10096959" cy="747579"/>
          </a:xfrm>
        </p:spPr>
        <p:txBody>
          <a:bodyPr/>
          <a:lstStyle/>
          <a:p>
            <a:r>
              <a:rPr lang="en-US" sz="3300" dirty="0">
                <a:latin typeface="Palatino Linotype"/>
              </a:rPr>
              <a:t>Maximizing Federal Funds: Entitlement Guidance (2 of 2)</a:t>
            </a:r>
          </a:p>
        </p:txBody>
      </p:sp>
      <p:sp>
        <p:nvSpPr>
          <p:cNvPr id="4" name="Content Placeholder 3">
            <a:extLst>
              <a:ext uri="{FF2B5EF4-FFF2-40B4-BE49-F238E27FC236}">
                <a16:creationId xmlns:a16="http://schemas.microsoft.com/office/drawing/2014/main" id="{67F5F7DA-C4F4-7D29-747A-8FB47EE33EC6}"/>
              </a:ext>
            </a:extLst>
          </p:cNvPr>
          <p:cNvSpPr>
            <a:spLocks noGrp="1"/>
          </p:cNvSpPr>
          <p:nvPr>
            <p:ph idx="1"/>
          </p:nvPr>
        </p:nvSpPr>
        <p:spPr>
          <a:xfrm>
            <a:off x="150863" y="944689"/>
            <a:ext cx="11890272" cy="561732"/>
          </a:xfrm>
        </p:spPr>
        <p:txBody>
          <a:bodyPr>
            <a:normAutofit/>
          </a:bodyPr>
          <a:lstStyle/>
          <a:p>
            <a:pPr marL="0" indent="0">
              <a:buNone/>
            </a:pPr>
            <a:r>
              <a:rPr lang="en-US" sz="2500" b="1" dirty="0">
                <a:solidFill>
                  <a:schemeClr val="tx2">
                    <a:lumMod val="50000"/>
                  </a:schemeClr>
                </a:solidFill>
              </a:rPr>
              <a:t>The guidance summarizes the Federal entitlement grants</a:t>
            </a:r>
          </a:p>
        </p:txBody>
      </p:sp>
      <p:graphicFrame>
        <p:nvGraphicFramePr>
          <p:cNvPr id="3" name="Table 2">
            <a:extLst>
              <a:ext uri="{FF2B5EF4-FFF2-40B4-BE49-F238E27FC236}">
                <a16:creationId xmlns:a16="http://schemas.microsoft.com/office/drawing/2014/main" id="{8D73E86E-B3C9-D109-2900-2024ABF51253}"/>
              </a:ext>
            </a:extLst>
          </p:cNvPr>
          <p:cNvGraphicFramePr>
            <a:graphicFrameLocks noGrp="1"/>
          </p:cNvGraphicFramePr>
          <p:nvPr>
            <p:extLst>
              <p:ext uri="{D42A27DB-BD31-4B8C-83A1-F6EECF244321}">
                <p14:modId xmlns:p14="http://schemas.microsoft.com/office/powerpoint/2010/main" val="1080308798"/>
              </p:ext>
            </p:extLst>
          </p:nvPr>
        </p:nvGraphicFramePr>
        <p:xfrm>
          <a:off x="230414" y="1397568"/>
          <a:ext cx="11731170" cy="4630831"/>
        </p:xfrm>
        <a:graphic>
          <a:graphicData uri="http://schemas.openxmlformats.org/drawingml/2006/table">
            <a:tbl>
              <a:tblPr firstRow="1" firstCol="1" bandRow="1">
                <a:tableStyleId>{0505E3EF-67EA-436B-97B2-0124C06EBD24}</a:tableStyleId>
              </a:tblPr>
              <a:tblGrid>
                <a:gridCol w="5865585">
                  <a:extLst>
                    <a:ext uri="{9D8B030D-6E8A-4147-A177-3AD203B41FA5}">
                      <a16:colId xmlns:a16="http://schemas.microsoft.com/office/drawing/2014/main" val="3984100590"/>
                    </a:ext>
                  </a:extLst>
                </a:gridCol>
                <a:gridCol w="5865585">
                  <a:extLst>
                    <a:ext uri="{9D8B030D-6E8A-4147-A177-3AD203B41FA5}">
                      <a16:colId xmlns:a16="http://schemas.microsoft.com/office/drawing/2014/main" val="2909015455"/>
                    </a:ext>
                  </a:extLst>
                </a:gridCol>
              </a:tblGrid>
              <a:tr h="278834">
                <a:tc>
                  <a:txBody>
                    <a:bodyPr/>
                    <a:lstStyle/>
                    <a:p>
                      <a:pPr marL="0" marR="0" algn="l">
                        <a:lnSpc>
                          <a:spcPct val="107000"/>
                        </a:lnSpc>
                        <a:spcBef>
                          <a:spcPts val="0"/>
                        </a:spcBef>
                        <a:spcAft>
                          <a:spcPts val="0"/>
                        </a:spcAft>
                      </a:pPr>
                      <a:r>
                        <a:rPr lang="en-US" sz="1600" b="1" u="none" dirty="0">
                          <a:effectLst/>
                          <a:latin typeface="Palatino Linotype" panose="02040502050505030304" pitchFamily="18" charset="0"/>
                        </a:rPr>
                        <a:t>Federal Entitlement Grants </a:t>
                      </a:r>
                    </a:p>
                  </a:txBody>
                  <a:tcPr marL="47524" marR="47524" marT="0" marB="0" anchor="ctr"/>
                </a:tc>
                <a:tc>
                  <a:txBody>
                    <a:bodyPr/>
                    <a:lstStyle/>
                    <a:p>
                      <a:pPr marL="0" marR="0" algn="l">
                        <a:lnSpc>
                          <a:spcPct val="107000"/>
                        </a:lnSpc>
                        <a:spcBef>
                          <a:spcPts val="0"/>
                        </a:spcBef>
                        <a:spcAft>
                          <a:spcPts val="0"/>
                        </a:spcAft>
                      </a:pPr>
                      <a:r>
                        <a:rPr lang="en-US" sz="1600" b="1" dirty="0">
                          <a:effectLst/>
                          <a:latin typeface="Palatino Linotype" panose="02040502050505030304" pitchFamily="18" charset="0"/>
                          <a:ea typeface="Calibri" panose="020F0502020204030204" pitchFamily="34" charset="0"/>
                          <a:cs typeface="Arial" panose="020B0604020202020204" pitchFamily="34" charset="0"/>
                        </a:rPr>
                        <a:t>Information Link </a:t>
                      </a:r>
                      <a:endParaRPr lang="en-US" sz="1600" b="0" dirty="0">
                        <a:effectLst/>
                        <a:latin typeface="Palatino Linotype" panose="02040502050505030304" pitchFamily="18" charset="0"/>
                        <a:ea typeface="Calibri" panose="020F0502020204030204" pitchFamily="34" charset="0"/>
                        <a:cs typeface="Arial" panose="020B0604020202020204" pitchFamily="34" charset="0"/>
                      </a:endParaRPr>
                    </a:p>
                  </a:txBody>
                  <a:tcPr marL="47524" marR="47524" marT="0" marB="0" anchor="ctr"/>
                </a:tc>
                <a:extLst>
                  <a:ext uri="{0D108BD9-81ED-4DB2-BD59-A6C34878D82A}">
                    <a16:rowId xmlns:a16="http://schemas.microsoft.com/office/drawing/2014/main" val="3946098164"/>
                  </a:ext>
                </a:extLst>
              </a:tr>
              <a:tr h="704247">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600" b="0" u="sng" dirty="0">
                          <a:effectLst/>
                          <a:latin typeface="Palatino Linotype" panose="02040502050505030304" pitchFamily="18" charset="0"/>
                          <a:hlinkClick r:id="rId3"/>
                        </a:rPr>
                        <a:t>McKinney-Vento</a:t>
                      </a:r>
                      <a:r>
                        <a:rPr lang="en-US" sz="1600" b="0" dirty="0">
                          <a:effectLst/>
                          <a:latin typeface="Palatino Linotype" panose="02040502050505030304" pitchFamily="18" charset="0"/>
                        </a:rPr>
                        <a:t> (Title IX, Part A: Education for Homeless Children and Youth Program)</a:t>
                      </a:r>
                      <a:endParaRPr lang="en-US" sz="1600" b="0" dirty="0">
                        <a:effectLst/>
                        <a:latin typeface="Palatino Linotype" panose="02040502050505030304" pitchFamily="18" charset="0"/>
                        <a:ea typeface="Calibri" panose="020F0502020204030204" pitchFamily="34" charset="0"/>
                        <a:cs typeface="Arial" panose="020B0604020202020204" pitchFamily="34" charset="0"/>
                      </a:endParaRPr>
                    </a:p>
                  </a:txBody>
                  <a:tcPr marL="47524" marR="47524" marT="0" marB="0" anchor="ctr"/>
                </a:tc>
                <a:tc>
                  <a:txBody>
                    <a:bodyPr/>
                    <a:lstStyle/>
                    <a:p>
                      <a:pPr marL="0" marR="0" algn="l">
                        <a:lnSpc>
                          <a:spcPct val="107000"/>
                        </a:lnSpc>
                        <a:spcBef>
                          <a:spcPts val="0"/>
                        </a:spcBef>
                        <a:spcAft>
                          <a:spcPts val="0"/>
                        </a:spcAft>
                      </a:pPr>
                      <a:r>
                        <a:rPr lang="en-US" sz="1600" b="0" dirty="0">
                          <a:effectLst/>
                          <a:latin typeface="Palatino Linotype" panose="02040502050505030304" pitchFamily="18" charset="0"/>
                          <a:ea typeface="Calibri" panose="020F0502020204030204" pitchFamily="34" charset="0"/>
                          <a:cs typeface="Arial" panose="020B0604020202020204" pitchFamily="34" charset="0"/>
                          <a:hlinkClick r:id="rId3"/>
                        </a:rPr>
                        <a:t>https://oese.ed.gov/offices/office-of-formula-grants/school-support-and-accountability/education-for-homeless-children-and-youths-grants-for-state-and-local-activities/</a:t>
                      </a:r>
                      <a:r>
                        <a:rPr lang="en-US" sz="1600" b="0" dirty="0">
                          <a:effectLst/>
                          <a:latin typeface="Palatino Linotype" panose="02040502050505030304" pitchFamily="18" charset="0"/>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3266757730"/>
                  </a:ext>
                </a:extLst>
              </a:tr>
              <a:tr h="704153">
                <a:tc>
                  <a:txBody>
                    <a:bodyPr/>
                    <a:lstStyle/>
                    <a:p>
                      <a:pPr marL="0" marR="0" algn="l">
                        <a:lnSpc>
                          <a:spcPct val="107000"/>
                        </a:lnSpc>
                        <a:spcBef>
                          <a:spcPts val="0"/>
                        </a:spcBef>
                        <a:spcAft>
                          <a:spcPts val="0"/>
                        </a:spcAft>
                      </a:pPr>
                      <a:r>
                        <a:rPr lang="en-US" sz="1600" b="0" u="sng" dirty="0">
                          <a:effectLst/>
                          <a:latin typeface="Palatino Linotype" panose="02040502050505030304" pitchFamily="18" charset="0"/>
                          <a:hlinkClick r:id="rId4"/>
                        </a:rPr>
                        <a:t>Adult Education and Family Literacy Act</a:t>
                      </a:r>
                      <a:endParaRPr lang="en-US" sz="1600" b="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endParaRPr>
                    </a:p>
                  </a:txBody>
                  <a:tcPr marL="47524" marR="47524" marT="0" marB="0" anchor="ctr"/>
                </a:tc>
                <a:tc>
                  <a:txBody>
                    <a:bodyPr/>
                    <a:lstStyle/>
                    <a:p>
                      <a:pPr marL="0" marR="0" algn="l">
                        <a:lnSpc>
                          <a:spcPct val="107000"/>
                        </a:lnSpc>
                        <a:spcBef>
                          <a:spcPts val="0"/>
                        </a:spcBef>
                        <a:spcAft>
                          <a:spcPts val="0"/>
                        </a:spcAft>
                      </a:pPr>
                      <a:r>
                        <a:rPr lang="en-US" sz="1600" b="0" dirty="0">
                          <a:effectLst/>
                          <a:latin typeface="Palatino Linotype" panose="02040502050505030304" pitchFamily="18" charset="0"/>
                          <a:ea typeface="Calibri" panose="020F0502020204030204" pitchFamily="34" charset="0"/>
                          <a:cs typeface="Arial" panose="020B0604020202020204" pitchFamily="34" charset="0"/>
                          <a:hlinkClick r:id="rId4"/>
                        </a:rPr>
                        <a:t>https://www2.ed.gov/about/offices/list/ovae/pi/AdultEd/index.html</a:t>
                      </a:r>
                      <a:r>
                        <a:rPr lang="en-US" sz="1600" b="0" dirty="0">
                          <a:effectLst/>
                          <a:latin typeface="Palatino Linotype" panose="02040502050505030304" pitchFamily="18" charset="0"/>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2095636569"/>
                  </a:ext>
                </a:extLst>
              </a:tr>
              <a:tr h="704247">
                <a:tc>
                  <a:txBody>
                    <a:bodyPr/>
                    <a:lstStyle/>
                    <a:p>
                      <a:pPr marL="0" marR="0" algn="l">
                        <a:lnSpc>
                          <a:spcPct val="107000"/>
                        </a:lnSpc>
                        <a:spcBef>
                          <a:spcPts val="0"/>
                        </a:spcBef>
                        <a:spcAft>
                          <a:spcPts val="0"/>
                        </a:spcAft>
                      </a:pPr>
                      <a:r>
                        <a:rPr lang="en-US" sz="1600" b="0" u="sng" dirty="0">
                          <a:effectLst/>
                          <a:latin typeface="Palatino Linotype" panose="02040502050505030304" pitchFamily="18" charset="0"/>
                          <a:hlinkClick r:id="rId5"/>
                        </a:rPr>
                        <a:t>Individuals with Disabilities Education Act or IDEA</a:t>
                      </a:r>
                      <a:r>
                        <a:rPr lang="en-US" sz="1600" b="0" dirty="0">
                          <a:effectLst/>
                          <a:latin typeface="Palatino Linotype" panose="02040502050505030304" pitchFamily="18" charset="0"/>
                        </a:rPr>
                        <a:t> (Part B: Sections 611 and 619; Part B: Early Intervention)</a:t>
                      </a:r>
                      <a:endParaRPr lang="en-US" sz="1600" b="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endParaRPr>
                    </a:p>
                  </a:txBody>
                  <a:tcPr marL="47524" marR="47524" marT="0" marB="0" anchor="ctr"/>
                </a:tc>
                <a:tc>
                  <a:txBody>
                    <a:bodyPr/>
                    <a:lstStyle/>
                    <a:p>
                      <a:pPr marL="0" marR="0" algn="l">
                        <a:lnSpc>
                          <a:spcPct val="107000"/>
                        </a:lnSpc>
                        <a:spcBef>
                          <a:spcPts val="0"/>
                        </a:spcBef>
                        <a:spcAft>
                          <a:spcPts val="0"/>
                        </a:spcAft>
                      </a:pPr>
                      <a:r>
                        <a:rPr lang="en-US" sz="1600" b="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hlinkClick r:id="rId5"/>
                        </a:rPr>
                        <a:t>https://sites.ed.gov/idea/</a:t>
                      </a:r>
                      <a:r>
                        <a:rPr lang="en-US" sz="1600" b="0" dirty="0">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419503587"/>
                  </a:ext>
                </a:extLst>
              </a:tr>
              <a:tr h="1242966">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600" b="0" u="sng" dirty="0">
                          <a:effectLst/>
                          <a:latin typeface="Palatino Linotype" panose="02040502050505030304" pitchFamily="18" charset="0"/>
                          <a:hlinkClick r:id="rId6"/>
                        </a:rPr>
                        <a:t>Perkins Strengthening Career and Technical Education for the 21</a:t>
                      </a:r>
                      <a:r>
                        <a:rPr lang="en-US" sz="1600" b="0" u="sng" baseline="30000" dirty="0">
                          <a:effectLst/>
                          <a:latin typeface="Palatino Linotype" panose="02040502050505030304" pitchFamily="18" charset="0"/>
                          <a:hlinkClick r:id="rId6"/>
                        </a:rPr>
                        <a:t>st</a:t>
                      </a:r>
                      <a:r>
                        <a:rPr lang="en-US" sz="1600" b="0" u="sng" dirty="0">
                          <a:effectLst/>
                          <a:latin typeface="Palatino Linotype" panose="02040502050505030304" pitchFamily="18" charset="0"/>
                          <a:hlinkClick r:id="rId6"/>
                        </a:rPr>
                        <a:t> Century Act</a:t>
                      </a:r>
                      <a:endParaRPr lang="en-US" sz="1600" b="0" dirty="0">
                        <a:effectLst/>
                        <a:latin typeface="Palatino Linotype" panose="02040502050505030304" pitchFamily="18" charset="0"/>
                        <a:ea typeface="Calibri" panose="020F0502020204030204" pitchFamily="34" charset="0"/>
                        <a:cs typeface="Arial" panose="020B0604020202020204" pitchFamily="34" charset="0"/>
                      </a:endParaRPr>
                    </a:p>
                  </a:txBody>
                  <a:tcPr marL="47524" marR="47524" marT="0" marB="0" anchor="ct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600" b="0" dirty="0">
                          <a:effectLst/>
                          <a:latin typeface="Palatino Linotype" panose="02040502050505030304" pitchFamily="18" charset="0"/>
                          <a:ea typeface="Calibri" panose="020F0502020204030204" pitchFamily="34" charset="0"/>
                          <a:cs typeface="Arial" panose="020B0604020202020204" pitchFamily="34" charset="0"/>
                          <a:hlinkClick r:id="rId6"/>
                        </a:rPr>
                        <a:t>https://cte.ed.gov/</a:t>
                      </a:r>
                      <a:r>
                        <a:rPr lang="en-US" sz="1600" b="0" dirty="0">
                          <a:effectLst/>
                          <a:latin typeface="Palatino Linotype" panose="02040502050505030304" pitchFamily="18" charset="0"/>
                          <a:ea typeface="Calibri" panose="020F0502020204030204" pitchFamily="34" charset="0"/>
                          <a:cs typeface="Arial" panose="020B0604020202020204" pitchFamily="34" charset="0"/>
                        </a:rPr>
                        <a:t> </a:t>
                      </a:r>
                    </a:p>
                  </a:txBody>
                  <a:tcPr marL="47524" marR="47524" marT="0" marB="0" anchor="ctr"/>
                </a:tc>
                <a:extLst>
                  <a:ext uri="{0D108BD9-81ED-4DB2-BD59-A6C34878D82A}">
                    <a16:rowId xmlns:a16="http://schemas.microsoft.com/office/drawing/2014/main" val="1289587763"/>
                  </a:ext>
                </a:extLst>
              </a:tr>
              <a:tr h="928979">
                <a:tc>
                  <a:txBody>
                    <a:bodyPr/>
                    <a:lstStyle/>
                    <a:p>
                      <a:pPr marL="0" marR="0" algn="l">
                        <a:lnSpc>
                          <a:spcPct val="107000"/>
                        </a:lnSpc>
                        <a:spcBef>
                          <a:spcPts val="0"/>
                        </a:spcBef>
                        <a:spcAft>
                          <a:spcPts val="0"/>
                        </a:spcAft>
                      </a:pPr>
                      <a:r>
                        <a:rPr lang="en-US" sz="1600" b="0" dirty="0">
                          <a:effectLst/>
                          <a:latin typeface="Palatino Linotype" panose="02040502050505030304" pitchFamily="18" charset="0"/>
                        </a:rPr>
                        <a:t>Early Childhood programs </a:t>
                      </a:r>
                    </a:p>
                    <a:p>
                      <a:pPr marL="0" marR="0" algn="l">
                        <a:lnSpc>
                          <a:spcPct val="107000"/>
                        </a:lnSpc>
                        <a:spcBef>
                          <a:spcPts val="0"/>
                        </a:spcBef>
                        <a:spcAft>
                          <a:spcPts val="0"/>
                        </a:spcAft>
                        <a:tabLst>
                          <a:tab pos="2143125" algn="l"/>
                        </a:tabLst>
                      </a:pPr>
                      <a:r>
                        <a:rPr lang="en-US" sz="1600" b="0" u="sng" dirty="0">
                          <a:effectLst/>
                          <a:latin typeface="Palatino Linotype" panose="02040502050505030304" pitchFamily="18" charset="0"/>
                          <a:hlinkClick r:id="rId7"/>
                        </a:rPr>
                        <a:t>Child Care and Development Block Grant or CCDBG</a:t>
                      </a:r>
                      <a:r>
                        <a:rPr lang="en-US" sz="1600" b="0" dirty="0">
                          <a:effectLst/>
                          <a:latin typeface="Palatino Linotype" panose="02040502050505030304" pitchFamily="18" charset="0"/>
                          <a:hlinkClick r:id="rId7"/>
                        </a:rPr>
                        <a:t>; </a:t>
                      </a:r>
                      <a:endParaRPr lang="en-US" sz="1600" b="0" dirty="0">
                        <a:effectLst/>
                        <a:latin typeface="Palatino Linotype" panose="02040502050505030304" pitchFamily="18" charset="0"/>
                      </a:endParaRPr>
                    </a:p>
                    <a:p>
                      <a:pPr marL="0" marR="0" algn="l">
                        <a:lnSpc>
                          <a:spcPct val="107000"/>
                        </a:lnSpc>
                        <a:spcBef>
                          <a:spcPts val="0"/>
                        </a:spcBef>
                        <a:spcAft>
                          <a:spcPts val="0"/>
                        </a:spcAft>
                        <a:tabLst>
                          <a:tab pos="2143125" algn="l"/>
                        </a:tabLst>
                      </a:pPr>
                      <a:r>
                        <a:rPr lang="en-US" sz="1600" b="0" u="sng" dirty="0">
                          <a:effectLst/>
                          <a:latin typeface="Palatino Linotype" panose="02040502050505030304" pitchFamily="18" charset="0"/>
                          <a:hlinkClick r:id="rId8"/>
                        </a:rPr>
                        <a:t>Head Start</a:t>
                      </a:r>
                      <a:r>
                        <a:rPr lang="en-US" sz="1600" b="0" u="sng" dirty="0">
                          <a:effectLst/>
                          <a:latin typeface="Palatino Linotype" panose="02040502050505030304" pitchFamily="18" charset="0"/>
                        </a:rPr>
                        <a:t> </a:t>
                      </a:r>
                    </a:p>
                  </a:txBody>
                  <a:tcPr marL="47524" marR="47524" marT="0" marB="0" anchor="ctr"/>
                </a:tc>
                <a:tc>
                  <a:txBody>
                    <a:bodyPr/>
                    <a:lstStyle/>
                    <a:p>
                      <a:pPr marL="0" marR="0" algn="l">
                        <a:lnSpc>
                          <a:spcPct val="107000"/>
                        </a:lnSpc>
                        <a:spcBef>
                          <a:spcPts val="0"/>
                        </a:spcBef>
                        <a:spcAft>
                          <a:spcPts val="0"/>
                        </a:spcAft>
                      </a:pPr>
                      <a:r>
                        <a:rPr lang="en-US" sz="1600" b="0" u="sng" dirty="0">
                          <a:effectLst/>
                          <a:latin typeface="Palatino Linotype" panose="02040502050505030304" pitchFamily="18" charset="0"/>
                          <a:hlinkClick r:id="rId7"/>
                        </a:rPr>
                        <a:t>https://www.acf.hhs.gov/occ/fact-sheet</a:t>
                      </a:r>
                      <a:r>
                        <a:rPr lang="en-US" sz="1600" b="0" u="sng" dirty="0">
                          <a:effectLst/>
                          <a:latin typeface="Palatino Linotype" panose="02040502050505030304" pitchFamily="18" charset="0"/>
                        </a:rPr>
                        <a:t> </a:t>
                      </a:r>
                    </a:p>
                    <a:p>
                      <a:pPr marL="0" marR="0" algn="l">
                        <a:lnSpc>
                          <a:spcPct val="107000"/>
                        </a:lnSpc>
                        <a:spcBef>
                          <a:spcPts val="0"/>
                        </a:spcBef>
                        <a:spcAft>
                          <a:spcPts val="0"/>
                        </a:spcAft>
                      </a:pPr>
                      <a:r>
                        <a:rPr lang="en-US" sz="1600" b="0" u="sng" dirty="0">
                          <a:effectLst/>
                          <a:latin typeface="Palatino Linotype" panose="02040502050505030304" pitchFamily="18" charset="0"/>
                          <a:hlinkClick r:id="rId8"/>
                        </a:rPr>
                        <a:t>https://www.acf.hhs.gov/ohs</a:t>
                      </a:r>
                      <a:r>
                        <a:rPr lang="en-US" sz="1600" b="0" u="sng" dirty="0">
                          <a:effectLst/>
                          <a:latin typeface="Palatino Linotype" panose="02040502050505030304" pitchFamily="18" charset="0"/>
                        </a:rPr>
                        <a:t> </a:t>
                      </a:r>
                    </a:p>
                  </a:txBody>
                  <a:tcPr marL="47524" marR="47524" marT="0" marB="0" anchor="ctr"/>
                </a:tc>
                <a:extLst>
                  <a:ext uri="{0D108BD9-81ED-4DB2-BD59-A6C34878D82A}">
                    <a16:rowId xmlns:a16="http://schemas.microsoft.com/office/drawing/2014/main" val="1453928909"/>
                  </a:ext>
                </a:extLst>
              </a:tr>
            </a:tbl>
          </a:graphicData>
        </a:graphic>
      </p:graphicFrame>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11</a:t>
            </a:fld>
            <a:endParaRPr lang="en-US"/>
          </a:p>
        </p:txBody>
      </p:sp>
    </p:spTree>
    <p:extLst>
      <p:ext uri="{BB962C8B-B14F-4D97-AF65-F5344CB8AC3E}">
        <p14:creationId xmlns:p14="http://schemas.microsoft.com/office/powerpoint/2010/main" val="414045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3BC00F-74C1-4B0C-A2BC-B97203C4C6EC}"/>
              </a:ext>
            </a:extLst>
          </p:cNvPr>
          <p:cNvSpPr>
            <a:spLocks noGrp="1"/>
          </p:cNvSpPr>
          <p:nvPr>
            <p:ph type="title"/>
          </p:nvPr>
        </p:nvSpPr>
        <p:spPr>
          <a:xfrm>
            <a:off x="-10886" y="2381492"/>
            <a:ext cx="12192000" cy="2726386"/>
          </a:xfrm>
        </p:spPr>
        <p:txBody>
          <a:bodyPr/>
          <a:lstStyle/>
          <a:p>
            <a:r>
              <a:rPr lang="en-US" dirty="0"/>
              <a:t>Maximizing Federal Funds Website:</a:t>
            </a:r>
            <a:br>
              <a:rPr lang="en-US" dirty="0"/>
            </a:br>
            <a:r>
              <a:rPr lang="en-US" dirty="0"/>
              <a:t>What is it?</a:t>
            </a:r>
          </a:p>
        </p:txBody>
      </p:sp>
      <p:sp>
        <p:nvSpPr>
          <p:cNvPr id="5" name="Slide Number Placeholder 4">
            <a:extLst>
              <a:ext uri="{FF2B5EF4-FFF2-40B4-BE49-F238E27FC236}">
                <a16:creationId xmlns:a16="http://schemas.microsoft.com/office/drawing/2014/main" id="{D75D6E87-A80C-43E1-939D-E1EE79D3B81A}"/>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24809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98692-BA9C-8E50-9C5F-4E296DBC2B5C}"/>
              </a:ext>
            </a:extLst>
          </p:cNvPr>
          <p:cNvSpPr>
            <a:spLocks noGrp="1"/>
          </p:cNvSpPr>
          <p:nvPr>
            <p:ph type="title" idx="4294967295"/>
          </p:nvPr>
        </p:nvSpPr>
        <p:spPr/>
        <p:txBody>
          <a:bodyPr/>
          <a:lstStyle/>
          <a:p>
            <a:r>
              <a:rPr lang="en-US" sz="3300" kern="1200" dirty="0">
                <a:effectLst/>
                <a:ea typeface="+mn-ea"/>
                <a:cs typeface="+mn-cs"/>
              </a:rPr>
              <a:t>Smart Spending For Collective Impact</a:t>
            </a:r>
            <a:endParaRPr lang="en-US" dirty="0"/>
          </a:p>
        </p:txBody>
      </p:sp>
      <p:sp>
        <p:nvSpPr>
          <p:cNvPr id="13" name="Content Placeholder 3">
            <a:extLst>
              <a:ext uri="{FF2B5EF4-FFF2-40B4-BE49-F238E27FC236}">
                <a16:creationId xmlns:a16="http://schemas.microsoft.com/office/drawing/2014/main" id="{77F17BD6-11A7-1992-A8F0-0794EF875311}"/>
              </a:ext>
            </a:extLst>
          </p:cNvPr>
          <p:cNvSpPr txBox="1">
            <a:spLocks/>
          </p:cNvSpPr>
          <p:nvPr/>
        </p:nvSpPr>
        <p:spPr>
          <a:xfrm>
            <a:off x="60551" y="1151521"/>
            <a:ext cx="11890272" cy="747579"/>
          </a:xfrm>
          <a:prstGeom prst="rect">
            <a:avLst/>
          </a:prstGeom>
        </p:spPr>
        <p:txBody>
          <a:bodyPr>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500" b="1">
                <a:solidFill>
                  <a:schemeClr val="tx2">
                    <a:lumMod val="50000"/>
                  </a:schemeClr>
                </a:solidFill>
              </a:rPr>
              <a:t>The guidance encourages the following smart spending strategies:</a:t>
            </a:r>
          </a:p>
        </p:txBody>
      </p:sp>
      <p:sp>
        <p:nvSpPr>
          <p:cNvPr id="3" name="TextBox 2">
            <a:extLst>
              <a:ext uri="{FF2B5EF4-FFF2-40B4-BE49-F238E27FC236}">
                <a16:creationId xmlns:a16="http://schemas.microsoft.com/office/drawing/2014/main" id="{789C544B-4BA0-6F0F-38A4-12E00C14E460}"/>
              </a:ext>
            </a:extLst>
          </p:cNvPr>
          <p:cNvSpPr txBox="1"/>
          <p:nvPr/>
        </p:nvSpPr>
        <p:spPr>
          <a:xfrm>
            <a:off x="4576389" y="2030151"/>
            <a:ext cx="4158343" cy="861774"/>
          </a:xfrm>
          <a:prstGeom prst="rect">
            <a:avLst/>
          </a:prstGeom>
          <a:noFill/>
        </p:spPr>
        <p:txBody>
          <a:bodyPr wrap="square" rtlCol="0">
            <a:spAutoFit/>
          </a:bodyPr>
          <a:lstStyle/>
          <a:p>
            <a:pPr algn="ctr"/>
            <a:r>
              <a:rPr lang="en-US" sz="2500" dirty="0">
                <a:solidFill>
                  <a:schemeClr val="bg1"/>
                </a:solidFill>
              </a:rPr>
              <a:t> Needs Assessment and Continuous Improvement </a:t>
            </a:r>
          </a:p>
        </p:txBody>
      </p:sp>
      <p:sp>
        <p:nvSpPr>
          <p:cNvPr id="7" name="TextBox 6">
            <a:extLst>
              <a:ext uri="{FF2B5EF4-FFF2-40B4-BE49-F238E27FC236}">
                <a16:creationId xmlns:a16="http://schemas.microsoft.com/office/drawing/2014/main" id="{591F3989-446D-5FBE-9651-0C5C3B04E510}"/>
              </a:ext>
            </a:extLst>
          </p:cNvPr>
          <p:cNvSpPr txBox="1"/>
          <p:nvPr/>
        </p:nvSpPr>
        <p:spPr>
          <a:xfrm>
            <a:off x="4565503" y="3481117"/>
            <a:ext cx="4158343" cy="861774"/>
          </a:xfrm>
          <a:prstGeom prst="rect">
            <a:avLst/>
          </a:prstGeom>
          <a:noFill/>
        </p:spPr>
        <p:txBody>
          <a:bodyPr wrap="square" rtlCol="0">
            <a:spAutoFit/>
          </a:bodyPr>
          <a:lstStyle/>
          <a:p>
            <a:pPr algn="ctr"/>
            <a:r>
              <a:rPr lang="en-US" sz="2500" dirty="0">
                <a:solidFill>
                  <a:schemeClr val="bg1"/>
                </a:solidFill>
              </a:rPr>
              <a:t> Meaningful Stakeholder Engagement</a:t>
            </a:r>
          </a:p>
        </p:txBody>
      </p:sp>
      <p:sp>
        <p:nvSpPr>
          <p:cNvPr id="8" name="TextBox 7">
            <a:extLst>
              <a:ext uri="{FF2B5EF4-FFF2-40B4-BE49-F238E27FC236}">
                <a16:creationId xmlns:a16="http://schemas.microsoft.com/office/drawing/2014/main" id="{4211DE59-2B42-164A-83DA-D9060A0564F1}"/>
              </a:ext>
            </a:extLst>
          </p:cNvPr>
          <p:cNvSpPr txBox="1"/>
          <p:nvPr/>
        </p:nvSpPr>
        <p:spPr>
          <a:xfrm>
            <a:off x="4587275" y="5123128"/>
            <a:ext cx="4158343" cy="477054"/>
          </a:xfrm>
          <a:prstGeom prst="rect">
            <a:avLst/>
          </a:prstGeom>
          <a:noFill/>
        </p:spPr>
        <p:txBody>
          <a:bodyPr wrap="square" rtlCol="0">
            <a:spAutoFit/>
          </a:bodyPr>
          <a:lstStyle/>
          <a:p>
            <a:pPr algn="ctr"/>
            <a:r>
              <a:rPr lang="en-US" sz="2500" dirty="0">
                <a:solidFill>
                  <a:schemeClr val="bg1"/>
                </a:solidFill>
              </a:rPr>
              <a:t>Decision Considerations</a:t>
            </a:r>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13</a:t>
            </a:fld>
            <a:endParaRPr lang="en-US"/>
          </a:p>
        </p:txBody>
      </p:sp>
    </p:spTree>
    <p:extLst>
      <p:ext uri="{BB962C8B-B14F-4D97-AF65-F5344CB8AC3E}">
        <p14:creationId xmlns:p14="http://schemas.microsoft.com/office/powerpoint/2010/main" val="405463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1287871" y="449701"/>
            <a:ext cx="10121803" cy="61591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p>
            <a:r>
              <a:rPr lang="en-US" altLang="en-US" sz="3000" dirty="0">
                <a:latin typeface="Palatino Linotype"/>
                <a:ea typeface="ＭＳ Ｐゴシック"/>
                <a:cs typeface="Calibri"/>
              </a:rPr>
              <a:t>Needs Assessment And Continuous Improvement Cycle</a:t>
            </a:r>
          </a:p>
        </p:txBody>
      </p:sp>
      <p:sp>
        <p:nvSpPr>
          <p:cNvPr id="14" name="TextBox 13"/>
          <p:cNvSpPr txBox="1"/>
          <p:nvPr/>
        </p:nvSpPr>
        <p:spPr>
          <a:xfrm>
            <a:off x="376043" y="1328976"/>
            <a:ext cx="2759810" cy="1600438"/>
          </a:xfrm>
          <a:prstGeom prst="rect">
            <a:avLst/>
          </a:prstGeom>
          <a:noFill/>
        </p:spPr>
        <p:txBody>
          <a:bodyPr wrap="square" lIns="91440" tIns="45720" rIns="91440" bIns="45720" rtlCol="0" anchor="t">
            <a:spAutoFit/>
          </a:bodyPr>
          <a:lstStyle/>
          <a:p>
            <a:r>
              <a:rPr lang="en-US" sz="1400" b="1" dirty="0">
                <a:latin typeface="Calibri"/>
                <a:cs typeface="Calibri"/>
              </a:rPr>
              <a:t>C</a:t>
            </a:r>
            <a:r>
              <a:rPr lang="en-US" sz="1400" b="1" dirty="0">
                <a:latin typeface="Palatino Linotype"/>
                <a:cs typeface="Calibri"/>
              </a:rPr>
              <a:t>onsiderations:</a:t>
            </a:r>
            <a:endParaRPr lang="en-US" sz="1400" dirty="0">
              <a:latin typeface="Palatino Linotype"/>
              <a:cs typeface="Calibri"/>
            </a:endParaRPr>
          </a:p>
          <a:p>
            <a:pPr marL="90170" indent="-90170">
              <a:buFontTx/>
              <a:buChar char="-"/>
            </a:pPr>
            <a:r>
              <a:rPr lang="en-US" sz="1400" dirty="0">
                <a:latin typeface="Palatino Linotype"/>
                <a:cs typeface="Calibri"/>
              </a:rPr>
              <a:t>Based on analysis of data and the experiences of those involved, was the intervention successful and should the intervention continue as is,  be modified, or be abandoned?</a:t>
            </a:r>
          </a:p>
        </p:txBody>
      </p:sp>
      <p:sp>
        <p:nvSpPr>
          <p:cNvPr id="15" name="TextBox 14"/>
          <p:cNvSpPr txBox="1"/>
          <p:nvPr/>
        </p:nvSpPr>
        <p:spPr>
          <a:xfrm>
            <a:off x="376043" y="3135626"/>
            <a:ext cx="2522817" cy="954107"/>
          </a:xfrm>
          <a:prstGeom prst="rect">
            <a:avLst/>
          </a:prstGeom>
          <a:noFill/>
        </p:spPr>
        <p:txBody>
          <a:bodyPr wrap="square" lIns="91440" tIns="45720" rIns="91440" bIns="45720" rtlCol="0" anchor="t">
            <a:spAutoFit/>
          </a:bodyPr>
          <a:lstStyle/>
          <a:p>
            <a:pPr marL="90170" indent="-90170">
              <a:buFontTx/>
              <a:buChar char="-"/>
            </a:pPr>
            <a:r>
              <a:rPr lang="en-US" sz="1400" dirty="0">
                <a:latin typeface="Palatino Linotype"/>
                <a:cs typeface="Calibri"/>
              </a:rPr>
              <a:t>How can experience </a:t>
            </a:r>
            <a:endParaRPr lang="en-US" sz="1400" dirty="0">
              <a:latin typeface="Palatino Linotype"/>
              <a:cs typeface="Calibri" panose="020F0502020204030204" pitchFamily="34" charset="0"/>
            </a:endParaRPr>
          </a:p>
          <a:p>
            <a:pPr marL="90170"/>
            <a:r>
              <a:rPr lang="en-US" sz="1400" dirty="0">
                <a:latin typeface="Palatino Linotype"/>
                <a:cs typeface="Calibri"/>
              </a:rPr>
              <a:t>with  the intervention inform  future decision making?</a:t>
            </a:r>
          </a:p>
        </p:txBody>
      </p:sp>
      <p:sp>
        <p:nvSpPr>
          <p:cNvPr id="13" name="TextBox 12"/>
          <p:cNvSpPr txBox="1"/>
          <p:nvPr/>
        </p:nvSpPr>
        <p:spPr>
          <a:xfrm>
            <a:off x="376043" y="4295945"/>
            <a:ext cx="3436985" cy="1600438"/>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90170" indent="-90170">
              <a:buFontTx/>
              <a:buChar char="-"/>
            </a:pPr>
            <a:r>
              <a:rPr lang="en-US" sz="1400" dirty="0">
                <a:latin typeface="Palatino Linotype"/>
                <a:cs typeface="Calibri"/>
              </a:rPr>
              <a:t>Are implementation timelines being followed? Do they need to be adjusted?</a:t>
            </a:r>
          </a:p>
          <a:p>
            <a:pPr marL="90170" indent="-90170">
              <a:buFontTx/>
              <a:buChar char="-"/>
            </a:pPr>
            <a:r>
              <a:rPr lang="en-US" sz="1400" dirty="0">
                <a:latin typeface="Palatino Linotype"/>
                <a:cs typeface="Calibri"/>
              </a:rPr>
              <a:t>What are barriers (anticipated and unforeseen) to successful implementation? How can these be addressed?</a:t>
            </a:r>
          </a:p>
        </p:txBody>
      </p:sp>
      <p:pic>
        <p:nvPicPr>
          <p:cNvPr id="102400" name="Picture 102399" descr="The Continuous Improvement Cycle. There are 5 circles arranged in a bigger circle. Each circle is a different color and represents a step in the process. There is an arrow of the same acolor following each circle. They are: 1. Identifying Local Needs (orange), 2. Select Relevant Evidence-Based Interventions (gray), 3. Plan for Implementation (yellow), 4. Implement (blue), and 5. Examine and Reflect (green). ">
            <a:extLst>
              <a:ext uri="{FF2B5EF4-FFF2-40B4-BE49-F238E27FC236}">
                <a16:creationId xmlns:a16="http://schemas.microsoft.com/office/drawing/2014/main" id="{F4874071-1C5D-09D8-F472-1096DE23E177}"/>
              </a:ext>
            </a:extLst>
          </p:cNvPr>
          <p:cNvPicPr>
            <a:picLocks noChangeAspect="1"/>
          </p:cNvPicPr>
          <p:nvPr/>
        </p:nvPicPr>
        <p:blipFill>
          <a:blip r:embed="rId3"/>
          <a:stretch>
            <a:fillRect/>
          </a:stretch>
        </p:blipFill>
        <p:spPr>
          <a:xfrm>
            <a:off x="3436555" y="1227374"/>
            <a:ext cx="4986960" cy="4773582"/>
          </a:xfrm>
          <a:prstGeom prst="rect">
            <a:avLst/>
          </a:prstGeom>
        </p:spPr>
      </p:pic>
      <p:sp>
        <p:nvSpPr>
          <p:cNvPr id="7" name="TextBox 6"/>
          <p:cNvSpPr txBox="1"/>
          <p:nvPr/>
        </p:nvSpPr>
        <p:spPr>
          <a:xfrm>
            <a:off x="8355617" y="1328976"/>
            <a:ext cx="3054058" cy="1384995"/>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90170" indent="-90170">
              <a:buFontTx/>
              <a:buChar char="-"/>
            </a:pPr>
            <a:r>
              <a:rPr lang="en-US" sz="1400" dirty="0">
                <a:latin typeface="Palatino Linotype"/>
                <a:cs typeface="Calibri"/>
              </a:rPr>
              <a:t>What evidence do you have of the need? Is there any data?</a:t>
            </a:r>
          </a:p>
          <a:p>
            <a:pPr marL="90170" indent="-90170">
              <a:buFontTx/>
              <a:buChar char="-"/>
            </a:pPr>
            <a:r>
              <a:rPr lang="en-US" sz="1400" dirty="0">
                <a:latin typeface="Palatino Linotype"/>
                <a:cs typeface="Calibri"/>
              </a:rPr>
              <a:t>What tools, programs or processes are in place that you could build upon to meet the need?</a:t>
            </a:r>
          </a:p>
        </p:txBody>
      </p:sp>
      <p:sp>
        <p:nvSpPr>
          <p:cNvPr id="9" name="TextBox 8"/>
          <p:cNvSpPr txBox="1"/>
          <p:nvPr/>
        </p:nvSpPr>
        <p:spPr>
          <a:xfrm>
            <a:off x="8424207" y="3074137"/>
            <a:ext cx="3469701" cy="954107"/>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90170" indent="-90170">
              <a:buFontTx/>
              <a:buChar char="-"/>
            </a:pPr>
            <a:r>
              <a:rPr lang="en-US" sz="1400" dirty="0">
                <a:latin typeface="Palatino Linotype"/>
                <a:cs typeface="Calibri"/>
              </a:rPr>
              <a:t>Local capacity, cost, and sustainability</a:t>
            </a:r>
          </a:p>
          <a:p>
            <a:pPr marL="90170" indent="-90170">
              <a:buFontTx/>
              <a:buChar char="-"/>
            </a:pPr>
            <a:r>
              <a:rPr lang="en-US" sz="1400" dirty="0">
                <a:latin typeface="Palatino Linotype"/>
                <a:cs typeface="Calibri"/>
              </a:rPr>
              <a:t>Impact (focus on interventions with highest impact in your setting)</a:t>
            </a:r>
          </a:p>
        </p:txBody>
      </p:sp>
      <p:sp>
        <p:nvSpPr>
          <p:cNvPr id="10" name="TextBox 9"/>
          <p:cNvSpPr txBox="1"/>
          <p:nvPr/>
        </p:nvSpPr>
        <p:spPr>
          <a:xfrm>
            <a:off x="8423515" y="4493793"/>
            <a:ext cx="3274204" cy="1169551"/>
          </a:xfrm>
          <a:prstGeom prst="rect">
            <a:avLst/>
          </a:prstGeom>
          <a:noFill/>
        </p:spPr>
        <p:txBody>
          <a:bodyPr wrap="square" lIns="91440" tIns="45720" rIns="91440" bIns="45720" rtlCol="0" anchor="t">
            <a:spAutoFit/>
          </a:bodyPr>
          <a:lstStyle/>
          <a:p>
            <a:r>
              <a:rPr lang="en-US" sz="1400" b="1" dirty="0">
                <a:latin typeface="Palatino Linotype"/>
                <a:cs typeface="Calibri"/>
              </a:rPr>
              <a:t>Considerations:</a:t>
            </a:r>
          </a:p>
          <a:p>
            <a:pPr marL="90170" indent="-90170">
              <a:buFontTx/>
              <a:buChar char="-"/>
            </a:pPr>
            <a:r>
              <a:rPr lang="en-US" sz="1400" dirty="0">
                <a:latin typeface="Palatino Linotype"/>
                <a:cs typeface="Calibri"/>
              </a:rPr>
              <a:t>What are the measurable goals associated with the intervention?</a:t>
            </a:r>
          </a:p>
          <a:p>
            <a:pPr marL="90170" indent="-90170">
              <a:buFontTx/>
              <a:buChar char="-"/>
            </a:pPr>
            <a:r>
              <a:rPr lang="en-US" sz="1400" dirty="0">
                <a:latin typeface="Palatino Linotype"/>
                <a:cs typeface="Calibri"/>
              </a:rPr>
              <a:t>How will implementation and performance be monitored?</a:t>
            </a:r>
          </a:p>
        </p:txBody>
      </p:sp>
    </p:spTree>
    <p:extLst>
      <p:ext uri="{BB962C8B-B14F-4D97-AF65-F5344CB8AC3E}">
        <p14:creationId xmlns:p14="http://schemas.microsoft.com/office/powerpoint/2010/main" val="352047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698043A-44AF-9C41-0E36-E41E8E3B3BFB}"/>
              </a:ext>
            </a:extLst>
          </p:cNvPr>
          <p:cNvSpPr>
            <a:spLocks noGrp="1"/>
          </p:cNvSpPr>
          <p:nvPr>
            <p:ph type="title"/>
          </p:nvPr>
        </p:nvSpPr>
        <p:spPr>
          <a:xfrm>
            <a:off x="1256842" y="378898"/>
            <a:ext cx="10096959" cy="747579"/>
          </a:xfrm>
        </p:spPr>
        <p:txBody>
          <a:bodyPr/>
          <a:lstStyle/>
          <a:p>
            <a:r>
              <a:rPr lang="en-US" sz="3300" dirty="0"/>
              <a:t>Meaningful Stakeholder Engagement</a:t>
            </a:r>
          </a:p>
        </p:txBody>
      </p:sp>
      <p:sp>
        <p:nvSpPr>
          <p:cNvPr id="32" name="TextBox 31">
            <a:extLst>
              <a:ext uri="{FF2B5EF4-FFF2-40B4-BE49-F238E27FC236}">
                <a16:creationId xmlns:a16="http://schemas.microsoft.com/office/drawing/2014/main" id="{78A07FA7-C784-4462-9AE3-6573771B02BB}"/>
              </a:ext>
            </a:extLst>
          </p:cNvPr>
          <p:cNvSpPr txBox="1"/>
          <p:nvPr/>
        </p:nvSpPr>
        <p:spPr>
          <a:xfrm>
            <a:off x="495869" y="1160872"/>
            <a:ext cx="10214520" cy="400110"/>
          </a:xfrm>
          <a:prstGeom prst="rect">
            <a:avLst/>
          </a:prstGeom>
          <a:noFill/>
        </p:spPr>
        <p:txBody>
          <a:bodyPr wrap="square" rtlCol="0">
            <a:spAutoFit/>
          </a:bodyPr>
          <a:lstStyle/>
          <a:p>
            <a:r>
              <a:rPr lang="en-US" sz="2000" b="1" dirty="0">
                <a:solidFill>
                  <a:schemeClr val="tx2">
                    <a:lumMod val="50000"/>
                  </a:schemeClr>
                </a:solidFill>
              </a:rPr>
              <a:t>Stakeholders informing all aspects of the need assessment cycle</a:t>
            </a:r>
            <a:endParaRPr lang="en-US" sz="2000" dirty="0"/>
          </a:p>
        </p:txBody>
      </p:sp>
      <p:pic>
        <p:nvPicPr>
          <p:cNvPr id="31" name="Picture 30" descr="Diagram of stakeholders involved in the needs assessment cycle. There is a large circle made up of labeled boxes. Each box is followed by an arrow pointing to the next circle. Inside is a smaller circle of boxes arranged in the same fashion. Powered up School. The boxes and arrows in the outer circle are blue. Clockwise the boxes say: Tribal organizations, Civil Rights Organizations, Students with Disabilities, English Language Learners, Incarcerated Youth, Homeless and Foster Care, and Migratory Families. The boxes and arrows in the smaller circle are green. They say: Students, Families, Administrators, Teachers, Principals, Unions, and School Staff. There are yellow arrows between the boxes that go through the two circles and point to Powered Up School, which is written in a central dark blue box. ">
            <a:extLst>
              <a:ext uri="{FF2B5EF4-FFF2-40B4-BE49-F238E27FC236}">
                <a16:creationId xmlns:a16="http://schemas.microsoft.com/office/drawing/2014/main" id="{AE8B1169-F8C7-EC69-6DC6-E4772CA17824}"/>
              </a:ext>
            </a:extLst>
          </p:cNvPr>
          <p:cNvPicPr>
            <a:picLocks noChangeAspect="1"/>
          </p:cNvPicPr>
          <p:nvPr/>
        </p:nvPicPr>
        <p:blipFill>
          <a:blip r:embed="rId3"/>
          <a:stretch>
            <a:fillRect/>
          </a:stretch>
        </p:blipFill>
        <p:spPr>
          <a:xfrm>
            <a:off x="364890" y="1522482"/>
            <a:ext cx="5600131" cy="4524532"/>
          </a:xfrm>
          <a:prstGeom prst="rect">
            <a:avLst/>
          </a:prstGeom>
        </p:spPr>
      </p:pic>
      <p:pic>
        <p:nvPicPr>
          <p:cNvPr id="132" name="Picture 131" descr="The Continuous Improvement Cycle. There are 5 circles arranged in a bigger circle. Each circle is a different color and represents a step in the process. There is an arrow of the same acolor following each circle. They are: 1. Identifying Local Needs (orange), 2. Select Relevant Evidence-Based Interventions (gray), 3. Plan for Implementation (yellow), 4. Implement (blue), and 5. Examine and Reflect (green). ">
            <a:extLst>
              <a:ext uri="{FF2B5EF4-FFF2-40B4-BE49-F238E27FC236}">
                <a16:creationId xmlns:a16="http://schemas.microsoft.com/office/drawing/2014/main" id="{EABC18C8-1D90-BF05-FF69-BA8B7096884D}"/>
              </a:ext>
            </a:extLst>
          </p:cNvPr>
          <p:cNvPicPr>
            <a:picLocks noChangeAspect="1"/>
          </p:cNvPicPr>
          <p:nvPr/>
        </p:nvPicPr>
        <p:blipFill>
          <a:blip r:embed="rId4"/>
          <a:stretch>
            <a:fillRect/>
          </a:stretch>
        </p:blipFill>
        <p:spPr>
          <a:xfrm>
            <a:off x="6096000" y="1560982"/>
            <a:ext cx="5005250" cy="4572396"/>
          </a:xfrm>
          <a:prstGeom prst="rect">
            <a:avLst/>
          </a:prstGeom>
        </p:spPr>
      </p:pic>
      <p:sp>
        <p:nvSpPr>
          <p:cNvPr id="5" name="Slide Number Placeholder 4">
            <a:extLst>
              <a:ext uri="{FF2B5EF4-FFF2-40B4-BE49-F238E27FC236}">
                <a16:creationId xmlns:a16="http://schemas.microsoft.com/office/drawing/2014/main" id="{AEDE3A92-3781-8EA1-B5EA-A33143A8E77C}"/>
              </a:ext>
            </a:extLst>
          </p:cNvPr>
          <p:cNvSpPr>
            <a:spLocks noGrp="1"/>
          </p:cNvSpPr>
          <p:nvPr>
            <p:ph type="sldNum" sz="quarter" idx="12"/>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313320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6ADD7-E414-E1CA-D8C8-32C6D204F966}"/>
              </a:ext>
            </a:extLst>
          </p:cNvPr>
          <p:cNvSpPr>
            <a:spLocks noGrp="1"/>
          </p:cNvSpPr>
          <p:nvPr>
            <p:ph type="title"/>
          </p:nvPr>
        </p:nvSpPr>
        <p:spPr/>
        <p:txBody>
          <a:bodyPr/>
          <a:lstStyle/>
          <a:p>
            <a:r>
              <a:rPr lang="en-US" dirty="0"/>
              <a:t>Decision Considerations</a:t>
            </a:r>
          </a:p>
        </p:txBody>
      </p:sp>
      <p:sp>
        <p:nvSpPr>
          <p:cNvPr id="6" name="Content Placeholder 3">
            <a:extLst>
              <a:ext uri="{FF2B5EF4-FFF2-40B4-BE49-F238E27FC236}">
                <a16:creationId xmlns:a16="http://schemas.microsoft.com/office/drawing/2014/main" id="{522CD3D2-FCCC-4185-E7FB-2E28FCAD1A91}"/>
              </a:ext>
            </a:extLst>
          </p:cNvPr>
          <p:cNvSpPr txBox="1">
            <a:spLocks/>
          </p:cNvSpPr>
          <p:nvPr/>
        </p:nvSpPr>
        <p:spPr>
          <a:xfrm>
            <a:off x="150863" y="1151521"/>
            <a:ext cx="11890272" cy="747579"/>
          </a:xfrm>
          <a:prstGeom prst="rect">
            <a:avLst/>
          </a:prstGeom>
        </p:spPr>
        <p:txBody>
          <a:bodyPr>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chemeClr val="tx2">
                    <a:lumMod val="50000"/>
                  </a:schemeClr>
                </a:solidFill>
              </a:rPr>
              <a:t>The guidance provides consideration questions for strategic spending.</a:t>
            </a:r>
          </a:p>
        </p:txBody>
      </p:sp>
      <p:sp>
        <p:nvSpPr>
          <p:cNvPr id="3" name="Content Placeholder 2">
            <a:extLst>
              <a:ext uri="{FF2B5EF4-FFF2-40B4-BE49-F238E27FC236}">
                <a16:creationId xmlns:a16="http://schemas.microsoft.com/office/drawing/2014/main" id="{6947A90B-6861-B149-B87C-512F54E67C70}"/>
              </a:ext>
            </a:extLst>
          </p:cNvPr>
          <p:cNvSpPr>
            <a:spLocks noGrp="1"/>
          </p:cNvSpPr>
          <p:nvPr>
            <p:ph sz="quarter" idx="11"/>
          </p:nvPr>
        </p:nvSpPr>
        <p:spPr>
          <a:xfrm>
            <a:off x="294782" y="2157757"/>
            <a:ext cx="11602433" cy="4099442"/>
          </a:xfrm>
        </p:spPr>
        <p:txBody>
          <a:bodyPr>
            <a:normAutofit/>
          </a:bodyPr>
          <a:lstStyle/>
          <a:p>
            <a:pPr>
              <a:lnSpc>
                <a:spcPct val="100000"/>
              </a:lnSpc>
              <a:spcBef>
                <a:spcPts val="0"/>
              </a:spcBef>
              <a:spcAft>
                <a:spcPts val="3450"/>
              </a:spcAft>
            </a:pPr>
            <a:r>
              <a:rPr lang="en-US" b="1" dirty="0"/>
              <a:t>The questions help LEAs to consider a few big picture ideas:</a:t>
            </a:r>
            <a:endParaRPr lang="en-US" dirty="0"/>
          </a:p>
          <a:p>
            <a:pPr marL="342900" indent="-342900">
              <a:lnSpc>
                <a:spcPct val="100000"/>
              </a:lnSpc>
              <a:spcBef>
                <a:spcPts val="0"/>
              </a:spcBef>
              <a:spcAft>
                <a:spcPts val="0"/>
              </a:spcAft>
              <a:buFont typeface="Arial" panose="020B0604020202020204" pitchFamily="34" charset="0"/>
              <a:buChar char="•"/>
            </a:pPr>
            <a:r>
              <a:rPr lang="en-US" dirty="0"/>
              <a:t>How are you making decisions about expenditures now?</a:t>
            </a:r>
          </a:p>
          <a:p>
            <a:pPr>
              <a:lnSpc>
                <a:spcPct val="100000"/>
              </a:lnSpc>
              <a:spcBef>
                <a:spcPts val="0"/>
              </a:spcBef>
              <a:spcAft>
                <a:spcPts val="0"/>
              </a:spcAft>
            </a:pPr>
            <a:r>
              <a:rPr lang="en-US" dirty="0"/>
              <a:t> </a:t>
            </a:r>
          </a:p>
          <a:p>
            <a:pPr marL="342900" indent="-342900">
              <a:lnSpc>
                <a:spcPct val="100000"/>
              </a:lnSpc>
              <a:spcBef>
                <a:spcPts val="0"/>
              </a:spcBef>
              <a:spcAft>
                <a:spcPts val="0"/>
              </a:spcAft>
              <a:buFont typeface="Arial" panose="020B0604020202020204" pitchFamily="34" charset="0"/>
              <a:buChar char="•"/>
            </a:pPr>
            <a:r>
              <a:rPr lang="en-US" dirty="0"/>
              <a:t>How are you thinking about sustainability beyond 2024?</a:t>
            </a:r>
          </a:p>
          <a:p>
            <a:pPr>
              <a:lnSpc>
                <a:spcPct val="100000"/>
              </a:lnSpc>
              <a:spcBef>
                <a:spcPts val="0"/>
              </a:spcBef>
              <a:spcAft>
                <a:spcPts val="0"/>
              </a:spcAft>
            </a:pPr>
            <a:endParaRPr lang="en-US" dirty="0"/>
          </a:p>
          <a:p>
            <a:pPr marL="342900" indent="-342900">
              <a:lnSpc>
                <a:spcPct val="100000"/>
              </a:lnSpc>
              <a:spcBef>
                <a:spcPts val="0"/>
              </a:spcBef>
              <a:spcAft>
                <a:spcPts val="0"/>
              </a:spcAft>
              <a:buFont typeface="Arial" panose="020B0604020202020204" pitchFamily="34" charset="0"/>
              <a:buChar char="•"/>
            </a:pPr>
            <a:r>
              <a:rPr lang="en-US" dirty="0"/>
              <a:t>How are you preparing for the </a:t>
            </a:r>
            <a:r>
              <a:rPr lang="en-US" b="1" dirty="0"/>
              <a:t>funding cliff</a:t>
            </a:r>
            <a:r>
              <a:rPr lang="en-US" dirty="0"/>
              <a:t>, especially regarding personnel spending?</a:t>
            </a:r>
            <a:endParaRPr lang="en-US" sz="1800" dirty="0"/>
          </a:p>
        </p:txBody>
      </p:sp>
      <p:sp>
        <p:nvSpPr>
          <p:cNvPr id="5" name="Slide Number Placeholder 4">
            <a:extLst>
              <a:ext uri="{FF2B5EF4-FFF2-40B4-BE49-F238E27FC236}">
                <a16:creationId xmlns:a16="http://schemas.microsoft.com/office/drawing/2014/main" id="{6F3AE103-5096-774A-B378-5CB97B5CE247}"/>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304629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a:xfrm>
            <a:off x="1256842" y="378898"/>
            <a:ext cx="10096959" cy="747579"/>
          </a:xfrm>
        </p:spPr>
        <p:txBody>
          <a:bodyPr anchor="ctr">
            <a:normAutofit/>
          </a:bodyPr>
          <a:lstStyle/>
          <a:p>
            <a:r>
              <a:rPr lang="en-US" sz="3300" dirty="0">
                <a:latin typeface="Palatino Linotype"/>
              </a:rPr>
              <a:t>Maximizing Federal Funds</a:t>
            </a:r>
            <a:endParaRPr lang="en-US" sz="3300" dirty="0"/>
          </a:p>
        </p:txBody>
      </p:sp>
      <p:sp>
        <p:nvSpPr>
          <p:cNvPr id="9" name="Content Placeholder 2">
            <a:extLst>
              <a:ext uri="{FF2B5EF4-FFF2-40B4-BE49-F238E27FC236}">
                <a16:creationId xmlns:a16="http://schemas.microsoft.com/office/drawing/2014/main" id="{C0EBB619-2515-45D8-A46D-C41B1CB6A6A8}"/>
              </a:ext>
            </a:extLst>
          </p:cNvPr>
          <p:cNvSpPr>
            <a:spLocks noGrp="1"/>
          </p:cNvSpPr>
          <p:nvPr>
            <p:ph sz="half" idx="1"/>
          </p:nvPr>
        </p:nvSpPr>
        <p:spPr>
          <a:xfrm>
            <a:off x="176269" y="1257821"/>
            <a:ext cx="11774726" cy="4669255"/>
          </a:xfrm>
        </p:spPr>
        <p:txBody>
          <a:bodyPr vert="horz" lIns="91440" tIns="45720" rIns="822960" bIns="45720" rtlCol="0" anchor="t">
            <a:noAutofit/>
          </a:bodyPr>
          <a:lstStyle/>
          <a:p>
            <a:pPr marL="173736" algn="l" rtl="0" latinLnBrk="0">
              <a:spcBef>
                <a:spcPts val="750"/>
              </a:spcBef>
              <a:spcAft>
                <a:spcPts val="1050"/>
              </a:spcAft>
            </a:pPr>
            <a:r>
              <a:rPr lang="en-US" sz="2200" b="0" i="0" dirty="0">
                <a:solidFill>
                  <a:srgbClr val="000000"/>
                </a:solidFill>
                <a:effectLst/>
                <a:latin typeface="Palatino Linotype" panose="02040502050505030304" pitchFamily="18" charset="0"/>
              </a:rPr>
              <a:t>Provides guidance to help local education agencies (LEAs) strategically use Federal entitlement </a:t>
            </a:r>
            <a:r>
              <a:rPr lang="en-US" sz="2200" dirty="0">
                <a:solidFill>
                  <a:srgbClr val="000000"/>
                </a:solidFill>
              </a:rPr>
              <a:t>g</a:t>
            </a:r>
            <a:r>
              <a:rPr lang="en-US" sz="2200" b="0" i="0" dirty="0">
                <a:solidFill>
                  <a:srgbClr val="000000"/>
                </a:solidFill>
                <a:effectLst/>
                <a:latin typeface="Palatino Linotype" panose="02040502050505030304" pitchFamily="18" charset="0"/>
              </a:rPr>
              <a:t>rants.</a:t>
            </a:r>
            <a:endParaRPr lang="en-US" sz="2200" b="0" i="0" dirty="0">
              <a:solidFill>
                <a:srgbClr val="222222"/>
              </a:solidFill>
              <a:effectLst/>
              <a:latin typeface="Arial" panose="020B0604020202020204" pitchFamily="34" charset="0"/>
            </a:endParaRPr>
          </a:p>
          <a:p>
            <a:pPr marL="173736" algn="l" rtl="0" latinLnBrk="0">
              <a:spcBef>
                <a:spcPts val="750"/>
              </a:spcBef>
              <a:spcAft>
                <a:spcPts val="1050"/>
              </a:spcAft>
            </a:pPr>
            <a:r>
              <a:rPr lang="en-US" sz="2200" b="0" i="0" dirty="0">
                <a:solidFill>
                  <a:srgbClr val="000000"/>
                </a:solidFill>
                <a:effectLst/>
                <a:latin typeface="Palatino Linotype" panose="02040502050505030304" pitchFamily="18" charset="0"/>
              </a:rPr>
              <a:t>Organizes evidence-based activities around supporting students' needs in specific areas (e.g., Learning Acceleration, Mental Health, and Career Readiness). </a:t>
            </a:r>
            <a:endParaRPr lang="en-US" sz="2200" b="0" i="0" dirty="0">
              <a:solidFill>
                <a:srgbClr val="222222"/>
              </a:solidFill>
              <a:effectLst/>
              <a:latin typeface="Arial" panose="020B0604020202020204" pitchFamily="34" charset="0"/>
            </a:endParaRPr>
          </a:p>
          <a:p>
            <a:pPr marL="173736" algn="l" rtl="0" latinLnBrk="0">
              <a:spcBef>
                <a:spcPts val="750"/>
              </a:spcBef>
              <a:spcAft>
                <a:spcPts val="1050"/>
              </a:spcAft>
            </a:pPr>
            <a:r>
              <a:rPr lang="en-US" sz="2200" b="0" i="0" dirty="0">
                <a:solidFill>
                  <a:srgbClr val="000000"/>
                </a:solidFill>
                <a:effectLst/>
                <a:latin typeface="Palatino Linotype" panose="02040502050505030304" pitchFamily="18" charset="0"/>
              </a:rPr>
              <a:t>Serves as a conversation tool to use with programmatic staff, fiscal staff, and other key stakeholders.</a:t>
            </a:r>
            <a:endParaRPr lang="en-US" sz="2200" b="0" i="0" dirty="0">
              <a:solidFill>
                <a:srgbClr val="222222"/>
              </a:solidFill>
              <a:effectLst/>
              <a:latin typeface="Arial" panose="020B0604020202020204" pitchFamily="34" charset="0"/>
            </a:endParaRPr>
          </a:p>
          <a:p>
            <a:pPr marL="173736" algn="l" rtl="0" latinLnBrk="0">
              <a:spcBef>
                <a:spcPts val="750"/>
              </a:spcBef>
              <a:spcAft>
                <a:spcPts val="1050"/>
              </a:spcAft>
            </a:pPr>
            <a:r>
              <a:rPr lang="en-US" sz="2200" b="0" i="0" dirty="0">
                <a:solidFill>
                  <a:srgbClr val="000000"/>
                </a:solidFill>
                <a:effectLst/>
                <a:latin typeface="Palatino Linotype" panose="02040502050505030304" pitchFamily="18" charset="0"/>
              </a:rPr>
              <a:t>Sustains effective programs that were started using Federal emergency funds (ESSER I, II, III).  </a:t>
            </a:r>
            <a:endParaRPr lang="en-US" sz="2200" b="0" i="0" dirty="0">
              <a:solidFill>
                <a:srgbClr val="222222"/>
              </a:solidFill>
              <a:effectLst/>
              <a:latin typeface="Arial" panose="020B0604020202020204" pitchFamily="34" charset="0"/>
            </a:endParaRPr>
          </a:p>
          <a:p>
            <a:pPr marL="173736" algn="l" rtl="0" latinLnBrk="0">
              <a:spcBef>
                <a:spcPts val="750"/>
              </a:spcBef>
              <a:spcAft>
                <a:spcPts val="1050"/>
              </a:spcAft>
            </a:pPr>
            <a:r>
              <a:rPr lang="en-US" sz="2200" b="0" i="0" dirty="0">
                <a:solidFill>
                  <a:srgbClr val="000000"/>
                </a:solidFill>
                <a:effectLst/>
                <a:latin typeface="Palatino Linotype" panose="02040502050505030304" pitchFamily="18" charset="0"/>
              </a:rPr>
              <a:t>Increases the likelihood that every dollar of funding is being used appropriately, including blending or braiding multiple funding streams.</a:t>
            </a:r>
            <a:endParaRPr lang="en-US" sz="2200" b="0" i="0" dirty="0">
              <a:solidFill>
                <a:srgbClr val="222222"/>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a:xfrm>
            <a:off x="8687719" y="6257199"/>
            <a:ext cx="2743200" cy="365125"/>
          </a:xfrm>
        </p:spPr>
        <p:txBody>
          <a:bodyPr anchor="ctr">
            <a:normAutofit/>
          </a:bodyPr>
          <a:lstStyle/>
          <a:p>
            <a:pPr>
              <a:spcAft>
                <a:spcPts val="600"/>
              </a:spcAft>
            </a:pPr>
            <a:fld id="{1929936C-68CC-48AF-8CF3-4B03BC21D04D}" type="slidenum">
              <a:rPr lang="en-US" smtClean="0"/>
              <a:pPr>
                <a:spcAft>
                  <a:spcPts val="600"/>
                </a:spcAft>
              </a:pPr>
              <a:t>17</a:t>
            </a:fld>
            <a:endParaRPr lang="en-US"/>
          </a:p>
        </p:txBody>
      </p:sp>
    </p:spTree>
    <p:extLst>
      <p:ext uri="{BB962C8B-B14F-4D97-AF65-F5344CB8AC3E}">
        <p14:creationId xmlns:p14="http://schemas.microsoft.com/office/powerpoint/2010/main" val="277224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D47A-83BE-1841-AD98-59B0A47DEA9B}"/>
              </a:ext>
            </a:extLst>
          </p:cNvPr>
          <p:cNvSpPr>
            <a:spLocks noGrp="1"/>
          </p:cNvSpPr>
          <p:nvPr>
            <p:ph type="title"/>
          </p:nvPr>
        </p:nvSpPr>
        <p:spPr>
          <a:xfrm>
            <a:off x="0" y="2045487"/>
            <a:ext cx="12192000" cy="2726386"/>
          </a:xfrm>
        </p:spPr>
        <p:txBody>
          <a:bodyPr>
            <a:normAutofit/>
          </a:bodyPr>
          <a:lstStyle/>
          <a:p>
            <a:r>
              <a:rPr lang="en-US" b="0" dirty="0">
                <a:latin typeface="Palatino Linotype"/>
              </a:rPr>
              <a:t>Maximizing Federal Funds</a:t>
            </a:r>
            <a:br>
              <a:rPr lang="en-US" b="0" dirty="0">
                <a:latin typeface="Palatino Linotype"/>
              </a:rPr>
            </a:br>
            <a:r>
              <a:rPr lang="en-US" b="0" dirty="0">
                <a:latin typeface="Palatino Linotype"/>
              </a:rPr>
              <a:t>Website Overview:</a:t>
            </a:r>
            <a:br>
              <a:rPr lang="en-US" b="0" dirty="0">
                <a:latin typeface="Palatino Linotype"/>
              </a:rPr>
            </a:br>
            <a:r>
              <a:rPr lang="en-US" dirty="0">
                <a:latin typeface="Palatino Linotype"/>
              </a:rPr>
              <a:t>R</a:t>
            </a:r>
            <a:r>
              <a:rPr lang="en-US" b="0" dirty="0">
                <a:latin typeface="Palatino Linotype"/>
              </a:rPr>
              <a:t>ecommended Navigation</a:t>
            </a:r>
            <a:endParaRPr lang="en-US" sz="3300" b="0" dirty="0"/>
          </a:p>
        </p:txBody>
      </p:sp>
    </p:spTree>
    <p:extLst>
      <p:ext uri="{BB962C8B-B14F-4D97-AF65-F5344CB8AC3E}">
        <p14:creationId xmlns:p14="http://schemas.microsoft.com/office/powerpoint/2010/main" val="415246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l"/>
            <a:r>
              <a:rPr lang="en-US" sz="3300" dirty="0">
                <a:latin typeface="Palatino Linotype"/>
              </a:rPr>
              <a:t>Recommended Navigation From The Homepage</a:t>
            </a:r>
          </a:p>
        </p:txBody>
      </p:sp>
      <p:pic>
        <p:nvPicPr>
          <p:cNvPr id="11" name="Picture 10" descr="The graphical interface of the Maximizing Federal Funds Website Homepage. At the bottom of the page there is an arrow that says: Here First. It is pointing to the link &quot;Understanding and Combining ESSER and Federal Funds&quot;. Next to it is an arrow that says: Here Next. It is pointing to the link Examples of ESSER Uses Maximized with Federal funds. ">
            <a:extLst>
              <a:ext uri="{FF2B5EF4-FFF2-40B4-BE49-F238E27FC236}">
                <a16:creationId xmlns:a16="http://schemas.microsoft.com/office/drawing/2014/main" id="{339DB60D-7978-B534-0F50-E0C16CBF6526}"/>
              </a:ext>
            </a:extLst>
          </p:cNvPr>
          <p:cNvPicPr>
            <a:picLocks noChangeAspect="1"/>
          </p:cNvPicPr>
          <p:nvPr/>
        </p:nvPicPr>
        <p:blipFill>
          <a:blip r:embed="rId3"/>
          <a:stretch>
            <a:fillRect/>
          </a:stretch>
        </p:blipFill>
        <p:spPr>
          <a:xfrm>
            <a:off x="1621148" y="1295202"/>
            <a:ext cx="8949704" cy="4572396"/>
          </a:xfrm>
          <a:prstGeom prst="rect">
            <a:avLst/>
          </a:prstGeom>
        </p:spPr>
      </p:pic>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19</a:t>
            </a:fld>
            <a:endParaRPr lang="en-US"/>
          </a:p>
        </p:txBody>
      </p:sp>
    </p:spTree>
    <p:extLst>
      <p:ext uri="{BB962C8B-B14F-4D97-AF65-F5344CB8AC3E}">
        <p14:creationId xmlns:p14="http://schemas.microsoft.com/office/powerpoint/2010/main" val="277795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ctr"/>
            <a:r>
              <a:rPr lang="en-US" dirty="0"/>
              <a:t>Agenda </a:t>
            </a:r>
          </a:p>
        </p:txBody>
      </p:sp>
      <p:sp>
        <p:nvSpPr>
          <p:cNvPr id="3" name="Content Placeholder 2">
            <a:extLst>
              <a:ext uri="{FF2B5EF4-FFF2-40B4-BE49-F238E27FC236}">
                <a16:creationId xmlns:a16="http://schemas.microsoft.com/office/drawing/2014/main" id="{3D311F70-4B47-4D8B-8623-CB2A819EDB38}"/>
              </a:ext>
            </a:extLst>
          </p:cNvPr>
          <p:cNvSpPr>
            <a:spLocks noGrp="1"/>
          </p:cNvSpPr>
          <p:nvPr>
            <p:ph idx="1"/>
          </p:nvPr>
        </p:nvSpPr>
        <p:spPr>
          <a:xfrm>
            <a:off x="330740" y="1126477"/>
            <a:ext cx="11435990" cy="4906188"/>
          </a:xfrm>
        </p:spPr>
        <p:txBody>
          <a:bodyPr vert="horz" lIns="91440" tIns="45720" rIns="822960" bIns="45720" rtlCol="0" anchor="t">
            <a:normAutofit fontScale="32500" lnSpcReduction="20000"/>
          </a:bodyPr>
          <a:lstStyle/>
          <a:p>
            <a:r>
              <a:rPr lang="en-US" sz="2900" b="1" dirty="0">
                <a:latin typeface="Palatino Linotype"/>
              </a:rPr>
              <a:t>Housekeeping                                                                 </a:t>
            </a:r>
            <a:r>
              <a:rPr lang="en-US" sz="2900" dirty="0">
                <a:latin typeface="Palatino Linotype"/>
              </a:rPr>
              <a:t>Ms. Peggy Porche, Planning Associate</a:t>
            </a:r>
          </a:p>
          <a:p>
            <a:pPr marL="0" indent="0">
              <a:buNone/>
            </a:pPr>
            <a:r>
              <a:rPr lang="en-US" sz="2900" dirty="0">
                <a:latin typeface="Palatino Linotype"/>
              </a:rPr>
              <a:t>                                                                                                  Office of the Executive Director/Deputy Assistant Commissioner </a:t>
            </a:r>
          </a:p>
          <a:p>
            <a:pPr>
              <a:lnSpc>
                <a:spcPct val="120000"/>
              </a:lnSpc>
            </a:pPr>
            <a:r>
              <a:rPr lang="en-US" sz="2900" b="1" dirty="0">
                <a:latin typeface="Palatino Linotype"/>
              </a:rPr>
              <a:t>Greetings/Welcome                                                        </a:t>
            </a:r>
            <a:r>
              <a:rPr lang="en-US" sz="2900" dirty="0">
                <a:latin typeface="Palatino Linotype"/>
              </a:rPr>
              <a:t>Dr. A. Charles Wright,    </a:t>
            </a:r>
          </a:p>
          <a:p>
            <a:pPr marL="0" indent="0">
              <a:lnSpc>
                <a:spcPct val="120000"/>
              </a:lnSpc>
              <a:buNone/>
            </a:pPr>
            <a:r>
              <a:rPr lang="en-US" sz="2900" dirty="0">
                <a:latin typeface="Palatino Linotype"/>
              </a:rPr>
              <a:t>                                                                                                  Executive Director/Deputy Assistant Commissioner</a:t>
            </a:r>
            <a:r>
              <a:rPr lang="en-US" sz="2900" dirty="0">
                <a:solidFill>
                  <a:prstClr val="black"/>
                </a:solidFill>
                <a:latin typeface="Palatino Linotype"/>
              </a:rPr>
              <a:t>   </a:t>
            </a:r>
          </a:p>
          <a:p>
            <a:pPr marL="0" indent="0">
              <a:lnSpc>
                <a:spcPct val="120000"/>
              </a:lnSpc>
              <a:buNone/>
            </a:pPr>
            <a:r>
              <a:rPr lang="en-US" sz="2900" dirty="0">
                <a:solidFill>
                  <a:prstClr val="black"/>
                </a:solidFill>
                <a:latin typeface="Palatino Linotype"/>
              </a:rPr>
              <a:t>				  Division of Educational Services</a:t>
            </a:r>
            <a:endParaRPr lang="en-US" sz="2900" dirty="0">
              <a:latin typeface="Palatino Linotype"/>
            </a:endParaRPr>
          </a:p>
          <a:p>
            <a:r>
              <a:rPr lang="en-US" sz="2900" b="1" dirty="0">
                <a:latin typeface="Palatino Linotype"/>
              </a:rPr>
              <a:t>Maximizing the Value of Federal Funds                   </a:t>
            </a:r>
            <a:r>
              <a:rPr lang="en-US" sz="2900" dirty="0">
                <a:latin typeface="Palatino Linotype"/>
              </a:rPr>
              <a:t>Ms. Diana Pasculli, Executive Director</a:t>
            </a:r>
          </a:p>
          <a:p>
            <a:pPr marL="0" indent="0">
              <a:buNone/>
            </a:pPr>
            <a:r>
              <a:rPr lang="en-US" sz="2900" dirty="0">
                <a:latin typeface="Palatino Linotype"/>
              </a:rPr>
              <a:t>                                                                                                  Dr. Peter Frank, Project Specialist</a:t>
            </a:r>
          </a:p>
          <a:p>
            <a:pPr marL="0" indent="0">
              <a:buNone/>
            </a:pPr>
            <a:r>
              <a:rPr lang="en-US" sz="2900" dirty="0">
                <a:latin typeface="Palatino Linotype"/>
              </a:rPr>
              <a:t>                                                                                                  Ms. Jill Dobrowansky, Grants Specialist</a:t>
            </a:r>
          </a:p>
          <a:p>
            <a:pPr marL="0" indent="0">
              <a:buNone/>
            </a:pPr>
            <a:r>
              <a:rPr lang="en-US" sz="2900" dirty="0">
                <a:latin typeface="Palatino Linotype"/>
              </a:rPr>
              <a:t>                                                                                                  Office of the Assistant Commissioner</a:t>
            </a:r>
          </a:p>
          <a:p>
            <a:r>
              <a:rPr lang="en-US" sz="2900" b="1" dirty="0">
                <a:latin typeface="Palatino Linotype"/>
              </a:rPr>
              <a:t> Eatontown Public Schools	                          Mr. Scott McCue, Superintendent</a:t>
            </a:r>
          </a:p>
          <a:p>
            <a:pPr marL="0" indent="0">
              <a:buNone/>
            </a:pPr>
            <a:r>
              <a:rPr lang="en-US" sz="2900" b="1" dirty="0">
                <a:latin typeface="Palatino Linotype"/>
              </a:rPr>
              <a:t>                                                                                                  Ms. Tara Micciulla, Principal </a:t>
            </a:r>
          </a:p>
          <a:p>
            <a:r>
              <a:rPr lang="en-US" sz="2900" b="1" dirty="0">
                <a:latin typeface="Palatino Linotype"/>
              </a:rPr>
              <a:t>Weehawken Public Schools                                         Mr. Eric Crespo, Chief School Administrator </a:t>
            </a:r>
            <a:endParaRPr lang="en-US" sz="2900" dirty="0">
              <a:latin typeface="Palatino Linotype"/>
            </a:endParaRPr>
          </a:p>
          <a:p>
            <a:pPr marL="0" indent="0">
              <a:buNone/>
            </a:pPr>
            <a:r>
              <a:rPr lang="en-US" sz="2900" dirty="0">
                <a:latin typeface="Palatino Linotype"/>
              </a:rPr>
              <a:t>                                                                                                  </a:t>
            </a:r>
            <a:r>
              <a:rPr lang="en-US" sz="2900" b="1" dirty="0">
                <a:latin typeface="Palatino Linotype"/>
              </a:rPr>
              <a:t>Ms. Francesca Amato, ESEA Project Director</a:t>
            </a:r>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2</a:t>
            </a:fld>
            <a:endParaRPr lang="en-US" dirty="0"/>
          </a:p>
        </p:txBody>
      </p:sp>
    </p:spTree>
    <p:extLst>
      <p:ext uri="{BB962C8B-B14F-4D97-AF65-F5344CB8AC3E}">
        <p14:creationId xmlns:p14="http://schemas.microsoft.com/office/powerpoint/2010/main" val="396618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a:xfrm>
            <a:off x="1333960" y="449694"/>
            <a:ext cx="10096959" cy="747579"/>
          </a:xfrm>
        </p:spPr>
        <p:txBody>
          <a:bodyPr/>
          <a:lstStyle/>
          <a:p>
            <a:pPr algn="l"/>
            <a:r>
              <a:rPr lang="en-US" sz="3300" dirty="0">
                <a:latin typeface="Palatino Linotype"/>
              </a:rPr>
              <a:t>Understanding And Combining Federal Funds</a:t>
            </a:r>
          </a:p>
        </p:txBody>
      </p:sp>
      <p:sp>
        <p:nvSpPr>
          <p:cNvPr id="8" name="Content Placeholder 3">
            <a:extLst>
              <a:ext uri="{FF2B5EF4-FFF2-40B4-BE49-F238E27FC236}">
                <a16:creationId xmlns:a16="http://schemas.microsoft.com/office/drawing/2014/main" id="{EC1621DC-168E-2E38-5A5D-E8DE1DECCC19}"/>
              </a:ext>
            </a:extLst>
          </p:cNvPr>
          <p:cNvSpPr txBox="1">
            <a:spLocks/>
          </p:cNvSpPr>
          <p:nvPr/>
        </p:nvSpPr>
        <p:spPr>
          <a:xfrm>
            <a:off x="150863" y="1151521"/>
            <a:ext cx="11890272" cy="747579"/>
          </a:xfrm>
          <a:prstGeom prst="rect">
            <a:avLst/>
          </a:prstGeom>
        </p:spPr>
        <p:txBody>
          <a:bodyPr>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chemeClr val="tx2">
                    <a:lumMod val="50000"/>
                  </a:schemeClr>
                </a:solidFill>
              </a:rPr>
              <a:t>The guidance summarizes and explains how to combine funds effectively.</a:t>
            </a:r>
          </a:p>
        </p:txBody>
      </p:sp>
      <p:pic>
        <p:nvPicPr>
          <p:cNvPr id="12" name="Picture 11" descr="The Understanding and Combining ESSER Federal Funds page of the Maximizing Federal Funds website. An arrow labeled: Helpful Background points to a tab that says: Federal Entitlement Descriptions. ">
            <a:extLst>
              <a:ext uri="{FF2B5EF4-FFF2-40B4-BE49-F238E27FC236}">
                <a16:creationId xmlns:a16="http://schemas.microsoft.com/office/drawing/2014/main" id="{1A3DF4D5-55A1-152C-2D9F-CF24B64B5217}"/>
              </a:ext>
            </a:extLst>
          </p:cNvPr>
          <p:cNvPicPr>
            <a:picLocks noChangeAspect="1"/>
          </p:cNvPicPr>
          <p:nvPr/>
        </p:nvPicPr>
        <p:blipFill>
          <a:blip r:embed="rId3"/>
          <a:stretch>
            <a:fillRect/>
          </a:stretch>
        </p:blipFill>
        <p:spPr>
          <a:xfrm>
            <a:off x="209801" y="1899100"/>
            <a:ext cx="11772396" cy="4133446"/>
          </a:xfrm>
          <a:prstGeom prst="rect">
            <a:avLst/>
          </a:prstGeom>
        </p:spPr>
      </p:pic>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20</a:t>
            </a:fld>
            <a:endParaRPr lang="en-US"/>
          </a:p>
        </p:txBody>
      </p:sp>
    </p:spTree>
    <p:extLst>
      <p:ext uri="{BB962C8B-B14F-4D97-AF65-F5344CB8AC3E}">
        <p14:creationId xmlns:p14="http://schemas.microsoft.com/office/powerpoint/2010/main" val="378280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491D07-2CD4-459D-9029-A68B2044BD49}"/>
              </a:ext>
            </a:extLst>
          </p:cNvPr>
          <p:cNvSpPr>
            <a:spLocks noGrp="1"/>
          </p:cNvSpPr>
          <p:nvPr>
            <p:ph type="title"/>
          </p:nvPr>
        </p:nvSpPr>
        <p:spPr/>
        <p:txBody>
          <a:bodyPr/>
          <a:lstStyle/>
          <a:p>
            <a:r>
              <a:rPr lang="en-US" sz="3300" dirty="0">
                <a:latin typeface="Palatino Linotype"/>
              </a:rPr>
              <a:t>Examples Of ESSER Uses By Strategic Priorities</a:t>
            </a:r>
          </a:p>
        </p:txBody>
      </p:sp>
      <p:sp>
        <p:nvSpPr>
          <p:cNvPr id="6" name="Content Placeholder 3">
            <a:extLst>
              <a:ext uri="{FF2B5EF4-FFF2-40B4-BE49-F238E27FC236}">
                <a16:creationId xmlns:a16="http://schemas.microsoft.com/office/drawing/2014/main" id="{7305F436-54F5-57A7-7000-481EFC23C095}"/>
              </a:ext>
            </a:extLst>
          </p:cNvPr>
          <p:cNvSpPr txBox="1">
            <a:spLocks/>
          </p:cNvSpPr>
          <p:nvPr/>
        </p:nvSpPr>
        <p:spPr>
          <a:xfrm>
            <a:off x="150863" y="1151521"/>
            <a:ext cx="11890272" cy="747579"/>
          </a:xfrm>
          <a:prstGeom prst="rect">
            <a:avLst/>
          </a:prstGeom>
        </p:spPr>
        <p:txBody>
          <a:bodyPr>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500" b="1" dirty="0">
                <a:solidFill>
                  <a:schemeClr val="tx2">
                    <a:lumMod val="50000"/>
                  </a:schemeClr>
                </a:solidFill>
              </a:rPr>
              <a:t>The guidance organizes activities by current strategic priorities. </a:t>
            </a:r>
          </a:p>
        </p:txBody>
      </p:sp>
      <p:pic>
        <p:nvPicPr>
          <p:cNvPr id="10" name="Picture 9" descr="Screenshot of the Examples of ESSER Uses Maximized With Federal Funds web page. An arrow labeled: Start Where Needed points to 6 modules. They are: Learning Acceleration, Mental Health:, Career-Readiness, Summer and Extended Day Learning; New Jersey Systems of Support (NJTSS), and Positive School Climate. ">
            <a:extLst>
              <a:ext uri="{FF2B5EF4-FFF2-40B4-BE49-F238E27FC236}">
                <a16:creationId xmlns:a16="http://schemas.microsoft.com/office/drawing/2014/main" id="{C7D34D27-8F2A-6479-9BE3-F0BF76903718}"/>
              </a:ext>
            </a:extLst>
          </p:cNvPr>
          <p:cNvPicPr>
            <a:picLocks noChangeAspect="1"/>
          </p:cNvPicPr>
          <p:nvPr/>
        </p:nvPicPr>
        <p:blipFill>
          <a:blip r:embed="rId3"/>
          <a:stretch>
            <a:fillRect/>
          </a:stretch>
        </p:blipFill>
        <p:spPr>
          <a:xfrm>
            <a:off x="408988" y="1698564"/>
            <a:ext cx="10601863" cy="4334632"/>
          </a:xfrm>
          <a:prstGeom prst="rect">
            <a:avLst/>
          </a:prstGeom>
        </p:spPr>
      </p:pic>
      <p:sp>
        <p:nvSpPr>
          <p:cNvPr id="5" name="Slide Number Placeholder 4">
            <a:extLst>
              <a:ext uri="{FF2B5EF4-FFF2-40B4-BE49-F238E27FC236}">
                <a16:creationId xmlns:a16="http://schemas.microsoft.com/office/drawing/2014/main" id="{6F3AE103-5096-774A-B378-5CB97B5CE247}"/>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129552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l"/>
            <a:r>
              <a:rPr lang="en-US" sz="3300" dirty="0"/>
              <a:t>Exemplary ESSER Uses With Braiding Rows</a:t>
            </a:r>
          </a:p>
        </p:txBody>
      </p:sp>
      <p:sp>
        <p:nvSpPr>
          <p:cNvPr id="4" name="Content Placeholder 3">
            <a:extLst>
              <a:ext uri="{FF2B5EF4-FFF2-40B4-BE49-F238E27FC236}">
                <a16:creationId xmlns:a16="http://schemas.microsoft.com/office/drawing/2014/main" id="{AC9F7093-F12D-46B4-0D59-27690AF5CC8A}"/>
              </a:ext>
            </a:extLst>
          </p:cNvPr>
          <p:cNvSpPr txBox="1">
            <a:spLocks/>
          </p:cNvSpPr>
          <p:nvPr/>
        </p:nvSpPr>
        <p:spPr>
          <a:xfrm>
            <a:off x="150863" y="1151521"/>
            <a:ext cx="11890272" cy="747579"/>
          </a:xfrm>
          <a:prstGeom prst="rect">
            <a:avLst/>
          </a:prstGeom>
        </p:spPr>
        <p:txBody>
          <a:bodyPr lIns="91440" tIns="45720" rIns="91440" bIns="45720" anchor="t">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500" b="1" dirty="0">
                <a:solidFill>
                  <a:schemeClr val="tx2">
                    <a:lumMod val="50000"/>
                  </a:schemeClr>
                </a:solidFill>
                <a:latin typeface="Palatino Linotype"/>
              </a:rPr>
              <a:t>The guidance provides 70+ rows of activities and likely funding sources. </a:t>
            </a:r>
            <a:endParaRPr lang="en-US" sz="2500" b="1" dirty="0">
              <a:solidFill>
                <a:schemeClr val="tx2">
                  <a:lumMod val="50000"/>
                </a:schemeClr>
              </a:solidFill>
            </a:endParaRPr>
          </a:p>
        </p:txBody>
      </p:sp>
      <p:pic>
        <p:nvPicPr>
          <p:cNvPr id="14" name="Picture 13" descr="An example of a few lines of activities that you might consider funding under Learning Acceleration Principle 1 and the different Federal programs that might be  available to support these activities. There is an arrow labeled Funding by Activity points to a row in a table.  The first item under the heading Activities that may be funded is 1. Ensure that all staff are implementing an LEA's tiered system of supports. Educate families on student supports. This row of the table reads as follows: ESEA Title 1-A Y; ESEA Title II Y; ESEA Title III-A y; ESEA Title 4-A Y; McKinny-Vento Y; Adult and Family Literact Act Y; IDEA Y; Perkins N; and Early Childhood Programs Y. ">
            <a:extLst>
              <a:ext uri="{FF2B5EF4-FFF2-40B4-BE49-F238E27FC236}">
                <a16:creationId xmlns:a16="http://schemas.microsoft.com/office/drawing/2014/main" id="{F8731747-622A-FFE3-5708-00A0BF0EECCD}"/>
              </a:ext>
            </a:extLst>
          </p:cNvPr>
          <p:cNvPicPr>
            <a:picLocks noChangeAspect="1"/>
          </p:cNvPicPr>
          <p:nvPr/>
        </p:nvPicPr>
        <p:blipFill>
          <a:blip r:embed="rId3"/>
          <a:stretch>
            <a:fillRect/>
          </a:stretch>
        </p:blipFill>
        <p:spPr>
          <a:xfrm>
            <a:off x="478048" y="1647764"/>
            <a:ext cx="11235902" cy="4334632"/>
          </a:xfrm>
          <a:prstGeom prst="rect">
            <a:avLst/>
          </a:prstGeom>
        </p:spPr>
      </p:pic>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22</a:t>
            </a:fld>
            <a:endParaRPr lang="en-US"/>
          </a:p>
        </p:txBody>
      </p:sp>
    </p:spTree>
    <p:extLst>
      <p:ext uri="{BB962C8B-B14F-4D97-AF65-F5344CB8AC3E}">
        <p14:creationId xmlns:p14="http://schemas.microsoft.com/office/powerpoint/2010/main" val="302430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136CB2-5085-4289-B3AB-CF60B077961B}"/>
              </a:ext>
            </a:extLst>
          </p:cNvPr>
          <p:cNvSpPr>
            <a:spLocks noGrp="1"/>
          </p:cNvSpPr>
          <p:nvPr>
            <p:ph type="title"/>
          </p:nvPr>
        </p:nvSpPr>
        <p:spPr>
          <a:xfrm>
            <a:off x="0" y="2065807"/>
            <a:ext cx="12192000" cy="2726386"/>
          </a:xfrm>
        </p:spPr>
        <p:txBody>
          <a:bodyPr/>
          <a:lstStyle/>
          <a:p>
            <a:r>
              <a:rPr lang="en-US" dirty="0">
                <a:latin typeface="Palatino Linotype"/>
              </a:rPr>
              <a:t>Maximizing Federal Funds:</a:t>
            </a:r>
            <a:br>
              <a:rPr lang="en-US" dirty="0"/>
            </a:br>
            <a:r>
              <a:rPr lang="en-US" dirty="0"/>
              <a:t>Combining Funds</a:t>
            </a:r>
          </a:p>
        </p:txBody>
      </p:sp>
      <p:sp>
        <p:nvSpPr>
          <p:cNvPr id="5" name="Slide Number Placeholder 4">
            <a:extLst>
              <a:ext uri="{FF2B5EF4-FFF2-40B4-BE49-F238E27FC236}">
                <a16:creationId xmlns:a16="http://schemas.microsoft.com/office/drawing/2014/main" id="{F9BE9608-282F-4D99-8F7C-03A7458645DB}"/>
              </a:ext>
            </a:extLst>
          </p:cNvPr>
          <p:cNvSpPr>
            <a:spLocks noGrp="1"/>
          </p:cNvSpPr>
          <p:nvPr>
            <p:ph type="sldNum" sz="quarter" idx="12"/>
          </p:nvPr>
        </p:nvSpPr>
        <p:spPr/>
        <p:txBody>
          <a:bodyPr/>
          <a:lstStyle/>
          <a:p>
            <a:fld id="{A3D1C70C-36A2-44FC-A083-98959550CFF4}" type="slidenum">
              <a:rPr lang="en-US" smtClean="0"/>
              <a:t>23</a:t>
            </a:fld>
            <a:endParaRPr lang="en-US" dirty="0"/>
          </a:p>
        </p:txBody>
      </p:sp>
    </p:spTree>
    <p:extLst>
      <p:ext uri="{BB962C8B-B14F-4D97-AF65-F5344CB8AC3E}">
        <p14:creationId xmlns:p14="http://schemas.microsoft.com/office/powerpoint/2010/main" val="204910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A01423-7B41-68F8-7AF0-4CA67AB236D4}"/>
              </a:ext>
            </a:extLst>
          </p:cNvPr>
          <p:cNvSpPr>
            <a:spLocks noGrp="1"/>
          </p:cNvSpPr>
          <p:nvPr>
            <p:ph type="title"/>
          </p:nvPr>
        </p:nvSpPr>
        <p:spPr>
          <a:xfrm>
            <a:off x="1256842" y="378898"/>
            <a:ext cx="10096959" cy="747579"/>
          </a:xfrm>
        </p:spPr>
        <p:txBody>
          <a:bodyPr/>
          <a:lstStyle/>
          <a:p>
            <a:pPr algn="l"/>
            <a:r>
              <a:rPr lang="en-US" sz="3300" dirty="0"/>
              <a:t>Combining Federal Funds</a:t>
            </a:r>
          </a:p>
        </p:txBody>
      </p:sp>
      <p:sp>
        <p:nvSpPr>
          <p:cNvPr id="6" name="Text Placeholder 5">
            <a:extLst>
              <a:ext uri="{FF2B5EF4-FFF2-40B4-BE49-F238E27FC236}">
                <a16:creationId xmlns:a16="http://schemas.microsoft.com/office/drawing/2014/main" id="{BF72E94A-1F68-43B7-BBA9-2CC7ED999D42}"/>
              </a:ext>
            </a:extLst>
          </p:cNvPr>
          <p:cNvSpPr>
            <a:spLocks noGrp="1"/>
          </p:cNvSpPr>
          <p:nvPr>
            <p:ph type="body" idx="1"/>
          </p:nvPr>
        </p:nvSpPr>
        <p:spPr>
          <a:xfrm>
            <a:off x="142671" y="881439"/>
            <a:ext cx="4931162" cy="823912"/>
          </a:xfrm>
        </p:spPr>
        <p:txBody>
          <a:bodyPr/>
          <a:lstStyle/>
          <a:p>
            <a:pPr algn="ctr"/>
            <a:r>
              <a:rPr lang="en-US" sz="2500" dirty="0"/>
              <a:t>Braiding Funds</a:t>
            </a:r>
          </a:p>
        </p:txBody>
      </p:sp>
      <p:sp>
        <p:nvSpPr>
          <p:cNvPr id="3" name="Content Placeholder 2">
            <a:extLst>
              <a:ext uri="{FF2B5EF4-FFF2-40B4-BE49-F238E27FC236}">
                <a16:creationId xmlns:a16="http://schemas.microsoft.com/office/drawing/2014/main" id="{775407E8-514B-4C4E-95CB-F6C2DF207A18}"/>
              </a:ext>
            </a:extLst>
          </p:cNvPr>
          <p:cNvSpPr>
            <a:spLocks noGrp="1"/>
          </p:cNvSpPr>
          <p:nvPr>
            <p:ph sz="half" idx="2"/>
          </p:nvPr>
        </p:nvSpPr>
        <p:spPr>
          <a:xfrm>
            <a:off x="142671" y="1856024"/>
            <a:ext cx="5876389" cy="3023442"/>
          </a:xfrm>
        </p:spPr>
        <p:txBody>
          <a:bodyPr/>
          <a:lstStyle/>
          <a:p>
            <a:r>
              <a:rPr lang="en-US" dirty="0"/>
              <a:t>Coordinated to meet one purpose.</a:t>
            </a:r>
          </a:p>
          <a:p>
            <a:r>
              <a:rPr lang="en-US" dirty="0"/>
              <a:t>Individual funding streams maintain identity for eligibility and reporting.</a:t>
            </a:r>
          </a:p>
        </p:txBody>
      </p:sp>
      <p:pic>
        <p:nvPicPr>
          <p:cNvPr id="14" name="Picture 13" descr="Visual representation of Braiding Funds. A blue, green, and dark blue arrow cross several times, but maintain their individual colors. ">
            <a:extLst>
              <a:ext uri="{FF2B5EF4-FFF2-40B4-BE49-F238E27FC236}">
                <a16:creationId xmlns:a16="http://schemas.microsoft.com/office/drawing/2014/main" id="{CF1BA7A4-0E5A-7E7B-8E48-8B69FE5DA8E9}"/>
              </a:ext>
            </a:extLst>
          </p:cNvPr>
          <p:cNvPicPr>
            <a:picLocks noChangeAspect="1"/>
          </p:cNvPicPr>
          <p:nvPr/>
        </p:nvPicPr>
        <p:blipFill>
          <a:blip r:embed="rId3"/>
          <a:stretch>
            <a:fillRect/>
          </a:stretch>
        </p:blipFill>
        <p:spPr>
          <a:xfrm>
            <a:off x="850651" y="3102517"/>
            <a:ext cx="2928212" cy="1776949"/>
          </a:xfrm>
          <a:prstGeom prst="rect">
            <a:avLst/>
          </a:prstGeom>
        </p:spPr>
      </p:pic>
      <p:sp>
        <p:nvSpPr>
          <p:cNvPr id="7" name="Text Placeholder 6">
            <a:extLst>
              <a:ext uri="{FF2B5EF4-FFF2-40B4-BE49-F238E27FC236}">
                <a16:creationId xmlns:a16="http://schemas.microsoft.com/office/drawing/2014/main" id="{7E11CB7B-29B4-40B3-8C7C-786B87F1BFE8}"/>
              </a:ext>
            </a:extLst>
          </p:cNvPr>
          <p:cNvSpPr>
            <a:spLocks noGrp="1"/>
          </p:cNvSpPr>
          <p:nvPr>
            <p:ph type="body" idx="13"/>
          </p:nvPr>
        </p:nvSpPr>
        <p:spPr>
          <a:xfrm>
            <a:off x="6047453" y="919908"/>
            <a:ext cx="4793184" cy="823912"/>
          </a:xfrm>
        </p:spPr>
        <p:txBody>
          <a:bodyPr/>
          <a:lstStyle/>
          <a:p>
            <a:pPr algn="ctr"/>
            <a:r>
              <a:rPr lang="en-US" sz="2500" dirty="0">
                <a:solidFill>
                  <a:schemeClr val="tx2">
                    <a:lumMod val="50000"/>
                  </a:schemeClr>
                </a:solidFill>
              </a:rPr>
              <a:t>Blending Funds</a:t>
            </a:r>
          </a:p>
        </p:txBody>
      </p:sp>
      <p:sp>
        <p:nvSpPr>
          <p:cNvPr id="8" name="Content Placeholder 7">
            <a:extLst>
              <a:ext uri="{FF2B5EF4-FFF2-40B4-BE49-F238E27FC236}">
                <a16:creationId xmlns:a16="http://schemas.microsoft.com/office/drawing/2014/main" id="{4BD830A1-F348-4DF8-912B-352444E949F1}"/>
              </a:ext>
            </a:extLst>
          </p:cNvPr>
          <p:cNvSpPr>
            <a:spLocks noGrp="1"/>
          </p:cNvSpPr>
          <p:nvPr>
            <p:ph sz="half" idx="14"/>
          </p:nvPr>
        </p:nvSpPr>
        <p:spPr>
          <a:xfrm>
            <a:off x="6043795" y="1814625"/>
            <a:ext cx="5876389" cy="3023442"/>
          </a:xfrm>
        </p:spPr>
        <p:txBody>
          <a:bodyPr vert="horz" lIns="91440" tIns="45720" rIns="822960" bIns="45720" rtlCol="0" anchor="t">
            <a:noAutofit/>
          </a:bodyPr>
          <a:lstStyle/>
          <a:p>
            <a:r>
              <a:rPr lang="en-US" dirty="0">
                <a:latin typeface="Palatino Linotype"/>
              </a:rPr>
              <a:t>Consolidated into one funding stream to meet one purpose.</a:t>
            </a:r>
          </a:p>
          <a:p>
            <a:r>
              <a:rPr lang="en-US" dirty="0">
                <a:latin typeface="Palatino Linotype"/>
              </a:rPr>
              <a:t>Individual funding stream loses its identity.</a:t>
            </a:r>
          </a:p>
        </p:txBody>
      </p:sp>
      <p:pic>
        <p:nvPicPr>
          <p:cNvPr id="15" name="Picture 14" descr="Visual representation of blending funds. Three arrow (blue, green, and dark green) merge into one large dark blue arrow. ">
            <a:extLst>
              <a:ext uri="{FF2B5EF4-FFF2-40B4-BE49-F238E27FC236}">
                <a16:creationId xmlns:a16="http://schemas.microsoft.com/office/drawing/2014/main" id="{D2931B13-3C8D-A841-C09F-03DBD1910AD6}"/>
              </a:ext>
            </a:extLst>
          </p:cNvPr>
          <p:cNvPicPr>
            <a:picLocks noChangeAspect="1"/>
          </p:cNvPicPr>
          <p:nvPr/>
        </p:nvPicPr>
        <p:blipFill>
          <a:blip r:embed="rId4"/>
          <a:stretch>
            <a:fillRect/>
          </a:stretch>
        </p:blipFill>
        <p:spPr>
          <a:xfrm>
            <a:off x="6979938" y="3102517"/>
            <a:ext cx="2928213" cy="1776949"/>
          </a:xfrm>
          <a:prstGeom prst="rect">
            <a:avLst/>
          </a:prstGeom>
        </p:spPr>
      </p:pic>
      <p:sp>
        <p:nvSpPr>
          <p:cNvPr id="11" name="TextBox 10">
            <a:extLst>
              <a:ext uri="{FF2B5EF4-FFF2-40B4-BE49-F238E27FC236}">
                <a16:creationId xmlns:a16="http://schemas.microsoft.com/office/drawing/2014/main" id="{C60B65F0-65BA-4A93-8217-642169E9DC3A}"/>
              </a:ext>
            </a:extLst>
          </p:cNvPr>
          <p:cNvSpPr txBox="1"/>
          <p:nvPr/>
        </p:nvSpPr>
        <p:spPr>
          <a:xfrm>
            <a:off x="775899" y="5068628"/>
            <a:ext cx="10128421" cy="646331"/>
          </a:xfrm>
          <a:prstGeom prst="rect">
            <a:avLst/>
          </a:prstGeom>
          <a:noFill/>
        </p:spPr>
        <p:txBody>
          <a:bodyPr wrap="square">
            <a:spAutoFit/>
          </a:bodyPr>
          <a:lstStyle/>
          <a:p>
            <a:r>
              <a:rPr lang="en-US" b="1" dirty="0"/>
              <a:t>ESSER funds may be “braided” or used in combination with, but not “blended” with, funding under ESEA, IDEA, AEFLA, Perkins V, and McKinney-Vento, or any other education funds.</a:t>
            </a:r>
          </a:p>
        </p:txBody>
      </p:sp>
      <p:sp>
        <p:nvSpPr>
          <p:cNvPr id="10" name="TextBox 9">
            <a:extLst>
              <a:ext uri="{FF2B5EF4-FFF2-40B4-BE49-F238E27FC236}">
                <a16:creationId xmlns:a16="http://schemas.microsoft.com/office/drawing/2014/main" id="{4CE9DA66-A533-4CD2-9CE1-E2894F0CB021}"/>
              </a:ext>
            </a:extLst>
          </p:cNvPr>
          <p:cNvSpPr txBox="1"/>
          <p:nvPr/>
        </p:nvSpPr>
        <p:spPr>
          <a:xfrm>
            <a:off x="2314757" y="6308954"/>
            <a:ext cx="7981125" cy="261610"/>
          </a:xfrm>
          <a:prstGeom prst="rect">
            <a:avLst/>
          </a:prstGeom>
          <a:noFill/>
        </p:spPr>
        <p:txBody>
          <a:bodyPr wrap="square" rtlCol="0">
            <a:spAutoFit/>
          </a:bodyPr>
          <a:lstStyle/>
          <a:p>
            <a:r>
              <a:rPr lang="en-US" sz="1100">
                <a:solidFill>
                  <a:schemeClr val="bg1"/>
                </a:solidFill>
              </a:rPr>
              <a:t>Credit: West-Ed-</a:t>
            </a:r>
            <a:r>
              <a:rPr lang="en-US" sz="900">
                <a:solidFill>
                  <a:schemeClr val="bg1"/>
                </a:solidFill>
              </a:rPr>
              <a:t>Blending and Braiding Funds to Mitigate the Impact of COVID-19 on the Most Vulnerable Students</a:t>
            </a:r>
          </a:p>
        </p:txBody>
      </p:sp>
      <p:sp>
        <p:nvSpPr>
          <p:cNvPr id="5" name="Slide Number Placeholder 4">
            <a:extLst>
              <a:ext uri="{FF2B5EF4-FFF2-40B4-BE49-F238E27FC236}">
                <a16:creationId xmlns:a16="http://schemas.microsoft.com/office/drawing/2014/main" id="{A2FDE74C-41BA-44F6-B78E-9004CF38AF74}"/>
              </a:ext>
            </a:extLst>
          </p:cNvPr>
          <p:cNvSpPr>
            <a:spLocks noGrp="1"/>
          </p:cNvSpPr>
          <p:nvPr>
            <p:ph type="sldNum" sz="quarter" idx="12"/>
          </p:nvPr>
        </p:nvSpPr>
        <p:spPr/>
        <p:txBody>
          <a:bodyPr/>
          <a:lstStyle/>
          <a:p>
            <a:fld id="{37CA07B4-DD15-4A32-9DF2-B6AD00727005}" type="slidenum">
              <a:rPr lang="en-US" smtClean="0"/>
              <a:t>24</a:t>
            </a:fld>
            <a:endParaRPr lang="en-US"/>
          </a:p>
        </p:txBody>
      </p:sp>
    </p:spTree>
    <p:extLst>
      <p:ext uri="{BB962C8B-B14F-4D97-AF65-F5344CB8AC3E}">
        <p14:creationId xmlns:p14="http://schemas.microsoft.com/office/powerpoint/2010/main" val="160805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6CEC-E618-794F-B686-0C7674289B61}"/>
              </a:ext>
            </a:extLst>
          </p:cNvPr>
          <p:cNvSpPr>
            <a:spLocks noGrp="1"/>
          </p:cNvSpPr>
          <p:nvPr>
            <p:ph type="title"/>
          </p:nvPr>
        </p:nvSpPr>
        <p:spPr>
          <a:xfrm>
            <a:off x="1256842" y="378898"/>
            <a:ext cx="10096959" cy="747579"/>
          </a:xfrm>
        </p:spPr>
        <p:txBody>
          <a:bodyPr anchor="ctr">
            <a:normAutofit/>
          </a:bodyPr>
          <a:lstStyle/>
          <a:p>
            <a:r>
              <a:rPr lang="en-US" sz="3500" dirty="0"/>
              <a:t>Braiding Funding Streams By Student Groups</a:t>
            </a:r>
          </a:p>
        </p:txBody>
      </p:sp>
      <p:pic>
        <p:nvPicPr>
          <p:cNvPr id="661" name="Picture 660" descr="Visual representation of a  braided funding stream made up of Title III, IDEA, Other funding sources, and Title 1. The arrows are followed by a graphic of student groups whose colors correspond to the color of the funding arrows. After the groups is an arrow with the percentage of total dollars the funding source allocated to a program of activity. The arrows representing these funding sources cross several times, but maintain their color. Title III is green and makes up 15%, IDEA is dark blue and represents 5%, Other funding services is gray and makes up 50%. Title 1 is blue and makes up 30%. ">
            <a:extLst>
              <a:ext uri="{FF2B5EF4-FFF2-40B4-BE49-F238E27FC236}">
                <a16:creationId xmlns:a16="http://schemas.microsoft.com/office/drawing/2014/main" id="{1D025ABC-8DBD-BC98-B0E7-CFDC111C2BC6}"/>
              </a:ext>
            </a:extLst>
          </p:cNvPr>
          <p:cNvPicPr>
            <a:picLocks noChangeAspect="1"/>
          </p:cNvPicPr>
          <p:nvPr/>
        </p:nvPicPr>
        <p:blipFill>
          <a:blip r:embed="rId3"/>
          <a:stretch>
            <a:fillRect/>
          </a:stretch>
        </p:blipFill>
        <p:spPr>
          <a:xfrm>
            <a:off x="1321625" y="1430628"/>
            <a:ext cx="9539605" cy="4507465"/>
          </a:xfrm>
          <a:prstGeom prst="rect">
            <a:avLst/>
          </a:prstGeom>
          <a:noFill/>
        </p:spPr>
      </p:pic>
      <p:sp>
        <p:nvSpPr>
          <p:cNvPr id="4" name="Slide Number Placeholder 3">
            <a:extLst>
              <a:ext uri="{FF2B5EF4-FFF2-40B4-BE49-F238E27FC236}">
                <a16:creationId xmlns:a16="http://schemas.microsoft.com/office/drawing/2014/main" id="{8F1E49D6-9D7E-5E73-729A-30A0478B9484}"/>
              </a:ext>
            </a:extLst>
          </p:cNvPr>
          <p:cNvSpPr>
            <a:spLocks noGrp="1"/>
          </p:cNvSpPr>
          <p:nvPr>
            <p:ph type="sldNum" sz="quarter" idx="12"/>
          </p:nvPr>
        </p:nvSpPr>
        <p:spPr>
          <a:xfrm>
            <a:off x="8687719" y="6257199"/>
            <a:ext cx="2743200" cy="365125"/>
          </a:xfrm>
        </p:spPr>
        <p:txBody>
          <a:bodyPr anchor="ctr">
            <a:normAutofit/>
          </a:bodyPr>
          <a:lstStyle/>
          <a:p>
            <a:pPr>
              <a:spcAft>
                <a:spcPts val="600"/>
              </a:spcAft>
            </a:pPr>
            <a:fld id="{A3D1C70C-36A2-44FC-A083-98959550CFF4}" type="slidenum">
              <a:rPr lang="en-US" smtClean="0"/>
              <a:pPr>
                <a:spcAft>
                  <a:spcPts val="600"/>
                </a:spcAft>
              </a:pPr>
              <a:t>25</a:t>
            </a:fld>
            <a:endParaRPr lang="en-US"/>
          </a:p>
        </p:txBody>
      </p:sp>
    </p:spTree>
    <p:extLst>
      <p:ext uri="{BB962C8B-B14F-4D97-AF65-F5344CB8AC3E}">
        <p14:creationId xmlns:p14="http://schemas.microsoft.com/office/powerpoint/2010/main" val="150659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491D07-2CD4-459D-9029-A68B2044BD49}"/>
              </a:ext>
            </a:extLst>
          </p:cNvPr>
          <p:cNvSpPr>
            <a:spLocks noGrp="1"/>
          </p:cNvSpPr>
          <p:nvPr>
            <p:ph type="title"/>
          </p:nvPr>
        </p:nvSpPr>
        <p:spPr/>
        <p:txBody>
          <a:bodyPr/>
          <a:lstStyle/>
          <a:p>
            <a:r>
              <a:rPr lang="en-US" sz="3300" dirty="0">
                <a:latin typeface="Palatino Linotype"/>
              </a:rPr>
              <a:t>Combining Federal Funds Reminders</a:t>
            </a:r>
            <a:endParaRPr lang="en-US" sz="3300" dirty="0"/>
          </a:p>
        </p:txBody>
      </p:sp>
      <p:sp>
        <p:nvSpPr>
          <p:cNvPr id="3" name="Content Placeholder 2">
            <a:extLst>
              <a:ext uri="{FF2B5EF4-FFF2-40B4-BE49-F238E27FC236}">
                <a16:creationId xmlns:a16="http://schemas.microsoft.com/office/drawing/2014/main" id="{6947A90B-6861-B149-B87C-512F54E67C70}"/>
              </a:ext>
            </a:extLst>
          </p:cNvPr>
          <p:cNvSpPr>
            <a:spLocks noGrp="1"/>
          </p:cNvSpPr>
          <p:nvPr>
            <p:ph sz="quarter" idx="11"/>
          </p:nvPr>
        </p:nvSpPr>
        <p:spPr>
          <a:xfrm>
            <a:off x="385581" y="1529796"/>
            <a:ext cx="11045338" cy="4048031"/>
          </a:xfrm>
        </p:spPr>
        <p:txBody>
          <a:bodyPr>
            <a:normAutofit/>
          </a:bodyPr>
          <a:lstStyle/>
          <a:p>
            <a:r>
              <a:rPr lang="en-US" sz="2800" b="1" dirty="0"/>
              <a:t>A few cautions for LEAs…</a:t>
            </a:r>
          </a:p>
          <a:p>
            <a:pPr marL="285750" indent="-285750">
              <a:lnSpc>
                <a:spcPct val="100000"/>
              </a:lnSpc>
              <a:spcBef>
                <a:spcPts val="0"/>
              </a:spcBef>
              <a:spcAft>
                <a:spcPts val="0"/>
              </a:spcAft>
              <a:buFont typeface="Arial" panose="020B0604020202020204" pitchFamily="34" charset="0"/>
              <a:buChar char="•"/>
            </a:pPr>
            <a:r>
              <a:rPr lang="en-US" b="1" dirty="0"/>
              <a:t>Be aware of “braiding” vs. “blending”</a:t>
            </a:r>
          </a:p>
          <a:p>
            <a:pPr marL="800100" lvl="1" indent="-285750">
              <a:lnSpc>
                <a:spcPct val="100000"/>
              </a:lnSpc>
              <a:spcBef>
                <a:spcPts val="0"/>
              </a:spcBef>
              <a:spcAft>
                <a:spcPts val="0"/>
              </a:spcAft>
            </a:pPr>
            <a:r>
              <a:rPr lang="en-US" sz="2000" dirty="0"/>
              <a:t>“Braiding” = combining funds but still tracking funding streams</a:t>
            </a:r>
          </a:p>
          <a:p>
            <a:pPr marL="800100" lvl="1" indent="-285750">
              <a:lnSpc>
                <a:spcPct val="100000"/>
              </a:lnSpc>
              <a:spcBef>
                <a:spcPts val="0"/>
              </a:spcBef>
              <a:spcAft>
                <a:spcPts val="0"/>
              </a:spcAft>
            </a:pPr>
            <a:r>
              <a:rPr lang="en-US" sz="2000" dirty="0"/>
              <a:t>“Blending” = consolidating funds into one funding stream (i.e., usually occurs in Title I, Part A: schoolwide programs)</a:t>
            </a:r>
          </a:p>
          <a:p>
            <a:pPr marL="800100" lvl="1" indent="-285750">
              <a:lnSpc>
                <a:spcPct val="100000"/>
              </a:lnSpc>
              <a:spcBef>
                <a:spcPts val="0"/>
              </a:spcBef>
              <a:spcAft>
                <a:spcPts val="2400"/>
              </a:spcAft>
            </a:pPr>
            <a:r>
              <a:rPr lang="en-US" sz="2000" b="1" dirty="0"/>
              <a:t>Federal funds are usually </a:t>
            </a:r>
            <a:r>
              <a:rPr lang="en-US" sz="2000" b="1" dirty="0">
                <a:solidFill>
                  <a:srgbClr val="1571A4"/>
                </a:solidFill>
              </a:rPr>
              <a:t>braided</a:t>
            </a:r>
            <a:r>
              <a:rPr lang="en-US" sz="2000" b="1" dirty="0"/>
              <a:t> in most LEAs</a:t>
            </a:r>
            <a:endParaRPr lang="en-US" sz="2000" dirty="0"/>
          </a:p>
          <a:p>
            <a:pPr marL="457200" indent="-457200">
              <a:lnSpc>
                <a:spcPct val="100000"/>
              </a:lnSpc>
              <a:spcBef>
                <a:spcPts val="0"/>
              </a:spcBef>
              <a:spcAft>
                <a:spcPts val="0"/>
              </a:spcAft>
              <a:buFont typeface="Arial" panose="020B0604020202020204" pitchFamily="34" charset="0"/>
              <a:buChar char="•"/>
            </a:pPr>
            <a:r>
              <a:rPr lang="en-US" b="1" dirty="0"/>
              <a:t>Existing federal laws still prevail for non-ESSER funding sources</a:t>
            </a:r>
            <a:r>
              <a:rPr lang="en-US" dirty="0"/>
              <a:t>:</a:t>
            </a:r>
          </a:p>
          <a:p>
            <a:pPr marL="971550" lvl="1" indent="-457200">
              <a:lnSpc>
                <a:spcPct val="100000"/>
              </a:lnSpc>
              <a:spcBef>
                <a:spcPts val="0"/>
              </a:spcBef>
              <a:spcAft>
                <a:spcPts val="0"/>
              </a:spcAft>
            </a:pPr>
            <a:r>
              <a:rPr lang="en-US" sz="2000" dirty="0"/>
              <a:t>Remember “supplement, not supplant” and “maintenance of effort” provisions</a:t>
            </a:r>
          </a:p>
          <a:p>
            <a:pPr marL="971550" lvl="1" indent="-457200">
              <a:lnSpc>
                <a:spcPct val="100000"/>
              </a:lnSpc>
              <a:spcBef>
                <a:spcPts val="0"/>
              </a:spcBef>
              <a:spcAft>
                <a:spcPts val="0"/>
              </a:spcAft>
            </a:pPr>
            <a:r>
              <a:rPr lang="en-US" sz="2000" b="1" dirty="0"/>
              <a:t>If uncertain about allowable costs, </a:t>
            </a:r>
            <a:r>
              <a:rPr lang="en-US" sz="2000" b="1" dirty="0">
                <a:solidFill>
                  <a:srgbClr val="1571A4"/>
                </a:solidFill>
              </a:rPr>
              <a:t>check</a:t>
            </a:r>
            <a:r>
              <a:rPr lang="en-US" sz="2000" b="1" dirty="0"/>
              <a:t> before using other Federal funds!</a:t>
            </a:r>
          </a:p>
        </p:txBody>
      </p:sp>
      <p:sp>
        <p:nvSpPr>
          <p:cNvPr id="5" name="Slide Number Placeholder 4">
            <a:extLst>
              <a:ext uri="{FF2B5EF4-FFF2-40B4-BE49-F238E27FC236}">
                <a16:creationId xmlns:a16="http://schemas.microsoft.com/office/drawing/2014/main" id="{6F3AE103-5096-774A-B378-5CB97B5CE247}"/>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133514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D47A-83BE-1841-AD98-59B0A47DEA9B}"/>
              </a:ext>
            </a:extLst>
          </p:cNvPr>
          <p:cNvSpPr>
            <a:spLocks noGrp="1"/>
          </p:cNvSpPr>
          <p:nvPr>
            <p:ph type="title"/>
          </p:nvPr>
        </p:nvSpPr>
        <p:spPr>
          <a:xfrm>
            <a:off x="0" y="2065807"/>
            <a:ext cx="12192000" cy="2726386"/>
          </a:xfrm>
        </p:spPr>
        <p:txBody>
          <a:bodyPr>
            <a:normAutofit/>
          </a:bodyPr>
          <a:lstStyle/>
          <a:p>
            <a:r>
              <a:rPr lang="en-US" dirty="0">
                <a:latin typeface="Palatino Linotype"/>
              </a:rPr>
              <a:t>Maximizing Federal Funds:</a:t>
            </a:r>
            <a:br>
              <a:rPr lang="en-US" dirty="0">
                <a:latin typeface="Palatino Linotype"/>
              </a:rPr>
            </a:br>
            <a:r>
              <a:rPr lang="en-US" dirty="0">
                <a:latin typeface="Palatino Linotype"/>
              </a:rPr>
              <a:t>In Action</a:t>
            </a:r>
            <a:endParaRPr lang="en-US" sz="3300" dirty="0"/>
          </a:p>
        </p:txBody>
      </p:sp>
    </p:spTree>
    <p:extLst>
      <p:ext uri="{BB962C8B-B14F-4D97-AF65-F5344CB8AC3E}">
        <p14:creationId xmlns:p14="http://schemas.microsoft.com/office/powerpoint/2010/main" val="406962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D58B5-9B92-4ED5-B69F-E400F904701D}"/>
              </a:ext>
            </a:extLst>
          </p:cNvPr>
          <p:cNvSpPr>
            <a:spLocks noGrp="1"/>
          </p:cNvSpPr>
          <p:nvPr>
            <p:ph type="title"/>
          </p:nvPr>
        </p:nvSpPr>
        <p:spPr/>
        <p:txBody>
          <a:bodyPr/>
          <a:lstStyle/>
          <a:p>
            <a:r>
              <a:rPr lang="en-US" sz="3300" dirty="0"/>
              <a:t>Sample Scenario: Braiding Row</a:t>
            </a:r>
          </a:p>
        </p:txBody>
      </p:sp>
      <p:sp>
        <p:nvSpPr>
          <p:cNvPr id="7" name="Text Placeholder 6">
            <a:extLst>
              <a:ext uri="{FF2B5EF4-FFF2-40B4-BE49-F238E27FC236}">
                <a16:creationId xmlns:a16="http://schemas.microsoft.com/office/drawing/2014/main" id="{82313A53-2763-462A-B0AC-2DC2910DC2B6}"/>
              </a:ext>
            </a:extLst>
          </p:cNvPr>
          <p:cNvSpPr>
            <a:spLocks noGrp="1"/>
          </p:cNvSpPr>
          <p:nvPr>
            <p:ph type="body" sz="quarter" idx="11"/>
          </p:nvPr>
        </p:nvSpPr>
        <p:spPr/>
        <p:txBody>
          <a:bodyPr/>
          <a:lstStyle/>
          <a:p>
            <a:pPr marL="0" indent="0">
              <a:buNone/>
            </a:pPr>
            <a:r>
              <a:rPr lang="en-US" dirty="0"/>
              <a:t>A district plans to offer a summer program to mitigate learning loss.</a:t>
            </a:r>
          </a:p>
        </p:txBody>
      </p:sp>
      <p:graphicFrame>
        <p:nvGraphicFramePr>
          <p:cNvPr id="8" name="Table 7">
            <a:extLst>
              <a:ext uri="{FF2B5EF4-FFF2-40B4-BE49-F238E27FC236}">
                <a16:creationId xmlns:a16="http://schemas.microsoft.com/office/drawing/2014/main" id="{84EAFD0F-AA8F-43D8-B91E-026BDCDF0CE7}"/>
              </a:ext>
            </a:extLst>
          </p:cNvPr>
          <p:cNvGraphicFramePr>
            <a:graphicFrameLocks noGrp="1"/>
          </p:cNvGraphicFramePr>
          <p:nvPr/>
        </p:nvGraphicFramePr>
        <p:xfrm>
          <a:off x="985837" y="2111058"/>
          <a:ext cx="9558337" cy="1920240"/>
        </p:xfrm>
        <a:graphic>
          <a:graphicData uri="http://schemas.openxmlformats.org/drawingml/2006/table">
            <a:tbl>
              <a:tblPr firstRow="1" bandRow="1">
                <a:tableStyleId>{5940675A-B579-460E-94D1-54222C63F5DA}</a:tableStyleId>
              </a:tblPr>
              <a:tblGrid>
                <a:gridCol w="2109166">
                  <a:extLst>
                    <a:ext uri="{9D8B030D-6E8A-4147-A177-3AD203B41FA5}">
                      <a16:colId xmlns:a16="http://schemas.microsoft.com/office/drawing/2014/main" val="837356237"/>
                    </a:ext>
                  </a:extLst>
                </a:gridCol>
                <a:gridCol w="1960633">
                  <a:extLst>
                    <a:ext uri="{9D8B030D-6E8A-4147-A177-3AD203B41FA5}">
                      <a16:colId xmlns:a16="http://schemas.microsoft.com/office/drawing/2014/main" val="1527956409"/>
                    </a:ext>
                  </a:extLst>
                </a:gridCol>
                <a:gridCol w="2079459">
                  <a:extLst>
                    <a:ext uri="{9D8B030D-6E8A-4147-A177-3AD203B41FA5}">
                      <a16:colId xmlns:a16="http://schemas.microsoft.com/office/drawing/2014/main" val="3596631003"/>
                    </a:ext>
                  </a:extLst>
                </a:gridCol>
                <a:gridCol w="2079459">
                  <a:extLst>
                    <a:ext uri="{9D8B030D-6E8A-4147-A177-3AD203B41FA5}">
                      <a16:colId xmlns:a16="http://schemas.microsoft.com/office/drawing/2014/main" val="2423552005"/>
                    </a:ext>
                  </a:extLst>
                </a:gridCol>
                <a:gridCol w="1329620">
                  <a:extLst>
                    <a:ext uri="{9D8B030D-6E8A-4147-A177-3AD203B41FA5}">
                      <a16:colId xmlns:a16="http://schemas.microsoft.com/office/drawing/2014/main" val="194605863"/>
                    </a:ext>
                  </a:extLst>
                </a:gridCol>
              </a:tblGrid>
              <a:tr h="0">
                <a:tc>
                  <a:txBody>
                    <a:bodyPr/>
                    <a:lstStyle/>
                    <a:p>
                      <a:pPr algn="ctr"/>
                      <a:r>
                        <a:rPr lang="en-US" sz="1600">
                          <a:solidFill>
                            <a:schemeClr val="bg1"/>
                          </a:solidFill>
                        </a:rPr>
                        <a:t>IDEA</a:t>
                      </a:r>
                    </a:p>
                  </a:txBody>
                  <a:tcPr>
                    <a:solidFill>
                      <a:srgbClr val="3C5E81"/>
                    </a:solidFill>
                  </a:tcPr>
                </a:tc>
                <a:tc>
                  <a:txBody>
                    <a:bodyPr/>
                    <a:lstStyle/>
                    <a:p>
                      <a:pPr algn="ctr"/>
                      <a:r>
                        <a:rPr lang="en-US" sz="1600">
                          <a:solidFill>
                            <a:schemeClr val="bg1"/>
                          </a:solidFill>
                        </a:rPr>
                        <a:t>Title I, Part A</a:t>
                      </a:r>
                    </a:p>
                  </a:txBody>
                  <a:tcPr>
                    <a:solidFill>
                      <a:srgbClr val="3C5E81"/>
                    </a:solidFill>
                  </a:tcPr>
                </a:tc>
                <a:tc>
                  <a:txBody>
                    <a:bodyPr/>
                    <a:lstStyle/>
                    <a:p>
                      <a:pPr algn="ctr"/>
                      <a:r>
                        <a:rPr lang="en-US" sz="1600">
                          <a:solidFill>
                            <a:schemeClr val="bg1"/>
                          </a:solidFill>
                        </a:rPr>
                        <a:t>Title II</a:t>
                      </a:r>
                    </a:p>
                  </a:txBody>
                  <a:tcPr>
                    <a:solidFill>
                      <a:srgbClr val="3C5E81"/>
                    </a:solidFill>
                  </a:tcPr>
                </a:tc>
                <a:tc>
                  <a:txBody>
                    <a:bodyPr/>
                    <a:lstStyle/>
                    <a:p>
                      <a:pPr algn="ctr"/>
                      <a:r>
                        <a:rPr lang="en-US" sz="1600">
                          <a:solidFill>
                            <a:schemeClr val="bg1"/>
                          </a:solidFill>
                        </a:rPr>
                        <a:t>Title III</a:t>
                      </a:r>
                    </a:p>
                  </a:txBody>
                  <a:tcPr>
                    <a:solidFill>
                      <a:srgbClr val="3C5E81"/>
                    </a:solidFill>
                  </a:tcPr>
                </a:tc>
                <a:tc>
                  <a:txBody>
                    <a:bodyPr/>
                    <a:lstStyle/>
                    <a:p>
                      <a:pPr algn="ctr"/>
                      <a:r>
                        <a:rPr lang="en-US" sz="1600" dirty="0">
                          <a:solidFill>
                            <a:schemeClr val="bg1"/>
                          </a:solidFill>
                        </a:rPr>
                        <a:t>Other</a:t>
                      </a:r>
                    </a:p>
                  </a:txBody>
                  <a:tcPr>
                    <a:solidFill>
                      <a:srgbClr val="3C5E81"/>
                    </a:solidFill>
                  </a:tcPr>
                </a:tc>
                <a:extLst>
                  <a:ext uri="{0D108BD9-81ED-4DB2-BD59-A6C34878D82A}">
                    <a16:rowId xmlns:a16="http://schemas.microsoft.com/office/drawing/2014/main" val="6731911"/>
                  </a:ext>
                </a:extLst>
              </a:tr>
              <a:tr h="370840">
                <a:tc>
                  <a:txBody>
                    <a:bodyPr/>
                    <a:lstStyle/>
                    <a:p>
                      <a:pPr algn="ctr"/>
                      <a:r>
                        <a:rPr lang="en-US" sz="1400"/>
                        <a:t>Can be used for costs related to programming for students with disabilities attending the program or for modified curriculum costs </a:t>
                      </a:r>
                    </a:p>
                  </a:txBody>
                  <a:tcPr/>
                </a:tc>
                <a:tc>
                  <a:txBody>
                    <a:bodyPr/>
                    <a:lstStyle/>
                    <a:p>
                      <a:pPr algn="ctr"/>
                      <a:r>
                        <a:rPr lang="en-US" sz="1400"/>
                        <a:t>Can be used for costs related to materials and supplies for the summer program</a:t>
                      </a:r>
                    </a:p>
                  </a:txBody>
                  <a:tcPr/>
                </a:tc>
                <a:tc>
                  <a:txBody>
                    <a:bodyPr/>
                    <a:lstStyle/>
                    <a:p>
                      <a:pPr algn="ctr"/>
                      <a:r>
                        <a:rPr lang="en-US" sz="1400"/>
                        <a:t>Can be used for costs related to professional development for teachers and paraprofessionals for the program</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a:t>Can be used for costs related to supporting English Learners in the program</a:t>
                      </a:r>
                    </a:p>
                    <a:p>
                      <a:pPr algn="ctr"/>
                      <a:endParaRPr lang="en-US" sz="1400"/>
                    </a:p>
                  </a:txBody>
                  <a:tcPr/>
                </a:tc>
                <a:tc>
                  <a:txBody>
                    <a:bodyPr/>
                    <a:lstStyle/>
                    <a:p>
                      <a:pPr algn="ctr"/>
                      <a:r>
                        <a:rPr lang="en-US" sz="1400" dirty="0"/>
                        <a:t>Varies</a:t>
                      </a:r>
                    </a:p>
                  </a:txBody>
                  <a:tcPr/>
                </a:tc>
                <a:extLst>
                  <a:ext uri="{0D108BD9-81ED-4DB2-BD59-A6C34878D82A}">
                    <a16:rowId xmlns:a16="http://schemas.microsoft.com/office/drawing/2014/main" val="1674338955"/>
                  </a:ext>
                </a:extLst>
              </a:tr>
            </a:tbl>
          </a:graphicData>
        </a:graphic>
      </p:graphicFrame>
      <p:sp>
        <p:nvSpPr>
          <p:cNvPr id="2" name="TextBox 1">
            <a:extLst>
              <a:ext uri="{FF2B5EF4-FFF2-40B4-BE49-F238E27FC236}">
                <a16:creationId xmlns:a16="http://schemas.microsoft.com/office/drawing/2014/main" id="{7985345B-8F38-B75B-900E-104B8392EF3D}"/>
              </a:ext>
            </a:extLst>
          </p:cNvPr>
          <p:cNvSpPr txBox="1"/>
          <p:nvPr/>
        </p:nvSpPr>
        <p:spPr>
          <a:xfrm>
            <a:off x="171449" y="4661273"/>
            <a:ext cx="8022771" cy="400110"/>
          </a:xfrm>
          <a:prstGeom prst="rect">
            <a:avLst/>
          </a:prstGeom>
          <a:noFill/>
        </p:spPr>
        <p:txBody>
          <a:bodyPr wrap="square" rtlCol="0">
            <a:spAutoFit/>
          </a:bodyPr>
          <a:lstStyle/>
          <a:p>
            <a:pPr marL="0" indent="0">
              <a:buNone/>
            </a:pPr>
            <a:r>
              <a:rPr lang="en-US" sz="2000" i="1" dirty="0"/>
              <a:t>The above is meant to be illustrative and is not an exhaustive list. </a:t>
            </a:r>
          </a:p>
        </p:txBody>
      </p:sp>
      <p:sp>
        <p:nvSpPr>
          <p:cNvPr id="5" name="Slide Number Placeholder 4">
            <a:extLst>
              <a:ext uri="{FF2B5EF4-FFF2-40B4-BE49-F238E27FC236}">
                <a16:creationId xmlns:a16="http://schemas.microsoft.com/office/drawing/2014/main" id="{C569E210-C94D-44EF-BF5C-4172593CB6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05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3295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0D58B5-9B92-4ED5-B69F-E400F904701D}"/>
              </a:ext>
            </a:extLst>
          </p:cNvPr>
          <p:cNvSpPr>
            <a:spLocks noGrp="1"/>
          </p:cNvSpPr>
          <p:nvPr>
            <p:ph type="title"/>
          </p:nvPr>
        </p:nvSpPr>
        <p:spPr/>
        <p:txBody>
          <a:bodyPr/>
          <a:lstStyle/>
          <a:p>
            <a:r>
              <a:rPr lang="en-US" sz="3300" dirty="0"/>
              <a:t>Sample Scenario: Braiding Breakdown</a:t>
            </a:r>
          </a:p>
        </p:txBody>
      </p:sp>
      <p:sp>
        <p:nvSpPr>
          <p:cNvPr id="7" name="Text Placeholder 6">
            <a:extLst>
              <a:ext uri="{FF2B5EF4-FFF2-40B4-BE49-F238E27FC236}">
                <a16:creationId xmlns:a16="http://schemas.microsoft.com/office/drawing/2014/main" id="{82313A53-2763-462A-B0AC-2DC2910DC2B6}"/>
              </a:ext>
            </a:extLst>
          </p:cNvPr>
          <p:cNvSpPr>
            <a:spLocks noGrp="1"/>
          </p:cNvSpPr>
          <p:nvPr>
            <p:ph type="body" sz="quarter" idx="11"/>
          </p:nvPr>
        </p:nvSpPr>
        <p:spPr>
          <a:xfrm>
            <a:off x="171449" y="1027112"/>
            <a:ext cx="11849100" cy="4803775"/>
          </a:xfrm>
        </p:spPr>
        <p:txBody>
          <a:bodyPr>
            <a:normAutofit/>
          </a:bodyPr>
          <a:lstStyle/>
          <a:p>
            <a:pPr marL="0" indent="0">
              <a:buNone/>
            </a:pPr>
            <a:r>
              <a:rPr lang="en-US" sz="2000" dirty="0"/>
              <a:t>A district plans to utilize a variety of funds for its summer program.  The total cost of the program will be </a:t>
            </a:r>
            <a:r>
              <a:rPr lang="en-US" sz="2000" b="1" dirty="0"/>
              <a:t>$150,000 (Table 1), </a:t>
            </a:r>
            <a:r>
              <a:rPr lang="en-US" sz="2000" dirty="0"/>
              <a:t>which the district covers through various funding streams based on the estimated ratio of student populations served </a:t>
            </a:r>
            <a:r>
              <a:rPr lang="en-US" sz="2000" b="1" dirty="0"/>
              <a:t>(Table 2). </a:t>
            </a:r>
          </a:p>
        </p:txBody>
      </p:sp>
      <p:sp>
        <p:nvSpPr>
          <p:cNvPr id="4" name="TextBox 3">
            <a:extLst>
              <a:ext uri="{FF2B5EF4-FFF2-40B4-BE49-F238E27FC236}">
                <a16:creationId xmlns:a16="http://schemas.microsoft.com/office/drawing/2014/main" id="{74832360-02CF-5D78-0218-9F2620E698C3}"/>
              </a:ext>
            </a:extLst>
          </p:cNvPr>
          <p:cNvSpPr txBox="1"/>
          <p:nvPr/>
        </p:nvSpPr>
        <p:spPr>
          <a:xfrm>
            <a:off x="285770" y="2114728"/>
            <a:ext cx="4616758" cy="646331"/>
          </a:xfrm>
          <a:prstGeom prst="rect">
            <a:avLst/>
          </a:prstGeom>
          <a:noFill/>
        </p:spPr>
        <p:txBody>
          <a:bodyPr wrap="square" rtlCol="0">
            <a:spAutoFit/>
          </a:bodyPr>
          <a:lstStyle/>
          <a:p>
            <a:r>
              <a:rPr lang="en-US" b="1" dirty="0"/>
              <a:t>Table 1. Estimated costs of a </a:t>
            </a:r>
          </a:p>
          <a:p>
            <a:r>
              <a:rPr lang="en-US" b="1" dirty="0"/>
              <a:t>summer program</a:t>
            </a:r>
          </a:p>
        </p:txBody>
      </p:sp>
      <p:graphicFrame>
        <p:nvGraphicFramePr>
          <p:cNvPr id="8" name="Table 7">
            <a:extLst>
              <a:ext uri="{FF2B5EF4-FFF2-40B4-BE49-F238E27FC236}">
                <a16:creationId xmlns:a16="http://schemas.microsoft.com/office/drawing/2014/main" id="{84EAFD0F-AA8F-43D8-B91E-026BDCDF0CE7}"/>
              </a:ext>
            </a:extLst>
          </p:cNvPr>
          <p:cNvGraphicFramePr>
            <a:graphicFrameLocks noGrp="1"/>
          </p:cNvGraphicFramePr>
          <p:nvPr/>
        </p:nvGraphicFramePr>
        <p:xfrm>
          <a:off x="266308" y="2760523"/>
          <a:ext cx="4417515" cy="3288149"/>
        </p:xfrm>
        <a:graphic>
          <a:graphicData uri="http://schemas.openxmlformats.org/drawingml/2006/table">
            <a:tbl>
              <a:tblPr firstRow="1" bandRow="1">
                <a:tableStyleId>{5940675A-B579-460E-94D1-54222C63F5DA}</a:tableStyleId>
              </a:tblPr>
              <a:tblGrid>
                <a:gridCol w="2633298">
                  <a:extLst>
                    <a:ext uri="{9D8B030D-6E8A-4147-A177-3AD203B41FA5}">
                      <a16:colId xmlns:a16="http://schemas.microsoft.com/office/drawing/2014/main" val="1681953659"/>
                    </a:ext>
                  </a:extLst>
                </a:gridCol>
                <a:gridCol w="1784217">
                  <a:extLst>
                    <a:ext uri="{9D8B030D-6E8A-4147-A177-3AD203B41FA5}">
                      <a16:colId xmlns:a16="http://schemas.microsoft.com/office/drawing/2014/main" val="837356237"/>
                    </a:ext>
                  </a:extLst>
                </a:gridCol>
              </a:tblGrid>
              <a:tr h="856285">
                <a:tc>
                  <a:txBody>
                    <a:bodyPr/>
                    <a:lstStyle/>
                    <a:p>
                      <a:pPr algn="l"/>
                      <a:r>
                        <a:rPr lang="en-US" sz="1700" b="1">
                          <a:solidFill>
                            <a:schemeClr val="bg1"/>
                          </a:solidFill>
                        </a:rPr>
                        <a:t>Summer Program Components</a:t>
                      </a:r>
                    </a:p>
                  </a:txBody>
                  <a:tcPr marL="87494" marR="87494" marT="43747" marB="43747" anchor="b">
                    <a:solidFill>
                      <a:srgbClr val="3C5E81"/>
                    </a:solidFill>
                  </a:tcPr>
                </a:tc>
                <a:tc>
                  <a:txBody>
                    <a:bodyPr/>
                    <a:lstStyle/>
                    <a:p>
                      <a:pPr algn="r"/>
                      <a:r>
                        <a:rPr lang="en-US" sz="1700" b="1">
                          <a:solidFill>
                            <a:schemeClr val="bg1"/>
                          </a:solidFill>
                        </a:rPr>
                        <a:t>Estimated </a:t>
                      </a:r>
                    </a:p>
                    <a:p>
                      <a:pPr algn="r"/>
                      <a:r>
                        <a:rPr lang="en-US" sz="1700" b="1">
                          <a:solidFill>
                            <a:schemeClr val="bg1"/>
                          </a:solidFill>
                        </a:rPr>
                        <a:t>costs</a:t>
                      </a:r>
                    </a:p>
                  </a:txBody>
                  <a:tcPr marL="87494" marR="87494" marT="43747" marB="43747" anchor="b">
                    <a:solidFill>
                      <a:srgbClr val="3C5E81"/>
                    </a:solidFill>
                  </a:tcPr>
                </a:tc>
                <a:extLst>
                  <a:ext uri="{0D108BD9-81ED-4DB2-BD59-A6C34878D82A}">
                    <a16:rowId xmlns:a16="http://schemas.microsoft.com/office/drawing/2014/main" val="6731911"/>
                  </a:ext>
                </a:extLst>
              </a:tr>
              <a:tr h="366160">
                <a:tc>
                  <a:txBody>
                    <a:bodyPr/>
                    <a:lstStyle/>
                    <a:p>
                      <a:pPr marL="0" algn="l" defTabSz="685800" rtl="0" eaLnBrk="1" latinLnBrk="0" hangingPunct="1"/>
                      <a:r>
                        <a:rPr lang="en-US" sz="1700" kern="1200">
                          <a:solidFill>
                            <a:schemeClr val="tx1"/>
                          </a:solidFill>
                          <a:latin typeface="+mn-lt"/>
                          <a:ea typeface="+mn-ea"/>
                          <a:cs typeface="+mn-cs"/>
                        </a:rPr>
                        <a:t>Personnel</a:t>
                      </a:r>
                    </a:p>
                  </a:txBody>
                  <a:tcPr marL="87494" marR="87494" marT="43747" marB="43747"/>
                </a:tc>
                <a:tc>
                  <a:txBody>
                    <a:bodyPr/>
                    <a:lstStyle/>
                    <a:p>
                      <a:pPr marL="0" algn="r" defTabSz="685800" rtl="0" eaLnBrk="1" latinLnBrk="0" hangingPunct="1"/>
                      <a:r>
                        <a:rPr lang="en-US" sz="1700" kern="1200">
                          <a:solidFill>
                            <a:schemeClr val="tx1"/>
                          </a:solidFill>
                          <a:latin typeface="+mn-lt"/>
                          <a:ea typeface="+mn-ea"/>
                          <a:cs typeface="+mn-cs"/>
                        </a:rPr>
                        <a:t>$100,000</a:t>
                      </a:r>
                    </a:p>
                  </a:txBody>
                  <a:tcPr marL="87494" marR="87494" marT="43747" marB="43747"/>
                </a:tc>
                <a:extLst>
                  <a:ext uri="{0D108BD9-81ED-4DB2-BD59-A6C34878D82A}">
                    <a16:rowId xmlns:a16="http://schemas.microsoft.com/office/drawing/2014/main" val="1674338955"/>
                  </a:ext>
                </a:extLst>
              </a:tr>
              <a:tr h="366160">
                <a:tc>
                  <a:txBody>
                    <a:bodyPr/>
                    <a:lstStyle/>
                    <a:p>
                      <a:pPr marL="0" algn="l" defTabSz="685800" rtl="0" eaLnBrk="1" latinLnBrk="0" hangingPunct="1"/>
                      <a:r>
                        <a:rPr lang="en-US" sz="1700" kern="1200">
                          <a:solidFill>
                            <a:schemeClr val="tx1"/>
                          </a:solidFill>
                          <a:latin typeface="+mn-lt"/>
                          <a:ea typeface="+mn-ea"/>
                          <a:cs typeface="+mn-cs"/>
                        </a:rPr>
                        <a:t>Materials and supplies</a:t>
                      </a:r>
                    </a:p>
                  </a:txBody>
                  <a:tcPr marL="87494" marR="87494" marT="43747" marB="43747"/>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700" kern="1200" noProof="0">
                          <a:solidFill>
                            <a:schemeClr val="tx1"/>
                          </a:solidFill>
                          <a:latin typeface="+mn-lt"/>
                          <a:ea typeface="+mn-ea"/>
                          <a:cs typeface="+mn-cs"/>
                        </a:rPr>
                        <a:t>$10,000</a:t>
                      </a:r>
                    </a:p>
                  </a:txBody>
                  <a:tcPr marL="87494" marR="87494" marT="43747" marB="43747"/>
                </a:tc>
                <a:extLst>
                  <a:ext uri="{0D108BD9-81ED-4DB2-BD59-A6C34878D82A}">
                    <a16:rowId xmlns:a16="http://schemas.microsoft.com/office/drawing/2014/main" val="2855496488"/>
                  </a:ext>
                </a:extLst>
              </a:tr>
              <a:tr h="366160">
                <a:tc>
                  <a:txBody>
                    <a:bodyPr/>
                    <a:lstStyle/>
                    <a:p>
                      <a:pPr marL="0" algn="l" defTabSz="685800" rtl="0" eaLnBrk="1" latinLnBrk="0" hangingPunct="1"/>
                      <a:r>
                        <a:rPr lang="en-US" sz="1700" kern="1200">
                          <a:solidFill>
                            <a:schemeClr val="tx1"/>
                          </a:solidFill>
                          <a:latin typeface="+mn-lt"/>
                          <a:ea typeface="+mn-ea"/>
                          <a:cs typeface="+mn-cs"/>
                        </a:rPr>
                        <a:t>Transportation</a:t>
                      </a:r>
                    </a:p>
                  </a:txBody>
                  <a:tcPr marL="87494" marR="87494" marT="43747" marB="43747"/>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700" kern="1200" noProof="0">
                          <a:solidFill>
                            <a:schemeClr val="tx1"/>
                          </a:solidFill>
                          <a:latin typeface="+mn-lt"/>
                          <a:ea typeface="+mn-ea"/>
                          <a:cs typeface="+mn-cs"/>
                        </a:rPr>
                        <a:t>$15,000</a:t>
                      </a:r>
                    </a:p>
                  </a:txBody>
                  <a:tcPr marL="87494" marR="87494" marT="43747" marB="43747"/>
                </a:tc>
                <a:extLst>
                  <a:ext uri="{0D108BD9-81ED-4DB2-BD59-A6C34878D82A}">
                    <a16:rowId xmlns:a16="http://schemas.microsoft.com/office/drawing/2014/main" val="4009765415"/>
                  </a:ext>
                </a:extLst>
              </a:tr>
              <a:tr h="366160">
                <a:tc>
                  <a:txBody>
                    <a:bodyPr/>
                    <a:lstStyle/>
                    <a:p>
                      <a:pPr marL="0" algn="l" defTabSz="685800" rtl="0" eaLnBrk="1" latinLnBrk="0" hangingPunct="1"/>
                      <a:r>
                        <a:rPr lang="en-US" sz="1700" kern="1200">
                          <a:solidFill>
                            <a:schemeClr val="tx1"/>
                          </a:solidFill>
                          <a:latin typeface="+mn-lt"/>
                          <a:ea typeface="+mn-ea"/>
                          <a:cs typeface="+mn-cs"/>
                        </a:rPr>
                        <a:t>Staff training</a:t>
                      </a:r>
                    </a:p>
                  </a:txBody>
                  <a:tcPr marL="87494" marR="87494" marT="43747" marB="43747"/>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700" kern="1200" noProof="0">
                          <a:solidFill>
                            <a:schemeClr val="tx1"/>
                          </a:solidFill>
                          <a:latin typeface="+mn-lt"/>
                          <a:ea typeface="+mn-ea"/>
                          <a:cs typeface="+mn-cs"/>
                        </a:rPr>
                        <a:t>$10,000</a:t>
                      </a:r>
                    </a:p>
                  </a:txBody>
                  <a:tcPr marL="87494" marR="87494" marT="43747" marB="43747"/>
                </a:tc>
                <a:extLst>
                  <a:ext uri="{0D108BD9-81ED-4DB2-BD59-A6C34878D82A}">
                    <a16:rowId xmlns:a16="http://schemas.microsoft.com/office/drawing/2014/main" val="3402413688"/>
                  </a:ext>
                </a:extLst>
              </a:tr>
              <a:tr h="366160">
                <a:tc>
                  <a:txBody>
                    <a:bodyPr/>
                    <a:lstStyle/>
                    <a:p>
                      <a:pPr marL="0" algn="l" defTabSz="685800" rtl="0" eaLnBrk="1" latinLnBrk="0" hangingPunct="1"/>
                      <a:r>
                        <a:rPr lang="en-US" sz="1700" kern="1200">
                          <a:solidFill>
                            <a:schemeClr val="tx1"/>
                          </a:solidFill>
                          <a:latin typeface="+mn-lt"/>
                          <a:ea typeface="+mn-ea"/>
                          <a:cs typeface="+mn-cs"/>
                        </a:rPr>
                        <a:t>Other</a:t>
                      </a:r>
                    </a:p>
                  </a:txBody>
                  <a:tcPr marL="87494" marR="87494" marT="43747" marB="43747"/>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700" kern="1200" noProof="0">
                          <a:solidFill>
                            <a:schemeClr val="tx1"/>
                          </a:solidFill>
                          <a:latin typeface="+mn-lt"/>
                          <a:ea typeface="+mn-ea"/>
                          <a:cs typeface="+mn-cs"/>
                        </a:rPr>
                        <a:t>$15,000</a:t>
                      </a:r>
                    </a:p>
                  </a:txBody>
                  <a:tcPr marL="87494" marR="87494" marT="43747" marB="43747"/>
                </a:tc>
                <a:extLst>
                  <a:ext uri="{0D108BD9-81ED-4DB2-BD59-A6C34878D82A}">
                    <a16:rowId xmlns:a16="http://schemas.microsoft.com/office/drawing/2014/main" val="627067992"/>
                  </a:ext>
                </a:extLst>
              </a:tr>
              <a:tr h="601064">
                <a:tc>
                  <a:txBody>
                    <a:bodyPr/>
                    <a:lstStyle/>
                    <a:p>
                      <a:pPr algn="l"/>
                      <a:r>
                        <a:rPr lang="en-US" sz="1900" b="1">
                          <a:solidFill>
                            <a:schemeClr val="bg1"/>
                          </a:solidFill>
                        </a:rPr>
                        <a:t>Total</a:t>
                      </a:r>
                    </a:p>
                  </a:txBody>
                  <a:tcPr marL="87494" marR="87494" marT="43747" marB="43747" anchor="b">
                    <a:solidFill>
                      <a:srgbClr val="3C5E8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$150,000</a:t>
                      </a:r>
                    </a:p>
                  </a:txBody>
                  <a:tcPr marL="87494" marR="87494" marT="43747" marB="43747" anchor="b">
                    <a:solidFill>
                      <a:srgbClr val="3C5E81"/>
                    </a:solidFill>
                  </a:tcPr>
                </a:tc>
                <a:extLst>
                  <a:ext uri="{0D108BD9-81ED-4DB2-BD59-A6C34878D82A}">
                    <a16:rowId xmlns:a16="http://schemas.microsoft.com/office/drawing/2014/main" val="1168162416"/>
                  </a:ext>
                </a:extLst>
              </a:tr>
            </a:tbl>
          </a:graphicData>
        </a:graphic>
      </p:graphicFrame>
      <p:sp>
        <p:nvSpPr>
          <p:cNvPr id="2" name="Arrow: Right 1" descr="blue arrow pointing to Table 2">
            <a:extLst>
              <a:ext uri="{FF2B5EF4-FFF2-40B4-BE49-F238E27FC236}">
                <a16:creationId xmlns:a16="http://schemas.microsoft.com/office/drawing/2014/main" id="{8BFC22B7-B57C-DF2A-B5C0-843765279DE4}"/>
              </a:ext>
            </a:extLst>
          </p:cNvPr>
          <p:cNvSpPr/>
          <p:nvPr/>
        </p:nvSpPr>
        <p:spPr>
          <a:xfrm>
            <a:off x="4842294" y="4021104"/>
            <a:ext cx="274603" cy="811756"/>
          </a:xfrm>
          <a:prstGeom prst="rightArrow">
            <a:avLst/>
          </a:prstGeom>
          <a:solidFill>
            <a:srgbClr val="3C5E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D5BE14-A806-CF03-9456-859211ACD624}"/>
              </a:ext>
            </a:extLst>
          </p:cNvPr>
          <p:cNvSpPr txBox="1"/>
          <p:nvPr/>
        </p:nvSpPr>
        <p:spPr>
          <a:xfrm>
            <a:off x="5187064" y="2126962"/>
            <a:ext cx="6548949" cy="646331"/>
          </a:xfrm>
          <a:prstGeom prst="rect">
            <a:avLst/>
          </a:prstGeom>
          <a:noFill/>
        </p:spPr>
        <p:txBody>
          <a:bodyPr wrap="square" rtlCol="0">
            <a:spAutoFit/>
          </a:bodyPr>
          <a:lstStyle/>
          <a:p>
            <a:r>
              <a:rPr lang="en-US" b="1" dirty="0"/>
              <a:t>Table 2. Funding allocations for summer programming based on estimated percent of students served</a:t>
            </a:r>
          </a:p>
        </p:txBody>
      </p:sp>
      <p:graphicFrame>
        <p:nvGraphicFramePr>
          <p:cNvPr id="9" name="Table 8">
            <a:extLst>
              <a:ext uri="{FF2B5EF4-FFF2-40B4-BE49-F238E27FC236}">
                <a16:creationId xmlns:a16="http://schemas.microsoft.com/office/drawing/2014/main" id="{9861DABB-FFB2-76C6-BA9B-05A6AF639CA4}"/>
              </a:ext>
            </a:extLst>
          </p:cNvPr>
          <p:cNvGraphicFramePr>
            <a:graphicFrameLocks noGrp="1"/>
          </p:cNvGraphicFramePr>
          <p:nvPr/>
        </p:nvGraphicFramePr>
        <p:xfrm>
          <a:off x="5294248" y="2859160"/>
          <a:ext cx="6548949" cy="3189514"/>
        </p:xfrm>
        <a:graphic>
          <a:graphicData uri="http://schemas.openxmlformats.org/drawingml/2006/table">
            <a:tbl>
              <a:tblPr firstRow="1" bandRow="1">
                <a:tableStyleId>{5940675A-B579-460E-94D1-54222C63F5DA}</a:tableStyleId>
              </a:tblPr>
              <a:tblGrid>
                <a:gridCol w="1519749">
                  <a:extLst>
                    <a:ext uri="{9D8B030D-6E8A-4147-A177-3AD203B41FA5}">
                      <a16:colId xmlns:a16="http://schemas.microsoft.com/office/drawing/2014/main" val="1681953659"/>
                    </a:ext>
                  </a:extLst>
                </a:gridCol>
                <a:gridCol w="1920240">
                  <a:extLst>
                    <a:ext uri="{9D8B030D-6E8A-4147-A177-3AD203B41FA5}">
                      <a16:colId xmlns:a16="http://schemas.microsoft.com/office/drawing/2014/main" val="837356237"/>
                    </a:ext>
                  </a:extLst>
                </a:gridCol>
                <a:gridCol w="1666873">
                  <a:extLst>
                    <a:ext uri="{9D8B030D-6E8A-4147-A177-3AD203B41FA5}">
                      <a16:colId xmlns:a16="http://schemas.microsoft.com/office/drawing/2014/main" val="2657300086"/>
                    </a:ext>
                  </a:extLst>
                </a:gridCol>
                <a:gridCol w="1442087">
                  <a:extLst>
                    <a:ext uri="{9D8B030D-6E8A-4147-A177-3AD203B41FA5}">
                      <a16:colId xmlns:a16="http://schemas.microsoft.com/office/drawing/2014/main" val="3596631003"/>
                    </a:ext>
                  </a:extLst>
                </a:gridCol>
              </a:tblGrid>
              <a:tr h="771180">
                <a:tc>
                  <a:txBody>
                    <a:bodyPr/>
                    <a:lstStyle/>
                    <a:p>
                      <a:pPr algn="l"/>
                      <a:r>
                        <a:rPr lang="en-US" sz="1800" b="1">
                          <a:solidFill>
                            <a:schemeClr val="bg1"/>
                          </a:solidFill>
                        </a:rPr>
                        <a:t>Grant</a:t>
                      </a:r>
                    </a:p>
                  </a:txBody>
                  <a:tcPr marL="69850" marR="69850" marT="0" marB="34925" anchor="b">
                    <a:solidFill>
                      <a:srgbClr val="3C5E81"/>
                    </a:solidFill>
                  </a:tcPr>
                </a:tc>
                <a:tc>
                  <a:txBody>
                    <a:bodyPr/>
                    <a:lstStyle/>
                    <a:p>
                      <a:pPr algn="ctr"/>
                      <a:r>
                        <a:rPr lang="en-US" sz="1800" b="1">
                          <a:solidFill>
                            <a:schemeClr val="bg1"/>
                          </a:solidFill>
                        </a:rPr>
                        <a:t>Estimated percent of students served</a:t>
                      </a:r>
                    </a:p>
                  </a:txBody>
                  <a:tcPr marL="69850" marR="69850" marT="0" marB="34925" anchor="b">
                    <a:solidFill>
                      <a:srgbClr val="3C5E81"/>
                    </a:solidFill>
                  </a:tcPr>
                </a:tc>
                <a:tc>
                  <a:txBody>
                    <a:bodyPr/>
                    <a:lstStyle/>
                    <a:p>
                      <a:pPr algn="ctr"/>
                      <a:r>
                        <a:rPr lang="en-US" sz="1800" b="1">
                          <a:solidFill>
                            <a:schemeClr val="bg1"/>
                          </a:solidFill>
                        </a:rPr>
                        <a:t>Percent of Total costs covered</a:t>
                      </a:r>
                    </a:p>
                  </a:txBody>
                  <a:tcPr marL="69850" marR="69850" marT="0" marB="34925" anchor="b">
                    <a:solidFill>
                      <a:srgbClr val="3C5E81"/>
                    </a:solidFill>
                  </a:tcPr>
                </a:tc>
                <a:tc>
                  <a:txBody>
                    <a:bodyPr/>
                    <a:lstStyle/>
                    <a:p>
                      <a:pPr algn="ctr"/>
                      <a:r>
                        <a:rPr lang="en-US" sz="1800" b="1">
                          <a:solidFill>
                            <a:schemeClr val="bg1"/>
                          </a:solidFill>
                        </a:rPr>
                        <a:t>Total Dollars</a:t>
                      </a:r>
                    </a:p>
                    <a:p>
                      <a:pPr algn="ctr"/>
                      <a:r>
                        <a:rPr lang="en-US" sz="1800" b="1">
                          <a:solidFill>
                            <a:schemeClr val="bg1"/>
                          </a:solidFill>
                        </a:rPr>
                        <a:t> Allocated</a:t>
                      </a:r>
                    </a:p>
                  </a:txBody>
                  <a:tcPr marL="69850" marR="69850" marT="0" marB="34925" anchor="b">
                    <a:solidFill>
                      <a:srgbClr val="3C5E81"/>
                    </a:solidFill>
                  </a:tcPr>
                </a:tc>
                <a:extLst>
                  <a:ext uri="{0D108BD9-81ED-4DB2-BD59-A6C34878D82A}">
                    <a16:rowId xmlns:a16="http://schemas.microsoft.com/office/drawing/2014/main" val="6731911"/>
                  </a:ext>
                </a:extLst>
              </a:tr>
              <a:tr h="309385">
                <a:tc>
                  <a:txBody>
                    <a:bodyPr/>
                    <a:lstStyle/>
                    <a:p>
                      <a:pPr algn="l"/>
                      <a:r>
                        <a:rPr lang="en-US" sz="1800"/>
                        <a:t>IDEA</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15%</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15%</a:t>
                      </a:r>
                    </a:p>
                  </a:txBody>
                  <a:tcPr marL="69850" marR="69850" marT="34925" marB="34925"/>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$22,500</a:t>
                      </a:r>
                    </a:p>
                  </a:txBody>
                  <a:tcPr marL="69850" marR="69850" marT="34925" marB="34925"/>
                </a:tc>
                <a:extLst>
                  <a:ext uri="{0D108BD9-81ED-4DB2-BD59-A6C34878D82A}">
                    <a16:rowId xmlns:a16="http://schemas.microsoft.com/office/drawing/2014/main" val="2855496488"/>
                  </a:ext>
                </a:extLst>
              </a:tr>
              <a:tr h="309385">
                <a:tc>
                  <a:txBody>
                    <a:bodyPr/>
                    <a:lstStyle/>
                    <a:p>
                      <a:pPr algn="l"/>
                      <a:r>
                        <a:rPr lang="en-US" sz="1800"/>
                        <a:t>Title IA</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20%</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20%</a:t>
                      </a:r>
                    </a:p>
                  </a:txBody>
                  <a:tcPr marL="69850" marR="69850" marT="34925" marB="34925"/>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$30,000</a:t>
                      </a:r>
                    </a:p>
                  </a:txBody>
                  <a:tcPr marL="69850" marR="69850" marT="34925" marB="34925"/>
                </a:tc>
                <a:extLst>
                  <a:ext uri="{0D108BD9-81ED-4DB2-BD59-A6C34878D82A}">
                    <a16:rowId xmlns:a16="http://schemas.microsoft.com/office/drawing/2014/main" val="4009765415"/>
                  </a:ext>
                </a:extLst>
              </a:tr>
              <a:tr h="309385">
                <a:tc>
                  <a:txBody>
                    <a:bodyPr/>
                    <a:lstStyle/>
                    <a:p>
                      <a:pPr algn="l"/>
                      <a:r>
                        <a:rPr lang="en-US" sz="1800"/>
                        <a:t>Title II</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N/A</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10%</a:t>
                      </a:r>
                    </a:p>
                  </a:txBody>
                  <a:tcPr marL="69850" marR="69850" marT="34925" marB="34925"/>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$15,000</a:t>
                      </a:r>
                    </a:p>
                  </a:txBody>
                  <a:tcPr marL="69850" marR="69850" marT="34925" marB="34925"/>
                </a:tc>
                <a:extLst>
                  <a:ext uri="{0D108BD9-81ED-4DB2-BD59-A6C34878D82A}">
                    <a16:rowId xmlns:a16="http://schemas.microsoft.com/office/drawing/2014/main" val="3402413688"/>
                  </a:ext>
                </a:extLst>
              </a:tr>
              <a:tr h="309385">
                <a:tc>
                  <a:txBody>
                    <a:bodyPr/>
                    <a:lstStyle/>
                    <a:p>
                      <a:pPr algn="l"/>
                      <a:r>
                        <a:rPr lang="en-US" sz="1800"/>
                        <a:t>Title III</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10%</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10%</a:t>
                      </a:r>
                    </a:p>
                  </a:txBody>
                  <a:tcPr marL="69850" marR="69850" marT="34925" marB="34925"/>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$15,000</a:t>
                      </a:r>
                    </a:p>
                  </a:txBody>
                  <a:tcPr marL="69850" marR="69850" marT="34925" marB="34925"/>
                </a:tc>
                <a:extLst>
                  <a:ext uri="{0D108BD9-81ED-4DB2-BD59-A6C34878D82A}">
                    <a16:rowId xmlns:a16="http://schemas.microsoft.com/office/drawing/2014/main" val="2816532583"/>
                  </a:ext>
                </a:extLst>
              </a:tr>
              <a:tr h="309385">
                <a:tc>
                  <a:txBody>
                    <a:bodyPr/>
                    <a:lstStyle/>
                    <a:p>
                      <a:pPr algn="l"/>
                      <a:r>
                        <a:rPr lang="en-US" sz="1800"/>
                        <a:t>Other</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45%</a:t>
                      </a:r>
                    </a:p>
                  </a:txBody>
                  <a:tcPr marL="69850" marR="69850" marT="34925" marB="3492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45%</a:t>
                      </a:r>
                    </a:p>
                  </a:txBody>
                  <a:tcPr marL="69850" marR="69850" marT="34925" marB="34925"/>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Palatino Linotype"/>
                          <a:ea typeface="+mn-ea"/>
                          <a:cs typeface="+mn-cs"/>
                        </a:rPr>
                        <a:t>$67,500</a:t>
                      </a:r>
                    </a:p>
                  </a:txBody>
                  <a:tcPr marL="69850" marR="69850" marT="34925" marB="34925"/>
                </a:tc>
                <a:extLst>
                  <a:ext uri="{0D108BD9-81ED-4DB2-BD59-A6C34878D82A}">
                    <a16:rowId xmlns:a16="http://schemas.microsoft.com/office/drawing/2014/main" val="61788165"/>
                  </a:ext>
                </a:extLst>
              </a:tr>
              <a:tr h="610779">
                <a:tc>
                  <a:txBody>
                    <a:bodyPr/>
                    <a:lstStyle/>
                    <a:p>
                      <a:pPr algn="l"/>
                      <a:r>
                        <a:rPr lang="en-US" sz="2000" b="1">
                          <a:solidFill>
                            <a:schemeClr val="bg1"/>
                          </a:solidFill>
                        </a:rPr>
                        <a:t>Total</a:t>
                      </a:r>
                    </a:p>
                  </a:txBody>
                  <a:tcPr marL="69850" marR="69850" marT="34925" marB="34925" anchor="b">
                    <a:solidFill>
                      <a:srgbClr val="3C5E81"/>
                    </a:solidFill>
                  </a:tcPr>
                </a:tc>
                <a:tc>
                  <a:txBody>
                    <a:bodyPr/>
                    <a:lstStyle/>
                    <a:p>
                      <a:pPr algn="ctr"/>
                      <a:endParaRPr lang="en-US" sz="2000" b="1">
                        <a:solidFill>
                          <a:schemeClr val="bg1"/>
                        </a:solidFill>
                      </a:endParaRPr>
                    </a:p>
                  </a:txBody>
                  <a:tcPr marL="69850" marR="69850" marT="34925" marB="34925" anchor="b">
                    <a:solidFill>
                      <a:srgbClr val="3C5E81"/>
                    </a:solidFill>
                  </a:tcPr>
                </a:tc>
                <a:tc>
                  <a:txBody>
                    <a:bodyPr/>
                    <a:lstStyle/>
                    <a:p>
                      <a:pPr algn="ctr"/>
                      <a:r>
                        <a:rPr lang="en-US" sz="2000" b="1">
                          <a:solidFill>
                            <a:schemeClr val="bg1"/>
                          </a:solidFill>
                        </a:rPr>
                        <a:t>100%</a:t>
                      </a:r>
                    </a:p>
                  </a:txBody>
                  <a:tcPr marL="69850" marR="69850" marT="34925" marB="34925" anchor="b">
                    <a:solidFill>
                      <a:srgbClr val="3C5E81"/>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alatino Linotype"/>
                          <a:ea typeface="+mn-ea"/>
                          <a:cs typeface="+mn-cs"/>
                        </a:rPr>
                        <a:t>$150,000</a:t>
                      </a:r>
                    </a:p>
                  </a:txBody>
                  <a:tcPr marL="69850" marR="69850" marT="34925" marB="34925" anchor="b">
                    <a:solidFill>
                      <a:srgbClr val="3C5E81"/>
                    </a:solidFill>
                  </a:tcPr>
                </a:tc>
                <a:extLst>
                  <a:ext uri="{0D108BD9-81ED-4DB2-BD59-A6C34878D82A}">
                    <a16:rowId xmlns:a16="http://schemas.microsoft.com/office/drawing/2014/main" val="1168162416"/>
                  </a:ext>
                </a:extLst>
              </a:tr>
            </a:tbl>
          </a:graphicData>
        </a:graphic>
      </p:graphicFrame>
      <p:sp>
        <p:nvSpPr>
          <p:cNvPr id="5" name="Slide Number Placeholder 4">
            <a:extLst>
              <a:ext uri="{FF2B5EF4-FFF2-40B4-BE49-F238E27FC236}">
                <a16:creationId xmlns:a16="http://schemas.microsoft.com/office/drawing/2014/main" id="{C569E210-C94D-44EF-BF5C-4172593CB6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05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4585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919-2D8A-4D8D-9B3B-8D75A050DD85}"/>
              </a:ext>
            </a:extLst>
          </p:cNvPr>
          <p:cNvSpPr>
            <a:spLocks noGrp="1"/>
          </p:cNvSpPr>
          <p:nvPr>
            <p:ph type="title"/>
          </p:nvPr>
        </p:nvSpPr>
        <p:spPr/>
        <p:txBody>
          <a:bodyPr/>
          <a:lstStyle/>
          <a:p>
            <a:pPr marR="0" lvl="0" algn="ctr">
              <a:spcBef>
                <a:spcPts val="0"/>
              </a:spcBef>
              <a:spcAft>
                <a:spcPts val="0"/>
              </a:spcAft>
            </a:pPr>
            <a:r>
              <a:rPr lang="en-US" sz="4800" b="1" dirty="0">
                <a:effectLst/>
                <a:ea typeface="Times" panose="02020603050405020304" pitchFamily="18" charset="0"/>
                <a:cs typeface="Times New Roman" panose="02020603050405020304" pitchFamily="18" charset="0"/>
              </a:rPr>
              <a:t>Using Microsoft Teams</a:t>
            </a:r>
            <a:endParaRPr lang="en-US" sz="3500" dirty="0">
              <a:effectLst/>
              <a:ea typeface="Times"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F0FD60-3C78-4D4D-AF54-55346C1F5FF2}"/>
              </a:ext>
            </a:extLst>
          </p:cNvPr>
          <p:cNvSpPr txBox="1"/>
          <p:nvPr/>
        </p:nvSpPr>
        <p:spPr>
          <a:xfrm>
            <a:off x="679508" y="1493240"/>
            <a:ext cx="4773336" cy="3956468"/>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Chat</a:t>
            </a:r>
          </a:p>
          <a:p>
            <a:pPr marL="571500" lvl="2" indent="-342900" defTabSz="88900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We welcome your participation in discussions by asking questions and adding comments in the chat box.</a:t>
            </a:r>
          </a:p>
          <a:p>
            <a:pPr marL="228600" lvl="2" defTabSz="889000">
              <a:lnSpc>
                <a:spcPct val="90000"/>
              </a:lnSpc>
              <a:spcBef>
                <a:spcPct val="0"/>
              </a:spcBef>
              <a:spcAft>
                <a:spcPct val="15000"/>
              </a:spcAft>
            </a:pPr>
            <a:endParaRPr lang="en-US" sz="800" dirty="0">
              <a:latin typeface="Palatino Linotype" panose="02040502050505030304" pitchFamily="18" charset="0"/>
              <a:cs typeface="Times New Roman" panose="02020603050405020304" pitchFamily="18" charset="0"/>
            </a:endParaRPr>
          </a:p>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Raise Hand</a:t>
            </a:r>
          </a:p>
          <a:p>
            <a:pPr marL="576263" lvl="1" indent="-350838" defTabSz="88900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Please use the raise hand feature if you want to speak.</a:t>
            </a:r>
          </a:p>
          <a:p>
            <a:pPr marL="225425" lvl="1" defTabSz="889000">
              <a:lnSpc>
                <a:spcPct val="90000"/>
              </a:lnSpc>
              <a:spcBef>
                <a:spcPct val="0"/>
              </a:spcBef>
              <a:spcAft>
                <a:spcPct val="15000"/>
              </a:spcAft>
            </a:pPr>
            <a:endParaRPr lang="en-US" sz="800" dirty="0">
              <a:latin typeface="Palatino Linotype" panose="0204050205050503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200" b="1" kern="1200" dirty="0">
                <a:latin typeface="Palatino Linotype" panose="02040502050505030304" pitchFamily="18" charset="0"/>
                <a:cs typeface="Times New Roman" panose="02020603050405020304" pitchFamily="18" charset="0"/>
              </a:rPr>
              <a:t>Mute/Unmute</a:t>
            </a:r>
            <a:endParaRPr lang="en-US" sz="2200" b="0" kern="1200" dirty="0">
              <a:latin typeface="Palatino Linotype" panose="02040502050505030304" pitchFamily="18" charset="0"/>
              <a:cs typeface="Times New Roman" panose="02020603050405020304" pitchFamily="18" charset="0"/>
            </a:endParaRPr>
          </a:p>
          <a:p>
            <a:pPr marL="571500" lvl="2" indent="-342900" algn="l" defTabSz="889000" rtl="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Please r</a:t>
            </a:r>
            <a:r>
              <a:rPr lang="en-US" sz="2200" kern="1200" dirty="0">
                <a:latin typeface="Palatino Linotype" panose="02040502050505030304" pitchFamily="18" charset="0"/>
                <a:cs typeface="Times New Roman" panose="02020603050405020304" pitchFamily="18" charset="0"/>
              </a:rPr>
              <a:t>emain muted whenever you are not speaking.</a:t>
            </a:r>
            <a:endParaRPr lang="en-US" sz="2200" b="0" kern="1200" dirty="0">
              <a:latin typeface="Palatino Linotype" panose="02040502050505030304" pitchFamily="18" charset="0"/>
              <a:cs typeface="Times New Roman" panose="02020603050405020304" pitchFamily="18" charset="0"/>
            </a:endParaRPr>
          </a:p>
        </p:txBody>
      </p:sp>
      <p:pic>
        <p:nvPicPr>
          <p:cNvPr id="5" name="Picture 4" descr="Meeting Chat and Raise Hand icons.">
            <a:extLst>
              <a:ext uri="{FF2B5EF4-FFF2-40B4-BE49-F238E27FC236}">
                <a16:creationId xmlns:a16="http://schemas.microsoft.com/office/drawing/2014/main" id="{AD16A188-931B-93E4-81A4-F3EF67F010FE}"/>
              </a:ext>
            </a:extLst>
          </p:cNvPr>
          <p:cNvPicPr>
            <a:picLocks noChangeAspect="1"/>
          </p:cNvPicPr>
          <p:nvPr/>
        </p:nvPicPr>
        <p:blipFill>
          <a:blip r:embed="rId3"/>
          <a:stretch>
            <a:fillRect/>
          </a:stretch>
        </p:blipFill>
        <p:spPr>
          <a:xfrm>
            <a:off x="6976569" y="1698451"/>
            <a:ext cx="4029805" cy="3548180"/>
          </a:xfrm>
          <a:prstGeom prst="rect">
            <a:avLst/>
          </a:prstGeom>
        </p:spPr>
      </p:pic>
      <p:sp>
        <p:nvSpPr>
          <p:cNvPr id="3" name="Slide Number Placeholder 2">
            <a:extLst>
              <a:ext uri="{FF2B5EF4-FFF2-40B4-BE49-F238E27FC236}">
                <a16:creationId xmlns:a16="http://schemas.microsoft.com/office/drawing/2014/main" id="{CAA84BA1-6EB6-4BC2-9BDD-3632D59AC902}"/>
              </a:ext>
            </a:extLst>
          </p:cNvPr>
          <p:cNvSpPr>
            <a:spLocks noGrp="1"/>
          </p:cNvSpPr>
          <p:nvPr>
            <p:ph type="sldNum" sz="quarter" idx="10"/>
          </p:nvPr>
        </p:nvSpPr>
        <p:spPr/>
        <p:txBody>
          <a:bodyPr/>
          <a:lstStyle/>
          <a:p>
            <a:fld id="{063B872D-3AE9-4542-A461-B751CD6BB84C}" type="slidenum">
              <a:rPr lang="en-US" smtClean="0"/>
              <a:t>3</a:t>
            </a:fld>
            <a:endParaRPr lang="en-US" dirty="0"/>
          </a:p>
        </p:txBody>
      </p:sp>
    </p:spTree>
    <p:extLst>
      <p:ext uri="{BB962C8B-B14F-4D97-AF65-F5344CB8AC3E}">
        <p14:creationId xmlns:p14="http://schemas.microsoft.com/office/powerpoint/2010/main" val="99634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1DD1-D63B-F81F-7E5F-ECAE03B71313}"/>
              </a:ext>
            </a:extLst>
          </p:cNvPr>
          <p:cNvSpPr>
            <a:spLocks noGrp="1"/>
          </p:cNvSpPr>
          <p:nvPr>
            <p:ph type="title"/>
          </p:nvPr>
        </p:nvSpPr>
        <p:spPr/>
        <p:txBody>
          <a:bodyPr/>
          <a:lstStyle/>
          <a:p>
            <a:r>
              <a:rPr lang="en-US" dirty="0"/>
              <a:t>Maximizing Federal Funds: Key Takeaways</a:t>
            </a:r>
          </a:p>
        </p:txBody>
      </p:sp>
      <p:sp>
        <p:nvSpPr>
          <p:cNvPr id="3" name="Content Placeholder 2">
            <a:extLst>
              <a:ext uri="{FF2B5EF4-FFF2-40B4-BE49-F238E27FC236}">
                <a16:creationId xmlns:a16="http://schemas.microsoft.com/office/drawing/2014/main" id="{7CA1FB85-520D-A2C5-DB6A-B72CD751057A}"/>
              </a:ext>
            </a:extLst>
          </p:cNvPr>
          <p:cNvSpPr>
            <a:spLocks noGrp="1"/>
          </p:cNvSpPr>
          <p:nvPr>
            <p:ph idx="1"/>
          </p:nvPr>
        </p:nvSpPr>
        <p:spPr>
          <a:xfrm>
            <a:off x="146292" y="1430629"/>
            <a:ext cx="11890272" cy="3941368"/>
          </a:xfrm>
        </p:spPr>
        <p:txBody>
          <a:bodyPr vert="horz" lIns="91440" tIns="45720" rIns="822960" bIns="45720" rtlCol="0" anchor="t">
            <a:normAutofit fontScale="92500"/>
          </a:bodyPr>
          <a:lstStyle/>
          <a:p>
            <a:pPr marL="459105" indent="-457200" algn="l" rtl="0" latinLnBrk="0">
              <a:spcBef>
                <a:spcPts val="750"/>
              </a:spcBef>
              <a:spcAft>
                <a:spcPts val="1050"/>
              </a:spcAft>
            </a:pPr>
            <a:r>
              <a:rPr lang="en-US" sz="3500" dirty="0">
                <a:solidFill>
                  <a:srgbClr val="000000"/>
                </a:solidFill>
                <a:latin typeface="Palatino Linotype"/>
                <a:ea typeface="Palatino" pitchFamily="2" charset="77"/>
              </a:rPr>
              <a:t>Non-regulatory guidance;</a:t>
            </a:r>
          </a:p>
          <a:p>
            <a:pPr marL="459105" indent="-457200"/>
            <a:r>
              <a:rPr lang="en-US" sz="3500" dirty="0">
                <a:solidFill>
                  <a:srgbClr val="000000"/>
                </a:solidFill>
                <a:latin typeface="Palatino Linotype"/>
                <a:ea typeface="Palatino" pitchFamily="2" charset="77"/>
              </a:rPr>
              <a:t>C</a:t>
            </a:r>
            <a:r>
              <a:rPr lang="en-US" sz="3500" i="0" dirty="0">
                <a:solidFill>
                  <a:srgbClr val="000000"/>
                </a:solidFill>
                <a:effectLst/>
                <a:latin typeface="Palatino Linotype"/>
                <a:ea typeface="Palatino" pitchFamily="2" charset="77"/>
              </a:rPr>
              <a:t>onversation tool;</a:t>
            </a:r>
          </a:p>
          <a:p>
            <a:pPr marL="459105" indent="-457200"/>
            <a:r>
              <a:rPr lang="en-US" sz="3500" i="0" dirty="0">
                <a:solidFill>
                  <a:srgbClr val="000000"/>
                </a:solidFill>
                <a:effectLst/>
                <a:latin typeface="Palatino Linotype"/>
                <a:ea typeface="Palatino" pitchFamily="2" charset="77"/>
              </a:rPr>
              <a:t>Part of a needs assessment</a:t>
            </a:r>
            <a:r>
              <a:rPr lang="en-US" sz="3500" dirty="0">
                <a:solidFill>
                  <a:srgbClr val="000000"/>
                </a:solidFill>
                <a:latin typeface="Palatino Linotype"/>
                <a:ea typeface="Palatino" pitchFamily="2" charset="77"/>
              </a:rPr>
              <a:t>;</a:t>
            </a:r>
            <a:endParaRPr lang="en-US" sz="3500" i="0" dirty="0">
              <a:solidFill>
                <a:srgbClr val="000000"/>
              </a:solidFill>
              <a:effectLst/>
              <a:latin typeface="Palatino Linotype"/>
              <a:ea typeface="Palatino" pitchFamily="2" charset="77"/>
            </a:endParaRPr>
          </a:p>
          <a:p>
            <a:pPr marL="459105" indent="-457200" algn="l" rtl="0" latinLnBrk="0">
              <a:spcBef>
                <a:spcPts val="750"/>
              </a:spcBef>
              <a:spcAft>
                <a:spcPts val="1050"/>
              </a:spcAft>
            </a:pPr>
            <a:r>
              <a:rPr lang="en-US" sz="3500" dirty="0">
                <a:solidFill>
                  <a:srgbClr val="000000"/>
                </a:solidFill>
                <a:latin typeface="Palatino Linotype"/>
                <a:ea typeface="Palatino" pitchFamily="2" charset="77"/>
              </a:rPr>
              <a:t>Source of model activities examples; and</a:t>
            </a:r>
          </a:p>
          <a:p>
            <a:pPr marL="459105" indent="-457200"/>
            <a:r>
              <a:rPr lang="en-US" sz="3500" dirty="0">
                <a:solidFill>
                  <a:srgbClr val="222222"/>
                </a:solidFill>
                <a:latin typeface="Palatino Linotype"/>
                <a:ea typeface="Palatino" pitchFamily="2" charset="77"/>
              </a:rPr>
              <a:t>L</a:t>
            </a:r>
            <a:r>
              <a:rPr lang="en-US" sz="3500" dirty="0">
                <a:solidFill>
                  <a:srgbClr val="222222"/>
                </a:solidFill>
                <a:effectLst/>
                <a:latin typeface="Palatino Linotype"/>
                <a:ea typeface="Palatino" pitchFamily="2" charset="77"/>
              </a:rPr>
              <a:t>iving resource that expands with time and user insights.</a:t>
            </a:r>
          </a:p>
        </p:txBody>
      </p:sp>
      <p:sp>
        <p:nvSpPr>
          <p:cNvPr id="5" name="Slide Number Placeholder 4">
            <a:extLst>
              <a:ext uri="{FF2B5EF4-FFF2-40B4-BE49-F238E27FC236}">
                <a16:creationId xmlns:a16="http://schemas.microsoft.com/office/drawing/2014/main" id="{00161241-FD48-2D13-191F-948A9D020F2F}"/>
              </a:ext>
            </a:extLst>
          </p:cNvPr>
          <p:cNvSpPr>
            <a:spLocks noGrp="1"/>
          </p:cNvSpPr>
          <p:nvPr>
            <p:ph type="sldNum" sz="quarter" idx="12"/>
          </p:nvPr>
        </p:nvSpPr>
        <p:spPr/>
        <p:txBody>
          <a:bodyPr/>
          <a:lstStyle/>
          <a:p>
            <a:fld id="{37CA07B4-DD15-4A32-9DF2-B6AD00727005}" type="slidenum">
              <a:rPr lang="en-US" smtClean="0"/>
              <a:t>30</a:t>
            </a:fld>
            <a:endParaRPr lang="en-US"/>
          </a:p>
        </p:txBody>
      </p:sp>
    </p:spTree>
    <p:extLst>
      <p:ext uri="{BB962C8B-B14F-4D97-AF65-F5344CB8AC3E}">
        <p14:creationId xmlns:p14="http://schemas.microsoft.com/office/powerpoint/2010/main" val="93029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4AD8-3C48-0E80-8C1B-E067D937CDA0}"/>
              </a:ext>
            </a:extLst>
          </p:cNvPr>
          <p:cNvSpPr>
            <a:spLocks noGrp="1"/>
          </p:cNvSpPr>
          <p:nvPr>
            <p:ph type="title"/>
          </p:nvPr>
        </p:nvSpPr>
        <p:spPr/>
        <p:txBody>
          <a:bodyPr/>
          <a:lstStyle/>
          <a:p>
            <a:r>
              <a:rPr lang="en-US" dirty="0"/>
              <a:t>A Call Towards Emerging Stronger </a:t>
            </a:r>
          </a:p>
        </p:txBody>
      </p:sp>
      <p:sp>
        <p:nvSpPr>
          <p:cNvPr id="6" name="Text Placeholder 6">
            <a:extLst>
              <a:ext uri="{FF2B5EF4-FFF2-40B4-BE49-F238E27FC236}">
                <a16:creationId xmlns:a16="http://schemas.microsoft.com/office/drawing/2014/main" id="{78EAC323-5B8D-A7E9-56B7-697C9FD3A718}"/>
              </a:ext>
            </a:extLst>
          </p:cNvPr>
          <p:cNvSpPr>
            <a:spLocks noGrp="1"/>
          </p:cNvSpPr>
          <p:nvPr>
            <p:ph idx="1"/>
          </p:nvPr>
        </p:nvSpPr>
        <p:spPr>
          <a:xfrm>
            <a:off x="150864" y="1234963"/>
            <a:ext cx="11890272" cy="4675183"/>
          </a:xfrm>
          <a:noFill/>
          <a:ln w="12700">
            <a:noFill/>
          </a:ln>
        </p:spPr>
        <p:txBody>
          <a:bodyPr vert="horz" lIns="91440" tIns="45720" rIns="822960" bIns="45720" rtlCol="0" anchor="t">
            <a:normAutofit fontScale="92500" lnSpcReduction="10000"/>
          </a:bodyPr>
          <a:lstStyle/>
          <a:p>
            <a:pPr marL="0" marR="0" indent="0" algn="ctr">
              <a:lnSpc>
                <a:spcPct val="107000"/>
              </a:lnSpc>
              <a:spcBef>
                <a:spcPts val="0"/>
              </a:spcBef>
              <a:spcAft>
                <a:spcPts val="2900"/>
              </a:spcAft>
              <a:buNone/>
            </a:pPr>
            <a:r>
              <a:rPr lang="en-US" sz="2300" b="1" i="1" spc="15" dirty="0">
                <a:solidFill>
                  <a:schemeClr val="tx2">
                    <a:lumMod val="50000"/>
                  </a:schemeClr>
                </a:solidFill>
                <a:effectLst/>
                <a:latin typeface="Palatino Linotype"/>
                <a:ea typeface="Calibri" panose="020F0502020204030204" pitchFamily="34" charset="0"/>
                <a:cs typeface="Calibri"/>
              </a:rPr>
              <a:t>“Education cannot return to what it was in March 2020; that system did not work for everyone.</a:t>
            </a:r>
            <a:endParaRPr lang="en-US" sz="2300" b="1" i="1" spc="15" dirty="0">
              <a:solidFill>
                <a:schemeClr val="tx2">
                  <a:lumMod val="50000"/>
                </a:schemeClr>
              </a:solidFill>
              <a:effectLst/>
              <a:latin typeface="Palatino Linotype"/>
              <a:ea typeface="Calibri" panose="020F0502020204030204" pitchFamily="34" charset="0"/>
              <a:cs typeface="Calibri" panose="020F0502020204030204" pitchFamily="34" charset="0"/>
            </a:endParaRPr>
          </a:p>
          <a:p>
            <a:pPr marL="0" indent="0" algn="ctr">
              <a:lnSpc>
                <a:spcPct val="107000"/>
              </a:lnSpc>
              <a:spcBef>
                <a:spcPts val="0"/>
              </a:spcBef>
              <a:spcAft>
                <a:spcPts val="2900"/>
              </a:spcAft>
              <a:buNone/>
            </a:pPr>
            <a:r>
              <a:rPr lang="en-US" sz="2300" b="1" i="1" spc="15" dirty="0">
                <a:solidFill>
                  <a:schemeClr val="tx2">
                    <a:lumMod val="50000"/>
                  </a:schemeClr>
                </a:solidFill>
                <a:effectLst/>
                <a:latin typeface="Palatino Linotype"/>
                <a:ea typeface="Times New Roman" panose="02020603050405020304" pitchFamily="18" charset="0"/>
                <a:cs typeface="Calibri"/>
              </a:rPr>
              <a:t>Creating a culture of intentional collaboration and looking at the whole child and the whole educator is probably more important now than ever before.</a:t>
            </a:r>
            <a:r>
              <a:rPr lang="en-US" sz="2300" b="1" i="1" spc="15" dirty="0">
                <a:solidFill>
                  <a:schemeClr val="tx2">
                    <a:lumMod val="50000"/>
                  </a:schemeClr>
                </a:solidFill>
                <a:latin typeface="Palatino Linotype"/>
                <a:ea typeface="Times New Roman" panose="02020603050405020304" pitchFamily="18" charset="0"/>
                <a:cs typeface="Calibri"/>
              </a:rPr>
              <a:t> </a:t>
            </a:r>
            <a:endParaRPr lang="en-US" sz="2300" b="1" dirty="0">
              <a:solidFill>
                <a:schemeClr val="tx2">
                  <a:lumMod val="50000"/>
                </a:schemeClr>
              </a:solidFill>
              <a:latin typeface="Palatino Linotype"/>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2900"/>
              </a:spcAft>
              <a:buNone/>
            </a:pPr>
            <a:r>
              <a:rPr lang="en-US" sz="2300" b="1" i="1" dirty="0">
                <a:solidFill>
                  <a:schemeClr val="tx2">
                    <a:lumMod val="50000"/>
                  </a:schemeClr>
                </a:solidFill>
                <a:effectLst/>
                <a:latin typeface="Palatino Linotype"/>
                <a:ea typeface="Calibri" panose="020F0502020204030204" pitchFamily="34" charset="0"/>
                <a:cs typeface="Calibri"/>
              </a:rPr>
              <a:t>Success is within reach but getting there will require a collective effort. </a:t>
            </a:r>
            <a:r>
              <a:rPr lang="en-US" sz="2300" b="1" i="1" spc="15" dirty="0">
                <a:solidFill>
                  <a:schemeClr val="tx2">
                    <a:lumMod val="50000"/>
                  </a:schemeClr>
                </a:solidFill>
                <a:effectLst/>
                <a:latin typeface="Palatino Linotype"/>
                <a:ea typeface="Calibri" panose="020F0502020204030204" pitchFamily="34" charset="0"/>
                <a:cs typeface="Calibri"/>
              </a:rPr>
              <a:t>We need all hands-on deck here. To level up our education system, we must involve teachers, school leaders, families, students and entire communities.</a:t>
            </a:r>
            <a:r>
              <a:rPr lang="en-US" sz="2300" b="1" i="1" spc="15" dirty="0">
                <a:solidFill>
                  <a:schemeClr val="tx2">
                    <a:lumMod val="50000"/>
                  </a:schemeClr>
                </a:solidFill>
                <a:latin typeface="Palatino Linotype"/>
                <a:ea typeface="Calibri" panose="020F0502020204030204" pitchFamily="34" charset="0"/>
                <a:cs typeface="Calibri"/>
              </a:rPr>
              <a:t> </a:t>
            </a:r>
            <a:endParaRPr lang="en-US" sz="2300" b="1" i="1" spc="15" dirty="0">
              <a:solidFill>
                <a:schemeClr val="tx2">
                  <a:lumMod val="50000"/>
                </a:schemeClr>
              </a:solidFill>
              <a:effectLst/>
              <a:latin typeface="Palatino Linotype"/>
              <a:ea typeface="Calibri" panose="020F0502020204030204" pitchFamily="34" charset="0"/>
              <a:cs typeface="Calibri" panose="020F0502020204030204" pitchFamily="34" charset="0"/>
            </a:endParaRPr>
          </a:p>
          <a:p>
            <a:pPr marL="0" marR="0" indent="0" algn="ctr">
              <a:lnSpc>
                <a:spcPct val="107000"/>
              </a:lnSpc>
              <a:spcBef>
                <a:spcPts val="0"/>
              </a:spcBef>
              <a:spcAft>
                <a:spcPts val="2900"/>
              </a:spcAft>
              <a:buNone/>
            </a:pPr>
            <a:r>
              <a:rPr lang="en-US" sz="2300" b="1" i="1" spc="15" dirty="0">
                <a:solidFill>
                  <a:schemeClr val="tx2">
                    <a:lumMod val="50000"/>
                  </a:schemeClr>
                </a:solidFill>
                <a:effectLst/>
                <a:latin typeface="Palatino Linotype"/>
                <a:ea typeface="Calibri" panose="020F0502020204030204" pitchFamily="34" charset="0"/>
                <a:cs typeface="Calibri"/>
              </a:rPr>
              <a:t>This is the best time to be in education. Let’s make a difference.”</a:t>
            </a:r>
            <a:endParaRPr lang="en-US" sz="2300" b="0" i="1" spc="15" dirty="0">
              <a:solidFill>
                <a:schemeClr val="tx2">
                  <a:lumMod val="50000"/>
                </a:schemeClr>
              </a:solidFill>
              <a:effectLst/>
              <a:latin typeface="Palatino Linotype"/>
              <a:ea typeface="Calibri" panose="020F0502020204030204" pitchFamily="34" charset="0"/>
              <a:cs typeface="Calibri"/>
            </a:endParaRPr>
          </a:p>
          <a:p>
            <a:pPr marL="0" marR="0" indent="0">
              <a:lnSpc>
                <a:spcPct val="107000"/>
              </a:lnSpc>
              <a:spcBef>
                <a:spcPts val="0"/>
              </a:spcBef>
              <a:spcAft>
                <a:spcPts val="800"/>
              </a:spcAft>
              <a:buNone/>
            </a:pPr>
            <a:r>
              <a:rPr lang="en-US" sz="1400" b="0" i="1" spc="15" dirty="0">
                <a:solidFill>
                  <a:schemeClr val="tx2">
                    <a:lumMod val="50000"/>
                  </a:schemeClr>
                </a:solidFill>
                <a:effectLst/>
                <a:latin typeface="Palatino Linotype"/>
                <a:ea typeface="Calibri" panose="020F0502020204030204" pitchFamily="34" charset="0"/>
                <a:cs typeface="Calibri"/>
              </a:rPr>
              <a:t>- Excerpts from U.S. Department of Education Secretary Miguel Cardona’s keynote address at the March 2022 Association for Supervision and Curriculum Development (ASCD) Annual Conference</a:t>
            </a:r>
            <a:r>
              <a:rPr lang="en-US" sz="1400" i="1" spc="15" dirty="0">
                <a:solidFill>
                  <a:schemeClr val="tx2">
                    <a:lumMod val="50000"/>
                  </a:schemeClr>
                </a:solidFill>
                <a:effectLst/>
                <a:latin typeface="Palatino Linotype"/>
                <a:ea typeface="Calibri" panose="020F0502020204030204" pitchFamily="34" charset="0"/>
                <a:cs typeface="Calibri"/>
              </a:rPr>
              <a:t>.</a:t>
            </a:r>
            <a:endParaRPr lang="en-US" sz="1400" dirty="0">
              <a:solidFill>
                <a:schemeClr val="tx2">
                  <a:lumMod val="50000"/>
                </a:schemeClr>
              </a:solidFill>
              <a:effectLst/>
              <a:latin typeface="Palatino Linotype"/>
              <a:ea typeface="Calibri" panose="020F0502020204030204" pitchFamily="34" charset="0"/>
              <a:cs typeface="Calibri"/>
            </a:endParaRPr>
          </a:p>
        </p:txBody>
      </p:sp>
      <p:sp>
        <p:nvSpPr>
          <p:cNvPr id="5" name="Slide Number Placeholder 4">
            <a:extLst>
              <a:ext uri="{FF2B5EF4-FFF2-40B4-BE49-F238E27FC236}">
                <a16:creationId xmlns:a16="http://schemas.microsoft.com/office/drawing/2014/main" id="{2E8C2B5D-405E-65E3-DDF0-1688E9954D3A}"/>
              </a:ext>
            </a:extLst>
          </p:cNvPr>
          <p:cNvSpPr>
            <a:spLocks noGrp="1"/>
          </p:cNvSpPr>
          <p:nvPr>
            <p:ph type="sldNum" sz="quarter" idx="12"/>
          </p:nvPr>
        </p:nvSpPr>
        <p:spPr/>
        <p:txBody>
          <a:bodyPr/>
          <a:lstStyle/>
          <a:p>
            <a:fld id="{37CA07B4-DD15-4A32-9DF2-B6AD00727005}" type="slidenum">
              <a:rPr lang="en-US" smtClean="0"/>
              <a:t>31</a:t>
            </a:fld>
            <a:endParaRPr lang="en-US"/>
          </a:p>
        </p:txBody>
      </p:sp>
    </p:spTree>
    <p:extLst>
      <p:ext uri="{BB962C8B-B14F-4D97-AF65-F5344CB8AC3E}">
        <p14:creationId xmlns:p14="http://schemas.microsoft.com/office/powerpoint/2010/main" val="52913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38CC-3154-40EA-8C48-05D5FB20F20A}"/>
              </a:ext>
            </a:extLst>
          </p:cNvPr>
          <p:cNvSpPr>
            <a:spLocks noGrp="1"/>
          </p:cNvSpPr>
          <p:nvPr>
            <p:ph type="title"/>
          </p:nvPr>
        </p:nvSpPr>
        <p:spPr/>
        <p:txBody>
          <a:bodyPr/>
          <a:lstStyle/>
          <a:p>
            <a:r>
              <a:rPr lang="en-US" sz="3300" dirty="0"/>
              <a:t>Thank You! (1 of 2)</a:t>
            </a:r>
          </a:p>
        </p:txBody>
      </p:sp>
      <p:sp>
        <p:nvSpPr>
          <p:cNvPr id="3" name="Content Placeholder 2">
            <a:extLst>
              <a:ext uri="{FF2B5EF4-FFF2-40B4-BE49-F238E27FC236}">
                <a16:creationId xmlns:a16="http://schemas.microsoft.com/office/drawing/2014/main" id="{F60A6DA1-34E4-4A14-AFA0-673BC26A9E0F}"/>
              </a:ext>
            </a:extLst>
          </p:cNvPr>
          <p:cNvSpPr>
            <a:spLocks noGrp="1"/>
          </p:cNvSpPr>
          <p:nvPr>
            <p:ph idx="1"/>
          </p:nvPr>
        </p:nvSpPr>
        <p:spPr>
          <a:xfrm>
            <a:off x="0" y="1055387"/>
            <a:ext cx="12192000" cy="747579"/>
          </a:xfrm>
        </p:spPr>
        <p:txBody>
          <a:bodyPr>
            <a:normAutofit fontScale="92500" lnSpcReduction="20000"/>
          </a:bodyPr>
          <a:lstStyle/>
          <a:p>
            <a:r>
              <a:rPr lang="en-US" dirty="0"/>
              <a:t>New Jersey Department of Education Website</a:t>
            </a:r>
            <a:br>
              <a:rPr lang="en-US" dirty="0"/>
            </a:br>
            <a:r>
              <a:rPr lang="en-US" dirty="0">
                <a:hlinkClick r:id="rId3" action="ppaction://hlinkfile"/>
              </a:rPr>
              <a:t>nj.gov/education </a:t>
            </a:r>
            <a:endParaRPr lang="en-US" dirty="0"/>
          </a:p>
        </p:txBody>
      </p:sp>
      <p:sp>
        <p:nvSpPr>
          <p:cNvPr id="11" name="Content Placeholder 3">
            <a:extLst>
              <a:ext uri="{FF2B5EF4-FFF2-40B4-BE49-F238E27FC236}">
                <a16:creationId xmlns:a16="http://schemas.microsoft.com/office/drawing/2014/main" id="{C9AFED7F-5681-531D-6DCA-D4A40B955DB3}"/>
              </a:ext>
            </a:extLst>
          </p:cNvPr>
          <p:cNvSpPr txBox="1">
            <a:spLocks/>
          </p:cNvSpPr>
          <p:nvPr/>
        </p:nvSpPr>
        <p:spPr>
          <a:xfrm>
            <a:off x="209321" y="2087980"/>
            <a:ext cx="12191999" cy="895777"/>
          </a:xfrm>
          <a:prstGeom prst="rect">
            <a:avLst/>
          </a:prstGeom>
        </p:spPr>
        <p:txBody>
          <a:bodyPr vert="horz" lIns="0" tIns="45720" rIns="0" bIns="45720" rtlCol="0">
            <a:normAutofit/>
          </a:bodyPr>
          <a:lstStyle>
            <a:lvl1pPr marL="0" indent="0" algn="ctr" defTabSz="685800" rtl="0" eaLnBrk="1" latinLnBrk="0" hangingPunct="1">
              <a:lnSpc>
                <a:spcPct val="108000"/>
              </a:lnSpc>
              <a:spcBef>
                <a:spcPts val="0"/>
              </a:spcBef>
              <a:spcAft>
                <a:spcPts val="900"/>
              </a:spcAft>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Maximizing Federal Funds URL</a:t>
            </a:r>
            <a:br>
              <a:rPr lang="en-US" dirty="0"/>
            </a:br>
            <a:r>
              <a:rPr lang="en-US" dirty="0">
                <a:latin typeface="Calibri" panose="020F0502020204030204" pitchFamily="34" charset="0"/>
                <a:hlinkClick r:id="rId4"/>
              </a:rPr>
              <a:t>https://www.nj.gov/education/federalfunding/index.shtml</a:t>
            </a:r>
            <a:endParaRPr lang="en-US" dirty="0">
              <a:latin typeface="Calibri" panose="020F0502020204030204" pitchFamily="34" charset="0"/>
            </a:endParaRPr>
          </a:p>
        </p:txBody>
      </p:sp>
      <p:sp>
        <p:nvSpPr>
          <p:cNvPr id="4" name="Content Placeholder 3">
            <a:extLst>
              <a:ext uri="{FF2B5EF4-FFF2-40B4-BE49-F238E27FC236}">
                <a16:creationId xmlns:a16="http://schemas.microsoft.com/office/drawing/2014/main" id="{19A82162-75D2-49DC-BAD5-05E6293AFCAF}"/>
              </a:ext>
            </a:extLst>
          </p:cNvPr>
          <p:cNvSpPr>
            <a:spLocks noGrp="1"/>
          </p:cNvSpPr>
          <p:nvPr>
            <p:ph idx="13"/>
          </p:nvPr>
        </p:nvSpPr>
        <p:spPr>
          <a:xfrm>
            <a:off x="-2" y="3299251"/>
            <a:ext cx="12191999" cy="895777"/>
          </a:xfrm>
        </p:spPr>
        <p:txBody>
          <a:bodyPr>
            <a:normAutofit/>
          </a:bodyPr>
          <a:lstStyle/>
          <a:p>
            <a:r>
              <a:rPr lang="en-US" dirty="0"/>
              <a:t>Email Contact</a:t>
            </a:r>
            <a:br>
              <a:rPr lang="en-US" dirty="0"/>
            </a:br>
            <a:r>
              <a:rPr lang="en-US" dirty="0">
                <a:latin typeface="Calibri" panose="020F0502020204030204" pitchFamily="34" charset="0"/>
                <a:hlinkClick r:id="rId5"/>
              </a:rPr>
              <a:t>esser@doe.nj.gov</a:t>
            </a:r>
            <a:endParaRPr lang="en-US" dirty="0">
              <a:latin typeface="Calibri" panose="020F0502020204030204" pitchFamily="34" charset="0"/>
            </a:endParaRPr>
          </a:p>
        </p:txBody>
      </p:sp>
      <p:sp>
        <p:nvSpPr>
          <p:cNvPr id="5" name="Content Placeholder 4">
            <a:extLst>
              <a:ext uri="{FF2B5EF4-FFF2-40B4-BE49-F238E27FC236}">
                <a16:creationId xmlns:a16="http://schemas.microsoft.com/office/drawing/2014/main" id="{29D6641F-CB45-45E4-94CF-E0386F1B0026}"/>
              </a:ext>
            </a:extLst>
          </p:cNvPr>
          <p:cNvSpPr>
            <a:spLocks noGrp="1"/>
          </p:cNvSpPr>
          <p:nvPr>
            <p:ph idx="14"/>
          </p:nvPr>
        </p:nvSpPr>
        <p:spPr>
          <a:xfrm>
            <a:off x="0" y="4298209"/>
            <a:ext cx="12192000" cy="640081"/>
          </a:xfrm>
        </p:spPr>
        <p:txBody>
          <a:bodyPr/>
          <a:lstStyle/>
          <a:p>
            <a:r>
              <a:rPr lang="en-US" dirty="0"/>
              <a:t>Follow Us!</a:t>
            </a:r>
          </a:p>
        </p:txBody>
      </p:sp>
      <p:sp>
        <p:nvSpPr>
          <p:cNvPr id="6" name="Text Placeholder 5">
            <a:extLst>
              <a:ext uri="{FF2B5EF4-FFF2-40B4-BE49-F238E27FC236}">
                <a16:creationId xmlns:a16="http://schemas.microsoft.com/office/drawing/2014/main" id="{3EF15268-1550-4990-88E2-39F5CFE72CCA}"/>
              </a:ext>
            </a:extLst>
          </p:cNvPr>
          <p:cNvSpPr>
            <a:spLocks noGrp="1"/>
          </p:cNvSpPr>
          <p:nvPr>
            <p:ph type="body" sz="quarter" idx="15"/>
          </p:nvPr>
        </p:nvSpPr>
        <p:spPr/>
        <p:txBody>
          <a:bodyPr/>
          <a:lstStyle/>
          <a:p>
            <a:r>
              <a:rPr lang="en-US" dirty="0">
                <a:solidFill>
                  <a:srgbClr val="0000FF"/>
                </a:solidFill>
                <a:hlinkClick r:id="rId6">
                  <a:extLst>
                    <a:ext uri="{A12FA001-AC4F-418D-AE19-62706E023703}">
                      <ahyp:hlinkClr xmlns:ahyp="http://schemas.microsoft.com/office/drawing/2018/hyperlinkcolor" val="tx"/>
                    </a:ext>
                  </a:extLst>
                </a:hlinkClick>
              </a:rPr>
              <a:t>Facebook: </a:t>
            </a:r>
            <a:br>
              <a:rPr lang="en-US" dirty="0">
                <a:solidFill>
                  <a:srgbClr val="0000FF"/>
                </a:solidFill>
                <a:hlinkClick r:id="rId6">
                  <a:extLst>
                    <a:ext uri="{A12FA001-AC4F-418D-AE19-62706E023703}">
                      <ahyp:hlinkClr xmlns:ahyp="http://schemas.microsoft.com/office/drawing/2018/hyperlinkcolor" val="tx"/>
                    </a:ext>
                  </a:extLst>
                </a:hlinkClick>
              </a:rPr>
            </a:br>
            <a:r>
              <a:rPr lang="en-US" dirty="0">
                <a:solidFill>
                  <a:srgbClr val="0000FF"/>
                </a:solidFill>
                <a:hlinkClick r:id="rId6">
                  <a:extLst>
                    <a:ext uri="{A12FA001-AC4F-418D-AE19-62706E023703}">
                      <ahyp:hlinkClr xmlns:ahyp="http://schemas.microsoft.com/office/drawing/2018/hyperlinkcolor" val="tx"/>
                    </a:ext>
                  </a:extLst>
                </a:hlinkClick>
              </a:rPr>
              <a:t>@njdeptofed</a:t>
            </a:r>
            <a:endParaRPr lang="en-US" dirty="0">
              <a:solidFill>
                <a:srgbClr val="0000FF"/>
              </a:solidFill>
            </a:endParaRPr>
          </a:p>
        </p:txBody>
      </p:sp>
      <p:sp>
        <p:nvSpPr>
          <p:cNvPr id="7" name="Text Placeholder 6">
            <a:extLst>
              <a:ext uri="{FF2B5EF4-FFF2-40B4-BE49-F238E27FC236}">
                <a16:creationId xmlns:a16="http://schemas.microsoft.com/office/drawing/2014/main" id="{31D3EB0F-902C-4450-85C7-C276CAEEE538}"/>
              </a:ext>
            </a:extLst>
          </p:cNvPr>
          <p:cNvSpPr>
            <a:spLocks noGrp="1"/>
          </p:cNvSpPr>
          <p:nvPr>
            <p:ph type="body" sz="quarter" idx="16"/>
          </p:nvPr>
        </p:nvSpPr>
        <p:spPr/>
        <p:txBody>
          <a:bodyPr/>
          <a:lstStyle/>
          <a:p>
            <a:r>
              <a:rPr lang="en-US" dirty="0">
                <a:solidFill>
                  <a:srgbClr val="0000FF"/>
                </a:solidFill>
                <a:hlinkClick r:id="rId7">
                  <a:extLst>
                    <a:ext uri="{A12FA001-AC4F-418D-AE19-62706E023703}">
                      <ahyp:hlinkClr xmlns:ahyp="http://schemas.microsoft.com/office/drawing/2018/hyperlinkcolor" val="tx"/>
                    </a:ext>
                  </a:extLst>
                </a:hlinkClick>
              </a:rPr>
              <a:t>Twitter: @NewJerseyDOE</a:t>
            </a:r>
            <a:endParaRPr lang="en-US" dirty="0">
              <a:solidFill>
                <a:srgbClr val="0000FF"/>
              </a:solidFill>
            </a:endParaRPr>
          </a:p>
        </p:txBody>
      </p:sp>
      <p:sp>
        <p:nvSpPr>
          <p:cNvPr id="8" name="Text Placeholder 7">
            <a:extLst>
              <a:ext uri="{FF2B5EF4-FFF2-40B4-BE49-F238E27FC236}">
                <a16:creationId xmlns:a16="http://schemas.microsoft.com/office/drawing/2014/main" id="{692FA794-F1D6-4C3A-A294-E794C3A7F4CB}"/>
              </a:ext>
            </a:extLst>
          </p:cNvPr>
          <p:cNvSpPr>
            <a:spLocks noGrp="1"/>
          </p:cNvSpPr>
          <p:nvPr>
            <p:ph type="body" sz="quarter" idx="17"/>
          </p:nvPr>
        </p:nvSpPr>
        <p:spPr/>
        <p:txBody>
          <a:bodyPr/>
          <a:lstStyle/>
          <a:p>
            <a:r>
              <a:rPr lang="en-US" dirty="0">
                <a:solidFill>
                  <a:srgbClr val="0000FF"/>
                </a:solidFill>
                <a:hlinkClick r:id="rId8">
                  <a:extLst>
                    <a:ext uri="{A12FA001-AC4F-418D-AE19-62706E023703}">
                      <ahyp:hlinkClr xmlns:ahyp="http://schemas.microsoft.com/office/drawing/2018/hyperlinkcolor" val="tx"/>
                    </a:ext>
                  </a:extLst>
                </a:hlinkClick>
              </a:rPr>
              <a:t>Instagram: </a:t>
            </a:r>
            <a:br>
              <a:rPr lang="en-US" dirty="0">
                <a:solidFill>
                  <a:srgbClr val="0000FF"/>
                </a:solidFill>
                <a:hlinkClick r:id="rId8">
                  <a:extLst>
                    <a:ext uri="{A12FA001-AC4F-418D-AE19-62706E023703}">
                      <ahyp:hlinkClr xmlns:ahyp="http://schemas.microsoft.com/office/drawing/2018/hyperlinkcolor" val="tx"/>
                    </a:ext>
                  </a:extLst>
                </a:hlinkClick>
              </a:rPr>
            </a:br>
            <a:r>
              <a:rPr lang="en-US" dirty="0">
                <a:solidFill>
                  <a:srgbClr val="0000FF"/>
                </a:solidFill>
                <a:hlinkClick r:id="rId8">
                  <a:extLst>
                    <a:ext uri="{A12FA001-AC4F-418D-AE19-62706E023703}">
                      <ahyp:hlinkClr xmlns:ahyp="http://schemas.microsoft.com/office/drawing/2018/hyperlinkcolor" val="tx"/>
                    </a:ext>
                  </a:extLst>
                </a:hlinkClick>
              </a:rPr>
              <a:t>@NewJerseyDoe</a:t>
            </a:r>
            <a:endParaRPr lang="en-US" dirty="0">
              <a:solidFill>
                <a:srgbClr val="0000FF"/>
              </a:solidFill>
            </a:endParaRPr>
          </a:p>
        </p:txBody>
      </p:sp>
      <p:sp>
        <p:nvSpPr>
          <p:cNvPr id="9" name="Slide Number Placeholder 8">
            <a:extLst>
              <a:ext uri="{FF2B5EF4-FFF2-40B4-BE49-F238E27FC236}">
                <a16:creationId xmlns:a16="http://schemas.microsoft.com/office/drawing/2014/main" id="{FD0D5EF7-8609-4353-9D90-6EA842C72540}"/>
              </a:ext>
            </a:extLst>
          </p:cNvPr>
          <p:cNvSpPr>
            <a:spLocks noGrp="1"/>
          </p:cNvSpPr>
          <p:nvPr>
            <p:ph type="sldNum" sz="quarter" idx="12"/>
          </p:nvPr>
        </p:nvSpPr>
        <p:spPr/>
        <p:txBody>
          <a:bodyPr/>
          <a:lstStyle/>
          <a:p>
            <a:fld id="{A3D1C70C-36A2-44FC-A083-98959550CFF4}" type="slidenum">
              <a:rPr lang="en-US" smtClean="0"/>
              <a:t>32</a:t>
            </a:fld>
            <a:endParaRPr lang="en-US"/>
          </a:p>
        </p:txBody>
      </p:sp>
    </p:spTree>
    <p:extLst>
      <p:ext uri="{BB962C8B-B14F-4D97-AF65-F5344CB8AC3E}">
        <p14:creationId xmlns:p14="http://schemas.microsoft.com/office/powerpoint/2010/main" val="401521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dirty="0"/>
              <a:t> District Presentations</a:t>
            </a:r>
            <a:endParaRPr lang="en-US" sz="3200" b="1" dirty="0"/>
          </a:p>
        </p:txBody>
      </p:sp>
    </p:spTree>
    <p:extLst>
      <p:ext uri="{BB962C8B-B14F-4D97-AF65-F5344CB8AC3E}">
        <p14:creationId xmlns:p14="http://schemas.microsoft.com/office/powerpoint/2010/main" val="1685246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294404"/>
            <a:ext cx="12192000" cy="2726386"/>
          </a:xfrm>
        </p:spPr>
        <p:txBody>
          <a:bodyPr>
            <a:normAutofit/>
          </a:bodyPr>
          <a:lstStyle/>
          <a:p>
            <a:r>
              <a:rPr lang="en-US" sz="3200" dirty="0"/>
              <a:t>Mr. Scott McCue, Chief School Administrator; and</a:t>
            </a:r>
            <a:br>
              <a:rPr lang="en-US" sz="3200" dirty="0"/>
            </a:br>
            <a:r>
              <a:rPr lang="en-US" sz="6000" dirty="0"/>
              <a:t> </a:t>
            </a:r>
            <a:r>
              <a:rPr lang="en-US" sz="2800" dirty="0"/>
              <a:t>Ms. Tara Micciulla, Principal and Director of Education (Grades 5-8)  </a:t>
            </a:r>
            <a:br>
              <a:rPr lang="en-US" sz="3200" dirty="0"/>
            </a:br>
            <a:r>
              <a:rPr lang="en-US" sz="3200" dirty="0"/>
              <a:t>Eatontown Public Schools</a:t>
            </a:r>
            <a:endParaRPr lang="en-US" sz="3200" b="1" dirty="0"/>
          </a:p>
        </p:txBody>
      </p:sp>
    </p:spTree>
    <p:extLst>
      <p:ext uri="{BB962C8B-B14F-4D97-AF65-F5344CB8AC3E}">
        <p14:creationId xmlns:p14="http://schemas.microsoft.com/office/powerpoint/2010/main" val="1936442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F8ED-E878-4FA9-B37F-8BEAD2781A79}"/>
              </a:ext>
            </a:extLst>
          </p:cNvPr>
          <p:cNvSpPr>
            <a:spLocks noGrp="1"/>
          </p:cNvSpPr>
          <p:nvPr>
            <p:ph type="title"/>
          </p:nvPr>
        </p:nvSpPr>
        <p:spPr/>
        <p:txBody>
          <a:bodyPr/>
          <a:lstStyle/>
          <a:p>
            <a:r>
              <a:rPr lang="en-US" sz="3600" dirty="0"/>
              <a:t>Eatontown Public Schools ESSER Planning</a:t>
            </a:r>
          </a:p>
        </p:txBody>
      </p:sp>
      <p:sp>
        <p:nvSpPr>
          <p:cNvPr id="3" name="Content Placeholder 2">
            <a:extLst>
              <a:ext uri="{FF2B5EF4-FFF2-40B4-BE49-F238E27FC236}">
                <a16:creationId xmlns:a16="http://schemas.microsoft.com/office/drawing/2014/main" id="{92FF3E38-3CC7-42F7-B3F4-F0A10B6D9138}"/>
              </a:ext>
            </a:extLst>
          </p:cNvPr>
          <p:cNvSpPr>
            <a:spLocks noGrp="1"/>
          </p:cNvSpPr>
          <p:nvPr>
            <p:ph sz="half" idx="1"/>
          </p:nvPr>
        </p:nvSpPr>
        <p:spPr/>
        <p:txBody>
          <a:bodyPr>
            <a:normAutofit lnSpcReduction="10000"/>
          </a:bodyPr>
          <a:lstStyle/>
          <a:p>
            <a:r>
              <a:rPr lang="en-US" sz="2800" dirty="0"/>
              <a:t>District Profile</a:t>
            </a:r>
          </a:p>
          <a:p>
            <a:pPr lvl="1"/>
            <a:r>
              <a:rPr lang="en-US" sz="2000" dirty="0"/>
              <a:t>Preschool to 8</a:t>
            </a:r>
            <a:r>
              <a:rPr lang="en-US" sz="2000" baseline="30000" dirty="0"/>
              <a:t>th</a:t>
            </a:r>
            <a:r>
              <a:rPr lang="en-US" sz="2000" dirty="0"/>
              <a:t> Grade District in Monmouth County with 970 students</a:t>
            </a:r>
          </a:p>
          <a:p>
            <a:pPr lvl="1"/>
            <a:r>
              <a:rPr lang="en-US" sz="2000" dirty="0"/>
              <a:t>Diverse Student Population</a:t>
            </a:r>
          </a:p>
          <a:p>
            <a:pPr lvl="1"/>
            <a:r>
              <a:rPr lang="en-US" sz="2000" dirty="0"/>
              <a:t>44% Free and Reduced Lunch Population</a:t>
            </a:r>
          </a:p>
          <a:p>
            <a:pPr lvl="1"/>
            <a:r>
              <a:rPr lang="en-US" sz="2000" dirty="0"/>
              <a:t>22% Special Education Population</a:t>
            </a:r>
          </a:p>
          <a:p>
            <a:pPr lvl="1"/>
            <a:r>
              <a:rPr lang="en-US" sz="2000" dirty="0"/>
              <a:t>8-10% ELL Population</a:t>
            </a:r>
          </a:p>
          <a:p>
            <a:pPr lvl="1"/>
            <a:r>
              <a:rPr lang="en-US" sz="2000" dirty="0"/>
              <a:t>Reductions in state aid due to S-2</a:t>
            </a:r>
          </a:p>
        </p:txBody>
      </p:sp>
      <p:sp>
        <p:nvSpPr>
          <p:cNvPr id="4" name="Content Placeholder 3">
            <a:extLst>
              <a:ext uri="{FF2B5EF4-FFF2-40B4-BE49-F238E27FC236}">
                <a16:creationId xmlns:a16="http://schemas.microsoft.com/office/drawing/2014/main" id="{874A4502-D8A2-49FE-8028-5E9C462B1734}"/>
              </a:ext>
            </a:extLst>
          </p:cNvPr>
          <p:cNvSpPr>
            <a:spLocks noGrp="1"/>
          </p:cNvSpPr>
          <p:nvPr>
            <p:ph sz="half" idx="13"/>
          </p:nvPr>
        </p:nvSpPr>
        <p:spPr/>
        <p:txBody>
          <a:bodyPr>
            <a:normAutofit fontScale="77500" lnSpcReduction="20000"/>
          </a:bodyPr>
          <a:lstStyle/>
          <a:p>
            <a:r>
              <a:rPr lang="en-US" sz="2800" dirty="0"/>
              <a:t>Developing the Funding Plan</a:t>
            </a:r>
          </a:p>
          <a:p>
            <a:pPr lvl="1"/>
            <a:r>
              <a:rPr lang="en-US" sz="2000" dirty="0"/>
              <a:t>Engaged the school community through surveys as well as discussions at school and BOE meetings</a:t>
            </a:r>
          </a:p>
          <a:p>
            <a:pPr lvl="1"/>
            <a:r>
              <a:rPr lang="en-US" sz="2000" dirty="0"/>
              <a:t>Priorities were developed in order support students both academically as well as socially and emotionally</a:t>
            </a:r>
          </a:p>
          <a:p>
            <a:pPr lvl="1"/>
            <a:r>
              <a:rPr lang="en-US" sz="2000" dirty="0"/>
              <a:t>Educational programs and initiatives needed to target student needs with an eye on sustainability for the future</a:t>
            </a:r>
          </a:p>
          <a:p>
            <a:pPr lvl="1"/>
            <a:r>
              <a:rPr lang="en-US" sz="2000" dirty="0"/>
              <a:t>Other funded projects needed to provide sustainability and long-term gains such as  HVAC system replacement, technology investments, and outdoor playground renovations. </a:t>
            </a:r>
          </a:p>
        </p:txBody>
      </p:sp>
      <p:sp>
        <p:nvSpPr>
          <p:cNvPr id="5" name="Slide Number Placeholder 4">
            <a:extLst>
              <a:ext uri="{FF2B5EF4-FFF2-40B4-BE49-F238E27FC236}">
                <a16:creationId xmlns:a16="http://schemas.microsoft.com/office/drawing/2014/main" id="{D7FBD5A2-735A-4F6F-B81B-F97EE9FC8E3E}"/>
              </a:ext>
            </a:extLst>
          </p:cNvPr>
          <p:cNvSpPr>
            <a:spLocks noGrp="1"/>
          </p:cNvSpPr>
          <p:nvPr>
            <p:ph type="sldNum" sz="quarter" idx="12"/>
          </p:nvPr>
        </p:nvSpPr>
        <p:spPr/>
        <p:txBody>
          <a:bodyPr/>
          <a:lstStyle/>
          <a:p>
            <a:fld id="{A3D1C70C-36A2-44FC-A083-98959550CFF4}" type="slidenum">
              <a:rPr lang="en-US" smtClean="0"/>
              <a:t>35</a:t>
            </a:fld>
            <a:endParaRPr lang="en-US" dirty="0"/>
          </a:p>
        </p:txBody>
      </p:sp>
    </p:spTree>
    <p:extLst>
      <p:ext uri="{BB962C8B-B14F-4D97-AF65-F5344CB8AC3E}">
        <p14:creationId xmlns:p14="http://schemas.microsoft.com/office/powerpoint/2010/main" val="181403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06BD-EFD4-4CBA-9118-5694581CF785}"/>
              </a:ext>
            </a:extLst>
          </p:cNvPr>
          <p:cNvSpPr>
            <a:spLocks noGrp="1"/>
          </p:cNvSpPr>
          <p:nvPr>
            <p:ph type="title"/>
          </p:nvPr>
        </p:nvSpPr>
        <p:spPr/>
        <p:txBody>
          <a:bodyPr/>
          <a:lstStyle/>
          <a:p>
            <a:r>
              <a:rPr lang="en-US" sz="3600" dirty="0"/>
              <a:t>Eatontown Public Schools ESSER Expenditures </a:t>
            </a:r>
          </a:p>
        </p:txBody>
      </p:sp>
      <p:sp>
        <p:nvSpPr>
          <p:cNvPr id="3" name="Content Placeholder 2">
            <a:extLst>
              <a:ext uri="{FF2B5EF4-FFF2-40B4-BE49-F238E27FC236}">
                <a16:creationId xmlns:a16="http://schemas.microsoft.com/office/drawing/2014/main" id="{6A66DE81-34CF-41C6-8208-BFC8907AFB2B}"/>
              </a:ext>
            </a:extLst>
          </p:cNvPr>
          <p:cNvSpPr>
            <a:spLocks noGrp="1"/>
          </p:cNvSpPr>
          <p:nvPr>
            <p:ph sz="half" idx="1"/>
          </p:nvPr>
        </p:nvSpPr>
        <p:spPr>
          <a:xfrm>
            <a:off x="165384" y="1383581"/>
            <a:ext cx="5843530" cy="4498057"/>
          </a:xfrm>
        </p:spPr>
        <p:txBody>
          <a:bodyPr>
            <a:normAutofit fontScale="85000" lnSpcReduction="10000"/>
          </a:bodyPr>
          <a:lstStyle/>
          <a:p>
            <a:r>
              <a:rPr lang="en-US" sz="2800" dirty="0"/>
              <a:t>Academic Support</a:t>
            </a:r>
          </a:p>
          <a:p>
            <a:pPr lvl="1"/>
            <a:r>
              <a:rPr lang="en-US" sz="2400" dirty="0"/>
              <a:t>School-Data Teams (Title II Funds/District PD Funds) </a:t>
            </a:r>
          </a:p>
          <a:p>
            <a:pPr lvl="1"/>
            <a:r>
              <a:rPr lang="en-US" sz="2400" dirty="0"/>
              <a:t>High Dosage Tutoring (Title I Funds/After-School Program Funds) </a:t>
            </a:r>
          </a:p>
          <a:p>
            <a:pPr lvl="1"/>
            <a:r>
              <a:rPr lang="en-US" sz="2400" dirty="0"/>
              <a:t>Lunch Options Program (Title I/III)</a:t>
            </a:r>
          </a:p>
          <a:p>
            <a:pPr lvl="1"/>
            <a:r>
              <a:rPr lang="en-US" sz="2400" dirty="0"/>
              <a:t>Winter and Summer Learning Academies (Title I/Title III/IDEA)</a:t>
            </a:r>
          </a:p>
          <a:p>
            <a:pPr lvl="1"/>
            <a:r>
              <a:rPr lang="en-US" sz="2400" dirty="0"/>
              <a:t>Technology Enhancements (Ten-Year Technology Plan) </a:t>
            </a:r>
          </a:p>
        </p:txBody>
      </p:sp>
      <p:sp>
        <p:nvSpPr>
          <p:cNvPr id="4" name="Content Placeholder 3">
            <a:extLst>
              <a:ext uri="{FF2B5EF4-FFF2-40B4-BE49-F238E27FC236}">
                <a16:creationId xmlns:a16="http://schemas.microsoft.com/office/drawing/2014/main" id="{431AC61E-A51C-429F-B61E-EF5DB7F708AB}"/>
              </a:ext>
            </a:extLst>
          </p:cNvPr>
          <p:cNvSpPr>
            <a:spLocks noGrp="1"/>
          </p:cNvSpPr>
          <p:nvPr>
            <p:ph sz="half" idx="13"/>
          </p:nvPr>
        </p:nvSpPr>
        <p:spPr>
          <a:xfrm>
            <a:off x="6008914" y="1383581"/>
            <a:ext cx="5843530" cy="4341864"/>
          </a:xfrm>
        </p:spPr>
        <p:txBody>
          <a:bodyPr>
            <a:normAutofit fontScale="92500" lnSpcReduction="10000"/>
          </a:bodyPr>
          <a:lstStyle/>
          <a:p>
            <a:r>
              <a:rPr lang="en-US" sz="2800" dirty="0"/>
              <a:t>Social and Emotional Support</a:t>
            </a:r>
          </a:p>
          <a:p>
            <a:pPr lvl="1"/>
            <a:r>
              <a:rPr lang="en-US" sz="2400" dirty="0"/>
              <a:t>Added Two School Counselors to Provide More Equitable Services (Retirements/Revaluate Positions)</a:t>
            </a:r>
          </a:p>
          <a:p>
            <a:pPr lvl="1"/>
            <a:r>
              <a:rPr lang="en-US" sz="2400" dirty="0"/>
              <a:t>Expanded Student Mental Health Through YMCA Counseling Program, VNA, and InSite Health (Title IV) </a:t>
            </a:r>
          </a:p>
          <a:p>
            <a:pPr lvl="1"/>
            <a:r>
              <a:rPr lang="en-US" sz="2400" dirty="0"/>
              <a:t>Leader In Me Program (Title IV/Title II/Curriculum Budget)</a:t>
            </a:r>
          </a:p>
        </p:txBody>
      </p:sp>
      <p:sp>
        <p:nvSpPr>
          <p:cNvPr id="5" name="Slide Number Placeholder 4">
            <a:extLst>
              <a:ext uri="{FF2B5EF4-FFF2-40B4-BE49-F238E27FC236}">
                <a16:creationId xmlns:a16="http://schemas.microsoft.com/office/drawing/2014/main" id="{4173ECFB-3931-4CFF-98AE-C5932C5A6062}"/>
              </a:ext>
            </a:extLst>
          </p:cNvPr>
          <p:cNvSpPr>
            <a:spLocks noGrp="1"/>
          </p:cNvSpPr>
          <p:nvPr>
            <p:ph type="sldNum" sz="quarter" idx="12"/>
          </p:nvPr>
        </p:nvSpPr>
        <p:spPr/>
        <p:txBody>
          <a:bodyPr/>
          <a:lstStyle/>
          <a:p>
            <a:fld id="{A3D1C70C-36A2-44FC-A083-98959550CFF4}" type="slidenum">
              <a:rPr lang="en-US" smtClean="0"/>
              <a:t>36</a:t>
            </a:fld>
            <a:endParaRPr lang="en-US" dirty="0"/>
          </a:p>
        </p:txBody>
      </p:sp>
    </p:spTree>
    <p:extLst>
      <p:ext uri="{BB962C8B-B14F-4D97-AF65-F5344CB8AC3E}">
        <p14:creationId xmlns:p14="http://schemas.microsoft.com/office/powerpoint/2010/main" val="1081066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C372-82C1-45F2-AAFD-1F190AE76508}"/>
              </a:ext>
            </a:extLst>
          </p:cNvPr>
          <p:cNvSpPr>
            <a:spLocks noGrp="1"/>
          </p:cNvSpPr>
          <p:nvPr>
            <p:ph type="title"/>
          </p:nvPr>
        </p:nvSpPr>
        <p:spPr>
          <a:xfrm>
            <a:off x="0" y="-581609"/>
            <a:ext cx="12192000" cy="4520256"/>
          </a:xfrm>
        </p:spPr>
        <p:txBody>
          <a:bodyPr/>
          <a:lstStyle/>
          <a:p>
            <a:r>
              <a:rPr lang="en-US" dirty="0"/>
              <a:t>Eatontown</a:t>
            </a:r>
            <a:endParaRPr lang="en-US" sz="2400" dirty="0">
              <a:solidFill>
                <a:schemeClr val="tx1"/>
              </a:solidFill>
              <a:latin typeface="Perpetua" panose="02020502060401020303" pitchFamily="18" charset="0"/>
            </a:endParaRPr>
          </a:p>
        </p:txBody>
      </p:sp>
      <p:sp>
        <p:nvSpPr>
          <p:cNvPr id="8" name="TextBox 7">
            <a:extLst>
              <a:ext uri="{FF2B5EF4-FFF2-40B4-BE49-F238E27FC236}">
                <a16:creationId xmlns:a16="http://schemas.microsoft.com/office/drawing/2014/main" id="{31944323-F090-B500-9A9A-804009AD74AE}"/>
              </a:ext>
            </a:extLst>
          </p:cNvPr>
          <p:cNvSpPr txBox="1"/>
          <p:nvPr/>
        </p:nvSpPr>
        <p:spPr>
          <a:xfrm>
            <a:off x="2520043" y="2639040"/>
            <a:ext cx="7151914" cy="1579920"/>
          </a:xfrm>
          <a:prstGeom prst="rect">
            <a:avLst/>
          </a:prstGeom>
          <a:noFill/>
        </p:spPr>
        <p:txBody>
          <a:bodyPr wrap="square" rtlCol="0">
            <a:spAutoFit/>
          </a:bodyPr>
          <a:lstStyle/>
          <a:p>
            <a:pPr algn="ctr">
              <a:spcAft>
                <a:spcPts val="2000"/>
              </a:spcAft>
            </a:pPr>
            <a:r>
              <a:rPr lang="en-US" sz="2000" b="1" dirty="0">
                <a:solidFill>
                  <a:srgbClr val="6E2405"/>
                </a:solidFill>
              </a:rPr>
              <a:t>Questions may be submitted to:</a:t>
            </a:r>
          </a:p>
          <a:p>
            <a:pPr algn="ctr">
              <a:spcAft>
                <a:spcPts val="2000"/>
              </a:spcAft>
            </a:pPr>
            <a:r>
              <a:rPr lang="en-US" sz="2000" b="1" dirty="0">
                <a:solidFill>
                  <a:srgbClr val="6E2405"/>
                </a:solidFill>
              </a:rPr>
              <a:t>Mr. Scott McCue</a:t>
            </a:r>
            <a:br>
              <a:rPr lang="en-US" sz="2000" b="1" dirty="0">
                <a:solidFill>
                  <a:srgbClr val="6E2405"/>
                </a:solidFill>
              </a:rPr>
            </a:br>
            <a:r>
              <a:rPr lang="en-US" sz="2000" b="1" dirty="0">
                <a:solidFill>
                  <a:srgbClr val="6E2405"/>
                </a:solidFill>
              </a:rPr>
              <a:t>Superintendent</a:t>
            </a:r>
            <a:br>
              <a:rPr lang="en-US" sz="2000" b="1" dirty="0"/>
            </a:br>
            <a:r>
              <a:rPr lang="en-US" sz="2000" b="1" dirty="0">
                <a:hlinkClick r:id="rId2"/>
              </a:rPr>
              <a:t>smccue@eatontown.org</a:t>
            </a:r>
            <a:r>
              <a:rPr lang="en-US" sz="2000" b="1" dirty="0"/>
              <a:t>   </a:t>
            </a:r>
            <a:endParaRPr lang="en-US" sz="2000" b="1" dirty="0">
              <a:solidFill>
                <a:schemeClr val="tx1"/>
              </a:solidFill>
              <a:latin typeface="Perpetua" panose="02020502060401020303" pitchFamily="18" charset="0"/>
            </a:endParaRPr>
          </a:p>
        </p:txBody>
      </p:sp>
      <p:sp>
        <p:nvSpPr>
          <p:cNvPr id="9" name="TextBox 8">
            <a:extLst>
              <a:ext uri="{FF2B5EF4-FFF2-40B4-BE49-F238E27FC236}">
                <a16:creationId xmlns:a16="http://schemas.microsoft.com/office/drawing/2014/main" id="{D72AFD50-F6C9-62F9-2296-5D854692E065}"/>
              </a:ext>
            </a:extLst>
          </p:cNvPr>
          <p:cNvSpPr txBox="1"/>
          <p:nvPr/>
        </p:nvSpPr>
        <p:spPr>
          <a:xfrm>
            <a:off x="3162300" y="4241058"/>
            <a:ext cx="5867400" cy="1015663"/>
          </a:xfrm>
          <a:prstGeom prst="rect">
            <a:avLst/>
          </a:prstGeom>
          <a:noFill/>
        </p:spPr>
        <p:txBody>
          <a:bodyPr wrap="square" rtlCol="0">
            <a:spAutoFit/>
          </a:bodyPr>
          <a:lstStyle/>
          <a:p>
            <a:pPr algn="ctr"/>
            <a:r>
              <a:rPr lang="en-US" sz="2000" b="1" dirty="0">
                <a:solidFill>
                  <a:srgbClr val="6E2405"/>
                </a:solidFill>
              </a:rPr>
              <a:t>Ms. Tara </a:t>
            </a:r>
            <a:r>
              <a:rPr lang="en-US" sz="2000" b="1" dirty="0" err="1">
                <a:solidFill>
                  <a:srgbClr val="6E2405"/>
                </a:solidFill>
              </a:rPr>
              <a:t>Micciulla</a:t>
            </a:r>
            <a:br>
              <a:rPr lang="en-US" sz="2000" b="1" dirty="0">
                <a:solidFill>
                  <a:srgbClr val="6E2405"/>
                </a:solidFill>
              </a:rPr>
            </a:br>
            <a:r>
              <a:rPr lang="en-US" sz="2000" b="1" dirty="0">
                <a:solidFill>
                  <a:srgbClr val="6E2405"/>
                </a:solidFill>
              </a:rPr>
              <a:t> Principal &amp; Director of Education (Grades 5-8)</a:t>
            </a:r>
            <a:br>
              <a:rPr lang="en-US" sz="2000" b="1" dirty="0">
                <a:solidFill>
                  <a:srgbClr val="6E2405"/>
                </a:solidFill>
              </a:rPr>
            </a:br>
            <a:r>
              <a:rPr lang="en-US" sz="2000" b="1" dirty="0"/>
              <a:t> </a:t>
            </a:r>
            <a:r>
              <a:rPr lang="en-US" sz="2000" b="1" dirty="0">
                <a:hlinkClick r:id="rId3"/>
              </a:rPr>
              <a:t>tmicciulla@eatontown.org</a:t>
            </a:r>
            <a:endParaRPr lang="en-US" sz="2000" dirty="0"/>
          </a:p>
        </p:txBody>
      </p:sp>
      <p:sp>
        <p:nvSpPr>
          <p:cNvPr id="3" name="Slide Number Placeholder 2">
            <a:extLst>
              <a:ext uri="{FF2B5EF4-FFF2-40B4-BE49-F238E27FC236}">
                <a16:creationId xmlns:a16="http://schemas.microsoft.com/office/drawing/2014/main" id="{331F321F-D204-4D29-8698-A3A75E6C5E54}"/>
              </a:ext>
            </a:extLst>
          </p:cNvPr>
          <p:cNvSpPr>
            <a:spLocks noGrp="1"/>
          </p:cNvSpPr>
          <p:nvPr>
            <p:ph type="sldNum" sz="quarter" idx="12"/>
          </p:nvPr>
        </p:nvSpPr>
        <p:spPr/>
        <p:txBody>
          <a:bodyPr/>
          <a:lstStyle/>
          <a:p>
            <a:fld id="{063B872D-3AE9-4542-A461-B751CD6BB84C}" type="slidenum">
              <a:rPr lang="en-US" smtClean="0"/>
              <a:t>37</a:t>
            </a:fld>
            <a:endParaRPr lang="en-US" dirty="0"/>
          </a:p>
        </p:txBody>
      </p:sp>
    </p:spTree>
    <p:extLst>
      <p:ext uri="{BB962C8B-B14F-4D97-AF65-F5344CB8AC3E}">
        <p14:creationId xmlns:p14="http://schemas.microsoft.com/office/powerpoint/2010/main" val="504567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3200" dirty="0"/>
              <a:t>Mr. Eric Crespo, Chief School Administrator; </a:t>
            </a:r>
            <a:br>
              <a:rPr lang="en-US" sz="3200" dirty="0"/>
            </a:br>
            <a:r>
              <a:rPr lang="en-US" sz="3200" dirty="0"/>
              <a:t>Ms. Francesca Amato, ESEA Project Director                  </a:t>
            </a:r>
            <a:br>
              <a:rPr lang="en-US" sz="3200" dirty="0"/>
            </a:br>
            <a:r>
              <a:rPr lang="en-US" sz="3200" dirty="0"/>
              <a:t>Weehawken Public Schools</a:t>
            </a:r>
            <a:endParaRPr lang="en-US" sz="3200" b="1" dirty="0"/>
          </a:p>
        </p:txBody>
      </p:sp>
    </p:spTree>
    <p:extLst>
      <p:ext uri="{BB962C8B-B14F-4D97-AF65-F5344CB8AC3E}">
        <p14:creationId xmlns:p14="http://schemas.microsoft.com/office/powerpoint/2010/main" val="1841107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A603-9A4B-4AD3-A5FB-EA0B722C7F5C}"/>
              </a:ext>
            </a:extLst>
          </p:cNvPr>
          <p:cNvSpPr>
            <a:spLocks noGrp="1"/>
          </p:cNvSpPr>
          <p:nvPr>
            <p:ph type="title"/>
          </p:nvPr>
        </p:nvSpPr>
        <p:spPr>
          <a:xfrm>
            <a:off x="-177800" y="1059452"/>
            <a:ext cx="12192000" cy="2726386"/>
          </a:xfrm>
        </p:spPr>
        <p:txBody>
          <a:bodyPr/>
          <a:lstStyle/>
          <a:p>
            <a:r>
              <a:rPr lang="en-US" sz="5400" dirty="0"/>
              <a:t>Following the Pandemic What Do We Know?</a:t>
            </a:r>
            <a:endParaRPr lang="en-US" dirty="0"/>
          </a:p>
        </p:txBody>
      </p:sp>
      <p:pic>
        <p:nvPicPr>
          <p:cNvPr id="140" name="Picture 139" descr="Logo: WTSD. Two people putting together 4 puzzle pieces: a light blue piece that has a W on it, a green piece that has a T, a dark blue piece that has an S, and a red piece that has a D/. One of the people has to use a ladder to get to the top pieces.  ">
            <a:extLst>
              <a:ext uri="{FF2B5EF4-FFF2-40B4-BE49-F238E27FC236}">
                <a16:creationId xmlns:a16="http://schemas.microsoft.com/office/drawing/2014/main" id="{6842BC24-10DE-9867-EF05-2E8A1D831ABD}"/>
              </a:ext>
            </a:extLst>
          </p:cNvPr>
          <p:cNvPicPr>
            <a:picLocks noChangeAspect="1"/>
          </p:cNvPicPr>
          <p:nvPr/>
        </p:nvPicPr>
        <p:blipFill>
          <a:blip r:embed="rId2"/>
          <a:stretch>
            <a:fillRect/>
          </a:stretch>
        </p:blipFill>
        <p:spPr>
          <a:xfrm>
            <a:off x="4766957" y="3133226"/>
            <a:ext cx="2658086" cy="2725148"/>
          </a:xfrm>
          <a:prstGeom prst="rect">
            <a:avLst/>
          </a:prstGeom>
        </p:spPr>
      </p:pic>
      <p:sp>
        <p:nvSpPr>
          <p:cNvPr id="3" name="Slide Number Placeholder 2">
            <a:extLst>
              <a:ext uri="{FF2B5EF4-FFF2-40B4-BE49-F238E27FC236}">
                <a16:creationId xmlns:a16="http://schemas.microsoft.com/office/drawing/2014/main" id="{20F20405-C274-40C8-8399-C8BDAE985FC1}"/>
              </a:ext>
            </a:extLst>
          </p:cNvPr>
          <p:cNvSpPr>
            <a:spLocks noGrp="1"/>
          </p:cNvSpPr>
          <p:nvPr>
            <p:ph type="sldNum" sz="quarter" idx="12"/>
          </p:nvPr>
        </p:nvSpPr>
        <p:spPr/>
        <p:txBody>
          <a:bodyPr/>
          <a:lstStyle/>
          <a:p>
            <a:fld id="{063B872D-3AE9-4542-A461-B751CD6BB84C}" type="slidenum">
              <a:rPr lang="en-US" smtClean="0"/>
              <a:t>39</a:t>
            </a:fld>
            <a:endParaRPr lang="en-US" dirty="0"/>
          </a:p>
        </p:txBody>
      </p:sp>
    </p:spTree>
    <p:extLst>
      <p:ext uri="{BB962C8B-B14F-4D97-AF65-F5344CB8AC3E}">
        <p14:creationId xmlns:p14="http://schemas.microsoft.com/office/powerpoint/2010/main" val="418625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606558"/>
            <a:ext cx="12192000" cy="4343400"/>
          </a:xfrm>
        </p:spPr>
        <p:txBody>
          <a:bodyPr>
            <a:normAutofit/>
          </a:bodyPr>
          <a:lstStyle/>
          <a:p>
            <a:r>
              <a:rPr lang="en-US" sz="3600" dirty="0">
                <a:latin typeface="Palatino Linotype"/>
              </a:rPr>
              <a:t>Greetings/Welcome</a:t>
            </a:r>
            <a:endParaRPr lang="en-US" sz="2000" b="1" dirty="0"/>
          </a:p>
        </p:txBody>
      </p:sp>
      <p:sp>
        <p:nvSpPr>
          <p:cNvPr id="3" name="Subtitle 2">
            <a:extLst>
              <a:ext uri="{FF2B5EF4-FFF2-40B4-BE49-F238E27FC236}">
                <a16:creationId xmlns:a16="http://schemas.microsoft.com/office/drawing/2014/main" id="{77FA605F-7255-0629-2A14-7E628D7497FB}"/>
              </a:ext>
            </a:extLst>
          </p:cNvPr>
          <p:cNvSpPr txBox="1">
            <a:spLocks/>
          </p:cNvSpPr>
          <p:nvPr/>
        </p:nvSpPr>
        <p:spPr>
          <a:xfrm>
            <a:off x="2209800" y="3439886"/>
            <a:ext cx="7772400" cy="1199704"/>
          </a:xfrm>
          <a:prstGeom prst="rect">
            <a:avLst/>
          </a:prstGeom>
        </p:spPr>
        <p:txBody>
          <a:bodyPr vert="horz" lIns="91440" tIns="45720" rIns="91440" bIns="45720" rtlCol="0" anchor="t">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None/>
            </a:pPr>
            <a:r>
              <a:rPr lang="en-US" sz="2000" b="1" dirty="0">
                <a:solidFill>
                  <a:srgbClr val="6E2405"/>
                </a:solidFill>
                <a:latin typeface="Palatino Linotype"/>
              </a:rPr>
              <a:t>Dr. A. Charles Wright</a:t>
            </a:r>
            <a:br>
              <a:rPr lang="en-US" sz="2000" b="1" dirty="0">
                <a:solidFill>
                  <a:srgbClr val="6E2405"/>
                </a:solidFill>
              </a:rPr>
            </a:br>
            <a:r>
              <a:rPr lang="en-US" sz="2000" b="1" dirty="0">
                <a:solidFill>
                  <a:srgbClr val="6E2405"/>
                </a:solidFill>
                <a:latin typeface="Palatino Linotype"/>
              </a:rPr>
              <a:t>Executive Director/Deputy Assistant Commissioner</a:t>
            </a:r>
            <a:br>
              <a:rPr lang="en-US" sz="2000" b="1" dirty="0">
                <a:solidFill>
                  <a:srgbClr val="6E2405"/>
                </a:solidFill>
              </a:rPr>
            </a:br>
            <a:r>
              <a:rPr lang="en-US" sz="2000" b="1" dirty="0">
                <a:solidFill>
                  <a:srgbClr val="6E2405"/>
                </a:solidFill>
                <a:latin typeface="Palatino Linotype"/>
              </a:rPr>
              <a:t>Division of Educational Services</a:t>
            </a:r>
            <a:endParaRPr lang="en-US" sz="1800" b="1" dirty="0">
              <a:solidFill>
                <a:srgbClr val="6E2405"/>
              </a:solidFill>
              <a:latin typeface="+mn-lt"/>
            </a:endParaRPr>
          </a:p>
        </p:txBody>
      </p:sp>
    </p:spTree>
    <p:extLst>
      <p:ext uri="{BB962C8B-B14F-4D97-AF65-F5344CB8AC3E}">
        <p14:creationId xmlns:p14="http://schemas.microsoft.com/office/powerpoint/2010/main" val="285501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48">
            <a:extLst>
              <a:ext uri="{FF2B5EF4-FFF2-40B4-BE49-F238E27FC236}">
                <a16:creationId xmlns:a16="http://schemas.microsoft.com/office/drawing/2014/main" id="{447BEA8C-24D0-0772-F639-72DB01742DDC}"/>
              </a:ext>
            </a:extLst>
          </p:cNvPr>
          <p:cNvSpPr>
            <a:spLocks noGrp="1"/>
          </p:cNvSpPr>
          <p:nvPr>
            <p:ph type="title" idx="4294967295"/>
          </p:nvPr>
        </p:nvSpPr>
        <p:spPr>
          <a:xfrm>
            <a:off x="1333960" y="1487422"/>
            <a:ext cx="10096959" cy="747579"/>
          </a:xfrm>
        </p:spPr>
        <p:txBody>
          <a:bodyPr/>
          <a:lstStyle/>
          <a:p>
            <a:r>
              <a:rPr lang="en-US" sz="3200" b="1" kern="1200" dirty="0">
                <a:solidFill>
                  <a:srgbClr val="000000"/>
                </a:solidFill>
                <a:effectLst/>
                <a:latin typeface="Englebert"/>
                <a:ea typeface="Englebert"/>
                <a:cs typeface="Englebert"/>
              </a:rPr>
              <a:t>Based on how long this district’s schools operated remote or hybrid and its mix of student characteristics and prior performance levels, recent research helps us estimate that </a:t>
            </a:r>
            <a:endParaRPr lang="en-US" dirty="0"/>
          </a:p>
        </p:txBody>
      </p:sp>
      <p:pic>
        <p:nvPicPr>
          <p:cNvPr id="148" name="Picture 147" descr="Logo: WTSD ">
            <a:extLst>
              <a:ext uri="{FF2B5EF4-FFF2-40B4-BE49-F238E27FC236}">
                <a16:creationId xmlns:a16="http://schemas.microsoft.com/office/drawing/2014/main" id="{B7F44CF7-3455-C66F-165E-6105BA2FB225}"/>
              </a:ext>
            </a:extLst>
          </p:cNvPr>
          <p:cNvPicPr>
            <a:picLocks noChangeAspect="1"/>
          </p:cNvPicPr>
          <p:nvPr/>
        </p:nvPicPr>
        <p:blipFill>
          <a:blip r:embed="rId2"/>
          <a:stretch>
            <a:fillRect/>
          </a:stretch>
        </p:blipFill>
        <p:spPr>
          <a:xfrm>
            <a:off x="623609" y="3702752"/>
            <a:ext cx="2402032" cy="2554445"/>
          </a:xfrm>
          <a:prstGeom prst="rect">
            <a:avLst/>
          </a:prstGeom>
        </p:spPr>
      </p:pic>
      <p:sp>
        <p:nvSpPr>
          <p:cNvPr id="2" name="TextBox 1">
            <a:extLst>
              <a:ext uri="{FF2B5EF4-FFF2-40B4-BE49-F238E27FC236}">
                <a16:creationId xmlns:a16="http://schemas.microsoft.com/office/drawing/2014/main" id="{7DD4E6D9-0B69-EA12-9106-2D11E27B3051}"/>
              </a:ext>
            </a:extLst>
          </p:cNvPr>
          <p:cNvSpPr txBox="1"/>
          <p:nvPr/>
        </p:nvSpPr>
        <p:spPr>
          <a:xfrm>
            <a:off x="5202759" y="3364226"/>
            <a:ext cx="3062934" cy="984885"/>
          </a:xfrm>
          <a:prstGeom prst="rect">
            <a:avLst/>
          </a:prstGeom>
          <a:noFill/>
        </p:spPr>
        <p:txBody>
          <a:bodyPr wrap="square" rtlCol="0">
            <a:spAutoFit/>
          </a:bodyPr>
          <a:lstStyle/>
          <a:p>
            <a:r>
              <a:rPr lang="en" sz="5800" b="1" dirty="0">
                <a:solidFill>
                  <a:srgbClr val="FFFFFF"/>
                </a:solidFill>
                <a:latin typeface="Fira Sans Extra Condensed"/>
                <a:ea typeface="Fira Sans Extra Condensed"/>
                <a:cs typeface="Fira Sans Extra Condensed"/>
                <a:sym typeface="Fira Sans Extra Condensed"/>
              </a:rPr>
              <a:t>WTSD</a:t>
            </a:r>
            <a:endParaRPr lang="en-US" sz="5800" dirty="0"/>
          </a:p>
        </p:txBody>
      </p:sp>
      <p:sp>
        <p:nvSpPr>
          <p:cNvPr id="4" name="TextBox 3">
            <a:extLst>
              <a:ext uri="{FF2B5EF4-FFF2-40B4-BE49-F238E27FC236}">
                <a16:creationId xmlns:a16="http://schemas.microsoft.com/office/drawing/2014/main" id="{53C03075-3AF4-DE4A-37FC-88963824BC5B}"/>
              </a:ext>
            </a:extLst>
          </p:cNvPr>
          <p:cNvSpPr txBox="1"/>
          <p:nvPr/>
        </p:nvSpPr>
        <p:spPr>
          <a:xfrm>
            <a:off x="3653493" y="4310677"/>
            <a:ext cx="4865933" cy="1541448"/>
          </a:xfrm>
          <a:prstGeom prst="rect">
            <a:avLst/>
          </a:prstGeom>
          <a:noFill/>
        </p:spPr>
        <p:txBody>
          <a:bodyPr wrap="square" rtlCol="0">
            <a:spAutoFit/>
          </a:bodyPr>
          <a:lstStyle/>
          <a:p>
            <a:pPr lvl="0" algn="ctr">
              <a:spcAft>
                <a:spcPts val="2000"/>
              </a:spcAft>
            </a:pPr>
            <a:r>
              <a:rPr lang="en-US" sz="2000" i="1" dirty="0">
                <a:solidFill>
                  <a:srgbClr val="FFFFFF"/>
                </a:solidFill>
                <a:latin typeface="Roboto"/>
                <a:ea typeface="Roboto"/>
                <a:cs typeface="Roboto"/>
                <a:sym typeface="Roboto"/>
              </a:rPr>
              <a:t>Lost and average of:</a:t>
            </a:r>
            <a:endParaRPr lang="en-US" sz="2000" dirty="0">
              <a:solidFill>
                <a:srgbClr val="FFFFFF"/>
              </a:solidFill>
              <a:latin typeface="Roboto"/>
              <a:ea typeface="Roboto"/>
              <a:cs typeface="Roboto"/>
              <a:sym typeface="Roboto"/>
            </a:endParaRPr>
          </a:p>
          <a:p>
            <a:pPr lvl="0" algn="ctr">
              <a:spcAft>
                <a:spcPts val="2100"/>
              </a:spcAft>
            </a:pPr>
            <a:r>
              <a:rPr lang="en-US" sz="2000" b="1" dirty="0">
                <a:solidFill>
                  <a:srgbClr val="FFFFFF"/>
                </a:solidFill>
                <a:latin typeface="Roboto"/>
                <a:ea typeface="Roboto"/>
                <a:cs typeface="Roboto"/>
                <a:sym typeface="Roboto"/>
              </a:rPr>
              <a:t>18</a:t>
            </a:r>
            <a:r>
              <a:rPr lang="en-US" sz="2000" dirty="0">
                <a:solidFill>
                  <a:srgbClr val="FFFFFF"/>
                </a:solidFill>
                <a:latin typeface="Roboto"/>
                <a:ea typeface="Roboto"/>
                <a:cs typeface="Roboto"/>
                <a:sym typeface="Roboto"/>
              </a:rPr>
              <a:t> weeks of learning in </a:t>
            </a:r>
            <a:r>
              <a:rPr lang="en-US" sz="2000" b="1" dirty="0">
                <a:solidFill>
                  <a:srgbClr val="FFFFFF"/>
                </a:solidFill>
                <a:latin typeface="Roboto"/>
                <a:ea typeface="Roboto"/>
                <a:cs typeface="Roboto"/>
                <a:sym typeface="Roboto"/>
              </a:rPr>
              <a:t>MATH</a:t>
            </a:r>
            <a:endParaRPr lang="en-US" sz="2000" dirty="0">
              <a:solidFill>
                <a:srgbClr val="FFFFFF"/>
              </a:solidFill>
              <a:latin typeface="Roboto"/>
              <a:ea typeface="Roboto"/>
              <a:cs typeface="Roboto"/>
              <a:sym typeface="Roboto"/>
            </a:endParaRPr>
          </a:p>
          <a:p>
            <a:pPr lvl="0" algn="ctr"/>
            <a:r>
              <a:rPr lang="en-US" sz="2000" b="1" dirty="0">
                <a:solidFill>
                  <a:srgbClr val="FFFFFF"/>
                </a:solidFill>
                <a:latin typeface="Roboto"/>
                <a:ea typeface="Roboto"/>
                <a:cs typeface="Roboto"/>
                <a:sym typeface="Roboto"/>
              </a:rPr>
              <a:t>12 </a:t>
            </a:r>
            <a:r>
              <a:rPr lang="en-US" sz="2000" dirty="0">
                <a:solidFill>
                  <a:srgbClr val="FFFFFF"/>
                </a:solidFill>
                <a:latin typeface="Roboto"/>
                <a:ea typeface="Roboto"/>
                <a:cs typeface="Roboto"/>
                <a:sym typeface="Roboto"/>
              </a:rPr>
              <a:t>weeks of learning in </a:t>
            </a:r>
            <a:r>
              <a:rPr lang="en-US" sz="2000" b="1" dirty="0">
                <a:solidFill>
                  <a:srgbClr val="FFFFFF"/>
                </a:solidFill>
                <a:latin typeface="Roboto"/>
                <a:ea typeface="Roboto"/>
                <a:cs typeface="Roboto"/>
                <a:sym typeface="Roboto"/>
              </a:rPr>
              <a:t>READING</a:t>
            </a:r>
          </a:p>
        </p:txBody>
      </p:sp>
      <p:sp>
        <p:nvSpPr>
          <p:cNvPr id="3" name="Slide Number Placeholder 2">
            <a:extLst>
              <a:ext uri="{FF2B5EF4-FFF2-40B4-BE49-F238E27FC236}">
                <a16:creationId xmlns:a16="http://schemas.microsoft.com/office/drawing/2014/main" id="{129EA513-ABEE-49C9-AC7C-DDEE1A7E1CBC}"/>
              </a:ext>
            </a:extLst>
          </p:cNvPr>
          <p:cNvSpPr>
            <a:spLocks noGrp="1"/>
          </p:cNvSpPr>
          <p:nvPr>
            <p:ph type="sldNum" sz="quarter" idx="10"/>
          </p:nvPr>
        </p:nvSpPr>
        <p:spPr/>
        <p:txBody>
          <a:bodyPr/>
          <a:lstStyle/>
          <a:p>
            <a:fld id="{063B872D-3AE9-4542-A461-B751CD6BB84C}" type="slidenum">
              <a:rPr lang="en-US" smtClean="0"/>
              <a:t>40</a:t>
            </a:fld>
            <a:endParaRPr lang="en-US" dirty="0"/>
          </a:p>
        </p:txBody>
      </p:sp>
    </p:spTree>
    <p:extLst>
      <p:ext uri="{BB962C8B-B14F-4D97-AF65-F5344CB8AC3E}">
        <p14:creationId xmlns:p14="http://schemas.microsoft.com/office/powerpoint/2010/main" val="3287121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74E84806-509B-B32C-802A-80D0AF8DDEA4}"/>
              </a:ext>
            </a:extLst>
          </p:cNvPr>
          <p:cNvSpPr>
            <a:spLocks noGrp="1"/>
          </p:cNvSpPr>
          <p:nvPr>
            <p:ph type="title" idx="4294967295"/>
          </p:nvPr>
        </p:nvSpPr>
        <p:spPr>
          <a:xfrm>
            <a:off x="1836176" y="1127688"/>
            <a:ext cx="7658554" cy="747579"/>
          </a:xfrm>
        </p:spPr>
        <p:txBody>
          <a:bodyPr/>
          <a:lstStyle/>
          <a:p>
            <a:r>
              <a:rPr lang="en-US" sz="2000" dirty="0">
                <a:solidFill>
                  <a:schemeClr val="bg1"/>
                </a:solidFill>
              </a:rPr>
              <a:t>We</a:t>
            </a:r>
            <a:r>
              <a:rPr lang="en-US" sz="2000" baseline="0" dirty="0">
                <a:solidFill>
                  <a:schemeClr val="bg1"/>
                </a:solidFill>
              </a:rPr>
              <a:t> compare estimates of the learning gaps to effect sizes of interventions…</a:t>
            </a:r>
            <a:endParaRPr lang="en-US" sz="2000" dirty="0">
              <a:solidFill>
                <a:schemeClr val="bg1"/>
              </a:solidFill>
            </a:endParaRPr>
          </a:p>
        </p:txBody>
      </p:sp>
      <p:pic>
        <p:nvPicPr>
          <p:cNvPr id="57" name="Picture 56" descr="High-dosage 3 times a week for a year +19 weeks gains, Double-dose of math each day for a year +10 weeks gains, Voluntary summer school +5 weeks gains. We have all 3!">
            <a:extLst>
              <a:ext uri="{FF2B5EF4-FFF2-40B4-BE49-F238E27FC236}">
                <a16:creationId xmlns:a16="http://schemas.microsoft.com/office/drawing/2014/main" id="{FB1B868D-5EF6-EB8F-862C-82BCA0186C16}"/>
              </a:ext>
            </a:extLst>
          </p:cNvPr>
          <p:cNvPicPr>
            <a:picLocks noChangeAspect="1"/>
          </p:cNvPicPr>
          <p:nvPr/>
        </p:nvPicPr>
        <p:blipFill>
          <a:blip r:embed="rId2"/>
          <a:stretch>
            <a:fillRect/>
          </a:stretch>
        </p:blipFill>
        <p:spPr>
          <a:xfrm>
            <a:off x="0" y="1775059"/>
            <a:ext cx="11619983" cy="4200508"/>
          </a:xfrm>
          <a:prstGeom prst="rect">
            <a:avLst/>
          </a:prstGeom>
        </p:spPr>
      </p:pic>
    </p:spTree>
    <p:extLst>
      <p:ext uri="{BB962C8B-B14F-4D97-AF65-F5344CB8AC3E}">
        <p14:creationId xmlns:p14="http://schemas.microsoft.com/office/powerpoint/2010/main" val="672690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8D42-DD59-1083-DCB9-6B43527EC811}"/>
              </a:ext>
            </a:extLst>
          </p:cNvPr>
          <p:cNvSpPr>
            <a:spLocks noGrp="1"/>
          </p:cNvSpPr>
          <p:nvPr>
            <p:ph type="title"/>
          </p:nvPr>
        </p:nvSpPr>
        <p:spPr>
          <a:xfrm>
            <a:off x="-177800" y="-828803"/>
            <a:ext cx="12192000" cy="2726386"/>
          </a:xfrm>
        </p:spPr>
        <p:txBody>
          <a:bodyPr/>
          <a:lstStyle/>
          <a:p>
            <a:pPr rtl="0" eaLnBrk="1" latinLnBrk="0" hangingPunct="1"/>
            <a:r>
              <a:rPr lang="en-US" sz="1800" b="0" kern="1200" dirty="0">
                <a:solidFill>
                  <a:srgbClr val="000000"/>
                </a:solidFill>
                <a:effectLst/>
                <a:ea typeface="+mn-ea"/>
                <a:cs typeface="+mn-cs"/>
              </a:rPr>
              <a:t>SUMMER PROGRAMS</a:t>
            </a:r>
            <a:endParaRPr lang="en-US" b="0" dirty="0">
              <a:effectLst/>
            </a:endParaRPr>
          </a:p>
        </p:txBody>
      </p:sp>
      <p:graphicFrame>
        <p:nvGraphicFramePr>
          <p:cNvPr id="4" name="Table 4">
            <a:extLst>
              <a:ext uri="{FF2B5EF4-FFF2-40B4-BE49-F238E27FC236}">
                <a16:creationId xmlns:a16="http://schemas.microsoft.com/office/drawing/2014/main" id="{54678EF8-45E0-6334-035E-B4A76EEC2D13}"/>
              </a:ext>
            </a:extLst>
          </p:cNvPr>
          <p:cNvGraphicFramePr>
            <a:graphicFrameLocks noGrp="1"/>
          </p:cNvGraphicFramePr>
          <p:nvPr>
            <p:extLst>
              <p:ext uri="{D42A27DB-BD31-4B8C-83A1-F6EECF244321}">
                <p14:modId xmlns:p14="http://schemas.microsoft.com/office/powerpoint/2010/main" val="3762656485"/>
              </p:ext>
            </p:extLst>
          </p:nvPr>
        </p:nvGraphicFramePr>
        <p:xfrm>
          <a:off x="1963469" y="1093475"/>
          <a:ext cx="7681708" cy="5110480"/>
        </p:xfrm>
        <a:graphic>
          <a:graphicData uri="http://schemas.openxmlformats.org/drawingml/2006/table">
            <a:tbl>
              <a:tblPr firstRow="1" bandRow="1">
                <a:tableStyleId>{5940675A-B579-460E-94D1-54222C63F5DA}</a:tableStyleId>
              </a:tblPr>
              <a:tblGrid>
                <a:gridCol w="3840854">
                  <a:extLst>
                    <a:ext uri="{9D8B030D-6E8A-4147-A177-3AD203B41FA5}">
                      <a16:colId xmlns:a16="http://schemas.microsoft.com/office/drawing/2014/main" val="2728898930"/>
                    </a:ext>
                  </a:extLst>
                </a:gridCol>
                <a:gridCol w="3840854">
                  <a:extLst>
                    <a:ext uri="{9D8B030D-6E8A-4147-A177-3AD203B41FA5}">
                      <a16:colId xmlns:a16="http://schemas.microsoft.com/office/drawing/2014/main" val="1006638318"/>
                    </a:ext>
                  </a:extLst>
                </a:gridCol>
              </a:tblGrid>
              <a:tr h="0">
                <a:tc>
                  <a:txBody>
                    <a:bodyPr/>
                    <a:lstStyle/>
                    <a:p>
                      <a:pPr algn="ctr"/>
                      <a:r>
                        <a:rPr lang="en-US" sz="1300" b="1" dirty="0">
                          <a:latin typeface="Lilita One"/>
                        </a:rPr>
                        <a:t>PROGRAM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100" b="1" dirty="0">
                          <a:latin typeface="Lilita One"/>
                        </a:rPr>
                        <a:t>                                 </a:t>
                      </a:r>
                      <a:r>
                        <a:rPr lang="en-US" sz="1300" b="1" dirty="0">
                          <a:latin typeface="Lilita One"/>
                        </a:rPr>
                        <a:t>ENROLLMENT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8245350"/>
                  </a:ext>
                </a:extLst>
              </a:tr>
              <a:tr h="370840">
                <a:tc>
                  <a:txBody>
                    <a:bodyPr/>
                    <a:lstStyle/>
                    <a:p>
                      <a:r>
                        <a:rPr lang="en-US" sz="1100" dirty="0">
                          <a:latin typeface="Lilita One"/>
                        </a:rPr>
                        <a:t>Summer</a:t>
                      </a:r>
                      <a:r>
                        <a:rPr lang="en-US" sz="1100" baseline="0" dirty="0">
                          <a:latin typeface="Lilita One"/>
                        </a:rPr>
                        <a:t> STEAM Camp</a:t>
                      </a:r>
                      <a:endParaRPr lang="en-US" sz="1100" dirty="0">
                        <a:latin typeface="Lilita One"/>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191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3294047"/>
                  </a:ext>
                </a:extLst>
              </a:tr>
              <a:tr h="370840">
                <a:tc>
                  <a:txBody>
                    <a:bodyPr/>
                    <a:lstStyle/>
                    <a:p>
                      <a:r>
                        <a:rPr lang="en-US" sz="1100" dirty="0">
                          <a:latin typeface="Lilita One"/>
                        </a:rPr>
                        <a:t>Algebra</a:t>
                      </a:r>
                      <a:r>
                        <a:rPr lang="en-US" sz="1100" baseline="0" dirty="0">
                          <a:latin typeface="Lilita One"/>
                        </a:rPr>
                        <a:t> I Prep Boot Camp</a:t>
                      </a:r>
                      <a:endParaRPr lang="en-US" sz="1100" dirty="0">
                        <a:latin typeface="Lilita One"/>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28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882510"/>
                  </a:ext>
                </a:extLst>
              </a:tr>
              <a:tr h="370840">
                <a:tc>
                  <a:txBody>
                    <a:bodyPr/>
                    <a:lstStyle/>
                    <a:p>
                      <a:r>
                        <a:rPr lang="en-US" sz="1100" dirty="0">
                          <a:latin typeface="Lilita One"/>
                        </a:rPr>
                        <a:t>Financial Lit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56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2350229"/>
                  </a:ext>
                </a:extLst>
              </a:tr>
              <a:tr h="370840">
                <a:tc>
                  <a:txBody>
                    <a:bodyPr/>
                    <a:lstStyle/>
                    <a:p>
                      <a:r>
                        <a:rPr lang="en-US" sz="1100" dirty="0">
                          <a:latin typeface="Lilita One"/>
                        </a:rPr>
                        <a:t>AP</a:t>
                      </a:r>
                      <a:r>
                        <a:rPr lang="en-US" sz="1100" baseline="0" dirty="0">
                          <a:latin typeface="Lilita One"/>
                        </a:rPr>
                        <a:t> Physics Boot Camp</a:t>
                      </a:r>
                      <a:endParaRPr lang="en-US" sz="1100" dirty="0">
                        <a:latin typeface="Lilita One"/>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1942197"/>
                  </a:ext>
                </a:extLst>
              </a:tr>
              <a:tr h="370840">
                <a:tc>
                  <a:txBody>
                    <a:bodyPr/>
                    <a:lstStyle/>
                    <a:p>
                      <a:r>
                        <a:rPr lang="en-US" sz="1100" dirty="0">
                          <a:latin typeface="Lilita One"/>
                        </a:rPr>
                        <a:t>AP Humanities Boot Camp</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9074565"/>
                  </a:ext>
                </a:extLst>
              </a:tr>
              <a:tr h="370840">
                <a:tc>
                  <a:txBody>
                    <a:bodyPr/>
                    <a:lstStyle/>
                    <a:p>
                      <a:r>
                        <a:rPr lang="en-US" sz="1100" dirty="0">
                          <a:latin typeface="Lilita One"/>
                        </a:rPr>
                        <a:t>AP STEAM</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6215297"/>
                  </a:ext>
                </a:extLst>
              </a:tr>
              <a:tr h="370840">
                <a:tc>
                  <a:txBody>
                    <a:bodyPr/>
                    <a:lstStyle/>
                    <a:p>
                      <a:r>
                        <a:rPr lang="en-US" sz="1100" dirty="0">
                          <a:latin typeface="Lilita One"/>
                        </a:rPr>
                        <a:t>Geometry</a:t>
                      </a:r>
                      <a:r>
                        <a:rPr lang="en-US" sz="1100" baseline="0" dirty="0">
                          <a:latin typeface="Lilita One"/>
                        </a:rPr>
                        <a:t> Prep Boot Camp</a:t>
                      </a:r>
                      <a:endParaRPr lang="en-US" sz="1100" dirty="0">
                        <a:latin typeface="Lilita One"/>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11859697"/>
                  </a:ext>
                </a:extLst>
              </a:tr>
              <a:tr h="370840">
                <a:tc>
                  <a:txBody>
                    <a:bodyPr/>
                    <a:lstStyle/>
                    <a:p>
                      <a:r>
                        <a:rPr lang="en-US" sz="1100" dirty="0">
                          <a:latin typeface="Lilita One"/>
                        </a:rPr>
                        <a:t>Credit Recovery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25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7916775"/>
                  </a:ext>
                </a:extLst>
              </a:tr>
              <a:tr h="370840">
                <a:tc>
                  <a:txBody>
                    <a:bodyPr/>
                    <a:lstStyle/>
                    <a:p>
                      <a:r>
                        <a:rPr lang="en-US" sz="1100" dirty="0">
                          <a:latin typeface="Lilita One"/>
                        </a:rPr>
                        <a:t>Credit</a:t>
                      </a:r>
                      <a:r>
                        <a:rPr lang="en-US" sz="1100" baseline="0" dirty="0">
                          <a:latin typeface="Lilita One"/>
                        </a:rPr>
                        <a:t> Recovery ESS</a:t>
                      </a:r>
                      <a:endParaRPr lang="en-US" sz="1100" dirty="0">
                        <a:latin typeface="Lilita One"/>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0243919"/>
                  </a:ext>
                </a:extLst>
              </a:tr>
              <a:tr h="370840">
                <a:tc>
                  <a:txBody>
                    <a:bodyPr/>
                    <a:lstStyle/>
                    <a:p>
                      <a:r>
                        <a:rPr lang="en-US" sz="1100" dirty="0">
                          <a:latin typeface="Lilita One"/>
                        </a:rPr>
                        <a:t>ESY</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22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4737134"/>
                  </a:ext>
                </a:extLst>
              </a:tr>
              <a:tr h="370840">
                <a:tc>
                  <a:txBody>
                    <a:bodyPr/>
                    <a:lstStyle/>
                    <a:p>
                      <a:r>
                        <a:rPr lang="en-US" sz="1100" dirty="0">
                          <a:latin typeface="Lilita One"/>
                        </a:rPr>
                        <a:t>Brain Camp/Math (Intervention Program)</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7495971"/>
                  </a:ext>
                </a:extLst>
              </a:tr>
              <a:tr h="370840">
                <a:tc>
                  <a:txBody>
                    <a:bodyPr/>
                    <a:lstStyle/>
                    <a:p>
                      <a:r>
                        <a:rPr lang="en-US" sz="1100" dirty="0">
                          <a:latin typeface="Lilita One"/>
                        </a:rPr>
                        <a:t>Math Camp 3-6 &amp;</a:t>
                      </a:r>
                      <a:r>
                        <a:rPr lang="en-US" sz="1100" baseline="0" dirty="0">
                          <a:latin typeface="Lilita One"/>
                        </a:rPr>
                        <a:t> HS</a:t>
                      </a:r>
                      <a:endParaRPr lang="en-US" sz="1100" dirty="0">
                        <a:latin typeface="Lilita One"/>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2623262"/>
                  </a:ext>
                </a:extLst>
              </a:tr>
              <a:tr h="370840">
                <a:tc>
                  <a:txBody>
                    <a:bodyPr/>
                    <a:lstStyle/>
                    <a:p>
                      <a:r>
                        <a:rPr lang="en-US" sz="1100" dirty="0">
                          <a:latin typeface="Lilita One"/>
                        </a:rPr>
                        <a:t>Command Education College Boot Camp</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100" dirty="0">
                          <a:latin typeface="Lilita One"/>
                        </a:rPr>
                        <a:t>33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5275616"/>
                  </a:ext>
                </a:extLst>
              </a:tr>
            </a:tbl>
          </a:graphicData>
        </a:graphic>
      </p:graphicFrame>
      <p:pic>
        <p:nvPicPr>
          <p:cNvPr id="8" name="Google Shape;510;p45">
            <a:extLst>
              <a:ext uri="{FF2B5EF4-FFF2-40B4-BE49-F238E27FC236}">
                <a16:creationId xmlns:a16="http://schemas.microsoft.com/office/drawing/2014/main" id="{3B93065D-6119-4BC5-A5DA-52472A93909C}"/>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rot="471629">
            <a:off x="4380029" y="2462440"/>
            <a:ext cx="1927741" cy="1933119"/>
          </a:xfrm>
          <a:prstGeom prst="rect">
            <a:avLst/>
          </a:prstGeom>
          <a:noFill/>
          <a:ln>
            <a:noFill/>
          </a:ln>
          <a:effectLst>
            <a:outerShdw dist="514350" dir="7440000" algn="bl" rotWithShape="0">
              <a:srgbClr val="107EAD">
                <a:alpha val="61000"/>
              </a:srgbClr>
            </a:outerShdw>
          </a:effectLst>
        </p:spPr>
      </p:pic>
      <p:sp>
        <p:nvSpPr>
          <p:cNvPr id="10" name="TextBox 9">
            <a:extLst>
              <a:ext uri="{FF2B5EF4-FFF2-40B4-BE49-F238E27FC236}">
                <a16:creationId xmlns:a16="http://schemas.microsoft.com/office/drawing/2014/main" id="{2C4840EC-9DA0-4A79-AE32-FA00D2AF8A80}"/>
              </a:ext>
            </a:extLst>
          </p:cNvPr>
          <p:cNvSpPr txBox="1"/>
          <p:nvPr/>
        </p:nvSpPr>
        <p:spPr>
          <a:xfrm>
            <a:off x="3048990" y="3108804"/>
            <a:ext cx="4634345" cy="646331"/>
          </a:xfrm>
          <a:prstGeom prst="rect">
            <a:avLst/>
          </a:prstGeom>
          <a:noFill/>
        </p:spPr>
        <p:txBody>
          <a:bodyPr wrap="square">
            <a:spAutoFit/>
          </a:bodyPr>
          <a:lstStyle/>
          <a:p>
            <a:pPr marL="0" lvl="0" indent="0" algn="ctr" rtl="0">
              <a:spcBef>
                <a:spcPts val="0"/>
              </a:spcBef>
              <a:spcAft>
                <a:spcPts val="0"/>
              </a:spcAft>
              <a:buNone/>
            </a:pPr>
            <a:r>
              <a:rPr lang="en-US" sz="1800" b="1" dirty="0">
                <a:latin typeface="Lilita One"/>
                <a:ea typeface="Lilita One"/>
                <a:cs typeface="Lilita One"/>
                <a:sym typeface="Lilita One"/>
              </a:rPr>
              <a:t>Total: 495</a:t>
            </a:r>
          </a:p>
          <a:p>
            <a:pPr marL="0" lvl="0" indent="0" algn="ctr" rtl="0">
              <a:spcBef>
                <a:spcPts val="0"/>
              </a:spcBef>
              <a:spcAft>
                <a:spcPts val="0"/>
              </a:spcAft>
              <a:buNone/>
            </a:pPr>
            <a:r>
              <a:rPr lang="en-US" sz="1800" b="1" dirty="0">
                <a:latin typeface="Lilita One"/>
                <a:ea typeface="Lilita One"/>
                <a:cs typeface="Lilita One"/>
                <a:sym typeface="Lilita One"/>
              </a:rPr>
              <a:t>38%</a:t>
            </a:r>
          </a:p>
        </p:txBody>
      </p:sp>
      <p:sp>
        <p:nvSpPr>
          <p:cNvPr id="3" name="Slide Number Placeholder 2">
            <a:extLst>
              <a:ext uri="{FF2B5EF4-FFF2-40B4-BE49-F238E27FC236}">
                <a16:creationId xmlns:a16="http://schemas.microsoft.com/office/drawing/2014/main" id="{5B4DAE6F-549E-4888-8BDD-4A55012D6205}"/>
              </a:ext>
            </a:extLst>
          </p:cNvPr>
          <p:cNvSpPr>
            <a:spLocks noGrp="1"/>
          </p:cNvSpPr>
          <p:nvPr>
            <p:ph type="sldNum" sz="quarter" idx="12"/>
          </p:nvPr>
        </p:nvSpPr>
        <p:spPr/>
        <p:txBody>
          <a:bodyPr/>
          <a:lstStyle/>
          <a:p>
            <a:fld id="{063B872D-3AE9-4542-A461-B751CD6BB84C}" type="slidenum">
              <a:rPr lang="en-US" smtClean="0"/>
              <a:t>42</a:t>
            </a:fld>
            <a:endParaRPr lang="en-US" dirty="0"/>
          </a:p>
        </p:txBody>
      </p:sp>
    </p:spTree>
    <p:extLst>
      <p:ext uri="{BB962C8B-B14F-4D97-AF65-F5344CB8AC3E}">
        <p14:creationId xmlns:p14="http://schemas.microsoft.com/office/powerpoint/2010/main" val="7024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hidden="1">
            <a:extLst>
              <a:ext uri="{FF2B5EF4-FFF2-40B4-BE49-F238E27FC236}">
                <a16:creationId xmlns:a16="http://schemas.microsoft.com/office/drawing/2014/main" id="{B5CB171B-2B6E-853F-F368-60AB826C93A2}"/>
              </a:ext>
            </a:extLst>
          </p:cNvPr>
          <p:cNvSpPr>
            <a:spLocks noGrp="1"/>
          </p:cNvSpPr>
          <p:nvPr>
            <p:ph type="title"/>
          </p:nvPr>
        </p:nvSpPr>
        <p:spPr>
          <a:xfrm rot="1646765">
            <a:off x="9452676" y="1868955"/>
            <a:ext cx="2276525" cy="331278"/>
          </a:xfrm>
        </p:spPr>
        <p:txBody>
          <a:bodyPr/>
          <a:lstStyle/>
          <a:p>
            <a:pPr rtl="0" eaLnBrk="1" latinLnBrk="0" hangingPunct="1"/>
            <a:r>
              <a:rPr lang="en-US" sz="1600" b="1" kern="1200" dirty="0">
                <a:solidFill>
                  <a:srgbClr val="CC0000"/>
                </a:solidFill>
                <a:effectLst/>
                <a:latin typeface="Palatino Linotype" panose="02040502050505030304" pitchFamily="18" charset="0"/>
                <a:ea typeface="+mn-ea"/>
                <a:cs typeface="+mn-cs"/>
              </a:rPr>
              <a:t>Back By Popular Demand</a:t>
            </a:r>
            <a:endParaRPr lang="en-US" dirty="0"/>
          </a:p>
        </p:txBody>
      </p:sp>
      <p:pic>
        <p:nvPicPr>
          <p:cNvPr id="103" name="Picture 102" descr="Logo: WISE Weehawken Intervention Supports &amp; Enrichment. Above the W is the logo for: Weehawken Township School District">
            <a:extLst>
              <a:ext uri="{FF2B5EF4-FFF2-40B4-BE49-F238E27FC236}">
                <a16:creationId xmlns:a16="http://schemas.microsoft.com/office/drawing/2014/main" id="{0706DAF4-2632-9FB2-A5E9-AD921C05D712}"/>
              </a:ext>
            </a:extLst>
          </p:cNvPr>
          <p:cNvPicPr>
            <a:picLocks noChangeAspect="1"/>
          </p:cNvPicPr>
          <p:nvPr/>
        </p:nvPicPr>
        <p:blipFill>
          <a:blip r:embed="rId2"/>
          <a:stretch>
            <a:fillRect/>
          </a:stretch>
        </p:blipFill>
        <p:spPr>
          <a:xfrm>
            <a:off x="2000647" y="579204"/>
            <a:ext cx="9742252" cy="3572566"/>
          </a:xfrm>
          <a:prstGeom prst="rect">
            <a:avLst/>
          </a:prstGeom>
        </p:spPr>
      </p:pic>
      <p:sp>
        <p:nvSpPr>
          <p:cNvPr id="40" name="TextBox 39">
            <a:extLst>
              <a:ext uri="{FF2B5EF4-FFF2-40B4-BE49-F238E27FC236}">
                <a16:creationId xmlns:a16="http://schemas.microsoft.com/office/drawing/2014/main" id="{2A2EFFB1-6A22-4355-9840-9C11107B9238}"/>
              </a:ext>
            </a:extLst>
          </p:cNvPr>
          <p:cNvSpPr txBox="1"/>
          <p:nvPr/>
        </p:nvSpPr>
        <p:spPr>
          <a:xfrm>
            <a:off x="438215" y="3832648"/>
            <a:ext cx="11044052" cy="2308324"/>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US" sz="2400" dirty="0">
                <a:solidFill>
                  <a:schemeClr val="dk1"/>
                </a:solidFill>
                <a:latin typeface="Garamond"/>
                <a:ea typeface="Garamond"/>
                <a:cs typeface="Garamond"/>
                <a:sym typeface="Garamond"/>
              </a:rPr>
              <a:t>We are excited to offer you a fantastic opportunity called WISE. This program, which stands for the Weehawken Intervention Supports and Enrichment program, provides academic assistance, enrichment, additional related services, and counseling. We hope this wrap-around service will help your child gain confidence in particular skills that might be difficult or excel in other areas. Morning, afternoon, and personalized schedules are available for attendance multiple times a week. </a:t>
            </a:r>
            <a:endParaRPr lang="en-US" dirty="0">
              <a:latin typeface="Roboto"/>
              <a:ea typeface="Roboto"/>
              <a:cs typeface="Roboto"/>
              <a:sym typeface="Roboto"/>
            </a:endParaRPr>
          </a:p>
        </p:txBody>
      </p:sp>
      <p:sp>
        <p:nvSpPr>
          <p:cNvPr id="3" name="Slide Number Placeholder 2">
            <a:extLst>
              <a:ext uri="{FF2B5EF4-FFF2-40B4-BE49-F238E27FC236}">
                <a16:creationId xmlns:a16="http://schemas.microsoft.com/office/drawing/2014/main" id="{34DC3147-57BE-4ADA-938A-14052D65945A}"/>
              </a:ext>
            </a:extLst>
          </p:cNvPr>
          <p:cNvSpPr>
            <a:spLocks noGrp="1"/>
          </p:cNvSpPr>
          <p:nvPr>
            <p:ph type="sldNum" sz="quarter" idx="12"/>
          </p:nvPr>
        </p:nvSpPr>
        <p:spPr/>
        <p:txBody>
          <a:bodyPr/>
          <a:lstStyle/>
          <a:p>
            <a:fld id="{063B872D-3AE9-4542-A461-B751CD6BB84C}" type="slidenum">
              <a:rPr lang="en-US" smtClean="0"/>
              <a:t>43</a:t>
            </a:fld>
            <a:endParaRPr lang="en-US" dirty="0"/>
          </a:p>
        </p:txBody>
      </p:sp>
    </p:spTree>
    <p:extLst>
      <p:ext uri="{BB962C8B-B14F-4D97-AF65-F5344CB8AC3E}">
        <p14:creationId xmlns:p14="http://schemas.microsoft.com/office/powerpoint/2010/main" val="1078106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8;p47">
            <a:extLst>
              <a:ext uri="{FF2B5EF4-FFF2-40B4-BE49-F238E27FC236}">
                <a16:creationId xmlns:a16="http://schemas.microsoft.com/office/drawing/2014/main" id="{4EE08D9B-8D63-4C5B-A119-AC80D2E21208}"/>
              </a:ext>
            </a:extLst>
          </p:cNvPr>
          <p:cNvSpPr txBox="1">
            <a:spLocks noGrp="1"/>
          </p:cNvSpPr>
          <p:nvPr>
            <p:ph type="title"/>
          </p:nvPr>
        </p:nvSpPr>
        <p:spPr>
          <a:xfrm>
            <a:off x="2038161" y="198391"/>
            <a:ext cx="770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Lilita One"/>
                <a:ea typeface="Lilita One"/>
                <a:cs typeface="Lilita One"/>
                <a:sym typeface="Lilita One"/>
              </a:rPr>
              <a:t>DWS (PREK-2ND GRADE)</a:t>
            </a:r>
            <a:endParaRPr dirty="0">
              <a:latin typeface="Lilita One"/>
              <a:ea typeface="Lilita One"/>
              <a:cs typeface="Lilita One"/>
              <a:sym typeface="Lilita One"/>
            </a:endParaRPr>
          </a:p>
        </p:txBody>
      </p:sp>
      <p:graphicFrame>
        <p:nvGraphicFramePr>
          <p:cNvPr id="5" name="Google Shape;567;p47">
            <a:extLst>
              <a:ext uri="{FF2B5EF4-FFF2-40B4-BE49-F238E27FC236}">
                <a16:creationId xmlns:a16="http://schemas.microsoft.com/office/drawing/2014/main" id="{25C19146-9317-45A7-A379-7A35B0AB36E3}"/>
              </a:ext>
            </a:extLst>
          </p:cNvPr>
          <p:cNvGraphicFramePr/>
          <p:nvPr>
            <p:extLst>
              <p:ext uri="{D42A27DB-BD31-4B8C-83A1-F6EECF244321}">
                <p14:modId xmlns:p14="http://schemas.microsoft.com/office/powerpoint/2010/main" val="977662808"/>
              </p:ext>
            </p:extLst>
          </p:nvPr>
        </p:nvGraphicFramePr>
        <p:xfrm>
          <a:off x="1793174" y="1048770"/>
          <a:ext cx="8040484" cy="4815630"/>
        </p:xfrm>
        <a:graphic>
          <a:graphicData uri="http://schemas.openxmlformats.org/drawingml/2006/table">
            <a:tbl>
              <a:tblPr firstRow="1">
                <a:tableStyleId>{5940675A-B579-460E-94D1-54222C63F5DA}</a:tableStyleId>
              </a:tblPr>
              <a:tblGrid>
                <a:gridCol w="4020242">
                  <a:extLst>
                    <a:ext uri="{9D8B030D-6E8A-4147-A177-3AD203B41FA5}">
                      <a16:colId xmlns:a16="http://schemas.microsoft.com/office/drawing/2014/main" val="20000"/>
                    </a:ext>
                  </a:extLst>
                </a:gridCol>
                <a:gridCol w="4020242">
                  <a:extLst>
                    <a:ext uri="{9D8B030D-6E8A-4147-A177-3AD203B41FA5}">
                      <a16:colId xmlns:a16="http://schemas.microsoft.com/office/drawing/2014/main" val="20001"/>
                    </a:ext>
                  </a:extLst>
                </a:gridCol>
              </a:tblGrid>
              <a:tr h="660822">
                <a:tc>
                  <a:txBody>
                    <a:bodyPr/>
                    <a:lstStyle/>
                    <a:p>
                      <a:pPr marL="0" lvl="0" indent="0" algn="ctr" rtl="0">
                        <a:spcBef>
                          <a:spcPts val="0"/>
                        </a:spcBef>
                        <a:spcAft>
                          <a:spcPts val="0"/>
                        </a:spcAft>
                        <a:buClr>
                          <a:schemeClr val="dk1"/>
                        </a:buClr>
                        <a:buSzPts val="1100"/>
                        <a:buFont typeface="Arial"/>
                        <a:buNone/>
                      </a:pPr>
                      <a:r>
                        <a:rPr lang="en" sz="1700" b="1" dirty="0"/>
                        <a:t>Intervention (Extra help)</a:t>
                      </a:r>
                      <a:endParaRPr sz="1700" b="1" dirty="0"/>
                    </a:p>
                    <a:p>
                      <a:pPr marL="0" lvl="0" indent="0" algn="ctr" rtl="0">
                        <a:spcBef>
                          <a:spcPts val="0"/>
                        </a:spcBef>
                        <a:spcAft>
                          <a:spcPts val="0"/>
                        </a:spcAft>
                        <a:buNone/>
                      </a:pPr>
                      <a:endParaRPr sz="1700" b="1" dirty="0"/>
                    </a:p>
                  </a:txBody>
                  <a:tcPr marL="91425" marR="91425" marT="91425" marB="91425"/>
                </a:tc>
                <a:tc>
                  <a:txBody>
                    <a:bodyPr/>
                    <a:lstStyle/>
                    <a:p>
                      <a:pPr marL="0" lvl="0" indent="0" algn="ctr" rtl="0">
                        <a:spcBef>
                          <a:spcPts val="0"/>
                        </a:spcBef>
                        <a:spcAft>
                          <a:spcPts val="0"/>
                        </a:spcAft>
                        <a:buNone/>
                      </a:pPr>
                      <a:r>
                        <a:rPr lang="en" sz="1700" b="1"/>
                        <a:t>Enrichment</a:t>
                      </a:r>
                      <a:endParaRPr sz="1700" b="1"/>
                    </a:p>
                  </a:txBody>
                  <a:tcPr marL="91425" marR="91425" marT="91425" marB="91425"/>
                </a:tc>
                <a:extLst>
                  <a:ext uri="{0D108BD9-81ED-4DB2-BD59-A6C34878D82A}">
                    <a16:rowId xmlns:a16="http://schemas.microsoft.com/office/drawing/2014/main" val="10000"/>
                  </a:ext>
                </a:extLst>
              </a:tr>
              <a:tr h="430961">
                <a:tc>
                  <a:txBody>
                    <a:bodyPr/>
                    <a:lstStyle/>
                    <a:p>
                      <a:pPr marL="0" lvl="0" indent="0" algn="ctr" rtl="0">
                        <a:spcBef>
                          <a:spcPts val="0"/>
                        </a:spcBef>
                        <a:spcAft>
                          <a:spcPts val="0"/>
                        </a:spcAft>
                        <a:buNone/>
                      </a:pPr>
                      <a:r>
                        <a:rPr lang="en"/>
                        <a:t>PreK Wednesdays 3:00-3:50 PM</a:t>
                      </a:r>
                      <a:endParaRPr/>
                    </a:p>
                  </a:txBody>
                  <a:tcPr marL="91425" marR="91425" marT="91425" marB="91425"/>
                </a:tc>
                <a:tc>
                  <a:txBody>
                    <a:bodyPr/>
                    <a:lstStyle/>
                    <a:p>
                      <a:pPr marL="0" lvl="0" indent="0" algn="ctr" rtl="0">
                        <a:spcBef>
                          <a:spcPts val="0"/>
                        </a:spcBef>
                        <a:spcAft>
                          <a:spcPts val="0"/>
                        </a:spcAft>
                        <a:buNone/>
                      </a:pPr>
                      <a:r>
                        <a:rPr lang="en"/>
                        <a:t>PreK Thursday 3:00-3:50 PM</a:t>
                      </a:r>
                      <a:endParaRPr/>
                    </a:p>
                  </a:txBody>
                  <a:tcPr marL="91425" marR="91425" marT="91425" marB="91425"/>
                </a:tc>
                <a:extLst>
                  <a:ext uri="{0D108BD9-81ED-4DB2-BD59-A6C34878D82A}">
                    <a16:rowId xmlns:a16="http://schemas.microsoft.com/office/drawing/2014/main" val="10001"/>
                  </a:ext>
                </a:extLst>
              </a:tr>
              <a:tr h="689555">
                <a:tc>
                  <a:txBody>
                    <a:bodyPr/>
                    <a:lstStyle/>
                    <a:p>
                      <a:pPr marL="0" lvl="0" indent="0" algn="ctr" rtl="0">
                        <a:spcBef>
                          <a:spcPts val="0"/>
                        </a:spcBef>
                        <a:spcAft>
                          <a:spcPts val="0"/>
                        </a:spcAft>
                        <a:buNone/>
                      </a:pPr>
                      <a:r>
                        <a:rPr lang="en"/>
                        <a:t>Kindergarten Mondays &amp; Wednesdays 7:15-8:10 AM</a:t>
                      </a:r>
                      <a:endParaRPr/>
                    </a:p>
                  </a:txBody>
                  <a:tcPr marL="91425" marR="91425" marT="91425" marB="91425"/>
                </a:tc>
                <a:tc>
                  <a:txBody>
                    <a:bodyPr/>
                    <a:lstStyle/>
                    <a:p>
                      <a:pPr marL="0" lvl="0" indent="0" algn="ctr" rtl="0">
                        <a:spcBef>
                          <a:spcPts val="0"/>
                        </a:spcBef>
                        <a:spcAft>
                          <a:spcPts val="0"/>
                        </a:spcAft>
                        <a:buNone/>
                      </a:pPr>
                      <a:r>
                        <a:rPr lang="en"/>
                        <a:t>Kindergarten Tuesday &amp; Thursday 7:15-8:10 AM</a:t>
                      </a:r>
                      <a:endParaRPr/>
                    </a:p>
                  </a:txBody>
                  <a:tcPr marL="91425" marR="91425" marT="91425" marB="91425"/>
                </a:tc>
                <a:extLst>
                  <a:ext uri="{0D108BD9-81ED-4DB2-BD59-A6C34878D82A}">
                    <a16:rowId xmlns:a16="http://schemas.microsoft.com/office/drawing/2014/main" val="10002"/>
                  </a:ext>
                </a:extLst>
              </a:tr>
              <a:tr h="689555">
                <a:tc>
                  <a:txBody>
                    <a:bodyPr/>
                    <a:lstStyle/>
                    <a:p>
                      <a:pPr marL="0" lvl="0" indent="0" algn="ctr" rtl="0">
                        <a:spcBef>
                          <a:spcPts val="0"/>
                        </a:spcBef>
                        <a:spcAft>
                          <a:spcPts val="0"/>
                        </a:spcAft>
                        <a:buNone/>
                      </a:pPr>
                      <a:r>
                        <a:rPr lang="en"/>
                        <a:t>1st Grade Mondays &amp; Wednesdays 7:15-8:10 AM</a:t>
                      </a:r>
                      <a:endParaRPr/>
                    </a:p>
                  </a:txBody>
                  <a:tcPr marL="91425" marR="91425" marT="91425" marB="91425"/>
                </a:tc>
                <a:tc>
                  <a:txBody>
                    <a:bodyPr/>
                    <a:lstStyle/>
                    <a:p>
                      <a:pPr marL="0" lvl="0" indent="0" algn="ctr" rtl="0">
                        <a:spcBef>
                          <a:spcPts val="0"/>
                        </a:spcBef>
                        <a:spcAft>
                          <a:spcPts val="0"/>
                        </a:spcAft>
                        <a:buNone/>
                      </a:pPr>
                      <a:r>
                        <a:rPr lang="en"/>
                        <a:t>1st Grade Tuesday &amp; Thursday 7:15-8:10 AM</a:t>
                      </a:r>
                      <a:endParaRPr/>
                    </a:p>
                  </a:txBody>
                  <a:tcPr marL="91425" marR="91425" marT="91425" marB="91425"/>
                </a:tc>
                <a:extLst>
                  <a:ext uri="{0D108BD9-81ED-4DB2-BD59-A6C34878D82A}">
                    <a16:rowId xmlns:a16="http://schemas.microsoft.com/office/drawing/2014/main" val="10003"/>
                  </a:ext>
                </a:extLst>
              </a:tr>
              <a:tr h="689555">
                <a:tc>
                  <a:txBody>
                    <a:bodyPr/>
                    <a:lstStyle/>
                    <a:p>
                      <a:pPr marL="0" lvl="0" indent="0" algn="ctr" rtl="0">
                        <a:spcBef>
                          <a:spcPts val="0"/>
                        </a:spcBef>
                        <a:spcAft>
                          <a:spcPts val="0"/>
                        </a:spcAft>
                        <a:buNone/>
                      </a:pPr>
                      <a:r>
                        <a:rPr lang="en"/>
                        <a:t>1st Grade Mondays &amp; Wednesdays 3:00-3:50 PM</a:t>
                      </a:r>
                      <a:endParaRPr/>
                    </a:p>
                  </a:txBody>
                  <a:tcPr marL="91425" marR="91425" marT="91425" marB="91425"/>
                </a:tc>
                <a:tc>
                  <a:txBody>
                    <a:bodyPr/>
                    <a:lstStyle/>
                    <a:p>
                      <a:pPr marL="0" lvl="0" indent="0" algn="ctr" rtl="0">
                        <a:spcBef>
                          <a:spcPts val="0"/>
                        </a:spcBef>
                        <a:spcAft>
                          <a:spcPts val="0"/>
                        </a:spcAft>
                        <a:buNone/>
                      </a:pPr>
                      <a:r>
                        <a:rPr lang="en"/>
                        <a:t>Speech Monday &amp; Wednesday </a:t>
                      </a:r>
                      <a:endParaRPr/>
                    </a:p>
                  </a:txBody>
                  <a:tcPr marL="91425" marR="91425" marT="91425" marB="91425"/>
                </a:tc>
                <a:extLst>
                  <a:ext uri="{0D108BD9-81ED-4DB2-BD59-A6C34878D82A}">
                    <a16:rowId xmlns:a16="http://schemas.microsoft.com/office/drawing/2014/main" val="10004"/>
                  </a:ext>
                </a:extLst>
              </a:tr>
              <a:tr h="689555">
                <a:tc>
                  <a:txBody>
                    <a:bodyPr/>
                    <a:lstStyle/>
                    <a:p>
                      <a:pPr marL="0" lvl="0" indent="0" algn="ctr" rtl="0">
                        <a:spcBef>
                          <a:spcPts val="0"/>
                        </a:spcBef>
                        <a:spcAft>
                          <a:spcPts val="0"/>
                        </a:spcAft>
                        <a:buNone/>
                      </a:pPr>
                      <a:r>
                        <a:rPr lang="en"/>
                        <a:t>2nd Grade Monday &amp; Wednesday 7:15-8:10 AM</a:t>
                      </a:r>
                      <a:endParaRPr/>
                    </a:p>
                  </a:txBody>
                  <a:tcPr marL="91425" marR="91425" marT="91425" marB="91425"/>
                </a:tc>
                <a:tc>
                  <a:txBody>
                    <a:bodyPr/>
                    <a:lstStyle/>
                    <a:p>
                      <a:pPr marL="0" lvl="0" indent="0" algn="ctr" rtl="0">
                        <a:spcBef>
                          <a:spcPts val="0"/>
                        </a:spcBef>
                        <a:spcAft>
                          <a:spcPts val="0"/>
                        </a:spcAft>
                        <a:buNone/>
                      </a:pPr>
                      <a:r>
                        <a:rPr lang="en"/>
                        <a:t>2nd Grade Tuesday &amp; Thursday 7:15-8:10 AM</a:t>
                      </a:r>
                      <a:endParaRPr/>
                    </a:p>
                  </a:txBody>
                  <a:tcPr marL="91425" marR="91425" marT="91425" marB="91425"/>
                </a:tc>
                <a:extLst>
                  <a:ext uri="{0D108BD9-81ED-4DB2-BD59-A6C34878D82A}">
                    <a16:rowId xmlns:a16="http://schemas.microsoft.com/office/drawing/2014/main" val="10005"/>
                  </a:ext>
                </a:extLst>
              </a:tr>
              <a:tr h="689555">
                <a:tc>
                  <a:txBody>
                    <a:bodyPr/>
                    <a:lstStyle/>
                    <a:p>
                      <a:pPr marL="0" lvl="0" indent="0" algn="ctr" rtl="0">
                        <a:spcBef>
                          <a:spcPts val="0"/>
                        </a:spcBef>
                        <a:spcAft>
                          <a:spcPts val="0"/>
                        </a:spcAft>
                        <a:buNone/>
                      </a:pPr>
                      <a:r>
                        <a:rPr lang="en"/>
                        <a:t>2nd Grade Monday &amp; Wednesday 3:00-3:50 PM</a:t>
                      </a:r>
                      <a:endParaRPr/>
                    </a:p>
                  </a:txBody>
                  <a:tcPr marL="91425" marR="91425" marT="91425" marB="91425"/>
                </a:tc>
                <a:tc>
                  <a:txBody>
                    <a:bodyPr/>
                    <a:lstStyle/>
                    <a:p>
                      <a:pPr marL="0" lvl="0" indent="0" algn="ctr" rtl="0">
                        <a:spcBef>
                          <a:spcPts val="0"/>
                        </a:spcBef>
                        <a:spcAft>
                          <a:spcPts val="0"/>
                        </a:spcAft>
                        <a:buNone/>
                      </a:pPr>
                      <a:r>
                        <a:rPr lang="en" dirty="0"/>
                        <a:t>2nd Grade Tuesday &amp; Thursday 3:00-3:50 PM</a:t>
                      </a:r>
                      <a:endParaRPr dirty="0"/>
                    </a:p>
                  </a:txBody>
                  <a:tcPr marL="91425" marR="91425" marT="91425" marB="91425"/>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821219F5-F2EC-4FA3-9595-29E5B89B8942}"/>
              </a:ext>
            </a:extLst>
          </p:cNvPr>
          <p:cNvSpPr txBox="1"/>
          <p:nvPr/>
        </p:nvSpPr>
        <p:spPr>
          <a:xfrm>
            <a:off x="3625932" y="5864400"/>
            <a:ext cx="4940135" cy="646331"/>
          </a:xfrm>
          <a:prstGeom prst="rect">
            <a:avLst/>
          </a:prstGeom>
          <a:noFill/>
        </p:spPr>
        <p:txBody>
          <a:bodyPr wrap="square" rtlCol="0">
            <a:spAutoFit/>
          </a:bodyPr>
          <a:lstStyle/>
          <a:p>
            <a:r>
              <a:rPr lang="en-US" dirty="0"/>
              <a:t>Counseling available Tuesday and Thursday  </a:t>
            </a:r>
          </a:p>
          <a:p>
            <a:endParaRPr lang="en-US" dirty="0"/>
          </a:p>
        </p:txBody>
      </p:sp>
      <p:sp>
        <p:nvSpPr>
          <p:cNvPr id="3" name="Slide Number Placeholder 2">
            <a:extLst>
              <a:ext uri="{FF2B5EF4-FFF2-40B4-BE49-F238E27FC236}">
                <a16:creationId xmlns:a16="http://schemas.microsoft.com/office/drawing/2014/main" id="{BBFF4917-D7D7-4E10-A4CE-064DB5879143}"/>
              </a:ext>
            </a:extLst>
          </p:cNvPr>
          <p:cNvSpPr>
            <a:spLocks noGrp="1"/>
          </p:cNvSpPr>
          <p:nvPr>
            <p:ph type="sldNum" sz="quarter" idx="12"/>
          </p:nvPr>
        </p:nvSpPr>
        <p:spPr/>
        <p:txBody>
          <a:bodyPr/>
          <a:lstStyle/>
          <a:p>
            <a:fld id="{063B872D-3AE9-4542-A461-B751CD6BB84C}" type="slidenum">
              <a:rPr lang="en-US" smtClean="0"/>
              <a:t>44</a:t>
            </a:fld>
            <a:endParaRPr lang="en-US" dirty="0"/>
          </a:p>
        </p:txBody>
      </p:sp>
    </p:spTree>
    <p:extLst>
      <p:ext uri="{BB962C8B-B14F-4D97-AF65-F5344CB8AC3E}">
        <p14:creationId xmlns:p14="http://schemas.microsoft.com/office/powerpoint/2010/main" val="387646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75;p48">
            <a:extLst>
              <a:ext uri="{FF2B5EF4-FFF2-40B4-BE49-F238E27FC236}">
                <a16:creationId xmlns:a16="http://schemas.microsoft.com/office/drawing/2014/main" id="{FD078CC4-604C-40F8-93EA-F1D0A1840A44}"/>
              </a:ext>
            </a:extLst>
          </p:cNvPr>
          <p:cNvSpPr txBox="1">
            <a:spLocks noGrp="1"/>
          </p:cNvSpPr>
          <p:nvPr>
            <p:ph type="title"/>
          </p:nvPr>
        </p:nvSpPr>
        <p:spPr>
          <a:xfrm>
            <a:off x="2133164" y="198391"/>
            <a:ext cx="770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Lilita One"/>
                <a:ea typeface="Lilita One"/>
                <a:cs typeface="Lilita One"/>
                <a:sym typeface="Lilita One"/>
              </a:rPr>
              <a:t>TRS (3RD - 6TH GRADE)</a:t>
            </a:r>
            <a:endParaRPr dirty="0">
              <a:latin typeface="Lilita One"/>
              <a:ea typeface="Lilita One"/>
              <a:cs typeface="Lilita One"/>
              <a:sym typeface="Lilita One"/>
            </a:endParaRPr>
          </a:p>
        </p:txBody>
      </p:sp>
      <p:sp>
        <p:nvSpPr>
          <p:cNvPr id="11" name="Google Shape;578;p48">
            <a:extLst>
              <a:ext uri="{FF2B5EF4-FFF2-40B4-BE49-F238E27FC236}">
                <a16:creationId xmlns:a16="http://schemas.microsoft.com/office/drawing/2014/main" id="{5803BC75-E420-4266-B58D-D9194F9C3723}"/>
              </a:ext>
            </a:extLst>
          </p:cNvPr>
          <p:cNvSpPr/>
          <p:nvPr/>
        </p:nvSpPr>
        <p:spPr>
          <a:xfrm>
            <a:off x="0" y="1983179"/>
            <a:ext cx="1903597" cy="77035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rPr>
              <a:t>Speech Monday &amp; Wednesday</a:t>
            </a:r>
            <a:endParaRPr dirty="0"/>
          </a:p>
        </p:txBody>
      </p:sp>
      <p:graphicFrame>
        <p:nvGraphicFramePr>
          <p:cNvPr id="10" name="Table 9">
            <a:extLst>
              <a:ext uri="{FF2B5EF4-FFF2-40B4-BE49-F238E27FC236}">
                <a16:creationId xmlns:a16="http://schemas.microsoft.com/office/drawing/2014/main" id="{3E648579-3F74-46F0-B55F-C0A6C2177ACB}"/>
              </a:ext>
            </a:extLst>
          </p:cNvPr>
          <p:cNvGraphicFramePr>
            <a:graphicFrameLocks noGrp="1"/>
          </p:cNvGraphicFramePr>
          <p:nvPr>
            <p:extLst>
              <p:ext uri="{D42A27DB-BD31-4B8C-83A1-F6EECF244321}">
                <p14:modId xmlns:p14="http://schemas.microsoft.com/office/powerpoint/2010/main" val="4128408343"/>
              </p:ext>
            </p:extLst>
          </p:nvPr>
        </p:nvGraphicFramePr>
        <p:xfrm>
          <a:off x="1903598" y="1335334"/>
          <a:ext cx="8047924" cy="4329196"/>
        </p:xfrm>
        <a:graphic>
          <a:graphicData uri="http://schemas.openxmlformats.org/drawingml/2006/table">
            <a:tbl>
              <a:tblPr firstRow="1">
                <a:tableStyleId>{5940675A-B579-460E-94D1-54222C63F5DA}</a:tableStyleId>
              </a:tblPr>
              <a:tblGrid>
                <a:gridCol w="4019033">
                  <a:extLst>
                    <a:ext uri="{9D8B030D-6E8A-4147-A177-3AD203B41FA5}">
                      <a16:colId xmlns:a16="http://schemas.microsoft.com/office/drawing/2014/main" val="1844920961"/>
                    </a:ext>
                  </a:extLst>
                </a:gridCol>
                <a:gridCol w="4028891">
                  <a:extLst>
                    <a:ext uri="{9D8B030D-6E8A-4147-A177-3AD203B41FA5}">
                      <a16:colId xmlns:a16="http://schemas.microsoft.com/office/drawing/2014/main" val="1435675305"/>
                    </a:ext>
                  </a:extLst>
                </a:gridCol>
              </a:tblGrid>
              <a:tr h="563958">
                <a:tc>
                  <a:txBody>
                    <a:bodyPr/>
                    <a:lstStyle/>
                    <a:p>
                      <a:pPr marL="0" lvl="0" indent="0" algn="ctr" rtl="0">
                        <a:spcBef>
                          <a:spcPts val="0"/>
                        </a:spcBef>
                        <a:spcAft>
                          <a:spcPts val="0"/>
                        </a:spcAft>
                        <a:buClr>
                          <a:schemeClr val="dk1"/>
                        </a:buClr>
                        <a:buSzPts val="1100"/>
                        <a:buFont typeface="Arial"/>
                        <a:buNone/>
                      </a:pPr>
                      <a:r>
                        <a:rPr lang="en" sz="1100" dirty="0"/>
                        <a:t>Intervention (Extra help)</a:t>
                      </a:r>
                      <a:endParaRPr sz="1100" dirty="0"/>
                    </a:p>
                    <a:p>
                      <a:pPr marL="0" lvl="0" indent="0" algn="ctr" rtl="0">
                        <a:spcBef>
                          <a:spcPts val="0"/>
                        </a:spcBef>
                        <a:spcAft>
                          <a:spcPts val="0"/>
                        </a:spcAft>
                        <a:buNone/>
                      </a:pPr>
                      <a:endParaRPr sz="1100" dirty="0"/>
                    </a:p>
                  </a:txBody>
                  <a:tcPr marL="91425" marR="91425" marT="91425" marB="91425"/>
                </a:tc>
                <a:tc>
                  <a:txBody>
                    <a:bodyPr/>
                    <a:lstStyle/>
                    <a:p>
                      <a:pPr marL="0" lvl="0" indent="0" algn="ctr" rtl="0">
                        <a:spcBef>
                          <a:spcPts val="0"/>
                        </a:spcBef>
                        <a:spcAft>
                          <a:spcPts val="0"/>
                        </a:spcAft>
                        <a:buNone/>
                      </a:pPr>
                      <a:r>
                        <a:rPr lang="en" sz="1100" dirty="0"/>
                        <a:t>Enrichment</a:t>
                      </a:r>
                      <a:endParaRPr sz="1100" b="1" dirty="0"/>
                    </a:p>
                  </a:txBody>
                  <a:tcPr marL="91425" marR="91425" marT="91425" marB="91425"/>
                </a:tc>
                <a:extLst>
                  <a:ext uri="{0D108BD9-81ED-4DB2-BD59-A6C34878D82A}">
                    <a16:rowId xmlns:a16="http://schemas.microsoft.com/office/drawing/2014/main" val="226185849"/>
                  </a:ext>
                </a:extLst>
              </a:tr>
              <a:tr h="563958">
                <a:tc>
                  <a:txBody>
                    <a:bodyPr/>
                    <a:lstStyle/>
                    <a:p>
                      <a:pPr marL="0" lvl="0" indent="0" algn="ctr" rtl="0">
                        <a:spcBef>
                          <a:spcPts val="0"/>
                        </a:spcBef>
                        <a:spcAft>
                          <a:spcPts val="0"/>
                        </a:spcAft>
                        <a:buClr>
                          <a:schemeClr val="dk1"/>
                        </a:buClr>
                        <a:buSzPts val="1100"/>
                        <a:buFont typeface="Arial"/>
                        <a:buNone/>
                      </a:pPr>
                      <a:r>
                        <a:rPr lang="en" sz="1100" dirty="0"/>
                        <a:t>3rd Grade Monday &amp; Wednesday 7:15-8:10 AM</a:t>
                      </a:r>
                      <a:endParaRPr sz="1100" dirty="0"/>
                    </a:p>
                    <a:p>
                      <a:pPr marL="0" lvl="0" indent="0" algn="ctr" rtl="0">
                        <a:spcBef>
                          <a:spcPts val="0"/>
                        </a:spcBef>
                        <a:spcAft>
                          <a:spcPts val="0"/>
                        </a:spcAft>
                        <a:buNone/>
                      </a:pPr>
                      <a:endParaRPr sz="1100" dirty="0"/>
                    </a:p>
                  </a:txBody>
                  <a:tcPr marL="91425" marR="91425" marT="91425" marB="91425"/>
                </a:tc>
                <a:tc>
                  <a:txBody>
                    <a:bodyPr/>
                    <a:lstStyle/>
                    <a:p>
                      <a:pPr marL="0" lvl="0" indent="0" algn="ctr" rtl="0">
                        <a:spcBef>
                          <a:spcPts val="0"/>
                        </a:spcBef>
                        <a:spcAft>
                          <a:spcPts val="0"/>
                        </a:spcAft>
                        <a:buNone/>
                      </a:pPr>
                      <a:r>
                        <a:rPr lang="en" sz="1100"/>
                        <a:t>3rd Grade Tuesday &amp; Thursday 7:15-8:10 PM</a:t>
                      </a:r>
                      <a:endParaRPr sz="1100"/>
                    </a:p>
                  </a:txBody>
                  <a:tcPr marL="91425" marR="91425" marT="91425" marB="91425"/>
                </a:tc>
                <a:extLst>
                  <a:ext uri="{0D108BD9-81ED-4DB2-BD59-A6C34878D82A}">
                    <a16:rowId xmlns:a16="http://schemas.microsoft.com/office/drawing/2014/main" val="1152141088"/>
                  </a:ext>
                </a:extLst>
              </a:tr>
              <a:tr h="563958">
                <a:tc>
                  <a:txBody>
                    <a:bodyPr/>
                    <a:lstStyle/>
                    <a:p>
                      <a:pPr marL="0" lvl="0" indent="0" algn="ctr" rtl="0">
                        <a:spcBef>
                          <a:spcPts val="0"/>
                        </a:spcBef>
                        <a:spcAft>
                          <a:spcPts val="0"/>
                        </a:spcAft>
                        <a:buClr>
                          <a:schemeClr val="dk1"/>
                        </a:buClr>
                        <a:buSzPts val="1100"/>
                        <a:buFont typeface="Arial"/>
                        <a:buNone/>
                      </a:pPr>
                      <a:r>
                        <a:rPr lang="en" sz="1100" dirty="0"/>
                        <a:t>3rd Grade Monday 3:00-3:50 PM</a:t>
                      </a:r>
                      <a:endParaRPr sz="1100" dirty="0"/>
                    </a:p>
                    <a:p>
                      <a:pPr marL="0" lvl="0" indent="0" algn="ctr" rtl="0">
                        <a:spcBef>
                          <a:spcPts val="0"/>
                        </a:spcBef>
                        <a:spcAft>
                          <a:spcPts val="0"/>
                        </a:spcAft>
                        <a:buNone/>
                      </a:pPr>
                      <a:endParaRPr sz="1100" dirty="0"/>
                    </a:p>
                  </a:txBody>
                  <a:tcPr marL="91425" marR="91425" marT="91425" marB="91425"/>
                </a:tc>
                <a:tc>
                  <a:txBody>
                    <a:bodyPr/>
                    <a:lstStyle/>
                    <a:p>
                      <a:pPr marL="0" lvl="0" indent="0" algn="ctr" rtl="0">
                        <a:spcBef>
                          <a:spcPts val="0"/>
                        </a:spcBef>
                        <a:spcAft>
                          <a:spcPts val="0"/>
                        </a:spcAft>
                        <a:buNone/>
                      </a:pPr>
                      <a:r>
                        <a:rPr lang="en" sz="1100" dirty="0"/>
                        <a:t>3rd Grade Tuesday 3:00-3:50 PM</a:t>
                      </a:r>
                      <a:endParaRPr sz="1100" dirty="0"/>
                    </a:p>
                  </a:txBody>
                  <a:tcPr marL="91425" marR="91425" marT="91425" marB="91425"/>
                </a:tc>
                <a:extLst>
                  <a:ext uri="{0D108BD9-81ED-4DB2-BD59-A6C34878D82A}">
                    <a16:rowId xmlns:a16="http://schemas.microsoft.com/office/drawing/2014/main" val="2826198145"/>
                  </a:ext>
                </a:extLst>
              </a:tr>
              <a:tr h="563958">
                <a:tc>
                  <a:txBody>
                    <a:bodyPr/>
                    <a:lstStyle/>
                    <a:p>
                      <a:pPr marL="0" lvl="0" indent="0" algn="ctr" rtl="0">
                        <a:spcBef>
                          <a:spcPts val="0"/>
                        </a:spcBef>
                        <a:spcAft>
                          <a:spcPts val="0"/>
                        </a:spcAft>
                        <a:buClr>
                          <a:schemeClr val="dk1"/>
                        </a:buClr>
                        <a:buSzPts val="1100"/>
                        <a:buFont typeface="Arial"/>
                        <a:buNone/>
                      </a:pPr>
                      <a:r>
                        <a:rPr lang="en" sz="1100"/>
                        <a:t>4th Grade Monday &amp; Wednesday 7:15-8:10 AM</a:t>
                      </a:r>
                      <a:endParaRPr sz="1100"/>
                    </a:p>
                    <a:p>
                      <a:pPr marL="0" lvl="0" indent="0" algn="ctr"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en" sz="1100" dirty="0"/>
                        <a:t>4th Grade Tuesday &amp; Thursday 7:15-8:10 AM</a:t>
                      </a:r>
                      <a:endParaRPr sz="1100" dirty="0"/>
                    </a:p>
                  </a:txBody>
                  <a:tcPr marL="91425" marR="91425" marT="91425" marB="91425"/>
                </a:tc>
                <a:extLst>
                  <a:ext uri="{0D108BD9-81ED-4DB2-BD59-A6C34878D82A}">
                    <a16:rowId xmlns:a16="http://schemas.microsoft.com/office/drawing/2014/main" val="1156767282"/>
                  </a:ext>
                </a:extLst>
              </a:tr>
              <a:tr h="563958">
                <a:tc>
                  <a:txBody>
                    <a:bodyPr/>
                    <a:lstStyle/>
                    <a:p>
                      <a:pPr marL="0" lvl="0" indent="0" algn="ctr" rtl="0">
                        <a:spcBef>
                          <a:spcPts val="0"/>
                        </a:spcBef>
                        <a:spcAft>
                          <a:spcPts val="0"/>
                        </a:spcAft>
                        <a:buClr>
                          <a:schemeClr val="dk1"/>
                        </a:buClr>
                        <a:buSzPts val="1100"/>
                        <a:buFont typeface="Arial"/>
                        <a:buNone/>
                      </a:pPr>
                      <a:r>
                        <a:rPr lang="en" sz="1100"/>
                        <a:t>4th Grade Monday 3:00-3:50 PM</a:t>
                      </a:r>
                      <a:endParaRPr sz="1100"/>
                    </a:p>
                    <a:p>
                      <a:pPr marL="0" lvl="0" indent="0" algn="ctr"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en" sz="1100" dirty="0"/>
                        <a:t>4th Grade Tuesday &amp; Thursday 3:00-3:50 PM</a:t>
                      </a:r>
                      <a:endParaRPr sz="1100" dirty="0"/>
                    </a:p>
                  </a:txBody>
                  <a:tcPr marL="91425" marR="91425" marT="91425" marB="91425"/>
                </a:tc>
                <a:extLst>
                  <a:ext uri="{0D108BD9-81ED-4DB2-BD59-A6C34878D82A}">
                    <a16:rowId xmlns:a16="http://schemas.microsoft.com/office/drawing/2014/main" val="4078287146"/>
                  </a:ext>
                </a:extLst>
              </a:tr>
              <a:tr h="563958">
                <a:tc>
                  <a:txBody>
                    <a:bodyPr/>
                    <a:lstStyle/>
                    <a:p>
                      <a:pPr marL="0" lvl="0" indent="0" algn="ctr" rtl="0">
                        <a:spcBef>
                          <a:spcPts val="0"/>
                        </a:spcBef>
                        <a:spcAft>
                          <a:spcPts val="0"/>
                        </a:spcAft>
                        <a:buClr>
                          <a:schemeClr val="dk1"/>
                        </a:buClr>
                        <a:buSzPts val="1100"/>
                        <a:buFont typeface="Arial"/>
                        <a:buNone/>
                      </a:pPr>
                      <a:r>
                        <a:rPr lang="en" sz="1100"/>
                        <a:t>5th Grade Monday &amp; Wednesday 7:15-8:10 AM</a:t>
                      </a:r>
                      <a:endParaRPr sz="1100"/>
                    </a:p>
                    <a:p>
                      <a:pPr marL="0" lvl="0" indent="0" algn="ctr"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en" sz="1100" dirty="0"/>
                        <a:t>5th Grade Tuesday &amp; Thursday 7:15-8:10 AM</a:t>
                      </a:r>
                      <a:endParaRPr sz="1100" dirty="0"/>
                    </a:p>
                  </a:txBody>
                  <a:tcPr marL="91425" marR="91425" marT="91425" marB="91425"/>
                </a:tc>
                <a:extLst>
                  <a:ext uri="{0D108BD9-81ED-4DB2-BD59-A6C34878D82A}">
                    <a16:rowId xmlns:a16="http://schemas.microsoft.com/office/drawing/2014/main" val="2075940502"/>
                  </a:ext>
                </a:extLst>
              </a:tr>
              <a:tr h="563958">
                <a:tc>
                  <a:txBody>
                    <a:bodyPr/>
                    <a:lstStyle/>
                    <a:p>
                      <a:pPr marL="0" lvl="0" indent="0" algn="ctr" rtl="0">
                        <a:spcBef>
                          <a:spcPts val="0"/>
                        </a:spcBef>
                        <a:spcAft>
                          <a:spcPts val="0"/>
                        </a:spcAft>
                        <a:buClr>
                          <a:schemeClr val="dk1"/>
                        </a:buClr>
                        <a:buSzPts val="1100"/>
                        <a:buFont typeface="Arial"/>
                        <a:buNone/>
                      </a:pPr>
                      <a:r>
                        <a:rPr lang="en" sz="1100"/>
                        <a:t>5th Grade Math Mon 7:15-8:10am; Wed 3:00-3:50 PM</a:t>
                      </a:r>
                      <a:endParaRPr sz="1100"/>
                    </a:p>
                    <a:p>
                      <a:pPr marL="0" lvl="0" indent="0" algn="ctr" rtl="0">
                        <a:spcBef>
                          <a:spcPts val="0"/>
                        </a:spcBef>
                        <a:spcAft>
                          <a:spcPts val="0"/>
                        </a:spcAft>
                        <a:buNone/>
                      </a:pPr>
                      <a:endParaRPr sz="1100"/>
                    </a:p>
                  </a:txBody>
                  <a:tcPr marL="91425" marR="91425" marT="91425" marB="91425"/>
                </a:tc>
                <a:tc>
                  <a:txBody>
                    <a:bodyPr/>
                    <a:lstStyle/>
                    <a:p>
                      <a:pPr marL="0" lvl="0" indent="0" algn="ctr" rtl="0">
                        <a:spcBef>
                          <a:spcPts val="0"/>
                        </a:spcBef>
                        <a:spcAft>
                          <a:spcPts val="0"/>
                        </a:spcAft>
                        <a:buNone/>
                      </a:pPr>
                      <a:r>
                        <a:rPr lang="en" sz="1100" dirty="0"/>
                        <a:t>5th Grade Math Tues 7:15-8:10 AM</a:t>
                      </a:r>
                      <a:endParaRPr sz="1100" dirty="0"/>
                    </a:p>
                  </a:txBody>
                  <a:tcPr marL="91425" marR="91425" marT="91425" marB="91425"/>
                </a:tc>
                <a:extLst>
                  <a:ext uri="{0D108BD9-81ED-4DB2-BD59-A6C34878D82A}">
                    <a16:rowId xmlns:a16="http://schemas.microsoft.com/office/drawing/2014/main" val="2540559304"/>
                  </a:ext>
                </a:extLst>
              </a:tr>
              <a:tr h="381490">
                <a:tc>
                  <a:txBody>
                    <a:bodyPr/>
                    <a:lstStyle/>
                    <a:p>
                      <a:pPr marL="0" lvl="0" indent="0" algn="ctr" rtl="0">
                        <a:spcBef>
                          <a:spcPts val="0"/>
                        </a:spcBef>
                        <a:spcAft>
                          <a:spcPts val="0"/>
                        </a:spcAft>
                        <a:buNone/>
                      </a:pPr>
                      <a:r>
                        <a:rPr lang="en" sz="1100"/>
                        <a:t>6th Grade Math Monday &amp; Wednesday 3:00-3:50 PM</a:t>
                      </a:r>
                      <a:endParaRPr sz="1100"/>
                    </a:p>
                  </a:txBody>
                  <a:tcPr marL="91425" marR="91425" marT="91425" marB="91425"/>
                </a:tc>
                <a:tc>
                  <a:txBody>
                    <a:bodyPr/>
                    <a:lstStyle/>
                    <a:p>
                      <a:pPr marL="0" lvl="0" indent="0" algn="ctr" rtl="0">
                        <a:spcBef>
                          <a:spcPts val="0"/>
                        </a:spcBef>
                        <a:spcAft>
                          <a:spcPts val="0"/>
                        </a:spcAft>
                        <a:buNone/>
                      </a:pPr>
                      <a:r>
                        <a:rPr lang="en" sz="1100" dirty="0"/>
                        <a:t>6th Grade Math Tuesday &amp; Thursday 3:00-3:50 PM</a:t>
                      </a:r>
                      <a:endParaRPr sz="1100" dirty="0"/>
                    </a:p>
                  </a:txBody>
                  <a:tcPr marL="91425" marR="91425" marT="91425" marB="91425"/>
                </a:tc>
                <a:extLst>
                  <a:ext uri="{0D108BD9-81ED-4DB2-BD59-A6C34878D82A}">
                    <a16:rowId xmlns:a16="http://schemas.microsoft.com/office/drawing/2014/main" val="2515890719"/>
                  </a:ext>
                </a:extLst>
              </a:tr>
            </a:tbl>
          </a:graphicData>
        </a:graphic>
      </p:graphicFrame>
      <p:sp>
        <p:nvSpPr>
          <p:cNvPr id="14" name="Google Shape;579;p48">
            <a:extLst>
              <a:ext uri="{FF2B5EF4-FFF2-40B4-BE49-F238E27FC236}">
                <a16:creationId xmlns:a16="http://schemas.microsoft.com/office/drawing/2014/main" id="{BFC488C8-C5B5-4AB0-AA6A-6C22AAD25096}"/>
              </a:ext>
            </a:extLst>
          </p:cNvPr>
          <p:cNvSpPr/>
          <p:nvPr/>
        </p:nvSpPr>
        <p:spPr>
          <a:xfrm>
            <a:off x="9951522" y="1983179"/>
            <a:ext cx="1772073" cy="97377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0"/>
              </a:spcAft>
              <a:buNone/>
            </a:pPr>
            <a:r>
              <a:rPr lang="en" dirty="0">
                <a:solidFill>
                  <a:schemeClr val="dk1"/>
                </a:solidFill>
              </a:rPr>
              <a:t>Counseling Tuesday &amp; Thursday</a:t>
            </a:r>
            <a:endParaRPr dirty="0">
              <a:solidFill>
                <a:schemeClr val="dk1"/>
              </a:solidFill>
            </a:endParaRPr>
          </a:p>
          <a:p>
            <a:pPr marL="0" lvl="0" indent="0" algn="l" rtl="0">
              <a:spcBef>
                <a:spcPts val="0"/>
              </a:spcBef>
              <a:spcAft>
                <a:spcPts val="0"/>
              </a:spcAft>
              <a:buNone/>
            </a:pPr>
            <a:endParaRPr dirty="0"/>
          </a:p>
        </p:txBody>
      </p:sp>
      <p:sp>
        <p:nvSpPr>
          <p:cNvPr id="3" name="Slide Number Placeholder 2">
            <a:extLst>
              <a:ext uri="{FF2B5EF4-FFF2-40B4-BE49-F238E27FC236}">
                <a16:creationId xmlns:a16="http://schemas.microsoft.com/office/drawing/2014/main" id="{82881A62-BEA2-46C7-9228-95F0E77B25C4}"/>
              </a:ext>
            </a:extLst>
          </p:cNvPr>
          <p:cNvSpPr>
            <a:spLocks noGrp="1"/>
          </p:cNvSpPr>
          <p:nvPr>
            <p:ph type="sldNum" sz="quarter" idx="12"/>
          </p:nvPr>
        </p:nvSpPr>
        <p:spPr/>
        <p:txBody>
          <a:bodyPr/>
          <a:lstStyle/>
          <a:p>
            <a:fld id="{063B872D-3AE9-4542-A461-B751CD6BB84C}" type="slidenum">
              <a:rPr lang="en-US" smtClean="0"/>
              <a:t>45</a:t>
            </a:fld>
            <a:endParaRPr lang="en-US" dirty="0"/>
          </a:p>
        </p:txBody>
      </p:sp>
    </p:spTree>
    <p:extLst>
      <p:ext uri="{BB962C8B-B14F-4D97-AF65-F5344CB8AC3E}">
        <p14:creationId xmlns:p14="http://schemas.microsoft.com/office/powerpoint/2010/main" val="1416306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4;p49">
            <a:extLst>
              <a:ext uri="{FF2B5EF4-FFF2-40B4-BE49-F238E27FC236}">
                <a16:creationId xmlns:a16="http://schemas.microsoft.com/office/drawing/2014/main" id="{6E6B530E-CEC0-4581-988D-0A05C4ADEC64}"/>
              </a:ext>
            </a:extLst>
          </p:cNvPr>
          <p:cNvSpPr txBox="1">
            <a:spLocks noGrp="1"/>
          </p:cNvSpPr>
          <p:nvPr>
            <p:ph type="title"/>
          </p:nvPr>
        </p:nvSpPr>
        <p:spPr>
          <a:xfrm>
            <a:off x="2418172" y="198391"/>
            <a:ext cx="770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Lilita One"/>
                <a:ea typeface="Lilita One"/>
                <a:cs typeface="Lilita One"/>
                <a:sym typeface="Lilita One"/>
              </a:rPr>
              <a:t>WHS (7TH - 12TH GRADE)</a:t>
            </a:r>
            <a:endParaRPr dirty="0">
              <a:latin typeface="Lilita One"/>
              <a:ea typeface="Lilita One"/>
              <a:cs typeface="Lilita One"/>
              <a:sym typeface="Lilita One"/>
            </a:endParaRPr>
          </a:p>
        </p:txBody>
      </p:sp>
      <p:sp>
        <p:nvSpPr>
          <p:cNvPr id="9" name="TextBox 8">
            <a:extLst>
              <a:ext uri="{FF2B5EF4-FFF2-40B4-BE49-F238E27FC236}">
                <a16:creationId xmlns:a16="http://schemas.microsoft.com/office/drawing/2014/main" id="{8A723FB3-1B2B-4864-81F6-BC027CADD0C3}"/>
              </a:ext>
            </a:extLst>
          </p:cNvPr>
          <p:cNvSpPr txBox="1"/>
          <p:nvPr/>
        </p:nvSpPr>
        <p:spPr>
          <a:xfrm>
            <a:off x="171802" y="2683824"/>
            <a:ext cx="1603170" cy="923330"/>
          </a:xfrm>
          <a:prstGeom prst="rect">
            <a:avLst/>
          </a:prstGeom>
          <a:noFill/>
        </p:spPr>
        <p:txBody>
          <a:bodyPr wrap="square">
            <a:spAutoFit/>
          </a:bodyPr>
          <a:lstStyle/>
          <a:p>
            <a:pPr marL="0" lvl="0" indent="0" algn="ctr" rtl="0">
              <a:spcBef>
                <a:spcPts val="0"/>
              </a:spcBef>
              <a:spcAft>
                <a:spcPts val="0"/>
              </a:spcAft>
              <a:buNone/>
            </a:pPr>
            <a:r>
              <a:rPr lang="en-US" dirty="0">
                <a:solidFill>
                  <a:schemeClr val="dk1"/>
                </a:solidFill>
              </a:rPr>
              <a:t>Speech Monday &amp; Wednesday </a:t>
            </a:r>
          </a:p>
        </p:txBody>
      </p:sp>
      <p:graphicFrame>
        <p:nvGraphicFramePr>
          <p:cNvPr id="5" name="Table 4">
            <a:extLst>
              <a:ext uri="{FF2B5EF4-FFF2-40B4-BE49-F238E27FC236}">
                <a16:creationId xmlns:a16="http://schemas.microsoft.com/office/drawing/2014/main" id="{09F72BDC-43BB-4CD5-B11E-DA23D87B816E}"/>
              </a:ext>
            </a:extLst>
          </p:cNvPr>
          <p:cNvGraphicFramePr>
            <a:graphicFrameLocks noGrp="1"/>
          </p:cNvGraphicFramePr>
          <p:nvPr>
            <p:extLst>
              <p:ext uri="{D42A27DB-BD31-4B8C-83A1-F6EECF244321}">
                <p14:modId xmlns:p14="http://schemas.microsoft.com/office/powerpoint/2010/main" val="2093028274"/>
              </p:ext>
            </p:extLst>
          </p:nvPr>
        </p:nvGraphicFramePr>
        <p:xfrm>
          <a:off x="1774972" y="1266835"/>
          <a:ext cx="8347200" cy="4373700"/>
        </p:xfrm>
        <a:graphic>
          <a:graphicData uri="http://schemas.openxmlformats.org/drawingml/2006/table">
            <a:tbl>
              <a:tblPr firstRow="1">
                <a:tableStyleId>{5940675A-B579-460E-94D1-54222C63F5DA}</a:tableStyleId>
              </a:tblPr>
              <a:tblGrid>
                <a:gridCol w="4173600">
                  <a:extLst>
                    <a:ext uri="{9D8B030D-6E8A-4147-A177-3AD203B41FA5}">
                      <a16:colId xmlns:a16="http://schemas.microsoft.com/office/drawing/2014/main" val="1852242324"/>
                    </a:ext>
                  </a:extLst>
                </a:gridCol>
                <a:gridCol w="4173600">
                  <a:extLst>
                    <a:ext uri="{9D8B030D-6E8A-4147-A177-3AD203B41FA5}">
                      <a16:colId xmlns:a16="http://schemas.microsoft.com/office/drawing/2014/main" val="825350991"/>
                    </a:ext>
                  </a:extLst>
                </a:gridCol>
              </a:tblGrid>
              <a:tr h="655300">
                <a:tc>
                  <a:txBody>
                    <a:bodyPr/>
                    <a:lstStyle/>
                    <a:p>
                      <a:pPr marL="0" lvl="0" indent="0" algn="ctr" rtl="0">
                        <a:spcBef>
                          <a:spcPts val="0"/>
                        </a:spcBef>
                        <a:spcAft>
                          <a:spcPts val="0"/>
                        </a:spcAft>
                        <a:buClr>
                          <a:schemeClr val="dk1"/>
                        </a:buClr>
                        <a:buSzPts val="1100"/>
                        <a:buFont typeface="Arial"/>
                        <a:buNone/>
                      </a:pPr>
                      <a:r>
                        <a:rPr lang="en" sz="1700" dirty="0"/>
                        <a:t>Intervention (Extra help)</a:t>
                      </a:r>
                      <a:endParaRPr sz="1700" dirty="0"/>
                    </a:p>
                    <a:p>
                      <a:pPr marL="0" lvl="0" indent="0" algn="l"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700"/>
                        <a:t>Enrichment</a:t>
                      </a:r>
                      <a:endParaRPr/>
                    </a:p>
                  </a:txBody>
                  <a:tcPr marL="91425" marR="91425" marT="91425" marB="91425"/>
                </a:tc>
                <a:extLst>
                  <a:ext uri="{0D108BD9-81ED-4DB2-BD59-A6C34878D82A}">
                    <a16:rowId xmlns:a16="http://schemas.microsoft.com/office/drawing/2014/main" val="2587084940"/>
                  </a:ext>
                </a:extLst>
              </a:tr>
              <a:tr h="609575">
                <a:tc>
                  <a:txBody>
                    <a:bodyPr/>
                    <a:lstStyle/>
                    <a:p>
                      <a:pPr marL="0" lvl="0" indent="0" algn="l" rtl="0">
                        <a:spcBef>
                          <a:spcPts val="0"/>
                        </a:spcBef>
                        <a:spcAft>
                          <a:spcPts val="0"/>
                        </a:spcAft>
                        <a:buNone/>
                      </a:pPr>
                      <a:r>
                        <a:rPr lang="en" dirty="0"/>
                        <a:t>7th &amp; 8th Gr Math Monday &amp; Wednesday 7:15-8:10am</a:t>
                      </a:r>
                      <a:endParaRPr dirty="0"/>
                    </a:p>
                  </a:txBody>
                  <a:tcPr marL="91425" marR="91425" marT="91425" marB="91425"/>
                </a:tc>
                <a:tc>
                  <a:txBody>
                    <a:bodyPr/>
                    <a:lstStyle/>
                    <a:p>
                      <a:pPr marL="0" lvl="0" indent="0" algn="l" rtl="0">
                        <a:spcBef>
                          <a:spcPts val="0"/>
                        </a:spcBef>
                        <a:spcAft>
                          <a:spcPts val="0"/>
                        </a:spcAft>
                        <a:buNone/>
                      </a:pPr>
                      <a:r>
                        <a:rPr lang="en"/>
                        <a:t>7th &amp; 8th Gr Math Tuesday &amp; Thursday 7:15-8:10am</a:t>
                      </a:r>
                      <a:endParaRPr/>
                    </a:p>
                  </a:txBody>
                  <a:tcPr marL="91425" marR="91425" marT="91425" marB="91425"/>
                </a:tc>
                <a:extLst>
                  <a:ext uri="{0D108BD9-81ED-4DB2-BD59-A6C34878D82A}">
                    <a16:rowId xmlns:a16="http://schemas.microsoft.com/office/drawing/2014/main" val="1245257480"/>
                  </a:ext>
                </a:extLst>
              </a:tr>
              <a:tr h="381000">
                <a:tc>
                  <a:txBody>
                    <a:bodyPr/>
                    <a:lstStyle/>
                    <a:p>
                      <a:pPr marL="0" lvl="0" indent="0" algn="l" rtl="0">
                        <a:spcBef>
                          <a:spcPts val="0"/>
                        </a:spcBef>
                        <a:spcAft>
                          <a:spcPts val="0"/>
                        </a:spcAft>
                        <a:buNone/>
                      </a:pPr>
                      <a:r>
                        <a:rPr lang="en" dirty="0"/>
                        <a:t>WHS ELA Monday &amp; Wednesday 7:15-8:10am</a:t>
                      </a:r>
                      <a:endParaRPr dirty="0"/>
                    </a:p>
                  </a:txBody>
                  <a:tcPr marL="91425" marR="91425" marT="91425" marB="91425"/>
                </a:tc>
                <a:tc>
                  <a:txBody>
                    <a:bodyPr/>
                    <a:lstStyle/>
                    <a:p>
                      <a:pPr marL="0" lvl="0" indent="0" algn="l" rtl="0">
                        <a:spcBef>
                          <a:spcPts val="0"/>
                        </a:spcBef>
                        <a:spcAft>
                          <a:spcPts val="0"/>
                        </a:spcAft>
                        <a:buNone/>
                      </a:pPr>
                      <a:r>
                        <a:rPr lang="en" dirty="0"/>
                        <a:t>WHS ELA Tuesday &amp; Thursday 7:15-8:10am</a:t>
                      </a:r>
                      <a:endParaRPr dirty="0"/>
                    </a:p>
                  </a:txBody>
                  <a:tcPr marL="91425" marR="91425" marT="91425" marB="91425"/>
                </a:tc>
                <a:extLst>
                  <a:ext uri="{0D108BD9-81ED-4DB2-BD59-A6C34878D82A}">
                    <a16:rowId xmlns:a16="http://schemas.microsoft.com/office/drawing/2014/main" val="2282011302"/>
                  </a:ext>
                </a:extLst>
              </a:tr>
              <a:tr h="381000">
                <a:tc>
                  <a:txBody>
                    <a:bodyPr/>
                    <a:lstStyle/>
                    <a:p>
                      <a:pPr marL="0" lvl="0" indent="0" algn="l" rtl="0">
                        <a:spcBef>
                          <a:spcPts val="0"/>
                        </a:spcBef>
                        <a:spcAft>
                          <a:spcPts val="0"/>
                        </a:spcAft>
                        <a:buNone/>
                      </a:pPr>
                      <a:r>
                        <a:rPr lang="en"/>
                        <a:t>WHS AP SS &amp; ELA Monday &amp; Wednesday 7:15-8:10am</a:t>
                      </a:r>
                      <a:endParaRPr/>
                    </a:p>
                  </a:txBody>
                  <a:tcPr marL="91425" marR="91425" marT="91425" marB="91425"/>
                </a:tc>
                <a:tc>
                  <a:txBody>
                    <a:bodyPr/>
                    <a:lstStyle/>
                    <a:p>
                      <a:pPr marL="0" lvl="0" indent="0" algn="l" rtl="0">
                        <a:spcBef>
                          <a:spcPts val="0"/>
                        </a:spcBef>
                        <a:spcAft>
                          <a:spcPts val="0"/>
                        </a:spcAft>
                        <a:buNone/>
                      </a:pPr>
                      <a:r>
                        <a:rPr lang="en" dirty="0"/>
                        <a:t>WHS AP SS &amp; ELA Tuesday &amp; Thursday 7:15-8:10am</a:t>
                      </a:r>
                      <a:endParaRPr dirty="0"/>
                    </a:p>
                  </a:txBody>
                  <a:tcPr marL="91425" marR="91425" marT="91425" marB="91425"/>
                </a:tc>
                <a:extLst>
                  <a:ext uri="{0D108BD9-81ED-4DB2-BD59-A6C34878D82A}">
                    <a16:rowId xmlns:a16="http://schemas.microsoft.com/office/drawing/2014/main" val="14495280"/>
                  </a:ext>
                </a:extLst>
              </a:tr>
              <a:tr h="381000">
                <a:tc>
                  <a:txBody>
                    <a:bodyPr/>
                    <a:lstStyle/>
                    <a:p>
                      <a:pPr marL="0" lvl="0" indent="0" algn="l" rtl="0">
                        <a:spcBef>
                          <a:spcPts val="0"/>
                        </a:spcBef>
                        <a:spcAft>
                          <a:spcPts val="0"/>
                        </a:spcAft>
                        <a:buNone/>
                      </a:pPr>
                      <a:r>
                        <a:rPr lang="en"/>
                        <a:t>All SS Monday &amp; Wednesday 7:15-8:10am</a:t>
                      </a:r>
                      <a:endParaRPr/>
                    </a:p>
                  </a:txBody>
                  <a:tcPr marL="91425" marR="91425" marT="91425" marB="91425"/>
                </a:tc>
                <a:tc>
                  <a:txBody>
                    <a:bodyPr/>
                    <a:lstStyle/>
                    <a:p>
                      <a:pPr marL="0" lvl="0" indent="0" algn="l" rtl="0">
                        <a:spcBef>
                          <a:spcPts val="0"/>
                        </a:spcBef>
                        <a:spcAft>
                          <a:spcPts val="0"/>
                        </a:spcAft>
                        <a:buNone/>
                      </a:pPr>
                      <a:r>
                        <a:rPr lang="en" dirty="0"/>
                        <a:t>All SS Tuesday &amp; Thursday 7:15-8:10am</a:t>
                      </a:r>
                      <a:endParaRPr dirty="0"/>
                    </a:p>
                  </a:txBody>
                  <a:tcPr marL="91425" marR="91425" marT="91425" marB="91425"/>
                </a:tc>
                <a:extLst>
                  <a:ext uri="{0D108BD9-81ED-4DB2-BD59-A6C34878D82A}">
                    <a16:rowId xmlns:a16="http://schemas.microsoft.com/office/drawing/2014/main" val="2534851543"/>
                  </a:ext>
                </a:extLst>
              </a:tr>
              <a:tr h="381000">
                <a:tc>
                  <a:txBody>
                    <a:bodyPr/>
                    <a:lstStyle/>
                    <a:p>
                      <a:pPr marL="0" lvl="0" indent="0" algn="l" rtl="0">
                        <a:spcBef>
                          <a:spcPts val="0"/>
                        </a:spcBef>
                        <a:spcAft>
                          <a:spcPts val="0"/>
                        </a:spcAft>
                        <a:buNone/>
                      </a:pPr>
                      <a:r>
                        <a:rPr lang="en"/>
                        <a:t>WHS Math Monday &amp; Wednesday 7:15-8:10am</a:t>
                      </a:r>
                      <a:endParaRPr/>
                    </a:p>
                  </a:txBody>
                  <a:tcPr marL="91425" marR="91425" marT="91425" marB="91425"/>
                </a:tc>
                <a:tc>
                  <a:txBody>
                    <a:bodyPr/>
                    <a:lstStyle/>
                    <a:p>
                      <a:pPr marL="0" lvl="0" indent="0" algn="l" rtl="0">
                        <a:spcBef>
                          <a:spcPts val="0"/>
                        </a:spcBef>
                        <a:spcAft>
                          <a:spcPts val="0"/>
                        </a:spcAft>
                        <a:buNone/>
                      </a:pPr>
                      <a:r>
                        <a:rPr lang="en" dirty="0"/>
                        <a:t>WHS Math Tuesday &amp; Thursday 7:15-8:10am</a:t>
                      </a:r>
                      <a:endParaRPr dirty="0"/>
                    </a:p>
                  </a:txBody>
                  <a:tcPr marL="91425" marR="91425" marT="91425" marB="91425"/>
                </a:tc>
                <a:extLst>
                  <a:ext uri="{0D108BD9-81ED-4DB2-BD59-A6C34878D82A}">
                    <a16:rowId xmlns:a16="http://schemas.microsoft.com/office/drawing/2014/main" val="2399817874"/>
                  </a:ext>
                </a:extLst>
              </a:tr>
            </a:tbl>
          </a:graphicData>
        </a:graphic>
      </p:graphicFrame>
      <p:sp>
        <p:nvSpPr>
          <p:cNvPr id="10" name="Google Shape;588;p49">
            <a:extLst>
              <a:ext uri="{FF2B5EF4-FFF2-40B4-BE49-F238E27FC236}">
                <a16:creationId xmlns:a16="http://schemas.microsoft.com/office/drawing/2014/main" id="{2ABDC348-5B7B-45A6-B040-F177B64CF40E}"/>
              </a:ext>
            </a:extLst>
          </p:cNvPr>
          <p:cNvSpPr/>
          <p:nvPr/>
        </p:nvSpPr>
        <p:spPr>
          <a:xfrm>
            <a:off x="10284753" y="2765524"/>
            <a:ext cx="1626197" cy="1082078"/>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Counseling Tuesday &amp; Thursday </a:t>
            </a:r>
            <a:endParaRPr dirty="0">
              <a:solidFill>
                <a:schemeClr val="dk1"/>
              </a:solidFill>
            </a:endParaRPr>
          </a:p>
          <a:p>
            <a:pPr marL="0" lvl="0" indent="0" algn="l" rtl="0">
              <a:spcBef>
                <a:spcPts val="0"/>
              </a:spcBef>
              <a:spcAft>
                <a:spcPts val="0"/>
              </a:spcAft>
              <a:buNone/>
            </a:pPr>
            <a:endParaRPr dirty="0"/>
          </a:p>
        </p:txBody>
      </p:sp>
      <p:sp>
        <p:nvSpPr>
          <p:cNvPr id="3" name="Slide Number Placeholder 2">
            <a:extLst>
              <a:ext uri="{FF2B5EF4-FFF2-40B4-BE49-F238E27FC236}">
                <a16:creationId xmlns:a16="http://schemas.microsoft.com/office/drawing/2014/main" id="{9B0E7D44-8C4F-40E8-9797-7BC250C2DF49}"/>
              </a:ext>
            </a:extLst>
          </p:cNvPr>
          <p:cNvSpPr>
            <a:spLocks noGrp="1"/>
          </p:cNvSpPr>
          <p:nvPr>
            <p:ph type="sldNum" sz="quarter" idx="12"/>
          </p:nvPr>
        </p:nvSpPr>
        <p:spPr/>
        <p:txBody>
          <a:bodyPr/>
          <a:lstStyle/>
          <a:p>
            <a:fld id="{063B872D-3AE9-4542-A461-B751CD6BB84C}" type="slidenum">
              <a:rPr lang="en-US" smtClean="0"/>
              <a:t>46</a:t>
            </a:fld>
            <a:endParaRPr lang="en-US" dirty="0"/>
          </a:p>
        </p:txBody>
      </p:sp>
    </p:spTree>
    <p:extLst>
      <p:ext uri="{BB962C8B-B14F-4D97-AF65-F5344CB8AC3E}">
        <p14:creationId xmlns:p14="http://schemas.microsoft.com/office/powerpoint/2010/main" val="3093626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C5EB-7387-9EF1-8081-F2BF35BED010}"/>
              </a:ext>
            </a:extLst>
          </p:cNvPr>
          <p:cNvSpPr>
            <a:spLocks noGrp="1"/>
          </p:cNvSpPr>
          <p:nvPr>
            <p:ph type="title" idx="4294967295"/>
          </p:nvPr>
        </p:nvSpPr>
        <p:spPr>
          <a:xfrm>
            <a:off x="0" y="-811213"/>
            <a:ext cx="12192000" cy="2725738"/>
          </a:xfrm>
        </p:spPr>
        <p:txBody>
          <a:bodyPr/>
          <a:lstStyle/>
          <a:p>
            <a:pPr algn="ctr" rtl="0" eaLnBrk="1" latinLnBrk="0" hangingPunct="1"/>
            <a:r>
              <a:rPr lang="en-US" sz="3200" b="0" kern="1200" dirty="0">
                <a:solidFill>
                  <a:srgbClr val="000000"/>
                </a:solidFill>
                <a:effectLst/>
                <a:latin typeface="Englebert"/>
                <a:ea typeface="Englebert"/>
                <a:cs typeface="Englebert"/>
              </a:rPr>
              <a:t>What’s Next?</a:t>
            </a:r>
          </a:p>
        </p:txBody>
      </p:sp>
      <p:pic>
        <p:nvPicPr>
          <p:cNvPr id="147" name="Picture 146" descr="Logo: WTSD">
            <a:extLst>
              <a:ext uri="{FF2B5EF4-FFF2-40B4-BE49-F238E27FC236}">
                <a16:creationId xmlns:a16="http://schemas.microsoft.com/office/drawing/2014/main" id="{729852F3-7C0D-B1CA-3BC4-2A8AA646A2CB}"/>
              </a:ext>
            </a:extLst>
          </p:cNvPr>
          <p:cNvPicPr>
            <a:picLocks noChangeAspect="1"/>
          </p:cNvPicPr>
          <p:nvPr/>
        </p:nvPicPr>
        <p:blipFill>
          <a:blip r:embed="rId2"/>
          <a:stretch>
            <a:fillRect/>
          </a:stretch>
        </p:blipFill>
        <p:spPr>
          <a:xfrm>
            <a:off x="101364" y="2741907"/>
            <a:ext cx="2651990" cy="2725148"/>
          </a:xfrm>
          <a:prstGeom prst="rect">
            <a:avLst/>
          </a:prstGeom>
        </p:spPr>
      </p:pic>
      <p:sp>
        <p:nvSpPr>
          <p:cNvPr id="4" name="TextBox 3">
            <a:extLst>
              <a:ext uri="{FF2B5EF4-FFF2-40B4-BE49-F238E27FC236}">
                <a16:creationId xmlns:a16="http://schemas.microsoft.com/office/drawing/2014/main" id="{99B604C5-8C0F-369E-DEBA-D8EFC41D7E11}"/>
              </a:ext>
            </a:extLst>
          </p:cNvPr>
          <p:cNvSpPr txBox="1"/>
          <p:nvPr/>
        </p:nvSpPr>
        <p:spPr>
          <a:xfrm>
            <a:off x="4349570" y="1183796"/>
            <a:ext cx="2654766" cy="984885"/>
          </a:xfrm>
          <a:prstGeom prst="rect">
            <a:avLst/>
          </a:prstGeom>
          <a:noFill/>
        </p:spPr>
        <p:txBody>
          <a:bodyPr wrap="square" rtlCol="0">
            <a:spAutoFit/>
          </a:bodyPr>
          <a:lstStyle/>
          <a:p>
            <a:pPr lvl="0" algn="ctr"/>
            <a:r>
              <a:rPr lang="en-US" sz="5800" b="1" dirty="0">
                <a:solidFill>
                  <a:srgbClr val="FFFFFF"/>
                </a:solidFill>
                <a:latin typeface="Fira Sans Extra Condensed"/>
                <a:ea typeface="Fira Sans Extra Condensed"/>
                <a:cs typeface="Fira Sans Extra Condensed"/>
                <a:sym typeface="Fira Sans Extra Condensed"/>
              </a:rPr>
              <a:t>Planning </a:t>
            </a:r>
          </a:p>
        </p:txBody>
      </p:sp>
      <p:sp>
        <p:nvSpPr>
          <p:cNvPr id="5" name="TextBox 4">
            <a:extLst>
              <a:ext uri="{FF2B5EF4-FFF2-40B4-BE49-F238E27FC236}">
                <a16:creationId xmlns:a16="http://schemas.microsoft.com/office/drawing/2014/main" id="{72C2915D-ADCA-EB3C-1BA2-6DC9A40BD821}"/>
              </a:ext>
            </a:extLst>
          </p:cNvPr>
          <p:cNvSpPr txBox="1"/>
          <p:nvPr/>
        </p:nvSpPr>
        <p:spPr>
          <a:xfrm>
            <a:off x="4111244" y="2548205"/>
            <a:ext cx="3120940" cy="507831"/>
          </a:xfrm>
          <a:prstGeom prst="rect">
            <a:avLst/>
          </a:prstGeom>
          <a:noFill/>
        </p:spPr>
        <p:txBody>
          <a:bodyPr wrap="square" rtlCol="0">
            <a:spAutoFit/>
          </a:bodyPr>
          <a:lstStyle/>
          <a:p>
            <a:pPr lvl="0" algn="ctr"/>
            <a:r>
              <a:rPr lang="en-US" sz="2700" i="1" dirty="0">
                <a:solidFill>
                  <a:srgbClr val="FFFFFF"/>
                </a:solidFill>
                <a:latin typeface="Roboto"/>
                <a:ea typeface="Roboto"/>
                <a:cs typeface="Roboto"/>
                <a:sym typeface="Roboto"/>
              </a:rPr>
              <a:t>Spring Break?</a:t>
            </a:r>
          </a:p>
        </p:txBody>
      </p:sp>
      <p:sp>
        <p:nvSpPr>
          <p:cNvPr id="78" name="TextBox 77">
            <a:extLst>
              <a:ext uri="{FF2B5EF4-FFF2-40B4-BE49-F238E27FC236}">
                <a16:creationId xmlns:a16="http://schemas.microsoft.com/office/drawing/2014/main" id="{3A11F7DC-DC66-3FAD-1D78-B59F8CB2FB1B}"/>
              </a:ext>
            </a:extLst>
          </p:cNvPr>
          <p:cNvSpPr txBox="1"/>
          <p:nvPr/>
        </p:nvSpPr>
        <p:spPr>
          <a:xfrm>
            <a:off x="2498960" y="3367787"/>
            <a:ext cx="6362341" cy="507831"/>
          </a:xfrm>
          <a:prstGeom prst="rect">
            <a:avLst/>
          </a:prstGeom>
          <a:noFill/>
        </p:spPr>
        <p:txBody>
          <a:bodyPr wrap="square" rtlCol="0">
            <a:spAutoFit/>
          </a:bodyPr>
          <a:lstStyle/>
          <a:p>
            <a:pPr lvl="0" algn="ctr"/>
            <a:r>
              <a:rPr lang="en-US" sz="2700" i="1" dirty="0">
                <a:solidFill>
                  <a:srgbClr val="FFFFFF"/>
                </a:solidFill>
                <a:latin typeface="Roboto"/>
                <a:ea typeface="Roboto"/>
                <a:cs typeface="Roboto"/>
                <a:sym typeface="Roboto"/>
              </a:rPr>
              <a:t>PERSONALIZE ACCELERATION PLAN</a:t>
            </a:r>
          </a:p>
        </p:txBody>
      </p:sp>
      <p:sp>
        <p:nvSpPr>
          <p:cNvPr id="3" name="Slide Number Placeholder 2">
            <a:extLst>
              <a:ext uri="{FF2B5EF4-FFF2-40B4-BE49-F238E27FC236}">
                <a16:creationId xmlns:a16="http://schemas.microsoft.com/office/drawing/2014/main" id="{4234BD62-3F1E-4635-9ADD-B0612CF3AD74}"/>
              </a:ext>
            </a:extLst>
          </p:cNvPr>
          <p:cNvSpPr>
            <a:spLocks noGrp="1"/>
          </p:cNvSpPr>
          <p:nvPr>
            <p:ph type="sldNum" sz="quarter" idx="4294967295"/>
          </p:nvPr>
        </p:nvSpPr>
        <p:spPr>
          <a:xfrm>
            <a:off x="9448800" y="6294438"/>
            <a:ext cx="2743200" cy="365125"/>
          </a:xfrm>
        </p:spPr>
        <p:txBody>
          <a:bodyPr/>
          <a:lstStyle/>
          <a:p>
            <a:fld id="{063B872D-3AE9-4542-A461-B751CD6BB84C}" type="slidenum">
              <a:rPr lang="en-US" smtClean="0"/>
              <a:t>47</a:t>
            </a:fld>
            <a:endParaRPr lang="en-US" dirty="0"/>
          </a:p>
        </p:txBody>
      </p:sp>
    </p:spTree>
    <p:extLst>
      <p:ext uri="{BB962C8B-B14F-4D97-AF65-F5344CB8AC3E}">
        <p14:creationId xmlns:p14="http://schemas.microsoft.com/office/powerpoint/2010/main" val="143005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00F3FF85-5875-C413-C56F-077C70449CD4}"/>
              </a:ext>
            </a:extLst>
          </p:cNvPr>
          <p:cNvSpPr>
            <a:spLocks noGrp="1"/>
          </p:cNvSpPr>
          <p:nvPr>
            <p:ph type="title"/>
          </p:nvPr>
        </p:nvSpPr>
        <p:spPr>
          <a:xfrm>
            <a:off x="-1256706" y="-10871"/>
            <a:ext cx="12192000" cy="2726386"/>
          </a:xfrm>
        </p:spPr>
        <p:txBody>
          <a:bodyPr/>
          <a:lstStyle/>
          <a:p>
            <a:pPr rtl="0" eaLnBrk="1" latinLnBrk="0" hangingPunct="1"/>
            <a:r>
              <a:rPr lang="en-US" sz="1800" kern="1200" dirty="0">
                <a:solidFill>
                  <a:srgbClr val="000000"/>
                </a:solidFill>
                <a:effectLst/>
                <a:ea typeface="+mn-ea"/>
                <a:cs typeface="+mn-cs"/>
              </a:rPr>
              <a:t>HOW DO WE PREPARE FOR THE FISCAL CLIFF?</a:t>
            </a:r>
            <a:endParaRPr lang="en-US" sz="1800" dirty="0">
              <a:effectLst/>
            </a:endParaRPr>
          </a:p>
        </p:txBody>
      </p:sp>
      <p:sp>
        <p:nvSpPr>
          <p:cNvPr id="79" name="TextBox 78">
            <a:extLst>
              <a:ext uri="{FF2B5EF4-FFF2-40B4-BE49-F238E27FC236}">
                <a16:creationId xmlns:a16="http://schemas.microsoft.com/office/drawing/2014/main" id="{D37CB3DF-F055-66E0-73E5-2E860DAAE1D8}"/>
              </a:ext>
            </a:extLst>
          </p:cNvPr>
          <p:cNvSpPr txBox="1"/>
          <p:nvPr/>
        </p:nvSpPr>
        <p:spPr>
          <a:xfrm>
            <a:off x="2081729" y="1795340"/>
            <a:ext cx="6587928" cy="1754326"/>
          </a:xfrm>
          <a:prstGeom prst="rect">
            <a:avLst/>
          </a:prstGeom>
          <a:noFill/>
        </p:spPr>
        <p:txBody>
          <a:bodyPr wrap="square" rtlCol="0">
            <a:spAutoFit/>
          </a:bodyPr>
          <a:lstStyle/>
          <a:p>
            <a:pPr marL="457200" lvl="0" indent="-317500">
              <a:buSzPts val="1400"/>
              <a:buChar char="●"/>
            </a:pPr>
            <a:r>
              <a:rPr lang="en-US" dirty="0"/>
              <a:t>AVOID RECURRING COSTS (BUDGET BACKFILLING, NEW HIRES, PERMANENT RAISES)</a:t>
            </a:r>
          </a:p>
          <a:p>
            <a:pPr marL="457200" lvl="0" indent="-317500">
              <a:buSzPts val="1400"/>
              <a:buChar char="●"/>
            </a:pPr>
            <a:r>
              <a:rPr lang="en-US" dirty="0"/>
              <a:t>TARGETED PROGRAMS </a:t>
            </a:r>
          </a:p>
          <a:p>
            <a:pPr marL="457200" lvl="0" indent="-317500">
              <a:buSzPts val="1400"/>
              <a:buChar char="●"/>
            </a:pPr>
            <a:r>
              <a:rPr lang="en-US" dirty="0"/>
              <a:t>STRATEGIC REDUCTION </a:t>
            </a:r>
          </a:p>
          <a:p>
            <a:pPr marL="457200" lvl="0" indent="-317500">
              <a:buSzPts val="1400"/>
              <a:buChar char="●"/>
            </a:pPr>
            <a:r>
              <a:rPr lang="en-US" dirty="0"/>
              <a:t>USE THE DATA (READING SCORES/MATH SCORES/STUDENT INFO - Attendance/Transiency) </a:t>
            </a:r>
          </a:p>
        </p:txBody>
      </p:sp>
      <p:pic>
        <p:nvPicPr>
          <p:cNvPr id="150" name="Picture 149" descr="Logo: WTSD">
            <a:extLst>
              <a:ext uri="{FF2B5EF4-FFF2-40B4-BE49-F238E27FC236}">
                <a16:creationId xmlns:a16="http://schemas.microsoft.com/office/drawing/2014/main" id="{7CA8E8DA-3467-35F4-CEF2-038878CFD907}"/>
              </a:ext>
            </a:extLst>
          </p:cNvPr>
          <p:cNvPicPr>
            <a:picLocks noChangeAspect="1"/>
          </p:cNvPicPr>
          <p:nvPr/>
        </p:nvPicPr>
        <p:blipFill>
          <a:blip r:embed="rId2"/>
          <a:stretch>
            <a:fillRect/>
          </a:stretch>
        </p:blipFill>
        <p:spPr>
          <a:xfrm>
            <a:off x="8820855" y="881851"/>
            <a:ext cx="2578832" cy="2627604"/>
          </a:xfrm>
          <a:prstGeom prst="rect">
            <a:avLst/>
          </a:prstGeom>
        </p:spPr>
      </p:pic>
      <p:pic>
        <p:nvPicPr>
          <p:cNvPr id="162" name="Picture 161" descr="Pyramid separated into 3 sections. The largest section (blue and labeled 1) has a light bulb next to it. The middle section (pink and labeled 2) has a star next to it. The top section (gold and labeled 3) has a map of New Jersey next to it. ">
            <a:extLst>
              <a:ext uri="{FF2B5EF4-FFF2-40B4-BE49-F238E27FC236}">
                <a16:creationId xmlns:a16="http://schemas.microsoft.com/office/drawing/2014/main" id="{9B8E8F7F-5B5F-3F19-F29E-C0965D8CEFBB}"/>
              </a:ext>
            </a:extLst>
          </p:cNvPr>
          <p:cNvPicPr>
            <a:picLocks noChangeAspect="1"/>
          </p:cNvPicPr>
          <p:nvPr/>
        </p:nvPicPr>
        <p:blipFill>
          <a:blip r:embed="rId3"/>
          <a:stretch>
            <a:fillRect/>
          </a:stretch>
        </p:blipFill>
        <p:spPr>
          <a:xfrm>
            <a:off x="115493" y="2663222"/>
            <a:ext cx="3249450" cy="3029975"/>
          </a:xfrm>
          <a:prstGeom prst="rect">
            <a:avLst/>
          </a:prstGeom>
        </p:spPr>
      </p:pic>
      <p:pic>
        <p:nvPicPr>
          <p:cNvPr id="154" name="Picture 153" descr="Checkmark">
            <a:extLst>
              <a:ext uri="{FF2B5EF4-FFF2-40B4-BE49-F238E27FC236}">
                <a16:creationId xmlns:a16="http://schemas.microsoft.com/office/drawing/2014/main" id="{BF2B2699-468D-2462-EE80-6888FD2BF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936" y="3642016"/>
            <a:ext cx="387754" cy="361903"/>
          </a:xfrm>
          <a:prstGeom prst="rect">
            <a:avLst/>
          </a:prstGeom>
        </p:spPr>
      </p:pic>
      <p:sp>
        <p:nvSpPr>
          <p:cNvPr id="157" name="TextBox 156">
            <a:extLst>
              <a:ext uri="{FF2B5EF4-FFF2-40B4-BE49-F238E27FC236}">
                <a16:creationId xmlns:a16="http://schemas.microsoft.com/office/drawing/2014/main" id="{11383493-758F-A1A3-265F-6CB608DC6249}"/>
              </a:ext>
            </a:extLst>
          </p:cNvPr>
          <p:cNvSpPr txBox="1"/>
          <p:nvPr/>
        </p:nvSpPr>
        <p:spPr>
          <a:xfrm>
            <a:off x="4241794" y="3658971"/>
            <a:ext cx="5384800" cy="646331"/>
          </a:xfrm>
          <a:prstGeom prst="rect">
            <a:avLst/>
          </a:prstGeom>
          <a:noFill/>
        </p:spPr>
        <p:txBody>
          <a:bodyPr wrap="square" rtlCol="0">
            <a:spAutoFit/>
          </a:bodyPr>
          <a:lstStyle/>
          <a:p>
            <a:r>
              <a:rPr lang="en-US" dirty="0"/>
              <a:t>FOLLOWING THE PANDEMIC, PROGRAMS INCLUDED ALL</a:t>
            </a:r>
          </a:p>
        </p:txBody>
      </p:sp>
      <p:pic>
        <p:nvPicPr>
          <p:cNvPr id="155" name="Picture 154" descr="Checkmark">
            <a:extLst>
              <a:ext uri="{FF2B5EF4-FFF2-40B4-BE49-F238E27FC236}">
                <a16:creationId xmlns:a16="http://schemas.microsoft.com/office/drawing/2014/main" id="{40BBF9AB-AB33-3625-B76B-7A75ACC8D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236" y="4226216"/>
            <a:ext cx="387754" cy="361903"/>
          </a:xfrm>
          <a:prstGeom prst="rect">
            <a:avLst/>
          </a:prstGeom>
        </p:spPr>
      </p:pic>
      <p:sp>
        <p:nvSpPr>
          <p:cNvPr id="158" name="TextBox 157">
            <a:extLst>
              <a:ext uri="{FF2B5EF4-FFF2-40B4-BE49-F238E27FC236}">
                <a16:creationId xmlns:a16="http://schemas.microsoft.com/office/drawing/2014/main" id="{2E83A438-4BB0-05B6-AB4A-CFE42CA9199C}"/>
              </a:ext>
            </a:extLst>
          </p:cNvPr>
          <p:cNvSpPr txBox="1"/>
          <p:nvPr/>
        </p:nvSpPr>
        <p:spPr>
          <a:xfrm>
            <a:off x="4241391" y="4198560"/>
            <a:ext cx="5892806" cy="646331"/>
          </a:xfrm>
          <a:prstGeom prst="rect">
            <a:avLst/>
          </a:prstGeom>
          <a:noFill/>
        </p:spPr>
        <p:txBody>
          <a:bodyPr wrap="square" rtlCol="0">
            <a:spAutoFit/>
          </a:bodyPr>
          <a:lstStyle/>
          <a:p>
            <a:pPr lvl="0"/>
            <a:r>
              <a:rPr lang="en-US" dirty="0"/>
              <a:t>AS FURTHER REMOVED FROM THE PANDEMIC THE LIST IS SHORTER AS THERE IS LESS NEED</a:t>
            </a:r>
          </a:p>
        </p:txBody>
      </p:sp>
      <p:pic>
        <p:nvPicPr>
          <p:cNvPr id="156" name="Picture 155" descr="Checkmark">
            <a:extLst>
              <a:ext uri="{FF2B5EF4-FFF2-40B4-BE49-F238E27FC236}">
                <a16:creationId xmlns:a16="http://schemas.microsoft.com/office/drawing/2014/main" id="{752DF9BC-C972-C9DD-CF0A-17D7D8803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336" y="4886616"/>
            <a:ext cx="387754" cy="361903"/>
          </a:xfrm>
          <a:prstGeom prst="rect">
            <a:avLst/>
          </a:prstGeom>
        </p:spPr>
      </p:pic>
      <p:sp>
        <p:nvSpPr>
          <p:cNvPr id="160" name="TextBox 159">
            <a:extLst>
              <a:ext uri="{FF2B5EF4-FFF2-40B4-BE49-F238E27FC236}">
                <a16:creationId xmlns:a16="http://schemas.microsoft.com/office/drawing/2014/main" id="{5E235EB0-5C12-C895-E36A-259778D52CD6}"/>
              </a:ext>
            </a:extLst>
          </p:cNvPr>
          <p:cNvSpPr txBox="1"/>
          <p:nvPr/>
        </p:nvSpPr>
        <p:spPr>
          <a:xfrm>
            <a:off x="4242776" y="5038057"/>
            <a:ext cx="6724890" cy="369332"/>
          </a:xfrm>
          <a:prstGeom prst="rect">
            <a:avLst/>
          </a:prstGeom>
          <a:noFill/>
        </p:spPr>
        <p:txBody>
          <a:bodyPr wrap="square">
            <a:spAutoFit/>
          </a:bodyPr>
          <a:lstStyle/>
          <a:p>
            <a:pPr marL="0" lvl="0" indent="0" algn="l" rtl="0">
              <a:spcBef>
                <a:spcPts val="0"/>
              </a:spcBef>
              <a:spcAft>
                <a:spcPts val="0"/>
              </a:spcAft>
              <a:buNone/>
            </a:pPr>
            <a:r>
              <a:rPr lang="en-US" dirty="0"/>
              <a:t>** MOST VULNERABLE MUST ALWAYS REMAIN **</a:t>
            </a:r>
          </a:p>
        </p:txBody>
      </p:sp>
      <p:sp>
        <p:nvSpPr>
          <p:cNvPr id="3" name="Slide Number Placeholder 2">
            <a:extLst>
              <a:ext uri="{FF2B5EF4-FFF2-40B4-BE49-F238E27FC236}">
                <a16:creationId xmlns:a16="http://schemas.microsoft.com/office/drawing/2014/main" id="{01C7286D-43DA-4396-A125-3E7D4DEC3009}"/>
              </a:ext>
            </a:extLst>
          </p:cNvPr>
          <p:cNvSpPr>
            <a:spLocks noGrp="1"/>
          </p:cNvSpPr>
          <p:nvPr>
            <p:ph type="sldNum" sz="quarter" idx="12"/>
          </p:nvPr>
        </p:nvSpPr>
        <p:spPr/>
        <p:txBody>
          <a:bodyPr/>
          <a:lstStyle/>
          <a:p>
            <a:fld id="{063B872D-3AE9-4542-A461-B751CD6BB84C}" type="slidenum">
              <a:rPr lang="en-US" smtClean="0"/>
              <a:t>48</a:t>
            </a:fld>
            <a:endParaRPr lang="en-US" dirty="0"/>
          </a:p>
        </p:txBody>
      </p:sp>
    </p:spTree>
    <p:extLst>
      <p:ext uri="{BB962C8B-B14F-4D97-AF65-F5344CB8AC3E}">
        <p14:creationId xmlns:p14="http://schemas.microsoft.com/office/powerpoint/2010/main" val="2392173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7C0-B32A-A7B3-D503-301CF22DF3A1}"/>
              </a:ext>
            </a:extLst>
          </p:cNvPr>
          <p:cNvSpPr>
            <a:spLocks noGrp="1"/>
          </p:cNvSpPr>
          <p:nvPr>
            <p:ph type="title"/>
          </p:nvPr>
        </p:nvSpPr>
        <p:spPr>
          <a:xfrm>
            <a:off x="265043" y="-769737"/>
            <a:ext cx="12192000" cy="2726386"/>
          </a:xfrm>
        </p:spPr>
        <p:txBody>
          <a:bodyPr/>
          <a:lstStyle/>
          <a:p>
            <a:r>
              <a:rPr lang="en-US" sz="2400" b="0" kern="1200" dirty="0">
                <a:solidFill>
                  <a:srgbClr val="000000"/>
                </a:solidFill>
                <a:effectLst/>
                <a:ea typeface="+mn-ea"/>
                <a:cs typeface="+mn-cs"/>
              </a:rPr>
              <a:t> WHAT PROGRAMS NEED TO CONTINUE?</a:t>
            </a:r>
            <a:endParaRPr lang="en-US" b="0" dirty="0"/>
          </a:p>
        </p:txBody>
      </p:sp>
      <p:sp>
        <p:nvSpPr>
          <p:cNvPr id="74" name="TextBox 73">
            <a:extLst>
              <a:ext uri="{FF2B5EF4-FFF2-40B4-BE49-F238E27FC236}">
                <a16:creationId xmlns:a16="http://schemas.microsoft.com/office/drawing/2014/main" id="{A05D3165-B146-CD85-C67D-BF66735A3E52}"/>
              </a:ext>
            </a:extLst>
          </p:cNvPr>
          <p:cNvSpPr txBox="1"/>
          <p:nvPr/>
        </p:nvSpPr>
        <p:spPr>
          <a:xfrm>
            <a:off x="3317526" y="1754814"/>
            <a:ext cx="5517252" cy="1985159"/>
          </a:xfrm>
          <a:prstGeom prst="rect">
            <a:avLst/>
          </a:prstGeom>
          <a:noFill/>
        </p:spPr>
        <p:txBody>
          <a:bodyPr wrap="square" rtlCol="0">
            <a:spAutoFit/>
          </a:bodyPr>
          <a:lstStyle/>
          <a:p>
            <a:pPr lvl="0" algn="ctr"/>
            <a:r>
              <a:rPr lang="en-US" sz="4100" dirty="0">
                <a:solidFill>
                  <a:prstClr val="black"/>
                </a:solidFill>
              </a:rPr>
              <a:t>THOSE ASSOCIATED WITH MENTAL HEALTH</a:t>
            </a:r>
          </a:p>
        </p:txBody>
      </p:sp>
      <p:pic>
        <p:nvPicPr>
          <p:cNvPr id="143" name="Picture 142" descr="Logo: WTSD">
            <a:extLst>
              <a:ext uri="{FF2B5EF4-FFF2-40B4-BE49-F238E27FC236}">
                <a16:creationId xmlns:a16="http://schemas.microsoft.com/office/drawing/2014/main" id="{F18D0445-7CDF-9199-823B-00AA02C4F9C0}"/>
              </a:ext>
            </a:extLst>
          </p:cNvPr>
          <p:cNvPicPr>
            <a:picLocks noChangeAspect="1"/>
          </p:cNvPicPr>
          <p:nvPr/>
        </p:nvPicPr>
        <p:blipFill>
          <a:blip r:embed="rId2"/>
          <a:stretch>
            <a:fillRect/>
          </a:stretch>
        </p:blipFill>
        <p:spPr>
          <a:xfrm>
            <a:off x="561259" y="3429000"/>
            <a:ext cx="2651990" cy="2725148"/>
          </a:xfrm>
          <a:prstGeom prst="rect">
            <a:avLst/>
          </a:prstGeom>
        </p:spPr>
      </p:pic>
      <p:sp>
        <p:nvSpPr>
          <p:cNvPr id="3" name="Slide Number Placeholder 2">
            <a:extLst>
              <a:ext uri="{FF2B5EF4-FFF2-40B4-BE49-F238E27FC236}">
                <a16:creationId xmlns:a16="http://schemas.microsoft.com/office/drawing/2014/main" id="{35B3D300-4CB0-491C-A257-1DB26E53A500}"/>
              </a:ext>
            </a:extLst>
          </p:cNvPr>
          <p:cNvSpPr>
            <a:spLocks noGrp="1"/>
          </p:cNvSpPr>
          <p:nvPr>
            <p:ph type="sldNum" sz="quarter" idx="12"/>
          </p:nvPr>
        </p:nvSpPr>
        <p:spPr/>
        <p:txBody>
          <a:bodyPr/>
          <a:lstStyle/>
          <a:p>
            <a:fld id="{063B872D-3AE9-4542-A461-B751CD6BB84C}" type="slidenum">
              <a:rPr lang="en-US" smtClean="0"/>
              <a:t>49</a:t>
            </a:fld>
            <a:endParaRPr lang="en-US" dirty="0"/>
          </a:p>
        </p:txBody>
      </p:sp>
    </p:spTree>
    <p:extLst>
      <p:ext uri="{BB962C8B-B14F-4D97-AF65-F5344CB8AC3E}">
        <p14:creationId xmlns:p14="http://schemas.microsoft.com/office/powerpoint/2010/main" val="232284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1" y="219750"/>
            <a:ext cx="12192000" cy="4343400"/>
          </a:xfrm>
        </p:spPr>
        <p:txBody>
          <a:bodyPr>
            <a:normAutofit/>
          </a:bodyPr>
          <a:lstStyle/>
          <a:p>
            <a:pPr>
              <a:lnSpc>
                <a:spcPct val="100000"/>
              </a:lnSpc>
              <a:spcBef>
                <a:spcPts val="0"/>
              </a:spcBef>
              <a:spcAft>
                <a:spcPts val="0"/>
              </a:spcAft>
            </a:pPr>
            <a:r>
              <a:rPr lang="en-US" sz="3600" dirty="0">
                <a:latin typeface="Palatino Linotype"/>
              </a:rPr>
              <a:t>Maximizing the Value of Federal Funds </a:t>
            </a:r>
            <a:endParaRPr lang="en-US" sz="2000" b="1" dirty="0"/>
          </a:p>
        </p:txBody>
      </p:sp>
      <p:sp>
        <p:nvSpPr>
          <p:cNvPr id="4" name="TextBox 3">
            <a:extLst>
              <a:ext uri="{FF2B5EF4-FFF2-40B4-BE49-F238E27FC236}">
                <a16:creationId xmlns:a16="http://schemas.microsoft.com/office/drawing/2014/main" id="{FBC0EC93-6B8C-26A6-9AB7-EFBC8ABF37D6}"/>
              </a:ext>
            </a:extLst>
          </p:cNvPr>
          <p:cNvSpPr txBox="1"/>
          <p:nvPr/>
        </p:nvSpPr>
        <p:spPr>
          <a:xfrm>
            <a:off x="3015342" y="3162049"/>
            <a:ext cx="6161315" cy="523220"/>
          </a:xfrm>
          <a:prstGeom prst="rect">
            <a:avLst/>
          </a:prstGeom>
          <a:noFill/>
        </p:spPr>
        <p:txBody>
          <a:bodyPr wrap="square" rtlCol="0">
            <a:spAutoFit/>
          </a:bodyPr>
          <a:lstStyle/>
          <a:p>
            <a:pPr algn="ctr"/>
            <a:r>
              <a:rPr kumimoji="0" lang="en-US" sz="1400" b="1" i="0" u="none" strike="noStrike" kern="1200" cap="none" spc="0" normalizeH="0" baseline="0" noProof="0" dirty="0">
                <a:ln>
                  <a:noFill/>
                </a:ln>
                <a:solidFill>
                  <a:srgbClr val="6E2405"/>
                </a:solidFill>
                <a:effectLst/>
                <a:uLnTx/>
                <a:uFillTx/>
                <a:latin typeface="Palatino Linotype"/>
                <a:ea typeface="+mj-ea"/>
                <a:cs typeface="+mj-cs"/>
              </a:rPr>
              <a:t>Divisions of Educational Services and Teaching and Learning and</a:t>
            </a:r>
            <a:br>
              <a:rPr kumimoji="0" lang="en-US" sz="14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br>
            <a:r>
              <a:rPr kumimoji="0" lang="en-US" sz="1400" b="1" i="0" u="none" strike="noStrike" kern="1200" cap="none" spc="0" normalizeH="0" baseline="0" noProof="0" dirty="0">
                <a:ln>
                  <a:noFill/>
                </a:ln>
                <a:solidFill>
                  <a:srgbClr val="6E2405"/>
                </a:solidFill>
                <a:effectLst/>
                <a:uLnTx/>
                <a:uFillTx/>
                <a:latin typeface="Palatino Linotype"/>
                <a:ea typeface="+mj-ea"/>
                <a:cs typeface="+mj-cs"/>
              </a:rPr>
              <a:t>Finance and Business Services</a:t>
            </a:r>
            <a:endParaRPr lang="en-US" dirty="0"/>
          </a:p>
        </p:txBody>
      </p:sp>
      <p:sp>
        <p:nvSpPr>
          <p:cNvPr id="6" name="TextBox 5">
            <a:extLst>
              <a:ext uri="{FF2B5EF4-FFF2-40B4-BE49-F238E27FC236}">
                <a16:creationId xmlns:a16="http://schemas.microsoft.com/office/drawing/2014/main" id="{7E75D92D-F32F-24D8-EB1A-B0DFCBB5ABC2}"/>
              </a:ext>
            </a:extLst>
          </p:cNvPr>
          <p:cNvSpPr txBox="1"/>
          <p:nvPr/>
        </p:nvSpPr>
        <p:spPr>
          <a:xfrm>
            <a:off x="3673927" y="3794126"/>
            <a:ext cx="4844144" cy="1015663"/>
          </a:xfrm>
          <a:prstGeom prst="rect">
            <a:avLst/>
          </a:prstGeom>
          <a:noFill/>
        </p:spPr>
        <p:txBody>
          <a:bodyPr wrap="square" rtlCol="0">
            <a:spAutoFit/>
          </a:bodyPr>
          <a:lstStyle/>
          <a:p>
            <a:pPr algn="ctr"/>
            <a:r>
              <a:rPr kumimoji="0" lang="en-US" sz="2000" b="1" i="0" u="none" strike="noStrike" kern="1200" cap="none" spc="0" normalizeH="0" baseline="0" noProof="0" dirty="0">
                <a:ln>
                  <a:noFill/>
                </a:ln>
                <a:solidFill>
                  <a:srgbClr val="6E2405"/>
                </a:solidFill>
                <a:effectLst/>
                <a:uLnTx/>
                <a:uFillTx/>
                <a:latin typeface="Palatino Linotype"/>
                <a:ea typeface="+mj-ea"/>
                <a:cs typeface="+mj-cs"/>
              </a:rPr>
              <a:t>Ms. Diana </a:t>
            </a:r>
            <a:r>
              <a:rPr kumimoji="0" lang="en-US" sz="2000" b="1" i="0" u="none" strike="noStrike" kern="1200" cap="none" spc="0" normalizeH="0" baseline="0" noProof="0" dirty="0" err="1">
                <a:ln>
                  <a:noFill/>
                </a:ln>
                <a:solidFill>
                  <a:srgbClr val="6E2405"/>
                </a:solidFill>
                <a:effectLst/>
                <a:uLnTx/>
                <a:uFillTx/>
                <a:latin typeface="Palatino Linotype"/>
                <a:ea typeface="+mj-ea"/>
                <a:cs typeface="+mj-cs"/>
              </a:rPr>
              <a:t>Pasculli</a:t>
            </a:r>
            <a:r>
              <a:rPr kumimoji="0" lang="en-US" sz="2000" b="1" i="0" u="none" strike="noStrike" kern="1200" cap="none" spc="0" normalizeH="0" baseline="0" noProof="0" dirty="0">
                <a:ln>
                  <a:noFill/>
                </a:ln>
                <a:solidFill>
                  <a:srgbClr val="6E2405"/>
                </a:solidFill>
                <a:effectLst/>
                <a:uLnTx/>
                <a:uFillTx/>
                <a:latin typeface="Palatino Linotype"/>
                <a:ea typeface="+mj-ea"/>
                <a:cs typeface="+mj-cs"/>
              </a:rPr>
              <a:t>, Executive Director</a:t>
            </a:r>
            <a:br>
              <a:rPr kumimoji="0" lang="en-US" sz="2000" b="1" i="0" u="none" strike="noStrike" kern="1200" cap="none" spc="0" normalizeH="0" baseline="0" noProof="0" dirty="0">
                <a:ln>
                  <a:noFill/>
                </a:ln>
                <a:solidFill>
                  <a:srgbClr val="6E2405"/>
                </a:solidFill>
                <a:effectLst/>
                <a:uLnTx/>
                <a:uFillTx/>
                <a:latin typeface="Palatino Linotype"/>
                <a:ea typeface="+mj-ea"/>
                <a:cs typeface="+mj-cs"/>
              </a:rPr>
            </a:br>
            <a:r>
              <a:rPr kumimoji="0" lang="en-US" sz="2000" b="1" i="0" u="none" strike="noStrike" kern="1200" cap="none" spc="0" normalizeH="0" baseline="0" noProof="0" dirty="0">
                <a:ln>
                  <a:noFill/>
                </a:ln>
                <a:solidFill>
                  <a:srgbClr val="6E2405"/>
                </a:solidFill>
                <a:effectLst/>
                <a:uLnTx/>
                <a:uFillTx/>
                <a:latin typeface="Palatino Linotype"/>
                <a:ea typeface="+mj-ea"/>
                <a:cs typeface="+mj-cs"/>
              </a:rPr>
              <a:t>Dr. Peter Frank, Project Specialist</a:t>
            </a:r>
            <a:br>
              <a:rPr kumimoji="0" lang="en-US" sz="2000" b="1" i="0" u="none" strike="noStrike" kern="1200" cap="none" spc="0" normalizeH="0" baseline="0" noProof="0" dirty="0">
                <a:ln>
                  <a:noFill/>
                </a:ln>
                <a:solidFill>
                  <a:srgbClr val="6E2405"/>
                </a:solidFill>
                <a:effectLst/>
                <a:uLnTx/>
                <a:uFillTx/>
                <a:latin typeface="Palatino Linotype"/>
                <a:ea typeface="+mj-ea"/>
                <a:cs typeface="+mj-cs"/>
              </a:rPr>
            </a:br>
            <a:r>
              <a:rPr kumimoji="0" lang="en-US" sz="2000" b="1" i="0" u="none" strike="noStrike" kern="1200" cap="none" spc="0" normalizeH="0" baseline="0" noProof="0" dirty="0">
                <a:ln>
                  <a:noFill/>
                </a:ln>
                <a:solidFill>
                  <a:srgbClr val="6E2405"/>
                </a:solidFill>
                <a:effectLst/>
                <a:uLnTx/>
                <a:uFillTx/>
                <a:latin typeface="Palatino Linotype"/>
                <a:ea typeface="+mj-ea"/>
                <a:cs typeface="+mj-cs"/>
              </a:rPr>
              <a:t>Ms. Jill </a:t>
            </a:r>
            <a:r>
              <a:rPr kumimoji="0" lang="en-US" sz="2000" b="1" i="0" u="none" strike="noStrike" kern="1200" cap="none" spc="0" normalizeH="0" baseline="0" noProof="0" dirty="0" err="1">
                <a:ln>
                  <a:noFill/>
                </a:ln>
                <a:solidFill>
                  <a:srgbClr val="6E2405"/>
                </a:solidFill>
                <a:effectLst/>
                <a:uLnTx/>
                <a:uFillTx/>
                <a:latin typeface="Palatino Linotype"/>
                <a:ea typeface="+mj-ea"/>
                <a:cs typeface="+mj-cs"/>
              </a:rPr>
              <a:t>Dobrowansky</a:t>
            </a:r>
            <a:r>
              <a:rPr kumimoji="0" lang="en-US" sz="2000" b="1" i="0" u="none" strike="noStrike" kern="1200" cap="none" spc="0" normalizeH="0" baseline="0" noProof="0" dirty="0">
                <a:ln>
                  <a:noFill/>
                </a:ln>
                <a:solidFill>
                  <a:srgbClr val="6E2405"/>
                </a:solidFill>
                <a:effectLst/>
                <a:uLnTx/>
                <a:uFillTx/>
                <a:latin typeface="Palatino Linotype"/>
                <a:ea typeface="+mj-ea"/>
                <a:cs typeface="+mj-cs"/>
              </a:rPr>
              <a:t>, Grants Specialist</a:t>
            </a:r>
            <a:endParaRPr lang="en-US" dirty="0"/>
          </a:p>
        </p:txBody>
      </p:sp>
    </p:spTree>
    <p:extLst>
      <p:ext uri="{BB962C8B-B14F-4D97-AF65-F5344CB8AC3E}">
        <p14:creationId xmlns:p14="http://schemas.microsoft.com/office/powerpoint/2010/main" val="4283875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4847-766B-635E-FE05-3E98510BE94D}"/>
              </a:ext>
            </a:extLst>
          </p:cNvPr>
          <p:cNvSpPr>
            <a:spLocks noGrp="1"/>
          </p:cNvSpPr>
          <p:nvPr>
            <p:ph type="title"/>
          </p:nvPr>
        </p:nvSpPr>
        <p:spPr>
          <a:xfrm>
            <a:off x="-593766" y="-691333"/>
            <a:ext cx="12192000" cy="2726386"/>
          </a:xfrm>
        </p:spPr>
        <p:txBody>
          <a:bodyPr/>
          <a:lstStyle/>
          <a:p>
            <a:pPr rtl="0" eaLnBrk="1" latinLnBrk="0" hangingPunct="1"/>
            <a:r>
              <a:rPr lang="en-US" sz="3600" b="0" kern="1200" dirty="0">
                <a:solidFill>
                  <a:srgbClr val="CA7051"/>
                </a:solidFill>
                <a:effectLst/>
                <a:latin typeface="Cherry Cream Soda"/>
                <a:ea typeface="Cherry Cream Soda"/>
                <a:cs typeface="Cherry Cream Soda"/>
              </a:rPr>
              <a:t>Mental Health (1 of 2)</a:t>
            </a:r>
            <a:endParaRPr lang="en-US" sz="3600" b="0" dirty="0">
              <a:effectLst/>
            </a:endParaRPr>
          </a:p>
        </p:txBody>
      </p:sp>
      <p:pic>
        <p:nvPicPr>
          <p:cNvPr id="7" name="Picture 6" descr="Poster: Weehawken School District Mental Health Speaker Series A virtual series to inform families about the importance of mental health. Links will be emailed to families on the day of each event. 1. October 26 @ 6:30 PM 2, November 30 @ 6:50 PM 3. January 25 @ 6:50 PM 4. February 22 @ 6:50 PM 5. March 29 @ 6:50 PM 6. April 26 @ 6:50 PM 7. May 31 @ 6:50 PM">
            <a:extLst>
              <a:ext uri="{FF2B5EF4-FFF2-40B4-BE49-F238E27FC236}">
                <a16:creationId xmlns:a16="http://schemas.microsoft.com/office/drawing/2014/main" id="{D994395D-D079-F205-F8A1-556BBC321010}"/>
              </a:ext>
            </a:extLst>
          </p:cNvPr>
          <p:cNvPicPr>
            <a:picLocks noChangeAspect="1"/>
          </p:cNvPicPr>
          <p:nvPr/>
        </p:nvPicPr>
        <p:blipFill>
          <a:blip r:embed="rId2"/>
          <a:stretch>
            <a:fillRect/>
          </a:stretch>
        </p:blipFill>
        <p:spPr>
          <a:xfrm>
            <a:off x="837744" y="1048305"/>
            <a:ext cx="10516511" cy="4761389"/>
          </a:xfrm>
          <a:prstGeom prst="rect">
            <a:avLst/>
          </a:prstGeom>
        </p:spPr>
      </p:pic>
      <p:sp>
        <p:nvSpPr>
          <p:cNvPr id="3" name="Slide Number Placeholder 2">
            <a:extLst>
              <a:ext uri="{FF2B5EF4-FFF2-40B4-BE49-F238E27FC236}">
                <a16:creationId xmlns:a16="http://schemas.microsoft.com/office/drawing/2014/main" id="{00DB599A-0C6C-467E-AB8C-C7D97E7ED69E}"/>
              </a:ext>
            </a:extLst>
          </p:cNvPr>
          <p:cNvSpPr>
            <a:spLocks noGrp="1"/>
          </p:cNvSpPr>
          <p:nvPr>
            <p:ph type="sldNum" sz="quarter" idx="12"/>
          </p:nvPr>
        </p:nvSpPr>
        <p:spPr/>
        <p:txBody>
          <a:bodyPr/>
          <a:lstStyle/>
          <a:p>
            <a:fld id="{063B872D-3AE9-4542-A461-B751CD6BB84C}" type="slidenum">
              <a:rPr lang="en-US" smtClean="0"/>
              <a:t>50</a:t>
            </a:fld>
            <a:endParaRPr lang="en-US" dirty="0"/>
          </a:p>
        </p:txBody>
      </p:sp>
    </p:spTree>
    <p:extLst>
      <p:ext uri="{BB962C8B-B14F-4D97-AF65-F5344CB8AC3E}">
        <p14:creationId xmlns:p14="http://schemas.microsoft.com/office/powerpoint/2010/main" val="754289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542E-22B1-BF8D-AA7A-B0597259D567}"/>
              </a:ext>
            </a:extLst>
          </p:cNvPr>
          <p:cNvSpPr>
            <a:spLocks noGrp="1"/>
          </p:cNvSpPr>
          <p:nvPr>
            <p:ph type="title"/>
          </p:nvPr>
        </p:nvSpPr>
        <p:spPr>
          <a:xfrm>
            <a:off x="298174" y="296833"/>
            <a:ext cx="11595652" cy="625567"/>
          </a:xfrm>
        </p:spPr>
        <p:txBody>
          <a:bodyPr/>
          <a:lstStyle/>
          <a:p>
            <a:pPr lvl="0">
              <a:lnSpc>
                <a:spcPct val="100000"/>
              </a:lnSpc>
              <a:spcBef>
                <a:spcPts val="0"/>
              </a:spcBef>
            </a:pPr>
            <a:r>
              <a:rPr lang="en" sz="3600" b="0" dirty="0">
                <a:solidFill>
                  <a:srgbClr val="CA7051"/>
                </a:solidFill>
                <a:latin typeface="Cherry Cream Soda"/>
                <a:ea typeface="Cherry Cream Soda"/>
                <a:cs typeface="Cherry Cream Soda"/>
                <a:sym typeface="Cherry Cream Soda"/>
              </a:rPr>
              <a:t>Mental Health (2 of 2)</a:t>
            </a:r>
            <a:endParaRPr lang="en-US" sz="3600" b="0" dirty="0">
              <a:solidFill>
                <a:prstClr val="black"/>
              </a:solidFill>
              <a:latin typeface="Palatino Linotype"/>
              <a:ea typeface="+mn-ea"/>
              <a:cs typeface="+mn-cs"/>
            </a:endParaRPr>
          </a:p>
        </p:txBody>
      </p:sp>
      <p:pic>
        <p:nvPicPr>
          <p:cNvPr id="10" name="Picture 9" descr="Poster: Weehawken TSD Mental Health Day January 2023 Webster School More play time! For Games! Cosmic Yoga! ">
            <a:extLst>
              <a:ext uri="{FF2B5EF4-FFF2-40B4-BE49-F238E27FC236}">
                <a16:creationId xmlns:a16="http://schemas.microsoft.com/office/drawing/2014/main" id="{FBD1BD05-2023-E652-DB65-BB6A0EE54706}"/>
              </a:ext>
            </a:extLst>
          </p:cNvPr>
          <p:cNvPicPr>
            <a:picLocks noChangeAspect="1"/>
          </p:cNvPicPr>
          <p:nvPr/>
        </p:nvPicPr>
        <p:blipFill>
          <a:blip r:embed="rId2"/>
          <a:stretch>
            <a:fillRect/>
          </a:stretch>
        </p:blipFill>
        <p:spPr>
          <a:xfrm>
            <a:off x="215148" y="2312318"/>
            <a:ext cx="3651821" cy="3633531"/>
          </a:xfrm>
          <a:prstGeom prst="rect">
            <a:avLst/>
          </a:prstGeom>
        </p:spPr>
      </p:pic>
      <p:pic>
        <p:nvPicPr>
          <p:cNvPr id="12" name="Picture 11" descr="Poster: Weehawken Mental Health Day January 2023 Roosevelt School Movie Showing! More GoNoodle Movement! Fun games! ">
            <a:extLst>
              <a:ext uri="{FF2B5EF4-FFF2-40B4-BE49-F238E27FC236}">
                <a16:creationId xmlns:a16="http://schemas.microsoft.com/office/drawing/2014/main" id="{2893B78E-E7E1-E626-C79C-C620EB7EC61E}"/>
              </a:ext>
            </a:extLst>
          </p:cNvPr>
          <p:cNvPicPr>
            <a:picLocks noChangeAspect="1"/>
          </p:cNvPicPr>
          <p:nvPr/>
        </p:nvPicPr>
        <p:blipFill>
          <a:blip r:embed="rId3"/>
          <a:stretch>
            <a:fillRect/>
          </a:stretch>
        </p:blipFill>
        <p:spPr>
          <a:xfrm>
            <a:off x="3988013" y="1386765"/>
            <a:ext cx="3657917" cy="3633531"/>
          </a:xfrm>
          <a:prstGeom prst="rect">
            <a:avLst/>
          </a:prstGeom>
        </p:spPr>
      </p:pic>
      <p:pic>
        <p:nvPicPr>
          <p:cNvPr id="14" name="Picture 13" descr="Poster: Weehawken TSD Mental Health Day January 2023 Weehawken HS Movie Showing &amp; Catch-Up Time Paper Tutoring Review Check in with Teacher">
            <a:extLst>
              <a:ext uri="{FF2B5EF4-FFF2-40B4-BE49-F238E27FC236}">
                <a16:creationId xmlns:a16="http://schemas.microsoft.com/office/drawing/2014/main" id="{29EC6468-DAE8-E7F6-C07B-0F34E3F12C41}"/>
              </a:ext>
            </a:extLst>
          </p:cNvPr>
          <p:cNvPicPr>
            <a:picLocks noChangeAspect="1"/>
          </p:cNvPicPr>
          <p:nvPr/>
        </p:nvPicPr>
        <p:blipFill>
          <a:blip r:embed="rId4"/>
          <a:stretch>
            <a:fillRect/>
          </a:stretch>
        </p:blipFill>
        <p:spPr>
          <a:xfrm>
            <a:off x="7886328" y="2012332"/>
            <a:ext cx="3468925" cy="3633531"/>
          </a:xfrm>
          <a:prstGeom prst="rect">
            <a:avLst/>
          </a:prstGeom>
        </p:spPr>
      </p:pic>
      <p:sp>
        <p:nvSpPr>
          <p:cNvPr id="3" name="Slide Number Placeholder 2">
            <a:extLst>
              <a:ext uri="{FF2B5EF4-FFF2-40B4-BE49-F238E27FC236}">
                <a16:creationId xmlns:a16="http://schemas.microsoft.com/office/drawing/2014/main" id="{2F1809C7-FC91-4B73-80A3-2C3DB91614B7}"/>
              </a:ext>
            </a:extLst>
          </p:cNvPr>
          <p:cNvSpPr>
            <a:spLocks noGrp="1"/>
          </p:cNvSpPr>
          <p:nvPr>
            <p:ph type="sldNum" sz="quarter" idx="12"/>
          </p:nvPr>
        </p:nvSpPr>
        <p:spPr/>
        <p:txBody>
          <a:bodyPr/>
          <a:lstStyle/>
          <a:p>
            <a:fld id="{063B872D-3AE9-4542-A461-B751CD6BB84C}" type="slidenum">
              <a:rPr lang="en-US" smtClean="0"/>
              <a:t>51</a:t>
            </a:fld>
            <a:endParaRPr lang="en-US" dirty="0"/>
          </a:p>
        </p:txBody>
      </p:sp>
    </p:spTree>
    <p:extLst>
      <p:ext uri="{BB962C8B-B14F-4D97-AF65-F5344CB8AC3E}">
        <p14:creationId xmlns:p14="http://schemas.microsoft.com/office/powerpoint/2010/main" val="2888189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C372-82C1-45F2-AAFD-1F190AE76508}"/>
              </a:ext>
            </a:extLst>
          </p:cNvPr>
          <p:cNvSpPr>
            <a:spLocks noGrp="1"/>
          </p:cNvSpPr>
          <p:nvPr>
            <p:ph type="title"/>
          </p:nvPr>
        </p:nvSpPr>
        <p:spPr>
          <a:xfrm>
            <a:off x="0" y="-612620"/>
            <a:ext cx="12192000" cy="4520256"/>
          </a:xfrm>
        </p:spPr>
        <p:txBody>
          <a:bodyPr/>
          <a:lstStyle/>
          <a:p>
            <a:r>
              <a:rPr lang="en-US" dirty="0"/>
              <a:t>Weehawken</a:t>
            </a:r>
            <a:r>
              <a:rPr lang="en-US" sz="2400" b="0" i="0" u="none" strike="noStrike" dirty="0">
                <a:solidFill>
                  <a:schemeClr val="tx1"/>
                </a:solidFill>
                <a:effectLst/>
                <a:latin typeface="Perpetua" panose="02020502060401020303" pitchFamily="18" charset="0"/>
              </a:rPr>
              <a:t> </a:t>
            </a:r>
            <a:endParaRPr lang="en-US" sz="2400" dirty="0">
              <a:solidFill>
                <a:schemeClr val="tx1"/>
              </a:solidFill>
              <a:latin typeface="Perpetua" panose="02020502060401020303" pitchFamily="18" charset="0"/>
            </a:endParaRPr>
          </a:p>
        </p:txBody>
      </p:sp>
      <p:sp>
        <p:nvSpPr>
          <p:cNvPr id="5" name="TextBox 4">
            <a:extLst>
              <a:ext uri="{FF2B5EF4-FFF2-40B4-BE49-F238E27FC236}">
                <a16:creationId xmlns:a16="http://schemas.microsoft.com/office/drawing/2014/main" id="{CDD287A1-D34C-86CB-385E-238036B09FD0}"/>
              </a:ext>
            </a:extLst>
          </p:cNvPr>
          <p:cNvSpPr txBox="1"/>
          <p:nvPr/>
        </p:nvSpPr>
        <p:spPr>
          <a:xfrm>
            <a:off x="1365250" y="2508385"/>
            <a:ext cx="9436100" cy="3016210"/>
          </a:xfrm>
          <a:prstGeom prst="rect">
            <a:avLst/>
          </a:prstGeom>
          <a:noFill/>
        </p:spPr>
        <p:txBody>
          <a:bodyPr wrap="square" rtlCol="0">
            <a:spAutoFit/>
          </a:bodyPr>
          <a:lstStyle/>
          <a:p>
            <a:pPr algn="ctr">
              <a:spcAft>
                <a:spcPts val="2000"/>
              </a:spcAft>
            </a:pPr>
            <a:r>
              <a:rPr lang="en-US" sz="2000" b="1" dirty="0">
                <a:solidFill>
                  <a:srgbClr val="6E2405"/>
                </a:solidFill>
              </a:rPr>
              <a:t>Questions may be submitted to:</a:t>
            </a:r>
          </a:p>
          <a:p>
            <a:pPr algn="ctr">
              <a:spcBef>
                <a:spcPts val="2000"/>
              </a:spcBef>
              <a:spcAft>
                <a:spcPts val="2000"/>
              </a:spcAft>
            </a:pPr>
            <a:r>
              <a:rPr lang="en-US" sz="2000" b="1" dirty="0">
                <a:solidFill>
                  <a:srgbClr val="6E2405"/>
                </a:solidFill>
              </a:rPr>
              <a:t>Mr. Eric Crespo, </a:t>
            </a:r>
            <a:br>
              <a:rPr lang="en-US" sz="2000" b="1" dirty="0">
                <a:solidFill>
                  <a:srgbClr val="6E2405"/>
                </a:solidFill>
              </a:rPr>
            </a:br>
            <a:r>
              <a:rPr lang="en-US" sz="2000" b="1" dirty="0">
                <a:solidFill>
                  <a:srgbClr val="6E2405"/>
                </a:solidFill>
              </a:rPr>
              <a:t>Chief School Administrator</a:t>
            </a:r>
            <a:br>
              <a:rPr lang="en-US" sz="2000" b="1" dirty="0"/>
            </a:br>
            <a:r>
              <a:rPr lang="en-US" sz="2000" b="1" dirty="0"/>
              <a:t> </a:t>
            </a:r>
            <a:r>
              <a:rPr lang="en-US" sz="2000" b="1" dirty="0">
                <a:hlinkClick r:id="rId2"/>
              </a:rPr>
              <a:t>ecrespo@weehawken.k12.nj.us</a:t>
            </a:r>
            <a:r>
              <a:rPr lang="en-US" sz="2000" b="1" dirty="0"/>
              <a:t> </a:t>
            </a:r>
          </a:p>
          <a:p>
            <a:pPr algn="ctr">
              <a:spcAft>
                <a:spcPts val="2000"/>
              </a:spcAft>
            </a:pPr>
            <a:r>
              <a:rPr lang="en-US" sz="2000" b="1" dirty="0">
                <a:solidFill>
                  <a:srgbClr val="6E2405"/>
                </a:solidFill>
              </a:rPr>
              <a:t>Ms. Francesca Amato</a:t>
            </a:r>
            <a:br>
              <a:rPr lang="en-US" sz="2000" b="1" dirty="0">
                <a:solidFill>
                  <a:srgbClr val="6E2405"/>
                </a:solidFill>
              </a:rPr>
            </a:br>
            <a:r>
              <a:rPr lang="en-US" sz="2000" b="1" dirty="0">
                <a:solidFill>
                  <a:srgbClr val="6E2405"/>
                </a:solidFill>
              </a:rPr>
              <a:t>ESEA Project </a:t>
            </a:r>
            <a:r>
              <a:rPr lang="en-US" sz="2000" b="1" dirty="0" err="1">
                <a:solidFill>
                  <a:srgbClr val="6E2405"/>
                </a:solidFill>
              </a:rPr>
              <a:t>Direcor</a:t>
            </a:r>
            <a:br>
              <a:rPr lang="en-US" sz="2000" b="1" dirty="0">
                <a:solidFill>
                  <a:srgbClr val="6E2405"/>
                </a:solidFill>
              </a:rPr>
            </a:br>
            <a:r>
              <a:rPr lang="en-US" sz="2000" b="1" dirty="0">
                <a:hlinkClick r:id="rId3"/>
              </a:rPr>
              <a:t>famato@weehawken.k12.nj.u</a:t>
            </a:r>
            <a:r>
              <a:rPr lang="en-US" b="1" dirty="0">
                <a:hlinkClick r:id="rId3"/>
              </a:rPr>
              <a:t>s</a:t>
            </a:r>
            <a:r>
              <a:rPr lang="en-US" b="1" dirty="0"/>
              <a:t>; </a:t>
            </a:r>
          </a:p>
        </p:txBody>
      </p:sp>
      <p:sp>
        <p:nvSpPr>
          <p:cNvPr id="3" name="Slide Number Placeholder 2">
            <a:extLst>
              <a:ext uri="{FF2B5EF4-FFF2-40B4-BE49-F238E27FC236}">
                <a16:creationId xmlns:a16="http://schemas.microsoft.com/office/drawing/2014/main" id="{331F321F-D204-4D29-8698-A3A75E6C5E54}"/>
              </a:ext>
            </a:extLst>
          </p:cNvPr>
          <p:cNvSpPr>
            <a:spLocks noGrp="1"/>
          </p:cNvSpPr>
          <p:nvPr>
            <p:ph type="sldNum" sz="quarter" idx="12"/>
          </p:nvPr>
        </p:nvSpPr>
        <p:spPr/>
        <p:txBody>
          <a:bodyPr/>
          <a:lstStyle/>
          <a:p>
            <a:fld id="{063B872D-3AE9-4542-A461-B751CD6BB84C}" type="slidenum">
              <a:rPr lang="en-US" smtClean="0"/>
              <a:t>52</a:t>
            </a:fld>
            <a:endParaRPr lang="en-US" dirty="0"/>
          </a:p>
        </p:txBody>
      </p:sp>
    </p:spTree>
    <p:extLst>
      <p:ext uri="{BB962C8B-B14F-4D97-AF65-F5344CB8AC3E}">
        <p14:creationId xmlns:p14="http://schemas.microsoft.com/office/powerpoint/2010/main" val="2525574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1250950" y="312214"/>
            <a:ext cx="10515600" cy="850489"/>
          </a:xfrm>
        </p:spPr>
        <p:txBody>
          <a:bodyPr/>
          <a:lstStyle/>
          <a:p>
            <a:r>
              <a:rPr lang="en-US" dirty="0"/>
              <a:t>Thank You! (2 of 2)</a:t>
            </a:r>
          </a:p>
        </p:txBody>
      </p:sp>
      <p:sp>
        <p:nvSpPr>
          <p:cNvPr id="10" name="Text Placeholder 9">
            <a:extLst>
              <a:ext uri="{FF2B5EF4-FFF2-40B4-BE49-F238E27FC236}">
                <a16:creationId xmlns:a16="http://schemas.microsoft.com/office/drawing/2014/main" id="{2225A0A6-473B-44FC-A1CF-D179BD99EF68}"/>
              </a:ext>
            </a:extLst>
          </p:cNvPr>
          <p:cNvSpPr>
            <a:spLocks noGrp="1"/>
          </p:cNvSpPr>
          <p:nvPr>
            <p:ph type="body" sz="quarter" idx="16"/>
          </p:nvPr>
        </p:nvSpPr>
        <p:spPr/>
        <p:txBody>
          <a:bodyPr>
            <a:normAutofit/>
          </a:bodyPr>
          <a:lstStyle/>
          <a:p>
            <a:r>
              <a:rPr lang="en-US" dirty="0"/>
              <a:t>New Jersey Department of Education Website</a:t>
            </a:r>
            <a:r>
              <a:rPr lang="en-US" b="1" dirty="0">
                <a:solidFill>
                  <a:srgbClr val="0000FF"/>
                </a:solidFill>
              </a:rPr>
              <a:t> </a:t>
            </a:r>
            <a:br>
              <a:rPr lang="en-US" b="1" dirty="0">
                <a:solidFill>
                  <a:srgbClr val="0000FF"/>
                </a:solidFill>
              </a:rPr>
            </a:br>
            <a:r>
              <a:rPr lang="en-US" dirty="0">
                <a:hlinkClick r:id="rId3" action="ppaction://hlinkfile"/>
              </a:rPr>
              <a:t>nj.gov/education</a:t>
            </a:r>
            <a:endParaRPr lang="en-US" dirty="0"/>
          </a:p>
          <a:p>
            <a:endParaRPr lang="en-US" sz="2400" dirty="0"/>
          </a:p>
        </p:txBody>
      </p:sp>
      <p:sp>
        <p:nvSpPr>
          <p:cNvPr id="3" name="Text Placeholder 2">
            <a:extLst>
              <a:ext uri="{FF2B5EF4-FFF2-40B4-BE49-F238E27FC236}">
                <a16:creationId xmlns:a16="http://schemas.microsoft.com/office/drawing/2014/main" id="{FCD6D9F2-D1F4-4857-BF17-599E8311771F}"/>
              </a:ext>
            </a:extLst>
          </p:cNvPr>
          <p:cNvSpPr>
            <a:spLocks noGrp="1"/>
          </p:cNvSpPr>
          <p:nvPr>
            <p:ph type="body" sz="quarter" idx="11"/>
          </p:nvPr>
        </p:nvSpPr>
        <p:spPr>
          <a:xfrm>
            <a:off x="3044132" y="2418292"/>
            <a:ext cx="6562725" cy="876378"/>
          </a:xfrm>
        </p:spPr>
        <p:txBody>
          <a:bodyPr vert="horz" lIns="91440" tIns="45720" rIns="822960" bIns="45720" rtlCol="0" anchor="t">
            <a:normAutofit fontScale="85000" lnSpcReduction="20000"/>
          </a:bodyPr>
          <a:lstStyle/>
          <a:p>
            <a:r>
              <a:rPr lang="en-US" b="1" dirty="0"/>
              <a:t>Questions may be submitted to:</a:t>
            </a:r>
          </a:p>
          <a:p>
            <a:r>
              <a:rPr lang="en-US" b="1" dirty="0"/>
              <a:t> </a:t>
            </a:r>
            <a:r>
              <a:rPr lang="en-US" dirty="0">
                <a:latin typeface="Palatino Linotype"/>
                <a:hlinkClick r:id="rId4"/>
              </a:rPr>
              <a:t> ESSER@doe.nj.gov</a:t>
            </a:r>
            <a:endParaRPr lang="en-US" dirty="0"/>
          </a:p>
          <a:p>
            <a:endParaRPr lang="en-US" dirty="0"/>
          </a:p>
        </p:txBody>
      </p:sp>
      <p:sp>
        <p:nvSpPr>
          <p:cNvPr id="9" name="Rectangle 1">
            <a:extLst>
              <a:ext uri="{FF2B5EF4-FFF2-40B4-BE49-F238E27FC236}">
                <a16:creationId xmlns:a16="http://schemas.microsoft.com/office/drawing/2014/main" id="{35148EB0-A78C-41D4-98FA-D8D37A91FC3E}"/>
              </a:ext>
            </a:extLst>
          </p:cNvPr>
          <p:cNvSpPr>
            <a:spLocks noChangeArrowheads="1"/>
          </p:cNvSpPr>
          <p:nvPr/>
        </p:nvSpPr>
        <p:spPr bwMode="auto">
          <a:xfrm>
            <a:off x="2001930" y="3563331"/>
            <a:ext cx="8316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b="1" dirty="0"/>
              <a:t>Registration now open for the February  15, 2023, ARP ESSER Round Table  at</a:t>
            </a:r>
          </a:p>
          <a:p>
            <a:r>
              <a:rPr lang="en-US" b="1" dirty="0"/>
              <a:t> </a:t>
            </a:r>
            <a:r>
              <a:rPr lang="en-US" b="1" dirty="0">
                <a:hlinkClick r:id="rId5"/>
              </a:rPr>
              <a:t>https://homeroom5.doe.state.nj.us/events/</a:t>
            </a:r>
            <a:r>
              <a:rPr lang="en-US" b="1" dirty="0"/>
              <a:t> </a:t>
            </a:r>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a:xfrm>
            <a:off x="5173250" y="4879461"/>
            <a:ext cx="2304487" cy="492654"/>
          </a:xfrm>
        </p:spPr>
        <p:txBody>
          <a:bodyPr>
            <a:normAutofit/>
          </a:bodyPr>
          <a:lstStyle/>
          <a:p>
            <a:r>
              <a:rPr lang="en-US" dirty="0"/>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55800" y="5758805"/>
            <a:ext cx="1984693" cy="492654"/>
          </a:xfrm>
        </p:spPr>
        <p:txBody>
          <a:bodyPr/>
          <a:lstStyle/>
          <a:p>
            <a:r>
              <a:rPr lang="en-US">
                <a:hlinkClick r:id="rId6"/>
              </a:rPr>
              <a:t>Facebook: </a:t>
            </a:r>
            <a:br>
              <a:rPr lang="en-US">
                <a:hlinkClick r:id="rId6"/>
              </a:rPr>
            </a:br>
            <a:r>
              <a:rPr lang="en-US">
                <a:hlinkClick r:id="rId6"/>
              </a:rPr>
              <a:t>@</a:t>
            </a:r>
            <a:r>
              <a:rPr lang="en-US" err="1">
                <a:hlinkClick r:id="rId6"/>
              </a:rPr>
              <a:t>njdeptofed</a:t>
            </a:r>
            <a:endParaRPr lang="en-US"/>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a:hlinkClick r:id="rId7"/>
              </a:rPr>
              <a:t>Twitter: @</a:t>
            </a:r>
            <a:r>
              <a:rPr lang="en-US" err="1">
                <a:hlinkClick r:id="rId7"/>
              </a:rPr>
              <a:t>NewJerseyDOE</a:t>
            </a:r>
            <a:endParaRPr lang="en-US"/>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a:hlinkClick r:id="rId8"/>
              </a:rPr>
              <a:t>Instagram: </a:t>
            </a:r>
            <a:br>
              <a:rPr lang="en-US">
                <a:hlinkClick r:id="rId8"/>
              </a:rPr>
            </a:br>
            <a:r>
              <a:rPr lang="en-US">
                <a:hlinkClick r:id="rId8"/>
              </a:rPr>
              <a:t>@</a:t>
            </a:r>
            <a:r>
              <a:rPr lang="en-US" err="1">
                <a:hlinkClick r:id="rId8"/>
              </a:rPr>
              <a:t>NewJerseyDoe</a:t>
            </a:r>
            <a:endParaRPr lang="en-US"/>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53</a:t>
            </a:fld>
            <a:endParaRPr lang="en-US"/>
          </a:p>
        </p:txBody>
      </p:sp>
    </p:spTree>
    <p:extLst>
      <p:ext uri="{BB962C8B-B14F-4D97-AF65-F5344CB8AC3E}">
        <p14:creationId xmlns:p14="http://schemas.microsoft.com/office/powerpoint/2010/main" val="233331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C6E5E0-D608-6B15-4549-E9352933C565}"/>
              </a:ext>
            </a:extLst>
          </p:cNvPr>
          <p:cNvSpPr>
            <a:spLocks noGrp="1"/>
          </p:cNvSpPr>
          <p:nvPr>
            <p:ph type="title"/>
          </p:nvPr>
        </p:nvSpPr>
        <p:spPr/>
        <p:txBody>
          <a:bodyPr anchor="ctr">
            <a:normAutofit/>
          </a:bodyPr>
          <a:lstStyle/>
          <a:p>
            <a:r>
              <a:rPr lang="en-US" sz="3300" dirty="0">
                <a:latin typeface="Palatino Linotype"/>
              </a:rPr>
              <a:t> Maximizing Website: Aim and Agenda</a:t>
            </a:r>
            <a:endParaRPr lang="en-US" sz="3300" dirty="0"/>
          </a:p>
        </p:txBody>
      </p:sp>
      <p:sp>
        <p:nvSpPr>
          <p:cNvPr id="7" name="Content Placeholder 3">
            <a:extLst>
              <a:ext uri="{FF2B5EF4-FFF2-40B4-BE49-F238E27FC236}">
                <a16:creationId xmlns:a16="http://schemas.microsoft.com/office/drawing/2014/main" id="{C59C9DCA-0F97-48C2-9DF8-E41FAA3941EF}"/>
              </a:ext>
            </a:extLst>
          </p:cNvPr>
          <p:cNvSpPr txBox="1">
            <a:spLocks/>
          </p:cNvSpPr>
          <p:nvPr/>
        </p:nvSpPr>
        <p:spPr>
          <a:xfrm>
            <a:off x="150863" y="1010385"/>
            <a:ext cx="11890272" cy="1167973"/>
          </a:xfrm>
          <a:prstGeom prst="rect">
            <a:avLst/>
          </a:prstGeom>
        </p:spPr>
        <p:txBody>
          <a:bodyPr vert="horz" lIns="91440" tIns="45720" rIns="822960" bIns="45720" rtlCol="0" anchor="t">
            <a:normAutofit/>
          </a:bodyPr>
          <a:lst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500" b="1" dirty="0">
                <a:latin typeface="Palatino Linotype"/>
              </a:rPr>
              <a:t>Session Aim</a:t>
            </a:r>
            <a:r>
              <a:rPr lang="en-US" sz="2500" dirty="0">
                <a:latin typeface="Palatino Linotype"/>
              </a:rPr>
              <a:t>: Leverage the Maximizing Federal Funds website to support the strategic and efficient spending of funds for a lasting impact.</a:t>
            </a:r>
          </a:p>
        </p:txBody>
      </p:sp>
      <p:sp>
        <p:nvSpPr>
          <p:cNvPr id="8" name="Content Placeholder 7">
            <a:extLst>
              <a:ext uri="{FF2B5EF4-FFF2-40B4-BE49-F238E27FC236}">
                <a16:creationId xmlns:a16="http://schemas.microsoft.com/office/drawing/2014/main" id="{491EDAE1-2579-1735-8097-E48F8906B694}"/>
              </a:ext>
            </a:extLst>
          </p:cNvPr>
          <p:cNvSpPr>
            <a:spLocks noGrp="1"/>
          </p:cNvSpPr>
          <p:nvPr>
            <p:ph idx="1"/>
          </p:nvPr>
        </p:nvSpPr>
        <p:spPr>
          <a:xfrm>
            <a:off x="150863" y="1947377"/>
            <a:ext cx="11890272" cy="3900238"/>
          </a:xfrm>
        </p:spPr>
        <p:txBody>
          <a:bodyPr vert="horz" lIns="91440" tIns="45720" rIns="822960" bIns="45720" rtlCol="0" anchor="t">
            <a:noAutofit/>
          </a:bodyPr>
          <a:lstStyle/>
          <a:p>
            <a:pPr marL="806450" indent="-342900">
              <a:tabLst>
                <a:tab pos="914400" algn="l"/>
              </a:tabLst>
            </a:pPr>
            <a:r>
              <a:rPr lang="en-US" sz="2000" dirty="0">
                <a:latin typeface="Palatino Linotype"/>
              </a:rPr>
              <a:t>Introduction </a:t>
            </a:r>
          </a:p>
          <a:p>
            <a:pPr marL="914400" indent="-450850">
              <a:tabLst>
                <a:tab pos="914400" algn="l"/>
              </a:tabLst>
            </a:pPr>
            <a:r>
              <a:rPr lang="en-US" sz="2000" dirty="0">
                <a:latin typeface="Palatino Linotype"/>
              </a:rPr>
              <a:t>Overview</a:t>
            </a:r>
          </a:p>
          <a:p>
            <a:pPr marL="914400" indent="-450850">
              <a:tabLst>
                <a:tab pos="914400" algn="l"/>
              </a:tabLst>
            </a:pPr>
            <a:r>
              <a:rPr lang="en-US" sz="2000" dirty="0">
                <a:latin typeface="Palatino Linotype"/>
              </a:rPr>
              <a:t>Recommended Navigation </a:t>
            </a:r>
            <a:endParaRPr lang="en-US" dirty="0"/>
          </a:p>
          <a:p>
            <a:pPr marL="914400" indent="-450850">
              <a:tabLst>
                <a:tab pos="914400" algn="l"/>
              </a:tabLst>
            </a:pPr>
            <a:r>
              <a:rPr lang="en-US" sz="2000" dirty="0">
                <a:latin typeface="Palatino Linotype"/>
              </a:rPr>
              <a:t>Combining Funds		</a:t>
            </a:r>
          </a:p>
          <a:p>
            <a:pPr marL="914400" indent="-450850">
              <a:tabLst>
                <a:tab pos="914400" algn="l"/>
              </a:tabLst>
            </a:pPr>
            <a:r>
              <a:rPr lang="en-US" sz="2000" dirty="0">
                <a:latin typeface="Palatino Linotype"/>
              </a:rPr>
              <a:t>Resource in Action	</a:t>
            </a:r>
          </a:p>
          <a:p>
            <a:pPr marL="914400" indent="-450850">
              <a:tabLst>
                <a:tab pos="914400" algn="l"/>
              </a:tabLst>
            </a:pPr>
            <a:r>
              <a:rPr lang="en-US" sz="2000" dirty="0">
                <a:latin typeface="Palatino Linotype"/>
              </a:rPr>
              <a:t>Closing and Questions </a:t>
            </a:r>
            <a:endParaRPr lang="en-US" sz="2000" dirty="0"/>
          </a:p>
        </p:txBody>
      </p:sp>
      <p:sp>
        <p:nvSpPr>
          <p:cNvPr id="5" name="Slide Number Placeholder 4">
            <a:extLst>
              <a:ext uri="{FF2B5EF4-FFF2-40B4-BE49-F238E27FC236}">
                <a16:creationId xmlns:a16="http://schemas.microsoft.com/office/drawing/2014/main" id="{6C0585BE-3F3F-D08E-F2AF-E3FD6D7C855C}"/>
              </a:ext>
            </a:extLst>
          </p:cNvPr>
          <p:cNvSpPr>
            <a:spLocks noGrp="1"/>
          </p:cNvSpPr>
          <p:nvPr>
            <p:ph type="sldNum" sz="quarter" idx="12"/>
          </p:nvPr>
        </p:nvSpPr>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262260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3BC00F-74C1-4B0C-A2BC-B97203C4C6EC}"/>
              </a:ext>
            </a:extLst>
          </p:cNvPr>
          <p:cNvSpPr>
            <a:spLocks noGrp="1"/>
          </p:cNvSpPr>
          <p:nvPr>
            <p:ph type="title"/>
          </p:nvPr>
        </p:nvSpPr>
        <p:spPr>
          <a:xfrm>
            <a:off x="0" y="2065807"/>
            <a:ext cx="12192000" cy="2726386"/>
          </a:xfrm>
        </p:spPr>
        <p:txBody>
          <a:bodyPr/>
          <a:lstStyle/>
          <a:p>
            <a:r>
              <a:rPr lang="en-US" dirty="0">
                <a:latin typeface="Palatino Linotype"/>
              </a:rPr>
              <a:t>Maximizing Federal Funds:</a:t>
            </a:r>
            <a:br>
              <a:rPr lang="en-US" dirty="0"/>
            </a:br>
            <a:r>
              <a:rPr lang="en-US" dirty="0">
                <a:latin typeface="Palatino Linotype"/>
              </a:rPr>
              <a:t>Background</a:t>
            </a:r>
            <a:endParaRPr lang="en-US" dirty="0"/>
          </a:p>
        </p:txBody>
      </p:sp>
      <p:sp>
        <p:nvSpPr>
          <p:cNvPr id="5" name="Slide Number Placeholder 4">
            <a:extLst>
              <a:ext uri="{FF2B5EF4-FFF2-40B4-BE49-F238E27FC236}">
                <a16:creationId xmlns:a16="http://schemas.microsoft.com/office/drawing/2014/main" id="{D75D6E87-A80C-43E1-939D-E1EE79D3B81A}"/>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359661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16E2F5-D06C-E802-C8CF-EE60E685C46E}"/>
              </a:ext>
            </a:extLst>
          </p:cNvPr>
          <p:cNvSpPr>
            <a:spLocks noGrp="1"/>
          </p:cNvSpPr>
          <p:nvPr>
            <p:ph type="title"/>
          </p:nvPr>
        </p:nvSpPr>
        <p:spPr>
          <a:xfrm>
            <a:off x="1333960" y="313094"/>
            <a:ext cx="10096959" cy="747579"/>
          </a:xfrm>
        </p:spPr>
        <p:txBody>
          <a:bodyPr/>
          <a:lstStyle/>
          <a:p>
            <a:r>
              <a:rPr lang="en-US" sz="3300" dirty="0"/>
              <a:t>Fiscal Landscape Requiring Smart Spending</a:t>
            </a:r>
          </a:p>
        </p:txBody>
      </p:sp>
      <p:pic>
        <p:nvPicPr>
          <p:cNvPr id="14" name="Picture 13" descr="An overlapping line graph showing the Fiscal Landscape.  Strategy. An overlapping line graph. It shows fund usage strategy for the 2019/2020, 2020/2021. 2021/2022, 2023/24, and 2024/25 school years. The graph goes up to $15,000. The Baseline (light green) shows Baseline per student spending at about $12,000 throughout the graph. CARES (dark green) $18 billion peaks at $318 per student above the base in the 2020-2021 school year. CRSSA #54.3 billion peaks at $1,118 per student above the base in between the 2021/22 and 2022/23 school years. ARP $132.6 billion peaks at $2,628 per student during the 2022/23 school year. Above the graph it says Access to all funds Window. Below those words is a black arrow that points both to the left and the right. ">
            <a:extLst>
              <a:ext uri="{FF2B5EF4-FFF2-40B4-BE49-F238E27FC236}">
                <a16:creationId xmlns:a16="http://schemas.microsoft.com/office/drawing/2014/main" id="{48598E26-05FC-1346-EDB3-F8C75601CF41}"/>
              </a:ext>
            </a:extLst>
          </p:cNvPr>
          <p:cNvPicPr>
            <a:picLocks noChangeAspect="1"/>
          </p:cNvPicPr>
          <p:nvPr/>
        </p:nvPicPr>
        <p:blipFill>
          <a:blip r:embed="rId3"/>
          <a:stretch>
            <a:fillRect/>
          </a:stretch>
        </p:blipFill>
        <p:spPr>
          <a:xfrm>
            <a:off x="1323354" y="1104217"/>
            <a:ext cx="9352075" cy="5047926"/>
          </a:xfrm>
          <a:prstGeom prst="rect">
            <a:avLst/>
          </a:prstGeom>
        </p:spPr>
      </p:pic>
      <p:sp>
        <p:nvSpPr>
          <p:cNvPr id="15" name="TextBox 14">
            <a:extLst>
              <a:ext uri="{FF2B5EF4-FFF2-40B4-BE49-F238E27FC236}">
                <a16:creationId xmlns:a16="http://schemas.microsoft.com/office/drawing/2014/main" id="{5CA7EBCE-A95E-7C32-0500-653A782462F6}"/>
              </a:ext>
            </a:extLst>
          </p:cNvPr>
          <p:cNvSpPr txBox="1"/>
          <p:nvPr/>
        </p:nvSpPr>
        <p:spPr>
          <a:xfrm>
            <a:off x="1530182" y="4986528"/>
            <a:ext cx="8907180" cy="553998"/>
          </a:xfrm>
          <a:prstGeom prst="rect">
            <a:avLst/>
          </a:prstGeom>
          <a:noFill/>
        </p:spPr>
        <p:txBody>
          <a:bodyPr wrap="square" rtlCol="0">
            <a:spAutoFit/>
          </a:bodyPr>
          <a:lstStyle/>
          <a:p>
            <a:r>
              <a:rPr lang="en-US" sz="1500" b="1" i="0" dirty="0">
                <a:solidFill>
                  <a:srgbClr val="000000"/>
                </a:solidFill>
                <a:effectLst/>
                <a:latin typeface="Palatino Linotype" panose="02040502050505030304" pitchFamily="18" charset="0"/>
              </a:rPr>
              <a:t>Yearly Non-ESSER Funds Accessible to LEAs (Example: Individuals with Disabilities Education Act or IDEA, etc.)</a:t>
            </a:r>
            <a:endParaRPr lang="en-US" sz="1500" b="1" dirty="0"/>
          </a:p>
        </p:txBody>
      </p:sp>
      <p:sp>
        <p:nvSpPr>
          <p:cNvPr id="5" name="Slide Number Placeholder 4">
            <a:extLst>
              <a:ext uri="{FF2B5EF4-FFF2-40B4-BE49-F238E27FC236}">
                <a16:creationId xmlns:a16="http://schemas.microsoft.com/office/drawing/2014/main" id="{8889E723-61D7-9D4C-AAC8-2D73A9F70525}"/>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381347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r>
              <a:rPr lang="en-US" sz="3300" dirty="0">
                <a:latin typeface="Palatino Linotype"/>
              </a:rPr>
              <a:t>Maximizing Federal Funds: ESSER Timeline</a:t>
            </a:r>
          </a:p>
        </p:txBody>
      </p:sp>
      <p:sp>
        <p:nvSpPr>
          <p:cNvPr id="4" name="Content Placeholder 3">
            <a:extLst>
              <a:ext uri="{FF2B5EF4-FFF2-40B4-BE49-F238E27FC236}">
                <a16:creationId xmlns:a16="http://schemas.microsoft.com/office/drawing/2014/main" id="{67F5F7DA-C4F4-7D29-747A-8FB47EE33EC6}"/>
              </a:ext>
            </a:extLst>
          </p:cNvPr>
          <p:cNvSpPr>
            <a:spLocks noGrp="1"/>
          </p:cNvSpPr>
          <p:nvPr>
            <p:ph idx="1"/>
          </p:nvPr>
        </p:nvSpPr>
        <p:spPr>
          <a:xfrm>
            <a:off x="150863" y="1151522"/>
            <a:ext cx="11890272" cy="561732"/>
          </a:xfrm>
        </p:spPr>
        <p:txBody>
          <a:bodyPr>
            <a:normAutofit/>
          </a:bodyPr>
          <a:lstStyle/>
          <a:p>
            <a:pPr marL="0" indent="0">
              <a:buNone/>
            </a:pPr>
            <a:r>
              <a:rPr lang="en-US" sz="2500" b="1" dirty="0">
                <a:solidFill>
                  <a:schemeClr val="tx2">
                    <a:lumMod val="50000"/>
                  </a:schemeClr>
                </a:solidFill>
              </a:rPr>
              <a:t>The guidance summarizes the three rounds of ESSER funds.</a:t>
            </a:r>
          </a:p>
        </p:txBody>
      </p:sp>
      <p:pic>
        <p:nvPicPr>
          <p:cNvPr id="46" name="Picture 45" descr="Three rounds of ESSER funds. Round 1 - ESSER 1 March 2020 New Jersey $310 million Expiration: September 2022, which is divided into 2 parts: SEA $17 million (5.5%) and LEAs $293 million (94.5%). Round 2 - ESSER II March 2021 New Jersey $1.2 billion Expiration: September 2023 which is divided into SEA and LEAs. SEA $123 million (10%) which includes Learning Acceleration Grants to LEAs $75 million and  Mental Health Grants to LEAs $30 million. LEAs. Round 3 - ESSER III (ARP ESSER) May 2021 New Jersey $2.7 million Expiration September 2024. It is divided into SEA and LEAs. SEA $277 million (10%). It includes: Accelerated Learning Coaching and Educator Support Grants to LEAs $135.1 million, Evidence-based Summer Learning amd Enrichment Activities Grants to LEAs $27.7 million, Evidence-based Comprehensive Beyond the School Day Activities Grants to LEAs $27.7 million, and NJTSS Mental Health Supporting Staff Grants to LEAs 48 million. LEAs $2.4 billion (90%). It includes at least 20% to address learning loss/academic impact of COVID-19. ">
            <a:extLst>
              <a:ext uri="{FF2B5EF4-FFF2-40B4-BE49-F238E27FC236}">
                <a16:creationId xmlns:a16="http://schemas.microsoft.com/office/drawing/2014/main" id="{0807B9A9-A17A-AB19-4196-A9C89DBAAF00}"/>
              </a:ext>
            </a:extLst>
          </p:cNvPr>
          <p:cNvPicPr>
            <a:picLocks noChangeAspect="1"/>
          </p:cNvPicPr>
          <p:nvPr/>
        </p:nvPicPr>
        <p:blipFill>
          <a:blip r:embed="rId3"/>
          <a:stretch>
            <a:fillRect/>
          </a:stretch>
        </p:blipFill>
        <p:spPr>
          <a:xfrm>
            <a:off x="511579" y="1713254"/>
            <a:ext cx="11168840" cy="4383404"/>
          </a:xfrm>
          <a:prstGeom prst="rect">
            <a:avLst/>
          </a:prstGeom>
        </p:spPr>
      </p:pic>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9</a:t>
            </a:fld>
            <a:endParaRPr lang="en-US"/>
          </a:p>
        </p:txBody>
      </p:sp>
    </p:spTree>
    <p:extLst>
      <p:ext uri="{BB962C8B-B14F-4D97-AF65-F5344CB8AC3E}">
        <p14:creationId xmlns:p14="http://schemas.microsoft.com/office/powerpoint/2010/main" val="3342520086"/>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10.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1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12.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13.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ICOP Presentation - 9-23-2021.potx" id="{26BE1D04-D970-4612-B783-F93DAD06BEA7}" vid="{C512B116-3601-4E61-A264-B27E7C631BB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5.xml><?xml version="1.0" encoding="utf-8"?>
<a:theme xmlns:a="http://schemas.openxmlformats.org/drawingml/2006/main" name="3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6.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7.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8.xml><?xml version="1.0" encoding="utf-8"?>
<a:theme xmlns:a="http://schemas.openxmlformats.org/drawingml/2006/main" name="1_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9.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a51604-3ab8-43f9-a458-517f976e6416">
      <Terms xmlns="http://schemas.microsoft.com/office/infopath/2007/PartnerControls"/>
    </lcf76f155ced4ddcb4097134ff3c332f>
    <TaxCatchAll xmlns="180e0ec4-ef6c-4ce6-99c3-a5f5c6d726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13" ma:contentTypeDescription="Create a new document." ma:contentTypeScope="" ma:versionID="396b28bf2d55f152d3b7352929995728">
  <xsd:schema xmlns:xsd="http://www.w3.org/2001/XMLSchema" xmlns:xs="http://www.w3.org/2001/XMLSchema" xmlns:p="http://schemas.microsoft.com/office/2006/metadata/properties" xmlns:ns2="9aa51604-3ab8-43f9-a458-517f976e6416" xmlns:ns3="180e0ec4-ef6c-4ce6-99c3-a5f5c6d726d2" targetNamespace="http://schemas.microsoft.com/office/2006/metadata/properties" ma:root="true" ma:fieldsID="f27e357af2a2e0d812c3d431830f57a4" ns2:_="" ns3:_="">
    <xsd:import namespace="9aa51604-3ab8-43f9-a458-517f976e6416"/>
    <xsd:import namespace="180e0ec4-ef6c-4ce6-99c3-a5f5c6d72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b5c3f-4ce5-4420-9db3-cd80330d6d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0e0ec4-ef6c-4ce6-99c3-a5f5c6d726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1be2e9-edbe-4092-80d8-dff0332559ef}" ma:internalName="TaxCatchAll" ma:showField="CatchAllData" ma:web="180e0ec4-ef6c-4ce6-99c3-a5f5c6d7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92544-8B74-417F-B8B2-D8E7B3463045}">
  <ds:schemaRefs>
    <ds:schemaRef ds:uri="http://purl.org/dc/elements/1.1/"/>
    <ds:schemaRef ds:uri="http://schemas.microsoft.com/office/2006/metadata/properties"/>
    <ds:schemaRef ds:uri="180e0ec4-ef6c-4ce6-99c3-a5f5c6d726d2"/>
    <ds:schemaRef ds:uri="http://purl.org/dc/terms/"/>
    <ds:schemaRef ds:uri="9aa51604-3ab8-43f9-a458-517f976e641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E30E4A2-38B4-49C0-82FB-2FA046D655D3}">
  <ds:schemaRefs>
    <ds:schemaRef ds:uri="http://schemas.microsoft.com/sharepoint/v3/contenttype/forms"/>
  </ds:schemaRefs>
</ds:datastoreItem>
</file>

<file path=customXml/itemProps3.xml><?xml version="1.0" encoding="utf-8"?>
<ds:datastoreItem xmlns:ds="http://schemas.openxmlformats.org/officeDocument/2006/customXml" ds:itemID="{78445583-978B-4B80-B11A-4751AFF57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180e0ec4-ef6c-4ce6-99c3-a5f5c6d7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NJDOE_0921</Template>
  <TotalTime>5019</TotalTime>
  <Words>7612</Words>
  <Application>Microsoft Office PowerPoint</Application>
  <PresentationFormat>Widescreen</PresentationFormat>
  <Paragraphs>814</Paragraphs>
  <Slides>53</Slides>
  <Notes>37</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53</vt:i4>
      </vt:variant>
    </vt:vector>
  </HeadingPairs>
  <TitlesOfParts>
    <vt:vector size="80" baseType="lpstr">
      <vt:lpstr>Arial</vt:lpstr>
      <vt:lpstr>Arial,Sans-Serif</vt:lpstr>
      <vt:lpstr>ArialMT</vt:lpstr>
      <vt:lpstr>Calibri</vt:lpstr>
      <vt:lpstr>Cherry Cream Soda</vt:lpstr>
      <vt:lpstr>Courier New</vt:lpstr>
      <vt:lpstr>Englebert</vt:lpstr>
      <vt:lpstr>Fira Sans Extra Condensed</vt:lpstr>
      <vt:lpstr>Garamond</vt:lpstr>
      <vt:lpstr>inherit</vt:lpstr>
      <vt:lpstr>Lilita One</vt:lpstr>
      <vt:lpstr>Palatino Linotype</vt:lpstr>
      <vt:lpstr>Perpetua</vt:lpstr>
      <vt:lpstr>Roboto</vt:lpstr>
      <vt:lpstr>NDJOE_Main</vt:lpstr>
      <vt:lpstr>NJDOE_TitleSlide</vt:lpstr>
      <vt:lpstr>NJDOE_SectionTitle</vt:lpstr>
      <vt:lpstr>NDJOE_Main</vt:lpstr>
      <vt:lpstr>3_NDJOE_Main</vt:lpstr>
      <vt:lpstr>NJDOE_TitleSlide</vt:lpstr>
      <vt:lpstr>1_NDJOE_Main</vt:lpstr>
      <vt:lpstr>1_NJDOE_SectionTitle</vt:lpstr>
      <vt:lpstr>NJDOE_TitleSlide</vt:lpstr>
      <vt:lpstr>NJDOE_SectionTitle</vt:lpstr>
      <vt:lpstr>NDJOE_Main</vt:lpstr>
      <vt:lpstr>1_NJDOE_TitleSlide</vt:lpstr>
      <vt:lpstr>2_NDJOE_Main</vt:lpstr>
      <vt:lpstr>Elementary and Secondary School Emergency Relief (ESSER) Roundtable Series Maximizing The Value of Federal Funds</vt:lpstr>
      <vt:lpstr>Agenda </vt:lpstr>
      <vt:lpstr>Using Microsoft Teams</vt:lpstr>
      <vt:lpstr>Greetings/Welcome</vt:lpstr>
      <vt:lpstr>Maximizing the Value of Federal Funds </vt:lpstr>
      <vt:lpstr> Maximizing Website: Aim and Agenda</vt:lpstr>
      <vt:lpstr>Maximizing Federal Funds: Background</vt:lpstr>
      <vt:lpstr>Fiscal Landscape Requiring Smart Spending</vt:lpstr>
      <vt:lpstr>Maximizing Federal Funds: ESSER Timeline</vt:lpstr>
      <vt:lpstr>Maximizing Federal Funds: Entitlement Guidance (1 of 2)</vt:lpstr>
      <vt:lpstr>Maximizing Federal Funds: Entitlement Guidance (2 of 2)</vt:lpstr>
      <vt:lpstr>Maximizing Federal Funds Website: What is it?</vt:lpstr>
      <vt:lpstr>Smart Spending For Collective Impact</vt:lpstr>
      <vt:lpstr>Needs Assessment And Continuous Improvement Cycle</vt:lpstr>
      <vt:lpstr>Meaningful Stakeholder Engagement</vt:lpstr>
      <vt:lpstr>Decision Considerations</vt:lpstr>
      <vt:lpstr>Maximizing Federal Funds</vt:lpstr>
      <vt:lpstr>Maximizing Federal Funds Website Overview: Recommended Navigation</vt:lpstr>
      <vt:lpstr>Recommended Navigation From The Homepage</vt:lpstr>
      <vt:lpstr>Understanding And Combining Federal Funds</vt:lpstr>
      <vt:lpstr>Examples Of ESSER Uses By Strategic Priorities</vt:lpstr>
      <vt:lpstr>Exemplary ESSER Uses With Braiding Rows</vt:lpstr>
      <vt:lpstr>Maximizing Federal Funds: Combining Funds</vt:lpstr>
      <vt:lpstr>Combining Federal Funds</vt:lpstr>
      <vt:lpstr>Braiding Funding Streams By Student Groups</vt:lpstr>
      <vt:lpstr>Combining Federal Funds Reminders</vt:lpstr>
      <vt:lpstr>Maximizing Federal Funds: In Action</vt:lpstr>
      <vt:lpstr>Sample Scenario: Braiding Row</vt:lpstr>
      <vt:lpstr>Sample Scenario: Braiding Breakdown</vt:lpstr>
      <vt:lpstr>Maximizing Federal Funds: Key Takeaways</vt:lpstr>
      <vt:lpstr>A Call Towards Emerging Stronger </vt:lpstr>
      <vt:lpstr>Thank You! (1 of 2)</vt:lpstr>
      <vt:lpstr> District Presentations</vt:lpstr>
      <vt:lpstr>Mr. Scott McCue, Chief School Administrator; and  Ms. Tara Micciulla, Principal and Director of Education (Grades 5-8)   Eatontown Public Schools</vt:lpstr>
      <vt:lpstr>Eatontown Public Schools ESSER Planning</vt:lpstr>
      <vt:lpstr>Eatontown Public Schools ESSER Expenditures </vt:lpstr>
      <vt:lpstr>Eatontown</vt:lpstr>
      <vt:lpstr>Mr. Eric Crespo, Chief School Administrator;  Ms. Francesca Amato, ESEA Project Director                   Weehawken Public Schools</vt:lpstr>
      <vt:lpstr>Following the Pandemic What Do We Know?</vt:lpstr>
      <vt:lpstr>Based on how long this district’s schools operated remote or hybrid and its mix of student characteristics and prior performance levels, recent research helps us estimate that </vt:lpstr>
      <vt:lpstr>We compare estimates of the learning gaps to effect sizes of interventions…</vt:lpstr>
      <vt:lpstr>SUMMER PROGRAMS</vt:lpstr>
      <vt:lpstr>Back By Popular Demand</vt:lpstr>
      <vt:lpstr>DWS (PREK-2ND GRADE)</vt:lpstr>
      <vt:lpstr>TRS (3RD - 6TH GRADE)</vt:lpstr>
      <vt:lpstr>WHS (7TH - 12TH GRADE)</vt:lpstr>
      <vt:lpstr>What’s Next?</vt:lpstr>
      <vt:lpstr>HOW DO WE PREPARE FOR THE FISCAL CLIFF?</vt:lpstr>
      <vt:lpstr> WHAT PROGRAMS NEED TO CONTINUE?</vt:lpstr>
      <vt:lpstr>Mental Health (1 of 2)</vt:lpstr>
      <vt:lpstr>Mental Health (2 of 2)</vt:lpstr>
      <vt:lpstr>Weehawken </vt:lpstr>
      <vt:lpstr>Thank You!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Secondary School Emergency Relief (ESSER) Roundtable Series</dc:title>
  <dc:creator>Klosinski, Ginger</dc:creator>
  <cp:lastModifiedBy>Leslie Janek</cp:lastModifiedBy>
  <cp:revision>134</cp:revision>
  <cp:lastPrinted>2022-11-22T19:41:38Z</cp:lastPrinted>
  <dcterms:created xsi:type="dcterms:W3CDTF">2022-01-11T20:45:18Z</dcterms:created>
  <dcterms:modified xsi:type="dcterms:W3CDTF">2023-03-13T20:59:23Z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ies>
</file>