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84" r:id="rId5"/>
    <p:sldMasterId id="2147483701" r:id="rId6"/>
    <p:sldMasterId id="2147483710" r:id="rId7"/>
    <p:sldMasterId id="2147483713" r:id="rId8"/>
    <p:sldMasterId id="2147483729" r:id="rId9"/>
  </p:sldMasterIdLst>
  <p:notesMasterIdLst>
    <p:notesMasterId r:id="rId40"/>
  </p:notesMasterIdLst>
  <p:sldIdLst>
    <p:sldId id="265" r:id="rId10"/>
    <p:sldId id="1769" r:id="rId11"/>
    <p:sldId id="1991" r:id="rId12"/>
    <p:sldId id="1985" r:id="rId13"/>
    <p:sldId id="1975" r:id="rId14"/>
    <p:sldId id="1846" r:id="rId15"/>
    <p:sldId id="1847" r:id="rId16"/>
    <p:sldId id="1954" r:id="rId17"/>
    <p:sldId id="1970" r:id="rId18"/>
    <p:sldId id="1986" r:id="rId19"/>
    <p:sldId id="1978" r:id="rId20"/>
    <p:sldId id="1979" r:id="rId21"/>
    <p:sldId id="1977" r:id="rId22"/>
    <p:sldId id="1992" r:id="rId23"/>
    <p:sldId id="1957" r:id="rId24"/>
    <p:sldId id="1982" r:id="rId25"/>
    <p:sldId id="1983" r:id="rId26"/>
    <p:sldId id="1989" r:id="rId27"/>
    <p:sldId id="1993" r:id="rId28"/>
    <p:sldId id="1990" r:id="rId29"/>
    <p:sldId id="1963" r:id="rId30"/>
    <p:sldId id="1828" r:id="rId31"/>
    <p:sldId id="2068" r:id="rId32"/>
    <p:sldId id="1778" r:id="rId33"/>
    <p:sldId id="1779" r:id="rId34"/>
    <p:sldId id="1780" r:id="rId35"/>
    <p:sldId id="1839" r:id="rId36"/>
    <p:sldId id="1952" r:id="rId37"/>
    <p:sldId id="1821" r:id="rId38"/>
    <p:sldId id="1923"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48842A-E917-9E38-747E-4BE53EBC9400}" name="Doherty-Azzinaro, Kim" initials="KA" userId="S::kazzinar@doe.nj.gov::2b50f6e3-1efa-4765-8edf-96a09a6cf8ed" providerId="AD"/>
  <p188:author id="{788AF22E-4395-8C3D-3874-A21A1ECF8381}" name="Czehut, Katherine" initials="CK" userId="S::kczehut@doe.nj.gov::f40278c2-1b2f-4f9a-8f81-7971f4350395" providerId="AD"/>
  <p188:author id="{95CEF5BA-FE8F-B78D-D49D-3E71BB6F5EE3}" name="Kvarantan, Alexandra" initials="AK" userId="S::akvarant@doe.nj.gov::1a18ac5f-5bb6-4beb-a991-79fd1537b043" providerId="AD"/>
  <p188:author id="{BB124CD9-9868-96B3-9695-4651E6C0DD7A}" name="AJ" initials="A" userId="S::ajernst@doe.nj.gov::be6ad935-294b-4d9e-b927-eb7d910758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eslie Franks-McRae" initials="LF" lastIdx="1" clrIdx="6">
    <p:extLst>
      <p:ext uri="{19B8F6BF-5375-455C-9EA6-DF929625EA0E}">
        <p15:presenceInfo xmlns:p15="http://schemas.microsoft.com/office/powerpoint/2012/main" userId="S::lfranks@doe.nj.gov::b153c716-a0bb-44f8-b705-dc9e7d736f19" providerId="AD"/>
      </p:ext>
    </p:extLst>
  </p:cmAuthor>
  <p:cmAuthor id="1" name="Czehut, Katherine" initials="CK" lastIdx="9" clrIdx="0">
    <p:extLst>
      <p:ext uri="{19B8F6BF-5375-455C-9EA6-DF929625EA0E}">
        <p15:presenceInfo xmlns:p15="http://schemas.microsoft.com/office/powerpoint/2012/main" userId="S-1-5-21-2017986614-23424109-2091147243-39840" providerId="AD"/>
      </p:ext>
    </p:extLst>
  </p:cmAuthor>
  <p:cmAuthor id="8" name="Lori" initials="L" lastIdx="4" clrIdx="7">
    <p:extLst>
      <p:ext uri="{19B8F6BF-5375-455C-9EA6-DF929625EA0E}">
        <p15:presenceInfo xmlns:p15="http://schemas.microsoft.com/office/powerpoint/2012/main" userId="S::lhoward@doe.nj.gov::d5213947-1876-47ee-a9dd-b8679d1363b9" providerId="AD"/>
      </p:ext>
    </p:extLst>
  </p:cmAuthor>
  <p:cmAuthor id="2" name="Allen, Kelly" initials="AK" lastIdx="19" clrIdx="1">
    <p:extLst>
      <p:ext uri="{19B8F6BF-5375-455C-9EA6-DF929625EA0E}">
        <p15:presenceInfo xmlns:p15="http://schemas.microsoft.com/office/powerpoint/2012/main" userId="S::kallen@doe.nj.gov::00e8c9ca-b360-4df5-9ab7-a135930b3170" providerId="AD"/>
      </p:ext>
    </p:extLst>
  </p:cmAuthor>
  <p:cmAuthor id="9" name="Young, Jesse" initials="YJ" lastIdx="44" clrIdx="8">
    <p:extLst>
      <p:ext uri="{19B8F6BF-5375-455C-9EA6-DF929625EA0E}">
        <p15:presenceInfo xmlns:p15="http://schemas.microsoft.com/office/powerpoint/2012/main" userId="S::jyoung@doe.nj.gov::fd2dd397-061e-453c-86e8-a7d705a92f86" providerId="AD"/>
      </p:ext>
    </p:extLst>
  </p:cmAuthor>
  <p:cmAuthor id="3" name="Petino, Damian" initials="PD" lastIdx="22" clrIdx="2">
    <p:extLst>
      <p:ext uri="{19B8F6BF-5375-455C-9EA6-DF929625EA0E}">
        <p15:presenceInfo xmlns:p15="http://schemas.microsoft.com/office/powerpoint/2012/main" userId="S::dpetino@doe.nj.gov::12a8a728-970f-47a1-8ffd-7d4e2b840f7e" providerId="AD"/>
      </p:ext>
    </p:extLst>
  </p:cmAuthor>
  <p:cmAuthor id="10" name="Thomas, Pheobie" initials="TP" lastIdx="1" clrIdx="9">
    <p:extLst>
      <p:ext uri="{19B8F6BF-5375-455C-9EA6-DF929625EA0E}">
        <p15:presenceInfo xmlns:p15="http://schemas.microsoft.com/office/powerpoint/2012/main" userId="S::pthomas@doe.nj.gov::4b976d0a-ab47-446e-81f2-6037fe1b8a1e" providerId="AD"/>
      </p:ext>
    </p:extLst>
  </p:cmAuthor>
  <p:cmAuthor id="4" name="Ehling, Kathleen" initials="EK" lastIdx="24" clrIdx="3">
    <p:extLst>
      <p:ext uri="{19B8F6BF-5375-455C-9EA6-DF929625EA0E}">
        <p15:presenceInfo xmlns:p15="http://schemas.microsoft.com/office/powerpoint/2012/main" userId="S::kehling@doe.nj.gov::0e8e584d-e448-49b8-afc8-3a6c7b8b3d7d" providerId="AD"/>
      </p:ext>
    </p:extLst>
  </p:cmAuthor>
  <p:cmAuthor id="11" name="Miller, Emma" initials="ME" lastIdx="25" clrIdx="10">
    <p:extLst>
      <p:ext uri="{19B8F6BF-5375-455C-9EA6-DF929625EA0E}">
        <p15:presenceInfo xmlns:p15="http://schemas.microsoft.com/office/powerpoint/2012/main" userId="S::emiller@doe.nj.gov::9026e641-641f-4d18-a3a0-6fae2779a59a" providerId="AD"/>
      </p:ext>
    </p:extLst>
  </p:cmAuthor>
  <p:cmAuthor id="5" name="Haake, Barbara" initials="HB" lastIdx="3" clrIdx="4">
    <p:extLst>
      <p:ext uri="{19B8F6BF-5375-455C-9EA6-DF929625EA0E}">
        <p15:presenceInfo xmlns:p15="http://schemas.microsoft.com/office/powerpoint/2012/main" userId="S::bhaake@doe.nj.gov::f0f0253b-2a5a-4460-b2e0-3aba2fd3e2e5" providerId="AD"/>
      </p:ext>
    </p:extLst>
  </p:cmAuthor>
  <p:cmAuthor id="12" name="Czehut, Katherine" initials="CK [2]" lastIdx="1" clrIdx="11">
    <p:extLst>
      <p:ext uri="{19B8F6BF-5375-455C-9EA6-DF929625EA0E}">
        <p15:presenceInfo xmlns:p15="http://schemas.microsoft.com/office/powerpoint/2012/main" userId="S::kczehut@doe.nj.gov::f40278c2-1b2f-4f9a-8f81-7971f4350395" providerId="AD"/>
      </p:ext>
    </p:extLst>
  </p:cmAuthor>
  <p:cmAuthor id="6" name="Frank, Peter" initials="FP" lastIdx="12" clrIdx="5">
    <p:extLst>
      <p:ext uri="{19B8F6BF-5375-455C-9EA6-DF929625EA0E}">
        <p15:presenceInfo xmlns:p15="http://schemas.microsoft.com/office/powerpoint/2012/main" userId="S::pfrank@doe.nj.gov::1fa809db-4681-424a-93c4-17c3613d38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E72"/>
    <a:srgbClr val="D9E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5AC5E8-F3C7-4D25-811E-C7287BA996A7}" v="2122" dt="2024-02-07T14:17:04.580"/>
    <p1510:client id="{97C4E448-E4EB-42C7-ACED-0A70B3E14093}" v="2" dt="2024-02-07T17:58:11.058"/>
    <p1510:client id="{F5E23EB4-2F59-0134-CAAE-66A09529184B}" v="1" dt="2024-02-06T19:18:57.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AF9070A-7D44-4A6C-93B4-C8998FFD69BC}" type="datetimeFigureOut">
              <a:rPr lang="en-US" smtClean="0"/>
              <a:t>2/7/2024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C1FC84A-B61C-4A46-BCC0-0080EAFB636E}" type="slidenum">
              <a:rPr lang="en-US" smtClean="0"/>
              <a:t>‹#›</a:t>
            </a:fld>
            <a:endParaRPr lang="en-US"/>
          </a:p>
        </p:txBody>
      </p:sp>
    </p:spTree>
    <p:extLst>
      <p:ext uri="{BB962C8B-B14F-4D97-AF65-F5344CB8AC3E}">
        <p14:creationId xmlns:p14="http://schemas.microsoft.com/office/powerpoint/2010/main" val="351882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b="0" baseline="0"/>
          </a:p>
        </p:txBody>
      </p:sp>
      <p:sp>
        <p:nvSpPr>
          <p:cNvPr id="4" name="Slide Number Placeholder 3"/>
          <p:cNvSpPr>
            <a:spLocks noGrp="1"/>
          </p:cNvSpPr>
          <p:nvPr>
            <p:ph type="sldNum" sz="quarter" idx="5"/>
          </p:nvPr>
        </p:nvSpPr>
        <p:spPr/>
        <p:txBody>
          <a:bodyPr/>
          <a:lstStyle/>
          <a:p>
            <a:fld id="{CC1FC84A-B61C-4A46-BCC0-0080EAFB636E}" type="slidenum">
              <a:rPr lang="en-US" smtClean="0"/>
              <a:t>1</a:t>
            </a:fld>
            <a:endParaRPr lang="en-US"/>
          </a:p>
        </p:txBody>
      </p:sp>
    </p:spTree>
    <p:extLst>
      <p:ext uri="{BB962C8B-B14F-4D97-AF65-F5344CB8AC3E}">
        <p14:creationId xmlns:p14="http://schemas.microsoft.com/office/powerpoint/2010/main" val="101607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10</a:t>
            </a:fld>
            <a:endParaRPr lang="en-US"/>
          </a:p>
        </p:txBody>
      </p:sp>
    </p:spTree>
    <p:extLst>
      <p:ext uri="{BB962C8B-B14F-4D97-AF65-F5344CB8AC3E}">
        <p14:creationId xmlns:p14="http://schemas.microsoft.com/office/powerpoint/2010/main" val="2490065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CC1FC84A-B61C-4A46-BCC0-0080EAFB636E}" type="slidenum">
              <a:rPr lang="en-US" smtClean="0"/>
              <a:t>11</a:t>
            </a:fld>
            <a:endParaRPr lang="en-US"/>
          </a:p>
        </p:txBody>
      </p:sp>
    </p:spTree>
    <p:extLst>
      <p:ext uri="{BB962C8B-B14F-4D97-AF65-F5344CB8AC3E}">
        <p14:creationId xmlns:p14="http://schemas.microsoft.com/office/powerpoint/2010/main" val="663494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12</a:t>
            </a:fld>
            <a:endParaRPr lang="en-US"/>
          </a:p>
        </p:txBody>
      </p:sp>
    </p:spTree>
    <p:extLst>
      <p:ext uri="{BB962C8B-B14F-4D97-AF65-F5344CB8AC3E}">
        <p14:creationId xmlns:p14="http://schemas.microsoft.com/office/powerpoint/2010/main" val="2241514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13</a:t>
            </a:fld>
            <a:endParaRPr lang="en-US"/>
          </a:p>
        </p:txBody>
      </p:sp>
    </p:spTree>
    <p:extLst>
      <p:ext uri="{BB962C8B-B14F-4D97-AF65-F5344CB8AC3E}">
        <p14:creationId xmlns:p14="http://schemas.microsoft.com/office/powerpoint/2010/main" val="2644665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1FC84A-B61C-4A46-BCC0-0080EAFB636E}" type="slidenum">
              <a:rPr lang="en-US" smtClean="0"/>
              <a:t>14</a:t>
            </a:fld>
            <a:endParaRPr lang="en-US"/>
          </a:p>
        </p:txBody>
      </p:sp>
    </p:spTree>
    <p:extLst>
      <p:ext uri="{BB962C8B-B14F-4D97-AF65-F5344CB8AC3E}">
        <p14:creationId xmlns:p14="http://schemas.microsoft.com/office/powerpoint/2010/main" val="2283036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Palatino Linotype"/>
            </a:endParaRPr>
          </a:p>
        </p:txBody>
      </p:sp>
      <p:sp>
        <p:nvSpPr>
          <p:cNvPr id="4" name="Slide Number Placeholder 3"/>
          <p:cNvSpPr>
            <a:spLocks noGrp="1"/>
          </p:cNvSpPr>
          <p:nvPr>
            <p:ph type="sldNum" sz="quarter" idx="10"/>
          </p:nvPr>
        </p:nvSpPr>
        <p:spPr/>
        <p:txBody>
          <a:bodyPr/>
          <a:lstStyle/>
          <a:p>
            <a:fld id="{CC1FC84A-B61C-4A46-BCC0-0080EAFB636E}" type="slidenum">
              <a:rPr lang="en-US" smtClean="0"/>
              <a:t>15</a:t>
            </a:fld>
            <a:endParaRPr lang="en-US"/>
          </a:p>
        </p:txBody>
      </p:sp>
    </p:spTree>
    <p:extLst>
      <p:ext uri="{BB962C8B-B14F-4D97-AF65-F5344CB8AC3E}">
        <p14:creationId xmlns:p14="http://schemas.microsoft.com/office/powerpoint/2010/main" val="3163736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16</a:t>
            </a:fld>
            <a:endParaRPr lang="en-US"/>
          </a:p>
        </p:txBody>
      </p:sp>
    </p:spTree>
    <p:extLst>
      <p:ext uri="{BB962C8B-B14F-4D97-AF65-F5344CB8AC3E}">
        <p14:creationId xmlns:p14="http://schemas.microsoft.com/office/powerpoint/2010/main" val="1726824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08000"/>
              </a:lnSpc>
              <a:spcBef>
                <a:spcPts val="375"/>
              </a:spcBef>
              <a:spcAft>
                <a:spcPts val="1050"/>
              </a:spcAft>
              <a:buFont typeface="Arial"/>
              <a:buNone/>
            </a:pPr>
            <a:endParaRPr lang="en-US">
              <a:cs typeface="Calibri"/>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17</a:t>
            </a:fld>
            <a:endParaRPr lang="en-US"/>
          </a:p>
        </p:txBody>
      </p:sp>
    </p:spTree>
    <p:extLst>
      <p:ext uri="{BB962C8B-B14F-4D97-AF65-F5344CB8AC3E}">
        <p14:creationId xmlns:p14="http://schemas.microsoft.com/office/powerpoint/2010/main" val="2157283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18</a:t>
            </a:fld>
            <a:endParaRPr lang="en-US"/>
          </a:p>
        </p:txBody>
      </p:sp>
    </p:spTree>
    <p:extLst>
      <p:ext uri="{BB962C8B-B14F-4D97-AF65-F5344CB8AC3E}">
        <p14:creationId xmlns:p14="http://schemas.microsoft.com/office/powerpoint/2010/main" val="2297818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19</a:t>
            </a:fld>
            <a:endParaRPr lang="en-US"/>
          </a:p>
        </p:txBody>
      </p:sp>
    </p:spTree>
    <p:extLst>
      <p:ext uri="{BB962C8B-B14F-4D97-AF65-F5344CB8AC3E}">
        <p14:creationId xmlns:p14="http://schemas.microsoft.com/office/powerpoint/2010/main" val="286260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CC1FC84A-B61C-4A46-BCC0-0080EAFB636E}" type="slidenum">
              <a:rPr lang="en-US" smtClean="0"/>
              <a:t>2</a:t>
            </a:fld>
            <a:endParaRPr lang="en-US"/>
          </a:p>
        </p:txBody>
      </p:sp>
    </p:spTree>
    <p:extLst>
      <p:ext uri="{BB962C8B-B14F-4D97-AF65-F5344CB8AC3E}">
        <p14:creationId xmlns:p14="http://schemas.microsoft.com/office/powerpoint/2010/main" val="2034018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20</a:t>
            </a:fld>
            <a:endParaRPr lang="en-US"/>
          </a:p>
        </p:txBody>
      </p:sp>
    </p:spTree>
    <p:extLst>
      <p:ext uri="{BB962C8B-B14F-4D97-AF65-F5344CB8AC3E}">
        <p14:creationId xmlns:p14="http://schemas.microsoft.com/office/powerpoint/2010/main" val="380737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CC1FC84A-B61C-4A46-BCC0-0080EAFB636E}" type="slidenum">
              <a:rPr lang="en-US" smtClean="0"/>
              <a:t>21</a:t>
            </a:fld>
            <a:endParaRPr lang="en-US"/>
          </a:p>
        </p:txBody>
      </p:sp>
    </p:spTree>
    <p:extLst>
      <p:ext uri="{BB962C8B-B14F-4D97-AF65-F5344CB8AC3E}">
        <p14:creationId xmlns:p14="http://schemas.microsoft.com/office/powerpoint/2010/main" val="1954463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CC1FC84A-B61C-4A46-BCC0-0080EAFB636E}" type="slidenum">
              <a:rPr lang="en-US" smtClean="0"/>
              <a:t>22</a:t>
            </a:fld>
            <a:endParaRPr lang="en-US"/>
          </a:p>
        </p:txBody>
      </p:sp>
    </p:spTree>
    <p:extLst>
      <p:ext uri="{BB962C8B-B14F-4D97-AF65-F5344CB8AC3E}">
        <p14:creationId xmlns:p14="http://schemas.microsoft.com/office/powerpoint/2010/main" val="328357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Francine</a:t>
            </a:r>
            <a:endParaRPr lang="en-US"/>
          </a:p>
        </p:txBody>
      </p:sp>
      <p:sp>
        <p:nvSpPr>
          <p:cNvPr id="4" name="Slide Number Placeholder 3"/>
          <p:cNvSpPr>
            <a:spLocks noGrp="1"/>
          </p:cNvSpPr>
          <p:nvPr>
            <p:ph type="sldNum" sz="quarter" idx="5"/>
          </p:nvPr>
        </p:nvSpPr>
        <p:spPr/>
        <p:txBody>
          <a:bodyPr/>
          <a:lstStyle/>
          <a:p>
            <a:fld id="{CC1FC84A-B61C-4A46-BCC0-0080EAFB636E}" type="slidenum">
              <a:rPr lang="en-US" smtClean="0"/>
              <a:t>23</a:t>
            </a:fld>
            <a:endParaRPr lang="en-US"/>
          </a:p>
        </p:txBody>
      </p:sp>
    </p:spTree>
    <p:extLst>
      <p:ext uri="{BB962C8B-B14F-4D97-AF65-F5344CB8AC3E}">
        <p14:creationId xmlns:p14="http://schemas.microsoft.com/office/powerpoint/2010/main" val="92410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CC1FC84A-B61C-4A46-BCC0-0080EAFB636E}" type="slidenum">
              <a:rPr lang="en-US" smtClean="0"/>
              <a:t>24</a:t>
            </a:fld>
            <a:endParaRPr lang="en-US"/>
          </a:p>
        </p:txBody>
      </p:sp>
    </p:spTree>
    <p:extLst>
      <p:ext uri="{BB962C8B-B14F-4D97-AF65-F5344CB8AC3E}">
        <p14:creationId xmlns:p14="http://schemas.microsoft.com/office/powerpoint/2010/main" val="127353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25</a:t>
            </a:fld>
            <a:endParaRPr lang="en-US"/>
          </a:p>
        </p:txBody>
      </p:sp>
    </p:spTree>
    <p:extLst>
      <p:ext uri="{BB962C8B-B14F-4D97-AF65-F5344CB8AC3E}">
        <p14:creationId xmlns:p14="http://schemas.microsoft.com/office/powerpoint/2010/main" val="2239076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26</a:t>
            </a:fld>
            <a:endParaRPr lang="en-US"/>
          </a:p>
        </p:txBody>
      </p:sp>
    </p:spTree>
    <p:extLst>
      <p:ext uri="{BB962C8B-B14F-4D97-AF65-F5344CB8AC3E}">
        <p14:creationId xmlns:p14="http://schemas.microsoft.com/office/powerpoint/2010/main" val="2286845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27</a:t>
            </a:fld>
            <a:endParaRPr lang="en-US"/>
          </a:p>
        </p:txBody>
      </p:sp>
    </p:spTree>
    <p:extLst>
      <p:ext uri="{BB962C8B-B14F-4D97-AF65-F5344CB8AC3E}">
        <p14:creationId xmlns:p14="http://schemas.microsoft.com/office/powerpoint/2010/main" val="2737238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1FC84A-B61C-4A46-BCC0-0080EAFB636E}" type="slidenum">
              <a:rPr lang="en-US" smtClean="0"/>
              <a:t>28</a:t>
            </a:fld>
            <a:endParaRPr lang="en-US"/>
          </a:p>
        </p:txBody>
      </p:sp>
    </p:spTree>
    <p:extLst>
      <p:ext uri="{BB962C8B-B14F-4D97-AF65-F5344CB8AC3E}">
        <p14:creationId xmlns:p14="http://schemas.microsoft.com/office/powerpoint/2010/main" val="137904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29</a:t>
            </a:fld>
            <a:endParaRPr lang="en-US"/>
          </a:p>
        </p:txBody>
      </p:sp>
    </p:spTree>
    <p:extLst>
      <p:ext uri="{BB962C8B-B14F-4D97-AF65-F5344CB8AC3E}">
        <p14:creationId xmlns:p14="http://schemas.microsoft.com/office/powerpoint/2010/main" val="125901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6FB89-D5FF-10EC-3434-C7B26BBB9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C1D15-7E0F-C7AB-1138-E1396824F6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E60317-26AE-64CE-7C48-22F2DEB326BA}"/>
              </a:ext>
            </a:extLst>
          </p:cNvPr>
          <p:cNvSpPr>
            <a:spLocks noGrp="1"/>
          </p:cNvSpPr>
          <p:nvPr>
            <p:ph type="body" idx="1"/>
          </p:nvPr>
        </p:nvSpPr>
        <p:spPr/>
        <p:txBody>
          <a:bodyPr/>
          <a:lstStyle/>
          <a:p>
            <a:r>
              <a:rPr lang="en-US" sz="1200" b="1" i="0" kern="1200">
                <a:solidFill>
                  <a:schemeClr val="tx1"/>
                </a:solidFill>
                <a:effectLst/>
                <a:latin typeface="+mn-lt"/>
                <a:ea typeface="+mn-ea"/>
                <a:cs typeface="+mn-cs"/>
              </a:rPr>
              <a:t>CLIPPY</a:t>
            </a:r>
            <a:r>
              <a:rPr lang="en-US" sz="1200" b="0" i="0" kern="1200">
                <a:solidFill>
                  <a:schemeClr val="tx1"/>
                </a:solidFill>
                <a:effectLst/>
                <a:latin typeface="+mn-lt"/>
                <a:ea typeface="+mn-ea"/>
                <a:cs typeface="+mn-cs"/>
              </a:rPr>
              <a:t> is a </a:t>
            </a:r>
            <a:r>
              <a:rPr lang="en-US" sz="1200" b="1" i="0" kern="1200">
                <a:solidFill>
                  <a:schemeClr val="tx1"/>
                </a:solidFill>
                <a:effectLst/>
                <a:latin typeface="+mn-lt"/>
                <a:ea typeface="+mn-ea"/>
                <a:cs typeface="+mn-cs"/>
              </a:rPr>
              <a:t>trademark</a:t>
            </a:r>
            <a:r>
              <a:rPr lang="en-US" sz="1200" b="0" i="0" kern="1200">
                <a:solidFill>
                  <a:schemeClr val="tx1"/>
                </a:solidFill>
                <a:effectLst/>
                <a:latin typeface="+mn-lt"/>
                <a:ea typeface="+mn-ea"/>
                <a:cs typeface="+mn-cs"/>
              </a:rPr>
              <a:t> of Microsoft Corporation. </a:t>
            </a:r>
            <a:endParaRPr lang="en-US" b="0">
              <a:ea typeface="Calibri"/>
              <a:cs typeface="Calibri"/>
            </a:endParaRPr>
          </a:p>
        </p:txBody>
      </p:sp>
      <p:sp>
        <p:nvSpPr>
          <p:cNvPr id="4" name="Slide Number Placeholder 3">
            <a:extLst>
              <a:ext uri="{FF2B5EF4-FFF2-40B4-BE49-F238E27FC236}">
                <a16:creationId xmlns:a16="http://schemas.microsoft.com/office/drawing/2014/main" id="{76E2CFB9-613C-7DBF-85CC-022DC54A26F8}"/>
              </a:ext>
            </a:extLst>
          </p:cNvPr>
          <p:cNvSpPr>
            <a:spLocks noGrp="1"/>
          </p:cNvSpPr>
          <p:nvPr>
            <p:ph type="sldNum" sz="quarter" idx="5"/>
          </p:nvPr>
        </p:nvSpPr>
        <p:spPr/>
        <p:txBody>
          <a:bodyPr/>
          <a:lstStyle/>
          <a:p>
            <a:fld id="{CC1FC84A-B61C-4A46-BCC0-0080EAFB636E}" type="slidenum">
              <a:rPr lang="en-US" smtClean="0"/>
              <a:t>3</a:t>
            </a:fld>
            <a:endParaRPr lang="en-US"/>
          </a:p>
        </p:txBody>
      </p:sp>
    </p:spTree>
    <p:extLst>
      <p:ext uri="{BB962C8B-B14F-4D97-AF65-F5344CB8AC3E}">
        <p14:creationId xmlns:p14="http://schemas.microsoft.com/office/powerpoint/2010/main" val="735639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Palatino Linotype"/>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30</a:t>
            </a:fld>
            <a:endParaRPr lang="en-US"/>
          </a:p>
        </p:txBody>
      </p:sp>
    </p:spTree>
    <p:extLst>
      <p:ext uri="{BB962C8B-B14F-4D97-AF65-F5344CB8AC3E}">
        <p14:creationId xmlns:p14="http://schemas.microsoft.com/office/powerpoint/2010/main" val="268847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1FC84A-B61C-4A46-BCC0-0080EAFB636E}" type="slidenum">
              <a:rPr lang="en-US" smtClean="0"/>
              <a:t>4</a:t>
            </a:fld>
            <a:endParaRPr lang="en-US"/>
          </a:p>
        </p:txBody>
      </p:sp>
    </p:spTree>
    <p:extLst>
      <p:ext uri="{BB962C8B-B14F-4D97-AF65-F5344CB8AC3E}">
        <p14:creationId xmlns:p14="http://schemas.microsoft.com/office/powerpoint/2010/main" val="5491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ea typeface="Calibri" panose="020F0502020204030204"/>
              <a:cs typeface="Calibri"/>
            </a:endParaRPr>
          </a:p>
        </p:txBody>
      </p:sp>
      <p:sp>
        <p:nvSpPr>
          <p:cNvPr id="4" name="Slide Number Placeholder 3"/>
          <p:cNvSpPr>
            <a:spLocks noGrp="1"/>
          </p:cNvSpPr>
          <p:nvPr>
            <p:ph type="sldNum" sz="quarter" idx="10"/>
          </p:nvPr>
        </p:nvSpPr>
        <p:spPr/>
        <p:txBody>
          <a:bodyPr/>
          <a:lstStyle/>
          <a:p>
            <a:fld id="{BCCB8011-B2C8-4065-A496-0BC67FEC4B59}" type="slidenum">
              <a:rPr lang="en-US" smtClean="0"/>
              <a:t>5</a:t>
            </a:fld>
            <a:endParaRPr lang="en-US"/>
          </a:p>
        </p:txBody>
      </p:sp>
    </p:spTree>
    <p:extLst>
      <p:ext uri="{BB962C8B-B14F-4D97-AF65-F5344CB8AC3E}">
        <p14:creationId xmlns:p14="http://schemas.microsoft.com/office/powerpoint/2010/main" val="15093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6</a:t>
            </a:fld>
            <a:endParaRPr lang="en-US"/>
          </a:p>
        </p:txBody>
      </p:sp>
    </p:spTree>
    <p:extLst>
      <p:ext uri="{BB962C8B-B14F-4D97-AF65-F5344CB8AC3E}">
        <p14:creationId xmlns:p14="http://schemas.microsoft.com/office/powerpoint/2010/main" val="160212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a:p>
        </p:txBody>
      </p:sp>
      <p:sp>
        <p:nvSpPr>
          <p:cNvPr id="4" name="Slide Number Placeholder 3"/>
          <p:cNvSpPr>
            <a:spLocks noGrp="1"/>
          </p:cNvSpPr>
          <p:nvPr>
            <p:ph type="sldNum" sz="quarter" idx="5"/>
          </p:nvPr>
        </p:nvSpPr>
        <p:spPr/>
        <p:txBody>
          <a:bodyPr/>
          <a:lstStyle/>
          <a:p>
            <a:fld id="{CC1FC84A-B61C-4A46-BCC0-0080EAFB636E}" type="slidenum">
              <a:rPr lang="en-US" smtClean="0"/>
              <a:t>7</a:t>
            </a:fld>
            <a:endParaRPr lang="en-US"/>
          </a:p>
        </p:txBody>
      </p:sp>
    </p:spTree>
    <p:extLst>
      <p:ext uri="{BB962C8B-B14F-4D97-AF65-F5344CB8AC3E}">
        <p14:creationId xmlns:p14="http://schemas.microsoft.com/office/powerpoint/2010/main" val="64402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CC1FC84A-B61C-4A46-BCC0-0080EAFB636E}" type="slidenum">
              <a:rPr lang="en-US" smtClean="0"/>
              <a:t>8</a:t>
            </a:fld>
            <a:endParaRPr lang="en-US"/>
          </a:p>
        </p:txBody>
      </p:sp>
    </p:spTree>
    <p:extLst>
      <p:ext uri="{BB962C8B-B14F-4D97-AF65-F5344CB8AC3E}">
        <p14:creationId xmlns:p14="http://schemas.microsoft.com/office/powerpoint/2010/main" val="2729873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CC1FC84A-B61C-4A46-BCC0-0080EAFB636E}" type="slidenum">
              <a:rPr lang="en-US" smtClean="0"/>
              <a:t>9</a:t>
            </a:fld>
            <a:endParaRPr lang="en-US"/>
          </a:p>
        </p:txBody>
      </p:sp>
    </p:spTree>
    <p:extLst>
      <p:ext uri="{BB962C8B-B14F-4D97-AF65-F5344CB8AC3E}">
        <p14:creationId xmlns:p14="http://schemas.microsoft.com/office/powerpoint/2010/main" val="392721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2" y="2037852"/>
            <a:ext cx="12191999" cy="1282447"/>
          </a:xfrm>
        </p:spPr>
        <p:txBody>
          <a:bodyPr anchor="b"/>
          <a:lstStyle>
            <a:lvl1pPr algn="ctr">
              <a:defRPr sz="405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2" y="3654080"/>
            <a:ext cx="12191999" cy="2198080"/>
          </a:xfrm>
        </p:spPr>
        <p:txBody>
          <a:bodyPr/>
          <a:lstStyle>
            <a:lvl1pPr marL="0" indent="0" algn="ctr">
              <a:buNone/>
              <a:defRPr sz="21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75894611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1525-BAE3-4CAF-89D0-D1DDCA7553F3}"/>
              </a:ext>
            </a:extLst>
          </p:cNvPr>
          <p:cNvSpPr>
            <a:spLocks noGrp="1"/>
          </p:cNvSpPr>
          <p:nvPr>
            <p:ph type="title"/>
          </p:nvPr>
        </p:nvSpPr>
        <p:spPr>
          <a:xfrm>
            <a:off x="181069" y="523073"/>
            <a:ext cx="11787611" cy="989850"/>
          </a:xfrm>
          <a:prstGeom prst="rect">
            <a:avLst/>
          </a:prstGeom>
        </p:spPr>
        <p:txBody>
          <a:bodyPr/>
          <a:lstStyle/>
          <a:p>
            <a:r>
              <a:rPr lang="en-US"/>
              <a:t>Click to edit Master title style</a:t>
            </a:r>
          </a:p>
        </p:txBody>
      </p:sp>
      <p:sp>
        <p:nvSpPr>
          <p:cNvPr id="12" name="Chart Placeholder 11">
            <a:extLst>
              <a:ext uri="{FF2B5EF4-FFF2-40B4-BE49-F238E27FC236}">
                <a16:creationId xmlns:a16="http://schemas.microsoft.com/office/drawing/2014/main" id="{A6AA0EF4-0F3E-49A9-A72A-4AB100D7A983}"/>
              </a:ext>
            </a:extLst>
          </p:cNvPr>
          <p:cNvSpPr>
            <a:spLocks noGrp="1"/>
          </p:cNvSpPr>
          <p:nvPr>
            <p:ph type="chart" sz="quarter" idx="13"/>
          </p:nvPr>
        </p:nvSpPr>
        <p:spPr>
          <a:xfrm>
            <a:off x="181069" y="1914862"/>
            <a:ext cx="11787611" cy="4376210"/>
          </a:xfrm>
        </p:spPr>
        <p:txBody>
          <a:bodyPr/>
          <a:lstStyle/>
          <a:p>
            <a:r>
              <a:rPr lang="en-US"/>
              <a:t>Click icon to add chart</a:t>
            </a:r>
          </a:p>
        </p:txBody>
      </p:sp>
      <p:sp>
        <p:nvSpPr>
          <p:cNvPr id="5" name="Footer Placeholder 3">
            <a:extLst>
              <a:ext uri="{FF2B5EF4-FFF2-40B4-BE49-F238E27FC236}">
                <a16:creationId xmlns:a16="http://schemas.microsoft.com/office/drawing/2014/main" id="{42AFA712-8BE6-40B2-B9BF-005BFA8B5E98}"/>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9" name="Slide Number Placeholder 8">
            <a:extLst>
              <a:ext uri="{FF2B5EF4-FFF2-40B4-BE49-F238E27FC236}">
                <a16:creationId xmlns:a16="http://schemas.microsoft.com/office/drawing/2014/main" id="{42256F76-59C6-41DD-B216-886CAB45919F}"/>
              </a:ext>
            </a:extLst>
          </p:cNvPr>
          <p:cNvSpPr>
            <a:spLocks noGrp="1"/>
          </p:cNvSpPr>
          <p:nvPr>
            <p:ph type="sldNum" sz="quarter" idx="12"/>
          </p:nvPr>
        </p:nvSpPr>
        <p:spPr>
          <a:xfrm>
            <a:off x="9448800" y="6535360"/>
            <a:ext cx="2743200" cy="365125"/>
          </a:xfrm>
          <a:prstGeom prst="rect">
            <a:avLst/>
          </a:prstGeom>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27524420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7"/>
            <a:ext cx="11849100" cy="4803775"/>
          </a:xfrm>
        </p:spPr>
        <p:txBody>
          <a:bodyPr/>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8623571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5798382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3" y="1138548"/>
            <a:ext cx="1189027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2"/>
            <a:ext cx="11890272" cy="1433759"/>
          </a:xfrm>
        </p:spPr>
        <p:txBody>
          <a:bodyPr rIns="91440">
            <a:noAutofit/>
          </a:bodyPr>
          <a:lstStyle>
            <a:lvl1pPr>
              <a:defRPr sz="1800"/>
            </a:lvl1pPr>
            <a:lvl2pPr>
              <a:defRPr sz="1500"/>
            </a:lvl2pPr>
            <a:lvl3pPr>
              <a:defRPr sz="135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1" y="3603812"/>
            <a:ext cx="1189027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9"/>
            <a:ext cx="11890272" cy="1522429"/>
          </a:xfrm>
        </p:spPr>
        <p:txBody>
          <a:bodyPr rIns="91440">
            <a:noAutofit/>
          </a:bodyPr>
          <a:lstStyle>
            <a:lvl1pPr>
              <a:defRPr sz="1800"/>
            </a:lvl1pPr>
            <a:lvl2pPr>
              <a:defRPr sz="1500"/>
            </a:lvl2pPr>
            <a:lvl3pPr>
              <a:defRPr sz="135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47605801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69" y="1429019"/>
            <a:ext cx="5843531" cy="4498057"/>
          </a:xfrm>
        </p:spPr>
        <p:txBody>
          <a:bodyPr rIns="640080"/>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1" y="1429018"/>
            <a:ext cx="5843531" cy="4498057"/>
          </a:xfrm>
        </p:spPr>
        <p:txBody>
          <a:bodyPr rIns="640080"/>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85131659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1" y="1429019"/>
            <a:ext cx="3800820" cy="4498057"/>
          </a:xfrm>
        </p:spPr>
        <p:txBody>
          <a:bodyPr rIns="45720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1" y="1429019"/>
            <a:ext cx="3800820" cy="4498057"/>
          </a:xfrm>
        </p:spPr>
        <p:txBody>
          <a:bodyPr rIns="45720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3" y="1431792"/>
            <a:ext cx="3800820" cy="4498057"/>
          </a:xfrm>
        </p:spPr>
        <p:txBody>
          <a:bodyPr rIns="82296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18046918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1" y="380198"/>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5" y="1449806"/>
            <a:ext cx="587639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180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9" y="2274806"/>
            <a:ext cx="5876389" cy="3663285"/>
          </a:xfrm>
        </p:spPr>
        <p:txBody>
          <a:bodyPr>
            <a:noAutofit/>
          </a:bodyPr>
          <a:lstStyle>
            <a:lvl1pPr>
              <a:defRPr sz="180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05486958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7"/>
            <a:ext cx="11839480" cy="671793"/>
          </a:xfrm>
        </p:spPr>
        <p:txBody>
          <a:bodyPr>
            <a:normAutofit/>
          </a:bodyPr>
          <a:lstStyle>
            <a:lvl1pPr marL="0" indent="0">
              <a:buNone/>
              <a:defRPr sz="24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20" y="2073277"/>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843702715"/>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21"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5869960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3" y="1520826"/>
            <a:ext cx="10642295"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9459786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2/7/2024</a:t>
            </a:fld>
            <a:endParaRPr lang="en-US"/>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1929936C-68CC-48AF-8CF3-4B03BC21D04D}" type="slidenum">
              <a:rPr lang="en-US" smtClean="0"/>
              <a:pPr/>
              <a:t>‹#›</a:t>
            </a:fld>
            <a:endParaRPr lang="en-US"/>
          </a:p>
        </p:txBody>
      </p:sp>
    </p:spTree>
    <p:extLst>
      <p:ext uri="{BB962C8B-B14F-4D97-AF65-F5344CB8AC3E}">
        <p14:creationId xmlns:p14="http://schemas.microsoft.com/office/powerpoint/2010/main" val="259723310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2" y="1277653"/>
            <a:ext cx="11853863" cy="765753"/>
          </a:xfrm>
        </p:spPr>
        <p:txBody>
          <a:bodyPr/>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8" y="2341623"/>
            <a:ext cx="10255263" cy="361735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11894619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1" y="5457473"/>
            <a:ext cx="9808556" cy="550863"/>
          </a:xfrm>
        </p:spPr>
        <p:txBody>
          <a:bodyPr rIns="91440">
            <a:noAutofit/>
          </a:bodyPr>
          <a:lstStyle>
            <a:lvl1pPr marL="0" indent="0">
              <a:buNone/>
              <a:defRPr sz="15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9697180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5" y="1226582"/>
            <a:ext cx="5563517" cy="468947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3"/>
            <a:ext cx="5930747" cy="468947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6181974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5" y="1226584"/>
            <a:ext cx="5563517" cy="41571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1" y="5457827"/>
            <a:ext cx="5564188" cy="550863"/>
          </a:xfrm>
        </p:spPr>
        <p:txBody>
          <a:bodyPr rIns="91440">
            <a:noAutofit/>
          </a:bodyPr>
          <a:lstStyle>
            <a:lvl1pPr marL="0" indent="0">
              <a:buNone/>
              <a:defRPr sz="12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3"/>
            <a:ext cx="5930747" cy="468947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48946428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61"/>
            <a:ext cx="12192000" cy="747579"/>
          </a:xfrm>
        </p:spPr>
        <p:txBody>
          <a:bodyPr lIns="0" rIns="91440">
            <a:normAutofit/>
          </a:bodyPr>
          <a:lstStyle>
            <a:lvl1pPr marL="0" indent="0" algn="ctr">
              <a:spcBef>
                <a:spcPts val="0"/>
              </a:spcBef>
              <a:buNone/>
              <a:defRPr sz="24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8"/>
            <a:ext cx="12191999" cy="1493491"/>
          </a:xfrm>
        </p:spPr>
        <p:txBody>
          <a:bodyPr lIns="0" rIns="0">
            <a:normAutofit/>
          </a:bodyPr>
          <a:lstStyle>
            <a:lvl1pPr marL="0" indent="0" algn="ctr">
              <a:spcBef>
                <a:spcPts val="0"/>
              </a:spcBef>
              <a:spcAft>
                <a:spcPts val="900"/>
              </a:spcAft>
              <a:buNone/>
              <a:defRPr sz="24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9"/>
            <a:ext cx="12192000" cy="640081"/>
          </a:xfrm>
        </p:spPr>
        <p:txBody>
          <a:bodyPr lIns="0" rIns="0">
            <a:normAutofit/>
          </a:bodyPr>
          <a:lstStyle>
            <a:lvl1pPr marL="0" indent="0" algn="ctr">
              <a:spcBef>
                <a:spcPts val="0"/>
              </a:spcBef>
              <a:spcAft>
                <a:spcPts val="0"/>
              </a:spcAft>
              <a:buNone/>
              <a:defRPr sz="18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2" y="5497665"/>
            <a:ext cx="1542361" cy="640080"/>
          </a:xfrm>
        </p:spPr>
        <p:txBody>
          <a:bodyPr rIns="0">
            <a:noAutofit/>
          </a:bodyPr>
          <a:lstStyle>
            <a:lvl1pPr marL="0" indent="0" algn="ctr">
              <a:buNone/>
              <a:defRPr sz="105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4"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7" y="5497667"/>
            <a:ext cx="1608463" cy="640081"/>
          </a:xfrm>
        </p:spPr>
        <p:txBody>
          <a:bodyPr rIns="91440">
            <a:noAutofit/>
          </a:bodyPr>
          <a:lstStyle>
            <a:lvl1pPr marL="0" indent="0" algn="ctr">
              <a:buNone/>
              <a:defRPr sz="105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7"/>
            <a:ext cx="1608463" cy="640081"/>
          </a:xfrm>
        </p:spPr>
        <p:txBody>
          <a:bodyPr rIns="91440">
            <a:noAutofit/>
          </a:bodyPr>
          <a:lstStyle>
            <a:lvl1pPr marL="0" indent="0" algn="ctr">
              <a:buNone/>
              <a:defRPr sz="105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0719642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2" y="2037852"/>
            <a:ext cx="12191999" cy="1282447"/>
          </a:xfrm>
        </p:spPr>
        <p:txBody>
          <a:bodyPr anchor="b"/>
          <a:lstStyle>
            <a:lvl1pPr algn="ctr">
              <a:defRPr sz="405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2" y="3654080"/>
            <a:ext cx="12191999" cy="2198080"/>
          </a:xfrm>
        </p:spPr>
        <p:txBody>
          <a:bodyPr/>
          <a:lstStyle>
            <a:lvl1pPr marL="0" indent="0" algn="ctr">
              <a:buNone/>
              <a:defRPr sz="21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414613429"/>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a:p>
        </p:txBody>
      </p:sp>
    </p:spTree>
    <p:extLst>
      <p:ext uri="{BB962C8B-B14F-4D97-AF65-F5344CB8AC3E}">
        <p14:creationId xmlns:p14="http://schemas.microsoft.com/office/powerpoint/2010/main" val="415424802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4"/>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73282432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263188143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2/7/2024</a:t>
            </a:fld>
            <a:endParaRPr lang="en-US"/>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a:p>
        </p:txBody>
      </p:sp>
    </p:spTree>
    <p:extLst>
      <p:ext uri="{BB962C8B-B14F-4D97-AF65-F5344CB8AC3E}">
        <p14:creationId xmlns:p14="http://schemas.microsoft.com/office/powerpoint/2010/main" val="55542176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pic>
        <p:nvPicPr>
          <p:cNvPr id="6" name="Picture 5"/>
          <p:cNvPicPr>
            <a:picLocks noChangeAspect="1"/>
          </p:cNvPicPr>
          <p:nvPr userDrawn="1"/>
        </p:nvPicPr>
        <p:blipFill>
          <a:blip r:embed="rId2"/>
          <a:stretch>
            <a:fillRect/>
          </a:stretch>
        </p:blipFill>
        <p:spPr>
          <a:xfrm>
            <a:off x="98321" y="5869782"/>
            <a:ext cx="1211177" cy="914479"/>
          </a:xfrm>
          <a:prstGeom prst="rect">
            <a:avLst/>
          </a:prstGeom>
        </p:spPr>
      </p:pic>
    </p:spTree>
    <p:extLst>
      <p:ext uri="{BB962C8B-B14F-4D97-AF65-F5344CB8AC3E}">
        <p14:creationId xmlns:p14="http://schemas.microsoft.com/office/powerpoint/2010/main" val="131049251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11895345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98199869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2749147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8946291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7626300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8921500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907586554"/>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4953002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5317698"/>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00533109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CF06-8C59-4736-BBD8-2485DEAC9A04}"/>
              </a:ext>
            </a:extLst>
          </p:cNvPr>
          <p:cNvSpPr>
            <a:spLocks noGrp="1"/>
          </p:cNvSpPr>
          <p:nvPr>
            <p:ph type="title"/>
          </p:nvPr>
        </p:nvSpPr>
        <p:spPr>
          <a:xfrm>
            <a:off x="325928" y="365126"/>
            <a:ext cx="11497901" cy="115610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6E68CC3-A211-4170-8256-D1B0621F9EF8}"/>
              </a:ext>
            </a:extLst>
          </p:cNvPr>
          <p:cNvSpPr>
            <a:spLocks noGrp="1"/>
          </p:cNvSpPr>
          <p:nvPr>
            <p:ph sz="half" idx="1"/>
          </p:nvPr>
        </p:nvSpPr>
        <p:spPr>
          <a:xfrm>
            <a:off x="325925" y="1949730"/>
            <a:ext cx="5181600" cy="4428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0C559-C4BB-47B0-B05B-0B773EDABDCA}"/>
              </a:ext>
            </a:extLst>
          </p:cNvPr>
          <p:cNvSpPr>
            <a:spLocks noGrp="1"/>
          </p:cNvSpPr>
          <p:nvPr>
            <p:ph sz="half" idx="2"/>
          </p:nvPr>
        </p:nvSpPr>
        <p:spPr>
          <a:xfrm>
            <a:off x="6491337" y="1947083"/>
            <a:ext cx="5332491" cy="4428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a:extLst>
              <a:ext uri="{FF2B5EF4-FFF2-40B4-BE49-F238E27FC236}">
                <a16:creationId xmlns:a16="http://schemas.microsoft.com/office/drawing/2014/main" id="{1AFC33AE-4ECE-4672-952F-953EEFA01FC4}"/>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7" name="Slide Number Placeholder 6">
            <a:extLst>
              <a:ext uri="{FF2B5EF4-FFF2-40B4-BE49-F238E27FC236}">
                <a16:creationId xmlns:a16="http://schemas.microsoft.com/office/drawing/2014/main" id="{A8F06CBD-4E0B-4DF9-B7F5-4AE152EA685E}"/>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1709745017"/>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42196168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57376358"/>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20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86379921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9068" y="1289225"/>
            <a:ext cx="11853863" cy="962407"/>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20456" y="2382516"/>
            <a:ext cx="8831483" cy="35115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6303566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1125287"/>
          </a:xfrm>
        </p:spPr>
        <p:txBody>
          <a:bodyPr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638552"/>
            <a:ext cx="12191999" cy="1239312"/>
          </a:xfrm>
        </p:spPr>
        <p:txBody>
          <a:bodyPr rIns="91440">
            <a:normAutofit/>
          </a:bodyPr>
          <a:lstStyle>
            <a:lvl1pPr marL="0" indent="0" algn="ctr">
              <a:spcBef>
                <a:spcPts val="0"/>
              </a:spcBef>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97872"/>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98410805"/>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119564185"/>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3610407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68413669"/>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0189231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61496490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wo Content_Simpl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CF06-8C59-4736-BBD8-2485DEAC9A04}"/>
              </a:ext>
            </a:extLst>
          </p:cNvPr>
          <p:cNvSpPr>
            <a:spLocks noGrp="1"/>
          </p:cNvSpPr>
          <p:nvPr>
            <p:ph type="title"/>
          </p:nvPr>
        </p:nvSpPr>
        <p:spPr>
          <a:xfrm>
            <a:off x="135801" y="365126"/>
            <a:ext cx="11823827" cy="1114540"/>
          </a:xfrm>
        </p:spPr>
        <p:txBody>
          <a:bodyPr/>
          <a:lstStyle/>
          <a:p>
            <a:r>
              <a:rPr lang="en-US"/>
              <a:t>Click to edit Master title style</a:t>
            </a:r>
          </a:p>
        </p:txBody>
      </p:sp>
      <p:sp>
        <p:nvSpPr>
          <p:cNvPr id="6" name="Content Placeholder 3">
            <a:extLst>
              <a:ext uri="{FF2B5EF4-FFF2-40B4-BE49-F238E27FC236}">
                <a16:creationId xmlns:a16="http://schemas.microsoft.com/office/drawing/2014/main" id="{351658A7-B92F-45A2-B638-36B423473E34}"/>
              </a:ext>
            </a:extLst>
          </p:cNvPr>
          <p:cNvSpPr>
            <a:spLocks noGrp="1"/>
          </p:cNvSpPr>
          <p:nvPr>
            <p:ph sz="half" idx="13"/>
          </p:nvPr>
        </p:nvSpPr>
        <p:spPr>
          <a:xfrm>
            <a:off x="135803" y="1825624"/>
            <a:ext cx="5690856" cy="4502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0C559-C4BB-47B0-B05B-0B773EDABDCA}"/>
              </a:ext>
            </a:extLst>
          </p:cNvPr>
          <p:cNvSpPr>
            <a:spLocks noGrp="1"/>
          </p:cNvSpPr>
          <p:nvPr>
            <p:ph sz="half" idx="2"/>
          </p:nvPr>
        </p:nvSpPr>
        <p:spPr>
          <a:xfrm>
            <a:off x="6268772" y="1825625"/>
            <a:ext cx="5690856" cy="4502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95D68219-6CB5-460D-B65B-7133D98141CD}"/>
              </a:ext>
            </a:extLst>
          </p:cNvPr>
          <p:cNvSpPr>
            <a:spLocks noGrp="1"/>
          </p:cNvSpPr>
          <p:nvPr>
            <p:ph type="ftr" sz="quarter" idx="3"/>
          </p:nvPr>
        </p:nvSpPr>
        <p:spPr>
          <a:xfrm>
            <a:off x="0" y="6552776"/>
            <a:ext cx="2743200" cy="347709"/>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7" name="Slide Number Placeholder 6">
            <a:extLst>
              <a:ext uri="{FF2B5EF4-FFF2-40B4-BE49-F238E27FC236}">
                <a16:creationId xmlns:a16="http://schemas.microsoft.com/office/drawing/2014/main" id="{A8F06CBD-4E0B-4DF9-B7F5-4AE152EA685E}"/>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3462879245"/>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34716994"/>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66685576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12364075"/>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745279271"/>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354300991"/>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1548293"/>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27734411"/>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20784569"/>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0051094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hreeContent_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CF06-8C59-4736-BBD8-2485DEAC9A04}"/>
              </a:ext>
            </a:extLst>
          </p:cNvPr>
          <p:cNvSpPr>
            <a:spLocks noGrp="1"/>
          </p:cNvSpPr>
          <p:nvPr>
            <p:ph type="title"/>
          </p:nvPr>
        </p:nvSpPr>
        <p:spPr>
          <a:xfrm>
            <a:off x="838200" y="365126"/>
            <a:ext cx="10515600" cy="893520"/>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F6E68CC3-A211-4170-8256-D1B0621F9EF8}"/>
              </a:ext>
            </a:extLst>
          </p:cNvPr>
          <p:cNvSpPr>
            <a:spLocks noGrp="1"/>
          </p:cNvSpPr>
          <p:nvPr>
            <p:ph sz="half" idx="1"/>
          </p:nvPr>
        </p:nvSpPr>
        <p:spPr>
          <a:xfrm>
            <a:off x="838199" y="1395323"/>
            <a:ext cx="10515600" cy="1455457"/>
          </a:xfrm>
        </p:spPr>
        <p:txBody>
          <a:bodyPr/>
          <a:lstStyle>
            <a:lvl3pPr marL="685783" indent="0">
              <a:buNone/>
              <a:defRPr/>
            </a:lvl3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C3DE64AC-8446-4C9F-B063-00502FAAD8B2}"/>
              </a:ext>
            </a:extLst>
          </p:cNvPr>
          <p:cNvSpPr>
            <a:spLocks noGrp="1"/>
          </p:cNvSpPr>
          <p:nvPr>
            <p:ph sz="half" idx="13"/>
          </p:nvPr>
        </p:nvSpPr>
        <p:spPr>
          <a:xfrm>
            <a:off x="838199" y="2982421"/>
            <a:ext cx="10515600" cy="1559667"/>
          </a:xfrm>
        </p:spPr>
        <p:txBody>
          <a:body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0312DEFC-B4BA-44CD-9676-AA10C89DD9E6}"/>
              </a:ext>
            </a:extLst>
          </p:cNvPr>
          <p:cNvSpPr>
            <a:spLocks noGrp="1"/>
          </p:cNvSpPr>
          <p:nvPr>
            <p:ph sz="half" idx="14"/>
          </p:nvPr>
        </p:nvSpPr>
        <p:spPr>
          <a:xfrm>
            <a:off x="838199" y="4688393"/>
            <a:ext cx="10515600" cy="1730701"/>
          </a:xfrm>
        </p:spPr>
        <p:txBody>
          <a:bodyPr/>
          <a:lstStyle/>
          <a:p>
            <a:pPr lvl="0"/>
            <a:r>
              <a:rPr lang="en-US"/>
              <a:t>Click to edit Master text styles</a:t>
            </a:r>
          </a:p>
          <a:p>
            <a:pPr lvl="1"/>
            <a:r>
              <a:rPr lang="en-US"/>
              <a:t>Second level</a:t>
            </a:r>
          </a:p>
        </p:txBody>
      </p:sp>
      <p:sp>
        <p:nvSpPr>
          <p:cNvPr id="8" name="Footer Placeholder 3">
            <a:extLst>
              <a:ext uri="{FF2B5EF4-FFF2-40B4-BE49-F238E27FC236}">
                <a16:creationId xmlns:a16="http://schemas.microsoft.com/office/drawing/2014/main" id="{8075FB28-1637-4D36-BC87-9A87C854BF03}"/>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7" name="Slide Number Placeholder 6">
            <a:extLst>
              <a:ext uri="{FF2B5EF4-FFF2-40B4-BE49-F238E27FC236}">
                <a16:creationId xmlns:a16="http://schemas.microsoft.com/office/drawing/2014/main" id="{A8F06CBD-4E0B-4DF9-B7F5-4AE152EA685E}"/>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169247675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1525-BAE3-4CAF-89D0-D1DDCA7553F3}"/>
              </a:ext>
            </a:extLst>
          </p:cNvPr>
          <p:cNvSpPr>
            <a:spLocks noGrp="1"/>
          </p:cNvSpPr>
          <p:nvPr>
            <p:ph type="title"/>
          </p:nvPr>
        </p:nvSpPr>
        <p:spPr>
          <a:xfrm>
            <a:off x="217285" y="365131"/>
            <a:ext cx="11775547" cy="956681"/>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23838D-6D5E-455C-85DF-54B77EE5519D}"/>
              </a:ext>
            </a:extLst>
          </p:cNvPr>
          <p:cNvSpPr>
            <a:spLocks noGrp="1"/>
          </p:cNvSpPr>
          <p:nvPr>
            <p:ph type="body" idx="1"/>
          </p:nvPr>
        </p:nvSpPr>
        <p:spPr>
          <a:xfrm>
            <a:off x="217290" y="1681163"/>
            <a:ext cx="371192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232FF-A555-45CC-B407-62C42702E5F3}"/>
              </a:ext>
            </a:extLst>
          </p:cNvPr>
          <p:cNvSpPr>
            <a:spLocks noGrp="1"/>
          </p:cNvSpPr>
          <p:nvPr>
            <p:ph sz="half" idx="2"/>
          </p:nvPr>
        </p:nvSpPr>
        <p:spPr>
          <a:xfrm>
            <a:off x="217289" y="2714852"/>
            <a:ext cx="3711921" cy="3759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B8CE72F5-9482-4892-B297-66B046D1883A}"/>
              </a:ext>
            </a:extLst>
          </p:cNvPr>
          <p:cNvSpPr>
            <a:spLocks noGrp="1"/>
          </p:cNvSpPr>
          <p:nvPr>
            <p:ph type="body" idx="13"/>
          </p:nvPr>
        </p:nvSpPr>
        <p:spPr>
          <a:xfrm>
            <a:off x="4317001" y="1681163"/>
            <a:ext cx="371192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3" name="Content Placeholder 3">
            <a:extLst>
              <a:ext uri="{FF2B5EF4-FFF2-40B4-BE49-F238E27FC236}">
                <a16:creationId xmlns:a16="http://schemas.microsoft.com/office/drawing/2014/main" id="{1E002FDA-A44A-49A4-B8AD-5FCC148F38D9}"/>
              </a:ext>
            </a:extLst>
          </p:cNvPr>
          <p:cNvSpPr>
            <a:spLocks noGrp="1"/>
          </p:cNvSpPr>
          <p:nvPr>
            <p:ph sz="half" idx="14"/>
          </p:nvPr>
        </p:nvSpPr>
        <p:spPr>
          <a:xfrm>
            <a:off x="4317000" y="2714852"/>
            <a:ext cx="3711921" cy="3759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72FEC1F-4E70-4D85-97CB-F7EC7CC2C1B7}"/>
              </a:ext>
            </a:extLst>
          </p:cNvPr>
          <p:cNvSpPr>
            <a:spLocks noGrp="1"/>
          </p:cNvSpPr>
          <p:nvPr>
            <p:ph type="body" idx="15"/>
          </p:nvPr>
        </p:nvSpPr>
        <p:spPr>
          <a:xfrm>
            <a:off x="8280917" y="1681163"/>
            <a:ext cx="371192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5" name="Content Placeholder 3">
            <a:extLst>
              <a:ext uri="{FF2B5EF4-FFF2-40B4-BE49-F238E27FC236}">
                <a16:creationId xmlns:a16="http://schemas.microsoft.com/office/drawing/2014/main" id="{8368F3C8-0878-4191-A15F-07E1E0A65672}"/>
              </a:ext>
            </a:extLst>
          </p:cNvPr>
          <p:cNvSpPr>
            <a:spLocks noGrp="1"/>
          </p:cNvSpPr>
          <p:nvPr>
            <p:ph sz="half" idx="16"/>
          </p:nvPr>
        </p:nvSpPr>
        <p:spPr>
          <a:xfrm>
            <a:off x="8280916" y="2714852"/>
            <a:ext cx="3711921" cy="3759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C3215870-12E3-4980-93AD-8DC70E11A202}"/>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9" name="Slide Number Placeholder 8">
            <a:extLst>
              <a:ext uri="{FF2B5EF4-FFF2-40B4-BE49-F238E27FC236}">
                <a16:creationId xmlns:a16="http://schemas.microsoft.com/office/drawing/2014/main" id="{42256F76-59C6-41DD-B216-886CAB45919F}"/>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46815635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6634-5182-4FAC-BD8F-9AB169FD2987}"/>
              </a:ext>
            </a:extLst>
          </p:cNvPr>
          <p:cNvSpPr>
            <a:spLocks noGrp="1"/>
          </p:cNvSpPr>
          <p:nvPr>
            <p:ph type="title"/>
          </p:nvPr>
        </p:nvSpPr>
        <p:spPr>
          <a:xfrm>
            <a:off x="347124" y="535130"/>
            <a:ext cx="11497752"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C06CEA20-19E1-4E9F-AC98-2B0F1B8976DE}"/>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5" name="Slide Number Placeholder 4">
            <a:extLst>
              <a:ext uri="{FF2B5EF4-FFF2-40B4-BE49-F238E27FC236}">
                <a16:creationId xmlns:a16="http://schemas.microsoft.com/office/drawing/2014/main" id="{20E18389-EFEF-429F-89FB-752FEA4C6573}"/>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182285773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ina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EF56-5357-4CFD-B503-FD5D22E31BAD}"/>
              </a:ext>
            </a:extLst>
          </p:cNvPr>
          <p:cNvSpPr>
            <a:spLocks noGrp="1"/>
          </p:cNvSpPr>
          <p:nvPr>
            <p:ph type="title"/>
          </p:nvPr>
        </p:nvSpPr>
        <p:spPr>
          <a:xfrm>
            <a:off x="838200" y="365131"/>
            <a:ext cx="10515600" cy="850489"/>
          </a:xfrm>
        </p:spPr>
        <p:txBody>
          <a:bodyPr/>
          <a:lstStyle/>
          <a:p>
            <a:r>
              <a:rPr lang="en-US"/>
              <a:t>Click to edit Master title style</a:t>
            </a:r>
          </a:p>
        </p:txBody>
      </p:sp>
      <p:sp>
        <p:nvSpPr>
          <p:cNvPr id="16" name="Text Placeholder 4">
            <a:extLst>
              <a:ext uri="{FF2B5EF4-FFF2-40B4-BE49-F238E27FC236}">
                <a16:creationId xmlns:a16="http://schemas.microsoft.com/office/drawing/2014/main" id="{D3B12E01-EEE8-414E-AC3B-33EF45A07775}"/>
              </a:ext>
            </a:extLst>
          </p:cNvPr>
          <p:cNvSpPr>
            <a:spLocks noGrp="1"/>
          </p:cNvSpPr>
          <p:nvPr>
            <p:ph type="body" sz="quarter" idx="16" hasCustomPrompt="1"/>
          </p:nvPr>
        </p:nvSpPr>
        <p:spPr>
          <a:xfrm>
            <a:off x="3044132" y="1485885"/>
            <a:ext cx="6562725" cy="1032249"/>
          </a:xfrm>
        </p:spPr>
        <p:txBody>
          <a:bodyPr>
            <a:normAutofit/>
          </a:bodyPr>
          <a:lstStyle>
            <a:lvl1pPr marL="0" indent="0" algn="ctr">
              <a:buNone/>
              <a:defRPr sz="2100"/>
            </a:lvl1pPr>
          </a:lstStyle>
          <a:p>
            <a:pPr lvl="0"/>
            <a:r>
              <a:rPr lang="en-US"/>
              <a:t>Department or Office website</a:t>
            </a:r>
          </a:p>
        </p:txBody>
      </p:sp>
      <p:sp>
        <p:nvSpPr>
          <p:cNvPr id="5" name="Text Placeholder 4">
            <a:extLst>
              <a:ext uri="{FF2B5EF4-FFF2-40B4-BE49-F238E27FC236}">
                <a16:creationId xmlns:a16="http://schemas.microsoft.com/office/drawing/2014/main" id="{00D3F7AE-850B-4864-B80E-0BE8ADB84F75}"/>
              </a:ext>
            </a:extLst>
          </p:cNvPr>
          <p:cNvSpPr>
            <a:spLocks noGrp="1"/>
          </p:cNvSpPr>
          <p:nvPr>
            <p:ph type="body" sz="quarter" idx="11" hasCustomPrompt="1"/>
          </p:nvPr>
        </p:nvSpPr>
        <p:spPr>
          <a:xfrm>
            <a:off x="3044132" y="2847529"/>
            <a:ext cx="6562725" cy="1032249"/>
          </a:xfrm>
        </p:spPr>
        <p:txBody>
          <a:bodyPr>
            <a:normAutofit/>
          </a:bodyPr>
          <a:lstStyle>
            <a:lvl1pPr marL="0" indent="0" algn="ctr">
              <a:buNone/>
              <a:defRPr sz="1800"/>
            </a:lvl1pPr>
          </a:lstStyle>
          <a:p>
            <a:pPr lvl="0"/>
            <a:r>
              <a:rPr lang="en-US"/>
              <a:t>Enter contact info such as phone number and email</a:t>
            </a:r>
          </a:p>
        </p:txBody>
      </p:sp>
      <p:sp>
        <p:nvSpPr>
          <p:cNvPr id="15" name="Text Placeholder 14">
            <a:extLst>
              <a:ext uri="{FF2B5EF4-FFF2-40B4-BE49-F238E27FC236}">
                <a16:creationId xmlns:a16="http://schemas.microsoft.com/office/drawing/2014/main" id="{8AA1560F-907F-4C23-AB0E-E50F07A84918}"/>
              </a:ext>
            </a:extLst>
          </p:cNvPr>
          <p:cNvSpPr>
            <a:spLocks noGrp="1"/>
          </p:cNvSpPr>
          <p:nvPr>
            <p:ph type="body" sz="quarter" idx="15" hasCustomPrompt="1"/>
          </p:nvPr>
        </p:nvSpPr>
        <p:spPr>
          <a:xfrm>
            <a:off x="5094619" y="4428882"/>
            <a:ext cx="2304487" cy="666750"/>
          </a:xfrm>
        </p:spPr>
        <p:txBody>
          <a:bodyPr>
            <a:normAutofit/>
          </a:bodyPr>
          <a:lstStyle>
            <a:lvl1pPr marL="0" indent="0" algn="ctr">
              <a:buNone/>
              <a:defRPr sz="2100" b="1"/>
            </a:lvl1pPr>
          </a:lstStyle>
          <a:p>
            <a:pPr lvl="0"/>
            <a:r>
              <a:rPr lang="en-US"/>
              <a:t>Text</a:t>
            </a:r>
          </a:p>
        </p:txBody>
      </p:sp>
      <p:pic>
        <p:nvPicPr>
          <p:cNvPr id="6" name="Facebook">
            <a:extLst>
              <a:ext uri="{FF2B5EF4-FFF2-40B4-BE49-F238E27FC236}">
                <a16:creationId xmlns:a16="http://schemas.microsoft.com/office/drawing/2014/main" id="{44C9F024-7D6B-4064-B434-76A1933BE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5343" y="5372116"/>
            <a:ext cx="573024" cy="426963"/>
          </a:xfrm>
          <a:prstGeom prst="rect">
            <a:avLst/>
          </a:prstGeom>
        </p:spPr>
      </p:pic>
      <p:sp>
        <p:nvSpPr>
          <p:cNvPr id="10" name="Text Placeholder 9">
            <a:extLst>
              <a:ext uri="{FF2B5EF4-FFF2-40B4-BE49-F238E27FC236}">
                <a16:creationId xmlns:a16="http://schemas.microsoft.com/office/drawing/2014/main" id="{294F8BCB-943B-4692-A224-F8A2437D78A7}"/>
              </a:ext>
            </a:extLst>
          </p:cNvPr>
          <p:cNvSpPr>
            <a:spLocks noGrp="1"/>
          </p:cNvSpPr>
          <p:nvPr>
            <p:ph type="body" sz="quarter" idx="12" hasCustomPrompt="1"/>
          </p:nvPr>
        </p:nvSpPr>
        <p:spPr>
          <a:xfrm>
            <a:off x="3044133" y="5906972"/>
            <a:ext cx="1635443" cy="503237"/>
          </a:xfrm>
        </p:spPr>
        <p:txBody>
          <a:bodyPr>
            <a:noAutofit/>
          </a:bodyPr>
          <a:lstStyle>
            <a:lvl1pPr marL="0" indent="0" algn="ctr">
              <a:buNone/>
              <a:defRPr sz="1200"/>
            </a:lvl1pPr>
          </a:lstStyle>
          <a:p>
            <a:pPr lvl="0"/>
            <a:r>
              <a:rPr lang="en-US"/>
              <a:t>Enter Facebook info</a:t>
            </a:r>
          </a:p>
        </p:txBody>
      </p:sp>
      <p:pic>
        <p:nvPicPr>
          <p:cNvPr id="7" name="Twitter">
            <a:extLst>
              <a:ext uri="{FF2B5EF4-FFF2-40B4-BE49-F238E27FC236}">
                <a16:creationId xmlns:a16="http://schemas.microsoft.com/office/drawing/2014/main" id="{1F1462B5-F1B0-4233-B989-C544B2B47E5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2293" y="5365545"/>
            <a:ext cx="585216" cy="440102"/>
          </a:xfrm>
          <a:prstGeom prst="rect">
            <a:avLst/>
          </a:prstGeom>
        </p:spPr>
      </p:pic>
      <p:sp>
        <p:nvSpPr>
          <p:cNvPr id="11" name="Text Placeholder 9">
            <a:extLst>
              <a:ext uri="{FF2B5EF4-FFF2-40B4-BE49-F238E27FC236}">
                <a16:creationId xmlns:a16="http://schemas.microsoft.com/office/drawing/2014/main" id="{58BACC9A-2948-4586-9ADE-AC08E52A637B}"/>
              </a:ext>
            </a:extLst>
          </p:cNvPr>
          <p:cNvSpPr>
            <a:spLocks noGrp="1"/>
          </p:cNvSpPr>
          <p:nvPr>
            <p:ph type="body" sz="quarter" idx="13" hasCustomPrompt="1"/>
          </p:nvPr>
        </p:nvSpPr>
        <p:spPr>
          <a:xfrm>
            <a:off x="5429141" y="5906971"/>
            <a:ext cx="1635443" cy="503237"/>
          </a:xfrm>
        </p:spPr>
        <p:txBody>
          <a:bodyPr>
            <a:noAutofit/>
          </a:bodyPr>
          <a:lstStyle>
            <a:lvl1pPr marL="0" indent="0" algn="ctr">
              <a:buNone/>
              <a:defRPr sz="1200"/>
            </a:lvl1pPr>
          </a:lstStyle>
          <a:p>
            <a:pPr lvl="0"/>
            <a:r>
              <a:rPr lang="en-US"/>
              <a:t>Enter Twitter info</a:t>
            </a:r>
          </a:p>
        </p:txBody>
      </p:sp>
      <p:pic>
        <p:nvPicPr>
          <p:cNvPr id="8" name="Instagram">
            <a:extLst>
              <a:ext uri="{FF2B5EF4-FFF2-40B4-BE49-F238E27FC236}">
                <a16:creationId xmlns:a16="http://schemas.microsoft.com/office/drawing/2014/main" id="{22D2F588-6523-4556-88B5-99C95EE5EFE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90819" y="5334551"/>
            <a:ext cx="670560" cy="502090"/>
          </a:xfrm>
          <a:prstGeom prst="rect">
            <a:avLst/>
          </a:prstGeom>
        </p:spPr>
      </p:pic>
      <p:sp>
        <p:nvSpPr>
          <p:cNvPr id="12" name="Text Placeholder 9">
            <a:extLst>
              <a:ext uri="{FF2B5EF4-FFF2-40B4-BE49-F238E27FC236}">
                <a16:creationId xmlns:a16="http://schemas.microsoft.com/office/drawing/2014/main" id="{B81A18F7-3BD9-4CAA-9ADC-13EF99A4E392}"/>
              </a:ext>
            </a:extLst>
          </p:cNvPr>
          <p:cNvSpPr>
            <a:spLocks noGrp="1"/>
          </p:cNvSpPr>
          <p:nvPr>
            <p:ph type="body" sz="quarter" idx="14" hasCustomPrompt="1"/>
          </p:nvPr>
        </p:nvSpPr>
        <p:spPr>
          <a:xfrm>
            <a:off x="7908377" y="5906971"/>
            <a:ext cx="1635443" cy="503237"/>
          </a:xfrm>
        </p:spPr>
        <p:txBody>
          <a:bodyPr>
            <a:noAutofit/>
          </a:bodyPr>
          <a:lstStyle>
            <a:lvl1pPr marL="0" indent="0" algn="ctr">
              <a:buNone/>
              <a:defRPr sz="1200"/>
            </a:lvl1pPr>
          </a:lstStyle>
          <a:p>
            <a:pPr lvl="0"/>
            <a:r>
              <a:rPr lang="en-US"/>
              <a:t>Enter Instagram info</a:t>
            </a:r>
          </a:p>
        </p:txBody>
      </p:sp>
      <p:sp>
        <p:nvSpPr>
          <p:cNvPr id="3" name="Slide Number Placeholder 2">
            <a:extLst>
              <a:ext uri="{FF2B5EF4-FFF2-40B4-BE49-F238E27FC236}">
                <a16:creationId xmlns:a16="http://schemas.microsoft.com/office/drawing/2014/main" id="{9FE1C24E-3AD8-45B3-85F6-8E92576D8D8A}"/>
              </a:ext>
            </a:extLst>
          </p:cNvPr>
          <p:cNvSpPr>
            <a:spLocks noGrp="1"/>
          </p:cNvSpPr>
          <p:nvPr>
            <p:ph type="sldNum" sz="quarter" idx="10"/>
          </p:nvPr>
        </p:nvSpPr>
        <p:spPr/>
        <p:txBody>
          <a:bodyPr/>
          <a:lstStyle/>
          <a:p>
            <a:fld id="{1929936C-68CC-48AF-8CF3-4B03BC21D04D}" type="slidenum">
              <a:rPr lang="en-US" smtClean="0"/>
              <a:pPr/>
              <a:t>‹#›</a:t>
            </a:fld>
            <a:endParaRPr lang="en-US"/>
          </a:p>
        </p:txBody>
      </p:sp>
    </p:spTree>
    <p:extLst>
      <p:ext uri="{BB962C8B-B14F-4D97-AF65-F5344CB8AC3E}">
        <p14:creationId xmlns:p14="http://schemas.microsoft.com/office/powerpoint/2010/main" val="47232722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6.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7.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7.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6.png"/><Relationship Id="rId2" Type="http://schemas.openxmlformats.org/officeDocument/2006/relationships/slideLayout" Target="../slideLayouts/slideLayout31.xml"/><Relationship Id="rId16" Type="http://schemas.openxmlformats.org/officeDocument/2006/relationships/theme" Target="../theme/theme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7.png"/><Relationship Id="rId2" Type="http://schemas.openxmlformats.org/officeDocument/2006/relationships/slideLayout" Target="../slideLayouts/slideLayout46.xml"/><Relationship Id="rId16" Type="http://schemas.openxmlformats.org/officeDocument/2006/relationships/image" Target="../media/image6.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6.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170" y="-5897"/>
            <a:ext cx="12081831"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
        <p:nvSpPr>
          <p:cNvPr id="4" name="Rectangle 3">
            <a:extLst>
              <a:ext uri="{FF2B5EF4-FFF2-40B4-BE49-F238E27FC236}">
                <a16:creationId xmlns:a16="http://schemas.microsoft.com/office/drawing/2014/main" id="{BCD58F0D-AFBC-4C02-86EC-5B2665C19783}"/>
              </a:ext>
              <a:ext uri="{C183D7F6-B498-43B3-948B-1728B52AA6E4}">
                <adec:decorative xmlns:adec="http://schemas.microsoft.com/office/drawing/2017/decorative" val="1"/>
              </a:ext>
            </a:extLst>
          </p:cNvPr>
          <p:cNvSpPr/>
          <p:nvPr userDrawn="1"/>
        </p:nvSpPr>
        <p:spPr>
          <a:xfrm>
            <a:off x="0" y="6"/>
            <a:ext cx="12192000" cy="309467"/>
          </a:xfrm>
          <a:prstGeom prst="rect">
            <a:avLst/>
          </a:prstGeom>
          <a:solidFill>
            <a:srgbClr val="104E72"/>
          </a:solidFill>
          <a:ln>
            <a:solidFill>
              <a:srgbClr val="104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110364AC-974D-4ED3-911B-729A27C7BF9A}"/>
              </a:ext>
              <a:ext uri="{C183D7F6-B498-43B3-948B-1728B52AA6E4}">
                <adec:decorative xmlns:adec="http://schemas.microsoft.com/office/drawing/2017/decorative" val="1"/>
              </a:ext>
            </a:extLst>
          </p:cNvPr>
          <p:cNvSpPr/>
          <p:nvPr userDrawn="1"/>
        </p:nvSpPr>
        <p:spPr>
          <a:xfrm>
            <a:off x="0" y="6577834"/>
            <a:ext cx="12192000" cy="280166"/>
          </a:xfrm>
          <a:prstGeom prst="rect">
            <a:avLst/>
          </a:prstGeom>
          <a:solidFill>
            <a:srgbClr val="104E72"/>
          </a:solidFill>
          <a:ln>
            <a:solidFill>
              <a:srgbClr val="104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latin typeface="Bell MT" panose="02020503060305020303" pitchFamily="18" charset="0"/>
            </a:endParaRPr>
          </a:p>
        </p:txBody>
      </p:sp>
    </p:spTree>
    <p:extLst>
      <p:ext uri="{BB962C8B-B14F-4D97-AF65-F5344CB8AC3E}">
        <p14:creationId xmlns:p14="http://schemas.microsoft.com/office/powerpoint/2010/main" val="3908295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69" r:id="rId10"/>
  </p:sldLayoutIdLst>
  <p:hf hdr="0" ftr="0" dt="0"/>
  <p:txStyles>
    <p:titleStyle>
      <a:lvl1pPr algn="ctr" defTabSz="685800" rtl="0" eaLnBrk="1" latinLnBrk="0" hangingPunct="1">
        <a:lnSpc>
          <a:spcPct val="90000"/>
        </a:lnSpc>
        <a:spcBef>
          <a:spcPct val="0"/>
        </a:spcBef>
        <a:buNone/>
        <a:defRPr sz="4050" b="1" kern="1200">
          <a:solidFill>
            <a:srgbClr val="6E2405"/>
          </a:solidFill>
          <a:latin typeface="Palatino Linotype" panose="02040502050505030304" pitchFamily="18" charset="0"/>
          <a:ea typeface="+mj-ea"/>
          <a:cs typeface="+mj-cs"/>
        </a:defRPr>
      </a:lvl1pPr>
    </p:titleStyle>
    <p:bodyStyle>
      <a:lvl1pPr marL="0" indent="0" algn="l" defTabSz="685800" rtl="0" eaLnBrk="1" latinLnBrk="0" hangingPunct="1">
        <a:lnSpc>
          <a:spcPct val="108000"/>
        </a:lnSpc>
        <a:spcBef>
          <a:spcPts val="750"/>
        </a:spcBef>
        <a:spcAft>
          <a:spcPts val="1050"/>
        </a:spcAft>
        <a:buFont typeface="Arial" panose="020B0604020202020204" pitchFamily="34" charset="0"/>
        <a:buNone/>
        <a:defRPr sz="33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9340" y="162883"/>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2" y="378898"/>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8"/>
            <a:ext cx="11890272" cy="4507465"/>
          </a:xfrm>
          <a:prstGeom prst="rect">
            <a:avLst/>
          </a:prstGeom>
        </p:spPr>
        <p:txBody>
          <a:bodyPr vert="horz" lIns="91440" tIns="45720" rIns="82296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9"/>
            <a:ext cx="2743200" cy="365125"/>
          </a:xfrm>
          <a:prstGeom prst="rect">
            <a:avLst/>
          </a:prstGeom>
        </p:spPr>
        <p:txBody>
          <a:bodyPr vert="horz" lIns="91440" tIns="45720" rIns="91440" bIns="45720" rtlCol="0" anchor="ctr"/>
          <a:lstStyle>
            <a:lvl1pPr algn="r">
              <a:defRPr sz="105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3104677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hdr="0" ftr="0" dt="0"/>
  <p:txStyles>
    <p:titleStyle>
      <a:lvl1pPr algn="l" defTabSz="685800" rtl="0" eaLnBrk="1" latinLnBrk="0" hangingPunct="1">
        <a:lnSpc>
          <a:spcPct val="90000"/>
        </a:lnSpc>
        <a:spcBef>
          <a:spcPct val="0"/>
        </a:spcBef>
        <a:buNone/>
        <a:defRPr sz="3750" b="1" kern="1200">
          <a:solidFill>
            <a:srgbClr val="6E2405"/>
          </a:solidFill>
          <a:latin typeface="Palatino Linotype" panose="02040502050505030304" pitchFamily="18" charset="0"/>
          <a:ea typeface="+mj-ea"/>
          <a:cs typeface="+mj-cs"/>
        </a:defRPr>
      </a:lvl1pPr>
    </p:titleStyle>
    <p:body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30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7"/>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7"/>
            <a:ext cx="11890272" cy="41223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5"/>
            <a:ext cx="2743200" cy="365125"/>
          </a:xfrm>
          <a:prstGeom prst="rect">
            <a:avLst/>
          </a:prstGeom>
        </p:spPr>
        <p:txBody>
          <a:bodyPr vert="horz" lIns="91440" tIns="45720" rIns="91440" bIns="45720" rtlCol="0" anchor="ctr"/>
          <a:lstStyle>
            <a:lvl1pPr algn="r">
              <a:defRPr sz="105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3462574120"/>
      </p:ext>
    </p:extLst>
  </p:cSld>
  <p:clrMap bg1="lt1" tx1="dk1" bg2="lt2" tx2="dk2" accent1="accent1" accent2="accent2" accent3="accent3" accent4="accent4" accent5="accent5" accent6="accent6" hlink="hlink" folHlink="folHlink"/>
  <p:sldLayoutIdLst>
    <p:sldLayoutId id="2147483702" r:id="rId1"/>
  </p:sldLayoutIdLst>
  <p:hf hdr="0" ftr="0" dt="0"/>
  <p:txStyles>
    <p:titleStyle>
      <a:lvl1pPr algn="l" defTabSz="685800" rtl="0" eaLnBrk="1" latinLnBrk="0" hangingPunct="1">
        <a:lnSpc>
          <a:spcPct val="90000"/>
        </a:lnSpc>
        <a:spcBef>
          <a:spcPct val="0"/>
        </a:spcBef>
        <a:buNone/>
        <a:defRPr sz="4500" kern="1200">
          <a:solidFill>
            <a:srgbClr val="6E2405"/>
          </a:solidFill>
          <a:latin typeface="Palatino Linotype" panose="02040502050505030304" pitchFamily="18" charset="0"/>
          <a:ea typeface="+mj-ea"/>
          <a:cs typeface="+mj-cs"/>
        </a:defRPr>
      </a:lvl1pPr>
    </p:titleStyle>
    <p:body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0"/>
        </a:spcBef>
        <a:spcAft>
          <a:spcPts val="1050"/>
        </a:spcAft>
        <a:buFont typeface="Arial" panose="020B0604020202020204" pitchFamily="34" charset="0"/>
        <a:buChar char="•"/>
        <a:defRPr sz="15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135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135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755961347"/>
      </p:ext>
    </p:extLst>
  </p:cSld>
  <p:clrMap bg1="lt1" tx1="dk1" bg2="lt2" tx2="dk2" accent1="accent1" accent2="accent2" accent3="accent3" accent4="accent4" accent5="accent5" accent6="accent6" hlink="hlink" folHlink="folHlink"/>
  <p:sldLayoutIdLst>
    <p:sldLayoutId id="2147483711" r:id="rId1"/>
    <p:sldLayoutId id="2147483712" r:id="rId2"/>
  </p:sldLayoutIdLst>
  <p:hf hdr="0" ft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18710444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ft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58770245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hf hdr="0" ft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hyperlink" Target="mailto:ESSERReport@doe.nj.gov"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hyperlink" Target="mailto:EWEGhelp@doe.nj.gov" TargetMode="External"/><Relationship Id="rId4" Type="http://schemas.openxmlformats.org/officeDocument/2006/relationships/hyperlink" Target="https://homeroom5.doe.state.nj.us/events/?p=a"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https://njdoe.mtwgms.org/NJDOEGMSWeb/logon.aspx"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www.juku.it/esperienza-duso-personalizzate-ed-enterpris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hyperlink" Target="https://www.juku.it/esperienza-duso-personalizzate-ed-enterprise/"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20510"/>
            <a:ext cx="12191999" cy="1282447"/>
          </a:xfrm>
        </p:spPr>
        <p:txBody>
          <a:bodyPr>
            <a:noAutofit/>
          </a:bodyPr>
          <a:lstStyle/>
          <a:p>
            <a:r>
              <a:rPr lang="en-US" sz="4800">
                <a:latin typeface="+mn-lt"/>
                <a:cs typeface="Calibri Light" panose="020F0302020204030204" pitchFamily="34" charset="0"/>
              </a:rPr>
              <a:t>Completing the FY 2023 </a:t>
            </a:r>
            <a:br>
              <a:rPr lang="en-US" sz="4800">
                <a:latin typeface="+mn-lt"/>
                <a:cs typeface="Calibri Light" panose="020F0302020204030204" pitchFamily="34" charset="0"/>
              </a:rPr>
            </a:br>
            <a:r>
              <a:rPr lang="en-US" sz="4800">
                <a:latin typeface="+mn-lt"/>
                <a:cs typeface="Calibri Light" panose="020F0302020204030204" pitchFamily="34" charset="0"/>
              </a:rPr>
              <a:t>ESSER Performance Report</a:t>
            </a:r>
            <a:br>
              <a:rPr lang="en-US" sz="4800">
                <a:latin typeface="+mn-lt"/>
                <a:cs typeface="Calibri Light" panose="020F0302020204030204" pitchFamily="34" charset="0"/>
              </a:rPr>
            </a:br>
            <a:r>
              <a:rPr lang="en-US" sz="4000">
                <a:latin typeface="+mn-lt"/>
                <a:cs typeface="Calibri Light" panose="020F0302020204030204" pitchFamily="34" charset="0"/>
              </a:rPr>
              <a:t>Due March 8, 2024</a:t>
            </a:r>
            <a:endParaRPr lang="en-US" sz="4800">
              <a:latin typeface="+mn-lt"/>
              <a:cs typeface="Calibri Light" panose="020F0302020204030204" pitchFamily="34" charset="0"/>
            </a:endParaRPr>
          </a:p>
        </p:txBody>
      </p:sp>
      <p:sp>
        <p:nvSpPr>
          <p:cNvPr id="3" name="Subtitle 2"/>
          <p:cNvSpPr>
            <a:spLocks noGrp="1"/>
          </p:cNvSpPr>
          <p:nvPr>
            <p:ph type="subTitle" idx="1"/>
          </p:nvPr>
        </p:nvSpPr>
        <p:spPr>
          <a:xfrm>
            <a:off x="0" y="3792444"/>
            <a:ext cx="12191998" cy="2198080"/>
          </a:xfrm>
        </p:spPr>
        <p:txBody>
          <a:bodyPr vert="horz" lIns="91440" tIns="45720" rIns="91440" bIns="45720" rtlCol="0" anchor="t">
            <a:normAutofit fontScale="25000" lnSpcReduction="20000"/>
          </a:bodyPr>
          <a:lstStyle/>
          <a:p>
            <a:endParaRPr lang="en-US" sz="2000">
              <a:latin typeface="+mn-lt"/>
            </a:endParaRPr>
          </a:p>
          <a:p>
            <a:r>
              <a:rPr lang="en-US" sz="9600">
                <a:latin typeface="+mn-lt"/>
              </a:rPr>
              <a:t>Office of Fiscal and Data Services</a:t>
            </a:r>
          </a:p>
          <a:p>
            <a:r>
              <a:rPr lang="en-US" sz="9600">
                <a:latin typeface="+mn-lt"/>
              </a:rPr>
              <a:t>Division of Educational Services</a:t>
            </a:r>
          </a:p>
          <a:p>
            <a:r>
              <a:rPr lang="en-US" sz="9600">
                <a:latin typeface="+mn-lt"/>
              </a:rPr>
              <a:t>February 2024</a:t>
            </a:r>
          </a:p>
          <a:p>
            <a:endParaRPr lang="en-US" sz="8100">
              <a:latin typeface="+mn-lt"/>
            </a:endParaRPr>
          </a:p>
          <a:p>
            <a:endParaRPr lang="en-US" sz="8100">
              <a:latin typeface="+mn-lt"/>
            </a:endParaRPr>
          </a:p>
          <a:p>
            <a:endParaRPr lang="en-US" sz="8100">
              <a:latin typeface="+mn-lt"/>
            </a:endParaRPr>
          </a:p>
          <a:p>
            <a:endParaRPr lang="en-US" sz="8100">
              <a:latin typeface="+mn-lt"/>
            </a:endParaRPr>
          </a:p>
        </p:txBody>
      </p:sp>
      <p:pic>
        <p:nvPicPr>
          <p:cNvPr id="4" name="Logo" descr="Logo: State of New Jersey, Department of Education.">
            <a:extLst>
              <a:ext uri="{FF2B5EF4-FFF2-40B4-BE49-F238E27FC236}">
                <a16:creationId xmlns:a16="http://schemas.microsoft.com/office/drawing/2014/main" id="{6FA14BD8-91F1-475F-BA79-80DB2FF4B88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43275" y="5634281"/>
            <a:ext cx="1155001" cy="10597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7934A-E10D-4406-93FE-A239BF5BE494}"/>
              </a:ext>
            </a:extLst>
          </p:cNvPr>
          <p:cNvSpPr>
            <a:spLocks noGrp="1"/>
          </p:cNvSpPr>
          <p:nvPr>
            <p:ph type="title"/>
          </p:nvPr>
        </p:nvSpPr>
        <p:spPr/>
        <p:txBody>
          <a:bodyPr/>
          <a:lstStyle/>
          <a:p>
            <a:r>
              <a:rPr lang="en-US"/>
              <a:t>Definition of Expenditure</a:t>
            </a:r>
          </a:p>
        </p:txBody>
      </p:sp>
      <p:sp>
        <p:nvSpPr>
          <p:cNvPr id="6" name="Text Placeholder 5">
            <a:extLst>
              <a:ext uri="{FF2B5EF4-FFF2-40B4-BE49-F238E27FC236}">
                <a16:creationId xmlns:a16="http://schemas.microsoft.com/office/drawing/2014/main" id="{08163320-41C5-4781-995D-721C881D891B}"/>
              </a:ext>
            </a:extLst>
          </p:cNvPr>
          <p:cNvSpPr>
            <a:spLocks noGrp="1"/>
          </p:cNvSpPr>
          <p:nvPr>
            <p:ph type="body" idx="1"/>
          </p:nvPr>
        </p:nvSpPr>
        <p:spPr/>
        <p:txBody>
          <a:bodyPr/>
          <a:lstStyle/>
          <a:p>
            <a:r>
              <a:rPr lang="en-US" sz="2800"/>
              <a:t>Included as an Expenditure</a:t>
            </a:r>
          </a:p>
        </p:txBody>
      </p:sp>
      <p:sp>
        <p:nvSpPr>
          <p:cNvPr id="7" name="Content Placeholder 6">
            <a:extLst>
              <a:ext uri="{FF2B5EF4-FFF2-40B4-BE49-F238E27FC236}">
                <a16:creationId xmlns:a16="http://schemas.microsoft.com/office/drawing/2014/main" id="{7BD40CAE-B9F4-4242-8BCC-7C2FB8E4BD48}"/>
              </a:ext>
            </a:extLst>
          </p:cNvPr>
          <p:cNvSpPr>
            <a:spLocks noGrp="1"/>
          </p:cNvSpPr>
          <p:nvPr>
            <p:ph sz="half" idx="2"/>
          </p:nvPr>
        </p:nvSpPr>
        <p:spPr>
          <a:xfrm>
            <a:off x="171064" y="2273718"/>
            <a:ext cx="5753747" cy="1819817"/>
          </a:xfrm>
        </p:spPr>
        <p:txBody>
          <a:bodyPr/>
          <a:lstStyle/>
          <a:p>
            <a:r>
              <a:rPr lang="en-US"/>
              <a:t>An LEA pays for an ESSER-eligible good or service on May 31, 2023 and submits the expenditure to the SEA for reimbursement on June 21, 2023. </a:t>
            </a:r>
            <a:r>
              <a:rPr lang="en-US" b="1"/>
              <a:t>The LEA receives the reimbursement from the SEA on June 29, 2023</a:t>
            </a:r>
            <a:r>
              <a:rPr lang="en-US"/>
              <a:t>. </a:t>
            </a:r>
          </a:p>
        </p:txBody>
      </p:sp>
      <p:sp>
        <p:nvSpPr>
          <p:cNvPr id="8" name="Text Placeholder 7">
            <a:extLst>
              <a:ext uri="{FF2B5EF4-FFF2-40B4-BE49-F238E27FC236}">
                <a16:creationId xmlns:a16="http://schemas.microsoft.com/office/drawing/2014/main" id="{F67057C8-B538-4C93-A422-4C50ED038F4D}"/>
              </a:ext>
            </a:extLst>
          </p:cNvPr>
          <p:cNvSpPr>
            <a:spLocks noGrp="1"/>
          </p:cNvSpPr>
          <p:nvPr>
            <p:ph type="body" idx="13"/>
          </p:nvPr>
        </p:nvSpPr>
        <p:spPr/>
        <p:txBody>
          <a:bodyPr/>
          <a:lstStyle/>
          <a:p>
            <a:r>
              <a:rPr lang="en-US" sz="2800"/>
              <a:t>Excluded from Expenditures</a:t>
            </a:r>
          </a:p>
        </p:txBody>
      </p:sp>
      <p:sp>
        <p:nvSpPr>
          <p:cNvPr id="9" name="Content Placeholder 8">
            <a:extLst>
              <a:ext uri="{FF2B5EF4-FFF2-40B4-BE49-F238E27FC236}">
                <a16:creationId xmlns:a16="http://schemas.microsoft.com/office/drawing/2014/main" id="{64788044-65E9-452B-859B-3C89248B52BD}"/>
              </a:ext>
            </a:extLst>
          </p:cNvPr>
          <p:cNvSpPr>
            <a:spLocks noGrp="1"/>
          </p:cNvSpPr>
          <p:nvPr>
            <p:ph sz="half" idx="14"/>
          </p:nvPr>
        </p:nvSpPr>
        <p:spPr>
          <a:xfrm>
            <a:off x="6145879" y="2274806"/>
            <a:ext cx="5876389" cy="1712403"/>
          </a:xfrm>
        </p:spPr>
        <p:txBody>
          <a:bodyPr/>
          <a:lstStyle/>
          <a:p>
            <a:r>
              <a:rPr lang="en-US"/>
              <a:t>An LEA pays for an ESSER-eligible good or service on May 31, 2023 and submits the expenditure to the SEA for reimbursement on June 21, 2023. </a:t>
            </a:r>
            <a:r>
              <a:rPr lang="en-US" b="1"/>
              <a:t>The LEA receives the reimbursement from the SEA on July 7, 2023</a:t>
            </a:r>
            <a:r>
              <a:rPr lang="en-US"/>
              <a:t>. </a:t>
            </a:r>
          </a:p>
          <a:p>
            <a:endParaRPr lang="en-US"/>
          </a:p>
        </p:txBody>
      </p:sp>
      <p:sp>
        <p:nvSpPr>
          <p:cNvPr id="10" name="TextBox 9">
            <a:extLst>
              <a:ext uri="{FF2B5EF4-FFF2-40B4-BE49-F238E27FC236}">
                <a16:creationId xmlns:a16="http://schemas.microsoft.com/office/drawing/2014/main" id="{351D2E7A-B6A1-4D81-BB00-7BFB281FF063}"/>
              </a:ext>
            </a:extLst>
          </p:cNvPr>
          <p:cNvSpPr txBox="1"/>
          <p:nvPr/>
        </p:nvSpPr>
        <p:spPr>
          <a:xfrm>
            <a:off x="171064" y="1150175"/>
            <a:ext cx="11215788" cy="369332"/>
          </a:xfrm>
          <a:prstGeom prst="rect">
            <a:avLst/>
          </a:prstGeom>
          <a:noFill/>
        </p:spPr>
        <p:txBody>
          <a:bodyPr wrap="square" rtlCol="0">
            <a:spAutoFit/>
          </a:bodyPr>
          <a:lstStyle/>
          <a:p>
            <a:r>
              <a:rPr lang="en-US" sz="1800" b="0" i="0" kern="1200">
                <a:solidFill>
                  <a:schemeClr val="dk1"/>
                </a:solidFill>
                <a:effectLst/>
                <a:latin typeface="+mn-lt"/>
                <a:ea typeface="+mn-ea"/>
                <a:cs typeface="+mn-cs"/>
              </a:rPr>
              <a:t>ESSER expenditures are reimbursement requests paid by the NJDOE between July 1, 2022 and June 30, 2023. </a:t>
            </a:r>
            <a:endParaRPr lang="en-US"/>
          </a:p>
        </p:txBody>
      </p:sp>
      <p:sp>
        <p:nvSpPr>
          <p:cNvPr id="3" name="Slide Number Placeholder 2">
            <a:extLst>
              <a:ext uri="{FF2B5EF4-FFF2-40B4-BE49-F238E27FC236}">
                <a16:creationId xmlns:a16="http://schemas.microsoft.com/office/drawing/2014/main" id="{40C9ABB8-74EB-FC3C-EA63-5D847547C701}"/>
              </a:ext>
            </a:extLst>
          </p:cNvPr>
          <p:cNvSpPr>
            <a:spLocks noGrp="1"/>
          </p:cNvSpPr>
          <p:nvPr>
            <p:ph type="sldNum" sz="quarter" idx="12"/>
          </p:nvPr>
        </p:nvSpPr>
        <p:spPr/>
        <p:txBody>
          <a:bodyPr/>
          <a:lstStyle/>
          <a:p>
            <a:fld id="{A3D1C70C-36A2-44FC-A083-98959550CFF4}" type="slidenum">
              <a:rPr lang="en-US" smtClean="0"/>
              <a:t>10</a:t>
            </a:fld>
            <a:endParaRPr lang="en-US"/>
          </a:p>
        </p:txBody>
      </p:sp>
      <p:sp>
        <p:nvSpPr>
          <p:cNvPr id="4" name="TextBox 3">
            <a:extLst>
              <a:ext uri="{FF2B5EF4-FFF2-40B4-BE49-F238E27FC236}">
                <a16:creationId xmlns:a16="http://schemas.microsoft.com/office/drawing/2014/main" id="{3344061B-3D93-E852-7E4E-E9D2AA740322}"/>
              </a:ext>
            </a:extLst>
          </p:cNvPr>
          <p:cNvSpPr txBox="1"/>
          <p:nvPr/>
        </p:nvSpPr>
        <p:spPr>
          <a:xfrm>
            <a:off x="316917" y="4475872"/>
            <a:ext cx="11215788" cy="646331"/>
          </a:xfrm>
          <a:prstGeom prst="rect">
            <a:avLst/>
          </a:prstGeom>
          <a:noFill/>
        </p:spPr>
        <p:txBody>
          <a:bodyPr wrap="square" rtlCol="0">
            <a:spAutoFit/>
          </a:bodyPr>
          <a:lstStyle/>
          <a:p>
            <a:r>
              <a:rPr lang="en-US" b="1">
                <a:solidFill>
                  <a:schemeClr val="dk1"/>
                </a:solidFill>
              </a:rPr>
              <a:t>Note: </a:t>
            </a:r>
            <a:r>
              <a:rPr lang="en-US">
                <a:solidFill>
                  <a:schemeClr val="dk1"/>
                </a:solidFill>
              </a:rPr>
              <a:t>In the Programs tab, activities will be reported regardless of when ESSER Reimbursements have occurred.</a:t>
            </a:r>
            <a:endParaRPr lang="en-US"/>
          </a:p>
        </p:txBody>
      </p:sp>
      <p:pic>
        <p:nvPicPr>
          <p:cNvPr id="5" name="Picture 4" descr="An image of Clippy to indicate something new on this slide.">
            <a:extLst>
              <a:ext uri="{FF2B5EF4-FFF2-40B4-BE49-F238E27FC236}">
                <a16:creationId xmlns:a16="http://schemas.microsoft.com/office/drawing/2014/main" id="{515D576C-A1AF-9AE1-D816-0C9650918AE9}"/>
              </a:ext>
            </a:extLst>
          </p:cNvPr>
          <p:cNvPicPr>
            <a:picLocks noChangeAspect="1"/>
          </p:cNvPicPr>
          <p:nvPr/>
        </p:nvPicPr>
        <p:blipFill>
          <a:blip r:embed="rId3"/>
          <a:stretch>
            <a:fillRect/>
          </a:stretch>
        </p:blipFill>
        <p:spPr>
          <a:xfrm>
            <a:off x="10483624" y="5038725"/>
            <a:ext cx="1457325" cy="1504950"/>
          </a:xfrm>
          <a:prstGeom prst="rect">
            <a:avLst/>
          </a:prstGeom>
        </p:spPr>
      </p:pic>
    </p:spTree>
    <p:extLst>
      <p:ext uri="{BB962C8B-B14F-4D97-AF65-F5344CB8AC3E}">
        <p14:creationId xmlns:p14="http://schemas.microsoft.com/office/powerpoint/2010/main" val="407797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E656B-9C4C-4E50-A49F-CDBD8CF228E8}"/>
              </a:ext>
            </a:extLst>
          </p:cNvPr>
          <p:cNvSpPr>
            <a:spLocks noGrp="1"/>
          </p:cNvSpPr>
          <p:nvPr>
            <p:ph type="title"/>
          </p:nvPr>
        </p:nvSpPr>
        <p:spPr>
          <a:xfrm>
            <a:off x="1304467" y="445573"/>
            <a:ext cx="10096959" cy="747579"/>
          </a:xfrm>
        </p:spPr>
        <p:txBody>
          <a:bodyPr/>
          <a:lstStyle/>
          <a:p>
            <a:r>
              <a:rPr lang="en-US"/>
              <a:t>Grants Tab, State Set-Aside Use of Funds </a:t>
            </a:r>
          </a:p>
        </p:txBody>
      </p:sp>
      <p:pic>
        <p:nvPicPr>
          <p:cNvPr id="6" name="Content Placeholder 5" descr="Image of the Grants: State Set-Aside Use of Funds tab">
            <a:extLst>
              <a:ext uri="{FF2B5EF4-FFF2-40B4-BE49-F238E27FC236}">
                <a16:creationId xmlns:a16="http://schemas.microsoft.com/office/drawing/2014/main" id="{2CB0A51D-807C-483F-984B-2DBC827D1833}"/>
              </a:ext>
            </a:extLst>
          </p:cNvPr>
          <p:cNvPicPr>
            <a:picLocks noGrp="1" noChangeAspect="1"/>
          </p:cNvPicPr>
          <p:nvPr>
            <p:ph idx="13"/>
          </p:nvPr>
        </p:nvPicPr>
        <p:blipFill>
          <a:blip r:embed="rId3"/>
          <a:stretch>
            <a:fillRect/>
          </a:stretch>
        </p:blipFill>
        <p:spPr>
          <a:xfrm>
            <a:off x="220662" y="4045907"/>
            <a:ext cx="11890375" cy="1915228"/>
          </a:xfrm>
        </p:spPr>
      </p:pic>
      <p:sp>
        <p:nvSpPr>
          <p:cNvPr id="12" name="Rectangle 11" descr="Image of the Grants: State Set-Aside Use of Funds tab">
            <a:extLst>
              <a:ext uri="{FF2B5EF4-FFF2-40B4-BE49-F238E27FC236}">
                <a16:creationId xmlns:a16="http://schemas.microsoft.com/office/drawing/2014/main" id="{F5B64365-CACA-40DA-812C-F69913800CE2}"/>
              </a:ext>
            </a:extLst>
          </p:cNvPr>
          <p:cNvSpPr/>
          <p:nvPr/>
        </p:nvSpPr>
        <p:spPr>
          <a:xfrm>
            <a:off x="9682619" y="4020855"/>
            <a:ext cx="2353806" cy="6388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D6DE1CD-D22D-4C41-AD0E-FA6815D0AACD}"/>
              </a:ext>
            </a:extLst>
          </p:cNvPr>
          <p:cNvSpPr txBox="1"/>
          <p:nvPr/>
        </p:nvSpPr>
        <p:spPr>
          <a:xfrm>
            <a:off x="528834" y="2413112"/>
            <a:ext cx="10872592" cy="1200329"/>
          </a:xfrm>
          <a:prstGeom prst="rect">
            <a:avLst/>
          </a:prstGeom>
          <a:noFill/>
          <a:ln w="28575">
            <a:solidFill>
              <a:srgbClr val="FF0000"/>
            </a:solidFill>
          </a:ln>
        </p:spPr>
        <p:txBody>
          <a:bodyPr wrap="square" lIns="91440" tIns="45720" rIns="91440" bIns="45720" rtlCol="0" anchor="t">
            <a:spAutoFit/>
          </a:bodyPr>
          <a:lstStyle/>
          <a:p>
            <a:r>
              <a:rPr lang="en-US" sz="2400"/>
              <a:t>Important: On this subtab, all ARP ESSER reporting refers only to the “Other State Set-Aside Grants,” found in the bottom table of the ESSER Allocation Overview subtab. </a:t>
            </a:r>
          </a:p>
        </p:txBody>
      </p:sp>
      <p:cxnSp>
        <p:nvCxnSpPr>
          <p:cNvPr id="15" name="Straight Arrow Connector 14" descr="Image of the Grants: State Set-Aside Use of Funds tab">
            <a:extLst>
              <a:ext uri="{FF2B5EF4-FFF2-40B4-BE49-F238E27FC236}">
                <a16:creationId xmlns:a16="http://schemas.microsoft.com/office/drawing/2014/main" id="{05ECCEAA-2FFD-4557-AAA1-A6B0EEB144C6}"/>
              </a:ext>
            </a:extLst>
          </p:cNvPr>
          <p:cNvCxnSpPr>
            <a:stCxn id="13" idx="2"/>
            <a:endCxn id="12" idx="0"/>
          </p:cNvCxnSpPr>
          <p:nvPr/>
        </p:nvCxnSpPr>
        <p:spPr>
          <a:xfrm>
            <a:off x="5965130" y="3613441"/>
            <a:ext cx="4894392" cy="40741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EB812AF-6B12-FB33-C968-4AC5EF73980C}"/>
              </a:ext>
            </a:extLst>
          </p:cNvPr>
          <p:cNvSpPr>
            <a:spLocks noGrp="1"/>
          </p:cNvSpPr>
          <p:nvPr>
            <p:ph type="sldNum" sz="quarter" idx="12"/>
          </p:nvPr>
        </p:nvSpPr>
        <p:spPr/>
        <p:txBody>
          <a:bodyPr/>
          <a:lstStyle/>
          <a:p>
            <a:fld id="{A3D1C70C-36A2-44FC-A083-98959550CFF4}" type="slidenum">
              <a:rPr lang="en-US" smtClean="0"/>
              <a:t>11</a:t>
            </a:fld>
            <a:endParaRPr lang="en-US"/>
          </a:p>
        </p:txBody>
      </p:sp>
      <p:pic>
        <p:nvPicPr>
          <p:cNvPr id="8" name="Picture 2" descr="Image of the Grants: State Set-Aside Use of Funds tab">
            <a:extLst>
              <a:ext uri="{FF2B5EF4-FFF2-40B4-BE49-F238E27FC236}">
                <a16:creationId xmlns:a16="http://schemas.microsoft.com/office/drawing/2014/main" id="{263B9104-C3C9-2E55-D5D7-8C6E6587F11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0812" y="1361398"/>
            <a:ext cx="11890375" cy="7475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descr="Image of the Grants: State Set-Aside Use of Funds tab">
            <a:extLst>
              <a:ext uri="{FF2B5EF4-FFF2-40B4-BE49-F238E27FC236}">
                <a16:creationId xmlns:a16="http://schemas.microsoft.com/office/drawing/2014/main" id="{468CAB38-057D-46BF-9B7E-C4F91949B982}"/>
              </a:ext>
            </a:extLst>
          </p:cNvPr>
          <p:cNvSpPr/>
          <p:nvPr/>
        </p:nvSpPr>
        <p:spPr>
          <a:xfrm>
            <a:off x="2325472" y="1598701"/>
            <a:ext cx="3068877" cy="475989"/>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Image of the Grants: State Set-Aside Use of Funds tab">
            <a:extLst>
              <a:ext uri="{FF2B5EF4-FFF2-40B4-BE49-F238E27FC236}">
                <a16:creationId xmlns:a16="http://schemas.microsoft.com/office/drawing/2014/main" id="{76BF9EAE-4A0F-494C-B366-DE6A0A11C6AA}"/>
              </a:ext>
            </a:extLst>
          </p:cNvPr>
          <p:cNvSpPr/>
          <p:nvPr/>
        </p:nvSpPr>
        <p:spPr>
          <a:xfrm>
            <a:off x="2187248" y="1327759"/>
            <a:ext cx="1903956" cy="325677"/>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34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4B11A5-59C0-4A12-A885-5D8C1CF60BC5}"/>
              </a:ext>
            </a:extLst>
          </p:cNvPr>
          <p:cNvSpPr>
            <a:spLocks noGrp="1"/>
          </p:cNvSpPr>
          <p:nvPr>
            <p:ph type="title"/>
          </p:nvPr>
        </p:nvSpPr>
        <p:spPr/>
        <p:txBody>
          <a:bodyPr/>
          <a:lstStyle/>
          <a:p>
            <a:r>
              <a:rPr lang="en-US"/>
              <a:t>Grants Tab, Mandatory Expended Uses Part I </a:t>
            </a:r>
          </a:p>
        </p:txBody>
      </p:sp>
      <p:sp>
        <p:nvSpPr>
          <p:cNvPr id="7" name="Text Placeholder 6">
            <a:extLst>
              <a:ext uri="{FF2B5EF4-FFF2-40B4-BE49-F238E27FC236}">
                <a16:creationId xmlns:a16="http://schemas.microsoft.com/office/drawing/2014/main" id="{37458AC4-007A-43F0-80BC-66ABFFB85D7F}"/>
              </a:ext>
            </a:extLst>
          </p:cNvPr>
          <p:cNvSpPr>
            <a:spLocks noGrp="1"/>
          </p:cNvSpPr>
          <p:nvPr>
            <p:ph idx="1"/>
          </p:nvPr>
        </p:nvSpPr>
        <p:spPr>
          <a:xfrm>
            <a:off x="150864" y="1996857"/>
            <a:ext cx="11890272" cy="1470785"/>
          </a:xfrm>
        </p:spPr>
        <p:txBody>
          <a:bodyPr vert="horz" lIns="91440" tIns="45720" rIns="822960" bIns="45720" rtlCol="0" anchor="t">
            <a:noAutofit/>
          </a:bodyPr>
          <a:lstStyle/>
          <a:p>
            <a:r>
              <a:rPr lang="en-US" sz="2000">
                <a:latin typeface="Palatino Linotype"/>
              </a:rPr>
              <a:t>This subtab asks you to distinguish between two categories of ARP ESSER expenditures—those that go towards the ARP ESSER 20% Reserve to Address Learning Loss and those that do not. An ARP ESSER expenditure should be included in only one of these two categories.</a:t>
            </a:r>
          </a:p>
        </p:txBody>
      </p:sp>
      <p:sp>
        <p:nvSpPr>
          <p:cNvPr id="2" name="Slide Number Placeholder 1">
            <a:extLst>
              <a:ext uri="{FF2B5EF4-FFF2-40B4-BE49-F238E27FC236}">
                <a16:creationId xmlns:a16="http://schemas.microsoft.com/office/drawing/2014/main" id="{730798D3-FD75-BD00-19B4-76FD94F08677}"/>
              </a:ext>
            </a:extLst>
          </p:cNvPr>
          <p:cNvSpPr>
            <a:spLocks noGrp="1"/>
          </p:cNvSpPr>
          <p:nvPr>
            <p:ph type="sldNum" sz="quarter" idx="12"/>
          </p:nvPr>
        </p:nvSpPr>
        <p:spPr/>
        <p:txBody>
          <a:bodyPr/>
          <a:lstStyle/>
          <a:p>
            <a:fld id="{A3D1C70C-36A2-44FC-A083-98959550CFF4}" type="slidenum">
              <a:rPr lang="en-US" smtClean="0"/>
              <a:t>12</a:t>
            </a:fld>
            <a:endParaRPr lang="en-US"/>
          </a:p>
        </p:txBody>
      </p:sp>
      <p:pic>
        <p:nvPicPr>
          <p:cNvPr id="5" name="Picture 2" descr="Image of the Grants: Mandatory Expended Use Part I tab">
            <a:extLst>
              <a:ext uri="{FF2B5EF4-FFF2-40B4-BE49-F238E27FC236}">
                <a16:creationId xmlns:a16="http://schemas.microsoft.com/office/drawing/2014/main" id="{602070B3-9D75-2640-E125-9FCCA7F49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64" y="1191963"/>
            <a:ext cx="11890375" cy="74757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descr="Image of the Grants: Mandatory Expended Use Part I tab">
            <a:extLst>
              <a:ext uri="{FF2B5EF4-FFF2-40B4-BE49-F238E27FC236}">
                <a16:creationId xmlns:a16="http://schemas.microsoft.com/office/drawing/2014/main" id="{782BD3E3-16F1-4F13-B570-F772DB8794CF}"/>
              </a:ext>
            </a:extLst>
          </p:cNvPr>
          <p:cNvSpPr/>
          <p:nvPr/>
        </p:nvSpPr>
        <p:spPr>
          <a:xfrm>
            <a:off x="2096508" y="1125131"/>
            <a:ext cx="2041742" cy="384705"/>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Image of the Grants: Mandatory Expended Use Part I tab">
            <a:extLst>
              <a:ext uri="{FF2B5EF4-FFF2-40B4-BE49-F238E27FC236}">
                <a16:creationId xmlns:a16="http://schemas.microsoft.com/office/drawing/2014/main" id="{B18093D3-AFB5-41A4-97CC-36A107B77825}"/>
              </a:ext>
            </a:extLst>
          </p:cNvPr>
          <p:cNvSpPr/>
          <p:nvPr/>
        </p:nvSpPr>
        <p:spPr>
          <a:xfrm>
            <a:off x="5252484" y="1445295"/>
            <a:ext cx="2456121" cy="494248"/>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of the Grants: Mandatory Expended Use Part I tab">
            <a:extLst>
              <a:ext uri="{FF2B5EF4-FFF2-40B4-BE49-F238E27FC236}">
                <a16:creationId xmlns:a16="http://schemas.microsoft.com/office/drawing/2014/main" id="{A74BC1DD-909B-A12A-A8D9-1D0313179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88" y="3156994"/>
            <a:ext cx="11280055" cy="29830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descr="Image of the Grants: Mandatory Expended Use Part I tab">
            <a:extLst>
              <a:ext uri="{FF2B5EF4-FFF2-40B4-BE49-F238E27FC236}">
                <a16:creationId xmlns:a16="http://schemas.microsoft.com/office/drawing/2014/main" id="{D9CEE963-0D67-426E-871F-E8CC0D7335BF}"/>
              </a:ext>
            </a:extLst>
          </p:cNvPr>
          <p:cNvSpPr/>
          <p:nvPr/>
        </p:nvSpPr>
        <p:spPr>
          <a:xfrm>
            <a:off x="8009352" y="3428999"/>
            <a:ext cx="3421567" cy="8452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28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DEB146-D222-43A0-A828-AD936A5022A9}"/>
              </a:ext>
            </a:extLst>
          </p:cNvPr>
          <p:cNvSpPr>
            <a:spLocks noGrp="1"/>
          </p:cNvSpPr>
          <p:nvPr>
            <p:ph type="title"/>
          </p:nvPr>
        </p:nvSpPr>
        <p:spPr>
          <a:xfrm>
            <a:off x="1256842" y="474148"/>
            <a:ext cx="10096959" cy="747579"/>
          </a:xfrm>
        </p:spPr>
        <p:txBody>
          <a:bodyPr/>
          <a:lstStyle/>
          <a:p>
            <a:r>
              <a:rPr lang="en-US" sz="3200"/>
              <a:t>ARP ESSER 20% Reserve to Address Learning Loss</a:t>
            </a:r>
          </a:p>
        </p:txBody>
      </p:sp>
      <p:sp>
        <p:nvSpPr>
          <p:cNvPr id="7" name="Text Placeholder 6" descr="An image of the table from EWEG. ">
            <a:extLst>
              <a:ext uri="{FF2B5EF4-FFF2-40B4-BE49-F238E27FC236}">
                <a16:creationId xmlns:a16="http://schemas.microsoft.com/office/drawing/2014/main" id="{DDC9468D-084D-4AC4-B90E-B5FE5F24669C}"/>
              </a:ext>
            </a:extLst>
          </p:cNvPr>
          <p:cNvSpPr>
            <a:spLocks noGrp="1"/>
          </p:cNvSpPr>
          <p:nvPr>
            <p:ph type="body" sz="quarter" idx="11"/>
          </p:nvPr>
        </p:nvSpPr>
        <p:spPr>
          <a:xfrm>
            <a:off x="171449" y="1337900"/>
            <a:ext cx="11849100" cy="4803775"/>
          </a:xfrm>
        </p:spPr>
        <p:txBody>
          <a:bodyPr vert="horz" lIns="91440" tIns="45720" rIns="822960" bIns="45720" rtlCol="0" anchor="t">
            <a:normAutofit/>
          </a:bodyPr>
          <a:lstStyle/>
          <a:p>
            <a:r>
              <a:rPr lang="en-US" sz="2200">
                <a:latin typeface="Palatino Linotype"/>
              </a:rPr>
              <a:t>The ARP Act requires LEAs to reserve </a:t>
            </a:r>
            <a:r>
              <a:rPr lang="en-US" sz="2200" i="1">
                <a:latin typeface="Palatino Linotype"/>
              </a:rPr>
              <a:t>at least </a:t>
            </a:r>
            <a:r>
              <a:rPr lang="en-US" sz="2200">
                <a:latin typeface="Palatino Linotype"/>
              </a:rPr>
              <a:t>20% of their mandatory ARP ESSER subgrants to address learning loss through the implementation of evidence-based interventions and ensure that those interventions respond to students’ social, emotional, and academic needs and address the disproportionate impact of COVID-19 on underrepresented student groups.</a:t>
            </a:r>
            <a:endParaRPr lang="en-US" sz="2200"/>
          </a:p>
          <a:p>
            <a:r>
              <a:rPr lang="en-US" sz="2200"/>
              <a:t>We are referring to these funds as the “ARP ESSER 20% reserve to address learning loss.”</a:t>
            </a:r>
          </a:p>
          <a:p>
            <a:endParaRPr lang="en-US" sz="2200"/>
          </a:p>
        </p:txBody>
      </p:sp>
      <p:pic>
        <p:nvPicPr>
          <p:cNvPr id="10" name="Picture 9" descr="A picture of a table from EWEG.">
            <a:extLst>
              <a:ext uri="{FF2B5EF4-FFF2-40B4-BE49-F238E27FC236}">
                <a16:creationId xmlns:a16="http://schemas.microsoft.com/office/drawing/2014/main" id="{61F84D8A-7D90-46C5-9719-E445065E6E87}"/>
              </a:ext>
            </a:extLst>
          </p:cNvPr>
          <p:cNvPicPr>
            <a:picLocks noChangeAspect="1"/>
          </p:cNvPicPr>
          <p:nvPr/>
        </p:nvPicPr>
        <p:blipFill rotWithShape="1">
          <a:blip r:embed="rId3">
            <a:extLst>
              <a:ext uri="{28A0092B-C50C-407E-A947-70E740481C1C}">
                <a14:useLocalDpi xmlns:a14="http://schemas.microsoft.com/office/drawing/2010/main" val="0"/>
              </a:ext>
            </a:extLst>
          </a:blip>
          <a:srcRect t="9386" b="10500"/>
          <a:stretch/>
        </p:blipFill>
        <p:spPr>
          <a:xfrm>
            <a:off x="646894" y="4016480"/>
            <a:ext cx="10943981" cy="2009672"/>
          </a:xfrm>
          <a:prstGeom prst="rect">
            <a:avLst/>
          </a:prstGeom>
          <a:ln>
            <a:noFill/>
          </a:ln>
        </p:spPr>
      </p:pic>
      <p:sp>
        <p:nvSpPr>
          <p:cNvPr id="11" name="TextBox 10">
            <a:extLst>
              <a:ext uri="{FF2B5EF4-FFF2-40B4-BE49-F238E27FC236}">
                <a16:creationId xmlns:a16="http://schemas.microsoft.com/office/drawing/2014/main" id="{96D94E7C-FC06-4022-9492-0E7D1387DB17}"/>
              </a:ext>
            </a:extLst>
          </p:cNvPr>
          <p:cNvSpPr txBox="1"/>
          <p:nvPr/>
        </p:nvSpPr>
        <p:spPr>
          <a:xfrm>
            <a:off x="171449" y="4498058"/>
            <a:ext cx="2947974" cy="830997"/>
          </a:xfrm>
          <a:prstGeom prst="rect">
            <a:avLst/>
          </a:prstGeom>
          <a:solidFill>
            <a:schemeClr val="accent1">
              <a:lumMod val="20000"/>
              <a:lumOff val="80000"/>
            </a:schemeClr>
          </a:solidFill>
        </p:spPr>
        <p:txBody>
          <a:bodyPr wrap="square" rtlCol="0">
            <a:spAutoFit/>
          </a:bodyPr>
          <a:lstStyle/>
          <a:p>
            <a:r>
              <a:rPr lang="en-US" sz="1600" b="1">
                <a:solidFill>
                  <a:srgbClr val="C00000"/>
                </a:solidFill>
                <a:cs typeface="Calibri" panose="020F0502020204030204" pitchFamily="34" charset="0"/>
              </a:rPr>
              <a:t>ARP ESSER 20% reserve to address learning loss comes from this grant</a:t>
            </a:r>
          </a:p>
        </p:txBody>
      </p:sp>
      <p:sp>
        <p:nvSpPr>
          <p:cNvPr id="12" name="TextBox 11">
            <a:extLst>
              <a:ext uri="{FF2B5EF4-FFF2-40B4-BE49-F238E27FC236}">
                <a16:creationId xmlns:a16="http://schemas.microsoft.com/office/drawing/2014/main" id="{221F75E0-D6D4-45A0-AEDD-2E7DEB3D579C}"/>
              </a:ext>
            </a:extLst>
          </p:cNvPr>
          <p:cNvSpPr txBox="1"/>
          <p:nvPr/>
        </p:nvSpPr>
        <p:spPr>
          <a:xfrm>
            <a:off x="8851498" y="3771117"/>
            <a:ext cx="2954215" cy="830997"/>
          </a:xfrm>
          <a:prstGeom prst="rect">
            <a:avLst/>
          </a:prstGeom>
          <a:noFill/>
          <a:ln>
            <a:solidFill>
              <a:srgbClr val="7030A0"/>
            </a:solidFill>
          </a:ln>
        </p:spPr>
        <p:txBody>
          <a:bodyPr wrap="square" rtlCol="0">
            <a:spAutoFit/>
          </a:bodyPr>
          <a:lstStyle/>
          <a:p>
            <a:pPr algn="ctr"/>
            <a:r>
              <a:rPr lang="en-US" sz="1600" b="1">
                <a:solidFill>
                  <a:srgbClr val="7030A0"/>
                </a:solidFill>
              </a:rPr>
              <a:t>These state set-aside grants are not part of the ARP ESSER 20% Reserve</a:t>
            </a:r>
          </a:p>
        </p:txBody>
      </p:sp>
      <p:sp>
        <p:nvSpPr>
          <p:cNvPr id="2" name="Oval 1" descr="Image of ARP ESSER Mandatory Subgrant Award">
            <a:extLst>
              <a:ext uri="{FF2B5EF4-FFF2-40B4-BE49-F238E27FC236}">
                <a16:creationId xmlns:a16="http://schemas.microsoft.com/office/drawing/2014/main" id="{D93964BF-0E83-43C5-94CD-0252FB7C1E6A}"/>
              </a:ext>
            </a:extLst>
          </p:cNvPr>
          <p:cNvSpPr/>
          <p:nvPr/>
        </p:nvSpPr>
        <p:spPr>
          <a:xfrm>
            <a:off x="4108537" y="4749854"/>
            <a:ext cx="1415441" cy="13739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descr="Image of ARP ESSER Mandatory Subgrant Award">
            <a:extLst>
              <a:ext uri="{FF2B5EF4-FFF2-40B4-BE49-F238E27FC236}">
                <a16:creationId xmlns:a16="http://schemas.microsoft.com/office/drawing/2014/main" id="{FD542076-EBF5-441F-95AE-F7C6FA49CCFE}"/>
              </a:ext>
            </a:extLst>
          </p:cNvPr>
          <p:cNvCxnSpPr>
            <a:endCxn id="2" idx="2"/>
          </p:cNvCxnSpPr>
          <p:nvPr/>
        </p:nvCxnSpPr>
        <p:spPr>
          <a:xfrm>
            <a:off x="3119423" y="4913556"/>
            <a:ext cx="989114" cy="5232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descr="Image of ARP ESSER Mandatory Subgrant Award">
            <a:extLst>
              <a:ext uri="{FF2B5EF4-FFF2-40B4-BE49-F238E27FC236}">
                <a16:creationId xmlns:a16="http://schemas.microsoft.com/office/drawing/2014/main" id="{A420D30E-9D9A-4D04-814F-4C748B979401}"/>
              </a:ext>
            </a:extLst>
          </p:cNvPr>
          <p:cNvSpPr/>
          <p:nvPr/>
        </p:nvSpPr>
        <p:spPr>
          <a:xfrm>
            <a:off x="5436296" y="4913556"/>
            <a:ext cx="5994623" cy="83099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descr="Image of ARP ESSER Mandatory Subgrant Award">
            <a:extLst>
              <a:ext uri="{FF2B5EF4-FFF2-40B4-BE49-F238E27FC236}">
                <a16:creationId xmlns:a16="http://schemas.microsoft.com/office/drawing/2014/main" id="{8F8A1D23-2BEC-460E-9895-9B30C8D92A12}"/>
              </a:ext>
            </a:extLst>
          </p:cNvPr>
          <p:cNvCxnSpPr/>
          <p:nvPr/>
        </p:nvCxnSpPr>
        <p:spPr>
          <a:xfrm flipH="1">
            <a:off x="8433607" y="4631957"/>
            <a:ext cx="1894999" cy="28159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descr="Image of ARP ESSER Mandatory Subgrant Award">
            <a:extLst>
              <a:ext uri="{FF2B5EF4-FFF2-40B4-BE49-F238E27FC236}">
                <a16:creationId xmlns:a16="http://schemas.microsoft.com/office/drawing/2014/main" id="{E264F46B-444D-44CA-A6BC-0415B11073C4}"/>
              </a:ext>
            </a:extLst>
          </p:cNvPr>
          <p:cNvCxnSpPr/>
          <p:nvPr/>
        </p:nvCxnSpPr>
        <p:spPr>
          <a:xfrm>
            <a:off x="5436296" y="4913556"/>
            <a:ext cx="5994623" cy="83099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descr="Image of ARP ESSER Mandatory Subgrant Award">
            <a:extLst>
              <a:ext uri="{FF2B5EF4-FFF2-40B4-BE49-F238E27FC236}">
                <a16:creationId xmlns:a16="http://schemas.microsoft.com/office/drawing/2014/main" id="{9D7DE30F-81F5-4A2F-81B1-C9D04161B489}"/>
              </a:ext>
            </a:extLst>
          </p:cNvPr>
          <p:cNvCxnSpPr/>
          <p:nvPr/>
        </p:nvCxnSpPr>
        <p:spPr>
          <a:xfrm flipH="1">
            <a:off x="5480137" y="4913556"/>
            <a:ext cx="5950782" cy="81262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1A79E0A-8A40-5FB0-5302-B5017D75D353}"/>
              </a:ext>
            </a:extLst>
          </p:cNvPr>
          <p:cNvSpPr>
            <a:spLocks noGrp="1"/>
          </p:cNvSpPr>
          <p:nvPr>
            <p:ph type="sldNum" sz="quarter" idx="10"/>
          </p:nvPr>
        </p:nvSpPr>
        <p:spPr/>
        <p:txBody>
          <a:bodyPr/>
          <a:lstStyle/>
          <a:p>
            <a:fld id="{A3D1C70C-36A2-44FC-A083-98959550CFF4}" type="slidenum">
              <a:rPr lang="en-US" smtClean="0"/>
              <a:pPr/>
              <a:t>13</a:t>
            </a:fld>
            <a:endParaRPr lang="en-US"/>
          </a:p>
        </p:txBody>
      </p:sp>
    </p:spTree>
    <p:extLst>
      <p:ext uri="{BB962C8B-B14F-4D97-AF65-F5344CB8AC3E}">
        <p14:creationId xmlns:p14="http://schemas.microsoft.com/office/powerpoint/2010/main" val="4288427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4B11A5-59C0-4A12-A885-5D8C1CF60BC5}"/>
              </a:ext>
            </a:extLst>
          </p:cNvPr>
          <p:cNvSpPr>
            <a:spLocks noGrp="1"/>
          </p:cNvSpPr>
          <p:nvPr>
            <p:ph type="title"/>
          </p:nvPr>
        </p:nvSpPr>
        <p:spPr>
          <a:xfrm>
            <a:off x="1256842" y="378898"/>
            <a:ext cx="10312301" cy="747579"/>
          </a:xfrm>
        </p:spPr>
        <p:txBody>
          <a:bodyPr/>
          <a:lstStyle/>
          <a:p>
            <a:r>
              <a:rPr lang="en-US"/>
              <a:t>Grants Tab, Mandatory Expended Uses Part II </a:t>
            </a:r>
          </a:p>
        </p:txBody>
      </p:sp>
      <p:sp>
        <p:nvSpPr>
          <p:cNvPr id="2" name="Slide Number Placeholder 1">
            <a:extLst>
              <a:ext uri="{FF2B5EF4-FFF2-40B4-BE49-F238E27FC236}">
                <a16:creationId xmlns:a16="http://schemas.microsoft.com/office/drawing/2014/main" id="{730798D3-FD75-BD00-19B4-76FD94F08677}"/>
              </a:ext>
            </a:extLst>
          </p:cNvPr>
          <p:cNvSpPr>
            <a:spLocks noGrp="1"/>
          </p:cNvSpPr>
          <p:nvPr>
            <p:ph type="sldNum" sz="quarter" idx="12"/>
          </p:nvPr>
        </p:nvSpPr>
        <p:spPr/>
        <p:txBody>
          <a:bodyPr/>
          <a:lstStyle/>
          <a:p>
            <a:fld id="{A3D1C70C-36A2-44FC-A083-98959550CFF4}" type="slidenum">
              <a:rPr lang="en-US" smtClean="0"/>
              <a:t>14</a:t>
            </a:fld>
            <a:endParaRPr lang="en-US"/>
          </a:p>
        </p:txBody>
      </p:sp>
      <p:sp>
        <p:nvSpPr>
          <p:cNvPr id="10" name="Content Placeholder 9">
            <a:extLst>
              <a:ext uri="{FF2B5EF4-FFF2-40B4-BE49-F238E27FC236}">
                <a16:creationId xmlns:a16="http://schemas.microsoft.com/office/drawing/2014/main" id="{EB10991D-2801-4D79-68D2-E5BA027E1835}"/>
              </a:ext>
            </a:extLst>
          </p:cNvPr>
          <p:cNvSpPr>
            <a:spLocks noGrp="1"/>
          </p:cNvSpPr>
          <p:nvPr>
            <p:ph idx="1"/>
          </p:nvPr>
        </p:nvSpPr>
        <p:spPr/>
        <p:txBody>
          <a:bodyPr/>
          <a:lstStyle/>
          <a:p>
            <a:endParaRPr lang="en-US"/>
          </a:p>
        </p:txBody>
      </p:sp>
      <p:pic>
        <p:nvPicPr>
          <p:cNvPr id="11" name="Picture 10" descr="Image of Grants: Mandatory Expended Uses Part II">
            <a:extLst>
              <a:ext uri="{FF2B5EF4-FFF2-40B4-BE49-F238E27FC236}">
                <a16:creationId xmlns:a16="http://schemas.microsoft.com/office/drawing/2014/main" id="{541B5BCC-41E0-3B0C-612C-D3E1A542BD6F}"/>
              </a:ext>
            </a:extLst>
          </p:cNvPr>
          <p:cNvPicPr>
            <a:picLocks noChangeAspect="1"/>
          </p:cNvPicPr>
          <p:nvPr/>
        </p:nvPicPr>
        <p:blipFill>
          <a:blip r:embed="rId3"/>
          <a:stretch>
            <a:fillRect/>
          </a:stretch>
        </p:blipFill>
        <p:spPr>
          <a:xfrm>
            <a:off x="199696" y="1200905"/>
            <a:ext cx="11792607" cy="4716720"/>
          </a:xfrm>
          <a:prstGeom prst="rect">
            <a:avLst/>
          </a:prstGeom>
        </p:spPr>
      </p:pic>
      <p:sp>
        <p:nvSpPr>
          <p:cNvPr id="12" name="Oval 11" descr="Image of Grants: Mandatory Expended Uses Part II">
            <a:extLst>
              <a:ext uri="{FF2B5EF4-FFF2-40B4-BE49-F238E27FC236}">
                <a16:creationId xmlns:a16="http://schemas.microsoft.com/office/drawing/2014/main" id="{49FB73D6-2227-95ED-E038-3A7C8633FED8}"/>
              </a:ext>
            </a:extLst>
          </p:cNvPr>
          <p:cNvSpPr/>
          <p:nvPr/>
        </p:nvSpPr>
        <p:spPr>
          <a:xfrm>
            <a:off x="2175642" y="1274477"/>
            <a:ext cx="1660634" cy="302375"/>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Image of Grants: Mandatory Expended Uses Part II">
            <a:extLst>
              <a:ext uri="{FF2B5EF4-FFF2-40B4-BE49-F238E27FC236}">
                <a16:creationId xmlns:a16="http://schemas.microsoft.com/office/drawing/2014/main" id="{B5F3CA80-F485-4C61-6709-EEE9BCF4AB58}"/>
              </a:ext>
            </a:extLst>
          </p:cNvPr>
          <p:cNvSpPr/>
          <p:nvPr/>
        </p:nvSpPr>
        <p:spPr>
          <a:xfrm>
            <a:off x="7682568" y="1576852"/>
            <a:ext cx="2525820" cy="30237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of Clippy indicating something new on this slide.">
            <a:extLst>
              <a:ext uri="{FF2B5EF4-FFF2-40B4-BE49-F238E27FC236}">
                <a16:creationId xmlns:a16="http://schemas.microsoft.com/office/drawing/2014/main" id="{B38D2CE3-EB71-6716-DE84-2BB5E52D5B91}"/>
              </a:ext>
            </a:extLst>
          </p:cNvPr>
          <p:cNvPicPr>
            <a:picLocks noChangeAspect="1"/>
          </p:cNvPicPr>
          <p:nvPr/>
        </p:nvPicPr>
        <p:blipFill>
          <a:blip r:embed="rId4"/>
          <a:stretch>
            <a:fillRect/>
          </a:stretch>
        </p:blipFill>
        <p:spPr>
          <a:xfrm>
            <a:off x="10483624" y="5038725"/>
            <a:ext cx="1457325" cy="1504950"/>
          </a:xfrm>
          <a:prstGeom prst="rect">
            <a:avLst/>
          </a:prstGeom>
        </p:spPr>
      </p:pic>
    </p:spTree>
    <p:extLst>
      <p:ext uri="{BB962C8B-B14F-4D97-AF65-F5344CB8AC3E}">
        <p14:creationId xmlns:p14="http://schemas.microsoft.com/office/powerpoint/2010/main" val="1419566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467" y="436048"/>
            <a:ext cx="10096959" cy="747579"/>
          </a:xfrm>
        </p:spPr>
        <p:txBody>
          <a:bodyPr/>
          <a:lstStyle/>
          <a:p>
            <a:r>
              <a:rPr lang="en-US"/>
              <a:t>Details Tab</a:t>
            </a:r>
          </a:p>
        </p:txBody>
      </p:sp>
      <p:sp>
        <p:nvSpPr>
          <p:cNvPr id="3" name="Text Placeholder 2"/>
          <p:cNvSpPr>
            <a:spLocks noGrp="1"/>
          </p:cNvSpPr>
          <p:nvPr>
            <p:ph type="body" sz="quarter" idx="11"/>
          </p:nvPr>
        </p:nvSpPr>
        <p:spPr>
          <a:xfrm>
            <a:off x="248568" y="1877140"/>
            <a:ext cx="11943431" cy="4370534"/>
          </a:xfrm>
        </p:spPr>
        <p:txBody>
          <a:bodyPr vert="horz" lIns="91440" tIns="45720" rIns="822960" bIns="45720" rtlCol="0" anchor="t">
            <a:normAutofit lnSpcReduction="10000"/>
          </a:bodyPr>
          <a:lstStyle/>
          <a:p>
            <a:pPr>
              <a:lnSpc>
                <a:spcPct val="100000"/>
              </a:lnSpc>
            </a:pPr>
            <a:r>
              <a:rPr lang="en-US" sz="2000">
                <a:latin typeface="Palatino Linotype"/>
              </a:rPr>
              <a:t>The Details tab includes six subtabs:</a:t>
            </a:r>
          </a:p>
          <a:p>
            <a:pPr lvl="1">
              <a:lnSpc>
                <a:spcPct val="100000"/>
              </a:lnSpc>
            </a:pPr>
            <a:r>
              <a:rPr lang="en-US" sz="2000">
                <a:latin typeface="Palatino Linotype"/>
              </a:rPr>
              <a:t>The Safe In-Person and Internet Access subtabs ask “Yes” or “No” questions on ESSER funds used for specific items related to maintaining safe, in-person instruction and to providing home internet access to students.</a:t>
            </a:r>
          </a:p>
          <a:p>
            <a:pPr lvl="1">
              <a:lnSpc>
                <a:spcPct val="100000"/>
              </a:lnSpc>
            </a:pPr>
            <a:r>
              <a:rPr lang="en-US" sz="2000">
                <a:latin typeface="Palatino Linotype"/>
              </a:rPr>
              <a:t>The Reengagement subtab asks "Yes" or "No" questions about whether and how students were reengaged, regardless of  whether ESSER funds were used to carry out these efforts.</a:t>
            </a:r>
          </a:p>
          <a:p>
            <a:pPr lvl="1">
              <a:lnSpc>
                <a:spcPct val="100000"/>
              </a:lnSpc>
            </a:pPr>
            <a:r>
              <a:rPr lang="en-US" sz="2000">
                <a:latin typeface="Palatino Linotype"/>
              </a:rPr>
              <a:t>The School Distribution subtab asks if your LEA allocated ESSER funds to individual schools to use as each saw fit.</a:t>
            </a:r>
          </a:p>
          <a:p>
            <a:pPr lvl="1">
              <a:lnSpc>
                <a:spcPct val="100000"/>
              </a:lnSpc>
            </a:pPr>
            <a:r>
              <a:rPr lang="en-US" sz="2000">
                <a:latin typeface="Palatino Linotype"/>
              </a:rPr>
              <a:t>The Staffing subtab asks you to report on the total number of positions supported with any ESSER funds.</a:t>
            </a:r>
          </a:p>
          <a:p>
            <a:pPr lvl="1">
              <a:lnSpc>
                <a:spcPct val="100000"/>
              </a:lnSpc>
            </a:pPr>
            <a:r>
              <a:rPr lang="en-US" sz="2000">
                <a:latin typeface="Palatino Linotype"/>
              </a:rPr>
              <a:t>The Access to Select Staff subtab ask you to report on the count of FTE staff assigned to serve each school regardless of whether ESSER funds were used.</a:t>
            </a:r>
          </a:p>
        </p:txBody>
      </p:sp>
      <p:sp>
        <p:nvSpPr>
          <p:cNvPr id="4" name="Slide Number Placeholder 3">
            <a:extLst>
              <a:ext uri="{FF2B5EF4-FFF2-40B4-BE49-F238E27FC236}">
                <a16:creationId xmlns:a16="http://schemas.microsoft.com/office/drawing/2014/main" id="{5AC99455-D5BC-6E0C-6E55-64EE57BF3F13}"/>
              </a:ext>
            </a:extLst>
          </p:cNvPr>
          <p:cNvSpPr>
            <a:spLocks noGrp="1"/>
          </p:cNvSpPr>
          <p:nvPr>
            <p:ph type="sldNum" sz="quarter" idx="10"/>
          </p:nvPr>
        </p:nvSpPr>
        <p:spPr/>
        <p:txBody>
          <a:bodyPr/>
          <a:lstStyle/>
          <a:p>
            <a:fld id="{A3D1C70C-36A2-44FC-A083-98959550CFF4}" type="slidenum">
              <a:rPr lang="en-US" smtClean="0"/>
              <a:pPr/>
              <a:t>15</a:t>
            </a:fld>
            <a:endParaRPr lang="en-US"/>
          </a:p>
        </p:txBody>
      </p:sp>
      <p:pic>
        <p:nvPicPr>
          <p:cNvPr id="6146" name="Picture 2" descr="Image of Details: Safe In-person tab">
            <a:extLst>
              <a:ext uri="{FF2B5EF4-FFF2-40B4-BE49-F238E27FC236}">
                <a16:creationId xmlns:a16="http://schemas.microsoft.com/office/drawing/2014/main" id="{DA131995-CA15-7E5C-F4EC-E06DF6657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68" y="1120036"/>
            <a:ext cx="11649739" cy="65560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descr="Image of Details: Safe In-person tab"/>
          <p:cNvSpPr/>
          <p:nvPr/>
        </p:nvSpPr>
        <p:spPr>
          <a:xfrm>
            <a:off x="3872138" y="1103232"/>
            <a:ext cx="1709955" cy="355562"/>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Image of Details: Safe In-person tab"/>
          <p:cNvSpPr/>
          <p:nvPr/>
        </p:nvSpPr>
        <p:spPr>
          <a:xfrm>
            <a:off x="248568" y="1458793"/>
            <a:ext cx="11649739" cy="33365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of Clippy to indicate something new on this slide.">
            <a:extLst>
              <a:ext uri="{FF2B5EF4-FFF2-40B4-BE49-F238E27FC236}">
                <a16:creationId xmlns:a16="http://schemas.microsoft.com/office/drawing/2014/main" id="{BC6ECD2D-1C9E-4418-652F-E4BAB7BDF8A0}"/>
              </a:ext>
            </a:extLst>
          </p:cNvPr>
          <p:cNvPicPr>
            <a:picLocks noChangeAspect="1"/>
          </p:cNvPicPr>
          <p:nvPr/>
        </p:nvPicPr>
        <p:blipFill>
          <a:blip r:embed="rId4"/>
          <a:stretch>
            <a:fillRect/>
          </a:stretch>
        </p:blipFill>
        <p:spPr>
          <a:xfrm>
            <a:off x="11088460" y="5572125"/>
            <a:ext cx="1107622" cy="1134836"/>
          </a:xfrm>
          <a:prstGeom prst="rect">
            <a:avLst/>
          </a:prstGeom>
        </p:spPr>
      </p:pic>
    </p:spTree>
    <p:extLst>
      <p:ext uri="{BB962C8B-B14F-4D97-AF65-F5344CB8AC3E}">
        <p14:creationId xmlns:p14="http://schemas.microsoft.com/office/powerpoint/2010/main" val="3515150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Image of Programs: ARP 20 Percent Reserve tab">
            <a:extLst>
              <a:ext uri="{FF2B5EF4-FFF2-40B4-BE49-F238E27FC236}">
                <a16:creationId xmlns:a16="http://schemas.microsoft.com/office/drawing/2014/main" id="{F7209373-0C91-ACB2-F4E8-2F257872DB8D}"/>
              </a:ext>
            </a:extLst>
          </p:cNvPr>
          <p:cNvPicPr>
            <a:picLocks noChangeAspect="1"/>
          </p:cNvPicPr>
          <p:nvPr/>
        </p:nvPicPr>
        <p:blipFill>
          <a:blip r:embed="rId3"/>
          <a:stretch>
            <a:fillRect/>
          </a:stretch>
        </p:blipFill>
        <p:spPr>
          <a:xfrm>
            <a:off x="166778" y="1038949"/>
            <a:ext cx="11743426" cy="924951"/>
          </a:xfrm>
          <a:prstGeom prst="rect">
            <a:avLst/>
          </a:prstGeom>
        </p:spPr>
      </p:pic>
      <p:sp>
        <p:nvSpPr>
          <p:cNvPr id="2" name="Title 1">
            <a:extLst>
              <a:ext uri="{FF2B5EF4-FFF2-40B4-BE49-F238E27FC236}">
                <a16:creationId xmlns:a16="http://schemas.microsoft.com/office/drawing/2014/main" id="{211D7E8A-4CBD-423E-87DF-1964E9C4FAC9}"/>
              </a:ext>
            </a:extLst>
          </p:cNvPr>
          <p:cNvSpPr>
            <a:spLocks noGrp="1"/>
          </p:cNvSpPr>
          <p:nvPr>
            <p:ph type="title"/>
          </p:nvPr>
        </p:nvSpPr>
        <p:spPr>
          <a:xfrm>
            <a:off x="1313992" y="436048"/>
            <a:ext cx="10096959" cy="747579"/>
          </a:xfrm>
        </p:spPr>
        <p:txBody>
          <a:bodyPr/>
          <a:lstStyle/>
          <a:p>
            <a:r>
              <a:rPr lang="en-US"/>
              <a:t>Programs Tab</a:t>
            </a:r>
          </a:p>
        </p:txBody>
      </p:sp>
      <p:sp>
        <p:nvSpPr>
          <p:cNvPr id="3" name="Text Placeholder 2">
            <a:extLst>
              <a:ext uri="{FF2B5EF4-FFF2-40B4-BE49-F238E27FC236}">
                <a16:creationId xmlns:a16="http://schemas.microsoft.com/office/drawing/2014/main" id="{3854A72B-4441-4E93-ACFA-A8CE29C0F10C}"/>
              </a:ext>
            </a:extLst>
          </p:cNvPr>
          <p:cNvSpPr>
            <a:spLocks noGrp="1"/>
          </p:cNvSpPr>
          <p:nvPr>
            <p:ph type="body" sz="quarter" idx="11"/>
          </p:nvPr>
        </p:nvSpPr>
        <p:spPr>
          <a:xfrm>
            <a:off x="171451" y="1958307"/>
            <a:ext cx="11849100" cy="4067845"/>
          </a:xfrm>
        </p:spPr>
        <p:txBody>
          <a:bodyPr vert="horz" lIns="91440" tIns="45720" rIns="822960" bIns="45720" rtlCol="0" anchor="t">
            <a:normAutofit/>
          </a:bodyPr>
          <a:lstStyle/>
          <a:p>
            <a:r>
              <a:rPr lang="en-US" sz="2800">
                <a:latin typeface="Palatino Linotype"/>
              </a:rPr>
              <a:t>The Programs tab includes eight subtabs:</a:t>
            </a:r>
          </a:p>
          <a:p>
            <a:pPr lvl="1"/>
            <a:r>
              <a:rPr lang="en-US" sz="2500">
                <a:latin typeface="Palatino Linotype"/>
              </a:rPr>
              <a:t>The ARP 20% Reserve subtab asks about how your LEA has expended funds from the ARP 20% Reserve to Address Learning Loss.</a:t>
            </a:r>
          </a:p>
          <a:p>
            <a:pPr lvl="1"/>
            <a:r>
              <a:rPr lang="en-US" sz="2500">
                <a:latin typeface="Palatino Linotype"/>
              </a:rPr>
              <a:t>The Summer, Afterschool, Extended Time, Tutoring, Early Childhood, Community Schools, and Technology subtabs ask about specific programs your district has implemented using ESSER funds.</a:t>
            </a:r>
          </a:p>
          <a:p>
            <a:endParaRPr lang="en-US"/>
          </a:p>
        </p:txBody>
      </p:sp>
      <p:sp>
        <p:nvSpPr>
          <p:cNvPr id="6" name="Oval 5" descr="Image of Programs: ARP 20 Percent Reserve tab">
            <a:extLst>
              <a:ext uri="{FF2B5EF4-FFF2-40B4-BE49-F238E27FC236}">
                <a16:creationId xmlns:a16="http://schemas.microsoft.com/office/drawing/2014/main" id="{463EE80A-15E0-4531-83CB-F32809A238B1}"/>
              </a:ext>
            </a:extLst>
          </p:cNvPr>
          <p:cNvSpPr/>
          <p:nvPr/>
        </p:nvSpPr>
        <p:spPr>
          <a:xfrm>
            <a:off x="7086600" y="1098367"/>
            <a:ext cx="2657475" cy="330383"/>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Image of Programs: ARP 20 Percent Reserve tab">
            <a:extLst>
              <a:ext uri="{FF2B5EF4-FFF2-40B4-BE49-F238E27FC236}">
                <a16:creationId xmlns:a16="http://schemas.microsoft.com/office/drawing/2014/main" id="{DCA197C8-421B-4658-BAF8-46459E200606}"/>
              </a:ext>
            </a:extLst>
          </p:cNvPr>
          <p:cNvSpPr/>
          <p:nvPr/>
        </p:nvSpPr>
        <p:spPr>
          <a:xfrm>
            <a:off x="228598" y="1362075"/>
            <a:ext cx="11734804" cy="42862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D5430F-E6DF-8490-0B3A-6897A9D679FA}"/>
              </a:ext>
            </a:extLst>
          </p:cNvPr>
          <p:cNvSpPr>
            <a:spLocks noGrp="1"/>
          </p:cNvSpPr>
          <p:nvPr>
            <p:ph type="sldNum" sz="quarter" idx="10"/>
          </p:nvPr>
        </p:nvSpPr>
        <p:spPr/>
        <p:txBody>
          <a:bodyPr/>
          <a:lstStyle/>
          <a:p>
            <a:fld id="{A3D1C70C-36A2-44FC-A083-98959550CFF4}" type="slidenum">
              <a:rPr lang="en-US" smtClean="0"/>
              <a:pPr/>
              <a:t>16</a:t>
            </a:fld>
            <a:endParaRPr lang="en-US"/>
          </a:p>
        </p:txBody>
      </p:sp>
    </p:spTree>
    <p:extLst>
      <p:ext uri="{BB962C8B-B14F-4D97-AF65-F5344CB8AC3E}">
        <p14:creationId xmlns:p14="http://schemas.microsoft.com/office/powerpoint/2010/main" val="2125572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of Programs: ARP 20 Percent Reserve tab">
            <a:extLst>
              <a:ext uri="{FF2B5EF4-FFF2-40B4-BE49-F238E27FC236}">
                <a16:creationId xmlns:a16="http://schemas.microsoft.com/office/drawing/2014/main" id="{ACDC5EAE-482C-D62B-605A-7FC6A35BF300}"/>
              </a:ext>
            </a:extLst>
          </p:cNvPr>
          <p:cNvPicPr>
            <a:picLocks noChangeAspect="1"/>
          </p:cNvPicPr>
          <p:nvPr/>
        </p:nvPicPr>
        <p:blipFill>
          <a:blip r:embed="rId3"/>
          <a:stretch>
            <a:fillRect/>
          </a:stretch>
        </p:blipFill>
        <p:spPr>
          <a:xfrm>
            <a:off x="165769" y="1106800"/>
            <a:ext cx="11633199" cy="847766"/>
          </a:xfrm>
          <a:prstGeom prst="rect">
            <a:avLst/>
          </a:prstGeom>
        </p:spPr>
      </p:pic>
      <p:sp>
        <p:nvSpPr>
          <p:cNvPr id="2" name="Title 1">
            <a:extLst>
              <a:ext uri="{FF2B5EF4-FFF2-40B4-BE49-F238E27FC236}">
                <a16:creationId xmlns:a16="http://schemas.microsoft.com/office/drawing/2014/main" id="{F0AB14A9-2485-45BD-A4B3-2CC00B304392}"/>
              </a:ext>
            </a:extLst>
          </p:cNvPr>
          <p:cNvSpPr>
            <a:spLocks noGrp="1"/>
          </p:cNvSpPr>
          <p:nvPr>
            <p:ph type="title"/>
          </p:nvPr>
        </p:nvSpPr>
        <p:spPr>
          <a:xfrm>
            <a:off x="1304467" y="445573"/>
            <a:ext cx="10096959" cy="747579"/>
          </a:xfrm>
        </p:spPr>
        <p:txBody>
          <a:bodyPr/>
          <a:lstStyle/>
          <a:p>
            <a:r>
              <a:rPr lang="en-US" sz="3600">
                <a:latin typeface="Palatino Linotype"/>
              </a:rPr>
              <a:t>Programs Tab, ARP 20 Percent Reserve (1 of 3)</a:t>
            </a:r>
          </a:p>
        </p:txBody>
      </p:sp>
      <p:sp>
        <p:nvSpPr>
          <p:cNvPr id="6" name="Oval 5" descr="Image of Programs: ARP 20 Percent Reserve tab">
            <a:extLst>
              <a:ext uri="{FF2B5EF4-FFF2-40B4-BE49-F238E27FC236}">
                <a16:creationId xmlns:a16="http://schemas.microsoft.com/office/drawing/2014/main" id="{5A6C7B20-8F33-42DD-96CE-D9298187C62E}"/>
              </a:ext>
            </a:extLst>
          </p:cNvPr>
          <p:cNvSpPr/>
          <p:nvPr/>
        </p:nvSpPr>
        <p:spPr>
          <a:xfrm>
            <a:off x="6990959" y="1051364"/>
            <a:ext cx="2379945" cy="360075"/>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Image of Programs: ARP 20 Percent Reserve tab">
            <a:extLst>
              <a:ext uri="{FF2B5EF4-FFF2-40B4-BE49-F238E27FC236}">
                <a16:creationId xmlns:a16="http://schemas.microsoft.com/office/drawing/2014/main" id="{75ADD2F8-A990-45B0-95B4-A89503BE3C4B}"/>
              </a:ext>
            </a:extLst>
          </p:cNvPr>
          <p:cNvSpPr/>
          <p:nvPr/>
        </p:nvSpPr>
        <p:spPr>
          <a:xfrm>
            <a:off x="104609" y="1308494"/>
            <a:ext cx="2525820" cy="52529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EB511C2-F6BA-5AB6-7788-A385A81992C8}"/>
              </a:ext>
            </a:extLst>
          </p:cNvPr>
          <p:cNvSpPr>
            <a:spLocks noGrp="1"/>
          </p:cNvSpPr>
          <p:nvPr>
            <p:ph type="sldNum" sz="quarter" idx="10"/>
          </p:nvPr>
        </p:nvSpPr>
        <p:spPr/>
        <p:txBody>
          <a:bodyPr/>
          <a:lstStyle/>
          <a:p>
            <a:fld id="{A3D1C70C-36A2-44FC-A083-98959550CFF4}" type="slidenum">
              <a:rPr lang="en-US" smtClean="0"/>
              <a:pPr/>
              <a:t>17</a:t>
            </a:fld>
            <a:endParaRPr lang="en-US"/>
          </a:p>
        </p:txBody>
      </p:sp>
      <p:pic>
        <p:nvPicPr>
          <p:cNvPr id="5" name="Picture 4" descr="A picture of Clippy to indicate something new on this slide.">
            <a:extLst>
              <a:ext uri="{FF2B5EF4-FFF2-40B4-BE49-F238E27FC236}">
                <a16:creationId xmlns:a16="http://schemas.microsoft.com/office/drawing/2014/main" id="{38C0BCA6-6215-E966-7219-0120C6A77308}"/>
              </a:ext>
            </a:extLst>
          </p:cNvPr>
          <p:cNvPicPr>
            <a:picLocks noChangeAspect="1"/>
          </p:cNvPicPr>
          <p:nvPr/>
        </p:nvPicPr>
        <p:blipFill>
          <a:blip r:embed="rId4"/>
          <a:stretch>
            <a:fillRect/>
          </a:stretch>
        </p:blipFill>
        <p:spPr>
          <a:xfrm>
            <a:off x="11088460" y="5572125"/>
            <a:ext cx="1107622" cy="1134836"/>
          </a:xfrm>
          <a:prstGeom prst="rect">
            <a:avLst/>
          </a:prstGeom>
        </p:spPr>
      </p:pic>
      <p:pic>
        <p:nvPicPr>
          <p:cNvPr id="7170" name="Picture 2" descr="Image of Programs: ARP 20 Percent Reserve tab">
            <a:extLst>
              <a:ext uri="{FF2B5EF4-FFF2-40B4-BE49-F238E27FC236}">
                <a16:creationId xmlns:a16="http://schemas.microsoft.com/office/drawing/2014/main" id="{664338F4-3722-7ED6-17CF-3FF52F3565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09" y="2010002"/>
            <a:ext cx="11886531" cy="20716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EB4805-1865-5233-D120-7D1161ED8A6F}"/>
              </a:ext>
            </a:extLst>
          </p:cNvPr>
          <p:cNvSpPr txBox="1"/>
          <p:nvPr/>
        </p:nvSpPr>
        <p:spPr>
          <a:xfrm>
            <a:off x="242660" y="4360063"/>
            <a:ext cx="11556308" cy="1631216"/>
          </a:xfrm>
          <a:prstGeom prst="rect">
            <a:avLst/>
          </a:prstGeom>
          <a:noFill/>
        </p:spPr>
        <p:txBody>
          <a:bodyPr wrap="square" rtlCol="0">
            <a:spAutoFit/>
          </a:bodyPr>
          <a:lstStyle/>
          <a:p>
            <a:pPr marL="285750" indent="-285750">
              <a:buFont typeface="Arial" panose="020B0604020202020204" pitchFamily="34" charset="0"/>
              <a:buChar char="•"/>
            </a:pPr>
            <a:r>
              <a:rPr lang="en-US" sz="2000"/>
              <a:t>You are required to enter the amount your district reserved for all reporting periods to Address the Impact of Learning Loss.</a:t>
            </a:r>
          </a:p>
          <a:p>
            <a:pPr marL="285750" indent="-285750">
              <a:buFont typeface="Arial" panose="020B0604020202020204" pitchFamily="34" charset="0"/>
              <a:buChar char="•"/>
            </a:pPr>
            <a:r>
              <a:rPr lang="en-US" sz="2000" b="1"/>
              <a:t>Note: </a:t>
            </a:r>
            <a:r>
              <a:rPr lang="en-US" sz="2000"/>
              <a:t>The “Total amount reimbursed towards the ARP 20% Reserve to Address Learning Loss during this reporting period” is the subtotal of the amount reimbursed towards the ARP 20% Reserve to Address Learning Loss on the Mandatory Expended Uses Part I page.</a:t>
            </a:r>
          </a:p>
        </p:txBody>
      </p:sp>
      <p:sp>
        <p:nvSpPr>
          <p:cNvPr id="7" name="Arrow: Right 6" descr="Image of Programs: ARP 20 Percent Reserve tab">
            <a:extLst>
              <a:ext uri="{FF2B5EF4-FFF2-40B4-BE49-F238E27FC236}">
                <a16:creationId xmlns:a16="http://schemas.microsoft.com/office/drawing/2014/main" id="{22C9DB3F-77B3-ED84-ECE6-D7F3B96F25E9}"/>
              </a:ext>
            </a:extLst>
          </p:cNvPr>
          <p:cNvSpPr/>
          <p:nvPr/>
        </p:nvSpPr>
        <p:spPr>
          <a:xfrm>
            <a:off x="8822028" y="3520225"/>
            <a:ext cx="1094704" cy="6761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55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34F5-BE0D-8C96-5ACC-C2750B3E6770}"/>
              </a:ext>
            </a:extLst>
          </p:cNvPr>
          <p:cNvSpPr>
            <a:spLocks noGrp="1"/>
          </p:cNvSpPr>
          <p:nvPr>
            <p:ph type="title"/>
          </p:nvPr>
        </p:nvSpPr>
        <p:spPr/>
        <p:txBody>
          <a:bodyPr/>
          <a:lstStyle/>
          <a:p>
            <a:r>
              <a:rPr lang="en-US" sz="3600">
                <a:latin typeface="Palatino Linotype"/>
              </a:rPr>
              <a:t>Programs Tab, ARP 20 Percent Reserve (2 of 3)</a:t>
            </a:r>
            <a:endParaRPr lang="en-US" sz="3600"/>
          </a:p>
        </p:txBody>
      </p:sp>
      <p:sp>
        <p:nvSpPr>
          <p:cNvPr id="5" name="Slide Number Placeholder 4">
            <a:extLst>
              <a:ext uri="{FF2B5EF4-FFF2-40B4-BE49-F238E27FC236}">
                <a16:creationId xmlns:a16="http://schemas.microsoft.com/office/drawing/2014/main" id="{60F97C0F-9236-C679-83A3-634DD3FF6EEC}"/>
              </a:ext>
            </a:extLst>
          </p:cNvPr>
          <p:cNvSpPr>
            <a:spLocks noGrp="1"/>
          </p:cNvSpPr>
          <p:nvPr>
            <p:ph type="sldNum" sz="quarter" idx="12"/>
          </p:nvPr>
        </p:nvSpPr>
        <p:spPr/>
        <p:txBody>
          <a:bodyPr/>
          <a:lstStyle/>
          <a:p>
            <a:fld id="{A3D1C70C-36A2-44FC-A083-98959550CFF4}" type="slidenum">
              <a:rPr lang="en-US" smtClean="0"/>
              <a:t>18</a:t>
            </a:fld>
            <a:endParaRPr lang="en-US"/>
          </a:p>
        </p:txBody>
      </p:sp>
      <p:pic>
        <p:nvPicPr>
          <p:cNvPr id="9218" name="Picture 2" descr="Image of Programs: ARP 20 Percent Reserve tab">
            <a:extLst>
              <a:ext uri="{FF2B5EF4-FFF2-40B4-BE49-F238E27FC236}">
                <a16:creationId xmlns:a16="http://schemas.microsoft.com/office/drawing/2014/main" id="{C4A24FFB-8956-79DD-504B-45E26CC61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40" y="1126477"/>
            <a:ext cx="10948319" cy="48679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of Clippy to indicate something new on this slide. ">
            <a:extLst>
              <a:ext uri="{FF2B5EF4-FFF2-40B4-BE49-F238E27FC236}">
                <a16:creationId xmlns:a16="http://schemas.microsoft.com/office/drawing/2014/main" id="{6448AA94-A385-07C8-EA9F-1128B31AF879}"/>
              </a:ext>
            </a:extLst>
          </p:cNvPr>
          <p:cNvPicPr>
            <a:picLocks noChangeAspect="1"/>
          </p:cNvPicPr>
          <p:nvPr/>
        </p:nvPicPr>
        <p:blipFill>
          <a:blip r:embed="rId4"/>
          <a:stretch>
            <a:fillRect/>
          </a:stretch>
        </p:blipFill>
        <p:spPr>
          <a:xfrm>
            <a:off x="11088460" y="5572125"/>
            <a:ext cx="1107622" cy="1134836"/>
          </a:xfrm>
          <a:prstGeom prst="rect">
            <a:avLst/>
          </a:prstGeom>
        </p:spPr>
      </p:pic>
    </p:spTree>
    <p:extLst>
      <p:ext uri="{BB962C8B-B14F-4D97-AF65-F5344CB8AC3E}">
        <p14:creationId xmlns:p14="http://schemas.microsoft.com/office/powerpoint/2010/main" val="3162564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34F5-BE0D-8C96-5ACC-C2750B3E6770}"/>
              </a:ext>
            </a:extLst>
          </p:cNvPr>
          <p:cNvSpPr>
            <a:spLocks noGrp="1"/>
          </p:cNvSpPr>
          <p:nvPr>
            <p:ph type="title"/>
          </p:nvPr>
        </p:nvSpPr>
        <p:spPr/>
        <p:txBody>
          <a:bodyPr/>
          <a:lstStyle/>
          <a:p>
            <a:r>
              <a:rPr lang="en-US" sz="3600">
                <a:latin typeface="Palatino Linotype"/>
              </a:rPr>
              <a:t>Programs Tab, ARP 20 Percent Reserve (3 of 3)</a:t>
            </a:r>
            <a:endParaRPr lang="en-US" sz="3600"/>
          </a:p>
        </p:txBody>
      </p:sp>
      <p:sp>
        <p:nvSpPr>
          <p:cNvPr id="5" name="Slide Number Placeholder 4">
            <a:extLst>
              <a:ext uri="{FF2B5EF4-FFF2-40B4-BE49-F238E27FC236}">
                <a16:creationId xmlns:a16="http://schemas.microsoft.com/office/drawing/2014/main" id="{60F97C0F-9236-C679-83A3-634DD3FF6EEC}"/>
              </a:ext>
            </a:extLst>
          </p:cNvPr>
          <p:cNvSpPr>
            <a:spLocks noGrp="1"/>
          </p:cNvSpPr>
          <p:nvPr>
            <p:ph type="sldNum" sz="quarter" idx="12"/>
          </p:nvPr>
        </p:nvSpPr>
        <p:spPr/>
        <p:txBody>
          <a:bodyPr/>
          <a:lstStyle/>
          <a:p>
            <a:fld id="{A3D1C70C-36A2-44FC-A083-98959550CFF4}" type="slidenum">
              <a:rPr lang="en-US" smtClean="0"/>
              <a:t>19</a:t>
            </a:fld>
            <a:endParaRPr lang="en-US"/>
          </a:p>
        </p:txBody>
      </p:sp>
      <p:pic>
        <p:nvPicPr>
          <p:cNvPr id="8" name="Picture 7" descr="A picture of Clippy to indicate new information on this slide. ">
            <a:extLst>
              <a:ext uri="{FF2B5EF4-FFF2-40B4-BE49-F238E27FC236}">
                <a16:creationId xmlns:a16="http://schemas.microsoft.com/office/drawing/2014/main" id="{6448AA94-A385-07C8-EA9F-1128B31AF879}"/>
              </a:ext>
            </a:extLst>
          </p:cNvPr>
          <p:cNvPicPr>
            <a:picLocks noChangeAspect="1"/>
          </p:cNvPicPr>
          <p:nvPr/>
        </p:nvPicPr>
        <p:blipFill>
          <a:blip r:embed="rId3"/>
          <a:stretch>
            <a:fillRect/>
          </a:stretch>
        </p:blipFill>
        <p:spPr>
          <a:xfrm>
            <a:off x="11088460" y="5572125"/>
            <a:ext cx="1107622" cy="1134836"/>
          </a:xfrm>
          <a:prstGeom prst="rect">
            <a:avLst/>
          </a:prstGeom>
        </p:spPr>
      </p:pic>
      <p:pic>
        <p:nvPicPr>
          <p:cNvPr id="1026" name="Picture 2" descr="Image of Programs: ARP 20 Percent Reserve tab">
            <a:extLst>
              <a:ext uri="{FF2B5EF4-FFF2-40B4-BE49-F238E27FC236}">
                <a16:creationId xmlns:a16="http://schemas.microsoft.com/office/drawing/2014/main" id="{AA79FE8E-5710-8584-239E-B3F75BB3B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26477"/>
            <a:ext cx="11744325" cy="16439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descr="Image of Programs: ARP 20 Percent Reserve tab">
            <a:extLst>
              <a:ext uri="{FF2B5EF4-FFF2-40B4-BE49-F238E27FC236}">
                <a16:creationId xmlns:a16="http://schemas.microsoft.com/office/drawing/2014/main" id="{60823D3F-E499-A379-EB10-0896461563AB}"/>
              </a:ext>
            </a:extLst>
          </p:cNvPr>
          <p:cNvSpPr/>
          <p:nvPr/>
        </p:nvSpPr>
        <p:spPr>
          <a:xfrm>
            <a:off x="9648825" y="2390774"/>
            <a:ext cx="1333500" cy="209551"/>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of Programs: ARP 20 Percent Reserve tab">
            <a:extLst>
              <a:ext uri="{FF2B5EF4-FFF2-40B4-BE49-F238E27FC236}">
                <a16:creationId xmlns:a16="http://schemas.microsoft.com/office/drawing/2014/main" id="{8B8F8640-E679-1334-822E-C0D45E0A19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327"/>
          <a:stretch/>
        </p:blipFill>
        <p:spPr bwMode="auto">
          <a:xfrm>
            <a:off x="329598" y="2770377"/>
            <a:ext cx="10957527" cy="340218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descr="Image of Programs: ARP 20 Percent Reserve tab">
            <a:extLst>
              <a:ext uri="{FF2B5EF4-FFF2-40B4-BE49-F238E27FC236}">
                <a16:creationId xmlns:a16="http://schemas.microsoft.com/office/drawing/2014/main" id="{34DCED27-0C18-D38A-C83F-7E6A3F4EA686}"/>
              </a:ext>
            </a:extLst>
          </p:cNvPr>
          <p:cNvSpPr/>
          <p:nvPr/>
        </p:nvSpPr>
        <p:spPr>
          <a:xfrm>
            <a:off x="7058025" y="5731523"/>
            <a:ext cx="1495425" cy="326377"/>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823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8C96-A9D0-409F-ACEB-4191383A3DA6}"/>
              </a:ext>
            </a:extLst>
          </p:cNvPr>
          <p:cNvSpPr>
            <a:spLocks noGrp="1"/>
          </p:cNvSpPr>
          <p:nvPr>
            <p:ph type="title"/>
          </p:nvPr>
        </p:nvSpPr>
        <p:spPr>
          <a:xfrm>
            <a:off x="1304467" y="445573"/>
            <a:ext cx="10096959" cy="747579"/>
          </a:xfrm>
        </p:spPr>
        <p:txBody>
          <a:bodyPr/>
          <a:lstStyle/>
          <a:p>
            <a:pPr algn="l"/>
            <a:r>
              <a:rPr lang="en-US"/>
              <a:t>Completing the ESSER Performance Report</a:t>
            </a:r>
          </a:p>
        </p:txBody>
      </p:sp>
      <p:sp>
        <p:nvSpPr>
          <p:cNvPr id="3" name="Content Placeholder 2">
            <a:extLst>
              <a:ext uri="{FF2B5EF4-FFF2-40B4-BE49-F238E27FC236}">
                <a16:creationId xmlns:a16="http://schemas.microsoft.com/office/drawing/2014/main" id="{3D311F70-4B47-4D8B-8623-CB2A819EDB38}"/>
              </a:ext>
            </a:extLst>
          </p:cNvPr>
          <p:cNvSpPr>
            <a:spLocks noGrp="1"/>
          </p:cNvSpPr>
          <p:nvPr>
            <p:ph idx="1"/>
          </p:nvPr>
        </p:nvSpPr>
        <p:spPr>
          <a:xfrm>
            <a:off x="150864" y="1023192"/>
            <a:ext cx="11890272" cy="4811616"/>
          </a:xfrm>
        </p:spPr>
        <p:txBody>
          <a:bodyPr>
            <a:noAutofit/>
          </a:bodyPr>
          <a:lstStyle/>
          <a:p>
            <a:pPr marL="0" indent="0">
              <a:lnSpc>
                <a:spcPct val="100000"/>
              </a:lnSpc>
              <a:buNone/>
            </a:pPr>
            <a:r>
              <a:rPr lang="en-US" sz="2400"/>
              <a:t>This PowerPoint presentation will cover the following:</a:t>
            </a:r>
          </a:p>
          <a:p>
            <a:pPr marL="857250" lvl="1" indent="-514350">
              <a:lnSpc>
                <a:spcPct val="100000"/>
              </a:lnSpc>
              <a:buAutoNum type="arabicPeriod"/>
            </a:pPr>
            <a:r>
              <a:rPr lang="en-US" sz="2400"/>
              <a:t>Purpose of the report;</a:t>
            </a:r>
          </a:p>
          <a:p>
            <a:pPr marL="857250" lvl="1" indent="-514350">
              <a:lnSpc>
                <a:spcPct val="100000"/>
              </a:lnSpc>
              <a:buAutoNum type="arabicPeriod"/>
            </a:pPr>
            <a:r>
              <a:rPr lang="en-US" sz="2400"/>
              <a:t>Creating the report in the Electronic Web-Enabled Grant (EWEG) system;</a:t>
            </a:r>
          </a:p>
          <a:p>
            <a:pPr marL="857250" lvl="1" indent="-514350">
              <a:lnSpc>
                <a:spcPct val="100000"/>
              </a:lnSpc>
              <a:buAutoNum type="arabicPeriod"/>
            </a:pPr>
            <a:r>
              <a:rPr lang="en-US" sz="2400"/>
              <a:t>Completing the different report tabs;</a:t>
            </a:r>
          </a:p>
          <a:p>
            <a:pPr marL="857250" lvl="1" indent="-514350">
              <a:lnSpc>
                <a:spcPct val="100000"/>
              </a:lnSpc>
              <a:buAutoNum type="arabicPeriod"/>
            </a:pPr>
            <a:r>
              <a:rPr lang="en-US" sz="2400"/>
              <a:t>Notes for new/updated required reporting sections;</a:t>
            </a:r>
          </a:p>
          <a:p>
            <a:pPr marL="857250" lvl="1" indent="-514350">
              <a:lnSpc>
                <a:spcPct val="100000"/>
              </a:lnSpc>
              <a:buAutoNum type="arabicPeriod"/>
            </a:pPr>
            <a:r>
              <a:rPr lang="en-US" sz="2400"/>
              <a:t>Submitting the report; </a:t>
            </a:r>
          </a:p>
          <a:p>
            <a:pPr marL="857250" lvl="1" indent="-514350">
              <a:lnSpc>
                <a:spcPct val="100000"/>
              </a:lnSpc>
              <a:buAutoNum type="arabicPeriod"/>
            </a:pPr>
            <a:r>
              <a:rPr lang="en-US" sz="2400">
                <a:latin typeface="Palatino Linotype"/>
              </a:rPr>
              <a:t>Supports available to LEAs as they complete the report; and</a:t>
            </a:r>
            <a:endParaRPr lang="en-US" sz="2400"/>
          </a:p>
          <a:p>
            <a:pPr marL="857250" lvl="1" indent="-514350">
              <a:lnSpc>
                <a:spcPct val="100000"/>
              </a:lnSpc>
              <a:buAutoNum type="arabicPeriod"/>
            </a:pPr>
            <a:r>
              <a:rPr lang="en-US" sz="2400"/>
              <a:t>EWEG helpful hints.</a:t>
            </a:r>
          </a:p>
        </p:txBody>
      </p:sp>
      <p:sp>
        <p:nvSpPr>
          <p:cNvPr id="4" name="Slide Number Placeholder 3">
            <a:extLst>
              <a:ext uri="{FF2B5EF4-FFF2-40B4-BE49-F238E27FC236}">
                <a16:creationId xmlns:a16="http://schemas.microsoft.com/office/drawing/2014/main" id="{662652DD-C2F1-59A1-96C8-488A4DD2FC73}"/>
              </a:ext>
            </a:extLst>
          </p:cNvPr>
          <p:cNvSpPr>
            <a:spLocks noGrp="1"/>
          </p:cNvSpPr>
          <p:nvPr>
            <p:ph type="sldNum" sz="quarter" idx="12"/>
          </p:nvPr>
        </p:nvSpPr>
        <p:spPr/>
        <p:txBody>
          <a:bodyPr/>
          <a:lstStyle/>
          <a:p>
            <a:fld id="{37CA07B4-DD15-4A32-9DF2-B6AD00727005}" type="slidenum">
              <a:rPr lang="en-US" smtClean="0"/>
              <a:t>2</a:t>
            </a:fld>
            <a:endParaRPr lang="en-US"/>
          </a:p>
        </p:txBody>
      </p:sp>
    </p:spTree>
    <p:extLst>
      <p:ext uri="{BB962C8B-B14F-4D97-AF65-F5344CB8AC3E}">
        <p14:creationId xmlns:p14="http://schemas.microsoft.com/office/powerpoint/2010/main" val="1303788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Image of Programs">
            <a:extLst>
              <a:ext uri="{FF2B5EF4-FFF2-40B4-BE49-F238E27FC236}">
                <a16:creationId xmlns:a16="http://schemas.microsoft.com/office/drawing/2014/main" id="{F7209373-0C91-ACB2-F4E8-2F257872DB8D}"/>
              </a:ext>
            </a:extLst>
          </p:cNvPr>
          <p:cNvPicPr>
            <a:picLocks noChangeAspect="1"/>
          </p:cNvPicPr>
          <p:nvPr/>
        </p:nvPicPr>
        <p:blipFill>
          <a:blip r:embed="rId3"/>
          <a:stretch>
            <a:fillRect/>
          </a:stretch>
        </p:blipFill>
        <p:spPr>
          <a:xfrm>
            <a:off x="166778" y="1038949"/>
            <a:ext cx="11743426" cy="924951"/>
          </a:xfrm>
          <a:prstGeom prst="rect">
            <a:avLst/>
          </a:prstGeom>
        </p:spPr>
      </p:pic>
      <p:sp>
        <p:nvSpPr>
          <p:cNvPr id="2" name="Title 1">
            <a:extLst>
              <a:ext uri="{FF2B5EF4-FFF2-40B4-BE49-F238E27FC236}">
                <a16:creationId xmlns:a16="http://schemas.microsoft.com/office/drawing/2014/main" id="{211D7E8A-4CBD-423E-87DF-1964E9C4FAC9}"/>
              </a:ext>
            </a:extLst>
          </p:cNvPr>
          <p:cNvSpPr>
            <a:spLocks noGrp="1"/>
          </p:cNvSpPr>
          <p:nvPr>
            <p:ph type="title"/>
          </p:nvPr>
        </p:nvSpPr>
        <p:spPr>
          <a:xfrm>
            <a:off x="1313992" y="436048"/>
            <a:ext cx="10096959" cy="747579"/>
          </a:xfrm>
        </p:spPr>
        <p:txBody>
          <a:bodyPr/>
          <a:lstStyle/>
          <a:p>
            <a:r>
              <a:rPr lang="en-US"/>
              <a:t>Programs Subtabs, All Remaining</a:t>
            </a:r>
          </a:p>
        </p:txBody>
      </p:sp>
      <p:sp>
        <p:nvSpPr>
          <p:cNvPr id="3" name="Text Placeholder 2">
            <a:extLst>
              <a:ext uri="{FF2B5EF4-FFF2-40B4-BE49-F238E27FC236}">
                <a16:creationId xmlns:a16="http://schemas.microsoft.com/office/drawing/2014/main" id="{3854A72B-4441-4E93-ACFA-A8CE29C0F10C}"/>
              </a:ext>
            </a:extLst>
          </p:cNvPr>
          <p:cNvSpPr>
            <a:spLocks noGrp="1"/>
          </p:cNvSpPr>
          <p:nvPr>
            <p:ph type="body" sz="quarter" idx="11"/>
          </p:nvPr>
        </p:nvSpPr>
        <p:spPr>
          <a:xfrm>
            <a:off x="171451" y="2023318"/>
            <a:ext cx="11849100" cy="4002834"/>
          </a:xfrm>
        </p:spPr>
        <p:txBody>
          <a:bodyPr vert="horz" lIns="91440" tIns="45720" rIns="822960" bIns="45720" rtlCol="0" anchor="t">
            <a:normAutofit/>
          </a:bodyPr>
          <a:lstStyle/>
          <a:p>
            <a:pPr lvl="1"/>
            <a:r>
              <a:rPr lang="en-US" sz="3200">
                <a:latin typeface="Palatino Linotype"/>
              </a:rPr>
              <a:t>The Summer, Afterschool, Extended Time, Tutoring, Early Childhood, Community Schools, and Technology subtabs ask about specific programs your district has implemented using ESSER funds, regardless of when ESSER reimbursements occurred.</a:t>
            </a:r>
          </a:p>
          <a:p>
            <a:endParaRPr lang="en-US"/>
          </a:p>
        </p:txBody>
      </p:sp>
      <p:sp>
        <p:nvSpPr>
          <p:cNvPr id="6" name="Oval 5" descr="Image of Programs">
            <a:extLst>
              <a:ext uri="{FF2B5EF4-FFF2-40B4-BE49-F238E27FC236}">
                <a16:creationId xmlns:a16="http://schemas.microsoft.com/office/drawing/2014/main" id="{463EE80A-15E0-4531-83CB-F32809A238B1}"/>
              </a:ext>
            </a:extLst>
          </p:cNvPr>
          <p:cNvSpPr/>
          <p:nvPr/>
        </p:nvSpPr>
        <p:spPr>
          <a:xfrm>
            <a:off x="6905625" y="1048145"/>
            <a:ext cx="2657475" cy="330383"/>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Image of Programs">
            <a:extLst>
              <a:ext uri="{FF2B5EF4-FFF2-40B4-BE49-F238E27FC236}">
                <a16:creationId xmlns:a16="http://schemas.microsoft.com/office/drawing/2014/main" id="{DCA197C8-421B-4658-BAF8-46459E200606}"/>
              </a:ext>
            </a:extLst>
          </p:cNvPr>
          <p:cNvSpPr/>
          <p:nvPr/>
        </p:nvSpPr>
        <p:spPr>
          <a:xfrm>
            <a:off x="2447924" y="1362075"/>
            <a:ext cx="9350376" cy="42445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D5430F-E6DF-8490-0B3A-6897A9D679FA}"/>
              </a:ext>
            </a:extLst>
          </p:cNvPr>
          <p:cNvSpPr>
            <a:spLocks noGrp="1"/>
          </p:cNvSpPr>
          <p:nvPr>
            <p:ph type="sldNum" sz="quarter" idx="10"/>
          </p:nvPr>
        </p:nvSpPr>
        <p:spPr/>
        <p:txBody>
          <a:bodyPr/>
          <a:lstStyle/>
          <a:p>
            <a:fld id="{A3D1C70C-36A2-44FC-A083-98959550CFF4}" type="slidenum">
              <a:rPr lang="en-US" smtClean="0"/>
              <a:pPr/>
              <a:t>20</a:t>
            </a:fld>
            <a:endParaRPr lang="en-US"/>
          </a:p>
        </p:txBody>
      </p:sp>
      <p:pic>
        <p:nvPicPr>
          <p:cNvPr id="9" name="Picture 8" descr="A picture of Clippy to indicate something new on this slide.">
            <a:extLst>
              <a:ext uri="{FF2B5EF4-FFF2-40B4-BE49-F238E27FC236}">
                <a16:creationId xmlns:a16="http://schemas.microsoft.com/office/drawing/2014/main" id="{B878C0C8-B2F6-F8DD-A7CA-06027F9DA948}"/>
              </a:ext>
            </a:extLst>
          </p:cNvPr>
          <p:cNvPicPr>
            <a:picLocks noChangeAspect="1"/>
          </p:cNvPicPr>
          <p:nvPr/>
        </p:nvPicPr>
        <p:blipFill>
          <a:blip r:embed="rId4"/>
          <a:stretch>
            <a:fillRect/>
          </a:stretch>
        </p:blipFill>
        <p:spPr>
          <a:xfrm>
            <a:off x="10910207" y="5485719"/>
            <a:ext cx="1104900" cy="1133475"/>
          </a:xfrm>
          <a:prstGeom prst="rect">
            <a:avLst/>
          </a:prstGeom>
        </p:spPr>
      </p:pic>
    </p:spTree>
    <p:extLst>
      <p:ext uri="{BB962C8B-B14F-4D97-AF65-F5344CB8AC3E}">
        <p14:creationId xmlns:p14="http://schemas.microsoft.com/office/powerpoint/2010/main" val="3336014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482" y="446994"/>
            <a:ext cx="10096959" cy="747579"/>
          </a:xfrm>
        </p:spPr>
        <p:txBody>
          <a:bodyPr/>
          <a:lstStyle/>
          <a:p>
            <a:r>
              <a:rPr lang="en-US" sz="3200"/>
              <a:t>Programs Subtabs, New Participation Requirement</a:t>
            </a:r>
          </a:p>
        </p:txBody>
      </p:sp>
      <p:pic>
        <p:nvPicPr>
          <p:cNvPr id="12" name="Picture 11" descr="Image of Programs">
            <a:extLst>
              <a:ext uri="{FF2B5EF4-FFF2-40B4-BE49-F238E27FC236}">
                <a16:creationId xmlns:a16="http://schemas.microsoft.com/office/drawing/2014/main" id="{23E44F32-6282-4B84-8F7C-377EE09F224F}"/>
              </a:ext>
            </a:extLst>
          </p:cNvPr>
          <p:cNvPicPr>
            <a:picLocks noChangeAspect="1"/>
          </p:cNvPicPr>
          <p:nvPr/>
        </p:nvPicPr>
        <p:blipFill>
          <a:blip r:embed="rId3"/>
          <a:stretch>
            <a:fillRect/>
          </a:stretch>
        </p:blipFill>
        <p:spPr>
          <a:xfrm>
            <a:off x="228598" y="1107892"/>
            <a:ext cx="11763376" cy="729665"/>
          </a:xfrm>
          <a:prstGeom prst="rect">
            <a:avLst/>
          </a:prstGeom>
        </p:spPr>
      </p:pic>
      <p:sp>
        <p:nvSpPr>
          <p:cNvPr id="13" name="Oval 12" descr="Image of Programs: Summer, Afterschool, Extended Time, Tutoring Early Time, Tutoring, Early Childhood, Community Schools, Technology">
            <a:extLst>
              <a:ext uri="{FF2B5EF4-FFF2-40B4-BE49-F238E27FC236}">
                <a16:creationId xmlns:a16="http://schemas.microsoft.com/office/drawing/2014/main" id="{5EDC7A12-98BB-4BBE-8288-BA49601DFA36}"/>
              </a:ext>
            </a:extLst>
          </p:cNvPr>
          <p:cNvSpPr/>
          <p:nvPr/>
        </p:nvSpPr>
        <p:spPr>
          <a:xfrm>
            <a:off x="7086600" y="1098367"/>
            <a:ext cx="2657475" cy="330383"/>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Image of Programs: Summer, Afterschool, Extended Time, Tutoring Early Time, Tutoring, Early Childhood, Community Schools, Technology">
            <a:extLst>
              <a:ext uri="{FF2B5EF4-FFF2-40B4-BE49-F238E27FC236}">
                <a16:creationId xmlns:a16="http://schemas.microsoft.com/office/drawing/2014/main" id="{7A64CD09-08D9-4F1B-8877-229C228BD133}"/>
              </a:ext>
            </a:extLst>
          </p:cNvPr>
          <p:cNvSpPr/>
          <p:nvPr/>
        </p:nvSpPr>
        <p:spPr>
          <a:xfrm>
            <a:off x="2733472" y="1362075"/>
            <a:ext cx="6308928" cy="475482"/>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Image of Programs: Summer, Afterschool, Extended Time, Tutoring Early Time, Tutoring, Early Childhood, Community Schools, Technology">
            <a:extLst>
              <a:ext uri="{FF2B5EF4-FFF2-40B4-BE49-F238E27FC236}">
                <a16:creationId xmlns:a16="http://schemas.microsoft.com/office/drawing/2014/main" id="{4CBAD9A4-82D1-464C-A63C-E4B0F6355E4D}"/>
              </a:ext>
            </a:extLst>
          </p:cNvPr>
          <p:cNvPicPr>
            <a:picLocks noChangeAspect="1"/>
          </p:cNvPicPr>
          <p:nvPr/>
        </p:nvPicPr>
        <p:blipFill rotWithShape="1">
          <a:blip r:embed="rId4"/>
          <a:srcRect b="36935"/>
          <a:stretch/>
        </p:blipFill>
        <p:spPr>
          <a:xfrm>
            <a:off x="200026" y="2043159"/>
            <a:ext cx="11763376" cy="3640454"/>
          </a:xfrm>
          <a:prstGeom prst="rect">
            <a:avLst/>
          </a:prstGeom>
        </p:spPr>
      </p:pic>
      <p:sp>
        <p:nvSpPr>
          <p:cNvPr id="4" name="Slide Number Placeholder 3">
            <a:extLst>
              <a:ext uri="{FF2B5EF4-FFF2-40B4-BE49-F238E27FC236}">
                <a16:creationId xmlns:a16="http://schemas.microsoft.com/office/drawing/2014/main" id="{0D7A17D2-56DD-51F6-4149-43106C349C85}"/>
              </a:ext>
            </a:extLst>
          </p:cNvPr>
          <p:cNvSpPr>
            <a:spLocks noGrp="1"/>
          </p:cNvSpPr>
          <p:nvPr>
            <p:ph type="sldNum" sz="quarter" idx="10"/>
          </p:nvPr>
        </p:nvSpPr>
        <p:spPr/>
        <p:txBody>
          <a:bodyPr/>
          <a:lstStyle/>
          <a:p>
            <a:fld id="{A3D1C70C-36A2-44FC-A083-98959550CFF4}" type="slidenum">
              <a:rPr lang="en-US" smtClean="0"/>
              <a:pPr/>
              <a:t>21</a:t>
            </a:fld>
            <a:endParaRPr lang="en-US"/>
          </a:p>
        </p:txBody>
      </p:sp>
      <p:sp>
        <p:nvSpPr>
          <p:cNvPr id="7" name="Rectangle 6" descr="Image of Programs: Summer, Afterschool, Extended Time, Tutoring Early Time, Tutoring, Early Childhood, Community Schools, Technology">
            <a:extLst>
              <a:ext uri="{FF2B5EF4-FFF2-40B4-BE49-F238E27FC236}">
                <a16:creationId xmlns:a16="http://schemas.microsoft.com/office/drawing/2014/main" id="{3CBE236A-75C2-FC46-13A3-254967D00683}"/>
              </a:ext>
            </a:extLst>
          </p:cNvPr>
          <p:cNvSpPr/>
          <p:nvPr/>
        </p:nvSpPr>
        <p:spPr>
          <a:xfrm>
            <a:off x="10528299" y="1362075"/>
            <a:ext cx="1489993" cy="475482"/>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of Clippy to indicate new information on this slide.">
            <a:extLst>
              <a:ext uri="{FF2B5EF4-FFF2-40B4-BE49-F238E27FC236}">
                <a16:creationId xmlns:a16="http://schemas.microsoft.com/office/drawing/2014/main" id="{61AE876F-0A08-9DB1-C054-4FB92034F118}"/>
              </a:ext>
            </a:extLst>
          </p:cNvPr>
          <p:cNvPicPr>
            <a:picLocks noChangeAspect="1"/>
          </p:cNvPicPr>
          <p:nvPr/>
        </p:nvPicPr>
        <p:blipFill>
          <a:blip r:embed="rId5"/>
          <a:stretch>
            <a:fillRect/>
          </a:stretch>
        </p:blipFill>
        <p:spPr>
          <a:xfrm>
            <a:off x="10910207" y="5485719"/>
            <a:ext cx="1104900" cy="1133475"/>
          </a:xfrm>
          <a:prstGeom prst="rect">
            <a:avLst/>
          </a:prstGeom>
        </p:spPr>
      </p:pic>
    </p:spTree>
    <p:extLst>
      <p:ext uri="{BB962C8B-B14F-4D97-AF65-F5344CB8AC3E}">
        <p14:creationId xmlns:p14="http://schemas.microsoft.com/office/powerpoint/2010/main" val="4083709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1318244" y="364174"/>
            <a:ext cx="10096959" cy="747579"/>
          </a:xfrm>
        </p:spPr>
        <p:txBody>
          <a:bodyPr anchor="b">
            <a:noAutofit/>
          </a:bodyPr>
          <a:lstStyle/>
          <a:p>
            <a:r>
              <a:rPr lang="en-US" b="1">
                <a:latin typeface="Palatino Linotype"/>
              </a:rPr>
              <a:t>Questions?</a:t>
            </a:r>
          </a:p>
        </p:txBody>
      </p:sp>
      <p:sp>
        <p:nvSpPr>
          <p:cNvPr id="3" name="Text Placeholder 2">
            <a:extLst>
              <a:ext uri="{FF2B5EF4-FFF2-40B4-BE49-F238E27FC236}">
                <a16:creationId xmlns:a16="http://schemas.microsoft.com/office/drawing/2014/main" id="{39C6221C-A1E9-4D59-810D-973B0778C87D}"/>
              </a:ext>
            </a:extLst>
          </p:cNvPr>
          <p:cNvSpPr>
            <a:spLocks noGrp="1"/>
          </p:cNvSpPr>
          <p:nvPr>
            <p:ph type="body" sz="quarter" idx="11"/>
          </p:nvPr>
        </p:nvSpPr>
        <p:spPr/>
        <p:txBody>
          <a:bodyPr vert="horz" lIns="91440" tIns="45720" rIns="822960" bIns="45720" rtlCol="0" anchor="t">
            <a:normAutofit/>
          </a:bodyPr>
          <a:lstStyle/>
          <a:p>
            <a:r>
              <a:rPr lang="en-US">
                <a:latin typeface="Palatino Linotype"/>
              </a:rPr>
              <a:t>For ESSER Performance Report and data questions, please contact the Office of Fiscal and Data Services (OFDS) at: </a:t>
            </a:r>
            <a:r>
              <a:rPr lang="en-US">
                <a:latin typeface="Palatino Linotype"/>
                <a:hlinkClick r:id="rId3"/>
              </a:rPr>
              <a:t>ESSER.Report@doe.nj.gov</a:t>
            </a:r>
            <a:r>
              <a:rPr lang="en-US">
                <a:latin typeface="Palatino Linotype"/>
              </a:rPr>
              <a:t> </a:t>
            </a:r>
            <a:endParaRPr lang="en-US"/>
          </a:p>
          <a:p>
            <a:r>
              <a:rPr lang="en-US">
                <a:latin typeface="Palatino Linotype"/>
              </a:rPr>
              <a:t>60-minute Office Hour Sessions will be held every Friday in February from 10-11 am. Links to the Office Hours are located on the </a:t>
            </a:r>
            <a:r>
              <a:rPr lang="en-US">
                <a:latin typeface="Palatino Linotype"/>
                <a:hlinkClick r:id="rId4"/>
              </a:rPr>
              <a:t>NJDOE Events Page</a:t>
            </a:r>
            <a:r>
              <a:rPr lang="en-US">
                <a:latin typeface="Palatino Linotype"/>
              </a:rPr>
              <a:t>. </a:t>
            </a:r>
            <a:endParaRPr lang="en-US">
              <a:highlight>
                <a:srgbClr val="FFFF00"/>
              </a:highlight>
            </a:endParaRPr>
          </a:p>
          <a:p>
            <a:r>
              <a:rPr lang="en-US"/>
              <a:t>For EWEG or authorization questions, please contact the EWEG Help Desk at: </a:t>
            </a:r>
            <a:r>
              <a:rPr lang="en-US">
                <a:hlinkClick r:id="rId5"/>
              </a:rPr>
              <a:t>EWEGhelp@doe.nj.gov</a:t>
            </a:r>
            <a:r>
              <a:rPr lang="en-US"/>
              <a:t> </a:t>
            </a:r>
          </a:p>
        </p:txBody>
      </p:sp>
      <p:sp>
        <p:nvSpPr>
          <p:cNvPr id="5" name="Slide Number Placeholder 4">
            <a:extLst>
              <a:ext uri="{FF2B5EF4-FFF2-40B4-BE49-F238E27FC236}">
                <a16:creationId xmlns:a16="http://schemas.microsoft.com/office/drawing/2014/main" id="{C704E61F-8E66-067E-6433-6F3A7FD61DB0}"/>
              </a:ext>
            </a:extLst>
          </p:cNvPr>
          <p:cNvSpPr>
            <a:spLocks noGrp="1"/>
          </p:cNvSpPr>
          <p:nvPr>
            <p:ph type="sldNum" sz="quarter" idx="10"/>
          </p:nvPr>
        </p:nvSpPr>
        <p:spPr/>
        <p:txBody>
          <a:bodyPr/>
          <a:lstStyle/>
          <a:p>
            <a:fld id="{A3D1C70C-36A2-44FC-A083-98959550CFF4}" type="slidenum">
              <a:rPr lang="en-US" smtClean="0"/>
              <a:pPr/>
              <a:t>22</a:t>
            </a:fld>
            <a:endParaRPr lang="en-US"/>
          </a:p>
        </p:txBody>
      </p:sp>
    </p:spTree>
    <p:extLst>
      <p:ext uri="{BB962C8B-B14F-4D97-AF65-F5344CB8AC3E}">
        <p14:creationId xmlns:p14="http://schemas.microsoft.com/office/powerpoint/2010/main" val="4053544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8ABC39-BBC1-4786-8E89-920EC9750E44}"/>
              </a:ext>
            </a:extLst>
          </p:cNvPr>
          <p:cNvSpPr>
            <a:spLocks noGrp="1"/>
          </p:cNvSpPr>
          <p:nvPr>
            <p:ph type="sldNum" sz="quarter" idx="12"/>
          </p:nvPr>
        </p:nvSpPr>
        <p:spPr/>
        <p:txBody>
          <a:bodyPr/>
          <a:lstStyle/>
          <a:p>
            <a:fld id="{A3D1C70C-36A2-44FC-A083-98959550CFF4}" type="slidenum">
              <a:rPr lang="en-US" smtClean="0"/>
              <a:t>23</a:t>
            </a:fld>
            <a:endParaRPr lang="en-US"/>
          </a:p>
        </p:txBody>
      </p:sp>
      <p:pic>
        <p:nvPicPr>
          <p:cNvPr id="7" name="Picture 6" descr="A logo of social media for the NJDOE.">
            <a:extLst>
              <a:ext uri="{FF2B5EF4-FFF2-40B4-BE49-F238E27FC236}">
                <a16:creationId xmlns:a16="http://schemas.microsoft.com/office/drawing/2014/main" id="{4FB0D924-02EB-438D-AE0F-7BAAEB3AA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84" y="3268523"/>
            <a:ext cx="1240491" cy="1240491"/>
          </a:xfrm>
          <a:prstGeom prst="rect">
            <a:avLst/>
          </a:prstGeom>
        </p:spPr>
      </p:pic>
      <p:pic>
        <p:nvPicPr>
          <p:cNvPr id="8" name="Picture 7" descr="A logo of social media for the NJDOE.">
            <a:extLst>
              <a:ext uri="{FF2B5EF4-FFF2-40B4-BE49-F238E27FC236}">
                <a16:creationId xmlns:a16="http://schemas.microsoft.com/office/drawing/2014/main" id="{ECF6F079-8569-463F-86DC-59C332614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673" y="1200242"/>
            <a:ext cx="2141734" cy="2141734"/>
          </a:xfrm>
          <a:prstGeom prst="rect">
            <a:avLst/>
          </a:prstGeom>
        </p:spPr>
      </p:pic>
      <p:pic>
        <p:nvPicPr>
          <p:cNvPr id="10" name="Picture 9" descr="A logo of social media for the NJDOE.">
            <a:extLst>
              <a:ext uri="{FF2B5EF4-FFF2-40B4-BE49-F238E27FC236}">
                <a16:creationId xmlns:a16="http://schemas.microsoft.com/office/drawing/2014/main" id="{556427CB-62BF-4B30-ABFE-DE3EB41280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5164" y="3019178"/>
            <a:ext cx="1710064" cy="1710064"/>
          </a:xfrm>
          <a:prstGeom prst="rect">
            <a:avLst/>
          </a:prstGeom>
        </p:spPr>
      </p:pic>
      <p:pic>
        <p:nvPicPr>
          <p:cNvPr id="11" name="Picture 10" descr="A logo of social media for the NJDOE.">
            <a:extLst>
              <a:ext uri="{FF2B5EF4-FFF2-40B4-BE49-F238E27FC236}">
                <a16:creationId xmlns:a16="http://schemas.microsoft.com/office/drawing/2014/main" id="{89996C7F-511B-4F87-BF5F-D14531BFD6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51" y="4681680"/>
            <a:ext cx="1871026" cy="1871026"/>
          </a:xfrm>
          <a:prstGeom prst="rect">
            <a:avLst/>
          </a:prstGeom>
        </p:spPr>
      </p:pic>
      <p:sp>
        <p:nvSpPr>
          <p:cNvPr id="13" name="TextBox 12">
            <a:extLst>
              <a:ext uri="{FF2B5EF4-FFF2-40B4-BE49-F238E27FC236}">
                <a16:creationId xmlns:a16="http://schemas.microsoft.com/office/drawing/2014/main" id="{5DA9B922-0837-4B84-A952-FC57E7EC9ED0}"/>
              </a:ext>
            </a:extLst>
          </p:cNvPr>
          <p:cNvSpPr txBox="1"/>
          <p:nvPr/>
        </p:nvSpPr>
        <p:spPr>
          <a:xfrm>
            <a:off x="2686041" y="2980918"/>
            <a:ext cx="6094602" cy="1323439"/>
          </a:xfrm>
          <a:prstGeom prst="rect">
            <a:avLst/>
          </a:prstGeom>
          <a:noFill/>
        </p:spPr>
        <p:txBody>
          <a:bodyPr wrap="square" lIns="91440" tIns="45720" rIns="91440" bIns="45720" anchor="t">
            <a:spAutoFit/>
          </a:bodyPr>
          <a:lstStyle/>
          <a:p>
            <a:pPr algn="ctr"/>
            <a:r>
              <a:rPr lang="en-US" sz="8000">
                <a:latin typeface="Palatino"/>
                <a:cs typeface="Calibri"/>
              </a:rPr>
              <a:t>Thank You!</a:t>
            </a:r>
          </a:p>
        </p:txBody>
      </p:sp>
      <p:pic>
        <p:nvPicPr>
          <p:cNvPr id="12" name="Picture 11" descr="A logo of social media for the NJDOE.">
            <a:extLst>
              <a:ext uri="{FF2B5EF4-FFF2-40B4-BE49-F238E27FC236}">
                <a16:creationId xmlns:a16="http://schemas.microsoft.com/office/drawing/2014/main" id="{351C0259-CC97-429E-8250-4EAF02AD579B}"/>
              </a:ext>
            </a:extLst>
          </p:cNvPr>
          <p:cNvPicPr>
            <a:picLocks noChangeAspect="1"/>
          </p:cNvPicPr>
          <p:nvPr/>
        </p:nvPicPr>
        <p:blipFill rotWithShape="1">
          <a:blip r:embed="rId7">
            <a:extLst>
              <a:ext uri="{28A0092B-C50C-407E-A947-70E740481C1C}">
                <a14:useLocalDpi xmlns:a14="http://schemas.microsoft.com/office/drawing/2010/main" val="0"/>
              </a:ext>
            </a:extLst>
          </a:blip>
          <a:srcRect l="36845" t="36960" r="36875" b="36450"/>
          <a:stretch/>
        </p:blipFill>
        <p:spPr>
          <a:xfrm>
            <a:off x="593451" y="1810307"/>
            <a:ext cx="853600" cy="921605"/>
          </a:xfrm>
          <a:prstGeom prst="rect">
            <a:avLst/>
          </a:prstGeom>
        </p:spPr>
      </p:pic>
      <p:pic>
        <p:nvPicPr>
          <p:cNvPr id="14" name="Picture 13" descr="A logo of social media for the NJDOE.">
            <a:extLst>
              <a:ext uri="{FF2B5EF4-FFF2-40B4-BE49-F238E27FC236}">
                <a16:creationId xmlns:a16="http://schemas.microsoft.com/office/drawing/2014/main" id="{393A87A2-C961-4E17-B3A2-1A1C757A1A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0653" y="4872727"/>
            <a:ext cx="1567032" cy="1567032"/>
          </a:xfrm>
          <a:prstGeom prst="rect">
            <a:avLst/>
          </a:prstGeom>
        </p:spPr>
      </p:pic>
      <p:sp>
        <p:nvSpPr>
          <p:cNvPr id="15" name="TextBox 14">
            <a:extLst>
              <a:ext uri="{FF2B5EF4-FFF2-40B4-BE49-F238E27FC236}">
                <a16:creationId xmlns:a16="http://schemas.microsoft.com/office/drawing/2014/main" id="{C98A6DD7-D3D2-40F7-9090-80831F3E746A}"/>
              </a:ext>
            </a:extLst>
          </p:cNvPr>
          <p:cNvSpPr txBox="1"/>
          <p:nvPr/>
        </p:nvSpPr>
        <p:spPr>
          <a:xfrm>
            <a:off x="94526" y="1502530"/>
            <a:ext cx="1851451" cy="307777"/>
          </a:xfrm>
          <a:prstGeom prst="rect">
            <a:avLst/>
          </a:prstGeom>
          <a:noFill/>
        </p:spPr>
        <p:txBody>
          <a:bodyPr wrap="square">
            <a:spAutoFit/>
          </a:bodyPr>
          <a:lstStyle/>
          <a:p>
            <a:pPr algn="ctr"/>
            <a:r>
              <a:rPr lang="en-US" sz="1400">
                <a:latin typeface="Calibri" panose="020F0502020204030204" pitchFamily="34" charset="0"/>
                <a:cs typeface="Calibri" panose="020F0502020204030204" pitchFamily="34" charset="0"/>
              </a:rPr>
              <a:t>@</a:t>
            </a:r>
            <a:r>
              <a:rPr lang="en-US" sz="1400" b="1">
                <a:latin typeface="Calibri" panose="020F0502020204030204" pitchFamily="34" charset="0"/>
                <a:cs typeface="Calibri" panose="020F0502020204030204" pitchFamily="34" charset="0"/>
              </a:rPr>
              <a:t>NewJerseyDOE</a:t>
            </a:r>
          </a:p>
        </p:txBody>
      </p:sp>
      <p:sp>
        <p:nvSpPr>
          <p:cNvPr id="16" name="TextBox 15">
            <a:extLst>
              <a:ext uri="{FF2B5EF4-FFF2-40B4-BE49-F238E27FC236}">
                <a16:creationId xmlns:a16="http://schemas.microsoft.com/office/drawing/2014/main" id="{018A6957-EAA1-443F-AEC3-50F99EEEE8C4}"/>
              </a:ext>
            </a:extLst>
          </p:cNvPr>
          <p:cNvSpPr txBox="1"/>
          <p:nvPr/>
        </p:nvSpPr>
        <p:spPr>
          <a:xfrm>
            <a:off x="147489" y="2980918"/>
            <a:ext cx="1745523" cy="307777"/>
          </a:xfrm>
          <a:prstGeom prst="rect">
            <a:avLst/>
          </a:prstGeom>
          <a:noFill/>
        </p:spPr>
        <p:txBody>
          <a:bodyPr wrap="square">
            <a:spAutoFit/>
          </a:bodyPr>
          <a:lstStyle/>
          <a:p>
            <a:pPr algn="ctr"/>
            <a:r>
              <a:rPr lang="en-US" sz="1400">
                <a:latin typeface="Calibri" panose="020F0502020204030204" pitchFamily="34" charset="0"/>
                <a:cs typeface="Calibri" panose="020F0502020204030204" pitchFamily="34" charset="0"/>
              </a:rPr>
              <a:t>@</a:t>
            </a:r>
            <a:r>
              <a:rPr lang="en-US" sz="1400" b="1">
                <a:latin typeface="Calibri" panose="020F0502020204030204" pitchFamily="34" charset="0"/>
                <a:cs typeface="Calibri" panose="020F0502020204030204" pitchFamily="34" charset="0"/>
              </a:rPr>
              <a:t>newjerseydoe</a:t>
            </a:r>
          </a:p>
        </p:txBody>
      </p:sp>
      <p:sp>
        <p:nvSpPr>
          <p:cNvPr id="17" name="TextBox 16">
            <a:extLst>
              <a:ext uri="{FF2B5EF4-FFF2-40B4-BE49-F238E27FC236}">
                <a16:creationId xmlns:a16="http://schemas.microsoft.com/office/drawing/2014/main" id="{89954440-416B-4055-8A12-5E6A83E21B29}"/>
              </a:ext>
            </a:extLst>
          </p:cNvPr>
          <p:cNvSpPr txBox="1"/>
          <p:nvPr/>
        </p:nvSpPr>
        <p:spPr>
          <a:xfrm>
            <a:off x="135397" y="4647584"/>
            <a:ext cx="1710064" cy="707886"/>
          </a:xfrm>
          <a:prstGeom prst="rect">
            <a:avLst/>
          </a:prstGeom>
          <a:noFill/>
        </p:spPr>
        <p:txBody>
          <a:bodyPr wrap="square">
            <a:spAutoFit/>
          </a:bodyPr>
          <a:lstStyle/>
          <a:p>
            <a:pPr algn="ctr"/>
            <a:r>
              <a:rPr lang="en-US" sz="1100" b="1" i="0">
                <a:solidFill>
                  <a:srgbClr val="050505"/>
                </a:solidFill>
                <a:effectLst/>
                <a:latin typeface="Calibri" panose="020F0502020204030204" pitchFamily="34" charset="0"/>
                <a:cs typeface="Calibri" panose="020F0502020204030204" pitchFamily="34" charset="0"/>
              </a:rPr>
              <a:t>New Jersey Department of Education</a:t>
            </a:r>
          </a:p>
          <a:p>
            <a:pPr algn="ctr"/>
            <a:endParaRPr lang="en-US" sz="180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A371DEC3-936D-4747-A5D4-F3CDB756CE4E}"/>
              </a:ext>
            </a:extLst>
          </p:cNvPr>
          <p:cNvSpPr txBox="1"/>
          <p:nvPr/>
        </p:nvSpPr>
        <p:spPr>
          <a:xfrm>
            <a:off x="9737297" y="2919362"/>
            <a:ext cx="1710064" cy="430887"/>
          </a:xfrm>
          <a:prstGeom prst="rect">
            <a:avLst/>
          </a:prstGeom>
          <a:noFill/>
        </p:spPr>
        <p:txBody>
          <a:bodyPr wrap="square">
            <a:spAutoFit/>
          </a:bodyPr>
          <a:lstStyle/>
          <a:p>
            <a:pPr algn="ctr"/>
            <a:r>
              <a:rPr lang="en-US" sz="1100" b="1" i="0">
                <a:solidFill>
                  <a:srgbClr val="050505"/>
                </a:solidFill>
                <a:effectLst/>
                <a:latin typeface="Calibri" panose="020F0502020204030204" pitchFamily="34" charset="0"/>
                <a:cs typeface="Calibri" panose="020F0502020204030204" pitchFamily="34" charset="0"/>
              </a:rPr>
              <a:t>New Jersey Department of Education</a:t>
            </a:r>
          </a:p>
        </p:txBody>
      </p:sp>
      <p:sp>
        <p:nvSpPr>
          <p:cNvPr id="24" name="TextBox 23">
            <a:extLst>
              <a:ext uri="{FF2B5EF4-FFF2-40B4-BE49-F238E27FC236}">
                <a16:creationId xmlns:a16="http://schemas.microsoft.com/office/drawing/2014/main" id="{BDEDCD0D-44F9-46CB-826E-3D0F5C99A338}"/>
              </a:ext>
            </a:extLst>
          </p:cNvPr>
          <p:cNvSpPr txBox="1"/>
          <p:nvPr/>
        </p:nvSpPr>
        <p:spPr>
          <a:xfrm>
            <a:off x="9654186" y="1345360"/>
            <a:ext cx="1659186" cy="430887"/>
          </a:xfrm>
          <a:prstGeom prst="rect">
            <a:avLst/>
          </a:prstGeom>
          <a:noFill/>
        </p:spPr>
        <p:txBody>
          <a:bodyPr wrap="square">
            <a:spAutoFit/>
          </a:bodyPr>
          <a:lstStyle/>
          <a:p>
            <a:pPr algn="ctr"/>
            <a:r>
              <a:rPr lang="en-US" sz="1100" b="1" i="0">
                <a:solidFill>
                  <a:srgbClr val="050505"/>
                </a:solidFill>
                <a:effectLst/>
                <a:latin typeface="Calibri" panose="020F0502020204030204" pitchFamily="34" charset="0"/>
                <a:cs typeface="Calibri" panose="020F0502020204030204" pitchFamily="34" charset="0"/>
              </a:rPr>
              <a:t>New Jersey Department of Education</a:t>
            </a:r>
          </a:p>
        </p:txBody>
      </p:sp>
      <p:sp>
        <p:nvSpPr>
          <p:cNvPr id="26" name="TextBox 25">
            <a:extLst>
              <a:ext uri="{FF2B5EF4-FFF2-40B4-BE49-F238E27FC236}">
                <a16:creationId xmlns:a16="http://schemas.microsoft.com/office/drawing/2014/main" id="{FC2060B2-0C00-43A2-B483-E98236403679}"/>
              </a:ext>
            </a:extLst>
          </p:cNvPr>
          <p:cNvSpPr txBox="1"/>
          <p:nvPr/>
        </p:nvSpPr>
        <p:spPr>
          <a:xfrm>
            <a:off x="9654186" y="4729242"/>
            <a:ext cx="1899967" cy="307777"/>
          </a:xfrm>
          <a:prstGeom prst="rect">
            <a:avLst/>
          </a:prstGeom>
          <a:noFill/>
        </p:spPr>
        <p:txBody>
          <a:bodyPr wrap="square">
            <a:spAutoFit/>
          </a:bodyPr>
          <a:lstStyle/>
          <a:p>
            <a:pPr algn="ctr"/>
            <a:r>
              <a:rPr lang="en-US" sz="1400">
                <a:latin typeface="Calibri" panose="020F0502020204030204" pitchFamily="34" charset="0"/>
                <a:cs typeface="Calibri" panose="020F0502020204030204" pitchFamily="34" charset="0"/>
              </a:rPr>
              <a:t>@</a:t>
            </a:r>
            <a:r>
              <a:rPr lang="en-US" sz="1400" b="1">
                <a:latin typeface="Calibri" panose="020F0502020204030204" pitchFamily="34" charset="0"/>
                <a:cs typeface="Calibri" panose="020F0502020204030204" pitchFamily="34" charset="0"/>
              </a:rPr>
              <a:t>newjerseydoe</a:t>
            </a:r>
          </a:p>
        </p:txBody>
      </p:sp>
      <p:sp>
        <p:nvSpPr>
          <p:cNvPr id="2" name="Title 1">
            <a:extLst>
              <a:ext uri="{FF2B5EF4-FFF2-40B4-BE49-F238E27FC236}">
                <a16:creationId xmlns:a16="http://schemas.microsoft.com/office/drawing/2014/main" id="{96A08380-DE83-3C08-2720-587A038A74F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565767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965E-D89E-43E6-84C8-95533828C397}"/>
              </a:ext>
            </a:extLst>
          </p:cNvPr>
          <p:cNvSpPr>
            <a:spLocks noGrp="1"/>
          </p:cNvSpPr>
          <p:nvPr>
            <p:ph type="title"/>
          </p:nvPr>
        </p:nvSpPr>
        <p:spPr>
          <a:xfrm>
            <a:off x="1304467" y="445573"/>
            <a:ext cx="10096959" cy="747579"/>
          </a:xfrm>
        </p:spPr>
        <p:txBody>
          <a:bodyPr/>
          <a:lstStyle/>
          <a:p>
            <a:r>
              <a:rPr lang="en-US"/>
              <a:t>Accessing the Report in EWEG</a:t>
            </a:r>
          </a:p>
        </p:txBody>
      </p:sp>
      <p:sp>
        <p:nvSpPr>
          <p:cNvPr id="3" name="Content Placeholder 2">
            <a:extLst>
              <a:ext uri="{FF2B5EF4-FFF2-40B4-BE49-F238E27FC236}">
                <a16:creationId xmlns:a16="http://schemas.microsoft.com/office/drawing/2014/main" id="{0CE223D0-1D92-464C-86BB-A145651D2805}"/>
              </a:ext>
            </a:extLst>
          </p:cNvPr>
          <p:cNvSpPr>
            <a:spLocks noGrp="1"/>
          </p:cNvSpPr>
          <p:nvPr>
            <p:ph idx="1"/>
          </p:nvPr>
        </p:nvSpPr>
        <p:spPr>
          <a:xfrm>
            <a:off x="146289" y="3429000"/>
            <a:ext cx="11890272" cy="2695743"/>
          </a:xfrm>
        </p:spPr>
        <p:txBody>
          <a:bodyPr vert="horz" lIns="91440" tIns="45720" rIns="822960" bIns="45720" rtlCol="0" anchor="t">
            <a:normAutofit fontScale="92500" lnSpcReduction="20000"/>
          </a:bodyPr>
          <a:lstStyle/>
          <a:p>
            <a:r>
              <a:rPr lang="en-US" sz="2400"/>
              <a:t>The report is accessed via the Electronic Web-Enabled Grant (EWEG) system at: </a:t>
            </a:r>
            <a:r>
              <a:rPr lang="en-US" sz="2400">
                <a:hlinkClick r:id="rId3"/>
              </a:rPr>
              <a:t>EWEG Logon Page</a:t>
            </a:r>
            <a:r>
              <a:rPr lang="en-US" sz="2400"/>
              <a:t>.</a:t>
            </a:r>
          </a:p>
          <a:p>
            <a:r>
              <a:rPr lang="en-US" sz="2400">
                <a:latin typeface="Palatino Linotype"/>
              </a:rPr>
              <a:t>On the EWEG Logon Page, enter your EWEG user ID, password, and six-digit county district code and hit the “LOGON” button. User IDs are limited to eight characters. Federal regulations require that each user have their own unique ID and password. Passwords are case sensitive. Please allow 48 hours for your permissions to become active.</a:t>
            </a:r>
          </a:p>
          <a:p>
            <a:pPr marL="0" indent="0">
              <a:buNone/>
            </a:pPr>
            <a:endParaRPr lang="en-US" sz="2400"/>
          </a:p>
          <a:p>
            <a:pPr marL="0" indent="0">
              <a:buNone/>
            </a:pPr>
            <a:endParaRPr lang="en-US" sz="2400"/>
          </a:p>
        </p:txBody>
      </p:sp>
      <p:pic>
        <p:nvPicPr>
          <p:cNvPr id="6" name="Picture 5" descr="Image of EWEG logon page">
            <a:extLst>
              <a:ext uri="{FF2B5EF4-FFF2-40B4-BE49-F238E27FC236}">
                <a16:creationId xmlns:a16="http://schemas.microsoft.com/office/drawing/2014/main" id="{2455F7A2-E190-4358-BB2C-19C6347F44AA}"/>
              </a:ext>
            </a:extLst>
          </p:cNvPr>
          <p:cNvPicPr>
            <a:picLocks noChangeAspect="1"/>
          </p:cNvPicPr>
          <p:nvPr/>
        </p:nvPicPr>
        <p:blipFill>
          <a:blip r:embed="rId4"/>
          <a:stretch>
            <a:fillRect/>
          </a:stretch>
        </p:blipFill>
        <p:spPr>
          <a:xfrm>
            <a:off x="1759926" y="1155052"/>
            <a:ext cx="8672148" cy="2073923"/>
          </a:xfrm>
          <a:prstGeom prst="rect">
            <a:avLst/>
          </a:prstGeom>
        </p:spPr>
      </p:pic>
      <p:sp>
        <p:nvSpPr>
          <p:cNvPr id="4" name="Slide Number Placeholder 3">
            <a:extLst>
              <a:ext uri="{FF2B5EF4-FFF2-40B4-BE49-F238E27FC236}">
                <a16:creationId xmlns:a16="http://schemas.microsoft.com/office/drawing/2014/main" id="{7020DCB2-5E84-2E42-D563-612835BE0879}"/>
              </a:ext>
            </a:extLst>
          </p:cNvPr>
          <p:cNvSpPr>
            <a:spLocks noGrp="1"/>
          </p:cNvSpPr>
          <p:nvPr>
            <p:ph type="sldNum" sz="quarter" idx="12"/>
          </p:nvPr>
        </p:nvSpPr>
        <p:spPr/>
        <p:txBody>
          <a:bodyPr/>
          <a:lstStyle/>
          <a:p>
            <a:fld id="{37CA07B4-DD15-4A32-9DF2-B6AD00727005}" type="slidenum">
              <a:rPr lang="en-US" smtClean="0"/>
              <a:t>24</a:t>
            </a:fld>
            <a:endParaRPr lang="en-US"/>
          </a:p>
        </p:txBody>
      </p:sp>
    </p:spTree>
    <p:extLst>
      <p:ext uri="{BB962C8B-B14F-4D97-AF65-F5344CB8AC3E}">
        <p14:creationId xmlns:p14="http://schemas.microsoft.com/office/powerpoint/2010/main" val="670265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965E-D89E-43E6-84C8-95533828C397}"/>
              </a:ext>
            </a:extLst>
          </p:cNvPr>
          <p:cNvSpPr>
            <a:spLocks noGrp="1"/>
          </p:cNvSpPr>
          <p:nvPr>
            <p:ph type="title"/>
          </p:nvPr>
        </p:nvSpPr>
        <p:spPr>
          <a:xfrm>
            <a:off x="1301323" y="447820"/>
            <a:ext cx="10096959" cy="747579"/>
          </a:xfrm>
        </p:spPr>
        <p:txBody>
          <a:bodyPr/>
          <a:lstStyle/>
          <a:p>
            <a:r>
              <a:rPr lang="en-US"/>
              <a:t>Creating the Report in EWEG</a:t>
            </a:r>
          </a:p>
        </p:txBody>
      </p:sp>
      <p:sp>
        <p:nvSpPr>
          <p:cNvPr id="3" name="Content Placeholder 2">
            <a:extLst>
              <a:ext uri="{FF2B5EF4-FFF2-40B4-BE49-F238E27FC236}">
                <a16:creationId xmlns:a16="http://schemas.microsoft.com/office/drawing/2014/main" id="{0CE223D0-1D92-464C-86BB-A145651D2805}"/>
              </a:ext>
            </a:extLst>
          </p:cNvPr>
          <p:cNvSpPr>
            <a:spLocks noGrp="1"/>
          </p:cNvSpPr>
          <p:nvPr>
            <p:ph idx="1"/>
          </p:nvPr>
        </p:nvSpPr>
        <p:spPr/>
        <p:txBody>
          <a:bodyPr vert="horz" lIns="91440" tIns="45720" rIns="822960" bIns="45720" rtlCol="0" anchor="t">
            <a:normAutofit/>
          </a:bodyPr>
          <a:lstStyle/>
          <a:p>
            <a:r>
              <a:rPr lang="en-US" sz="2800"/>
              <a:t>Once you have logged into EWEG, select </a:t>
            </a:r>
            <a:r>
              <a:rPr lang="en-US" sz="2800" b="1">
                <a:solidFill>
                  <a:schemeClr val="accent1">
                    <a:lumMod val="50000"/>
                  </a:schemeClr>
                </a:solidFill>
                <a:latin typeface="Arial" panose="020B0604020202020204" pitchFamily="34" charset="0"/>
                <a:cs typeface="Arial" panose="020B0604020202020204" pitchFamily="34" charset="0"/>
              </a:rPr>
              <a:t>GMS Access / Select</a:t>
            </a:r>
            <a:r>
              <a:rPr lang="en-US" sz="2800"/>
              <a:t>  </a:t>
            </a:r>
          </a:p>
          <a:p>
            <a:r>
              <a:rPr lang="en-US" sz="2800">
                <a:latin typeface="Palatino Linotype"/>
              </a:rPr>
              <a:t>At the top of the next page, use the drop down to select 2023 as the Fiscal Year.</a:t>
            </a:r>
          </a:p>
          <a:p>
            <a:r>
              <a:rPr lang="en-US" sz="2800"/>
              <a:t>Scroll down to “Available” section and click the “Create” button next to the </a:t>
            </a:r>
            <a:r>
              <a:rPr lang="en-US" sz="2800" b="1"/>
              <a:t>ESSER Performance Report</a:t>
            </a:r>
          </a:p>
          <a:p>
            <a:endParaRPr lang="en-US" sz="2800"/>
          </a:p>
        </p:txBody>
      </p:sp>
      <p:pic>
        <p:nvPicPr>
          <p:cNvPr id="6" name="Picture 5" descr="Image of EWEG performance report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08" y="4716484"/>
            <a:ext cx="11099346" cy="812346"/>
          </a:xfrm>
          <a:prstGeom prst="rect">
            <a:avLst/>
          </a:prstGeom>
        </p:spPr>
      </p:pic>
      <p:sp>
        <p:nvSpPr>
          <p:cNvPr id="7" name="TextBox 6"/>
          <p:cNvSpPr txBox="1"/>
          <p:nvPr/>
        </p:nvSpPr>
        <p:spPr>
          <a:xfrm>
            <a:off x="4822719" y="5223801"/>
            <a:ext cx="1210143" cy="369332"/>
          </a:xfrm>
          <a:prstGeom prst="rect">
            <a:avLst/>
          </a:prstGeom>
          <a:solidFill>
            <a:schemeClr val="bg1"/>
          </a:solidFill>
        </p:spPr>
        <p:txBody>
          <a:bodyPr wrap="square" rtlCol="0">
            <a:spAutoFit/>
          </a:bodyPr>
          <a:lstStyle/>
          <a:p>
            <a:r>
              <a:rPr lang="en-US">
                <a:latin typeface="Arial Unicode MS" panose="020B0604020202020204" pitchFamily="34" charset="-128"/>
                <a:ea typeface="Arial Unicode MS" panose="020B0604020202020204" pitchFamily="34" charset="-128"/>
                <a:cs typeface="Arial Unicode MS" panose="020B0604020202020204" pitchFamily="34" charset="-128"/>
              </a:rPr>
              <a:t>3/8/2024</a:t>
            </a:r>
          </a:p>
        </p:txBody>
      </p:sp>
      <p:sp>
        <p:nvSpPr>
          <p:cNvPr id="4" name="Slide Number Placeholder 3">
            <a:extLst>
              <a:ext uri="{FF2B5EF4-FFF2-40B4-BE49-F238E27FC236}">
                <a16:creationId xmlns:a16="http://schemas.microsoft.com/office/drawing/2014/main" id="{96D36237-D01F-7329-46D2-F48C989A7834}"/>
              </a:ext>
            </a:extLst>
          </p:cNvPr>
          <p:cNvSpPr>
            <a:spLocks noGrp="1"/>
          </p:cNvSpPr>
          <p:nvPr>
            <p:ph type="sldNum" sz="quarter" idx="12"/>
          </p:nvPr>
        </p:nvSpPr>
        <p:spPr/>
        <p:txBody>
          <a:bodyPr/>
          <a:lstStyle/>
          <a:p>
            <a:fld id="{37CA07B4-DD15-4A32-9DF2-B6AD00727005}" type="slidenum">
              <a:rPr lang="en-US" smtClean="0"/>
              <a:t>25</a:t>
            </a:fld>
            <a:endParaRPr lang="en-US"/>
          </a:p>
        </p:txBody>
      </p:sp>
      <p:pic>
        <p:nvPicPr>
          <p:cNvPr id="2054" name="Picture 6" descr="Image of EWEG fiscal year">
            <a:extLst>
              <a:ext uri="{FF2B5EF4-FFF2-40B4-BE49-F238E27FC236}">
                <a16:creationId xmlns:a16="http://schemas.microsoft.com/office/drawing/2014/main" id="{40E31E34-0819-9C6A-8E33-DAF6CBDEA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063" y="2719388"/>
            <a:ext cx="4074257" cy="54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008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4F6E-EA1C-4A80-B845-BCD064CDE371}"/>
              </a:ext>
            </a:extLst>
          </p:cNvPr>
          <p:cNvSpPr>
            <a:spLocks noGrp="1"/>
          </p:cNvSpPr>
          <p:nvPr>
            <p:ph type="title"/>
          </p:nvPr>
        </p:nvSpPr>
        <p:spPr>
          <a:xfrm>
            <a:off x="1303759" y="449668"/>
            <a:ext cx="10521156" cy="747579"/>
          </a:xfrm>
        </p:spPr>
        <p:txBody>
          <a:bodyPr/>
          <a:lstStyle/>
          <a:p>
            <a:r>
              <a:rPr lang="en-US"/>
              <a:t>Opening the Report in EWEG</a:t>
            </a:r>
          </a:p>
        </p:txBody>
      </p:sp>
      <p:sp>
        <p:nvSpPr>
          <p:cNvPr id="3" name="Content Placeholder 2">
            <a:extLst>
              <a:ext uri="{FF2B5EF4-FFF2-40B4-BE49-F238E27FC236}">
                <a16:creationId xmlns:a16="http://schemas.microsoft.com/office/drawing/2014/main" id="{2D22C0AE-B489-4813-B1F0-97361BC15124}"/>
              </a:ext>
            </a:extLst>
          </p:cNvPr>
          <p:cNvSpPr>
            <a:spLocks noGrp="1"/>
          </p:cNvSpPr>
          <p:nvPr>
            <p:ph idx="1"/>
          </p:nvPr>
        </p:nvSpPr>
        <p:spPr>
          <a:xfrm>
            <a:off x="171006" y="1257633"/>
            <a:ext cx="11890272" cy="4507465"/>
          </a:xfrm>
        </p:spPr>
        <p:txBody>
          <a:bodyPr vert="horz" lIns="91440" tIns="45720" rIns="822960" bIns="45720" rtlCol="0" anchor="t">
            <a:normAutofit/>
          </a:bodyPr>
          <a:lstStyle/>
          <a:p>
            <a:r>
              <a:rPr lang="en-US" sz="2400">
                <a:latin typeface="Palatino Linotype"/>
              </a:rPr>
              <a:t>Once the report is created, it will appear in the FY 2023 “Performance Report” section of the </a:t>
            </a:r>
            <a:r>
              <a:rPr lang="en-US" sz="2400" b="1">
                <a:solidFill>
                  <a:srgbClr val="104E72"/>
                </a:solidFill>
                <a:latin typeface="Arial"/>
                <a:cs typeface="Arial"/>
              </a:rPr>
              <a:t>GMS Access / Select</a:t>
            </a:r>
            <a:r>
              <a:rPr lang="en-US" sz="2400" b="1">
                <a:solidFill>
                  <a:schemeClr val="accent1">
                    <a:lumMod val="75000"/>
                  </a:schemeClr>
                </a:solidFill>
                <a:latin typeface="Palatino Linotype"/>
              </a:rPr>
              <a:t> </a:t>
            </a:r>
            <a:r>
              <a:rPr lang="en-US" sz="2400">
                <a:latin typeface="Palatino Linotype"/>
              </a:rPr>
              <a:t>page. Select the “</a:t>
            </a:r>
            <a:r>
              <a:rPr lang="en-US" sz="2400" b="1">
                <a:latin typeface="Palatino Linotype"/>
              </a:rPr>
              <a:t>Open</a:t>
            </a:r>
            <a:r>
              <a:rPr lang="en-US" sz="2400">
                <a:latin typeface="Palatino Linotype"/>
              </a:rPr>
              <a:t>” button associated with the ESSER Performance Report for future edits.</a:t>
            </a:r>
          </a:p>
          <a:p>
            <a:pPr marL="0" indent="0">
              <a:buNone/>
            </a:pPr>
            <a:endParaRPr lang="en-US" sz="2400">
              <a:latin typeface="Palatino Linotype"/>
            </a:endParaRPr>
          </a:p>
          <a:p>
            <a:endParaRPr lang="en-US" sz="2400">
              <a:latin typeface="Palatino Linotype"/>
            </a:endParaRPr>
          </a:p>
        </p:txBody>
      </p:sp>
      <p:grpSp>
        <p:nvGrpSpPr>
          <p:cNvPr id="9" name="Group 8" descr="Image of EWEG performance report page"/>
          <p:cNvGrpSpPr/>
          <p:nvPr/>
        </p:nvGrpSpPr>
        <p:grpSpPr>
          <a:xfrm>
            <a:off x="1156970" y="3057842"/>
            <a:ext cx="9690100" cy="1651318"/>
            <a:chOff x="1168400" y="2566352"/>
            <a:chExt cx="9303656" cy="1295214"/>
          </a:xfrm>
        </p:grpSpPr>
        <p:pic>
          <p:nvPicPr>
            <p:cNvPr id="6" name="Picture 6" descr="A picture containing rectangle&#10;&#10;Description automatically generated">
              <a:extLst>
                <a:ext uri="{FF2B5EF4-FFF2-40B4-BE49-F238E27FC236}">
                  <a16:creationId xmlns:a16="http://schemas.microsoft.com/office/drawing/2014/main" id="{6A443827-C36C-4DAB-9BA3-35A0422BCF8F}"/>
                </a:ext>
              </a:extLst>
            </p:cNvPr>
            <p:cNvPicPr>
              <a:picLocks noChangeAspect="1"/>
            </p:cNvPicPr>
            <p:nvPr/>
          </p:nvPicPr>
          <p:blipFill>
            <a:blip r:embed="rId3"/>
            <a:stretch>
              <a:fillRect/>
            </a:stretch>
          </p:blipFill>
          <p:spPr>
            <a:xfrm>
              <a:off x="1168400" y="2566352"/>
              <a:ext cx="9303656" cy="614953"/>
            </a:xfrm>
            <a:prstGeom prst="rect">
              <a:avLst/>
            </a:prstGeom>
          </p:spPr>
        </p:pic>
        <p:pic>
          <p:nvPicPr>
            <p:cNvPr id="7" name="Picture 7">
              <a:extLst>
                <a:ext uri="{FF2B5EF4-FFF2-40B4-BE49-F238E27FC236}">
                  <a16:creationId xmlns:a16="http://schemas.microsoft.com/office/drawing/2014/main" id="{D32DEADF-7719-4886-9477-7ADDFB3E88C0}"/>
                </a:ext>
              </a:extLst>
            </p:cNvPr>
            <p:cNvPicPr>
              <a:picLocks noChangeAspect="1"/>
            </p:cNvPicPr>
            <p:nvPr/>
          </p:nvPicPr>
          <p:blipFill>
            <a:blip r:embed="rId4"/>
            <a:stretch>
              <a:fillRect/>
            </a:stretch>
          </p:blipFill>
          <p:spPr>
            <a:xfrm>
              <a:off x="1168400" y="3221407"/>
              <a:ext cx="6894285" cy="640159"/>
            </a:xfrm>
            <a:prstGeom prst="rect">
              <a:avLst/>
            </a:prstGeom>
          </p:spPr>
        </p:pic>
        <p:sp>
          <p:nvSpPr>
            <p:cNvPr id="8" name="Rectangle 7"/>
            <p:cNvSpPr/>
            <p:nvPr/>
          </p:nvSpPr>
          <p:spPr>
            <a:xfrm>
              <a:off x="5520690" y="3181305"/>
              <a:ext cx="1314450" cy="373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8DE642E3-5376-76D3-7416-81A671295851}"/>
              </a:ext>
            </a:extLst>
          </p:cNvPr>
          <p:cNvSpPr>
            <a:spLocks noGrp="1"/>
          </p:cNvSpPr>
          <p:nvPr>
            <p:ph type="sldNum" sz="quarter" idx="12"/>
          </p:nvPr>
        </p:nvSpPr>
        <p:spPr/>
        <p:txBody>
          <a:bodyPr/>
          <a:lstStyle/>
          <a:p>
            <a:fld id="{37CA07B4-DD15-4A32-9DF2-B6AD00727005}" type="slidenum">
              <a:rPr lang="en-US" smtClean="0"/>
              <a:t>26</a:t>
            </a:fld>
            <a:endParaRPr lang="en-US"/>
          </a:p>
        </p:txBody>
      </p:sp>
    </p:spTree>
    <p:extLst>
      <p:ext uri="{BB962C8B-B14F-4D97-AF65-F5344CB8AC3E}">
        <p14:creationId xmlns:p14="http://schemas.microsoft.com/office/powerpoint/2010/main" val="368152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2EC8-33EC-4F04-A3B8-A8B3E699F463}"/>
              </a:ext>
            </a:extLst>
          </p:cNvPr>
          <p:cNvSpPr>
            <a:spLocks noGrp="1"/>
          </p:cNvSpPr>
          <p:nvPr>
            <p:ph type="title"/>
          </p:nvPr>
        </p:nvSpPr>
        <p:spPr>
          <a:xfrm>
            <a:off x="1313992" y="445573"/>
            <a:ext cx="10096959" cy="747579"/>
          </a:xfrm>
        </p:spPr>
        <p:txBody>
          <a:bodyPr>
            <a:noAutofit/>
          </a:bodyPr>
          <a:lstStyle/>
          <a:p>
            <a:r>
              <a:rPr lang="en-US"/>
              <a:t>Submit Tab—Consistency Check</a:t>
            </a:r>
          </a:p>
        </p:txBody>
      </p:sp>
      <p:sp>
        <p:nvSpPr>
          <p:cNvPr id="11" name="Content Placeholder 10">
            <a:extLst>
              <a:ext uri="{FF2B5EF4-FFF2-40B4-BE49-F238E27FC236}">
                <a16:creationId xmlns:a16="http://schemas.microsoft.com/office/drawing/2014/main" id="{84F632F4-DE60-AE4A-91EA-8DF3BD345991}"/>
              </a:ext>
            </a:extLst>
          </p:cNvPr>
          <p:cNvSpPr>
            <a:spLocks noGrp="1"/>
          </p:cNvSpPr>
          <p:nvPr>
            <p:ph type="body" sz="quarter" idx="11"/>
          </p:nvPr>
        </p:nvSpPr>
        <p:spPr>
          <a:xfrm>
            <a:off x="171451" y="3175686"/>
            <a:ext cx="11849100" cy="2850466"/>
          </a:xfrm>
        </p:spPr>
        <p:txBody>
          <a:bodyPr>
            <a:noAutofit/>
          </a:bodyPr>
          <a:lstStyle/>
          <a:p>
            <a:r>
              <a:rPr lang="en-US" sz="2800"/>
              <a:t>Prior to submission, a consistency check must be performed by clicking the “</a:t>
            </a:r>
            <a:r>
              <a:rPr lang="en-US" sz="2800" b="1"/>
              <a:t>Consistency Check</a:t>
            </a:r>
            <a:r>
              <a:rPr lang="en-US" sz="2800"/>
              <a:t>” button. This highlights any remaining errors, which must be corrected prior to submission.</a:t>
            </a:r>
          </a:p>
          <a:p>
            <a:r>
              <a:rPr lang="en-US" sz="2800"/>
              <a:t>Once the consistency check is successful, the report is considered locked but not submitted to the NJDOE.</a:t>
            </a:r>
          </a:p>
          <a:p>
            <a:pPr marL="0" indent="0">
              <a:buNone/>
            </a:pPr>
            <a:endParaRPr lang="en-US" sz="2600">
              <a:latin typeface="Palatino" pitchFamily="2" charset="77"/>
              <a:ea typeface="Palatino" pitchFamily="2" charset="77"/>
            </a:endParaRPr>
          </a:p>
        </p:txBody>
      </p:sp>
      <p:pic>
        <p:nvPicPr>
          <p:cNvPr id="3" name="Picture 2" descr="Image of Submit tab"/>
          <p:cNvPicPr>
            <a:picLocks noChangeAspect="1"/>
          </p:cNvPicPr>
          <p:nvPr/>
        </p:nvPicPr>
        <p:blipFill rotWithShape="1">
          <a:blip r:embed="rId3">
            <a:extLst>
              <a:ext uri="{28A0092B-C50C-407E-A947-70E740481C1C}">
                <a14:useLocalDpi xmlns:a14="http://schemas.microsoft.com/office/drawing/2010/main" val="0"/>
              </a:ext>
            </a:extLst>
          </a:blip>
          <a:srcRect t="7268" r="683" b="35238"/>
          <a:stretch/>
        </p:blipFill>
        <p:spPr>
          <a:xfrm>
            <a:off x="259492" y="1223319"/>
            <a:ext cx="10985158" cy="766119"/>
          </a:xfrm>
          <a:prstGeom prst="rect">
            <a:avLst/>
          </a:prstGeom>
        </p:spPr>
      </p:pic>
      <p:sp>
        <p:nvSpPr>
          <p:cNvPr id="5" name="Oval 4" descr="Image of Submit tab"/>
          <p:cNvSpPr/>
          <p:nvPr/>
        </p:nvSpPr>
        <p:spPr>
          <a:xfrm>
            <a:off x="9221819" y="1213592"/>
            <a:ext cx="2082638" cy="401200"/>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of Submit ta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944" y="2065297"/>
            <a:ext cx="5438775" cy="847725"/>
          </a:xfrm>
          <a:prstGeom prst="rect">
            <a:avLst/>
          </a:prstGeom>
        </p:spPr>
      </p:pic>
      <p:sp>
        <p:nvSpPr>
          <p:cNvPr id="7" name="Rectangle 6" descr="Image of Submit tab"/>
          <p:cNvSpPr/>
          <p:nvPr/>
        </p:nvSpPr>
        <p:spPr>
          <a:xfrm>
            <a:off x="3657600" y="2308860"/>
            <a:ext cx="1657350" cy="491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C7B540F9-D792-DFFA-4DDF-3F3266636389}"/>
              </a:ext>
            </a:extLst>
          </p:cNvPr>
          <p:cNvSpPr>
            <a:spLocks noGrp="1"/>
          </p:cNvSpPr>
          <p:nvPr>
            <p:ph type="sldNum" sz="quarter" idx="10"/>
          </p:nvPr>
        </p:nvSpPr>
        <p:spPr/>
        <p:txBody>
          <a:bodyPr/>
          <a:lstStyle/>
          <a:p>
            <a:fld id="{A3D1C70C-36A2-44FC-A083-98959550CFF4}" type="slidenum">
              <a:rPr lang="en-US" smtClean="0"/>
              <a:pPr/>
              <a:t>27</a:t>
            </a:fld>
            <a:endParaRPr lang="en-US"/>
          </a:p>
        </p:txBody>
      </p:sp>
    </p:spTree>
    <p:extLst>
      <p:ext uri="{BB962C8B-B14F-4D97-AF65-F5344CB8AC3E}">
        <p14:creationId xmlns:p14="http://schemas.microsoft.com/office/powerpoint/2010/main" val="3835397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9939A66-2492-410E-9CBA-3B5DB82D779C}"/>
              </a:ext>
            </a:extLst>
          </p:cNvPr>
          <p:cNvSpPr>
            <a:spLocks noGrp="1"/>
          </p:cNvSpPr>
          <p:nvPr>
            <p:ph type="title"/>
          </p:nvPr>
        </p:nvSpPr>
        <p:spPr>
          <a:xfrm>
            <a:off x="1313992" y="435868"/>
            <a:ext cx="10096959" cy="747579"/>
          </a:xfrm>
        </p:spPr>
        <p:txBody>
          <a:bodyPr anchor="ctr">
            <a:normAutofit/>
          </a:bodyPr>
          <a:lstStyle/>
          <a:p>
            <a:r>
              <a:rPr lang="en-US">
                <a:latin typeface="Palatino Linotype"/>
              </a:rPr>
              <a:t>Submit Tab (</a:t>
            </a:r>
            <a:r>
              <a:rPr lang="en-US" err="1">
                <a:latin typeface="Palatino Linotype"/>
              </a:rPr>
              <a:t>con’t</a:t>
            </a:r>
            <a:r>
              <a:rPr lang="en-US">
                <a:latin typeface="Palatino Linotype"/>
              </a:rPr>
              <a:t>.)</a:t>
            </a:r>
          </a:p>
        </p:txBody>
      </p:sp>
      <p:sp>
        <p:nvSpPr>
          <p:cNvPr id="4" name="Text Placeholder 3">
            <a:extLst>
              <a:ext uri="{FF2B5EF4-FFF2-40B4-BE49-F238E27FC236}">
                <a16:creationId xmlns:a16="http://schemas.microsoft.com/office/drawing/2014/main" id="{782DFE22-D0AB-49CD-9634-30461898D2D5}"/>
              </a:ext>
            </a:extLst>
          </p:cNvPr>
          <p:cNvSpPr>
            <a:spLocks noGrp="1"/>
          </p:cNvSpPr>
          <p:nvPr>
            <p:ph type="body" sz="quarter" idx="11"/>
          </p:nvPr>
        </p:nvSpPr>
        <p:spPr/>
        <p:txBody>
          <a:bodyPr/>
          <a:lstStyle/>
          <a:p>
            <a:r>
              <a:rPr lang="en-US"/>
              <a:t>If revisions need to be made, the report can be unlocked by selecting the “</a:t>
            </a:r>
            <a:r>
              <a:rPr lang="en-US" b="1"/>
              <a:t>Unlock Application</a:t>
            </a:r>
            <a:r>
              <a:rPr lang="en-US"/>
              <a:t>” button. After unlocking the report and revising any data, a consistency check will need to be re-run to verify that the data passes the programmed edits.</a:t>
            </a:r>
          </a:p>
          <a:p>
            <a:r>
              <a:rPr lang="en-US"/>
              <a:t>If the consistency check is successful, the “</a:t>
            </a:r>
            <a:r>
              <a:rPr lang="en-US" b="1"/>
              <a:t>Submit to NJDOE</a:t>
            </a:r>
            <a:r>
              <a:rPr lang="en-US"/>
              <a:t>” button should appear on the tab and needs to be clicked for the report to be considered submitted to the Department.</a:t>
            </a:r>
          </a:p>
        </p:txBody>
      </p:sp>
      <p:sp>
        <p:nvSpPr>
          <p:cNvPr id="2" name="Slide Number Placeholder 1">
            <a:extLst>
              <a:ext uri="{FF2B5EF4-FFF2-40B4-BE49-F238E27FC236}">
                <a16:creationId xmlns:a16="http://schemas.microsoft.com/office/drawing/2014/main" id="{BE281638-418F-C392-821C-958D05FAF6A8}"/>
              </a:ext>
            </a:extLst>
          </p:cNvPr>
          <p:cNvSpPr>
            <a:spLocks noGrp="1"/>
          </p:cNvSpPr>
          <p:nvPr>
            <p:ph type="sldNum" sz="quarter" idx="10"/>
          </p:nvPr>
        </p:nvSpPr>
        <p:spPr/>
        <p:txBody>
          <a:bodyPr/>
          <a:lstStyle/>
          <a:p>
            <a:fld id="{A3D1C70C-36A2-44FC-A083-98959550CFF4}" type="slidenum">
              <a:rPr lang="en-US" smtClean="0"/>
              <a:pPr/>
              <a:t>28</a:t>
            </a:fld>
            <a:endParaRPr lang="en-US"/>
          </a:p>
        </p:txBody>
      </p:sp>
    </p:spTree>
    <p:extLst>
      <p:ext uri="{BB962C8B-B14F-4D97-AF65-F5344CB8AC3E}">
        <p14:creationId xmlns:p14="http://schemas.microsoft.com/office/powerpoint/2010/main" val="2930023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9939A66-2492-410E-9CBA-3B5DB82D779C}"/>
              </a:ext>
            </a:extLst>
          </p:cNvPr>
          <p:cNvSpPr>
            <a:spLocks noGrp="1"/>
          </p:cNvSpPr>
          <p:nvPr>
            <p:ph type="title"/>
          </p:nvPr>
        </p:nvSpPr>
        <p:spPr>
          <a:xfrm>
            <a:off x="1304467" y="445393"/>
            <a:ext cx="10096959" cy="747579"/>
          </a:xfrm>
        </p:spPr>
        <p:txBody>
          <a:bodyPr anchor="ctr">
            <a:normAutofit/>
          </a:bodyPr>
          <a:lstStyle/>
          <a:p>
            <a:r>
              <a:rPr lang="en-US"/>
              <a:t>Amendments</a:t>
            </a:r>
          </a:p>
        </p:txBody>
      </p:sp>
      <p:sp>
        <p:nvSpPr>
          <p:cNvPr id="2" name="Text Placeholder 1">
            <a:extLst>
              <a:ext uri="{FF2B5EF4-FFF2-40B4-BE49-F238E27FC236}">
                <a16:creationId xmlns:a16="http://schemas.microsoft.com/office/drawing/2014/main" id="{E902CED4-1F9B-4CEF-8257-F55F1FE22D6B}"/>
              </a:ext>
            </a:extLst>
          </p:cNvPr>
          <p:cNvSpPr>
            <a:spLocks noGrp="1"/>
          </p:cNvSpPr>
          <p:nvPr>
            <p:ph type="body" sz="quarter" idx="11"/>
          </p:nvPr>
        </p:nvSpPr>
        <p:spPr/>
        <p:txBody>
          <a:bodyPr/>
          <a:lstStyle/>
          <a:p>
            <a:r>
              <a:rPr lang="en-US"/>
              <a:t>If you realize data were incorrectly entered and your report has been successfully submitted to the Department, you will need to create an amendment.</a:t>
            </a:r>
          </a:p>
          <a:p>
            <a:r>
              <a:rPr lang="en-US"/>
              <a:t>An amendment can be created by clicking the “</a:t>
            </a:r>
            <a:r>
              <a:rPr lang="en-US" b="1"/>
              <a:t>Amend</a:t>
            </a:r>
            <a:r>
              <a:rPr lang="en-US"/>
              <a:t>” button on the </a:t>
            </a:r>
            <a:r>
              <a:rPr lang="en-US" b="1">
                <a:solidFill>
                  <a:schemeClr val="accent1">
                    <a:lumMod val="75000"/>
                  </a:schemeClr>
                </a:solidFill>
              </a:rPr>
              <a:t>GMS Access / Select </a:t>
            </a:r>
            <a:r>
              <a:rPr lang="en-US"/>
              <a:t>screen in the ESSER Performance Report row.</a:t>
            </a:r>
          </a:p>
          <a:p>
            <a:r>
              <a:rPr lang="en-US"/>
              <a:t>Once the data has been amended, a consistency check must be re-run and any errors corrected prior to submission.</a:t>
            </a:r>
          </a:p>
        </p:txBody>
      </p:sp>
      <p:sp>
        <p:nvSpPr>
          <p:cNvPr id="3" name="Slide Number Placeholder 2">
            <a:extLst>
              <a:ext uri="{FF2B5EF4-FFF2-40B4-BE49-F238E27FC236}">
                <a16:creationId xmlns:a16="http://schemas.microsoft.com/office/drawing/2014/main" id="{C3AF1CBF-8BD4-5998-AFAA-7E2E2C8E6634}"/>
              </a:ext>
            </a:extLst>
          </p:cNvPr>
          <p:cNvSpPr>
            <a:spLocks noGrp="1"/>
          </p:cNvSpPr>
          <p:nvPr>
            <p:ph type="sldNum" sz="quarter" idx="10"/>
          </p:nvPr>
        </p:nvSpPr>
        <p:spPr/>
        <p:txBody>
          <a:bodyPr/>
          <a:lstStyle/>
          <a:p>
            <a:fld id="{A3D1C70C-36A2-44FC-A083-98959550CFF4}" type="slidenum">
              <a:rPr lang="en-US" smtClean="0"/>
              <a:pPr/>
              <a:t>29</a:t>
            </a:fld>
            <a:endParaRPr lang="en-US"/>
          </a:p>
        </p:txBody>
      </p:sp>
    </p:spTree>
    <p:extLst>
      <p:ext uri="{BB962C8B-B14F-4D97-AF65-F5344CB8AC3E}">
        <p14:creationId xmlns:p14="http://schemas.microsoft.com/office/powerpoint/2010/main" val="4238563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81F29-06A6-115B-9034-37EBB7A9E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1BAB10-8644-1154-1E29-2F6CC2994258}"/>
              </a:ext>
            </a:extLst>
          </p:cNvPr>
          <p:cNvSpPr>
            <a:spLocks noGrp="1"/>
          </p:cNvSpPr>
          <p:nvPr>
            <p:ph type="title"/>
          </p:nvPr>
        </p:nvSpPr>
        <p:spPr>
          <a:xfrm>
            <a:off x="1256842" y="378898"/>
            <a:ext cx="10096959" cy="747579"/>
          </a:xfrm>
        </p:spPr>
        <p:txBody>
          <a:bodyPr anchor="ctr">
            <a:normAutofit/>
          </a:bodyPr>
          <a:lstStyle/>
          <a:p>
            <a:r>
              <a:rPr lang="en-US"/>
              <a:t>Before we begin...</a:t>
            </a:r>
          </a:p>
        </p:txBody>
      </p:sp>
      <p:sp>
        <p:nvSpPr>
          <p:cNvPr id="3" name="Content Placeholder 2">
            <a:extLst>
              <a:ext uri="{FF2B5EF4-FFF2-40B4-BE49-F238E27FC236}">
                <a16:creationId xmlns:a16="http://schemas.microsoft.com/office/drawing/2014/main" id="{BD6B736E-7D71-1188-D5A1-D3DD3F08734F}"/>
              </a:ext>
            </a:extLst>
          </p:cNvPr>
          <p:cNvSpPr>
            <a:spLocks noGrp="1"/>
          </p:cNvSpPr>
          <p:nvPr>
            <p:ph sz="half" idx="1"/>
          </p:nvPr>
        </p:nvSpPr>
        <p:spPr>
          <a:xfrm>
            <a:off x="415754" y="1331048"/>
            <a:ext cx="6921216" cy="4498057"/>
          </a:xfrm>
        </p:spPr>
        <p:txBody>
          <a:bodyPr vert="horz" lIns="91440" tIns="45720" rIns="822960" bIns="45720" rtlCol="0" anchor="t">
            <a:normAutofit/>
          </a:bodyPr>
          <a:lstStyle/>
          <a:p>
            <a:pPr marL="0" indent="0">
              <a:buNone/>
            </a:pPr>
            <a:r>
              <a:rPr lang="en-US">
                <a:latin typeface="Palatino Linotype"/>
              </a:rPr>
              <a:t>How many people have filled out the ESSER Performance Report before?</a:t>
            </a:r>
          </a:p>
          <a:p>
            <a:pPr marL="0" indent="0">
              <a:buNone/>
            </a:pPr>
            <a:r>
              <a:rPr lang="en-US">
                <a:latin typeface="Palatino Linotype"/>
              </a:rPr>
              <a:t>What is your role? </a:t>
            </a:r>
          </a:p>
          <a:p>
            <a:pPr marL="0" indent="0">
              <a:buNone/>
            </a:pPr>
            <a:endParaRPr lang="en-US">
              <a:latin typeface="Palatino Linotype"/>
            </a:endParaRPr>
          </a:p>
          <a:p>
            <a:pPr marL="0" indent="0">
              <a:buNone/>
            </a:pPr>
            <a:endParaRPr lang="en-US">
              <a:latin typeface="Palatino Linotype"/>
            </a:endParaRPr>
          </a:p>
          <a:p>
            <a:pPr marL="0" indent="0">
              <a:buNone/>
            </a:pPr>
            <a:r>
              <a:rPr lang="en-US" b="1">
                <a:latin typeface="Palatino Linotype"/>
              </a:rPr>
              <a:t>Keep your eye out for </a:t>
            </a:r>
            <a:r>
              <a:rPr lang="en-US" b="1" err="1">
                <a:latin typeface="Palatino Linotype"/>
              </a:rPr>
              <a:t>Clippy</a:t>
            </a:r>
            <a:r>
              <a:rPr lang="en-US" b="1">
                <a:latin typeface="Palatino Linotype"/>
              </a:rPr>
              <a:t>!</a:t>
            </a:r>
            <a:endParaRPr lang="en-US" b="1"/>
          </a:p>
        </p:txBody>
      </p:sp>
      <p:pic>
        <p:nvPicPr>
          <p:cNvPr id="6" name="Picture 5" descr="This is a picture of Microsoft's Clippy, a paper clip with eyes on a piece of paper. He will appear on certain slides to call attention to new material. ">
            <a:extLst>
              <a:ext uri="{FF2B5EF4-FFF2-40B4-BE49-F238E27FC236}">
                <a16:creationId xmlns:a16="http://schemas.microsoft.com/office/drawing/2014/main" id="{DC084DAD-8EDA-D64B-31E6-7A5B8EA24BE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27022" y="3192505"/>
            <a:ext cx="2944772" cy="2734572"/>
          </a:xfrm>
          <a:prstGeom prst="rect">
            <a:avLst/>
          </a:prstGeom>
          <a:noFill/>
        </p:spPr>
      </p:pic>
      <p:sp>
        <p:nvSpPr>
          <p:cNvPr id="4" name="Slide Number Placeholder 3">
            <a:extLst>
              <a:ext uri="{FF2B5EF4-FFF2-40B4-BE49-F238E27FC236}">
                <a16:creationId xmlns:a16="http://schemas.microsoft.com/office/drawing/2014/main" id="{8CB808E7-DB7B-AAAC-5B40-EEEBA4AC0818}"/>
              </a:ext>
            </a:extLst>
          </p:cNvPr>
          <p:cNvSpPr>
            <a:spLocks noGrp="1"/>
          </p:cNvSpPr>
          <p:nvPr>
            <p:ph type="sldNum" sz="quarter" idx="12"/>
          </p:nvPr>
        </p:nvSpPr>
        <p:spPr>
          <a:xfrm>
            <a:off x="8687719" y="6257199"/>
            <a:ext cx="2743200" cy="365125"/>
          </a:xfrm>
        </p:spPr>
        <p:txBody>
          <a:bodyPr anchor="ctr">
            <a:normAutofit/>
          </a:bodyPr>
          <a:lstStyle/>
          <a:p>
            <a:pPr>
              <a:spcAft>
                <a:spcPts val="600"/>
              </a:spcAft>
            </a:pPr>
            <a:fld id="{37CA07B4-DD15-4A32-9DF2-B6AD00727005}" type="slidenum">
              <a:rPr lang="en-US" smtClean="0"/>
              <a:pPr>
                <a:spcAft>
                  <a:spcPts val="600"/>
                </a:spcAft>
              </a:pPr>
              <a:t>3</a:t>
            </a:fld>
            <a:endParaRPr lang="en-US"/>
          </a:p>
        </p:txBody>
      </p:sp>
      <p:sp>
        <p:nvSpPr>
          <p:cNvPr id="7" name="Speech Bubble: Rectangle with Corners Rounded 6">
            <a:extLst>
              <a:ext uri="{FF2B5EF4-FFF2-40B4-BE49-F238E27FC236}">
                <a16:creationId xmlns:a16="http://schemas.microsoft.com/office/drawing/2014/main" id="{F6599E0C-A3F5-A4E2-3DC0-A4C48EC0B9AB}"/>
              </a:ext>
            </a:extLst>
          </p:cNvPr>
          <p:cNvSpPr/>
          <p:nvPr/>
        </p:nvSpPr>
        <p:spPr>
          <a:xfrm>
            <a:off x="7184571" y="1284513"/>
            <a:ext cx="3439885" cy="1665514"/>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There is something new here!</a:t>
            </a:r>
          </a:p>
        </p:txBody>
      </p:sp>
    </p:spTree>
    <p:extLst>
      <p:ext uri="{BB962C8B-B14F-4D97-AF65-F5344CB8AC3E}">
        <p14:creationId xmlns:p14="http://schemas.microsoft.com/office/powerpoint/2010/main" val="2757901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6010-5EC5-49FF-8368-B3EA1B424739}"/>
              </a:ext>
            </a:extLst>
          </p:cNvPr>
          <p:cNvSpPr>
            <a:spLocks noGrp="1"/>
          </p:cNvSpPr>
          <p:nvPr>
            <p:ph type="title"/>
          </p:nvPr>
        </p:nvSpPr>
        <p:spPr>
          <a:xfrm>
            <a:off x="1304467" y="447296"/>
            <a:ext cx="10096959" cy="747579"/>
          </a:xfrm>
        </p:spPr>
        <p:txBody>
          <a:bodyPr/>
          <a:lstStyle/>
          <a:p>
            <a:r>
              <a:rPr lang="en-US"/>
              <a:t>Helpful Hints for Navigating EWEG</a:t>
            </a:r>
          </a:p>
        </p:txBody>
      </p:sp>
      <p:sp>
        <p:nvSpPr>
          <p:cNvPr id="3" name="Content Placeholder 2">
            <a:extLst>
              <a:ext uri="{FF2B5EF4-FFF2-40B4-BE49-F238E27FC236}">
                <a16:creationId xmlns:a16="http://schemas.microsoft.com/office/drawing/2014/main" id="{AD40C196-3644-4878-BF0A-745701A1CAF6}"/>
              </a:ext>
            </a:extLst>
          </p:cNvPr>
          <p:cNvSpPr>
            <a:spLocks noGrp="1"/>
          </p:cNvSpPr>
          <p:nvPr>
            <p:ph idx="1"/>
          </p:nvPr>
        </p:nvSpPr>
        <p:spPr/>
        <p:txBody>
          <a:bodyPr>
            <a:normAutofit fontScale="92500" lnSpcReduction="10000"/>
          </a:bodyPr>
          <a:lstStyle/>
          <a:p>
            <a:r>
              <a:rPr lang="en-US" sz="2500"/>
              <a:t>Do not use the browser “back” button when you are working in the EWEG system. This will cause errors and may log you out of the system. All navigation within the system can be accomplished by clicking on the different tabs.</a:t>
            </a:r>
          </a:p>
          <a:p>
            <a:r>
              <a:rPr lang="en-US" sz="2500"/>
              <a:t>White cells are available for entering data; grey cells are not.</a:t>
            </a:r>
          </a:p>
          <a:p>
            <a:r>
              <a:rPr lang="en-US" sz="2500"/>
              <a:t>The “</a:t>
            </a:r>
            <a:r>
              <a:rPr lang="en-US" sz="2500" b="1"/>
              <a:t>Save Page</a:t>
            </a:r>
            <a:r>
              <a:rPr lang="en-US" sz="2500"/>
              <a:t>” button at the bottom of each tab must be clicked before you leave that tab, or you will lose the data entered.</a:t>
            </a:r>
          </a:p>
          <a:p>
            <a:r>
              <a:rPr lang="en-US" sz="2500"/>
              <a:t>The EWEG system has built-in edits that interact to verify column totals and cross-references tables, if appropriate. If totals do not correlate, you may receive an error message when you try to save, or after running a consistency check prior to submitting the report. </a:t>
            </a:r>
          </a:p>
        </p:txBody>
      </p:sp>
      <p:sp>
        <p:nvSpPr>
          <p:cNvPr id="4" name="Slide Number Placeholder 3">
            <a:extLst>
              <a:ext uri="{FF2B5EF4-FFF2-40B4-BE49-F238E27FC236}">
                <a16:creationId xmlns:a16="http://schemas.microsoft.com/office/drawing/2014/main" id="{30D0862F-E112-9780-F90B-72389EAA11CE}"/>
              </a:ext>
            </a:extLst>
          </p:cNvPr>
          <p:cNvSpPr>
            <a:spLocks noGrp="1"/>
          </p:cNvSpPr>
          <p:nvPr>
            <p:ph type="sldNum" sz="quarter" idx="12"/>
          </p:nvPr>
        </p:nvSpPr>
        <p:spPr/>
        <p:txBody>
          <a:bodyPr/>
          <a:lstStyle/>
          <a:p>
            <a:fld id="{37CA07B4-DD15-4A32-9DF2-B6AD00727005}" type="slidenum">
              <a:rPr lang="en-US" smtClean="0"/>
              <a:t>30</a:t>
            </a:fld>
            <a:endParaRPr lang="en-US"/>
          </a:p>
        </p:txBody>
      </p:sp>
    </p:spTree>
    <p:extLst>
      <p:ext uri="{BB962C8B-B14F-4D97-AF65-F5344CB8AC3E}">
        <p14:creationId xmlns:p14="http://schemas.microsoft.com/office/powerpoint/2010/main" val="280116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394C-B76C-429A-BC2F-B6654D5ECBCA}"/>
              </a:ext>
            </a:extLst>
          </p:cNvPr>
          <p:cNvSpPr>
            <a:spLocks noGrp="1"/>
          </p:cNvSpPr>
          <p:nvPr>
            <p:ph type="title"/>
          </p:nvPr>
        </p:nvSpPr>
        <p:spPr/>
        <p:txBody>
          <a:bodyPr/>
          <a:lstStyle/>
          <a:p>
            <a:r>
              <a:rPr lang="en-US"/>
              <a:t>Purpose of the ESSER Performance Report </a:t>
            </a:r>
          </a:p>
        </p:txBody>
      </p:sp>
      <p:sp>
        <p:nvSpPr>
          <p:cNvPr id="3" name="Text Placeholder 2">
            <a:extLst>
              <a:ext uri="{FF2B5EF4-FFF2-40B4-BE49-F238E27FC236}">
                <a16:creationId xmlns:a16="http://schemas.microsoft.com/office/drawing/2014/main" id="{6F8FC9D1-00D2-4033-8F40-F6CBF3113696}"/>
              </a:ext>
            </a:extLst>
          </p:cNvPr>
          <p:cNvSpPr>
            <a:spLocks noGrp="1"/>
          </p:cNvSpPr>
          <p:nvPr>
            <p:ph type="body" sz="quarter" idx="11"/>
          </p:nvPr>
        </p:nvSpPr>
        <p:spPr/>
        <p:txBody>
          <a:bodyPr vert="horz" lIns="91440" tIns="45720" rIns="822960" bIns="45720" rtlCol="0" anchor="t">
            <a:normAutofit lnSpcReduction="10000"/>
          </a:bodyPr>
          <a:lstStyle/>
          <a:p>
            <a:r>
              <a:rPr lang="en-US" sz="3600">
                <a:latin typeface="Palatino Linotype"/>
              </a:rPr>
              <a:t>Inform the conversation, for years to come, on the impact of this historic investment in our public education system.</a:t>
            </a:r>
            <a:endParaRPr lang="en-US" sz="3600"/>
          </a:p>
          <a:p>
            <a:r>
              <a:rPr lang="en-US" sz="3600">
                <a:latin typeface="Palatino Linotype"/>
              </a:rPr>
              <a:t>Provide a well-rounded picture of the use of ESSER funds in your LEA. Doing so will likely require convening a team of administrators.</a:t>
            </a:r>
            <a:endParaRPr lang="en-US" sz="3600"/>
          </a:p>
          <a:p>
            <a:r>
              <a:rPr lang="en-US" sz="3600">
                <a:latin typeface="Palatino Linotype"/>
              </a:rPr>
              <a:t>Fulfill a Federally mandated reporting requirement.</a:t>
            </a:r>
            <a:endParaRPr lang="en-US" sz="3600"/>
          </a:p>
          <a:p>
            <a:endParaRPr lang="en-US"/>
          </a:p>
        </p:txBody>
      </p:sp>
      <p:sp>
        <p:nvSpPr>
          <p:cNvPr id="4" name="Slide Number Placeholder 3">
            <a:extLst>
              <a:ext uri="{FF2B5EF4-FFF2-40B4-BE49-F238E27FC236}">
                <a16:creationId xmlns:a16="http://schemas.microsoft.com/office/drawing/2014/main" id="{B717BE39-28D9-F5AF-17D8-5E2367BCF5F6}"/>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3964115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C790-0493-4B8F-B825-7C5C2A78CE34}"/>
              </a:ext>
            </a:extLst>
          </p:cNvPr>
          <p:cNvSpPr>
            <a:spLocks noGrp="1"/>
          </p:cNvSpPr>
          <p:nvPr>
            <p:ph type="title"/>
          </p:nvPr>
        </p:nvSpPr>
        <p:spPr>
          <a:xfrm>
            <a:off x="1304467" y="461733"/>
            <a:ext cx="10096959" cy="747579"/>
          </a:xfrm>
        </p:spPr>
        <p:txBody>
          <a:bodyPr>
            <a:normAutofit fontScale="90000"/>
          </a:bodyPr>
          <a:lstStyle/>
          <a:p>
            <a:r>
              <a:rPr lang="en-US">
                <a:cs typeface="Times New Roman" panose="02020603050405020304" pitchFamily="18" charset="0"/>
              </a:rPr>
              <a:t>Purpose of the ESSER Performance Report (</a:t>
            </a:r>
            <a:r>
              <a:rPr lang="en-US" err="1">
                <a:cs typeface="Times New Roman" panose="02020603050405020304" pitchFamily="18" charset="0"/>
              </a:rPr>
              <a:t>con’t</a:t>
            </a:r>
            <a:r>
              <a:rPr lang="en-US">
                <a:cs typeface="Times New Roman" panose="02020603050405020304" pitchFamily="18" charset="0"/>
              </a:rPr>
              <a:t>.)</a:t>
            </a:r>
            <a:endParaRPr lang="en-US"/>
          </a:p>
        </p:txBody>
      </p:sp>
      <p:sp>
        <p:nvSpPr>
          <p:cNvPr id="8" name="Text Placeholder 7" descr="Text written on image.">
            <a:extLst>
              <a:ext uri="{FF2B5EF4-FFF2-40B4-BE49-F238E27FC236}">
                <a16:creationId xmlns:a16="http://schemas.microsoft.com/office/drawing/2014/main" id="{062D0A0F-421B-4265-9DAD-5802576143D7}"/>
              </a:ext>
            </a:extLst>
          </p:cNvPr>
          <p:cNvSpPr>
            <a:spLocks noGrp="1"/>
          </p:cNvSpPr>
          <p:nvPr>
            <p:ph type="body" sz="quarter" idx="11"/>
          </p:nvPr>
        </p:nvSpPr>
        <p:spPr/>
        <p:txBody>
          <a:bodyPr vert="horz" lIns="91440" tIns="45720" rIns="822960" bIns="45720" rtlCol="0" anchor="t">
            <a:normAutofit/>
          </a:bodyPr>
          <a:lstStyle/>
          <a:p>
            <a:pPr marL="0" indent="0">
              <a:buNone/>
            </a:pPr>
            <a:endParaRPr lang="en-US"/>
          </a:p>
          <a:p>
            <a:pPr marL="0" indent="0">
              <a:buNone/>
            </a:pPr>
            <a:endParaRPr lang="en-US"/>
          </a:p>
        </p:txBody>
      </p:sp>
      <p:graphicFrame>
        <p:nvGraphicFramePr>
          <p:cNvPr id="4" name="Table 5" descr="Text visible in this image.">
            <a:extLst>
              <a:ext uri="{FF2B5EF4-FFF2-40B4-BE49-F238E27FC236}">
                <a16:creationId xmlns:a16="http://schemas.microsoft.com/office/drawing/2014/main" id="{2B90AFC6-D1ED-4C24-BAF2-D1C39D5171E8}"/>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825824"/>
              </p:ext>
            </p:extLst>
          </p:nvPr>
        </p:nvGraphicFramePr>
        <p:xfrm>
          <a:off x="337751" y="1333295"/>
          <a:ext cx="11516498" cy="4465320"/>
        </p:xfrm>
        <a:graphic>
          <a:graphicData uri="http://schemas.openxmlformats.org/drawingml/2006/table">
            <a:tbl>
              <a:tblPr firstRow="1" bandRow="1">
                <a:tableStyleId>{5C22544A-7EE6-4342-B048-85BDC9FD1C3A}</a:tableStyleId>
              </a:tblPr>
              <a:tblGrid>
                <a:gridCol w="5758249">
                  <a:extLst>
                    <a:ext uri="{9D8B030D-6E8A-4147-A177-3AD203B41FA5}">
                      <a16:colId xmlns:a16="http://schemas.microsoft.com/office/drawing/2014/main" val="1961730303"/>
                    </a:ext>
                  </a:extLst>
                </a:gridCol>
                <a:gridCol w="5758249">
                  <a:extLst>
                    <a:ext uri="{9D8B030D-6E8A-4147-A177-3AD203B41FA5}">
                      <a16:colId xmlns:a16="http://schemas.microsoft.com/office/drawing/2014/main" val="1822933445"/>
                    </a:ext>
                  </a:extLst>
                </a:gridCol>
              </a:tblGrid>
              <a:tr h="484517">
                <a:tc>
                  <a:txBody>
                    <a:bodyPr/>
                    <a:lstStyle/>
                    <a:p>
                      <a:pPr algn="ctr"/>
                      <a:r>
                        <a:rPr lang="en-US" sz="2800"/>
                        <a:t>This report is:</a:t>
                      </a:r>
                    </a:p>
                  </a:txBody>
                  <a:tcPr/>
                </a:tc>
                <a:tc>
                  <a:txBody>
                    <a:bodyPr/>
                    <a:lstStyle/>
                    <a:p>
                      <a:pPr algn="ctr"/>
                      <a:r>
                        <a:rPr lang="en-US" sz="2800"/>
                        <a:t>This report is not:</a:t>
                      </a:r>
                    </a:p>
                  </a:txBody>
                  <a:tcPr/>
                </a:tc>
                <a:extLst>
                  <a:ext uri="{0D108BD9-81ED-4DB2-BD59-A6C34878D82A}">
                    <a16:rowId xmlns:a16="http://schemas.microsoft.com/office/drawing/2014/main" val="3850478045"/>
                  </a:ext>
                </a:extLst>
              </a:tr>
              <a:tr h="3347966">
                <a:tc>
                  <a:txBody>
                    <a:bodyPr/>
                    <a:lstStyle/>
                    <a:p>
                      <a:pPr marL="285750" indent="-285750">
                        <a:buFont typeface="Arial" panose="020B0604020202020204" pitchFamily="34" charset="0"/>
                        <a:buChar char="•"/>
                      </a:pPr>
                      <a:r>
                        <a:rPr lang="en-US" sz="2300"/>
                        <a:t>Focused on the </a:t>
                      </a:r>
                      <a:r>
                        <a:rPr lang="en-US" sz="2300" b="1"/>
                        <a:t>past</a:t>
                      </a:r>
                      <a:r>
                        <a:rPr lang="en-US" sz="2300"/>
                        <a:t>. What </a:t>
                      </a:r>
                      <a:r>
                        <a:rPr lang="en-US" sz="2300" baseline="0"/>
                        <a:t>LEAs did with ESSER funds from July 1, 2022 to June 30, 2023.</a:t>
                      </a:r>
                    </a:p>
                    <a:p>
                      <a:pPr marL="0" indent="0">
                        <a:buFont typeface="Arial" panose="020B0604020202020204" pitchFamily="34" charset="0"/>
                        <a:buNone/>
                      </a:pPr>
                      <a:endParaRPr lang="en-US" sz="2300"/>
                    </a:p>
                    <a:p>
                      <a:pPr marL="285750" indent="-285750">
                        <a:buFont typeface="Arial" panose="020B0604020202020204" pitchFamily="34" charset="0"/>
                        <a:buChar char="•"/>
                      </a:pPr>
                      <a:r>
                        <a:rPr lang="en-US" sz="2300" b="0" i="0" kern="1200">
                          <a:solidFill>
                            <a:schemeClr val="dk1"/>
                          </a:solidFill>
                          <a:effectLst/>
                          <a:latin typeface="+mn-lt"/>
                          <a:ea typeface="+mn-ea"/>
                          <a:cs typeface="+mn-cs"/>
                        </a:rPr>
                        <a:t>Based on </a:t>
                      </a:r>
                      <a:r>
                        <a:rPr lang="en-US" sz="2300" b="1" i="0" kern="1200">
                          <a:solidFill>
                            <a:schemeClr val="dk1"/>
                          </a:solidFill>
                          <a:effectLst/>
                          <a:latin typeface="+mn-lt"/>
                          <a:ea typeface="+mn-ea"/>
                          <a:cs typeface="+mn-cs"/>
                        </a:rPr>
                        <a:t>paid reimbursement requests</a:t>
                      </a:r>
                      <a:r>
                        <a:rPr lang="en-US" sz="2300" b="0" i="0" kern="1200">
                          <a:solidFill>
                            <a:schemeClr val="dk1"/>
                          </a:solidFill>
                          <a:effectLst/>
                          <a:latin typeface="+mn-lt"/>
                          <a:ea typeface="+mn-ea"/>
                          <a:cs typeface="+mn-cs"/>
                        </a:rPr>
                        <a:t>.</a:t>
                      </a:r>
                      <a:r>
                        <a:rPr lang="en-US" sz="2300" b="0" i="0" kern="1200" baseline="0">
                          <a:solidFill>
                            <a:schemeClr val="dk1"/>
                          </a:solidFill>
                          <a:effectLst/>
                          <a:latin typeface="+mn-lt"/>
                          <a:ea typeface="+mn-ea"/>
                          <a:cs typeface="+mn-cs"/>
                        </a:rPr>
                        <a:t> </a:t>
                      </a:r>
                      <a:r>
                        <a:rPr lang="en-US" sz="2300" b="0" i="0" kern="1200">
                          <a:solidFill>
                            <a:schemeClr val="dk1"/>
                          </a:solidFill>
                          <a:effectLst/>
                          <a:latin typeface="+mn-lt"/>
                          <a:ea typeface="+mn-ea"/>
                          <a:cs typeface="+mn-cs"/>
                        </a:rPr>
                        <a:t>LEAs will report only on ESSER expenditures that were reimbursed by the NJDOE between July 1, 2022 and June 30, 2023. Expenditure</a:t>
                      </a:r>
                      <a:r>
                        <a:rPr lang="en-US" sz="2300" b="0" i="0" kern="1200" baseline="0">
                          <a:solidFill>
                            <a:schemeClr val="dk1"/>
                          </a:solidFill>
                          <a:effectLst/>
                          <a:latin typeface="+mn-lt"/>
                          <a:ea typeface="+mn-ea"/>
                          <a:cs typeface="+mn-cs"/>
                        </a:rPr>
                        <a:t> totals are provided in the ESSER Allocation Overview table of the report. </a:t>
                      </a:r>
                    </a:p>
                  </a:txBody>
                  <a:tcPr/>
                </a:tc>
                <a:tc>
                  <a:txBody>
                    <a:bodyPr/>
                    <a:lstStyle/>
                    <a:p>
                      <a:pPr marL="285750" indent="-285750">
                        <a:buFont typeface="Arial" panose="020B0604020202020204" pitchFamily="34" charset="0"/>
                        <a:buChar char="•"/>
                      </a:pPr>
                      <a:r>
                        <a:rPr lang="en-US" sz="2300"/>
                        <a:t>Based on ESSER-funded programs LEAs implemented after June 30, 2023. </a:t>
                      </a:r>
                    </a:p>
                    <a:p>
                      <a:pPr marL="0" indent="0">
                        <a:buFont typeface="Arial" panose="020B0604020202020204" pitchFamily="34" charset="0"/>
                        <a:buNone/>
                      </a:pPr>
                      <a:endParaRPr lang="en-US" sz="2300"/>
                    </a:p>
                    <a:p>
                      <a:pPr marL="285750" indent="-285750">
                        <a:buFont typeface="Arial" panose="020B0604020202020204" pitchFamily="34" charset="0"/>
                        <a:buChar char="•"/>
                      </a:pPr>
                      <a:r>
                        <a:rPr lang="en-US" sz="2300"/>
                        <a:t>About accountability. Responses are not expected to fully align with grant application(s); we can work with LEAs to amend their application(s) if necessary. Estimates about future fund use are non-binding.</a:t>
                      </a:r>
                    </a:p>
                  </a:txBody>
                  <a:tcPr/>
                </a:tc>
                <a:extLst>
                  <a:ext uri="{0D108BD9-81ED-4DB2-BD59-A6C34878D82A}">
                    <a16:rowId xmlns:a16="http://schemas.microsoft.com/office/drawing/2014/main" val="1459723405"/>
                  </a:ext>
                </a:extLst>
              </a:tr>
            </a:tbl>
          </a:graphicData>
        </a:graphic>
      </p:graphicFrame>
      <p:sp>
        <p:nvSpPr>
          <p:cNvPr id="3" name="Slide Number Placeholder 2">
            <a:extLst>
              <a:ext uri="{FF2B5EF4-FFF2-40B4-BE49-F238E27FC236}">
                <a16:creationId xmlns:a16="http://schemas.microsoft.com/office/drawing/2014/main" id="{617A146E-6573-85BF-8C02-8FF8F02A9AF2}"/>
              </a:ext>
            </a:extLst>
          </p:cNvPr>
          <p:cNvSpPr>
            <a:spLocks noGrp="1"/>
          </p:cNvSpPr>
          <p:nvPr>
            <p:ph type="sldNum" sz="quarter" idx="10"/>
          </p:nvPr>
        </p:nvSpPr>
        <p:spPr/>
        <p:txBody>
          <a:bodyPr/>
          <a:lstStyle/>
          <a:p>
            <a:fld id="{A3D1C70C-36A2-44FC-A083-98959550CFF4}" type="slidenum">
              <a:rPr lang="en-US" smtClean="0"/>
              <a:pPr/>
              <a:t>5</a:t>
            </a:fld>
            <a:endParaRPr lang="en-US"/>
          </a:p>
        </p:txBody>
      </p:sp>
    </p:spTree>
    <p:extLst>
      <p:ext uri="{BB962C8B-B14F-4D97-AF65-F5344CB8AC3E}">
        <p14:creationId xmlns:p14="http://schemas.microsoft.com/office/powerpoint/2010/main" val="420783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D9E9347-D7B0-4052-A593-8D1AEC2B4D57}"/>
              </a:ext>
            </a:extLst>
          </p:cNvPr>
          <p:cNvSpPr>
            <a:spLocks noGrp="1"/>
          </p:cNvSpPr>
          <p:nvPr>
            <p:ph type="title"/>
          </p:nvPr>
        </p:nvSpPr>
        <p:spPr>
          <a:xfrm>
            <a:off x="1314910" y="442777"/>
            <a:ext cx="10096959" cy="747579"/>
          </a:xfrm>
        </p:spPr>
        <p:txBody>
          <a:bodyPr anchor="ctr">
            <a:normAutofit/>
          </a:bodyPr>
          <a:lstStyle/>
          <a:p>
            <a:r>
              <a:rPr lang="en-US"/>
              <a:t>Overview Tab</a:t>
            </a:r>
          </a:p>
        </p:txBody>
      </p:sp>
      <p:sp>
        <p:nvSpPr>
          <p:cNvPr id="3" name="Content Placeholder 2">
            <a:extLst>
              <a:ext uri="{FF2B5EF4-FFF2-40B4-BE49-F238E27FC236}">
                <a16:creationId xmlns:a16="http://schemas.microsoft.com/office/drawing/2014/main" id="{59C0F9BC-21BE-41C4-9180-A211C02E87F5}"/>
              </a:ext>
            </a:extLst>
          </p:cNvPr>
          <p:cNvSpPr>
            <a:spLocks noGrp="1"/>
          </p:cNvSpPr>
          <p:nvPr>
            <p:ph idx="1"/>
          </p:nvPr>
        </p:nvSpPr>
        <p:spPr>
          <a:xfrm>
            <a:off x="301728" y="4602454"/>
            <a:ext cx="11890272" cy="1493194"/>
          </a:xfrm>
        </p:spPr>
        <p:txBody>
          <a:bodyPr vert="horz" lIns="91440" tIns="45720" rIns="822960" bIns="45720" rtlCol="0" anchor="t">
            <a:normAutofit lnSpcReduction="10000"/>
          </a:bodyPr>
          <a:lstStyle/>
          <a:p>
            <a:r>
              <a:rPr lang="en-US">
                <a:latin typeface="Palatino Linotype"/>
              </a:rPr>
              <a:t> The overview tab includes three subtabs. These provide the purpose and relevant reporting periods, the definitions USED provided for this report, and LEA contact information.</a:t>
            </a:r>
          </a:p>
        </p:txBody>
      </p:sp>
      <p:pic>
        <p:nvPicPr>
          <p:cNvPr id="11" name="Picture 10" descr="Image of the Overview: ESSER Performance Report tab">
            <a:extLst>
              <a:ext uri="{FF2B5EF4-FFF2-40B4-BE49-F238E27FC236}">
                <a16:creationId xmlns:a16="http://schemas.microsoft.com/office/drawing/2014/main" id="{D129EE0F-7ADC-4437-8B34-7EA6F4AB1709}"/>
              </a:ext>
            </a:extLst>
          </p:cNvPr>
          <p:cNvPicPr>
            <a:picLocks noChangeAspect="1"/>
          </p:cNvPicPr>
          <p:nvPr/>
        </p:nvPicPr>
        <p:blipFill>
          <a:blip r:embed="rId3"/>
          <a:stretch>
            <a:fillRect/>
          </a:stretch>
        </p:blipFill>
        <p:spPr>
          <a:xfrm>
            <a:off x="1695450" y="1076625"/>
            <a:ext cx="8620125" cy="3523950"/>
          </a:xfrm>
          <a:prstGeom prst="rect">
            <a:avLst/>
          </a:prstGeom>
        </p:spPr>
      </p:pic>
      <p:sp>
        <p:nvSpPr>
          <p:cNvPr id="13" name="Oval 12" descr="Image of the Overview: ESSER Performance Report tab">
            <a:extLst>
              <a:ext uri="{FF2B5EF4-FFF2-40B4-BE49-F238E27FC236}">
                <a16:creationId xmlns:a16="http://schemas.microsoft.com/office/drawing/2014/main" id="{BAF51210-3042-43B5-B05A-243F142E063E}"/>
              </a:ext>
            </a:extLst>
          </p:cNvPr>
          <p:cNvSpPr/>
          <p:nvPr/>
        </p:nvSpPr>
        <p:spPr>
          <a:xfrm>
            <a:off x="1695450" y="1048918"/>
            <a:ext cx="1885950" cy="336536"/>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Image of the Overview: section tabs">
            <a:extLst>
              <a:ext uri="{FF2B5EF4-FFF2-40B4-BE49-F238E27FC236}">
                <a16:creationId xmlns:a16="http://schemas.microsoft.com/office/drawing/2014/main" id="{0C4E2571-8BA9-4308-910E-8AD61C7BBD6F}"/>
              </a:ext>
            </a:extLst>
          </p:cNvPr>
          <p:cNvSpPr/>
          <p:nvPr/>
        </p:nvSpPr>
        <p:spPr>
          <a:xfrm>
            <a:off x="1695450" y="1302328"/>
            <a:ext cx="8547677" cy="37869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4BA2C5D-BF35-0D27-C235-A36A6BEDCDF0}"/>
              </a:ext>
            </a:extLst>
          </p:cNvPr>
          <p:cNvSpPr>
            <a:spLocks noGrp="1"/>
          </p:cNvSpPr>
          <p:nvPr>
            <p:ph type="sldNum" sz="quarter" idx="12"/>
          </p:nvPr>
        </p:nvSpPr>
        <p:spPr/>
        <p:txBody>
          <a:bodyPr/>
          <a:lstStyle/>
          <a:p>
            <a:fld id="{37CA07B4-DD15-4A32-9DF2-B6AD00727005}" type="slidenum">
              <a:rPr lang="en-US" smtClean="0"/>
              <a:t>6</a:t>
            </a:fld>
            <a:endParaRPr lang="en-US"/>
          </a:p>
        </p:txBody>
      </p:sp>
    </p:spTree>
    <p:extLst>
      <p:ext uri="{BB962C8B-B14F-4D97-AF65-F5344CB8AC3E}">
        <p14:creationId xmlns:p14="http://schemas.microsoft.com/office/powerpoint/2010/main" val="875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C21EEF4-9989-4BB2-AFA4-1C2C341668B2}"/>
              </a:ext>
            </a:extLst>
          </p:cNvPr>
          <p:cNvSpPr>
            <a:spLocks noGrp="1"/>
          </p:cNvSpPr>
          <p:nvPr>
            <p:ph type="title"/>
          </p:nvPr>
        </p:nvSpPr>
        <p:spPr>
          <a:xfrm>
            <a:off x="1304467" y="436048"/>
            <a:ext cx="10096959" cy="747579"/>
          </a:xfrm>
        </p:spPr>
        <p:txBody>
          <a:bodyPr anchor="ctr">
            <a:normAutofit/>
          </a:bodyPr>
          <a:lstStyle/>
          <a:p>
            <a:r>
              <a:rPr lang="en-US">
                <a:latin typeface="Palatino Linotype"/>
              </a:rPr>
              <a:t>Contact Information Subtab</a:t>
            </a:r>
            <a:endParaRPr lang="en-US"/>
          </a:p>
        </p:txBody>
      </p:sp>
      <p:sp>
        <p:nvSpPr>
          <p:cNvPr id="4" name="Text Placeholder 3">
            <a:extLst>
              <a:ext uri="{FF2B5EF4-FFF2-40B4-BE49-F238E27FC236}">
                <a16:creationId xmlns:a16="http://schemas.microsoft.com/office/drawing/2014/main" id="{E6FEB987-1577-4EAC-9E3D-3B4C7E362D55}"/>
              </a:ext>
            </a:extLst>
          </p:cNvPr>
          <p:cNvSpPr>
            <a:spLocks noGrp="1"/>
          </p:cNvSpPr>
          <p:nvPr>
            <p:ph type="body" sz="quarter" idx="11"/>
          </p:nvPr>
        </p:nvSpPr>
        <p:spPr>
          <a:xfrm>
            <a:off x="370702" y="4136055"/>
            <a:ext cx="11599351" cy="1705233"/>
          </a:xfrm>
        </p:spPr>
        <p:txBody>
          <a:bodyPr vert="horz" lIns="91440" tIns="45720" rIns="822960" bIns="45720" rtlCol="0" anchor="t">
            <a:noAutofit/>
          </a:bodyPr>
          <a:lstStyle/>
          <a:p>
            <a:r>
              <a:rPr lang="en-US" sz="2400">
                <a:latin typeface="Palatino Linotype"/>
              </a:rPr>
              <a:t>You will need to enter contact information for your LEA’s ESSER fund point person at the bottom of this subtab (shown above) in order to submit.</a:t>
            </a:r>
          </a:p>
          <a:p>
            <a:r>
              <a:rPr lang="en-US" sz="2400">
                <a:latin typeface="Palatino Linotype"/>
              </a:rPr>
              <a:t>Any other changes to this subtab should be made in the LEA Central Contact system. NJDOE staff use this information to contact LEA personnel.</a:t>
            </a:r>
          </a:p>
        </p:txBody>
      </p:sp>
      <p:pic>
        <p:nvPicPr>
          <p:cNvPr id="2" name="Picture 1" descr="Image of the Overview: Contact Information ta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842" y="2546552"/>
            <a:ext cx="8974667" cy="1675767"/>
          </a:xfrm>
          <a:prstGeom prst="rect">
            <a:avLst/>
          </a:prstGeom>
        </p:spPr>
      </p:pic>
      <p:pic>
        <p:nvPicPr>
          <p:cNvPr id="3" name="Picture 2" descr="Image of the Overview: Contact Information ta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04" y="1061858"/>
            <a:ext cx="10058400" cy="1484694"/>
          </a:xfrm>
          <a:prstGeom prst="rect">
            <a:avLst/>
          </a:prstGeom>
        </p:spPr>
      </p:pic>
      <p:sp>
        <p:nvSpPr>
          <p:cNvPr id="6" name="Oval 5" descr="Image of the Overview: Contact Information tab"/>
          <p:cNvSpPr/>
          <p:nvPr/>
        </p:nvSpPr>
        <p:spPr>
          <a:xfrm>
            <a:off x="1000897" y="1115921"/>
            <a:ext cx="2113006" cy="433603"/>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Image of the Overview: Contact Information tab"/>
          <p:cNvSpPr/>
          <p:nvPr/>
        </p:nvSpPr>
        <p:spPr>
          <a:xfrm>
            <a:off x="7994822" y="1495167"/>
            <a:ext cx="2780270" cy="43360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E70B506-AAB6-34CD-1134-E08F4A053399}"/>
              </a:ext>
            </a:extLst>
          </p:cNvPr>
          <p:cNvSpPr>
            <a:spLocks noGrp="1"/>
          </p:cNvSpPr>
          <p:nvPr>
            <p:ph type="sldNum" sz="quarter" idx="10"/>
          </p:nvPr>
        </p:nvSpPr>
        <p:spPr/>
        <p:txBody>
          <a:bodyPr/>
          <a:lstStyle/>
          <a:p>
            <a:fld id="{A3D1C70C-36A2-44FC-A083-98959550CFF4}" type="slidenum">
              <a:rPr lang="en-US" smtClean="0"/>
              <a:pPr/>
              <a:t>7</a:t>
            </a:fld>
            <a:endParaRPr lang="en-US"/>
          </a:p>
        </p:txBody>
      </p:sp>
    </p:spTree>
    <p:extLst>
      <p:ext uri="{BB962C8B-B14F-4D97-AF65-F5344CB8AC3E}">
        <p14:creationId xmlns:p14="http://schemas.microsoft.com/office/powerpoint/2010/main" val="255023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467" y="436048"/>
            <a:ext cx="10096959" cy="747579"/>
          </a:xfrm>
        </p:spPr>
        <p:txBody>
          <a:bodyPr/>
          <a:lstStyle/>
          <a:p>
            <a:r>
              <a:rPr lang="en-US"/>
              <a:t>Grants Tab</a:t>
            </a:r>
          </a:p>
        </p:txBody>
      </p:sp>
      <p:sp>
        <p:nvSpPr>
          <p:cNvPr id="3" name="Text Placeholder 2"/>
          <p:cNvSpPr>
            <a:spLocks noGrp="1"/>
          </p:cNvSpPr>
          <p:nvPr>
            <p:ph type="body" sz="quarter" idx="11"/>
          </p:nvPr>
        </p:nvSpPr>
        <p:spPr>
          <a:xfrm>
            <a:off x="206385" y="2561518"/>
            <a:ext cx="11849100" cy="3608777"/>
          </a:xfrm>
        </p:spPr>
        <p:txBody>
          <a:bodyPr vert="horz" lIns="91440" tIns="45720" rIns="822960" bIns="45720" rtlCol="0" anchor="t">
            <a:normAutofit/>
          </a:bodyPr>
          <a:lstStyle/>
          <a:p>
            <a:r>
              <a:rPr lang="en-US">
                <a:latin typeface="Palatino Linotype"/>
              </a:rPr>
              <a:t>The Grants tab includes five subtabs. </a:t>
            </a:r>
            <a:endParaRPr lang="en-US"/>
          </a:p>
          <a:p>
            <a:pPr lvl="1"/>
            <a:r>
              <a:rPr lang="en-US">
                <a:latin typeface="Palatino Linotype"/>
              </a:rPr>
              <a:t>The ESSER Allocation Overview subtab provides detailed information about your LEA's ESSER allocations and expenditures. </a:t>
            </a:r>
            <a:endParaRPr lang="en-US"/>
          </a:p>
          <a:p>
            <a:pPr lvl="1"/>
            <a:r>
              <a:rPr lang="en-US">
                <a:latin typeface="Palatino Linotype"/>
              </a:rPr>
              <a:t>The other subtabs ask how your LEA used, and plans to use, the two federal categories of ESSER grant funds (mandatory grants and state set-aside grants).</a:t>
            </a:r>
          </a:p>
          <a:p>
            <a:pPr lvl="1"/>
            <a:endParaRPr lang="en-US"/>
          </a:p>
          <a:p>
            <a:pPr lvl="1"/>
            <a:endParaRPr lang="en-US"/>
          </a:p>
          <a:p>
            <a:endParaRPr lang="en-US"/>
          </a:p>
          <a:p>
            <a:endParaRPr lang="en-US"/>
          </a:p>
          <a:p>
            <a:pPr marL="0" indent="0">
              <a:buNone/>
            </a:pPr>
            <a:endParaRPr lang="en-US"/>
          </a:p>
        </p:txBody>
      </p:sp>
      <p:sp>
        <p:nvSpPr>
          <p:cNvPr id="4" name="Slide Number Placeholder 3">
            <a:extLst>
              <a:ext uri="{FF2B5EF4-FFF2-40B4-BE49-F238E27FC236}">
                <a16:creationId xmlns:a16="http://schemas.microsoft.com/office/drawing/2014/main" id="{B8D29452-0560-3FF2-48A3-70126078F25A}"/>
              </a:ext>
            </a:extLst>
          </p:cNvPr>
          <p:cNvSpPr>
            <a:spLocks noGrp="1"/>
          </p:cNvSpPr>
          <p:nvPr>
            <p:ph type="sldNum" sz="quarter" idx="10"/>
          </p:nvPr>
        </p:nvSpPr>
        <p:spPr/>
        <p:txBody>
          <a:bodyPr/>
          <a:lstStyle/>
          <a:p>
            <a:fld id="{A3D1C70C-36A2-44FC-A083-98959550CFF4}" type="slidenum">
              <a:rPr lang="en-US" smtClean="0"/>
              <a:pPr/>
              <a:t>8</a:t>
            </a:fld>
            <a:endParaRPr lang="en-US"/>
          </a:p>
        </p:txBody>
      </p:sp>
      <p:pic>
        <p:nvPicPr>
          <p:cNvPr id="1026" name="Picture 2" descr="Image of Grants: ESSER Allocation Overview">
            <a:extLst>
              <a:ext uri="{FF2B5EF4-FFF2-40B4-BE49-F238E27FC236}">
                <a16:creationId xmlns:a16="http://schemas.microsoft.com/office/drawing/2014/main" id="{EEA27632-831A-62CB-B9AE-2E6957FF7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4" y="1331998"/>
            <a:ext cx="11740973" cy="107926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descr="Image of the Overview: Contact Information tab">
            <a:extLst>
              <a:ext uri="{FF2B5EF4-FFF2-40B4-BE49-F238E27FC236}">
                <a16:creationId xmlns:a16="http://schemas.microsoft.com/office/drawing/2014/main" id="{C160C1FF-A889-41E4-B882-F58D91B2DD94}"/>
              </a:ext>
            </a:extLst>
          </p:cNvPr>
          <p:cNvSpPr/>
          <p:nvPr/>
        </p:nvSpPr>
        <p:spPr>
          <a:xfrm>
            <a:off x="206383" y="1755559"/>
            <a:ext cx="11644721" cy="536848"/>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Image of the Overview: Contact Information tab">
            <a:extLst>
              <a:ext uri="{FF2B5EF4-FFF2-40B4-BE49-F238E27FC236}">
                <a16:creationId xmlns:a16="http://schemas.microsoft.com/office/drawing/2014/main" id="{DF002810-C780-44F4-AD61-7B52AF44204C}"/>
              </a:ext>
            </a:extLst>
          </p:cNvPr>
          <p:cNvSpPr/>
          <p:nvPr/>
        </p:nvSpPr>
        <p:spPr>
          <a:xfrm>
            <a:off x="2168965" y="1331998"/>
            <a:ext cx="1885950" cy="423561"/>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image of Clippy to indicate something new on this slide.">
            <a:extLst>
              <a:ext uri="{FF2B5EF4-FFF2-40B4-BE49-F238E27FC236}">
                <a16:creationId xmlns:a16="http://schemas.microsoft.com/office/drawing/2014/main" id="{D11A770E-F82D-45DC-9DE6-C53BE5468B1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545535" y="4972731"/>
            <a:ext cx="1453243" cy="1506310"/>
          </a:xfrm>
          <a:prstGeom prst="rect">
            <a:avLst/>
          </a:prstGeom>
        </p:spPr>
      </p:pic>
    </p:spTree>
    <p:extLst>
      <p:ext uri="{BB962C8B-B14F-4D97-AF65-F5344CB8AC3E}">
        <p14:creationId xmlns:p14="http://schemas.microsoft.com/office/powerpoint/2010/main" val="322460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992" y="436048"/>
            <a:ext cx="10096959" cy="747579"/>
          </a:xfrm>
        </p:spPr>
        <p:txBody>
          <a:bodyPr/>
          <a:lstStyle/>
          <a:p>
            <a:r>
              <a:rPr lang="en-US"/>
              <a:t>Grants Tab, ESSER Allocation Overview</a:t>
            </a:r>
          </a:p>
        </p:txBody>
      </p:sp>
      <p:sp>
        <p:nvSpPr>
          <p:cNvPr id="3" name="Text Placeholder 2"/>
          <p:cNvSpPr>
            <a:spLocks noGrp="1"/>
          </p:cNvSpPr>
          <p:nvPr>
            <p:ph type="body" sz="quarter" idx="11"/>
          </p:nvPr>
        </p:nvSpPr>
        <p:spPr>
          <a:xfrm>
            <a:off x="171451" y="2159306"/>
            <a:ext cx="3067508" cy="3866846"/>
          </a:xfrm>
        </p:spPr>
        <p:txBody>
          <a:bodyPr vert="horz" lIns="91440" tIns="45720" rIns="822960" bIns="45720" rtlCol="0" anchor="t">
            <a:normAutofit fontScale="77500" lnSpcReduction="20000"/>
          </a:bodyPr>
          <a:lstStyle/>
          <a:p>
            <a:pPr marL="0" indent="0" defTabSz="722313">
              <a:buNone/>
            </a:pPr>
            <a:r>
              <a:rPr lang="en-US">
                <a:latin typeface="Palatino Linotype"/>
              </a:rPr>
              <a:t>Refer to the ESSER Allocation Overview subtab to identify your LEA’s ESSER state set-aside grant funds versus your mandatory grant funds and how much was expended during the reporting period. </a:t>
            </a:r>
            <a:endParaRPr lang="en-US"/>
          </a:p>
        </p:txBody>
      </p:sp>
      <p:sp>
        <p:nvSpPr>
          <p:cNvPr id="4" name="Slide Number Placeholder 3">
            <a:extLst>
              <a:ext uri="{FF2B5EF4-FFF2-40B4-BE49-F238E27FC236}">
                <a16:creationId xmlns:a16="http://schemas.microsoft.com/office/drawing/2014/main" id="{BF66DB26-01ED-A043-EA6C-F4D3DA7E6582}"/>
              </a:ext>
            </a:extLst>
          </p:cNvPr>
          <p:cNvSpPr>
            <a:spLocks noGrp="1"/>
          </p:cNvSpPr>
          <p:nvPr>
            <p:ph type="sldNum" sz="quarter" idx="10"/>
          </p:nvPr>
        </p:nvSpPr>
        <p:spPr/>
        <p:txBody>
          <a:bodyPr/>
          <a:lstStyle/>
          <a:p>
            <a:fld id="{A3D1C70C-36A2-44FC-A083-98959550CFF4}" type="slidenum">
              <a:rPr lang="en-US" smtClean="0"/>
              <a:pPr/>
              <a:t>9</a:t>
            </a:fld>
            <a:endParaRPr lang="en-US"/>
          </a:p>
        </p:txBody>
      </p:sp>
      <p:pic>
        <p:nvPicPr>
          <p:cNvPr id="6" name="Picture 2" descr="Image of the Grants: ESSER Allocation Overview tab">
            <a:extLst>
              <a:ext uri="{FF2B5EF4-FFF2-40B4-BE49-F238E27FC236}">
                <a16:creationId xmlns:a16="http://schemas.microsoft.com/office/drawing/2014/main" id="{2A588C14-1007-7EFF-DA16-27593DE6A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3" y="1078566"/>
            <a:ext cx="11740973" cy="107926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descr="Image of the Grants: ESSER Allocation Overview tab">
            <a:extLst>
              <a:ext uri="{FF2B5EF4-FFF2-40B4-BE49-F238E27FC236}">
                <a16:creationId xmlns:a16="http://schemas.microsoft.com/office/drawing/2014/main" id="{6983F348-1015-41DD-BEA1-86284A5D83B6}"/>
              </a:ext>
            </a:extLst>
          </p:cNvPr>
          <p:cNvSpPr/>
          <p:nvPr/>
        </p:nvSpPr>
        <p:spPr>
          <a:xfrm>
            <a:off x="248619" y="1518986"/>
            <a:ext cx="2358881" cy="4513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Image of the Grants: ESSER Allocation Overview tab">
            <a:extLst>
              <a:ext uri="{FF2B5EF4-FFF2-40B4-BE49-F238E27FC236}">
                <a16:creationId xmlns:a16="http://schemas.microsoft.com/office/drawing/2014/main" id="{EC70B2FE-CEA6-419E-AD7E-32284E05E097}"/>
              </a:ext>
            </a:extLst>
          </p:cNvPr>
          <p:cNvSpPr/>
          <p:nvPr/>
        </p:nvSpPr>
        <p:spPr>
          <a:xfrm>
            <a:off x="2204872" y="1103799"/>
            <a:ext cx="1885950" cy="389955"/>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of the Grants: ESSER Allocation Overview tab">
            <a:extLst>
              <a:ext uri="{FF2B5EF4-FFF2-40B4-BE49-F238E27FC236}">
                <a16:creationId xmlns:a16="http://schemas.microsoft.com/office/drawing/2014/main" id="{714AA2D9-14F6-893F-4652-795C06423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548" y="2208910"/>
            <a:ext cx="8710778" cy="3866847"/>
          </a:xfrm>
          <a:prstGeom prst="rect">
            <a:avLst/>
          </a:prstGeom>
          <a:noFill/>
          <a:extLst>
            <a:ext uri="{909E8E84-426E-40DD-AFC4-6F175D3DCCD1}">
              <a14:hiddenFill xmlns:a14="http://schemas.microsoft.com/office/drawing/2010/main">
                <a:solidFill>
                  <a:srgbClr val="FFFFFF"/>
                </a:solidFill>
              </a14:hiddenFill>
            </a:ext>
          </a:extLst>
        </p:spPr>
      </p:pic>
      <p:sp>
        <p:nvSpPr>
          <p:cNvPr id="5" name="Arrow: Down 4" descr="Image of the Grants: ESSER Allocation Overview tab">
            <a:extLst>
              <a:ext uri="{FF2B5EF4-FFF2-40B4-BE49-F238E27FC236}">
                <a16:creationId xmlns:a16="http://schemas.microsoft.com/office/drawing/2014/main" id="{73BE5207-DC7A-DA27-8A86-D4D2893BAB53}"/>
              </a:ext>
            </a:extLst>
          </p:cNvPr>
          <p:cNvSpPr/>
          <p:nvPr/>
        </p:nvSpPr>
        <p:spPr>
          <a:xfrm>
            <a:off x="10209787" y="3134066"/>
            <a:ext cx="445513" cy="7188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descr="Image of the Grants: ESSER Allocation Overview tab">
            <a:extLst>
              <a:ext uri="{FF2B5EF4-FFF2-40B4-BE49-F238E27FC236}">
                <a16:creationId xmlns:a16="http://schemas.microsoft.com/office/drawing/2014/main" id="{E60926D2-92DF-0EC2-9467-82C94C973249}"/>
              </a:ext>
            </a:extLst>
          </p:cNvPr>
          <p:cNvSpPr/>
          <p:nvPr/>
        </p:nvSpPr>
        <p:spPr>
          <a:xfrm rot="1629506">
            <a:off x="9664054" y="3187332"/>
            <a:ext cx="395733" cy="6721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88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F5B3E5E-17D6-48F5-9A13-48CA22833D02}"/>
    </a:ext>
  </a:extLst>
</a:theme>
</file>

<file path=ppt/theme/theme2.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555BBD0-58EB-40D3-92E2-3F2E5ED552CF}"/>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0363114F-E39A-4520-852A-5684BFE7891B}"/>
    </a:ext>
  </a:extLst>
</a:theme>
</file>

<file path=ppt/theme/theme4.xml><?xml version="1.0" encoding="utf-8"?>
<a:theme xmlns:a="http://schemas.openxmlformats.org/drawingml/2006/main" name="1_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F5B3E5E-17D6-48F5-9A13-48CA22833D02}"/>
    </a:ext>
  </a:extLst>
</a:theme>
</file>

<file path=ppt/theme/theme5.xml><?xml version="1.0" encoding="utf-8"?>
<a:theme xmlns:a="http://schemas.openxmlformats.org/drawingml/2006/main" name="1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9DF51BEE-0EBD-4C05-BE34-DC7312BF5F9B}"/>
    </a:ext>
  </a:extLst>
</a:theme>
</file>

<file path=ppt/theme/theme6.xml><?xml version="1.0" encoding="utf-8"?>
<a:theme xmlns:a="http://schemas.openxmlformats.org/drawingml/2006/main" name="2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TICOP Presentation - 9-23-2021.potx" id="{26BE1D04-D970-4612-B783-F93DAD06BEA7}" vid="{C512B116-3601-4E61-A264-B27E7C631BB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dc24c04-9cda-4e7d-b283-7676bce0c48f">
      <UserInfo>
        <DisplayName>Czehut, Katherine</DisplayName>
        <AccountId>32</AccountId>
        <AccountType/>
      </UserInfo>
      <UserInfo>
        <DisplayName>Ernst, AJ</DisplayName>
        <AccountId>76</AccountId>
        <AccountType/>
      </UserInfo>
      <UserInfo>
        <DisplayName>Kvarantan, Alexandra</DisplayName>
        <AccountId>69</AccountId>
        <AccountType/>
      </UserInfo>
      <UserInfo>
        <DisplayName>Stromberg, Francine</DisplayName>
        <AccountId>28</AccountId>
        <AccountType/>
      </UserInfo>
    </SharedWithUsers>
    <_activity xmlns="5e4a7924-76c7-4754-adbe-598cca24882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B0C7382CBD8C4EB721FC3C0BACD4E9" ma:contentTypeVersion="18" ma:contentTypeDescription="Create a new document." ma:contentTypeScope="" ma:versionID="eae451273dceae8db122e05bd50d99b8">
  <xsd:schema xmlns:xsd="http://www.w3.org/2001/XMLSchema" xmlns:xs="http://www.w3.org/2001/XMLSchema" xmlns:p="http://schemas.microsoft.com/office/2006/metadata/properties" xmlns:ns3="edc24c04-9cda-4e7d-b283-7676bce0c48f" xmlns:ns4="5e4a7924-76c7-4754-adbe-598cca24882e" targetNamespace="http://schemas.microsoft.com/office/2006/metadata/properties" ma:root="true" ma:fieldsID="f15f662f98c1685b06a21dbb30c645d8" ns3:_="" ns4:_="">
    <xsd:import namespace="edc24c04-9cda-4e7d-b283-7676bce0c48f"/>
    <xsd:import namespace="5e4a7924-76c7-4754-adbe-598cca24882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c24c04-9cda-4e7d-b283-7676bce0c4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4a7924-76c7-4754-adbe-598cca24882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688026-0588-4682-A3DD-FB603ACCFA86}">
  <ds:schemaRefs>
    <ds:schemaRef ds:uri="http://purl.org/dc/elements/1.1/"/>
    <ds:schemaRef ds:uri="http://purl.org/dc/terms/"/>
    <ds:schemaRef ds:uri="http://schemas.microsoft.com/office/2006/metadata/propertie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5e4a7924-76c7-4754-adbe-598cca24882e"/>
    <ds:schemaRef ds:uri="edc24c04-9cda-4e7d-b283-7676bce0c48f"/>
    <ds:schemaRef ds:uri="http://www.w3.org/XML/1998/namespace"/>
  </ds:schemaRefs>
</ds:datastoreItem>
</file>

<file path=customXml/itemProps2.xml><?xml version="1.0" encoding="utf-8"?>
<ds:datastoreItem xmlns:ds="http://schemas.openxmlformats.org/officeDocument/2006/customXml" ds:itemID="{73AD61DD-F7AE-47C3-8201-9CC491FDCE43}">
  <ds:schemaRefs>
    <ds:schemaRef ds:uri="http://schemas.microsoft.com/sharepoint/v3/contenttype/forms"/>
  </ds:schemaRefs>
</ds:datastoreItem>
</file>

<file path=customXml/itemProps3.xml><?xml version="1.0" encoding="utf-8"?>
<ds:datastoreItem xmlns:ds="http://schemas.openxmlformats.org/officeDocument/2006/customXml" ds:itemID="{CDFF81CC-0F33-47F6-B6B9-4CCC4EE975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c24c04-9cda-4e7d-b283-7676bce0c48f"/>
    <ds:schemaRef ds:uri="5e4a7924-76c7-4754-adbe-598cca2488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2021 PPT Design Theme</Template>
  <TotalTime>0</TotalTime>
  <Words>1951</Words>
  <Application>Microsoft Office PowerPoint</Application>
  <PresentationFormat>Widescreen</PresentationFormat>
  <Paragraphs>183</Paragraphs>
  <Slides>30</Slides>
  <Notes>30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30</vt:i4>
      </vt:variant>
    </vt:vector>
  </HeadingPairs>
  <TitlesOfParts>
    <vt:vector size="43" baseType="lpstr">
      <vt:lpstr>Arial</vt:lpstr>
      <vt:lpstr>Arial Unicode MS</vt:lpstr>
      <vt:lpstr>Bell MT</vt:lpstr>
      <vt:lpstr>Calibri</vt:lpstr>
      <vt:lpstr>Palatino</vt:lpstr>
      <vt:lpstr>Palatino Linotype</vt:lpstr>
      <vt:lpstr>Times New Roman</vt:lpstr>
      <vt:lpstr>NJDOE_TitleSlide</vt:lpstr>
      <vt:lpstr>NDJOE_Main</vt:lpstr>
      <vt:lpstr>NJDOE_SectionTitle</vt:lpstr>
      <vt:lpstr>1_NJDOE_TitleSlide</vt:lpstr>
      <vt:lpstr>1_NDJOE_Main</vt:lpstr>
      <vt:lpstr>2_NDJOE_Main</vt:lpstr>
      <vt:lpstr>Completing the FY 2023  ESSER Performance Report Due March 8, 2024</vt:lpstr>
      <vt:lpstr>Completing the ESSER Performance Report</vt:lpstr>
      <vt:lpstr>Before we begin...</vt:lpstr>
      <vt:lpstr>Purpose of the ESSER Performance Report </vt:lpstr>
      <vt:lpstr>Purpose of the ESSER Performance Report (con’t.)</vt:lpstr>
      <vt:lpstr>Overview Tab</vt:lpstr>
      <vt:lpstr>Contact Information Subtab</vt:lpstr>
      <vt:lpstr>Grants Tab</vt:lpstr>
      <vt:lpstr>Grants Tab, ESSER Allocation Overview</vt:lpstr>
      <vt:lpstr>Definition of Expenditure</vt:lpstr>
      <vt:lpstr>Grants Tab, State Set-Aside Use of Funds </vt:lpstr>
      <vt:lpstr>Grants Tab, Mandatory Expended Uses Part I </vt:lpstr>
      <vt:lpstr>ARP ESSER 20% Reserve to Address Learning Loss</vt:lpstr>
      <vt:lpstr>Grants Tab, Mandatory Expended Uses Part II </vt:lpstr>
      <vt:lpstr>Details Tab</vt:lpstr>
      <vt:lpstr>Programs Tab</vt:lpstr>
      <vt:lpstr>Programs Tab, ARP 20 Percent Reserve (1 of 3)</vt:lpstr>
      <vt:lpstr>Programs Tab, ARP 20 Percent Reserve (2 of 3)</vt:lpstr>
      <vt:lpstr>Programs Tab, ARP 20 Percent Reserve (3 of 3)</vt:lpstr>
      <vt:lpstr>Programs Subtabs, All Remaining</vt:lpstr>
      <vt:lpstr>Programs Subtabs, New Participation Requirement</vt:lpstr>
      <vt:lpstr>Questions?</vt:lpstr>
      <vt:lpstr>PowerPoint Presentation</vt:lpstr>
      <vt:lpstr>Accessing the Report in EWEG</vt:lpstr>
      <vt:lpstr>Creating the Report in EWEG</vt:lpstr>
      <vt:lpstr>Opening the Report in EWEG</vt:lpstr>
      <vt:lpstr>Submit Tab—Consistency Check</vt:lpstr>
      <vt:lpstr>Submit Tab (con’t.)</vt:lpstr>
      <vt:lpstr>Amendments</vt:lpstr>
      <vt:lpstr>Helpful Hints for Navigating EWEG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ESSER Fund State Level Grants to LEAs</dc:title>
  <dc:creator>Ehling, Kathleen</dc:creator>
  <cp:lastModifiedBy>Czehut, Katherine</cp:lastModifiedBy>
  <cp:revision>2</cp:revision>
  <cp:lastPrinted>2022-02-22T19:49:11Z</cp:lastPrinted>
  <dcterms:created xsi:type="dcterms:W3CDTF">2021-09-13T19:29:51Z</dcterms:created>
  <dcterms:modified xsi:type="dcterms:W3CDTF">2024-02-07T17:58:11Z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0x010100F6B0C7382CBD8C4EB721FC3C0BACD4E9</vt:lpwstr>
  </property>
  <property fmtid="{D5CDD505-2E9C-101B-9397-08002B2CF9AE}" pid="3" name="MediaServiceImageTags">
    <vt:lpwstr/>
  </property>
</Properties>
</file>