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5.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4" r:id="rId4"/>
    <p:sldMasterId id="2147483684" r:id="rId5"/>
    <p:sldMasterId id="2147483701" r:id="rId6"/>
    <p:sldMasterId id="2147483710" r:id="rId7"/>
    <p:sldMasterId id="2147483713" r:id="rId8"/>
    <p:sldMasterId id="2147483729" r:id="rId9"/>
  </p:sldMasterIdLst>
  <p:notesMasterIdLst>
    <p:notesMasterId r:id="rId51"/>
  </p:notesMasterIdLst>
  <p:sldIdLst>
    <p:sldId id="265" r:id="rId10"/>
    <p:sldId id="1769" r:id="rId11"/>
    <p:sldId id="475" r:id="rId12"/>
    <p:sldId id="1777" r:id="rId13"/>
    <p:sldId id="1778" r:id="rId14"/>
    <p:sldId id="1779" r:id="rId15"/>
    <p:sldId id="1780" r:id="rId16"/>
    <p:sldId id="1781" r:id="rId17"/>
    <p:sldId id="1821" r:id="rId18"/>
    <p:sldId id="1824" r:id="rId19"/>
    <p:sldId id="1822" r:id="rId20"/>
    <p:sldId id="1825" r:id="rId21"/>
    <p:sldId id="1785" r:id="rId22"/>
    <p:sldId id="1786" r:id="rId23"/>
    <p:sldId id="1787" r:id="rId24"/>
    <p:sldId id="1823" r:id="rId25"/>
    <p:sldId id="1800" r:id="rId26"/>
    <p:sldId id="1788" r:id="rId27"/>
    <p:sldId id="1799" r:id="rId28"/>
    <p:sldId id="1801" r:id="rId29"/>
    <p:sldId id="1817" r:id="rId30"/>
    <p:sldId id="1818" r:id="rId31"/>
    <p:sldId id="1789" r:id="rId32"/>
    <p:sldId id="1790" r:id="rId33"/>
    <p:sldId id="1819" r:id="rId34"/>
    <p:sldId id="1791" r:id="rId35"/>
    <p:sldId id="1792" r:id="rId36"/>
    <p:sldId id="1793" r:id="rId37"/>
    <p:sldId id="1796" r:id="rId38"/>
    <p:sldId id="1771" r:id="rId39"/>
    <p:sldId id="266" r:id="rId40"/>
    <p:sldId id="267" r:id="rId41"/>
    <p:sldId id="258" r:id="rId42"/>
    <p:sldId id="268" r:id="rId43"/>
    <p:sldId id="1798" r:id="rId44"/>
    <p:sldId id="1795" r:id="rId45"/>
    <p:sldId id="269" r:id="rId46"/>
    <p:sldId id="259" r:id="rId47"/>
    <p:sldId id="272" r:id="rId48"/>
    <p:sldId id="273" r:id="rId49"/>
    <p:sldId id="260"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eslie Franks-McRae" initials="LF" lastIdx="1" clrIdx="6">
    <p:extLst>
      <p:ext uri="{19B8F6BF-5375-455C-9EA6-DF929625EA0E}">
        <p15:presenceInfo xmlns:p15="http://schemas.microsoft.com/office/powerpoint/2012/main" userId="S::lfranks@doe.nj.gov::b153c716-a0bb-44f8-b705-dc9e7d736f19" providerId="AD"/>
      </p:ext>
    </p:extLst>
  </p:cmAuthor>
  <p:cmAuthor id="1" name="Czehut, Katherine" initials="CK" lastIdx="3" clrIdx="0">
    <p:extLst>
      <p:ext uri="{19B8F6BF-5375-455C-9EA6-DF929625EA0E}">
        <p15:presenceInfo xmlns:p15="http://schemas.microsoft.com/office/powerpoint/2012/main" userId="S-1-5-21-2017986614-23424109-2091147243-39840" providerId="AD"/>
      </p:ext>
    </p:extLst>
  </p:cmAuthor>
  <p:cmAuthor id="8" name="Lori" initials="L" lastIdx="4" clrIdx="7">
    <p:extLst>
      <p:ext uri="{19B8F6BF-5375-455C-9EA6-DF929625EA0E}">
        <p15:presenceInfo xmlns:p15="http://schemas.microsoft.com/office/powerpoint/2012/main" userId="S::lhoward@doe.nj.gov::d5213947-1876-47ee-a9dd-b8679d1363b9" providerId="AD"/>
      </p:ext>
    </p:extLst>
  </p:cmAuthor>
  <p:cmAuthor id="2" name="Allen, Kelly" initials="AK" lastIdx="19" clrIdx="1">
    <p:extLst>
      <p:ext uri="{19B8F6BF-5375-455C-9EA6-DF929625EA0E}">
        <p15:presenceInfo xmlns:p15="http://schemas.microsoft.com/office/powerpoint/2012/main" userId="S::kallen@doe.nj.gov::00e8c9ca-b360-4df5-9ab7-a135930b3170" providerId="AD"/>
      </p:ext>
    </p:extLst>
  </p:cmAuthor>
  <p:cmAuthor id="9" name="Young, Jesse" initials="YJ" lastIdx="44" clrIdx="8">
    <p:extLst>
      <p:ext uri="{19B8F6BF-5375-455C-9EA6-DF929625EA0E}">
        <p15:presenceInfo xmlns:p15="http://schemas.microsoft.com/office/powerpoint/2012/main" userId="S::jyoung@doe.nj.gov::fd2dd397-061e-453c-86e8-a7d705a92f86" providerId="AD"/>
      </p:ext>
    </p:extLst>
  </p:cmAuthor>
  <p:cmAuthor id="3" name="Petino, Damian" initials="PD" lastIdx="22" clrIdx="2">
    <p:extLst>
      <p:ext uri="{19B8F6BF-5375-455C-9EA6-DF929625EA0E}">
        <p15:presenceInfo xmlns:p15="http://schemas.microsoft.com/office/powerpoint/2012/main" userId="S::dpetino@doe.nj.gov::12a8a728-970f-47a1-8ffd-7d4e2b840f7e" providerId="AD"/>
      </p:ext>
    </p:extLst>
  </p:cmAuthor>
  <p:cmAuthor id="10" name="Thomas, Pheobie" initials="TP" lastIdx="1" clrIdx="9">
    <p:extLst>
      <p:ext uri="{19B8F6BF-5375-455C-9EA6-DF929625EA0E}">
        <p15:presenceInfo xmlns:p15="http://schemas.microsoft.com/office/powerpoint/2012/main" userId="S::pthomas@doe.nj.gov::4b976d0a-ab47-446e-81f2-6037fe1b8a1e" providerId="AD"/>
      </p:ext>
    </p:extLst>
  </p:cmAuthor>
  <p:cmAuthor id="4" name="Ehling, Kathleen" initials="EK" lastIdx="23" clrIdx="3">
    <p:extLst>
      <p:ext uri="{19B8F6BF-5375-455C-9EA6-DF929625EA0E}">
        <p15:presenceInfo xmlns:p15="http://schemas.microsoft.com/office/powerpoint/2012/main" userId="S::kehling@doe.nj.gov::0e8e584d-e448-49b8-afc8-3a6c7b8b3d7d" providerId="AD"/>
      </p:ext>
    </p:extLst>
  </p:cmAuthor>
  <p:cmAuthor id="5" name="Haake, Barbara" initials="HB" lastIdx="3" clrIdx="4">
    <p:extLst>
      <p:ext uri="{19B8F6BF-5375-455C-9EA6-DF929625EA0E}">
        <p15:presenceInfo xmlns:p15="http://schemas.microsoft.com/office/powerpoint/2012/main" userId="S::bhaake@doe.nj.gov::f0f0253b-2a5a-4460-b2e0-3aba2fd3e2e5" providerId="AD"/>
      </p:ext>
    </p:extLst>
  </p:cmAuthor>
  <p:cmAuthor id="6" name="Frank, Peter" initials="FP" lastIdx="1" clrIdx="5">
    <p:extLst>
      <p:ext uri="{19B8F6BF-5375-455C-9EA6-DF929625EA0E}">
        <p15:presenceInfo xmlns:p15="http://schemas.microsoft.com/office/powerpoint/2012/main" userId="S::pfrank@doe.nj.gov::1fa809db-4681-424a-93c4-17c3613d38d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4E72"/>
    <a:srgbClr val="D9E5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9A7148-0758-9B66-F5FF-865A5434FA94}" v="2" dt="2021-10-19T12:22:29.120"/>
    <p1510:client id="{9726604B-B37D-497D-9FDC-7B686B08C27C}" v="2299" dt="2021-10-19T13:19:15.929"/>
    <p1510:client id="{DC2CC9F9-7354-40BB-9D66-C9822A9F5693}" v="27" dt="2021-10-19T12:36:28.5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666" autoAdjust="0"/>
  </p:normalViewPr>
  <p:slideViewPr>
    <p:cSldViewPr snapToGrid="0">
      <p:cViewPr varScale="1">
        <p:scale>
          <a:sx n="95" d="100"/>
          <a:sy n="95" d="100"/>
        </p:scale>
        <p:origin x="27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theme" Target="theme/theme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presProps" Target="presProps.xml"/><Relationship Id="rId5" Type="http://schemas.openxmlformats.org/officeDocument/2006/relationships/slideMaster" Target="slideMasters/slideMaster2.xml"/><Relationship Id="rId19" Type="http://schemas.openxmlformats.org/officeDocument/2006/relationships/slide" Target="slides/slide10.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tableStyles" Target="tableStyles.xml"/><Relationship Id="rId8" Type="http://schemas.openxmlformats.org/officeDocument/2006/relationships/slideMaster" Target="slideMasters/slideMaster5.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microsoft.com/office/2015/10/relationships/revisionInfo" Target="revisionInfo.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FEABAA-BF79-418B-BB54-7D463796EE38}" type="doc">
      <dgm:prSet loTypeId="urn:microsoft.com/office/officeart/2011/layout/HexagonRadial" loCatId="cycle" qsTypeId="urn:microsoft.com/office/officeart/2005/8/quickstyle/3d1" qsCatId="3D" csTypeId="urn:microsoft.com/office/officeart/2005/8/colors/accent0_3" csCatId="mainScheme" phldr="1"/>
      <dgm:spPr/>
      <dgm:t>
        <a:bodyPr/>
        <a:lstStyle/>
        <a:p>
          <a:endParaRPr lang="en-US"/>
        </a:p>
      </dgm:t>
    </dgm:pt>
    <dgm:pt modelId="{AD2BEA6D-3055-489C-8B67-BE1510C69521}">
      <dgm:prSet phldrT="[Text]"/>
      <dgm:spPr/>
      <dgm:t>
        <a:bodyPr/>
        <a:lstStyle/>
        <a:p>
          <a:r>
            <a:rPr lang="en-US"/>
            <a:t>ARP ESSER Funds</a:t>
          </a:r>
        </a:p>
      </dgm:t>
    </dgm:pt>
    <dgm:pt modelId="{AACD23BF-4E64-40C4-9216-A96A1EB50B2B}" type="parTrans" cxnId="{D52F3CF2-AFD6-4C75-8F76-9C20CCD10CC2}">
      <dgm:prSet/>
      <dgm:spPr/>
      <dgm:t>
        <a:bodyPr/>
        <a:lstStyle/>
        <a:p>
          <a:endParaRPr lang="en-US"/>
        </a:p>
      </dgm:t>
    </dgm:pt>
    <dgm:pt modelId="{F40A823A-4557-4FB5-A37F-0936D06DDBD2}" type="sibTrans" cxnId="{D52F3CF2-AFD6-4C75-8F76-9C20CCD10CC2}">
      <dgm:prSet/>
      <dgm:spPr/>
      <dgm:t>
        <a:bodyPr/>
        <a:lstStyle/>
        <a:p>
          <a:endParaRPr lang="en-US"/>
        </a:p>
      </dgm:t>
    </dgm:pt>
    <dgm:pt modelId="{10381285-2088-4841-8090-2B93BF1D818F}">
      <dgm:prSet phldrT="[Text]"/>
      <dgm:spPr/>
      <dgm:t>
        <a:bodyPr/>
        <a:lstStyle/>
        <a:p>
          <a:r>
            <a:rPr lang="en-US"/>
            <a:t>Students from low income families</a:t>
          </a:r>
        </a:p>
      </dgm:t>
    </dgm:pt>
    <dgm:pt modelId="{40A8DF5D-8125-4B79-9637-2424B5FFAF7A}" type="parTrans" cxnId="{A4F4C767-DB93-4F00-A2AF-9D45A088621C}">
      <dgm:prSet/>
      <dgm:spPr/>
      <dgm:t>
        <a:bodyPr/>
        <a:lstStyle/>
        <a:p>
          <a:endParaRPr lang="en-US"/>
        </a:p>
      </dgm:t>
    </dgm:pt>
    <dgm:pt modelId="{429AA573-802B-4AFB-ADAE-E491F1021A75}" type="sibTrans" cxnId="{A4F4C767-DB93-4F00-A2AF-9D45A088621C}">
      <dgm:prSet/>
      <dgm:spPr/>
      <dgm:t>
        <a:bodyPr/>
        <a:lstStyle/>
        <a:p>
          <a:endParaRPr lang="en-US"/>
        </a:p>
      </dgm:t>
    </dgm:pt>
    <dgm:pt modelId="{3A806359-3281-41F8-81D9-CC10BD4C7FB2}">
      <dgm:prSet phldrT="[Text]"/>
      <dgm:spPr/>
      <dgm:t>
        <a:bodyPr/>
        <a:lstStyle/>
        <a:p>
          <a:r>
            <a:rPr lang="en-US"/>
            <a:t>Students with disabilities</a:t>
          </a:r>
        </a:p>
      </dgm:t>
    </dgm:pt>
    <dgm:pt modelId="{FE6A4E61-B322-4157-A132-00E6C03951D3}" type="parTrans" cxnId="{48FAEA44-CF99-40DF-88E3-A6A4566825C4}">
      <dgm:prSet/>
      <dgm:spPr/>
      <dgm:t>
        <a:bodyPr/>
        <a:lstStyle/>
        <a:p>
          <a:endParaRPr lang="en-US"/>
        </a:p>
      </dgm:t>
    </dgm:pt>
    <dgm:pt modelId="{E3761DFC-C5A3-427F-B607-0F81298E181B}" type="sibTrans" cxnId="{48FAEA44-CF99-40DF-88E3-A6A4566825C4}">
      <dgm:prSet/>
      <dgm:spPr/>
      <dgm:t>
        <a:bodyPr/>
        <a:lstStyle/>
        <a:p>
          <a:endParaRPr lang="en-US"/>
        </a:p>
      </dgm:t>
    </dgm:pt>
    <dgm:pt modelId="{F5D64028-E547-452E-BF4E-CC4BC7593812}">
      <dgm:prSet phldrT="[Text]"/>
      <dgm:spPr/>
      <dgm:t>
        <a:bodyPr/>
        <a:lstStyle/>
        <a:p>
          <a:r>
            <a:rPr lang="en-US"/>
            <a:t>English learners</a:t>
          </a:r>
        </a:p>
      </dgm:t>
    </dgm:pt>
    <dgm:pt modelId="{C7F4DF65-80EB-48FC-B55E-901B65151D15}" type="parTrans" cxnId="{CD257B77-8198-4A41-87B0-7A2DCAA1C83E}">
      <dgm:prSet/>
      <dgm:spPr/>
      <dgm:t>
        <a:bodyPr/>
        <a:lstStyle/>
        <a:p>
          <a:endParaRPr lang="en-US"/>
        </a:p>
      </dgm:t>
    </dgm:pt>
    <dgm:pt modelId="{98190C23-A357-4359-951B-65F0E6EDC124}" type="sibTrans" cxnId="{CD257B77-8198-4A41-87B0-7A2DCAA1C83E}">
      <dgm:prSet/>
      <dgm:spPr/>
      <dgm:t>
        <a:bodyPr/>
        <a:lstStyle/>
        <a:p>
          <a:endParaRPr lang="en-US"/>
        </a:p>
      </dgm:t>
    </dgm:pt>
    <dgm:pt modelId="{33A4072C-896E-43CB-95F5-C2BE3DC8FE4F}">
      <dgm:prSet phldrT="[Text]"/>
      <dgm:spPr/>
      <dgm:t>
        <a:bodyPr/>
        <a:lstStyle/>
        <a:p>
          <a:r>
            <a:rPr lang="en-US"/>
            <a:t>Migrant students</a:t>
          </a:r>
        </a:p>
      </dgm:t>
    </dgm:pt>
    <dgm:pt modelId="{B165FA02-37CA-437B-BA9D-B4EB0E3A6227}" type="parTrans" cxnId="{8A521882-D026-48B1-825B-6D2E9CFD9530}">
      <dgm:prSet/>
      <dgm:spPr/>
      <dgm:t>
        <a:bodyPr/>
        <a:lstStyle/>
        <a:p>
          <a:endParaRPr lang="en-US"/>
        </a:p>
      </dgm:t>
    </dgm:pt>
    <dgm:pt modelId="{281B8BF9-53E8-494A-B77B-D132E4AC6C6A}" type="sibTrans" cxnId="{8A521882-D026-48B1-825B-6D2E9CFD9530}">
      <dgm:prSet/>
      <dgm:spPr/>
      <dgm:t>
        <a:bodyPr/>
        <a:lstStyle/>
        <a:p>
          <a:endParaRPr lang="en-US"/>
        </a:p>
      </dgm:t>
    </dgm:pt>
    <dgm:pt modelId="{2C2D02B7-D421-42CD-A849-E9200F2CDD67}">
      <dgm:prSet phldrT="[Text]"/>
      <dgm:spPr/>
      <dgm:t>
        <a:bodyPr/>
        <a:lstStyle/>
        <a:p>
          <a:r>
            <a:rPr lang="en-US"/>
            <a:t>Students of color</a:t>
          </a:r>
        </a:p>
      </dgm:t>
    </dgm:pt>
    <dgm:pt modelId="{98157C9D-130D-4A5D-B708-C54134C7612B}" type="parTrans" cxnId="{263E4A46-E146-4BF2-B927-1DE8C7C2E95C}">
      <dgm:prSet/>
      <dgm:spPr/>
      <dgm:t>
        <a:bodyPr/>
        <a:lstStyle/>
        <a:p>
          <a:endParaRPr lang="en-US"/>
        </a:p>
      </dgm:t>
    </dgm:pt>
    <dgm:pt modelId="{76B418E3-92EF-4281-B610-153591A7627B}" type="sibTrans" cxnId="{263E4A46-E146-4BF2-B927-1DE8C7C2E95C}">
      <dgm:prSet/>
      <dgm:spPr/>
      <dgm:t>
        <a:bodyPr/>
        <a:lstStyle/>
        <a:p>
          <a:endParaRPr lang="en-US"/>
        </a:p>
      </dgm:t>
    </dgm:pt>
    <dgm:pt modelId="{7F829C0B-0635-46FE-8A71-160C6EE76DD8}">
      <dgm:prSet phldrT="[Text]"/>
      <dgm:spPr/>
      <dgm:t>
        <a:bodyPr/>
        <a:lstStyle/>
        <a:p>
          <a:r>
            <a:rPr lang="en-US"/>
            <a:t>Students experiencing homelessness</a:t>
          </a:r>
        </a:p>
      </dgm:t>
    </dgm:pt>
    <dgm:pt modelId="{B9275FBC-47A9-4E92-A4AB-A964D4C1C266}" type="parTrans" cxnId="{E6619DB0-27B0-4657-907E-062D8A4A5A20}">
      <dgm:prSet/>
      <dgm:spPr/>
      <dgm:t>
        <a:bodyPr/>
        <a:lstStyle/>
        <a:p>
          <a:endParaRPr lang="en-US"/>
        </a:p>
      </dgm:t>
    </dgm:pt>
    <dgm:pt modelId="{DEBD55F8-FEB5-4BB1-8CD1-9DE00D7B3718}" type="sibTrans" cxnId="{E6619DB0-27B0-4657-907E-062D8A4A5A20}">
      <dgm:prSet/>
      <dgm:spPr/>
      <dgm:t>
        <a:bodyPr/>
        <a:lstStyle/>
        <a:p>
          <a:endParaRPr lang="en-US"/>
        </a:p>
      </dgm:t>
    </dgm:pt>
    <dgm:pt modelId="{465A8FF6-0C13-4483-8AFE-DEC2A9C5F653}" type="pres">
      <dgm:prSet presAssocID="{33FEABAA-BF79-418B-BB54-7D463796EE38}" presName="Name0" presStyleCnt="0">
        <dgm:presLayoutVars>
          <dgm:chMax val="1"/>
          <dgm:chPref val="1"/>
          <dgm:dir/>
          <dgm:animOne val="branch"/>
          <dgm:animLvl val="lvl"/>
        </dgm:presLayoutVars>
      </dgm:prSet>
      <dgm:spPr/>
    </dgm:pt>
    <dgm:pt modelId="{AECBAF4C-4973-41FA-95E9-0B9A94F73999}" type="pres">
      <dgm:prSet presAssocID="{AD2BEA6D-3055-489C-8B67-BE1510C69521}" presName="Parent" presStyleLbl="node0" presStyleIdx="0" presStyleCnt="1">
        <dgm:presLayoutVars>
          <dgm:chMax val="6"/>
          <dgm:chPref val="6"/>
        </dgm:presLayoutVars>
      </dgm:prSet>
      <dgm:spPr/>
    </dgm:pt>
    <dgm:pt modelId="{7981EF15-90F4-4744-BFD8-04FEBBEB0B78}" type="pres">
      <dgm:prSet presAssocID="{10381285-2088-4841-8090-2B93BF1D818F}" presName="Accent1" presStyleCnt="0"/>
      <dgm:spPr/>
    </dgm:pt>
    <dgm:pt modelId="{EF6B0092-2BD0-47BF-B5CF-51DDD5FA6CCD}" type="pres">
      <dgm:prSet presAssocID="{10381285-2088-4841-8090-2B93BF1D818F}" presName="Accent" presStyleLbl="bgShp" presStyleIdx="0" presStyleCnt="6"/>
      <dgm:spPr/>
    </dgm:pt>
    <dgm:pt modelId="{9FCCEC68-933F-4030-AA39-038AE9D8DC00}" type="pres">
      <dgm:prSet presAssocID="{10381285-2088-4841-8090-2B93BF1D818F}" presName="Child1" presStyleLbl="node1" presStyleIdx="0" presStyleCnt="6">
        <dgm:presLayoutVars>
          <dgm:chMax val="0"/>
          <dgm:chPref val="0"/>
          <dgm:bulletEnabled val="1"/>
        </dgm:presLayoutVars>
      </dgm:prSet>
      <dgm:spPr/>
    </dgm:pt>
    <dgm:pt modelId="{FB9AF470-0934-4308-9697-AC06AF452FD6}" type="pres">
      <dgm:prSet presAssocID="{3A806359-3281-41F8-81D9-CC10BD4C7FB2}" presName="Accent2" presStyleCnt="0"/>
      <dgm:spPr/>
    </dgm:pt>
    <dgm:pt modelId="{4B5792D3-9E4C-4DDA-8A43-4C5DA67E0D0C}" type="pres">
      <dgm:prSet presAssocID="{3A806359-3281-41F8-81D9-CC10BD4C7FB2}" presName="Accent" presStyleLbl="bgShp" presStyleIdx="1" presStyleCnt="6"/>
      <dgm:spPr/>
    </dgm:pt>
    <dgm:pt modelId="{31BF83CE-0422-4DBD-B4ED-8742248EAD14}" type="pres">
      <dgm:prSet presAssocID="{3A806359-3281-41F8-81D9-CC10BD4C7FB2}" presName="Child2" presStyleLbl="node1" presStyleIdx="1" presStyleCnt="6">
        <dgm:presLayoutVars>
          <dgm:chMax val="0"/>
          <dgm:chPref val="0"/>
          <dgm:bulletEnabled val="1"/>
        </dgm:presLayoutVars>
      </dgm:prSet>
      <dgm:spPr/>
    </dgm:pt>
    <dgm:pt modelId="{FCAF6FE7-38BE-4FFD-BA36-993308191FBF}" type="pres">
      <dgm:prSet presAssocID="{F5D64028-E547-452E-BF4E-CC4BC7593812}" presName="Accent3" presStyleCnt="0"/>
      <dgm:spPr/>
    </dgm:pt>
    <dgm:pt modelId="{93A2F635-08FC-4CE4-A988-41253E3F90BA}" type="pres">
      <dgm:prSet presAssocID="{F5D64028-E547-452E-BF4E-CC4BC7593812}" presName="Accent" presStyleLbl="bgShp" presStyleIdx="2" presStyleCnt="6"/>
      <dgm:spPr/>
    </dgm:pt>
    <dgm:pt modelId="{3D63D480-0F4C-42A0-A696-8E89E54AF9F5}" type="pres">
      <dgm:prSet presAssocID="{F5D64028-E547-452E-BF4E-CC4BC7593812}" presName="Child3" presStyleLbl="node1" presStyleIdx="2" presStyleCnt="6">
        <dgm:presLayoutVars>
          <dgm:chMax val="0"/>
          <dgm:chPref val="0"/>
          <dgm:bulletEnabled val="1"/>
        </dgm:presLayoutVars>
      </dgm:prSet>
      <dgm:spPr/>
    </dgm:pt>
    <dgm:pt modelId="{9D0B30ED-C8AB-45DA-AAC4-23AC755C8C87}" type="pres">
      <dgm:prSet presAssocID="{33A4072C-896E-43CB-95F5-C2BE3DC8FE4F}" presName="Accent4" presStyleCnt="0"/>
      <dgm:spPr/>
    </dgm:pt>
    <dgm:pt modelId="{D75E3349-54E5-42F4-A2BB-62C72EDF6037}" type="pres">
      <dgm:prSet presAssocID="{33A4072C-896E-43CB-95F5-C2BE3DC8FE4F}" presName="Accent" presStyleLbl="bgShp" presStyleIdx="3" presStyleCnt="6"/>
      <dgm:spPr/>
    </dgm:pt>
    <dgm:pt modelId="{872F0438-42A5-4DE2-8BCC-129F0C698EF5}" type="pres">
      <dgm:prSet presAssocID="{33A4072C-896E-43CB-95F5-C2BE3DC8FE4F}" presName="Child4" presStyleLbl="node1" presStyleIdx="3" presStyleCnt="6">
        <dgm:presLayoutVars>
          <dgm:chMax val="0"/>
          <dgm:chPref val="0"/>
          <dgm:bulletEnabled val="1"/>
        </dgm:presLayoutVars>
      </dgm:prSet>
      <dgm:spPr/>
    </dgm:pt>
    <dgm:pt modelId="{4A43D8D5-B751-4B84-B0C9-F3E3FAD8CE97}" type="pres">
      <dgm:prSet presAssocID="{2C2D02B7-D421-42CD-A849-E9200F2CDD67}" presName="Accent5" presStyleCnt="0"/>
      <dgm:spPr/>
    </dgm:pt>
    <dgm:pt modelId="{74BFC9E4-72EE-4629-9B87-ECA89F3A61A7}" type="pres">
      <dgm:prSet presAssocID="{2C2D02B7-D421-42CD-A849-E9200F2CDD67}" presName="Accent" presStyleLbl="bgShp" presStyleIdx="4" presStyleCnt="6"/>
      <dgm:spPr/>
    </dgm:pt>
    <dgm:pt modelId="{5B651E6B-0370-48DB-81E6-77EF5535B0CB}" type="pres">
      <dgm:prSet presAssocID="{2C2D02B7-D421-42CD-A849-E9200F2CDD67}" presName="Child5" presStyleLbl="node1" presStyleIdx="4" presStyleCnt="6">
        <dgm:presLayoutVars>
          <dgm:chMax val="0"/>
          <dgm:chPref val="0"/>
          <dgm:bulletEnabled val="1"/>
        </dgm:presLayoutVars>
      </dgm:prSet>
      <dgm:spPr/>
    </dgm:pt>
    <dgm:pt modelId="{A0B2BFC4-20BE-436D-A43B-C7E3C13C5210}" type="pres">
      <dgm:prSet presAssocID="{7F829C0B-0635-46FE-8A71-160C6EE76DD8}" presName="Accent6" presStyleCnt="0"/>
      <dgm:spPr/>
    </dgm:pt>
    <dgm:pt modelId="{79EE2280-B3D4-4083-8148-909371A2F813}" type="pres">
      <dgm:prSet presAssocID="{7F829C0B-0635-46FE-8A71-160C6EE76DD8}" presName="Accent" presStyleLbl="bgShp" presStyleIdx="5" presStyleCnt="6"/>
      <dgm:spPr/>
    </dgm:pt>
    <dgm:pt modelId="{F7091E06-39A7-4EDE-84C0-1F685F91BE6A}" type="pres">
      <dgm:prSet presAssocID="{7F829C0B-0635-46FE-8A71-160C6EE76DD8}" presName="Child6" presStyleLbl="node1" presStyleIdx="5" presStyleCnt="6">
        <dgm:presLayoutVars>
          <dgm:chMax val="0"/>
          <dgm:chPref val="0"/>
          <dgm:bulletEnabled val="1"/>
        </dgm:presLayoutVars>
      </dgm:prSet>
      <dgm:spPr/>
    </dgm:pt>
  </dgm:ptLst>
  <dgm:cxnLst>
    <dgm:cxn modelId="{B81BD21F-4F5F-4C6B-BE26-1FD9CEB810D7}" type="presOf" srcId="{33A4072C-896E-43CB-95F5-C2BE3DC8FE4F}" destId="{872F0438-42A5-4DE2-8BCC-129F0C698EF5}" srcOrd="0" destOrd="0" presId="urn:microsoft.com/office/officeart/2011/layout/HexagonRadial"/>
    <dgm:cxn modelId="{3F35EE36-BFBA-4A16-8344-F6FCF53E94C7}" type="presOf" srcId="{2C2D02B7-D421-42CD-A849-E9200F2CDD67}" destId="{5B651E6B-0370-48DB-81E6-77EF5535B0CB}" srcOrd="0" destOrd="0" presId="urn:microsoft.com/office/officeart/2011/layout/HexagonRadial"/>
    <dgm:cxn modelId="{77689962-31CC-4686-ABD4-CADC121746FD}" type="presOf" srcId="{10381285-2088-4841-8090-2B93BF1D818F}" destId="{9FCCEC68-933F-4030-AA39-038AE9D8DC00}" srcOrd="0" destOrd="0" presId="urn:microsoft.com/office/officeart/2011/layout/HexagonRadial"/>
    <dgm:cxn modelId="{48FAEA44-CF99-40DF-88E3-A6A4566825C4}" srcId="{AD2BEA6D-3055-489C-8B67-BE1510C69521}" destId="{3A806359-3281-41F8-81D9-CC10BD4C7FB2}" srcOrd="1" destOrd="0" parTransId="{FE6A4E61-B322-4157-A132-00E6C03951D3}" sibTransId="{E3761DFC-C5A3-427F-B607-0F81298E181B}"/>
    <dgm:cxn modelId="{263E4A46-E146-4BF2-B927-1DE8C7C2E95C}" srcId="{AD2BEA6D-3055-489C-8B67-BE1510C69521}" destId="{2C2D02B7-D421-42CD-A849-E9200F2CDD67}" srcOrd="4" destOrd="0" parTransId="{98157C9D-130D-4A5D-B708-C54134C7612B}" sibTransId="{76B418E3-92EF-4281-B610-153591A7627B}"/>
    <dgm:cxn modelId="{A4F4C767-DB93-4F00-A2AF-9D45A088621C}" srcId="{AD2BEA6D-3055-489C-8B67-BE1510C69521}" destId="{10381285-2088-4841-8090-2B93BF1D818F}" srcOrd="0" destOrd="0" parTransId="{40A8DF5D-8125-4B79-9637-2424B5FFAF7A}" sibTransId="{429AA573-802B-4AFB-ADAE-E491F1021A75}"/>
    <dgm:cxn modelId="{CD257B77-8198-4A41-87B0-7A2DCAA1C83E}" srcId="{AD2BEA6D-3055-489C-8B67-BE1510C69521}" destId="{F5D64028-E547-452E-BF4E-CC4BC7593812}" srcOrd="2" destOrd="0" parTransId="{C7F4DF65-80EB-48FC-B55E-901B65151D15}" sibTransId="{98190C23-A357-4359-951B-65F0E6EDC124}"/>
    <dgm:cxn modelId="{B5544959-7A40-477A-9387-62428419CF45}" type="presOf" srcId="{F5D64028-E547-452E-BF4E-CC4BC7593812}" destId="{3D63D480-0F4C-42A0-A696-8E89E54AF9F5}" srcOrd="0" destOrd="0" presId="urn:microsoft.com/office/officeart/2011/layout/HexagonRadial"/>
    <dgm:cxn modelId="{8A521882-D026-48B1-825B-6D2E9CFD9530}" srcId="{AD2BEA6D-3055-489C-8B67-BE1510C69521}" destId="{33A4072C-896E-43CB-95F5-C2BE3DC8FE4F}" srcOrd="3" destOrd="0" parTransId="{B165FA02-37CA-437B-BA9D-B4EB0E3A6227}" sibTransId="{281B8BF9-53E8-494A-B77B-D132E4AC6C6A}"/>
    <dgm:cxn modelId="{A71CE2A7-A1CD-4D0D-8EEB-2B222A4834EE}" type="presOf" srcId="{33FEABAA-BF79-418B-BB54-7D463796EE38}" destId="{465A8FF6-0C13-4483-8AFE-DEC2A9C5F653}" srcOrd="0" destOrd="0" presId="urn:microsoft.com/office/officeart/2011/layout/HexagonRadial"/>
    <dgm:cxn modelId="{2A31E0AC-3CA7-4169-A865-1F7C5A016854}" type="presOf" srcId="{3A806359-3281-41F8-81D9-CC10BD4C7FB2}" destId="{31BF83CE-0422-4DBD-B4ED-8742248EAD14}" srcOrd="0" destOrd="0" presId="urn:microsoft.com/office/officeart/2011/layout/HexagonRadial"/>
    <dgm:cxn modelId="{E6619DB0-27B0-4657-907E-062D8A4A5A20}" srcId="{AD2BEA6D-3055-489C-8B67-BE1510C69521}" destId="{7F829C0B-0635-46FE-8A71-160C6EE76DD8}" srcOrd="5" destOrd="0" parTransId="{B9275FBC-47A9-4E92-A4AB-A964D4C1C266}" sibTransId="{DEBD55F8-FEB5-4BB1-8CD1-9DE00D7B3718}"/>
    <dgm:cxn modelId="{6EF3E2C5-C043-4CE6-BC58-4B681D58F543}" type="presOf" srcId="{7F829C0B-0635-46FE-8A71-160C6EE76DD8}" destId="{F7091E06-39A7-4EDE-84C0-1F685F91BE6A}" srcOrd="0" destOrd="0" presId="urn:microsoft.com/office/officeart/2011/layout/HexagonRadial"/>
    <dgm:cxn modelId="{4C392CE0-E75F-4489-B347-3B59DB52DED3}" type="presOf" srcId="{AD2BEA6D-3055-489C-8B67-BE1510C69521}" destId="{AECBAF4C-4973-41FA-95E9-0B9A94F73999}" srcOrd="0" destOrd="0" presId="urn:microsoft.com/office/officeart/2011/layout/HexagonRadial"/>
    <dgm:cxn modelId="{D52F3CF2-AFD6-4C75-8F76-9C20CCD10CC2}" srcId="{33FEABAA-BF79-418B-BB54-7D463796EE38}" destId="{AD2BEA6D-3055-489C-8B67-BE1510C69521}" srcOrd="0" destOrd="0" parTransId="{AACD23BF-4E64-40C4-9216-A96A1EB50B2B}" sibTransId="{F40A823A-4557-4FB5-A37F-0936D06DDBD2}"/>
    <dgm:cxn modelId="{94B67AEF-E9B7-4264-9321-B825BEF66989}" type="presParOf" srcId="{465A8FF6-0C13-4483-8AFE-DEC2A9C5F653}" destId="{AECBAF4C-4973-41FA-95E9-0B9A94F73999}" srcOrd="0" destOrd="0" presId="urn:microsoft.com/office/officeart/2011/layout/HexagonRadial"/>
    <dgm:cxn modelId="{0FBA7C99-D7B5-40A6-A91F-60D60080F237}" type="presParOf" srcId="{465A8FF6-0C13-4483-8AFE-DEC2A9C5F653}" destId="{7981EF15-90F4-4744-BFD8-04FEBBEB0B78}" srcOrd="1" destOrd="0" presId="urn:microsoft.com/office/officeart/2011/layout/HexagonRadial"/>
    <dgm:cxn modelId="{9AF1C149-B790-433A-AF83-BE349B748C4D}" type="presParOf" srcId="{7981EF15-90F4-4744-BFD8-04FEBBEB0B78}" destId="{EF6B0092-2BD0-47BF-B5CF-51DDD5FA6CCD}" srcOrd="0" destOrd="0" presId="urn:microsoft.com/office/officeart/2011/layout/HexagonRadial"/>
    <dgm:cxn modelId="{8D888DD5-FE03-4940-92D9-8ED48448A0AE}" type="presParOf" srcId="{465A8FF6-0C13-4483-8AFE-DEC2A9C5F653}" destId="{9FCCEC68-933F-4030-AA39-038AE9D8DC00}" srcOrd="2" destOrd="0" presId="urn:microsoft.com/office/officeart/2011/layout/HexagonRadial"/>
    <dgm:cxn modelId="{BB462319-BE75-4438-82D2-BFBBE6B31F7E}" type="presParOf" srcId="{465A8FF6-0C13-4483-8AFE-DEC2A9C5F653}" destId="{FB9AF470-0934-4308-9697-AC06AF452FD6}" srcOrd="3" destOrd="0" presId="urn:microsoft.com/office/officeart/2011/layout/HexagonRadial"/>
    <dgm:cxn modelId="{1E5D8BBE-E6AC-4AA6-86A1-2A550F4D7703}" type="presParOf" srcId="{FB9AF470-0934-4308-9697-AC06AF452FD6}" destId="{4B5792D3-9E4C-4DDA-8A43-4C5DA67E0D0C}" srcOrd="0" destOrd="0" presId="urn:microsoft.com/office/officeart/2011/layout/HexagonRadial"/>
    <dgm:cxn modelId="{4CBAD509-2ECC-4C5B-B9A7-7CE055B94193}" type="presParOf" srcId="{465A8FF6-0C13-4483-8AFE-DEC2A9C5F653}" destId="{31BF83CE-0422-4DBD-B4ED-8742248EAD14}" srcOrd="4" destOrd="0" presId="urn:microsoft.com/office/officeart/2011/layout/HexagonRadial"/>
    <dgm:cxn modelId="{04392961-C463-447E-9280-50ED01C14FC2}" type="presParOf" srcId="{465A8FF6-0C13-4483-8AFE-DEC2A9C5F653}" destId="{FCAF6FE7-38BE-4FFD-BA36-993308191FBF}" srcOrd="5" destOrd="0" presId="urn:microsoft.com/office/officeart/2011/layout/HexagonRadial"/>
    <dgm:cxn modelId="{A4C5D519-4BD2-4085-9487-E608E27293B2}" type="presParOf" srcId="{FCAF6FE7-38BE-4FFD-BA36-993308191FBF}" destId="{93A2F635-08FC-4CE4-A988-41253E3F90BA}" srcOrd="0" destOrd="0" presId="urn:microsoft.com/office/officeart/2011/layout/HexagonRadial"/>
    <dgm:cxn modelId="{A2150986-F610-4C83-9141-6E9B45CE722E}" type="presParOf" srcId="{465A8FF6-0C13-4483-8AFE-DEC2A9C5F653}" destId="{3D63D480-0F4C-42A0-A696-8E89E54AF9F5}" srcOrd="6" destOrd="0" presId="urn:microsoft.com/office/officeart/2011/layout/HexagonRadial"/>
    <dgm:cxn modelId="{FB44E7F8-C1EF-41A3-B878-FEF7D8826856}" type="presParOf" srcId="{465A8FF6-0C13-4483-8AFE-DEC2A9C5F653}" destId="{9D0B30ED-C8AB-45DA-AAC4-23AC755C8C87}" srcOrd="7" destOrd="0" presId="urn:microsoft.com/office/officeart/2011/layout/HexagonRadial"/>
    <dgm:cxn modelId="{19CE9DA5-F5A2-4E5A-AFEA-23F5D7387552}" type="presParOf" srcId="{9D0B30ED-C8AB-45DA-AAC4-23AC755C8C87}" destId="{D75E3349-54E5-42F4-A2BB-62C72EDF6037}" srcOrd="0" destOrd="0" presId="urn:microsoft.com/office/officeart/2011/layout/HexagonRadial"/>
    <dgm:cxn modelId="{FF022E23-31C8-40EE-AFB4-7D2DC5FED49E}" type="presParOf" srcId="{465A8FF6-0C13-4483-8AFE-DEC2A9C5F653}" destId="{872F0438-42A5-4DE2-8BCC-129F0C698EF5}" srcOrd="8" destOrd="0" presId="urn:microsoft.com/office/officeart/2011/layout/HexagonRadial"/>
    <dgm:cxn modelId="{F64FBBDF-BFA1-4E97-AFDF-E9AABA4FA42A}" type="presParOf" srcId="{465A8FF6-0C13-4483-8AFE-DEC2A9C5F653}" destId="{4A43D8D5-B751-4B84-B0C9-F3E3FAD8CE97}" srcOrd="9" destOrd="0" presId="urn:microsoft.com/office/officeart/2011/layout/HexagonRadial"/>
    <dgm:cxn modelId="{AD52BC1F-3ADC-4603-83F0-3D7F72C6EF03}" type="presParOf" srcId="{4A43D8D5-B751-4B84-B0C9-F3E3FAD8CE97}" destId="{74BFC9E4-72EE-4629-9B87-ECA89F3A61A7}" srcOrd="0" destOrd="0" presId="urn:microsoft.com/office/officeart/2011/layout/HexagonRadial"/>
    <dgm:cxn modelId="{DEAF33DF-4F71-4EF6-A0A8-435D3CDE94CF}" type="presParOf" srcId="{465A8FF6-0C13-4483-8AFE-DEC2A9C5F653}" destId="{5B651E6B-0370-48DB-81E6-77EF5535B0CB}" srcOrd="10" destOrd="0" presId="urn:microsoft.com/office/officeart/2011/layout/HexagonRadial"/>
    <dgm:cxn modelId="{EA62D417-F141-4A49-9E65-5B6CD491BF5A}" type="presParOf" srcId="{465A8FF6-0C13-4483-8AFE-DEC2A9C5F653}" destId="{A0B2BFC4-20BE-436D-A43B-C7E3C13C5210}" srcOrd="11" destOrd="0" presId="urn:microsoft.com/office/officeart/2011/layout/HexagonRadial"/>
    <dgm:cxn modelId="{37340E73-95AD-41EA-A412-E8849D3A9BF7}" type="presParOf" srcId="{A0B2BFC4-20BE-436D-A43B-C7E3C13C5210}" destId="{79EE2280-B3D4-4083-8148-909371A2F813}" srcOrd="0" destOrd="0" presId="urn:microsoft.com/office/officeart/2011/layout/HexagonRadial"/>
    <dgm:cxn modelId="{07336F71-3D8C-4F79-A139-63B34A2D029D}" type="presParOf" srcId="{465A8FF6-0C13-4483-8AFE-DEC2A9C5F653}" destId="{F7091E06-39A7-4EDE-84C0-1F685F91BE6A}"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4E29B8-3CFF-4EC0-8707-5B05B73CDD09}" type="doc">
      <dgm:prSet loTypeId="urn:microsoft.com/office/officeart/2005/8/layout/cycle5" loCatId="cycle" qsTypeId="urn:microsoft.com/office/officeart/2005/8/quickstyle/simple1" qsCatId="simple" csTypeId="urn:microsoft.com/office/officeart/2005/8/colors/accent0_3" csCatId="mainScheme" phldr="1"/>
      <dgm:spPr/>
      <dgm:t>
        <a:bodyPr/>
        <a:lstStyle/>
        <a:p>
          <a:endParaRPr lang="en-US"/>
        </a:p>
      </dgm:t>
    </dgm:pt>
    <dgm:pt modelId="{BAD6C019-6C8F-4939-98A5-4C7ADFF3DE68}">
      <dgm:prSet phldrT="[Text]"/>
      <dgm:spPr/>
      <dgm:t>
        <a:bodyPr/>
        <a:lstStyle/>
        <a:p>
          <a:r>
            <a:rPr lang="en-US"/>
            <a:t>Students</a:t>
          </a:r>
        </a:p>
      </dgm:t>
    </dgm:pt>
    <dgm:pt modelId="{285804FA-F547-4671-B69F-316FB7A166CB}" type="parTrans" cxnId="{CA0842D0-CE84-4974-9832-3E83AED86271}">
      <dgm:prSet/>
      <dgm:spPr/>
      <dgm:t>
        <a:bodyPr/>
        <a:lstStyle/>
        <a:p>
          <a:endParaRPr lang="en-US"/>
        </a:p>
      </dgm:t>
    </dgm:pt>
    <dgm:pt modelId="{6A2D5029-19AD-42AB-8DB3-04B0996CB89A}" type="sibTrans" cxnId="{CA0842D0-CE84-4974-9832-3E83AED86271}">
      <dgm:prSet/>
      <dgm:spPr/>
      <dgm:t>
        <a:bodyPr/>
        <a:lstStyle/>
        <a:p>
          <a:endParaRPr lang="en-US"/>
        </a:p>
      </dgm:t>
    </dgm:pt>
    <dgm:pt modelId="{13486C48-3381-4489-A95C-D6795974D802}">
      <dgm:prSet phldrT="[Text]"/>
      <dgm:spPr/>
      <dgm:t>
        <a:bodyPr/>
        <a:lstStyle/>
        <a:p>
          <a:r>
            <a:rPr lang="en-US"/>
            <a:t>Families</a:t>
          </a:r>
        </a:p>
      </dgm:t>
    </dgm:pt>
    <dgm:pt modelId="{5C6F62E2-98FD-48C8-924D-D40C7CE0EE1C}" type="parTrans" cxnId="{F4DD541D-B641-43B0-B4AC-DD1DE0598740}">
      <dgm:prSet/>
      <dgm:spPr/>
      <dgm:t>
        <a:bodyPr/>
        <a:lstStyle/>
        <a:p>
          <a:endParaRPr lang="en-US"/>
        </a:p>
      </dgm:t>
    </dgm:pt>
    <dgm:pt modelId="{2B375188-8335-471E-9731-752EEDB93C4B}" type="sibTrans" cxnId="{F4DD541D-B641-43B0-B4AC-DD1DE0598740}">
      <dgm:prSet/>
      <dgm:spPr/>
      <dgm:t>
        <a:bodyPr/>
        <a:lstStyle/>
        <a:p>
          <a:endParaRPr lang="en-US"/>
        </a:p>
      </dgm:t>
    </dgm:pt>
    <dgm:pt modelId="{E9AFB675-7975-4CA5-8EB0-AF8321F7066F}">
      <dgm:prSet phldrT="[Text]"/>
      <dgm:spPr/>
      <dgm:t>
        <a:bodyPr/>
        <a:lstStyle/>
        <a:p>
          <a:r>
            <a:rPr lang="en-US"/>
            <a:t>Administrators</a:t>
          </a:r>
        </a:p>
      </dgm:t>
    </dgm:pt>
    <dgm:pt modelId="{80431C77-9E90-4AA0-B23A-E173A4D33CA8}" type="parTrans" cxnId="{F288CDC6-0C1B-4BE2-8C8C-68CB54086690}">
      <dgm:prSet/>
      <dgm:spPr/>
      <dgm:t>
        <a:bodyPr/>
        <a:lstStyle/>
        <a:p>
          <a:endParaRPr lang="en-US"/>
        </a:p>
      </dgm:t>
    </dgm:pt>
    <dgm:pt modelId="{5DE134C0-2A3C-406C-9CB0-367787BCD645}" type="sibTrans" cxnId="{F288CDC6-0C1B-4BE2-8C8C-68CB54086690}">
      <dgm:prSet/>
      <dgm:spPr/>
      <dgm:t>
        <a:bodyPr/>
        <a:lstStyle/>
        <a:p>
          <a:endParaRPr lang="en-US"/>
        </a:p>
      </dgm:t>
    </dgm:pt>
    <dgm:pt modelId="{314B8441-2E73-4CB3-ACAA-AB97AD44AD7C}">
      <dgm:prSet phldrT="[Text]"/>
      <dgm:spPr/>
      <dgm:t>
        <a:bodyPr/>
        <a:lstStyle/>
        <a:p>
          <a:r>
            <a:rPr lang="en-US"/>
            <a:t>Teachers</a:t>
          </a:r>
        </a:p>
      </dgm:t>
    </dgm:pt>
    <dgm:pt modelId="{387E2794-1D56-4022-9548-C4C9FEBC565C}" type="parTrans" cxnId="{F4E4DE14-DE8A-49FB-BC4A-A444DA96BEA6}">
      <dgm:prSet/>
      <dgm:spPr/>
      <dgm:t>
        <a:bodyPr/>
        <a:lstStyle/>
        <a:p>
          <a:endParaRPr lang="en-US"/>
        </a:p>
      </dgm:t>
    </dgm:pt>
    <dgm:pt modelId="{34175AF0-2C09-43A2-9BEF-3ED13CE464B4}" type="sibTrans" cxnId="{F4E4DE14-DE8A-49FB-BC4A-A444DA96BEA6}">
      <dgm:prSet/>
      <dgm:spPr/>
      <dgm:t>
        <a:bodyPr/>
        <a:lstStyle/>
        <a:p>
          <a:endParaRPr lang="en-US"/>
        </a:p>
      </dgm:t>
    </dgm:pt>
    <dgm:pt modelId="{A06E6296-9AA1-4191-B479-37F17BF28C9B}">
      <dgm:prSet phldrT="[Text]"/>
      <dgm:spPr/>
      <dgm:t>
        <a:bodyPr/>
        <a:lstStyle/>
        <a:p>
          <a:r>
            <a:rPr lang="en-US"/>
            <a:t>Principals</a:t>
          </a:r>
        </a:p>
      </dgm:t>
    </dgm:pt>
    <dgm:pt modelId="{8A2655A2-9D99-4A17-9435-8754D4B1C72D}" type="parTrans" cxnId="{AEF9BC1F-E0BA-4D85-9922-2EACC8D9BDD9}">
      <dgm:prSet/>
      <dgm:spPr/>
      <dgm:t>
        <a:bodyPr/>
        <a:lstStyle/>
        <a:p>
          <a:endParaRPr lang="en-US"/>
        </a:p>
      </dgm:t>
    </dgm:pt>
    <dgm:pt modelId="{6FAA8C0E-934C-41B6-A3E2-4D329A4C8D08}" type="sibTrans" cxnId="{AEF9BC1F-E0BA-4D85-9922-2EACC8D9BDD9}">
      <dgm:prSet/>
      <dgm:spPr/>
      <dgm:t>
        <a:bodyPr/>
        <a:lstStyle/>
        <a:p>
          <a:endParaRPr lang="en-US"/>
        </a:p>
      </dgm:t>
    </dgm:pt>
    <dgm:pt modelId="{5C395B38-2F97-415F-8A03-13B03D7852F8}">
      <dgm:prSet phldrT="[Text]"/>
      <dgm:spPr/>
      <dgm:t>
        <a:bodyPr/>
        <a:lstStyle/>
        <a:p>
          <a:r>
            <a:rPr lang="en-US"/>
            <a:t>Unions</a:t>
          </a:r>
        </a:p>
      </dgm:t>
    </dgm:pt>
    <dgm:pt modelId="{08BBA060-AE5B-41E4-B4B6-8AB0A921C43B}" type="parTrans" cxnId="{198F7755-87AE-458B-98E3-D8825EBE1CF7}">
      <dgm:prSet/>
      <dgm:spPr/>
      <dgm:t>
        <a:bodyPr/>
        <a:lstStyle/>
        <a:p>
          <a:endParaRPr lang="en-US"/>
        </a:p>
      </dgm:t>
    </dgm:pt>
    <dgm:pt modelId="{3C2903E0-0AFB-4B08-9E62-45676E0961B4}" type="sibTrans" cxnId="{198F7755-87AE-458B-98E3-D8825EBE1CF7}">
      <dgm:prSet/>
      <dgm:spPr/>
      <dgm:t>
        <a:bodyPr/>
        <a:lstStyle/>
        <a:p>
          <a:endParaRPr lang="en-US"/>
        </a:p>
      </dgm:t>
    </dgm:pt>
    <dgm:pt modelId="{83B0F2E7-D2DB-40BC-88C5-D46C04AF1B7A}">
      <dgm:prSet phldrT="[Text]"/>
      <dgm:spPr/>
      <dgm:t>
        <a:bodyPr/>
        <a:lstStyle/>
        <a:p>
          <a:r>
            <a:rPr lang="en-US"/>
            <a:t>School Staff</a:t>
          </a:r>
        </a:p>
      </dgm:t>
    </dgm:pt>
    <dgm:pt modelId="{DDEA65C3-C438-4713-B763-8E855C574AE2}" type="parTrans" cxnId="{97B5FD56-D2E7-46F1-B0E0-C71BC7DE4EAC}">
      <dgm:prSet/>
      <dgm:spPr/>
      <dgm:t>
        <a:bodyPr/>
        <a:lstStyle/>
        <a:p>
          <a:endParaRPr lang="en-US"/>
        </a:p>
      </dgm:t>
    </dgm:pt>
    <dgm:pt modelId="{391C6EFD-032D-4038-B452-6003254CF7FB}" type="sibTrans" cxnId="{97B5FD56-D2E7-46F1-B0E0-C71BC7DE4EAC}">
      <dgm:prSet/>
      <dgm:spPr/>
      <dgm:t>
        <a:bodyPr/>
        <a:lstStyle/>
        <a:p>
          <a:endParaRPr lang="en-US"/>
        </a:p>
      </dgm:t>
    </dgm:pt>
    <dgm:pt modelId="{5B193364-587E-4921-BB5E-F40FEEC76EEF}" type="pres">
      <dgm:prSet presAssocID="{414E29B8-3CFF-4EC0-8707-5B05B73CDD09}" presName="cycle" presStyleCnt="0">
        <dgm:presLayoutVars>
          <dgm:dir/>
          <dgm:resizeHandles val="exact"/>
        </dgm:presLayoutVars>
      </dgm:prSet>
      <dgm:spPr/>
    </dgm:pt>
    <dgm:pt modelId="{0AD54218-7FCB-460A-9451-61701BCAE455}" type="pres">
      <dgm:prSet presAssocID="{BAD6C019-6C8F-4939-98A5-4C7ADFF3DE68}" presName="node" presStyleLbl="node1" presStyleIdx="0" presStyleCnt="7">
        <dgm:presLayoutVars>
          <dgm:bulletEnabled val="1"/>
        </dgm:presLayoutVars>
      </dgm:prSet>
      <dgm:spPr/>
    </dgm:pt>
    <dgm:pt modelId="{76A8D6E1-BFB3-494B-8227-D7998F12092D}" type="pres">
      <dgm:prSet presAssocID="{BAD6C019-6C8F-4939-98A5-4C7ADFF3DE68}" presName="spNode" presStyleCnt="0"/>
      <dgm:spPr/>
    </dgm:pt>
    <dgm:pt modelId="{51EE4838-20A3-4436-962C-82B3EE3C24AB}" type="pres">
      <dgm:prSet presAssocID="{6A2D5029-19AD-42AB-8DB3-04B0996CB89A}" presName="sibTrans" presStyleLbl="sibTrans1D1" presStyleIdx="0" presStyleCnt="7"/>
      <dgm:spPr/>
    </dgm:pt>
    <dgm:pt modelId="{02B4F74A-6EB5-420E-AF62-13574C062F50}" type="pres">
      <dgm:prSet presAssocID="{13486C48-3381-4489-A95C-D6795974D802}" presName="node" presStyleLbl="node1" presStyleIdx="1" presStyleCnt="7">
        <dgm:presLayoutVars>
          <dgm:bulletEnabled val="1"/>
        </dgm:presLayoutVars>
      </dgm:prSet>
      <dgm:spPr/>
    </dgm:pt>
    <dgm:pt modelId="{9A0396D9-0D3D-441E-AA51-F4C430466883}" type="pres">
      <dgm:prSet presAssocID="{13486C48-3381-4489-A95C-D6795974D802}" presName="spNode" presStyleCnt="0"/>
      <dgm:spPr/>
    </dgm:pt>
    <dgm:pt modelId="{0C20312F-54D7-4E9B-B308-0DF95A81E4EB}" type="pres">
      <dgm:prSet presAssocID="{2B375188-8335-471E-9731-752EEDB93C4B}" presName="sibTrans" presStyleLbl="sibTrans1D1" presStyleIdx="1" presStyleCnt="7"/>
      <dgm:spPr/>
    </dgm:pt>
    <dgm:pt modelId="{DFA159C9-C3F1-4711-BC15-0F8F048EE220}" type="pres">
      <dgm:prSet presAssocID="{E9AFB675-7975-4CA5-8EB0-AF8321F7066F}" presName="node" presStyleLbl="node1" presStyleIdx="2" presStyleCnt="7">
        <dgm:presLayoutVars>
          <dgm:bulletEnabled val="1"/>
        </dgm:presLayoutVars>
      </dgm:prSet>
      <dgm:spPr/>
    </dgm:pt>
    <dgm:pt modelId="{02BE5719-0820-48C3-AA0E-7F40EDF3A52B}" type="pres">
      <dgm:prSet presAssocID="{E9AFB675-7975-4CA5-8EB0-AF8321F7066F}" presName="spNode" presStyleCnt="0"/>
      <dgm:spPr/>
    </dgm:pt>
    <dgm:pt modelId="{B054E884-F90B-473C-A83C-A50CC10D4C88}" type="pres">
      <dgm:prSet presAssocID="{5DE134C0-2A3C-406C-9CB0-367787BCD645}" presName="sibTrans" presStyleLbl="sibTrans1D1" presStyleIdx="2" presStyleCnt="7"/>
      <dgm:spPr/>
    </dgm:pt>
    <dgm:pt modelId="{D36B1066-4743-47EB-AC0E-ED4DF3E5FFB0}" type="pres">
      <dgm:prSet presAssocID="{314B8441-2E73-4CB3-ACAA-AB97AD44AD7C}" presName="node" presStyleLbl="node1" presStyleIdx="3" presStyleCnt="7">
        <dgm:presLayoutVars>
          <dgm:bulletEnabled val="1"/>
        </dgm:presLayoutVars>
      </dgm:prSet>
      <dgm:spPr/>
    </dgm:pt>
    <dgm:pt modelId="{785A2BE6-E2E2-4D9D-86F2-98F55FD748EA}" type="pres">
      <dgm:prSet presAssocID="{314B8441-2E73-4CB3-ACAA-AB97AD44AD7C}" presName="spNode" presStyleCnt="0"/>
      <dgm:spPr/>
    </dgm:pt>
    <dgm:pt modelId="{2DBF13B3-57C5-4C08-997B-AB2DEC72D829}" type="pres">
      <dgm:prSet presAssocID="{34175AF0-2C09-43A2-9BEF-3ED13CE464B4}" presName="sibTrans" presStyleLbl="sibTrans1D1" presStyleIdx="3" presStyleCnt="7"/>
      <dgm:spPr/>
    </dgm:pt>
    <dgm:pt modelId="{27898C99-EA46-4176-B940-AB508FEA4EC0}" type="pres">
      <dgm:prSet presAssocID="{A06E6296-9AA1-4191-B479-37F17BF28C9B}" presName="node" presStyleLbl="node1" presStyleIdx="4" presStyleCnt="7">
        <dgm:presLayoutVars>
          <dgm:bulletEnabled val="1"/>
        </dgm:presLayoutVars>
      </dgm:prSet>
      <dgm:spPr/>
    </dgm:pt>
    <dgm:pt modelId="{70096D8D-AEF2-451A-83CF-4A219923B37E}" type="pres">
      <dgm:prSet presAssocID="{A06E6296-9AA1-4191-B479-37F17BF28C9B}" presName="spNode" presStyleCnt="0"/>
      <dgm:spPr/>
    </dgm:pt>
    <dgm:pt modelId="{04FC26D5-F5A2-47C8-87A9-FD19DD051973}" type="pres">
      <dgm:prSet presAssocID="{6FAA8C0E-934C-41B6-A3E2-4D329A4C8D08}" presName="sibTrans" presStyleLbl="sibTrans1D1" presStyleIdx="4" presStyleCnt="7"/>
      <dgm:spPr/>
    </dgm:pt>
    <dgm:pt modelId="{0785D28B-0DC3-4660-B64E-E3CBE3B514F5}" type="pres">
      <dgm:prSet presAssocID="{5C395B38-2F97-415F-8A03-13B03D7852F8}" presName="node" presStyleLbl="node1" presStyleIdx="5" presStyleCnt="7">
        <dgm:presLayoutVars>
          <dgm:bulletEnabled val="1"/>
        </dgm:presLayoutVars>
      </dgm:prSet>
      <dgm:spPr/>
    </dgm:pt>
    <dgm:pt modelId="{6A3851D1-631F-491E-A9C4-F8B2978C1977}" type="pres">
      <dgm:prSet presAssocID="{5C395B38-2F97-415F-8A03-13B03D7852F8}" presName="spNode" presStyleCnt="0"/>
      <dgm:spPr/>
    </dgm:pt>
    <dgm:pt modelId="{0BBBBEA1-A809-44CD-AA28-B390BEE3EA40}" type="pres">
      <dgm:prSet presAssocID="{3C2903E0-0AFB-4B08-9E62-45676E0961B4}" presName="sibTrans" presStyleLbl="sibTrans1D1" presStyleIdx="5" presStyleCnt="7"/>
      <dgm:spPr/>
    </dgm:pt>
    <dgm:pt modelId="{CC512746-D8D6-4B8E-9D85-C86F71814870}" type="pres">
      <dgm:prSet presAssocID="{83B0F2E7-D2DB-40BC-88C5-D46C04AF1B7A}" presName="node" presStyleLbl="node1" presStyleIdx="6" presStyleCnt="7">
        <dgm:presLayoutVars>
          <dgm:bulletEnabled val="1"/>
        </dgm:presLayoutVars>
      </dgm:prSet>
      <dgm:spPr/>
    </dgm:pt>
    <dgm:pt modelId="{E26FFD0D-0F39-4C5D-87BA-ED1E9A9B197E}" type="pres">
      <dgm:prSet presAssocID="{83B0F2E7-D2DB-40BC-88C5-D46C04AF1B7A}" presName="spNode" presStyleCnt="0"/>
      <dgm:spPr/>
    </dgm:pt>
    <dgm:pt modelId="{A60EB5BF-938D-468B-B384-795631D3E663}" type="pres">
      <dgm:prSet presAssocID="{391C6EFD-032D-4038-B452-6003254CF7FB}" presName="sibTrans" presStyleLbl="sibTrans1D1" presStyleIdx="6" presStyleCnt="7"/>
      <dgm:spPr/>
    </dgm:pt>
  </dgm:ptLst>
  <dgm:cxnLst>
    <dgm:cxn modelId="{FE4E4C11-3A4A-4324-BDD9-58A6B8C17E4D}" type="presOf" srcId="{5DE134C0-2A3C-406C-9CB0-367787BCD645}" destId="{B054E884-F90B-473C-A83C-A50CC10D4C88}" srcOrd="0" destOrd="0" presId="urn:microsoft.com/office/officeart/2005/8/layout/cycle5"/>
    <dgm:cxn modelId="{F4E4DE14-DE8A-49FB-BC4A-A444DA96BEA6}" srcId="{414E29B8-3CFF-4EC0-8707-5B05B73CDD09}" destId="{314B8441-2E73-4CB3-ACAA-AB97AD44AD7C}" srcOrd="3" destOrd="0" parTransId="{387E2794-1D56-4022-9548-C4C9FEBC565C}" sibTransId="{34175AF0-2C09-43A2-9BEF-3ED13CE464B4}"/>
    <dgm:cxn modelId="{F4DD541D-B641-43B0-B4AC-DD1DE0598740}" srcId="{414E29B8-3CFF-4EC0-8707-5B05B73CDD09}" destId="{13486C48-3381-4489-A95C-D6795974D802}" srcOrd="1" destOrd="0" parTransId="{5C6F62E2-98FD-48C8-924D-D40C7CE0EE1C}" sibTransId="{2B375188-8335-471E-9731-752EEDB93C4B}"/>
    <dgm:cxn modelId="{AEF9BC1F-E0BA-4D85-9922-2EACC8D9BDD9}" srcId="{414E29B8-3CFF-4EC0-8707-5B05B73CDD09}" destId="{A06E6296-9AA1-4191-B479-37F17BF28C9B}" srcOrd="4" destOrd="0" parTransId="{8A2655A2-9D99-4A17-9435-8754D4B1C72D}" sibTransId="{6FAA8C0E-934C-41B6-A3E2-4D329A4C8D08}"/>
    <dgm:cxn modelId="{A765B335-6015-4288-9EF5-C1110CE6D2E6}" type="presOf" srcId="{2B375188-8335-471E-9731-752EEDB93C4B}" destId="{0C20312F-54D7-4E9B-B308-0DF95A81E4EB}" srcOrd="0" destOrd="0" presId="urn:microsoft.com/office/officeart/2005/8/layout/cycle5"/>
    <dgm:cxn modelId="{851D673A-29EC-4A41-A3A9-17B7833A6868}" type="presOf" srcId="{5C395B38-2F97-415F-8A03-13B03D7852F8}" destId="{0785D28B-0DC3-4660-B64E-E3CBE3B514F5}" srcOrd="0" destOrd="0" presId="urn:microsoft.com/office/officeart/2005/8/layout/cycle5"/>
    <dgm:cxn modelId="{39055C5B-5A77-4781-B82E-233F85D52A3D}" type="presOf" srcId="{6A2D5029-19AD-42AB-8DB3-04B0996CB89A}" destId="{51EE4838-20A3-4436-962C-82B3EE3C24AB}" srcOrd="0" destOrd="0" presId="urn:microsoft.com/office/officeart/2005/8/layout/cycle5"/>
    <dgm:cxn modelId="{0266374C-F504-4D3B-9E67-6CA1A76E7955}" type="presOf" srcId="{E9AFB675-7975-4CA5-8EB0-AF8321F7066F}" destId="{DFA159C9-C3F1-4711-BC15-0F8F048EE220}" srcOrd="0" destOrd="0" presId="urn:microsoft.com/office/officeart/2005/8/layout/cycle5"/>
    <dgm:cxn modelId="{6ACD7B4C-6E48-44C9-9225-9CB205C430CB}" type="presOf" srcId="{391C6EFD-032D-4038-B452-6003254CF7FB}" destId="{A60EB5BF-938D-468B-B384-795631D3E663}" srcOrd="0" destOrd="0" presId="urn:microsoft.com/office/officeart/2005/8/layout/cycle5"/>
    <dgm:cxn modelId="{C1E77772-030B-4654-ACCB-B18266AE5814}" type="presOf" srcId="{83B0F2E7-D2DB-40BC-88C5-D46C04AF1B7A}" destId="{CC512746-D8D6-4B8E-9D85-C86F71814870}" srcOrd="0" destOrd="0" presId="urn:microsoft.com/office/officeart/2005/8/layout/cycle5"/>
    <dgm:cxn modelId="{01FECA74-1085-4DD4-9F9F-CCC00475060C}" type="presOf" srcId="{13486C48-3381-4489-A95C-D6795974D802}" destId="{02B4F74A-6EB5-420E-AF62-13574C062F50}" srcOrd="0" destOrd="0" presId="urn:microsoft.com/office/officeart/2005/8/layout/cycle5"/>
    <dgm:cxn modelId="{198F7755-87AE-458B-98E3-D8825EBE1CF7}" srcId="{414E29B8-3CFF-4EC0-8707-5B05B73CDD09}" destId="{5C395B38-2F97-415F-8A03-13B03D7852F8}" srcOrd="5" destOrd="0" parTransId="{08BBA060-AE5B-41E4-B4B6-8AB0A921C43B}" sibTransId="{3C2903E0-0AFB-4B08-9E62-45676E0961B4}"/>
    <dgm:cxn modelId="{97B5FD56-D2E7-46F1-B0E0-C71BC7DE4EAC}" srcId="{414E29B8-3CFF-4EC0-8707-5B05B73CDD09}" destId="{83B0F2E7-D2DB-40BC-88C5-D46C04AF1B7A}" srcOrd="6" destOrd="0" parTransId="{DDEA65C3-C438-4713-B763-8E855C574AE2}" sibTransId="{391C6EFD-032D-4038-B452-6003254CF7FB}"/>
    <dgm:cxn modelId="{DA46957E-0118-4B3C-BE94-F14503FEEE28}" type="presOf" srcId="{BAD6C019-6C8F-4939-98A5-4C7ADFF3DE68}" destId="{0AD54218-7FCB-460A-9451-61701BCAE455}" srcOrd="0" destOrd="0" presId="urn:microsoft.com/office/officeart/2005/8/layout/cycle5"/>
    <dgm:cxn modelId="{C66D4B7F-D168-469E-A2C2-7605919F7477}" type="presOf" srcId="{A06E6296-9AA1-4191-B479-37F17BF28C9B}" destId="{27898C99-EA46-4176-B940-AB508FEA4EC0}" srcOrd="0" destOrd="0" presId="urn:microsoft.com/office/officeart/2005/8/layout/cycle5"/>
    <dgm:cxn modelId="{298CD6A6-0AA9-430A-9C2B-F299BA5CB4D8}" type="presOf" srcId="{414E29B8-3CFF-4EC0-8707-5B05B73CDD09}" destId="{5B193364-587E-4921-BB5E-F40FEEC76EEF}" srcOrd="0" destOrd="0" presId="urn:microsoft.com/office/officeart/2005/8/layout/cycle5"/>
    <dgm:cxn modelId="{8B223FB1-51B6-4AA6-AD97-89D9D7718840}" type="presOf" srcId="{314B8441-2E73-4CB3-ACAA-AB97AD44AD7C}" destId="{D36B1066-4743-47EB-AC0E-ED4DF3E5FFB0}" srcOrd="0" destOrd="0" presId="urn:microsoft.com/office/officeart/2005/8/layout/cycle5"/>
    <dgm:cxn modelId="{F288CDC6-0C1B-4BE2-8C8C-68CB54086690}" srcId="{414E29B8-3CFF-4EC0-8707-5B05B73CDD09}" destId="{E9AFB675-7975-4CA5-8EB0-AF8321F7066F}" srcOrd="2" destOrd="0" parTransId="{80431C77-9E90-4AA0-B23A-E173A4D33CA8}" sibTransId="{5DE134C0-2A3C-406C-9CB0-367787BCD645}"/>
    <dgm:cxn modelId="{8A11D9CF-0517-4922-AD8D-8AA6EF0F5363}" type="presOf" srcId="{6FAA8C0E-934C-41B6-A3E2-4D329A4C8D08}" destId="{04FC26D5-F5A2-47C8-87A9-FD19DD051973}" srcOrd="0" destOrd="0" presId="urn:microsoft.com/office/officeart/2005/8/layout/cycle5"/>
    <dgm:cxn modelId="{CA0842D0-CE84-4974-9832-3E83AED86271}" srcId="{414E29B8-3CFF-4EC0-8707-5B05B73CDD09}" destId="{BAD6C019-6C8F-4939-98A5-4C7ADFF3DE68}" srcOrd="0" destOrd="0" parTransId="{285804FA-F547-4671-B69F-316FB7A166CB}" sibTransId="{6A2D5029-19AD-42AB-8DB3-04B0996CB89A}"/>
    <dgm:cxn modelId="{6F72ACEE-C749-409D-8E62-DF4C92D7387A}" type="presOf" srcId="{3C2903E0-0AFB-4B08-9E62-45676E0961B4}" destId="{0BBBBEA1-A809-44CD-AA28-B390BEE3EA40}" srcOrd="0" destOrd="0" presId="urn:microsoft.com/office/officeart/2005/8/layout/cycle5"/>
    <dgm:cxn modelId="{BD2768F2-023A-46C0-B498-A22988EE69AE}" type="presOf" srcId="{34175AF0-2C09-43A2-9BEF-3ED13CE464B4}" destId="{2DBF13B3-57C5-4C08-997B-AB2DEC72D829}" srcOrd="0" destOrd="0" presId="urn:microsoft.com/office/officeart/2005/8/layout/cycle5"/>
    <dgm:cxn modelId="{89E72ADF-4A19-498B-9AFC-6454E6E4E51F}" type="presParOf" srcId="{5B193364-587E-4921-BB5E-F40FEEC76EEF}" destId="{0AD54218-7FCB-460A-9451-61701BCAE455}" srcOrd="0" destOrd="0" presId="urn:microsoft.com/office/officeart/2005/8/layout/cycle5"/>
    <dgm:cxn modelId="{1F793981-86C6-4525-9F60-E820C87977C8}" type="presParOf" srcId="{5B193364-587E-4921-BB5E-F40FEEC76EEF}" destId="{76A8D6E1-BFB3-494B-8227-D7998F12092D}" srcOrd="1" destOrd="0" presId="urn:microsoft.com/office/officeart/2005/8/layout/cycle5"/>
    <dgm:cxn modelId="{BD0660CC-9086-49CA-A5B4-FEFBA878F761}" type="presParOf" srcId="{5B193364-587E-4921-BB5E-F40FEEC76EEF}" destId="{51EE4838-20A3-4436-962C-82B3EE3C24AB}" srcOrd="2" destOrd="0" presId="urn:microsoft.com/office/officeart/2005/8/layout/cycle5"/>
    <dgm:cxn modelId="{BD890186-351B-4D7D-8BD7-9C0955E37DFC}" type="presParOf" srcId="{5B193364-587E-4921-BB5E-F40FEEC76EEF}" destId="{02B4F74A-6EB5-420E-AF62-13574C062F50}" srcOrd="3" destOrd="0" presId="urn:microsoft.com/office/officeart/2005/8/layout/cycle5"/>
    <dgm:cxn modelId="{905ADFB7-CC23-4C0F-8974-6BF68CBA3A2F}" type="presParOf" srcId="{5B193364-587E-4921-BB5E-F40FEEC76EEF}" destId="{9A0396D9-0D3D-441E-AA51-F4C430466883}" srcOrd="4" destOrd="0" presId="urn:microsoft.com/office/officeart/2005/8/layout/cycle5"/>
    <dgm:cxn modelId="{CBF0752C-9046-4675-8D17-C7B998C81D33}" type="presParOf" srcId="{5B193364-587E-4921-BB5E-F40FEEC76EEF}" destId="{0C20312F-54D7-4E9B-B308-0DF95A81E4EB}" srcOrd="5" destOrd="0" presId="urn:microsoft.com/office/officeart/2005/8/layout/cycle5"/>
    <dgm:cxn modelId="{51D099B8-EBDC-4DA5-9D76-A8105B3716C6}" type="presParOf" srcId="{5B193364-587E-4921-BB5E-F40FEEC76EEF}" destId="{DFA159C9-C3F1-4711-BC15-0F8F048EE220}" srcOrd="6" destOrd="0" presId="urn:microsoft.com/office/officeart/2005/8/layout/cycle5"/>
    <dgm:cxn modelId="{621A6CA5-F9F9-4E0B-947B-15F3504EC475}" type="presParOf" srcId="{5B193364-587E-4921-BB5E-F40FEEC76EEF}" destId="{02BE5719-0820-48C3-AA0E-7F40EDF3A52B}" srcOrd="7" destOrd="0" presId="urn:microsoft.com/office/officeart/2005/8/layout/cycle5"/>
    <dgm:cxn modelId="{1930ABA3-C21B-4325-8929-AFA3B31A7C39}" type="presParOf" srcId="{5B193364-587E-4921-BB5E-F40FEEC76EEF}" destId="{B054E884-F90B-473C-A83C-A50CC10D4C88}" srcOrd="8" destOrd="0" presId="urn:microsoft.com/office/officeart/2005/8/layout/cycle5"/>
    <dgm:cxn modelId="{1C34610C-FD2D-4385-A8FA-FC28FA1FB8B2}" type="presParOf" srcId="{5B193364-587E-4921-BB5E-F40FEEC76EEF}" destId="{D36B1066-4743-47EB-AC0E-ED4DF3E5FFB0}" srcOrd="9" destOrd="0" presId="urn:microsoft.com/office/officeart/2005/8/layout/cycle5"/>
    <dgm:cxn modelId="{0973AF1A-FE7F-4E98-800F-6C649CEE8556}" type="presParOf" srcId="{5B193364-587E-4921-BB5E-F40FEEC76EEF}" destId="{785A2BE6-E2E2-4D9D-86F2-98F55FD748EA}" srcOrd="10" destOrd="0" presId="urn:microsoft.com/office/officeart/2005/8/layout/cycle5"/>
    <dgm:cxn modelId="{B802DD0C-B9A1-45C2-8995-2CC1186FA322}" type="presParOf" srcId="{5B193364-587E-4921-BB5E-F40FEEC76EEF}" destId="{2DBF13B3-57C5-4C08-997B-AB2DEC72D829}" srcOrd="11" destOrd="0" presId="urn:microsoft.com/office/officeart/2005/8/layout/cycle5"/>
    <dgm:cxn modelId="{5DC6DD98-2555-472E-A055-0552279A65ED}" type="presParOf" srcId="{5B193364-587E-4921-BB5E-F40FEEC76EEF}" destId="{27898C99-EA46-4176-B940-AB508FEA4EC0}" srcOrd="12" destOrd="0" presId="urn:microsoft.com/office/officeart/2005/8/layout/cycle5"/>
    <dgm:cxn modelId="{1FB04E09-AF75-4B54-B5D3-AB7EC93CCA79}" type="presParOf" srcId="{5B193364-587E-4921-BB5E-F40FEEC76EEF}" destId="{70096D8D-AEF2-451A-83CF-4A219923B37E}" srcOrd="13" destOrd="0" presId="urn:microsoft.com/office/officeart/2005/8/layout/cycle5"/>
    <dgm:cxn modelId="{F45AE09C-0858-4852-AA92-A681380B7565}" type="presParOf" srcId="{5B193364-587E-4921-BB5E-F40FEEC76EEF}" destId="{04FC26D5-F5A2-47C8-87A9-FD19DD051973}" srcOrd="14" destOrd="0" presId="urn:microsoft.com/office/officeart/2005/8/layout/cycle5"/>
    <dgm:cxn modelId="{5ACDA85D-F3B3-4029-A789-1B8C0C126107}" type="presParOf" srcId="{5B193364-587E-4921-BB5E-F40FEEC76EEF}" destId="{0785D28B-0DC3-4660-B64E-E3CBE3B514F5}" srcOrd="15" destOrd="0" presId="urn:microsoft.com/office/officeart/2005/8/layout/cycle5"/>
    <dgm:cxn modelId="{4548D995-EB5A-434A-855E-E399A1835C32}" type="presParOf" srcId="{5B193364-587E-4921-BB5E-F40FEEC76EEF}" destId="{6A3851D1-631F-491E-A9C4-F8B2978C1977}" srcOrd="16" destOrd="0" presId="urn:microsoft.com/office/officeart/2005/8/layout/cycle5"/>
    <dgm:cxn modelId="{1FDBED19-1B61-43A0-8206-44D691543F81}" type="presParOf" srcId="{5B193364-587E-4921-BB5E-F40FEEC76EEF}" destId="{0BBBBEA1-A809-44CD-AA28-B390BEE3EA40}" srcOrd="17" destOrd="0" presId="urn:microsoft.com/office/officeart/2005/8/layout/cycle5"/>
    <dgm:cxn modelId="{F604706F-838A-4922-B53B-D3B7D33EA8F4}" type="presParOf" srcId="{5B193364-587E-4921-BB5E-F40FEEC76EEF}" destId="{CC512746-D8D6-4B8E-9D85-C86F71814870}" srcOrd="18" destOrd="0" presId="urn:microsoft.com/office/officeart/2005/8/layout/cycle5"/>
    <dgm:cxn modelId="{BADA3CE7-6560-400B-B519-11CA463F1F27}" type="presParOf" srcId="{5B193364-587E-4921-BB5E-F40FEEC76EEF}" destId="{E26FFD0D-0F39-4C5D-87BA-ED1E9A9B197E}" srcOrd="19" destOrd="0" presId="urn:microsoft.com/office/officeart/2005/8/layout/cycle5"/>
    <dgm:cxn modelId="{B8C8729F-FD18-4053-8BDE-A38E7FD5AB90}" type="presParOf" srcId="{5B193364-587E-4921-BB5E-F40FEEC76EEF}" destId="{A60EB5BF-938D-468B-B384-795631D3E663}" srcOrd="20"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14E29B8-3CFF-4EC0-8707-5B05B73CDD09}" type="doc">
      <dgm:prSet loTypeId="urn:microsoft.com/office/officeart/2005/8/layout/cycle5" loCatId="cycle" qsTypeId="urn:microsoft.com/office/officeart/2005/8/quickstyle/simple1" qsCatId="simple" csTypeId="urn:microsoft.com/office/officeart/2005/8/colors/accent0_3" csCatId="mainScheme" phldr="1"/>
      <dgm:spPr/>
      <dgm:t>
        <a:bodyPr/>
        <a:lstStyle/>
        <a:p>
          <a:endParaRPr lang="en-US"/>
        </a:p>
      </dgm:t>
    </dgm:pt>
    <dgm:pt modelId="{BAD6C019-6C8F-4939-98A5-4C7ADFF3DE68}">
      <dgm:prSet phldrT="[Text]"/>
      <dgm:spPr/>
      <dgm:t>
        <a:bodyPr/>
        <a:lstStyle/>
        <a:p>
          <a:r>
            <a:rPr lang="en-US"/>
            <a:t>Tribal organizations</a:t>
          </a:r>
        </a:p>
      </dgm:t>
    </dgm:pt>
    <dgm:pt modelId="{285804FA-F547-4671-B69F-316FB7A166CB}" type="parTrans" cxnId="{CA0842D0-CE84-4974-9832-3E83AED86271}">
      <dgm:prSet/>
      <dgm:spPr/>
      <dgm:t>
        <a:bodyPr/>
        <a:lstStyle/>
        <a:p>
          <a:endParaRPr lang="en-US"/>
        </a:p>
      </dgm:t>
    </dgm:pt>
    <dgm:pt modelId="{6A2D5029-19AD-42AB-8DB3-04B0996CB89A}" type="sibTrans" cxnId="{CA0842D0-CE84-4974-9832-3E83AED86271}">
      <dgm:prSet/>
      <dgm:spPr/>
      <dgm:t>
        <a:bodyPr/>
        <a:lstStyle/>
        <a:p>
          <a:endParaRPr lang="en-US"/>
        </a:p>
      </dgm:t>
    </dgm:pt>
    <dgm:pt modelId="{13486C48-3381-4489-A95C-D6795974D802}">
      <dgm:prSet phldrT="[Text]"/>
      <dgm:spPr/>
      <dgm:t>
        <a:bodyPr/>
        <a:lstStyle/>
        <a:p>
          <a:r>
            <a:rPr lang="en-US"/>
            <a:t>Civil Rights Organizations</a:t>
          </a:r>
        </a:p>
      </dgm:t>
    </dgm:pt>
    <dgm:pt modelId="{5C6F62E2-98FD-48C8-924D-D40C7CE0EE1C}" type="parTrans" cxnId="{F4DD541D-B641-43B0-B4AC-DD1DE0598740}">
      <dgm:prSet/>
      <dgm:spPr/>
      <dgm:t>
        <a:bodyPr/>
        <a:lstStyle/>
        <a:p>
          <a:endParaRPr lang="en-US"/>
        </a:p>
      </dgm:t>
    </dgm:pt>
    <dgm:pt modelId="{2B375188-8335-471E-9731-752EEDB93C4B}" type="sibTrans" cxnId="{F4DD541D-B641-43B0-B4AC-DD1DE0598740}">
      <dgm:prSet/>
      <dgm:spPr/>
      <dgm:t>
        <a:bodyPr/>
        <a:lstStyle/>
        <a:p>
          <a:endParaRPr lang="en-US"/>
        </a:p>
      </dgm:t>
    </dgm:pt>
    <dgm:pt modelId="{E9AFB675-7975-4CA5-8EB0-AF8321F7066F}">
      <dgm:prSet phldrT="[Text]"/>
      <dgm:spPr/>
      <dgm:t>
        <a:bodyPr/>
        <a:lstStyle/>
        <a:p>
          <a:r>
            <a:rPr lang="en-US"/>
            <a:t>SWD Stakeholders</a:t>
          </a:r>
        </a:p>
      </dgm:t>
    </dgm:pt>
    <dgm:pt modelId="{80431C77-9E90-4AA0-B23A-E173A4D33CA8}" type="parTrans" cxnId="{F288CDC6-0C1B-4BE2-8C8C-68CB54086690}">
      <dgm:prSet/>
      <dgm:spPr/>
      <dgm:t>
        <a:bodyPr/>
        <a:lstStyle/>
        <a:p>
          <a:endParaRPr lang="en-US"/>
        </a:p>
      </dgm:t>
    </dgm:pt>
    <dgm:pt modelId="{5DE134C0-2A3C-406C-9CB0-367787BCD645}" type="sibTrans" cxnId="{F288CDC6-0C1B-4BE2-8C8C-68CB54086690}">
      <dgm:prSet/>
      <dgm:spPr/>
      <dgm:t>
        <a:bodyPr/>
        <a:lstStyle/>
        <a:p>
          <a:endParaRPr lang="en-US"/>
        </a:p>
      </dgm:t>
    </dgm:pt>
    <dgm:pt modelId="{314B8441-2E73-4CB3-ACAA-AB97AD44AD7C}">
      <dgm:prSet phldrT="[Text]"/>
      <dgm:spPr/>
      <dgm:t>
        <a:bodyPr/>
        <a:lstStyle/>
        <a:p>
          <a:r>
            <a:rPr lang="en-US"/>
            <a:t>ELL Stakeholders</a:t>
          </a:r>
        </a:p>
      </dgm:t>
    </dgm:pt>
    <dgm:pt modelId="{387E2794-1D56-4022-9548-C4C9FEBC565C}" type="parTrans" cxnId="{F4E4DE14-DE8A-49FB-BC4A-A444DA96BEA6}">
      <dgm:prSet/>
      <dgm:spPr/>
      <dgm:t>
        <a:bodyPr/>
        <a:lstStyle/>
        <a:p>
          <a:endParaRPr lang="en-US"/>
        </a:p>
      </dgm:t>
    </dgm:pt>
    <dgm:pt modelId="{34175AF0-2C09-43A2-9BEF-3ED13CE464B4}" type="sibTrans" cxnId="{F4E4DE14-DE8A-49FB-BC4A-A444DA96BEA6}">
      <dgm:prSet/>
      <dgm:spPr/>
      <dgm:t>
        <a:bodyPr/>
        <a:lstStyle/>
        <a:p>
          <a:endParaRPr lang="en-US"/>
        </a:p>
      </dgm:t>
    </dgm:pt>
    <dgm:pt modelId="{A06E6296-9AA1-4191-B479-37F17BF28C9B}">
      <dgm:prSet phldrT="[Text]"/>
      <dgm:spPr/>
      <dgm:t>
        <a:bodyPr/>
        <a:lstStyle/>
        <a:p>
          <a:r>
            <a:rPr lang="en-US"/>
            <a:t>Incarcerated Youth</a:t>
          </a:r>
        </a:p>
      </dgm:t>
    </dgm:pt>
    <dgm:pt modelId="{8A2655A2-9D99-4A17-9435-8754D4B1C72D}" type="parTrans" cxnId="{AEF9BC1F-E0BA-4D85-9922-2EACC8D9BDD9}">
      <dgm:prSet/>
      <dgm:spPr/>
      <dgm:t>
        <a:bodyPr/>
        <a:lstStyle/>
        <a:p>
          <a:endParaRPr lang="en-US"/>
        </a:p>
      </dgm:t>
    </dgm:pt>
    <dgm:pt modelId="{6FAA8C0E-934C-41B6-A3E2-4D329A4C8D08}" type="sibTrans" cxnId="{AEF9BC1F-E0BA-4D85-9922-2EACC8D9BDD9}">
      <dgm:prSet/>
      <dgm:spPr/>
      <dgm:t>
        <a:bodyPr/>
        <a:lstStyle/>
        <a:p>
          <a:endParaRPr lang="en-US"/>
        </a:p>
      </dgm:t>
    </dgm:pt>
    <dgm:pt modelId="{5C395B38-2F97-415F-8A03-13B03D7852F8}">
      <dgm:prSet phldrT="[Text]"/>
      <dgm:spPr/>
      <dgm:t>
        <a:bodyPr/>
        <a:lstStyle/>
        <a:p>
          <a:r>
            <a:rPr lang="en-US"/>
            <a:t>Homeless and Foster Care Stakeholders</a:t>
          </a:r>
        </a:p>
      </dgm:t>
    </dgm:pt>
    <dgm:pt modelId="{08BBA060-AE5B-41E4-B4B6-8AB0A921C43B}" type="parTrans" cxnId="{198F7755-87AE-458B-98E3-D8825EBE1CF7}">
      <dgm:prSet/>
      <dgm:spPr/>
      <dgm:t>
        <a:bodyPr/>
        <a:lstStyle/>
        <a:p>
          <a:endParaRPr lang="en-US"/>
        </a:p>
      </dgm:t>
    </dgm:pt>
    <dgm:pt modelId="{3C2903E0-0AFB-4B08-9E62-45676E0961B4}" type="sibTrans" cxnId="{198F7755-87AE-458B-98E3-D8825EBE1CF7}">
      <dgm:prSet/>
      <dgm:spPr/>
      <dgm:t>
        <a:bodyPr/>
        <a:lstStyle/>
        <a:p>
          <a:endParaRPr lang="en-US"/>
        </a:p>
      </dgm:t>
    </dgm:pt>
    <dgm:pt modelId="{83B0F2E7-D2DB-40BC-88C5-D46C04AF1B7A}">
      <dgm:prSet phldrT="[Text]"/>
      <dgm:spPr/>
      <dgm:t>
        <a:bodyPr/>
        <a:lstStyle/>
        <a:p>
          <a:r>
            <a:rPr lang="en-US"/>
            <a:t>Migratory Families Stakeholders</a:t>
          </a:r>
        </a:p>
      </dgm:t>
    </dgm:pt>
    <dgm:pt modelId="{DDEA65C3-C438-4713-B763-8E855C574AE2}" type="parTrans" cxnId="{97B5FD56-D2E7-46F1-B0E0-C71BC7DE4EAC}">
      <dgm:prSet/>
      <dgm:spPr/>
      <dgm:t>
        <a:bodyPr/>
        <a:lstStyle/>
        <a:p>
          <a:endParaRPr lang="en-US"/>
        </a:p>
      </dgm:t>
    </dgm:pt>
    <dgm:pt modelId="{391C6EFD-032D-4038-B452-6003254CF7FB}" type="sibTrans" cxnId="{97B5FD56-D2E7-46F1-B0E0-C71BC7DE4EAC}">
      <dgm:prSet/>
      <dgm:spPr/>
      <dgm:t>
        <a:bodyPr/>
        <a:lstStyle/>
        <a:p>
          <a:endParaRPr lang="en-US"/>
        </a:p>
      </dgm:t>
    </dgm:pt>
    <dgm:pt modelId="{5B193364-587E-4921-BB5E-F40FEEC76EEF}" type="pres">
      <dgm:prSet presAssocID="{414E29B8-3CFF-4EC0-8707-5B05B73CDD09}" presName="cycle" presStyleCnt="0">
        <dgm:presLayoutVars>
          <dgm:dir/>
          <dgm:resizeHandles val="exact"/>
        </dgm:presLayoutVars>
      </dgm:prSet>
      <dgm:spPr/>
    </dgm:pt>
    <dgm:pt modelId="{0AD54218-7FCB-460A-9451-61701BCAE455}" type="pres">
      <dgm:prSet presAssocID="{BAD6C019-6C8F-4939-98A5-4C7ADFF3DE68}" presName="node" presStyleLbl="node1" presStyleIdx="0" presStyleCnt="7">
        <dgm:presLayoutVars>
          <dgm:bulletEnabled val="1"/>
        </dgm:presLayoutVars>
      </dgm:prSet>
      <dgm:spPr/>
    </dgm:pt>
    <dgm:pt modelId="{76A8D6E1-BFB3-494B-8227-D7998F12092D}" type="pres">
      <dgm:prSet presAssocID="{BAD6C019-6C8F-4939-98A5-4C7ADFF3DE68}" presName="spNode" presStyleCnt="0"/>
      <dgm:spPr/>
    </dgm:pt>
    <dgm:pt modelId="{51EE4838-20A3-4436-962C-82B3EE3C24AB}" type="pres">
      <dgm:prSet presAssocID="{6A2D5029-19AD-42AB-8DB3-04B0996CB89A}" presName="sibTrans" presStyleLbl="sibTrans1D1" presStyleIdx="0" presStyleCnt="7"/>
      <dgm:spPr/>
    </dgm:pt>
    <dgm:pt modelId="{02B4F74A-6EB5-420E-AF62-13574C062F50}" type="pres">
      <dgm:prSet presAssocID="{13486C48-3381-4489-A95C-D6795974D802}" presName="node" presStyleLbl="node1" presStyleIdx="1" presStyleCnt="7">
        <dgm:presLayoutVars>
          <dgm:bulletEnabled val="1"/>
        </dgm:presLayoutVars>
      </dgm:prSet>
      <dgm:spPr/>
    </dgm:pt>
    <dgm:pt modelId="{9A0396D9-0D3D-441E-AA51-F4C430466883}" type="pres">
      <dgm:prSet presAssocID="{13486C48-3381-4489-A95C-D6795974D802}" presName="spNode" presStyleCnt="0"/>
      <dgm:spPr/>
    </dgm:pt>
    <dgm:pt modelId="{0C20312F-54D7-4E9B-B308-0DF95A81E4EB}" type="pres">
      <dgm:prSet presAssocID="{2B375188-8335-471E-9731-752EEDB93C4B}" presName="sibTrans" presStyleLbl="sibTrans1D1" presStyleIdx="1" presStyleCnt="7"/>
      <dgm:spPr/>
    </dgm:pt>
    <dgm:pt modelId="{DFA159C9-C3F1-4711-BC15-0F8F048EE220}" type="pres">
      <dgm:prSet presAssocID="{E9AFB675-7975-4CA5-8EB0-AF8321F7066F}" presName="node" presStyleLbl="node1" presStyleIdx="2" presStyleCnt="7">
        <dgm:presLayoutVars>
          <dgm:bulletEnabled val="1"/>
        </dgm:presLayoutVars>
      </dgm:prSet>
      <dgm:spPr/>
    </dgm:pt>
    <dgm:pt modelId="{02BE5719-0820-48C3-AA0E-7F40EDF3A52B}" type="pres">
      <dgm:prSet presAssocID="{E9AFB675-7975-4CA5-8EB0-AF8321F7066F}" presName="spNode" presStyleCnt="0"/>
      <dgm:spPr/>
    </dgm:pt>
    <dgm:pt modelId="{B054E884-F90B-473C-A83C-A50CC10D4C88}" type="pres">
      <dgm:prSet presAssocID="{5DE134C0-2A3C-406C-9CB0-367787BCD645}" presName="sibTrans" presStyleLbl="sibTrans1D1" presStyleIdx="2" presStyleCnt="7"/>
      <dgm:spPr/>
    </dgm:pt>
    <dgm:pt modelId="{D36B1066-4743-47EB-AC0E-ED4DF3E5FFB0}" type="pres">
      <dgm:prSet presAssocID="{314B8441-2E73-4CB3-ACAA-AB97AD44AD7C}" presName="node" presStyleLbl="node1" presStyleIdx="3" presStyleCnt="7">
        <dgm:presLayoutVars>
          <dgm:bulletEnabled val="1"/>
        </dgm:presLayoutVars>
      </dgm:prSet>
      <dgm:spPr/>
    </dgm:pt>
    <dgm:pt modelId="{785A2BE6-E2E2-4D9D-86F2-98F55FD748EA}" type="pres">
      <dgm:prSet presAssocID="{314B8441-2E73-4CB3-ACAA-AB97AD44AD7C}" presName="spNode" presStyleCnt="0"/>
      <dgm:spPr/>
    </dgm:pt>
    <dgm:pt modelId="{2DBF13B3-57C5-4C08-997B-AB2DEC72D829}" type="pres">
      <dgm:prSet presAssocID="{34175AF0-2C09-43A2-9BEF-3ED13CE464B4}" presName="sibTrans" presStyleLbl="sibTrans1D1" presStyleIdx="3" presStyleCnt="7"/>
      <dgm:spPr/>
    </dgm:pt>
    <dgm:pt modelId="{27898C99-EA46-4176-B940-AB508FEA4EC0}" type="pres">
      <dgm:prSet presAssocID="{A06E6296-9AA1-4191-B479-37F17BF28C9B}" presName="node" presStyleLbl="node1" presStyleIdx="4" presStyleCnt="7">
        <dgm:presLayoutVars>
          <dgm:bulletEnabled val="1"/>
        </dgm:presLayoutVars>
      </dgm:prSet>
      <dgm:spPr/>
    </dgm:pt>
    <dgm:pt modelId="{70096D8D-AEF2-451A-83CF-4A219923B37E}" type="pres">
      <dgm:prSet presAssocID="{A06E6296-9AA1-4191-B479-37F17BF28C9B}" presName="spNode" presStyleCnt="0"/>
      <dgm:spPr/>
    </dgm:pt>
    <dgm:pt modelId="{04FC26D5-F5A2-47C8-87A9-FD19DD051973}" type="pres">
      <dgm:prSet presAssocID="{6FAA8C0E-934C-41B6-A3E2-4D329A4C8D08}" presName="sibTrans" presStyleLbl="sibTrans1D1" presStyleIdx="4" presStyleCnt="7"/>
      <dgm:spPr/>
    </dgm:pt>
    <dgm:pt modelId="{0785D28B-0DC3-4660-B64E-E3CBE3B514F5}" type="pres">
      <dgm:prSet presAssocID="{5C395B38-2F97-415F-8A03-13B03D7852F8}" presName="node" presStyleLbl="node1" presStyleIdx="5" presStyleCnt="7">
        <dgm:presLayoutVars>
          <dgm:bulletEnabled val="1"/>
        </dgm:presLayoutVars>
      </dgm:prSet>
      <dgm:spPr/>
    </dgm:pt>
    <dgm:pt modelId="{6A3851D1-631F-491E-A9C4-F8B2978C1977}" type="pres">
      <dgm:prSet presAssocID="{5C395B38-2F97-415F-8A03-13B03D7852F8}" presName="spNode" presStyleCnt="0"/>
      <dgm:spPr/>
    </dgm:pt>
    <dgm:pt modelId="{0BBBBEA1-A809-44CD-AA28-B390BEE3EA40}" type="pres">
      <dgm:prSet presAssocID="{3C2903E0-0AFB-4B08-9E62-45676E0961B4}" presName="sibTrans" presStyleLbl="sibTrans1D1" presStyleIdx="5" presStyleCnt="7"/>
      <dgm:spPr/>
    </dgm:pt>
    <dgm:pt modelId="{CC512746-D8D6-4B8E-9D85-C86F71814870}" type="pres">
      <dgm:prSet presAssocID="{83B0F2E7-D2DB-40BC-88C5-D46C04AF1B7A}" presName="node" presStyleLbl="node1" presStyleIdx="6" presStyleCnt="7">
        <dgm:presLayoutVars>
          <dgm:bulletEnabled val="1"/>
        </dgm:presLayoutVars>
      </dgm:prSet>
      <dgm:spPr/>
    </dgm:pt>
    <dgm:pt modelId="{E26FFD0D-0F39-4C5D-87BA-ED1E9A9B197E}" type="pres">
      <dgm:prSet presAssocID="{83B0F2E7-D2DB-40BC-88C5-D46C04AF1B7A}" presName="spNode" presStyleCnt="0"/>
      <dgm:spPr/>
    </dgm:pt>
    <dgm:pt modelId="{A60EB5BF-938D-468B-B384-795631D3E663}" type="pres">
      <dgm:prSet presAssocID="{391C6EFD-032D-4038-B452-6003254CF7FB}" presName="sibTrans" presStyleLbl="sibTrans1D1" presStyleIdx="6" presStyleCnt="7"/>
      <dgm:spPr/>
    </dgm:pt>
  </dgm:ptLst>
  <dgm:cxnLst>
    <dgm:cxn modelId="{FE4E4C11-3A4A-4324-BDD9-58A6B8C17E4D}" type="presOf" srcId="{5DE134C0-2A3C-406C-9CB0-367787BCD645}" destId="{B054E884-F90B-473C-A83C-A50CC10D4C88}" srcOrd="0" destOrd="0" presId="urn:microsoft.com/office/officeart/2005/8/layout/cycle5"/>
    <dgm:cxn modelId="{F4E4DE14-DE8A-49FB-BC4A-A444DA96BEA6}" srcId="{414E29B8-3CFF-4EC0-8707-5B05B73CDD09}" destId="{314B8441-2E73-4CB3-ACAA-AB97AD44AD7C}" srcOrd="3" destOrd="0" parTransId="{387E2794-1D56-4022-9548-C4C9FEBC565C}" sibTransId="{34175AF0-2C09-43A2-9BEF-3ED13CE464B4}"/>
    <dgm:cxn modelId="{F4DD541D-B641-43B0-B4AC-DD1DE0598740}" srcId="{414E29B8-3CFF-4EC0-8707-5B05B73CDD09}" destId="{13486C48-3381-4489-A95C-D6795974D802}" srcOrd="1" destOrd="0" parTransId="{5C6F62E2-98FD-48C8-924D-D40C7CE0EE1C}" sibTransId="{2B375188-8335-471E-9731-752EEDB93C4B}"/>
    <dgm:cxn modelId="{AEF9BC1F-E0BA-4D85-9922-2EACC8D9BDD9}" srcId="{414E29B8-3CFF-4EC0-8707-5B05B73CDD09}" destId="{A06E6296-9AA1-4191-B479-37F17BF28C9B}" srcOrd="4" destOrd="0" parTransId="{8A2655A2-9D99-4A17-9435-8754D4B1C72D}" sibTransId="{6FAA8C0E-934C-41B6-A3E2-4D329A4C8D08}"/>
    <dgm:cxn modelId="{A765B335-6015-4288-9EF5-C1110CE6D2E6}" type="presOf" srcId="{2B375188-8335-471E-9731-752EEDB93C4B}" destId="{0C20312F-54D7-4E9B-B308-0DF95A81E4EB}" srcOrd="0" destOrd="0" presId="urn:microsoft.com/office/officeart/2005/8/layout/cycle5"/>
    <dgm:cxn modelId="{851D673A-29EC-4A41-A3A9-17B7833A6868}" type="presOf" srcId="{5C395B38-2F97-415F-8A03-13B03D7852F8}" destId="{0785D28B-0DC3-4660-B64E-E3CBE3B514F5}" srcOrd="0" destOrd="0" presId="urn:microsoft.com/office/officeart/2005/8/layout/cycle5"/>
    <dgm:cxn modelId="{39055C5B-5A77-4781-B82E-233F85D52A3D}" type="presOf" srcId="{6A2D5029-19AD-42AB-8DB3-04B0996CB89A}" destId="{51EE4838-20A3-4436-962C-82B3EE3C24AB}" srcOrd="0" destOrd="0" presId="urn:microsoft.com/office/officeart/2005/8/layout/cycle5"/>
    <dgm:cxn modelId="{0266374C-F504-4D3B-9E67-6CA1A76E7955}" type="presOf" srcId="{E9AFB675-7975-4CA5-8EB0-AF8321F7066F}" destId="{DFA159C9-C3F1-4711-BC15-0F8F048EE220}" srcOrd="0" destOrd="0" presId="urn:microsoft.com/office/officeart/2005/8/layout/cycle5"/>
    <dgm:cxn modelId="{6ACD7B4C-6E48-44C9-9225-9CB205C430CB}" type="presOf" srcId="{391C6EFD-032D-4038-B452-6003254CF7FB}" destId="{A60EB5BF-938D-468B-B384-795631D3E663}" srcOrd="0" destOrd="0" presId="urn:microsoft.com/office/officeart/2005/8/layout/cycle5"/>
    <dgm:cxn modelId="{C1E77772-030B-4654-ACCB-B18266AE5814}" type="presOf" srcId="{83B0F2E7-D2DB-40BC-88C5-D46C04AF1B7A}" destId="{CC512746-D8D6-4B8E-9D85-C86F71814870}" srcOrd="0" destOrd="0" presId="urn:microsoft.com/office/officeart/2005/8/layout/cycle5"/>
    <dgm:cxn modelId="{01FECA74-1085-4DD4-9F9F-CCC00475060C}" type="presOf" srcId="{13486C48-3381-4489-A95C-D6795974D802}" destId="{02B4F74A-6EB5-420E-AF62-13574C062F50}" srcOrd="0" destOrd="0" presId="urn:microsoft.com/office/officeart/2005/8/layout/cycle5"/>
    <dgm:cxn modelId="{198F7755-87AE-458B-98E3-D8825EBE1CF7}" srcId="{414E29B8-3CFF-4EC0-8707-5B05B73CDD09}" destId="{5C395B38-2F97-415F-8A03-13B03D7852F8}" srcOrd="5" destOrd="0" parTransId="{08BBA060-AE5B-41E4-B4B6-8AB0A921C43B}" sibTransId="{3C2903E0-0AFB-4B08-9E62-45676E0961B4}"/>
    <dgm:cxn modelId="{97B5FD56-D2E7-46F1-B0E0-C71BC7DE4EAC}" srcId="{414E29B8-3CFF-4EC0-8707-5B05B73CDD09}" destId="{83B0F2E7-D2DB-40BC-88C5-D46C04AF1B7A}" srcOrd="6" destOrd="0" parTransId="{DDEA65C3-C438-4713-B763-8E855C574AE2}" sibTransId="{391C6EFD-032D-4038-B452-6003254CF7FB}"/>
    <dgm:cxn modelId="{DA46957E-0118-4B3C-BE94-F14503FEEE28}" type="presOf" srcId="{BAD6C019-6C8F-4939-98A5-4C7ADFF3DE68}" destId="{0AD54218-7FCB-460A-9451-61701BCAE455}" srcOrd="0" destOrd="0" presId="urn:microsoft.com/office/officeart/2005/8/layout/cycle5"/>
    <dgm:cxn modelId="{C66D4B7F-D168-469E-A2C2-7605919F7477}" type="presOf" srcId="{A06E6296-9AA1-4191-B479-37F17BF28C9B}" destId="{27898C99-EA46-4176-B940-AB508FEA4EC0}" srcOrd="0" destOrd="0" presId="urn:microsoft.com/office/officeart/2005/8/layout/cycle5"/>
    <dgm:cxn modelId="{298CD6A6-0AA9-430A-9C2B-F299BA5CB4D8}" type="presOf" srcId="{414E29B8-3CFF-4EC0-8707-5B05B73CDD09}" destId="{5B193364-587E-4921-BB5E-F40FEEC76EEF}" srcOrd="0" destOrd="0" presId="urn:microsoft.com/office/officeart/2005/8/layout/cycle5"/>
    <dgm:cxn modelId="{8B223FB1-51B6-4AA6-AD97-89D9D7718840}" type="presOf" srcId="{314B8441-2E73-4CB3-ACAA-AB97AD44AD7C}" destId="{D36B1066-4743-47EB-AC0E-ED4DF3E5FFB0}" srcOrd="0" destOrd="0" presId="urn:microsoft.com/office/officeart/2005/8/layout/cycle5"/>
    <dgm:cxn modelId="{F288CDC6-0C1B-4BE2-8C8C-68CB54086690}" srcId="{414E29B8-3CFF-4EC0-8707-5B05B73CDD09}" destId="{E9AFB675-7975-4CA5-8EB0-AF8321F7066F}" srcOrd="2" destOrd="0" parTransId="{80431C77-9E90-4AA0-B23A-E173A4D33CA8}" sibTransId="{5DE134C0-2A3C-406C-9CB0-367787BCD645}"/>
    <dgm:cxn modelId="{8A11D9CF-0517-4922-AD8D-8AA6EF0F5363}" type="presOf" srcId="{6FAA8C0E-934C-41B6-A3E2-4D329A4C8D08}" destId="{04FC26D5-F5A2-47C8-87A9-FD19DD051973}" srcOrd="0" destOrd="0" presId="urn:microsoft.com/office/officeart/2005/8/layout/cycle5"/>
    <dgm:cxn modelId="{CA0842D0-CE84-4974-9832-3E83AED86271}" srcId="{414E29B8-3CFF-4EC0-8707-5B05B73CDD09}" destId="{BAD6C019-6C8F-4939-98A5-4C7ADFF3DE68}" srcOrd="0" destOrd="0" parTransId="{285804FA-F547-4671-B69F-316FB7A166CB}" sibTransId="{6A2D5029-19AD-42AB-8DB3-04B0996CB89A}"/>
    <dgm:cxn modelId="{6F72ACEE-C749-409D-8E62-DF4C92D7387A}" type="presOf" srcId="{3C2903E0-0AFB-4B08-9E62-45676E0961B4}" destId="{0BBBBEA1-A809-44CD-AA28-B390BEE3EA40}" srcOrd="0" destOrd="0" presId="urn:microsoft.com/office/officeart/2005/8/layout/cycle5"/>
    <dgm:cxn modelId="{BD2768F2-023A-46C0-B498-A22988EE69AE}" type="presOf" srcId="{34175AF0-2C09-43A2-9BEF-3ED13CE464B4}" destId="{2DBF13B3-57C5-4C08-997B-AB2DEC72D829}" srcOrd="0" destOrd="0" presId="urn:microsoft.com/office/officeart/2005/8/layout/cycle5"/>
    <dgm:cxn modelId="{89E72ADF-4A19-498B-9AFC-6454E6E4E51F}" type="presParOf" srcId="{5B193364-587E-4921-BB5E-F40FEEC76EEF}" destId="{0AD54218-7FCB-460A-9451-61701BCAE455}" srcOrd="0" destOrd="0" presId="urn:microsoft.com/office/officeart/2005/8/layout/cycle5"/>
    <dgm:cxn modelId="{1F793981-86C6-4525-9F60-E820C87977C8}" type="presParOf" srcId="{5B193364-587E-4921-BB5E-F40FEEC76EEF}" destId="{76A8D6E1-BFB3-494B-8227-D7998F12092D}" srcOrd="1" destOrd="0" presId="urn:microsoft.com/office/officeart/2005/8/layout/cycle5"/>
    <dgm:cxn modelId="{BD0660CC-9086-49CA-A5B4-FEFBA878F761}" type="presParOf" srcId="{5B193364-587E-4921-BB5E-F40FEEC76EEF}" destId="{51EE4838-20A3-4436-962C-82B3EE3C24AB}" srcOrd="2" destOrd="0" presId="urn:microsoft.com/office/officeart/2005/8/layout/cycle5"/>
    <dgm:cxn modelId="{BD890186-351B-4D7D-8BD7-9C0955E37DFC}" type="presParOf" srcId="{5B193364-587E-4921-BB5E-F40FEEC76EEF}" destId="{02B4F74A-6EB5-420E-AF62-13574C062F50}" srcOrd="3" destOrd="0" presId="urn:microsoft.com/office/officeart/2005/8/layout/cycle5"/>
    <dgm:cxn modelId="{905ADFB7-CC23-4C0F-8974-6BF68CBA3A2F}" type="presParOf" srcId="{5B193364-587E-4921-BB5E-F40FEEC76EEF}" destId="{9A0396D9-0D3D-441E-AA51-F4C430466883}" srcOrd="4" destOrd="0" presId="urn:microsoft.com/office/officeart/2005/8/layout/cycle5"/>
    <dgm:cxn modelId="{CBF0752C-9046-4675-8D17-C7B998C81D33}" type="presParOf" srcId="{5B193364-587E-4921-BB5E-F40FEEC76EEF}" destId="{0C20312F-54D7-4E9B-B308-0DF95A81E4EB}" srcOrd="5" destOrd="0" presId="urn:microsoft.com/office/officeart/2005/8/layout/cycle5"/>
    <dgm:cxn modelId="{51D099B8-EBDC-4DA5-9D76-A8105B3716C6}" type="presParOf" srcId="{5B193364-587E-4921-BB5E-F40FEEC76EEF}" destId="{DFA159C9-C3F1-4711-BC15-0F8F048EE220}" srcOrd="6" destOrd="0" presId="urn:microsoft.com/office/officeart/2005/8/layout/cycle5"/>
    <dgm:cxn modelId="{621A6CA5-F9F9-4E0B-947B-15F3504EC475}" type="presParOf" srcId="{5B193364-587E-4921-BB5E-F40FEEC76EEF}" destId="{02BE5719-0820-48C3-AA0E-7F40EDF3A52B}" srcOrd="7" destOrd="0" presId="urn:microsoft.com/office/officeart/2005/8/layout/cycle5"/>
    <dgm:cxn modelId="{1930ABA3-C21B-4325-8929-AFA3B31A7C39}" type="presParOf" srcId="{5B193364-587E-4921-BB5E-F40FEEC76EEF}" destId="{B054E884-F90B-473C-A83C-A50CC10D4C88}" srcOrd="8" destOrd="0" presId="urn:microsoft.com/office/officeart/2005/8/layout/cycle5"/>
    <dgm:cxn modelId="{1C34610C-FD2D-4385-A8FA-FC28FA1FB8B2}" type="presParOf" srcId="{5B193364-587E-4921-BB5E-F40FEEC76EEF}" destId="{D36B1066-4743-47EB-AC0E-ED4DF3E5FFB0}" srcOrd="9" destOrd="0" presId="urn:microsoft.com/office/officeart/2005/8/layout/cycle5"/>
    <dgm:cxn modelId="{0973AF1A-FE7F-4E98-800F-6C649CEE8556}" type="presParOf" srcId="{5B193364-587E-4921-BB5E-F40FEEC76EEF}" destId="{785A2BE6-E2E2-4D9D-86F2-98F55FD748EA}" srcOrd="10" destOrd="0" presId="urn:microsoft.com/office/officeart/2005/8/layout/cycle5"/>
    <dgm:cxn modelId="{B802DD0C-B9A1-45C2-8995-2CC1186FA322}" type="presParOf" srcId="{5B193364-587E-4921-BB5E-F40FEEC76EEF}" destId="{2DBF13B3-57C5-4C08-997B-AB2DEC72D829}" srcOrd="11" destOrd="0" presId="urn:microsoft.com/office/officeart/2005/8/layout/cycle5"/>
    <dgm:cxn modelId="{5DC6DD98-2555-472E-A055-0552279A65ED}" type="presParOf" srcId="{5B193364-587E-4921-BB5E-F40FEEC76EEF}" destId="{27898C99-EA46-4176-B940-AB508FEA4EC0}" srcOrd="12" destOrd="0" presId="urn:microsoft.com/office/officeart/2005/8/layout/cycle5"/>
    <dgm:cxn modelId="{1FB04E09-AF75-4B54-B5D3-AB7EC93CCA79}" type="presParOf" srcId="{5B193364-587E-4921-BB5E-F40FEEC76EEF}" destId="{70096D8D-AEF2-451A-83CF-4A219923B37E}" srcOrd="13" destOrd="0" presId="urn:microsoft.com/office/officeart/2005/8/layout/cycle5"/>
    <dgm:cxn modelId="{F45AE09C-0858-4852-AA92-A681380B7565}" type="presParOf" srcId="{5B193364-587E-4921-BB5E-F40FEEC76EEF}" destId="{04FC26D5-F5A2-47C8-87A9-FD19DD051973}" srcOrd="14" destOrd="0" presId="urn:microsoft.com/office/officeart/2005/8/layout/cycle5"/>
    <dgm:cxn modelId="{5ACDA85D-F3B3-4029-A789-1B8C0C126107}" type="presParOf" srcId="{5B193364-587E-4921-BB5E-F40FEEC76EEF}" destId="{0785D28B-0DC3-4660-B64E-E3CBE3B514F5}" srcOrd="15" destOrd="0" presId="urn:microsoft.com/office/officeart/2005/8/layout/cycle5"/>
    <dgm:cxn modelId="{4548D995-EB5A-434A-855E-E399A1835C32}" type="presParOf" srcId="{5B193364-587E-4921-BB5E-F40FEEC76EEF}" destId="{6A3851D1-631F-491E-A9C4-F8B2978C1977}" srcOrd="16" destOrd="0" presId="urn:microsoft.com/office/officeart/2005/8/layout/cycle5"/>
    <dgm:cxn modelId="{1FDBED19-1B61-43A0-8206-44D691543F81}" type="presParOf" srcId="{5B193364-587E-4921-BB5E-F40FEEC76EEF}" destId="{0BBBBEA1-A809-44CD-AA28-B390BEE3EA40}" srcOrd="17" destOrd="0" presId="urn:microsoft.com/office/officeart/2005/8/layout/cycle5"/>
    <dgm:cxn modelId="{F604706F-838A-4922-B53B-D3B7D33EA8F4}" type="presParOf" srcId="{5B193364-587E-4921-BB5E-F40FEEC76EEF}" destId="{CC512746-D8D6-4B8E-9D85-C86F71814870}" srcOrd="18" destOrd="0" presId="urn:microsoft.com/office/officeart/2005/8/layout/cycle5"/>
    <dgm:cxn modelId="{BADA3CE7-6560-400B-B519-11CA463F1F27}" type="presParOf" srcId="{5B193364-587E-4921-BB5E-F40FEEC76EEF}" destId="{E26FFD0D-0F39-4C5D-87BA-ED1E9A9B197E}" srcOrd="19" destOrd="0" presId="urn:microsoft.com/office/officeart/2005/8/layout/cycle5"/>
    <dgm:cxn modelId="{B8C8729F-FD18-4053-8BDE-A38E7FD5AB90}" type="presParOf" srcId="{5B193364-587E-4921-BB5E-F40FEEC76EEF}" destId="{A60EB5BF-938D-468B-B384-795631D3E663}" srcOrd="20" destOrd="0" presId="urn:microsoft.com/office/officeart/2005/8/layout/cycle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CBAF4C-4973-41FA-95E9-0B9A94F73999}">
      <dsp:nvSpPr>
        <dsp:cNvPr id="0" name=""/>
        <dsp:cNvSpPr/>
      </dsp:nvSpPr>
      <dsp:spPr>
        <a:xfrm>
          <a:off x="2916109" y="1487686"/>
          <a:ext cx="1890913" cy="1635716"/>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ARP ESSER Funds</a:t>
          </a:r>
        </a:p>
      </dsp:txBody>
      <dsp:txXfrm>
        <a:off x="3229460" y="1758747"/>
        <a:ext cx="1264211" cy="1093594"/>
      </dsp:txXfrm>
    </dsp:sp>
    <dsp:sp modelId="{4B5792D3-9E4C-4DDA-8A43-4C5DA67E0D0C}">
      <dsp:nvSpPr>
        <dsp:cNvPr id="0" name=""/>
        <dsp:cNvSpPr/>
      </dsp:nvSpPr>
      <dsp:spPr>
        <a:xfrm>
          <a:off x="4100185" y="705105"/>
          <a:ext cx="713436" cy="614719"/>
        </a:xfrm>
        <a:prstGeom prst="hexagon">
          <a:avLst>
            <a:gd name="adj" fmla="val 28900"/>
            <a:gd name="vf" fmla="val 115470"/>
          </a:avLst>
        </a:prstGeom>
        <a:gradFill rotWithShape="0">
          <a:gsLst>
            <a:gs pos="0">
              <a:schemeClr val="dk2">
                <a:tint val="40000"/>
                <a:hueOff val="0"/>
                <a:satOff val="0"/>
                <a:lumOff val="0"/>
                <a:alphaOff val="0"/>
                <a:satMod val="103000"/>
                <a:lumMod val="102000"/>
                <a:tint val="94000"/>
              </a:schemeClr>
            </a:gs>
            <a:gs pos="50000">
              <a:schemeClr val="dk2">
                <a:tint val="40000"/>
                <a:hueOff val="0"/>
                <a:satOff val="0"/>
                <a:lumOff val="0"/>
                <a:alphaOff val="0"/>
                <a:satMod val="110000"/>
                <a:lumMod val="100000"/>
                <a:shade val="100000"/>
              </a:schemeClr>
            </a:gs>
            <a:gs pos="100000">
              <a:schemeClr val="dk2">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9FCCEC68-933F-4030-AA39-038AE9D8DC00}">
      <dsp:nvSpPr>
        <dsp:cNvPr id="0" name=""/>
        <dsp:cNvSpPr/>
      </dsp:nvSpPr>
      <dsp:spPr>
        <a:xfrm>
          <a:off x="3090290" y="0"/>
          <a:ext cx="1549590" cy="1340577"/>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Students from low income families</a:t>
          </a:r>
        </a:p>
      </dsp:txBody>
      <dsp:txXfrm>
        <a:off x="3347090" y="222162"/>
        <a:ext cx="1035990" cy="896253"/>
      </dsp:txXfrm>
    </dsp:sp>
    <dsp:sp modelId="{93A2F635-08FC-4CE4-A988-41253E3F90BA}">
      <dsp:nvSpPr>
        <dsp:cNvPr id="0" name=""/>
        <dsp:cNvSpPr/>
      </dsp:nvSpPr>
      <dsp:spPr>
        <a:xfrm>
          <a:off x="4932820" y="1854304"/>
          <a:ext cx="713436" cy="614719"/>
        </a:xfrm>
        <a:prstGeom prst="hexagon">
          <a:avLst>
            <a:gd name="adj" fmla="val 28900"/>
            <a:gd name="vf" fmla="val 115470"/>
          </a:avLst>
        </a:prstGeom>
        <a:gradFill rotWithShape="0">
          <a:gsLst>
            <a:gs pos="0">
              <a:schemeClr val="dk2">
                <a:tint val="40000"/>
                <a:hueOff val="0"/>
                <a:satOff val="0"/>
                <a:lumOff val="0"/>
                <a:alphaOff val="0"/>
                <a:satMod val="103000"/>
                <a:lumMod val="102000"/>
                <a:tint val="94000"/>
              </a:schemeClr>
            </a:gs>
            <a:gs pos="50000">
              <a:schemeClr val="dk2">
                <a:tint val="40000"/>
                <a:hueOff val="0"/>
                <a:satOff val="0"/>
                <a:lumOff val="0"/>
                <a:alphaOff val="0"/>
                <a:satMod val="110000"/>
                <a:lumMod val="100000"/>
                <a:shade val="100000"/>
              </a:schemeClr>
            </a:gs>
            <a:gs pos="100000">
              <a:schemeClr val="dk2">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31BF83CE-0422-4DBD-B4ED-8742248EAD14}">
      <dsp:nvSpPr>
        <dsp:cNvPr id="0" name=""/>
        <dsp:cNvSpPr/>
      </dsp:nvSpPr>
      <dsp:spPr>
        <a:xfrm>
          <a:off x="4511444" y="824545"/>
          <a:ext cx="1549590" cy="1340577"/>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Students with disabilities</a:t>
          </a:r>
        </a:p>
      </dsp:txBody>
      <dsp:txXfrm>
        <a:off x="4768244" y="1046707"/>
        <a:ext cx="1035990" cy="896253"/>
      </dsp:txXfrm>
    </dsp:sp>
    <dsp:sp modelId="{D75E3349-54E5-42F4-A2BB-62C72EDF6037}">
      <dsp:nvSpPr>
        <dsp:cNvPr id="0" name=""/>
        <dsp:cNvSpPr/>
      </dsp:nvSpPr>
      <dsp:spPr>
        <a:xfrm>
          <a:off x="4354418" y="3151533"/>
          <a:ext cx="713436" cy="614719"/>
        </a:xfrm>
        <a:prstGeom prst="hexagon">
          <a:avLst>
            <a:gd name="adj" fmla="val 28900"/>
            <a:gd name="vf" fmla="val 115470"/>
          </a:avLst>
        </a:prstGeom>
        <a:gradFill rotWithShape="0">
          <a:gsLst>
            <a:gs pos="0">
              <a:schemeClr val="dk2">
                <a:tint val="40000"/>
                <a:hueOff val="0"/>
                <a:satOff val="0"/>
                <a:lumOff val="0"/>
                <a:alphaOff val="0"/>
                <a:satMod val="103000"/>
                <a:lumMod val="102000"/>
                <a:tint val="94000"/>
              </a:schemeClr>
            </a:gs>
            <a:gs pos="50000">
              <a:schemeClr val="dk2">
                <a:tint val="40000"/>
                <a:hueOff val="0"/>
                <a:satOff val="0"/>
                <a:lumOff val="0"/>
                <a:alphaOff val="0"/>
                <a:satMod val="110000"/>
                <a:lumMod val="100000"/>
                <a:shade val="100000"/>
              </a:schemeClr>
            </a:gs>
            <a:gs pos="100000">
              <a:schemeClr val="dk2">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3D63D480-0F4C-42A0-A696-8E89E54AF9F5}">
      <dsp:nvSpPr>
        <dsp:cNvPr id="0" name=""/>
        <dsp:cNvSpPr/>
      </dsp:nvSpPr>
      <dsp:spPr>
        <a:xfrm>
          <a:off x="4511444" y="2445504"/>
          <a:ext cx="1549590" cy="1340577"/>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English learners</a:t>
          </a:r>
        </a:p>
      </dsp:txBody>
      <dsp:txXfrm>
        <a:off x="4768244" y="2667666"/>
        <a:ext cx="1035990" cy="896253"/>
      </dsp:txXfrm>
    </dsp:sp>
    <dsp:sp modelId="{74BFC9E4-72EE-4629-9B87-ECA89F3A61A7}">
      <dsp:nvSpPr>
        <dsp:cNvPr id="0" name=""/>
        <dsp:cNvSpPr/>
      </dsp:nvSpPr>
      <dsp:spPr>
        <a:xfrm>
          <a:off x="2919628" y="3286190"/>
          <a:ext cx="713436" cy="614719"/>
        </a:xfrm>
        <a:prstGeom prst="hexagon">
          <a:avLst>
            <a:gd name="adj" fmla="val 28900"/>
            <a:gd name="vf" fmla="val 115470"/>
          </a:avLst>
        </a:prstGeom>
        <a:gradFill rotWithShape="0">
          <a:gsLst>
            <a:gs pos="0">
              <a:schemeClr val="dk2">
                <a:tint val="40000"/>
                <a:hueOff val="0"/>
                <a:satOff val="0"/>
                <a:lumOff val="0"/>
                <a:alphaOff val="0"/>
                <a:satMod val="103000"/>
                <a:lumMod val="102000"/>
                <a:tint val="94000"/>
              </a:schemeClr>
            </a:gs>
            <a:gs pos="50000">
              <a:schemeClr val="dk2">
                <a:tint val="40000"/>
                <a:hueOff val="0"/>
                <a:satOff val="0"/>
                <a:lumOff val="0"/>
                <a:alphaOff val="0"/>
                <a:satMod val="110000"/>
                <a:lumMod val="100000"/>
                <a:shade val="100000"/>
              </a:schemeClr>
            </a:gs>
            <a:gs pos="100000">
              <a:schemeClr val="dk2">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872F0438-42A5-4DE2-8BCC-129F0C698EF5}">
      <dsp:nvSpPr>
        <dsp:cNvPr id="0" name=""/>
        <dsp:cNvSpPr/>
      </dsp:nvSpPr>
      <dsp:spPr>
        <a:xfrm>
          <a:off x="3090290" y="3270972"/>
          <a:ext cx="1549590" cy="1340577"/>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Migrant students</a:t>
          </a:r>
        </a:p>
      </dsp:txBody>
      <dsp:txXfrm>
        <a:off x="3347090" y="3493134"/>
        <a:ext cx="1035990" cy="896253"/>
      </dsp:txXfrm>
    </dsp:sp>
    <dsp:sp modelId="{79EE2280-B3D4-4083-8148-909371A2F813}">
      <dsp:nvSpPr>
        <dsp:cNvPr id="0" name=""/>
        <dsp:cNvSpPr/>
      </dsp:nvSpPr>
      <dsp:spPr>
        <a:xfrm>
          <a:off x="2073357" y="2137453"/>
          <a:ext cx="713436" cy="614719"/>
        </a:xfrm>
        <a:prstGeom prst="hexagon">
          <a:avLst>
            <a:gd name="adj" fmla="val 28900"/>
            <a:gd name="vf" fmla="val 115470"/>
          </a:avLst>
        </a:prstGeom>
        <a:gradFill rotWithShape="0">
          <a:gsLst>
            <a:gs pos="0">
              <a:schemeClr val="dk2">
                <a:tint val="40000"/>
                <a:hueOff val="0"/>
                <a:satOff val="0"/>
                <a:lumOff val="0"/>
                <a:alphaOff val="0"/>
                <a:satMod val="103000"/>
                <a:lumMod val="102000"/>
                <a:tint val="94000"/>
              </a:schemeClr>
            </a:gs>
            <a:gs pos="50000">
              <a:schemeClr val="dk2">
                <a:tint val="40000"/>
                <a:hueOff val="0"/>
                <a:satOff val="0"/>
                <a:lumOff val="0"/>
                <a:alphaOff val="0"/>
                <a:satMod val="110000"/>
                <a:lumMod val="100000"/>
                <a:shade val="100000"/>
              </a:schemeClr>
            </a:gs>
            <a:gs pos="100000">
              <a:schemeClr val="dk2">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5B651E6B-0370-48DB-81E6-77EF5535B0CB}">
      <dsp:nvSpPr>
        <dsp:cNvPr id="0" name=""/>
        <dsp:cNvSpPr/>
      </dsp:nvSpPr>
      <dsp:spPr>
        <a:xfrm>
          <a:off x="1662538" y="2446427"/>
          <a:ext cx="1549590" cy="1340577"/>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Students of color</a:t>
          </a:r>
        </a:p>
      </dsp:txBody>
      <dsp:txXfrm>
        <a:off x="1919338" y="2668589"/>
        <a:ext cx="1035990" cy="896253"/>
      </dsp:txXfrm>
    </dsp:sp>
    <dsp:sp modelId="{F7091E06-39A7-4EDE-84C0-1F685F91BE6A}">
      <dsp:nvSpPr>
        <dsp:cNvPr id="0" name=""/>
        <dsp:cNvSpPr/>
      </dsp:nvSpPr>
      <dsp:spPr>
        <a:xfrm>
          <a:off x="1662538" y="822700"/>
          <a:ext cx="1549590" cy="1340577"/>
        </a:xfrm>
        <a:prstGeom prst="hexagon">
          <a:avLst>
            <a:gd name="adj" fmla="val 28570"/>
            <a:gd name="vf" fmla="val 115470"/>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Students experiencing homelessness</a:t>
          </a:r>
        </a:p>
      </dsp:txBody>
      <dsp:txXfrm>
        <a:off x="1919338" y="1044862"/>
        <a:ext cx="1035990" cy="8962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54218-7FCB-460A-9451-61701BCAE455}">
      <dsp:nvSpPr>
        <dsp:cNvPr id="0" name=""/>
        <dsp:cNvSpPr/>
      </dsp:nvSpPr>
      <dsp:spPr>
        <a:xfrm>
          <a:off x="1704938" y="50759"/>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Students</a:t>
          </a:r>
        </a:p>
      </dsp:txBody>
      <dsp:txXfrm>
        <a:off x="1734802" y="80623"/>
        <a:ext cx="881440" cy="552031"/>
      </dsp:txXfrm>
    </dsp:sp>
    <dsp:sp modelId="{51EE4838-20A3-4436-962C-82B3EE3C24AB}">
      <dsp:nvSpPr>
        <dsp:cNvPr id="0" name=""/>
        <dsp:cNvSpPr/>
      </dsp:nvSpPr>
      <dsp:spPr>
        <a:xfrm>
          <a:off x="428494" y="356639"/>
          <a:ext cx="3494056" cy="3494056"/>
        </a:xfrm>
        <a:custGeom>
          <a:avLst/>
          <a:gdLst/>
          <a:ahLst/>
          <a:cxnLst/>
          <a:rect l="0" t="0" r="0" b="0"/>
          <a:pathLst>
            <a:path>
              <a:moveTo>
                <a:pt x="2341034" y="104084"/>
              </a:moveTo>
              <a:arcTo wR="1747028" hR="1747028" stAng="17392647" swAng="772629"/>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02B4F74A-6EB5-420E-AF62-13574C062F50}">
      <dsp:nvSpPr>
        <dsp:cNvPr id="0" name=""/>
        <dsp:cNvSpPr/>
      </dsp:nvSpPr>
      <dsp:spPr>
        <a:xfrm>
          <a:off x="3070819" y="708533"/>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Families</a:t>
          </a:r>
        </a:p>
      </dsp:txBody>
      <dsp:txXfrm>
        <a:off x="3100683" y="738397"/>
        <a:ext cx="881440" cy="552031"/>
      </dsp:txXfrm>
    </dsp:sp>
    <dsp:sp modelId="{0C20312F-54D7-4E9B-B308-0DF95A81E4EB}">
      <dsp:nvSpPr>
        <dsp:cNvPr id="0" name=""/>
        <dsp:cNvSpPr/>
      </dsp:nvSpPr>
      <dsp:spPr>
        <a:xfrm>
          <a:off x="428494" y="356639"/>
          <a:ext cx="3494056" cy="3494056"/>
        </a:xfrm>
        <a:custGeom>
          <a:avLst/>
          <a:gdLst/>
          <a:ahLst/>
          <a:cxnLst/>
          <a:rect l="0" t="0" r="0" b="0"/>
          <a:pathLst>
            <a:path>
              <a:moveTo>
                <a:pt x="3379833" y="1125696"/>
              </a:moveTo>
              <a:arcTo wR="1747028" hR="1747028" stAng="20350000" swAng="1064651"/>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DFA159C9-C3F1-4711-BC15-0F8F048EE220}">
      <dsp:nvSpPr>
        <dsp:cNvPr id="0" name=""/>
        <dsp:cNvSpPr/>
      </dsp:nvSpPr>
      <dsp:spPr>
        <a:xfrm>
          <a:off x="3408164" y="2186538"/>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Administrators</a:t>
          </a:r>
        </a:p>
      </dsp:txBody>
      <dsp:txXfrm>
        <a:off x="3438028" y="2216402"/>
        <a:ext cx="881440" cy="552031"/>
      </dsp:txXfrm>
    </dsp:sp>
    <dsp:sp modelId="{B054E884-F90B-473C-A83C-A50CC10D4C88}">
      <dsp:nvSpPr>
        <dsp:cNvPr id="0" name=""/>
        <dsp:cNvSpPr/>
      </dsp:nvSpPr>
      <dsp:spPr>
        <a:xfrm>
          <a:off x="428494" y="356639"/>
          <a:ext cx="3494056" cy="3494056"/>
        </a:xfrm>
        <a:custGeom>
          <a:avLst/>
          <a:gdLst/>
          <a:ahLst/>
          <a:cxnLst/>
          <a:rect l="0" t="0" r="0" b="0"/>
          <a:pathLst>
            <a:path>
              <a:moveTo>
                <a:pt x="3289274" y="2567749"/>
              </a:moveTo>
              <a:arcTo wR="1747028" hR="1747028" stAng="1681206" swAng="835848"/>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D36B1066-4743-47EB-AC0E-ED4DF3E5FFB0}">
      <dsp:nvSpPr>
        <dsp:cNvPr id="0" name=""/>
        <dsp:cNvSpPr/>
      </dsp:nvSpPr>
      <dsp:spPr>
        <a:xfrm>
          <a:off x="2462945" y="3371805"/>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Teachers</a:t>
          </a:r>
        </a:p>
      </dsp:txBody>
      <dsp:txXfrm>
        <a:off x="2492809" y="3401669"/>
        <a:ext cx="881440" cy="552031"/>
      </dsp:txXfrm>
    </dsp:sp>
    <dsp:sp modelId="{2DBF13B3-57C5-4C08-997B-AB2DEC72D829}">
      <dsp:nvSpPr>
        <dsp:cNvPr id="0" name=""/>
        <dsp:cNvSpPr/>
      </dsp:nvSpPr>
      <dsp:spPr>
        <a:xfrm>
          <a:off x="428494" y="356639"/>
          <a:ext cx="3494056" cy="3494056"/>
        </a:xfrm>
        <a:custGeom>
          <a:avLst/>
          <a:gdLst/>
          <a:ahLst/>
          <a:cxnLst/>
          <a:rect l="0" t="0" r="0" b="0"/>
          <a:pathLst>
            <a:path>
              <a:moveTo>
                <a:pt x="1920508" y="3485421"/>
              </a:moveTo>
              <a:arcTo wR="1747028" hR="1747028" stAng="5058068" swAng="683864"/>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27898C99-EA46-4176-B940-AB508FEA4EC0}">
      <dsp:nvSpPr>
        <dsp:cNvPr id="0" name=""/>
        <dsp:cNvSpPr/>
      </dsp:nvSpPr>
      <dsp:spPr>
        <a:xfrm>
          <a:off x="946931" y="3371805"/>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Principals</a:t>
          </a:r>
        </a:p>
      </dsp:txBody>
      <dsp:txXfrm>
        <a:off x="976795" y="3401669"/>
        <a:ext cx="881440" cy="552031"/>
      </dsp:txXfrm>
    </dsp:sp>
    <dsp:sp modelId="{04FC26D5-F5A2-47C8-87A9-FD19DD051973}">
      <dsp:nvSpPr>
        <dsp:cNvPr id="0" name=""/>
        <dsp:cNvSpPr/>
      </dsp:nvSpPr>
      <dsp:spPr>
        <a:xfrm>
          <a:off x="428494" y="356639"/>
          <a:ext cx="3494056" cy="3494056"/>
        </a:xfrm>
        <a:custGeom>
          <a:avLst/>
          <a:gdLst/>
          <a:ahLst/>
          <a:cxnLst/>
          <a:rect l="0" t="0" r="0" b="0"/>
          <a:pathLst>
            <a:path>
              <a:moveTo>
                <a:pt x="447731" y="2914905"/>
              </a:moveTo>
              <a:arcTo wR="1747028" hR="1747028" stAng="8282946" swAng="835848"/>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0785D28B-0DC3-4660-B64E-E3CBE3B514F5}">
      <dsp:nvSpPr>
        <dsp:cNvPr id="0" name=""/>
        <dsp:cNvSpPr/>
      </dsp:nvSpPr>
      <dsp:spPr>
        <a:xfrm>
          <a:off x="1711" y="2186538"/>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Unions</a:t>
          </a:r>
        </a:p>
      </dsp:txBody>
      <dsp:txXfrm>
        <a:off x="31575" y="2216402"/>
        <a:ext cx="881440" cy="552031"/>
      </dsp:txXfrm>
    </dsp:sp>
    <dsp:sp modelId="{0BBBBEA1-A809-44CD-AA28-B390BEE3EA40}">
      <dsp:nvSpPr>
        <dsp:cNvPr id="0" name=""/>
        <dsp:cNvSpPr/>
      </dsp:nvSpPr>
      <dsp:spPr>
        <a:xfrm>
          <a:off x="428494" y="356639"/>
          <a:ext cx="3494056" cy="3494056"/>
        </a:xfrm>
        <a:custGeom>
          <a:avLst/>
          <a:gdLst/>
          <a:ahLst/>
          <a:cxnLst/>
          <a:rect l="0" t="0" r="0" b="0"/>
          <a:pathLst>
            <a:path>
              <a:moveTo>
                <a:pt x="2538" y="1652881"/>
              </a:moveTo>
              <a:arcTo wR="1747028" hR="1747028" stAng="10985349" swAng="1064651"/>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CC512746-D8D6-4B8E-9D85-C86F71814870}">
      <dsp:nvSpPr>
        <dsp:cNvPr id="0" name=""/>
        <dsp:cNvSpPr/>
      </dsp:nvSpPr>
      <dsp:spPr>
        <a:xfrm>
          <a:off x="339056" y="708533"/>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a:t>School Staff</a:t>
          </a:r>
        </a:p>
      </dsp:txBody>
      <dsp:txXfrm>
        <a:off x="368920" y="738397"/>
        <a:ext cx="881440" cy="552031"/>
      </dsp:txXfrm>
    </dsp:sp>
    <dsp:sp modelId="{A60EB5BF-938D-468B-B384-795631D3E663}">
      <dsp:nvSpPr>
        <dsp:cNvPr id="0" name=""/>
        <dsp:cNvSpPr/>
      </dsp:nvSpPr>
      <dsp:spPr>
        <a:xfrm>
          <a:off x="428494" y="356639"/>
          <a:ext cx="3494056" cy="3494056"/>
        </a:xfrm>
        <a:custGeom>
          <a:avLst/>
          <a:gdLst/>
          <a:ahLst/>
          <a:cxnLst/>
          <a:rect l="0" t="0" r="0" b="0"/>
          <a:pathLst>
            <a:path>
              <a:moveTo>
                <a:pt x="801812" y="277785"/>
              </a:moveTo>
              <a:arcTo wR="1747028" hR="1747028" stAng="14234724" swAng="772629"/>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54218-7FCB-460A-9451-61701BCAE455}">
      <dsp:nvSpPr>
        <dsp:cNvPr id="0" name=""/>
        <dsp:cNvSpPr/>
      </dsp:nvSpPr>
      <dsp:spPr>
        <a:xfrm>
          <a:off x="1704938" y="112267"/>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Tribal organizations</a:t>
          </a:r>
        </a:p>
      </dsp:txBody>
      <dsp:txXfrm>
        <a:off x="1734802" y="142131"/>
        <a:ext cx="881440" cy="552031"/>
      </dsp:txXfrm>
    </dsp:sp>
    <dsp:sp modelId="{51EE4838-20A3-4436-962C-82B3EE3C24AB}">
      <dsp:nvSpPr>
        <dsp:cNvPr id="0" name=""/>
        <dsp:cNvSpPr/>
      </dsp:nvSpPr>
      <dsp:spPr>
        <a:xfrm>
          <a:off x="428603" y="418146"/>
          <a:ext cx="3493838" cy="3493838"/>
        </a:xfrm>
        <a:custGeom>
          <a:avLst/>
          <a:gdLst/>
          <a:ahLst/>
          <a:cxnLst/>
          <a:rect l="0" t="0" r="0" b="0"/>
          <a:pathLst>
            <a:path>
              <a:moveTo>
                <a:pt x="2340905" y="104084"/>
              </a:moveTo>
              <a:arcTo wR="1746919" hR="1746919" stAng="17392683" swAng="772554"/>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02B4F74A-6EB5-420E-AF62-13574C062F50}">
      <dsp:nvSpPr>
        <dsp:cNvPr id="0" name=""/>
        <dsp:cNvSpPr/>
      </dsp:nvSpPr>
      <dsp:spPr>
        <a:xfrm>
          <a:off x="3070734" y="770000"/>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Civil Rights Organizations</a:t>
          </a:r>
        </a:p>
      </dsp:txBody>
      <dsp:txXfrm>
        <a:off x="3100598" y="799864"/>
        <a:ext cx="881440" cy="552031"/>
      </dsp:txXfrm>
    </dsp:sp>
    <dsp:sp modelId="{0C20312F-54D7-4E9B-B308-0DF95A81E4EB}">
      <dsp:nvSpPr>
        <dsp:cNvPr id="0" name=""/>
        <dsp:cNvSpPr/>
      </dsp:nvSpPr>
      <dsp:spPr>
        <a:xfrm>
          <a:off x="428603" y="418146"/>
          <a:ext cx="3493838" cy="3493838"/>
        </a:xfrm>
        <a:custGeom>
          <a:avLst/>
          <a:gdLst/>
          <a:ahLst/>
          <a:cxnLst/>
          <a:rect l="0" t="0" r="0" b="0"/>
          <a:pathLst>
            <a:path>
              <a:moveTo>
                <a:pt x="3379628" y="1125638"/>
              </a:moveTo>
              <a:arcTo wR="1746919" hR="1746919" stAng="20350027" swAng="1064603"/>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DFA159C9-C3F1-4711-BC15-0F8F048EE220}">
      <dsp:nvSpPr>
        <dsp:cNvPr id="0" name=""/>
        <dsp:cNvSpPr/>
      </dsp:nvSpPr>
      <dsp:spPr>
        <a:xfrm>
          <a:off x="3408058" y="2247912"/>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SWD Stakeholders</a:t>
          </a:r>
        </a:p>
      </dsp:txBody>
      <dsp:txXfrm>
        <a:off x="3437922" y="2277776"/>
        <a:ext cx="881440" cy="552031"/>
      </dsp:txXfrm>
    </dsp:sp>
    <dsp:sp modelId="{B054E884-F90B-473C-A83C-A50CC10D4C88}">
      <dsp:nvSpPr>
        <dsp:cNvPr id="0" name=""/>
        <dsp:cNvSpPr/>
      </dsp:nvSpPr>
      <dsp:spPr>
        <a:xfrm>
          <a:off x="428603" y="418146"/>
          <a:ext cx="3493838" cy="3493838"/>
        </a:xfrm>
        <a:custGeom>
          <a:avLst/>
          <a:gdLst/>
          <a:ahLst/>
          <a:cxnLst/>
          <a:rect l="0" t="0" r="0" b="0"/>
          <a:pathLst>
            <a:path>
              <a:moveTo>
                <a:pt x="3289064" y="2567599"/>
              </a:moveTo>
              <a:arcTo wR="1746919" hR="1746919" stAng="1681229" swAng="835790"/>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D36B1066-4743-47EB-AC0E-ED4DF3E5FFB0}">
      <dsp:nvSpPr>
        <dsp:cNvPr id="0" name=""/>
        <dsp:cNvSpPr/>
      </dsp:nvSpPr>
      <dsp:spPr>
        <a:xfrm>
          <a:off x="2462898" y="3433106"/>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ELL Stakeholders</a:t>
          </a:r>
        </a:p>
      </dsp:txBody>
      <dsp:txXfrm>
        <a:off x="2492762" y="3462970"/>
        <a:ext cx="881440" cy="552031"/>
      </dsp:txXfrm>
    </dsp:sp>
    <dsp:sp modelId="{2DBF13B3-57C5-4C08-997B-AB2DEC72D829}">
      <dsp:nvSpPr>
        <dsp:cNvPr id="0" name=""/>
        <dsp:cNvSpPr/>
      </dsp:nvSpPr>
      <dsp:spPr>
        <a:xfrm>
          <a:off x="428603" y="418146"/>
          <a:ext cx="3493838" cy="3493838"/>
        </a:xfrm>
        <a:custGeom>
          <a:avLst/>
          <a:gdLst/>
          <a:ahLst/>
          <a:cxnLst/>
          <a:rect l="0" t="0" r="0" b="0"/>
          <a:pathLst>
            <a:path>
              <a:moveTo>
                <a:pt x="1920370" y="3485206"/>
              </a:moveTo>
              <a:arcTo wR="1746919" hR="1746919" stAng="5058103" swAng="683793"/>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27898C99-EA46-4176-B940-AB508FEA4EC0}">
      <dsp:nvSpPr>
        <dsp:cNvPr id="0" name=""/>
        <dsp:cNvSpPr/>
      </dsp:nvSpPr>
      <dsp:spPr>
        <a:xfrm>
          <a:off x="946978" y="3433106"/>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Incarcerated Youth</a:t>
          </a:r>
        </a:p>
      </dsp:txBody>
      <dsp:txXfrm>
        <a:off x="976842" y="3462970"/>
        <a:ext cx="881440" cy="552031"/>
      </dsp:txXfrm>
    </dsp:sp>
    <dsp:sp modelId="{04FC26D5-F5A2-47C8-87A9-FD19DD051973}">
      <dsp:nvSpPr>
        <dsp:cNvPr id="0" name=""/>
        <dsp:cNvSpPr/>
      </dsp:nvSpPr>
      <dsp:spPr>
        <a:xfrm>
          <a:off x="428603" y="418146"/>
          <a:ext cx="3493838" cy="3493838"/>
        </a:xfrm>
        <a:custGeom>
          <a:avLst/>
          <a:gdLst/>
          <a:ahLst/>
          <a:cxnLst/>
          <a:rect l="0" t="0" r="0" b="0"/>
          <a:pathLst>
            <a:path>
              <a:moveTo>
                <a:pt x="447691" y="2914710"/>
              </a:moveTo>
              <a:arcTo wR="1746919" hR="1746919" stAng="8282982" swAng="835790"/>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0785D28B-0DC3-4660-B64E-E3CBE3B514F5}">
      <dsp:nvSpPr>
        <dsp:cNvPr id="0" name=""/>
        <dsp:cNvSpPr/>
      </dsp:nvSpPr>
      <dsp:spPr>
        <a:xfrm>
          <a:off x="1817" y="2247912"/>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Homeless and Foster Care Stakeholders</a:t>
          </a:r>
        </a:p>
      </dsp:txBody>
      <dsp:txXfrm>
        <a:off x="31681" y="2277776"/>
        <a:ext cx="881440" cy="552031"/>
      </dsp:txXfrm>
    </dsp:sp>
    <dsp:sp modelId="{0BBBBEA1-A809-44CD-AA28-B390BEE3EA40}">
      <dsp:nvSpPr>
        <dsp:cNvPr id="0" name=""/>
        <dsp:cNvSpPr/>
      </dsp:nvSpPr>
      <dsp:spPr>
        <a:xfrm>
          <a:off x="428603" y="418146"/>
          <a:ext cx="3493838" cy="3493838"/>
        </a:xfrm>
        <a:custGeom>
          <a:avLst/>
          <a:gdLst/>
          <a:ahLst/>
          <a:cxnLst/>
          <a:rect l="0" t="0" r="0" b="0"/>
          <a:pathLst>
            <a:path>
              <a:moveTo>
                <a:pt x="2539" y="1652767"/>
              </a:moveTo>
              <a:arcTo wR="1746919" hR="1746919" stAng="10985371" swAng="1064603"/>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CC512746-D8D6-4B8E-9D85-C86F71814870}">
      <dsp:nvSpPr>
        <dsp:cNvPr id="0" name=""/>
        <dsp:cNvSpPr/>
      </dsp:nvSpPr>
      <dsp:spPr>
        <a:xfrm>
          <a:off x="339141" y="770000"/>
          <a:ext cx="941168" cy="611759"/>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a:t>Migratory Families Stakeholders</a:t>
          </a:r>
        </a:p>
      </dsp:txBody>
      <dsp:txXfrm>
        <a:off x="369005" y="799864"/>
        <a:ext cx="881440" cy="552031"/>
      </dsp:txXfrm>
    </dsp:sp>
    <dsp:sp modelId="{A60EB5BF-938D-468B-B384-795631D3E663}">
      <dsp:nvSpPr>
        <dsp:cNvPr id="0" name=""/>
        <dsp:cNvSpPr/>
      </dsp:nvSpPr>
      <dsp:spPr>
        <a:xfrm>
          <a:off x="428603" y="418146"/>
          <a:ext cx="3493838" cy="3493838"/>
        </a:xfrm>
        <a:custGeom>
          <a:avLst/>
          <a:gdLst/>
          <a:ahLst/>
          <a:cxnLst/>
          <a:rect l="0" t="0" r="0" b="0"/>
          <a:pathLst>
            <a:path>
              <a:moveTo>
                <a:pt x="801779" y="277757"/>
              </a:moveTo>
              <a:arcTo wR="1746919" hR="1746919" stAng="14234762" swAng="772554"/>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F9070A-7D44-4A6C-93B4-C8998FFD69BC}" type="datetimeFigureOut">
              <a:rPr lang="en-US" smtClean="0"/>
              <a:t>10/19/2021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1FC84A-B61C-4A46-BCC0-0080EAFB636E}" type="slidenum">
              <a:rPr lang="en-US" smtClean="0"/>
              <a:t>‹#›</a:t>
            </a:fld>
            <a:endParaRPr lang="en-US"/>
          </a:p>
        </p:txBody>
      </p:sp>
    </p:spTree>
    <p:extLst>
      <p:ext uri="{BB962C8B-B14F-4D97-AF65-F5344CB8AC3E}">
        <p14:creationId xmlns:p14="http://schemas.microsoft.com/office/powerpoint/2010/main" val="3518827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oese.ed.gov/files/2021/03/FINAL_ARP-ESSER-FACT-SHEET.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C1FC84A-B61C-4A46-BCC0-0080EAFB636E}" type="slidenum">
              <a:rPr lang="en-US" smtClean="0"/>
              <a:t>1</a:t>
            </a:fld>
            <a:endParaRPr lang="en-US"/>
          </a:p>
        </p:txBody>
      </p:sp>
    </p:spTree>
    <p:extLst>
      <p:ext uri="{BB962C8B-B14F-4D97-AF65-F5344CB8AC3E}">
        <p14:creationId xmlns:p14="http://schemas.microsoft.com/office/powerpoint/2010/main" val="10160780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data from the most recent NJ Smart data collection was used in the statewide formula, allocating the funds directly to the LEAs.  Each LEA was required to submit a separate ARP IDEA application through the electronic web enabled grant system and was reviewed by the County Special Education Specialists for approval.</a:t>
            </a:r>
          </a:p>
        </p:txBody>
      </p:sp>
      <p:sp>
        <p:nvSpPr>
          <p:cNvPr id="4" name="Slide Number Placeholder 3"/>
          <p:cNvSpPr>
            <a:spLocks noGrp="1"/>
          </p:cNvSpPr>
          <p:nvPr>
            <p:ph type="sldNum" sz="quarter" idx="5"/>
          </p:nvPr>
        </p:nvSpPr>
        <p:spPr/>
        <p:txBody>
          <a:bodyPr/>
          <a:lstStyle/>
          <a:p>
            <a:fld id="{B97A44F7-5F69-4F06-8F30-FB0E6EC0A151}" type="slidenum">
              <a:rPr lang="en-US" smtClean="0"/>
              <a:t>32</a:t>
            </a:fld>
            <a:endParaRPr lang="en-US"/>
          </a:p>
        </p:txBody>
      </p:sp>
    </p:spTree>
    <p:extLst>
      <p:ext uri="{BB962C8B-B14F-4D97-AF65-F5344CB8AC3E}">
        <p14:creationId xmlns:p14="http://schemas.microsoft.com/office/powerpoint/2010/main" val="3476032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ARP IDEA funds have the same project period of obligation IDEA funds.  These funds are initially available for a period of 15 months, followed by an additional carry over year.  Although these funds may be used for the same allowable purposes under IDEA, districts are encouraged to utilize these funds for non-recurring activities that were the result of COVID-19 closures.  Lastly, as with other federal funds addressing the unique circumstances caused by the pandemic, ARP IDEA funds will be subject to specific monitoring and are therefore tracked separately.</a:t>
            </a:r>
          </a:p>
        </p:txBody>
      </p:sp>
      <p:sp>
        <p:nvSpPr>
          <p:cNvPr id="4" name="Slide Number Placeholder 3"/>
          <p:cNvSpPr>
            <a:spLocks noGrp="1"/>
          </p:cNvSpPr>
          <p:nvPr>
            <p:ph type="sldNum" sz="quarter" idx="5"/>
          </p:nvPr>
        </p:nvSpPr>
        <p:spPr/>
        <p:txBody>
          <a:bodyPr/>
          <a:lstStyle/>
          <a:p>
            <a:fld id="{B97A44F7-5F69-4F06-8F30-FB0E6EC0A151}" type="slidenum">
              <a:rPr lang="en-US" smtClean="0"/>
              <a:t>33</a:t>
            </a:fld>
            <a:endParaRPr lang="en-US"/>
          </a:p>
        </p:txBody>
      </p:sp>
    </p:spTree>
    <p:extLst>
      <p:ext uri="{BB962C8B-B14F-4D97-AF65-F5344CB8AC3E}">
        <p14:creationId xmlns:p14="http://schemas.microsoft.com/office/powerpoint/2010/main" val="1933363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IDEA Part B funds are designated to assist in providing special education and related services to eligible children with disabilities. As previously stated, ARP IDEA funds are a supplemental to the IDEA Part B award and therefore have the same allowable uses.  Additionally, these funds are obligated to abide by the same requirements including their FY22 determination for significant disproportionality, provision of equitable services, and MOE.</a:t>
            </a:r>
          </a:p>
        </p:txBody>
      </p:sp>
      <p:sp>
        <p:nvSpPr>
          <p:cNvPr id="4" name="Slide Number Placeholder 3"/>
          <p:cNvSpPr>
            <a:spLocks noGrp="1"/>
          </p:cNvSpPr>
          <p:nvPr>
            <p:ph type="sldNum" sz="quarter" idx="5"/>
          </p:nvPr>
        </p:nvSpPr>
        <p:spPr/>
        <p:txBody>
          <a:bodyPr/>
          <a:lstStyle/>
          <a:p>
            <a:fld id="{B97A44F7-5F69-4F06-8F30-FB0E6EC0A151}" type="slidenum">
              <a:rPr lang="en-US" smtClean="0"/>
              <a:t>34</a:t>
            </a:fld>
            <a:endParaRPr lang="en-US"/>
          </a:p>
        </p:txBody>
      </p:sp>
    </p:spTree>
    <p:extLst>
      <p:ext uri="{BB962C8B-B14F-4D97-AF65-F5344CB8AC3E}">
        <p14:creationId xmlns:p14="http://schemas.microsoft.com/office/powerpoint/2010/main" val="3704070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These are two valuable resources provided by the US Department of Education and the Center for IDEA Fiscal Reporting (or CIFR).  Thank you.</a:t>
            </a:r>
          </a:p>
        </p:txBody>
      </p:sp>
      <p:sp>
        <p:nvSpPr>
          <p:cNvPr id="4" name="Slide Number Placeholder 3"/>
          <p:cNvSpPr>
            <a:spLocks noGrp="1"/>
          </p:cNvSpPr>
          <p:nvPr>
            <p:ph type="sldNum" sz="quarter" idx="5"/>
          </p:nvPr>
        </p:nvSpPr>
        <p:spPr/>
        <p:txBody>
          <a:bodyPr/>
          <a:lstStyle/>
          <a:p>
            <a:fld id="{B97A44F7-5F69-4F06-8F30-FB0E6EC0A151}" type="slidenum">
              <a:rPr lang="en-US" smtClean="0"/>
              <a:t>35</a:t>
            </a:fld>
            <a:endParaRPr lang="en-US"/>
          </a:p>
        </p:txBody>
      </p:sp>
    </p:spTree>
    <p:extLst>
      <p:ext uri="{BB962C8B-B14F-4D97-AF65-F5344CB8AC3E}">
        <p14:creationId xmlns:p14="http://schemas.microsoft.com/office/powerpoint/2010/main" val="3295042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a:solidFill>
                  <a:schemeClr val="tx1"/>
                </a:solidFill>
                <a:effectLst/>
                <a:latin typeface="+mn-lt"/>
                <a:ea typeface="+mn-ea"/>
                <a:cs typeface="+mn-cs"/>
              </a:rPr>
              <a:t>This past March President Biden signed the Federal American Rescue Plan (ARP Act). In addition to providing $122 billion in Elementary and Secondary School Emergency Relief (ARP ESSER) to States and school districts, the Act required the United States Department of Education (The Department) to reserve $800 million for Homeless Children and Youth (ARP-HCY).  This funding is directed to support efforts to identify homeless children and youth, provide them with comprehensive, wrap-around services that address needs arising from the pandemic and allow them to attend school and participate fully in all school activities. </a:t>
            </a:r>
            <a:endParaRPr lang="en-US" sz="1200" b="0" i="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BF8D6509-F30D-420A-A431-3E288F5610D5}" type="slidenum">
              <a:rPr lang="en-US" smtClean="0"/>
              <a:t>36</a:t>
            </a:fld>
            <a:endParaRPr lang="en-US"/>
          </a:p>
        </p:txBody>
      </p:sp>
    </p:spTree>
    <p:extLst>
      <p:ext uri="{BB962C8B-B14F-4D97-AF65-F5344CB8AC3E}">
        <p14:creationId xmlns:p14="http://schemas.microsoft.com/office/powerpoint/2010/main" val="1646423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a:solidFill>
                  <a:schemeClr val="tx1"/>
                </a:solidFill>
                <a:effectLst/>
                <a:latin typeface="+mn-lt"/>
                <a:ea typeface="+mn-ea"/>
                <a:cs typeface="+mn-cs"/>
              </a:rPr>
              <a:t>Based on the proportion States received under Title I, Part A for the most recent fiscal year, the New Jersey Department of Education (NJDOE) was awarded $18,118,225.  </a:t>
            </a:r>
          </a:p>
          <a:p>
            <a:pPr rtl="0" fontAlgn="base"/>
            <a:r>
              <a:rPr lang="en-US" sz="1200" b="0" i="0" kern="1200">
                <a:solidFill>
                  <a:schemeClr val="tx1"/>
                </a:solidFill>
                <a:effectLst/>
                <a:latin typeface="+mn-lt"/>
                <a:ea typeface="+mn-ea"/>
                <a:cs typeface="+mn-cs"/>
              </a:rPr>
              <a:t>​</a:t>
            </a:r>
          </a:p>
          <a:p>
            <a:pPr rtl="0" fontAlgn="base"/>
            <a:r>
              <a:rPr lang="en-US" sz="1200" b="0" i="0" u="none" strike="noStrike" kern="1200">
                <a:solidFill>
                  <a:schemeClr val="tx1"/>
                </a:solidFill>
                <a:effectLst/>
                <a:latin typeface="+mn-lt"/>
                <a:ea typeface="+mn-ea"/>
                <a:cs typeface="+mn-cs"/>
              </a:rPr>
              <a:t>NJDOE will follow the Department’s recommendation – as stated in its </a:t>
            </a:r>
            <a:r>
              <a:rPr lang="en-US" sz="1200" b="0" i="0" u="sng" kern="1200">
                <a:solidFill>
                  <a:schemeClr val="tx1"/>
                </a:solidFill>
                <a:effectLst/>
                <a:latin typeface="+mn-lt"/>
                <a:ea typeface="+mn-ea"/>
                <a:cs typeface="+mn-cs"/>
              </a:rPr>
              <a:t>April 23, 2021 letter</a:t>
            </a:r>
            <a:r>
              <a:rPr lang="en-US" sz="1200" b="0" i="0" u="none" strike="noStrike" kern="1200">
                <a:solidFill>
                  <a:schemeClr val="tx1"/>
                </a:solidFill>
                <a:effectLst/>
                <a:latin typeface="+mn-lt"/>
                <a:ea typeface="+mn-ea"/>
                <a:cs typeface="+mn-cs"/>
              </a:rPr>
              <a:t> – and distribute 75% of the ARP Homeless I allocation to </a:t>
            </a:r>
            <a:r>
              <a:rPr lang="en-US" sz="1200" b="0" i="0" u="sng" kern="1200">
                <a:solidFill>
                  <a:schemeClr val="tx1"/>
                </a:solidFill>
                <a:effectLst/>
                <a:latin typeface="+mn-lt"/>
                <a:ea typeface="+mn-ea"/>
                <a:cs typeface="+mn-cs"/>
              </a:rPr>
              <a:t>current regional McKinney-Vento grantees</a:t>
            </a:r>
            <a:r>
              <a:rPr lang="en-US" sz="1200" b="0" i="0" u="none" strike="noStrike" kern="1200">
                <a:solidFill>
                  <a:schemeClr val="tx1"/>
                </a:solidFill>
                <a:effectLst/>
                <a:latin typeface="+mn-lt"/>
                <a:ea typeface="+mn-ea"/>
                <a:cs typeface="+mn-cs"/>
              </a:rPr>
              <a:t>; thus, allowing for a quick distribution of funds.  This also enables the regional grantees to partner with community-based organizations that are well-positioned to identify children and youth experiencing homelessness and connect them to educationally related supports and wraparound services. </a:t>
            </a:r>
            <a:r>
              <a:rPr lang="en-US" sz="1200" b="0" i="0" kern="1200">
                <a:solidFill>
                  <a:schemeClr val="tx1"/>
                </a:solidFill>
                <a:effectLst/>
                <a:latin typeface="+mn-lt"/>
                <a:ea typeface="+mn-ea"/>
                <a:cs typeface="+mn-cs"/>
              </a:rPr>
              <a:t>​</a:t>
            </a:r>
          </a:p>
          <a:p>
            <a:pPr rtl="0" fontAlgn="base"/>
            <a:endParaRPr lang="en-US" sz="1200" b="0" i="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7A44F7-5F69-4F06-8F30-FB0E6EC0A15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24883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NJDOE will</a:t>
            </a:r>
            <a:r>
              <a:rPr lang="en-US" sz="1200" dirty="0">
                <a:solidFill>
                  <a:srgbClr val="000000"/>
                </a:solidFill>
                <a:latin typeface="Calibri" panose="020F0502020204030204" pitchFamily="34" charset="0"/>
              </a:rPr>
              <a:t> utilize the set-aside funds to: </a:t>
            </a:r>
          </a:p>
          <a:p>
            <a:pPr fontAlgn="base">
              <a:buFont typeface="+mj-lt"/>
              <a:buAutoNum type="arabicPeriod"/>
            </a:pPr>
            <a:r>
              <a:rPr lang="en-US" sz="1200" dirty="0">
                <a:solidFill>
                  <a:srgbClr val="000000"/>
                </a:solidFill>
                <a:latin typeface="Calibri" panose="020F0502020204030204" pitchFamily="34" charset="0"/>
              </a:rPr>
              <a:t>  To conduct a statewide needs assessment in order to analyze where there are significant concentrations of students and families experiencing homelessness; and </a:t>
            </a:r>
          </a:p>
          <a:p>
            <a:pPr fontAlgn="base">
              <a:buFont typeface="+mj-lt"/>
              <a:buAutoNum type="arabicPeriod"/>
            </a:pPr>
            <a:r>
              <a:rPr lang="en-US" sz="1200" dirty="0">
                <a:solidFill>
                  <a:srgbClr val="000000"/>
                </a:solidFill>
                <a:latin typeface="Calibri" panose="020F0502020204030204" pitchFamily="34" charset="0"/>
              </a:rPr>
              <a:t>  Ensure there is sufficient funding to support training, technical assistance at the LEA level to ensure the identification of students experiencing homelessness</a:t>
            </a:r>
          </a:p>
          <a:p>
            <a:pPr fontAlgn="base">
              <a:buFont typeface="+mj-lt"/>
              <a:buAutoNum type="arabicPeriod"/>
            </a:pPr>
            <a:endParaRPr lang="en-US" sz="1200" dirty="0">
              <a:solidFill>
                <a:srgbClr val="000000"/>
              </a:solidFill>
              <a:latin typeface="Calibri" panose="020F0502020204030204" pitchFamily="34" charset="0"/>
            </a:endParaRPr>
          </a:p>
          <a:p>
            <a:pPr fontAlgn="base">
              <a:buFont typeface="+mj-lt"/>
              <a:buNone/>
            </a:pPr>
            <a:r>
              <a:rPr lang="en-US" sz="1200" kern="1200" dirty="0">
                <a:solidFill>
                  <a:schemeClr val="tx1"/>
                </a:solidFill>
                <a:effectLst/>
                <a:latin typeface="+mn-lt"/>
                <a:ea typeface="+mn-ea"/>
                <a:cs typeface="+mn-cs"/>
              </a:rPr>
              <a:t>To build capacity at both the state educational agency (SEA) and local educational agency (LEA) level, the New Jersey Department of Education ARP HCY program will offer every district homeless liaison (DHL), essential district staff, and NJDOE’s 21 County Educational Specialists, an opportunity to become certified in McKinney-Vento Act requirements through a training and certification process.  The goal will be to educate as many essential staff members in the school system as possible to ensure the educational excellence, success, and stability of our children, youths, and families experiencing homelessness.</a:t>
            </a: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7A44F7-5F69-4F06-8F30-FB0E6EC0A15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8603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a:solidFill>
                  <a:schemeClr val="tx1"/>
                </a:solidFill>
                <a:effectLst/>
                <a:latin typeface="+mn-lt"/>
                <a:ea typeface="+mn-ea"/>
                <a:cs typeface="+mn-cs"/>
              </a:rPr>
              <a:t>Funding under this program must be used for the purposes of identifying homeless children and youth and providing homeless children and youth with (A) wrap-around services in light of the challenges of COVID–19; and (B) assistance needed to enable homeless children and youth to attend school and participate fully in school activities. </a:t>
            </a:r>
          </a:p>
          <a:p>
            <a:pPr fontAlgn="base"/>
            <a:endParaRPr lang="en-US" sz="1200" b="0" i="0" kern="1200">
              <a:solidFill>
                <a:schemeClr val="tx1"/>
              </a:solidFill>
              <a:effectLst/>
              <a:latin typeface="+mn-lt"/>
              <a:ea typeface="+mn-ea"/>
              <a:cs typeface="+mn-cs"/>
            </a:endParaRPr>
          </a:p>
          <a:p>
            <a:pPr fontAlgn="base"/>
            <a:r>
              <a:rPr lang="en-US" sz="1200" b="0" i="0" kern="1200">
                <a:solidFill>
                  <a:schemeClr val="tx1"/>
                </a:solidFill>
                <a:effectLst/>
                <a:latin typeface="+mn-lt"/>
                <a:ea typeface="+mn-ea"/>
                <a:cs typeface="+mn-cs"/>
              </a:rPr>
              <a:t>Activities under ARP Homeless may include any expenses necessary to facilitate the identification, enrollment, retention, or educational success of homeless children and youth in order to enable homeless children and youth to attend school and participate fully in school activities, such as: </a:t>
            </a:r>
          </a:p>
          <a:p>
            <a:pPr fontAlgn="base">
              <a:lnSpc>
                <a:spcPct val="100000"/>
              </a:lnSpc>
              <a:spcBef>
                <a:spcPts val="0"/>
              </a:spcBef>
              <a:spcAft>
                <a:spcPts val="0"/>
              </a:spcAft>
            </a:pPr>
            <a:r>
              <a:rPr lang="en-US" sz="1200">
                <a:solidFill>
                  <a:srgbClr val="000000"/>
                </a:solidFill>
                <a:latin typeface="+mn-lt"/>
              </a:rPr>
              <a:t>providing wraparound services (which could be provided in collaboration with and/or through contracts with community-based organizations, and could include academic supports, trauma-informed care, social-emotional support, and mental health services);</a:t>
            </a:r>
          </a:p>
          <a:p>
            <a:pPr fontAlgn="base">
              <a:lnSpc>
                <a:spcPct val="100000"/>
              </a:lnSpc>
              <a:spcBef>
                <a:spcPts val="0"/>
              </a:spcBef>
              <a:spcAft>
                <a:spcPts val="0"/>
              </a:spcAft>
            </a:pPr>
            <a:endParaRPr lang="en-US" sz="1200">
              <a:solidFill>
                <a:srgbClr val="000000"/>
              </a:solidFill>
              <a:latin typeface="+mn-lt"/>
            </a:endParaRPr>
          </a:p>
          <a:p>
            <a:pPr fontAlgn="base">
              <a:lnSpc>
                <a:spcPct val="100000"/>
              </a:lnSpc>
              <a:spcBef>
                <a:spcPts val="0"/>
              </a:spcBef>
              <a:spcAft>
                <a:spcPts val="0"/>
              </a:spcAft>
            </a:pPr>
            <a:r>
              <a:rPr lang="en-US" sz="1200">
                <a:solidFill>
                  <a:srgbClr val="000000"/>
                </a:solidFill>
                <a:latin typeface="+mn-lt"/>
              </a:rPr>
              <a:t>purchasing needed supplies (e.g., PPE, eyeglasses, school supplies, personal care items);</a:t>
            </a:r>
          </a:p>
          <a:p>
            <a:pPr fontAlgn="base">
              <a:lnSpc>
                <a:spcPct val="100000"/>
              </a:lnSpc>
              <a:spcBef>
                <a:spcPts val="0"/>
              </a:spcBef>
              <a:spcAft>
                <a:spcPts val="0"/>
              </a:spcAft>
            </a:pPr>
            <a:endParaRPr lang="en-US" sz="1200">
              <a:solidFill>
                <a:srgbClr val="000000"/>
              </a:solidFill>
              <a:latin typeface="+mn-lt"/>
            </a:endParaRPr>
          </a:p>
          <a:p>
            <a:pPr fontAlgn="base">
              <a:lnSpc>
                <a:spcPct val="100000"/>
              </a:lnSpc>
              <a:spcBef>
                <a:spcPts val="0"/>
              </a:spcBef>
              <a:spcAft>
                <a:spcPts val="0"/>
              </a:spcAft>
            </a:pPr>
            <a:r>
              <a:rPr lang="en-US" sz="1200">
                <a:solidFill>
                  <a:srgbClr val="000000"/>
                </a:solidFill>
                <a:latin typeface="+mn-lt"/>
              </a:rPr>
              <a:t>providing transportation to enable children and youth to attend classes and participate fully in school activities;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7A44F7-5F69-4F06-8F30-FB0E6EC0A15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5277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lnSpc>
                <a:spcPct val="100000"/>
              </a:lnSpc>
              <a:spcBef>
                <a:spcPts val="0"/>
              </a:spcBef>
              <a:spcAft>
                <a:spcPts val="0"/>
              </a:spcAft>
            </a:pPr>
            <a:r>
              <a:rPr lang="en-US" sz="1200">
                <a:solidFill>
                  <a:srgbClr val="000000"/>
                </a:solidFill>
                <a:latin typeface="+mn-lt"/>
              </a:rPr>
              <a:t>purchasing cell phones or other technological devices for unaccompanied youth to enable the youth to attend and fully participate in school activities;</a:t>
            </a:r>
          </a:p>
          <a:p>
            <a:pPr fontAlgn="base">
              <a:lnSpc>
                <a:spcPct val="100000"/>
              </a:lnSpc>
              <a:spcBef>
                <a:spcPts val="0"/>
              </a:spcBef>
              <a:spcAft>
                <a:spcPts val="0"/>
              </a:spcAft>
            </a:pPr>
            <a:endParaRPr lang="en-US" sz="1200">
              <a:solidFill>
                <a:srgbClr val="000000"/>
              </a:solidFill>
              <a:latin typeface="+mn-lt"/>
            </a:endParaRPr>
          </a:p>
          <a:p>
            <a:pPr fontAlgn="base">
              <a:lnSpc>
                <a:spcPct val="100000"/>
              </a:lnSpc>
              <a:spcBef>
                <a:spcPts val="0"/>
              </a:spcBef>
              <a:spcAft>
                <a:spcPts val="0"/>
              </a:spcAft>
            </a:pPr>
            <a:r>
              <a:rPr lang="en-US" sz="1200">
                <a:solidFill>
                  <a:srgbClr val="000000"/>
                </a:solidFill>
                <a:latin typeface="+mn-lt"/>
              </a:rPr>
              <a:t>providing access to reliable, high-speed internet for students through the purchase of internet connected devices/equipment, mobile hotspots, wireless service plans, or installation of Community Wi-Fi Hotspots (e.g., at homeless shelters), especially in underserved communities; paying for short-term, temporary housing (e.g., a few days in a motel) when such emergency housing is the only reasonable option for COVID-safe temporary housing and when necessary to enable the homeless child or youth to attend school and participate fully in school activities (including summer school); and</a:t>
            </a:r>
          </a:p>
          <a:p>
            <a:pPr fontAlgn="base">
              <a:lnSpc>
                <a:spcPct val="100000"/>
              </a:lnSpc>
              <a:spcBef>
                <a:spcPts val="0"/>
              </a:spcBef>
              <a:spcAft>
                <a:spcPts val="0"/>
              </a:spcAft>
            </a:pPr>
            <a:endParaRPr lang="en-US" sz="1200">
              <a:solidFill>
                <a:srgbClr val="000000"/>
              </a:solidFill>
              <a:latin typeface="+mn-lt"/>
            </a:endParaRPr>
          </a:p>
          <a:p>
            <a:pPr fontAlgn="base">
              <a:lnSpc>
                <a:spcPct val="100000"/>
              </a:lnSpc>
              <a:spcBef>
                <a:spcPts val="0"/>
              </a:spcBef>
              <a:spcAft>
                <a:spcPts val="0"/>
              </a:spcAft>
            </a:pPr>
            <a:r>
              <a:rPr lang="en-US" sz="1200">
                <a:solidFill>
                  <a:srgbClr val="000000"/>
                </a:solidFill>
                <a:latin typeface="+mn-lt"/>
              </a:rPr>
              <a:t>providing store cards/prepaid debit cards to purchase materials necessary for students to participate in school activities. </a:t>
            </a:r>
          </a:p>
          <a:p>
            <a:pPr fontAlgn="base">
              <a:lnSpc>
                <a:spcPct val="100000"/>
              </a:lnSpc>
              <a:spcBef>
                <a:spcPts val="0"/>
              </a:spcBef>
              <a:spcAft>
                <a:spcPts val="0"/>
              </a:spcAft>
            </a:pPr>
            <a:endParaRPr lang="en-US" sz="1200">
              <a:solidFill>
                <a:srgbClr val="000000"/>
              </a:solidFill>
              <a:latin typeface="+mn-lt"/>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a:t>LEAs must ensure that all costs are reasonable and necessary and that these uses of funds align with the purpose of, and other requirements in, the EHCY statute. In addition, when considering funding decisions, we want to emphasize that section 723(d)(16) of the EHCY statute allows the use of funds for “other extraordinary or emergency assistance needed to enable homeless children and youths to attend school and participate fully in school activities.” Accordingly, when considering funding decisions, LEAs should analyze the needs of students experiencing homelessness in light of the COVID-19 pandemic and its extraordinary impact. </a:t>
            </a:r>
          </a:p>
          <a:p>
            <a:pPr fontAlgn="base">
              <a:lnSpc>
                <a:spcPct val="100000"/>
              </a:lnSpc>
              <a:spcBef>
                <a:spcPts val="0"/>
              </a:spcBef>
              <a:spcAft>
                <a:spcPts val="0"/>
              </a:spcAft>
            </a:pPr>
            <a:endParaRPr lang="en-US" sz="1200">
              <a:solidFill>
                <a:srgbClr val="000000"/>
              </a:solidFill>
              <a:latin typeface="+mn-lt"/>
            </a:endParaRPr>
          </a:p>
          <a:p>
            <a:endParaRPr lang="en-US" sz="1200" b="0" i="0" u="none" strike="noStrike" kern="1200" baseline="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7A44F7-5F69-4F06-8F30-FB0E6EC0A15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84336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C1FC84A-B61C-4A46-BCC0-0080EAFB636E}" type="slidenum">
              <a:rPr lang="en-US" smtClean="0"/>
              <a:t>41</a:t>
            </a:fld>
            <a:endParaRPr lang="en-US"/>
          </a:p>
        </p:txBody>
      </p:sp>
    </p:spTree>
    <p:extLst>
      <p:ext uri="{BB962C8B-B14F-4D97-AF65-F5344CB8AC3E}">
        <p14:creationId xmlns:p14="http://schemas.microsoft.com/office/powerpoint/2010/main" val="2526800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a:p>
            <a:r>
              <a:rPr lang="en-US"/>
              <a:t>In</a:t>
            </a:r>
            <a:r>
              <a:rPr lang="en-US" baseline="0"/>
              <a:t> 12 months, more than $4.5 BILLION Federal dollars will have been allocated to NJ school districts. In the words of Notorious B.I.G.  This means, Mo Money Mo Problems.</a:t>
            </a:r>
          </a:p>
          <a:p>
            <a:r>
              <a:rPr lang="en-US"/>
              <a:t>Or to paraphrase Peter Parker: With great wealth</a:t>
            </a:r>
            <a:r>
              <a:rPr lang="en-US" baseline="0"/>
              <a:t> comes great responsibility</a:t>
            </a:r>
            <a:endParaRPr lang="en-US"/>
          </a:p>
        </p:txBody>
      </p:sp>
      <p:sp>
        <p:nvSpPr>
          <p:cNvPr id="4" name="Slide Number Placeholder 3"/>
          <p:cNvSpPr>
            <a:spLocks noGrp="1"/>
          </p:cNvSpPr>
          <p:nvPr>
            <p:ph type="sldNum" sz="quarter" idx="10"/>
          </p:nvPr>
        </p:nvSpPr>
        <p:spPr/>
        <p:txBody>
          <a:bodyPr/>
          <a:lstStyle/>
          <a:p>
            <a:fld id="{BCCB8011-B2C8-4065-A496-0BC67FEC4B59}" type="slidenum">
              <a:rPr lang="en-US" smtClean="0"/>
              <a:t>3</a:t>
            </a:fld>
            <a:endParaRPr lang="en-US"/>
          </a:p>
        </p:txBody>
      </p:sp>
    </p:spTree>
    <p:extLst>
      <p:ext uri="{BB962C8B-B14F-4D97-AF65-F5344CB8AC3E}">
        <p14:creationId xmlns:p14="http://schemas.microsoft.com/office/powerpoint/2010/main" val="2680779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8D6509-F30D-420A-A431-3E288F5610D5}" type="slidenum">
              <a:rPr lang="en-US" smtClean="0"/>
              <a:t>15</a:t>
            </a:fld>
            <a:endParaRPr lang="en-US"/>
          </a:p>
        </p:txBody>
      </p:sp>
    </p:spTree>
    <p:extLst>
      <p:ext uri="{BB962C8B-B14F-4D97-AF65-F5344CB8AC3E}">
        <p14:creationId xmlns:p14="http://schemas.microsoft.com/office/powerpoint/2010/main" val="3131580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u="none" dirty="0">
              <a:solidFill>
                <a:srgbClr val="104E72"/>
              </a:solidFill>
            </a:endParaRPr>
          </a:p>
          <a:p>
            <a:r>
              <a:rPr lang="en-US" sz="1200" u="none" dirty="0">
                <a:solidFill>
                  <a:srgbClr val="104E72"/>
                </a:solidFill>
              </a:rPr>
              <a:t>Citation*</a:t>
            </a:r>
          </a:p>
          <a:p>
            <a:r>
              <a:rPr lang="en-US" dirty="0">
                <a:hlinkClick r:id="rId3"/>
              </a:rPr>
              <a:t>FINAL_ARP-ESSER-FACT-SHEET.pdf (ed.gov)</a:t>
            </a:r>
            <a:endParaRPr lang="en-US" dirty="0"/>
          </a:p>
          <a:p>
            <a:endParaRPr lang="en-US" sz="1200" u="none" dirty="0">
              <a:solidFill>
                <a:srgbClr val="104E72"/>
              </a:solidFill>
            </a:endParaRPr>
          </a:p>
          <a:p>
            <a:r>
              <a:rPr lang="en-US" sz="1200" u="none" dirty="0">
                <a:solidFill>
                  <a:srgbClr val="104E72"/>
                </a:solidFill>
              </a:rPr>
              <a:t>Here is a table of allowable uses in the context of Teaching and Learning  valuing SEL as a key component educating children.  Here I will go through the priorities with recommended use order on which </a:t>
            </a:r>
            <a:r>
              <a:rPr lang="en-US" sz="1200" b="1" u="none" dirty="0">
                <a:solidFill>
                  <a:srgbClr val="104E72"/>
                </a:solidFill>
              </a:rPr>
              <a:t>you are not obligated to follow but rather maximize your use of the funds to meet your unique needs and timing priorities.</a:t>
            </a:r>
          </a:p>
          <a:p>
            <a:endParaRPr lang="en-US" sz="1200" b="1" u="none" dirty="0">
              <a:solidFill>
                <a:srgbClr val="104E72"/>
              </a:solidFill>
            </a:endParaRPr>
          </a:p>
          <a:p>
            <a:r>
              <a:rPr lang="en-US" sz="1200" b="1" u="none" dirty="0">
                <a:solidFill>
                  <a:srgbClr val="104E72"/>
                </a:solidFill>
              </a:rPr>
              <a:t>For the sake of space grants names are shortened</a:t>
            </a:r>
          </a:p>
          <a:p>
            <a:endParaRPr lang="en-US" sz="1200" u="none" dirty="0">
              <a:solidFill>
                <a:srgbClr val="104E72"/>
              </a:solidFill>
            </a:endParaRPr>
          </a:p>
          <a:p>
            <a:r>
              <a:rPr lang="en-US" sz="1200" u="sng" dirty="0">
                <a:solidFill>
                  <a:srgbClr val="104E72"/>
                </a:solidFill>
              </a:rPr>
              <a:t>and Coordinate Not Conflate</a:t>
            </a:r>
          </a:p>
          <a:p>
            <a:endParaRPr lang="en-US" sz="1200" u="sng" dirty="0">
              <a:solidFill>
                <a:srgbClr val="104E72"/>
              </a:solidFill>
            </a:endParaRPr>
          </a:p>
          <a:p>
            <a:pPr marL="228600" indent="-228600">
              <a:buAutoNum type="arabicPeriod"/>
            </a:pPr>
            <a:r>
              <a:rPr lang="en-US" b="1" dirty="0"/>
              <a:t>Learning Acceleration Professional Learning</a:t>
            </a:r>
            <a:r>
              <a:rPr lang="en-US" dirty="0"/>
              <a:t>:   | Specific allowable use be sure to check rules |  Yes allowable. LA Grant is addition funding | Yes Allowable and additional funds from the grant</a:t>
            </a:r>
            <a:r>
              <a:rPr lang="en-US" b="0" u="none" dirty="0">
                <a:solidFill>
                  <a:srgbClr val="104E72"/>
                </a:solidFill>
              </a:rPr>
              <a:t> </a:t>
            </a:r>
            <a:r>
              <a:rPr lang="en-US" b="0" u="none" dirty="0" err="1">
                <a:solidFill>
                  <a:srgbClr val="104E72"/>
                </a:solidFill>
              </a:rPr>
              <a:t>Ac.Lrn.Ch&amp;EdSup</a:t>
            </a:r>
            <a:r>
              <a:rPr lang="en-US" b="0" u="none" dirty="0">
                <a:solidFill>
                  <a:srgbClr val="104E72"/>
                </a:solidFill>
              </a:rPr>
              <a:t>.</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1" dirty="0"/>
              <a:t>Out-Of-School Time Activities </a:t>
            </a:r>
            <a:r>
              <a:rPr lang="en-US" dirty="0"/>
              <a:t>| Allowable Explicitly Stated |  Yes allowable and  LA &amp; MH Grant for programs and PD – be mindful of their unique allocations  | Yes allowable and additional funds from the grant</a:t>
            </a:r>
            <a:r>
              <a:rPr lang="en-US" b="0" u="none" dirty="0">
                <a:solidFill>
                  <a:srgbClr val="104E72"/>
                </a:solidFill>
              </a:rPr>
              <a:t> </a:t>
            </a:r>
            <a:r>
              <a:rPr lang="en-US" b="0" u="none" dirty="0" err="1">
                <a:solidFill>
                  <a:srgbClr val="104E72"/>
                </a:solidFill>
              </a:rPr>
              <a:t>Ac.Lrn.Ch&amp;EdSup</a:t>
            </a:r>
            <a:r>
              <a:rPr lang="en-US" b="0" u="none" dirty="0">
                <a:solidFill>
                  <a:srgbClr val="104E72"/>
                </a:solidFill>
              </a:rPr>
              <a:t> where there is no unique allocations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1" dirty="0"/>
              <a:t>Summer Activities: Activities </a:t>
            </a:r>
            <a:r>
              <a:rPr lang="en-US" dirty="0"/>
              <a:t>| Allowable Explicitly Stated |  Yes allowable and  LA &amp; MH Grant for programs and PD – be mindful of their unique allocations  | Yes allowable and additional funds from the grant</a:t>
            </a:r>
            <a:r>
              <a:rPr lang="en-US" b="0" u="none" dirty="0">
                <a:solidFill>
                  <a:srgbClr val="104E72"/>
                </a:solidFill>
              </a:rPr>
              <a:t> </a:t>
            </a:r>
            <a:r>
              <a:rPr lang="en-US" b="0" u="none" dirty="0" err="1">
                <a:solidFill>
                  <a:srgbClr val="104E72"/>
                </a:solidFill>
              </a:rPr>
              <a:t>Ac.Lrn.Ch&amp;EdSup</a:t>
            </a:r>
            <a:r>
              <a:rPr lang="en-US" b="0" u="none" dirty="0">
                <a:solidFill>
                  <a:srgbClr val="104E72"/>
                </a:solidFill>
              </a:rPr>
              <a:t> where there is no unique allocations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1" dirty="0"/>
              <a:t>Mental Health Professional Learning: </a:t>
            </a:r>
            <a:r>
              <a:rPr lang="en-US" b="0" dirty="0"/>
              <a:t>Allowable | Allowable and MH Grant min 10% | Allowable and MTSS and MH Staffing grant, the learning acceleration grant under principle one where Teaching and learning is enhanced with  embedded SEL practices|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1" dirty="0"/>
              <a:t>Mental Health Programs: </a:t>
            </a:r>
            <a:r>
              <a:rPr lang="en-US" b="0" dirty="0"/>
              <a:t>Allowable | Allowable and MH Grant Max of 90%  for programs for students | Allowable and MTSS and MH Staffing grant, the learning acceleration grant under principle one where Teaching and learning is enhanced with embedded SEL practices|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1" dirty="0"/>
              <a:t>Needed Uses in response  to disproportionate impact of the pandemic</a:t>
            </a:r>
          </a:p>
          <a:p>
            <a:r>
              <a:rPr lang="en-US" b="1" dirty="0"/>
              <a:t>7. LEA changes in direct response to COVID-19: </a:t>
            </a:r>
            <a:r>
              <a:rPr lang="en-US" b="0" dirty="0"/>
              <a:t>Generally, uses that are  necessary, and reasonable expenditures  in direct response to the COVID-19 are allowable.</a:t>
            </a:r>
          </a:p>
          <a:p>
            <a:endParaRPr lang="en-US" b="0" dirty="0"/>
          </a:p>
          <a:p>
            <a:r>
              <a:rPr lang="en-US" b="0" dirty="0"/>
              <a:t>We will take questions at the end, See any posted FAQ from NJDOE, and USED, and email us if you have questions at the designated email address.</a:t>
            </a:r>
          </a:p>
          <a:p>
            <a:endParaRPr lang="en-US" b="0" dirty="0"/>
          </a:p>
          <a:p>
            <a:pPr marL="360045" indent="-257175">
              <a:lnSpc>
                <a:spcPct val="100000"/>
              </a:lnSpc>
              <a:spcBef>
                <a:spcPts val="0"/>
              </a:spcBef>
              <a:buClr>
                <a:schemeClr val="tx1">
                  <a:shade val="95000"/>
                </a:schemeClr>
              </a:buClr>
              <a:defRPr/>
            </a:pPr>
            <a:endParaRPr lang="en-US" sz="1200" dirty="0">
              <a:latin typeface="Calibri"/>
              <a:cs typeface="Arial" panose="020B0604020202020204"/>
            </a:endParaRPr>
          </a:p>
          <a:p>
            <a:pPr marL="411480" indent="-308610">
              <a:lnSpc>
                <a:spcPct val="100000"/>
              </a:lnSpc>
              <a:spcBef>
                <a:spcPts val="0"/>
              </a:spcBef>
              <a:buClr>
                <a:schemeClr val="tx1">
                  <a:shade val="95000"/>
                </a:schemeClr>
              </a:buClr>
              <a:buFont typeface="Arial" panose="05000000000000000000" pitchFamily="2" charset="2"/>
              <a:buChar char="•"/>
              <a:defRPr/>
            </a:pPr>
            <a:r>
              <a:rPr lang="en-US" sz="1200" dirty="0">
                <a:latin typeface="Calibri"/>
                <a:cs typeface="Calibri"/>
              </a:rPr>
              <a:t>All obligations must be paid before the  </a:t>
            </a:r>
            <a:r>
              <a:rPr lang="en-US" sz="1200" dirty="0" err="1">
                <a:latin typeface="Calibri"/>
                <a:cs typeface="Calibri"/>
              </a:rPr>
              <a:t>the</a:t>
            </a:r>
            <a:r>
              <a:rPr lang="en-US" sz="1200" dirty="0">
                <a:latin typeface="Calibri"/>
                <a:cs typeface="Calibri"/>
              </a:rPr>
              <a:t> Each Grants Expiration Date</a:t>
            </a:r>
          </a:p>
          <a:p>
            <a:pPr marL="411480" indent="-308610">
              <a:lnSpc>
                <a:spcPct val="100000"/>
              </a:lnSpc>
              <a:spcBef>
                <a:spcPts val="0"/>
              </a:spcBef>
              <a:buClr>
                <a:schemeClr val="tx1">
                  <a:shade val="95000"/>
                </a:schemeClr>
              </a:buClr>
              <a:buFont typeface="Arial" panose="05000000000000000000" pitchFamily="2" charset="2"/>
              <a:buChar char="•"/>
              <a:defRPr/>
            </a:pPr>
            <a:endParaRPr lang="en-US" sz="1200" b="0" dirty="0">
              <a:latin typeface="Calibri"/>
              <a:cs typeface="Calibri"/>
            </a:endParaRPr>
          </a:p>
          <a:p>
            <a:pPr marL="102870" indent="0">
              <a:lnSpc>
                <a:spcPct val="100000"/>
              </a:lnSpc>
              <a:spcBef>
                <a:spcPts val="0"/>
              </a:spcBef>
              <a:buClr>
                <a:schemeClr val="tx1">
                  <a:shade val="95000"/>
                </a:schemeClr>
              </a:buClr>
              <a:buFont typeface="Arial" panose="05000000000000000000" pitchFamily="2" charset="2"/>
              <a:buNone/>
              <a:defRPr/>
            </a:pPr>
            <a:r>
              <a:rPr lang="en-US" sz="1200" u="sng" dirty="0">
                <a:solidFill>
                  <a:srgbClr val="104E72"/>
                </a:solidFill>
              </a:rPr>
              <a:t>Braid Not Blend: Record Source Funds For Expenditures; and Be mindful of the unique allocations of ESSER II, ESSER III and their accompanying Grants. Expenditures that can last beyond 2024 are good investments.</a:t>
            </a:r>
            <a:endParaRPr lang="en-US" b="0" dirty="0"/>
          </a:p>
        </p:txBody>
      </p:sp>
      <p:sp>
        <p:nvSpPr>
          <p:cNvPr id="4" name="Slide Number Placeholder 3"/>
          <p:cNvSpPr>
            <a:spLocks noGrp="1"/>
          </p:cNvSpPr>
          <p:nvPr>
            <p:ph type="sldNum" sz="quarter" idx="5"/>
          </p:nvPr>
        </p:nvSpPr>
        <p:spPr/>
        <p:txBody>
          <a:bodyPr/>
          <a:lstStyle/>
          <a:p>
            <a:fld id="{CC1FC84A-B61C-4A46-BCC0-0080EAFB636E}" type="slidenum">
              <a:rPr lang="en-US" smtClean="0"/>
              <a:t>16</a:t>
            </a:fld>
            <a:endParaRPr lang="en-US"/>
          </a:p>
        </p:txBody>
      </p:sp>
    </p:spTree>
    <p:extLst>
      <p:ext uri="{BB962C8B-B14F-4D97-AF65-F5344CB8AC3E}">
        <p14:creationId xmlns:p14="http://schemas.microsoft.com/office/powerpoint/2010/main" val="2171526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8D6509-F30D-420A-A431-3E288F5610D5}" type="slidenum">
              <a:rPr lang="en-US" smtClean="0"/>
              <a:t>22</a:t>
            </a:fld>
            <a:endParaRPr lang="en-US"/>
          </a:p>
        </p:txBody>
      </p:sp>
    </p:spTree>
    <p:extLst>
      <p:ext uri="{BB962C8B-B14F-4D97-AF65-F5344CB8AC3E}">
        <p14:creationId xmlns:p14="http://schemas.microsoft.com/office/powerpoint/2010/main" val="1540445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8D6509-F30D-420A-A431-3E288F5610D5}" type="slidenum">
              <a:rPr lang="en-US" smtClean="0"/>
              <a:t>25</a:t>
            </a:fld>
            <a:endParaRPr lang="en-US"/>
          </a:p>
        </p:txBody>
      </p:sp>
    </p:spTree>
    <p:extLst>
      <p:ext uri="{BB962C8B-B14F-4D97-AF65-F5344CB8AC3E}">
        <p14:creationId xmlns:p14="http://schemas.microsoft.com/office/powerpoint/2010/main" val="2986760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Under this requirement, an LEA must engage in meaningful consultation with stakeholders and give the public an opportunity to provide input in the development of its plan. Specifically, an LEA must engage in meaningful consultation with students; families; school and district administrators (including special education administrators); and teachers, principals, school leaders, other educators, school staff, and their unions.</a:t>
            </a:r>
          </a:p>
          <a:p>
            <a:pPr marL="0" indent="0">
              <a:buNone/>
            </a:pPr>
            <a:endParaRPr lang="en-US" sz="1200"/>
          </a:p>
          <a:p>
            <a:r>
              <a:rPr lang="en-US" sz="1200"/>
              <a:t>Additionally, an LEA must engage in meaningful consultation with each of the following, to the extent present in or served by the LEA: Tribes; civil rights organizations (including disability rights organizations); and stakeholders representing the interests of children with disabilities, English learners, children experiencing homelessness, children in foster care, migratory students, children who are incarcerated, and other underserved students.</a:t>
            </a:r>
          </a:p>
          <a:p>
            <a:endParaRPr lang="en-US"/>
          </a:p>
        </p:txBody>
      </p:sp>
      <p:sp>
        <p:nvSpPr>
          <p:cNvPr id="4" name="Slide Number Placeholder 3"/>
          <p:cNvSpPr>
            <a:spLocks noGrp="1"/>
          </p:cNvSpPr>
          <p:nvPr>
            <p:ph type="sldNum" sz="quarter" idx="5"/>
          </p:nvPr>
        </p:nvSpPr>
        <p:spPr/>
        <p:txBody>
          <a:bodyPr/>
          <a:lstStyle/>
          <a:p>
            <a:fld id="{CC1FC84A-B61C-4A46-BCC0-0080EAFB636E}" type="slidenum">
              <a:rPr lang="en-US" smtClean="0"/>
              <a:t>29</a:t>
            </a:fld>
            <a:endParaRPr lang="en-US"/>
          </a:p>
        </p:txBody>
      </p:sp>
    </p:spTree>
    <p:extLst>
      <p:ext uri="{BB962C8B-B14F-4D97-AF65-F5344CB8AC3E}">
        <p14:creationId xmlns:p14="http://schemas.microsoft.com/office/powerpoint/2010/main" val="2168722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8D6509-F30D-420A-A431-3E288F5610D5}" type="slidenum">
              <a:rPr lang="en-US" smtClean="0"/>
              <a:t>30</a:t>
            </a:fld>
            <a:endParaRPr lang="en-US"/>
          </a:p>
        </p:txBody>
      </p:sp>
    </p:spTree>
    <p:extLst>
      <p:ext uri="{BB962C8B-B14F-4D97-AF65-F5344CB8AC3E}">
        <p14:creationId xmlns:p14="http://schemas.microsoft.com/office/powerpoint/2010/main" val="1992053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Section 2014 of the American Rescue Plan Act of 2021 provided supplemental funding for state fiscal year 2022 for the Individuals with Disabilities Education Act formula grants. $2 billion 580 million dollars was directed to the section 611  Basic grant for students with disabilities ages 3-21  and 200 million was directed to the section 619 preschool grant for students ages 3-5. New Jersey’s award, as depicted on this slide added $74,068,356 and $5,794,766 to basic and preschool respectively, thus bringing NJ’s IDEA total award to almost $476 million dollars for students with disabilities.</a:t>
            </a:r>
          </a:p>
        </p:txBody>
      </p:sp>
      <p:sp>
        <p:nvSpPr>
          <p:cNvPr id="4" name="Slide Number Placeholder 3"/>
          <p:cNvSpPr>
            <a:spLocks noGrp="1"/>
          </p:cNvSpPr>
          <p:nvPr>
            <p:ph type="sldNum" sz="quarter" idx="5"/>
          </p:nvPr>
        </p:nvSpPr>
        <p:spPr/>
        <p:txBody>
          <a:bodyPr/>
          <a:lstStyle/>
          <a:p>
            <a:fld id="{B97A44F7-5F69-4F06-8F30-FB0E6EC0A151}" type="slidenum">
              <a:rPr lang="en-US" smtClean="0"/>
              <a:t>31</a:t>
            </a:fld>
            <a:endParaRPr lang="en-US"/>
          </a:p>
        </p:txBody>
      </p:sp>
    </p:spTree>
    <p:extLst>
      <p:ext uri="{BB962C8B-B14F-4D97-AF65-F5344CB8AC3E}">
        <p14:creationId xmlns:p14="http://schemas.microsoft.com/office/powerpoint/2010/main" val="2656968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5.xml"/><Relationship Id="rId4" Type="http://schemas.openxmlformats.org/officeDocument/2006/relationships/image" Target="../media/image5.png"/></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6.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2" y="2037852"/>
            <a:ext cx="12191999" cy="1282447"/>
          </a:xfrm>
        </p:spPr>
        <p:txBody>
          <a:bodyPr anchor="b"/>
          <a:lstStyle>
            <a:lvl1pPr algn="ctr">
              <a:defRPr sz="4050"/>
            </a:lvl1pPr>
          </a:lstStyle>
          <a:p>
            <a:r>
              <a:rPr lang="en-US"/>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2" y="3654080"/>
            <a:ext cx="12191999" cy="2198080"/>
          </a:xfrm>
        </p:spPr>
        <p:txBody>
          <a:bodyPr/>
          <a:lstStyle>
            <a:lvl1pPr marL="0" indent="0" algn="ctr">
              <a:buNone/>
              <a:defRPr sz="2100"/>
            </a:lvl1pPr>
            <a:lvl2pPr marL="257169" indent="0" algn="ctr">
              <a:buNone/>
              <a:defRPr sz="1125"/>
            </a:lvl2pPr>
            <a:lvl3pPr marL="514337" indent="0" algn="ctr">
              <a:buNone/>
              <a:defRPr sz="1013"/>
            </a:lvl3pPr>
            <a:lvl4pPr marL="771506" indent="0" algn="ctr">
              <a:buNone/>
              <a:defRPr sz="900"/>
            </a:lvl4pPr>
            <a:lvl5pPr marL="1028675" indent="0" algn="ctr">
              <a:buNone/>
              <a:defRPr sz="900"/>
            </a:lvl5pPr>
            <a:lvl6pPr marL="1285843" indent="0" algn="ctr">
              <a:buNone/>
              <a:defRPr sz="900"/>
            </a:lvl6pPr>
            <a:lvl7pPr marL="1543011" indent="0" algn="ctr">
              <a:buNone/>
              <a:defRPr sz="900"/>
            </a:lvl7pPr>
            <a:lvl8pPr marL="1800180" indent="0" algn="ctr">
              <a:buNone/>
              <a:defRPr sz="900"/>
            </a:lvl8pPr>
            <a:lvl9pPr marL="2057349" indent="0" algn="ctr">
              <a:buNone/>
              <a:defRPr sz="900"/>
            </a:lvl9pPr>
          </a:lstStyle>
          <a:p>
            <a:r>
              <a:rPr lang="en-US"/>
              <a:t>Office Name</a:t>
            </a:r>
          </a:p>
          <a:p>
            <a:r>
              <a:rPr lang="en-US"/>
              <a:t>Division Name</a:t>
            </a:r>
          </a:p>
          <a:p>
            <a:r>
              <a:rPr lang="en-US"/>
              <a:t>Date</a:t>
            </a:r>
          </a:p>
        </p:txBody>
      </p:sp>
    </p:spTree>
    <p:extLst>
      <p:ext uri="{BB962C8B-B14F-4D97-AF65-F5344CB8AC3E}">
        <p14:creationId xmlns:p14="http://schemas.microsoft.com/office/powerpoint/2010/main" val="1758946111"/>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01525-BAE3-4CAF-89D0-D1DDCA7553F3}"/>
              </a:ext>
            </a:extLst>
          </p:cNvPr>
          <p:cNvSpPr>
            <a:spLocks noGrp="1"/>
          </p:cNvSpPr>
          <p:nvPr>
            <p:ph type="title"/>
          </p:nvPr>
        </p:nvSpPr>
        <p:spPr>
          <a:xfrm>
            <a:off x="181069" y="523073"/>
            <a:ext cx="11787611" cy="989850"/>
          </a:xfrm>
          <a:prstGeom prst="rect">
            <a:avLst/>
          </a:prstGeom>
        </p:spPr>
        <p:txBody>
          <a:bodyPr/>
          <a:lstStyle/>
          <a:p>
            <a:r>
              <a:rPr lang="en-US"/>
              <a:t>Click to edit Master title style</a:t>
            </a:r>
          </a:p>
        </p:txBody>
      </p:sp>
      <p:sp>
        <p:nvSpPr>
          <p:cNvPr id="12" name="Chart Placeholder 11">
            <a:extLst>
              <a:ext uri="{FF2B5EF4-FFF2-40B4-BE49-F238E27FC236}">
                <a16:creationId xmlns:a16="http://schemas.microsoft.com/office/drawing/2014/main" id="{A6AA0EF4-0F3E-49A9-A72A-4AB100D7A983}"/>
              </a:ext>
            </a:extLst>
          </p:cNvPr>
          <p:cNvSpPr>
            <a:spLocks noGrp="1"/>
          </p:cNvSpPr>
          <p:nvPr>
            <p:ph type="chart" sz="quarter" idx="13"/>
          </p:nvPr>
        </p:nvSpPr>
        <p:spPr>
          <a:xfrm>
            <a:off x="181069" y="1914862"/>
            <a:ext cx="11787611" cy="4376210"/>
          </a:xfrm>
        </p:spPr>
        <p:txBody>
          <a:bodyPr/>
          <a:lstStyle/>
          <a:p>
            <a:r>
              <a:rPr lang="en-US"/>
              <a:t>Click icon to add chart</a:t>
            </a:r>
          </a:p>
        </p:txBody>
      </p:sp>
      <p:sp>
        <p:nvSpPr>
          <p:cNvPr id="5" name="Footer Placeholder 3">
            <a:extLst>
              <a:ext uri="{FF2B5EF4-FFF2-40B4-BE49-F238E27FC236}">
                <a16:creationId xmlns:a16="http://schemas.microsoft.com/office/drawing/2014/main" id="{42AFA712-8BE6-40B2-B9BF-005BFA8B5E98}"/>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975">
                <a:solidFill>
                  <a:schemeClr val="bg1"/>
                </a:solidFill>
              </a:defRPr>
            </a:lvl1pPr>
          </a:lstStyle>
          <a:p>
            <a:r>
              <a:rPr lang="en-US"/>
              <a:t>New Jersey Department of Education</a:t>
            </a:r>
          </a:p>
        </p:txBody>
      </p:sp>
      <p:sp>
        <p:nvSpPr>
          <p:cNvPr id="9" name="Slide Number Placeholder 8">
            <a:extLst>
              <a:ext uri="{FF2B5EF4-FFF2-40B4-BE49-F238E27FC236}">
                <a16:creationId xmlns:a16="http://schemas.microsoft.com/office/drawing/2014/main" id="{42256F76-59C6-41DD-B216-886CAB45919F}"/>
              </a:ext>
            </a:extLst>
          </p:cNvPr>
          <p:cNvSpPr>
            <a:spLocks noGrp="1"/>
          </p:cNvSpPr>
          <p:nvPr>
            <p:ph type="sldNum" sz="quarter" idx="12"/>
          </p:nvPr>
        </p:nvSpPr>
        <p:spPr>
          <a:xfrm>
            <a:off x="9448800" y="6535360"/>
            <a:ext cx="2743200" cy="365125"/>
          </a:xfrm>
          <a:prstGeom prst="rect">
            <a:avLst/>
          </a:prstGeom>
        </p:spPr>
        <p:txBody>
          <a:bodyPr/>
          <a:lstStyle/>
          <a:p>
            <a:fld id="{1929936C-68CC-48AF-8CF3-4B03BC21D04D}" type="slidenum">
              <a:rPr lang="en-US" smtClean="0"/>
              <a:t>‹#›</a:t>
            </a:fld>
            <a:endParaRPr lang="en-US"/>
          </a:p>
        </p:txBody>
      </p:sp>
    </p:spTree>
    <p:extLst>
      <p:ext uri="{BB962C8B-B14F-4D97-AF65-F5344CB8AC3E}">
        <p14:creationId xmlns:p14="http://schemas.microsoft.com/office/powerpoint/2010/main" val="2752442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7"/>
            <a:ext cx="11849100" cy="4803775"/>
          </a:xfrm>
        </p:spPr>
        <p:txBody>
          <a:bodyPr/>
          <a:lstStyle>
            <a:lvl1pPr>
              <a:defRPr sz="2700"/>
            </a:lvl1pPr>
            <a:lvl2pPr>
              <a:defRPr sz="2400"/>
            </a:lvl2pPr>
            <a:lvl3pPr>
              <a:defRPr sz="21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386235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2400"/>
            </a:lvl1pPr>
            <a:lvl2pPr>
              <a:defRPr sz="2100"/>
            </a:lvl2pPr>
            <a:lvl3pPr>
              <a:defRPr sz="1800"/>
            </a:lvl3pPr>
            <a:lvl4pPr>
              <a:defRPr sz="1500"/>
            </a:lvl4pPr>
            <a:lvl5pPr>
              <a:defRPr sz="1500"/>
            </a:lvl5pPr>
          </a:lstStyle>
          <a:p>
            <a:pPr lvl="0"/>
            <a:r>
              <a:rPr lang="en-US"/>
              <a:t>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2400"/>
            </a:lvl1pPr>
            <a:lvl2pPr>
              <a:defRPr sz="2100"/>
            </a:lvl2pPr>
            <a:lvl3pPr>
              <a:defRPr sz="1800"/>
            </a:lvl3pPr>
            <a:lvl4pPr>
              <a:defRPr sz="1500"/>
            </a:lvl4pPr>
            <a:lvl5pPr>
              <a:defRPr sz="1500"/>
            </a:lvl5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757983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3" y="1138548"/>
            <a:ext cx="1189027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2"/>
            <a:ext cx="11890272" cy="1433759"/>
          </a:xfrm>
        </p:spPr>
        <p:txBody>
          <a:bodyPr rIns="91440">
            <a:noAutofit/>
          </a:bodyPr>
          <a:lstStyle>
            <a:lvl1pPr>
              <a:defRPr sz="1800"/>
            </a:lvl1pPr>
            <a:lvl2pPr>
              <a:defRPr sz="1500"/>
            </a:lvl2pPr>
            <a:lvl3pPr>
              <a:defRPr sz="1350"/>
            </a:lvl3pPr>
            <a:lvl4pPr>
              <a:defRPr sz="1500"/>
            </a:lvl4pPr>
            <a:lvl5pPr>
              <a:defRPr sz="1500"/>
            </a:lvl5pPr>
          </a:lstStyle>
          <a:p>
            <a:pPr lvl="0"/>
            <a:r>
              <a:rPr lang="en-US"/>
              <a:t>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1" y="3603812"/>
            <a:ext cx="1189027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9"/>
            <a:ext cx="11890272" cy="1522429"/>
          </a:xfrm>
        </p:spPr>
        <p:txBody>
          <a:bodyPr rIns="91440">
            <a:noAutofit/>
          </a:bodyPr>
          <a:lstStyle>
            <a:lvl1pPr>
              <a:defRPr sz="1800"/>
            </a:lvl1pPr>
            <a:lvl2pPr>
              <a:defRPr sz="1500"/>
            </a:lvl2pPr>
            <a:lvl3pPr>
              <a:defRPr sz="1350"/>
            </a:lvl3pPr>
            <a:lvl4pPr>
              <a:defRPr sz="1500"/>
            </a:lvl4pPr>
            <a:lvl5pPr>
              <a:defRPr sz="1500"/>
            </a:lvl5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476058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69" y="1429019"/>
            <a:ext cx="5843531" cy="4498057"/>
          </a:xfrm>
        </p:spPr>
        <p:txBody>
          <a:bodyPr rIns="640080"/>
          <a:lstStyle>
            <a:lvl1pPr>
              <a:defRPr sz="2700"/>
            </a:lvl1pPr>
            <a:lvl2pPr>
              <a:defRPr sz="2400"/>
            </a:lvl2pPr>
            <a:lvl3pPr>
              <a:defRPr sz="21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1" y="1429018"/>
            <a:ext cx="5843531" cy="4498057"/>
          </a:xfrm>
        </p:spPr>
        <p:txBody>
          <a:bodyPr rIns="640080"/>
          <a:lstStyle>
            <a:lvl1pPr>
              <a:defRPr sz="2700"/>
            </a:lvl1pPr>
            <a:lvl2pPr>
              <a:defRPr sz="2400"/>
            </a:lvl2pPr>
            <a:lvl3pPr>
              <a:defRPr sz="21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8513165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1" y="1429019"/>
            <a:ext cx="3800820" cy="4498057"/>
          </a:xfrm>
        </p:spPr>
        <p:txBody>
          <a:bodyPr rIns="457200">
            <a:noAutofit/>
          </a:bodyPr>
          <a:lstStyle>
            <a:lvl1pPr>
              <a:defRPr sz="2100"/>
            </a:lvl1pPr>
            <a:lvl2pPr>
              <a:defRPr sz="1800"/>
            </a:lvl2pPr>
            <a:lvl3pPr>
              <a:defRPr sz="1500"/>
            </a:lvl3pPr>
            <a:lvl4pPr>
              <a:defRPr sz="1350"/>
            </a:lvl4pPr>
            <a:lvl5pPr>
              <a:defRPr sz="135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1" y="1429019"/>
            <a:ext cx="3800820" cy="4498057"/>
          </a:xfrm>
        </p:spPr>
        <p:txBody>
          <a:bodyPr rIns="457200">
            <a:noAutofit/>
          </a:bodyPr>
          <a:lstStyle>
            <a:lvl1pPr>
              <a:defRPr sz="2100"/>
            </a:lvl1pPr>
            <a:lvl2pPr>
              <a:defRPr sz="1800"/>
            </a:lvl2pPr>
            <a:lvl3pPr>
              <a:defRPr sz="1500"/>
            </a:lvl3pPr>
            <a:lvl4pPr>
              <a:defRPr sz="1350"/>
            </a:lvl4pPr>
            <a:lvl5pPr>
              <a:defRPr sz="135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3" y="1431792"/>
            <a:ext cx="3800820" cy="4498057"/>
          </a:xfrm>
        </p:spPr>
        <p:txBody>
          <a:bodyPr rIns="822960">
            <a:noAutofit/>
          </a:bodyPr>
          <a:lstStyle>
            <a:lvl1pPr>
              <a:defRPr sz="2100"/>
            </a:lvl1pPr>
            <a:lvl2pPr>
              <a:defRPr sz="1800"/>
            </a:lvl2pPr>
            <a:lvl3pPr>
              <a:defRPr sz="1500"/>
            </a:lvl3pPr>
            <a:lvl4pPr>
              <a:defRPr sz="1350"/>
            </a:lvl4pPr>
            <a:lvl5pPr>
              <a:defRPr sz="135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180469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1" y="380198"/>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5" y="1449806"/>
            <a:ext cx="587639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1800"/>
            </a:lvl1pPr>
            <a:lvl2pPr>
              <a:defRPr sz="1500"/>
            </a:lvl2pPr>
            <a:lvl3pPr>
              <a:defRPr sz="135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1" cy="823912"/>
          </a:xfrm>
        </p:spPr>
        <p:txBody>
          <a:bodyPr anchor="b">
            <a:noAutofit/>
          </a:bodyPr>
          <a:lstStyle>
            <a:lvl1pPr marL="0" indent="0">
              <a:buNone/>
              <a:defRPr sz="21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9" y="2274806"/>
            <a:ext cx="5876389" cy="3663285"/>
          </a:xfrm>
        </p:spPr>
        <p:txBody>
          <a:bodyPr>
            <a:noAutofit/>
          </a:bodyPr>
          <a:lstStyle>
            <a:lvl1pPr>
              <a:defRPr sz="1800"/>
            </a:lvl1pPr>
            <a:lvl2pPr>
              <a:defRPr sz="1500"/>
            </a:lvl2pPr>
            <a:lvl3pPr>
              <a:defRPr sz="135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0548695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7"/>
            <a:ext cx="11839480" cy="671793"/>
          </a:xfrm>
        </p:spPr>
        <p:txBody>
          <a:bodyPr>
            <a:normAutofit/>
          </a:bodyPr>
          <a:lstStyle>
            <a:lvl1pPr marL="0" indent="0">
              <a:buNone/>
              <a:defRPr sz="2400"/>
            </a:lvl1pPr>
          </a:lstStyle>
          <a:p>
            <a:pPr lvl="0"/>
            <a:r>
              <a:rPr lang="en-US"/>
              <a:t>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20" y="2073277"/>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84370271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512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21"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58699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3" y="1520826"/>
            <a:ext cx="10642295"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945978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2E322-8E9A-479B-B269-4D91BEDFA8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BF8C17-958A-4B16-9292-C247D34FAA4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7300B1-029E-4E5B-9650-234023D20BA8}"/>
              </a:ext>
            </a:extLst>
          </p:cNvPr>
          <p:cNvSpPr>
            <a:spLocks noGrp="1"/>
          </p:cNvSpPr>
          <p:nvPr>
            <p:ph type="dt" sz="half" idx="10"/>
          </p:nvPr>
        </p:nvSpPr>
        <p:spPr/>
        <p:txBody>
          <a:bodyPr/>
          <a:lstStyle/>
          <a:p>
            <a:fld id="{125ED62A-BBC8-4D69-BC3F-34BB26C26472}" type="datetimeFigureOut">
              <a:rPr lang="en-US" smtClean="0"/>
              <a:t>10/19/2021</a:t>
            </a:fld>
            <a:endParaRPr lang="en-US"/>
          </a:p>
        </p:txBody>
      </p:sp>
      <p:sp>
        <p:nvSpPr>
          <p:cNvPr id="5" name="Footer Placeholder 4">
            <a:extLst>
              <a:ext uri="{FF2B5EF4-FFF2-40B4-BE49-F238E27FC236}">
                <a16:creationId xmlns:a16="http://schemas.microsoft.com/office/drawing/2014/main" id="{FD906003-677A-45E2-AE16-611CACE94A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3EB7A6-4275-4759-8006-710E8934378B}"/>
              </a:ext>
            </a:extLst>
          </p:cNvPr>
          <p:cNvSpPr>
            <a:spLocks noGrp="1"/>
          </p:cNvSpPr>
          <p:nvPr>
            <p:ph type="sldNum" sz="quarter" idx="12"/>
          </p:nvPr>
        </p:nvSpPr>
        <p:spPr/>
        <p:txBody>
          <a:bodyPr/>
          <a:lstStyle/>
          <a:p>
            <a:fld id="{1929936C-68CC-48AF-8CF3-4B03BC21D04D}" type="slidenum">
              <a:rPr lang="en-US" smtClean="0"/>
              <a:pPr/>
              <a:t>‹#›</a:t>
            </a:fld>
            <a:endParaRPr lang="en-US"/>
          </a:p>
        </p:txBody>
      </p:sp>
    </p:spTree>
    <p:extLst>
      <p:ext uri="{BB962C8B-B14F-4D97-AF65-F5344CB8AC3E}">
        <p14:creationId xmlns:p14="http://schemas.microsoft.com/office/powerpoint/2010/main" val="25972331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3" y="195936"/>
            <a:ext cx="10102849" cy="962407"/>
          </a:xfrm>
        </p:spPr>
        <p:txBody>
          <a:bodyPr anchor="b"/>
          <a:lstStyle>
            <a:lvl1pPr>
              <a:defRPr sz="375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5102" y="1277653"/>
            <a:ext cx="11853863" cy="765753"/>
          </a:xfrm>
        </p:spPr>
        <p:txBody>
          <a:bodyPr/>
          <a:lstStyle>
            <a:lvl1pPr>
              <a:defRPr sz="2700"/>
            </a:lvl1pPr>
            <a:lvl2pPr>
              <a:defRPr sz="2400"/>
            </a:lvl2pPr>
            <a:lvl3pPr>
              <a:defRPr sz="2100"/>
            </a:lvl3pPr>
            <a:lvl4pPr>
              <a:defRPr sz="1800"/>
            </a:lvl4pPr>
            <a:lvl5pPr>
              <a:defRPr sz="1800"/>
            </a:lvl5pPr>
          </a:lstStyle>
          <a:p>
            <a:pPr lvl="0"/>
            <a:r>
              <a:rPr lang="en-US"/>
              <a:t>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175658" y="2341623"/>
            <a:ext cx="10255263" cy="361735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1189461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1" y="5457473"/>
            <a:ext cx="9808556" cy="550863"/>
          </a:xfrm>
        </p:spPr>
        <p:txBody>
          <a:bodyPr rIns="91440">
            <a:noAutofit/>
          </a:bodyPr>
          <a:lstStyle>
            <a:lvl1pPr marL="0" indent="0">
              <a:buNone/>
              <a:defRPr sz="15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969718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3" y="195936"/>
            <a:ext cx="10102849" cy="962407"/>
          </a:xfrm>
        </p:spPr>
        <p:txBody>
          <a:bodyPr anchor="b"/>
          <a:lstStyle>
            <a:lvl1pPr>
              <a:defRPr sz="375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5" y="1226582"/>
            <a:ext cx="5563517" cy="4689476"/>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3"/>
            <a:ext cx="5930747" cy="4689475"/>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1618197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3" y="195936"/>
            <a:ext cx="10102849" cy="962407"/>
          </a:xfrm>
        </p:spPr>
        <p:txBody>
          <a:bodyPr anchor="b"/>
          <a:lstStyle>
            <a:lvl1pPr>
              <a:defRPr sz="375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5" y="1226584"/>
            <a:ext cx="5563517" cy="4157181"/>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1" y="5457827"/>
            <a:ext cx="5564188" cy="550863"/>
          </a:xfrm>
        </p:spPr>
        <p:txBody>
          <a:bodyPr rIns="91440">
            <a:noAutofit/>
          </a:bodyPr>
          <a:lstStyle>
            <a:lvl1pPr marL="0" indent="0">
              <a:buNone/>
              <a:defRPr sz="12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3"/>
            <a:ext cx="5930747" cy="4689475"/>
          </a:xfrm>
        </p:spPr>
        <p:txBody>
          <a:bodyPr>
            <a:normAutofit/>
          </a:bodyPr>
          <a:lstStyle>
            <a:lvl1pPr marL="0" indent="0">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4894642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61"/>
            <a:ext cx="12192000" cy="747579"/>
          </a:xfrm>
        </p:spPr>
        <p:txBody>
          <a:bodyPr lIns="0" rIns="91440">
            <a:normAutofit/>
          </a:bodyPr>
          <a:lstStyle>
            <a:lvl1pPr marL="0" indent="0" algn="ctr">
              <a:spcBef>
                <a:spcPts val="0"/>
              </a:spcBef>
              <a:buNone/>
              <a:defRPr sz="24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226098"/>
            <a:ext cx="12191999" cy="1493491"/>
          </a:xfrm>
        </p:spPr>
        <p:txBody>
          <a:bodyPr lIns="0" rIns="0">
            <a:normAutofit/>
          </a:bodyPr>
          <a:lstStyle>
            <a:lvl1pPr marL="0" indent="0" algn="ctr">
              <a:spcBef>
                <a:spcPts val="0"/>
              </a:spcBef>
              <a:spcAft>
                <a:spcPts val="900"/>
              </a:spcAft>
              <a:buNone/>
              <a:defRPr sz="24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01969"/>
            <a:ext cx="12192000" cy="640081"/>
          </a:xfrm>
        </p:spPr>
        <p:txBody>
          <a:bodyPr lIns="0" rIns="0">
            <a:normAutofit/>
          </a:bodyPr>
          <a:lstStyle>
            <a:lvl1pPr marL="0" indent="0" algn="ctr">
              <a:spcBef>
                <a:spcPts val="0"/>
              </a:spcBef>
              <a:spcAft>
                <a:spcPts val="0"/>
              </a:spcAft>
              <a:buNone/>
              <a:defRPr sz="1800" b="1"/>
            </a:lvl1pPr>
          </a:lstStyle>
          <a:p>
            <a:pPr lvl="0"/>
            <a:r>
              <a:rPr lang="en-US"/>
              <a:t>Text</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2" y="5497665"/>
            <a:ext cx="1542361" cy="640080"/>
          </a:xfrm>
        </p:spPr>
        <p:txBody>
          <a:bodyPr rIns="0">
            <a:noAutofit/>
          </a:bodyPr>
          <a:lstStyle>
            <a:lvl1pPr marL="0" indent="0" algn="ctr">
              <a:buNone/>
              <a:defRPr sz="1050"/>
            </a:lvl1pPr>
          </a:lstStyle>
          <a:p>
            <a:pPr lvl="0"/>
            <a:r>
              <a:rPr lang="en-US"/>
              <a:t>Enter Facebook info</a:t>
            </a:r>
          </a:p>
        </p:txBody>
      </p:sp>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4" y="4737577"/>
            <a:ext cx="638349" cy="640080"/>
          </a:xfrm>
          <a:prstGeom prst="rect">
            <a:avLst/>
          </a:prstGeom>
        </p:spPr>
      </p:pic>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7" y="5497667"/>
            <a:ext cx="1608463" cy="640081"/>
          </a:xfrm>
        </p:spPr>
        <p:txBody>
          <a:bodyPr rIns="91440">
            <a:noAutofit/>
          </a:bodyPr>
          <a:lstStyle>
            <a:lvl1pPr marL="0" indent="0" algn="ctr">
              <a:buNone/>
              <a:defRPr sz="1050"/>
            </a:lvl1pPr>
          </a:lstStyle>
          <a:p>
            <a:pPr lvl="0"/>
            <a:r>
              <a:rPr lang="en-US"/>
              <a:t>Enter Twitter info</a:t>
            </a:r>
          </a:p>
        </p:txBody>
      </p:sp>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7"/>
            <a:ext cx="1608463" cy="640081"/>
          </a:xfrm>
        </p:spPr>
        <p:txBody>
          <a:bodyPr rIns="91440">
            <a:noAutofit/>
          </a:bodyPr>
          <a:lstStyle>
            <a:lvl1pPr marL="0" indent="0" algn="ctr">
              <a:buNone/>
              <a:defRPr sz="105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7071964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2" y="2037852"/>
            <a:ext cx="12191999" cy="1282447"/>
          </a:xfrm>
        </p:spPr>
        <p:txBody>
          <a:bodyPr anchor="b"/>
          <a:lstStyle>
            <a:lvl1pPr algn="ctr">
              <a:defRPr sz="4050"/>
            </a:lvl1pPr>
          </a:lstStyle>
          <a:p>
            <a:r>
              <a:rPr lang="en-US"/>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2" y="3654080"/>
            <a:ext cx="12191999" cy="2198080"/>
          </a:xfrm>
        </p:spPr>
        <p:txBody>
          <a:bodyPr/>
          <a:lstStyle>
            <a:lvl1pPr marL="0" indent="0" algn="ctr">
              <a:buNone/>
              <a:defRPr sz="2100"/>
            </a:lvl1pPr>
            <a:lvl2pPr marL="257169" indent="0" algn="ctr">
              <a:buNone/>
              <a:defRPr sz="1125"/>
            </a:lvl2pPr>
            <a:lvl3pPr marL="514337" indent="0" algn="ctr">
              <a:buNone/>
              <a:defRPr sz="1013"/>
            </a:lvl3pPr>
            <a:lvl4pPr marL="771506" indent="0" algn="ctr">
              <a:buNone/>
              <a:defRPr sz="900"/>
            </a:lvl4pPr>
            <a:lvl5pPr marL="1028675" indent="0" algn="ctr">
              <a:buNone/>
              <a:defRPr sz="900"/>
            </a:lvl5pPr>
            <a:lvl6pPr marL="1285843" indent="0" algn="ctr">
              <a:buNone/>
              <a:defRPr sz="900"/>
            </a:lvl6pPr>
            <a:lvl7pPr marL="1543011" indent="0" algn="ctr">
              <a:buNone/>
              <a:defRPr sz="900"/>
            </a:lvl7pPr>
            <a:lvl8pPr marL="1800180" indent="0" algn="ctr">
              <a:buNone/>
              <a:defRPr sz="900"/>
            </a:lvl8pPr>
            <a:lvl9pPr marL="2057349" indent="0" algn="ctr">
              <a:buNone/>
              <a:defRPr sz="900"/>
            </a:lvl9pPr>
          </a:lstStyle>
          <a:p>
            <a:r>
              <a:rPr lang="en-US"/>
              <a:t>Office Name</a:t>
            </a:r>
          </a:p>
          <a:p>
            <a:r>
              <a:rPr lang="en-US"/>
              <a:t>Division Name</a:t>
            </a:r>
          </a:p>
          <a:p>
            <a:r>
              <a:rPr lang="en-US"/>
              <a:t>Date</a:t>
            </a:r>
          </a:p>
        </p:txBody>
      </p:sp>
    </p:spTree>
    <p:extLst>
      <p:ext uri="{BB962C8B-B14F-4D97-AF65-F5344CB8AC3E}">
        <p14:creationId xmlns:p14="http://schemas.microsoft.com/office/powerpoint/2010/main" val="4146134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2E322-8E9A-479B-B269-4D91BEDFA8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BF8C17-958A-4B16-9292-C247D34FAA4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7300B1-029E-4E5B-9650-234023D20BA8}"/>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D906003-677A-45E2-AE16-611CACE94A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3EB7A6-4275-4759-8006-710E8934378B}"/>
              </a:ext>
            </a:extLst>
          </p:cNvPr>
          <p:cNvSpPr>
            <a:spLocks noGrp="1"/>
          </p:cNvSpPr>
          <p:nvPr>
            <p:ph type="sldNum" sz="quarter" idx="12"/>
          </p:nvPr>
        </p:nvSpPr>
        <p:spPr/>
        <p:txBody>
          <a:bodyPr/>
          <a:lstStyle/>
          <a:p>
            <a:fld id="{37CA07B4-DD15-4A32-9DF2-B6AD00727005}" type="slidenum">
              <a:rPr lang="en-US" smtClean="0"/>
              <a:t>‹#›</a:t>
            </a:fld>
            <a:endParaRPr lang="en-US"/>
          </a:p>
        </p:txBody>
      </p:sp>
    </p:spTree>
    <p:extLst>
      <p:ext uri="{BB962C8B-B14F-4D97-AF65-F5344CB8AC3E}">
        <p14:creationId xmlns:p14="http://schemas.microsoft.com/office/powerpoint/2010/main" val="4154248024"/>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en-US"/>
          </a:p>
        </p:txBody>
      </p:sp>
      <p:pic>
        <p:nvPicPr>
          <p:cNvPr id="6" name="Picture 5"/>
          <p:cNvPicPr>
            <a:picLocks noChangeAspect="1"/>
          </p:cNvPicPr>
          <p:nvPr userDrawn="1"/>
        </p:nvPicPr>
        <p:blipFill>
          <a:blip r:embed="rId2"/>
          <a:stretch>
            <a:fillRect/>
          </a:stretch>
        </p:blipFill>
        <p:spPr>
          <a:xfrm>
            <a:off x="98321" y="5869782"/>
            <a:ext cx="1211177" cy="914479"/>
          </a:xfrm>
          <a:prstGeom prst="rect">
            <a:avLst/>
          </a:prstGeom>
        </p:spPr>
      </p:pic>
    </p:spTree>
    <p:extLst>
      <p:ext uri="{BB962C8B-B14F-4D97-AF65-F5344CB8AC3E}">
        <p14:creationId xmlns:p14="http://schemas.microsoft.com/office/powerpoint/2010/main" val="28662602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Final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AEF56-5357-4CFD-B503-FD5D22E31BAD}"/>
              </a:ext>
            </a:extLst>
          </p:cNvPr>
          <p:cNvSpPr>
            <a:spLocks noGrp="1"/>
          </p:cNvSpPr>
          <p:nvPr>
            <p:ph type="title"/>
          </p:nvPr>
        </p:nvSpPr>
        <p:spPr>
          <a:xfrm>
            <a:off x="838200" y="365131"/>
            <a:ext cx="10515600" cy="850489"/>
          </a:xfrm>
        </p:spPr>
        <p:txBody>
          <a:bodyPr/>
          <a:lstStyle/>
          <a:p>
            <a:r>
              <a:rPr lang="en-US"/>
              <a:t>Click to edit Master title style</a:t>
            </a:r>
          </a:p>
        </p:txBody>
      </p:sp>
      <p:sp>
        <p:nvSpPr>
          <p:cNvPr id="16" name="Text Placeholder 4">
            <a:extLst>
              <a:ext uri="{FF2B5EF4-FFF2-40B4-BE49-F238E27FC236}">
                <a16:creationId xmlns:a16="http://schemas.microsoft.com/office/drawing/2014/main" id="{D3B12E01-EEE8-414E-AC3B-33EF45A07775}"/>
              </a:ext>
            </a:extLst>
          </p:cNvPr>
          <p:cNvSpPr>
            <a:spLocks noGrp="1"/>
          </p:cNvSpPr>
          <p:nvPr>
            <p:ph type="body" sz="quarter" idx="16" hasCustomPrompt="1"/>
          </p:nvPr>
        </p:nvSpPr>
        <p:spPr>
          <a:xfrm>
            <a:off x="3044132" y="1485885"/>
            <a:ext cx="6562725" cy="1032249"/>
          </a:xfrm>
        </p:spPr>
        <p:txBody>
          <a:bodyPr>
            <a:normAutofit/>
          </a:bodyPr>
          <a:lstStyle>
            <a:lvl1pPr marL="0" indent="0" algn="ctr">
              <a:buNone/>
              <a:defRPr sz="2100"/>
            </a:lvl1pPr>
          </a:lstStyle>
          <a:p>
            <a:pPr lvl="0"/>
            <a:r>
              <a:rPr lang="en-US"/>
              <a:t>Department or Office website</a:t>
            </a:r>
          </a:p>
        </p:txBody>
      </p:sp>
      <p:sp>
        <p:nvSpPr>
          <p:cNvPr id="5" name="Text Placeholder 4">
            <a:extLst>
              <a:ext uri="{FF2B5EF4-FFF2-40B4-BE49-F238E27FC236}">
                <a16:creationId xmlns:a16="http://schemas.microsoft.com/office/drawing/2014/main" id="{00D3F7AE-850B-4864-B80E-0BE8ADB84F75}"/>
              </a:ext>
            </a:extLst>
          </p:cNvPr>
          <p:cNvSpPr>
            <a:spLocks noGrp="1"/>
          </p:cNvSpPr>
          <p:nvPr>
            <p:ph type="body" sz="quarter" idx="11" hasCustomPrompt="1"/>
          </p:nvPr>
        </p:nvSpPr>
        <p:spPr>
          <a:xfrm>
            <a:off x="3044132" y="2847529"/>
            <a:ext cx="6562725" cy="1032249"/>
          </a:xfrm>
        </p:spPr>
        <p:txBody>
          <a:bodyPr>
            <a:normAutofit/>
          </a:bodyPr>
          <a:lstStyle>
            <a:lvl1pPr marL="0" indent="0" algn="ctr">
              <a:buNone/>
              <a:defRPr sz="1800"/>
            </a:lvl1pPr>
          </a:lstStyle>
          <a:p>
            <a:pPr lvl="0"/>
            <a:r>
              <a:rPr lang="en-US"/>
              <a:t>Enter contact info such as phone number and email</a:t>
            </a:r>
          </a:p>
        </p:txBody>
      </p:sp>
      <p:sp>
        <p:nvSpPr>
          <p:cNvPr id="15" name="Text Placeholder 14">
            <a:extLst>
              <a:ext uri="{FF2B5EF4-FFF2-40B4-BE49-F238E27FC236}">
                <a16:creationId xmlns:a16="http://schemas.microsoft.com/office/drawing/2014/main" id="{8AA1560F-907F-4C23-AB0E-E50F07A84918}"/>
              </a:ext>
            </a:extLst>
          </p:cNvPr>
          <p:cNvSpPr>
            <a:spLocks noGrp="1"/>
          </p:cNvSpPr>
          <p:nvPr>
            <p:ph type="body" sz="quarter" idx="15" hasCustomPrompt="1"/>
          </p:nvPr>
        </p:nvSpPr>
        <p:spPr>
          <a:xfrm>
            <a:off x="5094619" y="4428882"/>
            <a:ext cx="2304487" cy="666750"/>
          </a:xfrm>
        </p:spPr>
        <p:txBody>
          <a:bodyPr>
            <a:normAutofit/>
          </a:bodyPr>
          <a:lstStyle>
            <a:lvl1pPr marL="0" indent="0" algn="ctr">
              <a:buNone/>
              <a:defRPr sz="2100" b="1"/>
            </a:lvl1pPr>
          </a:lstStyle>
          <a:p>
            <a:pPr lvl="0"/>
            <a:r>
              <a:rPr lang="en-US"/>
              <a:t>Text</a:t>
            </a:r>
          </a:p>
        </p:txBody>
      </p:sp>
      <p:pic>
        <p:nvPicPr>
          <p:cNvPr id="6" name="Facebook">
            <a:extLst>
              <a:ext uri="{FF2B5EF4-FFF2-40B4-BE49-F238E27FC236}">
                <a16:creationId xmlns:a16="http://schemas.microsoft.com/office/drawing/2014/main" id="{44C9F024-7D6B-4064-B434-76A1933BE172}"/>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75343" y="5372116"/>
            <a:ext cx="573024" cy="426963"/>
          </a:xfrm>
          <a:prstGeom prst="rect">
            <a:avLst/>
          </a:prstGeom>
        </p:spPr>
      </p:pic>
      <p:sp>
        <p:nvSpPr>
          <p:cNvPr id="10" name="Text Placeholder 9">
            <a:extLst>
              <a:ext uri="{FF2B5EF4-FFF2-40B4-BE49-F238E27FC236}">
                <a16:creationId xmlns:a16="http://schemas.microsoft.com/office/drawing/2014/main" id="{294F8BCB-943B-4692-A224-F8A2437D78A7}"/>
              </a:ext>
            </a:extLst>
          </p:cNvPr>
          <p:cNvSpPr>
            <a:spLocks noGrp="1"/>
          </p:cNvSpPr>
          <p:nvPr>
            <p:ph type="body" sz="quarter" idx="12" hasCustomPrompt="1"/>
          </p:nvPr>
        </p:nvSpPr>
        <p:spPr>
          <a:xfrm>
            <a:off x="3044133" y="5906972"/>
            <a:ext cx="1635443" cy="503237"/>
          </a:xfrm>
        </p:spPr>
        <p:txBody>
          <a:bodyPr>
            <a:noAutofit/>
          </a:bodyPr>
          <a:lstStyle>
            <a:lvl1pPr marL="0" indent="0" algn="ctr">
              <a:buNone/>
              <a:defRPr sz="1200"/>
            </a:lvl1pPr>
          </a:lstStyle>
          <a:p>
            <a:pPr lvl="0"/>
            <a:r>
              <a:rPr lang="en-US"/>
              <a:t>Enter Facebook info</a:t>
            </a:r>
          </a:p>
        </p:txBody>
      </p:sp>
      <p:pic>
        <p:nvPicPr>
          <p:cNvPr id="7" name="Twitter">
            <a:extLst>
              <a:ext uri="{FF2B5EF4-FFF2-40B4-BE49-F238E27FC236}">
                <a16:creationId xmlns:a16="http://schemas.microsoft.com/office/drawing/2014/main" id="{1F1462B5-F1B0-4233-B989-C544B2B47E55}"/>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82293" y="5365545"/>
            <a:ext cx="585216" cy="440102"/>
          </a:xfrm>
          <a:prstGeom prst="rect">
            <a:avLst/>
          </a:prstGeom>
        </p:spPr>
      </p:pic>
      <p:sp>
        <p:nvSpPr>
          <p:cNvPr id="11" name="Text Placeholder 9">
            <a:extLst>
              <a:ext uri="{FF2B5EF4-FFF2-40B4-BE49-F238E27FC236}">
                <a16:creationId xmlns:a16="http://schemas.microsoft.com/office/drawing/2014/main" id="{58BACC9A-2948-4586-9ADE-AC08E52A637B}"/>
              </a:ext>
            </a:extLst>
          </p:cNvPr>
          <p:cNvSpPr>
            <a:spLocks noGrp="1"/>
          </p:cNvSpPr>
          <p:nvPr>
            <p:ph type="body" sz="quarter" idx="13" hasCustomPrompt="1"/>
          </p:nvPr>
        </p:nvSpPr>
        <p:spPr>
          <a:xfrm>
            <a:off x="5429141" y="5906971"/>
            <a:ext cx="1635443" cy="503237"/>
          </a:xfrm>
        </p:spPr>
        <p:txBody>
          <a:bodyPr>
            <a:noAutofit/>
          </a:bodyPr>
          <a:lstStyle>
            <a:lvl1pPr marL="0" indent="0" algn="ctr">
              <a:buNone/>
              <a:defRPr sz="1200"/>
            </a:lvl1pPr>
          </a:lstStyle>
          <a:p>
            <a:pPr lvl="0"/>
            <a:r>
              <a:rPr lang="en-US"/>
              <a:t>Enter Twitter info</a:t>
            </a:r>
          </a:p>
        </p:txBody>
      </p:sp>
      <p:pic>
        <p:nvPicPr>
          <p:cNvPr id="8" name="Instagram">
            <a:extLst>
              <a:ext uri="{FF2B5EF4-FFF2-40B4-BE49-F238E27FC236}">
                <a16:creationId xmlns:a16="http://schemas.microsoft.com/office/drawing/2014/main" id="{22D2F588-6523-4556-88B5-99C95EE5EFE5}"/>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8390819" y="5334551"/>
            <a:ext cx="670560" cy="502090"/>
          </a:xfrm>
          <a:prstGeom prst="rect">
            <a:avLst/>
          </a:prstGeom>
        </p:spPr>
      </p:pic>
      <p:sp>
        <p:nvSpPr>
          <p:cNvPr id="12" name="Text Placeholder 9">
            <a:extLst>
              <a:ext uri="{FF2B5EF4-FFF2-40B4-BE49-F238E27FC236}">
                <a16:creationId xmlns:a16="http://schemas.microsoft.com/office/drawing/2014/main" id="{B81A18F7-3BD9-4CAA-9ADC-13EF99A4E392}"/>
              </a:ext>
            </a:extLst>
          </p:cNvPr>
          <p:cNvSpPr>
            <a:spLocks noGrp="1"/>
          </p:cNvSpPr>
          <p:nvPr>
            <p:ph type="body" sz="quarter" idx="14" hasCustomPrompt="1"/>
          </p:nvPr>
        </p:nvSpPr>
        <p:spPr>
          <a:xfrm>
            <a:off x="7908377" y="5906971"/>
            <a:ext cx="1635443" cy="503237"/>
          </a:xfrm>
        </p:spPr>
        <p:txBody>
          <a:bodyPr>
            <a:noAutofit/>
          </a:bodyPr>
          <a:lstStyle>
            <a:lvl1pPr marL="0" indent="0" algn="ctr">
              <a:buNone/>
              <a:defRPr sz="1200"/>
            </a:lvl1pPr>
          </a:lstStyle>
          <a:p>
            <a:pPr lvl="0"/>
            <a:r>
              <a:rPr lang="en-US"/>
              <a:t>Enter Instagram info</a:t>
            </a:r>
          </a:p>
        </p:txBody>
      </p:sp>
      <p:sp>
        <p:nvSpPr>
          <p:cNvPr id="3" name="Slide Number Placeholder 2">
            <a:extLst>
              <a:ext uri="{FF2B5EF4-FFF2-40B4-BE49-F238E27FC236}">
                <a16:creationId xmlns:a16="http://schemas.microsoft.com/office/drawing/2014/main" id="{9FE1C24E-3AD8-45B3-85F6-8E92576D8D8A}"/>
              </a:ext>
            </a:extLst>
          </p:cNvPr>
          <p:cNvSpPr>
            <a:spLocks noGrp="1"/>
          </p:cNvSpPr>
          <p:nvPr>
            <p:ph type="sldNum" sz="quarter" idx="10"/>
          </p:nvPr>
        </p:nvSpPr>
        <p:spPr/>
        <p:txBody>
          <a:bodyPr/>
          <a:lstStyle/>
          <a:p>
            <a:fld id="{1929936C-68CC-48AF-8CF3-4B03BC21D04D}" type="slidenum">
              <a:rPr lang="en-US" smtClean="0"/>
              <a:pPr/>
              <a:t>‹#›</a:t>
            </a:fld>
            <a:endParaRPr lang="en-US"/>
          </a:p>
        </p:txBody>
      </p:sp>
    </p:spTree>
    <p:extLst>
      <p:ext uri="{BB962C8B-B14F-4D97-AF65-F5344CB8AC3E}">
        <p14:creationId xmlns:p14="http://schemas.microsoft.com/office/powerpoint/2010/main" val="9943176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a:lvl1pPr>
          </a:lstStyle>
          <a:p>
            <a:r>
              <a:rPr lang="en-US"/>
              <a:t>Click to edit Master title style</a:t>
            </a:r>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4"/>
            <a:ext cx="2743200" cy="365125"/>
          </a:xfrm>
        </p:spPr>
        <p:txBody>
          <a:bodyPr/>
          <a:lstStyle/>
          <a:p>
            <a:fld id="{063B872D-3AE9-4542-A461-B751CD6BB84C}" type="slidenum">
              <a:rPr lang="en-US" smtClean="0"/>
              <a:t>‹#›</a:t>
            </a:fld>
            <a:endParaRPr lang="en-US"/>
          </a:p>
        </p:txBody>
      </p:sp>
    </p:spTree>
    <p:extLst>
      <p:ext uri="{BB962C8B-B14F-4D97-AF65-F5344CB8AC3E}">
        <p14:creationId xmlns:p14="http://schemas.microsoft.com/office/powerpoint/2010/main" val="1732824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en-US"/>
          </a:p>
        </p:txBody>
      </p:sp>
      <p:pic>
        <p:nvPicPr>
          <p:cNvPr id="6" name="Picture 5"/>
          <p:cNvPicPr>
            <a:picLocks noChangeAspect="1"/>
          </p:cNvPicPr>
          <p:nvPr userDrawn="1"/>
        </p:nvPicPr>
        <p:blipFill>
          <a:blip r:embed="rId2"/>
          <a:stretch>
            <a:fillRect/>
          </a:stretch>
        </p:blipFill>
        <p:spPr>
          <a:xfrm>
            <a:off x="98321" y="5869782"/>
            <a:ext cx="1211177" cy="914479"/>
          </a:xfrm>
          <a:prstGeom prst="rect">
            <a:avLst/>
          </a:prstGeom>
        </p:spPr>
      </p:pic>
    </p:spTree>
    <p:extLst>
      <p:ext uri="{BB962C8B-B14F-4D97-AF65-F5344CB8AC3E}">
        <p14:creationId xmlns:p14="http://schemas.microsoft.com/office/powerpoint/2010/main" val="13104925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0" y="2037850"/>
            <a:ext cx="12191999" cy="1282447"/>
          </a:xfrm>
        </p:spPr>
        <p:txBody>
          <a:bodyPr anchor="b"/>
          <a:lstStyle>
            <a:lvl1pPr algn="ctr">
              <a:defRPr sz="5400"/>
            </a:lvl1pPr>
          </a:lstStyle>
          <a:p>
            <a:r>
              <a:rPr lang="en-US"/>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1" y="3654080"/>
            <a:ext cx="12191998" cy="2198080"/>
          </a:xfrm>
        </p:spPr>
        <p:txBody>
          <a:bodyPr/>
          <a:lstStyle>
            <a:lvl1pPr marL="0" indent="0" algn="ctr">
              <a:buNone/>
              <a:defRPr sz="2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Office Name</a:t>
            </a:r>
          </a:p>
          <a:p>
            <a:r>
              <a:rPr lang="en-US"/>
              <a:t>Division Name</a:t>
            </a:r>
          </a:p>
          <a:p>
            <a:r>
              <a:rPr lang="en-US"/>
              <a:t>Date</a:t>
            </a:r>
          </a:p>
        </p:txBody>
      </p:sp>
    </p:spTree>
    <p:extLst>
      <p:ext uri="{BB962C8B-B14F-4D97-AF65-F5344CB8AC3E}">
        <p14:creationId xmlns:p14="http://schemas.microsoft.com/office/powerpoint/2010/main" val="26318814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2E322-8E9A-479B-B269-4D91BEDFA8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BF8C17-958A-4B16-9292-C247D34FAA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7300B1-029E-4E5B-9650-234023D20BA8}"/>
              </a:ext>
            </a:extLst>
          </p:cNvPr>
          <p:cNvSpPr>
            <a:spLocks noGrp="1"/>
          </p:cNvSpPr>
          <p:nvPr>
            <p:ph type="dt" sz="half" idx="10"/>
          </p:nvPr>
        </p:nvSpPr>
        <p:spPr/>
        <p:txBody>
          <a:bodyPr/>
          <a:lstStyle/>
          <a:p>
            <a:fld id="{125ED62A-BBC8-4D69-BC3F-34BB26C26472}" type="datetimeFigureOut">
              <a:rPr lang="en-US" smtClean="0"/>
              <a:t>10/19/2021</a:t>
            </a:fld>
            <a:endParaRPr lang="en-US"/>
          </a:p>
        </p:txBody>
      </p:sp>
      <p:sp>
        <p:nvSpPr>
          <p:cNvPr id="5" name="Footer Placeholder 4">
            <a:extLst>
              <a:ext uri="{FF2B5EF4-FFF2-40B4-BE49-F238E27FC236}">
                <a16:creationId xmlns:a16="http://schemas.microsoft.com/office/drawing/2014/main" id="{FD906003-677A-45E2-AE16-611CACE94A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3EB7A6-4275-4759-8006-710E8934378B}"/>
              </a:ext>
            </a:extLst>
          </p:cNvPr>
          <p:cNvSpPr>
            <a:spLocks noGrp="1"/>
          </p:cNvSpPr>
          <p:nvPr>
            <p:ph type="sldNum" sz="quarter" idx="12"/>
          </p:nvPr>
        </p:nvSpPr>
        <p:spPr/>
        <p:txBody>
          <a:bodyPr/>
          <a:lstStyle/>
          <a:p>
            <a:fld id="{37CA07B4-DD15-4A32-9DF2-B6AD00727005}" type="slidenum">
              <a:rPr lang="en-US" smtClean="0"/>
              <a:t>‹#›</a:t>
            </a:fld>
            <a:endParaRPr lang="en-US"/>
          </a:p>
        </p:txBody>
      </p:sp>
    </p:spTree>
    <p:extLst>
      <p:ext uri="{BB962C8B-B14F-4D97-AF65-F5344CB8AC3E}">
        <p14:creationId xmlns:p14="http://schemas.microsoft.com/office/powerpoint/2010/main" val="5554217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1189534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9819986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7274914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8946291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6762630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8921500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907586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3495300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CF06-8C59-4736-BBD8-2485DEAC9A04}"/>
              </a:ext>
            </a:extLst>
          </p:cNvPr>
          <p:cNvSpPr>
            <a:spLocks noGrp="1"/>
          </p:cNvSpPr>
          <p:nvPr>
            <p:ph type="title"/>
          </p:nvPr>
        </p:nvSpPr>
        <p:spPr>
          <a:xfrm>
            <a:off x="325928" y="365126"/>
            <a:ext cx="11497901" cy="1156104"/>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F6E68CC3-A211-4170-8256-D1B0621F9EF8}"/>
              </a:ext>
            </a:extLst>
          </p:cNvPr>
          <p:cNvSpPr>
            <a:spLocks noGrp="1"/>
          </p:cNvSpPr>
          <p:nvPr>
            <p:ph sz="half" idx="1"/>
          </p:nvPr>
        </p:nvSpPr>
        <p:spPr>
          <a:xfrm>
            <a:off x="325925" y="1949730"/>
            <a:ext cx="5181600" cy="44288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30C559-C4BB-47B0-B05B-0B773EDABDCA}"/>
              </a:ext>
            </a:extLst>
          </p:cNvPr>
          <p:cNvSpPr>
            <a:spLocks noGrp="1"/>
          </p:cNvSpPr>
          <p:nvPr>
            <p:ph sz="half" idx="2"/>
          </p:nvPr>
        </p:nvSpPr>
        <p:spPr>
          <a:xfrm>
            <a:off x="6491337" y="1947083"/>
            <a:ext cx="5332491" cy="44288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3">
            <a:extLst>
              <a:ext uri="{FF2B5EF4-FFF2-40B4-BE49-F238E27FC236}">
                <a16:creationId xmlns:a16="http://schemas.microsoft.com/office/drawing/2014/main" id="{1AFC33AE-4ECE-4672-952F-953EEFA01FC4}"/>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975">
                <a:solidFill>
                  <a:schemeClr val="bg1"/>
                </a:solidFill>
              </a:defRPr>
            </a:lvl1pPr>
          </a:lstStyle>
          <a:p>
            <a:r>
              <a:rPr lang="en-US"/>
              <a:t>New Jersey Department of Education</a:t>
            </a:r>
          </a:p>
        </p:txBody>
      </p:sp>
      <p:sp>
        <p:nvSpPr>
          <p:cNvPr id="7" name="Slide Number Placeholder 6">
            <a:extLst>
              <a:ext uri="{FF2B5EF4-FFF2-40B4-BE49-F238E27FC236}">
                <a16:creationId xmlns:a16="http://schemas.microsoft.com/office/drawing/2014/main" id="{A8F06CBD-4E0B-4DF9-B7F5-4AE152EA685E}"/>
              </a:ext>
            </a:extLst>
          </p:cNvPr>
          <p:cNvSpPr>
            <a:spLocks noGrp="1"/>
          </p:cNvSpPr>
          <p:nvPr>
            <p:ph type="sldNum" sz="quarter" idx="12"/>
          </p:nvPr>
        </p:nvSpPr>
        <p:spPr/>
        <p:txBody>
          <a:bodyPr/>
          <a:lstStyle/>
          <a:p>
            <a:fld id="{1929936C-68CC-48AF-8CF3-4B03BC21D04D}" type="slidenum">
              <a:rPr lang="en-US" smtClean="0"/>
              <a:t>‹#›</a:t>
            </a:fld>
            <a:endParaRPr lang="en-US"/>
          </a:p>
        </p:txBody>
      </p:sp>
    </p:spTree>
    <p:extLst>
      <p:ext uri="{BB962C8B-B14F-4D97-AF65-F5344CB8AC3E}">
        <p14:creationId xmlns:p14="http://schemas.microsoft.com/office/powerpoint/2010/main" val="17097450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753176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0053310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4219616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5737635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20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86379921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9068" y="1289225"/>
            <a:ext cx="11853863" cy="962407"/>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20456" y="2382516"/>
            <a:ext cx="8831483" cy="35115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6303566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1125287"/>
          </a:xfrm>
        </p:spPr>
        <p:txBody>
          <a:bodyPr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638552"/>
            <a:ext cx="12191999" cy="1239312"/>
          </a:xfrm>
        </p:spPr>
        <p:txBody>
          <a:bodyPr rIns="91440">
            <a:normAutofit/>
          </a:bodyPr>
          <a:lstStyle>
            <a:lvl1pPr marL="0" indent="0" algn="ctr">
              <a:spcBef>
                <a:spcPts val="0"/>
              </a:spcBef>
              <a:buNone/>
              <a:defRPr sz="32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97872"/>
            <a:ext cx="12192000" cy="640081"/>
          </a:xfrm>
        </p:spPr>
        <p:txBody>
          <a:bodyPr lIns="0" rIns="0">
            <a:normAutofit/>
          </a:bodyPr>
          <a:lstStyle>
            <a:lvl1pPr marL="0" indent="0" algn="ctr">
              <a:spcBef>
                <a:spcPts val="0"/>
              </a:spcBef>
              <a:spcAft>
                <a:spcPts val="0"/>
              </a:spcAft>
              <a:buNone/>
              <a:defRPr sz="2400" b="1"/>
            </a:lvl1pPr>
          </a:lstStyle>
          <a:p>
            <a:pPr lvl="0"/>
            <a:r>
              <a:rPr lang="en-US"/>
              <a:t>Text</a:t>
            </a:r>
          </a:p>
        </p:txBody>
      </p:sp>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a:t>Enter Facebook info</a:t>
            </a:r>
          </a:p>
        </p:txBody>
      </p:sp>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a:t>Enter Twitter info</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9841080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11956418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13610407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168413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wo Content_Simpl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CF06-8C59-4736-BBD8-2485DEAC9A04}"/>
              </a:ext>
            </a:extLst>
          </p:cNvPr>
          <p:cNvSpPr>
            <a:spLocks noGrp="1"/>
          </p:cNvSpPr>
          <p:nvPr>
            <p:ph type="title"/>
          </p:nvPr>
        </p:nvSpPr>
        <p:spPr>
          <a:xfrm>
            <a:off x="135801" y="365126"/>
            <a:ext cx="11823827" cy="1114540"/>
          </a:xfrm>
        </p:spPr>
        <p:txBody>
          <a:bodyPr/>
          <a:lstStyle/>
          <a:p>
            <a:r>
              <a:rPr lang="en-US"/>
              <a:t>Click to edit Master title style</a:t>
            </a:r>
          </a:p>
        </p:txBody>
      </p:sp>
      <p:sp>
        <p:nvSpPr>
          <p:cNvPr id="6" name="Content Placeholder 3">
            <a:extLst>
              <a:ext uri="{FF2B5EF4-FFF2-40B4-BE49-F238E27FC236}">
                <a16:creationId xmlns:a16="http://schemas.microsoft.com/office/drawing/2014/main" id="{351658A7-B92F-45A2-B638-36B423473E34}"/>
              </a:ext>
            </a:extLst>
          </p:cNvPr>
          <p:cNvSpPr>
            <a:spLocks noGrp="1"/>
          </p:cNvSpPr>
          <p:nvPr>
            <p:ph sz="half" idx="13"/>
          </p:nvPr>
        </p:nvSpPr>
        <p:spPr>
          <a:xfrm>
            <a:off x="135803" y="1825624"/>
            <a:ext cx="5690856" cy="4502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30C559-C4BB-47B0-B05B-0B773EDABDCA}"/>
              </a:ext>
            </a:extLst>
          </p:cNvPr>
          <p:cNvSpPr>
            <a:spLocks noGrp="1"/>
          </p:cNvSpPr>
          <p:nvPr>
            <p:ph sz="half" idx="2"/>
          </p:nvPr>
        </p:nvSpPr>
        <p:spPr>
          <a:xfrm>
            <a:off x="6268772" y="1825625"/>
            <a:ext cx="5690856" cy="4502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3">
            <a:extLst>
              <a:ext uri="{FF2B5EF4-FFF2-40B4-BE49-F238E27FC236}">
                <a16:creationId xmlns:a16="http://schemas.microsoft.com/office/drawing/2014/main" id="{95D68219-6CB5-460D-B65B-7133D98141CD}"/>
              </a:ext>
            </a:extLst>
          </p:cNvPr>
          <p:cNvSpPr>
            <a:spLocks noGrp="1"/>
          </p:cNvSpPr>
          <p:nvPr>
            <p:ph type="ftr" sz="quarter" idx="3"/>
          </p:nvPr>
        </p:nvSpPr>
        <p:spPr>
          <a:xfrm>
            <a:off x="0" y="6552776"/>
            <a:ext cx="2743200" cy="347709"/>
          </a:xfrm>
          <a:prstGeom prst="rect">
            <a:avLst/>
          </a:prstGeom>
        </p:spPr>
        <p:txBody>
          <a:bodyPr vert="horz" lIns="91440" tIns="45720" rIns="91440" bIns="45720" rtlCol="0" anchor="ctr"/>
          <a:lstStyle>
            <a:lvl1pPr algn="l">
              <a:defRPr sz="975">
                <a:solidFill>
                  <a:schemeClr val="bg1"/>
                </a:solidFill>
              </a:defRPr>
            </a:lvl1pPr>
          </a:lstStyle>
          <a:p>
            <a:r>
              <a:rPr lang="en-US"/>
              <a:t>New Jersey Department of Education</a:t>
            </a:r>
          </a:p>
        </p:txBody>
      </p:sp>
      <p:sp>
        <p:nvSpPr>
          <p:cNvPr id="7" name="Slide Number Placeholder 6">
            <a:extLst>
              <a:ext uri="{FF2B5EF4-FFF2-40B4-BE49-F238E27FC236}">
                <a16:creationId xmlns:a16="http://schemas.microsoft.com/office/drawing/2014/main" id="{A8F06CBD-4E0B-4DF9-B7F5-4AE152EA685E}"/>
              </a:ext>
            </a:extLst>
          </p:cNvPr>
          <p:cNvSpPr>
            <a:spLocks noGrp="1"/>
          </p:cNvSpPr>
          <p:nvPr>
            <p:ph type="sldNum" sz="quarter" idx="12"/>
          </p:nvPr>
        </p:nvSpPr>
        <p:spPr/>
        <p:txBody>
          <a:bodyPr/>
          <a:lstStyle/>
          <a:p>
            <a:fld id="{1929936C-68CC-48AF-8CF3-4B03BC21D04D}" type="slidenum">
              <a:rPr lang="en-US" smtClean="0"/>
              <a:t>‹#›</a:t>
            </a:fld>
            <a:endParaRPr lang="en-US"/>
          </a:p>
        </p:txBody>
      </p:sp>
    </p:spTree>
    <p:extLst>
      <p:ext uri="{BB962C8B-B14F-4D97-AF65-F5344CB8AC3E}">
        <p14:creationId xmlns:p14="http://schemas.microsoft.com/office/powerpoint/2010/main" val="346287924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0189231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6149649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3471699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66685576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7123640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74527927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5100" y="1277651"/>
            <a:ext cx="11853863" cy="765753"/>
          </a:xfrm>
        </p:spPr>
        <p:txBody>
          <a:bodyPr/>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175657" y="2341622"/>
            <a:ext cx="10255262" cy="36173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35430099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rIns="91440">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1154829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62773441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16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20784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hreeContent_Simp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CF06-8C59-4736-BBD8-2485DEAC9A04}"/>
              </a:ext>
            </a:extLst>
          </p:cNvPr>
          <p:cNvSpPr>
            <a:spLocks noGrp="1"/>
          </p:cNvSpPr>
          <p:nvPr>
            <p:ph type="title"/>
          </p:nvPr>
        </p:nvSpPr>
        <p:spPr>
          <a:xfrm>
            <a:off x="838200" y="365126"/>
            <a:ext cx="10515600" cy="893520"/>
          </a:xfrm>
        </p:spPr>
        <p:txBody>
          <a:bodyPr/>
          <a:lstStyle>
            <a:lvl1pPr algn="ctr">
              <a:defRPr/>
            </a:lvl1pPr>
          </a:lstStyle>
          <a:p>
            <a:r>
              <a:rPr lang="en-US"/>
              <a:t>Click to edit Master title style</a:t>
            </a:r>
          </a:p>
        </p:txBody>
      </p:sp>
      <p:sp>
        <p:nvSpPr>
          <p:cNvPr id="3" name="Content Placeholder 2">
            <a:extLst>
              <a:ext uri="{FF2B5EF4-FFF2-40B4-BE49-F238E27FC236}">
                <a16:creationId xmlns:a16="http://schemas.microsoft.com/office/drawing/2014/main" id="{F6E68CC3-A211-4170-8256-D1B0621F9EF8}"/>
              </a:ext>
            </a:extLst>
          </p:cNvPr>
          <p:cNvSpPr>
            <a:spLocks noGrp="1"/>
          </p:cNvSpPr>
          <p:nvPr>
            <p:ph sz="half" idx="1"/>
          </p:nvPr>
        </p:nvSpPr>
        <p:spPr>
          <a:xfrm>
            <a:off x="838199" y="1395323"/>
            <a:ext cx="10515600" cy="1455457"/>
          </a:xfrm>
        </p:spPr>
        <p:txBody>
          <a:bodyPr/>
          <a:lstStyle>
            <a:lvl3pPr marL="685783" indent="0">
              <a:buNone/>
              <a:defRPr/>
            </a:lvl3pPr>
          </a:lstStyle>
          <a:p>
            <a:pPr lvl="0"/>
            <a:r>
              <a:rPr lang="en-US"/>
              <a:t>Click to edit Master text styles</a:t>
            </a:r>
          </a:p>
          <a:p>
            <a:pPr lvl="1"/>
            <a:r>
              <a:rPr lang="en-US"/>
              <a:t>Second level</a:t>
            </a:r>
          </a:p>
        </p:txBody>
      </p:sp>
      <p:sp>
        <p:nvSpPr>
          <p:cNvPr id="9" name="Content Placeholder 2">
            <a:extLst>
              <a:ext uri="{FF2B5EF4-FFF2-40B4-BE49-F238E27FC236}">
                <a16:creationId xmlns:a16="http://schemas.microsoft.com/office/drawing/2014/main" id="{C3DE64AC-8446-4C9F-B063-00502FAAD8B2}"/>
              </a:ext>
            </a:extLst>
          </p:cNvPr>
          <p:cNvSpPr>
            <a:spLocks noGrp="1"/>
          </p:cNvSpPr>
          <p:nvPr>
            <p:ph sz="half" idx="13"/>
          </p:nvPr>
        </p:nvSpPr>
        <p:spPr>
          <a:xfrm>
            <a:off x="838199" y="2982421"/>
            <a:ext cx="10515600" cy="1559667"/>
          </a:xfrm>
        </p:spPr>
        <p:txBody>
          <a:bodyPr/>
          <a:lstStyle/>
          <a:p>
            <a:pPr lvl="0"/>
            <a:r>
              <a:rPr lang="en-US"/>
              <a:t>Click to edit Master text styles</a:t>
            </a:r>
          </a:p>
          <a:p>
            <a:pPr lvl="1"/>
            <a:r>
              <a:rPr lang="en-US"/>
              <a:t>Second level</a:t>
            </a:r>
          </a:p>
          <a:p>
            <a:pPr lvl="2"/>
            <a:r>
              <a:rPr lang="en-US"/>
              <a:t>Third level</a:t>
            </a:r>
          </a:p>
        </p:txBody>
      </p:sp>
      <p:sp>
        <p:nvSpPr>
          <p:cNvPr id="10" name="Content Placeholder 2">
            <a:extLst>
              <a:ext uri="{FF2B5EF4-FFF2-40B4-BE49-F238E27FC236}">
                <a16:creationId xmlns:a16="http://schemas.microsoft.com/office/drawing/2014/main" id="{0312DEFC-B4BA-44CD-9676-AA10C89DD9E6}"/>
              </a:ext>
            </a:extLst>
          </p:cNvPr>
          <p:cNvSpPr>
            <a:spLocks noGrp="1"/>
          </p:cNvSpPr>
          <p:nvPr>
            <p:ph sz="half" idx="14"/>
          </p:nvPr>
        </p:nvSpPr>
        <p:spPr>
          <a:xfrm>
            <a:off x="838199" y="4688393"/>
            <a:ext cx="10515600" cy="1730701"/>
          </a:xfrm>
        </p:spPr>
        <p:txBody>
          <a:bodyPr/>
          <a:lstStyle/>
          <a:p>
            <a:pPr lvl="0"/>
            <a:r>
              <a:rPr lang="en-US"/>
              <a:t>Click to edit Master text styles</a:t>
            </a:r>
          </a:p>
          <a:p>
            <a:pPr lvl="1"/>
            <a:r>
              <a:rPr lang="en-US"/>
              <a:t>Second level</a:t>
            </a:r>
          </a:p>
        </p:txBody>
      </p:sp>
      <p:sp>
        <p:nvSpPr>
          <p:cNvPr id="8" name="Footer Placeholder 3">
            <a:extLst>
              <a:ext uri="{FF2B5EF4-FFF2-40B4-BE49-F238E27FC236}">
                <a16:creationId xmlns:a16="http://schemas.microsoft.com/office/drawing/2014/main" id="{8075FB28-1637-4D36-BC87-9A87C854BF03}"/>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975">
                <a:solidFill>
                  <a:schemeClr val="bg1"/>
                </a:solidFill>
              </a:defRPr>
            </a:lvl1pPr>
          </a:lstStyle>
          <a:p>
            <a:r>
              <a:rPr lang="en-US"/>
              <a:t>New Jersey Department of Education</a:t>
            </a:r>
          </a:p>
        </p:txBody>
      </p:sp>
      <p:sp>
        <p:nvSpPr>
          <p:cNvPr id="7" name="Slide Number Placeholder 6">
            <a:extLst>
              <a:ext uri="{FF2B5EF4-FFF2-40B4-BE49-F238E27FC236}">
                <a16:creationId xmlns:a16="http://schemas.microsoft.com/office/drawing/2014/main" id="{A8F06CBD-4E0B-4DF9-B7F5-4AE152EA685E}"/>
              </a:ext>
            </a:extLst>
          </p:cNvPr>
          <p:cNvSpPr>
            <a:spLocks noGrp="1"/>
          </p:cNvSpPr>
          <p:nvPr>
            <p:ph type="sldNum" sz="quarter" idx="12"/>
          </p:nvPr>
        </p:nvSpPr>
        <p:spPr/>
        <p:txBody>
          <a:bodyPr/>
          <a:lstStyle/>
          <a:p>
            <a:fld id="{1929936C-68CC-48AF-8CF3-4B03BC21D04D}" type="slidenum">
              <a:rPr lang="en-US" smtClean="0"/>
              <a:t>‹#›</a:t>
            </a:fld>
            <a:endParaRPr lang="en-US"/>
          </a:p>
        </p:txBody>
      </p:sp>
    </p:spTree>
    <p:extLst>
      <p:ext uri="{BB962C8B-B14F-4D97-AF65-F5344CB8AC3E}">
        <p14:creationId xmlns:p14="http://schemas.microsoft.com/office/powerpoint/2010/main" val="169247675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747579"/>
          </a:xfrm>
        </p:spPr>
        <p:txBody>
          <a:bodyPr lIns="0"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226096"/>
            <a:ext cx="12191999" cy="1493491"/>
          </a:xfrm>
        </p:spPr>
        <p:txBody>
          <a:bodyPr lIns="0" rIns="0">
            <a:normAutofit/>
          </a:bodyPr>
          <a:lstStyle>
            <a:lvl1pPr marL="0" indent="0" algn="ctr">
              <a:spcBef>
                <a:spcPts val="0"/>
              </a:spcBef>
              <a:spcAft>
                <a:spcPts val="1200"/>
              </a:spcAft>
              <a:buNone/>
              <a:defRPr sz="32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01967"/>
            <a:ext cx="12192000" cy="640081"/>
          </a:xfrm>
        </p:spPr>
        <p:txBody>
          <a:bodyPr lIns="0" rIns="0">
            <a:normAutofit/>
          </a:bodyPr>
          <a:lstStyle>
            <a:lvl1pPr marL="0" indent="0" algn="ctr">
              <a:spcBef>
                <a:spcPts val="0"/>
              </a:spcBef>
              <a:spcAft>
                <a:spcPts val="0"/>
              </a:spcAft>
              <a:buNone/>
              <a:defRPr sz="2400" b="1"/>
            </a:lvl1pPr>
          </a:lstStyle>
          <a:p>
            <a:pPr lvl="0"/>
            <a:r>
              <a:rPr lang="en-US"/>
              <a:t>Text</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a:t>Enter Facebook info</a:t>
            </a:r>
          </a:p>
        </p:txBody>
      </p:sp>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a:t>Enter Twitter info</a:t>
            </a:r>
          </a:p>
        </p:txBody>
      </p:sp>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005109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omparison_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01525-BAE3-4CAF-89D0-D1DDCA7553F3}"/>
              </a:ext>
            </a:extLst>
          </p:cNvPr>
          <p:cNvSpPr>
            <a:spLocks noGrp="1"/>
          </p:cNvSpPr>
          <p:nvPr>
            <p:ph type="title"/>
          </p:nvPr>
        </p:nvSpPr>
        <p:spPr>
          <a:xfrm>
            <a:off x="217285" y="365131"/>
            <a:ext cx="11775547" cy="956681"/>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23838D-6D5E-455C-85DF-54B77EE5519D}"/>
              </a:ext>
            </a:extLst>
          </p:cNvPr>
          <p:cNvSpPr>
            <a:spLocks noGrp="1"/>
          </p:cNvSpPr>
          <p:nvPr>
            <p:ph type="body" idx="1"/>
          </p:nvPr>
        </p:nvSpPr>
        <p:spPr>
          <a:xfrm>
            <a:off x="217290" y="1681163"/>
            <a:ext cx="371192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CD232FF-A555-45CC-B407-62C42702E5F3}"/>
              </a:ext>
            </a:extLst>
          </p:cNvPr>
          <p:cNvSpPr>
            <a:spLocks noGrp="1"/>
          </p:cNvSpPr>
          <p:nvPr>
            <p:ph sz="half" idx="2"/>
          </p:nvPr>
        </p:nvSpPr>
        <p:spPr>
          <a:xfrm>
            <a:off x="217289" y="2714852"/>
            <a:ext cx="3711921" cy="37599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2">
            <a:extLst>
              <a:ext uri="{FF2B5EF4-FFF2-40B4-BE49-F238E27FC236}">
                <a16:creationId xmlns:a16="http://schemas.microsoft.com/office/drawing/2014/main" id="{B8CE72F5-9482-4892-B297-66B046D1883A}"/>
              </a:ext>
            </a:extLst>
          </p:cNvPr>
          <p:cNvSpPr>
            <a:spLocks noGrp="1"/>
          </p:cNvSpPr>
          <p:nvPr>
            <p:ph type="body" idx="13"/>
          </p:nvPr>
        </p:nvSpPr>
        <p:spPr>
          <a:xfrm>
            <a:off x="4317001" y="1681163"/>
            <a:ext cx="371192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13" name="Content Placeholder 3">
            <a:extLst>
              <a:ext uri="{FF2B5EF4-FFF2-40B4-BE49-F238E27FC236}">
                <a16:creationId xmlns:a16="http://schemas.microsoft.com/office/drawing/2014/main" id="{1E002FDA-A44A-49A4-B8AD-5FCC148F38D9}"/>
              </a:ext>
            </a:extLst>
          </p:cNvPr>
          <p:cNvSpPr>
            <a:spLocks noGrp="1"/>
          </p:cNvSpPr>
          <p:nvPr>
            <p:ph sz="half" idx="14"/>
          </p:nvPr>
        </p:nvSpPr>
        <p:spPr>
          <a:xfrm>
            <a:off x="4317000" y="2714852"/>
            <a:ext cx="3711921" cy="37599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Text Placeholder 2">
            <a:extLst>
              <a:ext uri="{FF2B5EF4-FFF2-40B4-BE49-F238E27FC236}">
                <a16:creationId xmlns:a16="http://schemas.microsoft.com/office/drawing/2014/main" id="{572FEC1F-4E70-4D85-97CB-F7EC7CC2C1B7}"/>
              </a:ext>
            </a:extLst>
          </p:cNvPr>
          <p:cNvSpPr>
            <a:spLocks noGrp="1"/>
          </p:cNvSpPr>
          <p:nvPr>
            <p:ph type="body" idx="15"/>
          </p:nvPr>
        </p:nvSpPr>
        <p:spPr>
          <a:xfrm>
            <a:off x="8280917" y="1681163"/>
            <a:ext cx="371192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15" name="Content Placeholder 3">
            <a:extLst>
              <a:ext uri="{FF2B5EF4-FFF2-40B4-BE49-F238E27FC236}">
                <a16:creationId xmlns:a16="http://schemas.microsoft.com/office/drawing/2014/main" id="{8368F3C8-0878-4191-A15F-07E1E0A65672}"/>
              </a:ext>
            </a:extLst>
          </p:cNvPr>
          <p:cNvSpPr>
            <a:spLocks noGrp="1"/>
          </p:cNvSpPr>
          <p:nvPr>
            <p:ph sz="half" idx="16"/>
          </p:nvPr>
        </p:nvSpPr>
        <p:spPr>
          <a:xfrm>
            <a:off x="8280916" y="2714852"/>
            <a:ext cx="3711921" cy="37599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3">
            <a:extLst>
              <a:ext uri="{FF2B5EF4-FFF2-40B4-BE49-F238E27FC236}">
                <a16:creationId xmlns:a16="http://schemas.microsoft.com/office/drawing/2014/main" id="{C3215870-12E3-4980-93AD-8DC70E11A202}"/>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975">
                <a:solidFill>
                  <a:schemeClr val="bg1"/>
                </a:solidFill>
              </a:defRPr>
            </a:lvl1pPr>
          </a:lstStyle>
          <a:p>
            <a:r>
              <a:rPr lang="en-US"/>
              <a:t>New Jersey Department of Education</a:t>
            </a:r>
          </a:p>
        </p:txBody>
      </p:sp>
      <p:sp>
        <p:nvSpPr>
          <p:cNvPr id="9" name="Slide Number Placeholder 8">
            <a:extLst>
              <a:ext uri="{FF2B5EF4-FFF2-40B4-BE49-F238E27FC236}">
                <a16:creationId xmlns:a16="http://schemas.microsoft.com/office/drawing/2014/main" id="{42256F76-59C6-41DD-B216-886CAB45919F}"/>
              </a:ext>
            </a:extLst>
          </p:cNvPr>
          <p:cNvSpPr>
            <a:spLocks noGrp="1"/>
          </p:cNvSpPr>
          <p:nvPr>
            <p:ph type="sldNum" sz="quarter" idx="12"/>
          </p:nvPr>
        </p:nvSpPr>
        <p:spPr/>
        <p:txBody>
          <a:bodyPr/>
          <a:lstStyle/>
          <a:p>
            <a:fld id="{1929936C-68CC-48AF-8CF3-4B03BC21D04D}" type="slidenum">
              <a:rPr lang="en-US" smtClean="0"/>
              <a:t>‹#›</a:t>
            </a:fld>
            <a:endParaRPr lang="en-US"/>
          </a:p>
        </p:txBody>
      </p:sp>
    </p:spTree>
    <p:extLst>
      <p:ext uri="{BB962C8B-B14F-4D97-AF65-F5344CB8AC3E}">
        <p14:creationId xmlns:p14="http://schemas.microsoft.com/office/powerpoint/2010/main" val="468156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B6634-5182-4FAC-BD8F-9AB169FD2987}"/>
              </a:ext>
            </a:extLst>
          </p:cNvPr>
          <p:cNvSpPr>
            <a:spLocks noGrp="1"/>
          </p:cNvSpPr>
          <p:nvPr>
            <p:ph type="title"/>
          </p:nvPr>
        </p:nvSpPr>
        <p:spPr>
          <a:xfrm>
            <a:off x="347124" y="535130"/>
            <a:ext cx="11497752" cy="1325563"/>
          </a:xfrm>
        </p:spPr>
        <p:txBody>
          <a:bodyPr/>
          <a:lstStyle/>
          <a:p>
            <a:r>
              <a:rPr lang="en-US"/>
              <a:t>Click to edit Master title style</a:t>
            </a:r>
          </a:p>
        </p:txBody>
      </p:sp>
      <p:sp>
        <p:nvSpPr>
          <p:cNvPr id="4" name="Footer Placeholder 3">
            <a:extLst>
              <a:ext uri="{FF2B5EF4-FFF2-40B4-BE49-F238E27FC236}">
                <a16:creationId xmlns:a16="http://schemas.microsoft.com/office/drawing/2014/main" id="{C06CEA20-19E1-4E9F-AC98-2B0F1B8976DE}"/>
              </a:ext>
            </a:extLst>
          </p:cNvPr>
          <p:cNvSpPr>
            <a:spLocks noGrp="1"/>
          </p:cNvSpPr>
          <p:nvPr>
            <p:ph type="ftr" sz="quarter" idx="3"/>
          </p:nvPr>
        </p:nvSpPr>
        <p:spPr>
          <a:xfrm>
            <a:off x="0" y="6551981"/>
            <a:ext cx="2743200" cy="322646"/>
          </a:xfrm>
          <a:prstGeom prst="rect">
            <a:avLst/>
          </a:prstGeom>
        </p:spPr>
        <p:txBody>
          <a:bodyPr vert="horz" lIns="91440" tIns="45720" rIns="91440" bIns="45720" rtlCol="0" anchor="ctr"/>
          <a:lstStyle>
            <a:lvl1pPr algn="l">
              <a:defRPr sz="975">
                <a:solidFill>
                  <a:schemeClr val="bg1"/>
                </a:solidFill>
              </a:defRPr>
            </a:lvl1pPr>
          </a:lstStyle>
          <a:p>
            <a:r>
              <a:rPr lang="en-US"/>
              <a:t>New Jersey Department of Education</a:t>
            </a:r>
          </a:p>
        </p:txBody>
      </p:sp>
      <p:sp>
        <p:nvSpPr>
          <p:cNvPr id="5" name="Slide Number Placeholder 4">
            <a:extLst>
              <a:ext uri="{FF2B5EF4-FFF2-40B4-BE49-F238E27FC236}">
                <a16:creationId xmlns:a16="http://schemas.microsoft.com/office/drawing/2014/main" id="{20E18389-EFEF-429F-89FB-752FEA4C6573}"/>
              </a:ext>
            </a:extLst>
          </p:cNvPr>
          <p:cNvSpPr>
            <a:spLocks noGrp="1"/>
          </p:cNvSpPr>
          <p:nvPr>
            <p:ph type="sldNum" sz="quarter" idx="12"/>
          </p:nvPr>
        </p:nvSpPr>
        <p:spPr/>
        <p:txBody>
          <a:bodyPr/>
          <a:lstStyle/>
          <a:p>
            <a:fld id="{1929936C-68CC-48AF-8CF3-4B03BC21D04D}" type="slidenum">
              <a:rPr lang="en-US" smtClean="0"/>
              <a:t>‹#›</a:t>
            </a:fld>
            <a:endParaRPr lang="en-US"/>
          </a:p>
        </p:txBody>
      </p:sp>
    </p:spTree>
    <p:extLst>
      <p:ext uri="{BB962C8B-B14F-4D97-AF65-F5344CB8AC3E}">
        <p14:creationId xmlns:p14="http://schemas.microsoft.com/office/powerpoint/2010/main" val="1822857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Final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AEF56-5357-4CFD-B503-FD5D22E31BAD}"/>
              </a:ext>
            </a:extLst>
          </p:cNvPr>
          <p:cNvSpPr>
            <a:spLocks noGrp="1"/>
          </p:cNvSpPr>
          <p:nvPr>
            <p:ph type="title"/>
          </p:nvPr>
        </p:nvSpPr>
        <p:spPr>
          <a:xfrm>
            <a:off x="838200" y="365131"/>
            <a:ext cx="10515600" cy="850489"/>
          </a:xfrm>
        </p:spPr>
        <p:txBody>
          <a:bodyPr/>
          <a:lstStyle/>
          <a:p>
            <a:r>
              <a:rPr lang="en-US"/>
              <a:t>Click to edit Master title style</a:t>
            </a:r>
          </a:p>
        </p:txBody>
      </p:sp>
      <p:sp>
        <p:nvSpPr>
          <p:cNvPr id="16" name="Text Placeholder 4">
            <a:extLst>
              <a:ext uri="{FF2B5EF4-FFF2-40B4-BE49-F238E27FC236}">
                <a16:creationId xmlns:a16="http://schemas.microsoft.com/office/drawing/2014/main" id="{D3B12E01-EEE8-414E-AC3B-33EF45A07775}"/>
              </a:ext>
            </a:extLst>
          </p:cNvPr>
          <p:cNvSpPr>
            <a:spLocks noGrp="1"/>
          </p:cNvSpPr>
          <p:nvPr>
            <p:ph type="body" sz="quarter" idx="16" hasCustomPrompt="1"/>
          </p:nvPr>
        </p:nvSpPr>
        <p:spPr>
          <a:xfrm>
            <a:off x="3044132" y="1485885"/>
            <a:ext cx="6562725" cy="1032249"/>
          </a:xfrm>
        </p:spPr>
        <p:txBody>
          <a:bodyPr>
            <a:normAutofit/>
          </a:bodyPr>
          <a:lstStyle>
            <a:lvl1pPr marL="0" indent="0" algn="ctr">
              <a:buNone/>
              <a:defRPr sz="2100"/>
            </a:lvl1pPr>
          </a:lstStyle>
          <a:p>
            <a:pPr lvl="0"/>
            <a:r>
              <a:rPr lang="en-US"/>
              <a:t>Department or Office website</a:t>
            </a:r>
          </a:p>
        </p:txBody>
      </p:sp>
      <p:sp>
        <p:nvSpPr>
          <p:cNvPr id="5" name="Text Placeholder 4">
            <a:extLst>
              <a:ext uri="{FF2B5EF4-FFF2-40B4-BE49-F238E27FC236}">
                <a16:creationId xmlns:a16="http://schemas.microsoft.com/office/drawing/2014/main" id="{00D3F7AE-850B-4864-B80E-0BE8ADB84F75}"/>
              </a:ext>
            </a:extLst>
          </p:cNvPr>
          <p:cNvSpPr>
            <a:spLocks noGrp="1"/>
          </p:cNvSpPr>
          <p:nvPr>
            <p:ph type="body" sz="quarter" idx="11" hasCustomPrompt="1"/>
          </p:nvPr>
        </p:nvSpPr>
        <p:spPr>
          <a:xfrm>
            <a:off x="3044132" y="2847529"/>
            <a:ext cx="6562725" cy="1032249"/>
          </a:xfrm>
        </p:spPr>
        <p:txBody>
          <a:bodyPr>
            <a:normAutofit/>
          </a:bodyPr>
          <a:lstStyle>
            <a:lvl1pPr marL="0" indent="0" algn="ctr">
              <a:buNone/>
              <a:defRPr sz="1800"/>
            </a:lvl1pPr>
          </a:lstStyle>
          <a:p>
            <a:pPr lvl="0"/>
            <a:r>
              <a:rPr lang="en-US"/>
              <a:t>Enter contact info such as phone number and email</a:t>
            </a:r>
          </a:p>
        </p:txBody>
      </p:sp>
      <p:sp>
        <p:nvSpPr>
          <p:cNvPr id="15" name="Text Placeholder 14">
            <a:extLst>
              <a:ext uri="{FF2B5EF4-FFF2-40B4-BE49-F238E27FC236}">
                <a16:creationId xmlns:a16="http://schemas.microsoft.com/office/drawing/2014/main" id="{8AA1560F-907F-4C23-AB0E-E50F07A84918}"/>
              </a:ext>
            </a:extLst>
          </p:cNvPr>
          <p:cNvSpPr>
            <a:spLocks noGrp="1"/>
          </p:cNvSpPr>
          <p:nvPr>
            <p:ph type="body" sz="quarter" idx="15" hasCustomPrompt="1"/>
          </p:nvPr>
        </p:nvSpPr>
        <p:spPr>
          <a:xfrm>
            <a:off x="5094619" y="4428882"/>
            <a:ext cx="2304487" cy="666750"/>
          </a:xfrm>
        </p:spPr>
        <p:txBody>
          <a:bodyPr>
            <a:normAutofit/>
          </a:bodyPr>
          <a:lstStyle>
            <a:lvl1pPr marL="0" indent="0" algn="ctr">
              <a:buNone/>
              <a:defRPr sz="2100" b="1"/>
            </a:lvl1pPr>
          </a:lstStyle>
          <a:p>
            <a:pPr lvl="0"/>
            <a:r>
              <a:rPr lang="en-US"/>
              <a:t>Text</a:t>
            </a:r>
          </a:p>
        </p:txBody>
      </p:sp>
      <p:pic>
        <p:nvPicPr>
          <p:cNvPr id="6" name="Facebook">
            <a:extLst>
              <a:ext uri="{FF2B5EF4-FFF2-40B4-BE49-F238E27FC236}">
                <a16:creationId xmlns:a16="http://schemas.microsoft.com/office/drawing/2014/main" id="{44C9F024-7D6B-4064-B434-76A1933BE172}"/>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75343" y="5372116"/>
            <a:ext cx="573024" cy="426963"/>
          </a:xfrm>
          <a:prstGeom prst="rect">
            <a:avLst/>
          </a:prstGeom>
        </p:spPr>
      </p:pic>
      <p:sp>
        <p:nvSpPr>
          <p:cNvPr id="10" name="Text Placeholder 9">
            <a:extLst>
              <a:ext uri="{FF2B5EF4-FFF2-40B4-BE49-F238E27FC236}">
                <a16:creationId xmlns:a16="http://schemas.microsoft.com/office/drawing/2014/main" id="{294F8BCB-943B-4692-A224-F8A2437D78A7}"/>
              </a:ext>
            </a:extLst>
          </p:cNvPr>
          <p:cNvSpPr>
            <a:spLocks noGrp="1"/>
          </p:cNvSpPr>
          <p:nvPr>
            <p:ph type="body" sz="quarter" idx="12" hasCustomPrompt="1"/>
          </p:nvPr>
        </p:nvSpPr>
        <p:spPr>
          <a:xfrm>
            <a:off x="3044133" y="5906972"/>
            <a:ext cx="1635443" cy="503237"/>
          </a:xfrm>
        </p:spPr>
        <p:txBody>
          <a:bodyPr>
            <a:noAutofit/>
          </a:bodyPr>
          <a:lstStyle>
            <a:lvl1pPr marL="0" indent="0" algn="ctr">
              <a:buNone/>
              <a:defRPr sz="1200"/>
            </a:lvl1pPr>
          </a:lstStyle>
          <a:p>
            <a:pPr lvl="0"/>
            <a:r>
              <a:rPr lang="en-US"/>
              <a:t>Enter Facebook info</a:t>
            </a:r>
          </a:p>
        </p:txBody>
      </p:sp>
      <p:pic>
        <p:nvPicPr>
          <p:cNvPr id="7" name="Twitter">
            <a:extLst>
              <a:ext uri="{FF2B5EF4-FFF2-40B4-BE49-F238E27FC236}">
                <a16:creationId xmlns:a16="http://schemas.microsoft.com/office/drawing/2014/main" id="{1F1462B5-F1B0-4233-B989-C544B2B47E55}"/>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82293" y="5365545"/>
            <a:ext cx="585216" cy="440102"/>
          </a:xfrm>
          <a:prstGeom prst="rect">
            <a:avLst/>
          </a:prstGeom>
        </p:spPr>
      </p:pic>
      <p:sp>
        <p:nvSpPr>
          <p:cNvPr id="11" name="Text Placeholder 9">
            <a:extLst>
              <a:ext uri="{FF2B5EF4-FFF2-40B4-BE49-F238E27FC236}">
                <a16:creationId xmlns:a16="http://schemas.microsoft.com/office/drawing/2014/main" id="{58BACC9A-2948-4586-9ADE-AC08E52A637B}"/>
              </a:ext>
            </a:extLst>
          </p:cNvPr>
          <p:cNvSpPr>
            <a:spLocks noGrp="1"/>
          </p:cNvSpPr>
          <p:nvPr>
            <p:ph type="body" sz="quarter" idx="13" hasCustomPrompt="1"/>
          </p:nvPr>
        </p:nvSpPr>
        <p:spPr>
          <a:xfrm>
            <a:off x="5429141" y="5906971"/>
            <a:ext cx="1635443" cy="503237"/>
          </a:xfrm>
        </p:spPr>
        <p:txBody>
          <a:bodyPr>
            <a:noAutofit/>
          </a:bodyPr>
          <a:lstStyle>
            <a:lvl1pPr marL="0" indent="0" algn="ctr">
              <a:buNone/>
              <a:defRPr sz="1200"/>
            </a:lvl1pPr>
          </a:lstStyle>
          <a:p>
            <a:pPr lvl="0"/>
            <a:r>
              <a:rPr lang="en-US"/>
              <a:t>Enter Twitter info</a:t>
            </a:r>
          </a:p>
        </p:txBody>
      </p:sp>
      <p:pic>
        <p:nvPicPr>
          <p:cNvPr id="8" name="Instagram">
            <a:extLst>
              <a:ext uri="{FF2B5EF4-FFF2-40B4-BE49-F238E27FC236}">
                <a16:creationId xmlns:a16="http://schemas.microsoft.com/office/drawing/2014/main" id="{22D2F588-6523-4556-88B5-99C95EE5EFE5}"/>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8390819" y="5334551"/>
            <a:ext cx="670560" cy="502090"/>
          </a:xfrm>
          <a:prstGeom prst="rect">
            <a:avLst/>
          </a:prstGeom>
        </p:spPr>
      </p:pic>
      <p:sp>
        <p:nvSpPr>
          <p:cNvPr id="12" name="Text Placeholder 9">
            <a:extLst>
              <a:ext uri="{FF2B5EF4-FFF2-40B4-BE49-F238E27FC236}">
                <a16:creationId xmlns:a16="http://schemas.microsoft.com/office/drawing/2014/main" id="{B81A18F7-3BD9-4CAA-9ADC-13EF99A4E392}"/>
              </a:ext>
            </a:extLst>
          </p:cNvPr>
          <p:cNvSpPr>
            <a:spLocks noGrp="1"/>
          </p:cNvSpPr>
          <p:nvPr>
            <p:ph type="body" sz="quarter" idx="14" hasCustomPrompt="1"/>
          </p:nvPr>
        </p:nvSpPr>
        <p:spPr>
          <a:xfrm>
            <a:off x="7908377" y="5906971"/>
            <a:ext cx="1635443" cy="503237"/>
          </a:xfrm>
        </p:spPr>
        <p:txBody>
          <a:bodyPr>
            <a:noAutofit/>
          </a:bodyPr>
          <a:lstStyle>
            <a:lvl1pPr marL="0" indent="0" algn="ctr">
              <a:buNone/>
              <a:defRPr sz="1200"/>
            </a:lvl1pPr>
          </a:lstStyle>
          <a:p>
            <a:pPr lvl="0"/>
            <a:r>
              <a:rPr lang="en-US"/>
              <a:t>Enter Instagram info</a:t>
            </a:r>
          </a:p>
        </p:txBody>
      </p:sp>
      <p:sp>
        <p:nvSpPr>
          <p:cNvPr id="3" name="Slide Number Placeholder 2">
            <a:extLst>
              <a:ext uri="{FF2B5EF4-FFF2-40B4-BE49-F238E27FC236}">
                <a16:creationId xmlns:a16="http://schemas.microsoft.com/office/drawing/2014/main" id="{9FE1C24E-3AD8-45B3-85F6-8E92576D8D8A}"/>
              </a:ext>
            </a:extLst>
          </p:cNvPr>
          <p:cNvSpPr>
            <a:spLocks noGrp="1"/>
          </p:cNvSpPr>
          <p:nvPr>
            <p:ph type="sldNum" sz="quarter" idx="10"/>
          </p:nvPr>
        </p:nvSpPr>
        <p:spPr/>
        <p:txBody>
          <a:bodyPr/>
          <a:lstStyle/>
          <a:p>
            <a:fld id="{1929936C-68CC-48AF-8CF3-4B03BC21D04D}" type="slidenum">
              <a:rPr lang="en-US" smtClean="0"/>
              <a:pPr/>
              <a:t>‹#›</a:t>
            </a:fld>
            <a:endParaRPr lang="en-US"/>
          </a:p>
        </p:txBody>
      </p:sp>
    </p:spTree>
    <p:extLst>
      <p:ext uri="{BB962C8B-B14F-4D97-AF65-F5344CB8AC3E}">
        <p14:creationId xmlns:p14="http://schemas.microsoft.com/office/powerpoint/2010/main" val="472327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3" Type="http://schemas.openxmlformats.org/officeDocument/2006/relationships/slideLayout" Target="../slideLayouts/slideLayout13.xml"/><Relationship Id="rId21" Type="http://schemas.openxmlformats.org/officeDocument/2006/relationships/image" Target="../media/image7.png"/><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image" Target="../media/image6.png"/><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19"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3.xml"/><Relationship Id="rId1"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31.xml"/><Relationship Id="rId1" Type="http://schemas.openxmlformats.org/officeDocument/2006/relationships/slideLayout" Target="../slideLayouts/slideLayout30.xml"/><Relationship Id="rId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18" Type="http://schemas.openxmlformats.org/officeDocument/2006/relationships/image" Target="../media/image7.png"/><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17" Type="http://schemas.openxmlformats.org/officeDocument/2006/relationships/image" Target="../media/image6.png"/><Relationship Id="rId2" Type="http://schemas.openxmlformats.org/officeDocument/2006/relationships/slideLayout" Target="../slideLayouts/slideLayout33.xml"/><Relationship Id="rId16" Type="http://schemas.openxmlformats.org/officeDocument/2006/relationships/theme" Target="../theme/theme5.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5" Type="http://schemas.openxmlformats.org/officeDocument/2006/relationships/slideLayout" Target="../slideLayouts/slideLayout4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image" Target="../media/image7.png"/><Relationship Id="rId2" Type="http://schemas.openxmlformats.org/officeDocument/2006/relationships/slideLayout" Target="../slideLayouts/slideLayout48.xml"/><Relationship Id="rId16" Type="http://schemas.openxmlformats.org/officeDocument/2006/relationships/image" Target="../media/image6.png"/><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theme" Target="../theme/theme6.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10170" y="-5897"/>
            <a:ext cx="12081831"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a:t>Do not use this layout</a:t>
            </a:r>
          </a:p>
        </p:txBody>
      </p:sp>
      <p:sp>
        <p:nvSpPr>
          <p:cNvPr id="4" name="Rectangle 3">
            <a:extLst>
              <a:ext uri="{FF2B5EF4-FFF2-40B4-BE49-F238E27FC236}">
                <a16:creationId xmlns:a16="http://schemas.microsoft.com/office/drawing/2014/main" id="{BCD58F0D-AFBC-4C02-86EC-5B2665C19783}"/>
              </a:ext>
              <a:ext uri="{C183D7F6-B498-43B3-948B-1728B52AA6E4}">
                <adec:decorative xmlns:adec="http://schemas.microsoft.com/office/drawing/2017/decorative" val="1"/>
              </a:ext>
            </a:extLst>
          </p:cNvPr>
          <p:cNvSpPr/>
          <p:nvPr userDrawn="1"/>
        </p:nvSpPr>
        <p:spPr>
          <a:xfrm>
            <a:off x="0" y="6"/>
            <a:ext cx="12192000" cy="309467"/>
          </a:xfrm>
          <a:prstGeom prst="rect">
            <a:avLst/>
          </a:prstGeom>
          <a:solidFill>
            <a:srgbClr val="104E72"/>
          </a:solidFill>
          <a:ln>
            <a:solidFill>
              <a:srgbClr val="104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Rectangle 4">
            <a:extLst>
              <a:ext uri="{FF2B5EF4-FFF2-40B4-BE49-F238E27FC236}">
                <a16:creationId xmlns:a16="http://schemas.microsoft.com/office/drawing/2014/main" id="{110364AC-974D-4ED3-911B-729A27C7BF9A}"/>
              </a:ext>
              <a:ext uri="{C183D7F6-B498-43B3-948B-1728B52AA6E4}">
                <adec:decorative xmlns:adec="http://schemas.microsoft.com/office/drawing/2017/decorative" val="1"/>
              </a:ext>
            </a:extLst>
          </p:cNvPr>
          <p:cNvSpPr/>
          <p:nvPr userDrawn="1"/>
        </p:nvSpPr>
        <p:spPr>
          <a:xfrm>
            <a:off x="0" y="6577834"/>
            <a:ext cx="12192000" cy="280166"/>
          </a:xfrm>
          <a:prstGeom prst="rect">
            <a:avLst/>
          </a:prstGeom>
          <a:solidFill>
            <a:srgbClr val="104E72"/>
          </a:solidFill>
          <a:ln>
            <a:solidFill>
              <a:srgbClr val="104E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accent5">
                  <a:lumMod val="50000"/>
                </a:schemeClr>
              </a:solidFill>
              <a:latin typeface="Bell MT" panose="02020503060305020303" pitchFamily="18" charset="0"/>
            </a:endParaRPr>
          </a:p>
        </p:txBody>
      </p:sp>
    </p:spTree>
    <p:extLst>
      <p:ext uri="{BB962C8B-B14F-4D97-AF65-F5344CB8AC3E}">
        <p14:creationId xmlns:p14="http://schemas.microsoft.com/office/powerpoint/2010/main" val="39082950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69" r:id="rId10"/>
  </p:sldLayoutIdLst>
  <p:hf hdr="0" dt="0"/>
  <p:txStyles>
    <p:titleStyle>
      <a:lvl1pPr algn="ctr" defTabSz="685800" rtl="0" eaLnBrk="1" latinLnBrk="0" hangingPunct="1">
        <a:lnSpc>
          <a:spcPct val="90000"/>
        </a:lnSpc>
        <a:spcBef>
          <a:spcPct val="0"/>
        </a:spcBef>
        <a:buNone/>
        <a:defRPr sz="4050" b="1" kern="1200">
          <a:solidFill>
            <a:srgbClr val="6E2405"/>
          </a:solidFill>
          <a:latin typeface="Palatino Linotype" panose="02040502050505030304" pitchFamily="18" charset="0"/>
          <a:ea typeface="+mj-ea"/>
          <a:cs typeface="+mj-cs"/>
        </a:defRPr>
      </a:lvl1pPr>
    </p:titleStyle>
    <p:bodyStyle>
      <a:lvl1pPr marL="0" indent="0" algn="l" defTabSz="685800" rtl="0" eaLnBrk="1" latinLnBrk="0" hangingPunct="1">
        <a:lnSpc>
          <a:spcPct val="108000"/>
        </a:lnSpc>
        <a:spcBef>
          <a:spcPts val="750"/>
        </a:spcBef>
        <a:spcAft>
          <a:spcPts val="1050"/>
        </a:spcAft>
        <a:buFont typeface="Arial" panose="020B0604020202020204" pitchFamily="34" charset="0"/>
        <a:buNone/>
        <a:defRPr sz="3300" kern="1200">
          <a:solidFill>
            <a:schemeClr val="tx1"/>
          </a:solidFill>
          <a:latin typeface="Palatino Linotype" panose="02040502050505030304" pitchFamily="18" charset="0"/>
          <a:ea typeface="+mn-ea"/>
          <a:cs typeface="+mn-cs"/>
        </a:defRPr>
      </a:lvl1pPr>
      <a:lvl2pPr marL="514350" indent="-171450" algn="l" defTabSz="685800" rtl="0" eaLnBrk="1" latinLnBrk="0" hangingPunct="1">
        <a:lnSpc>
          <a:spcPct val="108000"/>
        </a:lnSpc>
        <a:spcBef>
          <a:spcPts val="375"/>
        </a:spcBef>
        <a:spcAft>
          <a:spcPts val="105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2pPr>
      <a:lvl3pPr marL="857250" indent="-171450" algn="l" defTabSz="685800" rtl="0" eaLnBrk="1" latinLnBrk="0" hangingPunct="1">
        <a:lnSpc>
          <a:spcPct val="108000"/>
        </a:lnSpc>
        <a:spcBef>
          <a:spcPts val="375"/>
        </a:spcBef>
        <a:spcAft>
          <a:spcPts val="1050"/>
        </a:spcAft>
        <a:buFont typeface="Arial" panose="020B0604020202020204" pitchFamily="34" charset="0"/>
        <a:buChar char="•"/>
        <a:defRPr sz="2100" kern="1200">
          <a:solidFill>
            <a:schemeClr val="tx1"/>
          </a:solidFill>
          <a:latin typeface="Palatino Linotype" panose="02040502050505030304" pitchFamily="18" charset="0"/>
          <a:ea typeface="+mn-ea"/>
          <a:cs typeface="+mn-cs"/>
        </a:defRPr>
      </a:lvl3pPr>
      <a:lvl4pPr marL="1200150" indent="-171450" algn="l" defTabSz="685800" rtl="0" eaLnBrk="1" latinLnBrk="0" hangingPunct="1">
        <a:lnSpc>
          <a:spcPct val="108000"/>
        </a:lnSpc>
        <a:spcBef>
          <a:spcPts val="375"/>
        </a:spcBef>
        <a:spcAft>
          <a:spcPts val="105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4pPr>
      <a:lvl5pPr marL="1543050" indent="-171450" algn="l" defTabSz="685800" rtl="0" eaLnBrk="1" latinLnBrk="0" hangingPunct="1">
        <a:lnSpc>
          <a:spcPct val="108000"/>
        </a:lnSpc>
        <a:spcBef>
          <a:spcPts val="375"/>
        </a:spcBef>
        <a:spcAft>
          <a:spcPts val="105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149340" y="162883"/>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2" y="378898"/>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8"/>
            <a:ext cx="11890272" cy="4507465"/>
          </a:xfrm>
          <a:prstGeom prst="rect">
            <a:avLst/>
          </a:prstGeom>
        </p:spPr>
        <p:txBody>
          <a:bodyPr vert="horz" lIns="91440" tIns="45720" rIns="82296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9"/>
            <a:ext cx="2743200" cy="365125"/>
          </a:xfrm>
          <a:prstGeom prst="rect">
            <a:avLst/>
          </a:prstGeom>
        </p:spPr>
        <p:txBody>
          <a:bodyPr vert="horz" lIns="91440" tIns="45720" rIns="91440" bIns="45720" rtlCol="0" anchor="ctr"/>
          <a:lstStyle>
            <a:lvl1pPr algn="r">
              <a:defRPr sz="105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13104677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3" r:id="rId17"/>
    <p:sldLayoutId id="2147483709" r:id="rId18"/>
  </p:sldLayoutIdLst>
  <p:hf hdr="0" dt="0"/>
  <p:txStyles>
    <p:titleStyle>
      <a:lvl1pPr algn="l" defTabSz="685800" rtl="0" eaLnBrk="1" latinLnBrk="0" hangingPunct="1">
        <a:lnSpc>
          <a:spcPct val="90000"/>
        </a:lnSpc>
        <a:spcBef>
          <a:spcPct val="0"/>
        </a:spcBef>
        <a:buNone/>
        <a:defRPr sz="3750" b="1" kern="1200">
          <a:solidFill>
            <a:srgbClr val="6E2405"/>
          </a:solidFill>
          <a:latin typeface="Palatino Linotype" panose="02040502050505030304" pitchFamily="18" charset="0"/>
          <a:ea typeface="+mj-ea"/>
          <a:cs typeface="+mj-cs"/>
        </a:defRPr>
      </a:lvl1pPr>
    </p:titleStyle>
    <p:bodyStyle>
      <a:lvl1pPr marL="171450" indent="-171450" algn="l" defTabSz="685800" rtl="0" eaLnBrk="1" latinLnBrk="0" hangingPunct="1">
        <a:lnSpc>
          <a:spcPct val="108000"/>
        </a:lnSpc>
        <a:spcBef>
          <a:spcPts val="750"/>
        </a:spcBef>
        <a:spcAft>
          <a:spcPts val="1050"/>
        </a:spcAft>
        <a:buFont typeface="Arial" panose="020B0604020202020204" pitchFamily="34" charset="0"/>
        <a:buChar char="•"/>
        <a:defRPr sz="3000" kern="1200">
          <a:solidFill>
            <a:schemeClr val="tx1"/>
          </a:solidFill>
          <a:latin typeface="Palatino Linotype" panose="02040502050505030304" pitchFamily="18" charset="0"/>
          <a:ea typeface="+mn-ea"/>
          <a:cs typeface="+mn-cs"/>
        </a:defRPr>
      </a:lvl1pPr>
      <a:lvl2pPr marL="514350" indent="-171450" algn="l" defTabSz="685800" rtl="0" eaLnBrk="1" latinLnBrk="0" hangingPunct="1">
        <a:lnSpc>
          <a:spcPct val="108000"/>
        </a:lnSpc>
        <a:spcBef>
          <a:spcPts val="375"/>
        </a:spcBef>
        <a:spcAft>
          <a:spcPts val="1050"/>
        </a:spcAft>
        <a:buFont typeface="Arial" panose="020B0604020202020204" pitchFamily="34" charset="0"/>
        <a:buChar char="•"/>
        <a:defRPr sz="2700" kern="1200">
          <a:solidFill>
            <a:schemeClr val="tx1"/>
          </a:solidFill>
          <a:latin typeface="Palatino Linotype" panose="02040502050505030304" pitchFamily="18" charset="0"/>
          <a:ea typeface="+mn-ea"/>
          <a:cs typeface="+mn-cs"/>
        </a:defRPr>
      </a:lvl2pPr>
      <a:lvl3pPr marL="857250" indent="-171450" algn="l" defTabSz="685800" rtl="0" eaLnBrk="1" latinLnBrk="0" hangingPunct="1">
        <a:lnSpc>
          <a:spcPct val="108000"/>
        </a:lnSpc>
        <a:spcBef>
          <a:spcPts val="375"/>
        </a:spcBef>
        <a:spcAft>
          <a:spcPts val="105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3pPr>
      <a:lvl4pPr marL="1200150" indent="-171450" algn="l" defTabSz="685800" rtl="0" eaLnBrk="1" latinLnBrk="0" hangingPunct="1">
        <a:lnSpc>
          <a:spcPct val="108000"/>
        </a:lnSpc>
        <a:spcBef>
          <a:spcPts val="375"/>
        </a:spcBef>
        <a:spcAft>
          <a:spcPts val="1050"/>
        </a:spcAft>
        <a:buFont typeface="Arial" panose="020B0604020202020204" pitchFamily="34" charset="0"/>
        <a:buChar char="•"/>
        <a:defRPr sz="2100" kern="1200">
          <a:solidFill>
            <a:schemeClr val="tx1"/>
          </a:solidFill>
          <a:latin typeface="Palatino Linotype" panose="02040502050505030304" pitchFamily="18" charset="0"/>
          <a:ea typeface="+mn-ea"/>
          <a:cs typeface="+mn-cs"/>
        </a:defRPr>
      </a:lvl4pPr>
      <a:lvl5pPr marL="1543050" indent="-171450" algn="l" defTabSz="685800" rtl="0" eaLnBrk="1" latinLnBrk="0" hangingPunct="1">
        <a:lnSpc>
          <a:spcPct val="108000"/>
        </a:lnSpc>
        <a:spcBef>
          <a:spcPts val="375"/>
        </a:spcBef>
        <a:spcAft>
          <a:spcPts val="1050"/>
        </a:spcAft>
        <a:buFont typeface="Arial" panose="020B0604020202020204" pitchFamily="34" charset="0"/>
        <a:buChar char="•"/>
        <a:defRPr sz="2100" kern="1200">
          <a:solidFill>
            <a:schemeClr val="tx1"/>
          </a:solidFill>
          <a:latin typeface="Palatino Linotype" panose="0204050205050503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60367D-4F1F-4D06-9551-9D120A83F86F}"/>
              </a:ext>
            </a:extLst>
          </p:cNvPr>
          <p:cNvSpPr>
            <a:spLocks noGrp="1"/>
          </p:cNvSpPr>
          <p:nvPr>
            <p:ph type="title"/>
          </p:nvPr>
        </p:nvSpPr>
        <p:spPr>
          <a:xfrm>
            <a:off x="149340" y="365127"/>
            <a:ext cx="1189027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7A9155-9D6F-4818-A1EA-81ACC0306B47}"/>
              </a:ext>
            </a:extLst>
          </p:cNvPr>
          <p:cNvSpPr>
            <a:spLocks noGrp="1"/>
          </p:cNvSpPr>
          <p:nvPr>
            <p:ph type="body" idx="1"/>
          </p:nvPr>
        </p:nvSpPr>
        <p:spPr>
          <a:xfrm>
            <a:off x="149340" y="1825627"/>
            <a:ext cx="11890272" cy="412232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94CC72A4-5CFF-4D23-9567-642F335289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20D45371-22E5-41E2-9C10-6B0FADA8412F}"/>
              </a:ext>
            </a:extLst>
          </p:cNvPr>
          <p:cNvSpPr>
            <a:spLocks noGrp="1"/>
          </p:cNvSpPr>
          <p:nvPr>
            <p:ph type="sldNum" sz="quarter" idx="4"/>
          </p:nvPr>
        </p:nvSpPr>
        <p:spPr>
          <a:xfrm>
            <a:off x="8610600" y="6285775"/>
            <a:ext cx="2743200" cy="365125"/>
          </a:xfrm>
          <a:prstGeom prst="rect">
            <a:avLst/>
          </a:prstGeom>
        </p:spPr>
        <p:txBody>
          <a:bodyPr vert="horz" lIns="91440" tIns="45720" rIns="91440" bIns="45720" rtlCol="0" anchor="ctr"/>
          <a:lstStyle>
            <a:lvl1pPr algn="r">
              <a:defRPr sz="1050">
                <a:solidFill>
                  <a:schemeClr val="bg1"/>
                </a:solidFill>
                <a:latin typeface="Palatino Linotype" panose="02040502050505030304" pitchFamily="18" charset="0"/>
              </a:defRPr>
            </a:lvl1pPr>
          </a:lstStyle>
          <a:p>
            <a:fld id="{063B872D-3AE9-4542-A461-B751CD6BB84C}" type="slidenum">
              <a:rPr lang="en-US" smtClean="0"/>
              <a:pPr/>
              <a:t>‹#›</a:t>
            </a:fld>
            <a:endParaRPr lang="en-US"/>
          </a:p>
        </p:txBody>
      </p:sp>
    </p:spTree>
    <p:extLst>
      <p:ext uri="{BB962C8B-B14F-4D97-AF65-F5344CB8AC3E}">
        <p14:creationId xmlns:p14="http://schemas.microsoft.com/office/powerpoint/2010/main" val="3462574120"/>
      </p:ext>
    </p:extLst>
  </p:cSld>
  <p:clrMap bg1="lt1" tx1="dk1" bg2="lt2" tx2="dk2" accent1="accent1" accent2="accent2" accent3="accent3" accent4="accent4" accent5="accent5" accent6="accent6" hlink="hlink" folHlink="folHlink"/>
  <p:sldLayoutIdLst>
    <p:sldLayoutId id="2147483702" r:id="rId1"/>
  </p:sldLayoutIdLst>
  <p:hf hdr="0" dt="0"/>
  <p:txStyles>
    <p:titleStyle>
      <a:lvl1pPr algn="l" defTabSz="685800" rtl="0" eaLnBrk="1" latinLnBrk="0" hangingPunct="1">
        <a:lnSpc>
          <a:spcPct val="90000"/>
        </a:lnSpc>
        <a:spcBef>
          <a:spcPct val="0"/>
        </a:spcBef>
        <a:buNone/>
        <a:defRPr sz="4500" kern="1200">
          <a:solidFill>
            <a:srgbClr val="6E2405"/>
          </a:solidFill>
          <a:latin typeface="Palatino Linotype" panose="02040502050505030304" pitchFamily="18" charset="0"/>
          <a:ea typeface="+mj-ea"/>
          <a:cs typeface="+mj-cs"/>
        </a:defRPr>
      </a:lvl1pPr>
    </p:titleStyle>
    <p:bodyStyle>
      <a:lvl1pPr marL="171450" indent="-171450" algn="l" defTabSz="685800" rtl="0" eaLnBrk="1" latinLnBrk="0" hangingPunct="1">
        <a:lnSpc>
          <a:spcPct val="108000"/>
        </a:lnSpc>
        <a:spcBef>
          <a:spcPts val="750"/>
        </a:spcBef>
        <a:spcAft>
          <a:spcPts val="1050"/>
        </a:spcAft>
        <a:buFont typeface="Arial" panose="020B0604020202020204" pitchFamily="34" charset="0"/>
        <a:buChar char="•"/>
        <a:defRPr sz="2100" kern="1200">
          <a:solidFill>
            <a:schemeClr val="tx1"/>
          </a:solidFill>
          <a:latin typeface="Palatino Linotype" panose="02040502050505030304" pitchFamily="18" charset="0"/>
          <a:ea typeface="+mn-ea"/>
          <a:cs typeface="+mn-cs"/>
        </a:defRPr>
      </a:lvl1pPr>
      <a:lvl2pPr marL="514350" indent="-171450" algn="l" defTabSz="685800" rtl="0" eaLnBrk="1" latinLnBrk="0" hangingPunct="1">
        <a:lnSpc>
          <a:spcPct val="108000"/>
        </a:lnSpc>
        <a:spcBef>
          <a:spcPts val="375"/>
        </a:spcBef>
        <a:spcAft>
          <a:spcPts val="105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2pPr>
      <a:lvl3pPr marL="857250" indent="-171450" algn="l" defTabSz="685800" rtl="0" eaLnBrk="1" latinLnBrk="0" hangingPunct="1">
        <a:lnSpc>
          <a:spcPct val="108000"/>
        </a:lnSpc>
        <a:spcBef>
          <a:spcPts val="0"/>
        </a:spcBef>
        <a:spcAft>
          <a:spcPts val="1050"/>
        </a:spcAft>
        <a:buFont typeface="Arial" panose="020B0604020202020204" pitchFamily="34" charset="0"/>
        <a:buChar char="•"/>
        <a:defRPr sz="1500" kern="1200">
          <a:solidFill>
            <a:schemeClr val="tx1"/>
          </a:solidFill>
          <a:latin typeface="Palatino Linotype" panose="02040502050505030304" pitchFamily="18" charset="0"/>
          <a:ea typeface="+mn-ea"/>
          <a:cs typeface="+mn-cs"/>
        </a:defRPr>
      </a:lvl3pPr>
      <a:lvl4pPr marL="1200150" indent="-171450" algn="l" defTabSz="685800" rtl="0" eaLnBrk="1" latinLnBrk="0" hangingPunct="1">
        <a:lnSpc>
          <a:spcPct val="108000"/>
        </a:lnSpc>
        <a:spcBef>
          <a:spcPts val="375"/>
        </a:spcBef>
        <a:spcAft>
          <a:spcPts val="1050"/>
        </a:spcAft>
        <a:buFont typeface="Arial" panose="020B0604020202020204" pitchFamily="34" charset="0"/>
        <a:buChar char="•"/>
        <a:defRPr sz="1350" kern="1200">
          <a:solidFill>
            <a:schemeClr val="tx1"/>
          </a:solidFill>
          <a:latin typeface="Palatino Linotype" panose="02040502050505030304" pitchFamily="18" charset="0"/>
          <a:ea typeface="+mn-ea"/>
          <a:cs typeface="+mn-cs"/>
        </a:defRPr>
      </a:lvl4pPr>
      <a:lvl5pPr marL="1543050" indent="-171450" algn="l" defTabSz="685800" rtl="0" eaLnBrk="1" latinLnBrk="0" hangingPunct="1">
        <a:lnSpc>
          <a:spcPct val="108000"/>
        </a:lnSpc>
        <a:spcBef>
          <a:spcPts val="375"/>
        </a:spcBef>
        <a:spcAft>
          <a:spcPts val="1050"/>
        </a:spcAft>
        <a:buFont typeface="Arial" panose="020B0604020202020204" pitchFamily="34" charset="0"/>
        <a:buChar char="•"/>
        <a:defRPr sz="1350" kern="1200">
          <a:solidFill>
            <a:schemeClr val="tx1"/>
          </a:solidFill>
          <a:latin typeface="Palatino Linotype" panose="0204050205050503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169" y="-5897"/>
            <a:ext cx="12081830"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a:t>Do not use this layout</a:t>
            </a:r>
          </a:p>
        </p:txBody>
      </p:sp>
    </p:spTree>
    <p:extLst>
      <p:ext uri="{BB962C8B-B14F-4D97-AF65-F5344CB8AC3E}">
        <p14:creationId xmlns:p14="http://schemas.microsoft.com/office/powerpoint/2010/main" val="3755961347"/>
      </p:ext>
    </p:extLst>
  </p:cSld>
  <p:clrMap bg1="lt1" tx1="dk1" bg2="lt2" tx2="dk2" accent1="accent1" accent2="accent2" accent3="accent3" accent4="accent4" accent5="accent5" accent6="accent6" hlink="hlink" folHlink="folHlink"/>
  <p:sldLayoutIdLst>
    <p:sldLayoutId id="2147483711" r:id="rId1"/>
    <p:sldLayoutId id="2147483712" r:id="rId2"/>
  </p:sldLayoutIdLst>
  <p:txStyles>
    <p:titleStyle>
      <a:lvl1pPr algn="ctr" defTabSz="914400" rtl="0" eaLnBrk="1" latinLnBrk="0" hangingPunct="1">
        <a:lnSpc>
          <a:spcPct val="90000"/>
        </a:lnSpc>
        <a:spcBef>
          <a:spcPct val="0"/>
        </a:spcBef>
        <a:buNone/>
        <a:defRPr sz="5400" b="1" kern="1200">
          <a:solidFill>
            <a:srgbClr val="6E2405"/>
          </a:solidFill>
          <a:latin typeface="Palatino Linotype" panose="02040502050505030304" pitchFamily="18" charset="0"/>
          <a:ea typeface="+mj-ea"/>
          <a:cs typeface="+mj-cs"/>
        </a:defRPr>
      </a:lvl1pPr>
    </p:titleStyle>
    <p:bodyStyle>
      <a:lvl1pPr marL="0" indent="0" algn="l" defTabSz="914400" rtl="0" eaLnBrk="1" latinLnBrk="0" hangingPunct="1">
        <a:lnSpc>
          <a:spcPct val="108000"/>
        </a:lnSpc>
        <a:spcBef>
          <a:spcPts val="1000"/>
        </a:spcBef>
        <a:spcAft>
          <a:spcPts val="1400"/>
        </a:spcAft>
        <a:buFont typeface="Arial" panose="020B0604020202020204" pitchFamily="34" charset="0"/>
        <a:buNone/>
        <a:defRPr sz="44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1187104448"/>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1587702453"/>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nj.gov/education/esser/arp/index.shtml" TargetMode="Externa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11.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3" Type="http://schemas.openxmlformats.org/officeDocument/2006/relationships/hyperlink" Target="https://sites.ed.gov/idea/files/arp-idea-fact-sheet.pdf" TargetMode="External"/><Relationship Id="rId2" Type="http://schemas.openxmlformats.org/officeDocument/2006/relationships/notesSlide" Target="../notesSlides/notesSlide13.xml"/><Relationship Id="rId1" Type="http://schemas.openxmlformats.org/officeDocument/2006/relationships/slideLayout" Target="../slideLayouts/slideLayout1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hyperlink" Target="https://cifr.wested.org/covid-19/"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7.xml"/></Relationships>
</file>

<file path=ppt/slides/_rels/slide41.xml.rels><?xml version="1.0" encoding="UTF-8" standalone="yes"?>
<Relationships xmlns="http://schemas.openxmlformats.org/package/2006/relationships"><Relationship Id="rId8" Type="http://schemas.openxmlformats.org/officeDocument/2006/relationships/hyperlink" Target="https://twitter.com/NewJerseyDOE" TargetMode="External"/><Relationship Id="rId3" Type="http://schemas.openxmlformats.org/officeDocument/2006/relationships/hyperlink" Target="http://www.nj.gov/education" TargetMode="External"/><Relationship Id="rId7" Type="http://schemas.openxmlformats.org/officeDocument/2006/relationships/hyperlink" Target="https://www.facebook.com/njdeptofed/" TargetMode="External"/><Relationship Id="rId2" Type="http://schemas.openxmlformats.org/officeDocument/2006/relationships/notesSlide" Target="../notesSlides/notesSlide19.xml"/><Relationship Id="rId1" Type="http://schemas.openxmlformats.org/officeDocument/2006/relationships/slideLayout" Target="../slideLayouts/slideLayout28.xml"/><Relationship Id="rId6" Type="http://schemas.openxmlformats.org/officeDocument/2006/relationships/hyperlink" Target="mailto:Pheobie.Thomas@doe.nj.gov" TargetMode="External"/><Relationship Id="rId5" Type="http://schemas.openxmlformats.org/officeDocument/2006/relationships/hyperlink" Target="mailto:Barbara.Haake@doe.nj.gov" TargetMode="External"/><Relationship Id="rId4" Type="http://schemas.openxmlformats.org/officeDocument/2006/relationships/hyperlink" Target="mailto:Kathleen.Ehling@doe.nj.gov" TargetMode="External"/><Relationship Id="rId9" Type="http://schemas.openxmlformats.org/officeDocument/2006/relationships/hyperlink" Target="https://www.instagram.com/newjerseydo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5567" y="1983318"/>
            <a:ext cx="7772400" cy="1724025"/>
          </a:xfrm>
        </p:spPr>
        <p:txBody>
          <a:bodyPr>
            <a:normAutofit fontScale="90000"/>
          </a:bodyPr>
          <a:lstStyle/>
          <a:p>
            <a:br>
              <a:rPr lang="en-US" sz="3000">
                <a:latin typeface="+mn-lt"/>
                <a:cs typeface="Calibri Light" panose="020F0302020204030204" pitchFamily="34" charset="0"/>
              </a:rPr>
            </a:br>
            <a:r>
              <a:rPr lang="en-US" sz="3000">
                <a:latin typeface="+mn-lt"/>
                <a:cs typeface="Calibri Light" panose="020F0302020204030204" pitchFamily="34" charset="0"/>
              </a:rPr>
              <a:t>Everything ESSER:  An Overview of the Federal Elementary and Secondary School Emergency Relief (ESSER) Program, ARP IDEA and the ARP Homeless Children and Youth Funds</a:t>
            </a:r>
          </a:p>
        </p:txBody>
      </p:sp>
      <p:sp>
        <p:nvSpPr>
          <p:cNvPr id="3" name="Subtitle 2"/>
          <p:cNvSpPr>
            <a:spLocks noGrp="1"/>
          </p:cNvSpPr>
          <p:nvPr>
            <p:ph type="subTitle" idx="1"/>
          </p:nvPr>
        </p:nvSpPr>
        <p:spPr>
          <a:xfrm>
            <a:off x="2182368" y="3572256"/>
            <a:ext cx="7772400" cy="1199704"/>
          </a:xfrm>
        </p:spPr>
        <p:txBody>
          <a:bodyPr vert="horz" lIns="91440" tIns="45720" rIns="91440" bIns="45720" rtlCol="0" anchor="t">
            <a:normAutofit fontScale="25000" lnSpcReduction="20000"/>
          </a:bodyPr>
          <a:lstStyle/>
          <a:p>
            <a:endParaRPr lang="en-US" sz="2000"/>
          </a:p>
          <a:p>
            <a:endParaRPr lang="en-US" sz="8100"/>
          </a:p>
          <a:p>
            <a:r>
              <a:rPr lang="en-US" sz="9600">
                <a:latin typeface="+mn-lt"/>
              </a:rPr>
              <a:t>Division of Educational Services</a:t>
            </a:r>
          </a:p>
          <a:p>
            <a:r>
              <a:rPr lang="en-US" sz="9600">
                <a:latin typeface="+mn-lt"/>
              </a:rPr>
              <a:t>October 26, 2021</a:t>
            </a:r>
          </a:p>
          <a:p>
            <a:endParaRPr lang="en-US" sz="8100"/>
          </a:p>
          <a:p>
            <a:endParaRPr lang="en-US" sz="8100"/>
          </a:p>
          <a:p>
            <a:endParaRPr lang="en-US" sz="8100"/>
          </a:p>
          <a:p>
            <a:endParaRPr lang="en-US" sz="8100"/>
          </a:p>
        </p:txBody>
      </p:sp>
      <p:pic>
        <p:nvPicPr>
          <p:cNvPr id="4" name="Logo" descr="Logo: State of New Jersey, Department of Education.">
            <a:extLst>
              <a:ext uri="{FF2B5EF4-FFF2-40B4-BE49-F238E27FC236}">
                <a16:creationId xmlns:a16="http://schemas.microsoft.com/office/drawing/2014/main" id="{6FA14BD8-91F1-475F-BA79-80DB2FF4B88B}"/>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243275" y="5634281"/>
            <a:ext cx="1155001" cy="105975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492DA-0AE7-48C8-A0FC-6BD3D4EEB319}"/>
              </a:ext>
            </a:extLst>
          </p:cNvPr>
          <p:cNvSpPr>
            <a:spLocks noGrp="1"/>
          </p:cNvSpPr>
          <p:nvPr>
            <p:ph type="title"/>
          </p:nvPr>
        </p:nvSpPr>
        <p:spPr/>
        <p:txBody>
          <a:bodyPr/>
          <a:lstStyle/>
          <a:p>
            <a:r>
              <a:rPr lang="en-US" dirty="0"/>
              <a:t>Period of Funds Availability</a:t>
            </a:r>
          </a:p>
        </p:txBody>
      </p:sp>
      <p:sp>
        <p:nvSpPr>
          <p:cNvPr id="3" name="Content Placeholder 2">
            <a:extLst>
              <a:ext uri="{FF2B5EF4-FFF2-40B4-BE49-F238E27FC236}">
                <a16:creationId xmlns:a16="http://schemas.microsoft.com/office/drawing/2014/main" id="{FF70012A-351B-4B22-B901-38B120C693C1}"/>
              </a:ext>
            </a:extLst>
          </p:cNvPr>
          <p:cNvSpPr>
            <a:spLocks noGrp="1"/>
          </p:cNvSpPr>
          <p:nvPr>
            <p:ph idx="1"/>
          </p:nvPr>
        </p:nvSpPr>
        <p:spPr/>
        <p:txBody>
          <a:bodyPr>
            <a:normAutofit lnSpcReduction="10000"/>
          </a:bodyPr>
          <a:lstStyle/>
          <a:p>
            <a:r>
              <a:rPr lang="en-US" dirty="0"/>
              <a:t>ESSER I, ESSER II, and ARP ESSER: </a:t>
            </a:r>
            <a:r>
              <a:rPr lang="en-US" sz="3200" dirty="0"/>
              <a:t>May be used for pre-award costs dating back to March 13, 2020, when the national emergency was declared.</a:t>
            </a:r>
          </a:p>
          <a:p>
            <a:r>
              <a:rPr lang="en-US" sz="3200" dirty="0"/>
              <a:t>Fund available until:</a:t>
            </a:r>
          </a:p>
          <a:p>
            <a:pPr lvl="1"/>
            <a:r>
              <a:rPr lang="en-US" sz="2900" dirty="0"/>
              <a:t>ESSER I: September 30, 2022</a:t>
            </a:r>
          </a:p>
          <a:p>
            <a:pPr lvl="1"/>
            <a:r>
              <a:rPr lang="en-US" sz="2900" dirty="0"/>
              <a:t>ESSER II: September 30, 2023</a:t>
            </a:r>
          </a:p>
          <a:p>
            <a:pPr lvl="1"/>
            <a:r>
              <a:rPr lang="en-US" sz="2900" dirty="0"/>
              <a:t>ARP ESSER: September 30, 2024</a:t>
            </a:r>
          </a:p>
          <a:p>
            <a:endParaRPr lang="en-US" dirty="0"/>
          </a:p>
        </p:txBody>
      </p:sp>
      <p:sp>
        <p:nvSpPr>
          <p:cNvPr id="4" name="Slide Number Placeholder 3">
            <a:extLst>
              <a:ext uri="{FF2B5EF4-FFF2-40B4-BE49-F238E27FC236}">
                <a16:creationId xmlns:a16="http://schemas.microsoft.com/office/drawing/2014/main" id="{B02273C1-6A07-4EC8-9831-C356859B0DCB}"/>
              </a:ext>
            </a:extLst>
          </p:cNvPr>
          <p:cNvSpPr>
            <a:spLocks noGrp="1"/>
          </p:cNvSpPr>
          <p:nvPr>
            <p:ph type="sldNum" sz="quarter" idx="12"/>
          </p:nvPr>
        </p:nvSpPr>
        <p:spPr/>
        <p:txBody>
          <a:bodyPr/>
          <a:lstStyle/>
          <a:p>
            <a:fld id="{37CA07B4-DD15-4A32-9DF2-B6AD00727005}" type="slidenum">
              <a:rPr lang="en-US" smtClean="0"/>
              <a:t>10</a:t>
            </a:fld>
            <a:endParaRPr lang="en-US"/>
          </a:p>
        </p:txBody>
      </p:sp>
    </p:spTree>
    <p:extLst>
      <p:ext uri="{BB962C8B-B14F-4D97-AF65-F5344CB8AC3E}">
        <p14:creationId xmlns:p14="http://schemas.microsoft.com/office/powerpoint/2010/main" val="2498604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9560C-E263-4B5E-B091-6FF0E5929823}"/>
              </a:ext>
            </a:extLst>
          </p:cNvPr>
          <p:cNvSpPr>
            <a:spLocks noGrp="1"/>
          </p:cNvSpPr>
          <p:nvPr>
            <p:ph type="title"/>
          </p:nvPr>
        </p:nvSpPr>
        <p:spPr/>
        <p:txBody>
          <a:bodyPr/>
          <a:lstStyle/>
          <a:p>
            <a:r>
              <a:rPr lang="en-US"/>
              <a:t>Allocation Requirements</a:t>
            </a:r>
          </a:p>
        </p:txBody>
      </p:sp>
      <p:sp>
        <p:nvSpPr>
          <p:cNvPr id="3" name="Content Placeholder 2">
            <a:extLst>
              <a:ext uri="{FF2B5EF4-FFF2-40B4-BE49-F238E27FC236}">
                <a16:creationId xmlns:a16="http://schemas.microsoft.com/office/drawing/2014/main" id="{B1B5B4B1-FD49-4C1B-84E0-4384C18FF507}"/>
              </a:ext>
            </a:extLst>
          </p:cNvPr>
          <p:cNvSpPr>
            <a:spLocks noGrp="1"/>
          </p:cNvSpPr>
          <p:nvPr>
            <p:ph idx="1"/>
          </p:nvPr>
        </p:nvSpPr>
        <p:spPr/>
        <p:txBody>
          <a:bodyPr/>
          <a:lstStyle/>
          <a:p>
            <a:r>
              <a:rPr lang="en-US"/>
              <a:t>Every State must use at least 90% of its ESSER Funds to make subgrants to LEAs by formula based on Title I Part A allocations.	</a:t>
            </a:r>
          </a:p>
          <a:p>
            <a:pPr lvl="1"/>
            <a:r>
              <a:rPr lang="en-US"/>
              <a:t>ESSER I used FY 2019 Title I, Part A allocations.</a:t>
            </a:r>
          </a:p>
          <a:p>
            <a:pPr lvl="1"/>
            <a:r>
              <a:rPr lang="en-US"/>
              <a:t>ESSER II and ESSER III used FY 2020 Title I, Part A allocations.</a:t>
            </a:r>
          </a:p>
          <a:p>
            <a:r>
              <a:rPr lang="en-US"/>
              <a:t>NJ made allocations available to non-Title I schools from its State set-aside for ESSER I, II and III.</a:t>
            </a:r>
          </a:p>
        </p:txBody>
      </p:sp>
      <p:sp>
        <p:nvSpPr>
          <p:cNvPr id="4" name="Slide Number Placeholder 3">
            <a:extLst>
              <a:ext uri="{FF2B5EF4-FFF2-40B4-BE49-F238E27FC236}">
                <a16:creationId xmlns:a16="http://schemas.microsoft.com/office/drawing/2014/main" id="{DB7813A0-18ED-41FC-AC44-8C0151A141E3}"/>
              </a:ext>
            </a:extLst>
          </p:cNvPr>
          <p:cNvSpPr>
            <a:spLocks noGrp="1"/>
          </p:cNvSpPr>
          <p:nvPr>
            <p:ph type="sldNum" sz="quarter" idx="12"/>
          </p:nvPr>
        </p:nvSpPr>
        <p:spPr/>
        <p:txBody>
          <a:bodyPr/>
          <a:lstStyle/>
          <a:p>
            <a:fld id="{37CA07B4-DD15-4A32-9DF2-B6AD00727005}" type="slidenum">
              <a:rPr lang="en-US" smtClean="0"/>
              <a:t>11</a:t>
            </a:fld>
            <a:endParaRPr lang="en-US"/>
          </a:p>
        </p:txBody>
      </p:sp>
    </p:spTree>
    <p:extLst>
      <p:ext uri="{BB962C8B-B14F-4D97-AF65-F5344CB8AC3E}">
        <p14:creationId xmlns:p14="http://schemas.microsoft.com/office/powerpoint/2010/main" val="964753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1D2A2-D671-4E0C-9335-6BC927C4CA6E}"/>
              </a:ext>
            </a:extLst>
          </p:cNvPr>
          <p:cNvSpPr>
            <a:spLocks noGrp="1"/>
          </p:cNvSpPr>
          <p:nvPr>
            <p:ph type="title"/>
          </p:nvPr>
        </p:nvSpPr>
        <p:spPr/>
        <p:txBody>
          <a:bodyPr/>
          <a:lstStyle/>
          <a:p>
            <a:r>
              <a:rPr lang="en-US" dirty="0"/>
              <a:t>Allocation Requirements</a:t>
            </a:r>
          </a:p>
        </p:txBody>
      </p:sp>
      <p:sp>
        <p:nvSpPr>
          <p:cNvPr id="3" name="Text Placeholder 2">
            <a:extLst>
              <a:ext uri="{FF2B5EF4-FFF2-40B4-BE49-F238E27FC236}">
                <a16:creationId xmlns:a16="http://schemas.microsoft.com/office/drawing/2014/main" id="{743F8A33-AF00-4459-B09B-06335E328CD3}"/>
              </a:ext>
            </a:extLst>
          </p:cNvPr>
          <p:cNvSpPr>
            <a:spLocks noGrp="1"/>
          </p:cNvSpPr>
          <p:nvPr>
            <p:ph type="body" sz="quarter" idx="11"/>
          </p:nvPr>
        </p:nvSpPr>
        <p:spPr/>
        <p:txBody>
          <a:bodyPr/>
          <a:lstStyle/>
          <a:p>
            <a:r>
              <a:rPr lang="en-US" dirty="0"/>
              <a:t>Under ESSER I, ESSER II, and ARP ESSER:</a:t>
            </a:r>
          </a:p>
          <a:p>
            <a:pPr lvl="1"/>
            <a:r>
              <a:rPr lang="en-US" sz="2500" dirty="0"/>
              <a:t>Every State must use at least 90% of its ESSER Funds to make subgrants to LEAs by formula based on most recent fiscal year Title I, Part A allocations (FY 2019 for ESSER I; FY 2020 for ESSER II and ARP ESSER)</a:t>
            </a:r>
          </a:p>
          <a:p>
            <a:pPr lvl="1"/>
            <a:r>
              <a:rPr lang="en-US" sz="2800" dirty="0"/>
              <a:t>New Jersey made allocations available to non-Title I schools from its State set-aside funds so in NJ all LEAs received an allocation</a:t>
            </a:r>
            <a:endParaRPr lang="en-US" sz="2500" dirty="0"/>
          </a:p>
          <a:p>
            <a:pPr lvl="1"/>
            <a:endParaRPr lang="en-US" sz="2500" dirty="0"/>
          </a:p>
          <a:p>
            <a:endParaRPr lang="en-US" dirty="0"/>
          </a:p>
        </p:txBody>
      </p:sp>
    </p:spTree>
    <p:extLst>
      <p:ext uri="{BB962C8B-B14F-4D97-AF65-F5344CB8AC3E}">
        <p14:creationId xmlns:p14="http://schemas.microsoft.com/office/powerpoint/2010/main" val="3543863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C4F6E-EA1C-4A80-B845-BCD064CDE371}"/>
              </a:ext>
            </a:extLst>
          </p:cNvPr>
          <p:cNvSpPr>
            <a:spLocks noGrp="1"/>
          </p:cNvSpPr>
          <p:nvPr>
            <p:ph type="title"/>
          </p:nvPr>
        </p:nvSpPr>
        <p:spPr/>
        <p:txBody>
          <a:bodyPr/>
          <a:lstStyle/>
          <a:p>
            <a:r>
              <a:rPr lang="en-US"/>
              <a:t>Equitable Services</a:t>
            </a:r>
          </a:p>
        </p:txBody>
      </p:sp>
      <p:sp>
        <p:nvSpPr>
          <p:cNvPr id="5" name="Slide Number Placeholder 4">
            <a:extLst>
              <a:ext uri="{FF2B5EF4-FFF2-40B4-BE49-F238E27FC236}">
                <a16:creationId xmlns:a16="http://schemas.microsoft.com/office/drawing/2014/main" id="{8031357F-EF8F-4517-B64D-297BEA94AE96}"/>
              </a:ext>
            </a:extLst>
          </p:cNvPr>
          <p:cNvSpPr>
            <a:spLocks noGrp="1"/>
          </p:cNvSpPr>
          <p:nvPr>
            <p:ph type="sldNum" sz="quarter" idx="12"/>
          </p:nvPr>
        </p:nvSpPr>
        <p:spPr/>
        <p:txBody>
          <a:bodyPr/>
          <a:lstStyle/>
          <a:p>
            <a:fld id="{37CA07B4-DD15-4A32-9DF2-B6AD00727005}" type="slidenum">
              <a:rPr lang="en-US" smtClean="0"/>
              <a:t>13</a:t>
            </a:fld>
            <a:endParaRPr lang="en-US"/>
          </a:p>
        </p:txBody>
      </p:sp>
      <p:sp>
        <p:nvSpPr>
          <p:cNvPr id="4" name="Content Placeholder 3">
            <a:extLst>
              <a:ext uri="{FF2B5EF4-FFF2-40B4-BE49-F238E27FC236}">
                <a16:creationId xmlns:a16="http://schemas.microsoft.com/office/drawing/2014/main" id="{9785BD40-C112-46D1-9B98-AD2F20A05F4A}"/>
              </a:ext>
            </a:extLst>
          </p:cNvPr>
          <p:cNvSpPr>
            <a:spLocks noGrp="1"/>
          </p:cNvSpPr>
          <p:nvPr>
            <p:ph idx="1"/>
          </p:nvPr>
        </p:nvSpPr>
        <p:spPr/>
        <p:txBody>
          <a:bodyPr/>
          <a:lstStyle/>
          <a:p>
            <a:r>
              <a:rPr lang="en-US"/>
              <a:t>For ESSER I, an LEA that received funds must provide equitable services to non-public school students in the same manner as provided for under section 1117 of Title I, Part A of the ESEA.</a:t>
            </a:r>
          </a:p>
          <a:p>
            <a:r>
              <a:rPr lang="en-US"/>
              <a:t>For ESSER II and III, equitable services are being provided under a separate program, “Emergency Assistance for Non-Public Schools” (EANS). </a:t>
            </a:r>
          </a:p>
        </p:txBody>
      </p:sp>
    </p:spTree>
    <p:extLst>
      <p:ext uri="{BB962C8B-B14F-4D97-AF65-F5344CB8AC3E}">
        <p14:creationId xmlns:p14="http://schemas.microsoft.com/office/powerpoint/2010/main" val="2515392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C4F6E-EA1C-4A80-B845-BCD064CDE371}"/>
              </a:ext>
            </a:extLst>
          </p:cNvPr>
          <p:cNvSpPr>
            <a:spLocks noGrp="1"/>
          </p:cNvSpPr>
          <p:nvPr>
            <p:ph type="title"/>
          </p:nvPr>
        </p:nvSpPr>
        <p:spPr/>
        <p:txBody>
          <a:bodyPr/>
          <a:lstStyle/>
          <a:p>
            <a:r>
              <a:rPr lang="en-US"/>
              <a:t>Data Reporting/Monitoring</a:t>
            </a:r>
          </a:p>
        </p:txBody>
      </p:sp>
      <p:sp>
        <p:nvSpPr>
          <p:cNvPr id="5" name="Slide Number Placeholder 4">
            <a:extLst>
              <a:ext uri="{FF2B5EF4-FFF2-40B4-BE49-F238E27FC236}">
                <a16:creationId xmlns:a16="http://schemas.microsoft.com/office/drawing/2014/main" id="{8031357F-EF8F-4517-B64D-297BEA94AE96}"/>
              </a:ext>
            </a:extLst>
          </p:cNvPr>
          <p:cNvSpPr>
            <a:spLocks noGrp="1"/>
          </p:cNvSpPr>
          <p:nvPr>
            <p:ph type="sldNum" sz="quarter" idx="12"/>
          </p:nvPr>
        </p:nvSpPr>
        <p:spPr/>
        <p:txBody>
          <a:bodyPr/>
          <a:lstStyle/>
          <a:p>
            <a:fld id="{37CA07B4-DD15-4A32-9DF2-B6AD00727005}" type="slidenum">
              <a:rPr lang="en-US" dirty="0" smtClean="0"/>
              <a:t>14</a:t>
            </a:fld>
            <a:endParaRPr lang="en-US"/>
          </a:p>
        </p:txBody>
      </p:sp>
      <p:sp>
        <p:nvSpPr>
          <p:cNvPr id="4" name="Content Placeholder 3">
            <a:extLst>
              <a:ext uri="{FF2B5EF4-FFF2-40B4-BE49-F238E27FC236}">
                <a16:creationId xmlns:a16="http://schemas.microsoft.com/office/drawing/2014/main" id="{D278465F-8146-44D0-AA02-E8386194A13A}"/>
              </a:ext>
            </a:extLst>
          </p:cNvPr>
          <p:cNvSpPr>
            <a:spLocks noGrp="1"/>
          </p:cNvSpPr>
          <p:nvPr>
            <p:ph idx="1"/>
          </p:nvPr>
        </p:nvSpPr>
        <p:spPr/>
        <p:txBody>
          <a:bodyPr/>
          <a:lstStyle/>
          <a:p>
            <a:r>
              <a:rPr lang="en-US" dirty="0"/>
              <a:t>LEAs will be required to complete and submit Performance Reports annually.</a:t>
            </a:r>
          </a:p>
          <a:p>
            <a:endParaRPr lang="en-US" dirty="0"/>
          </a:p>
          <a:p>
            <a:r>
              <a:rPr lang="en-US" dirty="0"/>
              <a:t>The NJDOE will be monitoring the ESSER funds through the existing Collaborative Monitoring process which may include onsite or desk monitoring.</a:t>
            </a:r>
          </a:p>
        </p:txBody>
      </p:sp>
    </p:spTree>
    <p:extLst>
      <p:ext uri="{BB962C8B-B14F-4D97-AF65-F5344CB8AC3E}">
        <p14:creationId xmlns:p14="http://schemas.microsoft.com/office/powerpoint/2010/main" val="2948463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idx="4294967295"/>
          </p:nvPr>
        </p:nvSpPr>
        <p:spPr>
          <a:xfrm>
            <a:off x="0" y="2439988"/>
            <a:ext cx="7886700" cy="1555750"/>
          </a:xfrm>
          <a:prstGeom prst="rect">
            <a:avLst/>
          </a:prstGeom>
          <a:solidFill>
            <a:srgbClr val="104E72"/>
          </a:solidFill>
        </p:spPr>
        <p:txBody>
          <a:bodyPr wrap="square" tIns="0">
            <a:normAutofit/>
          </a:bodyPr>
          <a:lstStyle/>
          <a:p>
            <a:pPr algn="ctr">
              <a:lnSpc>
                <a:spcPct val="100000"/>
              </a:lnSpc>
            </a:pPr>
            <a:r>
              <a:rPr lang="en-US" sz="3600">
                <a:solidFill>
                  <a:schemeClr val="bg1"/>
                </a:solidFill>
                <a:latin typeface="+mj-lt"/>
              </a:rPr>
              <a:t>Allowable Uses of Funds</a:t>
            </a:r>
          </a:p>
        </p:txBody>
      </p:sp>
    </p:spTree>
    <p:extLst>
      <p:ext uri="{BB962C8B-B14F-4D97-AF65-F5344CB8AC3E}">
        <p14:creationId xmlns:p14="http://schemas.microsoft.com/office/powerpoint/2010/main" val="3418178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A8905-F36A-9843-AD45-4493A9A36248}"/>
              </a:ext>
            </a:extLst>
          </p:cNvPr>
          <p:cNvSpPr>
            <a:spLocks noGrp="1"/>
          </p:cNvSpPr>
          <p:nvPr>
            <p:ph type="title"/>
          </p:nvPr>
        </p:nvSpPr>
        <p:spPr>
          <a:xfrm>
            <a:off x="1256841" y="378896"/>
            <a:ext cx="10096959" cy="747579"/>
          </a:xfrm>
        </p:spPr>
        <p:txBody>
          <a:bodyPr vert="horz" lIns="91440" tIns="45720" rIns="91440" bIns="45720" rtlCol="0" anchor="ctr">
            <a:normAutofit/>
          </a:bodyPr>
          <a:lstStyle/>
          <a:p>
            <a:r>
              <a:rPr lang="en-US" b="1" kern="1200"/>
              <a:t>Allowable Uses</a:t>
            </a:r>
          </a:p>
        </p:txBody>
      </p:sp>
      <p:sp>
        <p:nvSpPr>
          <p:cNvPr id="5" name="Slide Number Placeholder 4">
            <a:extLst>
              <a:ext uri="{FF2B5EF4-FFF2-40B4-BE49-F238E27FC236}">
                <a16:creationId xmlns:a16="http://schemas.microsoft.com/office/drawing/2014/main" id="{246D0962-C5D9-CE4C-8553-C36208009F75}"/>
              </a:ext>
            </a:extLst>
          </p:cNvPr>
          <p:cNvSpPr>
            <a:spLocks noGrp="1"/>
          </p:cNvSpPr>
          <p:nvPr>
            <p:ph type="sldNum" sz="quarter" idx="12"/>
          </p:nvPr>
        </p:nvSpPr>
        <p:spPr>
          <a:xfrm>
            <a:off x="8687719" y="6257197"/>
            <a:ext cx="2743200" cy="365125"/>
          </a:xfrm>
        </p:spPr>
        <p:txBody>
          <a:bodyPr vert="horz" lIns="91440" tIns="45720" rIns="91440" bIns="45720" rtlCol="0" anchor="ctr">
            <a:normAutofit/>
          </a:bodyPr>
          <a:lstStyle/>
          <a:p>
            <a:pPr>
              <a:spcAft>
                <a:spcPts val="600"/>
              </a:spcAft>
            </a:pPr>
            <a:fld id="{1929936C-68CC-48AF-8CF3-4B03BC21D04D}" type="slidenum">
              <a:rPr lang="en-US" smtClean="0"/>
              <a:pPr>
                <a:spcAft>
                  <a:spcPts val="600"/>
                </a:spcAft>
              </a:pPr>
              <a:t>16</a:t>
            </a:fld>
            <a:endParaRPr lang="en-US"/>
          </a:p>
        </p:txBody>
      </p:sp>
      <p:sp>
        <p:nvSpPr>
          <p:cNvPr id="6" name="TextBox 5">
            <a:extLst>
              <a:ext uri="{FF2B5EF4-FFF2-40B4-BE49-F238E27FC236}">
                <a16:creationId xmlns:a16="http://schemas.microsoft.com/office/drawing/2014/main" id="{3E8DD009-06F3-BC46-AAFC-F2AF3EAD18DC}"/>
              </a:ext>
            </a:extLst>
          </p:cNvPr>
          <p:cNvSpPr txBox="1"/>
          <p:nvPr/>
        </p:nvSpPr>
        <p:spPr>
          <a:xfrm>
            <a:off x="9377820" y="212942"/>
            <a:ext cx="184731" cy="369332"/>
          </a:xfrm>
          <a:prstGeom prst="rect">
            <a:avLst/>
          </a:prstGeom>
          <a:noFill/>
        </p:spPr>
        <p:txBody>
          <a:bodyPr wrap="none" rtlCol="0">
            <a:spAutoFit/>
          </a:bodyPr>
          <a:lstStyle/>
          <a:p>
            <a:endParaRPr lang="en-US"/>
          </a:p>
        </p:txBody>
      </p:sp>
      <p:graphicFrame>
        <p:nvGraphicFramePr>
          <p:cNvPr id="8" name="Chart Placeholder 4">
            <a:extLst>
              <a:ext uri="{FF2B5EF4-FFF2-40B4-BE49-F238E27FC236}">
                <a16:creationId xmlns:a16="http://schemas.microsoft.com/office/drawing/2014/main" id="{7DF1FB8A-011B-F047-B431-D406633CE717}"/>
              </a:ext>
            </a:extLst>
          </p:cNvPr>
          <p:cNvGraphicFramePr>
            <a:graphicFrameLocks noGrp="1"/>
          </p:cNvGraphicFramePr>
          <p:nvPr>
            <p:ph type="chart" sz="quarter" idx="13"/>
            <p:extLst>
              <p:ext uri="{D42A27DB-BD31-4B8C-83A1-F6EECF244321}">
                <p14:modId xmlns:p14="http://schemas.microsoft.com/office/powerpoint/2010/main" val="684256759"/>
              </p:ext>
            </p:extLst>
          </p:nvPr>
        </p:nvGraphicFramePr>
        <p:xfrm>
          <a:off x="437961" y="1292429"/>
          <a:ext cx="10675515" cy="4418960"/>
        </p:xfrm>
        <a:graphic>
          <a:graphicData uri="http://schemas.openxmlformats.org/drawingml/2006/table">
            <a:tbl>
              <a:tblPr firstRow="1" bandRow="1">
                <a:tableStyleId>{C083E6E3-FA7D-4D7B-A595-EF9225AFEA82}</a:tableStyleId>
              </a:tblPr>
              <a:tblGrid>
                <a:gridCol w="10675515">
                  <a:extLst>
                    <a:ext uri="{9D8B030D-6E8A-4147-A177-3AD203B41FA5}">
                      <a16:colId xmlns:a16="http://schemas.microsoft.com/office/drawing/2014/main" val="531131797"/>
                    </a:ext>
                  </a:extLst>
                </a:gridCol>
              </a:tblGrid>
              <a:tr h="327952">
                <a:tc>
                  <a:txBody>
                    <a:bodyPr/>
                    <a:lstStyle/>
                    <a:p>
                      <a:pPr algn="ctr" rtl="0" fontAlgn="ctr"/>
                      <a:r>
                        <a:rPr lang="en-US" sz="2000" u="none" strike="noStrike" dirty="0">
                          <a:solidFill>
                            <a:srgbClr val="104E72"/>
                          </a:solidFill>
                          <a:effectLst/>
                        </a:rPr>
                        <a:t>Allowable under ESSER I, ESSER II, and ARP ESSER:</a:t>
                      </a:r>
                      <a:endParaRPr lang="en-US" sz="2000" b="1"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241006180"/>
                  </a:ext>
                </a:extLst>
              </a:tr>
              <a:tr h="248448">
                <a:tc>
                  <a:txBody>
                    <a:bodyPr/>
                    <a:lstStyle/>
                    <a:p>
                      <a:pPr algn="l" rtl="0" fontAlgn="ctr">
                        <a:lnSpc>
                          <a:spcPts val="1800"/>
                        </a:lnSpc>
                        <a:spcBef>
                          <a:spcPts val="200"/>
                        </a:spcBef>
                        <a:spcAft>
                          <a:spcPts val="200"/>
                        </a:spcAft>
                      </a:pPr>
                      <a:r>
                        <a:rPr lang="en-US" sz="1500" u="none" strike="noStrike" dirty="0">
                          <a:solidFill>
                            <a:srgbClr val="104E72"/>
                          </a:solidFill>
                          <a:effectLst/>
                        </a:rPr>
                        <a:t>Anything authorized by  ESSA, IDEA, AEFLA, Perkins, and McKinney-Vento</a:t>
                      </a:r>
                      <a:endParaRPr lang="en-US" sz="1500" b="0"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3563627725"/>
                  </a:ext>
                </a:extLst>
              </a:tr>
              <a:tr h="248448">
                <a:tc>
                  <a:txBody>
                    <a:bodyPr/>
                    <a:lstStyle/>
                    <a:p>
                      <a:pPr algn="l" rtl="0" fontAlgn="ctr">
                        <a:lnSpc>
                          <a:spcPts val="1800"/>
                        </a:lnSpc>
                        <a:spcBef>
                          <a:spcPts val="200"/>
                        </a:spcBef>
                        <a:spcAft>
                          <a:spcPts val="200"/>
                        </a:spcAft>
                      </a:pPr>
                      <a:r>
                        <a:rPr lang="en-US" sz="1500" u="none" strike="noStrike" dirty="0">
                          <a:solidFill>
                            <a:srgbClr val="104E72"/>
                          </a:solidFill>
                          <a:effectLst/>
                        </a:rPr>
                        <a:t>Coordination of COVID preparedness and response efforts </a:t>
                      </a:r>
                      <a:endParaRPr lang="en-US" sz="1500" b="0"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3428726720"/>
                  </a:ext>
                </a:extLst>
              </a:tr>
              <a:tr h="248448">
                <a:tc>
                  <a:txBody>
                    <a:bodyPr/>
                    <a:lstStyle/>
                    <a:p>
                      <a:pPr algn="l" rtl="0" fontAlgn="ctr">
                        <a:lnSpc>
                          <a:spcPts val="1800"/>
                        </a:lnSpc>
                        <a:spcBef>
                          <a:spcPts val="200"/>
                        </a:spcBef>
                        <a:spcAft>
                          <a:spcPts val="200"/>
                        </a:spcAft>
                      </a:pPr>
                      <a:r>
                        <a:rPr lang="en-US" sz="1500" u="none" strike="noStrike" dirty="0">
                          <a:solidFill>
                            <a:srgbClr val="104E72"/>
                          </a:solidFill>
                          <a:effectLst/>
                        </a:rPr>
                        <a:t>Activities for low-income, SWD, EL, racial and ethnic minorities, homeless, and foster</a:t>
                      </a:r>
                      <a:endParaRPr lang="en-US" sz="1500" b="0"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2256514454"/>
                  </a:ext>
                </a:extLst>
              </a:tr>
              <a:tr h="248448">
                <a:tc>
                  <a:txBody>
                    <a:bodyPr/>
                    <a:lstStyle/>
                    <a:p>
                      <a:pPr algn="l" rtl="0" fontAlgn="ctr">
                        <a:lnSpc>
                          <a:spcPts val="1800"/>
                        </a:lnSpc>
                        <a:spcBef>
                          <a:spcPts val="200"/>
                        </a:spcBef>
                        <a:spcAft>
                          <a:spcPts val="200"/>
                        </a:spcAft>
                      </a:pPr>
                      <a:r>
                        <a:rPr lang="en-US" sz="1500" u="none" strike="noStrike">
                          <a:solidFill>
                            <a:srgbClr val="104E72"/>
                          </a:solidFill>
                          <a:effectLst/>
                        </a:rPr>
                        <a:t>Developing and implementing procedures and systems</a:t>
                      </a:r>
                      <a:endParaRPr lang="en-US" sz="1500" b="0" i="0" u="none" strike="noStrike">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971249054"/>
                  </a:ext>
                </a:extLst>
              </a:tr>
              <a:tr h="248448">
                <a:tc>
                  <a:txBody>
                    <a:bodyPr/>
                    <a:lstStyle/>
                    <a:p>
                      <a:pPr algn="l" rtl="0" fontAlgn="ctr">
                        <a:lnSpc>
                          <a:spcPts val="1800"/>
                        </a:lnSpc>
                        <a:spcBef>
                          <a:spcPts val="200"/>
                        </a:spcBef>
                        <a:spcAft>
                          <a:spcPts val="200"/>
                        </a:spcAft>
                      </a:pPr>
                      <a:r>
                        <a:rPr lang="en-US" sz="1500" u="none" strike="noStrike">
                          <a:solidFill>
                            <a:srgbClr val="104E72"/>
                          </a:solidFill>
                          <a:effectLst/>
                        </a:rPr>
                        <a:t>Training and PD on minimizing spread of infectious diseases</a:t>
                      </a:r>
                      <a:endParaRPr lang="en-US" sz="1500" b="0" i="0" u="none" strike="noStrike">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395051286"/>
                  </a:ext>
                </a:extLst>
              </a:tr>
              <a:tr h="248448">
                <a:tc>
                  <a:txBody>
                    <a:bodyPr/>
                    <a:lstStyle/>
                    <a:p>
                      <a:pPr algn="l" rtl="0" fontAlgn="ctr">
                        <a:lnSpc>
                          <a:spcPts val="1800"/>
                        </a:lnSpc>
                        <a:spcBef>
                          <a:spcPts val="200"/>
                        </a:spcBef>
                        <a:spcAft>
                          <a:spcPts val="200"/>
                        </a:spcAft>
                      </a:pPr>
                      <a:r>
                        <a:rPr lang="en-US" sz="1500" u="none" strike="noStrike" dirty="0">
                          <a:solidFill>
                            <a:srgbClr val="104E72"/>
                          </a:solidFill>
                          <a:effectLst/>
                        </a:rPr>
                        <a:t>Purchasing supplies to sanitize and clean</a:t>
                      </a:r>
                      <a:endParaRPr lang="en-US" sz="1500" b="0"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3361411487"/>
                  </a:ext>
                </a:extLst>
              </a:tr>
              <a:tr h="280506">
                <a:tc>
                  <a:txBody>
                    <a:bodyPr/>
                    <a:lstStyle/>
                    <a:p>
                      <a:pPr algn="l" rtl="0" fontAlgn="ctr">
                        <a:lnSpc>
                          <a:spcPts val="1800"/>
                        </a:lnSpc>
                        <a:spcBef>
                          <a:spcPts val="200"/>
                        </a:spcBef>
                        <a:spcAft>
                          <a:spcPts val="200"/>
                        </a:spcAft>
                      </a:pPr>
                      <a:r>
                        <a:rPr lang="en-US" sz="1500" u="none" strike="noStrike" dirty="0">
                          <a:solidFill>
                            <a:srgbClr val="104E72"/>
                          </a:solidFill>
                          <a:effectLst/>
                        </a:rPr>
                        <a:t>Planning for, coordinating, and implementing activities, incl. meals</a:t>
                      </a:r>
                      <a:endParaRPr lang="en-US" sz="1500" b="0"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61254828"/>
                  </a:ext>
                </a:extLst>
              </a:tr>
              <a:tr h="248448">
                <a:tc>
                  <a:txBody>
                    <a:bodyPr/>
                    <a:lstStyle/>
                    <a:p>
                      <a:pPr algn="l" rtl="0" fontAlgn="ctr">
                        <a:lnSpc>
                          <a:spcPts val="1800"/>
                        </a:lnSpc>
                        <a:spcBef>
                          <a:spcPts val="200"/>
                        </a:spcBef>
                        <a:spcAft>
                          <a:spcPts val="200"/>
                        </a:spcAft>
                      </a:pPr>
                      <a:r>
                        <a:rPr lang="en-US" sz="1500" u="none" strike="noStrike" dirty="0">
                          <a:solidFill>
                            <a:srgbClr val="104E72"/>
                          </a:solidFill>
                          <a:effectLst/>
                        </a:rPr>
                        <a:t>Technology for students and staff</a:t>
                      </a:r>
                      <a:endParaRPr lang="en-US" sz="1500" b="0"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1496228551"/>
                  </a:ext>
                </a:extLst>
              </a:tr>
              <a:tr h="281472">
                <a:tc>
                  <a:txBody>
                    <a:bodyPr/>
                    <a:lstStyle/>
                    <a:p>
                      <a:pPr algn="l" rtl="0" fontAlgn="ctr">
                        <a:lnSpc>
                          <a:spcPts val="1800"/>
                        </a:lnSpc>
                        <a:spcBef>
                          <a:spcPts val="200"/>
                        </a:spcBef>
                        <a:spcAft>
                          <a:spcPts val="200"/>
                        </a:spcAft>
                      </a:pPr>
                      <a:r>
                        <a:rPr lang="en-US" sz="1500" u="none" strike="noStrike" dirty="0">
                          <a:solidFill>
                            <a:srgbClr val="104E72"/>
                          </a:solidFill>
                          <a:effectLst/>
                        </a:rPr>
                        <a:t>Mental health services and supports</a:t>
                      </a:r>
                      <a:endParaRPr lang="en-US" sz="1500" b="0"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4195478589"/>
                  </a:ext>
                </a:extLst>
              </a:tr>
              <a:tr h="248448">
                <a:tc>
                  <a:txBody>
                    <a:bodyPr/>
                    <a:lstStyle/>
                    <a:p>
                      <a:pPr algn="l" rtl="0" fontAlgn="ctr">
                        <a:lnSpc>
                          <a:spcPts val="1800"/>
                        </a:lnSpc>
                        <a:spcBef>
                          <a:spcPts val="200"/>
                        </a:spcBef>
                        <a:spcAft>
                          <a:spcPts val="200"/>
                        </a:spcAft>
                      </a:pPr>
                      <a:r>
                        <a:rPr lang="en-US" sz="1500" u="none" strike="noStrike" dirty="0">
                          <a:solidFill>
                            <a:srgbClr val="104E72"/>
                          </a:solidFill>
                          <a:effectLst/>
                        </a:rPr>
                        <a:t>Summer learning and supplemental afterschool programs</a:t>
                      </a:r>
                      <a:endParaRPr lang="en-US" sz="1500" b="0"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2695504616"/>
                  </a:ext>
                </a:extLst>
              </a:tr>
              <a:tr h="299206">
                <a:tc>
                  <a:txBody>
                    <a:bodyPr/>
                    <a:lstStyle/>
                    <a:p>
                      <a:pPr algn="l" rtl="0" fontAlgn="ctr">
                        <a:lnSpc>
                          <a:spcPts val="1800"/>
                        </a:lnSpc>
                        <a:spcBef>
                          <a:spcPts val="200"/>
                        </a:spcBef>
                        <a:spcAft>
                          <a:spcPts val="200"/>
                        </a:spcAft>
                      </a:pPr>
                      <a:r>
                        <a:rPr lang="en-US" sz="1500" u="none" strike="noStrike" dirty="0">
                          <a:solidFill>
                            <a:srgbClr val="104E72"/>
                          </a:solidFill>
                          <a:effectLst/>
                        </a:rPr>
                        <a:t>Providing principals with resources necessary to address individual needs of schools</a:t>
                      </a:r>
                      <a:endParaRPr lang="en-US" sz="1500" b="0"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756047486"/>
                  </a:ext>
                </a:extLst>
              </a:tr>
              <a:tr h="248448">
                <a:tc>
                  <a:txBody>
                    <a:bodyPr/>
                    <a:lstStyle/>
                    <a:p>
                      <a:pPr algn="l" rtl="0" fontAlgn="ctr">
                        <a:lnSpc>
                          <a:spcPts val="1800"/>
                        </a:lnSpc>
                        <a:spcBef>
                          <a:spcPts val="200"/>
                        </a:spcBef>
                        <a:spcAft>
                          <a:spcPts val="200"/>
                        </a:spcAft>
                      </a:pPr>
                      <a:r>
                        <a:rPr lang="en-US" sz="1500" u="none" strike="noStrike" dirty="0">
                          <a:solidFill>
                            <a:srgbClr val="104E72"/>
                          </a:solidFill>
                          <a:effectLst/>
                        </a:rPr>
                        <a:t>Implementing public health protocols</a:t>
                      </a:r>
                      <a:endParaRPr lang="en-US" sz="1500" b="0"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588491728"/>
                  </a:ext>
                </a:extLst>
              </a:tr>
              <a:tr h="248448">
                <a:tc>
                  <a:txBody>
                    <a:bodyPr/>
                    <a:lstStyle/>
                    <a:p>
                      <a:pPr algn="l" rtl="0" fontAlgn="ctr">
                        <a:lnSpc>
                          <a:spcPts val="1800"/>
                        </a:lnSpc>
                        <a:spcBef>
                          <a:spcPts val="200"/>
                        </a:spcBef>
                        <a:spcAft>
                          <a:spcPts val="200"/>
                        </a:spcAft>
                      </a:pPr>
                      <a:r>
                        <a:rPr lang="en-US" sz="1500" u="none" strike="noStrike" dirty="0">
                          <a:solidFill>
                            <a:srgbClr val="104E72"/>
                          </a:solidFill>
                          <a:effectLst/>
                        </a:rPr>
                        <a:t>Addressing learning loss (assessments, evidence-based activities, parents, attendance) </a:t>
                      </a:r>
                      <a:endParaRPr lang="en-US" sz="1500" b="0"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2465015662"/>
                  </a:ext>
                </a:extLst>
              </a:tr>
              <a:tr h="248448">
                <a:tc>
                  <a:txBody>
                    <a:bodyPr/>
                    <a:lstStyle/>
                    <a:p>
                      <a:pPr algn="l" rtl="0" fontAlgn="ctr">
                        <a:lnSpc>
                          <a:spcPts val="1800"/>
                        </a:lnSpc>
                        <a:spcBef>
                          <a:spcPts val="200"/>
                        </a:spcBef>
                        <a:spcAft>
                          <a:spcPts val="200"/>
                        </a:spcAft>
                      </a:pPr>
                      <a:r>
                        <a:rPr lang="en-US" sz="1500" u="none" strike="noStrike">
                          <a:solidFill>
                            <a:srgbClr val="104E72"/>
                          </a:solidFill>
                          <a:effectLst/>
                        </a:rPr>
                        <a:t>School facility repairs to reduce risk of virus transmission</a:t>
                      </a:r>
                      <a:endParaRPr lang="en-US" sz="1500" b="0" i="0" u="none" strike="noStrike">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1133914448"/>
                  </a:ext>
                </a:extLst>
              </a:tr>
              <a:tr h="248448">
                <a:tc>
                  <a:txBody>
                    <a:bodyPr/>
                    <a:lstStyle/>
                    <a:p>
                      <a:pPr algn="l" rtl="0" fontAlgn="ctr">
                        <a:lnSpc>
                          <a:spcPts val="1800"/>
                        </a:lnSpc>
                        <a:spcBef>
                          <a:spcPts val="200"/>
                        </a:spcBef>
                        <a:spcAft>
                          <a:spcPts val="200"/>
                        </a:spcAft>
                      </a:pPr>
                      <a:r>
                        <a:rPr lang="en-US" sz="1500" u="none" strike="noStrike" dirty="0">
                          <a:solidFill>
                            <a:srgbClr val="104E72"/>
                          </a:solidFill>
                          <a:effectLst/>
                        </a:rPr>
                        <a:t>Air quality improvements</a:t>
                      </a:r>
                      <a:endParaRPr lang="en-US" sz="1500" b="0"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4152891065"/>
                  </a:ext>
                </a:extLst>
              </a:tr>
              <a:tr h="248448">
                <a:tc>
                  <a:txBody>
                    <a:bodyPr/>
                    <a:lstStyle/>
                    <a:p>
                      <a:pPr algn="l" rtl="0" fontAlgn="ctr">
                        <a:lnSpc>
                          <a:spcPts val="1800"/>
                        </a:lnSpc>
                        <a:spcBef>
                          <a:spcPts val="200"/>
                        </a:spcBef>
                        <a:spcAft>
                          <a:spcPts val="200"/>
                        </a:spcAft>
                      </a:pPr>
                      <a:r>
                        <a:rPr lang="en-US" sz="1500" u="none" strike="noStrike" dirty="0">
                          <a:solidFill>
                            <a:srgbClr val="104E72"/>
                          </a:solidFill>
                          <a:effectLst/>
                        </a:rPr>
                        <a:t>Other activities that are necessary to maintain operation and keep staff employed</a:t>
                      </a:r>
                      <a:endParaRPr lang="en-US" sz="1500" b="0" i="0" u="none" strike="noStrike" dirty="0">
                        <a:solidFill>
                          <a:srgbClr val="104E72"/>
                        </a:solidFill>
                        <a:effectLst/>
                        <a:latin typeface="Palatino Linotype" panose="02040502050505030304" pitchFamily="18" charset="0"/>
                      </a:endParaRPr>
                    </a:p>
                  </a:txBody>
                  <a:tcPr marL="9525" marR="9525" marT="9525" marB="0" anchor="ctr"/>
                </a:tc>
                <a:extLst>
                  <a:ext uri="{0D108BD9-81ED-4DB2-BD59-A6C34878D82A}">
                    <a16:rowId xmlns:a16="http://schemas.microsoft.com/office/drawing/2014/main" val="3243121665"/>
                  </a:ext>
                </a:extLst>
              </a:tr>
            </a:tbl>
          </a:graphicData>
        </a:graphic>
      </p:graphicFrame>
      <p:sp>
        <p:nvSpPr>
          <p:cNvPr id="10" name="TextBox 9">
            <a:extLst>
              <a:ext uri="{FF2B5EF4-FFF2-40B4-BE49-F238E27FC236}">
                <a16:creationId xmlns:a16="http://schemas.microsoft.com/office/drawing/2014/main" id="{4076DA61-34EF-F74C-8E75-22BA123D3355}"/>
              </a:ext>
            </a:extLst>
          </p:cNvPr>
          <p:cNvSpPr txBox="1"/>
          <p:nvPr/>
        </p:nvSpPr>
        <p:spPr>
          <a:xfrm>
            <a:off x="2314757" y="6308954"/>
            <a:ext cx="7981125" cy="261610"/>
          </a:xfrm>
          <a:prstGeom prst="rect">
            <a:avLst/>
          </a:prstGeom>
          <a:noFill/>
        </p:spPr>
        <p:txBody>
          <a:bodyPr wrap="square" rtlCol="0">
            <a:spAutoFit/>
          </a:bodyPr>
          <a:lstStyle/>
          <a:p>
            <a:r>
              <a:rPr lang="en-US" sz="1100" dirty="0">
                <a:solidFill>
                  <a:schemeClr val="bg1"/>
                </a:solidFill>
              </a:rPr>
              <a:t>Credit Massachusetts Department of Public Instruction:  https://www.doe.mass.edu/federalgrants/esser/esser3-webinar.pdf</a:t>
            </a:r>
          </a:p>
        </p:txBody>
      </p:sp>
    </p:spTree>
    <p:extLst>
      <p:ext uri="{BB962C8B-B14F-4D97-AF65-F5344CB8AC3E}">
        <p14:creationId xmlns:p14="http://schemas.microsoft.com/office/powerpoint/2010/main" val="95698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1B108-646E-4C30-8ACC-631D4CB41471}"/>
              </a:ext>
            </a:extLst>
          </p:cNvPr>
          <p:cNvSpPr>
            <a:spLocks noGrp="1"/>
          </p:cNvSpPr>
          <p:nvPr>
            <p:ph type="title"/>
          </p:nvPr>
        </p:nvSpPr>
        <p:spPr/>
        <p:txBody>
          <a:bodyPr/>
          <a:lstStyle/>
          <a:p>
            <a:r>
              <a:rPr lang="en-US"/>
              <a:t>Allowability Considerations</a:t>
            </a:r>
          </a:p>
        </p:txBody>
      </p:sp>
      <p:sp>
        <p:nvSpPr>
          <p:cNvPr id="3" name="Content Placeholder 2">
            <a:extLst>
              <a:ext uri="{FF2B5EF4-FFF2-40B4-BE49-F238E27FC236}">
                <a16:creationId xmlns:a16="http://schemas.microsoft.com/office/drawing/2014/main" id="{5FFF9EDC-0ECD-4EB2-984A-1C9C5DB9F048}"/>
              </a:ext>
            </a:extLst>
          </p:cNvPr>
          <p:cNvSpPr>
            <a:spLocks noGrp="1"/>
          </p:cNvSpPr>
          <p:nvPr>
            <p:ph idx="1"/>
          </p:nvPr>
        </p:nvSpPr>
        <p:spPr/>
        <p:txBody>
          <a:bodyPr>
            <a:normAutofit fontScale="92500" lnSpcReduction="20000"/>
          </a:bodyPr>
          <a:lstStyle/>
          <a:p>
            <a:r>
              <a:rPr lang="en-US"/>
              <a:t>Generally, in determining whether an activity is an allowable use of funds, a State or LEA must determine: </a:t>
            </a:r>
          </a:p>
          <a:p>
            <a:pPr lvl="1"/>
            <a:r>
              <a:rPr lang="en-US"/>
              <a:t>Is the use of funds intended to prevent, prepare for, or respond to the COVID-19 pandemic, including its impact on the social, emotional, mental health, and academic needs of students? </a:t>
            </a:r>
          </a:p>
          <a:p>
            <a:pPr lvl="1"/>
            <a:r>
              <a:rPr lang="en-US"/>
              <a:t>Does the use of funds fall under one of the authorized uses of ESSER funds? </a:t>
            </a:r>
          </a:p>
          <a:p>
            <a:pPr lvl="1"/>
            <a:r>
              <a:rPr lang="en-US"/>
              <a:t>Is the use of funds permissible under the Uniform Administrative Requirements, Cost Principles, and Audit Requirements for Federal Awards (Uniform Guidance, 2 CFR Part 200)? In particular, is it necessary and reasonable for the performance of the ESSER award? </a:t>
            </a:r>
          </a:p>
        </p:txBody>
      </p:sp>
      <p:sp>
        <p:nvSpPr>
          <p:cNvPr id="5" name="Slide Number Placeholder 4">
            <a:extLst>
              <a:ext uri="{FF2B5EF4-FFF2-40B4-BE49-F238E27FC236}">
                <a16:creationId xmlns:a16="http://schemas.microsoft.com/office/drawing/2014/main" id="{5D0EE94C-4918-4657-A90F-C57CF748F92C}"/>
              </a:ext>
            </a:extLst>
          </p:cNvPr>
          <p:cNvSpPr>
            <a:spLocks noGrp="1"/>
          </p:cNvSpPr>
          <p:nvPr>
            <p:ph type="sldNum" sz="quarter" idx="12"/>
          </p:nvPr>
        </p:nvSpPr>
        <p:spPr/>
        <p:txBody>
          <a:bodyPr/>
          <a:lstStyle/>
          <a:p>
            <a:fld id="{37CA07B4-DD15-4A32-9DF2-B6AD00727005}" type="slidenum">
              <a:rPr lang="en-US" smtClean="0"/>
              <a:t>17</a:t>
            </a:fld>
            <a:endParaRPr lang="en-US"/>
          </a:p>
        </p:txBody>
      </p:sp>
    </p:spTree>
    <p:extLst>
      <p:ext uri="{BB962C8B-B14F-4D97-AF65-F5344CB8AC3E}">
        <p14:creationId xmlns:p14="http://schemas.microsoft.com/office/powerpoint/2010/main" val="2936554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998F2F-2111-41AB-86BA-A39922597843}"/>
              </a:ext>
            </a:extLst>
          </p:cNvPr>
          <p:cNvSpPr>
            <a:spLocks noGrp="1"/>
          </p:cNvSpPr>
          <p:nvPr>
            <p:ph type="title"/>
          </p:nvPr>
        </p:nvSpPr>
        <p:spPr/>
        <p:txBody>
          <a:bodyPr/>
          <a:lstStyle/>
          <a:p>
            <a:r>
              <a:rPr lang="en-US"/>
              <a:t>ARP ESSER Use of Funds Requirements</a:t>
            </a:r>
          </a:p>
        </p:txBody>
      </p:sp>
      <p:sp>
        <p:nvSpPr>
          <p:cNvPr id="7" name="Text Placeholder 6">
            <a:extLst>
              <a:ext uri="{FF2B5EF4-FFF2-40B4-BE49-F238E27FC236}">
                <a16:creationId xmlns:a16="http://schemas.microsoft.com/office/drawing/2014/main" id="{3FF04DFB-4A2B-4149-83FE-C2C9C0A60EE4}"/>
              </a:ext>
            </a:extLst>
          </p:cNvPr>
          <p:cNvSpPr>
            <a:spLocks noGrp="1"/>
          </p:cNvSpPr>
          <p:nvPr>
            <p:ph sz="half" idx="1"/>
          </p:nvPr>
        </p:nvSpPr>
        <p:spPr>
          <a:xfrm>
            <a:off x="176270" y="2974019"/>
            <a:ext cx="5010511" cy="2953058"/>
          </a:xfrm>
        </p:spPr>
        <p:txBody>
          <a:bodyPr>
            <a:normAutofit fontScale="92500" lnSpcReduction="20000"/>
          </a:bodyPr>
          <a:lstStyle/>
          <a:p>
            <a:pPr lvl="1"/>
            <a:r>
              <a:rPr lang="en-US"/>
              <a:t>Each major racial and ethnic group</a:t>
            </a:r>
          </a:p>
          <a:p>
            <a:pPr lvl="1"/>
            <a:r>
              <a:rPr lang="en-US"/>
              <a:t>Children from low-income families</a:t>
            </a:r>
          </a:p>
          <a:p>
            <a:pPr lvl="1"/>
            <a:r>
              <a:rPr lang="en-US"/>
              <a:t>Children with disabilities</a:t>
            </a:r>
          </a:p>
          <a:p>
            <a:pPr lvl="1"/>
            <a:r>
              <a:rPr lang="en-US"/>
              <a:t>Children and youth in foster care</a:t>
            </a:r>
          </a:p>
        </p:txBody>
      </p:sp>
      <p:sp>
        <p:nvSpPr>
          <p:cNvPr id="8" name="Content Placeholder 7">
            <a:extLst>
              <a:ext uri="{FF2B5EF4-FFF2-40B4-BE49-F238E27FC236}">
                <a16:creationId xmlns:a16="http://schemas.microsoft.com/office/drawing/2014/main" id="{5D02A45B-F9A6-4507-954F-27769F723F1C}"/>
              </a:ext>
            </a:extLst>
          </p:cNvPr>
          <p:cNvSpPr>
            <a:spLocks noGrp="1"/>
          </p:cNvSpPr>
          <p:nvPr>
            <p:ph sz="half" idx="13"/>
          </p:nvPr>
        </p:nvSpPr>
        <p:spPr>
          <a:xfrm>
            <a:off x="6427433" y="2974019"/>
            <a:ext cx="5010511" cy="2953056"/>
          </a:xfrm>
        </p:spPr>
        <p:txBody>
          <a:bodyPr>
            <a:normAutofit/>
          </a:bodyPr>
          <a:lstStyle/>
          <a:p>
            <a:r>
              <a:rPr lang="en-US" sz="2400"/>
              <a:t>English learners</a:t>
            </a:r>
          </a:p>
          <a:p>
            <a:r>
              <a:rPr lang="en-US" sz="2400"/>
              <a:t>Gender</a:t>
            </a:r>
          </a:p>
          <a:p>
            <a:r>
              <a:rPr lang="en-US" sz="2400"/>
              <a:t>Migrant students</a:t>
            </a:r>
          </a:p>
          <a:p>
            <a:r>
              <a:rPr lang="en-US" sz="2400"/>
              <a:t>Students experiencing homelessness</a:t>
            </a:r>
          </a:p>
        </p:txBody>
      </p:sp>
      <p:sp>
        <p:nvSpPr>
          <p:cNvPr id="5" name="Slide Number Placeholder 4">
            <a:extLst>
              <a:ext uri="{FF2B5EF4-FFF2-40B4-BE49-F238E27FC236}">
                <a16:creationId xmlns:a16="http://schemas.microsoft.com/office/drawing/2014/main" id="{DFC85FB2-2869-4B8B-AAC9-DC75D8F166F6}"/>
              </a:ext>
            </a:extLst>
          </p:cNvPr>
          <p:cNvSpPr>
            <a:spLocks noGrp="1"/>
          </p:cNvSpPr>
          <p:nvPr>
            <p:ph type="sldNum" sz="quarter" idx="12"/>
          </p:nvPr>
        </p:nvSpPr>
        <p:spPr/>
        <p:txBody>
          <a:bodyPr/>
          <a:lstStyle/>
          <a:p>
            <a:fld id="{A3D1C70C-36A2-44FC-A083-98959550CFF4}" type="slidenum">
              <a:rPr lang="en-US" dirty="0" smtClean="0"/>
              <a:t>18</a:t>
            </a:fld>
            <a:endParaRPr lang="en-US"/>
          </a:p>
        </p:txBody>
      </p:sp>
      <p:sp>
        <p:nvSpPr>
          <p:cNvPr id="9" name="Rectangle 8">
            <a:extLst>
              <a:ext uri="{FF2B5EF4-FFF2-40B4-BE49-F238E27FC236}">
                <a16:creationId xmlns:a16="http://schemas.microsoft.com/office/drawing/2014/main" id="{F0B84E6D-CE84-4933-A9B0-C830AD1B0F75}"/>
              </a:ext>
            </a:extLst>
          </p:cNvPr>
          <p:cNvSpPr/>
          <p:nvPr/>
        </p:nvSpPr>
        <p:spPr>
          <a:xfrm>
            <a:off x="331433" y="1126477"/>
            <a:ext cx="10339526" cy="1323439"/>
          </a:xfrm>
          <a:prstGeom prst="rect">
            <a:avLst/>
          </a:prstGeom>
        </p:spPr>
        <p:txBody>
          <a:bodyPr wrap="square">
            <a:spAutoFit/>
          </a:bodyPr>
          <a:lstStyle/>
          <a:p>
            <a:r>
              <a:rPr lang="en-US" sz="2000"/>
              <a:t>LEAs must reserve at least 20% of funds to address learning loss through implementation of evidence-based interventions and ensure that those interventions respond to students’ social, emotional, and academic needs and address the disproportionate impact of COVID-19 on underrepresented students subgroups:</a:t>
            </a:r>
          </a:p>
        </p:txBody>
      </p:sp>
    </p:spTree>
    <p:extLst>
      <p:ext uri="{BB962C8B-B14F-4D97-AF65-F5344CB8AC3E}">
        <p14:creationId xmlns:p14="http://schemas.microsoft.com/office/powerpoint/2010/main" val="3792509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E5EE907-E4C6-4394-AD3E-4537198AD619}"/>
              </a:ext>
            </a:extLst>
          </p:cNvPr>
          <p:cNvSpPr>
            <a:spLocks noGrp="1"/>
          </p:cNvSpPr>
          <p:nvPr>
            <p:ph type="title"/>
          </p:nvPr>
        </p:nvSpPr>
        <p:spPr/>
        <p:txBody>
          <a:bodyPr/>
          <a:lstStyle/>
          <a:p>
            <a:r>
              <a:rPr lang="en-US"/>
              <a:t>Braiding Funds</a:t>
            </a:r>
          </a:p>
        </p:txBody>
      </p:sp>
      <p:sp>
        <p:nvSpPr>
          <p:cNvPr id="7" name="Text Placeholder 6">
            <a:extLst>
              <a:ext uri="{FF2B5EF4-FFF2-40B4-BE49-F238E27FC236}">
                <a16:creationId xmlns:a16="http://schemas.microsoft.com/office/drawing/2014/main" id="{A0C2D194-F746-4631-95E5-DBE244CD31A3}"/>
              </a:ext>
            </a:extLst>
          </p:cNvPr>
          <p:cNvSpPr>
            <a:spLocks noGrp="1"/>
          </p:cNvSpPr>
          <p:nvPr>
            <p:ph type="body" sz="quarter" idx="11"/>
          </p:nvPr>
        </p:nvSpPr>
        <p:spPr/>
        <p:txBody>
          <a:bodyPr>
            <a:normAutofit lnSpcReduction="10000"/>
          </a:bodyPr>
          <a:lstStyle/>
          <a:p>
            <a:r>
              <a:rPr lang="en-US" dirty="0"/>
              <a:t>ESSER funds may be “braided” or used in combination with, but not “blended” with, funding under ESEA, IDEA, AEFLA, Perkins V, and McKinney-Vento, or any other education funds.</a:t>
            </a:r>
          </a:p>
          <a:p>
            <a:r>
              <a:rPr lang="en-US" dirty="0"/>
              <a:t>“Blending” occurs when different funding streams are combined and lose their original identity.  Funds can be used for any allowable activity.</a:t>
            </a:r>
          </a:p>
          <a:p>
            <a:r>
              <a:rPr lang="en-US" dirty="0"/>
              <a:t>“Braiding” occurs when different funding streams are used together to leverage the support provided for different needs while maintaining documentation to support the charging and allocation of costs to multiple separate funding streams or programs. </a:t>
            </a:r>
          </a:p>
        </p:txBody>
      </p:sp>
      <p:sp>
        <p:nvSpPr>
          <p:cNvPr id="5" name="Slide Number Placeholder 4">
            <a:extLst>
              <a:ext uri="{FF2B5EF4-FFF2-40B4-BE49-F238E27FC236}">
                <a16:creationId xmlns:a16="http://schemas.microsoft.com/office/drawing/2014/main" id="{46566FCE-996C-435F-B4BE-D3271FD5B409}"/>
              </a:ext>
            </a:extLst>
          </p:cNvPr>
          <p:cNvSpPr>
            <a:spLocks noGrp="1"/>
          </p:cNvSpPr>
          <p:nvPr>
            <p:ph type="sldNum" sz="quarter" idx="10"/>
          </p:nvPr>
        </p:nvSpPr>
        <p:spPr/>
        <p:txBody>
          <a:bodyPr/>
          <a:lstStyle/>
          <a:p>
            <a:fld id="{A3D1C70C-36A2-44FC-A083-98959550CFF4}" type="slidenum">
              <a:rPr lang="en-US" smtClean="0"/>
              <a:t>19</a:t>
            </a:fld>
            <a:endParaRPr lang="en-US"/>
          </a:p>
        </p:txBody>
      </p:sp>
    </p:spTree>
    <p:extLst>
      <p:ext uri="{BB962C8B-B14F-4D97-AF65-F5344CB8AC3E}">
        <p14:creationId xmlns:p14="http://schemas.microsoft.com/office/powerpoint/2010/main" val="956280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68C96-A9D0-409F-ACEB-4191383A3DA6}"/>
              </a:ext>
            </a:extLst>
          </p:cNvPr>
          <p:cNvSpPr>
            <a:spLocks noGrp="1"/>
          </p:cNvSpPr>
          <p:nvPr>
            <p:ph type="title"/>
          </p:nvPr>
        </p:nvSpPr>
        <p:spPr/>
        <p:txBody>
          <a:bodyPr/>
          <a:lstStyle/>
          <a:p>
            <a:pPr algn="l"/>
            <a:r>
              <a:rPr lang="en-US"/>
              <a:t>Goals for Today’s Presentation</a:t>
            </a:r>
          </a:p>
        </p:txBody>
      </p:sp>
      <p:sp>
        <p:nvSpPr>
          <p:cNvPr id="3" name="Content Placeholder 2">
            <a:extLst>
              <a:ext uri="{FF2B5EF4-FFF2-40B4-BE49-F238E27FC236}">
                <a16:creationId xmlns:a16="http://schemas.microsoft.com/office/drawing/2014/main" id="{3D311F70-4B47-4D8B-8623-CB2A819EDB38}"/>
              </a:ext>
            </a:extLst>
          </p:cNvPr>
          <p:cNvSpPr>
            <a:spLocks noGrp="1"/>
          </p:cNvSpPr>
          <p:nvPr>
            <p:ph idx="1"/>
          </p:nvPr>
        </p:nvSpPr>
        <p:spPr/>
        <p:txBody>
          <a:bodyPr>
            <a:normAutofit fontScale="92500" lnSpcReduction="20000"/>
          </a:bodyPr>
          <a:lstStyle/>
          <a:p>
            <a:r>
              <a:rPr lang="en-US"/>
              <a:t>Provide an overview of the ESSER I, II, and III Funds</a:t>
            </a:r>
          </a:p>
          <a:p>
            <a:r>
              <a:rPr lang="en-US"/>
              <a:t>Review the allowable uses of ESSER Funds</a:t>
            </a:r>
          </a:p>
          <a:p>
            <a:r>
              <a:rPr lang="en-US"/>
              <a:t>Review the requirements under ARP for the Local Educational Agency (LEA) Safe Return Plan and the LEA Use of Funds Plan</a:t>
            </a:r>
          </a:p>
          <a:p>
            <a:r>
              <a:rPr lang="en-US"/>
              <a:t>Provide an overview of the American Rescue Plan (ARP) Individuals with Disabilities Education Act (IDEA) Program</a:t>
            </a:r>
          </a:p>
          <a:p>
            <a:r>
              <a:rPr lang="en-US"/>
              <a:t>Provide an overview of the ARP Homeless Children and Youth (HCY) Program </a:t>
            </a:r>
          </a:p>
          <a:p>
            <a:pPr lvl="1"/>
            <a:endParaRPr lang="en-US"/>
          </a:p>
          <a:p>
            <a:pPr lvl="1"/>
            <a:endParaRPr lang="en-US"/>
          </a:p>
        </p:txBody>
      </p:sp>
      <p:sp>
        <p:nvSpPr>
          <p:cNvPr id="5" name="Slide Number Placeholder 4">
            <a:extLst>
              <a:ext uri="{FF2B5EF4-FFF2-40B4-BE49-F238E27FC236}">
                <a16:creationId xmlns:a16="http://schemas.microsoft.com/office/drawing/2014/main" id="{00722598-E626-4FB5-B633-765394CD0352}"/>
              </a:ext>
            </a:extLst>
          </p:cNvPr>
          <p:cNvSpPr>
            <a:spLocks noGrp="1"/>
          </p:cNvSpPr>
          <p:nvPr>
            <p:ph type="sldNum" sz="quarter" idx="12"/>
          </p:nvPr>
        </p:nvSpPr>
        <p:spPr/>
        <p:txBody>
          <a:bodyPr/>
          <a:lstStyle/>
          <a:p>
            <a:fld id="{1929936C-68CC-48AF-8CF3-4B03BC21D04D}" type="slidenum">
              <a:rPr lang="en-US" smtClean="0"/>
              <a:t>2</a:t>
            </a:fld>
            <a:endParaRPr lang="en-US"/>
          </a:p>
        </p:txBody>
      </p:sp>
    </p:spTree>
    <p:extLst>
      <p:ext uri="{BB962C8B-B14F-4D97-AF65-F5344CB8AC3E}">
        <p14:creationId xmlns:p14="http://schemas.microsoft.com/office/powerpoint/2010/main" val="1303788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D0D58B5-9B92-4ED5-B69F-E400F904701D}"/>
              </a:ext>
            </a:extLst>
          </p:cNvPr>
          <p:cNvSpPr>
            <a:spLocks noGrp="1"/>
          </p:cNvSpPr>
          <p:nvPr>
            <p:ph type="title"/>
          </p:nvPr>
        </p:nvSpPr>
        <p:spPr/>
        <p:txBody>
          <a:bodyPr/>
          <a:lstStyle/>
          <a:p>
            <a:r>
              <a:rPr lang="en-US"/>
              <a:t>Braiding Funds Example</a:t>
            </a:r>
          </a:p>
        </p:txBody>
      </p:sp>
      <p:sp>
        <p:nvSpPr>
          <p:cNvPr id="7" name="Text Placeholder 6">
            <a:extLst>
              <a:ext uri="{FF2B5EF4-FFF2-40B4-BE49-F238E27FC236}">
                <a16:creationId xmlns:a16="http://schemas.microsoft.com/office/drawing/2014/main" id="{82313A53-2763-462A-B0AC-2DC2910DC2B6}"/>
              </a:ext>
            </a:extLst>
          </p:cNvPr>
          <p:cNvSpPr>
            <a:spLocks noGrp="1"/>
          </p:cNvSpPr>
          <p:nvPr>
            <p:ph type="body" sz="quarter" idx="11"/>
          </p:nvPr>
        </p:nvSpPr>
        <p:spPr/>
        <p:txBody>
          <a:bodyPr/>
          <a:lstStyle/>
          <a:p>
            <a:pPr marL="0" indent="0">
              <a:buNone/>
            </a:pPr>
            <a:r>
              <a:rPr lang="en-US"/>
              <a:t>A district plans to utilize ARP ESSER, IDEA, Title I-A, Title II and Title III funds to offer a summer academy to mitigate learning loss. </a:t>
            </a:r>
          </a:p>
          <a:p>
            <a:endParaRPr lang="en-US"/>
          </a:p>
          <a:p>
            <a:endParaRPr lang="en-US"/>
          </a:p>
          <a:p>
            <a:endParaRPr lang="en-US"/>
          </a:p>
          <a:p>
            <a:endParaRPr lang="en-US"/>
          </a:p>
          <a:p>
            <a:pPr marL="0" indent="0">
              <a:buNone/>
            </a:pPr>
            <a:r>
              <a:rPr lang="en-US" sz="2000" i="1"/>
              <a:t>The above is meant to be illustrative and is not an exhaustive list. </a:t>
            </a:r>
          </a:p>
        </p:txBody>
      </p:sp>
      <p:sp>
        <p:nvSpPr>
          <p:cNvPr id="5" name="Slide Number Placeholder 4">
            <a:extLst>
              <a:ext uri="{FF2B5EF4-FFF2-40B4-BE49-F238E27FC236}">
                <a16:creationId xmlns:a16="http://schemas.microsoft.com/office/drawing/2014/main" id="{C569E210-C94D-44EF-BF5C-4172593CB6AE}"/>
              </a:ext>
            </a:extLst>
          </p:cNvPr>
          <p:cNvSpPr>
            <a:spLocks noGrp="1"/>
          </p:cNvSpPr>
          <p:nvPr>
            <p:ph type="sldNum" sz="quarter" idx="10"/>
          </p:nvPr>
        </p:nvSpPr>
        <p:spPr/>
        <p:txBody>
          <a:bodyPr/>
          <a:lstStyle/>
          <a:p>
            <a:fld id="{A3D1C70C-36A2-44FC-A083-98959550CFF4}" type="slidenum">
              <a:rPr lang="en-US" smtClean="0"/>
              <a:t>20</a:t>
            </a:fld>
            <a:endParaRPr lang="en-US"/>
          </a:p>
        </p:txBody>
      </p:sp>
      <p:graphicFrame>
        <p:nvGraphicFramePr>
          <p:cNvPr id="8" name="Table 7">
            <a:extLst>
              <a:ext uri="{FF2B5EF4-FFF2-40B4-BE49-F238E27FC236}">
                <a16:creationId xmlns:a16="http://schemas.microsoft.com/office/drawing/2014/main" id="{84EAFD0F-AA8F-43D8-B91E-026BDCDF0CE7}"/>
              </a:ext>
            </a:extLst>
          </p:cNvPr>
          <p:cNvGraphicFramePr>
            <a:graphicFrameLocks noGrp="1"/>
          </p:cNvGraphicFramePr>
          <p:nvPr>
            <p:extLst>
              <p:ext uri="{D42A27DB-BD31-4B8C-83A1-F6EECF244321}">
                <p14:modId xmlns:p14="http://schemas.microsoft.com/office/powerpoint/2010/main" val="4277630073"/>
              </p:ext>
            </p:extLst>
          </p:nvPr>
        </p:nvGraphicFramePr>
        <p:xfrm>
          <a:off x="447039" y="2507826"/>
          <a:ext cx="10983880" cy="2169160"/>
        </p:xfrm>
        <a:graphic>
          <a:graphicData uri="http://schemas.openxmlformats.org/drawingml/2006/table">
            <a:tbl>
              <a:tblPr firstRow="1" bandRow="1">
                <a:tableStyleId>{72833802-FEF1-4C79-8D5D-14CF1EAF98D9}</a:tableStyleId>
              </a:tblPr>
              <a:tblGrid>
                <a:gridCol w="2196776">
                  <a:extLst>
                    <a:ext uri="{9D8B030D-6E8A-4147-A177-3AD203B41FA5}">
                      <a16:colId xmlns:a16="http://schemas.microsoft.com/office/drawing/2014/main" val="1681953659"/>
                    </a:ext>
                  </a:extLst>
                </a:gridCol>
                <a:gridCol w="2196776">
                  <a:extLst>
                    <a:ext uri="{9D8B030D-6E8A-4147-A177-3AD203B41FA5}">
                      <a16:colId xmlns:a16="http://schemas.microsoft.com/office/drawing/2014/main" val="837356237"/>
                    </a:ext>
                  </a:extLst>
                </a:gridCol>
                <a:gridCol w="2196776">
                  <a:extLst>
                    <a:ext uri="{9D8B030D-6E8A-4147-A177-3AD203B41FA5}">
                      <a16:colId xmlns:a16="http://schemas.microsoft.com/office/drawing/2014/main" val="1527956409"/>
                    </a:ext>
                  </a:extLst>
                </a:gridCol>
                <a:gridCol w="2196776">
                  <a:extLst>
                    <a:ext uri="{9D8B030D-6E8A-4147-A177-3AD203B41FA5}">
                      <a16:colId xmlns:a16="http://schemas.microsoft.com/office/drawing/2014/main" val="3596631003"/>
                    </a:ext>
                  </a:extLst>
                </a:gridCol>
                <a:gridCol w="2196776">
                  <a:extLst>
                    <a:ext uri="{9D8B030D-6E8A-4147-A177-3AD203B41FA5}">
                      <a16:colId xmlns:a16="http://schemas.microsoft.com/office/drawing/2014/main" val="2423552005"/>
                    </a:ext>
                  </a:extLst>
                </a:gridCol>
              </a:tblGrid>
              <a:tr h="370840">
                <a:tc>
                  <a:txBody>
                    <a:bodyPr/>
                    <a:lstStyle/>
                    <a:p>
                      <a:pPr algn="ctr"/>
                      <a:r>
                        <a:rPr lang="en-US" sz="1600"/>
                        <a:t>ARP ESSER</a:t>
                      </a:r>
                    </a:p>
                  </a:txBody>
                  <a:tcPr/>
                </a:tc>
                <a:tc>
                  <a:txBody>
                    <a:bodyPr/>
                    <a:lstStyle/>
                    <a:p>
                      <a:pPr algn="ctr"/>
                      <a:r>
                        <a:rPr lang="en-US" sz="1600"/>
                        <a:t>IDEA</a:t>
                      </a:r>
                    </a:p>
                  </a:txBody>
                  <a:tcPr/>
                </a:tc>
                <a:tc>
                  <a:txBody>
                    <a:bodyPr/>
                    <a:lstStyle/>
                    <a:p>
                      <a:pPr algn="ctr"/>
                      <a:r>
                        <a:rPr lang="en-US" sz="1600"/>
                        <a:t>Title I, Part A</a:t>
                      </a:r>
                    </a:p>
                  </a:txBody>
                  <a:tcPr/>
                </a:tc>
                <a:tc>
                  <a:txBody>
                    <a:bodyPr/>
                    <a:lstStyle/>
                    <a:p>
                      <a:pPr algn="ctr"/>
                      <a:r>
                        <a:rPr lang="en-US" sz="1600"/>
                        <a:t>Title II</a:t>
                      </a:r>
                    </a:p>
                  </a:txBody>
                  <a:tcPr/>
                </a:tc>
                <a:tc>
                  <a:txBody>
                    <a:bodyPr/>
                    <a:lstStyle/>
                    <a:p>
                      <a:pPr algn="ctr"/>
                      <a:r>
                        <a:rPr lang="en-US" sz="1600"/>
                        <a:t>Title III</a:t>
                      </a:r>
                    </a:p>
                  </a:txBody>
                  <a:tcPr/>
                </a:tc>
                <a:extLst>
                  <a:ext uri="{0D108BD9-81ED-4DB2-BD59-A6C34878D82A}">
                    <a16:rowId xmlns:a16="http://schemas.microsoft.com/office/drawing/2014/main" val="6731911"/>
                  </a:ext>
                </a:extLst>
              </a:tr>
              <a:tr h="370840">
                <a:tc>
                  <a:txBody>
                    <a:bodyPr/>
                    <a:lstStyle/>
                    <a:p>
                      <a:pPr algn="ctr"/>
                      <a:r>
                        <a:rPr lang="en-US" sz="1400"/>
                        <a:t>Can be used for costs related to teacher salaries and benefits</a:t>
                      </a:r>
                    </a:p>
                  </a:txBody>
                  <a:tcPr/>
                </a:tc>
                <a:tc>
                  <a:txBody>
                    <a:bodyPr/>
                    <a:lstStyle/>
                    <a:p>
                      <a:pPr algn="ctr"/>
                      <a:r>
                        <a:rPr lang="en-US" sz="1400"/>
                        <a:t>Can be used for costs related to supplemental intervention programming for students with disabilities attending the academy or for modified curriculum costs </a:t>
                      </a:r>
                    </a:p>
                  </a:txBody>
                  <a:tcPr/>
                </a:tc>
                <a:tc>
                  <a:txBody>
                    <a:bodyPr/>
                    <a:lstStyle/>
                    <a:p>
                      <a:pPr algn="ctr"/>
                      <a:r>
                        <a:rPr lang="en-US" sz="1400"/>
                        <a:t>Can be used for costs related to supplemental materials and supplies for the summer academy</a:t>
                      </a:r>
                    </a:p>
                  </a:txBody>
                  <a:tcPr/>
                </a:tc>
                <a:tc>
                  <a:txBody>
                    <a:bodyPr/>
                    <a:lstStyle/>
                    <a:p>
                      <a:pPr algn="ctr"/>
                      <a:r>
                        <a:rPr lang="en-US" sz="1400"/>
                        <a:t>Can be used for costs related to professional development for teachers and paraprofessionals for the academy program</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a:t>Can be used for costs related to supplemental programming to support English Learners for the academy program</a:t>
                      </a:r>
                    </a:p>
                    <a:p>
                      <a:pPr algn="ctr"/>
                      <a:endParaRPr lang="en-US" sz="1400"/>
                    </a:p>
                  </a:txBody>
                  <a:tcPr/>
                </a:tc>
                <a:extLst>
                  <a:ext uri="{0D108BD9-81ED-4DB2-BD59-A6C34878D82A}">
                    <a16:rowId xmlns:a16="http://schemas.microsoft.com/office/drawing/2014/main" val="1674338955"/>
                  </a:ext>
                </a:extLst>
              </a:tr>
            </a:tbl>
          </a:graphicData>
        </a:graphic>
      </p:graphicFrame>
    </p:spTree>
    <p:extLst>
      <p:ext uri="{BB962C8B-B14F-4D97-AF65-F5344CB8AC3E}">
        <p14:creationId xmlns:p14="http://schemas.microsoft.com/office/powerpoint/2010/main" val="186273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D0D58B5-9B92-4ED5-B69F-E400F904701D}"/>
              </a:ext>
            </a:extLst>
          </p:cNvPr>
          <p:cNvSpPr>
            <a:spLocks noGrp="1"/>
          </p:cNvSpPr>
          <p:nvPr>
            <p:ph type="title"/>
          </p:nvPr>
        </p:nvSpPr>
        <p:spPr/>
        <p:txBody>
          <a:bodyPr/>
          <a:lstStyle/>
          <a:p>
            <a:r>
              <a:rPr lang="en-US"/>
              <a:t>Braiding Funds Example</a:t>
            </a:r>
          </a:p>
        </p:txBody>
      </p:sp>
      <p:sp>
        <p:nvSpPr>
          <p:cNvPr id="7" name="Text Placeholder 6">
            <a:extLst>
              <a:ext uri="{FF2B5EF4-FFF2-40B4-BE49-F238E27FC236}">
                <a16:creationId xmlns:a16="http://schemas.microsoft.com/office/drawing/2014/main" id="{82313A53-2763-462A-B0AC-2DC2910DC2B6}"/>
              </a:ext>
            </a:extLst>
          </p:cNvPr>
          <p:cNvSpPr>
            <a:spLocks noGrp="1"/>
          </p:cNvSpPr>
          <p:nvPr>
            <p:ph type="body" sz="quarter" idx="11"/>
          </p:nvPr>
        </p:nvSpPr>
        <p:spPr/>
        <p:txBody>
          <a:bodyPr>
            <a:normAutofit/>
          </a:bodyPr>
          <a:lstStyle/>
          <a:p>
            <a:pPr marL="0" indent="0">
              <a:buNone/>
            </a:pPr>
            <a:r>
              <a:rPr lang="en-US"/>
              <a:t>A district plans to utilize ARP ESSER and IDEA funds to purchase adaptive software and supplies for the summer academy.  The total expense is </a:t>
            </a:r>
            <a:r>
              <a:rPr lang="en-US" b="1"/>
              <a:t>$50,000 </a:t>
            </a:r>
            <a:r>
              <a:rPr lang="en-US"/>
              <a:t>which is allocated to IDEA and ARP ESSER based on the ratio of those programs’ personnel costs (salaries and applicable benefits) to the total personnel cost. </a:t>
            </a:r>
          </a:p>
          <a:p>
            <a:endParaRPr lang="en-US"/>
          </a:p>
          <a:p>
            <a:endParaRPr lang="en-US"/>
          </a:p>
          <a:p>
            <a:endParaRPr lang="en-US"/>
          </a:p>
          <a:p>
            <a:endParaRPr lang="en-US"/>
          </a:p>
        </p:txBody>
      </p:sp>
      <p:sp>
        <p:nvSpPr>
          <p:cNvPr id="5" name="Slide Number Placeholder 4">
            <a:extLst>
              <a:ext uri="{FF2B5EF4-FFF2-40B4-BE49-F238E27FC236}">
                <a16:creationId xmlns:a16="http://schemas.microsoft.com/office/drawing/2014/main" id="{C569E210-C94D-44EF-BF5C-4172593CB6AE}"/>
              </a:ext>
            </a:extLst>
          </p:cNvPr>
          <p:cNvSpPr>
            <a:spLocks noGrp="1"/>
          </p:cNvSpPr>
          <p:nvPr>
            <p:ph type="sldNum" sz="quarter" idx="10"/>
          </p:nvPr>
        </p:nvSpPr>
        <p:spPr/>
        <p:txBody>
          <a:bodyPr/>
          <a:lstStyle/>
          <a:p>
            <a:fld id="{A3D1C70C-36A2-44FC-A083-98959550CFF4}" type="slidenum">
              <a:rPr lang="en-US" smtClean="0"/>
              <a:t>21</a:t>
            </a:fld>
            <a:endParaRPr lang="en-US"/>
          </a:p>
        </p:txBody>
      </p:sp>
      <p:graphicFrame>
        <p:nvGraphicFramePr>
          <p:cNvPr id="8" name="Table 7">
            <a:extLst>
              <a:ext uri="{FF2B5EF4-FFF2-40B4-BE49-F238E27FC236}">
                <a16:creationId xmlns:a16="http://schemas.microsoft.com/office/drawing/2014/main" id="{84EAFD0F-AA8F-43D8-B91E-026BDCDF0CE7}"/>
              </a:ext>
            </a:extLst>
          </p:cNvPr>
          <p:cNvGraphicFramePr>
            <a:graphicFrameLocks noGrp="1"/>
          </p:cNvGraphicFramePr>
          <p:nvPr>
            <p:extLst>
              <p:ext uri="{D42A27DB-BD31-4B8C-83A1-F6EECF244321}">
                <p14:modId xmlns:p14="http://schemas.microsoft.com/office/powerpoint/2010/main" val="2409240270"/>
              </p:ext>
            </p:extLst>
          </p:nvPr>
        </p:nvGraphicFramePr>
        <p:xfrm>
          <a:off x="604060" y="3624264"/>
          <a:ext cx="10489928" cy="2034531"/>
        </p:xfrm>
        <a:graphic>
          <a:graphicData uri="http://schemas.openxmlformats.org/drawingml/2006/table">
            <a:tbl>
              <a:tblPr firstRow="1" bandRow="1">
                <a:tableStyleId>{72833802-FEF1-4C79-8D5D-14CF1EAF98D9}</a:tableStyleId>
              </a:tblPr>
              <a:tblGrid>
                <a:gridCol w="2622482">
                  <a:extLst>
                    <a:ext uri="{9D8B030D-6E8A-4147-A177-3AD203B41FA5}">
                      <a16:colId xmlns:a16="http://schemas.microsoft.com/office/drawing/2014/main" val="1681953659"/>
                    </a:ext>
                  </a:extLst>
                </a:gridCol>
                <a:gridCol w="2622482">
                  <a:extLst>
                    <a:ext uri="{9D8B030D-6E8A-4147-A177-3AD203B41FA5}">
                      <a16:colId xmlns:a16="http://schemas.microsoft.com/office/drawing/2014/main" val="837356237"/>
                    </a:ext>
                  </a:extLst>
                </a:gridCol>
                <a:gridCol w="2622482">
                  <a:extLst>
                    <a:ext uri="{9D8B030D-6E8A-4147-A177-3AD203B41FA5}">
                      <a16:colId xmlns:a16="http://schemas.microsoft.com/office/drawing/2014/main" val="1527956409"/>
                    </a:ext>
                  </a:extLst>
                </a:gridCol>
                <a:gridCol w="2622482">
                  <a:extLst>
                    <a:ext uri="{9D8B030D-6E8A-4147-A177-3AD203B41FA5}">
                      <a16:colId xmlns:a16="http://schemas.microsoft.com/office/drawing/2014/main" val="3596631003"/>
                    </a:ext>
                  </a:extLst>
                </a:gridCol>
              </a:tblGrid>
              <a:tr h="259467">
                <a:tc>
                  <a:txBody>
                    <a:bodyPr/>
                    <a:lstStyle/>
                    <a:p>
                      <a:pPr algn="ctr"/>
                      <a:r>
                        <a:rPr lang="en-US" sz="1800"/>
                        <a:t>Grant</a:t>
                      </a:r>
                    </a:p>
                  </a:txBody>
                  <a:tcPr/>
                </a:tc>
                <a:tc>
                  <a:txBody>
                    <a:bodyPr/>
                    <a:lstStyle/>
                    <a:p>
                      <a:pPr algn="ctr"/>
                      <a:r>
                        <a:rPr lang="en-US" sz="1800"/>
                        <a:t>Personnel Costs</a:t>
                      </a:r>
                    </a:p>
                  </a:txBody>
                  <a:tcPr/>
                </a:tc>
                <a:tc>
                  <a:txBody>
                    <a:bodyPr/>
                    <a:lstStyle/>
                    <a:p>
                      <a:pPr algn="ctr"/>
                      <a:r>
                        <a:rPr lang="en-US" sz="1800"/>
                        <a:t>Percentage</a:t>
                      </a:r>
                    </a:p>
                  </a:txBody>
                  <a:tcPr/>
                </a:tc>
                <a:tc>
                  <a:txBody>
                    <a:bodyPr/>
                    <a:lstStyle/>
                    <a:p>
                      <a:pPr algn="ctr"/>
                      <a:r>
                        <a:rPr lang="en-US" sz="1800"/>
                        <a:t>Amount Allocated</a:t>
                      </a:r>
                    </a:p>
                  </a:txBody>
                  <a:tcPr/>
                </a:tc>
                <a:extLst>
                  <a:ext uri="{0D108BD9-81ED-4DB2-BD59-A6C34878D82A}">
                    <a16:rowId xmlns:a16="http://schemas.microsoft.com/office/drawing/2014/main" val="6731911"/>
                  </a:ext>
                </a:extLst>
              </a:tr>
              <a:tr h="556257">
                <a:tc>
                  <a:txBody>
                    <a:bodyPr/>
                    <a:lstStyle/>
                    <a:p>
                      <a:pPr algn="l"/>
                      <a:r>
                        <a:rPr lang="en-US" sz="1800"/>
                        <a:t>IDEA</a:t>
                      </a:r>
                    </a:p>
                  </a:txBody>
                  <a:tcPr/>
                </a:tc>
                <a:tc>
                  <a:txBody>
                    <a:bodyPr/>
                    <a:lstStyle/>
                    <a:p>
                      <a:pPr algn="ctr"/>
                      <a:r>
                        <a:rPr lang="en-US" sz="1800"/>
                        <a:t>$100,000</a:t>
                      </a:r>
                    </a:p>
                  </a:txBody>
                  <a:tcPr/>
                </a:tc>
                <a:tc>
                  <a:txBody>
                    <a:bodyPr/>
                    <a:lstStyle/>
                    <a:p>
                      <a:pPr algn="ctr"/>
                      <a:r>
                        <a:rPr lang="en-US" sz="1800"/>
                        <a:t>67%</a:t>
                      </a:r>
                    </a:p>
                  </a:txBody>
                  <a:tcPr/>
                </a:tc>
                <a:tc>
                  <a:txBody>
                    <a:bodyPr/>
                    <a:lstStyle/>
                    <a:p>
                      <a:pPr algn="ctr"/>
                      <a:r>
                        <a:rPr lang="en-US" sz="1800"/>
                        <a:t>$33,500</a:t>
                      </a:r>
                    </a:p>
                  </a:txBody>
                  <a:tcPr/>
                </a:tc>
                <a:extLst>
                  <a:ext uri="{0D108BD9-81ED-4DB2-BD59-A6C34878D82A}">
                    <a16:rowId xmlns:a16="http://schemas.microsoft.com/office/drawing/2014/main" val="1674338955"/>
                  </a:ext>
                </a:extLst>
              </a:tr>
              <a:tr h="556257">
                <a:tc>
                  <a:txBody>
                    <a:bodyPr/>
                    <a:lstStyle/>
                    <a:p>
                      <a:pPr algn="l"/>
                      <a:r>
                        <a:rPr lang="en-US" sz="1800"/>
                        <a:t>ARP ESSER</a:t>
                      </a:r>
                    </a:p>
                  </a:txBody>
                  <a:tcPr/>
                </a:tc>
                <a:tc>
                  <a:txBody>
                    <a:bodyPr/>
                    <a:lstStyle/>
                    <a:p>
                      <a:pPr algn="ctr"/>
                      <a:r>
                        <a:rPr lang="en-US" sz="1800"/>
                        <a:t>$50,000</a:t>
                      </a:r>
                    </a:p>
                  </a:txBody>
                  <a:tcPr/>
                </a:tc>
                <a:tc>
                  <a:txBody>
                    <a:bodyPr/>
                    <a:lstStyle/>
                    <a:p>
                      <a:pPr algn="ctr"/>
                      <a:r>
                        <a:rPr lang="en-US" sz="1800"/>
                        <a:t>33%</a:t>
                      </a:r>
                    </a:p>
                  </a:txBody>
                  <a:tcPr/>
                </a:tc>
                <a:tc>
                  <a:txBody>
                    <a:bodyPr/>
                    <a:lstStyle/>
                    <a:p>
                      <a:pPr algn="ctr"/>
                      <a:r>
                        <a:rPr lang="en-US" sz="1800"/>
                        <a:t>$16,500</a:t>
                      </a:r>
                    </a:p>
                  </a:txBody>
                  <a:tcPr/>
                </a:tc>
                <a:extLst>
                  <a:ext uri="{0D108BD9-81ED-4DB2-BD59-A6C34878D82A}">
                    <a16:rowId xmlns:a16="http://schemas.microsoft.com/office/drawing/2014/main" val="3402413688"/>
                  </a:ext>
                </a:extLst>
              </a:tr>
              <a:tr h="556257">
                <a:tc>
                  <a:txBody>
                    <a:bodyPr/>
                    <a:lstStyle/>
                    <a:p>
                      <a:pPr algn="l"/>
                      <a:r>
                        <a:rPr lang="en-US" sz="1800"/>
                        <a:t>Total</a:t>
                      </a:r>
                    </a:p>
                  </a:txBody>
                  <a:tcPr/>
                </a:tc>
                <a:tc>
                  <a:txBody>
                    <a:bodyPr/>
                    <a:lstStyle/>
                    <a:p>
                      <a:pPr algn="ctr"/>
                      <a:r>
                        <a:rPr lang="en-US" sz="1800"/>
                        <a:t>$150,000</a:t>
                      </a:r>
                    </a:p>
                  </a:txBody>
                  <a:tcPr/>
                </a:tc>
                <a:tc>
                  <a:txBody>
                    <a:bodyPr/>
                    <a:lstStyle/>
                    <a:p>
                      <a:pPr algn="ctr"/>
                      <a:r>
                        <a:rPr lang="en-US" sz="1800"/>
                        <a:t>100%</a:t>
                      </a:r>
                    </a:p>
                  </a:txBody>
                  <a:tcPr/>
                </a:tc>
                <a:tc>
                  <a:txBody>
                    <a:bodyPr/>
                    <a:lstStyle/>
                    <a:p>
                      <a:pPr algn="ctr"/>
                      <a:r>
                        <a:rPr lang="en-US" sz="1800" b="1"/>
                        <a:t>$50,000</a:t>
                      </a:r>
                    </a:p>
                  </a:txBody>
                  <a:tcPr/>
                </a:tc>
                <a:extLst>
                  <a:ext uri="{0D108BD9-81ED-4DB2-BD59-A6C34878D82A}">
                    <a16:rowId xmlns:a16="http://schemas.microsoft.com/office/drawing/2014/main" val="1168162416"/>
                  </a:ext>
                </a:extLst>
              </a:tr>
            </a:tbl>
          </a:graphicData>
        </a:graphic>
      </p:graphicFrame>
    </p:spTree>
    <p:extLst>
      <p:ext uri="{BB962C8B-B14F-4D97-AF65-F5344CB8AC3E}">
        <p14:creationId xmlns:p14="http://schemas.microsoft.com/office/powerpoint/2010/main" val="2297964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idx="4294967295"/>
          </p:nvPr>
        </p:nvSpPr>
        <p:spPr>
          <a:xfrm>
            <a:off x="0" y="2439988"/>
            <a:ext cx="7886700" cy="1555750"/>
          </a:xfrm>
          <a:prstGeom prst="rect">
            <a:avLst/>
          </a:prstGeom>
          <a:solidFill>
            <a:srgbClr val="104E72"/>
          </a:solidFill>
        </p:spPr>
        <p:txBody>
          <a:bodyPr wrap="square" tIns="0">
            <a:normAutofit/>
          </a:bodyPr>
          <a:lstStyle/>
          <a:p>
            <a:pPr algn="ctr">
              <a:lnSpc>
                <a:spcPct val="100000"/>
              </a:lnSpc>
            </a:pPr>
            <a:r>
              <a:rPr lang="en-US" sz="3600">
                <a:solidFill>
                  <a:schemeClr val="bg1"/>
                </a:solidFill>
                <a:latin typeface="+mj-lt"/>
              </a:rPr>
              <a:t>ARP ESSER Safe Return Plan</a:t>
            </a:r>
          </a:p>
        </p:txBody>
      </p:sp>
    </p:spTree>
    <p:extLst>
      <p:ext uri="{BB962C8B-B14F-4D97-AF65-F5344CB8AC3E}">
        <p14:creationId xmlns:p14="http://schemas.microsoft.com/office/powerpoint/2010/main" val="4158294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26397C3-3DDE-4CBD-84FD-E6F0CA82738D}"/>
              </a:ext>
            </a:extLst>
          </p:cNvPr>
          <p:cNvSpPr>
            <a:spLocks noGrp="1"/>
          </p:cNvSpPr>
          <p:nvPr>
            <p:ph type="title"/>
          </p:nvPr>
        </p:nvSpPr>
        <p:spPr/>
        <p:txBody>
          <a:bodyPr/>
          <a:lstStyle/>
          <a:p>
            <a:r>
              <a:rPr lang="en-US" sz="2800"/>
              <a:t>ARP ESSER LEA Safe Return to In-Person Instruction Plan</a:t>
            </a:r>
          </a:p>
        </p:txBody>
      </p:sp>
      <p:sp>
        <p:nvSpPr>
          <p:cNvPr id="7" name="Text Placeholder 6">
            <a:extLst>
              <a:ext uri="{FF2B5EF4-FFF2-40B4-BE49-F238E27FC236}">
                <a16:creationId xmlns:a16="http://schemas.microsoft.com/office/drawing/2014/main" id="{E91261B7-27E6-4AB9-8100-FA5E2349B44E}"/>
              </a:ext>
            </a:extLst>
          </p:cNvPr>
          <p:cNvSpPr>
            <a:spLocks noGrp="1"/>
          </p:cNvSpPr>
          <p:nvPr>
            <p:ph type="body" sz="quarter" idx="11"/>
          </p:nvPr>
        </p:nvSpPr>
        <p:spPr/>
        <p:txBody>
          <a:bodyPr/>
          <a:lstStyle/>
          <a:p>
            <a:r>
              <a:rPr lang="en-US" sz="2000" dirty="0"/>
              <a:t>Section 2001(i)(1) of ARP requires each LEA that receives ARP ESSER fund to develop and make publicly available on the LEA’s website a </a:t>
            </a:r>
            <a:r>
              <a:rPr lang="en-US" sz="2000" dirty="0">
                <a:hlinkClick r:id="rId2"/>
              </a:rPr>
              <a:t>plan for the safe return to in-person instruction and continuity of services for all schools</a:t>
            </a:r>
            <a:r>
              <a:rPr lang="en-US" sz="2000" dirty="0"/>
              <a:t>. LEA plans were initially submitted in the summer.</a:t>
            </a:r>
          </a:p>
          <a:p>
            <a:pPr marL="0" indent="0">
              <a:buNone/>
            </a:pPr>
            <a:endParaRPr lang="en-US" dirty="0"/>
          </a:p>
        </p:txBody>
      </p:sp>
      <p:sp>
        <p:nvSpPr>
          <p:cNvPr id="5" name="Slide Number Placeholder 4">
            <a:extLst>
              <a:ext uri="{FF2B5EF4-FFF2-40B4-BE49-F238E27FC236}">
                <a16:creationId xmlns:a16="http://schemas.microsoft.com/office/drawing/2014/main" id="{346E5857-3337-4927-831E-B7B95A218328}"/>
              </a:ext>
            </a:extLst>
          </p:cNvPr>
          <p:cNvSpPr>
            <a:spLocks noGrp="1"/>
          </p:cNvSpPr>
          <p:nvPr>
            <p:ph type="sldNum" sz="quarter" idx="10"/>
          </p:nvPr>
        </p:nvSpPr>
        <p:spPr/>
        <p:txBody>
          <a:bodyPr/>
          <a:lstStyle/>
          <a:p>
            <a:fld id="{A3D1C70C-36A2-44FC-A083-98959550CFF4}" type="slidenum">
              <a:rPr lang="en-US" dirty="0" smtClean="0"/>
              <a:t>23</a:t>
            </a:fld>
            <a:endParaRPr lang="en-US"/>
          </a:p>
        </p:txBody>
      </p:sp>
      <p:pic>
        <p:nvPicPr>
          <p:cNvPr id="8" name="Picture 7">
            <a:extLst>
              <a:ext uri="{FF2B5EF4-FFF2-40B4-BE49-F238E27FC236}">
                <a16:creationId xmlns:a16="http://schemas.microsoft.com/office/drawing/2014/main" id="{A6E2439A-DAEE-4955-80B4-1DCB096EE9F1}"/>
              </a:ext>
            </a:extLst>
          </p:cNvPr>
          <p:cNvPicPr>
            <a:picLocks noChangeAspect="1"/>
          </p:cNvPicPr>
          <p:nvPr/>
        </p:nvPicPr>
        <p:blipFill>
          <a:blip r:embed="rId3"/>
          <a:stretch>
            <a:fillRect/>
          </a:stretch>
        </p:blipFill>
        <p:spPr>
          <a:xfrm>
            <a:off x="171449" y="2645427"/>
            <a:ext cx="9696450" cy="3476625"/>
          </a:xfrm>
          <a:prstGeom prst="rect">
            <a:avLst/>
          </a:prstGeom>
          <a:ln>
            <a:solidFill>
              <a:schemeClr val="tx1"/>
            </a:solidFill>
          </a:ln>
        </p:spPr>
      </p:pic>
      <p:sp>
        <p:nvSpPr>
          <p:cNvPr id="9" name="TextBox 8">
            <a:extLst>
              <a:ext uri="{FF2B5EF4-FFF2-40B4-BE49-F238E27FC236}">
                <a16:creationId xmlns:a16="http://schemas.microsoft.com/office/drawing/2014/main" id="{CE09FD7C-04F1-4666-9C15-A3159CFC8E4E}"/>
              </a:ext>
            </a:extLst>
          </p:cNvPr>
          <p:cNvSpPr txBox="1"/>
          <p:nvPr/>
        </p:nvSpPr>
        <p:spPr>
          <a:xfrm>
            <a:off x="10395751" y="3178433"/>
            <a:ext cx="1313896" cy="1569660"/>
          </a:xfrm>
          <a:prstGeom prst="rect">
            <a:avLst/>
          </a:prstGeom>
          <a:noFill/>
        </p:spPr>
        <p:txBody>
          <a:bodyPr wrap="square" rtlCol="0">
            <a:spAutoFit/>
          </a:bodyPr>
          <a:lstStyle/>
          <a:p>
            <a:pPr algn="ctr"/>
            <a:r>
              <a:rPr lang="en-US" sz="1600"/>
              <a:t>The NJDOE provided a template for LEAs on the ARP ESSER webpage</a:t>
            </a:r>
          </a:p>
        </p:txBody>
      </p:sp>
    </p:spTree>
    <p:extLst>
      <p:ext uri="{BB962C8B-B14F-4D97-AF65-F5344CB8AC3E}">
        <p14:creationId xmlns:p14="http://schemas.microsoft.com/office/powerpoint/2010/main" val="2809170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A930D-ADC5-4536-97FA-1753F3FC8FB4}"/>
              </a:ext>
            </a:extLst>
          </p:cNvPr>
          <p:cNvSpPr>
            <a:spLocks noGrp="1"/>
          </p:cNvSpPr>
          <p:nvPr>
            <p:ph type="title"/>
          </p:nvPr>
        </p:nvSpPr>
        <p:spPr/>
        <p:txBody>
          <a:bodyPr/>
          <a:lstStyle/>
          <a:p>
            <a:r>
              <a:rPr lang="en-US" sz="2800"/>
              <a:t>ARP ESSER Safe Return to In-Person Instruction Plan</a:t>
            </a:r>
          </a:p>
        </p:txBody>
      </p:sp>
      <p:sp>
        <p:nvSpPr>
          <p:cNvPr id="3" name="Content Placeholder 2">
            <a:extLst>
              <a:ext uri="{FF2B5EF4-FFF2-40B4-BE49-F238E27FC236}">
                <a16:creationId xmlns:a16="http://schemas.microsoft.com/office/drawing/2014/main" id="{4AC8E77F-7756-416E-8C1C-6F5B39564DB7}"/>
              </a:ext>
            </a:extLst>
          </p:cNvPr>
          <p:cNvSpPr>
            <a:spLocks noGrp="1"/>
          </p:cNvSpPr>
          <p:nvPr>
            <p:ph idx="1"/>
          </p:nvPr>
        </p:nvSpPr>
        <p:spPr/>
        <p:txBody>
          <a:bodyPr/>
          <a:lstStyle/>
          <a:p>
            <a:r>
              <a:rPr lang="en-US"/>
              <a:t>The Safe Return Plan must be submitted in EWEG as part of the ARP ESSER application.  </a:t>
            </a:r>
          </a:p>
          <a:p>
            <a:r>
              <a:rPr lang="en-US"/>
              <a:t>Updates are required </a:t>
            </a:r>
            <a:r>
              <a:rPr lang="en-US" b="1"/>
              <a:t>every six months.</a:t>
            </a:r>
            <a:endParaRPr lang="en-US"/>
          </a:p>
        </p:txBody>
      </p:sp>
      <p:pic>
        <p:nvPicPr>
          <p:cNvPr id="6" name="Content Placeholder 5">
            <a:extLst>
              <a:ext uri="{FF2B5EF4-FFF2-40B4-BE49-F238E27FC236}">
                <a16:creationId xmlns:a16="http://schemas.microsoft.com/office/drawing/2014/main" id="{921E4023-8AE1-411A-AE4F-1F71E6B06A9D}"/>
              </a:ext>
            </a:extLst>
          </p:cNvPr>
          <p:cNvPicPr>
            <a:picLocks noGrp="1" noChangeAspect="1"/>
          </p:cNvPicPr>
          <p:nvPr>
            <p:ph idx="13"/>
          </p:nvPr>
        </p:nvPicPr>
        <p:blipFill>
          <a:blip r:embed="rId2"/>
          <a:stretch>
            <a:fillRect/>
          </a:stretch>
        </p:blipFill>
        <p:spPr>
          <a:xfrm>
            <a:off x="452760" y="3266983"/>
            <a:ext cx="11221375" cy="2695667"/>
          </a:xfrm>
          <a:prstGeom prst="rect">
            <a:avLst/>
          </a:prstGeom>
        </p:spPr>
      </p:pic>
      <p:sp>
        <p:nvSpPr>
          <p:cNvPr id="5" name="Slide Number Placeholder 4">
            <a:extLst>
              <a:ext uri="{FF2B5EF4-FFF2-40B4-BE49-F238E27FC236}">
                <a16:creationId xmlns:a16="http://schemas.microsoft.com/office/drawing/2014/main" id="{CE347747-347D-4D26-978A-0F9592AC4871}"/>
              </a:ext>
            </a:extLst>
          </p:cNvPr>
          <p:cNvSpPr>
            <a:spLocks noGrp="1"/>
          </p:cNvSpPr>
          <p:nvPr>
            <p:ph type="sldNum" sz="quarter" idx="12"/>
          </p:nvPr>
        </p:nvSpPr>
        <p:spPr/>
        <p:txBody>
          <a:bodyPr/>
          <a:lstStyle/>
          <a:p>
            <a:fld id="{A3D1C70C-36A2-44FC-A083-98959550CFF4}" type="slidenum">
              <a:rPr lang="en-US" dirty="0" smtClean="0"/>
              <a:t>24</a:t>
            </a:fld>
            <a:endParaRPr lang="en-US"/>
          </a:p>
        </p:txBody>
      </p:sp>
      <p:sp>
        <p:nvSpPr>
          <p:cNvPr id="7" name="TextBox 6">
            <a:extLst>
              <a:ext uri="{FF2B5EF4-FFF2-40B4-BE49-F238E27FC236}">
                <a16:creationId xmlns:a16="http://schemas.microsoft.com/office/drawing/2014/main" id="{2F8CA5C1-0D04-43BE-8361-D878D62BC48A}"/>
              </a:ext>
            </a:extLst>
          </p:cNvPr>
          <p:cNvSpPr txBox="1"/>
          <p:nvPr/>
        </p:nvSpPr>
        <p:spPr>
          <a:xfrm>
            <a:off x="1012054" y="4126294"/>
            <a:ext cx="3062796" cy="369332"/>
          </a:xfrm>
          <a:prstGeom prst="rect">
            <a:avLst/>
          </a:prstGeom>
          <a:solidFill>
            <a:schemeClr val="bg1"/>
          </a:solidFill>
          <a:ln>
            <a:solidFill>
              <a:schemeClr val="bg1"/>
            </a:solidFill>
          </a:ln>
        </p:spPr>
        <p:txBody>
          <a:bodyPr wrap="square" rtlCol="0">
            <a:spAutoFit/>
          </a:bodyPr>
          <a:lstStyle/>
          <a:p>
            <a:endParaRPr lang="en-US"/>
          </a:p>
        </p:txBody>
      </p:sp>
    </p:spTree>
    <p:extLst>
      <p:ext uri="{BB962C8B-B14F-4D97-AF65-F5344CB8AC3E}">
        <p14:creationId xmlns:p14="http://schemas.microsoft.com/office/powerpoint/2010/main" val="7215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idx="4294967295"/>
          </p:nvPr>
        </p:nvSpPr>
        <p:spPr>
          <a:xfrm>
            <a:off x="0" y="2439988"/>
            <a:ext cx="7886700" cy="1555750"/>
          </a:xfrm>
          <a:prstGeom prst="rect">
            <a:avLst/>
          </a:prstGeom>
          <a:solidFill>
            <a:srgbClr val="104E72"/>
          </a:solidFill>
        </p:spPr>
        <p:txBody>
          <a:bodyPr wrap="square" tIns="0">
            <a:normAutofit/>
          </a:bodyPr>
          <a:lstStyle/>
          <a:p>
            <a:pPr algn="ctr">
              <a:lnSpc>
                <a:spcPct val="100000"/>
              </a:lnSpc>
            </a:pPr>
            <a:r>
              <a:rPr lang="en-US" sz="3600">
                <a:solidFill>
                  <a:schemeClr val="bg1"/>
                </a:solidFill>
                <a:latin typeface="+mj-lt"/>
              </a:rPr>
              <a:t>ARP ESSER Use of Funds Plan</a:t>
            </a:r>
          </a:p>
        </p:txBody>
      </p:sp>
    </p:spTree>
    <p:extLst>
      <p:ext uri="{BB962C8B-B14F-4D97-AF65-F5344CB8AC3E}">
        <p14:creationId xmlns:p14="http://schemas.microsoft.com/office/powerpoint/2010/main" val="2636448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BE78A-1FC9-4F79-AC57-E1560908B2AA}"/>
              </a:ext>
            </a:extLst>
          </p:cNvPr>
          <p:cNvSpPr>
            <a:spLocks noGrp="1"/>
          </p:cNvSpPr>
          <p:nvPr>
            <p:ph type="title"/>
          </p:nvPr>
        </p:nvSpPr>
        <p:spPr/>
        <p:txBody>
          <a:bodyPr/>
          <a:lstStyle/>
          <a:p>
            <a:r>
              <a:rPr lang="en-US"/>
              <a:t>ARP ESSER LEA Use of Funds Plan</a:t>
            </a:r>
          </a:p>
        </p:txBody>
      </p:sp>
      <p:sp>
        <p:nvSpPr>
          <p:cNvPr id="3" name="Content Placeholder 2">
            <a:extLst>
              <a:ext uri="{FF2B5EF4-FFF2-40B4-BE49-F238E27FC236}">
                <a16:creationId xmlns:a16="http://schemas.microsoft.com/office/drawing/2014/main" id="{42AD2320-25F5-4BEF-A28B-D9AB09746B28}"/>
              </a:ext>
            </a:extLst>
          </p:cNvPr>
          <p:cNvSpPr>
            <a:spLocks noGrp="1"/>
          </p:cNvSpPr>
          <p:nvPr>
            <p:ph idx="1"/>
          </p:nvPr>
        </p:nvSpPr>
        <p:spPr/>
        <p:txBody>
          <a:bodyPr/>
          <a:lstStyle/>
          <a:p>
            <a:r>
              <a:rPr lang="en-US"/>
              <a:t>Under an interim final rule published by the US Department of Education each LEA that receives ARP ESSER funds:</a:t>
            </a:r>
          </a:p>
          <a:p>
            <a:pPr lvl="1"/>
            <a:r>
              <a:rPr lang="en-US"/>
              <a:t>Must develop and submit to the State, and make publicly available a plan for the use of the LEA’s ARP ESSER funds</a:t>
            </a:r>
          </a:p>
        </p:txBody>
      </p:sp>
      <p:pic>
        <p:nvPicPr>
          <p:cNvPr id="6" name="Content Placeholder 5">
            <a:extLst>
              <a:ext uri="{FF2B5EF4-FFF2-40B4-BE49-F238E27FC236}">
                <a16:creationId xmlns:a16="http://schemas.microsoft.com/office/drawing/2014/main" id="{71875B32-DA07-4210-9482-8A045AE0296D}"/>
              </a:ext>
            </a:extLst>
          </p:cNvPr>
          <p:cNvPicPr>
            <a:picLocks noGrp="1" noChangeAspect="1"/>
          </p:cNvPicPr>
          <p:nvPr>
            <p:ph idx="13"/>
          </p:nvPr>
        </p:nvPicPr>
        <p:blipFill>
          <a:blip r:embed="rId2"/>
          <a:stretch>
            <a:fillRect/>
          </a:stretch>
        </p:blipFill>
        <p:spPr>
          <a:xfrm>
            <a:off x="781234" y="3506680"/>
            <a:ext cx="10129421" cy="2455970"/>
          </a:xfrm>
          <a:prstGeom prst="rect">
            <a:avLst/>
          </a:prstGeom>
        </p:spPr>
      </p:pic>
      <p:sp>
        <p:nvSpPr>
          <p:cNvPr id="5" name="Slide Number Placeholder 4">
            <a:extLst>
              <a:ext uri="{FF2B5EF4-FFF2-40B4-BE49-F238E27FC236}">
                <a16:creationId xmlns:a16="http://schemas.microsoft.com/office/drawing/2014/main" id="{B9C1418B-EB53-4F55-83CB-D47C073C1C89}"/>
              </a:ext>
            </a:extLst>
          </p:cNvPr>
          <p:cNvSpPr>
            <a:spLocks noGrp="1"/>
          </p:cNvSpPr>
          <p:nvPr>
            <p:ph type="sldNum" sz="quarter" idx="12"/>
          </p:nvPr>
        </p:nvSpPr>
        <p:spPr/>
        <p:txBody>
          <a:bodyPr/>
          <a:lstStyle/>
          <a:p>
            <a:fld id="{A3D1C70C-36A2-44FC-A083-98959550CFF4}" type="slidenum">
              <a:rPr lang="en-US" dirty="0" smtClean="0"/>
              <a:t>26</a:t>
            </a:fld>
            <a:endParaRPr lang="en-US"/>
          </a:p>
        </p:txBody>
      </p:sp>
      <p:sp>
        <p:nvSpPr>
          <p:cNvPr id="7" name="TextBox 6">
            <a:extLst>
              <a:ext uri="{FF2B5EF4-FFF2-40B4-BE49-F238E27FC236}">
                <a16:creationId xmlns:a16="http://schemas.microsoft.com/office/drawing/2014/main" id="{09F3FB09-945B-46AB-B765-7909DA2F0B37}"/>
              </a:ext>
            </a:extLst>
          </p:cNvPr>
          <p:cNvSpPr txBox="1"/>
          <p:nvPr/>
        </p:nvSpPr>
        <p:spPr>
          <a:xfrm>
            <a:off x="1402672" y="3506679"/>
            <a:ext cx="2556769" cy="221941"/>
          </a:xfrm>
          <a:prstGeom prst="rect">
            <a:avLst/>
          </a:prstGeom>
          <a:solidFill>
            <a:schemeClr val="bg1"/>
          </a:solidFill>
          <a:ln>
            <a:solidFill>
              <a:schemeClr val="bg1"/>
            </a:solidFill>
          </a:ln>
        </p:spPr>
        <p:txBody>
          <a:bodyPr wrap="square" rtlCol="0">
            <a:spAutoFit/>
          </a:bodyPr>
          <a:lstStyle/>
          <a:p>
            <a:endParaRPr lang="en-US"/>
          </a:p>
        </p:txBody>
      </p:sp>
    </p:spTree>
    <p:extLst>
      <p:ext uri="{BB962C8B-B14F-4D97-AF65-F5344CB8AC3E}">
        <p14:creationId xmlns:p14="http://schemas.microsoft.com/office/powerpoint/2010/main" val="376141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F80FD1-B6F2-4C44-B2AE-192C28CAB015}"/>
              </a:ext>
            </a:extLst>
          </p:cNvPr>
          <p:cNvSpPr>
            <a:spLocks noGrp="1"/>
          </p:cNvSpPr>
          <p:nvPr>
            <p:ph type="title"/>
          </p:nvPr>
        </p:nvSpPr>
        <p:spPr/>
        <p:txBody>
          <a:bodyPr/>
          <a:lstStyle/>
          <a:p>
            <a:r>
              <a:rPr lang="en-US"/>
              <a:t>ARP ESSER LEA Use of Funds Plan</a:t>
            </a:r>
          </a:p>
        </p:txBody>
      </p:sp>
      <p:sp>
        <p:nvSpPr>
          <p:cNvPr id="7" name="Text Placeholder 6">
            <a:extLst>
              <a:ext uri="{FF2B5EF4-FFF2-40B4-BE49-F238E27FC236}">
                <a16:creationId xmlns:a16="http://schemas.microsoft.com/office/drawing/2014/main" id="{4FA08EC6-0DE4-4C82-BC6E-1F67030896D1}"/>
              </a:ext>
            </a:extLst>
          </p:cNvPr>
          <p:cNvSpPr>
            <a:spLocks noGrp="1"/>
          </p:cNvSpPr>
          <p:nvPr>
            <p:ph type="body" sz="quarter" idx="11"/>
          </p:nvPr>
        </p:nvSpPr>
        <p:spPr/>
        <p:txBody>
          <a:bodyPr>
            <a:normAutofit/>
          </a:bodyPr>
          <a:lstStyle/>
          <a:p>
            <a:r>
              <a:rPr lang="en-US" sz="2800" dirty="0"/>
              <a:t>Required elements of the plan include:</a:t>
            </a:r>
          </a:p>
          <a:p>
            <a:pPr lvl="1"/>
            <a:r>
              <a:rPr lang="en-US" sz="2800" dirty="0"/>
              <a:t>How will the LEA implement CDC guidance and ensure schools stay open and safe?</a:t>
            </a:r>
          </a:p>
          <a:p>
            <a:pPr lvl="1"/>
            <a:r>
              <a:rPr lang="en-US" sz="2800" dirty="0"/>
              <a:t>How will the LEA address the impact of lost instructional time?</a:t>
            </a:r>
          </a:p>
          <a:p>
            <a:pPr lvl="2"/>
            <a:r>
              <a:rPr lang="en-US" sz="2400" dirty="0"/>
              <a:t>Evidence-based Interventions.</a:t>
            </a:r>
          </a:p>
          <a:p>
            <a:pPr lvl="2"/>
            <a:r>
              <a:rPr lang="en-US" sz="2400" dirty="0"/>
              <a:t>Summer enrichment opportunities.</a:t>
            </a:r>
          </a:p>
          <a:p>
            <a:pPr lvl="2"/>
            <a:r>
              <a:rPr lang="en-US" sz="2400" dirty="0"/>
              <a:t>Comprehensive afterschool or extended school year programs.</a:t>
            </a:r>
          </a:p>
        </p:txBody>
      </p:sp>
      <p:sp>
        <p:nvSpPr>
          <p:cNvPr id="5" name="Slide Number Placeholder 4">
            <a:extLst>
              <a:ext uri="{FF2B5EF4-FFF2-40B4-BE49-F238E27FC236}">
                <a16:creationId xmlns:a16="http://schemas.microsoft.com/office/drawing/2014/main" id="{7A3A63CF-C01A-478A-931B-58C42340B13C}"/>
              </a:ext>
            </a:extLst>
          </p:cNvPr>
          <p:cNvSpPr>
            <a:spLocks noGrp="1"/>
          </p:cNvSpPr>
          <p:nvPr>
            <p:ph type="sldNum" sz="quarter" idx="10"/>
          </p:nvPr>
        </p:nvSpPr>
        <p:spPr/>
        <p:txBody>
          <a:bodyPr/>
          <a:lstStyle/>
          <a:p>
            <a:fld id="{A3D1C70C-36A2-44FC-A083-98959550CFF4}" type="slidenum">
              <a:rPr lang="en-US" smtClean="0"/>
              <a:t>27</a:t>
            </a:fld>
            <a:endParaRPr lang="en-US"/>
          </a:p>
        </p:txBody>
      </p:sp>
    </p:spTree>
    <p:extLst>
      <p:ext uri="{BB962C8B-B14F-4D97-AF65-F5344CB8AC3E}">
        <p14:creationId xmlns:p14="http://schemas.microsoft.com/office/powerpoint/2010/main" val="30520229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F80FD1-B6F2-4C44-B2AE-192C28CAB015}"/>
              </a:ext>
            </a:extLst>
          </p:cNvPr>
          <p:cNvSpPr>
            <a:spLocks noGrp="1"/>
          </p:cNvSpPr>
          <p:nvPr>
            <p:ph type="title"/>
          </p:nvPr>
        </p:nvSpPr>
        <p:spPr/>
        <p:txBody>
          <a:bodyPr/>
          <a:lstStyle/>
          <a:p>
            <a:r>
              <a:rPr lang="en-US"/>
              <a:t>ARP ESSER LEA Use of Funds Plan</a:t>
            </a:r>
          </a:p>
        </p:txBody>
      </p:sp>
      <p:sp>
        <p:nvSpPr>
          <p:cNvPr id="7" name="Text Placeholder 6">
            <a:extLst>
              <a:ext uri="{FF2B5EF4-FFF2-40B4-BE49-F238E27FC236}">
                <a16:creationId xmlns:a16="http://schemas.microsoft.com/office/drawing/2014/main" id="{4FA08EC6-0DE4-4C82-BC6E-1F67030896D1}"/>
              </a:ext>
            </a:extLst>
          </p:cNvPr>
          <p:cNvSpPr>
            <a:spLocks noGrp="1"/>
          </p:cNvSpPr>
          <p:nvPr>
            <p:ph type="body" sz="quarter" idx="11"/>
          </p:nvPr>
        </p:nvSpPr>
        <p:spPr>
          <a:xfrm>
            <a:off x="171451" y="1331650"/>
            <a:ext cx="4329528" cy="4694502"/>
          </a:xfrm>
        </p:spPr>
        <p:txBody>
          <a:bodyPr>
            <a:normAutofit/>
          </a:bodyPr>
          <a:lstStyle/>
          <a:p>
            <a:pPr algn="ctr"/>
            <a:endParaRPr lang="en-US" sz="2000"/>
          </a:p>
          <a:p>
            <a:pPr algn="ctr"/>
            <a:endParaRPr lang="en-US" sz="2000"/>
          </a:p>
          <a:p>
            <a:pPr algn="ctr"/>
            <a:r>
              <a:rPr lang="en-US" sz="2000"/>
              <a:t>The plan must address the impact of COVID-19 on the academic, social, emotional, and mental health needs of all students especially those disproportionately impacted: </a:t>
            </a:r>
          </a:p>
          <a:p>
            <a:endParaRPr lang="en-US" sz="2000"/>
          </a:p>
        </p:txBody>
      </p:sp>
      <p:sp>
        <p:nvSpPr>
          <p:cNvPr id="5" name="Slide Number Placeholder 4">
            <a:extLst>
              <a:ext uri="{FF2B5EF4-FFF2-40B4-BE49-F238E27FC236}">
                <a16:creationId xmlns:a16="http://schemas.microsoft.com/office/drawing/2014/main" id="{7A3A63CF-C01A-478A-931B-58C42340B13C}"/>
              </a:ext>
            </a:extLst>
          </p:cNvPr>
          <p:cNvSpPr>
            <a:spLocks noGrp="1"/>
          </p:cNvSpPr>
          <p:nvPr>
            <p:ph type="sldNum" sz="quarter" idx="10"/>
          </p:nvPr>
        </p:nvSpPr>
        <p:spPr/>
        <p:txBody>
          <a:bodyPr/>
          <a:lstStyle/>
          <a:p>
            <a:fld id="{A3D1C70C-36A2-44FC-A083-98959550CFF4}" type="slidenum">
              <a:rPr lang="en-US" smtClean="0"/>
              <a:t>28</a:t>
            </a:fld>
            <a:endParaRPr lang="en-US"/>
          </a:p>
        </p:txBody>
      </p:sp>
      <p:graphicFrame>
        <p:nvGraphicFramePr>
          <p:cNvPr id="3" name="Diagram 2">
            <a:extLst>
              <a:ext uri="{FF2B5EF4-FFF2-40B4-BE49-F238E27FC236}">
                <a16:creationId xmlns:a16="http://schemas.microsoft.com/office/drawing/2014/main" id="{9315C4ED-7861-4B3E-8484-7F96432262F4}"/>
              </a:ext>
            </a:extLst>
          </p:cNvPr>
          <p:cNvGraphicFramePr/>
          <p:nvPr>
            <p:extLst>
              <p:ext uri="{D42A27DB-BD31-4B8C-83A1-F6EECF244321}">
                <p14:modId xmlns:p14="http://schemas.microsoft.com/office/powerpoint/2010/main" val="170104600"/>
              </p:ext>
            </p:extLst>
          </p:nvPr>
        </p:nvGraphicFramePr>
        <p:xfrm>
          <a:off x="3799643" y="1251751"/>
          <a:ext cx="7723573" cy="4611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14141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29EBE-E1AB-4E3E-BF12-5CE2133250B7}"/>
              </a:ext>
            </a:extLst>
          </p:cNvPr>
          <p:cNvSpPr>
            <a:spLocks noGrp="1"/>
          </p:cNvSpPr>
          <p:nvPr>
            <p:ph type="title"/>
          </p:nvPr>
        </p:nvSpPr>
        <p:spPr/>
        <p:txBody>
          <a:bodyPr/>
          <a:lstStyle/>
          <a:p>
            <a:r>
              <a:rPr lang="en-US"/>
              <a:t>ARP ESSER Use of Funds Plan</a:t>
            </a:r>
          </a:p>
        </p:txBody>
      </p:sp>
      <p:sp>
        <p:nvSpPr>
          <p:cNvPr id="6" name="Text Placeholder 5">
            <a:extLst>
              <a:ext uri="{FF2B5EF4-FFF2-40B4-BE49-F238E27FC236}">
                <a16:creationId xmlns:a16="http://schemas.microsoft.com/office/drawing/2014/main" id="{0D047451-5DA7-4690-BD68-E731A8CC6B7F}"/>
              </a:ext>
            </a:extLst>
          </p:cNvPr>
          <p:cNvSpPr>
            <a:spLocks noGrp="1"/>
          </p:cNvSpPr>
          <p:nvPr>
            <p:ph type="body" sz="quarter" idx="11"/>
          </p:nvPr>
        </p:nvSpPr>
        <p:spPr/>
        <p:txBody>
          <a:bodyPr/>
          <a:lstStyle/>
          <a:p>
            <a:pPr marL="0" indent="0" algn="ctr">
              <a:buNone/>
            </a:pPr>
            <a:r>
              <a:rPr lang="en-US"/>
              <a:t>     Stakeholders must inform </a:t>
            </a:r>
          </a:p>
        </p:txBody>
      </p:sp>
      <p:sp>
        <p:nvSpPr>
          <p:cNvPr id="5" name="Slide Number Placeholder 4">
            <a:extLst>
              <a:ext uri="{FF2B5EF4-FFF2-40B4-BE49-F238E27FC236}">
                <a16:creationId xmlns:a16="http://schemas.microsoft.com/office/drawing/2014/main" id="{7CA18C21-8452-415E-9B91-E0CC2BD5043B}"/>
              </a:ext>
            </a:extLst>
          </p:cNvPr>
          <p:cNvSpPr>
            <a:spLocks noGrp="1"/>
          </p:cNvSpPr>
          <p:nvPr>
            <p:ph type="sldNum" sz="quarter" idx="10"/>
          </p:nvPr>
        </p:nvSpPr>
        <p:spPr/>
        <p:txBody>
          <a:bodyPr/>
          <a:lstStyle/>
          <a:p>
            <a:fld id="{A3D1C70C-36A2-44FC-A083-98959550CFF4}" type="slidenum">
              <a:rPr lang="en-US" dirty="0" smtClean="0"/>
              <a:t>29</a:t>
            </a:fld>
            <a:endParaRPr lang="en-US"/>
          </a:p>
        </p:txBody>
      </p:sp>
      <p:graphicFrame>
        <p:nvGraphicFramePr>
          <p:cNvPr id="7" name="Diagram 6">
            <a:extLst>
              <a:ext uri="{FF2B5EF4-FFF2-40B4-BE49-F238E27FC236}">
                <a16:creationId xmlns:a16="http://schemas.microsoft.com/office/drawing/2014/main" id="{31D3C4B9-CFB4-46C8-BC94-AF0E7C5FFAB4}"/>
              </a:ext>
            </a:extLst>
          </p:cNvPr>
          <p:cNvGraphicFramePr/>
          <p:nvPr>
            <p:extLst>
              <p:ext uri="{D42A27DB-BD31-4B8C-83A1-F6EECF244321}">
                <p14:modId xmlns:p14="http://schemas.microsoft.com/office/powerpoint/2010/main" val="2921090214"/>
              </p:ext>
            </p:extLst>
          </p:nvPr>
        </p:nvGraphicFramePr>
        <p:xfrm>
          <a:off x="606602" y="1899821"/>
          <a:ext cx="4351045" cy="4034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Diagram 10">
            <a:extLst>
              <a:ext uri="{FF2B5EF4-FFF2-40B4-BE49-F238E27FC236}">
                <a16:creationId xmlns:a16="http://schemas.microsoft.com/office/drawing/2014/main" id="{877A4CAC-6414-4E2C-9B07-23AD8E5D8B47}"/>
              </a:ext>
            </a:extLst>
          </p:cNvPr>
          <p:cNvGraphicFramePr/>
          <p:nvPr>
            <p:extLst>
              <p:ext uri="{D42A27DB-BD31-4B8C-83A1-F6EECF244321}">
                <p14:modId xmlns:p14="http://schemas.microsoft.com/office/powerpoint/2010/main" val="2698537211"/>
              </p:ext>
            </p:extLst>
          </p:nvPr>
        </p:nvGraphicFramePr>
        <p:xfrm>
          <a:off x="7079874" y="1777013"/>
          <a:ext cx="4351045" cy="415713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2" name="Oval 11">
            <a:extLst>
              <a:ext uri="{FF2B5EF4-FFF2-40B4-BE49-F238E27FC236}">
                <a16:creationId xmlns:a16="http://schemas.microsoft.com/office/drawing/2014/main" id="{C599CD09-BE41-4085-8587-AD523C2D7936}"/>
              </a:ext>
            </a:extLst>
          </p:cNvPr>
          <p:cNvSpPr/>
          <p:nvPr/>
        </p:nvSpPr>
        <p:spPr>
          <a:xfrm>
            <a:off x="5392798" y="2924891"/>
            <a:ext cx="1303447" cy="2592280"/>
          </a:xfrm>
          <a:prstGeom prst="ellips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Final ARP ESSER Use of Funds Plan</a:t>
            </a:r>
          </a:p>
        </p:txBody>
      </p:sp>
      <p:sp>
        <p:nvSpPr>
          <p:cNvPr id="3" name="Arrow: Down 2">
            <a:extLst>
              <a:ext uri="{FF2B5EF4-FFF2-40B4-BE49-F238E27FC236}">
                <a16:creationId xmlns:a16="http://schemas.microsoft.com/office/drawing/2014/main" id="{0D228580-A187-4A88-8981-0E3352EAE2D7}"/>
              </a:ext>
            </a:extLst>
          </p:cNvPr>
          <p:cNvSpPr/>
          <p:nvPr/>
        </p:nvSpPr>
        <p:spPr>
          <a:xfrm>
            <a:off x="5850318" y="1777013"/>
            <a:ext cx="336884" cy="916831"/>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1">
                    <a:lumMod val="75000"/>
                  </a:schemeClr>
                </a:solidFill>
              </a:ln>
              <a:solidFill>
                <a:schemeClr val="accent1">
                  <a:lumMod val="75000"/>
                </a:schemeClr>
              </a:solidFill>
            </a:endParaRPr>
          </a:p>
        </p:txBody>
      </p:sp>
      <p:sp>
        <p:nvSpPr>
          <p:cNvPr id="9" name="Arrow: Down 8">
            <a:extLst>
              <a:ext uri="{FF2B5EF4-FFF2-40B4-BE49-F238E27FC236}">
                <a16:creationId xmlns:a16="http://schemas.microsoft.com/office/drawing/2014/main" id="{B79E65DC-20A8-401F-B616-C6ADBCBCEEDD}"/>
              </a:ext>
            </a:extLst>
          </p:cNvPr>
          <p:cNvSpPr/>
          <p:nvPr/>
        </p:nvSpPr>
        <p:spPr>
          <a:xfrm rot="12365438">
            <a:off x="4165390" y="1703596"/>
            <a:ext cx="336884" cy="779425"/>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1">
                    <a:lumMod val="75000"/>
                  </a:schemeClr>
                </a:solidFill>
              </a:ln>
              <a:solidFill>
                <a:schemeClr val="accent1">
                  <a:lumMod val="75000"/>
                </a:schemeClr>
              </a:solidFill>
            </a:endParaRPr>
          </a:p>
        </p:txBody>
      </p:sp>
      <p:sp>
        <p:nvSpPr>
          <p:cNvPr id="13" name="Arrow: Down 12">
            <a:extLst>
              <a:ext uri="{FF2B5EF4-FFF2-40B4-BE49-F238E27FC236}">
                <a16:creationId xmlns:a16="http://schemas.microsoft.com/office/drawing/2014/main" id="{1E8A092A-61B5-4630-9959-7D250775861C}"/>
              </a:ext>
            </a:extLst>
          </p:cNvPr>
          <p:cNvSpPr/>
          <p:nvPr/>
        </p:nvSpPr>
        <p:spPr>
          <a:xfrm rot="8541874">
            <a:off x="7064894" y="1715735"/>
            <a:ext cx="336884" cy="779425"/>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1">
                    <a:lumMod val="75000"/>
                  </a:schemeClr>
                </a:solidFill>
              </a:ln>
              <a:solidFill>
                <a:schemeClr val="accent1">
                  <a:lumMod val="75000"/>
                </a:schemeClr>
              </a:solidFill>
            </a:endParaRPr>
          </a:p>
        </p:txBody>
      </p:sp>
    </p:spTree>
    <p:extLst>
      <p:ext uri="{BB962C8B-B14F-4D97-AF65-F5344CB8AC3E}">
        <p14:creationId xmlns:p14="http://schemas.microsoft.com/office/powerpoint/2010/main" val="2207895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1C790-0493-4B8F-B825-7C5C2A78CE34}"/>
              </a:ext>
            </a:extLst>
          </p:cNvPr>
          <p:cNvSpPr>
            <a:spLocks noGrp="1"/>
          </p:cNvSpPr>
          <p:nvPr>
            <p:ph type="title"/>
          </p:nvPr>
        </p:nvSpPr>
        <p:spPr/>
        <p:txBody>
          <a:bodyPr>
            <a:normAutofit fontScale="90000"/>
          </a:bodyPr>
          <a:lstStyle/>
          <a:p>
            <a:br>
              <a:rPr lang="en-US" b="1">
                <a:latin typeface="Times New Roman" panose="02020603050405020304" pitchFamily="18" charset="0"/>
                <a:cs typeface="Times New Roman" panose="02020603050405020304" pitchFamily="18" charset="0"/>
              </a:rPr>
            </a:br>
            <a:r>
              <a:rPr lang="en-US" b="1">
                <a:latin typeface="+mn-lt"/>
                <a:cs typeface="Times New Roman" panose="02020603050405020304" pitchFamily="18" charset="0"/>
              </a:rPr>
              <a:t>Overview of Federal Relief Funds</a:t>
            </a:r>
            <a:br>
              <a:rPr lang="en-US">
                <a:latin typeface="+mn-lt"/>
              </a:rPr>
            </a:br>
            <a:endParaRPr lang="en-US">
              <a:latin typeface="+mn-lt"/>
            </a:endParaRPr>
          </a:p>
        </p:txBody>
      </p:sp>
      <p:sp>
        <p:nvSpPr>
          <p:cNvPr id="8" name="Text Placeholder 7">
            <a:extLst>
              <a:ext uri="{FF2B5EF4-FFF2-40B4-BE49-F238E27FC236}">
                <a16:creationId xmlns:a16="http://schemas.microsoft.com/office/drawing/2014/main" id="{062D0A0F-421B-4265-9DAD-5802576143D7}"/>
              </a:ext>
            </a:extLst>
          </p:cNvPr>
          <p:cNvSpPr>
            <a:spLocks noGrp="1"/>
          </p:cNvSpPr>
          <p:nvPr>
            <p:ph type="body" sz="quarter" idx="11"/>
          </p:nvPr>
        </p:nvSpPr>
        <p:spPr/>
        <p:txBody>
          <a:bodyPr/>
          <a:lstStyle/>
          <a:p>
            <a:r>
              <a:rPr lang="en-US" dirty="0"/>
              <a:t>New Jersey received over $4 billion in Federal emergency funds including:</a:t>
            </a:r>
          </a:p>
          <a:p>
            <a:pPr lvl="1"/>
            <a:endParaRPr lang="en-US" dirty="0"/>
          </a:p>
        </p:txBody>
      </p:sp>
      <p:sp>
        <p:nvSpPr>
          <p:cNvPr id="5" name="Slide Number Placeholder 4">
            <a:extLst>
              <a:ext uri="{FF2B5EF4-FFF2-40B4-BE49-F238E27FC236}">
                <a16:creationId xmlns:a16="http://schemas.microsoft.com/office/drawing/2014/main" id="{EFEE6E94-DB53-4368-BD8B-B1898713CD03}"/>
              </a:ext>
            </a:extLst>
          </p:cNvPr>
          <p:cNvSpPr>
            <a:spLocks noGrp="1"/>
          </p:cNvSpPr>
          <p:nvPr>
            <p:ph type="sldNum" sz="quarter" idx="10"/>
          </p:nvPr>
        </p:nvSpPr>
        <p:spPr/>
        <p:txBody>
          <a:bodyPr/>
          <a:lstStyle/>
          <a:p>
            <a:r>
              <a:rPr lang="en-US"/>
              <a:t>3</a:t>
            </a:r>
          </a:p>
        </p:txBody>
      </p:sp>
      <p:graphicFrame>
        <p:nvGraphicFramePr>
          <p:cNvPr id="9" name="Table 8">
            <a:extLst>
              <a:ext uri="{FF2B5EF4-FFF2-40B4-BE49-F238E27FC236}">
                <a16:creationId xmlns:a16="http://schemas.microsoft.com/office/drawing/2014/main" id="{B6DFE05F-181E-4836-B721-8DF6B47F780C}"/>
              </a:ext>
            </a:extLst>
          </p:cNvPr>
          <p:cNvGraphicFramePr>
            <a:graphicFrameLocks noGrp="1"/>
          </p:cNvGraphicFramePr>
          <p:nvPr>
            <p:extLst>
              <p:ext uri="{D42A27DB-BD31-4B8C-83A1-F6EECF244321}">
                <p14:modId xmlns:p14="http://schemas.microsoft.com/office/powerpoint/2010/main" val="1997603008"/>
              </p:ext>
            </p:extLst>
          </p:nvPr>
        </p:nvGraphicFramePr>
        <p:xfrm>
          <a:off x="2032000" y="3033472"/>
          <a:ext cx="8128000" cy="2286000"/>
        </p:xfrm>
        <a:graphic>
          <a:graphicData uri="http://schemas.openxmlformats.org/drawingml/2006/table">
            <a:tbl>
              <a:tblPr firstRow="1" bandRow="1">
                <a:tableStyleId>{8A107856-5554-42FB-B03E-39F5DBC370BA}</a:tableStyleId>
              </a:tblPr>
              <a:tblGrid>
                <a:gridCol w="4064000">
                  <a:extLst>
                    <a:ext uri="{9D8B030D-6E8A-4147-A177-3AD203B41FA5}">
                      <a16:colId xmlns:a16="http://schemas.microsoft.com/office/drawing/2014/main" val="973524050"/>
                    </a:ext>
                  </a:extLst>
                </a:gridCol>
                <a:gridCol w="4064000">
                  <a:extLst>
                    <a:ext uri="{9D8B030D-6E8A-4147-A177-3AD203B41FA5}">
                      <a16:colId xmlns:a16="http://schemas.microsoft.com/office/drawing/2014/main" val="2726255498"/>
                    </a:ext>
                  </a:extLst>
                </a:gridCol>
              </a:tblGrid>
              <a:tr h="0">
                <a:tc>
                  <a:txBody>
                    <a:bodyPr/>
                    <a:lstStyle/>
                    <a:p>
                      <a:r>
                        <a:rPr lang="en-US" sz="2400" b="0" i="0"/>
                        <a:t>ESSER I</a:t>
                      </a:r>
                    </a:p>
                  </a:txBody>
                  <a:tcPr/>
                </a:tc>
                <a:tc>
                  <a:txBody>
                    <a:bodyPr/>
                    <a:lstStyle/>
                    <a:p>
                      <a:pPr algn="r"/>
                      <a:r>
                        <a:rPr lang="en-US" sz="2400" b="0" i="0"/>
                        <a:t>$310,371,213</a:t>
                      </a:r>
                    </a:p>
                  </a:txBody>
                  <a:tcPr/>
                </a:tc>
                <a:extLst>
                  <a:ext uri="{0D108BD9-81ED-4DB2-BD59-A6C34878D82A}">
                    <a16:rowId xmlns:a16="http://schemas.microsoft.com/office/drawing/2014/main" val="4160847066"/>
                  </a:ext>
                </a:extLst>
              </a:tr>
              <a:tr h="370840">
                <a:tc>
                  <a:txBody>
                    <a:bodyPr/>
                    <a:lstStyle/>
                    <a:p>
                      <a:r>
                        <a:rPr lang="en-US" sz="2400"/>
                        <a:t>ESSER II</a:t>
                      </a:r>
                    </a:p>
                  </a:txBody>
                  <a:tcPr/>
                </a:tc>
                <a:tc>
                  <a:txBody>
                    <a:bodyPr/>
                    <a:lstStyle/>
                    <a:p>
                      <a:pPr algn="r"/>
                      <a:r>
                        <a:rPr lang="en-US" sz="2400"/>
                        <a:t>$1,230,971,757</a:t>
                      </a:r>
                    </a:p>
                  </a:txBody>
                  <a:tcPr/>
                </a:tc>
                <a:extLst>
                  <a:ext uri="{0D108BD9-81ED-4DB2-BD59-A6C34878D82A}">
                    <a16:rowId xmlns:a16="http://schemas.microsoft.com/office/drawing/2014/main" val="2324913943"/>
                  </a:ext>
                </a:extLst>
              </a:tr>
              <a:tr h="370840">
                <a:tc>
                  <a:txBody>
                    <a:bodyPr/>
                    <a:lstStyle/>
                    <a:p>
                      <a:r>
                        <a:rPr lang="en-US" sz="2400"/>
                        <a:t>ARP ESSER</a:t>
                      </a:r>
                    </a:p>
                  </a:txBody>
                  <a:tcPr/>
                </a:tc>
                <a:tc>
                  <a:txBody>
                    <a:bodyPr/>
                    <a:lstStyle/>
                    <a:p>
                      <a:pPr algn="r"/>
                      <a:r>
                        <a:rPr lang="en-US" sz="2400"/>
                        <a:t>$2,766,529,533</a:t>
                      </a:r>
                    </a:p>
                  </a:txBody>
                  <a:tcPr/>
                </a:tc>
                <a:extLst>
                  <a:ext uri="{0D108BD9-81ED-4DB2-BD59-A6C34878D82A}">
                    <a16:rowId xmlns:a16="http://schemas.microsoft.com/office/drawing/2014/main" val="2203008463"/>
                  </a:ext>
                </a:extLst>
              </a:tr>
              <a:tr h="370840">
                <a:tc>
                  <a:txBody>
                    <a:bodyPr/>
                    <a:lstStyle/>
                    <a:p>
                      <a:r>
                        <a:rPr lang="en-US" sz="2400"/>
                        <a:t>ARP IDEA</a:t>
                      </a:r>
                    </a:p>
                  </a:txBody>
                  <a:tcPr/>
                </a:tc>
                <a:tc>
                  <a:txBody>
                    <a:bodyPr/>
                    <a:lstStyle/>
                    <a:p>
                      <a:pPr algn="r"/>
                      <a:r>
                        <a:rPr lang="en-US" sz="2400"/>
                        <a:t>$79,863,122</a:t>
                      </a:r>
                    </a:p>
                  </a:txBody>
                  <a:tcPr/>
                </a:tc>
                <a:extLst>
                  <a:ext uri="{0D108BD9-81ED-4DB2-BD59-A6C34878D82A}">
                    <a16:rowId xmlns:a16="http://schemas.microsoft.com/office/drawing/2014/main" val="1775588098"/>
                  </a:ext>
                </a:extLst>
              </a:tr>
              <a:tr h="370840">
                <a:tc>
                  <a:txBody>
                    <a:bodyPr/>
                    <a:lstStyle/>
                    <a:p>
                      <a:r>
                        <a:rPr lang="en-US" sz="2400"/>
                        <a:t>ARP HCY</a:t>
                      </a:r>
                    </a:p>
                  </a:txBody>
                  <a:tcPr/>
                </a:tc>
                <a:tc>
                  <a:txBody>
                    <a:bodyPr/>
                    <a:lstStyle/>
                    <a:p>
                      <a:pPr algn="r"/>
                      <a:r>
                        <a:rPr lang="en-US" sz="2400"/>
                        <a:t>$18,118,224</a:t>
                      </a:r>
                    </a:p>
                  </a:txBody>
                  <a:tcPr/>
                </a:tc>
                <a:extLst>
                  <a:ext uri="{0D108BD9-81ED-4DB2-BD59-A6C34878D82A}">
                    <a16:rowId xmlns:a16="http://schemas.microsoft.com/office/drawing/2014/main" val="883361032"/>
                  </a:ext>
                </a:extLst>
              </a:tr>
            </a:tbl>
          </a:graphicData>
        </a:graphic>
      </p:graphicFrame>
    </p:spTree>
    <p:extLst>
      <p:ext uri="{BB962C8B-B14F-4D97-AF65-F5344CB8AC3E}">
        <p14:creationId xmlns:p14="http://schemas.microsoft.com/office/powerpoint/2010/main" val="20957491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idx="4294967295"/>
          </p:nvPr>
        </p:nvSpPr>
        <p:spPr>
          <a:xfrm>
            <a:off x="0" y="2439988"/>
            <a:ext cx="7886700" cy="1555750"/>
          </a:xfrm>
          <a:prstGeom prst="rect">
            <a:avLst/>
          </a:prstGeom>
          <a:solidFill>
            <a:srgbClr val="104E72"/>
          </a:solidFill>
        </p:spPr>
        <p:txBody>
          <a:bodyPr wrap="square" tIns="0">
            <a:normAutofit/>
          </a:bodyPr>
          <a:lstStyle/>
          <a:p>
            <a:pPr algn="ctr">
              <a:lnSpc>
                <a:spcPct val="100000"/>
              </a:lnSpc>
            </a:pPr>
            <a:r>
              <a:rPr lang="en-US" sz="3600">
                <a:solidFill>
                  <a:schemeClr val="bg1"/>
                </a:solidFill>
                <a:latin typeface="+mj-lt"/>
              </a:rPr>
              <a:t>ARP IDEA Funds</a:t>
            </a:r>
          </a:p>
        </p:txBody>
      </p:sp>
    </p:spTree>
    <p:extLst>
      <p:ext uri="{BB962C8B-B14F-4D97-AF65-F5344CB8AC3E}">
        <p14:creationId xmlns:p14="http://schemas.microsoft.com/office/powerpoint/2010/main" val="29820106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539E1-1FC8-41C2-804A-CDF51F0E9B0D}"/>
              </a:ext>
            </a:extLst>
          </p:cNvPr>
          <p:cNvSpPr>
            <a:spLocks noGrp="1"/>
          </p:cNvSpPr>
          <p:nvPr>
            <p:ph type="title"/>
          </p:nvPr>
        </p:nvSpPr>
        <p:spPr>
          <a:xfrm>
            <a:off x="1258431" y="380198"/>
            <a:ext cx="10128421" cy="769977"/>
          </a:xfrm>
        </p:spPr>
        <p:txBody>
          <a:bodyPr vert="horz" lIns="91440" tIns="45720" rIns="91440" bIns="45720" rtlCol="0" anchor="ctr">
            <a:normAutofit/>
          </a:bodyPr>
          <a:lstStyle/>
          <a:p>
            <a:r>
              <a:rPr lang="en-US" b="1" kern="1200">
                <a:latin typeface="Palatino Linotype" panose="02040502050505030304" pitchFamily="18" charset="0"/>
                <a:ea typeface="+mj-ea"/>
                <a:cs typeface="+mj-cs"/>
              </a:rPr>
              <a:t>ARP IDEA Supplemental Award</a:t>
            </a:r>
          </a:p>
        </p:txBody>
      </p:sp>
      <p:sp>
        <p:nvSpPr>
          <p:cNvPr id="5" name="Slide Number Placeholder 4">
            <a:extLst>
              <a:ext uri="{FF2B5EF4-FFF2-40B4-BE49-F238E27FC236}">
                <a16:creationId xmlns:a16="http://schemas.microsoft.com/office/drawing/2014/main" id="{8C64C78C-536D-419B-8896-4492D26DF9F6}"/>
              </a:ext>
            </a:extLst>
          </p:cNvPr>
          <p:cNvSpPr>
            <a:spLocks noGrp="1"/>
          </p:cNvSpPr>
          <p:nvPr>
            <p:ph type="sldNum" sz="quarter" idx="12"/>
          </p:nvPr>
        </p:nvSpPr>
        <p:spPr>
          <a:xfrm>
            <a:off x="8687719" y="6257199"/>
            <a:ext cx="2743200" cy="365125"/>
          </a:xfrm>
        </p:spPr>
        <p:txBody>
          <a:bodyPr vert="horz" lIns="91440" tIns="45720" rIns="91440" bIns="45720" rtlCol="0" anchor="ctr">
            <a:normAutofit/>
          </a:bodyPr>
          <a:lstStyle/>
          <a:p>
            <a:pPr>
              <a:spcAft>
                <a:spcPts val="600"/>
              </a:spcAft>
            </a:pPr>
            <a:fld id="{A3D1C70C-36A2-44FC-A083-98959550CFF4}" type="slidenum">
              <a:rPr lang="en-US" dirty="0" smtClean="0"/>
              <a:pPr>
                <a:spcAft>
                  <a:spcPts val="600"/>
                </a:spcAft>
              </a:pPr>
              <a:t>31</a:t>
            </a:fld>
            <a:endParaRPr lang="en-US"/>
          </a:p>
        </p:txBody>
      </p:sp>
      <p:sp>
        <p:nvSpPr>
          <p:cNvPr id="12" name="Content Placeholder 2">
            <a:extLst>
              <a:ext uri="{FF2B5EF4-FFF2-40B4-BE49-F238E27FC236}">
                <a16:creationId xmlns:a16="http://schemas.microsoft.com/office/drawing/2014/main" id="{936D108B-F6DD-4D00-9D19-C3B6664D766D}"/>
              </a:ext>
            </a:extLst>
          </p:cNvPr>
          <p:cNvSpPr txBox="1">
            <a:spLocks/>
          </p:cNvSpPr>
          <p:nvPr/>
        </p:nvSpPr>
        <p:spPr>
          <a:xfrm>
            <a:off x="146292" y="1275846"/>
            <a:ext cx="11890272" cy="2226974"/>
          </a:xfrm>
          <a:prstGeom prst="rect">
            <a:avLst/>
          </a:prstGeom>
        </p:spPr>
        <p:txBody>
          <a:bodyPr vert="horz" lIns="91440" tIns="45720" rIns="822960" bIns="45720" rtlCol="0" anchor="b">
            <a:noAutofit/>
          </a:bodyPr>
          <a:lstStyle>
            <a:lvl1pPr marL="0" indent="0" algn="l" defTabSz="685800" rtl="0" eaLnBrk="1" latinLnBrk="0" hangingPunct="1">
              <a:lnSpc>
                <a:spcPct val="108000"/>
              </a:lnSpc>
              <a:spcBef>
                <a:spcPts val="750"/>
              </a:spcBef>
              <a:spcAft>
                <a:spcPts val="1050"/>
              </a:spcAft>
              <a:buFont typeface="Arial" panose="020B0604020202020204" pitchFamily="34" charset="0"/>
              <a:buNone/>
              <a:defRPr sz="2100" b="1" kern="1200">
                <a:solidFill>
                  <a:schemeClr val="tx1"/>
                </a:solidFill>
                <a:latin typeface="Palatino Linotype" panose="02040502050505030304" pitchFamily="18" charset="0"/>
                <a:ea typeface="+mn-ea"/>
                <a:cs typeface="+mn-cs"/>
              </a:defRPr>
            </a:lvl1pPr>
            <a:lvl2pPr marL="342900" indent="0" algn="l" defTabSz="685800" rtl="0" eaLnBrk="1" latinLnBrk="0" hangingPunct="1">
              <a:lnSpc>
                <a:spcPct val="108000"/>
              </a:lnSpc>
              <a:spcBef>
                <a:spcPts val="375"/>
              </a:spcBef>
              <a:spcAft>
                <a:spcPts val="1050"/>
              </a:spcAft>
              <a:buFont typeface="Arial" panose="020B0604020202020204" pitchFamily="34" charset="0"/>
              <a:buNone/>
              <a:defRPr sz="1500" b="1" kern="1200">
                <a:solidFill>
                  <a:schemeClr val="tx1"/>
                </a:solidFill>
                <a:latin typeface="Palatino Linotype" panose="02040502050505030304" pitchFamily="18" charset="0"/>
                <a:ea typeface="+mn-ea"/>
                <a:cs typeface="+mn-cs"/>
              </a:defRPr>
            </a:lvl2pPr>
            <a:lvl3pPr marL="685800" indent="0" algn="l" defTabSz="685800" rtl="0" eaLnBrk="1" latinLnBrk="0" hangingPunct="1">
              <a:lnSpc>
                <a:spcPct val="108000"/>
              </a:lnSpc>
              <a:spcBef>
                <a:spcPts val="375"/>
              </a:spcBef>
              <a:spcAft>
                <a:spcPts val="1050"/>
              </a:spcAft>
              <a:buFont typeface="Arial" panose="020B0604020202020204" pitchFamily="34" charset="0"/>
              <a:buNone/>
              <a:defRPr sz="1350" b="1" kern="1200">
                <a:solidFill>
                  <a:schemeClr val="tx1"/>
                </a:solidFill>
                <a:latin typeface="Palatino Linotype" panose="02040502050505030304" pitchFamily="18" charset="0"/>
                <a:ea typeface="+mn-ea"/>
                <a:cs typeface="+mn-cs"/>
              </a:defRPr>
            </a:lvl3pPr>
            <a:lvl4pPr marL="1028700" indent="0" algn="l" defTabSz="685800" rtl="0" eaLnBrk="1" latinLnBrk="0" hangingPunct="1">
              <a:lnSpc>
                <a:spcPct val="108000"/>
              </a:lnSpc>
              <a:spcBef>
                <a:spcPts val="375"/>
              </a:spcBef>
              <a:spcAft>
                <a:spcPts val="1050"/>
              </a:spcAft>
              <a:buFont typeface="Arial" panose="020B0604020202020204" pitchFamily="34" charset="0"/>
              <a:buNone/>
              <a:defRPr sz="1200" b="1" kern="1200">
                <a:solidFill>
                  <a:schemeClr val="tx1"/>
                </a:solidFill>
                <a:latin typeface="Palatino Linotype" panose="02040502050505030304" pitchFamily="18" charset="0"/>
                <a:ea typeface="+mn-ea"/>
                <a:cs typeface="+mn-cs"/>
              </a:defRPr>
            </a:lvl4pPr>
            <a:lvl5pPr marL="1371600" indent="0" algn="l" defTabSz="685800" rtl="0" eaLnBrk="1" latinLnBrk="0" hangingPunct="1">
              <a:lnSpc>
                <a:spcPct val="108000"/>
              </a:lnSpc>
              <a:spcBef>
                <a:spcPts val="375"/>
              </a:spcBef>
              <a:spcAft>
                <a:spcPts val="1050"/>
              </a:spcAft>
              <a:buFont typeface="Arial" panose="020B0604020202020204" pitchFamily="34" charset="0"/>
              <a:buNone/>
              <a:defRPr sz="1200" b="1" kern="1200">
                <a:solidFill>
                  <a:schemeClr val="tx1"/>
                </a:solidFill>
                <a:latin typeface="Palatino Linotype" panose="02040502050505030304" pitchFamily="18" charset="0"/>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9pPr>
          </a:lstStyle>
          <a:p>
            <a:endParaRPr lang="en-US"/>
          </a:p>
        </p:txBody>
      </p:sp>
      <p:sp>
        <p:nvSpPr>
          <p:cNvPr id="14" name="TextBox 13">
            <a:extLst>
              <a:ext uri="{FF2B5EF4-FFF2-40B4-BE49-F238E27FC236}">
                <a16:creationId xmlns:a16="http://schemas.microsoft.com/office/drawing/2014/main" id="{89789234-4247-4377-819F-2C868E325EF4}"/>
              </a:ext>
            </a:extLst>
          </p:cNvPr>
          <p:cNvSpPr txBox="1"/>
          <p:nvPr/>
        </p:nvSpPr>
        <p:spPr>
          <a:xfrm>
            <a:off x="640556" y="1271587"/>
            <a:ext cx="1000601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ea typeface="+mn-lt"/>
                <a:cs typeface="+mn-lt"/>
              </a:rPr>
              <a:t>On March 11, 2021, the American Rescue Plan Act of 2021 was signed into law.  </a:t>
            </a:r>
            <a:r>
              <a:rPr lang="en-US">
                <a:ea typeface="+mn-lt"/>
                <a:cs typeface="+mn-lt"/>
              </a:rPr>
              <a:t>  </a:t>
            </a:r>
            <a:endParaRPr lang="en-US"/>
          </a:p>
          <a:p>
            <a:r>
              <a:rPr lang="en-US">
                <a:ea typeface="+mn-lt"/>
                <a:cs typeface="+mn-lt"/>
              </a:rPr>
              <a:t>  </a:t>
            </a:r>
            <a:endParaRPr lang="en-US"/>
          </a:p>
          <a:p>
            <a:r>
              <a:rPr lang="en-US" b="1">
                <a:ea typeface="+mn-lt"/>
                <a:cs typeface="+mn-lt"/>
              </a:rPr>
              <a:t>ARP IDEA funds were provided in a supplemental award to states to help recover from the impact of the coronavirus pandemic and to safely reopen schools and sustain safe operations.</a:t>
            </a:r>
            <a:r>
              <a:rPr lang="en-US">
                <a:ea typeface="+mn-lt"/>
                <a:cs typeface="+mn-lt"/>
              </a:rPr>
              <a:t> </a:t>
            </a:r>
            <a:endParaRPr lang="en-US"/>
          </a:p>
        </p:txBody>
      </p:sp>
      <p:graphicFrame>
        <p:nvGraphicFramePr>
          <p:cNvPr id="7" name="Table 6">
            <a:extLst>
              <a:ext uri="{FF2B5EF4-FFF2-40B4-BE49-F238E27FC236}">
                <a16:creationId xmlns:a16="http://schemas.microsoft.com/office/drawing/2014/main" id="{21C3A7BD-E022-41E7-9BDC-07C47BBA80EA}"/>
              </a:ext>
            </a:extLst>
          </p:cNvPr>
          <p:cNvGraphicFramePr>
            <a:graphicFrameLocks noGrp="1"/>
          </p:cNvGraphicFramePr>
          <p:nvPr>
            <p:extLst>
              <p:ext uri="{D42A27DB-BD31-4B8C-83A1-F6EECF244321}">
                <p14:modId xmlns:p14="http://schemas.microsoft.com/office/powerpoint/2010/main" val="996233583"/>
              </p:ext>
            </p:extLst>
          </p:nvPr>
        </p:nvGraphicFramePr>
        <p:xfrm>
          <a:off x="912957" y="2980150"/>
          <a:ext cx="3723698" cy="2053668"/>
        </p:xfrm>
        <a:graphic>
          <a:graphicData uri="http://schemas.openxmlformats.org/drawingml/2006/table">
            <a:tbl>
              <a:tblPr firstRow="1" firstCol="1" bandRow="1">
                <a:tableStyleId>{5C22544A-7EE6-4342-B048-85BDC9FD1C3A}</a:tableStyleId>
              </a:tblPr>
              <a:tblGrid>
                <a:gridCol w="1138817">
                  <a:extLst>
                    <a:ext uri="{9D8B030D-6E8A-4147-A177-3AD203B41FA5}">
                      <a16:colId xmlns:a16="http://schemas.microsoft.com/office/drawing/2014/main" val="2038662810"/>
                    </a:ext>
                  </a:extLst>
                </a:gridCol>
                <a:gridCol w="1322497">
                  <a:extLst>
                    <a:ext uri="{9D8B030D-6E8A-4147-A177-3AD203B41FA5}">
                      <a16:colId xmlns:a16="http://schemas.microsoft.com/office/drawing/2014/main" val="4159151793"/>
                    </a:ext>
                  </a:extLst>
                </a:gridCol>
                <a:gridCol w="1262384">
                  <a:extLst>
                    <a:ext uri="{9D8B030D-6E8A-4147-A177-3AD203B41FA5}">
                      <a16:colId xmlns:a16="http://schemas.microsoft.com/office/drawing/2014/main" val="3101120527"/>
                    </a:ext>
                  </a:extLst>
                </a:gridCol>
              </a:tblGrid>
              <a:tr h="1042053">
                <a:tc>
                  <a:txBody>
                    <a:bodyPr/>
                    <a:lstStyle/>
                    <a:p>
                      <a:pPr marL="0" marR="0" algn="ctr">
                        <a:lnSpc>
                          <a:spcPct val="107000"/>
                        </a:lnSpc>
                        <a:spcBef>
                          <a:spcPts val="0"/>
                        </a:spcBef>
                        <a:spcAft>
                          <a:spcPts val="0"/>
                        </a:spcAft>
                      </a:pPr>
                      <a:r>
                        <a:rPr lang="en-US" sz="1400">
                          <a:effectLst/>
                        </a:rPr>
                        <a:t>Section 611 Grant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NJ Award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Amount Distributed to LEAS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5462289"/>
                  </a:ext>
                </a:extLst>
              </a:tr>
              <a:tr h="337205">
                <a:tc>
                  <a:txBody>
                    <a:bodyPr/>
                    <a:lstStyle/>
                    <a:p>
                      <a:pPr marL="0" marR="0">
                        <a:lnSpc>
                          <a:spcPct val="107000"/>
                        </a:lnSpc>
                        <a:spcBef>
                          <a:spcPts val="0"/>
                        </a:spcBef>
                        <a:spcAft>
                          <a:spcPts val="0"/>
                        </a:spcAft>
                      </a:pPr>
                      <a:r>
                        <a:rPr lang="en-US" sz="1400">
                          <a:effectLst/>
                        </a:rPr>
                        <a:t>IDEA Basic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$384,498,947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$350,046,968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4776449"/>
                  </a:ext>
                </a:extLst>
              </a:tr>
              <a:tr h="337205">
                <a:tc>
                  <a:txBody>
                    <a:bodyPr/>
                    <a:lstStyle/>
                    <a:p>
                      <a:pPr marL="0" marR="0">
                        <a:lnSpc>
                          <a:spcPct val="107000"/>
                        </a:lnSpc>
                        <a:spcBef>
                          <a:spcPts val="0"/>
                        </a:spcBef>
                        <a:spcAft>
                          <a:spcPts val="0"/>
                        </a:spcAft>
                      </a:pPr>
                      <a:r>
                        <a:rPr lang="en-US" sz="1400">
                          <a:effectLst/>
                        </a:rPr>
                        <a:t>ARP IDEA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$74,068,356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$74,068,356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2023253"/>
                  </a:ext>
                </a:extLst>
              </a:tr>
              <a:tr h="337205">
                <a:tc>
                  <a:txBody>
                    <a:bodyPr/>
                    <a:lstStyle/>
                    <a:p>
                      <a:pPr marL="0" marR="0">
                        <a:lnSpc>
                          <a:spcPct val="107000"/>
                        </a:lnSpc>
                        <a:spcBef>
                          <a:spcPts val="0"/>
                        </a:spcBef>
                        <a:spcAft>
                          <a:spcPts val="0"/>
                        </a:spcAft>
                      </a:pPr>
                      <a:r>
                        <a:rPr lang="en-US" sz="1400">
                          <a:effectLst/>
                        </a:rPr>
                        <a:t>Total Award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$458.567,303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$424,115,324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3011265"/>
                  </a:ext>
                </a:extLst>
              </a:tr>
            </a:tbl>
          </a:graphicData>
        </a:graphic>
      </p:graphicFrame>
      <p:graphicFrame>
        <p:nvGraphicFramePr>
          <p:cNvPr id="8" name="Table 7">
            <a:extLst>
              <a:ext uri="{FF2B5EF4-FFF2-40B4-BE49-F238E27FC236}">
                <a16:creationId xmlns:a16="http://schemas.microsoft.com/office/drawing/2014/main" id="{FBAB10BC-C7E5-4381-B2D1-A09E4DE659BB}"/>
              </a:ext>
            </a:extLst>
          </p:cNvPr>
          <p:cNvGraphicFramePr>
            <a:graphicFrameLocks noGrp="1"/>
          </p:cNvGraphicFramePr>
          <p:nvPr>
            <p:extLst>
              <p:ext uri="{D42A27DB-BD31-4B8C-83A1-F6EECF244321}">
                <p14:modId xmlns:p14="http://schemas.microsoft.com/office/powerpoint/2010/main" val="1509077382"/>
              </p:ext>
            </p:extLst>
          </p:nvPr>
        </p:nvGraphicFramePr>
        <p:xfrm>
          <a:off x="6322641" y="2980150"/>
          <a:ext cx="3819337" cy="2053667"/>
        </p:xfrm>
        <a:graphic>
          <a:graphicData uri="http://schemas.openxmlformats.org/drawingml/2006/table">
            <a:tbl>
              <a:tblPr firstRow="1" firstCol="1" bandRow="1">
                <a:tableStyleId>{5C22544A-7EE6-4342-B048-85BDC9FD1C3A}</a:tableStyleId>
              </a:tblPr>
              <a:tblGrid>
                <a:gridCol w="1168066">
                  <a:extLst>
                    <a:ext uri="{9D8B030D-6E8A-4147-A177-3AD203B41FA5}">
                      <a16:colId xmlns:a16="http://schemas.microsoft.com/office/drawing/2014/main" val="1298994607"/>
                    </a:ext>
                  </a:extLst>
                </a:gridCol>
                <a:gridCol w="1356464">
                  <a:extLst>
                    <a:ext uri="{9D8B030D-6E8A-4147-A177-3AD203B41FA5}">
                      <a16:colId xmlns:a16="http://schemas.microsoft.com/office/drawing/2014/main" val="2855820122"/>
                    </a:ext>
                  </a:extLst>
                </a:gridCol>
                <a:gridCol w="1294807">
                  <a:extLst>
                    <a:ext uri="{9D8B030D-6E8A-4147-A177-3AD203B41FA5}">
                      <a16:colId xmlns:a16="http://schemas.microsoft.com/office/drawing/2014/main" val="2120921799"/>
                    </a:ext>
                  </a:extLst>
                </a:gridCol>
              </a:tblGrid>
              <a:tr h="889422">
                <a:tc>
                  <a:txBody>
                    <a:bodyPr/>
                    <a:lstStyle/>
                    <a:p>
                      <a:pPr marL="0" marR="0" algn="ctr">
                        <a:lnSpc>
                          <a:spcPct val="107000"/>
                        </a:lnSpc>
                        <a:spcBef>
                          <a:spcPts val="0"/>
                        </a:spcBef>
                        <a:spcAft>
                          <a:spcPts val="0"/>
                        </a:spcAft>
                      </a:pPr>
                      <a:r>
                        <a:rPr lang="en-US" sz="1400">
                          <a:effectLst/>
                        </a:rPr>
                        <a:t>Section 619 Grant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NJ Award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Amount Distributed to LEAS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8766238"/>
                  </a:ext>
                </a:extLst>
              </a:tr>
              <a:tr h="588617">
                <a:tc>
                  <a:txBody>
                    <a:bodyPr/>
                    <a:lstStyle/>
                    <a:p>
                      <a:pPr marL="0" marR="0">
                        <a:lnSpc>
                          <a:spcPct val="107000"/>
                        </a:lnSpc>
                        <a:spcBef>
                          <a:spcPts val="0"/>
                        </a:spcBef>
                        <a:spcAft>
                          <a:spcPts val="0"/>
                        </a:spcAft>
                      </a:pPr>
                      <a:r>
                        <a:rPr lang="en-US" sz="1400">
                          <a:effectLst/>
                        </a:rPr>
                        <a:t>IDEA Preschool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$11,839,683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$11,620,022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5329397"/>
                  </a:ext>
                </a:extLst>
              </a:tr>
              <a:tr h="287814">
                <a:tc>
                  <a:txBody>
                    <a:bodyPr/>
                    <a:lstStyle/>
                    <a:p>
                      <a:pPr marL="0" marR="0">
                        <a:lnSpc>
                          <a:spcPct val="107000"/>
                        </a:lnSpc>
                        <a:spcBef>
                          <a:spcPts val="0"/>
                        </a:spcBef>
                        <a:spcAft>
                          <a:spcPts val="0"/>
                        </a:spcAft>
                      </a:pPr>
                      <a:r>
                        <a:rPr lang="en-US" sz="1400">
                          <a:effectLst/>
                        </a:rPr>
                        <a:t>ARP IDEA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$5,794,766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$5,794,766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69329613"/>
                  </a:ext>
                </a:extLst>
              </a:tr>
              <a:tr h="287814">
                <a:tc>
                  <a:txBody>
                    <a:bodyPr/>
                    <a:lstStyle/>
                    <a:p>
                      <a:pPr marL="0" marR="0">
                        <a:lnSpc>
                          <a:spcPct val="107000"/>
                        </a:lnSpc>
                        <a:spcBef>
                          <a:spcPts val="0"/>
                        </a:spcBef>
                        <a:spcAft>
                          <a:spcPts val="0"/>
                        </a:spcAft>
                      </a:pPr>
                      <a:r>
                        <a:rPr lang="en-US" sz="1400">
                          <a:effectLst/>
                        </a:rPr>
                        <a:t>Total Award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$17,364,499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$17,414,788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6843944"/>
                  </a:ext>
                </a:extLst>
              </a:tr>
            </a:tbl>
          </a:graphicData>
        </a:graphic>
      </p:graphicFrame>
    </p:spTree>
    <p:extLst>
      <p:ext uri="{BB962C8B-B14F-4D97-AF65-F5344CB8AC3E}">
        <p14:creationId xmlns:p14="http://schemas.microsoft.com/office/powerpoint/2010/main" val="40774449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C0CF6-E451-4809-9A87-6749631E834C}"/>
              </a:ext>
            </a:extLst>
          </p:cNvPr>
          <p:cNvSpPr>
            <a:spLocks noGrp="1"/>
          </p:cNvSpPr>
          <p:nvPr>
            <p:ph type="title"/>
          </p:nvPr>
        </p:nvSpPr>
        <p:spPr/>
        <p:txBody>
          <a:bodyPr/>
          <a:lstStyle/>
          <a:p>
            <a:r>
              <a:rPr lang="en-US"/>
              <a:t>ARP IDEA Allocation</a:t>
            </a:r>
          </a:p>
        </p:txBody>
      </p:sp>
      <p:sp>
        <p:nvSpPr>
          <p:cNvPr id="3" name="Text Placeholder 2">
            <a:extLst>
              <a:ext uri="{FF2B5EF4-FFF2-40B4-BE49-F238E27FC236}">
                <a16:creationId xmlns:a16="http://schemas.microsoft.com/office/drawing/2014/main" id="{AD492CB4-209A-407F-A9EE-F7182E076558}"/>
              </a:ext>
            </a:extLst>
          </p:cNvPr>
          <p:cNvSpPr>
            <a:spLocks noGrp="1"/>
          </p:cNvSpPr>
          <p:nvPr>
            <p:ph type="body" sz="quarter" idx="11"/>
          </p:nvPr>
        </p:nvSpPr>
        <p:spPr/>
        <p:txBody>
          <a:bodyPr>
            <a:normAutofit/>
          </a:bodyPr>
          <a:lstStyle/>
          <a:p>
            <a:endParaRPr lang="en-US"/>
          </a:p>
          <a:p>
            <a:r>
              <a:rPr lang="en-US"/>
              <a:t>Funds were allocated directly to school districts, charter schools, renaissance school projects, and state agencies as supplemental awards using the statewide formula.</a:t>
            </a:r>
          </a:p>
          <a:p>
            <a:endParaRPr lang="en-US"/>
          </a:p>
          <a:p>
            <a:r>
              <a:rPr lang="en-US"/>
              <a:t>LEAs are required to submit an application through the EWEG system.</a:t>
            </a:r>
          </a:p>
          <a:p>
            <a:pPr marL="0" indent="0">
              <a:buNone/>
            </a:pPr>
            <a:endParaRPr lang="en-US"/>
          </a:p>
          <a:p>
            <a:pPr marL="0" indent="0">
              <a:buNone/>
            </a:pPr>
            <a:endParaRPr lang="en-US"/>
          </a:p>
        </p:txBody>
      </p:sp>
      <p:sp>
        <p:nvSpPr>
          <p:cNvPr id="4" name="Slide Number Placeholder 3">
            <a:extLst>
              <a:ext uri="{FF2B5EF4-FFF2-40B4-BE49-F238E27FC236}">
                <a16:creationId xmlns:a16="http://schemas.microsoft.com/office/drawing/2014/main" id="{0011A495-0348-4D03-8761-EE6878983462}"/>
              </a:ext>
            </a:extLst>
          </p:cNvPr>
          <p:cNvSpPr>
            <a:spLocks noGrp="1"/>
          </p:cNvSpPr>
          <p:nvPr>
            <p:ph type="sldNum" sz="quarter" idx="10"/>
          </p:nvPr>
        </p:nvSpPr>
        <p:spPr/>
        <p:txBody>
          <a:bodyPr/>
          <a:lstStyle/>
          <a:p>
            <a:fld id="{A3D1C70C-36A2-44FC-A083-98959550CFF4}" type="slidenum">
              <a:rPr lang="en-US" dirty="0" smtClean="0"/>
              <a:pPr/>
              <a:t>32</a:t>
            </a:fld>
            <a:endParaRPr lang="en-US"/>
          </a:p>
        </p:txBody>
      </p:sp>
    </p:spTree>
    <p:extLst>
      <p:ext uri="{BB962C8B-B14F-4D97-AF65-F5344CB8AC3E}">
        <p14:creationId xmlns:p14="http://schemas.microsoft.com/office/powerpoint/2010/main" val="24710632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81FA9-4C1F-4E6F-B96C-FA516DC2F7B5}"/>
              </a:ext>
            </a:extLst>
          </p:cNvPr>
          <p:cNvSpPr>
            <a:spLocks noGrp="1"/>
          </p:cNvSpPr>
          <p:nvPr>
            <p:ph type="title"/>
          </p:nvPr>
        </p:nvSpPr>
        <p:spPr/>
        <p:txBody>
          <a:bodyPr/>
          <a:lstStyle/>
          <a:p>
            <a:r>
              <a:rPr lang="en-US"/>
              <a:t>ARP IDEA </a:t>
            </a:r>
          </a:p>
        </p:txBody>
      </p:sp>
      <p:sp>
        <p:nvSpPr>
          <p:cNvPr id="3" name="Content Placeholder 2">
            <a:extLst>
              <a:ext uri="{FF2B5EF4-FFF2-40B4-BE49-F238E27FC236}">
                <a16:creationId xmlns:a16="http://schemas.microsoft.com/office/drawing/2014/main" id="{E9874AE8-299A-4291-A192-680A38ECBC08}"/>
              </a:ext>
            </a:extLst>
          </p:cNvPr>
          <p:cNvSpPr>
            <a:spLocks noGrp="1"/>
          </p:cNvSpPr>
          <p:nvPr>
            <p:ph type="body" sz="quarter" idx="11"/>
          </p:nvPr>
        </p:nvSpPr>
        <p:spPr/>
        <p:txBody>
          <a:bodyPr rIns="274320">
            <a:noAutofit/>
          </a:bodyPr>
          <a:lstStyle/>
          <a:p>
            <a:pPr>
              <a:spcBef>
                <a:spcPts val="0"/>
              </a:spcBef>
              <a:spcAft>
                <a:spcPts val="2100"/>
              </a:spcAft>
            </a:pPr>
            <a:r>
              <a:rPr lang="en-US" sz="2800"/>
              <a:t>Districts can obligate these funds beginning July 1, 2021 through September 30, 2023. This maximum period includes a 15-month period of initial availability, plus a 12-month period for carryover;</a:t>
            </a:r>
          </a:p>
          <a:p>
            <a:pPr>
              <a:spcBef>
                <a:spcPts val="0"/>
              </a:spcBef>
              <a:spcAft>
                <a:spcPts val="2100"/>
              </a:spcAft>
            </a:pPr>
            <a:r>
              <a:rPr lang="en-US" sz="2800"/>
              <a:t>LEAs are encouraged to budget these supplemental funds for non-recurring activities as ARP-IDEA is a one-time funding opportunity that will not be available to sustain ongoing activities;</a:t>
            </a:r>
          </a:p>
          <a:p>
            <a:pPr>
              <a:spcBef>
                <a:spcPts val="0"/>
              </a:spcBef>
              <a:spcAft>
                <a:spcPts val="2100"/>
              </a:spcAft>
            </a:pPr>
            <a:r>
              <a:rPr lang="en-US" sz="2800"/>
              <a:t>ARP IDEA funds need to be tracked independently for reporting.</a:t>
            </a:r>
          </a:p>
          <a:p>
            <a:pPr>
              <a:spcBef>
                <a:spcPts val="0"/>
              </a:spcBef>
              <a:spcAft>
                <a:spcPts val="2100"/>
              </a:spcAft>
            </a:pPr>
            <a:endParaRPr lang="en-US" sz="2800"/>
          </a:p>
        </p:txBody>
      </p:sp>
      <p:sp>
        <p:nvSpPr>
          <p:cNvPr id="4" name="Slide Number Placeholder 3">
            <a:extLst>
              <a:ext uri="{FF2B5EF4-FFF2-40B4-BE49-F238E27FC236}">
                <a16:creationId xmlns:a16="http://schemas.microsoft.com/office/drawing/2014/main" id="{E893C574-E250-404E-8046-A4D49434D3A4}"/>
              </a:ext>
            </a:extLst>
          </p:cNvPr>
          <p:cNvSpPr>
            <a:spLocks noGrp="1"/>
          </p:cNvSpPr>
          <p:nvPr>
            <p:ph type="sldNum" sz="quarter" idx="10"/>
          </p:nvPr>
        </p:nvSpPr>
        <p:spPr/>
        <p:txBody>
          <a:bodyPr/>
          <a:lstStyle/>
          <a:p>
            <a:fld id="{A3D1C70C-36A2-44FC-A083-98959550CFF4}" type="slidenum">
              <a:rPr lang="en-US" smtClean="0"/>
              <a:pPr/>
              <a:t>33</a:t>
            </a:fld>
            <a:endParaRPr lang="en-US"/>
          </a:p>
        </p:txBody>
      </p:sp>
    </p:spTree>
    <p:extLst>
      <p:ext uri="{BB962C8B-B14F-4D97-AF65-F5344CB8AC3E}">
        <p14:creationId xmlns:p14="http://schemas.microsoft.com/office/powerpoint/2010/main" val="36579765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C0CF6-E451-4809-9A87-6749631E834C}"/>
              </a:ext>
            </a:extLst>
          </p:cNvPr>
          <p:cNvSpPr>
            <a:spLocks noGrp="1"/>
          </p:cNvSpPr>
          <p:nvPr>
            <p:ph type="title"/>
          </p:nvPr>
        </p:nvSpPr>
        <p:spPr/>
        <p:txBody>
          <a:bodyPr/>
          <a:lstStyle/>
          <a:p>
            <a:r>
              <a:rPr lang="en-US"/>
              <a:t>ARP IDEA Use of Funds</a:t>
            </a:r>
          </a:p>
        </p:txBody>
      </p:sp>
      <p:sp>
        <p:nvSpPr>
          <p:cNvPr id="3" name="Text Placeholder 2">
            <a:extLst>
              <a:ext uri="{FF2B5EF4-FFF2-40B4-BE49-F238E27FC236}">
                <a16:creationId xmlns:a16="http://schemas.microsoft.com/office/drawing/2014/main" id="{AD492CB4-209A-407F-A9EE-F7182E076558}"/>
              </a:ext>
            </a:extLst>
          </p:cNvPr>
          <p:cNvSpPr>
            <a:spLocks noGrp="1"/>
          </p:cNvSpPr>
          <p:nvPr>
            <p:ph type="body" sz="quarter" idx="11"/>
          </p:nvPr>
        </p:nvSpPr>
        <p:spPr/>
        <p:txBody>
          <a:bodyPr>
            <a:normAutofit/>
          </a:bodyPr>
          <a:lstStyle/>
          <a:p>
            <a:r>
              <a:rPr lang="en-US"/>
              <a:t>ARP IDEA funds are supplemental to IDEA Part B;</a:t>
            </a:r>
          </a:p>
          <a:p>
            <a:r>
              <a:rPr lang="en-US"/>
              <a:t>Have the same allowable uses as IDEA, Part B; and</a:t>
            </a:r>
          </a:p>
          <a:p>
            <a:r>
              <a:rPr lang="en-US"/>
              <a:t>Funds are subject to the same requirements as IDEA, Part B, including:</a:t>
            </a:r>
          </a:p>
          <a:p>
            <a:pPr lvl="2"/>
            <a:r>
              <a:rPr lang="en-US"/>
              <a:t>LEA Determinations for Significant Disproportionality</a:t>
            </a:r>
          </a:p>
          <a:p>
            <a:pPr lvl="2"/>
            <a:r>
              <a:rPr lang="en-US"/>
              <a:t>Equitable Services</a:t>
            </a:r>
          </a:p>
          <a:p>
            <a:pPr lvl="2"/>
            <a:r>
              <a:rPr lang="en-US"/>
              <a:t>Maintenance of Effort</a:t>
            </a:r>
          </a:p>
          <a:p>
            <a:pPr lvl="1"/>
            <a:endParaRPr lang="en-US"/>
          </a:p>
          <a:p>
            <a:pPr lvl="1"/>
            <a:endParaRPr lang="en-US"/>
          </a:p>
          <a:p>
            <a:endParaRPr lang="en-US"/>
          </a:p>
        </p:txBody>
      </p:sp>
      <p:sp>
        <p:nvSpPr>
          <p:cNvPr id="4" name="Slide Number Placeholder 3">
            <a:extLst>
              <a:ext uri="{FF2B5EF4-FFF2-40B4-BE49-F238E27FC236}">
                <a16:creationId xmlns:a16="http://schemas.microsoft.com/office/drawing/2014/main" id="{0011A495-0348-4D03-8761-EE6878983462}"/>
              </a:ext>
            </a:extLst>
          </p:cNvPr>
          <p:cNvSpPr>
            <a:spLocks noGrp="1"/>
          </p:cNvSpPr>
          <p:nvPr>
            <p:ph type="sldNum" sz="quarter" idx="10"/>
          </p:nvPr>
        </p:nvSpPr>
        <p:spPr/>
        <p:txBody>
          <a:bodyPr/>
          <a:lstStyle/>
          <a:p>
            <a:fld id="{A3D1C70C-36A2-44FC-A083-98959550CFF4}" type="slidenum">
              <a:rPr lang="en-US" smtClean="0"/>
              <a:pPr/>
              <a:t>34</a:t>
            </a:fld>
            <a:endParaRPr lang="en-US"/>
          </a:p>
        </p:txBody>
      </p:sp>
    </p:spTree>
    <p:extLst>
      <p:ext uri="{BB962C8B-B14F-4D97-AF65-F5344CB8AC3E}">
        <p14:creationId xmlns:p14="http://schemas.microsoft.com/office/powerpoint/2010/main" val="5221176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CCC0D-40EA-4B4B-8969-51C00D71B929}"/>
              </a:ext>
            </a:extLst>
          </p:cNvPr>
          <p:cNvSpPr>
            <a:spLocks noGrp="1"/>
          </p:cNvSpPr>
          <p:nvPr>
            <p:ph type="title"/>
          </p:nvPr>
        </p:nvSpPr>
        <p:spPr/>
        <p:txBody>
          <a:bodyPr/>
          <a:lstStyle/>
          <a:p>
            <a:r>
              <a:rPr lang="en-US"/>
              <a:t>Resources</a:t>
            </a:r>
          </a:p>
        </p:txBody>
      </p:sp>
      <p:sp>
        <p:nvSpPr>
          <p:cNvPr id="3" name="Content Placeholder 2">
            <a:extLst>
              <a:ext uri="{FF2B5EF4-FFF2-40B4-BE49-F238E27FC236}">
                <a16:creationId xmlns:a16="http://schemas.microsoft.com/office/drawing/2014/main" id="{C11D8227-0648-41D6-987C-D6768877078B}"/>
              </a:ext>
            </a:extLst>
          </p:cNvPr>
          <p:cNvSpPr>
            <a:spLocks noGrp="1"/>
          </p:cNvSpPr>
          <p:nvPr>
            <p:ph type="body" sz="quarter" idx="11"/>
          </p:nvPr>
        </p:nvSpPr>
        <p:spPr/>
        <p:txBody>
          <a:bodyPr>
            <a:noAutofit/>
          </a:bodyPr>
          <a:lstStyle/>
          <a:p>
            <a:pPr>
              <a:spcBef>
                <a:spcPts val="0"/>
              </a:spcBef>
              <a:spcAft>
                <a:spcPts val="1050"/>
              </a:spcAft>
            </a:pPr>
            <a:r>
              <a:rPr lang="en-US" sz="2400">
                <a:hlinkClick r:id="rId3"/>
              </a:rPr>
              <a:t>US Department of Education Fact Sheet</a:t>
            </a:r>
            <a:endParaRPr lang="en-US" sz="2400"/>
          </a:p>
          <a:p>
            <a:pPr>
              <a:spcBef>
                <a:spcPts val="0"/>
              </a:spcBef>
              <a:spcAft>
                <a:spcPts val="1050"/>
              </a:spcAft>
            </a:pPr>
            <a:r>
              <a:rPr lang="en-US" sz="2400">
                <a:hlinkClick r:id="rId4"/>
              </a:rPr>
              <a:t>Tools and Resources to Navigate IDEA Fiscal Challenges Resulting from the Pandemic</a:t>
            </a:r>
            <a:r>
              <a:rPr lang="en-US" sz="2400"/>
              <a:t> </a:t>
            </a:r>
          </a:p>
        </p:txBody>
      </p:sp>
      <p:sp>
        <p:nvSpPr>
          <p:cNvPr id="4" name="Slide Number Placeholder 3">
            <a:extLst>
              <a:ext uri="{FF2B5EF4-FFF2-40B4-BE49-F238E27FC236}">
                <a16:creationId xmlns:a16="http://schemas.microsoft.com/office/drawing/2014/main" id="{897014FD-AC08-4649-B744-6B270B1EE91A}"/>
              </a:ext>
            </a:extLst>
          </p:cNvPr>
          <p:cNvSpPr>
            <a:spLocks noGrp="1"/>
          </p:cNvSpPr>
          <p:nvPr>
            <p:ph type="sldNum" sz="quarter" idx="10"/>
          </p:nvPr>
        </p:nvSpPr>
        <p:spPr/>
        <p:txBody>
          <a:bodyPr/>
          <a:lstStyle/>
          <a:p>
            <a:fld id="{A3D1C70C-36A2-44FC-A083-98959550CFF4}" type="slidenum">
              <a:rPr lang="en-US" smtClean="0"/>
              <a:pPr/>
              <a:t>35</a:t>
            </a:fld>
            <a:endParaRPr lang="en-US"/>
          </a:p>
        </p:txBody>
      </p:sp>
      <p:pic>
        <p:nvPicPr>
          <p:cNvPr id="5" name="Picture 4">
            <a:extLst>
              <a:ext uri="{FF2B5EF4-FFF2-40B4-BE49-F238E27FC236}">
                <a16:creationId xmlns:a16="http://schemas.microsoft.com/office/drawing/2014/main" id="{A52735DD-B4F7-4A4A-AED8-76EC9E1B0F12}"/>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6501731" y="3133725"/>
            <a:ext cx="4371975" cy="2209800"/>
          </a:xfrm>
          <a:prstGeom prst="rect">
            <a:avLst/>
          </a:prstGeom>
        </p:spPr>
      </p:pic>
      <p:pic>
        <p:nvPicPr>
          <p:cNvPr id="6" name="Picture 5">
            <a:extLst>
              <a:ext uri="{FF2B5EF4-FFF2-40B4-BE49-F238E27FC236}">
                <a16:creationId xmlns:a16="http://schemas.microsoft.com/office/drawing/2014/main" id="{302318A8-887C-4ABA-9717-B49E545598E3}"/>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276225" y="3558540"/>
            <a:ext cx="5743575" cy="1165860"/>
          </a:xfrm>
          <a:prstGeom prst="rect">
            <a:avLst/>
          </a:prstGeom>
        </p:spPr>
      </p:pic>
    </p:spTree>
    <p:extLst>
      <p:ext uri="{BB962C8B-B14F-4D97-AF65-F5344CB8AC3E}">
        <p14:creationId xmlns:p14="http://schemas.microsoft.com/office/powerpoint/2010/main" val="1874363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idx="4294967295"/>
          </p:nvPr>
        </p:nvSpPr>
        <p:spPr>
          <a:xfrm>
            <a:off x="0" y="2439988"/>
            <a:ext cx="7886700" cy="1555750"/>
          </a:xfrm>
          <a:prstGeom prst="rect">
            <a:avLst/>
          </a:prstGeom>
          <a:solidFill>
            <a:srgbClr val="104E72"/>
          </a:solidFill>
        </p:spPr>
        <p:txBody>
          <a:bodyPr wrap="square" tIns="0">
            <a:normAutofit/>
          </a:bodyPr>
          <a:lstStyle/>
          <a:p>
            <a:pPr algn="ctr">
              <a:lnSpc>
                <a:spcPct val="100000"/>
              </a:lnSpc>
            </a:pPr>
            <a:r>
              <a:rPr lang="en-US" sz="3600">
                <a:solidFill>
                  <a:schemeClr val="bg1"/>
                </a:solidFill>
                <a:latin typeface="+mj-lt"/>
              </a:rPr>
              <a:t>ARP HCY Funds</a:t>
            </a:r>
          </a:p>
        </p:txBody>
      </p:sp>
    </p:spTree>
    <p:extLst>
      <p:ext uri="{BB962C8B-B14F-4D97-AF65-F5344CB8AC3E}">
        <p14:creationId xmlns:p14="http://schemas.microsoft.com/office/powerpoint/2010/main" val="16824022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21D1F-B8EB-4D6E-85B1-7224C9A91BD7}"/>
              </a:ext>
            </a:extLst>
          </p:cNvPr>
          <p:cNvSpPr>
            <a:spLocks noGrp="1"/>
          </p:cNvSpPr>
          <p:nvPr>
            <p:ph type="title"/>
          </p:nvPr>
        </p:nvSpPr>
        <p:spPr/>
        <p:txBody>
          <a:bodyPr/>
          <a:lstStyle/>
          <a:p>
            <a:r>
              <a:rPr lang="en-US"/>
              <a:t> </a:t>
            </a:r>
            <a:r>
              <a:rPr lang="en-US" sz="3750"/>
              <a:t>ARP-HCY Funding</a:t>
            </a:r>
          </a:p>
        </p:txBody>
      </p:sp>
      <p:sp>
        <p:nvSpPr>
          <p:cNvPr id="3" name="Content Placeholder 2">
            <a:extLst>
              <a:ext uri="{FF2B5EF4-FFF2-40B4-BE49-F238E27FC236}">
                <a16:creationId xmlns:a16="http://schemas.microsoft.com/office/drawing/2014/main" id="{A0D402A6-6273-486E-82CE-55D2925EE931}"/>
              </a:ext>
            </a:extLst>
          </p:cNvPr>
          <p:cNvSpPr>
            <a:spLocks noGrp="1"/>
          </p:cNvSpPr>
          <p:nvPr>
            <p:ph sz="quarter" idx="11"/>
          </p:nvPr>
        </p:nvSpPr>
        <p:spPr/>
        <p:txBody>
          <a:bodyPr>
            <a:noAutofit/>
          </a:bodyPr>
          <a:lstStyle/>
          <a:p>
            <a:r>
              <a:rPr lang="en-US" sz="2400"/>
              <a:t>United States Department of Education Reserved $800 million​</a:t>
            </a:r>
          </a:p>
        </p:txBody>
      </p:sp>
      <p:graphicFrame>
        <p:nvGraphicFramePr>
          <p:cNvPr id="6" name="Table 6">
            <a:extLst>
              <a:ext uri="{FF2B5EF4-FFF2-40B4-BE49-F238E27FC236}">
                <a16:creationId xmlns:a16="http://schemas.microsoft.com/office/drawing/2014/main" id="{848945EA-B881-4870-8660-D426A35C3B00}"/>
              </a:ext>
            </a:extLst>
          </p:cNvPr>
          <p:cNvGraphicFramePr>
            <a:graphicFrameLocks noGrp="1"/>
          </p:cNvGraphicFramePr>
          <p:nvPr>
            <p:ph type="tbl" sz="quarter" idx="12"/>
          </p:nvPr>
        </p:nvGraphicFramePr>
        <p:xfrm>
          <a:off x="149225" y="2073275"/>
          <a:ext cx="11863386" cy="3200400"/>
        </p:xfrm>
        <a:graphic>
          <a:graphicData uri="http://schemas.openxmlformats.org/drawingml/2006/table">
            <a:tbl>
              <a:tblPr firstRow="1" bandRow="1">
                <a:tableStyleId>{5C22544A-7EE6-4342-B048-85BDC9FD1C3A}</a:tableStyleId>
              </a:tblPr>
              <a:tblGrid>
                <a:gridCol w="3954462">
                  <a:extLst>
                    <a:ext uri="{9D8B030D-6E8A-4147-A177-3AD203B41FA5}">
                      <a16:colId xmlns:a16="http://schemas.microsoft.com/office/drawing/2014/main" val="3466876058"/>
                    </a:ext>
                  </a:extLst>
                </a:gridCol>
                <a:gridCol w="3954462">
                  <a:extLst>
                    <a:ext uri="{9D8B030D-6E8A-4147-A177-3AD203B41FA5}">
                      <a16:colId xmlns:a16="http://schemas.microsoft.com/office/drawing/2014/main" val="2429052932"/>
                    </a:ext>
                  </a:extLst>
                </a:gridCol>
                <a:gridCol w="3954462">
                  <a:extLst>
                    <a:ext uri="{9D8B030D-6E8A-4147-A177-3AD203B41FA5}">
                      <a16:colId xmlns:a16="http://schemas.microsoft.com/office/drawing/2014/main" val="1561780500"/>
                    </a:ext>
                  </a:extLst>
                </a:gridCol>
              </a:tblGrid>
              <a:tr h="640080">
                <a:tc gridSpan="3">
                  <a:txBody>
                    <a:bodyPr/>
                    <a:lstStyle/>
                    <a:p>
                      <a:pPr algn="ctr" rtl="0" fontAlgn="base"/>
                      <a:r>
                        <a:rPr lang="en-US" sz="1800" b="0" i="0" u="none" strike="noStrike" kern="1200">
                          <a:solidFill>
                            <a:schemeClr val="lt1"/>
                          </a:solidFill>
                          <a:effectLst/>
                          <a:latin typeface="+mn-lt"/>
                          <a:ea typeface="+mn-ea"/>
                          <a:cs typeface="+mn-cs"/>
                        </a:rPr>
                        <a:t>New Jersey Department of Education (NJDOE) </a:t>
                      </a:r>
                      <a:r>
                        <a:rPr lang="en-US" sz="1800" b="0" i="0" kern="1200">
                          <a:solidFill>
                            <a:schemeClr val="lt1"/>
                          </a:solidFill>
                          <a:effectLst/>
                          <a:latin typeface="+mn-lt"/>
                          <a:ea typeface="+mn-ea"/>
                          <a:cs typeface="+mn-cs"/>
                        </a:rPr>
                        <a:t>​</a:t>
                      </a:r>
                    </a:p>
                    <a:p>
                      <a:pPr algn="ctr" rtl="0" fontAlgn="base"/>
                      <a:r>
                        <a:rPr lang="en-US" sz="1800" b="0" i="0" u="none" strike="noStrike" kern="1200">
                          <a:solidFill>
                            <a:schemeClr val="lt1"/>
                          </a:solidFill>
                          <a:effectLst/>
                          <a:latin typeface="+mn-lt"/>
                          <a:ea typeface="+mn-ea"/>
                          <a:cs typeface="+mn-cs"/>
                        </a:rPr>
                        <a:t>Was Awarded $18,118,225</a:t>
                      </a:r>
                      <a:r>
                        <a:rPr lang="en-US" sz="1800" b="0" i="0" kern="1200">
                          <a:solidFill>
                            <a:schemeClr val="lt1"/>
                          </a:solidFill>
                          <a:effectLst/>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hMerge="1">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hMerge="1">
                  <a:txBody>
                    <a:bodyPr/>
                    <a:lstStyle/>
                    <a:p>
                      <a:endParaRPr 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950775467"/>
                  </a:ext>
                </a:extLst>
              </a:tr>
              <a:tr h="64008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i="0" kern="1200">
                          <a:solidFill>
                            <a:schemeClr val="dk1"/>
                          </a:solidFill>
                          <a:effectLst/>
                          <a:latin typeface="+mn-lt"/>
                          <a:ea typeface="+mn-ea"/>
                          <a:cs typeface="+mn-cs"/>
                        </a:rPr>
                        <a:t>ARP Homeless I (25%)​</a:t>
                      </a:r>
                      <a:endParaRPr lang="en-US"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i="0" kern="1200">
                          <a:solidFill>
                            <a:schemeClr val="dk1"/>
                          </a:solidFill>
                          <a:effectLst/>
                          <a:latin typeface="+mn-lt"/>
                          <a:ea typeface="+mn-ea"/>
                          <a:cs typeface="+mn-cs"/>
                        </a:rPr>
                        <a:t>ARP Homeless II (75%)​</a:t>
                      </a:r>
                      <a:endParaRPr lang="en-US" b="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1413740"/>
                  </a:ext>
                </a:extLst>
              </a:tr>
              <a:tr h="640080">
                <a:tc>
                  <a:txBody>
                    <a:bodyPr/>
                    <a:lstStyle/>
                    <a:p>
                      <a:r>
                        <a:rPr lang="en-US"/>
                        <a:t>Total Allocation  ($18,118,225)​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ase"/>
                      <a:r>
                        <a:rPr lang="en-US" b="0" i="0">
                          <a:solidFill>
                            <a:srgbClr val="000000"/>
                          </a:solidFill>
                          <a:effectLst/>
                          <a:latin typeface="+mj-lt"/>
                        </a:rPr>
                        <a:t>$4,527,381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ase"/>
                      <a:r>
                        <a:rPr lang="en-US" b="0" i="0">
                          <a:solidFill>
                            <a:srgbClr val="000000"/>
                          </a:solidFill>
                          <a:effectLst/>
                          <a:latin typeface="+mj-lt"/>
                        </a:rPr>
                        <a:t>$13,590,844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076697"/>
                  </a:ext>
                </a:extLst>
              </a:tr>
              <a:tr h="640080">
                <a:tc>
                  <a:txBody>
                    <a:bodyPr/>
                    <a:lstStyle/>
                    <a:p>
                      <a:r>
                        <a:rPr lang="en-US"/>
                        <a:t>State Level Set-aside (25%)​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ase"/>
                      <a:r>
                        <a:rPr lang="en-US" b="0" i="0">
                          <a:solidFill>
                            <a:srgbClr val="000000"/>
                          </a:solidFill>
                          <a:effectLst/>
                          <a:latin typeface="+mj-lt"/>
                        </a:rPr>
                        <a:t>$1,054,000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ase"/>
                      <a:r>
                        <a:rPr lang="en-US" b="0" i="0">
                          <a:solidFill>
                            <a:srgbClr val="000000"/>
                          </a:solidFill>
                          <a:effectLst/>
                          <a:latin typeface="+mj-lt"/>
                        </a:rPr>
                        <a:t>$1,140,100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8062122"/>
                  </a:ext>
                </a:extLst>
              </a:tr>
              <a:tr h="640080">
                <a:tc>
                  <a:txBody>
                    <a:bodyPr/>
                    <a:lstStyle/>
                    <a:p>
                      <a:r>
                        <a:rPr lang="en-US"/>
                        <a:t>LEA Allocation (75%)​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ase"/>
                      <a:r>
                        <a:rPr lang="en-US" b="0" i="0">
                          <a:solidFill>
                            <a:srgbClr val="000000"/>
                          </a:solidFill>
                          <a:effectLst/>
                          <a:latin typeface="+mj-lt"/>
                        </a:rPr>
                        <a:t>$3,473,381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ase"/>
                      <a:r>
                        <a:rPr lang="en-US" b="0" i="0">
                          <a:solidFill>
                            <a:srgbClr val="000000"/>
                          </a:solidFill>
                          <a:effectLst/>
                          <a:latin typeface="+mj-lt"/>
                        </a:rPr>
                        <a:t>$12,450,744​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1235538"/>
                  </a:ext>
                </a:extLst>
              </a:tr>
            </a:tbl>
          </a:graphicData>
        </a:graphic>
      </p:graphicFrame>
      <p:sp>
        <p:nvSpPr>
          <p:cNvPr id="5" name="Slide Number Placeholder 4">
            <a:extLst>
              <a:ext uri="{FF2B5EF4-FFF2-40B4-BE49-F238E27FC236}">
                <a16:creationId xmlns:a16="http://schemas.microsoft.com/office/drawing/2014/main" id="{4E631A67-8026-42B4-89A1-C45DB94AE87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400" b="0" i="0" u="none" strike="noStrike" kern="1200" cap="none" spc="0" normalizeH="0" baseline="0" noProof="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9192842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6F546-2437-4915-A159-D59B240C7245}"/>
              </a:ext>
            </a:extLst>
          </p:cNvPr>
          <p:cNvSpPr>
            <a:spLocks noGrp="1"/>
          </p:cNvSpPr>
          <p:nvPr>
            <p:ph type="title"/>
          </p:nvPr>
        </p:nvSpPr>
        <p:spPr/>
        <p:txBody>
          <a:bodyPr/>
          <a:lstStyle/>
          <a:p>
            <a:r>
              <a:rPr lang="en-US" sz="3750"/>
              <a:t>State Level Set-aside (25%)​</a:t>
            </a:r>
          </a:p>
        </p:txBody>
      </p:sp>
      <p:sp>
        <p:nvSpPr>
          <p:cNvPr id="3" name="Content Placeholder 2">
            <a:extLst>
              <a:ext uri="{FF2B5EF4-FFF2-40B4-BE49-F238E27FC236}">
                <a16:creationId xmlns:a16="http://schemas.microsoft.com/office/drawing/2014/main" id="{D0354E6F-7A85-4E42-9D2C-B103C8D642B2}"/>
              </a:ext>
            </a:extLst>
          </p:cNvPr>
          <p:cNvSpPr>
            <a:spLocks noGrp="1"/>
          </p:cNvSpPr>
          <p:nvPr>
            <p:ph type="body" sz="quarter" idx="11"/>
          </p:nvPr>
        </p:nvSpPr>
        <p:spPr/>
        <p:txBody>
          <a:bodyPr>
            <a:noAutofit/>
          </a:bodyPr>
          <a:lstStyle/>
          <a:p>
            <a:pPr marL="0" lvl="0" indent="0" fontAlgn="base">
              <a:lnSpc>
                <a:spcPct val="100000"/>
              </a:lnSpc>
              <a:spcBef>
                <a:spcPts val="0"/>
              </a:spcBef>
              <a:spcAft>
                <a:spcPts val="0"/>
              </a:spcAft>
              <a:buNone/>
            </a:pPr>
            <a:r>
              <a:rPr lang="en-US" sz="2200" dirty="0">
                <a:solidFill>
                  <a:srgbClr val="000000"/>
                </a:solidFill>
                <a:latin typeface="+mn-lt"/>
              </a:rPr>
              <a:t>The NJDOE will utilize ARP Homeless I &amp; II set-aside funds to: </a:t>
            </a:r>
          </a:p>
          <a:p>
            <a:pPr marL="0" lvl="0" indent="0" fontAlgn="base">
              <a:lnSpc>
                <a:spcPct val="100000"/>
              </a:lnSpc>
              <a:spcBef>
                <a:spcPts val="0"/>
              </a:spcBef>
              <a:spcAft>
                <a:spcPts val="0"/>
              </a:spcAft>
              <a:buNone/>
            </a:pPr>
            <a:endParaRPr lang="en-US" sz="2200" dirty="0">
              <a:solidFill>
                <a:srgbClr val="000000"/>
              </a:solidFill>
              <a:latin typeface="+mn-lt"/>
            </a:endParaRPr>
          </a:p>
          <a:p>
            <a:pPr fontAlgn="base">
              <a:lnSpc>
                <a:spcPct val="100000"/>
              </a:lnSpc>
              <a:spcBef>
                <a:spcPts val="0"/>
              </a:spcBef>
              <a:spcAft>
                <a:spcPts val="0"/>
              </a:spcAft>
            </a:pPr>
            <a:r>
              <a:rPr lang="en-US" sz="2200" dirty="0">
                <a:solidFill>
                  <a:srgbClr val="000000"/>
                </a:solidFill>
                <a:latin typeface="+mn-lt"/>
              </a:rPr>
              <a:t>Analyze where there are significant concentrations of students and families experiencing homelessness across their state (including in LEAs that are not existing McKinney-Vento subgrantees), and how they will ensure that supports from ARP Homeless I can reach them. </a:t>
            </a:r>
          </a:p>
          <a:p>
            <a:pPr fontAlgn="base">
              <a:lnSpc>
                <a:spcPct val="100000"/>
              </a:lnSpc>
              <a:spcBef>
                <a:spcPts val="0"/>
              </a:spcBef>
              <a:spcAft>
                <a:spcPts val="0"/>
              </a:spcAft>
            </a:pPr>
            <a:endParaRPr lang="en-US" sz="2200" dirty="0">
              <a:solidFill>
                <a:srgbClr val="000000"/>
              </a:solidFill>
              <a:latin typeface="+mn-lt"/>
            </a:endParaRPr>
          </a:p>
          <a:p>
            <a:pPr fontAlgn="base">
              <a:lnSpc>
                <a:spcPct val="100000"/>
              </a:lnSpc>
              <a:spcBef>
                <a:spcPts val="0"/>
              </a:spcBef>
              <a:spcAft>
                <a:spcPts val="0"/>
              </a:spcAft>
            </a:pPr>
            <a:r>
              <a:rPr lang="en-US" sz="2200" dirty="0">
                <a:solidFill>
                  <a:srgbClr val="000000"/>
                </a:solidFill>
                <a:latin typeface="+mn-lt"/>
              </a:rPr>
              <a:t>Reserve sufficient funding to support LEA training, technical assistance and </a:t>
            </a:r>
            <a:br>
              <a:rPr lang="en-US" sz="2200" dirty="0">
                <a:solidFill>
                  <a:srgbClr val="000000"/>
                </a:solidFill>
                <a:latin typeface="+mn-lt"/>
              </a:rPr>
            </a:br>
            <a:r>
              <a:rPr lang="en-US" sz="2200" dirty="0">
                <a:solidFill>
                  <a:srgbClr val="000000"/>
                </a:solidFill>
                <a:latin typeface="+mn-lt"/>
              </a:rPr>
              <a:t>capacity-building for the identification of students experiencing homelessness.</a:t>
            </a:r>
          </a:p>
        </p:txBody>
      </p:sp>
      <p:sp>
        <p:nvSpPr>
          <p:cNvPr id="4" name="Slide Number Placeholder 3">
            <a:extLst>
              <a:ext uri="{FF2B5EF4-FFF2-40B4-BE49-F238E27FC236}">
                <a16:creationId xmlns:a16="http://schemas.microsoft.com/office/drawing/2014/main" id="{48D7F327-4ED2-42D0-81F0-97498F1380A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400" b="0" i="0" u="none" strike="noStrike" kern="1200" cap="none" spc="0" normalizeH="0" baseline="0" noProof="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23979300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6F546-2437-4915-A159-D59B240C7245}"/>
              </a:ext>
            </a:extLst>
          </p:cNvPr>
          <p:cNvSpPr>
            <a:spLocks noGrp="1"/>
          </p:cNvSpPr>
          <p:nvPr>
            <p:ph type="title"/>
          </p:nvPr>
        </p:nvSpPr>
        <p:spPr/>
        <p:txBody>
          <a:bodyPr/>
          <a:lstStyle/>
          <a:p>
            <a:r>
              <a:rPr lang="en-US" sz="3750"/>
              <a:t>Uses of Funds</a:t>
            </a:r>
            <a:r>
              <a:rPr lang="en-US"/>
              <a:t>​</a:t>
            </a:r>
          </a:p>
        </p:txBody>
      </p:sp>
      <p:sp>
        <p:nvSpPr>
          <p:cNvPr id="3" name="Content Placeholder 2">
            <a:extLst>
              <a:ext uri="{FF2B5EF4-FFF2-40B4-BE49-F238E27FC236}">
                <a16:creationId xmlns:a16="http://schemas.microsoft.com/office/drawing/2014/main" id="{D0354E6F-7A85-4E42-9D2C-B103C8D642B2}"/>
              </a:ext>
            </a:extLst>
          </p:cNvPr>
          <p:cNvSpPr>
            <a:spLocks noGrp="1"/>
          </p:cNvSpPr>
          <p:nvPr>
            <p:ph type="body" sz="quarter" idx="11"/>
          </p:nvPr>
        </p:nvSpPr>
        <p:spPr/>
        <p:txBody>
          <a:bodyPr vert="horz" lIns="91440" tIns="45720" rIns="822960" bIns="45720" rtlCol="0" anchor="t">
            <a:noAutofit/>
          </a:bodyPr>
          <a:lstStyle/>
          <a:p>
            <a:pPr marL="0" lvl="0" indent="0" fontAlgn="base">
              <a:lnSpc>
                <a:spcPct val="100000"/>
              </a:lnSpc>
              <a:spcBef>
                <a:spcPts val="0"/>
              </a:spcBef>
              <a:spcAft>
                <a:spcPts val="0"/>
              </a:spcAft>
              <a:buNone/>
            </a:pPr>
            <a:r>
              <a:rPr lang="en-US" sz="2100"/>
              <a:t>Activities under both ARP Homeless I and II may include any expenses necessary to facilitate the identification, enrollment, retention, or educational success of homeless children and youths, such as: </a:t>
            </a:r>
          </a:p>
          <a:p>
            <a:pPr marL="0" lvl="0" indent="0" fontAlgn="base">
              <a:lnSpc>
                <a:spcPct val="100000"/>
              </a:lnSpc>
              <a:spcBef>
                <a:spcPts val="0"/>
              </a:spcBef>
              <a:spcAft>
                <a:spcPts val="0"/>
              </a:spcAft>
              <a:buNone/>
            </a:pPr>
            <a:endParaRPr lang="en-US" sz="2100"/>
          </a:p>
          <a:p>
            <a:pPr fontAlgn="base">
              <a:lnSpc>
                <a:spcPct val="100000"/>
              </a:lnSpc>
              <a:spcBef>
                <a:spcPts val="0"/>
              </a:spcBef>
              <a:spcAft>
                <a:spcPts val="0"/>
              </a:spcAft>
            </a:pPr>
            <a:r>
              <a:rPr lang="en-US" sz="2100">
                <a:solidFill>
                  <a:srgbClr val="000000"/>
                </a:solidFill>
                <a:latin typeface="+mn-lt"/>
              </a:rPr>
              <a:t>Providing wraparound services (which could be provided in collaboration with and/or through contracts with community-based organizations);</a:t>
            </a:r>
          </a:p>
          <a:p>
            <a:pPr fontAlgn="base">
              <a:lnSpc>
                <a:spcPct val="100000"/>
              </a:lnSpc>
              <a:spcBef>
                <a:spcPts val="0"/>
              </a:spcBef>
              <a:spcAft>
                <a:spcPts val="0"/>
              </a:spcAft>
            </a:pPr>
            <a:endParaRPr lang="en-US" sz="2100">
              <a:solidFill>
                <a:srgbClr val="000000"/>
              </a:solidFill>
              <a:latin typeface="+mn-lt"/>
            </a:endParaRPr>
          </a:p>
          <a:p>
            <a:pPr fontAlgn="base">
              <a:lnSpc>
                <a:spcPct val="100000"/>
              </a:lnSpc>
              <a:spcBef>
                <a:spcPts val="0"/>
              </a:spcBef>
              <a:spcAft>
                <a:spcPts val="0"/>
              </a:spcAft>
            </a:pPr>
            <a:r>
              <a:rPr lang="en-US" sz="2100">
                <a:solidFill>
                  <a:srgbClr val="000000"/>
                </a:solidFill>
                <a:latin typeface="+mn-lt"/>
              </a:rPr>
              <a:t>Purchasing needed supplies (e.g., PPE, eyeglasses, school supplies, personal care items); and</a:t>
            </a:r>
          </a:p>
          <a:p>
            <a:pPr fontAlgn="base">
              <a:lnSpc>
                <a:spcPct val="100000"/>
              </a:lnSpc>
              <a:spcBef>
                <a:spcPts val="0"/>
              </a:spcBef>
              <a:spcAft>
                <a:spcPts val="0"/>
              </a:spcAft>
            </a:pPr>
            <a:endParaRPr lang="en-US" sz="2100">
              <a:solidFill>
                <a:srgbClr val="000000"/>
              </a:solidFill>
              <a:latin typeface="+mn-lt"/>
            </a:endParaRPr>
          </a:p>
          <a:p>
            <a:pPr fontAlgn="base">
              <a:lnSpc>
                <a:spcPct val="100000"/>
              </a:lnSpc>
              <a:spcBef>
                <a:spcPts val="0"/>
              </a:spcBef>
              <a:spcAft>
                <a:spcPts val="0"/>
              </a:spcAft>
            </a:pPr>
            <a:r>
              <a:rPr lang="en-US" sz="2100">
                <a:solidFill>
                  <a:srgbClr val="000000"/>
                </a:solidFill>
                <a:latin typeface="+mn-lt"/>
              </a:rPr>
              <a:t>Providing transportation to enable children and youth to attend classes and participate fully in school activities;</a:t>
            </a:r>
          </a:p>
          <a:p>
            <a:pPr marL="457200" lvl="0" indent="-457200" fontAlgn="base">
              <a:lnSpc>
                <a:spcPct val="100000"/>
              </a:lnSpc>
              <a:spcBef>
                <a:spcPts val="0"/>
              </a:spcBef>
              <a:spcAft>
                <a:spcPts val="0"/>
              </a:spcAft>
            </a:pPr>
            <a:endParaRPr lang="en-US" sz="2100">
              <a:solidFill>
                <a:srgbClr val="000000"/>
              </a:solidFill>
              <a:latin typeface="+mn-lt"/>
            </a:endParaRPr>
          </a:p>
          <a:p>
            <a:pPr marL="457200" lvl="0" indent="-457200" fontAlgn="base">
              <a:lnSpc>
                <a:spcPct val="100000"/>
              </a:lnSpc>
              <a:spcBef>
                <a:spcPts val="0"/>
              </a:spcBef>
              <a:spcAft>
                <a:spcPts val="0"/>
              </a:spcAft>
            </a:pPr>
            <a:endParaRPr lang="en-US" sz="2200">
              <a:solidFill>
                <a:srgbClr val="000000"/>
              </a:solidFill>
              <a:latin typeface="+mn-lt"/>
            </a:endParaRPr>
          </a:p>
        </p:txBody>
      </p:sp>
      <p:sp>
        <p:nvSpPr>
          <p:cNvPr id="4" name="Slide Number Placeholder 3">
            <a:extLst>
              <a:ext uri="{FF2B5EF4-FFF2-40B4-BE49-F238E27FC236}">
                <a16:creationId xmlns:a16="http://schemas.microsoft.com/office/drawing/2014/main" id="{48D7F327-4ED2-42D0-81F0-97498F1380A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400" b="0" i="0" u="none" strike="noStrike" kern="1200" cap="none" spc="0" normalizeH="0" baseline="0" noProof="0">
              <a:ln>
                <a:noFill/>
              </a:ln>
              <a:solidFill>
                <a:prstClr val="white"/>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3434994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83CBC-A1DD-4E21-8C1A-D3868ED41F45}"/>
              </a:ext>
            </a:extLst>
          </p:cNvPr>
          <p:cNvSpPr>
            <a:spLocks noGrp="1"/>
          </p:cNvSpPr>
          <p:nvPr>
            <p:ph type="title"/>
          </p:nvPr>
        </p:nvSpPr>
        <p:spPr/>
        <p:txBody>
          <a:bodyPr/>
          <a:lstStyle/>
          <a:p>
            <a:r>
              <a:rPr lang="en-US"/>
              <a:t>ESSER Overview</a:t>
            </a:r>
          </a:p>
        </p:txBody>
      </p:sp>
      <p:sp>
        <p:nvSpPr>
          <p:cNvPr id="3" name="Content Placeholder 2">
            <a:extLst>
              <a:ext uri="{FF2B5EF4-FFF2-40B4-BE49-F238E27FC236}">
                <a16:creationId xmlns:a16="http://schemas.microsoft.com/office/drawing/2014/main" id="{2183481F-1BC8-4784-A2FF-B8A1D28872B9}"/>
              </a:ext>
            </a:extLst>
          </p:cNvPr>
          <p:cNvSpPr>
            <a:spLocks noGrp="1"/>
          </p:cNvSpPr>
          <p:nvPr>
            <p:ph idx="1"/>
          </p:nvPr>
        </p:nvSpPr>
        <p:spPr/>
        <p:txBody>
          <a:bodyPr/>
          <a:lstStyle/>
          <a:p>
            <a:pPr marL="0" indent="0">
              <a:buNone/>
            </a:pPr>
            <a:r>
              <a:rPr lang="en-US"/>
              <a:t>The Elementary and Secondary School Emergency Relief (ESSER) Fund was established by law in March 2020 with the overall purpose of providing school districts, or Local Educational Agencies (LEAs) with emergency relief funds to </a:t>
            </a:r>
            <a:r>
              <a:rPr lang="en-US" b="1"/>
              <a:t>prevent</a:t>
            </a:r>
            <a:r>
              <a:rPr lang="en-US"/>
              <a:t>, </a:t>
            </a:r>
            <a:r>
              <a:rPr lang="en-US" b="1"/>
              <a:t>prepare for</a:t>
            </a:r>
            <a:r>
              <a:rPr lang="en-US"/>
              <a:t>, </a:t>
            </a:r>
            <a:r>
              <a:rPr lang="en-US" b="1"/>
              <a:t>or</a:t>
            </a:r>
            <a:r>
              <a:rPr lang="en-US"/>
              <a:t> </a:t>
            </a:r>
            <a:r>
              <a:rPr lang="en-US" b="1"/>
              <a:t>respond to the COVID-19 pandemic</a:t>
            </a:r>
            <a:r>
              <a:rPr lang="en-US"/>
              <a:t>, including its impact on the </a:t>
            </a:r>
            <a:r>
              <a:rPr lang="en-US" i="1"/>
              <a:t>social, emotional, mental health, and academic needs of students.</a:t>
            </a:r>
          </a:p>
        </p:txBody>
      </p:sp>
      <p:sp>
        <p:nvSpPr>
          <p:cNvPr id="5" name="Slide Number Placeholder 4">
            <a:extLst>
              <a:ext uri="{FF2B5EF4-FFF2-40B4-BE49-F238E27FC236}">
                <a16:creationId xmlns:a16="http://schemas.microsoft.com/office/drawing/2014/main" id="{21E547C0-8E2D-48C3-B1BA-4F09E025AA8B}"/>
              </a:ext>
            </a:extLst>
          </p:cNvPr>
          <p:cNvSpPr>
            <a:spLocks noGrp="1"/>
          </p:cNvSpPr>
          <p:nvPr>
            <p:ph type="sldNum" sz="quarter" idx="12"/>
          </p:nvPr>
        </p:nvSpPr>
        <p:spPr/>
        <p:txBody>
          <a:bodyPr/>
          <a:lstStyle/>
          <a:p>
            <a:fld id="{37CA07B4-DD15-4A32-9DF2-B6AD00727005}" type="slidenum">
              <a:rPr lang="en-US" smtClean="0"/>
              <a:t>4</a:t>
            </a:fld>
            <a:endParaRPr lang="en-US"/>
          </a:p>
        </p:txBody>
      </p:sp>
    </p:spTree>
    <p:extLst>
      <p:ext uri="{BB962C8B-B14F-4D97-AF65-F5344CB8AC3E}">
        <p14:creationId xmlns:p14="http://schemas.microsoft.com/office/powerpoint/2010/main" val="23682934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6F546-2437-4915-A159-D59B240C7245}"/>
              </a:ext>
            </a:extLst>
          </p:cNvPr>
          <p:cNvSpPr>
            <a:spLocks noGrp="1"/>
          </p:cNvSpPr>
          <p:nvPr>
            <p:ph type="title"/>
          </p:nvPr>
        </p:nvSpPr>
        <p:spPr/>
        <p:txBody>
          <a:bodyPr/>
          <a:lstStyle/>
          <a:p>
            <a:r>
              <a:rPr lang="en-US" sz="3750"/>
              <a:t>Uses of Funds (cont’d.)​</a:t>
            </a:r>
          </a:p>
        </p:txBody>
      </p:sp>
      <p:sp>
        <p:nvSpPr>
          <p:cNvPr id="3" name="Content Placeholder 2">
            <a:extLst>
              <a:ext uri="{FF2B5EF4-FFF2-40B4-BE49-F238E27FC236}">
                <a16:creationId xmlns:a16="http://schemas.microsoft.com/office/drawing/2014/main" id="{D0354E6F-7A85-4E42-9D2C-B103C8D642B2}"/>
              </a:ext>
            </a:extLst>
          </p:cNvPr>
          <p:cNvSpPr>
            <a:spLocks noGrp="1"/>
          </p:cNvSpPr>
          <p:nvPr>
            <p:ph type="body" sz="quarter" idx="11"/>
          </p:nvPr>
        </p:nvSpPr>
        <p:spPr/>
        <p:txBody>
          <a:bodyPr vert="horz" lIns="91440" tIns="45720" rIns="822960" bIns="45720" rtlCol="0" anchor="t">
            <a:noAutofit/>
          </a:bodyPr>
          <a:lstStyle/>
          <a:p>
            <a:pPr fontAlgn="base">
              <a:lnSpc>
                <a:spcPct val="100000"/>
              </a:lnSpc>
              <a:spcBef>
                <a:spcPts val="0"/>
              </a:spcBef>
              <a:spcAft>
                <a:spcPts val="0"/>
              </a:spcAft>
            </a:pPr>
            <a:r>
              <a:rPr lang="en-US" sz="2100">
                <a:solidFill>
                  <a:srgbClr val="000000"/>
                </a:solidFill>
                <a:latin typeface="+mn-lt"/>
              </a:rPr>
              <a:t>Purchasing cell phones or other technological devices for unaccompanied youth to enable the youth to attend and fully participate in school activities;</a:t>
            </a:r>
          </a:p>
          <a:p>
            <a:pPr fontAlgn="base">
              <a:lnSpc>
                <a:spcPct val="100000"/>
              </a:lnSpc>
              <a:spcBef>
                <a:spcPts val="0"/>
              </a:spcBef>
              <a:spcAft>
                <a:spcPts val="0"/>
              </a:spcAft>
            </a:pPr>
            <a:endParaRPr lang="en-US" sz="2100">
              <a:solidFill>
                <a:srgbClr val="000000"/>
              </a:solidFill>
              <a:latin typeface="+mn-lt"/>
            </a:endParaRPr>
          </a:p>
          <a:p>
            <a:pPr fontAlgn="base">
              <a:lnSpc>
                <a:spcPct val="100000"/>
              </a:lnSpc>
              <a:spcBef>
                <a:spcPts val="0"/>
              </a:spcBef>
              <a:spcAft>
                <a:spcPts val="0"/>
              </a:spcAft>
            </a:pPr>
            <a:r>
              <a:rPr lang="en-US" sz="2100">
                <a:solidFill>
                  <a:srgbClr val="000000"/>
                </a:solidFill>
                <a:latin typeface="+mn-lt"/>
              </a:rPr>
              <a:t>Providing access to reliable, high-speed internet for students through the purchase of internet connected devices/equipment, mobile hotspots, wireless service plans, or installation of Community Wi-Fi Hotspots (e.g., at homeless shelters); and</a:t>
            </a:r>
          </a:p>
          <a:p>
            <a:pPr fontAlgn="base">
              <a:lnSpc>
                <a:spcPct val="100000"/>
              </a:lnSpc>
              <a:spcBef>
                <a:spcPts val="0"/>
              </a:spcBef>
              <a:spcAft>
                <a:spcPts val="0"/>
              </a:spcAft>
            </a:pPr>
            <a:endParaRPr lang="en-US" sz="2100">
              <a:solidFill>
                <a:srgbClr val="000000"/>
              </a:solidFill>
              <a:latin typeface="+mn-lt"/>
            </a:endParaRPr>
          </a:p>
          <a:p>
            <a:pPr fontAlgn="base">
              <a:lnSpc>
                <a:spcPct val="100000"/>
              </a:lnSpc>
              <a:spcBef>
                <a:spcPts val="0"/>
              </a:spcBef>
              <a:spcAft>
                <a:spcPts val="0"/>
              </a:spcAft>
            </a:pPr>
            <a:r>
              <a:rPr lang="en-US" sz="2100">
                <a:solidFill>
                  <a:srgbClr val="000000"/>
                </a:solidFill>
                <a:latin typeface="+mn-lt"/>
              </a:rPr>
              <a:t>Providing store cards/prepaid debit cards to purchase materials necessary for students to participate in school activities. </a:t>
            </a:r>
          </a:p>
        </p:txBody>
      </p:sp>
      <p:sp>
        <p:nvSpPr>
          <p:cNvPr id="4" name="Slide Number Placeholder 3">
            <a:extLst>
              <a:ext uri="{FF2B5EF4-FFF2-40B4-BE49-F238E27FC236}">
                <a16:creationId xmlns:a16="http://schemas.microsoft.com/office/drawing/2014/main" id="{48D7F327-4ED2-42D0-81F0-97498F1380A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D1C70C-36A2-44FC-A083-98959550CFF4}" type="slidenum">
              <a:rPr kumimoji="0" lang="en-US" sz="1400" b="0" i="0" u="none" strike="noStrike" kern="1200" cap="none" spc="0" normalizeH="0" baseline="0" noProof="0" smtClean="0">
                <a:ln>
                  <a:noFill/>
                </a:ln>
                <a:solidFill>
                  <a:prstClr val="white"/>
                </a:solidFill>
                <a:effectLst/>
                <a:uLnTx/>
                <a:uFillTx/>
                <a:latin typeface="Palatino Linotype" panose="02040502050505030304"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400" b="0" i="0" u="none" strike="noStrike" kern="1200" cap="none" spc="0" normalizeH="0" baseline="0" noProof="0">
              <a:ln>
                <a:noFill/>
              </a:ln>
              <a:solidFill>
                <a:prstClr val="white"/>
              </a:solidFill>
              <a:effectLst/>
              <a:uLnTx/>
              <a:uFillTx/>
              <a:latin typeface="Palatino Linotype" panose="02040502050505030304" pitchFamily="18" charset="0"/>
              <a:ea typeface="+mn-ea"/>
              <a:cs typeface="+mn-cs"/>
            </a:endParaRPr>
          </a:p>
        </p:txBody>
      </p:sp>
      <p:sp>
        <p:nvSpPr>
          <p:cNvPr id="7" name="TextBox 6">
            <a:extLst>
              <a:ext uri="{FF2B5EF4-FFF2-40B4-BE49-F238E27FC236}">
                <a16:creationId xmlns:a16="http://schemas.microsoft.com/office/drawing/2014/main" id="{4CED608E-95D7-4AA7-B7CE-E9FA0EA0C341}"/>
              </a:ext>
            </a:extLst>
          </p:cNvPr>
          <p:cNvSpPr txBox="1"/>
          <p:nvPr/>
        </p:nvSpPr>
        <p:spPr>
          <a:xfrm>
            <a:off x="310553" y="4954438"/>
            <a:ext cx="11714669"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prstClr val="black"/>
                </a:solidFill>
                <a:effectLst/>
                <a:uLnTx/>
                <a:uFillTx/>
                <a:latin typeface="Palatino Linotype"/>
                <a:ea typeface="+mn-ea"/>
                <a:cs typeface="Calibri"/>
              </a:rPr>
              <a:t>Overall, costs must be “reasonable and necessary” and “align with the purpose of, and other requirements in, the McKinney-Vento Act 723(d) of the EHCY statute, 42 U.S.C. </a:t>
            </a:r>
            <a:r>
              <a:rPr kumimoji="0" lang="en-US" sz="2000" b="0" i="1" u="none" strike="noStrike" kern="1200" cap="none" spc="0" normalizeH="0" baseline="0" noProof="0">
                <a:ln>
                  <a:noFill/>
                </a:ln>
                <a:solidFill>
                  <a:prstClr val="black"/>
                </a:solidFill>
                <a:effectLst/>
                <a:uLnTx/>
                <a:uFillTx/>
                <a:latin typeface="Palatino Linotype"/>
                <a:ea typeface="+mn-ea"/>
                <a:cs typeface="Calibri"/>
              </a:rPr>
              <a:t>§ 11433(d)”</a:t>
            </a:r>
            <a:endParaRPr kumimoji="0" lang="en-US" sz="2000" b="0" i="1" u="none" strike="noStrike" kern="1200" cap="none" spc="0" normalizeH="0" baseline="0" noProof="0">
              <a:ln>
                <a:noFill/>
              </a:ln>
              <a:solidFill>
                <a:prstClr val="black"/>
              </a:solidFill>
              <a:effectLst/>
              <a:uLnTx/>
              <a:uFillTx/>
              <a:latin typeface="Palatino Linotype"/>
              <a:ea typeface="+mn-ea"/>
              <a:cs typeface="+mn-cs"/>
            </a:endParaRPr>
          </a:p>
        </p:txBody>
      </p:sp>
    </p:spTree>
    <p:extLst>
      <p:ext uri="{BB962C8B-B14F-4D97-AF65-F5344CB8AC3E}">
        <p14:creationId xmlns:p14="http://schemas.microsoft.com/office/powerpoint/2010/main" val="20173036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52191-5090-4D44-96D1-43EC8029D33C}"/>
              </a:ext>
            </a:extLst>
          </p:cNvPr>
          <p:cNvSpPr>
            <a:spLocks noGrp="1"/>
          </p:cNvSpPr>
          <p:nvPr>
            <p:ph type="title"/>
          </p:nvPr>
        </p:nvSpPr>
        <p:spPr>
          <a:xfrm>
            <a:off x="1250950" y="312214"/>
            <a:ext cx="10515600" cy="850489"/>
          </a:xfrm>
        </p:spPr>
        <p:txBody>
          <a:bodyPr/>
          <a:lstStyle/>
          <a:p>
            <a:r>
              <a:rPr lang="en-US"/>
              <a:t>Thank You!</a:t>
            </a:r>
          </a:p>
        </p:txBody>
      </p:sp>
      <p:sp>
        <p:nvSpPr>
          <p:cNvPr id="10" name="Text Placeholder 9">
            <a:extLst>
              <a:ext uri="{FF2B5EF4-FFF2-40B4-BE49-F238E27FC236}">
                <a16:creationId xmlns:a16="http://schemas.microsoft.com/office/drawing/2014/main" id="{2225A0A6-473B-44FC-A1CF-D179BD99EF68}"/>
              </a:ext>
            </a:extLst>
          </p:cNvPr>
          <p:cNvSpPr>
            <a:spLocks noGrp="1"/>
          </p:cNvSpPr>
          <p:nvPr>
            <p:ph type="body" sz="quarter" idx="16"/>
          </p:nvPr>
        </p:nvSpPr>
        <p:spPr>
          <a:xfrm>
            <a:off x="3044132" y="1162703"/>
            <a:ext cx="6562725" cy="1032249"/>
          </a:xfrm>
        </p:spPr>
        <p:txBody>
          <a:bodyPr>
            <a:normAutofit/>
          </a:bodyPr>
          <a:lstStyle/>
          <a:p>
            <a:r>
              <a:rPr lang="en-US"/>
              <a:t>New Jersey Department of Education Website</a:t>
            </a:r>
            <a:r>
              <a:rPr lang="en-US" b="1">
                <a:solidFill>
                  <a:srgbClr val="0000FF"/>
                </a:solidFill>
              </a:rPr>
              <a:t> </a:t>
            </a:r>
            <a:br>
              <a:rPr lang="en-US" b="1">
                <a:solidFill>
                  <a:srgbClr val="0000FF"/>
                </a:solidFill>
              </a:rPr>
            </a:br>
            <a:r>
              <a:rPr lang="en-US">
                <a:hlinkClick r:id="rId3"/>
              </a:rPr>
              <a:t>nj.gov/education</a:t>
            </a:r>
            <a:endParaRPr lang="en-US" sz="2400"/>
          </a:p>
        </p:txBody>
      </p:sp>
      <p:sp>
        <p:nvSpPr>
          <p:cNvPr id="3" name="Text Placeholder 2">
            <a:extLst>
              <a:ext uri="{FF2B5EF4-FFF2-40B4-BE49-F238E27FC236}">
                <a16:creationId xmlns:a16="http://schemas.microsoft.com/office/drawing/2014/main" id="{FCD6D9F2-D1F4-4857-BF17-599E8311771F}"/>
              </a:ext>
            </a:extLst>
          </p:cNvPr>
          <p:cNvSpPr>
            <a:spLocks noGrp="1"/>
          </p:cNvSpPr>
          <p:nvPr>
            <p:ph type="body" sz="quarter" idx="11"/>
          </p:nvPr>
        </p:nvSpPr>
        <p:spPr>
          <a:xfrm>
            <a:off x="3044132" y="2178861"/>
            <a:ext cx="6562725" cy="2087362"/>
          </a:xfrm>
        </p:spPr>
        <p:txBody>
          <a:bodyPr>
            <a:normAutofit lnSpcReduction="10000"/>
          </a:bodyPr>
          <a:lstStyle/>
          <a:p>
            <a:pPr>
              <a:lnSpc>
                <a:spcPct val="100000"/>
              </a:lnSpc>
              <a:spcAft>
                <a:spcPts val="0"/>
              </a:spcAft>
            </a:pPr>
            <a:r>
              <a:rPr lang="en-US"/>
              <a:t>Kathleen Ehling</a:t>
            </a:r>
          </a:p>
          <a:p>
            <a:pPr>
              <a:lnSpc>
                <a:spcPct val="100000"/>
              </a:lnSpc>
              <a:spcAft>
                <a:spcPts val="0"/>
              </a:spcAft>
            </a:pPr>
            <a:r>
              <a:rPr lang="en-US">
                <a:hlinkClick r:id="rId4"/>
              </a:rPr>
              <a:t>Kathleen.Ehling@doe.nj.gov</a:t>
            </a:r>
            <a:endParaRPr lang="en-US"/>
          </a:p>
          <a:p>
            <a:pPr>
              <a:lnSpc>
                <a:spcPct val="100000"/>
              </a:lnSpc>
              <a:spcAft>
                <a:spcPts val="0"/>
              </a:spcAft>
            </a:pPr>
            <a:r>
              <a:rPr lang="en-US"/>
              <a:t>Barbara Haake</a:t>
            </a:r>
          </a:p>
          <a:p>
            <a:pPr>
              <a:lnSpc>
                <a:spcPct val="100000"/>
              </a:lnSpc>
              <a:spcAft>
                <a:spcPts val="0"/>
              </a:spcAft>
            </a:pPr>
            <a:r>
              <a:rPr lang="en-US">
                <a:hlinkClick r:id="rId5"/>
              </a:rPr>
              <a:t>Barbara.Haake@doe.nj.gov</a:t>
            </a:r>
            <a:endParaRPr lang="en-US"/>
          </a:p>
          <a:p>
            <a:pPr>
              <a:lnSpc>
                <a:spcPct val="100000"/>
              </a:lnSpc>
              <a:spcAft>
                <a:spcPts val="0"/>
              </a:spcAft>
            </a:pPr>
            <a:r>
              <a:rPr lang="en-US"/>
              <a:t>Pheobie Thomas</a:t>
            </a:r>
          </a:p>
          <a:p>
            <a:pPr>
              <a:lnSpc>
                <a:spcPct val="100000"/>
              </a:lnSpc>
              <a:spcAft>
                <a:spcPts val="0"/>
              </a:spcAft>
            </a:pPr>
            <a:r>
              <a:rPr lang="en-US">
                <a:hlinkClick r:id="rId6"/>
              </a:rPr>
              <a:t>Pheobie.Thomas@doe.nj.gov</a:t>
            </a:r>
            <a:r>
              <a:rPr lang="en-US"/>
              <a:t> </a:t>
            </a:r>
          </a:p>
          <a:p>
            <a:pPr>
              <a:lnSpc>
                <a:spcPct val="100000"/>
              </a:lnSpc>
              <a:spcAft>
                <a:spcPts val="0"/>
              </a:spcAft>
            </a:pPr>
            <a:endParaRPr lang="en-US"/>
          </a:p>
          <a:p>
            <a:endParaRPr lang="en-US"/>
          </a:p>
        </p:txBody>
      </p:sp>
      <p:sp>
        <p:nvSpPr>
          <p:cNvPr id="12" name="Text Placeholder 11">
            <a:extLst>
              <a:ext uri="{FF2B5EF4-FFF2-40B4-BE49-F238E27FC236}">
                <a16:creationId xmlns:a16="http://schemas.microsoft.com/office/drawing/2014/main" id="{87D4A88E-456F-46F8-907A-D05475223999}"/>
              </a:ext>
            </a:extLst>
          </p:cNvPr>
          <p:cNvSpPr>
            <a:spLocks noGrp="1"/>
          </p:cNvSpPr>
          <p:nvPr>
            <p:ph type="body" sz="quarter" idx="15"/>
          </p:nvPr>
        </p:nvSpPr>
        <p:spPr>
          <a:xfrm>
            <a:off x="5084994" y="4679139"/>
            <a:ext cx="2304487" cy="666750"/>
          </a:xfrm>
        </p:spPr>
        <p:txBody>
          <a:bodyPr/>
          <a:lstStyle/>
          <a:p>
            <a:r>
              <a:rPr lang="en-US"/>
              <a:t>Follow Us!</a:t>
            </a:r>
          </a:p>
        </p:txBody>
      </p:sp>
      <p:sp>
        <p:nvSpPr>
          <p:cNvPr id="4" name="Text Placeholder 3">
            <a:extLst>
              <a:ext uri="{FF2B5EF4-FFF2-40B4-BE49-F238E27FC236}">
                <a16:creationId xmlns:a16="http://schemas.microsoft.com/office/drawing/2014/main" id="{25308545-741F-4F64-8419-BA38EC64EFD4}"/>
              </a:ext>
            </a:extLst>
          </p:cNvPr>
          <p:cNvSpPr>
            <a:spLocks noGrp="1"/>
          </p:cNvSpPr>
          <p:nvPr>
            <p:ph type="body" sz="quarter" idx="12"/>
          </p:nvPr>
        </p:nvSpPr>
        <p:spPr>
          <a:xfrm>
            <a:off x="3255800" y="5758805"/>
            <a:ext cx="1984693" cy="492654"/>
          </a:xfrm>
        </p:spPr>
        <p:txBody>
          <a:bodyPr/>
          <a:lstStyle/>
          <a:p>
            <a:r>
              <a:rPr lang="en-US">
                <a:hlinkClick r:id="rId7"/>
              </a:rPr>
              <a:t>Facebook: </a:t>
            </a:r>
            <a:br>
              <a:rPr lang="en-US">
                <a:hlinkClick r:id="rId7"/>
              </a:rPr>
            </a:br>
            <a:r>
              <a:rPr lang="en-US">
                <a:hlinkClick r:id="rId7"/>
              </a:rPr>
              <a:t>@</a:t>
            </a:r>
            <a:r>
              <a:rPr lang="en-US" err="1">
                <a:hlinkClick r:id="rId7"/>
              </a:rPr>
              <a:t>njdeptofed</a:t>
            </a:r>
            <a:endParaRPr lang="en-US"/>
          </a:p>
        </p:txBody>
      </p:sp>
      <p:sp>
        <p:nvSpPr>
          <p:cNvPr id="5" name="Text Placeholder 4">
            <a:extLst>
              <a:ext uri="{FF2B5EF4-FFF2-40B4-BE49-F238E27FC236}">
                <a16:creationId xmlns:a16="http://schemas.microsoft.com/office/drawing/2014/main" id="{3C136C12-D4E7-434D-8898-AD3DD204433C}"/>
              </a:ext>
            </a:extLst>
          </p:cNvPr>
          <p:cNvSpPr>
            <a:spLocks noGrp="1"/>
          </p:cNvSpPr>
          <p:nvPr>
            <p:ph type="body" sz="quarter" idx="13"/>
          </p:nvPr>
        </p:nvSpPr>
        <p:spPr>
          <a:xfrm>
            <a:off x="5511190" y="5790554"/>
            <a:ext cx="2223645" cy="365654"/>
          </a:xfrm>
        </p:spPr>
        <p:txBody>
          <a:bodyPr/>
          <a:lstStyle/>
          <a:p>
            <a:r>
              <a:rPr lang="en-US">
                <a:hlinkClick r:id="rId8"/>
              </a:rPr>
              <a:t>Twitter: @</a:t>
            </a:r>
            <a:r>
              <a:rPr lang="en-US" err="1">
                <a:hlinkClick r:id="rId8"/>
              </a:rPr>
              <a:t>NewJerseyDOE</a:t>
            </a:r>
            <a:endParaRPr lang="en-US"/>
          </a:p>
        </p:txBody>
      </p:sp>
      <p:sp>
        <p:nvSpPr>
          <p:cNvPr id="6" name="Text Placeholder 5">
            <a:extLst>
              <a:ext uri="{FF2B5EF4-FFF2-40B4-BE49-F238E27FC236}">
                <a16:creationId xmlns:a16="http://schemas.microsoft.com/office/drawing/2014/main" id="{A3D22032-A2E9-474A-B97F-DA8B434CB647}"/>
              </a:ext>
            </a:extLst>
          </p:cNvPr>
          <p:cNvSpPr>
            <a:spLocks noGrp="1"/>
          </p:cNvSpPr>
          <p:nvPr>
            <p:ph type="body" sz="quarter" idx="14"/>
          </p:nvPr>
        </p:nvSpPr>
        <p:spPr>
          <a:xfrm>
            <a:off x="7899783" y="5790554"/>
            <a:ext cx="2541145" cy="175154"/>
          </a:xfrm>
        </p:spPr>
        <p:txBody>
          <a:bodyPr/>
          <a:lstStyle/>
          <a:p>
            <a:r>
              <a:rPr lang="en-US">
                <a:hlinkClick r:id="rId9"/>
              </a:rPr>
              <a:t>Instagram: </a:t>
            </a:r>
            <a:br>
              <a:rPr lang="en-US">
                <a:hlinkClick r:id="rId9"/>
              </a:rPr>
            </a:br>
            <a:r>
              <a:rPr lang="en-US">
                <a:hlinkClick r:id="rId9"/>
              </a:rPr>
              <a:t>@</a:t>
            </a:r>
            <a:r>
              <a:rPr lang="en-US" err="1">
                <a:hlinkClick r:id="rId9"/>
              </a:rPr>
              <a:t>NewJerseyDoe</a:t>
            </a:r>
            <a:endParaRPr lang="en-US"/>
          </a:p>
        </p:txBody>
      </p:sp>
      <p:sp>
        <p:nvSpPr>
          <p:cNvPr id="7" name="Slide Number Placeholder 6">
            <a:extLst>
              <a:ext uri="{FF2B5EF4-FFF2-40B4-BE49-F238E27FC236}">
                <a16:creationId xmlns:a16="http://schemas.microsoft.com/office/drawing/2014/main" id="{C2FDF558-8228-4BD1-833C-89127EDFC028}"/>
              </a:ext>
            </a:extLst>
          </p:cNvPr>
          <p:cNvSpPr>
            <a:spLocks noGrp="1"/>
          </p:cNvSpPr>
          <p:nvPr>
            <p:ph type="sldNum" sz="quarter" idx="10"/>
          </p:nvPr>
        </p:nvSpPr>
        <p:spPr/>
        <p:txBody>
          <a:bodyPr/>
          <a:lstStyle/>
          <a:p>
            <a:fld id="{1929936C-68CC-48AF-8CF3-4B03BC21D04D}" type="slidenum">
              <a:rPr lang="en-US" smtClean="0"/>
              <a:pPr/>
              <a:t>41</a:t>
            </a:fld>
            <a:endParaRPr lang="en-US"/>
          </a:p>
        </p:txBody>
      </p:sp>
    </p:spTree>
    <p:extLst>
      <p:ext uri="{BB962C8B-B14F-4D97-AF65-F5344CB8AC3E}">
        <p14:creationId xmlns:p14="http://schemas.microsoft.com/office/powerpoint/2010/main" val="784515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965E-D89E-43E6-84C8-95533828C397}"/>
              </a:ext>
            </a:extLst>
          </p:cNvPr>
          <p:cNvSpPr>
            <a:spLocks noGrp="1"/>
          </p:cNvSpPr>
          <p:nvPr>
            <p:ph type="title"/>
          </p:nvPr>
        </p:nvSpPr>
        <p:spPr/>
        <p:txBody>
          <a:bodyPr/>
          <a:lstStyle/>
          <a:p>
            <a:r>
              <a:rPr lang="en-US"/>
              <a:t>ESSER I (CARES Act)</a:t>
            </a:r>
          </a:p>
        </p:txBody>
      </p:sp>
      <p:sp>
        <p:nvSpPr>
          <p:cNvPr id="3" name="Content Placeholder 2">
            <a:extLst>
              <a:ext uri="{FF2B5EF4-FFF2-40B4-BE49-F238E27FC236}">
                <a16:creationId xmlns:a16="http://schemas.microsoft.com/office/drawing/2014/main" id="{0CE223D0-1D92-464C-86BB-A145651D2805}"/>
              </a:ext>
            </a:extLst>
          </p:cNvPr>
          <p:cNvSpPr>
            <a:spLocks noGrp="1"/>
          </p:cNvSpPr>
          <p:nvPr>
            <p:ph idx="1"/>
          </p:nvPr>
        </p:nvSpPr>
        <p:spPr/>
        <p:txBody>
          <a:bodyPr/>
          <a:lstStyle/>
          <a:p>
            <a:r>
              <a:rPr lang="en-US"/>
              <a:t>Coronavirus Relief and Economic Security Act (CARES)</a:t>
            </a:r>
          </a:p>
          <a:p>
            <a:pPr lvl="1"/>
            <a:r>
              <a:rPr lang="en-US"/>
              <a:t>Passed in March 2020</a:t>
            </a:r>
          </a:p>
          <a:p>
            <a:pPr lvl="1"/>
            <a:r>
              <a:rPr lang="en-US" sz="2400"/>
              <a:t>Created the “Education Stabilization Fund” </a:t>
            </a:r>
          </a:p>
          <a:p>
            <a:pPr lvl="1">
              <a:lnSpc>
                <a:spcPct val="100000"/>
              </a:lnSpc>
            </a:pPr>
            <a:r>
              <a:rPr lang="en-US" sz="2400"/>
              <a:t>Funded the Elementary &amp; Secondary Schools Emergency Relief Fund (ESSER) and the Governor’s Emergency Education Relief Fund (GEER)</a:t>
            </a:r>
          </a:p>
          <a:p>
            <a:pPr lvl="1">
              <a:lnSpc>
                <a:spcPct val="100000"/>
              </a:lnSpc>
            </a:pPr>
            <a:r>
              <a:rPr lang="en-US" sz="2400"/>
              <a:t>New Jersey received $310,371,213 in ESSER Funds</a:t>
            </a:r>
          </a:p>
          <a:p>
            <a:endParaRPr lang="en-US"/>
          </a:p>
          <a:p>
            <a:endParaRPr lang="en-US"/>
          </a:p>
        </p:txBody>
      </p:sp>
      <p:sp>
        <p:nvSpPr>
          <p:cNvPr id="5" name="Slide Number Placeholder 4">
            <a:extLst>
              <a:ext uri="{FF2B5EF4-FFF2-40B4-BE49-F238E27FC236}">
                <a16:creationId xmlns:a16="http://schemas.microsoft.com/office/drawing/2014/main" id="{9F5D315C-C6AA-4F7F-A2A8-182FDE19CC37}"/>
              </a:ext>
            </a:extLst>
          </p:cNvPr>
          <p:cNvSpPr>
            <a:spLocks noGrp="1"/>
          </p:cNvSpPr>
          <p:nvPr>
            <p:ph type="sldNum" sz="quarter" idx="12"/>
          </p:nvPr>
        </p:nvSpPr>
        <p:spPr/>
        <p:txBody>
          <a:bodyPr/>
          <a:lstStyle/>
          <a:p>
            <a:fld id="{37CA07B4-DD15-4A32-9DF2-B6AD00727005}" type="slidenum">
              <a:rPr lang="en-US" smtClean="0"/>
              <a:t>5</a:t>
            </a:fld>
            <a:endParaRPr lang="en-US"/>
          </a:p>
        </p:txBody>
      </p:sp>
    </p:spTree>
    <p:extLst>
      <p:ext uri="{BB962C8B-B14F-4D97-AF65-F5344CB8AC3E}">
        <p14:creationId xmlns:p14="http://schemas.microsoft.com/office/powerpoint/2010/main" val="670265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965E-D89E-43E6-84C8-95533828C397}"/>
              </a:ext>
            </a:extLst>
          </p:cNvPr>
          <p:cNvSpPr>
            <a:spLocks noGrp="1"/>
          </p:cNvSpPr>
          <p:nvPr>
            <p:ph type="title"/>
          </p:nvPr>
        </p:nvSpPr>
        <p:spPr/>
        <p:txBody>
          <a:bodyPr/>
          <a:lstStyle/>
          <a:p>
            <a:r>
              <a:rPr lang="en-US"/>
              <a:t>ESSER II (CRRSA Act)</a:t>
            </a:r>
          </a:p>
        </p:txBody>
      </p:sp>
      <p:sp>
        <p:nvSpPr>
          <p:cNvPr id="3" name="Content Placeholder 2">
            <a:extLst>
              <a:ext uri="{FF2B5EF4-FFF2-40B4-BE49-F238E27FC236}">
                <a16:creationId xmlns:a16="http://schemas.microsoft.com/office/drawing/2014/main" id="{0CE223D0-1D92-464C-86BB-A145651D2805}"/>
              </a:ext>
            </a:extLst>
          </p:cNvPr>
          <p:cNvSpPr>
            <a:spLocks noGrp="1"/>
          </p:cNvSpPr>
          <p:nvPr>
            <p:ph idx="1"/>
          </p:nvPr>
        </p:nvSpPr>
        <p:spPr/>
        <p:txBody>
          <a:bodyPr/>
          <a:lstStyle/>
          <a:p>
            <a:r>
              <a:rPr lang="en-US"/>
              <a:t>Coronavirus Response and Relief Supplemental Appropriations Act (CRRSA)</a:t>
            </a:r>
          </a:p>
          <a:p>
            <a:pPr lvl="1"/>
            <a:r>
              <a:rPr lang="en-US"/>
              <a:t>Passed in December 2020</a:t>
            </a:r>
          </a:p>
          <a:p>
            <a:pPr lvl="1"/>
            <a:r>
              <a:rPr lang="en-US" sz="2400"/>
              <a:t>Further funded the Elementary &amp; Secondary Schools Emergency Relief Fund (ESSER) and the Governor’s Emergency Education Relief Fund (GEER)</a:t>
            </a:r>
          </a:p>
          <a:p>
            <a:pPr lvl="1">
              <a:lnSpc>
                <a:spcPct val="100000"/>
              </a:lnSpc>
            </a:pPr>
            <a:r>
              <a:rPr lang="en-US" sz="2400"/>
              <a:t>New Jersey received $1,230,971,757 in ESSER II Funds</a:t>
            </a:r>
          </a:p>
          <a:p>
            <a:pPr lvl="1">
              <a:lnSpc>
                <a:spcPct val="100000"/>
              </a:lnSpc>
            </a:pPr>
            <a:r>
              <a:rPr lang="en-US" sz="2400"/>
              <a:t>Created the Emergency Assistance to Non-Public Schools (EANS) Program</a:t>
            </a:r>
          </a:p>
          <a:p>
            <a:endParaRPr lang="en-US"/>
          </a:p>
          <a:p>
            <a:endParaRPr lang="en-US"/>
          </a:p>
        </p:txBody>
      </p:sp>
      <p:sp>
        <p:nvSpPr>
          <p:cNvPr id="5" name="Slide Number Placeholder 4">
            <a:extLst>
              <a:ext uri="{FF2B5EF4-FFF2-40B4-BE49-F238E27FC236}">
                <a16:creationId xmlns:a16="http://schemas.microsoft.com/office/drawing/2014/main" id="{9F5D315C-C6AA-4F7F-A2A8-182FDE19CC37}"/>
              </a:ext>
            </a:extLst>
          </p:cNvPr>
          <p:cNvSpPr>
            <a:spLocks noGrp="1"/>
          </p:cNvSpPr>
          <p:nvPr>
            <p:ph type="sldNum" sz="quarter" idx="12"/>
          </p:nvPr>
        </p:nvSpPr>
        <p:spPr/>
        <p:txBody>
          <a:bodyPr/>
          <a:lstStyle/>
          <a:p>
            <a:fld id="{37CA07B4-DD15-4A32-9DF2-B6AD00727005}" type="slidenum">
              <a:rPr lang="en-US" smtClean="0"/>
              <a:t>6</a:t>
            </a:fld>
            <a:endParaRPr lang="en-US"/>
          </a:p>
        </p:txBody>
      </p:sp>
    </p:spTree>
    <p:extLst>
      <p:ext uri="{BB962C8B-B14F-4D97-AF65-F5344CB8AC3E}">
        <p14:creationId xmlns:p14="http://schemas.microsoft.com/office/powerpoint/2010/main" val="1077008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C4F6E-EA1C-4A80-B845-BCD064CDE371}"/>
              </a:ext>
            </a:extLst>
          </p:cNvPr>
          <p:cNvSpPr>
            <a:spLocks noGrp="1"/>
          </p:cNvSpPr>
          <p:nvPr>
            <p:ph type="title"/>
          </p:nvPr>
        </p:nvSpPr>
        <p:spPr/>
        <p:txBody>
          <a:bodyPr/>
          <a:lstStyle/>
          <a:p>
            <a:r>
              <a:rPr lang="en-US"/>
              <a:t>ESSER III (ARP)</a:t>
            </a:r>
          </a:p>
        </p:txBody>
      </p:sp>
      <p:sp>
        <p:nvSpPr>
          <p:cNvPr id="3" name="Content Placeholder 2">
            <a:extLst>
              <a:ext uri="{FF2B5EF4-FFF2-40B4-BE49-F238E27FC236}">
                <a16:creationId xmlns:a16="http://schemas.microsoft.com/office/drawing/2014/main" id="{2D22C0AE-B489-4813-B1F0-97361BC15124}"/>
              </a:ext>
            </a:extLst>
          </p:cNvPr>
          <p:cNvSpPr>
            <a:spLocks noGrp="1"/>
          </p:cNvSpPr>
          <p:nvPr>
            <p:ph idx="1"/>
          </p:nvPr>
        </p:nvSpPr>
        <p:spPr/>
        <p:txBody>
          <a:bodyPr/>
          <a:lstStyle/>
          <a:p>
            <a:r>
              <a:rPr lang="en-US"/>
              <a:t>American Rescue Plan Act (ARP)</a:t>
            </a:r>
          </a:p>
          <a:p>
            <a:pPr lvl="1"/>
            <a:r>
              <a:rPr lang="en-US"/>
              <a:t>Passed in March 2021</a:t>
            </a:r>
          </a:p>
          <a:p>
            <a:pPr lvl="1"/>
            <a:r>
              <a:rPr lang="en-US"/>
              <a:t>NJ received $2,766,529,533 in ARP ESSER Funds</a:t>
            </a:r>
          </a:p>
          <a:p>
            <a:pPr lvl="1"/>
            <a:r>
              <a:rPr lang="en-US"/>
              <a:t>$2.75 billion nationwide for Emergency Assistance to Nonpublic Schools (EANS) program</a:t>
            </a:r>
          </a:p>
          <a:p>
            <a:pPr lvl="1"/>
            <a:r>
              <a:rPr lang="en-US"/>
              <a:t>Required states to submit a plan to the United States Department of Education for approval</a:t>
            </a:r>
          </a:p>
        </p:txBody>
      </p:sp>
      <p:sp>
        <p:nvSpPr>
          <p:cNvPr id="5" name="Slide Number Placeholder 4">
            <a:extLst>
              <a:ext uri="{FF2B5EF4-FFF2-40B4-BE49-F238E27FC236}">
                <a16:creationId xmlns:a16="http://schemas.microsoft.com/office/drawing/2014/main" id="{8031357F-EF8F-4517-B64D-297BEA94AE96}"/>
              </a:ext>
            </a:extLst>
          </p:cNvPr>
          <p:cNvSpPr>
            <a:spLocks noGrp="1"/>
          </p:cNvSpPr>
          <p:nvPr>
            <p:ph type="sldNum" sz="quarter" idx="12"/>
          </p:nvPr>
        </p:nvSpPr>
        <p:spPr/>
        <p:txBody>
          <a:bodyPr/>
          <a:lstStyle/>
          <a:p>
            <a:fld id="{37CA07B4-DD15-4A32-9DF2-B6AD00727005}" type="slidenum">
              <a:rPr lang="en-US" smtClean="0"/>
              <a:t>7</a:t>
            </a:fld>
            <a:endParaRPr lang="en-US"/>
          </a:p>
        </p:txBody>
      </p:sp>
    </p:spTree>
    <p:extLst>
      <p:ext uri="{BB962C8B-B14F-4D97-AF65-F5344CB8AC3E}">
        <p14:creationId xmlns:p14="http://schemas.microsoft.com/office/powerpoint/2010/main" val="368152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BBF8D-C99A-4532-904E-F8BDF8C6C10C}"/>
              </a:ext>
            </a:extLst>
          </p:cNvPr>
          <p:cNvSpPr>
            <a:spLocks noGrp="1"/>
          </p:cNvSpPr>
          <p:nvPr>
            <p:ph type="title"/>
          </p:nvPr>
        </p:nvSpPr>
        <p:spPr/>
        <p:txBody>
          <a:bodyPr>
            <a:normAutofit/>
          </a:bodyPr>
          <a:lstStyle/>
          <a:p>
            <a:r>
              <a:rPr lang="en-US" sz="4000">
                <a:latin typeface="+mj-lt"/>
                <a:cs typeface="Calibri" panose="020F0502020204030204" pitchFamily="34" charset="0"/>
              </a:rPr>
              <a:t>ARP ESSER: New Jersey Details</a:t>
            </a:r>
          </a:p>
        </p:txBody>
      </p:sp>
      <p:pic>
        <p:nvPicPr>
          <p:cNvPr id="14" name="Content Placeholder 13">
            <a:extLst>
              <a:ext uri="{FF2B5EF4-FFF2-40B4-BE49-F238E27FC236}">
                <a16:creationId xmlns:a16="http://schemas.microsoft.com/office/drawing/2014/main" id="{4C82FE1A-D1CF-4F3F-85FF-2E2F873DC9FB}"/>
              </a:ext>
            </a:extLst>
          </p:cNvPr>
          <p:cNvPicPr>
            <a:picLocks noGrp="1" noChangeAspect="1"/>
          </p:cNvPicPr>
          <p:nvPr>
            <p:ph idx="1"/>
          </p:nvPr>
        </p:nvPicPr>
        <p:blipFill>
          <a:blip r:embed="rId2"/>
          <a:stretch>
            <a:fillRect/>
          </a:stretch>
        </p:blipFill>
        <p:spPr>
          <a:xfrm>
            <a:off x="690880" y="1126477"/>
            <a:ext cx="10251440" cy="4949203"/>
          </a:xfrm>
          <a:prstGeom prst="rect">
            <a:avLst/>
          </a:prstGeom>
        </p:spPr>
      </p:pic>
      <p:sp>
        <p:nvSpPr>
          <p:cNvPr id="4" name="Slide Number Placeholder 3">
            <a:extLst>
              <a:ext uri="{FF2B5EF4-FFF2-40B4-BE49-F238E27FC236}">
                <a16:creationId xmlns:a16="http://schemas.microsoft.com/office/drawing/2014/main" id="{B152D198-BE29-4821-9BDA-09B84F490B6B}"/>
              </a:ext>
            </a:extLst>
          </p:cNvPr>
          <p:cNvSpPr>
            <a:spLocks noGrp="1"/>
          </p:cNvSpPr>
          <p:nvPr>
            <p:ph type="sldNum" sz="quarter" idx="12"/>
          </p:nvPr>
        </p:nvSpPr>
        <p:spPr/>
        <p:txBody>
          <a:bodyPr/>
          <a:lstStyle/>
          <a:p>
            <a:fld id="{78C924E4-27BB-4241-B10A-A37B9DB4B77C}" type="slidenum">
              <a:rPr lang="en-US" smtClean="0"/>
              <a:pPr/>
              <a:t>8</a:t>
            </a:fld>
            <a:endParaRPr lang="en-US"/>
          </a:p>
        </p:txBody>
      </p:sp>
    </p:spTree>
    <p:extLst>
      <p:ext uri="{BB962C8B-B14F-4D97-AF65-F5344CB8AC3E}">
        <p14:creationId xmlns:p14="http://schemas.microsoft.com/office/powerpoint/2010/main" val="2122593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78D51-D172-43A4-8831-9D0E12EB3B21}"/>
              </a:ext>
            </a:extLst>
          </p:cNvPr>
          <p:cNvSpPr>
            <a:spLocks noGrp="1"/>
          </p:cNvSpPr>
          <p:nvPr>
            <p:ph type="title"/>
          </p:nvPr>
        </p:nvSpPr>
        <p:spPr/>
        <p:txBody>
          <a:bodyPr/>
          <a:lstStyle/>
          <a:p>
            <a:r>
              <a:rPr lang="en-US"/>
              <a:t>Period of Funds Availability</a:t>
            </a:r>
          </a:p>
        </p:txBody>
      </p:sp>
      <p:sp>
        <p:nvSpPr>
          <p:cNvPr id="3" name="Content Placeholder 2">
            <a:extLst>
              <a:ext uri="{FF2B5EF4-FFF2-40B4-BE49-F238E27FC236}">
                <a16:creationId xmlns:a16="http://schemas.microsoft.com/office/drawing/2014/main" id="{9D4D6167-4A4E-4413-8A6A-6263EA492B75}"/>
              </a:ext>
            </a:extLst>
          </p:cNvPr>
          <p:cNvSpPr>
            <a:spLocks noGrp="1"/>
          </p:cNvSpPr>
          <p:nvPr>
            <p:ph idx="1"/>
          </p:nvPr>
        </p:nvSpPr>
        <p:spPr/>
        <p:txBody>
          <a:bodyPr/>
          <a:lstStyle/>
          <a:p>
            <a:r>
              <a:rPr lang="en-US"/>
              <a:t>ESSER I, II and III (ARP ESSER) may be used for pre-award costs dating back to March 13, 2020, when the public emergency was declared. Funds are available for obligation:</a:t>
            </a:r>
          </a:p>
          <a:p>
            <a:pPr lvl="1"/>
            <a:r>
              <a:rPr lang="en-US"/>
              <a:t>ESSER I through September 30, 2022.</a:t>
            </a:r>
          </a:p>
          <a:p>
            <a:pPr lvl="1"/>
            <a:r>
              <a:rPr lang="en-US"/>
              <a:t>ESSER II through September 30, 2023.</a:t>
            </a:r>
          </a:p>
          <a:p>
            <a:pPr lvl="1"/>
            <a:r>
              <a:rPr lang="en-US"/>
              <a:t>ESSER III through September 30, 2024.</a:t>
            </a:r>
          </a:p>
          <a:p>
            <a:pPr marL="342900" lvl="1" indent="0" algn="ctr">
              <a:buNone/>
            </a:pPr>
            <a:r>
              <a:rPr lang="en-US" i="1"/>
              <a:t>This includes the 12 month </a:t>
            </a:r>
            <a:r>
              <a:rPr lang="en-US" i="1" err="1"/>
              <a:t>Tydings</a:t>
            </a:r>
            <a:r>
              <a:rPr lang="en-US" i="1"/>
              <a:t> period.</a:t>
            </a:r>
          </a:p>
        </p:txBody>
      </p:sp>
      <p:sp>
        <p:nvSpPr>
          <p:cNvPr id="4" name="Slide Number Placeholder 3">
            <a:extLst>
              <a:ext uri="{FF2B5EF4-FFF2-40B4-BE49-F238E27FC236}">
                <a16:creationId xmlns:a16="http://schemas.microsoft.com/office/drawing/2014/main" id="{1A8FC235-323C-4978-B10C-32AB3DC79A0C}"/>
              </a:ext>
            </a:extLst>
          </p:cNvPr>
          <p:cNvSpPr>
            <a:spLocks noGrp="1"/>
          </p:cNvSpPr>
          <p:nvPr>
            <p:ph type="sldNum" sz="quarter" idx="12"/>
          </p:nvPr>
        </p:nvSpPr>
        <p:spPr/>
        <p:txBody>
          <a:bodyPr/>
          <a:lstStyle/>
          <a:p>
            <a:fld id="{37CA07B4-DD15-4A32-9DF2-B6AD00727005}" type="slidenum">
              <a:rPr lang="en-US" smtClean="0"/>
              <a:t>9</a:t>
            </a:fld>
            <a:endParaRPr lang="en-US"/>
          </a:p>
        </p:txBody>
      </p:sp>
    </p:spTree>
    <p:extLst>
      <p:ext uri="{BB962C8B-B14F-4D97-AF65-F5344CB8AC3E}">
        <p14:creationId xmlns:p14="http://schemas.microsoft.com/office/powerpoint/2010/main" val="1401734183"/>
      </p:ext>
    </p:extLst>
  </p:cSld>
  <p:clrMapOvr>
    <a:masterClrMapping/>
  </p:clrMapOvr>
</p:sld>
</file>

<file path=ppt/theme/theme1.xml><?xml version="1.0" encoding="utf-8"?>
<a:theme xmlns:a="http://schemas.openxmlformats.org/drawingml/2006/main" name="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  Read-Only" id="{7DB005D5-9A20-4F54-BDDB-3F0B58CF7C39}" vid="{8F5B3E5E-17D6-48F5-9A13-48CA22833D02}"/>
    </a:ext>
  </a:extLst>
</a:theme>
</file>

<file path=ppt/theme/theme2.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  Read-Only" id="{7DB005D5-9A20-4F54-BDDB-3F0B58CF7C39}" vid="{8555BBD0-58EB-40D3-92E2-3F2E5ED552CF}"/>
    </a:ext>
  </a:extLst>
</a:theme>
</file>

<file path=ppt/theme/theme3.xml><?xml version="1.0" encoding="utf-8"?>
<a:theme xmlns:a="http://schemas.openxmlformats.org/drawingml/2006/main" name="NJDOE_SectionTit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  Read-Only" id="{7DB005D5-9A20-4F54-BDDB-3F0B58CF7C39}" vid="{0363114F-E39A-4520-852A-5684BFE7891B}"/>
    </a:ext>
  </a:extLst>
</a:theme>
</file>

<file path=ppt/theme/theme4.xml><?xml version="1.0" encoding="utf-8"?>
<a:theme xmlns:a="http://schemas.openxmlformats.org/drawingml/2006/main" name="1_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  Read-Only" id="{7DB005D5-9A20-4F54-BDDB-3F0B58CF7C39}" vid="{8F5B3E5E-17D6-48F5-9A13-48CA22833D02}"/>
    </a:ext>
  </a:extLst>
</a:theme>
</file>

<file path=ppt/theme/theme5.xml><?xml version="1.0" encoding="utf-8"?>
<a:theme xmlns:a="http://schemas.openxmlformats.org/drawingml/2006/main" name="1_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Widescreen  -  Read-Only" id="{C59D137A-502B-4AE3-BFA8-EAB911F90DD9}" vid="{9DF51BEE-0EBD-4C05-BE34-DC7312BF5F9B}"/>
    </a:ext>
  </a:extLst>
</a:theme>
</file>

<file path=ppt/theme/theme6.xml><?xml version="1.0" encoding="utf-8"?>
<a:theme xmlns:a="http://schemas.openxmlformats.org/drawingml/2006/main" name="2_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pdated TICOP Presentation - 9-23-2021.potx" id="{26BE1D04-D970-4612-B783-F93DAD06BEA7}" vid="{C512B116-3601-4E61-A264-B27E7C631BBD}"/>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CDBC90275BB3848B6B366B6D0955763" ma:contentTypeVersion="12" ma:contentTypeDescription="Create a new document." ma:contentTypeScope="" ma:versionID="5361e6b8fbf56a00650e67f65135ea9f">
  <xsd:schema xmlns:xsd="http://www.w3.org/2001/XMLSchema" xmlns:xs="http://www.w3.org/2001/XMLSchema" xmlns:p="http://schemas.microsoft.com/office/2006/metadata/properties" xmlns:ns3="0cb49514-646a-4c19-b3ae-5e7d43590eeb" xmlns:ns4="9baf7004-a385-44da-a26e-a78e432394d8" targetNamespace="http://schemas.microsoft.com/office/2006/metadata/properties" ma:root="true" ma:fieldsID="fdb126bfc2a743012ddd5997afb6789c" ns3:_="" ns4:_="">
    <xsd:import namespace="0cb49514-646a-4c19-b3ae-5e7d43590eeb"/>
    <xsd:import namespace="9baf7004-a385-44da-a26e-a78e432394d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b49514-646a-4c19-b3ae-5e7d43590ee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baf7004-a385-44da-a26e-a78e432394d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AD61DD-F7AE-47C3-8201-9CC491FDCE43}">
  <ds:schemaRefs>
    <ds:schemaRef ds:uri="http://schemas.microsoft.com/sharepoint/v3/contenttype/forms"/>
  </ds:schemaRefs>
</ds:datastoreItem>
</file>

<file path=customXml/itemProps2.xml><?xml version="1.0" encoding="utf-8"?>
<ds:datastoreItem xmlns:ds="http://schemas.openxmlformats.org/officeDocument/2006/customXml" ds:itemID="{28688026-0588-4682-A3DD-FB603ACCFA86}">
  <ds:schemaRefs>
    <ds:schemaRef ds:uri="http://purl.org/dc/elements/1.1/"/>
    <ds:schemaRef ds:uri="http://www.w3.org/XML/1998/namespace"/>
    <ds:schemaRef ds:uri="http://purl.org/dc/dcmitype/"/>
    <ds:schemaRef ds:uri="9baf7004-a385-44da-a26e-a78e432394d8"/>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0cb49514-646a-4c19-b3ae-5e7d43590eeb"/>
  </ds:schemaRefs>
</ds:datastoreItem>
</file>

<file path=customXml/itemProps3.xml><?xml version="1.0" encoding="utf-8"?>
<ds:datastoreItem xmlns:ds="http://schemas.openxmlformats.org/officeDocument/2006/customXml" ds:itemID="{E7E8FCE0-D2AE-4E1A-892A-450B7D633A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b49514-646a-4c19-b3ae-5e7d43590eeb"/>
    <ds:schemaRef ds:uri="9baf7004-a385-44da-a26e-a78e432394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2021 PPT Design Theme</Template>
  <TotalTime>123</TotalTime>
  <Words>3858</Words>
  <Application>Microsoft Office PowerPoint</Application>
  <PresentationFormat>Widescreen</PresentationFormat>
  <Paragraphs>406</Paragraphs>
  <Slides>41</Slides>
  <Notes>19</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41</vt:i4>
      </vt:variant>
    </vt:vector>
  </HeadingPairs>
  <TitlesOfParts>
    <vt:vector size="52" baseType="lpstr">
      <vt:lpstr>Arial</vt:lpstr>
      <vt:lpstr>Bell MT</vt:lpstr>
      <vt:lpstr>Calibri</vt:lpstr>
      <vt:lpstr>Palatino Linotype</vt:lpstr>
      <vt:lpstr>Times New Roman</vt:lpstr>
      <vt:lpstr>NJDOE_TitleSlide</vt:lpstr>
      <vt:lpstr>NDJOE_Main</vt:lpstr>
      <vt:lpstr>NJDOE_SectionTitle</vt:lpstr>
      <vt:lpstr>1_NJDOE_TitleSlide</vt:lpstr>
      <vt:lpstr>1_NDJOE_Main</vt:lpstr>
      <vt:lpstr>2_NDJOE_Main</vt:lpstr>
      <vt:lpstr> Everything ESSER:  An Overview of the Federal Elementary and Secondary School Emergency Relief (ESSER) Program, ARP IDEA and the ARP Homeless Children and Youth Funds</vt:lpstr>
      <vt:lpstr>Goals for Today’s Presentation</vt:lpstr>
      <vt:lpstr> Overview of Federal Relief Funds </vt:lpstr>
      <vt:lpstr>ESSER Overview</vt:lpstr>
      <vt:lpstr>ESSER I (CARES Act)</vt:lpstr>
      <vt:lpstr>ESSER II (CRRSA Act)</vt:lpstr>
      <vt:lpstr>ESSER III (ARP)</vt:lpstr>
      <vt:lpstr>ARP ESSER: New Jersey Details</vt:lpstr>
      <vt:lpstr>Period of Funds Availability</vt:lpstr>
      <vt:lpstr>Period of Funds Availability</vt:lpstr>
      <vt:lpstr>Allocation Requirements</vt:lpstr>
      <vt:lpstr>Allocation Requirements</vt:lpstr>
      <vt:lpstr>Equitable Services</vt:lpstr>
      <vt:lpstr>Data Reporting/Monitoring</vt:lpstr>
      <vt:lpstr>Allowable Uses of Funds</vt:lpstr>
      <vt:lpstr>Allowable Uses</vt:lpstr>
      <vt:lpstr>Allowability Considerations</vt:lpstr>
      <vt:lpstr>ARP ESSER Use of Funds Requirements</vt:lpstr>
      <vt:lpstr>Braiding Funds</vt:lpstr>
      <vt:lpstr>Braiding Funds Example</vt:lpstr>
      <vt:lpstr>Braiding Funds Example</vt:lpstr>
      <vt:lpstr>ARP ESSER Safe Return Plan</vt:lpstr>
      <vt:lpstr>ARP ESSER LEA Safe Return to In-Person Instruction Plan</vt:lpstr>
      <vt:lpstr>ARP ESSER Safe Return to In-Person Instruction Plan</vt:lpstr>
      <vt:lpstr>ARP ESSER Use of Funds Plan</vt:lpstr>
      <vt:lpstr>ARP ESSER LEA Use of Funds Plan</vt:lpstr>
      <vt:lpstr>ARP ESSER LEA Use of Funds Plan</vt:lpstr>
      <vt:lpstr>ARP ESSER LEA Use of Funds Plan</vt:lpstr>
      <vt:lpstr>ARP ESSER Use of Funds Plan</vt:lpstr>
      <vt:lpstr>ARP IDEA Funds</vt:lpstr>
      <vt:lpstr>ARP IDEA Supplemental Award</vt:lpstr>
      <vt:lpstr>ARP IDEA Allocation</vt:lpstr>
      <vt:lpstr>ARP IDEA </vt:lpstr>
      <vt:lpstr>ARP IDEA Use of Funds</vt:lpstr>
      <vt:lpstr>Resources</vt:lpstr>
      <vt:lpstr>ARP HCY Funds</vt:lpstr>
      <vt:lpstr> ARP-HCY Funding</vt:lpstr>
      <vt:lpstr>State Level Set-aside (25%)​</vt:lpstr>
      <vt:lpstr>Uses of Funds​</vt:lpstr>
      <vt:lpstr>Uses of Funds (cont’d.)​</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Rescue Plan ESSER Fund State Level Grants to LEAs</dc:title>
  <dc:creator>Ehling, Kathleen</dc:creator>
  <cp:lastModifiedBy>Ehling, Kathleen</cp:lastModifiedBy>
  <cp:revision>7</cp:revision>
  <dcterms:created xsi:type="dcterms:W3CDTF">2021-09-13T19:29:51Z</dcterms:created>
  <dcterms:modified xsi:type="dcterms:W3CDTF">2021-10-19T17:42:17Z</dcterms:modified>
</cp:coreProperties>
</file>