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1" r:id="rId1"/>
    <p:sldMasterId id="2147483674" r:id="rId2"/>
  </p:sldMasterIdLst>
  <p:notesMasterIdLst>
    <p:notesMasterId r:id="rId36"/>
  </p:notesMasterIdLst>
  <p:handoutMasterIdLst>
    <p:handoutMasterId r:id="rId37"/>
  </p:handoutMasterIdLst>
  <p:sldIdLst>
    <p:sldId id="581" r:id="rId3"/>
    <p:sldId id="579" r:id="rId4"/>
    <p:sldId id="589" r:id="rId5"/>
    <p:sldId id="590" r:id="rId6"/>
    <p:sldId id="591" r:id="rId7"/>
    <p:sldId id="592" r:id="rId8"/>
    <p:sldId id="593" r:id="rId9"/>
    <p:sldId id="594" r:id="rId10"/>
    <p:sldId id="595" r:id="rId11"/>
    <p:sldId id="596" r:id="rId12"/>
    <p:sldId id="597" r:id="rId13"/>
    <p:sldId id="598" r:id="rId14"/>
    <p:sldId id="599" r:id="rId15"/>
    <p:sldId id="600" r:id="rId16"/>
    <p:sldId id="601" r:id="rId17"/>
    <p:sldId id="602" r:id="rId18"/>
    <p:sldId id="603" r:id="rId19"/>
    <p:sldId id="604" r:id="rId20"/>
    <p:sldId id="605" r:id="rId21"/>
    <p:sldId id="606" r:id="rId22"/>
    <p:sldId id="607" r:id="rId23"/>
    <p:sldId id="608" r:id="rId24"/>
    <p:sldId id="609" r:id="rId25"/>
    <p:sldId id="610" r:id="rId26"/>
    <p:sldId id="611" r:id="rId27"/>
    <p:sldId id="612" r:id="rId28"/>
    <p:sldId id="613" r:id="rId29"/>
    <p:sldId id="614" r:id="rId30"/>
    <p:sldId id="615" r:id="rId31"/>
    <p:sldId id="616" r:id="rId32"/>
    <p:sldId id="617" r:id="rId33"/>
    <p:sldId id="618" r:id="rId34"/>
    <p:sldId id="619" r:id="rId3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brown" initials="k" lastIdx="2" clrIdx="0"/>
  <p:cmAuthor id="1" name="Angelo, Matthew" initials="AM" lastIdx="1" clrIdx="1"/>
  <p:cmAuthor id="2" name="Pasculli, Diana" initials="PD" lastIdx="20" clrIdx="2">
    <p:extLst/>
  </p:cmAuthor>
  <p:cmAuthor id="3" name="Kedda Williams" initials="KW" lastIdx="1" clrIdx="3">
    <p:extLst/>
  </p:cmAuthor>
  <p:cmAuthor id="4" name="SophieGreen" initials="S" lastIdx="25" clrIdx="4">
    <p:extLst/>
  </p:cmAuthor>
  <p:cmAuthor id="5" name="Riddlesperger, James" initials="RJ" lastIdx="27" clrIdx="5">
    <p:extLst/>
  </p:cmAuthor>
  <p:cmAuthor id="6" name="Hayin Kim" initials="HK" lastIdx="2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5072"/>
    <a:srgbClr val="D05727"/>
    <a:srgbClr val="FFDC6D"/>
    <a:srgbClr val="FFEFBD"/>
    <a:srgbClr val="178C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69" autoAdjust="0"/>
    <p:restoredTop sz="95065" autoAdjust="0"/>
  </p:normalViewPr>
  <p:slideViewPr>
    <p:cSldViewPr>
      <p:cViewPr varScale="1">
        <p:scale>
          <a:sx n="82" d="100"/>
          <a:sy n="82" d="100"/>
        </p:scale>
        <p:origin x="926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36" tIns="46568" rIns="93136" bIns="4656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36" tIns="46568" rIns="93136" bIns="46568" rtlCol="0"/>
          <a:lstStyle>
            <a:lvl1pPr algn="r">
              <a:defRPr sz="1300"/>
            </a:lvl1pPr>
          </a:lstStyle>
          <a:p>
            <a:fld id="{E711840D-0683-43EE-ADD6-5FA1DFD45E28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36" tIns="46568" rIns="93136" bIns="4656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36" tIns="46568" rIns="93136" bIns="46568" rtlCol="0" anchor="b"/>
          <a:lstStyle>
            <a:lvl1pPr algn="r">
              <a:defRPr sz="1300"/>
            </a:lvl1pPr>
          </a:lstStyle>
          <a:p>
            <a:fld id="{DF058702-DF71-4FC6-9013-469E3D5E95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10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36" tIns="46568" rIns="93136" bIns="4656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36" tIns="46568" rIns="93136" bIns="46568" rtlCol="0"/>
          <a:lstStyle>
            <a:lvl1pPr algn="r">
              <a:defRPr sz="1300"/>
            </a:lvl1pPr>
          </a:lstStyle>
          <a:p>
            <a:fld id="{1D87339E-6DD0-4B8A-99CA-B19D1AEBA850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6" tIns="46568" rIns="93136" bIns="465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36" tIns="46568" rIns="93136" bIns="4656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36" tIns="46568" rIns="93136" bIns="4656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36" tIns="46568" rIns="93136" bIns="46568" rtlCol="0" anchor="b"/>
          <a:lstStyle>
            <a:lvl1pPr algn="r">
              <a:defRPr sz="1300"/>
            </a:lvl1pPr>
          </a:lstStyle>
          <a:p>
            <a:fld id="{593D8012-DC34-472B-8493-722ACF7D66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382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30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306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807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86042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/>
          <a:lstStyle>
            <a:lvl1pPr>
              <a:defRPr b="1" baseline="0">
                <a:solidFill>
                  <a:srgbClr val="0D507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7DDC3E-C416-4474-9BCE-EF2C429E4F1E}" type="datetime1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9E3962-9B88-4995-8BC4-58484F190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81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D507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 marL="231775" indent="-231775" eaLnBrk="1" hangingPunct="1"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2625" indent="-225425" eaLnBrk="1" hangingPunct="1">
              <a:buClrTx/>
              <a:buFont typeface="Calibri" pitchFamily="34" charset="0"/>
              <a:buChar char="‒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6175" indent="-231775" eaLnBrk="1" hangingPunct="1">
              <a:buClrTx/>
              <a:buFont typeface="Courier New" pitchFamily="49" charset="0"/>
              <a:buChar char="o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0250"/>
            <a:ext cx="8229600" cy="102235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2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123" charset="-128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368300"/>
          </a:xfrm>
          <a:prstGeom prst="rect">
            <a:avLst/>
          </a:prstGeom>
        </p:spPr>
        <p:txBody>
          <a:bodyPr anchor="b"/>
          <a:lstStyle>
            <a:lvl1pPr algn="l">
              <a:defRPr sz="17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3736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466660"/>
            <a:ext cx="9144000" cy="40818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17" descr="internal_roundup_header_cropped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838203" y="274152"/>
            <a:ext cx="2286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1100" b="1" dirty="0">
                <a:solidFill>
                  <a:srgbClr val="0D5072"/>
                </a:solidFill>
                <a:latin typeface="Palatino" pitchFamily="-123" charset="0"/>
              </a:rPr>
              <a:t>New Jersey</a:t>
            </a:r>
          </a:p>
          <a:p>
            <a:r>
              <a:rPr lang="en-US" sz="1100" b="1" dirty="0">
                <a:solidFill>
                  <a:srgbClr val="0D5072"/>
                </a:solidFill>
                <a:latin typeface="Palatino" pitchFamily="-123" charset="0"/>
              </a:rPr>
              <a:t>DEPARTMENT OF EDUCATION</a:t>
            </a:r>
            <a:endParaRPr lang="en-US" sz="1100" dirty="0">
              <a:solidFill>
                <a:srgbClr val="0D5072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4795"/>
            <a:ext cx="609603" cy="609603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45147" y="6466661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B6E7BE7-7590-42A1-BEEC-349CFB141555}" type="slidenum">
              <a:rPr lang="en-US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‹#›</a:t>
            </a:fld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6" r:id="rId1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-123" charset="0"/>
        <a:buChar char="•"/>
        <a:defRPr sz="3200" kern="1200">
          <a:solidFill>
            <a:schemeClr val="tx1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-123" charset="0"/>
        <a:buChar char="–"/>
        <a:defRPr sz="28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-123" charset="0"/>
        <a:buChar char="•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-123" charset="0"/>
        <a:buChar char="–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-123" charset="0"/>
        <a:buChar char="»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CD1B2-C11B-4838-8012-37186D400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j.gov/education/finance/fp/dwb/defeated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Defeated Budget Process 2019-20</a:t>
            </a:r>
            <a:br>
              <a:rPr lang="en-US" sz="4000" dirty="0"/>
            </a:br>
            <a:r>
              <a:rPr lang="en-US" sz="4000" b="1" dirty="0">
                <a:latin typeface="+mn-lt"/>
              </a:rPr>
              <a:t> 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Information to Be Covered: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dirty="0"/>
              <a:t> Defeated Budget Packet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dirty="0"/>
              <a:t> Election Day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dirty="0"/>
              <a:t> Consultation Phase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dirty="0"/>
              <a:t> District and Municipal Roles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dirty="0"/>
              <a:t> Tax Certification Options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dirty="0"/>
              <a:t> Post-Certification and Next Steps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145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0DB0B-34F7-47B4-8164-4869C19B2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District Responsibilities (4 of 5)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7C244-4C79-4423-97B9-3ADCE0514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0" indent="0" fontAlgn="auto">
              <a:buClr>
                <a:schemeClr val="hlink"/>
              </a:buClr>
              <a:buSzPct val="70000"/>
              <a:buNone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Defeated Budget Information – Salary Information (Support Doc):</a:t>
            </a:r>
          </a:p>
          <a:p>
            <a:pPr marL="201168" lvl="1" indent="0" fontAlgn="auto">
              <a:buClr>
                <a:schemeClr val="hlink"/>
              </a:buClr>
              <a:buSzPct val="70000"/>
              <a:buNone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Pursuant to </a:t>
            </a:r>
            <a:r>
              <a:rPr lang="en-US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N.J.S.A.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18A:7F-5.3, districts must prepare supporting documents for salary and benefit information for certain employees:</a:t>
            </a:r>
          </a:p>
          <a:p>
            <a:pPr marL="566928" lvl="2" indent="-182880" fontAlgn="auto">
              <a:buSzPct val="70000"/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Superintendent;</a:t>
            </a:r>
          </a:p>
          <a:p>
            <a:pPr marL="566928" lvl="2" indent="-182880" fontAlgn="auto">
              <a:buSzPct val="70000"/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Assistant Superintendent;</a:t>
            </a:r>
          </a:p>
          <a:p>
            <a:pPr marL="566928" lvl="2" indent="-182880" fontAlgn="auto">
              <a:buSzPct val="70000"/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Business Administrator; and</a:t>
            </a:r>
          </a:p>
          <a:p>
            <a:pPr marL="566928" lvl="2" indent="-182880" fontAlgn="auto">
              <a:buSzPct val="70000"/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Any employee not a member of a collective bargaining unit, with a salary that exceeds $75,000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3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76F27-0245-48E3-9CED-46E65DB7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District Responsibilities (5 of 5)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AE8FC-059D-47B4-9D63-17AE822F3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lnSpc>
                <a:spcPct val="110000"/>
              </a:lnSpc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soon as possible, the district administration should establish a meeting date with municipal officials to review defeated budget information.</a:t>
            </a:r>
          </a:p>
          <a:p>
            <a:pPr marL="91440" indent="-91440" fontAlgn="auto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Executive County Superintendent should be notified of the date </a:t>
            </a:r>
          </a:p>
          <a:p>
            <a:pPr marL="91440" indent="-91440" fontAlgn="auto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Open Public Meetings Act applies if either the BOE or municipal governing body, or both, have a majority present at the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7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7AE05-5342-4D4A-8E13-F2CF702E6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95400"/>
          </a:xfrm>
        </p:spPr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Municipal Governing Body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Responsibilities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DD86D-C174-4E16-9DE1-6C37897C9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10000"/>
          </a:xfrm>
        </p:spPr>
        <p:txBody>
          <a:bodyPr/>
          <a:lstStyle/>
          <a:p>
            <a:pPr>
              <a:buNone/>
            </a:pPr>
            <a:r>
              <a:rPr lang="en-US" altLang="en-US" b="1" i="1" dirty="0"/>
              <a:t>By Monday, May 20, 2019</a:t>
            </a:r>
            <a:endParaRPr lang="en-US" altLang="en-US" b="1" i="1" baseline="30000" dirty="0"/>
          </a:p>
          <a:p>
            <a:pPr>
              <a:buNone/>
            </a:pPr>
            <a:r>
              <a:rPr lang="en-US" altLang="en-US" dirty="0">
                <a:sym typeface="Marlett" pitchFamily="2" charset="2"/>
              </a:rPr>
              <a:t>	</a:t>
            </a:r>
            <a:r>
              <a:rPr lang="en-US" altLang="en-US" dirty="0"/>
              <a:t>Municipality must certify the General Fund Tax Levy (not the entire general fund budget) to the County Board of Taxation</a:t>
            </a:r>
          </a:p>
          <a:p>
            <a:pPr>
              <a:buNone/>
            </a:pPr>
            <a:endParaRPr lang="en-US" altLang="en-US" dirty="0"/>
          </a:p>
          <a:p>
            <a:pPr>
              <a:buNone/>
            </a:pPr>
            <a:r>
              <a:rPr lang="en-US" altLang="en-US" dirty="0"/>
              <a:t>	</a:t>
            </a:r>
            <a:r>
              <a:rPr lang="en-US" altLang="en-US" b="1" i="1" dirty="0"/>
              <a:t>The Municipality </a:t>
            </a:r>
            <a:r>
              <a:rPr lang="en-US" altLang="en-US" b="1" dirty="0"/>
              <a:t>cannot</a:t>
            </a:r>
            <a:r>
              <a:rPr lang="en-US" altLang="en-US" b="1" i="1" dirty="0"/>
              <a:t> certify a tax levy below the minimum levy required by N.J.S.A. 18A:7F-5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31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88CE4-A2C6-4DA2-994D-C47B3A94F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Municipal Governing Body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Responsibilities (2 of 6)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00515-1022-40B9-88E2-7A46CC510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10000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en-US" sz="3200" dirty="0"/>
              <a:t>Municipality will certify the general fund levy, by resolution, for the sum of the base budget amount and any passed separate proposal(s).</a:t>
            </a:r>
          </a:p>
          <a:p>
            <a:pPr lvl="1">
              <a:buNone/>
            </a:pPr>
            <a:endParaRPr lang="en-US" altLang="en-US" sz="3200" dirty="0"/>
          </a:p>
          <a:p>
            <a:pPr marL="0" indent="0">
              <a:buNone/>
            </a:pPr>
            <a:r>
              <a:rPr lang="en-US" altLang="en-US" sz="3200" dirty="0"/>
              <a:t>Municipality has no authority to change the debt service levy.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346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A3C26-9D76-4AD6-9311-62F1A113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Municipal Governing Body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Responsibilities (3 of 6)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8D8F1-6911-4274-AAEE-6FE507877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 marL="0" indent="0" fontAlgn="auto"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certifying a decrease from the proposed base budget levy, the municipality must also provide the BOE:</a:t>
            </a:r>
          </a:p>
          <a:p>
            <a:pPr marL="384048" lvl="1" indent="-182880" fontAlgn="auto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statement of the specific line-item reductions and revenue increases to offset the levy reduction; and</a:t>
            </a:r>
          </a:p>
          <a:p>
            <a:pPr marL="384048" lvl="1" indent="-182880" fontAlgn="auto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certification attesting the revised budget is sufficient for provision of a thorough and efficient (T&amp;E) system of education.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896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21E95-55AA-4C5A-A2A6-9853F3B72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Municipal Governing Body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Responsibilities (4 of 6)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F4DA0-140C-46CD-8155-BBC647A77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certifying a decrease from proposed levy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below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adequacy budget, the municipality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also provide a specific written explanation and document by clear and convincing evidence for each line-item reduced that it either will not adversely affect T&amp;E or the BOE’s overall operations given the need for long term planning and budgeting.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28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C9DC0-CA8E-45BB-AB69-8453E6970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Municipal Governing Body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Responsibilities (5 of 6)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2FF4C-F591-4C46-AF16-F5D2E7EF6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57600"/>
          </a:xfrm>
        </p:spPr>
        <p:txBody>
          <a:bodyPr/>
          <a:lstStyle/>
          <a:p>
            <a:pPr>
              <a:buNone/>
            </a:pPr>
            <a:r>
              <a:rPr lang="en-US" altLang="en-US" sz="3600" dirty="0"/>
              <a:t>And remember for certifications below the adequacy budget:</a:t>
            </a:r>
          </a:p>
          <a:p>
            <a:pPr>
              <a:buNone/>
            </a:pPr>
            <a:r>
              <a:rPr lang="en-US" altLang="en-US" dirty="0"/>
              <a:t>	</a:t>
            </a:r>
            <a:r>
              <a:rPr lang="en-US" altLang="en-US" sz="3600" b="1" dirty="0"/>
              <a:t>The burden of proof is on the municipality that the reduced levy is sustainable for T&amp;E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591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E3E99-80CD-4532-B907-8CFABC79F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Municipal Governing Body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Responsibilities (6 of 6)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40B99-570A-4D9E-A0DF-70EBAB8CB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57600"/>
          </a:xfrm>
        </p:spPr>
        <p:txBody>
          <a:bodyPr/>
          <a:lstStyle/>
          <a:p>
            <a:pPr marL="0" indent="0">
              <a:lnSpc>
                <a:spcPct val="140000"/>
              </a:lnSpc>
              <a:buNone/>
            </a:pPr>
            <a:r>
              <a:rPr lang="en-US" altLang="en-US" sz="3200" b="1" dirty="0"/>
              <a:t>For defeated separate proposal(s):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altLang="en-US" sz="3200" dirty="0"/>
              <a:t>Restoration by the municipality is not allowed.  Decision of the voters is final.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039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1E61F-833F-4147-A19A-050D8FDC0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Governing Body Options for Certifying a Reduced Levy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921AE-F1A3-4361-9CED-70AE0198C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 marL="0" indent="0">
              <a:buNone/>
            </a:pPr>
            <a:endParaRPr lang="en-US" altLang="en-US" b="1" dirty="0"/>
          </a:p>
          <a:p>
            <a:pPr marL="0" indent="0">
              <a:buNone/>
            </a:pPr>
            <a:r>
              <a:rPr lang="en-US" altLang="en-US" sz="3600" b="1" dirty="0"/>
              <a:t>Acceptable Line-Item Recommendations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66485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339CB-8869-4EFF-B93E-CC1E946F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Proposed Budget &gt; Minimum Levy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ABBF9-9019-4DEE-A2DF-D8E75F5DE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fontAlgn="auto">
              <a:buFont typeface="Monotype Sorts" pitchFamily="2" charset="2"/>
              <a:buAutoNum type="arabicPeriod"/>
              <a:defRPr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Reduce general fund appropriations for an amount equal to or less than the difference between the proposed tax levy and minimum tax levy; </a:t>
            </a:r>
          </a:p>
          <a:p>
            <a:pPr marL="609600" indent="-609600" fontAlgn="auto">
              <a:buFont typeface="Monotype Sorts" pitchFamily="2" charset="2"/>
              <a:buAutoNum type="arabicPeriod"/>
              <a:defRPr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Increase other general fund revenues (budgeted fund balance or miscellaneous revenues) for an amount equal to or less than the difference between proposed tax levy and minimum tax levy.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06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620000" cy="1676400"/>
          </a:xfrm>
        </p:spPr>
        <p:txBody>
          <a:bodyPr/>
          <a:lstStyle/>
          <a:p>
            <a:r>
              <a:rPr lang="en-US" sz="3200" b="1" u="sng" dirty="0"/>
              <a:t>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447800"/>
            <a:ext cx="7162800" cy="4419600"/>
          </a:xfrm>
        </p:spPr>
        <p:txBody>
          <a:bodyPr/>
          <a:lstStyle/>
          <a:p>
            <a:pPr algn="l"/>
            <a:endParaRPr lang="en-US" sz="2400" b="1" i="1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Defeated Budget Process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2019-20 Budgets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endParaRPr lang="en-US" sz="4000" b="1" dirty="0">
              <a:solidFill>
                <a:schemeClr val="tx1"/>
              </a:solidFill>
            </a:endParaRPr>
          </a:p>
          <a:p>
            <a:pPr algn="r"/>
            <a:r>
              <a:rPr lang="en-US" dirty="0">
                <a:solidFill>
                  <a:schemeClr val="tx1"/>
                </a:solidFill>
              </a:rPr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4038227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7F35F-7C73-4347-884F-F16C8677D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Proposed Budget &gt; Minimum Levy 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Appropriation of Surplus less than 2%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68107-27DC-439C-80F5-C14556C71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57600"/>
          </a:xfrm>
        </p:spPr>
        <p:txBody>
          <a:bodyPr/>
          <a:lstStyle/>
          <a:p>
            <a:pPr>
              <a:buNone/>
            </a:pPr>
            <a:r>
              <a:rPr lang="en-US" altLang="en-US" dirty="0"/>
              <a:t>	</a:t>
            </a:r>
            <a:r>
              <a:rPr lang="en-US" altLang="en-US" sz="3200" dirty="0"/>
              <a:t>A municipality cannot increase budgeted fund balance (surplus) to reduce tax levy if the increase results in the BOE’s remaining surplus balance to be less than $250,000 or the minimum amount necessary based on district circumstances and needs, whichever is higher.</a:t>
            </a:r>
            <a:endParaRPr lang="en-US" altLang="en-US" sz="32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65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8502-E9EC-4113-A6B5-2A169557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Proposed Budget = Minimum Levy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AF605-05E3-4B92-BAD8-C6469B2DC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038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600" dirty="0"/>
              <a:t>If the proposed budget is </a:t>
            </a:r>
            <a:r>
              <a:rPr lang="en-US" altLang="en-US" sz="3600" b="1" dirty="0"/>
              <a:t>at the minimum levy</a:t>
            </a:r>
            <a:r>
              <a:rPr lang="en-US" altLang="en-US" sz="3600" dirty="0"/>
              <a:t>, the municipality must certify the minimum levy.  There are no options to reduce below the statutory minimum levy.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815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BF8C-1BCA-4BD2-A002-79975E465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 of Capital / Maintenance / Emergency Reserves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4E9BD-A3DD-488D-8F9D-229B92D05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000" dirty="0"/>
              <a:t>Neither the municipality nor BOE has the legal authority to appropriate capital reserve to offset current expense funded by tax levy.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 dirty="0"/>
              <a:t>The only legal appropriation would be to offset capital outlay funded by tax levy, </a:t>
            </a:r>
            <a:r>
              <a:rPr lang="en-US" altLang="en-US" sz="2000" b="1" dirty="0"/>
              <a:t>but</a:t>
            </a:r>
            <a:r>
              <a:rPr lang="en-US" altLang="en-US" sz="2000" dirty="0"/>
              <a:t> appropriation must fund projects that </a:t>
            </a:r>
            <a:r>
              <a:rPr lang="en-US" altLang="en-US" sz="2000" b="1" dirty="0"/>
              <a:t>do not </a:t>
            </a:r>
            <a:r>
              <a:rPr lang="en-US" altLang="en-US" sz="2000" dirty="0"/>
              <a:t>require voter approval (projects without excess costs).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000" dirty="0"/>
              <a:t>Withdrawal from maintenance reserve is permissible if for required maintenance projects in the comprehensive maintenance plan that were included in the original budget.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000" dirty="0"/>
              <a:t>Withdrawal from Emergency Reserve requires approval of the Commissioner, therefore not an option for reducing levy, unless for health care cost increases in excess of 4%, or for security costs in the original budget.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720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EB1BB-7D25-4208-9634-999CE2FA6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Capital / Maintenance / Emergency Reserves (continued)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BE7E5-71BC-48F0-B371-A91EED96C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600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Reducing a Capital Reserve withdrawal </a:t>
            </a:r>
            <a:r>
              <a:rPr lang="en-US" altLang="en-US" sz="2400" b="1" dirty="0"/>
              <a:t>does not </a:t>
            </a:r>
            <a:r>
              <a:rPr lang="en-US" altLang="en-US" sz="2400" dirty="0"/>
              <a:t>impact general fund levy and therefore, it is not a viable option.</a:t>
            </a:r>
          </a:p>
          <a:p>
            <a:pPr>
              <a:lnSpc>
                <a:spcPct val="80000"/>
              </a:lnSpc>
              <a:spcAft>
                <a:spcPct val="600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cs typeface="Arial" panose="020B0604020202020204" pitchFamily="34" charset="0"/>
              </a:rPr>
              <a:t>R</a:t>
            </a:r>
            <a:r>
              <a:rPr lang="en-US" altLang="en-US" sz="2400" dirty="0"/>
              <a:t>educing a Capital Reserve deposit </a:t>
            </a:r>
            <a:r>
              <a:rPr lang="en-US" altLang="en-US" sz="2400" b="1" dirty="0"/>
              <a:t>does impact </a:t>
            </a:r>
            <a:r>
              <a:rPr lang="en-US" altLang="en-US" sz="2400" dirty="0"/>
              <a:t>general fund levy and therefore, it is a viable option, even if included in LRFP.</a:t>
            </a:r>
          </a:p>
          <a:p>
            <a:pPr>
              <a:lnSpc>
                <a:spcPct val="80000"/>
              </a:lnSpc>
              <a:spcAft>
                <a:spcPct val="600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cs typeface="Arial" panose="020B0604020202020204" pitchFamily="34" charset="0"/>
              </a:rPr>
              <a:t>Increasing a Maintenance Reserve withdrawal </a:t>
            </a:r>
            <a:r>
              <a:rPr lang="en-US" altLang="en-US" sz="2400" b="1" dirty="0">
                <a:cs typeface="Arial" panose="020B0604020202020204" pitchFamily="34" charset="0"/>
              </a:rPr>
              <a:t>may</a:t>
            </a:r>
            <a:r>
              <a:rPr lang="en-US" altLang="en-US" sz="2400" dirty="0">
                <a:cs typeface="Arial" panose="020B0604020202020204" pitchFamily="34" charset="0"/>
              </a:rPr>
              <a:t> impact general fund levy and </a:t>
            </a:r>
            <a:r>
              <a:rPr lang="en-US" altLang="en-US" sz="2400" dirty="0"/>
              <a:t>therefore, it is a viable option.</a:t>
            </a:r>
          </a:p>
          <a:p>
            <a:pPr>
              <a:lnSpc>
                <a:spcPct val="80000"/>
              </a:lnSpc>
              <a:spcAft>
                <a:spcPct val="600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cs typeface="Arial" panose="020B0604020202020204" pitchFamily="34" charset="0"/>
              </a:rPr>
              <a:t>Reducing an Emergency Reserve deposit </a:t>
            </a:r>
            <a:r>
              <a:rPr lang="en-US" altLang="en-US" sz="2400" b="1" dirty="0">
                <a:cs typeface="Arial" panose="020B0604020202020204" pitchFamily="34" charset="0"/>
              </a:rPr>
              <a:t>does impact </a:t>
            </a:r>
            <a:r>
              <a:rPr lang="en-US" altLang="en-US" sz="2400" dirty="0">
                <a:cs typeface="Arial" panose="020B0604020202020204" pitchFamily="34" charset="0"/>
              </a:rPr>
              <a:t>general fund levy and therefore, it is a viable option.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37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EE1D-0437-4D1C-B3A6-C714303AE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 Certification – 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BOE Revises Budget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14277-A7DC-4854-9ADE-16FDFDB03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>
              <a:spcAft>
                <a:spcPct val="30000"/>
              </a:spcAft>
              <a:buFont typeface="Wingdings" panose="05000000000000000000" pitchFamily="2" charset="2"/>
              <a:buChar char="§"/>
            </a:pPr>
            <a:r>
              <a:rPr lang="en-US" altLang="en-US" dirty="0"/>
              <a:t>BOE is </a:t>
            </a:r>
            <a:r>
              <a:rPr lang="en-US" altLang="en-US" b="1" dirty="0"/>
              <a:t>not</a:t>
            </a:r>
            <a:r>
              <a:rPr lang="en-US" altLang="en-US" dirty="0"/>
              <a:t> bound by municipality specific line-item reductions; BOE is only bound by the total amount of the reduction in tax levy.</a:t>
            </a:r>
          </a:p>
          <a:p>
            <a:pPr>
              <a:spcAft>
                <a:spcPct val="30000"/>
              </a:spcAft>
              <a:buFont typeface="Wingdings" panose="05000000000000000000" pitchFamily="2" charset="2"/>
              <a:buChar char="§"/>
            </a:pPr>
            <a:r>
              <a:rPr lang="en-US" altLang="en-US" dirty="0"/>
              <a:t>District must submit revised budget including all supporting documentation items and SFRA calculations updated as appropriate.</a:t>
            </a:r>
          </a:p>
          <a:p>
            <a:pPr>
              <a:spcAft>
                <a:spcPct val="30000"/>
              </a:spcAft>
              <a:buFont typeface="Wingdings" panose="05000000000000000000" pitchFamily="2" charset="2"/>
              <a:buChar char="§"/>
            </a:pPr>
            <a:r>
              <a:rPr lang="en-US" altLang="en-US" dirty="0"/>
              <a:t>Districts should </a:t>
            </a:r>
            <a:r>
              <a:rPr lang="en-US" altLang="en-US" b="1" dirty="0"/>
              <a:t>not</a:t>
            </a:r>
            <a:r>
              <a:rPr lang="en-US" altLang="en-US" dirty="0"/>
              <a:t> change projected 2019-20 enrollment in the revised budget.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79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5843D-D608-4E37-9D55-40906E3BB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Revised Budget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5E889-6051-4DDD-888B-025A05125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If BOE does </a:t>
            </a:r>
            <a:r>
              <a:rPr lang="en-US" altLang="en-US" b="1" dirty="0"/>
              <a:t>not</a:t>
            </a:r>
            <a:r>
              <a:rPr lang="en-US" altLang="en-US" dirty="0"/>
              <a:t> dispute reductions, the Executive County Superintendent will ascertain whether the revised budget is sufficient for T&amp;E and maintains stability for final budget approval.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If BOE</a:t>
            </a:r>
            <a:r>
              <a:rPr lang="en-US" altLang="en-US" b="1" dirty="0"/>
              <a:t> disputes </a:t>
            </a:r>
            <a:r>
              <a:rPr lang="en-US" altLang="en-US" dirty="0"/>
              <a:t>reductions, the Executive County Superintendent will schedule a combined meeting with BOE and governing body(</a:t>
            </a:r>
            <a:r>
              <a:rPr lang="en-US" altLang="en-US" dirty="0" err="1"/>
              <a:t>ies</a:t>
            </a:r>
            <a:r>
              <a:rPr lang="en-US" altLang="en-US" dirty="0"/>
              <a:t>) to reach agreement.  If revised tax levy is agreed upon, the county board of taxation is notified.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602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64E00-DE20-41D2-A695-52C7C50D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Failure to Certify</a:t>
            </a:r>
            <a:b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Failure to Agree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6E37F-3609-4B19-B7A5-0E61C2567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733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no tax levy is certified by May 20, 2019 (“failure to certify”) or regional constituents certify different amounts (“failure to agree”) then the Commissioner must certify the amount under the law,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even if dispute resolution continues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32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57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F1927-4A21-481E-B261-5DE453B3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Application for Restoration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93908-4AB4-4E19-AFA9-E67ECC9E3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buNone/>
              <a:defRPr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a tax levy is certified but no agreement is reached, BOE can file an Application for Restoration for some or all reductions, 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within 10 working days of the tax levy certification.</a:t>
            </a:r>
          </a:p>
          <a:p>
            <a:pPr marL="91440" indent="-91440" fontAlgn="auto">
              <a:buNone/>
              <a:defRPr/>
            </a:pP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buNone/>
              <a:defRPr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Municipality then has 10 working days after receipt of the application to submit comments.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185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1522B-943C-44E8-8591-02A1B958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305800" cy="838200"/>
          </a:xfrm>
        </p:spPr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Application for Restoration (2 of 3)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6770E-E677-459F-A06F-B02E7F216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 </a:t>
            </a:r>
            <a:r>
              <a:rPr lang="en-US" altLang="en-US" sz="3200" dirty="0"/>
              <a:t>If an application for restoration has been filed, negotiations can still continue toward agreement.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200" dirty="0"/>
              <a:t> As long as the municipality certified a levy by May 20, 2019 then the municipality can recertify with a </a:t>
            </a:r>
            <a:r>
              <a:rPr lang="en-US" altLang="en-US" sz="3200" b="1" dirty="0"/>
              <a:t>lesser cut </a:t>
            </a:r>
            <a:r>
              <a:rPr lang="en-US" altLang="en-US" sz="3200" dirty="0"/>
              <a:t>(cannot certify a greater cut) after May 20, 2019 and before a Commissioner decision is completed on the application.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363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F79C-C14C-4C2A-9DEC-8A47DD3A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305800" cy="838200"/>
          </a:xfrm>
        </p:spPr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Application for Restoration (3 of 3)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1BEED-8145-4BF8-8A81-EEA559CFE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indent="-91440" fontAlgn="auto">
              <a:buNone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There is no requirement under law or regulation that Commissioner decisions on Applications for Restoration will be finalized before tax bills are mailed.</a:t>
            </a:r>
          </a:p>
          <a:p>
            <a:pPr marL="91440" indent="-91440" fontAlgn="auto">
              <a:buNone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91440" indent="-91440" fontAlgn="auto">
              <a:buNone/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Generally, decisions are completed by the end of August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3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1218D-7E04-4089-B1C7-BD8B71E61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Defeated Budget Packet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D8791-4492-413F-92D3-2D704A7CD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indent="-91440" fontAlgn="auto"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Information outlining the process is posted at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www.nj.gov/education/finance/fp/dwb/defeated/</a:t>
            </a:r>
            <a:endParaRPr lang="en-US" sz="2400" i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fontAlgn="auto"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Memo from the district to the municipality includes two attachments:</a:t>
            </a:r>
          </a:p>
          <a:p>
            <a:pPr marL="847598" lvl="2" indent="-182880" fontAlgn="auto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Attachment 1 - List of required budget items every district with defeated budgets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send to municipal governing body(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</a:p>
          <a:p>
            <a:pPr marL="847598" lvl="2" indent="-182880" fontAlgn="auto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Attachment 2 - Sample Memo for Districts to use when sending out Attachment 1 required items.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781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AD2C8-ACA2-491B-AEFA-FFEC9DE3E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Type I Districts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01AAC-839A-4FF4-A6D7-CDE380054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3200" dirty="0"/>
              <a:t>Levy is to be certified by Board of School Estimate by April 8, 2019.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200" dirty="0"/>
              <a:t>District has 10 working days after Board of School Estimate certification to apply for restoration of cuts.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13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42189-2846-4E53-A248-73254D211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 on Defeated Budgets?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234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591D-8060-4FBA-BA03-DAF26FF08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Budget Approval by BOE – April Election Districts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C7C8-876A-46CE-8284-BB3913EBF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3200" dirty="0"/>
              <a:t> The board of education must approve the proposed budget after the public hearing no later than 18 days before the date of the April election.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200" dirty="0"/>
              <a:t> Boards of Education must have approved budgets by March 29, 2019.</a:t>
            </a:r>
          </a:p>
          <a:p>
            <a:pPr algn="r">
              <a:buNone/>
            </a:pPr>
            <a:r>
              <a:rPr lang="en-US" altLang="en-US" sz="3200" dirty="0"/>
              <a:t>(</a:t>
            </a:r>
            <a:r>
              <a:rPr lang="en-US" altLang="en-US" sz="3200" i="1" dirty="0"/>
              <a:t>N.J.S.A. </a:t>
            </a:r>
            <a:r>
              <a:rPr lang="en-US" altLang="en-US" sz="3200" dirty="0"/>
              <a:t>18A:22-32)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939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6C009-904E-4A2C-8F4E-9D1EE04D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Certification of Levy for Districts with November Election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06B00-3150-4E4E-8A58-CDC2CD811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The board of education must approve the proposed budget, including separate proposals, after the public hearing no later than May 14, 2019 </a:t>
            </a:r>
            <a:r>
              <a:rPr lang="en-US" altLang="en-US" sz="2400" dirty="0"/>
              <a:t>(</a:t>
            </a:r>
            <a:r>
              <a:rPr lang="en-US" altLang="en-US" sz="2400" i="1" dirty="0"/>
              <a:t>N.J.S.A.</a:t>
            </a:r>
            <a:r>
              <a:rPr lang="en-US" altLang="en-US" sz="2400" dirty="0"/>
              <a:t> 18A:22-32)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In a district holding school elections in November, the Secretary of the Board must certify the levy to the county board of taxation by May 20, 2019  (without separate proposals) </a:t>
            </a:r>
            <a:r>
              <a:rPr lang="en-US" altLang="en-US" sz="2400" dirty="0"/>
              <a:t>(</a:t>
            </a:r>
            <a:r>
              <a:rPr lang="en-US" altLang="en-US" sz="2400" i="1" dirty="0"/>
              <a:t>N.J.S.A.</a:t>
            </a:r>
            <a:r>
              <a:rPr lang="en-US" altLang="en-US" sz="2400" dirty="0"/>
              <a:t> 18A:22-33)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30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8AE6C-0F5B-4C99-B306-3B65D8681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Key Dates and Responsibilities</a:t>
            </a:r>
            <a:endParaRPr lang="en-US" sz="4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566B45E-7744-4D61-84EE-151E21078F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765842"/>
              </p:ext>
            </p:extLst>
          </p:nvPr>
        </p:nvGraphicFramePr>
        <p:xfrm>
          <a:off x="1295400" y="1752600"/>
          <a:ext cx="7086600" cy="4372494"/>
        </p:xfrm>
        <a:graphic>
          <a:graphicData uri="http://schemas.openxmlformats.org/drawingml/2006/table">
            <a:tbl>
              <a:tblPr firstRow="1">
                <a:tableStyleId>{69CF1AB2-1976-4502-BF36-3FF5EA218861}</a:tableStyleId>
              </a:tblPr>
              <a:tblGrid>
                <a:gridCol w="1255854">
                  <a:extLst>
                    <a:ext uri="{9D8B030D-6E8A-4147-A177-3AD203B41FA5}">
                      <a16:colId xmlns:a16="http://schemas.microsoft.com/office/drawing/2014/main" val="1254647095"/>
                    </a:ext>
                  </a:extLst>
                </a:gridCol>
                <a:gridCol w="1928632">
                  <a:extLst>
                    <a:ext uri="{9D8B030D-6E8A-4147-A177-3AD203B41FA5}">
                      <a16:colId xmlns:a16="http://schemas.microsoft.com/office/drawing/2014/main" val="499098423"/>
                    </a:ext>
                  </a:extLst>
                </a:gridCol>
                <a:gridCol w="1794076">
                  <a:extLst>
                    <a:ext uri="{9D8B030D-6E8A-4147-A177-3AD203B41FA5}">
                      <a16:colId xmlns:a16="http://schemas.microsoft.com/office/drawing/2014/main" val="1469646730"/>
                    </a:ext>
                  </a:extLst>
                </a:gridCol>
                <a:gridCol w="2108038">
                  <a:extLst>
                    <a:ext uri="{9D8B030D-6E8A-4147-A177-3AD203B41FA5}">
                      <a16:colId xmlns:a16="http://schemas.microsoft.com/office/drawing/2014/main" val="1430836526"/>
                    </a:ext>
                  </a:extLst>
                </a:gridCol>
              </a:tblGrid>
              <a:tr h="2812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Date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effectLst/>
                        </a:rPr>
                        <a:t>County Office</a:t>
                      </a:r>
                      <a:endParaRPr lang="en-US" sz="9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School District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Municipal Governing Body(</a:t>
                      </a:r>
                      <a:r>
                        <a:rPr lang="en-US" sz="900" dirty="0" err="1">
                          <a:effectLst/>
                        </a:rPr>
                        <a:t>ies</a:t>
                      </a:r>
                      <a:r>
                        <a:rPr lang="en-US" sz="900" dirty="0">
                          <a:effectLst/>
                        </a:rPr>
                        <a:t>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extLst>
                  <a:ext uri="{0D108BD9-81ED-4DB2-BD59-A6C34878D82A}">
                    <a16:rowId xmlns:a16="http://schemas.microsoft.com/office/drawing/2014/main" val="1592365134"/>
                  </a:ext>
                </a:extLst>
              </a:tr>
              <a:tr h="5624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Thursday, April 11, 2019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Distribute notice to all districts that Defeated Budget Package is posted on the Web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extLst>
                  <a:ext uri="{0D108BD9-81ED-4DB2-BD59-A6C34878D82A}">
                    <a16:rowId xmlns:a16="http://schemas.microsoft.com/office/drawing/2014/main" val="559483892"/>
                  </a:ext>
                </a:extLst>
              </a:tr>
              <a:tr h="281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Tuesday, April 16, 2019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Election Day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extLst>
                  <a:ext uri="{0D108BD9-81ED-4DB2-BD59-A6C34878D82A}">
                    <a16:rowId xmlns:a16="http://schemas.microsoft.com/office/drawing/2014/main" val="1823344578"/>
                  </a:ext>
                </a:extLst>
              </a:tr>
              <a:tr h="1325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Wednesday, April 17, 2019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By 9:00 am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By Noon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Create/Mail Letters (municipal letters) to Governing Body(</a:t>
                      </a:r>
                      <a:r>
                        <a:rPr lang="en-US" sz="900" dirty="0" err="1">
                          <a:effectLst/>
                        </a:rPr>
                        <a:t>ies</a:t>
                      </a:r>
                      <a:r>
                        <a:rPr lang="en-US" sz="900" dirty="0">
                          <a:effectLst/>
                        </a:rPr>
                        <a:t>) of Districts with Defeated Budgets (municipal letter attachment)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Report Election Results to County Office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extLst>
                  <a:ext uri="{0D108BD9-81ED-4DB2-BD59-A6C34878D82A}">
                    <a16:rowId xmlns:a16="http://schemas.microsoft.com/office/drawing/2014/main" val="3019153815"/>
                  </a:ext>
                </a:extLst>
              </a:tr>
              <a:tr h="8437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By April 24, 2019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(2 days following Certification of election results)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Mail Budget and Defeated Budget Info (attachment 1) using Sample Cover (attachment 2) to Muni Clerk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Send Receipt of Budget and Defeated Budget Info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extLst>
                  <a:ext uri="{0D108BD9-81ED-4DB2-BD59-A6C34878D82A}">
                    <a16:rowId xmlns:a16="http://schemas.microsoft.com/office/drawing/2014/main" val="869293422"/>
                  </a:ext>
                </a:extLst>
              </a:tr>
              <a:tr h="5153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April 24 – May 20, 2019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Contact District/Muni Officials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Consultation Phase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Schedule Meeting with Municipal Officials and Notify County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Meeting(s) to discuss/set general fund tax levy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extLst>
                  <a:ext uri="{0D108BD9-81ED-4DB2-BD59-A6C34878D82A}">
                    <a16:rowId xmlns:a16="http://schemas.microsoft.com/office/drawing/2014/main" val="4234399246"/>
                  </a:ext>
                </a:extLst>
              </a:tr>
              <a:tr h="5624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By May 20, 2019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Certify Tax Levy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Resolution with required line-item reductions &amp; justifications/statements.  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21" marR="44421" marT="0" marB="0"/>
                </a:tc>
                <a:extLst>
                  <a:ext uri="{0D108BD9-81ED-4DB2-BD59-A6C34878D82A}">
                    <a16:rowId xmlns:a16="http://schemas.microsoft.com/office/drawing/2014/main" val="3456643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75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B7D6-8336-4491-925E-079B61409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Election Day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9726F-1289-4881-8E91-017B2DD8E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indent="-91440" fontAlgn="auto">
              <a:lnSpc>
                <a:spcPct val="80000"/>
              </a:lnSpc>
              <a:buNone/>
              <a:defRPr/>
            </a:pPr>
            <a:endParaRPr lang="en-US" sz="3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fontAlgn="auto">
              <a:lnSpc>
                <a:spcPct val="80000"/>
              </a:lnSpc>
              <a:buNone/>
              <a:defRPr/>
            </a:pPr>
            <a:r>
              <a:rPr lang="en-US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Tuesday April 16, 2019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buNone/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District Reports Election Results to the County Office by 9:00 a.m. on April 17,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40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249E-9F90-448A-8190-C82E4701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Consultation Phase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11FDD-FC53-445D-A5E4-B7BC5D943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>
              <a:buNone/>
            </a:pPr>
            <a:r>
              <a:rPr lang="en-US" altLang="en-US" sz="3600" i="1" dirty="0"/>
              <a:t>April 17, 2019 - May 20, 2019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3200" dirty="0"/>
              <a:t> By April 17, 2019 County Office prepares a letter to the Municipal Clerk which outlines the defeated budget process.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3200" dirty="0"/>
              <a:t> Consultation period begins between Board of Education (BOE) and municipal governing body(</a:t>
            </a:r>
            <a:r>
              <a:rPr lang="en-US" altLang="en-US" sz="3200" dirty="0" err="1"/>
              <a:t>ies</a:t>
            </a:r>
            <a:r>
              <a:rPr lang="en-US" altLang="en-US" sz="3200" dirty="0"/>
              <a:t>) with Executive County Superintendent guidance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7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3A033-20B7-44C9-BD9A-E197BC464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District Responsibilities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3A27E-8811-480F-A137-071111D25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i="1" dirty="0"/>
              <a:t>By April 24, 2019</a:t>
            </a:r>
            <a:endParaRPr lang="en-US" altLang="en-US" i="1" baseline="30000" dirty="0"/>
          </a:p>
          <a:p>
            <a:pPr>
              <a:buNone/>
            </a:pPr>
            <a:r>
              <a:rPr lang="en-US" altLang="en-US" dirty="0"/>
              <a:t>Two days after certification of election results (but encouraged to send 2 days after election–April 18, 2019), BOE sends to the municipality: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dirty="0"/>
              <a:t>Defeated Budget Info per </a:t>
            </a:r>
            <a:r>
              <a:rPr lang="en-US" altLang="en-US" sz="2800" i="1" dirty="0"/>
              <a:t>N.J.A.C. </a:t>
            </a:r>
            <a:r>
              <a:rPr lang="en-US" altLang="en-US" sz="2800" dirty="0"/>
              <a:t>6A:23A-9.7(a)1 (attachment 1 of the defeated budget packet), 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800" dirty="0"/>
              <a:t>Letter of Transmittal (attachment 2 of the defeated budget packet) </a:t>
            </a:r>
          </a:p>
          <a:p>
            <a:pPr>
              <a:buNone/>
            </a:pPr>
            <a:r>
              <a:rPr lang="en-US" altLang="en-US" dirty="0"/>
              <a:t>	</a:t>
            </a:r>
            <a:r>
              <a:rPr lang="en-US" altLang="en-US" b="1" i="1" dirty="0"/>
              <a:t>Required for all defeated budgets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8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4FC71-2D26-462D-9050-FB5EB7102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District Responsibilities (2 of 5)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80807-0A87-45D9-B7F3-473748334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Defeated Budget Information (attachment 1) includes:</a:t>
            </a:r>
          </a:p>
          <a:p>
            <a:pPr marL="514350" indent="-514350" fontAlgn="auto">
              <a:buFont typeface="+mj-lt"/>
              <a:buAutoNum type="arabicPeriod"/>
              <a:defRPr/>
            </a:pPr>
            <a:r>
              <a:rPr lang="en-US" sz="2400" dirty="0"/>
              <a:t>Proposed Budget for 2019-20;</a:t>
            </a:r>
          </a:p>
          <a:p>
            <a:pPr marL="514350" indent="-514350" fontAlgn="auto">
              <a:buFont typeface="+mj-lt"/>
              <a:buAutoNum type="arabicPeriod"/>
              <a:defRPr/>
            </a:pPr>
            <a:r>
              <a:rPr lang="en-US" sz="2400" dirty="0"/>
              <a:t>Separate proposals passed by voters;</a:t>
            </a:r>
          </a:p>
          <a:p>
            <a:pPr marL="514350" indent="-514350" fontAlgn="auto">
              <a:buFont typeface="+mj-lt"/>
              <a:buAutoNum type="arabicPeriod"/>
              <a:defRPr/>
            </a:pPr>
            <a:r>
              <a:rPr lang="en-US" sz="2400" dirty="0"/>
              <a:t>Salary (Position Control Roster) schedules for all employees  (2018-19 and 2019-20) reconciled to budgeted salary amounts;</a:t>
            </a:r>
          </a:p>
          <a:p>
            <a:pPr marL="514350" indent="-514350" fontAlgn="auto">
              <a:buFont typeface="+mj-lt"/>
              <a:buAutoNum type="arabicPeriod"/>
              <a:defRPr/>
            </a:pPr>
            <a:r>
              <a:rPr lang="en-US" sz="2400" dirty="0"/>
              <a:t>Pupil enrollment by grade as of 6/30/18, 10/15/18 and projected 10/15/19;</a:t>
            </a:r>
          </a:p>
          <a:p>
            <a:pPr marL="514350" indent="-514350" fontAlgn="auto">
              <a:buFont typeface="+mj-lt"/>
              <a:buAutoNum type="arabicPeriod"/>
              <a:defRPr/>
            </a:pPr>
            <a:r>
              <a:rPr lang="en-US" sz="2400" dirty="0"/>
              <a:t>Number of schools and classrooms in each, including pupil capacity in each classroom;</a:t>
            </a:r>
          </a:p>
          <a:p>
            <a:pPr marL="514350" indent="-514350" fontAlgn="auto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Detailed tuition analysis (sent and/or received);</a:t>
            </a:r>
          </a:p>
        </p:txBody>
      </p:sp>
    </p:spTree>
    <p:extLst>
      <p:ext uri="{BB962C8B-B14F-4D97-AF65-F5344CB8AC3E}">
        <p14:creationId xmlns:p14="http://schemas.microsoft.com/office/powerpoint/2010/main" val="2531327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2488A-11AF-4FE5-9BFC-3D652BAA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District Responsibilities (3 of 5)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A1773-DCE8-40A8-BA13-A8DA453E6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buNone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Defeated Budget Information (attachment 1) continued:</a:t>
            </a:r>
          </a:p>
          <a:p>
            <a:pPr marL="457200" indent="-457200" fontAlgn="auto">
              <a:buFont typeface="Calibri" panose="020F0502020204030204" pitchFamily="34" charset="0"/>
              <a:buAutoNum type="arabicPeriod" startAt="7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Analysis of professional and nonprofessional staff, 2018-19 and projected for 2019-20 (including list of retirees);</a:t>
            </a:r>
          </a:p>
          <a:p>
            <a:pPr marL="457200" indent="-457200" fontAlgn="auto">
              <a:buFont typeface="Calibri" panose="020F0502020204030204" pitchFamily="34" charset="0"/>
              <a:buAutoNum type="arabicPeriod" startAt="7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Proposed capital projects and/or deposits into capital reserve;</a:t>
            </a:r>
          </a:p>
          <a:p>
            <a:pPr marL="457200" indent="-457200" fontAlgn="auto">
              <a:buFont typeface="Calibri" panose="020F0502020204030204" pitchFamily="34" charset="0"/>
              <a:buAutoNum type="arabicPeriod" startAt="7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Copies of BOE’s most recent annual report, annual audit, taxpayers guide to education spending, and school performance report; and</a:t>
            </a:r>
          </a:p>
          <a:p>
            <a:pPr marL="457200" indent="-457200" fontAlgn="auto">
              <a:buFont typeface="Calibri" panose="020F0502020204030204" pitchFamily="34" charset="0"/>
              <a:buAutoNum type="arabicPeriod" startAt="7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other information deemed appropriate by the Executive County Superintendent for a specific BOE.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03271"/>
      </p:ext>
    </p:extLst>
  </p:cSld>
  <p:clrMapOvr>
    <a:masterClrMapping/>
  </p:clrMapOvr>
</p:sld>
</file>

<file path=ppt/theme/theme1.xml><?xml version="1.0" encoding="utf-8"?>
<a:theme xmlns:a="http://schemas.openxmlformats.org/drawingml/2006/main" name="DOE Talent Divi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 Talent Division</Template>
  <TotalTime>74997</TotalTime>
  <Words>1768</Words>
  <Application>Microsoft Office PowerPoint</Application>
  <PresentationFormat>On-screen Show (4:3)</PresentationFormat>
  <Paragraphs>177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ＭＳ Ｐゴシック</vt:lpstr>
      <vt:lpstr>Arial</vt:lpstr>
      <vt:lpstr>Calibri</vt:lpstr>
      <vt:lpstr>Courier New</vt:lpstr>
      <vt:lpstr>Marlett</vt:lpstr>
      <vt:lpstr>Monotype Sorts</vt:lpstr>
      <vt:lpstr>Palatino</vt:lpstr>
      <vt:lpstr>Times New Roman</vt:lpstr>
      <vt:lpstr>Wingdings</vt:lpstr>
      <vt:lpstr>DOE Talent Division</vt:lpstr>
      <vt:lpstr>Custom Design</vt:lpstr>
      <vt:lpstr>Defeated Budget Process 2019-20  </vt:lpstr>
      <vt:lpstr> </vt:lpstr>
      <vt:lpstr>Defeated Budget Packet</vt:lpstr>
      <vt:lpstr>Key Dates and Responsibilities</vt:lpstr>
      <vt:lpstr>Election Day</vt:lpstr>
      <vt:lpstr>Consultation Phase</vt:lpstr>
      <vt:lpstr>District Responsibilities</vt:lpstr>
      <vt:lpstr>District Responsibilities (2 of 5)</vt:lpstr>
      <vt:lpstr>District Responsibilities (3 of 5)</vt:lpstr>
      <vt:lpstr>District Responsibilities (4 of 5)</vt:lpstr>
      <vt:lpstr>District Responsibilities (5 of 5)</vt:lpstr>
      <vt:lpstr>Municipal Governing Body Responsibilities</vt:lpstr>
      <vt:lpstr>Municipal Governing Body Responsibilities (2 of 6)</vt:lpstr>
      <vt:lpstr>Municipal Governing Body Responsibilities (3 of 6)</vt:lpstr>
      <vt:lpstr>Municipal Governing Body Responsibilities (4 of 6)</vt:lpstr>
      <vt:lpstr>Municipal Governing Body Responsibilities (5 of 6)</vt:lpstr>
      <vt:lpstr>Municipal Governing Body Responsibilities (6 of 6)</vt:lpstr>
      <vt:lpstr>Governing Body Options for Certifying a Reduced Levy</vt:lpstr>
      <vt:lpstr>Proposed Budget &gt; Minimum Levy</vt:lpstr>
      <vt:lpstr>Proposed Budget &gt; Minimum Levy  Appropriation of Surplus less than 2%</vt:lpstr>
      <vt:lpstr>Proposed Budget = Minimum Levy</vt:lpstr>
      <vt:lpstr>Use of Capital / Maintenance / Emergency Reserves</vt:lpstr>
      <vt:lpstr>Capital / Maintenance / Emergency Reserves (continued)</vt:lpstr>
      <vt:lpstr>Post Certification –  BOE Revises Budget</vt:lpstr>
      <vt:lpstr>Revised Budget</vt:lpstr>
      <vt:lpstr>Failure to Certify Failure to Agree</vt:lpstr>
      <vt:lpstr>Application for Restoration</vt:lpstr>
      <vt:lpstr>Application for Restoration (2 of 3)</vt:lpstr>
      <vt:lpstr>Application for Restoration (3 of 3)</vt:lpstr>
      <vt:lpstr>Type I Districts</vt:lpstr>
      <vt:lpstr>  Questions on Defeated Budgets? </vt:lpstr>
      <vt:lpstr>Budget Approval by BOE – April Election Districts</vt:lpstr>
      <vt:lpstr>Certification of Levy for Districts with November Election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of Teacher &amp; Leader Effectiveness</dc:title>
  <dc:creator>abencan</dc:creator>
  <cp:lastModifiedBy>Gorman, Stephanie</cp:lastModifiedBy>
  <cp:revision>756</cp:revision>
  <cp:lastPrinted>2019-03-19T14:50:29Z</cp:lastPrinted>
  <dcterms:created xsi:type="dcterms:W3CDTF">2015-01-16T19:17:08Z</dcterms:created>
  <dcterms:modified xsi:type="dcterms:W3CDTF">2019-04-02T13:44:05Z</dcterms:modified>
</cp:coreProperties>
</file>