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3" r:id="rId8"/>
    <p:sldId id="283" r:id="rId9"/>
    <p:sldId id="281" r:id="rId10"/>
    <p:sldId id="264" r:id="rId11"/>
    <p:sldId id="265" r:id="rId12"/>
    <p:sldId id="282" r:id="rId13"/>
    <p:sldId id="266" r:id="rId14"/>
    <p:sldId id="267" r:id="rId15"/>
    <p:sldId id="268" r:id="rId16"/>
    <p:sldId id="269" r:id="rId17"/>
    <p:sldId id="270" r:id="rId18"/>
    <p:sldId id="271" r:id="rId19"/>
    <p:sldId id="272" r:id="rId20"/>
    <p:sldId id="273" r:id="rId21"/>
    <p:sldId id="274" r:id="rId22"/>
    <p:sldId id="275" r:id="rId23"/>
    <p:sldId id="277" r:id="rId24"/>
    <p:sldId id="276" r:id="rId25"/>
    <p:sldId id="278" r:id="rId26"/>
    <p:sldId id="279" r:id="rId27"/>
    <p:sldId id="262" r:id="rId28"/>
    <p:sldId id="28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F61F1D-2487-42F1-8964-F5B8EB7F2DF2}" type="datetimeFigureOut">
              <a:rPr lang="en-US" smtClean="0"/>
              <a:pPr/>
              <a:t>7/3/2014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AE8E05-C784-4F90-B646-0D78C674F8A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D8F328-AB87-4F16-8E7E-3172370D52B4}" type="datetimeFigureOut">
              <a:rPr lang="en-US" smtClean="0"/>
              <a:pPr/>
              <a:t>7/3/2014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BD6356-224C-42F5-9CB0-C6E541B818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BD6356-224C-42F5-9CB0-C6E541B8183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BD6356-224C-42F5-9CB0-C6E541B8183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BD6356-224C-42F5-9CB0-C6E541B81831}"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3C65B9A1-8B12-4909-B3CB-CB42EE90D788}" type="datetime1">
              <a:rPr lang="en-US" smtClean="0"/>
              <a:pPr/>
              <a:t>7/3/2014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CA33046-074C-4BE3-BC22-37B049900732}" type="datetime1">
              <a:rPr lang="en-US" smtClean="0"/>
              <a:pPr/>
              <a:t>7/3/2014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4D3369-2CCA-4B17-89FD-45BA65E25ECF}" type="datetime1">
              <a:rPr lang="en-US" smtClean="0"/>
              <a:pPr/>
              <a:t>7/3/2014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37077A-F9D7-4413-A4EC-95CE582D796A}" type="datetime1">
              <a:rPr lang="en-US" smtClean="0"/>
              <a:pPr/>
              <a:t>7/3/2014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E132429-1539-4B52-96E9-382891BE8960}" type="datetime1">
              <a:rPr lang="en-US" smtClean="0"/>
              <a:pPr/>
              <a:t>7/3/2014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B02EB59-5726-485E-A6C6-92E48B9E6750}" type="datetime1">
              <a:rPr lang="en-US" smtClean="0"/>
              <a:pPr/>
              <a:t>7/3/2014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382A09E-2D4F-429E-8A5B-474EF8FD3EE4}" type="datetime1">
              <a:rPr lang="en-US" smtClean="0"/>
              <a:pPr/>
              <a:t>7/3/2014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0504486-C8CE-4CF2-9C65-79F32068CAFC}" type="datetime1">
              <a:rPr lang="en-US" smtClean="0"/>
              <a:pPr/>
              <a:t>7/3/2014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01BDE2E-4D39-4E9E-B642-0856E2378A72}" type="datetime1">
              <a:rPr lang="en-US" smtClean="0"/>
              <a:pPr/>
              <a:t>7/3/2014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3FA03EE-94D6-4DAC-ACEA-AD4FDA38BD0D}" type="datetime1">
              <a:rPr lang="en-US" smtClean="0"/>
              <a:pPr/>
              <a:t>7/3/2014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7AA6218-AFEC-4C59-8E68-035656655D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85C009-A781-4783-95A8-15886A76B761}" type="datetime1">
              <a:rPr lang="en-US" smtClean="0"/>
              <a:pPr/>
              <a:t>7/3/2014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7AA6218-AFEC-4C59-8E68-035656655D44}"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F146F68-DEDE-4E14-AE19-D734714E4541}" type="datetime1">
              <a:rPr lang="en-US" smtClean="0"/>
              <a:pPr/>
              <a:t>7/3/2014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7AA6218-AFEC-4C59-8E68-035656655D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1"/>
                </a:solidFill>
              </a:rPr>
              <a:t>FY15 Common Core Academy NGO</a:t>
            </a:r>
            <a:r>
              <a:rPr lang="en-US" dirty="0" smtClean="0"/>
              <a:t>		</a:t>
            </a:r>
            <a:endParaRPr lang="en-US" dirty="0"/>
          </a:p>
        </p:txBody>
      </p:sp>
      <p:sp>
        <p:nvSpPr>
          <p:cNvPr id="3" name="Subtitle 2"/>
          <p:cNvSpPr>
            <a:spLocks noGrp="1"/>
          </p:cNvSpPr>
          <p:nvPr>
            <p:ph type="subTitle" idx="1"/>
          </p:nvPr>
        </p:nvSpPr>
        <p:spPr/>
        <p:txBody>
          <a:bodyPr/>
          <a:lstStyle/>
          <a:p>
            <a:r>
              <a:rPr lang="en-US" b="1" dirty="0" smtClean="0">
                <a:solidFill>
                  <a:schemeClr val="accent3">
                    <a:lumMod val="75000"/>
                  </a:schemeClr>
                </a:solidFill>
              </a:rPr>
              <a:t>Kimberley Harrington</a:t>
            </a:r>
          </a:p>
          <a:p>
            <a:r>
              <a:rPr lang="en-US" b="1" dirty="0" smtClean="0">
                <a:solidFill>
                  <a:schemeClr val="accent3">
                    <a:lumMod val="75000"/>
                  </a:schemeClr>
                </a:solidFill>
              </a:rPr>
              <a:t>Director of Standards</a:t>
            </a:r>
            <a:endParaRPr lang="en-US" b="1"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Project Requirements:</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914400" y="1524000"/>
            <a:ext cx="7772400" cy="3810000"/>
          </a:xfrm>
        </p:spPr>
        <p:txBody>
          <a:bodyPr>
            <a:normAutofit/>
          </a:bodyPr>
          <a:lstStyle/>
          <a:p>
            <a:r>
              <a:rPr lang="en-US" dirty="0" smtClean="0">
                <a:solidFill>
                  <a:schemeClr val="accent3">
                    <a:lumMod val="50000"/>
                  </a:schemeClr>
                </a:solidFill>
                <a:latin typeface="Arial" pitchFamily="34" charset="0"/>
                <a:cs typeface="Arial" pitchFamily="34" charset="0"/>
              </a:rPr>
              <a:t>Project Abstract</a:t>
            </a:r>
          </a:p>
          <a:p>
            <a:pPr lvl="1"/>
            <a:r>
              <a:rPr lang="en-US" dirty="0" smtClean="0">
                <a:solidFill>
                  <a:schemeClr val="accent3">
                    <a:lumMod val="50000"/>
                  </a:schemeClr>
                </a:solidFill>
                <a:latin typeface="Arial" pitchFamily="34" charset="0"/>
                <a:cs typeface="Arial" pitchFamily="34" charset="0"/>
              </a:rPr>
              <a:t>Summary of proposed project (DGA)</a:t>
            </a:r>
          </a:p>
          <a:p>
            <a:pPr lvl="1">
              <a:buNone/>
            </a:pPr>
            <a:endParaRPr lang="en-US" dirty="0" smtClean="0">
              <a:solidFill>
                <a:schemeClr val="accent3">
                  <a:lumMod val="50000"/>
                </a:schemeClr>
              </a:solidFill>
              <a:latin typeface="Arial" pitchFamily="34" charset="0"/>
              <a:cs typeface="Arial" pitchFamily="34" charset="0"/>
            </a:endParaRPr>
          </a:p>
          <a:p>
            <a:r>
              <a:rPr lang="en-US" dirty="0" smtClean="0">
                <a:solidFill>
                  <a:schemeClr val="accent3">
                    <a:lumMod val="50000"/>
                  </a:schemeClr>
                </a:solidFill>
                <a:latin typeface="Arial" pitchFamily="34" charset="0"/>
                <a:cs typeface="Arial" pitchFamily="34" charset="0"/>
              </a:rPr>
              <a:t>Statement of Need</a:t>
            </a:r>
          </a:p>
          <a:p>
            <a:pPr lvl="1"/>
            <a:r>
              <a:rPr lang="en-US" dirty="0" smtClean="0">
                <a:solidFill>
                  <a:schemeClr val="accent3">
                    <a:lumMod val="50000"/>
                  </a:schemeClr>
                </a:solidFill>
                <a:latin typeface="Arial" pitchFamily="34" charset="0"/>
                <a:cs typeface="Arial" pitchFamily="34" charset="0"/>
              </a:rPr>
              <a:t>Indicate a clear understanding of how the goals and activities of the program are directly related to needs of participating LEAs and any nonpublic schools. (DGA)</a:t>
            </a:r>
          </a:p>
        </p:txBody>
      </p:sp>
      <p:sp>
        <p:nvSpPr>
          <p:cNvPr id="4" name="Slide Number Placeholder 3"/>
          <p:cNvSpPr>
            <a:spLocks noGrp="1"/>
          </p:cNvSpPr>
          <p:nvPr>
            <p:ph type="sldNum" sz="quarter" idx="12"/>
          </p:nvPr>
        </p:nvSpPr>
        <p:spPr/>
        <p:txBody>
          <a:bodyPr/>
          <a:lstStyle/>
          <a:p>
            <a:fld id="{E7AA6218-AFEC-4C59-8E68-035656655D44}"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Project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762000" y="1066800"/>
            <a:ext cx="7772400" cy="4876800"/>
          </a:xfrm>
        </p:spPr>
        <p:txBody>
          <a:bodyPr>
            <a:normAutofit fontScale="92500" lnSpcReduction="20000"/>
          </a:bodyPr>
          <a:lstStyle/>
          <a:p>
            <a:r>
              <a:rPr lang="en-US" dirty="0" smtClean="0">
                <a:solidFill>
                  <a:schemeClr val="accent3">
                    <a:lumMod val="50000"/>
                  </a:schemeClr>
                </a:solidFill>
                <a:latin typeface="Arial" pitchFamily="34" charset="0"/>
                <a:cs typeface="Arial" pitchFamily="34" charset="0"/>
              </a:rPr>
              <a:t>Project Description </a:t>
            </a:r>
          </a:p>
          <a:p>
            <a:pPr lvl="1"/>
            <a:r>
              <a:rPr lang="en-US" dirty="0" smtClean="0">
                <a:solidFill>
                  <a:schemeClr val="accent3">
                    <a:lumMod val="50000"/>
                  </a:schemeClr>
                </a:solidFill>
                <a:latin typeface="Arial" pitchFamily="34" charset="0"/>
                <a:cs typeface="Arial" pitchFamily="34" charset="0"/>
              </a:rPr>
              <a:t>Identify key activities, timeframes, resources, and responsible persons. (DGA)</a:t>
            </a:r>
          </a:p>
          <a:p>
            <a:pPr lvl="1"/>
            <a:r>
              <a:rPr lang="en-US" dirty="0" smtClean="0">
                <a:solidFill>
                  <a:schemeClr val="accent3">
                    <a:lumMod val="50000"/>
                  </a:schemeClr>
                </a:solidFill>
                <a:latin typeface="Arial" pitchFamily="34" charset="0"/>
                <a:cs typeface="Arial" pitchFamily="34" charset="0"/>
              </a:rPr>
              <a:t>Description of how partners </a:t>
            </a:r>
            <a:r>
              <a:rPr lang="en-US" dirty="0" smtClean="0">
                <a:solidFill>
                  <a:schemeClr val="accent3">
                    <a:lumMod val="50000"/>
                  </a:schemeClr>
                </a:solidFill>
                <a:latin typeface="Arial" pitchFamily="34" charset="0"/>
                <a:cs typeface="Arial" pitchFamily="34" charset="0"/>
              </a:rPr>
              <a:t>collaborated in developing the project plan.</a:t>
            </a:r>
            <a:endParaRPr lang="en-US" dirty="0" smtClean="0">
              <a:solidFill>
                <a:schemeClr val="accent3">
                  <a:lumMod val="50000"/>
                </a:schemeClr>
              </a:solidFill>
              <a:latin typeface="Arial" pitchFamily="34" charset="0"/>
              <a:cs typeface="Arial" pitchFamily="34" charset="0"/>
            </a:endParaRPr>
          </a:p>
          <a:p>
            <a:pPr lvl="1"/>
            <a:r>
              <a:rPr lang="en-US" dirty="0" smtClean="0">
                <a:solidFill>
                  <a:schemeClr val="accent3">
                    <a:lumMod val="50000"/>
                  </a:schemeClr>
                </a:solidFill>
                <a:latin typeface="Arial" pitchFamily="34" charset="0"/>
                <a:cs typeface="Arial" pitchFamily="34" charset="0"/>
              </a:rPr>
              <a:t>Brief explanation of how professional development activities are supported by research and aligned to CCSS.</a:t>
            </a:r>
          </a:p>
          <a:p>
            <a:pPr lvl="1"/>
            <a:r>
              <a:rPr lang="en-US" dirty="0" smtClean="0">
                <a:solidFill>
                  <a:schemeClr val="accent3">
                    <a:lumMod val="50000"/>
                  </a:schemeClr>
                </a:solidFill>
                <a:latin typeface="Arial" pitchFamily="34" charset="0"/>
                <a:cs typeface="Arial" pitchFamily="34" charset="0"/>
              </a:rPr>
              <a:t>Brief sustainability plan.</a:t>
            </a:r>
          </a:p>
          <a:p>
            <a:pPr lvl="1"/>
            <a:r>
              <a:rPr lang="en-US" dirty="0" smtClean="0">
                <a:solidFill>
                  <a:schemeClr val="accent3">
                    <a:lumMod val="50000"/>
                  </a:schemeClr>
                </a:solidFill>
                <a:latin typeface="Arial" pitchFamily="34" charset="0"/>
                <a:cs typeface="Arial" pitchFamily="34" charset="0"/>
              </a:rPr>
              <a:t>Brief description how this project will support or enhance existing professional development in the partner LEAs.</a:t>
            </a:r>
          </a:p>
          <a:p>
            <a:pPr lvl="1"/>
            <a:r>
              <a:rPr lang="en-US" dirty="0" smtClean="0">
                <a:solidFill>
                  <a:schemeClr val="accent3">
                    <a:lumMod val="50000"/>
                  </a:schemeClr>
                </a:solidFill>
                <a:latin typeface="Arial" pitchFamily="34" charset="0"/>
                <a:cs typeface="Arial" pitchFamily="34" charset="0"/>
              </a:rPr>
              <a:t>Provide agendas for each day of training by uploading the agendas in the upload tab.</a:t>
            </a:r>
          </a:p>
          <a:p>
            <a:pPr lvl="1"/>
            <a:r>
              <a:rPr lang="en-US" dirty="0" smtClean="0">
                <a:solidFill>
                  <a:schemeClr val="accent3">
                    <a:lumMod val="50000"/>
                  </a:schemeClr>
                </a:solidFill>
                <a:latin typeface="Arial" pitchFamily="34" charset="0"/>
                <a:cs typeface="Arial" pitchFamily="34" charset="0"/>
              </a:rPr>
              <a:t>Provide a detailed description of the role(s) of each partner.  (Involve teachers in design of grant.)</a:t>
            </a:r>
          </a:p>
        </p:txBody>
      </p:sp>
      <p:sp>
        <p:nvSpPr>
          <p:cNvPr id="4" name="Slide Number Placeholder 3"/>
          <p:cNvSpPr>
            <a:spLocks noGrp="1"/>
          </p:cNvSpPr>
          <p:nvPr>
            <p:ph type="sldNum" sz="quarter" idx="12"/>
          </p:nvPr>
        </p:nvSpPr>
        <p:spPr/>
        <p:txBody>
          <a:bodyPr/>
          <a:lstStyle/>
          <a:p>
            <a:fld id="{E7AA6218-AFEC-4C59-8E68-035656655D44}"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Project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685800" y="990600"/>
            <a:ext cx="7772400" cy="2057400"/>
          </a:xfrm>
        </p:spPr>
        <p:txBody>
          <a:bodyPr>
            <a:normAutofit fontScale="85000" lnSpcReduction="20000"/>
          </a:bodyPr>
          <a:lstStyle/>
          <a:p>
            <a:r>
              <a:rPr lang="en-US" dirty="0" smtClean="0">
                <a:solidFill>
                  <a:schemeClr val="accent3">
                    <a:lumMod val="50000"/>
                  </a:schemeClr>
                </a:solidFill>
                <a:latin typeface="Arial" pitchFamily="34" charset="0"/>
                <a:cs typeface="Arial" pitchFamily="34" charset="0"/>
              </a:rPr>
              <a:t>Project Description (cont.) </a:t>
            </a:r>
          </a:p>
          <a:p>
            <a:pPr lvl="1"/>
            <a:r>
              <a:rPr lang="en-US" sz="2800" dirty="0" smtClean="0">
                <a:solidFill>
                  <a:schemeClr val="accent3">
                    <a:lumMod val="50000"/>
                  </a:schemeClr>
                </a:solidFill>
                <a:latin typeface="Arial" pitchFamily="34" charset="0"/>
                <a:cs typeface="Arial" pitchFamily="34" charset="0"/>
              </a:rPr>
              <a:t>Provide agendas for each day of training by uploading the agendas in the upload tab.</a:t>
            </a:r>
          </a:p>
          <a:p>
            <a:pPr lvl="2"/>
            <a:r>
              <a:rPr lang="en-US" sz="2800" dirty="0" smtClean="0">
                <a:solidFill>
                  <a:schemeClr val="accent3">
                    <a:lumMod val="50000"/>
                  </a:schemeClr>
                </a:solidFill>
                <a:latin typeface="Arial" pitchFamily="34" charset="0"/>
                <a:cs typeface="Arial" pitchFamily="34" charset="0"/>
              </a:rPr>
              <a:t>Upload agendas as 2 documents</a:t>
            </a:r>
          </a:p>
          <a:p>
            <a:pPr lvl="2">
              <a:buNone/>
            </a:pPr>
            <a:endParaRPr lang="en-US" sz="2400" dirty="0" smtClean="0">
              <a:solidFill>
                <a:schemeClr val="accent3">
                  <a:lumMod val="50000"/>
                </a:schemeClr>
              </a:solidFill>
              <a:latin typeface="Arial" pitchFamily="34" charset="0"/>
              <a:cs typeface="Arial" pitchFamily="34" charset="0"/>
            </a:endParaRPr>
          </a:p>
          <a:p>
            <a:pPr lvl="2">
              <a:buNone/>
            </a:pPr>
            <a:r>
              <a:rPr lang="en-US" sz="2400" dirty="0" smtClean="0">
                <a:solidFill>
                  <a:schemeClr val="accent3">
                    <a:lumMod val="50000"/>
                  </a:schemeClr>
                </a:solidFill>
                <a:latin typeface="Arial" pitchFamily="34" charset="0"/>
                <a:cs typeface="Arial" pitchFamily="34" charset="0"/>
              </a:rPr>
              <a:t>                                                </a:t>
            </a:r>
          </a:p>
        </p:txBody>
      </p:sp>
      <p:sp>
        <p:nvSpPr>
          <p:cNvPr id="4" name="Content Placeholder 2"/>
          <p:cNvSpPr txBox="1">
            <a:spLocks/>
          </p:cNvSpPr>
          <p:nvPr/>
        </p:nvSpPr>
        <p:spPr>
          <a:xfrm>
            <a:off x="685800" y="2514600"/>
            <a:ext cx="7772400" cy="3733800"/>
          </a:xfrm>
          <a:prstGeom prst="rect">
            <a:avLst/>
          </a:prstGeom>
        </p:spPr>
        <p:txBody>
          <a:bodyPr vert="horz" lIns="182880" tIns="91440">
            <a:normAutofit fontScale="85000" lnSpcReduction="20000"/>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lang="en-US" sz="2800" dirty="0" smtClean="0">
                <a:solidFill>
                  <a:schemeClr val="accent3">
                    <a:lumMod val="50000"/>
                  </a:schemeClr>
                </a:solidFill>
                <a:latin typeface="Arial" pitchFamily="34" charset="0"/>
                <a:cs typeface="Arial" pitchFamily="34" charset="0"/>
              </a:rPr>
              <a:t>Upload organization:</a:t>
            </a:r>
          </a:p>
          <a:p>
            <a:pPr marL="722376" lvl="1" indent="-265176">
              <a:spcBef>
                <a:spcPts val="250"/>
              </a:spcBef>
              <a:buClr>
                <a:schemeClr val="accent1"/>
              </a:buClr>
              <a:buSzPct val="80000"/>
              <a:buFont typeface="Wingdings 2"/>
              <a:buChar char=""/>
            </a:pPr>
            <a:r>
              <a:rPr lang="en-US" sz="2800" dirty="0" smtClean="0">
                <a:solidFill>
                  <a:schemeClr val="accent3">
                    <a:lumMod val="50000"/>
                  </a:schemeClr>
                </a:solidFill>
                <a:latin typeface="Arial" pitchFamily="34" charset="0"/>
                <a:cs typeface="Arial" pitchFamily="34" charset="0"/>
              </a:rPr>
              <a:t>(IHE)_Fall agendas</a:t>
            </a:r>
          </a:p>
          <a:p>
            <a:pPr marL="722376" lvl="1" indent="-265176">
              <a:spcBef>
                <a:spcPts val="250"/>
              </a:spcBef>
              <a:buClr>
                <a:schemeClr val="accent1"/>
              </a:buClr>
              <a:buSzPct val="80000"/>
              <a:buFont typeface="Wingdings 2"/>
              <a:buChar char=""/>
            </a:pPr>
            <a:r>
              <a:rPr kumimoji="0" lang="en-US" sz="2800" b="0" i="0" u="none" strike="noStrike" kern="1200" cap="none" spc="0" normalizeH="0" baseline="0" noProof="0" dirty="0" smtClean="0">
                <a:ln>
                  <a:noFill/>
                </a:ln>
                <a:solidFill>
                  <a:schemeClr val="accent3">
                    <a:lumMod val="50000"/>
                  </a:schemeClr>
                </a:solidFill>
                <a:effectLst/>
                <a:uLnTx/>
                <a:uFillTx/>
                <a:latin typeface="Arial" pitchFamily="34" charset="0"/>
                <a:ea typeface="+mn-ea"/>
                <a:cs typeface="Arial" pitchFamily="34" charset="0"/>
              </a:rPr>
              <a:t>(IHE)_Spring</a:t>
            </a:r>
            <a:r>
              <a:rPr kumimoji="0" lang="en-US" sz="2800" b="0" i="0" u="none" strike="noStrike" kern="1200" cap="none" spc="0" normalizeH="0" noProof="0" dirty="0" smtClean="0">
                <a:ln>
                  <a:noFill/>
                </a:ln>
                <a:solidFill>
                  <a:schemeClr val="accent3">
                    <a:lumMod val="50000"/>
                  </a:schemeClr>
                </a:solidFill>
                <a:effectLst/>
                <a:uLnTx/>
                <a:uFillTx/>
                <a:latin typeface="Arial" pitchFamily="34" charset="0"/>
                <a:ea typeface="+mn-ea"/>
                <a:cs typeface="Arial" pitchFamily="34" charset="0"/>
              </a:rPr>
              <a:t> agendas</a:t>
            </a:r>
          </a:p>
          <a:p>
            <a:pPr marL="722376" lvl="1" indent="-265176">
              <a:spcBef>
                <a:spcPts val="250"/>
              </a:spcBef>
              <a:buClr>
                <a:schemeClr val="accent1"/>
              </a:buClr>
              <a:buSzPct val="80000"/>
              <a:buFont typeface="Wingdings 2"/>
              <a:buChar char=""/>
            </a:pPr>
            <a:r>
              <a:rPr lang="en-US" sz="2800" baseline="0" dirty="0" smtClean="0">
                <a:solidFill>
                  <a:schemeClr val="accent3">
                    <a:lumMod val="50000"/>
                  </a:schemeClr>
                </a:solidFill>
                <a:latin typeface="Arial" pitchFamily="34" charset="0"/>
                <a:cs typeface="Arial" pitchFamily="34" charset="0"/>
              </a:rPr>
              <a:t>(IHE)_Summer</a:t>
            </a:r>
            <a:r>
              <a:rPr lang="en-US" sz="2800" dirty="0" smtClean="0">
                <a:solidFill>
                  <a:schemeClr val="accent3">
                    <a:lumMod val="50000"/>
                  </a:schemeClr>
                </a:solidFill>
                <a:latin typeface="Arial" pitchFamily="34" charset="0"/>
                <a:cs typeface="Arial" pitchFamily="34" charset="0"/>
              </a:rPr>
              <a:t> agendas</a:t>
            </a:r>
          </a:p>
          <a:p>
            <a:pPr marL="722376" lvl="1" indent="-265176">
              <a:spcBef>
                <a:spcPts val="250"/>
              </a:spcBef>
              <a:buClr>
                <a:schemeClr val="accent1"/>
              </a:buClr>
              <a:buSzPct val="80000"/>
              <a:buFont typeface="Wingdings 2"/>
              <a:buChar char=""/>
            </a:pPr>
            <a:r>
              <a:rPr kumimoji="0" lang="en-US" sz="2800" b="0" i="0" u="none" strike="noStrike" kern="1200" cap="none" spc="0" normalizeH="0" baseline="0" noProof="0" dirty="0" smtClean="0">
                <a:ln>
                  <a:noFill/>
                </a:ln>
                <a:solidFill>
                  <a:schemeClr val="accent3">
                    <a:lumMod val="50000"/>
                  </a:schemeClr>
                </a:solidFill>
                <a:effectLst/>
                <a:uLnTx/>
                <a:uFillTx/>
                <a:latin typeface="Arial" pitchFamily="34" charset="0"/>
                <a:ea typeface="+mn-ea"/>
                <a:cs typeface="Arial" pitchFamily="34" charset="0"/>
              </a:rPr>
              <a:t>(IHE)_resumes</a:t>
            </a:r>
          </a:p>
          <a:p>
            <a:pPr marL="722376" lvl="1" indent="-265176">
              <a:spcBef>
                <a:spcPts val="250"/>
              </a:spcBef>
              <a:buClr>
                <a:schemeClr val="accent1"/>
              </a:buClr>
              <a:buSzPct val="80000"/>
              <a:buFont typeface="Wingdings 2"/>
              <a:buChar char=""/>
            </a:pPr>
            <a:r>
              <a:rPr lang="en-US" sz="2800" dirty="0" smtClean="0">
                <a:solidFill>
                  <a:schemeClr val="accent3">
                    <a:lumMod val="50000"/>
                  </a:schemeClr>
                </a:solidFill>
                <a:latin typeface="Arial" pitchFamily="34" charset="0"/>
                <a:cs typeface="Arial" pitchFamily="34" charset="0"/>
              </a:rPr>
              <a:t>(IHE)_coaching schedule</a:t>
            </a:r>
          </a:p>
          <a:p>
            <a:pPr marL="722376" lvl="1" indent="-265176">
              <a:spcBef>
                <a:spcPts val="250"/>
              </a:spcBef>
              <a:buClr>
                <a:schemeClr val="accent1"/>
              </a:buClr>
              <a:buSzPct val="80000"/>
              <a:buFont typeface="Wingdings 2"/>
              <a:buChar char=""/>
            </a:pPr>
            <a:r>
              <a:rPr kumimoji="0" lang="en-US" sz="2800" b="0" i="0" u="none" strike="noStrike" kern="1200" cap="none" spc="0" normalizeH="0" baseline="0" noProof="0" dirty="0" smtClean="0">
                <a:ln>
                  <a:noFill/>
                </a:ln>
                <a:solidFill>
                  <a:schemeClr val="accent3">
                    <a:lumMod val="50000"/>
                  </a:schemeClr>
                </a:solidFill>
                <a:effectLst/>
                <a:uLnTx/>
                <a:uFillTx/>
                <a:latin typeface="Arial" pitchFamily="34" charset="0"/>
                <a:ea typeface="+mn-ea"/>
                <a:cs typeface="Arial" pitchFamily="34" charset="0"/>
              </a:rPr>
              <a:t>(IHE)_sustainability</a:t>
            </a:r>
            <a:r>
              <a:rPr kumimoji="0" lang="en-US" sz="2800" b="0" i="0" u="none" strike="noStrike" kern="1200" cap="none" spc="0" normalizeH="0" noProof="0" dirty="0" smtClean="0">
                <a:ln>
                  <a:noFill/>
                </a:ln>
                <a:solidFill>
                  <a:schemeClr val="accent3">
                    <a:lumMod val="50000"/>
                  </a:schemeClr>
                </a:solidFill>
                <a:effectLst/>
                <a:uLnTx/>
                <a:uFillTx/>
                <a:latin typeface="Arial" pitchFamily="34" charset="0"/>
                <a:ea typeface="+mn-ea"/>
                <a:cs typeface="Arial" pitchFamily="34" charset="0"/>
              </a:rPr>
              <a:t> plan (Summary can be in project description)</a:t>
            </a:r>
          </a:p>
          <a:p>
            <a:pPr marL="722376" lvl="1" indent="-265176">
              <a:spcBef>
                <a:spcPts val="250"/>
              </a:spcBef>
              <a:buClr>
                <a:schemeClr val="accent1"/>
              </a:buClr>
              <a:buSzPct val="80000"/>
              <a:buFont typeface="Wingdings 2"/>
              <a:buChar char=""/>
            </a:pPr>
            <a:r>
              <a:rPr lang="en-US" sz="2800" baseline="0" dirty="0" smtClean="0">
                <a:solidFill>
                  <a:schemeClr val="accent3">
                    <a:lumMod val="50000"/>
                  </a:schemeClr>
                </a:solidFill>
                <a:latin typeface="Arial" pitchFamily="34" charset="0"/>
                <a:cs typeface="Arial" pitchFamily="34" charset="0"/>
              </a:rPr>
              <a:t>(IHE)_evaluator</a:t>
            </a:r>
            <a:r>
              <a:rPr lang="en-US" sz="2800" dirty="0" smtClean="0">
                <a:solidFill>
                  <a:schemeClr val="accent3">
                    <a:lumMod val="50000"/>
                  </a:schemeClr>
                </a:solidFill>
                <a:latin typeface="Arial" pitchFamily="34" charset="0"/>
                <a:cs typeface="Arial" pitchFamily="34" charset="0"/>
              </a:rPr>
              <a:t> quotes</a:t>
            </a:r>
            <a:endParaRPr kumimoji="0" lang="en-US" sz="2800" b="0" i="0" u="none" strike="noStrike" kern="1200" cap="none" spc="0" normalizeH="0" baseline="0" noProof="0" dirty="0" smtClean="0">
              <a:ln>
                <a:noFill/>
              </a:ln>
              <a:solidFill>
                <a:schemeClr val="accent3">
                  <a:lumMod val="50000"/>
                </a:schemeClr>
              </a:solidFill>
              <a:effectLst/>
              <a:uLnTx/>
              <a:uFillTx/>
              <a:latin typeface="Arial" pitchFamily="34" charset="0"/>
              <a:ea typeface="+mn-ea"/>
              <a:cs typeface="Arial" pitchFamily="34" charset="0"/>
            </a:endParaRPr>
          </a:p>
          <a:p>
            <a:pPr marL="786384" marR="0" lvl="2" indent="-182880" algn="l" defTabSz="914400" rtl="0" eaLnBrk="1" fontAlgn="auto" latinLnBrk="0" hangingPunct="1">
              <a:lnSpc>
                <a:spcPct val="100000"/>
              </a:lnSpc>
              <a:spcBef>
                <a:spcPts val="250"/>
              </a:spcBef>
              <a:spcAft>
                <a:spcPts val="0"/>
              </a:spcAft>
              <a:buClr>
                <a:schemeClr val="accent2">
                  <a:tint val="85000"/>
                  <a:satMod val="285000"/>
                </a:schemeClr>
              </a:buClr>
              <a:buSzPct val="100000"/>
              <a:buFont typeface="Wingdings 2"/>
              <a:buNone/>
              <a:tabLst/>
              <a:defRPr/>
            </a:pPr>
            <a:endParaRPr kumimoji="0" lang="en-US" sz="2400" b="0" i="0" u="none" strike="noStrike" kern="1200" cap="none" spc="0" normalizeH="0" baseline="0" noProof="0" dirty="0" smtClean="0">
              <a:ln>
                <a:noFill/>
              </a:ln>
              <a:solidFill>
                <a:schemeClr val="accent3">
                  <a:lumMod val="50000"/>
                </a:schemeClr>
              </a:solidFill>
              <a:effectLst/>
              <a:uLnTx/>
              <a:uFillTx/>
              <a:latin typeface="Arial" pitchFamily="34" charset="0"/>
              <a:ea typeface="+mn-ea"/>
              <a:cs typeface="Arial" pitchFamily="34" charset="0"/>
            </a:endParaRPr>
          </a:p>
          <a:p>
            <a:pPr marL="786384" marR="0" lvl="2" indent="-182880" algn="l" defTabSz="914400" rtl="0" eaLnBrk="1" fontAlgn="auto" latinLnBrk="0" hangingPunct="1">
              <a:lnSpc>
                <a:spcPct val="100000"/>
              </a:lnSpc>
              <a:spcBef>
                <a:spcPts val="250"/>
              </a:spcBef>
              <a:spcAft>
                <a:spcPts val="0"/>
              </a:spcAft>
              <a:buClr>
                <a:schemeClr val="accent2">
                  <a:tint val="85000"/>
                  <a:satMod val="285000"/>
                </a:schemeClr>
              </a:buClr>
              <a:buSzPct val="100000"/>
              <a:buFont typeface="Wingdings 2"/>
              <a:buNone/>
              <a:tabLst/>
              <a:defRPr/>
            </a:pPr>
            <a:r>
              <a:rPr kumimoji="0" lang="en-US" sz="2400" b="0" i="0" u="none" strike="noStrike" kern="1200" cap="none" spc="0" normalizeH="0" baseline="0" noProof="0" dirty="0" smtClean="0">
                <a:ln>
                  <a:noFill/>
                </a:ln>
                <a:solidFill>
                  <a:schemeClr val="accent3">
                    <a:lumMod val="50000"/>
                  </a:schemeClr>
                </a:solidFill>
                <a:effectLst/>
                <a:uLnTx/>
                <a:uFillTx/>
                <a:latin typeface="Arial" pitchFamily="34" charset="0"/>
                <a:ea typeface="+mn-ea"/>
                <a:cs typeface="Arial" pitchFamily="34" charset="0"/>
              </a:rPr>
              <a:t>                                                </a:t>
            </a:r>
          </a:p>
        </p:txBody>
      </p:sp>
      <p:sp>
        <p:nvSpPr>
          <p:cNvPr id="5" name="Slide Number Placeholder 4"/>
          <p:cNvSpPr>
            <a:spLocks noGrp="1"/>
          </p:cNvSpPr>
          <p:nvPr>
            <p:ph type="sldNum" sz="quarter" idx="12"/>
          </p:nvPr>
        </p:nvSpPr>
        <p:spPr/>
        <p:txBody>
          <a:bodyPr/>
          <a:lstStyle/>
          <a:p>
            <a:fld id="{E7AA6218-AFEC-4C59-8E68-035656655D44}"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Project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685800" y="990600"/>
            <a:ext cx="7772400" cy="5181600"/>
          </a:xfrm>
        </p:spPr>
        <p:txBody>
          <a:bodyPr>
            <a:normAutofit fontScale="92500" lnSpcReduction="10000"/>
          </a:bodyPr>
          <a:lstStyle/>
          <a:p>
            <a:r>
              <a:rPr lang="en-US" dirty="0" smtClean="0">
                <a:solidFill>
                  <a:schemeClr val="accent3">
                    <a:lumMod val="75000"/>
                  </a:schemeClr>
                </a:solidFill>
                <a:latin typeface="Arial" pitchFamily="34" charset="0"/>
                <a:cs typeface="Arial" pitchFamily="34" charset="0"/>
              </a:rPr>
              <a:t>Goals</a:t>
            </a:r>
            <a:endParaRPr lang="en-US" dirty="0" smtClean="0">
              <a:solidFill>
                <a:schemeClr val="accent3">
                  <a:lumMod val="75000"/>
                </a:schemeClr>
              </a:solidFill>
              <a:latin typeface="Arial" pitchFamily="34" charset="0"/>
              <a:cs typeface="Arial" pitchFamily="34" charset="0"/>
            </a:endParaRPr>
          </a:p>
          <a:p>
            <a:pPr>
              <a:buNone/>
            </a:pPr>
            <a:endParaRPr lang="en-US" dirty="0" smtClean="0">
              <a:solidFill>
                <a:srgbClr val="336699"/>
              </a:solidFill>
              <a:latin typeface="Arial" pitchFamily="34" charset="0"/>
              <a:cs typeface="Arial" pitchFamily="34" charset="0"/>
            </a:endParaRPr>
          </a:p>
          <a:p>
            <a:pPr lvl="1"/>
            <a:r>
              <a:rPr lang="en-US" dirty="0" smtClean="0"/>
              <a:t>The required goal of the CCA program is to deepen the teachers’/principals’ understanding of the English language arts and/or mathematics standards in order to effectively teach the K-12 Common Core State Standards. </a:t>
            </a:r>
          </a:p>
          <a:p>
            <a:pPr lvl="1">
              <a:buNone/>
            </a:pPr>
            <a:endParaRPr lang="en-US" dirty="0" smtClean="0"/>
          </a:p>
          <a:p>
            <a:pPr lvl="1"/>
            <a:r>
              <a:rPr lang="en-US" dirty="0" smtClean="0"/>
              <a:t>Using the Goals, Objectives and Indicators form found in the DGA, applicants must develop objectives and indicators in support of this required goal. IHE’s must define the responsibilities of partners and fully account for how the goal and objectives will be met, including timelines for the activities.</a:t>
            </a:r>
          </a:p>
          <a:p>
            <a:pPr lvl="1">
              <a:buNone/>
            </a:pPr>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Project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762000" y="1066800"/>
            <a:ext cx="7772400" cy="4953000"/>
          </a:xfrm>
        </p:spPr>
        <p:txBody>
          <a:bodyPr>
            <a:normAutofit fontScale="92500"/>
          </a:bodyPr>
          <a:lstStyle/>
          <a:p>
            <a:r>
              <a:rPr lang="en-US" dirty="0" smtClean="0">
                <a:solidFill>
                  <a:schemeClr val="accent3">
                    <a:lumMod val="75000"/>
                  </a:schemeClr>
                </a:solidFill>
                <a:latin typeface="Arial" pitchFamily="34" charset="0"/>
                <a:cs typeface="Arial" pitchFamily="34" charset="0"/>
              </a:rPr>
              <a:t>Desired outcomes of the program:</a:t>
            </a:r>
          </a:p>
          <a:p>
            <a:pPr>
              <a:buNone/>
            </a:pPr>
            <a:endParaRPr lang="en-US" dirty="0" smtClean="0">
              <a:solidFill>
                <a:srgbClr val="336699"/>
              </a:solidFill>
              <a:latin typeface="Arial" pitchFamily="34" charset="0"/>
              <a:cs typeface="Arial" pitchFamily="34" charset="0"/>
            </a:endParaRPr>
          </a:p>
          <a:p>
            <a:pPr lvl="1"/>
            <a:r>
              <a:rPr lang="en-US" dirty="0" smtClean="0">
                <a:latin typeface="Arial" pitchFamily="34" charset="0"/>
                <a:cs typeface="Arial" pitchFamily="34" charset="0"/>
              </a:rPr>
              <a:t>To </a:t>
            </a:r>
            <a:r>
              <a:rPr lang="en-US" dirty="0" smtClean="0">
                <a:latin typeface="Arial" pitchFamily="34" charset="0"/>
                <a:cs typeface="Arial" pitchFamily="34" charset="0"/>
              </a:rPr>
              <a:t>increase and improve </a:t>
            </a:r>
            <a:r>
              <a:rPr lang="en-US" dirty="0" smtClean="0">
                <a:latin typeface="Arial" pitchFamily="34" charset="0"/>
                <a:cs typeface="Arial" pitchFamily="34" charset="0"/>
              </a:rPr>
              <a:t>teachers’ CCSS content </a:t>
            </a:r>
            <a:r>
              <a:rPr lang="en-US" dirty="0" smtClean="0">
                <a:latin typeface="Arial" pitchFamily="34" charset="0"/>
                <a:cs typeface="Arial" pitchFamily="34" charset="0"/>
              </a:rPr>
              <a:t>knowledge;</a:t>
            </a:r>
            <a:endParaRPr lang="en-US" dirty="0" smtClean="0">
              <a:latin typeface="Arial" pitchFamily="34" charset="0"/>
              <a:cs typeface="Arial" pitchFamily="34" charset="0"/>
            </a:endParaRPr>
          </a:p>
          <a:p>
            <a:pPr lvl="1"/>
            <a:r>
              <a:rPr lang="en-US" dirty="0" smtClean="0">
                <a:latin typeface="Arial" pitchFamily="34" charset="0"/>
                <a:cs typeface="Arial" pitchFamily="34" charset="0"/>
              </a:rPr>
              <a:t>To increase integration of reliable research-based and technology-based teaching methods which support the content shifts, depth, and rigor of the </a:t>
            </a:r>
            <a:r>
              <a:rPr lang="en-US" dirty="0" smtClean="0">
                <a:latin typeface="Arial" pitchFamily="34" charset="0"/>
                <a:cs typeface="Arial" pitchFamily="34" charset="0"/>
              </a:rPr>
              <a:t>CCSS;</a:t>
            </a:r>
            <a:endParaRPr lang="en-US" dirty="0" smtClean="0">
              <a:latin typeface="Arial" pitchFamily="34" charset="0"/>
              <a:cs typeface="Arial" pitchFamily="34" charset="0"/>
            </a:endParaRPr>
          </a:p>
          <a:p>
            <a:pPr lvl="1"/>
            <a:r>
              <a:rPr lang="en-US" dirty="0" smtClean="0">
                <a:latin typeface="Arial" pitchFamily="34" charset="0"/>
                <a:cs typeface="Arial" pitchFamily="34" charset="0"/>
              </a:rPr>
              <a:t>To increase </a:t>
            </a:r>
            <a:r>
              <a:rPr lang="en-US" dirty="0" smtClean="0">
                <a:latin typeface="Arial" pitchFamily="34" charset="0"/>
                <a:cs typeface="Arial" pitchFamily="34" charset="0"/>
              </a:rPr>
              <a:t>high quality teaching practices aligned to the CCSS through strong, effective, instructional leadership; and</a:t>
            </a:r>
            <a:endParaRPr lang="en-US" dirty="0" smtClean="0">
              <a:latin typeface="Arial" pitchFamily="34" charset="0"/>
              <a:cs typeface="Arial" pitchFamily="34" charset="0"/>
            </a:endParaRPr>
          </a:p>
          <a:p>
            <a:pPr lvl="1"/>
            <a:r>
              <a:rPr lang="en-US" dirty="0" smtClean="0">
                <a:latin typeface="Arial" pitchFamily="34" charset="0"/>
                <a:cs typeface="Arial" pitchFamily="34" charset="0"/>
              </a:rPr>
              <a:t>To develop teachers’, teacher leaders’, and principals’ collaboration in support of program implementation. </a:t>
            </a:r>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Project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838200" y="1066800"/>
            <a:ext cx="7772400" cy="4876800"/>
          </a:xfrm>
        </p:spPr>
        <p:txBody>
          <a:bodyPr>
            <a:normAutofit lnSpcReduction="10000"/>
          </a:bodyPr>
          <a:lstStyle/>
          <a:p>
            <a:r>
              <a:rPr lang="en-US" dirty="0" smtClean="0">
                <a:solidFill>
                  <a:schemeClr val="accent3">
                    <a:lumMod val="75000"/>
                  </a:schemeClr>
                </a:solidFill>
                <a:latin typeface="Arial" pitchFamily="34" charset="0"/>
                <a:cs typeface="Arial" pitchFamily="34" charset="0"/>
              </a:rPr>
              <a:t>Activity Plan Form </a:t>
            </a:r>
          </a:p>
          <a:p>
            <a:pPr>
              <a:buNone/>
            </a:pPr>
            <a:endParaRPr lang="en-US" dirty="0" smtClean="0">
              <a:solidFill>
                <a:srgbClr val="336699"/>
              </a:solidFill>
              <a:latin typeface="Arial" pitchFamily="34" charset="0"/>
              <a:cs typeface="Arial" pitchFamily="34" charset="0"/>
            </a:endParaRPr>
          </a:p>
          <a:p>
            <a:pPr lvl="1"/>
            <a:r>
              <a:rPr lang="en-US" sz="2800" dirty="0" smtClean="0"/>
              <a:t>For each goal and objective, develop a logical sequence of activities to support them. Using the Activity Plan forms in the DGA, for each activity, provide information as to what is to occur, when it will occur, who is responsible for the activity, and the documentation used to establish that the activity occurred.</a:t>
            </a:r>
          </a:p>
          <a:p>
            <a:pPr lvl="1"/>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Project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762000" y="1066800"/>
            <a:ext cx="7772400" cy="4953000"/>
          </a:xfrm>
        </p:spPr>
        <p:txBody>
          <a:bodyPr>
            <a:normAutofit fontScale="92500" lnSpcReduction="10000"/>
          </a:bodyPr>
          <a:lstStyle/>
          <a:p>
            <a:r>
              <a:rPr lang="en-US" dirty="0" smtClean="0">
                <a:solidFill>
                  <a:schemeClr val="accent3">
                    <a:lumMod val="75000"/>
                  </a:schemeClr>
                </a:solidFill>
                <a:latin typeface="Arial" pitchFamily="34" charset="0"/>
                <a:cs typeface="Arial" pitchFamily="34" charset="0"/>
              </a:rPr>
              <a:t>Organizational Commitment and Capacity Form </a:t>
            </a:r>
          </a:p>
          <a:p>
            <a:pPr lvl="1"/>
            <a:r>
              <a:rPr lang="en-US" dirty="0" smtClean="0"/>
              <a:t>Using the Organizational Commitment and Capacity form, the IHE must describe and document the IHEs commitment and authority to implement the project, as well as the IHEs resources and experience with comparable initiatives that will support successful project implementation. Describe the professional skills and expertise available within the partnership relevant to project goals.</a:t>
            </a:r>
            <a:endParaRPr lang="en-US" dirty="0" smtClean="0">
              <a:solidFill>
                <a:srgbClr val="336699"/>
              </a:solidFill>
              <a:latin typeface="Arial" pitchFamily="34" charset="0"/>
              <a:cs typeface="Arial" pitchFamily="34" charset="0"/>
            </a:endParaRPr>
          </a:p>
          <a:p>
            <a:pPr lvl="1"/>
            <a:r>
              <a:rPr lang="en-US" dirty="0" smtClean="0"/>
              <a:t>This narrative should also explain the LEA’s capacity for supporting participants in implementing what was learned during the summer institute.</a:t>
            </a:r>
          </a:p>
          <a:p>
            <a:pPr lvl="1">
              <a:buNone/>
            </a:pPr>
            <a:endParaRPr lang="en-US" dirty="0" smtClean="0"/>
          </a:p>
          <a:p>
            <a:pPr lvl="1"/>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Budget Design Considerations:</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762000" y="1600200"/>
            <a:ext cx="7772400" cy="5257800"/>
          </a:xfrm>
        </p:spPr>
        <p:txBody>
          <a:bodyPr>
            <a:normAutofit/>
          </a:bodyPr>
          <a:lstStyle/>
          <a:p>
            <a:r>
              <a:rPr lang="en-US" dirty="0" smtClean="0"/>
              <a:t>The applicant’s budget must be well considered, reasonable and supported by the program plan. Costs determined to be excessive, ineligible, or not supported by the program plan will be disallowed. </a:t>
            </a:r>
          </a:p>
          <a:p>
            <a:pPr>
              <a:buNone/>
            </a:pPr>
            <a:endParaRPr lang="en-US" dirty="0" smtClean="0">
              <a:solidFill>
                <a:srgbClr val="336699"/>
              </a:solidFill>
              <a:latin typeface="Arial" pitchFamily="34" charset="0"/>
              <a:cs typeface="Arial" pitchFamily="34" charset="0"/>
            </a:endParaRPr>
          </a:p>
          <a:p>
            <a:pPr lvl="1">
              <a:buNone/>
            </a:pPr>
            <a:endParaRPr lang="en-US" dirty="0" smtClean="0"/>
          </a:p>
          <a:p>
            <a:pPr lvl="1"/>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Budget Design Considerations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685800" y="1143000"/>
            <a:ext cx="7772400" cy="5257800"/>
          </a:xfrm>
        </p:spPr>
        <p:txBody>
          <a:bodyPr>
            <a:normAutofit/>
          </a:bodyPr>
          <a:lstStyle/>
          <a:p>
            <a:r>
              <a:rPr lang="en-US" dirty="0" smtClean="0"/>
              <a:t>The maximum amount a program may apply for is </a:t>
            </a:r>
            <a:r>
              <a:rPr lang="en-US" b="1" dirty="0" smtClean="0"/>
              <a:t>$324,086</a:t>
            </a:r>
            <a:r>
              <a:rPr lang="en-US" dirty="0" smtClean="0"/>
              <a:t>.</a:t>
            </a:r>
          </a:p>
          <a:p>
            <a:pPr>
              <a:buNone/>
            </a:pPr>
            <a:endParaRPr lang="en-US" dirty="0" smtClean="0"/>
          </a:p>
          <a:p>
            <a:r>
              <a:rPr lang="en-US" dirty="0" smtClean="0"/>
              <a:t>Applicants must use realistic participation projections to determine the amount of funding they may request. Unrealistic or unsustainable participation projections may result in awards being reduced by the NJDOE as appropriate.</a:t>
            </a:r>
          </a:p>
          <a:p>
            <a:endParaRPr lang="en-US" dirty="0" smtClean="0">
              <a:solidFill>
                <a:srgbClr val="336699"/>
              </a:solidFill>
              <a:latin typeface="Arial" pitchFamily="34" charset="0"/>
              <a:cs typeface="Arial" pitchFamily="34" charset="0"/>
            </a:endParaRPr>
          </a:p>
          <a:p>
            <a:pPr lvl="1">
              <a:buNone/>
            </a:pPr>
            <a:endParaRPr lang="en-US" dirty="0" smtClean="0"/>
          </a:p>
          <a:p>
            <a:pPr lvl="1"/>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Budget Requirements:</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762000" y="1066800"/>
            <a:ext cx="7772400" cy="4953000"/>
          </a:xfrm>
        </p:spPr>
        <p:txBody>
          <a:bodyPr>
            <a:normAutofit fontScale="85000" lnSpcReduction="20000"/>
          </a:bodyPr>
          <a:lstStyle/>
          <a:p>
            <a:r>
              <a:rPr lang="en-US" b="1" dirty="0" smtClean="0"/>
              <a:t>Supplement, not supplant requirement.</a:t>
            </a:r>
            <a:endParaRPr lang="en-US" dirty="0" smtClean="0"/>
          </a:p>
          <a:p>
            <a:pPr>
              <a:buNone/>
            </a:pPr>
            <a:r>
              <a:rPr lang="en-US" dirty="0" smtClean="0"/>
              <a:t>	Funds received under Title II-A (Subpart 2) shall be used to supplement, and not supplant, non-Federal funds that would otherwise be used for activities authorized under this subpart.</a:t>
            </a:r>
          </a:p>
          <a:p>
            <a:r>
              <a:rPr lang="en-US" b="1" dirty="0" smtClean="0"/>
              <a:t>Title II-A Section 2132 (c) Special Rule</a:t>
            </a:r>
            <a:r>
              <a:rPr lang="en-US" dirty="0" smtClean="0"/>
              <a:t>.</a:t>
            </a:r>
          </a:p>
          <a:p>
            <a:pPr>
              <a:buNone/>
            </a:pPr>
            <a:r>
              <a:rPr lang="en-US" dirty="0" smtClean="0"/>
              <a:t>	No single participant (lead or participating agency) in an eligible partnership may use more than 50% of the funds made available to the partnership under this section. This provision focuses not on which partner received the funds, but on which partner directly benefits from them. All applications must include a certification to this effect (see Appendix G for certification form).</a:t>
            </a:r>
          </a:p>
          <a:p>
            <a:endParaRPr lang="en-US" dirty="0" smtClean="0"/>
          </a:p>
          <a:p>
            <a:endParaRPr lang="en-US" dirty="0" smtClean="0">
              <a:solidFill>
                <a:srgbClr val="336699"/>
              </a:solidFill>
              <a:latin typeface="Arial" pitchFamily="34" charset="0"/>
              <a:cs typeface="Arial" pitchFamily="34" charset="0"/>
            </a:endParaRPr>
          </a:p>
          <a:p>
            <a:pPr lvl="1">
              <a:buNone/>
            </a:pPr>
            <a:endParaRPr lang="en-US" dirty="0" smtClean="0"/>
          </a:p>
          <a:p>
            <a:pPr lvl="1"/>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990600" y="609600"/>
            <a:ext cx="7162800" cy="5262979"/>
          </a:xfrm>
          <a:prstGeom prst="rect">
            <a:avLst/>
          </a:prstGeom>
          <a:noFill/>
        </p:spPr>
        <p:txBody>
          <a:bodyPr wrap="square" rtlCol="0">
            <a:spAutoFit/>
          </a:bodyPr>
          <a:lstStyle/>
          <a:p>
            <a:r>
              <a:rPr lang="en-US" sz="2800" dirty="0" smtClean="0">
                <a:latin typeface="Arial" pitchFamily="34" charset="0"/>
                <a:cs typeface="Arial" pitchFamily="34" charset="0"/>
              </a:rPr>
              <a:t>This Notice of Grant Opportunity (NGO) supports the development and delivery of a Common Core Academy (CCA).  The FY15 CCA is a year-long program intended to increase the academic achievement of students in English language arts and mathematics by enhancing classroom teachers’ content knowledge and teaching skills aligned to the Common Core State Standards (CCSS) and by supporting principals to lead CCSS implementation in their schools. </a:t>
            </a:r>
            <a:endParaRPr lang="en-US" sz="280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7AA6218-AFEC-4C59-8E68-035656655D44}"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Budget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685800" y="1066800"/>
            <a:ext cx="7772400" cy="5257800"/>
          </a:xfrm>
        </p:spPr>
        <p:txBody>
          <a:bodyPr>
            <a:normAutofit fontScale="77500" lnSpcReduction="20000"/>
          </a:bodyPr>
          <a:lstStyle/>
          <a:p>
            <a:r>
              <a:rPr lang="en-US" b="1" dirty="0" smtClean="0"/>
              <a:t>A-5/Chapter Law 53.</a:t>
            </a:r>
            <a:endParaRPr lang="en-US" dirty="0" smtClean="0"/>
          </a:p>
          <a:p>
            <a:pPr>
              <a:buNone/>
            </a:pPr>
            <a:r>
              <a:rPr lang="en-US" dirty="0" smtClean="0"/>
              <a:t>	The provisions of A-5/Chapter Law 53 contain additional requirements concerning prior approvals, as well as expenditures related to travel. It is strongly recommended that the applicant work with their business administrator when constructing the budget. The NJDOE applies the A-5 restrictions uniformly to all grantees. Unless otherwise specified, the following restrictions apply to all grant programs:</a:t>
            </a:r>
            <a:r>
              <a:rPr lang="en-US" b="1" dirty="0" smtClean="0"/>
              <a:t> </a:t>
            </a:r>
            <a:endParaRPr lang="en-US" dirty="0" smtClean="0"/>
          </a:p>
          <a:p>
            <a:pPr lvl="1"/>
            <a:r>
              <a:rPr lang="en-US" dirty="0" smtClean="0"/>
              <a:t>No reimbursement for in-state overnight travel (meals and/or lodging);</a:t>
            </a:r>
          </a:p>
          <a:p>
            <a:pPr lvl="1"/>
            <a:r>
              <a:rPr lang="en-US" dirty="0" smtClean="0"/>
              <a:t>No reimbursement for meals on in-state travel</a:t>
            </a:r>
            <a:r>
              <a:rPr lang="en-US" dirty="0" smtClean="0"/>
              <a:t>; and</a:t>
            </a:r>
            <a:endParaRPr lang="en-US" dirty="0" smtClean="0"/>
          </a:p>
          <a:p>
            <a:pPr lvl="1"/>
            <a:r>
              <a:rPr lang="en-US" dirty="0" smtClean="0"/>
              <a:t>Mileage reimbursement is capped at $0.31/mile. Grantees or partners may not charge a higher mileage reimbursement rate (</a:t>
            </a:r>
            <a:r>
              <a:rPr lang="en-US" dirty="0" smtClean="0"/>
              <a:t>i.e. </a:t>
            </a:r>
            <a:r>
              <a:rPr lang="en-US" dirty="0" smtClean="0"/>
              <a:t>Federal General Services Administration (GSA) mileage reimbursement rate) to grant funds.</a:t>
            </a:r>
          </a:p>
          <a:p>
            <a:endParaRPr lang="en-US" dirty="0" smtClean="0"/>
          </a:p>
          <a:p>
            <a:endParaRPr lang="en-US" dirty="0" smtClean="0">
              <a:solidFill>
                <a:srgbClr val="336699"/>
              </a:solidFill>
              <a:latin typeface="Arial" pitchFamily="34" charset="0"/>
              <a:cs typeface="Arial" pitchFamily="34" charset="0"/>
            </a:endParaRPr>
          </a:p>
          <a:p>
            <a:pPr lvl="1">
              <a:buNone/>
            </a:pPr>
            <a:endParaRPr lang="en-US" dirty="0" smtClean="0"/>
          </a:p>
          <a:p>
            <a:pPr lvl="1"/>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Budget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685800" y="1066800"/>
            <a:ext cx="7772400" cy="4876800"/>
          </a:xfrm>
        </p:spPr>
        <p:txBody>
          <a:bodyPr>
            <a:normAutofit fontScale="77500" lnSpcReduction="20000"/>
          </a:bodyPr>
          <a:lstStyle/>
          <a:p>
            <a:r>
              <a:rPr lang="en-US" dirty="0" smtClean="0">
                <a:solidFill>
                  <a:schemeClr val="accent3">
                    <a:lumMod val="75000"/>
                  </a:schemeClr>
                </a:solidFill>
                <a:latin typeface="Arial" pitchFamily="34" charset="0"/>
                <a:cs typeface="Arial" pitchFamily="34" charset="0"/>
              </a:rPr>
              <a:t>Allowable Costs</a:t>
            </a:r>
          </a:p>
          <a:p>
            <a:pPr lvl="1"/>
            <a:r>
              <a:rPr lang="en-US" sz="2800" dirty="0" smtClean="0"/>
              <a:t>Cost of presenters; including stipends and travel </a:t>
            </a:r>
            <a:r>
              <a:rPr lang="en-US" sz="2800" dirty="0" smtClean="0"/>
              <a:t>costs;</a:t>
            </a:r>
            <a:endParaRPr lang="en-US" sz="2800" dirty="0" smtClean="0"/>
          </a:p>
          <a:p>
            <a:pPr lvl="1"/>
            <a:r>
              <a:rPr lang="en-US" sz="2800" dirty="0" smtClean="0"/>
              <a:t>Session materials and </a:t>
            </a:r>
            <a:r>
              <a:rPr lang="en-US" sz="2800" dirty="0" smtClean="0"/>
              <a:t>duplication;</a:t>
            </a:r>
            <a:endParaRPr lang="en-US" sz="2800" dirty="0" smtClean="0"/>
          </a:p>
          <a:p>
            <a:pPr lvl="1"/>
            <a:r>
              <a:rPr lang="en-US" sz="2800" dirty="0" smtClean="0"/>
              <a:t>Venue/meeting space </a:t>
            </a:r>
            <a:r>
              <a:rPr lang="en-US" sz="2800" dirty="0" smtClean="0"/>
              <a:t>rental;</a:t>
            </a:r>
            <a:endParaRPr lang="en-US" sz="2800" dirty="0" smtClean="0"/>
          </a:p>
          <a:p>
            <a:pPr lvl="1"/>
            <a:r>
              <a:rPr lang="en-US" sz="2800" dirty="0" smtClean="0"/>
              <a:t>Substitute </a:t>
            </a:r>
            <a:r>
              <a:rPr lang="en-US" sz="2800" dirty="0" smtClean="0"/>
              <a:t>teachers;</a:t>
            </a:r>
            <a:endParaRPr lang="en-US" sz="2800" dirty="0" smtClean="0"/>
          </a:p>
          <a:p>
            <a:pPr lvl="1"/>
            <a:r>
              <a:rPr lang="en-US" sz="2800" dirty="0" smtClean="0"/>
              <a:t>Participant stipends (limited to $120 per day per person or the LEAs negotiated contract</a:t>
            </a:r>
            <a:r>
              <a:rPr lang="en-US" sz="2800" dirty="0" smtClean="0"/>
              <a:t>);</a:t>
            </a:r>
            <a:endParaRPr lang="en-US" sz="2800" dirty="0" smtClean="0"/>
          </a:p>
          <a:p>
            <a:pPr lvl="1"/>
            <a:r>
              <a:rPr lang="en-US" sz="2800" dirty="0" smtClean="0"/>
              <a:t>Rental of audio/visual </a:t>
            </a:r>
            <a:r>
              <a:rPr lang="en-US" sz="2800" dirty="0" smtClean="0"/>
              <a:t>equipment;</a:t>
            </a:r>
            <a:endParaRPr lang="en-US" sz="2800" dirty="0" smtClean="0"/>
          </a:p>
          <a:p>
            <a:pPr lvl="1"/>
            <a:r>
              <a:rPr lang="en-US" sz="2800" dirty="0" smtClean="0"/>
              <a:t>Resources for virtual professional development (i.e. web development</a:t>
            </a:r>
            <a:r>
              <a:rPr lang="en-US" sz="2800" dirty="0" smtClean="0"/>
              <a:t>); and</a:t>
            </a:r>
            <a:endParaRPr lang="en-US" sz="2800" dirty="0" smtClean="0"/>
          </a:p>
          <a:p>
            <a:pPr lvl="1"/>
            <a:r>
              <a:rPr lang="en-US" sz="2800" dirty="0" smtClean="0"/>
              <a:t>Equipment purchases must be sufficiently justified, designed to meet the needs of the population being served, </a:t>
            </a:r>
            <a:r>
              <a:rPr lang="en-US" sz="2800" dirty="0" smtClean="0"/>
              <a:t>directly </a:t>
            </a:r>
            <a:r>
              <a:rPr lang="en-US" sz="2800" dirty="0" smtClean="0"/>
              <a:t>related to grant </a:t>
            </a:r>
            <a:r>
              <a:rPr lang="en-US" sz="2800" dirty="0" smtClean="0"/>
              <a:t>activities, and must follow the ‘supplement not supplant’ guide.”</a:t>
            </a:r>
            <a:endParaRPr lang="en-US" sz="2800" dirty="0" smtClean="0"/>
          </a:p>
          <a:p>
            <a:pPr lvl="1"/>
            <a:endParaRPr lang="en-US" sz="2800" dirty="0" smtClean="0"/>
          </a:p>
          <a:p>
            <a:pPr lvl="1"/>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Budget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685800" y="914400"/>
            <a:ext cx="7772400" cy="5181600"/>
          </a:xfrm>
        </p:spPr>
        <p:txBody>
          <a:bodyPr>
            <a:normAutofit fontScale="92500" lnSpcReduction="20000"/>
          </a:bodyPr>
          <a:lstStyle/>
          <a:p>
            <a:r>
              <a:rPr lang="en-US" dirty="0" smtClean="0">
                <a:solidFill>
                  <a:schemeClr val="accent3">
                    <a:lumMod val="75000"/>
                  </a:schemeClr>
                </a:solidFill>
                <a:latin typeface="Arial" pitchFamily="34" charset="0"/>
                <a:cs typeface="Arial" pitchFamily="34" charset="0"/>
              </a:rPr>
              <a:t>Allowable Costs (cont.)</a:t>
            </a:r>
          </a:p>
          <a:p>
            <a:pPr lvl="1"/>
            <a:r>
              <a:rPr lang="en-US" sz="2800" dirty="0" smtClean="0"/>
              <a:t>Release time for faculty to present at sessions or participate in grant </a:t>
            </a:r>
            <a:r>
              <a:rPr lang="en-US" sz="2800" dirty="0" smtClean="0"/>
              <a:t>activities;</a:t>
            </a:r>
            <a:endParaRPr lang="en-US" sz="2800" dirty="0" smtClean="0"/>
          </a:p>
          <a:p>
            <a:pPr lvl="1"/>
            <a:r>
              <a:rPr lang="en-US" sz="2800" dirty="0" smtClean="0"/>
              <a:t>Indirect costs (up to 8% modified total direct cost (MTDC) base).  Applicants requesting indirect costs must include a copy of their current, federally negotiated indirect cost rate agreement with their application.  Applicants who request indirect costs in their budget without providing this documentation may have such costs disallowed during pre-award </a:t>
            </a:r>
            <a:r>
              <a:rPr lang="en-US" sz="2800" dirty="0" smtClean="0"/>
              <a:t>revisions; and</a:t>
            </a:r>
            <a:endParaRPr lang="en-US" sz="2800" dirty="0" smtClean="0"/>
          </a:p>
          <a:p>
            <a:pPr lvl="1"/>
            <a:r>
              <a:rPr lang="en-US" sz="2800" dirty="0" smtClean="0"/>
              <a:t>Evaluation costs up to $</a:t>
            </a:r>
            <a:r>
              <a:rPr lang="en-US" sz="2800" dirty="0" smtClean="0"/>
              <a:t>15,000.</a:t>
            </a:r>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Please note ~</a:t>
            </a:r>
            <a:endParaRPr lang="en-US" sz="3200" dirty="0">
              <a:solidFill>
                <a:schemeClr val="bg1"/>
              </a:solidFill>
              <a:latin typeface="Arial" pitchFamily="34" charset="0"/>
              <a:cs typeface="Arial" pitchFamily="34" charset="0"/>
            </a:endParaRPr>
          </a:p>
        </p:txBody>
      </p:sp>
      <p:sp>
        <p:nvSpPr>
          <p:cNvPr id="4" name="Content Placeholder 3"/>
          <p:cNvSpPr>
            <a:spLocks noGrp="1"/>
          </p:cNvSpPr>
          <p:nvPr>
            <p:ph idx="1"/>
          </p:nvPr>
        </p:nvSpPr>
        <p:spPr>
          <a:xfrm>
            <a:off x="533400" y="1524000"/>
            <a:ext cx="8183880" cy="4187952"/>
          </a:xfrm>
        </p:spPr>
        <p:txBody>
          <a:bodyPr>
            <a:normAutofit lnSpcReduction="10000"/>
          </a:bodyPr>
          <a:lstStyle/>
          <a:p>
            <a:pPr>
              <a:buNone/>
            </a:pPr>
            <a:r>
              <a:rPr lang="en-US" sz="3600" dirty="0" smtClean="0">
                <a:solidFill>
                  <a:schemeClr val="accent3">
                    <a:lumMod val="75000"/>
                  </a:schemeClr>
                </a:solidFill>
              </a:rPr>
              <a:t>Under A-5/Chapter Law 53,</a:t>
            </a:r>
          </a:p>
          <a:p>
            <a:pPr>
              <a:buNone/>
            </a:pPr>
            <a:r>
              <a:rPr lang="en-US" sz="3600" dirty="0" smtClean="0">
                <a:solidFill>
                  <a:schemeClr val="accent3">
                    <a:lumMod val="75000"/>
                  </a:schemeClr>
                </a:solidFill>
              </a:rPr>
              <a:t>morning coffee or breakfast for</a:t>
            </a:r>
          </a:p>
          <a:p>
            <a:pPr>
              <a:buNone/>
            </a:pPr>
            <a:r>
              <a:rPr lang="en-US" sz="3600" dirty="0" smtClean="0">
                <a:solidFill>
                  <a:schemeClr val="accent3">
                    <a:lumMod val="75000"/>
                  </a:schemeClr>
                </a:solidFill>
              </a:rPr>
              <a:t>workshop participants may not be</a:t>
            </a:r>
          </a:p>
          <a:p>
            <a:pPr>
              <a:buNone/>
            </a:pPr>
            <a:r>
              <a:rPr lang="en-US" sz="3600" dirty="0" smtClean="0">
                <a:solidFill>
                  <a:schemeClr val="accent3">
                    <a:lumMod val="75000"/>
                  </a:schemeClr>
                </a:solidFill>
              </a:rPr>
              <a:t>included in the budget.  Lunch</a:t>
            </a:r>
          </a:p>
          <a:p>
            <a:pPr>
              <a:buNone/>
            </a:pPr>
            <a:r>
              <a:rPr lang="en-US" sz="3600" dirty="0" smtClean="0">
                <a:solidFill>
                  <a:schemeClr val="accent3">
                    <a:lumMod val="75000"/>
                  </a:schemeClr>
                </a:solidFill>
              </a:rPr>
              <a:t>costs may be budgeted </a:t>
            </a:r>
            <a:r>
              <a:rPr lang="en-US" sz="3600" b="1" u="sng" dirty="0" smtClean="0">
                <a:solidFill>
                  <a:schemeClr val="accent3">
                    <a:lumMod val="75000"/>
                  </a:schemeClr>
                </a:solidFill>
              </a:rPr>
              <a:t>only</a:t>
            </a:r>
            <a:r>
              <a:rPr lang="en-US" sz="3600" dirty="0" smtClean="0">
                <a:solidFill>
                  <a:schemeClr val="accent3">
                    <a:lumMod val="75000"/>
                  </a:schemeClr>
                </a:solidFill>
              </a:rPr>
              <a:t> if a</a:t>
            </a:r>
          </a:p>
          <a:p>
            <a:pPr>
              <a:buNone/>
            </a:pPr>
            <a:r>
              <a:rPr lang="en-US" sz="3600" dirty="0" smtClean="0">
                <a:solidFill>
                  <a:schemeClr val="accent3">
                    <a:lumMod val="75000"/>
                  </a:schemeClr>
                </a:solidFill>
              </a:rPr>
              <a:t>keynote speaker is speaking</a:t>
            </a:r>
          </a:p>
          <a:p>
            <a:pPr>
              <a:buNone/>
            </a:pPr>
            <a:r>
              <a:rPr lang="en-US" sz="3600" dirty="0" smtClean="0">
                <a:solidFill>
                  <a:schemeClr val="accent3">
                    <a:lumMod val="75000"/>
                  </a:schemeClr>
                </a:solidFill>
              </a:rPr>
              <a:t>during the lunch period.</a:t>
            </a:r>
            <a:endParaRPr lang="en-US" sz="3600" dirty="0">
              <a:solidFill>
                <a:schemeClr val="accent3">
                  <a:lumMod val="75000"/>
                </a:schemeClr>
              </a:solidFill>
            </a:endParaRPr>
          </a:p>
        </p:txBody>
      </p:sp>
      <p:sp>
        <p:nvSpPr>
          <p:cNvPr id="5" name="Slide Number Placeholder 4"/>
          <p:cNvSpPr>
            <a:spLocks noGrp="1"/>
          </p:cNvSpPr>
          <p:nvPr>
            <p:ph type="sldNum" sz="quarter" idx="12"/>
          </p:nvPr>
        </p:nvSpPr>
        <p:spPr/>
        <p:txBody>
          <a:bodyPr/>
          <a:lstStyle/>
          <a:p>
            <a:fld id="{E7AA6218-AFEC-4C59-8E68-035656655D44}"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Budget Requirements (cont.):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762000" y="1066800"/>
            <a:ext cx="7772400" cy="4953000"/>
          </a:xfrm>
        </p:spPr>
        <p:txBody>
          <a:bodyPr>
            <a:normAutofit lnSpcReduction="10000"/>
          </a:bodyPr>
          <a:lstStyle/>
          <a:p>
            <a:r>
              <a:rPr lang="en-US" dirty="0" smtClean="0">
                <a:solidFill>
                  <a:schemeClr val="accent3">
                    <a:lumMod val="75000"/>
                  </a:schemeClr>
                </a:solidFill>
                <a:latin typeface="Arial" pitchFamily="34" charset="0"/>
                <a:cs typeface="Arial" pitchFamily="34" charset="0"/>
              </a:rPr>
              <a:t>Unallowable Costs</a:t>
            </a:r>
          </a:p>
          <a:p>
            <a:pPr lvl="1"/>
            <a:r>
              <a:rPr lang="en-US" sz="2800" dirty="0" smtClean="0"/>
              <a:t>Entertainment </a:t>
            </a:r>
            <a:r>
              <a:rPr lang="en-US" sz="2800" dirty="0" smtClean="0"/>
              <a:t>costs;</a:t>
            </a:r>
            <a:endParaRPr lang="en-US" sz="2800" dirty="0" smtClean="0"/>
          </a:p>
          <a:p>
            <a:pPr lvl="1"/>
            <a:r>
              <a:rPr lang="en-US" sz="2800" dirty="0" smtClean="0"/>
              <a:t>Costs otherwise not supported by the program </a:t>
            </a:r>
            <a:r>
              <a:rPr lang="en-US" sz="2800" dirty="0" smtClean="0"/>
              <a:t>plan;</a:t>
            </a:r>
            <a:endParaRPr lang="en-US" sz="2800" dirty="0" smtClean="0"/>
          </a:p>
          <a:p>
            <a:pPr lvl="1"/>
            <a:r>
              <a:rPr lang="en-US" sz="2800" dirty="0" smtClean="0"/>
              <a:t>Costs associated with writing the </a:t>
            </a:r>
            <a:r>
              <a:rPr lang="en-US" sz="2800" dirty="0" smtClean="0"/>
              <a:t>application;</a:t>
            </a:r>
            <a:endParaRPr lang="en-US" sz="2800" dirty="0" smtClean="0"/>
          </a:p>
          <a:p>
            <a:pPr lvl="1"/>
            <a:r>
              <a:rPr lang="en-US" sz="2800" dirty="0" smtClean="0"/>
              <a:t>Supporting the research of individual scholars or faculty </a:t>
            </a:r>
            <a:r>
              <a:rPr lang="en-US" sz="2800" dirty="0" smtClean="0"/>
              <a:t>members;</a:t>
            </a:r>
            <a:endParaRPr lang="en-US" sz="2800" dirty="0" smtClean="0"/>
          </a:p>
          <a:p>
            <a:pPr lvl="1"/>
            <a:r>
              <a:rPr lang="en-US" sz="2800" dirty="0" smtClean="0"/>
              <a:t>Supporting faculty </a:t>
            </a:r>
            <a:r>
              <a:rPr lang="en-US" sz="2800" dirty="0" smtClean="0"/>
              <a:t>leave; </a:t>
            </a:r>
            <a:endParaRPr lang="en-US" sz="2800" dirty="0" smtClean="0"/>
          </a:p>
          <a:p>
            <a:pPr lvl="1"/>
            <a:r>
              <a:rPr lang="en-US" sz="2800" dirty="0" smtClean="0"/>
              <a:t>In-state overnight </a:t>
            </a:r>
            <a:r>
              <a:rPr lang="en-US" sz="2800" dirty="0" smtClean="0"/>
              <a:t>lodging; and</a:t>
            </a:r>
            <a:endParaRPr lang="en-US" sz="2800" dirty="0" smtClean="0"/>
          </a:p>
          <a:p>
            <a:pPr lvl="1"/>
            <a:r>
              <a:rPr lang="en-US" sz="2800" dirty="0" smtClean="0"/>
              <a:t>In-state per diem meals and expenses</a:t>
            </a:r>
          </a:p>
          <a:p>
            <a:pPr lvl="1"/>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792162"/>
          </a:xfrm>
          <a:solidFill>
            <a:schemeClr val="accent3">
              <a:lumMod val="75000"/>
            </a:schemeClr>
          </a:solidFill>
        </p:spPr>
        <p:txBody>
          <a:bodyPr>
            <a:normAutofit/>
          </a:bodyPr>
          <a:lstStyle/>
          <a:p>
            <a:r>
              <a:rPr lang="en-US" sz="3200" dirty="0" smtClean="0">
                <a:solidFill>
                  <a:schemeClr val="bg1"/>
                </a:solidFill>
                <a:latin typeface="Arial" pitchFamily="34" charset="0"/>
                <a:cs typeface="Arial" pitchFamily="34" charset="0"/>
              </a:rPr>
              <a:t>Nonpublic Participation Requirement:</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914400" y="1600200"/>
            <a:ext cx="7772400" cy="5257800"/>
          </a:xfrm>
        </p:spPr>
        <p:txBody>
          <a:bodyPr>
            <a:normAutofit/>
          </a:bodyPr>
          <a:lstStyle/>
          <a:p>
            <a:r>
              <a:rPr lang="en-US" sz="3600" b="1" u="sng" dirty="0" smtClean="0">
                <a:solidFill>
                  <a:schemeClr val="accent3">
                    <a:lumMod val="75000"/>
                  </a:schemeClr>
                </a:solidFill>
                <a:latin typeface="Arial" pitchFamily="34" charset="0"/>
                <a:cs typeface="Arial" pitchFamily="34" charset="0"/>
              </a:rPr>
              <a:t>When </a:t>
            </a:r>
            <a:r>
              <a:rPr lang="en-US" sz="3600" b="1" u="sng" dirty="0" smtClean="0">
                <a:solidFill>
                  <a:schemeClr val="accent3">
                    <a:lumMod val="75000"/>
                  </a:schemeClr>
                </a:solidFill>
                <a:latin typeface="Arial" pitchFamily="34" charset="0"/>
                <a:cs typeface="Arial" pitchFamily="34" charset="0"/>
              </a:rPr>
              <a:t>planning the </a:t>
            </a:r>
            <a:r>
              <a:rPr lang="en-US" sz="3600" b="1" u="sng" dirty="0" smtClean="0">
                <a:solidFill>
                  <a:schemeClr val="accent3">
                    <a:lumMod val="75000"/>
                  </a:schemeClr>
                </a:solidFill>
                <a:latin typeface="Arial" pitchFamily="34" charset="0"/>
                <a:cs typeface="Arial" pitchFamily="34" charset="0"/>
              </a:rPr>
              <a:t>grant</a:t>
            </a:r>
            <a:r>
              <a:rPr lang="en-US" sz="3600" dirty="0" smtClean="0">
                <a:solidFill>
                  <a:schemeClr val="accent3">
                    <a:lumMod val="75000"/>
                  </a:schemeClr>
                </a:solidFill>
                <a:latin typeface="Arial" pitchFamily="34" charset="0"/>
                <a:cs typeface="Arial" pitchFamily="34" charset="0"/>
              </a:rPr>
              <a:t>, it is required that the IHE consult with all nonpublic schools located within the partnering LEAs boundaries.</a:t>
            </a:r>
            <a:endParaRPr lang="en-US" sz="3600" dirty="0" smtClean="0">
              <a:solidFill>
                <a:schemeClr val="accent3">
                  <a:lumMod val="75000"/>
                </a:schemeClr>
              </a:solidFill>
              <a:latin typeface="Arial" pitchFamily="34" charset="0"/>
              <a:cs typeface="Arial" pitchFamily="34" charset="0"/>
            </a:endParaRPr>
          </a:p>
          <a:p>
            <a:pPr lvl="1"/>
            <a:endParaRPr lang="en-US" dirty="0" smtClean="0">
              <a:solidFill>
                <a:srgbClr val="336699"/>
              </a:solidFill>
              <a:latin typeface="Arial" pitchFamily="34" charset="0"/>
              <a:cs typeface="Arial" pitchFamily="34" charset="0"/>
            </a:endParaRPr>
          </a:p>
          <a:p>
            <a:pPr lvl="1"/>
            <a:endParaRPr lang="en-US" dirty="0" smtClean="0"/>
          </a:p>
          <a:p>
            <a:pPr lvl="1"/>
            <a:endParaRPr lang="en-US" dirty="0" smtClean="0">
              <a:solidFill>
                <a:srgbClr val="3366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b="1" dirty="0" smtClean="0">
                <a:solidFill>
                  <a:schemeClr val="accent3">
                    <a:lumMod val="75000"/>
                  </a:schemeClr>
                </a:solidFill>
                <a:latin typeface="Arial" pitchFamily="34" charset="0"/>
                <a:cs typeface="Arial" pitchFamily="34" charset="0"/>
              </a:rPr>
              <a:t>Deadlines &amp; Submissions:</a:t>
            </a:r>
            <a:endParaRPr lang="en-US" b="1" dirty="0">
              <a:solidFill>
                <a:schemeClr val="accent3">
                  <a:lumMod val="75000"/>
                </a:schemeClr>
              </a:solidFill>
              <a:latin typeface="Arial" pitchFamily="34" charset="0"/>
              <a:cs typeface="Arial" pitchFamily="34" charset="0"/>
            </a:endParaRPr>
          </a:p>
        </p:txBody>
      </p:sp>
      <p:sp>
        <p:nvSpPr>
          <p:cNvPr id="6" name="Rectangle 5"/>
          <p:cNvSpPr/>
          <p:nvPr/>
        </p:nvSpPr>
        <p:spPr>
          <a:xfrm>
            <a:off x="533400" y="1219200"/>
            <a:ext cx="8305800" cy="4678204"/>
          </a:xfrm>
          <a:prstGeom prst="rect">
            <a:avLst/>
          </a:prstGeom>
        </p:spPr>
        <p:txBody>
          <a:bodyPr wrap="square">
            <a:spAutoFit/>
          </a:bodyPr>
          <a:lstStyle/>
          <a:p>
            <a:r>
              <a:rPr lang="en-US" sz="2000" dirty="0" smtClean="0">
                <a:latin typeface="Arial" pitchFamily="34" charset="0"/>
                <a:cs typeface="Arial" pitchFamily="34" charset="0"/>
              </a:rPr>
              <a:t>The NJDOE administers discretionary grant programs in strict conformance with procedures designed to ensure accountability and integrity in the use of public funds and, therefore, </a:t>
            </a:r>
            <a:r>
              <a:rPr lang="en-US" sz="2000" b="1" dirty="0" smtClean="0">
                <a:latin typeface="Arial" pitchFamily="34" charset="0"/>
                <a:cs typeface="Arial" pitchFamily="34" charset="0"/>
              </a:rPr>
              <a:t>will not accept late applications. </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a:t>
            </a:r>
          </a:p>
          <a:p>
            <a:r>
              <a:rPr lang="en-US" sz="2000" dirty="0" smtClean="0"/>
              <a:t>The Application Control Center (ACC) must receive the complete application through the online Electronic Web Enabled Grant (EWEG) system at </a:t>
            </a:r>
            <a:r>
              <a:rPr lang="en-US" sz="2000" b="1" dirty="0" smtClean="0"/>
              <a:t>(http://homeroom.state.nj.us) </a:t>
            </a:r>
            <a:r>
              <a:rPr lang="en-US" sz="2000" b="1" dirty="0" smtClean="0">
                <a:latin typeface="Arial" pitchFamily="34" charset="0"/>
                <a:cs typeface="Arial" pitchFamily="34" charset="0"/>
              </a:rPr>
              <a:t>no later than 4:00 P.M. on </a:t>
            </a:r>
            <a:r>
              <a:rPr lang="en-US" sz="2000" b="1" u="sng" dirty="0" smtClean="0">
                <a:latin typeface="Arial" pitchFamily="34" charset="0"/>
                <a:cs typeface="Arial" pitchFamily="34" charset="0"/>
              </a:rPr>
              <a:t>July 31, 2014</a:t>
            </a:r>
            <a:r>
              <a:rPr lang="en-US" sz="2000" b="1" dirty="0" smtClean="0">
                <a:latin typeface="Arial" pitchFamily="34" charset="0"/>
                <a:cs typeface="Arial" pitchFamily="34" charset="0"/>
              </a:rPr>
              <a:t>. Without exception, </a:t>
            </a:r>
            <a:r>
              <a:rPr lang="en-US" sz="2000" dirty="0" smtClean="0">
                <a:latin typeface="Arial" pitchFamily="34" charset="0"/>
                <a:cs typeface="Arial" pitchFamily="34" charset="0"/>
              </a:rPr>
              <a:t>the ACC will not accept, and the Office of Grants Management cannot evaluate for funding consideration, an application received after this deadline. An applicant agency will lose the opportunity to be considered eligible for an award if the application is received</a:t>
            </a:r>
            <a:r>
              <a:rPr lang="en-US" sz="2000" b="1" i="1" dirty="0" smtClean="0">
                <a:latin typeface="Arial" pitchFamily="34" charset="0"/>
                <a:cs typeface="Arial" pitchFamily="34" charset="0"/>
              </a:rPr>
              <a:t> </a:t>
            </a:r>
            <a:r>
              <a:rPr lang="en-US" sz="2000" dirty="0" smtClean="0">
                <a:latin typeface="Arial" pitchFamily="34" charset="0"/>
                <a:cs typeface="Arial" pitchFamily="34" charset="0"/>
              </a:rPr>
              <a:t>after the due date and time.</a:t>
            </a:r>
          </a:p>
          <a:p>
            <a:r>
              <a:rPr lang="en-US" dirty="0" smtClean="0"/>
              <a:t> </a:t>
            </a:r>
          </a:p>
        </p:txBody>
      </p:sp>
      <p:sp>
        <p:nvSpPr>
          <p:cNvPr id="4" name="Slide Number Placeholder 3"/>
          <p:cNvSpPr>
            <a:spLocks noGrp="1"/>
          </p:cNvSpPr>
          <p:nvPr>
            <p:ph type="sldNum" sz="quarter" idx="12"/>
          </p:nvPr>
        </p:nvSpPr>
        <p:spPr/>
        <p:txBody>
          <a:bodyPr/>
          <a:lstStyle/>
          <a:p>
            <a:fld id="{E7AA6218-AFEC-4C59-8E68-035656655D44}"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lumMod val="75000"/>
                  </a:schemeClr>
                </a:solidFill>
                <a:latin typeface="Arial" pitchFamily="34" charset="0"/>
                <a:cs typeface="Arial" pitchFamily="34" charset="0"/>
              </a:rPr>
              <a:t>Deadlines &amp; Submissions:</a:t>
            </a:r>
            <a:endParaRPr lang="en-US" b="1" dirty="0">
              <a:solidFill>
                <a:schemeClr val="accent3">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762000" y="685800"/>
            <a:ext cx="7772400" cy="762000"/>
          </a:xfrm>
        </p:spPr>
        <p:txBody>
          <a:bodyPr/>
          <a:lstStyle/>
          <a:p>
            <a:r>
              <a:rPr lang="en-US" b="1" dirty="0" smtClean="0">
                <a:latin typeface="Arial" pitchFamily="34" charset="0"/>
                <a:cs typeface="Arial" pitchFamily="34" charset="0"/>
              </a:rPr>
              <a:t>Application deadline: July 31, 2014</a:t>
            </a:r>
          </a:p>
          <a:p>
            <a:pPr>
              <a:buNone/>
            </a:pPr>
            <a:endParaRPr lang="en-US" dirty="0">
              <a:latin typeface="Arial" pitchFamily="34" charset="0"/>
              <a:cs typeface="Arial" pitchFamily="34" charset="0"/>
            </a:endParaRPr>
          </a:p>
        </p:txBody>
      </p:sp>
      <p:sp>
        <p:nvSpPr>
          <p:cNvPr id="19457" name="Rectangle 1"/>
          <p:cNvSpPr>
            <a:spLocks noChangeArrowheads="1"/>
          </p:cNvSpPr>
          <p:nvPr/>
        </p:nvSpPr>
        <p:spPr bwMode="auto">
          <a:xfrm>
            <a:off x="685800" y="1752600"/>
            <a:ext cx="7772400" cy="304698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a:buFont typeface="Arial" pitchFamily="34" charset="0"/>
              <a:buChar char="•"/>
            </a:pPr>
            <a:r>
              <a:rPr lang="en-US" sz="2000" dirty="0" smtClean="0"/>
              <a:t>Each eligible applicant must have a logon ID and password to access the system. </a:t>
            </a:r>
          </a:p>
          <a:p>
            <a:pPr>
              <a:buFont typeface="Arial" pitchFamily="34" charset="0"/>
              <a:buChar char="•"/>
            </a:pPr>
            <a:r>
              <a:rPr lang="en-US" sz="2000" dirty="0" smtClean="0"/>
              <a:t>IHE applicants should contact the EWEG help desk at </a:t>
            </a:r>
            <a:r>
              <a:rPr lang="en-US" sz="2000" u="sng" dirty="0" smtClean="0"/>
              <a:t>eweghelp@doe.state.nj.us</a:t>
            </a:r>
            <a:r>
              <a:rPr lang="en-US" sz="2000" dirty="0" smtClean="0"/>
              <a:t> for assistance in completing the registration. </a:t>
            </a:r>
          </a:p>
          <a:p>
            <a:pPr>
              <a:buFont typeface="Arial" pitchFamily="34" charset="0"/>
              <a:buChar char="•"/>
            </a:pPr>
            <a:r>
              <a:rPr lang="en-US" sz="2000" dirty="0" smtClean="0"/>
              <a:t>Please allow 24-48 hours for the registration to be completed. </a:t>
            </a:r>
          </a:p>
          <a:p>
            <a:pPr>
              <a:buFont typeface="Arial" pitchFamily="34" charset="0"/>
              <a:buChar char="•"/>
            </a:pPr>
            <a:r>
              <a:rPr lang="en-US" sz="2000" dirty="0" smtClean="0"/>
              <a:t>Questions regarding access to EWEG may be directed to </a:t>
            </a:r>
            <a:r>
              <a:rPr lang="en-US" sz="2000" u="sng" dirty="0" smtClean="0"/>
              <a:t>eweghelp@doe.state.nj.us</a:t>
            </a:r>
            <a:r>
              <a:rPr lang="en-US" sz="2000" dirty="0" smtClean="0"/>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E7AA6218-AFEC-4C59-8E68-035656655D44}"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solidFill>
                  <a:schemeClr val="accent1"/>
                </a:solidFill>
                <a:latin typeface="Arial" pitchFamily="34" charset="0"/>
                <a:cs typeface="Arial" pitchFamily="34" charset="0"/>
              </a:rPr>
              <a:t>Thank you for your attendance!</a:t>
            </a:r>
            <a:endParaRPr lang="en-US" dirty="0">
              <a:solidFill>
                <a:schemeClr val="accent1"/>
              </a:solidFill>
              <a:latin typeface="Arial" pitchFamily="34" charset="0"/>
              <a:cs typeface="Arial" pitchFamily="34" charset="0"/>
            </a:endParaRPr>
          </a:p>
        </p:txBody>
      </p:sp>
      <p:sp>
        <p:nvSpPr>
          <p:cNvPr id="2" name="Subtitle 1"/>
          <p:cNvSpPr>
            <a:spLocks noGrp="1"/>
          </p:cNvSpPr>
          <p:nvPr>
            <p:ph type="subTitle" idx="1"/>
          </p:nvPr>
        </p:nvSpPr>
        <p:spPr/>
        <p:txBody>
          <a:bodyPr>
            <a:normAutofit lnSpcReduction="10000"/>
          </a:bodyPr>
          <a:lstStyle/>
          <a:p>
            <a:r>
              <a:rPr lang="en-US" b="1" dirty="0" smtClean="0">
                <a:solidFill>
                  <a:schemeClr val="accent3">
                    <a:lumMod val="75000"/>
                  </a:schemeClr>
                </a:solidFill>
              </a:rPr>
              <a:t>Kimberley Harrington</a:t>
            </a:r>
          </a:p>
          <a:p>
            <a:r>
              <a:rPr lang="en-US" b="1" dirty="0" smtClean="0">
                <a:solidFill>
                  <a:schemeClr val="accent3">
                    <a:lumMod val="75000"/>
                  </a:schemeClr>
                </a:solidFill>
              </a:rPr>
              <a:t>Director of Standards</a:t>
            </a:r>
          </a:p>
          <a:p>
            <a:r>
              <a:rPr lang="en-US" b="1" dirty="0" smtClean="0">
                <a:solidFill>
                  <a:schemeClr val="accent3">
                    <a:lumMod val="75000"/>
                  </a:schemeClr>
                </a:solidFill>
              </a:rPr>
              <a:t>kimberley.harrington@doe.state.nj.us</a:t>
            </a:r>
          </a:p>
          <a:p>
            <a:endParaRPr lang="en-US" dirty="0"/>
          </a:p>
        </p:txBody>
      </p:sp>
      <p:sp>
        <p:nvSpPr>
          <p:cNvPr id="4" name="Slide Number Placeholder 3"/>
          <p:cNvSpPr>
            <a:spLocks noGrp="1"/>
          </p:cNvSpPr>
          <p:nvPr>
            <p:ph type="sldNum" sz="quarter" idx="12"/>
          </p:nvPr>
        </p:nvSpPr>
        <p:spPr/>
        <p:txBody>
          <a:bodyPr/>
          <a:lstStyle/>
          <a:p>
            <a:fld id="{E7AA6218-AFEC-4C59-8E68-035656655D44}" type="slidenum">
              <a:rPr lang="en-US" smtClean="0"/>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914400" y="685800"/>
            <a:ext cx="1905000" cy="5029200"/>
          </a:xfrm>
          <a:solidFill>
            <a:schemeClr val="accent1"/>
          </a:solidFill>
        </p:spPr>
        <p:txBody>
          <a:bodyPr>
            <a:normAutofit/>
          </a:bodyPr>
          <a:lstStyle/>
          <a:p>
            <a:pPr algn="ctr"/>
            <a:r>
              <a:rPr lang="en-US" sz="2000" dirty="0" smtClean="0">
                <a:solidFill>
                  <a:schemeClr val="bg1"/>
                </a:solidFill>
                <a:latin typeface="Arial" pitchFamily="34" charset="0"/>
                <a:cs typeface="Arial" pitchFamily="34" charset="0"/>
              </a:rPr>
              <a:t>Common Core Academy participants will be able to do the following:</a:t>
            </a:r>
            <a:endParaRPr lang="en-US" sz="2000" dirty="0">
              <a:solidFill>
                <a:schemeClr val="bg1"/>
              </a:solidFill>
              <a:latin typeface="Arial" pitchFamily="34" charset="0"/>
              <a:cs typeface="Arial" pitchFamily="34" charset="0"/>
            </a:endParaRPr>
          </a:p>
        </p:txBody>
      </p:sp>
      <p:sp>
        <p:nvSpPr>
          <p:cNvPr id="4" name="Content Placeholder 3"/>
          <p:cNvSpPr>
            <a:spLocks noGrp="1"/>
          </p:cNvSpPr>
          <p:nvPr>
            <p:ph sz="half" idx="1"/>
          </p:nvPr>
        </p:nvSpPr>
        <p:spPr>
          <a:xfrm>
            <a:off x="2971800" y="762000"/>
            <a:ext cx="5715000" cy="5334000"/>
          </a:xfrm>
        </p:spPr>
        <p:txBody>
          <a:bodyPr>
            <a:normAutofit fontScale="70000" lnSpcReduction="20000"/>
          </a:bodyPr>
          <a:lstStyle/>
          <a:p>
            <a:r>
              <a:rPr lang="en-US" dirty="0" smtClean="0">
                <a:latin typeface="Arial" pitchFamily="34" charset="0"/>
                <a:cs typeface="Arial" pitchFamily="34" charset="0"/>
              </a:rPr>
              <a:t>Identify and learn how to apply effective pedagogical strategies which reflect the shifts of the CCSS;</a:t>
            </a:r>
          </a:p>
          <a:p>
            <a:r>
              <a:rPr lang="en-US" dirty="0" smtClean="0">
                <a:latin typeface="Arial" pitchFamily="34" charset="0"/>
                <a:cs typeface="Arial" pitchFamily="34" charset="0"/>
              </a:rPr>
              <a:t>Increase </a:t>
            </a:r>
            <a:r>
              <a:rPr lang="en-US" dirty="0" smtClean="0">
                <a:latin typeface="Arial" pitchFamily="34" charset="0"/>
                <a:cs typeface="Arial" pitchFamily="34" charset="0"/>
              </a:rPr>
              <a:t>content </a:t>
            </a:r>
            <a:r>
              <a:rPr lang="en-US" dirty="0" smtClean="0">
                <a:latin typeface="Arial" pitchFamily="34" charset="0"/>
                <a:cs typeface="Arial" pitchFamily="34" charset="0"/>
              </a:rPr>
              <a:t>knowledge necessary to meet the depth and rigor of the CCSS;</a:t>
            </a:r>
          </a:p>
          <a:p>
            <a:r>
              <a:rPr lang="en-US" dirty="0" smtClean="0">
                <a:latin typeface="Arial" pitchFamily="34" charset="0"/>
                <a:cs typeface="Arial" pitchFamily="34" charset="0"/>
              </a:rPr>
              <a:t>Make connections within and across English language arts and mathematics topics as well as grade levels;</a:t>
            </a:r>
          </a:p>
          <a:p>
            <a:r>
              <a:rPr lang="en-US" dirty="0" smtClean="0">
                <a:latin typeface="Arial" pitchFamily="34" charset="0"/>
                <a:cs typeface="Arial" pitchFamily="34" charset="0"/>
              </a:rPr>
              <a:t>Learn how to make effective use of research on student learning to identify potential learning difficulties, developmental considerations, and common misconceptions associated with English language arts or mathematics content and/or practices</a:t>
            </a:r>
            <a:r>
              <a:rPr lang="en-US" dirty="0" smtClean="0">
                <a:latin typeface="Arial" pitchFamily="34" charset="0"/>
                <a:cs typeface="Arial" pitchFamily="34" charset="0"/>
              </a:rPr>
              <a:t>; and</a:t>
            </a:r>
            <a:endParaRPr lang="en-US" dirty="0" smtClean="0">
              <a:latin typeface="Arial" pitchFamily="34" charset="0"/>
              <a:cs typeface="Arial" pitchFamily="34" charset="0"/>
            </a:endParaRPr>
          </a:p>
          <a:p>
            <a:r>
              <a:rPr lang="en-US" dirty="0" smtClean="0">
                <a:latin typeface="Arial" pitchFamily="34" charset="0"/>
                <a:cs typeface="Arial" pitchFamily="34" charset="0"/>
              </a:rPr>
              <a:t>Learn how to expand the implementation work of the CCSS </a:t>
            </a:r>
            <a:r>
              <a:rPr lang="en-US" dirty="0" smtClean="0">
                <a:latin typeface="Arial" pitchFamily="34" charset="0"/>
                <a:cs typeface="Arial" pitchFamily="34" charset="0"/>
              </a:rPr>
              <a:t>through Professional </a:t>
            </a:r>
            <a:r>
              <a:rPr lang="en-US" dirty="0" smtClean="0">
                <a:latin typeface="Arial" pitchFamily="34" charset="0"/>
                <a:cs typeface="Arial" pitchFamily="34" charset="0"/>
              </a:rPr>
              <a:t>Learning Communities (PLCs) once funding is no longer available.</a:t>
            </a:r>
            <a:endParaRPr lang="en-US"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E7AA6218-AFEC-4C59-8E68-035656655D44}"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latin typeface="Arial" pitchFamily="34" charset="0"/>
                <a:cs typeface="Arial" pitchFamily="34" charset="0"/>
              </a:rPr>
              <a:t>Eligibility Partnerships</a:t>
            </a:r>
            <a:endParaRPr lang="en-US" dirty="0">
              <a:solidFill>
                <a:schemeClr val="accent3">
                  <a:lumMod val="75000"/>
                </a:schemeClr>
              </a:solidFill>
              <a:latin typeface="Arial" pitchFamily="34" charset="0"/>
              <a:cs typeface="Arial" pitchFamily="34" charset="0"/>
            </a:endParaRPr>
          </a:p>
        </p:txBody>
      </p:sp>
      <p:sp>
        <p:nvSpPr>
          <p:cNvPr id="3" name="Text Placeholder 2"/>
          <p:cNvSpPr>
            <a:spLocks noGrp="1"/>
          </p:cNvSpPr>
          <p:nvPr>
            <p:ph sz="half" idx="1"/>
          </p:nvPr>
        </p:nvSpPr>
        <p:spPr/>
        <p:txBody>
          <a:bodyPr>
            <a:normAutofit/>
          </a:bodyPr>
          <a:lstStyle/>
          <a:p>
            <a:pPr>
              <a:buNone/>
            </a:pPr>
            <a:r>
              <a:rPr lang="en-US" sz="2800" dirty="0" smtClean="0">
                <a:latin typeface="Arial" pitchFamily="34" charset="0"/>
                <a:cs typeface="Arial" pitchFamily="34" charset="0"/>
              </a:rPr>
              <a:t>Main partners:</a:t>
            </a:r>
          </a:p>
          <a:p>
            <a:r>
              <a:rPr lang="en-US" sz="2800" dirty="0" smtClean="0">
                <a:latin typeface="Arial" pitchFamily="34" charset="0"/>
                <a:cs typeface="Arial" pitchFamily="34" charset="0"/>
              </a:rPr>
              <a:t>Institutions of Higher Education (IHEs)  </a:t>
            </a:r>
          </a:p>
          <a:p>
            <a:r>
              <a:rPr lang="en-US" sz="2800" dirty="0" smtClean="0">
                <a:latin typeface="Arial" pitchFamily="34" charset="0"/>
                <a:cs typeface="Arial" pitchFamily="34" charset="0"/>
              </a:rPr>
              <a:t>High-need LEAs</a:t>
            </a:r>
            <a:endParaRPr lang="en-US" sz="2800" dirty="0">
              <a:latin typeface="Arial" pitchFamily="34" charset="0"/>
              <a:cs typeface="Arial" pitchFamily="34" charset="0"/>
            </a:endParaRPr>
          </a:p>
        </p:txBody>
      </p:sp>
      <p:sp>
        <p:nvSpPr>
          <p:cNvPr id="4" name="Text Placeholder 3"/>
          <p:cNvSpPr>
            <a:spLocks noGrp="1"/>
          </p:cNvSpPr>
          <p:nvPr>
            <p:ph sz="half" idx="2"/>
          </p:nvPr>
        </p:nvSpPr>
        <p:spPr/>
        <p:txBody>
          <a:bodyPr>
            <a:normAutofit/>
          </a:bodyPr>
          <a:lstStyle/>
          <a:p>
            <a:pPr>
              <a:buNone/>
            </a:pPr>
            <a:r>
              <a:rPr lang="en-US" sz="2800" dirty="0" smtClean="0">
                <a:latin typeface="Arial" pitchFamily="34" charset="0"/>
                <a:cs typeface="Arial" pitchFamily="34" charset="0"/>
              </a:rPr>
              <a:t>Additional partners:</a:t>
            </a:r>
          </a:p>
          <a:p>
            <a:r>
              <a:rPr lang="en-US" sz="2800" dirty="0" smtClean="0">
                <a:latin typeface="Arial" pitchFamily="34" charset="0"/>
                <a:cs typeface="Arial" pitchFamily="34" charset="0"/>
              </a:rPr>
              <a:t>Other LEAs </a:t>
            </a:r>
          </a:p>
          <a:p>
            <a:r>
              <a:rPr lang="en-US" sz="2800" dirty="0" smtClean="0">
                <a:latin typeface="Arial" pitchFamily="34" charset="0"/>
                <a:cs typeface="Arial" pitchFamily="34" charset="0"/>
              </a:rPr>
              <a:t>Businesses </a:t>
            </a:r>
          </a:p>
          <a:p>
            <a:r>
              <a:rPr lang="en-US" sz="2800" dirty="0" smtClean="0">
                <a:latin typeface="Arial" pitchFamily="34" charset="0"/>
                <a:cs typeface="Arial" pitchFamily="34" charset="0"/>
              </a:rPr>
              <a:t>Nonprofit or for-profit organizations </a:t>
            </a:r>
            <a:r>
              <a:rPr lang="en-US" sz="2800" dirty="0" smtClean="0">
                <a:latin typeface="Arial" pitchFamily="34" charset="0"/>
                <a:cs typeface="Arial" pitchFamily="34" charset="0"/>
              </a:rPr>
              <a:t>interested in</a:t>
            </a:r>
            <a:r>
              <a:rPr lang="en-US" sz="2800" dirty="0" smtClean="0">
                <a:latin typeface="Arial" pitchFamily="34" charset="0"/>
                <a:cs typeface="Arial" pitchFamily="34" charset="0"/>
              </a:rPr>
              <a:t> </a:t>
            </a:r>
            <a:r>
              <a:rPr lang="en-US" sz="2800" dirty="0" smtClean="0">
                <a:latin typeface="Arial" pitchFamily="34" charset="0"/>
                <a:cs typeface="Arial" pitchFamily="34" charset="0"/>
              </a:rPr>
              <a:t>supporting CCSS implementation</a:t>
            </a:r>
            <a:endParaRPr lang="en-US" sz="28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E7AA6218-AFEC-4C59-8E68-035656655D44}"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txBody>
          <a:bodyPr/>
          <a:lstStyle/>
          <a:p>
            <a:r>
              <a:rPr lang="en-US" dirty="0" smtClean="0">
                <a:solidFill>
                  <a:schemeClr val="bg1"/>
                </a:solidFill>
                <a:latin typeface="Arial" pitchFamily="34" charset="0"/>
                <a:cs typeface="Arial" pitchFamily="34" charset="0"/>
              </a:rPr>
              <a:t>Funding:</a:t>
            </a:r>
            <a:endParaRPr lang="en-US" dirty="0">
              <a:solidFill>
                <a:schemeClr val="bg1"/>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ial" pitchFamily="34" charset="0"/>
                <a:cs typeface="Arial" pitchFamily="34" charset="0"/>
              </a:rPr>
              <a:t>Common Core Academy is 100 percent funded under Title II-A of the No Child Left Behind Act.</a:t>
            </a:r>
          </a:p>
          <a:p>
            <a:r>
              <a:rPr lang="en-US" dirty="0" smtClean="0">
                <a:latin typeface="Arial" pitchFamily="34" charset="0"/>
                <a:cs typeface="Arial" pitchFamily="34" charset="0"/>
              </a:rPr>
              <a:t>Up to $1,296,344 will be made available </a:t>
            </a:r>
            <a:r>
              <a:rPr lang="en-US" b="1" dirty="0" smtClean="0">
                <a:latin typeface="Arial" pitchFamily="34" charset="0"/>
                <a:cs typeface="Arial" pitchFamily="34" charset="0"/>
              </a:rPr>
              <a:t>pending funding.</a:t>
            </a:r>
          </a:p>
          <a:p>
            <a:pPr lvl="1"/>
            <a:r>
              <a:rPr lang="en-US" dirty="0" smtClean="0">
                <a:latin typeface="Arial" pitchFamily="34" charset="0"/>
                <a:cs typeface="Arial" pitchFamily="34" charset="0"/>
              </a:rPr>
              <a:t>A minimum of 4 grants will be awarded – North, Central, South, and </a:t>
            </a:r>
            <a:r>
              <a:rPr lang="en-US" dirty="0" smtClean="0">
                <a:latin typeface="Arial" pitchFamily="34" charset="0"/>
                <a:cs typeface="Arial" pitchFamily="34" charset="0"/>
              </a:rPr>
              <a:t>the highest scored NGO regardless </a:t>
            </a:r>
            <a:r>
              <a:rPr lang="en-US" dirty="0" smtClean="0">
                <a:latin typeface="Arial" pitchFamily="34" charset="0"/>
                <a:cs typeface="Arial" pitchFamily="34" charset="0"/>
              </a:rPr>
              <a:t>of geographic region.</a:t>
            </a:r>
          </a:p>
          <a:p>
            <a:pPr lvl="1"/>
            <a:r>
              <a:rPr lang="en-US" dirty="0" smtClean="0">
                <a:latin typeface="Arial" pitchFamily="34" charset="0"/>
                <a:cs typeface="Arial" pitchFamily="34" charset="0"/>
              </a:rPr>
              <a:t>Grant requests may not exceed $324,086.</a:t>
            </a:r>
          </a:p>
          <a:p>
            <a:pPr lvl="1"/>
            <a:r>
              <a:rPr lang="en-US" dirty="0" smtClean="0">
                <a:latin typeface="Arial" pitchFamily="34" charset="0"/>
                <a:cs typeface="Arial" pitchFamily="34" charset="0"/>
              </a:rPr>
              <a:t>Once the geographic set-aside has been satisfied, any remaining awards, contingent on the availability of funds, will be made in rank order regardless of geographic distribution.</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7AA6218-AFEC-4C59-8E68-035656655D44}"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029200"/>
            <a:ext cx="8183880" cy="1051560"/>
          </a:xfrm>
          <a:solidFill>
            <a:schemeClr val="accent3">
              <a:lumMod val="75000"/>
            </a:schemeClr>
          </a:solidFill>
        </p:spPr>
        <p:txBody>
          <a:bodyPr/>
          <a:lstStyle/>
          <a:p>
            <a:r>
              <a:rPr lang="en-US" dirty="0" smtClean="0">
                <a:solidFill>
                  <a:schemeClr val="bg1"/>
                </a:solidFill>
                <a:latin typeface="Arial" pitchFamily="34" charset="0"/>
                <a:cs typeface="Arial" pitchFamily="34" charset="0"/>
              </a:rPr>
              <a:t>Scoring</a:t>
            </a:r>
            <a:endParaRPr lang="en-US"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685800" y="457200"/>
            <a:ext cx="7772400" cy="685800"/>
          </a:xfrm>
        </p:spPr>
        <p:txBody>
          <a:bodyPr/>
          <a:lstStyle/>
          <a:p>
            <a:r>
              <a:rPr lang="en-US" dirty="0" smtClean="0">
                <a:latin typeface="Arial" pitchFamily="34" charset="0"/>
                <a:cs typeface="Arial" pitchFamily="34" charset="0"/>
              </a:rPr>
              <a:t>A minimum of 65 points must be scored.</a:t>
            </a:r>
          </a:p>
          <a:p>
            <a:pPr>
              <a:buNone/>
            </a:pPr>
            <a:endParaRPr lang="en-US" dirty="0" smtClean="0">
              <a:latin typeface="Arial" pitchFamily="34" charset="0"/>
              <a:cs typeface="Arial" pitchFamily="34" charset="0"/>
            </a:endParaRPr>
          </a:p>
          <a:p>
            <a:pPr>
              <a:buNone/>
            </a:pPr>
            <a:endParaRPr lang="en-US" dirty="0">
              <a:latin typeface="Arial" pitchFamily="34" charset="0"/>
              <a:cs typeface="Arial" pitchFamily="34" charset="0"/>
            </a:endParaRPr>
          </a:p>
        </p:txBody>
      </p:sp>
      <p:graphicFrame>
        <p:nvGraphicFramePr>
          <p:cNvPr id="4" name="Table 3"/>
          <p:cNvGraphicFramePr>
            <a:graphicFrameLocks noGrp="1"/>
          </p:cNvGraphicFramePr>
          <p:nvPr/>
        </p:nvGraphicFramePr>
        <p:xfrm>
          <a:off x="1143000" y="1066800"/>
          <a:ext cx="6248400" cy="3733797"/>
        </p:xfrm>
        <a:graphic>
          <a:graphicData uri="http://schemas.openxmlformats.org/drawingml/2006/table">
            <a:tbl>
              <a:tblPr/>
              <a:tblGrid>
                <a:gridCol w="5585691"/>
                <a:gridCol w="662709"/>
              </a:tblGrid>
              <a:tr h="829735">
                <a:tc>
                  <a:txBody>
                    <a:bodyPr/>
                    <a:lstStyle/>
                    <a:p>
                      <a:pPr marL="400050" marR="0" algn="l">
                        <a:spcBef>
                          <a:spcPts val="0"/>
                        </a:spcBef>
                        <a:spcAft>
                          <a:spcPts val="0"/>
                        </a:spcAft>
                        <a:tabLst>
                          <a:tab pos="0" algn="l"/>
                          <a:tab pos="457200" algn="l"/>
                          <a:tab pos="0" algn="l"/>
                          <a:tab pos="400050" algn="l"/>
                          <a:tab pos="457200" algn="l"/>
                          <a:tab pos="685800" algn="l"/>
                        </a:tabLst>
                      </a:pPr>
                      <a:r>
                        <a:rPr lang="en-US" sz="1200" b="1" i="1" dirty="0">
                          <a:latin typeface="Times New Roman"/>
                          <a:ea typeface="Times New Roman"/>
                          <a:cs typeface="Times New Roman"/>
                        </a:rPr>
                        <a:t> </a:t>
                      </a:r>
                      <a:endParaRPr lang="en-U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l">
                        <a:spcBef>
                          <a:spcPts val="0"/>
                        </a:spcBef>
                        <a:spcAft>
                          <a:spcPts val="0"/>
                        </a:spcAft>
                        <a:tabLst>
                          <a:tab pos="0" algn="l"/>
                          <a:tab pos="457200" algn="l"/>
                          <a:tab pos="0" algn="l"/>
                          <a:tab pos="400050" algn="l"/>
                          <a:tab pos="457200" algn="l"/>
                          <a:tab pos="685800" algn="l"/>
                        </a:tabLst>
                      </a:pPr>
                      <a:r>
                        <a:rPr lang="en-US" sz="1200" b="1" i="1">
                          <a:latin typeface="Times New Roman"/>
                          <a:ea typeface="Times New Roman"/>
                          <a:cs typeface="Times New Roman"/>
                        </a:rPr>
                        <a:t>Point Value</a:t>
                      </a: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414866">
                <a:tc>
                  <a:txBody>
                    <a:bodyPr/>
                    <a:lstStyle/>
                    <a:p>
                      <a:pPr marL="0" marR="0" algn="just">
                        <a:spcBef>
                          <a:spcPts val="300"/>
                        </a:spcBef>
                        <a:spcAft>
                          <a:spcPts val="0"/>
                        </a:spcAft>
                        <a:tabLst>
                          <a:tab pos="0" algn="l"/>
                          <a:tab pos="457200" algn="l"/>
                          <a:tab pos="0" algn="l"/>
                          <a:tab pos="400050" algn="l"/>
                          <a:tab pos="457200" algn="l"/>
                          <a:tab pos="685800" algn="l"/>
                        </a:tabLst>
                      </a:pPr>
                      <a:r>
                        <a:rPr lang="en-US" sz="1200" b="1" dirty="0" smtClean="0">
                          <a:latin typeface="Times New Roman"/>
                          <a:ea typeface="Times New Roman"/>
                          <a:cs typeface="Times New Roman"/>
                        </a:rPr>
                        <a:t>STATEMENT </a:t>
                      </a:r>
                      <a:r>
                        <a:rPr lang="en-US" sz="1200" b="1" dirty="0">
                          <a:latin typeface="Times New Roman"/>
                          <a:ea typeface="Times New Roman"/>
                          <a:cs typeface="Times New Roman"/>
                        </a:rPr>
                        <a:t>OF </a:t>
                      </a:r>
                      <a:r>
                        <a:rPr lang="en-US" sz="1200" b="1" dirty="0" smtClean="0">
                          <a:latin typeface="Times New Roman"/>
                          <a:ea typeface="Times New Roman"/>
                          <a:cs typeface="Times New Roman"/>
                        </a:rPr>
                        <a:t>NEED </a:t>
                      </a:r>
                      <a:endParaRPr lang="en-U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300"/>
                        </a:spcBef>
                        <a:spcAft>
                          <a:spcPts val="0"/>
                        </a:spcAft>
                        <a:tabLst>
                          <a:tab pos="0" algn="l"/>
                          <a:tab pos="457200" algn="l"/>
                          <a:tab pos="0" algn="l"/>
                          <a:tab pos="400050" algn="l"/>
                          <a:tab pos="457200" algn="l"/>
                          <a:tab pos="685800" algn="l"/>
                        </a:tabLst>
                      </a:pPr>
                      <a:r>
                        <a:rPr lang="en-US" sz="12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866">
                <a:tc>
                  <a:txBody>
                    <a:bodyPr/>
                    <a:lstStyle/>
                    <a:p>
                      <a:pPr marL="0" marR="0" algn="l">
                        <a:spcBef>
                          <a:spcPts val="300"/>
                        </a:spcBef>
                        <a:spcAft>
                          <a:spcPts val="0"/>
                        </a:spcAft>
                        <a:tabLst>
                          <a:tab pos="0" algn="l"/>
                          <a:tab pos="457200" algn="l"/>
                          <a:tab pos="0" algn="l"/>
                          <a:tab pos="400050" algn="l"/>
                          <a:tab pos="457200" algn="l"/>
                          <a:tab pos="685800" algn="l"/>
                        </a:tabLst>
                      </a:pPr>
                      <a:r>
                        <a:rPr lang="en-US" sz="1200" b="1">
                          <a:latin typeface="Times New Roman"/>
                          <a:ea typeface="Times New Roman"/>
                          <a:cs typeface="Times New Roman"/>
                        </a:rPr>
                        <a:t>PROJECT DESCRIPTION </a:t>
                      </a: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300"/>
                        </a:spcBef>
                        <a:spcAft>
                          <a:spcPts val="0"/>
                        </a:spcAft>
                        <a:tabLst>
                          <a:tab pos="0" algn="l"/>
                          <a:tab pos="457200" algn="l"/>
                          <a:tab pos="0" algn="l"/>
                          <a:tab pos="400050" algn="l"/>
                          <a:tab pos="457200" algn="l"/>
                          <a:tab pos="685800" algn="l"/>
                        </a:tabLst>
                      </a:pPr>
                      <a:r>
                        <a:rPr lang="en-US" sz="1200">
                          <a:latin typeface="Times New Roman"/>
                          <a:ea typeface="Times New Roman"/>
                          <a:cs typeface="Times New Roman"/>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866">
                <a:tc>
                  <a:txBody>
                    <a:bodyPr/>
                    <a:lstStyle/>
                    <a:p>
                      <a:pPr marL="0" marR="0" algn="just">
                        <a:spcBef>
                          <a:spcPts val="300"/>
                        </a:spcBef>
                        <a:spcAft>
                          <a:spcPts val="0"/>
                        </a:spcAft>
                        <a:tabLst>
                          <a:tab pos="0" algn="l"/>
                          <a:tab pos="457200" algn="l"/>
                          <a:tab pos="0" algn="l"/>
                          <a:tab pos="400050" algn="l"/>
                          <a:tab pos="457200" algn="l"/>
                          <a:tab pos="685800" algn="l"/>
                        </a:tabLst>
                      </a:pPr>
                      <a:r>
                        <a:rPr lang="en-US" sz="1200" b="1">
                          <a:latin typeface="Times New Roman"/>
                          <a:ea typeface="Times New Roman"/>
                          <a:cs typeface="Times New Roman"/>
                        </a:rPr>
                        <a:t>GOALS, OBJECTIVES, and INDICATORS </a:t>
                      </a: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300"/>
                        </a:spcBef>
                        <a:spcAft>
                          <a:spcPts val="0"/>
                        </a:spcAft>
                        <a:tabLst>
                          <a:tab pos="0" algn="l"/>
                          <a:tab pos="457200" algn="l"/>
                          <a:tab pos="0" algn="l"/>
                          <a:tab pos="400050" algn="l"/>
                          <a:tab pos="457200" algn="l"/>
                          <a:tab pos="685800" algn="l"/>
                        </a:tabLst>
                      </a:pPr>
                      <a:r>
                        <a:rPr lang="en-US" sz="1200">
                          <a:latin typeface="Times New Roman"/>
                          <a:ea typeface="Times New Roman"/>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866">
                <a:tc>
                  <a:txBody>
                    <a:bodyPr/>
                    <a:lstStyle/>
                    <a:p>
                      <a:pPr marL="0" marR="0" algn="just">
                        <a:spcBef>
                          <a:spcPts val="300"/>
                        </a:spcBef>
                        <a:spcAft>
                          <a:spcPts val="0"/>
                        </a:spcAft>
                        <a:tabLst>
                          <a:tab pos="0" algn="l"/>
                          <a:tab pos="457200" algn="l"/>
                          <a:tab pos="0" algn="l"/>
                          <a:tab pos="400050" algn="l"/>
                          <a:tab pos="457200" algn="l"/>
                          <a:tab pos="685800" algn="l"/>
                        </a:tabLst>
                      </a:pPr>
                      <a:r>
                        <a:rPr lang="en-US" sz="1200" b="1">
                          <a:latin typeface="Times New Roman"/>
                          <a:ea typeface="Times New Roman"/>
                          <a:cs typeface="Times New Roman"/>
                        </a:rPr>
                        <a:t>PROJECT ACTIVITY PLAN </a:t>
                      </a: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300"/>
                        </a:spcBef>
                        <a:spcAft>
                          <a:spcPts val="0"/>
                        </a:spcAft>
                        <a:tabLst>
                          <a:tab pos="0" algn="l"/>
                          <a:tab pos="457200" algn="l"/>
                          <a:tab pos="0" algn="l"/>
                          <a:tab pos="400050" algn="l"/>
                          <a:tab pos="457200" algn="l"/>
                          <a:tab pos="685800" algn="l"/>
                        </a:tabLst>
                      </a:pPr>
                      <a:r>
                        <a:rPr lang="en-US" sz="1200">
                          <a:latin typeface="Times New Roman"/>
                          <a:ea typeface="Times New Roman"/>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866">
                <a:tc>
                  <a:txBody>
                    <a:bodyPr/>
                    <a:lstStyle/>
                    <a:p>
                      <a:pPr marL="0" marR="0" algn="just">
                        <a:spcBef>
                          <a:spcPts val="300"/>
                        </a:spcBef>
                        <a:spcAft>
                          <a:spcPts val="0"/>
                        </a:spcAft>
                        <a:tabLst>
                          <a:tab pos="0" algn="l"/>
                          <a:tab pos="457200" algn="l"/>
                          <a:tab pos="0" algn="l"/>
                          <a:tab pos="400050" algn="l"/>
                          <a:tab pos="457200" algn="l"/>
                          <a:tab pos="685800" algn="l"/>
                        </a:tabLst>
                      </a:pPr>
                      <a:r>
                        <a:rPr lang="en-US" sz="1200" b="1">
                          <a:latin typeface="Times New Roman"/>
                          <a:ea typeface="Times New Roman"/>
                          <a:cs typeface="Times New Roman"/>
                        </a:rPr>
                        <a:t>ORGANIZATIONAL COMMITMENT AND CAPACITY </a:t>
                      </a: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300"/>
                        </a:spcBef>
                        <a:spcAft>
                          <a:spcPts val="0"/>
                        </a:spcAft>
                        <a:tabLst>
                          <a:tab pos="0" algn="l"/>
                          <a:tab pos="457200" algn="l"/>
                          <a:tab pos="0" algn="l"/>
                          <a:tab pos="400050" algn="l"/>
                          <a:tab pos="457200" algn="l"/>
                          <a:tab pos="685800" algn="l"/>
                        </a:tabLst>
                      </a:pPr>
                      <a:r>
                        <a:rPr lang="en-US" sz="12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866">
                <a:tc>
                  <a:txBody>
                    <a:bodyPr/>
                    <a:lstStyle/>
                    <a:p>
                      <a:pPr marL="0" marR="0" algn="just">
                        <a:spcBef>
                          <a:spcPts val="300"/>
                        </a:spcBef>
                        <a:spcAft>
                          <a:spcPts val="0"/>
                        </a:spcAft>
                        <a:tabLst>
                          <a:tab pos="0" algn="l"/>
                          <a:tab pos="457200" algn="l"/>
                          <a:tab pos="0" algn="l"/>
                          <a:tab pos="400050" algn="l"/>
                          <a:tab pos="457200" algn="l"/>
                          <a:tab pos="685800" algn="l"/>
                        </a:tabLst>
                      </a:pPr>
                      <a:r>
                        <a:rPr lang="en-US" sz="1200" b="1">
                          <a:latin typeface="Times New Roman"/>
                          <a:ea typeface="Times New Roman"/>
                          <a:cs typeface="Times New Roman"/>
                        </a:rPr>
                        <a:t>BUDGET </a:t>
                      </a: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300"/>
                        </a:spcBef>
                        <a:spcAft>
                          <a:spcPts val="0"/>
                        </a:spcAft>
                        <a:tabLst>
                          <a:tab pos="0" algn="l"/>
                          <a:tab pos="457200" algn="l"/>
                          <a:tab pos="0" algn="l"/>
                          <a:tab pos="400050" algn="l"/>
                          <a:tab pos="457200" algn="l"/>
                          <a:tab pos="685800" algn="l"/>
                        </a:tabLst>
                      </a:pPr>
                      <a:r>
                        <a:rPr lang="en-US" sz="12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866">
                <a:tc>
                  <a:txBody>
                    <a:bodyPr/>
                    <a:lstStyle/>
                    <a:p>
                      <a:pPr marL="0" marR="0" algn="just">
                        <a:spcBef>
                          <a:spcPts val="300"/>
                        </a:spcBef>
                        <a:spcAft>
                          <a:spcPts val="0"/>
                        </a:spcAft>
                        <a:tabLst>
                          <a:tab pos="0" algn="l"/>
                          <a:tab pos="457200" algn="l"/>
                          <a:tab pos="0" algn="l"/>
                          <a:tab pos="400050" algn="l"/>
                          <a:tab pos="457200" algn="l"/>
                          <a:tab pos="685800" algn="l"/>
                        </a:tabLst>
                      </a:pPr>
                      <a:r>
                        <a:rPr lang="en-US" sz="1200" b="1" i="1">
                          <a:latin typeface="Times New Roman"/>
                          <a:ea typeface="Times New Roman"/>
                          <a:cs typeface="Times New Roman"/>
                        </a:rPr>
                        <a:t>TOTAL </a:t>
                      </a: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300"/>
                        </a:spcBef>
                        <a:spcAft>
                          <a:spcPts val="0"/>
                        </a:spcAft>
                        <a:tabLst>
                          <a:tab pos="0" algn="l"/>
                          <a:tab pos="457200" algn="l"/>
                          <a:tab pos="0" algn="l"/>
                          <a:tab pos="400050" algn="l"/>
                          <a:tab pos="457200" algn="l"/>
                          <a:tab pos="685800" algn="l"/>
                        </a:tabLst>
                      </a:pPr>
                      <a:r>
                        <a:rPr lang="en-US" sz="1200" dirty="0">
                          <a:latin typeface="Times New Roman"/>
                          <a:ea typeface="Times New Roman"/>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E7AA6218-AFEC-4C59-8E68-035656655D44}"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10200"/>
            <a:ext cx="8183880" cy="624840"/>
          </a:xfrm>
          <a:solidFill>
            <a:schemeClr val="accent3">
              <a:lumMod val="75000"/>
            </a:schemeClr>
          </a:solidFill>
        </p:spPr>
        <p:txBody>
          <a:bodyPr>
            <a:normAutofit fontScale="90000"/>
          </a:bodyPr>
          <a:lstStyle/>
          <a:p>
            <a:r>
              <a:rPr lang="en-US" dirty="0" smtClean="0">
                <a:solidFill>
                  <a:schemeClr val="bg1"/>
                </a:solidFill>
                <a:latin typeface="Arial" pitchFamily="34" charset="0"/>
                <a:cs typeface="Arial" pitchFamily="34" charset="0"/>
              </a:rPr>
              <a:t>Project Design Considerations</a:t>
            </a:r>
            <a:endParaRPr lang="en-US" dirty="0">
              <a:solidFill>
                <a:schemeClr val="bg1"/>
              </a:solidFill>
              <a:latin typeface="Arial" pitchFamily="34" charset="0"/>
              <a:cs typeface="Arial" pitchFamily="34" charset="0"/>
            </a:endParaRPr>
          </a:p>
        </p:txBody>
      </p:sp>
      <p:sp>
        <p:nvSpPr>
          <p:cNvPr id="3" name="Text Placeholder 2"/>
          <p:cNvSpPr>
            <a:spLocks noGrp="1"/>
          </p:cNvSpPr>
          <p:nvPr>
            <p:ph type="body" idx="1"/>
          </p:nvPr>
        </p:nvSpPr>
        <p:spPr>
          <a:xfrm>
            <a:off x="609600" y="228600"/>
            <a:ext cx="3931920" cy="792162"/>
          </a:xfrm>
        </p:spPr>
        <p:txBody>
          <a:bodyPr/>
          <a:lstStyle/>
          <a:p>
            <a:r>
              <a:rPr lang="en-US" dirty="0" smtClean="0">
                <a:latin typeface="Arial" pitchFamily="34" charset="0"/>
                <a:cs typeface="Arial" pitchFamily="34" charset="0"/>
              </a:rPr>
              <a:t>Required Activities:</a:t>
            </a:r>
            <a:endParaRPr lang="en-US" dirty="0">
              <a:latin typeface="Arial" pitchFamily="34" charset="0"/>
              <a:cs typeface="Arial" pitchFamily="34" charset="0"/>
            </a:endParaRPr>
          </a:p>
        </p:txBody>
      </p:sp>
      <p:sp>
        <p:nvSpPr>
          <p:cNvPr id="5" name="Content Placeholder 4"/>
          <p:cNvSpPr>
            <a:spLocks noGrp="1"/>
          </p:cNvSpPr>
          <p:nvPr>
            <p:ph sz="quarter" idx="2"/>
          </p:nvPr>
        </p:nvSpPr>
        <p:spPr>
          <a:xfrm>
            <a:off x="457200" y="838200"/>
            <a:ext cx="3733800" cy="4572000"/>
          </a:xfrm>
        </p:spPr>
        <p:txBody>
          <a:bodyPr>
            <a:normAutofit fontScale="92500" lnSpcReduction="10000"/>
          </a:bodyPr>
          <a:lstStyle/>
          <a:p>
            <a:r>
              <a:rPr lang="en-US" sz="2000" b="1" dirty="0" smtClean="0">
                <a:latin typeface="Arial" pitchFamily="34" charset="0"/>
                <a:cs typeface="Arial" pitchFamily="34" charset="0"/>
              </a:rPr>
              <a:t>Teacher Cohorts – minimum 20 teachers, at least 2 per school</a:t>
            </a:r>
          </a:p>
          <a:p>
            <a:r>
              <a:rPr lang="en-US" sz="2000" b="1" dirty="0" smtClean="0">
                <a:latin typeface="Arial" pitchFamily="34" charset="0"/>
                <a:cs typeface="Arial" pitchFamily="34" charset="0"/>
              </a:rPr>
              <a:t>Raise the capacity of teachers and principals </a:t>
            </a:r>
            <a:r>
              <a:rPr lang="en-US" sz="2000" b="1" dirty="0" smtClean="0">
                <a:latin typeface="Arial" pitchFamily="34" charset="0"/>
                <a:cs typeface="Arial" pitchFamily="34" charset="0"/>
              </a:rPr>
              <a:t>to </a:t>
            </a:r>
            <a:r>
              <a:rPr lang="en-US" sz="2000" b="1" dirty="0" smtClean="0">
                <a:latin typeface="Arial" pitchFamily="34" charset="0"/>
                <a:cs typeface="Arial" pitchFamily="34" charset="0"/>
              </a:rPr>
              <a:t>be effective instructional leaders in the work of implementing CCSS.</a:t>
            </a:r>
          </a:p>
          <a:p>
            <a:r>
              <a:rPr lang="en-US" sz="2000" b="1" dirty="0" smtClean="0">
                <a:latin typeface="Arial" pitchFamily="34" charset="0"/>
                <a:cs typeface="Arial" pitchFamily="34" charset="0"/>
              </a:rPr>
              <a:t>Identify obstacles and opportunities of CCSS implementation.</a:t>
            </a:r>
          </a:p>
          <a:p>
            <a:r>
              <a:rPr lang="en-US" sz="2000" b="1" dirty="0" smtClean="0">
                <a:latin typeface="Arial" pitchFamily="34" charset="0"/>
                <a:cs typeface="Arial" pitchFamily="34" charset="0"/>
              </a:rPr>
              <a:t>Design 1 week summer program focused on needs after year of support.  Build action plan.</a:t>
            </a:r>
          </a:p>
        </p:txBody>
      </p:sp>
      <p:sp>
        <p:nvSpPr>
          <p:cNvPr id="6" name="Content Placeholder 5"/>
          <p:cNvSpPr>
            <a:spLocks noGrp="1"/>
          </p:cNvSpPr>
          <p:nvPr>
            <p:ph sz="quarter" idx="4"/>
          </p:nvPr>
        </p:nvSpPr>
        <p:spPr>
          <a:xfrm>
            <a:off x="4419600" y="762000"/>
            <a:ext cx="4343400" cy="5257800"/>
          </a:xfrm>
        </p:spPr>
        <p:txBody>
          <a:bodyPr>
            <a:normAutofit fontScale="55000" lnSpcReduction="20000"/>
          </a:bodyPr>
          <a:lstStyle/>
          <a:p>
            <a:r>
              <a:rPr lang="en-US" sz="3500" b="1" dirty="0" smtClean="0">
                <a:latin typeface="Arial" pitchFamily="34" charset="0"/>
                <a:cs typeface="Arial" pitchFamily="34" charset="0"/>
              </a:rPr>
              <a:t>Build the capacity of participants to utilize collaborative teams of teachers and school leaders for effective implementation of CCSS and the continuous improvement of instruction.</a:t>
            </a:r>
          </a:p>
          <a:p>
            <a:r>
              <a:rPr lang="en-US" sz="3500" b="1" dirty="0" smtClean="0">
                <a:latin typeface="Arial" pitchFamily="34" charset="0"/>
                <a:cs typeface="Arial" pitchFamily="34" charset="0"/>
              </a:rPr>
              <a:t>To design programs to increase the capacity of principals as instructional leaders supporting the implementation of CCSS.</a:t>
            </a:r>
          </a:p>
          <a:p>
            <a:r>
              <a:rPr lang="en-US" sz="3500" b="1" dirty="0" smtClean="0">
                <a:latin typeface="Arial" pitchFamily="34" charset="0"/>
                <a:cs typeface="Arial" pitchFamily="34" charset="0"/>
              </a:rPr>
              <a:t>To provide additional </a:t>
            </a:r>
            <a:r>
              <a:rPr lang="en-US" sz="3500" b="1" dirty="0" smtClean="0">
                <a:latin typeface="Arial" pitchFamily="34" charset="0"/>
                <a:cs typeface="Arial" pitchFamily="34" charset="0"/>
              </a:rPr>
              <a:t>training and support for </a:t>
            </a:r>
            <a:r>
              <a:rPr lang="en-US" sz="3500" b="1" dirty="0" smtClean="0">
                <a:latin typeface="Arial" pitchFamily="34" charset="0"/>
                <a:cs typeface="Arial" pitchFamily="34" charset="0"/>
              </a:rPr>
              <a:t>LEA </a:t>
            </a:r>
            <a:r>
              <a:rPr lang="en-US" sz="3500" b="1" dirty="0" smtClean="0">
                <a:latin typeface="Arial" pitchFamily="34" charset="0"/>
                <a:cs typeface="Arial" pitchFamily="34" charset="0"/>
              </a:rPr>
              <a:t>principals </a:t>
            </a:r>
            <a:r>
              <a:rPr lang="en-US" sz="3500" b="1" dirty="0" smtClean="0">
                <a:latin typeface="Arial" pitchFamily="34" charset="0"/>
                <a:cs typeface="Arial" pitchFamily="34" charset="0"/>
              </a:rPr>
              <a:t>and teacher leaders </a:t>
            </a:r>
            <a:r>
              <a:rPr lang="en-US" sz="3500" b="1" dirty="0" smtClean="0">
                <a:latin typeface="Arial" pitchFamily="34" charset="0"/>
                <a:cs typeface="Arial" pitchFamily="34" charset="0"/>
              </a:rPr>
              <a:t>as they </a:t>
            </a:r>
            <a:r>
              <a:rPr lang="en-US" sz="3500" b="1" dirty="0" smtClean="0">
                <a:latin typeface="Arial" pitchFamily="34" charset="0"/>
                <a:cs typeface="Arial" pitchFamily="34" charset="0"/>
              </a:rPr>
              <a:t>implement </a:t>
            </a:r>
            <a:r>
              <a:rPr lang="en-US" sz="3500" b="1" dirty="0" smtClean="0">
                <a:latin typeface="Arial" pitchFamily="34" charset="0"/>
                <a:cs typeface="Arial" pitchFamily="34" charset="0"/>
              </a:rPr>
              <a:t>sustainable Professional Learning </a:t>
            </a:r>
            <a:r>
              <a:rPr lang="en-US" sz="3500" b="1" dirty="0" smtClean="0">
                <a:latin typeface="Arial" pitchFamily="34" charset="0"/>
                <a:cs typeface="Arial" pitchFamily="34" charset="0"/>
              </a:rPr>
              <a:t>Communities (PLCs).</a:t>
            </a:r>
            <a:endParaRPr lang="en-US" sz="3500" b="1" dirty="0" smtClean="0">
              <a:latin typeface="Arial" pitchFamily="34" charset="0"/>
              <a:cs typeface="Arial" pitchFamily="34" charset="0"/>
            </a:endParaRPr>
          </a:p>
          <a:p>
            <a:r>
              <a:rPr lang="en-US" sz="3500" b="1" dirty="0" smtClean="0">
                <a:latin typeface="Arial" pitchFamily="34" charset="0"/>
                <a:cs typeface="Arial" pitchFamily="34" charset="0"/>
              </a:rPr>
              <a:t>Promote strong instructional skills which support the CCSS.</a:t>
            </a:r>
          </a:p>
          <a:p>
            <a:endParaRPr lang="en-US" sz="2000" dirty="0">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E7AA6218-AFEC-4C59-8E68-035656655D44}"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10200"/>
            <a:ext cx="8183880" cy="624840"/>
          </a:xfrm>
          <a:solidFill>
            <a:schemeClr val="accent3">
              <a:lumMod val="75000"/>
            </a:schemeClr>
          </a:solidFill>
        </p:spPr>
        <p:txBody>
          <a:bodyPr>
            <a:normAutofit fontScale="90000"/>
          </a:bodyPr>
          <a:lstStyle/>
          <a:p>
            <a:r>
              <a:rPr lang="en-US" dirty="0" smtClean="0">
                <a:solidFill>
                  <a:schemeClr val="bg1"/>
                </a:solidFill>
                <a:latin typeface="Arial" pitchFamily="34" charset="0"/>
                <a:cs typeface="Arial" pitchFamily="34" charset="0"/>
              </a:rPr>
              <a:t>Project Design Considerations</a:t>
            </a:r>
            <a:endParaRPr lang="en-US" dirty="0">
              <a:solidFill>
                <a:schemeClr val="bg1"/>
              </a:solidFill>
              <a:latin typeface="Arial" pitchFamily="34" charset="0"/>
              <a:cs typeface="Arial" pitchFamily="34" charset="0"/>
            </a:endParaRPr>
          </a:p>
        </p:txBody>
      </p:sp>
      <p:sp>
        <p:nvSpPr>
          <p:cNvPr id="3" name="Text Placeholder 2"/>
          <p:cNvSpPr>
            <a:spLocks noGrp="1"/>
          </p:cNvSpPr>
          <p:nvPr>
            <p:ph type="body" idx="1"/>
          </p:nvPr>
        </p:nvSpPr>
        <p:spPr>
          <a:xfrm>
            <a:off x="609600" y="228600"/>
            <a:ext cx="3931920" cy="792162"/>
          </a:xfrm>
        </p:spPr>
        <p:txBody>
          <a:bodyPr/>
          <a:lstStyle/>
          <a:p>
            <a:r>
              <a:rPr lang="en-US" dirty="0" smtClean="0">
                <a:latin typeface="Arial" pitchFamily="34" charset="0"/>
                <a:cs typeface="Arial" pitchFamily="34" charset="0"/>
              </a:rPr>
              <a:t>Required Activities:</a:t>
            </a:r>
            <a:endParaRPr lang="en-US" dirty="0">
              <a:latin typeface="Arial" pitchFamily="34" charset="0"/>
              <a:cs typeface="Arial" pitchFamily="34" charset="0"/>
            </a:endParaRPr>
          </a:p>
        </p:txBody>
      </p:sp>
      <p:sp>
        <p:nvSpPr>
          <p:cNvPr id="8" name="Content Placeholder 7"/>
          <p:cNvSpPr>
            <a:spLocks noGrp="1"/>
          </p:cNvSpPr>
          <p:nvPr>
            <p:ph sz="quarter" idx="2"/>
          </p:nvPr>
        </p:nvSpPr>
        <p:spPr>
          <a:xfrm>
            <a:off x="609600" y="1143000"/>
            <a:ext cx="7927176" cy="2286000"/>
          </a:xfrm>
        </p:spPr>
        <p:txBody>
          <a:bodyPr>
            <a:normAutofit fontScale="92500" lnSpcReduction="10000"/>
          </a:bodyPr>
          <a:lstStyle/>
          <a:p>
            <a:r>
              <a:rPr lang="en-US" dirty="0" smtClean="0"/>
              <a:t>An IHE facilitated PLC for principals participating in the partnership</a:t>
            </a:r>
            <a:endParaRPr lang="en-US" dirty="0" smtClean="0"/>
          </a:p>
          <a:p>
            <a:pPr lvl="1"/>
            <a:r>
              <a:rPr lang="en-US" dirty="0" smtClean="0"/>
              <a:t>After the grants are awarded, a Project Director Meeting will take place at the NJDOE.  An agenda for the principals’ PLC will be designed at this time.</a:t>
            </a:r>
            <a:endParaRPr lang="en-US" dirty="0" smtClean="0"/>
          </a:p>
          <a:p>
            <a:pPr lvl="1"/>
            <a:r>
              <a:rPr lang="en-US" dirty="0" smtClean="0"/>
              <a:t>IHEs must budget for travel to and from meetings in Trenton for the principals participating in the partnership.</a:t>
            </a:r>
            <a:endParaRPr lang="en-US" dirty="0" smtClean="0"/>
          </a:p>
        </p:txBody>
      </p:sp>
      <p:sp>
        <p:nvSpPr>
          <p:cNvPr id="9" name="Content Placeholder 7"/>
          <p:cNvSpPr>
            <a:spLocks noGrp="1"/>
          </p:cNvSpPr>
          <p:nvPr>
            <p:ph sz="quarter" idx="2"/>
          </p:nvPr>
        </p:nvSpPr>
        <p:spPr>
          <a:xfrm>
            <a:off x="609600" y="3505200"/>
            <a:ext cx="7927176" cy="2286000"/>
          </a:xfrm>
        </p:spPr>
        <p:txBody>
          <a:bodyPr>
            <a:normAutofit/>
          </a:bodyPr>
          <a:lstStyle/>
          <a:p>
            <a:r>
              <a:rPr lang="en-US" dirty="0" smtClean="0"/>
              <a:t>Project Director Meetings</a:t>
            </a:r>
          </a:p>
          <a:p>
            <a:pPr lvl="1"/>
            <a:r>
              <a:rPr lang="en-US" dirty="0" smtClean="0"/>
              <a:t>Minimum - quarterly</a:t>
            </a:r>
          </a:p>
        </p:txBody>
      </p:sp>
      <p:sp>
        <p:nvSpPr>
          <p:cNvPr id="10" name="Slide Number Placeholder 9"/>
          <p:cNvSpPr>
            <a:spLocks noGrp="1"/>
          </p:cNvSpPr>
          <p:nvPr>
            <p:ph type="sldNum" sz="quarter" idx="12"/>
          </p:nvPr>
        </p:nvSpPr>
        <p:spPr/>
        <p:txBody>
          <a:bodyPr/>
          <a:lstStyle/>
          <a:p>
            <a:fld id="{E7AA6218-AFEC-4C59-8E68-035656655D44}"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10200"/>
            <a:ext cx="8183880" cy="624840"/>
          </a:xfrm>
          <a:solidFill>
            <a:schemeClr val="accent3">
              <a:lumMod val="75000"/>
            </a:schemeClr>
          </a:solidFill>
        </p:spPr>
        <p:txBody>
          <a:bodyPr>
            <a:normAutofit fontScale="90000"/>
          </a:bodyPr>
          <a:lstStyle/>
          <a:p>
            <a:r>
              <a:rPr lang="en-US" dirty="0" smtClean="0">
                <a:solidFill>
                  <a:schemeClr val="bg1"/>
                </a:solidFill>
                <a:latin typeface="Arial" pitchFamily="34" charset="0"/>
                <a:cs typeface="Arial" pitchFamily="34" charset="0"/>
              </a:rPr>
              <a:t>Project Design Considerations</a:t>
            </a:r>
            <a:endParaRPr lang="en-US" dirty="0">
              <a:solidFill>
                <a:schemeClr val="bg1"/>
              </a:solidFill>
              <a:latin typeface="Arial" pitchFamily="34" charset="0"/>
              <a:cs typeface="Arial" pitchFamily="34" charset="0"/>
            </a:endParaRPr>
          </a:p>
        </p:txBody>
      </p:sp>
      <p:sp>
        <p:nvSpPr>
          <p:cNvPr id="3" name="Text Placeholder 2"/>
          <p:cNvSpPr>
            <a:spLocks noGrp="1"/>
          </p:cNvSpPr>
          <p:nvPr>
            <p:ph type="body" idx="1"/>
          </p:nvPr>
        </p:nvSpPr>
        <p:spPr>
          <a:xfrm>
            <a:off x="685800" y="228600"/>
            <a:ext cx="3931920" cy="792162"/>
          </a:xfrm>
        </p:spPr>
        <p:txBody>
          <a:bodyPr/>
          <a:lstStyle/>
          <a:p>
            <a:r>
              <a:rPr lang="en-US" dirty="0" smtClean="0">
                <a:latin typeface="Arial" pitchFamily="34" charset="0"/>
                <a:cs typeface="Arial" pitchFamily="34" charset="0"/>
              </a:rPr>
              <a:t>Permitted Activities:</a:t>
            </a:r>
            <a:endParaRPr lang="en-US" dirty="0">
              <a:latin typeface="Arial" pitchFamily="34" charset="0"/>
              <a:cs typeface="Arial" pitchFamily="34" charset="0"/>
            </a:endParaRPr>
          </a:p>
        </p:txBody>
      </p:sp>
      <p:sp>
        <p:nvSpPr>
          <p:cNvPr id="5" name="Content Placeholder 4"/>
          <p:cNvSpPr>
            <a:spLocks noGrp="1"/>
          </p:cNvSpPr>
          <p:nvPr>
            <p:ph sz="quarter" idx="2"/>
          </p:nvPr>
        </p:nvSpPr>
        <p:spPr>
          <a:xfrm>
            <a:off x="381000" y="914400"/>
            <a:ext cx="3733800" cy="4572000"/>
          </a:xfrm>
        </p:spPr>
        <p:txBody>
          <a:bodyPr>
            <a:normAutofit/>
          </a:bodyPr>
          <a:lstStyle/>
          <a:p>
            <a:r>
              <a:rPr lang="en-US" sz="2000" b="1" dirty="0" smtClean="0">
                <a:latin typeface="Arial" pitchFamily="34" charset="0"/>
                <a:cs typeface="Arial" pitchFamily="34" charset="0"/>
              </a:rPr>
              <a:t>To design programs to prepare a teacher leader(s) to provide professional development and/or assist other teachers with implementation of CCSS.</a:t>
            </a:r>
          </a:p>
          <a:p>
            <a:r>
              <a:rPr lang="en-US" sz="2000" b="1" dirty="0" smtClean="0">
                <a:latin typeface="Arial" pitchFamily="34" charset="0"/>
                <a:cs typeface="Arial" pitchFamily="34" charset="0"/>
              </a:rPr>
              <a:t>To provide additional training to LEA leaders to support principals and teachers in implementing sustainable Professional Learning Communities.</a:t>
            </a:r>
          </a:p>
        </p:txBody>
      </p:sp>
      <p:sp>
        <p:nvSpPr>
          <p:cNvPr id="6" name="Content Placeholder 5"/>
          <p:cNvSpPr>
            <a:spLocks noGrp="1"/>
          </p:cNvSpPr>
          <p:nvPr>
            <p:ph sz="quarter" idx="4"/>
          </p:nvPr>
        </p:nvSpPr>
        <p:spPr>
          <a:xfrm>
            <a:off x="4876800" y="838200"/>
            <a:ext cx="3733800" cy="4495800"/>
          </a:xfrm>
        </p:spPr>
        <p:txBody>
          <a:bodyPr>
            <a:normAutofit/>
          </a:bodyPr>
          <a:lstStyle/>
          <a:p>
            <a:r>
              <a:rPr lang="en-US" sz="2000" b="1" dirty="0" smtClean="0">
                <a:latin typeface="Arial" pitchFamily="34" charset="0"/>
                <a:cs typeface="Arial" pitchFamily="34" charset="0"/>
              </a:rPr>
              <a:t>Provide classroom-based coaching.</a:t>
            </a:r>
          </a:p>
          <a:p>
            <a:pPr>
              <a:buNone/>
            </a:pPr>
            <a:endParaRPr lang="en-US" sz="2000" dirty="0">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E7AA6218-AFEC-4C59-8E68-035656655D44}"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855</TotalTime>
  <Words>1746</Words>
  <Application>Microsoft Office PowerPoint</Application>
  <PresentationFormat>On-screen Show (4:3)</PresentationFormat>
  <Paragraphs>234</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Aspect</vt:lpstr>
      <vt:lpstr>FY15 Common Core Academy NGO  </vt:lpstr>
      <vt:lpstr>Slide 2</vt:lpstr>
      <vt:lpstr>Slide 3</vt:lpstr>
      <vt:lpstr>Eligibility Partnerships</vt:lpstr>
      <vt:lpstr>Funding:</vt:lpstr>
      <vt:lpstr>Scoring</vt:lpstr>
      <vt:lpstr>Project Design Considerations</vt:lpstr>
      <vt:lpstr>Project Design Considerations</vt:lpstr>
      <vt:lpstr>Project Design Considerations</vt:lpstr>
      <vt:lpstr>Project Requirements:</vt:lpstr>
      <vt:lpstr>Project Requirements (cont.):</vt:lpstr>
      <vt:lpstr>Project Requirements (cont.):</vt:lpstr>
      <vt:lpstr>Project Requirements (cont.):</vt:lpstr>
      <vt:lpstr>Project Requirements (cont.):</vt:lpstr>
      <vt:lpstr>Project Requirements (cont.):</vt:lpstr>
      <vt:lpstr>Project Requirements (cont.):</vt:lpstr>
      <vt:lpstr>Budget Design Considerations:</vt:lpstr>
      <vt:lpstr>Budget Design Considerations (cont.):</vt:lpstr>
      <vt:lpstr>Budget Requirements:</vt:lpstr>
      <vt:lpstr>Budget Requirements (cont.):</vt:lpstr>
      <vt:lpstr>Budget Requirements (cont.):</vt:lpstr>
      <vt:lpstr>Budget Requirements (cont.):</vt:lpstr>
      <vt:lpstr>Please note ~</vt:lpstr>
      <vt:lpstr>Budget Requirements (cont.):</vt:lpstr>
      <vt:lpstr>Nonpublic Participation Requirement:</vt:lpstr>
      <vt:lpstr>Deadlines &amp; Submissions:</vt:lpstr>
      <vt:lpstr>Deadlines &amp; Submissions:</vt:lpstr>
      <vt:lpstr>Thank you for your attendance!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Core Academy NGO</dc:title>
  <dc:creator>kharring</dc:creator>
  <cp:lastModifiedBy>Kimberley Harrington</cp:lastModifiedBy>
  <cp:revision>62</cp:revision>
  <dcterms:created xsi:type="dcterms:W3CDTF">2013-03-04T18:28:46Z</dcterms:created>
  <dcterms:modified xsi:type="dcterms:W3CDTF">2014-07-03T18:56:40Z</dcterms:modified>
</cp:coreProperties>
</file>