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102"/>
  </p:notesMasterIdLst>
  <p:handoutMasterIdLst>
    <p:handoutMasterId r:id="rId103"/>
  </p:handoutMasterIdLst>
  <p:sldIdLst>
    <p:sldId id="256" r:id="rId2"/>
    <p:sldId id="368" r:id="rId3"/>
    <p:sldId id="462" r:id="rId4"/>
    <p:sldId id="464" r:id="rId5"/>
    <p:sldId id="463" r:id="rId6"/>
    <p:sldId id="337" r:id="rId7"/>
    <p:sldId id="492" r:id="rId8"/>
    <p:sldId id="465" r:id="rId9"/>
    <p:sldId id="376" r:id="rId10"/>
    <p:sldId id="478" r:id="rId11"/>
    <p:sldId id="476" r:id="rId12"/>
    <p:sldId id="338" r:id="rId13"/>
    <p:sldId id="379" r:id="rId14"/>
    <p:sldId id="371" r:id="rId15"/>
    <p:sldId id="480" r:id="rId16"/>
    <p:sldId id="391" r:id="rId17"/>
    <p:sldId id="343" r:id="rId18"/>
    <p:sldId id="377" r:id="rId19"/>
    <p:sldId id="403" r:id="rId20"/>
    <p:sldId id="392" r:id="rId21"/>
    <p:sldId id="387" r:id="rId22"/>
    <p:sldId id="388" r:id="rId23"/>
    <p:sldId id="483" r:id="rId24"/>
    <p:sldId id="389" r:id="rId25"/>
    <p:sldId id="497" r:id="rId26"/>
    <p:sldId id="481" r:id="rId27"/>
    <p:sldId id="472" r:id="rId28"/>
    <p:sldId id="474" r:id="rId29"/>
    <p:sldId id="473" r:id="rId30"/>
    <p:sldId id="402" r:id="rId31"/>
    <p:sldId id="482" r:id="rId32"/>
    <p:sldId id="477" r:id="rId33"/>
    <p:sldId id="370" r:id="rId34"/>
    <p:sldId id="501" r:id="rId35"/>
    <p:sldId id="475" r:id="rId36"/>
    <p:sldId id="484" r:id="rId37"/>
    <p:sldId id="487" r:id="rId38"/>
    <p:sldId id="485" r:id="rId39"/>
    <p:sldId id="342" r:id="rId40"/>
    <p:sldId id="496" r:id="rId41"/>
    <p:sldId id="398" r:id="rId42"/>
    <p:sldId id="408" r:id="rId43"/>
    <p:sldId id="488" r:id="rId44"/>
    <p:sldId id="490" r:id="rId45"/>
    <p:sldId id="498" r:id="rId46"/>
    <p:sldId id="499" r:id="rId47"/>
    <p:sldId id="491" r:id="rId48"/>
    <p:sldId id="489" r:id="rId49"/>
    <p:sldId id="509" r:id="rId50"/>
    <p:sldId id="410" r:id="rId51"/>
    <p:sldId id="390" r:id="rId52"/>
    <p:sldId id="429" r:id="rId53"/>
    <p:sldId id="500" r:id="rId54"/>
    <p:sldId id="381" r:id="rId55"/>
    <p:sldId id="382" r:id="rId56"/>
    <p:sldId id="519" r:id="rId57"/>
    <p:sldId id="517" r:id="rId58"/>
    <p:sldId id="514" r:id="rId59"/>
    <p:sldId id="518" r:id="rId60"/>
    <p:sldId id="512" r:id="rId61"/>
    <p:sldId id="515" r:id="rId62"/>
    <p:sldId id="516" r:id="rId63"/>
    <p:sldId id="405" r:id="rId64"/>
    <p:sldId id="401" r:id="rId65"/>
    <p:sldId id="367" r:id="rId66"/>
    <p:sldId id="493" r:id="rId67"/>
    <p:sldId id="511" r:id="rId68"/>
    <p:sldId id="407" r:id="rId69"/>
    <p:sldId id="414" r:id="rId70"/>
    <p:sldId id="418" r:id="rId71"/>
    <p:sldId id="510" r:id="rId72"/>
    <p:sldId id="415" r:id="rId73"/>
    <p:sldId id="502" r:id="rId74"/>
    <p:sldId id="503" r:id="rId75"/>
    <p:sldId id="504" r:id="rId76"/>
    <p:sldId id="435" r:id="rId77"/>
    <p:sldId id="436" r:id="rId78"/>
    <p:sldId id="445" r:id="rId79"/>
    <p:sldId id="437" r:id="rId80"/>
    <p:sldId id="439" r:id="rId81"/>
    <p:sldId id="505" r:id="rId82"/>
    <p:sldId id="450" r:id="rId83"/>
    <p:sldId id="451" r:id="rId84"/>
    <p:sldId id="438" r:id="rId85"/>
    <p:sldId id="449" r:id="rId86"/>
    <p:sldId id="506" r:id="rId87"/>
    <p:sldId id="457" r:id="rId88"/>
    <p:sldId id="458" r:id="rId89"/>
    <p:sldId id="455" r:id="rId90"/>
    <p:sldId id="459" r:id="rId91"/>
    <p:sldId id="460" r:id="rId92"/>
    <p:sldId id="351" r:id="rId93"/>
    <p:sldId id="461" r:id="rId94"/>
    <p:sldId id="348" r:id="rId95"/>
    <p:sldId id="311" r:id="rId96"/>
    <p:sldId id="349" r:id="rId97"/>
    <p:sldId id="507" r:id="rId98"/>
    <p:sldId id="508" r:id="rId99"/>
    <p:sldId id="317" r:id="rId100"/>
    <p:sldId id="495" r:id="rId10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quette, Kathleen" initials="PK" lastIdx="22" clrIdx="0">
    <p:extLst>
      <p:ext uri="{19B8F6BF-5375-455C-9EA6-DF929625EA0E}">
        <p15:presenceInfo xmlns:p15="http://schemas.microsoft.com/office/powerpoint/2012/main" userId="S-1-5-21-2017986614-23424109-2091147243-41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6"/>
    <a:srgbClr val="AFF9FF"/>
    <a:srgbClr val="D9FCFF"/>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70" autoAdjust="0"/>
    <p:restoredTop sz="83071"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429" tIns="48215" rIns="96429" bIns="48215" numCol="1" anchor="t" anchorCtr="0" compatLnSpc="1">
            <a:prstTxWarp prst="textNoShape">
              <a:avLst/>
            </a:prstTxWarp>
          </a:bodyPr>
          <a:lstStyle>
            <a:lvl1pPr eaLnBrk="1" hangingPunct="1">
              <a:defRPr sz="1300">
                <a:latin typeface="Arial" charset="0"/>
                <a:ea typeface="+mn-ea"/>
                <a:cs typeface="+mn-cs"/>
              </a:defRPr>
            </a:lvl1pPr>
          </a:lstStyle>
          <a:p>
            <a:pPr>
              <a:defRPr/>
            </a:pPr>
            <a:endParaRPr lang="en-US"/>
          </a:p>
        </p:txBody>
      </p:sp>
      <p:sp>
        <p:nvSpPr>
          <p:cNvPr id="296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429" tIns="48215" rIns="96429" bIns="48215" numCol="1" anchor="t" anchorCtr="0" compatLnSpc="1">
            <a:prstTxWarp prst="textNoShape">
              <a:avLst/>
            </a:prstTxWarp>
          </a:bodyPr>
          <a:lstStyle>
            <a:lvl1pPr algn="r" eaLnBrk="1" hangingPunct="1">
              <a:defRPr sz="1300">
                <a:latin typeface="Arial" charset="0"/>
                <a:ea typeface="+mn-ea"/>
                <a:cs typeface="+mn-cs"/>
              </a:defRPr>
            </a:lvl1pPr>
          </a:lstStyle>
          <a:p>
            <a:pPr>
              <a:defRPr/>
            </a:pPr>
            <a:endParaRPr lang="en-US"/>
          </a:p>
        </p:txBody>
      </p:sp>
      <p:sp>
        <p:nvSpPr>
          <p:cNvPr id="297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429" tIns="48215" rIns="96429" bIns="48215" numCol="1" anchor="b" anchorCtr="0" compatLnSpc="1">
            <a:prstTxWarp prst="textNoShape">
              <a:avLst/>
            </a:prstTxWarp>
          </a:bodyPr>
          <a:lstStyle>
            <a:lvl1pPr eaLnBrk="1" hangingPunct="1">
              <a:defRPr sz="1300">
                <a:latin typeface="Arial" charset="0"/>
                <a:ea typeface="+mn-ea"/>
                <a:cs typeface="+mn-cs"/>
              </a:defRPr>
            </a:lvl1pPr>
          </a:lstStyle>
          <a:p>
            <a:pPr>
              <a:defRPr/>
            </a:pPr>
            <a:endParaRPr lang="en-US"/>
          </a:p>
        </p:txBody>
      </p:sp>
      <p:sp>
        <p:nvSpPr>
          <p:cNvPr id="297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429" tIns="48215" rIns="96429" bIns="48215" numCol="1" anchor="b" anchorCtr="0" compatLnSpc="1">
            <a:prstTxWarp prst="textNoShape">
              <a:avLst/>
            </a:prstTxWarp>
          </a:bodyPr>
          <a:lstStyle>
            <a:lvl1pPr algn="r" eaLnBrk="1" hangingPunct="1">
              <a:defRPr sz="1300"/>
            </a:lvl1pPr>
          </a:lstStyle>
          <a:p>
            <a:pPr>
              <a:defRPr/>
            </a:pPr>
            <a:fld id="{E0B66071-28FB-4CB1-B590-A3F55D012BAD}" type="slidenum">
              <a:rPr lang="en-US" altLang="en-US"/>
              <a:pPr>
                <a:defRPr/>
              </a:pPr>
              <a:t>‹#›</a:t>
            </a:fld>
            <a:endParaRPr lang="en-US" altLang="en-US"/>
          </a:p>
        </p:txBody>
      </p:sp>
    </p:spTree>
    <p:extLst>
      <p:ext uri="{BB962C8B-B14F-4D97-AF65-F5344CB8AC3E}">
        <p14:creationId xmlns:p14="http://schemas.microsoft.com/office/powerpoint/2010/main" val="42803119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429" tIns="48215" rIns="96429" bIns="48215" numCol="1" anchor="t" anchorCtr="0" compatLnSpc="1">
            <a:prstTxWarp prst="textNoShape">
              <a:avLst/>
            </a:prstTxWarp>
          </a:bodyPr>
          <a:lstStyle>
            <a:lvl1pPr eaLnBrk="1" hangingPunct="1">
              <a:defRPr sz="1300">
                <a:latin typeface="Arial" charset="0"/>
                <a:ea typeface="+mn-ea"/>
                <a:cs typeface="+mn-cs"/>
              </a:defRPr>
            </a:lvl1pPr>
          </a:lstStyle>
          <a:p>
            <a:pPr>
              <a:defRPr/>
            </a:pPr>
            <a:endParaRPr lang="en-US"/>
          </a:p>
        </p:txBody>
      </p:sp>
      <p:sp>
        <p:nvSpPr>
          <p:cNvPr id="460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429" tIns="48215" rIns="96429" bIns="48215" numCol="1" anchor="t" anchorCtr="0" compatLnSpc="1">
            <a:prstTxWarp prst="textNoShape">
              <a:avLst/>
            </a:prstTxWarp>
          </a:bodyPr>
          <a:lstStyle>
            <a:lvl1pPr algn="r" eaLnBrk="1" hangingPunct="1">
              <a:defRPr sz="1300">
                <a:latin typeface="Arial"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429" tIns="48215" rIns="96429" bIns="482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429" tIns="48215" rIns="96429" bIns="48215" numCol="1" anchor="b" anchorCtr="0" compatLnSpc="1">
            <a:prstTxWarp prst="textNoShape">
              <a:avLst/>
            </a:prstTxWarp>
          </a:bodyPr>
          <a:lstStyle>
            <a:lvl1pPr eaLnBrk="1" hangingPunct="1">
              <a:defRPr sz="1300">
                <a:latin typeface="Arial" charset="0"/>
                <a:ea typeface="+mn-ea"/>
                <a:cs typeface="+mn-cs"/>
              </a:defRPr>
            </a:lvl1pPr>
          </a:lstStyle>
          <a:p>
            <a:pPr>
              <a:defRPr/>
            </a:pPr>
            <a:endParaRPr lang="en-US"/>
          </a:p>
        </p:txBody>
      </p:sp>
      <p:sp>
        <p:nvSpPr>
          <p:cNvPr id="460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429" tIns="48215" rIns="96429" bIns="48215" numCol="1" anchor="b" anchorCtr="0" compatLnSpc="1">
            <a:prstTxWarp prst="textNoShape">
              <a:avLst/>
            </a:prstTxWarp>
          </a:bodyPr>
          <a:lstStyle>
            <a:lvl1pPr algn="r" eaLnBrk="1" hangingPunct="1">
              <a:defRPr sz="1300"/>
            </a:lvl1pPr>
          </a:lstStyle>
          <a:p>
            <a:pPr>
              <a:defRPr/>
            </a:pPr>
            <a:fld id="{9789861B-6337-448F-8066-4CFDD0898FF3}" type="slidenum">
              <a:rPr lang="en-US" altLang="en-US"/>
              <a:pPr>
                <a:defRPr/>
              </a:pPr>
              <a:t>‹#›</a:t>
            </a:fld>
            <a:endParaRPr lang="en-US" altLang="en-US"/>
          </a:p>
        </p:txBody>
      </p:sp>
    </p:spTree>
    <p:extLst>
      <p:ext uri="{BB962C8B-B14F-4D97-AF65-F5344CB8AC3E}">
        <p14:creationId xmlns:p14="http://schemas.microsoft.com/office/powerpoint/2010/main" val="17562806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mailto:eweghelp@doe.state.nj.us"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CA870A-17BD-483C-BDF9-257670A34578}" type="slidenum">
              <a:rPr lang="en-US" altLang="en-US" sz="1300" smtClean="0"/>
              <a:pPr>
                <a:spcBef>
                  <a:spcPct val="0"/>
                </a:spcBef>
              </a:pPr>
              <a:t>1</a:t>
            </a:fld>
            <a:endParaRPr lang="en-US" altLang="en-US" sz="1300" smtClean="0"/>
          </a:p>
        </p:txBody>
      </p:sp>
    </p:spTree>
    <p:extLst>
      <p:ext uri="{BB962C8B-B14F-4D97-AF65-F5344CB8AC3E}">
        <p14:creationId xmlns:p14="http://schemas.microsoft.com/office/powerpoint/2010/main" val="107423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broad overview of the Department’s hoped for outcomes</a:t>
            </a:r>
            <a:r>
              <a:rPr lang="en-US" baseline="0" dirty="0" smtClean="0"/>
              <a:t> of this grant opportunity.   Page 6</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11</a:t>
            </a:fld>
            <a:endParaRPr lang="en-US" altLang="en-US"/>
          </a:p>
        </p:txBody>
      </p:sp>
    </p:spTree>
    <p:extLst>
      <p:ext uri="{BB962C8B-B14F-4D97-AF65-F5344CB8AC3E}">
        <p14:creationId xmlns:p14="http://schemas.microsoft.com/office/powerpoint/2010/main" val="395811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Please take note of the important dates related to this grant applications.</a:t>
            </a:r>
          </a:p>
          <a:p>
            <a:endParaRPr lang="en-US" altLang="en-US" dirty="0" smtClean="0">
              <a:latin typeface="Arial" panose="020B0604020202020204" pitchFamily="34"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764CEF-8A46-4B39-91B5-3B3B0ED97F31}" type="slidenum">
              <a:rPr lang="en-US" altLang="en-US" sz="1300" smtClean="0"/>
              <a:pPr>
                <a:spcBef>
                  <a:spcPct val="0"/>
                </a:spcBef>
              </a:pPr>
              <a:t>12</a:t>
            </a:fld>
            <a:endParaRPr lang="en-US" altLang="en-US" sz="1300" smtClean="0"/>
          </a:p>
        </p:txBody>
      </p:sp>
    </p:spTree>
    <p:extLst>
      <p:ext uri="{BB962C8B-B14F-4D97-AF65-F5344CB8AC3E}">
        <p14:creationId xmlns:p14="http://schemas.microsoft.com/office/powerpoint/2010/main" val="309500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On page 11 of the NGO you will find the reporting requirements</a:t>
            </a:r>
            <a:r>
              <a:rPr lang="en-US" altLang="en-US" baseline="0" dirty="0" smtClean="0">
                <a:latin typeface="Arial" panose="020B0604020202020204" pitchFamily="34" charset="0"/>
                <a:ea typeface="ＭＳ Ｐゴシック" panose="020B0600070205080204" pitchFamily="34" charset="-128"/>
              </a:rPr>
              <a:t> for Year One.</a:t>
            </a:r>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Please note the timeline for the reporting periods. </a:t>
            </a:r>
          </a:p>
          <a:p>
            <a:r>
              <a:rPr lang="en-US" altLang="en-US" dirty="0" smtClean="0">
                <a:latin typeface="Arial" panose="020B0604020202020204" pitchFamily="34" charset="0"/>
                <a:ea typeface="ＭＳ Ｐゴシック" panose="020B0600070205080204" pitchFamily="34" charset="-128"/>
              </a:rPr>
              <a:t>Progress reports are both project and fiscal and are cumulative, starting the first day of the grant period. </a:t>
            </a:r>
          </a:p>
          <a:p>
            <a:r>
              <a:rPr lang="en-US" altLang="en-US" dirty="0" smtClean="0">
                <a:latin typeface="Arial" panose="020B0604020202020204" pitchFamily="34" charset="0"/>
                <a:ea typeface="ＭＳ Ｐゴシック" panose="020B0600070205080204" pitchFamily="34" charset="-128"/>
              </a:rPr>
              <a:t>All reports will be submitted through EWEG. Along with reimbursement</a:t>
            </a:r>
            <a:r>
              <a:rPr lang="en-US" altLang="en-US" baseline="0" dirty="0" smtClean="0">
                <a:latin typeface="Arial" panose="020B0604020202020204" pitchFamily="34" charset="0"/>
                <a:ea typeface="ＭＳ Ｐゴシック" panose="020B0600070205080204" pitchFamily="34" charset="-128"/>
              </a:rPr>
              <a:t> requests</a:t>
            </a:r>
            <a:endParaRPr lang="en-US" altLang="en-US" dirty="0" smtClean="0">
              <a:latin typeface="Arial" panose="020B0604020202020204" pitchFamily="34" charset="0"/>
              <a:ea typeface="ＭＳ Ｐゴシック" panose="020B0600070205080204"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0B2C5E5-55D8-4FD7-A433-3FCC8A01F7E4}" type="slidenum">
              <a:rPr lang="en-US" altLang="en-US" sz="1300" smtClean="0"/>
              <a:pPr>
                <a:spcBef>
                  <a:spcPct val="0"/>
                </a:spcBef>
              </a:pPr>
              <a:t>14</a:t>
            </a:fld>
            <a:endParaRPr lang="en-US" altLang="en-US" sz="1300" smtClean="0"/>
          </a:p>
        </p:txBody>
      </p:sp>
    </p:spTree>
    <p:extLst>
      <p:ext uri="{BB962C8B-B14F-4D97-AF65-F5344CB8AC3E}">
        <p14:creationId xmlns:p14="http://schemas.microsoft.com/office/powerpoint/2010/main" val="319400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I will be diving into details throughout this session.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15</a:t>
            </a:fld>
            <a:endParaRPr lang="en-US" altLang="en-US"/>
          </a:p>
        </p:txBody>
      </p:sp>
    </p:spTree>
    <p:extLst>
      <p:ext uri="{BB962C8B-B14F-4D97-AF65-F5344CB8AC3E}">
        <p14:creationId xmlns:p14="http://schemas.microsoft.com/office/powerpoint/2010/main" val="257517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dirty="0" smtClean="0"/>
              <a:t>A school district with one or more comprehensive high schools, regional high school districts, and charter schools serving grades 9-12</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dirty="0" smtClean="0"/>
              <a:t>District applies for a specific high school</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dirty="0" smtClean="0"/>
          </a:p>
          <a:p>
            <a:pPr>
              <a:buFont typeface="Wingdings" pitchFamily="2" charset="2"/>
              <a:buNone/>
              <a:defRPr/>
            </a:pPr>
            <a:endParaRPr lang="en-US" dirty="0" smtClean="0">
              <a:cs typeface="+mn-cs"/>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6202D32-405F-437F-884E-B34F8405F43B}" type="slidenum">
              <a:rPr lang="en-US" altLang="en-US" sz="1300" smtClean="0"/>
              <a:pPr>
                <a:spcBef>
                  <a:spcPct val="0"/>
                </a:spcBef>
              </a:pPr>
              <a:t>17</a:t>
            </a:fld>
            <a:endParaRPr lang="en-US" altLang="en-US" sz="1300" smtClean="0"/>
          </a:p>
        </p:txBody>
      </p:sp>
    </p:spTree>
    <p:extLst>
      <p:ext uri="{BB962C8B-B14F-4D97-AF65-F5344CB8AC3E}">
        <p14:creationId xmlns:p14="http://schemas.microsoft.com/office/powerpoint/2010/main" val="3408681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Wingdings" pitchFamily="2" charset="2"/>
              <a:buNone/>
              <a:defRPr/>
            </a:pPr>
            <a:r>
              <a:rPr lang="en-US" dirty="0" smtClean="0">
                <a:solidFill>
                  <a:srgbClr val="FF0000"/>
                </a:solidFill>
                <a:cs typeface="+mn-cs"/>
              </a:rPr>
              <a:t>Career Pathway(s)</a:t>
            </a:r>
            <a:r>
              <a:rPr lang="en-US" baseline="0" dirty="0" smtClean="0">
                <a:solidFill>
                  <a:srgbClr val="FF0000"/>
                </a:solidFill>
                <a:cs typeface="+mn-cs"/>
              </a:rPr>
              <a:t> must be in the Key Industries</a:t>
            </a:r>
            <a:endParaRPr lang="en-US" dirty="0" smtClean="0">
              <a:solidFill>
                <a:srgbClr val="FF0000"/>
              </a:solidFill>
              <a:cs typeface="+mn-cs"/>
            </a:endParaRPr>
          </a:p>
          <a:p>
            <a:pPr>
              <a:buFont typeface="Wingdings" pitchFamily="2" charset="2"/>
              <a:buNone/>
              <a:defRPr/>
            </a:pPr>
            <a:endParaRPr lang="en-US" dirty="0" smtClean="0">
              <a:solidFill>
                <a:srgbClr val="FF0000"/>
              </a:solidFill>
              <a:cs typeface="+mn-cs"/>
            </a:endParaRPr>
          </a:p>
          <a:p>
            <a:pPr>
              <a:buFont typeface="Wingdings" pitchFamily="2" charset="2"/>
              <a:buNone/>
              <a:defRPr/>
            </a:pPr>
            <a:r>
              <a:rPr lang="en-US" dirty="0" smtClean="0">
                <a:solidFill>
                  <a:srgbClr val="FF0000"/>
                </a:solidFill>
                <a:cs typeface="+mn-cs"/>
              </a:rPr>
              <a:t>Examples:</a:t>
            </a:r>
          </a:p>
          <a:p>
            <a:pPr>
              <a:buFont typeface="Wingdings" pitchFamily="2" charset="2"/>
              <a:buNone/>
              <a:defRPr/>
            </a:pPr>
            <a:r>
              <a:rPr lang="en-US" dirty="0" smtClean="0">
                <a:solidFill>
                  <a:srgbClr val="FF0000"/>
                </a:solidFill>
                <a:cs typeface="+mn-cs"/>
              </a:rPr>
              <a:t>Robotics</a:t>
            </a:r>
          </a:p>
          <a:p>
            <a:pPr>
              <a:buFont typeface="Wingdings" pitchFamily="2" charset="2"/>
              <a:buNone/>
              <a:defRPr/>
            </a:pPr>
            <a:r>
              <a:rPr lang="en-US" dirty="0" err="1" smtClean="0">
                <a:solidFill>
                  <a:srgbClr val="FF0000"/>
                </a:solidFill>
                <a:cs typeface="+mn-cs"/>
              </a:rPr>
              <a:t>BioMedical</a:t>
            </a:r>
            <a:r>
              <a:rPr lang="en-US" dirty="0" smtClean="0">
                <a:solidFill>
                  <a:srgbClr val="FF0000"/>
                </a:solidFill>
                <a:cs typeface="+mn-cs"/>
              </a:rPr>
              <a:t> Sciences</a:t>
            </a:r>
          </a:p>
          <a:p>
            <a:pPr>
              <a:buFont typeface="Wingdings" pitchFamily="2" charset="2"/>
              <a:buNone/>
              <a:defRPr/>
            </a:pPr>
            <a:r>
              <a:rPr lang="en-US" dirty="0" smtClean="0">
                <a:solidFill>
                  <a:srgbClr val="FF0000"/>
                </a:solidFill>
                <a:cs typeface="+mn-cs"/>
              </a:rPr>
              <a:t>Computer</a:t>
            </a:r>
            <a:r>
              <a:rPr lang="en-US" baseline="0" dirty="0" smtClean="0">
                <a:solidFill>
                  <a:srgbClr val="FF0000"/>
                </a:solidFill>
                <a:cs typeface="+mn-cs"/>
              </a:rPr>
              <a:t> Program &amp; User Interface Design</a:t>
            </a:r>
          </a:p>
          <a:p>
            <a:pPr>
              <a:buFont typeface="Wingdings" pitchFamily="2" charset="2"/>
              <a:buNone/>
              <a:defRPr/>
            </a:pPr>
            <a:r>
              <a:rPr lang="en-US" baseline="0" dirty="0" err="1" smtClean="0">
                <a:solidFill>
                  <a:srgbClr val="FF0000"/>
                </a:solidFill>
                <a:cs typeface="+mn-cs"/>
              </a:rPr>
              <a:t>Cybersecurity</a:t>
            </a:r>
            <a:endParaRPr lang="en-US" baseline="0" dirty="0" smtClean="0">
              <a:solidFill>
                <a:srgbClr val="FF0000"/>
              </a:solidFill>
              <a:cs typeface="+mn-cs"/>
            </a:endParaRPr>
          </a:p>
          <a:p>
            <a:pPr>
              <a:buFont typeface="Wingdings" pitchFamily="2" charset="2"/>
              <a:buNone/>
              <a:defRPr/>
            </a:pPr>
            <a:r>
              <a:rPr lang="en-US" baseline="0" dirty="0" smtClean="0">
                <a:solidFill>
                  <a:srgbClr val="FF0000"/>
                </a:solidFill>
                <a:cs typeface="+mn-cs"/>
              </a:rPr>
              <a:t>Forensic Accountant</a:t>
            </a:r>
          </a:p>
          <a:p>
            <a:pPr>
              <a:buFont typeface="Wingdings" pitchFamily="2" charset="2"/>
              <a:buNone/>
              <a:defRPr/>
            </a:pPr>
            <a:r>
              <a:rPr lang="en-US" baseline="0" dirty="0" smtClean="0">
                <a:solidFill>
                  <a:srgbClr val="FF0000"/>
                </a:solidFill>
                <a:cs typeface="+mn-cs"/>
              </a:rPr>
              <a:t>Supply Chain Management</a:t>
            </a:r>
          </a:p>
          <a:p>
            <a:pPr>
              <a:buFont typeface="Wingdings" pitchFamily="2" charset="2"/>
              <a:buNone/>
              <a:defRPr/>
            </a:pPr>
            <a:r>
              <a:rPr lang="en-US" baseline="0" dirty="0" smtClean="0">
                <a:solidFill>
                  <a:srgbClr val="FF0000"/>
                </a:solidFill>
                <a:cs typeface="+mn-cs"/>
              </a:rPr>
              <a:t>Health Sciences</a:t>
            </a:r>
          </a:p>
          <a:p>
            <a:pPr>
              <a:buFont typeface="Wingdings" pitchFamily="2" charset="2"/>
              <a:buNone/>
              <a:defRPr/>
            </a:pPr>
            <a:endParaRPr lang="en-US" baseline="0" dirty="0" smtClean="0">
              <a:solidFill>
                <a:srgbClr val="FF0000"/>
              </a:solidFill>
              <a:cs typeface="+mn-cs"/>
            </a:endParaRPr>
          </a:p>
          <a:p>
            <a:pPr>
              <a:buFont typeface="Wingdings" pitchFamily="2" charset="2"/>
              <a:buNone/>
              <a:defRPr/>
            </a:pPr>
            <a:r>
              <a:rPr lang="en-US" baseline="0" dirty="0" smtClean="0">
                <a:solidFill>
                  <a:srgbClr val="FF0000"/>
                </a:solidFill>
                <a:cs typeface="+mn-cs"/>
              </a:rPr>
              <a:t>“STEM” is NOT a Key Industry</a:t>
            </a:r>
          </a:p>
          <a:p>
            <a:pPr>
              <a:buFont typeface="Wingdings" pitchFamily="2" charset="2"/>
              <a:buNone/>
              <a:defRPr/>
            </a:pPr>
            <a:endParaRPr lang="en-US" dirty="0" smtClean="0">
              <a:solidFill>
                <a:srgbClr val="FF0000"/>
              </a:solidFill>
              <a:cs typeface="+mn-cs"/>
            </a:endParaRPr>
          </a:p>
          <a:p>
            <a:pPr>
              <a:buFont typeface="Wingdings" pitchFamily="2" charset="2"/>
              <a:buNone/>
              <a:defRPr/>
            </a:pPr>
            <a:endParaRPr lang="en-US" dirty="0" smtClean="0">
              <a:cs typeface="+mn-cs"/>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E3FEDB-FA2B-4BB4-8570-17889DE49688}" type="slidenum">
              <a:rPr lang="en-US" altLang="en-US" sz="1300" smtClean="0"/>
              <a:pPr>
                <a:spcBef>
                  <a:spcPct val="0"/>
                </a:spcBef>
              </a:pPr>
              <a:t>18</a:t>
            </a:fld>
            <a:endParaRPr lang="en-US" altLang="en-US" sz="1300" smtClean="0"/>
          </a:p>
        </p:txBody>
      </p:sp>
    </p:spTree>
    <p:extLst>
      <p:ext uri="{BB962C8B-B14F-4D97-AF65-F5344CB8AC3E}">
        <p14:creationId xmlns:p14="http://schemas.microsoft.com/office/powerpoint/2010/main" val="208198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 is – Comprehensive High School District AND Min of 1 Key Industry identified</a:t>
            </a:r>
          </a:p>
          <a:p>
            <a:endParaRPr lang="en-US" dirty="0" smtClean="0"/>
          </a:p>
          <a:p>
            <a:r>
              <a:rPr lang="en-US" dirty="0" smtClean="0"/>
              <a:t>Categories were determined by reviewing NJ District Factor Group classifications and the National Center for Education Statistic’s Local Code.  Appendix C list</a:t>
            </a:r>
            <a:r>
              <a:rPr lang="en-US" baseline="0" dirty="0" smtClean="0"/>
              <a:t>s all high schools in their appropriate Category.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To locate your particular high school’s category, simply do a “Find” in the</a:t>
            </a:r>
            <a:r>
              <a:rPr lang="en-US" baseline="0" dirty="0" smtClean="0"/>
              <a:t> NGO document.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a school is not listed due to a variety of reasons; a name change or new school </a:t>
            </a:r>
            <a:r>
              <a:rPr lang="en-US" baseline="0" dirty="0" err="1" smtClean="0"/>
              <a:t>etc</a:t>
            </a:r>
            <a:r>
              <a:rPr lang="en-US" baseline="0" dirty="0" smtClean="0"/>
              <a:t>, contact the Office of Grants Management to determine correct school classification.</a:t>
            </a:r>
            <a:endParaRPr lang="en-US" dirty="0" smtClean="0"/>
          </a:p>
          <a:p>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until no eligible applications remain or the funding runs out.</a:t>
            </a:r>
          </a:p>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22</a:t>
            </a:fld>
            <a:endParaRPr lang="en-US" altLang="en-US"/>
          </a:p>
        </p:txBody>
      </p:sp>
    </p:spTree>
    <p:extLst>
      <p:ext uri="{BB962C8B-B14F-4D97-AF65-F5344CB8AC3E}">
        <p14:creationId xmlns:p14="http://schemas.microsoft.com/office/powerpoint/2010/main" val="135626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italicized</a:t>
            </a:r>
            <a:r>
              <a:rPr lang="en-US" baseline="0" dirty="0" smtClean="0"/>
              <a:t> topics are not discussed in the “Project Considerations” section but are included in the Career Pathways Domains.  </a:t>
            </a:r>
          </a:p>
          <a:p>
            <a:endParaRPr lang="en-US" baseline="0" dirty="0" smtClean="0"/>
          </a:p>
          <a:p>
            <a:r>
              <a:rPr lang="en-US" baseline="0" dirty="0" smtClean="0"/>
              <a:t>Professional Development provided to the successful applicants will address these topics.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25</a:t>
            </a:fld>
            <a:endParaRPr lang="en-US" altLang="en-US"/>
          </a:p>
        </p:txBody>
      </p:sp>
    </p:spTree>
    <p:extLst>
      <p:ext uri="{BB962C8B-B14F-4D97-AF65-F5344CB8AC3E}">
        <p14:creationId xmlns:p14="http://schemas.microsoft.com/office/powerpoint/2010/main" val="3092207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domains are the areas that this grant will work to build capacity in schools.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28</a:t>
            </a:fld>
            <a:endParaRPr lang="en-US" altLang="en-US"/>
          </a:p>
        </p:txBody>
      </p:sp>
    </p:spTree>
    <p:extLst>
      <p:ext uri="{BB962C8B-B14F-4D97-AF65-F5344CB8AC3E}">
        <p14:creationId xmlns:p14="http://schemas.microsoft.com/office/powerpoint/2010/main" val="2721692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Partnerships:  with state agencies, industry and higher education to support these efforts.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Interdisciplinary –</a:t>
            </a:r>
            <a:r>
              <a:rPr lang="en-US" baseline="0" dirty="0" smtClean="0"/>
              <a:t> </a:t>
            </a:r>
            <a:r>
              <a:rPr lang="en-US" dirty="0" smtClean="0"/>
              <a:t>support co-curricular</a:t>
            </a:r>
            <a:r>
              <a:rPr lang="en-US" baseline="0" dirty="0" smtClean="0"/>
              <a:t> planning and interdisciplinary instruction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Contextual Learning – more later (work based learning experiences)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29</a:t>
            </a:fld>
            <a:endParaRPr lang="en-US" altLang="en-US"/>
          </a:p>
        </p:txBody>
      </p:sp>
    </p:spTree>
    <p:extLst>
      <p:ext uri="{BB962C8B-B14F-4D97-AF65-F5344CB8AC3E}">
        <p14:creationId xmlns:p14="http://schemas.microsoft.com/office/powerpoint/2010/main" val="331446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F2EA2B2-909B-4A9A-869C-EA96EA2BD670}" type="slidenum">
              <a:rPr lang="en-US" altLang="en-US" sz="1300" smtClean="0"/>
              <a:pPr>
                <a:spcBef>
                  <a:spcPct val="0"/>
                </a:spcBef>
              </a:pPr>
              <a:t>2</a:t>
            </a:fld>
            <a:endParaRPr lang="en-US" altLang="en-US" sz="1300" smtClean="0"/>
          </a:p>
        </p:txBody>
      </p:sp>
    </p:spTree>
    <p:extLst>
      <p:ext uri="{BB962C8B-B14F-4D97-AF65-F5344CB8AC3E}">
        <p14:creationId xmlns:p14="http://schemas.microsoft.com/office/powerpoint/2010/main" val="362546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strongly encouraged to refer</a:t>
            </a:r>
            <a:r>
              <a:rPr lang="en-US" baseline="0" dirty="0" smtClean="0"/>
              <a:t> to Appendix A and the resource list that has been provided.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30</a:t>
            </a:fld>
            <a:endParaRPr lang="en-US" altLang="en-US"/>
          </a:p>
        </p:txBody>
      </p:sp>
    </p:spTree>
    <p:extLst>
      <p:ext uri="{BB962C8B-B14F-4D97-AF65-F5344CB8AC3E}">
        <p14:creationId xmlns:p14="http://schemas.microsoft.com/office/powerpoint/2010/main" val="4234778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CTE Programs are</a:t>
            </a:r>
            <a:r>
              <a:rPr lang="en-US" baseline="0" dirty="0" smtClean="0"/>
              <a:t>, coherent, rigorous, non-duplicative </a:t>
            </a:r>
            <a:r>
              <a:rPr lang="en-US" dirty="0" smtClean="0"/>
              <a:t>sequence of</a:t>
            </a:r>
            <a:r>
              <a:rPr lang="en-US" baseline="0" dirty="0" smtClean="0"/>
              <a:t> courses preparing students through competency-based instruction in occupation-specific skills for further education and careers.  The building blocks for CTE programs are shown here.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32</a:t>
            </a:fld>
            <a:endParaRPr lang="en-US" altLang="en-US"/>
          </a:p>
        </p:txBody>
      </p:sp>
    </p:spTree>
    <p:extLst>
      <p:ext uri="{BB962C8B-B14F-4D97-AF65-F5344CB8AC3E}">
        <p14:creationId xmlns:p14="http://schemas.microsoft.com/office/powerpoint/2010/main" val="303628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26426A8-B1BC-4A38-8739-75A6570B5C50}" type="slidenum">
              <a:rPr lang="en-US" altLang="en-US" sz="1300" smtClean="0"/>
              <a:pPr>
                <a:spcBef>
                  <a:spcPct val="0"/>
                </a:spcBef>
              </a:pPr>
              <a:t>33</a:t>
            </a:fld>
            <a:endParaRPr lang="en-US" altLang="en-US" sz="1300" smtClean="0"/>
          </a:p>
        </p:txBody>
      </p:sp>
    </p:spTree>
    <p:extLst>
      <p:ext uri="{BB962C8B-B14F-4D97-AF65-F5344CB8AC3E}">
        <p14:creationId xmlns:p14="http://schemas.microsoft.com/office/powerpoint/2010/main" val="376984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ability to earn postsecondary</a:t>
            </a:r>
            <a:r>
              <a:rPr lang="en-US" baseline="0" dirty="0" smtClean="0"/>
              <a:t> credits &amp;/or credentials is a critical element of a career pathway</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34</a:t>
            </a:fld>
            <a:endParaRPr lang="en-US" altLang="en-US"/>
          </a:p>
        </p:txBody>
      </p:sp>
    </p:spTree>
    <p:extLst>
      <p:ext uri="{BB962C8B-B14F-4D97-AF65-F5344CB8AC3E}">
        <p14:creationId xmlns:p14="http://schemas.microsoft.com/office/powerpoint/2010/main" val="4367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web site of the Office of Career Readiness will provide numerous supports:   http://</a:t>
            </a:r>
            <a:r>
              <a:rPr lang="en-US" baseline="0" dirty="0" err="1" smtClean="0"/>
              <a:t>www.state.nj.us</a:t>
            </a:r>
            <a:r>
              <a:rPr lang="en-US" baseline="0" dirty="0" smtClean="0"/>
              <a:t>/education/</a:t>
            </a:r>
            <a:r>
              <a:rPr lang="en-US" baseline="0" dirty="0" err="1" smtClean="0"/>
              <a:t>cte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35</a:t>
            </a:fld>
            <a:endParaRPr lang="en-US" altLang="en-US"/>
          </a:p>
        </p:txBody>
      </p:sp>
    </p:spTree>
    <p:extLst>
      <p:ext uri="{BB962C8B-B14F-4D97-AF65-F5344CB8AC3E}">
        <p14:creationId xmlns:p14="http://schemas.microsoft.com/office/powerpoint/2010/main" val="347930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36</a:t>
            </a:fld>
            <a:endParaRPr lang="en-US" altLang="en-US"/>
          </a:p>
        </p:txBody>
      </p:sp>
    </p:spTree>
    <p:extLst>
      <p:ext uri="{BB962C8B-B14F-4D97-AF65-F5344CB8AC3E}">
        <p14:creationId xmlns:p14="http://schemas.microsoft.com/office/powerpoint/2010/main" val="280408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Based Learning experiences</a:t>
            </a:r>
            <a:r>
              <a:rPr lang="en-US" baseline="0" dirty="0" smtClean="0"/>
              <a:t> are called Structured Learning Experiences in NJ….more later</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37</a:t>
            </a:fld>
            <a:endParaRPr lang="en-US" altLang="en-US"/>
          </a:p>
        </p:txBody>
      </p:sp>
    </p:spTree>
    <p:extLst>
      <p:ext uri="{BB962C8B-B14F-4D97-AF65-F5344CB8AC3E}">
        <p14:creationId xmlns:p14="http://schemas.microsoft.com/office/powerpoint/2010/main" val="1360012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Participation</a:t>
            </a:r>
            <a:r>
              <a:rPr lang="en-US" baseline="0" dirty="0" smtClean="0"/>
              <a:t> is required.  Form 2</a:t>
            </a:r>
          </a:p>
          <a:p>
            <a:endParaRPr lang="en-US" baseline="0" dirty="0" smtClean="0"/>
          </a:p>
          <a:p>
            <a:r>
              <a:rPr lang="en-US" baseline="0" dirty="0" smtClean="0"/>
              <a:t>Refer to the list of NJ DOE sponsored Professional Development topics provided in Form 2.    This will give schools an good sense of what will be provided and opportunities for tailored PD offerings for the applicants.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38</a:t>
            </a:fld>
            <a:endParaRPr lang="en-US" altLang="en-US"/>
          </a:p>
        </p:txBody>
      </p:sp>
    </p:spTree>
    <p:extLst>
      <p:ext uri="{BB962C8B-B14F-4D97-AF65-F5344CB8AC3E}">
        <p14:creationId xmlns:p14="http://schemas.microsoft.com/office/powerpoint/2010/main" val="841601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a:extLst/>
        </p:spPr>
        <p:txBody>
          <a:bodyPr/>
          <a:lstStyle/>
          <a:p>
            <a:pPr>
              <a:defRPr/>
            </a:pPr>
            <a:r>
              <a:rPr lang="en-US" dirty="0" smtClean="0">
                <a:latin typeface="Century Schoolbook" charset="0"/>
                <a:cs typeface="+mn-cs"/>
              </a:rPr>
              <a:t>Partnerships are integral to the design and implementation of career pathways and are essential to the design of a program with multiple pathways. </a:t>
            </a:r>
          </a:p>
          <a:p>
            <a:pPr>
              <a:defRPr/>
            </a:pPr>
            <a:endParaRPr lang="en-US" dirty="0" smtClean="0">
              <a:latin typeface="Century Schoolbook" charset="0"/>
            </a:endParaRPr>
          </a:p>
          <a:p>
            <a:pPr>
              <a:defRPr/>
            </a:pPr>
            <a:r>
              <a:rPr lang="en-US" dirty="0" smtClean="0">
                <a:latin typeface="Century Schoolbook" charset="0"/>
                <a:cs typeface="+mn-cs"/>
              </a:rPr>
              <a:t>Other partners such as talent networks, WIB, additional partners may be included.</a:t>
            </a:r>
          </a:p>
          <a:p>
            <a:pPr>
              <a:defRPr/>
            </a:pPr>
            <a:endParaRPr lang="en-US" dirty="0" smtClean="0">
              <a:latin typeface="Century Schoolbook" charset="0"/>
              <a:cs typeface="+mn-cs"/>
            </a:endParaRPr>
          </a:p>
          <a:p>
            <a:pPr marL="0" lvl="1">
              <a:defRPr/>
            </a:pPr>
            <a:r>
              <a:rPr lang="en-US" dirty="0" smtClean="0">
                <a:solidFill>
                  <a:srgbClr val="FF0000"/>
                </a:solidFill>
                <a:latin typeface="Century Schoolbook" charset="0"/>
              </a:rPr>
              <a:t>Employer, Business and Industry Associations or Labor/Trade Organizations (EBL’s) must provide input into the curriculum, and address workforce needs. EBL’s and all other partners can provide provide professional development, externships for teachers, facilities, equipment, internships, apprenticeships or other structured learning experiences.</a:t>
            </a:r>
          </a:p>
          <a:p>
            <a:pPr>
              <a:defRPr/>
            </a:pPr>
            <a:endParaRPr lang="en-US" dirty="0" smtClean="0">
              <a:latin typeface="Century Schoolbook" charset="0"/>
              <a:cs typeface="+mn-cs"/>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577EF8B-A033-43D7-A88E-B0DADEE384D3}" type="slidenum">
              <a:rPr lang="en-US" altLang="en-US" sz="1300" smtClean="0"/>
              <a:pPr>
                <a:spcBef>
                  <a:spcPct val="0"/>
                </a:spcBef>
              </a:pPr>
              <a:t>39</a:t>
            </a:fld>
            <a:endParaRPr lang="en-US" altLang="en-US" sz="1300" smtClean="0"/>
          </a:p>
        </p:txBody>
      </p:sp>
    </p:spTree>
    <p:extLst>
      <p:ext uri="{BB962C8B-B14F-4D97-AF65-F5344CB8AC3E}">
        <p14:creationId xmlns:p14="http://schemas.microsoft.com/office/powerpoint/2010/main" val="3443787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Smaller Districts will not be penalized</a:t>
            </a:r>
            <a:r>
              <a:rPr lang="en-US" baseline="0" dirty="0" smtClean="0"/>
              <a:t> if a single person fulfills more than one of these roles.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40</a:t>
            </a:fld>
            <a:endParaRPr lang="en-US" altLang="en-US"/>
          </a:p>
        </p:txBody>
      </p:sp>
    </p:spTree>
    <p:extLst>
      <p:ext uri="{BB962C8B-B14F-4D97-AF65-F5344CB8AC3E}">
        <p14:creationId xmlns:p14="http://schemas.microsoft.com/office/powerpoint/2010/main" val="360688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To the left is the GoToWebinar Viewer through which they see the presentation.</a:t>
            </a:r>
          </a:p>
          <a:p>
            <a:r>
              <a:rPr lang="en-US" altLang="en-US" smtClean="0">
                <a:latin typeface="Arial" panose="020B0604020202020204" pitchFamily="34" charset="0"/>
                <a:ea typeface="ＭＳ Ｐゴシック" panose="020B0600070205080204" pitchFamily="34" charset="-128"/>
              </a:rPr>
              <a:t>To the right is the GoToWebinar control panel where they can raise their hand, ask questions and select audio mode.</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
            </a:r>
            <a:br>
              <a:rPr lang="en-US" altLang="en-US" smtClean="0">
                <a:latin typeface="Arial" panose="020B0604020202020204" pitchFamily="34" charset="0"/>
                <a:ea typeface="ＭＳ Ｐゴシック" panose="020B0600070205080204" pitchFamily="34" charset="-128"/>
              </a:rPr>
            </a:br>
            <a:r>
              <a:rPr lang="en-US" altLang="en-US" b="1" smtClean="0">
                <a:latin typeface="Arial" panose="020B0604020202020204" pitchFamily="34" charset="0"/>
                <a:ea typeface="ＭＳ Ｐゴシック" panose="020B0600070205080204" pitchFamily="34" charset="-128"/>
              </a:rPr>
              <a:t>Note: </a:t>
            </a:r>
          </a:p>
          <a:p>
            <a:r>
              <a:rPr lang="en-US" altLang="en-US" smtClean="0">
                <a:latin typeface="Arial" panose="020B0604020202020204" pitchFamily="34" charset="0"/>
                <a:ea typeface="ＭＳ Ｐゴシック" panose="020B0600070205080204" pitchFamily="34" charset="-128"/>
              </a:rPr>
              <a:t>The attendee control panel will collapse automatically when not in use by an Attendee.  To keep it open, Attendees can click the “View” menu and uncheck “Auto-hide Control Panel”.</a:t>
            </a:r>
            <a:endParaRPr lang="en-US" altLang="en-US" b="1" smtClean="0">
              <a:latin typeface="Arial" panose="020B0604020202020204" pitchFamily="34"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76AA102-3B6E-4FCA-885C-52889FF33E05}" type="slidenum">
              <a:rPr lang="en-US" altLang="en-US" smtClean="0"/>
              <a:pPr/>
              <a:t>3</a:t>
            </a:fld>
            <a:endParaRPr lang="en-US" altLang="en-US" smtClean="0"/>
          </a:p>
        </p:txBody>
      </p:sp>
    </p:spTree>
    <p:extLst>
      <p:ext uri="{BB962C8B-B14F-4D97-AF65-F5344CB8AC3E}">
        <p14:creationId xmlns:p14="http://schemas.microsoft.com/office/powerpoint/2010/main" val="125434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resources</a:t>
            </a:r>
            <a:r>
              <a:rPr lang="en-US" baseline="0" dirty="0" smtClean="0"/>
              <a:t> have been provided to bring additional clarity to the work that will need to take place to build partnerships.  </a:t>
            </a:r>
          </a:p>
          <a:p>
            <a:endParaRPr lang="en-US" baseline="0" dirty="0" smtClean="0"/>
          </a:p>
          <a:p>
            <a:r>
              <a:rPr lang="en-US" baseline="0" dirty="0" smtClean="0"/>
              <a:t>The rubric will provide an overview of the roles, tasks and behaviors that high quality partners bring to career pathways</a:t>
            </a:r>
          </a:p>
          <a:p>
            <a:endParaRPr lang="en-US" baseline="0" dirty="0" smtClean="0"/>
          </a:p>
          <a:p>
            <a:r>
              <a:rPr lang="en-US" baseline="0" dirty="0" smtClean="0"/>
              <a:t>The Partnership Agreement is simply a template that can be modified and adapted to the local partnership.  It is provided in the NGO so that districts applying for this grant can gain further insights into the partnerships that will be formed.</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41</a:t>
            </a:fld>
            <a:endParaRPr lang="en-US" altLang="en-US"/>
          </a:p>
        </p:txBody>
      </p:sp>
    </p:spTree>
    <p:extLst>
      <p:ext uri="{BB962C8B-B14F-4D97-AF65-F5344CB8AC3E}">
        <p14:creationId xmlns:p14="http://schemas.microsoft.com/office/powerpoint/2010/main" val="2033653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43</a:t>
            </a:fld>
            <a:endParaRPr lang="en-US" altLang="en-US"/>
          </a:p>
        </p:txBody>
      </p:sp>
    </p:spTree>
    <p:extLst>
      <p:ext uri="{BB962C8B-B14F-4D97-AF65-F5344CB8AC3E}">
        <p14:creationId xmlns:p14="http://schemas.microsoft.com/office/powerpoint/2010/main" val="730318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many definitions /</a:t>
            </a:r>
            <a:r>
              <a:rPr lang="en-US" baseline="0" dirty="0" smtClean="0"/>
              <a:t> conceptions float around with Rigorous Pedagogy that I wanted to clarify this term as it is used for the Career Pathways NGO</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44</a:t>
            </a:fld>
            <a:endParaRPr lang="en-US" altLang="en-US"/>
          </a:p>
        </p:txBody>
      </p:sp>
    </p:spTree>
    <p:extLst>
      <p:ext uri="{BB962C8B-B14F-4D97-AF65-F5344CB8AC3E}">
        <p14:creationId xmlns:p14="http://schemas.microsoft.com/office/powerpoint/2010/main" val="1550249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a:t>
            </a:r>
            <a:r>
              <a:rPr lang="en-US" baseline="0" dirty="0" smtClean="0"/>
              <a:t> word cloud is a fun visual, the sizing of a work indicates the relevant importance.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45</a:t>
            </a:fld>
            <a:endParaRPr lang="en-US" altLang="en-US"/>
          </a:p>
        </p:txBody>
      </p:sp>
    </p:spTree>
    <p:extLst>
      <p:ext uri="{BB962C8B-B14F-4D97-AF65-F5344CB8AC3E}">
        <p14:creationId xmlns:p14="http://schemas.microsoft.com/office/powerpoint/2010/main" val="2717638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Flexibility</a:t>
            </a:r>
          </a:p>
          <a:p>
            <a:endParaRPr lang="en-US" dirty="0" smtClean="0"/>
          </a:p>
          <a:p>
            <a:r>
              <a:rPr lang="en-US" dirty="0" smtClean="0"/>
              <a:t>IT</a:t>
            </a:r>
            <a:r>
              <a:rPr lang="en-US" baseline="0" dirty="0" smtClean="0"/>
              <a:t> Program</a:t>
            </a:r>
          </a:p>
          <a:p>
            <a:r>
              <a:rPr lang="en-US" baseline="0" dirty="0" smtClean="0"/>
              <a:t>One student may enter a program earlier along the trajectory than another student.  </a:t>
            </a:r>
          </a:p>
          <a:p>
            <a:endParaRPr lang="en-US" baseline="0" dirty="0" smtClean="0"/>
          </a:p>
          <a:p>
            <a:r>
              <a:rPr lang="en-US" baseline="0" dirty="0" smtClean="0"/>
              <a:t>One student may spend 2 years in a computer hardware course (A+), and another student may test out of that course in 1 semester…..Over time, the first student will progress along the pathway with supports and additional time.  The second student may move along the same trajectory with greater speed with fewer supports.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46</a:t>
            </a:fld>
            <a:endParaRPr lang="en-US" altLang="en-US"/>
          </a:p>
        </p:txBody>
      </p:sp>
    </p:spTree>
    <p:extLst>
      <p:ext uri="{BB962C8B-B14F-4D97-AF65-F5344CB8AC3E}">
        <p14:creationId xmlns:p14="http://schemas.microsoft.com/office/powerpoint/2010/main" val="2550439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Advanced Manufacturing</a:t>
            </a:r>
            <a:r>
              <a:rPr lang="en-US" baseline="0" dirty="0" smtClean="0"/>
              <a:t> – Robotics program, students could be challenged with a project based learning experience that requires them to meet with industry partners and design a solution to an identified manufacturing issue.  How could this be interdisciplinary?</a:t>
            </a:r>
          </a:p>
          <a:p>
            <a:endParaRPr lang="en-US" baseline="0" dirty="0" smtClean="0"/>
          </a:p>
          <a:p>
            <a:r>
              <a:rPr lang="en-US" baseline="0" dirty="0" smtClean="0"/>
              <a:t>Technical – robotics solution</a:t>
            </a:r>
          </a:p>
          <a:p>
            <a:r>
              <a:rPr lang="en-US" baseline="0" dirty="0" smtClean="0"/>
              <a:t>Academic:</a:t>
            </a:r>
          </a:p>
          <a:p>
            <a:r>
              <a:rPr lang="en-US" baseline="0" dirty="0" smtClean="0"/>
              <a:t>    Language Arts – Writing &amp; Speaking Skills for Feasibility Study &amp; Presentation</a:t>
            </a:r>
          </a:p>
          <a:p>
            <a:r>
              <a:rPr lang="en-US" baseline="0" dirty="0" smtClean="0"/>
              <a:t>    Math – Authentic applications of </a:t>
            </a:r>
            <a:r>
              <a:rPr lang="en-US" baseline="0" smtClean="0"/>
              <a:t>algebraic concepts inherent </a:t>
            </a:r>
            <a:r>
              <a:rPr lang="en-US" baseline="0" dirty="0" smtClean="0"/>
              <a:t>in engineering design</a:t>
            </a:r>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47</a:t>
            </a:fld>
            <a:endParaRPr lang="en-US" altLang="en-US"/>
          </a:p>
        </p:txBody>
      </p:sp>
    </p:spTree>
    <p:extLst>
      <p:ext uri="{BB962C8B-B14F-4D97-AF65-F5344CB8AC3E}">
        <p14:creationId xmlns:p14="http://schemas.microsoft.com/office/powerpoint/2010/main" val="3889750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critical to note-the</a:t>
            </a:r>
            <a:r>
              <a:rPr lang="en-US" baseline="0" dirty="0" smtClean="0"/>
              <a:t> department of education does not have any mechanism for assigning school credits for jobs.  </a:t>
            </a:r>
          </a:p>
          <a:p>
            <a:endParaRPr lang="en-US" baseline="0" dirty="0" smtClean="0"/>
          </a:p>
          <a:p>
            <a:r>
              <a:rPr lang="en-US" baseline="0" dirty="0" smtClean="0"/>
              <a:t>SLEs are great learning experiences </a:t>
            </a:r>
          </a:p>
          <a:p>
            <a:endParaRPr lang="en-US" baseline="0" dirty="0" smtClean="0"/>
          </a:p>
          <a:p>
            <a:r>
              <a:rPr lang="en-US" baseline="0" dirty="0" smtClean="0"/>
              <a:t>opportunities offered by Career Pathway Partners </a:t>
            </a:r>
          </a:p>
          <a:p>
            <a:endParaRPr lang="en-US" baseline="0" dirty="0" smtClean="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48</a:t>
            </a:fld>
            <a:endParaRPr lang="en-US" altLang="en-US"/>
          </a:p>
        </p:txBody>
      </p:sp>
    </p:spTree>
    <p:extLst>
      <p:ext uri="{BB962C8B-B14F-4D97-AF65-F5344CB8AC3E}">
        <p14:creationId xmlns:p14="http://schemas.microsoft.com/office/powerpoint/2010/main" val="2697778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MANY of the types of SLEs listed above require a staff member to hold either an SLE credential or a Co-op Certificate.  Please refer to the link with specific questions surrounding SLEs.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49</a:t>
            </a:fld>
            <a:endParaRPr lang="en-US" altLang="en-US"/>
          </a:p>
        </p:txBody>
      </p:sp>
    </p:spTree>
    <p:extLst>
      <p:ext uri="{BB962C8B-B14F-4D97-AF65-F5344CB8AC3E}">
        <p14:creationId xmlns:p14="http://schemas.microsoft.com/office/powerpoint/2010/main" val="1893827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Yearly activities have been established</a:t>
            </a:r>
            <a:r>
              <a:rPr lang="en-US" baseline="0" dirty="0" smtClean="0"/>
              <a:t> to gauge grant successes.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51</a:t>
            </a:fld>
            <a:endParaRPr lang="en-US" altLang="en-US"/>
          </a:p>
        </p:txBody>
      </p:sp>
    </p:spTree>
    <p:extLst>
      <p:ext uri="{BB962C8B-B14F-4D97-AF65-F5344CB8AC3E}">
        <p14:creationId xmlns:p14="http://schemas.microsoft.com/office/powerpoint/2010/main" val="354014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Many resources have been provided to guide the understanding of career pathways.</a:t>
            </a:r>
            <a:r>
              <a:rPr lang="en-US" baseline="0" dirty="0" smtClean="0"/>
              <a:t>  There is NO one right model.  Districts are encouraged to develop the model that best meets the needs of their community.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52</a:t>
            </a:fld>
            <a:endParaRPr lang="en-US" altLang="en-US"/>
          </a:p>
        </p:txBody>
      </p:sp>
    </p:spTree>
    <p:extLst>
      <p:ext uri="{BB962C8B-B14F-4D97-AF65-F5344CB8AC3E}">
        <p14:creationId xmlns:p14="http://schemas.microsoft.com/office/powerpoint/2010/main" val="275535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When you see this slide, I will wait for questions.  Raise your hand (button) to inform me you have a question and I will wait for you to type it.</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337531-E2A3-4F3B-AA50-1B0E42EC90C9}" type="slidenum">
              <a:rPr lang="en-US" altLang="en-US" smtClean="0"/>
              <a:pPr/>
              <a:t>4</a:t>
            </a:fld>
            <a:endParaRPr lang="en-US" altLang="en-US" smtClean="0"/>
          </a:p>
        </p:txBody>
      </p:sp>
    </p:spTree>
    <p:extLst>
      <p:ext uri="{BB962C8B-B14F-4D97-AF65-F5344CB8AC3E}">
        <p14:creationId xmlns:p14="http://schemas.microsoft.com/office/powerpoint/2010/main" val="2456506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Planning Guide</a:t>
            </a:r>
            <a:r>
              <a:rPr lang="en-US" baseline="0" dirty="0" smtClean="0"/>
              <a:t> is a visual planning guide that will allow applicants to get a five year view of the activities in the Career Pathways Grant.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53</a:t>
            </a:fld>
            <a:endParaRPr lang="en-US" altLang="en-US"/>
          </a:p>
        </p:txBody>
      </p:sp>
    </p:spTree>
    <p:extLst>
      <p:ext uri="{BB962C8B-B14F-4D97-AF65-F5344CB8AC3E}">
        <p14:creationId xmlns:p14="http://schemas.microsoft.com/office/powerpoint/2010/main" val="617867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These</a:t>
            </a:r>
            <a:r>
              <a:rPr lang="en-US" sz="1200" kern="1200" baseline="0" dirty="0" smtClean="0">
                <a:solidFill>
                  <a:schemeClr val="tx1"/>
                </a:solidFill>
                <a:effectLst/>
                <a:latin typeface="Arial" charset="0"/>
                <a:ea typeface="ＭＳ Ｐゴシック" charset="0"/>
                <a:cs typeface="ＭＳ Ｐゴシック" charset="0"/>
              </a:rPr>
              <a:t> are the Assessment Criteria for the ENTIRE Year One Grant:</a:t>
            </a:r>
          </a:p>
          <a:p>
            <a:pPr lvl="0"/>
            <a:endParaRPr lang="en-US" sz="1200" kern="1200" dirty="0" smtClean="0">
              <a:solidFill>
                <a:schemeClr val="tx1"/>
              </a:solidFill>
              <a:effectLst/>
              <a:latin typeface="Arial" charset="0"/>
              <a:ea typeface="ＭＳ Ｐゴシック" charset="0"/>
              <a:cs typeface="ＭＳ Ｐゴシック" charset="0"/>
            </a:endParaRPr>
          </a:p>
          <a:p>
            <a:pPr lvl="0"/>
            <a:r>
              <a:rPr lang="en-US" sz="1200" kern="1200" dirty="0" smtClean="0">
                <a:solidFill>
                  <a:schemeClr val="tx1"/>
                </a:solidFill>
                <a:effectLst/>
                <a:latin typeface="Arial" charset="0"/>
                <a:ea typeface="ＭＳ Ｐゴシック" charset="0"/>
                <a:cs typeface="ＭＳ Ｐゴシック" charset="0"/>
              </a:rPr>
              <a:t>Career Pathways</a:t>
            </a:r>
            <a:r>
              <a:rPr lang="en-US" sz="1200" kern="1200" baseline="0" dirty="0" smtClean="0">
                <a:solidFill>
                  <a:schemeClr val="tx1"/>
                </a:solidFill>
                <a:effectLst/>
                <a:latin typeface="Arial" charset="0"/>
                <a:ea typeface="ＭＳ Ｐゴシック" charset="0"/>
                <a:cs typeface="ＭＳ Ｐゴシック" charset="0"/>
              </a:rPr>
              <a:t> Advisory Board established with signed Partnership Agreements and Planning &amp; Management ongoing.  </a:t>
            </a:r>
            <a:endParaRPr lang="en-US" sz="1200" kern="1200" dirty="0" smtClean="0">
              <a:solidFill>
                <a:schemeClr val="tx1"/>
              </a:solidFill>
              <a:effectLst/>
              <a:latin typeface="Arial" charset="0"/>
              <a:ea typeface="ＭＳ Ｐゴシック" charset="0"/>
              <a:cs typeface="ＭＳ Ｐゴシック" charset="0"/>
            </a:endParaRPr>
          </a:p>
          <a:p>
            <a:pPr lvl="0"/>
            <a:endParaRPr lang="en-US" sz="1200" kern="1200" dirty="0" smtClean="0">
              <a:solidFill>
                <a:schemeClr val="tx1"/>
              </a:solidFill>
              <a:effectLst/>
              <a:latin typeface="Arial" charset="0"/>
              <a:ea typeface="ＭＳ Ｐゴシック" charset="0"/>
              <a:cs typeface="ＭＳ Ｐゴシック" charset="0"/>
            </a:endParaRP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A CTE program was identified &amp; approval submitted (if new)</a:t>
            </a: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The career pathway in scheduling materials for 2017-2018 </a:t>
            </a: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school counseling/guidance staff is familiar </a:t>
            </a: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A student recruitment plan to attract a diverse range of students was developed</a:t>
            </a: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Building level procedures and scheduling practices have been planned to support the needs of diverse learners, along with co-curricular planning </a:t>
            </a:r>
            <a:r>
              <a:rPr lang="en-US" sz="1200" kern="1200" baseline="0" dirty="0" smtClean="0">
                <a:solidFill>
                  <a:schemeClr val="tx1"/>
                </a:solidFill>
                <a:effectLst/>
                <a:latin typeface="Arial" charset="0"/>
                <a:ea typeface="ＭＳ Ｐゴシック" charset="0"/>
                <a:cs typeface="ＭＳ Ｐゴシック" charset="0"/>
              </a:rPr>
              <a:t>for </a:t>
            </a:r>
            <a:r>
              <a:rPr lang="en-US" sz="1200" kern="1200" dirty="0" smtClean="0">
                <a:solidFill>
                  <a:schemeClr val="tx1"/>
                </a:solidFill>
                <a:effectLst/>
                <a:latin typeface="Arial" charset="0"/>
                <a:ea typeface="ＭＳ Ｐゴシック" charset="0"/>
                <a:cs typeface="ＭＳ Ｐゴシック" charset="0"/>
              </a:rPr>
              <a:t>interdisciplinary instruction/projects</a:t>
            </a: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Pedagogical</a:t>
            </a:r>
            <a:r>
              <a:rPr lang="en-US" sz="1200" kern="1200" baseline="0" dirty="0" smtClean="0">
                <a:solidFill>
                  <a:schemeClr val="tx1"/>
                </a:solidFill>
                <a:effectLst/>
                <a:latin typeface="Arial" charset="0"/>
                <a:ea typeface="ＭＳ Ｐゴシック" charset="0"/>
                <a:cs typeface="ＭＳ Ｐゴシック" charset="0"/>
              </a:rPr>
              <a:t> approach has been planned with experiential &amp; contextual learning, integrated tech, career ready practices, career planning &amp; exploration, etc. </a:t>
            </a:r>
            <a:endParaRPr lang="en-US" sz="1200" kern="1200" dirty="0" smtClean="0">
              <a:solidFill>
                <a:schemeClr val="tx1"/>
              </a:solidFill>
              <a:effectLst/>
              <a:latin typeface="Arial" charset="0"/>
              <a:ea typeface="ＭＳ Ｐゴシック" charset="0"/>
              <a:cs typeface="ＭＳ Ｐゴシック" charset="0"/>
            </a:endParaRP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Work commenced in establishing postsecondary pathways for the career pathway. </a:t>
            </a: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Work commenced in establishing a Structured Learning Experience (SLE) Plan </a:t>
            </a:r>
          </a:p>
          <a:p>
            <a:pPr marL="171450" lvl="0" indent="-171450">
              <a:lnSpc>
                <a:spcPct val="200000"/>
              </a:lnSpc>
              <a:spcBef>
                <a:spcPts val="2832"/>
              </a:spcBef>
              <a:buFont typeface="Arial"/>
              <a:buChar char="•"/>
            </a:pPr>
            <a:r>
              <a:rPr lang="en-US" sz="1200" kern="1200" dirty="0" smtClean="0">
                <a:solidFill>
                  <a:schemeClr val="tx1"/>
                </a:solidFill>
                <a:effectLst/>
                <a:latin typeface="Arial" charset="0"/>
                <a:ea typeface="ＭＳ Ｐゴシック" charset="0"/>
                <a:cs typeface="ＭＳ Ｐゴシック" charset="0"/>
              </a:rPr>
              <a:t>A Career Pathways Self-Assessment Rubric</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54</a:t>
            </a:fld>
            <a:endParaRPr lang="en-US" altLang="en-US"/>
          </a:p>
        </p:txBody>
      </p:sp>
    </p:spTree>
    <p:extLst>
      <p:ext uri="{BB962C8B-B14F-4D97-AF65-F5344CB8AC3E}">
        <p14:creationId xmlns:p14="http://schemas.microsoft.com/office/powerpoint/2010/main" val="375198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a:t>
            </a:r>
            <a:r>
              <a:rPr lang="en-US" baseline="0" dirty="0" smtClean="0"/>
              <a:t> of Two total career pathways over the five years of the grant.</a:t>
            </a:r>
          </a:p>
          <a:p>
            <a:r>
              <a:rPr lang="en-US" baseline="0" dirty="0" smtClean="0"/>
              <a:t>     First implemented in September 2017 and the second in September 2019 (year 4)</a:t>
            </a:r>
          </a:p>
          <a:p>
            <a:endParaRPr lang="en-US" baseline="0" dirty="0" smtClean="0"/>
          </a:p>
          <a:p>
            <a:r>
              <a:rPr lang="en-US" baseline="0" dirty="0" smtClean="0"/>
              <a:t>Rubrics are provided and will be used as an ongoing assessment tool.  Partnership Rubric is available with NGO, the Career Pathways Rubric will be introduced during Year One of the grant activities along with Professional Development.  The rubrics should be considered formative assessments and growth and planning tools.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55</a:t>
            </a:fld>
            <a:endParaRPr lang="en-US" altLang="en-US"/>
          </a:p>
        </p:txBody>
      </p:sp>
    </p:spTree>
    <p:extLst>
      <p:ext uri="{BB962C8B-B14F-4D97-AF65-F5344CB8AC3E}">
        <p14:creationId xmlns:p14="http://schemas.microsoft.com/office/powerpoint/2010/main" val="1505602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Yearly activities have been established</a:t>
            </a:r>
            <a:r>
              <a:rPr lang="en-US" baseline="0" dirty="0" smtClean="0"/>
              <a:t> to gauge grant successes.  The following are just a few examples of things to think through when devising a Career Pathways Grant.  </a:t>
            </a:r>
          </a:p>
          <a:p>
            <a:endParaRPr lang="en-US" baseline="0" dirty="0" smtClean="0"/>
          </a:p>
          <a:p>
            <a:r>
              <a:rPr lang="en-US" baseline="0" dirty="0" smtClean="0"/>
              <a:t>THIS IS BY NO MEANS A CONCLUSIVE LIST!</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56</a:t>
            </a:fld>
            <a:endParaRPr lang="en-US" altLang="en-US"/>
          </a:p>
        </p:txBody>
      </p:sp>
    </p:spTree>
    <p:extLst>
      <p:ext uri="{BB962C8B-B14F-4D97-AF65-F5344CB8AC3E}">
        <p14:creationId xmlns:p14="http://schemas.microsoft.com/office/powerpoint/2010/main" val="354014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question presented</a:t>
            </a:r>
            <a:r>
              <a:rPr lang="en-US" baseline="0" dirty="0" smtClean="0"/>
              <a:t> are not a conclusive list.  Rather they are a series of questions to help you get started in thinking and planning your Career Pathways Grant Application</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63</a:t>
            </a:fld>
            <a:endParaRPr lang="en-US" altLang="en-US"/>
          </a:p>
        </p:txBody>
      </p:sp>
    </p:spTree>
    <p:extLst>
      <p:ext uri="{BB962C8B-B14F-4D97-AF65-F5344CB8AC3E}">
        <p14:creationId xmlns:p14="http://schemas.microsoft.com/office/powerpoint/2010/main" val="2202485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latin typeface="Arial" panose="020B0604020202020204" pitchFamily="34" charset="0"/>
                <a:ea typeface="ＭＳ Ｐゴシック" panose="020B0600070205080204" pitchFamily="34" charset="-128"/>
              </a:rPr>
              <a:t>Sections</a:t>
            </a:r>
            <a:r>
              <a:rPr lang="en-US" altLang="en-US" b="1" i="1" baseline="0" dirty="0" smtClean="0">
                <a:latin typeface="Arial" panose="020B0604020202020204" pitchFamily="34" charset="0"/>
                <a:ea typeface="ＭＳ Ｐゴシック" panose="020B0600070205080204" pitchFamily="34" charset="-128"/>
              </a:rPr>
              <a:t> that a </a:t>
            </a:r>
            <a:r>
              <a:rPr lang="en-US" altLang="en-US" b="1" i="1" dirty="0" smtClean="0">
                <a:latin typeface="Arial" panose="020B0604020202020204" pitchFamily="34" charset="0"/>
                <a:ea typeface="ＭＳ Ｐゴシック" panose="020B0600070205080204" pitchFamily="34" charset="-128"/>
              </a:rPr>
              <a:t>District Submits outlining their project plans</a:t>
            </a:r>
          </a:p>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64</a:t>
            </a:fld>
            <a:endParaRPr lang="en-US" altLang="en-US"/>
          </a:p>
        </p:txBody>
      </p:sp>
    </p:spTree>
    <p:extLst>
      <p:ext uri="{BB962C8B-B14F-4D97-AF65-F5344CB8AC3E}">
        <p14:creationId xmlns:p14="http://schemas.microsoft.com/office/powerpoint/2010/main" val="844189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The project requirements for submission</a:t>
            </a:r>
            <a:r>
              <a:rPr lang="en-US" altLang="en-US" baseline="0" dirty="0" smtClean="0">
                <a:latin typeface="Arial" panose="020B0604020202020204" pitchFamily="34" charset="0"/>
                <a:ea typeface="ＭＳ Ｐゴシック" panose="020B0600070205080204" pitchFamily="34" charset="-128"/>
              </a:rPr>
              <a:t> are defined.</a:t>
            </a:r>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The following slides will address the Statement of Need, Goals, Objectives and Indicators and Organizational Commitment and Capacity</a:t>
            </a:r>
            <a:r>
              <a:rPr lang="en-US" altLang="en-US" baseline="0" dirty="0" smtClean="0">
                <a:latin typeface="Arial" panose="020B0604020202020204" pitchFamily="34" charset="0"/>
                <a:ea typeface="ＭＳ Ｐゴシック" panose="020B0600070205080204" pitchFamily="34" charset="-128"/>
              </a:rPr>
              <a:t>, and Budget.</a:t>
            </a:r>
            <a:r>
              <a:rPr lang="en-US" altLang="en-US" dirty="0" smtClean="0">
                <a:latin typeface="Arial" panose="020B0604020202020204" pitchFamily="34" charset="0"/>
                <a:ea typeface="ＭＳ Ｐゴシック" panose="020B0600070205080204" pitchFamily="34" charset="-128"/>
              </a:rPr>
              <a:t>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EF96B3D-481D-41E9-BF67-CADF3FD97A6A}" type="slidenum">
              <a:rPr lang="en-US" altLang="en-US" sz="1300" smtClean="0"/>
              <a:pPr>
                <a:spcBef>
                  <a:spcPct val="0"/>
                </a:spcBef>
              </a:pPr>
              <a:t>65</a:t>
            </a:fld>
            <a:endParaRPr lang="en-US" altLang="en-US" sz="1300" smtClean="0"/>
          </a:p>
        </p:txBody>
      </p:sp>
    </p:spTree>
    <p:extLst>
      <p:ext uri="{BB962C8B-B14F-4D97-AF65-F5344CB8AC3E}">
        <p14:creationId xmlns:p14="http://schemas.microsoft.com/office/powerpoint/2010/main" val="2477831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66</a:t>
            </a:fld>
            <a:endParaRPr lang="en-US" altLang="en-US"/>
          </a:p>
        </p:txBody>
      </p:sp>
    </p:spTree>
    <p:extLst>
      <p:ext uri="{BB962C8B-B14F-4D97-AF65-F5344CB8AC3E}">
        <p14:creationId xmlns:p14="http://schemas.microsoft.com/office/powerpoint/2010/main" val="663462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67</a:t>
            </a:fld>
            <a:endParaRPr lang="en-US" altLang="en-US"/>
          </a:p>
        </p:txBody>
      </p:sp>
    </p:spTree>
    <p:extLst>
      <p:ext uri="{BB962C8B-B14F-4D97-AF65-F5344CB8AC3E}">
        <p14:creationId xmlns:p14="http://schemas.microsoft.com/office/powerpoint/2010/main" val="3516281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NGO document state 64 month…because this grant has been pushed back one month, it is actually 63</a:t>
            </a:r>
            <a:r>
              <a:rPr lang="en-US" baseline="0" dirty="0" smtClean="0"/>
              <a:t> months.  April 2015 – June 2021.</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68</a:t>
            </a:fld>
            <a:endParaRPr lang="en-US" altLang="en-US"/>
          </a:p>
        </p:txBody>
      </p:sp>
    </p:spTree>
    <p:extLst>
      <p:ext uri="{BB962C8B-B14F-4D97-AF65-F5344CB8AC3E}">
        <p14:creationId xmlns:p14="http://schemas.microsoft.com/office/powerpoint/2010/main" val="191360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ea typeface="ＭＳ Ｐゴシック" panose="020B0600070205080204" pitchFamily="34" charset="-128"/>
              </a:rPr>
              <a:t>Remind Attendees how to ask questions and provide “more info” or support contact. Text may be adjusted to suit your event needs.</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
            </a:r>
            <a:br>
              <a:rPr lang="en-US" altLang="en-US" smtClean="0">
                <a:latin typeface="Arial" panose="020B0604020202020204" pitchFamily="34" charset="0"/>
                <a:ea typeface="ＭＳ Ｐゴシック" panose="020B0600070205080204" pitchFamily="34" charset="-128"/>
              </a:rPr>
            </a:br>
            <a:r>
              <a:rPr lang="en-US" altLang="en-US" b="1" smtClean="0">
                <a:latin typeface="Arial" panose="020B0604020202020204" pitchFamily="34" charset="0"/>
                <a:ea typeface="ＭＳ Ｐゴシック" panose="020B0600070205080204" pitchFamily="34" charset="-128"/>
              </a:rPr>
              <a:t>Note:</a:t>
            </a:r>
            <a:r>
              <a:rPr lang="en-US" altLang="en-US" smtClean="0">
                <a:latin typeface="Arial" panose="020B0604020202020204" pitchFamily="34" charset="0"/>
                <a:ea typeface="ＭＳ Ｐゴシック" panose="020B0600070205080204" pitchFamily="34" charset="-128"/>
              </a:rPr>
              <a:t> Hand Raising is enabled (see slide 4)</a:t>
            </a:r>
          </a:p>
          <a:p>
            <a:pPr eaLnBrk="1" hangingPunct="1">
              <a:spcBef>
                <a:spcPct val="0"/>
              </a:spcBef>
            </a:pPr>
            <a:r>
              <a:rPr lang="en-US" altLang="en-US" smtClean="0">
                <a:latin typeface="Arial" panose="020B0604020202020204" pitchFamily="34" charset="0"/>
                <a:ea typeface="ＭＳ Ｐゴシック" panose="020B0600070205080204" pitchFamily="34" charset="-128"/>
              </a:rPr>
              <a:t>Visit the “Options” menu in the Organizer control panel a check to allow attendees to Raise Hands.</a:t>
            </a:r>
          </a:p>
          <a:p>
            <a:endParaRPr lang="en-US" altLang="en-US" smtClean="0">
              <a:latin typeface="Arial" panose="020B060402020202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B3D08B-FD60-4A66-B975-BA6CF2AEA45F}" type="slidenum">
              <a:rPr lang="en-US" altLang="en-US" smtClean="0"/>
              <a:pPr/>
              <a:t>5</a:t>
            </a:fld>
            <a:endParaRPr lang="en-US" altLang="en-US" smtClean="0"/>
          </a:p>
        </p:txBody>
      </p:sp>
    </p:spTree>
    <p:extLst>
      <p:ext uri="{BB962C8B-B14F-4D97-AF65-F5344CB8AC3E}">
        <p14:creationId xmlns:p14="http://schemas.microsoft.com/office/powerpoint/2010/main" val="1785455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section of the grant that the district talks about</a:t>
            </a:r>
            <a:r>
              <a:rPr lang="en-US" baseline="0" dirty="0" smtClean="0"/>
              <a:t> WHY they want to implement the grant.  What is going on in their world that the funds available through this grant will help them address.    This is where you make your case that you NEED the funds. </a:t>
            </a:r>
          </a:p>
          <a:p>
            <a:endParaRPr lang="en-US" baseline="0" dirty="0" smtClean="0"/>
          </a:p>
          <a:p>
            <a:pPr marL="171450" indent="-171450">
              <a:buFont typeface="Arial"/>
              <a:buChar char="•"/>
            </a:pPr>
            <a:r>
              <a:rPr lang="en-US" baseline="0" dirty="0" smtClean="0"/>
              <a:t>Maybe there is a local or regional growing industry need that needs a well trained workforce</a:t>
            </a:r>
          </a:p>
          <a:p>
            <a:pPr marL="171450" indent="-171450">
              <a:buFont typeface="Arial"/>
              <a:buChar char="•"/>
            </a:pPr>
            <a:endParaRPr lang="en-US" baseline="0" dirty="0" smtClean="0"/>
          </a:p>
          <a:p>
            <a:pPr marL="171450" indent="-171450">
              <a:buFont typeface="Arial"/>
              <a:buChar char="•"/>
            </a:pPr>
            <a:r>
              <a:rPr lang="en-US" baseline="0" dirty="0" smtClean="0"/>
              <a:t>Maybe the district is working toward creating building supports for Structured Learning Experiences integrated with an existing CTE program</a:t>
            </a:r>
          </a:p>
          <a:p>
            <a:pPr marL="171450" indent="-171450">
              <a:buFont typeface="Arial"/>
              <a:buChar char="•"/>
            </a:pPr>
            <a:endParaRPr lang="en-US" baseline="0" dirty="0" smtClean="0"/>
          </a:p>
          <a:p>
            <a:pPr marL="171450" indent="-171450">
              <a:buFont typeface="Arial"/>
              <a:buChar char="•"/>
            </a:pPr>
            <a:r>
              <a:rPr lang="en-US" baseline="0" dirty="0" smtClean="0"/>
              <a:t>Maybe the district is working to create a career pathway model focused on interdisciplinary project based learning modules.  </a:t>
            </a:r>
          </a:p>
          <a:p>
            <a:pPr marL="171450" indent="-171450">
              <a:buFont typeface="Arial"/>
              <a:buChar char="•"/>
            </a:pPr>
            <a:endParaRPr lang="en-US" baseline="0" dirty="0" smtClean="0"/>
          </a:p>
          <a:p>
            <a:pPr marL="171450" indent="-171450">
              <a:buFont typeface="Arial"/>
              <a:buChar char="•"/>
            </a:pPr>
            <a:r>
              <a:rPr lang="en-US" baseline="0" dirty="0" smtClean="0"/>
              <a:t>Include data documenting the identified need as desired.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69</a:t>
            </a:fld>
            <a:endParaRPr lang="en-US" altLang="en-US"/>
          </a:p>
        </p:txBody>
      </p:sp>
    </p:spTree>
    <p:extLst>
      <p:ext uri="{BB962C8B-B14F-4D97-AF65-F5344CB8AC3E}">
        <p14:creationId xmlns:p14="http://schemas.microsoft.com/office/powerpoint/2010/main" val="3724545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71</a:t>
            </a:fld>
            <a:endParaRPr lang="en-US" altLang="en-US"/>
          </a:p>
        </p:txBody>
      </p:sp>
    </p:spTree>
    <p:extLst>
      <p:ext uri="{BB962C8B-B14F-4D97-AF65-F5344CB8AC3E}">
        <p14:creationId xmlns:p14="http://schemas.microsoft.com/office/powerpoint/2010/main" val="3516281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what the implementation of this grant will look like at your school. </a:t>
            </a:r>
          </a:p>
          <a:p>
            <a:endParaRPr lang="en-US" dirty="0" smtClean="0"/>
          </a:p>
          <a:p>
            <a:r>
              <a:rPr lang="en-US" dirty="0" smtClean="0"/>
              <a:t>Vision / Implementation</a:t>
            </a:r>
            <a:r>
              <a:rPr lang="en-US" baseline="0" dirty="0" smtClean="0"/>
              <a:t> / Sustainability</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72</a:t>
            </a:fld>
            <a:endParaRPr lang="en-US" altLang="en-US"/>
          </a:p>
        </p:txBody>
      </p:sp>
    </p:spTree>
    <p:extLst>
      <p:ext uri="{BB962C8B-B14F-4D97-AF65-F5344CB8AC3E}">
        <p14:creationId xmlns:p14="http://schemas.microsoft.com/office/powerpoint/2010/main" val="1923837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especially critical to discuss the district’s understanding and capacity to take a hard look at the</a:t>
            </a:r>
            <a:r>
              <a:rPr lang="en-US" baseline="0" dirty="0" smtClean="0"/>
              <a:t> education delivery model that is currently being used and discuss their vision of how it will need to be adapted to meet the needs of students in a career pathway to improve student outcomes..</a:t>
            </a:r>
          </a:p>
          <a:p>
            <a:endParaRPr lang="en-US" baseline="0" dirty="0" smtClean="0"/>
          </a:p>
          <a:p>
            <a:r>
              <a:rPr lang="en-US" altLang="en-US" sz="1200" dirty="0" smtClean="0"/>
              <a:t>Describe the career counseling system and how it will support participating students, especially with regard to scheduling and individualization of supports</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73</a:t>
            </a:fld>
            <a:endParaRPr lang="en-US" altLang="en-US"/>
          </a:p>
        </p:txBody>
      </p:sp>
    </p:spTree>
    <p:extLst>
      <p:ext uri="{BB962C8B-B14F-4D97-AF65-F5344CB8AC3E}">
        <p14:creationId xmlns:p14="http://schemas.microsoft.com/office/powerpoint/2010/main" val="14589914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talk about the Goals,</a:t>
            </a:r>
            <a:r>
              <a:rPr lang="en-US" baseline="0" dirty="0" smtClean="0"/>
              <a:t> Objectives &amp; Indicators in a moment--</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74</a:t>
            </a:fld>
            <a:endParaRPr lang="en-US" altLang="en-US"/>
          </a:p>
        </p:txBody>
      </p:sp>
    </p:spTree>
    <p:extLst>
      <p:ext uri="{BB962C8B-B14F-4D97-AF65-F5344CB8AC3E}">
        <p14:creationId xmlns:p14="http://schemas.microsoft.com/office/powerpoint/2010/main" val="1270266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discuss</a:t>
            </a:r>
            <a:r>
              <a:rPr lang="en-US" baseline="0" dirty="0" smtClean="0"/>
              <a:t> the Goals, Objectives &amp; Indicators. It is critical to understand the Goals, Objectives &amp; ESTABLISHED indicators.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77</a:t>
            </a:fld>
            <a:endParaRPr lang="en-US" altLang="en-US"/>
          </a:p>
        </p:txBody>
      </p:sp>
    </p:spTree>
    <p:extLst>
      <p:ext uri="{BB962C8B-B14F-4D97-AF65-F5344CB8AC3E}">
        <p14:creationId xmlns:p14="http://schemas.microsoft.com/office/powerpoint/2010/main" val="35162810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applicant will create a project plan to support </a:t>
            </a:r>
          </a:p>
          <a:p>
            <a:endParaRPr lang="en-US" baseline="0" dirty="0" smtClean="0"/>
          </a:p>
          <a:p>
            <a:r>
              <a:rPr lang="en-US" baseline="0" dirty="0" smtClean="0"/>
              <a:t>*  The statewide goal:  </a:t>
            </a:r>
          </a:p>
          <a:p>
            <a:endParaRPr lang="en-US" baseline="0" dirty="0" smtClean="0"/>
          </a:p>
          <a:p>
            <a:pPr lvl="1"/>
            <a:r>
              <a:rPr lang="en-US" sz="1200" i="1" kern="1200" dirty="0" smtClean="0">
                <a:solidFill>
                  <a:schemeClr val="tx1"/>
                </a:solidFill>
                <a:effectLst/>
                <a:latin typeface="Arial" charset="0"/>
                <a:ea typeface="ＭＳ Ｐゴシック" charset="0"/>
                <a:cs typeface="ＭＳ Ｐゴシック" charset="0"/>
              </a:rPr>
              <a:t>To increase access and opportunities for New Jersey students to participate in high-quality career and technical education programs in comprehensive high schools delivered through career pathways leading to careers with high labor market demand and family-sustaining wages. </a:t>
            </a:r>
          </a:p>
          <a:p>
            <a:endParaRPr lang="en-US" sz="1200" i="1" kern="1200" dirty="0" smtClean="0">
              <a:solidFill>
                <a:schemeClr val="tx1"/>
              </a:solidFill>
              <a:effectLst/>
              <a:latin typeface="Arial" charset="0"/>
              <a:ea typeface="ＭＳ Ｐゴシック" charset="0"/>
              <a:cs typeface="ＭＳ Ｐゴシック" charset="0"/>
            </a:endParaRPr>
          </a:p>
          <a:p>
            <a:pPr marL="171450" indent="-171450">
              <a:buFontTx/>
              <a:buChar char="•"/>
            </a:pPr>
            <a:r>
              <a:rPr lang="en-US" i="0" dirty="0" smtClean="0"/>
              <a:t>The Five Established and One Local Objectives</a:t>
            </a:r>
            <a:r>
              <a:rPr lang="en-US" i="0" baseline="0" dirty="0" smtClean="0"/>
              <a:t> &amp; Indicators:  page 23-25</a:t>
            </a:r>
          </a:p>
          <a:p>
            <a:pPr marL="171450" indent="-171450">
              <a:buFontTx/>
              <a:buChar char="•"/>
            </a:pPr>
            <a:endParaRPr lang="en-US" i="0" baseline="0" dirty="0" smtClean="0"/>
          </a:p>
          <a:p>
            <a:pPr marL="171450" indent="-171450">
              <a:buFontTx/>
              <a:buChar char="•"/>
            </a:pPr>
            <a:r>
              <a:rPr lang="en-US" i="0" baseline="0" dirty="0" smtClean="0"/>
              <a:t>Through a local activity plan</a:t>
            </a:r>
          </a:p>
          <a:p>
            <a:pPr marL="171450" indent="-171450">
              <a:buFontTx/>
              <a:buChar char="•"/>
            </a:pPr>
            <a:endParaRPr lang="en-US" i="0" baseline="0" dirty="0" smtClean="0"/>
          </a:p>
          <a:p>
            <a:pPr marL="171450" indent="-171450">
              <a:buFontTx/>
              <a:buChar char="•"/>
            </a:pPr>
            <a:r>
              <a:rPr lang="en-US" i="0" baseline="0" dirty="0" smtClean="0"/>
              <a:t>Supported by a submitted Budget</a:t>
            </a:r>
          </a:p>
          <a:p>
            <a:pPr marL="171450" indent="-171450">
              <a:buFontTx/>
              <a:buChar char="•"/>
            </a:pPr>
            <a:endParaRPr lang="en-US" i="0" baseline="0" dirty="0" smtClean="0"/>
          </a:p>
          <a:p>
            <a:pPr marL="171450" indent="-171450">
              <a:buFontTx/>
              <a:buChar char="•"/>
            </a:pPr>
            <a:r>
              <a:rPr lang="en-US" i="0" baseline="0" dirty="0" smtClean="0"/>
              <a:t>That will meet the Indicators of Success!!</a:t>
            </a:r>
            <a:endParaRPr lang="en-US" i="0"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78</a:t>
            </a:fld>
            <a:endParaRPr lang="en-US" altLang="en-US"/>
          </a:p>
        </p:txBody>
      </p:sp>
    </p:spTree>
    <p:extLst>
      <p:ext uri="{BB962C8B-B14F-4D97-AF65-F5344CB8AC3E}">
        <p14:creationId xmlns:p14="http://schemas.microsoft.com/office/powerpoint/2010/main" val="3883580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79</a:t>
            </a:fld>
            <a:endParaRPr lang="en-US" altLang="en-US"/>
          </a:p>
        </p:txBody>
      </p:sp>
    </p:spTree>
    <p:extLst>
      <p:ext uri="{BB962C8B-B14F-4D97-AF65-F5344CB8AC3E}">
        <p14:creationId xmlns:p14="http://schemas.microsoft.com/office/powerpoint/2010/main" val="39861596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1 – 6</a:t>
            </a:r>
          </a:p>
          <a:p>
            <a:endParaRPr lang="en-US" dirty="0" smtClean="0"/>
          </a:p>
          <a:p>
            <a:r>
              <a:rPr lang="en-US" dirty="0" smtClean="0"/>
              <a:t>LOCAL Goal – Identified the Key Industry</a:t>
            </a:r>
            <a:r>
              <a:rPr lang="en-US" baseline="0" dirty="0" smtClean="0"/>
              <a:t> Selected AND SUPPORTS IT!</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81</a:t>
            </a:fld>
            <a:endParaRPr lang="en-US" altLang="en-US"/>
          </a:p>
        </p:txBody>
      </p:sp>
    </p:spTree>
    <p:extLst>
      <p:ext uri="{BB962C8B-B14F-4D97-AF65-F5344CB8AC3E}">
        <p14:creationId xmlns:p14="http://schemas.microsoft.com/office/powerpoint/2010/main" val="2964558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Planning Guide has been provided as an Excel</a:t>
            </a:r>
            <a:r>
              <a:rPr lang="en-US" baseline="0" dirty="0" smtClean="0"/>
              <a:t> document.  This is organized under the Career Pathway Domains.  You could use this as a starting point to get a visual look at the activities expected to be implemented in Year One of the grant activities.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84</a:t>
            </a:fld>
            <a:endParaRPr lang="en-US" altLang="en-US"/>
          </a:p>
        </p:txBody>
      </p:sp>
    </p:spTree>
    <p:extLst>
      <p:ext uri="{BB962C8B-B14F-4D97-AF65-F5344CB8AC3E}">
        <p14:creationId xmlns:p14="http://schemas.microsoft.com/office/powerpoint/2010/main" val="294207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Our webinar today will be recorded and posted on the NGO page.  The PowerPoint, Webinar &amp; FAQ will also be posted there</a:t>
            </a: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During our webinar today only general questions related to the NGO can be answered. We cannot answer any project-specific questions. </a:t>
            </a:r>
          </a:p>
          <a:p>
            <a:endParaRPr lang="en-US" altLang="en-US" dirty="0" smtClean="0">
              <a:latin typeface="Arial" panose="020B0604020202020204" pitchFamily="34" charset="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We will create an Frequently Asked Questions document based on the questions collected from this webinar. </a:t>
            </a:r>
            <a:r>
              <a:rPr lang="en-US" altLang="en-US" dirty="0" smtClean="0">
                <a:ea typeface="ＭＳ Ｐゴシック" panose="020B0600070205080204" pitchFamily="34" charset="-128"/>
              </a:rPr>
              <a:t>Only “clarifying” answers will be posted.  </a:t>
            </a:r>
          </a:p>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a:p>
            <a:pPr eaLnBrk="1" hangingPunct="1">
              <a:spcBef>
                <a:spcPts val="1238"/>
              </a:spcBef>
              <a:spcAft>
                <a:spcPts val="1238"/>
              </a:spcAft>
            </a:pPr>
            <a:r>
              <a:rPr lang="en-US" altLang="en-US" dirty="0" smtClean="0">
                <a:latin typeface="Century Schoolbook" panose="02040604050505020304" pitchFamily="18" charset="0"/>
                <a:ea typeface="ＭＳ Ｐゴシック" panose="020B0600070205080204" pitchFamily="34" charset="-128"/>
              </a:rPr>
              <a:t>And most importantly, any questions you have during the presentation can be typed in the chat window on the bottom left. </a:t>
            </a:r>
          </a:p>
          <a:p>
            <a:pPr eaLnBrk="1" hangingPunct="1">
              <a:spcBef>
                <a:spcPts val="1238"/>
              </a:spcBef>
              <a:spcAft>
                <a:spcPts val="1238"/>
              </a:spcAft>
            </a:pPr>
            <a:endParaRPr lang="en-US" altLang="en-US" dirty="0" smtClean="0">
              <a:latin typeface="Century Schoolbook" panose="02040604050505020304" pitchFamily="18" charset="0"/>
              <a:ea typeface="ＭＳ Ｐゴシック" panose="020B0600070205080204" pitchFamily="34" charset="-128"/>
            </a:endParaRPr>
          </a:p>
          <a:p>
            <a:pPr eaLnBrk="1" hangingPunct="1">
              <a:spcBef>
                <a:spcPts val="1238"/>
              </a:spcBef>
              <a:spcAft>
                <a:spcPts val="1238"/>
              </a:spcAft>
            </a:pPr>
            <a:r>
              <a:rPr lang="en-US" altLang="en-US" dirty="0" smtClean="0">
                <a:latin typeface="Century Schoolbook" panose="02040604050505020304" pitchFamily="18" charset="0"/>
                <a:ea typeface="ＭＳ Ｐゴシック" panose="020B0600070205080204" pitchFamily="34" charset="-128"/>
              </a:rPr>
              <a:t>If you have a copy of the NGO available, we will be referencing page numbers throughout the presentation.  </a:t>
            </a:r>
          </a:p>
          <a:p>
            <a:endParaRPr lang="en-US" altLang="en-US" dirty="0" smtClean="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E0B941-E65E-4123-BBF8-95900781648C}" type="slidenum">
              <a:rPr lang="en-US" altLang="en-US" sz="1300" smtClean="0"/>
              <a:pPr>
                <a:spcBef>
                  <a:spcPct val="0"/>
                </a:spcBef>
              </a:pPr>
              <a:t>6</a:t>
            </a:fld>
            <a:endParaRPr lang="en-US" altLang="en-US" sz="1300" smtClean="0"/>
          </a:p>
        </p:txBody>
      </p:sp>
    </p:spTree>
    <p:extLst>
      <p:ext uri="{BB962C8B-B14F-4D97-AF65-F5344CB8AC3E}">
        <p14:creationId xmlns:p14="http://schemas.microsoft.com/office/powerpoint/2010/main" val="2369065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LOCAL Objective and supporting Indicators for an Internet of Things Career</a:t>
            </a:r>
            <a:r>
              <a:rPr lang="en-US" baseline="0" dirty="0" smtClean="0"/>
              <a:t> Pathway to Hire a Teacher for the Career Pathway</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85</a:t>
            </a:fld>
            <a:endParaRPr lang="en-US" altLang="en-US"/>
          </a:p>
        </p:txBody>
      </p:sp>
    </p:spTree>
    <p:extLst>
      <p:ext uri="{BB962C8B-B14F-4D97-AF65-F5344CB8AC3E}">
        <p14:creationId xmlns:p14="http://schemas.microsoft.com/office/powerpoint/2010/main" val="14394019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LOCAL Objective and supporting Indicators for an Internet of Things Career</a:t>
            </a:r>
            <a:r>
              <a:rPr lang="en-US" baseline="0" dirty="0" smtClean="0"/>
              <a:t> Pathway to explore &amp; adopt modifications to the building instructional schedule to support interdisciplinary instruction.   </a:t>
            </a:r>
          </a:p>
          <a:p>
            <a:endParaRPr lang="en-US" baseline="0" dirty="0" smtClean="0"/>
          </a:p>
          <a:p>
            <a:r>
              <a:rPr lang="en-US" baseline="0" dirty="0" smtClean="0"/>
              <a:t>I would add additional Objectives to support the goal that would address the need to provide co-planning time for teachers involved in the Career Pathway</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86</a:t>
            </a:fld>
            <a:endParaRPr lang="en-US" altLang="en-US"/>
          </a:p>
        </p:txBody>
      </p:sp>
    </p:spTree>
    <p:extLst>
      <p:ext uri="{BB962C8B-B14F-4D97-AF65-F5344CB8AC3E}">
        <p14:creationId xmlns:p14="http://schemas.microsoft.com/office/powerpoint/2010/main" val="1439401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Talk about the commitment to the Advisory</a:t>
            </a:r>
            <a:r>
              <a:rPr lang="en-US" baseline="0" dirty="0" smtClean="0"/>
              <a:t> Board</a:t>
            </a:r>
          </a:p>
          <a:p>
            <a:endParaRPr lang="en-US" baseline="0" dirty="0" smtClean="0"/>
          </a:p>
          <a:p>
            <a:endParaRPr lang="en-US" baseline="0" dirty="0" smtClean="0"/>
          </a:p>
          <a:p>
            <a:r>
              <a:rPr lang="en-US" baseline="0" dirty="0" smtClean="0"/>
              <a:t>2..  This has been mentioned several times throughout the NGO and guidance provided.  This is an opportunity for self-reflection about the ‘current state of instructional process &amp; procedures”.  Think about what will need to change to implement a career pathway.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89</a:t>
            </a:fld>
            <a:endParaRPr lang="en-US" altLang="en-US"/>
          </a:p>
        </p:txBody>
      </p:sp>
    </p:spTree>
    <p:extLst>
      <p:ext uri="{BB962C8B-B14F-4D97-AF65-F5344CB8AC3E}">
        <p14:creationId xmlns:p14="http://schemas.microsoft.com/office/powerpoint/2010/main" val="2015219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This is an Activity Based Budget.</a:t>
            </a: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This</a:t>
            </a:r>
            <a:r>
              <a:rPr lang="en-US" altLang="en-US" baseline="0" dirty="0" smtClean="0">
                <a:latin typeface="Arial" panose="020B0604020202020204" pitchFamily="34" charset="0"/>
                <a:ea typeface="ＭＳ Ｐゴシック" panose="020B0600070205080204" pitchFamily="34" charset="-128"/>
              </a:rPr>
              <a:t> means that the funds should be tied directly to the Activity Plan outlined in the application.  </a:t>
            </a:r>
            <a:endParaRPr lang="en-US" altLang="en-US" dirty="0" smtClean="0">
              <a:latin typeface="Arial" panose="020B0604020202020204" pitchFamily="34" charset="0"/>
              <a:ea typeface="ＭＳ Ｐゴシック" panose="020B0600070205080204" pitchFamily="34"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1AE5983-BA2E-4E9B-B313-0E624A9371DC}" type="slidenum">
              <a:rPr lang="en-US" altLang="en-US" sz="1300" smtClean="0"/>
              <a:pPr>
                <a:spcBef>
                  <a:spcPct val="0"/>
                </a:spcBef>
              </a:pPr>
              <a:t>92</a:t>
            </a:fld>
            <a:endParaRPr lang="en-US" altLang="en-US" sz="1300" smtClean="0"/>
          </a:p>
        </p:txBody>
      </p:sp>
    </p:spTree>
    <p:extLst>
      <p:ext uri="{BB962C8B-B14F-4D97-AF65-F5344CB8AC3E}">
        <p14:creationId xmlns:p14="http://schemas.microsoft.com/office/powerpoint/2010/main" val="22579763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1238"/>
              </a:spcBef>
              <a:spcAft>
                <a:spcPts val="1238"/>
              </a:spcAft>
            </a:pPr>
            <a:r>
              <a:rPr lang="en-US" altLang="en-US" smtClean="0">
                <a:latin typeface="Century Schoolbook" panose="02040604050505020304" pitchFamily="18" charset="0"/>
                <a:ea typeface="ＭＳ Ｐゴシック" panose="020B0600070205080204" pitchFamily="34" charset="-128"/>
              </a:rPr>
              <a:t>Indicates all required forms/items to be included as part of the application</a:t>
            </a:r>
          </a:p>
          <a:p>
            <a:pPr eaLnBrk="1" hangingPunct="1">
              <a:spcBef>
                <a:spcPts val="1238"/>
              </a:spcBef>
              <a:spcAft>
                <a:spcPts val="1238"/>
              </a:spcAft>
            </a:pPr>
            <a:r>
              <a:rPr lang="en-US" altLang="en-US" smtClean="0">
                <a:latin typeface="Century Schoolbook" panose="02040604050505020304" pitchFamily="18" charset="0"/>
                <a:ea typeface="ＭＳ Ｐゴシック" panose="020B0600070205080204" pitchFamily="34" charset="-128"/>
              </a:rPr>
              <a:t>Failure to include a required form may result in the application being removed from consideration for funding</a:t>
            </a:r>
          </a:p>
          <a:p>
            <a:pPr eaLnBrk="1" hangingPunct="1">
              <a:spcBef>
                <a:spcPts val="1238"/>
              </a:spcBef>
              <a:spcAft>
                <a:spcPts val="1238"/>
              </a:spcAft>
            </a:pPr>
            <a:r>
              <a:rPr lang="en-US" altLang="en-US" smtClean="0">
                <a:latin typeface="Century Schoolbook" panose="02040604050505020304" pitchFamily="18" charset="0"/>
                <a:ea typeface="ＭＳ Ｐゴシック" panose="020B0600070205080204" pitchFamily="34" charset="-128"/>
              </a:rPr>
              <a:t>All forms are part of the NGO and can be downloaded from the NJDOE website</a:t>
            </a:r>
          </a:p>
          <a:p>
            <a:endParaRPr lang="en-US" altLang="en-US" smtClean="0">
              <a:latin typeface="Arial" panose="020B0604020202020204" pitchFamily="34" charset="0"/>
              <a:ea typeface="ＭＳ Ｐゴシック" panose="020B0600070205080204" pitchFamily="34"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0EFD0F-5751-4AD3-B671-A047C6B4BF02}" type="slidenum">
              <a:rPr lang="en-US" altLang="en-US" sz="1300" smtClean="0"/>
              <a:pPr>
                <a:spcBef>
                  <a:spcPct val="0"/>
                </a:spcBef>
              </a:pPr>
              <a:t>95</a:t>
            </a:fld>
            <a:endParaRPr lang="en-US" altLang="en-US" sz="1300" smtClean="0"/>
          </a:p>
        </p:txBody>
      </p:sp>
    </p:spTree>
    <p:extLst>
      <p:ext uri="{BB962C8B-B14F-4D97-AF65-F5344CB8AC3E}">
        <p14:creationId xmlns:p14="http://schemas.microsoft.com/office/powerpoint/2010/main" val="40154264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631A93B-2F25-43C0-ABEA-39C373D36371}" type="slidenum">
              <a:rPr lang="en-US" altLang="en-US" sz="1300" smtClean="0"/>
              <a:pPr>
                <a:spcBef>
                  <a:spcPct val="0"/>
                </a:spcBef>
              </a:pPr>
              <a:t>96</a:t>
            </a:fld>
            <a:endParaRPr lang="en-US" altLang="en-US" sz="1300" smtClean="0"/>
          </a:p>
        </p:txBody>
      </p:sp>
    </p:spTree>
    <p:extLst>
      <p:ext uri="{BB962C8B-B14F-4D97-AF65-F5344CB8AC3E}">
        <p14:creationId xmlns:p14="http://schemas.microsoft.com/office/powerpoint/2010/main" val="35858617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Approved CTE Programs list:  http://</a:t>
            </a:r>
            <a:r>
              <a:rPr lang="en-US" dirty="0" err="1" smtClean="0"/>
              <a:t>www.state.nj.us</a:t>
            </a:r>
            <a:r>
              <a:rPr lang="en-US" dirty="0" smtClean="0"/>
              <a:t>/education/</a:t>
            </a:r>
            <a:r>
              <a:rPr lang="en-US" dirty="0" err="1" smtClean="0"/>
              <a:t>cte</a:t>
            </a:r>
            <a:r>
              <a:rPr lang="en-US" dirty="0" smtClean="0"/>
              <a:t>/</a:t>
            </a:r>
            <a:r>
              <a:rPr lang="en-US" dirty="0" err="1" smtClean="0"/>
              <a:t>pubvoc.htm</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97</a:t>
            </a:fld>
            <a:endParaRPr lang="en-US" altLang="en-US"/>
          </a:p>
        </p:txBody>
      </p:sp>
    </p:spTree>
    <p:extLst>
      <p:ext uri="{BB962C8B-B14F-4D97-AF65-F5344CB8AC3E}">
        <p14:creationId xmlns:p14="http://schemas.microsoft.com/office/powerpoint/2010/main" val="3840622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district feels that questions could be raised by the limited number of staff members committed</a:t>
            </a:r>
            <a:r>
              <a:rPr lang="en-US" baseline="0" dirty="0" smtClean="0"/>
              <a:t> to this project, a district organization chart could be provided with grant documents.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98</a:t>
            </a:fld>
            <a:endParaRPr lang="en-US" altLang="en-US"/>
          </a:p>
        </p:txBody>
      </p:sp>
    </p:spTree>
    <p:extLst>
      <p:ext uri="{BB962C8B-B14F-4D97-AF65-F5344CB8AC3E}">
        <p14:creationId xmlns:p14="http://schemas.microsoft.com/office/powerpoint/2010/main" val="1143729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1238"/>
              </a:spcBef>
              <a:spcAft>
                <a:spcPts val="1238"/>
              </a:spcAft>
            </a:pPr>
            <a:r>
              <a:rPr lang="en-US" altLang="en-US" dirty="0" smtClean="0">
                <a:latin typeface="Century Schoolbook" panose="02040604050505020304" pitchFamily="18" charset="0"/>
                <a:ea typeface="ＭＳ Ｐゴシック" panose="020B0600070205080204" pitchFamily="34" charset="-128"/>
              </a:rPr>
              <a:t>Thank you for participating in today</a:t>
            </a:r>
            <a:r>
              <a:rPr lang="ja-JP" altLang="en-US" dirty="0" smtClean="0">
                <a:latin typeface="Century Schoolbook" panose="02040604050505020304" pitchFamily="18" charset="0"/>
                <a:ea typeface="ＭＳ Ｐゴシック" panose="020B0600070205080204" pitchFamily="34" charset="-128"/>
              </a:rPr>
              <a:t>’</a:t>
            </a:r>
            <a:r>
              <a:rPr lang="en-US" altLang="ja-JP" dirty="0" smtClean="0">
                <a:latin typeface="Century Schoolbook" panose="02040604050505020304" pitchFamily="18" charset="0"/>
                <a:ea typeface="ＭＳ Ｐゴシック" panose="020B0600070205080204" pitchFamily="34" charset="-128"/>
              </a:rPr>
              <a:t>s session. </a:t>
            </a:r>
          </a:p>
          <a:p>
            <a:pPr eaLnBrk="1" hangingPunct="1">
              <a:spcBef>
                <a:spcPts val="1238"/>
              </a:spcBef>
              <a:spcAft>
                <a:spcPts val="1238"/>
              </a:spcAft>
            </a:pPr>
            <a:r>
              <a:rPr lang="en-US" altLang="en-US" dirty="0" smtClean="0">
                <a:latin typeface="Century Schoolbook" panose="02040604050505020304" pitchFamily="18" charset="0"/>
                <a:ea typeface="ＭＳ Ｐゴシック" panose="020B0600070205080204" pitchFamily="34" charset="-128"/>
              </a:rPr>
              <a:t>Technical questions can be directed to </a:t>
            </a:r>
            <a:r>
              <a:rPr lang="en-US" altLang="en-US" u="sng" dirty="0" smtClean="0">
                <a:latin typeface="Century Schoolbook" panose="02040604050505020304" pitchFamily="18" charset="0"/>
                <a:ea typeface="ＭＳ Ｐゴシック" panose="020B0600070205080204" pitchFamily="34" charset="-128"/>
                <a:hlinkClick r:id="rId3"/>
              </a:rPr>
              <a:t>eweghelp@doe.state.nj.us</a:t>
            </a:r>
            <a:r>
              <a:rPr lang="en-US" altLang="en-US" u="sng" dirty="0" smtClean="0">
                <a:latin typeface="Century Schoolbook" panose="02040604050505020304" pitchFamily="18" charset="0"/>
                <a:ea typeface="ＭＳ Ｐゴシック" panose="020B0600070205080204" pitchFamily="34" charset="-128"/>
              </a:rPr>
              <a:t>.</a:t>
            </a:r>
          </a:p>
          <a:p>
            <a:pPr eaLnBrk="1" hangingPunct="1">
              <a:spcBef>
                <a:spcPts val="1238"/>
              </a:spcBef>
              <a:spcAft>
                <a:spcPts val="1238"/>
              </a:spcAft>
            </a:pPr>
            <a:endParaRPr lang="en-US" altLang="en-US" dirty="0" smtClean="0">
              <a:latin typeface="Century Schoolbook" panose="02040604050505020304" pitchFamily="18"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B3A248-402D-4FC2-874E-368E2A62066F}" type="slidenum">
              <a:rPr lang="en-US" altLang="en-US" sz="1300" smtClean="0"/>
              <a:pPr>
                <a:spcBef>
                  <a:spcPct val="0"/>
                </a:spcBef>
              </a:pPr>
              <a:t>99</a:t>
            </a:fld>
            <a:endParaRPr lang="en-US" altLang="en-US" sz="1300" smtClean="0"/>
          </a:p>
        </p:txBody>
      </p:sp>
    </p:spTree>
    <p:extLst>
      <p:ext uri="{BB962C8B-B14F-4D97-AF65-F5344CB8AC3E}">
        <p14:creationId xmlns:p14="http://schemas.microsoft.com/office/powerpoint/2010/main" val="306577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of todays presentation.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7</a:t>
            </a:fld>
            <a:endParaRPr lang="en-US" altLang="en-US"/>
          </a:p>
        </p:txBody>
      </p:sp>
    </p:spTree>
    <p:extLst>
      <p:ext uri="{BB962C8B-B14F-4D97-AF65-F5344CB8AC3E}">
        <p14:creationId xmlns:p14="http://schemas.microsoft.com/office/powerpoint/2010/main" val="120852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6995495-554C-4B69-851E-EEF03E3805B2}" type="slidenum">
              <a:rPr lang="en-US" altLang="en-US" sz="1300" smtClean="0"/>
              <a:pPr>
                <a:spcBef>
                  <a:spcPct val="0"/>
                </a:spcBef>
              </a:pPr>
              <a:t>9</a:t>
            </a:fld>
            <a:endParaRPr lang="en-US" altLang="en-US" sz="1300" smtClean="0"/>
          </a:p>
        </p:txBody>
      </p:sp>
    </p:spTree>
    <p:extLst>
      <p:ext uri="{BB962C8B-B14F-4D97-AF65-F5344CB8AC3E}">
        <p14:creationId xmlns:p14="http://schemas.microsoft.com/office/powerpoint/2010/main" val="426995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(or school’s start date for the 2017-2018</a:t>
            </a:r>
            <a:r>
              <a:rPr lang="en-US" baseline="0" dirty="0" smtClean="0"/>
              <a:t> school year</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9789861B-6337-448F-8066-4CFDD0898FF3}" type="slidenum">
              <a:rPr lang="en-US" altLang="en-US" smtClean="0"/>
              <a:pPr>
                <a:defRPr/>
              </a:pPr>
              <a:t>10</a:t>
            </a:fld>
            <a:endParaRPr lang="en-US" altLang="en-US"/>
          </a:p>
        </p:txBody>
      </p:sp>
    </p:spTree>
    <p:extLst>
      <p:ext uri="{BB962C8B-B14F-4D97-AF65-F5344CB8AC3E}">
        <p14:creationId xmlns:p14="http://schemas.microsoft.com/office/powerpoint/2010/main" val="4275463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lide_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 Same Side Corner Rectangle 5"/>
          <p:cNvSpPr/>
          <p:nvPr/>
        </p:nvSpPr>
        <p:spPr>
          <a:xfrm rot="16200000">
            <a:off x="4499071" y="-689076"/>
            <a:ext cx="2127053" cy="7162805"/>
          </a:xfrm>
          <a:prstGeom prst="round2SameRect">
            <a:avLst/>
          </a:prstGeom>
          <a:solidFill>
            <a:srgbClr val="009AA6"/>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6" name="Picture 7" descr="CTE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813" y="357188"/>
            <a:ext cx="20828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CTE_NewJersey_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4800"/>
            <a:ext cx="27559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236030" y="2144916"/>
            <a:ext cx="4453487" cy="1095165"/>
          </a:xfrm>
        </p:spPr>
        <p:txBody>
          <a:bodyPr>
            <a:noAutofit/>
          </a:bodyPr>
          <a:lstStyle>
            <a:lvl1pPr>
              <a:lnSpc>
                <a:spcPts val="4200"/>
              </a:lnSpc>
              <a:defRPr sz="3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36029" y="3350931"/>
            <a:ext cx="4453488" cy="91559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44537428"/>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12125"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D2038C48-068D-4C74-83CA-85D2288EF5E0}" type="slidenum">
              <a:rPr lang="en-US" altLang="en-US"/>
              <a:pPr>
                <a:defRPr/>
              </a:pPr>
              <a:t>‹#›</a:t>
            </a:fld>
            <a:endParaRPr lang="en-US" altLang="en-US"/>
          </a:p>
        </p:txBody>
      </p:sp>
      <p:pic>
        <p:nvPicPr>
          <p:cNvPr id="9" name="Picture 8" descr="CTE_NewJersey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228600"/>
            <a:ext cx="2362200" cy="80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10"/>
          <p:cNvCxnSpPr/>
          <p:nvPr userDrawn="1"/>
        </p:nvCxnSpPr>
        <p:spPr>
          <a:xfrm>
            <a:off x="228600" y="1524000"/>
            <a:ext cx="8915400" cy="0"/>
          </a:xfrm>
          <a:prstGeom prst="line">
            <a:avLst/>
          </a:prstGeom>
          <a:ln w="114300" cap="flat" cmpd="sng" algn="ctr">
            <a:solidFill>
              <a:srgbClr val="009AA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70476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D0DBD337-F9DB-494B-944D-07A6E986A449}" type="slidenum">
              <a:rPr lang="en-US" altLang="en-US"/>
              <a:pPr>
                <a:defRPr/>
              </a:pPr>
              <a:t>‹#›</a:t>
            </a:fld>
            <a:endParaRPr lang="en-US" altLang="en-US"/>
          </a:p>
        </p:txBody>
      </p:sp>
    </p:spTree>
    <p:extLst>
      <p:ext uri="{BB962C8B-B14F-4D97-AF65-F5344CB8AC3E}">
        <p14:creationId xmlns:p14="http://schemas.microsoft.com/office/powerpoint/2010/main" val="275497879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81F3761-6FE1-4A08-895A-3F8530F626E3}" type="slidenum">
              <a:rPr lang="en-US" altLang="en-US"/>
              <a:pPr>
                <a:defRPr/>
              </a:pPr>
              <a:t>‹#›</a:t>
            </a:fld>
            <a:endParaRPr lang="en-US" altLang="en-US"/>
          </a:p>
        </p:txBody>
      </p:sp>
    </p:spTree>
    <p:extLst>
      <p:ext uri="{BB962C8B-B14F-4D97-AF65-F5344CB8AC3E}">
        <p14:creationId xmlns:p14="http://schemas.microsoft.com/office/powerpoint/2010/main" val="404789575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A829AB0-CCB6-4C3D-A937-6CB755934BBD}" type="slidenum">
              <a:rPr lang="en-US" altLang="en-US"/>
              <a:pPr>
                <a:defRPr/>
              </a:pPr>
              <a:t>‹#›</a:t>
            </a:fld>
            <a:endParaRPr lang="en-US" altLang="en-US"/>
          </a:p>
        </p:txBody>
      </p:sp>
    </p:spTree>
    <p:extLst>
      <p:ext uri="{BB962C8B-B14F-4D97-AF65-F5344CB8AC3E}">
        <p14:creationId xmlns:p14="http://schemas.microsoft.com/office/powerpoint/2010/main" val="70753743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5424423-AC30-4C49-B1FD-D9AAF8155FFF}" type="slidenum">
              <a:rPr lang="en-US" altLang="en-US"/>
              <a:pPr>
                <a:defRPr/>
              </a:pPr>
              <a:t>‹#›</a:t>
            </a:fld>
            <a:endParaRPr lang="en-US" altLang="en-US"/>
          </a:p>
        </p:txBody>
      </p:sp>
    </p:spTree>
    <p:extLst>
      <p:ext uri="{BB962C8B-B14F-4D97-AF65-F5344CB8AC3E}">
        <p14:creationId xmlns:p14="http://schemas.microsoft.com/office/powerpoint/2010/main" val="368778079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9A963D8-A41D-40A2-BEDD-EBBC18869233}" type="slidenum">
              <a:rPr lang="en-US" altLang="en-US"/>
              <a:pPr>
                <a:defRPr/>
              </a:pPr>
              <a:t>‹#›</a:t>
            </a:fld>
            <a:endParaRPr lang="en-US" altLang="en-US"/>
          </a:p>
        </p:txBody>
      </p:sp>
    </p:spTree>
    <p:extLst>
      <p:ext uri="{BB962C8B-B14F-4D97-AF65-F5344CB8AC3E}">
        <p14:creationId xmlns:p14="http://schemas.microsoft.com/office/powerpoint/2010/main" val="398614975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71CCFD3-727F-4421-B570-9443E68E765D}" type="slidenum">
              <a:rPr lang="en-US" altLang="en-US"/>
              <a:pPr>
                <a:defRPr/>
              </a:pPr>
              <a:t>‹#›</a:t>
            </a:fld>
            <a:endParaRPr lang="en-US" altLang="en-US"/>
          </a:p>
        </p:txBody>
      </p:sp>
    </p:spTree>
    <p:extLst>
      <p:ext uri="{BB962C8B-B14F-4D97-AF65-F5344CB8AC3E}">
        <p14:creationId xmlns:p14="http://schemas.microsoft.com/office/powerpoint/2010/main" val="34044822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F3925AB-24DC-47E0-8B15-91F42C1BC921}" type="slidenum">
              <a:rPr lang="en-US" altLang="en-US"/>
              <a:pPr>
                <a:defRPr/>
              </a:pPr>
              <a:t>‹#›</a:t>
            </a:fld>
            <a:endParaRPr lang="en-US" altLang="en-US"/>
          </a:p>
        </p:txBody>
      </p:sp>
    </p:spTree>
    <p:extLst>
      <p:ext uri="{BB962C8B-B14F-4D97-AF65-F5344CB8AC3E}">
        <p14:creationId xmlns:p14="http://schemas.microsoft.com/office/powerpoint/2010/main" val="183344379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2" name="Picture 3" descr="Slide_design_text_revers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descr="CTE_logo.png"/>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05600" y="228600"/>
            <a:ext cx="2081213"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 Same Side Corner Rectangle 7"/>
          <p:cNvSpPr/>
          <p:nvPr/>
        </p:nvSpPr>
        <p:spPr>
          <a:xfrm rot="16200000">
            <a:off x="2904520" y="-1625879"/>
            <a:ext cx="2607687" cy="9871296"/>
          </a:xfrm>
          <a:prstGeom prst="round2SameRect">
            <a:avLst/>
          </a:prstGeom>
          <a:solidFill>
            <a:srgbClr val="009AA6"/>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Title 1"/>
          <p:cNvSpPr txBox="1">
            <a:spLocks/>
          </p:cNvSpPr>
          <p:nvPr/>
        </p:nvSpPr>
        <p:spPr>
          <a:xfrm>
            <a:off x="381000" y="2505075"/>
            <a:ext cx="8308975" cy="1095375"/>
          </a:xfrm>
          <a:prstGeom prst="rect">
            <a:avLst/>
          </a:prstGeom>
          <a:ln>
            <a:noFill/>
          </a:ln>
        </p:spPr>
        <p:txBody>
          <a:bodyPr anchor="ctr"/>
          <a:lstStyle>
            <a:lvl1pPr>
              <a:lnSpc>
                <a:spcPts val="4200"/>
              </a:lnSpc>
              <a:defRPr sz="3400">
                <a:solidFill>
                  <a:srgbClr val="FFFFFF"/>
                </a:solidFill>
              </a:defRPr>
            </a:lvl1pPr>
          </a:lstStyle>
          <a:p>
            <a:pPr algn="ctr" defTabSz="457200" eaLnBrk="1" fontAlgn="auto" hangingPunct="1">
              <a:spcAft>
                <a:spcPts val="0"/>
              </a:spcAft>
              <a:defRPr/>
            </a:pPr>
            <a:endParaRPr lang="en-US" dirty="0">
              <a:latin typeface="Geneva"/>
              <a:cs typeface="Geneva"/>
            </a:endParaRPr>
          </a:p>
        </p:txBody>
      </p:sp>
      <p:sp>
        <p:nvSpPr>
          <p:cNvPr id="6" name="Subtitle 2"/>
          <p:cNvSpPr txBox="1">
            <a:spLocks/>
          </p:cNvSpPr>
          <p:nvPr/>
        </p:nvSpPr>
        <p:spPr>
          <a:xfrm>
            <a:off x="381000" y="3767138"/>
            <a:ext cx="8308975" cy="914400"/>
          </a:xfrm>
          <a:prstGeom prst="rect">
            <a:avLst/>
          </a:prstGeom>
          <a:ln>
            <a:noFill/>
          </a:ln>
        </p:spPr>
        <p:txBody>
          <a:bodyPr>
            <a:norm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defTabSz="457200" eaLnBrk="1" fontAlgn="auto" hangingPunct="1">
              <a:lnSpc>
                <a:spcPts val="3000"/>
              </a:lnSpc>
              <a:spcBef>
                <a:spcPts val="1800"/>
              </a:spcBef>
              <a:spcAft>
                <a:spcPts val="0"/>
              </a:spcAft>
              <a:buFont typeface="Arial"/>
              <a:buNone/>
              <a:defRPr/>
            </a:pPr>
            <a:endParaRPr lang="en-US" sz="2000" dirty="0">
              <a:latin typeface="Geneva"/>
              <a:cs typeface="Geneva"/>
            </a:endParaRPr>
          </a:p>
        </p:txBody>
      </p:sp>
    </p:spTree>
    <p:extLst>
      <p:ext uri="{BB962C8B-B14F-4D97-AF65-F5344CB8AC3E}">
        <p14:creationId xmlns:p14="http://schemas.microsoft.com/office/powerpoint/2010/main" val="184886484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solidFill>
          <a:srgbClr val="009AA6"/>
        </a:solidFill>
        <a:effectLst/>
      </p:bgPr>
    </p:bg>
    <p:spTree>
      <p:nvGrpSpPr>
        <p:cNvPr id="1" name=""/>
        <p:cNvGrpSpPr/>
        <p:nvPr/>
      </p:nvGrpSpPr>
      <p:grpSpPr>
        <a:xfrm>
          <a:off x="0" y="0"/>
          <a:ext cx="0" cy="0"/>
          <a:chOff x="0" y="0"/>
          <a:chExt cx="0" cy="0"/>
        </a:xfrm>
      </p:grpSpPr>
      <p:sp>
        <p:nvSpPr>
          <p:cNvPr id="4" name="Isosceles Triangle 3"/>
          <p:cNvSpPr/>
          <p:nvPr/>
        </p:nvSpPr>
        <p:spPr>
          <a:xfrm rot="3180000">
            <a:off x="6161088" y="-588963"/>
            <a:ext cx="5500688" cy="3478213"/>
          </a:xfrm>
          <a:prstGeom prst="triangle">
            <a:avLst>
              <a:gd name="adj" fmla="val 46966"/>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4" descr="11NASD-014_NewJersey_Stack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304800"/>
            <a:ext cx="1811338"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19102" y="2505286"/>
            <a:ext cx="8270417" cy="1095165"/>
          </a:xfrm>
        </p:spPr>
        <p:txBody>
          <a:bodyPr>
            <a:noAutofit/>
          </a:bodyPr>
          <a:lstStyle>
            <a:lvl1pPr algn="ct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9100" y="3766627"/>
            <a:ext cx="8270418" cy="915596"/>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3636345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ext - 1">
    <p:spTree>
      <p:nvGrpSpPr>
        <p:cNvPr id="1" name=""/>
        <p:cNvGrpSpPr/>
        <p:nvPr/>
      </p:nvGrpSpPr>
      <p:grpSpPr>
        <a:xfrm>
          <a:off x="0" y="0"/>
          <a:ext cx="0" cy="0"/>
          <a:chOff x="0" y="0"/>
          <a:chExt cx="0" cy="0"/>
        </a:xfrm>
      </p:grpSpPr>
      <p:pic>
        <p:nvPicPr>
          <p:cNvPr id="4" name="Picture 9" descr="CTE_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76200"/>
            <a:ext cx="1828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TE_NewJersey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76200"/>
            <a:ext cx="21463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Slide_words_tex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10"/>
          <p:cNvCxnSpPr/>
          <p:nvPr/>
        </p:nvCxnSpPr>
        <p:spPr>
          <a:xfrm>
            <a:off x="687388" y="1524000"/>
            <a:ext cx="8543925" cy="1588"/>
          </a:xfrm>
          <a:prstGeom prst="line">
            <a:avLst/>
          </a:prstGeom>
          <a:ln w="114300" cap="flat" cmpd="sng" algn="ctr">
            <a:solidFill>
              <a:srgbClr val="009AA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533400"/>
            <a:ext cx="6486424" cy="914400"/>
          </a:xfrm>
        </p:spPr>
        <p:txBody>
          <a:bodyPr>
            <a:normAutofit/>
          </a:bodyPr>
          <a:lstStyle>
            <a:lvl1pPr>
              <a:lnSpc>
                <a:spcPts val="4000"/>
              </a:lnSpc>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600176" y="1676400"/>
            <a:ext cx="7553224" cy="4800600"/>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558122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 1">
    <p:spTree>
      <p:nvGrpSpPr>
        <p:cNvPr id="1" name=""/>
        <p:cNvGrpSpPr/>
        <p:nvPr/>
      </p:nvGrpSpPr>
      <p:grpSpPr>
        <a:xfrm>
          <a:off x="0" y="0"/>
          <a:ext cx="0" cy="0"/>
          <a:chOff x="0" y="0"/>
          <a:chExt cx="0" cy="0"/>
        </a:xfrm>
      </p:grpSpPr>
      <p:pic>
        <p:nvPicPr>
          <p:cNvPr id="4" name="Picture 8" descr="Slide_text_num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TE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813" y="357188"/>
            <a:ext cx="20828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10"/>
          <p:cNvCxnSpPr/>
          <p:nvPr/>
        </p:nvCxnSpPr>
        <p:spPr>
          <a:xfrm>
            <a:off x="228600" y="1828800"/>
            <a:ext cx="8915400" cy="0"/>
          </a:xfrm>
          <a:prstGeom prst="line">
            <a:avLst/>
          </a:prstGeom>
          <a:ln w="114300" cap="flat" cmpd="sng" algn="ctr">
            <a:solidFill>
              <a:srgbClr val="009AA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28600" y="457200"/>
            <a:ext cx="6154872" cy="1143000"/>
          </a:xfrm>
        </p:spPr>
        <p:txBody>
          <a:bodyPr>
            <a:normAutofit/>
          </a:bodyPr>
          <a:lstStyle>
            <a:lvl1pPr>
              <a:lnSpc>
                <a:spcPts val="4000"/>
              </a:lnSpc>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228600" y="1991076"/>
            <a:ext cx="7010400" cy="43335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54398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 2">
    <p:spTree>
      <p:nvGrpSpPr>
        <p:cNvPr id="1" name=""/>
        <p:cNvGrpSpPr/>
        <p:nvPr/>
      </p:nvGrpSpPr>
      <p:grpSpPr>
        <a:xfrm>
          <a:off x="0" y="0"/>
          <a:ext cx="0" cy="0"/>
          <a:chOff x="0" y="0"/>
          <a:chExt cx="0" cy="0"/>
        </a:xfrm>
      </p:grpSpPr>
      <p:pic>
        <p:nvPicPr>
          <p:cNvPr id="4" name="Picture 4" descr="Slide_designs_bar_w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550400" cy="716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858000" y="-304800"/>
            <a:ext cx="2667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5" descr="CTE_NewJersey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17475"/>
            <a:ext cx="2362200" cy="80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304800"/>
            <a:ext cx="6069248" cy="1143000"/>
          </a:xfrm>
        </p:spPr>
        <p:txBody>
          <a:bodyPr>
            <a:normAutofit/>
          </a:bodyPr>
          <a:lstStyle>
            <a:lvl1pPr>
              <a:lnSpc>
                <a:spcPts val="3800"/>
              </a:lnSpc>
              <a:defRPr sz="32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600200"/>
            <a:ext cx="9144000" cy="4289413"/>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02995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Reversed - 1">
    <p:bg>
      <p:bgPr>
        <a:solidFill>
          <a:srgbClr val="262626"/>
        </a:solidFill>
        <a:effectLst/>
      </p:bgPr>
    </p:bg>
    <p:spTree>
      <p:nvGrpSpPr>
        <p:cNvPr id="1" name=""/>
        <p:cNvGrpSpPr/>
        <p:nvPr/>
      </p:nvGrpSpPr>
      <p:grpSpPr>
        <a:xfrm>
          <a:off x="0" y="0"/>
          <a:ext cx="0" cy="0"/>
          <a:chOff x="0" y="0"/>
          <a:chExt cx="0" cy="0"/>
        </a:xfrm>
      </p:grpSpPr>
      <p:pic>
        <p:nvPicPr>
          <p:cNvPr id="4" name="Picture 8" descr="Slide_design_text_revers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CTE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52400"/>
            <a:ext cx="1828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9"/>
          <p:cNvCxnSpPr/>
          <p:nvPr/>
        </p:nvCxnSpPr>
        <p:spPr>
          <a:xfrm>
            <a:off x="687388" y="1447800"/>
            <a:ext cx="8543925" cy="1588"/>
          </a:xfrm>
          <a:prstGeom prst="line">
            <a:avLst/>
          </a:prstGeom>
          <a:ln w="114300" cap="flat" cmpd="sng" algn="ctr">
            <a:solidFill>
              <a:srgbClr val="009AA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0176" y="304800"/>
            <a:ext cx="6154872" cy="9144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057400"/>
            <a:ext cx="8391424" cy="42672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561772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Reversed - 2">
    <p:spTree>
      <p:nvGrpSpPr>
        <p:cNvPr id="1" name=""/>
        <p:cNvGrpSpPr/>
        <p:nvPr/>
      </p:nvGrpSpPr>
      <p:grpSpPr>
        <a:xfrm>
          <a:off x="0" y="0"/>
          <a:ext cx="0" cy="0"/>
          <a:chOff x="0" y="0"/>
          <a:chExt cx="0" cy="0"/>
        </a:xfrm>
      </p:grpSpPr>
      <p:pic>
        <p:nvPicPr>
          <p:cNvPr id="4" name="Picture 4" descr="Slide_designs_bar_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600176" y="546100"/>
            <a:ext cx="6154872" cy="1143000"/>
          </a:xfrm>
        </p:spPr>
        <p:txBody>
          <a:bodyPr>
            <a:normAutofit/>
          </a:bodyPr>
          <a:lstStyle>
            <a:lvl1pPr>
              <a:lnSpc>
                <a:spcPts val="3600"/>
              </a:lnSpc>
              <a:defRPr sz="34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044701"/>
            <a:ext cx="6154872" cy="42291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56243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6E48345-81C0-4D44-A507-626FBA1997E6}" type="slidenum">
              <a:rPr lang="en-US" altLang="en-US"/>
              <a:pPr>
                <a:defRPr/>
              </a:pPr>
              <a:t>‹#›</a:t>
            </a:fld>
            <a:endParaRPr lang="en-US" altLang="en-US"/>
          </a:p>
        </p:txBody>
      </p:sp>
    </p:spTree>
    <p:extLst>
      <p:ext uri="{BB962C8B-B14F-4D97-AF65-F5344CB8AC3E}">
        <p14:creationId xmlns:p14="http://schemas.microsoft.com/office/powerpoint/2010/main" val="367735266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0075" y="434975"/>
            <a:ext cx="81121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0075" y="1944688"/>
            <a:ext cx="8112125"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Lst>
  <p:transition spd="med">
    <p:fade/>
  </p:transition>
  <p:hf sldNum="0" hdr="0" ftr="0" dt="0"/>
  <p:txStyles>
    <p:titleStyle>
      <a:lvl1pPr algn="l" defTabSz="457200" rtl="0" eaLnBrk="0" fontAlgn="base" hangingPunct="0">
        <a:lnSpc>
          <a:spcPts val="3800"/>
        </a:lnSpc>
        <a:spcBef>
          <a:spcPct val="0"/>
        </a:spcBef>
        <a:spcAft>
          <a:spcPct val="0"/>
        </a:spcAft>
        <a:defRPr sz="3200" kern="1200">
          <a:solidFill>
            <a:schemeClr val="tx1"/>
          </a:solidFill>
          <a:latin typeface="Geneva"/>
          <a:ea typeface="Geneva"/>
          <a:cs typeface="Geneva"/>
        </a:defRPr>
      </a:lvl1pPr>
      <a:lvl2pPr algn="l" defTabSz="457200" rtl="0" eaLnBrk="0" fontAlgn="base" hangingPunct="0">
        <a:lnSpc>
          <a:spcPts val="3800"/>
        </a:lnSpc>
        <a:spcBef>
          <a:spcPct val="0"/>
        </a:spcBef>
        <a:spcAft>
          <a:spcPct val="0"/>
        </a:spcAft>
        <a:defRPr sz="3200">
          <a:solidFill>
            <a:schemeClr val="tx1"/>
          </a:solidFill>
          <a:latin typeface="Geneva"/>
          <a:ea typeface="Geneva"/>
          <a:cs typeface="Geneva"/>
        </a:defRPr>
      </a:lvl2pPr>
      <a:lvl3pPr algn="l" defTabSz="457200" rtl="0" eaLnBrk="0" fontAlgn="base" hangingPunct="0">
        <a:lnSpc>
          <a:spcPts val="3800"/>
        </a:lnSpc>
        <a:spcBef>
          <a:spcPct val="0"/>
        </a:spcBef>
        <a:spcAft>
          <a:spcPct val="0"/>
        </a:spcAft>
        <a:defRPr sz="3200">
          <a:solidFill>
            <a:schemeClr val="tx1"/>
          </a:solidFill>
          <a:latin typeface="Geneva"/>
          <a:ea typeface="Geneva"/>
          <a:cs typeface="Geneva"/>
        </a:defRPr>
      </a:lvl3pPr>
      <a:lvl4pPr algn="l" defTabSz="457200" rtl="0" eaLnBrk="0" fontAlgn="base" hangingPunct="0">
        <a:lnSpc>
          <a:spcPts val="3800"/>
        </a:lnSpc>
        <a:spcBef>
          <a:spcPct val="0"/>
        </a:spcBef>
        <a:spcAft>
          <a:spcPct val="0"/>
        </a:spcAft>
        <a:defRPr sz="3200">
          <a:solidFill>
            <a:schemeClr val="tx1"/>
          </a:solidFill>
          <a:latin typeface="Geneva"/>
          <a:ea typeface="Geneva"/>
          <a:cs typeface="Geneva"/>
        </a:defRPr>
      </a:lvl4pPr>
      <a:lvl5pPr algn="l" defTabSz="457200" rtl="0" eaLnBrk="0" fontAlgn="base" hangingPunct="0">
        <a:lnSpc>
          <a:spcPts val="3800"/>
        </a:lnSpc>
        <a:spcBef>
          <a:spcPct val="0"/>
        </a:spcBef>
        <a:spcAft>
          <a:spcPct val="0"/>
        </a:spcAft>
        <a:defRPr sz="3200">
          <a:solidFill>
            <a:schemeClr val="tx1"/>
          </a:solidFill>
          <a:latin typeface="Geneva"/>
          <a:ea typeface="Geneva"/>
          <a:cs typeface="Geneva"/>
        </a:defRPr>
      </a:lvl5pPr>
      <a:lvl6pPr marL="457200" algn="l" defTabSz="457200" rtl="0" eaLnBrk="1" fontAlgn="base" hangingPunct="1">
        <a:lnSpc>
          <a:spcPts val="3800"/>
        </a:lnSpc>
        <a:spcBef>
          <a:spcPct val="0"/>
        </a:spcBef>
        <a:spcAft>
          <a:spcPct val="0"/>
        </a:spcAft>
        <a:defRPr sz="3200">
          <a:solidFill>
            <a:schemeClr val="tx1"/>
          </a:solidFill>
          <a:latin typeface="Geneva"/>
          <a:ea typeface="Geneva"/>
          <a:cs typeface="Geneva"/>
        </a:defRPr>
      </a:lvl6pPr>
      <a:lvl7pPr marL="914400" algn="l" defTabSz="457200" rtl="0" eaLnBrk="1" fontAlgn="base" hangingPunct="1">
        <a:lnSpc>
          <a:spcPts val="3800"/>
        </a:lnSpc>
        <a:spcBef>
          <a:spcPct val="0"/>
        </a:spcBef>
        <a:spcAft>
          <a:spcPct val="0"/>
        </a:spcAft>
        <a:defRPr sz="3200">
          <a:solidFill>
            <a:schemeClr val="tx1"/>
          </a:solidFill>
          <a:latin typeface="Geneva"/>
          <a:ea typeface="Geneva"/>
          <a:cs typeface="Geneva"/>
        </a:defRPr>
      </a:lvl7pPr>
      <a:lvl8pPr marL="1371600" algn="l" defTabSz="457200" rtl="0" eaLnBrk="1" fontAlgn="base" hangingPunct="1">
        <a:lnSpc>
          <a:spcPts val="3800"/>
        </a:lnSpc>
        <a:spcBef>
          <a:spcPct val="0"/>
        </a:spcBef>
        <a:spcAft>
          <a:spcPct val="0"/>
        </a:spcAft>
        <a:defRPr sz="3200">
          <a:solidFill>
            <a:schemeClr val="tx1"/>
          </a:solidFill>
          <a:latin typeface="Geneva"/>
          <a:ea typeface="Geneva"/>
          <a:cs typeface="Geneva"/>
        </a:defRPr>
      </a:lvl8pPr>
      <a:lvl9pPr marL="1828800" algn="l" defTabSz="457200" rtl="0" eaLnBrk="1" fontAlgn="base" hangingPunct="1">
        <a:lnSpc>
          <a:spcPts val="3800"/>
        </a:lnSpc>
        <a:spcBef>
          <a:spcPct val="0"/>
        </a:spcBef>
        <a:spcAft>
          <a:spcPct val="0"/>
        </a:spcAft>
        <a:defRPr sz="3200">
          <a:solidFill>
            <a:schemeClr val="tx1"/>
          </a:solidFill>
          <a:latin typeface="Geneva"/>
          <a:ea typeface="Geneva"/>
          <a:cs typeface="Geneva"/>
        </a:defRPr>
      </a:lvl9pPr>
    </p:titleStyle>
    <p:bodyStyle>
      <a:lvl1pPr marL="342900" indent="-342900" algn="l" defTabSz="457200" rtl="0" eaLnBrk="0" fontAlgn="base" hangingPunct="0">
        <a:lnSpc>
          <a:spcPts val="3000"/>
        </a:lnSpc>
        <a:spcBef>
          <a:spcPts val="1800"/>
        </a:spcBef>
        <a:spcAft>
          <a:spcPct val="0"/>
        </a:spcAft>
        <a:buFont typeface="Arial" panose="020B0604020202020204" pitchFamily="34" charset="0"/>
        <a:buChar char="•"/>
        <a:defRPr sz="2000" kern="1200">
          <a:solidFill>
            <a:schemeClr val="tx1"/>
          </a:solidFill>
          <a:latin typeface="Geneva"/>
          <a:ea typeface="Geneva"/>
          <a:cs typeface="Geneva"/>
        </a:defRPr>
      </a:lvl1pPr>
      <a:lvl2pPr marL="742950" indent="-285750" algn="l" defTabSz="457200" rtl="0" eaLnBrk="0" fontAlgn="base" hangingPunct="0">
        <a:lnSpc>
          <a:spcPts val="3000"/>
        </a:lnSpc>
        <a:spcBef>
          <a:spcPts val="1800"/>
        </a:spcBef>
        <a:spcAft>
          <a:spcPct val="0"/>
        </a:spcAft>
        <a:buFont typeface="Arial" panose="020B0604020202020204" pitchFamily="34" charset="0"/>
        <a:buChar char="–"/>
        <a:defRPr sz="2000" kern="1200">
          <a:solidFill>
            <a:schemeClr val="tx1"/>
          </a:solidFill>
          <a:latin typeface="Geneva"/>
          <a:ea typeface="Geneva"/>
          <a:cs typeface="Geneva"/>
        </a:defRPr>
      </a:lvl2pPr>
      <a:lvl3pPr marL="1143000" indent="-228600" algn="l" defTabSz="457200" rtl="0" eaLnBrk="0" fontAlgn="base" hangingPunct="0">
        <a:lnSpc>
          <a:spcPts val="3000"/>
        </a:lnSpc>
        <a:spcBef>
          <a:spcPts val="1800"/>
        </a:spcBef>
        <a:spcAft>
          <a:spcPct val="0"/>
        </a:spcAft>
        <a:buFont typeface="Arial" panose="020B0604020202020204" pitchFamily="34" charset="0"/>
        <a:buChar char="•"/>
        <a:defRPr sz="2000" kern="1200">
          <a:solidFill>
            <a:schemeClr val="tx1"/>
          </a:solidFill>
          <a:latin typeface="Geneva"/>
          <a:ea typeface="Geneva"/>
          <a:cs typeface="Geneva"/>
        </a:defRPr>
      </a:lvl3pPr>
      <a:lvl4pPr marL="1600200" indent="-228600" algn="l" defTabSz="457200" rtl="0" eaLnBrk="0" fontAlgn="base" hangingPunct="0">
        <a:lnSpc>
          <a:spcPts val="3000"/>
        </a:lnSpc>
        <a:spcBef>
          <a:spcPts val="1800"/>
        </a:spcBef>
        <a:spcAft>
          <a:spcPct val="0"/>
        </a:spcAft>
        <a:buFont typeface="Arial" panose="020B0604020202020204" pitchFamily="34" charset="0"/>
        <a:buChar char="–"/>
        <a:defRPr sz="2000" kern="1200">
          <a:solidFill>
            <a:schemeClr val="tx1"/>
          </a:solidFill>
          <a:latin typeface="Geneva"/>
          <a:ea typeface="Geneva"/>
          <a:cs typeface="Geneva"/>
        </a:defRPr>
      </a:lvl4pPr>
      <a:lvl5pPr marL="2057400" indent="-228600" algn="l" defTabSz="457200" rtl="0" eaLnBrk="0" fontAlgn="base" hangingPunct="0">
        <a:lnSpc>
          <a:spcPts val="3000"/>
        </a:lnSpc>
        <a:spcBef>
          <a:spcPts val="1800"/>
        </a:spcBef>
        <a:spcAft>
          <a:spcPct val="0"/>
        </a:spcAft>
        <a:buFont typeface="Arial" panose="020B0604020202020204" pitchFamily="34" charset="0"/>
        <a:buChar char="»"/>
        <a:defRPr sz="2000" kern="1200">
          <a:solidFill>
            <a:schemeClr val="tx1"/>
          </a:solidFill>
          <a:latin typeface="Geneva"/>
          <a:ea typeface="Genev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state.nj.us/education/grants/docs/16-BE46-G06/HighQualityPartnershipRubric.xlsx"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state.nj.us/education/grants/docs/16-BE46-G06/HighQualityPartnershipAgreementTemplate.doc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state.nj.us/education/cte/sl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www.state.nj.us/education/grants/docs/16-BE46-G06/ProjectPlanningGuide.xlsx"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lin.direnzo@doe.state.nj.u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www.state.nj.us/education/grants/docs/16-BE46-G06/HighQualityPartnershipAgreementTemplate.docx" TargetMode="External"/><Relationship Id="rId2" Type="http://schemas.openxmlformats.org/officeDocument/2006/relationships/hyperlink" Target="http://www.state.nj.us/education/grants/docs/16-BE46-G06/ProjectPlanningGuide.xlsx" TargetMode="External"/><Relationship Id="rId1" Type="http://schemas.openxmlformats.org/officeDocument/2006/relationships/slideLayout" Target="../slideLayouts/slideLayout6.xml"/><Relationship Id="rId5" Type="http://schemas.openxmlformats.org/officeDocument/2006/relationships/hyperlink" Target="http://www.state.nj.us/education/grants/docs/16-BE46-G06/CTEDesignFramework.pdf" TargetMode="External"/><Relationship Id="rId4" Type="http://schemas.openxmlformats.org/officeDocument/2006/relationships/hyperlink" Target="http://www.state.nj.us/education/grants/docs/16-BE46-G06/HighQualityPartnershipRubric.xlsx"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hyperlink" Target="mailto:eweghelp@doe.state.nj.us"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www.sam.gov/"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state.nj.us/education/cte/pubvoc.htm"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mailto:eweghelp@doe.state.nj.us"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81200" y="3048000"/>
            <a:ext cx="7162800" cy="228600"/>
          </a:xfrm>
        </p:spPr>
        <p:txBody>
          <a:bodyPr/>
          <a:lstStyle/>
          <a:p>
            <a:pPr eaLnBrk="1" fontAlgn="auto" hangingPunct="1">
              <a:spcBef>
                <a:spcPts val="4200"/>
              </a:spcBef>
              <a:spcAft>
                <a:spcPts val="0"/>
              </a:spcAft>
              <a:defRPr/>
            </a:pPr>
            <a:r>
              <a:rPr lang="en-US" dirty="0" smtClean="0">
                <a:ea typeface="+mj-ea"/>
                <a:cs typeface="+mj-cs"/>
              </a:rPr>
              <a:t>Building Capacity for </a:t>
            </a:r>
            <a:br>
              <a:rPr lang="en-US" dirty="0" smtClean="0">
                <a:ea typeface="+mj-ea"/>
                <a:cs typeface="+mj-cs"/>
              </a:rPr>
            </a:br>
            <a:r>
              <a:rPr lang="en-US" sz="4000" b="1" dirty="0" smtClean="0">
                <a:ea typeface="+mj-ea"/>
                <a:cs typeface="+mj-cs"/>
              </a:rPr>
              <a:t>Career Pathways:</a:t>
            </a:r>
            <a:r>
              <a:rPr lang="en-US" dirty="0" smtClean="0">
                <a:ea typeface="+mj-ea"/>
                <a:cs typeface="+mj-cs"/>
              </a:rPr>
              <a:t/>
            </a:r>
            <a:br>
              <a:rPr lang="en-US" dirty="0" smtClean="0">
                <a:ea typeface="+mj-ea"/>
                <a:cs typeface="+mj-cs"/>
              </a:rPr>
            </a:br>
            <a:r>
              <a:rPr lang="en-US" dirty="0" smtClean="0">
                <a:ea typeface="+mj-ea"/>
                <a:cs typeface="+mj-cs"/>
              </a:rPr>
              <a:t>Technical Assistance Workshop</a:t>
            </a:r>
            <a:br>
              <a:rPr lang="en-US" dirty="0" smtClean="0">
                <a:ea typeface="+mj-ea"/>
                <a:cs typeface="+mj-cs"/>
              </a:rPr>
            </a:br>
            <a:r>
              <a:rPr lang="en-US" sz="2000" dirty="0" smtClean="0">
                <a:ea typeface="+mj-ea"/>
                <a:cs typeface="+mj-cs"/>
              </a:rPr>
              <a:t>                                         December 1, 2015</a:t>
            </a:r>
            <a:r>
              <a:rPr lang="en-US" sz="2000" dirty="0">
                <a:ea typeface="+mj-ea"/>
                <a:cs typeface="+mj-cs"/>
              </a:rPr>
              <a:t/>
            </a:r>
            <a:br>
              <a:rPr lang="en-US" sz="2000" dirty="0">
                <a:ea typeface="+mj-ea"/>
                <a:cs typeface="+mj-cs"/>
              </a:rPr>
            </a:br>
            <a:endParaRPr lang="en-US" sz="2000" dirty="0">
              <a:ea typeface="+mj-ea"/>
              <a:cs typeface="+mj-cs"/>
            </a:endParaRPr>
          </a:p>
        </p:txBody>
      </p:sp>
      <p:sp>
        <p:nvSpPr>
          <p:cNvPr id="21507" name="Rectangle 3"/>
          <p:cNvSpPr>
            <a:spLocks noGrp="1" noChangeArrowheads="1"/>
          </p:cNvSpPr>
          <p:nvPr>
            <p:ph type="subTitle" idx="1"/>
          </p:nvPr>
        </p:nvSpPr>
        <p:spPr>
          <a:xfrm>
            <a:off x="4343400" y="4114800"/>
            <a:ext cx="4648200" cy="1447800"/>
          </a:xfrm>
        </p:spPr>
        <p:txBody>
          <a:bodyPr/>
          <a:lstStyle/>
          <a:p>
            <a:pPr eaLnBrk="1" hangingPunct="1">
              <a:lnSpc>
                <a:spcPct val="100000"/>
              </a:lnSpc>
              <a:spcBef>
                <a:spcPts val="0"/>
              </a:spcBef>
            </a:pPr>
            <a:r>
              <a:rPr lang="en-US" altLang="en-US" sz="1600" dirty="0" smtClean="0">
                <a:solidFill>
                  <a:schemeClr val="tx1"/>
                </a:solidFill>
                <a:ea typeface="ＭＳ Ｐゴシック" panose="020B0600070205080204" pitchFamily="34" charset="-128"/>
              </a:rPr>
              <a:t>Presentation By:  </a:t>
            </a:r>
          </a:p>
          <a:p>
            <a:pPr eaLnBrk="1" hangingPunct="1">
              <a:lnSpc>
                <a:spcPct val="100000"/>
              </a:lnSpc>
              <a:spcBef>
                <a:spcPts val="0"/>
              </a:spcBef>
            </a:pPr>
            <a:r>
              <a:rPr lang="en-US" altLang="en-US" sz="1600" b="1" dirty="0" smtClean="0">
                <a:solidFill>
                  <a:schemeClr val="tx1"/>
                </a:solidFill>
                <a:ea typeface="ＭＳ Ｐゴシック" panose="020B0600070205080204" pitchFamily="34" charset="-128"/>
              </a:rPr>
              <a:t>     Lin DiRenzo</a:t>
            </a:r>
          </a:p>
          <a:p>
            <a:pPr eaLnBrk="1" hangingPunct="1">
              <a:lnSpc>
                <a:spcPct val="100000"/>
              </a:lnSpc>
              <a:spcBef>
                <a:spcPts val="0"/>
              </a:spcBef>
            </a:pPr>
            <a:r>
              <a:rPr lang="en-US" altLang="en-US" sz="1600" b="1" dirty="0" smtClean="0">
                <a:solidFill>
                  <a:schemeClr val="tx1"/>
                </a:solidFill>
                <a:ea typeface="ＭＳ Ｐゴシック" panose="020B0600070205080204" pitchFamily="34" charset="-128"/>
              </a:rPr>
              <a:t>     Kathy Paquette</a:t>
            </a:r>
          </a:p>
          <a:p>
            <a:pPr eaLnBrk="1" hangingPunct="1">
              <a:lnSpc>
                <a:spcPct val="100000"/>
              </a:lnSpc>
              <a:spcBef>
                <a:spcPts val="0"/>
              </a:spcBef>
            </a:pPr>
            <a:r>
              <a:rPr lang="en-US" altLang="en-US" sz="1600" b="1" dirty="0" smtClean="0">
                <a:solidFill>
                  <a:schemeClr val="tx1"/>
                </a:solidFill>
                <a:ea typeface="ＭＳ Ｐゴシック" panose="020B0600070205080204" pitchFamily="34" charset="-128"/>
              </a:rPr>
              <a:t>     Anne Freeman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010400" cy="914400"/>
          </a:xfrm>
        </p:spPr>
        <p:txBody>
          <a:bodyPr>
            <a:normAutofit/>
          </a:bodyPr>
          <a:lstStyle/>
          <a:p>
            <a:r>
              <a:rPr lang="en-US" dirty="0" smtClean="0"/>
              <a:t>Career Pathways Grant Outline</a:t>
            </a:r>
            <a:endParaRPr lang="en-US" dirty="0"/>
          </a:p>
        </p:txBody>
      </p:sp>
      <p:sp>
        <p:nvSpPr>
          <p:cNvPr id="3" name="Content Placeholder 2"/>
          <p:cNvSpPr>
            <a:spLocks noGrp="1"/>
          </p:cNvSpPr>
          <p:nvPr>
            <p:ph idx="1"/>
          </p:nvPr>
        </p:nvSpPr>
        <p:spPr>
          <a:xfrm>
            <a:off x="187712" y="1676400"/>
            <a:ext cx="8153400" cy="4953000"/>
          </a:xfrm>
        </p:spPr>
        <p:txBody>
          <a:bodyPr>
            <a:normAutofit lnSpcReduction="10000"/>
          </a:bodyPr>
          <a:lstStyle/>
          <a:p>
            <a:pPr>
              <a:lnSpc>
                <a:spcPct val="110000"/>
              </a:lnSpc>
              <a:spcBef>
                <a:spcPts val="0"/>
              </a:spcBef>
            </a:pPr>
            <a:r>
              <a:rPr lang="en-US" sz="2800" b="1" dirty="0" smtClean="0"/>
              <a:t>5 Years, 2 Phases, 5 Grant Applications</a:t>
            </a:r>
          </a:p>
          <a:p>
            <a:pPr marL="0" indent="0">
              <a:lnSpc>
                <a:spcPct val="110000"/>
              </a:lnSpc>
              <a:spcBef>
                <a:spcPts val="0"/>
              </a:spcBef>
              <a:buNone/>
            </a:pPr>
            <a:endParaRPr lang="en-US" sz="2800" b="1" dirty="0" smtClean="0"/>
          </a:p>
          <a:p>
            <a:pPr lvl="1">
              <a:lnSpc>
                <a:spcPct val="110000"/>
              </a:lnSpc>
              <a:spcBef>
                <a:spcPts val="0"/>
              </a:spcBef>
            </a:pPr>
            <a:r>
              <a:rPr lang="en-US" b="1" dirty="0"/>
              <a:t>Phase One: </a:t>
            </a:r>
            <a:r>
              <a:rPr lang="en-US" dirty="0"/>
              <a:t>April 1, 2016 – February 28, 2017</a:t>
            </a:r>
          </a:p>
          <a:p>
            <a:pPr lvl="2">
              <a:lnSpc>
                <a:spcPct val="110000"/>
              </a:lnSpc>
              <a:spcBef>
                <a:spcPts val="0"/>
              </a:spcBef>
            </a:pPr>
            <a:r>
              <a:rPr lang="en-US" dirty="0"/>
              <a:t>C</a:t>
            </a:r>
            <a:r>
              <a:rPr lang="en-US" dirty="0" smtClean="0"/>
              <a:t>apacity-building </a:t>
            </a:r>
            <a:r>
              <a:rPr lang="en-US" dirty="0"/>
              <a:t>period of professional development </a:t>
            </a:r>
            <a:r>
              <a:rPr lang="en-US" dirty="0" smtClean="0"/>
              <a:t>in career pathways</a:t>
            </a:r>
            <a:endParaRPr lang="en-US" dirty="0"/>
          </a:p>
          <a:p>
            <a:pPr lvl="2">
              <a:lnSpc>
                <a:spcPct val="110000"/>
              </a:lnSpc>
              <a:spcBef>
                <a:spcPts val="0"/>
              </a:spcBef>
            </a:pPr>
            <a:endParaRPr lang="en-US" sz="1600" dirty="0"/>
          </a:p>
          <a:p>
            <a:pPr lvl="1">
              <a:lnSpc>
                <a:spcPct val="110000"/>
              </a:lnSpc>
              <a:spcBef>
                <a:spcPts val="0"/>
              </a:spcBef>
            </a:pPr>
            <a:r>
              <a:rPr lang="en-US" b="1" dirty="0"/>
              <a:t>Phase Two:</a:t>
            </a:r>
            <a:r>
              <a:rPr lang="en-US" dirty="0"/>
              <a:t> March 1, 2017 – June 30, 2021</a:t>
            </a:r>
          </a:p>
          <a:p>
            <a:pPr lvl="2">
              <a:lnSpc>
                <a:spcPct val="110000"/>
              </a:lnSpc>
              <a:spcBef>
                <a:spcPts val="0"/>
              </a:spcBef>
            </a:pPr>
            <a:r>
              <a:rPr lang="en-US" dirty="0"/>
              <a:t>I</a:t>
            </a:r>
            <a:r>
              <a:rPr lang="en-US" dirty="0" smtClean="0"/>
              <a:t>mplementing</a:t>
            </a:r>
            <a:r>
              <a:rPr lang="en-US" dirty="0"/>
              <a:t>, supporting, and evaluating the career pathways </a:t>
            </a:r>
          </a:p>
          <a:p>
            <a:pPr lvl="2">
              <a:lnSpc>
                <a:spcPct val="110000"/>
              </a:lnSpc>
              <a:spcBef>
                <a:spcPts val="0"/>
              </a:spcBef>
            </a:pPr>
            <a:r>
              <a:rPr lang="en-US" dirty="0"/>
              <a:t>F</a:t>
            </a:r>
            <a:r>
              <a:rPr lang="en-US" dirty="0" smtClean="0"/>
              <a:t>irst </a:t>
            </a:r>
            <a:r>
              <a:rPr lang="en-US" dirty="0"/>
              <a:t>CTE program must begin September 1, </a:t>
            </a:r>
            <a:r>
              <a:rPr lang="en-US" dirty="0" smtClean="0"/>
              <a:t>2017</a:t>
            </a:r>
          </a:p>
          <a:p>
            <a:pPr lvl="2">
              <a:lnSpc>
                <a:spcPct val="110000"/>
              </a:lnSpc>
              <a:spcBef>
                <a:spcPts val="0"/>
              </a:spcBef>
            </a:pPr>
            <a:endParaRPr lang="en-US" sz="2000" b="1" dirty="0" smtClean="0"/>
          </a:p>
          <a:p>
            <a:pPr>
              <a:lnSpc>
                <a:spcPct val="110000"/>
              </a:lnSpc>
              <a:spcBef>
                <a:spcPts val="0"/>
              </a:spcBef>
            </a:pPr>
            <a:r>
              <a:rPr lang="en-US" sz="2800" b="1" dirty="0" smtClean="0"/>
              <a:t>Up to $100,000 per grant year </a:t>
            </a:r>
          </a:p>
          <a:p>
            <a:pPr lvl="1">
              <a:lnSpc>
                <a:spcPct val="110000"/>
              </a:lnSpc>
              <a:spcBef>
                <a:spcPts val="0"/>
              </a:spcBef>
            </a:pPr>
            <a:r>
              <a:rPr lang="en-US" sz="2800" b="1" dirty="0" smtClean="0"/>
              <a:t>IF grantee meets indicators</a:t>
            </a:r>
          </a:p>
          <a:p>
            <a:pPr marL="0" indent="0">
              <a:lnSpc>
                <a:spcPct val="110000"/>
              </a:lnSpc>
              <a:spcBef>
                <a:spcPts val="0"/>
              </a:spcBef>
              <a:buNone/>
            </a:pPr>
            <a:endParaRPr lang="en-US" sz="1200" b="1" dirty="0" smtClean="0"/>
          </a:p>
        </p:txBody>
      </p:sp>
    </p:spTree>
    <p:extLst>
      <p:ext uri="{BB962C8B-B14F-4D97-AF65-F5344CB8AC3E}">
        <p14:creationId xmlns:p14="http://schemas.microsoft.com/office/powerpoint/2010/main" val="751724974"/>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0"/>
            <a:ext cx="4495800" cy="707886"/>
          </a:xfrm>
          <a:prstGeom prst="rect">
            <a:avLst/>
          </a:prstGeom>
          <a:noFill/>
        </p:spPr>
        <p:txBody>
          <a:bodyPr wrap="square" rtlCol="0">
            <a:spAutoFit/>
          </a:bodyPr>
          <a:lstStyle/>
          <a:p>
            <a:r>
              <a:rPr lang="en-US" sz="4000" b="1" dirty="0" smtClean="0"/>
              <a:t>Thank you</a:t>
            </a:r>
            <a:endParaRPr lang="en-US" sz="4000" b="1" dirty="0"/>
          </a:p>
        </p:txBody>
      </p:sp>
    </p:spTree>
    <p:extLst>
      <p:ext uri="{BB962C8B-B14F-4D97-AF65-F5344CB8AC3E}">
        <p14:creationId xmlns:p14="http://schemas.microsoft.com/office/powerpoint/2010/main" val="297462511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914400"/>
          </a:xfrm>
        </p:spPr>
        <p:txBody>
          <a:bodyPr>
            <a:normAutofit fontScale="90000"/>
          </a:bodyPr>
          <a:lstStyle/>
          <a:p>
            <a:r>
              <a:rPr lang="en-US" dirty="0" smtClean="0"/>
              <a:t>Career Pathway Grant </a:t>
            </a:r>
            <a:br>
              <a:rPr lang="en-US" dirty="0" smtClean="0"/>
            </a:br>
            <a:r>
              <a:rPr lang="en-US" dirty="0" smtClean="0"/>
              <a:t>Bird’s Eye View of Deliverables </a:t>
            </a:r>
            <a:r>
              <a:rPr lang="en-US" sz="2200" dirty="0" smtClean="0"/>
              <a:t> (Page 6)</a:t>
            </a:r>
            <a:endParaRPr lang="en-US" dirty="0"/>
          </a:p>
        </p:txBody>
      </p:sp>
      <p:sp>
        <p:nvSpPr>
          <p:cNvPr id="3" name="Content Placeholder 2"/>
          <p:cNvSpPr>
            <a:spLocks noGrp="1"/>
          </p:cNvSpPr>
          <p:nvPr>
            <p:ph idx="1"/>
          </p:nvPr>
        </p:nvSpPr>
        <p:spPr>
          <a:xfrm>
            <a:off x="152400" y="1676400"/>
            <a:ext cx="8153400" cy="5029200"/>
          </a:xfrm>
        </p:spPr>
        <p:txBody>
          <a:bodyPr>
            <a:normAutofit fontScale="85000" lnSpcReduction="10000"/>
          </a:bodyPr>
          <a:lstStyle/>
          <a:p>
            <a:r>
              <a:rPr lang="en-US" b="1" dirty="0" smtClean="0"/>
              <a:t>Partnerships</a:t>
            </a:r>
            <a:r>
              <a:rPr lang="en-US" dirty="0" smtClean="0"/>
              <a:t> with industry and postsecondary</a:t>
            </a:r>
          </a:p>
          <a:p>
            <a:r>
              <a:rPr lang="en-US" b="1" dirty="0" smtClean="0"/>
              <a:t>Career Pathways </a:t>
            </a:r>
            <a:r>
              <a:rPr lang="en-US" dirty="0" smtClean="0"/>
              <a:t>implemented via CTE Programs in key industries as identified by Department of Labor and Workforce Development</a:t>
            </a:r>
          </a:p>
          <a:p>
            <a:r>
              <a:rPr lang="en-US" b="1" dirty="0" smtClean="0"/>
              <a:t>Improved student </a:t>
            </a:r>
            <a:r>
              <a:rPr lang="en-US" dirty="0" smtClean="0"/>
              <a:t>preparation for careers &amp; postsecondary</a:t>
            </a:r>
          </a:p>
          <a:p>
            <a:pPr lvl="1">
              <a:spcBef>
                <a:spcPts val="600"/>
              </a:spcBef>
            </a:pPr>
            <a:r>
              <a:rPr lang="en-US" dirty="0" smtClean="0"/>
              <a:t>Interdisciplinary/rigorous instruction &amp; student supports </a:t>
            </a:r>
          </a:p>
          <a:p>
            <a:pPr lvl="1">
              <a:spcBef>
                <a:spcPts val="600"/>
              </a:spcBef>
            </a:pPr>
            <a:r>
              <a:rPr lang="en-US" dirty="0" smtClean="0"/>
              <a:t>Industry certifications</a:t>
            </a:r>
          </a:p>
          <a:p>
            <a:pPr lvl="1">
              <a:spcBef>
                <a:spcPts val="600"/>
              </a:spcBef>
            </a:pPr>
            <a:r>
              <a:rPr lang="en-US" dirty="0" smtClean="0"/>
              <a:t>Postsecondary credentials</a:t>
            </a:r>
          </a:p>
          <a:p>
            <a:r>
              <a:rPr lang="en-US" dirty="0" smtClean="0"/>
              <a:t>Experienced &amp; knowledgeable </a:t>
            </a:r>
            <a:r>
              <a:rPr lang="en-US" b="1" dirty="0" smtClean="0"/>
              <a:t>career pathway educators </a:t>
            </a:r>
            <a:r>
              <a:rPr lang="en-US" dirty="0" smtClean="0"/>
              <a:t>and partners</a:t>
            </a:r>
          </a:p>
          <a:p>
            <a:endParaRPr lang="en-US" dirty="0" smtClean="0"/>
          </a:p>
          <a:p>
            <a:endParaRPr lang="en-US" dirty="0"/>
          </a:p>
        </p:txBody>
      </p:sp>
    </p:spTree>
    <p:extLst>
      <p:ext uri="{BB962C8B-B14F-4D97-AF65-F5344CB8AC3E}">
        <p14:creationId xmlns:p14="http://schemas.microsoft.com/office/powerpoint/2010/main" val="136071637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486525" cy="914400"/>
          </a:xfrm>
        </p:spPr>
        <p:txBody>
          <a:bodyPr/>
          <a:lstStyle/>
          <a:p>
            <a:pPr eaLnBrk="1" hangingPunct="1">
              <a:defRPr/>
            </a:pPr>
            <a:r>
              <a:rPr lang="en-US" sz="2800" dirty="0" smtClean="0">
                <a:ea typeface="+mj-ea"/>
                <a:cs typeface="+mj-cs"/>
              </a:rPr>
              <a:t>Important Dates</a:t>
            </a:r>
            <a:endParaRPr lang="en-US" sz="2800" dirty="0">
              <a:ea typeface="+mj-ea"/>
              <a:cs typeface="+mj-cs"/>
            </a:endParaRPr>
          </a:p>
        </p:txBody>
      </p:sp>
      <p:sp>
        <p:nvSpPr>
          <p:cNvPr id="34819" name="Content Placeholder 2"/>
          <p:cNvSpPr>
            <a:spLocks noGrp="1"/>
          </p:cNvSpPr>
          <p:nvPr>
            <p:ph idx="1"/>
          </p:nvPr>
        </p:nvSpPr>
        <p:spPr>
          <a:xfrm>
            <a:off x="457200" y="2057400"/>
            <a:ext cx="7848600" cy="4416425"/>
          </a:xfrm>
        </p:spPr>
        <p:txBody>
          <a:bodyPr>
            <a:normAutofit/>
          </a:bodyPr>
          <a:lstStyle/>
          <a:p>
            <a:pPr eaLnBrk="1" hangingPunct="1">
              <a:lnSpc>
                <a:spcPct val="120000"/>
              </a:lnSpc>
              <a:spcBef>
                <a:spcPts val="0"/>
              </a:spcBef>
              <a:buFont typeface="Wingdings" panose="05000000000000000000" pitchFamily="2" charset="2"/>
              <a:buNone/>
            </a:pPr>
            <a:r>
              <a:rPr lang="en-US" altLang="en-US" dirty="0" smtClean="0">
                <a:ea typeface="ＭＳ Ｐゴシック" panose="020B0600070205080204" pitchFamily="34" charset="-128"/>
              </a:rPr>
              <a:t>Application Due Date:</a:t>
            </a:r>
          </a:p>
          <a:p>
            <a:pPr lvl="1" eaLnBrk="1" hangingPunct="1">
              <a:lnSpc>
                <a:spcPct val="120000"/>
              </a:lnSpc>
              <a:spcBef>
                <a:spcPts val="0"/>
              </a:spcBef>
            </a:pPr>
            <a:r>
              <a:rPr lang="en-US" altLang="en-US" sz="2800" b="1" dirty="0" smtClean="0">
                <a:ea typeface="ＭＳ Ｐゴシック" panose="020B0600070205080204" pitchFamily="34" charset="-128"/>
              </a:rPr>
              <a:t>January 12, 2016 by 4:00pm in EWEG</a:t>
            </a:r>
          </a:p>
          <a:p>
            <a:pPr eaLnBrk="1" hangingPunct="1">
              <a:lnSpc>
                <a:spcPct val="120000"/>
              </a:lnSpc>
              <a:spcBef>
                <a:spcPts val="0"/>
              </a:spcBef>
              <a:buFont typeface="Wingdings" panose="05000000000000000000" pitchFamily="2" charset="2"/>
              <a:buNone/>
            </a:pPr>
            <a:endParaRPr lang="en-US" altLang="en-US" dirty="0" smtClean="0">
              <a:ea typeface="ＭＳ Ｐゴシック" panose="020B0600070205080204" pitchFamily="34" charset="-128"/>
            </a:endParaRPr>
          </a:p>
          <a:p>
            <a:pPr eaLnBrk="1" hangingPunct="1">
              <a:lnSpc>
                <a:spcPct val="120000"/>
              </a:lnSpc>
              <a:spcBef>
                <a:spcPts val="0"/>
              </a:spcBef>
              <a:buFont typeface="Wingdings" panose="05000000000000000000" pitchFamily="2" charset="2"/>
              <a:buNone/>
            </a:pPr>
            <a:r>
              <a:rPr lang="en-US" altLang="en-US" dirty="0" smtClean="0">
                <a:ea typeface="ＭＳ Ｐゴシック" panose="020B0600070205080204" pitchFamily="34" charset="-128"/>
              </a:rPr>
              <a:t>Grant Dates – Year 1:</a:t>
            </a:r>
          </a:p>
          <a:p>
            <a:pPr lvl="1" eaLnBrk="1" hangingPunct="1">
              <a:lnSpc>
                <a:spcPct val="120000"/>
              </a:lnSpc>
              <a:spcBef>
                <a:spcPts val="0"/>
              </a:spcBef>
            </a:pPr>
            <a:r>
              <a:rPr lang="en-US" altLang="en-US" sz="2800" b="1" dirty="0" smtClean="0">
                <a:ea typeface="ＭＳ Ｐゴシック" panose="020B0600070205080204" pitchFamily="34" charset="-128"/>
              </a:rPr>
              <a:t>April 1, 2016 – February 28, 2017</a:t>
            </a:r>
          </a:p>
          <a:p>
            <a:pPr marL="0" indent="0" eaLnBrk="1" hangingPunct="1">
              <a:lnSpc>
                <a:spcPct val="120000"/>
              </a:lnSpc>
              <a:spcBef>
                <a:spcPts val="0"/>
              </a:spcBef>
              <a:buNone/>
            </a:pPr>
            <a:endParaRPr lang="en-US" altLang="en-US" dirty="0" smtClean="0">
              <a:ea typeface="ＭＳ Ｐゴシック" panose="020B0600070205080204" pitchFamily="34" charset="-128"/>
            </a:endParaRPr>
          </a:p>
          <a:p>
            <a:pPr marL="0" indent="0" eaLnBrk="1" hangingPunct="1">
              <a:lnSpc>
                <a:spcPct val="120000"/>
              </a:lnSpc>
              <a:spcBef>
                <a:spcPts val="0"/>
              </a:spcBef>
              <a:buNone/>
            </a:pPr>
            <a:r>
              <a:rPr lang="en-US" altLang="en-US" dirty="0" smtClean="0">
                <a:ea typeface="ＭＳ Ｐゴシック" panose="020B0600070205080204" pitchFamily="34" charset="-128"/>
              </a:rPr>
              <a:t>Career </a:t>
            </a:r>
            <a:r>
              <a:rPr lang="en-US" altLang="en-US" dirty="0">
                <a:ea typeface="ＭＳ Ｐゴシック" panose="020B0600070205080204" pitchFamily="34" charset="-128"/>
              </a:rPr>
              <a:t>Pathways Summer </a:t>
            </a:r>
            <a:r>
              <a:rPr lang="en-US" altLang="en-US" dirty="0" smtClean="0">
                <a:ea typeface="ＭＳ Ｐゴシック" panose="020B0600070205080204" pitchFamily="34" charset="-128"/>
              </a:rPr>
              <a:t>Institute (required!)</a:t>
            </a:r>
          </a:p>
          <a:p>
            <a:pPr lvl="1" eaLnBrk="1" hangingPunct="1">
              <a:lnSpc>
                <a:spcPct val="120000"/>
              </a:lnSpc>
              <a:spcBef>
                <a:spcPts val="0"/>
              </a:spcBef>
            </a:pPr>
            <a:r>
              <a:rPr lang="en-US" altLang="en-US" sz="2800" b="1" dirty="0">
                <a:ea typeface="ＭＳ Ｐゴシック" panose="020B0600070205080204" pitchFamily="34" charset="-128"/>
              </a:rPr>
              <a:t>June 27 – 30, </a:t>
            </a:r>
            <a:r>
              <a:rPr lang="en-US" altLang="en-US" sz="2800" b="1" dirty="0" smtClean="0">
                <a:ea typeface="ＭＳ Ｐゴシック" panose="020B0600070205080204" pitchFamily="34" charset="-128"/>
              </a:rPr>
              <a:t>2016</a:t>
            </a:r>
            <a:endParaRPr lang="en-US" altLang="en-US" sz="2800" b="1" dirty="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381000" y="533400"/>
            <a:ext cx="6486525" cy="914400"/>
          </a:xfrm>
        </p:spPr>
        <p:txBody>
          <a:bodyPr/>
          <a:lstStyle/>
          <a:p>
            <a:pPr eaLnBrk="1" hangingPunct="1"/>
            <a:r>
              <a:rPr lang="en-US" altLang="en-US" sz="2800" dirty="0" smtClean="0"/>
              <a:t>Grant Funding </a:t>
            </a:r>
            <a:r>
              <a:rPr lang="en-US" altLang="en-US" sz="2000" dirty="0" smtClean="0"/>
              <a:t>(Page </a:t>
            </a:r>
            <a:r>
              <a:rPr lang="en-US" altLang="en-US" sz="2000" dirty="0"/>
              <a:t>6</a:t>
            </a:r>
            <a:r>
              <a:rPr lang="en-US" altLang="en-US" sz="2000" dirty="0" smtClean="0"/>
              <a:t>)</a:t>
            </a:r>
            <a:endParaRPr lang="en-US" altLang="en-US" sz="2800" dirty="0" smtClean="0"/>
          </a:p>
        </p:txBody>
      </p:sp>
      <p:sp>
        <p:nvSpPr>
          <p:cNvPr id="55299" name="Content Placeholder 4"/>
          <p:cNvSpPr>
            <a:spLocks noGrp="1"/>
          </p:cNvSpPr>
          <p:nvPr>
            <p:ph idx="1"/>
          </p:nvPr>
        </p:nvSpPr>
        <p:spPr>
          <a:xfrm>
            <a:off x="381001" y="1828800"/>
            <a:ext cx="7772400" cy="4724400"/>
          </a:xfrm>
        </p:spPr>
        <p:txBody>
          <a:bodyPr>
            <a:normAutofit fontScale="70000" lnSpcReduction="20000"/>
          </a:bodyPr>
          <a:lstStyle/>
          <a:p>
            <a:pPr eaLnBrk="1" hangingPunct="1"/>
            <a:r>
              <a:rPr lang="en-US" altLang="en-US" sz="3800" dirty="0" smtClean="0"/>
              <a:t>Applicants </a:t>
            </a:r>
            <a:r>
              <a:rPr lang="en-US" altLang="en-US" sz="3800" dirty="0"/>
              <a:t>may apply for up to </a:t>
            </a:r>
            <a:r>
              <a:rPr lang="en-US" altLang="en-US" sz="3800" dirty="0" smtClean="0"/>
              <a:t>$100,000 for each grant period for a total of $500,000.</a:t>
            </a:r>
          </a:p>
          <a:p>
            <a:pPr eaLnBrk="1" hangingPunct="1"/>
            <a:r>
              <a:rPr lang="en-US" altLang="en-US" sz="3800" dirty="0" smtClean="0"/>
              <a:t>Total grant funding amount is $4M for entire five year grant period to support up to 8 schools.</a:t>
            </a:r>
          </a:p>
          <a:p>
            <a:pPr eaLnBrk="1" hangingPunct="1"/>
            <a:r>
              <a:rPr lang="en-US" altLang="en-US" sz="3800" dirty="0"/>
              <a:t>The grant is 100% funded from state vocational aid funds.</a:t>
            </a:r>
          </a:p>
          <a:p>
            <a:pPr eaLnBrk="1" hangingPunct="1"/>
            <a:r>
              <a:rPr lang="en-US" altLang="en-US" sz="3300" b="1" i="1" dirty="0" smtClean="0"/>
              <a:t>Continuation of funding for subsequent grant periods is dependent upon satisfactory progress toward completing the approved project plan</a:t>
            </a:r>
            <a:r>
              <a:rPr lang="en-US" altLang="en-US" sz="3300" i="1" dirty="0" smtClean="0"/>
              <a:t>.</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486525" cy="914400"/>
          </a:xfrm>
        </p:spPr>
        <p:txBody>
          <a:bodyPr/>
          <a:lstStyle/>
          <a:p>
            <a:pPr eaLnBrk="1" hangingPunct="1">
              <a:defRPr/>
            </a:pPr>
            <a:r>
              <a:rPr lang="en-US" sz="2400" dirty="0" smtClean="0">
                <a:cs typeface="+mj-cs"/>
              </a:rPr>
              <a:t>Reporting Requirements </a:t>
            </a:r>
            <a:r>
              <a:rPr lang="en-US" sz="2000" dirty="0" smtClean="0">
                <a:cs typeface="+mj-cs"/>
              </a:rPr>
              <a:t>(</a:t>
            </a:r>
            <a:r>
              <a:rPr lang="en-US" sz="2000" dirty="0" smtClean="0"/>
              <a:t>Pages</a:t>
            </a:r>
            <a:r>
              <a:rPr lang="en-US" sz="2000" dirty="0" smtClean="0">
                <a:cs typeface="+mj-cs"/>
              </a:rPr>
              <a:t> 11, 33)</a:t>
            </a:r>
            <a:endParaRPr lang="en-US" sz="2400" dirty="0">
              <a:cs typeface="+mj-cs"/>
            </a:endParaRPr>
          </a:p>
        </p:txBody>
      </p:sp>
      <p:sp>
        <p:nvSpPr>
          <p:cNvPr id="56324" name="TextBox 3"/>
          <p:cNvSpPr txBox="1">
            <a:spLocks noChangeArrowheads="1"/>
          </p:cNvSpPr>
          <p:nvPr/>
        </p:nvSpPr>
        <p:spPr bwMode="auto">
          <a:xfrm>
            <a:off x="762000" y="1676400"/>
            <a:ext cx="7239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eaLnBrk="1" hangingPunct="1">
              <a:lnSpc>
                <a:spcPct val="100000"/>
              </a:lnSpc>
              <a:spcBef>
                <a:spcPct val="0"/>
              </a:spcBef>
              <a:buFontTx/>
              <a:buNone/>
            </a:pPr>
            <a:r>
              <a:rPr lang="en-US" altLang="en-US" sz="1800" dirty="0" smtClean="0">
                <a:latin typeface="Arial" panose="020B0604020202020204" pitchFamily="34" charset="0"/>
                <a:ea typeface="ＭＳ Ｐゴシック" panose="020B0600070205080204" pitchFamily="34" charset="-128"/>
              </a:rPr>
              <a:t>Reports </a:t>
            </a:r>
            <a:r>
              <a:rPr lang="en-US" altLang="en-US" sz="1800" dirty="0">
                <a:latin typeface="Arial" panose="020B0604020202020204" pitchFamily="34" charset="0"/>
                <a:ea typeface="ＭＳ Ｐゴシック" panose="020B0600070205080204" pitchFamily="34" charset="-128"/>
              </a:rPr>
              <a:t>will be submitted on EWEG.  Monthly reimbursements.</a:t>
            </a:r>
          </a:p>
        </p:txBody>
      </p:sp>
      <p:graphicFrame>
        <p:nvGraphicFramePr>
          <p:cNvPr id="4" name="Table 3"/>
          <p:cNvGraphicFramePr>
            <a:graphicFrameLocks noGrp="1"/>
          </p:cNvGraphicFramePr>
          <p:nvPr>
            <p:extLst>
              <p:ext uri="{D42A27DB-BD31-4B8C-83A1-F6EECF244321}">
                <p14:modId xmlns:p14="http://schemas.microsoft.com/office/powerpoint/2010/main" val="553893977"/>
              </p:ext>
            </p:extLst>
          </p:nvPr>
        </p:nvGraphicFramePr>
        <p:xfrm>
          <a:off x="381000" y="2055025"/>
          <a:ext cx="7619999" cy="4267201"/>
        </p:xfrm>
        <a:graphic>
          <a:graphicData uri="http://schemas.openxmlformats.org/drawingml/2006/table">
            <a:tbl>
              <a:tblPr firstRow="1" firstCol="1" bandRow="1">
                <a:tableStyleId>{5C22544A-7EE6-4342-B048-85BDC9FD1C3A}</a:tableStyleId>
              </a:tblPr>
              <a:tblGrid>
                <a:gridCol w="1283368"/>
                <a:gridCol w="4203032"/>
                <a:gridCol w="2133599"/>
              </a:tblGrid>
              <a:tr h="377257">
                <a:tc>
                  <a:txBody>
                    <a:bodyPr/>
                    <a:lstStyle/>
                    <a:p>
                      <a:pPr algn="just">
                        <a:tabLst>
                          <a:tab pos="457200" algn="l"/>
                        </a:tabLst>
                      </a:pPr>
                      <a:r>
                        <a:rPr lang="en-US" sz="2000" dirty="0">
                          <a:effectLst/>
                        </a:rPr>
                        <a:t>Report	</a:t>
                      </a:r>
                      <a:endParaRPr lang="en-US" sz="2000" dirty="0">
                        <a:effectLst/>
                        <a:latin typeface="Times New Roman" panose="02020603050405020304" pitchFamily="18" charset="0"/>
                      </a:endParaRPr>
                    </a:p>
                  </a:txBody>
                  <a:tcPr marL="68577" marR="68577" marT="0" marB="0">
                    <a:solidFill>
                      <a:srgbClr val="009AA6"/>
                    </a:solidFill>
                  </a:tcPr>
                </a:tc>
                <a:tc>
                  <a:txBody>
                    <a:bodyPr/>
                    <a:lstStyle/>
                    <a:p>
                      <a:pPr algn="just">
                        <a:tabLst>
                          <a:tab pos="457200" algn="l"/>
                        </a:tabLst>
                      </a:pPr>
                      <a:r>
                        <a:rPr lang="en-US" sz="2000" dirty="0">
                          <a:effectLst/>
                        </a:rPr>
                        <a:t>Reporting Period</a:t>
                      </a:r>
                      <a:endParaRPr lang="en-US" sz="2000" dirty="0">
                        <a:effectLst/>
                        <a:latin typeface="Times New Roman" panose="02020603050405020304" pitchFamily="18" charset="0"/>
                      </a:endParaRPr>
                    </a:p>
                  </a:txBody>
                  <a:tcPr marL="68577" marR="68577" marT="0" marB="0">
                    <a:lnB w="12700" cap="flat" cmpd="sng" algn="ctr">
                      <a:solidFill>
                        <a:schemeClr val="tx1"/>
                      </a:solidFill>
                      <a:prstDash val="solid"/>
                      <a:round/>
                      <a:headEnd type="none" w="med" len="med"/>
                      <a:tailEnd type="none" w="med" len="med"/>
                    </a:lnB>
                    <a:solidFill>
                      <a:srgbClr val="009AA6"/>
                    </a:solidFill>
                  </a:tcPr>
                </a:tc>
                <a:tc>
                  <a:txBody>
                    <a:bodyPr/>
                    <a:lstStyle/>
                    <a:p>
                      <a:pPr algn="just"/>
                      <a:r>
                        <a:rPr lang="en-US" sz="2000" dirty="0">
                          <a:effectLst/>
                        </a:rPr>
                        <a:t>Due Date</a:t>
                      </a:r>
                      <a:endParaRPr lang="en-US" sz="2000" dirty="0">
                        <a:effectLst/>
                        <a:latin typeface="Times New Roman" panose="02020603050405020304" pitchFamily="18" charset="0"/>
                      </a:endParaRPr>
                    </a:p>
                  </a:txBody>
                  <a:tcPr marL="68577" marR="68577" marT="0" marB="0">
                    <a:lnB w="12700" cap="flat" cmpd="sng" algn="ctr">
                      <a:solidFill>
                        <a:schemeClr val="tx1"/>
                      </a:solidFill>
                      <a:prstDash val="solid"/>
                      <a:round/>
                      <a:headEnd type="none" w="med" len="med"/>
                      <a:tailEnd type="none" w="med" len="med"/>
                    </a:lnB>
                    <a:solidFill>
                      <a:srgbClr val="009AA6"/>
                    </a:solidFill>
                  </a:tcPr>
                </a:tc>
              </a:tr>
              <a:tr h="670680">
                <a:tc>
                  <a:txBody>
                    <a:bodyPr/>
                    <a:lstStyle/>
                    <a:p>
                      <a:r>
                        <a:rPr lang="en-US" sz="2000" b="1" kern="1200" dirty="0" smtClean="0">
                          <a:solidFill>
                            <a:schemeClr val="tx1"/>
                          </a:solidFill>
                          <a:effectLst/>
                          <a:latin typeface="+mn-lt"/>
                          <a:ea typeface="+mn-ea"/>
                          <a:cs typeface="+mn-cs"/>
                        </a:rPr>
                        <a:t>Year 1 – </a:t>
                      </a:r>
                      <a:r>
                        <a:rPr lang="en-US" sz="2000" b="1" i="1" kern="1200" dirty="0" smtClean="0">
                          <a:solidFill>
                            <a:schemeClr val="tx1"/>
                          </a:solidFill>
                          <a:effectLst/>
                          <a:latin typeface="+mn-lt"/>
                          <a:ea typeface="+mn-ea"/>
                          <a:cs typeface="+mn-cs"/>
                        </a:rPr>
                        <a:t>Interim</a:t>
                      </a:r>
                      <a:r>
                        <a:rPr lang="en-US" sz="2000" b="1" kern="1200" dirty="0" smtClean="0">
                          <a:solidFill>
                            <a:schemeClr val="tx1"/>
                          </a:solidFill>
                          <a:effectLst/>
                          <a:latin typeface="+mn-lt"/>
                          <a:ea typeface="+mn-ea"/>
                          <a:cs typeface="+mn-cs"/>
                        </a:rPr>
                        <a:t> </a:t>
                      </a:r>
                      <a:endParaRPr lang="en-US" sz="2000" dirty="0">
                        <a:solidFill>
                          <a:schemeClr val="tx1"/>
                        </a:solidFill>
                        <a:effectLst/>
                        <a:latin typeface="Times New Roman" panose="02020603050405020304" pitchFamily="18" charset="0"/>
                      </a:endParaRPr>
                    </a:p>
                  </a:txBody>
                  <a:tcPr marL="68577" marR="68577" marT="0" marB="0">
                    <a:lnR w="12700" cap="flat" cmpd="sng" algn="ctr">
                      <a:solidFill>
                        <a:schemeClr val="tx1"/>
                      </a:solidFill>
                      <a:prstDash val="solid"/>
                      <a:round/>
                      <a:headEnd type="none" w="med" len="med"/>
                      <a:tailEnd type="none" w="med" len="med"/>
                    </a:lnR>
                    <a:solidFill>
                      <a:srgbClr val="009AA6"/>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April 1, 2016 – October 31, 2016</a:t>
                      </a:r>
                    </a:p>
                    <a:p>
                      <a:pPr algn="just">
                        <a:tabLst>
                          <a:tab pos="457200" algn="l"/>
                        </a:tabLst>
                      </a:pPr>
                      <a:endParaRPr lang="en-US" sz="1800" dirty="0">
                        <a:solidFill>
                          <a:schemeClr val="tx1"/>
                        </a:solidFill>
                        <a:effectLst/>
                        <a:latin typeface="Times New Roman" panose="02020603050405020304"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57200" algn="l"/>
                        </a:tabLst>
                      </a:pPr>
                      <a:r>
                        <a:rPr lang="en-US" sz="1800" b="1" kern="1200" dirty="0" smtClean="0">
                          <a:solidFill>
                            <a:schemeClr val="tx1"/>
                          </a:solidFill>
                          <a:effectLst/>
                          <a:latin typeface="+mn-lt"/>
                          <a:ea typeface="+mn-ea"/>
                          <a:cs typeface="+mn-cs"/>
                        </a:rPr>
                        <a:t>November 30, 2016</a:t>
                      </a:r>
                      <a:endParaRPr lang="en-US" sz="1800" b="1" kern="1200" dirty="0">
                        <a:solidFill>
                          <a:schemeClr val="tx1"/>
                        </a:solidFill>
                        <a:effectLst/>
                        <a:latin typeface="+mn-lt"/>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0680">
                <a:tc>
                  <a:txBody>
                    <a:bodyPr/>
                    <a:lstStyle/>
                    <a:p>
                      <a:pPr algn="just">
                        <a:tabLst>
                          <a:tab pos="457200" algn="l"/>
                        </a:tabLst>
                      </a:pPr>
                      <a:r>
                        <a:rPr lang="en-US" sz="2000" b="1" kern="1200" dirty="0" smtClean="0">
                          <a:solidFill>
                            <a:schemeClr val="tx1"/>
                          </a:solidFill>
                          <a:effectLst/>
                          <a:latin typeface="+mn-lt"/>
                          <a:ea typeface="+mn-ea"/>
                          <a:cs typeface="+mn-cs"/>
                        </a:rPr>
                        <a:t>Year 1 –</a:t>
                      </a:r>
                    </a:p>
                    <a:p>
                      <a:pPr algn="just">
                        <a:tabLst>
                          <a:tab pos="457200" algn="l"/>
                        </a:tabLst>
                      </a:pPr>
                      <a:r>
                        <a:rPr lang="en-US" sz="2000" b="1" i="1" kern="1200" dirty="0" smtClean="0">
                          <a:solidFill>
                            <a:schemeClr val="tx1"/>
                          </a:solidFill>
                          <a:effectLst/>
                          <a:latin typeface="+mn-lt"/>
                          <a:ea typeface="+mn-ea"/>
                          <a:cs typeface="+mn-cs"/>
                        </a:rPr>
                        <a:t>Final</a:t>
                      </a:r>
                      <a:endParaRPr lang="en-US" sz="2000" i="1" dirty="0">
                        <a:solidFill>
                          <a:schemeClr val="tx1"/>
                        </a:solidFill>
                        <a:effectLst/>
                        <a:latin typeface="Times New Roman" panose="02020603050405020304" pitchFamily="18" charset="0"/>
                      </a:endParaRPr>
                    </a:p>
                  </a:txBody>
                  <a:tcPr marL="68577" marR="68577" marT="0" marB="0">
                    <a:lnR w="12700" cap="flat" cmpd="sng" algn="ctr">
                      <a:solidFill>
                        <a:schemeClr val="tx1"/>
                      </a:solidFill>
                      <a:prstDash val="solid"/>
                      <a:round/>
                      <a:headEnd type="none" w="med" len="med"/>
                      <a:tailEnd type="none" w="med" len="med"/>
                    </a:lnR>
                    <a:solidFill>
                      <a:srgbClr val="009AA6"/>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April 1, 2016 – February 28, 2017</a:t>
                      </a:r>
                    </a:p>
                    <a:p>
                      <a:pPr algn="just">
                        <a:tabLst>
                          <a:tab pos="457200" algn="l"/>
                        </a:tabLst>
                      </a:pPr>
                      <a:endParaRPr lang="en-US" sz="1800" dirty="0">
                        <a:solidFill>
                          <a:schemeClr val="tx1"/>
                        </a:solidFill>
                        <a:effectLst/>
                        <a:latin typeface="Times New Roman" panose="02020603050405020304"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57200" algn="l"/>
                        </a:tabLst>
                      </a:pPr>
                      <a:r>
                        <a:rPr lang="en-US" sz="1800" b="1" kern="1200" dirty="0" smtClean="0">
                          <a:solidFill>
                            <a:schemeClr val="tx1"/>
                          </a:solidFill>
                          <a:effectLst/>
                          <a:latin typeface="+mn-lt"/>
                          <a:ea typeface="+mn-ea"/>
                          <a:cs typeface="+mn-cs"/>
                        </a:rPr>
                        <a:t>April 30, 2017</a:t>
                      </a:r>
                      <a:endParaRPr lang="en-US" sz="1800" b="1" kern="1200" dirty="0">
                        <a:solidFill>
                          <a:schemeClr val="tx1"/>
                        </a:solidFill>
                        <a:effectLst/>
                        <a:latin typeface="+mn-lt"/>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3612">
                <a:tc>
                  <a:txBody>
                    <a:bodyPr/>
                    <a:lstStyle/>
                    <a:p>
                      <a:pPr algn="just">
                        <a:tabLst>
                          <a:tab pos="457200" algn="l"/>
                        </a:tabLst>
                      </a:pPr>
                      <a:r>
                        <a:rPr lang="en-US" sz="2000" b="1" kern="1200" dirty="0" smtClean="0">
                          <a:solidFill>
                            <a:schemeClr val="tx1"/>
                          </a:solidFill>
                          <a:effectLst/>
                          <a:latin typeface="+mn-lt"/>
                          <a:ea typeface="+mn-ea"/>
                          <a:cs typeface="+mn-cs"/>
                        </a:rPr>
                        <a:t>Year 2</a:t>
                      </a:r>
                      <a:endParaRPr lang="en-US" sz="2000" dirty="0">
                        <a:solidFill>
                          <a:schemeClr val="tx1"/>
                        </a:solidFill>
                        <a:effectLst/>
                        <a:latin typeface="Times New Roman" panose="02020603050405020304" pitchFamily="18" charset="0"/>
                      </a:endParaRPr>
                    </a:p>
                  </a:txBody>
                  <a:tcPr marL="68577" marR="68577" marT="0" marB="0">
                    <a:lnR w="12700" cap="flat" cmpd="sng" algn="ctr">
                      <a:solidFill>
                        <a:schemeClr val="tx1"/>
                      </a:solidFill>
                      <a:prstDash val="solid"/>
                      <a:round/>
                      <a:headEnd type="none" w="med" len="med"/>
                      <a:tailEnd type="none" w="med" len="med"/>
                    </a:lnR>
                    <a:solidFill>
                      <a:srgbClr val="009AA6"/>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 March 1, 2017 – February 28, 2018</a:t>
                      </a:r>
                    </a:p>
                    <a:p>
                      <a:pPr algn="just">
                        <a:tabLst>
                          <a:tab pos="457200" algn="l"/>
                        </a:tabLst>
                      </a:pPr>
                      <a:endParaRPr lang="en-US" sz="1800" dirty="0">
                        <a:solidFill>
                          <a:schemeClr val="tx1"/>
                        </a:solidFill>
                        <a:effectLst/>
                        <a:latin typeface="Times New Roman" panose="02020603050405020304"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57200" algn="l"/>
                        </a:tabLst>
                      </a:pPr>
                      <a:r>
                        <a:rPr lang="en-US" sz="1800" b="1" kern="1200" dirty="0" smtClean="0">
                          <a:solidFill>
                            <a:schemeClr val="tx1"/>
                          </a:solidFill>
                          <a:effectLst/>
                          <a:latin typeface="+mn-lt"/>
                          <a:ea typeface="+mn-ea"/>
                          <a:cs typeface="+mn-cs"/>
                        </a:rPr>
                        <a:t>April 29, 2018</a:t>
                      </a:r>
                      <a:endParaRPr lang="en-US" sz="1800" b="1" kern="1200" dirty="0">
                        <a:solidFill>
                          <a:schemeClr val="tx1"/>
                        </a:solidFill>
                        <a:effectLst/>
                        <a:latin typeface="+mn-lt"/>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3612">
                <a:tc>
                  <a:txBody>
                    <a:bodyPr/>
                    <a:lstStyle/>
                    <a:p>
                      <a:pPr algn="just"/>
                      <a:r>
                        <a:rPr lang="en-US" sz="2000" b="1" kern="1200" dirty="0" smtClean="0">
                          <a:solidFill>
                            <a:schemeClr val="tx1"/>
                          </a:solidFill>
                          <a:effectLst/>
                          <a:latin typeface="+mn-lt"/>
                          <a:ea typeface="+mn-ea"/>
                          <a:cs typeface="+mn-cs"/>
                        </a:rPr>
                        <a:t>Year 3</a:t>
                      </a:r>
                      <a:endParaRPr lang="en-US" sz="2000" dirty="0">
                        <a:solidFill>
                          <a:schemeClr val="tx1"/>
                        </a:solidFill>
                        <a:effectLst/>
                        <a:latin typeface="Times New Roman" panose="02020603050405020304" pitchFamily="18" charset="0"/>
                      </a:endParaRPr>
                    </a:p>
                  </a:txBody>
                  <a:tcPr marL="68577" marR="68577" marT="0" marB="0">
                    <a:lnR w="12700" cap="flat" cmpd="sng" algn="ctr">
                      <a:solidFill>
                        <a:schemeClr val="tx1"/>
                      </a:solidFill>
                      <a:prstDash val="solid"/>
                      <a:round/>
                      <a:headEnd type="none" w="med" len="med"/>
                      <a:tailEnd type="none" w="med" len="med"/>
                    </a:lnR>
                    <a:solidFill>
                      <a:srgbClr val="009AA6"/>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March 1, 2018 – February 28, 2019</a:t>
                      </a:r>
                    </a:p>
                    <a:p>
                      <a:pPr algn="just">
                        <a:tabLst>
                          <a:tab pos="457200" algn="l"/>
                        </a:tabLst>
                      </a:pPr>
                      <a:endParaRPr lang="en-US" sz="1800" dirty="0">
                        <a:solidFill>
                          <a:schemeClr val="tx1"/>
                        </a:solidFill>
                        <a:effectLst/>
                        <a:latin typeface="Times New Roman" panose="02020603050405020304"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April </a:t>
                      </a:r>
                      <a:r>
                        <a:rPr lang="en-US" sz="1800" b="1" kern="1200" dirty="0" smtClean="0">
                          <a:solidFill>
                            <a:schemeClr val="tx1"/>
                          </a:solidFill>
                          <a:effectLst/>
                          <a:latin typeface="+mn-lt"/>
                          <a:ea typeface="+mn-ea"/>
                          <a:cs typeface="+mn-cs"/>
                        </a:rPr>
                        <a:t>30, </a:t>
                      </a:r>
                      <a:r>
                        <a:rPr lang="en-US" sz="1800" b="1" kern="1200" dirty="0" smtClean="0">
                          <a:solidFill>
                            <a:schemeClr val="tx1"/>
                          </a:solidFill>
                          <a:effectLst/>
                          <a:latin typeface="+mn-lt"/>
                          <a:ea typeface="+mn-ea"/>
                          <a:cs typeface="+mn-cs"/>
                        </a:rPr>
                        <a:t>2019</a:t>
                      </a:r>
                    </a:p>
                    <a:p>
                      <a:pPr>
                        <a:tabLst>
                          <a:tab pos="457200" algn="l"/>
                        </a:tabLst>
                      </a:pPr>
                      <a:endParaRPr lang="en-US" sz="1800" b="1" kern="1200" dirty="0">
                        <a:solidFill>
                          <a:schemeClr val="tx1"/>
                        </a:solidFill>
                        <a:effectLst/>
                        <a:latin typeface="+mn-lt"/>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068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Year 4</a:t>
                      </a:r>
                      <a:endParaRPr lang="en-US" sz="2000" dirty="0" smtClean="0">
                        <a:solidFill>
                          <a:schemeClr val="tx1"/>
                        </a:solidFill>
                        <a:effectLst/>
                        <a:latin typeface="Times New Roman" panose="02020603050405020304" pitchFamily="18" charset="0"/>
                      </a:endParaRPr>
                    </a:p>
                    <a:p>
                      <a:pPr algn="just"/>
                      <a:endParaRPr lang="en-US" sz="2000" dirty="0">
                        <a:solidFill>
                          <a:schemeClr val="tx1"/>
                        </a:solidFill>
                        <a:effectLst/>
                        <a:latin typeface="Times New Roman" panose="02020603050405020304" pitchFamily="18" charset="0"/>
                      </a:endParaRPr>
                    </a:p>
                  </a:txBody>
                  <a:tcPr marL="68577" marR="68577" marT="0" marB="0">
                    <a:lnR w="12700" cap="flat" cmpd="sng" algn="ctr">
                      <a:solidFill>
                        <a:schemeClr val="tx1"/>
                      </a:solidFill>
                      <a:prstDash val="solid"/>
                      <a:round/>
                      <a:headEnd type="none" w="med" len="med"/>
                      <a:tailEnd type="none" w="med" len="med"/>
                    </a:lnR>
                    <a:solidFill>
                      <a:srgbClr val="009AA6"/>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March 1, 2019 – February </a:t>
                      </a:r>
                      <a:r>
                        <a:rPr lang="en-US" sz="1800" b="1" kern="1200" dirty="0" smtClean="0">
                          <a:solidFill>
                            <a:schemeClr val="tx1"/>
                          </a:solidFill>
                          <a:effectLst/>
                          <a:latin typeface="+mn-lt"/>
                          <a:ea typeface="+mn-ea"/>
                          <a:cs typeface="+mn-cs"/>
                        </a:rPr>
                        <a:t>29, </a:t>
                      </a:r>
                      <a:r>
                        <a:rPr lang="en-US" sz="1800" b="1" kern="1200" dirty="0" smtClean="0">
                          <a:solidFill>
                            <a:schemeClr val="tx1"/>
                          </a:solidFill>
                          <a:effectLst/>
                          <a:latin typeface="+mn-lt"/>
                          <a:ea typeface="+mn-ea"/>
                          <a:cs typeface="+mn-cs"/>
                        </a:rPr>
                        <a:t>2020</a:t>
                      </a:r>
                    </a:p>
                    <a:p>
                      <a:pPr algn="just">
                        <a:tabLst>
                          <a:tab pos="457200" algn="l"/>
                        </a:tabLst>
                      </a:pPr>
                      <a:endParaRPr lang="en-US" sz="1800" dirty="0">
                        <a:solidFill>
                          <a:schemeClr val="tx1"/>
                        </a:solidFill>
                        <a:effectLst/>
                        <a:latin typeface="Times New Roman" panose="02020603050405020304"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April </a:t>
                      </a:r>
                      <a:r>
                        <a:rPr lang="en-US" sz="1800" b="1" kern="1200" dirty="0" smtClean="0">
                          <a:solidFill>
                            <a:schemeClr val="tx1"/>
                          </a:solidFill>
                          <a:effectLst/>
                          <a:latin typeface="+mn-lt"/>
                          <a:ea typeface="+mn-ea"/>
                          <a:cs typeface="+mn-cs"/>
                        </a:rPr>
                        <a:t>30, </a:t>
                      </a:r>
                      <a:r>
                        <a:rPr lang="en-US" sz="1800" b="1" kern="1200" dirty="0" smtClean="0">
                          <a:solidFill>
                            <a:schemeClr val="tx1"/>
                          </a:solidFill>
                          <a:effectLst/>
                          <a:latin typeface="+mn-lt"/>
                          <a:ea typeface="+mn-ea"/>
                          <a:cs typeface="+mn-cs"/>
                        </a:rPr>
                        <a:t>2020</a:t>
                      </a:r>
                    </a:p>
                    <a:p>
                      <a:pPr>
                        <a:tabLst>
                          <a:tab pos="457200" algn="l"/>
                        </a:tabLst>
                      </a:pPr>
                      <a:endParaRPr lang="en-US" sz="1800" b="1" kern="1200" dirty="0">
                        <a:solidFill>
                          <a:schemeClr val="tx1"/>
                        </a:solidFill>
                        <a:effectLst/>
                        <a:latin typeface="+mn-lt"/>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068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Year 5:</a:t>
                      </a:r>
                      <a:endParaRPr lang="en-US" sz="2000" dirty="0" smtClean="0">
                        <a:solidFill>
                          <a:schemeClr val="tx1"/>
                        </a:solidFill>
                        <a:effectLst/>
                        <a:latin typeface="Times New Roman" panose="02020603050405020304" pitchFamily="18" charset="0"/>
                      </a:endParaRPr>
                    </a:p>
                    <a:p>
                      <a:pPr algn="just"/>
                      <a:endParaRPr lang="en-US" sz="2000" dirty="0">
                        <a:solidFill>
                          <a:schemeClr val="tx1"/>
                        </a:solidFill>
                        <a:effectLst/>
                        <a:latin typeface="Times New Roman" panose="02020603050405020304" pitchFamily="18" charset="0"/>
                      </a:endParaRPr>
                    </a:p>
                  </a:txBody>
                  <a:tcPr marL="68577" marR="68577" marT="0" marB="0">
                    <a:lnR w="12700" cap="flat" cmpd="sng" algn="ctr">
                      <a:solidFill>
                        <a:schemeClr val="tx1"/>
                      </a:solidFill>
                      <a:prstDash val="solid"/>
                      <a:round/>
                      <a:headEnd type="none" w="med" len="med"/>
                      <a:tailEnd type="none" w="med" len="med"/>
                    </a:lnR>
                    <a:solidFill>
                      <a:srgbClr val="009AA6"/>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457200" algn="l"/>
                        </a:tabLst>
                        <a:defRPr/>
                      </a:pPr>
                      <a:r>
                        <a:rPr lang="en-US" sz="1800" b="1" kern="1200" dirty="0" smtClean="0">
                          <a:solidFill>
                            <a:schemeClr val="tx1"/>
                          </a:solidFill>
                          <a:effectLst/>
                          <a:latin typeface="+mn-lt"/>
                          <a:ea typeface="+mn-ea"/>
                          <a:cs typeface="+mn-cs"/>
                        </a:rPr>
                        <a:t>March 1, 2020 – June 30, 2021</a:t>
                      </a:r>
                    </a:p>
                    <a:p>
                      <a:pPr algn="just">
                        <a:tabLst>
                          <a:tab pos="457200" algn="l"/>
                        </a:tabLst>
                      </a:pPr>
                      <a:endParaRPr lang="en-US" sz="1800" dirty="0">
                        <a:solidFill>
                          <a:schemeClr val="tx1"/>
                        </a:solidFill>
                        <a:effectLst/>
                        <a:latin typeface="Times New Roman" panose="02020603050405020304" pitchFamily="18"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57200" algn="l"/>
                        </a:tabLst>
                      </a:pPr>
                      <a:r>
                        <a:rPr lang="en-US" sz="1800" b="1" kern="1200" dirty="0" smtClean="0">
                          <a:solidFill>
                            <a:schemeClr val="tx1"/>
                          </a:solidFill>
                          <a:effectLst/>
                          <a:latin typeface="+mn-lt"/>
                          <a:ea typeface="+mn-ea"/>
                          <a:cs typeface="+mn-cs"/>
                        </a:rPr>
                        <a:t>August 30, 2021</a:t>
                      </a:r>
                      <a:endParaRPr lang="en-US" sz="1800" b="1" kern="1200" dirty="0">
                        <a:solidFill>
                          <a:schemeClr val="tx1"/>
                        </a:solidFill>
                        <a:effectLst/>
                        <a:latin typeface="+mn-lt"/>
                        <a:ea typeface="+mn-ea"/>
                        <a:cs typeface="+mn-cs"/>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228600" y="3429000"/>
            <a:ext cx="8270875" cy="1095375"/>
          </a:xfrm>
        </p:spPr>
        <p:txBody>
          <a:bodyPr/>
          <a:lstStyle/>
          <a:p>
            <a:pPr eaLnBrk="1" hangingPunct="1"/>
            <a:r>
              <a:rPr lang="en-US" altLang="en-US" dirty="0" smtClean="0"/>
              <a:t>Questions </a:t>
            </a:r>
            <a:r>
              <a:rPr lang="en-US" altLang="en-US" dirty="0"/>
              <a:t>about the overview of the Career Pathways NGO?</a:t>
            </a:r>
            <a:endParaRPr lang="en-US" altLang="en-US" dirty="0" smtClean="0"/>
          </a:p>
        </p:txBody>
      </p:sp>
    </p:spTree>
    <p:extLst>
      <p:ext uri="{BB962C8B-B14F-4D97-AF65-F5344CB8AC3E}">
        <p14:creationId xmlns:p14="http://schemas.microsoft.com/office/powerpoint/2010/main" val="175501555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609600" y="3200400"/>
            <a:ext cx="7162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600" b="1" i="1" dirty="0" smtClean="0">
                <a:latin typeface="Arial" panose="020B0604020202020204" pitchFamily="34" charset="0"/>
                <a:ea typeface="ＭＳ Ｐゴシック" panose="020B0600070205080204" pitchFamily="34" charset="-128"/>
              </a:rPr>
              <a:t>NGO Eligibility </a:t>
            </a:r>
            <a:r>
              <a:rPr lang="en-US" altLang="en-US" sz="3600" b="1" i="1" dirty="0">
                <a:latin typeface="Arial" panose="020B0604020202020204" pitchFamily="34" charset="0"/>
                <a:ea typeface="ＭＳ Ｐゴシック" panose="020B0600070205080204" pitchFamily="34" charset="-128"/>
              </a:rPr>
              <a:t>Requirements</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ea typeface="+mj-ea"/>
                <a:cs typeface="+mj-cs"/>
              </a:rPr>
              <a:t>Eligibility Requirements   </a:t>
            </a:r>
            <a:r>
              <a:rPr lang="en-US" sz="2000" dirty="0" smtClean="0">
                <a:ea typeface="+mj-ea"/>
                <a:cs typeface="+mj-cs"/>
              </a:rPr>
              <a:t>(Page 7)</a:t>
            </a:r>
            <a:endParaRPr lang="en-US" sz="2000" dirty="0">
              <a:ea typeface="+mj-ea"/>
              <a:cs typeface="+mj-cs"/>
            </a:endParaRPr>
          </a:p>
        </p:txBody>
      </p:sp>
      <p:sp>
        <p:nvSpPr>
          <p:cNvPr id="13315" name="Content Placeholder 2"/>
          <p:cNvSpPr>
            <a:spLocks noGrp="1"/>
          </p:cNvSpPr>
          <p:nvPr>
            <p:ph idx="1"/>
          </p:nvPr>
        </p:nvSpPr>
        <p:spPr/>
        <p:txBody>
          <a:bodyPr>
            <a:noAutofit/>
          </a:bodyPr>
          <a:lstStyle/>
          <a:p>
            <a:pPr lvl="0"/>
            <a:r>
              <a:rPr lang="en-US" dirty="0"/>
              <a:t>A </a:t>
            </a:r>
            <a:r>
              <a:rPr lang="en-US" b="1" dirty="0" smtClean="0"/>
              <a:t>comprehensive high school </a:t>
            </a:r>
            <a:r>
              <a:rPr lang="en-US" dirty="0" smtClean="0"/>
              <a:t>(single school)</a:t>
            </a:r>
          </a:p>
          <a:p>
            <a:pPr lvl="0"/>
            <a:r>
              <a:rPr lang="en-US" dirty="0" smtClean="0"/>
              <a:t>Identify </a:t>
            </a:r>
            <a:r>
              <a:rPr lang="en-US" dirty="0"/>
              <a:t>a minimum of one </a:t>
            </a:r>
            <a:r>
              <a:rPr lang="en-US" b="1" dirty="0"/>
              <a:t>key industry </a:t>
            </a:r>
            <a:r>
              <a:rPr lang="en-US" dirty="0"/>
              <a:t>for the career pathway.  </a:t>
            </a:r>
            <a:endParaRPr lang="en-US" sz="2000" dirty="0"/>
          </a:p>
          <a:p>
            <a:pPr lvl="1"/>
            <a:r>
              <a:rPr lang="en-US" dirty="0"/>
              <a:t>List any approved CTE programs at the high school </a:t>
            </a:r>
          </a:p>
          <a:p>
            <a:pPr lvl="1"/>
            <a:r>
              <a:rPr lang="en-US" sz="2000" i="1" dirty="0" smtClean="0"/>
              <a:t>a </a:t>
            </a:r>
            <a:r>
              <a:rPr lang="en-US" sz="2000" i="1" dirty="0"/>
              <a:t>district is eligible to submit an application regardless of whether or not there are currently approved CTE </a:t>
            </a:r>
            <a:r>
              <a:rPr lang="en-US" sz="2000" i="1" dirty="0" smtClean="0"/>
              <a:t>programs at the district.</a:t>
            </a:r>
            <a:endParaRPr lang="en-US" sz="2000" i="1" dirty="0"/>
          </a:p>
          <a:p>
            <a:pPr marL="0" indent="0" eaLnBrk="1" hangingPunct="1">
              <a:buFont typeface="Arial" panose="020B0604020202020204" pitchFamily="34" charset="0"/>
              <a:buNone/>
              <a:defRPr/>
            </a:pPr>
            <a:endParaRPr lang="en-US" sz="1200" dirty="0" smtClean="0">
              <a:ea typeface="+mn-ea"/>
              <a:cs typeface="+mn-cs"/>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ea typeface="+mj-ea"/>
                <a:cs typeface="+mj-cs"/>
              </a:rPr>
              <a:t>NJ Key Industries   (Page 5)</a:t>
            </a:r>
            <a:endParaRPr lang="en-US" sz="2800" dirty="0">
              <a:ea typeface="+mj-ea"/>
              <a:cs typeface="+mj-cs"/>
            </a:endParaRPr>
          </a:p>
        </p:txBody>
      </p:sp>
      <p:sp>
        <p:nvSpPr>
          <p:cNvPr id="13315" name="Content Placeholder 2"/>
          <p:cNvSpPr>
            <a:spLocks noGrp="1"/>
          </p:cNvSpPr>
          <p:nvPr>
            <p:ph idx="1"/>
          </p:nvPr>
        </p:nvSpPr>
        <p:spPr/>
        <p:txBody>
          <a:bodyPr>
            <a:noAutofit/>
          </a:bodyPr>
          <a:lstStyle/>
          <a:p>
            <a:r>
              <a:rPr lang="en-US" dirty="0"/>
              <a:t>Advanced Manufacturing (including food manufacturing)</a:t>
            </a:r>
          </a:p>
          <a:p>
            <a:r>
              <a:rPr lang="en-US" dirty="0"/>
              <a:t>Financial Services</a:t>
            </a:r>
          </a:p>
          <a:p>
            <a:r>
              <a:rPr lang="en-US" dirty="0"/>
              <a:t>Health Care</a:t>
            </a:r>
          </a:p>
          <a:p>
            <a:r>
              <a:rPr lang="en-US" dirty="0"/>
              <a:t>Life Sciences </a:t>
            </a:r>
          </a:p>
          <a:p>
            <a:r>
              <a:rPr lang="en-US" dirty="0"/>
              <a:t>Retail, Hospitality and Tourism </a:t>
            </a:r>
          </a:p>
          <a:p>
            <a:r>
              <a:rPr lang="en-US" dirty="0"/>
              <a:t>Transportation, Logistics and Distribution</a:t>
            </a:r>
          </a:p>
          <a:p>
            <a:r>
              <a:rPr lang="en-US" dirty="0"/>
              <a:t>Technology</a:t>
            </a:r>
          </a:p>
          <a:p>
            <a:pPr marL="0" indent="0" eaLnBrk="1" hangingPunct="1">
              <a:buFont typeface="Arial" panose="020B0604020202020204" pitchFamily="34" charset="0"/>
              <a:buNone/>
              <a:defRPr/>
            </a:pPr>
            <a:endParaRPr lang="en-US" sz="1200" dirty="0" smtClean="0">
              <a:ea typeface="+mn-ea"/>
              <a:cs typeface="+mn-cs"/>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76200" y="3048000"/>
            <a:ext cx="8270875" cy="1095375"/>
          </a:xfrm>
        </p:spPr>
        <p:txBody>
          <a:bodyPr/>
          <a:lstStyle/>
          <a:p>
            <a:pPr eaLnBrk="1" hangingPunct="1"/>
            <a:r>
              <a:rPr lang="en-US" altLang="en-US" dirty="0" smtClean="0"/>
              <a:t>Questions on Eligibility?</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762000"/>
            <a:ext cx="7707312" cy="533400"/>
          </a:xfrm>
        </p:spPr>
        <p:txBody>
          <a:bodyPr>
            <a:noAutofit/>
          </a:bodyPr>
          <a:lstStyle/>
          <a:p>
            <a:pPr eaLnBrk="1" hangingPunct="1">
              <a:lnSpc>
                <a:spcPts val="2700"/>
              </a:lnSpc>
              <a:defRPr/>
            </a:pPr>
            <a:r>
              <a:rPr lang="en-US" sz="2400" dirty="0" smtClean="0">
                <a:ea typeface="+mj-ea"/>
                <a:cs typeface="+mj-cs"/>
              </a:rPr>
              <a:t>FY16 Career Pathways NGO TA Workshop</a:t>
            </a:r>
            <a:endParaRPr lang="en-US" sz="2400" dirty="0">
              <a:ea typeface="+mj-ea"/>
              <a:cs typeface="+mj-cs"/>
            </a:endParaRPr>
          </a:p>
        </p:txBody>
      </p:sp>
      <p:sp>
        <p:nvSpPr>
          <p:cNvPr id="23555" name="Content Placeholder 2"/>
          <p:cNvSpPr>
            <a:spLocks noGrp="1"/>
          </p:cNvSpPr>
          <p:nvPr>
            <p:ph idx="1"/>
          </p:nvPr>
        </p:nvSpPr>
        <p:spPr>
          <a:xfrm>
            <a:off x="337344" y="1752600"/>
            <a:ext cx="7467600" cy="4724400"/>
          </a:xfrm>
        </p:spPr>
        <p:txBody>
          <a:bodyPr/>
          <a:lstStyle/>
          <a:p>
            <a:pPr eaLnBrk="1" hangingPunct="1">
              <a:buFont typeface="Wingdings" panose="05000000000000000000" pitchFamily="2" charset="2"/>
              <a:buNone/>
            </a:pPr>
            <a:r>
              <a:rPr lang="en-US" altLang="en-US" sz="2200" dirty="0" smtClean="0">
                <a:ea typeface="ＭＳ Ｐゴシック" panose="020B0600070205080204" pitchFamily="34" charset="-128"/>
              </a:rPr>
              <a:t>Welcome. We will begin momentarily.</a:t>
            </a:r>
          </a:p>
          <a:p>
            <a:pPr eaLnBrk="1" hangingPunct="1"/>
            <a:r>
              <a:rPr lang="en-US" altLang="en-US" sz="2000" dirty="0" smtClean="0">
                <a:ea typeface="ＭＳ Ｐゴシック" panose="020B0600070205080204" pitchFamily="34" charset="-128"/>
              </a:rPr>
              <a:t>Please use the Audio Wizard to test your audio settings (Tools&gt;Audio&gt;Audio Wizard).</a:t>
            </a:r>
          </a:p>
          <a:p>
            <a:pPr eaLnBrk="1" hangingPunct="1"/>
            <a:r>
              <a:rPr lang="en-US" altLang="en-US" sz="2000" dirty="0" smtClean="0">
                <a:ea typeface="ＭＳ Ｐゴシック" panose="020B0600070205080204" pitchFamily="34" charset="-128"/>
              </a:rPr>
              <a:t>Please introduce yourself by typing your name and organization in the chat box located in the bottom left. </a:t>
            </a:r>
          </a:p>
          <a:p>
            <a:pPr eaLnBrk="1" hangingPunct="1"/>
            <a:r>
              <a:rPr lang="en-US" altLang="en-US" sz="2000" dirty="0" smtClean="0">
                <a:ea typeface="ＭＳ Ｐゴシック" panose="020B0600070205080204" pitchFamily="34" charset="-128"/>
              </a:rPr>
              <a:t>During the presentation, microphones will be muted. At the end of each section in the presentation, I will stop for questions which can </a:t>
            </a:r>
            <a:r>
              <a:rPr lang="en-US" altLang="en-US" sz="2000" dirty="0">
                <a:ea typeface="ＭＳ Ｐゴシック" panose="020B0600070205080204" pitchFamily="34" charset="-128"/>
              </a:rPr>
              <a:t>be typed in the chat window.</a:t>
            </a:r>
          </a:p>
          <a:p>
            <a:pPr eaLnBrk="1" hangingPunct="1"/>
            <a:endParaRPr lang="en-US" altLang="en-US" sz="2000" dirty="0" smtClean="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609600" y="3200400"/>
            <a:ext cx="7162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600" b="1" i="1">
                <a:latin typeface="Arial" panose="020B0604020202020204" pitchFamily="34" charset="0"/>
                <a:ea typeface="ＭＳ Ｐゴシック" panose="020B0600070205080204" pitchFamily="34" charset="-128"/>
              </a:rPr>
              <a:t>Selection Process</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Selection Process</a:t>
            </a:r>
          </a:p>
        </p:txBody>
      </p:sp>
      <p:sp>
        <p:nvSpPr>
          <p:cNvPr id="45059" name="Content Placeholder 2"/>
          <p:cNvSpPr>
            <a:spLocks noGrp="1"/>
          </p:cNvSpPr>
          <p:nvPr>
            <p:ph idx="1"/>
          </p:nvPr>
        </p:nvSpPr>
        <p:spPr/>
        <p:txBody>
          <a:bodyPr>
            <a:normAutofit/>
          </a:bodyPr>
          <a:lstStyle/>
          <a:p>
            <a:pPr marL="0" indent="0" algn="ctr" eaLnBrk="1" hangingPunct="1">
              <a:buFont typeface="Arial" panose="020B0604020202020204" pitchFamily="34" charset="0"/>
              <a:buNone/>
              <a:defRPr/>
            </a:pPr>
            <a:r>
              <a:rPr lang="en-US" altLang="en-US" sz="2800" dirty="0" smtClean="0"/>
              <a:t>The intent of the selection process is to fund </a:t>
            </a:r>
            <a:r>
              <a:rPr lang="en-US" altLang="en-US" sz="2800" b="1" dirty="0" smtClean="0"/>
              <a:t>diverse models </a:t>
            </a:r>
            <a:r>
              <a:rPr lang="en-US" altLang="en-US" sz="2800" dirty="0" smtClean="0"/>
              <a:t>of successful career pathway implementation that may be replicated by interested school districts.  </a:t>
            </a:r>
          </a:p>
        </p:txBody>
      </p:sp>
      <p:sp>
        <p:nvSpPr>
          <p:cNvPr id="2" name="TextBox 1"/>
          <p:cNvSpPr txBox="1"/>
          <p:nvPr/>
        </p:nvSpPr>
        <p:spPr>
          <a:xfrm>
            <a:off x="457200" y="4572000"/>
            <a:ext cx="8534400" cy="1754326"/>
          </a:xfrm>
          <a:prstGeom prst="rect">
            <a:avLst/>
          </a:prstGeom>
          <a:noFill/>
        </p:spPr>
        <p:txBody>
          <a:bodyPr wrap="square" rtlCol="0">
            <a:spAutoFit/>
          </a:bodyPr>
          <a:lstStyle/>
          <a:p>
            <a:r>
              <a:rPr lang="en-US" b="1" dirty="0" smtClean="0"/>
              <a:t>Categories are:</a:t>
            </a:r>
          </a:p>
          <a:p>
            <a:pPr marL="285750" indent="-285750">
              <a:buFont typeface="Arial" panose="020B0604020202020204" pitchFamily="34" charset="0"/>
              <a:buChar char="•"/>
            </a:pPr>
            <a:r>
              <a:rPr lang="en-US" dirty="0" smtClean="0"/>
              <a:t>Minimum of 65 Points</a:t>
            </a:r>
          </a:p>
          <a:p>
            <a:pPr marL="285750" indent="-285750">
              <a:buFont typeface="Arial" panose="020B0604020202020204" pitchFamily="34" charset="0"/>
              <a:buChar char="•"/>
            </a:pPr>
            <a:r>
              <a:rPr lang="en-US" dirty="0" smtClean="0"/>
              <a:t>Category of School (DFG &amp; Locale Code)</a:t>
            </a:r>
          </a:p>
          <a:p>
            <a:pPr marL="285750" indent="-285750">
              <a:buFont typeface="Arial" panose="020B0604020202020204" pitchFamily="34" charset="0"/>
              <a:buChar char="•"/>
            </a:pPr>
            <a:r>
              <a:rPr lang="en-US" dirty="0" smtClean="0"/>
              <a:t>Geographic Location</a:t>
            </a:r>
          </a:p>
          <a:p>
            <a:pPr marL="285750" indent="-285750">
              <a:buFont typeface="Arial" panose="020B0604020202020204" pitchFamily="34" charset="0"/>
              <a:buChar char="•"/>
            </a:pPr>
            <a:r>
              <a:rPr lang="en-US" dirty="0" smtClean="0"/>
              <a:t>Emerging CTE Programs</a:t>
            </a:r>
          </a:p>
          <a:p>
            <a:pPr marL="285750" indent="-285750">
              <a:buFont typeface="Arial" panose="020B0604020202020204" pitchFamily="34" charset="0"/>
              <a:buChar char="•"/>
            </a:pPr>
            <a:r>
              <a:rPr lang="en-US" dirty="0" smtClean="0"/>
              <a:t>Rank Order</a:t>
            </a: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dirty="0" smtClean="0"/>
              <a:t>Selection Process </a:t>
            </a:r>
            <a:br>
              <a:rPr lang="en-US" altLang="en-US" dirty="0" smtClean="0"/>
            </a:br>
            <a:r>
              <a:rPr lang="en-US" altLang="en-US" sz="2800" dirty="0" smtClean="0"/>
              <a:t>(Pages  8-9)</a:t>
            </a:r>
          </a:p>
        </p:txBody>
      </p:sp>
      <p:sp>
        <p:nvSpPr>
          <p:cNvPr id="3" name="Content Placeholder 2"/>
          <p:cNvSpPr>
            <a:spLocks noGrp="1"/>
          </p:cNvSpPr>
          <p:nvPr>
            <p:ph idx="1"/>
          </p:nvPr>
        </p:nvSpPr>
        <p:spPr>
          <a:xfrm>
            <a:off x="204355" y="1981200"/>
            <a:ext cx="7872845" cy="4724400"/>
          </a:xfrm>
        </p:spPr>
        <p:txBody>
          <a:bodyPr>
            <a:noAutofit/>
          </a:bodyPr>
          <a:lstStyle/>
          <a:p>
            <a:pPr marL="457200" indent="-457200" eaLnBrk="1" hangingPunct="1">
              <a:lnSpc>
                <a:spcPct val="100000"/>
              </a:lnSpc>
              <a:spcBef>
                <a:spcPts val="0"/>
              </a:spcBef>
              <a:buFont typeface="+mj-lt"/>
              <a:buAutoNum type="arabicPeriod"/>
              <a:defRPr/>
            </a:pPr>
            <a:r>
              <a:rPr lang="en-US" sz="2000" dirty="0" smtClean="0"/>
              <a:t>Eligibility criteria is met</a:t>
            </a:r>
          </a:p>
          <a:p>
            <a:pPr marL="857250" lvl="1" indent="-457200" eaLnBrk="1" hangingPunct="1">
              <a:lnSpc>
                <a:spcPct val="100000"/>
              </a:lnSpc>
              <a:spcBef>
                <a:spcPts val="0"/>
              </a:spcBef>
              <a:buFont typeface="+mj-lt"/>
              <a:buAutoNum type="arabicPeriod"/>
              <a:defRPr/>
            </a:pPr>
            <a:r>
              <a:rPr lang="en-US" sz="1800" dirty="0" smtClean="0"/>
              <a:t>Applications scored &amp; ranked </a:t>
            </a:r>
          </a:p>
          <a:p>
            <a:pPr marL="857250" lvl="1" indent="-457200" eaLnBrk="1" hangingPunct="1">
              <a:lnSpc>
                <a:spcPct val="100000"/>
              </a:lnSpc>
              <a:spcBef>
                <a:spcPts val="0"/>
              </a:spcBef>
              <a:buFont typeface="+mj-lt"/>
              <a:buAutoNum type="arabicPeriod"/>
              <a:defRPr/>
            </a:pPr>
            <a:r>
              <a:rPr lang="en-US" sz="1800" dirty="0"/>
              <a:t>Must score a minimum of 65 points </a:t>
            </a:r>
          </a:p>
          <a:p>
            <a:pPr marL="457200" indent="-457200" eaLnBrk="1" hangingPunct="1">
              <a:lnSpc>
                <a:spcPct val="100000"/>
              </a:lnSpc>
              <a:spcBef>
                <a:spcPts val="1200"/>
              </a:spcBef>
              <a:buFont typeface="+mj-lt"/>
              <a:buAutoNum type="arabicPeriod"/>
              <a:defRPr/>
            </a:pPr>
            <a:r>
              <a:rPr lang="en-US" sz="2000" dirty="0" smtClean="0"/>
              <a:t>The top scoring application from each of the four categories</a:t>
            </a:r>
          </a:p>
          <a:p>
            <a:pPr marL="914400" lvl="1" indent="-457200" eaLnBrk="1" hangingPunct="1">
              <a:lnSpc>
                <a:spcPct val="100000"/>
              </a:lnSpc>
              <a:spcBef>
                <a:spcPts val="0"/>
              </a:spcBef>
              <a:buFont typeface="+mj-lt"/>
              <a:buAutoNum type="arabicPeriod"/>
              <a:defRPr/>
            </a:pPr>
            <a:r>
              <a:rPr lang="en-US" sz="1800" dirty="0" smtClean="0"/>
              <a:t>Regional, Category A - C</a:t>
            </a:r>
            <a:endParaRPr lang="en-US" sz="1800" dirty="0"/>
          </a:p>
          <a:p>
            <a:pPr marL="457200" indent="-457200" eaLnBrk="1" hangingPunct="1">
              <a:lnSpc>
                <a:spcPct val="100000"/>
              </a:lnSpc>
              <a:spcBef>
                <a:spcPts val="1200"/>
              </a:spcBef>
              <a:buFont typeface="+mj-lt"/>
              <a:buAutoNum type="arabicPeriod"/>
              <a:defRPr/>
            </a:pPr>
            <a:r>
              <a:rPr lang="en-US" sz="2000" dirty="0" smtClean="0"/>
              <a:t>Ensure each geographic region is represented</a:t>
            </a:r>
          </a:p>
          <a:p>
            <a:pPr marL="914400" lvl="1" indent="-457200" eaLnBrk="1" hangingPunct="1">
              <a:lnSpc>
                <a:spcPct val="100000"/>
              </a:lnSpc>
              <a:spcBef>
                <a:spcPts val="0"/>
              </a:spcBef>
              <a:buFont typeface="+mj-lt"/>
              <a:buAutoNum type="arabicPeriod"/>
              <a:defRPr/>
            </a:pPr>
            <a:r>
              <a:rPr lang="en-US" sz="1800" dirty="0" smtClean="0"/>
              <a:t>Select top scoring application </a:t>
            </a:r>
            <a:r>
              <a:rPr lang="en-US" sz="1800" dirty="0"/>
              <a:t>from any missing </a:t>
            </a:r>
            <a:r>
              <a:rPr lang="en-US" sz="1800" dirty="0" smtClean="0"/>
              <a:t>region regardless of category</a:t>
            </a:r>
            <a:r>
              <a:rPr lang="en-US" sz="2000" dirty="0" smtClean="0"/>
              <a:t>.</a:t>
            </a:r>
          </a:p>
          <a:p>
            <a:pPr marL="457200" indent="-457200" eaLnBrk="1" hangingPunct="1">
              <a:lnSpc>
                <a:spcPct val="100000"/>
              </a:lnSpc>
              <a:spcBef>
                <a:spcPts val="1200"/>
              </a:spcBef>
              <a:buFont typeface="+mj-lt"/>
              <a:buAutoNum type="arabicPeriod"/>
              <a:defRPr/>
            </a:pPr>
            <a:r>
              <a:rPr lang="en-US" sz="2000" dirty="0" smtClean="0"/>
              <a:t>Ensure districts with 2 or fewer CTE Programs</a:t>
            </a:r>
          </a:p>
          <a:p>
            <a:pPr marL="857250" lvl="1" indent="-457200" eaLnBrk="1" hangingPunct="1">
              <a:lnSpc>
                <a:spcPct val="100000"/>
              </a:lnSpc>
              <a:spcBef>
                <a:spcPts val="0"/>
              </a:spcBef>
              <a:buFont typeface="+mj-lt"/>
              <a:buAutoNum type="arabicPeriod"/>
              <a:defRPr/>
            </a:pPr>
            <a:r>
              <a:rPr lang="en-US" sz="1800" dirty="0" smtClean="0"/>
              <a:t>If no district previously selected with 2 or fewer CTE programs, select the top scoring application</a:t>
            </a:r>
          </a:p>
          <a:p>
            <a:pPr marL="457200" indent="-457200" eaLnBrk="1" hangingPunct="1">
              <a:lnSpc>
                <a:spcPct val="100000"/>
              </a:lnSpc>
              <a:spcBef>
                <a:spcPts val="1200"/>
              </a:spcBef>
              <a:buFont typeface="+mj-lt"/>
              <a:buAutoNum type="arabicPeriod"/>
              <a:defRPr/>
            </a:pPr>
            <a:r>
              <a:rPr lang="en-US" sz="2000" dirty="0" smtClean="0"/>
              <a:t>Remaining eligible applications are selected in rank order</a:t>
            </a: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76200" y="3048000"/>
            <a:ext cx="8270875" cy="1095375"/>
          </a:xfrm>
        </p:spPr>
        <p:txBody>
          <a:bodyPr/>
          <a:lstStyle/>
          <a:p>
            <a:pPr eaLnBrk="1" hangingPunct="1"/>
            <a:r>
              <a:rPr lang="en-US" altLang="en-US" dirty="0" smtClean="0"/>
              <a:t>Questions on Selection?</a:t>
            </a:r>
          </a:p>
        </p:txBody>
      </p:sp>
    </p:spTree>
    <p:extLst>
      <p:ext uri="{BB962C8B-B14F-4D97-AF65-F5344CB8AC3E}">
        <p14:creationId xmlns:p14="http://schemas.microsoft.com/office/powerpoint/2010/main" val="210150586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533400" y="2743200"/>
            <a:ext cx="8001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gn="ctr">
              <a:lnSpc>
                <a:spcPct val="100000"/>
              </a:lnSpc>
              <a:spcBef>
                <a:spcPct val="0"/>
              </a:spcBef>
              <a:buFontTx/>
              <a:buNone/>
            </a:pPr>
            <a:r>
              <a:rPr lang="en-US" altLang="en-US" sz="3600" b="1" i="1" dirty="0" smtClean="0">
                <a:latin typeface="Arial" panose="020B0604020202020204" pitchFamily="34" charset="0"/>
                <a:ea typeface="ＭＳ Ｐゴシック" panose="020B0600070205080204" pitchFamily="34" charset="-128"/>
              </a:rPr>
              <a:t>PROJECT CONSIDERATIONS</a:t>
            </a:r>
            <a:endParaRPr lang="en-US" altLang="en-US" sz="3600" b="1" i="1" dirty="0">
              <a:latin typeface="Arial" panose="020B0604020202020204" pitchFamily="34" charset="0"/>
              <a:ea typeface="ＭＳ Ｐゴシック" panose="020B0600070205080204" pitchFamily="34" charset="-128"/>
            </a:endParaRPr>
          </a:p>
        </p:txBody>
      </p:sp>
      <p:sp>
        <p:nvSpPr>
          <p:cNvPr id="2" name="TextBox 1"/>
          <p:cNvSpPr txBox="1"/>
          <p:nvPr/>
        </p:nvSpPr>
        <p:spPr>
          <a:xfrm>
            <a:off x="3657600" y="3657600"/>
            <a:ext cx="1752600" cy="369332"/>
          </a:xfrm>
          <a:prstGeom prst="rect">
            <a:avLst/>
          </a:prstGeom>
          <a:noFill/>
        </p:spPr>
        <p:txBody>
          <a:bodyPr wrap="square" rtlCol="0">
            <a:spAutoFit/>
          </a:bodyPr>
          <a:lstStyle/>
          <a:p>
            <a:r>
              <a:rPr lang="en-US" b="1" dirty="0" smtClean="0"/>
              <a:t>Section 2.1</a:t>
            </a:r>
            <a:endParaRPr lang="en-US" b="1"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Project Consideration Topics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8581556"/>
              </p:ext>
            </p:extLst>
          </p:nvPr>
        </p:nvGraphicFramePr>
        <p:xfrm>
          <a:off x="228600" y="1990725"/>
          <a:ext cx="7848600" cy="4714873"/>
        </p:xfrm>
        <a:graphic>
          <a:graphicData uri="http://schemas.openxmlformats.org/drawingml/2006/table">
            <a:tbl>
              <a:tblPr firstRow="1" bandRow="1">
                <a:tableStyleId>{08FB837D-C827-4EFA-A057-4D05807E0F7C}</a:tableStyleId>
              </a:tblPr>
              <a:tblGrid>
                <a:gridCol w="2289175"/>
                <a:gridCol w="2943225"/>
                <a:gridCol w="2616200"/>
              </a:tblGrid>
              <a:tr h="635237">
                <a:tc>
                  <a:txBody>
                    <a:bodyPr/>
                    <a:lstStyle/>
                    <a:p>
                      <a:pPr algn="ctr"/>
                      <a:r>
                        <a:rPr lang="en-US" sz="2400" dirty="0" smtClean="0"/>
                        <a:t>Foundations</a:t>
                      </a:r>
                      <a:endParaRPr lang="en-US" sz="2400" dirty="0"/>
                    </a:p>
                  </a:txBody>
                  <a:tcPr marL="94522" marR="94522"/>
                </a:tc>
                <a:tc>
                  <a:txBody>
                    <a:bodyPr/>
                    <a:lstStyle/>
                    <a:p>
                      <a:pPr algn="ctr"/>
                      <a:r>
                        <a:rPr lang="en-US" sz="2400" dirty="0" smtClean="0"/>
                        <a:t>Support</a:t>
                      </a:r>
                      <a:r>
                        <a:rPr lang="en-US" sz="2400" baseline="0" dirty="0" smtClean="0"/>
                        <a:t> – District</a:t>
                      </a:r>
                      <a:endParaRPr lang="en-US" sz="2400" dirty="0"/>
                    </a:p>
                  </a:txBody>
                  <a:tcPr marL="94522" marR="94522"/>
                </a:tc>
                <a:tc>
                  <a:txBody>
                    <a:bodyPr/>
                    <a:lstStyle/>
                    <a:p>
                      <a:pPr algn="ctr"/>
                      <a:r>
                        <a:rPr lang="en-US" sz="2400" dirty="0" smtClean="0"/>
                        <a:t>Support Student</a:t>
                      </a:r>
                      <a:endParaRPr lang="en-US" sz="2400" dirty="0"/>
                    </a:p>
                  </a:txBody>
                  <a:tcPr marL="94522" marR="94522"/>
                </a:tc>
              </a:tr>
              <a:tr h="515248">
                <a:tc>
                  <a:txBody>
                    <a:bodyPr/>
                    <a:lstStyle/>
                    <a:p>
                      <a:r>
                        <a:rPr lang="en-US" dirty="0" smtClean="0"/>
                        <a:t>Career Pathways</a:t>
                      </a:r>
                    </a:p>
                  </a:txBody>
                  <a:tcPr marL="94522" marR="94522"/>
                </a:tc>
                <a:tc>
                  <a:txBody>
                    <a:bodyPr/>
                    <a:lstStyle/>
                    <a:p>
                      <a:r>
                        <a:rPr lang="en-US" dirty="0" smtClean="0"/>
                        <a:t>Commitment</a:t>
                      </a:r>
                      <a:r>
                        <a:rPr lang="en-US" baseline="0" dirty="0" smtClean="0"/>
                        <a:t> &amp; Vision</a:t>
                      </a:r>
                      <a:endParaRPr lang="en-US" dirty="0"/>
                    </a:p>
                  </a:txBody>
                  <a:tcPr marL="94522" marR="94522"/>
                </a:tc>
                <a:tc>
                  <a:txBody>
                    <a:bodyPr/>
                    <a:lstStyle/>
                    <a:p>
                      <a:r>
                        <a:rPr lang="en-US" dirty="0" smtClean="0"/>
                        <a:t>Rigorous Pedagogy</a:t>
                      </a:r>
                      <a:endParaRPr lang="en-US" dirty="0"/>
                    </a:p>
                  </a:txBody>
                  <a:tcPr marL="94522" marR="94522"/>
                </a:tc>
              </a:tr>
              <a:tr h="12704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CTE Programs/Programs of Study</a:t>
                      </a:r>
                    </a:p>
                    <a:p>
                      <a:endParaRPr lang="en-US" dirty="0"/>
                    </a:p>
                  </a:txBody>
                  <a:tcPr marL="94522" marR="94522"/>
                </a:tc>
                <a:tc>
                  <a:txBody>
                    <a:bodyPr/>
                    <a:lstStyle/>
                    <a:p>
                      <a:r>
                        <a:rPr lang="en-US" dirty="0" smtClean="0"/>
                        <a:t>Partnerships</a:t>
                      </a:r>
                      <a:endParaRPr lang="en-US" dirty="0"/>
                    </a:p>
                  </a:txBody>
                  <a:tcPr marL="94522" marR="94522"/>
                </a:tc>
                <a:tc>
                  <a:txBody>
                    <a:bodyPr/>
                    <a:lstStyle/>
                    <a:p>
                      <a:r>
                        <a:rPr lang="en-US" dirty="0" smtClean="0"/>
                        <a:t>Interdisciplinary Instruction /Co-Curricular Planning</a:t>
                      </a:r>
                      <a:endParaRPr lang="en-US" dirty="0"/>
                    </a:p>
                  </a:txBody>
                  <a:tcPr marL="94522" marR="94522"/>
                </a:tc>
              </a:tr>
              <a:tr h="515248">
                <a:tc>
                  <a:txBody>
                    <a:bodyPr/>
                    <a:lstStyle/>
                    <a:p>
                      <a:endParaRPr lang="en-US"/>
                    </a:p>
                  </a:txBody>
                  <a:tcPr marL="94522" marR="94522"/>
                </a:tc>
                <a:tc>
                  <a:txBody>
                    <a:bodyPr/>
                    <a:lstStyle/>
                    <a:p>
                      <a:r>
                        <a:rPr lang="en-US" dirty="0" smtClean="0"/>
                        <a:t>Advisory Boards</a:t>
                      </a:r>
                      <a:endParaRPr lang="en-US" dirty="0"/>
                    </a:p>
                  </a:txBody>
                  <a:tcPr marL="94522" marR="94522"/>
                </a:tc>
                <a:tc>
                  <a:txBody>
                    <a:bodyPr/>
                    <a:lstStyle/>
                    <a:p>
                      <a:r>
                        <a:rPr lang="en-US" dirty="0" smtClean="0"/>
                        <a:t>Work Based</a:t>
                      </a:r>
                      <a:r>
                        <a:rPr lang="en-US" baseline="0" dirty="0" smtClean="0"/>
                        <a:t> Learning</a:t>
                      </a:r>
                      <a:endParaRPr lang="en-US" dirty="0"/>
                    </a:p>
                  </a:txBody>
                  <a:tcPr marL="94522" marR="94522"/>
                </a:tc>
              </a:tr>
              <a:tr h="889332">
                <a:tc>
                  <a:txBody>
                    <a:bodyPr/>
                    <a:lstStyle/>
                    <a:p>
                      <a:endParaRPr lang="en-US" dirty="0"/>
                    </a:p>
                  </a:txBody>
                  <a:tcPr marL="94522" marR="9452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Professional Learning</a:t>
                      </a:r>
                    </a:p>
                    <a:p>
                      <a:endParaRPr lang="en-US" dirty="0"/>
                    </a:p>
                  </a:txBody>
                  <a:tcPr marL="94522" marR="94522"/>
                </a:tc>
                <a:tc>
                  <a:txBody>
                    <a:bodyPr/>
                    <a:lstStyle/>
                    <a:p>
                      <a:r>
                        <a:rPr lang="en-US" i="1" dirty="0" smtClean="0"/>
                        <a:t>Individualized</a:t>
                      </a:r>
                      <a:r>
                        <a:rPr lang="en-US" i="1" baseline="0" dirty="0" smtClean="0"/>
                        <a:t> Career Planning &amp; Supports</a:t>
                      </a:r>
                      <a:endParaRPr lang="en-US" i="1" dirty="0"/>
                    </a:p>
                  </a:txBody>
                  <a:tcPr marL="94522" marR="94522"/>
                </a:tc>
              </a:tr>
              <a:tr h="889332">
                <a:tc>
                  <a:txBody>
                    <a:bodyPr/>
                    <a:lstStyle/>
                    <a:p>
                      <a:endParaRPr lang="en-US"/>
                    </a:p>
                  </a:txBody>
                  <a:tcPr marL="94522" marR="94522"/>
                </a:tc>
                <a:tc>
                  <a:txBody>
                    <a:bodyPr/>
                    <a:lstStyle/>
                    <a:p>
                      <a:r>
                        <a:rPr lang="en-US" i="1" dirty="0" smtClean="0"/>
                        <a:t>Data Informed Improvement Cycle</a:t>
                      </a:r>
                      <a:endParaRPr lang="en-US" i="1" dirty="0"/>
                    </a:p>
                  </a:txBody>
                  <a:tcPr marL="94522" marR="94522"/>
                </a:tc>
                <a:tc>
                  <a:txBody>
                    <a:bodyPr/>
                    <a:lstStyle/>
                    <a:p>
                      <a:endParaRPr lang="en-US" dirty="0"/>
                    </a:p>
                  </a:txBody>
                  <a:tcPr marL="94522" marR="94522"/>
                </a:tc>
              </a:tr>
            </a:tbl>
          </a:graphicData>
        </a:graphic>
      </p:graphicFrame>
    </p:spTree>
    <p:extLst>
      <p:ext uri="{BB962C8B-B14F-4D97-AF65-F5344CB8AC3E}">
        <p14:creationId xmlns:p14="http://schemas.microsoft.com/office/powerpoint/2010/main" val="139699026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914400" y="3048000"/>
            <a:ext cx="7391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600" b="1" i="1" dirty="0" smtClean="0">
                <a:latin typeface="Arial" panose="020B0604020202020204" pitchFamily="34" charset="0"/>
                <a:ea typeface="ＭＳ Ｐゴシック" panose="020B0600070205080204" pitchFamily="34" charset="-128"/>
              </a:rPr>
              <a:t>What are Career Pathways?</a:t>
            </a:r>
            <a:endParaRPr lang="en-US" altLang="en-US" sz="3600"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0531163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848600" cy="914400"/>
          </a:xfrm>
        </p:spPr>
        <p:txBody>
          <a:bodyPr>
            <a:normAutofit fontScale="90000"/>
          </a:bodyPr>
          <a:lstStyle/>
          <a:p>
            <a:r>
              <a:rPr lang="en-US" dirty="0" smtClean="0"/>
              <a:t>What are Career Pathways? </a:t>
            </a:r>
            <a:br>
              <a:rPr lang="en-US" dirty="0" smtClean="0"/>
            </a:br>
            <a:r>
              <a:rPr lang="en-US" sz="2200" dirty="0" smtClean="0"/>
              <a:t>(Page 31, Appendix A)</a:t>
            </a:r>
            <a:endParaRPr lang="en-US" sz="2200" dirty="0"/>
          </a:p>
        </p:txBody>
      </p:sp>
      <p:sp>
        <p:nvSpPr>
          <p:cNvPr id="3" name="Content Placeholder 2"/>
          <p:cNvSpPr>
            <a:spLocks noGrp="1"/>
          </p:cNvSpPr>
          <p:nvPr>
            <p:ph idx="1"/>
          </p:nvPr>
        </p:nvSpPr>
        <p:spPr>
          <a:xfrm>
            <a:off x="304800" y="1676400"/>
            <a:ext cx="7848600" cy="4800600"/>
          </a:xfrm>
        </p:spPr>
        <p:txBody>
          <a:bodyPr>
            <a:normAutofit lnSpcReduction="10000"/>
          </a:bodyPr>
          <a:lstStyle/>
          <a:p>
            <a:pPr>
              <a:lnSpc>
                <a:spcPct val="120000"/>
              </a:lnSpc>
              <a:spcBef>
                <a:spcPts val="0"/>
              </a:spcBef>
            </a:pPr>
            <a:r>
              <a:rPr lang="en-US" dirty="0" smtClean="0"/>
              <a:t>Are an </a:t>
            </a:r>
            <a:r>
              <a:rPr lang="en-US" b="1" dirty="0"/>
              <a:t>integrated</a:t>
            </a:r>
            <a:r>
              <a:rPr lang="en-US" dirty="0"/>
              <a:t> approach to developing students’ core academic, technical and employability skills in a broad career </a:t>
            </a:r>
            <a:r>
              <a:rPr lang="en-US" dirty="0" smtClean="0"/>
              <a:t>area</a:t>
            </a:r>
            <a:r>
              <a:rPr lang="en-US" dirty="0"/>
              <a:t>.</a:t>
            </a:r>
            <a:r>
              <a:rPr lang="en-US" dirty="0" smtClean="0"/>
              <a:t> </a:t>
            </a:r>
          </a:p>
          <a:p>
            <a:pPr>
              <a:lnSpc>
                <a:spcPct val="120000"/>
              </a:lnSpc>
              <a:spcBef>
                <a:spcPts val="0"/>
              </a:spcBef>
            </a:pPr>
            <a:endParaRPr lang="en-US" dirty="0" smtClean="0"/>
          </a:p>
          <a:p>
            <a:pPr>
              <a:lnSpc>
                <a:spcPct val="120000"/>
              </a:lnSpc>
              <a:spcBef>
                <a:spcPts val="0"/>
              </a:spcBef>
            </a:pPr>
            <a:r>
              <a:rPr lang="en-US" dirty="0" smtClean="0"/>
              <a:t>Are an </a:t>
            </a:r>
            <a:r>
              <a:rPr lang="en-US" dirty="0"/>
              <a:t>educational program </a:t>
            </a:r>
            <a:r>
              <a:rPr lang="en-US" dirty="0" smtClean="0"/>
              <a:t>providing connections </a:t>
            </a:r>
            <a:r>
              <a:rPr lang="en-US" dirty="0"/>
              <a:t>and </a:t>
            </a:r>
            <a:r>
              <a:rPr lang="en-US" dirty="0" smtClean="0"/>
              <a:t>opportunities </a:t>
            </a:r>
            <a:r>
              <a:rPr lang="en-US" dirty="0"/>
              <a:t>for </a:t>
            </a:r>
            <a:r>
              <a:rPr lang="en-US" dirty="0" smtClean="0"/>
              <a:t>advancement that results in </a:t>
            </a:r>
            <a:r>
              <a:rPr lang="en-US" dirty="0"/>
              <a:t>attainment of industry-valued credentials and postsecondary </a:t>
            </a:r>
            <a:r>
              <a:rPr lang="en-US" dirty="0" smtClean="0"/>
              <a:t>degrees.</a:t>
            </a:r>
          </a:p>
          <a:p>
            <a:pPr>
              <a:lnSpc>
                <a:spcPct val="120000"/>
              </a:lnSpc>
              <a:spcBef>
                <a:spcPts val="0"/>
              </a:spcBef>
            </a:pPr>
            <a:endParaRPr lang="en-US" dirty="0"/>
          </a:p>
          <a:p>
            <a:pPr>
              <a:lnSpc>
                <a:spcPct val="120000"/>
              </a:lnSpc>
              <a:spcBef>
                <a:spcPts val="0"/>
              </a:spcBef>
            </a:pPr>
            <a:r>
              <a:rPr lang="en-US" dirty="0" smtClean="0"/>
              <a:t>Result in employment in high-demand, high-wage occupations.</a:t>
            </a:r>
          </a:p>
        </p:txBody>
      </p:sp>
    </p:spTree>
    <p:extLst>
      <p:ext uri="{BB962C8B-B14F-4D97-AF65-F5344CB8AC3E}">
        <p14:creationId xmlns:p14="http://schemas.microsoft.com/office/powerpoint/2010/main" val="42019363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Pathway Domains</a:t>
            </a:r>
            <a:endParaRPr lang="en-US" dirty="0"/>
          </a:p>
        </p:txBody>
      </p:sp>
      <p:sp>
        <p:nvSpPr>
          <p:cNvPr id="3" name="Content Placeholder 2"/>
          <p:cNvSpPr>
            <a:spLocks noGrp="1"/>
          </p:cNvSpPr>
          <p:nvPr>
            <p:ph idx="1"/>
          </p:nvPr>
        </p:nvSpPr>
        <p:spPr>
          <a:xfrm>
            <a:off x="228600" y="1981200"/>
            <a:ext cx="7924800" cy="4343400"/>
          </a:xfrm>
        </p:spPr>
        <p:txBody>
          <a:bodyPr/>
          <a:lstStyle/>
          <a:p>
            <a:pPr lvl="0"/>
            <a:r>
              <a:rPr lang="en-US" dirty="0"/>
              <a:t>District Vision and Commitments </a:t>
            </a:r>
          </a:p>
          <a:p>
            <a:pPr lvl="0"/>
            <a:r>
              <a:rPr lang="en-US" dirty="0"/>
              <a:t>High-Quality Partnerships  </a:t>
            </a:r>
            <a:endParaRPr lang="en-US" dirty="0" smtClean="0"/>
          </a:p>
          <a:p>
            <a:pPr lvl="0"/>
            <a:r>
              <a:rPr lang="en-US" dirty="0" smtClean="0"/>
              <a:t>High-Quality </a:t>
            </a:r>
            <a:r>
              <a:rPr lang="en-US" dirty="0"/>
              <a:t>CTE Programs of Study </a:t>
            </a:r>
          </a:p>
          <a:p>
            <a:pPr lvl="0"/>
            <a:r>
              <a:rPr lang="en-US" dirty="0" smtClean="0"/>
              <a:t>Pedagogical </a:t>
            </a:r>
            <a:r>
              <a:rPr lang="en-US" dirty="0"/>
              <a:t>Approach </a:t>
            </a:r>
            <a:r>
              <a:rPr lang="en-US" dirty="0" smtClean="0"/>
              <a:t>&amp; Interdisciplinary </a:t>
            </a:r>
            <a:r>
              <a:rPr lang="en-US" dirty="0"/>
              <a:t>Instruction </a:t>
            </a:r>
          </a:p>
          <a:p>
            <a:pPr lvl="0"/>
            <a:r>
              <a:rPr lang="en-US" dirty="0"/>
              <a:t>Individualized Planning </a:t>
            </a:r>
            <a:r>
              <a:rPr lang="en-US" dirty="0" smtClean="0"/>
              <a:t>&amp; Supports</a:t>
            </a:r>
            <a:endParaRPr lang="en-US" dirty="0"/>
          </a:p>
          <a:p>
            <a:pPr lvl="0"/>
            <a:r>
              <a:rPr lang="en-US" dirty="0"/>
              <a:t>Data Informed Improvement </a:t>
            </a:r>
            <a:r>
              <a:rPr lang="en-US" dirty="0" smtClean="0"/>
              <a:t>Cycle</a:t>
            </a:r>
            <a:endParaRPr lang="en-US" dirty="0"/>
          </a:p>
        </p:txBody>
      </p:sp>
    </p:spTree>
    <p:extLst>
      <p:ext uri="{BB962C8B-B14F-4D97-AF65-F5344CB8AC3E}">
        <p14:creationId xmlns:p14="http://schemas.microsoft.com/office/powerpoint/2010/main" val="334971336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that look like in a school?</a:t>
            </a:r>
            <a:endParaRPr lang="en-US" dirty="0"/>
          </a:p>
        </p:txBody>
      </p:sp>
      <p:sp>
        <p:nvSpPr>
          <p:cNvPr id="3" name="Content Placeholder 2"/>
          <p:cNvSpPr>
            <a:spLocks noGrp="1"/>
          </p:cNvSpPr>
          <p:nvPr>
            <p:ph idx="1"/>
          </p:nvPr>
        </p:nvSpPr>
        <p:spPr>
          <a:xfrm>
            <a:off x="304800" y="1676400"/>
            <a:ext cx="7848600" cy="4800600"/>
          </a:xfrm>
        </p:spPr>
        <p:txBody>
          <a:bodyPr/>
          <a:lstStyle/>
          <a:p>
            <a:pPr marL="0" indent="0">
              <a:buNone/>
            </a:pPr>
            <a:r>
              <a:rPr lang="en-US" dirty="0" smtClean="0"/>
              <a:t>	Implementing </a:t>
            </a:r>
            <a:r>
              <a:rPr lang="en-US" dirty="0"/>
              <a:t>career pathways in a high </a:t>
            </a:r>
            <a:r>
              <a:rPr lang="en-US" dirty="0" smtClean="0"/>
              <a:t>school 	requires developing </a:t>
            </a:r>
            <a:r>
              <a:rPr lang="en-US" dirty="0"/>
              <a:t>high-quality </a:t>
            </a:r>
            <a:r>
              <a:rPr lang="en-US" dirty="0" smtClean="0"/>
              <a:t>partnerships… </a:t>
            </a:r>
          </a:p>
          <a:p>
            <a:pPr marL="0" indent="0">
              <a:buNone/>
            </a:pPr>
            <a:r>
              <a:rPr lang="en-US" dirty="0" smtClean="0"/>
              <a:t>	That support a committed district in providing 	opportunities </a:t>
            </a:r>
            <a:r>
              <a:rPr lang="en-US" dirty="0"/>
              <a:t>for students to </a:t>
            </a:r>
            <a:r>
              <a:rPr lang="en-US" dirty="0" smtClean="0"/>
              <a:t>engage </a:t>
            </a:r>
            <a:r>
              <a:rPr lang="en-US" dirty="0"/>
              <a:t>in authentic, </a:t>
            </a:r>
            <a:r>
              <a:rPr lang="en-US" dirty="0" smtClean="0"/>
              <a:t>	relevant and rigorous </a:t>
            </a:r>
            <a:r>
              <a:rPr lang="en-US" dirty="0"/>
              <a:t>learning </a:t>
            </a:r>
            <a:r>
              <a:rPr lang="en-US" dirty="0" smtClean="0"/>
              <a:t>with connections to 	postsecondary and industry…</a:t>
            </a:r>
          </a:p>
          <a:p>
            <a:pPr marL="0" indent="0">
              <a:buNone/>
            </a:pPr>
            <a:r>
              <a:rPr lang="en-US" dirty="0" smtClean="0"/>
              <a:t>	And provides all students individualized supports, 	career planning, interdisciplinary instruction and 	contextual </a:t>
            </a:r>
            <a:r>
              <a:rPr lang="en-US" dirty="0"/>
              <a:t>learning.  </a:t>
            </a:r>
            <a:endParaRPr lang="en-US" dirty="0" smtClean="0"/>
          </a:p>
        </p:txBody>
      </p:sp>
    </p:spTree>
    <p:extLst>
      <p:ext uri="{BB962C8B-B14F-4D97-AF65-F5344CB8AC3E}">
        <p14:creationId xmlns:p14="http://schemas.microsoft.com/office/powerpoint/2010/main" val="4201193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6613"/>
            <a:ext cx="7431087" cy="557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605" name="Group 14"/>
          <p:cNvGrpSpPr>
            <a:grpSpLocks/>
          </p:cNvGrpSpPr>
          <p:nvPr/>
        </p:nvGrpSpPr>
        <p:grpSpPr bwMode="auto">
          <a:xfrm>
            <a:off x="862013" y="836613"/>
            <a:ext cx="4765675" cy="4192587"/>
            <a:chOff x="862175" y="836694"/>
            <a:chExt cx="4766157" cy="4192506"/>
          </a:xfrm>
        </p:grpSpPr>
        <p:pic>
          <p:nvPicPr>
            <p:cNvPr id="256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175" y="836694"/>
              <a:ext cx="4766157" cy="419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990775" y="1981259"/>
              <a:ext cx="2895893" cy="22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951084" y="2209854"/>
              <a:ext cx="3586525" cy="723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 name="TextBox 15"/>
          <p:cNvSpPr txBox="1"/>
          <p:nvPr/>
        </p:nvSpPr>
        <p:spPr>
          <a:xfrm>
            <a:off x="1257300" y="120650"/>
            <a:ext cx="3279775" cy="523875"/>
          </a:xfrm>
          <a:prstGeom prst="rect">
            <a:avLst/>
          </a:prstGeom>
          <a:noFill/>
        </p:spPr>
        <p:txBody>
          <a:bodyPr wrap="none">
            <a:spAutoFit/>
          </a:bodyPr>
          <a:lstStyle/>
          <a:p>
            <a:pPr algn="ctr">
              <a:defRPr/>
            </a:pPr>
            <a:r>
              <a:rPr lang="en-US" sz="2800" b="1" dirty="0">
                <a:solidFill>
                  <a:schemeClr val="tx1">
                    <a:lumMod val="65000"/>
                    <a:lumOff val="35000"/>
                  </a:schemeClr>
                </a:solidFill>
              </a:rPr>
              <a:t>What You Will See</a:t>
            </a:r>
          </a:p>
        </p:txBody>
      </p:sp>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050925"/>
            <a:ext cx="269875"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950" y="836613"/>
            <a:ext cx="2314575" cy="320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304800" y="2895600"/>
            <a:ext cx="8270875" cy="1095375"/>
          </a:xfrm>
        </p:spPr>
        <p:txBody>
          <a:bodyPr/>
          <a:lstStyle/>
          <a:p>
            <a:pPr eaLnBrk="1" hangingPunct="1"/>
            <a:r>
              <a:rPr lang="en-US" altLang="en-US" dirty="0" smtClean="0"/>
              <a:t>Questions on </a:t>
            </a:r>
            <a:br>
              <a:rPr lang="en-US" altLang="en-US" dirty="0" smtClean="0"/>
            </a:br>
            <a:r>
              <a:rPr lang="en-US" altLang="en-US" dirty="0" smtClean="0"/>
              <a:t>Career </a:t>
            </a:r>
            <a:r>
              <a:rPr lang="en-US" altLang="en-US" dirty="0"/>
              <a:t>Pathways?</a:t>
            </a:r>
            <a:endParaRPr lang="en-US" altLang="en-US" dirty="0" smtClean="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914400" y="3048000"/>
            <a:ext cx="7391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600" b="1" i="1" dirty="0" smtClean="0">
                <a:latin typeface="Arial" panose="020B0604020202020204" pitchFamily="34" charset="0"/>
                <a:ea typeface="ＭＳ Ｐゴシック" panose="020B0600070205080204" pitchFamily="34" charset="-128"/>
              </a:rPr>
              <a:t>What are CTE Programs?</a:t>
            </a:r>
            <a:endParaRPr lang="en-US" altLang="en-US" sz="3600"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1618858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36" y="381000"/>
            <a:ext cx="6949064" cy="914400"/>
          </a:xfrm>
        </p:spPr>
        <p:txBody>
          <a:bodyPr>
            <a:normAutofit fontScale="90000"/>
          </a:bodyPr>
          <a:lstStyle/>
          <a:p>
            <a:r>
              <a:rPr lang="en-US" sz="3100" dirty="0" smtClean="0"/>
              <a:t>Career &amp; Technical Education Programs of Study Framework </a:t>
            </a:r>
            <a:r>
              <a:rPr lang="en-US" sz="2000" dirty="0" smtClean="0"/>
              <a:t>(Appendix D)</a:t>
            </a:r>
            <a:endParaRPr lang="en-US" sz="2000" dirty="0"/>
          </a:p>
        </p:txBody>
      </p:sp>
      <p:pic>
        <p:nvPicPr>
          <p:cNvPr id="162819" name="Picture 2" descr="C:\Users\ldirenzo\AppData\Local\Temp\msohtmlclip1\02\clip_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37" y="1905000"/>
            <a:ext cx="8071873" cy="4487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3531364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9750"/>
            <a:ext cx="8229600" cy="865188"/>
          </a:xfrm>
        </p:spPr>
        <p:txBody>
          <a:bodyPr>
            <a:normAutofit fontScale="90000"/>
          </a:bodyPr>
          <a:lstStyle/>
          <a:p>
            <a:pPr eaLnBrk="1" fontAlgn="auto" hangingPunct="1">
              <a:spcAft>
                <a:spcPts val="0"/>
              </a:spcAft>
              <a:defRPr/>
            </a:pPr>
            <a:r>
              <a:rPr lang="en-US" sz="3100" dirty="0" smtClean="0">
                <a:ea typeface="+mj-ea"/>
                <a:cs typeface="+mj-cs"/>
              </a:rPr>
              <a:t>Foundational CTE Programs </a:t>
            </a:r>
            <a:r>
              <a:rPr lang="en-US" sz="2800" dirty="0" smtClean="0">
                <a:ea typeface="+mj-ea"/>
                <a:cs typeface="+mj-cs"/>
              </a:rPr>
              <a:t/>
            </a:r>
            <a:br>
              <a:rPr lang="en-US" sz="2800" dirty="0" smtClean="0">
                <a:ea typeface="+mj-ea"/>
                <a:cs typeface="+mj-cs"/>
              </a:rPr>
            </a:br>
            <a:r>
              <a:rPr lang="en-US" sz="2000" dirty="0" smtClean="0">
                <a:ea typeface="+mj-ea"/>
                <a:cs typeface="+mj-cs"/>
              </a:rPr>
              <a:t>(Page 43, Appendix D)</a:t>
            </a:r>
            <a:endParaRPr lang="en-US" sz="2000" dirty="0">
              <a:ea typeface="+mj-ea"/>
              <a:cs typeface="+mj-cs"/>
            </a:endParaRPr>
          </a:p>
        </p:txBody>
      </p:sp>
      <p:sp>
        <p:nvSpPr>
          <p:cNvPr id="12291" name="Rectangle 3"/>
          <p:cNvSpPr>
            <a:spLocks noGrp="1" noChangeArrowheads="1"/>
          </p:cNvSpPr>
          <p:nvPr>
            <p:ph idx="1"/>
          </p:nvPr>
        </p:nvSpPr>
        <p:spPr>
          <a:xfrm>
            <a:off x="315913" y="1828800"/>
            <a:ext cx="8142287" cy="4800600"/>
          </a:xfrm>
        </p:spPr>
        <p:txBody>
          <a:bodyPr>
            <a:noAutofit/>
          </a:bodyPr>
          <a:lstStyle/>
          <a:p>
            <a:pPr eaLnBrk="1" hangingPunct="1">
              <a:lnSpc>
                <a:spcPct val="100000"/>
              </a:lnSpc>
              <a:spcBef>
                <a:spcPts val="1200"/>
              </a:spcBef>
              <a:defRPr/>
            </a:pPr>
            <a:r>
              <a:rPr lang="en-US" dirty="0" smtClean="0"/>
              <a:t>Provide </a:t>
            </a:r>
            <a:r>
              <a:rPr lang="en-US" dirty="0"/>
              <a:t>multiple career pathways;</a:t>
            </a:r>
          </a:p>
          <a:p>
            <a:pPr eaLnBrk="1" hangingPunct="1">
              <a:lnSpc>
                <a:spcPct val="100000"/>
              </a:lnSpc>
              <a:spcBef>
                <a:spcPts val="1200"/>
              </a:spcBef>
              <a:defRPr/>
            </a:pPr>
            <a:r>
              <a:rPr lang="en-US" dirty="0"/>
              <a:t>Include </a:t>
            </a:r>
            <a:r>
              <a:rPr lang="en-US" dirty="0" smtClean="0"/>
              <a:t>rigorous, authentic, contextual learning; </a:t>
            </a:r>
            <a:endParaRPr lang="en-US" dirty="0"/>
          </a:p>
          <a:p>
            <a:pPr eaLnBrk="1" hangingPunct="1">
              <a:lnSpc>
                <a:spcPct val="100000"/>
              </a:lnSpc>
              <a:spcBef>
                <a:spcPts val="1200"/>
              </a:spcBef>
              <a:defRPr/>
            </a:pPr>
            <a:r>
              <a:rPr lang="en-US" dirty="0"/>
              <a:t>Address business and industry expectations and prepare students for a range of </a:t>
            </a:r>
            <a:r>
              <a:rPr lang="en-US" dirty="0" smtClean="0"/>
              <a:t>high-wage</a:t>
            </a:r>
            <a:r>
              <a:rPr lang="en-US" dirty="0"/>
              <a:t>, </a:t>
            </a:r>
            <a:r>
              <a:rPr lang="en-US" dirty="0" smtClean="0"/>
              <a:t>high-skill</a:t>
            </a:r>
            <a:r>
              <a:rPr lang="en-US" dirty="0"/>
              <a:t>, </a:t>
            </a:r>
            <a:r>
              <a:rPr lang="en-US" dirty="0" smtClean="0"/>
              <a:t>high-demand </a:t>
            </a:r>
            <a:r>
              <a:rPr lang="en-US" dirty="0"/>
              <a:t>careers;</a:t>
            </a:r>
          </a:p>
          <a:p>
            <a:pPr eaLnBrk="1" hangingPunct="1">
              <a:lnSpc>
                <a:spcPct val="100000"/>
              </a:lnSpc>
              <a:spcBef>
                <a:spcPts val="1200"/>
              </a:spcBef>
              <a:defRPr/>
            </a:pPr>
            <a:r>
              <a:rPr lang="en-US" dirty="0" smtClean="0"/>
              <a:t>Integrate academic standards;</a:t>
            </a:r>
          </a:p>
          <a:p>
            <a:pPr eaLnBrk="1" hangingPunct="1">
              <a:lnSpc>
                <a:spcPct val="100000"/>
              </a:lnSpc>
              <a:spcBef>
                <a:spcPts val="1200"/>
              </a:spcBef>
              <a:defRPr/>
            </a:pPr>
            <a:r>
              <a:rPr lang="en-US" dirty="0" smtClean="0"/>
              <a:t>Align </a:t>
            </a:r>
            <a:r>
              <a:rPr lang="en-US" dirty="0"/>
              <a:t>to postsecondary options;</a:t>
            </a:r>
          </a:p>
          <a:p>
            <a:pPr eaLnBrk="1" hangingPunct="1">
              <a:lnSpc>
                <a:spcPct val="100000"/>
              </a:lnSpc>
              <a:spcBef>
                <a:spcPts val="1200"/>
              </a:spcBef>
              <a:defRPr/>
            </a:pPr>
            <a:r>
              <a:rPr lang="en-US" dirty="0"/>
              <a:t>Provide work-based learning opportunities</a:t>
            </a:r>
            <a:r>
              <a:rPr lang="en-US" dirty="0" smtClean="0"/>
              <a:t>;</a:t>
            </a:r>
          </a:p>
          <a:p>
            <a:pPr eaLnBrk="1" hangingPunct="1">
              <a:lnSpc>
                <a:spcPct val="100000"/>
              </a:lnSpc>
              <a:spcBef>
                <a:spcPts val="1200"/>
              </a:spcBef>
              <a:defRPr/>
            </a:pPr>
            <a:r>
              <a:rPr lang="en-US" dirty="0"/>
              <a:t>Include student leadership development</a:t>
            </a:r>
            <a:r>
              <a:rPr lang="en-US" dirty="0" smtClean="0"/>
              <a:t>; and</a:t>
            </a:r>
            <a:endParaRPr lang="en-US" dirty="0"/>
          </a:p>
          <a:p>
            <a:pPr eaLnBrk="1" hangingPunct="1">
              <a:lnSpc>
                <a:spcPct val="100000"/>
              </a:lnSpc>
              <a:spcBef>
                <a:spcPts val="1200"/>
              </a:spcBef>
              <a:defRPr/>
            </a:pPr>
            <a:r>
              <a:rPr lang="en-US" dirty="0"/>
              <a:t>Provide on-going career counseling and advisement</a:t>
            </a:r>
            <a:r>
              <a:rPr lang="en-US"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 Programs of Study</a:t>
            </a:r>
            <a:endParaRPr lang="en-US" dirty="0"/>
          </a:p>
        </p:txBody>
      </p:sp>
      <p:sp>
        <p:nvSpPr>
          <p:cNvPr id="3" name="Content Placeholder 2"/>
          <p:cNvSpPr>
            <a:spLocks noGrp="1"/>
          </p:cNvSpPr>
          <p:nvPr>
            <p:ph idx="1"/>
          </p:nvPr>
        </p:nvSpPr>
        <p:spPr/>
        <p:txBody>
          <a:bodyPr/>
          <a:lstStyle/>
          <a:p>
            <a:r>
              <a:rPr lang="en-US" dirty="0" smtClean="0"/>
              <a:t>Programs of Study (POS) are CTE programs that have been aligned to a postsecondary institution’s curricula.</a:t>
            </a:r>
          </a:p>
          <a:p>
            <a:pPr lvl="1"/>
            <a:r>
              <a:rPr lang="en-US" dirty="0" smtClean="0"/>
              <a:t>An articulation agreement documents the connection between the secondary and postsecondary institutions that the CTE program offers to students.</a:t>
            </a:r>
          </a:p>
        </p:txBody>
      </p:sp>
    </p:spTree>
    <p:extLst>
      <p:ext uri="{BB962C8B-B14F-4D97-AF65-F5344CB8AC3E}">
        <p14:creationId xmlns:p14="http://schemas.microsoft.com/office/powerpoint/2010/main" val="230765900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381000" y="3276600"/>
            <a:ext cx="8270875" cy="1095375"/>
          </a:xfrm>
        </p:spPr>
        <p:txBody>
          <a:bodyPr/>
          <a:lstStyle/>
          <a:p>
            <a:pPr eaLnBrk="1" hangingPunct="1"/>
            <a:r>
              <a:rPr lang="en-US" altLang="en-US" dirty="0" smtClean="0"/>
              <a:t>Questions about </a:t>
            </a:r>
            <a:br>
              <a:rPr lang="en-US" altLang="en-US" dirty="0" smtClean="0"/>
            </a:br>
            <a:r>
              <a:rPr lang="en-US" altLang="en-US" dirty="0" smtClean="0"/>
              <a:t>Career </a:t>
            </a:r>
            <a:r>
              <a:rPr lang="en-US" altLang="en-US" dirty="0"/>
              <a:t>and Technical Education Programs?</a:t>
            </a:r>
            <a:endParaRPr lang="en-US" altLang="en-US" dirty="0" smtClean="0"/>
          </a:p>
        </p:txBody>
      </p:sp>
      <p:sp>
        <p:nvSpPr>
          <p:cNvPr id="2" name="TextBox 1"/>
          <p:cNvSpPr txBox="1"/>
          <p:nvPr/>
        </p:nvSpPr>
        <p:spPr>
          <a:xfrm>
            <a:off x="4191000" y="5943600"/>
            <a:ext cx="3803032" cy="369332"/>
          </a:xfrm>
          <a:prstGeom prst="rect">
            <a:avLst/>
          </a:prstGeom>
          <a:noFill/>
        </p:spPr>
        <p:txBody>
          <a:bodyPr wrap="none" rtlCol="0">
            <a:spAutoFit/>
          </a:bodyPr>
          <a:lstStyle/>
          <a:p>
            <a:r>
              <a:rPr lang="en-US" dirty="0"/>
              <a:t>http://</a:t>
            </a:r>
            <a:r>
              <a:rPr lang="en-US" dirty="0" err="1"/>
              <a:t>www.state.nj.us</a:t>
            </a:r>
            <a:r>
              <a:rPr lang="en-US" dirty="0"/>
              <a:t>/education/</a:t>
            </a:r>
            <a:r>
              <a:rPr lang="en-US" dirty="0" err="1"/>
              <a:t>cte</a:t>
            </a:r>
            <a:r>
              <a:rPr lang="en-US" dirty="0"/>
              <a:t> </a:t>
            </a:r>
          </a:p>
        </p:txBody>
      </p:sp>
    </p:spTree>
    <p:extLst>
      <p:ext uri="{BB962C8B-B14F-4D97-AF65-F5344CB8AC3E}">
        <p14:creationId xmlns:p14="http://schemas.microsoft.com/office/powerpoint/2010/main" val="133937660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914400" y="3048000"/>
            <a:ext cx="7391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600" b="1" i="1" dirty="0" smtClean="0">
                <a:latin typeface="Arial" panose="020B0604020202020204" pitchFamily="34" charset="0"/>
                <a:ea typeface="ＭＳ Ｐゴシック" panose="020B0600070205080204" pitchFamily="34" charset="-128"/>
              </a:rPr>
              <a:t>Supporting Career Pathway Implementation</a:t>
            </a:r>
            <a:endParaRPr lang="en-US" altLang="en-US" sz="3600"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37278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Vision &amp; Commitment</a:t>
            </a:r>
            <a:endParaRPr lang="en-US" dirty="0"/>
          </a:p>
        </p:txBody>
      </p:sp>
      <p:sp>
        <p:nvSpPr>
          <p:cNvPr id="3" name="Content Placeholder 2"/>
          <p:cNvSpPr>
            <a:spLocks noGrp="1"/>
          </p:cNvSpPr>
          <p:nvPr>
            <p:ph idx="1"/>
          </p:nvPr>
        </p:nvSpPr>
        <p:spPr>
          <a:xfrm>
            <a:off x="304800" y="1676400"/>
            <a:ext cx="7848600" cy="4800600"/>
          </a:xfrm>
        </p:spPr>
        <p:txBody>
          <a:bodyPr>
            <a:normAutofit/>
          </a:bodyPr>
          <a:lstStyle/>
          <a:p>
            <a:r>
              <a:rPr lang="en-US" dirty="0" smtClean="0"/>
              <a:t>Systems level Supports:</a:t>
            </a:r>
          </a:p>
          <a:p>
            <a:pPr lvl="1">
              <a:spcBef>
                <a:spcPts val="600"/>
              </a:spcBef>
            </a:pPr>
            <a:r>
              <a:rPr lang="en-US" b="1" dirty="0"/>
              <a:t>P</a:t>
            </a:r>
            <a:r>
              <a:rPr lang="en-US" b="1" dirty="0" smtClean="0"/>
              <a:t>artnerships</a:t>
            </a:r>
          </a:p>
          <a:p>
            <a:pPr lvl="1">
              <a:spcBef>
                <a:spcPts val="600"/>
              </a:spcBef>
            </a:pPr>
            <a:r>
              <a:rPr lang="en-US" b="1" dirty="0" smtClean="0"/>
              <a:t>High-Demand, High-Wage Career </a:t>
            </a:r>
            <a:r>
              <a:rPr lang="en-US" b="1" dirty="0"/>
              <a:t>P</a:t>
            </a:r>
            <a:r>
              <a:rPr lang="en-US" b="1" dirty="0" smtClean="0"/>
              <a:t>athways </a:t>
            </a:r>
          </a:p>
          <a:p>
            <a:pPr lvl="1">
              <a:lnSpc>
                <a:spcPct val="100000"/>
              </a:lnSpc>
              <a:spcBef>
                <a:spcPts val="600"/>
              </a:spcBef>
            </a:pPr>
            <a:r>
              <a:rPr lang="en-US" b="1" dirty="0" smtClean="0"/>
              <a:t>Program </a:t>
            </a:r>
            <a:r>
              <a:rPr lang="en-US" b="1" dirty="0"/>
              <a:t>D</a:t>
            </a:r>
            <a:r>
              <a:rPr lang="en-US" b="1" dirty="0" smtClean="0"/>
              <a:t>esign </a:t>
            </a:r>
          </a:p>
          <a:p>
            <a:pPr lvl="2">
              <a:lnSpc>
                <a:spcPct val="100000"/>
              </a:lnSpc>
            </a:pPr>
            <a:r>
              <a:rPr lang="en-US" dirty="0" smtClean="0"/>
              <a:t>Building &amp; student schedules to facilitate co-curricular planning &amp; interdisciplinary instruction</a:t>
            </a:r>
          </a:p>
          <a:p>
            <a:pPr lvl="2"/>
            <a:r>
              <a:rPr lang="en-US" dirty="0" smtClean="0"/>
              <a:t>Structured Learning Experiences (SLE) (work based learning) program support</a:t>
            </a:r>
            <a:endParaRPr lang="en-US" dirty="0"/>
          </a:p>
          <a:p>
            <a:pPr lvl="1"/>
            <a:r>
              <a:rPr lang="en-US" b="1" dirty="0" smtClean="0"/>
              <a:t>PD for </a:t>
            </a:r>
            <a:r>
              <a:rPr lang="en-US" b="1" dirty="0"/>
              <a:t>instructional </a:t>
            </a:r>
            <a:r>
              <a:rPr lang="en-US" b="1" dirty="0" smtClean="0"/>
              <a:t>staff</a:t>
            </a:r>
            <a:endParaRPr lang="en-US" b="1" dirty="0"/>
          </a:p>
        </p:txBody>
      </p:sp>
    </p:spTree>
    <p:extLst>
      <p:ext uri="{BB962C8B-B14F-4D97-AF65-F5344CB8AC3E}">
        <p14:creationId xmlns:p14="http://schemas.microsoft.com/office/powerpoint/2010/main" val="211640055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Learning</a:t>
            </a:r>
            <a:endParaRPr lang="en-US" dirty="0"/>
          </a:p>
        </p:txBody>
      </p:sp>
      <p:sp>
        <p:nvSpPr>
          <p:cNvPr id="3" name="Content Placeholder 2"/>
          <p:cNvSpPr>
            <a:spLocks noGrp="1"/>
          </p:cNvSpPr>
          <p:nvPr>
            <p:ph idx="1"/>
          </p:nvPr>
        </p:nvSpPr>
        <p:spPr>
          <a:xfrm>
            <a:off x="381000" y="1676400"/>
            <a:ext cx="7772400" cy="4724400"/>
          </a:xfrm>
        </p:spPr>
        <p:txBody>
          <a:bodyPr/>
          <a:lstStyle/>
          <a:p>
            <a:r>
              <a:rPr lang="en-US" b="1" dirty="0" smtClean="0"/>
              <a:t>Provided by the DOE</a:t>
            </a:r>
          </a:p>
          <a:p>
            <a:pPr lvl="1"/>
            <a:r>
              <a:rPr lang="en-US" dirty="0" smtClean="0"/>
              <a:t>Workshops</a:t>
            </a:r>
          </a:p>
          <a:p>
            <a:pPr lvl="1"/>
            <a:r>
              <a:rPr lang="en-US" dirty="0" smtClean="0"/>
              <a:t>Virtual Communities</a:t>
            </a:r>
          </a:p>
          <a:p>
            <a:pPr lvl="1"/>
            <a:r>
              <a:rPr lang="en-US" dirty="0" smtClean="0"/>
              <a:t>Summer Institutes</a:t>
            </a:r>
          </a:p>
          <a:p>
            <a:pPr lvl="2"/>
            <a:r>
              <a:rPr lang="en-US" dirty="0" smtClean="0"/>
              <a:t>June 27 – 30, 2016</a:t>
            </a:r>
          </a:p>
          <a:p>
            <a:pPr lvl="1"/>
            <a:r>
              <a:rPr lang="en-US" dirty="0" smtClean="0"/>
              <a:t>Professional Learning Development Commitment (Form 2)</a:t>
            </a:r>
          </a:p>
          <a:p>
            <a:r>
              <a:rPr lang="en-US" b="1" dirty="0" smtClean="0"/>
              <a:t>Professional development provided by districts</a:t>
            </a:r>
            <a:endParaRPr lang="en-US" b="1" dirty="0"/>
          </a:p>
        </p:txBody>
      </p:sp>
    </p:spTree>
    <p:extLst>
      <p:ext uri="{BB962C8B-B14F-4D97-AF65-F5344CB8AC3E}">
        <p14:creationId xmlns:p14="http://schemas.microsoft.com/office/powerpoint/2010/main" val="137711740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486525" cy="914400"/>
          </a:xfrm>
        </p:spPr>
        <p:txBody>
          <a:bodyPr/>
          <a:lstStyle/>
          <a:p>
            <a:pPr eaLnBrk="1" hangingPunct="1">
              <a:defRPr/>
            </a:pPr>
            <a:r>
              <a:rPr lang="en-US" sz="2800" dirty="0" smtClean="0">
                <a:ea typeface="+mj-ea"/>
                <a:cs typeface="+mj-cs"/>
              </a:rPr>
              <a:t>High Quality Partnerships</a:t>
            </a:r>
            <a:endParaRPr lang="en-US" sz="2800" dirty="0">
              <a:ea typeface="+mj-ea"/>
              <a:cs typeface="+mj-cs"/>
            </a:endParaRPr>
          </a:p>
        </p:txBody>
      </p:sp>
      <p:sp>
        <p:nvSpPr>
          <p:cNvPr id="22531" name="Content Placeholder 2"/>
          <p:cNvSpPr>
            <a:spLocks noGrp="1"/>
          </p:cNvSpPr>
          <p:nvPr>
            <p:ph idx="1"/>
          </p:nvPr>
        </p:nvSpPr>
        <p:spPr>
          <a:xfrm>
            <a:off x="600075" y="1676400"/>
            <a:ext cx="7553325" cy="4800600"/>
          </a:xfrm>
        </p:spPr>
        <p:txBody>
          <a:bodyPr>
            <a:noAutofit/>
          </a:bodyPr>
          <a:lstStyle/>
          <a:p>
            <a:pPr eaLnBrk="1" hangingPunct="1">
              <a:lnSpc>
                <a:spcPts val="2500"/>
              </a:lnSpc>
              <a:defRPr/>
            </a:pPr>
            <a:r>
              <a:rPr lang="en-US" altLang="en-US" dirty="0" smtClean="0">
                <a:ea typeface="ＭＳ Ｐゴシック" panose="020B0600070205080204" pitchFamily="34" charset="-128"/>
              </a:rPr>
              <a:t>Comprehensive High School</a:t>
            </a:r>
          </a:p>
          <a:p>
            <a:pPr eaLnBrk="1" hangingPunct="1">
              <a:lnSpc>
                <a:spcPts val="2500"/>
              </a:lnSpc>
              <a:defRPr/>
            </a:pPr>
            <a:r>
              <a:rPr lang="en-US" altLang="en-US" dirty="0" smtClean="0">
                <a:ea typeface="ＭＳ Ｐゴシック" panose="020B0600070205080204" pitchFamily="34" charset="-128"/>
              </a:rPr>
              <a:t>Business and Industry Partners</a:t>
            </a:r>
          </a:p>
          <a:p>
            <a:pPr eaLnBrk="1" hangingPunct="1">
              <a:lnSpc>
                <a:spcPts val="2500"/>
              </a:lnSpc>
              <a:defRPr/>
            </a:pPr>
            <a:r>
              <a:rPr lang="en-US" altLang="en-US" dirty="0" smtClean="0">
                <a:ea typeface="ＭＳ Ｐゴシック" panose="020B0600070205080204" pitchFamily="34" charset="-128"/>
              </a:rPr>
              <a:t>Postsecondary Institutions</a:t>
            </a:r>
          </a:p>
          <a:p>
            <a:pPr marL="342900" lvl="1" indent="-342900" eaLnBrk="1" hangingPunct="1">
              <a:lnSpc>
                <a:spcPts val="2500"/>
              </a:lnSpc>
              <a:buFont typeface="Arial" panose="020B0604020202020204" pitchFamily="34" charset="0"/>
              <a:buChar char="•"/>
              <a:defRPr/>
            </a:pPr>
            <a:r>
              <a:rPr lang="en-US" altLang="en-US" dirty="0" smtClean="0">
                <a:ea typeface="ＭＳ Ｐゴシック" panose="020B0600070205080204" pitchFamily="34" charset="-128"/>
              </a:rPr>
              <a:t>Other Partners (</a:t>
            </a:r>
            <a:r>
              <a:rPr lang="en-US" altLang="en-US" i="1" dirty="0" smtClean="0">
                <a:ea typeface="ＭＳ Ｐゴシック" panose="020B0600070205080204" pitchFamily="34" charset="-128"/>
              </a:rPr>
              <a:t>some examples</a:t>
            </a:r>
            <a:r>
              <a:rPr lang="en-US" altLang="en-US" dirty="0" smtClean="0">
                <a:ea typeface="ＭＳ Ｐゴシック" panose="020B0600070205080204" pitchFamily="34" charset="-128"/>
              </a:rPr>
              <a:t>):</a:t>
            </a:r>
          </a:p>
          <a:p>
            <a:pPr marL="688975" indent="-288925" eaLnBrk="1" hangingPunct="1">
              <a:lnSpc>
                <a:spcPts val="2500"/>
              </a:lnSpc>
              <a:defRPr/>
            </a:pPr>
            <a:r>
              <a:rPr lang="en-US" altLang="en-US" dirty="0" smtClean="0">
                <a:ea typeface="ＭＳ Ｐゴシック" panose="020B0600070205080204" pitchFamily="34" charset="-128"/>
              </a:rPr>
              <a:t>Talent Networks, Talent Development Centers</a:t>
            </a:r>
          </a:p>
          <a:p>
            <a:pPr marL="688975" indent="-288925" eaLnBrk="1" hangingPunct="1">
              <a:lnSpc>
                <a:spcPts val="2500"/>
              </a:lnSpc>
              <a:defRPr/>
            </a:pPr>
            <a:r>
              <a:rPr lang="en-US" altLang="en-US" dirty="0" smtClean="0">
                <a:ea typeface="ＭＳ Ｐゴシック" panose="020B0600070205080204" pitchFamily="34" charset="-128"/>
              </a:rPr>
              <a:t>WIB (new name-Workforce Development Board)</a:t>
            </a:r>
          </a:p>
          <a:p>
            <a:pPr marL="688975" indent="-288925" eaLnBrk="1" hangingPunct="1">
              <a:lnSpc>
                <a:spcPts val="2500"/>
              </a:lnSpc>
              <a:defRPr/>
            </a:pPr>
            <a:r>
              <a:rPr lang="en-US" altLang="en-US" dirty="0" smtClean="0">
                <a:ea typeface="ＭＳ Ｐゴシック" panose="020B0600070205080204" pitchFamily="34" charset="-128"/>
              </a:rPr>
              <a:t>Industry Associations</a:t>
            </a:r>
          </a:p>
          <a:p>
            <a:pPr marL="688975" indent="-288925" eaLnBrk="1" hangingPunct="1">
              <a:lnSpc>
                <a:spcPts val="2500"/>
              </a:lnSpc>
              <a:defRPr/>
            </a:pPr>
            <a:r>
              <a:rPr lang="en-US" altLang="en-US" dirty="0" smtClean="0">
                <a:ea typeface="ＭＳ Ｐゴシック" panose="020B0600070205080204" pitchFamily="34" charset="-128"/>
              </a:rPr>
              <a:t>Industry-specific Incubator &amp; Maker spaces</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19100" y="2505075"/>
            <a:ext cx="8270875" cy="1095375"/>
          </a:xfrm>
        </p:spPr>
        <p:txBody>
          <a:bodyPr/>
          <a:lstStyle/>
          <a:p>
            <a:pPr eaLnBrk="1" hangingPunct="1"/>
            <a:r>
              <a:rPr lang="en-US" altLang="en-US" dirty="0" smtClean="0"/>
              <a:t>Questions?</a:t>
            </a:r>
          </a:p>
        </p:txBody>
      </p:sp>
      <p:sp>
        <p:nvSpPr>
          <p:cNvPr id="2" name="Subtitle 1"/>
          <p:cNvSpPr>
            <a:spLocks noGrp="1"/>
          </p:cNvSpPr>
          <p:nvPr>
            <p:ph type="subTitle" idx="1"/>
          </p:nvPr>
        </p:nvSpPr>
        <p:spPr/>
        <p:txBody>
          <a:bodyPr/>
          <a:lstStyle/>
          <a:p>
            <a:r>
              <a:rPr lang="en-US" dirty="0" smtClean="0"/>
              <a:t>When you see this slide, I will take questions from both the virtual &amp; live audience.  </a:t>
            </a:r>
            <a:endParaRPr lang="en-US" dirty="0"/>
          </a:p>
          <a:p>
            <a:r>
              <a:rPr lang="en-US" dirty="0" smtClean="0"/>
              <a:t>Please raise your hand (button) to inform me you have a question.  </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315200" cy="914400"/>
          </a:xfrm>
        </p:spPr>
        <p:txBody>
          <a:bodyPr>
            <a:normAutofit fontScale="90000"/>
          </a:bodyPr>
          <a:lstStyle/>
          <a:p>
            <a:r>
              <a:rPr lang="en-US" dirty="0" smtClean="0"/>
              <a:t>Career Pathways Advisory Board</a:t>
            </a:r>
            <a:endParaRPr lang="en-US" dirty="0"/>
          </a:p>
        </p:txBody>
      </p:sp>
      <p:sp>
        <p:nvSpPr>
          <p:cNvPr id="3" name="Content Placeholder 2"/>
          <p:cNvSpPr>
            <a:spLocks noGrp="1"/>
          </p:cNvSpPr>
          <p:nvPr>
            <p:ph idx="1"/>
          </p:nvPr>
        </p:nvSpPr>
        <p:spPr>
          <a:xfrm>
            <a:off x="381000" y="1676400"/>
            <a:ext cx="7772400" cy="4953000"/>
          </a:xfrm>
        </p:spPr>
        <p:txBody>
          <a:bodyPr>
            <a:normAutofit fontScale="85000" lnSpcReduction="20000"/>
          </a:bodyPr>
          <a:lstStyle/>
          <a:p>
            <a:pPr>
              <a:lnSpc>
                <a:spcPct val="120000"/>
              </a:lnSpc>
              <a:spcBef>
                <a:spcPts val="600"/>
              </a:spcBef>
            </a:pPr>
            <a:r>
              <a:rPr lang="en-US" b="1" dirty="0" smtClean="0"/>
              <a:t>School Staff:</a:t>
            </a:r>
          </a:p>
          <a:p>
            <a:pPr lvl="1">
              <a:lnSpc>
                <a:spcPct val="120000"/>
              </a:lnSpc>
              <a:spcBef>
                <a:spcPts val="600"/>
              </a:spcBef>
            </a:pPr>
            <a:r>
              <a:rPr lang="en-US" dirty="0"/>
              <a:t>Central Administrator (i.e. Director of Curriculum or Assistant Superintendent</a:t>
            </a:r>
            <a:r>
              <a:rPr lang="en-US" dirty="0" smtClean="0"/>
              <a:t>)</a:t>
            </a:r>
            <a:endParaRPr lang="en-US" dirty="0"/>
          </a:p>
          <a:p>
            <a:pPr lvl="1">
              <a:lnSpc>
                <a:spcPct val="120000"/>
              </a:lnSpc>
              <a:spcBef>
                <a:spcPts val="600"/>
              </a:spcBef>
            </a:pPr>
            <a:r>
              <a:rPr lang="en-US" dirty="0" smtClean="0"/>
              <a:t>Building </a:t>
            </a:r>
            <a:r>
              <a:rPr lang="en-US" dirty="0"/>
              <a:t>Level Administrator (i.e. Principal/Vice Principal)</a:t>
            </a:r>
          </a:p>
          <a:p>
            <a:pPr lvl="1">
              <a:lnSpc>
                <a:spcPct val="120000"/>
              </a:lnSpc>
              <a:spcBef>
                <a:spcPts val="600"/>
              </a:spcBef>
            </a:pPr>
            <a:r>
              <a:rPr lang="en-US" dirty="0"/>
              <a:t>Guidance Director (i.e. School Counseling Lead)</a:t>
            </a:r>
          </a:p>
          <a:p>
            <a:pPr lvl="1">
              <a:lnSpc>
                <a:spcPct val="120000"/>
              </a:lnSpc>
              <a:spcBef>
                <a:spcPts val="600"/>
              </a:spcBef>
            </a:pPr>
            <a:r>
              <a:rPr lang="en-US" dirty="0"/>
              <a:t>Curriculum Lead (i.e. Supervisor of Instruction)</a:t>
            </a:r>
          </a:p>
          <a:p>
            <a:pPr lvl="1">
              <a:lnSpc>
                <a:spcPct val="120000"/>
              </a:lnSpc>
              <a:spcBef>
                <a:spcPts val="600"/>
              </a:spcBef>
            </a:pPr>
            <a:r>
              <a:rPr lang="en-US" dirty="0"/>
              <a:t>Teaching Lead (i.e. Lead Instructor for career pathway)</a:t>
            </a:r>
          </a:p>
          <a:p>
            <a:pPr lvl="1">
              <a:lnSpc>
                <a:spcPct val="120000"/>
              </a:lnSpc>
              <a:spcBef>
                <a:spcPts val="600"/>
              </a:spcBef>
            </a:pPr>
            <a:r>
              <a:rPr lang="en-US" dirty="0"/>
              <a:t>Parent/Community </a:t>
            </a:r>
            <a:r>
              <a:rPr lang="en-US" dirty="0" smtClean="0"/>
              <a:t>Partner</a:t>
            </a:r>
          </a:p>
          <a:p>
            <a:pPr>
              <a:lnSpc>
                <a:spcPct val="120000"/>
              </a:lnSpc>
              <a:spcBef>
                <a:spcPts val="600"/>
              </a:spcBef>
            </a:pPr>
            <a:r>
              <a:rPr lang="en-US" b="1" dirty="0" smtClean="0"/>
              <a:t>Partners:</a:t>
            </a:r>
          </a:p>
          <a:p>
            <a:pPr lvl="1">
              <a:lnSpc>
                <a:spcPct val="120000"/>
              </a:lnSpc>
              <a:spcBef>
                <a:spcPts val="600"/>
              </a:spcBef>
            </a:pPr>
            <a:r>
              <a:rPr lang="en-US" dirty="0"/>
              <a:t>Talent Network </a:t>
            </a:r>
            <a:r>
              <a:rPr lang="en-US" dirty="0" smtClean="0"/>
              <a:t>Partner/Department of Labor and Workforce Development</a:t>
            </a:r>
            <a:endParaRPr lang="en-US" dirty="0"/>
          </a:p>
          <a:p>
            <a:pPr lvl="1">
              <a:lnSpc>
                <a:spcPct val="120000"/>
              </a:lnSpc>
              <a:spcBef>
                <a:spcPts val="600"/>
              </a:spcBef>
            </a:pPr>
            <a:r>
              <a:rPr lang="en-US" dirty="0"/>
              <a:t>Industry Partner(s) for each selected career pathway </a:t>
            </a:r>
          </a:p>
          <a:p>
            <a:pPr lvl="1">
              <a:lnSpc>
                <a:spcPct val="120000"/>
              </a:lnSpc>
              <a:spcBef>
                <a:spcPts val="600"/>
              </a:spcBef>
            </a:pPr>
            <a:r>
              <a:rPr lang="en-US" dirty="0"/>
              <a:t>Postsecondary Partner for each selected career </a:t>
            </a:r>
            <a:r>
              <a:rPr lang="en-US" dirty="0" smtClean="0"/>
              <a:t>pathway</a:t>
            </a:r>
            <a:endParaRPr lang="en-US" dirty="0"/>
          </a:p>
        </p:txBody>
      </p:sp>
    </p:spTree>
    <p:extLst>
      <p:ext uri="{BB962C8B-B14F-4D97-AF65-F5344CB8AC3E}">
        <p14:creationId xmlns:p14="http://schemas.microsoft.com/office/powerpoint/2010/main" val="45375849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1" y="533400"/>
            <a:ext cx="6181724" cy="914400"/>
          </a:xfrm>
        </p:spPr>
        <p:txBody>
          <a:bodyPr/>
          <a:lstStyle/>
          <a:p>
            <a:pPr eaLnBrk="1" hangingPunct="1"/>
            <a:r>
              <a:rPr lang="en-US" altLang="en-US" sz="2800" dirty="0" smtClean="0"/>
              <a:t>Partnership Resources</a:t>
            </a:r>
          </a:p>
        </p:txBody>
      </p:sp>
      <p:sp>
        <p:nvSpPr>
          <p:cNvPr id="3" name="Content Placeholder 2"/>
          <p:cNvSpPr>
            <a:spLocks noGrp="1"/>
          </p:cNvSpPr>
          <p:nvPr>
            <p:ph idx="1"/>
          </p:nvPr>
        </p:nvSpPr>
        <p:spPr>
          <a:xfrm>
            <a:off x="685801" y="2362200"/>
            <a:ext cx="7239000" cy="2819400"/>
          </a:xfrm>
        </p:spPr>
        <p:txBody>
          <a:bodyPr>
            <a:normAutofit/>
          </a:bodyPr>
          <a:lstStyle/>
          <a:p>
            <a:pPr marL="0" indent="0" eaLnBrk="1" hangingPunct="1">
              <a:buNone/>
              <a:defRPr/>
            </a:pPr>
            <a:r>
              <a:rPr lang="en-US" dirty="0" smtClean="0">
                <a:hlinkClick r:id="rId3"/>
              </a:rPr>
              <a:t>High-Quality Partnership Rubric</a:t>
            </a:r>
            <a:endParaRPr lang="en-US" dirty="0" smtClean="0"/>
          </a:p>
          <a:p>
            <a:pPr marL="0" indent="0" eaLnBrk="1" hangingPunct="1">
              <a:buNone/>
              <a:defRPr/>
            </a:pPr>
            <a:endParaRPr lang="en-US" dirty="0"/>
          </a:p>
          <a:p>
            <a:pPr marL="0" indent="0" eaLnBrk="1" hangingPunct="1">
              <a:buNone/>
              <a:defRPr/>
            </a:pPr>
            <a:r>
              <a:rPr lang="en-US" dirty="0" smtClean="0">
                <a:hlinkClick r:id="rId4"/>
              </a:rPr>
              <a:t>High-Quality Partnership Agreement Template</a:t>
            </a:r>
            <a:endParaRPr lang="en-US" dirty="0" smtClean="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381000" y="3200400"/>
            <a:ext cx="8270875" cy="1095375"/>
          </a:xfrm>
        </p:spPr>
        <p:txBody>
          <a:bodyPr/>
          <a:lstStyle/>
          <a:p>
            <a:pPr eaLnBrk="1" hangingPunct="1"/>
            <a:r>
              <a:rPr lang="en-US" altLang="en-US" dirty="0" smtClean="0"/>
              <a:t>Questions on District Supports for </a:t>
            </a:r>
            <a:br>
              <a:rPr lang="en-US" altLang="en-US" dirty="0" smtClean="0"/>
            </a:br>
            <a:r>
              <a:rPr lang="en-US" altLang="en-US" dirty="0" smtClean="0"/>
              <a:t>Career Pathways?</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914400" y="3048000"/>
            <a:ext cx="7391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600" b="1" i="1" dirty="0" smtClean="0">
                <a:latin typeface="Arial" panose="020B0604020202020204" pitchFamily="34" charset="0"/>
                <a:ea typeface="ＭＳ Ｐゴシック" panose="020B0600070205080204" pitchFamily="34" charset="-128"/>
              </a:rPr>
              <a:t>Supporting Student Learning in Career Pathways</a:t>
            </a:r>
            <a:endParaRPr lang="en-US" altLang="en-US" sz="3600"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9361150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Rigorous Pedagogy</a:t>
            </a:r>
            <a:endParaRPr lang="en-US" sz="3600" b="1" dirty="0"/>
          </a:p>
        </p:txBody>
      </p:sp>
      <p:sp>
        <p:nvSpPr>
          <p:cNvPr id="3" name="Content Placeholder 2"/>
          <p:cNvSpPr>
            <a:spLocks noGrp="1"/>
          </p:cNvSpPr>
          <p:nvPr>
            <p:ph sz="half" idx="1"/>
          </p:nvPr>
        </p:nvSpPr>
        <p:spPr>
          <a:xfrm>
            <a:off x="457200" y="1798637"/>
            <a:ext cx="2438400" cy="4525963"/>
          </a:xfrm>
        </p:spPr>
        <p:txBody>
          <a:bodyPr>
            <a:normAutofit/>
          </a:bodyPr>
          <a:lstStyle/>
          <a:p>
            <a:r>
              <a:rPr lang="en-US" dirty="0" smtClean="0"/>
              <a:t>Challenging </a:t>
            </a:r>
            <a:r>
              <a:rPr lang="en-US" dirty="0"/>
              <a:t>I</a:t>
            </a:r>
            <a:r>
              <a:rPr lang="en-US" dirty="0" smtClean="0"/>
              <a:t>nstruction</a:t>
            </a:r>
            <a:endParaRPr lang="en-US" dirty="0"/>
          </a:p>
          <a:p>
            <a:r>
              <a:rPr lang="en-US" dirty="0"/>
              <a:t>A</a:t>
            </a:r>
            <a:r>
              <a:rPr lang="en-US" dirty="0" smtClean="0"/>
              <a:t>cademic </a:t>
            </a:r>
            <a:r>
              <a:rPr lang="en-US" dirty="0"/>
              <a:t>R</a:t>
            </a:r>
            <a:r>
              <a:rPr lang="en-US" dirty="0" smtClean="0"/>
              <a:t>elevance</a:t>
            </a:r>
          </a:p>
          <a:p>
            <a:r>
              <a:rPr lang="en-US" dirty="0"/>
              <a:t>C</a:t>
            </a:r>
            <a:r>
              <a:rPr lang="en-US" dirty="0" smtClean="0"/>
              <a:t>ritical </a:t>
            </a:r>
            <a:r>
              <a:rPr lang="en-US" dirty="0"/>
              <a:t>T</a:t>
            </a:r>
            <a:r>
              <a:rPr lang="en-US" dirty="0" smtClean="0"/>
              <a:t>hinking </a:t>
            </a:r>
            <a:r>
              <a:rPr lang="en-US" dirty="0"/>
              <a:t>  </a:t>
            </a:r>
            <a:endParaRPr lang="en-US" dirty="0" smtClean="0"/>
          </a:p>
        </p:txBody>
      </p:sp>
      <p:sp>
        <p:nvSpPr>
          <p:cNvPr id="4" name="Content Placeholder 3"/>
          <p:cNvSpPr>
            <a:spLocks noGrp="1"/>
          </p:cNvSpPr>
          <p:nvPr>
            <p:ph sz="half" idx="2"/>
          </p:nvPr>
        </p:nvSpPr>
        <p:spPr>
          <a:xfrm>
            <a:off x="3200400" y="1798637"/>
            <a:ext cx="5486400" cy="4830763"/>
          </a:xfrm>
        </p:spPr>
        <p:txBody>
          <a:bodyPr/>
          <a:lstStyle/>
          <a:p>
            <a:r>
              <a:rPr lang="en-US" sz="3600" b="1" dirty="0" smtClean="0"/>
              <a:t>Contextual Learning</a:t>
            </a:r>
            <a:r>
              <a:rPr lang="en-US" sz="3600" b="1" dirty="0"/>
              <a:t>: </a:t>
            </a:r>
            <a:r>
              <a:rPr lang="en-US" dirty="0"/>
              <a:t>Relating, Experiencing, Applying, Cooperating, and Transferring </a:t>
            </a:r>
            <a:endParaRPr lang="en-US" dirty="0" smtClean="0"/>
          </a:p>
          <a:p>
            <a:endParaRPr lang="en-US" dirty="0"/>
          </a:p>
          <a:p>
            <a:r>
              <a:rPr lang="en-US" sz="3600" b="1" dirty="0"/>
              <a:t>Experiential </a:t>
            </a:r>
            <a:r>
              <a:rPr lang="en-US" sz="3600" b="1" dirty="0" smtClean="0"/>
              <a:t>Learning</a:t>
            </a:r>
            <a:r>
              <a:rPr lang="en-US" sz="3600" b="1" dirty="0"/>
              <a:t>: </a:t>
            </a:r>
            <a:r>
              <a:rPr lang="en-US" dirty="0"/>
              <a:t>work-based learning and authentic experiences &amp; builds understanding through a process of inquiry and </a:t>
            </a:r>
            <a:r>
              <a:rPr lang="en-US" dirty="0" smtClean="0"/>
              <a:t>reflection</a:t>
            </a:r>
            <a:endParaRPr lang="en-US" dirty="0"/>
          </a:p>
        </p:txBody>
      </p:sp>
    </p:spTree>
    <p:extLst>
      <p:ext uri="{BB962C8B-B14F-4D97-AF65-F5344CB8AC3E}">
        <p14:creationId xmlns:p14="http://schemas.microsoft.com/office/powerpoint/2010/main" val="1193270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6419956"/>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Design</a:t>
            </a:r>
            <a:endParaRPr lang="en-US" dirty="0"/>
          </a:p>
        </p:txBody>
      </p:sp>
      <p:sp>
        <p:nvSpPr>
          <p:cNvPr id="3" name="Content Placeholder 2"/>
          <p:cNvSpPr>
            <a:spLocks noGrp="1"/>
          </p:cNvSpPr>
          <p:nvPr>
            <p:ph idx="1"/>
          </p:nvPr>
        </p:nvSpPr>
        <p:spPr>
          <a:xfrm>
            <a:off x="228600" y="1524000"/>
            <a:ext cx="8153400" cy="5181600"/>
          </a:xfrm>
        </p:spPr>
        <p:txBody>
          <a:bodyPr>
            <a:normAutofit fontScale="85000" lnSpcReduction="20000"/>
          </a:bodyPr>
          <a:lstStyle/>
          <a:p>
            <a:pPr>
              <a:lnSpc>
                <a:spcPct val="170000"/>
              </a:lnSpc>
              <a:spcBef>
                <a:spcPts val="600"/>
              </a:spcBef>
            </a:pPr>
            <a:r>
              <a:rPr lang="en-US" dirty="0"/>
              <a:t>Pathways must be flexible, non-duplicative and accelerated, structured to accommodate the unique needs of </a:t>
            </a:r>
            <a:r>
              <a:rPr lang="en-US" dirty="0" smtClean="0"/>
              <a:t>students</a:t>
            </a:r>
          </a:p>
          <a:p>
            <a:pPr lvl="1">
              <a:lnSpc>
                <a:spcPct val="170000"/>
              </a:lnSpc>
              <a:spcBef>
                <a:spcPts val="600"/>
              </a:spcBef>
            </a:pPr>
            <a:r>
              <a:rPr lang="en-US" dirty="0" smtClean="0"/>
              <a:t>Individualized learning with multiple entrance &amp; exit points along the career pathway</a:t>
            </a:r>
          </a:p>
          <a:p>
            <a:pPr lvl="1">
              <a:lnSpc>
                <a:spcPct val="170000"/>
              </a:lnSpc>
              <a:spcBef>
                <a:spcPts val="600"/>
              </a:spcBef>
            </a:pPr>
            <a:r>
              <a:rPr lang="en-US" dirty="0" smtClean="0"/>
              <a:t>Daily building schedules to accommodate co-curricular planning &amp; interdisciplinary </a:t>
            </a:r>
            <a:r>
              <a:rPr lang="en-US" dirty="0"/>
              <a:t>instruction </a:t>
            </a:r>
            <a:endParaRPr lang="en-US" dirty="0" smtClean="0"/>
          </a:p>
          <a:p>
            <a:pPr lvl="1">
              <a:lnSpc>
                <a:spcPct val="170000"/>
              </a:lnSpc>
              <a:spcBef>
                <a:spcPts val="600"/>
              </a:spcBef>
            </a:pPr>
            <a:r>
              <a:rPr lang="en-US" dirty="0" smtClean="0"/>
              <a:t>Credit </a:t>
            </a:r>
            <a:r>
              <a:rPr lang="en-US" dirty="0"/>
              <a:t>attainment beyond seat-time in a </a:t>
            </a:r>
            <a:r>
              <a:rPr lang="en-US" dirty="0" smtClean="0"/>
              <a:t>classroom</a:t>
            </a:r>
            <a:endParaRPr lang="en-US" dirty="0"/>
          </a:p>
          <a:p>
            <a:pPr lvl="2">
              <a:lnSpc>
                <a:spcPct val="170000"/>
              </a:lnSpc>
              <a:spcBef>
                <a:spcPts val="600"/>
              </a:spcBef>
            </a:pPr>
            <a:r>
              <a:rPr lang="en-US" dirty="0" smtClean="0"/>
              <a:t>Structured learning experiences</a:t>
            </a:r>
          </a:p>
          <a:p>
            <a:pPr lvl="2">
              <a:lnSpc>
                <a:spcPct val="170000"/>
              </a:lnSpc>
              <a:spcBef>
                <a:spcPts val="600"/>
              </a:spcBef>
            </a:pPr>
            <a:r>
              <a:rPr lang="en-US" dirty="0" smtClean="0"/>
              <a:t>Postsecondary credits</a:t>
            </a:r>
          </a:p>
          <a:p>
            <a:pPr lvl="2">
              <a:lnSpc>
                <a:spcPct val="170000"/>
              </a:lnSpc>
              <a:spcBef>
                <a:spcPts val="600"/>
              </a:spcBef>
            </a:pPr>
            <a:r>
              <a:rPr lang="en-US" dirty="0" smtClean="0"/>
              <a:t>Industry credentials</a:t>
            </a:r>
          </a:p>
        </p:txBody>
      </p:sp>
    </p:spTree>
    <p:extLst>
      <p:ext uri="{BB962C8B-B14F-4D97-AF65-F5344CB8AC3E}">
        <p14:creationId xmlns:p14="http://schemas.microsoft.com/office/powerpoint/2010/main" val="32638705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Instruction</a:t>
            </a:r>
            <a:endParaRPr lang="en-US" dirty="0"/>
          </a:p>
        </p:txBody>
      </p:sp>
      <p:sp>
        <p:nvSpPr>
          <p:cNvPr id="3" name="Content Placeholder 2"/>
          <p:cNvSpPr>
            <a:spLocks noGrp="1"/>
          </p:cNvSpPr>
          <p:nvPr>
            <p:ph idx="1"/>
          </p:nvPr>
        </p:nvSpPr>
        <p:spPr/>
        <p:txBody>
          <a:bodyPr/>
          <a:lstStyle/>
          <a:p>
            <a:r>
              <a:rPr lang="en-US" dirty="0" smtClean="0"/>
              <a:t>Fundamental to interdisciplinary instruction is co-curricular planning</a:t>
            </a:r>
          </a:p>
          <a:p>
            <a:pPr lvl="1"/>
            <a:r>
              <a:rPr lang="en-US" dirty="0" smtClean="0"/>
              <a:t>Cross-walking </a:t>
            </a:r>
            <a:r>
              <a:rPr lang="en-US" dirty="0"/>
              <a:t>a</a:t>
            </a:r>
            <a:r>
              <a:rPr lang="en-US" dirty="0" smtClean="0"/>
              <a:t>cademic &amp; technical curricula is the first step</a:t>
            </a:r>
          </a:p>
          <a:p>
            <a:r>
              <a:rPr lang="en-US" dirty="0" smtClean="0"/>
              <a:t>Providing guidance, structure &amp; opportunities to support interdisciplinary instruction is necessary to the success</a:t>
            </a:r>
            <a:r>
              <a:rPr lang="en-US" dirty="0"/>
              <a:t> </a:t>
            </a:r>
            <a:r>
              <a:rPr lang="en-US" dirty="0" smtClean="0"/>
              <a:t>of students in career pathways.  </a:t>
            </a:r>
          </a:p>
          <a:p>
            <a:pPr lvl="1"/>
            <a:endParaRPr lang="en-US" dirty="0"/>
          </a:p>
        </p:txBody>
      </p:sp>
    </p:spTree>
    <p:extLst>
      <p:ext uri="{BB962C8B-B14F-4D97-AF65-F5344CB8AC3E}">
        <p14:creationId xmlns:p14="http://schemas.microsoft.com/office/powerpoint/2010/main" val="229368848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457200"/>
            <a:ext cx="7529945" cy="914400"/>
          </a:xfrm>
        </p:spPr>
        <p:txBody>
          <a:bodyPr>
            <a:normAutofit fontScale="90000"/>
          </a:bodyPr>
          <a:lstStyle/>
          <a:p>
            <a:r>
              <a:rPr lang="en-US" dirty="0" smtClean="0"/>
              <a:t>What are </a:t>
            </a:r>
            <a:br>
              <a:rPr lang="en-US" dirty="0" smtClean="0"/>
            </a:br>
            <a:r>
              <a:rPr lang="en-US" dirty="0" smtClean="0"/>
              <a:t>Structured Learning Experiences?</a:t>
            </a:r>
            <a:endParaRPr lang="en-US" dirty="0"/>
          </a:p>
        </p:txBody>
      </p:sp>
      <p:sp>
        <p:nvSpPr>
          <p:cNvPr id="3" name="Content Placeholder 2"/>
          <p:cNvSpPr>
            <a:spLocks noGrp="1"/>
          </p:cNvSpPr>
          <p:nvPr>
            <p:ph idx="1"/>
          </p:nvPr>
        </p:nvSpPr>
        <p:spPr>
          <a:xfrm>
            <a:off x="228600" y="1828800"/>
            <a:ext cx="8077200" cy="4191000"/>
          </a:xfrm>
        </p:spPr>
        <p:txBody>
          <a:bodyPr>
            <a:normAutofit/>
          </a:bodyPr>
          <a:lstStyle/>
          <a:p>
            <a:pPr>
              <a:spcBef>
                <a:spcPts val="1200"/>
              </a:spcBef>
            </a:pPr>
            <a:r>
              <a:rPr lang="en-US" dirty="0" smtClean="0"/>
              <a:t>Experiential, supervised, </a:t>
            </a:r>
            <a:r>
              <a:rPr lang="en-US" b="1" dirty="0" smtClean="0"/>
              <a:t>learning</a:t>
            </a:r>
            <a:r>
              <a:rPr lang="en-US" dirty="0" smtClean="0"/>
              <a:t> experiences;</a:t>
            </a:r>
          </a:p>
          <a:p>
            <a:pPr>
              <a:spcBef>
                <a:spcPts val="1200"/>
              </a:spcBef>
            </a:pPr>
            <a:r>
              <a:rPr lang="en-US" dirty="0" smtClean="0"/>
              <a:t>Aligned </a:t>
            </a:r>
            <a:r>
              <a:rPr lang="en-US" dirty="0"/>
              <a:t>to the </a:t>
            </a:r>
            <a:r>
              <a:rPr lang="en-US" dirty="0" smtClean="0"/>
              <a:t>NJCCCS;</a:t>
            </a:r>
          </a:p>
          <a:p>
            <a:pPr>
              <a:spcBef>
                <a:spcPts val="1200"/>
              </a:spcBef>
            </a:pPr>
            <a:r>
              <a:rPr lang="en-US" dirty="0"/>
              <a:t>O</a:t>
            </a:r>
            <a:r>
              <a:rPr lang="en-US" dirty="0" smtClean="0"/>
              <a:t>pportunity </a:t>
            </a:r>
            <a:r>
              <a:rPr lang="en-US" dirty="0"/>
              <a:t>to </a:t>
            </a:r>
            <a:r>
              <a:rPr lang="en-US" dirty="0" smtClean="0"/>
              <a:t>explore </a:t>
            </a:r>
            <a:r>
              <a:rPr lang="en-US" dirty="0"/>
              <a:t>career </a:t>
            </a:r>
            <a:r>
              <a:rPr lang="en-US" dirty="0" smtClean="0"/>
              <a:t>interests;</a:t>
            </a:r>
          </a:p>
          <a:p>
            <a:pPr>
              <a:spcBef>
                <a:spcPts val="1200"/>
              </a:spcBef>
            </a:pPr>
            <a:r>
              <a:rPr lang="en-US" dirty="0"/>
              <a:t>R</a:t>
            </a:r>
            <a:r>
              <a:rPr lang="en-US" dirty="0" smtClean="0"/>
              <a:t>igorous </a:t>
            </a:r>
            <a:r>
              <a:rPr lang="en-US" dirty="0"/>
              <a:t>activities that are integrated into the </a:t>
            </a:r>
            <a:r>
              <a:rPr lang="en-US" dirty="0" smtClean="0"/>
              <a:t>curriculum;</a:t>
            </a:r>
          </a:p>
          <a:p>
            <a:pPr>
              <a:spcBef>
                <a:spcPts val="1200"/>
              </a:spcBef>
            </a:pPr>
            <a:r>
              <a:rPr lang="en-US" dirty="0" smtClean="0"/>
              <a:t>Opportunities </a:t>
            </a:r>
            <a:r>
              <a:rPr lang="en-US" dirty="0"/>
              <a:t>to demonstrate and apply a high level of academic, and/or technical skills, and develop personal, academic and career goals.</a:t>
            </a:r>
          </a:p>
          <a:p>
            <a:pPr>
              <a:spcBef>
                <a:spcPts val="600"/>
              </a:spcBef>
            </a:pPr>
            <a:endParaRPr lang="en-US" dirty="0"/>
          </a:p>
        </p:txBody>
      </p:sp>
    </p:spTree>
    <p:extLst>
      <p:ext uri="{BB962C8B-B14F-4D97-AF65-F5344CB8AC3E}">
        <p14:creationId xmlns:p14="http://schemas.microsoft.com/office/powerpoint/2010/main" val="1069534381"/>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SLEs</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a:t>J</a:t>
            </a:r>
            <a:r>
              <a:rPr lang="en-US" dirty="0" smtClean="0"/>
              <a:t>ob shadowing</a:t>
            </a:r>
          </a:p>
          <a:p>
            <a:pPr>
              <a:spcBef>
                <a:spcPts val="1200"/>
              </a:spcBef>
            </a:pPr>
            <a:r>
              <a:rPr lang="en-US" dirty="0" smtClean="0"/>
              <a:t>School-based enterprises</a:t>
            </a:r>
            <a:endParaRPr lang="en-US" dirty="0"/>
          </a:p>
          <a:p>
            <a:pPr>
              <a:spcBef>
                <a:spcPts val="1200"/>
              </a:spcBef>
            </a:pPr>
            <a:r>
              <a:rPr lang="en-US" dirty="0"/>
              <a:t>S</a:t>
            </a:r>
            <a:r>
              <a:rPr lang="en-US" dirty="0" smtClean="0"/>
              <a:t>ervice learning</a:t>
            </a:r>
            <a:endParaRPr lang="en-US" dirty="0"/>
          </a:p>
          <a:p>
            <a:pPr>
              <a:spcBef>
                <a:spcPts val="1200"/>
              </a:spcBef>
            </a:pPr>
            <a:r>
              <a:rPr lang="en-US" dirty="0"/>
              <a:t>Volunteering (some) </a:t>
            </a:r>
          </a:p>
          <a:p>
            <a:pPr>
              <a:spcBef>
                <a:spcPts val="1200"/>
              </a:spcBef>
            </a:pPr>
            <a:r>
              <a:rPr lang="en-US" dirty="0"/>
              <a:t>Senior year option(s)</a:t>
            </a:r>
          </a:p>
          <a:p>
            <a:pPr>
              <a:spcBef>
                <a:spcPts val="1200"/>
              </a:spcBef>
            </a:pPr>
            <a:r>
              <a:rPr lang="en-US" dirty="0"/>
              <a:t>Internships</a:t>
            </a:r>
          </a:p>
          <a:p>
            <a:pPr>
              <a:spcBef>
                <a:spcPts val="1200"/>
              </a:spcBef>
            </a:pPr>
            <a:r>
              <a:rPr lang="en-US" dirty="0" smtClean="0"/>
              <a:t>Cooperative education</a:t>
            </a:r>
            <a:endParaRPr lang="en-US" dirty="0"/>
          </a:p>
          <a:p>
            <a:pPr>
              <a:spcBef>
                <a:spcPts val="1200"/>
              </a:spcBef>
            </a:pPr>
            <a:r>
              <a:rPr lang="en-US" dirty="0"/>
              <a:t>A</a:t>
            </a:r>
            <a:r>
              <a:rPr lang="en-US" dirty="0" smtClean="0"/>
              <a:t>pprenticeships</a:t>
            </a:r>
            <a:endParaRPr lang="en-US" dirty="0"/>
          </a:p>
        </p:txBody>
      </p:sp>
      <p:sp>
        <p:nvSpPr>
          <p:cNvPr id="4" name="TextBox 3"/>
          <p:cNvSpPr txBox="1"/>
          <p:nvPr/>
        </p:nvSpPr>
        <p:spPr>
          <a:xfrm>
            <a:off x="3886200" y="6172200"/>
            <a:ext cx="4224298" cy="369332"/>
          </a:xfrm>
          <a:prstGeom prst="rect">
            <a:avLst/>
          </a:prstGeom>
          <a:noFill/>
        </p:spPr>
        <p:txBody>
          <a:bodyPr wrap="none" rtlCol="0">
            <a:spAutoFit/>
          </a:bodyPr>
          <a:lstStyle/>
          <a:p>
            <a:r>
              <a:rPr lang="en-US" u="sng" dirty="0">
                <a:hlinkClick r:id="rId3"/>
              </a:rPr>
              <a:t>http://www.state.nj.us/education/cte/sle/</a:t>
            </a:r>
            <a:endParaRPr lang="en-US" dirty="0"/>
          </a:p>
        </p:txBody>
      </p:sp>
    </p:spTree>
    <p:extLst>
      <p:ext uri="{BB962C8B-B14F-4D97-AF65-F5344CB8AC3E}">
        <p14:creationId xmlns:p14="http://schemas.microsoft.com/office/powerpoint/2010/main" val="233732617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800" y="652463"/>
            <a:ext cx="3452813" cy="523875"/>
          </a:xfrm>
          <a:prstGeom prst="rect">
            <a:avLst/>
          </a:prstGeom>
          <a:noFill/>
        </p:spPr>
        <p:txBody>
          <a:bodyPr wrap="none">
            <a:spAutoFit/>
          </a:bodyPr>
          <a:lstStyle/>
          <a:p>
            <a:pPr algn="ctr">
              <a:defRPr/>
            </a:pPr>
            <a:r>
              <a:rPr lang="en-US" sz="2800" b="1" dirty="0">
                <a:solidFill>
                  <a:schemeClr val="tx1">
                    <a:lumMod val="65000"/>
                    <a:lumOff val="35000"/>
                  </a:schemeClr>
                </a:solidFill>
              </a:rPr>
              <a:t>Time for Questions</a:t>
            </a:r>
          </a:p>
        </p:txBody>
      </p:sp>
      <p:grpSp>
        <p:nvGrpSpPr>
          <p:cNvPr id="29699" name="Group 7"/>
          <p:cNvGrpSpPr>
            <a:grpSpLocks/>
          </p:cNvGrpSpPr>
          <p:nvPr/>
        </p:nvGrpSpPr>
        <p:grpSpPr bwMode="auto">
          <a:xfrm>
            <a:off x="4305300" y="1912938"/>
            <a:ext cx="3922713" cy="3587750"/>
            <a:chOff x="4573392" y="1447800"/>
            <a:chExt cx="3921619" cy="3586285"/>
          </a:xfrm>
        </p:grpSpPr>
        <p:sp>
          <p:nvSpPr>
            <p:cNvPr id="7" name="TextBox 6"/>
            <p:cNvSpPr txBox="1"/>
            <p:nvPr/>
          </p:nvSpPr>
          <p:spPr>
            <a:xfrm>
              <a:off x="4573392" y="1895292"/>
              <a:ext cx="3921619" cy="3138793"/>
            </a:xfrm>
            <a:prstGeom prst="rect">
              <a:avLst/>
            </a:prstGeom>
            <a:noFill/>
            <a:ln w="28575">
              <a:solidFill>
                <a:schemeClr val="tx1">
                  <a:lumMod val="65000"/>
                  <a:lumOff val="35000"/>
                </a:schemeClr>
              </a:solidFill>
            </a:ln>
          </p:spPr>
          <p:txBody>
            <a:bodyPr>
              <a:spAutoFit/>
            </a:bodyPr>
            <a:lstStyle/>
            <a:p>
              <a:pPr marL="285750" indent="-285750" algn="just">
                <a:buFont typeface="Arial" pitchFamily="34" charset="0"/>
                <a:buChar char="•"/>
                <a:defRPr/>
              </a:pPr>
              <a:r>
                <a:rPr lang="en-US" dirty="0">
                  <a:solidFill>
                    <a:schemeClr val="tx1">
                      <a:lumMod val="65000"/>
                      <a:lumOff val="35000"/>
                    </a:schemeClr>
                  </a:solidFill>
                </a:rPr>
                <a:t>Please continue to submit your text questions and comments using the Questions panel</a:t>
              </a:r>
            </a:p>
            <a:p>
              <a:pPr marL="285750" indent="-285750" algn="just">
                <a:buFont typeface="Arial" pitchFamily="34" charset="0"/>
                <a:buChar char="•"/>
                <a:defRPr/>
              </a:pPr>
              <a:endParaRPr lang="en-US" dirty="0">
                <a:solidFill>
                  <a:schemeClr val="tx1">
                    <a:lumMod val="65000"/>
                    <a:lumOff val="35000"/>
                  </a:schemeClr>
                </a:solidFill>
              </a:endParaRPr>
            </a:p>
            <a:p>
              <a:pPr marL="285750" indent="-285750" algn="just">
                <a:buFont typeface="Arial" pitchFamily="34" charset="0"/>
                <a:buChar char="•"/>
                <a:defRPr/>
              </a:pPr>
              <a:r>
                <a:rPr lang="en-US" dirty="0">
                  <a:solidFill>
                    <a:schemeClr val="tx1">
                      <a:lumMod val="65000"/>
                      <a:lumOff val="35000"/>
                    </a:schemeClr>
                  </a:solidFill>
                </a:rPr>
                <a:t>Please raise your hand to alert the presenter that you have a question.</a:t>
              </a:r>
            </a:p>
            <a:p>
              <a:pPr algn="just">
                <a:defRPr/>
              </a:pPr>
              <a:endParaRPr lang="en-US" dirty="0">
                <a:solidFill>
                  <a:schemeClr val="tx1">
                    <a:lumMod val="65000"/>
                    <a:lumOff val="35000"/>
                  </a:schemeClr>
                </a:solidFill>
              </a:endParaRPr>
            </a:p>
            <a:p>
              <a:pPr algn="just">
                <a:defRPr/>
              </a:pPr>
              <a:r>
                <a:rPr lang="en-US" b="1" dirty="0">
                  <a:solidFill>
                    <a:schemeClr val="tx1">
                      <a:lumMod val="65000"/>
                      <a:lumOff val="35000"/>
                    </a:schemeClr>
                  </a:solidFill>
                </a:rPr>
                <a:t>Note: </a:t>
              </a:r>
              <a:r>
                <a:rPr lang="en-US" dirty="0">
                  <a:solidFill>
                    <a:schemeClr val="tx1">
                      <a:lumMod val="65000"/>
                      <a:lumOff val="35000"/>
                    </a:schemeClr>
                  </a:solidFill>
                </a:rPr>
                <a:t>Today’s presentation is being recorded and will be posted on the NGO page.</a:t>
              </a:r>
              <a:endParaRPr lang="en-US" b="1" dirty="0">
                <a:solidFill>
                  <a:schemeClr val="tx1">
                    <a:lumMod val="65000"/>
                    <a:lumOff val="35000"/>
                  </a:schemeClr>
                </a:solidFill>
              </a:endParaRPr>
            </a:p>
          </p:txBody>
        </p:sp>
        <p:sp>
          <p:nvSpPr>
            <p:cNvPr id="12" name="Rectangle 11"/>
            <p:cNvSpPr/>
            <p:nvPr/>
          </p:nvSpPr>
          <p:spPr>
            <a:xfrm>
              <a:off x="4573392" y="1447800"/>
              <a:ext cx="3921619" cy="447492"/>
            </a:xfrm>
            <a:prstGeom prst="rect">
              <a:avLst/>
            </a:prstGeom>
            <a:solidFill>
              <a:schemeClr val="tx1">
                <a:lumMod val="65000"/>
                <a:lumOff val="3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Your Participation</a:t>
              </a:r>
            </a:p>
          </p:txBody>
        </p:sp>
      </p:grpSp>
      <p:grpSp>
        <p:nvGrpSpPr>
          <p:cNvPr id="3" name="Group 2"/>
          <p:cNvGrpSpPr/>
          <p:nvPr/>
        </p:nvGrpSpPr>
        <p:grpSpPr>
          <a:xfrm>
            <a:off x="304800" y="1889811"/>
            <a:ext cx="3574715" cy="4411662"/>
            <a:chOff x="381001" y="1371600"/>
            <a:chExt cx="3574715" cy="4411662"/>
          </a:xfrm>
          <a:effectLst>
            <a:outerShdw blurRad="50800" dist="38100" dir="2700000" algn="tl" rotWithShape="0">
              <a:prstClr val="black">
                <a:alpha val="40000"/>
              </a:prstClr>
            </a:outerShdw>
          </a:effectLst>
        </p:grpSpPr>
        <p:pic>
          <p:nvPicPr>
            <p:cNvPr id="3075" name="Picture 3" descr="H:\AA - current projects\Recent Screen Shots\G2W\G2W 5.0\attendee\gt muted_ha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600200"/>
              <a:ext cx="433402" cy="1983142"/>
            </a:xfrm>
            <a:prstGeom prst="rect">
              <a:avLst/>
            </a:prstGeom>
            <a:noFill/>
            <a:effectLst>
              <a:softEdge rad="31750"/>
            </a:effectLst>
            <a:extLst/>
          </p:spPr>
        </p:pic>
        <p:pic>
          <p:nvPicPr>
            <p:cNvPr id="2050" name="Picture 2" descr="H:\AA - current projects\Recent Screen Shots\G2W\G2W 5.0\attendee\panel audio_ questio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555" y="1371600"/>
              <a:ext cx="3188161" cy="4411662"/>
            </a:xfrm>
            <a:prstGeom prst="rect">
              <a:avLst/>
            </a:prstGeom>
            <a:noFill/>
            <a:effectLst>
              <a:softEdge rad="31750"/>
            </a:effectLst>
            <a:extLst/>
          </p:spPr>
        </p:pic>
        <p:sp>
          <p:nvSpPr>
            <p:cNvPr id="9" name="Rounded Rectangle 8"/>
            <p:cNvSpPr/>
            <p:nvPr/>
          </p:nvSpPr>
          <p:spPr>
            <a:xfrm>
              <a:off x="814403" y="2938333"/>
              <a:ext cx="3071797" cy="2090867"/>
            </a:xfrm>
            <a:prstGeom prst="roundRect">
              <a:avLst>
                <a:gd name="adj" fmla="val 4230"/>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381001" y="2961875"/>
              <a:ext cx="421691" cy="415635"/>
            </a:xfrm>
            <a:prstGeom prst="ellipse">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304800" y="2971800"/>
            <a:ext cx="8270875" cy="1095375"/>
          </a:xfrm>
        </p:spPr>
        <p:txBody>
          <a:bodyPr/>
          <a:lstStyle/>
          <a:p>
            <a:pPr eaLnBrk="1" hangingPunct="1"/>
            <a:r>
              <a:rPr lang="en-US" altLang="en-US" dirty="0" smtClean="0"/>
              <a:t>Questions on Student Learning Considerations?</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228600" y="2438400"/>
            <a:ext cx="8458200"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4000" b="1" i="1" dirty="0">
                <a:latin typeface="Arial" panose="020B0604020202020204" pitchFamily="34" charset="0"/>
                <a:ea typeface="ＭＳ Ｐゴシック" panose="020B0600070205080204" pitchFamily="34" charset="-128"/>
              </a:rPr>
              <a:t>Project </a:t>
            </a:r>
            <a:r>
              <a:rPr lang="en-US" altLang="en-US" sz="4000" b="1" i="1" dirty="0" smtClean="0">
                <a:latin typeface="Arial" panose="020B0604020202020204" pitchFamily="34" charset="0"/>
                <a:ea typeface="ＭＳ Ｐゴシック" panose="020B0600070205080204" pitchFamily="34" charset="-128"/>
              </a:rPr>
              <a:t>Planning </a:t>
            </a:r>
          </a:p>
          <a:p>
            <a:pPr>
              <a:lnSpc>
                <a:spcPct val="100000"/>
              </a:lnSpc>
              <a:spcBef>
                <a:spcPct val="0"/>
              </a:spcBef>
              <a:buFontTx/>
              <a:buNone/>
            </a:pPr>
            <a:r>
              <a:rPr lang="en-US" altLang="en-US" sz="4000" b="1" i="1" dirty="0" smtClean="0">
                <a:latin typeface="Arial" panose="020B0604020202020204" pitchFamily="34" charset="0"/>
                <a:ea typeface="ＭＳ Ｐゴシック" panose="020B0600070205080204" pitchFamily="34" charset="-128"/>
              </a:rPr>
              <a:t>Resources &amp; Activities</a:t>
            </a:r>
          </a:p>
          <a:p>
            <a:pPr>
              <a:lnSpc>
                <a:spcPct val="100000"/>
              </a:lnSpc>
              <a:spcBef>
                <a:spcPct val="0"/>
              </a:spcBef>
              <a:buFontTx/>
              <a:buNone/>
            </a:pPr>
            <a:r>
              <a:rPr lang="en-US" altLang="en-US" sz="2800" b="1" i="1" dirty="0" smtClean="0">
                <a:latin typeface="Arial" panose="020B0604020202020204" pitchFamily="34" charset="0"/>
                <a:ea typeface="ＭＳ Ｐゴシック" panose="020B0600070205080204" pitchFamily="34" charset="-128"/>
              </a:rPr>
              <a:t>Five Year Planning</a:t>
            </a:r>
            <a:endParaRPr lang="en-US" altLang="en-US" sz="2800" b="1" i="1" dirty="0">
              <a:latin typeface="Arial" panose="020B0604020202020204" pitchFamily="34" charset="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normAutofit/>
          </a:bodyPr>
          <a:lstStyle/>
          <a:p>
            <a:r>
              <a:rPr lang="en-US" altLang="en-US" dirty="0" smtClean="0"/>
              <a:t>Project Planning</a:t>
            </a:r>
          </a:p>
        </p:txBody>
      </p:sp>
      <p:sp>
        <p:nvSpPr>
          <p:cNvPr id="94211" name="Content Placeholder 2"/>
          <p:cNvSpPr>
            <a:spLocks noGrp="1"/>
          </p:cNvSpPr>
          <p:nvPr>
            <p:ph idx="1"/>
          </p:nvPr>
        </p:nvSpPr>
        <p:spPr>
          <a:xfrm>
            <a:off x="76200" y="1981200"/>
            <a:ext cx="7467600" cy="4638324"/>
          </a:xfrm>
        </p:spPr>
        <p:txBody>
          <a:bodyPr>
            <a:normAutofit fontScale="92500" lnSpcReduction="10000"/>
          </a:bodyPr>
          <a:lstStyle/>
          <a:p>
            <a:pPr marL="0" indent="0">
              <a:lnSpc>
                <a:spcPct val="120000"/>
              </a:lnSpc>
              <a:spcBef>
                <a:spcPts val="600"/>
              </a:spcBef>
              <a:spcAft>
                <a:spcPts val="1200"/>
              </a:spcAft>
              <a:buNone/>
              <a:defRPr/>
            </a:pPr>
            <a:r>
              <a:rPr lang="en-US" altLang="en-US" dirty="0" smtClean="0"/>
              <a:t>Consider the following to guide the Project Description:</a:t>
            </a:r>
            <a:endParaRPr lang="en-US" altLang="en-US" sz="1400" dirty="0" smtClean="0"/>
          </a:p>
          <a:p>
            <a:pPr>
              <a:lnSpc>
                <a:spcPct val="120000"/>
              </a:lnSpc>
              <a:spcBef>
                <a:spcPts val="600"/>
              </a:spcBef>
              <a:defRPr/>
            </a:pPr>
            <a:r>
              <a:rPr lang="en-US" altLang="en-US" b="1" dirty="0" smtClean="0"/>
              <a:t>Career Pathway Domains  </a:t>
            </a:r>
            <a:r>
              <a:rPr lang="en-US" altLang="en-US" sz="1800" dirty="0" smtClean="0"/>
              <a:t>(Page 5)</a:t>
            </a:r>
          </a:p>
          <a:p>
            <a:pPr lvl="1">
              <a:lnSpc>
                <a:spcPct val="120000"/>
              </a:lnSpc>
              <a:spcBef>
                <a:spcPts val="600"/>
              </a:spcBef>
              <a:defRPr/>
            </a:pPr>
            <a:r>
              <a:rPr lang="en-US" altLang="en-US" dirty="0" smtClean="0"/>
              <a:t>Resources  </a:t>
            </a:r>
            <a:r>
              <a:rPr lang="en-US" altLang="en-US" sz="1800" dirty="0"/>
              <a:t>(Appendix A)</a:t>
            </a:r>
          </a:p>
          <a:p>
            <a:pPr>
              <a:lnSpc>
                <a:spcPct val="120000"/>
              </a:lnSpc>
              <a:spcBef>
                <a:spcPts val="600"/>
              </a:spcBef>
              <a:defRPr/>
            </a:pPr>
            <a:r>
              <a:rPr lang="en-US" altLang="en-US" b="1" dirty="0"/>
              <a:t>Statewide </a:t>
            </a:r>
            <a:r>
              <a:rPr lang="en-US" altLang="en-US" b="1" dirty="0" smtClean="0"/>
              <a:t>Goal, Outcomes, Objectives &amp; Indicators     </a:t>
            </a:r>
            <a:r>
              <a:rPr lang="en-US" altLang="en-US" sz="1800" dirty="0" smtClean="0"/>
              <a:t>(Page 6, Sec 2.2.4) </a:t>
            </a:r>
          </a:p>
          <a:p>
            <a:pPr>
              <a:lnSpc>
                <a:spcPct val="120000"/>
              </a:lnSpc>
              <a:spcBef>
                <a:spcPts val="600"/>
              </a:spcBef>
              <a:defRPr/>
            </a:pPr>
            <a:r>
              <a:rPr lang="en-US" altLang="en-US" b="1" dirty="0" smtClean="0"/>
              <a:t>Project Reporting </a:t>
            </a:r>
            <a:r>
              <a:rPr lang="en-US" altLang="en-US" dirty="0" smtClean="0"/>
              <a:t>(Deliverables) </a:t>
            </a:r>
            <a:r>
              <a:rPr lang="en-US" altLang="en-US" sz="1800" dirty="0" smtClean="0"/>
              <a:t>(Sec. 1.9 &amp; Appendix B)</a:t>
            </a:r>
          </a:p>
          <a:p>
            <a:pPr lvl="1">
              <a:lnSpc>
                <a:spcPct val="120000"/>
              </a:lnSpc>
              <a:spcBef>
                <a:spcPts val="600"/>
              </a:spcBef>
              <a:defRPr/>
            </a:pPr>
            <a:r>
              <a:rPr lang="en-US" altLang="en-US" dirty="0" smtClean="0"/>
              <a:t>Project Planning Guide  </a:t>
            </a:r>
            <a:r>
              <a:rPr lang="en-US" altLang="en-US" sz="1800" dirty="0" smtClean="0"/>
              <a:t>(Appendix B &amp; download)</a:t>
            </a:r>
          </a:p>
          <a:p>
            <a:pPr>
              <a:lnSpc>
                <a:spcPct val="120000"/>
              </a:lnSpc>
              <a:spcBef>
                <a:spcPts val="600"/>
              </a:spcBef>
              <a:defRPr/>
            </a:pPr>
            <a:r>
              <a:rPr lang="en-US" altLang="en-US" b="1" dirty="0" smtClean="0"/>
              <a:t>High-Quality Partnerships </a:t>
            </a:r>
            <a:r>
              <a:rPr lang="en-US" altLang="en-US" sz="1800" dirty="0" smtClean="0"/>
              <a:t>(Form 3)</a:t>
            </a:r>
          </a:p>
          <a:p>
            <a:pPr lvl="1">
              <a:lnSpc>
                <a:spcPct val="120000"/>
              </a:lnSpc>
              <a:spcBef>
                <a:spcPts val="600"/>
              </a:spcBef>
              <a:defRPr/>
            </a:pPr>
            <a:r>
              <a:rPr lang="en-US" altLang="en-US" dirty="0" smtClean="0"/>
              <a:t>Rubric </a:t>
            </a:r>
            <a:r>
              <a:rPr lang="en-US" altLang="en-US" sz="1800" dirty="0" smtClean="0"/>
              <a:t>(download)</a:t>
            </a:r>
          </a:p>
          <a:p>
            <a:pPr>
              <a:lnSpc>
                <a:spcPct val="120000"/>
              </a:lnSpc>
              <a:spcBef>
                <a:spcPts val="600"/>
              </a:spcBef>
              <a:defRPr/>
            </a:pPr>
            <a:r>
              <a:rPr lang="en-US" altLang="en-US" b="1" dirty="0" smtClean="0"/>
              <a:t>Project Considerations </a:t>
            </a:r>
            <a:r>
              <a:rPr lang="en-US" altLang="en-US" sz="1800" dirty="0" smtClean="0"/>
              <a:t>(Sec. 2.1)</a:t>
            </a: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Project Activities</a:t>
            </a:r>
            <a:endParaRPr lang="en-US" dirty="0"/>
          </a:p>
        </p:txBody>
      </p:sp>
      <p:sp>
        <p:nvSpPr>
          <p:cNvPr id="3" name="Content Placeholder 2"/>
          <p:cNvSpPr>
            <a:spLocks noGrp="1"/>
          </p:cNvSpPr>
          <p:nvPr>
            <p:ph idx="1"/>
          </p:nvPr>
        </p:nvSpPr>
        <p:spPr/>
        <p:txBody>
          <a:bodyPr>
            <a:normAutofit fontScale="85000" lnSpcReduction="10000"/>
          </a:bodyPr>
          <a:lstStyle/>
          <a:p>
            <a:pPr>
              <a:spcBef>
                <a:spcPts val="600"/>
              </a:spcBef>
            </a:pPr>
            <a:r>
              <a:rPr lang="en-US" dirty="0" smtClean="0"/>
              <a:t>Yearly activities have been organized under “Assessment Criteria”</a:t>
            </a:r>
          </a:p>
          <a:p>
            <a:pPr>
              <a:spcBef>
                <a:spcPts val="600"/>
              </a:spcBef>
            </a:pPr>
            <a:r>
              <a:rPr lang="en-US" dirty="0" smtClean="0"/>
              <a:t>This will give applicants project timelines &amp; deliverables</a:t>
            </a:r>
          </a:p>
          <a:p>
            <a:pPr lvl="1">
              <a:spcBef>
                <a:spcPts val="600"/>
              </a:spcBef>
            </a:pPr>
            <a:r>
              <a:rPr lang="en-US" dirty="0" smtClean="0"/>
              <a:t>NGO lists the Activities Chronologically</a:t>
            </a:r>
          </a:p>
          <a:p>
            <a:pPr lvl="2">
              <a:spcBef>
                <a:spcPts val="600"/>
              </a:spcBef>
            </a:pPr>
            <a:r>
              <a:rPr lang="en-US" dirty="0" smtClean="0"/>
              <a:t>Year 1, </a:t>
            </a:r>
            <a:r>
              <a:rPr lang="en-US" dirty="0"/>
              <a:t>P</a:t>
            </a:r>
            <a:r>
              <a:rPr lang="en-US" dirty="0" smtClean="0"/>
              <a:t>ages 12-14</a:t>
            </a:r>
          </a:p>
          <a:p>
            <a:pPr lvl="2">
              <a:spcBef>
                <a:spcPts val="600"/>
              </a:spcBef>
            </a:pPr>
            <a:r>
              <a:rPr lang="en-US" dirty="0" smtClean="0"/>
              <a:t>Year 2-5, Appendix B</a:t>
            </a:r>
          </a:p>
          <a:p>
            <a:pPr lvl="1">
              <a:spcBef>
                <a:spcPts val="600"/>
              </a:spcBef>
            </a:pPr>
            <a:r>
              <a:rPr lang="en-US" dirty="0" smtClean="0"/>
              <a:t>Project Planning Guide organizes activities under Career Pathway Domains</a:t>
            </a:r>
          </a:p>
          <a:p>
            <a:pPr lvl="2">
              <a:spcBef>
                <a:spcPts val="600"/>
              </a:spcBef>
            </a:pPr>
            <a:r>
              <a:rPr lang="en-US" dirty="0">
                <a:hlinkClick r:id="rId3"/>
              </a:rPr>
              <a:t>Downloadable Project Planning </a:t>
            </a:r>
            <a:r>
              <a:rPr lang="en-US" dirty="0" smtClean="0">
                <a:hlinkClick r:id="rId3"/>
              </a:rPr>
              <a:t>Guide</a:t>
            </a:r>
            <a:endParaRPr lang="en-US" dirty="0"/>
          </a:p>
        </p:txBody>
      </p:sp>
    </p:spTree>
    <p:extLst>
      <p:ext uri="{BB962C8B-B14F-4D97-AF65-F5344CB8AC3E}">
        <p14:creationId xmlns:p14="http://schemas.microsoft.com/office/powerpoint/2010/main" val="2040082581"/>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z="2800" dirty="0" smtClean="0"/>
              <a:t>Project Activities- </a:t>
            </a:r>
            <a:r>
              <a:rPr lang="en-US" sz="2800" dirty="0" smtClean="0"/>
              <a:t>Year 1 </a:t>
            </a:r>
            <a:br>
              <a:rPr lang="en-US" sz="2800" dirty="0" smtClean="0"/>
            </a:br>
            <a:r>
              <a:rPr lang="en-US" sz="2000" dirty="0" smtClean="0"/>
              <a:t>(Pages 12-14, Section 1.9) </a:t>
            </a:r>
            <a:endParaRPr lang="en-US" altLang="en-US" sz="2000" dirty="0" smtClean="0"/>
          </a:p>
        </p:txBody>
      </p:sp>
      <p:sp>
        <p:nvSpPr>
          <p:cNvPr id="3" name="Content Placeholder 2"/>
          <p:cNvSpPr>
            <a:spLocks noGrp="1"/>
          </p:cNvSpPr>
          <p:nvPr>
            <p:ph idx="1"/>
          </p:nvPr>
        </p:nvSpPr>
        <p:spPr>
          <a:xfrm>
            <a:off x="228600" y="1991076"/>
            <a:ext cx="7391400" cy="4790724"/>
          </a:xfrm>
        </p:spPr>
        <p:txBody>
          <a:bodyPr>
            <a:normAutofit fontScale="92500" lnSpcReduction="10000"/>
          </a:bodyPr>
          <a:lstStyle/>
          <a:p>
            <a:pPr eaLnBrk="1" hangingPunct="1">
              <a:lnSpc>
                <a:spcPct val="120000"/>
              </a:lnSpc>
              <a:spcBef>
                <a:spcPts val="1200"/>
              </a:spcBef>
              <a:buFont typeface="Arial"/>
              <a:buChar char="•"/>
              <a:defRPr/>
            </a:pPr>
            <a:r>
              <a:rPr lang="en-US" sz="2000" b="1" dirty="0" smtClean="0"/>
              <a:t>Creating Career Pathways Advisory Board</a:t>
            </a:r>
          </a:p>
          <a:p>
            <a:pPr marL="1089025" lvl="1" eaLnBrk="1" hangingPunct="1">
              <a:lnSpc>
                <a:spcPct val="100000"/>
              </a:lnSpc>
              <a:spcBef>
                <a:spcPts val="1200"/>
              </a:spcBef>
              <a:buFont typeface="Arial"/>
              <a:buChar char="•"/>
              <a:defRPr/>
            </a:pPr>
            <a:r>
              <a:rPr lang="en-US" sz="2000" dirty="0" smtClean="0"/>
              <a:t>Create Partnership Agreements</a:t>
            </a:r>
          </a:p>
          <a:p>
            <a:pPr marL="1089025" lvl="1" eaLnBrk="1" hangingPunct="1">
              <a:lnSpc>
                <a:spcPct val="100000"/>
              </a:lnSpc>
              <a:spcBef>
                <a:spcPts val="1200"/>
              </a:spcBef>
              <a:buFont typeface="Arial"/>
              <a:buChar char="•"/>
              <a:defRPr/>
            </a:pPr>
            <a:r>
              <a:rPr lang="en-US" sz="2000" dirty="0" smtClean="0"/>
              <a:t>Create Career Pathways Vision Statement and Action Plan</a:t>
            </a:r>
          </a:p>
          <a:p>
            <a:pPr eaLnBrk="1" hangingPunct="1">
              <a:lnSpc>
                <a:spcPct val="120000"/>
              </a:lnSpc>
              <a:spcBef>
                <a:spcPts val="1200"/>
              </a:spcBef>
              <a:buFont typeface="Arial"/>
              <a:buChar char="•"/>
              <a:defRPr/>
            </a:pPr>
            <a:r>
              <a:rPr lang="en-US" sz="2000" b="1" dirty="0"/>
              <a:t>Professional Development</a:t>
            </a:r>
          </a:p>
          <a:p>
            <a:pPr marL="1089025" lvl="1" eaLnBrk="1" hangingPunct="1">
              <a:lnSpc>
                <a:spcPct val="110000"/>
              </a:lnSpc>
              <a:spcBef>
                <a:spcPts val="1200"/>
              </a:spcBef>
              <a:buFont typeface="Arial"/>
              <a:buChar char="•"/>
              <a:defRPr/>
            </a:pPr>
            <a:r>
              <a:rPr lang="en-US" sz="2000" dirty="0"/>
              <a:t>NJ DOE </a:t>
            </a:r>
            <a:r>
              <a:rPr lang="en-US" sz="2000" dirty="0" smtClean="0"/>
              <a:t>sponsored professional development </a:t>
            </a:r>
            <a:r>
              <a:rPr lang="en-US" sz="2000" dirty="0"/>
              <a:t>&amp; </a:t>
            </a:r>
            <a:r>
              <a:rPr lang="en-US" sz="2000" dirty="0" smtClean="0"/>
              <a:t>virtual community</a:t>
            </a:r>
            <a:endParaRPr lang="en-US" sz="2000" dirty="0"/>
          </a:p>
          <a:p>
            <a:pPr marL="1089025" lvl="1" eaLnBrk="1" hangingPunct="1">
              <a:lnSpc>
                <a:spcPct val="110000"/>
              </a:lnSpc>
              <a:spcBef>
                <a:spcPts val="1200"/>
              </a:spcBef>
              <a:buFont typeface="Arial"/>
              <a:buChar char="•"/>
              <a:defRPr/>
            </a:pPr>
            <a:r>
              <a:rPr lang="en-US" sz="2000" dirty="0"/>
              <a:t>Targeted </a:t>
            </a:r>
            <a:r>
              <a:rPr lang="en-US" sz="2000" dirty="0" smtClean="0"/>
              <a:t>district-supported </a:t>
            </a:r>
            <a:r>
              <a:rPr lang="en-US" sz="2000" dirty="0"/>
              <a:t>professional development </a:t>
            </a:r>
          </a:p>
          <a:p>
            <a:pPr eaLnBrk="1" hangingPunct="1">
              <a:lnSpc>
                <a:spcPct val="120000"/>
              </a:lnSpc>
              <a:spcBef>
                <a:spcPts val="1200"/>
              </a:spcBef>
              <a:buFont typeface="Arial"/>
              <a:buChar char="•"/>
              <a:defRPr/>
            </a:pPr>
            <a:r>
              <a:rPr lang="en-US" sz="2000" b="1" dirty="0"/>
              <a:t>Career Pathway</a:t>
            </a:r>
          </a:p>
          <a:p>
            <a:pPr marL="1089025" lvl="1" eaLnBrk="1" hangingPunct="1">
              <a:lnSpc>
                <a:spcPct val="110000"/>
              </a:lnSpc>
              <a:spcBef>
                <a:spcPts val="1200"/>
              </a:spcBef>
              <a:buFont typeface="Arial"/>
              <a:buChar char="•"/>
              <a:defRPr/>
            </a:pPr>
            <a:r>
              <a:rPr lang="en-US" sz="2000" dirty="0" smtClean="0"/>
              <a:t>First Pathway identified with foundational CTE program</a:t>
            </a:r>
          </a:p>
          <a:p>
            <a:pPr marL="1089025" lvl="1" eaLnBrk="1" hangingPunct="1">
              <a:lnSpc>
                <a:spcPct val="110000"/>
              </a:lnSpc>
              <a:spcBef>
                <a:spcPts val="1200"/>
              </a:spcBef>
              <a:buFont typeface="Arial"/>
              <a:buChar char="•"/>
              <a:defRPr/>
            </a:pPr>
            <a:r>
              <a:rPr lang="en-US" sz="2000" dirty="0" smtClean="0"/>
              <a:t>Planning for curriculum, activities and promotion of career pathway</a:t>
            </a:r>
          </a:p>
          <a:p>
            <a:pPr marL="1089025" lvl="1" eaLnBrk="1" hangingPunct="1">
              <a:lnSpc>
                <a:spcPct val="120000"/>
              </a:lnSpc>
              <a:spcBef>
                <a:spcPts val="1200"/>
              </a:spcBef>
              <a:buFont typeface="Arial"/>
              <a:buChar char="•"/>
              <a:defRPr/>
            </a:pPr>
            <a:endParaRPr lang="en-US" sz="2000" dirty="0" smtClean="0"/>
          </a:p>
          <a:p>
            <a:pPr marL="688975" eaLnBrk="1" hangingPunct="1">
              <a:lnSpc>
                <a:spcPct val="120000"/>
              </a:lnSpc>
              <a:spcBef>
                <a:spcPts val="1200"/>
              </a:spcBef>
              <a:buFont typeface="Wingdings" panose="05000000000000000000" pitchFamily="2" charset="2"/>
              <a:buChar char="ü"/>
              <a:defRPr/>
            </a:pPr>
            <a:endParaRPr lang="en-US" dirty="0" smtClean="0"/>
          </a:p>
          <a:p>
            <a:pPr marL="688975" eaLnBrk="1" hangingPunct="1">
              <a:lnSpc>
                <a:spcPct val="120000"/>
              </a:lnSpc>
              <a:spcBef>
                <a:spcPts val="1200"/>
              </a:spcBef>
              <a:buFont typeface="Wingdings" panose="05000000000000000000" pitchFamily="2" charset="2"/>
              <a:buChar char="ü"/>
              <a:defRPr/>
            </a:pPr>
            <a:endParaRPr lang="en-US" dirty="0" smtClean="0"/>
          </a:p>
          <a:p>
            <a:pPr marL="688975" eaLnBrk="1" hangingPunct="1">
              <a:lnSpc>
                <a:spcPct val="120000"/>
              </a:lnSpc>
              <a:spcBef>
                <a:spcPts val="1200"/>
              </a:spcBef>
              <a:buFont typeface="Wingdings" panose="05000000000000000000" pitchFamily="2" charset="2"/>
              <a:buChar char="ü"/>
              <a:defRPr/>
            </a:pPr>
            <a:endParaRPr lang="en-US" dirty="0"/>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z="2800" dirty="0" smtClean="0"/>
              <a:t>Project Activities- Years 2 – 5</a:t>
            </a:r>
            <a:br>
              <a:rPr lang="en-US" altLang="en-US" sz="2800" dirty="0" smtClean="0"/>
            </a:br>
            <a:r>
              <a:rPr lang="en-US" altLang="en-US" sz="2000" dirty="0" smtClean="0"/>
              <a:t>(Page 33, Appendix B)</a:t>
            </a:r>
          </a:p>
        </p:txBody>
      </p:sp>
      <p:sp>
        <p:nvSpPr>
          <p:cNvPr id="3" name="Content Placeholder 2"/>
          <p:cNvSpPr>
            <a:spLocks noGrp="1"/>
          </p:cNvSpPr>
          <p:nvPr>
            <p:ph idx="1"/>
          </p:nvPr>
        </p:nvSpPr>
        <p:spPr>
          <a:xfrm>
            <a:off x="228600" y="1991076"/>
            <a:ext cx="7620000" cy="4866924"/>
          </a:xfrm>
        </p:spPr>
        <p:txBody>
          <a:bodyPr>
            <a:normAutofit lnSpcReduction="10000"/>
          </a:bodyPr>
          <a:lstStyle/>
          <a:p>
            <a:pPr eaLnBrk="1" hangingPunct="1">
              <a:lnSpc>
                <a:spcPct val="120000"/>
              </a:lnSpc>
              <a:spcBef>
                <a:spcPts val="1200"/>
              </a:spcBef>
              <a:buFont typeface="Arial"/>
              <a:buChar char="•"/>
              <a:defRPr/>
            </a:pPr>
            <a:r>
              <a:rPr lang="en-US" sz="2000" dirty="0" smtClean="0"/>
              <a:t>“Ongoing” activities are continued</a:t>
            </a:r>
          </a:p>
          <a:p>
            <a:pPr eaLnBrk="1" hangingPunct="1">
              <a:lnSpc>
                <a:spcPct val="120000"/>
              </a:lnSpc>
              <a:spcBef>
                <a:spcPts val="1200"/>
              </a:spcBef>
              <a:buFont typeface="Arial"/>
              <a:buChar char="•"/>
              <a:defRPr/>
            </a:pPr>
            <a:r>
              <a:rPr lang="en-US" sz="2000" dirty="0" smtClean="0"/>
              <a:t>Continue </a:t>
            </a:r>
            <a:r>
              <a:rPr lang="en-US" sz="2000" dirty="0"/>
              <a:t>Career Pathways Advisory </a:t>
            </a:r>
            <a:r>
              <a:rPr lang="en-US" sz="2000" dirty="0" smtClean="0"/>
              <a:t>Board</a:t>
            </a:r>
          </a:p>
          <a:p>
            <a:pPr lvl="1" eaLnBrk="1" hangingPunct="1">
              <a:lnSpc>
                <a:spcPct val="110000"/>
              </a:lnSpc>
              <a:spcBef>
                <a:spcPts val="0"/>
              </a:spcBef>
              <a:buFont typeface="Arial"/>
              <a:buChar char="•"/>
              <a:defRPr/>
            </a:pPr>
            <a:r>
              <a:rPr lang="en-US" sz="2000" dirty="0" smtClean="0"/>
              <a:t>Partnership Rubric</a:t>
            </a:r>
            <a:endParaRPr lang="en-US" sz="2000" dirty="0"/>
          </a:p>
          <a:p>
            <a:pPr eaLnBrk="1" hangingPunct="1">
              <a:lnSpc>
                <a:spcPct val="120000"/>
              </a:lnSpc>
              <a:spcBef>
                <a:spcPts val="1200"/>
              </a:spcBef>
              <a:buFont typeface="Arial"/>
              <a:buChar char="•"/>
              <a:defRPr/>
            </a:pPr>
            <a:r>
              <a:rPr lang="en-US" sz="2000" dirty="0" smtClean="0"/>
              <a:t>Implement a minimum of two Career Pathways- September 2017 &amp; 2019</a:t>
            </a:r>
          </a:p>
          <a:p>
            <a:pPr lvl="1" eaLnBrk="1" hangingPunct="1">
              <a:lnSpc>
                <a:spcPct val="110000"/>
              </a:lnSpc>
              <a:spcBef>
                <a:spcPts val="0"/>
              </a:spcBef>
              <a:buFont typeface="Arial"/>
              <a:buChar char="•"/>
              <a:defRPr/>
            </a:pPr>
            <a:r>
              <a:rPr lang="en-US" sz="2000" dirty="0" smtClean="0"/>
              <a:t>SLEs</a:t>
            </a:r>
            <a:r>
              <a:rPr lang="en-US" sz="2000" dirty="0"/>
              <a:t>, CTSOs, assessments, </a:t>
            </a:r>
            <a:r>
              <a:rPr lang="en-US" sz="2000" dirty="0" smtClean="0"/>
              <a:t>industry credentials &amp; postsecondary articulation agreements for CTE program</a:t>
            </a:r>
          </a:p>
          <a:p>
            <a:pPr eaLnBrk="1" hangingPunct="1">
              <a:lnSpc>
                <a:spcPct val="120000"/>
              </a:lnSpc>
              <a:spcBef>
                <a:spcPts val="1200"/>
              </a:spcBef>
              <a:buFont typeface="Arial"/>
              <a:buChar char="•"/>
              <a:defRPr/>
            </a:pPr>
            <a:r>
              <a:rPr lang="en-US" sz="2000" dirty="0"/>
              <a:t>Provide individualized student supports</a:t>
            </a:r>
          </a:p>
          <a:p>
            <a:pPr eaLnBrk="1" hangingPunct="1">
              <a:lnSpc>
                <a:spcPct val="120000"/>
              </a:lnSpc>
              <a:spcBef>
                <a:spcPts val="1200"/>
              </a:spcBef>
              <a:buFont typeface="Arial"/>
              <a:buChar char="•"/>
              <a:defRPr/>
            </a:pPr>
            <a:r>
              <a:rPr lang="en-US" sz="2000" dirty="0" smtClean="0"/>
              <a:t>Data Analysis for Career Pathway </a:t>
            </a:r>
          </a:p>
          <a:p>
            <a:pPr lvl="1" eaLnBrk="1" hangingPunct="1">
              <a:lnSpc>
                <a:spcPct val="120000"/>
              </a:lnSpc>
              <a:spcBef>
                <a:spcPts val="0"/>
              </a:spcBef>
              <a:buFont typeface="Arial"/>
              <a:buChar char="•"/>
              <a:defRPr/>
            </a:pPr>
            <a:r>
              <a:rPr lang="en-US" sz="2000" dirty="0" smtClean="0"/>
              <a:t>Career readiness</a:t>
            </a:r>
          </a:p>
          <a:p>
            <a:pPr lvl="1" eaLnBrk="1" hangingPunct="1">
              <a:lnSpc>
                <a:spcPct val="120000"/>
              </a:lnSpc>
              <a:spcBef>
                <a:spcPts val="0"/>
              </a:spcBef>
              <a:buFont typeface="Arial"/>
              <a:buChar char="•"/>
              <a:defRPr/>
            </a:pPr>
            <a:r>
              <a:rPr lang="en-US" sz="2000" dirty="0" smtClean="0"/>
              <a:t>Career Pathways Rubric</a:t>
            </a:r>
          </a:p>
          <a:p>
            <a:pPr lvl="1" eaLnBrk="1" hangingPunct="1">
              <a:lnSpc>
                <a:spcPct val="120000"/>
              </a:lnSpc>
              <a:spcBef>
                <a:spcPts val="0"/>
              </a:spcBef>
              <a:buFont typeface="Arial"/>
              <a:buChar char="•"/>
              <a:defRPr/>
            </a:pPr>
            <a:r>
              <a:rPr lang="en-US" sz="2000" dirty="0" smtClean="0"/>
              <a:t>Industry &amp; postsecondary credential attainment</a:t>
            </a:r>
            <a:endParaRPr lang="en-US" dirty="0" smtClean="0"/>
          </a:p>
          <a:p>
            <a:pPr marL="688975" eaLnBrk="1" hangingPunct="1">
              <a:buFont typeface="Wingdings" panose="05000000000000000000" pitchFamily="2" charset="2"/>
              <a:buChar char="ü"/>
              <a:defRPr/>
            </a:pPr>
            <a:endParaRPr lang="en-US" dirty="0"/>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685800" y="2514600"/>
            <a:ext cx="7467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4000" b="1" i="1" dirty="0">
                <a:latin typeface="Arial" panose="020B0604020202020204" pitchFamily="34" charset="0"/>
                <a:ea typeface="ＭＳ Ｐゴシック" panose="020B0600070205080204" pitchFamily="34" charset="-128"/>
              </a:rPr>
              <a:t>Project </a:t>
            </a:r>
            <a:r>
              <a:rPr lang="en-US" altLang="en-US" sz="4000" b="1" i="1" dirty="0" smtClean="0">
                <a:latin typeface="Arial" panose="020B0604020202020204" pitchFamily="34" charset="0"/>
                <a:ea typeface="ＭＳ Ｐゴシック" panose="020B0600070205080204" pitchFamily="34" charset="-128"/>
              </a:rPr>
              <a:t>Planning Questions to Consider</a:t>
            </a:r>
          </a:p>
        </p:txBody>
      </p:sp>
      <p:sp>
        <p:nvSpPr>
          <p:cNvPr id="2" name="TextBox 1"/>
          <p:cNvSpPr txBox="1"/>
          <p:nvPr/>
        </p:nvSpPr>
        <p:spPr>
          <a:xfrm>
            <a:off x="1723571" y="4064000"/>
            <a:ext cx="3467616" cy="369332"/>
          </a:xfrm>
          <a:prstGeom prst="rect">
            <a:avLst/>
          </a:prstGeom>
          <a:noFill/>
        </p:spPr>
        <p:txBody>
          <a:bodyPr wrap="none" rtlCol="0">
            <a:spAutoFit/>
          </a:bodyPr>
          <a:lstStyle/>
          <a:p>
            <a:r>
              <a:rPr lang="en-US" dirty="0" smtClean="0"/>
              <a:t>This is not a comprehensive list!</a:t>
            </a:r>
            <a:endParaRPr lang="en-US" dirty="0"/>
          </a:p>
        </p:txBody>
      </p:sp>
    </p:spTree>
    <p:extLst>
      <p:ext uri="{BB962C8B-B14F-4D97-AF65-F5344CB8AC3E}">
        <p14:creationId xmlns:p14="http://schemas.microsoft.com/office/powerpoint/2010/main" val="3717056429"/>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idx="1"/>
          </p:nvPr>
        </p:nvSpPr>
        <p:spPr/>
        <p:txBody>
          <a:bodyPr/>
          <a:lstStyle/>
          <a:p>
            <a:pPr marL="688975" eaLnBrk="1" hangingPunct="1">
              <a:lnSpc>
                <a:spcPts val="2500"/>
              </a:lnSpc>
              <a:buFont typeface="Arial"/>
              <a:buChar char="•"/>
              <a:defRPr/>
            </a:pPr>
            <a:r>
              <a:rPr lang="en-US" dirty="0" smtClean="0"/>
              <a:t>How will you identify potential partners?</a:t>
            </a:r>
          </a:p>
          <a:p>
            <a:pPr marL="688975" eaLnBrk="1" hangingPunct="1">
              <a:lnSpc>
                <a:spcPts val="2500"/>
              </a:lnSpc>
              <a:buFont typeface="Arial"/>
              <a:buChar char="•"/>
              <a:defRPr/>
            </a:pPr>
            <a:r>
              <a:rPr lang="en-US" dirty="0" smtClean="0"/>
              <a:t>How </a:t>
            </a:r>
            <a:r>
              <a:rPr lang="en-US" dirty="0"/>
              <a:t>will industry &amp; postsecondary partners </a:t>
            </a:r>
            <a:r>
              <a:rPr lang="en-US" dirty="0" smtClean="0"/>
              <a:t>contribute in the key industry you have selected?</a:t>
            </a:r>
            <a:endParaRPr lang="en-US" dirty="0"/>
          </a:p>
          <a:p>
            <a:pPr marL="688975" eaLnBrk="1" hangingPunct="1">
              <a:lnSpc>
                <a:spcPts val="2500"/>
              </a:lnSpc>
              <a:buFont typeface="Arial"/>
              <a:buChar char="•"/>
              <a:defRPr/>
            </a:pPr>
            <a:r>
              <a:rPr lang="en-US" dirty="0" smtClean="0"/>
              <a:t>See </a:t>
            </a:r>
            <a:r>
              <a:rPr lang="en-US" dirty="0"/>
              <a:t>Form 3 for more information about partners</a:t>
            </a:r>
            <a:r>
              <a:rPr lang="en-US" dirty="0" smtClean="0"/>
              <a:t>.</a:t>
            </a:r>
          </a:p>
          <a:p>
            <a:pPr marL="1089025" lvl="1" eaLnBrk="1" hangingPunct="1">
              <a:lnSpc>
                <a:spcPts val="2500"/>
              </a:lnSpc>
              <a:buFont typeface="Arial"/>
              <a:buChar char="•"/>
              <a:defRPr/>
            </a:pPr>
            <a:r>
              <a:rPr lang="en-US" dirty="0" smtClean="0"/>
              <a:t>Definition &amp; Criteria</a:t>
            </a:r>
          </a:p>
          <a:p>
            <a:pPr marL="1089025" lvl="1" eaLnBrk="1" hangingPunct="1">
              <a:lnSpc>
                <a:spcPts val="2500"/>
              </a:lnSpc>
              <a:buFont typeface="Arial"/>
              <a:buChar char="•"/>
              <a:defRPr/>
            </a:pPr>
            <a:r>
              <a:rPr lang="en-US" dirty="0" smtClean="0"/>
              <a:t>Rubric</a:t>
            </a:r>
          </a:p>
          <a:p>
            <a:pPr marL="1089025" lvl="1" eaLnBrk="1" hangingPunct="1">
              <a:lnSpc>
                <a:spcPts val="2500"/>
              </a:lnSpc>
              <a:buFont typeface="Arial"/>
              <a:buChar char="•"/>
              <a:defRPr/>
            </a:pPr>
            <a:r>
              <a:rPr lang="en-US" dirty="0" smtClean="0"/>
              <a:t>Partnership Agreement</a:t>
            </a:r>
            <a:endParaRPr lang="en-US" dirty="0"/>
          </a:p>
          <a:p>
            <a:endParaRPr lang="en-US" dirty="0"/>
          </a:p>
        </p:txBody>
      </p:sp>
    </p:spTree>
    <p:extLst>
      <p:ext uri="{BB962C8B-B14F-4D97-AF65-F5344CB8AC3E}">
        <p14:creationId xmlns:p14="http://schemas.microsoft.com/office/powerpoint/2010/main" val="31559986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81000" y="533400"/>
            <a:ext cx="6486525" cy="914400"/>
          </a:xfrm>
        </p:spPr>
        <p:txBody>
          <a:bodyPr/>
          <a:lstStyle/>
          <a:p>
            <a:pPr eaLnBrk="1" hangingPunct="1"/>
            <a:r>
              <a:rPr lang="en-US" altLang="en-US" sz="2800" dirty="0" smtClean="0"/>
              <a:t>Staff</a:t>
            </a:r>
          </a:p>
        </p:txBody>
      </p:sp>
      <p:sp>
        <p:nvSpPr>
          <p:cNvPr id="3" name="Content Placeholder 2"/>
          <p:cNvSpPr>
            <a:spLocks noGrp="1"/>
          </p:cNvSpPr>
          <p:nvPr>
            <p:ph idx="1"/>
          </p:nvPr>
        </p:nvSpPr>
        <p:spPr>
          <a:xfrm>
            <a:off x="228600" y="1828800"/>
            <a:ext cx="8153400" cy="4648200"/>
          </a:xfrm>
        </p:spPr>
        <p:txBody>
          <a:bodyPr>
            <a:noAutofit/>
          </a:bodyPr>
          <a:lstStyle/>
          <a:p>
            <a:pPr marL="0" indent="0" eaLnBrk="1" hangingPunct="1">
              <a:lnSpc>
                <a:spcPts val="1720"/>
              </a:lnSpc>
              <a:buFont typeface="Arial" panose="020B0604020202020204" pitchFamily="34" charset="0"/>
              <a:buNone/>
              <a:defRPr/>
            </a:pPr>
            <a:r>
              <a:rPr lang="en-US" sz="1800" dirty="0" smtClean="0"/>
              <a:t>What staff will contribute to the grant?</a:t>
            </a:r>
          </a:p>
          <a:p>
            <a:pPr marL="688975" eaLnBrk="1" hangingPunct="1">
              <a:lnSpc>
                <a:spcPts val="1720"/>
              </a:lnSpc>
              <a:buFont typeface="Wingdings" panose="05000000000000000000" pitchFamily="2" charset="2"/>
              <a:buChar char="ü"/>
              <a:defRPr/>
            </a:pPr>
            <a:r>
              <a:rPr lang="en-US" sz="1800" dirty="0" smtClean="0"/>
              <a:t>Do you plan on hiring a project coordinator?  </a:t>
            </a:r>
          </a:p>
          <a:p>
            <a:pPr marL="688975" eaLnBrk="1" hangingPunct="1">
              <a:lnSpc>
                <a:spcPts val="1720"/>
              </a:lnSpc>
              <a:buFont typeface="Wingdings" panose="05000000000000000000" pitchFamily="2" charset="2"/>
              <a:buChar char="ü"/>
              <a:defRPr/>
            </a:pPr>
            <a:r>
              <a:rPr lang="en-US" sz="1800" dirty="0" smtClean="0"/>
              <a:t>Or hiring Professional </a:t>
            </a:r>
            <a:r>
              <a:rPr lang="en-US" sz="1800" dirty="0"/>
              <a:t>S</a:t>
            </a:r>
            <a:r>
              <a:rPr lang="en-US" sz="1800" dirty="0" smtClean="0"/>
              <a:t>ervices for Career Pathways?</a:t>
            </a:r>
          </a:p>
          <a:p>
            <a:pPr marL="688975" eaLnBrk="1" hangingPunct="1">
              <a:lnSpc>
                <a:spcPts val="1720"/>
              </a:lnSpc>
              <a:buFont typeface="Wingdings" panose="05000000000000000000" pitchFamily="2" charset="2"/>
              <a:buChar char="ü"/>
              <a:defRPr/>
            </a:pPr>
            <a:r>
              <a:rPr lang="en-US" sz="1800" dirty="0" smtClean="0"/>
              <a:t>What role will guidance staff have in the program?</a:t>
            </a:r>
            <a:endParaRPr lang="en-US" sz="1800" dirty="0"/>
          </a:p>
          <a:p>
            <a:pPr marL="0" indent="0" eaLnBrk="1" hangingPunct="1">
              <a:lnSpc>
                <a:spcPts val="1720"/>
              </a:lnSpc>
              <a:buNone/>
              <a:defRPr/>
            </a:pPr>
            <a:r>
              <a:rPr lang="en-US" sz="1800" dirty="0"/>
              <a:t>What is your staffing plan for the grant program?</a:t>
            </a:r>
          </a:p>
          <a:p>
            <a:pPr marL="688975" eaLnBrk="1" hangingPunct="1">
              <a:lnSpc>
                <a:spcPct val="100000"/>
              </a:lnSpc>
              <a:buFont typeface="Wingdings" panose="05000000000000000000" pitchFamily="2" charset="2"/>
              <a:buChar char="ü"/>
              <a:defRPr/>
            </a:pPr>
            <a:r>
              <a:rPr lang="en-US" sz="1800" dirty="0" smtClean="0"/>
              <a:t>Do </a:t>
            </a:r>
            <a:r>
              <a:rPr lang="en-US" sz="1800" dirty="0"/>
              <a:t>participating instructional, guidance and other staff understand the goals of the grant program?</a:t>
            </a:r>
          </a:p>
          <a:p>
            <a:pPr marL="688975" eaLnBrk="1" hangingPunct="1">
              <a:lnSpc>
                <a:spcPct val="100000"/>
              </a:lnSpc>
              <a:buFont typeface="Wingdings" panose="05000000000000000000" pitchFamily="2" charset="2"/>
              <a:buChar char="ü"/>
              <a:defRPr/>
            </a:pPr>
            <a:r>
              <a:rPr lang="en-US" sz="1800" dirty="0"/>
              <a:t>Are they familiar with the elements of a career pathway and/or a CTE program?</a:t>
            </a:r>
          </a:p>
          <a:p>
            <a:pPr marL="688975" eaLnBrk="1" hangingPunct="1">
              <a:lnSpc>
                <a:spcPct val="100000"/>
              </a:lnSpc>
              <a:buFont typeface="Wingdings" panose="05000000000000000000" pitchFamily="2" charset="2"/>
              <a:buChar char="ü"/>
              <a:defRPr/>
            </a:pPr>
            <a:r>
              <a:rPr lang="en-US" sz="1800" dirty="0"/>
              <a:t>Are they committed to participate in related professional development</a:t>
            </a:r>
            <a:r>
              <a:rPr lang="en-US" sz="1800" dirty="0" smtClean="0"/>
              <a:t>?</a:t>
            </a:r>
            <a:endParaRPr lang="en-US" sz="1800" dirty="0"/>
          </a:p>
        </p:txBody>
      </p:sp>
    </p:spTree>
    <p:extLst>
      <p:ext uri="{BB962C8B-B14F-4D97-AF65-F5344CB8AC3E}">
        <p14:creationId xmlns:p14="http://schemas.microsoft.com/office/powerpoint/2010/main" val="293993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Pedagogical Approach</a:t>
            </a:r>
            <a:endParaRPr lang="en-US" dirty="0"/>
          </a:p>
        </p:txBody>
      </p:sp>
      <p:sp>
        <p:nvSpPr>
          <p:cNvPr id="3" name="Content Placeholder 2"/>
          <p:cNvSpPr>
            <a:spLocks noGrp="1"/>
          </p:cNvSpPr>
          <p:nvPr>
            <p:ph idx="1"/>
          </p:nvPr>
        </p:nvSpPr>
        <p:spPr/>
        <p:txBody>
          <a:bodyPr>
            <a:normAutofit/>
          </a:bodyPr>
          <a:lstStyle/>
          <a:p>
            <a:r>
              <a:rPr lang="en-US" dirty="0" smtClean="0"/>
              <a:t>What is the current education instruction delivery model?</a:t>
            </a:r>
          </a:p>
          <a:p>
            <a:r>
              <a:rPr lang="en-US" dirty="0" smtClean="0"/>
              <a:t>What building schedules are in place?</a:t>
            </a:r>
          </a:p>
          <a:p>
            <a:r>
              <a:rPr lang="en-US" dirty="0" smtClean="0"/>
              <a:t>Will your staff need supports to effectively co-plan and deliver interdisciplinary project-based learning?</a:t>
            </a:r>
          </a:p>
          <a:p>
            <a:r>
              <a:rPr lang="en-US" dirty="0" smtClean="0"/>
              <a:t>Do you have resources &amp; procedures in place to support SLEs and CTSOs?</a:t>
            </a:r>
          </a:p>
          <a:p>
            <a:r>
              <a:rPr lang="en-US" dirty="0" smtClean="0"/>
              <a:t>Do students have multiple paths to follow to attain postsecondary credit &amp; industry credentials?</a:t>
            </a:r>
            <a:endParaRPr lang="en-US" dirty="0"/>
          </a:p>
        </p:txBody>
      </p:sp>
    </p:spTree>
    <p:extLst>
      <p:ext uri="{BB962C8B-B14F-4D97-AF65-F5344CB8AC3E}">
        <p14:creationId xmlns:p14="http://schemas.microsoft.com/office/powerpoint/2010/main" val="3861488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486525" cy="914400"/>
          </a:xfrm>
        </p:spPr>
        <p:txBody>
          <a:bodyPr/>
          <a:lstStyle/>
          <a:p>
            <a:pPr eaLnBrk="1" hangingPunct="1">
              <a:defRPr/>
            </a:pPr>
            <a:r>
              <a:rPr lang="en-US" sz="2800" dirty="0" smtClean="0">
                <a:ea typeface="+mj-ea"/>
                <a:cs typeface="+mj-cs"/>
              </a:rPr>
              <a:t>TA Session Overview</a:t>
            </a:r>
            <a:endParaRPr lang="en-US" sz="2800" dirty="0">
              <a:ea typeface="+mj-ea"/>
              <a:cs typeface="+mj-cs"/>
            </a:endParaRPr>
          </a:p>
        </p:txBody>
      </p:sp>
      <p:sp>
        <p:nvSpPr>
          <p:cNvPr id="26627" name="Content Placeholder 2"/>
          <p:cNvSpPr>
            <a:spLocks noGrp="1"/>
          </p:cNvSpPr>
          <p:nvPr>
            <p:ph idx="1"/>
          </p:nvPr>
        </p:nvSpPr>
        <p:spPr>
          <a:xfrm>
            <a:off x="263896" y="1633166"/>
            <a:ext cx="7924800" cy="4953000"/>
          </a:xfrm>
        </p:spPr>
        <p:txBody>
          <a:bodyPr>
            <a:normAutofit lnSpcReduction="10000"/>
          </a:bodyPr>
          <a:lstStyle/>
          <a:p>
            <a:pPr eaLnBrk="1" hangingPunct="1">
              <a:lnSpc>
                <a:spcPct val="120000"/>
              </a:lnSpc>
              <a:spcBef>
                <a:spcPts val="0"/>
              </a:spcBef>
              <a:spcAft>
                <a:spcPts val="1200"/>
              </a:spcAft>
              <a:defRPr/>
            </a:pPr>
            <a:r>
              <a:rPr lang="en-US" altLang="en-US" dirty="0" smtClean="0">
                <a:ea typeface="ＭＳ Ｐゴシック" panose="020B0600070205080204" pitchFamily="34" charset="-128"/>
              </a:rPr>
              <a:t>Only general questions can be answered related to the NGO, not project-specific questions.</a:t>
            </a:r>
          </a:p>
          <a:p>
            <a:pPr eaLnBrk="1" hangingPunct="1">
              <a:lnSpc>
                <a:spcPct val="120000"/>
              </a:lnSpc>
              <a:spcBef>
                <a:spcPts val="0"/>
              </a:spcBef>
              <a:spcAft>
                <a:spcPts val="1200"/>
              </a:spcAft>
              <a:defRPr/>
            </a:pPr>
            <a:r>
              <a:rPr lang="en-US" altLang="en-US" dirty="0" smtClean="0">
                <a:ea typeface="ＭＳ Ｐゴシック" panose="020B0600070205080204" pitchFamily="34" charset="-128"/>
              </a:rPr>
              <a:t>Questions asked during the TA session will be used to create an FAQ document that will be posted on the Grant Homepage. </a:t>
            </a:r>
          </a:p>
          <a:p>
            <a:pPr lvl="1" eaLnBrk="1" hangingPunct="1">
              <a:lnSpc>
                <a:spcPct val="120000"/>
              </a:lnSpc>
              <a:spcBef>
                <a:spcPts val="0"/>
              </a:spcBef>
              <a:spcAft>
                <a:spcPts val="1200"/>
              </a:spcAft>
              <a:defRPr/>
            </a:pPr>
            <a:r>
              <a:rPr lang="en-US" altLang="en-US" dirty="0">
                <a:ea typeface="ＭＳ Ｐゴシック" panose="020B0600070205080204" pitchFamily="34" charset="-128"/>
              </a:rPr>
              <a:t>In the event of catastrophic Internet </a:t>
            </a:r>
            <a:r>
              <a:rPr lang="en-US" altLang="en-US" dirty="0" smtClean="0">
                <a:ea typeface="ＭＳ Ｐゴシック" panose="020B0600070205080204" pitchFamily="34" charset="-128"/>
              </a:rPr>
              <a:t>failure (only), </a:t>
            </a:r>
            <a:r>
              <a:rPr lang="en-US" altLang="en-US" dirty="0">
                <a:ea typeface="ＭＳ Ｐゴシック" panose="020B0600070205080204" pitchFamily="34" charset="-128"/>
              </a:rPr>
              <a:t>virtual attendees should email questions by the end of the day to have them answered in the FAQ</a:t>
            </a:r>
            <a:r>
              <a:rPr lang="en-US" altLang="en-US" dirty="0" smtClean="0">
                <a:ea typeface="ＭＳ Ｐゴシック" panose="020B0600070205080204" pitchFamily="34" charset="-128"/>
              </a:rPr>
              <a:t>.</a:t>
            </a:r>
          </a:p>
          <a:p>
            <a:pPr eaLnBrk="1" hangingPunct="1">
              <a:lnSpc>
                <a:spcPct val="120000"/>
              </a:lnSpc>
              <a:spcBef>
                <a:spcPts val="0"/>
              </a:spcBef>
              <a:spcAft>
                <a:spcPts val="1200"/>
              </a:spcAft>
              <a:defRPr/>
            </a:pPr>
            <a:r>
              <a:rPr lang="en-US" altLang="en-US" dirty="0" smtClean="0">
                <a:ea typeface="ＭＳ Ｐゴシック" panose="020B0600070205080204" pitchFamily="34" charset="-128"/>
              </a:rPr>
              <a:t>After each section, I will pause for questions</a:t>
            </a:r>
          </a:p>
          <a:p>
            <a:pPr eaLnBrk="1" hangingPunct="1">
              <a:lnSpc>
                <a:spcPct val="120000"/>
              </a:lnSpc>
              <a:spcBef>
                <a:spcPts val="0"/>
              </a:spcBef>
              <a:spcAft>
                <a:spcPts val="1200"/>
              </a:spcAft>
              <a:defRPr/>
            </a:pPr>
            <a:r>
              <a:rPr lang="en-US" altLang="en-US" dirty="0" smtClean="0">
                <a:ea typeface="ＭＳ Ｐゴシック" panose="020B0600070205080204" pitchFamily="34" charset="-128"/>
              </a:rPr>
              <a:t>Questions </a:t>
            </a:r>
            <a:r>
              <a:rPr lang="en-US" altLang="en-US" dirty="0">
                <a:ea typeface="ＭＳ Ｐゴシック" panose="020B0600070205080204" pitchFamily="34" charset="-128"/>
              </a:rPr>
              <a:t>can be typed in the chat </a:t>
            </a:r>
            <a:r>
              <a:rPr lang="en-US" altLang="en-US" dirty="0" smtClean="0">
                <a:ea typeface="ＭＳ Ｐゴシック" panose="020B0600070205080204" pitchFamily="34" charset="-128"/>
              </a:rPr>
              <a:t>window</a:t>
            </a:r>
          </a:p>
        </p:txBody>
      </p:sp>
      <p:sp>
        <p:nvSpPr>
          <p:cNvPr id="3" name="TextBox 2"/>
          <p:cNvSpPr txBox="1"/>
          <p:nvPr/>
        </p:nvSpPr>
        <p:spPr>
          <a:xfrm>
            <a:off x="5181600" y="6391109"/>
            <a:ext cx="3034805" cy="369332"/>
          </a:xfrm>
          <a:prstGeom prst="rect">
            <a:avLst/>
          </a:prstGeom>
          <a:noFill/>
        </p:spPr>
        <p:txBody>
          <a:bodyPr wrap="none" rtlCol="0">
            <a:spAutoFit/>
          </a:bodyPr>
          <a:lstStyle/>
          <a:p>
            <a:r>
              <a:rPr lang="en-US" dirty="0" smtClean="0">
                <a:hlinkClick r:id="rId3"/>
              </a:rPr>
              <a:t>lin.direnzo@doe.state.nj.us</a:t>
            </a:r>
            <a:r>
              <a:rPr lang="en-US" dirty="0" smtClean="0"/>
              <a:t> </a:t>
            </a:r>
            <a:endParaRPr lang="en-US"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0" y="533400"/>
            <a:ext cx="6486525" cy="914400"/>
          </a:xfrm>
        </p:spPr>
        <p:txBody>
          <a:bodyPr/>
          <a:lstStyle/>
          <a:p>
            <a:pPr eaLnBrk="1" hangingPunct="1"/>
            <a:r>
              <a:rPr lang="en-US" altLang="en-US" sz="2800" smtClean="0"/>
              <a:t>Students</a:t>
            </a:r>
          </a:p>
        </p:txBody>
      </p:sp>
      <p:sp>
        <p:nvSpPr>
          <p:cNvPr id="3" name="Content Placeholder 2"/>
          <p:cNvSpPr>
            <a:spLocks noGrp="1"/>
          </p:cNvSpPr>
          <p:nvPr>
            <p:ph idx="1"/>
          </p:nvPr>
        </p:nvSpPr>
        <p:spPr>
          <a:xfrm>
            <a:off x="304800" y="1752600"/>
            <a:ext cx="7858125" cy="4876800"/>
          </a:xfrm>
        </p:spPr>
        <p:txBody>
          <a:bodyPr/>
          <a:lstStyle/>
          <a:p>
            <a:pPr marL="0" indent="0" eaLnBrk="1" hangingPunct="1">
              <a:lnSpc>
                <a:spcPts val="2900"/>
              </a:lnSpc>
              <a:buFont typeface="Arial" panose="020B0604020202020204" pitchFamily="34" charset="0"/>
              <a:buNone/>
              <a:defRPr/>
            </a:pPr>
            <a:r>
              <a:rPr lang="en-US" dirty="0" smtClean="0"/>
              <a:t>Have you planned for individualized career planning, instructional supports, and recruiting and retaining a diverse range of students? </a:t>
            </a:r>
          </a:p>
          <a:p>
            <a:pPr marL="0" indent="0" eaLnBrk="1" hangingPunct="1">
              <a:lnSpc>
                <a:spcPts val="2900"/>
              </a:lnSpc>
              <a:buFont typeface="Arial" panose="020B0604020202020204" pitchFamily="34" charset="0"/>
              <a:buNone/>
              <a:defRPr/>
            </a:pPr>
            <a:r>
              <a:rPr lang="en-US" dirty="0" smtClean="0"/>
              <a:t>How will you address:</a:t>
            </a:r>
          </a:p>
          <a:p>
            <a:pPr marL="688975" eaLnBrk="1" hangingPunct="1">
              <a:lnSpc>
                <a:spcPts val="2500"/>
              </a:lnSpc>
              <a:spcBef>
                <a:spcPts val="1200"/>
              </a:spcBef>
              <a:buFont typeface="Wingdings" panose="05000000000000000000" pitchFamily="2" charset="2"/>
              <a:buChar char="ü"/>
              <a:defRPr/>
            </a:pPr>
            <a:r>
              <a:rPr lang="en-US" sz="2000" dirty="0" smtClean="0"/>
              <a:t>Schedule individualized career planning </a:t>
            </a:r>
          </a:p>
          <a:p>
            <a:pPr marL="688975" eaLnBrk="1" hangingPunct="1">
              <a:lnSpc>
                <a:spcPts val="2500"/>
              </a:lnSpc>
              <a:spcBef>
                <a:spcPts val="1200"/>
              </a:spcBef>
              <a:buFont typeface="Wingdings" panose="05000000000000000000" pitchFamily="2" charset="2"/>
              <a:buChar char="ü"/>
              <a:defRPr/>
            </a:pPr>
            <a:r>
              <a:rPr lang="en-US" sz="2000" dirty="0" smtClean="0"/>
              <a:t>Assess learning and plan supports</a:t>
            </a:r>
          </a:p>
          <a:p>
            <a:pPr marL="688975" eaLnBrk="1" hangingPunct="1">
              <a:lnSpc>
                <a:spcPts val="2500"/>
              </a:lnSpc>
              <a:spcBef>
                <a:spcPts val="1200"/>
              </a:spcBef>
              <a:buFont typeface="Wingdings" panose="05000000000000000000" pitchFamily="2" charset="2"/>
              <a:buChar char="ü"/>
              <a:defRPr/>
            </a:pPr>
            <a:r>
              <a:rPr lang="en-US" sz="2000" dirty="0" smtClean="0"/>
              <a:t>Recruitment and retention strategies?</a:t>
            </a:r>
          </a:p>
          <a:p>
            <a:pPr marL="688975" eaLnBrk="1" hangingPunct="1">
              <a:lnSpc>
                <a:spcPts val="2500"/>
              </a:lnSpc>
              <a:spcBef>
                <a:spcPts val="1200"/>
              </a:spcBef>
              <a:buFont typeface="Wingdings" panose="05000000000000000000" pitchFamily="2" charset="2"/>
              <a:buChar char="ü"/>
              <a:defRPr/>
            </a:pPr>
            <a:r>
              <a:rPr lang="en-US" sz="2000" dirty="0" smtClean="0"/>
              <a:t>Student scheduling?</a:t>
            </a:r>
          </a:p>
          <a:p>
            <a:pPr marL="688975" eaLnBrk="1" hangingPunct="1">
              <a:lnSpc>
                <a:spcPts val="2500"/>
              </a:lnSpc>
              <a:spcBef>
                <a:spcPts val="1200"/>
              </a:spcBef>
              <a:buFont typeface="Wingdings" panose="05000000000000000000" pitchFamily="2" charset="2"/>
              <a:buChar char="ü"/>
              <a:defRPr/>
            </a:pPr>
            <a:r>
              <a:rPr lang="en-US" sz="2000" dirty="0" smtClean="0"/>
              <a:t>Individualized career planning</a:t>
            </a:r>
          </a:p>
          <a:p>
            <a:pPr marL="688975" eaLnBrk="1" hangingPunct="1">
              <a:lnSpc>
                <a:spcPts val="2500"/>
              </a:lnSpc>
              <a:spcBef>
                <a:spcPts val="1200"/>
              </a:spcBef>
              <a:buFont typeface="Wingdings" panose="05000000000000000000" pitchFamily="2" charset="2"/>
              <a:buChar char="ü"/>
              <a:defRPr/>
            </a:pPr>
            <a:r>
              <a:rPr lang="en-US" sz="2000" dirty="0" smtClean="0"/>
              <a:t>Guidance and academic support?</a:t>
            </a:r>
          </a:p>
        </p:txBody>
      </p:sp>
    </p:spTree>
    <p:extLst>
      <p:ext uri="{BB962C8B-B14F-4D97-AF65-F5344CB8AC3E}">
        <p14:creationId xmlns:p14="http://schemas.microsoft.com/office/powerpoint/2010/main" val="913678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81000" y="533400"/>
            <a:ext cx="6486525" cy="914400"/>
          </a:xfrm>
        </p:spPr>
        <p:txBody>
          <a:bodyPr/>
          <a:lstStyle/>
          <a:p>
            <a:pPr eaLnBrk="1" hangingPunct="1"/>
            <a:r>
              <a:rPr lang="en-US" altLang="en-US" sz="2800" smtClean="0"/>
              <a:t>Performance</a:t>
            </a:r>
          </a:p>
        </p:txBody>
      </p:sp>
      <p:sp>
        <p:nvSpPr>
          <p:cNvPr id="3" name="Content Placeholder 2"/>
          <p:cNvSpPr>
            <a:spLocks noGrp="1"/>
          </p:cNvSpPr>
          <p:nvPr>
            <p:ph idx="1"/>
          </p:nvPr>
        </p:nvSpPr>
        <p:spPr>
          <a:xfrm>
            <a:off x="381001" y="1905000"/>
            <a:ext cx="7772400" cy="4572000"/>
          </a:xfrm>
        </p:spPr>
        <p:txBody>
          <a:bodyPr>
            <a:normAutofit/>
          </a:bodyPr>
          <a:lstStyle/>
          <a:p>
            <a:pPr marL="0" indent="0" eaLnBrk="1" hangingPunct="1">
              <a:buFont typeface="Arial" panose="020B0604020202020204" pitchFamily="34" charset="0"/>
              <a:buNone/>
              <a:defRPr/>
            </a:pPr>
            <a:r>
              <a:rPr lang="en-US" dirty="0" smtClean="0"/>
              <a:t>Do you have a comprehensive plan for assessing and responding to program data? </a:t>
            </a:r>
          </a:p>
          <a:p>
            <a:pPr marL="0" indent="0" eaLnBrk="1" hangingPunct="1">
              <a:buFont typeface="Arial" panose="020B0604020202020204" pitchFamily="34" charset="0"/>
              <a:buNone/>
              <a:defRPr/>
            </a:pPr>
            <a:r>
              <a:rPr lang="en-US" dirty="0" smtClean="0"/>
              <a:t>How will you address:</a:t>
            </a:r>
          </a:p>
          <a:p>
            <a:pPr marL="688975" eaLnBrk="1" hangingPunct="1">
              <a:lnSpc>
                <a:spcPts val="2500"/>
              </a:lnSpc>
              <a:buFont typeface="Wingdings" panose="05000000000000000000" pitchFamily="2" charset="2"/>
              <a:buChar char="ü"/>
              <a:defRPr/>
            </a:pPr>
            <a:r>
              <a:rPr lang="en-US" sz="2000" dirty="0" smtClean="0"/>
              <a:t>Student </a:t>
            </a:r>
            <a:r>
              <a:rPr lang="en-US" sz="2000" dirty="0"/>
              <a:t>data </a:t>
            </a:r>
            <a:r>
              <a:rPr lang="en-US" sz="2000" dirty="0" smtClean="0"/>
              <a:t>collection and submission?</a:t>
            </a:r>
          </a:p>
          <a:p>
            <a:pPr marL="688975" eaLnBrk="1" hangingPunct="1">
              <a:lnSpc>
                <a:spcPts val="2500"/>
              </a:lnSpc>
              <a:buFont typeface="Wingdings" panose="05000000000000000000" pitchFamily="2" charset="2"/>
              <a:buChar char="ü"/>
              <a:defRPr/>
            </a:pPr>
            <a:r>
              <a:rPr lang="en-US" sz="2000" dirty="0" smtClean="0"/>
              <a:t>Program performance evaluation?</a:t>
            </a:r>
          </a:p>
          <a:p>
            <a:pPr marL="688975" eaLnBrk="1" hangingPunct="1">
              <a:lnSpc>
                <a:spcPts val="2500"/>
              </a:lnSpc>
              <a:buFont typeface="Wingdings" panose="05000000000000000000" pitchFamily="2" charset="2"/>
              <a:buChar char="ü"/>
              <a:defRPr/>
            </a:pPr>
            <a:r>
              <a:rPr lang="en-US" sz="2000" dirty="0" smtClean="0"/>
              <a:t>Using data collected to inform program improvement?</a:t>
            </a:r>
          </a:p>
          <a:p>
            <a:pPr marL="688975" eaLnBrk="1" hangingPunct="1">
              <a:lnSpc>
                <a:spcPts val="2500"/>
              </a:lnSpc>
              <a:buFont typeface="Wingdings" panose="05000000000000000000" pitchFamily="2" charset="2"/>
              <a:buChar char="ü"/>
              <a:defRPr/>
            </a:pPr>
            <a:endParaRPr lang="en-US" sz="2000" dirty="0" smtClean="0"/>
          </a:p>
          <a:p>
            <a:pPr marL="688975" eaLnBrk="1" hangingPunct="1">
              <a:lnSpc>
                <a:spcPts val="2500"/>
              </a:lnSpc>
              <a:buFont typeface="Wingdings" panose="05000000000000000000" pitchFamily="2" charset="2"/>
              <a:buChar char="ü"/>
              <a:defRPr/>
            </a:pPr>
            <a:endParaRPr lang="en-US" sz="2000" dirty="0" smtClean="0"/>
          </a:p>
          <a:p>
            <a:pPr marL="688975" eaLnBrk="1" hangingPunct="1">
              <a:lnSpc>
                <a:spcPts val="2500"/>
              </a:lnSpc>
              <a:buFont typeface="Wingdings" panose="05000000000000000000" pitchFamily="2" charset="2"/>
              <a:buChar char="ü"/>
              <a:defRPr/>
            </a:pPr>
            <a:endParaRPr lang="en-US" sz="2000" dirty="0"/>
          </a:p>
          <a:p>
            <a:pPr marL="346075" indent="0" eaLnBrk="1" hangingPunct="1">
              <a:buFont typeface="Arial" panose="020B0604020202020204" pitchFamily="34" charset="0"/>
              <a:buNone/>
              <a:defRPr/>
            </a:pPr>
            <a:endParaRPr lang="en-US" sz="2000" dirty="0" smtClean="0"/>
          </a:p>
        </p:txBody>
      </p:sp>
    </p:spTree>
    <p:extLst>
      <p:ext uri="{BB962C8B-B14F-4D97-AF65-F5344CB8AC3E}">
        <p14:creationId xmlns:p14="http://schemas.microsoft.com/office/powerpoint/2010/main" val="1839316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81000" y="533400"/>
            <a:ext cx="6486525" cy="914400"/>
          </a:xfrm>
        </p:spPr>
        <p:txBody>
          <a:bodyPr/>
          <a:lstStyle/>
          <a:p>
            <a:pPr eaLnBrk="1" hangingPunct="1"/>
            <a:r>
              <a:rPr lang="en-US" altLang="en-US" sz="2800" smtClean="0"/>
              <a:t>Sustainability </a:t>
            </a:r>
          </a:p>
        </p:txBody>
      </p:sp>
      <p:sp>
        <p:nvSpPr>
          <p:cNvPr id="3" name="Content Placeholder 2"/>
          <p:cNvSpPr>
            <a:spLocks noGrp="1"/>
          </p:cNvSpPr>
          <p:nvPr>
            <p:ph idx="1"/>
          </p:nvPr>
        </p:nvSpPr>
        <p:spPr>
          <a:xfrm>
            <a:off x="381000" y="1981200"/>
            <a:ext cx="7553325" cy="4724400"/>
          </a:xfrm>
        </p:spPr>
        <p:txBody>
          <a:bodyPr/>
          <a:lstStyle/>
          <a:p>
            <a:pPr marL="0" indent="0" eaLnBrk="1" hangingPunct="1">
              <a:lnSpc>
                <a:spcPts val="2500"/>
              </a:lnSpc>
              <a:buFont typeface="Arial" panose="020B0604020202020204" pitchFamily="34" charset="0"/>
              <a:buNone/>
              <a:defRPr/>
            </a:pPr>
            <a:r>
              <a:rPr lang="en-US" dirty="0" smtClean="0"/>
              <a:t>Do you have an achievable plan to sustain the career pathways beyond the grant period?</a:t>
            </a:r>
          </a:p>
          <a:p>
            <a:pPr marL="688975" eaLnBrk="1" hangingPunct="1">
              <a:lnSpc>
                <a:spcPts val="2500"/>
              </a:lnSpc>
              <a:buFont typeface="Wingdings" panose="05000000000000000000" pitchFamily="2" charset="2"/>
              <a:buChar char="ü"/>
              <a:defRPr/>
            </a:pPr>
            <a:r>
              <a:rPr lang="en-US" sz="2000" dirty="0" smtClean="0"/>
              <a:t>How will you secure continued support of the career pathway?</a:t>
            </a:r>
          </a:p>
          <a:p>
            <a:pPr marL="688975" eaLnBrk="1" hangingPunct="1">
              <a:lnSpc>
                <a:spcPts val="2500"/>
              </a:lnSpc>
              <a:buFont typeface="Wingdings" panose="05000000000000000000" pitchFamily="2" charset="2"/>
              <a:buChar char="ü"/>
              <a:defRPr/>
            </a:pPr>
            <a:r>
              <a:rPr lang="en-US" sz="2000" dirty="0" smtClean="0"/>
              <a:t>How will you continue to grow the career pathways established?</a:t>
            </a:r>
          </a:p>
          <a:p>
            <a:pPr marL="688975" eaLnBrk="1" hangingPunct="1">
              <a:lnSpc>
                <a:spcPts val="2500"/>
              </a:lnSpc>
              <a:buFont typeface="Wingdings" panose="05000000000000000000" pitchFamily="2" charset="2"/>
              <a:buChar char="ü"/>
              <a:defRPr/>
            </a:pPr>
            <a:r>
              <a:rPr lang="en-US" sz="2000" dirty="0" smtClean="0"/>
              <a:t>Is the model developed replicable to other districts?</a:t>
            </a:r>
          </a:p>
          <a:p>
            <a:pPr marL="688975" eaLnBrk="1" hangingPunct="1">
              <a:buFont typeface="Wingdings" panose="05000000000000000000" pitchFamily="2" charset="2"/>
              <a:buChar char="ü"/>
              <a:defRPr/>
            </a:pPr>
            <a:endParaRPr lang="en-US" dirty="0"/>
          </a:p>
          <a:p>
            <a:pPr marL="0" indent="0" eaLnBrk="1" hangingPunct="1">
              <a:buFont typeface="Arial" panose="020B0604020202020204" pitchFamily="34" charset="0"/>
              <a:buNone/>
              <a:defRPr/>
            </a:pPr>
            <a:endParaRPr lang="en-US" dirty="0" smtClean="0"/>
          </a:p>
        </p:txBody>
      </p:sp>
    </p:spTree>
    <p:extLst>
      <p:ext uri="{BB962C8B-B14F-4D97-AF65-F5344CB8AC3E}">
        <p14:creationId xmlns:p14="http://schemas.microsoft.com/office/powerpoint/2010/main" val="3093556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228600" y="3200400"/>
            <a:ext cx="8270875" cy="1095375"/>
          </a:xfrm>
        </p:spPr>
        <p:txBody>
          <a:bodyPr/>
          <a:lstStyle/>
          <a:p>
            <a:pPr eaLnBrk="1" hangingPunct="1"/>
            <a:r>
              <a:rPr lang="en-US" altLang="en-US" dirty="0" smtClean="0"/>
              <a:t>Questions on Project Planning </a:t>
            </a:r>
            <a:br>
              <a:rPr lang="en-US" altLang="en-US" dirty="0" smtClean="0"/>
            </a:br>
            <a:r>
              <a:rPr lang="en-US" altLang="en-US" dirty="0" smtClean="0"/>
              <a:t>Resources &amp; Activities?</a:t>
            </a: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304800" y="3124200"/>
            <a:ext cx="7391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600" b="1" i="1" dirty="0">
                <a:latin typeface="Arial" panose="020B0604020202020204" pitchFamily="34" charset="0"/>
                <a:ea typeface="ＭＳ Ｐゴシック" panose="020B0600070205080204" pitchFamily="34" charset="-128"/>
              </a:rPr>
              <a:t>Application </a:t>
            </a:r>
            <a:r>
              <a:rPr lang="en-US" altLang="en-US" sz="3600" b="1" i="1" dirty="0" smtClean="0">
                <a:latin typeface="Arial" panose="020B0604020202020204" pitchFamily="34" charset="0"/>
                <a:ea typeface="ＭＳ Ｐゴシック" panose="020B0600070205080204" pitchFamily="34" charset="-128"/>
              </a:rPr>
              <a:t>Components</a:t>
            </a:r>
          </a:p>
          <a:p>
            <a:pPr>
              <a:lnSpc>
                <a:spcPct val="100000"/>
              </a:lnSpc>
              <a:spcBef>
                <a:spcPct val="0"/>
              </a:spcBef>
              <a:buFontTx/>
              <a:buNone/>
            </a:pPr>
            <a:r>
              <a:rPr lang="en-US" altLang="en-US" b="1" i="1" dirty="0" smtClean="0">
                <a:latin typeface="Arial" panose="020B0604020202020204" pitchFamily="34" charset="0"/>
                <a:ea typeface="ＭＳ Ｐゴシック" panose="020B0600070205080204" pitchFamily="34" charset="-128"/>
              </a:rPr>
              <a:t>    </a:t>
            </a:r>
            <a:endParaRPr lang="en-US" altLang="en-US" b="1" i="1" dirty="0">
              <a:latin typeface="Arial" panose="020B0604020202020204" pitchFamily="34" charset="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400800" cy="1143000"/>
          </a:xfrm>
        </p:spPr>
        <p:txBody>
          <a:bodyPr>
            <a:normAutofit/>
          </a:bodyPr>
          <a:lstStyle/>
          <a:p>
            <a:pPr eaLnBrk="1" hangingPunct="1">
              <a:defRPr/>
            </a:pPr>
            <a:r>
              <a:rPr lang="en-US" sz="2800" dirty="0" smtClean="0">
                <a:ea typeface="+mj-ea"/>
                <a:cs typeface="+mj-cs"/>
              </a:rPr>
              <a:t>Section 2.2 Project Requirements</a:t>
            </a:r>
            <a:endParaRPr lang="en-US" sz="2400" dirty="0">
              <a:ea typeface="+mj-ea"/>
              <a:cs typeface="+mj-cs"/>
            </a:endParaRPr>
          </a:p>
        </p:txBody>
      </p:sp>
      <p:sp>
        <p:nvSpPr>
          <p:cNvPr id="71683" name="Content Placeholder 2"/>
          <p:cNvSpPr>
            <a:spLocks noGrp="1"/>
          </p:cNvSpPr>
          <p:nvPr>
            <p:ph idx="1"/>
          </p:nvPr>
        </p:nvSpPr>
        <p:spPr>
          <a:xfrm>
            <a:off x="152400" y="1524000"/>
            <a:ext cx="9296400" cy="5257800"/>
          </a:xfrm>
        </p:spPr>
        <p:txBody>
          <a:bodyPr>
            <a:normAutofit/>
          </a:bodyPr>
          <a:lstStyle/>
          <a:p>
            <a:pPr eaLnBrk="1" hangingPunct="1">
              <a:lnSpc>
                <a:spcPts val="2500"/>
              </a:lnSpc>
              <a:defRPr/>
            </a:pPr>
            <a:r>
              <a:rPr lang="en-US" altLang="en-US" sz="2000" b="1" dirty="0" smtClean="0">
                <a:ea typeface="ＭＳ Ｐゴシック" panose="020B0600070205080204" pitchFamily="34" charset="-128"/>
              </a:rPr>
              <a:t>Project Abstract: </a:t>
            </a:r>
            <a:r>
              <a:rPr lang="en-US" altLang="en-US" sz="2000" dirty="0" smtClean="0">
                <a:ea typeface="ＭＳ Ｐゴシック" panose="020B0600070205080204" pitchFamily="34" charset="-128"/>
              </a:rPr>
              <a:t>Summary of the project </a:t>
            </a:r>
          </a:p>
          <a:p>
            <a:pPr eaLnBrk="1" hangingPunct="1">
              <a:lnSpc>
                <a:spcPts val="2500"/>
              </a:lnSpc>
              <a:defRPr/>
            </a:pPr>
            <a:r>
              <a:rPr lang="en-US" altLang="en-US" sz="2000" b="1" dirty="0" smtClean="0">
                <a:ea typeface="ＭＳ Ｐゴシック" panose="020B0600070205080204" pitchFamily="34" charset="-128"/>
              </a:rPr>
              <a:t>Statement of Need: </a:t>
            </a:r>
            <a:r>
              <a:rPr lang="en-US" altLang="en-US" sz="2000" dirty="0" smtClean="0">
                <a:ea typeface="ＭＳ Ｐゴシック" panose="020B0600070205080204" pitchFamily="34" charset="-128"/>
              </a:rPr>
              <a:t>Justification for the proposed project</a:t>
            </a:r>
          </a:p>
          <a:p>
            <a:pPr eaLnBrk="1" hangingPunct="1">
              <a:lnSpc>
                <a:spcPts val="2500"/>
              </a:lnSpc>
              <a:defRPr/>
            </a:pPr>
            <a:r>
              <a:rPr lang="en-US" altLang="en-US" sz="2000" b="1" dirty="0" smtClean="0">
                <a:ea typeface="ＭＳ Ｐゴシック" panose="020B0600070205080204" pitchFamily="34" charset="-128"/>
              </a:rPr>
              <a:t>Project Description: </a:t>
            </a:r>
            <a:r>
              <a:rPr lang="en-US" altLang="en-US" sz="2000" dirty="0" smtClean="0">
                <a:ea typeface="ＭＳ Ｐゴシック" panose="020B0600070205080204" pitchFamily="34" charset="-128"/>
              </a:rPr>
              <a:t>Detailed description of the proposed project </a:t>
            </a:r>
          </a:p>
          <a:p>
            <a:pPr eaLnBrk="1" hangingPunct="1">
              <a:lnSpc>
                <a:spcPts val="2500"/>
              </a:lnSpc>
              <a:defRPr/>
            </a:pPr>
            <a:r>
              <a:rPr lang="en-US" altLang="en-US" sz="2000" b="1" dirty="0" smtClean="0">
                <a:ea typeface="ＭＳ Ｐゴシック" panose="020B0600070205080204" pitchFamily="34" charset="-128"/>
              </a:rPr>
              <a:t>Goals, Objectives and Indicators: </a:t>
            </a:r>
            <a:r>
              <a:rPr lang="en-US" altLang="en-US" sz="2000" dirty="0" smtClean="0">
                <a:ea typeface="ＭＳ Ｐゴシック" panose="020B0600070205080204" pitchFamily="34" charset="-128"/>
              </a:rPr>
              <a:t>State goals, </a:t>
            </a:r>
            <a:r>
              <a:rPr lang="en-US" altLang="en-US" sz="2000" dirty="0">
                <a:ea typeface="ＭＳ Ｐゴシック" panose="020B0600070205080204" pitchFamily="34" charset="-128"/>
              </a:rPr>
              <a:t>1 Local </a:t>
            </a:r>
            <a:r>
              <a:rPr lang="en-US" altLang="en-US" sz="2000" dirty="0" smtClean="0">
                <a:ea typeface="ＭＳ Ｐゴシック" panose="020B0600070205080204" pitchFamily="34" charset="-128"/>
              </a:rPr>
              <a:t>Goal, local objectives and indicators </a:t>
            </a:r>
          </a:p>
          <a:p>
            <a:pPr eaLnBrk="1" hangingPunct="1">
              <a:lnSpc>
                <a:spcPts val="2500"/>
              </a:lnSpc>
              <a:defRPr/>
            </a:pPr>
            <a:r>
              <a:rPr lang="en-US" altLang="en-US" sz="2000" b="1" dirty="0" smtClean="0">
                <a:ea typeface="ＭＳ Ｐゴシック" panose="020B0600070205080204" pitchFamily="34" charset="-128"/>
              </a:rPr>
              <a:t>Project Activity Plan: </a:t>
            </a:r>
            <a:r>
              <a:rPr lang="en-US" altLang="en-US" sz="2000" dirty="0" smtClean="0">
                <a:ea typeface="ＭＳ Ｐゴシック" panose="020B0600070205080204" pitchFamily="34" charset="-128"/>
              </a:rPr>
              <a:t>Steps to be taken to achieve the goals and objectives </a:t>
            </a:r>
          </a:p>
          <a:p>
            <a:pPr eaLnBrk="1" hangingPunct="1">
              <a:lnSpc>
                <a:spcPts val="2500"/>
              </a:lnSpc>
              <a:defRPr/>
            </a:pPr>
            <a:r>
              <a:rPr lang="en-US" altLang="en-US" sz="2000" b="1" dirty="0" smtClean="0">
                <a:ea typeface="ＭＳ Ｐゴシック" panose="020B0600070205080204" pitchFamily="34" charset="-128"/>
              </a:rPr>
              <a:t>Organizational Commitment and Capacity: </a:t>
            </a:r>
            <a:r>
              <a:rPr lang="en-US" altLang="en-US" sz="2000" dirty="0" smtClean="0">
                <a:ea typeface="ＭＳ Ｐゴシック" panose="020B0600070205080204" pitchFamily="34" charset="-128"/>
              </a:rPr>
              <a:t>Applicant’s commitment and capacity to operate a successful project </a:t>
            </a:r>
          </a:p>
          <a:p>
            <a:pPr eaLnBrk="1" hangingPunct="1">
              <a:lnSpc>
                <a:spcPts val="2500"/>
              </a:lnSpc>
              <a:defRPr/>
            </a:pPr>
            <a:r>
              <a:rPr lang="en-US" altLang="en-US" sz="2000" b="1" dirty="0" smtClean="0">
                <a:ea typeface="ＭＳ Ｐゴシック" panose="020B0600070205080204" pitchFamily="34" charset="-128"/>
              </a:rPr>
              <a:t>Budget: </a:t>
            </a:r>
            <a:r>
              <a:rPr lang="en-US" altLang="en-US" sz="2000" dirty="0" smtClean="0">
                <a:ea typeface="ＭＳ Ｐゴシック" panose="020B0600070205080204" pitchFamily="34" charset="-128"/>
              </a:rPr>
              <a:t>A performance-based budget supporting the activities</a:t>
            </a: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Overview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1954564"/>
              </p:ext>
            </p:extLst>
          </p:nvPr>
        </p:nvGraphicFramePr>
        <p:xfrm>
          <a:off x="228600" y="1905002"/>
          <a:ext cx="8915400" cy="4724397"/>
        </p:xfrm>
        <a:graphic>
          <a:graphicData uri="http://schemas.openxmlformats.org/drawingml/2006/table">
            <a:tbl>
              <a:tblPr firstRow="1" firstCol="1" bandRow="1" bandCol="1">
                <a:tableStyleId>{93296810-A885-4BE3-A3E7-6D5BEEA58F35}</a:tableStyleId>
              </a:tblPr>
              <a:tblGrid>
                <a:gridCol w="6979024"/>
                <a:gridCol w="1936376"/>
              </a:tblGrid>
              <a:tr h="524933">
                <a:tc>
                  <a:txBody>
                    <a:bodyPr/>
                    <a:lstStyle/>
                    <a:p>
                      <a:pPr marL="26670">
                        <a:tabLst>
                          <a:tab pos="0" algn="l"/>
                          <a:tab pos="457200" algn="l"/>
                          <a:tab pos="685800" algn="l"/>
                        </a:tabLst>
                      </a:pPr>
                      <a:r>
                        <a:rPr lang="en-US" sz="2800" dirty="0">
                          <a:effectLst/>
                        </a:rPr>
                        <a:t> SECTION</a:t>
                      </a:r>
                      <a:endParaRPr lang="en-US" sz="2800" dirty="0">
                        <a:solidFill>
                          <a:schemeClr val="tx1"/>
                        </a:solidFill>
                        <a:effectLst/>
                        <a:latin typeface="Times New Roman" panose="02020603050405020304" pitchFamily="18" charset="0"/>
                      </a:endParaRPr>
                    </a:p>
                  </a:txBody>
                  <a:tcPr marL="68580" marR="68580" marT="0" marB="0" anchor="ctr"/>
                </a:tc>
                <a:tc>
                  <a:txBody>
                    <a:bodyPr/>
                    <a:lstStyle/>
                    <a:p>
                      <a:pPr>
                        <a:tabLst>
                          <a:tab pos="0" algn="l"/>
                          <a:tab pos="400050" algn="l"/>
                          <a:tab pos="457200" algn="l"/>
                          <a:tab pos="685800" algn="l"/>
                        </a:tabLst>
                      </a:pPr>
                      <a:r>
                        <a:rPr lang="en-US" sz="2800">
                          <a:effectLst/>
                        </a:rPr>
                        <a:t>Point Value</a:t>
                      </a:r>
                      <a:endParaRPr lang="en-US" sz="280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dirty="0">
                          <a:effectLst/>
                        </a:rPr>
                        <a:t>Project Abstract</a:t>
                      </a:r>
                      <a:endParaRPr lang="en-US" sz="2800" b="0" dirty="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0</a:t>
                      </a:r>
                      <a:endParaRPr lang="en-US" sz="2800" b="0" dirty="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dirty="0">
                          <a:effectLst/>
                        </a:rPr>
                        <a:t>Statement of Need </a:t>
                      </a:r>
                      <a:endParaRPr lang="en-US" sz="2800" b="0" dirty="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20</a:t>
                      </a:r>
                      <a:endParaRPr lang="en-US" sz="2800" b="0" dirty="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dirty="0">
                          <a:effectLst/>
                        </a:rPr>
                        <a:t>Project Description </a:t>
                      </a:r>
                      <a:endParaRPr lang="en-US" sz="2800" b="0" dirty="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25</a:t>
                      </a:r>
                      <a:endParaRPr lang="en-US" sz="2800" b="0" dirty="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a:effectLst/>
                        </a:rPr>
                        <a:t>Goals, Objectives and Indicators </a:t>
                      </a:r>
                      <a:endParaRPr lang="en-US" sz="2800" b="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5</a:t>
                      </a:r>
                      <a:endParaRPr lang="en-US" sz="2800" b="0" dirty="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dirty="0">
                          <a:effectLst/>
                        </a:rPr>
                        <a:t>Project Activity Plan (Year One) </a:t>
                      </a:r>
                      <a:endParaRPr lang="en-US" sz="2800" b="0" dirty="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20</a:t>
                      </a:r>
                      <a:endParaRPr lang="en-US" sz="2800" b="0" dirty="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dirty="0">
                          <a:effectLst/>
                        </a:rPr>
                        <a:t>Organizational Commitment and Capacity </a:t>
                      </a:r>
                      <a:endParaRPr lang="en-US" sz="2800" b="0" dirty="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20</a:t>
                      </a:r>
                      <a:endParaRPr lang="en-US" sz="2800" b="0" dirty="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a:effectLst/>
                        </a:rPr>
                        <a:t>Budget (Year One)</a:t>
                      </a:r>
                      <a:endParaRPr lang="en-US" sz="2800" b="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10</a:t>
                      </a:r>
                      <a:endParaRPr lang="en-US" sz="2800" b="0" dirty="0">
                        <a:solidFill>
                          <a:schemeClr val="tx1"/>
                        </a:solidFill>
                        <a:effectLst/>
                        <a:latin typeface="Times New Roman" panose="02020603050405020304" pitchFamily="18" charset="0"/>
                      </a:endParaRPr>
                    </a:p>
                  </a:txBody>
                  <a:tcPr marL="68580" marR="68580" marT="0" marB="0"/>
                </a:tc>
              </a:tr>
              <a:tr h="524933">
                <a:tc>
                  <a:txBody>
                    <a:bodyPr/>
                    <a:lstStyle/>
                    <a:p>
                      <a:pPr marL="83820">
                        <a:tabLst>
                          <a:tab pos="83820" algn="l"/>
                          <a:tab pos="400050" algn="l"/>
                          <a:tab pos="457200" algn="l"/>
                          <a:tab pos="685800" algn="l"/>
                        </a:tabLst>
                      </a:pPr>
                      <a:r>
                        <a:rPr lang="en-US" sz="2800" dirty="0" smtClean="0">
                          <a:effectLst/>
                        </a:rPr>
                        <a:t>      TOTAL </a:t>
                      </a:r>
                      <a:endParaRPr lang="en-US" sz="2800" dirty="0">
                        <a:solidFill>
                          <a:schemeClr val="tx1"/>
                        </a:solidFill>
                        <a:effectLst/>
                        <a:latin typeface="Times New Roman" panose="02020603050405020304" pitchFamily="18" charset="0"/>
                      </a:endParaRPr>
                    </a:p>
                  </a:txBody>
                  <a:tcPr marL="68580" marR="68580" marT="0" marB="0"/>
                </a:tc>
                <a:tc>
                  <a:txBody>
                    <a:bodyPr/>
                    <a:lstStyle/>
                    <a:p>
                      <a:pPr algn="r">
                        <a:tabLst>
                          <a:tab pos="0" algn="l"/>
                          <a:tab pos="400050" algn="l"/>
                          <a:tab pos="457200" algn="l"/>
                          <a:tab pos="685800" algn="l"/>
                        </a:tabLst>
                      </a:pPr>
                      <a:r>
                        <a:rPr lang="en-US" sz="2800" dirty="0">
                          <a:effectLst/>
                        </a:rPr>
                        <a:t>100</a:t>
                      </a:r>
                      <a:endParaRPr lang="en-US" sz="2800" b="1" dirty="0">
                        <a:solidFill>
                          <a:schemeClr val="tx1"/>
                        </a:solidFill>
                        <a:effectLst/>
                        <a:latin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33787652"/>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
          <p:cNvSpPr txBox="1">
            <a:spLocks noChangeArrowheads="1"/>
          </p:cNvSpPr>
          <p:nvPr/>
        </p:nvSpPr>
        <p:spPr bwMode="auto">
          <a:xfrm>
            <a:off x="914400" y="2667000"/>
            <a:ext cx="7162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200" b="1" i="1" dirty="0" smtClean="0">
                <a:latin typeface="Arial" panose="020B0604020202020204" pitchFamily="34" charset="0"/>
                <a:ea typeface="ＭＳ Ｐゴシック" panose="020B0600070205080204" pitchFamily="34" charset="-128"/>
              </a:rPr>
              <a:t>Abstract &amp; Need</a:t>
            </a:r>
          </a:p>
          <a:p>
            <a:pPr>
              <a:lnSpc>
                <a:spcPct val="100000"/>
              </a:lnSpc>
              <a:spcBef>
                <a:spcPct val="0"/>
              </a:spcBef>
              <a:buFontTx/>
              <a:buNone/>
            </a:pPr>
            <a:r>
              <a:rPr lang="en-US" altLang="en-US" sz="3200" b="1" i="1" dirty="0" smtClean="0">
                <a:latin typeface="Arial" panose="020B0604020202020204" pitchFamily="34" charset="0"/>
                <a:ea typeface="ＭＳ Ｐゴシック" panose="020B0600070205080204" pitchFamily="34" charset="-128"/>
              </a:rPr>
              <a:t>Sec 2.2.1 &amp; 2.2.2 – Page 21</a:t>
            </a:r>
            <a:endParaRPr lang="en-US" altLang="en-US" sz="3200"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0224807"/>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304800"/>
            <a:ext cx="6069013" cy="1143000"/>
          </a:xfrm>
        </p:spPr>
        <p:txBody>
          <a:bodyPr>
            <a:normAutofit/>
          </a:bodyPr>
          <a:lstStyle/>
          <a:p>
            <a:pPr eaLnBrk="1" hangingPunct="1"/>
            <a:r>
              <a:rPr lang="en-US" altLang="en-US" dirty="0" smtClean="0"/>
              <a:t>Project Abstract </a:t>
            </a:r>
            <a:r>
              <a:rPr lang="en-US" altLang="en-US" sz="2400" dirty="0" smtClean="0"/>
              <a:t/>
            </a:r>
            <a:br>
              <a:rPr lang="en-US" altLang="en-US" sz="2400" dirty="0" smtClean="0"/>
            </a:br>
            <a:r>
              <a:rPr lang="en-US" altLang="en-US" sz="2400" dirty="0" smtClean="0"/>
              <a:t>(0 Points)   </a:t>
            </a:r>
            <a:r>
              <a:rPr lang="en-US" altLang="en-US" sz="1800" dirty="0" smtClean="0"/>
              <a:t>(Page 20, Sec. 2.2.1)</a:t>
            </a:r>
          </a:p>
        </p:txBody>
      </p:sp>
      <p:sp>
        <p:nvSpPr>
          <p:cNvPr id="87043" name="Content Placeholder 2"/>
          <p:cNvSpPr>
            <a:spLocks noGrp="1"/>
          </p:cNvSpPr>
          <p:nvPr>
            <p:ph idx="1"/>
          </p:nvPr>
        </p:nvSpPr>
        <p:spPr>
          <a:xfrm>
            <a:off x="152400" y="1828800"/>
            <a:ext cx="9220200" cy="4648200"/>
          </a:xfrm>
        </p:spPr>
        <p:txBody>
          <a:bodyPr>
            <a:normAutofit/>
          </a:bodyPr>
          <a:lstStyle/>
          <a:p>
            <a:pPr eaLnBrk="1" hangingPunct="1"/>
            <a:r>
              <a:rPr lang="en-US" altLang="en-US" dirty="0" smtClean="0"/>
              <a:t>Use the project abstract to outline your project plan for the full 63-month grant period</a:t>
            </a:r>
          </a:p>
          <a:p>
            <a:pPr eaLnBrk="1" hangingPunct="1"/>
            <a:r>
              <a:rPr lang="en-US" altLang="en-US" dirty="0" smtClean="0"/>
              <a:t>Consider this your application’s “3-minute elevator pitch.”</a:t>
            </a:r>
          </a:p>
          <a:p>
            <a:pPr eaLnBrk="1" hangingPunct="1"/>
            <a:r>
              <a:rPr lang="en-US" altLang="en-US" dirty="0" smtClean="0"/>
              <a:t>The project abstract will orient the scorers to your proposal, so highlight the main points.</a:t>
            </a:r>
          </a:p>
          <a:p>
            <a:pPr eaLnBrk="1" hangingPunct="1"/>
            <a:r>
              <a:rPr lang="en-US" altLang="en-US" dirty="0" smtClean="0"/>
              <a:t>300 words maximum! No points are awarded for this section</a:t>
            </a: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304800"/>
            <a:ext cx="6069013" cy="1143000"/>
          </a:xfrm>
        </p:spPr>
        <p:txBody>
          <a:bodyPr>
            <a:normAutofit/>
          </a:bodyPr>
          <a:lstStyle/>
          <a:p>
            <a:pPr eaLnBrk="1" hangingPunct="1"/>
            <a:r>
              <a:rPr lang="en-US" altLang="en-US" dirty="0" smtClean="0"/>
              <a:t>Statement of Need </a:t>
            </a:r>
            <a:r>
              <a:rPr lang="en-US" altLang="en-US" sz="2400" dirty="0" smtClean="0"/>
              <a:t/>
            </a:r>
            <a:br>
              <a:rPr lang="en-US" altLang="en-US" sz="2400" dirty="0" smtClean="0"/>
            </a:br>
            <a:r>
              <a:rPr lang="en-US" altLang="en-US" sz="2400" dirty="0" smtClean="0"/>
              <a:t>(20 Points)   </a:t>
            </a:r>
            <a:r>
              <a:rPr lang="en-US" altLang="en-US" sz="1800" dirty="0" smtClean="0"/>
              <a:t>(Page 21, Sec. 2.2.2)</a:t>
            </a:r>
          </a:p>
        </p:txBody>
      </p:sp>
      <p:sp>
        <p:nvSpPr>
          <p:cNvPr id="74755" name="Content Placeholder 2"/>
          <p:cNvSpPr>
            <a:spLocks noGrp="1"/>
          </p:cNvSpPr>
          <p:nvPr>
            <p:ph idx="1"/>
          </p:nvPr>
        </p:nvSpPr>
        <p:spPr>
          <a:xfrm>
            <a:off x="152400" y="1600200"/>
            <a:ext cx="9144000" cy="5029200"/>
          </a:xfrm>
        </p:spPr>
        <p:txBody>
          <a:bodyPr>
            <a:normAutofit/>
          </a:bodyPr>
          <a:lstStyle/>
          <a:p>
            <a:pPr marL="514350" indent="-287338" eaLnBrk="1" hangingPunct="1">
              <a:lnSpc>
                <a:spcPct val="120000"/>
              </a:lnSpc>
              <a:defRPr/>
            </a:pPr>
            <a:r>
              <a:rPr lang="en-US" altLang="en-US" sz="2000" dirty="0" smtClean="0"/>
              <a:t>Identify and discuss the state, regional or local needs </a:t>
            </a:r>
            <a:r>
              <a:rPr lang="en-US" altLang="en-US" sz="2000" dirty="0"/>
              <a:t>that justify the proposed </a:t>
            </a:r>
            <a:r>
              <a:rPr lang="en-US" altLang="en-US" sz="2000" dirty="0" smtClean="0"/>
              <a:t>project:</a:t>
            </a:r>
          </a:p>
          <a:p>
            <a:pPr marL="914400" lvl="1" indent="-287338" eaLnBrk="1" hangingPunct="1">
              <a:lnSpc>
                <a:spcPct val="120000"/>
              </a:lnSpc>
              <a:spcBef>
                <a:spcPts val="1200"/>
              </a:spcBef>
              <a:defRPr/>
            </a:pPr>
            <a:r>
              <a:rPr lang="en-US" altLang="en-US" sz="2000" dirty="0" smtClean="0"/>
              <a:t>Needs of Student Population</a:t>
            </a:r>
          </a:p>
          <a:p>
            <a:pPr marL="914400" lvl="1" indent="-287338" eaLnBrk="1" hangingPunct="1">
              <a:lnSpc>
                <a:spcPct val="120000"/>
              </a:lnSpc>
              <a:spcBef>
                <a:spcPts val="1200"/>
              </a:spcBef>
              <a:defRPr/>
            </a:pPr>
            <a:r>
              <a:rPr lang="en-US" altLang="en-US" sz="2000" dirty="0" smtClean="0"/>
              <a:t>Needs of community, region, or state</a:t>
            </a:r>
          </a:p>
          <a:p>
            <a:pPr marL="914400" lvl="1" indent="-287338" eaLnBrk="1" hangingPunct="1">
              <a:lnSpc>
                <a:spcPct val="120000"/>
              </a:lnSpc>
              <a:spcBef>
                <a:spcPts val="1200"/>
              </a:spcBef>
              <a:defRPr/>
            </a:pPr>
            <a:r>
              <a:rPr lang="en-US" altLang="en-US" sz="2000" dirty="0" smtClean="0"/>
              <a:t>District current curriculum / leadership / building procedures</a:t>
            </a:r>
          </a:p>
          <a:p>
            <a:pPr marL="914400" lvl="1" indent="-287338" eaLnBrk="1" hangingPunct="1">
              <a:lnSpc>
                <a:spcPct val="120000"/>
              </a:lnSpc>
              <a:spcBef>
                <a:spcPts val="1200"/>
              </a:spcBef>
              <a:defRPr/>
            </a:pPr>
            <a:r>
              <a:rPr lang="en-US" altLang="en-US" sz="2000" dirty="0" smtClean="0"/>
              <a:t>Other factors / conditions</a:t>
            </a:r>
            <a:endParaRPr lang="en-US" altLang="en-US" sz="2000" dirty="0"/>
          </a:p>
          <a:p>
            <a:pPr marL="514350" indent="-287338" eaLnBrk="1" hangingPunct="1">
              <a:lnSpc>
                <a:spcPct val="120000"/>
              </a:lnSpc>
              <a:defRPr/>
            </a:pPr>
            <a:r>
              <a:rPr lang="en-US" altLang="en-US" sz="2000" dirty="0" smtClean="0"/>
              <a:t>Identify the key industry upon which the project will be designed</a:t>
            </a:r>
          </a:p>
          <a:p>
            <a:pPr marL="514350" indent="-287338" eaLnBrk="1" hangingPunct="1">
              <a:lnSpc>
                <a:spcPct val="120000"/>
              </a:lnSpc>
              <a:defRPr/>
            </a:pPr>
            <a:r>
              <a:rPr lang="en-US" altLang="en-US" sz="2000" dirty="0" smtClean="0"/>
              <a:t>Identify need for new CTE program(s) or an expansion of existing, successful CTE program(s).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04800" y="1676400"/>
            <a:ext cx="7848600" cy="4800600"/>
          </a:xfrm>
        </p:spPr>
        <p:txBody>
          <a:bodyPr/>
          <a:lstStyle/>
          <a:p>
            <a:r>
              <a:rPr lang="en-US" b="1" dirty="0" smtClean="0"/>
              <a:t>Overview of Career Pathways Grant</a:t>
            </a:r>
          </a:p>
          <a:p>
            <a:pPr lvl="1"/>
            <a:r>
              <a:rPr lang="en-US" dirty="0" smtClean="0"/>
              <a:t>Eligibility</a:t>
            </a:r>
          </a:p>
          <a:p>
            <a:pPr lvl="1"/>
            <a:r>
              <a:rPr lang="en-US" dirty="0" smtClean="0"/>
              <a:t>Selection</a:t>
            </a:r>
          </a:p>
          <a:p>
            <a:r>
              <a:rPr lang="en-US" b="1" dirty="0" smtClean="0"/>
              <a:t>Project Considerations </a:t>
            </a:r>
          </a:p>
          <a:p>
            <a:pPr lvl="1"/>
            <a:r>
              <a:rPr lang="en-US" dirty="0" smtClean="0"/>
              <a:t>Career Pathways Supports for districts &amp; students</a:t>
            </a:r>
          </a:p>
          <a:p>
            <a:r>
              <a:rPr lang="en-US" b="1" dirty="0" smtClean="0"/>
              <a:t>Project Five Year Planning</a:t>
            </a:r>
          </a:p>
          <a:p>
            <a:r>
              <a:rPr lang="en-US" b="1" dirty="0" smtClean="0"/>
              <a:t>Application Components </a:t>
            </a:r>
          </a:p>
          <a:p>
            <a:endParaRPr lang="en-US" dirty="0" smtClean="0"/>
          </a:p>
          <a:p>
            <a:endParaRPr lang="en-US" dirty="0"/>
          </a:p>
        </p:txBody>
      </p:sp>
    </p:spTree>
    <p:extLst>
      <p:ext uri="{BB962C8B-B14F-4D97-AF65-F5344CB8AC3E}">
        <p14:creationId xmlns:p14="http://schemas.microsoft.com/office/powerpoint/2010/main" val="1163608239"/>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a:xfrm>
            <a:off x="457200" y="3505200"/>
            <a:ext cx="8270875" cy="1095375"/>
          </a:xfrm>
        </p:spPr>
        <p:txBody>
          <a:bodyPr/>
          <a:lstStyle/>
          <a:p>
            <a:pPr eaLnBrk="1" hangingPunct="1"/>
            <a:r>
              <a:rPr lang="en-US" altLang="en-US" dirty="0" smtClean="0"/>
              <a:t>Questions about </a:t>
            </a:r>
            <a:br>
              <a:rPr lang="en-US" altLang="en-US" dirty="0" smtClean="0"/>
            </a:br>
            <a:r>
              <a:rPr lang="en-US" altLang="en-US" dirty="0" smtClean="0"/>
              <a:t>Abstract &amp; Statement of Need?</a:t>
            </a: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
          <p:cNvSpPr txBox="1">
            <a:spLocks noChangeArrowheads="1"/>
          </p:cNvSpPr>
          <p:nvPr/>
        </p:nvSpPr>
        <p:spPr bwMode="auto">
          <a:xfrm>
            <a:off x="914400" y="2667000"/>
            <a:ext cx="7162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200" b="1" i="1" dirty="0" smtClean="0">
                <a:latin typeface="Arial" panose="020B0604020202020204" pitchFamily="34" charset="0"/>
                <a:ea typeface="ＭＳ Ｐゴシック" panose="020B0600070205080204" pitchFamily="34" charset="-128"/>
              </a:rPr>
              <a:t>Project Description</a:t>
            </a:r>
          </a:p>
          <a:p>
            <a:pPr>
              <a:lnSpc>
                <a:spcPct val="100000"/>
              </a:lnSpc>
              <a:spcBef>
                <a:spcPct val="0"/>
              </a:spcBef>
              <a:buFontTx/>
              <a:buNone/>
            </a:pPr>
            <a:r>
              <a:rPr lang="en-US" altLang="en-US" sz="3200" b="1" i="1" dirty="0" smtClean="0">
                <a:latin typeface="Arial" panose="020B0604020202020204" pitchFamily="34" charset="0"/>
                <a:ea typeface="ＭＳ Ｐゴシック" panose="020B0600070205080204" pitchFamily="34" charset="-128"/>
              </a:rPr>
              <a:t>Sec 2.2.3 – Pages 21 - 22</a:t>
            </a:r>
            <a:endParaRPr lang="en-US" altLang="en-US" sz="3200"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0224807"/>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304800"/>
            <a:ext cx="6069013" cy="1143000"/>
          </a:xfrm>
        </p:spPr>
        <p:txBody>
          <a:bodyPr>
            <a:normAutofit/>
          </a:bodyPr>
          <a:lstStyle/>
          <a:p>
            <a:pPr eaLnBrk="1" hangingPunct="1"/>
            <a:r>
              <a:rPr lang="en-US" altLang="en-US" dirty="0" smtClean="0"/>
              <a:t>Project Description </a:t>
            </a:r>
            <a:br>
              <a:rPr lang="en-US" altLang="en-US" dirty="0" smtClean="0"/>
            </a:br>
            <a:r>
              <a:rPr lang="en-US" altLang="en-US" sz="2400" dirty="0" smtClean="0"/>
              <a:t>(25 Points)   </a:t>
            </a:r>
            <a:r>
              <a:rPr lang="en-US" altLang="en-US" sz="2000" dirty="0" smtClean="0"/>
              <a:t>(Pages 21-22, Sec. 2.2.3)</a:t>
            </a:r>
          </a:p>
        </p:txBody>
      </p:sp>
      <p:sp>
        <p:nvSpPr>
          <p:cNvPr id="74755" name="Content Placeholder 2"/>
          <p:cNvSpPr>
            <a:spLocks noGrp="1"/>
          </p:cNvSpPr>
          <p:nvPr>
            <p:ph idx="1"/>
          </p:nvPr>
        </p:nvSpPr>
        <p:spPr>
          <a:xfrm>
            <a:off x="152400" y="1600200"/>
            <a:ext cx="9144000" cy="5181600"/>
          </a:xfrm>
        </p:spPr>
        <p:txBody>
          <a:bodyPr/>
          <a:lstStyle/>
          <a:p>
            <a:pPr marL="0" indent="0" eaLnBrk="1" hangingPunct="1">
              <a:buFont typeface="Arial" panose="020B0604020202020204" pitchFamily="34" charset="0"/>
              <a:buNone/>
              <a:defRPr/>
            </a:pPr>
            <a:r>
              <a:rPr lang="en-US" altLang="en-US" dirty="0" smtClean="0"/>
              <a:t>Describe the complete 63-month project design in the project narrative. </a:t>
            </a:r>
          </a:p>
          <a:p>
            <a:pPr marL="688975" eaLnBrk="1" hangingPunct="1">
              <a:lnSpc>
                <a:spcPts val="2500"/>
              </a:lnSpc>
              <a:buFont typeface="Arial"/>
              <a:buChar char="•"/>
              <a:defRPr/>
            </a:pPr>
            <a:r>
              <a:rPr lang="en-US" altLang="en-US" sz="2000" dirty="0" smtClean="0"/>
              <a:t>Keep the narrative concise.</a:t>
            </a:r>
          </a:p>
          <a:p>
            <a:pPr marL="688975" eaLnBrk="1" hangingPunct="1">
              <a:lnSpc>
                <a:spcPts val="2500"/>
              </a:lnSpc>
              <a:buFont typeface="Arial"/>
              <a:buChar char="•"/>
              <a:defRPr/>
            </a:pPr>
            <a:r>
              <a:rPr lang="en-US" altLang="en-US" sz="2000" dirty="0"/>
              <a:t>U</a:t>
            </a:r>
            <a:r>
              <a:rPr lang="en-US" altLang="en-US" sz="2000" dirty="0" smtClean="0"/>
              <a:t>se bulleted lists where appropriate.</a:t>
            </a:r>
          </a:p>
          <a:p>
            <a:pPr marL="688975" eaLnBrk="1" hangingPunct="1">
              <a:lnSpc>
                <a:spcPts val="2500"/>
              </a:lnSpc>
              <a:buFont typeface="Arial"/>
              <a:buChar char="•"/>
              <a:defRPr/>
            </a:pPr>
            <a:r>
              <a:rPr lang="en-US" altLang="en-US" sz="2000" dirty="0" smtClean="0"/>
              <a:t>Don’t repeat the information found in the Statement of Need; instead, focus on the structure of the project.</a:t>
            </a:r>
          </a:p>
          <a:p>
            <a:pPr marL="688975" eaLnBrk="1" hangingPunct="1">
              <a:lnSpc>
                <a:spcPts val="2500"/>
              </a:lnSpc>
              <a:buFont typeface="Arial"/>
              <a:buChar char="•"/>
              <a:defRPr/>
            </a:pPr>
            <a:r>
              <a:rPr lang="en-US" altLang="en-US" sz="2000" dirty="0" smtClean="0"/>
              <a:t>Be sure to consider contributions from all involved partners.  </a:t>
            </a:r>
          </a:p>
          <a:p>
            <a:pPr marL="688975" eaLnBrk="1" hangingPunct="1">
              <a:lnSpc>
                <a:spcPts val="2500"/>
              </a:lnSpc>
              <a:buFont typeface="Wingdings" panose="05000000000000000000" pitchFamily="2" charset="2"/>
              <a:buChar char="ü"/>
              <a:defRPr/>
            </a:pPr>
            <a:endParaRPr lang="en-US" altLang="en-US" sz="2000" dirty="0" smtClean="0"/>
          </a:p>
          <a:p>
            <a:pPr marL="688975" eaLnBrk="1" hangingPunct="1">
              <a:buFont typeface="Wingdings" panose="05000000000000000000" pitchFamily="2" charset="2"/>
              <a:buChar char="ü"/>
              <a:defRPr/>
            </a:pPr>
            <a:endParaRPr lang="en-US" altLang="en-US" sz="2000" dirty="0" smtClean="0"/>
          </a:p>
          <a:p>
            <a:pPr marL="688975" indent="-401638" eaLnBrk="1" hangingPunct="1">
              <a:buFont typeface="Wingdings" panose="05000000000000000000" pitchFamily="2" charset="2"/>
              <a:buChar char="ü"/>
              <a:defRPr/>
            </a:pPr>
            <a:endParaRPr lang="en-US" altLang="en-US" sz="2000" dirty="0" smtClean="0"/>
          </a:p>
          <a:p>
            <a:pPr marL="287337" indent="0" eaLnBrk="1" hangingPunct="1">
              <a:buFont typeface="Arial" panose="020B0604020202020204" pitchFamily="34" charset="0"/>
              <a:buNone/>
              <a:defRPr/>
            </a:pPr>
            <a:endParaRPr lang="en-US" altLang="en-US" sz="2000" dirty="0" smtClean="0"/>
          </a:p>
          <a:p>
            <a:pPr marL="688975" indent="-401638" eaLnBrk="1" hangingPunct="1">
              <a:buFont typeface="Wingdings" panose="05000000000000000000" pitchFamily="2" charset="2"/>
              <a:buChar char="ü"/>
              <a:defRPr/>
            </a:pPr>
            <a:endParaRPr lang="en-US" altLang="en-US" sz="2000" dirty="0" smtClean="0"/>
          </a:p>
          <a:p>
            <a:pPr marL="688975" indent="-401638" eaLnBrk="1" hangingPunct="1">
              <a:buFont typeface="Wingdings" panose="05000000000000000000" pitchFamily="2" charset="2"/>
              <a:buChar char="ü"/>
              <a:defRPr/>
            </a:pPr>
            <a:endParaRPr lang="en-US" altLang="en-US" sz="2000" dirty="0" smtClean="0"/>
          </a:p>
          <a:p>
            <a:pPr marL="688975" eaLnBrk="1" hangingPunct="1">
              <a:defRPr/>
            </a:pPr>
            <a:endParaRPr lang="en-US" altLang="en-US" sz="2000" i="1" dirty="0" smtClean="0"/>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400800" cy="1143000"/>
          </a:xfrm>
        </p:spPr>
        <p:txBody>
          <a:bodyPr/>
          <a:lstStyle/>
          <a:p>
            <a:r>
              <a:rPr lang="en-US" dirty="0" smtClean="0"/>
              <a:t>Project Description - Vision</a:t>
            </a:r>
            <a:endParaRPr lang="en-US" dirty="0"/>
          </a:p>
        </p:txBody>
      </p:sp>
      <p:sp>
        <p:nvSpPr>
          <p:cNvPr id="3" name="Content Placeholder 2"/>
          <p:cNvSpPr>
            <a:spLocks noGrp="1"/>
          </p:cNvSpPr>
          <p:nvPr>
            <p:ph idx="1"/>
          </p:nvPr>
        </p:nvSpPr>
        <p:spPr>
          <a:xfrm>
            <a:off x="152400" y="1600200"/>
            <a:ext cx="9144000" cy="4953000"/>
          </a:xfrm>
        </p:spPr>
        <p:txBody>
          <a:bodyPr>
            <a:normAutofit/>
          </a:bodyPr>
          <a:lstStyle/>
          <a:p>
            <a:r>
              <a:rPr lang="en-US" dirty="0" smtClean="0"/>
              <a:t>Provide a vision of how Career Pathways will look when implemented in your program, including: </a:t>
            </a:r>
          </a:p>
          <a:p>
            <a:pPr lvl="1"/>
            <a:r>
              <a:rPr lang="en-US" dirty="0" smtClean="0"/>
              <a:t>How will the Career Pathways meet the identified needs from Section 2.2.2?</a:t>
            </a:r>
          </a:p>
          <a:p>
            <a:pPr lvl="1"/>
            <a:r>
              <a:rPr lang="en-US" dirty="0" smtClean="0"/>
              <a:t>How will the district support &amp; deliver the Career Pathway, including:</a:t>
            </a:r>
          </a:p>
          <a:p>
            <a:pPr lvl="2">
              <a:spcBef>
                <a:spcPts val="1200"/>
              </a:spcBef>
            </a:pPr>
            <a:r>
              <a:rPr lang="en-US" dirty="0" smtClean="0"/>
              <a:t>Partnerships</a:t>
            </a:r>
          </a:p>
          <a:p>
            <a:pPr lvl="2">
              <a:spcBef>
                <a:spcPts val="1200"/>
              </a:spcBef>
            </a:pPr>
            <a:r>
              <a:rPr lang="en-US" dirty="0" smtClean="0"/>
              <a:t>Building procedures &amp; scheduling</a:t>
            </a:r>
          </a:p>
          <a:p>
            <a:pPr lvl="2">
              <a:spcBef>
                <a:spcPts val="1200"/>
              </a:spcBef>
            </a:pPr>
            <a:r>
              <a:rPr lang="en-US" dirty="0" smtClean="0"/>
              <a:t>Curriculum, pedagogy &amp; education delivery design</a:t>
            </a:r>
            <a:endParaRPr lang="en-US" dirty="0"/>
          </a:p>
        </p:txBody>
      </p:sp>
    </p:spTree>
    <p:extLst>
      <p:ext uri="{BB962C8B-B14F-4D97-AF65-F5344CB8AC3E}">
        <p14:creationId xmlns:p14="http://schemas.microsoft.com/office/powerpoint/2010/main" val="3581530255"/>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477000" cy="1143000"/>
          </a:xfrm>
        </p:spPr>
        <p:txBody>
          <a:bodyPr/>
          <a:lstStyle/>
          <a:p>
            <a:r>
              <a:rPr lang="en-US" dirty="0" smtClean="0"/>
              <a:t>Project </a:t>
            </a:r>
            <a:r>
              <a:rPr lang="en-US" dirty="0"/>
              <a:t>Description - </a:t>
            </a:r>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Implementation will naturally follow the vision outlined. </a:t>
            </a:r>
          </a:p>
          <a:p>
            <a:r>
              <a:rPr lang="en-US" dirty="0" smtClean="0"/>
              <a:t>HOW are you going to get that vision into place?</a:t>
            </a:r>
          </a:p>
          <a:p>
            <a:pPr lvl="1"/>
            <a:r>
              <a:rPr lang="en-US" dirty="0" smtClean="0"/>
              <a:t>This is an Action Plan Overview</a:t>
            </a:r>
          </a:p>
          <a:p>
            <a:pPr lvl="2"/>
            <a:r>
              <a:rPr lang="en-US" dirty="0" smtClean="0"/>
              <a:t>Review the Goal, Objectives &amp; Indicators that have been provided in the NGO, Sec 2.2.4 </a:t>
            </a:r>
          </a:p>
          <a:p>
            <a:pPr lvl="2"/>
            <a:r>
              <a:rPr lang="en-US" dirty="0" smtClean="0"/>
              <a:t>Discuss how the district &amp; partners will address this work.   </a:t>
            </a:r>
            <a:endParaRPr lang="en-US" dirty="0"/>
          </a:p>
        </p:txBody>
      </p:sp>
    </p:spTree>
    <p:extLst>
      <p:ext uri="{BB962C8B-B14F-4D97-AF65-F5344CB8AC3E}">
        <p14:creationId xmlns:p14="http://schemas.microsoft.com/office/powerpoint/2010/main" val="3309821919"/>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Elements – Sustainability </a:t>
            </a:r>
            <a:endParaRPr lang="en-US" dirty="0"/>
          </a:p>
        </p:txBody>
      </p:sp>
      <p:sp>
        <p:nvSpPr>
          <p:cNvPr id="3" name="Content Placeholder 2"/>
          <p:cNvSpPr>
            <a:spLocks noGrp="1"/>
          </p:cNvSpPr>
          <p:nvPr>
            <p:ph idx="1"/>
          </p:nvPr>
        </p:nvSpPr>
        <p:spPr/>
        <p:txBody>
          <a:bodyPr/>
          <a:lstStyle/>
          <a:p>
            <a:r>
              <a:rPr lang="en-US" dirty="0" smtClean="0"/>
              <a:t>How will the district maintain this effort when:</a:t>
            </a:r>
          </a:p>
          <a:p>
            <a:pPr lvl="1"/>
            <a:r>
              <a:rPr lang="en-US" dirty="0" smtClean="0"/>
              <a:t>Personnel changes</a:t>
            </a:r>
          </a:p>
          <a:p>
            <a:pPr lvl="1"/>
            <a:r>
              <a:rPr lang="en-US" dirty="0" smtClean="0"/>
              <a:t>Partners evolve</a:t>
            </a:r>
          </a:p>
          <a:p>
            <a:pPr lvl="1"/>
            <a:r>
              <a:rPr lang="en-US" dirty="0" smtClean="0"/>
              <a:t>Funding expires</a:t>
            </a:r>
          </a:p>
          <a:p>
            <a:r>
              <a:rPr lang="en-US" altLang="en-US" dirty="0"/>
              <a:t>Explain how the proposed program could be </a:t>
            </a:r>
            <a:r>
              <a:rPr lang="en-US" altLang="en-US" dirty="0" smtClean="0"/>
              <a:t>replicated at </a:t>
            </a:r>
            <a:r>
              <a:rPr lang="en-US" altLang="en-US" dirty="0"/>
              <a:t>other school districts</a:t>
            </a:r>
            <a:endParaRPr lang="en-US" dirty="0"/>
          </a:p>
        </p:txBody>
      </p:sp>
    </p:spTree>
    <p:extLst>
      <p:ext uri="{BB962C8B-B14F-4D97-AF65-F5344CB8AC3E}">
        <p14:creationId xmlns:p14="http://schemas.microsoft.com/office/powerpoint/2010/main" val="2846650099"/>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ctrTitle"/>
          </p:nvPr>
        </p:nvSpPr>
        <p:spPr>
          <a:xfrm>
            <a:off x="228600" y="2895600"/>
            <a:ext cx="8270875" cy="1095375"/>
          </a:xfrm>
        </p:spPr>
        <p:txBody>
          <a:bodyPr/>
          <a:lstStyle/>
          <a:p>
            <a:pPr eaLnBrk="1" hangingPunct="1"/>
            <a:r>
              <a:rPr lang="en-US" altLang="en-US" dirty="0" smtClean="0"/>
              <a:t>Questions on </a:t>
            </a:r>
            <a:br>
              <a:rPr lang="en-US" altLang="en-US" dirty="0" smtClean="0"/>
            </a:br>
            <a:r>
              <a:rPr lang="en-US" altLang="en-US" dirty="0" smtClean="0"/>
              <a:t>Project Description?</a:t>
            </a: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
          <p:cNvSpPr txBox="1">
            <a:spLocks noChangeArrowheads="1"/>
          </p:cNvSpPr>
          <p:nvPr/>
        </p:nvSpPr>
        <p:spPr bwMode="auto">
          <a:xfrm>
            <a:off x="914400" y="2667000"/>
            <a:ext cx="7162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200" b="1" i="1" dirty="0">
                <a:latin typeface="Arial" panose="020B0604020202020204" pitchFamily="34" charset="0"/>
                <a:ea typeface="ＭＳ Ｐゴシック" panose="020B0600070205080204" pitchFamily="34" charset="-128"/>
              </a:rPr>
              <a:t>Goals, Objectives, and </a:t>
            </a:r>
            <a:r>
              <a:rPr lang="en-US" altLang="en-US" sz="3200" b="1" i="1" dirty="0" smtClean="0">
                <a:latin typeface="Arial" panose="020B0604020202020204" pitchFamily="34" charset="0"/>
                <a:ea typeface="ＭＳ Ｐゴシック" panose="020B0600070205080204" pitchFamily="34" charset="-128"/>
              </a:rPr>
              <a:t>Indicators</a:t>
            </a:r>
          </a:p>
          <a:p>
            <a:pPr>
              <a:lnSpc>
                <a:spcPct val="100000"/>
              </a:lnSpc>
              <a:spcBef>
                <a:spcPct val="0"/>
              </a:spcBef>
              <a:buFontTx/>
              <a:buNone/>
            </a:pPr>
            <a:r>
              <a:rPr lang="en-US" altLang="en-US" sz="3200" b="1" i="1" dirty="0" smtClean="0">
                <a:latin typeface="Arial" panose="020B0604020202020204" pitchFamily="34" charset="0"/>
                <a:ea typeface="ＭＳ Ｐゴシック" panose="020B0600070205080204" pitchFamily="34" charset="-128"/>
              </a:rPr>
              <a:t>Sec 2.2.4 – Pages 22 - 25</a:t>
            </a:r>
            <a:endParaRPr lang="en-US" altLang="en-US" sz="3200" b="1" i="1" dirty="0">
              <a:latin typeface="Arial" panose="020B0604020202020204" pitchFamily="34" charset="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00075" y="304800"/>
            <a:ext cx="6154738" cy="914400"/>
          </a:xfrm>
        </p:spPr>
        <p:txBody>
          <a:bodyPr/>
          <a:lstStyle/>
          <a:p>
            <a:r>
              <a:rPr lang="en-US" altLang="en-US" sz="2400" dirty="0" smtClean="0"/>
              <a:t>Graphic Relationship</a:t>
            </a:r>
          </a:p>
        </p:txBody>
      </p:sp>
      <p:sp>
        <p:nvSpPr>
          <p:cNvPr id="17" name="Isosceles Triangle 16"/>
          <p:cNvSpPr/>
          <p:nvPr/>
        </p:nvSpPr>
        <p:spPr>
          <a:xfrm>
            <a:off x="2667000" y="1676400"/>
            <a:ext cx="3810000" cy="990600"/>
          </a:xfrm>
          <a:prstGeom prst="triangle">
            <a:avLst>
              <a:gd name="adj" fmla="val 50001"/>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8550" name="TextBox 17"/>
          <p:cNvSpPr txBox="1">
            <a:spLocks noChangeArrowheads="1"/>
          </p:cNvSpPr>
          <p:nvPr/>
        </p:nvSpPr>
        <p:spPr bwMode="auto">
          <a:xfrm>
            <a:off x="3886200" y="1981200"/>
            <a:ext cx="152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gn="ctr">
              <a:lnSpc>
                <a:spcPct val="100000"/>
              </a:lnSpc>
              <a:spcBef>
                <a:spcPct val="0"/>
              </a:spcBef>
              <a:buFontTx/>
              <a:buNone/>
            </a:pPr>
            <a:r>
              <a:rPr lang="en-US" altLang="en-US" sz="2800" b="1" dirty="0">
                <a:latin typeface="Arial" panose="020B0604020202020204" pitchFamily="34" charset="0"/>
                <a:ea typeface="ＭＳ Ｐゴシック" panose="020B0600070205080204" pitchFamily="34" charset="-128"/>
              </a:rPr>
              <a:t>Goal</a:t>
            </a:r>
          </a:p>
        </p:txBody>
      </p:sp>
      <p:sp>
        <p:nvSpPr>
          <p:cNvPr id="23" name="Trapezoid 22"/>
          <p:cNvSpPr/>
          <p:nvPr/>
        </p:nvSpPr>
        <p:spPr>
          <a:xfrm>
            <a:off x="1524000" y="2871006"/>
            <a:ext cx="6019800" cy="928814"/>
          </a:xfrm>
          <a:prstGeom prst="trapezoid">
            <a:avLst>
              <a:gd name="adj" fmla="val 88205"/>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3200" b="1" dirty="0" smtClean="0">
                <a:solidFill>
                  <a:schemeClr val="tx1"/>
                </a:solidFill>
              </a:rPr>
              <a:t>Objectives &amp; Indicators</a:t>
            </a:r>
            <a:endParaRPr lang="en-US" sz="3200" b="1" dirty="0">
              <a:solidFill>
                <a:schemeClr val="tx1"/>
              </a:solidFill>
            </a:endParaRPr>
          </a:p>
        </p:txBody>
      </p:sp>
      <p:sp>
        <p:nvSpPr>
          <p:cNvPr id="28" name="Trapezoid 27"/>
          <p:cNvSpPr/>
          <p:nvPr/>
        </p:nvSpPr>
        <p:spPr>
          <a:xfrm>
            <a:off x="762000" y="4115336"/>
            <a:ext cx="7391400" cy="899578"/>
          </a:xfrm>
          <a:prstGeom prst="trapezoid">
            <a:avLst>
              <a:gd name="adj" fmla="val 72749"/>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b="1" dirty="0">
                <a:solidFill>
                  <a:schemeClr val="tx1"/>
                </a:solidFill>
              </a:rPr>
              <a:t>Activities</a:t>
            </a:r>
          </a:p>
        </p:txBody>
      </p:sp>
      <p:sp>
        <p:nvSpPr>
          <p:cNvPr id="29" name="Trapezoid 28"/>
          <p:cNvSpPr/>
          <p:nvPr/>
        </p:nvSpPr>
        <p:spPr>
          <a:xfrm>
            <a:off x="0" y="5359002"/>
            <a:ext cx="9144000" cy="965598"/>
          </a:xfrm>
          <a:prstGeom prst="trapezoid">
            <a:avLst>
              <a:gd name="adj" fmla="val 5787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smtClean="0">
                <a:solidFill>
                  <a:schemeClr val="tx1"/>
                </a:solidFill>
              </a:rPr>
              <a:t>Reporting &amp; Assessment Criteria</a:t>
            </a:r>
            <a:endParaRPr lang="en-US" sz="3200" b="1" dirty="0">
              <a:solidFill>
                <a:schemeClr val="tx1"/>
              </a:solidFill>
            </a:endParaRPr>
          </a:p>
        </p:txBody>
      </p:sp>
      <p:sp>
        <p:nvSpPr>
          <p:cNvPr id="2" name="Up Arrow 1"/>
          <p:cNvSpPr/>
          <p:nvPr/>
        </p:nvSpPr>
        <p:spPr>
          <a:xfrm flipH="1" flipV="1">
            <a:off x="5562600" y="2541588"/>
            <a:ext cx="382588" cy="495300"/>
          </a:xfrm>
          <a:prstGeom prst="up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Up Arrow 8"/>
          <p:cNvSpPr/>
          <p:nvPr/>
        </p:nvSpPr>
        <p:spPr>
          <a:xfrm flipV="1">
            <a:off x="3313113" y="2584450"/>
            <a:ext cx="382587" cy="495300"/>
          </a:xfrm>
          <a:prstGeom prst="up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Up Arrow 2"/>
          <p:cNvSpPr/>
          <p:nvPr/>
        </p:nvSpPr>
        <p:spPr>
          <a:xfrm flipV="1">
            <a:off x="2362200" y="3606800"/>
            <a:ext cx="381000" cy="649288"/>
          </a:xfrm>
          <a:prstGeom prst="up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22225">
                <a:solidFill>
                  <a:schemeClr val="accent2"/>
                </a:solidFill>
                <a:prstDash val="solid"/>
              </a:ln>
              <a:solidFill>
                <a:schemeClr val="accent2">
                  <a:lumMod val="40000"/>
                  <a:lumOff val="60000"/>
                </a:schemeClr>
              </a:solidFill>
            </a:endParaRPr>
          </a:p>
        </p:txBody>
      </p:sp>
      <p:sp>
        <p:nvSpPr>
          <p:cNvPr id="11" name="Up Arrow 10"/>
          <p:cNvSpPr/>
          <p:nvPr/>
        </p:nvSpPr>
        <p:spPr>
          <a:xfrm flipV="1">
            <a:off x="4457700" y="3617913"/>
            <a:ext cx="381000" cy="650875"/>
          </a:xfrm>
          <a:prstGeom prst="up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22225">
                <a:solidFill>
                  <a:schemeClr val="accent2"/>
                </a:solidFill>
                <a:prstDash val="solid"/>
              </a:ln>
              <a:solidFill>
                <a:schemeClr val="accent2">
                  <a:lumMod val="40000"/>
                  <a:lumOff val="60000"/>
                </a:schemeClr>
              </a:solidFill>
            </a:endParaRPr>
          </a:p>
        </p:txBody>
      </p:sp>
      <p:sp>
        <p:nvSpPr>
          <p:cNvPr id="12" name="Up Arrow 11"/>
          <p:cNvSpPr/>
          <p:nvPr/>
        </p:nvSpPr>
        <p:spPr>
          <a:xfrm flipV="1">
            <a:off x="6337300" y="3606800"/>
            <a:ext cx="381000" cy="650875"/>
          </a:xfrm>
          <a:prstGeom prst="up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ln w="22225">
                <a:solidFill>
                  <a:schemeClr val="accent2"/>
                </a:solidFill>
                <a:prstDash val="solid"/>
              </a:ln>
              <a:solidFill>
                <a:schemeClr val="accent2">
                  <a:lumMod val="40000"/>
                  <a:lumOff val="60000"/>
                </a:schemeClr>
              </a:solidFill>
            </a:endParaRPr>
          </a:p>
        </p:txBody>
      </p:sp>
      <p:sp>
        <p:nvSpPr>
          <p:cNvPr id="4" name="Up Arrow 3"/>
          <p:cNvSpPr/>
          <p:nvPr/>
        </p:nvSpPr>
        <p:spPr>
          <a:xfrm flipV="1">
            <a:off x="1833563" y="4868863"/>
            <a:ext cx="295275" cy="6175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Up Arrow 13"/>
          <p:cNvSpPr/>
          <p:nvPr/>
        </p:nvSpPr>
        <p:spPr>
          <a:xfrm flipV="1">
            <a:off x="3165475" y="4833938"/>
            <a:ext cx="293688" cy="6175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Up Arrow 14"/>
          <p:cNvSpPr/>
          <p:nvPr/>
        </p:nvSpPr>
        <p:spPr>
          <a:xfrm flipV="1">
            <a:off x="5588000" y="4851400"/>
            <a:ext cx="293688" cy="617538"/>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Up Arrow 15"/>
          <p:cNvSpPr/>
          <p:nvPr/>
        </p:nvSpPr>
        <p:spPr>
          <a:xfrm flipV="1">
            <a:off x="7086600" y="4833938"/>
            <a:ext cx="293688" cy="6175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Pentagon 7"/>
          <p:cNvSpPr/>
          <p:nvPr/>
        </p:nvSpPr>
        <p:spPr>
          <a:xfrm>
            <a:off x="100013" y="4151313"/>
            <a:ext cx="1196975" cy="496887"/>
          </a:xfrm>
          <a:prstGeom prst="homePlate">
            <a:avLst>
              <a:gd name="adj" fmla="val 42445"/>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Pentagon 20"/>
          <p:cNvSpPr/>
          <p:nvPr/>
        </p:nvSpPr>
        <p:spPr>
          <a:xfrm flipH="1">
            <a:off x="7783513" y="4114800"/>
            <a:ext cx="1179512" cy="485775"/>
          </a:xfrm>
          <a:prstGeom prst="homePlate">
            <a:avLst>
              <a:gd name="adj" fmla="val 29323"/>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8571" name="TextBox 9"/>
          <p:cNvSpPr txBox="1">
            <a:spLocks noChangeArrowheads="1"/>
          </p:cNvSpPr>
          <p:nvPr/>
        </p:nvSpPr>
        <p:spPr bwMode="auto">
          <a:xfrm>
            <a:off x="120650" y="4187825"/>
            <a:ext cx="1084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1800">
                <a:latin typeface="Arial" panose="020B0604020202020204" pitchFamily="34" charset="0"/>
                <a:ea typeface="ＭＳ Ｐゴシック" panose="020B0600070205080204" pitchFamily="34" charset="-128"/>
              </a:rPr>
              <a:t>Budget</a:t>
            </a:r>
          </a:p>
        </p:txBody>
      </p:sp>
      <p:sp>
        <p:nvSpPr>
          <p:cNvPr id="108572" name="TextBox 23"/>
          <p:cNvSpPr txBox="1">
            <a:spLocks noChangeArrowheads="1"/>
          </p:cNvSpPr>
          <p:nvPr/>
        </p:nvSpPr>
        <p:spPr bwMode="auto">
          <a:xfrm>
            <a:off x="7950200" y="4173537"/>
            <a:ext cx="1085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1800" dirty="0">
                <a:latin typeface="Arial" panose="020B0604020202020204" pitchFamily="34" charset="0"/>
                <a:ea typeface="ＭＳ Ｐゴシック" panose="020B0600070205080204" pitchFamily="34" charset="-128"/>
              </a:rPr>
              <a:t>Budget</a:t>
            </a: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normAutofit/>
          </a:bodyPr>
          <a:lstStyle/>
          <a:p>
            <a:r>
              <a:rPr lang="en-US" altLang="en-US" sz="3200" dirty="0" smtClean="0"/>
              <a:t>Objectives and Indicators</a:t>
            </a:r>
            <a:br>
              <a:rPr lang="en-US" altLang="en-US" sz="3200" dirty="0" smtClean="0"/>
            </a:br>
            <a:r>
              <a:rPr lang="en-US" altLang="en-US" sz="3200" dirty="0" smtClean="0"/>
              <a:t>(5 </a:t>
            </a:r>
            <a:r>
              <a:rPr lang="en-US" altLang="en-US" sz="3200" dirty="0" err="1" smtClean="0"/>
              <a:t>pts</a:t>
            </a:r>
            <a:r>
              <a:rPr lang="en-US" altLang="en-US" sz="3200" dirty="0" smtClean="0"/>
              <a:t>)  </a:t>
            </a:r>
          </a:p>
        </p:txBody>
      </p:sp>
      <p:sp>
        <p:nvSpPr>
          <p:cNvPr id="3" name="Content Placeholder 2"/>
          <p:cNvSpPr>
            <a:spLocks noGrp="1"/>
          </p:cNvSpPr>
          <p:nvPr>
            <p:ph idx="1"/>
          </p:nvPr>
        </p:nvSpPr>
        <p:spPr/>
        <p:txBody>
          <a:bodyPr/>
          <a:lstStyle/>
          <a:p>
            <a:pPr marL="0" indent="0">
              <a:spcBef>
                <a:spcPts val="1200"/>
              </a:spcBef>
              <a:buFont typeface="Arial" panose="020B0604020202020204" pitchFamily="34" charset="0"/>
              <a:buNone/>
              <a:defRPr/>
            </a:pPr>
            <a:r>
              <a:rPr lang="en-US" b="1" dirty="0" smtClean="0"/>
              <a:t>Objectives &amp; Indicators of Success</a:t>
            </a:r>
          </a:p>
          <a:p>
            <a:pPr marL="627063">
              <a:spcBef>
                <a:spcPts val="1200"/>
              </a:spcBef>
              <a:buFont typeface="Arial"/>
              <a:buChar char="•"/>
              <a:tabLst>
                <a:tab pos="627063" algn="l"/>
              </a:tabLst>
              <a:defRPr/>
            </a:pPr>
            <a:r>
              <a:rPr lang="en-US" dirty="0" smtClean="0"/>
              <a:t>There are Five Established Objectives and supporting Indicators</a:t>
            </a:r>
            <a:endParaRPr lang="en-US" dirty="0"/>
          </a:p>
          <a:p>
            <a:pPr marL="627063">
              <a:spcBef>
                <a:spcPts val="1200"/>
              </a:spcBef>
              <a:buFont typeface="Arial"/>
              <a:buChar char="•"/>
              <a:tabLst>
                <a:tab pos="627063" algn="l"/>
              </a:tabLst>
              <a:defRPr/>
            </a:pPr>
            <a:r>
              <a:rPr lang="en-US" b="1" dirty="0" smtClean="0"/>
              <a:t>Applicants are required to create at least One Local Objective &amp; supporting Indicators to support the statewide goal of this grant.</a:t>
            </a:r>
          </a:p>
          <a:p>
            <a:pPr marL="627063">
              <a:spcBef>
                <a:spcPts val="1200"/>
              </a:spcBef>
              <a:buFont typeface="Arial"/>
              <a:buChar char="•"/>
              <a:tabLst>
                <a:tab pos="627063" algn="l"/>
              </a:tabLst>
              <a:defRPr/>
            </a:pPr>
            <a:r>
              <a:rPr lang="en-US" dirty="0" smtClean="0"/>
              <a:t>Objectives &amp; Indicators will be used to organize the Project Activity Plan.</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838200" y="2590800"/>
            <a:ext cx="7391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gn="ctr">
              <a:lnSpc>
                <a:spcPct val="100000"/>
              </a:lnSpc>
              <a:spcBef>
                <a:spcPct val="0"/>
              </a:spcBef>
              <a:buFontTx/>
              <a:buNone/>
            </a:pPr>
            <a:r>
              <a:rPr lang="en-US" altLang="en-US" sz="3600" b="1" i="1" dirty="0" smtClean="0">
                <a:latin typeface="Arial" panose="020B0604020202020204" pitchFamily="34" charset="0"/>
                <a:ea typeface="ＭＳ Ｐゴシック" panose="020B0600070205080204" pitchFamily="34" charset="-128"/>
              </a:rPr>
              <a:t>CAREER PATHWAYS PROGRAM OVERVIEW</a:t>
            </a:r>
            <a:endParaRPr lang="en-US" altLang="en-US" sz="3600" b="1" i="1" dirty="0">
              <a:latin typeface="Arial" panose="020B0604020202020204" pitchFamily="34" charset="0"/>
              <a:ea typeface="ＭＳ Ｐゴシック" panose="020B0600070205080204" pitchFamily="34" charset="-128"/>
            </a:endParaRPr>
          </a:p>
        </p:txBody>
      </p:sp>
      <p:sp>
        <p:nvSpPr>
          <p:cNvPr id="3" name="TextBox 2"/>
          <p:cNvSpPr txBox="1"/>
          <p:nvPr/>
        </p:nvSpPr>
        <p:spPr>
          <a:xfrm>
            <a:off x="3657600" y="3886200"/>
            <a:ext cx="1752600" cy="369332"/>
          </a:xfrm>
          <a:prstGeom prst="rect">
            <a:avLst/>
          </a:prstGeom>
          <a:noFill/>
        </p:spPr>
        <p:txBody>
          <a:bodyPr wrap="square" rtlCol="0">
            <a:spAutoFit/>
          </a:bodyPr>
          <a:lstStyle/>
          <a:p>
            <a:r>
              <a:rPr lang="en-US" b="1" dirty="0" smtClean="0"/>
              <a:t>Section 1</a:t>
            </a:r>
            <a:endParaRPr lang="en-US" b="1" dirty="0"/>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normAutofit/>
          </a:bodyPr>
          <a:lstStyle/>
          <a:p>
            <a:r>
              <a:rPr lang="en-US" altLang="en-US" sz="3200" dirty="0" smtClean="0"/>
              <a:t>Objectives and </a:t>
            </a:r>
            <a:r>
              <a:rPr lang="en-US" altLang="en-US" sz="3200" dirty="0"/>
              <a:t>Indicators</a:t>
            </a:r>
            <a:br>
              <a:rPr lang="en-US" altLang="en-US" sz="3200" dirty="0"/>
            </a:br>
            <a:r>
              <a:rPr lang="en-US" altLang="en-US" sz="2000" dirty="0" smtClean="0"/>
              <a:t>(Pages 22-</a:t>
            </a:r>
            <a:r>
              <a:rPr lang="en-US" altLang="en-US" sz="2000" dirty="0"/>
              <a:t>25)</a:t>
            </a:r>
            <a:endParaRPr lang="en-US" altLang="en-US" sz="2000" dirty="0" smtClean="0"/>
          </a:p>
        </p:txBody>
      </p:sp>
      <p:sp>
        <p:nvSpPr>
          <p:cNvPr id="3" name="Content Placeholder 2"/>
          <p:cNvSpPr>
            <a:spLocks noGrp="1"/>
          </p:cNvSpPr>
          <p:nvPr>
            <p:ph idx="1"/>
          </p:nvPr>
        </p:nvSpPr>
        <p:spPr/>
        <p:txBody>
          <a:bodyPr/>
          <a:lstStyle/>
          <a:p>
            <a:pPr marL="0" indent="0">
              <a:lnSpc>
                <a:spcPts val="2500"/>
              </a:lnSpc>
              <a:spcBef>
                <a:spcPts val="0"/>
              </a:spcBef>
              <a:buFont typeface="Arial" panose="020B0604020202020204" pitchFamily="34" charset="0"/>
              <a:buNone/>
              <a:tabLst>
                <a:tab pos="627063" algn="l"/>
              </a:tabLst>
              <a:defRPr/>
            </a:pPr>
            <a:r>
              <a:rPr lang="en-US" sz="2000" b="1" dirty="0" smtClean="0"/>
              <a:t>PROJECT OBJECTIVES &amp; INDICATORS OF SUCCESS</a:t>
            </a:r>
          </a:p>
          <a:p>
            <a:pPr marL="233363" indent="0">
              <a:lnSpc>
                <a:spcPts val="2500"/>
              </a:lnSpc>
              <a:spcBef>
                <a:spcPts val="0"/>
              </a:spcBef>
              <a:buNone/>
              <a:tabLst>
                <a:tab pos="627063" algn="l"/>
              </a:tabLst>
              <a:defRPr/>
            </a:pPr>
            <a:endParaRPr lang="en-US" sz="2000" dirty="0" smtClean="0"/>
          </a:p>
          <a:p>
            <a:pPr marL="576263">
              <a:lnSpc>
                <a:spcPts val="2500"/>
              </a:lnSpc>
              <a:spcBef>
                <a:spcPts val="0"/>
              </a:spcBef>
              <a:buFont typeface="Wingdings" panose="05000000000000000000" pitchFamily="2" charset="2"/>
              <a:buChar char="ü"/>
              <a:tabLst>
                <a:tab pos="627063" algn="l"/>
              </a:tabLst>
              <a:defRPr/>
            </a:pPr>
            <a:r>
              <a:rPr lang="en-US" sz="2000" b="1" dirty="0" smtClean="0"/>
              <a:t>Objectives</a:t>
            </a:r>
            <a:r>
              <a:rPr lang="en-US" sz="2000" dirty="0" smtClean="0"/>
              <a:t> are the big steps the applicant will take to accomplish the statewide goal.  </a:t>
            </a:r>
          </a:p>
          <a:p>
            <a:pPr marL="233363" indent="0">
              <a:lnSpc>
                <a:spcPts val="2500"/>
              </a:lnSpc>
              <a:spcBef>
                <a:spcPts val="0"/>
              </a:spcBef>
              <a:buFont typeface="Arial" panose="020B0604020202020204" pitchFamily="34" charset="0"/>
              <a:buNone/>
              <a:tabLst>
                <a:tab pos="627063" algn="l"/>
              </a:tabLst>
              <a:defRPr/>
            </a:pPr>
            <a:endParaRPr lang="en-US" sz="2000" dirty="0" smtClean="0"/>
          </a:p>
          <a:p>
            <a:pPr marL="576263">
              <a:lnSpc>
                <a:spcPts val="2500"/>
              </a:lnSpc>
              <a:spcBef>
                <a:spcPts val="0"/>
              </a:spcBef>
              <a:buFont typeface="Wingdings" panose="05000000000000000000" pitchFamily="2" charset="2"/>
              <a:buChar char="ü"/>
              <a:tabLst>
                <a:tab pos="627063" algn="l"/>
              </a:tabLst>
              <a:defRPr/>
            </a:pPr>
            <a:r>
              <a:rPr lang="en-US" sz="2000" b="1" dirty="0" smtClean="0"/>
              <a:t>Indicators</a:t>
            </a:r>
            <a:r>
              <a:rPr lang="en-US" sz="2000" dirty="0" smtClean="0"/>
              <a:t> are the </a:t>
            </a:r>
            <a:r>
              <a:rPr lang="en-US" sz="2000" b="1" dirty="0" smtClean="0"/>
              <a:t>evidence</a:t>
            </a:r>
            <a:r>
              <a:rPr lang="en-US" sz="2000" dirty="0" smtClean="0"/>
              <a:t> that prove the steps were taken to accomplish the objective(s).</a:t>
            </a:r>
          </a:p>
          <a:p>
            <a:pPr marL="233363" indent="0">
              <a:lnSpc>
                <a:spcPts val="2500"/>
              </a:lnSpc>
              <a:spcBef>
                <a:spcPts val="0"/>
              </a:spcBef>
              <a:buFont typeface="Arial" panose="020B0604020202020204" pitchFamily="34" charset="0"/>
              <a:buNone/>
              <a:tabLst>
                <a:tab pos="627063" algn="l"/>
              </a:tabLst>
              <a:defRPr/>
            </a:pPr>
            <a:endParaRPr lang="en-US" sz="2000" dirty="0" smtClean="0"/>
          </a:p>
          <a:p>
            <a:pPr marL="576263">
              <a:lnSpc>
                <a:spcPts val="2500"/>
              </a:lnSpc>
              <a:spcBef>
                <a:spcPts val="0"/>
              </a:spcBef>
              <a:buFont typeface="Wingdings" panose="05000000000000000000" pitchFamily="2" charset="2"/>
              <a:buChar char="ü"/>
              <a:tabLst>
                <a:tab pos="627063" algn="l"/>
              </a:tabLst>
              <a:defRPr/>
            </a:pPr>
            <a:r>
              <a:rPr lang="en-US" sz="2000" dirty="0" smtClean="0"/>
              <a:t>Develop the local objective and indicator </a:t>
            </a:r>
            <a:r>
              <a:rPr lang="en-US" sz="2000" b="1" dirty="0" smtClean="0"/>
              <a:t>prior</a:t>
            </a:r>
            <a:r>
              <a:rPr lang="en-US" sz="2000" dirty="0" smtClean="0"/>
              <a:t> to writing your activities.</a:t>
            </a:r>
          </a:p>
          <a:p>
            <a:pPr>
              <a:lnSpc>
                <a:spcPts val="2500"/>
              </a:lnSpc>
              <a:spcBef>
                <a:spcPts val="0"/>
              </a:spcBef>
              <a:buFont typeface="Wingdings" panose="05000000000000000000" pitchFamily="2" charset="2"/>
              <a:buChar char="ü"/>
              <a:tabLst>
                <a:tab pos="627063" algn="l"/>
              </a:tabLst>
              <a:defRPr/>
            </a:pPr>
            <a:endParaRPr lang="en-US" dirty="0" smtClean="0"/>
          </a:p>
          <a:p>
            <a:pPr marL="0" indent="0">
              <a:lnSpc>
                <a:spcPts val="2500"/>
              </a:lnSpc>
              <a:spcBef>
                <a:spcPts val="0"/>
              </a:spcBef>
              <a:buFont typeface="Arial" panose="020B0604020202020204" pitchFamily="34" charset="0"/>
              <a:buNone/>
              <a:tabLst>
                <a:tab pos="627063" algn="l"/>
              </a:tabLst>
              <a:defRPr/>
            </a:pPr>
            <a:endParaRPr lang="en-US" sz="2000" dirty="0"/>
          </a:p>
          <a:p>
            <a:pPr marL="0" indent="0">
              <a:lnSpc>
                <a:spcPts val="2500"/>
              </a:lnSpc>
              <a:spcBef>
                <a:spcPts val="0"/>
              </a:spcBef>
              <a:buFont typeface="Arial" panose="020B0604020202020204" pitchFamily="34" charset="0"/>
              <a:buNone/>
              <a:tabLst>
                <a:tab pos="627063" algn="l"/>
              </a:tabLst>
              <a:defRPr/>
            </a:pPr>
            <a:endParaRPr lang="en-US" sz="2000" dirty="0" smtClean="0"/>
          </a:p>
        </p:txBody>
      </p:sp>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8686800" cy="6400800"/>
          </a:xfrm>
        </p:spPr>
        <p:txBody>
          <a:bodyPr>
            <a:normAutofit fontScale="85000" lnSpcReduction="20000"/>
          </a:bodyPr>
          <a:lstStyle/>
          <a:p>
            <a:pPr marL="457200" indent="-457200">
              <a:lnSpc>
                <a:spcPct val="120000"/>
              </a:lnSpc>
              <a:spcBef>
                <a:spcPts val="600"/>
              </a:spcBef>
              <a:buFont typeface="+mj-lt"/>
              <a:buAutoNum type="arabicPeriod"/>
            </a:pPr>
            <a:r>
              <a:rPr lang="en-US" dirty="0" smtClean="0"/>
              <a:t>Establish </a:t>
            </a:r>
            <a:r>
              <a:rPr lang="en-US" dirty="0"/>
              <a:t>a </a:t>
            </a:r>
            <a:r>
              <a:rPr lang="en-US" b="1" dirty="0"/>
              <a:t>high-quality partnership</a:t>
            </a:r>
            <a:r>
              <a:rPr lang="en-US" dirty="0"/>
              <a:t>, to provide expertise, resources, and support in establishing and implementing career pathways, throughout and beyond the grant period.</a:t>
            </a:r>
          </a:p>
          <a:p>
            <a:pPr marL="457200" indent="-457200">
              <a:lnSpc>
                <a:spcPct val="120000"/>
              </a:lnSpc>
              <a:spcBef>
                <a:spcPts val="600"/>
              </a:spcBef>
              <a:buFont typeface="+mj-lt"/>
              <a:buAutoNum type="arabicPeriod"/>
            </a:pPr>
            <a:r>
              <a:rPr lang="en-US" dirty="0"/>
              <a:t>Increased </a:t>
            </a:r>
            <a:r>
              <a:rPr lang="en-US" b="1" dirty="0"/>
              <a:t>student access to high-quality CTE programs of study </a:t>
            </a:r>
            <a:r>
              <a:rPr lang="en-US" dirty="0"/>
              <a:t>by implementing a new career pathway in Year 1 and a second new career pathway no later than Year 4 of the grant program. </a:t>
            </a:r>
            <a:endParaRPr lang="en-US" dirty="0" smtClean="0"/>
          </a:p>
          <a:p>
            <a:pPr marL="457200" indent="-457200">
              <a:lnSpc>
                <a:spcPct val="120000"/>
              </a:lnSpc>
              <a:spcBef>
                <a:spcPts val="600"/>
              </a:spcBef>
              <a:buFont typeface="+mj-lt"/>
              <a:buAutoNum type="arabicPeriod"/>
            </a:pPr>
            <a:r>
              <a:rPr lang="en-US" dirty="0"/>
              <a:t>Improve </a:t>
            </a:r>
            <a:r>
              <a:rPr lang="en-US" b="1" dirty="0"/>
              <a:t>career exploration and career ready practices of students </a:t>
            </a:r>
            <a:r>
              <a:rPr lang="en-US" dirty="0"/>
              <a:t>by increasing the number of quality, individualized, interdisciplinary and experiential/contextual learning opportunities informed by business and industry such as:  co-curricular, authentic </a:t>
            </a:r>
            <a:r>
              <a:rPr lang="en-US" dirty="0" smtClean="0"/>
              <a:t>project-based </a:t>
            </a:r>
            <a:r>
              <a:rPr lang="en-US" dirty="0"/>
              <a:t>learning, structured learning experiences, student leadership, individualized supports and career planning</a:t>
            </a:r>
            <a:r>
              <a:rPr lang="en-US" dirty="0" smtClean="0"/>
              <a:t>.</a:t>
            </a:r>
          </a:p>
          <a:p>
            <a:pPr marL="457200" indent="-457200">
              <a:lnSpc>
                <a:spcPct val="120000"/>
              </a:lnSpc>
              <a:spcBef>
                <a:spcPts val="600"/>
              </a:spcBef>
              <a:buFont typeface="+mj-lt"/>
              <a:buAutoNum type="arabicPeriod"/>
            </a:pPr>
            <a:r>
              <a:rPr lang="en-US" dirty="0"/>
              <a:t>Increase the number of </a:t>
            </a:r>
            <a:r>
              <a:rPr lang="en-US" b="1" dirty="0"/>
              <a:t>students attaining industry and postsecondary credentials</a:t>
            </a:r>
            <a:r>
              <a:rPr lang="en-US" dirty="0"/>
              <a:t> during high school and, upon graduation, are eligible to continue education and credential attainment in a career pathway. </a:t>
            </a:r>
            <a:r>
              <a:rPr lang="en-US" dirty="0" smtClean="0"/>
              <a:t> </a:t>
            </a:r>
          </a:p>
          <a:p>
            <a:pPr marL="457200" indent="-457200">
              <a:lnSpc>
                <a:spcPct val="120000"/>
              </a:lnSpc>
              <a:spcBef>
                <a:spcPts val="600"/>
              </a:spcBef>
              <a:buFont typeface="+mj-lt"/>
              <a:buAutoNum type="arabicPeriod"/>
            </a:pPr>
            <a:r>
              <a:rPr lang="en-US" dirty="0"/>
              <a:t>Create a </a:t>
            </a:r>
            <a:r>
              <a:rPr lang="en-US" b="1" dirty="0"/>
              <a:t>community of experienced and knowledgeable career pathway educators </a:t>
            </a:r>
            <a:r>
              <a:rPr lang="en-US" dirty="0"/>
              <a:t>and industry and postsecondary partners to expand model career pathways to interested schools by providing curriculum, technical assistance and resources. </a:t>
            </a:r>
            <a:endParaRPr lang="en-US" dirty="0" smtClean="0"/>
          </a:p>
          <a:p>
            <a:pPr marL="457200" indent="-457200">
              <a:lnSpc>
                <a:spcPct val="120000"/>
              </a:lnSpc>
              <a:spcBef>
                <a:spcPts val="600"/>
              </a:spcBef>
              <a:buFont typeface="+mj-lt"/>
              <a:buAutoNum type="arabicPeriod"/>
            </a:pPr>
            <a:r>
              <a:rPr lang="en-US" dirty="0"/>
              <a:t>Applicants must develop at least </a:t>
            </a:r>
            <a:r>
              <a:rPr lang="en-US" b="1" dirty="0"/>
              <a:t>one local objective </a:t>
            </a:r>
            <a:r>
              <a:rPr lang="en-US" dirty="0"/>
              <a:t>and indicators to support the statewide goal of this NGO that identifies the key industry(</a:t>
            </a:r>
            <a:r>
              <a:rPr lang="en-US" dirty="0" err="1"/>
              <a:t>ies</a:t>
            </a:r>
            <a:r>
              <a:rPr lang="en-US" dirty="0"/>
              <a:t>) selected by the applicant for the comprehensive high school’s career pathway(s).</a:t>
            </a:r>
            <a:r>
              <a:rPr lang="en-US" b="1" dirty="0"/>
              <a:t>  </a:t>
            </a:r>
            <a:endParaRPr lang="en-US" dirty="0"/>
          </a:p>
          <a:p>
            <a:pPr>
              <a:lnSpc>
                <a:spcPct val="120000"/>
              </a:lnSpc>
              <a:spcBef>
                <a:spcPts val="600"/>
              </a:spcBef>
            </a:pPr>
            <a:endParaRPr lang="en-US" dirty="0" smtClean="0"/>
          </a:p>
          <a:p>
            <a:pPr>
              <a:lnSpc>
                <a:spcPct val="120000"/>
              </a:lnSpc>
              <a:spcBef>
                <a:spcPts val="600"/>
              </a:spcBef>
            </a:pPr>
            <a:endParaRPr lang="en-US" dirty="0"/>
          </a:p>
        </p:txBody>
      </p:sp>
      <p:sp>
        <p:nvSpPr>
          <p:cNvPr id="4" name="Rectangle 3"/>
          <p:cNvSpPr/>
          <p:nvPr/>
        </p:nvSpPr>
        <p:spPr>
          <a:xfrm rot="-1740000">
            <a:off x="-296461" y="2628038"/>
            <a:ext cx="9597371" cy="1754326"/>
          </a:xfrm>
          <a:prstGeom prst="rect">
            <a:avLst/>
          </a:prstGeom>
          <a:noFill/>
        </p:spPr>
        <p:txBody>
          <a:bodyPr wrap="none" lIns="91440" tIns="45720" rIns="91440" bIns="45720">
            <a:spAutoFit/>
          </a:bodyPr>
          <a:lstStyle/>
          <a:p>
            <a:pPr algn="ctr"/>
            <a:r>
              <a:rPr lang="en-US" sz="5400" b="1" dirty="0">
                <a:solidFill>
                  <a:srgbClr val="009AA6"/>
                </a:solidFill>
                <a:effectLst>
                  <a:outerShdw blurRad="38100" dist="38100" dir="2700000" algn="tl">
                    <a:srgbClr val="000000">
                      <a:alpha val="43137"/>
                    </a:srgbClr>
                  </a:outerShdw>
                </a:effectLst>
              </a:rPr>
              <a:t>NJ DOE </a:t>
            </a:r>
          </a:p>
          <a:p>
            <a:pPr algn="ctr"/>
            <a:r>
              <a:rPr lang="en-US" sz="5400" b="1" dirty="0">
                <a:solidFill>
                  <a:srgbClr val="009AA6"/>
                </a:solidFill>
                <a:effectLst>
                  <a:outerShdw blurRad="38100" dist="38100" dir="2700000" algn="tl">
                    <a:srgbClr val="000000">
                      <a:alpha val="43137"/>
                    </a:srgbClr>
                  </a:outerShdw>
                </a:effectLst>
              </a:rPr>
              <a:t>ESTABLISHED OBJECTIVES</a:t>
            </a:r>
          </a:p>
        </p:txBody>
      </p:sp>
    </p:spTree>
    <p:extLst>
      <p:ext uri="{BB962C8B-B14F-4D97-AF65-F5344CB8AC3E}">
        <p14:creationId xmlns:p14="http://schemas.microsoft.com/office/powerpoint/2010/main" val="26431974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ctrTitle"/>
          </p:nvPr>
        </p:nvSpPr>
        <p:spPr>
          <a:xfrm>
            <a:off x="304800" y="2971800"/>
            <a:ext cx="8270875" cy="1095375"/>
          </a:xfrm>
        </p:spPr>
        <p:txBody>
          <a:bodyPr/>
          <a:lstStyle/>
          <a:p>
            <a:pPr eaLnBrk="1" hangingPunct="1"/>
            <a:r>
              <a:rPr lang="en-US" altLang="en-US" dirty="0" smtClean="0"/>
              <a:t>Questions on </a:t>
            </a:r>
            <a:br>
              <a:rPr lang="en-US" altLang="en-US" dirty="0" smtClean="0"/>
            </a:br>
            <a:r>
              <a:rPr lang="en-US" altLang="en-US" dirty="0" smtClean="0"/>
              <a:t>Objectives &amp; Indicators?</a:t>
            </a:r>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609600" y="3048000"/>
            <a:ext cx="7696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200" b="1" i="1" dirty="0">
                <a:latin typeface="Arial" panose="020B0604020202020204" pitchFamily="34" charset="0"/>
                <a:ea typeface="ＭＳ Ｐゴシック" panose="020B0600070205080204" pitchFamily="34" charset="-128"/>
              </a:rPr>
              <a:t>Project Activity </a:t>
            </a:r>
            <a:r>
              <a:rPr lang="en-US" altLang="en-US" sz="3200" b="1" i="1" dirty="0" smtClean="0">
                <a:latin typeface="Arial" panose="020B0604020202020204" pitchFamily="34" charset="0"/>
                <a:ea typeface="ＭＳ Ｐゴシック" panose="020B0600070205080204" pitchFamily="34" charset="-128"/>
              </a:rPr>
              <a:t>Plan</a:t>
            </a:r>
          </a:p>
          <a:p>
            <a:pPr>
              <a:lnSpc>
                <a:spcPct val="100000"/>
              </a:lnSpc>
              <a:spcBef>
                <a:spcPct val="0"/>
              </a:spcBef>
              <a:buFontTx/>
              <a:buNone/>
            </a:pPr>
            <a:r>
              <a:rPr lang="en-US" altLang="en-US" sz="2400" b="1" i="1" dirty="0" smtClean="0">
                <a:latin typeface="Arial" panose="020B0604020202020204" pitchFamily="34" charset="0"/>
                <a:ea typeface="ＭＳ Ｐゴシック" panose="020B0600070205080204" pitchFamily="34" charset="-128"/>
              </a:rPr>
              <a:t>(Pages 25 – 27, Sec. 2.2.5)</a:t>
            </a:r>
            <a:endParaRPr lang="en-US" altLang="en-US" sz="2400" b="1" i="1" dirty="0">
              <a:latin typeface="Arial" panose="020B0604020202020204" pitchFamily="34" charset="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3"/>
          <p:cNvSpPr>
            <a:spLocks noGrp="1"/>
          </p:cNvSpPr>
          <p:nvPr>
            <p:ph type="title"/>
          </p:nvPr>
        </p:nvSpPr>
        <p:spPr>
          <a:xfrm>
            <a:off x="0" y="304800"/>
            <a:ext cx="6069013" cy="1143000"/>
          </a:xfrm>
        </p:spPr>
        <p:txBody>
          <a:bodyPr/>
          <a:lstStyle/>
          <a:p>
            <a:r>
              <a:rPr lang="en-US" altLang="en-US" dirty="0" smtClean="0"/>
              <a:t>Project Activity Plan </a:t>
            </a:r>
            <a:r>
              <a:rPr lang="en-US" altLang="en-US" sz="2400" dirty="0" smtClean="0"/>
              <a:t/>
            </a:r>
            <a:br>
              <a:rPr lang="en-US" altLang="en-US" sz="2400" dirty="0" smtClean="0"/>
            </a:br>
            <a:r>
              <a:rPr lang="en-US" altLang="en-US" sz="2400" dirty="0" smtClean="0"/>
              <a:t>(20 Points)   (Pages 25-26)</a:t>
            </a:r>
          </a:p>
        </p:txBody>
      </p:sp>
      <p:sp>
        <p:nvSpPr>
          <p:cNvPr id="5" name="Content Placeholder 4"/>
          <p:cNvSpPr>
            <a:spLocks noGrp="1"/>
          </p:cNvSpPr>
          <p:nvPr>
            <p:ph idx="1"/>
          </p:nvPr>
        </p:nvSpPr>
        <p:spPr>
          <a:xfrm>
            <a:off x="152400" y="1600200"/>
            <a:ext cx="9144000" cy="5105400"/>
          </a:xfrm>
        </p:spPr>
        <p:txBody>
          <a:bodyPr>
            <a:normAutofit/>
          </a:bodyPr>
          <a:lstStyle/>
          <a:p>
            <a:pPr marL="0" indent="0">
              <a:spcBef>
                <a:spcPts val="600"/>
              </a:spcBef>
              <a:buNone/>
              <a:defRPr/>
            </a:pPr>
            <a:r>
              <a:rPr lang="en-US" dirty="0" smtClean="0"/>
              <a:t>The Project Activity Plan is for the grant period of </a:t>
            </a:r>
            <a:r>
              <a:rPr lang="en-US" b="1" dirty="0" smtClean="0"/>
              <a:t>April 1, 2016, to February 28, 2017 ONLY, (</a:t>
            </a:r>
            <a:r>
              <a:rPr lang="en-US" dirty="0" smtClean="0"/>
              <a:t>Sec. 1.9)</a:t>
            </a:r>
          </a:p>
          <a:p>
            <a:pPr marL="627063">
              <a:spcBef>
                <a:spcPts val="1200"/>
              </a:spcBef>
              <a:buFont typeface="Arial"/>
              <a:buChar char="•"/>
              <a:defRPr/>
            </a:pPr>
            <a:r>
              <a:rPr lang="en-US" dirty="0" smtClean="0"/>
              <a:t>Measurable activities planned to accomplish objectives.</a:t>
            </a:r>
          </a:p>
          <a:p>
            <a:pPr marL="627063">
              <a:spcBef>
                <a:spcPts val="1200"/>
              </a:spcBef>
              <a:buFont typeface="Arial"/>
              <a:buChar char="•"/>
              <a:defRPr/>
            </a:pPr>
            <a:r>
              <a:rPr lang="en-US" dirty="0" smtClean="0"/>
              <a:t>Use Chronological Order.</a:t>
            </a:r>
          </a:p>
          <a:p>
            <a:pPr marL="627063">
              <a:spcBef>
                <a:spcPts val="1200"/>
              </a:spcBef>
              <a:buFont typeface="Arial"/>
              <a:buChar char="•"/>
              <a:defRPr/>
            </a:pPr>
            <a:r>
              <a:rPr lang="en-US" dirty="0" smtClean="0"/>
              <a:t>Identify the </a:t>
            </a:r>
            <a:r>
              <a:rPr lang="en-US" dirty="0"/>
              <a:t>person (by title</a:t>
            </a:r>
            <a:r>
              <a:rPr lang="en-US" dirty="0" smtClean="0"/>
              <a:t>) responsible for the activity.</a:t>
            </a:r>
          </a:p>
          <a:p>
            <a:pPr marL="627063">
              <a:spcBef>
                <a:spcPts val="1200"/>
              </a:spcBef>
              <a:buFont typeface="Arial"/>
              <a:buChar char="•"/>
              <a:defRPr/>
            </a:pPr>
            <a:r>
              <a:rPr lang="en-US" dirty="0" smtClean="0"/>
              <a:t>Identify the </a:t>
            </a:r>
            <a:r>
              <a:rPr lang="en-US" dirty="0"/>
              <a:t>evidence (indicators</a:t>
            </a:r>
            <a:r>
              <a:rPr lang="en-US" dirty="0" smtClean="0"/>
              <a:t>) that will demonstrate the activity has been successfully completed.</a:t>
            </a:r>
          </a:p>
          <a:p>
            <a:pPr marL="627063">
              <a:spcBef>
                <a:spcPts val="1200"/>
              </a:spcBef>
              <a:buFont typeface="Arial"/>
              <a:buChar char="•"/>
              <a:defRPr/>
            </a:pPr>
            <a:r>
              <a:rPr lang="en-US" dirty="0" smtClean="0"/>
              <a:t>Identify the time period in which the activity will take place.</a:t>
            </a:r>
          </a:p>
          <a:p>
            <a:pPr marL="627063">
              <a:spcBef>
                <a:spcPts val="1200"/>
              </a:spcBef>
              <a:buFont typeface="Arial"/>
              <a:buChar char="•"/>
              <a:defRPr/>
            </a:pPr>
            <a:r>
              <a:rPr lang="en-US" dirty="0" smtClean="0"/>
              <a:t>Note:  Activities will drive the budget.</a:t>
            </a:r>
          </a:p>
          <a:p>
            <a:pPr marL="627063">
              <a:spcBef>
                <a:spcPts val="600"/>
              </a:spcBef>
              <a:buFont typeface="Arial"/>
              <a:buChar cha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normAutofit/>
          </a:bodyPr>
          <a:lstStyle/>
          <a:p>
            <a:r>
              <a:rPr lang="en-US" altLang="en-US" sz="2700" dirty="0" smtClean="0"/>
              <a:t>SAMPLE PROJECT ACTIVITY PLAN </a:t>
            </a:r>
            <a:r>
              <a:rPr lang="en-US" altLang="en-US" sz="2400" dirty="0" smtClean="0"/>
              <a:t/>
            </a:r>
            <a:br>
              <a:rPr lang="en-US" altLang="en-US" sz="2400" dirty="0" smtClean="0"/>
            </a:br>
            <a:r>
              <a:rPr lang="en-US" altLang="en-US" sz="2400" dirty="0"/>
              <a:t> </a:t>
            </a:r>
            <a:r>
              <a:rPr lang="en-US" altLang="en-US" sz="2400" dirty="0" smtClean="0"/>
              <a:t>    Local Objective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6637990"/>
              </p:ext>
            </p:extLst>
          </p:nvPr>
        </p:nvGraphicFramePr>
        <p:xfrm>
          <a:off x="152400" y="2819400"/>
          <a:ext cx="8991600" cy="3601901"/>
        </p:xfrm>
        <a:graphic>
          <a:graphicData uri="http://schemas.openxmlformats.org/drawingml/2006/table">
            <a:tbl>
              <a:tblPr>
                <a:tableStyleId>{AF606853-7671-496A-8E4F-DF71F8EC918B}</a:tableStyleId>
              </a:tblPr>
              <a:tblGrid>
                <a:gridCol w="4012781"/>
                <a:gridCol w="2452255"/>
                <a:gridCol w="1857768"/>
                <a:gridCol w="297243"/>
                <a:gridCol w="371553"/>
              </a:tblGrid>
              <a:tr h="564770">
                <a:tc>
                  <a:txBody>
                    <a:bodyPr/>
                    <a:lstStyle/>
                    <a:p>
                      <a:pPr marL="0" marR="0" algn="ctr">
                        <a:spcBef>
                          <a:spcPts val="0"/>
                        </a:spcBef>
                        <a:spcAft>
                          <a:spcPts val="0"/>
                        </a:spcAft>
                        <a:tabLst>
                          <a:tab pos="0" algn="l"/>
                        </a:tabLst>
                      </a:pPr>
                      <a:r>
                        <a:rPr lang="en-US" sz="1100" dirty="0">
                          <a:effectLst/>
                        </a:rPr>
                        <a:t> </a:t>
                      </a:r>
                    </a:p>
                    <a:p>
                      <a:pPr marL="0" marR="0" algn="ctr">
                        <a:spcBef>
                          <a:spcPts val="0"/>
                        </a:spcBef>
                        <a:spcAft>
                          <a:spcPts val="0"/>
                        </a:spcAft>
                        <a:tabLst>
                          <a:tab pos="0" algn="l"/>
                        </a:tabLst>
                      </a:pPr>
                      <a:r>
                        <a:rPr lang="en-US" sz="1100" dirty="0">
                          <a:effectLst/>
                        </a:rPr>
                        <a:t>Implementation Activity</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tabLst>
                          <a:tab pos="-457200" algn="l"/>
                        </a:tabLst>
                      </a:pPr>
                      <a:r>
                        <a:rPr lang="en-US" sz="1100">
                          <a:effectLst/>
                        </a:rPr>
                        <a:t>Person(s) Responsible for Conducting Activity</a:t>
                      </a:r>
                      <a:endParaRPr lang="en-US" sz="110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100">
                          <a:effectLst/>
                        </a:rPr>
                        <a:t> </a:t>
                      </a:r>
                    </a:p>
                    <a:p>
                      <a:pPr marL="0" marR="0" algn="ctr">
                        <a:spcBef>
                          <a:spcPts val="0"/>
                        </a:spcBef>
                        <a:spcAft>
                          <a:spcPts val="0"/>
                        </a:spcAft>
                        <a:tabLst>
                          <a:tab pos="-457200" algn="l"/>
                        </a:tabLst>
                      </a:pPr>
                      <a:r>
                        <a:rPr lang="en-US" sz="1100">
                          <a:effectLst/>
                        </a:rPr>
                        <a:t>Documentation</a:t>
                      </a:r>
                      <a:endParaRPr lang="en-US" sz="110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300"/>
                        </a:spcBef>
                        <a:spcAft>
                          <a:spcPts val="600"/>
                        </a:spcAft>
                        <a:tabLst>
                          <a:tab pos="-457200" algn="l"/>
                        </a:tabLst>
                      </a:pPr>
                      <a:r>
                        <a:rPr lang="en-US" sz="1000" dirty="0">
                          <a:effectLst/>
                        </a:rPr>
                        <a:t>Report Period (D) *</a:t>
                      </a:r>
                      <a:endParaRPr lang="en-US" sz="1100" dirty="0">
                        <a:effectLst/>
                      </a:endParaRPr>
                    </a:p>
                    <a:p>
                      <a:pPr marL="0" marR="0">
                        <a:spcBef>
                          <a:spcPts val="0"/>
                        </a:spcBef>
                        <a:spcAft>
                          <a:spcPts val="510"/>
                        </a:spcAft>
                        <a:tabLst>
                          <a:tab pos="-457200" algn="l"/>
                        </a:tabLst>
                      </a:pPr>
                      <a:r>
                        <a:rPr lang="en-US" sz="1000" dirty="0">
                          <a:effectLst/>
                        </a:rPr>
                        <a:t>#1   </a:t>
                      </a:r>
                      <a:r>
                        <a:rPr lang="en-US" sz="1000" dirty="0" smtClean="0">
                          <a:effectLst/>
                        </a:rPr>
                        <a:t>  #</a:t>
                      </a:r>
                      <a:r>
                        <a:rPr lang="en-US" sz="1000" dirty="0">
                          <a:effectLst/>
                        </a:rPr>
                        <a:t>2 </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79649">
                <a:tc>
                  <a:txBody>
                    <a:bodyPr/>
                    <a:lstStyle/>
                    <a:p>
                      <a:pPr marL="393065" marR="0" indent="-342900" algn="just">
                        <a:spcBef>
                          <a:spcPts val="0"/>
                        </a:spcBef>
                        <a:spcAft>
                          <a:spcPts val="0"/>
                        </a:spcAft>
                      </a:pPr>
                      <a:r>
                        <a:rPr lang="en-US" sz="1600" dirty="0">
                          <a:effectLst/>
                        </a:rPr>
                        <a:t>1.a:	Submit a hiring request for </a:t>
                      </a:r>
                      <a:r>
                        <a:rPr lang="en-US" sz="1600" dirty="0" smtClean="0">
                          <a:effectLst/>
                        </a:rPr>
                        <a:t>board </a:t>
                      </a:r>
                      <a:r>
                        <a:rPr lang="en-US" sz="1600" dirty="0">
                          <a:effectLst/>
                        </a:rPr>
                        <a:t>approval at the </a:t>
                      </a:r>
                      <a:r>
                        <a:rPr lang="en-US" sz="1600" dirty="0" smtClean="0">
                          <a:effectLst/>
                        </a:rPr>
                        <a:t>November 2015 </a:t>
                      </a:r>
                      <a:r>
                        <a:rPr lang="en-US" sz="1600" dirty="0">
                          <a:effectLst/>
                        </a:rPr>
                        <a:t>board meeting. </a:t>
                      </a:r>
                      <a:endParaRPr lang="en-US" sz="16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a:effectLst/>
                        </a:rPr>
                        <a:t>Project Director</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a:effectLst/>
                        </a:rPr>
                        <a:t>Board Minutes</a:t>
                      </a:r>
                      <a:endParaRPr lang="en-US" sz="110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000">
                          <a:effectLst/>
                        </a:rPr>
                        <a:t>D</a:t>
                      </a:r>
                      <a:endParaRPr lang="en-US" sz="110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100">
                          <a:effectLst/>
                        </a:rPr>
                        <a:t> </a:t>
                      </a:r>
                      <a:endParaRPr lang="en-US" sz="110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836">
                <a:tc>
                  <a:txBody>
                    <a:bodyPr/>
                    <a:lstStyle/>
                    <a:p>
                      <a:pPr marL="393065" marR="0" indent="-342900" algn="just">
                        <a:spcBef>
                          <a:spcPts val="0"/>
                        </a:spcBef>
                        <a:spcAft>
                          <a:spcPts val="0"/>
                        </a:spcAft>
                      </a:pPr>
                      <a:r>
                        <a:rPr lang="en-US" sz="1600" dirty="0">
                          <a:effectLst/>
                        </a:rPr>
                        <a:t>1.b:	Advertise </a:t>
                      </a:r>
                      <a:r>
                        <a:rPr lang="en-US" sz="1600" dirty="0" smtClean="0">
                          <a:effectLst/>
                        </a:rPr>
                        <a:t>the teaching position. </a:t>
                      </a:r>
                      <a:endParaRPr lang="en-US" sz="16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a:effectLst/>
                        </a:rPr>
                        <a:t>Project Director</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Advertisements</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000" dirty="0">
                          <a:effectLst/>
                        </a:rPr>
                        <a:t>D</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100">
                          <a:effectLst/>
                        </a:rPr>
                        <a:t> </a:t>
                      </a:r>
                      <a:endParaRPr lang="en-US" sz="110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996">
                <a:tc>
                  <a:txBody>
                    <a:bodyPr/>
                    <a:lstStyle/>
                    <a:p>
                      <a:pPr marL="393065" marR="0" indent="-342900" algn="just">
                        <a:spcBef>
                          <a:spcPts val="0"/>
                        </a:spcBef>
                        <a:spcAft>
                          <a:spcPts val="0"/>
                        </a:spcAft>
                      </a:pPr>
                      <a:r>
                        <a:rPr lang="en-US" sz="1600" dirty="0">
                          <a:effectLst/>
                        </a:rPr>
                        <a:t> 1.c: </a:t>
                      </a:r>
                      <a:r>
                        <a:rPr lang="en-US" sz="1600" dirty="0" smtClean="0">
                          <a:effectLst/>
                        </a:rPr>
                        <a:t>Hire </a:t>
                      </a:r>
                      <a:r>
                        <a:rPr lang="en-US" sz="1600" dirty="0">
                          <a:effectLst/>
                        </a:rPr>
                        <a:t>the new </a:t>
                      </a:r>
                      <a:r>
                        <a:rPr lang="en-US" sz="1600" dirty="0" smtClean="0">
                          <a:effectLst/>
                        </a:rPr>
                        <a:t>programming teacher by February</a:t>
                      </a:r>
                      <a:r>
                        <a:rPr lang="en-US" sz="1600" baseline="0" dirty="0" smtClean="0">
                          <a:effectLst/>
                        </a:rPr>
                        <a:t> 2016</a:t>
                      </a:r>
                      <a:r>
                        <a:rPr lang="en-US" sz="1600" dirty="0" smtClean="0">
                          <a:effectLst/>
                        </a:rPr>
                        <a:t>.</a:t>
                      </a:r>
                      <a:endParaRPr lang="en-US" sz="16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smtClean="0">
                          <a:effectLst/>
                        </a:rPr>
                        <a:t>Superintendent</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Board Minutes</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510"/>
                        </a:spcAft>
                        <a:buClrTx/>
                        <a:buSzTx/>
                        <a:buFontTx/>
                        <a:buNone/>
                        <a:tabLst>
                          <a:tab pos="-457200" algn="l"/>
                        </a:tabLst>
                        <a:defRPr/>
                      </a:pPr>
                      <a:r>
                        <a:rPr lang="en-US" sz="1100" dirty="0" smtClean="0">
                          <a:effectLst/>
                        </a:rPr>
                        <a:t>D</a:t>
                      </a:r>
                      <a:endParaRPr lang="en-US" sz="1400" dirty="0" smtClean="0">
                        <a:effectLst/>
                      </a:endParaRPr>
                    </a:p>
                    <a:p>
                      <a:pPr marL="0" marR="0" algn="ctr">
                        <a:spcBef>
                          <a:spcPts val="0"/>
                        </a:spcBef>
                        <a:spcAft>
                          <a:spcPts val="510"/>
                        </a:spcAft>
                        <a:tabLst>
                          <a:tab pos="-457200" algn="l"/>
                        </a:tabLst>
                      </a:pPr>
                      <a:r>
                        <a:rPr lang="en-US" sz="1100" dirty="0">
                          <a:effectLst/>
                        </a:rPr>
                        <a:t> </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2749">
                <a:tc>
                  <a:txBody>
                    <a:bodyPr/>
                    <a:lstStyle/>
                    <a:p>
                      <a:pPr marL="400050" marR="0" indent="-350838" algn="just" defTabSz="400050">
                        <a:spcBef>
                          <a:spcPts val="0"/>
                        </a:spcBef>
                        <a:spcAft>
                          <a:spcPts val="0"/>
                        </a:spcAft>
                        <a:tabLst>
                          <a:tab pos="338138" algn="l"/>
                        </a:tabLst>
                      </a:pPr>
                      <a:r>
                        <a:rPr lang="en-US" sz="1600" dirty="0">
                          <a:effectLst/>
                        </a:rPr>
                        <a:t>1.d: </a:t>
                      </a:r>
                      <a:r>
                        <a:rPr lang="en-US" sz="1600" dirty="0" smtClean="0">
                          <a:effectLst/>
                        </a:rPr>
                        <a:t> Plan summer </a:t>
                      </a:r>
                      <a:r>
                        <a:rPr lang="en-US" sz="1600" dirty="0">
                          <a:effectLst/>
                        </a:rPr>
                        <a:t>in-service training to the new CTE </a:t>
                      </a:r>
                      <a:r>
                        <a:rPr lang="en-US" sz="1600" dirty="0" smtClean="0">
                          <a:effectLst/>
                        </a:rPr>
                        <a:t>teacher </a:t>
                      </a:r>
                      <a:r>
                        <a:rPr lang="en-US" sz="1600" dirty="0">
                          <a:effectLst/>
                        </a:rPr>
                        <a:t>in preparation for delivering the new </a:t>
                      </a:r>
                      <a:r>
                        <a:rPr lang="en-US" sz="1600" dirty="0" smtClean="0">
                          <a:effectLst/>
                        </a:rPr>
                        <a:t>Internet of Things Career Pathway curriculum</a:t>
                      </a:r>
                      <a:r>
                        <a:rPr lang="en-US" sz="1600" dirty="0">
                          <a:effectLst/>
                        </a:rPr>
                        <a:t>.</a:t>
                      </a:r>
                      <a:endParaRPr lang="en-US" sz="16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a:effectLst/>
                        </a:rPr>
                        <a:t> </a:t>
                      </a:r>
                      <a:r>
                        <a:rPr lang="en-US" sz="1100" dirty="0" smtClean="0">
                          <a:effectLst/>
                        </a:rPr>
                        <a:t>Jane Doe, Culinary </a:t>
                      </a:r>
                      <a:r>
                        <a:rPr lang="en-US" sz="1100" dirty="0">
                          <a:effectLst/>
                        </a:rPr>
                        <a:t>Arts Instructor</a:t>
                      </a:r>
                    </a:p>
                    <a:p>
                      <a:pPr marL="0" marR="0" algn="ctr">
                        <a:spcBef>
                          <a:spcPts val="235"/>
                        </a:spcBef>
                        <a:spcAft>
                          <a:spcPts val="510"/>
                        </a:spcAft>
                        <a:tabLst>
                          <a:tab pos="-457200" algn="l"/>
                        </a:tabLst>
                      </a:pPr>
                      <a:r>
                        <a:rPr lang="en-US" sz="1100" dirty="0" smtClean="0">
                          <a:effectLst/>
                        </a:rPr>
                        <a:t>Business </a:t>
                      </a:r>
                      <a:r>
                        <a:rPr lang="en-US" sz="1100" dirty="0">
                          <a:effectLst/>
                        </a:rPr>
                        <a:t>Partner</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Attendance Sheets</a:t>
                      </a:r>
                    </a:p>
                    <a:p>
                      <a:pPr marL="0" marR="0">
                        <a:spcBef>
                          <a:spcPts val="0"/>
                        </a:spcBef>
                        <a:spcAft>
                          <a:spcPts val="0"/>
                        </a:spcAft>
                      </a:pPr>
                      <a:r>
                        <a:rPr lang="en-US" sz="1100" dirty="0">
                          <a:effectLst/>
                        </a:rPr>
                        <a:t>Training Agenda</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510"/>
                        </a:spcAft>
                        <a:buClrTx/>
                        <a:buSzTx/>
                        <a:buFontTx/>
                        <a:buNone/>
                        <a:tabLst>
                          <a:tab pos="-457200" algn="l"/>
                        </a:tabLst>
                        <a:defRPr/>
                      </a:pPr>
                      <a:r>
                        <a:rPr lang="en-US" sz="1100" dirty="0" smtClean="0">
                          <a:effectLst/>
                        </a:rPr>
                        <a:t>D</a:t>
                      </a:r>
                      <a:endParaRPr lang="en-US" sz="1400" dirty="0" smtClean="0">
                        <a:effectLst/>
                      </a:endParaRPr>
                    </a:p>
                    <a:p>
                      <a:pPr marL="0" marR="0" algn="ctr">
                        <a:spcBef>
                          <a:spcPts val="0"/>
                        </a:spcBef>
                        <a:spcAft>
                          <a:spcPts val="510"/>
                        </a:spcAft>
                        <a:tabLst>
                          <a:tab pos="-457200" algn="l"/>
                        </a:tabLst>
                      </a:pPr>
                      <a:r>
                        <a:rPr lang="en-US" sz="1100" dirty="0">
                          <a:effectLst/>
                        </a:rPr>
                        <a:t> </a:t>
                      </a:r>
                      <a:endParaRPr lang="en-US" sz="1100" dirty="0">
                        <a:solidFill>
                          <a:srgbClr val="009AA6"/>
                        </a:solidFill>
                        <a:effectLst/>
                        <a:latin typeface="Calibri" panose="020F0502020204030204" pitchFamily="34" charset="0"/>
                        <a:ea typeface="Calibri" panose="020F0502020204030204" pitchFamily="34" charset="0"/>
                        <a:cs typeface="Times New Roman" panose="02020603050405020304" pitchFamily="18" charset="0"/>
                      </a:endParaRPr>
                    </a:p>
                  </a:txBody>
                  <a:tcPr marL="78568" marR="785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7820" name="Rectangle 1"/>
          <p:cNvSpPr>
            <a:spLocks noChangeArrowheads="1"/>
          </p:cNvSpPr>
          <p:nvPr/>
        </p:nvSpPr>
        <p:spPr bwMode="auto">
          <a:xfrm>
            <a:off x="152400" y="1584068"/>
            <a:ext cx="8153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9pPr>
          </a:lstStyle>
          <a:p>
            <a:pPr algn="just">
              <a:lnSpc>
                <a:spcPct val="100000"/>
              </a:lnSpc>
              <a:spcBef>
                <a:spcPct val="0"/>
              </a:spcBef>
              <a:buFontTx/>
              <a:buNone/>
            </a:pPr>
            <a:r>
              <a:rPr lang="en-US" altLang="en-US" b="1"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GOAL</a:t>
            </a:r>
            <a:r>
              <a:rPr lang="en-US" altLang="en-US"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Implement a Technology Career Pathway</a:t>
            </a:r>
          </a:p>
          <a:p>
            <a:pPr algn="just">
              <a:lnSpc>
                <a:spcPct val="100000"/>
              </a:lnSpc>
              <a:spcBef>
                <a:spcPct val="0"/>
              </a:spcBef>
              <a:buFontTx/>
              <a:buNone/>
            </a:pPr>
            <a:r>
              <a:rPr lang="en-US" altLang="en-US" b="1"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OBJECTIVE</a:t>
            </a:r>
            <a:r>
              <a:rPr lang="en-US" altLang="en-US"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1</a:t>
            </a:r>
            <a:r>
              <a:rPr lang="en-US" altLang="en-US"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Staffing for Internet of Things Career Pathway</a:t>
            </a:r>
            <a:endParaRPr lang="en-US" altLang="en-US" sz="11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endParaRPr>
          </a:p>
          <a:p>
            <a:pPr algn="just">
              <a:lnSpc>
                <a:spcPct val="100000"/>
              </a:lnSpc>
              <a:spcBef>
                <a:spcPct val="0"/>
              </a:spcBef>
              <a:buFontTx/>
              <a:buNone/>
            </a:pPr>
            <a:r>
              <a:rPr lang="en-US" altLang="en-US" b="1"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Indicator 1:       </a:t>
            </a:r>
            <a:r>
              <a:rPr lang="en-US" altLang="en-US"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Hire a Computer Program Teacher</a:t>
            </a:r>
            <a:endParaRPr lang="en-US" altLang="en-US" sz="36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endParaRPr>
          </a:p>
        </p:txBody>
      </p:sp>
      <p:sp>
        <p:nvSpPr>
          <p:cNvPr id="117821" name="TextBox 5"/>
          <p:cNvSpPr txBox="1">
            <a:spLocks noChangeArrowheads="1"/>
          </p:cNvSpPr>
          <p:nvPr/>
        </p:nvSpPr>
        <p:spPr bwMode="auto">
          <a:xfrm>
            <a:off x="381000" y="6400800"/>
            <a:ext cx="7696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1400" dirty="0">
                <a:latin typeface="Arial" panose="020B0604020202020204" pitchFamily="34" charset="0"/>
                <a:ea typeface="ＭＳ Ｐゴシック" panose="020B0600070205080204" pitchFamily="34" charset="-128"/>
              </a:rPr>
              <a:t>Note: </a:t>
            </a:r>
            <a:r>
              <a:rPr lang="en-US" altLang="en-US" sz="1400" i="1" dirty="0">
                <a:latin typeface="Arial" panose="020B0604020202020204" pitchFamily="34" charset="0"/>
                <a:ea typeface="ＭＳ Ｐゴシック" panose="020B0600070205080204" pitchFamily="34" charset="-128"/>
              </a:rPr>
              <a:t>The above is for demonstration purposes only. The application will be on EWEG.</a:t>
            </a:r>
          </a:p>
        </p:txBody>
      </p:sp>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normAutofit/>
          </a:bodyPr>
          <a:lstStyle/>
          <a:p>
            <a:r>
              <a:rPr lang="en-US" altLang="en-US" sz="2700" dirty="0" smtClean="0"/>
              <a:t>SAMPLE PROJECT ACTIVITY PLAN </a:t>
            </a:r>
            <a:r>
              <a:rPr lang="en-US" altLang="en-US" sz="2400" dirty="0" smtClean="0"/>
              <a:t/>
            </a:r>
            <a:br>
              <a:rPr lang="en-US" altLang="en-US" sz="2400" dirty="0" smtClean="0"/>
            </a:br>
            <a:r>
              <a:rPr lang="en-US" altLang="en-US" sz="2400" dirty="0"/>
              <a:t> </a:t>
            </a:r>
            <a:r>
              <a:rPr lang="en-US" altLang="en-US" sz="2400" dirty="0" smtClean="0"/>
              <a:t>    Local Objective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305818"/>
              </p:ext>
            </p:extLst>
          </p:nvPr>
        </p:nvGraphicFramePr>
        <p:xfrm>
          <a:off x="381000" y="3276600"/>
          <a:ext cx="8458199" cy="3028108"/>
        </p:xfrm>
        <a:graphic>
          <a:graphicData uri="http://schemas.openxmlformats.org/drawingml/2006/table">
            <a:tbl>
              <a:tblPr>
                <a:tableStyleId>{AF606853-7671-496A-8E4F-DF71F8EC918B}</a:tableStyleId>
              </a:tblPr>
              <a:tblGrid>
                <a:gridCol w="4051300"/>
                <a:gridCol w="1767840"/>
                <a:gridCol w="1620520"/>
                <a:gridCol w="589280"/>
                <a:gridCol w="429259"/>
              </a:tblGrid>
              <a:tr h="304800">
                <a:tc>
                  <a:txBody>
                    <a:bodyPr/>
                    <a:lstStyle/>
                    <a:p>
                      <a:pPr marL="0" marR="0" algn="ctr">
                        <a:spcBef>
                          <a:spcPts val="0"/>
                        </a:spcBef>
                        <a:spcAft>
                          <a:spcPts val="0"/>
                        </a:spcAft>
                        <a:tabLst>
                          <a:tab pos="0" algn="l"/>
                        </a:tabLst>
                      </a:pPr>
                      <a:r>
                        <a:rPr lang="en-US" sz="1100" dirty="0">
                          <a:effectLst/>
                        </a:rPr>
                        <a:t> </a:t>
                      </a:r>
                    </a:p>
                    <a:p>
                      <a:pPr marL="0" marR="0" algn="ctr">
                        <a:spcBef>
                          <a:spcPts val="0"/>
                        </a:spcBef>
                        <a:spcAft>
                          <a:spcPts val="0"/>
                        </a:spcAft>
                        <a:tabLst>
                          <a:tab pos="0" algn="l"/>
                        </a:tabLst>
                      </a:pPr>
                      <a:r>
                        <a:rPr lang="en-US" sz="1100" dirty="0">
                          <a:effectLst/>
                        </a:rPr>
                        <a:t>Implementation Activity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0"/>
                        </a:spcAft>
                        <a:tabLst>
                          <a:tab pos="-457200" algn="l"/>
                        </a:tabLst>
                      </a:pPr>
                      <a:r>
                        <a:rPr lang="en-US" sz="1100" dirty="0">
                          <a:effectLst/>
                        </a:rPr>
                        <a:t>Person(s) Responsible for Conducting Activity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100" dirty="0">
                          <a:effectLst/>
                        </a:rPr>
                        <a:t> </a:t>
                      </a:r>
                    </a:p>
                    <a:p>
                      <a:pPr marL="0" marR="0" algn="ctr">
                        <a:spcBef>
                          <a:spcPts val="0"/>
                        </a:spcBef>
                        <a:spcAft>
                          <a:spcPts val="0"/>
                        </a:spcAft>
                        <a:tabLst>
                          <a:tab pos="-457200" algn="l"/>
                        </a:tabLst>
                      </a:pPr>
                      <a:r>
                        <a:rPr lang="en-US" sz="1100" dirty="0">
                          <a:effectLst/>
                        </a:rPr>
                        <a:t>Documentation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300"/>
                        </a:spcBef>
                        <a:spcAft>
                          <a:spcPts val="600"/>
                        </a:spcAft>
                        <a:tabLst>
                          <a:tab pos="-457200" algn="l"/>
                        </a:tabLst>
                      </a:pPr>
                      <a:r>
                        <a:rPr lang="en-US" sz="1000" dirty="0">
                          <a:effectLst/>
                        </a:rPr>
                        <a:t>Report Period (D) </a:t>
                      </a:r>
                      <a:r>
                        <a:rPr lang="en-US" sz="1000" dirty="0" smtClean="0">
                          <a:effectLst/>
                        </a:rPr>
                        <a:t>*</a:t>
                      </a:r>
                      <a:endParaRPr lang="en-US" sz="1100" dirty="0" smtClean="0">
                        <a:effectLst/>
                      </a:endParaRPr>
                    </a:p>
                    <a:p>
                      <a:pPr marL="0" marR="0">
                        <a:spcBef>
                          <a:spcPts val="0"/>
                        </a:spcBef>
                        <a:spcAft>
                          <a:spcPts val="510"/>
                        </a:spcAft>
                        <a:tabLst>
                          <a:tab pos="-457200" algn="l"/>
                        </a:tabLst>
                      </a:pPr>
                      <a:r>
                        <a:rPr lang="en-US" sz="1000" dirty="0" smtClean="0">
                          <a:effectLst/>
                        </a:rPr>
                        <a:t>#1            #2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23677">
                <a:tc>
                  <a:txBody>
                    <a:bodyPr/>
                    <a:lstStyle/>
                    <a:p>
                      <a:pPr marL="393065" marR="0" indent="-342900" algn="l">
                        <a:spcBef>
                          <a:spcPts val="0"/>
                        </a:spcBef>
                        <a:spcAft>
                          <a:spcPts val="0"/>
                        </a:spcAft>
                      </a:pPr>
                      <a:r>
                        <a:rPr lang="en-US" sz="1600" dirty="0">
                          <a:effectLst/>
                        </a:rPr>
                        <a:t>1.a:	</a:t>
                      </a:r>
                      <a:r>
                        <a:rPr lang="en-US" sz="1600" dirty="0" smtClean="0">
                          <a:effectLst/>
                        </a:rPr>
                        <a:t>Convene building</a:t>
                      </a:r>
                      <a:r>
                        <a:rPr lang="en-US" sz="1600" baseline="0" dirty="0" smtClean="0">
                          <a:effectLst/>
                        </a:rPr>
                        <a:t> committee to research best practices in scheduling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a:effectLst/>
                        </a:rPr>
                        <a:t>Project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rPr>
                        <a:t>Advisory Board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000" dirty="0">
                          <a:effectLst/>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677">
                <a:tc>
                  <a:txBody>
                    <a:bodyPr/>
                    <a:lstStyle/>
                    <a:p>
                      <a:pPr marL="393065" marR="0" indent="-342900" algn="l">
                        <a:spcBef>
                          <a:spcPts val="0"/>
                        </a:spcBef>
                        <a:spcAft>
                          <a:spcPts val="0"/>
                        </a:spcAft>
                      </a:pPr>
                      <a:r>
                        <a:rPr lang="en-US" sz="1600" dirty="0">
                          <a:effectLst/>
                        </a:rPr>
                        <a:t>1.b:	</a:t>
                      </a:r>
                      <a:r>
                        <a:rPr lang="en-US" sz="1600" dirty="0" smtClean="0">
                          <a:effectLst/>
                        </a:rPr>
                        <a:t>Identify top two schedules for consideration by school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smtClean="0">
                          <a:effectLst/>
                        </a:rPr>
                        <a:t>Scheduling</a:t>
                      </a:r>
                      <a:r>
                        <a:rPr lang="en-US" sz="1100" baseline="0" dirty="0" smtClean="0">
                          <a:effectLst/>
                        </a:rPr>
                        <a:t> Committee Lead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rPr>
                        <a:t>Committee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000" dirty="0">
                          <a:effectLst/>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677">
                <a:tc>
                  <a:txBody>
                    <a:bodyPr/>
                    <a:lstStyle/>
                    <a:p>
                      <a:pPr marL="393065" marR="0" indent="-342900" algn="l">
                        <a:spcBef>
                          <a:spcPts val="0"/>
                        </a:spcBef>
                        <a:spcAft>
                          <a:spcPts val="0"/>
                        </a:spcAft>
                      </a:pPr>
                      <a:r>
                        <a:rPr lang="en-US" sz="1600" dirty="0">
                          <a:effectLst/>
                        </a:rPr>
                        <a:t> 1.c:  </a:t>
                      </a:r>
                      <a:r>
                        <a:rPr lang="en-US" sz="1600" dirty="0" smtClean="0">
                          <a:effectLst/>
                        </a:rPr>
                        <a:t>Adopt new building schedule.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smtClean="0">
                          <a:effectLst/>
                        </a:rPr>
                        <a:t>Superintendent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Board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0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677">
                <a:tc>
                  <a:txBody>
                    <a:bodyPr/>
                    <a:lstStyle/>
                    <a:p>
                      <a:pPr marL="400050" marR="0" indent="-350838" algn="l" defTabSz="400050">
                        <a:spcBef>
                          <a:spcPts val="0"/>
                        </a:spcBef>
                        <a:spcAft>
                          <a:spcPts val="0"/>
                        </a:spcAft>
                        <a:tabLst>
                          <a:tab pos="338138" algn="l"/>
                        </a:tabLst>
                      </a:pPr>
                      <a:r>
                        <a:rPr lang="en-US" sz="1600" dirty="0">
                          <a:effectLst/>
                        </a:rPr>
                        <a:t>1.d: </a:t>
                      </a:r>
                      <a:r>
                        <a:rPr lang="en-US" sz="1600" dirty="0" smtClean="0">
                          <a:effectLst/>
                        </a:rPr>
                        <a:t>  Advertise new schedules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235"/>
                        </a:spcBef>
                        <a:spcAft>
                          <a:spcPts val="510"/>
                        </a:spcAft>
                        <a:tabLst>
                          <a:tab pos="-457200" algn="l"/>
                        </a:tabLst>
                      </a:pPr>
                      <a:r>
                        <a:rPr lang="en-US" sz="1100" dirty="0">
                          <a:effectLst/>
                        </a:rPr>
                        <a:t> </a:t>
                      </a:r>
                      <a:r>
                        <a:rPr lang="en-US" sz="1100" dirty="0" smtClean="0">
                          <a:effectLst/>
                        </a:rPr>
                        <a:t>Building Administrator</a:t>
                      </a:r>
                    </a:p>
                    <a:p>
                      <a:pPr marL="0" marR="0" algn="ctr">
                        <a:spcBef>
                          <a:spcPts val="235"/>
                        </a:spcBef>
                        <a:spcAft>
                          <a:spcPts val="510"/>
                        </a:spcAft>
                        <a:tabLst>
                          <a:tab pos="-457200" algn="l"/>
                        </a:tabLst>
                      </a:pPr>
                      <a:r>
                        <a:rPr lang="en-US" sz="1100" dirty="0" smtClean="0">
                          <a:effectLst/>
                        </a:rPr>
                        <a:t>Guidance</a:t>
                      </a:r>
                      <a:r>
                        <a:rPr lang="en-US" sz="1100" baseline="0" dirty="0" smtClean="0">
                          <a:effectLst/>
                        </a:rPr>
                        <a:t> Lead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rPr>
                        <a:t>Publicity</a:t>
                      </a:r>
                      <a:r>
                        <a:rPr lang="en-US" sz="1100" baseline="0" dirty="0" smtClean="0">
                          <a:effectLst/>
                        </a:rPr>
                        <a:t> Documents</a:t>
                      </a:r>
                    </a:p>
                    <a:p>
                      <a:pPr marL="0" marR="0">
                        <a:spcBef>
                          <a:spcPts val="0"/>
                        </a:spcBef>
                        <a:spcAft>
                          <a:spcPts val="0"/>
                        </a:spcAft>
                      </a:pPr>
                      <a:endParaRPr lang="en-US" sz="1100" baseline="0" dirty="0" smtClean="0">
                        <a:effectLst/>
                      </a:endParaRPr>
                    </a:p>
                    <a:p>
                      <a:pPr marL="0" marR="0">
                        <a:spcBef>
                          <a:spcPts val="0"/>
                        </a:spcBef>
                        <a:spcAft>
                          <a:spcPts val="0"/>
                        </a:spcAft>
                      </a:pPr>
                      <a:r>
                        <a:rPr lang="en-US" sz="1100" baseline="0" dirty="0" smtClean="0">
                          <a:effectLst/>
                        </a:rPr>
                        <a:t>Scheduling Documents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510"/>
                        </a:spcAft>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510"/>
                        </a:spcAft>
                        <a:buClrTx/>
                        <a:buSzTx/>
                        <a:buFontTx/>
                        <a:buNone/>
                        <a:tabLst>
                          <a:tab pos="-457200" algn="l"/>
                        </a:tabLst>
                        <a:defRPr/>
                      </a:pPr>
                      <a:r>
                        <a:rPr lang="en-US" sz="1100" dirty="0" smtClean="0">
                          <a:effectLst/>
                        </a:rPr>
                        <a:t>D</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0711" marR="707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7820" name="Rectangle 1"/>
          <p:cNvSpPr>
            <a:spLocks noChangeArrowheads="1"/>
          </p:cNvSpPr>
          <p:nvPr/>
        </p:nvSpPr>
        <p:spPr bwMode="auto">
          <a:xfrm>
            <a:off x="152400" y="1847670"/>
            <a:ext cx="91440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tabLst>
                <a:tab pos="-457200" algn="l"/>
              </a:tabLst>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tabLst>
                <a:tab pos="-457200" algn="l"/>
              </a:tabLst>
              <a:defRPr sz="2000">
                <a:solidFill>
                  <a:schemeClr val="tx1"/>
                </a:solidFill>
                <a:latin typeface="Geneva"/>
                <a:ea typeface="Geneva"/>
                <a:cs typeface="Geneva"/>
              </a:defRPr>
            </a:lvl9pPr>
          </a:lstStyle>
          <a:p>
            <a:pPr>
              <a:lnSpc>
                <a:spcPct val="100000"/>
              </a:lnSpc>
              <a:spcBef>
                <a:spcPct val="0"/>
              </a:spcBef>
              <a:buFontTx/>
              <a:buNone/>
            </a:pPr>
            <a:r>
              <a:rPr lang="en-US" altLang="en-US" sz="1800" b="1"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GOAL: </a:t>
            </a:r>
            <a:r>
              <a:rPr lang="en-US" altLang="en-US" sz="1800" b="1"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sz="1800"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Provide supports for co-curricular </a:t>
            </a:r>
            <a:r>
              <a:rPr lang="en-US" altLang="en-US" sz="18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p</a:t>
            </a:r>
            <a:r>
              <a:rPr lang="en-US" altLang="en-US" sz="1800"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lanning &amp; </a:t>
            </a:r>
            <a:r>
              <a:rPr lang="en-US" altLang="en-US" sz="18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i</a:t>
            </a:r>
            <a:r>
              <a:rPr lang="en-US" altLang="en-US" sz="1800"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nterdisciplinary instruction</a:t>
            </a:r>
            <a:endParaRPr lang="en-US" altLang="en-US" sz="18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endParaRPr>
          </a:p>
          <a:p>
            <a:pPr algn="just">
              <a:lnSpc>
                <a:spcPct val="100000"/>
              </a:lnSpc>
              <a:spcBef>
                <a:spcPct val="0"/>
              </a:spcBef>
              <a:buFontTx/>
              <a:buNone/>
            </a:pPr>
            <a:r>
              <a:rPr lang="en-US" altLang="en-US" sz="1800" b="1"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OBJECTIVE </a:t>
            </a:r>
            <a:r>
              <a:rPr lang="en-US" altLang="en-US" sz="1800" b="1"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1</a:t>
            </a:r>
            <a:r>
              <a:rPr lang="en-US" altLang="en-US" sz="1800" b="1"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 </a:t>
            </a:r>
            <a:r>
              <a:rPr lang="en-US" altLang="en-US" sz="18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Modify Building </a:t>
            </a:r>
            <a:r>
              <a:rPr lang="en-US" altLang="en-US" sz="1800"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Schedules to accommodate interdisciplinary instruction</a:t>
            </a:r>
          </a:p>
          <a:p>
            <a:pPr algn="just">
              <a:lnSpc>
                <a:spcPct val="100000"/>
              </a:lnSpc>
              <a:spcBef>
                <a:spcPct val="0"/>
              </a:spcBef>
              <a:buFontTx/>
              <a:buNone/>
            </a:pPr>
            <a:r>
              <a:rPr lang="en-US" altLang="en-US" sz="1800" b="1"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Indicator 1:      </a:t>
            </a:r>
            <a:r>
              <a:rPr lang="en-US" altLang="en-US" sz="1800" dirty="0" smtClean="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rPr>
              <a:t>Select &amp; implement modified building schedule</a:t>
            </a:r>
            <a:endParaRPr lang="en-US" altLang="en-US" sz="1800" dirty="0">
              <a:solidFill>
                <a:srgbClr val="000000"/>
              </a:solidFill>
              <a:latin typeface="Arial" panose="020B0604020202020204" pitchFamily="34" charset="0"/>
              <a:ea typeface="ＭＳ Ｐゴシック" panose="020B0600070205080204" pitchFamily="34" charset="-128"/>
              <a:cs typeface="Times New Roman" panose="02020603050405020304" pitchFamily="18" charset="0"/>
            </a:endParaRPr>
          </a:p>
        </p:txBody>
      </p:sp>
      <p:sp>
        <p:nvSpPr>
          <p:cNvPr id="117821" name="TextBox 5"/>
          <p:cNvSpPr txBox="1">
            <a:spLocks noChangeArrowheads="1"/>
          </p:cNvSpPr>
          <p:nvPr/>
        </p:nvSpPr>
        <p:spPr bwMode="auto">
          <a:xfrm>
            <a:off x="381000" y="6400800"/>
            <a:ext cx="7696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1400" dirty="0">
                <a:latin typeface="Arial" panose="020B0604020202020204" pitchFamily="34" charset="0"/>
                <a:ea typeface="ＭＳ Ｐゴシック" panose="020B0600070205080204" pitchFamily="34" charset="-128"/>
              </a:rPr>
              <a:t>Note: </a:t>
            </a:r>
            <a:r>
              <a:rPr lang="en-US" altLang="en-US" sz="1400" i="1" dirty="0">
                <a:latin typeface="Arial" panose="020B0604020202020204" pitchFamily="34" charset="0"/>
                <a:ea typeface="ＭＳ Ｐゴシック" panose="020B0600070205080204" pitchFamily="34" charset="-128"/>
              </a:rPr>
              <a:t>The above is for demonstration purposes only. The application will be on EWEG.</a:t>
            </a:r>
          </a:p>
        </p:txBody>
      </p:sp>
    </p:spTree>
    <p:extLst>
      <p:ext uri="{BB962C8B-B14F-4D97-AF65-F5344CB8AC3E}">
        <p14:creationId xmlns:p14="http://schemas.microsoft.com/office/powerpoint/2010/main" val="285141122"/>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ctrTitle"/>
          </p:nvPr>
        </p:nvSpPr>
        <p:spPr>
          <a:xfrm>
            <a:off x="228600" y="3200400"/>
            <a:ext cx="8270875" cy="1095375"/>
          </a:xfrm>
        </p:spPr>
        <p:txBody>
          <a:bodyPr/>
          <a:lstStyle/>
          <a:p>
            <a:pPr eaLnBrk="1" hangingPunct="1"/>
            <a:r>
              <a:rPr lang="en-US" altLang="en-US" dirty="0" smtClean="0"/>
              <a:t>Questions on Project Activity Plan?</a:t>
            </a:r>
          </a:p>
        </p:txBody>
      </p:sp>
    </p:spTree>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Box 1"/>
          <p:cNvSpPr txBox="1">
            <a:spLocks noChangeArrowheads="1"/>
          </p:cNvSpPr>
          <p:nvPr/>
        </p:nvSpPr>
        <p:spPr bwMode="auto">
          <a:xfrm>
            <a:off x="609600" y="3048000"/>
            <a:ext cx="76962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200" b="1" i="1" dirty="0">
                <a:latin typeface="Arial" panose="020B0604020202020204" pitchFamily="34" charset="0"/>
                <a:ea typeface="ＭＳ Ｐゴシック" panose="020B0600070205080204" pitchFamily="34" charset="-128"/>
              </a:rPr>
              <a:t>Commitment and </a:t>
            </a:r>
            <a:r>
              <a:rPr lang="en-US" altLang="en-US" sz="3200" b="1" i="1" dirty="0" smtClean="0">
                <a:latin typeface="Arial" panose="020B0604020202020204" pitchFamily="34" charset="0"/>
                <a:ea typeface="ＭＳ Ｐゴシック" panose="020B0600070205080204" pitchFamily="34" charset="-128"/>
              </a:rPr>
              <a:t>Capacity</a:t>
            </a:r>
          </a:p>
          <a:p>
            <a:pPr>
              <a:lnSpc>
                <a:spcPct val="100000"/>
              </a:lnSpc>
              <a:spcBef>
                <a:spcPct val="0"/>
              </a:spcBef>
              <a:buFontTx/>
              <a:buNone/>
            </a:pPr>
            <a:endParaRPr lang="en-US" altLang="en-US" sz="3200" b="1" i="1" dirty="0" smtClean="0">
              <a:latin typeface="Arial" panose="020B0604020202020204" pitchFamily="34" charset="0"/>
              <a:ea typeface="ＭＳ Ｐゴシック" panose="020B0600070205080204" pitchFamily="34" charset="-128"/>
            </a:endParaRPr>
          </a:p>
          <a:p>
            <a:pPr>
              <a:lnSpc>
                <a:spcPct val="100000"/>
              </a:lnSpc>
              <a:spcBef>
                <a:spcPct val="0"/>
              </a:spcBef>
              <a:buFontTx/>
              <a:buNone/>
            </a:pPr>
            <a:r>
              <a:rPr lang="en-US" altLang="en-US" sz="2400" b="1" i="1" dirty="0" smtClean="0">
                <a:latin typeface="Arial" panose="020B0604020202020204" pitchFamily="34" charset="0"/>
                <a:ea typeface="ＭＳ Ｐゴシック" panose="020B0600070205080204" pitchFamily="34" charset="-128"/>
              </a:rPr>
              <a:t>(Pages 26-27, Sec. 2.2.6)</a:t>
            </a:r>
            <a:endParaRPr lang="en-US" altLang="en-US" sz="2400" b="1" i="1" dirty="0">
              <a:latin typeface="Arial" panose="020B0604020202020204" pitchFamily="34" charset="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p:cNvSpPr>
            <a:spLocks noGrp="1"/>
          </p:cNvSpPr>
          <p:nvPr>
            <p:ph type="title"/>
          </p:nvPr>
        </p:nvSpPr>
        <p:spPr/>
        <p:txBody>
          <a:bodyPr/>
          <a:lstStyle/>
          <a:p>
            <a:r>
              <a:rPr lang="en-US" altLang="en-US" sz="2400" dirty="0" smtClean="0"/>
              <a:t>Commitment and Capacity (20 Points)</a:t>
            </a:r>
          </a:p>
        </p:txBody>
      </p:sp>
      <p:sp>
        <p:nvSpPr>
          <p:cNvPr id="5" name="Content Placeholder 4"/>
          <p:cNvSpPr>
            <a:spLocks noGrp="1"/>
          </p:cNvSpPr>
          <p:nvPr>
            <p:ph idx="1"/>
          </p:nvPr>
        </p:nvSpPr>
        <p:spPr/>
        <p:txBody>
          <a:bodyPr>
            <a:normAutofit/>
          </a:bodyPr>
          <a:lstStyle/>
          <a:p>
            <a:pPr marL="457200" indent="-457200">
              <a:buFont typeface="+mj-lt"/>
              <a:buAutoNum type="arabicPeriod"/>
              <a:defRPr/>
            </a:pPr>
            <a:r>
              <a:rPr lang="en-US" dirty="0" smtClean="0"/>
              <a:t>Describe the district’s commitment to building capacity for Career Pathways.</a:t>
            </a:r>
          </a:p>
          <a:p>
            <a:pPr marL="457200" indent="-457200">
              <a:buFont typeface="+mj-lt"/>
              <a:buAutoNum type="arabicPeriod"/>
              <a:defRPr/>
            </a:pPr>
            <a:r>
              <a:rPr lang="en-US" dirty="0" smtClean="0"/>
              <a:t>Identify current culture &amp; discuss modifications.</a:t>
            </a:r>
          </a:p>
          <a:p>
            <a:pPr marL="457200" indent="-457200">
              <a:buFont typeface="+mj-lt"/>
              <a:buAutoNum type="arabicPeriod"/>
              <a:defRPr/>
            </a:pPr>
            <a:r>
              <a:rPr lang="en-US" dirty="0" smtClean="0"/>
              <a:t>What relevant experience can the district point to?</a:t>
            </a:r>
          </a:p>
          <a:p>
            <a:pPr marL="457200" indent="-457200">
              <a:buFont typeface="+mj-lt"/>
              <a:buAutoNum type="arabicPeriod"/>
              <a:defRPr/>
            </a:pPr>
            <a:r>
              <a:rPr lang="en-US" dirty="0" smtClean="0"/>
              <a:t>What is the district’s experience with implementing successful pilot programs?</a:t>
            </a:r>
          </a:p>
          <a:p>
            <a:pPr marL="457200" indent="-457200">
              <a:buFont typeface="+mj-lt"/>
              <a:buAutoNum type="arabicPeriod"/>
              <a:defRPr/>
            </a:pPr>
            <a:r>
              <a:rPr lang="en-US" dirty="0" smtClean="0"/>
              <a:t>Discuss a sustainability plan for the project.</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762000"/>
          </a:xfrm>
        </p:spPr>
        <p:txBody>
          <a:bodyPr/>
          <a:lstStyle/>
          <a:p>
            <a:pPr eaLnBrk="1" fontAlgn="auto" hangingPunct="1">
              <a:spcAft>
                <a:spcPts val="0"/>
              </a:spcAft>
              <a:defRPr/>
            </a:pPr>
            <a:r>
              <a:rPr lang="en-US" sz="2800" dirty="0" smtClean="0">
                <a:ea typeface="+mj-ea"/>
                <a:cs typeface="+mj-cs"/>
              </a:rPr>
              <a:t>Goal of NGO </a:t>
            </a:r>
            <a:r>
              <a:rPr lang="en-US" sz="2000" dirty="0" smtClean="0">
                <a:ea typeface="+mj-ea"/>
                <a:cs typeface="+mj-cs"/>
              </a:rPr>
              <a:t>(Page </a:t>
            </a:r>
            <a:r>
              <a:rPr lang="en-US" sz="2000" dirty="0">
                <a:ea typeface="+mj-ea"/>
                <a:cs typeface="+mj-cs"/>
              </a:rPr>
              <a:t>6</a:t>
            </a:r>
            <a:r>
              <a:rPr lang="en-US" sz="2000" dirty="0" smtClean="0">
                <a:ea typeface="+mj-ea"/>
                <a:cs typeface="+mj-cs"/>
              </a:rPr>
              <a:t>)</a:t>
            </a:r>
            <a:endParaRPr lang="en-US" sz="2800" dirty="0">
              <a:ea typeface="+mj-ea"/>
              <a:cs typeface="+mj-cs"/>
            </a:endParaRPr>
          </a:p>
        </p:txBody>
      </p:sp>
      <p:sp>
        <p:nvSpPr>
          <p:cNvPr id="13315" name="Rectangle 3"/>
          <p:cNvSpPr>
            <a:spLocks noGrp="1" noChangeArrowheads="1"/>
          </p:cNvSpPr>
          <p:nvPr>
            <p:ph idx="1"/>
          </p:nvPr>
        </p:nvSpPr>
        <p:spPr>
          <a:xfrm>
            <a:off x="442913" y="1905000"/>
            <a:ext cx="7786687" cy="4606925"/>
          </a:xfrm>
        </p:spPr>
        <p:txBody>
          <a:bodyPr>
            <a:normAutofit/>
          </a:bodyPr>
          <a:lstStyle/>
          <a:p>
            <a:pPr marL="0" indent="0" eaLnBrk="1" hangingPunct="1">
              <a:buFont typeface="Wingdings" panose="05000000000000000000" pitchFamily="2" charset="2"/>
              <a:buNone/>
              <a:defRPr/>
            </a:pPr>
            <a:r>
              <a:rPr lang="en-US" dirty="0" smtClean="0"/>
              <a:t>To increase </a:t>
            </a:r>
            <a:r>
              <a:rPr lang="en-US" dirty="0"/>
              <a:t>access and opportunities for New Jersey students </a:t>
            </a:r>
            <a:r>
              <a:rPr lang="en-US" dirty="0" smtClean="0"/>
              <a:t>to:</a:t>
            </a:r>
          </a:p>
          <a:p>
            <a:pPr marL="0" indent="0" eaLnBrk="1" hangingPunct="1">
              <a:buNone/>
              <a:defRPr/>
            </a:pPr>
            <a:r>
              <a:rPr lang="en-US" dirty="0" smtClean="0"/>
              <a:t>	participate </a:t>
            </a:r>
            <a:r>
              <a:rPr lang="en-US" dirty="0"/>
              <a:t>in high-quality career and technical </a:t>
            </a:r>
            <a:r>
              <a:rPr lang="en-US" dirty="0" smtClean="0"/>
              <a:t>	education programs…</a:t>
            </a:r>
          </a:p>
          <a:p>
            <a:pPr marL="0" indent="0" eaLnBrk="1" hangingPunct="1">
              <a:buNone/>
              <a:defRPr/>
            </a:pPr>
            <a:r>
              <a:rPr lang="en-US" dirty="0" smtClean="0"/>
              <a:t>	delivered </a:t>
            </a:r>
            <a:r>
              <a:rPr lang="en-US" dirty="0"/>
              <a:t>through career </a:t>
            </a:r>
            <a:r>
              <a:rPr lang="en-US" dirty="0" smtClean="0"/>
              <a:t>pathways…</a:t>
            </a:r>
          </a:p>
          <a:p>
            <a:pPr marL="0" indent="0" eaLnBrk="1" hangingPunct="1">
              <a:buNone/>
              <a:defRPr/>
            </a:pPr>
            <a:r>
              <a:rPr lang="en-US" dirty="0" smtClean="0"/>
              <a:t>	leading </a:t>
            </a:r>
            <a:r>
              <a:rPr lang="en-US" dirty="0"/>
              <a:t>to careers with high labor market demand </a:t>
            </a:r>
            <a:r>
              <a:rPr lang="en-US" dirty="0" smtClean="0"/>
              <a:t>	and </a:t>
            </a:r>
            <a:r>
              <a:rPr lang="en-US" dirty="0"/>
              <a:t>family-sustaining </a:t>
            </a:r>
            <a:r>
              <a:rPr lang="en-US" dirty="0" smtClean="0"/>
              <a:t>wages.</a:t>
            </a:r>
            <a:endParaRPr lang="en-US" altLang="en-US" dirty="0" smtClean="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ctrTitle"/>
          </p:nvPr>
        </p:nvSpPr>
        <p:spPr>
          <a:xfrm>
            <a:off x="304800" y="3352800"/>
            <a:ext cx="8270875" cy="1095375"/>
          </a:xfrm>
        </p:spPr>
        <p:txBody>
          <a:bodyPr/>
          <a:lstStyle/>
          <a:p>
            <a:pPr eaLnBrk="1" hangingPunct="1"/>
            <a:r>
              <a:rPr lang="en-US" altLang="en-US" dirty="0" smtClean="0"/>
              <a:t>Questions about </a:t>
            </a:r>
            <a:br>
              <a:rPr lang="en-US" altLang="en-US" dirty="0" smtClean="0"/>
            </a:br>
            <a:r>
              <a:rPr lang="en-US" altLang="en-US" dirty="0" smtClean="0"/>
              <a:t>Commitment &amp; Capacity?</a:t>
            </a:r>
          </a:p>
        </p:txBody>
      </p:sp>
    </p:spTree>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1295400" y="3048000"/>
            <a:ext cx="7010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ts val="3000"/>
              </a:lnSpc>
              <a:spcBef>
                <a:spcPts val="1800"/>
              </a:spcBef>
              <a:buFont typeface="Arial" panose="020B0604020202020204" pitchFamily="34" charset="0"/>
              <a:buChar char="•"/>
              <a:defRPr sz="2000">
                <a:solidFill>
                  <a:schemeClr val="tx1"/>
                </a:solidFill>
                <a:latin typeface="Geneva"/>
                <a:ea typeface="Geneva"/>
                <a:cs typeface="Geneva"/>
              </a:defRPr>
            </a:lvl1pPr>
            <a:lvl2pPr marL="742950" indent="-285750">
              <a:lnSpc>
                <a:spcPts val="3000"/>
              </a:lnSpc>
              <a:spcBef>
                <a:spcPts val="1800"/>
              </a:spcBef>
              <a:buFont typeface="Arial" panose="020B0604020202020204" pitchFamily="34" charset="0"/>
              <a:buChar char="–"/>
              <a:defRPr sz="2000">
                <a:solidFill>
                  <a:schemeClr val="tx1"/>
                </a:solidFill>
                <a:latin typeface="Geneva"/>
                <a:ea typeface="Geneva"/>
                <a:cs typeface="Geneva"/>
              </a:defRPr>
            </a:lvl2pPr>
            <a:lvl3pPr marL="11430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3pPr>
            <a:lvl4pPr marL="16002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4pPr>
            <a:lvl5pPr marL="2057400" indent="-228600">
              <a:lnSpc>
                <a:spcPts val="3000"/>
              </a:lnSpc>
              <a:spcBef>
                <a:spcPts val="1800"/>
              </a:spcBef>
              <a:buFont typeface="Arial" panose="020B0604020202020204" pitchFamily="34" charset="0"/>
              <a:buChar char="»"/>
              <a:defRPr sz="2000">
                <a:solidFill>
                  <a:schemeClr val="tx1"/>
                </a:solidFill>
                <a:latin typeface="Geneva"/>
                <a:ea typeface="Geneva"/>
                <a:cs typeface="Geneva"/>
              </a:defRPr>
            </a:lvl5pPr>
            <a:lvl6pPr marL="25146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6pPr>
            <a:lvl7pPr marL="29718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7pPr>
            <a:lvl8pPr marL="34290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8pPr>
            <a:lvl9pPr marL="3886200" indent="-228600" eaLnBrk="0" fontAlgn="base" hangingPunct="0">
              <a:lnSpc>
                <a:spcPts val="3000"/>
              </a:lnSpc>
              <a:spcBef>
                <a:spcPts val="1800"/>
              </a:spcBef>
              <a:spcAft>
                <a:spcPct val="0"/>
              </a:spcAft>
              <a:buFont typeface="Arial" panose="020B0604020202020204" pitchFamily="34" charset="0"/>
              <a:buChar char="»"/>
              <a:defRPr sz="2000">
                <a:solidFill>
                  <a:schemeClr val="tx1"/>
                </a:solidFill>
                <a:latin typeface="Geneva"/>
                <a:ea typeface="Geneva"/>
                <a:cs typeface="Geneva"/>
              </a:defRPr>
            </a:lvl9pPr>
          </a:lstStyle>
          <a:p>
            <a:pPr>
              <a:lnSpc>
                <a:spcPct val="100000"/>
              </a:lnSpc>
              <a:spcBef>
                <a:spcPct val="0"/>
              </a:spcBef>
              <a:buFontTx/>
              <a:buNone/>
            </a:pPr>
            <a:r>
              <a:rPr lang="en-US" altLang="en-US" sz="3200" b="1" i="1" dirty="0" smtClean="0">
                <a:latin typeface="Arial" panose="020B0604020202020204" pitchFamily="34" charset="0"/>
                <a:ea typeface="ＭＳ Ｐゴシック" panose="020B0600070205080204" pitchFamily="34" charset="-128"/>
              </a:rPr>
              <a:t>Budget</a:t>
            </a:r>
          </a:p>
          <a:p>
            <a:pPr>
              <a:lnSpc>
                <a:spcPct val="100000"/>
              </a:lnSpc>
              <a:spcBef>
                <a:spcPct val="0"/>
              </a:spcBef>
              <a:buFontTx/>
              <a:buNone/>
            </a:pPr>
            <a:endParaRPr lang="en-US" altLang="en-US" sz="3200" b="1" i="1" dirty="0">
              <a:latin typeface="Arial" panose="020B0604020202020204" pitchFamily="34" charset="0"/>
              <a:ea typeface="ＭＳ Ｐゴシック" panose="020B0600070205080204" pitchFamily="34" charset="-128"/>
            </a:endParaRPr>
          </a:p>
          <a:p>
            <a:pPr>
              <a:lnSpc>
                <a:spcPct val="100000"/>
              </a:lnSpc>
              <a:spcBef>
                <a:spcPct val="0"/>
              </a:spcBef>
              <a:buFontTx/>
              <a:buNone/>
            </a:pPr>
            <a:r>
              <a:rPr lang="en-US" altLang="en-US" sz="2400" b="1" i="1" dirty="0" smtClean="0">
                <a:latin typeface="Arial" panose="020B0604020202020204" pitchFamily="34" charset="0"/>
                <a:ea typeface="ＭＳ Ｐゴシック" panose="020B0600070205080204" pitchFamily="34" charset="-128"/>
              </a:rPr>
              <a:t>(Pages 27-28, Sec. 2.3)</a:t>
            </a:r>
            <a:endParaRPr lang="en-US" altLang="en-US" sz="2400" b="1" i="1" dirty="0">
              <a:latin typeface="Arial" panose="020B0604020202020204" pitchFamily="34" charset="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Budget</a:t>
            </a:r>
            <a:endParaRPr lang="en-US" dirty="0">
              <a:ea typeface="+mj-ea"/>
              <a:cs typeface="+mj-cs"/>
            </a:endParaRPr>
          </a:p>
        </p:txBody>
      </p:sp>
      <p:sp>
        <p:nvSpPr>
          <p:cNvPr id="117763" name="Content Placeholder 2"/>
          <p:cNvSpPr>
            <a:spLocks noGrp="1"/>
          </p:cNvSpPr>
          <p:nvPr>
            <p:ph idx="1"/>
          </p:nvPr>
        </p:nvSpPr>
        <p:spPr/>
        <p:txBody>
          <a:bodyPr>
            <a:normAutofit/>
          </a:bodyPr>
          <a:lstStyle/>
          <a:p>
            <a:pPr marL="0" indent="0">
              <a:buNone/>
              <a:defRPr/>
            </a:pPr>
            <a:r>
              <a:rPr lang="en-US" dirty="0"/>
              <a:t>The Project </a:t>
            </a:r>
            <a:r>
              <a:rPr lang="en-US" dirty="0" smtClean="0"/>
              <a:t>Budget is </a:t>
            </a:r>
            <a:r>
              <a:rPr lang="en-US" dirty="0"/>
              <a:t>for the </a:t>
            </a:r>
            <a:r>
              <a:rPr lang="en-US" dirty="0" smtClean="0"/>
              <a:t>grant </a:t>
            </a:r>
            <a:r>
              <a:rPr lang="en-US" dirty="0"/>
              <a:t>period of </a:t>
            </a:r>
            <a:r>
              <a:rPr lang="en-US" b="1" dirty="0"/>
              <a:t>April 1, 2016, to February 28, 2017 ONLY</a:t>
            </a:r>
            <a:endParaRPr lang="en-US" dirty="0"/>
          </a:p>
          <a:p>
            <a:pPr eaLnBrk="1" hangingPunct="1">
              <a:defRPr/>
            </a:pPr>
            <a:r>
              <a:rPr lang="en-US" altLang="en-US" dirty="0" smtClean="0">
                <a:ea typeface="ＭＳ Ｐゴシック" panose="020B0600070205080204" pitchFamily="34" charset="-128"/>
              </a:rPr>
              <a:t>Budget items MUST support activities in the activity plan.</a:t>
            </a:r>
          </a:p>
          <a:p>
            <a:pPr eaLnBrk="1" hangingPunct="1">
              <a:defRPr/>
            </a:pPr>
            <a:r>
              <a:rPr lang="en-US" altLang="en-US" dirty="0" smtClean="0">
                <a:ea typeface="ＭＳ Ｐゴシック" panose="020B0600070205080204" pitchFamily="34" charset="-128"/>
              </a:rPr>
              <a:t>Supplies, Equipment, program coordinator/admin costs, professional development costs and professional </a:t>
            </a:r>
            <a:r>
              <a:rPr lang="en-US" altLang="en-US" dirty="0">
                <a:ea typeface="ＭＳ Ｐゴシック" panose="020B0600070205080204" pitchFamily="34" charset="-128"/>
              </a:rPr>
              <a:t>s</a:t>
            </a:r>
            <a:r>
              <a:rPr lang="en-US" altLang="en-US" dirty="0" smtClean="0">
                <a:ea typeface="ＭＳ Ｐゴシック" panose="020B0600070205080204" pitchFamily="34" charset="-128"/>
              </a:rPr>
              <a:t>ervices are all allowed.</a:t>
            </a:r>
            <a:endParaRPr lang="en-US" altLang="en-US" dirty="0">
              <a:ea typeface="ＭＳ Ｐゴシック" panose="020B0600070205080204" pitchFamily="34" charset="-128"/>
            </a:endParaRPr>
          </a:p>
          <a:p>
            <a:pPr eaLnBrk="1" hangingPunct="1">
              <a:defRPr/>
            </a:pPr>
            <a:r>
              <a:rPr lang="en-US" altLang="en-US" dirty="0" smtClean="0">
                <a:ea typeface="ＭＳ Ｐゴシック" panose="020B0600070205080204" pitchFamily="34" charset="-128"/>
              </a:rPr>
              <a:t>No sub-grants are allowed in Year One of this grant.  </a:t>
            </a:r>
          </a:p>
        </p:txBody>
      </p:sp>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ctrTitle"/>
          </p:nvPr>
        </p:nvSpPr>
        <p:spPr>
          <a:xfrm>
            <a:off x="228600" y="3276600"/>
            <a:ext cx="8270875" cy="1095375"/>
          </a:xfrm>
        </p:spPr>
        <p:txBody>
          <a:bodyPr/>
          <a:lstStyle/>
          <a:p>
            <a:pPr eaLnBrk="1" hangingPunct="1"/>
            <a:r>
              <a:rPr lang="en-US" altLang="en-US" dirty="0" smtClean="0"/>
              <a:t>Questions on Budgeting?</a:t>
            </a: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Appendices</a:t>
            </a:r>
            <a:endParaRPr lang="en-US" dirty="0">
              <a:ea typeface="+mj-ea"/>
              <a:cs typeface="+mj-cs"/>
            </a:endParaRPr>
          </a:p>
        </p:txBody>
      </p:sp>
      <p:sp>
        <p:nvSpPr>
          <p:cNvPr id="32771" name="Content Placeholder 2"/>
          <p:cNvSpPr>
            <a:spLocks noGrp="1"/>
          </p:cNvSpPr>
          <p:nvPr>
            <p:ph idx="1"/>
          </p:nvPr>
        </p:nvSpPr>
        <p:spPr>
          <a:xfrm>
            <a:off x="152400" y="1600200"/>
            <a:ext cx="9067800" cy="4876800"/>
          </a:xfrm>
        </p:spPr>
        <p:txBody>
          <a:bodyPr>
            <a:normAutofit fontScale="92500" lnSpcReduction="10000"/>
          </a:bodyPr>
          <a:lstStyle/>
          <a:p>
            <a:pPr marL="0" indent="0" eaLnBrk="1" hangingPunct="1">
              <a:lnSpc>
                <a:spcPct val="120000"/>
              </a:lnSpc>
              <a:spcBef>
                <a:spcPts val="0"/>
              </a:spcBef>
              <a:spcAft>
                <a:spcPts val="0"/>
              </a:spcAft>
              <a:buNone/>
              <a:defRPr/>
            </a:pPr>
            <a:r>
              <a:rPr lang="en-US" altLang="en-US" sz="1800" b="1" dirty="0" smtClean="0">
                <a:ea typeface="ＭＳ Ｐゴシック" panose="020B0600070205080204" pitchFamily="34" charset="-128"/>
              </a:rPr>
              <a:t>Career Pathways NGO</a:t>
            </a:r>
          </a:p>
          <a:p>
            <a:pPr eaLnBrk="1" hangingPunct="1">
              <a:lnSpc>
                <a:spcPct val="120000"/>
              </a:lnSpc>
              <a:spcBef>
                <a:spcPts val="0"/>
              </a:spcBef>
              <a:spcAft>
                <a:spcPts val="600"/>
              </a:spcAft>
              <a:defRPr/>
            </a:pPr>
            <a:r>
              <a:rPr lang="en-US" altLang="en-US" sz="1800" dirty="0" smtClean="0">
                <a:ea typeface="ＭＳ Ｐゴシック" panose="020B0600070205080204" pitchFamily="34" charset="-128"/>
              </a:rPr>
              <a:t>Appendix A – List of Career Pathway Resource links           </a:t>
            </a:r>
          </a:p>
          <a:p>
            <a:pPr eaLnBrk="1" hangingPunct="1">
              <a:lnSpc>
                <a:spcPct val="120000"/>
              </a:lnSpc>
              <a:spcBef>
                <a:spcPts val="0"/>
              </a:spcBef>
              <a:spcAft>
                <a:spcPts val="600"/>
              </a:spcAft>
              <a:defRPr/>
            </a:pPr>
            <a:r>
              <a:rPr lang="en-US" altLang="en-US" sz="1800" dirty="0" smtClean="0">
                <a:ea typeface="ＭＳ Ｐゴシック" panose="020B0600070205080204" pitchFamily="34" charset="-128"/>
              </a:rPr>
              <a:t>Appendix B – Annual Report Requirements Years 2 - 5	</a:t>
            </a:r>
          </a:p>
          <a:p>
            <a:pPr eaLnBrk="1" hangingPunct="1">
              <a:lnSpc>
                <a:spcPct val="120000"/>
              </a:lnSpc>
              <a:spcBef>
                <a:spcPts val="0"/>
              </a:spcBef>
              <a:spcAft>
                <a:spcPts val="600"/>
              </a:spcAft>
              <a:defRPr/>
            </a:pPr>
            <a:r>
              <a:rPr lang="en-US" altLang="en-US" sz="1800" dirty="0" smtClean="0">
                <a:ea typeface="ＭＳ Ｐゴシック" panose="020B0600070205080204" pitchFamily="34" charset="-128"/>
              </a:rPr>
              <a:t>Appendix C – District Classification for NGO Application Selection	</a:t>
            </a:r>
          </a:p>
          <a:p>
            <a:pPr eaLnBrk="1" hangingPunct="1">
              <a:lnSpc>
                <a:spcPct val="120000"/>
              </a:lnSpc>
              <a:spcBef>
                <a:spcPts val="0"/>
              </a:spcBef>
              <a:spcAft>
                <a:spcPts val="600"/>
              </a:spcAft>
              <a:defRPr/>
            </a:pPr>
            <a:r>
              <a:rPr lang="en-US" altLang="en-US" sz="1800" dirty="0" smtClean="0">
                <a:ea typeface="ＭＳ Ｐゴシック" panose="020B0600070205080204" pitchFamily="34" charset="-128"/>
              </a:rPr>
              <a:t>Appendix D – CTE Programs of Study Design Framework</a:t>
            </a:r>
          </a:p>
          <a:p>
            <a:pPr eaLnBrk="1" hangingPunct="1">
              <a:lnSpc>
                <a:spcPct val="120000"/>
              </a:lnSpc>
              <a:spcBef>
                <a:spcPts val="0"/>
              </a:spcBef>
              <a:spcAft>
                <a:spcPts val="600"/>
              </a:spcAft>
              <a:defRPr/>
            </a:pPr>
            <a:r>
              <a:rPr lang="en-US" altLang="en-US" sz="1800" dirty="0" smtClean="0">
                <a:ea typeface="ＭＳ Ｐゴシック" panose="020B0600070205080204" pitchFamily="34" charset="-128"/>
              </a:rPr>
              <a:t>Form 1 – Documentation of Eligibility</a:t>
            </a:r>
          </a:p>
          <a:p>
            <a:pPr eaLnBrk="1" hangingPunct="1">
              <a:lnSpc>
                <a:spcPct val="120000"/>
              </a:lnSpc>
              <a:spcBef>
                <a:spcPts val="0"/>
              </a:spcBef>
              <a:spcAft>
                <a:spcPts val="600"/>
              </a:spcAft>
              <a:defRPr/>
            </a:pPr>
            <a:r>
              <a:rPr lang="en-US" altLang="en-US" sz="1800" dirty="0" smtClean="0">
                <a:ea typeface="ＭＳ Ｐゴシック" panose="020B0600070205080204" pitchFamily="34" charset="-128"/>
              </a:rPr>
              <a:t>Form 2 – Professional Development Commitment</a:t>
            </a:r>
          </a:p>
          <a:p>
            <a:pPr eaLnBrk="1" hangingPunct="1">
              <a:lnSpc>
                <a:spcPct val="120000"/>
              </a:lnSpc>
              <a:spcBef>
                <a:spcPts val="0"/>
              </a:spcBef>
              <a:spcAft>
                <a:spcPts val="600"/>
              </a:spcAft>
              <a:defRPr/>
            </a:pPr>
            <a:r>
              <a:rPr lang="en-US" altLang="en-US" sz="1800" dirty="0" smtClean="0">
                <a:ea typeface="ＭＳ Ｐゴシック" panose="020B0600070205080204" pitchFamily="34" charset="-128"/>
              </a:rPr>
              <a:t>Form 3 – High-Quality Partnerships</a:t>
            </a:r>
          </a:p>
          <a:p>
            <a:pPr marL="0" indent="0" eaLnBrk="1" hangingPunct="1">
              <a:lnSpc>
                <a:spcPct val="120000"/>
              </a:lnSpc>
              <a:spcBef>
                <a:spcPts val="600"/>
              </a:spcBef>
              <a:spcAft>
                <a:spcPts val="0"/>
              </a:spcAft>
              <a:buNone/>
              <a:defRPr/>
            </a:pPr>
            <a:r>
              <a:rPr lang="en-US" altLang="en-US" sz="1800" b="1" dirty="0" smtClean="0">
                <a:ea typeface="ＭＳ Ｐゴシック" panose="020B0600070205080204" pitchFamily="34" charset="-128"/>
              </a:rPr>
              <a:t>NGO Homepage</a:t>
            </a:r>
          </a:p>
          <a:p>
            <a:pPr>
              <a:lnSpc>
                <a:spcPct val="120000"/>
              </a:lnSpc>
              <a:spcBef>
                <a:spcPts val="0"/>
              </a:spcBef>
              <a:spcAft>
                <a:spcPts val="600"/>
              </a:spcAft>
            </a:pPr>
            <a:r>
              <a:rPr lang="en-US" sz="1800" u="sng" dirty="0">
                <a:hlinkClick r:id="rId2"/>
              </a:rPr>
              <a:t>Project Planning Guide</a:t>
            </a:r>
            <a:endParaRPr lang="en-US" sz="1800" dirty="0"/>
          </a:p>
          <a:p>
            <a:pPr>
              <a:lnSpc>
                <a:spcPct val="120000"/>
              </a:lnSpc>
              <a:spcBef>
                <a:spcPts val="0"/>
              </a:spcBef>
              <a:spcAft>
                <a:spcPts val="600"/>
              </a:spcAft>
            </a:pPr>
            <a:r>
              <a:rPr lang="en-US" sz="1800" u="sng" dirty="0" smtClean="0">
                <a:hlinkClick r:id="rId3"/>
              </a:rPr>
              <a:t>High-Quality </a:t>
            </a:r>
            <a:r>
              <a:rPr lang="en-US" sz="1800" u="sng" dirty="0">
                <a:hlinkClick r:id="rId3"/>
              </a:rPr>
              <a:t>Partnership Agreement Template</a:t>
            </a:r>
            <a:endParaRPr lang="en-US" sz="1800" dirty="0"/>
          </a:p>
          <a:p>
            <a:pPr>
              <a:lnSpc>
                <a:spcPct val="120000"/>
              </a:lnSpc>
              <a:spcBef>
                <a:spcPts val="0"/>
              </a:spcBef>
              <a:spcAft>
                <a:spcPts val="600"/>
              </a:spcAft>
            </a:pPr>
            <a:r>
              <a:rPr lang="en-US" sz="1800" u="sng" dirty="0" smtClean="0">
                <a:hlinkClick r:id="rId4"/>
              </a:rPr>
              <a:t>High-Quality </a:t>
            </a:r>
            <a:r>
              <a:rPr lang="en-US" sz="1800" u="sng" dirty="0">
                <a:hlinkClick r:id="rId4"/>
              </a:rPr>
              <a:t>Partnership Rubric</a:t>
            </a:r>
            <a:endParaRPr lang="en-US" sz="1800" dirty="0"/>
          </a:p>
          <a:p>
            <a:pPr>
              <a:lnSpc>
                <a:spcPct val="120000"/>
              </a:lnSpc>
              <a:spcBef>
                <a:spcPts val="0"/>
              </a:spcBef>
              <a:spcAft>
                <a:spcPts val="600"/>
              </a:spcAft>
            </a:pPr>
            <a:r>
              <a:rPr lang="en-US" sz="1800" u="sng" dirty="0">
                <a:hlinkClick r:id="rId5"/>
              </a:rPr>
              <a:t>CTE Design </a:t>
            </a:r>
            <a:r>
              <a:rPr lang="en-US" sz="1800" u="sng" dirty="0" smtClean="0">
                <a:hlinkClick r:id="rId5"/>
              </a:rPr>
              <a:t>Framework</a:t>
            </a:r>
            <a:endParaRPr lang="en-US" altLang="en-US" dirty="0" smtClean="0">
              <a:ea typeface="ＭＳ Ｐゴシック"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304800"/>
            <a:ext cx="6400800" cy="1143000"/>
          </a:xfrm>
        </p:spPr>
        <p:txBody>
          <a:bodyPr>
            <a:normAutofit/>
          </a:bodyPr>
          <a:lstStyle/>
          <a:p>
            <a:pPr eaLnBrk="1" fontAlgn="auto" hangingPunct="1">
              <a:spcAft>
                <a:spcPts val="0"/>
              </a:spcAft>
              <a:defRPr/>
            </a:pPr>
            <a:r>
              <a:rPr lang="en-US" dirty="0">
                <a:ea typeface="+mj-ea"/>
                <a:cs typeface="+mj-cs"/>
              </a:rPr>
              <a:t>Application Component </a:t>
            </a:r>
            <a:r>
              <a:rPr lang="en-US" dirty="0" smtClean="0">
                <a:ea typeface="+mj-ea"/>
                <a:cs typeface="+mj-cs"/>
              </a:rPr>
              <a:t>Checklist    </a:t>
            </a:r>
            <a:r>
              <a:rPr lang="en-US" sz="2400" dirty="0" smtClean="0">
                <a:ea typeface="+mj-ea"/>
                <a:cs typeface="+mj-cs"/>
              </a:rPr>
              <a:t>(Page 30)</a:t>
            </a:r>
            <a:endParaRPr lang="en-US" sz="2400" dirty="0">
              <a:ea typeface="+mj-ea"/>
              <a:cs typeface="+mj-cs"/>
            </a:endParaRPr>
          </a:p>
        </p:txBody>
      </p:sp>
      <p:sp>
        <p:nvSpPr>
          <p:cNvPr id="128003" name="Rectangle 3"/>
          <p:cNvSpPr>
            <a:spLocks noGrp="1" noChangeArrowheads="1"/>
          </p:cNvSpPr>
          <p:nvPr>
            <p:ph idx="1"/>
          </p:nvPr>
        </p:nvSpPr>
        <p:spPr/>
        <p:txBody>
          <a:bodyPr/>
          <a:lstStyle/>
          <a:p>
            <a:pPr eaLnBrk="1" hangingPunct="1">
              <a:spcBef>
                <a:spcPts val="1200"/>
              </a:spcBef>
              <a:spcAft>
                <a:spcPts val="1200"/>
              </a:spcAft>
            </a:pPr>
            <a:r>
              <a:rPr lang="en-US" altLang="en-US" dirty="0" smtClean="0">
                <a:ea typeface="ＭＳ Ｐゴシック" panose="020B0600070205080204" pitchFamily="34" charset="-128"/>
              </a:rPr>
              <a:t>All required forms/items to be included as part of the application.</a:t>
            </a:r>
          </a:p>
          <a:p>
            <a:pPr eaLnBrk="1" hangingPunct="1">
              <a:spcBef>
                <a:spcPts val="1200"/>
              </a:spcBef>
              <a:spcAft>
                <a:spcPts val="1200"/>
              </a:spcAft>
            </a:pPr>
            <a:r>
              <a:rPr lang="en-US" altLang="en-US" dirty="0" smtClean="0">
                <a:ea typeface="ＭＳ Ｐゴシック" panose="020B0600070205080204" pitchFamily="34" charset="-128"/>
              </a:rPr>
              <a:t>Failure to include a required form may result in the application being </a:t>
            </a:r>
            <a:r>
              <a:rPr lang="en-US" altLang="en-US" u="sng" dirty="0" smtClean="0">
                <a:ea typeface="ＭＳ Ｐゴシック" panose="020B0600070205080204" pitchFamily="34" charset="-128"/>
              </a:rPr>
              <a:t>removed from consideration for funding</a:t>
            </a:r>
            <a:r>
              <a:rPr lang="en-US" altLang="en-US" dirty="0" smtClean="0">
                <a:ea typeface="ＭＳ Ｐゴシック" panose="020B0600070205080204" pitchFamily="34" charset="-128"/>
              </a:rPr>
              <a:t>.</a:t>
            </a:r>
          </a:p>
          <a:p>
            <a:pPr eaLnBrk="1" hangingPunct="1">
              <a:spcBef>
                <a:spcPts val="1200"/>
              </a:spcBef>
              <a:spcAft>
                <a:spcPts val="1200"/>
              </a:spcAft>
            </a:pPr>
            <a:r>
              <a:rPr lang="en-US" altLang="en-US" dirty="0" smtClean="0">
                <a:ea typeface="ＭＳ Ｐゴシック" panose="020B0600070205080204" pitchFamily="34" charset="-128"/>
              </a:rPr>
              <a:t>Forms are part of the NGO and can be downloaded from the Office of Grants Management website.</a:t>
            </a:r>
          </a:p>
        </p:txBody>
      </p:sp>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ea typeface="+mj-ea"/>
                <a:cs typeface="+mj-cs"/>
              </a:rPr>
              <a:t>Application Submission</a:t>
            </a:r>
            <a:endParaRPr lang="en-US" dirty="0">
              <a:ea typeface="+mj-ea"/>
              <a:cs typeface="+mj-cs"/>
            </a:endParaRPr>
          </a:p>
        </p:txBody>
      </p:sp>
      <p:sp>
        <p:nvSpPr>
          <p:cNvPr id="34819" name="Content Placeholder 2"/>
          <p:cNvSpPr>
            <a:spLocks noGrp="1"/>
          </p:cNvSpPr>
          <p:nvPr>
            <p:ph idx="1"/>
          </p:nvPr>
        </p:nvSpPr>
        <p:spPr/>
        <p:txBody>
          <a:bodyPr>
            <a:normAutofit/>
          </a:bodyPr>
          <a:lstStyle/>
          <a:p>
            <a:pPr eaLnBrk="1" hangingPunct="1">
              <a:defRPr/>
            </a:pPr>
            <a:r>
              <a:rPr lang="en-US" altLang="en-US" dirty="0" smtClean="0">
                <a:ea typeface="ＭＳ Ｐゴシック" panose="020B0600070205080204" pitchFamily="34" charset="-128"/>
              </a:rPr>
              <a:t>Application:</a:t>
            </a:r>
          </a:p>
          <a:p>
            <a:pPr lvl="1" eaLnBrk="1" hangingPunct="1">
              <a:defRPr/>
            </a:pPr>
            <a:r>
              <a:rPr lang="en-US" altLang="en-US" dirty="0" smtClean="0">
                <a:ea typeface="ＭＳ Ｐゴシック" panose="020B0600070205080204" pitchFamily="34" charset="-128"/>
              </a:rPr>
              <a:t>Entire application must be completed in EWEG</a:t>
            </a:r>
          </a:p>
          <a:p>
            <a:pPr lvl="1" eaLnBrk="1" hangingPunct="1">
              <a:defRPr/>
            </a:pPr>
            <a:r>
              <a:rPr lang="en-US" altLang="en-US" dirty="0" smtClean="0">
                <a:ea typeface="ＭＳ Ｐゴシック" panose="020B0600070205080204" pitchFamily="34" charset="-128"/>
              </a:rPr>
              <a:t>EWEG Access or Help: </a:t>
            </a:r>
            <a:r>
              <a:rPr lang="en-US" altLang="en-US" u="sng" dirty="0" smtClean="0">
                <a:ea typeface="ＭＳ Ｐゴシック" panose="020B0600070205080204" pitchFamily="34" charset="-128"/>
                <a:hlinkClick r:id="rId3"/>
              </a:rPr>
              <a:t>eweghelp@doe.state.nj.us</a:t>
            </a:r>
            <a:endParaRPr lang="en-US" altLang="en-US" dirty="0" smtClean="0">
              <a:ea typeface="ＭＳ Ｐゴシック" panose="020B0600070205080204" pitchFamily="34" charset="-128"/>
            </a:endParaRPr>
          </a:p>
          <a:p>
            <a:pPr eaLnBrk="1" hangingPunct="1">
              <a:spcBef>
                <a:spcPts val="1200"/>
              </a:spcBef>
              <a:defRPr/>
            </a:pPr>
            <a:r>
              <a:rPr lang="en-US" altLang="en-US" dirty="0" smtClean="0">
                <a:ea typeface="ＭＳ Ｐゴシック" panose="020B0600070205080204" pitchFamily="34" charset="-128"/>
              </a:rPr>
              <a:t>Forms that must be completed and uploaded in EWEG:</a:t>
            </a:r>
          </a:p>
          <a:p>
            <a:pPr lvl="1" eaLnBrk="1" hangingPunct="1">
              <a:defRPr/>
            </a:pPr>
            <a:r>
              <a:rPr lang="en-US" altLang="en-US" dirty="0" smtClean="0">
                <a:ea typeface="ＭＳ Ｐゴシック" panose="020B0600070205080204" pitchFamily="34" charset="-128"/>
              </a:rPr>
              <a:t>Entity Overview – </a:t>
            </a:r>
            <a:r>
              <a:rPr lang="en-US" altLang="en-US" dirty="0" smtClean="0">
                <a:ea typeface="ＭＳ Ｐゴシック" panose="020B0600070205080204" pitchFamily="34" charset="-128"/>
                <a:hlinkClick r:id="rId4"/>
              </a:rPr>
              <a:t>www.sam.gov</a:t>
            </a:r>
            <a:r>
              <a:rPr lang="en-US" altLang="en-US" dirty="0" smtClean="0">
                <a:ea typeface="ＭＳ Ｐゴシック" panose="020B0600070205080204" pitchFamily="34" charset="-128"/>
              </a:rPr>
              <a:t> profile</a:t>
            </a:r>
          </a:p>
          <a:p>
            <a:pPr lvl="1" eaLnBrk="1" hangingPunct="1">
              <a:defRPr/>
            </a:pPr>
            <a:r>
              <a:rPr lang="en-US" altLang="en-US" b="1" dirty="0" smtClean="0">
                <a:ea typeface="ＭＳ Ｐゴシック" panose="020B0600070205080204" pitchFamily="34" charset="-128"/>
              </a:rPr>
              <a:t>Form 1 </a:t>
            </a:r>
            <a:r>
              <a:rPr lang="en-US" altLang="en-US" dirty="0" smtClean="0">
                <a:ea typeface="ＭＳ Ｐゴシック" panose="020B0600070205080204" pitchFamily="34" charset="-128"/>
              </a:rPr>
              <a:t>– Documentation of Eligibility</a:t>
            </a:r>
          </a:p>
          <a:p>
            <a:pPr lvl="1" eaLnBrk="1" hangingPunct="1">
              <a:defRPr/>
            </a:pPr>
            <a:r>
              <a:rPr lang="en-US" altLang="en-US" b="1" dirty="0" smtClean="0">
                <a:ea typeface="ＭＳ Ｐゴシック" panose="020B0600070205080204" pitchFamily="34" charset="-128"/>
              </a:rPr>
              <a:t>Form 2 </a:t>
            </a:r>
            <a:r>
              <a:rPr lang="en-US" altLang="en-US" dirty="0" smtClean="0">
                <a:ea typeface="ＭＳ Ｐゴシック" panose="020B0600070205080204" pitchFamily="34" charset="-128"/>
              </a:rPr>
              <a:t>– Professional Development Commitment</a:t>
            </a:r>
          </a:p>
        </p:txBody>
      </p:sp>
    </p:spTree>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 1 – Eligibility</a:t>
            </a:r>
            <a:br>
              <a:rPr lang="en-US" dirty="0" smtClean="0"/>
            </a:br>
            <a:r>
              <a:rPr lang="en-US" sz="2700" dirty="0" smtClean="0"/>
              <a:t>(Pages 45)</a:t>
            </a:r>
            <a:endParaRPr lang="en-US" sz="2700" dirty="0"/>
          </a:p>
        </p:txBody>
      </p:sp>
      <p:sp>
        <p:nvSpPr>
          <p:cNvPr id="3" name="Content Placeholder 2"/>
          <p:cNvSpPr>
            <a:spLocks noGrp="1"/>
          </p:cNvSpPr>
          <p:nvPr>
            <p:ph idx="1"/>
          </p:nvPr>
        </p:nvSpPr>
        <p:spPr/>
        <p:txBody>
          <a:bodyPr>
            <a:normAutofit/>
          </a:bodyPr>
          <a:lstStyle/>
          <a:p>
            <a:r>
              <a:rPr lang="en-US" sz="2300" dirty="0" smtClean="0"/>
              <a:t>If a multi-school district, only one school may apply.</a:t>
            </a:r>
          </a:p>
          <a:p>
            <a:r>
              <a:rPr lang="en-US" sz="2300" dirty="0" smtClean="0"/>
              <a:t>IF CTE programs exist on the official Approved CTE Programs List, they must be listed.</a:t>
            </a:r>
          </a:p>
          <a:p>
            <a:pPr marL="457200" lvl="1" indent="0">
              <a:buNone/>
            </a:pPr>
            <a:endParaRPr lang="en-US" sz="2300" dirty="0" smtClean="0"/>
          </a:p>
          <a:p>
            <a:pPr lvl="1">
              <a:spcBef>
                <a:spcPts val="0"/>
              </a:spcBef>
            </a:pPr>
            <a:r>
              <a:rPr lang="en-US" sz="2300" dirty="0" smtClean="0"/>
              <a:t>Districts ARE ELIGIBLE regardless of number of CTE programs at a district.</a:t>
            </a:r>
          </a:p>
          <a:p>
            <a:r>
              <a:rPr lang="en-US" sz="2300" dirty="0" smtClean="0"/>
              <a:t>Identify school as regional, category A, category B, or category C</a:t>
            </a:r>
          </a:p>
          <a:p>
            <a:r>
              <a:rPr lang="en-US" sz="2300" dirty="0" smtClean="0"/>
              <a:t>Identify a minimum of one Key Industry must be identified</a:t>
            </a:r>
            <a:endParaRPr lang="en-US" sz="2300" dirty="0"/>
          </a:p>
        </p:txBody>
      </p:sp>
      <p:sp>
        <p:nvSpPr>
          <p:cNvPr id="4" name="TextBox 3"/>
          <p:cNvSpPr txBox="1"/>
          <p:nvPr/>
        </p:nvSpPr>
        <p:spPr>
          <a:xfrm>
            <a:off x="2057400" y="3276600"/>
            <a:ext cx="5060437" cy="369332"/>
          </a:xfrm>
          <a:prstGeom prst="rect">
            <a:avLst/>
          </a:prstGeom>
          <a:noFill/>
        </p:spPr>
        <p:txBody>
          <a:bodyPr wrap="none" rtlCol="0">
            <a:spAutoFit/>
          </a:bodyPr>
          <a:lstStyle/>
          <a:p>
            <a:r>
              <a:rPr lang="en-US" dirty="0">
                <a:hlinkClick r:id="rId3"/>
              </a:rPr>
              <a:t>http://www.state.nj.us/education/cte/</a:t>
            </a:r>
            <a:r>
              <a:rPr lang="en-US" dirty="0" smtClean="0">
                <a:hlinkClick r:id="rId3"/>
              </a:rPr>
              <a:t>pubvoc.htm</a:t>
            </a:r>
            <a:r>
              <a:rPr lang="en-US" dirty="0" smtClean="0"/>
              <a:t> </a:t>
            </a:r>
            <a:endParaRPr lang="en-US" dirty="0"/>
          </a:p>
        </p:txBody>
      </p:sp>
    </p:spTree>
    <p:extLst>
      <p:ext uri="{BB962C8B-B14F-4D97-AF65-F5344CB8AC3E}">
        <p14:creationId xmlns:p14="http://schemas.microsoft.com/office/powerpoint/2010/main" val="1134007835"/>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781800" cy="1143000"/>
          </a:xfrm>
        </p:spPr>
        <p:txBody>
          <a:bodyPr>
            <a:normAutofit fontScale="90000"/>
          </a:bodyPr>
          <a:lstStyle/>
          <a:p>
            <a:r>
              <a:rPr lang="en-US" dirty="0" smtClean="0"/>
              <a:t>Form 2 – Professional Development Commitment</a:t>
            </a:r>
            <a:r>
              <a:rPr lang="en-US" sz="2700" dirty="0" smtClean="0"/>
              <a:t>    (Page 46)</a:t>
            </a:r>
            <a:endParaRPr lang="en-US" dirty="0"/>
          </a:p>
        </p:txBody>
      </p:sp>
      <p:sp>
        <p:nvSpPr>
          <p:cNvPr id="3" name="Content Placeholder 2"/>
          <p:cNvSpPr>
            <a:spLocks noGrp="1"/>
          </p:cNvSpPr>
          <p:nvPr>
            <p:ph idx="1"/>
          </p:nvPr>
        </p:nvSpPr>
        <p:spPr>
          <a:xfrm>
            <a:off x="152400" y="1600200"/>
            <a:ext cx="9525000" cy="5181600"/>
          </a:xfrm>
        </p:spPr>
        <p:txBody>
          <a:bodyPr>
            <a:normAutofit/>
          </a:bodyPr>
          <a:lstStyle/>
          <a:p>
            <a:pPr>
              <a:spcBef>
                <a:spcPts val="600"/>
              </a:spcBef>
            </a:pPr>
            <a:r>
              <a:rPr lang="en-US" dirty="0" smtClean="0"/>
              <a:t>Review the list of NJ DOE sponsored PD</a:t>
            </a:r>
          </a:p>
          <a:p>
            <a:pPr lvl="1">
              <a:spcBef>
                <a:spcPts val="600"/>
              </a:spcBef>
            </a:pPr>
            <a:r>
              <a:rPr lang="en-US" dirty="0" smtClean="0"/>
              <a:t>A guide to districts in tailoring PD offerings locally</a:t>
            </a:r>
          </a:p>
          <a:p>
            <a:pPr marL="457200" lvl="1" indent="0">
              <a:spcBef>
                <a:spcPts val="600"/>
              </a:spcBef>
              <a:buNone/>
            </a:pPr>
            <a:endParaRPr lang="en-US" dirty="0" smtClean="0"/>
          </a:p>
          <a:p>
            <a:pPr>
              <a:spcBef>
                <a:spcPts val="600"/>
              </a:spcBef>
            </a:pPr>
            <a:r>
              <a:rPr lang="en-US" dirty="0" smtClean="0"/>
              <a:t>Identify BY NAME &amp; TITLE the District Career Pathways Team</a:t>
            </a:r>
          </a:p>
          <a:p>
            <a:pPr lvl="1">
              <a:spcBef>
                <a:spcPts val="600"/>
              </a:spcBef>
            </a:pPr>
            <a:r>
              <a:rPr lang="en-US" dirty="0" smtClean="0"/>
              <a:t>Edit the Title list for the staff member listed</a:t>
            </a:r>
          </a:p>
          <a:p>
            <a:pPr lvl="1">
              <a:spcBef>
                <a:spcPts val="600"/>
              </a:spcBef>
            </a:pPr>
            <a:r>
              <a:rPr lang="en-US" dirty="0" smtClean="0"/>
              <a:t>If a staff member fulfills more than one role, they can be listed twice  (</a:t>
            </a:r>
            <a:r>
              <a:rPr lang="en-US" dirty="0" err="1" smtClean="0"/>
              <a:t>ie</a:t>
            </a:r>
            <a:r>
              <a:rPr lang="en-US" dirty="0" smtClean="0"/>
              <a:t> District Admin &amp; Curriculum Lead)</a:t>
            </a:r>
          </a:p>
          <a:p>
            <a:pPr lvl="2">
              <a:spcBef>
                <a:spcPts val="600"/>
              </a:spcBef>
            </a:pPr>
            <a:r>
              <a:rPr lang="en-US" dirty="0"/>
              <a:t>If a district could </a:t>
            </a:r>
            <a:r>
              <a:rPr lang="en-US" dirty="0" smtClean="0"/>
              <a:t>provide an organization </a:t>
            </a:r>
            <a:r>
              <a:rPr lang="en-US" dirty="0"/>
              <a:t>chart </a:t>
            </a:r>
            <a:r>
              <a:rPr lang="en-US" dirty="0" smtClean="0"/>
              <a:t>to justify the </a:t>
            </a:r>
            <a:r>
              <a:rPr lang="en-US" dirty="0"/>
              <a:t>limited number of staff members committed to this </a:t>
            </a:r>
            <a:r>
              <a:rPr lang="en-US" dirty="0" smtClean="0"/>
              <a:t>project</a:t>
            </a:r>
          </a:p>
          <a:p>
            <a:pPr lvl="1">
              <a:spcBef>
                <a:spcPts val="600"/>
              </a:spcBef>
            </a:pPr>
            <a:r>
              <a:rPr lang="en-US" dirty="0" smtClean="0"/>
              <a:t>EACH staff member identified MUST sign the PD Commitment Form</a:t>
            </a:r>
            <a:endParaRPr lang="en-US" dirty="0"/>
          </a:p>
        </p:txBody>
      </p:sp>
    </p:spTree>
    <p:extLst>
      <p:ext uri="{BB962C8B-B14F-4D97-AF65-F5344CB8AC3E}">
        <p14:creationId xmlns:p14="http://schemas.microsoft.com/office/powerpoint/2010/main" val="2144622946"/>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533400"/>
            <a:ext cx="6486525" cy="914400"/>
          </a:xfrm>
        </p:spPr>
        <p:txBody>
          <a:bodyPr/>
          <a:lstStyle/>
          <a:p>
            <a:pPr eaLnBrk="1" fontAlgn="auto" hangingPunct="1">
              <a:spcAft>
                <a:spcPts val="0"/>
              </a:spcAft>
              <a:defRPr/>
            </a:pPr>
            <a:r>
              <a:rPr lang="en-US" dirty="0" smtClean="0">
                <a:ea typeface="+mj-ea"/>
                <a:cs typeface="+mj-cs"/>
              </a:rPr>
              <a:t>Questions / Comments</a:t>
            </a:r>
            <a:endParaRPr lang="en-US" dirty="0">
              <a:ea typeface="+mj-ea"/>
              <a:cs typeface="+mj-cs"/>
            </a:endParaRPr>
          </a:p>
        </p:txBody>
      </p:sp>
      <p:sp>
        <p:nvSpPr>
          <p:cNvPr id="132099" name="Rectangle 3"/>
          <p:cNvSpPr>
            <a:spLocks noGrp="1" noChangeArrowheads="1"/>
          </p:cNvSpPr>
          <p:nvPr>
            <p:ph idx="1"/>
          </p:nvPr>
        </p:nvSpPr>
        <p:spPr>
          <a:xfrm>
            <a:off x="457200" y="1752600"/>
            <a:ext cx="7467600" cy="4721225"/>
          </a:xfrm>
        </p:spPr>
        <p:txBody>
          <a:bodyPr/>
          <a:lstStyle/>
          <a:p>
            <a:pPr eaLnBrk="1" hangingPunct="1">
              <a:spcBef>
                <a:spcPts val="1200"/>
              </a:spcBef>
              <a:spcAft>
                <a:spcPts val="1200"/>
              </a:spcAft>
            </a:pPr>
            <a:r>
              <a:rPr lang="en-US" altLang="en-US" dirty="0" smtClean="0">
                <a:ea typeface="ＭＳ Ｐゴシック" panose="020B0600070205080204" pitchFamily="34" charset="-128"/>
              </a:rPr>
              <a:t>Technical questions can be directed to </a:t>
            </a:r>
            <a:r>
              <a:rPr lang="en-US" altLang="en-US" u="sng" dirty="0" smtClean="0">
                <a:ea typeface="ＭＳ Ｐゴシック" panose="020B0600070205080204" pitchFamily="34" charset="-128"/>
                <a:hlinkClick r:id="rId3"/>
              </a:rPr>
              <a:t>eweghelp@doe.state.nj.us</a:t>
            </a:r>
            <a:r>
              <a:rPr lang="en-US" altLang="en-US" u="sng" dirty="0" smtClean="0">
                <a:ea typeface="ＭＳ Ｐゴシック" panose="020B0600070205080204" pitchFamily="34" charset="-128"/>
              </a:rPr>
              <a:t>.</a:t>
            </a:r>
          </a:p>
          <a:p>
            <a:pPr eaLnBrk="1" hangingPunct="1">
              <a:spcBef>
                <a:spcPts val="1200"/>
              </a:spcBef>
              <a:spcAft>
                <a:spcPts val="1200"/>
              </a:spcAft>
            </a:pPr>
            <a:r>
              <a:rPr lang="en-US" altLang="en-US" dirty="0" smtClean="0">
                <a:ea typeface="ＭＳ Ｐゴシック" panose="020B0600070205080204" pitchFamily="34" charset="-128"/>
              </a:rPr>
              <a:t>A recording of this technical assistance session along with a written FAQ document will be posted on the NGO webpage.  </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CTEtemplate">
  <a:themeElements>
    <a:clrScheme name="CTE-NJ">
      <a:dk1>
        <a:sysClr val="windowText" lastClr="000000"/>
      </a:dk1>
      <a:lt1>
        <a:sysClr val="window" lastClr="FFFFFF"/>
      </a:lt1>
      <a:dk2>
        <a:srgbClr val="1F497D"/>
      </a:dk2>
      <a:lt2>
        <a:srgbClr val="EEECE1"/>
      </a:lt2>
      <a:accent1>
        <a:srgbClr val="7AB800"/>
      </a:accent1>
      <a:accent2>
        <a:srgbClr val="FF6D14"/>
      </a:accent2>
      <a:accent3>
        <a:srgbClr val="009AA6"/>
      </a:accent3>
      <a:accent4>
        <a:srgbClr val="8064A2"/>
      </a:accent4>
      <a:accent5>
        <a:srgbClr val="4BACC6"/>
      </a:accent5>
      <a:accent6>
        <a:srgbClr val="F79646"/>
      </a:accent6>
      <a:hlink>
        <a:srgbClr val="0000FF"/>
      </a:hlink>
      <a:folHlink>
        <a:srgbClr val="800080"/>
      </a:folHlink>
    </a:clrScheme>
    <a:fontScheme name="CTE-NJ">
      <a:majorFont>
        <a:latin typeface="Cambri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TEtemplate" id="{7FD31E31-E3C0-4ED8-A5A7-B2F72B784AC7}" vid="{F2CE8275-FA5F-4438-B450-9E933EAF8C4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7808</TotalTime>
  <Words>6180</Words>
  <Application>Microsoft Office PowerPoint</Application>
  <PresentationFormat>On-screen Show (4:3)</PresentationFormat>
  <Paragraphs>868</Paragraphs>
  <Slides>100</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ＭＳ Ｐゴシック</vt:lpstr>
      <vt:lpstr>Arial</vt:lpstr>
      <vt:lpstr>Calibri</vt:lpstr>
      <vt:lpstr>Candara</vt:lpstr>
      <vt:lpstr>Century Schoolbook</vt:lpstr>
      <vt:lpstr>Geneva</vt:lpstr>
      <vt:lpstr>Times New Roman</vt:lpstr>
      <vt:lpstr>Wingdings</vt:lpstr>
      <vt:lpstr>OCTEtemplate</vt:lpstr>
      <vt:lpstr>Building Capacity for  Career Pathways: Technical Assistance Workshop                                          December 1, 2015 </vt:lpstr>
      <vt:lpstr>FY16 Career Pathways NGO TA Workshop</vt:lpstr>
      <vt:lpstr>PowerPoint Presentation</vt:lpstr>
      <vt:lpstr>Questions?</vt:lpstr>
      <vt:lpstr>PowerPoint Presentation</vt:lpstr>
      <vt:lpstr>TA Session Overview</vt:lpstr>
      <vt:lpstr>Agenda</vt:lpstr>
      <vt:lpstr>PowerPoint Presentation</vt:lpstr>
      <vt:lpstr>Goal of NGO (Page 6)</vt:lpstr>
      <vt:lpstr>Career Pathways Grant Outline</vt:lpstr>
      <vt:lpstr>Career Pathway Grant  Bird’s Eye View of Deliverables  (Page 6)</vt:lpstr>
      <vt:lpstr>Important Dates</vt:lpstr>
      <vt:lpstr>Grant Funding (Page 6)</vt:lpstr>
      <vt:lpstr>Reporting Requirements (Pages 11, 33)</vt:lpstr>
      <vt:lpstr>Questions about the overview of the Career Pathways NGO?</vt:lpstr>
      <vt:lpstr>PowerPoint Presentation</vt:lpstr>
      <vt:lpstr>Eligibility Requirements   (Page 7)</vt:lpstr>
      <vt:lpstr>NJ Key Industries   (Page 5)</vt:lpstr>
      <vt:lpstr>Questions on Eligibility?</vt:lpstr>
      <vt:lpstr>PowerPoint Presentation</vt:lpstr>
      <vt:lpstr>Selection Process</vt:lpstr>
      <vt:lpstr>Selection Process  (Pages  8-9)</vt:lpstr>
      <vt:lpstr>Questions on Selection?</vt:lpstr>
      <vt:lpstr>PowerPoint Presentation</vt:lpstr>
      <vt:lpstr>Project Consideration Topics</vt:lpstr>
      <vt:lpstr>PowerPoint Presentation</vt:lpstr>
      <vt:lpstr>What are Career Pathways?  (Page 31, Appendix A)</vt:lpstr>
      <vt:lpstr>Career Pathway Domains</vt:lpstr>
      <vt:lpstr>What does that look like in a school?</vt:lpstr>
      <vt:lpstr>Questions on  Career Pathways?</vt:lpstr>
      <vt:lpstr>PowerPoint Presentation</vt:lpstr>
      <vt:lpstr>Career &amp; Technical Education Programs of Study Framework (Appendix D)</vt:lpstr>
      <vt:lpstr>Foundational CTE Programs  (Page 43, Appendix D)</vt:lpstr>
      <vt:lpstr>CTE Programs of Study</vt:lpstr>
      <vt:lpstr>Questions about  Career and Technical Education Programs?</vt:lpstr>
      <vt:lpstr>PowerPoint Presentation</vt:lpstr>
      <vt:lpstr>Administrative Vision &amp; Commitment</vt:lpstr>
      <vt:lpstr>Professional Learning</vt:lpstr>
      <vt:lpstr>High Quality Partnerships</vt:lpstr>
      <vt:lpstr>Career Pathways Advisory Board</vt:lpstr>
      <vt:lpstr>Partnership Resources</vt:lpstr>
      <vt:lpstr>Questions on District Supports for  Career Pathways?</vt:lpstr>
      <vt:lpstr>PowerPoint Presentation</vt:lpstr>
      <vt:lpstr>Rigorous Pedagogy</vt:lpstr>
      <vt:lpstr>PowerPoint Presentation</vt:lpstr>
      <vt:lpstr>Program Design</vt:lpstr>
      <vt:lpstr>Interdisciplinary Instruction</vt:lpstr>
      <vt:lpstr>What are  Structured Learning Experiences?</vt:lpstr>
      <vt:lpstr>Types of SLEs</vt:lpstr>
      <vt:lpstr>Questions on Student Learning Considerations?</vt:lpstr>
      <vt:lpstr>PowerPoint Presentation</vt:lpstr>
      <vt:lpstr>Project Planning</vt:lpstr>
      <vt:lpstr>Required Project Activities</vt:lpstr>
      <vt:lpstr>Project Activities- Year 1  (Pages 12-14, Section 1.9) </vt:lpstr>
      <vt:lpstr>Project Activities- Years 2 – 5 (Page 33, Appendix B)</vt:lpstr>
      <vt:lpstr>PowerPoint Presentation</vt:lpstr>
      <vt:lpstr>Partners</vt:lpstr>
      <vt:lpstr>Staff</vt:lpstr>
      <vt:lpstr>Pedagogical Approach</vt:lpstr>
      <vt:lpstr>Students</vt:lpstr>
      <vt:lpstr>Performance</vt:lpstr>
      <vt:lpstr>Sustainability </vt:lpstr>
      <vt:lpstr>Questions on Project Planning  Resources &amp; Activities?</vt:lpstr>
      <vt:lpstr>PowerPoint Presentation</vt:lpstr>
      <vt:lpstr>Section 2.2 Project Requirements</vt:lpstr>
      <vt:lpstr>Component Overview</vt:lpstr>
      <vt:lpstr>PowerPoint Presentation</vt:lpstr>
      <vt:lpstr>Project Abstract  (0 Points)   (Page 20, Sec. 2.2.1)</vt:lpstr>
      <vt:lpstr>Statement of Need  (20 Points)   (Page 21, Sec. 2.2.2)</vt:lpstr>
      <vt:lpstr>Questions about  Abstract &amp; Statement of Need?</vt:lpstr>
      <vt:lpstr>PowerPoint Presentation</vt:lpstr>
      <vt:lpstr>Project Description  (25 Points)   (Pages 21-22, Sec. 2.2.3)</vt:lpstr>
      <vt:lpstr>Project Description - Vision</vt:lpstr>
      <vt:lpstr>Project Description - Implementation</vt:lpstr>
      <vt:lpstr>Project Design Elements – Sustainability </vt:lpstr>
      <vt:lpstr>Questions on  Project Description?</vt:lpstr>
      <vt:lpstr>PowerPoint Presentation</vt:lpstr>
      <vt:lpstr>Graphic Relationship</vt:lpstr>
      <vt:lpstr>Objectives and Indicators (5 pts)  </vt:lpstr>
      <vt:lpstr>Objectives and Indicators (Pages 22-25)</vt:lpstr>
      <vt:lpstr>PowerPoint Presentation</vt:lpstr>
      <vt:lpstr>Questions on  Objectives &amp; Indicators?</vt:lpstr>
      <vt:lpstr>PowerPoint Presentation</vt:lpstr>
      <vt:lpstr>Project Activity Plan  (20 Points)   (Pages 25-26)</vt:lpstr>
      <vt:lpstr>SAMPLE PROJECT ACTIVITY PLAN       Local Objective</vt:lpstr>
      <vt:lpstr>SAMPLE PROJECT ACTIVITY PLAN       Local Objective</vt:lpstr>
      <vt:lpstr>Questions on Project Activity Plan?</vt:lpstr>
      <vt:lpstr>PowerPoint Presentation</vt:lpstr>
      <vt:lpstr>Commitment and Capacity (20 Points)</vt:lpstr>
      <vt:lpstr>Questions about  Commitment &amp; Capacity?</vt:lpstr>
      <vt:lpstr>PowerPoint Presentation</vt:lpstr>
      <vt:lpstr>Budget</vt:lpstr>
      <vt:lpstr>Questions on Budgeting?</vt:lpstr>
      <vt:lpstr>Appendices</vt:lpstr>
      <vt:lpstr>Application Component Checklist    (Page 30)</vt:lpstr>
      <vt:lpstr>Application Submission</vt:lpstr>
      <vt:lpstr>Form 1 – Eligibility (Pages 45)</vt:lpstr>
      <vt:lpstr>Form 2 – Professional Development Commitment    (Page 46)</vt:lpstr>
      <vt:lpstr>Questions / Comments</vt:lpstr>
      <vt:lpstr>PowerPoint Presentation</vt:lpstr>
    </vt:vector>
  </TitlesOfParts>
  <Company>NJDOE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sabramso</dc:creator>
  <cp:lastModifiedBy>Borota, Nicolae</cp:lastModifiedBy>
  <cp:revision>452</cp:revision>
  <dcterms:created xsi:type="dcterms:W3CDTF">2009-02-23T15:53:40Z</dcterms:created>
  <dcterms:modified xsi:type="dcterms:W3CDTF">2015-12-08T18:47:33Z</dcterms:modified>
</cp:coreProperties>
</file>