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Lst>
  <p:notesMasterIdLst>
    <p:notesMasterId r:id="rId22"/>
  </p:notesMasterIdLst>
  <p:handoutMasterIdLst>
    <p:handoutMasterId r:id="rId23"/>
  </p:handoutMasterIdLst>
  <p:sldIdLst>
    <p:sldId id="287" r:id="rId3"/>
    <p:sldId id="283" r:id="rId4"/>
    <p:sldId id="284" r:id="rId5"/>
    <p:sldId id="285"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282" r:id="rId21"/>
  </p:sldIdLst>
  <p:sldSz cx="9144000" cy="6858000" type="screen4x3"/>
  <p:notesSz cx="6858000" cy="921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ulli, Diana" initials="PD" lastIdx="1" clrIdx="0">
    <p:extLst>
      <p:ext uri="{19B8F6BF-5375-455C-9EA6-DF929625EA0E}">
        <p15:presenceInfo xmlns:p15="http://schemas.microsoft.com/office/powerpoint/2012/main" userId="S-1-5-21-2017986614-23424109-2091147243-349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90" d="100"/>
          <a:sy n="90" d="100"/>
        </p:scale>
        <p:origin x="1386" y="90"/>
      </p:cViewPr>
      <p:guideLst/>
    </p:cSldViewPr>
  </p:slideViewPr>
  <p:notesTextViewPr>
    <p:cViewPr>
      <p:scale>
        <a:sx n="1" d="1"/>
        <a:sy n="1" d="1"/>
      </p:scale>
      <p:origin x="0" y="0"/>
    </p:cViewPr>
  </p:notesTextViewPr>
  <p:notesViewPr>
    <p:cSldViewPr snapToGrid="0">
      <p:cViewPr varScale="1">
        <p:scale>
          <a:sx n="89" d="100"/>
          <a:sy n="89" d="100"/>
        </p:scale>
        <p:origin x="378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237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2372"/>
          </a:xfrm>
          <a:prstGeom prst="rect">
            <a:avLst/>
          </a:prstGeom>
        </p:spPr>
        <p:txBody>
          <a:bodyPr vert="horz" lIns="91440" tIns="45720" rIns="91440" bIns="45720" rtlCol="0"/>
          <a:lstStyle>
            <a:lvl1pPr algn="r">
              <a:defRPr sz="1200"/>
            </a:lvl1pPr>
          </a:lstStyle>
          <a:p>
            <a:fld id="{B3BA40B0-59CA-499D-8F29-D1681DD78A07}" type="datetimeFigureOut">
              <a:rPr lang="en-US" smtClean="0"/>
              <a:t>10/5/2018</a:t>
            </a:fld>
            <a:endParaRPr lang="en-US" dirty="0"/>
          </a:p>
        </p:txBody>
      </p:sp>
      <p:sp>
        <p:nvSpPr>
          <p:cNvPr id="4" name="Footer Placeholder 3"/>
          <p:cNvSpPr>
            <a:spLocks noGrp="1"/>
          </p:cNvSpPr>
          <p:nvPr>
            <p:ph type="ftr" sz="quarter" idx="2"/>
          </p:nvPr>
        </p:nvSpPr>
        <p:spPr>
          <a:xfrm>
            <a:off x="0" y="8753067"/>
            <a:ext cx="2971800" cy="462371"/>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753067"/>
            <a:ext cx="2971800" cy="462371"/>
          </a:xfrm>
          <a:prstGeom prst="rect">
            <a:avLst/>
          </a:prstGeom>
        </p:spPr>
        <p:txBody>
          <a:bodyPr vert="horz" lIns="91440" tIns="45720" rIns="91440" bIns="45720" rtlCol="0" anchor="b"/>
          <a:lstStyle>
            <a:lvl1pPr algn="r">
              <a:defRPr sz="1200"/>
            </a:lvl1pPr>
          </a:lstStyle>
          <a:p>
            <a:fld id="{BB38252F-07CA-4214-AA3A-458C0B26540F}" type="slidenum">
              <a:rPr lang="en-US" smtClean="0"/>
              <a:t>‹#›</a:t>
            </a:fld>
            <a:endParaRPr lang="en-US" dirty="0"/>
          </a:p>
        </p:txBody>
      </p:sp>
    </p:spTree>
    <p:extLst>
      <p:ext uri="{BB962C8B-B14F-4D97-AF65-F5344CB8AC3E}">
        <p14:creationId xmlns:p14="http://schemas.microsoft.com/office/powerpoint/2010/main" val="3502444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237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2372"/>
          </a:xfrm>
          <a:prstGeom prst="rect">
            <a:avLst/>
          </a:prstGeom>
        </p:spPr>
        <p:txBody>
          <a:bodyPr vert="horz" lIns="91440" tIns="45720" rIns="91440" bIns="45720" rtlCol="0"/>
          <a:lstStyle>
            <a:lvl1pPr algn="r">
              <a:defRPr sz="1200"/>
            </a:lvl1pPr>
          </a:lstStyle>
          <a:p>
            <a:fld id="{E074C8C8-C1D2-4B3A-B6B9-B8272FE9EEA2}" type="datetimeFigureOut">
              <a:rPr lang="en-US" smtClean="0"/>
              <a:t>10/5/2018</a:t>
            </a:fld>
            <a:endParaRPr lang="en-US" dirty="0"/>
          </a:p>
        </p:txBody>
      </p:sp>
      <p:sp>
        <p:nvSpPr>
          <p:cNvPr id="4" name="Slide Image Placeholder 3"/>
          <p:cNvSpPr>
            <a:spLocks noGrp="1" noRot="1" noChangeAspect="1"/>
          </p:cNvSpPr>
          <p:nvPr>
            <p:ph type="sldImg" idx="2"/>
          </p:nvPr>
        </p:nvSpPr>
        <p:spPr>
          <a:xfrm>
            <a:off x="1355725" y="1152525"/>
            <a:ext cx="4146550" cy="31099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34929"/>
            <a:ext cx="5486400" cy="362857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3067"/>
            <a:ext cx="2971800" cy="46237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753067"/>
            <a:ext cx="2971800" cy="462371"/>
          </a:xfrm>
          <a:prstGeom prst="rect">
            <a:avLst/>
          </a:prstGeom>
        </p:spPr>
        <p:txBody>
          <a:bodyPr vert="horz" lIns="91440" tIns="45720" rIns="91440" bIns="45720" rtlCol="0" anchor="b"/>
          <a:lstStyle>
            <a:lvl1pPr algn="r">
              <a:defRPr sz="1200"/>
            </a:lvl1pPr>
          </a:lstStyle>
          <a:p>
            <a:fld id="{F20EE25C-AEB7-47D3-A923-F768D33F3099}" type="slidenum">
              <a:rPr lang="en-US" smtClean="0"/>
              <a:t>‹#›</a:t>
            </a:fld>
            <a:endParaRPr lang="en-US" dirty="0"/>
          </a:p>
        </p:txBody>
      </p:sp>
    </p:spTree>
    <p:extLst>
      <p:ext uri="{BB962C8B-B14F-4D97-AF65-F5344CB8AC3E}">
        <p14:creationId xmlns:p14="http://schemas.microsoft.com/office/powerpoint/2010/main" val="2775438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a:t>
            </a:fld>
            <a:endParaRPr lang="en-US" dirty="0"/>
          </a:p>
        </p:txBody>
      </p:sp>
    </p:spTree>
    <p:extLst>
      <p:ext uri="{BB962C8B-B14F-4D97-AF65-F5344CB8AC3E}">
        <p14:creationId xmlns:p14="http://schemas.microsoft.com/office/powerpoint/2010/main" val="1306277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10</a:t>
            </a:fld>
            <a:endParaRPr lang="en-US" dirty="0"/>
          </a:p>
        </p:txBody>
      </p:sp>
    </p:spTree>
    <p:extLst>
      <p:ext uri="{BB962C8B-B14F-4D97-AF65-F5344CB8AC3E}">
        <p14:creationId xmlns:p14="http://schemas.microsoft.com/office/powerpoint/2010/main" val="4168891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11</a:t>
            </a:fld>
            <a:endParaRPr lang="en-US" dirty="0"/>
          </a:p>
        </p:txBody>
      </p:sp>
    </p:spTree>
    <p:extLst>
      <p:ext uri="{BB962C8B-B14F-4D97-AF65-F5344CB8AC3E}">
        <p14:creationId xmlns:p14="http://schemas.microsoft.com/office/powerpoint/2010/main" val="3850738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12</a:t>
            </a:fld>
            <a:endParaRPr lang="en-US" dirty="0"/>
          </a:p>
        </p:txBody>
      </p:sp>
    </p:spTree>
    <p:extLst>
      <p:ext uri="{BB962C8B-B14F-4D97-AF65-F5344CB8AC3E}">
        <p14:creationId xmlns:p14="http://schemas.microsoft.com/office/powerpoint/2010/main" val="338495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13</a:t>
            </a:fld>
            <a:endParaRPr lang="en-US" dirty="0"/>
          </a:p>
        </p:txBody>
      </p:sp>
    </p:spTree>
    <p:extLst>
      <p:ext uri="{BB962C8B-B14F-4D97-AF65-F5344CB8AC3E}">
        <p14:creationId xmlns:p14="http://schemas.microsoft.com/office/powerpoint/2010/main" val="2356769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14</a:t>
            </a:fld>
            <a:endParaRPr lang="en-US" dirty="0"/>
          </a:p>
        </p:txBody>
      </p:sp>
    </p:spTree>
    <p:extLst>
      <p:ext uri="{BB962C8B-B14F-4D97-AF65-F5344CB8AC3E}">
        <p14:creationId xmlns:p14="http://schemas.microsoft.com/office/powerpoint/2010/main" val="1518216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15</a:t>
            </a:fld>
            <a:endParaRPr lang="en-US" dirty="0"/>
          </a:p>
        </p:txBody>
      </p:sp>
    </p:spTree>
    <p:extLst>
      <p:ext uri="{BB962C8B-B14F-4D97-AF65-F5344CB8AC3E}">
        <p14:creationId xmlns:p14="http://schemas.microsoft.com/office/powerpoint/2010/main" val="290175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16</a:t>
            </a:fld>
            <a:endParaRPr lang="en-US" dirty="0"/>
          </a:p>
        </p:txBody>
      </p:sp>
    </p:spTree>
    <p:extLst>
      <p:ext uri="{BB962C8B-B14F-4D97-AF65-F5344CB8AC3E}">
        <p14:creationId xmlns:p14="http://schemas.microsoft.com/office/powerpoint/2010/main" val="3769252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17</a:t>
            </a:fld>
            <a:endParaRPr lang="en-US" dirty="0"/>
          </a:p>
        </p:txBody>
      </p:sp>
    </p:spTree>
    <p:extLst>
      <p:ext uri="{BB962C8B-B14F-4D97-AF65-F5344CB8AC3E}">
        <p14:creationId xmlns:p14="http://schemas.microsoft.com/office/powerpoint/2010/main" val="3224007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18</a:t>
            </a:fld>
            <a:endParaRPr lang="en-US" dirty="0"/>
          </a:p>
        </p:txBody>
      </p:sp>
    </p:spTree>
    <p:extLst>
      <p:ext uri="{BB962C8B-B14F-4D97-AF65-F5344CB8AC3E}">
        <p14:creationId xmlns:p14="http://schemas.microsoft.com/office/powerpoint/2010/main" val="1180595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19</a:t>
            </a:fld>
            <a:endParaRPr lang="en-US" dirty="0"/>
          </a:p>
        </p:txBody>
      </p:sp>
    </p:spTree>
    <p:extLst>
      <p:ext uri="{BB962C8B-B14F-4D97-AF65-F5344CB8AC3E}">
        <p14:creationId xmlns:p14="http://schemas.microsoft.com/office/powerpoint/2010/main" val="395071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2</a:t>
            </a:fld>
            <a:endParaRPr lang="en-US" dirty="0"/>
          </a:p>
        </p:txBody>
      </p:sp>
    </p:spTree>
    <p:extLst>
      <p:ext uri="{BB962C8B-B14F-4D97-AF65-F5344CB8AC3E}">
        <p14:creationId xmlns:p14="http://schemas.microsoft.com/office/powerpoint/2010/main" val="1436102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3</a:t>
            </a:fld>
            <a:endParaRPr lang="en-US" dirty="0"/>
          </a:p>
        </p:txBody>
      </p:sp>
    </p:spTree>
    <p:extLst>
      <p:ext uri="{BB962C8B-B14F-4D97-AF65-F5344CB8AC3E}">
        <p14:creationId xmlns:p14="http://schemas.microsoft.com/office/powerpoint/2010/main" val="639814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4</a:t>
            </a:fld>
            <a:endParaRPr lang="en-US" dirty="0"/>
          </a:p>
        </p:txBody>
      </p:sp>
    </p:spTree>
    <p:extLst>
      <p:ext uri="{BB962C8B-B14F-4D97-AF65-F5344CB8AC3E}">
        <p14:creationId xmlns:p14="http://schemas.microsoft.com/office/powerpoint/2010/main" val="1085798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5</a:t>
            </a:fld>
            <a:endParaRPr lang="en-US" dirty="0"/>
          </a:p>
        </p:txBody>
      </p:sp>
    </p:spTree>
    <p:extLst>
      <p:ext uri="{BB962C8B-B14F-4D97-AF65-F5344CB8AC3E}">
        <p14:creationId xmlns:p14="http://schemas.microsoft.com/office/powerpoint/2010/main" val="4062799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6</a:t>
            </a:fld>
            <a:endParaRPr lang="en-US" dirty="0"/>
          </a:p>
        </p:txBody>
      </p:sp>
    </p:spTree>
    <p:extLst>
      <p:ext uri="{BB962C8B-B14F-4D97-AF65-F5344CB8AC3E}">
        <p14:creationId xmlns:p14="http://schemas.microsoft.com/office/powerpoint/2010/main" val="3553251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7</a:t>
            </a:fld>
            <a:endParaRPr lang="en-US" dirty="0"/>
          </a:p>
        </p:txBody>
      </p:sp>
    </p:spTree>
    <p:extLst>
      <p:ext uri="{BB962C8B-B14F-4D97-AF65-F5344CB8AC3E}">
        <p14:creationId xmlns:p14="http://schemas.microsoft.com/office/powerpoint/2010/main" val="3101217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8</a:t>
            </a:fld>
            <a:endParaRPr lang="en-US" dirty="0"/>
          </a:p>
        </p:txBody>
      </p:sp>
    </p:spTree>
    <p:extLst>
      <p:ext uri="{BB962C8B-B14F-4D97-AF65-F5344CB8AC3E}">
        <p14:creationId xmlns:p14="http://schemas.microsoft.com/office/powerpoint/2010/main" val="2585065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0EE25C-AEB7-47D3-A923-F768D33F3099}" type="slidenum">
              <a:rPr lang="en-US" smtClean="0"/>
              <a:t>9</a:t>
            </a:fld>
            <a:endParaRPr lang="en-US" dirty="0"/>
          </a:p>
        </p:txBody>
      </p:sp>
    </p:spTree>
    <p:extLst>
      <p:ext uri="{BB962C8B-B14F-4D97-AF65-F5344CB8AC3E}">
        <p14:creationId xmlns:p14="http://schemas.microsoft.com/office/powerpoint/2010/main" val="30306700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8.png"/><Relationship Id="rId7" Type="http://schemas.openxmlformats.org/officeDocument/2006/relationships/image" Target="../media/image3.png"/><Relationship Id="rId2" Type="http://schemas.openxmlformats.org/officeDocument/2006/relationships/hyperlink" Target="https://www.facebook.com/njdeptofed/" TargetMode="External"/><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hyperlink" Target="https://twitter.com/NewJerseyDOE" TargetMode="External"/><Relationship Id="rId9"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3.png"/><Relationship Id="rId2" Type="http://schemas.openxmlformats.org/officeDocument/2006/relationships/hyperlink" Target="https://www.facebook.com/njdeptofed/" TargetMode="External"/><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hyperlink" Target="https://twitter.com/NewJerseyDOE" TargetMode="Externa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80807" y="1488660"/>
            <a:ext cx="6706951" cy="1421452"/>
          </a:xfrm>
        </p:spPr>
        <p:txBody>
          <a:bodyPr anchor="b">
            <a:noAutofit/>
          </a:bodyPr>
          <a:lstStyle>
            <a:lvl1pPr algn="l">
              <a:defRPr sz="4800">
                <a:latin typeface="Bell MT" panose="02020503060305020303" pitchFamily="18" charset="0"/>
              </a:defRPr>
            </a:lvl1pPr>
          </a:lstStyle>
          <a:p>
            <a:r>
              <a:rPr lang="en-US" dirty="0"/>
              <a:t>New Jersey </a:t>
            </a:r>
            <a:br>
              <a:rPr lang="en-US" dirty="0"/>
            </a:br>
            <a:r>
              <a:rPr lang="en-US" dirty="0"/>
              <a:t>Department of Education </a:t>
            </a:r>
          </a:p>
        </p:txBody>
      </p:sp>
      <p:sp>
        <p:nvSpPr>
          <p:cNvPr id="3" name="Subtitle 2"/>
          <p:cNvSpPr>
            <a:spLocks noGrp="1"/>
          </p:cNvSpPr>
          <p:nvPr>
            <p:ph type="subTitle" idx="1" hasCustomPrompt="1"/>
          </p:nvPr>
        </p:nvSpPr>
        <p:spPr>
          <a:xfrm>
            <a:off x="957554" y="3593989"/>
            <a:ext cx="6858000" cy="1655762"/>
          </a:xfrm>
        </p:spPr>
        <p:txBody>
          <a:bodyPr/>
          <a:lstStyle>
            <a:lvl1pPr marL="0" indent="0" algn="ctr">
              <a:buNone/>
              <a:defRPr sz="2400" b="1" baseline="0">
                <a:latin typeface="Bell MT" panose="020205030603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Division </a:t>
            </a:r>
          </a:p>
          <a:p>
            <a:r>
              <a:rPr lang="en-US" dirty="0"/>
              <a:t>Presentation Title </a:t>
            </a:r>
          </a:p>
          <a:p>
            <a:r>
              <a:rPr lang="en-US" dirty="0"/>
              <a:t>Date </a:t>
            </a:r>
          </a:p>
        </p:txBody>
      </p:sp>
      <p:sp>
        <p:nvSpPr>
          <p:cNvPr id="8" name="Isosceles Triangle 7"/>
          <p:cNvSpPr/>
          <p:nvPr userDrawn="1"/>
        </p:nvSpPr>
        <p:spPr>
          <a:xfrm flipV="1">
            <a:off x="4561484" y="0"/>
            <a:ext cx="4633016" cy="4523304"/>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userDrawn="1"/>
        </p:nvCxnSpPr>
        <p:spPr>
          <a:xfrm>
            <a:off x="180807" y="2925833"/>
            <a:ext cx="7388364"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sp>
        <p:nvSpPr>
          <p:cNvPr id="9" name="Isosceles Triangle 8"/>
          <p:cNvSpPr/>
          <p:nvPr userDrawn="1"/>
        </p:nvSpPr>
        <p:spPr>
          <a:xfrm rot="10800000" flipV="1">
            <a:off x="0" y="4615396"/>
            <a:ext cx="2845942"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5" y="5461551"/>
            <a:ext cx="1316286" cy="1316286"/>
          </a:xfrm>
          <a:prstGeom prst="rect">
            <a:avLst/>
          </a:prstGeom>
          <a:effectLst>
            <a:outerShdw blurRad="50800" dist="38100" dir="8100000" algn="tr" rotWithShape="0">
              <a:prstClr val="black">
                <a:alpha val="40000"/>
              </a:prstClr>
            </a:outerShdw>
          </a:effectLst>
        </p:spPr>
      </p:pic>
      <p:pic>
        <p:nvPicPr>
          <p:cNvPr id="10" name="Picture 9"/>
          <p:cNvPicPr>
            <a:picLocks noChangeAspect="1"/>
          </p:cNvPicPr>
          <p:nvPr userDrawn="1"/>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6195631" y="967688"/>
            <a:ext cx="3299362" cy="3299362"/>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2835295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890059"/>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975882" y="724777"/>
            <a:ext cx="4629150" cy="54038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347259"/>
            <a:ext cx="2949178" cy="433087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Footer Placeholder 5"/>
          <p:cNvSpPr>
            <a:spLocks noGrp="1"/>
          </p:cNvSpPr>
          <p:nvPr>
            <p:ph type="ftr" sz="quarter" idx="11"/>
          </p:nvPr>
        </p:nvSpPr>
        <p:spPr>
          <a:xfrm>
            <a:off x="3035300" y="6579129"/>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48500" y="6579128"/>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73740" y="5869781"/>
            <a:ext cx="908383" cy="914479"/>
          </a:xfrm>
          <a:prstGeom prst="rect">
            <a:avLst/>
          </a:prstGeom>
        </p:spPr>
      </p:pic>
      <p:pic>
        <p:nvPicPr>
          <p:cNvPr id="10" name="Picture 9"/>
          <p:cNvPicPr>
            <a:picLocks noChangeAspect="1"/>
          </p:cNvPicPr>
          <p:nvPr userDrawn="1"/>
        </p:nvPicPr>
        <p:blipFill>
          <a:blip r:embed="rId3"/>
          <a:stretch>
            <a:fillRect/>
          </a:stretch>
        </p:blipFill>
        <p:spPr>
          <a:xfrm>
            <a:off x="6650735" y="0"/>
            <a:ext cx="2493265" cy="2043567"/>
          </a:xfrm>
          <a:prstGeom prst="rect">
            <a:avLst/>
          </a:prstGeom>
        </p:spPr>
      </p:pic>
      <p:pic>
        <p:nvPicPr>
          <p:cNvPr id="12" name="Picture 11"/>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333034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890059"/>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975882" y="724777"/>
            <a:ext cx="4629150" cy="54038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347259"/>
            <a:ext cx="2949178" cy="433087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Footer Placeholder 5"/>
          <p:cNvSpPr>
            <a:spLocks noGrp="1"/>
          </p:cNvSpPr>
          <p:nvPr>
            <p:ph type="ftr" sz="quarter" idx="11"/>
          </p:nvPr>
        </p:nvSpPr>
        <p:spPr>
          <a:xfrm>
            <a:off x="3035300" y="6579129"/>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48500" y="6579128"/>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3158106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930275"/>
          </a:xfrm>
        </p:spPr>
        <p:txBody>
          <a:bodyPr anchor="b"/>
          <a:lstStyle>
            <a:lvl1pPr>
              <a:defRPr sz="2400"/>
            </a:lvl1pPr>
          </a:lstStyle>
          <a:p>
            <a:r>
              <a:rPr lang="en-US" dirty="0"/>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1387475"/>
            <a:ext cx="2949178" cy="443398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Footer Placeholder 5"/>
          <p:cNvSpPr>
            <a:spLocks noGrp="1"/>
          </p:cNvSpPr>
          <p:nvPr>
            <p:ph type="ftr" sz="quarter" idx="11"/>
          </p:nvPr>
        </p:nvSpPr>
        <p:spPr>
          <a:xfrm>
            <a:off x="2978150" y="6538913"/>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09544" y="6553730"/>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73740" y="5869781"/>
            <a:ext cx="908383" cy="914479"/>
          </a:xfrm>
          <a:prstGeom prst="rect">
            <a:avLst/>
          </a:prstGeom>
        </p:spPr>
      </p:pic>
      <p:pic>
        <p:nvPicPr>
          <p:cNvPr id="10" name="Picture 9"/>
          <p:cNvPicPr>
            <a:picLocks noChangeAspect="1"/>
          </p:cNvPicPr>
          <p:nvPr userDrawn="1"/>
        </p:nvPicPr>
        <p:blipFill>
          <a:blip r:embed="rId3"/>
          <a:stretch>
            <a:fillRect/>
          </a:stretch>
        </p:blipFill>
        <p:spPr>
          <a:xfrm>
            <a:off x="6650735" y="0"/>
            <a:ext cx="2493265" cy="2043567"/>
          </a:xfrm>
          <a:prstGeom prst="rect">
            <a:avLst/>
          </a:prstGeom>
        </p:spPr>
      </p:pic>
      <p:pic>
        <p:nvPicPr>
          <p:cNvPr id="11" name="Picture 10"/>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522740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930275"/>
          </a:xfrm>
        </p:spPr>
        <p:txBody>
          <a:bodyPr anchor="b"/>
          <a:lstStyle>
            <a:lvl1pPr>
              <a:defRPr sz="2400"/>
            </a:lvl1pPr>
          </a:lstStyle>
          <a:p>
            <a:r>
              <a:rPr lang="en-US" dirty="0"/>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1387475"/>
            <a:ext cx="2949178" cy="443398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Footer Placeholder 5"/>
          <p:cNvSpPr>
            <a:spLocks noGrp="1"/>
          </p:cNvSpPr>
          <p:nvPr>
            <p:ph type="ftr" sz="quarter" idx="11"/>
          </p:nvPr>
        </p:nvSpPr>
        <p:spPr>
          <a:xfrm>
            <a:off x="2978150" y="6538913"/>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09544" y="6553730"/>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3368910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72300" y="6538913"/>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8" name="Picture 7"/>
          <p:cNvPicPr>
            <a:picLocks noChangeAspect="1"/>
          </p:cNvPicPr>
          <p:nvPr userDrawn="1"/>
        </p:nvPicPr>
        <p:blipFill>
          <a:blip r:embed="rId2"/>
          <a:stretch>
            <a:fillRect/>
          </a:stretch>
        </p:blipFill>
        <p:spPr>
          <a:xfrm>
            <a:off x="73740" y="5869781"/>
            <a:ext cx="908383" cy="914479"/>
          </a:xfrm>
          <a:prstGeom prst="rect">
            <a:avLst/>
          </a:prstGeom>
        </p:spPr>
      </p:pic>
      <p:pic>
        <p:nvPicPr>
          <p:cNvPr id="9" name="Picture 8"/>
          <p:cNvPicPr>
            <a:picLocks noChangeAspect="1"/>
          </p:cNvPicPr>
          <p:nvPr userDrawn="1"/>
        </p:nvPicPr>
        <p:blipFill>
          <a:blip r:embed="rId3"/>
          <a:stretch>
            <a:fillRect/>
          </a:stretch>
        </p:blipFill>
        <p:spPr>
          <a:xfrm>
            <a:off x="6650735" y="0"/>
            <a:ext cx="2493265" cy="2043567"/>
          </a:xfrm>
          <a:prstGeom prst="rect">
            <a:avLst/>
          </a:prstGeom>
        </p:spPr>
      </p:pic>
      <p:pic>
        <p:nvPicPr>
          <p:cNvPr id="10" name="Picture 9"/>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1678509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72300" y="6538913"/>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8" name="Picture 7"/>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907529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hank You Page Layout">
    <p:spTree>
      <p:nvGrpSpPr>
        <p:cNvPr id="1" name=""/>
        <p:cNvGrpSpPr/>
        <p:nvPr/>
      </p:nvGrpSpPr>
      <p:grpSpPr>
        <a:xfrm>
          <a:off x="0" y="0"/>
          <a:ext cx="0" cy="0"/>
          <a:chOff x="0" y="0"/>
          <a:chExt cx="0" cy="0"/>
        </a:xfrm>
      </p:grpSpPr>
      <p:sp>
        <p:nvSpPr>
          <p:cNvPr id="22" name="Slide Number Placeholder 8"/>
          <p:cNvSpPr txBox="1">
            <a:spLocks/>
          </p:cNvSpPr>
          <p:nvPr userDrawn="1"/>
        </p:nvSpPr>
        <p:spPr>
          <a:xfrm>
            <a:off x="7086600" y="6577835"/>
            <a:ext cx="2057400" cy="29498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D5C70A5-9411-4B11-A0DB-D49D3D849901}" type="slidenum">
              <a:rPr lang="en-US" sz="900" smtClean="0"/>
              <a:pPr/>
              <a:t>‹#›</a:t>
            </a:fld>
            <a:endParaRPr lang="en-US" sz="900" dirty="0"/>
          </a:p>
        </p:txBody>
      </p:sp>
      <p:sp>
        <p:nvSpPr>
          <p:cNvPr id="24" name="TextBox 23"/>
          <p:cNvSpPr txBox="1"/>
          <p:nvPr userDrawn="1"/>
        </p:nvSpPr>
        <p:spPr>
          <a:xfrm>
            <a:off x="1077246" y="5747069"/>
            <a:ext cx="2281394" cy="415498"/>
          </a:xfrm>
          <a:prstGeom prst="rect">
            <a:avLst/>
          </a:prstGeom>
          <a:noFill/>
        </p:spPr>
        <p:txBody>
          <a:bodyPr wrap="none" rtlCol="0">
            <a:spAutoFit/>
          </a:bodyPr>
          <a:lstStyle/>
          <a:p>
            <a:r>
              <a:rPr lang="en-US" sz="1050" dirty="0">
                <a:latin typeface="Bell MT" panose="02020503060305020303" pitchFamily="18" charset="0"/>
              </a:rPr>
              <a:t>New Jersey Department of Education </a:t>
            </a:r>
          </a:p>
          <a:p>
            <a:pPr algn="ctr"/>
            <a:r>
              <a:rPr lang="en-US" sz="1050" dirty="0">
                <a:latin typeface="Bell MT" panose="02020503060305020303" pitchFamily="18" charset="0"/>
              </a:rPr>
              <a:t>(@njdeptofed)</a:t>
            </a:r>
          </a:p>
        </p:txBody>
      </p:sp>
      <p:sp>
        <p:nvSpPr>
          <p:cNvPr id="26" name="TextBox 25"/>
          <p:cNvSpPr txBox="1"/>
          <p:nvPr userDrawn="1"/>
        </p:nvSpPr>
        <p:spPr>
          <a:xfrm>
            <a:off x="3880594" y="5807263"/>
            <a:ext cx="1350226" cy="253916"/>
          </a:xfrm>
          <a:prstGeom prst="rect">
            <a:avLst/>
          </a:prstGeom>
          <a:noFill/>
        </p:spPr>
        <p:txBody>
          <a:bodyPr wrap="square" rtlCol="0">
            <a:spAutoFit/>
          </a:bodyPr>
          <a:lstStyle/>
          <a:p>
            <a:pPr algn="ctr"/>
            <a:r>
              <a:rPr lang="en-US" sz="1050" dirty="0">
                <a:latin typeface="Bell MT" panose="02020503060305020303" pitchFamily="18" charset="0"/>
              </a:rPr>
              <a:t>@NewJerseyDOE</a:t>
            </a:r>
          </a:p>
        </p:txBody>
      </p:sp>
      <p:sp>
        <p:nvSpPr>
          <p:cNvPr id="28" name="TextBox 27"/>
          <p:cNvSpPr txBox="1"/>
          <p:nvPr userDrawn="1"/>
        </p:nvSpPr>
        <p:spPr>
          <a:xfrm>
            <a:off x="6384117" y="5807262"/>
            <a:ext cx="1128835" cy="253916"/>
          </a:xfrm>
          <a:prstGeom prst="rect">
            <a:avLst/>
          </a:prstGeom>
          <a:noFill/>
        </p:spPr>
        <p:txBody>
          <a:bodyPr wrap="none" rtlCol="0">
            <a:spAutoFit/>
          </a:bodyPr>
          <a:lstStyle/>
          <a:p>
            <a:pPr algn="ctr"/>
            <a:r>
              <a:rPr lang="en-US" sz="1050" dirty="0">
                <a:latin typeface="Bell MT" panose="02020503060305020303" pitchFamily="18" charset="0"/>
              </a:rPr>
              <a:t>@NewJerseyDoe</a:t>
            </a:r>
          </a:p>
        </p:txBody>
      </p:sp>
      <p:sp>
        <p:nvSpPr>
          <p:cNvPr id="29" name="TextBox 28"/>
          <p:cNvSpPr txBox="1"/>
          <p:nvPr userDrawn="1"/>
        </p:nvSpPr>
        <p:spPr>
          <a:xfrm>
            <a:off x="3873804" y="4428772"/>
            <a:ext cx="1443729" cy="415498"/>
          </a:xfrm>
          <a:prstGeom prst="rect">
            <a:avLst/>
          </a:prstGeom>
          <a:noFill/>
        </p:spPr>
        <p:txBody>
          <a:bodyPr wrap="none" rtlCol="0">
            <a:spAutoFit/>
          </a:bodyPr>
          <a:lstStyle/>
          <a:p>
            <a:r>
              <a:rPr lang="en-US" sz="2100" b="1" dirty="0">
                <a:latin typeface="Bell MT" panose="02020503060305020303" pitchFamily="18" charset="0"/>
              </a:rPr>
              <a:t>Follow Us!</a:t>
            </a:r>
          </a:p>
        </p:txBody>
      </p:sp>
      <p:sp>
        <p:nvSpPr>
          <p:cNvPr id="31" name="Text Placeholder 30"/>
          <p:cNvSpPr>
            <a:spLocks noGrp="1"/>
          </p:cNvSpPr>
          <p:nvPr>
            <p:ph type="body" sz="quarter" idx="13" hasCustomPrompt="1"/>
          </p:nvPr>
        </p:nvSpPr>
        <p:spPr>
          <a:xfrm>
            <a:off x="1806773" y="2506361"/>
            <a:ext cx="5530453" cy="1459617"/>
          </a:xfrm>
        </p:spPr>
        <p:txBody>
          <a:bodyPr>
            <a:normAutofit/>
          </a:bodyPr>
          <a:lstStyle>
            <a:lvl1pPr marL="0" indent="0" algn="ctr">
              <a:buNone/>
              <a:defRPr sz="1800" baseline="0"/>
            </a:lvl1pPr>
          </a:lstStyle>
          <a:p>
            <a:pPr lvl="0"/>
            <a:r>
              <a:rPr lang="en-US" dirty="0"/>
              <a:t>Department Contact Info</a:t>
            </a:r>
          </a:p>
          <a:p>
            <a:pPr lvl="0"/>
            <a:r>
              <a:rPr lang="en-US" dirty="0"/>
              <a:t>Phone Number:</a:t>
            </a:r>
          </a:p>
          <a:p>
            <a:pPr lvl="0"/>
            <a:r>
              <a:rPr lang="en-US" dirty="0"/>
              <a:t>Email: </a:t>
            </a:r>
          </a:p>
        </p:txBody>
      </p:sp>
      <p:sp>
        <p:nvSpPr>
          <p:cNvPr id="32" name="Slide Number Placeholder 31"/>
          <p:cNvSpPr>
            <a:spLocks noGrp="1"/>
          </p:cNvSpPr>
          <p:nvPr>
            <p:ph type="sldNum" sz="quarter" idx="14"/>
          </p:nvPr>
        </p:nvSpPr>
        <p:spPr>
          <a:xfrm>
            <a:off x="7086600" y="6577835"/>
            <a:ext cx="2057400" cy="365125"/>
          </a:xfrm>
          <a:prstGeom prst="rect">
            <a:avLst/>
          </a:prstGeom>
        </p:spPr>
        <p:txBody>
          <a:bodyPr/>
          <a:lstStyle/>
          <a:p>
            <a:pPr algn="r"/>
            <a:fld id="{CD5C70A5-9411-4B11-A0DB-D49D3D849901}" type="slidenum">
              <a:rPr lang="en-US" smtClean="0"/>
              <a:pPr algn="r"/>
              <a:t>‹#›</a:t>
            </a:fld>
            <a:endParaRPr lang="en-US" dirty="0"/>
          </a:p>
        </p:txBody>
      </p:sp>
      <p:sp>
        <p:nvSpPr>
          <p:cNvPr id="34" name="TextBox 33"/>
          <p:cNvSpPr txBox="1"/>
          <p:nvPr userDrawn="1"/>
        </p:nvSpPr>
        <p:spPr>
          <a:xfrm>
            <a:off x="2282754" y="1292970"/>
            <a:ext cx="4649158" cy="692497"/>
          </a:xfrm>
          <a:prstGeom prst="rect">
            <a:avLst/>
          </a:prstGeom>
          <a:noFill/>
        </p:spPr>
        <p:txBody>
          <a:bodyPr wrap="none" rtlCol="0">
            <a:spAutoFit/>
          </a:bodyPr>
          <a:lstStyle/>
          <a:p>
            <a:r>
              <a:rPr lang="en-US" sz="1800" b="0" dirty="0">
                <a:latin typeface="Bell MT" panose="02020503060305020303" pitchFamily="18" charset="0"/>
              </a:rPr>
              <a:t>New Jersey Department of Education Website</a:t>
            </a:r>
            <a:r>
              <a:rPr lang="en-US" sz="1800" b="1" dirty="0">
                <a:latin typeface="Bell MT" panose="02020503060305020303" pitchFamily="18" charset="0"/>
              </a:rPr>
              <a:t> </a:t>
            </a:r>
          </a:p>
          <a:p>
            <a:pPr algn="ctr"/>
            <a:r>
              <a:rPr lang="en-US" sz="1800" b="1" dirty="0">
                <a:latin typeface="Bell MT" panose="02020503060305020303" pitchFamily="18" charset="0"/>
              </a:rPr>
              <a:t>http://www.state.nj.us/education</a:t>
            </a:r>
            <a:r>
              <a:rPr lang="en-US" sz="2100" b="1" dirty="0">
                <a:latin typeface="Bell MT" panose="02020503060305020303" pitchFamily="18" charset="0"/>
              </a:rPr>
              <a:t>/</a:t>
            </a:r>
          </a:p>
        </p:txBody>
      </p:sp>
      <p:sp>
        <p:nvSpPr>
          <p:cNvPr id="36" name="TextBox 35"/>
          <p:cNvSpPr txBox="1"/>
          <p:nvPr userDrawn="1"/>
        </p:nvSpPr>
        <p:spPr>
          <a:xfrm>
            <a:off x="3340847" y="280354"/>
            <a:ext cx="2366097" cy="600164"/>
          </a:xfrm>
          <a:prstGeom prst="rect">
            <a:avLst/>
          </a:prstGeom>
          <a:noFill/>
        </p:spPr>
        <p:txBody>
          <a:bodyPr wrap="none" rtlCol="0">
            <a:spAutoFit/>
          </a:bodyPr>
          <a:lstStyle/>
          <a:p>
            <a:r>
              <a:rPr lang="en-US" sz="3300" b="1" dirty="0">
                <a:latin typeface="Bell MT" panose="02020503060305020303" pitchFamily="18" charset="0"/>
              </a:rPr>
              <a:t>Thank You!</a:t>
            </a:r>
            <a:endParaRPr lang="en-US" sz="3600" b="1" dirty="0">
              <a:latin typeface="Bell MT" panose="02020503060305020303" pitchFamily="18" charset="0"/>
            </a:endParaRPr>
          </a:p>
        </p:txBody>
      </p:sp>
      <p:pic>
        <p:nvPicPr>
          <p:cNvPr id="16" name="Picture 15">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23297" y="5289868"/>
            <a:ext cx="426963" cy="426963"/>
          </a:xfrm>
          <a:prstGeom prst="rect">
            <a:avLst/>
          </a:prstGeom>
        </p:spPr>
      </p:pic>
      <p:pic>
        <p:nvPicPr>
          <p:cNvPr id="17" name="Picture 16">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27107" y="5286419"/>
            <a:ext cx="440102" cy="440102"/>
          </a:xfrm>
          <a:prstGeom prst="rect">
            <a:avLst/>
          </a:prstGeom>
        </p:spPr>
      </p:pic>
      <p:pic>
        <p:nvPicPr>
          <p:cNvPr id="3" name="Picture 2"/>
          <p:cNvPicPr>
            <a:picLocks noChangeAspect="1"/>
          </p:cNvPicPr>
          <p:nvPr userDrawn="1"/>
        </p:nvPicPr>
        <p:blipFill>
          <a:blip r:embed="rId6"/>
          <a:stretch>
            <a:fillRect/>
          </a:stretch>
        </p:blipFill>
        <p:spPr>
          <a:xfrm>
            <a:off x="6730917" y="5226303"/>
            <a:ext cx="502090" cy="502090"/>
          </a:xfrm>
          <a:prstGeom prst="rect">
            <a:avLst/>
          </a:prstGeom>
        </p:spPr>
      </p:pic>
      <p:pic>
        <p:nvPicPr>
          <p:cNvPr id="19" name="Picture 18"/>
          <p:cNvPicPr>
            <a:picLocks noChangeAspect="1"/>
          </p:cNvPicPr>
          <p:nvPr userDrawn="1"/>
        </p:nvPicPr>
        <p:blipFill>
          <a:blip r:embed="rId7"/>
          <a:stretch>
            <a:fillRect/>
          </a:stretch>
        </p:blipFill>
        <p:spPr>
          <a:xfrm>
            <a:off x="73740" y="5869781"/>
            <a:ext cx="908383" cy="914479"/>
          </a:xfrm>
          <a:prstGeom prst="rect">
            <a:avLst/>
          </a:prstGeom>
        </p:spPr>
      </p:pic>
      <p:pic>
        <p:nvPicPr>
          <p:cNvPr id="2" name="Picture 1"/>
          <p:cNvPicPr>
            <a:picLocks noChangeAspect="1"/>
          </p:cNvPicPr>
          <p:nvPr userDrawn="1"/>
        </p:nvPicPr>
        <p:blipFill>
          <a:blip r:embed="rId8"/>
          <a:stretch>
            <a:fillRect/>
          </a:stretch>
        </p:blipFill>
        <p:spPr>
          <a:xfrm>
            <a:off x="6650735" y="0"/>
            <a:ext cx="2493265" cy="2043567"/>
          </a:xfrm>
          <a:prstGeom prst="rect">
            <a:avLst/>
          </a:prstGeom>
        </p:spPr>
      </p:pic>
      <p:pic>
        <p:nvPicPr>
          <p:cNvPr id="4" name="Picture 3"/>
          <p:cNvPicPr>
            <a:picLocks noChangeAspect="1"/>
          </p:cNvPicPr>
          <p:nvPr userDrawn="1"/>
        </p:nvPicPr>
        <p:blipFill>
          <a:blip r:embed="rId9"/>
          <a:stretch>
            <a:fillRect/>
          </a:stretch>
        </p:blipFill>
        <p:spPr>
          <a:xfrm>
            <a:off x="7931623" y="-76637"/>
            <a:ext cx="968516" cy="1698960"/>
          </a:xfrm>
          <a:prstGeom prst="rect">
            <a:avLst/>
          </a:prstGeom>
        </p:spPr>
      </p:pic>
    </p:spTree>
    <p:extLst>
      <p:ext uri="{BB962C8B-B14F-4D97-AF65-F5344CB8AC3E}">
        <p14:creationId xmlns:p14="http://schemas.microsoft.com/office/powerpoint/2010/main" val="53313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Page Layout">
    <p:spTree>
      <p:nvGrpSpPr>
        <p:cNvPr id="1" name=""/>
        <p:cNvGrpSpPr/>
        <p:nvPr/>
      </p:nvGrpSpPr>
      <p:grpSpPr>
        <a:xfrm>
          <a:off x="0" y="0"/>
          <a:ext cx="0" cy="0"/>
          <a:chOff x="0" y="0"/>
          <a:chExt cx="0" cy="0"/>
        </a:xfrm>
      </p:grpSpPr>
      <p:sp>
        <p:nvSpPr>
          <p:cNvPr id="22" name="Slide Number Placeholder 8"/>
          <p:cNvSpPr txBox="1">
            <a:spLocks/>
          </p:cNvSpPr>
          <p:nvPr userDrawn="1"/>
        </p:nvSpPr>
        <p:spPr>
          <a:xfrm>
            <a:off x="7086600" y="6577835"/>
            <a:ext cx="2057400" cy="29498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D5C70A5-9411-4B11-A0DB-D49D3D849901}" type="slidenum">
              <a:rPr lang="en-US" sz="900" smtClean="0"/>
              <a:pPr/>
              <a:t>‹#›</a:t>
            </a:fld>
            <a:endParaRPr lang="en-US" sz="900" dirty="0"/>
          </a:p>
        </p:txBody>
      </p:sp>
      <p:sp>
        <p:nvSpPr>
          <p:cNvPr id="24" name="TextBox 23"/>
          <p:cNvSpPr txBox="1"/>
          <p:nvPr userDrawn="1"/>
        </p:nvSpPr>
        <p:spPr>
          <a:xfrm>
            <a:off x="1077246" y="5747069"/>
            <a:ext cx="2281394" cy="415498"/>
          </a:xfrm>
          <a:prstGeom prst="rect">
            <a:avLst/>
          </a:prstGeom>
          <a:noFill/>
        </p:spPr>
        <p:txBody>
          <a:bodyPr wrap="none" rtlCol="0">
            <a:spAutoFit/>
          </a:bodyPr>
          <a:lstStyle/>
          <a:p>
            <a:r>
              <a:rPr lang="en-US" sz="1050" dirty="0">
                <a:latin typeface="Bell MT" panose="02020503060305020303" pitchFamily="18" charset="0"/>
              </a:rPr>
              <a:t>New Jersey Department of Education </a:t>
            </a:r>
          </a:p>
          <a:p>
            <a:pPr algn="ctr"/>
            <a:r>
              <a:rPr lang="en-US" sz="1050" dirty="0">
                <a:latin typeface="Bell MT" panose="02020503060305020303" pitchFamily="18" charset="0"/>
              </a:rPr>
              <a:t>(@njdeptofed)</a:t>
            </a:r>
          </a:p>
        </p:txBody>
      </p:sp>
      <p:sp>
        <p:nvSpPr>
          <p:cNvPr id="26" name="TextBox 25"/>
          <p:cNvSpPr txBox="1"/>
          <p:nvPr userDrawn="1"/>
        </p:nvSpPr>
        <p:spPr>
          <a:xfrm>
            <a:off x="3880594" y="5807263"/>
            <a:ext cx="1350226" cy="253916"/>
          </a:xfrm>
          <a:prstGeom prst="rect">
            <a:avLst/>
          </a:prstGeom>
          <a:noFill/>
        </p:spPr>
        <p:txBody>
          <a:bodyPr wrap="square" rtlCol="0">
            <a:spAutoFit/>
          </a:bodyPr>
          <a:lstStyle/>
          <a:p>
            <a:pPr algn="ctr"/>
            <a:r>
              <a:rPr lang="en-US" sz="1050" dirty="0">
                <a:latin typeface="Bell MT" panose="02020503060305020303" pitchFamily="18" charset="0"/>
              </a:rPr>
              <a:t>@NewJerseyDOE</a:t>
            </a:r>
          </a:p>
        </p:txBody>
      </p:sp>
      <p:sp>
        <p:nvSpPr>
          <p:cNvPr id="28" name="TextBox 27"/>
          <p:cNvSpPr txBox="1"/>
          <p:nvPr userDrawn="1"/>
        </p:nvSpPr>
        <p:spPr>
          <a:xfrm>
            <a:off x="6384117" y="5807262"/>
            <a:ext cx="1128835" cy="253916"/>
          </a:xfrm>
          <a:prstGeom prst="rect">
            <a:avLst/>
          </a:prstGeom>
          <a:noFill/>
        </p:spPr>
        <p:txBody>
          <a:bodyPr wrap="none" rtlCol="0">
            <a:spAutoFit/>
          </a:bodyPr>
          <a:lstStyle/>
          <a:p>
            <a:pPr algn="ctr"/>
            <a:r>
              <a:rPr lang="en-US" sz="1050" dirty="0">
                <a:latin typeface="Bell MT" panose="02020503060305020303" pitchFamily="18" charset="0"/>
              </a:rPr>
              <a:t>@NewJerseyDoe</a:t>
            </a:r>
          </a:p>
        </p:txBody>
      </p:sp>
      <p:sp>
        <p:nvSpPr>
          <p:cNvPr id="29" name="TextBox 28"/>
          <p:cNvSpPr txBox="1"/>
          <p:nvPr userDrawn="1"/>
        </p:nvSpPr>
        <p:spPr>
          <a:xfrm>
            <a:off x="3873804" y="4428772"/>
            <a:ext cx="1443729" cy="415498"/>
          </a:xfrm>
          <a:prstGeom prst="rect">
            <a:avLst/>
          </a:prstGeom>
          <a:noFill/>
        </p:spPr>
        <p:txBody>
          <a:bodyPr wrap="none" rtlCol="0">
            <a:spAutoFit/>
          </a:bodyPr>
          <a:lstStyle/>
          <a:p>
            <a:r>
              <a:rPr lang="en-US" sz="2100" b="1" dirty="0">
                <a:latin typeface="Bell MT" panose="02020503060305020303" pitchFamily="18" charset="0"/>
              </a:rPr>
              <a:t>Follow Us!</a:t>
            </a:r>
          </a:p>
        </p:txBody>
      </p:sp>
      <p:sp>
        <p:nvSpPr>
          <p:cNvPr id="31" name="Text Placeholder 30"/>
          <p:cNvSpPr>
            <a:spLocks noGrp="1"/>
          </p:cNvSpPr>
          <p:nvPr>
            <p:ph type="body" sz="quarter" idx="13" hasCustomPrompt="1"/>
          </p:nvPr>
        </p:nvSpPr>
        <p:spPr>
          <a:xfrm>
            <a:off x="1806773" y="2506361"/>
            <a:ext cx="5530453" cy="1459617"/>
          </a:xfrm>
        </p:spPr>
        <p:txBody>
          <a:bodyPr>
            <a:normAutofit/>
          </a:bodyPr>
          <a:lstStyle>
            <a:lvl1pPr marL="0" indent="0" algn="ctr">
              <a:buNone/>
              <a:defRPr sz="1800" baseline="0"/>
            </a:lvl1pPr>
          </a:lstStyle>
          <a:p>
            <a:pPr lvl="0"/>
            <a:r>
              <a:rPr lang="en-US" dirty="0"/>
              <a:t>Department Contact Info</a:t>
            </a:r>
          </a:p>
          <a:p>
            <a:pPr lvl="0"/>
            <a:r>
              <a:rPr lang="en-US" dirty="0"/>
              <a:t>Phone Number:</a:t>
            </a:r>
          </a:p>
          <a:p>
            <a:pPr lvl="0"/>
            <a:r>
              <a:rPr lang="en-US" dirty="0"/>
              <a:t>Email: </a:t>
            </a:r>
          </a:p>
        </p:txBody>
      </p:sp>
      <p:sp>
        <p:nvSpPr>
          <p:cNvPr id="32" name="Slide Number Placeholder 31"/>
          <p:cNvSpPr>
            <a:spLocks noGrp="1"/>
          </p:cNvSpPr>
          <p:nvPr>
            <p:ph type="sldNum" sz="quarter" idx="14"/>
          </p:nvPr>
        </p:nvSpPr>
        <p:spPr>
          <a:xfrm>
            <a:off x="7086600" y="6577835"/>
            <a:ext cx="2057400" cy="365125"/>
          </a:xfrm>
          <a:prstGeom prst="rect">
            <a:avLst/>
          </a:prstGeom>
        </p:spPr>
        <p:txBody>
          <a:bodyPr/>
          <a:lstStyle/>
          <a:p>
            <a:pPr algn="r"/>
            <a:fld id="{CD5C70A5-9411-4B11-A0DB-D49D3D849901}" type="slidenum">
              <a:rPr lang="en-US" smtClean="0"/>
              <a:pPr algn="r"/>
              <a:t>‹#›</a:t>
            </a:fld>
            <a:endParaRPr lang="en-US" dirty="0"/>
          </a:p>
        </p:txBody>
      </p:sp>
      <p:sp>
        <p:nvSpPr>
          <p:cNvPr id="34" name="TextBox 33"/>
          <p:cNvSpPr txBox="1"/>
          <p:nvPr userDrawn="1"/>
        </p:nvSpPr>
        <p:spPr>
          <a:xfrm>
            <a:off x="2282754" y="1292970"/>
            <a:ext cx="4649158" cy="692497"/>
          </a:xfrm>
          <a:prstGeom prst="rect">
            <a:avLst/>
          </a:prstGeom>
          <a:noFill/>
        </p:spPr>
        <p:txBody>
          <a:bodyPr wrap="none" rtlCol="0">
            <a:spAutoFit/>
          </a:bodyPr>
          <a:lstStyle/>
          <a:p>
            <a:r>
              <a:rPr lang="en-US" sz="1800" b="0" dirty="0">
                <a:latin typeface="Bell MT" panose="02020503060305020303" pitchFamily="18" charset="0"/>
              </a:rPr>
              <a:t>New Jersey Department of Education Website</a:t>
            </a:r>
            <a:r>
              <a:rPr lang="en-US" sz="1800" b="1" dirty="0">
                <a:latin typeface="Bell MT" panose="02020503060305020303" pitchFamily="18" charset="0"/>
              </a:rPr>
              <a:t> </a:t>
            </a:r>
          </a:p>
          <a:p>
            <a:pPr algn="ctr"/>
            <a:r>
              <a:rPr lang="en-US" sz="1800" b="1" dirty="0">
                <a:latin typeface="Bell MT" panose="02020503060305020303" pitchFamily="18" charset="0"/>
              </a:rPr>
              <a:t>http://www.state.nj.us/education</a:t>
            </a:r>
            <a:r>
              <a:rPr lang="en-US" sz="2100" b="1" dirty="0">
                <a:latin typeface="Bell MT" panose="02020503060305020303" pitchFamily="18" charset="0"/>
              </a:rPr>
              <a:t>/</a:t>
            </a:r>
          </a:p>
        </p:txBody>
      </p:sp>
      <p:sp>
        <p:nvSpPr>
          <p:cNvPr id="36" name="TextBox 35"/>
          <p:cNvSpPr txBox="1"/>
          <p:nvPr userDrawn="1"/>
        </p:nvSpPr>
        <p:spPr>
          <a:xfrm>
            <a:off x="3340847" y="280354"/>
            <a:ext cx="2366097" cy="600164"/>
          </a:xfrm>
          <a:prstGeom prst="rect">
            <a:avLst/>
          </a:prstGeom>
          <a:noFill/>
        </p:spPr>
        <p:txBody>
          <a:bodyPr wrap="none" rtlCol="0">
            <a:spAutoFit/>
          </a:bodyPr>
          <a:lstStyle/>
          <a:p>
            <a:r>
              <a:rPr lang="en-US" sz="3300" b="1" dirty="0">
                <a:latin typeface="Bell MT" panose="02020503060305020303" pitchFamily="18" charset="0"/>
              </a:rPr>
              <a:t>Thank You!</a:t>
            </a:r>
            <a:endParaRPr lang="en-US" sz="3600" b="1" dirty="0">
              <a:latin typeface="Bell MT" panose="02020503060305020303" pitchFamily="18" charset="0"/>
            </a:endParaRPr>
          </a:p>
        </p:txBody>
      </p:sp>
      <p:pic>
        <p:nvPicPr>
          <p:cNvPr id="16" name="Picture 15">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23297" y="5289868"/>
            <a:ext cx="426963" cy="426963"/>
          </a:xfrm>
          <a:prstGeom prst="rect">
            <a:avLst/>
          </a:prstGeom>
        </p:spPr>
      </p:pic>
      <p:pic>
        <p:nvPicPr>
          <p:cNvPr id="17" name="Picture 16">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27107" y="5286419"/>
            <a:ext cx="440102" cy="440102"/>
          </a:xfrm>
          <a:prstGeom prst="rect">
            <a:avLst/>
          </a:prstGeom>
        </p:spPr>
      </p:pic>
      <p:pic>
        <p:nvPicPr>
          <p:cNvPr id="3" name="Picture 2"/>
          <p:cNvPicPr>
            <a:picLocks noChangeAspect="1"/>
          </p:cNvPicPr>
          <p:nvPr userDrawn="1"/>
        </p:nvPicPr>
        <p:blipFill>
          <a:blip r:embed="rId6"/>
          <a:stretch>
            <a:fillRect/>
          </a:stretch>
        </p:blipFill>
        <p:spPr>
          <a:xfrm>
            <a:off x="6730917" y="5226303"/>
            <a:ext cx="502090" cy="502090"/>
          </a:xfrm>
          <a:prstGeom prst="rect">
            <a:avLst/>
          </a:prstGeom>
        </p:spPr>
      </p:pic>
      <p:pic>
        <p:nvPicPr>
          <p:cNvPr id="19" name="Picture 18"/>
          <p:cNvPicPr>
            <a:picLocks noChangeAspect="1"/>
          </p:cNvPicPr>
          <p:nvPr userDrawn="1"/>
        </p:nvPicPr>
        <p:blipFill>
          <a:blip r:embed="rId7"/>
          <a:stretch>
            <a:fillRect/>
          </a:stretch>
        </p:blipFill>
        <p:spPr>
          <a:xfrm>
            <a:off x="73740" y="5869781"/>
            <a:ext cx="908383" cy="914479"/>
          </a:xfrm>
          <a:prstGeom prst="rect">
            <a:avLst/>
          </a:prstGeom>
        </p:spPr>
      </p:pic>
    </p:spTree>
    <p:extLst>
      <p:ext uri="{BB962C8B-B14F-4D97-AF65-F5344CB8AC3E}">
        <p14:creationId xmlns:p14="http://schemas.microsoft.com/office/powerpoint/2010/main" val="199882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7086600" y="6567488"/>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sp>
        <p:nvSpPr>
          <p:cNvPr id="7" name="Text Placeholder 6"/>
          <p:cNvSpPr>
            <a:spLocks noGrp="1"/>
          </p:cNvSpPr>
          <p:nvPr>
            <p:ph type="body" sz="quarter" idx="13"/>
          </p:nvPr>
        </p:nvSpPr>
        <p:spPr>
          <a:xfrm>
            <a:off x="723900" y="1947864"/>
            <a:ext cx="7791450" cy="41227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657" y="5821457"/>
            <a:ext cx="735665" cy="980887"/>
          </a:xfrm>
          <a:prstGeom prst="rect">
            <a:avLst/>
          </a:prstGeom>
        </p:spPr>
      </p:pic>
    </p:spTree>
    <p:extLst>
      <p:ext uri="{BB962C8B-B14F-4D97-AF65-F5344CB8AC3E}">
        <p14:creationId xmlns:p14="http://schemas.microsoft.com/office/powerpoint/2010/main" val="648490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0555" y="939421"/>
            <a:ext cx="6987814" cy="1932802"/>
          </a:xfrm>
        </p:spPr>
        <p:txBody>
          <a:bodyPr anchor="b">
            <a:normAutofit/>
          </a:bodyPr>
          <a:lstStyle>
            <a:lvl1pPr>
              <a:defRPr sz="4050"/>
            </a:lvl1pPr>
          </a:lstStyle>
          <a:p>
            <a:r>
              <a:rPr lang="en-US" sz="4500" dirty="0">
                <a:latin typeface="Bell MT" panose="02020503060305020303" pitchFamily="18" charset="0"/>
              </a:rPr>
              <a:t>New Jersey </a:t>
            </a:r>
            <a:br>
              <a:rPr lang="en-US" sz="4500" dirty="0">
                <a:latin typeface="Bell MT" panose="02020503060305020303" pitchFamily="18" charset="0"/>
              </a:rPr>
            </a:br>
            <a:r>
              <a:rPr lang="en-US" sz="4500" dirty="0">
                <a:latin typeface="Bell MT" panose="02020503060305020303" pitchFamily="18" charset="0"/>
              </a:rPr>
              <a:t>Department of Education</a:t>
            </a:r>
          </a:p>
        </p:txBody>
      </p:sp>
      <p:sp>
        <p:nvSpPr>
          <p:cNvPr id="3" name="Text Placeholder 2"/>
          <p:cNvSpPr>
            <a:spLocks noGrp="1"/>
          </p:cNvSpPr>
          <p:nvPr>
            <p:ph type="body" idx="1" hasCustomPrompt="1"/>
          </p:nvPr>
        </p:nvSpPr>
        <p:spPr>
          <a:xfrm>
            <a:off x="437726" y="3240091"/>
            <a:ext cx="7886700" cy="2322575"/>
          </a:xfrm>
        </p:spPr>
        <p:txBody>
          <a:bodyPr/>
          <a:lstStyle>
            <a:lvl1pPr marL="0" indent="0" algn="ctr">
              <a:buNone/>
              <a:defRPr sz="2100" b="1" i="0" baseline="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Division</a:t>
            </a:r>
          </a:p>
          <a:p>
            <a:pPr lvl="0"/>
            <a:endParaRPr lang="en-US" dirty="0"/>
          </a:p>
          <a:p>
            <a:pPr lvl="0"/>
            <a:r>
              <a:rPr lang="en-US" dirty="0"/>
              <a:t>Presentation Title</a:t>
            </a:r>
          </a:p>
          <a:p>
            <a:pPr lvl="0"/>
            <a:r>
              <a:rPr lang="en-US" dirty="0"/>
              <a:t>Date</a:t>
            </a:r>
          </a:p>
        </p:txBody>
      </p:sp>
      <p:sp>
        <p:nvSpPr>
          <p:cNvPr id="12" name="Isosceles Triangle 11"/>
          <p:cNvSpPr/>
          <p:nvPr/>
        </p:nvSpPr>
        <p:spPr>
          <a:xfrm flipV="1">
            <a:off x="5347699" y="-1694"/>
            <a:ext cx="3796301" cy="4941871"/>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Isosceles Triangle 12"/>
          <p:cNvSpPr/>
          <p:nvPr/>
        </p:nvSpPr>
        <p:spPr>
          <a:xfrm rot="10800000" flipV="1">
            <a:off x="0" y="4613702"/>
            <a:ext cx="2134457"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4" y="4740278"/>
            <a:ext cx="1175080" cy="1566773"/>
          </a:xfrm>
          <a:prstGeom prst="rect">
            <a:avLst/>
          </a:prstGeom>
          <a:effectLst>
            <a:outerShdw blurRad="50800" dist="38100" dir="8100000" algn="tr" rotWithShape="0">
              <a:prstClr val="black">
                <a:alpha val="40000"/>
              </a:prstClr>
            </a:outerShdw>
          </a:effectLst>
        </p:spPr>
      </p:pic>
      <p:cxnSp>
        <p:nvCxnSpPr>
          <p:cNvPr id="16" name="Straight Connector 15"/>
          <p:cNvCxnSpPr/>
          <p:nvPr userDrawn="1"/>
        </p:nvCxnSpPr>
        <p:spPr>
          <a:xfrm>
            <a:off x="437725" y="2952886"/>
            <a:ext cx="7525175"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pic>
        <p:nvPicPr>
          <p:cNvPr id="14" name="Picture 13"/>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6193817" y="724799"/>
            <a:ext cx="3083531" cy="4111375"/>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17413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ell MT" panose="02020503060305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Bell MT" panose="02020503060305020303" pitchFamily="18" charset="0"/>
              </a:defRPr>
            </a:lvl1pPr>
            <a:lvl2pPr>
              <a:defRPr>
                <a:latin typeface="Bell MT" panose="02020503060305020303" pitchFamily="18" charset="0"/>
              </a:defRPr>
            </a:lvl2pPr>
            <a:lvl3pPr>
              <a:defRPr>
                <a:latin typeface="Bell MT" panose="02020503060305020303" pitchFamily="18" charset="0"/>
              </a:defRPr>
            </a:lvl3pPr>
            <a:lvl4pPr>
              <a:defRPr>
                <a:latin typeface="Bell MT" panose="02020503060305020303" pitchFamily="18" charset="0"/>
              </a:defRPr>
            </a:lvl4pPr>
            <a:lvl5pPr>
              <a:defRPr>
                <a:latin typeface="Bell MT" panose="02020503060305020303"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3028950" y="6589761"/>
            <a:ext cx="3086100" cy="263430"/>
          </a:xfrm>
          <a:prstGeom prst="rect">
            <a:avLst/>
          </a:prstGeom>
        </p:spPr>
        <p:txBody>
          <a:bodyPr/>
          <a:lstStyle>
            <a:lvl1pPr>
              <a:defRPr>
                <a:latin typeface="Bell MT" panose="02020503060305020303" pitchFamily="18" charset="0"/>
              </a:defRPr>
            </a:lvl1pPr>
          </a:lstStyle>
          <a:p>
            <a:endParaRPr lang="en-US" dirty="0"/>
          </a:p>
        </p:txBody>
      </p:sp>
      <p:sp>
        <p:nvSpPr>
          <p:cNvPr id="6" name="Slide Number Placeholder 5"/>
          <p:cNvSpPr>
            <a:spLocks noGrp="1"/>
          </p:cNvSpPr>
          <p:nvPr>
            <p:ph type="sldNum" sz="quarter" idx="12"/>
          </p:nvPr>
        </p:nvSpPr>
        <p:spPr>
          <a:xfrm>
            <a:off x="6939498" y="6538913"/>
            <a:ext cx="2057400" cy="365125"/>
          </a:xfrm>
          <a:prstGeom prst="rect">
            <a:avLst/>
          </a:prstGeom>
        </p:spPr>
        <p:txBody>
          <a:bodyPr/>
          <a:lstStyle>
            <a:lvl1pPr algn="r">
              <a:defRPr>
                <a:latin typeface="Bell MT" panose="02020503060305020303" pitchFamily="18" charset="0"/>
              </a:defRPr>
            </a:lvl1pPr>
          </a:lstStyle>
          <a:p>
            <a:fld id="{78C924E4-27BB-4241-B10A-A37B9DB4B77C}" type="slidenum">
              <a:rPr lang="en-US" smtClean="0"/>
              <a:pPr/>
              <a:t>‹#›</a:t>
            </a:fld>
            <a:endParaRPr lang="en-US" dirty="0"/>
          </a:p>
        </p:txBody>
      </p:sp>
      <p:pic>
        <p:nvPicPr>
          <p:cNvPr id="10" name="Picture 9"/>
          <p:cNvPicPr>
            <a:picLocks noChangeAspect="1"/>
          </p:cNvPicPr>
          <p:nvPr userDrawn="1"/>
        </p:nvPicPr>
        <p:blipFill>
          <a:blip r:embed="rId2"/>
          <a:stretch>
            <a:fillRect/>
          </a:stretch>
        </p:blipFill>
        <p:spPr>
          <a:xfrm>
            <a:off x="73740" y="5869781"/>
            <a:ext cx="908383" cy="914479"/>
          </a:xfrm>
          <a:prstGeom prst="rect">
            <a:avLst/>
          </a:prstGeom>
        </p:spPr>
      </p:pic>
      <p:pic>
        <p:nvPicPr>
          <p:cNvPr id="11" name="Picture 10"/>
          <p:cNvPicPr>
            <a:picLocks noChangeAspect="1"/>
          </p:cNvPicPr>
          <p:nvPr userDrawn="1"/>
        </p:nvPicPr>
        <p:blipFill>
          <a:blip r:embed="rId3"/>
          <a:stretch>
            <a:fillRect/>
          </a:stretch>
        </p:blipFill>
        <p:spPr>
          <a:xfrm>
            <a:off x="6650735" y="0"/>
            <a:ext cx="2493265" cy="2043567"/>
          </a:xfrm>
          <a:prstGeom prst="rect">
            <a:avLst/>
          </a:prstGeom>
        </p:spPr>
      </p:pic>
      <p:pic>
        <p:nvPicPr>
          <p:cNvPr id="12" name="Picture 11"/>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133872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40678007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29123838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10492228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18437465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14666311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7932467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37466430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38029050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14501696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882287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ell MT" panose="02020503060305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Bell MT" panose="02020503060305020303" pitchFamily="18" charset="0"/>
              </a:defRPr>
            </a:lvl1pPr>
            <a:lvl2pPr>
              <a:defRPr>
                <a:latin typeface="Bell MT" panose="02020503060305020303" pitchFamily="18" charset="0"/>
              </a:defRPr>
            </a:lvl2pPr>
            <a:lvl3pPr>
              <a:defRPr>
                <a:latin typeface="Bell MT" panose="02020503060305020303" pitchFamily="18" charset="0"/>
              </a:defRPr>
            </a:lvl3pPr>
            <a:lvl4pPr>
              <a:defRPr>
                <a:latin typeface="Bell MT" panose="02020503060305020303" pitchFamily="18" charset="0"/>
              </a:defRPr>
            </a:lvl4pPr>
            <a:lvl5pPr>
              <a:defRPr>
                <a:latin typeface="Bell MT" panose="02020503060305020303"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3028950" y="6589761"/>
            <a:ext cx="3086100" cy="263430"/>
          </a:xfrm>
          <a:prstGeom prst="rect">
            <a:avLst/>
          </a:prstGeom>
        </p:spPr>
        <p:txBody>
          <a:bodyPr/>
          <a:lstStyle>
            <a:lvl1pPr>
              <a:defRPr>
                <a:latin typeface="Bell MT" panose="02020503060305020303" pitchFamily="18" charset="0"/>
              </a:defRPr>
            </a:lvl1pPr>
          </a:lstStyle>
          <a:p>
            <a:endParaRPr lang="en-US" dirty="0"/>
          </a:p>
        </p:txBody>
      </p:sp>
      <p:sp>
        <p:nvSpPr>
          <p:cNvPr id="6" name="Slide Number Placeholder 5"/>
          <p:cNvSpPr>
            <a:spLocks noGrp="1"/>
          </p:cNvSpPr>
          <p:nvPr>
            <p:ph type="sldNum" sz="quarter" idx="12"/>
          </p:nvPr>
        </p:nvSpPr>
        <p:spPr>
          <a:xfrm>
            <a:off x="6939498" y="6538913"/>
            <a:ext cx="2057400" cy="365125"/>
          </a:xfrm>
          <a:prstGeom prst="rect">
            <a:avLst/>
          </a:prstGeom>
        </p:spPr>
        <p:txBody>
          <a:bodyPr/>
          <a:lstStyle>
            <a:lvl1pPr algn="r">
              <a:defRPr>
                <a:latin typeface="Bell MT" panose="02020503060305020303" pitchFamily="18" charset="0"/>
              </a:defRPr>
            </a:lvl1pPr>
          </a:lstStyle>
          <a:p>
            <a:fld id="{78C924E4-27BB-4241-B10A-A37B9DB4B77C}" type="slidenum">
              <a:rPr lang="en-US" smtClean="0"/>
              <a:pPr/>
              <a:t>‹#›</a:t>
            </a:fld>
            <a:endParaRPr lang="en-US" dirty="0"/>
          </a:p>
        </p:txBody>
      </p:sp>
      <p:pic>
        <p:nvPicPr>
          <p:cNvPr id="10" name="Picture 9"/>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35155936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412CB1-FDA3-4268-81BC-B8E2B6A4D24C}" type="datetimeFigureOut">
              <a:rPr lang="en-US" smtClean="0"/>
              <a:t>10/5/2018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F92B3-C58A-4F9F-8FEE-4618940FC0D3}" type="slidenum">
              <a:rPr lang="en-US" smtClean="0"/>
              <a:t>‹#›</a:t>
            </a:fld>
            <a:endParaRPr lang="en-US" dirty="0"/>
          </a:p>
        </p:txBody>
      </p:sp>
    </p:spTree>
    <p:extLst>
      <p:ext uri="{BB962C8B-B14F-4D97-AF65-F5344CB8AC3E}">
        <p14:creationId xmlns:p14="http://schemas.microsoft.com/office/powerpoint/2010/main" val="146902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3028950" y="6539729"/>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86600" y="6539729"/>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13" name="Picture 12"/>
          <p:cNvPicPr>
            <a:picLocks noChangeAspect="1"/>
          </p:cNvPicPr>
          <p:nvPr userDrawn="1"/>
        </p:nvPicPr>
        <p:blipFill>
          <a:blip r:embed="rId2"/>
          <a:stretch>
            <a:fillRect/>
          </a:stretch>
        </p:blipFill>
        <p:spPr>
          <a:xfrm>
            <a:off x="73740" y="5869781"/>
            <a:ext cx="908383" cy="914479"/>
          </a:xfrm>
          <a:prstGeom prst="rect">
            <a:avLst/>
          </a:prstGeom>
        </p:spPr>
      </p:pic>
      <p:pic>
        <p:nvPicPr>
          <p:cNvPr id="14" name="Picture 13"/>
          <p:cNvPicPr>
            <a:picLocks noChangeAspect="1"/>
          </p:cNvPicPr>
          <p:nvPr userDrawn="1"/>
        </p:nvPicPr>
        <p:blipFill>
          <a:blip r:embed="rId3"/>
          <a:stretch>
            <a:fillRect/>
          </a:stretch>
        </p:blipFill>
        <p:spPr>
          <a:xfrm>
            <a:off x="6650735" y="0"/>
            <a:ext cx="2493265" cy="2043567"/>
          </a:xfrm>
          <a:prstGeom prst="rect">
            <a:avLst/>
          </a:prstGeom>
        </p:spPr>
      </p:pic>
      <p:pic>
        <p:nvPicPr>
          <p:cNvPr id="15" name="Picture 14"/>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297332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3028950" y="6539729"/>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86600" y="6539729"/>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13" name="Picture 12"/>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4241201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pic>
        <p:nvPicPr>
          <p:cNvPr id="6" name="Picture 5"/>
          <p:cNvPicPr>
            <a:picLocks noChangeAspect="1"/>
          </p:cNvPicPr>
          <p:nvPr userDrawn="1"/>
        </p:nvPicPr>
        <p:blipFill>
          <a:blip r:embed="rId2"/>
          <a:stretch>
            <a:fillRect/>
          </a:stretch>
        </p:blipFill>
        <p:spPr>
          <a:xfrm>
            <a:off x="73740" y="5869781"/>
            <a:ext cx="908383" cy="914479"/>
          </a:xfrm>
          <a:prstGeom prst="rect">
            <a:avLst/>
          </a:prstGeom>
        </p:spPr>
      </p:pic>
      <p:pic>
        <p:nvPicPr>
          <p:cNvPr id="7" name="Picture 6"/>
          <p:cNvPicPr>
            <a:picLocks noChangeAspect="1"/>
          </p:cNvPicPr>
          <p:nvPr userDrawn="1"/>
        </p:nvPicPr>
        <p:blipFill>
          <a:blip r:embed="rId3"/>
          <a:stretch>
            <a:fillRect/>
          </a:stretch>
        </p:blipFill>
        <p:spPr>
          <a:xfrm>
            <a:off x="6650735" y="0"/>
            <a:ext cx="2493265" cy="2043567"/>
          </a:xfrm>
          <a:prstGeom prst="rect">
            <a:avLst/>
          </a:prstGeom>
        </p:spPr>
      </p:pic>
      <p:pic>
        <p:nvPicPr>
          <p:cNvPr id="8" name="Picture 7"/>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278433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pic>
        <p:nvPicPr>
          <p:cNvPr id="6" name="Picture 5"/>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2304714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Watermar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7086600" y="6538913"/>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sp>
        <p:nvSpPr>
          <p:cNvPr id="5" name="Oval 4"/>
          <p:cNvSpPr/>
          <p:nvPr userDrawn="1"/>
        </p:nvSpPr>
        <p:spPr>
          <a:xfrm>
            <a:off x="2282005" y="1027907"/>
            <a:ext cx="4637139" cy="4759840"/>
          </a:xfrm>
          <a:prstGeom prst="ellipse">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itle 5"/>
          <p:cNvSpPr>
            <a:spLocks noGrp="1"/>
          </p:cNvSpPr>
          <p:nvPr>
            <p:ph type="title"/>
          </p:nvPr>
        </p:nvSpPr>
        <p:spPr/>
        <p:txBody>
          <a:bodyPr/>
          <a:lstStyle/>
          <a:p>
            <a:r>
              <a:rPr lang="en-US" dirty="0"/>
              <a:t>Click to edit Master title style</a:t>
            </a:r>
          </a:p>
        </p:txBody>
      </p:sp>
      <p:sp>
        <p:nvSpPr>
          <p:cNvPr id="8" name="Text Placeholder 7"/>
          <p:cNvSpPr>
            <a:spLocks noGrp="1"/>
          </p:cNvSpPr>
          <p:nvPr>
            <p:ph type="body" sz="quarter" idx="13" hasCustomPrompt="1"/>
          </p:nvPr>
        </p:nvSpPr>
        <p:spPr>
          <a:xfrm>
            <a:off x="685800" y="1922463"/>
            <a:ext cx="7829550" cy="3886200"/>
          </a:xfrm>
        </p:spPr>
        <p:txBody>
          <a:bodyPr/>
          <a:lstStyle>
            <a:lvl1pPr>
              <a:defRPr baseline="0"/>
            </a:lvl1pPr>
          </a:lstStyle>
          <a:p>
            <a:pPr lvl="0"/>
            <a:r>
              <a:rPr lang="en-US" dirty="0"/>
              <a:t>Department Seal Watermark </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3"/>
          <a:stretch>
            <a:fillRect/>
          </a:stretch>
        </p:blipFill>
        <p:spPr>
          <a:xfrm>
            <a:off x="6650735" y="0"/>
            <a:ext cx="2493265" cy="2043567"/>
          </a:xfrm>
          <a:prstGeom prst="rect">
            <a:avLst/>
          </a:prstGeom>
        </p:spPr>
      </p:pic>
      <p:pic>
        <p:nvPicPr>
          <p:cNvPr id="12" name="Picture 11"/>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286830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atermar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7086600" y="6538913"/>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sp>
        <p:nvSpPr>
          <p:cNvPr id="5" name="Oval 4"/>
          <p:cNvSpPr/>
          <p:nvPr userDrawn="1"/>
        </p:nvSpPr>
        <p:spPr>
          <a:xfrm>
            <a:off x="2282005" y="1027907"/>
            <a:ext cx="4637139" cy="4759840"/>
          </a:xfrm>
          <a:prstGeom prst="ellipse">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itle 5"/>
          <p:cNvSpPr>
            <a:spLocks noGrp="1"/>
          </p:cNvSpPr>
          <p:nvPr>
            <p:ph type="title"/>
          </p:nvPr>
        </p:nvSpPr>
        <p:spPr/>
        <p:txBody>
          <a:bodyPr/>
          <a:lstStyle/>
          <a:p>
            <a:r>
              <a:rPr lang="en-US" dirty="0"/>
              <a:t>Click to edit Master title style</a:t>
            </a:r>
          </a:p>
        </p:txBody>
      </p:sp>
      <p:sp>
        <p:nvSpPr>
          <p:cNvPr id="8" name="Text Placeholder 7"/>
          <p:cNvSpPr>
            <a:spLocks noGrp="1"/>
          </p:cNvSpPr>
          <p:nvPr>
            <p:ph type="body" sz="quarter" idx="13" hasCustomPrompt="1"/>
          </p:nvPr>
        </p:nvSpPr>
        <p:spPr>
          <a:xfrm>
            <a:off x="685800" y="1922463"/>
            <a:ext cx="7829550" cy="3886200"/>
          </a:xfrm>
        </p:spPr>
        <p:txBody>
          <a:bodyPr/>
          <a:lstStyle>
            <a:lvl1pPr>
              <a:defRPr baseline="0"/>
            </a:lvl1pPr>
          </a:lstStyle>
          <a:p>
            <a:pPr lvl="0"/>
            <a:r>
              <a:rPr lang="en-US" dirty="0"/>
              <a:t>Department Seal Watermark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0893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0"/>
            <a:ext cx="9144000" cy="309467"/>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6577834"/>
            <a:ext cx="9144000" cy="280166"/>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lumMod val="50000"/>
                </a:schemeClr>
              </a:solidFill>
              <a:latin typeface="Bell MT" panose="02020503060305020303" pitchFamily="18" charset="0"/>
            </a:endParaRPr>
          </a:p>
        </p:txBody>
      </p:sp>
    </p:spTree>
    <p:extLst>
      <p:ext uri="{BB962C8B-B14F-4D97-AF65-F5344CB8AC3E}">
        <p14:creationId xmlns:p14="http://schemas.microsoft.com/office/powerpoint/2010/main" val="933879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4" r:id="rId4"/>
    <p:sldLayoutId id="2147483675" r:id="rId5"/>
    <p:sldLayoutId id="2147483676" r:id="rId6"/>
    <p:sldLayoutId id="2147483667" r:id="rId7"/>
    <p:sldLayoutId id="2147483678" r:id="rId8"/>
    <p:sldLayoutId id="2147483677" r:id="rId9"/>
    <p:sldLayoutId id="2147483680" r:id="rId10"/>
    <p:sldLayoutId id="2147483679" r:id="rId11"/>
    <p:sldLayoutId id="2147483681" r:id="rId12"/>
    <p:sldLayoutId id="2147483682" r:id="rId13"/>
    <p:sldLayoutId id="2147483683" r:id="rId14"/>
    <p:sldLayoutId id="2147483684" r:id="rId15"/>
    <p:sldLayoutId id="2147483685" r:id="rId16"/>
    <p:sldLayoutId id="2147483672" r:id="rId17"/>
    <p:sldLayoutId id="2147483698" r:id="rId18"/>
    <p:sldLayoutId id="2147483699" r:id="rId19"/>
  </p:sldLayoutIdLst>
  <p:txStyles>
    <p:titleStyle>
      <a:lvl1pPr algn="l" defTabSz="914400" rtl="0" eaLnBrk="1" latinLnBrk="0" hangingPunct="1">
        <a:lnSpc>
          <a:spcPct val="90000"/>
        </a:lnSpc>
        <a:spcBef>
          <a:spcPct val="0"/>
        </a:spcBef>
        <a:buNone/>
        <a:defRPr sz="4400" kern="1200">
          <a:solidFill>
            <a:schemeClr val="tx1"/>
          </a:solidFill>
          <a:latin typeface="Bell MT" panose="020205030603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ll MT" panose="020205030603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ll MT" panose="020205030603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ll MT" panose="020205030603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ll MT" panose="020205030603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ll MT" panose="020205030603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412CB1-FDA3-4268-81BC-B8E2B6A4D24C}" type="datetimeFigureOut">
              <a:rPr lang="en-US" smtClean="0"/>
              <a:t>10/5/2018</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FF92B3-C58A-4F9F-8FEE-4618940FC0D3}" type="slidenum">
              <a:rPr lang="en-US" smtClean="0"/>
              <a:t>‹#›</a:t>
            </a:fld>
            <a:endParaRPr lang="en-US" dirty="0"/>
          </a:p>
        </p:txBody>
      </p:sp>
    </p:spTree>
    <p:extLst>
      <p:ext uri="{BB962C8B-B14F-4D97-AF65-F5344CB8AC3E}">
        <p14:creationId xmlns:p14="http://schemas.microsoft.com/office/powerpoint/2010/main" val="276361267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n-lt"/>
              </a:rPr>
              <a:t>New Jersey </a:t>
            </a:r>
            <a:br>
              <a:rPr lang="en-US" dirty="0">
                <a:latin typeface="+mn-lt"/>
              </a:rPr>
            </a:br>
            <a:r>
              <a:rPr lang="en-US" dirty="0">
                <a:latin typeface="+mn-lt"/>
              </a:rPr>
              <a:t>Department of Education</a:t>
            </a:r>
          </a:p>
        </p:txBody>
      </p:sp>
      <p:sp>
        <p:nvSpPr>
          <p:cNvPr id="3" name="Text Placeholder 2"/>
          <p:cNvSpPr>
            <a:spLocks noGrp="1"/>
          </p:cNvSpPr>
          <p:nvPr>
            <p:ph type="subTitle" idx="1"/>
          </p:nvPr>
        </p:nvSpPr>
        <p:spPr/>
        <p:txBody>
          <a:bodyPr>
            <a:normAutofit fontScale="77500" lnSpcReduction="20000"/>
          </a:bodyPr>
          <a:lstStyle/>
          <a:p>
            <a:r>
              <a:rPr lang="en-US" dirty="0">
                <a:latin typeface="+mn-lt"/>
              </a:rPr>
              <a:t>Division of Academics and Performance</a:t>
            </a:r>
          </a:p>
          <a:p>
            <a:endParaRPr lang="en-US" dirty="0">
              <a:latin typeface="+mn-lt"/>
            </a:endParaRPr>
          </a:p>
          <a:p>
            <a:r>
              <a:rPr lang="en-US" dirty="0">
                <a:latin typeface="+mn-lt"/>
              </a:rPr>
              <a:t>Advanced Computer Science Grant</a:t>
            </a:r>
          </a:p>
          <a:p>
            <a:endParaRPr lang="en-US" dirty="0">
              <a:latin typeface="+mn-lt"/>
            </a:endParaRPr>
          </a:p>
          <a:p>
            <a:r>
              <a:rPr lang="en-US" dirty="0">
                <a:latin typeface="+mn-lt"/>
              </a:rPr>
              <a:t>September 28, 2018</a:t>
            </a:r>
          </a:p>
        </p:txBody>
      </p:sp>
    </p:spTree>
    <p:extLst>
      <p:ext uri="{BB962C8B-B14F-4D97-AF65-F5344CB8AC3E}">
        <p14:creationId xmlns:p14="http://schemas.microsoft.com/office/powerpoint/2010/main" val="337411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Eligibility to Apply</a:t>
            </a:r>
          </a:p>
        </p:txBody>
      </p:sp>
      <p:sp>
        <p:nvSpPr>
          <p:cNvPr id="3" name="Content Placeholder 2"/>
          <p:cNvSpPr>
            <a:spLocks noGrp="1"/>
          </p:cNvSpPr>
          <p:nvPr>
            <p:ph idx="1"/>
          </p:nvPr>
        </p:nvSpPr>
        <p:spPr/>
        <p:txBody>
          <a:bodyPr>
            <a:normAutofit fontScale="92500" lnSpcReduction="10000"/>
          </a:bodyPr>
          <a:lstStyle/>
          <a:p>
            <a:r>
              <a:rPr lang="en-US" dirty="0">
                <a:latin typeface="+mn-lt"/>
              </a:rPr>
              <a:t>This grant opportunity is open to comprehensive districts with high schools.  School districts with multiple high schools can submit an application for one high school only.  Preference is given to high schools that receive Title 1 funds.  A list of districts with comprehensive high schools that receive Title I funding can be found in Appendix A.  Districts that receive Title I funds must submit a letter on district letterhead stating that this school receives this funding and upload the letter with the application. </a:t>
            </a:r>
          </a:p>
          <a:p>
            <a:r>
              <a:rPr lang="en-US" dirty="0">
                <a:latin typeface="+mn-lt"/>
              </a:rPr>
              <a:t>All applications must include a completed and signed Documentation of Eligibility Form and Proof of Postsecondary Partnership (Appendix B).</a:t>
            </a:r>
          </a:p>
          <a:p>
            <a:endParaRPr lang="en-US" dirty="0"/>
          </a:p>
        </p:txBody>
      </p:sp>
    </p:spTree>
    <p:extLst>
      <p:ext uri="{BB962C8B-B14F-4D97-AF65-F5344CB8AC3E}">
        <p14:creationId xmlns:p14="http://schemas.microsoft.com/office/powerpoint/2010/main" val="1207982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249536" cy="1325563"/>
          </a:xfrm>
        </p:spPr>
        <p:txBody>
          <a:bodyPr/>
          <a:lstStyle/>
          <a:p>
            <a:r>
              <a:rPr lang="en-US" dirty="0">
                <a:latin typeface="+mn-lt"/>
              </a:rPr>
              <a:t>Program Requirements (NGO p. 11)</a:t>
            </a:r>
          </a:p>
        </p:txBody>
      </p:sp>
      <p:sp>
        <p:nvSpPr>
          <p:cNvPr id="3" name="Content Placeholder 2"/>
          <p:cNvSpPr>
            <a:spLocks noGrp="1"/>
          </p:cNvSpPr>
          <p:nvPr>
            <p:ph idx="1"/>
          </p:nvPr>
        </p:nvSpPr>
        <p:spPr/>
        <p:txBody>
          <a:bodyPr/>
          <a:lstStyle/>
          <a:p>
            <a:r>
              <a:rPr lang="en-US" dirty="0">
                <a:latin typeface="+mn-lt"/>
              </a:rPr>
              <a:t>Industry-Valued Credential and/or Post Secondary Credit</a:t>
            </a:r>
          </a:p>
          <a:p>
            <a:r>
              <a:rPr lang="en-US" dirty="0">
                <a:latin typeface="+mn-lt"/>
              </a:rPr>
              <a:t>Serving all students</a:t>
            </a:r>
          </a:p>
          <a:p>
            <a:r>
              <a:rPr lang="en-US" dirty="0">
                <a:latin typeface="+mn-lt"/>
              </a:rPr>
              <a:t>Enrollment of at least 20 students</a:t>
            </a:r>
          </a:p>
          <a:p>
            <a:r>
              <a:rPr lang="en-US" dirty="0">
                <a:latin typeface="+mn-lt"/>
              </a:rPr>
              <a:t>Sustainability</a:t>
            </a:r>
          </a:p>
          <a:p>
            <a:endParaRPr lang="en-US" dirty="0"/>
          </a:p>
        </p:txBody>
      </p:sp>
    </p:spTree>
    <p:extLst>
      <p:ext uri="{BB962C8B-B14F-4D97-AF65-F5344CB8AC3E}">
        <p14:creationId xmlns:p14="http://schemas.microsoft.com/office/powerpoint/2010/main" val="1891441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ACE Model</a:t>
            </a:r>
          </a:p>
        </p:txBody>
      </p:sp>
      <p:sp>
        <p:nvSpPr>
          <p:cNvPr id="3" name="Content Placeholder 2"/>
          <p:cNvSpPr>
            <a:spLocks noGrp="1"/>
          </p:cNvSpPr>
          <p:nvPr>
            <p:ph idx="1"/>
          </p:nvPr>
        </p:nvSpPr>
        <p:spPr/>
        <p:txBody>
          <a:bodyPr/>
          <a:lstStyle/>
          <a:p>
            <a:pPr marL="0" indent="0" algn="ctr">
              <a:buNone/>
            </a:pPr>
            <a:r>
              <a:rPr lang="en-US" sz="4000" dirty="0">
                <a:latin typeface="+mn-lt"/>
              </a:rPr>
              <a:t>ACE</a:t>
            </a:r>
          </a:p>
          <a:p>
            <a:r>
              <a:rPr lang="en-US" dirty="0">
                <a:latin typeface="+mn-lt"/>
              </a:rPr>
              <a:t>ASSESS Current conditions, resources and needs.</a:t>
            </a:r>
          </a:p>
          <a:p>
            <a:r>
              <a:rPr lang="en-US" dirty="0">
                <a:latin typeface="+mn-lt"/>
              </a:rPr>
              <a:t>CREATE the program</a:t>
            </a:r>
          </a:p>
          <a:p>
            <a:r>
              <a:rPr lang="en-US" dirty="0">
                <a:latin typeface="+mn-lt"/>
              </a:rPr>
              <a:t>EVALUATE the outcomes</a:t>
            </a:r>
          </a:p>
        </p:txBody>
      </p:sp>
    </p:spTree>
    <p:extLst>
      <p:ext uri="{BB962C8B-B14F-4D97-AF65-F5344CB8AC3E}">
        <p14:creationId xmlns:p14="http://schemas.microsoft.com/office/powerpoint/2010/main" val="1689846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Assess</a:t>
            </a:r>
          </a:p>
        </p:txBody>
      </p:sp>
      <p:sp>
        <p:nvSpPr>
          <p:cNvPr id="3" name="Content Placeholder 2"/>
          <p:cNvSpPr>
            <a:spLocks noGrp="1"/>
          </p:cNvSpPr>
          <p:nvPr>
            <p:ph idx="1"/>
          </p:nvPr>
        </p:nvSpPr>
        <p:spPr/>
        <p:txBody>
          <a:bodyPr/>
          <a:lstStyle/>
          <a:p>
            <a:pPr marL="0" indent="0">
              <a:buNone/>
            </a:pPr>
            <a:r>
              <a:rPr lang="en-US" dirty="0">
                <a:latin typeface="+mn-lt"/>
              </a:rPr>
              <a:t>Consider current conditions within the district and describe in the grant application:</a:t>
            </a:r>
          </a:p>
          <a:p>
            <a:r>
              <a:rPr lang="en-US" dirty="0">
                <a:latin typeface="+mn-lt"/>
              </a:rPr>
              <a:t>Curriculum options</a:t>
            </a:r>
          </a:p>
          <a:p>
            <a:r>
              <a:rPr lang="en-US" dirty="0">
                <a:latin typeface="+mn-lt"/>
              </a:rPr>
              <a:t>Teacher readiness and training needs</a:t>
            </a:r>
          </a:p>
          <a:p>
            <a:r>
              <a:rPr lang="en-US" dirty="0">
                <a:latin typeface="+mn-lt"/>
              </a:rPr>
              <a:t>Student readiness</a:t>
            </a:r>
          </a:p>
          <a:p>
            <a:r>
              <a:rPr lang="en-US" dirty="0">
                <a:latin typeface="+mn-lt"/>
              </a:rPr>
              <a:t>Resources available beyond the grant period</a:t>
            </a:r>
          </a:p>
        </p:txBody>
      </p:sp>
    </p:spTree>
    <p:extLst>
      <p:ext uri="{BB962C8B-B14F-4D97-AF65-F5344CB8AC3E}">
        <p14:creationId xmlns:p14="http://schemas.microsoft.com/office/powerpoint/2010/main" val="777535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Create</a:t>
            </a:r>
          </a:p>
        </p:txBody>
      </p:sp>
      <p:sp>
        <p:nvSpPr>
          <p:cNvPr id="3" name="Content Placeholder 2"/>
          <p:cNvSpPr>
            <a:spLocks noGrp="1"/>
          </p:cNvSpPr>
          <p:nvPr>
            <p:ph idx="1"/>
          </p:nvPr>
        </p:nvSpPr>
        <p:spPr/>
        <p:txBody>
          <a:bodyPr/>
          <a:lstStyle/>
          <a:p>
            <a:pPr marL="0" indent="0">
              <a:buNone/>
            </a:pPr>
            <a:r>
              <a:rPr lang="en-US" dirty="0">
                <a:latin typeface="+mn-lt"/>
              </a:rPr>
              <a:t>Develop, and describe in the grant application, plans for:</a:t>
            </a:r>
          </a:p>
          <a:p>
            <a:r>
              <a:rPr lang="en-US" dirty="0">
                <a:latin typeface="+mn-lt"/>
              </a:rPr>
              <a:t>Curriculum</a:t>
            </a:r>
          </a:p>
          <a:p>
            <a:r>
              <a:rPr lang="en-US" dirty="0">
                <a:latin typeface="+mn-lt"/>
              </a:rPr>
              <a:t>Teacher Professional Development and Support</a:t>
            </a:r>
          </a:p>
          <a:p>
            <a:r>
              <a:rPr lang="en-US" dirty="0">
                <a:latin typeface="+mn-lt"/>
              </a:rPr>
              <a:t>Student Preparation and Recruitment</a:t>
            </a:r>
          </a:p>
          <a:p>
            <a:r>
              <a:rPr lang="en-US" dirty="0">
                <a:latin typeface="+mn-lt"/>
              </a:rPr>
              <a:t>Sustainability Beyond the Grant Period</a:t>
            </a:r>
          </a:p>
        </p:txBody>
      </p:sp>
    </p:spTree>
    <p:extLst>
      <p:ext uri="{BB962C8B-B14F-4D97-AF65-F5344CB8AC3E}">
        <p14:creationId xmlns:p14="http://schemas.microsoft.com/office/powerpoint/2010/main" val="4125314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Evaluate</a:t>
            </a:r>
          </a:p>
        </p:txBody>
      </p:sp>
      <p:sp>
        <p:nvSpPr>
          <p:cNvPr id="3" name="Content Placeholder 2"/>
          <p:cNvSpPr>
            <a:spLocks noGrp="1"/>
          </p:cNvSpPr>
          <p:nvPr>
            <p:ph idx="1"/>
          </p:nvPr>
        </p:nvSpPr>
        <p:spPr/>
        <p:txBody>
          <a:bodyPr/>
          <a:lstStyle/>
          <a:p>
            <a:pPr marL="0" indent="0">
              <a:buNone/>
            </a:pPr>
            <a:r>
              <a:rPr lang="en-US" dirty="0">
                <a:latin typeface="+mn-lt"/>
              </a:rPr>
              <a:t>Create measurable goals and objectives for the program in the areas of:</a:t>
            </a:r>
          </a:p>
          <a:p>
            <a:r>
              <a:rPr lang="en-US" dirty="0">
                <a:latin typeface="+mn-lt"/>
              </a:rPr>
              <a:t>Professional development;</a:t>
            </a:r>
          </a:p>
          <a:p>
            <a:r>
              <a:rPr lang="en-US" dirty="0">
                <a:latin typeface="+mn-lt"/>
              </a:rPr>
              <a:t>Enrollment;</a:t>
            </a:r>
          </a:p>
          <a:p>
            <a:r>
              <a:rPr lang="en-US" dirty="0">
                <a:latin typeface="+mn-lt"/>
              </a:rPr>
              <a:t>Curriculum;</a:t>
            </a:r>
          </a:p>
          <a:p>
            <a:r>
              <a:rPr lang="en-US" dirty="0">
                <a:latin typeface="+mn-lt"/>
              </a:rPr>
              <a:t>Industry-valued credentials and/or post secondary credit to be earned.</a:t>
            </a:r>
          </a:p>
          <a:p>
            <a:endParaRPr lang="en-US" dirty="0"/>
          </a:p>
        </p:txBody>
      </p:sp>
    </p:spTree>
    <p:extLst>
      <p:ext uri="{BB962C8B-B14F-4D97-AF65-F5344CB8AC3E}">
        <p14:creationId xmlns:p14="http://schemas.microsoft.com/office/powerpoint/2010/main" val="3890526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302699" cy="1325563"/>
          </a:xfrm>
        </p:spPr>
        <p:txBody>
          <a:bodyPr/>
          <a:lstStyle/>
          <a:p>
            <a:r>
              <a:rPr lang="en-US" dirty="0">
                <a:latin typeface="+mn-lt"/>
              </a:rPr>
              <a:t>Reporting Requirements (NGO p. 8)</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0673679"/>
              </p:ext>
            </p:extLst>
          </p:nvPr>
        </p:nvGraphicFramePr>
        <p:xfrm>
          <a:off x="628650" y="2275608"/>
          <a:ext cx="7777594" cy="3595254"/>
        </p:xfrm>
        <a:graphic>
          <a:graphicData uri="http://schemas.openxmlformats.org/drawingml/2006/table">
            <a:tbl>
              <a:tblPr firstRow="1" firstCol="1" bandRow="1">
                <a:tableStyleId>{5C22544A-7EE6-4342-B048-85BDC9FD1C3A}</a:tableStyleId>
              </a:tblPr>
              <a:tblGrid>
                <a:gridCol w="1576470">
                  <a:extLst>
                    <a:ext uri="{9D8B030D-6E8A-4147-A177-3AD203B41FA5}">
                      <a16:colId xmlns:a16="http://schemas.microsoft.com/office/drawing/2014/main" val="20000"/>
                    </a:ext>
                  </a:extLst>
                </a:gridCol>
                <a:gridCol w="3556640">
                  <a:extLst>
                    <a:ext uri="{9D8B030D-6E8A-4147-A177-3AD203B41FA5}">
                      <a16:colId xmlns:a16="http://schemas.microsoft.com/office/drawing/2014/main" val="20001"/>
                    </a:ext>
                  </a:extLst>
                </a:gridCol>
                <a:gridCol w="2644484">
                  <a:extLst>
                    <a:ext uri="{9D8B030D-6E8A-4147-A177-3AD203B41FA5}">
                      <a16:colId xmlns:a16="http://schemas.microsoft.com/office/drawing/2014/main" val="20002"/>
                    </a:ext>
                  </a:extLst>
                </a:gridCol>
              </a:tblGrid>
              <a:tr h="599209">
                <a:tc>
                  <a:txBody>
                    <a:bodyPr/>
                    <a:lstStyle/>
                    <a:p>
                      <a:pPr marL="0" marR="0">
                        <a:spcBef>
                          <a:spcPts val="0"/>
                        </a:spcBef>
                        <a:spcAft>
                          <a:spcPts val="0"/>
                        </a:spcAft>
                      </a:pPr>
                      <a:r>
                        <a:rPr lang="en-US" sz="1800" dirty="0">
                          <a:effectLst/>
                        </a:rPr>
                        <a:t>Report	</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Reporting Period</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Due Date</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99209">
                <a:tc>
                  <a:txBody>
                    <a:bodyPr/>
                    <a:lstStyle/>
                    <a:p>
                      <a:pPr marL="0" marR="0">
                        <a:spcBef>
                          <a:spcPts val="0"/>
                        </a:spcBef>
                        <a:spcAft>
                          <a:spcPts val="0"/>
                        </a:spcAft>
                      </a:pPr>
                      <a:r>
                        <a:rPr lang="en-US" sz="1800" dirty="0">
                          <a:effectLst/>
                        </a:rPr>
                        <a:t>1</a:t>
                      </a:r>
                      <a:r>
                        <a:rPr lang="en-US" sz="1800" baseline="30000" dirty="0">
                          <a:effectLst/>
                        </a:rPr>
                        <a:t>st</a:t>
                      </a:r>
                      <a:r>
                        <a:rPr lang="en-US" sz="1800" dirty="0">
                          <a:effectLst/>
                        </a:rPr>
                        <a:t> Interim</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January 15, 2019 – June 30, 2019</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July 31, 2019</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99209">
                <a:tc>
                  <a:txBody>
                    <a:bodyPr/>
                    <a:lstStyle/>
                    <a:p>
                      <a:pPr marL="0" marR="0">
                        <a:spcBef>
                          <a:spcPts val="0"/>
                        </a:spcBef>
                        <a:spcAft>
                          <a:spcPts val="0"/>
                        </a:spcAft>
                      </a:pPr>
                      <a:r>
                        <a:rPr lang="en-US" sz="1800" dirty="0">
                          <a:effectLst/>
                        </a:rPr>
                        <a:t>2</a:t>
                      </a:r>
                      <a:r>
                        <a:rPr lang="en-US" sz="1800" baseline="30000" dirty="0">
                          <a:effectLst/>
                        </a:rPr>
                        <a:t>nd</a:t>
                      </a:r>
                      <a:r>
                        <a:rPr lang="en-US" sz="1800" dirty="0">
                          <a:effectLst/>
                        </a:rPr>
                        <a:t> Interim</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January 15, 2019 – September 30, 2019</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October 31, 2019</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99209">
                <a:tc>
                  <a:txBody>
                    <a:bodyPr/>
                    <a:lstStyle/>
                    <a:p>
                      <a:pPr marL="0" marR="0">
                        <a:spcBef>
                          <a:spcPts val="0"/>
                        </a:spcBef>
                        <a:spcAft>
                          <a:spcPts val="0"/>
                        </a:spcAft>
                      </a:pPr>
                      <a:r>
                        <a:rPr lang="en-US" sz="1800" dirty="0">
                          <a:effectLst/>
                        </a:rPr>
                        <a:t>3</a:t>
                      </a:r>
                      <a:r>
                        <a:rPr lang="en-US" sz="1800" baseline="30000" dirty="0">
                          <a:effectLst/>
                        </a:rPr>
                        <a:t>rd</a:t>
                      </a:r>
                      <a:r>
                        <a:rPr lang="en-US" sz="1800" dirty="0">
                          <a:effectLst/>
                        </a:rPr>
                        <a:t> Interim</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January 15, 2019 – December 31, 2019</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January 31, 2020</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99209">
                <a:tc>
                  <a:txBody>
                    <a:bodyPr/>
                    <a:lstStyle/>
                    <a:p>
                      <a:pPr marL="0" marR="0">
                        <a:spcBef>
                          <a:spcPts val="0"/>
                        </a:spcBef>
                        <a:spcAft>
                          <a:spcPts val="0"/>
                        </a:spcAft>
                      </a:pPr>
                      <a:r>
                        <a:rPr lang="en-US" sz="1800" dirty="0">
                          <a:effectLst/>
                        </a:rPr>
                        <a:t>4</a:t>
                      </a:r>
                      <a:r>
                        <a:rPr lang="en-US" sz="1800" baseline="30000" dirty="0">
                          <a:effectLst/>
                        </a:rPr>
                        <a:t>th</a:t>
                      </a:r>
                      <a:r>
                        <a:rPr lang="en-US" sz="1800" dirty="0">
                          <a:effectLst/>
                        </a:rPr>
                        <a:t> Interim</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January 15, 2019 – March 31, 2020</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April 30, 2020</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99209">
                <a:tc>
                  <a:txBody>
                    <a:bodyPr/>
                    <a:lstStyle/>
                    <a:p>
                      <a:pPr marL="0" marR="0">
                        <a:spcBef>
                          <a:spcPts val="0"/>
                        </a:spcBef>
                        <a:spcAft>
                          <a:spcPts val="0"/>
                        </a:spcAft>
                      </a:pPr>
                      <a:r>
                        <a:rPr lang="en-US" sz="1800" dirty="0">
                          <a:effectLst/>
                        </a:rPr>
                        <a:t>Final</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January 15, 2019 – June 30, 2020</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August 31, 2020</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
        <p:nvSpPr>
          <p:cNvPr id="5" name="TextBox 4"/>
          <p:cNvSpPr txBox="1"/>
          <p:nvPr/>
        </p:nvSpPr>
        <p:spPr>
          <a:xfrm>
            <a:off x="628650" y="1798482"/>
            <a:ext cx="7777594" cy="369332"/>
          </a:xfrm>
          <a:prstGeom prst="rect">
            <a:avLst/>
          </a:prstGeom>
          <a:noFill/>
        </p:spPr>
        <p:txBody>
          <a:bodyPr wrap="square" rtlCol="0">
            <a:spAutoFit/>
          </a:bodyPr>
          <a:lstStyle/>
          <a:p>
            <a:r>
              <a:rPr lang="en-US" dirty="0"/>
              <a:t>All reports are submitted in EWEG including monthly reimbursement requests.  </a:t>
            </a:r>
          </a:p>
        </p:txBody>
      </p:sp>
    </p:spTree>
    <p:extLst>
      <p:ext uri="{BB962C8B-B14F-4D97-AF65-F5344CB8AC3E}">
        <p14:creationId xmlns:p14="http://schemas.microsoft.com/office/powerpoint/2010/main" val="1923569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Allowable Costs (NGO p. 16)</a:t>
            </a:r>
          </a:p>
        </p:txBody>
      </p:sp>
      <p:sp>
        <p:nvSpPr>
          <p:cNvPr id="3" name="Content Placeholder 2"/>
          <p:cNvSpPr>
            <a:spLocks noGrp="1"/>
          </p:cNvSpPr>
          <p:nvPr>
            <p:ph idx="1"/>
          </p:nvPr>
        </p:nvSpPr>
        <p:spPr/>
        <p:txBody>
          <a:bodyPr/>
          <a:lstStyle/>
          <a:p>
            <a:pPr lvl="0"/>
            <a:r>
              <a:rPr lang="en-US" dirty="0">
                <a:latin typeface="+mn-lt"/>
              </a:rPr>
              <a:t>Professional development costs including registration, travel, teacher stipends (for activities beyond contractual hours);</a:t>
            </a:r>
          </a:p>
          <a:p>
            <a:pPr lvl="0"/>
            <a:r>
              <a:rPr lang="en-US" dirty="0">
                <a:latin typeface="+mn-lt"/>
              </a:rPr>
              <a:t>Curriculum and curriculum development; </a:t>
            </a:r>
          </a:p>
          <a:p>
            <a:pPr lvl="0"/>
            <a:r>
              <a:rPr lang="en-US" dirty="0">
                <a:latin typeface="+mn-lt"/>
              </a:rPr>
              <a:t>Equipment;</a:t>
            </a:r>
          </a:p>
          <a:p>
            <a:pPr lvl="0"/>
            <a:r>
              <a:rPr lang="en-US" dirty="0">
                <a:latin typeface="+mn-lt"/>
              </a:rPr>
              <a:t>Supplies;</a:t>
            </a:r>
          </a:p>
          <a:p>
            <a:pPr lvl="0"/>
            <a:r>
              <a:rPr lang="en-US" dirty="0">
                <a:latin typeface="+mn-lt"/>
              </a:rPr>
              <a:t>Experiences for students such as field trips;</a:t>
            </a:r>
          </a:p>
          <a:p>
            <a:pPr lvl="0"/>
            <a:r>
              <a:rPr lang="en-US" dirty="0">
                <a:latin typeface="+mn-lt"/>
              </a:rPr>
              <a:t>Substitutes to allow teachers to attend professional development sessions.</a:t>
            </a:r>
          </a:p>
          <a:p>
            <a:endParaRPr lang="en-US" dirty="0"/>
          </a:p>
        </p:txBody>
      </p:sp>
    </p:spTree>
    <p:extLst>
      <p:ext uri="{BB962C8B-B14F-4D97-AF65-F5344CB8AC3E}">
        <p14:creationId xmlns:p14="http://schemas.microsoft.com/office/powerpoint/2010/main" val="1171541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Due Date</a:t>
            </a:r>
          </a:p>
        </p:txBody>
      </p:sp>
      <p:sp>
        <p:nvSpPr>
          <p:cNvPr id="3" name="Content Placeholder 2"/>
          <p:cNvSpPr>
            <a:spLocks noGrp="1"/>
          </p:cNvSpPr>
          <p:nvPr>
            <p:ph idx="1"/>
          </p:nvPr>
        </p:nvSpPr>
        <p:spPr/>
        <p:txBody>
          <a:bodyPr/>
          <a:lstStyle/>
          <a:p>
            <a:pPr marL="0" indent="0">
              <a:buNone/>
            </a:pPr>
            <a:endParaRPr lang="en-US" altLang="en-US" b="1" dirty="0">
              <a:ea typeface="ＭＳ Ｐゴシック" panose="020B0600070205080204" pitchFamily="34" charset="-128"/>
            </a:endParaRPr>
          </a:p>
          <a:p>
            <a:pPr marL="0" indent="0">
              <a:buNone/>
            </a:pPr>
            <a:endParaRPr lang="en-US" altLang="en-US" b="1" dirty="0">
              <a:ea typeface="ＭＳ Ｐゴシック" panose="020B0600070205080204" pitchFamily="34" charset="-128"/>
            </a:endParaRPr>
          </a:p>
          <a:p>
            <a:pPr marL="0" indent="0">
              <a:buNone/>
            </a:pPr>
            <a:endParaRPr lang="en-US" altLang="en-US" b="1" dirty="0">
              <a:ea typeface="ＭＳ Ｐゴシック" panose="020B0600070205080204" pitchFamily="34" charset="-128"/>
            </a:endParaRPr>
          </a:p>
          <a:p>
            <a:pPr marL="0" indent="0">
              <a:buNone/>
            </a:pPr>
            <a:r>
              <a:rPr lang="en-US" altLang="en-US" b="1" dirty="0">
                <a:ea typeface="ＭＳ Ｐゴシック" panose="020B0600070205080204" pitchFamily="34" charset="-128"/>
              </a:rPr>
              <a:t>October 25, 2018 by 4:00pm in EWEG</a:t>
            </a:r>
          </a:p>
          <a:p>
            <a:endParaRPr lang="en-US" dirty="0"/>
          </a:p>
        </p:txBody>
      </p:sp>
    </p:spTree>
    <p:extLst>
      <p:ext uri="{BB962C8B-B14F-4D97-AF65-F5344CB8AC3E}">
        <p14:creationId xmlns:p14="http://schemas.microsoft.com/office/powerpoint/2010/main" val="3687170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latin typeface="+mn-lt"/>
              </a:rPr>
              <a:t>Marianne Cappello</a:t>
            </a:r>
          </a:p>
          <a:p>
            <a:r>
              <a:rPr lang="en-US" dirty="0">
                <a:latin typeface="+mn-lt"/>
              </a:rPr>
              <a:t>marianne.cappello@doe.nj.gov</a:t>
            </a:r>
          </a:p>
        </p:txBody>
      </p:sp>
      <p:sp>
        <p:nvSpPr>
          <p:cNvPr id="3" name="Slide Number Placeholder 2"/>
          <p:cNvSpPr>
            <a:spLocks noGrp="1"/>
          </p:cNvSpPr>
          <p:nvPr>
            <p:ph type="sldNum" sz="quarter" idx="14"/>
          </p:nvPr>
        </p:nvSpPr>
        <p:spPr/>
        <p:txBody>
          <a:bodyPr/>
          <a:lstStyle/>
          <a:p>
            <a:pPr algn="r"/>
            <a:fld id="{CD5C70A5-9411-4B11-A0DB-D49D3D849901}" type="slidenum">
              <a:rPr lang="en-US" smtClean="0"/>
              <a:pPr algn="r"/>
              <a:t>19</a:t>
            </a:fld>
            <a:endParaRPr lang="en-US" dirty="0"/>
          </a:p>
        </p:txBody>
      </p:sp>
    </p:spTree>
    <p:extLst>
      <p:ext uri="{BB962C8B-B14F-4D97-AF65-F5344CB8AC3E}">
        <p14:creationId xmlns:p14="http://schemas.microsoft.com/office/powerpoint/2010/main" val="13745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3000" b="1" dirty="0">
                <a:latin typeface="+mn-lt"/>
              </a:rPr>
              <a:t>Technical Assistance (TA) Session Overview</a:t>
            </a:r>
            <a:endParaRPr lang="en-US" sz="3000" dirty="0">
              <a:latin typeface="+mn-lt"/>
            </a:endParaRPr>
          </a:p>
        </p:txBody>
      </p:sp>
      <p:sp>
        <p:nvSpPr>
          <p:cNvPr id="11" name="Content Placeholder 10"/>
          <p:cNvSpPr>
            <a:spLocks noGrp="1"/>
          </p:cNvSpPr>
          <p:nvPr>
            <p:ph idx="1"/>
          </p:nvPr>
        </p:nvSpPr>
        <p:spPr/>
        <p:txBody>
          <a:bodyPr/>
          <a:lstStyle/>
          <a:p>
            <a:r>
              <a:rPr lang="en-US" dirty="0">
                <a:latin typeface="+mn-lt"/>
              </a:rPr>
              <a:t>This session is designed as an overview of the major components of the Notice of Grant Opportunity (NGO) and application process.  </a:t>
            </a:r>
          </a:p>
          <a:p>
            <a:r>
              <a:rPr lang="en-US" dirty="0">
                <a:latin typeface="+mn-lt"/>
              </a:rPr>
              <a:t>Applicants are advised to thoroughly read the NGO for a complete understanding of the grant.</a:t>
            </a:r>
          </a:p>
          <a:p>
            <a:r>
              <a:rPr lang="en-US" dirty="0">
                <a:latin typeface="+mn-lt"/>
              </a:rPr>
              <a:t>Only general questions can be answered related to the NGO, not project-specific questions.</a:t>
            </a:r>
          </a:p>
          <a:p>
            <a:r>
              <a:rPr lang="en-US" dirty="0">
                <a:latin typeface="+mn-lt"/>
              </a:rPr>
              <a:t>Questions asked during this TA session may be used to create a FAQ document.</a:t>
            </a:r>
          </a:p>
        </p:txBody>
      </p:sp>
      <p:sp>
        <p:nvSpPr>
          <p:cNvPr id="6" name="Slide Number Placeholder 5"/>
          <p:cNvSpPr>
            <a:spLocks noGrp="1"/>
          </p:cNvSpPr>
          <p:nvPr>
            <p:ph type="sldNum" sz="quarter" idx="12"/>
          </p:nvPr>
        </p:nvSpPr>
        <p:spPr/>
        <p:txBody>
          <a:bodyPr/>
          <a:lstStyle/>
          <a:p>
            <a:fld id="{CD5C70A5-9411-4B11-A0DB-D49D3D849901}" type="slidenum">
              <a:rPr lang="en-US" smtClean="0"/>
              <a:t>2</a:t>
            </a:fld>
            <a:endParaRPr lang="en-US" dirty="0"/>
          </a:p>
        </p:txBody>
      </p:sp>
    </p:spTree>
    <p:extLst>
      <p:ext uri="{BB962C8B-B14F-4D97-AF65-F5344CB8AC3E}">
        <p14:creationId xmlns:p14="http://schemas.microsoft.com/office/powerpoint/2010/main" val="3540453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3000" b="1" dirty="0">
                <a:latin typeface="+mn-lt"/>
              </a:rPr>
              <a:t>Important Dates</a:t>
            </a:r>
            <a:endParaRPr lang="en-US" sz="3000" dirty="0">
              <a:latin typeface="+mn-lt"/>
            </a:endParaRPr>
          </a:p>
        </p:txBody>
      </p:sp>
      <p:sp>
        <p:nvSpPr>
          <p:cNvPr id="11" name="Content Placeholder 10"/>
          <p:cNvSpPr>
            <a:spLocks noGrp="1"/>
          </p:cNvSpPr>
          <p:nvPr>
            <p:ph idx="1"/>
          </p:nvPr>
        </p:nvSpPr>
        <p:spPr/>
        <p:txBody>
          <a:bodyPr>
            <a:normAutofit/>
          </a:bodyPr>
          <a:lstStyle/>
          <a:p>
            <a:r>
              <a:rPr lang="en-US" dirty="0">
                <a:latin typeface="+mn-lt"/>
              </a:rPr>
              <a:t>Deadline for application:</a:t>
            </a:r>
          </a:p>
          <a:p>
            <a:pPr marL="0" indent="0">
              <a:buNone/>
            </a:pPr>
            <a:r>
              <a:rPr lang="en-US" dirty="0">
                <a:latin typeface="+mn-lt"/>
              </a:rPr>
              <a:t>	October 25, 2018 by 4:00 pm in EWEG</a:t>
            </a:r>
          </a:p>
          <a:p>
            <a:pPr marL="0" indent="0">
              <a:buNone/>
            </a:pPr>
            <a:endParaRPr lang="en-US" dirty="0">
              <a:latin typeface="+mn-lt"/>
            </a:endParaRPr>
          </a:p>
          <a:p>
            <a:endParaRPr lang="en-US" dirty="0">
              <a:latin typeface="+mn-lt"/>
            </a:endParaRPr>
          </a:p>
          <a:p>
            <a:r>
              <a:rPr lang="en-US" dirty="0">
                <a:latin typeface="+mn-lt"/>
              </a:rPr>
              <a:t>Grant start date:</a:t>
            </a:r>
          </a:p>
          <a:p>
            <a:pPr marL="914400" lvl="2" indent="0">
              <a:buNone/>
            </a:pPr>
            <a:r>
              <a:rPr lang="en-US" sz="2800" dirty="0">
                <a:latin typeface="+mn-lt"/>
              </a:rPr>
              <a:t>January 15, 2019</a:t>
            </a:r>
          </a:p>
        </p:txBody>
      </p:sp>
      <p:sp>
        <p:nvSpPr>
          <p:cNvPr id="6" name="Slide Number Placeholder 5"/>
          <p:cNvSpPr>
            <a:spLocks noGrp="1"/>
          </p:cNvSpPr>
          <p:nvPr>
            <p:ph type="sldNum" sz="quarter" idx="12"/>
          </p:nvPr>
        </p:nvSpPr>
        <p:spPr/>
        <p:txBody>
          <a:bodyPr/>
          <a:lstStyle/>
          <a:p>
            <a:fld id="{CD5C70A5-9411-4B11-A0DB-D49D3D849901}" type="slidenum">
              <a:rPr lang="en-US" smtClean="0"/>
              <a:t>3</a:t>
            </a:fld>
            <a:endParaRPr lang="en-US" dirty="0"/>
          </a:p>
        </p:txBody>
      </p:sp>
    </p:spTree>
    <p:extLst>
      <p:ext uri="{BB962C8B-B14F-4D97-AF65-F5344CB8AC3E}">
        <p14:creationId xmlns:p14="http://schemas.microsoft.com/office/powerpoint/2010/main" val="882403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mn-lt"/>
              </a:rPr>
              <a:t>Governor’s Vision</a:t>
            </a:r>
          </a:p>
        </p:txBody>
      </p:sp>
      <p:sp>
        <p:nvSpPr>
          <p:cNvPr id="4" name="Text Placeholder 3"/>
          <p:cNvSpPr>
            <a:spLocks noGrp="1"/>
          </p:cNvSpPr>
          <p:nvPr>
            <p:ph idx="1"/>
          </p:nvPr>
        </p:nvSpPr>
        <p:spPr/>
        <p:txBody>
          <a:bodyPr>
            <a:normAutofit fontScale="92500" lnSpcReduction="20000"/>
          </a:bodyPr>
          <a:lstStyle/>
          <a:p>
            <a:pPr marL="0" indent="0">
              <a:buNone/>
            </a:pPr>
            <a:r>
              <a:rPr lang="en-US" dirty="0">
                <a:latin typeface="+mn-lt"/>
              </a:rPr>
              <a:t>The Governor’s vision for New Jersey’s STEM economy as the gateway to a 21</a:t>
            </a:r>
            <a:r>
              <a:rPr lang="en-US" baseline="30000" dirty="0">
                <a:latin typeface="+mn-lt"/>
              </a:rPr>
              <a:t>st</a:t>
            </a:r>
            <a:r>
              <a:rPr lang="en-US" dirty="0">
                <a:latin typeface="+mn-lt"/>
              </a:rPr>
              <a:t> Century middle class prioritizes developing an education system that prepares every child to succeed in a 21</a:t>
            </a:r>
            <a:r>
              <a:rPr lang="en-US" baseline="30000" dirty="0">
                <a:latin typeface="+mn-lt"/>
              </a:rPr>
              <a:t>st</a:t>
            </a:r>
            <a:r>
              <a:rPr lang="en-US" dirty="0">
                <a:latin typeface="+mn-lt"/>
              </a:rPr>
              <a:t> century economy through initiatives including implementing state-of-the-art STEM curriculum. To support this vision, the New Jersey Legislature has appropriated two million dollars to be allocated to comprehensive districts with high schools for the expansion and support of advanced computer science course offerings.  In addition, on January 16, 2018, a state law was enacted (P.L. 2017 Chapter 303, N.J.S.A. 18A:7C-1.1) that requires each public school serving students in grades 9-12, other than a county vocational school district, to offer a computer science course beginning in the 2018-2019 school year.</a:t>
            </a:r>
          </a:p>
        </p:txBody>
      </p:sp>
      <p:sp>
        <p:nvSpPr>
          <p:cNvPr id="3" name="Slide Number Placeholder 2"/>
          <p:cNvSpPr>
            <a:spLocks noGrp="1"/>
          </p:cNvSpPr>
          <p:nvPr>
            <p:ph type="sldNum" sz="quarter" idx="12"/>
          </p:nvPr>
        </p:nvSpPr>
        <p:spPr/>
        <p:txBody>
          <a:bodyPr/>
          <a:lstStyle/>
          <a:p>
            <a:fld id="{CD5C70A5-9411-4B11-A0DB-D49D3D849901}" type="slidenum">
              <a:rPr lang="en-US" smtClean="0"/>
              <a:pPr/>
              <a:t>4</a:t>
            </a:fld>
            <a:endParaRPr lang="en-US" dirty="0"/>
          </a:p>
        </p:txBody>
      </p:sp>
    </p:spTree>
    <p:extLst>
      <p:ext uri="{BB962C8B-B14F-4D97-AF65-F5344CB8AC3E}">
        <p14:creationId xmlns:p14="http://schemas.microsoft.com/office/powerpoint/2010/main" val="1492471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Purpose of the Grant</a:t>
            </a:r>
          </a:p>
        </p:txBody>
      </p:sp>
      <p:sp>
        <p:nvSpPr>
          <p:cNvPr id="3" name="Content Placeholder 2"/>
          <p:cNvSpPr>
            <a:spLocks noGrp="1"/>
          </p:cNvSpPr>
          <p:nvPr>
            <p:ph idx="1"/>
          </p:nvPr>
        </p:nvSpPr>
        <p:spPr>
          <a:xfrm>
            <a:off x="628650" y="1517073"/>
            <a:ext cx="7886700" cy="4659890"/>
          </a:xfrm>
        </p:spPr>
        <p:txBody>
          <a:bodyPr>
            <a:normAutofit fontScale="92500" lnSpcReduction="10000"/>
          </a:bodyPr>
          <a:lstStyle/>
          <a:p>
            <a:pPr marL="0" indent="0">
              <a:buNone/>
            </a:pPr>
            <a:r>
              <a:rPr lang="en-US" dirty="0">
                <a:latin typeface="+mn-lt"/>
              </a:rPr>
              <a:t>The purpose of this NGO is to expand student access and opportunities to participate in high-quality advanced computer science education in New Jersey.  Computer Science is best described as “the study of computational processes and information structures, including their hardware realizations, their linguistic models, and their applications”</a:t>
            </a:r>
            <a:r>
              <a:rPr lang="en-US" baseline="30000" dirty="0">
                <a:latin typeface="+mn-lt"/>
              </a:rPr>
              <a:t>1</a:t>
            </a:r>
            <a:r>
              <a:rPr lang="en-US" dirty="0">
                <a:latin typeface="+mn-lt"/>
              </a:rPr>
              <a:t>. This purpose will be accomplished through the creation or expansion of advanced computer science courses that are available to students in high school throughout New Jersey. </a:t>
            </a:r>
          </a:p>
          <a:p>
            <a:pPr marL="0" indent="0">
              <a:buNone/>
            </a:pPr>
            <a:endParaRPr lang="en-US" dirty="0">
              <a:latin typeface="Century Schoolbook" panose="02040604050505020304" pitchFamily="18" charset="0"/>
            </a:endParaRPr>
          </a:p>
          <a:p>
            <a:pPr marL="0" indent="0">
              <a:buNone/>
            </a:pPr>
            <a:r>
              <a:rPr lang="en-US" baseline="30000" dirty="0">
                <a:latin typeface="+mn-lt"/>
              </a:rPr>
              <a:t>1</a:t>
            </a:r>
            <a:r>
              <a:rPr lang="en-US" sz="2200" dirty="0">
                <a:latin typeface="+mn-lt"/>
              </a:rPr>
              <a:t>Tucker, A. B. (2004). </a:t>
            </a:r>
            <a:r>
              <a:rPr lang="en-US" sz="2200" i="1" dirty="0">
                <a:latin typeface="+mn-lt"/>
              </a:rPr>
              <a:t>Computer science handbook</a:t>
            </a:r>
            <a:r>
              <a:rPr lang="en-US" sz="2200" dirty="0">
                <a:latin typeface="+mn-lt"/>
              </a:rPr>
              <a:t>. Boca Raton, FL: Chapman and Hall/CRC.</a:t>
            </a:r>
          </a:p>
          <a:p>
            <a:endParaRPr lang="en-US" dirty="0"/>
          </a:p>
        </p:txBody>
      </p:sp>
    </p:spTree>
    <p:extLst>
      <p:ext uri="{BB962C8B-B14F-4D97-AF65-F5344CB8AC3E}">
        <p14:creationId xmlns:p14="http://schemas.microsoft.com/office/powerpoint/2010/main" val="433090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Project Period</a:t>
            </a:r>
          </a:p>
        </p:txBody>
      </p:sp>
      <p:sp>
        <p:nvSpPr>
          <p:cNvPr id="3" name="Content Placeholder 2"/>
          <p:cNvSpPr>
            <a:spLocks noGrp="1"/>
          </p:cNvSpPr>
          <p:nvPr>
            <p:ph idx="1"/>
          </p:nvPr>
        </p:nvSpPr>
        <p:spPr/>
        <p:txBody>
          <a:bodyPr/>
          <a:lstStyle/>
          <a:p>
            <a:pPr marL="0" indent="0">
              <a:buNone/>
            </a:pPr>
            <a:r>
              <a:rPr lang="en-US" b="1" dirty="0">
                <a:latin typeface="+mn-lt"/>
              </a:rPr>
              <a:t>One Project Period:</a:t>
            </a:r>
            <a:r>
              <a:rPr lang="en-US" dirty="0">
                <a:latin typeface="+mn-lt"/>
              </a:rPr>
              <a:t> 1/15/19-6/30/20</a:t>
            </a:r>
          </a:p>
          <a:p>
            <a:pPr lvl="1"/>
            <a:r>
              <a:rPr lang="en-US" sz="2800" dirty="0">
                <a:latin typeface="+mn-lt"/>
              </a:rPr>
              <a:t>Planning Period:  1/15/19-6/30/19</a:t>
            </a:r>
          </a:p>
          <a:p>
            <a:pPr lvl="1"/>
            <a:r>
              <a:rPr lang="en-US" sz="2800" dirty="0">
                <a:latin typeface="+mn-lt"/>
              </a:rPr>
              <a:t>Implementation Period: 7/1/19-6/30/20</a:t>
            </a:r>
          </a:p>
          <a:p>
            <a:pPr marL="0" indent="0">
              <a:buNone/>
            </a:pPr>
            <a:r>
              <a:rPr lang="en-US" dirty="0">
                <a:latin typeface="+mn-lt"/>
              </a:rPr>
              <a:t> </a:t>
            </a:r>
          </a:p>
          <a:p>
            <a:pPr marL="0" indent="0">
              <a:buNone/>
            </a:pPr>
            <a:endParaRPr lang="en-US" b="1" dirty="0">
              <a:latin typeface="+mn-lt"/>
            </a:endParaRPr>
          </a:p>
          <a:p>
            <a:pPr marL="0" indent="0">
              <a:buNone/>
            </a:pPr>
            <a:r>
              <a:rPr lang="en-US" b="1" dirty="0">
                <a:latin typeface="+mn-lt"/>
              </a:rPr>
              <a:t>Project must be sustainable beyond the grant period.</a:t>
            </a:r>
          </a:p>
          <a:p>
            <a:endParaRPr lang="en-US" dirty="0"/>
          </a:p>
        </p:txBody>
      </p:sp>
    </p:spTree>
    <p:extLst>
      <p:ext uri="{BB962C8B-B14F-4D97-AF65-F5344CB8AC3E}">
        <p14:creationId xmlns:p14="http://schemas.microsoft.com/office/powerpoint/2010/main" val="2494746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Grant Funding</a:t>
            </a:r>
          </a:p>
        </p:txBody>
      </p:sp>
      <p:sp>
        <p:nvSpPr>
          <p:cNvPr id="3" name="Content Placeholder 2"/>
          <p:cNvSpPr>
            <a:spLocks noGrp="1"/>
          </p:cNvSpPr>
          <p:nvPr>
            <p:ph idx="1"/>
          </p:nvPr>
        </p:nvSpPr>
        <p:spPr/>
        <p:txBody>
          <a:bodyPr/>
          <a:lstStyle/>
          <a:p>
            <a:r>
              <a:rPr lang="en-US" dirty="0">
                <a:latin typeface="+mn-lt"/>
              </a:rPr>
              <a:t>$100,000 maximum grant award available.</a:t>
            </a:r>
          </a:p>
          <a:p>
            <a:r>
              <a:rPr lang="en-US" dirty="0">
                <a:latin typeface="+mn-lt"/>
              </a:rPr>
              <a:t>This grant is funded through a direct appropriation of state funds.</a:t>
            </a:r>
          </a:p>
        </p:txBody>
      </p:sp>
    </p:spTree>
    <p:extLst>
      <p:ext uri="{BB962C8B-B14F-4D97-AF65-F5344CB8AC3E}">
        <p14:creationId xmlns:p14="http://schemas.microsoft.com/office/powerpoint/2010/main" val="2144492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Regional Distribution (NGO p. 5)</a:t>
            </a:r>
          </a:p>
        </p:txBody>
      </p:sp>
      <p:sp>
        <p:nvSpPr>
          <p:cNvPr id="3" name="Content Placeholder 2"/>
          <p:cNvSpPr>
            <a:spLocks noGrp="1"/>
          </p:cNvSpPr>
          <p:nvPr>
            <p:ph idx="1"/>
          </p:nvPr>
        </p:nvSpPr>
        <p:spPr/>
        <p:txBody>
          <a:bodyPr/>
          <a:lstStyle/>
          <a:p>
            <a:r>
              <a:rPr lang="en-US" dirty="0">
                <a:latin typeface="+mn-lt"/>
              </a:rPr>
              <a:t>NJDOE will ensure that at least three awards are made in each region in rank order, provided there are sufficient applications with a passing score in each region. The final awards will be made in rank order by score regardless of region until either funds are exhausted or no applications with passing scores remain. </a:t>
            </a:r>
          </a:p>
          <a:p>
            <a:pPr marL="0" indent="0">
              <a:buNone/>
            </a:pPr>
            <a:endParaRPr lang="en-US" dirty="0"/>
          </a:p>
        </p:txBody>
      </p:sp>
    </p:spTree>
    <p:extLst>
      <p:ext uri="{BB962C8B-B14F-4D97-AF65-F5344CB8AC3E}">
        <p14:creationId xmlns:p14="http://schemas.microsoft.com/office/powerpoint/2010/main" val="509700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Eligibility to Apply (NGO p. 2) 	</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latin typeface="+mn-lt"/>
              </a:rPr>
              <a:t>The application must reflect the plan to develop and implement one or more advanced computer science course(s).  The computer science course must be available for student enrollment for the 2019-2020 school year and meet at least ONE of the following criteria:</a:t>
            </a:r>
          </a:p>
          <a:p>
            <a:pPr lvl="0"/>
            <a:r>
              <a:rPr lang="en-US" dirty="0">
                <a:latin typeface="+mn-lt"/>
              </a:rPr>
              <a:t>Course is Advanced Placement Computer Science A.</a:t>
            </a:r>
          </a:p>
          <a:p>
            <a:pPr lvl="0"/>
            <a:r>
              <a:rPr lang="en-US" dirty="0">
                <a:latin typeface="+mn-lt"/>
              </a:rPr>
              <a:t>Course leads to an industry-valued credential in computer science.</a:t>
            </a:r>
          </a:p>
          <a:p>
            <a:pPr lvl="0"/>
            <a:r>
              <a:rPr lang="en-US" dirty="0">
                <a:latin typeface="+mn-lt"/>
              </a:rPr>
              <a:t>Course is articulated for credit in computer science with a postsecondary institution. </a:t>
            </a:r>
          </a:p>
          <a:p>
            <a:endParaRPr lang="en-US" dirty="0"/>
          </a:p>
        </p:txBody>
      </p:sp>
    </p:spTree>
    <p:extLst>
      <p:ext uri="{BB962C8B-B14F-4D97-AF65-F5344CB8AC3E}">
        <p14:creationId xmlns:p14="http://schemas.microsoft.com/office/powerpoint/2010/main" val="2314687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TotalTime>
  <Words>979</Words>
  <Application>Microsoft Office PowerPoint</Application>
  <PresentationFormat>On-screen Show (4:3)</PresentationFormat>
  <Paragraphs>129</Paragraphs>
  <Slides>19</Slides>
  <Notes>19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ＭＳ Ｐゴシック</vt:lpstr>
      <vt:lpstr>Arial</vt:lpstr>
      <vt:lpstr>Bell MT</vt:lpstr>
      <vt:lpstr>Calibri</vt:lpstr>
      <vt:lpstr>Calibri Light</vt:lpstr>
      <vt:lpstr>Century Schoolbook</vt:lpstr>
      <vt:lpstr>Times New Roman</vt:lpstr>
      <vt:lpstr>Office Theme</vt:lpstr>
      <vt:lpstr>Custom Design</vt:lpstr>
      <vt:lpstr>New Jersey  Department of Education</vt:lpstr>
      <vt:lpstr>Technical Assistance (TA) Session Overview</vt:lpstr>
      <vt:lpstr>Important Dates</vt:lpstr>
      <vt:lpstr>Governor’s Vision</vt:lpstr>
      <vt:lpstr>Purpose of the Grant</vt:lpstr>
      <vt:lpstr>Project Period</vt:lpstr>
      <vt:lpstr>Grant Funding</vt:lpstr>
      <vt:lpstr>Regional Distribution (NGO p. 5)</vt:lpstr>
      <vt:lpstr>Eligibility to Apply (NGO p. 2)  </vt:lpstr>
      <vt:lpstr>Eligibility to Apply</vt:lpstr>
      <vt:lpstr>Program Requirements (NGO p. 11)</vt:lpstr>
      <vt:lpstr>ACE Model</vt:lpstr>
      <vt:lpstr>Assess</vt:lpstr>
      <vt:lpstr>Create</vt:lpstr>
      <vt:lpstr>Evaluate</vt:lpstr>
      <vt:lpstr>Reporting Requirements (NGO p. 8)</vt:lpstr>
      <vt:lpstr>Allowable Costs (NGO p. 16)</vt:lpstr>
      <vt:lpstr>Application Due Date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Balogun, Itunu</dc:creator>
  <cp:lastModifiedBy>Cappello, Marianne</cp:lastModifiedBy>
  <cp:revision>50</cp:revision>
  <cp:lastPrinted>2018-09-27T19:20:26Z</cp:lastPrinted>
  <dcterms:created xsi:type="dcterms:W3CDTF">2018-04-24T13:00:11Z</dcterms:created>
  <dcterms:modified xsi:type="dcterms:W3CDTF">2018-10-05T12:41:30Z</dcterms:modified>
</cp:coreProperties>
</file>