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56"/>
  </p:notesMasterIdLst>
  <p:handoutMasterIdLst>
    <p:handoutMasterId r:id="rId57"/>
  </p:handoutMasterIdLst>
  <p:sldIdLst>
    <p:sldId id="345" r:id="rId7"/>
    <p:sldId id="270" r:id="rId8"/>
    <p:sldId id="269" r:id="rId9"/>
    <p:sldId id="274" r:id="rId10"/>
    <p:sldId id="295" r:id="rId11"/>
    <p:sldId id="278" r:id="rId12"/>
    <p:sldId id="300" r:id="rId13"/>
    <p:sldId id="271" r:id="rId14"/>
    <p:sldId id="272" r:id="rId15"/>
    <p:sldId id="297" r:id="rId16"/>
    <p:sldId id="279" r:id="rId17"/>
    <p:sldId id="282" r:id="rId18"/>
    <p:sldId id="343" r:id="rId19"/>
    <p:sldId id="283" r:id="rId20"/>
    <p:sldId id="303" r:id="rId21"/>
    <p:sldId id="304" r:id="rId22"/>
    <p:sldId id="305" r:id="rId23"/>
    <p:sldId id="327" r:id="rId24"/>
    <p:sldId id="307" r:id="rId25"/>
    <p:sldId id="329" r:id="rId26"/>
    <p:sldId id="328" r:id="rId27"/>
    <p:sldId id="308" r:id="rId28"/>
    <p:sldId id="330" r:id="rId29"/>
    <p:sldId id="313" r:id="rId30"/>
    <p:sldId id="312" r:id="rId31"/>
    <p:sldId id="331" r:id="rId32"/>
    <p:sldId id="314" r:id="rId33"/>
    <p:sldId id="332" r:id="rId34"/>
    <p:sldId id="315" r:id="rId35"/>
    <p:sldId id="319" r:id="rId36"/>
    <p:sldId id="320" r:id="rId37"/>
    <p:sldId id="321" r:id="rId38"/>
    <p:sldId id="275" r:id="rId39"/>
    <p:sldId id="333" r:id="rId40"/>
    <p:sldId id="334" r:id="rId41"/>
    <p:sldId id="346" r:id="rId42"/>
    <p:sldId id="280" r:id="rId43"/>
    <p:sldId id="337" r:id="rId44"/>
    <p:sldId id="347" r:id="rId45"/>
    <p:sldId id="301" r:id="rId46"/>
    <p:sldId id="339" r:id="rId47"/>
    <p:sldId id="340" r:id="rId48"/>
    <p:sldId id="338" r:id="rId49"/>
    <p:sldId id="286" r:id="rId50"/>
    <p:sldId id="291" r:id="rId51"/>
    <p:sldId id="292" r:id="rId52"/>
    <p:sldId id="294" r:id="rId53"/>
    <p:sldId id="348" r:id="rId54"/>
    <p:sldId id="34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06C92A-B100-F047-4908-C0F61B9C0D2E}" name="Gary, Ross" initials="RG" userId="S::rgary@doe.nj.gov::c6bd04cf-75de-41ee-836d-29be6b0c3057" providerId="AD"/>
  <p188:author id="{7CD06546-9DD9-0023-DDD8-EC4F2CAE1FF9}" name="Thomas, Elizabeth" initials="ET" userId="S::ethomas@doe.nj.gov::ecf9b76d-2424-407e-a49b-ad172b417e8c" providerId="AD"/>
  <p188:author id="{00734097-627B-C522-23D9-7E9C800680EE}" name="Haberl, Lisa" initials="HL" userId="S::lhaberl@doe.nj.gov::b64cb466-aeff-4190-9e2e-da1f32030b77" providerId="AD"/>
  <p188:author id="{F43C8AD8-CDF3-CBE0-4135-828A4176226E}" name="Valenti, Jessica" initials="JV" userId="S::jvalenti@doe.nj.gov::5051511d-2ba2-4477-9127-30a8a52068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lenti, Jessica" initials="VJ" lastIdx="12" clrIdx="0">
    <p:extLst>
      <p:ext uri="{19B8F6BF-5375-455C-9EA6-DF929625EA0E}">
        <p15:presenceInfo xmlns:p15="http://schemas.microsoft.com/office/powerpoint/2012/main" userId="S::jvalenti@doe.nj.gov::5051511d-2ba2-4477-9127-30a8a5206819" providerId="AD"/>
      </p:ext>
    </p:extLst>
  </p:cmAuthor>
  <p:cmAuthor id="2" name="Chauhan, Swati" initials="CS" lastIdx="4" clrIdx="1">
    <p:extLst>
      <p:ext uri="{19B8F6BF-5375-455C-9EA6-DF929625EA0E}">
        <p15:presenceInfo xmlns:p15="http://schemas.microsoft.com/office/powerpoint/2012/main" userId="S::schauhan@doe.nj.gov::4d545244-44e6-4bf6-a485-1eda809375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6699"/>
    <a:srgbClr val="4472AC"/>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66F5D-A170-41AD-81BC-1DAD2BE6141D}" v="61" dt="2024-01-24T16:15:52.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1915" autoAdjust="0"/>
  </p:normalViewPr>
  <p:slideViewPr>
    <p:cSldViewPr snapToGrid="0">
      <p:cViewPr varScale="1">
        <p:scale>
          <a:sx n="48" d="100"/>
          <a:sy n="48" d="100"/>
        </p:scale>
        <p:origin x="1340" y="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1/26/2024</a:t>
            </a:fld>
            <a:endParaRPr lang="en-US" dirty="0"/>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dirty="0"/>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1/26/2024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dirty="0"/>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Welcome to the Technical Assistance Session for the </a:t>
            </a:r>
            <a:r>
              <a:rPr lang="en-US" sz="1200" b="1" dirty="0">
                <a:latin typeface="+mn-lt"/>
              </a:rPr>
              <a:t>Expanding Access to Climate Change Education and the New Jersey Student Learning Standards through Interdisciplinary Learning and Community Resilience Projects</a:t>
            </a:r>
            <a:r>
              <a:rPr lang="en-US" sz="1200" dirty="0">
                <a:latin typeface="+mn-lt"/>
              </a:rPr>
              <a:t> </a:t>
            </a:r>
            <a:r>
              <a:rPr lang="en-US" dirty="0">
                <a:latin typeface="+mn-lt"/>
              </a:rPr>
              <a:t>Notice of Grant Opportunity.</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dirty="0"/>
          </a:p>
        </p:txBody>
      </p:sp>
    </p:spTree>
    <p:extLst>
      <p:ext uri="{BB962C8B-B14F-4D97-AF65-F5344CB8AC3E}">
        <p14:creationId xmlns:p14="http://schemas.microsoft.com/office/powerpoint/2010/main" val="2925762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Applicants must ensure the mission, vision, and general services of their partner(s) align with the intent of the NJSLS supporting Climate Change Education and the goals of this grant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Please note, an eligible local education agency may submit only one application.</a:t>
            </a:r>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dirty="0"/>
          </a:p>
        </p:txBody>
      </p:sp>
    </p:spTree>
    <p:extLst>
      <p:ext uri="{BB962C8B-B14F-4D97-AF65-F5344CB8AC3E}">
        <p14:creationId xmlns:p14="http://schemas.microsoft.com/office/powerpoint/2010/main" val="3951831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intent of this next section of the presentation is to provide the applicant with an overview of the goals, objectives, and project design elements that must be included when planning, designing, and developing a project to meet the purpose of this grant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Times New Roman" panose="02020603050405020304" pitchFamily="18" charset="0"/>
                <a:cs typeface="Calibri"/>
              </a:rPr>
              <a:t>The purpose of this grant program is to support LEAs as they plan, develop, and implement a locally focused, interdisciplinary climate change education unit plan and a corresponding student-led community resilience project aligned with the NJSLS.</a:t>
            </a:r>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dirty="0"/>
          </a:p>
        </p:txBody>
      </p:sp>
    </p:spTree>
    <p:extLst>
      <p:ext uri="{BB962C8B-B14F-4D97-AF65-F5344CB8AC3E}">
        <p14:creationId xmlns:p14="http://schemas.microsoft.com/office/powerpoint/2010/main" val="810249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As mentioned previously, the overarching goals of this program are to expand equitable access to high-quality, standards-based climate change education for K-12 students and encourage student-centered experiential learning opportunities and engagement in location-based climate change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Applicants must outline a clear, detailed plan as to how they will achieve these goals and provide justification for their plan of action.</a:t>
            </a:r>
            <a:endParaRPr lang="en-US" sz="1200" dirty="0">
              <a:latin typeface="+mn-lt"/>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dirty="0"/>
          </a:p>
        </p:txBody>
      </p:sp>
    </p:spTree>
    <p:extLst>
      <p:ext uri="{BB962C8B-B14F-4D97-AF65-F5344CB8AC3E}">
        <p14:creationId xmlns:p14="http://schemas.microsoft.com/office/powerpoint/2010/main" val="416218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D509B-DED9-A458-C8E0-E48965070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09C07-6DFB-44F0-BF40-D62BEFD18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50759-2D23-9320-5979-C3AA024E07D8}"/>
              </a:ext>
            </a:extLst>
          </p:cNvPr>
          <p:cNvSpPr>
            <a:spLocks noGrp="1"/>
          </p:cNvSpPr>
          <p:nvPr>
            <p:ph type="body" idx="1"/>
          </p:nvPr>
        </p:nvSpPr>
        <p:spPr/>
        <p:txBody>
          <a:bodyPr/>
          <a:lstStyle/>
          <a:p>
            <a:r>
              <a:rPr lang="en-US" sz="1200" dirty="0">
                <a:latin typeface="+mn-lt"/>
              </a:rPr>
              <a:t>The five mandatory objectives for this grant opportunity fall into two categories. These categories are climate change education and partnership and network development.</a:t>
            </a:r>
            <a:r>
              <a:rPr lang="en-US" dirty="0"/>
              <a:t> We will discuss each of these objectives in more detail in the forthcoming slides.</a:t>
            </a:r>
            <a:endParaRPr lang="en-US" sz="1200" dirty="0">
              <a:latin typeface="+mn-lt"/>
            </a:endParaRPr>
          </a:p>
          <a:p>
            <a:endParaRPr lang="en-US" sz="1200" dirty="0">
              <a:latin typeface="+mn-lt"/>
            </a:endParaRPr>
          </a:p>
          <a:p>
            <a:endParaRPr lang="en-US" sz="1200" dirty="0">
              <a:latin typeface="+mn-lt"/>
            </a:endParaRPr>
          </a:p>
        </p:txBody>
      </p:sp>
      <p:sp>
        <p:nvSpPr>
          <p:cNvPr id="4" name="Slide Number Placeholder 3">
            <a:extLst>
              <a:ext uri="{FF2B5EF4-FFF2-40B4-BE49-F238E27FC236}">
                <a16:creationId xmlns:a16="http://schemas.microsoft.com/office/drawing/2014/main" id="{153D934F-E8B2-E294-08E3-6F363D47082B}"/>
              </a:ext>
            </a:extLst>
          </p:cNvPr>
          <p:cNvSpPr>
            <a:spLocks noGrp="1"/>
          </p:cNvSpPr>
          <p:nvPr>
            <p:ph type="sldNum" sz="quarter" idx="5"/>
          </p:nvPr>
        </p:nvSpPr>
        <p:spPr/>
        <p:txBody>
          <a:bodyPr/>
          <a:lstStyle/>
          <a:p>
            <a:fld id="{B97A44F7-5F69-4F06-8F30-FB0E6EC0A151}" type="slidenum">
              <a:rPr lang="en-US" smtClean="0"/>
              <a:t>13</a:t>
            </a:fld>
            <a:endParaRPr lang="en-US" dirty="0"/>
          </a:p>
        </p:txBody>
      </p:sp>
    </p:spTree>
    <p:extLst>
      <p:ext uri="{BB962C8B-B14F-4D97-AF65-F5344CB8AC3E}">
        <p14:creationId xmlns:p14="http://schemas.microsoft.com/office/powerpoint/2010/main" val="4254009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five objectives must be included in the applicant’s plan to achieve the mandatory goals.</a:t>
            </a:r>
            <a:endParaRPr lang="en-US" dirty="0"/>
          </a:p>
          <a:p>
            <a:endParaRPr lang="en-US" sz="1200" dirty="0">
              <a:latin typeface="+mn-lt"/>
            </a:endParaRPr>
          </a:p>
          <a:p>
            <a:r>
              <a:rPr lang="en-US" sz="1200" dirty="0">
                <a:latin typeface="+mn-lt"/>
              </a:rPr>
              <a:t>When completing the application, applicants must expand upon the objectives, providing detail as to how they will fit in the applicant’s specific project plan.</a:t>
            </a:r>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dirty="0"/>
          </a:p>
        </p:txBody>
      </p:sp>
    </p:spTree>
    <p:extLst>
      <p:ext uri="{BB962C8B-B14F-4D97-AF65-F5344CB8AC3E}">
        <p14:creationId xmlns:p14="http://schemas.microsoft.com/office/powerpoint/2010/main" val="1061474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two objectives that fall under the climate change education category are climate change education unit plan and community resilience project.</a:t>
            </a:r>
          </a:p>
          <a:p>
            <a:endParaRPr lang="en-US" sz="1200" dirty="0">
              <a:latin typeface="+mn-lt"/>
            </a:endParaRPr>
          </a:p>
          <a:p>
            <a:r>
              <a:rPr lang="en-US" sz="1200" dirty="0">
                <a:latin typeface="+mn-lt"/>
              </a:rPr>
              <a:t>We will now briefly expand upon each objective, but applicants are referred to the Notice of Grant Opportunity for the full details of what is required for each mandatory objective.</a:t>
            </a:r>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dirty="0"/>
          </a:p>
        </p:txBody>
      </p:sp>
    </p:spTree>
    <p:extLst>
      <p:ext uri="{BB962C8B-B14F-4D97-AF65-F5344CB8AC3E}">
        <p14:creationId xmlns:p14="http://schemas.microsoft.com/office/powerpoint/2010/main" val="2297838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first objective is the climate change education unit plan.</a:t>
            </a:r>
          </a:p>
          <a:p>
            <a:endParaRPr lang="en-US" sz="1200" dirty="0">
              <a:latin typeface="+mn-lt"/>
            </a:endParaRPr>
          </a:p>
          <a:p>
            <a:r>
              <a:rPr lang="en-US" sz="1200" dirty="0">
                <a:latin typeface="+mn-lt"/>
              </a:rPr>
              <a:t>The local education agency must design and implement an interdisciplinary climate change education unit plan within the grant project period.</a:t>
            </a:r>
          </a:p>
          <a:p>
            <a:endParaRPr lang="en-US" sz="1200" dirty="0">
              <a:latin typeface="+mn-lt"/>
            </a:endParaRPr>
          </a:p>
          <a:p>
            <a:r>
              <a:rPr lang="en-US" sz="1200" dirty="0">
                <a:latin typeface="+mn-lt"/>
              </a:rPr>
              <a:t>The climate change education unit plans that local education agencies develop and implement must include the following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unit plan, developed and implemented by the grantee, must integrate relevant New Jersey Student Learning Standards supporting Climate Change Education.</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interdisciplinary unit plan must integrate at least four content areas.</a:t>
            </a:r>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dirty="0"/>
          </a:p>
        </p:txBody>
      </p:sp>
    </p:spTree>
    <p:extLst>
      <p:ext uri="{BB962C8B-B14F-4D97-AF65-F5344CB8AC3E}">
        <p14:creationId xmlns:p14="http://schemas.microsoft.com/office/powerpoint/2010/main" val="242343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unit plan must focus on locally occurring issues driven by climate change to create more engaging learning opportunities for students by addressing existing and emerging problems that are part of their lived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Unit plans must be designed using a project-based learning approach where the learning environment is student-centered so that students can explore complex interdisciplinary problems and develop actionable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Unit plans must integrate student-centered experiential learning opportunities.</a:t>
            </a:r>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dirty="0"/>
          </a:p>
        </p:txBody>
      </p:sp>
    </p:spTree>
    <p:extLst>
      <p:ext uri="{BB962C8B-B14F-4D97-AF65-F5344CB8AC3E}">
        <p14:creationId xmlns:p14="http://schemas.microsoft.com/office/powerpoint/2010/main" val="990860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Grantees must ensure that the unit plan and the instructional resources and assessments that are part of the unit plan are developed following Universal Design for Learning principles.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lastly, the grantee must make efforts to ensure that the unit plan is intentionally designed to highlight the contributions and experiences of individuals with diverse abilities, cultures, identities, and perspectives.</a:t>
            </a:r>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dirty="0"/>
          </a:p>
        </p:txBody>
      </p:sp>
    </p:spTree>
    <p:extLst>
      <p:ext uri="{BB962C8B-B14F-4D97-AF65-F5344CB8AC3E}">
        <p14:creationId xmlns:p14="http://schemas.microsoft.com/office/powerpoint/2010/main" val="1643146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second objective is the community resilience project.</a:t>
            </a:r>
          </a:p>
          <a:p>
            <a:endParaRPr lang="en-US" sz="1200" dirty="0">
              <a:latin typeface="+mn-lt"/>
            </a:endParaRPr>
          </a:p>
          <a:p>
            <a:r>
              <a:rPr lang="en-US" sz="1200" dirty="0">
                <a:solidFill>
                  <a:srgbClr val="000000"/>
                </a:solidFill>
                <a:effectLst/>
                <a:latin typeface="+mn-lt"/>
                <a:ea typeface="Times New Roman" panose="02020603050405020304" pitchFamily="18" charset="0"/>
                <a:cs typeface="Times New Roman" panose="02020603050405020304" pitchFamily="18" charset="0"/>
              </a:rPr>
              <a:t>Grantees must plan, coordinate, and execute a community resilience project concurrently with their climate change education unit plan.</a:t>
            </a:r>
          </a:p>
          <a:p>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New Jersey Department of Environmental Protection defines community resilience as the ability of a community to prepare for anticipated hazards, adapt to changing conditions, and withstand and recover rapidly from changes in the environment and climate.</a:t>
            </a:r>
          </a:p>
          <a:p>
            <a:endParaRPr lang="en-US" sz="1200" dirty="0">
              <a:solidFill>
                <a:srgbClr val="000000"/>
              </a:solidFill>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This grant program intends to support local education agencies in their ongoing work to forge strong connections with their community and to help develop a sense of action and agency through student-led community resilience projects.</a:t>
            </a:r>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dirty="0"/>
          </a:p>
        </p:txBody>
      </p:sp>
    </p:spTree>
    <p:extLst>
      <p:ext uri="{BB962C8B-B14F-4D97-AF65-F5344CB8AC3E}">
        <p14:creationId xmlns:p14="http://schemas.microsoft.com/office/powerpoint/2010/main" val="146757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All attendees will be in listen-only mode throughout the webinar.</a:t>
            </a:r>
          </a:p>
          <a:p>
            <a:endParaRPr lang="en-US" sz="1200" dirty="0">
              <a:latin typeface="+mn-lt"/>
            </a:endParaRPr>
          </a:p>
          <a:p>
            <a:r>
              <a:rPr lang="en-US" sz="1200" dirty="0">
                <a:latin typeface="+mn-lt"/>
              </a:rPr>
              <a:t>All questions must be submitted electronically to one of the email addresses listed on this slide.</a:t>
            </a:r>
            <a:endParaRPr lang="en-US" sz="1200" dirty="0">
              <a:latin typeface="+mn-lt"/>
              <a:cs typeface="Calibri"/>
            </a:endParaRPr>
          </a:p>
          <a:p>
            <a:endParaRPr lang="en-US" sz="1200" dirty="0">
              <a:latin typeface="+mn-lt"/>
            </a:endParaRPr>
          </a:p>
          <a:p>
            <a:r>
              <a:rPr lang="en-US" sz="1200" dirty="0">
                <a:latin typeface="+mn-lt"/>
              </a:rPr>
              <a:t>No questions will be answered live during this session.</a:t>
            </a:r>
            <a:endParaRPr lang="en-US" sz="1200" dirty="0">
              <a:latin typeface="+mn-lt"/>
              <a:cs typeface="Calibri"/>
            </a:endParaRPr>
          </a:p>
          <a:p>
            <a:endParaRPr lang="en-US" sz="1200" dirty="0">
              <a:latin typeface="+mn-lt"/>
            </a:endParaRPr>
          </a:p>
          <a:p>
            <a:r>
              <a:rPr lang="en-US" sz="1200" dirty="0">
                <a:latin typeface="+mn-lt"/>
              </a:rPr>
              <a:t>Please direct questions regarding the Electronic Web Enabled Grant online application system to eweg help at doe.nj.gov.</a:t>
            </a:r>
            <a:endParaRPr lang="en-US" sz="1200" dirty="0">
              <a:latin typeface="+mn-lt"/>
              <a:cs typeface="Calibri"/>
            </a:endParaRPr>
          </a:p>
          <a:p>
            <a:endParaRPr lang="en-US" sz="1200" dirty="0">
              <a:latin typeface="+mn-lt"/>
            </a:endParaRPr>
          </a:p>
          <a:p>
            <a:r>
              <a:rPr lang="en-US" sz="1200" dirty="0">
                <a:latin typeface="+mn-lt"/>
              </a:rPr>
              <a:t>Please direct programmatic questions to climate education at doe.nj.gov.</a:t>
            </a:r>
            <a:endParaRPr lang="en-US" sz="1200" dirty="0">
              <a:latin typeface="+mn-lt"/>
              <a:cs typeface="Calibri"/>
            </a:endParaRPr>
          </a:p>
          <a:p>
            <a:endParaRPr lang="en-US" sz="1200" dirty="0">
              <a:latin typeface="+mn-lt"/>
            </a:endParaRPr>
          </a:p>
          <a:p>
            <a:pPr>
              <a:defRPr/>
            </a:pPr>
            <a:r>
              <a:rPr lang="en-US" sz="1200" dirty="0">
                <a:latin typeface="+mn-lt"/>
              </a:rPr>
              <a:t>Answers to any programmatic questions received by </a:t>
            </a:r>
            <a:r>
              <a:rPr lang="en-US" sz="1200" b="1" dirty="0">
                <a:latin typeface="+mn-lt"/>
              </a:rPr>
              <a:t>Monday, January 29th, 2024 </a:t>
            </a:r>
            <a:r>
              <a:rPr lang="en-US" sz="1200" dirty="0">
                <a:latin typeface="+mn-lt"/>
              </a:rPr>
              <a:t>at climate education at doe.nj.gov will be posted on the </a:t>
            </a:r>
            <a:r>
              <a:rPr lang="en-US" sz="1200" b="1" dirty="0">
                <a:latin typeface="+mn-lt"/>
              </a:rPr>
              <a:t>Notice of Grant Opportunity webpage by Wednesday</a:t>
            </a:r>
            <a:r>
              <a:rPr lang="en-US" sz="1200" b="1" u="none" dirty="0">
                <a:latin typeface="+mn-lt"/>
              </a:rPr>
              <a:t>, </a:t>
            </a:r>
            <a:r>
              <a:rPr lang="en-US" sz="1200" b="1" dirty="0">
                <a:latin typeface="+mn-lt"/>
              </a:rPr>
              <a:t>January 31st</a:t>
            </a:r>
            <a:r>
              <a:rPr lang="en-US" sz="1200" b="1" u="none" dirty="0">
                <a:latin typeface="+mn-lt"/>
              </a:rPr>
              <a:t>, </a:t>
            </a:r>
            <a:r>
              <a:rPr lang="en-US" sz="1200" b="1" dirty="0">
                <a:latin typeface="+mn-lt"/>
              </a:rPr>
              <a:t>2024</a:t>
            </a:r>
            <a:r>
              <a:rPr lang="en-US" sz="120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a:lnSpc>
                <a:spcPct val="88000"/>
              </a:lnSpc>
            </a:pPr>
            <a:r>
              <a:rPr lang="en-US" sz="1200" dirty="0">
                <a:latin typeface="+mn-lt"/>
              </a:rPr>
              <a:t>Please note, the Program Office is not permitted to provide a response to programmatic questions received after </a:t>
            </a:r>
            <a:r>
              <a:rPr lang="en-US" sz="1200" b="1" dirty="0">
                <a:latin typeface="+mn-lt"/>
              </a:rPr>
              <a:t>January 29th, 2024</a:t>
            </a:r>
            <a:r>
              <a:rPr lang="en-US" sz="120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Please keep in mind when submitting programmatic questions that only general programmatic questions related to the Notice of Grant Opportunity can be answered, not project-specific questions.</a:t>
            </a:r>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dirty="0"/>
          </a:p>
        </p:txBody>
      </p:sp>
    </p:spTree>
    <p:extLst>
      <p:ext uri="{BB962C8B-B14F-4D97-AF65-F5344CB8AC3E}">
        <p14:creationId xmlns:p14="http://schemas.microsoft.com/office/powerpoint/2010/main" val="1398836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Community resilience projects identified by grantees may fall under different categories including, but not limited to climate and other weather-related mitigation; energy uses, efficiency, and/or sources; food and waste management; land use and remediation; human health, safety, and environmental justice, and civil engineering and architecture.</a:t>
            </a:r>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dirty="0"/>
          </a:p>
        </p:txBody>
      </p:sp>
    </p:spTree>
    <p:extLst>
      <p:ext uri="{BB962C8B-B14F-4D97-AF65-F5344CB8AC3E}">
        <p14:creationId xmlns:p14="http://schemas.microsoft.com/office/powerpoint/2010/main" val="162327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Community resilience projects must include specific elements within their project plans.</a:t>
            </a:r>
          </a:p>
          <a:p>
            <a:endParaRPr lang="en-US" dirty="0">
              <a:latin typeface="+mn-lt"/>
            </a:endParaRPr>
          </a:p>
          <a:p>
            <a:r>
              <a:rPr lang="en-US" dirty="0">
                <a:latin typeface="+mn-lt"/>
              </a:rPr>
              <a:t>The grantee must collaborate with at least one community partner to complete their community resilience project.</a:t>
            </a:r>
          </a:p>
          <a:p>
            <a:endParaRPr lang="en-US" dirty="0">
              <a:latin typeface="+mn-lt"/>
            </a:endParaRPr>
          </a:p>
          <a:p>
            <a:r>
              <a:rPr lang="en-US" dirty="0">
                <a:latin typeface="+mn-lt"/>
              </a:rPr>
              <a:t>Applicants must ensure the mission, vision, and general services of the community partner, or partners, align with the intent of the New Jersey Student Learning Standards supporting Climate Change Education and the goals of this grant program.</a:t>
            </a:r>
          </a:p>
          <a:p>
            <a:endParaRPr lang="en-US" dirty="0">
              <a:latin typeface="+mn-lt"/>
            </a:endParaRPr>
          </a:p>
          <a:p>
            <a:r>
              <a:rPr lang="en-US" dirty="0">
                <a:latin typeface="+mn-lt"/>
              </a:rPr>
              <a:t>The community partner, or partners, for this project must have the capacity and logistical experience to address the climate change issues that the community resilience project may address.</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At a minimum, bimonthly meetings between the grantee and its community partner, or partners, must occur to plan and review progress toward the completion of the community resilience project.</a:t>
            </a:r>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dirty="0"/>
          </a:p>
        </p:txBody>
      </p:sp>
    </p:spTree>
    <p:extLst>
      <p:ext uri="{BB962C8B-B14F-4D97-AF65-F5344CB8AC3E}">
        <p14:creationId xmlns:p14="http://schemas.microsoft.com/office/powerpoint/2010/main" val="1276309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Times New Roman" panose="02020603050405020304" pitchFamily="18" charset="0"/>
                <a:cs typeface="Calibri" panose="020F0502020204030204" pitchFamily="34" charset="0"/>
              </a:rPr>
              <a:t>The community resilience project should focus on developing a solution, or multiple solutions, to local climate change related issues addressed in the unit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Times New Roman" panose="02020603050405020304" pitchFamily="18" charset="0"/>
                <a:cs typeface="Calibri" panose="020F0502020204030204" pitchFamily="34" charset="0"/>
              </a:rPr>
              <a:t>With the help of their community partner, or partners, the grantee must identify specific strategies for mitigation, prevention, and/or adaptation to address the climate change related issues addressed in the unit plan.</a:t>
            </a:r>
          </a:p>
        </p:txBody>
      </p:sp>
      <p:sp>
        <p:nvSpPr>
          <p:cNvPr id="4" name="Slide Number Placeholder 3"/>
          <p:cNvSpPr>
            <a:spLocks noGrp="1"/>
          </p:cNvSpPr>
          <p:nvPr>
            <p:ph type="sldNum" sz="quarter" idx="5"/>
          </p:nvPr>
        </p:nvSpPr>
        <p:spPr/>
        <p:txBody>
          <a:bodyPr/>
          <a:lstStyle/>
          <a:p>
            <a:fld id="{B97A44F7-5F69-4F06-8F30-FB0E6EC0A151}" type="slidenum">
              <a:rPr lang="en-US" smtClean="0"/>
              <a:t>22</a:t>
            </a:fld>
            <a:endParaRPr lang="en-US" dirty="0"/>
          </a:p>
        </p:txBody>
      </p:sp>
    </p:spTree>
    <p:extLst>
      <p:ext uri="{BB962C8B-B14F-4D97-AF65-F5344CB8AC3E}">
        <p14:creationId xmlns:p14="http://schemas.microsoft.com/office/powerpoint/2010/main" val="2569366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The resilience project must include multiple opportunities for students to learn from and provide learning opportunities to their community related to their resilience project goals.</a:t>
            </a:r>
          </a:p>
          <a:p>
            <a:endParaRPr lang="en-US" sz="1200" b="0" dirty="0">
              <a:latin typeface="+mn-lt"/>
            </a:endParaRPr>
          </a:p>
          <a:p>
            <a:r>
              <a:rPr lang="en-US" sz="1200" b="0" dirty="0">
                <a:latin typeface="+mn-lt"/>
              </a:rPr>
              <a:t>Students must gather information from community members to inform their resilience project goals and outcomes through conducting surveys, charrettes, interviews, etc.</a:t>
            </a:r>
          </a:p>
          <a:p>
            <a:endParaRPr lang="en-US" sz="1200" b="0" dirty="0">
              <a:latin typeface="+mn-lt"/>
            </a:endParaRPr>
          </a:p>
          <a:p>
            <a:r>
              <a:rPr lang="en-US" sz="1200" b="0" dirty="0">
                <a:latin typeface="+mn-lt"/>
              </a:rPr>
              <a:t>Students must share learning opportunities with their community via social media, in-person presentations, videos, webinars, etc.</a:t>
            </a:r>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dirty="0"/>
          </a:p>
        </p:txBody>
      </p:sp>
    </p:spTree>
    <p:extLst>
      <p:ext uri="{BB962C8B-B14F-4D97-AF65-F5344CB8AC3E}">
        <p14:creationId xmlns:p14="http://schemas.microsoft.com/office/powerpoint/2010/main" val="2803841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next three objectives, which all fall under the Partnership and Network Development category, are </a:t>
            </a:r>
            <a:r>
              <a:rPr lang="en-US" sz="1200" b="1" dirty="0">
                <a:latin typeface="+mn-lt"/>
              </a:rPr>
              <a:t>Climate Change Learning Collaborative </a:t>
            </a:r>
            <a:r>
              <a:rPr lang="en-US" sz="1200" b="0" dirty="0">
                <a:latin typeface="+mn-lt"/>
              </a:rPr>
              <a:t>partnership, dissemination of promising practices, and</a:t>
            </a:r>
            <a:r>
              <a:rPr lang="en-US" sz="1200" b="1" dirty="0">
                <a:latin typeface="+mn-lt"/>
              </a:rPr>
              <a:t> Climate Change Learning Collaborative </a:t>
            </a:r>
            <a:r>
              <a:rPr lang="en-US" sz="1200" b="0" dirty="0">
                <a:latin typeface="+mn-lt"/>
              </a:rPr>
              <a:t>culminating events.</a:t>
            </a:r>
          </a:p>
          <a:p>
            <a:endParaRPr lang="en-US" sz="1200" dirty="0">
              <a:latin typeface="+mn-lt"/>
            </a:endParaRPr>
          </a:p>
          <a:p>
            <a:r>
              <a:rPr lang="en-US" sz="1200" dirty="0">
                <a:latin typeface="+mn-lt"/>
              </a:rPr>
              <a:t>We will now briefly expand upon each objective, but applicants are referred to the Notice of Grant Opportunity for the full details of what is required for each mandatory objective.</a:t>
            </a:r>
          </a:p>
        </p:txBody>
      </p:sp>
      <p:sp>
        <p:nvSpPr>
          <p:cNvPr id="4" name="Slide Number Placeholder 3"/>
          <p:cNvSpPr>
            <a:spLocks noGrp="1"/>
          </p:cNvSpPr>
          <p:nvPr>
            <p:ph type="sldNum" sz="quarter" idx="5"/>
          </p:nvPr>
        </p:nvSpPr>
        <p:spPr/>
        <p:txBody>
          <a:bodyPr/>
          <a:lstStyle/>
          <a:p>
            <a:fld id="{B97A44F7-5F69-4F06-8F30-FB0E6EC0A151}" type="slidenum">
              <a:rPr lang="en-US" smtClean="0"/>
              <a:t>24</a:t>
            </a:fld>
            <a:endParaRPr lang="en-US" dirty="0"/>
          </a:p>
        </p:txBody>
      </p:sp>
    </p:spTree>
    <p:extLst>
      <p:ext uri="{BB962C8B-B14F-4D97-AF65-F5344CB8AC3E}">
        <p14:creationId xmlns:p14="http://schemas.microsoft.com/office/powerpoint/2010/main" val="1630860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mn-lt"/>
                <a:ea typeface="Times New Roman" panose="02020603050405020304" pitchFamily="18" charset="0"/>
                <a:cs typeface="Calibri"/>
              </a:rPr>
              <a:t>The third objective is a </a:t>
            </a:r>
            <a:r>
              <a:rPr lang="en-US" sz="1200" b="1" dirty="0">
                <a:solidFill>
                  <a:srgbClr val="000000"/>
                </a:solidFill>
                <a:effectLst/>
                <a:latin typeface="+mn-lt"/>
                <a:ea typeface="Times New Roman" panose="02020603050405020304" pitchFamily="18" charset="0"/>
                <a:cs typeface="Calibri"/>
              </a:rPr>
              <a:t>Climate Change Learning Collaborative partnership.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effectLst/>
              <a:latin typeface="+mn-lt"/>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Times New Roman" panose="02020603050405020304" pitchFamily="18" charset="0"/>
                <a:cs typeface="Calibri"/>
              </a:rPr>
              <a:t>The grantee must partner with one of the regional </a:t>
            </a:r>
            <a:r>
              <a:rPr lang="en-US" sz="1200" b="1" dirty="0">
                <a:solidFill>
                  <a:srgbClr val="000000"/>
                </a:solidFill>
                <a:effectLst/>
                <a:latin typeface="+mn-lt"/>
                <a:ea typeface="Times New Roman" panose="02020603050405020304" pitchFamily="18" charset="0"/>
                <a:cs typeface="Calibri"/>
              </a:rPr>
              <a:t>Climate Change Learning Collaboratives </a:t>
            </a:r>
            <a:r>
              <a:rPr lang="en-US" sz="1200" dirty="0">
                <a:solidFill>
                  <a:srgbClr val="000000"/>
                </a:solidFill>
                <a:effectLst/>
                <a:latin typeface="+mn-lt"/>
                <a:ea typeface="Times New Roman" panose="02020603050405020304" pitchFamily="18" charset="0"/>
                <a:cs typeface="Calibri"/>
              </a:rPr>
              <a:t>to further their climate change education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cs typeface="Times New Roman" panose="02020603050405020304" pitchFamily="18" charset="0"/>
            </a:endParaRPr>
          </a:p>
          <a:p>
            <a:pPr>
              <a:defRPr/>
            </a:pPr>
            <a:r>
              <a:rPr lang="en-US" sz="1200" dirty="0">
                <a:latin typeface="+mn-lt"/>
              </a:rPr>
              <a:t>The </a:t>
            </a:r>
            <a:r>
              <a:rPr lang="en-US" sz="1200" b="1" dirty="0">
                <a:latin typeface="+mn-lt"/>
              </a:rPr>
              <a:t>Climate Change Learning Collaboratives</a:t>
            </a:r>
            <a:r>
              <a:rPr lang="en-US" sz="1200" dirty="0">
                <a:latin typeface="+mn-lt"/>
              </a:rPr>
              <a:t> will be established by the New Jersey Department of Education through a separate notice of grant opportunity and will be ready to provide services to local education agencies by </a:t>
            </a:r>
            <a:r>
              <a:rPr lang="en-US" sz="1200" b="1" dirty="0">
                <a:latin typeface="+mn-lt"/>
              </a:rPr>
              <a:t>June 1, 2024</a:t>
            </a:r>
            <a:r>
              <a:rPr lang="en-US" sz="1200" dirty="0">
                <a:latin typeface="+mn-lt"/>
              </a:rPr>
              <a:t>.</a:t>
            </a:r>
            <a:endParaRPr lang="en-US" sz="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a:t>
            </a:r>
            <a:r>
              <a:rPr lang="en-US" sz="1200" b="1" dirty="0">
                <a:latin typeface="+mn-lt"/>
              </a:rPr>
              <a:t>Climate Change Learning Collaboratives</a:t>
            </a:r>
            <a:r>
              <a:rPr lang="en-US" sz="1200" dirty="0">
                <a:latin typeface="+mn-lt"/>
              </a:rPr>
              <a:t> will be available as a resource to grantees when developing their climate change education unit plan and implementing their community resilience project.</a:t>
            </a:r>
            <a:endParaRPr lang="en-US" sz="1200" dirty="0">
              <a:latin typeface="+mn-lt"/>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25</a:t>
            </a:fld>
            <a:endParaRPr lang="en-US" dirty="0"/>
          </a:p>
        </p:txBody>
      </p:sp>
    </p:spTree>
    <p:extLst>
      <p:ext uri="{BB962C8B-B14F-4D97-AF65-F5344CB8AC3E}">
        <p14:creationId xmlns:p14="http://schemas.microsoft.com/office/powerpoint/2010/main" val="1250011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For the partnership requirement to be met, the grantee must complete at least one of the following tasks:</a:t>
            </a:r>
          </a:p>
          <a:p>
            <a:endParaRPr lang="en-US" sz="1200" dirty="0">
              <a:latin typeface="+mn-lt"/>
            </a:endParaRPr>
          </a:p>
          <a:p>
            <a:r>
              <a:rPr lang="en-US" sz="1200" dirty="0">
                <a:latin typeface="+mn-lt"/>
              </a:rPr>
              <a:t>Participate in a professional development event offered by the </a:t>
            </a:r>
            <a:r>
              <a:rPr lang="en-US" sz="1200" b="1" dirty="0">
                <a:latin typeface="+mn-lt"/>
              </a:rPr>
              <a:t>Climate Change Learning Collaborative</a:t>
            </a:r>
            <a:r>
              <a:rPr lang="en-US" sz="1200" dirty="0">
                <a:latin typeface="+mn-lt"/>
              </a:rPr>
              <a:t>.</a:t>
            </a:r>
          </a:p>
          <a:p>
            <a:endParaRPr lang="en-US" sz="1200" dirty="0">
              <a:latin typeface="+mn-lt"/>
            </a:endParaRPr>
          </a:p>
          <a:p>
            <a:r>
              <a:rPr lang="en-US" sz="1200" dirty="0">
                <a:latin typeface="+mn-lt"/>
              </a:rPr>
              <a:t>Seek guidance and mentorship from </a:t>
            </a:r>
            <a:r>
              <a:rPr lang="en-US" sz="1200" b="1" dirty="0">
                <a:latin typeface="+mn-lt"/>
              </a:rPr>
              <a:t>Climate Change Learning Collaborative</a:t>
            </a:r>
            <a:r>
              <a:rPr lang="en-US" sz="1200" dirty="0">
                <a:latin typeface="+mn-lt"/>
              </a:rPr>
              <a:t> staff, the </a:t>
            </a:r>
            <a:r>
              <a:rPr lang="en-US" sz="1200" b="1" dirty="0">
                <a:latin typeface="+mn-lt"/>
              </a:rPr>
              <a:t>Climate Change Learning Collaborative’s</a:t>
            </a:r>
            <a:r>
              <a:rPr lang="en-US" sz="1200" dirty="0">
                <a:latin typeface="+mn-lt"/>
              </a:rPr>
              <a:t> community-based nonprofit organization partner, or partners, and other participating local education agencies.</a:t>
            </a:r>
          </a:p>
          <a:p>
            <a:endParaRPr lang="en-US" sz="1200" dirty="0">
              <a:latin typeface="+mn-lt"/>
            </a:endParaRPr>
          </a:p>
          <a:p>
            <a:r>
              <a:rPr lang="en-US" sz="1200" dirty="0">
                <a:latin typeface="+mn-lt"/>
              </a:rPr>
              <a:t>Engage with experiential learning opportunities or technical training provided through the </a:t>
            </a:r>
            <a:r>
              <a:rPr lang="en-US" sz="1200" b="1" dirty="0">
                <a:latin typeface="+mn-lt"/>
              </a:rPr>
              <a:t>Climate Change Learning Collaborative</a:t>
            </a:r>
            <a:r>
              <a:rPr lang="en-US" sz="1200" dirty="0">
                <a:latin typeface="+mn-lt"/>
              </a:rPr>
              <a:t> and their community-based nonprofit organization partner, or partners.</a:t>
            </a:r>
          </a:p>
        </p:txBody>
      </p:sp>
      <p:sp>
        <p:nvSpPr>
          <p:cNvPr id="4" name="Slide Number Placeholder 3"/>
          <p:cNvSpPr>
            <a:spLocks noGrp="1"/>
          </p:cNvSpPr>
          <p:nvPr>
            <p:ph type="sldNum" sz="quarter" idx="5"/>
          </p:nvPr>
        </p:nvSpPr>
        <p:spPr/>
        <p:txBody>
          <a:bodyPr/>
          <a:lstStyle/>
          <a:p>
            <a:fld id="{B97A44F7-5F69-4F06-8F30-FB0E6EC0A151}" type="slidenum">
              <a:rPr lang="en-US" smtClean="0"/>
              <a:t>26</a:t>
            </a:fld>
            <a:endParaRPr lang="en-US" dirty="0"/>
          </a:p>
        </p:txBody>
      </p:sp>
    </p:spTree>
    <p:extLst>
      <p:ext uri="{BB962C8B-B14F-4D97-AF65-F5344CB8AC3E}">
        <p14:creationId xmlns:p14="http://schemas.microsoft.com/office/powerpoint/2010/main" val="17655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fourth objective is the dissemination of promising practices.</a:t>
            </a:r>
            <a:endParaRPr lang="en-US" sz="1200" dirty="0">
              <a:latin typeface="+mn-lt"/>
              <a:cs typeface="Calibri"/>
            </a:endParaRPr>
          </a:p>
          <a:p>
            <a:endParaRPr lang="en-US" sz="1200" dirty="0">
              <a:latin typeface="+mn-lt"/>
              <a:cs typeface="Calibri"/>
            </a:endParaRPr>
          </a:p>
          <a:p>
            <a:r>
              <a:rPr lang="en-US" sz="1200" dirty="0">
                <a:solidFill>
                  <a:srgbClr val="000000"/>
                </a:solidFill>
                <a:effectLst/>
                <a:latin typeface="+mn-lt"/>
                <a:ea typeface="Times New Roman" panose="02020603050405020304" pitchFamily="18" charset="0"/>
                <a:cs typeface="Calibri"/>
              </a:rPr>
              <a:t>The grantee must assist in the dissemination of promising practices in climate change education in three ways.</a:t>
            </a:r>
          </a:p>
          <a:p>
            <a:endParaRPr lang="en-US" sz="1200" dirty="0">
              <a:solidFill>
                <a:srgbClr val="000000"/>
              </a:solidFill>
              <a:effectLst/>
              <a:latin typeface="+mn-lt"/>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mn-lt"/>
                <a:ea typeface="Times New Roman" panose="02020603050405020304" pitchFamily="18" charset="0"/>
                <a:cs typeface="Calibri"/>
              </a:rPr>
              <a:t>One.</a:t>
            </a:r>
            <a:r>
              <a:rPr lang="en-US" sz="1200" b="1" dirty="0">
                <a:solidFill>
                  <a:srgbClr val="000000"/>
                </a:solidFill>
                <a:effectLst/>
                <a:latin typeface="+mn-lt"/>
                <a:ea typeface="Times New Roman" panose="02020603050405020304" pitchFamily="18" charset="0"/>
                <a:cs typeface="Calibri"/>
              </a:rPr>
              <a:t> </a:t>
            </a:r>
            <a:r>
              <a:rPr lang="en-US" sz="1200" dirty="0">
                <a:solidFill>
                  <a:srgbClr val="000000"/>
                </a:solidFill>
                <a:effectLst/>
                <a:latin typeface="+mn-lt"/>
                <a:ea typeface="Times New Roman" panose="02020603050405020304" pitchFamily="18" charset="0"/>
                <a:cs typeface="Calibri"/>
              </a:rPr>
              <a:t>The grantee must share the interdisciplinary unit plan and any plans associated with their community resilience project with the New Jersey Department of Education and regional </a:t>
            </a:r>
            <a:r>
              <a:rPr lang="en-US" sz="1200" b="1" dirty="0">
                <a:solidFill>
                  <a:srgbClr val="000000"/>
                </a:solidFill>
                <a:effectLst/>
                <a:latin typeface="+mn-lt"/>
                <a:ea typeface="Times New Roman" panose="02020603050405020304" pitchFamily="18" charset="0"/>
                <a:cs typeface="Calibri"/>
              </a:rPr>
              <a:t>Climate Change Learning Collaborative</a:t>
            </a:r>
            <a:r>
              <a:rPr lang="en-US" sz="1200" dirty="0">
                <a:solidFill>
                  <a:srgbClr val="000000"/>
                </a:solidFill>
                <a:effectLst/>
                <a:latin typeface="+mn-lt"/>
                <a:ea typeface="Times New Roman" panose="02020603050405020304" pitchFamily="18" charset="0"/>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Times New Roman" panose="02020603050405020304" pitchFamily="18" charset="0"/>
                <a:cs typeface="Calibri"/>
              </a:rPr>
              <a:t>This includes the general unit plan, lesson activities, assessments, ancillary instructional materials, samples of student work,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Times New Roman" panose="02020603050405020304" pitchFamily="18" charset="0"/>
                <a:cs typeface="Calibri"/>
              </a:rPr>
              <a:t>The work completed by the grantee may serve as a model for future professional development events and/or may be posted to the regional </a:t>
            </a:r>
            <a:r>
              <a:rPr lang="en-US" sz="1200" b="1" dirty="0">
                <a:solidFill>
                  <a:srgbClr val="000000"/>
                </a:solidFill>
                <a:effectLst/>
                <a:latin typeface="+mn-lt"/>
                <a:ea typeface="Times New Roman" panose="02020603050405020304" pitchFamily="18" charset="0"/>
                <a:cs typeface="Calibri"/>
              </a:rPr>
              <a:t>Climate Change Learning Collaborative’s</a:t>
            </a:r>
            <a:r>
              <a:rPr lang="en-US" sz="1200" dirty="0">
                <a:solidFill>
                  <a:srgbClr val="000000"/>
                </a:solidFill>
                <a:effectLst/>
                <a:latin typeface="+mn-lt"/>
                <a:ea typeface="Times New Roman" panose="02020603050405020304" pitchFamily="18" charset="0"/>
                <a:cs typeface="Calibri"/>
              </a:rPr>
              <a:t> webpage for use by other local education agencies.</a:t>
            </a:r>
          </a:p>
        </p:txBody>
      </p:sp>
      <p:sp>
        <p:nvSpPr>
          <p:cNvPr id="4" name="Slide Number Placeholder 3"/>
          <p:cNvSpPr>
            <a:spLocks noGrp="1"/>
          </p:cNvSpPr>
          <p:nvPr>
            <p:ph type="sldNum" sz="quarter" idx="5"/>
          </p:nvPr>
        </p:nvSpPr>
        <p:spPr/>
        <p:txBody>
          <a:bodyPr/>
          <a:lstStyle/>
          <a:p>
            <a:fld id="{B97A44F7-5F69-4F06-8F30-FB0E6EC0A151}" type="slidenum">
              <a:rPr lang="en-US" smtClean="0"/>
              <a:t>27</a:t>
            </a:fld>
            <a:endParaRPr lang="en-US" dirty="0"/>
          </a:p>
        </p:txBody>
      </p:sp>
    </p:spTree>
    <p:extLst>
      <p:ext uri="{BB962C8B-B14F-4D97-AF65-F5344CB8AC3E}">
        <p14:creationId xmlns:p14="http://schemas.microsoft.com/office/powerpoint/2010/main" val="2269726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Calibri"/>
              </a:rPr>
              <a:t>Two. Presenting developed materials.</a:t>
            </a:r>
          </a:p>
          <a:p>
            <a:endParaRPr lang="en-US" sz="1200" dirty="0">
              <a:latin typeface="+mn-lt"/>
              <a:cs typeface="Calibri"/>
            </a:endParaRPr>
          </a:p>
          <a:p>
            <a:r>
              <a:rPr lang="en-US" sz="1200" dirty="0">
                <a:latin typeface="+mn-lt"/>
                <a:cs typeface="Calibri"/>
              </a:rPr>
              <a:t>At the request of the New Jersey Department of Education, the grantee must present an overview of their unit plan and community resilience project in a live or recorded webinar or as an in-person presentation.</a:t>
            </a:r>
          </a:p>
          <a:p>
            <a:endParaRPr lang="en-US" sz="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Three. Mentoring other local education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grantee must serve as a mentor to other New Jersey local education agencies, at their request, by providing them with guidance and/or technical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Guidance and/or technical support may include, but is not limited to, providing examples of the planning, design, and implementation of the grantee’s unit plan and/or community resilience project, advice for overcoming challenges in the planning and implementation of these initiatives, etc.</a:t>
            </a:r>
          </a:p>
        </p:txBody>
      </p:sp>
      <p:sp>
        <p:nvSpPr>
          <p:cNvPr id="4" name="Slide Number Placeholder 3"/>
          <p:cNvSpPr>
            <a:spLocks noGrp="1"/>
          </p:cNvSpPr>
          <p:nvPr>
            <p:ph type="sldNum" sz="quarter" idx="5"/>
          </p:nvPr>
        </p:nvSpPr>
        <p:spPr/>
        <p:txBody>
          <a:bodyPr/>
          <a:lstStyle/>
          <a:p>
            <a:fld id="{B97A44F7-5F69-4F06-8F30-FB0E6EC0A151}" type="slidenum">
              <a:rPr lang="en-US" smtClean="0"/>
              <a:t>28</a:t>
            </a:fld>
            <a:endParaRPr lang="en-US" dirty="0"/>
          </a:p>
        </p:txBody>
      </p:sp>
    </p:spTree>
    <p:extLst>
      <p:ext uri="{BB962C8B-B14F-4D97-AF65-F5344CB8AC3E}">
        <p14:creationId xmlns:p14="http://schemas.microsoft.com/office/powerpoint/2010/main" val="2221964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fifth objective is </a:t>
            </a:r>
            <a:r>
              <a:rPr lang="en-US" sz="1200" b="1" dirty="0">
                <a:latin typeface="+mn-lt"/>
              </a:rPr>
              <a:t>Climate Change Learning Collaborative</a:t>
            </a:r>
            <a:r>
              <a:rPr lang="en-US" sz="1200" b="0" dirty="0">
                <a:latin typeface="+mn-lt"/>
              </a:rPr>
              <a:t> culminating event.</a:t>
            </a:r>
            <a:endParaRPr lang="en-US" sz="1200" b="0" dirty="0">
              <a:latin typeface="+mn-lt"/>
              <a:cs typeface="Calibri"/>
            </a:endParaRPr>
          </a:p>
          <a:p>
            <a:endParaRPr lang="en-US" sz="1200" b="0" dirty="0">
              <a:latin typeface="+mn-lt"/>
              <a:cs typeface="Calibri"/>
            </a:endParaRPr>
          </a:p>
          <a:p>
            <a:r>
              <a:rPr lang="en-US" sz="1200" dirty="0">
                <a:solidFill>
                  <a:srgbClr val="000000"/>
                </a:solidFill>
                <a:effectLst/>
                <a:latin typeface="+mn-lt"/>
                <a:ea typeface="Times New Roman" panose="02020603050405020304" pitchFamily="18" charset="0"/>
                <a:cs typeface="Calibri"/>
              </a:rPr>
              <a:t>The grantee must present at and/or attend one of the </a:t>
            </a:r>
            <a:r>
              <a:rPr lang="en-US" sz="1200" b="1" dirty="0">
                <a:solidFill>
                  <a:srgbClr val="000000"/>
                </a:solidFill>
                <a:effectLst/>
                <a:latin typeface="+mn-lt"/>
                <a:ea typeface="Times New Roman" panose="02020603050405020304" pitchFamily="18" charset="0"/>
                <a:cs typeface="Calibri"/>
              </a:rPr>
              <a:t>Climate Change Learning Collaborative</a:t>
            </a:r>
            <a:r>
              <a:rPr lang="en-US" sz="1200" dirty="0">
                <a:solidFill>
                  <a:srgbClr val="000000"/>
                </a:solidFill>
                <a:effectLst/>
                <a:latin typeface="+mn-lt"/>
                <a:ea typeface="Times New Roman" panose="02020603050405020304" pitchFamily="18" charset="0"/>
                <a:cs typeface="Calibri"/>
              </a:rPr>
              <a:t> year-end culminating events showcasing the work completed by </a:t>
            </a:r>
            <a:r>
              <a:rPr lang="en-US" sz="1200" b="1" dirty="0">
                <a:solidFill>
                  <a:srgbClr val="000000"/>
                </a:solidFill>
                <a:effectLst/>
                <a:latin typeface="+mn-lt"/>
                <a:ea typeface="Times New Roman" panose="02020603050405020304" pitchFamily="18" charset="0"/>
                <a:cs typeface="Calibri"/>
              </a:rPr>
              <a:t>Climate Change Learning Collaborative</a:t>
            </a:r>
            <a:r>
              <a:rPr lang="en-US" sz="1200" dirty="0">
                <a:solidFill>
                  <a:srgbClr val="000000"/>
                </a:solidFill>
                <a:effectLst/>
                <a:latin typeface="+mn-lt"/>
                <a:ea typeface="Times New Roman" panose="02020603050405020304" pitchFamily="18" charset="0"/>
                <a:cs typeface="Calibri"/>
              </a:rPr>
              <a:t> staff and their community-based nonprofit organization and local education agency partners.</a:t>
            </a:r>
            <a:endParaRPr lang="en-US" sz="1200" dirty="0">
              <a:latin typeface="+mn-lt"/>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29</a:t>
            </a:fld>
            <a:endParaRPr lang="en-US" dirty="0"/>
          </a:p>
        </p:txBody>
      </p:sp>
    </p:spTree>
    <p:extLst>
      <p:ext uri="{BB962C8B-B14F-4D97-AF65-F5344CB8AC3E}">
        <p14:creationId xmlns:p14="http://schemas.microsoft.com/office/powerpoint/2010/main" val="188473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slides from this presentation will be posted </a:t>
            </a:r>
            <a:r>
              <a:rPr lang="en-US" sz="1200" dirty="0">
                <a:latin typeface="+mn-lt"/>
              </a:rPr>
              <a:t>by </a:t>
            </a:r>
            <a:r>
              <a:rPr lang="en-US" b="1" dirty="0">
                <a:latin typeface="+mn-lt"/>
              </a:rPr>
              <a:t>Friday</a:t>
            </a:r>
            <a:r>
              <a:rPr lang="en-US" sz="1200" b="1" dirty="0">
                <a:latin typeface="+mn-lt"/>
              </a:rPr>
              <a:t>, </a:t>
            </a:r>
            <a:r>
              <a:rPr lang="en-US" b="1" dirty="0">
                <a:latin typeface="+mn-lt"/>
              </a:rPr>
              <a:t>January</a:t>
            </a:r>
            <a:r>
              <a:rPr lang="en-US" sz="1200" b="1" dirty="0">
                <a:latin typeface="+mn-lt"/>
              </a:rPr>
              <a:t> </a:t>
            </a:r>
            <a:r>
              <a:rPr lang="en-US" b="1" dirty="0">
                <a:latin typeface="+mn-lt"/>
              </a:rPr>
              <a:t>26th</a:t>
            </a:r>
            <a:r>
              <a:rPr lang="en-US" sz="1200" b="1" dirty="0">
                <a:latin typeface="+mn-lt"/>
              </a:rPr>
              <a:t>, </a:t>
            </a:r>
            <a:r>
              <a:rPr lang="en-US" b="1" dirty="0"/>
              <a:t>2024 </a:t>
            </a:r>
            <a:r>
              <a:rPr lang="en-US" sz="1200" dirty="0">
                <a:latin typeface="+mn-lt"/>
              </a:rPr>
              <a:t>o</a:t>
            </a:r>
            <a:r>
              <a:rPr lang="en-US" dirty="0">
                <a:latin typeface="+mn-lt"/>
              </a:rPr>
              <a:t>n the </a:t>
            </a:r>
            <a:r>
              <a:rPr lang="en-US" sz="1200" b="1" dirty="0">
                <a:latin typeface="+mn-lt"/>
              </a:rPr>
              <a:t>Notice of Grant Opportunity</a:t>
            </a:r>
            <a:r>
              <a:rPr lang="en-US" b="1" dirty="0">
                <a:latin typeface="+mn-lt"/>
              </a:rPr>
              <a:t> webpage</a:t>
            </a:r>
            <a:r>
              <a:rPr lang="en-US" dirty="0">
                <a:latin typeface="+mn-lt"/>
              </a:rPr>
              <a:t>.</a:t>
            </a:r>
            <a:endParaRPr lang="en-US" dirty="0">
              <a:latin typeface="+mn-lt"/>
              <a:cs typeface="Calibri"/>
            </a:endParaRPr>
          </a:p>
          <a:p>
            <a:endParaRPr lang="en-US" dirty="0">
              <a:latin typeface="+mn-lt"/>
            </a:endParaRPr>
          </a:p>
          <a:p>
            <a:r>
              <a:rPr lang="en-US" dirty="0">
                <a:latin typeface="+mn-lt"/>
              </a:rPr>
              <a:t>This session will take approximately </a:t>
            </a:r>
            <a:r>
              <a:rPr lang="en-US" b="1" dirty="0">
                <a:latin typeface="+mn-lt"/>
              </a:rPr>
              <a:t>30 minutes</a:t>
            </a:r>
            <a:r>
              <a:rPr lang="en-US" dirty="0">
                <a:latin typeface="+mn-lt"/>
              </a:rPr>
              <a:t> and will provide an overview of the major components of the </a:t>
            </a:r>
            <a:r>
              <a:rPr lang="en-US" sz="1200" dirty="0">
                <a:latin typeface="+mn-lt"/>
              </a:rPr>
              <a:t>Notice of Grant Opportunity</a:t>
            </a:r>
            <a:r>
              <a:rPr lang="en-US" dirty="0">
                <a:latin typeface="+mn-lt"/>
              </a:rPr>
              <a:t> and the application process.</a:t>
            </a:r>
            <a:endParaRPr lang="en-US" dirty="0">
              <a:latin typeface="+mn-lt"/>
              <a:cs typeface="Calibri"/>
            </a:endParaRPr>
          </a:p>
          <a:p>
            <a:endParaRPr lang="en-US" dirty="0">
              <a:latin typeface="+mn-lt"/>
            </a:endParaRPr>
          </a:p>
          <a:p>
            <a:r>
              <a:rPr lang="en-US" dirty="0">
                <a:latin typeface="+mn-lt"/>
              </a:rPr>
              <a:t>Applicants are advised to thoroughly read the </a:t>
            </a:r>
            <a:r>
              <a:rPr lang="en-US" sz="1200" dirty="0">
                <a:latin typeface="+mn-lt"/>
              </a:rPr>
              <a:t>Notice of Grant Opportunity</a:t>
            </a:r>
            <a:r>
              <a:rPr lang="en-US" dirty="0">
                <a:latin typeface="+mn-lt"/>
              </a:rPr>
              <a:t> for a complete understanding of the grant.</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dirty="0"/>
          </a:p>
        </p:txBody>
      </p:sp>
    </p:spTree>
    <p:extLst>
      <p:ext uri="{BB962C8B-B14F-4D97-AF65-F5344CB8AC3E}">
        <p14:creationId xmlns:p14="http://schemas.microsoft.com/office/powerpoint/2010/main" val="2886920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In addition to the mandatory objectives, the following five project design elements must be met by grantees and clearly addressed in the applicant’s project plan.</a:t>
            </a:r>
          </a:p>
          <a:p>
            <a:endParaRPr lang="en-US" sz="1200" dirty="0">
              <a:latin typeface="+mn-lt"/>
            </a:endParaRPr>
          </a:p>
          <a:p>
            <a:pPr>
              <a:defRPr/>
            </a:pPr>
            <a:r>
              <a:rPr lang="en-US" sz="1200" b="0" dirty="0">
                <a:solidFill>
                  <a:srgbClr val="000000"/>
                </a:solidFill>
                <a:effectLst/>
                <a:latin typeface="+mn-lt"/>
                <a:ea typeface="Times New Roman" panose="02020603050405020304" pitchFamily="18" charset="0"/>
                <a:cs typeface="Calibri"/>
              </a:rPr>
              <a:t>One. </a:t>
            </a:r>
            <a:r>
              <a:rPr lang="en-US" sz="1200" dirty="0">
                <a:solidFill>
                  <a:srgbClr val="000000"/>
                </a:solidFill>
                <a:effectLst/>
                <a:latin typeface="+mn-lt"/>
                <a:ea typeface="Times New Roman" panose="02020603050405020304" pitchFamily="18" charset="0"/>
                <a:cs typeface="Calibri"/>
              </a:rPr>
              <a:t>The grantee must execute the project plan that was approved by the Program Office within the grant project period </a:t>
            </a:r>
            <a:r>
              <a:rPr lang="en-US" sz="1200" dirty="0">
                <a:solidFill>
                  <a:srgbClr val="000000"/>
                </a:solidFill>
                <a:latin typeface="+mn-lt"/>
                <a:ea typeface="Times New Roman" panose="02020603050405020304" pitchFamily="18" charset="0"/>
                <a:cs typeface="Calibri"/>
              </a:rPr>
              <a:t>(</a:t>
            </a:r>
            <a:r>
              <a:rPr lang="en-US" sz="1200" b="1" dirty="0">
                <a:solidFill>
                  <a:srgbClr val="000000"/>
                </a:solidFill>
                <a:latin typeface="+mn-lt"/>
                <a:ea typeface="Times New Roman" panose="02020603050405020304" pitchFamily="18" charset="0"/>
                <a:cs typeface="Calibri"/>
              </a:rPr>
              <a:t>June 1,</a:t>
            </a:r>
            <a:r>
              <a:rPr lang="en-US" sz="1200" b="1" dirty="0">
                <a:solidFill>
                  <a:srgbClr val="000000"/>
                </a:solidFill>
                <a:effectLst/>
                <a:latin typeface="+mn-lt"/>
                <a:ea typeface="Times New Roman" panose="02020603050405020304" pitchFamily="18" charset="0"/>
                <a:cs typeface="Calibri"/>
              </a:rPr>
              <a:t> 2024 – </a:t>
            </a:r>
            <a:r>
              <a:rPr lang="en-US" sz="1200" b="1" dirty="0">
                <a:solidFill>
                  <a:srgbClr val="000000"/>
                </a:solidFill>
                <a:latin typeface="+mn-lt"/>
                <a:ea typeface="Times New Roman" panose="02020603050405020304" pitchFamily="18" charset="0"/>
                <a:cs typeface="Calibri"/>
              </a:rPr>
              <a:t>May 31</a:t>
            </a:r>
            <a:r>
              <a:rPr lang="en-US" sz="1200" b="1" dirty="0">
                <a:solidFill>
                  <a:srgbClr val="000000"/>
                </a:solidFill>
                <a:effectLst/>
                <a:latin typeface="+mn-lt"/>
                <a:ea typeface="Times New Roman" panose="02020603050405020304" pitchFamily="18" charset="0"/>
                <a:cs typeface="Calibri"/>
              </a:rPr>
              <a:t>, 2025</a:t>
            </a:r>
            <a:r>
              <a:rPr lang="en-US" sz="1200" dirty="0">
                <a:solidFill>
                  <a:srgbClr val="000000"/>
                </a:solidFill>
                <a:effectLst/>
                <a:latin typeface="+mn-lt"/>
                <a:ea typeface="Times New Roman" panose="02020603050405020304" pitchFamily="18" charset="0"/>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Times New Roman" panose="02020603050405020304" pitchFamily="18" charset="0"/>
                <a:cs typeface="Calibri"/>
              </a:rPr>
              <a:t>Any changes made to the project plan must be submitted in a timely manner as an amendment request, which needs to be reviewed and approved by the New Jersey Department of Education prior to the implementation of any changes.</a:t>
            </a:r>
          </a:p>
          <a:p>
            <a:endParaRPr lang="en-US" sz="1200" dirty="0">
              <a:latin typeface="+mn-lt"/>
              <a:cs typeface="Calibri"/>
            </a:endParaRPr>
          </a:p>
          <a:p>
            <a:r>
              <a:rPr lang="en-US" sz="1200" dirty="0">
                <a:solidFill>
                  <a:srgbClr val="000000"/>
                </a:solidFill>
                <a:effectLst/>
                <a:latin typeface="+mn-lt"/>
                <a:ea typeface="Times New Roman" panose="02020603050405020304" pitchFamily="18" charset="0"/>
                <a:cs typeface="Calibri"/>
              </a:rPr>
              <a:t>Please note, amendment requests must be submitted at a minimum of 90 days before the end date of the grant agreement via the electronic web-enabled grant system.</a:t>
            </a:r>
            <a:endParaRPr lang="en-US" sz="1200" dirty="0">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603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dirty="0">
                <a:solidFill>
                  <a:srgbClr val="000000"/>
                </a:solidFill>
                <a:effectLst/>
                <a:latin typeface="+mn-lt"/>
                <a:ea typeface="Times New Roman" panose="02020603050405020304" pitchFamily="18" charset="0"/>
                <a:cs typeface="Calibri"/>
              </a:rPr>
              <a:t>Two.</a:t>
            </a:r>
            <a:r>
              <a:rPr lang="en-US" sz="1200" b="1" dirty="0">
                <a:solidFill>
                  <a:srgbClr val="000000"/>
                </a:solidFill>
                <a:effectLst/>
                <a:latin typeface="+mn-lt"/>
                <a:ea typeface="Times New Roman" panose="02020603050405020304" pitchFamily="18" charset="0"/>
                <a:cs typeface="Calibri"/>
              </a:rPr>
              <a:t> </a:t>
            </a:r>
            <a:r>
              <a:rPr lang="en-US" sz="1200" dirty="0">
                <a:solidFill>
                  <a:srgbClr val="000000"/>
                </a:solidFill>
                <a:effectLst/>
                <a:latin typeface="+mn-lt"/>
                <a:ea typeface="Times New Roman" panose="02020603050405020304" pitchFamily="18" charset="0"/>
                <a:cs typeface="Calibri"/>
              </a:rPr>
              <a:t>Grantees and their partner, or partners, are not permitted to profit from events, work products, etc. undertaken or developed through this grant program.</a:t>
            </a:r>
          </a:p>
          <a:p>
            <a:pPr marL="0" indent="0">
              <a:buFont typeface="+mj-lt"/>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latin typeface="+mn-lt"/>
              </a:rPr>
              <a:t>Local education agencies and their partner, or partners, may not commercialize work products developed under this grant program and must make any work products developed under this grant program freely available.</a:t>
            </a:r>
            <a:endParaRPr lang="en-US" sz="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latin typeface="+mn-lt"/>
              </a:rPr>
              <a:t>Work products developed under this grant program must remain non-commercialized and freely available after the end of the project period.</a:t>
            </a:r>
            <a:endParaRPr lang="en-US" sz="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latin typeface="+mn-lt"/>
              </a:rPr>
              <a:t>Three. </a:t>
            </a:r>
            <a:r>
              <a:rPr lang="en-US" sz="1200" dirty="0">
                <a:solidFill>
                  <a:srgbClr val="000000"/>
                </a:solidFill>
                <a:effectLst/>
                <a:latin typeface="+mn-lt"/>
                <a:ea typeface="Times New Roman" panose="02020603050405020304" pitchFamily="18" charset="0"/>
                <a:cs typeface="Calibri"/>
              </a:rPr>
              <a:t>Grantees must submit all required reports and assist in the collection of relevant qualitative and quantitative data to evaluate local education agency progress on the implementation of climate change education initiatives.</a:t>
            </a:r>
            <a:endParaRPr lang="en-US" sz="1200" dirty="0">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926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latin typeface="+mn-lt"/>
              </a:rPr>
              <a:t>Four. Grantees must engage in a community of practice.</a:t>
            </a:r>
          </a:p>
          <a:p>
            <a:pPr marL="0" indent="0">
              <a:buFont typeface="+mj-lt"/>
              <a:buNone/>
            </a:pPr>
            <a:endParaRPr lang="en-US" sz="1200" dirty="0">
              <a:latin typeface="+mn-lt"/>
            </a:endParaRPr>
          </a:p>
          <a:p>
            <a:pPr marL="0" indent="0">
              <a:buFont typeface="+mj-lt"/>
              <a:buNone/>
            </a:pPr>
            <a:r>
              <a:rPr lang="en-US" sz="1200" dirty="0">
                <a:latin typeface="+mn-lt"/>
              </a:rPr>
              <a:t>Participation in a statewide support network for the implementation of climate change education requires a positive, collaborative atmosphere among all grantees.</a:t>
            </a:r>
          </a:p>
          <a:p>
            <a:pPr marL="0" indent="0">
              <a:buFont typeface="+mj-lt"/>
              <a:buNone/>
            </a:pPr>
            <a:endParaRPr lang="en-US" sz="1200" dirty="0">
              <a:latin typeface="+mn-lt"/>
            </a:endParaRPr>
          </a:p>
          <a:p>
            <a:pPr marL="0" indent="0">
              <a:buFont typeface="+mj-lt"/>
              <a:buNone/>
            </a:pPr>
            <a:r>
              <a:rPr lang="en-US" sz="1200" dirty="0">
                <a:latin typeface="+mn-lt"/>
              </a:rPr>
              <a:t>Collaboration is key to maximizing expertise and providing high quality climate change education.</a:t>
            </a:r>
          </a:p>
          <a:p>
            <a:pPr marL="0" indent="0">
              <a:buFont typeface="+mj-lt"/>
              <a:buNone/>
            </a:pPr>
            <a:endParaRPr lang="en-US" sz="1200" dirty="0">
              <a:latin typeface="+mn-lt"/>
            </a:endParaRPr>
          </a:p>
          <a:p>
            <a:pPr marL="0" indent="0">
              <a:buFont typeface="+mj-lt"/>
              <a:buNone/>
            </a:pPr>
            <a:r>
              <a:rPr lang="en-US" sz="1200" dirty="0">
                <a:latin typeface="+mn-lt"/>
              </a:rPr>
              <a:t>Five. Successful programs established with this funding should be sustainable beyond the end of the </a:t>
            </a:r>
            <a:r>
              <a:rPr lang="en-US" sz="1200" b="1" dirty="0">
                <a:latin typeface="+mn-lt"/>
              </a:rPr>
              <a:t>12-month</a:t>
            </a:r>
            <a:r>
              <a:rPr lang="en-US" sz="1200" dirty="0">
                <a:latin typeface="+mn-lt"/>
              </a:rPr>
              <a:t> project period.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325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next section of this presentation briefly describes the required application components and the application review process.</a:t>
            </a:r>
          </a:p>
          <a:p>
            <a:endParaRPr lang="en-US" sz="1200" dirty="0">
              <a:latin typeface="+mn-lt"/>
            </a:endParaRPr>
          </a:p>
          <a:p>
            <a:r>
              <a:rPr lang="en-US" sz="1200" dirty="0">
                <a:latin typeface="+mn-lt"/>
              </a:rPr>
              <a:t>Applicants are referred to the Notice of Grant Opportunity for the full details.</a:t>
            </a:r>
          </a:p>
          <a:p>
            <a:endParaRPr lang="en-US" sz="1200" dirty="0">
              <a:latin typeface="+mn-lt"/>
            </a:endParaRPr>
          </a:p>
          <a:p>
            <a:r>
              <a:rPr lang="en-US" sz="1200" dirty="0">
                <a:latin typeface="+mn-lt"/>
              </a:rPr>
              <a:t>Applicants are required to fill out the following tabs, including all the subtabs, in the Electronic Web Enabled Grant online application system.</a:t>
            </a:r>
          </a:p>
          <a:p>
            <a:endParaRPr lang="en-US" sz="1200" dirty="0">
              <a:latin typeface="+mn-lt"/>
            </a:endParaRPr>
          </a:p>
          <a:p>
            <a:r>
              <a:rPr lang="en-US" sz="1200" dirty="0">
                <a:latin typeface="+mn-lt"/>
              </a:rPr>
              <a:t>The Admin tab.</a:t>
            </a:r>
          </a:p>
          <a:p>
            <a:endParaRPr lang="en-US" sz="1200" dirty="0">
              <a:latin typeface="+mn-lt"/>
            </a:endParaRPr>
          </a:p>
          <a:p>
            <a:r>
              <a:rPr lang="en-US" sz="1200" dirty="0">
                <a:latin typeface="+mn-lt"/>
              </a:rPr>
              <a:t>The Admin tab has multiple subtabs, including the Contacts subtabs.</a:t>
            </a:r>
          </a:p>
          <a:p>
            <a:endParaRPr lang="en-US" sz="1200" dirty="0">
              <a:latin typeface="+mn-lt"/>
            </a:endParaRPr>
          </a:p>
          <a:p>
            <a:r>
              <a:rPr lang="en-US" sz="1200" dirty="0">
                <a:latin typeface="+mn-lt"/>
              </a:rPr>
              <a:t>Please ensure that the contact information provided on the Contacts subtab is accurate prior to submitting the application, as this information will be used by the New Jersey Department of Education to communicate with applicants.</a:t>
            </a:r>
          </a:p>
        </p:txBody>
      </p:sp>
      <p:sp>
        <p:nvSpPr>
          <p:cNvPr id="4" name="Slide Number Placeholder 3"/>
          <p:cNvSpPr>
            <a:spLocks noGrp="1"/>
          </p:cNvSpPr>
          <p:nvPr>
            <p:ph type="sldNum" sz="quarter" idx="5"/>
          </p:nvPr>
        </p:nvSpPr>
        <p:spPr/>
        <p:txBody>
          <a:bodyPr/>
          <a:lstStyle/>
          <a:p>
            <a:fld id="{B97A44F7-5F69-4F06-8F30-FB0E6EC0A151}" type="slidenum">
              <a:rPr lang="en-US" smtClean="0"/>
              <a:t>33</a:t>
            </a:fld>
            <a:endParaRPr lang="en-US" dirty="0"/>
          </a:p>
        </p:txBody>
      </p:sp>
    </p:spTree>
    <p:extLst>
      <p:ext uri="{BB962C8B-B14F-4D97-AF65-F5344CB8AC3E}">
        <p14:creationId xmlns:p14="http://schemas.microsoft.com/office/powerpoint/2010/main" val="3222031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Narrative tab.</a:t>
            </a:r>
          </a:p>
          <a:p>
            <a:endParaRPr lang="en-US" sz="1200" dirty="0">
              <a:latin typeface="+mn-lt"/>
            </a:endParaRPr>
          </a:p>
          <a:p>
            <a:r>
              <a:rPr lang="en-US" sz="1200" dirty="0">
                <a:latin typeface="+mn-lt"/>
              </a:rPr>
              <a:t>The Narrative tab includes the following six subtabs: abstract, need, project description, goals and objectives, project activity plan, and commitment and capacity.</a:t>
            </a:r>
          </a:p>
          <a:p>
            <a:endParaRPr lang="en-US" sz="1200" dirty="0">
              <a:latin typeface="+mn-lt"/>
            </a:endParaRPr>
          </a:p>
          <a:p>
            <a:r>
              <a:rPr lang="en-US" sz="1200" dirty="0">
                <a:latin typeface="+mn-lt"/>
              </a:rPr>
              <a:t>These six sections account for ninety of the one hundred possible points in the evaluation of applications received in response to this Notice of Grant Opportunity.</a:t>
            </a:r>
          </a:p>
          <a:p>
            <a:endParaRPr lang="en-US" sz="1200" dirty="0">
              <a:latin typeface="+mn-lt"/>
            </a:endParaRPr>
          </a:p>
          <a:p>
            <a:r>
              <a:rPr lang="en-US" sz="1200" dirty="0">
                <a:latin typeface="+mn-lt"/>
              </a:rPr>
              <a:t>Applicants are strongly encouraged to thoroughly read the Notice of Grant Opportunity prior to completing the Narrative subtabs, as it provides explicit instructions for what information applicants must include in each subtab.</a:t>
            </a:r>
          </a:p>
        </p:txBody>
      </p:sp>
      <p:sp>
        <p:nvSpPr>
          <p:cNvPr id="4" name="Slide Number Placeholder 3"/>
          <p:cNvSpPr>
            <a:spLocks noGrp="1"/>
          </p:cNvSpPr>
          <p:nvPr>
            <p:ph type="sldNum" sz="quarter" idx="5"/>
          </p:nvPr>
        </p:nvSpPr>
        <p:spPr/>
        <p:txBody>
          <a:bodyPr/>
          <a:lstStyle/>
          <a:p>
            <a:fld id="{B97A44F7-5F69-4F06-8F30-FB0E6EC0A151}" type="slidenum">
              <a:rPr lang="en-US" smtClean="0"/>
              <a:t>34</a:t>
            </a:fld>
            <a:endParaRPr lang="en-US" dirty="0"/>
          </a:p>
        </p:txBody>
      </p:sp>
    </p:spTree>
    <p:extLst>
      <p:ext uri="{BB962C8B-B14F-4D97-AF65-F5344CB8AC3E}">
        <p14:creationId xmlns:p14="http://schemas.microsoft.com/office/powerpoint/2010/main" val="3016027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latin typeface="+mn-lt"/>
              </a:rPr>
              <a:t>The budget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latin typeface="+mn-lt"/>
              </a:rPr>
              <a:t>The budget accounts for the remaining ten points </a:t>
            </a:r>
            <a:r>
              <a:rPr lang="en-US" sz="1200" dirty="0">
                <a:latin typeface="+mn-lt"/>
              </a:rPr>
              <a:t>in the evaluation of applications received in response to this Notice of Grant Opportunity.</a:t>
            </a:r>
          </a:p>
          <a:p>
            <a:endParaRPr lang="en-US" sz="1200" b="0" u="none" dirty="0">
              <a:latin typeface="+mn-lt"/>
            </a:endParaRPr>
          </a:p>
          <a:p>
            <a:r>
              <a:rPr lang="en-US" sz="1200" b="0" u="none" dirty="0">
                <a:latin typeface="+mn-lt"/>
              </a:rPr>
              <a:t>Please make sure the Budget reflects the project outlined in the Narrative subtabs, adheres to the fiscal rates listed in the Notice of Grant Opportunity, and includes only eligible costs.</a:t>
            </a:r>
          </a:p>
          <a:p>
            <a:endParaRPr lang="en-US" sz="1200" b="0" u="none" dirty="0">
              <a:latin typeface="+mn-lt"/>
            </a:endParaRPr>
          </a:p>
          <a:p>
            <a:r>
              <a:rPr lang="en-US" sz="1200" b="0" u="none" dirty="0">
                <a:latin typeface="+mn-lt"/>
              </a:rPr>
              <a:t>Lists of example eligible and ineligible costs are provided in the Notice of Grant Opportunity.</a:t>
            </a:r>
          </a:p>
          <a:p>
            <a:endParaRPr lang="en-US" sz="1200" b="0" u="none" dirty="0">
              <a:latin typeface="+mn-lt"/>
            </a:endParaRPr>
          </a:p>
          <a:p>
            <a:r>
              <a:rPr lang="en-US" sz="1200" b="0" u="none" dirty="0">
                <a:latin typeface="+mn-lt"/>
              </a:rPr>
              <a:t>Applicants are strongly encouraged to review the lists of example eligible and ineligible costs prior to developing a project plan and filling out the budget subtabs.</a:t>
            </a:r>
          </a:p>
          <a:p>
            <a:endParaRPr lang="en-US" sz="1200" b="0" u="none" dirty="0">
              <a:latin typeface="+mn-lt"/>
            </a:endParaRPr>
          </a:p>
          <a:p>
            <a:r>
              <a:rPr lang="en-US" sz="1200" b="0" u="none" dirty="0">
                <a:latin typeface="+mn-lt"/>
              </a:rPr>
              <a:t>The budget will be reviewed to ensure that costs are customary and reasonable for the implementation of each project activity.</a:t>
            </a:r>
          </a:p>
          <a:p>
            <a:endParaRPr lang="en-US" sz="1200" b="0" u="none" dirty="0">
              <a:latin typeface="+mn-lt"/>
            </a:endParaRPr>
          </a:p>
          <a:p>
            <a:r>
              <a:rPr lang="en-US" sz="1200" b="0" u="none" dirty="0">
                <a:latin typeface="+mn-lt"/>
              </a:rPr>
              <a:t>The New Jersey Department of Education will remove from consideration all ineligible costs, as well as costs not supported by the Project Activity Plan.</a:t>
            </a:r>
          </a:p>
        </p:txBody>
      </p:sp>
      <p:sp>
        <p:nvSpPr>
          <p:cNvPr id="4" name="Slide Number Placeholder 3"/>
          <p:cNvSpPr>
            <a:spLocks noGrp="1"/>
          </p:cNvSpPr>
          <p:nvPr>
            <p:ph type="sldNum" sz="quarter" idx="5"/>
          </p:nvPr>
        </p:nvSpPr>
        <p:spPr/>
        <p:txBody>
          <a:bodyPr/>
          <a:lstStyle/>
          <a:p>
            <a:fld id="{B97A44F7-5F69-4F06-8F30-FB0E6EC0A151}" type="slidenum">
              <a:rPr lang="en-US" smtClean="0"/>
              <a:t>35</a:t>
            </a:fld>
            <a:endParaRPr lang="en-US" dirty="0"/>
          </a:p>
        </p:txBody>
      </p:sp>
    </p:spTree>
    <p:extLst>
      <p:ext uri="{BB962C8B-B14F-4D97-AF65-F5344CB8AC3E}">
        <p14:creationId xmlns:p14="http://schemas.microsoft.com/office/powerpoint/2010/main" val="285694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dirty="0">
                <a:latin typeface="+mn-lt"/>
              </a:rPr>
              <a:t>The Upload tab.</a:t>
            </a:r>
          </a:p>
          <a:p>
            <a:endParaRPr lang="en-US" sz="1200" b="0" u="none" dirty="0">
              <a:latin typeface="+mn-lt"/>
            </a:endParaRPr>
          </a:p>
          <a:p>
            <a:r>
              <a:rPr lang="en-US" sz="1200" b="0" u="none" dirty="0">
                <a:latin typeface="+mn-lt"/>
              </a:rPr>
              <a:t>Applicants must use the upload tab to provide the required documents that are to be included in the application.</a:t>
            </a:r>
          </a:p>
          <a:p>
            <a:endParaRPr lang="en-US" sz="1200" b="0" u="none" dirty="0">
              <a:latin typeface="+mn-lt"/>
            </a:endParaRPr>
          </a:p>
          <a:p>
            <a:r>
              <a:rPr lang="en-US" sz="1200" b="0" u="none" dirty="0">
                <a:latin typeface="+mn-lt"/>
              </a:rPr>
              <a:t>The table on this slide, which is also provided in the Notice of Grant Opportunity, details the required documents that are to be uploaded with the application.</a:t>
            </a:r>
          </a:p>
        </p:txBody>
      </p:sp>
      <p:sp>
        <p:nvSpPr>
          <p:cNvPr id="4" name="Slide Number Placeholder 3"/>
          <p:cNvSpPr>
            <a:spLocks noGrp="1"/>
          </p:cNvSpPr>
          <p:nvPr>
            <p:ph type="sldNum" sz="quarter" idx="5"/>
          </p:nvPr>
        </p:nvSpPr>
        <p:spPr/>
        <p:txBody>
          <a:bodyPr/>
          <a:lstStyle/>
          <a:p>
            <a:fld id="{B97A44F7-5F69-4F06-8F30-FB0E6EC0A151}" type="slidenum">
              <a:rPr lang="en-US" smtClean="0"/>
              <a:t>36</a:t>
            </a:fld>
            <a:endParaRPr lang="en-US" dirty="0"/>
          </a:p>
        </p:txBody>
      </p:sp>
    </p:spTree>
    <p:extLst>
      <p:ext uri="{BB962C8B-B14F-4D97-AF65-F5344CB8AC3E}">
        <p14:creationId xmlns:p14="http://schemas.microsoft.com/office/powerpoint/2010/main" val="3570201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dirty="0">
                <a:latin typeface="+mn-lt"/>
              </a:rPr>
              <a:t>As mentioned previously, the total point value for this Notice of Grant Opportunity is one-hundred points, and applicants must receive at least seventy points to be considered for an award.</a:t>
            </a:r>
          </a:p>
          <a:p>
            <a:endParaRPr lang="en-US" sz="1200" b="0" u="none" dirty="0">
              <a:latin typeface="+mn-lt"/>
            </a:endParaRPr>
          </a:p>
          <a:p>
            <a:r>
              <a:rPr lang="en-US" sz="1200" b="0" u="none" dirty="0">
                <a:latin typeface="+mn-lt"/>
              </a:rPr>
              <a:t>All applications will undergo a two-tiered review process.</a:t>
            </a:r>
          </a:p>
          <a:p>
            <a:endParaRPr lang="en-US" sz="1200" b="1" u="sng" dirty="0">
              <a:latin typeface="+mn-lt"/>
            </a:endParaRPr>
          </a:p>
          <a:p>
            <a:r>
              <a:rPr lang="en-US" sz="1200" b="0" u="none" dirty="0">
                <a:latin typeface="+mn-lt"/>
              </a:rPr>
              <a:t>First, the application will be reviewed and scored by a panel of three evaluators.</a:t>
            </a:r>
          </a:p>
          <a:p>
            <a:endParaRPr lang="en-US" sz="1200" b="0" u="none" dirty="0">
              <a:latin typeface="+mn-lt"/>
            </a:endParaRPr>
          </a:p>
          <a:p>
            <a:r>
              <a:rPr lang="en-US" sz="1200" dirty="0">
                <a:latin typeface="+mn-lt"/>
              </a:rPr>
              <a:t>The evaluators will only use the information provided in the Electronic Web-Enabled Grant application under the Narrative subtabs and the Budget subtabs and all required uploaded documentation.</a:t>
            </a:r>
          </a:p>
          <a:p>
            <a:endParaRPr lang="en-US" sz="1200" b="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latin typeface="+mn-lt"/>
              </a:rPr>
              <a:t>In addition to how well this content addresses the goals and objectives of the grant opportunity, the evaluators will also review the application for completeness and accuracy.</a:t>
            </a:r>
          </a:p>
        </p:txBody>
      </p:sp>
      <p:sp>
        <p:nvSpPr>
          <p:cNvPr id="4" name="Slide Number Placeholder 3"/>
          <p:cNvSpPr>
            <a:spLocks noGrp="1"/>
          </p:cNvSpPr>
          <p:nvPr>
            <p:ph type="sldNum" sz="quarter" idx="5"/>
          </p:nvPr>
        </p:nvSpPr>
        <p:spPr/>
        <p:txBody>
          <a:bodyPr/>
          <a:lstStyle/>
          <a:p>
            <a:fld id="{B97A44F7-5F69-4F06-8F30-FB0E6EC0A151}" type="slidenum">
              <a:rPr lang="en-US" smtClean="0"/>
              <a:t>37</a:t>
            </a:fld>
            <a:endParaRPr lang="en-US" dirty="0"/>
          </a:p>
        </p:txBody>
      </p:sp>
    </p:spTree>
    <p:extLst>
      <p:ext uri="{BB962C8B-B14F-4D97-AF65-F5344CB8AC3E}">
        <p14:creationId xmlns:p14="http://schemas.microsoft.com/office/powerpoint/2010/main" val="3741192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dirty="0">
                <a:latin typeface="+mn-lt"/>
              </a:rPr>
              <a:t>The second review is done by the Program Office responsible for administering the program.</a:t>
            </a:r>
          </a:p>
          <a:p>
            <a:endParaRPr lang="en-US" sz="1200" b="0" u="none" dirty="0">
              <a:latin typeface="+mn-lt"/>
            </a:endParaRPr>
          </a:p>
          <a:p>
            <a:r>
              <a:rPr lang="en-US" sz="1200" b="0" u="none" dirty="0">
                <a:latin typeface="+mn-lt"/>
              </a:rPr>
              <a:t>The New Jersey Department of Education reserves the right to reject any application that is not in conformance with the requirements and intent of this Notice of Grant Opportunity.</a:t>
            </a:r>
          </a:p>
          <a:p>
            <a:endParaRPr lang="en-US" sz="1200" b="0" u="none" dirty="0">
              <a:latin typeface="+mn-lt"/>
            </a:endParaRPr>
          </a:p>
          <a:p>
            <a:r>
              <a:rPr lang="en-US" sz="1200" b="0" u="none" dirty="0">
                <a:latin typeface="+mn-lt"/>
              </a:rPr>
              <a:t>After the review process is complete, the Electronic Web-Enabled Grant system should notify applicants of decisions through emails to the individuals listed in the Contacts subtab.</a:t>
            </a:r>
          </a:p>
          <a:p>
            <a:endParaRPr lang="en-US" sz="1200" b="0" u="none" dirty="0">
              <a:latin typeface="+mn-lt"/>
            </a:endParaRPr>
          </a:p>
          <a:p>
            <a:r>
              <a:rPr lang="en-US" sz="1200" b="0" u="none" dirty="0">
                <a:latin typeface="+mn-lt"/>
              </a:rPr>
              <a:t>In addition to the email notification, the status of the application in Electronic Web-Enabled Grant system will change from “Submitted for Review” to either “Preliminary Approved” or “No Award”.</a:t>
            </a:r>
          </a:p>
        </p:txBody>
      </p:sp>
      <p:sp>
        <p:nvSpPr>
          <p:cNvPr id="4" name="Slide Number Placeholder 3"/>
          <p:cNvSpPr>
            <a:spLocks noGrp="1"/>
          </p:cNvSpPr>
          <p:nvPr>
            <p:ph type="sldNum" sz="quarter" idx="5"/>
          </p:nvPr>
        </p:nvSpPr>
        <p:spPr/>
        <p:txBody>
          <a:bodyPr/>
          <a:lstStyle/>
          <a:p>
            <a:fld id="{B97A44F7-5F69-4F06-8F30-FB0E6EC0A151}" type="slidenum">
              <a:rPr lang="en-US" smtClean="0"/>
              <a:t>38</a:t>
            </a:fld>
            <a:endParaRPr lang="en-US" dirty="0"/>
          </a:p>
        </p:txBody>
      </p:sp>
    </p:spTree>
    <p:extLst>
      <p:ext uri="{BB962C8B-B14F-4D97-AF65-F5344CB8AC3E}">
        <p14:creationId xmlns:p14="http://schemas.microsoft.com/office/powerpoint/2010/main" val="1597159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New Jersey Department of Education expects to make up to </a:t>
            </a:r>
            <a:r>
              <a:rPr lang="en-US" sz="1200" b="0" dirty="0">
                <a:latin typeface="+mn-lt"/>
              </a:rPr>
              <a:t>eighty awards</a:t>
            </a:r>
            <a:r>
              <a:rPr lang="en-US" sz="120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Applicants may each apply for up to </a:t>
            </a:r>
            <a:r>
              <a:rPr lang="en-US" sz="1200" b="0" dirty="0">
                <a:latin typeface="+mn-lt"/>
              </a:rPr>
              <a:t>thirty-one thousand, eight-hundred seventy-five dollars</a:t>
            </a:r>
            <a:r>
              <a:rPr lang="en-US" sz="120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r>
              <a:rPr lang="en-US" sz="1200" dirty="0">
                <a:latin typeface="+mn-lt"/>
              </a:rPr>
              <a:t>For the purposes of this grant program, New Jersey has been geographically divided into three regions: northern, central, and southern.</a:t>
            </a:r>
          </a:p>
          <a:p>
            <a:endParaRPr lang="en-US" sz="1200" dirty="0">
              <a:latin typeface="+mn-lt"/>
            </a:endParaRPr>
          </a:p>
          <a:p>
            <a:r>
              <a:rPr lang="en-US" sz="1200" dirty="0">
                <a:latin typeface="+mn-lt"/>
              </a:rPr>
              <a:t>The table on this slide indicates the counties located within each of the three regions.</a:t>
            </a:r>
          </a:p>
          <a:p>
            <a:endParaRPr lang="en-US" sz="1200" dirty="0">
              <a:latin typeface="+mn-lt"/>
            </a:endParaRPr>
          </a:p>
          <a:p>
            <a:r>
              <a:rPr lang="en-US" sz="1200" b="0" i="0" dirty="0">
                <a:solidFill>
                  <a:srgbClr val="000000"/>
                </a:solidFill>
                <a:effectLst/>
                <a:latin typeface="+mn-lt"/>
              </a:rPr>
              <a:t>The county in which the LEA is located will determine the regional designation of the applicant.</a:t>
            </a:r>
            <a:endParaRPr lang="en-US" sz="1200" dirty="0">
              <a:latin typeface="+mn-lt"/>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39</a:t>
            </a:fld>
            <a:endParaRPr lang="en-US" dirty="0"/>
          </a:p>
        </p:txBody>
      </p:sp>
    </p:spTree>
    <p:extLst>
      <p:ext uri="{BB962C8B-B14F-4D97-AF65-F5344CB8AC3E}">
        <p14:creationId xmlns:p14="http://schemas.microsoft.com/office/powerpoint/2010/main" val="246456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We will start the session with some brief background information on the New Jersey Student Learning Standards that support Climate Change Education.</a:t>
            </a:r>
          </a:p>
          <a:p>
            <a:endParaRPr lang="en-US" dirty="0">
              <a:latin typeface="+mn-lt"/>
            </a:endParaRPr>
          </a:p>
          <a:p>
            <a:r>
              <a:rPr lang="en-US" dirty="0">
                <a:latin typeface="+mn-lt"/>
              </a:rPr>
              <a:t>With the adoption of the 2020 New Jersey Student Learning Standards that integrate Climate Change Education, New Jersey became the first state in the nation to require the teaching of climate change across multiple content areas, including in Visual and Performing Arts; Comprehensive Health and Physical Education; Science; Social Studies; World Languages; Computer Science and Design Thinking; and Career Readiness, Life Literacies, and Key Skills.</a:t>
            </a:r>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dirty="0"/>
          </a:p>
        </p:txBody>
      </p:sp>
    </p:spTree>
    <p:extLst>
      <p:ext uri="{BB962C8B-B14F-4D97-AF65-F5344CB8AC3E}">
        <p14:creationId xmlns:p14="http://schemas.microsoft.com/office/powerpoint/2010/main" val="3961742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Twenty of the awards will be reserved exclusively for Schools Development Authority local education agencies.</a:t>
            </a:r>
          </a:p>
          <a:p>
            <a:endParaRPr lang="en-US" sz="1200" dirty="0">
              <a:latin typeface="+mn-lt"/>
            </a:endParaRPr>
          </a:p>
          <a:p>
            <a:pPr algn="l"/>
            <a:r>
              <a:rPr lang="en-US" sz="1200" b="0" i="0" dirty="0">
                <a:solidFill>
                  <a:srgbClr val="000000"/>
                </a:solidFill>
                <a:effectLst/>
                <a:latin typeface="+mn-lt"/>
              </a:rPr>
              <a:t>Schools Development Authority local education agencies will be awarded in rank order regardless of regional designation.</a:t>
            </a:r>
          </a:p>
          <a:p>
            <a:pPr algn="l"/>
            <a:endParaRPr lang="en-US" sz="1200" b="0" i="0" dirty="0">
              <a:solidFill>
                <a:srgbClr val="000000"/>
              </a:solidFill>
              <a:effectLst/>
              <a:latin typeface="+mn-lt"/>
            </a:endParaRPr>
          </a:p>
          <a:p>
            <a:pPr algn="l"/>
            <a:r>
              <a:rPr lang="en-US" sz="1200" b="0" i="0" dirty="0">
                <a:solidFill>
                  <a:srgbClr val="000000"/>
                </a:solidFill>
                <a:effectLst/>
                <a:latin typeface="+mn-lt"/>
              </a:rPr>
              <a:t>Any Schools Development Authority local education agencies that receive a passing score but do not receive one of the twenty awards reserved for Schools Development Authority local education agencies will be eligible for the awards within their region.</a:t>
            </a:r>
          </a:p>
        </p:txBody>
      </p:sp>
      <p:sp>
        <p:nvSpPr>
          <p:cNvPr id="4" name="Slide Number Placeholder 3"/>
          <p:cNvSpPr>
            <a:spLocks noGrp="1"/>
          </p:cNvSpPr>
          <p:nvPr>
            <p:ph type="sldNum" sz="quarter" idx="5"/>
          </p:nvPr>
        </p:nvSpPr>
        <p:spPr/>
        <p:txBody>
          <a:bodyPr/>
          <a:lstStyle/>
          <a:p>
            <a:fld id="{B97A44F7-5F69-4F06-8F30-FB0E6EC0A151}" type="slidenum">
              <a:rPr lang="en-US" smtClean="0"/>
              <a:t>40</a:t>
            </a:fld>
            <a:endParaRPr lang="en-US" dirty="0"/>
          </a:p>
        </p:txBody>
      </p:sp>
    </p:spTree>
    <p:extLst>
      <p:ext uri="{BB962C8B-B14F-4D97-AF65-F5344CB8AC3E}">
        <p14:creationId xmlns:p14="http://schemas.microsoft.com/office/powerpoint/2010/main" val="2980372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remaining sixty awards will be distributed across the three regions in proportion to the number of local education agencies within each region.</a:t>
            </a:r>
          </a:p>
          <a:p>
            <a:pPr algn="l"/>
            <a:endParaRPr lang="en-US" sz="1200" b="0" i="0" dirty="0">
              <a:solidFill>
                <a:srgbClr val="000000"/>
              </a:solidFill>
              <a:effectLst/>
              <a:latin typeface="+mn-lt"/>
            </a:endParaRPr>
          </a:p>
          <a:p>
            <a:pPr algn="l"/>
            <a:r>
              <a:rPr lang="en-US" sz="1200" b="0" i="0" dirty="0">
                <a:solidFill>
                  <a:srgbClr val="000000"/>
                </a:solidFill>
                <a:effectLst/>
                <a:latin typeface="+mn-lt"/>
              </a:rPr>
              <a:t>Twenty-four awards are designated for the Northern Region.</a:t>
            </a:r>
          </a:p>
          <a:p>
            <a:pPr algn="l"/>
            <a:endParaRPr lang="en-US" sz="1200" b="0" i="0" dirty="0">
              <a:solidFill>
                <a:srgbClr val="000000"/>
              </a:solidFill>
              <a:effectLst/>
              <a:latin typeface="+mn-lt"/>
            </a:endParaRPr>
          </a:p>
          <a:p>
            <a:pPr algn="l"/>
            <a:r>
              <a:rPr lang="en-US" sz="1200" b="0" i="0" dirty="0">
                <a:solidFill>
                  <a:srgbClr val="000000"/>
                </a:solidFill>
                <a:effectLst/>
                <a:latin typeface="+mn-lt"/>
              </a:rPr>
              <a:t>Sixteen awards are designated for the Central Region.</a:t>
            </a:r>
          </a:p>
          <a:p>
            <a:pPr algn="l"/>
            <a:endParaRPr lang="en-US" sz="1200" b="0" i="0" dirty="0">
              <a:solidFill>
                <a:srgbClr val="000000"/>
              </a:solidFill>
              <a:effectLst/>
              <a:latin typeface="+mn-lt"/>
            </a:endParaRPr>
          </a:p>
          <a:p>
            <a:pPr algn="l"/>
            <a:r>
              <a:rPr lang="en-US" sz="1200" b="0" i="0" dirty="0">
                <a:solidFill>
                  <a:srgbClr val="000000"/>
                </a:solidFill>
                <a:effectLst/>
                <a:latin typeface="+mn-lt"/>
              </a:rPr>
              <a:t>Twenty awards are designated for the Southern Region.</a:t>
            </a:r>
          </a:p>
          <a:p>
            <a:pPr algn="l"/>
            <a:endParaRPr lang="en-US" sz="1200" b="0" i="0" dirty="0">
              <a:solidFill>
                <a:srgbClr val="000000"/>
              </a:solidFill>
              <a:effectLst/>
              <a:latin typeface="+mn-lt"/>
            </a:endParaRPr>
          </a:p>
          <a:p>
            <a:pPr algn="l"/>
            <a:r>
              <a:rPr lang="en-US" sz="1200" b="0" i="0" dirty="0">
                <a:solidFill>
                  <a:srgbClr val="000000"/>
                </a:solidFill>
                <a:effectLst/>
                <a:latin typeface="+mn-lt"/>
              </a:rPr>
              <a:t>These awards will be made in rank order by region.</a:t>
            </a:r>
          </a:p>
        </p:txBody>
      </p:sp>
      <p:sp>
        <p:nvSpPr>
          <p:cNvPr id="4" name="Slide Number Placeholder 3"/>
          <p:cNvSpPr>
            <a:spLocks noGrp="1"/>
          </p:cNvSpPr>
          <p:nvPr>
            <p:ph type="sldNum" sz="quarter" idx="5"/>
          </p:nvPr>
        </p:nvSpPr>
        <p:spPr/>
        <p:txBody>
          <a:bodyPr/>
          <a:lstStyle/>
          <a:p>
            <a:fld id="{B97A44F7-5F69-4F06-8F30-FB0E6EC0A151}" type="slidenum">
              <a:rPr lang="en-US" smtClean="0"/>
              <a:t>41</a:t>
            </a:fld>
            <a:endParaRPr lang="en-US" dirty="0"/>
          </a:p>
        </p:txBody>
      </p:sp>
    </p:spTree>
    <p:extLst>
      <p:ext uri="{BB962C8B-B14F-4D97-AF65-F5344CB8AC3E}">
        <p14:creationId xmlns:p14="http://schemas.microsoft.com/office/powerpoint/2010/main" val="1997346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000000"/>
                </a:solidFill>
                <a:effectLst/>
                <a:latin typeface="+mn-lt"/>
              </a:rPr>
              <a:t>If there are not enough applications that receive a passing score to make the maximum number of awards reserved for Schools Development Authority local education agencies and/or the maximum number of awards designated for a region, the New Jersey Department of Education expects to distribute the remaining funds in the following order to applicants with passing scores until funding is exhausted:</a:t>
            </a:r>
          </a:p>
          <a:p>
            <a:pPr algn="l"/>
            <a:endParaRPr lang="en-US" sz="1200" b="0" i="0" dirty="0">
              <a:solidFill>
                <a:srgbClr val="000000"/>
              </a:solidFill>
              <a:effectLst/>
              <a:latin typeface="+mn-lt"/>
            </a:endParaRPr>
          </a:p>
          <a:p>
            <a:pPr algn="l"/>
            <a:r>
              <a:rPr lang="en-US" sz="1200" b="0" i="0" dirty="0">
                <a:solidFill>
                  <a:srgbClr val="000000"/>
                </a:solidFill>
                <a:effectLst/>
                <a:latin typeface="+mn-lt"/>
              </a:rPr>
              <a:t>One. Any remaining awards will be made in rank order to eligible local education agencies regardless of Schools Development Authority designation or region.</a:t>
            </a:r>
          </a:p>
          <a:p>
            <a:pPr algn="l"/>
            <a:endParaRPr lang="en-US" sz="1200" b="0" i="0" dirty="0">
              <a:solidFill>
                <a:srgbClr val="000000"/>
              </a:solidFill>
              <a:effectLst/>
              <a:latin typeface="+mn-lt"/>
            </a:endParaRPr>
          </a:p>
          <a:p>
            <a:pPr algn="l"/>
            <a:r>
              <a:rPr lang="en-US" sz="1200" b="0" i="0" dirty="0">
                <a:solidFill>
                  <a:srgbClr val="000000"/>
                </a:solidFill>
                <a:effectLst/>
                <a:latin typeface="+mn-lt"/>
              </a:rPr>
              <a:t>Two. Any remaining funds will be evenly distributed to all awardees regardless of Schools Development Authority designation or region.</a:t>
            </a:r>
          </a:p>
        </p:txBody>
      </p:sp>
      <p:sp>
        <p:nvSpPr>
          <p:cNvPr id="4" name="Slide Number Placeholder 3"/>
          <p:cNvSpPr>
            <a:spLocks noGrp="1"/>
          </p:cNvSpPr>
          <p:nvPr>
            <p:ph type="sldNum" sz="quarter" idx="5"/>
          </p:nvPr>
        </p:nvSpPr>
        <p:spPr/>
        <p:txBody>
          <a:bodyPr/>
          <a:lstStyle/>
          <a:p>
            <a:fld id="{B97A44F7-5F69-4F06-8F30-FB0E6EC0A151}" type="slidenum">
              <a:rPr lang="en-US" smtClean="0"/>
              <a:t>42</a:t>
            </a:fld>
            <a:endParaRPr lang="en-US" dirty="0"/>
          </a:p>
        </p:txBody>
      </p:sp>
    </p:spTree>
    <p:extLst>
      <p:ext uri="{BB962C8B-B14F-4D97-AF65-F5344CB8AC3E}">
        <p14:creationId xmlns:p14="http://schemas.microsoft.com/office/powerpoint/2010/main" val="2850659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Prior to any changes in an applicant’s expected budgetary allowance, the applicant will be required to amend their original application to reflect the revised budgetary allowance and to indicate their understanding of the revised grant program responsibilities, as determined by the Program Office, associated with the revised budgetary allowance.</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Final awards are subject to the availability of State funds.</a:t>
            </a:r>
          </a:p>
        </p:txBody>
      </p:sp>
      <p:sp>
        <p:nvSpPr>
          <p:cNvPr id="4" name="Slide Number Placeholder 3"/>
          <p:cNvSpPr>
            <a:spLocks noGrp="1"/>
          </p:cNvSpPr>
          <p:nvPr>
            <p:ph type="sldNum" sz="quarter" idx="5"/>
          </p:nvPr>
        </p:nvSpPr>
        <p:spPr/>
        <p:txBody>
          <a:bodyPr/>
          <a:lstStyle/>
          <a:p>
            <a:fld id="{B97A44F7-5F69-4F06-8F30-FB0E6EC0A151}" type="slidenum">
              <a:rPr lang="en-US" smtClean="0"/>
              <a:t>43</a:t>
            </a:fld>
            <a:endParaRPr lang="en-US" dirty="0"/>
          </a:p>
        </p:txBody>
      </p:sp>
    </p:spTree>
    <p:extLst>
      <p:ext uri="{BB962C8B-B14F-4D97-AF65-F5344CB8AC3E}">
        <p14:creationId xmlns:p14="http://schemas.microsoft.com/office/powerpoint/2010/main" val="19696299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dirty="0">
                <a:latin typeface="+mn-lt"/>
              </a:rPr>
              <a:t>Grantees will be required to attend a program orientation and submit fiscal and activity reports via the Electronic Web Enabled Grant system throughout the project period.</a:t>
            </a:r>
          </a:p>
          <a:p>
            <a:endParaRPr lang="en-US" sz="1200" b="0" u="none" dirty="0">
              <a:latin typeface="+mn-lt"/>
            </a:endParaRPr>
          </a:p>
          <a:p>
            <a:r>
              <a:rPr lang="en-US" sz="1200" b="0" u="none" dirty="0">
                <a:latin typeface="+mn-lt"/>
              </a:rPr>
              <a:t>The due dates for the interim reports are approximately thirty days after the end of the respective reporting period, and the due date for the fiscal and activity final reports is approximately sixty days after the end of the respective reporting periods.</a:t>
            </a:r>
          </a:p>
          <a:p>
            <a:endParaRPr lang="en-US" sz="1200" b="0" u="none" dirty="0">
              <a:latin typeface="+mn-lt"/>
            </a:endParaRPr>
          </a:p>
          <a:p>
            <a:r>
              <a:rPr lang="en-US" sz="1200" b="0" u="none" dirty="0">
                <a:latin typeface="+mn-lt"/>
              </a:rPr>
              <a:t>Please note, this is a reimbursement only grant opportunity. </a:t>
            </a:r>
            <a:r>
              <a:rPr lang="en-US" sz="1200" dirty="0">
                <a:latin typeface="+mn-lt"/>
                <a:cs typeface="Calibri"/>
              </a:rPr>
              <a:t>All reimbursement requests must be submitted through the </a:t>
            </a:r>
            <a:r>
              <a:rPr lang="en-US" sz="1200" dirty="0">
                <a:latin typeface="+mn-lt"/>
              </a:rPr>
              <a:t>Electronic Web Enabled Grant system</a:t>
            </a:r>
            <a:r>
              <a:rPr lang="en-US" sz="1200" dirty="0">
                <a:latin typeface="+mn-lt"/>
                <a:cs typeface="Calibri"/>
              </a:rPr>
              <a:t>.</a:t>
            </a:r>
          </a:p>
          <a:p>
            <a:endParaRPr lang="en-US" sz="1200" b="0" u="none" dirty="0">
              <a:latin typeface="+mn-lt"/>
              <a:cs typeface="Calibri"/>
            </a:endParaRPr>
          </a:p>
          <a:p>
            <a:r>
              <a:rPr lang="en-US" sz="1200" b="0" u="none" dirty="0">
                <a:latin typeface="+mn-lt"/>
                <a:cs typeface="Calibri"/>
              </a:rPr>
              <a:t>Additional details regarding the administration of the grant opportunity will be provided to grantees by the Program Office during orientation.</a:t>
            </a:r>
            <a:endParaRPr lang="en-US" sz="1200" b="0" u="none" dirty="0">
              <a:latin typeface="+mn-lt"/>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44</a:t>
            </a:fld>
            <a:endParaRPr lang="en-US" dirty="0"/>
          </a:p>
        </p:txBody>
      </p:sp>
    </p:spTree>
    <p:extLst>
      <p:ext uri="{BB962C8B-B14F-4D97-AF65-F5344CB8AC3E}">
        <p14:creationId xmlns:p14="http://schemas.microsoft.com/office/powerpoint/2010/main" val="10302730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In summary, this grant opportunity intends to deepen understanding and implementation of the New Jersey Student Learning Standards supporting Climate Change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a:defRPr/>
            </a:pPr>
            <a:r>
              <a:rPr lang="en-US" sz="1200" dirty="0">
                <a:latin typeface="+mn-lt"/>
              </a:rPr>
              <a:t>The </a:t>
            </a:r>
            <a:r>
              <a:rPr lang="en-US" sz="1200" b="1" dirty="0">
                <a:latin typeface="+mn-lt"/>
              </a:rPr>
              <a:t>12-month project period </a:t>
            </a:r>
            <a:r>
              <a:rPr lang="en-US" sz="1200" dirty="0">
                <a:latin typeface="+mn-lt"/>
              </a:rPr>
              <a:t>for this grant opportunity is </a:t>
            </a:r>
            <a:r>
              <a:rPr lang="en-US" sz="1200" b="1" dirty="0">
                <a:latin typeface="+mn-lt"/>
              </a:rPr>
              <a:t>June 1st, 2024 to May 31st, 2025</a:t>
            </a:r>
            <a:r>
              <a:rPr lang="en-US" sz="120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There are two goals, five objectives, and five project design elements that must be addressed in the applicant's project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Notice of Grant Opportunity provides explicit instructions for what information applicants must include in each scored section of the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r>
              <a:rPr lang="en-US" sz="1200" dirty="0">
                <a:latin typeface="+mn-lt"/>
              </a:rPr>
              <a:t>Applications are due in the Electronic Web Enabled Grant online application system by </a:t>
            </a:r>
            <a:r>
              <a:rPr lang="en-US" sz="1200" b="1" dirty="0">
                <a:latin typeface="+mn-lt"/>
              </a:rPr>
              <a:t>Thursday</a:t>
            </a:r>
            <a:r>
              <a:rPr lang="en-US" sz="1200" b="1" u="none" dirty="0">
                <a:latin typeface="+mn-lt"/>
              </a:rPr>
              <a:t>, </a:t>
            </a:r>
            <a:r>
              <a:rPr lang="en-US" sz="1200" b="1" dirty="0">
                <a:latin typeface="+mn-lt"/>
              </a:rPr>
              <a:t>February </a:t>
            </a:r>
            <a:r>
              <a:rPr lang="en-US" b="1" dirty="0"/>
              <a:t>29th</a:t>
            </a:r>
            <a:r>
              <a:rPr lang="en-US" sz="1200" b="1" u="none" dirty="0">
                <a:latin typeface="+mn-lt"/>
              </a:rPr>
              <a:t>, </a:t>
            </a:r>
            <a:r>
              <a:rPr lang="en-US" sz="1200" b="1" dirty="0">
                <a:latin typeface="+mn-lt"/>
              </a:rPr>
              <a:t>2024</a:t>
            </a:r>
            <a:r>
              <a:rPr lang="en-US" sz="1200" b="1" u="none" dirty="0">
                <a:latin typeface="+mn-lt"/>
              </a:rPr>
              <a:t>, </a:t>
            </a:r>
            <a:r>
              <a:rPr lang="en-US" sz="1200" b="0" dirty="0">
                <a:latin typeface="+mn-lt"/>
              </a:rPr>
              <a:t>no later than 4:00 P.M.</a:t>
            </a:r>
            <a:endParaRPr lang="en-US" sz="1200" b="0" dirty="0">
              <a:latin typeface="+mn-lt"/>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45</a:t>
            </a:fld>
            <a:endParaRPr lang="en-US" dirty="0"/>
          </a:p>
        </p:txBody>
      </p:sp>
    </p:spTree>
    <p:extLst>
      <p:ext uri="{BB962C8B-B14F-4D97-AF65-F5344CB8AC3E}">
        <p14:creationId xmlns:p14="http://schemas.microsoft.com/office/powerpoint/2010/main" val="17824264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session provided an overview of the major components of the </a:t>
            </a:r>
            <a:r>
              <a:rPr lang="en-US" sz="1200" dirty="0"/>
              <a:t>Notice of Grant Opportunity</a:t>
            </a:r>
            <a:r>
              <a:rPr lang="en-US" dirty="0"/>
              <a:t> and the application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are again advised to thoroughly read the </a:t>
            </a:r>
            <a:r>
              <a:rPr lang="en-US" sz="1200" dirty="0"/>
              <a:t>Notice of Grant Opportunity</a:t>
            </a:r>
            <a:r>
              <a:rPr lang="en-US" dirty="0"/>
              <a:t> for a complete understanding of the grant.</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mentioned previously, the slides from this presentation will be posted by </a:t>
            </a:r>
            <a:r>
              <a:rPr lang="en-US" b="1" dirty="0"/>
              <a:t>Friday, January 26</a:t>
            </a:r>
            <a:r>
              <a:rPr lang="en-US" b="1" baseline="30000" dirty="0"/>
              <a:t>th</a:t>
            </a:r>
            <a:r>
              <a:rPr lang="en-US" b="1" dirty="0"/>
              <a:t>, 2024</a:t>
            </a:r>
            <a:r>
              <a:rPr lang="en-US" dirty="0"/>
              <a:t>, </a:t>
            </a:r>
            <a:r>
              <a:rPr lang="en-US" b="1" dirty="0"/>
              <a:t>on the </a:t>
            </a:r>
            <a:r>
              <a:rPr lang="en-US" sz="1200" b="1" dirty="0"/>
              <a:t>Notice of Grant Opportunity</a:t>
            </a:r>
            <a:r>
              <a:rPr lang="en-US" b="1" dirty="0"/>
              <a:t> webpage</a:t>
            </a:r>
            <a:r>
              <a:rPr lang="en-US" dirty="0"/>
              <a:t>.</a:t>
            </a:r>
          </a:p>
        </p:txBody>
      </p:sp>
      <p:sp>
        <p:nvSpPr>
          <p:cNvPr id="4" name="Slide Number Placeholder 3"/>
          <p:cNvSpPr>
            <a:spLocks noGrp="1"/>
          </p:cNvSpPr>
          <p:nvPr>
            <p:ph type="sldNum" sz="quarter" idx="5"/>
          </p:nvPr>
        </p:nvSpPr>
        <p:spPr/>
        <p:txBody>
          <a:bodyPr/>
          <a:lstStyle/>
          <a:p>
            <a:fld id="{B97A44F7-5F69-4F06-8F30-FB0E6EC0A151}" type="slidenum">
              <a:rPr lang="en-US" smtClean="0"/>
              <a:t>46</a:t>
            </a:fld>
            <a:endParaRPr lang="en-US" dirty="0"/>
          </a:p>
        </p:txBody>
      </p:sp>
    </p:spTree>
    <p:extLst>
      <p:ext uri="{BB962C8B-B14F-4D97-AF65-F5344CB8AC3E}">
        <p14:creationId xmlns:p14="http://schemas.microsoft.com/office/powerpoint/2010/main" val="3039066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As a reminder, all questions must be submitted electronically to one of the email addresses listed on this slide.</a:t>
            </a:r>
          </a:p>
          <a:p>
            <a:endParaRPr lang="en-US" sz="1200" dirty="0">
              <a:latin typeface="+mn-lt"/>
            </a:endParaRPr>
          </a:p>
          <a:p>
            <a:r>
              <a:rPr lang="en-US" sz="1200" dirty="0">
                <a:latin typeface="+mn-lt"/>
              </a:rPr>
              <a:t>There will be no question and answer period at the end of this presentation.</a:t>
            </a:r>
          </a:p>
          <a:p>
            <a:endParaRPr lang="en-US" sz="1200" dirty="0">
              <a:latin typeface="+mn-lt"/>
            </a:endParaRPr>
          </a:p>
          <a:p>
            <a:r>
              <a:rPr lang="en-US" sz="1200" dirty="0">
                <a:latin typeface="+mn-lt"/>
              </a:rPr>
              <a:t>Please direct questions regarding the Electronic Web Enabled Grant online application system to eweg help at doe.nj.gov.</a:t>
            </a:r>
          </a:p>
          <a:p>
            <a:endParaRPr lang="en-US" sz="1200" dirty="0">
              <a:latin typeface="+mn-lt"/>
            </a:endParaRPr>
          </a:p>
          <a:p>
            <a:r>
              <a:rPr lang="en-US" sz="1200" dirty="0">
                <a:latin typeface="+mn-lt"/>
              </a:rPr>
              <a:t>Please direct programmatic questions to climate education at doe.nj.gov.</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Answers to any programmatic questions received by </a:t>
            </a:r>
            <a:r>
              <a:rPr lang="en-US" sz="1200" b="1" dirty="0">
                <a:latin typeface="+mn-lt"/>
              </a:rPr>
              <a:t>Monday, January 29th, 2024 </a:t>
            </a:r>
            <a:r>
              <a:rPr lang="en-US" sz="1200" dirty="0">
                <a:latin typeface="+mn-lt"/>
              </a:rPr>
              <a:t>at climate education at doe.nj.gov will be posted on the </a:t>
            </a:r>
            <a:r>
              <a:rPr lang="en-US" sz="1200" b="1" dirty="0">
                <a:latin typeface="+mn-lt"/>
              </a:rPr>
              <a:t>Notice of Grant Opportunity webpage by </a:t>
            </a:r>
            <a:r>
              <a:rPr lang="en-US" sz="1200" b="1" u="none" dirty="0">
                <a:latin typeface="+mn-lt"/>
              </a:rPr>
              <a:t>Wednesday, January 31st, 2024</a:t>
            </a:r>
            <a:r>
              <a:rPr lang="en-US" sz="120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a:lnSpc>
                <a:spcPct val="88000"/>
              </a:lnSpc>
            </a:pPr>
            <a:r>
              <a:rPr lang="en-US" sz="1200" dirty="0">
                <a:latin typeface="+mn-lt"/>
              </a:rPr>
              <a:t>Please note, the Program Office is not permitted to provide a response to programmatic questions received after </a:t>
            </a:r>
            <a:r>
              <a:rPr lang="en-US" sz="1200" b="1" dirty="0">
                <a:latin typeface="+mn-lt"/>
              </a:rPr>
              <a:t>January 29th, 2024</a:t>
            </a:r>
            <a:r>
              <a:rPr lang="en-US" sz="120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Please keep in mind when submitting programmatic questions that only general programmatic questions related to the Notice of Grant Opportunity can be answered, not project-specific questions.</a:t>
            </a:r>
          </a:p>
        </p:txBody>
      </p:sp>
      <p:sp>
        <p:nvSpPr>
          <p:cNvPr id="4" name="Slide Number Placeholder 3"/>
          <p:cNvSpPr>
            <a:spLocks noGrp="1"/>
          </p:cNvSpPr>
          <p:nvPr>
            <p:ph type="sldNum" sz="quarter" idx="5"/>
          </p:nvPr>
        </p:nvSpPr>
        <p:spPr/>
        <p:txBody>
          <a:bodyPr/>
          <a:lstStyle/>
          <a:p>
            <a:fld id="{B97A44F7-5F69-4F06-8F30-FB0E6EC0A151}" type="slidenum">
              <a:rPr lang="en-US" smtClean="0"/>
              <a:t>47</a:t>
            </a:fld>
            <a:endParaRPr lang="en-US" dirty="0"/>
          </a:p>
        </p:txBody>
      </p:sp>
    </p:spTree>
    <p:extLst>
      <p:ext uri="{BB962C8B-B14F-4D97-AF65-F5344CB8AC3E}">
        <p14:creationId xmlns:p14="http://schemas.microsoft.com/office/powerpoint/2010/main" val="10389138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 the Technical Assistance Session for the </a:t>
            </a:r>
            <a:r>
              <a:rPr lang="en-US" sz="1200" b="1" dirty="0">
                <a:latin typeface="+mn-lt"/>
              </a:rPr>
              <a:t>Expanding Access to Climate Change Education and the New Jersey Student Learning Standards through Interdisciplinary Learning and Community Resilience Projects</a:t>
            </a:r>
            <a:r>
              <a:rPr lang="en-US" sz="1200" dirty="0">
                <a:latin typeface="+mn-lt"/>
              </a:rPr>
              <a:t> </a:t>
            </a:r>
            <a:r>
              <a:rPr lang="en-US" dirty="0">
                <a:latin typeface="+mn-lt"/>
              </a:rPr>
              <a:t>Notice of Grant 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Thank you for attending, and we look forward to receiving and reviewing your grant applications.</a:t>
            </a:r>
          </a:p>
        </p:txBody>
      </p:sp>
      <p:sp>
        <p:nvSpPr>
          <p:cNvPr id="4" name="Slide Number Placeholder 3"/>
          <p:cNvSpPr>
            <a:spLocks noGrp="1"/>
          </p:cNvSpPr>
          <p:nvPr>
            <p:ph type="sldNum" sz="quarter" idx="5"/>
          </p:nvPr>
        </p:nvSpPr>
        <p:spPr/>
        <p:txBody>
          <a:bodyPr/>
          <a:lstStyle/>
          <a:p>
            <a:fld id="{B97A44F7-5F69-4F06-8F30-FB0E6EC0A151}" type="slidenum">
              <a:rPr lang="en-US" smtClean="0"/>
              <a:t>49</a:t>
            </a:fld>
            <a:endParaRPr lang="en-US" dirty="0"/>
          </a:p>
        </p:txBody>
      </p:sp>
    </p:spTree>
    <p:extLst>
      <p:ext uri="{BB962C8B-B14F-4D97-AF65-F5344CB8AC3E}">
        <p14:creationId xmlns:p14="http://schemas.microsoft.com/office/powerpoint/2010/main" val="355787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Additionally, the 2023 New Jersey Student Learning Standards in English Language Arts and Mathematics identify the standards through which climate change topics could be integrated as an interdisciplinary, authentic learning experience.</a:t>
            </a:r>
          </a:p>
          <a:p>
            <a:endParaRPr lang="en-US" sz="1200" dirty="0"/>
          </a:p>
          <a:p>
            <a:r>
              <a:rPr lang="en-US" sz="1200" dirty="0"/>
              <a:t>Collectively, these initiatives prepare students to understand how and why climate change happens, the impact it has on our local and global communities, and how to act in informed and sustainable ways.</a:t>
            </a:r>
          </a:p>
          <a:p>
            <a:endParaRPr lang="en-US" sz="1200" dirty="0"/>
          </a:p>
          <a:p>
            <a:r>
              <a:rPr lang="en-US" sz="1200" dirty="0"/>
              <a:t>In the fiscal year 2023 State budget, Governor Phil Murphy allocated $4.5 million to support schools with the implementation of climate change education in New Jersey.</a:t>
            </a:r>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dirty="0"/>
          </a:p>
        </p:txBody>
      </p:sp>
    </p:spTree>
    <p:extLst>
      <p:ext uri="{BB962C8B-B14F-4D97-AF65-F5344CB8AC3E}">
        <p14:creationId xmlns:p14="http://schemas.microsoft.com/office/powerpoint/2010/main" val="8046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New Jersey Department of Education administered the Climate Awareness Education grant opportunities in fulfillment of the fiscal year 2023 State budget appropriation.</a:t>
            </a:r>
          </a:p>
          <a:p>
            <a:endParaRPr lang="en-US" sz="1200" dirty="0">
              <a:latin typeface="+mn-lt"/>
            </a:endParaRPr>
          </a:p>
          <a:p>
            <a:r>
              <a:rPr lang="en-US" sz="1200" dirty="0">
                <a:latin typeface="+mn-lt"/>
              </a:rPr>
              <a:t>In the fiscal year 2024 State budget, Governor Murphy allocated an additional $4.5 million to support schools with the implementation of climate change education in New Jersey.</a:t>
            </a:r>
          </a:p>
          <a:p>
            <a:endParaRPr lang="en-US" sz="1200" dirty="0">
              <a:latin typeface="+mn-lt"/>
            </a:endParaRPr>
          </a:p>
          <a:p>
            <a:r>
              <a:rPr lang="en-US" sz="1200" dirty="0">
                <a:latin typeface="+mn-lt"/>
              </a:rPr>
              <a:t>The New Jersey Department of Education is offering this grant opportunity in partial fulfillment of the fiscal year 2024 State budget appropriation.</a:t>
            </a:r>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dirty="0"/>
          </a:p>
        </p:txBody>
      </p:sp>
    </p:spTree>
    <p:extLst>
      <p:ext uri="{BB962C8B-B14F-4D97-AF65-F5344CB8AC3E}">
        <p14:creationId xmlns:p14="http://schemas.microsoft.com/office/powerpoint/2010/main" val="8025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The goals and expectations of this grant opportunity are to e</a:t>
            </a:r>
            <a:r>
              <a:rPr lang="en-US" sz="1200" dirty="0">
                <a:latin typeface="+mn-lt"/>
              </a:rPr>
              <a:t>xpand equitable access to high-quality, standards-based climate change education for K-12 students a</a:t>
            </a:r>
            <a:r>
              <a:rPr lang="en-US" sz="1200" dirty="0">
                <a:latin typeface="+mn-lt"/>
                <a:cs typeface="Calibri"/>
              </a:rPr>
              <a:t>nd to e</a:t>
            </a:r>
            <a:r>
              <a:rPr lang="en-US" sz="1200" dirty="0">
                <a:latin typeface="+mn-lt"/>
              </a:rPr>
              <a:t>ncourage student-centered experiential learning opportunities and engagement in location-based climate change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To further their standards-based climate change education initiatives, local education agencies will plan, coordinate, and execute an interdisciplinary, project-based unit plan and a corresponding student-led community resilience project focused on climate action and solutions in the students’ local community.</a:t>
            </a:r>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dirty="0"/>
          </a:p>
        </p:txBody>
      </p:sp>
    </p:spTree>
    <p:extLst>
      <p:ext uri="{BB962C8B-B14F-4D97-AF65-F5344CB8AC3E}">
        <p14:creationId xmlns:p14="http://schemas.microsoft.com/office/powerpoint/2010/main" val="279629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mn-lt"/>
              </a:rPr>
              <a:t>The </a:t>
            </a:r>
            <a:r>
              <a:rPr lang="en-US" sz="1200" b="1" dirty="0">
                <a:latin typeface="+mn-lt"/>
              </a:rPr>
              <a:t>twelve-month</a:t>
            </a:r>
            <a:r>
              <a:rPr lang="en-US" sz="1200" dirty="0">
                <a:latin typeface="+mn-lt"/>
              </a:rPr>
              <a:t> project period for this grant opportunity is </a:t>
            </a:r>
            <a:r>
              <a:rPr lang="en-US" sz="1200" b="1" dirty="0">
                <a:latin typeface="+mn-lt"/>
              </a:rPr>
              <a:t>June 1st, 2024 to May 31st, 2025</a:t>
            </a:r>
            <a:r>
              <a:rPr lang="en-US" sz="1200" dirty="0">
                <a:latin typeface="+mn-lt"/>
              </a:rPr>
              <a:t>.</a:t>
            </a:r>
          </a:p>
          <a:p>
            <a:endParaRPr lang="en-US" sz="1200" dirty="0">
              <a:latin typeface="+mn-lt"/>
            </a:endParaRPr>
          </a:p>
          <a:p>
            <a:r>
              <a:rPr lang="en-US" sz="1200" dirty="0">
                <a:latin typeface="+mn-lt"/>
              </a:rPr>
              <a:t>The application for this grant opportunity can be found in the Electronic Web Enabled Grant online application system under the title of “</a:t>
            </a:r>
            <a:r>
              <a:rPr lang="en-US" sz="1200" b="1" dirty="0">
                <a:latin typeface="+mn-lt"/>
              </a:rPr>
              <a:t>Climate Change Education and Resilience</a:t>
            </a:r>
            <a:r>
              <a:rPr lang="en-US" sz="1200" dirty="0">
                <a:latin typeface="+mn-lt"/>
              </a:rPr>
              <a:t>”. Applicants are reminded to carefully check that they are applying to the correct grant in Electronic Web-Enabled Grant System. Again, the title of this notice of grant opportunity in the Electronic Web-Enabled Grant System is “</a:t>
            </a:r>
            <a:r>
              <a:rPr lang="en-US" sz="1200" b="1" dirty="0">
                <a:latin typeface="+mn-lt"/>
              </a:rPr>
              <a:t>Climate Change Education and Resilience”</a:t>
            </a:r>
            <a:endParaRPr lang="en-US" sz="1200" dirty="0">
              <a:latin typeface="+mn-lt"/>
            </a:endParaRPr>
          </a:p>
          <a:p>
            <a:endParaRPr lang="en-US" sz="1200" dirty="0">
              <a:latin typeface="+mn-lt"/>
            </a:endParaRPr>
          </a:p>
          <a:p>
            <a:r>
              <a:rPr lang="en-US" sz="1200" dirty="0">
                <a:solidFill>
                  <a:srgbClr val="000000"/>
                </a:solidFill>
                <a:effectLst/>
                <a:latin typeface="+mn-lt"/>
                <a:ea typeface="Times New Roman" panose="02020603050405020304" pitchFamily="18" charset="0"/>
                <a:cs typeface="Times New Roman" panose="02020603050405020304" pitchFamily="18" charset="0"/>
              </a:rPr>
              <a:t>Each applicant must have login credentials to access the application through the </a:t>
            </a:r>
            <a:r>
              <a:rPr lang="en-US" sz="1200" dirty="0">
                <a:latin typeface="+mn-lt"/>
              </a:rPr>
              <a:t>Electronic Web-Enabled Grant</a:t>
            </a:r>
            <a:r>
              <a:rPr lang="en-US" sz="1200" dirty="0">
                <a:solidFill>
                  <a:srgbClr val="000000"/>
                </a:solidFill>
                <a:effectLst/>
                <a:latin typeface="+mn-lt"/>
                <a:ea typeface="Times New Roman" panose="02020603050405020304" pitchFamily="18" charset="0"/>
                <a:cs typeface="Times New Roman" panose="02020603050405020304" pitchFamily="18" charset="0"/>
              </a:rPr>
              <a:t> system.</a:t>
            </a:r>
          </a:p>
          <a:p>
            <a:endParaRPr lang="en-US" sz="1200" dirty="0">
              <a:solidFill>
                <a:srgbClr val="000000"/>
              </a:solidFill>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Times New Roman" panose="02020603050405020304" pitchFamily="18" charset="0"/>
                <a:cs typeface="Times New Roman" panose="02020603050405020304" pitchFamily="18" charset="0"/>
              </a:rPr>
              <a:t>Local education agency applicants should contact their district’s Web (Homeroom) Administrator for access to Electronic Web Enabled Grant system.</a:t>
            </a:r>
            <a:endParaRPr lang="en-US" sz="1200" dirty="0">
              <a:latin typeface="+mn-lt"/>
            </a:endParaRPr>
          </a:p>
          <a:p>
            <a:endParaRPr lang="en-US" sz="1200" dirty="0">
              <a:latin typeface="+mn-lt"/>
            </a:endParaRPr>
          </a:p>
          <a:p>
            <a:r>
              <a:rPr lang="en-US" sz="1200" dirty="0">
                <a:latin typeface="+mn-lt"/>
              </a:rPr>
              <a:t>Applications are due in the Electronic Web-Enabled Grant online application system by </a:t>
            </a:r>
            <a:r>
              <a:rPr lang="en-US" b="1" dirty="0"/>
              <a:t>Thursday, February</a:t>
            </a:r>
            <a:r>
              <a:rPr lang="en-US" sz="1200" b="1" dirty="0">
                <a:latin typeface="+mn-lt"/>
              </a:rPr>
              <a:t> 29th, </a:t>
            </a:r>
            <a:r>
              <a:rPr lang="en-US" b="1" dirty="0"/>
              <a:t>2024</a:t>
            </a:r>
            <a:r>
              <a:rPr lang="en-US" sz="1200" dirty="0">
                <a:latin typeface="+mn-lt"/>
              </a:rPr>
              <a:t> at 4:00 p.m.</a:t>
            </a:r>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dirty="0"/>
          </a:p>
        </p:txBody>
      </p:sp>
    </p:spTree>
    <p:extLst>
      <p:ext uri="{BB962C8B-B14F-4D97-AF65-F5344CB8AC3E}">
        <p14:creationId xmlns:p14="http://schemas.microsoft.com/office/powerpoint/2010/main" val="397186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This limited competitive grant opportunity is open to operating New Jersey local education agencies.</a:t>
            </a:r>
          </a:p>
          <a:p>
            <a:endParaRPr lang="en-US" sz="1200" dirty="0">
              <a:latin typeface="+mn-lt"/>
            </a:endParaRPr>
          </a:p>
          <a:p>
            <a:r>
              <a:rPr lang="en-US" sz="1200" dirty="0">
                <a:latin typeface="+mn-lt"/>
              </a:rPr>
              <a:t>To effectively implement a community resilience project, the local education agency must collaborate with at least one community partner (e.g., their municipality, a community-based nonprofit organization that is currently engaged in place-based environmental education in their region, etc.).</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New Jersey Department of Education is requiring local education agencies to develop partnerships for this notice of grant opportunity to ensure the development of culturally responsive and locally focused community resilience projects.</a:t>
            </a:r>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dirty="0"/>
          </a:p>
        </p:txBody>
      </p:sp>
    </p:spTree>
    <p:extLst>
      <p:ext uri="{BB962C8B-B14F-4D97-AF65-F5344CB8AC3E}">
        <p14:creationId xmlns:p14="http://schemas.microsoft.com/office/powerpoint/2010/main" val="87299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dirty="0"/>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Tab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4" name="Content Placeholder 5">
            <a:extLst>
              <a:ext uri="{FF2B5EF4-FFF2-40B4-BE49-F238E27FC236}">
                <a16:creationId xmlns:a16="http://schemas.microsoft.com/office/drawing/2014/main" id="{D37EB7A8-DC64-2CB9-B0AF-FE0675E32199}"/>
              </a:ext>
            </a:extLst>
          </p:cNvPr>
          <p:cNvSpPr>
            <a:spLocks noGrp="1"/>
          </p:cNvSpPr>
          <p:nvPr>
            <p:ph sz="quarter" idx="13"/>
          </p:nvPr>
        </p:nvSpPr>
        <p:spPr>
          <a:xfrm>
            <a:off x="301719" y="13811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6"/>
            <a:ext cx="11863293" cy="2628034"/>
          </a:xfrm>
        </p:spPr>
        <p:txBody>
          <a:bodyPr/>
          <a:lstStyle>
            <a:lvl1pPr>
              <a:defRPr/>
            </a:lvl1pPr>
          </a:lstStyle>
          <a:p>
            <a:r>
              <a:rPr lang="en-US" dirty="0"/>
              <a:t>Table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76260" y="4941743"/>
            <a:ext cx="11839480" cy="671793"/>
          </a:xfrm>
        </p:spPr>
        <p:txBody>
          <a:bodyPr>
            <a:normAutofit/>
          </a:bodyPr>
          <a:lstStyle>
            <a:lvl1pPr marL="0" indent="0">
              <a:buNone/>
              <a:defRPr sz="3200"/>
            </a:lvl1pPr>
          </a:lstStyle>
          <a:p>
            <a:pPr lvl="0"/>
            <a:r>
              <a:rPr lang="en-US" dirty="0"/>
              <a:t>Click to edit Master text styles</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9886729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30711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734595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93" r:id="rId14"/>
    <p:sldLayoutId id="2147483692" r:id="rId15"/>
    <p:sldLayoutId id="2147483691" r:id="rId16"/>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eweghelp@doe.nj.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nj.gov/education/grants/opportunities/2024/24-WB05-G02.shtml" TargetMode="External"/><Relationship Id="rId4" Type="http://schemas.openxmlformats.org/officeDocument/2006/relationships/hyperlink" Target="mailto:climateeducation@doe.nj.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nj.gov/education/grants/opportunities/2024/24-WB05-G02.s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nj.gov/education/standards/climate/learning/gradeband/index.s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nj.gov/education/grants/opportunities/2024/24-WB05-G02.shtml"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mailto:eweghelp@doe.nj.gov"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hyperlink" Target="https://www.nj.gov/education/grants/opportunities/2024/24-WB05-G02.shtml" TargetMode="External"/><Relationship Id="rId4" Type="http://schemas.openxmlformats.org/officeDocument/2006/relationships/hyperlink" Target="mailto:climateeducation@doe.nj.gov"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https://www.nj.gov/education/standards/climate/" TargetMode="External"/><Relationship Id="rId2" Type="http://schemas.openxmlformats.org/officeDocument/2006/relationships/notesSlide" Target="../notesSlides/notesSlide48.xml"/><Relationship Id="rId1" Type="http://schemas.openxmlformats.org/officeDocument/2006/relationships/slideLayout" Target="../slideLayouts/slideLayout16.xml"/><Relationship Id="rId5" Type="http://schemas.openxmlformats.org/officeDocument/2006/relationships/hyperlink" Target="mailto:eweghelp@doe.nj.gov" TargetMode="External"/><Relationship Id="rId4" Type="http://schemas.openxmlformats.org/officeDocument/2006/relationships/hyperlink" Target="mailto:climateeducation@doe.nj.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j.gov/education/standards/ela/Index.s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nj.gov/education/standards/math/Index.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j.gov/education/grants/opportunities/2023/23-WB01-G02.s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nj.gov/education/grants/opportunities/2023/23-WB02-G02.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homeroom.state.nj.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150863" y="2600558"/>
            <a:ext cx="12191999" cy="1936273"/>
          </a:xfrm>
          <a:prstGeom prst="rect">
            <a:avLst/>
          </a:prstGeom>
        </p:spPr>
        <p:txBody>
          <a:bodyPr/>
          <a:lstStyle/>
          <a:p>
            <a:r>
              <a:rPr lang="en-US" sz="3600" dirty="0">
                <a:latin typeface="Palatino Linotype"/>
              </a:rPr>
              <a:t>Expanding Access to Climate Change Education </a:t>
            </a:r>
            <a:br>
              <a:rPr lang="en-US" sz="3600" dirty="0">
                <a:latin typeface="Palatino Linotype"/>
              </a:rPr>
            </a:br>
            <a:r>
              <a:rPr lang="en-US" sz="3600" dirty="0">
                <a:latin typeface="Palatino Linotype"/>
              </a:rPr>
              <a:t>and the New Jersey Student Learning Standards through Interdisciplinary Learning and Community Resilience Projects</a:t>
            </a:r>
            <a:br>
              <a:rPr lang="en-US" sz="3600" dirty="0">
                <a:latin typeface="Palatino Linotype"/>
              </a:rPr>
            </a:br>
            <a:r>
              <a:rPr lang="en-US" sz="3200" b="0" dirty="0">
                <a:latin typeface="Palatino Linotype"/>
              </a:rPr>
              <a:t>Technical Assistance Session</a:t>
            </a:r>
            <a:endParaRPr lang="en-US" sz="3600" b="0" dirty="0"/>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2" y="4700953"/>
            <a:ext cx="12191998" cy="1573237"/>
          </a:xfrm>
        </p:spPr>
        <p:txBody>
          <a:bodyPr>
            <a:normAutofit/>
          </a:bodyPr>
          <a:lstStyle/>
          <a:p>
            <a:pPr algn="ctr">
              <a:lnSpc>
                <a:spcPct val="114000"/>
              </a:lnSpc>
              <a:spcBef>
                <a:spcPts val="0"/>
              </a:spcBef>
              <a:spcAft>
                <a:spcPts val="0"/>
              </a:spcAft>
            </a:pPr>
            <a:r>
              <a:rPr lang="en-US" sz="2400" dirty="0"/>
              <a:t>Office of the Assistant Commissioner</a:t>
            </a:r>
          </a:p>
          <a:p>
            <a:pPr algn="ctr">
              <a:lnSpc>
                <a:spcPct val="114000"/>
              </a:lnSpc>
              <a:spcBef>
                <a:spcPts val="0"/>
              </a:spcBef>
              <a:spcAft>
                <a:spcPts val="0"/>
              </a:spcAft>
            </a:pPr>
            <a:r>
              <a:rPr lang="en-US" sz="2400" dirty="0"/>
              <a:t>Division of Teaching and Learning Services</a:t>
            </a:r>
          </a:p>
          <a:p>
            <a:pPr algn="ctr">
              <a:lnSpc>
                <a:spcPct val="114000"/>
              </a:lnSpc>
              <a:spcBef>
                <a:spcPts val="0"/>
              </a:spcBef>
              <a:spcAft>
                <a:spcPts val="0"/>
              </a:spcAft>
            </a:pPr>
            <a:r>
              <a:rPr lang="en-US" sz="2400" dirty="0"/>
              <a:t>January 25, 2024</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2862908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Eligibility to Apply (2 of 2)</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r>
              <a:rPr lang="en-US" sz="2600" dirty="0">
                <a:latin typeface="Palatino Linotype"/>
              </a:rPr>
              <a:t>Applicants must ensure the mission, vision, and general services of their partner(s) align with the intent of the NJSLS supporting Climate Change Education and the goals of this grant program.</a:t>
            </a:r>
          </a:p>
          <a:p>
            <a:r>
              <a:rPr lang="en-US" sz="2600" dirty="0">
                <a:latin typeface="Palatino Linotype"/>
              </a:rPr>
              <a:t>An eligible LEA may submit only one application.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86228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Project Considerations: Overview</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r>
              <a:rPr lang="en-US" sz="2800" dirty="0">
                <a:latin typeface="Palatino Linotype"/>
              </a:rPr>
              <a:t>The purpose of this grant program is to support LEAs as they plan, develop, and implement a locally focused, interdisciplinary climate change education unit plan and a corresponding student-led community resilience project aligned with the NJSLS.</a:t>
            </a:r>
            <a:endParaRPr lang="en-US" sz="2800"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5333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Project Considerations: Mandatory Goals</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r>
              <a:rPr lang="en-US" sz="2800" dirty="0"/>
              <a:t>The overarching goals of this program are to:</a:t>
            </a:r>
          </a:p>
          <a:p>
            <a:pPr marL="914400" lvl="1" indent="-457200">
              <a:buFont typeface="+mj-lt"/>
              <a:buAutoNum type="arabicPeriod"/>
            </a:pPr>
            <a:r>
              <a:rPr lang="en-US" sz="2400" dirty="0"/>
              <a:t>Expand equitable access to high-quality, standards-based climate change education for K–12 students.</a:t>
            </a:r>
          </a:p>
          <a:p>
            <a:pPr marL="914400" lvl="1" indent="-457200">
              <a:buFont typeface="+mj-lt"/>
              <a:buAutoNum type="arabicPeriod"/>
            </a:pPr>
            <a:r>
              <a:rPr lang="en-US" sz="2400" dirty="0"/>
              <a:t>Encourage student-centered experiential learning opportunities and engagement in location-based climate change solutions.</a:t>
            </a:r>
          </a:p>
          <a:p>
            <a:r>
              <a:rPr lang="en-US" sz="2800" dirty="0"/>
              <a:t>Applicants must outline a clear, detailed plan as to how they will achieve these goals and provide justification for their plan of action.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25592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B097A-D99F-4B8E-F959-3D1E9758212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B387507-E4A1-AB0A-B490-259A345AB1B1}"/>
              </a:ext>
            </a:extLst>
          </p:cNvPr>
          <p:cNvSpPr>
            <a:spLocks noGrp="1"/>
          </p:cNvSpPr>
          <p:nvPr>
            <p:ph type="title"/>
          </p:nvPr>
        </p:nvSpPr>
        <p:spPr>
          <a:xfrm>
            <a:off x="1256841" y="427024"/>
            <a:ext cx="10096959" cy="747579"/>
          </a:xfrm>
        </p:spPr>
        <p:txBody>
          <a:bodyPr/>
          <a:lstStyle/>
          <a:p>
            <a:r>
              <a:rPr lang="en-US" sz="3200" dirty="0"/>
              <a:t>Project Considerations: Mandatory Objectives (1 of 2)</a:t>
            </a:r>
          </a:p>
        </p:txBody>
      </p:sp>
      <p:sp>
        <p:nvSpPr>
          <p:cNvPr id="8" name="Text Placeholder 6">
            <a:extLst>
              <a:ext uri="{FF2B5EF4-FFF2-40B4-BE49-F238E27FC236}">
                <a16:creationId xmlns:a16="http://schemas.microsoft.com/office/drawing/2014/main" id="{E7BC6FBF-4C17-0232-B3F5-0D8018D71280}"/>
              </a:ext>
            </a:extLst>
          </p:cNvPr>
          <p:cNvSpPr>
            <a:spLocks noGrp="1"/>
          </p:cNvSpPr>
          <p:nvPr>
            <p:ph type="body" sz="quarter" idx="11"/>
          </p:nvPr>
        </p:nvSpPr>
        <p:spPr/>
        <p:txBody>
          <a:bodyPr vert="horz" lIns="91440" tIns="45720" rIns="822960" bIns="45720" rtlCol="0" anchor="t">
            <a:normAutofit/>
          </a:bodyPr>
          <a:lstStyle/>
          <a:p>
            <a:pPr marL="0" indent="0">
              <a:buNone/>
            </a:pPr>
            <a:r>
              <a:rPr lang="en-US" sz="2400" dirty="0">
                <a:latin typeface="Palatino Linotype"/>
              </a:rPr>
              <a:t>The five mandatory objectives for this grant opportunity fall into two categories:</a:t>
            </a:r>
          </a:p>
          <a:p>
            <a:pPr marL="457200" indent="-457200">
              <a:buFont typeface="+mj-lt"/>
              <a:buAutoNum type="arabicPeriod"/>
            </a:pPr>
            <a:r>
              <a:rPr lang="en-US" sz="2200" dirty="0">
                <a:latin typeface="Palatino Linotype"/>
              </a:rPr>
              <a:t>Climate Change Education</a:t>
            </a:r>
          </a:p>
          <a:p>
            <a:pPr lvl="1"/>
            <a:r>
              <a:rPr lang="en-US" sz="2000" dirty="0">
                <a:latin typeface="Palatino Linotype"/>
              </a:rPr>
              <a:t>Climate Change Education Unit Plan</a:t>
            </a:r>
          </a:p>
          <a:p>
            <a:pPr lvl="1"/>
            <a:r>
              <a:rPr lang="en-US" sz="2000" dirty="0">
                <a:latin typeface="Palatino Linotype"/>
              </a:rPr>
              <a:t>Community Resilience Project</a:t>
            </a:r>
          </a:p>
          <a:p>
            <a:pPr marL="457200" indent="-457200">
              <a:buFont typeface="+mj-lt"/>
              <a:buAutoNum type="arabicPeriod"/>
            </a:pPr>
            <a:r>
              <a:rPr lang="en-US" sz="2400" dirty="0">
                <a:latin typeface="Palatino Linotype"/>
              </a:rPr>
              <a:t>Partnership and Network Development</a:t>
            </a:r>
          </a:p>
          <a:p>
            <a:pPr lvl="1"/>
            <a:r>
              <a:rPr lang="en-US" sz="2000" dirty="0">
                <a:latin typeface="Palatino Linotype"/>
              </a:rPr>
              <a:t>Climate Change Learning Collaborative  (CCLC) partnership</a:t>
            </a:r>
          </a:p>
          <a:p>
            <a:pPr lvl="1"/>
            <a:r>
              <a:rPr lang="en-US" sz="2000" dirty="0">
                <a:latin typeface="Palatino Linotype"/>
              </a:rPr>
              <a:t>Dissemination of promising practices</a:t>
            </a:r>
          </a:p>
          <a:p>
            <a:pPr lvl="1"/>
            <a:r>
              <a:rPr lang="en-US" sz="2000" dirty="0">
                <a:latin typeface="Palatino Linotype"/>
              </a:rPr>
              <a:t>CCLC culminating events</a:t>
            </a:r>
          </a:p>
        </p:txBody>
      </p:sp>
      <p:sp>
        <p:nvSpPr>
          <p:cNvPr id="5" name="Slide Number Placeholder 4">
            <a:extLst>
              <a:ext uri="{FF2B5EF4-FFF2-40B4-BE49-F238E27FC236}">
                <a16:creationId xmlns:a16="http://schemas.microsoft.com/office/drawing/2014/main" id="{3EDA1417-85F9-2752-3866-1B734B1306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479265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427024"/>
            <a:ext cx="10096959" cy="747579"/>
          </a:xfrm>
        </p:spPr>
        <p:txBody>
          <a:bodyPr/>
          <a:lstStyle/>
          <a:p>
            <a:r>
              <a:rPr lang="en-US" sz="3200" dirty="0"/>
              <a:t>Project Considerations: Mandatory Objectives (2 of 2)</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a:xfrm>
            <a:off x="171451" y="1295070"/>
            <a:ext cx="11849100" cy="4144134"/>
          </a:xfrm>
        </p:spPr>
        <p:txBody>
          <a:bodyPr vert="horz" lIns="91440" tIns="45720" rIns="822960" bIns="45720" rtlCol="0" anchor="t">
            <a:normAutofit/>
          </a:bodyPr>
          <a:lstStyle/>
          <a:p>
            <a:r>
              <a:rPr lang="en-US" sz="2400" dirty="0">
                <a:latin typeface="Palatino Linotype"/>
              </a:rPr>
              <a:t>The five objectives must be included in the applicant’s plan to achieve the mandatory goals.</a:t>
            </a:r>
            <a:endParaRPr lang="en-US" dirty="0">
              <a:latin typeface="Palatino Linotype"/>
            </a:endParaRPr>
          </a:p>
          <a:p>
            <a:r>
              <a:rPr lang="en-US" sz="2400" dirty="0">
                <a:latin typeface="Palatino Linotype"/>
              </a:rPr>
              <a:t>When completing the application, applicants must expand upon the objectives, providing detail as to how they will fit in the applicant’s specific project plan.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75715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463120"/>
            <a:ext cx="10096959" cy="747579"/>
          </a:xfrm>
        </p:spPr>
        <p:txBody>
          <a:bodyPr/>
          <a:lstStyle/>
          <a:p>
            <a:r>
              <a:rPr lang="en-US" sz="3200" dirty="0"/>
              <a:t>Project Considerations: Climate Change Education</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0" indent="0">
              <a:buNone/>
            </a:pPr>
            <a:r>
              <a:rPr lang="en-US" sz="2800" dirty="0"/>
              <a:t>The two objectives that fall under the Climate Change Education category are:</a:t>
            </a:r>
          </a:p>
          <a:p>
            <a:pPr marL="914400" lvl="1" indent="-457200">
              <a:buFont typeface="+mj-lt"/>
              <a:buAutoNum type="arabicPeriod"/>
            </a:pPr>
            <a:r>
              <a:rPr lang="en-US" sz="2400" dirty="0"/>
              <a:t>Climate change education unit plan.</a:t>
            </a:r>
          </a:p>
          <a:p>
            <a:pPr marL="914400" lvl="1" indent="-457200">
              <a:buFont typeface="+mj-lt"/>
              <a:buAutoNum type="arabicPeriod"/>
            </a:pPr>
            <a:r>
              <a:rPr lang="en-US" sz="2400" dirty="0"/>
              <a:t>Community resilience project.</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01801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236016"/>
            <a:ext cx="10096959" cy="747579"/>
          </a:xfrm>
        </p:spPr>
        <p:txBody>
          <a:bodyPr/>
          <a:lstStyle/>
          <a:p>
            <a:r>
              <a:rPr lang="en-US" sz="3200" dirty="0"/>
              <a:t>Project Considerations: Climate Change Education Unit Plan (1 of 3)</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514350" indent="-514350">
              <a:buFont typeface="+mj-lt"/>
              <a:buAutoNum type="arabicPeriod"/>
            </a:pPr>
            <a:r>
              <a:rPr lang="en-US" sz="2800" dirty="0"/>
              <a:t>The LEA must design and implement an interdisciplinary climate change education unit plan within the grant project period.</a:t>
            </a:r>
          </a:p>
          <a:p>
            <a:pPr lvl="1"/>
            <a:r>
              <a:rPr lang="en-US" sz="2400" b="1" dirty="0"/>
              <a:t>Standards-aligned: </a:t>
            </a:r>
            <a:r>
              <a:rPr lang="en-US" sz="2400" dirty="0"/>
              <a:t>The unit plan, developed and implemented by the grantee, must integrate relevant NJSLS supporting Climate Change Education.</a:t>
            </a:r>
          </a:p>
          <a:p>
            <a:pPr lvl="1"/>
            <a:r>
              <a:rPr lang="en-US" sz="2400" b="1" dirty="0"/>
              <a:t>Interdisciplinary: </a:t>
            </a:r>
            <a:r>
              <a:rPr lang="en-US" sz="2400" dirty="0"/>
              <a:t>The interdisciplinary unit plan must integrate at least four content areas (ELA; Mathematics; Science; Social Studies; Visual &amp; Performing Arts; Comprehensive Health &amp; Physical Education; World Language; Computer Science &amp; Design Thinking; and Career Readiness, Life Literacies &amp; Key Skills).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043719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236016"/>
            <a:ext cx="10096959" cy="747579"/>
          </a:xfrm>
        </p:spPr>
        <p:txBody>
          <a:bodyPr/>
          <a:lstStyle/>
          <a:p>
            <a:r>
              <a:rPr lang="en-US" sz="3200" dirty="0"/>
              <a:t>Project Considerations: Climate Change Education Unit Plan (2 of 3)</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lvl="1"/>
            <a:r>
              <a:rPr lang="en-US" sz="2400" b="1" dirty="0"/>
              <a:t>Locally focused: </a:t>
            </a:r>
            <a:r>
              <a:rPr lang="en-US" sz="2400" dirty="0"/>
              <a:t>The unit plan must focus on locally occurring issues driven by climate change to create more engaging learning opportunities for students by addressing existing and emerging problems that are part of their lived experiences.</a:t>
            </a:r>
          </a:p>
          <a:p>
            <a:pPr lvl="1"/>
            <a:r>
              <a:rPr lang="en-US" sz="2400" b="1" dirty="0"/>
              <a:t>Project-based: </a:t>
            </a:r>
            <a:r>
              <a:rPr lang="en-US" sz="2400" dirty="0"/>
              <a:t>Unit plans must be designed using a project-based learning approach where the learning environment is student-centered so that students can explore complex interdisciplinary problems and develop actionable solutions.</a:t>
            </a:r>
          </a:p>
          <a:p>
            <a:pPr lvl="1"/>
            <a:r>
              <a:rPr lang="en-US" sz="2400" b="1" dirty="0"/>
              <a:t>Experiential learning: </a:t>
            </a:r>
            <a:r>
              <a:rPr lang="en-US" sz="2400" dirty="0"/>
              <a:t>Unit plans must integrate student-centered experiential learning opportunities.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70135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233760"/>
            <a:ext cx="10096959" cy="747579"/>
          </a:xfrm>
        </p:spPr>
        <p:txBody>
          <a:bodyPr/>
          <a:lstStyle/>
          <a:p>
            <a:r>
              <a:rPr lang="en-US" sz="3200" dirty="0"/>
              <a:t>Project Considerations: Climate Change Education Unit Plan (3 of 3)</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lvl="1"/>
            <a:r>
              <a:rPr lang="en-US" sz="2400" b="1" dirty="0"/>
              <a:t>Universal Design for Learning (UDL): </a:t>
            </a:r>
            <a:r>
              <a:rPr lang="en-US" sz="2400" dirty="0"/>
              <a:t>Grantees must ensure that the unit plan and the instructional resources and assessments that are part of the unit plan are developed following UDL principles.</a:t>
            </a:r>
          </a:p>
          <a:p>
            <a:pPr lvl="1"/>
            <a:r>
              <a:rPr lang="en-US" sz="2400" b="1" dirty="0"/>
              <a:t>Diversity, equity, and inclusion: </a:t>
            </a:r>
            <a:r>
              <a:rPr lang="en-US" sz="2400" dirty="0"/>
              <a:t>The grantee must make efforts to ensure that the unit plan is intentionally designed to highlight the contributions and experiences of individuals with diverse abilities, cultures, identities, and perspectives.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770787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236016"/>
            <a:ext cx="10096959" cy="747579"/>
          </a:xfrm>
        </p:spPr>
        <p:txBody>
          <a:bodyPr/>
          <a:lstStyle/>
          <a:p>
            <a:r>
              <a:rPr lang="en-US" sz="3200" dirty="0"/>
              <a:t>Project Considerations: Community Resilience Project (1 of 5)</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514350" indent="-514350">
              <a:buFont typeface="+mj-lt"/>
              <a:buAutoNum type="arabicPeriod" startAt="2"/>
            </a:pPr>
            <a:r>
              <a:rPr lang="en-US" sz="2800" dirty="0"/>
              <a:t>Grantees must plan, coordinate, and execute a community resilience project concurrently with their climate change education unit plan.</a:t>
            </a:r>
          </a:p>
          <a:p>
            <a:pPr lvl="1"/>
            <a:r>
              <a:rPr lang="en-US" sz="2400" dirty="0"/>
              <a:t>The New Jersey Department of Environmental Protection (NJDEP) defines community resilience as the ability of a community to prepare for anticipated hazards, adapt to changing conditions, and withstand and recover rapidly from changes in the environment and climate.</a:t>
            </a:r>
          </a:p>
          <a:p>
            <a:pPr lvl="1"/>
            <a:r>
              <a:rPr lang="en-US" sz="2400" dirty="0"/>
              <a:t>This grant program intends to support LEAs in their ongoing work to forge strong connections with their community and to help develop a sense of action and agency through student-led community resilience projects.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3704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Questions and Answers</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147069"/>
            <a:ext cx="11758780" cy="5017064"/>
          </a:xfrm>
        </p:spPr>
        <p:txBody>
          <a:bodyPr vert="horz" lIns="91440" tIns="45720" rIns="822960" bIns="45720" rtlCol="0" anchor="t">
            <a:noAutofit/>
          </a:bodyPr>
          <a:lstStyle/>
          <a:p>
            <a:pPr>
              <a:lnSpc>
                <a:spcPct val="88000"/>
              </a:lnSpc>
            </a:pPr>
            <a:r>
              <a:rPr lang="en-US" sz="2400" dirty="0">
                <a:latin typeface="Palatino Linotype"/>
              </a:rPr>
              <a:t>All questions must be submitted electronically to one of the email addresses below. No questions will be answered live during this session.</a:t>
            </a:r>
          </a:p>
          <a:p>
            <a:pPr>
              <a:lnSpc>
                <a:spcPct val="88000"/>
              </a:lnSpc>
            </a:pPr>
            <a:r>
              <a:rPr lang="en-US" sz="2400" dirty="0">
                <a:latin typeface="Palatino Linotype"/>
              </a:rPr>
              <a:t>Please direct questions regarding the Electronic Web Enabled Grant (EWEG) online application system to </a:t>
            </a:r>
            <a:r>
              <a:rPr lang="en-US" sz="2400" dirty="0">
                <a:latin typeface="Palatino Linotype"/>
                <a:hlinkClick r:id="rId3"/>
              </a:rPr>
              <a:t>eweghelp@doe.nj.gov</a:t>
            </a:r>
            <a:r>
              <a:rPr lang="en-US" sz="2400" dirty="0">
                <a:latin typeface="Palatino Linotype"/>
              </a:rPr>
              <a:t>.</a:t>
            </a:r>
          </a:p>
          <a:p>
            <a:pPr>
              <a:lnSpc>
                <a:spcPct val="88000"/>
              </a:lnSpc>
            </a:pPr>
            <a:r>
              <a:rPr lang="en-US" sz="2400" dirty="0">
                <a:latin typeface="Palatino Linotype"/>
              </a:rPr>
              <a:t>Please direct programmatic questions to </a:t>
            </a:r>
            <a:r>
              <a:rPr lang="en-US" sz="2400" dirty="0">
                <a:latin typeface="Palatino Linotype"/>
                <a:hlinkClick r:id="rId4"/>
              </a:rPr>
              <a:t>climateeducation@doe.nj.gov</a:t>
            </a:r>
            <a:r>
              <a:rPr lang="en-US" sz="2400" dirty="0">
                <a:latin typeface="Palatino Linotype"/>
              </a:rPr>
              <a:t>.</a:t>
            </a:r>
          </a:p>
          <a:p>
            <a:pPr lvl="1">
              <a:lnSpc>
                <a:spcPct val="88000"/>
              </a:lnSpc>
            </a:pPr>
            <a:r>
              <a:rPr lang="en-US" sz="2000" dirty="0">
                <a:latin typeface="Palatino Linotype"/>
              </a:rPr>
              <a:t>Answers to programmatic questions received by January 29, 2024 at </a:t>
            </a:r>
            <a:r>
              <a:rPr lang="en-US" sz="2000" dirty="0">
                <a:latin typeface="Palatino Linotype"/>
                <a:hlinkClick r:id="rId4"/>
              </a:rPr>
              <a:t>climateeducation@doe.nj.gov</a:t>
            </a:r>
            <a:r>
              <a:rPr lang="en-US" sz="2000" dirty="0">
                <a:latin typeface="Palatino Linotype"/>
              </a:rPr>
              <a:t> will be posted on the </a:t>
            </a:r>
            <a:r>
              <a:rPr lang="en-US" sz="2000" dirty="0">
                <a:latin typeface="Palatino Linotype"/>
                <a:hlinkClick r:id="rId5"/>
              </a:rPr>
              <a:t>NGO webpage </a:t>
            </a:r>
            <a:r>
              <a:rPr lang="en-US" sz="2000" dirty="0">
                <a:latin typeface="Palatino Linotype"/>
              </a:rPr>
              <a:t> (nj.gov/education/grants/opportunities/2024/24-WB05-G02.shtml).</a:t>
            </a:r>
          </a:p>
          <a:p>
            <a:pPr lvl="1">
              <a:lnSpc>
                <a:spcPct val="88000"/>
              </a:lnSpc>
            </a:pPr>
            <a:r>
              <a:rPr lang="en-US" sz="2000" dirty="0">
                <a:latin typeface="Palatino Linotype"/>
              </a:rPr>
              <a:t>The Program Office (Office of the Executive Director) is not permitted to provide a response to programmatic questions received after January 29, 2024.</a:t>
            </a:r>
            <a:endParaRPr lang="en-US" sz="2000"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444267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234512"/>
            <a:ext cx="10096959" cy="747579"/>
          </a:xfrm>
        </p:spPr>
        <p:txBody>
          <a:bodyPr/>
          <a:lstStyle/>
          <a:p>
            <a:r>
              <a:rPr lang="en-US" sz="3200" dirty="0"/>
              <a:t>Project Considerations: Community Resilience Project (2 of 5)</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fontScale="92500" lnSpcReduction="10000"/>
          </a:bodyPr>
          <a:lstStyle/>
          <a:p>
            <a:pPr lvl="1"/>
            <a:r>
              <a:rPr lang="en-US" sz="3000" dirty="0"/>
              <a:t>Community resilience projects identified by grantees may fall under different categories including, but not limited to:</a:t>
            </a:r>
          </a:p>
          <a:p>
            <a:pPr lvl="2"/>
            <a:r>
              <a:rPr lang="en-US" sz="2600" dirty="0"/>
              <a:t>Climate and other weather-related mitigation.</a:t>
            </a:r>
          </a:p>
          <a:p>
            <a:pPr lvl="2"/>
            <a:r>
              <a:rPr lang="en-US" sz="2600" dirty="0"/>
              <a:t>Energy (uses, efficiency, sources).</a:t>
            </a:r>
          </a:p>
          <a:p>
            <a:pPr lvl="2"/>
            <a:r>
              <a:rPr lang="en-US" sz="2600" dirty="0"/>
              <a:t>Food and waste management.</a:t>
            </a:r>
          </a:p>
          <a:p>
            <a:pPr lvl="2"/>
            <a:r>
              <a:rPr lang="en-US" sz="2600" dirty="0"/>
              <a:t>Land use and remediation.</a:t>
            </a:r>
          </a:p>
          <a:p>
            <a:pPr lvl="2"/>
            <a:r>
              <a:rPr lang="en-US" sz="2600" dirty="0"/>
              <a:t>Human health, safety, and environmental justice.</a:t>
            </a:r>
          </a:p>
          <a:p>
            <a:pPr lvl="2"/>
            <a:r>
              <a:rPr lang="en-US" sz="2600" dirty="0"/>
              <a:t>Civil engineering and architecture.</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817684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234512"/>
            <a:ext cx="10096959" cy="747579"/>
          </a:xfrm>
        </p:spPr>
        <p:txBody>
          <a:bodyPr/>
          <a:lstStyle/>
          <a:p>
            <a:r>
              <a:rPr lang="en-US" sz="3200" dirty="0"/>
              <a:t>Project Considerations: Community Resilience Project (3 of 5)</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fontScale="92500" lnSpcReduction="10000"/>
          </a:bodyPr>
          <a:lstStyle/>
          <a:p>
            <a:pPr marL="457200" lvl="1" indent="0">
              <a:buNone/>
            </a:pPr>
            <a:r>
              <a:rPr lang="en-US" sz="2800" b="1" dirty="0"/>
              <a:t>Community partnership: </a:t>
            </a:r>
            <a:r>
              <a:rPr lang="en-US" sz="2800" dirty="0"/>
              <a:t>The grantee must collaborate with at least one community partner to complete their community resilience project.</a:t>
            </a:r>
          </a:p>
          <a:p>
            <a:pPr lvl="1"/>
            <a:r>
              <a:rPr lang="en-US" sz="2400" dirty="0"/>
              <a:t>Applicants must ensure the mission, vision, and general services of the community partner(s) align with the intent of the NJSLS supporting Climate Change Education and the goals of this grant program.</a:t>
            </a:r>
          </a:p>
          <a:p>
            <a:pPr lvl="1"/>
            <a:r>
              <a:rPr lang="en-US" sz="2400" dirty="0"/>
              <a:t>The community partner(s) for this project must have the capacity and logistical experience to address the climate change issues that the community resilience project may address.</a:t>
            </a:r>
          </a:p>
          <a:p>
            <a:pPr lvl="1"/>
            <a:r>
              <a:rPr lang="en-US" sz="2400" dirty="0"/>
              <a:t>At a minimum, bimonthly meetings between the grantee and its community partner(s) must occur to plan and review progress toward the completion of the community resilience project.</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966416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234512"/>
            <a:ext cx="10096959" cy="747579"/>
          </a:xfrm>
        </p:spPr>
        <p:txBody>
          <a:bodyPr/>
          <a:lstStyle/>
          <a:p>
            <a:r>
              <a:rPr lang="en-US" sz="3200" dirty="0"/>
              <a:t>Project Considerations: Community Resilience Project (4 of 5)</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lvl="1" indent="0">
              <a:buNone/>
            </a:pPr>
            <a:r>
              <a:rPr lang="en-US" sz="2800" b="1" dirty="0"/>
              <a:t>Climate resilience strategies: </a:t>
            </a:r>
            <a:r>
              <a:rPr lang="en-US" sz="2800" dirty="0"/>
              <a:t>The community resilience project should focus on developing a solution, or multiple solutions, to local climate change related issues addressed in the unit plan.</a:t>
            </a:r>
          </a:p>
          <a:p>
            <a:pPr lvl="1"/>
            <a:r>
              <a:rPr lang="en-US" sz="2400" dirty="0"/>
              <a:t>With the help of their community partner(s), the grantee must identify specific strategies for mitigation, prevention, and/or adaptation to address the climate change related issues addressed in the unit plan.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307223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234512"/>
            <a:ext cx="10096959" cy="747579"/>
          </a:xfrm>
        </p:spPr>
        <p:txBody>
          <a:bodyPr/>
          <a:lstStyle/>
          <a:p>
            <a:r>
              <a:rPr lang="en-US" sz="3200" dirty="0"/>
              <a:t>Project Considerations: Community Resilience Project (5 of 5)</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lvl="1" indent="0">
              <a:buNone/>
            </a:pPr>
            <a:r>
              <a:rPr lang="en-US" sz="2800" b="1" dirty="0"/>
              <a:t>Community outreach: </a:t>
            </a:r>
            <a:r>
              <a:rPr lang="en-US" sz="2800" dirty="0"/>
              <a:t>The resilience project must include multiple opportunities for students to learn from and provide learning opportunities to their community related to their resilience project goals.</a:t>
            </a:r>
          </a:p>
          <a:p>
            <a:pPr lvl="1"/>
            <a:r>
              <a:rPr lang="en-US" sz="2400" dirty="0"/>
              <a:t>Students must gather information from community members to inform their resilience project goals and outcomes through conducting surveys, charrettes, interviews, etc.</a:t>
            </a:r>
          </a:p>
          <a:p>
            <a:pPr lvl="1"/>
            <a:r>
              <a:rPr lang="en-US" sz="2400" dirty="0"/>
              <a:t>Students must share learning opportunities with their community via social media, in-person presentations, videos, webinars, etc.</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28019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234512"/>
            <a:ext cx="10096959" cy="747579"/>
          </a:xfrm>
        </p:spPr>
        <p:txBody>
          <a:bodyPr/>
          <a:lstStyle/>
          <a:p>
            <a:r>
              <a:rPr lang="en-US" sz="3200" dirty="0"/>
              <a:t>Project Considerations: Partnership and Network Development</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0" indent="0">
              <a:buNone/>
            </a:pPr>
            <a:r>
              <a:rPr lang="en-US" sz="2400" dirty="0">
                <a:latin typeface="Palatino Linotype"/>
              </a:rPr>
              <a:t>The next three objectives, which all fall under the Partnership and Network Development category, are:</a:t>
            </a:r>
          </a:p>
          <a:p>
            <a:pPr marL="914400" lvl="1" indent="-457200">
              <a:buFont typeface="+mj-lt"/>
              <a:buAutoNum type="arabicPeriod" startAt="3"/>
            </a:pPr>
            <a:r>
              <a:rPr lang="en-US" sz="2200" dirty="0">
                <a:latin typeface="Palatino Linotype"/>
              </a:rPr>
              <a:t>Climate Change Learning Collaborative (CCLC) partnership.</a:t>
            </a:r>
          </a:p>
          <a:p>
            <a:pPr marL="914400" lvl="1" indent="-457200">
              <a:buFont typeface="+mj-lt"/>
              <a:buAutoNum type="arabicPeriod" startAt="3"/>
            </a:pPr>
            <a:r>
              <a:rPr lang="en-US" sz="2200" dirty="0">
                <a:latin typeface="Palatino Linotype"/>
              </a:rPr>
              <a:t>Dissemination of promising practices.</a:t>
            </a:r>
          </a:p>
          <a:p>
            <a:pPr marL="914400" lvl="1" indent="-457200">
              <a:buFont typeface="+mj-lt"/>
              <a:buAutoNum type="arabicPeriod" startAt="3"/>
            </a:pPr>
            <a:r>
              <a:rPr lang="en-US" sz="2200" dirty="0">
                <a:latin typeface="Palatino Linotype"/>
              </a:rPr>
              <a:t>CCLC culminating events.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67656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200" dirty="0"/>
              <a:t>Project Considerations: CCLC Partnership (1 of 2)</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742950" indent="-742950">
              <a:buFont typeface="+mj-lt"/>
              <a:buAutoNum type="arabicPeriod" startAt="3"/>
            </a:pPr>
            <a:r>
              <a:rPr lang="en-US" sz="2800" dirty="0">
                <a:latin typeface="Palatino Linotype"/>
              </a:rPr>
              <a:t>Climate Change Learning Collaborative (CCLC) partnership: The grantee must partner with one of the regional Climate Change Learning Collaboratives (CCLCs) to further their climate change education initiatives.</a:t>
            </a:r>
          </a:p>
          <a:p>
            <a:pPr lvl="1"/>
            <a:r>
              <a:rPr lang="en-US" sz="2400" dirty="0">
                <a:latin typeface="Palatino Linotype"/>
              </a:rPr>
              <a:t>The CCLCs will be established by the NJDOE through a separate NGO and will be ready to provide services to LEAs by June 1, 2024.</a:t>
            </a:r>
          </a:p>
          <a:p>
            <a:pPr lvl="1"/>
            <a:r>
              <a:rPr lang="en-US" sz="2400" dirty="0">
                <a:latin typeface="Palatino Linotype"/>
              </a:rPr>
              <a:t>The CCLCs will be available as a resource to grantees when developing their climate change education unit plan and implementing their community resilience project.</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708274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200" dirty="0">
                <a:latin typeface="Palatino Linotype"/>
              </a:rPr>
              <a:t>Project Considerations: CCLC Partnership (2 of 2)</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fontScale="92500"/>
          </a:bodyPr>
          <a:lstStyle/>
          <a:p>
            <a:pPr marL="457200" lvl="1" indent="0">
              <a:buNone/>
            </a:pPr>
            <a:r>
              <a:rPr lang="en-US" sz="3000" dirty="0">
                <a:latin typeface="Palatino Linotype"/>
              </a:rPr>
              <a:t>For the partnership requirement to be met, the grantee must complete at least one of the following tasks:</a:t>
            </a:r>
          </a:p>
          <a:p>
            <a:pPr lvl="2"/>
            <a:r>
              <a:rPr lang="en-US" sz="2600" dirty="0">
                <a:latin typeface="Palatino Linotype"/>
              </a:rPr>
              <a:t>Participate in a professional development event offered by the CCLC.</a:t>
            </a:r>
          </a:p>
          <a:p>
            <a:pPr lvl="2"/>
            <a:r>
              <a:rPr lang="en-US" sz="2600" dirty="0">
                <a:latin typeface="Palatino Linotype"/>
              </a:rPr>
              <a:t>Seek guidance and mentorship from CCLC staff, the CCLC’s CBO partner(s), and other participating LEAs (e.g., regarding instructional materials, technical assistance, evaluation strategies, etc.).</a:t>
            </a:r>
          </a:p>
          <a:p>
            <a:pPr lvl="2"/>
            <a:r>
              <a:rPr lang="en-US" sz="2600" dirty="0">
                <a:latin typeface="Palatino Linotype"/>
              </a:rPr>
              <a:t>Engage with experiential learning opportunities or technical training provided through the CCLC and their CBO partner(s).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078110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223645"/>
            <a:ext cx="10096959" cy="755651"/>
          </a:xfrm>
        </p:spPr>
        <p:txBody>
          <a:bodyPr/>
          <a:lstStyle/>
          <a:p>
            <a:r>
              <a:rPr lang="en-US" sz="3200" dirty="0"/>
              <a:t>Project Considerations: Dissemination of Promising Practices (1 of 2)</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fontScale="85000" lnSpcReduction="20000"/>
          </a:bodyPr>
          <a:lstStyle/>
          <a:p>
            <a:pPr marL="742950" indent="-742950">
              <a:buFont typeface="+mj-lt"/>
              <a:buAutoNum type="arabicPeriod" startAt="4"/>
            </a:pPr>
            <a:r>
              <a:rPr lang="en-US" sz="3300" dirty="0">
                <a:latin typeface="Palatino Linotype"/>
              </a:rPr>
              <a:t>Dissemination of promising practices: The grantee must assist in the dissemination of promising practices in climate change education by:</a:t>
            </a:r>
          </a:p>
          <a:p>
            <a:pPr lvl="1"/>
            <a:r>
              <a:rPr lang="en-US" sz="2800" dirty="0">
                <a:latin typeface="Palatino Linotype"/>
              </a:rPr>
              <a:t>Sharing developed materials: The grantee must share the interdisciplinary unit plan and any plans associated with their community resilience project with the NJDOE and regional CCLC.</a:t>
            </a:r>
            <a:endParaRPr lang="en-US" sz="2800" dirty="0"/>
          </a:p>
          <a:p>
            <a:pPr lvl="2"/>
            <a:r>
              <a:rPr lang="en-US" sz="2400" dirty="0">
                <a:latin typeface="Palatino Linotype"/>
              </a:rPr>
              <a:t>This includes the general unit plan, lesson activities, assessments, ancillary instructional materials, samples of student work, etc.</a:t>
            </a:r>
          </a:p>
          <a:p>
            <a:pPr lvl="1"/>
            <a:r>
              <a:rPr lang="en-US" sz="2800" dirty="0">
                <a:latin typeface="Palatino Linotype"/>
              </a:rPr>
              <a:t>The work completed by the grantee may serve as a model for future professional development events and/or may be posted to the regional CCLC’s webpage for use by other LEAs.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17600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A2C8-A621-5E49-C093-8DD3815125F0}"/>
              </a:ext>
            </a:extLst>
          </p:cNvPr>
          <p:cNvSpPr>
            <a:spLocks noGrp="1"/>
          </p:cNvSpPr>
          <p:nvPr>
            <p:ph type="title"/>
          </p:nvPr>
        </p:nvSpPr>
        <p:spPr>
          <a:xfrm>
            <a:off x="1256841" y="180474"/>
            <a:ext cx="10096959" cy="858981"/>
          </a:xfrm>
        </p:spPr>
        <p:txBody>
          <a:bodyPr/>
          <a:lstStyle/>
          <a:p>
            <a:r>
              <a:rPr lang="en-US" sz="3200" dirty="0"/>
              <a:t>Project Considerations: Dissemination of Promising Practices (2 of 2)</a:t>
            </a:r>
          </a:p>
        </p:txBody>
      </p:sp>
      <p:sp>
        <p:nvSpPr>
          <p:cNvPr id="3" name="Text Placeholder 2">
            <a:extLst>
              <a:ext uri="{FF2B5EF4-FFF2-40B4-BE49-F238E27FC236}">
                <a16:creationId xmlns:a16="http://schemas.microsoft.com/office/drawing/2014/main" id="{3A7C011C-3D09-0AF5-BB33-1209F7F85294}"/>
              </a:ext>
            </a:extLst>
          </p:cNvPr>
          <p:cNvSpPr>
            <a:spLocks noGrp="1"/>
          </p:cNvSpPr>
          <p:nvPr>
            <p:ph type="body" sz="quarter" idx="11"/>
          </p:nvPr>
        </p:nvSpPr>
        <p:spPr/>
        <p:txBody>
          <a:bodyPr vert="horz" lIns="91440" tIns="45720" rIns="822960" bIns="45720" rtlCol="0" anchor="t">
            <a:normAutofit/>
          </a:bodyPr>
          <a:lstStyle/>
          <a:p>
            <a:pPr lvl="1"/>
            <a:r>
              <a:rPr lang="en-US" sz="2400" dirty="0">
                <a:latin typeface="Palatino Linotype"/>
              </a:rPr>
              <a:t>Presenting developed materials: At the request of the NJDOE, the grantee must present an overview of their unit plan and community resilience project in a live or recorded webinar or as an in-person presentation.</a:t>
            </a:r>
            <a:endParaRPr lang="en-US" sz="2400" dirty="0"/>
          </a:p>
          <a:p>
            <a:pPr lvl="1"/>
            <a:r>
              <a:rPr lang="en-US" sz="2400" dirty="0">
                <a:latin typeface="Palatino Linotype"/>
              </a:rPr>
              <a:t>Mentoring other LEAs: The grantee must serve as a mentor to other New Jersey LEAs, at their request, by providing them with guidance and/or technical support.</a:t>
            </a:r>
            <a:endParaRPr lang="en-US" sz="2400" dirty="0"/>
          </a:p>
          <a:p>
            <a:pPr lvl="2"/>
            <a:r>
              <a:rPr lang="en-US" sz="2000" dirty="0">
                <a:latin typeface="Palatino Linotype"/>
              </a:rPr>
              <a:t>Guidance and/or technical support may include, but is not limited to, providing examples of the planning, design, and implementation of the grantee’s unit plan and/or community resilience project, advice for overcoming challenges in the planning and implementation of these initiatives, etc.</a:t>
            </a:r>
            <a:endParaRPr lang="en-US" sz="2000" dirty="0"/>
          </a:p>
        </p:txBody>
      </p:sp>
      <p:sp>
        <p:nvSpPr>
          <p:cNvPr id="4" name="Slide Number Placeholder 3">
            <a:extLst>
              <a:ext uri="{FF2B5EF4-FFF2-40B4-BE49-F238E27FC236}">
                <a16:creationId xmlns:a16="http://schemas.microsoft.com/office/drawing/2014/main" id="{56F6CB7E-D6EF-679A-2B98-3694E3116C25}"/>
              </a:ext>
            </a:extLst>
          </p:cNvPr>
          <p:cNvSpPr>
            <a:spLocks noGrp="1"/>
          </p:cNvSpPr>
          <p:nvPr>
            <p:ph type="sldNum" sz="quarter" idx="10"/>
          </p:nvPr>
        </p:nvSpPr>
        <p:spPr/>
        <p:txBody>
          <a:bodyPr/>
          <a:lstStyle/>
          <a:p>
            <a:fld id="{A3D1C70C-36A2-44FC-A083-98959550CFF4}" type="slidenum">
              <a:rPr lang="en-US" smtClean="0"/>
              <a:pPr/>
              <a:t>28</a:t>
            </a:fld>
            <a:endParaRPr lang="en-US" dirty="0"/>
          </a:p>
        </p:txBody>
      </p:sp>
    </p:spTree>
    <p:extLst>
      <p:ext uri="{BB962C8B-B14F-4D97-AF65-F5344CB8AC3E}">
        <p14:creationId xmlns:p14="http://schemas.microsoft.com/office/powerpoint/2010/main" val="2749653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235122"/>
            <a:ext cx="10096959" cy="747579"/>
          </a:xfrm>
        </p:spPr>
        <p:txBody>
          <a:bodyPr/>
          <a:lstStyle/>
          <a:p>
            <a:r>
              <a:rPr lang="en-US" sz="3200" dirty="0">
                <a:latin typeface="Palatino Linotype"/>
              </a:rPr>
              <a:t>Project Considerations: CCLC Network Development</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342900" indent="-342900">
              <a:buFont typeface="+mj-lt"/>
              <a:buAutoNum type="arabicPeriod" startAt="5"/>
            </a:pPr>
            <a:r>
              <a:rPr lang="en-US" sz="2800" dirty="0">
                <a:latin typeface="Palatino Linotype"/>
              </a:rPr>
              <a:t>CCLC culminating events: The grantee must present at and/or attend one of the CCLC year-end culminating events showcasing the work completed by CCLC staff and their CBO and LEA partners.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93734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Technical Assistance Session Overview</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r>
              <a:rPr lang="en-US" sz="2400" dirty="0">
                <a:latin typeface="Palatino Linotype"/>
              </a:rPr>
              <a:t>The slides from this presentation will be posted by January 26, 2024 on the </a:t>
            </a:r>
            <a:r>
              <a:rPr lang="en-US" sz="2400" dirty="0">
                <a:latin typeface="Palatino Linotype"/>
                <a:hlinkClick r:id="rId3"/>
              </a:rPr>
              <a:t>Notice of Grant Opportunity (NGO) webpage</a:t>
            </a:r>
            <a:r>
              <a:rPr lang="en-US" sz="2400" dirty="0">
                <a:latin typeface="Palatino Linotype"/>
              </a:rPr>
              <a:t> (nj.gov/education/grants/opportunities/2024/24-WB05-G02.shtml).</a:t>
            </a:r>
          </a:p>
          <a:p>
            <a:r>
              <a:rPr lang="en-US" sz="2400" dirty="0">
                <a:latin typeface="Palatino Linotype"/>
              </a:rPr>
              <a:t>This session will provide an overview of the major components of the NGO and the application process.</a:t>
            </a:r>
            <a:endParaRPr lang="en-US" sz="2400" dirty="0"/>
          </a:p>
          <a:p>
            <a:r>
              <a:rPr lang="en-US" sz="2400" dirty="0">
                <a:latin typeface="Palatino Linotype"/>
              </a:rPr>
              <a:t>Applicants are advised to thoroughly read the NGO for a complete understanding of the grant.</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043386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200" dirty="0"/>
              <a:t>Project Considerations: Mandatory Elements (1 of 3)</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0" indent="0">
              <a:buNone/>
            </a:pPr>
            <a:r>
              <a:rPr lang="en-US" sz="2400" dirty="0">
                <a:latin typeface="Palatino Linotype"/>
              </a:rPr>
              <a:t>The following project design elements must be met by grantees and clearly addressed in the applicant’s project plan.</a:t>
            </a:r>
          </a:p>
          <a:p>
            <a:pPr marL="457200" indent="-457200">
              <a:buFont typeface="+mj-lt"/>
              <a:buAutoNum type="arabicPeriod"/>
            </a:pPr>
            <a:r>
              <a:rPr lang="en-US" sz="2400" b="1" dirty="0">
                <a:latin typeface="Palatino Linotype"/>
              </a:rPr>
              <a:t>Execution of the approved project within the project period:</a:t>
            </a:r>
            <a:r>
              <a:rPr lang="en-US" sz="2400" dirty="0">
                <a:latin typeface="Palatino Linotype"/>
              </a:rPr>
              <a:t> The grantee must execute the project plan that was approved by the Program Office within the grant project period (</a:t>
            </a:r>
            <a:r>
              <a:rPr lang="en-US" sz="2400" dirty="0">
                <a:solidFill>
                  <a:srgbClr val="000000"/>
                </a:solidFill>
                <a:latin typeface="Palatino Linotype"/>
              </a:rPr>
              <a:t>June 1, 2024 – May 31</a:t>
            </a:r>
            <a:r>
              <a:rPr lang="en-US" sz="2400" dirty="0">
                <a:latin typeface="Palatino Linotype"/>
              </a:rPr>
              <a:t>, 2025).</a:t>
            </a:r>
          </a:p>
          <a:p>
            <a:pPr lvl="1"/>
            <a:r>
              <a:rPr lang="en-US" sz="2000" dirty="0">
                <a:latin typeface="Palatino Linotype"/>
              </a:rPr>
              <a:t>Any changes made to the project plan (e.g., goals, objectives, timeline, deliverables, etc.) must be submitted in a timely manner as an amendment request, which needs to be reviewed and approved by the NJDOE prior to the implementation of any changes.</a:t>
            </a:r>
          </a:p>
          <a:p>
            <a:pPr lvl="1"/>
            <a:r>
              <a:rPr lang="en-US" sz="2000" dirty="0">
                <a:latin typeface="Palatino Linotype"/>
              </a:rPr>
              <a:t>Amendment requests must be submitted at a minimum of 90 days before the end date of the grant agreement via the EWEG system.</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085161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200" dirty="0"/>
              <a:t>Project Considerations: Mandatory Elements (2 of 3)</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fontScale="92500" lnSpcReduction="20000"/>
          </a:bodyPr>
          <a:lstStyle/>
          <a:p>
            <a:pPr marL="457200" indent="-457200">
              <a:buFont typeface="+mj-lt"/>
              <a:buAutoNum type="arabicPeriod" startAt="2"/>
            </a:pPr>
            <a:r>
              <a:rPr lang="en-US" sz="2600" b="1" dirty="0"/>
              <a:t>Not for profit: </a:t>
            </a:r>
            <a:r>
              <a:rPr lang="en-US" sz="2600" dirty="0"/>
              <a:t>Grantees and their partner(s) are not permitted to profit from events, work products, etc. undertaken or developed through this grant program.</a:t>
            </a:r>
          </a:p>
          <a:p>
            <a:pPr lvl="1"/>
            <a:r>
              <a:rPr lang="en-US" sz="2200" dirty="0"/>
              <a:t>LEAs and their partner(s) may not commercialize work products developed under this grant program and must make any work products developed under this grant program freely available.</a:t>
            </a:r>
          </a:p>
          <a:p>
            <a:pPr lvl="1"/>
            <a:r>
              <a:rPr lang="en-US" sz="2200" dirty="0"/>
              <a:t>Work products developed under this grant program must remain non-commercialized and freely available after the end of the project period.</a:t>
            </a:r>
          </a:p>
          <a:p>
            <a:pPr marL="457200" indent="-457200">
              <a:buFont typeface="+mj-lt"/>
              <a:buAutoNum type="arabicPeriod" startAt="2"/>
            </a:pPr>
            <a:r>
              <a:rPr lang="en-US" sz="2600" b="1" dirty="0"/>
              <a:t>Reports and data collection:</a:t>
            </a:r>
            <a:r>
              <a:rPr lang="en-US" sz="2600" dirty="0"/>
              <a:t> Grantees must submit all required reports and assist in the collection of relevant qualitative and quantitative data to evaluate LEA progress on the implementation of climate change education initiatives.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27388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3200" dirty="0"/>
              <a:t>Project Considerations: Mandatory Elements (3 of 3)</a:t>
            </a:r>
          </a:p>
        </p:txBody>
      </p:sp>
      <p:sp>
        <p:nvSpPr>
          <p:cNvPr id="8" name="Text Placeholder 6">
            <a:extLst>
              <a:ext uri="{FF2B5EF4-FFF2-40B4-BE49-F238E27FC236}">
                <a16:creationId xmlns:a16="http://schemas.microsoft.com/office/drawing/2014/main" id="{D160ABAE-DA5F-48BA-8809-1D3A62B6D39B}"/>
              </a:ext>
            </a:extLst>
          </p:cNvPr>
          <p:cNvSpPr>
            <a:spLocks noGrp="1"/>
          </p:cNvSpPr>
          <p:nvPr>
            <p:ph type="body" sz="quarter" idx="11"/>
          </p:nvPr>
        </p:nvSpPr>
        <p:spPr/>
        <p:txBody>
          <a:bodyPr vert="horz" lIns="91440" tIns="45720" rIns="822960" bIns="45720" rtlCol="0" anchor="t">
            <a:normAutofit/>
          </a:bodyPr>
          <a:lstStyle/>
          <a:p>
            <a:pPr marL="457200" indent="-457200">
              <a:buFont typeface="+mj-lt"/>
              <a:buAutoNum type="arabicPeriod" startAt="4"/>
            </a:pPr>
            <a:r>
              <a:rPr lang="en-US" sz="2400" b="1" dirty="0">
                <a:latin typeface="Palatino Linotype"/>
              </a:rPr>
              <a:t>Community of practice: </a:t>
            </a:r>
            <a:r>
              <a:rPr lang="en-US" sz="2400" dirty="0">
                <a:latin typeface="Palatino Linotype"/>
              </a:rPr>
              <a:t>Grantees must engage in a community of practice.</a:t>
            </a:r>
          </a:p>
          <a:p>
            <a:pPr lvl="1"/>
            <a:r>
              <a:rPr lang="en-US" sz="2000" dirty="0">
                <a:latin typeface="Palatino Linotype"/>
              </a:rPr>
              <a:t>Participation in a statewide support network for the implementation of climate change education requires a positive, collaborative atmosphere among all grantees.</a:t>
            </a:r>
          </a:p>
          <a:p>
            <a:pPr lvl="1"/>
            <a:r>
              <a:rPr lang="en-US" sz="2000" dirty="0">
                <a:latin typeface="Palatino Linotype"/>
              </a:rPr>
              <a:t>Collaboration is key to maximizing expertise and providing high quality climate change education.</a:t>
            </a:r>
          </a:p>
          <a:p>
            <a:pPr marL="457200" indent="-457200">
              <a:buFont typeface="+mj-lt"/>
              <a:buAutoNum type="arabicPeriod" startAt="4"/>
            </a:pPr>
            <a:r>
              <a:rPr lang="en-US" sz="2400" b="1" dirty="0">
                <a:latin typeface="Palatino Linotype"/>
              </a:rPr>
              <a:t>Program persistence: </a:t>
            </a:r>
            <a:r>
              <a:rPr lang="en-US" sz="2400" dirty="0">
                <a:latin typeface="Palatino Linotype"/>
              </a:rPr>
              <a:t>Successful programs established with this funding should be sustainable beyond the end of the 12-month project period.</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81920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a:xfrm>
            <a:off x="1256841" y="378896"/>
            <a:ext cx="10096959" cy="747579"/>
          </a:xfrm>
        </p:spPr>
        <p:txBody>
          <a:bodyPr/>
          <a:lstStyle/>
          <a:p>
            <a:r>
              <a:rPr lang="en-US" sz="4000" dirty="0"/>
              <a:t>Required Application Components (1 of 4)</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pPr marL="0" indent="0">
              <a:buNone/>
            </a:pPr>
            <a:r>
              <a:rPr lang="en-US" sz="2400" dirty="0">
                <a:latin typeface="Palatino Linotype"/>
              </a:rPr>
              <a:t>Applicants are required to fill out the following tabs, including all subtabs, in the EWEG online application system:</a:t>
            </a:r>
          </a:p>
          <a:p>
            <a:r>
              <a:rPr lang="en-US" sz="2200" dirty="0">
                <a:latin typeface="Palatino Linotype"/>
              </a:rPr>
              <a:t>Admin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260911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Required Application Components (2 of 4)</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308439"/>
            <a:ext cx="11849100" cy="4803775"/>
          </a:xfrm>
        </p:spPr>
        <p:txBody>
          <a:bodyPr vert="horz" lIns="91440" tIns="45720" rIns="822960" bIns="45720" rtlCol="0" anchor="t">
            <a:normAutofit fontScale="85000" lnSpcReduction="20000"/>
          </a:bodyPr>
          <a:lstStyle/>
          <a:p>
            <a:pPr marL="0" indent="0">
              <a:buNone/>
            </a:pPr>
            <a:r>
              <a:rPr lang="en-US" sz="2600" dirty="0">
                <a:latin typeface="Palatino Linotype"/>
              </a:rPr>
              <a:t>Applicants are required to fill out the following tabs, including all subtabs, in the EWEG online application system:</a:t>
            </a:r>
          </a:p>
          <a:p>
            <a:r>
              <a:rPr lang="en-US" sz="2400" dirty="0">
                <a:latin typeface="Palatino Linotype"/>
              </a:rPr>
              <a:t>Admin</a:t>
            </a:r>
          </a:p>
          <a:p>
            <a:r>
              <a:rPr lang="en-US" sz="2400" dirty="0">
                <a:latin typeface="Palatino Linotype"/>
              </a:rPr>
              <a:t>Narrative</a:t>
            </a:r>
          </a:p>
          <a:p>
            <a:pPr marL="1257300" lvl="2" indent="-342900">
              <a:buFont typeface="+mj-lt"/>
              <a:buAutoNum type="arabicPeriod"/>
            </a:pPr>
            <a:r>
              <a:rPr lang="en-US" sz="2100" dirty="0">
                <a:latin typeface="Palatino Linotype"/>
              </a:rPr>
              <a:t>Abstract (0 points)</a:t>
            </a:r>
          </a:p>
          <a:p>
            <a:pPr marL="1257300" lvl="2" indent="-342900">
              <a:buFont typeface="+mj-lt"/>
              <a:buAutoNum type="arabicPeriod"/>
            </a:pPr>
            <a:r>
              <a:rPr lang="en-US" sz="2100" dirty="0">
                <a:latin typeface="Palatino Linotype"/>
              </a:rPr>
              <a:t>Need (6 points)</a:t>
            </a:r>
          </a:p>
          <a:p>
            <a:pPr marL="1257300" lvl="2" indent="-342900">
              <a:buFont typeface="+mj-lt"/>
              <a:buAutoNum type="arabicPeriod"/>
            </a:pPr>
            <a:r>
              <a:rPr lang="en-US" sz="2100" dirty="0">
                <a:latin typeface="Palatino Linotype"/>
              </a:rPr>
              <a:t>Project Description (40 points)</a:t>
            </a:r>
          </a:p>
          <a:p>
            <a:pPr marL="1257300" lvl="2" indent="-342900">
              <a:buFont typeface="+mj-lt"/>
              <a:buAutoNum type="arabicPeriod"/>
            </a:pPr>
            <a:r>
              <a:rPr lang="en-US" sz="2100" dirty="0">
                <a:latin typeface="Palatino Linotype"/>
              </a:rPr>
              <a:t>Goals and Objectives (10 points)</a:t>
            </a:r>
          </a:p>
          <a:p>
            <a:pPr marL="1257300" lvl="2" indent="-342900">
              <a:buFont typeface="+mj-lt"/>
              <a:buAutoNum type="arabicPeriod"/>
            </a:pPr>
            <a:r>
              <a:rPr lang="en-US" sz="2100" dirty="0">
                <a:latin typeface="Palatino Linotype"/>
              </a:rPr>
              <a:t>Project Activity Plan (16 points)</a:t>
            </a:r>
          </a:p>
          <a:p>
            <a:pPr marL="1257300" lvl="2" indent="-342900">
              <a:buFont typeface="+mj-lt"/>
              <a:buAutoNum type="arabicPeriod"/>
            </a:pPr>
            <a:r>
              <a:rPr lang="en-US" sz="2100" dirty="0">
                <a:latin typeface="Palatino Linotype"/>
              </a:rPr>
              <a:t>Commitment and Capacity (18 points)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327861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Required Application Components (3 of 4)</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pPr marL="0" indent="0">
              <a:buNone/>
            </a:pPr>
            <a:r>
              <a:rPr lang="en-US" sz="2800" dirty="0">
                <a:latin typeface="Palatino Linotype"/>
              </a:rPr>
              <a:t>Applicants are required to fill out the following tabs, including all subtabs, in the EWEG online application system:</a:t>
            </a:r>
          </a:p>
          <a:p>
            <a:r>
              <a:rPr lang="en-US" sz="2400" dirty="0">
                <a:latin typeface="Palatino Linotype"/>
              </a:rPr>
              <a:t>Admin</a:t>
            </a:r>
          </a:p>
          <a:p>
            <a:r>
              <a:rPr lang="en-US" sz="2400" dirty="0">
                <a:latin typeface="Palatino Linotype"/>
              </a:rPr>
              <a:t>Narrative</a:t>
            </a:r>
          </a:p>
          <a:p>
            <a:r>
              <a:rPr lang="en-US" sz="2400" dirty="0">
                <a:latin typeface="Palatino Linotype"/>
              </a:rPr>
              <a:t>Budget (10 points)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81980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Required Application Components (4 of 4)</a:t>
            </a:r>
          </a:p>
        </p:txBody>
      </p:sp>
      <p:sp>
        <p:nvSpPr>
          <p:cNvPr id="8" name="Content Placeholder 7">
            <a:extLst>
              <a:ext uri="{FF2B5EF4-FFF2-40B4-BE49-F238E27FC236}">
                <a16:creationId xmlns:a16="http://schemas.microsoft.com/office/drawing/2014/main" id="{0F1DBC95-684A-5CD6-80EF-917FB0FFFD38}"/>
              </a:ext>
            </a:extLst>
          </p:cNvPr>
          <p:cNvSpPr>
            <a:spLocks noGrp="1"/>
          </p:cNvSpPr>
          <p:nvPr>
            <p:ph sz="quarter" idx="11"/>
          </p:nvPr>
        </p:nvSpPr>
        <p:spPr>
          <a:xfrm>
            <a:off x="149319" y="1228725"/>
            <a:ext cx="11839480" cy="4773490"/>
          </a:xfrm>
        </p:spPr>
        <p:txBody>
          <a:bodyPr rIns="91440">
            <a:normAutofit/>
          </a:bodyPr>
          <a:lstStyle/>
          <a:p>
            <a:pPr marL="0" indent="0">
              <a:buNone/>
            </a:pPr>
            <a:r>
              <a:rPr lang="en-US" sz="2800" dirty="0">
                <a:latin typeface="Palatino Linotype"/>
              </a:rPr>
              <a:t>Applicants are required to fill out the following tabs, including all subtabs, in the EWEG online application system:</a:t>
            </a:r>
          </a:p>
          <a:p>
            <a:pPr marL="457200" indent="-457200">
              <a:buFont typeface="Arial" panose="020B0604020202020204" pitchFamily="34" charset="0"/>
              <a:buChar char="•"/>
            </a:pPr>
            <a:r>
              <a:rPr lang="en-US" sz="2400" dirty="0">
                <a:latin typeface="Palatino Linotype"/>
              </a:rPr>
              <a:t>Admin</a:t>
            </a:r>
          </a:p>
          <a:p>
            <a:pPr marL="457200" indent="-457200">
              <a:buFont typeface="Arial" panose="020B0604020202020204" pitchFamily="34" charset="0"/>
              <a:buChar char="•"/>
            </a:pPr>
            <a:r>
              <a:rPr lang="en-US" sz="2400" dirty="0">
                <a:latin typeface="Palatino Linotype"/>
              </a:rPr>
              <a:t>Narrative</a:t>
            </a:r>
          </a:p>
          <a:p>
            <a:pPr marL="457200" indent="-457200">
              <a:buFont typeface="Arial" panose="020B0604020202020204" pitchFamily="34" charset="0"/>
              <a:buChar char="•"/>
            </a:pPr>
            <a:r>
              <a:rPr lang="en-US" sz="2400" dirty="0">
                <a:latin typeface="Palatino Linotype"/>
              </a:rPr>
              <a:t>Budget</a:t>
            </a:r>
          </a:p>
          <a:p>
            <a:pPr marL="457200" indent="-457200">
              <a:buFont typeface="Arial" panose="020B0604020202020204" pitchFamily="34" charset="0"/>
              <a:buChar char="•"/>
            </a:pPr>
            <a:r>
              <a:rPr lang="en-US" sz="2400" dirty="0">
                <a:latin typeface="Palatino Linotype"/>
              </a:rPr>
              <a:t>Upload</a:t>
            </a:r>
            <a:endParaRPr lang="en-US" sz="2400" dirty="0"/>
          </a:p>
        </p:txBody>
      </p:sp>
      <p:graphicFrame>
        <p:nvGraphicFramePr>
          <p:cNvPr id="10" name="Table Placeholder 9">
            <a:extLst>
              <a:ext uri="{FF2B5EF4-FFF2-40B4-BE49-F238E27FC236}">
                <a16:creationId xmlns:a16="http://schemas.microsoft.com/office/drawing/2014/main" id="{1D85A14E-3246-D8F6-C610-DA089A2647FC}"/>
              </a:ext>
            </a:extLst>
          </p:cNvPr>
          <p:cNvGraphicFramePr>
            <a:graphicFrameLocks noGrp="1"/>
          </p:cNvGraphicFramePr>
          <p:nvPr>
            <p:ph type="tbl" sz="quarter" idx="12"/>
            <p:extLst>
              <p:ext uri="{D42A27DB-BD31-4B8C-83A1-F6EECF244321}">
                <p14:modId xmlns:p14="http://schemas.microsoft.com/office/powerpoint/2010/main" val="441173960"/>
              </p:ext>
            </p:extLst>
          </p:nvPr>
        </p:nvGraphicFramePr>
        <p:xfrm>
          <a:off x="2544152" y="2689102"/>
          <a:ext cx="9168850" cy="2293736"/>
        </p:xfrm>
        <a:graphic>
          <a:graphicData uri="http://schemas.openxmlformats.org/drawingml/2006/table">
            <a:tbl>
              <a:tblPr firstRow="1" bandRow="1">
                <a:tableStyleId>{5C22544A-7EE6-4342-B048-85BDC9FD1C3A}</a:tableStyleId>
              </a:tblPr>
              <a:tblGrid>
                <a:gridCol w="6613219">
                  <a:extLst>
                    <a:ext uri="{9D8B030D-6E8A-4147-A177-3AD203B41FA5}">
                      <a16:colId xmlns:a16="http://schemas.microsoft.com/office/drawing/2014/main" val="3386000752"/>
                    </a:ext>
                  </a:extLst>
                </a:gridCol>
                <a:gridCol w="2555631">
                  <a:extLst>
                    <a:ext uri="{9D8B030D-6E8A-4147-A177-3AD203B41FA5}">
                      <a16:colId xmlns:a16="http://schemas.microsoft.com/office/drawing/2014/main" val="2684000299"/>
                    </a:ext>
                  </a:extLst>
                </a:gridCol>
              </a:tblGrid>
              <a:tr h="743024">
                <a:tc>
                  <a:txBody>
                    <a:bodyPr/>
                    <a:lstStyle/>
                    <a:p>
                      <a:pPr marL="0" marR="0" algn="ctr">
                        <a:spcBef>
                          <a:spcPts val="0"/>
                        </a:spcBef>
                        <a:spcAft>
                          <a:spcPts val="600"/>
                        </a:spcAft>
                      </a:pPr>
                      <a:r>
                        <a:rPr lang="en-US" sz="2000" dirty="0">
                          <a:effectLst/>
                        </a:rPr>
                        <a:t>Upload Name</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solidFill>
                      <a:srgbClr val="003366"/>
                    </a:solidFill>
                  </a:tcPr>
                </a:tc>
                <a:tc>
                  <a:txBody>
                    <a:bodyPr/>
                    <a:lstStyle/>
                    <a:p>
                      <a:pPr marL="0" marR="0" algn="ctr">
                        <a:spcBef>
                          <a:spcPts val="0"/>
                        </a:spcBef>
                        <a:spcAft>
                          <a:spcPts val="600"/>
                        </a:spcAft>
                      </a:pPr>
                      <a:r>
                        <a:rPr lang="en-US" sz="2000" dirty="0">
                          <a:effectLst/>
                        </a:rPr>
                        <a:t>Form Location</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solidFill>
                      <a:srgbClr val="003366"/>
                    </a:solidFill>
                  </a:tcPr>
                </a:tc>
                <a:extLst>
                  <a:ext uri="{0D108BD9-81ED-4DB2-BD59-A6C34878D82A}">
                    <a16:rowId xmlns:a16="http://schemas.microsoft.com/office/drawing/2014/main" val="2904892757"/>
                  </a:ext>
                </a:extLst>
              </a:tr>
              <a:tr h="516904">
                <a:tc>
                  <a:txBody>
                    <a:bodyPr/>
                    <a:lstStyle/>
                    <a:p>
                      <a:pPr marL="0" marR="0">
                        <a:spcBef>
                          <a:spcPts val="0"/>
                        </a:spcBef>
                        <a:spcAft>
                          <a:spcPts val="600"/>
                        </a:spcAft>
                      </a:pPr>
                      <a:r>
                        <a:rPr lang="en-US" sz="2000" dirty="0">
                          <a:effectLst/>
                        </a:rPr>
                        <a:t>“Entity Overview” page from the applicant’s </a:t>
                      </a:r>
                      <a:r>
                        <a:rPr lang="en-US" sz="2000" u="none" dirty="0">
                          <a:effectLst/>
                        </a:rPr>
                        <a:t>SAM</a:t>
                      </a:r>
                      <a:r>
                        <a:rPr lang="en-US" sz="2000" dirty="0">
                          <a:effectLst/>
                        </a:rPr>
                        <a:t> profile</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lvl="0" indent="0" algn="ctr">
                        <a:spcBef>
                          <a:spcPts val="0"/>
                        </a:spcBef>
                        <a:spcAft>
                          <a:spcPts val="600"/>
                        </a:spcAft>
                        <a:buFont typeface="Wingdings" panose="05000000000000000000" pitchFamily="2" charset="2"/>
                        <a:buNone/>
                      </a:pPr>
                      <a:r>
                        <a:rPr lang="en-US" sz="2000" dirty="0">
                          <a:effectLst/>
                        </a:rPr>
                        <a:t>Applicant provided </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tc>
                <a:extLst>
                  <a:ext uri="{0D108BD9-81ED-4DB2-BD59-A6C34878D82A}">
                    <a16:rowId xmlns:a16="http://schemas.microsoft.com/office/drawing/2014/main" val="2692583641"/>
                  </a:ext>
                </a:extLst>
              </a:tr>
              <a:tr h="516904">
                <a:tc>
                  <a:txBody>
                    <a:bodyPr/>
                    <a:lstStyle/>
                    <a:p>
                      <a:pPr marL="0" marR="0">
                        <a:spcBef>
                          <a:spcPts val="0"/>
                        </a:spcBef>
                        <a:spcAft>
                          <a:spcPts val="600"/>
                        </a:spcAft>
                      </a:pPr>
                      <a:r>
                        <a:rPr lang="en-US" sz="2000" dirty="0">
                          <a:effectLst/>
                        </a:rPr>
                        <a:t>Documentation of Required Collaboration (</a:t>
                      </a:r>
                      <a:r>
                        <a:rPr lang="en-US" sz="2000" u="none" dirty="0">
                          <a:effectLst/>
                        </a:rPr>
                        <a:t>Appendix 1</a:t>
                      </a:r>
                      <a:r>
                        <a:rPr lang="en-US" sz="2000" dirty="0">
                          <a:effectLst/>
                        </a:rPr>
                        <a:t>)</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lvl="0" indent="0" algn="ctr">
                        <a:spcBef>
                          <a:spcPts val="0"/>
                        </a:spcBef>
                        <a:spcAft>
                          <a:spcPts val="600"/>
                        </a:spcAft>
                        <a:buFont typeface="Wingdings" panose="05000000000000000000" pitchFamily="2" charset="2"/>
                        <a:buNone/>
                      </a:pPr>
                      <a:r>
                        <a:rPr lang="en-US" sz="2000" dirty="0">
                          <a:effectLst/>
                        </a:rPr>
                        <a:t>NGO </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tc>
                <a:extLst>
                  <a:ext uri="{0D108BD9-81ED-4DB2-BD59-A6C34878D82A}">
                    <a16:rowId xmlns:a16="http://schemas.microsoft.com/office/drawing/2014/main" val="753693461"/>
                  </a:ext>
                </a:extLst>
              </a:tr>
              <a:tr h="516904">
                <a:tc>
                  <a:txBody>
                    <a:bodyPr/>
                    <a:lstStyle/>
                    <a:p>
                      <a:pPr marL="0" marR="0">
                        <a:spcBef>
                          <a:spcPts val="0"/>
                        </a:spcBef>
                        <a:spcAft>
                          <a:spcPts val="600"/>
                        </a:spcAft>
                      </a:pPr>
                      <a:r>
                        <a:rPr lang="en-US" sz="2000" dirty="0">
                          <a:effectLst/>
                        </a:rPr>
                        <a:t>Program Statement of Assurances (</a:t>
                      </a:r>
                      <a:r>
                        <a:rPr lang="en-US" sz="2000" u="none" dirty="0">
                          <a:effectLst/>
                        </a:rPr>
                        <a:t>Appendix 2</a:t>
                      </a:r>
                      <a:r>
                        <a:rPr lang="en-US" sz="2000" dirty="0">
                          <a:effectLst/>
                        </a:rPr>
                        <a:t>)</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lvl="0" indent="0" algn="ctr">
                        <a:spcBef>
                          <a:spcPts val="0"/>
                        </a:spcBef>
                        <a:spcAft>
                          <a:spcPts val="600"/>
                        </a:spcAft>
                        <a:buFont typeface="Wingdings" panose="05000000000000000000" pitchFamily="2" charset="2"/>
                        <a:buNone/>
                      </a:pPr>
                      <a:r>
                        <a:rPr lang="en-US" sz="2000" dirty="0">
                          <a:effectLst/>
                        </a:rPr>
                        <a:t>NGO </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tc>
                <a:extLst>
                  <a:ext uri="{0D108BD9-81ED-4DB2-BD59-A6C34878D82A}">
                    <a16:rowId xmlns:a16="http://schemas.microsoft.com/office/drawing/2014/main" val="1537312900"/>
                  </a:ext>
                </a:extLst>
              </a:tr>
            </a:tbl>
          </a:graphicData>
        </a:graphic>
      </p:graphicFrame>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426476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Application Review Criteria (1 of 2)</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233597" y="1240131"/>
            <a:ext cx="11653606" cy="4803775"/>
          </a:xfrm>
        </p:spPr>
        <p:txBody>
          <a:bodyPr vert="horz" lIns="91440" tIns="45720" rIns="822960" bIns="45720" rtlCol="0" anchor="t">
            <a:normAutofit fontScale="77500" lnSpcReduction="20000"/>
          </a:bodyPr>
          <a:lstStyle/>
          <a:p>
            <a:r>
              <a:rPr lang="en-US" sz="3100" dirty="0">
                <a:latin typeface="Palatino Linotype"/>
              </a:rPr>
              <a:t>The total point value for this NGO is 100 points, and applicants must receive at least 70 points to be considered for an award.</a:t>
            </a:r>
          </a:p>
          <a:p>
            <a:r>
              <a:rPr lang="en-US" sz="3100" dirty="0">
                <a:latin typeface="Palatino Linotype"/>
              </a:rPr>
              <a:t>All applications will undergo a two-tiered review process.</a:t>
            </a:r>
          </a:p>
          <a:p>
            <a:r>
              <a:rPr lang="en-US" sz="3100" dirty="0">
                <a:latin typeface="Palatino Linotype"/>
              </a:rPr>
              <a:t>First, the application will be reviewed and scored by a panel of three evaluators.</a:t>
            </a:r>
          </a:p>
          <a:p>
            <a:pPr lvl="1"/>
            <a:r>
              <a:rPr lang="en-US" sz="2600" dirty="0">
                <a:latin typeface="Palatino Linotype"/>
              </a:rPr>
              <a:t>The evaluators will only use the information provided in the EWEG grant application under the Narrative subtabs and the Budget subtabs and all required uploaded documentation.</a:t>
            </a:r>
          </a:p>
          <a:p>
            <a:r>
              <a:rPr lang="en-US" sz="3100" dirty="0">
                <a:latin typeface="Palatino Linotype"/>
              </a:rPr>
              <a:t>In addition to how well this content addresses the goals and objectives of the grant opportunity, the evaluators will also review the application for completeness and accuracy.</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04026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35F5-791C-BDDD-B887-8F9BECC4134E}"/>
              </a:ext>
            </a:extLst>
          </p:cNvPr>
          <p:cNvSpPr>
            <a:spLocks noGrp="1"/>
          </p:cNvSpPr>
          <p:nvPr>
            <p:ph type="title"/>
          </p:nvPr>
        </p:nvSpPr>
        <p:spPr/>
        <p:txBody>
          <a:bodyPr/>
          <a:lstStyle/>
          <a:p>
            <a:r>
              <a:rPr lang="en-US" sz="4000" dirty="0"/>
              <a:t>Application Review Criteria (2 of 2)</a:t>
            </a:r>
          </a:p>
        </p:txBody>
      </p:sp>
      <p:sp>
        <p:nvSpPr>
          <p:cNvPr id="3" name="Text Placeholder 2">
            <a:extLst>
              <a:ext uri="{FF2B5EF4-FFF2-40B4-BE49-F238E27FC236}">
                <a16:creationId xmlns:a16="http://schemas.microsoft.com/office/drawing/2014/main" id="{3E4B29BB-CBB8-9A09-2B1C-CD3C1CDB9CE2}"/>
              </a:ext>
            </a:extLst>
          </p:cNvPr>
          <p:cNvSpPr>
            <a:spLocks noGrp="1"/>
          </p:cNvSpPr>
          <p:nvPr>
            <p:ph type="body" sz="quarter" idx="11"/>
          </p:nvPr>
        </p:nvSpPr>
        <p:spPr/>
        <p:txBody>
          <a:bodyPr>
            <a:normAutofit fontScale="92500" lnSpcReduction="20000"/>
          </a:bodyPr>
          <a:lstStyle/>
          <a:p>
            <a:r>
              <a:rPr lang="en-US" sz="2800" dirty="0">
                <a:latin typeface="Palatino Linotype"/>
              </a:rPr>
              <a:t>The second review is done by the Program Office responsible for administering the program.</a:t>
            </a:r>
          </a:p>
          <a:p>
            <a:r>
              <a:rPr lang="en-US" sz="2800" dirty="0">
                <a:latin typeface="Palatino Linotype"/>
              </a:rPr>
              <a:t>The NJDOE reserves the right to reject any application that is not in conformance with the requirements and intent of this NGO.</a:t>
            </a:r>
          </a:p>
          <a:p>
            <a:r>
              <a:rPr lang="en-US" sz="2800" dirty="0">
                <a:latin typeface="Palatino Linotype"/>
              </a:rPr>
              <a:t>After the review process is complete, the EWEG system should notify applicants of decisions through emails to the individuals listed in the Contacts subtab.</a:t>
            </a:r>
          </a:p>
          <a:p>
            <a:r>
              <a:rPr lang="en-US" sz="2800" dirty="0">
                <a:latin typeface="Palatino Linotype"/>
              </a:rPr>
              <a:t>In addition to the email notification, the status of the application in the EWEG system will change from “Submitted for Review” to either “Preliminary Approved” or “No Award”.</a:t>
            </a:r>
          </a:p>
        </p:txBody>
      </p:sp>
      <p:sp>
        <p:nvSpPr>
          <p:cNvPr id="4" name="Slide Number Placeholder 3">
            <a:extLst>
              <a:ext uri="{FF2B5EF4-FFF2-40B4-BE49-F238E27FC236}">
                <a16:creationId xmlns:a16="http://schemas.microsoft.com/office/drawing/2014/main" id="{E118E2AD-6A1B-46F0-7B7A-0D460A2B00EC}"/>
              </a:ext>
            </a:extLst>
          </p:cNvPr>
          <p:cNvSpPr>
            <a:spLocks noGrp="1"/>
          </p:cNvSpPr>
          <p:nvPr>
            <p:ph type="sldNum" sz="quarter" idx="10"/>
          </p:nvPr>
        </p:nvSpPr>
        <p:spPr/>
        <p:txBody>
          <a:bodyPr/>
          <a:lstStyle/>
          <a:p>
            <a:fld id="{A3D1C70C-36A2-44FC-A083-98959550CFF4}" type="slidenum">
              <a:rPr lang="en-US" smtClean="0"/>
              <a:pPr/>
              <a:t>38</a:t>
            </a:fld>
            <a:endParaRPr lang="en-US" dirty="0"/>
          </a:p>
        </p:txBody>
      </p:sp>
    </p:spTree>
    <p:extLst>
      <p:ext uri="{BB962C8B-B14F-4D97-AF65-F5344CB8AC3E}">
        <p14:creationId xmlns:p14="http://schemas.microsoft.com/office/powerpoint/2010/main" val="3833360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Funding and Awards (1 of 5)</a:t>
            </a:r>
          </a:p>
        </p:txBody>
      </p:sp>
      <p:sp>
        <p:nvSpPr>
          <p:cNvPr id="8" name="Content Placeholder 7">
            <a:extLst>
              <a:ext uri="{FF2B5EF4-FFF2-40B4-BE49-F238E27FC236}">
                <a16:creationId xmlns:a16="http://schemas.microsoft.com/office/drawing/2014/main" id="{FF36EA03-DB34-6D65-4CF1-8758A1C905F6}"/>
              </a:ext>
            </a:extLst>
          </p:cNvPr>
          <p:cNvSpPr>
            <a:spLocks noGrp="1"/>
          </p:cNvSpPr>
          <p:nvPr>
            <p:ph sz="quarter" idx="11"/>
          </p:nvPr>
        </p:nvSpPr>
        <p:spPr>
          <a:xfrm>
            <a:off x="149319" y="1228725"/>
            <a:ext cx="11839480" cy="2499360"/>
          </a:xfrm>
        </p:spPr>
        <p:txBody>
          <a:bodyPr rIns="91440">
            <a:normAutofit fontScale="92500"/>
          </a:bodyPr>
          <a:lstStyle/>
          <a:p>
            <a:pPr marL="457200" indent="-457200">
              <a:buFont typeface="Arial" panose="020B0604020202020204" pitchFamily="34" charset="0"/>
              <a:buChar char="•"/>
            </a:pPr>
            <a:r>
              <a:rPr lang="en-US" sz="2800" dirty="0"/>
              <a:t>The NJDOE expects to make up to 80 awards.</a:t>
            </a:r>
          </a:p>
          <a:p>
            <a:pPr marL="457200" indent="-457200">
              <a:buFont typeface="Arial" panose="020B0604020202020204" pitchFamily="34" charset="0"/>
              <a:buChar char="•"/>
            </a:pPr>
            <a:r>
              <a:rPr lang="en-US" sz="2800" dirty="0"/>
              <a:t>Applicants may each apply for up to $31,875.</a:t>
            </a:r>
          </a:p>
          <a:p>
            <a:pPr marL="457200" indent="-457200">
              <a:buFont typeface="Arial" panose="020B0604020202020204" pitchFamily="34" charset="0"/>
              <a:buChar char="•"/>
            </a:pPr>
            <a:r>
              <a:rPr lang="en-US" sz="2800" dirty="0"/>
              <a:t>For the purposes of this grant program, New Jersey has been geographically divided into three regions (northern, central, and southern).</a:t>
            </a:r>
          </a:p>
        </p:txBody>
      </p:sp>
      <p:graphicFrame>
        <p:nvGraphicFramePr>
          <p:cNvPr id="10" name="Table Placeholder 9">
            <a:extLst>
              <a:ext uri="{FF2B5EF4-FFF2-40B4-BE49-F238E27FC236}">
                <a16:creationId xmlns:a16="http://schemas.microsoft.com/office/drawing/2014/main" id="{E0035B05-DB50-F9B8-9DA9-D0E0C8EF2EB7}"/>
              </a:ext>
            </a:extLst>
          </p:cNvPr>
          <p:cNvGraphicFramePr>
            <a:graphicFrameLocks noGrp="1"/>
          </p:cNvGraphicFramePr>
          <p:nvPr>
            <p:ph type="tbl" sz="quarter" idx="12"/>
            <p:extLst>
              <p:ext uri="{D42A27DB-BD31-4B8C-83A1-F6EECF244321}">
                <p14:modId xmlns:p14="http://schemas.microsoft.com/office/powerpoint/2010/main" val="4173466700"/>
              </p:ext>
            </p:extLst>
          </p:nvPr>
        </p:nvGraphicFramePr>
        <p:xfrm>
          <a:off x="2072640" y="3632287"/>
          <a:ext cx="8046719" cy="2549490"/>
        </p:xfrm>
        <a:graphic>
          <a:graphicData uri="http://schemas.openxmlformats.org/drawingml/2006/table">
            <a:tbl>
              <a:tblPr firstRow="1" bandRow="1"/>
              <a:tblGrid>
                <a:gridCol w="2597018">
                  <a:extLst>
                    <a:ext uri="{9D8B030D-6E8A-4147-A177-3AD203B41FA5}">
                      <a16:colId xmlns:a16="http://schemas.microsoft.com/office/drawing/2014/main" val="1239410057"/>
                    </a:ext>
                  </a:extLst>
                </a:gridCol>
                <a:gridCol w="2852683">
                  <a:extLst>
                    <a:ext uri="{9D8B030D-6E8A-4147-A177-3AD203B41FA5}">
                      <a16:colId xmlns:a16="http://schemas.microsoft.com/office/drawing/2014/main" val="2552356044"/>
                    </a:ext>
                  </a:extLst>
                </a:gridCol>
                <a:gridCol w="2597018">
                  <a:extLst>
                    <a:ext uri="{9D8B030D-6E8A-4147-A177-3AD203B41FA5}">
                      <a16:colId xmlns:a16="http://schemas.microsoft.com/office/drawing/2014/main" val="1163151923"/>
                    </a:ext>
                  </a:extLst>
                </a:gridCol>
              </a:tblGrid>
              <a:tr h="354930">
                <a:tc>
                  <a:txBody>
                    <a:bodyPr/>
                    <a:lstStyle/>
                    <a:p>
                      <a:pPr marL="0" marR="0" algn="ctr" fontAlgn="base">
                        <a:spcBef>
                          <a:spcPts val="0"/>
                        </a:spcBef>
                        <a:spcAft>
                          <a:spcPts val="0"/>
                        </a:spcAft>
                      </a:pPr>
                      <a:r>
                        <a:rPr lang="en-US" sz="2000" b="1" dirty="0">
                          <a:solidFill>
                            <a:srgbClr val="000000"/>
                          </a:solidFill>
                          <a:effectLst/>
                          <a:latin typeface="+mj-lt"/>
                          <a:ea typeface="Times New Roman" panose="02020603050405020304" pitchFamily="18" charset="0"/>
                          <a:cs typeface="Calibri" panose="020F0502020204030204" pitchFamily="34" charset="0"/>
                        </a:rPr>
                        <a:t>Northern Region</a:t>
                      </a:r>
                      <a:endParaRPr lang="en-US" sz="20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spcBef>
                          <a:spcPts val="0"/>
                        </a:spcBef>
                        <a:spcAft>
                          <a:spcPts val="0"/>
                        </a:spcAft>
                      </a:pPr>
                      <a:r>
                        <a:rPr lang="en-US" sz="2000" b="1" dirty="0">
                          <a:solidFill>
                            <a:srgbClr val="000000"/>
                          </a:solidFill>
                          <a:effectLst/>
                          <a:latin typeface="+mj-lt"/>
                          <a:ea typeface="Times New Roman" panose="02020603050405020304" pitchFamily="18" charset="0"/>
                          <a:cs typeface="Calibri" panose="020F0502020204030204" pitchFamily="34" charset="0"/>
                        </a:rPr>
                        <a:t>Central Region</a:t>
                      </a:r>
                      <a:endParaRPr lang="en-US" sz="20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spcBef>
                          <a:spcPts val="0"/>
                        </a:spcBef>
                        <a:spcAft>
                          <a:spcPts val="0"/>
                        </a:spcAft>
                      </a:pPr>
                      <a:r>
                        <a:rPr lang="en-US" sz="2000" b="1" dirty="0">
                          <a:solidFill>
                            <a:srgbClr val="000000"/>
                          </a:solidFill>
                          <a:effectLst/>
                          <a:latin typeface="+mj-lt"/>
                          <a:ea typeface="Times New Roman" panose="02020603050405020304" pitchFamily="18" charset="0"/>
                          <a:cs typeface="Calibri" panose="020F0502020204030204" pitchFamily="34" charset="0"/>
                        </a:rPr>
                        <a:t>Southern Region</a:t>
                      </a:r>
                      <a:endParaRPr lang="en-US" sz="20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405425"/>
                  </a:ext>
                </a:extLst>
              </a:tr>
              <a:tr h="1886140">
                <a:tc>
                  <a:txBody>
                    <a:bodyPr/>
                    <a:lstStyle/>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Bergen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Essex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Hudson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Morris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Passaic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Sussex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Warren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Hunterdon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Mercer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Middlesex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Monmouth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Somerset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Union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Atlantic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Burlington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Camden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Cape May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Cumberland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Gloucester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Ocean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182880" algn="l"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mj-lt"/>
                          <a:ea typeface="Times New Roman" panose="02020603050405020304" pitchFamily="18" charset="0"/>
                          <a:cs typeface="Calibri" panose="020F0502020204030204" pitchFamily="34" charset="0"/>
                        </a:rPr>
                        <a:t>Salem County</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197449"/>
                  </a:ext>
                </a:extLst>
              </a:tr>
            </a:tbl>
          </a:graphicData>
        </a:graphic>
      </p:graphicFrame>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99231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Background (1 of 3)</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222375"/>
            <a:ext cx="11849100" cy="4844793"/>
          </a:xfrm>
        </p:spPr>
        <p:txBody>
          <a:bodyPr vert="horz" lIns="91440" tIns="45720" rIns="822960" bIns="45720" rtlCol="0" anchor="t">
            <a:normAutofit fontScale="92500" lnSpcReduction="20000"/>
          </a:bodyPr>
          <a:lstStyle/>
          <a:p>
            <a:r>
              <a:rPr lang="en-US" sz="2600" dirty="0"/>
              <a:t>With the adoption of the </a:t>
            </a:r>
            <a:r>
              <a:rPr lang="en-US" sz="2600" dirty="0">
                <a:hlinkClick r:id="rId3"/>
              </a:rPr>
              <a:t>2020 New Jersey Student Learning Standards (NJSLS) that integrate Climate Change Education</a:t>
            </a:r>
            <a:r>
              <a:rPr lang="en-US" sz="2600" dirty="0"/>
              <a:t>, New Jersey became the first state in the nation to require the teaching of climate change across multiple content areas, including in:</a:t>
            </a:r>
          </a:p>
          <a:p>
            <a:pPr lvl="2">
              <a:spcBef>
                <a:spcPts val="600"/>
              </a:spcBef>
              <a:spcAft>
                <a:spcPts val="600"/>
              </a:spcAft>
            </a:pPr>
            <a:r>
              <a:rPr lang="en-US" sz="2400" dirty="0"/>
              <a:t>Visual and Performing Arts</a:t>
            </a:r>
          </a:p>
          <a:p>
            <a:pPr lvl="2">
              <a:spcBef>
                <a:spcPts val="600"/>
              </a:spcBef>
              <a:spcAft>
                <a:spcPts val="600"/>
              </a:spcAft>
            </a:pPr>
            <a:r>
              <a:rPr lang="en-US" sz="2400" dirty="0"/>
              <a:t>Comprehensive Health and Physical Education</a:t>
            </a:r>
          </a:p>
          <a:p>
            <a:pPr lvl="2">
              <a:spcBef>
                <a:spcPts val="600"/>
              </a:spcBef>
              <a:spcAft>
                <a:spcPts val="600"/>
              </a:spcAft>
            </a:pPr>
            <a:r>
              <a:rPr lang="en-US" sz="2400" dirty="0"/>
              <a:t>Science</a:t>
            </a:r>
          </a:p>
          <a:p>
            <a:pPr lvl="2">
              <a:spcBef>
                <a:spcPts val="600"/>
              </a:spcBef>
              <a:spcAft>
                <a:spcPts val="600"/>
              </a:spcAft>
            </a:pPr>
            <a:r>
              <a:rPr lang="en-US" sz="2400" dirty="0"/>
              <a:t>Social Studies</a:t>
            </a:r>
          </a:p>
          <a:p>
            <a:pPr lvl="2">
              <a:spcBef>
                <a:spcPts val="600"/>
              </a:spcBef>
              <a:spcAft>
                <a:spcPts val="600"/>
              </a:spcAft>
            </a:pPr>
            <a:r>
              <a:rPr lang="en-US" sz="2400" dirty="0"/>
              <a:t>World Languages</a:t>
            </a:r>
          </a:p>
          <a:p>
            <a:pPr lvl="2">
              <a:spcBef>
                <a:spcPts val="600"/>
              </a:spcBef>
              <a:spcAft>
                <a:spcPts val="600"/>
              </a:spcAft>
            </a:pPr>
            <a:r>
              <a:rPr lang="en-US" sz="2400" dirty="0"/>
              <a:t>Computer Science and Design Thinking</a:t>
            </a:r>
          </a:p>
          <a:p>
            <a:pPr lvl="2">
              <a:spcBef>
                <a:spcPts val="600"/>
              </a:spcBef>
              <a:spcAft>
                <a:spcPts val="600"/>
              </a:spcAft>
            </a:pPr>
            <a:r>
              <a:rPr lang="en-US" sz="2400" dirty="0"/>
              <a:t>Career Readiness, Life Literacies, and Key Skills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758072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Funding and Awards (2 of 5)</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pPr marL="0" indent="0">
              <a:buNone/>
            </a:pPr>
            <a:r>
              <a:rPr lang="en-US" sz="2800" dirty="0"/>
              <a:t>20 awards will be reserved exclusively for Schools Development Authority (SDA) LEAs.</a:t>
            </a:r>
          </a:p>
          <a:p>
            <a:pPr lvl="1"/>
            <a:r>
              <a:rPr lang="en-US" sz="2400" dirty="0"/>
              <a:t>SDA LEAs will be awarded in rank order regardless of regional designation.</a:t>
            </a:r>
          </a:p>
          <a:p>
            <a:pPr lvl="1"/>
            <a:r>
              <a:rPr lang="en-US" sz="2400" dirty="0"/>
              <a:t>Any SDA LEAs that receive a passing score but do not receive one of the 20 awards reserved for SDA LEAs will be eligible for the awards within their region.</a:t>
            </a:r>
            <a:endParaRPr lang="en-US" sz="2800"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937637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Funding and Awards (3 of 5)</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r>
              <a:rPr lang="en-US" sz="3200" dirty="0"/>
              <a:t>The remaining 60 awards will be distributed across the three regions in proportion to the number of LEAs within each region.</a:t>
            </a:r>
          </a:p>
          <a:p>
            <a:pPr lvl="1"/>
            <a:r>
              <a:rPr lang="en-US" sz="2800" dirty="0"/>
              <a:t>24 awards are designated for the Northern Region.</a:t>
            </a:r>
          </a:p>
          <a:p>
            <a:pPr lvl="1"/>
            <a:r>
              <a:rPr lang="en-US" sz="2800" dirty="0"/>
              <a:t>16 awards are designated for the Central Region.</a:t>
            </a:r>
          </a:p>
          <a:p>
            <a:pPr lvl="1"/>
            <a:r>
              <a:rPr lang="en-US" sz="2800" dirty="0"/>
              <a:t>20 awards are designated for the Southern Region.</a:t>
            </a:r>
          </a:p>
          <a:p>
            <a:r>
              <a:rPr lang="en-US" sz="3200" dirty="0"/>
              <a:t>These awards will be made in rank order by region.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494380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Funding and Awards (4 of 5)</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pPr marL="0" indent="0">
              <a:buNone/>
            </a:pPr>
            <a:r>
              <a:rPr lang="en-US" sz="2800" dirty="0"/>
              <a:t>If there are not enough applications that receive a passing score to make the maximum number of awards reserved for SDA LEAs and/or the maximum number of awards designated for a region, the NJDOE expects to distribute the remaining funds in the following order to applicants with passing scores until funding is exhausted:</a:t>
            </a:r>
          </a:p>
          <a:p>
            <a:pPr marL="457200" indent="-457200">
              <a:buFont typeface="+mj-lt"/>
              <a:buAutoNum type="arabicPeriod"/>
            </a:pPr>
            <a:r>
              <a:rPr lang="en-US" sz="2400" dirty="0"/>
              <a:t>Any remaining awards will be made in rank order to eligible LEAs regardless of SDA designation or region.</a:t>
            </a:r>
          </a:p>
          <a:p>
            <a:pPr marL="457200" indent="-457200">
              <a:buFont typeface="+mj-lt"/>
              <a:buAutoNum type="arabicPeriod"/>
            </a:pPr>
            <a:r>
              <a:rPr lang="en-US" sz="2400" dirty="0"/>
              <a:t>Any remaining funds will be evenly distributed to all awardees regardless of SDA designation or region.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75264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Funding and Awards (5 of 5)</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r>
              <a:rPr lang="en-US" sz="2800" dirty="0"/>
              <a:t>Prior to any changes in an applicant’s expected budgetary allowance, the applicant will be required to amend their original application to reflect the revised budgetary allowance and to indicate their understanding of the revised grant program responsibilities, as determined by the Program Office, associated with the revised budgetary allowance.</a:t>
            </a:r>
          </a:p>
          <a:p>
            <a:r>
              <a:rPr lang="en-US" sz="2800" dirty="0"/>
              <a:t>Final awards are subject to the availability of State funds.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859536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Orientation and Reporting</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114795"/>
            <a:ext cx="11849100" cy="4803775"/>
          </a:xfrm>
        </p:spPr>
        <p:txBody>
          <a:bodyPr vert="horz" lIns="91440" tIns="45720" rIns="822960" bIns="45720" rtlCol="0" anchor="t">
            <a:normAutofit/>
          </a:bodyPr>
          <a:lstStyle/>
          <a:p>
            <a:r>
              <a:rPr lang="en-US" sz="2600" dirty="0">
                <a:latin typeface="Palatino Linotype"/>
              </a:rPr>
              <a:t>Grantees will be required to attend a program orientation and submit fiscal and activity reports via the EWEG system throughout the project period.</a:t>
            </a:r>
          </a:p>
          <a:p>
            <a:r>
              <a:rPr lang="en-US" sz="2600" dirty="0">
                <a:latin typeface="Palatino Linotype"/>
              </a:rPr>
              <a:t>This is a reimbursement-only grant opportunity.</a:t>
            </a:r>
          </a:p>
        </p:txBody>
      </p:sp>
      <p:graphicFrame>
        <p:nvGraphicFramePr>
          <p:cNvPr id="2" name="Table 2" descr="Table describing the required reports, reporting periods, and respective due dates. There is only one required report, the final report, which covers the period between May 1, 2023 and June 1, 2023 and is due Thursday, August 31, 2023.">
            <a:extLst>
              <a:ext uri="{FF2B5EF4-FFF2-40B4-BE49-F238E27FC236}">
                <a16:creationId xmlns:a16="http://schemas.microsoft.com/office/drawing/2014/main" id="{236BFDAC-D3A0-F44C-96F1-16E7926C7E61}"/>
              </a:ext>
            </a:extLst>
          </p:cNvPr>
          <p:cNvGraphicFramePr>
            <a:graphicFrameLocks noGrp="1"/>
          </p:cNvGraphicFramePr>
          <p:nvPr>
            <p:extLst>
              <p:ext uri="{D42A27DB-BD31-4B8C-83A1-F6EECF244321}">
                <p14:modId xmlns:p14="http://schemas.microsoft.com/office/powerpoint/2010/main" val="2003429573"/>
              </p:ext>
            </p:extLst>
          </p:nvPr>
        </p:nvGraphicFramePr>
        <p:xfrm>
          <a:off x="444490" y="3303489"/>
          <a:ext cx="11303019" cy="2849352"/>
        </p:xfrm>
        <a:graphic>
          <a:graphicData uri="http://schemas.openxmlformats.org/drawingml/2006/table">
            <a:tbl>
              <a:tblPr firstRow="1" bandRow="1">
                <a:tableStyleId>{5C22544A-7EE6-4342-B048-85BDC9FD1C3A}</a:tableStyleId>
              </a:tblPr>
              <a:tblGrid>
                <a:gridCol w="4163570">
                  <a:extLst>
                    <a:ext uri="{9D8B030D-6E8A-4147-A177-3AD203B41FA5}">
                      <a16:colId xmlns:a16="http://schemas.microsoft.com/office/drawing/2014/main" val="2504665133"/>
                    </a:ext>
                  </a:extLst>
                </a:gridCol>
                <a:gridCol w="4675949">
                  <a:extLst>
                    <a:ext uri="{9D8B030D-6E8A-4147-A177-3AD203B41FA5}">
                      <a16:colId xmlns:a16="http://schemas.microsoft.com/office/drawing/2014/main" val="3026443537"/>
                    </a:ext>
                  </a:extLst>
                </a:gridCol>
                <a:gridCol w="2463500">
                  <a:extLst>
                    <a:ext uri="{9D8B030D-6E8A-4147-A177-3AD203B41FA5}">
                      <a16:colId xmlns:a16="http://schemas.microsoft.com/office/drawing/2014/main" val="3690175182"/>
                    </a:ext>
                  </a:extLst>
                </a:gridCol>
              </a:tblGrid>
              <a:tr h="506627">
                <a:tc>
                  <a:txBody>
                    <a:bodyPr/>
                    <a:lstStyle/>
                    <a:p>
                      <a:pPr algn="ctr"/>
                      <a:r>
                        <a:rPr lang="en-US" sz="2000" dirty="0"/>
                        <a:t>Report</a:t>
                      </a:r>
                    </a:p>
                  </a:txBody>
                  <a:tcPr anchor="ctr">
                    <a:solidFill>
                      <a:srgbClr val="003366"/>
                    </a:solidFill>
                  </a:tcPr>
                </a:tc>
                <a:tc>
                  <a:txBody>
                    <a:bodyPr/>
                    <a:lstStyle/>
                    <a:p>
                      <a:pPr algn="ctr"/>
                      <a:r>
                        <a:rPr lang="en-US" sz="2000" dirty="0"/>
                        <a:t>Reporting Period</a:t>
                      </a:r>
                    </a:p>
                  </a:txBody>
                  <a:tcPr anchor="ctr">
                    <a:solidFill>
                      <a:srgbClr val="003366"/>
                    </a:solidFill>
                  </a:tcPr>
                </a:tc>
                <a:tc>
                  <a:txBody>
                    <a:bodyPr/>
                    <a:lstStyle/>
                    <a:p>
                      <a:pPr algn="ctr"/>
                      <a:r>
                        <a:rPr lang="en-US" sz="2000" dirty="0"/>
                        <a:t>Due Date</a:t>
                      </a:r>
                    </a:p>
                  </a:txBody>
                  <a:tcPr anchor="ctr">
                    <a:solidFill>
                      <a:srgbClr val="003366"/>
                    </a:solidFill>
                  </a:tcPr>
                </a:tc>
                <a:extLst>
                  <a:ext uri="{0D108BD9-81ED-4DB2-BD59-A6C34878D82A}">
                    <a16:rowId xmlns:a16="http://schemas.microsoft.com/office/drawing/2014/main" val="1460274935"/>
                  </a:ext>
                </a:extLst>
              </a:tr>
              <a:tr h="506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Interim Report 1</a:t>
                      </a:r>
                      <a:r>
                        <a:rPr lang="en-US" sz="1800" kern="1200">
                          <a:solidFill>
                            <a:schemeClr val="dk1"/>
                          </a:solidFill>
                          <a:effectLst/>
                          <a:latin typeface="+mn-lt"/>
                          <a:ea typeface="+mn-ea"/>
                          <a:cs typeface="+mn-cs"/>
                        </a:rPr>
                        <a:t>—</a:t>
                      </a:r>
                      <a:r>
                        <a:rPr lang="en-US" sz="2000"/>
                        <a:t>Fiscal &amp; Activity</a:t>
                      </a:r>
                      <a:endParaRPr lang="en-US" sz="2000" dirty="0"/>
                    </a:p>
                  </a:txBody>
                  <a:tcPr anchor="ctr"/>
                </a:tc>
                <a:tc>
                  <a:txBody>
                    <a:bodyPr/>
                    <a:lstStyle/>
                    <a:p>
                      <a:pPr marL="0" marR="0" algn="ctr">
                        <a:spcBef>
                          <a:spcPts val="300"/>
                        </a:spcBef>
                        <a:spcAft>
                          <a:spcPts val="300"/>
                        </a:spcAft>
                      </a:pPr>
                      <a:r>
                        <a:rPr lang="en-US" sz="2000" dirty="0"/>
                        <a:t>June 1, 2024 – August 31, 2024</a:t>
                      </a:r>
                    </a:p>
                  </a:txBody>
                  <a:tcPr marL="68580" marR="68580" marT="0" marB="0" anchor="ctr"/>
                </a:tc>
                <a:tc>
                  <a:txBody>
                    <a:bodyPr/>
                    <a:lstStyle/>
                    <a:p>
                      <a:pPr marL="0" marR="0" algn="ctr">
                        <a:spcBef>
                          <a:spcPts val="300"/>
                        </a:spcBef>
                        <a:spcAft>
                          <a:spcPts val="300"/>
                        </a:spcAft>
                      </a:pPr>
                      <a:r>
                        <a:rPr lang="en-US" sz="2000" dirty="0"/>
                        <a:t>September 30, 2024</a:t>
                      </a:r>
                    </a:p>
                  </a:txBody>
                  <a:tcPr marL="68580" marR="68580" marT="0" marB="0" anchor="ctr"/>
                </a:tc>
                <a:extLst>
                  <a:ext uri="{0D108BD9-81ED-4DB2-BD59-A6C34878D82A}">
                    <a16:rowId xmlns:a16="http://schemas.microsoft.com/office/drawing/2014/main" val="107759650"/>
                  </a:ext>
                </a:extLst>
              </a:tr>
              <a:tr h="628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Interim Report 2</a:t>
                      </a:r>
                      <a:r>
                        <a:rPr lang="en-US" sz="1800" kern="1200">
                          <a:solidFill>
                            <a:schemeClr val="dk1"/>
                          </a:solidFill>
                          <a:effectLst/>
                          <a:latin typeface="+mn-lt"/>
                          <a:ea typeface="+mn-ea"/>
                          <a:cs typeface="+mn-cs"/>
                        </a:rPr>
                        <a:t>—</a:t>
                      </a:r>
                      <a:r>
                        <a:rPr lang="en-US" sz="2000"/>
                        <a:t>Fiscal &amp; Activity</a:t>
                      </a:r>
                      <a:endParaRPr lang="en-US" sz="2000" dirty="0"/>
                    </a:p>
                  </a:txBody>
                  <a:tcPr anchor="ctr"/>
                </a:tc>
                <a:tc>
                  <a:txBody>
                    <a:bodyPr/>
                    <a:lstStyle/>
                    <a:p>
                      <a:pPr algn="ctr"/>
                      <a:r>
                        <a:rPr lang="en-US" sz="2000" kern="1200" dirty="0">
                          <a:solidFill>
                            <a:schemeClr val="dk1"/>
                          </a:solidFill>
                          <a:effectLst/>
                          <a:latin typeface="+mn-lt"/>
                          <a:ea typeface="+mn-ea"/>
                          <a:cs typeface="+mn-cs"/>
                        </a:rPr>
                        <a:t>September 1, 2024 – November 30, 2024</a:t>
                      </a:r>
                      <a:endParaRPr lang="en-US" sz="2000" dirty="0"/>
                    </a:p>
                  </a:txBody>
                  <a:tcPr anchor="ctr"/>
                </a:tc>
                <a:tc>
                  <a:txBody>
                    <a:bodyPr/>
                    <a:lstStyle/>
                    <a:p>
                      <a:pPr marL="0" marR="0" algn="ctr">
                        <a:spcBef>
                          <a:spcPts val="300"/>
                        </a:spcBef>
                        <a:spcAft>
                          <a:spcPts val="300"/>
                        </a:spcAft>
                      </a:pPr>
                      <a:r>
                        <a:rPr lang="en-US" sz="2000" dirty="0"/>
                        <a:t>December 31, 2024</a:t>
                      </a:r>
                    </a:p>
                  </a:txBody>
                  <a:tcPr marL="68580" marR="68580" marT="0" marB="0" anchor="ctr"/>
                </a:tc>
                <a:extLst>
                  <a:ext uri="{0D108BD9-81ED-4DB2-BD59-A6C34878D82A}">
                    <a16:rowId xmlns:a16="http://schemas.microsoft.com/office/drawing/2014/main" val="1076800461"/>
                  </a:ext>
                </a:extLst>
              </a:tr>
              <a:tr h="506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Interim Report 3</a:t>
                      </a:r>
                      <a:r>
                        <a:rPr lang="en-US" sz="1800" kern="1200">
                          <a:solidFill>
                            <a:schemeClr val="dk1"/>
                          </a:solidFill>
                          <a:effectLst/>
                          <a:latin typeface="+mn-lt"/>
                          <a:ea typeface="+mn-ea"/>
                          <a:cs typeface="+mn-cs"/>
                        </a:rPr>
                        <a:t>—</a:t>
                      </a:r>
                      <a:r>
                        <a:rPr lang="en-US" sz="2000"/>
                        <a:t>Fiscal &amp; Activity</a:t>
                      </a:r>
                      <a:endParaRPr lang="en-US" sz="2000" dirty="0"/>
                    </a:p>
                  </a:txBody>
                  <a:tcPr anchor="ctr"/>
                </a:tc>
                <a:tc>
                  <a:txBody>
                    <a:bodyPr/>
                    <a:lstStyle/>
                    <a:p>
                      <a:pPr marL="0" marR="0" algn="ctr">
                        <a:spcBef>
                          <a:spcPts val="300"/>
                        </a:spcBef>
                        <a:spcAft>
                          <a:spcPts val="300"/>
                        </a:spcAft>
                      </a:pPr>
                      <a:r>
                        <a:rPr lang="en-US" sz="2000" dirty="0"/>
                        <a:t>December 1, 2024 – February 28, 2025</a:t>
                      </a:r>
                    </a:p>
                  </a:txBody>
                  <a:tcPr marL="68580" marR="68580" marT="0" marB="0" anchor="ctr"/>
                </a:tc>
                <a:tc>
                  <a:txBody>
                    <a:bodyPr/>
                    <a:lstStyle/>
                    <a:p>
                      <a:pPr marL="0" marR="0" algn="ctr">
                        <a:spcBef>
                          <a:spcPts val="300"/>
                        </a:spcBef>
                        <a:spcAft>
                          <a:spcPts val="300"/>
                        </a:spcAft>
                      </a:pPr>
                      <a:r>
                        <a:rPr lang="en-US" sz="2000" dirty="0"/>
                        <a:t>March 31, 2025</a:t>
                      </a:r>
                    </a:p>
                  </a:txBody>
                  <a:tcPr marL="68580" marR="68580" marT="0" marB="0" anchor="ctr"/>
                </a:tc>
                <a:extLst>
                  <a:ext uri="{0D108BD9-81ED-4DB2-BD59-A6C34878D82A}">
                    <a16:rowId xmlns:a16="http://schemas.microsoft.com/office/drawing/2014/main" val="1162735402"/>
                  </a:ext>
                </a:extLst>
              </a:tr>
              <a:tr h="506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Final Report</a:t>
                      </a:r>
                      <a:r>
                        <a:rPr lang="en-US" sz="1800" kern="1200">
                          <a:solidFill>
                            <a:schemeClr val="dk1"/>
                          </a:solidFill>
                          <a:effectLst/>
                          <a:latin typeface="+mn-lt"/>
                          <a:ea typeface="+mn-ea"/>
                          <a:cs typeface="+mn-cs"/>
                        </a:rPr>
                        <a:t>—</a:t>
                      </a:r>
                      <a:r>
                        <a:rPr lang="en-US" sz="2000"/>
                        <a:t>Fiscal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Final Report</a:t>
                      </a:r>
                      <a:r>
                        <a:rPr lang="en-US" sz="1800" kern="1200">
                          <a:solidFill>
                            <a:schemeClr val="dk1"/>
                          </a:solidFill>
                          <a:effectLst/>
                          <a:latin typeface="+mn-lt"/>
                          <a:ea typeface="+mn-ea"/>
                          <a:cs typeface="+mn-cs"/>
                        </a:rPr>
                        <a:t>—</a:t>
                      </a:r>
                      <a:r>
                        <a:rPr lang="en-US" sz="2000"/>
                        <a:t>Activity</a:t>
                      </a:r>
                      <a:endParaRPr lang="en-US" sz="2000" dirty="0"/>
                    </a:p>
                  </a:txBody>
                  <a:tcPr anchor="ctr"/>
                </a:tc>
                <a:tc>
                  <a:txBody>
                    <a:bodyPr/>
                    <a:lstStyle/>
                    <a:p>
                      <a:pPr algn="ctr"/>
                      <a:r>
                        <a:rPr lang="en-US" sz="1800" kern="1200" dirty="0">
                          <a:solidFill>
                            <a:schemeClr val="dk1"/>
                          </a:solidFill>
                          <a:effectLst/>
                          <a:latin typeface="+mn-lt"/>
                          <a:ea typeface="+mn-ea"/>
                          <a:cs typeface="+mn-cs"/>
                        </a:rPr>
                        <a:t>June 1, 2024 – May 31, 2025</a:t>
                      </a:r>
                    </a:p>
                    <a:p>
                      <a:pPr algn="ctr"/>
                      <a:r>
                        <a:rPr lang="en-US" sz="1800" kern="1200" dirty="0">
                          <a:solidFill>
                            <a:schemeClr val="dk1"/>
                          </a:solidFill>
                          <a:effectLst/>
                          <a:latin typeface="+mn-lt"/>
                          <a:ea typeface="+mn-ea"/>
                          <a:cs typeface="+mn-cs"/>
                        </a:rPr>
                        <a:t>March 1, 2025 – May 31, 2025</a:t>
                      </a:r>
                      <a:endParaRPr lang="en-US" sz="2000" dirty="0"/>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800" kern="1200" dirty="0">
                          <a:solidFill>
                            <a:schemeClr val="dk1"/>
                          </a:solidFill>
                          <a:effectLst/>
                          <a:latin typeface="+mn-lt"/>
                          <a:ea typeface="+mn-ea"/>
                          <a:cs typeface="+mn-cs"/>
                        </a:rPr>
                        <a:t>July 31, 2025</a:t>
                      </a:r>
                      <a:endParaRPr lang="en-US" sz="2000" dirty="0"/>
                    </a:p>
                    <a:p>
                      <a:pPr algn="ctr"/>
                      <a:r>
                        <a:rPr lang="en-US" sz="1800" kern="1200" dirty="0">
                          <a:solidFill>
                            <a:schemeClr val="dk1"/>
                          </a:solidFill>
                          <a:effectLst/>
                          <a:latin typeface="+mn-lt"/>
                          <a:ea typeface="+mn-ea"/>
                          <a:cs typeface="+mn-cs"/>
                        </a:rPr>
                        <a:t>July 31, 2025</a:t>
                      </a:r>
                      <a:endParaRPr lang="en-US" sz="2000" dirty="0"/>
                    </a:p>
                  </a:txBody>
                  <a:tcPr anchor="ctr"/>
                </a:tc>
                <a:extLst>
                  <a:ext uri="{0D108BD9-81ED-4DB2-BD59-A6C34878D82A}">
                    <a16:rowId xmlns:a16="http://schemas.microsoft.com/office/drawing/2014/main" val="903021441"/>
                  </a:ext>
                </a:extLst>
              </a:tr>
            </a:tbl>
          </a:graphicData>
        </a:graphic>
      </p:graphicFrame>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73029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Summary</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116045"/>
            <a:ext cx="11849100" cy="4607023"/>
          </a:xfrm>
        </p:spPr>
        <p:txBody>
          <a:bodyPr vert="horz" lIns="91440" tIns="45720" rIns="822960" bIns="45720" rtlCol="0" anchor="t">
            <a:noAutofit/>
          </a:bodyPr>
          <a:lstStyle/>
          <a:p>
            <a:r>
              <a:rPr lang="en-US" sz="2200" dirty="0">
                <a:latin typeface="Palatino Linotype"/>
              </a:rPr>
              <a:t>This grant opportunity intends to deepen understanding and implementation of the NJSLS supporting Climate Change Education.</a:t>
            </a:r>
          </a:p>
          <a:p>
            <a:r>
              <a:rPr lang="en-US" sz="2200" dirty="0">
                <a:latin typeface="Palatino Linotype"/>
              </a:rPr>
              <a:t>The 12-month project period for this grant opportunity is June 1, 2024 to May 31, 2025.</a:t>
            </a:r>
          </a:p>
          <a:p>
            <a:r>
              <a:rPr lang="en-US" sz="2200" dirty="0">
                <a:latin typeface="Palatino Linotype"/>
              </a:rPr>
              <a:t>There are two goals, five objectives, and five project design elements that must be addressed in the applicant's project plan.</a:t>
            </a:r>
          </a:p>
          <a:p>
            <a:pPr>
              <a:lnSpc>
                <a:spcPct val="88000"/>
              </a:lnSpc>
              <a:defRPr/>
            </a:pPr>
            <a:r>
              <a:rPr lang="en-US" sz="2200" dirty="0">
                <a:latin typeface="Palatino Linotype"/>
              </a:rPr>
              <a:t>The NGO provides explicit instructions for what information applicants must include in each subtab of the application.</a:t>
            </a:r>
          </a:p>
          <a:p>
            <a:pPr>
              <a:lnSpc>
                <a:spcPct val="88000"/>
              </a:lnSpc>
              <a:defRPr/>
            </a:pPr>
            <a:r>
              <a:rPr kumimoji="0" lang="en-US" sz="2200" b="0" i="0" u="none" strike="noStrike" kern="1200" cap="none" spc="0" normalizeH="0" baseline="0" noProof="0" dirty="0">
                <a:ln>
                  <a:noFill/>
                </a:ln>
                <a:solidFill>
                  <a:prstClr val="black"/>
                </a:solidFill>
                <a:effectLst/>
                <a:uLnTx/>
                <a:uFillTx/>
                <a:latin typeface="Palatino Linotype"/>
              </a:rPr>
              <a:t>Applications are due in the EWEG online application system by </a:t>
            </a:r>
            <a:r>
              <a:rPr lang="en-US" sz="2200" b="1" dirty="0">
                <a:solidFill>
                  <a:prstClr val="black"/>
                </a:solidFill>
                <a:latin typeface="Palatino Linotype"/>
              </a:rPr>
              <a:t>Thursday</a:t>
            </a:r>
            <a:r>
              <a:rPr kumimoji="0" lang="en-US" sz="2200" b="1" i="0" u="none" strike="noStrike" kern="1200" cap="none" spc="0" normalizeH="0" baseline="0" noProof="0" dirty="0">
                <a:ln>
                  <a:noFill/>
                </a:ln>
                <a:solidFill>
                  <a:prstClr val="black"/>
                </a:solidFill>
                <a:effectLst/>
                <a:uLnTx/>
                <a:uFillTx/>
                <a:latin typeface="Palatino Linotype"/>
              </a:rPr>
              <a:t>,</a:t>
            </a:r>
            <a:r>
              <a:rPr lang="en-US" sz="2200" b="1" dirty="0">
                <a:solidFill>
                  <a:prstClr val="black"/>
                </a:solidFill>
                <a:latin typeface="Palatino Linotype"/>
              </a:rPr>
              <a:t> February 29</a:t>
            </a:r>
            <a:r>
              <a:rPr kumimoji="0" lang="en-US" sz="2200" b="1" i="0" u="none" strike="noStrike" kern="1200" cap="none" spc="0" normalizeH="0" baseline="0" noProof="0" dirty="0">
                <a:ln>
                  <a:noFill/>
                </a:ln>
                <a:solidFill>
                  <a:prstClr val="black"/>
                </a:solidFill>
                <a:effectLst/>
                <a:uLnTx/>
                <a:uFillTx/>
                <a:latin typeface="Palatino Linotype"/>
              </a:rPr>
              <a:t>, 2024, </a:t>
            </a:r>
            <a:r>
              <a:rPr lang="en-US" sz="2200" b="1" dirty="0">
                <a:solidFill>
                  <a:prstClr val="black"/>
                </a:solidFill>
                <a:latin typeface="Palatino Linotype"/>
              </a:rPr>
              <a:t>by</a:t>
            </a:r>
            <a:r>
              <a:rPr kumimoji="0" lang="en-US" sz="2200" b="1" i="0" u="none" strike="noStrike" kern="1200" cap="none" spc="0" normalizeH="0" baseline="0" noProof="0" dirty="0">
                <a:ln>
                  <a:noFill/>
                </a:ln>
                <a:solidFill>
                  <a:prstClr val="black"/>
                </a:solidFill>
                <a:effectLst/>
                <a:uLnTx/>
                <a:uFillTx/>
                <a:latin typeface="Palatino Linotype"/>
              </a:rPr>
              <a:t> 4:00 p.m.</a:t>
            </a:r>
            <a:endParaRPr lang="en-US" sz="2200" b="1" i="0" u="none" strike="noStrike" kern="1200" cap="none" spc="0" normalizeH="0" baseline="0" noProof="0" dirty="0">
              <a:ln>
                <a:noFill/>
              </a:ln>
              <a:solidFill>
                <a:prstClr val="black"/>
              </a:solidFill>
              <a:effectLst/>
              <a:uLnTx/>
              <a:uFillTx/>
              <a:latin typeface="Palatino Linotype"/>
            </a:endParaRP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876323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Conclusion</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a:bodyPr>
          <a:lstStyle/>
          <a:p>
            <a:r>
              <a:rPr lang="en-US" sz="2400" dirty="0">
                <a:latin typeface="Palatino Linotype"/>
              </a:rPr>
              <a:t>This session provided an overview of the major components of the NGO and the application process.</a:t>
            </a:r>
            <a:endParaRPr lang="en-US" sz="2400" dirty="0"/>
          </a:p>
          <a:p>
            <a:r>
              <a:rPr lang="en-US" sz="2400" dirty="0">
                <a:latin typeface="Palatino Linotype"/>
              </a:rPr>
              <a:t>Applicants are advised to thoroughly read the NGO for a complete understanding of the grant.</a:t>
            </a:r>
          </a:p>
          <a:p>
            <a:r>
              <a:rPr lang="en-US" sz="2400" dirty="0">
                <a:latin typeface="Palatino Linotype"/>
              </a:rPr>
              <a:t>The slides from this presentation will be posted by January 26, 2024 on the </a:t>
            </a:r>
            <a:r>
              <a:rPr lang="en-US" sz="2400" dirty="0">
                <a:latin typeface="Palatino Linotype"/>
                <a:hlinkClick r:id="rId3"/>
              </a:rPr>
              <a:t>NGO webpage</a:t>
            </a:r>
            <a:r>
              <a:rPr lang="en-US" sz="2400" dirty="0">
                <a:latin typeface="Palatino Linotype"/>
              </a:rPr>
              <a:t> (nj.gov/education/grants/opportunities/2024/24-WB05-G02.shtml).</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75859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Reminder: Questions and Answers</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0" y="1147069"/>
            <a:ext cx="12020549" cy="4803775"/>
          </a:xfrm>
        </p:spPr>
        <p:txBody>
          <a:bodyPr vert="horz" lIns="91440" tIns="45720" rIns="822960" bIns="45720" rtlCol="0" anchor="t">
            <a:noAutofit/>
          </a:bodyPr>
          <a:lstStyle/>
          <a:p>
            <a:pPr>
              <a:lnSpc>
                <a:spcPct val="88000"/>
              </a:lnSpc>
            </a:pPr>
            <a:r>
              <a:rPr lang="en-US" sz="2400" dirty="0">
                <a:latin typeface="Palatino Linotype"/>
              </a:rPr>
              <a:t>All questions must be submitted electronically to one of the email addresses below. There will be no Q&amp;A period at the end of this presentation.</a:t>
            </a:r>
          </a:p>
          <a:p>
            <a:pPr>
              <a:lnSpc>
                <a:spcPct val="88000"/>
              </a:lnSpc>
            </a:pPr>
            <a:r>
              <a:rPr lang="en-US" sz="2400" dirty="0">
                <a:latin typeface="Palatino Linotype"/>
              </a:rPr>
              <a:t>Please direct questions regarding the EWEG online application system to </a:t>
            </a:r>
            <a:r>
              <a:rPr lang="en-US" sz="2400" dirty="0">
                <a:latin typeface="Palatino Linotype"/>
                <a:hlinkClick r:id="rId3"/>
              </a:rPr>
              <a:t>eweghelp@doe.nj.gov</a:t>
            </a:r>
            <a:r>
              <a:rPr lang="en-US" sz="2400" dirty="0">
                <a:latin typeface="Palatino Linotype"/>
              </a:rPr>
              <a:t>.</a:t>
            </a:r>
          </a:p>
          <a:p>
            <a:pPr>
              <a:lnSpc>
                <a:spcPct val="88000"/>
              </a:lnSpc>
            </a:pPr>
            <a:r>
              <a:rPr lang="en-US" sz="2400" dirty="0">
                <a:latin typeface="Palatino Linotype"/>
              </a:rPr>
              <a:t>Please direct programmatic questions to </a:t>
            </a:r>
            <a:r>
              <a:rPr lang="en-US" sz="2400" dirty="0">
                <a:latin typeface="Palatino Linotype"/>
                <a:hlinkClick r:id="rId4"/>
              </a:rPr>
              <a:t>climateeducation@doe.nj.gov</a:t>
            </a:r>
            <a:r>
              <a:rPr lang="en-US" sz="2400" dirty="0">
                <a:latin typeface="Palatino Linotype"/>
              </a:rPr>
              <a:t>.</a:t>
            </a:r>
          </a:p>
          <a:p>
            <a:pPr lvl="1">
              <a:lnSpc>
                <a:spcPct val="88000"/>
              </a:lnSpc>
            </a:pPr>
            <a:r>
              <a:rPr lang="en-US" sz="2200" dirty="0">
                <a:latin typeface="Palatino Linotype"/>
              </a:rPr>
              <a:t>Answers to any programmatic questions received by January 29, 2024 at climateeducation@doe.nj.gov will be posted on the </a:t>
            </a:r>
            <a:r>
              <a:rPr lang="en-US" sz="2200" dirty="0">
                <a:latin typeface="Palatino Linotype"/>
                <a:hlinkClick r:id="rId5"/>
              </a:rPr>
              <a:t>NGO webpage </a:t>
            </a:r>
            <a:r>
              <a:rPr lang="en-US" sz="2200" dirty="0">
                <a:latin typeface="Palatino Linotype"/>
              </a:rPr>
              <a:t>(nj.gov/education/grants/opportunities/2024/24-WB05-G02.shtml).</a:t>
            </a:r>
          </a:p>
          <a:p>
            <a:pPr lvl="1">
              <a:lnSpc>
                <a:spcPct val="88000"/>
              </a:lnSpc>
            </a:pPr>
            <a:r>
              <a:rPr lang="en-US" sz="2400" dirty="0">
                <a:latin typeface="Palatino Linotype"/>
              </a:rPr>
              <a:t>The Program Office is not permitted to provide a response to programmatic questions received after January 29, 2024.</a:t>
            </a:r>
            <a:endParaRPr lang="en-US" sz="2400" dirty="0"/>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968839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63E9-D65C-431E-B1B1-1E6ED41BD479}"/>
              </a:ext>
            </a:extLst>
          </p:cNvPr>
          <p:cNvSpPr>
            <a:spLocks noGrp="1"/>
          </p:cNvSpPr>
          <p:nvPr>
            <p:ph type="title"/>
          </p:nvPr>
        </p:nvSpPr>
        <p:spPr/>
        <p:txBody>
          <a:bodyPr/>
          <a:lstStyle/>
          <a:p>
            <a:r>
              <a:rPr lang="en-US" dirty="0"/>
              <a:t>Follow Us on Social Media</a:t>
            </a:r>
          </a:p>
        </p:txBody>
      </p:sp>
      <p:sp>
        <p:nvSpPr>
          <p:cNvPr id="28" name="Text Placeholder 27">
            <a:extLst>
              <a:ext uri="{FF2B5EF4-FFF2-40B4-BE49-F238E27FC236}">
                <a16:creationId xmlns:a16="http://schemas.microsoft.com/office/drawing/2014/main" id="{6C217C55-013D-E351-67BF-2C8F274EA546}"/>
              </a:ext>
            </a:extLst>
          </p:cNvPr>
          <p:cNvSpPr>
            <a:spLocks noGrp="1"/>
          </p:cNvSpPr>
          <p:nvPr>
            <p:ph type="body" sz="quarter" idx="18"/>
          </p:nvPr>
        </p:nvSpPr>
        <p:spPr/>
        <p:txBody>
          <a:bodyPr/>
          <a:lstStyle/>
          <a:p>
            <a:r>
              <a:rPr lang="en-US" sz="1600" dirty="0"/>
              <a:t>Facebook: @njdeptofed</a:t>
            </a:r>
          </a:p>
        </p:txBody>
      </p:sp>
      <p:sp>
        <p:nvSpPr>
          <p:cNvPr id="29" name="Text Placeholder 28">
            <a:extLst>
              <a:ext uri="{FF2B5EF4-FFF2-40B4-BE49-F238E27FC236}">
                <a16:creationId xmlns:a16="http://schemas.microsoft.com/office/drawing/2014/main" id="{359ABB3F-A076-6DBF-5466-43F205F3A6A7}"/>
              </a:ext>
            </a:extLst>
          </p:cNvPr>
          <p:cNvSpPr>
            <a:spLocks noGrp="1"/>
          </p:cNvSpPr>
          <p:nvPr>
            <p:ph type="body" sz="quarter" idx="19"/>
          </p:nvPr>
        </p:nvSpPr>
        <p:spPr/>
        <p:txBody>
          <a:bodyPr/>
          <a:lstStyle/>
          <a:p>
            <a:r>
              <a:rPr lang="en-US" sz="1600" dirty="0"/>
              <a:t>Instagram: @newjerseydoe</a:t>
            </a:r>
          </a:p>
        </p:txBody>
      </p:sp>
      <p:sp>
        <p:nvSpPr>
          <p:cNvPr id="30" name="Text Placeholder 29">
            <a:extLst>
              <a:ext uri="{FF2B5EF4-FFF2-40B4-BE49-F238E27FC236}">
                <a16:creationId xmlns:a16="http://schemas.microsoft.com/office/drawing/2014/main" id="{7CF3BAAC-496D-4B85-3627-8C30E4AF2738}"/>
              </a:ext>
            </a:extLst>
          </p:cNvPr>
          <p:cNvSpPr>
            <a:spLocks noGrp="1"/>
          </p:cNvSpPr>
          <p:nvPr>
            <p:ph type="body" sz="quarter" idx="20"/>
          </p:nvPr>
        </p:nvSpPr>
        <p:spPr>
          <a:xfrm>
            <a:off x="6987930" y="2532939"/>
            <a:ext cx="3614838" cy="914400"/>
          </a:xfrm>
        </p:spPr>
        <p:txBody>
          <a:bodyPr/>
          <a:lstStyle/>
          <a:p>
            <a:r>
              <a:rPr lang="en-US" sz="1600" dirty="0"/>
              <a:t>LinkedIn: </a:t>
            </a:r>
            <a:br>
              <a:rPr lang="en-US" sz="1600" dirty="0"/>
            </a:br>
            <a:r>
              <a:rPr lang="en-US" dirty="0"/>
              <a:t>New Jersey Department of Education</a:t>
            </a:r>
            <a:endParaRPr lang="en-US" sz="1600" dirty="0"/>
          </a:p>
        </p:txBody>
      </p:sp>
      <p:sp>
        <p:nvSpPr>
          <p:cNvPr id="31" name="Text Placeholder 30">
            <a:extLst>
              <a:ext uri="{FF2B5EF4-FFF2-40B4-BE49-F238E27FC236}">
                <a16:creationId xmlns:a16="http://schemas.microsoft.com/office/drawing/2014/main" id="{8030D69E-EBC9-1559-6603-B68A86227E9F}"/>
              </a:ext>
            </a:extLst>
          </p:cNvPr>
          <p:cNvSpPr>
            <a:spLocks noGrp="1"/>
          </p:cNvSpPr>
          <p:nvPr>
            <p:ph type="body" sz="quarter" idx="21"/>
          </p:nvPr>
        </p:nvSpPr>
        <p:spPr/>
        <p:txBody>
          <a:bodyPr/>
          <a:lstStyle/>
          <a:p>
            <a:r>
              <a:rPr lang="en-US" sz="1600" dirty="0"/>
              <a:t>Threads:</a:t>
            </a:r>
            <a:br>
              <a:rPr lang="en-US" sz="1600" dirty="0"/>
            </a:br>
            <a:r>
              <a:rPr lang="en-US" sz="1600" dirty="0"/>
              <a:t>@NewJerseyDOE</a:t>
            </a:r>
          </a:p>
        </p:txBody>
      </p:sp>
      <p:sp>
        <p:nvSpPr>
          <p:cNvPr id="26" name="Text Placeholder 25">
            <a:extLst>
              <a:ext uri="{FF2B5EF4-FFF2-40B4-BE49-F238E27FC236}">
                <a16:creationId xmlns:a16="http://schemas.microsoft.com/office/drawing/2014/main" id="{E68CAE81-3234-DE3E-C7AA-CC73969D28F6}"/>
              </a:ext>
            </a:extLst>
          </p:cNvPr>
          <p:cNvSpPr>
            <a:spLocks noGrp="1"/>
          </p:cNvSpPr>
          <p:nvPr>
            <p:ph type="body" sz="quarter" idx="16"/>
          </p:nvPr>
        </p:nvSpPr>
        <p:spPr/>
        <p:txBody>
          <a:bodyPr/>
          <a:lstStyle/>
          <a:p>
            <a:r>
              <a:rPr lang="en-US" sz="1600" dirty="0"/>
              <a:t>X: @NewJerseyDOE</a:t>
            </a:r>
          </a:p>
        </p:txBody>
      </p:sp>
      <p:sp>
        <p:nvSpPr>
          <p:cNvPr id="27" name="Text Placeholder 26">
            <a:extLst>
              <a:ext uri="{FF2B5EF4-FFF2-40B4-BE49-F238E27FC236}">
                <a16:creationId xmlns:a16="http://schemas.microsoft.com/office/drawing/2014/main" id="{2142AF28-2E6E-1CDD-37C3-5F1BDE78D249}"/>
              </a:ext>
            </a:extLst>
          </p:cNvPr>
          <p:cNvSpPr>
            <a:spLocks noGrp="1"/>
          </p:cNvSpPr>
          <p:nvPr>
            <p:ph type="body" sz="quarter" idx="17"/>
          </p:nvPr>
        </p:nvSpPr>
        <p:spPr>
          <a:xfrm>
            <a:off x="7265598" y="5009938"/>
            <a:ext cx="3059502" cy="914400"/>
          </a:xfrm>
        </p:spPr>
        <p:txBody>
          <a:bodyPr/>
          <a:lstStyle/>
          <a:p>
            <a:r>
              <a:rPr lang="en-US" sz="1600" dirty="0"/>
              <a:t>YouTube: </a:t>
            </a:r>
            <a:r>
              <a:rPr lang="en-US" sz="1400" dirty="0"/>
              <a:t>@newjerseydepartmentofeduca6565</a:t>
            </a:r>
          </a:p>
        </p:txBody>
      </p:sp>
      <p:sp>
        <p:nvSpPr>
          <p:cNvPr id="3" name="Slide Number Placeholder 2">
            <a:extLst>
              <a:ext uri="{FF2B5EF4-FFF2-40B4-BE49-F238E27FC236}">
                <a16:creationId xmlns:a16="http://schemas.microsoft.com/office/drawing/2014/main" id="{454C18FE-FE4C-49BD-8C8D-6AD512993F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99879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sz="4000" dirty="0"/>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a:xfrm>
            <a:off x="0" y="1822917"/>
            <a:ext cx="12192000" cy="747579"/>
          </a:xfrm>
        </p:spPr>
        <p:txBody>
          <a:bodyPr>
            <a:normAutofit/>
          </a:bodyPr>
          <a:lstStyle/>
          <a:p>
            <a:r>
              <a:rPr lang="en-US" sz="2400" dirty="0">
                <a:hlinkClick r:id="rId3"/>
              </a:rPr>
              <a:t>NJ Climate Change Education Resources: nj.gov/education/standards/climate/</a:t>
            </a:r>
            <a:endParaRPr lang="en-US" sz="2400" dirty="0">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1" y="2794014"/>
            <a:ext cx="12191999" cy="1493491"/>
          </a:xfrm>
        </p:spPr>
        <p:txBody>
          <a:bodyPr>
            <a:normAutofit/>
          </a:bodyPr>
          <a:lstStyle/>
          <a:p>
            <a:r>
              <a:rPr lang="en-US" sz="2400" dirty="0"/>
              <a:t>Program Office Email: </a:t>
            </a:r>
            <a:r>
              <a:rPr lang="en-US" sz="2400" dirty="0">
                <a:hlinkClick r:id="rId4"/>
              </a:rPr>
              <a:t>climateeducation@doe.nj.gov</a:t>
            </a:r>
            <a:endParaRPr lang="en-US" sz="2400" dirty="0"/>
          </a:p>
          <a:p>
            <a:r>
              <a:rPr lang="en-US" sz="2400" dirty="0"/>
              <a:t>EWEG Help Desk: </a:t>
            </a:r>
            <a:r>
              <a:rPr lang="en-US" sz="2400" dirty="0">
                <a:hlinkClick r:id="rId5"/>
              </a:rPr>
              <a:t>eweghelp@doe.nj.gov</a:t>
            </a:r>
            <a:endParaRPr lang="en-US" sz="2400" dirty="0"/>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49</a:t>
            </a:fld>
            <a:endParaRPr lang="en-US" dirty="0"/>
          </a:p>
        </p:txBody>
      </p:sp>
    </p:spTree>
    <p:extLst>
      <p:ext uri="{BB962C8B-B14F-4D97-AF65-F5344CB8AC3E}">
        <p14:creationId xmlns:p14="http://schemas.microsoft.com/office/powerpoint/2010/main" val="154524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Background (2 of 3)</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222375"/>
            <a:ext cx="11849100" cy="4672815"/>
          </a:xfrm>
        </p:spPr>
        <p:txBody>
          <a:bodyPr vert="horz" lIns="91440" tIns="45720" rIns="822960" bIns="45720" rtlCol="0" anchor="t">
            <a:normAutofit/>
          </a:bodyPr>
          <a:lstStyle/>
          <a:p>
            <a:r>
              <a:rPr lang="en-US" sz="2400" dirty="0"/>
              <a:t>Additionally, the 2023 NJSLS in </a:t>
            </a:r>
            <a:r>
              <a:rPr lang="en-US" sz="2400" dirty="0">
                <a:hlinkClick r:id="rId3"/>
              </a:rPr>
              <a:t>English Language Arts</a:t>
            </a:r>
            <a:r>
              <a:rPr lang="en-US" sz="2400" dirty="0"/>
              <a:t> (ELA) and </a:t>
            </a:r>
            <a:r>
              <a:rPr lang="en-US" sz="2400" dirty="0">
                <a:hlinkClick r:id="rId4"/>
              </a:rPr>
              <a:t>Mathematics</a:t>
            </a:r>
            <a:r>
              <a:rPr lang="en-US" sz="2400" dirty="0"/>
              <a:t> identify the standards through which climate change topics could be integrated as an interdisciplinary, authentic learning experience.</a:t>
            </a:r>
          </a:p>
          <a:p>
            <a:r>
              <a:rPr lang="en-US" sz="2400" dirty="0"/>
              <a:t>Collectively, these initiatives prepare students to understand how and why climate change happens, the impact it has on our local and global communities, and how to act in informed and sustainable ways.</a:t>
            </a:r>
          </a:p>
          <a:p>
            <a:pPr>
              <a:lnSpc>
                <a:spcPct val="88000"/>
              </a:lnSpc>
            </a:pPr>
            <a:r>
              <a:rPr lang="en-US" sz="2400" dirty="0"/>
              <a:t>In the fiscal year (FY) 2023 State budget, Governor Phil Murphy allocated $4.5 million to support schools with the implementation of climate change education in New Jersey.</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211616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Background (3 of 3)</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297681"/>
            <a:ext cx="11849100" cy="4803775"/>
          </a:xfrm>
        </p:spPr>
        <p:txBody>
          <a:bodyPr vert="horz" lIns="91440" tIns="45720" rIns="822960" bIns="45720" rtlCol="0" anchor="t">
            <a:normAutofit/>
          </a:bodyPr>
          <a:lstStyle/>
          <a:p>
            <a:pPr>
              <a:lnSpc>
                <a:spcPct val="88000"/>
              </a:lnSpc>
            </a:pPr>
            <a:r>
              <a:rPr lang="en-US" sz="2400" dirty="0"/>
              <a:t>The New Jersey Department of Education (NJDOE) administered the </a:t>
            </a:r>
            <a:r>
              <a:rPr lang="en-US" sz="2400" i="1" dirty="0"/>
              <a:t>Climate Awareness Education </a:t>
            </a:r>
            <a:r>
              <a:rPr lang="en-US" sz="2400" dirty="0"/>
              <a:t>grant opportunities (NGO #’s </a:t>
            </a:r>
            <a:r>
              <a:rPr lang="en-US" sz="2400" dirty="0">
                <a:hlinkClick r:id="rId3"/>
              </a:rPr>
              <a:t>23-WB01-G02</a:t>
            </a:r>
            <a:r>
              <a:rPr lang="en-US" sz="2400" dirty="0"/>
              <a:t> and </a:t>
            </a:r>
            <a:r>
              <a:rPr lang="en-US" sz="2400" dirty="0">
                <a:hlinkClick r:id="rId4"/>
              </a:rPr>
              <a:t>23-WB02-G02</a:t>
            </a:r>
            <a:r>
              <a:rPr lang="en-US" sz="2400" dirty="0"/>
              <a:t>) in fulfillment of the FY 23 State budget appropriation.</a:t>
            </a:r>
          </a:p>
          <a:p>
            <a:pPr>
              <a:lnSpc>
                <a:spcPct val="88000"/>
              </a:lnSpc>
            </a:pPr>
            <a:r>
              <a:rPr lang="en-US" sz="2400" dirty="0"/>
              <a:t>In the FY 2024 State budget, Governor Murphy allocated an additional $4.5 million to support schools with the implementation of climate change education in New Jersey.</a:t>
            </a:r>
          </a:p>
          <a:p>
            <a:pPr>
              <a:lnSpc>
                <a:spcPct val="88000"/>
              </a:lnSpc>
            </a:pPr>
            <a:r>
              <a:rPr lang="en-US" sz="2400" dirty="0"/>
              <a:t>The NJDOE is offering this grant opportunity in partial fulfillment of the FY 2024 State budget appropriation.</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75796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Overview (1 of 2)</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222375"/>
            <a:ext cx="11849100" cy="4803775"/>
          </a:xfrm>
        </p:spPr>
        <p:txBody>
          <a:bodyPr vert="horz" lIns="91440" tIns="45720" rIns="822960" bIns="45720" rtlCol="0" anchor="t">
            <a:noAutofit/>
          </a:bodyPr>
          <a:lstStyle/>
          <a:p>
            <a:r>
              <a:rPr lang="en-US" sz="2400" dirty="0">
                <a:latin typeface="Palatino Linotype"/>
              </a:rPr>
              <a:t>The goals and expectations of this grant opportunity are to:</a:t>
            </a:r>
          </a:p>
          <a:p>
            <a:pPr marL="914400" lvl="1" indent="-457200">
              <a:buFont typeface="+mj-lt"/>
              <a:buAutoNum type="arabicPeriod"/>
            </a:pPr>
            <a:r>
              <a:rPr lang="en-US" sz="2200" dirty="0">
                <a:latin typeface="Palatino Linotype"/>
              </a:rPr>
              <a:t>Expand equitable access to high-quality, standards-based climate change education for K</a:t>
            </a:r>
            <a:r>
              <a:rPr lang="en-US" sz="2200" kern="100" dirty="0">
                <a:effectLst/>
                <a:latin typeface="+mn-lt"/>
                <a:ea typeface="Calibri" panose="020F0502020204030204" pitchFamily="34" charset="0"/>
                <a:cs typeface="Times New Roman" panose="02020603050405020304" pitchFamily="18" charset="0"/>
              </a:rPr>
              <a:t>–</a:t>
            </a:r>
            <a:r>
              <a:rPr lang="en-US" sz="2200" dirty="0">
                <a:latin typeface="Palatino Linotype"/>
              </a:rPr>
              <a:t>12 students.</a:t>
            </a:r>
          </a:p>
          <a:p>
            <a:pPr marL="914400" lvl="1" indent="-457200">
              <a:buFont typeface="+mj-lt"/>
              <a:buAutoNum type="arabicPeriod"/>
            </a:pPr>
            <a:r>
              <a:rPr lang="en-US" sz="2200" dirty="0">
                <a:latin typeface="Palatino Linotype"/>
              </a:rPr>
              <a:t>Encourage student-centered experiential learning opportunities and engagement in location-based climate change solutions.</a:t>
            </a:r>
          </a:p>
          <a:p>
            <a:r>
              <a:rPr lang="en-US" sz="2400" dirty="0">
                <a:latin typeface="Palatino Linotype"/>
              </a:rPr>
              <a:t>Local education agencies (LEAs) will plan, coordinate, and execute an interdisciplinary, project-based unit plan and a corresponding student-led community resilience project focused on climate action and solutions in the students’ local community.</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6290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Overview (2 of 2)</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a:xfrm>
            <a:off x="171451" y="1222375"/>
            <a:ext cx="11849100" cy="4803775"/>
          </a:xfrm>
        </p:spPr>
        <p:txBody>
          <a:bodyPr vert="horz" lIns="91440" tIns="45720" rIns="822960" bIns="45720" rtlCol="0" anchor="t">
            <a:noAutofit/>
          </a:bodyPr>
          <a:lstStyle/>
          <a:p>
            <a:pPr>
              <a:lnSpc>
                <a:spcPct val="88000"/>
              </a:lnSpc>
            </a:pPr>
            <a:r>
              <a:rPr lang="en-US" sz="2400" dirty="0">
                <a:latin typeface="Palatino Linotype"/>
              </a:rPr>
              <a:t>The 12-month project period for this grant opportunity is </a:t>
            </a:r>
            <a:r>
              <a:rPr lang="en-US" sz="2400" b="1" dirty="0">
                <a:latin typeface="Palatino Linotype"/>
              </a:rPr>
              <a:t>June 1, 2024 to May 31, 2025</a:t>
            </a:r>
            <a:r>
              <a:rPr lang="en-US" sz="2400" dirty="0">
                <a:latin typeface="Palatino Linotype"/>
              </a:rPr>
              <a:t>.</a:t>
            </a:r>
          </a:p>
          <a:p>
            <a:pPr>
              <a:lnSpc>
                <a:spcPct val="88000"/>
              </a:lnSpc>
            </a:pPr>
            <a:r>
              <a:rPr lang="en-US" sz="2400" dirty="0">
                <a:latin typeface="Palatino Linotype"/>
              </a:rPr>
              <a:t>The application for this grant opportunity can be found in the EWEG online application system under the title of “Climate Change Education and Resilience”.</a:t>
            </a:r>
          </a:p>
          <a:p>
            <a:pPr>
              <a:lnSpc>
                <a:spcPct val="88000"/>
              </a:lnSpc>
            </a:pPr>
            <a:r>
              <a:rPr lang="en-US" sz="2400" dirty="0">
                <a:latin typeface="Palatino Linotype"/>
              </a:rPr>
              <a:t>Each applicant must have login credentials to access the application through the EWEG system.</a:t>
            </a:r>
          </a:p>
          <a:p>
            <a:pPr>
              <a:lnSpc>
                <a:spcPct val="88000"/>
              </a:lnSpc>
            </a:pPr>
            <a:r>
              <a:rPr lang="en-US" sz="2400" dirty="0">
                <a:latin typeface="Palatino Linotype"/>
              </a:rPr>
              <a:t>LEA applicants should contact their district’s Web (</a:t>
            </a:r>
            <a:r>
              <a:rPr lang="en-US" sz="2400" dirty="0">
                <a:latin typeface="Palatino Linotype"/>
                <a:hlinkClick r:id="rId3"/>
              </a:rPr>
              <a:t>Homeroom</a:t>
            </a:r>
            <a:r>
              <a:rPr lang="en-US" sz="2400" dirty="0">
                <a:latin typeface="Palatino Linotype"/>
              </a:rPr>
              <a:t> (https://homeroom.state.nj.us/)) Administrator for access to EWEG.</a:t>
            </a:r>
          </a:p>
          <a:p>
            <a:pPr>
              <a:lnSpc>
                <a:spcPct val="88000"/>
              </a:lnSpc>
            </a:pPr>
            <a:r>
              <a:rPr lang="en-US" sz="2400" dirty="0">
                <a:latin typeface="Palatino Linotype"/>
              </a:rPr>
              <a:t>Applications are due in the EWEG online application system by </a:t>
            </a:r>
            <a:r>
              <a:rPr lang="en-US" sz="2400" b="1" dirty="0">
                <a:latin typeface="Palatino Linotype"/>
              </a:rPr>
              <a:t>Thursday, February 29, 2024 at 4:00 p.m.</a:t>
            </a:r>
            <a:endParaRPr lang="en-US" sz="2000" b="1" dirty="0">
              <a:latin typeface="Palatino Linotype"/>
            </a:endParaRP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89714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762B3D-34B4-40FE-B1EA-0212C3DE8EB8}"/>
              </a:ext>
            </a:extLst>
          </p:cNvPr>
          <p:cNvSpPr>
            <a:spLocks noGrp="1"/>
          </p:cNvSpPr>
          <p:nvPr>
            <p:ph type="title"/>
          </p:nvPr>
        </p:nvSpPr>
        <p:spPr/>
        <p:txBody>
          <a:bodyPr/>
          <a:lstStyle/>
          <a:p>
            <a:r>
              <a:rPr lang="en-US" sz="4000" dirty="0"/>
              <a:t>Eligibility to Apply (1 of 2)</a:t>
            </a:r>
          </a:p>
        </p:txBody>
      </p:sp>
      <p:sp>
        <p:nvSpPr>
          <p:cNvPr id="7" name="Text Placeholder 6">
            <a:extLst>
              <a:ext uri="{FF2B5EF4-FFF2-40B4-BE49-F238E27FC236}">
                <a16:creationId xmlns:a16="http://schemas.microsoft.com/office/drawing/2014/main" id="{3CE2A0DD-7450-45DB-8B1B-4F74B52478B9}"/>
              </a:ext>
            </a:extLst>
          </p:cNvPr>
          <p:cNvSpPr>
            <a:spLocks noGrp="1"/>
          </p:cNvSpPr>
          <p:nvPr>
            <p:ph type="body" sz="quarter" idx="11"/>
          </p:nvPr>
        </p:nvSpPr>
        <p:spPr/>
        <p:txBody>
          <a:bodyPr vert="horz" lIns="91440" tIns="45720" rIns="822960" bIns="45720" rtlCol="0" anchor="t">
            <a:normAutofit lnSpcReduction="10000"/>
          </a:bodyPr>
          <a:lstStyle/>
          <a:p>
            <a:r>
              <a:rPr lang="en-US" sz="2800" dirty="0">
                <a:latin typeface="Palatino Linotype"/>
              </a:rPr>
              <a:t>This limited competitive grant opportunity is open to operating New Jersey LEAs.</a:t>
            </a:r>
          </a:p>
          <a:p>
            <a:r>
              <a:rPr lang="en-US" sz="2800" dirty="0">
                <a:latin typeface="Palatino Linotype"/>
              </a:rPr>
              <a:t>To effectively implement a community resilience project, the LEA must collaborate with at least one community partner (e.g., their municipality, a community-based nonprofit organization (CBO) that is currently engaged in place-based environmental education in their region, etc.</a:t>
            </a:r>
          </a:p>
          <a:p>
            <a:pPr lvl="1"/>
            <a:r>
              <a:rPr lang="en-US" sz="2400" dirty="0">
                <a:latin typeface="Palatino Linotype"/>
              </a:rPr>
              <a:t>The NJDOE is requiring LEAs to develop partnerships for this NGO to ensure the development of culturally responsive and locally focused community resilience projects.</a:t>
            </a:r>
          </a:p>
        </p:txBody>
      </p:sp>
      <p:sp>
        <p:nvSpPr>
          <p:cNvPr id="5" name="Slide Number Placeholder 4">
            <a:extLst>
              <a:ext uri="{FF2B5EF4-FFF2-40B4-BE49-F238E27FC236}">
                <a16:creationId xmlns:a16="http://schemas.microsoft.com/office/drawing/2014/main" id="{601C56B4-2EC9-44AD-9587-081167E38E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371056419"/>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F39C0D5BF509408E2363D13EBEDC89" ma:contentTypeVersion="13" ma:contentTypeDescription="Create a new document." ma:contentTypeScope="" ma:versionID="15ae8b682f5f05dc9fa5144a3ece7f2d">
  <xsd:schema xmlns:xsd="http://www.w3.org/2001/XMLSchema" xmlns:xs="http://www.w3.org/2001/XMLSchema" xmlns:p="http://schemas.microsoft.com/office/2006/metadata/properties" xmlns:ns2="1f40e57c-f313-408f-8e04-d87bcdf3eda1" xmlns:ns3="ff09ccd3-c4c4-4c97-9879-3eab03215f61" targetNamespace="http://schemas.microsoft.com/office/2006/metadata/properties" ma:root="true" ma:fieldsID="af46ac9b78965ac3c28c4bd0a3edafa6" ns2:_="" ns3:_="">
    <xsd:import namespace="1f40e57c-f313-408f-8e04-d87bcdf3eda1"/>
    <xsd:import namespace="ff09ccd3-c4c4-4c97-9879-3eab03215f6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0e57c-f313-408f-8e04-d87bcdf3ed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09ccd3-c4c4-4c97-9879-3eab03215f6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f09ccd3-c4c4-4c97-9879-3eab03215f61">
      <UserInfo>
        <DisplayName>Thomas, Elizabeth</DisplayName>
        <AccountId>116</AccountId>
        <AccountType/>
      </UserInfo>
      <UserInfo>
        <DisplayName>Gary, Ross</DisplayName>
        <AccountId>20</AccountId>
        <AccountType/>
      </UserInfo>
    </SharedWithUsers>
    <lcf76f155ced4ddcb4097134ff3c332f xmlns="1f40e57c-f313-408f-8e04-d87bcdf3ed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24AE3D-C185-444C-9589-1AE4D54210D8}">
  <ds:schemaRefs>
    <ds:schemaRef ds:uri="http://schemas.microsoft.com/sharepoint/v3/contenttype/forms"/>
  </ds:schemaRefs>
</ds:datastoreItem>
</file>

<file path=customXml/itemProps2.xml><?xml version="1.0" encoding="utf-8"?>
<ds:datastoreItem xmlns:ds="http://schemas.openxmlformats.org/officeDocument/2006/customXml" ds:itemID="{74FD6D9B-3F78-48B1-9270-CCA3C0205D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40e57c-f313-408f-8e04-d87bcdf3eda1"/>
    <ds:schemaRef ds:uri="ff09ccd3-c4c4-4c97-9879-3eab03215f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2CAE27-F695-4472-975D-2E4BE0F69223}">
  <ds:schemaRefs>
    <ds:schemaRef ds:uri="1f40e57c-f313-408f-8e04-d87bcdf3eda1"/>
    <ds:schemaRef ds:uri="http://purl.org/dc/elements/1.1/"/>
    <ds:schemaRef ds:uri="http://purl.org/dc/dcmitype/"/>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ff09ccd3-c4c4-4c97-9879-3eab03215f61"/>
  </ds:schemaRefs>
</ds:datastoreItem>
</file>

<file path=docProps/app.xml><?xml version="1.0" encoding="utf-8"?>
<Properties xmlns="http://schemas.openxmlformats.org/officeDocument/2006/extended-properties" xmlns:vt="http://schemas.openxmlformats.org/officeDocument/2006/docPropsVTypes">
  <Template>Climate Awareness NGO Technical Assistance Session FY23</Template>
  <TotalTime>118</TotalTime>
  <Words>8478</Words>
  <Application>Microsoft Office PowerPoint</Application>
  <PresentationFormat>Widescreen</PresentationFormat>
  <Paragraphs>667</Paragraphs>
  <Slides>49</Slides>
  <Notes>48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49</vt:i4>
      </vt:variant>
    </vt:vector>
  </HeadingPairs>
  <TitlesOfParts>
    <vt:vector size="57" baseType="lpstr">
      <vt:lpstr>Arial</vt:lpstr>
      <vt:lpstr>Calibri</vt:lpstr>
      <vt:lpstr>Palatino Linotype</vt:lpstr>
      <vt:lpstr>Symbol</vt:lpstr>
      <vt:lpstr>Wingdings</vt:lpstr>
      <vt:lpstr>NDJOE_Main</vt:lpstr>
      <vt:lpstr>NJDOE_TitleSlide</vt:lpstr>
      <vt:lpstr>NJDOE_SectionTitle</vt:lpstr>
      <vt:lpstr>Expanding Access to Climate Change Education  and the New Jersey Student Learning Standards through Interdisciplinary Learning and Community Resilience Projects Technical Assistance Session</vt:lpstr>
      <vt:lpstr>Questions and Answers</vt:lpstr>
      <vt:lpstr>Technical Assistance Session Overview</vt:lpstr>
      <vt:lpstr>Background (1 of 3)</vt:lpstr>
      <vt:lpstr>Background (2 of 3)</vt:lpstr>
      <vt:lpstr>Background (3 of 3)</vt:lpstr>
      <vt:lpstr>Overview (1 of 2)</vt:lpstr>
      <vt:lpstr>Overview (2 of 2)</vt:lpstr>
      <vt:lpstr>Eligibility to Apply (1 of 2)</vt:lpstr>
      <vt:lpstr>Eligibility to Apply (2 of 2)</vt:lpstr>
      <vt:lpstr>Project Considerations: Overview</vt:lpstr>
      <vt:lpstr>Project Considerations: Mandatory Goals</vt:lpstr>
      <vt:lpstr>Project Considerations: Mandatory Objectives (1 of 2)</vt:lpstr>
      <vt:lpstr>Project Considerations: Mandatory Objectives (2 of 2)</vt:lpstr>
      <vt:lpstr>Project Considerations: Climate Change Education</vt:lpstr>
      <vt:lpstr>Project Considerations: Climate Change Education Unit Plan (1 of 3)</vt:lpstr>
      <vt:lpstr>Project Considerations: Climate Change Education Unit Plan (2 of 3)</vt:lpstr>
      <vt:lpstr>Project Considerations: Climate Change Education Unit Plan (3 of 3)</vt:lpstr>
      <vt:lpstr>Project Considerations: Community Resilience Project (1 of 5)</vt:lpstr>
      <vt:lpstr>Project Considerations: Community Resilience Project (2 of 5)</vt:lpstr>
      <vt:lpstr>Project Considerations: Community Resilience Project (3 of 5)</vt:lpstr>
      <vt:lpstr>Project Considerations: Community Resilience Project (4 of 5)</vt:lpstr>
      <vt:lpstr>Project Considerations: Community Resilience Project (5 of 5)</vt:lpstr>
      <vt:lpstr>Project Considerations: Partnership and Network Development</vt:lpstr>
      <vt:lpstr>Project Considerations: CCLC Partnership (1 of 2)</vt:lpstr>
      <vt:lpstr>Project Considerations: CCLC Partnership (2 of 2)</vt:lpstr>
      <vt:lpstr>Project Considerations: Dissemination of Promising Practices (1 of 2)</vt:lpstr>
      <vt:lpstr>Project Considerations: Dissemination of Promising Practices (2 of 2)</vt:lpstr>
      <vt:lpstr>Project Considerations: CCLC Network Development</vt:lpstr>
      <vt:lpstr>Project Considerations: Mandatory Elements (1 of 3)</vt:lpstr>
      <vt:lpstr>Project Considerations: Mandatory Elements (2 of 3)</vt:lpstr>
      <vt:lpstr>Project Considerations: Mandatory Elements (3 of 3)</vt:lpstr>
      <vt:lpstr>Required Application Components (1 of 4)</vt:lpstr>
      <vt:lpstr>Required Application Components (2 of 4)</vt:lpstr>
      <vt:lpstr>Required Application Components (3 of 4)</vt:lpstr>
      <vt:lpstr>Required Application Components (4 of 4)</vt:lpstr>
      <vt:lpstr>Application Review Criteria (1 of 2)</vt:lpstr>
      <vt:lpstr>Application Review Criteria (2 of 2)</vt:lpstr>
      <vt:lpstr>Funding and Awards (1 of 5)</vt:lpstr>
      <vt:lpstr>Funding and Awards (2 of 5)</vt:lpstr>
      <vt:lpstr>Funding and Awards (3 of 5)</vt:lpstr>
      <vt:lpstr>Funding and Awards (4 of 5)</vt:lpstr>
      <vt:lpstr>Funding and Awards (5 of 5)</vt:lpstr>
      <vt:lpstr>Orientation and Reporting</vt:lpstr>
      <vt:lpstr>Summary</vt:lpstr>
      <vt:lpstr>Conclusion</vt:lpstr>
      <vt:lpstr>Reminder: Questions and Answers</vt:lpstr>
      <vt:lpstr>Follow Us on Social Media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Access to Climate Change Education and the New Jersey Student Learning Standards through Interdisciplinary Learning and Community Resilience Projects Technical Assistance Session</dc:title>
  <dc:creator>New Jersey Department of Education</dc:creator>
  <cp:lastModifiedBy>Sinkevicius, Aiste</cp:lastModifiedBy>
  <cp:revision>2</cp:revision>
  <dcterms:created xsi:type="dcterms:W3CDTF">2023-01-25T15:04:24Z</dcterms:created>
  <dcterms:modified xsi:type="dcterms:W3CDTF">2024-01-26T13:43:32Z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0x010100E3F39C0D5BF509408E2363D13EBEDC89</vt:lpwstr>
  </property>
  <property fmtid="{D5CDD505-2E9C-101B-9397-08002B2CF9AE}" pid="3" name="MediaServiceImageTags">
    <vt:lpwstr/>
  </property>
  <property fmtid="{D5CDD505-2E9C-101B-9397-08002B2CF9AE}" pid="4" name="Order">
    <vt:r8>83300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