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60"/>
  </p:notesMasterIdLst>
  <p:handoutMasterIdLst>
    <p:handoutMasterId r:id="rId61"/>
  </p:handoutMasterIdLst>
  <p:sldIdLst>
    <p:sldId id="330" r:id="rId7"/>
    <p:sldId id="269" r:id="rId8"/>
    <p:sldId id="270" r:id="rId9"/>
    <p:sldId id="274" r:id="rId10"/>
    <p:sldId id="295" r:id="rId11"/>
    <p:sldId id="278" r:id="rId12"/>
    <p:sldId id="300" r:id="rId13"/>
    <p:sldId id="299" r:id="rId14"/>
    <p:sldId id="271" r:id="rId15"/>
    <p:sldId id="272" r:id="rId16"/>
    <p:sldId id="297" r:id="rId17"/>
    <p:sldId id="334" r:id="rId18"/>
    <p:sldId id="298" r:id="rId19"/>
    <p:sldId id="301" r:id="rId20"/>
    <p:sldId id="279" r:id="rId21"/>
    <p:sldId id="302" r:id="rId22"/>
    <p:sldId id="282" r:id="rId23"/>
    <p:sldId id="283" r:id="rId24"/>
    <p:sldId id="303" r:id="rId25"/>
    <p:sldId id="304" r:id="rId26"/>
    <p:sldId id="305" r:id="rId27"/>
    <p:sldId id="306" r:id="rId28"/>
    <p:sldId id="307" r:id="rId29"/>
    <p:sldId id="308" r:id="rId30"/>
    <p:sldId id="309" r:id="rId31"/>
    <p:sldId id="310" r:id="rId32"/>
    <p:sldId id="311" r:id="rId33"/>
    <p:sldId id="313" r:id="rId34"/>
    <p:sldId id="312" r:id="rId35"/>
    <p:sldId id="314" r:id="rId36"/>
    <p:sldId id="315" r:id="rId37"/>
    <p:sldId id="316" r:id="rId38"/>
    <p:sldId id="318" r:id="rId39"/>
    <p:sldId id="317" r:id="rId40"/>
    <p:sldId id="319" r:id="rId41"/>
    <p:sldId id="320" r:id="rId42"/>
    <p:sldId id="321" r:id="rId43"/>
    <p:sldId id="322" r:id="rId44"/>
    <p:sldId id="323" r:id="rId45"/>
    <p:sldId id="324" r:id="rId46"/>
    <p:sldId id="325" r:id="rId47"/>
    <p:sldId id="275" r:id="rId48"/>
    <p:sldId id="326" r:id="rId49"/>
    <p:sldId id="327" r:id="rId50"/>
    <p:sldId id="335" r:id="rId51"/>
    <p:sldId id="280" r:id="rId52"/>
    <p:sldId id="329" r:id="rId53"/>
    <p:sldId id="333" r:id="rId54"/>
    <p:sldId id="291" r:id="rId55"/>
    <p:sldId id="292" r:id="rId56"/>
    <p:sldId id="294" r:id="rId57"/>
    <p:sldId id="332" r:id="rId58"/>
    <p:sldId id="33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06546-9DD9-0023-DDD8-EC4F2CAE1FF9}" name="Thomas, Elizabeth" initials="ET" userId="S::ethomas@doe.nj.gov::ecf9b76d-2424-407e-a49b-ad172b417e8c" providerId="AD"/>
  <p188:author id="{F43C8AD8-CDF3-CBE0-4135-828A4176226E}" name="Valenti, Jessica" initials="JV" userId="S::jvalenti@doe.nj.gov::5051511d-2ba2-4477-9127-30a8a52068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lenti, Jessica" initials="VJ" lastIdx="12" clrIdx="0">
    <p:extLst>
      <p:ext uri="{19B8F6BF-5375-455C-9EA6-DF929625EA0E}">
        <p15:presenceInfo xmlns:p15="http://schemas.microsoft.com/office/powerpoint/2012/main" userId="S::jvalenti@doe.nj.gov::5051511d-2ba2-4477-9127-30a8a5206819" providerId="AD"/>
      </p:ext>
    </p:extLst>
  </p:cmAuthor>
  <p:cmAuthor id="2" name="Chauhan, Swati" initials="CS" lastIdx="4" clrIdx="1">
    <p:extLst>
      <p:ext uri="{19B8F6BF-5375-455C-9EA6-DF929625EA0E}">
        <p15:presenceInfo xmlns:p15="http://schemas.microsoft.com/office/powerpoint/2012/main" userId="S::schauhan@doe.nj.gov::4d545244-44e6-4bf6-a485-1eda809375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6699"/>
    <a:srgbClr val="4472AC"/>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4A5A9-B557-4F73-A243-2C5430609A1D}" v="4" dt="2024-01-24T14:54:25.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69448" autoAdjust="0"/>
  </p:normalViewPr>
  <p:slideViewPr>
    <p:cSldViewPr snapToGrid="0">
      <p:cViewPr varScale="1">
        <p:scale>
          <a:sx n="46" d="100"/>
          <a:sy n="46" d="100"/>
        </p:scale>
        <p:origin x="1460" y="40"/>
      </p:cViewPr>
      <p:guideLst/>
    </p:cSldViewPr>
  </p:slideViewPr>
  <p:outlineViewPr>
    <p:cViewPr>
      <p:scale>
        <a:sx n="33" d="100"/>
        <a:sy n="33" d="100"/>
      </p:scale>
      <p:origin x="0" y="-11034"/>
    </p:cViewPr>
  </p:outlineViewPr>
  <p:notesTextViewPr>
    <p:cViewPr>
      <p:scale>
        <a:sx n="1" d="1"/>
        <a:sy n="1" d="1"/>
      </p:scale>
      <p:origin x="0" y="0"/>
    </p:cViewPr>
  </p:notesTextViewPr>
  <p:notesViewPr>
    <p:cSldViewPr snapToGrid="0">
      <p:cViewPr>
        <p:scale>
          <a:sx n="1" d="2"/>
          <a:sy n="1" d="2"/>
        </p:scale>
        <p:origin x="3864" y="113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1/26/2024</a:t>
            </a:fld>
            <a:endParaRPr lang="en-US" dirty="0"/>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dirty="0"/>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1/26/2024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dirty="0"/>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Technical Assistance Session for the Expanding Access to Climate Change Education and the New Jersey Student Learning Standards through Climate Change Learning Collaboratives Notice of Grant Opportunity.</a:t>
            </a:r>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dirty="0"/>
          </a:p>
        </p:txBody>
      </p:sp>
    </p:spTree>
    <p:extLst>
      <p:ext uri="{BB962C8B-B14F-4D97-AF65-F5344CB8AC3E}">
        <p14:creationId xmlns:p14="http://schemas.microsoft.com/office/powerpoint/2010/main" val="241722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Palatino Linotype"/>
              </a:rPr>
              <a:t>This limited competitive grant opportunity is open to two-year and four-year New Jersey-based institutes of higher education with approved Certificate of Eligibility with Advanced Standing or Certificate of Eligibility teacher preparation programs.</a:t>
            </a:r>
          </a:p>
          <a:p>
            <a:endParaRPr lang="en-US" sz="1200" dirty="0">
              <a:latin typeface="Palatino Linotype"/>
            </a:endParaRPr>
          </a:p>
          <a:p>
            <a:r>
              <a:rPr lang="en-US" sz="1200" dirty="0">
                <a:latin typeface="Palatino Linotype"/>
              </a:rPr>
              <a:t>To effectively support the implementation of climate change education across content areas, the institute of higher education grant project team must include, at a minimum, three staff members from the institute of higher education.</a:t>
            </a:r>
          </a:p>
          <a:p>
            <a:endParaRPr lang="en-US" sz="1200" dirty="0">
              <a:latin typeface="Palatino Linotype"/>
            </a:endParaRPr>
          </a:p>
          <a:p>
            <a:r>
              <a:rPr lang="en-US" sz="1200" dirty="0">
                <a:latin typeface="Palatino Linotype"/>
              </a:rPr>
              <a:t>The first staff member must be from the teacher preparation program with experience developing and supporting interdisciplinary learning initiatives, preferably with a sustainability focus.</a:t>
            </a:r>
          </a:p>
          <a:p>
            <a:endParaRPr lang="en-US" sz="1200" dirty="0">
              <a:latin typeface="Palatino Linotype"/>
            </a:endParaRPr>
          </a:p>
          <a:p>
            <a:r>
              <a:rPr lang="en-US" sz="1200" dirty="0">
                <a:latin typeface="Palatino Linotype"/>
              </a:rPr>
              <a:t>The second staff member must be external to the teacher preparation program, work within a science, technology, engineering, or mathematics department or school, and be well versed in climate change subject knowledge.</a:t>
            </a:r>
          </a:p>
          <a:p>
            <a:endParaRPr lang="en-US" sz="1200" dirty="0">
              <a:latin typeface="Palatino Linotype"/>
            </a:endParaRPr>
          </a:p>
          <a:p>
            <a:r>
              <a:rPr lang="en-US" sz="1200" dirty="0">
                <a:latin typeface="Palatino Linotype"/>
              </a:rPr>
              <a:t>And the third staff member must be external to the teacher preparation program, work within a department or school in the humanities, and preferably have some experience addressing climate change or other socio-scientific topics through the humanities.</a:t>
            </a:r>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dirty="0"/>
          </a:p>
        </p:txBody>
      </p:sp>
    </p:spTree>
    <p:extLst>
      <p:ext uri="{BB962C8B-B14F-4D97-AF65-F5344CB8AC3E}">
        <p14:creationId xmlns:p14="http://schemas.microsoft.com/office/powerpoint/2010/main" val="87299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a:rPr>
              <a:t>Applicants will also be responsible for identifying at least one community-based nonprofit organization that is currently engaged in place-based environmental education in their region to serve as a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alatino Linoty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a:rPr>
              <a:t>The New Jersey Department of Education requires applicants to develop partnerships to ensure the development of culturally responsive and locally focused learning opportunities for participating local education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alatino Linoty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a:rPr>
              <a:t>Applicants must ensure the mission, vision, and general services of any partner community-based nonprofit organization aligns with the intent of the New Jersey Student Learning Standards and the goals of this grant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alatino Linoty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a:rPr>
              <a:t>Please note, an eligible institute of higher education may submit only one application.</a:t>
            </a:r>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dirty="0"/>
          </a:p>
        </p:txBody>
      </p:sp>
    </p:spTree>
    <p:extLst>
      <p:ext uri="{BB962C8B-B14F-4D97-AF65-F5344CB8AC3E}">
        <p14:creationId xmlns:p14="http://schemas.microsoft.com/office/powerpoint/2010/main" val="3951831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New Jersey Department of Education expects to make a minimum of three, but up to six, awards to New Jersey institutes of higher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Applicants may each apply for up to three-hundred and twenty-five thousand dollars.</a:t>
            </a:r>
          </a:p>
          <a:p>
            <a:endParaRPr lang="en-US" dirty="0"/>
          </a:p>
          <a:p>
            <a:r>
              <a:rPr lang="en-US" dirty="0"/>
              <a:t>For the purposes of this grant program, New Jersey has been geographically divided into three regions: northern, central, and southern.</a:t>
            </a:r>
          </a:p>
          <a:p>
            <a:endParaRPr lang="en-US" dirty="0"/>
          </a:p>
          <a:p>
            <a:r>
              <a:rPr lang="en-US" dirty="0"/>
              <a:t>The table on this slide indicates the counties located within each of the three regions.</a:t>
            </a:r>
          </a:p>
          <a:p>
            <a:endParaRPr lang="en-US" dirty="0"/>
          </a:p>
          <a:p>
            <a:r>
              <a:rPr lang="en-US" dirty="0"/>
              <a:t>The county in which an institute of higher education is located will determine its regional designation.</a:t>
            </a:r>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dirty="0"/>
          </a:p>
        </p:txBody>
      </p:sp>
    </p:spTree>
    <p:extLst>
      <p:ext uri="{BB962C8B-B14F-4D97-AF65-F5344CB8AC3E}">
        <p14:creationId xmlns:p14="http://schemas.microsoft.com/office/powerpoint/2010/main" val="897259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New Jersey Department of Education will make up to two awards per region in rank order by region, provided there are enough applications that receive a passing score in each region.</a:t>
            </a:r>
          </a:p>
          <a:p>
            <a:endParaRPr lang="en-US" sz="1200" dirty="0"/>
          </a:p>
          <a:p>
            <a:r>
              <a:rPr lang="en-US" sz="1200" b="0" dirty="0"/>
              <a:t>If there are not enough applications that receive a passing score to make two awards in each region, the New Jersey Department of Education expects to distribute the remaining funds in the following order to applicants with passing scores until funding is exhausted:</a:t>
            </a:r>
          </a:p>
          <a:p>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If only one award can be made in a region, the funds from the remaining award intended for that region will be allocated to the successful applicant in that region.</a:t>
            </a:r>
          </a:p>
          <a:p>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If no awards can be made in a region, the remaining awards intended for that region will be made in rank order by score, regardless of region.</a:t>
            </a:r>
          </a:p>
          <a:p>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Any remaining award funds will be allocated evenly to all the successful applicants.</a:t>
            </a:r>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dirty="0"/>
          </a:p>
        </p:txBody>
      </p:sp>
    </p:spTree>
    <p:extLst>
      <p:ext uri="{BB962C8B-B14F-4D97-AF65-F5344CB8AC3E}">
        <p14:creationId xmlns:p14="http://schemas.microsoft.com/office/powerpoint/2010/main" val="3370373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any changes in an applicant’s expected budgetary allowance, the applicant will be required to amend their original application to reflect the revised budgetary allowance and to indicate their understanding of the revised grant program responsibilities associated with the revised budgetary allowance.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a:rPr>
              <a:t>Final awards are subject to the availability of State funds.</a:t>
            </a: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dirty="0"/>
          </a:p>
        </p:txBody>
      </p:sp>
    </p:spTree>
    <p:extLst>
      <p:ext uri="{BB962C8B-B14F-4D97-AF65-F5344CB8AC3E}">
        <p14:creationId xmlns:p14="http://schemas.microsoft.com/office/powerpoint/2010/main" val="2994311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intent of this next section of the presentation is to provide the applicant with an overview of the goals, objectives, and project design elements that must be included when planning, designing, and developing a project to meet the purpose of this grant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a:rPr>
              <a:t>The purpose of this grant program is to support local education agencies with the implementation of the New Jersey Student Learning Standards that integrate Climate Change Education through the establishment of region</a:t>
            </a:r>
            <a:r>
              <a:rPr lang="en-US" sz="1200" b="0" dirty="0">
                <a:latin typeface="Palatino Linotype"/>
              </a:rPr>
              <a:t>al Climate Change Learning Collaboratives, which will serve as conduits of knowledge and resources for local education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Palatino Linoty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Palatino Linotype"/>
              </a:rPr>
              <a:t>The Climate Change Learning Collaboratives will provide local education agencies with the support to effectively implement high quality, standards aligned climate change education unit plans, answer local education agencies’ questions, and connect local education agencies with established community partners that can further their climate change education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Palatino Linoty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Palatino Linotype"/>
              </a:rPr>
              <a:t>Although much of the work of the Climate Change Learning Collaboratives </a:t>
            </a:r>
            <a:r>
              <a:rPr lang="en-US" sz="1200" dirty="0">
                <a:latin typeface="Palatino Linotype"/>
              </a:rPr>
              <a:t>will be completed through interactions with local education agency staff, it is imperative to remember that students will be the ultimate beneficiaries of the efforts undertaken through this grant program.</a:t>
            </a: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dirty="0"/>
          </a:p>
        </p:txBody>
      </p:sp>
    </p:spTree>
    <p:extLst>
      <p:ext uri="{BB962C8B-B14F-4D97-AF65-F5344CB8AC3E}">
        <p14:creationId xmlns:p14="http://schemas.microsoft.com/office/powerpoint/2010/main" val="81024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Palatino Linotype"/>
              </a:rPr>
              <a:t>Given that there is strong evidence that behaviors and impacts related to students’ local communities have the greatest meaning for students, climate change education should f</a:t>
            </a:r>
            <a:r>
              <a:rPr lang="en-US" sz="2000" dirty="0"/>
              <a:t>ocus on local issues and opportunities in a culturally responsive manner, be student-driven in nature, engage students in collaborative, interdisciplinary projects, and extend learning beyond the classroom through opportunities for students to i</a:t>
            </a:r>
            <a:r>
              <a:rPr lang="en-US" sz="1600" dirty="0"/>
              <a:t>nteract with local ecosystems, become involved in local climate solutions and/or mitigation efforts and engage with community-based partners in dialogue and learning obtained through real-world experiences.</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Applicants must keep this in mind as they develop a plan to achieve the goals and objectives of the grant program.</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dirty="0"/>
          </a:p>
        </p:txBody>
      </p:sp>
    </p:spTree>
    <p:extLst>
      <p:ext uri="{BB962C8B-B14F-4D97-AF65-F5344CB8AC3E}">
        <p14:creationId xmlns:p14="http://schemas.microsoft.com/office/powerpoint/2010/main" val="552846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As mentioned previously, the goals and expectations of this grant opportunity are to establish a statewide network to support local education agencies in implementing climate change education initiatives through the creation of regional </a:t>
            </a:r>
            <a:r>
              <a:rPr lang="en-US" b="0" dirty="0">
                <a:cs typeface="Calibri"/>
              </a:rPr>
              <a:t>Climate Change Learning Collaboratives </a:t>
            </a:r>
            <a:r>
              <a:rPr lang="en-US" dirty="0">
                <a:cs typeface="Calibri"/>
              </a:rPr>
              <a:t>at New Jersey institutes of higher education, with the support of community-based nonprofit organizations engaged in place-based environmental education in each region and to increase the number and content-area diversity of K-12 educators prepared to teach high quality, standards-aligned climate change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a:rPr>
              <a:t>Applicants must outline a clear, detailed plan as to how they will achieve these goals and provide justification for their plan of action.</a:t>
            </a: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dirty="0"/>
          </a:p>
        </p:txBody>
      </p:sp>
    </p:spTree>
    <p:extLst>
      <p:ext uri="{BB962C8B-B14F-4D97-AF65-F5344CB8AC3E}">
        <p14:creationId xmlns:p14="http://schemas.microsoft.com/office/powerpoint/2010/main" val="4162189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 ten mandatory objectives for this grant opportunity fall into three categories: t</a:t>
            </a:r>
            <a:r>
              <a:rPr lang="en-US" sz="2000" dirty="0"/>
              <a:t>raining and assistance, partnership and network development, and culminating events.</a:t>
            </a:r>
          </a:p>
          <a:p>
            <a:endParaRPr lang="en-US" sz="2000" dirty="0"/>
          </a:p>
          <a:p>
            <a:r>
              <a:rPr lang="en-US" sz="2400" dirty="0"/>
              <a:t>The ten objectives must be included in the applicant’s plan to achieve the mandatory goals.</a:t>
            </a:r>
          </a:p>
          <a:p>
            <a:endParaRPr lang="en-US" sz="2400" dirty="0"/>
          </a:p>
          <a:p>
            <a:r>
              <a:rPr lang="en-US" sz="2400" dirty="0"/>
              <a:t>When completing the application, applicants must expand upon the objectives, providing detail as to how they will fit in the applicant’s specific project plan.</a:t>
            </a: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dirty="0"/>
          </a:p>
        </p:txBody>
      </p:sp>
    </p:spTree>
    <p:extLst>
      <p:ext uri="{BB962C8B-B14F-4D97-AF65-F5344CB8AC3E}">
        <p14:creationId xmlns:p14="http://schemas.microsoft.com/office/powerpoint/2010/main" val="1061474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 first five objectives fall under the Training and Assistance category and are </a:t>
            </a:r>
            <a:r>
              <a:rPr lang="en-US" sz="2000" dirty="0"/>
              <a:t>professional development, instructional materials, instructional opportunities, technical assistance, and evaluation strategies.</a:t>
            </a:r>
          </a:p>
          <a:p>
            <a:endParaRPr lang="en-US" dirty="0"/>
          </a:p>
          <a:p>
            <a:r>
              <a:rPr lang="en-US" dirty="0"/>
              <a:t>We will now briefly expand upon each objective, but applicants are referred to the Notice of Grant Opportunity for the full details of what is required for each mandatory objective.</a:t>
            </a:r>
          </a:p>
        </p:txBody>
      </p:sp>
      <p:sp>
        <p:nvSpPr>
          <p:cNvPr id="4" name="Slide Number Placeholder 3"/>
          <p:cNvSpPr>
            <a:spLocks noGrp="1"/>
          </p:cNvSpPr>
          <p:nvPr>
            <p:ph type="sldNum" sz="quarter" idx="5"/>
          </p:nvPr>
        </p:nvSpPr>
        <p:spPr/>
        <p:txBody>
          <a:bodyPr/>
          <a:lstStyle/>
          <a:p>
            <a:fld id="{B97A44F7-5F69-4F06-8F30-FB0E6EC0A151}" type="slidenum">
              <a:rPr lang="en-US" smtClean="0"/>
              <a:t>19</a:t>
            </a:fld>
            <a:endParaRPr lang="en-US" dirty="0"/>
          </a:p>
        </p:txBody>
      </p:sp>
    </p:spTree>
    <p:extLst>
      <p:ext uri="{BB962C8B-B14F-4D97-AF65-F5344CB8AC3E}">
        <p14:creationId xmlns:p14="http://schemas.microsoft.com/office/powerpoint/2010/main" val="229783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slides from this presentation will be posted </a:t>
            </a:r>
            <a:r>
              <a:rPr lang="en-US" sz="1200" dirty="0">
                <a:latin typeface="Palatino Linotype"/>
              </a:rPr>
              <a:t>by </a:t>
            </a:r>
            <a:r>
              <a:rPr lang="en-US" sz="1200" b="0" dirty="0">
                <a:latin typeface="Palatino Linotype"/>
              </a:rPr>
              <a:t>Friday, January 26th, 2024 </a:t>
            </a:r>
            <a:r>
              <a:rPr lang="en-US" sz="1200" dirty="0">
                <a:latin typeface="Palatino Linotype"/>
              </a:rPr>
              <a:t>o</a:t>
            </a:r>
            <a:r>
              <a:rPr lang="en-US" dirty="0"/>
              <a:t>n the </a:t>
            </a:r>
            <a:r>
              <a:rPr lang="en-US" sz="1200" b="0" dirty="0"/>
              <a:t>Notice of Grant Opportunity</a:t>
            </a:r>
            <a:r>
              <a:rPr lang="en-US" b="0" dirty="0"/>
              <a:t> webpage.</a:t>
            </a:r>
            <a:endParaRPr lang="en-US" b="0" dirty="0">
              <a:cs typeface="Calibri"/>
            </a:endParaRPr>
          </a:p>
          <a:p>
            <a:endParaRPr lang="en-US" dirty="0"/>
          </a:p>
          <a:p>
            <a:r>
              <a:rPr lang="en-US" dirty="0"/>
              <a:t>This session will take approximately </a:t>
            </a:r>
            <a:r>
              <a:rPr lang="en-US" b="0" dirty="0"/>
              <a:t>35-40</a:t>
            </a:r>
            <a:r>
              <a:rPr lang="en-US" b="1" dirty="0"/>
              <a:t> </a:t>
            </a:r>
            <a:r>
              <a:rPr lang="en-US" b="0" dirty="0"/>
              <a:t>minutes </a:t>
            </a:r>
            <a:r>
              <a:rPr lang="en-US" dirty="0"/>
              <a:t>and will provide an overview of the major components of the </a:t>
            </a:r>
            <a:r>
              <a:rPr lang="en-US" sz="1200" dirty="0"/>
              <a:t>Notice of Grant Opportunity</a:t>
            </a:r>
            <a:r>
              <a:rPr lang="en-US" dirty="0"/>
              <a:t> and the application process.</a:t>
            </a:r>
            <a:endParaRPr lang="en-US" dirty="0">
              <a:cs typeface="Calibri"/>
            </a:endParaRPr>
          </a:p>
          <a:p>
            <a:endParaRPr lang="en-US" dirty="0"/>
          </a:p>
          <a:p>
            <a:r>
              <a:rPr lang="en-US" dirty="0"/>
              <a:t>Applicants are advised to thoroughly read the </a:t>
            </a:r>
            <a:r>
              <a:rPr lang="en-US" sz="1200" dirty="0"/>
              <a:t>Notice of Grant Opportunity</a:t>
            </a:r>
            <a:r>
              <a:rPr lang="en-US" dirty="0"/>
              <a:t> for a complete understanding of the grant.</a:t>
            </a: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dirty="0"/>
          </a:p>
        </p:txBody>
      </p:sp>
    </p:spTree>
    <p:extLst>
      <p:ext uri="{BB962C8B-B14F-4D97-AF65-F5344CB8AC3E}">
        <p14:creationId xmlns:p14="http://schemas.microsoft.com/office/powerpoint/2010/main" val="2886920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t>The first objective is professional development.</a:t>
            </a:r>
          </a:p>
          <a:p>
            <a:endParaRPr lang="en-US" sz="2600" dirty="0"/>
          </a:p>
          <a:p>
            <a:r>
              <a:rPr lang="en-US" sz="2600" dirty="0"/>
              <a:t>The </a:t>
            </a:r>
            <a:r>
              <a:rPr lang="en-US" sz="2600" b="0" dirty="0"/>
              <a:t>Climate Change Learning Collaboratives </a:t>
            </a:r>
            <a:r>
              <a:rPr lang="en-US" sz="2600" dirty="0"/>
              <a:t>must provide professional development events that will support local education agencies with the implementation of the New Jersey Student Learning Standards.</a:t>
            </a:r>
          </a:p>
          <a:p>
            <a:endParaRPr lang="en-US" sz="2600" dirty="0"/>
          </a:p>
          <a:p>
            <a:r>
              <a:rPr lang="en-US" sz="2600" dirty="0"/>
              <a:t>Professional development events should cover, but are not limited to, the following topics:</a:t>
            </a:r>
          </a:p>
          <a:p>
            <a:endParaRPr lang="en-US" sz="2600" dirty="0"/>
          </a:p>
          <a:p>
            <a:r>
              <a:rPr lang="en-US" sz="2000" dirty="0"/>
              <a:t>The base climate change subject knowledge needed to teach standards-aligned climate change education in K-12 classrooms and across all nine content areas, with a focus on local knowledge most relevant to students’ everyday lives.</a:t>
            </a:r>
          </a:p>
          <a:p>
            <a:endParaRPr lang="en-US" sz="2000" dirty="0"/>
          </a:p>
          <a:p>
            <a:r>
              <a:rPr lang="en-US" sz="2000" dirty="0"/>
              <a:t>How to effectively identify, develop, and implement high quality, standards-aligned, interdisciplinary, project-based K-12 climate change education unit plans.</a:t>
            </a:r>
          </a:p>
          <a:p>
            <a:endParaRPr lang="en-US" sz="2000" dirty="0"/>
          </a:p>
          <a:p>
            <a:r>
              <a:rPr lang="en-US" sz="2000" dirty="0"/>
              <a:t>How to create and/or identify opportunities for student engagement in local climate change research, sustainability initiatives, and other experiential learning opportunities.</a:t>
            </a:r>
          </a:p>
          <a:p>
            <a:endParaRPr lang="en-US" sz="2000" dirty="0"/>
          </a:p>
          <a:p>
            <a:r>
              <a:rPr lang="en-US" sz="2000" dirty="0"/>
              <a:t>Relevant technology and/or tools that can be integrated into climate change education unit plans.</a:t>
            </a:r>
          </a:p>
          <a:p>
            <a:endParaRPr lang="en-US" sz="2000" dirty="0"/>
          </a:p>
          <a:p>
            <a:r>
              <a:rPr lang="en-US" sz="2000" dirty="0"/>
              <a:t>How to utilize self-assessment tools to provide ongoing feedback on implementation progress and set goals for improvement moving forward.</a:t>
            </a:r>
          </a:p>
          <a:p>
            <a:endParaRPr lang="en-US" sz="2000" dirty="0"/>
          </a:p>
          <a:p>
            <a:r>
              <a:rPr lang="en-US" sz="2000" dirty="0"/>
              <a:t>Ways to expand climate change education initiatives through external grant, award, and certification programs, the establishment of a green team, and the development of a sustainability plan.</a:t>
            </a: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dirty="0"/>
          </a:p>
        </p:txBody>
      </p:sp>
    </p:spTree>
    <p:extLst>
      <p:ext uri="{BB962C8B-B14F-4D97-AF65-F5344CB8AC3E}">
        <p14:creationId xmlns:p14="http://schemas.microsoft.com/office/powerpoint/2010/main" val="2423437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least two professional development events must take place in each calendar month of the project period starting in </a:t>
            </a:r>
            <a:r>
              <a:rPr lang="en-US" sz="1200" b="0" dirty="0">
                <a:highlight>
                  <a:srgbClr val="FFFF00"/>
                </a:highlight>
              </a:rPr>
              <a:t>June 2024</a:t>
            </a:r>
            <a:r>
              <a:rPr lang="en-US" sz="1200"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more effectively serve local education agencies across the entire state, at least one in-person professional development event must be held in each of New Jersey’s twenty-one counties during the project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the purposes of the application, applicants should assume they will be responsible for providing these in-person professional development events to the counties in their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In the event that two </a:t>
            </a:r>
            <a:r>
              <a:rPr lang="en-US" sz="1200" b="0" dirty="0">
                <a:highlight>
                  <a:srgbClr val="FFFF00"/>
                </a:highlight>
              </a:rPr>
              <a:t>Climate Change Learning Collaboratives</a:t>
            </a:r>
            <a:r>
              <a:rPr lang="en-US" sz="1200" b="0" dirty="0"/>
              <a:t> are designated in a region, the county responsibilities in the region will be divided between the two </a:t>
            </a:r>
            <a:r>
              <a:rPr lang="en-US" sz="1200" b="0" dirty="0">
                <a:highlight>
                  <a:srgbClr val="FFFF00"/>
                </a:highlight>
              </a:rPr>
              <a:t>Climate Change Learning Collaboratives</a:t>
            </a:r>
            <a:r>
              <a:rPr lang="en-US" sz="1200" b="0" dirty="0"/>
              <a:t> </a:t>
            </a:r>
            <a:r>
              <a:rPr lang="en-US" sz="1200" dirty="0"/>
              <a:t>by the Program Office.</a:t>
            </a: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dirty="0"/>
          </a:p>
        </p:txBody>
      </p:sp>
    </p:spTree>
    <p:extLst>
      <p:ext uri="{BB962C8B-B14F-4D97-AF65-F5344CB8AC3E}">
        <p14:creationId xmlns:p14="http://schemas.microsoft.com/office/powerpoint/2010/main" val="990860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0" dirty="0"/>
              <a:t>Climate Change Learning Collaboratives </a:t>
            </a:r>
            <a:r>
              <a:rPr lang="en-US" dirty="0"/>
              <a:t>may subcontract with their community-based nonprofit organization partners to provide professional development events on their behalf.</a:t>
            </a:r>
          </a:p>
          <a:p>
            <a:endParaRPr lang="en-US" dirty="0"/>
          </a:p>
          <a:p>
            <a:r>
              <a:rPr lang="en-US" dirty="0"/>
              <a:t>Applicants must ensure the mission, vision, and general services of any partner community-based nonprofit organization aligns with the intent of the 2020 and 2023 New Jersey Student Learning Standards and the goals of this grant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final determination as to the suitability of any proposed </a:t>
            </a:r>
            <a:r>
              <a:rPr lang="en-US" dirty="0"/>
              <a:t>community-based nonprofit organization </a:t>
            </a:r>
            <a:r>
              <a:rPr lang="en-US" sz="1200" dirty="0"/>
              <a:t>to provide professional development events in alignment with the intent of the 2020 and 2023 </a:t>
            </a:r>
            <a:r>
              <a:rPr lang="en-US" dirty="0"/>
              <a:t>New Jersey Student Learning Standards </a:t>
            </a:r>
            <a:r>
              <a:rPr lang="en-US" sz="1200" dirty="0"/>
              <a:t>and the goals of this grant program will be determined by the New Jersey Department of Education.</a:t>
            </a:r>
            <a:endParaRPr lang="en-US" sz="1000" dirty="0"/>
          </a:p>
        </p:txBody>
      </p:sp>
      <p:sp>
        <p:nvSpPr>
          <p:cNvPr id="4" name="Slide Number Placeholder 3"/>
          <p:cNvSpPr>
            <a:spLocks noGrp="1"/>
          </p:cNvSpPr>
          <p:nvPr>
            <p:ph type="sldNum" sz="quarter" idx="5"/>
          </p:nvPr>
        </p:nvSpPr>
        <p:spPr/>
        <p:txBody>
          <a:bodyPr/>
          <a:lstStyle/>
          <a:p>
            <a:fld id="{B97A44F7-5F69-4F06-8F30-FB0E6EC0A151}" type="slidenum">
              <a:rPr lang="en-US" smtClean="0"/>
              <a:t>22</a:t>
            </a:fld>
            <a:endParaRPr lang="en-US" dirty="0"/>
          </a:p>
        </p:txBody>
      </p:sp>
    </p:spTree>
    <p:extLst>
      <p:ext uri="{BB962C8B-B14F-4D97-AF65-F5344CB8AC3E}">
        <p14:creationId xmlns:p14="http://schemas.microsoft.com/office/powerpoint/2010/main" val="1872810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second objective is instructional materials.</a:t>
            </a:r>
          </a:p>
          <a:p>
            <a:endParaRPr lang="en-US" sz="1000" dirty="0"/>
          </a:p>
          <a:p>
            <a:r>
              <a:rPr lang="en-US" sz="1000" dirty="0"/>
              <a:t>The </a:t>
            </a:r>
            <a:r>
              <a:rPr lang="en-US" sz="1000" b="0" dirty="0"/>
              <a:t>Climate Change Learning Collaboratives </a:t>
            </a:r>
            <a:r>
              <a:rPr lang="en-US" sz="1000" dirty="0"/>
              <a:t>must assist local education agencies in identifying and developing high quality, standards-aligned, interdisciplinary instructional materials.</a:t>
            </a:r>
          </a:p>
          <a:p>
            <a:endParaRPr lang="en-US" sz="1000" dirty="0"/>
          </a:p>
          <a:p>
            <a:r>
              <a:rPr lang="en-US" sz="1000" dirty="0"/>
              <a:t>Any development of instructional materials must be done in collaboration with local education agencies to ensure the utility of the resources developed.</a:t>
            </a:r>
          </a:p>
          <a:p>
            <a:endParaRPr lang="en-US" sz="1000" dirty="0"/>
          </a:p>
          <a:p>
            <a:r>
              <a:rPr lang="en-US" sz="1000" dirty="0"/>
              <a:t>The New Jersey Department of Education has compiled standards-aligned instructional materials, developed informational videos, and provided guidance for designing and evaluating instructional materials that applicants are encouraged to use as a starting point when developing a plan to assist local education agencies in identifying instructional materials.</a:t>
            </a:r>
          </a:p>
        </p:txBody>
      </p:sp>
      <p:sp>
        <p:nvSpPr>
          <p:cNvPr id="4" name="Slide Number Placeholder 3"/>
          <p:cNvSpPr>
            <a:spLocks noGrp="1"/>
          </p:cNvSpPr>
          <p:nvPr>
            <p:ph type="sldNum" sz="quarter" idx="5"/>
          </p:nvPr>
        </p:nvSpPr>
        <p:spPr/>
        <p:txBody>
          <a:bodyPr/>
          <a:lstStyle/>
          <a:p>
            <a:fld id="{B97A44F7-5F69-4F06-8F30-FB0E6EC0A151}" type="slidenum">
              <a:rPr lang="en-US" smtClean="0"/>
              <a:t>23</a:t>
            </a:fld>
            <a:endParaRPr lang="en-US" dirty="0"/>
          </a:p>
        </p:txBody>
      </p:sp>
    </p:spTree>
    <p:extLst>
      <p:ext uri="{BB962C8B-B14F-4D97-AF65-F5344CB8AC3E}">
        <p14:creationId xmlns:p14="http://schemas.microsoft.com/office/powerpoint/2010/main" val="1467576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third objective is instructional opportunities.</a:t>
            </a:r>
          </a:p>
          <a:p>
            <a:endParaRPr lang="en-US" sz="1000" dirty="0"/>
          </a:p>
          <a:p>
            <a:r>
              <a:rPr lang="en-US" sz="1000" dirty="0"/>
              <a:t>The </a:t>
            </a:r>
            <a:r>
              <a:rPr lang="en-US" sz="1000" b="0" dirty="0"/>
              <a:t>Climate Change Learning Collaboratives must assist local education agencies in identifying and developing locally focused, high quality, standards-aligned, interdisciplinary instructional opportunities.</a:t>
            </a:r>
          </a:p>
          <a:p>
            <a:endParaRPr lang="en-US" sz="1000" b="0" dirty="0"/>
          </a:p>
          <a:p>
            <a:r>
              <a:rPr lang="en-US" sz="1000" b="0" dirty="0"/>
              <a:t>Under this objective, the Climate Change Learning Collaboratives must support local education agencies in identifying or developing an experiential learning opportunity within their local community directly related to the New Jersey Student Learning Standards that may be leveraged in support of climate change education.</a:t>
            </a:r>
          </a:p>
          <a:p>
            <a:endParaRPr lang="en-US" sz="1000" b="0" dirty="0"/>
          </a:p>
          <a:p>
            <a:r>
              <a:rPr lang="en-US" sz="1000" b="0" dirty="0"/>
              <a:t>For the purposes of this grant, experiential learning opportunities are learning activities that extend climate change education beyond the classroom, providing opportunities for students to interact with local ecosystems, become involved in climate solutions, and engage with community-based partners in dialogue and learning obtained through real-world experiences.</a:t>
            </a:r>
          </a:p>
        </p:txBody>
      </p:sp>
      <p:sp>
        <p:nvSpPr>
          <p:cNvPr id="4" name="Slide Number Placeholder 3"/>
          <p:cNvSpPr>
            <a:spLocks noGrp="1"/>
          </p:cNvSpPr>
          <p:nvPr>
            <p:ph type="sldNum" sz="quarter" idx="5"/>
          </p:nvPr>
        </p:nvSpPr>
        <p:spPr/>
        <p:txBody>
          <a:bodyPr/>
          <a:lstStyle/>
          <a:p>
            <a:fld id="{B97A44F7-5F69-4F06-8F30-FB0E6EC0A151}" type="slidenum">
              <a:rPr lang="en-US" smtClean="0"/>
              <a:t>24</a:t>
            </a:fld>
            <a:endParaRPr lang="en-US" dirty="0"/>
          </a:p>
        </p:txBody>
      </p:sp>
    </p:spTree>
    <p:extLst>
      <p:ext uri="{BB962C8B-B14F-4D97-AF65-F5344CB8AC3E}">
        <p14:creationId xmlns:p14="http://schemas.microsoft.com/office/powerpoint/2010/main" val="2569366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a:t>
            </a:r>
            <a:r>
              <a:rPr lang="en-US" sz="1000" b="0" dirty="0"/>
              <a:t>Climate Change Learning Collaboratives </a:t>
            </a:r>
            <a:r>
              <a:rPr lang="en-US" sz="1000" dirty="0"/>
              <a:t>are permitted to subcontract with their community-based nonprofit organization partners to provide local education agencies with an experiential learning opportunity or the technical training and support to develop an experiential learning opportunity themselves.</a:t>
            </a:r>
          </a:p>
          <a:p>
            <a:endParaRPr lang="en-US" sz="1000" b="0" dirty="0"/>
          </a:p>
          <a:p>
            <a:r>
              <a:rPr lang="en-US" sz="1000" dirty="0"/>
              <a:t>Applicants must ensure the mission, vision, and general services of any partner community-based nonprofit organization aligns with the intent of the New Jersey Student Learning Standards and the goals of this grant program.</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final determination as to the suitability of any proposed community-based nonprofit organization to provide an experiential learning opportunity or the technical training and support in alignment with the intent of the New Jersey Student Learning Standards and the goals of this grant program will be determined by the New Jersey Department of Education.</a:t>
            </a:r>
            <a:endParaRPr lang="en-US" sz="1000" b="0" dirty="0"/>
          </a:p>
        </p:txBody>
      </p:sp>
      <p:sp>
        <p:nvSpPr>
          <p:cNvPr id="4" name="Slide Number Placeholder 3"/>
          <p:cNvSpPr>
            <a:spLocks noGrp="1"/>
          </p:cNvSpPr>
          <p:nvPr>
            <p:ph type="sldNum" sz="quarter" idx="5"/>
          </p:nvPr>
        </p:nvSpPr>
        <p:spPr/>
        <p:txBody>
          <a:bodyPr/>
          <a:lstStyle/>
          <a:p>
            <a:fld id="{B97A44F7-5F69-4F06-8F30-FB0E6EC0A151}" type="slidenum">
              <a:rPr lang="en-US" smtClean="0"/>
              <a:t>25</a:t>
            </a:fld>
            <a:endParaRPr lang="en-US" dirty="0"/>
          </a:p>
        </p:txBody>
      </p:sp>
    </p:spTree>
    <p:extLst>
      <p:ext uri="{BB962C8B-B14F-4D97-AF65-F5344CB8AC3E}">
        <p14:creationId xmlns:p14="http://schemas.microsoft.com/office/powerpoint/2010/main" val="2037097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fourth objective is technical assistance.</a:t>
            </a:r>
          </a:p>
          <a:p>
            <a:endParaRPr lang="en-US" sz="1000" dirty="0"/>
          </a:p>
          <a:p>
            <a:r>
              <a:rPr lang="en-US" sz="2400" dirty="0"/>
              <a:t>The </a:t>
            </a:r>
            <a:r>
              <a:rPr lang="en-US" sz="2400" b="0" dirty="0"/>
              <a:t>Climate Change Learning Collaboratives </a:t>
            </a:r>
            <a:r>
              <a:rPr lang="en-US" sz="2400" dirty="0"/>
              <a:t>must provide local education agencies with technical assistance related to their climate change education initiatives.</a:t>
            </a:r>
          </a:p>
          <a:p>
            <a:endParaRPr lang="en-US" sz="2400" dirty="0"/>
          </a:p>
          <a:p>
            <a:r>
              <a:rPr lang="en-US" sz="2000" dirty="0"/>
              <a:t>This includes, but is not limited to, guidance in the use of technology, teaching tools, and instructional materials, applying for non-New Jersey Department of Education grants, awards, and certifications, establishing green teams, and assisting administrators in developing a sustainability plan.</a:t>
            </a:r>
            <a:endParaRPr lang="en-US" sz="1000" dirty="0"/>
          </a:p>
        </p:txBody>
      </p:sp>
      <p:sp>
        <p:nvSpPr>
          <p:cNvPr id="4" name="Slide Number Placeholder 3"/>
          <p:cNvSpPr>
            <a:spLocks noGrp="1"/>
          </p:cNvSpPr>
          <p:nvPr>
            <p:ph type="sldNum" sz="quarter" idx="5"/>
          </p:nvPr>
        </p:nvSpPr>
        <p:spPr/>
        <p:txBody>
          <a:bodyPr/>
          <a:lstStyle/>
          <a:p>
            <a:fld id="{B97A44F7-5F69-4F06-8F30-FB0E6EC0A151}" type="slidenum">
              <a:rPr lang="en-US" smtClean="0"/>
              <a:t>26</a:t>
            </a:fld>
            <a:endParaRPr lang="en-US" dirty="0"/>
          </a:p>
        </p:txBody>
      </p:sp>
    </p:spTree>
    <p:extLst>
      <p:ext uri="{BB962C8B-B14F-4D97-AF65-F5344CB8AC3E}">
        <p14:creationId xmlns:p14="http://schemas.microsoft.com/office/powerpoint/2010/main" val="672033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fifth objective is evaluation strategies.</a:t>
            </a:r>
          </a:p>
          <a:p>
            <a:endParaRPr lang="en-US" sz="1000" dirty="0"/>
          </a:p>
          <a:p>
            <a:r>
              <a:rPr lang="en-US" sz="2400" dirty="0"/>
              <a:t>The </a:t>
            </a:r>
            <a:r>
              <a:rPr lang="en-US" sz="2400" b="0" dirty="0"/>
              <a:t>Climate Change Learning Collaboratives must </a:t>
            </a:r>
            <a:r>
              <a:rPr lang="en-US" sz="1000" b="0" dirty="0"/>
              <a:t>assist local education agencies in utilizing self-assessment tools to determine their progress towards full implementation of the New Jersey Student Learning Standards via locally focused, high quality, standards-aligned, interdisciplinary instruction and setting goals for improvement.</a:t>
            </a:r>
          </a:p>
          <a:p>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Local education agency grantees of the Program Office will be asked to provide self-assessment data as a part of regular reporting. The Climate Change Learning Collaboratives </a:t>
            </a:r>
            <a:r>
              <a:rPr lang="en-US" sz="1000" dirty="0"/>
              <a:t>must assist the local education agency grantees in gathering and analyzing that data to inform goalsetting.</a:t>
            </a:r>
          </a:p>
        </p:txBody>
      </p:sp>
      <p:sp>
        <p:nvSpPr>
          <p:cNvPr id="4" name="Slide Number Placeholder 3"/>
          <p:cNvSpPr>
            <a:spLocks noGrp="1"/>
          </p:cNvSpPr>
          <p:nvPr>
            <p:ph type="sldNum" sz="quarter" idx="5"/>
          </p:nvPr>
        </p:nvSpPr>
        <p:spPr/>
        <p:txBody>
          <a:bodyPr/>
          <a:lstStyle/>
          <a:p>
            <a:fld id="{B97A44F7-5F69-4F06-8F30-FB0E6EC0A151}" type="slidenum">
              <a:rPr lang="en-US" smtClean="0"/>
              <a:t>27</a:t>
            </a:fld>
            <a:endParaRPr lang="en-US" dirty="0"/>
          </a:p>
        </p:txBody>
      </p:sp>
    </p:spTree>
    <p:extLst>
      <p:ext uri="{BB962C8B-B14F-4D97-AF65-F5344CB8AC3E}">
        <p14:creationId xmlns:p14="http://schemas.microsoft.com/office/powerpoint/2010/main" val="759457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next four objectives, which all fall under the Partnership and Network Development category, are </a:t>
            </a:r>
            <a:r>
              <a:rPr lang="en-US" sz="2000" dirty="0"/>
              <a:t>community-based nonprofit organization partnerships, local education agency partnerships, </a:t>
            </a:r>
            <a:r>
              <a:rPr lang="en-US" sz="2000" b="0" dirty="0"/>
              <a:t>Climate Change Learning Collaborative </a:t>
            </a:r>
            <a:r>
              <a:rPr lang="en-US" sz="2000" dirty="0"/>
              <a:t>network development, and regional </a:t>
            </a:r>
            <a:r>
              <a:rPr lang="en-US" sz="2000" b="0" dirty="0"/>
              <a:t>Climate Change Learning Collaborative </a:t>
            </a:r>
            <a:r>
              <a:rPr lang="en-US" sz="2000" dirty="0"/>
              <a:t>promotion.</a:t>
            </a:r>
          </a:p>
          <a:p>
            <a:endParaRPr lang="en-US" dirty="0"/>
          </a:p>
          <a:p>
            <a:r>
              <a:rPr lang="en-US" dirty="0"/>
              <a:t>We will now briefly expand upon each objective, but applicants are referred to the Notice of Grant Opportunity for the full details of what is required for each mandatory objective.</a:t>
            </a:r>
          </a:p>
        </p:txBody>
      </p:sp>
      <p:sp>
        <p:nvSpPr>
          <p:cNvPr id="4" name="Slide Number Placeholder 3"/>
          <p:cNvSpPr>
            <a:spLocks noGrp="1"/>
          </p:cNvSpPr>
          <p:nvPr>
            <p:ph type="sldNum" sz="quarter" idx="5"/>
          </p:nvPr>
        </p:nvSpPr>
        <p:spPr/>
        <p:txBody>
          <a:bodyPr/>
          <a:lstStyle/>
          <a:p>
            <a:fld id="{B97A44F7-5F69-4F06-8F30-FB0E6EC0A151}" type="slidenum">
              <a:rPr lang="en-US" smtClean="0"/>
              <a:t>28</a:t>
            </a:fld>
            <a:endParaRPr lang="en-US" dirty="0"/>
          </a:p>
        </p:txBody>
      </p:sp>
    </p:spTree>
    <p:extLst>
      <p:ext uri="{BB962C8B-B14F-4D97-AF65-F5344CB8AC3E}">
        <p14:creationId xmlns:p14="http://schemas.microsoft.com/office/powerpoint/2010/main" val="1630860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sixth objective is community-based nonprofit organization partnerships.</a:t>
            </a:r>
          </a:p>
          <a:p>
            <a:endParaRPr lang="en-US" sz="1000" dirty="0"/>
          </a:p>
          <a:p>
            <a:r>
              <a:rPr lang="en-US" sz="2400" dirty="0"/>
              <a:t>The </a:t>
            </a:r>
            <a:r>
              <a:rPr lang="en-US" sz="2400" b="0" dirty="0"/>
              <a:t>Climate Change Learning Collaboratives must partner with at least one community-based nonprofit organization that is engaged in locally focused environmental education in their region to support culturally responsive and place based professional development, experiential learning opportunities, and technical assistance.</a:t>
            </a:r>
          </a:p>
          <a:p>
            <a:endParaRPr lang="en-US" sz="2400" b="0" dirty="0"/>
          </a:p>
          <a:p>
            <a:r>
              <a:rPr lang="en-US" sz="2200" b="0" dirty="0"/>
              <a:t>For the </a:t>
            </a:r>
            <a:r>
              <a:rPr lang="en-US" sz="2000" b="0" dirty="0"/>
              <a:t>Climate Change Learning Collaboratives </a:t>
            </a:r>
            <a:r>
              <a:rPr lang="en-US" sz="2200" b="0" dirty="0"/>
              <a:t>to meet the </a:t>
            </a:r>
            <a:r>
              <a:rPr lang="en-US" sz="2000" b="0" dirty="0"/>
              <a:t>community-based nonprofit organization</a:t>
            </a:r>
            <a:r>
              <a:rPr lang="en-US" sz="2200" b="0" dirty="0"/>
              <a:t> partnership requirement, they must complete the following tasks:</a:t>
            </a:r>
          </a:p>
          <a:p>
            <a:endParaRPr lang="en-US" sz="2200" b="0" dirty="0"/>
          </a:p>
          <a:p>
            <a:r>
              <a:rPr lang="en-US" sz="2200" b="0" dirty="0"/>
              <a:t>One, h</a:t>
            </a:r>
            <a:r>
              <a:rPr lang="en-US" sz="2000" b="0" dirty="0"/>
              <a:t>old regular meetings with any community-based nonprofit organization partners.</a:t>
            </a:r>
          </a:p>
          <a:p>
            <a:endParaRPr lang="en-US" sz="2000" b="0" dirty="0"/>
          </a:p>
          <a:p>
            <a:r>
              <a:rPr lang="en-US" sz="2000" b="0" dirty="0"/>
              <a:t>And two, collect programmatic and fiscal data from any community-based nonprofit organization partners regarding any services, subcontracted or otherwise, that the community-based nonprofit organization partners engage in as a part of the partner agreement with the Climate Change Learning Collaboratives.</a:t>
            </a:r>
            <a:endParaRPr lang="en-US" sz="1000" b="0" dirty="0"/>
          </a:p>
        </p:txBody>
      </p:sp>
      <p:sp>
        <p:nvSpPr>
          <p:cNvPr id="4" name="Slide Number Placeholder 3"/>
          <p:cNvSpPr>
            <a:spLocks noGrp="1"/>
          </p:cNvSpPr>
          <p:nvPr>
            <p:ph type="sldNum" sz="quarter" idx="5"/>
          </p:nvPr>
        </p:nvSpPr>
        <p:spPr/>
        <p:txBody>
          <a:bodyPr/>
          <a:lstStyle/>
          <a:p>
            <a:fld id="{B97A44F7-5F69-4F06-8F30-FB0E6EC0A151}" type="slidenum">
              <a:rPr lang="en-US" smtClean="0"/>
              <a:t>29</a:t>
            </a:fld>
            <a:endParaRPr lang="en-US" dirty="0"/>
          </a:p>
        </p:txBody>
      </p:sp>
    </p:spTree>
    <p:extLst>
      <p:ext uri="{BB962C8B-B14F-4D97-AF65-F5344CB8AC3E}">
        <p14:creationId xmlns:p14="http://schemas.microsoft.com/office/powerpoint/2010/main" val="125001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attendees will be in listen-only mode throughout the webinar.</a:t>
            </a:r>
          </a:p>
          <a:p>
            <a:endParaRPr lang="en-US" dirty="0"/>
          </a:p>
          <a:p>
            <a:r>
              <a:rPr lang="en-US" dirty="0"/>
              <a:t>All questions must be submitted electronically to one of the email addresses listed on this slide.</a:t>
            </a:r>
            <a:endParaRPr lang="en-US" dirty="0">
              <a:cs typeface="Calibri"/>
            </a:endParaRPr>
          </a:p>
          <a:p>
            <a:endParaRPr lang="en-US" dirty="0"/>
          </a:p>
          <a:p>
            <a:r>
              <a:rPr lang="en-US" dirty="0"/>
              <a:t>No questions will be answered live during this session.</a:t>
            </a:r>
            <a:endParaRPr lang="en-US" dirty="0">
              <a:cs typeface="Calibri"/>
            </a:endParaRPr>
          </a:p>
          <a:p>
            <a:endParaRPr lang="en-US" dirty="0"/>
          </a:p>
          <a:p>
            <a:r>
              <a:rPr lang="en-US" dirty="0"/>
              <a:t>Please direct questions regarding the Electronic Web Enabled Grant online application system to eweg help at doe.nj.gov.</a:t>
            </a:r>
            <a:endParaRPr lang="en-US" dirty="0">
              <a:cs typeface="Calibri"/>
            </a:endParaRPr>
          </a:p>
          <a:p>
            <a:endParaRPr lang="en-US" dirty="0"/>
          </a:p>
          <a:p>
            <a:r>
              <a:rPr lang="en-US" dirty="0"/>
              <a:t>Please direct programmatic questions to climate education at doe.nj.gov.</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Answers to any programmatic questions received </a:t>
            </a:r>
            <a:r>
              <a:rPr lang="en-US" sz="1200" dirty="0">
                <a:latin typeface="Palatino Linotype"/>
              </a:rPr>
              <a:t>by </a:t>
            </a:r>
            <a:r>
              <a:rPr lang="en-US" sz="1200" b="0" dirty="0">
                <a:latin typeface="Palatino Linotype"/>
              </a:rPr>
              <a:t>Monday, January 29th, 2024 </a:t>
            </a:r>
            <a:r>
              <a:rPr lang="en-US" dirty="0"/>
              <a:t>at climate education at doe.nj.gov will be posted </a:t>
            </a:r>
            <a:r>
              <a:rPr lang="en-US" sz="1200" dirty="0">
                <a:latin typeface="Palatino Linotype"/>
              </a:rPr>
              <a:t>on the </a:t>
            </a:r>
            <a:r>
              <a:rPr lang="en-US" sz="1200" b="0" dirty="0">
                <a:latin typeface="Palatino Linotype"/>
              </a:rPr>
              <a:t>Notice of Grant Opportunity webpage </a:t>
            </a:r>
            <a:r>
              <a:rPr lang="en-US" b="0" dirty="0"/>
              <a:t>by </a:t>
            </a:r>
            <a:r>
              <a:rPr lang="en-US" b="0" u="none" dirty="0"/>
              <a:t>Wednesday, January 31st, 2024</a:t>
            </a:r>
            <a:r>
              <a:rPr lang="en-US" sz="1200" b="0" dirty="0">
                <a:latin typeface="Palatino Linotype"/>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Palatino Linotype"/>
            </a:endParaRPr>
          </a:p>
          <a:p>
            <a:pPr>
              <a:lnSpc>
                <a:spcPct val="88000"/>
              </a:lnSpc>
            </a:pPr>
            <a:r>
              <a:rPr lang="en-US" sz="1200" dirty="0">
                <a:latin typeface="Palatino Linotype"/>
              </a:rPr>
              <a:t>Please note, the Program Office is not permitted to provide a response to programmatic questions received after </a:t>
            </a:r>
            <a:r>
              <a:rPr lang="en-US" sz="1200" b="0" dirty="0">
                <a:latin typeface="Palatino Linotype"/>
              </a:rPr>
              <a:t>January 29th, 2024</a:t>
            </a:r>
            <a:r>
              <a:rPr lang="en-US" sz="1200" dirty="0">
                <a:highlight>
                  <a:srgbClr val="FFFF00"/>
                </a:highlight>
                <a:latin typeface="Palatino Linotype"/>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alatino Linoty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a:rPr>
              <a:t>Please keep in mind when submitting programmatic questions that only general programmatic questions related to the Notice of Grant Opportunity can be answered, not project-specific questions.</a:t>
            </a: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dirty="0"/>
          </a:p>
        </p:txBody>
      </p:sp>
    </p:spTree>
    <p:extLst>
      <p:ext uri="{BB962C8B-B14F-4D97-AF65-F5344CB8AC3E}">
        <p14:creationId xmlns:p14="http://schemas.microsoft.com/office/powerpoint/2010/main" val="1398836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seventh objective is local education agency partnerships.</a:t>
            </a:r>
          </a:p>
          <a:p>
            <a:endParaRPr lang="en-US" sz="1000" dirty="0"/>
          </a:p>
          <a:p>
            <a:r>
              <a:rPr lang="en-US" sz="2400" dirty="0"/>
              <a:t>The </a:t>
            </a:r>
            <a:r>
              <a:rPr lang="en-US" sz="2400" b="0" dirty="0"/>
              <a:t>Climate Change Learning Collaboratives must partner with </a:t>
            </a:r>
            <a:r>
              <a:rPr lang="en-US" sz="1000" b="0" dirty="0"/>
              <a:t>local education agencies that receive fiscal year 2024 climate change education grant opportunities administered by the Program Office.</a:t>
            </a:r>
          </a:p>
          <a:p>
            <a:endParaRPr lang="en-US" sz="1000" b="0" dirty="0"/>
          </a:p>
          <a:p>
            <a:r>
              <a:rPr lang="en-US" sz="1000" b="0" dirty="0"/>
              <a:t>Local education agencies who are awarded fiscal year 2024 climate change education funding through the Program Office will be required to initiate a partnership with a Climate Change Learning Collaborative and complete tasks specified by the Program Office. Please refer to the Notice of Grant Opportunity for the tasks local education agencies can complete to meet the partnership requirement.</a:t>
            </a:r>
          </a:p>
          <a:p>
            <a:endParaRPr lang="en-US" sz="1000" b="0" dirty="0"/>
          </a:p>
          <a:p>
            <a:r>
              <a:rPr lang="en-US" sz="1000" b="0" dirty="0"/>
              <a:t>The regional Climate Change Learning Collaboratives will be required to keep records of interactions with local education agency grantees of the Program Office to ensure the partnership requirement is met.</a:t>
            </a:r>
          </a:p>
          <a:p>
            <a:endParaRPr lang="en-US" sz="1000" b="0" dirty="0"/>
          </a:p>
          <a:p>
            <a:r>
              <a:rPr lang="en-US" sz="1000" b="0" dirty="0"/>
              <a:t>Additional information about the fiscal year 2024 local education agency </a:t>
            </a:r>
            <a:r>
              <a:rPr lang="en-US" sz="1000" b="0"/>
              <a:t>grant opportunity </a:t>
            </a:r>
            <a:r>
              <a:rPr lang="en-US" sz="1000" b="0" dirty="0"/>
              <a:t>and the partnership requirement will be provided by the Program Office to the selected Climate Change Learning Collaboratives.</a:t>
            </a:r>
          </a:p>
        </p:txBody>
      </p:sp>
      <p:sp>
        <p:nvSpPr>
          <p:cNvPr id="4" name="Slide Number Placeholder 3"/>
          <p:cNvSpPr>
            <a:spLocks noGrp="1"/>
          </p:cNvSpPr>
          <p:nvPr>
            <p:ph type="sldNum" sz="quarter" idx="5"/>
          </p:nvPr>
        </p:nvSpPr>
        <p:spPr/>
        <p:txBody>
          <a:bodyPr/>
          <a:lstStyle/>
          <a:p>
            <a:fld id="{B97A44F7-5F69-4F06-8F30-FB0E6EC0A151}" type="slidenum">
              <a:rPr lang="en-US" smtClean="0"/>
              <a:t>30</a:t>
            </a:fld>
            <a:endParaRPr lang="en-US" dirty="0"/>
          </a:p>
        </p:txBody>
      </p:sp>
    </p:spTree>
    <p:extLst>
      <p:ext uri="{BB962C8B-B14F-4D97-AF65-F5344CB8AC3E}">
        <p14:creationId xmlns:p14="http://schemas.microsoft.com/office/powerpoint/2010/main" val="2269726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eighth objective is </a:t>
            </a:r>
            <a:r>
              <a:rPr lang="en-US" sz="1000" b="0" dirty="0"/>
              <a:t>Climate Change Learning Collaborative network development.</a:t>
            </a:r>
          </a:p>
          <a:p>
            <a:endParaRPr lang="en-US" sz="1000" b="0" dirty="0"/>
          </a:p>
          <a:p>
            <a:r>
              <a:rPr lang="en-US" sz="2400" b="0" dirty="0"/>
              <a:t>The Climate Change Learning Collaboratives must provide local education agencies within their region multiple opportunities to network, collaborate, and innovate with fellow educators at neighboring local education agencies and community-based nonprofit organizations engaged in locally focused environmental education in their region to foster the development of a statewide climate change education support network.</a:t>
            </a:r>
          </a:p>
          <a:p>
            <a:endParaRPr lang="en-US" sz="2400" b="0" dirty="0">
              <a:highlight>
                <a:srgbClr val="FFFF00"/>
              </a:highlight>
            </a:endParaRPr>
          </a:p>
          <a:p>
            <a:r>
              <a:rPr lang="en-US" sz="2000" b="0" dirty="0"/>
              <a:t>Climate Change Learning Collaboratives </a:t>
            </a:r>
            <a:r>
              <a:rPr lang="en-US" sz="2200" dirty="0"/>
              <a:t>must create an email listserv or a cloud-based collaboration site for local education agencies and provide at least one additional face-to-face networking opportunity for local education agencies every two months.</a:t>
            </a:r>
          </a:p>
          <a:p>
            <a:endParaRPr lang="en-US" sz="2200" dirty="0"/>
          </a:p>
          <a:p>
            <a:r>
              <a:rPr lang="en-US" sz="2000" dirty="0"/>
              <a:t>The additional networking opportunity could take many forms, including, but not limited to, events exclusively for this purpose and dedicated networking time at professional development events.</a:t>
            </a:r>
            <a:endParaRPr lang="en-US" sz="1000" dirty="0"/>
          </a:p>
        </p:txBody>
      </p:sp>
      <p:sp>
        <p:nvSpPr>
          <p:cNvPr id="4" name="Slide Number Placeholder 3"/>
          <p:cNvSpPr>
            <a:spLocks noGrp="1"/>
          </p:cNvSpPr>
          <p:nvPr>
            <p:ph type="sldNum" sz="quarter" idx="5"/>
          </p:nvPr>
        </p:nvSpPr>
        <p:spPr/>
        <p:txBody>
          <a:bodyPr/>
          <a:lstStyle/>
          <a:p>
            <a:fld id="{B97A44F7-5F69-4F06-8F30-FB0E6EC0A151}" type="slidenum">
              <a:rPr lang="en-US" smtClean="0"/>
              <a:t>31</a:t>
            </a:fld>
            <a:endParaRPr lang="en-US" dirty="0"/>
          </a:p>
        </p:txBody>
      </p:sp>
    </p:spTree>
    <p:extLst>
      <p:ext uri="{BB962C8B-B14F-4D97-AF65-F5344CB8AC3E}">
        <p14:creationId xmlns:p14="http://schemas.microsoft.com/office/powerpoint/2010/main" val="1884738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ninth objective is regional </a:t>
            </a:r>
            <a:r>
              <a:rPr lang="en-US" sz="1000" b="0" dirty="0"/>
              <a:t>Climate Change Learning Collaborative promotion.</a:t>
            </a:r>
          </a:p>
          <a:p>
            <a:endParaRPr lang="en-US" sz="1000" b="0" dirty="0"/>
          </a:p>
          <a:p>
            <a:r>
              <a:rPr lang="en-US" sz="2400" b="0" dirty="0"/>
              <a:t>The Climate Change Learning Collaboratives must promote their services to recruit and engage local education agencies.</a:t>
            </a:r>
          </a:p>
          <a:p>
            <a:endParaRPr lang="en-US" sz="2400" b="0" dirty="0">
              <a:highlight>
                <a:srgbClr val="FFFF00"/>
              </a:highlight>
            </a:endParaRPr>
          </a:p>
          <a:p>
            <a:r>
              <a:rPr lang="en-US" sz="2000" b="0" dirty="0"/>
              <a:t>Climate Change Learning Collaboratives </a:t>
            </a:r>
            <a:r>
              <a:rPr lang="en-US" sz="2200" b="0" dirty="0"/>
              <a:t>must develop and maintain a dedicated email address for their regional </a:t>
            </a:r>
            <a:r>
              <a:rPr lang="en-US" sz="2000" b="0" dirty="0"/>
              <a:t>Climate Change Learning Collaborative</a:t>
            </a:r>
            <a:r>
              <a:rPr lang="en-US" sz="2200" b="0" dirty="0"/>
              <a:t>.</a:t>
            </a:r>
          </a:p>
          <a:p>
            <a:endParaRPr lang="en-US" sz="2200" b="0" dirty="0"/>
          </a:p>
          <a:p>
            <a:r>
              <a:rPr lang="en-US" sz="2000" b="0" dirty="0"/>
              <a:t>The email inbox must be checked daily to ensure timely communication with interested local education agencies.</a:t>
            </a:r>
          </a:p>
          <a:p>
            <a:endParaRPr lang="en-US" sz="2000" b="0" dirty="0">
              <a:highlight>
                <a:srgbClr val="FFFF00"/>
              </a:highlight>
            </a:endParaRPr>
          </a:p>
          <a:p>
            <a:r>
              <a:rPr lang="en-US" sz="2000" b="0" dirty="0"/>
              <a:t>The Climate Change Learning Collaboratives </a:t>
            </a:r>
            <a:r>
              <a:rPr lang="en-US" sz="2200" b="0" dirty="0"/>
              <a:t>must also develop and maintain a website or webpage containing information promoting the regional </a:t>
            </a:r>
            <a:r>
              <a:rPr lang="en-US" sz="2000" b="0" dirty="0"/>
              <a:t>Climate Change Learning Collaborative</a:t>
            </a:r>
            <a:r>
              <a:rPr lang="en-US" sz="2200" b="0" dirty="0">
                <a:highlight>
                  <a:srgbClr val="FFFF00"/>
                </a:highlight>
              </a:rPr>
              <a:t>’s</a:t>
            </a:r>
            <a:r>
              <a:rPr lang="en-US" sz="2200" b="0" dirty="0"/>
              <a:t> services, share the </a:t>
            </a:r>
            <a:r>
              <a:rPr lang="en-US" sz="2000" b="0" dirty="0"/>
              <a:t>Climate Change Learning Collaborative</a:t>
            </a:r>
            <a:r>
              <a:rPr lang="en-US" sz="2200" b="0" dirty="0">
                <a:highlight>
                  <a:srgbClr val="FFFF00"/>
                </a:highlight>
              </a:rPr>
              <a:t>’s</a:t>
            </a:r>
            <a:r>
              <a:rPr lang="en-US" sz="2200" b="0" dirty="0"/>
              <a:t> email address, and share the work of the local education agencies that partner with the </a:t>
            </a:r>
            <a:r>
              <a:rPr lang="en-US" sz="2000" b="0" dirty="0"/>
              <a:t>Climate Change Learning Collaborative</a:t>
            </a:r>
            <a:r>
              <a:rPr lang="en-US" sz="2200" b="0" dirty="0"/>
              <a:t>.</a:t>
            </a:r>
          </a:p>
          <a:p>
            <a:endParaRPr lang="en-US" sz="2200" dirty="0"/>
          </a:p>
          <a:p>
            <a:r>
              <a:rPr lang="en-US" sz="2000" dirty="0"/>
              <a:t>The website or webpage must be updated at least once per month to keep the content current.</a:t>
            </a:r>
            <a:endParaRPr lang="en-US" sz="1000" dirty="0"/>
          </a:p>
        </p:txBody>
      </p:sp>
      <p:sp>
        <p:nvSpPr>
          <p:cNvPr id="4" name="Slide Number Placeholder 3"/>
          <p:cNvSpPr>
            <a:spLocks noGrp="1"/>
          </p:cNvSpPr>
          <p:nvPr>
            <p:ph type="sldNum" sz="quarter" idx="5"/>
          </p:nvPr>
        </p:nvSpPr>
        <p:spPr/>
        <p:txBody>
          <a:bodyPr/>
          <a:lstStyle/>
          <a:p>
            <a:fld id="{B97A44F7-5F69-4F06-8F30-FB0E6EC0A151}" type="slidenum">
              <a:rPr lang="en-US" smtClean="0"/>
              <a:t>32</a:t>
            </a:fld>
            <a:endParaRPr lang="en-US" dirty="0"/>
          </a:p>
        </p:txBody>
      </p:sp>
    </p:spTree>
    <p:extLst>
      <p:ext uri="{BB962C8B-B14F-4D97-AF65-F5344CB8AC3E}">
        <p14:creationId xmlns:p14="http://schemas.microsoft.com/office/powerpoint/2010/main" val="1499088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last of the ten objectives, which falls under the Culminating Events category, is a</a:t>
            </a:r>
            <a:r>
              <a:rPr lang="en-US" sz="2000" dirty="0"/>
              <a:t> </a:t>
            </a:r>
            <a:r>
              <a:rPr lang="en-US" sz="2000" b="0" dirty="0"/>
              <a:t>Climate Change Learning Collaborative </a:t>
            </a:r>
            <a:r>
              <a:rPr lang="en-US" sz="2000" dirty="0"/>
              <a:t>culminating event.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952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dirty="0"/>
              <a:t>The Climate Change Learning Collaborative must </a:t>
            </a:r>
            <a:r>
              <a:rPr lang="en-US" sz="1800" b="0" dirty="0">
                <a:solidFill>
                  <a:srgbClr val="000000"/>
                </a:solidFill>
                <a:effectLst/>
                <a:latin typeface="Calibri" panose="020F0502020204030204" pitchFamily="34" charset="0"/>
                <a:ea typeface="Times New Roman" panose="02020603050405020304" pitchFamily="18" charset="0"/>
              </a:rPr>
              <a:t>plan and coordinate a </a:t>
            </a:r>
            <a:r>
              <a:rPr lang="en-US" sz="1800" b="0" dirty="0"/>
              <a:t>Climate Change Learning Collaborative</a:t>
            </a:r>
            <a:r>
              <a:rPr lang="en-US" sz="1800" b="0" dirty="0">
                <a:solidFill>
                  <a:srgbClr val="000000"/>
                </a:solidFill>
                <a:effectLst/>
                <a:latin typeface="Calibri" panose="020F0502020204030204" pitchFamily="34" charset="0"/>
                <a:ea typeface="Times New Roman" panose="02020603050405020304" pitchFamily="18" charset="0"/>
              </a:rPr>
              <a:t>-wide culminating event at the end of the project period to showcase the work completed by </a:t>
            </a:r>
            <a:r>
              <a:rPr lang="en-US" sz="1800" b="0" dirty="0"/>
              <a:t>Climate Change Learning Collaborative </a:t>
            </a:r>
            <a:r>
              <a:rPr lang="en-US" sz="1800" b="0" dirty="0">
                <a:solidFill>
                  <a:srgbClr val="000000"/>
                </a:solidFill>
                <a:effectLst/>
                <a:latin typeface="Calibri" panose="020F0502020204030204" pitchFamily="34" charset="0"/>
                <a:ea typeface="Times New Roman" panose="02020603050405020304" pitchFamily="18" charset="0"/>
              </a:rPr>
              <a:t>staff and the community-based nonprofit and local education agency partners.</a:t>
            </a:r>
          </a:p>
          <a:p>
            <a:endParaRPr lang="en-US" sz="1800" dirty="0">
              <a:solidFill>
                <a:srgbClr val="000000"/>
              </a:solidFill>
              <a:effectLst/>
              <a:latin typeface="Calibri" panose="020F0502020204030204" pitchFamily="34" charset="0"/>
            </a:endParaRPr>
          </a:p>
          <a:p>
            <a:r>
              <a:rPr lang="en-US" sz="1800" dirty="0"/>
              <a:t>The event can be held no sooner than three-quarters of the way through the project period, and the format of the event will be determined by the grantee.</a:t>
            </a:r>
            <a:endParaRPr lang="en-US" sz="18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34</a:t>
            </a:fld>
            <a:endParaRPr lang="en-US" dirty="0"/>
          </a:p>
        </p:txBody>
      </p:sp>
    </p:spTree>
    <p:extLst>
      <p:ext uri="{BB962C8B-B14F-4D97-AF65-F5344CB8AC3E}">
        <p14:creationId xmlns:p14="http://schemas.microsoft.com/office/powerpoint/2010/main" val="3811403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In addition to the mandatory objectives, the following twelve project design elements must be met by grantees and clearly addressed in the applicant’s project plan.</a:t>
            </a:r>
          </a:p>
          <a:p>
            <a:endParaRPr lang="en-US" sz="2400" dirty="0"/>
          </a:p>
          <a:p>
            <a:r>
              <a:rPr lang="en-US" dirty="0"/>
              <a:t>One. The first </a:t>
            </a:r>
            <a:r>
              <a:rPr lang="en-US" b="0" dirty="0"/>
              <a:t>two months of the project period, April and May 2024, must be used by the Climate Change Learning Collaboratives to establish the Climate Change Learning Collaborative framework and to prepare to implement the project plan in the approved application.</a:t>
            </a:r>
          </a:p>
          <a:p>
            <a:endParaRPr lang="en-US" b="0" dirty="0"/>
          </a:p>
          <a:p>
            <a:r>
              <a:rPr lang="en-US" b="0" dirty="0"/>
              <a:t>Starting June 1st, 2024, the Climate Change Learning Collaboratives </a:t>
            </a:r>
            <a:r>
              <a:rPr lang="en-US" dirty="0"/>
              <a:t>must be ready to provide services to interested local education agencies.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603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2400" b="0" dirty="0">
                <a:highlight>
                  <a:srgbClr val="FFFF00"/>
                </a:highlight>
              </a:rPr>
              <a:t>Two. The Climate Change Learning Collaboratives</a:t>
            </a:r>
            <a:r>
              <a:rPr lang="en-US" sz="2400" b="0" dirty="0"/>
              <a:t> must ground all work completed through this grant program in the 2020 New Jersey Student Learning Standards supporting Climate Change Education and the climate change opportunities within the 2023 </a:t>
            </a:r>
            <a:r>
              <a:rPr lang="en-US" sz="2400" b="0" u="none" dirty="0">
                <a:solidFill>
                  <a:schemeClr val="tx1"/>
                </a:solidFill>
              </a:rPr>
              <a:t>English Language Arts and Mathematics New Jersey Student Learning Standards</a:t>
            </a:r>
            <a:r>
              <a:rPr lang="en-US" sz="2400" b="0" dirty="0"/>
              <a:t>.</a:t>
            </a:r>
          </a:p>
          <a:p>
            <a:pPr marL="0" indent="0">
              <a:buFont typeface="+mj-lt"/>
              <a:buNone/>
            </a:pPr>
            <a:endParaRPr lang="en-US" sz="2400" b="0" dirty="0"/>
          </a:p>
          <a:p>
            <a:pPr marL="0" indent="0">
              <a:buFont typeface="+mj-lt"/>
              <a:buNone/>
            </a:pPr>
            <a:r>
              <a:rPr lang="en-US" sz="2400" b="0" dirty="0"/>
              <a:t>Three. The </a:t>
            </a:r>
            <a:r>
              <a:rPr lang="en-US" sz="2400" b="0" dirty="0">
                <a:highlight>
                  <a:srgbClr val="FFFF00"/>
                </a:highlight>
              </a:rPr>
              <a:t>Climate Change Learning Collaboratives</a:t>
            </a:r>
            <a:r>
              <a:rPr lang="en-US" sz="2400" b="0" dirty="0"/>
              <a:t> must provide support for the New Jersey Student Learning Standards across all content areas.</a:t>
            </a:r>
          </a:p>
          <a:p>
            <a:pPr marL="0" indent="0">
              <a:buFont typeface="+mj-lt"/>
              <a:buNone/>
            </a:pPr>
            <a:endParaRPr lang="en-US" sz="2400" b="0" dirty="0">
              <a:highlight>
                <a:srgbClr val="FFFF00"/>
              </a:highlight>
            </a:endParaRPr>
          </a:p>
          <a:p>
            <a:pPr marL="0" indent="0">
              <a:buFont typeface="+mj-lt"/>
              <a:buNone/>
            </a:pPr>
            <a:r>
              <a:rPr lang="en-US" sz="2000" b="0" dirty="0">
                <a:highlight>
                  <a:srgbClr val="FFFF00"/>
                </a:highlight>
              </a:rPr>
              <a:t>Climate Change Learning Collaboratives</a:t>
            </a:r>
            <a:r>
              <a:rPr lang="en-US" sz="2000" b="0" dirty="0"/>
              <a:t> </a:t>
            </a:r>
            <a:r>
              <a:rPr lang="en-US" sz="2200" dirty="0"/>
              <a:t>must thoroughly support the implementation of climate change education in the science content area and the other non-science content areas.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926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2400" dirty="0">
                <a:highlight>
                  <a:srgbClr val="FFFF00"/>
                </a:highlight>
              </a:rPr>
              <a:t>Four. The </a:t>
            </a:r>
            <a:r>
              <a:rPr lang="en-US" sz="2400" u="none" dirty="0">
                <a:solidFill>
                  <a:schemeClr val="tx1"/>
                </a:solidFill>
              </a:rPr>
              <a:t>New Jersey Student Learning Standards</a:t>
            </a:r>
            <a:r>
              <a:rPr lang="en-US" sz="2400" dirty="0">
                <a:highlight>
                  <a:srgbClr val="FFFF00"/>
                </a:highlight>
              </a:rPr>
              <a:t> differ across grade bands.</a:t>
            </a:r>
          </a:p>
          <a:p>
            <a:pPr marL="0" indent="0">
              <a:buFont typeface="+mj-lt"/>
              <a:buNone/>
            </a:pPr>
            <a:endParaRPr lang="en-US" sz="2400" dirty="0">
              <a:highlight>
                <a:srgbClr val="FFFF00"/>
              </a:highlight>
            </a:endParaRPr>
          </a:p>
          <a:p>
            <a:pPr marL="0" indent="0">
              <a:buFont typeface="+mj-lt"/>
              <a:buNone/>
            </a:pPr>
            <a:r>
              <a:rPr lang="en-US" sz="2400" b="0" dirty="0">
                <a:highlight>
                  <a:srgbClr val="FFFF00"/>
                </a:highlight>
              </a:rPr>
              <a:t>The Climate Change Learning Collaboratives</a:t>
            </a:r>
            <a:r>
              <a:rPr lang="en-US" sz="2400" b="0" dirty="0"/>
              <a:t> must thoroughly support the implementation of climate change education across all K-12 grade bands, as a “one-size fits all” approach will not be appropriate.</a:t>
            </a:r>
          </a:p>
          <a:p>
            <a:pPr marL="0" indent="0">
              <a:buFont typeface="+mj-lt"/>
              <a:buNone/>
            </a:pPr>
            <a:endParaRPr lang="en-US" sz="2400" b="0" dirty="0"/>
          </a:p>
          <a:p>
            <a:pPr marL="0" indent="0">
              <a:buFont typeface="+mj-lt"/>
              <a:buNone/>
            </a:pPr>
            <a:r>
              <a:rPr lang="en-US" sz="2400" b="0" dirty="0"/>
              <a:t>Five. Educators are only one component of local education agency staff.</a:t>
            </a:r>
          </a:p>
          <a:p>
            <a:pPr marL="0" indent="0">
              <a:buFont typeface="+mj-lt"/>
              <a:buNone/>
            </a:pPr>
            <a:endParaRPr lang="en-US" sz="2400" b="0" dirty="0"/>
          </a:p>
          <a:p>
            <a:pPr marL="0" indent="0">
              <a:buFont typeface="+mj-lt"/>
              <a:buNone/>
            </a:pPr>
            <a:r>
              <a:rPr lang="en-US" sz="2400" b="0" dirty="0"/>
              <a:t>The </a:t>
            </a:r>
            <a:r>
              <a:rPr lang="en-US" sz="2400" b="0" dirty="0">
                <a:highlight>
                  <a:srgbClr val="FFFF00"/>
                </a:highlight>
              </a:rPr>
              <a:t>Climate Change Learning Collaboratives</a:t>
            </a:r>
            <a:r>
              <a:rPr lang="en-US" sz="2400" b="0" dirty="0"/>
              <a:t> </a:t>
            </a:r>
            <a:r>
              <a:rPr lang="en-US" sz="2400" dirty="0"/>
              <a:t>must support the local education agencies as a whole in the implementation of their climate change education initiatives.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325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2400" dirty="0">
                <a:highlight>
                  <a:srgbClr val="FFFF00"/>
                </a:highlight>
              </a:rPr>
              <a:t>Six. Although much of the work of the </a:t>
            </a:r>
            <a:r>
              <a:rPr lang="en-US" sz="2400" b="0" i="0" dirty="0">
                <a:highlight>
                  <a:srgbClr val="FFFF00"/>
                </a:highlight>
              </a:rPr>
              <a:t>Climate Change Learning Collaboratives will be completed through interactions with local education agency staff, students will be the ultimate beneficiaries of the efforts undertaken through this grant program.</a:t>
            </a:r>
          </a:p>
          <a:p>
            <a:pPr marL="0" indent="0">
              <a:buFont typeface="+mj-lt"/>
              <a:buNone/>
            </a:pPr>
            <a:endParaRPr lang="en-US" sz="2400" b="0" i="0" dirty="0">
              <a:highlight>
                <a:srgbClr val="FFFF00"/>
              </a:highlight>
            </a:endParaRPr>
          </a:p>
          <a:p>
            <a:pPr marL="0" indent="0">
              <a:buFont typeface="+mj-lt"/>
              <a:buNone/>
            </a:pPr>
            <a:r>
              <a:rPr lang="en-US" sz="2400" b="0" i="0" dirty="0">
                <a:highlight>
                  <a:srgbClr val="FFFF00"/>
                </a:highlight>
              </a:rPr>
              <a:t>Climate Change Learning Collaboratives </a:t>
            </a:r>
            <a:r>
              <a:rPr lang="en-US" sz="2400" dirty="0">
                <a:highlight>
                  <a:srgbClr val="FFFF00"/>
                </a:highlight>
              </a:rPr>
              <a:t>should focus their efforts on supporting culturally responsive, local, student-driven, project-based, collaborative, interdisciplinary, and innovative approaches to extend climate change education beyond the classroom, providing opportunities for students to interact with local ecosystems, become involved in climate solutions, and engage with community-based partners in dialogue and learning obtained through real-world experiences.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136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2400" dirty="0">
                <a:highlight>
                  <a:srgbClr val="FFFF00"/>
                </a:highlight>
              </a:rPr>
              <a:t>Seven. </a:t>
            </a:r>
            <a:r>
              <a:rPr lang="en-US" sz="2400" b="0" dirty="0">
                <a:highlight>
                  <a:srgbClr val="FFFF00"/>
                </a:highlight>
              </a:rPr>
              <a:t>Climate Change Learning Collaboratives must consider timing when developing their overall project plan and vary event times to accommodate different schedules.</a:t>
            </a:r>
          </a:p>
          <a:p>
            <a:pPr marL="0" indent="0">
              <a:buFont typeface="+mj-lt"/>
              <a:buNone/>
            </a:pPr>
            <a:endParaRPr lang="en-US" sz="2400" b="0" dirty="0">
              <a:highlight>
                <a:srgbClr val="FFFF00"/>
              </a:highlight>
            </a:endParaRPr>
          </a:p>
          <a:p>
            <a:pPr marL="0" indent="0">
              <a:buFont typeface="+mj-lt"/>
              <a:buNone/>
            </a:pPr>
            <a:r>
              <a:rPr lang="en-US" sz="2400" b="0" dirty="0">
                <a:highlight>
                  <a:srgbClr val="FFFF00"/>
                </a:highlight>
              </a:rPr>
              <a:t>Eight. Climate Change Learning Collaboratives must provide equitable access to Climate Change Learning Collaborative services to all eligible local education agencies in the Climate Change Learning Collaborative’s regional area.</a:t>
            </a:r>
          </a:p>
          <a:p>
            <a:pPr marL="0" indent="0">
              <a:buFont typeface="+mj-lt"/>
              <a:buNone/>
            </a:pPr>
            <a:endParaRPr lang="en-US" sz="2400" b="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b="0" dirty="0"/>
              <a:t>During the project period, the grantee should review their project plans and adjust them if needed</a:t>
            </a:r>
            <a:r>
              <a:rPr lang="en-US" sz="2400" dirty="0"/>
              <a:t>, and as approved by the Program Office, to meet the level of interest from local education agencies.</a:t>
            </a:r>
          </a:p>
          <a:p>
            <a:pPr marL="0" indent="0">
              <a:buFont typeface="+mj-lt"/>
              <a:buNone/>
            </a:pPr>
            <a:endParaRPr lang="en-US" sz="2400" b="0" dirty="0">
              <a:highlight>
                <a:srgbClr val="FFFF00"/>
              </a:highlight>
            </a:endParaRPr>
          </a:p>
          <a:p>
            <a:pPr marL="0" indent="0">
              <a:buFont typeface="+mj-lt"/>
              <a:buNone/>
            </a:pPr>
            <a:r>
              <a:rPr lang="en-US" sz="2400" dirty="0"/>
              <a:t>Additionally, local education agencies will be at different stages of implementing their climate change education initiatives, and services should be adjusted accordingly to meet the needs of each local education agency.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9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the session with some brief background information on the New Jersey Student Learning Standards that support Climate Change Education.</a:t>
            </a:r>
          </a:p>
          <a:p>
            <a:endParaRPr lang="en-US" dirty="0"/>
          </a:p>
          <a:p>
            <a:r>
              <a:rPr lang="en-US" dirty="0"/>
              <a:t>With the adoption of the 2020 New Jersey Student Learning Standards that integrate Climate Change Education, New Jersey became the first state in the nation to require the teaching of climate change across multiple content areas, including in Visual and Performing Arts; Comprehensive Health and Physical Education; Science; Social Studies; World Languages; Computer Science and Design Thinking; and Career Readiness, Life Literacies, and Key Skills.</a:t>
            </a:r>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dirty="0"/>
          </a:p>
        </p:txBody>
      </p:sp>
    </p:spTree>
    <p:extLst>
      <p:ext uri="{BB962C8B-B14F-4D97-AF65-F5344CB8AC3E}">
        <p14:creationId xmlns:p14="http://schemas.microsoft.com/office/powerpoint/2010/main" val="3961742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highlight>
                  <a:srgbClr val="FFFF00"/>
                </a:highlight>
              </a:rPr>
              <a:t>Nine. The </a:t>
            </a:r>
            <a:r>
              <a:rPr lang="en-US" sz="2400" b="0" dirty="0">
                <a:highlight>
                  <a:srgbClr val="FFFF00"/>
                </a:highlight>
              </a:rPr>
              <a:t>Climate Change Learning Collaboratives </a:t>
            </a:r>
            <a:r>
              <a:rPr lang="en-US" sz="1200" b="0" dirty="0"/>
              <a:t>and any partner community-based nonprofit organization are not permitted to profit from events, work products, etc. undertaken or developed through this grant program.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dirty="0">
                <a:highlight>
                  <a:srgbClr val="FFFF00"/>
                </a:highlight>
              </a:rPr>
              <a:t>Climate Change Learning Collaboratives </a:t>
            </a:r>
            <a:r>
              <a:rPr lang="en-US" sz="1200" b="0" dirty="0"/>
              <a:t>and any of their partner community-based nonprofit organizations may not charge local education agencies fees for any services provided through the </a:t>
            </a:r>
            <a:r>
              <a:rPr lang="en-US" sz="1200" b="0" dirty="0">
                <a:highlight>
                  <a:srgbClr val="FFFF00"/>
                </a:highlight>
              </a:rPr>
              <a:t>Climate Change Learning Collaboratives</a:t>
            </a:r>
            <a:r>
              <a:rPr lang="en-US" sz="1200" b="0" dirty="0"/>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dirty="0">
                <a:highlight>
                  <a:srgbClr val="FFFF00"/>
                </a:highlight>
              </a:rPr>
              <a:t>Climate Change Learning Collaboratives </a:t>
            </a:r>
            <a:r>
              <a:rPr lang="en-US" sz="1200" dirty="0"/>
              <a:t>and any of their partner community-based nonprofit organizations may not commercialize work products developed under this grant program and must make any work products developed under this grant program freely available.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t>Work products developed under this grant program must remain non-commercialized and freely available after the end of the project period.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376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2400" b="0" dirty="0"/>
              <a:t>Ten. The Climate Change Learning Collaboratives </a:t>
            </a:r>
            <a:r>
              <a:rPr lang="en-US" sz="1200" b="0" dirty="0"/>
              <a:t>must facilitate and participate in a community of practice among the regional Climate Change Learning Collaboratives.</a:t>
            </a:r>
          </a:p>
          <a:p>
            <a:pPr marL="0" indent="0">
              <a:buFont typeface="+mj-lt"/>
              <a:buNone/>
            </a:pPr>
            <a:endParaRPr lang="en-US" sz="1200" b="0" dirty="0"/>
          </a:p>
          <a:p>
            <a:pPr marL="0" indent="0">
              <a:buFont typeface="+mj-lt"/>
              <a:buNone/>
            </a:pPr>
            <a:r>
              <a:rPr lang="en-US" sz="2000" b="0" dirty="0"/>
              <a:t>Establishing a statewide support network for the implementation of climate change education requires a positive, collaborative atmosphere among Climate Change Learning Collaboratives.</a:t>
            </a:r>
          </a:p>
          <a:p>
            <a:pPr marL="0" indent="0">
              <a:buFont typeface="+mj-lt"/>
              <a:buNone/>
            </a:pPr>
            <a:endParaRPr lang="en-US" sz="2000" b="0" dirty="0"/>
          </a:p>
          <a:p>
            <a:pPr marL="0" indent="0">
              <a:buFont typeface="+mj-lt"/>
              <a:buNone/>
            </a:pPr>
            <a:r>
              <a:rPr lang="en-US" sz="2000" b="0" dirty="0"/>
              <a:t>Collaboration between the regional Climate Change Learning Collaboratives is key to maximizing the expertise within each entity and providing high quality services to local education agencies.</a:t>
            </a:r>
          </a:p>
          <a:p>
            <a:pPr marL="0" indent="0">
              <a:buFont typeface="+mj-lt"/>
              <a:buNone/>
            </a:pPr>
            <a:endParaRPr lang="en-US" sz="2000" b="0" dirty="0"/>
          </a:p>
          <a:p>
            <a:pPr marL="0" indent="0">
              <a:buFont typeface="+mj-lt"/>
              <a:buNone/>
            </a:pPr>
            <a:r>
              <a:rPr lang="en-US" sz="2000" b="0" dirty="0"/>
              <a:t>Eleven. </a:t>
            </a:r>
            <a:r>
              <a:rPr lang="en-US" sz="2400" b="0" dirty="0"/>
              <a:t>Successful programs established with this funding should be sustainable beyond the end of the project period.</a:t>
            </a:r>
          </a:p>
          <a:p>
            <a:pPr marL="0" indent="0">
              <a:buFont typeface="+mj-lt"/>
              <a:buNone/>
            </a:pPr>
            <a:endParaRPr lang="en-US" sz="2400" b="0" dirty="0"/>
          </a:p>
          <a:p>
            <a:pPr marL="0" indent="0">
              <a:buFont typeface="+mj-lt"/>
              <a:buNone/>
            </a:pPr>
            <a:r>
              <a:rPr lang="en-US" sz="2400" b="0" dirty="0"/>
              <a:t>And lastly, number twelve. Climate Change Learning Collaboratives must assist in the collection and analysis of qualitative and quantitative data to evaluate local education agency progress on the implementation of their climate change education initiatives and assess the overall effectiveness of the regional Climate Change Learning Collaboratives.</a:t>
            </a:r>
            <a:endParaRPr lang="en-US" sz="12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14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of this presentation briefly describes the required application components and the application review process. Applicants are referred to the Notice of Grant Opportunity for the full details.</a:t>
            </a:r>
          </a:p>
          <a:p>
            <a:endParaRPr lang="en-US" dirty="0"/>
          </a:p>
          <a:p>
            <a:r>
              <a:rPr lang="en-US" dirty="0"/>
              <a:t>Applicants are required to fill out the following tabs, including all the subtabs, in the Electronic Web Enabled Grant online application system.</a:t>
            </a:r>
          </a:p>
          <a:p>
            <a:endParaRPr lang="en-US" dirty="0"/>
          </a:p>
          <a:p>
            <a:r>
              <a:rPr lang="en-US" dirty="0"/>
              <a:t>The Admin tab.</a:t>
            </a:r>
          </a:p>
          <a:p>
            <a:endParaRPr lang="en-US" dirty="0"/>
          </a:p>
          <a:p>
            <a:r>
              <a:rPr lang="en-US" dirty="0"/>
              <a:t>The Admin tab has multiple subtabs, including the Contacts subtab.</a:t>
            </a:r>
          </a:p>
          <a:p>
            <a:endParaRPr lang="en-US" dirty="0"/>
          </a:p>
          <a:p>
            <a:r>
              <a:rPr lang="en-US" dirty="0"/>
              <a:t>Please ensure that the contact information provided on the Contacts subtab is accurate prior to submitting the application, as this information will be used by the New Jersey Department of Education to communicate with applicants.</a:t>
            </a:r>
          </a:p>
        </p:txBody>
      </p:sp>
      <p:sp>
        <p:nvSpPr>
          <p:cNvPr id="4" name="Slide Number Placeholder 3"/>
          <p:cNvSpPr>
            <a:spLocks noGrp="1"/>
          </p:cNvSpPr>
          <p:nvPr>
            <p:ph type="sldNum" sz="quarter" idx="5"/>
          </p:nvPr>
        </p:nvSpPr>
        <p:spPr/>
        <p:txBody>
          <a:bodyPr/>
          <a:lstStyle/>
          <a:p>
            <a:fld id="{B97A44F7-5F69-4F06-8F30-FB0E6EC0A151}" type="slidenum">
              <a:rPr lang="en-US" smtClean="0"/>
              <a:t>42</a:t>
            </a:fld>
            <a:endParaRPr lang="en-US" dirty="0"/>
          </a:p>
        </p:txBody>
      </p:sp>
    </p:spTree>
    <p:extLst>
      <p:ext uri="{BB962C8B-B14F-4D97-AF65-F5344CB8AC3E}">
        <p14:creationId xmlns:p14="http://schemas.microsoft.com/office/powerpoint/2010/main" val="3222031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Narrative tab.</a:t>
            </a:r>
          </a:p>
          <a:p>
            <a:endParaRPr lang="en-US" dirty="0"/>
          </a:p>
          <a:p>
            <a:r>
              <a:rPr lang="en-US" dirty="0"/>
              <a:t>The Narrative tab includes the following six subtabs: abstract, need, project description, goals and objectives, project activity plan, and commitment and capacity.</a:t>
            </a:r>
          </a:p>
          <a:p>
            <a:endParaRPr lang="en-US" dirty="0"/>
          </a:p>
          <a:p>
            <a:r>
              <a:rPr lang="en-US" dirty="0"/>
              <a:t>These six sections account for ninety of the one hundred possible points in the evaluation of applications received in response to this Notice of Grant Opportunity.</a:t>
            </a:r>
          </a:p>
          <a:p>
            <a:endParaRPr lang="en-US" dirty="0"/>
          </a:p>
          <a:p>
            <a:r>
              <a:rPr lang="en-US" dirty="0"/>
              <a:t>Applicants are strongly encouraged to thoroughly read the Notice of Grant Opportunity prior to completing the Narrative subtabs, as it provides explicit instructions for what information applicants must include in each subtab.</a:t>
            </a:r>
          </a:p>
        </p:txBody>
      </p:sp>
      <p:sp>
        <p:nvSpPr>
          <p:cNvPr id="4" name="Slide Number Placeholder 3"/>
          <p:cNvSpPr>
            <a:spLocks noGrp="1"/>
          </p:cNvSpPr>
          <p:nvPr>
            <p:ph type="sldNum" sz="quarter" idx="5"/>
          </p:nvPr>
        </p:nvSpPr>
        <p:spPr/>
        <p:txBody>
          <a:bodyPr/>
          <a:lstStyle/>
          <a:p>
            <a:fld id="{B97A44F7-5F69-4F06-8F30-FB0E6EC0A151}" type="slidenum">
              <a:rPr lang="en-US" smtClean="0"/>
              <a:t>43</a:t>
            </a:fld>
            <a:endParaRPr lang="en-US" dirty="0"/>
          </a:p>
        </p:txBody>
      </p:sp>
    </p:spTree>
    <p:extLst>
      <p:ext uri="{BB962C8B-B14F-4D97-AF65-F5344CB8AC3E}">
        <p14:creationId xmlns:p14="http://schemas.microsoft.com/office/powerpoint/2010/main" val="30160273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The budget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The budget accounts for the remaining ten points </a:t>
            </a:r>
            <a:r>
              <a:rPr lang="en-US" dirty="0"/>
              <a:t>in the evaluation of applications received in response to this Notice of Grant Opportunity.</a:t>
            </a:r>
          </a:p>
          <a:p>
            <a:endParaRPr lang="en-US" b="0" u="none" dirty="0"/>
          </a:p>
          <a:p>
            <a:r>
              <a:rPr lang="en-US" b="0" u="none" dirty="0"/>
              <a:t>Please make sure the Budget reflects the project outlined in the Narrative subtabs, adheres to the fiscal rates listed in the Notice of Grant Opportunity, and includes only eligible costs.</a:t>
            </a:r>
          </a:p>
          <a:p>
            <a:endParaRPr lang="en-US" b="0" u="none" dirty="0"/>
          </a:p>
          <a:p>
            <a:r>
              <a:rPr lang="en-US" b="0" u="none" dirty="0"/>
              <a:t>Lists of eligible and ineligible costs are provided in the Notice of Grant Opportunity.</a:t>
            </a:r>
          </a:p>
          <a:p>
            <a:endParaRPr lang="en-US" b="0" u="none" dirty="0"/>
          </a:p>
          <a:p>
            <a:r>
              <a:rPr lang="en-US" b="0" u="none" dirty="0"/>
              <a:t>Applicants are strongly encouraged to review the lists of eligible and ineligible costs prior to developing a project plan and filling out the budget subtabs.</a:t>
            </a:r>
          </a:p>
          <a:p>
            <a:endParaRPr lang="en-US" b="0" u="none" dirty="0"/>
          </a:p>
          <a:p>
            <a:r>
              <a:rPr lang="en-US" b="0" u="none" dirty="0"/>
              <a:t>The budget will be reviewed to ensure that costs are customary and reasonable for the implementation of each project activity.</a:t>
            </a:r>
          </a:p>
          <a:p>
            <a:endParaRPr lang="en-US" b="0" u="none" dirty="0"/>
          </a:p>
          <a:p>
            <a:r>
              <a:rPr lang="en-US" b="0" u="none" dirty="0"/>
              <a:t>The New Jersey Department of Education will remove from consideration all ineligible costs, as well as costs not supported by the Project Activity Plan.</a:t>
            </a:r>
          </a:p>
        </p:txBody>
      </p:sp>
      <p:sp>
        <p:nvSpPr>
          <p:cNvPr id="4" name="Slide Number Placeholder 3"/>
          <p:cNvSpPr>
            <a:spLocks noGrp="1"/>
          </p:cNvSpPr>
          <p:nvPr>
            <p:ph type="sldNum" sz="quarter" idx="5"/>
          </p:nvPr>
        </p:nvSpPr>
        <p:spPr/>
        <p:txBody>
          <a:bodyPr/>
          <a:lstStyle/>
          <a:p>
            <a:fld id="{B97A44F7-5F69-4F06-8F30-FB0E6EC0A151}" type="slidenum">
              <a:rPr lang="en-US" smtClean="0"/>
              <a:t>44</a:t>
            </a:fld>
            <a:endParaRPr lang="en-US" dirty="0"/>
          </a:p>
        </p:txBody>
      </p:sp>
    </p:spTree>
    <p:extLst>
      <p:ext uri="{BB962C8B-B14F-4D97-AF65-F5344CB8AC3E}">
        <p14:creationId xmlns:p14="http://schemas.microsoft.com/office/powerpoint/2010/main" val="285694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The Upload tab.</a:t>
            </a:r>
          </a:p>
          <a:p>
            <a:endParaRPr lang="en-US" b="0" u="none" dirty="0"/>
          </a:p>
          <a:p>
            <a:r>
              <a:rPr lang="en-US" b="0" u="none" dirty="0"/>
              <a:t>Applicants must use the upload tab to provide the required documents that are to be included in the application.</a:t>
            </a:r>
          </a:p>
          <a:p>
            <a:endParaRPr lang="en-US" b="0" u="none" dirty="0"/>
          </a:p>
          <a:p>
            <a:r>
              <a:rPr lang="en-US" b="0" u="none" dirty="0"/>
              <a:t>The table on this slide, which is also provided in the Notice of Grant Opportunity, details the required documents that are to be uploaded with the application.</a:t>
            </a:r>
          </a:p>
        </p:txBody>
      </p:sp>
      <p:sp>
        <p:nvSpPr>
          <p:cNvPr id="4" name="Slide Number Placeholder 3"/>
          <p:cNvSpPr>
            <a:spLocks noGrp="1"/>
          </p:cNvSpPr>
          <p:nvPr>
            <p:ph type="sldNum" sz="quarter" idx="5"/>
          </p:nvPr>
        </p:nvSpPr>
        <p:spPr/>
        <p:txBody>
          <a:bodyPr/>
          <a:lstStyle/>
          <a:p>
            <a:fld id="{B97A44F7-5F69-4F06-8F30-FB0E6EC0A151}" type="slidenum">
              <a:rPr lang="en-US" smtClean="0"/>
              <a:t>45</a:t>
            </a:fld>
            <a:endParaRPr lang="en-US" dirty="0"/>
          </a:p>
        </p:txBody>
      </p:sp>
    </p:spTree>
    <p:extLst>
      <p:ext uri="{BB962C8B-B14F-4D97-AF65-F5344CB8AC3E}">
        <p14:creationId xmlns:p14="http://schemas.microsoft.com/office/powerpoint/2010/main" val="10193712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As mentioned previously, the total point value for this Notice of Grant Opportunity is one-hundred points, and applicants must receive at least seventy points to be considered for an award.</a:t>
            </a:r>
          </a:p>
          <a:p>
            <a:endParaRPr lang="en-US" b="0" u="none" dirty="0"/>
          </a:p>
          <a:p>
            <a:r>
              <a:rPr lang="en-US" b="0" u="none" dirty="0"/>
              <a:t>All applications will undergo a two-tiered review process.</a:t>
            </a:r>
          </a:p>
          <a:p>
            <a:endParaRPr lang="en-US" b="1" u="sng" dirty="0"/>
          </a:p>
          <a:p>
            <a:r>
              <a:rPr lang="en-US" b="0" u="none" dirty="0"/>
              <a:t>First, the application will be reviewed and scored by a panel of three evaluators.</a:t>
            </a:r>
          </a:p>
          <a:p>
            <a:endParaRPr lang="en-US" b="0" u="none" dirty="0"/>
          </a:p>
          <a:p>
            <a:r>
              <a:rPr lang="en-US" sz="1200" dirty="0">
                <a:latin typeface="Palatino Linotype"/>
              </a:rPr>
              <a:t>The evaluators will only use the information provided in the Electronic Web-Enabled Grant application under the Narrative subtabs and the Budget subtabs and all required uploaded documentation.</a:t>
            </a:r>
          </a:p>
          <a:p>
            <a:endParaRPr lang="en-US" b="0" u="none" dirty="0"/>
          </a:p>
          <a:p>
            <a:r>
              <a:rPr lang="en-US" b="0" u="none" dirty="0"/>
              <a:t>In addition to how well this content addresses the goals and objectives of the grant opportunity, the evaluators will also review the application for completeness and accuracy.</a:t>
            </a:r>
          </a:p>
        </p:txBody>
      </p:sp>
      <p:sp>
        <p:nvSpPr>
          <p:cNvPr id="4" name="Slide Number Placeholder 3"/>
          <p:cNvSpPr>
            <a:spLocks noGrp="1"/>
          </p:cNvSpPr>
          <p:nvPr>
            <p:ph type="sldNum" sz="quarter" idx="5"/>
          </p:nvPr>
        </p:nvSpPr>
        <p:spPr/>
        <p:txBody>
          <a:bodyPr/>
          <a:lstStyle/>
          <a:p>
            <a:fld id="{B97A44F7-5F69-4F06-8F30-FB0E6EC0A151}" type="slidenum">
              <a:rPr lang="en-US" smtClean="0"/>
              <a:t>46</a:t>
            </a:fld>
            <a:endParaRPr lang="en-US" dirty="0"/>
          </a:p>
        </p:txBody>
      </p:sp>
    </p:spTree>
    <p:extLst>
      <p:ext uri="{BB962C8B-B14F-4D97-AF65-F5344CB8AC3E}">
        <p14:creationId xmlns:p14="http://schemas.microsoft.com/office/powerpoint/2010/main" val="3741192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The second review is done by the Program Office responsible for administering the program.</a:t>
            </a:r>
          </a:p>
          <a:p>
            <a:endParaRPr lang="en-US" b="0" u="none" dirty="0"/>
          </a:p>
          <a:p>
            <a:r>
              <a:rPr lang="en-US" b="0" u="none" dirty="0"/>
              <a:t>The New Jersey Department of Education reserves the right to reject any application that is not in conformance with the requirements and intent of this Notice of Grant Opportunity.</a:t>
            </a:r>
          </a:p>
          <a:p>
            <a:endParaRPr lang="en-US" b="0" u="none" dirty="0"/>
          </a:p>
          <a:p>
            <a:r>
              <a:rPr lang="en-US" b="0" u="none" dirty="0"/>
              <a:t>After the review process is complete, the Electronic Web-Enabled Grant system should notify applicants of decisions through emails to the individuals listed in the Contacts subtab.</a:t>
            </a:r>
          </a:p>
          <a:p>
            <a:endParaRPr lang="en-US" b="0" u="none" dirty="0"/>
          </a:p>
          <a:p>
            <a:r>
              <a:rPr lang="en-US" b="0" u="none" dirty="0"/>
              <a:t>In addition to the email notification, the status of the application in the Electronic Web-Enabled Grant system will change from “Submitted for Review” to either “Preliminary Approved” or “No Award”.</a:t>
            </a:r>
          </a:p>
        </p:txBody>
      </p:sp>
      <p:sp>
        <p:nvSpPr>
          <p:cNvPr id="4" name="Slide Number Placeholder 3"/>
          <p:cNvSpPr>
            <a:spLocks noGrp="1"/>
          </p:cNvSpPr>
          <p:nvPr>
            <p:ph type="sldNum" sz="quarter" idx="5"/>
          </p:nvPr>
        </p:nvSpPr>
        <p:spPr/>
        <p:txBody>
          <a:bodyPr/>
          <a:lstStyle/>
          <a:p>
            <a:fld id="{B97A44F7-5F69-4F06-8F30-FB0E6EC0A151}" type="slidenum">
              <a:rPr lang="en-US" smtClean="0"/>
              <a:t>47</a:t>
            </a:fld>
            <a:endParaRPr lang="en-US" dirty="0"/>
          </a:p>
        </p:txBody>
      </p:sp>
    </p:spTree>
    <p:extLst>
      <p:ext uri="{BB962C8B-B14F-4D97-AF65-F5344CB8AC3E}">
        <p14:creationId xmlns:p14="http://schemas.microsoft.com/office/powerpoint/2010/main" val="10728562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Grantees will be required to attend a program orientation and submit fiscal and activity reports via the Electronic Web Enabled Grant system throughout the project period.</a:t>
            </a:r>
          </a:p>
          <a:p>
            <a:endParaRPr lang="en-US" b="0" u="none" dirty="0"/>
          </a:p>
          <a:p>
            <a:r>
              <a:rPr lang="en-US" b="0" u="none" dirty="0"/>
              <a:t>The due dates for the interim reports are approximately thirty days after the end of the respective reporting period, and the due date for the fiscal and activity final reports is approximately 60 days after the end of the respective reporting periods.</a:t>
            </a:r>
          </a:p>
          <a:p>
            <a:endParaRPr lang="en-US" b="0" u="none" dirty="0"/>
          </a:p>
          <a:p>
            <a:r>
              <a:rPr lang="en-US" b="0" u="none" dirty="0"/>
              <a:t>Please note, this is a reimbursement only grant opportunity. </a:t>
            </a:r>
            <a:r>
              <a:rPr lang="en-US" dirty="0">
                <a:cs typeface="Calibri"/>
              </a:rPr>
              <a:t>All reimbursement requests must be submitted through the </a:t>
            </a:r>
            <a:r>
              <a:rPr lang="en-US" dirty="0"/>
              <a:t>Electronic Web Enabled Grant system</a:t>
            </a:r>
            <a:r>
              <a:rPr lang="en-US" dirty="0">
                <a:cs typeface="Calibri"/>
              </a:rPr>
              <a:t>.</a:t>
            </a:r>
          </a:p>
          <a:p>
            <a:endParaRPr lang="en-US" b="0" u="none" dirty="0">
              <a:cs typeface="Calibri"/>
            </a:endParaRPr>
          </a:p>
          <a:p>
            <a:r>
              <a:rPr lang="en-US" b="0" u="none" dirty="0">
                <a:cs typeface="Calibri"/>
              </a:rPr>
              <a:t>Additional details regarding the administration of the grant opportunity will be provided to grantees by the Program Office during orientation.</a:t>
            </a:r>
            <a:endParaRPr lang="en-US" b="0" u="none" dirty="0"/>
          </a:p>
        </p:txBody>
      </p:sp>
      <p:sp>
        <p:nvSpPr>
          <p:cNvPr id="4" name="Slide Number Placeholder 3"/>
          <p:cNvSpPr>
            <a:spLocks noGrp="1"/>
          </p:cNvSpPr>
          <p:nvPr>
            <p:ph type="sldNum" sz="quarter" idx="5"/>
          </p:nvPr>
        </p:nvSpPr>
        <p:spPr/>
        <p:txBody>
          <a:bodyPr/>
          <a:lstStyle/>
          <a:p>
            <a:fld id="{B97A44F7-5F69-4F06-8F30-FB0E6EC0A151}" type="slidenum">
              <a:rPr lang="en-US" smtClean="0"/>
              <a:t>48</a:t>
            </a:fld>
            <a:endParaRPr lang="en-US" dirty="0"/>
          </a:p>
        </p:txBody>
      </p:sp>
    </p:spTree>
    <p:extLst>
      <p:ext uri="{BB962C8B-B14F-4D97-AF65-F5344CB8AC3E}">
        <p14:creationId xmlns:p14="http://schemas.microsoft.com/office/powerpoint/2010/main" val="33775419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this grant opportunity </a:t>
            </a:r>
            <a:r>
              <a:rPr lang="en-US" sz="1200" dirty="0"/>
              <a:t>intends to deepen understanding and implementation of the New Jersey Student Learning Standards supporting Climate Change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alatino Linoty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a:rPr>
              <a:t>The </a:t>
            </a:r>
            <a:r>
              <a:rPr lang="en-US" sz="1200" b="0" dirty="0">
                <a:latin typeface="Palatino Linotype"/>
              </a:rPr>
              <a:t>12-month project period for this grant opportunity is </a:t>
            </a:r>
            <a:r>
              <a:rPr lang="en-US" sz="1200" b="0" dirty="0">
                <a:highlight>
                  <a:srgbClr val="FFFF00"/>
                </a:highlight>
              </a:rPr>
              <a:t>April 1st, 2024 to March 31st</a:t>
            </a:r>
            <a:r>
              <a:rPr lang="en-US" sz="1200" b="0" dirty="0">
                <a:latin typeface="Palatino Linotype"/>
              </a:rPr>
              <a:t>,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Palatino Linoty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Palatino Linotype"/>
              </a:rPr>
              <a:t>There are two goals, ten objectives, and twelve project design elements that must be addressed in the applicant's project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Palatino Linoty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Palatino Linotype"/>
              </a:rPr>
              <a:t>The Notice of Grant Opportunity provides explicit instructions for what information applicants must include in each scored section of the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Palatino Linotype"/>
            </a:endParaRPr>
          </a:p>
          <a:p>
            <a:r>
              <a:rPr lang="en-US" b="0" dirty="0"/>
              <a:t>Applications are due in the Electronic Web Enabled Grant online application system by </a:t>
            </a:r>
            <a:r>
              <a:rPr kumimoji="0" lang="en-US" sz="1200" b="0" i="0" u="none" strike="noStrike" kern="1200" cap="none" spc="0" normalizeH="0" baseline="0" noProof="0" dirty="0">
                <a:ln>
                  <a:noFill/>
                </a:ln>
                <a:solidFill>
                  <a:prstClr val="black"/>
                </a:solidFill>
                <a:effectLst/>
                <a:highlight>
                  <a:srgbClr val="FFFF00"/>
                </a:highlight>
                <a:uLnTx/>
                <a:uFillTx/>
                <a:latin typeface="Palatino Linotype" panose="02040502050505030304" pitchFamily="18" charset="0"/>
                <a:ea typeface="+mn-ea"/>
                <a:cs typeface="+mn-cs"/>
              </a:rPr>
              <a:t>Tuesday, February 13th, 2024</a:t>
            </a:r>
            <a:r>
              <a:rPr lang="en-US" b="0" u="none" dirty="0"/>
              <a:t>, </a:t>
            </a:r>
            <a:r>
              <a:rPr lang="en-US" b="0" dirty="0"/>
              <a:t>no later than 4:00 P.M.</a:t>
            </a:r>
            <a:endParaRPr lang="en-US" b="0"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49</a:t>
            </a:fld>
            <a:endParaRPr lang="en-US" dirty="0"/>
          </a:p>
        </p:txBody>
      </p:sp>
    </p:spTree>
    <p:extLst>
      <p:ext uri="{BB962C8B-B14F-4D97-AF65-F5344CB8AC3E}">
        <p14:creationId xmlns:p14="http://schemas.microsoft.com/office/powerpoint/2010/main" val="178242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Additionally, the 2023 New Jersey Student Learning Standards in English Language Arts and Mathematics identify the standards through which climate change topics could be integrated as an interdisciplinary, authentic learning experience.</a:t>
            </a:r>
          </a:p>
          <a:p>
            <a:endParaRPr lang="en-US" sz="1200" dirty="0"/>
          </a:p>
          <a:p>
            <a:r>
              <a:rPr lang="en-US" sz="1200" dirty="0"/>
              <a:t>Collectively, these initiatives prepare students to understand how and why climate change happens, the impact it has on our local and global communities, and how to act in informed and sustainable ways.</a:t>
            </a:r>
          </a:p>
          <a:p>
            <a:endParaRPr lang="en-US" sz="1200" dirty="0"/>
          </a:p>
          <a:p>
            <a:r>
              <a:rPr lang="en-US" sz="1200" dirty="0"/>
              <a:t>In the fiscal year 2023 State budget, Governor Phil Murphy allocated 4.5 million dollars to support schools with the implementation of climate change education in New Jersey.</a:t>
            </a:r>
          </a:p>
        </p:txBody>
      </p:sp>
      <p:sp>
        <p:nvSpPr>
          <p:cNvPr id="4" name="Slide Number Placeholder 3"/>
          <p:cNvSpPr>
            <a:spLocks noGrp="1"/>
          </p:cNvSpPr>
          <p:nvPr>
            <p:ph type="sldNum" sz="quarter" idx="5"/>
          </p:nvPr>
        </p:nvSpPr>
        <p:spPr/>
        <p:txBody>
          <a:bodyPr/>
          <a:lstStyle/>
          <a:p>
            <a:fld id="{B97A44F7-5F69-4F06-8F30-FB0E6EC0A151}" type="slidenum">
              <a:rPr lang="en-US" smtClean="0"/>
              <a:t>5</a:t>
            </a:fld>
            <a:endParaRPr lang="en-US" dirty="0"/>
          </a:p>
        </p:txBody>
      </p:sp>
    </p:spTree>
    <p:extLst>
      <p:ext uri="{BB962C8B-B14F-4D97-AF65-F5344CB8AC3E}">
        <p14:creationId xmlns:p14="http://schemas.microsoft.com/office/powerpoint/2010/main" val="804668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session provided an overview of the major components of the </a:t>
            </a:r>
            <a:r>
              <a:rPr lang="en-US" sz="1200" dirty="0"/>
              <a:t>Notice of Grant Opportunity</a:t>
            </a:r>
            <a:r>
              <a:rPr lang="en-US" dirty="0"/>
              <a:t> and the application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are again advised to thoroughly read the </a:t>
            </a:r>
            <a:r>
              <a:rPr lang="en-US" sz="1200" dirty="0"/>
              <a:t>Notice of Grant Opportunity</a:t>
            </a:r>
            <a:r>
              <a:rPr lang="en-US" dirty="0"/>
              <a:t> for a complete understanding of the grant.</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mentioned previously, the slides from this presentation will be posted by </a:t>
            </a:r>
            <a:r>
              <a:rPr lang="en-US" b="0" dirty="0"/>
              <a:t>Friday, January 26th, 2024, on the </a:t>
            </a:r>
            <a:r>
              <a:rPr lang="en-US" sz="1200" b="0" dirty="0"/>
              <a:t>Notice of Grant Opportunity</a:t>
            </a:r>
            <a:r>
              <a:rPr lang="en-US" b="0" dirty="0"/>
              <a:t> webpage.</a:t>
            </a:r>
          </a:p>
        </p:txBody>
      </p:sp>
      <p:sp>
        <p:nvSpPr>
          <p:cNvPr id="4" name="Slide Number Placeholder 3"/>
          <p:cNvSpPr>
            <a:spLocks noGrp="1"/>
          </p:cNvSpPr>
          <p:nvPr>
            <p:ph type="sldNum" sz="quarter" idx="5"/>
          </p:nvPr>
        </p:nvSpPr>
        <p:spPr/>
        <p:txBody>
          <a:bodyPr/>
          <a:lstStyle/>
          <a:p>
            <a:fld id="{B97A44F7-5F69-4F06-8F30-FB0E6EC0A151}" type="slidenum">
              <a:rPr lang="en-US" smtClean="0"/>
              <a:t>50</a:t>
            </a:fld>
            <a:endParaRPr lang="en-US" dirty="0"/>
          </a:p>
        </p:txBody>
      </p:sp>
    </p:spTree>
    <p:extLst>
      <p:ext uri="{BB962C8B-B14F-4D97-AF65-F5344CB8AC3E}">
        <p14:creationId xmlns:p14="http://schemas.microsoft.com/office/powerpoint/2010/main" val="30390668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all questions must be submitted electronically to one of the email addresses listed on this slide.</a:t>
            </a:r>
          </a:p>
          <a:p>
            <a:endParaRPr lang="en-US" dirty="0"/>
          </a:p>
          <a:p>
            <a:r>
              <a:rPr lang="en-US" dirty="0"/>
              <a:t>There will be no question and answer period at the end of this presentation.</a:t>
            </a:r>
          </a:p>
          <a:p>
            <a:endParaRPr lang="en-US" dirty="0"/>
          </a:p>
          <a:p>
            <a:r>
              <a:rPr lang="en-US" dirty="0"/>
              <a:t>Please direct questions regarding the Electronic Web Enabled Grant online application system to eweg help at doe.nj.gov.</a:t>
            </a:r>
          </a:p>
          <a:p>
            <a:endParaRPr lang="en-US" dirty="0"/>
          </a:p>
          <a:p>
            <a:r>
              <a:rPr lang="en-US" dirty="0"/>
              <a:t>Please direct programmatic questions to climate education at doe.nj.gov.</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Answers to any programmatic questions received </a:t>
            </a:r>
            <a:r>
              <a:rPr lang="en-US" sz="1200" dirty="0">
                <a:latin typeface="Palatino Linotype"/>
              </a:rPr>
              <a:t>by </a:t>
            </a:r>
            <a:r>
              <a:rPr lang="en-US" sz="1200" b="0" dirty="0">
                <a:latin typeface="Palatino Linotype"/>
              </a:rPr>
              <a:t>Monday, </a:t>
            </a:r>
            <a:r>
              <a:rPr lang="en-US" sz="1200" b="0" dirty="0">
                <a:highlight>
                  <a:srgbClr val="FFFF00"/>
                </a:highlight>
                <a:latin typeface="Palatino Linotype"/>
              </a:rPr>
              <a:t>January 29th, 2024 </a:t>
            </a:r>
            <a:r>
              <a:rPr lang="en-US" b="0" dirty="0"/>
              <a:t>at climate education at doe.nj.gov will be posted </a:t>
            </a:r>
            <a:r>
              <a:rPr lang="en-US" sz="1200" b="0" dirty="0">
                <a:latin typeface="Palatino Linotype"/>
              </a:rPr>
              <a:t>on the Notice of Grant Opportunity webpage </a:t>
            </a:r>
            <a:r>
              <a:rPr lang="en-US" b="0" dirty="0"/>
              <a:t>by </a:t>
            </a:r>
            <a:r>
              <a:rPr lang="en-US" b="0" u="none" dirty="0"/>
              <a:t>Wednesday, </a:t>
            </a:r>
            <a:r>
              <a:rPr lang="en-US" sz="1200" b="0" dirty="0">
                <a:highlight>
                  <a:srgbClr val="FFFF00"/>
                </a:highlight>
                <a:latin typeface="Palatino Linotype"/>
              </a:rPr>
              <a:t>January 31st, 2024</a:t>
            </a:r>
            <a:r>
              <a:rPr lang="en-US" sz="1200" b="0" dirty="0">
                <a:latin typeface="Palatino Linotype"/>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Palatino Linotype"/>
            </a:endParaRPr>
          </a:p>
          <a:p>
            <a:pPr>
              <a:lnSpc>
                <a:spcPct val="88000"/>
              </a:lnSpc>
            </a:pPr>
            <a:r>
              <a:rPr lang="en-US" sz="1200" b="0" dirty="0">
                <a:latin typeface="Palatino Linotype"/>
              </a:rPr>
              <a:t>Please note, the Program Office is not permitted to provide a response to programmatic questions received after </a:t>
            </a:r>
            <a:r>
              <a:rPr lang="en-US" sz="1200" b="0" dirty="0">
                <a:highlight>
                  <a:srgbClr val="FFFF00"/>
                </a:highlight>
                <a:latin typeface="Palatino Linotype"/>
              </a:rPr>
              <a:t>January 29th,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alatino Linoty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a:rPr>
              <a:t>Please keep in mind when submitting programmatic questions that only general programmatic questions related to the Notice of Grant Opportunity can be answered, not project-specific questions.</a:t>
            </a: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51</a:t>
            </a:fld>
            <a:endParaRPr lang="en-US" dirty="0"/>
          </a:p>
        </p:txBody>
      </p:sp>
    </p:spTree>
    <p:extLst>
      <p:ext uri="{BB962C8B-B14F-4D97-AF65-F5344CB8AC3E}">
        <p14:creationId xmlns:p14="http://schemas.microsoft.com/office/powerpoint/2010/main" val="10389138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wrap up, shown here are the New Jersey Department of Education’s social media accounts. Feel free to follow us for updates on our initiatives and opportunities. </a:t>
            </a:r>
          </a:p>
        </p:txBody>
      </p:sp>
      <p:sp>
        <p:nvSpPr>
          <p:cNvPr id="4" name="Slide Number Placeholder 3"/>
          <p:cNvSpPr>
            <a:spLocks noGrp="1"/>
          </p:cNvSpPr>
          <p:nvPr>
            <p:ph type="sldNum" sz="quarter" idx="5"/>
          </p:nvPr>
        </p:nvSpPr>
        <p:spPr/>
        <p:txBody>
          <a:bodyPr/>
          <a:lstStyle/>
          <a:p>
            <a:fld id="{B97A44F7-5F69-4F06-8F30-FB0E6EC0A151}" type="slidenum">
              <a:rPr lang="en-US" smtClean="0"/>
              <a:t>52</a:t>
            </a:fld>
            <a:endParaRPr lang="en-US" dirty="0"/>
          </a:p>
        </p:txBody>
      </p:sp>
    </p:spTree>
    <p:extLst>
      <p:ext uri="{BB962C8B-B14F-4D97-AF65-F5344CB8AC3E}">
        <p14:creationId xmlns:p14="http://schemas.microsoft.com/office/powerpoint/2010/main" val="4966036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 the Technical Assistance Session for the </a:t>
            </a:r>
            <a:r>
              <a:rPr lang="en-US" sz="1200" dirty="0">
                <a:highlight>
                  <a:srgbClr val="FFFF00"/>
                </a:highlight>
              </a:rPr>
              <a:t>Expanding Access to Climate Change Education and the New Jersey Student Learning Standards through Climate Change Learning Collaboratives </a:t>
            </a:r>
            <a:r>
              <a:rPr lang="en-US" dirty="0"/>
              <a:t>Notice of Grant Opportunity.</a:t>
            </a:r>
          </a:p>
          <a:p>
            <a:endParaRPr lang="en-US" dirty="0"/>
          </a:p>
          <a:p>
            <a:r>
              <a:rPr lang="en-US" dirty="0"/>
              <a:t>Thank you for attending, and the New Jersey Department </a:t>
            </a:r>
            <a:r>
              <a:rPr lang="en-US"/>
              <a:t>of Education looks </a:t>
            </a:r>
            <a:r>
              <a:rPr lang="en-US" dirty="0"/>
              <a:t>forward to receiving and reviewing your grant applications.</a:t>
            </a:r>
          </a:p>
        </p:txBody>
      </p:sp>
      <p:sp>
        <p:nvSpPr>
          <p:cNvPr id="4" name="Slide Number Placeholder 3"/>
          <p:cNvSpPr>
            <a:spLocks noGrp="1"/>
          </p:cNvSpPr>
          <p:nvPr>
            <p:ph type="sldNum" sz="quarter" idx="5"/>
          </p:nvPr>
        </p:nvSpPr>
        <p:spPr/>
        <p:txBody>
          <a:bodyPr/>
          <a:lstStyle/>
          <a:p>
            <a:fld id="{B97A44F7-5F69-4F06-8F30-FB0E6EC0A151}" type="slidenum">
              <a:rPr lang="en-US" smtClean="0"/>
              <a:t>53</a:t>
            </a:fld>
            <a:endParaRPr lang="en-US" dirty="0"/>
          </a:p>
        </p:txBody>
      </p:sp>
    </p:spTree>
    <p:extLst>
      <p:ext uri="{BB962C8B-B14F-4D97-AF65-F5344CB8AC3E}">
        <p14:creationId xmlns:p14="http://schemas.microsoft.com/office/powerpoint/2010/main" val="355787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New Jersey Department of Education administered the Climate Awareness Education grant opportunities in fulfillment of the fiscal year 2023 State budget appropriation.</a:t>
            </a:r>
          </a:p>
          <a:p>
            <a:endParaRPr lang="en-US" dirty="0"/>
          </a:p>
          <a:p>
            <a:r>
              <a:rPr lang="en-US" dirty="0"/>
              <a:t>In the fiscal year 2024 State budget, Governor Murphy allocated an additional 4.5 million dollars to support schools with the implementation of climate change education in New Jersey.</a:t>
            </a:r>
          </a:p>
          <a:p>
            <a:endParaRPr lang="en-US" dirty="0"/>
          </a:p>
          <a:p>
            <a:r>
              <a:rPr lang="en-US" dirty="0"/>
              <a:t>The New Jersey Department of Education is offering this grant opportunity in partial fulfillment of the fiscal year 2024 State budget appropriation.</a:t>
            </a:r>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dirty="0"/>
          </a:p>
        </p:txBody>
      </p:sp>
    </p:spTree>
    <p:extLst>
      <p:ext uri="{BB962C8B-B14F-4D97-AF65-F5344CB8AC3E}">
        <p14:creationId xmlns:p14="http://schemas.microsoft.com/office/powerpoint/2010/main" val="8025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goals and expectations of this grant opportunity are to establish a statewide network to support local education agencies in implementing climate change education initiatives through the creation of regional </a:t>
            </a:r>
            <a:r>
              <a:rPr lang="en-US" b="0" dirty="0">
                <a:cs typeface="Calibri"/>
              </a:rPr>
              <a:t>Climate Change Learning Collaboratives</a:t>
            </a:r>
            <a:r>
              <a:rPr lang="en-US" dirty="0">
                <a:cs typeface="Calibri"/>
              </a:rPr>
              <a:t> at New Jersey institutes of higher education, with the support of community-based nonprofit organizations engaged in place-based environmental education in each region and to increase the number and content-area diversity of K-12 educators prepared to teach high quality, standards-aligned climate change education.</a:t>
            </a:r>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dirty="0"/>
          </a:p>
        </p:txBody>
      </p:sp>
    </p:spTree>
    <p:extLst>
      <p:ext uri="{BB962C8B-B14F-4D97-AF65-F5344CB8AC3E}">
        <p14:creationId xmlns:p14="http://schemas.microsoft.com/office/powerpoint/2010/main" val="279629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Palatino Linotype"/>
              </a:rPr>
              <a:t>The regional </a:t>
            </a:r>
            <a:r>
              <a:rPr lang="en-US" sz="1200" b="0" dirty="0">
                <a:latin typeface="Palatino Linotype"/>
              </a:rPr>
              <a:t>Climate Change Learning Collaboratives will increase the knowledge and skillset of New Jersey’s educators by providing professional development, technical assistance, and experiential learning opportunities.</a:t>
            </a:r>
          </a:p>
          <a:p>
            <a:endParaRPr lang="en-US" sz="1200" b="0" dirty="0">
              <a:latin typeface="Palatino Linotype"/>
            </a:endParaRPr>
          </a:p>
          <a:p>
            <a:r>
              <a:rPr lang="en-US" sz="1200" b="0" dirty="0">
                <a:latin typeface="Palatino Linotype"/>
              </a:rPr>
              <a:t>The Climate Change Learning Collaboratives </a:t>
            </a:r>
            <a:r>
              <a:rPr lang="en-US" sz="1200" dirty="0">
                <a:latin typeface="Palatino Linotype"/>
              </a:rPr>
              <a:t>will guide educators in developing and identifying high quality instructional materials that are locally focused and culturally responsive, implement program evaluation strategies, and foster the opportunity for educators to collaborate and innovate with neighboring local education agencies.</a:t>
            </a:r>
          </a:p>
          <a:p>
            <a:endParaRPr lang="en-US" sz="1200" dirty="0">
              <a:latin typeface="Palatino Linotype"/>
            </a:endParaRPr>
          </a:p>
          <a:p>
            <a:r>
              <a:rPr lang="en-US" sz="1200" dirty="0">
                <a:latin typeface="Palatino Linotype"/>
              </a:rPr>
              <a:t>The focus of this grant opportunity is to deepen understanding and implementation of the New Jersey Student Learning Standards supporting Climate Change Education.</a:t>
            </a:r>
          </a:p>
          <a:p>
            <a:endParaRPr lang="en-US" sz="1200" dirty="0">
              <a:latin typeface="Palatino Linotype"/>
            </a:endParaRPr>
          </a:p>
          <a:p>
            <a:r>
              <a:rPr lang="en-US" sz="1200" dirty="0">
                <a:latin typeface="Palatino Linotype"/>
              </a:rPr>
              <a:t>This may include climate change-specific topics as well as the effort to make students more aware of their relationship to the environment and the varied influences of climate across disciplines and at the local, state, national, and global levels.</a:t>
            </a:r>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dirty="0"/>
          </a:p>
        </p:txBody>
      </p:sp>
    </p:spTree>
    <p:extLst>
      <p:ext uri="{BB962C8B-B14F-4D97-AF65-F5344CB8AC3E}">
        <p14:creationId xmlns:p14="http://schemas.microsoft.com/office/powerpoint/2010/main" val="1973926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b="0" dirty="0"/>
              <a:t>twelve-month project period for this grant opportunity is </a:t>
            </a:r>
            <a:r>
              <a:rPr lang="en-US" sz="1200" b="0" dirty="0">
                <a:highlight>
                  <a:srgbClr val="FFFF00"/>
                </a:highlight>
              </a:rPr>
              <a:t>April 1st, 2024 to March 31st, 2025.</a:t>
            </a:r>
          </a:p>
          <a:p>
            <a:endParaRPr lang="en-US" dirty="0"/>
          </a:p>
          <a:p>
            <a:r>
              <a:rPr lang="en-US" dirty="0"/>
              <a:t>The application for this grant opportunity can be found in the Electronic Web-Enabled Grant online application system under the title </a:t>
            </a:r>
            <a:r>
              <a:rPr lang="en-US" i="0" dirty="0"/>
              <a:t>of “</a:t>
            </a:r>
            <a:r>
              <a:rPr lang="en-US" sz="1800" b="0" i="0" dirty="0">
                <a:solidFill>
                  <a:srgbClr val="000000"/>
                </a:solidFill>
                <a:effectLst/>
                <a:latin typeface="Calibri" panose="020F0502020204030204" pitchFamily="34" charset="0"/>
                <a:ea typeface="Calibri" panose="020F0502020204030204" pitchFamily="34" charset="0"/>
              </a:rPr>
              <a:t>Climate Change Learning Collaboratives Comp</a:t>
            </a:r>
            <a:r>
              <a:rPr lang="en-US" i="0" dirty="0"/>
              <a:t>”.</a:t>
            </a:r>
          </a:p>
          <a:p>
            <a:endParaRPr lang="en-US" i="0" dirty="0"/>
          </a:p>
          <a:p>
            <a:r>
              <a:rPr lang="en-US" i="0" dirty="0"/>
              <a:t>When applying, please ensure that you select the correct grant opportunity in the Electronic Web-Enabled Grant online application system.</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Again, </a:t>
            </a:r>
            <a:r>
              <a:rPr lang="en-US" dirty="0"/>
              <a:t>the title </a:t>
            </a:r>
            <a:r>
              <a:rPr lang="en-US" i="0" dirty="0"/>
              <a:t>of the application for this grant </a:t>
            </a:r>
            <a:r>
              <a:rPr lang="en-US" i="0"/>
              <a:t>opportunity </a:t>
            </a:r>
            <a:r>
              <a:rPr lang="en-US"/>
              <a:t>in the Electronic Web-Enabled Grant online application system </a:t>
            </a:r>
            <a:r>
              <a:rPr lang="en-US" i="0"/>
              <a:t>is </a:t>
            </a:r>
            <a:r>
              <a:rPr lang="en-US" i="0" dirty="0"/>
              <a:t>“</a:t>
            </a:r>
            <a:r>
              <a:rPr lang="en-US" sz="1200" b="0" i="0" dirty="0">
                <a:solidFill>
                  <a:srgbClr val="000000"/>
                </a:solidFill>
                <a:effectLst/>
                <a:latin typeface="Calibri" panose="020F0502020204030204" pitchFamily="34" charset="0"/>
                <a:ea typeface="Calibri" panose="020F0502020204030204" pitchFamily="34" charset="0"/>
              </a:rPr>
              <a:t>Climate Change Learning Collaboratives Comp</a:t>
            </a:r>
            <a:r>
              <a:rPr lang="en-US" i="0" dirty="0"/>
              <a:t>”.</a:t>
            </a:r>
          </a:p>
          <a:p>
            <a:endParaRPr lang="en-US" dirty="0"/>
          </a:p>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Each applicant must have login credentials to access the application through the </a:t>
            </a:r>
            <a:r>
              <a:rPr lang="en-US" sz="1800" dirty="0"/>
              <a:t>Electronic Web-Enabled Grant</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system.</a:t>
            </a:r>
          </a:p>
          <a:p>
            <a:endParaRPr lang="en-US" sz="1800" dirty="0">
              <a:solidFill>
                <a:srgbClr val="00000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Applicants needing login credentials should request access to the </a:t>
            </a:r>
            <a:r>
              <a:rPr lang="en-US" dirty="0"/>
              <a:t>Electronic Web-Enabled Grant online application </a:t>
            </a:r>
            <a:r>
              <a:rPr lang="en-US" sz="1200" dirty="0"/>
              <a:t>system by sending an email to eweg help at doe.nj.gov.</a:t>
            </a:r>
          </a:p>
          <a:p>
            <a:endParaRPr lang="en-US" b="0" dirty="0"/>
          </a:p>
          <a:p>
            <a:r>
              <a:rPr lang="en-US" b="0" dirty="0"/>
              <a:t>Applications are due in the Electronic Web-Enabled Grant online application system by </a:t>
            </a:r>
            <a:r>
              <a:rPr lang="en-US" sz="1200" b="0" dirty="0">
                <a:highlight>
                  <a:srgbClr val="FFFF00"/>
                </a:highlight>
              </a:rPr>
              <a:t>Tuesday, February 13th, 2024 </a:t>
            </a:r>
            <a:r>
              <a:rPr lang="en-US" dirty="0"/>
              <a:t>at 4:00 p.m.</a:t>
            </a: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dirty="0"/>
          </a:p>
        </p:txBody>
      </p:sp>
    </p:spTree>
    <p:extLst>
      <p:ext uri="{BB962C8B-B14F-4D97-AF65-F5344CB8AC3E}">
        <p14:creationId xmlns:p14="http://schemas.microsoft.com/office/powerpoint/2010/main" val="397186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dirty="0"/>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65893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65108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61723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dirty="0"/>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27566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73264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123944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89886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913514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3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4" name="Content Placeholder">
            <a:extLst>
              <a:ext uri="{FF2B5EF4-FFF2-40B4-BE49-F238E27FC236}">
                <a16:creationId xmlns:a16="http://schemas.microsoft.com/office/drawing/2014/main" id="{12936C4B-1402-C9DC-C2A4-2155EF7BE59B}"/>
              </a:ext>
            </a:extLst>
          </p:cNvPr>
          <p:cNvSpPr>
            <a:spLocks noGrp="1"/>
          </p:cNvSpPr>
          <p:nvPr>
            <p:ph sz="half" idx="15"/>
          </p:nvPr>
        </p:nvSpPr>
        <p:spPr>
          <a:xfrm>
            <a:off x="176268" y="1211655"/>
            <a:ext cx="10905174" cy="1839363"/>
          </a:xfrm>
        </p:spPr>
        <p:txBody>
          <a:bodyPr rIns="457200">
            <a:noAutofit/>
          </a:bodyPr>
          <a:lstStyle>
            <a:lvl1pPr>
              <a:defRPr sz="2000"/>
            </a:lvl1pPr>
            <a:lvl2pPr>
              <a:defRPr sz="2400"/>
            </a:lvl2pPr>
            <a:lvl3pPr>
              <a:defRPr sz="2000"/>
            </a:lvl3pPr>
            <a:lvl4pPr>
              <a:defRPr sz="1800"/>
            </a:lvl4pPr>
            <a:lvl5pPr>
              <a:defRPr sz="1800"/>
            </a:lvl5pPr>
          </a:lstStyle>
          <a:p>
            <a:pPr lvl="0"/>
            <a:r>
              <a:rPr lang="en-US" dirty="0"/>
              <a:t>Click to edit Master text styles</a:t>
            </a:r>
          </a:p>
        </p:txBody>
      </p:sp>
      <p:sp>
        <p:nvSpPr>
          <p:cNvPr id="6" name="Table Placeholder 1">
            <a:extLst>
              <a:ext uri="{FF2B5EF4-FFF2-40B4-BE49-F238E27FC236}">
                <a16:creationId xmlns:a16="http://schemas.microsoft.com/office/drawing/2014/main" id="{CFFCAAA1-7236-E554-AD45-243591A36A1D}"/>
              </a:ext>
            </a:extLst>
          </p:cNvPr>
          <p:cNvSpPr>
            <a:spLocks noGrp="1"/>
          </p:cNvSpPr>
          <p:nvPr>
            <p:ph type="tbl" sz="quarter" idx="16"/>
          </p:nvPr>
        </p:nvSpPr>
        <p:spPr>
          <a:xfrm>
            <a:off x="561975" y="3429000"/>
            <a:ext cx="2462213" cy="2165350"/>
          </a:xfrm>
        </p:spPr>
        <p:txBody>
          <a:bodyPr/>
          <a:lstStyle/>
          <a:p>
            <a:endParaRPr lang="en-US" dirty="0"/>
          </a:p>
        </p:txBody>
      </p:sp>
      <p:sp>
        <p:nvSpPr>
          <p:cNvPr id="8" name="Table Placeholder 2">
            <a:extLst>
              <a:ext uri="{FF2B5EF4-FFF2-40B4-BE49-F238E27FC236}">
                <a16:creationId xmlns:a16="http://schemas.microsoft.com/office/drawing/2014/main" id="{E178BACC-183B-DE31-1367-838AF285DE40}"/>
              </a:ext>
            </a:extLst>
          </p:cNvPr>
          <p:cNvSpPr>
            <a:spLocks noGrp="1"/>
          </p:cNvSpPr>
          <p:nvPr>
            <p:ph type="tbl" sz="quarter" idx="17"/>
          </p:nvPr>
        </p:nvSpPr>
        <p:spPr>
          <a:xfrm>
            <a:off x="4471563" y="3480995"/>
            <a:ext cx="2462213" cy="2165350"/>
          </a:xfrm>
        </p:spPr>
        <p:txBody>
          <a:bodyPr/>
          <a:lstStyle/>
          <a:p>
            <a:endParaRPr lang="en-US" dirty="0"/>
          </a:p>
        </p:txBody>
      </p:sp>
      <p:sp>
        <p:nvSpPr>
          <p:cNvPr id="9" name="Table Placeholder 3">
            <a:extLst>
              <a:ext uri="{FF2B5EF4-FFF2-40B4-BE49-F238E27FC236}">
                <a16:creationId xmlns:a16="http://schemas.microsoft.com/office/drawing/2014/main" id="{24CB935B-585F-DE97-F8F0-5745D4C24CFB}"/>
              </a:ext>
            </a:extLst>
          </p:cNvPr>
          <p:cNvSpPr>
            <a:spLocks noGrp="1"/>
          </p:cNvSpPr>
          <p:nvPr>
            <p:ph type="tbl" sz="quarter" idx="18"/>
          </p:nvPr>
        </p:nvSpPr>
        <p:spPr>
          <a:xfrm>
            <a:off x="7597106" y="3480995"/>
            <a:ext cx="2462213" cy="2165350"/>
          </a:xfrm>
        </p:spPr>
        <p:txBody>
          <a:bodyPr/>
          <a:lstStyle/>
          <a:p>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220609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68991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Tab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4" name="Content Placeholder 5">
            <a:extLst>
              <a:ext uri="{FF2B5EF4-FFF2-40B4-BE49-F238E27FC236}">
                <a16:creationId xmlns:a16="http://schemas.microsoft.com/office/drawing/2014/main" id="{D37EB7A8-DC64-2CB9-B0AF-FE0675E32199}"/>
              </a:ext>
            </a:extLst>
          </p:cNvPr>
          <p:cNvSpPr>
            <a:spLocks noGrp="1"/>
          </p:cNvSpPr>
          <p:nvPr>
            <p:ph sz="quarter" idx="13"/>
          </p:nvPr>
        </p:nvSpPr>
        <p:spPr>
          <a:xfrm>
            <a:off x="301719" y="13811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6"/>
            <a:ext cx="11863293" cy="2628034"/>
          </a:xfrm>
        </p:spPr>
        <p:txBody>
          <a:bodyPr/>
          <a:lstStyle>
            <a:lvl1pPr>
              <a:defRPr/>
            </a:lvl1pPr>
          </a:lstStyle>
          <a:p>
            <a:r>
              <a:rPr lang="en-US" dirty="0"/>
              <a:t>Table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76260" y="4941743"/>
            <a:ext cx="11839480" cy="671793"/>
          </a:xfrm>
        </p:spPr>
        <p:txBody>
          <a:bodyPr>
            <a:normAutofit/>
          </a:bodyPr>
          <a:lstStyle>
            <a:lvl1pPr marL="0" indent="0">
              <a:buNone/>
              <a:defRPr sz="3200"/>
            </a:lvl1pPr>
          </a:lstStyle>
          <a:p>
            <a:pPr lvl="0"/>
            <a:r>
              <a:rPr lang="en-US" dirty="0"/>
              <a:t>Click to edit Master text styles</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32429590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93" r:id="rId6"/>
    <p:sldLayoutId id="2147483665" r:id="rId7"/>
    <p:sldLayoutId id="2147483681" r:id="rId8"/>
    <p:sldLayoutId id="2147483692" r:id="rId9"/>
    <p:sldLayoutId id="2147483675" r:id="rId10"/>
    <p:sldLayoutId id="2147483676" r:id="rId11"/>
    <p:sldLayoutId id="2147483672" r:id="rId12"/>
    <p:sldLayoutId id="2147483690" r:id="rId13"/>
    <p:sldLayoutId id="2147483669" r:id="rId14"/>
    <p:sldLayoutId id="2147483689" r:id="rId15"/>
    <p:sldLayoutId id="2147483678" r:id="rId16"/>
    <p:sldLayoutId id="2147483691" r:id="rId17"/>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www.nj.gov/education/certification/CEAS_Preparation_Program_Providers.s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nj.gov/education/certification/CEprogramproviders.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j.gov/education/grants/opportunities/2024/24-WB06-G02.s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nj.gov/education/standards/climate/instructional/index.shtm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www.nj.gov/education/standards/dei/materials/index.shtml" TargetMode="External"/><Relationship Id="rId4" Type="http://schemas.openxmlformats.org/officeDocument/2006/relationships/hyperlink" Target="https://www.nj.gov/education/standards/stamp/ta/video/"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eweghelp@doe.nj.gov"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nj.gov/education/grants/opportunities/2024/24-WB06-G02.shtml" TargetMode="External"/><Relationship Id="rId4" Type="http://schemas.openxmlformats.org/officeDocument/2006/relationships/hyperlink" Target="mailto:climateeducation@doe.nj.gov"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nj.gov/education/standards/climate/learning/gradeband/index.shtml"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hyperlink" Target="https://www.nj.gov/education/standards/math/Index.shtml" TargetMode="External"/><Relationship Id="rId4" Type="http://schemas.openxmlformats.org/officeDocument/2006/relationships/hyperlink" Target="https://www.nj.gov/education/standards/ela/Index.s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nj.gov/education/standards/climate/learning/gradeband/index.s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nj.gov/education/standards/ela/Index.s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nj.gov/education/standards/math/Index.shtml"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nj.gov/education/grants/opportunities/2024/24-WB06-G02.shtml"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mailto:eweghelp@doe.nj.gov"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hyperlink" Target="https://www.nj.gov/education/grants/opportunities/2024/24-WB06-G02.shtml" TargetMode="External"/><Relationship Id="rId4" Type="http://schemas.openxmlformats.org/officeDocument/2006/relationships/hyperlink" Target="mailto:climateeducation@doe.nj.gov"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hyperlink" Target="https://www.nj.gov/education/standards/climate/" TargetMode="External"/><Relationship Id="rId2" Type="http://schemas.openxmlformats.org/officeDocument/2006/relationships/notesSlide" Target="../notesSlides/notesSlide53.xml"/><Relationship Id="rId1" Type="http://schemas.openxmlformats.org/officeDocument/2006/relationships/slideLayout" Target="../slideLayouts/slideLayout16.xml"/><Relationship Id="rId5" Type="http://schemas.openxmlformats.org/officeDocument/2006/relationships/hyperlink" Target="mailto:eweghelp@doe.nj.gov" TargetMode="External"/><Relationship Id="rId4" Type="http://schemas.openxmlformats.org/officeDocument/2006/relationships/hyperlink" Target="mailto:climateeducation@doe.nj.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j.gov/education/grants/opportunities/2023/23-WB01-G02.s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nj.gov/education/grants/opportunities/2023/23-WB02-G02.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eweghelp@doe.nj.go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402336" y="2239527"/>
            <a:ext cx="11387328" cy="2278118"/>
          </a:xfrm>
          <a:prstGeom prst="rect">
            <a:avLst/>
          </a:prstGeom>
        </p:spPr>
        <p:txBody>
          <a:bodyPr rIns="822960"/>
          <a:lstStyle/>
          <a:p>
            <a:pPr>
              <a:spcAft>
                <a:spcPts val="1800"/>
              </a:spcAft>
            </a:pPr>
            <a:r>
              <a:rPr lang="en-US" sz="3600" dirty="0"/>
              <a:t>Expanding Access to Climate Change Education and the New Jersey Student Learning Standards through Climate Change Learning Collaboratives</a:t>
            </a:r>
            <a:br>
              <a:rPr lang="en-US" sz="3600" dirty="0"/>
            </a:br>
            <a:br>
              <a:rPr lang="en-US" sz="3600" dirty="0"/>
            </a:br>
            <a:r>
              <a:rPr lang="en-US" sz="3600" b="0" dirty="0"/>
              <a:t>Technical Assistance Session</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2" y="4703817"/>
            <a:ext cx="12191998" cy="1463040"/>
          </a:xfrm>
        </p:spPr>
        <p:txBody>
          <a:bodyPr>
            <a:normAutofit fontScale="92500" lnSpcReduction="10000"/>
          </a:bodyPr>
          <a:lstStyle/>
          <a:p>
            <a:pPr algn="ctr">
              <a:lnSpc>
                <a:spcPct val="114000"/>
              </a:lnSpc>
              <a:spcBef>
                <a:spcPts val="0"/>
              </a:spcBef>
              <a:spcAft>
                <a:spcPts val="600"/>
              </a:spcAft>
            </a:pPr>
            <a:r>
              <a:rPr lang="en-US" sz="2600" dirty="0"/>
              <a:t>Office of the Assistant Commissioner</a:t>
            </a:r>
          </a:p>
          <a:p>
            <a:pPr algn="ctr">
              <a:lnSpc>
                <a:spcPct val="114000"/>
              </a:lnSpc>
              <a:spcBef>
                <a:spcPts val="0"/>
              </a:spcBef>
              <a:spcAft>
                <a:spcPts val="600"/>
              </a:spcAft>
            </a:pPr>
            <a:r>
              <a:rPr lang="en-US" sz="2600" dirty="0"/>
              <a:t>Division of Teaching and Learning Services</a:t>
            </a:r>
          </a:p>
          <a:p>
            <a:pPr algn="ctr">
              <a:lnSpc>
                <a:spcPct val="114000"/>
              </a:lnSpc>
              <a:spcBef>
                <a:spcPts val="0"/>
              </a:spcBef>
              <a:spcAft>
                <a:spcPts val="600"/>
              </a:spcAft>
            </a:pPr>
            <a:r>
              <a:rPr lang="en-US" sz="2600" dirty="0"/>
              <a:t>January 25, 2024</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53147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Eligibility to Apply (1 of 2)</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fontScale="85000" lnSpcReduction="20000"/>
          </a:bodyPr>
          <a:lstStyle/>
          <a:p>
            <a:r>
              <a:rPr lang="en-US" sz="2400" dirty="0">
                <a:latin typeface="Palatino Linotype"/>
              </a:rPr>
              <a:t>This limited competitive grant opportunity is open to two-year and four-year New Jersey-based IHEs with approved </a:t>
            </a:r>
            <a:r>
              <a:rPr lang="en-US" sz="2400" dirty="0">
                <a:latin typeface="Palatino Linotype"/>
                <a:hlinkClick r:id="rId3"/>
              </a:rPr>
              <a:t>Certificate of Eligibility with Advanced Standing</a:t>
            </a:r>
            <a:r>
              <a:rPr lang="en-US" sz="2400" dirty="0">
                <a:latin typeface="Palatino Linotype"/>
              </a:rPr>
              <a:t> or </a:t>
            </a:r>
            <a:r>
              <a:rPr lang="en-US" sz="2400" dirty="0">
                <a:latin typeface="Palatino Linotype"/>
                <a:hlinkClick r:id="rId4"/>
              </a:rPr>
              <a:t>Certificate of Eligibility</a:t>
            </a:r>
            <a:r>
              <a:rPr lang="en-US" sz="2400" dirty="0">
                <a:latin typeface="Palatino Linotype"/>
              </a:rPr>
              <a:t> teacher preparation programs.</a:t>
            </a:r>
          </a:p>
          <a:p>
            <a:r>
              <a:rPr lang="en-US" sz="2400" dirty="0">
                <a:latin typeface="Palatino Linotype"/>
              </a:rPr>
              <a:t>To effectively support the implementation of climate change education across content areas, the institute of higher education</a:t>
            </a:r>
            <a:r>
              <a:rPr lang="en-US" sz="2400" dirty="0"/>
              <a:t> (</a:t>
            </a:r>
            <a:r>
              <a:rPr lang="en-US" sz="2400" dirty="0">
                <a:latin typeface="Palatino Linotype"/>
              </a:rPr>
              <a:t>IHE) grant project team must include, at a minimum, three staff members from the IHE:</a:t>
            </a:r>
          </a:p>
          <a:p>
            <a:pPr lvl="1"/>
            <a:r>
              <a:rPr lang="en-US" sz="2100" dirty="0">
                <a:latin typeface="Palatino Linotype"/>
              </a:rPr>
              <a:t>One staff member from the teacher preparation program with experience developing and supporting interdisciplinary learning initiatives, preferably with a sustainability focus.</a:t>
            </a:r>
          </a:p>
          <a:p>
            <a:pPr lvl="1"/>
            <a:r>
              <a:rPr lang="en-US" sz="2100" dirty="0">
                <a:latin typeface="Palatino Linotype"/>
              </a:rPr>
              <a:t>One staff member external to the teacher preparation program working within a science, technology, engineering, or mathematics department/school and who is well versed in climate change subject knowledge.</a:t>
            </a:r>
          </a:p>
          <a:p>
            <a:pPr lvl="1"/>
            <a:r>
              <a:rPr lang="en-US" sz="2100" dirty="0">
                <a:latin typeface="Palatino Linotype"/>
              </a:rPr>
              <a:t>One staff member external to the teacher preparation program working within a department/school in the humanities (e.g., foreign languages, history, fine arts, etc.), preferably with some experience addressing climate change or other socio-scientific topics through the humanities.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37105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Eligibility to Apply (2 of 2)</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r>
              <a:rPr lang="en-US" sz="2400" dirty="0">
                <a:latin typeface="Palatino Linotype"/>
              </a:rPr>
              <a:t>Applicants will also be responsible for identifying at least one community-based nonprofit organization (CBO) that is currently engaged in place-based environmental education in their region to serve as a partner.</a:t>
            </a:r>
          </a:p>
          <a:p>
            <a:pPr lvl="1"/>
            <a:r>
              <a:rPr lang="en-US" sz="2200" dirty="0">
                <a:latin typeface="Palatino Linotype"/>
              </a:rPr>
              <a:t>The NJDOE requires applicants to develop partnerships to ensure the development of culturally responsive and locally focused learning opportunities for participating LEAs.</a:t>
            </a:r>
          </a:p>
          <a:p>
            <a:r>
              <a:rPr lang="en-US" sz="2400" dirty="0">
                <a:latin typeface="Palatino Linotype"/>
              </a:rPr>
              <a:t>Applicants must ensure the mission, vision, and general services of the CBO partner(s) align with the intent of the NJSLS and the goals of this grant program.</a:t>
            </a:r>
          </a:p>
          <a:p>
            <a:r>
              <a:rPr lang="en-US" sz="2400" dirty="0">
                <a:latin typeface="Palatino Linotype"/>
              </a:rPr>
              <a:t>An eligible institute of higher education may submit only one application.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862282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Funding and Awards (1 of 3)</a:t>
            </a:r>
          </a:p>
        </p:txBody>
      </p:sp>
      <p:sp>
        <p:nvSpPr>
          <p:cNvPr id="13" name="Content Placeholder 12">
            <a:extLst>
              <a:ext uri="{FF2B5EF4-FFF2-40B4-BE49-F238E27FC236}">
                <a16:creationId xmlns:a16="http://schemas.microsoft.com/office/drawing/2014/main" id="{E48C4F72-3621-C3BF-46F9-13B9C1AB78BE}"/>
              </a:ext>
            </a:extLst>
          </p:cNvPr>
          <p:cNvSpPr>
            <a:spLocks noGrp="1"/>
          </p:cNvSpPr>
          <p:nvPr>
            <p:ph sz="half" idx="15"/>
          </p:nvPr>
        </p:nvSpPr>
        <p:spPr>
          <a:xfrm>
            <a:off x="200652" y="1124787"/>
            <a:ext cx="10905174" cy="2160864"/>
          </a:xfrm>
        </p:spPr>
        <p:txBody>
          <a:bodyPr/>
          <a:lstStyle/>
          <a:p>
            <a:pPr>
              <a:spcBef>
                <a:spcPts val="0"/>
              </a:spcBef>
            </a:pPr>
            <a:r>
              <a:rPr lang="en-US" sz="2000" dirty="0"/>
              <a:t>The NJDOE expects to make a minimum of three, but up to six, awards to New Jersey IHEs.</a:t>
            </a:r>
          </a:p>
          <a:p>
            <a:pPr>
              <a:spcBef>
                <a:spcPts val="0"/>
              </a:spcBef>
            </a:pPr>
            <a:r>
              <a:rPr lang="en-US" sz="2000" dirty="0"/>
              <a:t>Applicants may each apply for up to $325,000.</a:t>
            </a:r>
          </a:p>
          <a:p>
            <a:pPr>
              <a:spcBef>
                <a:spcPts val="0"/>
              </a:spcBef>
            </a:pPr>
            <a:r>
              <a:rPr lang="en-US" sz="2000" dirty="0"/>
              <a:t>For the purposes of this grant program, New Jersey has been geographically divided into three regions (northern, central, and southern).</a:t>
            </a:r>
          </a:p>
        </p:txBody>
      </p:sp>
      <p:graphicFrame>
        <p:nvGraphicFramePr>
          <p:cNvPr id="18" name="Table Placeholder 17">
            <a:extLst>
              <a:ext uri="{FF2B5EF4-FFF2-40B4-BE49-F238E27FC236}">
                <a16:creationId xmlns:a16="http://schemas.microsoft.com/office/drawing/2014/main" id="{E6081CA7-3B9B-0F6A-D802-AF4C24025589}"/>
              </a:ext>
            </a:extLst>
          </p:cNvPr>
          <p:cNvGraphicFramePr>
            <a:graphicFrameLocks noGrp="1"/>
          </p:cNvGraphicFramePr>
          <p:nvPr>
            <p:ph type="tbl" sz="quarter" idx="16"/>
            <p:extLst>
              <p:ext uri="{D42A27DB-BD31-4B8C-83A1-F6EECF244321}">
                <p14:modId xmlns:p14="http://schemas.microsoft.com/office/powerpoint/2010/main" val="977324558"/>
              </p:ext>
            </p:extLst>
          </p:nvPr>
        </p:nvGraphicFramePr>
        <p:xfrm>
          <a:off x="1134999" y="3285651"/>
          <a:ext cx="2762283" cy="2482374"/>
        </p:xfrm>
        <a:graphic>
          <a:graphicData uri="http://schemas.openxmlformats.org/drawingml/2006/table">
            <a:tbl>
              <a:tblPr firstRow="1" bandRow="1">
                <a:tableStyleId>{5C22544A-7EE6-4342-B048-85BDC9FD1C3A}</a:tableStyleId>
              </a:tblPr>
              <a:tblGrid>
                <a:gridCol w="2762283">
                  <a:extLst>
                    <a:ext uri="{9D8B030D-6E8A-4147-A177-3AD203B41FA5}">
                      <a16:colId xmlns:a16="http://schemas.microsoft.com/office/drawing/2014/main" val="1239410057"/>
                    </a:ext>
                  </a:extLst>
                </a:gridCol>
              </a:tblGrid>
              <a:tr h="475488">
                <a:tc>
                  <a:txBody>
                    <a:bodyPr/>
                    <a:lstStyle/>
                    <a:p>
                      <a:pPr marL="0" marR="0" algn="ctr" fontAlgn="base">
                        <a:spcBef>
                          <a:spcPts val="0"/>
                        </a:spcBef>
                        <a:spcAft>
                          <a:spcPts val="0"/>
                        </a:spcAft>
                      </a:pPr>
                      <a:r>
                        <a:rPr lang="en-US" sz="2000" b="1" dirty="0">
                          <a:solidFill>
                            <a:schemeClr val="bg1"/>
                          </a:solidFill>
                          <a:effectLst/>
                        </a:rPr>
                        <a:t>Northern Region</a:t>
                      </a:r>
                      <a:endParaRPr lang="en-US" sz="2000" dirty="0">
                        <a:solidFill>
                          <a:schemeClr val="bg1"/>
                        </a:solidFill>
                        <a:effectLst/>
                        <a:latin typeface="+mj-lt"/>
                        <a:ea typeface="Times New Roman" panose="02020603050405020304" pitchFamily="18" charset="0"/>
                        <a:cs typeface="Times New Roman" panose="02020603050405020304" pitchFamily="18" charset="0"/>
                      </a:endParaRPr>
                    </a:p>
                  </a:txBody>
                  <a:tcPr marL="0" marR="0" marT="0" marB="0" anchor="ctr">
                    <a:solidFill>
                      <a:srgbClr val="003366"/>
                    </a:solidFill>
                  </a:tcPr>
                </a:tc>
                <a:extLst>
                  <a:ext uri="{0D108BD9-81ED-4DB2-BD59-A6C34878D82A}">
                    <a16:rowId xmlns:a16="http://schemas.microsoft.com/office/drawing/2014/main" val="3471405425"/>
                  </a:ext>
                </a:extLst>
              </a:tr>
              <a:tr h="286698">
                <a:tc>
                  <a:txBody>
                    <a:bodyPr/>
                    <a:lstStyle/>
                    <a:p>
                      <a:pPr marL="160020" marR="0" lvl="0" indent="0" algn="ctr" fontAlgn="base">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rPr>
                        <a:t>Bergen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0197449"/>
                  </a:ext>
                </a:extLst>
              </a:tr>
              <a:tr h="286698">
                <a:tc>
                  <a:txBody>
                    <a:bodyPr/>
                    <a:lstStyle/>
                    <a:p>
                      <a:pPr marL="160020" marR="0" lvl="0" indent="0" algn="ctr" fontAlgn="base">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rPr>
                        <a:t>Essex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58428410"/>
                  </a:ext>
                </a:extLst>
              </a:tr>
              <a:tr h="286698">
                <a:tc>
                  <a:txBody>
                    <a:bodyPr/>
                    <a:lstStyle/>
                    <a:p>
                      <a:pPr marL="160020" marR="0" lvl="0" indent="0" algn="ctr" fontAlgn="base">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rPr>
                        <a:t>Hudson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00127956"/>
                  </a:ext>
                </a:extLst>
              </a:tr>
              <a:tr h="286698">
                <a:tc>
                  <a:txBody>
                    <a:bodyPr/>
                    <a:lstStyle/>
                    <a:p>
                      <a:pPr marL="160020" marR="0" lvl="0" indent="0" algn="ctr" fontAlgn="base">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rPr>
                        <a:t>Morris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5866211"/>
                  </a:ext>
                </a:extLst>
              </a:tr>
              <a:tr h="286698">
                <a:tc>
                  <a:txBody>
                    <a:bodyPr/>
                    <a:lstStyle/>
                    <a:p>
                      <a:pPr marL="160020" marR="0" lvl="0" indent="0" algn="ctr" fontAlgn="base">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rPr>
                        <a:t>Passaic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39069138"/>
                  </a:ext>
                </a:extLst>
              </a:tr>
              <a:tr h="286698">
                <a:tc>
                  <a:txBody>
                    <a:bodyPr/>
                    <a:lstStyle/>
                    <a:p>
                      <a:pPr marL="160020" marR="0" lvl="0" indent="0" algn="ctr" fontAlgn="base">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rPr>
                        <a:t>Sussex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906713"/>
                  </a:ext>
                </a:extLst>
              </a:tr>
              <a:tr h="286698">
                <a:tc>
                  <a:txBody>
                    <a:bodyPr/>
                    <a:lstStyle/>
                    <a:p>
                      <a:pPr marL="160020" marR="0" lvl="0" indent="0" algn="ctr" fontAlgn="base">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rPr>
                        <a:t>Warren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47477048"/>
                  </a:ext>
                </a:extLst>
              </a:tr>
            </a:tbl>
          </a:graphicData>
        </a:graphic>
      </p:graphicFrame>
      <p:graphicFrame>
        <p:nvGraphicFramePr>
          <p:cNvPr id="19" name="Table Placeholder 18">
            <a:extLst>
              <a:ext uri="{FF2B5EF4-FFF2-40B4-BE49-F238E27FC236}">
                <a16:creationId xmlns:a16="http://schemas.microsoft.com/office/drawing/2014/main" id="{F95F28D4-9E68-11C6-638C-757BA543B8D9}"/>
              </a:ext>
            </a:extLst>
          </p:cNvPr>
          <p:cNvGraphicFramePr>
            <a:graphicFrameLocks noGrp="1"/>
          </p:cNvGraphicFramePr>
          <p:nvPr>
            <p:ph type="tbl" sz="quarter" idx="17"/>
            <p:extLst>
              <p:ext uri="{D42A27DB-BD31-4B8C-83A1-F6EECF244321}">
                <p14:modId xmlns:p14="http://schemas.microsoft.com/office/powerpoint/2010/main" val="968974779"/>
              </p:ext>
            </p:extLst>
          </p:nvPr>
        </p:nvGraphicFramePr>
        <p:xfrm>
          <a:off x="4386644" y="3285651"/>
          <a:ext cx="3034217" cy="2195676"/>
        </p:xfrm>
        <a:graphic>
          <a:graphicData uri="http://schemas.openxmlformats.org/drawingml/2006/table">
            <a:tbl>
              <a:tblPr firstRow="1" bandRow="1">
                <a:tableStyleId>{5C22544A-7EE6-4342-B048-85BDC9FD1C3A}</a:tableStyleId>
              </a:tblPr>
              <a:tblGrid>
                <a:gridCol w="3034217">
                  <a:extLst>
                    <a:ext uri="{9D8B030D-6E8A-4147-A177-3AD203B41FA5}">
                      <a16:colId xmlns:a16="http://schemas.microsoft.com/office/drawing/2014/main" val="2552356044"/>
                    </a:ext>
                  </a:extLst>
                </a:gridCol>
              </a:tblGrid>
              <a:tr h="475488">
                <a:tc>
                  <a:txBody>
                    <a:bodyPr/>
                    <a:lstStyle/>
                    <a:p>
                      <a:pPr marL="0" marR="0" algn="ctr" fontAlgn="base">
                        <a:spcBef>
                          <a:spcPts val="0"/>
                        </a:spcBef>
                        <a:spcAft>
                          <a:spcPts val="0"/>
                        </a:spcAft>
                      </a:pPr>
                      <a:r>
                        <a:rPr lang="en-US" sz="2000" b="1" dirty="0">
                          <a:solidFill>
                            <a:schemeClr val="bg1"/>
                          </a:solidFill>
                          <a:effectLst/>
                        </a:rPr>
                        <a:t>Central Region</a:t>
                      </a:r>
                      <a:endParaRPr lang="en-US" sz="2000" dirty="0">
                        <a:solidFill>
                          <a:schemeClr val="bg1"/>
                        </a:solidFill>
                        <a:effectLst/>
                        <a:latin typeface="+mj-lt"/>
                        <a:ea typeface="Times New Roman" panose="02020603050405020304" pitchFamily="18" charset="0"/>
                        <a:cs typeface="Times New Roman" panose="02020603050405020304" pitchFamily="18" charset="0"/>
                      </a:endParaRPr>
                    </a:p>
                  </a:txBody>
                  <a:tcPr marL="0" marR="0" marT="0" marB="0" anchor="ctr">
                    <a:solidFill>
                      <a:srgbClr val="003366"/>
                    </a:solidFill>
                  </a:tcPr>
                </a:tc>
                <a:extLst>
                  <a:ext uri="{0D108BD9-81ED-4DB2-BD59-A6C34878D82A}">
                    <a16:rowId xmlns:a16="http://schemas.microsoft.com/office/drawing/2014/main" val="3471405425"/>
                  </a:ext>
                </a:extLst>
              </a:tr>
              <a:tr h="286698">
                <a:tc>
                  <a:txBody>
                    <a:bodyPr/>
                    <a:lstStyle/>
                    <a:p>
                      <a:pPr marL="160020" marR="0" lvl="0" indent="0" algn="ctr"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kern="1200" dirty="0">
                          <a:solidFill>
                            <a:srgbClr val="000000"/>
                          </a:solidFill>
                          <a:effectLst/>
                        </a:rPr>
                        <a:t>Hunterdon County</a:t>
                      </a:r>
                      <a:endParaRPr lang="en-US" sz="1800" kern="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0197449"/>
                  </a:ext>
                </a:extLst>
              </a:tr>
              <a:tr h="286698">
                <a:tc>
                  <a:txBody>
                    <a:bodyPr/>
                    <a:lstStyle/>
                    <a:p>
                      <a:pPr marL="160020" marR="0" lvl="0" indent="0" algn="ctr"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solidFill>
                            <a:srgbClr val="000000"/>
                          </a:solidFill>
                          <a:effectLst/>
                        </a:rPr>
                        <a:t>Mercer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58428410"/>
                  </a:ext>
                </a:extLst>
              </a:tr>
              <a:tr h="286698">
                <a:tc>
                  <a:txBody>
                    <a:bodyPr/>
                    <a:lstStyle/>
                    <a:p>
                      <a:pPr marL="160020" marR="0" lvl="0" indent="0" algn="ctr"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solidFill>
                            <a:srgbClr val="000000"/>
                          </a:solidFill>
                          <a:effectLst/>
                        </a:rPr>
                        <a:t>Middlesex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00127956"/>
                  </a:ext>
                </a:extLst>
              </a:tr>
              <a:tr h="286698">
                <a:tc>
                  <a:txBody>
                    <a:bodyPr/>
                    <a:lstStyle/>
                    <a:p>
                      <a:pPr marL="160020" marR="0" lvl="0" indent="0" algn="ctr"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solidFill>
                            <a:srgbClr val="000000"/>
                          </a:solidFill>
                          <a:effectLst/>
                        </a:rPr>
                        <a:t>Monmouth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5866211"/>
                  </a:ext>
                </a:extLst>
              </a:tr>
              <a:tr h="286698">
                <a:tc>
                  <a:txBody>
                    <a:bodyPr/>
                    <a:lstStyle/>
                    <a:p>
                      <a:pPr marL="160020" marR="0" lvl="0" indent="0" algn="ctr"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solidFill>
                            <a:srgbClr val="000000"/>
                          </a:solidFill>
                          <a:effectLst/>
                        </a:rPr>
                        <a:t>Somerset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39069138"/>
                  </a:ext>
                </a:extLst>
              </a:tr>
              <a:tr h="286698">
                <a:tc>
                  <a:txBody>
                    <a:bodyPr/>
                    <a:lstStyle/>
                    <a:p>
                      <a:pPr marL="160020" marR="0" lvl="0" indent="0" algn="ctr"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solidFill>
                            <a:srgbClr val="000000"/>
                          </a:solidFill>
                          <a:effectLst/>
                        </a:rPr>
                        <a:t>Union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906713"/>
                  </a:ext>
                </a:extLst>
              </a:tr>
            </a:tbl>
          </a:graphicData>
        </a:graphic>
      </p:graphicFrame>
      <p:graphicFrame>
        <p:nvGraphicFramePr>
          <p:cNvPr id="20" name="Table Placeholder 19">
            <a:extLst>
              <a:ext uri="{FF2B5EF4-FFF2-40B4-BE49-F238E27FC236}">
                <a16:creationId xmlns:a16="http://schemas.microsoft.com/office/drawing/2014/main" id="{E27B1241-4918-A254-C8B5-1C73BEF5762A}"/>
              </a:ext>
            </a:extLst>
          </p:cNvPr>
          <p:cNvGraphicFramePr>
            <a:graphicFrameLocks noGrp="1"/>
          </p:cNvGraphicFramePr>
          <p:nvPr>
            <p:ph type="tbl" sz="quarter" idx="18"/>
            <p:extLst>
              <p:ext uri="{D42A27DB-BD31-4B8C-83A1-F6EECF244321}">
                <p14:modId xmlns:p14="http://schemas.microsoft.com/office/powerpoint/2010/main" val="3418075931"/>
              </p:ext>
            </p:extLst>
          </p:nvPr>
        </p:nvGraphicFramePr>
        <p:xfrm>
          <a:off x="8036687" y="3285651"/>
          <a:ext cx="2762283" cy="2769072"/>
        </p:xfrm>
        <a:graphic>
          <a:graphicData uri="http://schemas.openxmlformats.org/drawingml/2006/table">
            <a:tbl>
              <a:tblPr firstRow="1" bandRow="1">
                <a:tableStyleId>{5C22544A-7EE6-4342-B048-85BDC9FD1C3A}</a:tableStyleId>
              </a:tblPr>
              <a:tblGrid>
                <a:gridCol w="2762283">
                  <a:extLst>
                    <a:ext uri="{9D8B030D-6E8A-4147-A177-3AD203B41FA5}">
                      <a16:colId xmlns:a16="http://schemas.microsoft.com/office/drawing/2014/main" val="1163151923"/>
                    </a:ext>
                  </a:extLst>
                </a:gridCol>
              </a:tblGrid>
              <a:tr h="475488">
                <a:tc>
                  <a:txBody>
                    <a:bodyPr/>
                    <a:lstStyle/>
                    <a:p>
                      <a:pPr marL="0" marR="0" algn="ctr" fontAlgn="base">
                        <a:spcBef>
                          <a:spcPts val="0"/>
                        </a:spcBef>
                        <a:spcAft>
                          <a:spcPts val="0"/>
                        </a:spcAft>
                      </a:pPr>
                      <a:r>
                        <a:rPr lang="en-US" sz="2000" b="1" dirty="0">
                          <a:solidFill>
                            <a:schemeClr val="bg1"/>
                          </a:solidFill>
                          <a:effectLst/>
                        </a:rPr>
                        <a:t>Southern Region</a:t>
                      </a:r>
                      <a:endParaRPr lang="en-US" sz="2000" dirty="0">
                        <a:solidFill>
                          <a:schemeClr val="bg1"/>
                        </a:solidFill>
                        <a:effectLst/>
                        <a:latin typeface="+mj-lt"/>
                        <a:ea typeface="Times New Roman" panose="02020603050405020304" pitchFamily="18" charset="0"/>
                        <a:cs typeface="Times New Roman" panose="02020603050405020304" pitchFamily="18" charset="0"/>
                      </a:endParaRPr>
                    </a:p>
                  </a:txBody>
                  <a:tcPr marL="0" marR="0" marT="0" marB="0" anchor="ctr">
                    <a:solidFill>
                      <a:srgbClr val="003366"/>
                    </a:solidFill>
                  </a:tcPr>
                </a:tc>
                <a:extLst>
                  <a:ext uri="{0D108BD9-81ED-4DB2-BD59-A6C34878D82A}">
                    <a16:rowId xmlns:a16="http://schemas.microsoft.com/office/drawing/2014/main" val="3471405425"/>
                  </a:ext>
                </a:extLst>
              </a:tr>
              <a:tr h="286698">
                <a:tc>
                  <a:txBody>
                    <a:bodyPr/>
                    <a:lstStyle/>
                    <a:p>
                      <a:pPr marL="160020" marR="0" lvl="0" indent="0" algn="ctr"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solidFill>
                            <a:srgbClr val="000000"/>
                          </a:solidFill>
                          <a:effectLst/>
                        </a:rPr>
                        <a:t>Atlantic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0197449"/>
                  </a:ext>
                </a:extLst>
              </a:tr>
              <a:tr h="286698">
                <a:tc>
                  <a:txBody>
                    <a:bodyPr/>
                    <a:lstStyle/>
                    <a:p>
                      <a:pPr marL="160020" marR="0" lvl="0" indent="0" algn="ctr"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solidFill>
                            <a:srgbClr val="000000"/>
                          </a:solidFill>
                          <a:effectLst/>
                        </a:rPr>
                        <a:t>Burlington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58428410"/>
                  </a:ext>
                </a:extLst>
              </a:tr>
              <a:tr h="286698">
                <a:tc>
                  <a:txBody>
                    <a:bodyPr/>
                    <a:lstStyle/>
                    <a:p>
                      <a:pPr marL="160020" marR="0" lvl="0" indent="0" algn="ctr"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solidFill>
                            <a:srgbClr val="000000"/>
                          </a:solidFill>
                          <a:effectLst/>
                        </a:rPr>
                        <a:t>Camden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00127956"/>
                  </a:ext>
                </a:extLst>
              </a:tr>
              <a:tr h="286698">
                <a:tc>
                  <a:txBody>
                    <a:bodyPr/>
                    <a:lstStyle/>
                    <a:p>
                      <a:pPr marL="160020" marR="0" lvl="0" indent="0" algn="ctr"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solidFill>
                            <a:srgbClr val="000000"/>
                          </a:solidFill>
                          <a:effectLst/>
                        </a:rPr>
                        <a:t>Cape May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5866211"/>
                  </a:ext>
                </a:extLst>
              </a:tr>
              <a:tr h="286698">
                <a:tc>
                  <a:txBody>
                    <a:bodyPr/>
                    <a:lstStyle/>
                    <a:p>
                      <a:pPr marL="160020" marR="0" lvl="0" indent="0" algn="ctr"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solidFill>
                            <a:srgbClr val="000000"/>
                          </a:solidFill>
                          <a:effectLst/>
                        </a:rPr>
                        <a:t>Cumberland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39069138"/>
                  </a:ext>
                </a:extLst>
              </a:tr>
              <a:tr h="286698">
                <a:tc>
                  <a:txBody>
                    <a:bodyPr/>
                    <a:lstStyle/>
                    <a:p>
                      <a:pPr marL="160020" marR="0" lvl="0" indent="0" algn="ctr"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solidFill>
                            <a:srgbClr val="000000"/>
                          </a:solidFill>
                          <a:effectLst/>
                        </a:rPr>
                        <a:t>Gloucester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906713"/>
                  </a:ext>
                </a:extLst>
              </a:tr>
              <a:tr h="286698">
                <a:tc>
                  <a:txBody>
                    <a:bodyPr/>
                    <a:lstStyle/>
                    <a:p>
                      <a:pPr marL="160020" marR="0" lvl="0" indent="0" algn="ctr"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solidFill>
                            <a:srgbClr val="000000"/>
                          </a:solidFill>
                          <a:effectLst/>
                        </a:rPr>
                        <a:t>Ocean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47477048"/>
                  </a:ext>
                </a:extLst>
              </a:tr>
              <a:tr h="286698">
                <a:tc>
                  <a:txBody>
                    <a:bodyPr/>
                    <a:lstStyle/>
                    <a:p>
                      <a:pPr marL="160020" marR="0" lvl="0" indent="0" algn="ctr"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solidFill>
                            <a:srgbClr val="000000"/>
                          </a:solidFill>
                          <a:effectLst/>
                        </a:rPr>
                        <a:t>Salem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17476015"/>
                  </a:ext>
                </a:extLst>
              </a:tr>
            </a:tbl>
          </a:graphicData>
        </a:graphic>
      </p:graphicFrame>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69506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Funding and Awards (2 of 3)</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fontScale="92500" lnSpcReduction="10000"/>
          </a:bodyPr>
          <a:lstStyle/>
          <a:p>
            <a:r>
              <a:rPr lang="en-US" sz="2400" dirty="0"/>
              <a:t>The NJDOE will make up to two awards per region in rank order by region, provided there are enough applications that receive a passing score (i.e., 70 of 100 points) in each region.</a:t>
            </a:r>
          </a:p>
          <a:p>
            <a:r>
              <a:rPr lang="en-US" sz="2400" dirty="0"/>
              <a:t>If there are not enough applications that receive a passing score to make two awards in each region, the NJDOE expects to distribute the remaining funds in the following order to applicants with passing scores until funding is exhausted:</a:t>
            </a:r>
          </a:p>
          <a:p>
            <a:pPr marL="914400" lvl="1" indent="-457200">
              <a:buFont typeface="+mj-lt"/>
              <a:buAutoNum type="arabicPeriod"/>
            </a:pPr>
            <a:r>
              <a:rPr lang="en-US" sz="2200" dirty="0"/>
              <a:t>If only one award can be made in a region, the funds from the remaining award intended for that region will be allocated to the successful applicant in that region.</a:t>
            </a:r>
          </a:p>
          <a:p>
            <a:pPr marL="914400" lvl="1" indent="-457200">
              <a:buFont typeface="+mj-lt"/>
              <a:buAutoNum type="arabicPeriod"/>
            </a:pPr>
            <a:r>
              <a:rPr lang="en-US" sz="2200" dirty="0"/>
              <a:t>If no awards can be made in a region, the remaining awards intended for that region will be made in rank order by score, regardless of region.</a:t>
            </a:r>
          </a:p>
          <a:p>
            <a:pPr marL="914400" lvl="1" indent="-457200">
              <a:buFont typeface="+mj-lt"/>
              <a:buAutoNum type="arabicPeriod"/>
            </a:pPr>
            <a:r>
              <a:rPr lang="en-US" sz="2200" dirty="0"/>
              <a:t>Any remaining award funds will be allocated evenly to all the successful applicants.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680742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Funding and Awards (3 of 3)</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r>
              <a:rPr lang="en-US" sz="2400" dirty="0"/>
              <a:t>Prior to any changes in an applicant’s expected budgetary allowance, the applicant will be required to amend their original application to reflect the revised budgetary allowance and to indicate their understanding of the revised grant program responsibilities, as determined by the Program Office, associated with the revised budgetary allowance.</a:t>
            </a:r>
          </a:p>
          <a:p>
            <a:r>
              <a:rPr lang="en-US" sz="2400" dirty="0"/>
              <a:t>Final awards are subject to the availability of State funds.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65275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Project Considerations: Overview (1 of 2)</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Autofit/>
          </a:bodyPr>
          <a:lstStyle/>
          <a:p>
            <a:r>
              <a:rPr lang="en-US" sz="2200" dirty="0">
                <a:latin typeface="Palatino Linotype"/>
              </a:rPr>
              <a:t>The purpose of this grant program is to support LEAs with the implementation of the NJSLS that integrate Climate Change Education through the establishment of regional CCLCs, which will serve as conduits of knowledge and resources for LEAs.</a:t>
            </a:r>
          </a:p>
          <a:p>
            <a:r>
              <a:rPr lang="en-US" sz="2200" dirty="0">
                <a:latin typeface="Palatino Linotype"/>
              </a:rPr>
              <a:t>The CCLCs will provide LEAs with the support to effectively implement high quality, standards aligned climate change education unit plans, answer LEAs’ questions, and connect LEAs with established community partners that can further their climate change education initiatives.</a:t>
            </a:r>
          </a:p>
          <a:p>
            <a:r>
              <a:rPr lang="en-US" sz="2200" dirty="0">
                <a:latin typeface="Palatino Linotype"/>
              </a:rPr>
              <a:t>Although much of the work of the CCLCs will be completed through interactions with LEA staff, it is imperative to remember that students will be the ultimate beneficiaries of the efforts undertaken through this grant program.</a:t>
            </a:r>
            <a:endParaRPr lang="en-US" sz="2200" dirty="0"/>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53339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Project Considerations: Overview (2 of 2)</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fontScale="92500" lnSpcReduction="20000"/>
          </a:bodyPr>
          <a:lstStyle/>
          <a:p>
            <a:pPr marL="0" indent="0">
              <a:buNone/>
            </a:pPr>
            <a:r>
              <a:rPr lang="en-US" sz="2400" dirty="0">
                <a:latin typeface="Palatino Linotype"/>
              </a:rPr>
              <a:t>Given that there is strong evidence that behaviors and impacts related to students’ local communities have the greatest meaning for students, climate change education should:</a:t>
            </a:r>
          </a:p>
          <a:p>
            <a:r>
              <a:rPr lang="en-US" sz="2200" dirty="0"/>
              <a:t>Focus on local issues and opportunities in a culturally responsive manner.</a:t>
            </a:r>
          </a:p>
          <a:p>
            <a:r>
              <a:rPr lang="en-US" sz="2200" dirty="0"/>
              <a:t>Be student-driven in nature.</a:t>
            </a:r>
          </a:p>
          <a:p>
            <a:r>
              <a:rPr lang="en-US" sz="2200" dirty="0"/>
              <a:t>Engage students in collaborative, interdisciplinary projects.</a:t>
            </a:r>
          </a:p>
          <a:p>
            <a:r>
              <a:rPr lang="en-US" sz="2200" dirty="0"/>
              <a:t>Extend learning beyond the classroom through opportunities for students to:</a:t>
            </a:r>
          </a:p>
          <a:p>
            <a:pPr lvl="1"/>
            <a:r>
              <a:rPr lang="en-US" sz="1900" dirty="0"/>
              <a:t>Interact with local ecosystems.</a:t>
            </a:r>
          </a:p>
          <a:p>
            <a:pPr lvl="1"/>
            <a:r>
              <a:rPr lang="en-US" sz="1900" dirty="0"/>
              <a:t>Become involved in local climate solutions and/or mitigation efforts.</a:t>
            </a:r>
          </a:p>
          <a:p>
            <a:pPr lvl="1"/>
            <a:r>
              <a:rPr lang="en-US" sz="1900" dirty="0"/>
              <a:t>Engage with community-based partners in dialogue and learning obtained through real-world experiences.</a:t>
            </a:r>
            <a:endParaRPr lang="en-US" sz="2600" dirty="0"/>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696207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Project Considerations: Mandatory Goals</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r>
              <a:rPr lang="en-US" sz="2400" dirty="0">
                <a:latin typeface="Palatino Linotype"/>
              </a:rPr>
              <a:t>The goals and expectations of this grant opportunity are to:</a:t>
            </a:r>
          </a:p>
          <a:p>
            <a:pPr marL="914400" lvl="1" indent="-457200">
              <a:buFont typeface="+mj-lt"/>
              <a:buAutoNum type="arabicPeriod"/>
            </a:pPr>
            <a:r>
              <a:rPr lang="en-US" sz="2200" dirty="0">
                <a:latin typeface="Palatino Linotype"/>
              </a:rPr>
              <a:t>Establish a statewide network to support LEAs in implementing climate change education initiatives through the creation of regional (northern, central, southern) CCLCs at New Jersey IHEs, with the support of CBOs engaged in place-based environmental education in each region.</a:t>
            </a:r>
          </a:p>
          <a:p>
            <a:pPr marL="914400" lvl="1" indent="-457200">
              <a:buFont typeface="+mj-lt"/>
              <a:buAutoNum type="arabicPeriod"/>
            </a:pPr>
            <a:r>
              <a:rPr lang="en-US" sz="2200" dirty="0">
                <a:latin typeface="Palatino Linotype"/>
              </a:rPr>
              <a:t>Increase the number and content-area diversity of K-12 educators prepared to teach high quality, standards-aligned climate change education.</a:t>
            </a:r>
          </a:p>
          <a:p>
            <a:r>
              <a:rPr lang="en-US" sz="2400" dirty="0">
                <a:latin typeface="Palatino Linotype"/>
              </a:rPr>
              <a:t>Applicants must outline a clear, detailed plan as to how they will achieve these goals and provide justification for their plan of action.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255929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600" dirty="0"/>
              <a:t>Project Considerations: Mandatory Objectives</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lnSpcReduction="10000"/>
          </a:bodyPr>
          <a:lstStyle/>
          <a:p>
            <a:r>
              <a:rPr lang="en-US" sz="2400" dirty="0"/>
              <a:t>The ten mandatory objectives for this grant opportunity fall into three categories:</a:t>
            </a:r>
          </a:p>
          <a:p>
            <a:pPr lvl="1"/>
            <a:r>
              <a:rPr lang="en-US" sz="2200" dirty="0"/>
              <a:t>Training and Assistance</a:t>
            </a:r>
          </a:p>
          <a:p>
            <a:pPr lvl="1"/>
            <a:r>
              <a:rPr lang="en-US" sz="2200" dirty="0"/>
              <a:t>Partnership and Network Development</a:t>
            </a:r>
          </a:p>
          <a:p>
            <a:pPr lvl="1"/>
            <a:r>
              <a:rPr lang="en-US" sz="2200" dirty="0"/>
              <a:t>Culminating Events</a:t>
            </a:r>
          </a:p>
          <a:p>
            <a:r>
              <a:rPr lang="en-US" sz="2400" dirty="0"/>
              <a:t>The ten objectives must be included in the applicant’s plan to achieve the mandatory goals.</a:t>
            </a:r>
          </a:p>
          <a:p>
            <a:r>
              <a:rPr lang="en-US" sz="2400" dirty="0"/>
              <a:t>When completing the application, applicants must expand upon the objectives, providing detail as to how they will fit in the applicant’s specific project plan.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75715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500" dirty="0"/>
              <a:t>Project Considerations: Training and Assistance</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0" indent="0">
              <a:buNone/>
            </a:pPr>
            <a:r>
              <a:rPr lang="en-US" sz="2400" dirty="0"/>
              <a:t>The five objectives that fall under the Training and Assistance category are:</a:t>
            </a:r>
          </a:p>
          <a:p>
            <a:pPr marL="914400" lvl="1" indent="-457200">
              <a:buFont typeface="+mj-lt"/>
              <a:buAutoNum type="arabicPeriod"/>
            </a:pPr>
            <a:r>
              <a:rPr lang="en-US" sz="2200" dirty="0"/>
              <a:t>Professional development</a:t>
            </a:r>
          </a:p>
          <a:p>
            <a:pPr marL="914400" lvl="1" indent="-457200">
              <a:buFont typeface="+mj-lt"/>
              <a:buAutoNum type="arabicPeriod"/>
            </a:pPr>
            <a:r>
              <a:rPr lang="en-US" sz="2200" dirty="0"/>
              <a:t>Instructional materials</a:t>
            </a:r>
          </a:p>
          <a:p>
            <a:pPr marL="914400" lvl="1" indent="-457200">
              <a:buFont typeface="+mj-lt"/>
              <a:buAutoNum type="arabicPeriod"/>
            </a:pPr>
            <a:r>
              <a:rPr lang="en-US" sz="2200" dirty="0"/>
              <a:t>Instructional opportunities</a:t>
            </a:r>
          </a:p>
          <a:p>
            <a:pPr marL="914400" lvl="1" indent="-457200">
              <a:buFont typeface="+mj-lt"/>
              <a:buAutoNum type="arabicPeriod"/>
            </a:pPr>
            <a:r>
              <a:rPr lang="en-US" sz="2200" dirty="0"/>
              <a:t>Technical assistance</a:t>
            </a:r>
          </a:p>
          <a:p>
            <a:pPr marL="914400" lvl="1" indent="-457200">
              <a:buFont typeface="+mj-lt"/>
              <a:buAutoNum type="arabicPeriod"/>
            </a:pPr>
            <a:r>
              <a:rPr lang="en-US" sz="2200" dirty="0"/>
              <a:t>Evaluation strategies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01801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Technical Assistance Session Overview</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r>
              <a:rPr lang="en-US" sz="2400" dirty="0">
                <a:latin typeface="Palatino Linotype"/>
              </a:rPr>
              <a:t>The slides from this presentation will be posted by January 26, 2024 on the </a:t>
            </a:r>
            <a:r>
              <a:rPr lang="en-US" sz="2400" dirty="0">
                <a:latin typeface="Palatino Linotype"/>
                <a:hlinkClick r:id="rId3"/>
              </a:rPr>
              <a:t>Notice of Grant Opportunity (NGO) webpage </a:t>
            </a:r>
            <a:r>
              <a:rPr lang="en-US" sz="2400" dirty="0">
                <a:latin typeface="Palatino Linotype"/>
              </a:rPr>
              <a:t>(nj.gov/education/grants/opportunities/2024/24-WB06-G02.shtml).</a:t>
            </a:r>
          </a:p>
          <a:p>
            <a:r>
              <a:rPr lang="en-US" sz="2400" dirty="0">
                <a:latin typeface="Palatino Linotype"/>
              </a:rPr>
              <a:t>This session will provide an overview of the major components of the NGO and the application process.</a:t>
            </a:r>
            <a:endParaRPr lang="en-US" sz="2400" dirty="0"/>
          </a:p>
          <a:p>
            <a:r>
              <a:rPr lang="en-US" sz="2400" dirty="0">
                <a:latin typeface="Palatino Linotype"/>
              </a:rPr>
              <a:t>Applicants are advised to thoroughly read the NGO for a complete understanding of the grant.</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043386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2900" dirty="0"/>
              <a:t>Project Considerations: Professional Development (1 of 3)</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fontScale="77500" lnSpcReduction="20000"/>
          </a:bodyPr>
          <a:lstStyle/>
          <a:p>
            <a:pPr marL="514350" indent="-514350">
              <a:buFont typeface="+mj-lt"/>
              <a:buAutoNum type="arabicPeriod"/>
            </a:pPr>
            <a:r>
              <a:rPr lang="en-US" sz="2600" dirty="0"/>
              <a:t>The CCLCs must provide professional development events that will support LEAs with the implementation of the NJSLS.</a:t>
            </a:r>
          </a:p>
          <a:p>
            <a:pPr marL="640080" lvl="1" indent="-457200"/>
            <a:r>
              <a:rPr lang="en-US" sz="2600" dirty="0"/>
              <a:t>Professional development events should cover, but are not limited to, the following topics:</a:t>
            </a:r>
          </a:p>
          <a:p>
            <a:pPr lvl="1">
              <a:spcAft>
                <a:spcPts val="600"/>
              </a:spcAft>
            </a:pPr>
            <a:r>
              <a:rPr lang="en-US" sz="2000" dirty="0"/>
              <a:t>The base climate change subject knowledge needed to teach standards-aligned climate change education in K-12 classrooms and across all nine content areas, with a focus on local knowledge most relevant to students’ everyday lives.</a:t>
            </a:r>
          </a:p>
          <a:p>
            <a:pPr lvl="1">
              <a:spcAft>
                <a:spcPts val="600"/>
              </a:spcAft>
            </a:pPr>
            <a:r>
              <a:rPr lang="en-US" sz="2000" dirty="0"/>
              <a:t>How to effectively identify, develop, and implement high quality, standards-aligned, interdisciplinary, project-based K-12 climate change education unit plans.</a:t>
            </a:r>
          </a:p>
          <a:p>
            <a:pPr lvl="1">
              <a:spcAft>
                <a:spcPts val="600"/>
              </a:spcAft>
            </a:pPr>
            <a:r>
              <a:rPr lang="en-US" sz="2000" dirty="0"/>
              <a:t>How to create and/or identify opportunities for student engagement in local climate change research, sustainability initiatives, and other experiential learning opportunities.</a:t>
            </a:r>
          </a:p>
          <a:p>
            <a:pPr lvl="1">
              <a:spcAft>
                <a:spcPts val="600"/>
              </a:spcAft>
            </a:pPr>
            <a:r>
              <a:rPr lang="en-US" sz="2000" dirty="0"/>
              <a:t>Relevant technology and/or tools that can be integrated into climate change education unit plans.</a:t>
            </a:r>
          </a:p>
          <a:p>
            <a:pPr lvl="1">
              <a:spcAft>
                <a:spcPts val="600"/>
              </a:spcAft>
            </a:pPr>
            <a:r>
              <a:rPr lang="en-US" sz="2000" dirty="0"/>
              <a:t>How to utilize self-assessment tools to provide ongoing feedback on implementation progress and set goals for improvement moving forward.</a:t>
            </a:r>
          </a:p>
          <a:p>
            <a:pPr lvl="1">
              <a:spcAft>
                <a:spcPts val="600"/>
              </a:spcAft>
            </a:pPr>
            <a:r>
              <a:rPr lang="en-US" sz="2000" dirty="0"/>
              <a:t>Ways to expand climate change education initiatives through external grant, award, and certification programs, the establishment of a green team, and the development of a sustainability plan.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043719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2900" dirty="0"/>
              <a:t>Project Considerations: Professional Development (2 of 3)</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r>
              <a:rPr lang="en-US" sz="2400" dirty="0"/>
              <a:t>At least two professional development events must take place in each calendar month of the project period starting in June 2024.</a:t>
            </a:r>
          </a:p>
          <a:p>
            <a:r>
              <a:rPr lang="en-US" sz="2400" dirty="0"/>
              <a:t>To more effectively serve LEAs across the entire state, at least one in-person professional development event must be held in each of New Jersey’s 21 counties during the project period.</a:t>
            </a:r>
          </a:p>
          <a:p>
            <a:pPr lvl="1"/>
            <a:r>
              <a:rPr lang="en-US" sz="2200" dirty="0"/>
              <a:t>For the purposes of the application, applicants should assume they will be responsible for providing these in-person professional development events to the counties in their region.</a:t>
            </a:r>
          </a:p>
          <a:p>
            <a:pPr lvl="1"/>
            <a:r>
              <a:rPr lang="en-US" sz="2200" dirty="0"/>
              <a:t>In the event that two CCLCs are designated in a region, the county responsibilities in the region will be divided between the two CCLCs by the Program Office.</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57013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2900" dirty="0"/>
              <a:t>Project Considerations: Professional Development (3 of 3)</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r>
              <a:rPr lang="en-US" sz="2400" dirty="0"/>
              <a:t>The CCLCs may subcontract with their CBO partner(s) to provide professional development events on their behalf.</a:t>
            </a:r>
          </a:p>
          <a:p>
            <a:pPr lvl="1"/>
            <a:r>
              <a:rPr lang="en-US" sz="2200" dirty="0"/>
              <a:t>Applicants must ensure the mission, vision, and general services of the CBO partner(s) align with the intent of the 2020 and 2023 NJSLS and the goals of this grant program.</a:t>
            </a:r>
          </a:p>
          <a:p>
            <a:pPr lvl="1"/>
            <a:r>
              <a:rPr lang="en-US" sz="2200" dirty="0"/>
              <a:t>The final determination as to the suitability of the proposed CBO partner(s) to provide professional development events in alignment with the intent of the 2020 and 2023 NJSLS and the goals of this grant program will be determined by the NJDOE.</a:t>
            </a:r>
            <a:endParaRPr lang="en-US" sz="1600" dirty="0"/>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903039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600" dirty="0"/>
              <a:t>Project Considerations: Instructional Materials</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indent="-457200">
              <a:buFont typeface="+mj-lt"/>
              <a:buAutoNum type="arabicPeriod" startAt="2"/>
            </a:pPr>
            <a:r>
              <a:rPr lang="en-US" sz="2400" dirty="0"/>
              <a:t>The CCLCs must assist LEAs in identifying and developing high quality, standards-aligned, interdisciplinary instructional materials (e.g., project-based unit plans, teaching tools, activities, etc.).</a:t>
            </a:r>
          </a:p>
          <a:p>
            <a:pPr lvl="1"/>
            <a:r>
              <a:rPr lang="en-US" sz="2200" dirty="0"/>
              <a:t>Any development of instructional materials must be done in collaboration with LEAs to ensure the utility of the resources developed.</a:t>
            </a:r>
          </a:p>
          <a:p>
            <a:pPr lvl="1"/>
            <a:r>
              <a:rPr lang="en-US" sz="2200" dirty="0"/>
              <a:t>The NJDOE has compiled </a:t>
            </a:r>
            <a:r>
              <a:rPr lang="en-US" sz="2200" dirty="0">
                <a:hlinkClick r:id="rId3"/>
              </a:rPr>
              <a:t>standards-aligned instructional materials</a:t>
            </a:r>
            <a:r>
              <a:rPr lang="en-US" sz="2200" dirty="0"/>
              <a:t>, developed </a:t>
            </a:r>
            <a:r>
              <a:rPr lang="en-US" sz="2200" dirty="0">
                <a:hlinkClick r:id="rId4"/>
              </a:rPr>
              <a:t>informational videos</a:t>
            </a:r>
            <a:r>
              <a:rPr lang="en-US" sz="2200" dirty="0"/>
              <a:t>, and provided </a:t>
            </a:r>
            <a:r>
              <a:rPr lang="en-US" sz="2200" dirty="0">
                <a:hlinkClick r:id="rId5"/>
              </a:rPr>
              <a:t>guidance for designing and evaluating instructional materials</a:t>
            </a:r>
            <a:r>
              <a:rPr lang="en-US" sz="2200" dirty="0"/>
              <a:t> that applicants are encouraged to use as a starting point when developing a plan to assist LEAs in identifying instructional materials.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37044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2900" dirty="0"/>
              <a:t>Project Considerations: Instructional Opportunities (1 of 2)</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indent="-457200">
              <a:buFont typeface="+mj-lt"/>
              <a:buAutoNum type="arabicPeriod" startAt="3"/>
            </a:pPr>
            <a:r>
              <a:rPr lang="en-US" sz="2400" dirty="0"/>
              <a:t>The CCLCs must assist LEAs in identifying and developing locally focused, high quality, standards-aligned, interdisciplinary instructional opportunities (e.g., local experiential learning opportunities for students).</a:t>
            </a:r>
          </a:p>
          <a:p>
            <a:pPr lvl="1"/>
            <a:r>
              <a:rPr lang="en-US" sz="2200" dirty="0"/>
              <a:t>The CCLCs must support LEAs in identifying or developing an experiential learning opportunity within their local community directly related to the NJSLS that may be leveraged in support of climate change education.</a:t>
            </a:r>
          </a:p>
          <a:p>
            <a:pPr lvl="1"/>
            <a:r>
              <a:rPr lang="en-US" sz="2200" dirty="0"/>
              <a:t>For the purposes of this grant, experiential learning opportunities are learning activities that extend climate change education beyond the classroom, providing opportunities for students to interact with local ecosystems, become involved in climate solutions, and engage with community-based partners in dialogue and learning obtained through real-world experiences.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307223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2900" dirty="0"/>
              <a:t>Project Considerations: Instructional Opportunities (2 of 2)</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0" indent="0">
              <a:buNone/>
            </a:pPr>
            <a:r>
              <a:rPr lang="en-US" sz="2400" dirty="0"/>
              <a:t>The CCLCs are permitted to subcontract with their CBO partner(s) to provide LEAs with an experiential learning opportunity or the technical training and support to develop an experiential learning opportunity themselves.</a:t>
            </a:r>
          </a:p>
          <a:p>
            <a:r>
              <a:rPr lang="en-US" sz="2200" dirty="0"/>
              <a:t>Applicants must ensure the mission, vision, and general services of the CBO partner(s) align with the intent of the NJSLS and the goals of this grant program.</a:t>
            </a:r>
          </a:p>
          <a:p>
            <a:r>
              <a:rPr lang="en-US" sz="2200" dirty="0"/>
              <a:t>The final determination as to the suitability of the proposed CBO partner(s) to provide an experiential learning opportunity or the technical training and support in alignment with the intent of the NJSLS and the goals of this grant program will be determined by the NJDOE.</a:t>
            </a:r>
            <a:endParaRPr lang="en-US" sz="2400" dirty="0"/>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287290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600" dirty="0"/>
              <a:t>Project Considerations: Technical Assistance</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indent="-457200">
              <a:buFont typeface="+mj-lt"/>
              <a:buAutoNum type="arabicPeriod" startAt="4"/>
            </a:pPr>
            <a:r>
              <a:rPr lang="en-US" sz="2400" dirty="0"/>
              <a:t>The CCLCs must provide LEAs with technical assistance related to their climate change education initiatives.</a:t>
            </a:r>
          </a:p>
          <a:p>
            <a:pPr lvl="1"/>
            <a:r>
              <a:rPr lang="en-US" sz="2200" dirty="0"/>
              <a:t>This includes, but is not limited to, guidance in the use of technology, teaching tools, and instructional materials, applying for non-NJDOE grants, awards, and certifications, establishing green teams, and assisting administrators in developing a sustainability plan.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167811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600" dirty="0"/>
              <a:t>Project Considerations: Evaluation Strategies</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indent="-457200">
              <a:buFont typeface="+mj-lt"/>
              <a:buAutoNum type="arabicPeriod" startAt="5"/>
            </a:pPr>
            <a:r>
              <a:rPr lang="en-US" sz="2400" dirty="0"/>
              <a:t>The CCLCs must assist LEAs in utilizing self-assessment tools to determine their progress towards full implementation of the NJSLS via locally focused, high quality, standards-aligned, interdisciplinary instruction and setting goals for improvement.</a:t>
            </a:r>
          </a:p>
          <a:p>
            <a:pPr lvl="1"/>
            <a:r>
              <a:rPr lang="en-US" sz="2200" dirty="0"/>
              <a:t>LEA grantees of the Program Office will be asked to provide self-assessment data as a part of regular reporting. The CCLCs must assist the LEA grantees in gathering and analyzing that data to inform goalsetting.</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094981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2650" dirty="0"/>
              <a:t>Project Considerations: Partnership and Network Development</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r>
              <a:rPr lang="en-US" sz="2400" dirty="0"/>
              <a:t>The next four objectives, which all fall under the Partnership and Network Development category, are:</a:t>
            </a:r>
          </a:p>
          <a:p>
            <a:pPr marL="914400" lvl="1" indent="-457200">
              <a:buFont typeface="+mj-lt"/>
              <a:buAutoNum type="arabicPeriod" startAt="6"/>
            </a:pPr>
            <a:r>
              <a:rPr lang="en-US" sz="2200" dirty="0"/>
              <a:t>CBO partnerships</a:t>
            </a:r>
          </a:p>
          <a:p>
            <a:pPr marL="914400" lvl="1" indent="-457200">
              <a:buFont typeface="+mj-lt"/>
              <a:buAutoNum type="arabicPeriod" startAt="6"/>
            </a:pPr>
            <a:r>
              <a:rPr lang="en-US" sz="2200" dirty="0"/>
              <a:t>LEA partnerships</a:t>
            </a:r>
          </a:p>
          <a:p>
            <a:pPr marL="914400" lvl="1" indent="-457200">
              <a:buFont typeface="+mj-lt"/>
              <a:buAutoNum type="arabicPeriod" startAt="6"/>
            </a:pPr>
            <a:r>
              <a:rPr lang="en-US" sz="2200" dirty="0"/>
              <a:t>Climate Change Learning Collaborative (CCLC) network development</a:t>
            </a:r>
          </a:p>
          <a:p>
            <a:pPr marL="914400" lvl="1" indent="-457200">
              <a:buFont typeface="+mj-lt"/>
              <a:buAutoNum type="arabicPeriod" startAt="6"/>
            </a:pPr>
            <a:r>
              <a:rPr lang="en-US" sz="2200" dirty="0"/>
              <a:t>Regional CCLC promotion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67656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600" dirty="0"/>
              <a:t>Project Considerations: CBO Partnerships</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indent="-457200">
              <a:buFont typeface="+mj-lt"/>
              <a:buAutoNum type="arabicPeriod" startAt="6"/>
            </a:pPr>
            <a:r>
              <a:rPr lang="en-US" sz="2400" dirty="0"/>
              <a:t>The CCLCs must partner with at least one CBO that is engaged in locally focused environmental education in their region to support culturally responsive and place based professional development, experiential learning opportunities, and technical assistance.</a:t>
            </a:r>
          </a:p>
          <a:p>
            <a:pPr lvl="1"/>
            <a:r>
              <a:rPr lang="en-US" sz="2200" dirty="0"/>
              <a:t>For the CCLCs to meet the CBO partnership requirement, they must complete the following tasks:</a:t>
            </a:r>
          </a:p>
          <a:p>
            <a:pPr lvl="2"/>
            <a:r>
              <a:rPr lang="en-US" sz="2000" dirty="0"/>
              <a:t>Hold regular meetings with their CBO partner(s).</a:t>
            </a:r>
          </a:p>
          <a:p>
            <a:pPr lvl="2"/>
            <a:r>
              <a:rPr lang="en-US" sz="2000" dirty="0"/>
              <a:t>Collect programmatic and fiscal data from their CBO partner(s) regarding any services, subcontracted or otherwise, that the CBO partner(s) engage(s) in as a part of the partner agreement with the CCLCs.</a:t>
            </a:r>
            <a:endParaRPr lang="en-US" sz="1800" dirty="0"/>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70827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Questions and Answers</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147069"/>
            <a:ext cx="11758780" cy="5017064"/>
          </a:xfrm>
        </p:spPr>
        <p:txBody>
          <a:bodyPr vert="horz" lIns="91440" tIns="45720" rIns="822960" bIns="45720" rtlCol="0" anchor="t">
            <a:noAutofit/>
          </a:bodyPr>
          <a:lstStyle/>
          <a:p>
            <a:pPr>
              <a:lnSpc>
                <a:spcPct val="88000"/>
              </a:lnSpc>
            </a:pPr>
            <a:r>
              <a:rPr lang="en-US" sz="2400" dirty="0">
                <a:latin typeface="Palatino Linotype"/>
              </a:rPr>
              <a:t>All questions must be submitted electronically to one of the email addresses below. No questions will be answered live during this session.</a:t>
            </a:r>
          </a:p>
          <a:p>
            <a:pPr>
              <a:lnSpc>
                <a:spcPct val="88000"/>
              </a:lnSpc>
            </a:pPr>
            <a:r>
              <a:rPr lang="en-US" sz="2400" dirty="0">
                <a:latin typeface="Palatino Linotype"/>
              </a:rPr>
              <a:t>Please direct questions regarding the Electronic Web Enabled Grant (EWEG) online application system to </a:t>
            </a:r>
            <a:r>
              <a:rPr lang="en-US" sz="2400" dirty="0">
                <a:latin typeface="Palatino Linotype"/>
                <a:hlinkClick r:id="rId3"/>
              </a:rPr>
              <a:t>eweghelp@doe.nj.gov</a:t>
            </a:r>
            <a:r>
              <a:rPr lang="en-US" sz="2400" dirty="0">
                <a:latin typeface="Palatino Linotype"/>
              </a:rPr>
              <a:t>.</a:t>
            </a:r>
          </a:p>
          <a:p>
            <a:pPr>
              <a:lnSpc>
                <a:spcPct val="88000"/>
              </a:lnSpc>
            </a:pPr>
            <a:r>
              <a:rPr lang="en-US" sz="2400" dirty="0">
                <a:latin typeface="Palatino Linotype"/>
              </a:rPr>
              <a:t>Please direct programmatic questions to </a:t>
            </a:r>
            <a:r>
              <a:rPr lang="en-US" sz="2400" dirty="0">
                <a:latin typeface="Palatino Linotype"/>
                <a:hlinkClick r:id="rId4"/>
              </a:rPr>
              <a:t>climateeducation@doe.nj.gov</a:t>
            </a:r>
            <a:r>
              <a:rPr lang="en-US" sz="2400" dirty="0">
                <a:latin typeface="Palatino Linotype"/>
              </a:rPr>
              <a:t>.</a:t>
            </a:r>
          </a:p>
          <a:p>
            <a:pPr lvl="1">
              <a:lnSpc>
                <a:spcPct val="88000"/>
              </a:lnSpc>
            </a:pPr>
            <a:r>
              <a:rPr lang="en-US" sz="2200" dirty="0">
                <a:latin typeface="Palatino Linotype"/>
              </a:rPr>
              <a:t>Answers to any programmatic questions received by January 29, 2024 at </a:t>
            </a:r>
            <a:r>
              <a:rPr lang="en-US" sz="2200" dirty="0">
                <a:latin typeface="Palatino Linotype"/>
                <a:hlinkClick r:id="rId4"/>
              </a:rPr>
              <a:t>climateeducation@doe.nj.gov</a:t>
            </a:r>
            <a:r>
              <a:rPr lang="en-US" sz="2200" dirty="0">
                <a:latin typeface="Palatino Linotype"/>
              </a:rPr>
              <a:t> will be posted on the </a:t>
            </a:r>
            <a:r>
              <a:rPr lang="en-US" sz="2200" dirty="0">
                <a:latin typeface="Palatino Linotype"/>
                <a:hlinkClick r:id="rId5"/>
              </a:rPr>
              <a:t>NGO webpage </a:t>
            </a:r>
            <a:r>
              <a:rPr lang="en-US" sz="2200" dirty="0">
                <a:latin typeface="Palatino Linotype"/>
              </a:rPr>
              <a:t>(nj.gov/education/grants/opportunities/2024/24-WB06-G02.shtml) by January 31, 2024.</a:t>
            </a:r>
          </a:p>
          <a:p>
            <a:pPr lvl="1">
              <a:lnSpc>
                <a:spcPct val="88000"/>
              </a:lnSpc>
            </a:pPr>
            <a:r>
              <a:rPr lang="en-US" sz="2200" dirty="0">
                <a:latin typeface="Palatino Linotype"/>
              </a:rPr>
              <a:t>The Program Office </a:t>
            </a:r>
            <a:r>
              <a:rPr lang="en-US" sz="2200" dirty="0"/>
              <a:t>(Office of the Assistant Commissioner)</a:t>
            </a:r>
            <a:r>
              <a:rPr lang="en-US" sz="2200" dirty="0">
                <a:latin typeface="Palatino Linotype"/>
              </a:rPr>
              <a:t> is not permitted to provide a response to programmatic questions received after January 29, 2024.</a:t>
            </a:r>
            <a:endParaRPr lang="en-US" sz="2400" dirty="0"/>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444267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600" dirty="0"/>
              <a:t>Project Considerations: LEA Partnerships</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indent="-457200">
              <a:buFont typeface="+mj-lt"/>
              <a:buAutoNum type="arabicPeriod" startAt="7"/>
            </a:pPr>
            <a:r>
              <a:rPr lang="en-US" sz="2400" dirty="0"/>
              <a:t>The CCLCs must partner with LEAs that receive FY 2024 climate change education grant opportunities administered by the Program Office.</a:t>
            </a:r>
          </a:p>
          <a:p>
            <a:pPr lvl="1"/>
            <a:r>
              <a:rPr lang="en-US" sz="2200" dirty="0"/>
              <a:t>LEAs who are awarded FY 2024 climate change education funding through the Program Office will be required to initiate a partnership with a CCLC and complete tasks specified by the Program Office.</a:t>
            </a:r>
          </a:p>
          <a:p>
            <a:pPr lvl="1"/>
            <a:r>
              <a:rPr lang="en-US" sz="2200" dirty="0"/>
              <a:t>The regional CCLCs will be required to keep records of interactions with LEA grantees of the Program Office to ensure the partnership requirement is met.</a:t>
            </a:r>
          </a:p>
          <a:p>
            <a:pPr lvl="1"/>
            <a:r>
              <a:rPr lang="en-US" sz="2200" dirty="0"/>
              <a:t>Additional information about the FY 2024 LEA grant opportunities and the partnership requirement will be provided by the Program Office to the selected CCLCs.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17600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200" dirty="0"/>
              <a:t>Project Considerations: CCLC Network Development</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indent="-457200">
              <a:buFont typeface="+mj-lt"/>
              <a:buAutoNum type="arabicPeriod" startAt="8"/>
            </a:pPr>
            <a:r>
              <a:rPr lang="en-US" sz="2400" dirty="0"/>
              <a:t>The CCLCs must provide LEAs within their region multiple opportunities to network, collaborate, and innovate with fellow educators at neighboring LEAs and CBOs engaged in locally focused environmental education in their region to foster the development of a statewide climate change education support network.</a:t>
            </a:r>
          </a:p>
          <a:p>
            <a:pPr lvl="1"/>
            <a:r>
              <a:rPr lang="en-US" sz="2200" dirty="0"/>
              <a:t>CCLCs must create an email listserv or a cloud-based collaboration site for LEAs and provide at least one additional face-to-face networking opportunity for LEAs (e.g., in-person, virtual, etc.) every two months.</a:t>
            </a:r>
          </a:p>
          <a:p>
            <a:pPr lvl="2"/>
            <a:r>
              <a:rPr lang="en-US" sz="2000" dirty="0"/>
              <a:t>The additional networking opportunity could take many forms, including, but not limited to, events exclusively for this purpose and dedicated networking time at professional development events.</a:t>
            </a:r>
            <a:endParaRPr lang="en-US" sz="1800" dirty="0"/>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937345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300" dirty="0"/>
              <a:t>Project Considerations: Regional CCLC Promotion</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indent="-457200">
              <a:buFont typeface="+mj-lt"/>
              <a:buAutoNum type="arabicPeriod" startAt="9"/>
            </a:pPr>
            <a:r>
              <a:rPr lang="en-US" sz="2400" dirty="0"/>
              <a:t>The CCLCs must promote their services to recruit and engage LEAs.</a:t>
            </a:r>
          </a:p>
          <a:p>
            <a:pPr lvl="1"/>
            <a:r>
              <a:rPr lang="en-US" sz="2200" dirty="0"/>
              <a:t>CCLCs must develop and maintain a dedicated email address for their regional CCLC.</a:t>
            </a:r>
          </a:p>
          <a:p>
            <a:pPr lvl="2"/>
            <a:r>
              <a:rPr lang="en-US" sz="2000" dirty="0"/>
              <a:t>The email inbox must be checked daily to ensure timely communication with interested LEAs.</a:t>
            </a:r>
          </a:p>
          <a:p>
            <a:pPr lvl="1"/>
            <a:r>
              <a:rPr lang="en-US" sz="2200" dirty="0"/>
              <a:t>CCLCs must develop and maintain a website/webpage containing information promoting the regional CCLC’s services, share the CCLC’s email address, and share the work of the LEAs that partner with the CCLC.</a:t>
            </a:r>
          </a:p>
          <a:p>
            <a:pPr lvl="2"/>
            <a:r>
              <a:rPr lang="en-US" sz="2000" dirty="0"/>
              <a:t>The website/webpage must be updated at least once per month to keep the content current.</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250285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800" dirty="0"/>
              <a:t>Project Considerations: Culminating Events</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0" indent="0">
              <a:buNone/>
            </a:pPr>
            <a:r>
              <a:rPr lang="en-US" sz="2400" dirty="0"/>
              <a:t>The last of the ten objectives, which falls under the Culminating Events category, is:</a:t>
            </a:r>
          </a:p>
          <a:p>
            <a:pPr marL="914400" lvl="1" indent="-457200">
              <a:buFont typeface="+mj-lt"/>
              <a:buAutoNum type="arabicPeriod" startAt="10"/>
            </a:pPr>
            <a:r>
              <a:rPr lang="en-US" sz="2200" dirty="0"/>
              <a:t>CCLC Culminating Event</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151641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400" dirty="0"/>
              <a:t>Project Considerations: CCLC Culminating Event</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indent="-457200">
              <a:buFont typeface="+mj-lt"/>
              <a:buAutoNum type="arabicPeriod" startAt="10"/>
            </a:pPr>
            <a:r>
              <a:rPr lang="en-US" sz="2400" dirty="0"/>
              <a:t>The CCLC must plan and coordinate a CCLC-wide culminating event at the end of the project period to showcase the work completed by CCLC staff and the CBO and LEA partners.</a:t>
            </a:r>
          </a:p>
          <a:p>
            <a:pPr lvl="1"/>
            <a:r>
              <a:rPr lang="en-US" sz="2200" dirty="0"/>
              <a:t>The event can be held no sooner than three-quarters of the way through the project period.</a:t>
            </a:r>
          </a:p>
          <a:p>
            <a:pPr lvl="1"/>
            <a:r>
              <a:rPr lang="en-US" sz="2200" dirty="0"/>
              <a:t>The format of the event (e.g., in-person, virtual, etc.) will be determined by the grantee.</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194979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200" dirty="0"/>
              <a:t>Project Considerations: Mandatory Elements (1 of 7)</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0" indent="0">
              <a:buNone/>
            </a:pPr>
            <a:r>
              <a:rPr lang="en-US" sz="2400" dirty="0"/>
              <a:t>The following project design elements must be met by grantees and clearly addressed in the applicant’s project plan.</a:t>
            </a:r>
          </a:p>
          <a:p>
            <a:pPr marL="457200" indent="-457200">
              <a:buFont typeface="+mj-lt"/>
              <a:buAutoNum type="arabicPeriod"/>
            </a:pPr>
            <a:r>
              <a:rPr lang="en-US" sz="2400" b="1" dirty="0"/>
              <a:t>Initial planning period</a:t>
            </a:r>
            <a:r>
              <a:rPr lang="en-US" sz="2400" dirty="0"/>
              <a:t>: The first two months of the project period (April and May 2024) must be used by the CCLCs to establish the CCLC framework and to prepare to implement the project plan in the approved application (e.g., creation of webpages/websites, planning of professional development events, etc.).</a:t>
            </a:r>
          </a:p>
          <a:p>
            <a:pPr lvl="1"/>
            <a:r>
              <a:rPr lang="en-US" sz="2200" dirty="0"/>
              <a:t>Starting June 1, 2024, the CCLCs must be ready to provide services to interested LEAs.</a:t>
            </a:r>
            <a:endParaRPr lang="en-US" sz="2400" dirty="0"/>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085161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200" dirty="0"/>
              <a:t>Project Considerations: Mandatory Elements (2 of 7)</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indent="-457200">
              <a:buFont typeface="+mj-lt"/>
              <a:buAutoNum type="arabicPeriod" startAt="2"/>
            </a:pPr>
            <a:r>
              <a:rPr lang="en-US" sz="2400" b="1" dirty="0"/>
              <a:t>Standards aligned: </a:t>
            </a:r>
            <a:r>
              <a:rPr lang="en-US" sz="2400" dirty="0"/>
              <a:t>CCLCs must ground all work completed through this grant program in the </a:t>
            </a:r>
            <a:r>
              <a:rPr lang="en-US" sz="2400" dirty="0">
                <a:hlinkClick r:id="rId3"/>
              </a:rPr>
              <a:t>2020 NJSLS supporting Climate Change Education</a:t>
            </a:r>
            <a:r>
              <a:rPr lang="en-US" sz="2400" dirty="0"/>
              <a:t> and the climate change opportunities within the 2023 </a:t>
            </a:r>
            <a:r>
              <a:rPr lang="en-US" sz="2400" dirty="0">
                <a:hlinkClick r:id="rId4"/>
              </a:rPr>
              <a:t>ELA</a:t>
            </a:r>
            <a:r>
              <a:rPr lang="en-US" sz="2400" dirty="0"/>
              <a:t> and </a:t>
            </a:r>
            <a:r>
              <a:rPr lang="en-US" sz="2400" dirty="0">
                <a:hlinkClick r:id="rId5"/>
              </a:rPr>
              <a:t>Mathematics</a:t>
            </a:r>
            <a:r>
              <a:rPr lang="en-US" sz="2400" dirty="0"/>
              <a:t> NJSLS.</a:t>
            </a:r>
          </a:p>
          <a:p>
            <a:pPr marL="457200" indent="-457200">
              <a:buFont typeface="+mj-lt"/>
              <a:buAutoNum type="arabicPeriod" startAt="2"/>
            </a:pPr>
            <a:r>
              <a:rPr lang="en-US" sz="2400" b="1" dirty="0"/>
              <a:t>Interdisciplinary focus: </a:t>
            </a:r>
            <a:r>
              <a:rPr lang="en-US" sz="2400" dirty="0"/>
              <a:t>The CCLCs must provide support for the NJSLS across all content areas.</a:t>
            </a:r>
          </a:p>
          <a:p>
            <a:pPr lvl="1"/>
            <a:r>
              <a:rPr lang="en-US" sz="2200" dirty="0"/>
              <a:t>CCLCs must thoroughly support the implementation of climate change education in the science content area and the other non-science content areas.</a:t>
            </a:r>
            <a:endParaRPr lang="en-US" sz="2400" dirty="0"/>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27388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200" dirty="0"/>
              <a:t>Project Considerations: Mandatory Elements (3 of 7)</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indent="-457200">
              <a:buFont typeface="+mj-lt"/>
              <a:buAutoNum type="arabicPeriod" startAt="4"/>
            </a:pPr>
            <a:r>
              <a:rPr lang="en-US" sz="2400" b="1" dirty="0"/>
              <a:t>All grade bands: </a:t>
            </a:r>
            <a:r>
              <a:rPr lang="en-US" sz="2400" dirty="0"/>
              <a:t>The NJSLS differ across grade bands (i.e., K–2, 3–5, 6–8, and 9–12).</a:t>
            </a:r>
          </a:p>
          <a:p>
            <a:pPr lvl="1"/>
            <a:r>
              <a:rPr lang="en-US" sz="2200" dirty="0"/>
              <a:t>CCLCs must thoroughly support the implementation of climate change education across all K</a:t>
            </a:r>
            <a:r>
              <a:rPr lang="en-US" sz="2000" dirty="0"/>
              <a:t>–</a:t>
            </a:r>
            <a:r>
              <a:rPr lang="en-US" sz="2200" dirty="0"/>
              <a:t>12 grade bands, as a “one-size fits all” approach will not be appropriate.</a:t>
            </a:r>
          </a:p>
          <a:p>
            <a:pPr marL="457200" indent="-457200">
              <a:buFont typeface="+mj-lt"/>
              <a:buAutoNum type="arabicPeriod" startAt="5"/>
            </a:pPr>
            <a:r>
              <a:rPr lang="en-US" sz="2400" b="1" dirty="0"/>
              <a:t>Serve LEAs as a whole: </a:t>
            </a:r>
            <a:r>
              <a:rPr lang="en-US" sz="2400" dirty="0"/>
              <a:t>Educators are only one component of LEA staff.</a:t>
            </a:r>
          </a:p>
          <a:p>
            <a:pPr lvl="1"/>
            <a:r>
              <a:rPr lang="en-US" sz="2200" dirty="0"/>
              <a:t>CCLCs must support the LEAs as a whole (i.e., educators, administrators, supervisors, students, etc.) in the implementation of their climate change education initiatives.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81920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200" dirty="0"/>
              <a:t>Project Considerations: Mandatory Elements (4 of 7)</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indent="-457200">
              <a:buFont typeface="+mj-lt"/>
              <a:buAutoNum type="arabicPeriod" startAt="6"/>
            </a:pPr>
            <a:r>
              <a:rPr lang="en-US" sz="2400" b="1" dirty="0"/>
              <a:t>Students are the ultimate beneficiaries: </a:t>
            </a:r>
            <a:r>
              <a:rPr lang="en-US" sz="2400" dirty="0"/>
              <a:t>Although much of the work of the CCLCs will be completed through interactions with LEA staff, students will be the ultimate beneficiaries of the efforts undertaken through this grant program.</a:t>
            </a:r>
          </a:p>
          <a:p>
            <a:pPr lvl="1"/>
            <a:r>
              <a:rPr lang="en-US" sz="2200" dirty="0"/>
              <a:t>CCLCs should focus their efforts on supporting culturally responsive, local, student-driven, project-based, collaborative, interdisciplinary, and innovative approaches to extend climate change education beyond the classroom, providing opportunities for students to interact with local ecosystems, become involved in climate solutions, and engage with community-based partners in dialogue and learning obtained through real-world experiences.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71458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200" dirty="0"/>
              <a:t>Project Considerations: Mandatory Elements (5 of 7)</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fontScale="92500" lnSpcReduction="10000"/>
          </a:bodyPr>
          <a:lstStyle/>
          <a:p>
            <a:pPr marL="457200" indent="-457200">
              <a:buFont typeface="+mj-lt"/>
              <a:buAutoNum type="arabicPeriod" startAt="7"/>
            </a:pPr>
            <a:r>
              <a:rPr lang="en-US" sz="2600" b="1" dirty="0"/>
              <a:t>Timing: </a:t>
            </a:r>
            <a:r>
              <a:rPr lang="en-US" sz="2600" dirty="0"/>
              <a:t>CCLCs must consider timing when developing their overall project plan (e.g., the start and end of the school year and fiscal year, during standardized testing periods, etc. tend to be busy for LEAs) and vary event times (e.g., summer, during the school year on weekends, after school, etc.) to accommodate different schedules.</a:t>
            </a:r>
          </a:p>
          <a:p>
            <a:pPr marL="457200" indent="-457200">
              <a:buFont typeface="+mj-lt"/>
              <a:buAutoNum type="arabicPeriod" startAt="7"/>
            </a:pPr>
            <a:r>
              <a:rPr lang="en-US" sz="2600" b="1" dirty="0"/>
              <a:t>Equitable access for all eligible LEAs: </a:t>
            </a:r>
            <a:r>
              <a:rPr lang="en-US" sz="2600" dirty="0"/>
              <a:t>CCLCs must provide equitable access to CCLC services to all eligible LEAs in the CCLC’s regional area.</a:t>
            </a:r>
          </a:p>
          <a:p>
            <a:pPr lvl="1"/>
            <a:r>
              <a:rPr lang="en-US" sz="2200" dirty="0"/>
              <a:t>During the project period, the grantee should review their project plans and adjust them if needed, and as approved by the Program Office, to meet the level of interest from LEAs.</a:t>
            </a:r>
          </a:p>
          <a:p>
            <a:pPr lvl="2"/>
            <a:r>
              <a:rPr lang="en-US" sz="1900" dirty="0"/>
              <a:t>LEAs will be at different stages of implementing their climate change education initiatives, and services should be adjusted accordingly to meet the needs of each LEA.</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2707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Background (1 of 3)</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222375"/>
            <a:ext cx="11849100" cy="4844793"/>
          </a:xfrm>
        </p:spPr>
        <p:txBody>
          <a:bodyPr vert="horz" lIns="91440" tIns="45720" rIns="822960" bIns="45720" rtlCol="0" anchor="t">
            <a:normAutofit fontScale="92500" lnSpcReduction="20000"/>
          </a:bodyPr>
          <a:lstStyle/>
          <a:p>
            <a:r>
              <a:rPr lang="en-US" sz="2600" dirty="0"/>
              <a:t>With the adoption of the </a:t>
            </a:r>
            <a:r>
              <a:rPr lang="en-US" sz="2600" dirty="0">
                <a:hlinkClick r:id="rId3"/>
              </a:rPr>
              <a:t>2020 New Jersey Student Learning Standards (NJSLS) that integrate Climate Change Education</a:t>
            </a:r>
            <a:r>
              <a:rPr lang="en-US" sz="2600" dirty="0"/>
              <a:t>, New Jersey became the first state in the nation to require the teaching of climate change across multiple content areas, including in:</a:t>
            </a:r>
          </a:p>
          <a:p>
            <a:pPr lvl="2">
              <a:spcBef>
                <a:spcPts val="600"/>
              </a:spcBef>
              <a:spcAft>
                <a:spcPts val="600"/>
              </a:spcAft>
            </a:pPr>
            <a:r>
              <a:rPr lang="en-US" sz="2400" dirty="0"/>
              <a:t>Visual and Performing Arts</a:t>
            </a:r>
          </a:p>
          <a:p>
            <a:pPr lvl="2">
              <a:spcBef>
                <a:spcPts val="600"/>
              </a:spcBef>
              <a:spcAft>
                <a:spcPts val="600"/>
              </a:spcAft>
            </a:pPr>
            <a:r>
              <a:rPr lang="en-US" sz="2400" dirty="0"/>
              <a:t>Comprehensive Health and Physical Education</a:t>
            </a:r>
          </a:p>
          <a:p>
            <a:pPr lvl="2">
              <a:spcBef>
                <a:spcPts val="600"/>
              </a:spcBef>
              <a:spcAft>
                <a:spcPts val="600"/>
              </a:spcAft>
            </a:pPr>
            <a:r>
              <a:rPr lang="en-US" sz="2400" dirty="0"/>
              <a:t>Science</a:t>
            </a:r>
          </a:p>
          <a:p>
            <a:pPr lvl="2">
              <a:spcBef>
                <a:spcPts val="600"/>
              </a:spcBef>
              <a:spcAft>
                <a:spcPts val="600"/>
              </a:spcAft>
            </a:pPr>
            <a:r>
              <a:rPr lang="en-US" sz="2400" dirty="0"/>
              <a:t>Social Studies</a:t>
            </a:r>
          </a:p>
          <a:p>
            <a:pPr lvl="2">
              <a:spcBef>
                <a:spcPts val="600"/>
              </a:spcBef>
              <a:spcAft>
                <a:spcPts val="600"/>
              </a:spcAft>
            </a:pPr>
            <a:r>
              <a:rPr lang="en-US" sz="2400" dirty="0"/>
              <a:t>World Languages</a:t>
            </a:r>
          </a:p>
          <a:p>
            <a:pPr lvl="2">
              <a:spcBef>
                <a:spcPts val="600"/>
              </a:spcBef>
              <a:spcAft>
                <a:spcPts val="600"/>
              </a:spcAft>
            </a:pPr>
            <a:r>
              <a:rPr lang="en-US" sz="2400" dirty="0"/>
              <a:t>Computer Science and Design Thinking</a:t>
            </a:r>
          </a:p>
          <a:p>
            <a:pPr lvl="2">
              <a:spcBef>
                <a:spcPts val="600"/>
              </a:spcBef>
              <a:spcAft>
                <a:spcPts val="600"/>
              </a:spcAft>
            </a:pPr>
            <a:r>
              <a:rPr lang="en-US" sz="2400" dirty="0"/>
              <a:t>Career Readiness, Life Literacies, and Key Skills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758072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200" dirty="0"/>
              <a:t>Project Considerations: Mandatory Elements (6 of 7)</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lnSpcReduction="10000"/>
          </a:bodyPr>
          <a:lstStyle/>
          <a:p>
            <a:pPr marL="457200" indent="-457200">
              <a:buFont typeface="+mj-lt"/>
              <a:buAutoNum type="arabicPeriod" startAt="9"/>
            </a:pPr>
            <a:r>
              <a:rPr lang="en-US" sz="2400" b="1" dirty="0"/>
              <a:t>Not for profit: </a:t>
            </a:r>
            <a:r>
              <a:rPr lang="en-US" sz="2400" dirty="0"/>
              <a:t>CCLCs and their partner CBO(s) are not permitted to profit from events, work products, etc. undertaken or developed through this grant program.</a:t>
            </a:r>
          </a:p>
          <a:p>
            <a:pPr lvl="1"/>
            <a:r>
              <a:rPr lang="en-US" sz="2200" dirty="0"/>
              <a:t>CCLCs and their partner CBO(s) may not charge LEAs fees for any services (e.g., professional development events, instructional materials, experiential learning opportunities, technical assistance, evaluation strategies, etc.) provided through the CCLCs.</a:t>
            </a:r>
          </a:p>
          <a:p>
            <a:pPr lvl="1"/>
            <a:r>
              <a:rPr lang="en-US" sz="2200" dirty="0"/>
              <a:t>CCLCs and their partner CBO(s) may not commercialize work products developed under this grant program and must make any work products developed under this grant program freely available.</a:t>
            </a:r>
          </a:p>
          <a:p>
            <a:pPr lvl="2"/>
            <a:r>
              <a:rPr lang="en-US" sz="2000" dirty="0"/>
              <a:t>Work products developed under this grant program must remain non-commercialized and freely available after the end of the project period.</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674226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200" dirty="0"/>
              <a:t>Project Considerations: Mandatory Elements (7 of 7)</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fontScale="92500" lnSpcReduction="20000"/>
          </a:bodyPr>
          <a:lstStyle/>
          <a:p>
            <a:pPr marL="457200" indent="-457200">
              <a:buFont typeface="+mj-lt"/>
              <a:buAutoNum type="arabicPeriod" startAt="10"/>
            </a:pPr>
            <a:r>
              <a:rPr lang="en-US" sz="2400" b="1" dirty="0"/>
              <a:t>Community of practice: </a:t>
            </a:r>
            <a:r>
              <a:rPr lang="en-US" sz="2400" dirty="0"/>
              <a:t>CCLCs must facilitate and participate in a community of practice among the regional CCLCs.</a:t>
            </a:r>
          </a:p>
          <a:p>
            <a:pPr lvl="1"/>
            <a:r>
              <a:rPr lang="en-US" sz="2200" dirty="0"/>
              <a:t>Establishing a statewide support network for the implementation of climate change education requires a positive, collaborative atmosphere among CCLCs.</a:t>
            </a:r>
          </a:p>
          <a:p>
            <a:pPr lvl="1"/>
            <a:r>
              <a:rPr lang="en-US" sz="2200" dirty="0"/>
              <a:t>Collaboration between the regional CCLCs is key to maximizing the expertise within each entity and providing high quality services to LEAs.</a:t>
            </a:r>
          </a:p>
          <a:p>
            <a:pPr marL="457200" indent="-457200">
              <a:buFont typeface="+mj-lt"/>
              <a:buAutoNum type="arabicPeriod" startAt="11"/>
            </a:pPr>
            <a:r>
              <a:rPr lang="en-US" sz="2400" b="1" dirty="0"/>
              <a:t>Program persistence: </a:t>
            </a:r>
            <a:r>
              <a:rPr lang="en-US" sz="2400" dirty="0"/>
              <a:t>Successful programs established with this funding should be sustainable beyond the end of the project period.</a:t>
            </a:r>
          </a:p>
          <a:p>
            <a:pPr marL="457200" indent="-457200">
              <a:buFont typeface="+mj-lt"/>
              <a:buAutoNum type="arabicPeriod" startAt="11"/>
            </a:pPr>
            <a:r>
              <a:rPr lang="en-US" sz="2400" b="1" dirty="0"/>
              <a:t>Reports and data collection: </a:t>
            </a:r>
            <a:r>
              <a:rPr lang="en-US" sz="2400" dirty="0"/>
              <a:t>CCLCs must assist in the collection and analysis of qualitative and quantitative data to evaluate LEA progress on the implementation of their climate change education initiatives and assess the overall effectiveness of the regional CCLCs.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233249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Required Application Components (1 of 4)</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pPr marL="0" indent="0">
              <a:buNone/>
            </a:pPr>
            <a:r>
              <a:rPr lang="en-US" sz="2400" dirty="0">
                <a:latin typeface="Palatino Linotype"/>
              </a:rPr>
              <a:t>Applicants are required to fill out the following tabs, including all subtabs, in the EWEG online application system:</a:t>
            </a:r>
          </a:p>
          <a:p>
            <a:r>
              <a:rPr lang="en-US" sz="2200" dirty="0">
                <a:latin typeface="Palatino Linotype"/>
              </a:rPr>
              <a:t>Admin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260911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Required Application Components (2 of 4)</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308439"/>
            <a:ext cx="11849100" cy="4803775"/>
          </a:xfrm>
        </p:spPr>
        <p:txBody>
          <a:bodyPr vert="horz" lIns="91440" tIns="45720" rIns="822960" bIns="45720" rtlCol="0" anchor="t">
            <a:normAutofit fontScale="85000" lnSpcReduction="20000"/>
          </a:bodyPr>
          <a:lstStyle/>
          <a:p>
            <a:pPr marL="0" indent="0">
              <a:buNone/>
            </a:pPr>
            <a:r>
              <a:rPr lang="en-US" sz="2600" dirty="0">
                <a:latin typeface="Palatino Linotype"/>
              </a:rPr>
              <a:t>Applicants are required to fill out the following tabs, including all subtabs, in the EWEG online application system:</a:t>
            </a:r>
          </a:p>
          <a:p>
            <a:r>
              <a:rPr lang="en-US" sz="2400" dirty="0">
                <a:latin typeface="Palatino Linotype"/>
              </a:rPr>
              <a:t>Admin</a:t>
            </a:r>
          </a:p>
          <a:p>
            <a:r>
              <a:rPr lang="en-US" sz="2400" dirty="0">
                <a:latin typeface="Palatino Linotype"/>
              </a:rPr>
              <a:t>Narrative</a:t>
            </a:r>
          </a:p>
          <a:p>
            <a:pPr marL="1257300" lvl="2" indent="-342900">
              <a:buFont typeface="+mj-lt"/>
              <a:buAutoNum type="arabicPeriod"/>
            </a:pPr>
            <a:r>
              <a:rPr lang="en-US" sz="1900" dirty="0">
                <a:latin typeface="Palatino Linotype"/>
              </a:rPr>
              <a:t>Abstract (0 points)</a:t>
            </a:r>
          </a:p>
          <a:p>
            <a:pPr marL="1257300" lvl="2" indent="-342900">
              <a:buFont typeface="+mj-lt"/>
              <a:buAutoNum type="arabicPeriod"/>
            </a:pPr>
            <a:r>
              <a:rPr lang="en-US" sz="1900" dirty="0">
                <a:latin typeface="Palatino Linotype"/>
              </a:rPr>
              <a:t>Need (0 points)</a:t>
            </a:r>
          </a:p>
          <a:p>
            <a:pPr marL="1257300" lvl="2" indent="-342900">
              <a:buFont typeface="+mj-lt"/>
              <a:buAutoNum type="arabicPeriod"/>
            </a:pPr>
            <a:r>
              <a:rPr lang="en-US" sz="1900" dirty="0">
                <a:latin typeface="Palatino Linotype"/>
              </a:rPr>
              <a:t>Project Description (46 points)</a:t>
            </a:r>
          </a:p>
          <a:p>
            <a:pPr marL="1257300" lvl="2" indent="-342900">
              <a:buFont typeface="+mj-lt"/>
              <a:buAutoNum type="arabicPeriod"/>
            </a:pPr>
            <a:r>
              <a:rPr lang="en-US" sz="1900" dirty="0">
                <a:latin typeface="Palatino Linotype"/>
              </a:rPr>
              <a:t>Goals and Objectives (10 points)</a:t>
            </a:r>
          </a:p>
          <a:p>
            <a:pPr marL="1257300" lvl="2" indent="-342900">
              <a:buFont typeface="+mj-lt"/>
              <a:buAutoNum type="arabicPeriod"/>
            </a:pPr>
            <a:r>
              <a:rPr lang="en-US" sz="1900" dirty="0">
                <a:latin typeface="Palatino Linotype"/>
              </a:rPr>
              <a:t>Project Activity Plan (16 points)</a:t>
            </a:r>
          </a:p>
          <a:p>
            <a:pPr marL="1257300" lvl="2" indent="-342900">
              <a:buFont typeface="+mj-lt"/>
              <a:buAutoNum type="arabicPeriod"/>
            </a:pPr>
            <a:r>
              <a:rPr lang="en-US" sz="1900" dirty="0">
                <a:latin typeface="Palatino Linotype"/>
              </a:rPr>
              <a:t>Commitment and Capacity (18 points)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327861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Required Application Components (3 of 4)</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pPr marL="0" indent="0">
              <a:buNone/>
            </a:pPr>
            <a:r>
              <a:rPr lang="en-US" sz="2400" dirty="0">
                <a:latin typeface="Palatino Linotype"/>
              </a:rPr>
              <a:t>Applicants are required to fill out the following tabs, including all subtabs, in the EWEG online application system:</a:t>
            </a:r>
          </a:p>
          <a:p>
            <a:r>
              <a:rPr lang="en-US" sz="2200" dirty="0">
                <a:latin typeface="Palatino Linotype"/>
              </a:rPr>
              <a:t>Admin</a:t>
            </a:r>
          </a:p>
          <a:p>
            <a:r>
              <a:rPr lang="en-US" sz="2200" dirty="0">
                <a:latin typeface="Palatino Linotype"/>
              </a:rPr>
              <a:t>Narrative</a:t>
            </a:r>
          </a:p>
          <a:p>
            <a:r>
              <a:rPr lang="en-US" sz="2200" dirty="0">
                <a:latin typeface="Palatino Linotype"/>
              </a:rPr>
              <a:t>Budget (10 points)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819800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Required Application Components (4 of 4)</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sz="quarter" idx="11"/>
          </p:nvPr>
        </p:nvSpPr>
        <p:spPr>
          <a:xfrm>
            <a:off x="179388" y="1254870"/>
            <a:ext cx="11839480" cy="4536330"/>
          </a:xfrm>
        </p:spPr>
        <p:txBody>
          <a:bodyPr vert="horz" lIns="91440" tIns="45720" rIns="822960" bIns="45720" rtlCol="0" anchor="t">
            <a:noAutofit/>
          </a:bodyPr>
          <a:lstStyle/>
          <a:p>
            <a:pPr marL="0" indent="0">
              <a:buNone/>
            </a:pPr>
            <a:r>
              <a:rPr lang="en-US" sz="2400" dirty="0">
                <a:latin typeface="Palatino Linotype"/>
              </a:rPr>
              <a:t>Applicants are required to fill out the following tabs, including all subtabs, in the EWEG online application system:</a:t>
            </a:r>
          </a:p>
          <a:p>
            <a:pPr marL="342900" indent="-342900">
              <a:buFont typeface="Arial" panose="020B0604020202020204" pitchFamily="34" charset="0"/>
              <a:buChar char="•"/>
            </a:pPr>
            <a:r>
              <a:rPr lang="en-US" sz="2400" dirty="0">
                <a:latin typeface="Palatino Linotype"/>
              </a:rPr>
              <a:t>Admin</a:t>
            </a:r>
          </a:p>
          <a:p>
            <a:pPr marL="342900" indent="-342900">
              <a:buFont typeface="Arial" panose="020B0604020202020204" pitchFamily="34" charset="0"/>
              <a:buChar char="•"/>
            </a:pPr>
            <a:r>
              <a:rPr lang="en-US" sz="2400" dirty="0">
                <a:latin typeface="Palatino Linotype"/>
              </a:rPr>
              <a:t>Narrative</a:t>
            </a:r>
          </a:p>
          <a:p>
            <a:pPr marL="342900" indent="-342900">
              <a:buFont typeface="Arial" panose="020B0604020202020204" pitchFamily="34" charset="0"/>
              <a:buChar char="•"/>
            </a:pPr>
            <a:r>
              <a:rPr lang="en-US" sz="2400" dirty="0">
                <a:latin typeface="Palatino Linotype"/>
              </a:rPr>
              <a:t>Budget</a:t>
            </a:r>
          </a:p>
          <a:p>
            <a:pPr marL="342900" indent="-342900">
              <a:buFont typeface="Arial" panose="020B0604020202020204" pitchFamily="34" charset="0"/>
              <a:buChar char="•"/>
            </a:pPr>
            <a:r>
              <a:rPr lang="en-US" sz="2400" dirty="0">
                <a:latin typeface="Palatino Linotype"/>
              </a:rPr>
              <a:t>Upload</a:t>
            </a:r>
            <a:endParaRPr lang="en-US" sz="2400" dirty="0"/>
          </a:p>
        </p:txBody>
      </p:sp>
      <p:graphicFrame>
        <p:nvGraphicFramePr>
          <p:cNvPr id="3" name="Table Placeholder 2">
            <a:extLst>
              <a:ext uri="{FF2B5EF4-FFF2-40B4-BE49-F238E27FC236}">
                <a16:creationId xmlns:a16="http://schemas.microsoft.com/office/drawing/2014/main" id="{8867FBD4-423E-3D42-4BC0-370EB0597A30}"/>
              </a:ext>
            </a:extLst>
          </p:cNvPr>
          <p:cNvGraphicFramePr>
            <a:graphicFrameLocks noGrp="1"/>
          </p:cNvGraphicFramePr>
          <p:nvPr>
            <p:ph type="tbl" sz="quarter" idx="12"/>
            <p:extLst>
              <p:ext uri="{D42A27DB-BD31-4B8C-83A1-F6EECF244321}">
                <p14:modId xmlns:p14="http://schemas.microsoft.com/office/powerpoint/2010/main" val="3289018765"/>
              </p:ext>
            </p:extLst>
          </p:nvPr>
        </p:nvGraphicFramePr>
        <p:xfrm>
          <a:off x="2524316" y="2244809"/>
          <a:ext cx="9034272" cy="3779389"/>
        </p:xfrm>
        <a:graphic>
          <a:graphicData uri="http://schemas.openxmlformats.org/drawingml/2006/table">
            <a:tbl>
              <a:tblPr firstRow="1" bandRow="1">
                <a:tableStyleId>{5C22544A-7EE6-4342-B048-85BDC9FD1C3A}</a:tableStyleId>
              </a:tblPr>
              <a:tblGrid>
                <a:gridCol w="6864096">
                  <a:extLst>
                    <a:ext uri="{9D8B030D-6E8A-4147-A177-3AD203B41FA5}">
                      <a16:colId xmlns:a16="http://schemas.microsoft.com/office/drawing/2014/main" val="3386000752"/>
                    </a:ext>
                  </a:extLst>
                </a:gridCol>
                <a:gridCol w="2170176">
                  <a:extLst>
                    <a:ext uri="{9D8B030D-6E8A-4147-A177-3AD203B41FA5}">
                      <a16:colId xmlns:a16="http://schemas.microsoft.com/office/drawing/2014/main" val="3763044894"/>
                    </a:ext>
                  </a:extLst>
                </a:gridCol>
              </a:tblGrid>
              <a:tr h="486449">
                <a:tc>
                  <a:txBody>
                    <a:bodyPr/>
                    <a:lstStyle/>
                    <a:p>
                      <a:pPr marL="0" marR="0" algn="ctr">
                        <a:spcBef>
                          <a:spcPts val="0"/>
                        </a:spcBef>
                        <a:spcAft>
                          <a:spcPts val="600"/>
                        </a:spcAft>
                      </a:pPr>
                      <a:r>
                        <a:rPr lang="en-US" sz="2000" dirty="0">
                          <a:effectLst/>
                        </a:rPr>
                        <a:t>Upload Name</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solidFill>
                      <a:srgbClr val="003366"/>
                    </a:solidFill>
                  </a:tcPr>
                </a:tc>
                <a:tc>
                  <a:txBody>
                    <a:bodyPr/>
                    <a:lstStyle/>
                    <a:p>
                      <a:pPr marL="0" marR="0" algn="ctr">
                        <a:spcBef>
                          <a:spcPts val="0"/>
                        </a:spcBef>
                        <a:spcAft>
                          <a:spcPts val="600"/>
                        </a:spcAft>
                      </a:pPr>
                      <a:r>
                        <a:rPr lang="en-US" sz="2000" dirty="0">
                          <a:effectLst/>
                        </a:rPr>
                        <a:t>Form Location</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solidFill>
                      <a:srgbClr val="003366"/>
                    </a:solidFill>
                  </a:tcPr>
                </a:tc>
                <a:extLst>
                  <a:ext uri="{0D108BD9-81ED-4DB2-BD59-A6C34878D82A}">
                    <a16:rowId xmlns:a16="http://schemas.microsoft.com/office/drawing/2014/main" val="2904892757"/>
                  </a:ext>
                </a:extLst>
              </a:tr>
              <a:tr h="434615">
                <a:tc>
                  <a:txBody>
                    <a:bodyPr/>
                    <a:lstStyle/>
                    <a:p>
                      <a:pPr marL="91440" marR="0">
                        <a:spcBef>
                          <a:spcPts val="0"/>
                        </a:spcBef>
                        <a:spcAft>
                          <a:spcPts val="600"/>
                        </a:spcAft>
                      </a:pPr>
                      <a:r>
                        <a:rPr lang="en-US" sz="1600" dirty="0">
                          <a:effectLst/>
                        </a:rPr>
                        <a:t>“Entity Overview” page from the applicant’s </a:t>
                      </a:r>
                      <a:r>
                        <a:rPr lang="en-US" sz="1600" u="none" dirty="0">
                          <a:effectLst/>
                        </a:rPr>
                        <a:t>SAM</a:t>
                      </a:r>
                      <a:r>
                        <a:rPr lang="en-US" sz="1600" dirty="0">
                          <a:effectLst/>
                        </a:rPr>
                        <a:t> profile</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tc>
                <a:tc>
                  <a:txBody>
                    <a:bodyPr/>
                    <a:lstStyle/>
                    <a:p>
                      <a:pPr marL="0" marR="0" algn="ctr">
                        <a:spcBef>
                          <a:spcPts val="0"/>
                        </a:spcBef>
                        <a:spcAft>
                          <a:spcPts val="60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Applicant provided</a:t>
                      </a:r>
                    </a:p>
                  </a:txBody>
                  <a:tcPr marL="45720" marR="45720" marT="0" marB="0" anchor="ctr"/>
                </a:tc>
                <a:extLst>
                  <a:ext uri="{0D108BD9-81ED-4DB2-BD59-A6C34878D82A}">
                    <a16:rowId xmlns:a16="http://schemas.microsoft.com/office/drawing/2014/main" val="2692583641"/>
                  </a:ext>
                </a:extLst>
              </a:tr>
              <a:tr h="243223">
                <a:tc>
                  <a:txBody>
                    <a:bodyPr/>
                    <a:lstStyle/>
                    <a:p>
                      <a:pPr marL="91440" marR="0">
                        <a:spcBef>
                          <a:spcPts val="0"/>
                        </a:spcBef>
                        <a:spcAft>
                          <a:spcPts val="600"/>
                        </a:spcAft>
                      </a:pPr>
                      <a:r>
                        <a:rPr lang="en-US" sz="1600" dirty="0">
                          <a:effectLst/>
                        </a:rPr>
                        <a:t>Documentation of Eligibility (</a:t>
                      </a:r>
                      <a:r>
                        <a:rPr lang="en-US" sz="1600" u="none" dirty="0">
                          <a:effectLst/>
                        </a:rPr>
                        <a:t>Appendix 1</a:t>
                      </a:r>
                      <a:r>
                        <a:rPr lang="en-US" sz="1600" dirty="0">
                          <a:effectLst/>
                        </a:rPr>
                        <a:t>)</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tc>
                <a:tc>
                  <a:txBody>
                    <a:bodyPr/>
                    <a:lstStyle/>
                    <a:p>
                      <a:pPr marL="0" marR="0" algn="ctr">
                        <a:spcBef>
                          <a:spcPts val="0"/>
                        </a:spcBef>
                        <a:spcAft>
                          <a:spcPts val="60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NGO</a:t>
                      </a:r>
                    </a:p>
                  </a:txBody>
                  <a:tcPr marL="45720" marR="45720" marT="0" marB="0" anchor="ctr"/>
                </a:tc>
                <a:extLst>
                  <a:ext uri="{0D108BD9-81ED-4DB2-BD59-A6C34878D82A}">
                    <a16:rowId xmlns:a16="http://schemas.microsoft.com/office/drawing/2014/main" val="753693461"/>
                  </a:ext>
                </a:extLst>
              </a:tr>
              <a:tr h="434615">
                <a:tc>
                  <a:txBody>
                    <a:bodyPr/>
                    <a:lstStyle/>
                    <a:p>
                      <a:pPr marL="91440" marR="0">
                        <a:spcBef>
                          <a:spcPts val="0"/>
                        </a:spcBef>
                        <a:spcAft>
                          <a:spcPts val="600"/>
                        </a:spcAft>
                      </a:pPr>
                      <a:r>
                        <a:rPr lang="en-US" sz="1600" dirty="0">
                          <a:effectLst/>
                        </a:rPr>
                        <a:t>Program Statement of Assurances (</a:t>
                      </a:r>
                      <a:r>
                        <a:rPr lang="en-US" sz="1600" u="none" dirty="0">
                          <a:effectLst/>
                        </a:rPr>
                        <a:t>Appendix 2</a:t>
                      </a:r>
                      <a:r>
                        <a:rPr lang="en-US" sz="1600" dirty="0">
                          <a:effectLst/>
                        </a:rPr>
                        <a:t>)</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NGO</a:t>
                      </a:r>
                    </a:p>
                  </a:txBody>
                  <a:tcPr marL="45720" marR="45720" marT="0" marB="0" anchor="ctr"/>
                </a:tc>
                <a:extLst>
                  <a:ext uri="{0D108BD9-81ED-4DB2-BD59-A6C34878D82A}">
                    <a16:rowId xmlns:a16="http://schemas.microsoft.com/office/drawing/2014/main" val="1537312900"/>
                  </a:ext>
                </a:extLst>
              </a:tr>
              <a:tr h="434615">
                <a:tc>
                  <a:txBody>
                    <a:bodyPr/>
                    <a:lstStyle/>
                    <a:p>
                      <a:pPr marL="91440" marR="0" indent="0">
                        <a:spcBef>
                          <a:spcPts val="0"/>
                        </a:spcBef>
                        <a:spcAft>
                          <a:spcPts val="600"/>
                        </a:spcAft>
                      </a:pPr>
                      <a:r>
                        <a:rPr lang="en-US" sz="1600" dirty="0">
                          <a:effectLst/>
                        </a:rPr>
                        <a:t>Documentation of Required Collaboration – Part 1 (</a:t>
                      </a:r>
                      <a:r>
                        <a:rPr lang="en-US" sz="1600" u="none" dirty="0">
                          <a:effectLst/>
                        </a:rPr>
                        <a:t>Appendix 3</a:t>
                      </a:r>
                      <a:r>
                        <a:rPr lang="en-US" sz="1600" dirty="0">
                          <a:effectLst/>
                        </a:rPr>
                        <a:t>)</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tc>
                <a:tc>
                  <a:txBody>
                    <a:bodyPr/>
                    <a:lstStyle/>
                    <a:p>
                      <a:pPr marL="914400" marR="0" lvl="0" indent="-914400" algn="ctr" defTabSz="914400" rtl="0" eaLnBrk="1" fontAlgn="auto" latinLnBrk="0" hangingPunct="1">
                        <a:lnSpc>
                          <a:spcPct val="100000"/>
                        </a:lnSpc>
                        <a:spcBef>
                          <a:spcPts val="0"/>
                        </a:spcBef>
                        <a:spcAft>
                          <a:spcPts val="600"/>
                        </a:spcAft>
                        <a:buClrTx/>
                        <a:buSzTx/>
                        <a:buFontTx/>
                        <a:buNone/>
                        <a:tabLst/>
                        <a:defRPr/>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NGO</a:t>
                      </a:r>
                    </a:p>
                  </a:txBody>
                  <a:tcPr marL="45720" marR="45720" marT="0" marB="0" anchor="ctr"/>
                </a:tc>
                <a:extLst>
                  <a:ext uri="{0D108BD9-81ED-4DB2-BD59-A6C34878D82A}">
                    <a16:rowId xmlns:a16="http://schemas.microsoft.com/office/drawing/2014/main" val="3107263011"/>
                  </a:ext>
                </a:extLst>
              </a:tr>
              <a:tr h="434615">
                <a:tc>
                  <a:txBody>
                    <a:bodyPr/>
                    <a:lstStyle/>
                    <a:p>
                      <a:pPr marL="91440" marR="0" indent="0">
                        <a:spcBef>
                          <a:spcPts val="0"/>
                        </a:spcBef>
                        <a:spcAft>
                          <a:spcPts val="600"/>
                        </a:spcAft>
                      </a:pPr>
                      <a:r>
                        <a:rPr lang="en-US" sz="1600" dirty="0">
                          <a:effectLst/>
                        </a:rPr>
                        <a:t>Documentation of Required Collaboration – Part 2 (</a:t>
                      </a:r>
                      <a:r>
                        <a:rPr lang="en-US" sz="1600" u="none" dirty="0">
                          <a:effectLst/>
                        </a:rPr>
                        <a:t>Appendix 4</a:t>
                      </a:r>
                      <a:r>
                        <a:rPr lang="en-US" sz="1600" dirty="0">
                          <a:effectLst/>
                        </a:rPr>
                        <a:t>)</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tc>
                <a:tc>
                  <a:txBody>
                    <a:bodyPr/>
                    <a:lstStyle/>
                    <a:p>
                      <a:pPr marL="914400" marR="0" lvl="0" indent="-914400" algn="ctr" defTabSz="914400" rtl="0" eaLnBrk="1" fontAlgn="auto" latinLnBrk="0" hangingPunct="1">
                        <a:lnSpc>
                          <a:spcPct val="100000"/>
                        </a:lnSpc>
                        <a:spcBef>
                          <a:spcPts val="0"/>
                        </a:spcBef>
                        <a:spcAft>
                          <a:spcPts val="600"/>
                        </a:spcAft>
                        <a:buClrTx/>
                        <a:buSzTx/>
                        <a:buFontTx/>
                        <a:buNone/>
                        <a:tabLst/>
                        <a:defRPr/>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NGO</a:t>
                      </a:r>
                    </a:p>
                  </a:txBody>
                  <a:tcPr marL="45720" marR="45720" marT="0" marB="0" anchor="ctr"/>
                </a:tc>
                <a:extLst>
                  <a:ext uri="{0D108BD9-81ED-4DB2-BD59-A6C34878D82A}">
                    <a16:rowId xmlns:a16="http://schemas.microsoft.com/office/drawing/2014/main" val="2577876362"/>
                  </a:ext>
                </a:extLst>
              </a:tr>
              <a:tr h="486449">
                <a:tc>
                  <a:txBody>
                    <a:bodyPr/>
                    <a:lstStyle/>
                    <a:p>
                      <a:pPr marL="91440" marR="0" indent="0">
                        <a:spcBef>
                          <a:spcPts val="0"/>
                        </a:spcBef>
                        <a:spcAft>
                          <a:spcPts val="600"/>
                        </a:spcAft>
                      </a:pPr>
                      <a:r>
                        <a:rPr lang="en-US" sz="1600" dirty="0">
                          <a:effectLst/>
                        </a:rPr>
                        <a:t>For existing IHE staff – a two-page resume for each member of the grant project team</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tc>
                <a:tc>
                  <a:txBody>
                    <a:bodyPr/>
                    <a:lstStyle/>
                    <a:p>
                      <a:pPr marL="0" marR="0" lvl="0" indent="-914400" algn="ctr" defTabSz="914400" rtl="0" eaLnBrk="1" fontAlgn="auto" latinLnBrk="0" hangingPunct="1">
                        <a:lnSpc>
                          <a:spcPct val="100000"/>
                        </a:lnSpc>
                        <a:spcBef>
                          <a:spcPts val="0"/>
                        </a:spcBef>
                        <a:spcAft>
                          <a:spcPts val="600"/>
                        </a:spcAft>
                        <a:buClrTx/>
                        <a:buSzTx/>
                        <a:buFontTx/>
                        <a:buNone/>
                        <a:tabLst/>
                        <a:defRPr/>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Applicant provided</a:t>
                      </a:r>
                    </a:p>
                  </a:txBody>
                  <a:tcPr marL="45720" marR="45720" marT="0" marB="0" anchor="ctr"/>
                </a:tc>
                <a:extLst>
                  <a:ext uri="{0D108BD9-81ED-4DB2-BD59-A6C34878D82A}">
                    <a16:rowId xmlns:a16="http://schemas.microsoft.com/office/drawing/2014/main" val="1073772366"/>
                  </a:ext>
                </a:extLst>
              </a:tr>
              <a:tr h="822960">
                <a:tc>
                  <a:txBody>
                    <a:bodyPr/>
                    <a:lstStyle/>
                    <a:p>
                      <a:pPr marL="91440" marR="0">
                        <a:spcBef>
                          <a:spcPts val="0"/>
                        </a:spcBef>
                        <a:spcAft>
                          <a:spcPts val="600"/>
                        </a:spcAft>
                      </a:pPr>
                      <a:r>
                        <a:rPr lang="en-US" sz="1600" dirty="0">
                          <a:effectLst/>
                        </a:rPr>
                        <a:t>For new grant-related positions at the IHE – a brief job description and rationale for each position proposed to assist in the management and implementation of the grant program (only required if applicable)</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Applicant provided</a:t>
                      </a:r>
                    </a:p>
                  </a:txBody>
                  <a:tcPr marL="45720" marR="45720" marT="0" marB="0" anchor="ctr"/>
                </a:tc>
                <a:extLst>
                  <a:ext uri="{0D108BD9-81ED-4DB2-BD59-A6C34878D82A}">
                    <a16:rowId xmlns:a16="http://schemas.microsoft.com/office/drawing/2014/main" val="1242769812"/>
                  </a:ext>
                </a:extLst>
              </a:tr>
            </a:tbl>
          </a:graphicData>
        </a:graphic>
      </p:graphicFrame>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2484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Application Review Criteria (1 of 2)</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fontScale="92500" lnSpcReduction="20000"/>
          </a:bodyPr>
          <a:lstStyle/>
          <a:p>
            <a:r>
              <a:rPr lang="en-US" sz="2600" dirty="0">
                <a:latin typeface="Palatino Linotype"/>
              </a:rPr>
              <a:t>The total point value for this NGO is 100 points, and applicants must receive at least 70 points to be considered for an award.</a:t>
            </a:r>
          </a:p>
          <a:p>
            <a:r>
              <a:rPr lang="en-US" sz="2600" dirty="0">
                <a:latin typeface="Palatino Linotype"/>
              </a:rPr>
              <a:t>All applications will undergo a two-tiered review process.</a:t>
            </a:r>
          </a:p>
          <a:p>
            <a:r>
              <a:rPr lang="en-US" sz="2600" dirty="0">
                <a:latin typeface="Palatino Linotype"/>
              </a:rPr>
              <a:t>First, the application will be reviewed and scored by a panel of three evaluators.</a:t>
            </a:r>
          </a:p>
          <a:p>
            <a:pPr lvl="1"/>
            <a:r>
              <a:rPr lang="en-US" sz="2400" dirty="0">
                <a:latin typeface="Palatino Linotype"/>
              </a:rPr>
              <a:t>The evaluators will only use the information provided in the EWEG grant application under the Narrative subtabs and the Budget subtabs and all required uploaded documentation.</a:t>
            </a:r>
          </a:p>
          <a:p>
            <a:r>
              <a:rPr lang="en-US" sz="2600" dirty="0">
                <a:latin typeface="Palatino Linotype"/>
              </a:rPr>
              <a:t>In addition to how well this content addresses the goals and objectives of the grant opportunity, the evaluators will also review the application for completeness and accuracy.</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04026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Application Review Criteria (2 of 2)</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fontScale="92500" lnSpcReduction="10000"/>
          </a:bodyPr>
          <a:lstStyle/>
          <a:p>
            <a:r>
              <a:rPr lang="en-US" sz="2600" dirty="0">
                <a:latin typeface="Palatino Linotype"/>
              </a:rPr>
              <a:t>The second review is done by the Program Office responsible for administering the program.</a:t>
            </a:r>
          </a:p>
          <a:p>
            <a:r>
              <a:rPr lang="en-US" sz="2600" dirty="0">
                <a:latin typeface="Palatino Linotype"/>
              </a:rPr>
              <a:t>The NJDOE reserves the right to reject any application that is not in conformance with the requirements and intent of this NGO.</a:t>
            </a:r>
          </a:p>
          <a:p>
            <a:r>
              <a:rPr lang="en-US" sz="2600" dirty="0">
                <a:latin typeface="Palatino Linotype"/>
              </a:rPr>
              <a:t>After the review process is complete, the EWEG system should notify applicants of decisions through emails to the individuals listed in the Contacts subtab.</a:t>
            </a:r>
          </a:p>
          <a:p>
            <a:r>
              <a:rPr lang="en-US" sz="2600" dirty="0">
                <a:latin typeface="Palatino Linotype"/>
              </a:rPr>
              <a:t>In addition to the email notification, the status of the application in the EWEG system will change from “Submitted for Review” to either “Preliminary Approved” or “No Award”.</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290614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Orientation and Reporting</a:t>
            </a:r>
          </a:p>
        </p:txBody>
      </p:sp>
      <p:sp>
        <p:nvSpPr>
          <p:cNvPr id="4" name="Content Placeholder 3">
            <a:extLst>
              <a:ext uri="{FF2B5EF4-FFF2-40B4-BE49-F238E27FC236}">
                <a16:creationId xmlns:a16="http://schemas.microsoft.com/office/drawing/2014/main" id="{4E08227E-898F-4A41-FC43-2F4AC55659E4}"/>
              </a:ext>
            </a:extLst>
          </p:cNvPr>
          <p:cNvSpPr>
            <a:spLocks noGrp="1"/>
          </p:cNvSpPr>
          <p:nvPr>
            <p:ph sz="quarter" idx="13"/>
          </p:nvPr>
        </p:nvSpPr>
        <p:spPr>
          <a:xfrm>
            <a:off x="265624" y="1079651"/>
            <a:ext cx="11839480" cy="671793"/>
          </a:xfrm>
        </p:spPr>
        <p:txBody>
          <a:bodyPr>
            <a:noAutofit/>
          </a:bodyPr>
          <a:lstStyle/>
          <a:p>
            <a:r>
              <a:rPr lang="en-US" sz="2400" dirty="0">
                <a:latin typeface="Palatino Linotype"/>
              </a:rPr>
              <a:t>Grantees will be required to attend a program orientation and submit fiscal and activity reports via the Electronic Web Enabled Grant system throughout the project period.</a:t>
            </a:r>
          </a:p>
        </p:txBody>
      </p:sp>
      <p:graphicFrame>
        <p:nvGraphicFramePr>
          <p:cNvPr id="8" name="Table 2" descr="Table describing the required reports, reporting periods, and respective due dates. There is only one required report, the final report, which covers the period between May 1, 2023 and June 1, 2023 and is due Thursday, August 31, 2023.">
            <a:extLst>
              <a:ext uri="{FF2B5EF4-FFF2-40B4-BE49-F238E27FC236}">
                <a16:creationId xmlns:a16="http://schemas.microsoft.com/office/drawing/2014/main" id="{236BFDAC-D3A0-F44C-96F1-16E7926C7E61}"/>
              </a:ext>
            </a:extLst>
          </p:cNvPr>
          <p:cNvGraphicFramePr>
            <a:graphicFrameLocks noGrp="1"/>
          </p:cNvGraphicFramePr>
          <p:nvPr>
            <p:ph type="tbl" sz="quarter" idx="12"/>
            <p:extLst>
              <p:ext uri="{D42A27DB-BD31-4B8C-83A1-F6EECF244321}">
                <p14:modId xmlns:p14="http://schemas.microsoft.com/office/powerpoint/2010/main" val="1356214351"/>
              </p:ext>
            </p:extLst>
          </p:nvPr>
        </p:nvGraphicFramePr>
        <p:xfrm>
          <a:off x="152353" y="2383586"/>
          <a:ext cx="11863387" cy="2773466"/>
        </p:xfrm>
        <a:graphic>
          <a:graphicData uri="http://schemas.openxmlformats.org/drawingml/2006/table">
            <a:tbl>
              <a:tblPr firstRow="1" bandRow="1">
                <a:tableStyleId>{5C22544A-7EE6-4342-B048-85BDC9FD1C3A}</a:tableStyleId>
              </a:tblPr>
              <a:tblGrid>
                <a:gridCol w="4369987">
                  <a:extLst>
                    <a:ext uri="{9D8B030D-6E8A-4147-A177-3AD203B41FA5}">
                      <a16:colId xmlns:a16="http://schemas.microsoft.com/office/drawing/2014/main" val="2504665133"/>
                    </a:ext>
                  </a:extLst>
                </a:gridCol>
                <a:gridCol w="4907768">
                  <a:extLst>
                    <a:ext uri="{9D8B030D-6E8A-4147-A177-3AD203B41FA5}">
                      <a16:colId xmlns:a16="http://schemas.microsoft.com/office/drawing/2014/main" val="3026443537"/>
                    </a:ext>
                  </a:extLst>
                </a:gridCol>
                <a:gridCol w="2585632">
                  <a:extLst>
                    <a:ext uri="{9D8B030D-6E8A-4147-A177-3AD203B41FA5}">
                      <a16:colId xmlns:a16="http://schemas.microsoft.com/office/drawing/2014/main" val="3690175182"/>
                    </a:ext>
                  </a:extLst>
                </a:gridCol>
              </a:tblGrid>
              <a:tr h="552545">
                <a:tc>
                  <a:txBody>
                    <a:bodyPr/>
                    <a:lstStyle/>
                    <a:p>
                      <a:pPr algn="ctr"/>
                      <a:r>
                        <a:rPr lang="en-US" sz="2000" dirty="0"/>
                        <a:t>Report</a:t>
                      </a:r>
                    </a:p>
                  </a:txBody>
                  <a:tcPr anchor="ctr">
                    <a:solidFill>
                      <a:srgbClr val="003366"/>
                    </a:solidFill>
                  </a:tcPr>
                </a:tc>
                <a:tc>
                  <a:txBody>
                    <a:bodyPr/>
                    <a:lstStyle/>
                    <a:p>
                      <a:pPr algn="ctr"/>
                      <a:r>
                        <a:rPr lang="en-US" sz="2000" dirty="0"/>
                        <a:t>Reporting Period</a:t>
                      </a:r>
                    </a:p>
                  </a:txBody>
                  <a:tcPr anchor="ctr">
                    <a:solidFill>
                      <a:srgbClr val="003366"/>
                    </a:solidFill>
                  </a:tcPr>
                </a:tc>
                <a:tc>
                  <a:txBody>
                    <a:bodyPr/>
                    <a:lstStyle/>
                    <a:p>
                      <a:pPr algn="ctr"/>
                      <a:r>
                        <a:rPr lang="en-US" sz="2000" dirty="0"/>
                        <a:t>Due Date</a:t>
                      </a:r>
                    </a:p>
                  </a:txBody>
                  <a:tcPr anchor="ctr">
                    <a:solidFill>
                      <a:srgbClr val="003366"/>
                    </a:solidFill>
                  </a:tcPr>
                </a:tc>
                <a:extLst>
                  <a:ext uri="{0D108BD9-81ED-4DB2-BD59-A6C34878D82A}">
                    <a16:rowId xmlns:a16="http://schemas.microsoft.com/office/drawing/2014/main" val="1460274935"/>
                  </a:ext>
                </a:extLst>
              </a:tr>
              <a:tr h="506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Interim Report 1</a:t>
                      </a:r>
                      <a:r>
                        <a:rPr lang="en-US" sz="2000" kern="1200" dirty="0">
                          <a:solidFill>
                            <a:schemeClr val="dk1"/>
                          </a:solidFill>
                          <a:effectLst/>
                          <a:latin typeface="+mn-lt"/>
                          <a:ea typeface="+mn-ea"/>
                          <a:cs typeface="+mn-cs"/>
                        </a:rPr>
                        <a:t>—</a:t>
                      </a:r>
                      <a:r>
                        <a:rPr lang="en-US" sz="2000" dirty="0"/>
                        <a:t>Fiscal &amp; Activity</a:t>
                      </a:r>
                    </a:p>
                  </a:txBody>
                  <a:tcPr anchor="ctr"/>
                </a:tc>
                <a:tc>
                  <a:txBody>
                    <a:bodyPr/>
                    <a:lstStyle/>
                    <a:p>
                      <a:pPr algn="ctr"/>
                      <a:r>
                        <a:rPr lang="en-US" sz="2000" dirty="0"/>
                        <a:t>April 1, 2024 – June 30, 2024</a:t>
                      </a:r>
                    </a:p>
                  </a:txBody>
                  <a:tcPr anchor="ctr"/>
                </a:tc>
                <a:tc>
                  <a:txBody>
                    <a:bodyPr/>
                    <a:lstStyle/>
                    <a:p>
                      <a:pPr algn="ctr"/>
                      <a:r>
                        <a:rPr lang="en-US" sz="2000" dirty="0"/>
                        <a:t>July 31, 2024</a:t>
                      </a:r>
                    </a:p>
                  </a:txBody>
                  <a:tcPr anchor="ctr"/>
                </a:tc>
                <a:extLst>
                  <a:ext uri="{0D108BD9-81ED-4DB2-BD59-A6C34878D82A}">
                    <a16:rowId xmlns:a16="http://schemas.microsoft.com/office/drawing/2014/main" val="107759650"/>
                  </a:ext>
                </a:extLst>
              </a:tr>
              <a:tr h="506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Interim Report 2</a:t>
                      </a:r>
                      <a:r>
                        <a:rPr lang="en-US" sz="2000" kern="1200" dirty="0">
                          <a:solidFill>
                            <a:schemeClr val="dk1"/>
                          </a:solidFill>
                          <a:effectLst/>
                          <a:latin typeface="+mn-lt"/>
                          <a:ea typeface="+mn-ea"/>
                          <a:cs typeface="+mn-cs"/>
                        </a:rPr>
                        <a:t>—</a:t>
                      </a:r>
                      <a:r>
                        <a:rPr lang="en-US" sz="2000" dirty="0"/>
                        <a:t>Fiscal &amp; Activity</a:t>
                      </a:r>
                    </a:p>
                  </a:txBody>
                  <a:tcPr anchor="ctr"/>
                </a:tc>
                <a:tc>
                  <a:txBody>
                    <a:bodyPr/>
                    <a:lstStyle/>
                    <a:p>
                      <a:pPr algn="ctr"/>
                      <a:r>
                        <a:rPr lang="en-US" sz="2000" dirty="0"/>
                        <a:t>July 1, 2024 – September 30, 2024</a:t>
                      </a:r>
                    </a:p>
                  </a:txBody>
                  <a:tcPr anchor="ctr"/>
                </a:tc>
                <a:tc>
                  <a:txBody>
                    <a:bodyPr/>
                    <a:lstStyle/>
                    <a:p>
                      <a:pPr algn="ctr"/>
                      <a:r>
                        <a:rPr lang="en-US" sz="2000" dirty="0"/>
                        <a:t>October 31, 2024</a:t>
                      </a:r>
                    </a:p>
                  </a:txBody>
                  <a:tcPr anchor="ctr"/>
                </a:tc>
                <a:extLst>
                  <a:ext uri="{0D108BD9-81ED-4DB2-BD59-A6C34878D82A}">
                    <a16:rowId xmlns:a16="http://schemas.microsoft.com/office/drawing/2014/main" val="1076800461"/>
                  </a:ext>
                </a:extLst>
              </a:tr>
              <a:tr h="506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Interim Report 3</a:t>
                      </a:r>
                      <a:r>
                        <a:rPr lang="en-US" sz="2000" kern="1200" dirty="0">
                          <a:solidFill>
                            <a:schemeClr val="dk1"/>
                          </a:solidFill>
                          <a:effectLst/>
                          <a:latin typeface="+mn-lt"/>
                          <a:ea typeface="+mn-ea"/>
                          <a:cs typeface="+mn-cs"/>
                        </a:rPr>
                        <a:t>—</a:t>
                      </a:r>
                      <a:r>
                        <a:rPr lang="en-US" sz="2000" dirty="0"/>
                        <a:t>Fiscal &amp; Activity</a:t>
                      </a:r>
                    </a:p>
                  </a:txBody>
                  <a:tcPr anchor="ctr"/>
                </a:tc>
                <a:tc>
                  <a:txBody>
                    <a:bodyPr/>
                    <a:lstStyle/>
                    <a:p>
                      <a:pPr algn="ctr"/>
                      <a:r>
                        <a:rPr lang="en-US" sz="2000" dirty="0"/>
                        <a:t>October 1, 2024 – December 31, 2024</a:t>
                      </a:r>
                    </a:p>
                  </a:txBody>
                  <a:tcPr anchor="ctr"/>
                </a:tc>
                <a:tc>
                  <a:txBody>
                    <a:bodyPr/>
                    <a:lstStyle/>
                    <a:p>
                      <a:pPr algn="ctr"/>
                      <a:r>
                        <a:rPr lang="en-US" sz="2000" dirty="0"/>
                        <a:t>January 31, 2025</a:t>
                      </a:r>
                    </a:p>
                  </a:txBody>
                  <a:tcPr anchor="ctr"/>
                </a:tc>
                <a:extLst>
                  <a:ext uri="{0D108BD9-81ED-4DB2-BD59-A6C34878D82A}">
                    <a16:rowId xmlns:a16="http://schemas.microsoft.com/office/drawing/2014/main" val="1162735402"/>
                  </a:ext>
                </a:extLst>
              </a:tr>
              <a:tr h="506627">
                <a:tc>
                  <a:txBody>
                    <a:bodyPr/>
                    <a:lstStyle/>
                    <a:p>
                      <a:pPr algn="l"/>
                      <a:r>
                        <a:rPr lang="en-US" sz="2000" dirty="0"/>
                        <a:t>Final Report</a:t>
                      </a:r>
                      <a:r>
                        <a:rPr lang="en-US" sz="2000" kern="1200" dirty="0">
                          <a:solidFill>
                            <a:schemeClr val="dk1"/>
                          </a:solidFill>
                          <a:effectLst/>
                          <a:latin typeface="+mn-lt"/>
                          <a:ea typeface="+mn-ea"/>
                          <a:cs typeface="+mn-cs"/>
                        </a:rPr>
                        <a:t>—</a:t>
                      </a:r>
                      <a:r>
                        <a:rPr lang="en-US" sz="2000" dirty="0"/>
                        <a:t>Fiscal</a:t>
                      </a:r>
                    </a:p>
                    <a:p>
                      <a:pPr algn="l"/>
                      <a:r>
                        <a:rPr lang="en-US" sz="2000" dirty="0"/>
                        <a:t>Final Report</a:t>
                      </a:r>
                      <a:r>
                        <a:rPr lang="en-US" sz="2000" kern="1200" dirty="0">
                          <a:solidFill>
                            <a:schemeClr val="dk1"/>
                          </a:solidFill>
                          <a:effectLst/>
                          <a:latin typeface="+mn-lt"/>
                          <a:ea typeface="+mn-ea"/>
                          <a:cs typeface="+mn-cs"/>
                        </a:rPr>
                        <a:t>—</a:t>
                      </a:r>
                      <a:r>
                        <a:rPr lang="en-US" sz="2000" dirty="0"/>
                        <a:t>Activity</a:t>
                      </a:r>
                    </a:p>
                  </a:txBody>
                  <a:tcPr anchor="ctr"/>
                </a:tc>
                <a:tc>
                  <a:txBody>
                    <a:bodyPr/>
                    <a:lstStyle/>
                    <a:p>
                      <a:pPr algn="ctr"/>
                      <a:r>
                        <a:rPr lang="en-US" sz="2000" dirty="0"/>
                        <a:t>April 1, 2024 – March 31, 2025</a:t>
                      </a:r>
                    </a:p>
                    <a:p>
                      <a:pPr algn="ctr"/>
                      <a:r>
                        <a:rPr lang="en-US" sz="2000" dirty="0"/>
                        <a:t>January 1, 2025 – March 31, 2025</a:t>
                      </a:r>
                    </a:p>
                  </a:txBody>
                  <a:tcPr anchor="ctr"/>
                </a:tc>
                <a:tc>
                  <a:txBody>
                    <a:bodyPr/>
                    <a:lstStyle/>
                    <a:p>
                      <a:pPr algn="ctr"/>
                      <a:r>
                        <a:rPr lang="en-US" sz="2000" dirty="0"/>
                        <a:t>May 30, 2025</a:t>
                      </a:r>
                    </a:p>
                    <a:p>
                      <a:pPr algn="ctr"/>
                      <a:r>
                        <a:rPr lang="en-US" sz="2000" dirty="0"/>
                        <a:t>May 30, 2025</a:t>
                      </a:r>
                    </a:p>
                  </a:txBody>
                  <a:tcPr anchor="ctr"/>
                </a:tc>
                <a:extLst>
                  <a:ext uri="{0D108BD9-81ED-4DB2-BD59-A6C34878D82A}">
                    <a16:rowId xmlns:a16="http://schemas.microsoft.com/office/drawing/2014/main" val="903021441"/>
                  </a:ext>
                </a:extLst>
              </a:tr>
            </a:tbl>
          </a:graphicData>
        </a:graphic>
      </p:graphicFrame>
      <p:sp>
        <p:nvSpPr>
          <p:cNvPr id="9" name="Content Placeholder 8">
            <a:extLst>
              <a:ext uri="{FF2B5EF4-FFF2-40B4-BE49-F238E27FC236}">
                <a16:creationId xmlns:a16="http://schemas.microsoft.com/office/drawing/2014/main" id="{34849640-B0A2-69B0-6A4F-1C1BFA0E8B52}"/>
              </a:ext>
            </a:extLst>
          </p:cNvPr>
          <p:cNvSpPr>
            <a:spLocks noGrp="1"/>
          </p:cNvSpPr>
          <p:nvPr>
            <p:ph sz="quarter" idx="11"/>
          </p:nvPr>
        </p:nvSpPr>
        <p:spPr>
          <a:xfrm>
            <a:off x="152353" y="5407518"/>
            <a:ext cx="11839480" cy="592783"/>
          </a:xfrm>
        </p:spPr>
        <p:txBody>
          <a:bodyPr>
            <a:normAutofit/>
          </a:bodyPr>
          <a:lstStyle/>
          <a:p>
            <a:r>
              <a:rPr lang="en-US" sz="2400" dirty="0">
                <a:latin typeface="Palatino Linotype"/>
              </a:rPr>
              <a:t>This is a reimbursement-only grant opportunity.</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337055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Summary</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116045"/>
            <a:ext cx="11849100" cy="4607023"/>
          </a:xfrm>
        </p:spPr>
        <p:txBody>
          <a:bodyPr vert="horz" lIns="91440" tIns="45720" rIns="822960" bIns="45720" rtlCol="0" anchor="t">
            <a:noAutofit/>
          </a:bodyPr>
          <a:lstStyle/>
          <a:p>
            <a:r>
              <a:rPr lang="en-US" sz="2200" dirty="0"/>
              <a:t>This grant opportunity intends to deepen understanding and implementation of the NJSLS supporting Climate Change Education.</a:t>
            </a:r>
          </a:p>
          <a:p>
            <a:r>
              <a:rPr lang="en-US" sz="2200" dirty="0"/>
              <a:t>The 12-month project period for this grant opportunity is April 1, 2024 to March 31, 2025.</a:t>
            </a:r>
          </a:p>
          <a:p>
            <a:r>
              <a:rPr lang="en-US" sz="2200" dirty="0"/>
              <a:t>There are two goals, 10 objectives, and 12 project design elements that must be addressed in the applicant's project plan.</a:t>
            </a:r>
          </a:p>
          <a:p>
            <a:pPr>
              <a:lnSpc>
                <a:spcPct val="88000"/>
              </a:lnSpc>
              <a:defRPr/>
            </a:pPr>
            <a:r>
              <a:rPr lang="en-US" sz="2200" dirty="0"/>
              <a:t>The NGO provides explicit instructions for what information applicants must include in each subtab of the application.</a:t>
            </a:r>
          </a:p>
          <a:p>
            <a:pPr marL="228600" marR="0" lvl="0" indent="-228600" algn="l" defTabSz="914400" rtl="0" eaLnBrk="1" fontAlgn="auto" latinLnBrk="0" hangingPunct="1">
              <a:lnSpc>
                <a:spcPct val="88000"/>
              </a:lnSpc>
              <a:spcBef>
                <a:spcPts val="1000"/>
              </a:spcBef>
              <a:spcAft>
                <a:spcPts val="14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Applications are due in the EWEG online application system by Tuesday, </a:t>
            </a:r>
            <a:r>
              <a:rPr kumimoji="0" lang="en-US" sz="22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February 13, 2024 at 4:00 p.m.</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87632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Background (2 of 3)</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222375"/>
            <a:ext cx="11849100" cy="4672815"/>
          </a:xfrm>
        </p:spPr>
        <p:txBody>
          <a:bodyPr vert="horz" lIns="91440" tIns="45720" rIns="822960" bIns="45720" rtlCol="0" anchor="t">
            <a:normAutofit/>
          </a:bodyPr>
          <a:lstStyle/>
          <a:p>
            <a:r>
              <a:rPr lang="en-US" sz="2400" dirty="0"/>
              <a:t>Additionally, the 2023 NJSLS in </a:t>
            </a:r>
            <a:r>
              <a:rPr lang="en-US" sz="2400" dirty="0">
                <a:hlinkClick r:id="rId3"/>
              </a:rPr>
              <a:t>English Language Arts</a:t>
            </a:r>
            <a:r>
              <a:rPr lang="en-US" sz="2400" dirty="0"/>
              <a:t> (ELA) and </a:t>
            </a:r>
            <a:r>
              <a:rPr lang="en-US" sz="2400" dirty="0">
                <a:hlinkClick r:id="rId4"/>
              </a:rPr>
              <a:t>Mathematics</a:t>
            </a:r>
            <a:r>
              <a:rPr lang="en-US" sz="2400" dirty="0"/>
              <a:t> identify the standards through which climate change topics could be integrated as an interdisciplinary, authentic learning experience.</a:t>
            </a:r>
          </a:p>
          <a:p>
            <a:r>
              <a:rPr lang="en-US" sz="2400" dirty="0"/>
              <a:t>Collectively, these initiatives prepare students to understand how and why climate change happens, the impact it has on our local and global communities, and how to act in informed and sustainable ways.</a:t>
            </a:r>
          </a:p>
          <a:p>
            <a:pPr>
              <a:lnSpc>
                <a:spcPct val="88000"/>
              </a:lnSpc>
            </a:pPr>
            <a:r>
              <a:rPr lang="en-US" sz="2400" dirty="0"/>
              <a:t>In the fiscal year (FY) 2023 State budget, Governor Phil Murphy allocated $4.5 million to support schools with the implementation of climate change education in New Jersey.</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211616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Conclusion</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r>
              <a:rPr lang="en-US" sz="2400" dirty="0">
                <a:latin typeface="Palatino Linotype"/>
              </a:rPr>
              <a:t>This session provided an overview of the major components of the NGO and the application process.</a:t>
            </a:r>
            <a:endParaRPr lang="en-US" sz="2400" dirty="0"/>
          </a:p>
          <a:p>
            <a:r>
              <a:rPr lang="en-US" sz="2400" dirty="0">
                <a:latin typeface="Palatino Linotype"/>
              </a:rPr>
              <a:t>Applicants are advised to thoroughly read the NGO for a complete understanding of the grant.</a:t>
            </a:r>
          </a:p>
          <a:p>
            <a:r>
              <a:rPr lang="en-US" sz="2400" dirty="0">
                <a:latin typeface="Palatino Linotype"/>
              </a:rPr>
              <a:t>The slides from this presentation will be posted by January 26, 2024 on the </a:t>
            </a:r>
            <a:r>
              <a:rPr lang="en-US" sz="2400" dirty="0">
                <a:latin typeface="Palatino Linotype"/>
                <a:hlinkClick r:id="rId3"/>
              </a:rPr>
              <a:t>NGO webpage</a:t>
            </a:r>
            <a:r>
              <a:rPr lang="en-US" sz="2400" dirty="0">
                <a:latin typeface="Palatino Linotype"/>
              </a:rPr>
              <a:t> (nj.gov/education/grants/opportunities/2024/24-WB06-G02.shtml).</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075859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Reminder: Questions and Answers</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0" y="1147069"/>
            <a:ext cx="12020549" cy="4803775"/>
          </a:xfrm>
        </p:spPr>
        <p:txBody>
          <a:bodyPr vert="horz" lIns="91440" tIns="45720" rIns="822960" bIns="45720" rtlCol="0" anchor="t">
            <a:noAutofit/>
          </a:bodyPr>
          <a:lstStyle/>
          <a:p>
            <a:pPr>
              <a:lnSpc>
                <a:spcPct val="88000"/>
              </a:lnSpc>
            </a:pPr>
            <a:r>
              <a:rPr lang="en-US" sz="2400" dirty="0">
                <a:latin typeface="Palatino Linotype"/>
              </a:rPr>
              <a:t>All questions must be submitted electronically to one of the email addresses below. There will be no Q&amp;A period at the end of this presentation.</a:t>
            </a:r>
          </a:p>
          <a:p>
            <a:pPr>
              <a:lnSpc>
                <a:spcPct val="88000"/>
              </a:lnSpc>
            </a:pPr>
            <a:r>
              <a:rPr lang="en-US" sz="2400" dirty="0">
                <a:latin typeface="Palatino Linotype"/>
              </a:rPr>
              <a:t>Please direct questions regarding the EWEG online application system to </a:t>
            </a:r>
            <a:r>
              <a:rPr lang="en-US" sz="2400" dirty="0">
                <a:latin typeface="Palatino Linotype"/>
                <a:hlinkClick r:id="rId3"/>
              </a:rPr>
              <a:t>eweghelp@doe.nj.gov</a:t>
            </a:r>
            <a:r>
              <a:rPr lang="en-US" sz="2400" dirty="0">
                <a:latin typeface="Palatino Linotype"/>
              </a:rPr>
              <a:t>.</a:t>
            </a:r>
          </a:p>
          <a:p>
            <a:pPr>
              <a:lnSpc>
                <a:spcPct val="88000"/>
              </a:lnSpc>
            </a:pPr>
            <a:r>
              <a:rPr lang="en-US" sz="2400" dirty="0">
                <a:latin typeface="Palatino Linotype"/>
              </a:rPr>
              <a:t>Please direct programmatic questions to </a:t>
            </a:r>
            <a:r>
              <a:rPr lang="en-US" sz="2400" dirty="0">
                <a:latin typeface="Palatino Linotype"/>
                <a:hlinkClick r:id="rId4"/>
              </a:rPr>
              <a:t>climateeducation@doe.nj.gov</a:t>
            </a:r>
            <a:r>
              <a:rPr lang="en-US" sz="2400" dirty="0">
                <a:latin typeface="Palatino Linotype"/>
              </a:rPr>
              <a:t>.</a:t>
            </a:r>
          </a:p>
          <a:p>
            <a:pPr lvl="1">
              <a:lnSpc>
                <a:spcPct val="88000"/>
              </a:lnSpc>
            </a:pPr>
            <a:r>
              <a:rPr lang="en-US" sz="2200" dirty="0">
                <a:latin typeface="Palatino Linotype"/>
              </a:rPr>
              <a:t>Answers to any programmatic questions received by January 29, 2024 at </a:t>
            </a:r>
            <a:r>
              <a:rPr lang="en-US" sz="2200" dirty="0">
                <a:latin typeface="Palatino Linotype"/>
                <a:hlinkClick r:id="rId4"/>
              </a:rPr>
              <a:t>climateeducation@doe.nj.gov</a:t>
            </a:r>
            <a:r>
              <a:rPr lang="en-US" sz="2200" dirty="0">
                <a:latin typeface="Palatino Linotype"/>
              </a:rPr>
              <a:t> will be posted on the </a:t>
            </a:r>
            <a:r>
              <a:rPr lang="en-US" sz="2200" dirty="0">
                <a:latin typeface="Palatino Linotype"/>
                <a:hlinkClick r:id="rId5"/>
              </a:rPr>
              <a:t>NGO webpage </a:t>
            </a:r>
            <a:r>
              <a:rPr lang="en-US" sz="2200" dirty="0">
                <a:latin typeface="Palatino Linotype"/>
              </a:rPr>
              <a:t>(nj.gov/education/grants/opportunities/2024/24-WB06-G02.shtml) by January 31, 2024.</a:t>
            </a:r>
          </a:p>
          <a:p>
            <a:pPr lvl="1">
              <a:lnSpc>
                <a:spcPct val="88000"/>
              </a:lnSpc>
            </a:pPr>
            <a:r>
              <a:rPr lang="en-US" sz="2200" dirty="0">
                <a:latin typeface="Palatino Linotype"/>
              </a:rPr>
              <a:t>The Program Office is not permitted to provide a response to programmatic questions received after January 29, 2024 .</a:t>
            </a:r>
            <a:endParaRPr lang="en-US" sz="2400" dirty="0">
              <a:latin typeface="Palatino Linotype"/>
            </a:endParaRP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968839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63E9-D65C-431E-B1B1-1E6ED41BD479}"/>
              </a:ext>
            </a:extLst>
          </p:cNvPr>
          <p:cNvSpPr>
            <a:spLocks noGrp="1"/>
          </p:cNvSpPr>
          <p:nvPr>
            <p:ph type="title"/>
          </p:nvPr>
        </p:nvSpPr>
        <p:spPr/>
        <p:txBody>
          <a:bodyPr/>
          <a:lstStyle/>
          <a:p>
            <a:r>
              <a:rPr lang="en-US" dirty="0"/>
              <a:t>Follow Us on Social Media</a:t>
            </a:r>
          </a:p>
        </p:txBody>
      </p:sp>
      <p:sp>
        <p:nvSpPr>
          <p:cNvPr id="28" name="Text Placeholder 27">
            <a:extLst>
              <a:ext uri="{FF2B5EF4-FFF2-40B4-BE49-F238E27FC236}">
                <a16:creationId xmlns:a16="http://schemas.microsoft.com/office/drawing/2014/main" id="{6C217C55-013D-E351-67BF-2C8F274EA546}"/>
              </a:ext>
            </a:extLst>
          </p:cNvPr>
          <p:cNvSpPr>
            <a:spLocks noGrp="1"/>
          </p:cNvSpPr>
          <p:nvPr>
            <p:ph type="body" sz="quarter" idx="18"/>
          </p:nvPr>
        </p:nvSpPr>
        <p:spPr/>
        <p:txBody>
          <a:bodyPr/>
          <a:lstStyle/>
          <a:p>
            <a:r>
              <a:rPr lang="en-US" sz="1600" dirty="0"/>
              <a:t>Facebook: @njdeptofed</a:t>
            </a:r>
          </a:p>
        </p:txBody>
      </p:sp>
      <p:sp>
        <p:nvSpPr>
          <p:cNvPr id="29" name="Text Placeholder 28">
            <a:extLst>
              <a:ext uri="{FF2B5EF4-FFF2-40B4-BE49-F238E27FC236}">
                <a16:creationId xmlns:a16="http://schemas.microsoft.com/office/drawing/2014/main" id="{359ABB3F-A076-6DBF-5466-43F205F3A6A7}"/>
              </a:ext>
            </a:extLst>
          </p:cNvPr>
          <p:cNvSpPr>
            <a:spLocks noGrp="1"/>
          </p:cNvSpPr>
          <p:nvPr>
            <p:ph type="body" sz="quarter" idx="19"/>
          </p:nvPr>
        </p:nvSpPr>
        <p:spPr/>
        <p:txBody>
          <a:bodyPr/>
          <a:lstStyle/>
          <a:p>
            <a:r>
              <a:rPr lang="en-US" sz="1600" dirty="0"/>
              <a:t>Instagram: @newjerseydoe</a:t>
            </a:r>
          </a:p>
        </p:txBody>
      </p:sp>
      <p:sp>
        <p:nvSpPr>
          <p:cNvPr id="30" name="Text Placeholder 29">
            <a:extLst>
              <a:ext uri="{FF2B5EF4-FFF2-40B4-BE49-F238E27FC236}">
                <a16:creationId xmlns:a16="http://schemas.microsoft.com/office/drawing/2014/main" id="{7CF3BAAC-496D-4B85-3627-8C30E4AF2738}"/>
              </a:ext>
            </a:extLst>
          </p:cNvPr>
          <p:cNvSpPr>
            <a:spLocks noGrp="1"/>
          </p:cNvSpPr>
          <p:nvPr>
            <p:ph type="body" sz="quarter" idx="20"/>
          </p:nvPr>
        </p:nvSpPr>
        <p:spPr>
          <a:xfrm>
            <a:off x="6987930" y="2532939"/>
            <a:ext cx="3614838" cy="914400"/>
          </a:xfrm>
        </p:spPr>
        <p:txBody>
          <a:bodyPr/>
          <a:lstStyle/>
          <a:p>
            <a:r>
              <a:rPr lang="en-US" sz="1600" dirty="0"/>
              <a:t>LinkedIn: </a:t>
            </a:r>
            <a:br>
              <a:rPr lang="en-US" sz="1600" dirty="0"/>
            </a:br>
            <a:r>
              <a:rPr lang="en-US" dirty="0"/>
              <a:t>New Jersey Department of Education</a:t>
            </a:r>
            <a:endParaRPr lang="en-US" sz="1600" dirty="0"/>
          </a:p>
        </p:txBody>
      </p:sp>
      <p:sp>
        <p:nvSpPr>
          <p:cNvPr id="31" name="Text Placeholder 30">
            <a:extLst>
              <a:ext uri="{FF2B5EF4-FFF2-40B4-BE49-F238E27FC236}">
                <a16:creationId xmlns:a16="http://schemas.microsoft.com/office/drawing/2014/main" id="{8030D69E-EBC9-1559-6603-B68A86227E9F}"/>
              </a:ext>
            </a:extLst>
          </p:cNvPr>
          <p:cNvSpPr>
            <a:spLocks noGrp="1"/>
          </p:cNvSpPr>
          <p:nvPr>
            <p:ph type="body" sz="quarter" idx="21"/>
          </p:nvPr>
        </p:nvSpPr>
        <p:spPr/>
        <p:txBody>
          <a:bodyPr/>
          <a:lstStyle/>
          <a:p>
            <a:r>
              <a:rPr lang="en-US" sz="1600" dirty="0"/>
              <a:t>Threads:</a:t>
            </a:r>
            <a:br>
              <a:rPr lang="en-US" sz="1600" dirty="0"/>
            </a:br>
            <a:r>
              <a:rPr lang="en-US" sz="1600" dirty="0"/>
              <a:t>@NewJerseyDOE</a:t>
            </a:r>
          </a:p>
        </p:txBody>
      </p:sp>
      <p:sp>
        <p:nvSpPr>
          <p:cNvPr id="26" name="Text Placeholder 25">
            <a:extLst>
              <a:ext uri="{FF2B5EF4-FFF2-40B4-BE49-F238E27FC236}">
                <a16:creationId xmlns:a16="http://schemas.microsoft.com/office/drawing/2014/main" id="{E68CAE81-3234-DE3E-C7AA-CC73969D28F6}"/>
              </a:ext>
            </a:extLst>
          </p:cNvPr>
          <p:cNvSpPr>
            <a:spLocks noGrp="1"/>
          </p:cNvSpPr>
          <p:nvPr>
            <p:ph type="body" sz="quarter" idx="16"/>
          </p:nvPr>
        </p:nvSpPr>
        <p:spPr/>
        <p:txBody>
          <a:bodyPr/>
          <a:lstStyle/>
          <a:p>
            <a:r>
              <a:rPr lang="en-US" sz="1600" dirty="0"/>
              <a:t>X: @NewJerseyDOE</a:t>
            </a:r>
          </a:p>
        </p:txBody>
      </p:sp>
      <p:sp>
        <p:nvSpPr>
          <p:cNvPr id="27" name="Text Placeholder 26">
            <a:extLst>
              <a:ext uri="{FF2B5EF4-FFF2-40B4-BE49-F238E27FC236}">
                <a16:creationId xmlns:a16="http://schemas.microsoft.com/office/drawing/2014/main" id="{2142AF28-2E6E-1CDD-37C3-5F1BDE78D249}"/>
              </a:ext>
            </a:extLst>
          </p:cNvPr>
          <p:cNvSpPr>
            <a:spLocks noGrp="1"/>
          </p:cNvSpPr>
          <p:nvPr>
            <p:ph type="body" sz="quarter" idx="17"/>
          </p:nvPr>
        </p:nvSpPr>
        <p:spPr>
          <a:xfrm>
            <a:off x="7265598" y="5009938"/>
            <a:ext cx="3059502" cy="914400"/>
          </a:xfrm>
        </p:spPr>
        <p:txBody>
          <a:bodyPr/>
          <a:lstStyle/>
          <a:p>
            <a:r>
              <a:rPr lang="en-US" sz="1600" dirty="0"/>
              <a:t>YouTube: </a:t>
            </a:r>
            <a:r>
              <a:rPr lang="en-US" sz="1400" dirty="0"/>
              <a:t>@newjerseydepartmentofeduca6565</a:t>
            </a:r>
          </a:p>
        </p:txBody>
      </p:sp>
      <p:sp>
        <p:nvSpPr>
          <p:cNvPr id="3" name="Slide Number Placeholder 2">
            <a:extLst>
              <a:ext uri="{FF2B5EF4-FFF2-40B4-BE49-F238E27FC236}">
                <a16:creationId xmlns:a16="http://schemas.microsoft.com/office/drawing/2014/main" id="{454C18FE-FE4C-49BD-8C8D-6AD512993F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99879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sz="4000" dirty="0"/>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a:xfrm>
            <a:off x="0" y="1822917"/>
            <a:ext cx="12192000" cy="747579"/>
          </a:xfrm>
        </p:spPr>
        <p:txBody>
          <a:bodyPr>
            <a:normAutofit/>
          </a:bodyPr>
          <a:lstStyle/>
          <a:p>
            <a:r>
              <a:rPr lang="en-US" sz="2400" dirty="0">
                <a:hlinkClick r:id="rId3"/>
              </a:rPr>
              <a:t>NJ Climate Change Education Resources: nj.gov/education/standards/climate/</a:t>
            </a:r>
            <a:endParaRPr lang="en-US" sz="2400" dirty="0">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1" y="2794014"/>
            <a:ext cx="12191999" cy="1493491"/>
          </a:xfrm>
        </p:spPr>
        <p:txBody>
          <a:bodyPr>
            <a:normAutofit/>
          </a:bodyPr>
          <a:lstStyle/>
          <a:p>
            <a:r>
              <a:rPr lang="en-US" sz="2400" dirty="0"/>
              <a:t>Program Office Email: </a:t>
            </a:r>
            <a:r>
              <a:rPr lang="en-US" sz="2400" dirty="0">
                <a:hlinkClick r:id="rId4"/>
              </a:rPr>
              <a:t>climateeducation@doe.nj.gov</a:t>
            </a:r>
            <a:endParaRPr lang="en-US" sz="2400" dirty="0"/>
          </a:p>
          <a:p>
            <a:r>
              <a:rPr lang="en-US" sz="2400" dirty="0"/>
              <a:t>EWEG Help Desk: </a:t>
            </a:r>
            <a:r>
              <a:rPr lang="en-US" sz="2400" dirty="0">
                <a:hlinkClick r:id="rId5"/>
              </a:rPr>
              <a:t>eweghelp@doe.nj.gov</a:t>
            </a:r>
            <a:endParaRPr lang="en-US" sz="2400" dirty="0"/>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53</a:t>
            </a:fld>
            <a:endParaRPr lang="en-US" dirty="0"/>
          </a:p>
        </p:txBody>
      </p:sp>
    </p:spTree>
    <p:extLst>
      <p:ext uri="{BB962C8B-B14F-4D97-AF65-F5344CB8AC3E}">
        <p14:creationId xmlns:p14="http://schemas.microsoft.com/office/powerpoint/2010/main" val="154524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Background (3 of 3)</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297681"/>
            <a:ext cx="11849100" cy="4803775"/>
          </a:xfrm>
        </p:spPr>
        <p:txBody>
          <a:bodyPr vert="horz" lIns="91440" tIns="45720" rIns="822960" bIns="45720" rtlCol="0" anchor="t">
            <a:normAutofit/>
          </a:bodyPr>
          <a:lstStyle/>
          <a:p>
            <a:pPr>
              <a:lnSpc>
                <a:spcPct val="88000"/>
              </a:lnSpc>
            </a:pPr>
            <a:r>
              <a:rPr lang="en-US" sz="2400" dirty="0"/>
              <a:t>The New Jersey Department of Education (NJDOE) administered the </a:t>
            </a:r>
            <a:r>
              <a:rPr lang="en-US" sz="2400" i="1" dirty="0"/>
              <a:t>Climate Awareness Education </a:t>
            </a:r>
            <a:r>
              <a:rPr lang="en-US" sz="2400" dirty="0"/>
              <a:t>grant opportunities (NGO #’s </a:t>
            </a:r>
            <a:r>
              <a:rPr lang="en-US" sz="2400" dirty="0">
                <a:hlinkClick r:id="rId3"/>
              </a:rPr>
              <a:t>23-WB01-G02</a:t>
            </a:r>
            <a:r>
              <a:rPr lang="en-US" sz="2400" dirty="0"/>
              <a:t> and </a:t>
            </a:r>
            <a:r>
              <a:rPr lang="en-US" sz="2400" dirty="0">
                <a:hlinkClick r:id="rId4"/>
              </a:rPr>
              <a:t>23-WB02-G02</a:t>
            </a:r>
            <a:r>
              <a:rPr lang="en-US" sz="2400" dirty="0"/>
              <a:t>) in fulfillment of the FY 23 State budget appropriation.</a:t>
            </a:r>
          </a:p>
          <a:p>
            <a:pPr>
              <a:lnSpc>
                <a:spcPct val="88000"/>
              </a:lnSpc>
            </a:pPr>
            <a:r>
              <a:rPr lang="en-US" sz="2400" dirty="0"/>
              <a:t>In the FY 2024 State budget, Governor Murphy allocated an additional $4.5 million to support schools with the implementation of climate change education in New Jersey.</a:t>
            </a:r>
          </a:p>
          <a:p>
            <a:pPr>
              <a:lnSpc>
                <a:spcPct val="88000"/>
              </a:lnSpc>
            </a:pPr>
            <a:r>
              <a:rPr lang="en-US" sz="2400" dirty="0"/>
              <a:t>The NJDOE is offering this grant opportunity in partial fulfillment of the FY 2024 State budget appropriation.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75796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Overview (1 of 3)</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222375"/>
            <a:ext cx="11849100" cy="4803775"/>
          </a:xfrm>
        </p:spPr>
        <p:txBody>
          <a:bodyPr vert="horz" lIns="91440" tIns="45720" rIns="822960" bIns="45720" rtlCol="0" anchor="t">
            <a:noAutofit/>
          </a:bodyPr>
          <a:lstStyle/>
          <a:p>
            <a:pPr marL="0" indent="0">
              <a:buNone/>
            </a:pPr>
            <a:r>
              <a:rPr lang="en-US" sz="2400" dirty="0">
                <a:latin typeface="Palatino Linotype"/>
              </a:rPr>
              <a:t>The goals and expectations of this grant opportunity are to:</a:t>
            </a:r>
          </a:p>
          <a:p>
            <a:pPr marL="457200" indent="-457200">
              <a:buFont typeface="+mj-lt"/>
              <a:buAutoNum type="arabicPeriod"/>
            </a:pPr>
            <a:r>
              <a:rPr lang="en-US" sz="2200" dirty="0">
                <a:latin typeface="Palatino Linotype"/>
              </a:rPr>
              <a:t>Establish a statewide network to support local education agencies (LEAs) in implementing climate change education initiatives through the creation of regional (northern, central, southern) Climate Change Learning Collaboratives (CCLCs) at New Jersey institutes of higher education (IHEs), with the support of community-based nonprofit organizations (CBOs) engaged in place-based environmental education in each region.</a:t>
            </a:r>
          </a:p>
          <a:p>
            <a:pPr marL="457200" indent="-457200">
              <a:buFont typeface="+mj-lt"/>
              <a:buAutoNum type="arabicPeriod"/>
            </a:pPr>
            <a:r>
              <a:rPr lang="en-US" sz="2200" dirty="0">
                <a:latin typeface="Palatino Linotype"/>
              </a:rPr>
              <a:t>Increase the number and content-area diversity of K</a:t>
            </a:r>
            <a:r>
              <a:rPr lang="en-US" sz="2200" kern="100" dirty="0">
                <a:effectLst/>
                <a:latin typeface="+mn-lt"/>
                <a:ea typeface="Calibri" panose="020F0502020204030204" pitchFamily="34" charset="0"/>
                <a:cs typeface="Times New Roman" panose="02020603050405020304" pitchFamily="18" charset="0"/>
              </a:rPr>
              <a:t>–</a:t>
            </a:r>
            <a:r>
              <a:rPr lang="en-US" sz="2200" dirty="0">
                <a:latin typeface="Palatino Linotype"/>
              </a:rPr>
              <a:t>12 educators prepared to teach high quality, standards-aligned climate change education.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6290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Overview (2 of 3)</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222375"/>
            <a:ext cx="11930902" cy="4803775"/>
          </a:xfrm>
        </p:spPr>
        <p:txBody>
          <a:bodyPr vert="horz" lIns="91440" tIns="45720" rIns="822960" bIns="45720" rtlCol="0" anchor="t">
            <a:noAutofit/>
          </a:bodyPr>
          <a:lstStyle/>
          <a:p>
            <a:r>
              <a:rPr lang="en-US" sz="1950" dirty="0">
                <a:latin typeface="Palatino Linotype"/>
              </a:rPr>
              <a:t>The regional CCLCs will increase the knowledge and skillset of New Jersey’s educators by providing professional development, technical assistance, and experiential learning opportunities.</a:t>
            </a:r>
          </a:p>
          <a:p>
            <a:r>
              <a:rPr lang="en-US" sz="1950" dirty="0">
                <a:latin typeface="Palatino Linotype"/>
              </a:rPr>
              <a:t>The CCLCs will guide educators in developing and identifying high quality instructional materials that are locally focused and culturally responsive, implement program evaluation strategies, and foster the opportunity for educators to collaborate and innovate with neighboring LEAs.</a:t>
            </a:r>
          </a:p>
          <a:p>
            <a:r>
              <a:rPr lang="en-US" sz="1950" dirty="0">
                <a:latin typeface="Palatino Linotype"/>
              </a:rPr>
              <a:t>The focus of this grant opportunity is to deepen understanding and implementation of the NJSLS supporting Climate Change Education.</a:t>
            </a:r>
          </a:p>
          <a:p>
            <a:r>
              <a:rPr lang="en-US" sz="1950" dirty="0">
                <a:latin typeface="Palatino Linotype"/>
              </a:rPr>
              <a:t>This may include climate change-specific topics as well as the effort to make students more aware of their relationship to the environment and the varied influences of climate across disciplines and at the local, state, national, and global levels.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74451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Overview (3 of 3)</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085089"/>
            <a:ext cx="11849100" cy="5038598"/>
          </a:xfrm>
        </p:spPr>
        <p:txBody>
          <a:bodyPr vert="horz" lIns="91440" tIns="45720" rIns="822960" bIns="45720" rtlCol="0" anchor="t">
            <a:noAutofit/>
          </a:bodyPr>
          <a:lstStyle/>
          <a:p>
            <a:pPr>
              <a:lnSpc>
                <a:spcPct val="88000"/>
              </a:lnSpc>
            </a:pPr>
            <a:r>
              <a:rPr lang="en-US" sz="2400" dirty="0"/>
              <a:t>The 12-month project period for this grant opportunity is April 1, 2024 to March 31, 2025.</a:t>
            </a:r>
          </a:p>
          <a:p>
            <a:pPr>
              <a:lnSpc>
                <a:spcPct val="88000"/>
              </a:lnSpc>
            </a:pPr>
            <a:r>
              <a:rPr lang="en-US" sz="2400" dirty="0"/>
              <a:t>The application for this grant opportunity can be found in the EWEG online application system under the title of “Climate Change Learning Collaboratives Comp”.</a:t>
            </a:r>
          </a:p>
          <a:p>
            <a:pPr>
              <a:lnSpc>
                <a:spcPct val="88000"/>
              </a:lnSpc>
            </a:pPr>
            <a:r>
              <a:rPr lang="en-US" sz="2400" dirty="0"/>
              <a:t>Each applicant must have login credentials to access the application through the EWEG system.</a:t>
            </a:r>
          </a:p>
          <a:p>
            <a:pPr>
              <a:lnSpc>
                <a:spcPct val="88000"/>
              </a:lnSpc>
            </a:pPr>
            <a:r>
              <a:rPr lang="en-US" sz="2400" dirty="0">
                <a:latin typeface="Palatino Linotype"/>
              </a:rPr>
              <a:t>A</a:t>
            </a:r>
            <a:r>
              <a:rPr lang="en-US" sz="2400" dirty="0"/>
              <a:t>pplicants should request access to the EWEG system by sending an email to </a:t>
            </a:r>
            <a:r>
              <a:rPr lang="en-US" sz="2400" dirty="0">
                <a:hlinkClick r:id="rId3"/>
              </a:rPr>
              <a:t>eweghelp@doe.nj.gov</a:t>
            </a:r>
            <a:r>
              <a:rPr lang="en-US" sz="2400" dirty="0"/>
              <a:t>.</a:t>
            </a:r>
          </a:p>
          <a:p>
            <a:pPr>
              <a:lnSpc>
                <a:spcPct val="88000"/>
              </a:lnSpc>
            </a:pPr>
            <a:r>
              <a:rPr lang="en-US" sz="2400" dirty="0"/>
              <a:t>Applications are due in the EWEG online application system by </a:t>
            </a:r>
            <a:r>
              <a:rPr lang="en-US" sz="2400" b="1" dirty="0"/>
              <a:t>Tuesday, February 13, 2024 at 4:00 p.m.</a:t>
            </a:r>
            <a:endParaRPr lang="en-US" sz="2000" b="1" dirty="0"/>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897140991"/>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f09ccd3-c4c4-4c97-9879-3eab03215f61">
      <UserInfo>
        <DisplayName/>
        <AccountId xsi:nil="true"/>
        <AccountType/>
      </UserInfo>
    </SharedWithUsers>
    <lcf76f155ced4ddcb4097134ff3c332f xmlns="1f40e57c-f313-408f-8e04-d87bcdf3eda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F39C0D5BF509408E2363D13EBEDC89" ma:contentTypeVersion="13" ma:contentTypeDescription="Create a new document." ma:contentTypeScope="" ma:versionID="15ae8b682f5f05dc9fa5144a3ece7f2d">
  <xsd:schema xmlns:xsd="http://www.w3.org/2001/XMLSchema" xmlns:xs="http://www.w3.org/2001/XMLSchema" xmlns:p="http://schemas.microsoft.com/office/2006/metadata/properties" xmlns:ns2="1f40e57c-f313-408f-8e04-d87bcdf3eda1" xmlns:ns3="ff09ccd3-c4c4-4c97-9879-3eab03215f61" targetNamespace="http://schemas.microsoft.com/office/2006/metadata/properties" ma:root="true" ma:fieldsID="af46ac9b78965ac3c28c4bd0a3edafa6" ns2:_="" ns3:_="">
    <xsd:import namespace="1f40e57c-f313-408f-8e04-d87bcdf3eda1"/>
    <xsd:import namespace="ff09ccd3-c4c4-4c97-9879-3eab03215f6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0e57c-f313-408f-8e04-d87bcdf3ed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09ccd3-c4c4-4c97-9879-3eab03215f6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24AE3D-C185-444C-9589-1AE4D54210D8}">
  <ds:schemaRefs>
    <ds:schemaRef ds:uri="http://schemas.microsoft.com/sharepoint/v3/contenttype/forms"/>
  </ds:schemaRefs>
</ds:datastoreItem>
</file>

<file path=customXml/itemProps2.xml><?xml version="1.0" encoding="utf-8"?>
<ds:datastoreItem xmlns:ds="http://schemas.openxmlformats.org/officeDocument/2006/customXml" ds:itemID="{552CAE27-F695-4472-975D-2E4BE0F69223}">
  <ds:schemaRefs>
    <ds:schemaRef ds:uri="http://purl.org/dc/dcmitype/"/>
    <ds:schemaRef ds:uri="1f40e57c-f313-408f-8e04-d87bcdf3eda1"/>
    <ds:schemaRef ds:uri="http://purl.org/dc/terms/"/>
    <ds:schemaRef ds:uri="http://purl.org/dc/elements/1.1/"/>
    <ds:schemaRef ds:uri="ff09ccd3-c4c4-4c97-9879-3eab03215f6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6CB7E6A-B415-4D20-BF45-BE2154999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40e57c-f313-408f-8e04-d87bcdf3eda1"/>
    <ds:schemaRef ds:uri="ff09ccd3-c4c4-4c97-9879-3eab03215f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Climate Awareness NGO Technical Assistance Session FY23</Template>
  <TotalTime>415</TotalTime>
  <Words>11165</Words>
  <Application>Microsoft Office PowerPoint</Application>
  <PresentationFormat>Widescreen</PresentationFormat>
  <Paragraphs>776</Paragraphs>
  <Slides>53</Slides>
  <Notes>53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53</vt:i4>
      </vt:variant>
    </vt:vector>
  </HeadingPairs>
  <TitlesOfParts>
    <vt:vector size="61" baseType="lpstr">
      <vt:lpstr>Arial</vt:lpstr>
      <vt:lpstr>Calibri</vt:lpstr>
      <vt:lpstr>Palatino Linotype</vt:lpstr>
      <vt:lpstr>Symbol</vt:lpstr>
      <vt:lpstr>Times New Roman</vt:lpstr>
      <vt:lpstr>NDJOE_Main</vt:lpstr>
      <vt:lpstr>NJDOE_TitleSlide</vt:lpstr>
      <vt:lpstr>NJDOE_SectionTitle</vt:lpstr>
      <vt:lpstr>Expanding Access to Climate Change Education and the New Jersey Student Learning Standards through Climate Change Learning Collaboratives  Technical Assistance Session</vt:lpstr>
      <vt:lpstr>Technical Assistance Session Overview</vt:lpstr>
      <vt:lpstr>Questions and Answers</vt:lpstr>
      <vt:lpstr>Background (1 of 3)</vt:lpstr>
      <vt:lpstr>Background (2 of 3)</vt:lpstr>
      <vt:lpstr>Background (3 of 3)</vt:lpstr>
      <vt:lpstr>Overview (1 of 3)</vt:lpstr>
      <vt:lpstr>Overview (2 of 3)</vt:lpstr>
      <vt:lpstr>Overview (3 of 3)</vt:lpstr>
      <vt:lpstr>Eligibility to Apply (1 of 2)</vt:lpstr>
      <vt:lpstr>Eligibility to Apply (2 of 2)</vt:lpstr>
      <vt:lpstr>Funding and Awards (1 of 3)</vt:lpstr>
      <vt:lpstr>Funding and Awards (2 of 3)</vt:lpstr>
      <vt:lpstr>Funding and Awards (3 of 3)</vt:lpstr>
      <vt:lpstr>Project Considerations: Overview (1 of 2)</vt:lpstr>
      <vt:lpstr>Project Considerations: Overview (2 of 2)</vt:lpstr>
      <vt:lpstr>Project Considerations: Mandatory Goals</vt:lpstr>
      <vt:lpstr>Project Considerations: Mandatory Objectives</vt:lpstr>
      <vt:lpstr>Project Considerations: Training and Assistance</vt:lpstr>
      <vt:lpstr>Project Considerations: Professional Development (1 of 3)</vt:lpstr>
      <vt:lpstr>Project Considerations: Professional Development (2 of 3)</vt:lpstr>
      <vt:lpstr>Project Considerations: Professional Development (3 of 3)</vt:lpstr>
      <vt:lpstr>Project Considerations: Instructional Materials</vt:lpstr>
      <vt:lpstr>Project Considerations: Instructional Opportunities (1 of 2)</vt:lpstr>
      <vt:lpstr>Project Considerations: Instructional Opportunities (2 of 2)</vt:lpstr>
      <vt:lpstr>Project Considerations: Technical Assistance</vt:lpstr>
      <vt:lpstr>Project Considerations: Evaluation Strategies</vt:lpstr>
      <vt:lpstr>Project Considerations: Partnership and Network Development</vt:lpstr>
      <vt:lpstr>Project Considerations: CBO Partnerships</vt:lpstr>
      <vt:lpstr>Project Considerations: LEA Partnerships</vt:lpstr>
      <vt:lpstr>Project Considerations: CCLC Network Development</vt:lpstr>
      <vt:lpstr>Project Considerations: Regional CCLC Promotion</vt:lpstr>
      <vt:lpstr>Project Considerations: Culminating Events</vt:lpstr>
      <vt:lpstr>Project Considerations: CCLC Culminating Event</vt:lpstr>
      <vt:lpstr>Project Considerations: Mandatory Elements (1 of 7)</vt:lpstr>
      <vt:lpstr>Project Considerations: Mandatory Elements (2 of 7)</vt:lpstr>
      <vt:lpstr>Project Considerations: Mandatory Elements (3 of 7)</vt:lpstr>
      <vt:lpstr>Project Considerations: Mandatory Elements (4 of 7)</vt:lpstr>
      <vt:lpstr>Project Considerations: Mandatory Elements (5 of 7)</vt:lpstr>
      <vt:lpstr>Project Considerations: Mandatory Elements (6 of 7)</vt:lpstr>
      <vt:lpstr>Project Considerations: Mandatory Elements (7 of 7)</vt:lpstr>
      <vt:lpstr>Required Application Components (1 of 4)</vt:lpstr>
      <vt:lpstr>Required Application Components (2 of 4)</vt:lpstr>
      <vt:lpstr>Required Application Components (3 of 4)</vt:lpstr>
      <vt:lpstr>Required Application Components (4 of 4)</vt:lpstr>
      <vt:lpstr>Application Review Criteria (1 of 2)</vt:lpstr>
      <vt:lpstr>Application Review Criteria (2 of 2)</vt:lpstr>
      <vt:lpstr>Orientation and Reporting</vt:lpstr>
      <vt:lpstr>Summary</vt:lpstr>
      <vt:lpstr>Conclusion</vt:lpstr>
      <vt:lpstr>Reminder: Questions and Answers</vt:lpstr>
      <vt:lpstr>Follow Us on Social Media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Access to Climate Change Education and the New Jersey Student Learning Standards through Climate Change Learning Collaboratives</dc:title>
  <dc:creator>New Jersey Department of Education</dc:creator>
  <cp:lastModifiedBy>Sinkevicius, Aiste</cp:lastModifiedBy>
  <cp:revision>10</cp:revision>
  <dcterms:created xsi:type="dcterms:W3CDTF">2023-01-25T15:04:24Z</dcterms:created>
  <dcterms:modified xsi:type="dcterms:W3CDTF">2024-01-26T13:38:54Z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0x010100E3F39C0D5BF509408E2363D13EBEDC89</vt:lpwstr>
  </property>
  <property fmtid="{D5CDD505-2E9C-101B-9397-08002B2CF9AE}" pid="3" name="MediaServiceImageTags">
    <vt:lpwstr/>
  </property>
  <property fmtid="{D5CDD505-2E9C-101B-9397-08002B2CF9AE}" pid="4" name="Order">
    <vt:r8>83300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