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454" r:id="rId5"/>
    <p:sldId id="258" r:id="rId6"/>
    <p:sldId id="327" r:id="rId7"/>
    <p:sldId id="465" r:id="rId8"/>
    <p:sldId id="456" r:id="rId9"/>
    <p:sldId id="459" r:id="rId10"/>
    <p:sldId id="460" r:id="rId11"/>
    <p:sldId id="462" r:id="rId12"/>
    <p:sldId id="466" r:id="rId13"/>
    <p:sldId id="450" r:id="rId14"/>
    <p:sldId id="463" r:id="rId15"/>
    <p:sldId id="467" r:id="rId16"/>
    <p:sldId id="468" r:id="rId17"/>
    <p:sldId id="453" r:id="rId18"/>
    <p:sldId id="303" r:id="rId1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 id="258"/>
          </p14:sldIdLst>
        </p14:section>
        <p14:section name="Presentation" id="{E535A68C-A8BD-4644-85B2-7C86E70BF547}">
          <p14:sldIdLst>
            <p14:sldId id="327"/>
            <p14:sldId id="465"/>
            <p14:sldId id="456"/>
            <p14:sldId id="459"/>
            <p14:sldId id="460"/>
            <p14:sldId id="462"/>
            <p14:sldId id="466"/>
            <p14:sldId id="450"/>
            <p14:sldId id="463"/>
            <p14:sldId id="467"/>
          </p14:sldIdLst>
        </p14:section>
        <p14:section name="Closing" id="{1959660B-A37F-44F3-AF9E-944D9DFF0A4E}">
          <p14:sldIdLst>
            <p14:sldId id="468"/>
            <p14:sldId id="453"/>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686B6C37-B55D-20B1-199E-BB79093F6E03}" name="Duboff, Sherry" initials="DS" userId="S::sduboff@doe.nj.gov::0b5b3c21-96ba-4b5a-b26b-a0ca2510f5eb"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5F84"/>
    <a:srgbClr val="004E75"/>
    <a:srgbClr val="FEAD15"/>
    <a:srgbClr val="772006"/>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B608C6-77B3-40D0-6B78-E60B27EE2046}" v="2" dt="2026-06-23T17:21:09.8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76" d="100"/>
          <a:sy n="76" d="100"/>
        </p:scale>
        <p:origin x="120" y="522"/>
      </p:cViewPr>
      <p:guideLst/>
    </p:cSldViewPr>
  </p:slideViewPr>
  <p:outlineViewPr>
    <p:cViewPr>
      <p:scale>
        <a:sx n="33" d="100"/>
        <a:sy n="33" d="100"/>
      </p:scale>
      <p:origin x="0" y="-3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7/1/2026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topics/writing/articles/writing-and-spelling-ideas-use-kid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adingrockets.org/classroom/classroom-strategies/sentence-combin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dirty="0"/>
              <a:t>Facilitator Narration: </a:t>
            </a:r>
          </a:p>
          <a:p>
            <a:pPr rtl="0"/>
            <a:r>
              <a:rPr lang="en-US" dirty="0"/>
              <a:t>Welcome to the </a:t>
            </a:r>
            <a:r>
              <a:rPr lang="en-US" i="1" dirty="0" err="1"/>
              <a:t>LEARning</a:t>
            </a:r>
            <a:r>
              <a:rPr lang="en-US" i="1" dirty="0"/>
              <a:t> about Literacy for Families</a:t>
            </a:r>
            <a:r>
              <a:rPr lang="en-US" dirty="0"/>
              <a:t> series from the New Jersey Department of Education’s Office of Learning Equity and Academy Recovery, or LEAR. LEAR was established in August 2024 to transform New Jersey’s approach to literacy instruction and advance academic recovery. </a:t>
            </a:r>
          </a:p>
          <a:p>
            <a:pPr rtl="0"/>
            <a:endParaRPr lang="en-US" dirty="0"/>
          </a:p>
          <a:p>
            <a:pPr rtl="0"/>
            <a:r>
              <a:rPr lang="en-US" dirty="0"/>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dirty="0"/>
          </a:p>
          <a:p>
            <a:pPr rtl="0"/>
            <a:r>
              <a:rPr lang="en-US" dirty="0"/>
              <a:t>For more information about LEAR and the New Jersey Department of Education, visit the link on the screen.</a:t>
            </a:r>
          </a:p>
          <a:p>
            <a:pPr rtl="0"/>
            <a:endParaRPr lang="en-US" dirty="0"/>
          </a:p>
          <a:p>
            <a:pPr rtl="0"/>
            <a:r>
              <a:rPr lang="en-US" b="1" dirty="0"/>
              <a:t>Facilitator Note: Hide this slide if this is </a:t>
            </a:r>
            <a:r>
              <a:rPr lang="en-US" b="1" u="sng" dirty="0"/>
              <a:t>not </a:t>
            </a:r>
            <a:r>
              <a:rPr lang="en-US" b="1" dirty="0"/>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ED198-0480-1709-BA5A-711036B4A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9E752-390B-D78C-BF37-74C40EF89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3C9FD-4A13-5FF8-E1EC-0C6720653729}"/>
              </a:ext>
            </a:extLst>
          </p:cNvPr>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You </a:t>
            </a:r>
            <a:r>
              <a:rPr lang="en-US" b="0" i="0" u="none" strike="noStrike" kern="1200" dirty="0">
                <a:solidFill>
                  <a:schemeClr val="tx1"/>
                </a:solidFill>
                <a:effectLst/>
              </a:rPr>
              <a:t>can help your child </a:t>
            </a:r>
            <a:r>
              <a:rPr lang="en-US" dirty="0"/>
              <a:t>become a stronger reader and writer by practicing sentence combining </a:t>
            </a:r>
            <a:r>
              <a:rPr lang="en-US" b="0" i="0" u="none" strike="noStrike" kern="1200" dirty="0">
                <a:solidFill>
                  <a:schemeClr val="tx1"/>
                </a:solidFill>
                <a:effectLst/>
              </a:rPr>
              <a:t>at home</a:t>
            </a:r>
            <a:r>
              <a:rPr lang="en-US" dirty="0"/>
              <a:t>. Here are some ways to do this</a:t>
            </a:r>
            <a:r>
              <a:rPr lang="en-US" b="0" i="0" u="none" strike="noStrike" kern="1200" dirty="0">
                <a:solidFill>
                  <a:schemeClr val="tx1"/>
                </a:solidFill>
                <a:effectLst/>
              </a:rPr>
              <a:t>:</a:t>
            </a:r>
            <a:endParaRPr lang="en-US" dirty="0"/>
          </a:p>
          <a:p>
            <a:pPr marL="291636" indent="-291636">
              <a:buFont typeface="Arial"/>
              <a:buChar char="•"/>
            </a:pPr>
            <a:r>
              <a:rPr lang="en-US" b="0" dirty="0"/>
              <a:t>Practice combining simple sentences</a:t>
            </a:r>
            <a:r>
              <a:rPr lang="en-US" b="0" i="0" u="none" strike="noStrike" kern="1200" dirty="0">
                <a:solidFill>
                  <a:schemeClr val="tx1"/>
                </a:solidFill>
                <a:effectLst/>
              </a:rPr>
              <a:t>. </a:t>
            </a:r>
            <a:r>
              <a:rPr lang="en-US" b="0" dirty="0"/>
              <a:t>Take two short sentences from a book </a:t>
            </a:r>
            <a:r>
              <a:rPr lang="en-US" b="0" i="0" u="none" strike="noStrike" kern="1200" dirty="0">
                <a:solidFill>
                  <a:schemeClr val="tx1"/>
                </a:solidFill>
                <a:effectLst/>
              </a:rPr>
              <a:t>or </a:t>
            </a:r>
            <a:r>
              <a:rPr lang="en-US" b="0" dirty="0"/>
              <a:t>everyday life and help </a:t>
            </a:r>
            <a:r>
              <a:rPr lang="en-US" b="0" i="0" u="none" strike="noStrike" kern="1200" dirty="0">
                <a:solidFill>
                  <a:schemeClr val="tx1"/>
                </a:solidFill>
                <a:effectLst/>
              </a:rPr>
              <a:t>your child </a:t>
            </a:r>
            <a:r>
              <a:rPr lang="en-US" b="0" dirty="0"/>
              <a:t>join them using words like </a:t>
            </a:r>
            <a:r>
              <a:rPr lang="en-US" b="0" i="1" dirty="0"/>
              <a:t>and, but, or, and so</a:t>
            </a:r>
            <a:r>
              <a:rPr lang="en-US" b="0" i="0" u="none" strike="noStrike" kern="1200" dirty="0">
                <a:solidFill>
                  <a:schemeClr val="tx1"/>
                </a:solidFill>
                <a:effectLst/>
              </a:rPr>
              <a:t>.</a:t>
            </a:r>
            <a:endParaRPr lang="en-US" b="0" i="0" u="none" strike="noStrike" kern="1200" dirty="0">
              <a:solidFill>
                <a:schemeClr val="tx1"/>
              </a:solidFill>
              <a:effectLst/>
              <a:ea typeface="+mn-ea"/>
              <a:cs typeface="+mn-cs"/>
            </a:endParaRPr>
          </a:p>
          <a:p>
            <a:pPr marL="291636" indent="-291636">
              <a:buFont typeface="Arial"/>
              <a:buChar char="•"/>
            </a:pPr>
            <a:r>
              <a:rPr lang="en-US" b="0" dirty="0"/>
              <a:t>Talk about word choices</a:t>
            </a:r>
            <a:r>
              <a:rPr lang="en-US" b="0" i="0" u="none" strike="noStrike" kern="1200" dirty="0">
                <a:solidFill>
                  <a:schemeClr val="tx1"/>
                </a:solidFill>
                <a:effectLst/>
              </a:rPr>
              <a:t>. </a:t>
            </a:r>
            <a:r>
              <a:rPr lang="en-US" b="0" dirty="0"/>
              <a:t>Encourage </a:t>
            </a:r>
            <a:r>
              <a:rPr lang="en-US" b="0" i="0" u="none" strike="noStrike" kern="1200" dirty="0">
                <a:solidFill>
                  <a:schemeClr val="tx1"/>
                </a:solidFill>
                <a:effectLst/>
              </a:rPr>
              <a:t>your </a:t>
            </a:r>
            <a:r>
              <a:rPr lang="en-US" b="0" dirty="0"/>
              <a:t>child </a:t>
            </a:r>
            <a:r>
              <a:rPr lang="en-US" b="0" i="0" u="none" strike="noStrike" kern="1200" dirty="0">
                <a:solidFill>
                  <a:schemeClr val="tx1"/>
                </a:solidFill>
                <a:effectLst/>
              </a:rPr>
              <a:t>to </a:t>
            </a:r>
            <a:r>
              <a:rPr lang="en-US" b="0" dirty="0"/>
              <a:t>add adjectives</a:t>
            </a:r>
            <a:r>
              <a:rPr lang="en-US" b="0" i="0" u="none" strike="noStrike" kern="1200" dirty="0">
                <a:solidFill>
                  <a:schemeClr val="tx1"/>
                </a:solidFill>
                <a:effectLst/>
              </a:rPr>
              <a:t>, </a:t>
            </a:r>
            <a:r>
              <a:rPr lang="en-US" b="0" dirty="0"/>
              <a:t>adverbs</a:t>
            </a:r>
            <a:r>
              <a:rPr lang="en-US" b="0" i="0" u="none" strike="noStrike" kern="1200" dirty="0">
                <a:solidFill>
                  <a:schemeClr val="tx1"/>
                </a:solidFill>
                <a:effectLst/>
              </a:rPr>
              <a:t>, or </a:t>
            </a:r>
            <a:r>
              <a:rPr lang="en-US" b="0" dirty="0"/>
              <a:t>descriptive phrases </a:t>
            </a:r>
            <a:r>
              <a:rPr lang="en-US" b="0" i="0" u="none" strike="noStrike" kern="1200" dirty="0">
                <a:solidFill>
                  <a:schemeClr val="tx1"/>
                </a:solidFill>
                <a:effectLst/>
              </a:rPr>
              <a:t>to </a:t>
            </a:r>
            <a:r>
              <a:rPr lang="en-US" b="0" dirty="0"/>
              <a:t>make sentences more interesting</a:t>
            </a:r>
            <a:r>
              <a:rPr lang="en-US" b="0" i="0" u="none" strike="noStrike" kern="1200" dirty="0">
                <a:solidFill>
                  <a:schemeClr val="tx1"/>
                </a:solidFill>
                <a:effectLst/>
              </a:rPr>
              <a:t>.</a:t>
            </a:r>
            <a:endParaRPr lang="en-US" b="0" i="0" u="none" strike="noStrike" kern="1200" dirty="0">
              <a:solidFill>
                <a:schemeClr val="tx1"/>
              </a:solidFill>
              <a:effectLst/>
              <a:ea typeface="+mn-ea"/>
              <a:cs typeface="+mn-cs"/>
            </a:endParaRPr>
          </a:p>
          <a:p>
            <a:pPr marL="291636" indent="-291636">
              <a:buFont typeface="Arial"/>
              <a:buChar char="•"/>
            </a:pPr>
            <a:r>
              <a:rPr lang="en-US" b="0" dirty="0"/>
              <a:t>Use guiding </a:t>
            </a:r>
            <a:r>
              <a:rPr lang="en-US" b="0" i="0" u="none" strike="noStrike" kern="1200" dirty="0">
                <a:solidFill>
                  <a:schemeClr val="tx1"/>
                </a:solidFill>
                <a:effectLst/>
              </a:rPr>
              <a:t>questions. </a:t>
            </a:r>
            <a:r>
              <a:rPr lang="en-US" b="0" dirty="0"/>
              <a:t>Ask questions like “Who is doing what?” or “How can we show when or where this happened?” to help </a:t>
            </a:r>
            <a:r>
              <a:rPr lang="en-US" b="0" i="0" u="none" strike="noStrike" kern="1200" dirty="0">
                <a:solidFill>
                  <a:schemeClr val="tx1"/>
                </a:solidFill>
                <a:effectLst/>
              </a:rPr>
              <a:t>your child </a:t>
            </a:r>
            <a:r>
              <a:rPr lang="en-US" b="0" dirty="0"/>
              <a:t>think </a:t>
            </a:r>
            <a:r>
              <a:rPr lang="en-US" b="0" i="0" u="none" strike="noStrike" kern="1200" dirty="0">
                <a:solidFill>
                  <a:schemeClr val="tx1"/>
                </a:solidFill>
                <a:effectLst/>
              </a:rPr>
              <a:t>about </a:t>
            </a:r>
            <a:r>
              <a:rPr lang="en-US" b="0" dirty="0"/>
              <a:t>sentence structure.</a:t>
            </a:r>
          </a:p>
          <a:p>
            <a:pPr marL="291636" indent="-291636">
              <a:buFont typeface="Arial"/>
              <a:buChar char="•"/>
            </a:pPr>
            <a:r>
              <a:rPr lang="en-US" b="0" dirty="0"/>
              <a:t>Make it a fun challenge. Turn it into a game with sentences from stories or real-life events</a:t>
            </a:r>
            <a:r>
              <a:rPr lang="en-US" b="0" i="0" u="none" strike="noStrike" kern="1200" dirty="0">
                <a:solidFill>
                  <a:schemeClr val="tx1"/>
                </a:solidFill>
                <a:effectLst/>
              </a:rPr>
              <a:t>.</a:t>
            </a:r>
            <a:endParaRPr lang="en-US" b="0" i="0" u="none" strike="noStrike" kern="1200" dirty="0">
              <a:solidFill>
                <a:schemeClr val="tx1"/>
              </a:solidFill>
              <a:effectLst/>
              <a:ea typeface="+mn-ea"/>
              <a:cs typeface="+mn-cs"/>
            </a:endParaRPr>
          </a:p>
          <a:p>
            <a:pPr marL="291636" indent="-291636">
              <a:buFont typeface="Arial"/>
              <a:buChar char="•"/>
            </a:pPr>
            <a:r>
              <a:rPr lang="en-US" b="0" dirty="0"/>
              <a:t>Celebrate creativity. </a:t>
            </a:r>
            <a:r>
              <a:rPr lang="en-US" dirty="0"/>
              <a:t>Praise </a:t>
            </a:r>
            <a:r>
              <a:rPr lang="en-US" b="0" i="0" u="none" strike="noStrike" kern="1200" dirty="0">
                <a:solidFill>
                  <a:schemeClr val="tx1"/>
                </a:solidFill>
                <a:effectLst/>
              </a:rPr>
              <a:t>your </a:t>
            </a:r>
            <a:r>
              <a:rPr lang="en-US" dirty="0"/>
              <a:t>child’s efforts, even if they aren’t perfect, </a:t>
            </a:r>
            <a:r>
              <a:rPr lang="en-US" b="0" i="0" u="none" strike="noStrike" kern="1200" dirty="0">
                <a:solidFill>
                  <a:schemeClr val="tx1"/>
                </a:solidFill>
                <a:effectLst/>
              </a:rPr>
              <a:t>and </a:t>
            </a:r>
            <a:r>
              <a:rPr lang="en-US" dirty="0"/>
              <a:t>explore ways to </a:t>
            </a:r>
            <a:r>
              <a:rPr lang="en-US" b="0" i="0" u="none" strike="noStrike" kern="1200" dirty="0">
                <a:solidFill>
                  <a:schemeClr val="tx1"/>
                </a:solidFill>
                <a:effectLst/>
              </a:rPr>
              <a:t>make </a:t>
            </a:r>
            <a:r>
              <a:rPr lang="en-US" dirty="0"/>
              <a:t>sentences even stronger together</a:t>
            </a:r>
            <a:r>
              <a:rPr lang="en-US" b="0" i="0" u="none" strike="noStrike" kern="1200" dirty="0">
                <a:solidFill>
                  <a:schemeClr val="tx1"/>
                </a:solidFill>
                <a:effectLst/>
              </a:rPr>
              <a:t>.</a:t>
            </a:r>
            <a:br>
              <a:rPr lang="en-US" dirty="0">
                <a:cs typeface="+mn-lt"/>
              </a:rPr>
            </a:br>
            <a:endParaRPr lang="en-US" b="0" dirty="0">
              <a:effectLst/>
            </a:endParaRPr>
          </a:p>
          <a:p>
            <a:r>
              <a:rPr lang="en-US" dirty="0"/>
              <a:t>Practicing this at home helps children see how words work together, which improves both their reading comprehension and writing skills</a:t>
            </a:r>
          </a:p>
          <a:p>
            <a:endParaRPr lang="en-US" dirty="0">
              <a:cs typeface="+mn-lt"/>
            </a:endParaRPr>
          </a:p>
        </p:txBody>
      </p:sp>
      <p:sp>
        <p:nvSpPr>
          <p:cNvPr id="4" name="Slide Number Placeholder 3">
            <a:extLst>
              <a:ext uri="{FF2B5EF4-FFF2-40B4-BE49-F238E27FC236}">
                <a16:creationId xmlns:a16="http://schemas.microsoft.com/office/drawing/2014/main" id="{027863BE-12B0-153A-3214-7A363B982A2A}"/>
              </a:ext>
            </a:extLst>
          </p:cNvPr>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1686227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 </a:t>
            </a:r>
            <a:endParaRPr lang="en-US" dirty="0">
              <a:solidFill>
                <a:srgbClr val="444444"/>
              </a:solidFill>
            </a:endParaRPr>
          </a:p>
          <a:p>
            <a:r>
              <a:rPr lang="en-US" dirty="0"/>
              <a:t>A few additional activity ideas can be found on Reading Rockets website. The QR code is linked to the resource. As you work with your child, think about emphasizing some of the topics we discussed today, like sentence combining and word choice.</a:t>
            </a:r>
            <a:endParaRPr lang="en-US" dirty="0">
              <a:solidFill>
                <a:srgbClr val="444444"/>
              </a:solidFill>
            </a:endParaRPr>
          </a:p>
          <a:p>
            <a:br>
              <a:rPr lang="en-US" dirty="0">
                <a:solidFill>
                  <a:srgbClr val="444444"/>
                </a:solidFill>
              </a:rPr>
            </a:br>
            <a:r>
              <a:rPr lang="en-US" b="1" dirty="0"/>
              <a:t>Facilitator Note: </a:t>
            </a:r>
            <a:r>
              <a:rPr lang="en-US" dirty="0"/>
              <a:t>Link to resource: </a:t>
            </a:r>
            <a:r>
              <a:rPr lang="en-US" dirty="0">
                <a:hlinkClick r:id="rId3"/>
              </a:rPr>
              <a:t>https://www.readingrockets.org/topics/writing/articles/writing-and-spelling-ideas-use-kids</a:t>
            </a:r>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969920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a:t>
            </a:r>
            <a:r>
              <a:rPr lang="en-US" dirty="0"/>
              <a:t> </a:t>
            </a:r>
            <a:endParaRPr lang="en-US" dirty="0">
              <a:solidFill>
                <a:srgbClr val="444444"/>
              </a:solidFill>
            </a:endParaRPr>
          </a:p>
          <a:p>
            <a:r>
              <a:rPr lang="en-US" dirty="0"/>
              <a:t>In closing, we hope that you have enjoyed this session.  To reinforce your learning, we recommend reviewing this article from Reading Rockets prior to our next session.  The resource is linked to the QR code on the screen.  </a:t>
            </a:r>
            <a:br>
              <a:rPr lang="en-US" dirty="0"/>
            </a:br>
            <a:endParaRPr lang="en-US">
              <a:solidFill>
                <a:srgbClr val="444444"/>
              </a:solidFill>
            </a:endParaRPr>
          </a:p>
          <a:p>
            <a:r>
              <a:rPr lang="en-US" b="1" dirty="0"/>
              <a:t>Facilitator Note: </a:t>
            </a:r>
            <a:r>
              <a:rPr lang="en-US" dirty="0"/>
              <a:t>Link to resource: </a:t>
            </a:r>
            <a:r>
              <a:rPr lang="en-US" dirty="0">
                <a:solidFill>
                  <a:srgbClr val="0563C1"/>
                </a:solidFill>
                <a:hlinkClick r:id="rId3"/>
              </a:rPr>
              <a:t>https://www.readingrockets.org/classroom/classroom-strategies/sentence-combining</a:t>
            </a:r>
            <a:br>
              <a:rPr lang="en-US" dirty="0">
                <a:solidFill>
                  <a:srgbClr val="0563C1"/>
                </a:solidFill>
              </a:rPr>
            </a:br>
            <a:endParaRPr lang="en-US">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3372740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2438231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15</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Welcome! We’re excited to have you join us for this sixth session in the </a:t>
            </a:r>
            <a:r>
              <a:rPr lang="en-US" i="1" dirty="0" err="1"/>
              <a:t>LEARning</a:t>
            </a:r>
            <a:r>
              <a:rPr lang="en-US" i="1" dirty="0"/>
              <a:t> about Literacy for Families </a:t>
            </a:r>
            <a:r>
              <a:rPr lang="en-US" dirty="0"/>
              <a:t>series created for New Jersey families supporting their children’s literacy journey at home.  We will focus on sentence comprehension. </a:t>
            </a:r>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Always starting with </a:t>
            </a:r>
            <a:r>
              <a:rPr lang="en-US" b="0" i="0" u="none" strike="noStrike" kern="1200" dirty="0">
                <a:solidFill>
                  <a:schemeClr val="tx1"/>
                </a:solidFill>
                <a:effectLst/>
              </a:rPr>
              <a:t>our conceptual framework for skilled reading, Scarborough’s Reading Rope, in </a:t>
            </a:r>
            <a:r>
              <a:rPr lang="en-US" dirty="0"/>
              <a:t>this session, we will discuss language structures and</a:t>
            </a:r>
            <a:r>
              <a:rPr lang="en-US" b="0" dirty="0"/>
              <a:t> the </a:t>
            </a:r>
            <a:r>
              <a:rPr lang="en-US" dirty="0"/>
              <a:t>semantic and syntactic knowledge needed for sentence-level </a:t>
            </a:r>
            <a:r>
              <a:rPr lang="en-US" b="0" i="0" u="none" strike="noStrike" kern="1200" dirty="0">
                <a:solidFill>
                  <a:schemeClr val="tx1"/>
                </a:solidFill>
                <a:effectLst/>
              </a:rPr>
              <a:t>comprehension. Semantic knowledge is the understanding of all the different meanings a word can have, depending on the context it is used in. For example, a reader would need the context of a sentence or story to know which meaning of the word </a:t>
            </a:r>
            <a:r>
              <a:rPr lang="en-US" b="0" i="1" u="none" strike="noStrike" kern="1200" dirty="0">
                <a:solidFill>
                  <a:schemeClr val="tx1"/>
                </a:solidFill>
                <a:effectLst/>
              </a:rPr>
              <a:t>bank</a:t>
            </a:r>
            <a:r>
              <a:rPr lang="en-US" b="0" i="0" u="none" strike="noStrike" kern="1200" dirty="0">
                <a:solidFill>
                  <a:schemeClr val="tx1"/>
                </a:solidFill>
                <a:effectLst/>
              </a:rPr>
              <a:t> is being used: a financial institution or the side of a river. Syntactic knowledge helps readers </a:t>
            </a:r>
            <a:r>
              <a:rPr lang="en-US" dirty="0"/>
              <a:t>understand how sentences work, including word order, structure, and punctuation. Semantics, along with syntactic knowledge, can help students understand increasingly complex texts.</a:t>
            </a:r>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Understanding sentences is an important part of reading. This means knowing how </a:t>
            </a:r>
            <a:r>
              <a:rPr lang="en-US" b="0" i="0" u="none" strike="noStrike" kern="1200" dirty="0">
                <a:solidFill>
                  <a:schemeClr val="tx1"/>
                </a:solidFill>
                <a:effectLst/>
              </a:rPr>
              <a:t>words</a:t>
            </a:r>
            <a:r>
              <a:rPr lang="en-US" dirty="0"/>
              <a:t> go together to make sense</a:t>
            </a:r>
            <a:r>
              <a:rPr lang="en-US" b="0" i="0" u="none" strike="noStrike" kern="1200" dirty="0">
                <a:solidFill>
                  <a:schemeClr val="tx1"/>
                </a:solidFill>
                <a:effectLst/>
              </a:rPr>
              <a:t>—what </a:t>
            </a:r>
            <a:r>
              <a:rPr lang="en-US" dirty="0"/>
              <a:t>we </a:t>
            </a:r>
            <a:r>
              <a:rPr lang="en-US" b="0" dirty="0"/>
              <a:t>call syntax—</a:t>
            </a:r>
            <a:r>
              <a:rPr lang="en-US" b="0" i="0" u="none" strike="noStrike" kern="1200" dirty="0">
                <a:solidFill>
                  <a:schemeClr val="tx1"/>
                </a:solidFill>
                <a:effectLst/>
              </a:rPr>
              <a:t>and </a:t>
            </a:r>
            <a:r>
              <a:rPr lang="en-US" b="0" dirty="0"/>
              <a:t>understanding the rules of grammar </a:t>
            </a:r>
            <a:r>
              <a:rPr lang="en-US" dirty="0"/>
              <a:t>that guide how sentences are formed</a:t>
            </a:r>
            <a:r>
              <a:rPr lang="en-US" b="0" i="0" u="none" strike="noStrike" kern="1200" dirty="0">
                <a:solidFill>
                  <a:schemeClr val="tx1"/>
                </a:solidFill>
                <a:effectLst/>
              </a:rPr>
              <a:t>.</a:t>
            </a:r>
          </a:p>
          <a:p>
            <a:endParaRPr lang="en-US" dirty="0"/>
          </a:p>
          <a:p>
            <a:r>
              <a:rPr lang="en-US" dirty="0"/>
              <a:t>Both grammar </a:t>
            </a:r>
            <a:r>
              <a:rPr lang="en-US" b="0" i="0" u="none" strike="noStrike" kern="1200" dirty="0">
                <a:solidFill>
                  <a:schemeClr val="tx1"/>
                </a:solidFill>
                <a:effectLst/>
              </a:rPr>
              <a:t>and </a:t>
            </a:r>
            <a:r>
              <a:rPr lang="en-US" dirty="0"/>
              <a:t>syntax are important because they help </a:t>
            </a:r>
            <a:r>
              <a:rPr lang="en-US" b="0" i="0" u="none" strike="noStrike" kern="1200" dirty="0">
                <a:solidFill>
                  <a:schemeClr val="tx1"/>
                </a:solidFill>
                <a:effectLst/>
              </a:rPr>
              <a:t>children </a:t>
            </a:r>
            <a:r>
              <a:rPr lang="en-US" dirty="0"/>
              <a:t>understand </a:t>
            </a:r>
            <a:r>
              <a:rPr lang="en-US" b="0" i="0" u="none" strike="noStrike" kern="1200" dirty="0">
                <a:solidFill>
                  <a:schemeClr val="tx1"/>
                </a:solidFill>
                <a:effectLst/>
              </a:rPr>
              <a:t>the </a:t>
            </a:r>
            <a:r>
              <a:rPr lang="en-US" dirty="0"/>
              <a:t>meaning of what they read. Research shows that students who can write </a:t>
            </a:r>
            <a:r>
              <a:rPr lang="en-US" b="0" i="0" u="none" strike="noStrike" kern="1200" dirty="0">
                <a:solidFill>
                  <a:schemeClr val="tx1"/>
                </a:solidFill>
                <a:effectLst/>
              </a:rPr>
              <a:t>and </a:t>
            </a:r>
            <a:r>
              <a:rPr lang="en-US" dirty="0"/>
              <a:t>understand </a:t>
            </a:r>
            <a:r>
              <a:rPr lang="en-US" b="0" i="0" u="none" strike="noStrike" kern="1200" dirty="0">
                <a:solidFill>
                  <a:schemeClr val="tx1"/>
                </a:solidFill>
                <a:effectLst/>
              </a:rPr>
              <a:t>more </a:t>
            </a:r>
            <a:r>
              <a:rPr lang="en-US" dirty="0"/>
              <a:t>complex sentences are also better at making sense of stories and information in their reading</a:t>
            </a:r>
            <a:r>
              <a:rPr lang="en-US" b="0" i="0" u="none" strike="noStrike" kern="1200" dirty="0">
                <a:solidFill>
                  <a:schemeClr val="tx1"/>
                </a:solidFill>
                <a:effectLst/>
              </a:rPr>
              <a:t>.</a:t>
            </a:r>
          </a:p>
          <a:p>
            <a:endParaRPr lang="en-US" dirty="0"/>
          </a:p>
          <a:p>
            <a:r>
              <a:rPr lang="en-US" dirty="0"/>
              <a:t>At home</a:t>
            </a:r>
            <a:r>
              <a:rPr lang="en-US" b="0" i="0" u="none" strike="noStrike" kern="1200" dirty="0">
                <a:solidFill>
                  <a:schemeClr val="tx1"/>
                </a:solidFill>
                <a:effectLst/>
              </a:rPr>
              <a:t>, </a:t>
            </a:r>
            <a:r>
              <a:rPr lang="en-US" dirty="0"/>
              <a:t>you can support this by talking about how sentences are put </a:t>
            </a:r>
            <a:r>
              <a:rPr lang="en-US" b="0" i="0" u="none" strike="noStrike" kern="1200" dirty="0">
                <a:solidFill>
                  <a:schemeClr val="tx1"/>
                </a:solidFill>
                <a:effectLst/>
              </a:rPr>
              <a:t>together, </a:t>
            </a:r>
            <a:r>
              <a:rPr lang="en-US" dirty="0"/>
              <a:t>helping your child expand their sentences when speaking </a:t>
            </a:r>
            <a:r>
              <a:rPr lang="en-US" b="0" i="0" u="none" strike="noStrike" kern="1200" dirty="0">
                <a:solidFill>
                  <a:schemeClr val="tx1"/>
                </a:solidFill>
                <a:effectLst/>
              </a:rPr>
              <a:t>or </a:t>
            </a:r>
            <a:r>
              <a:rPr lang="en-US" dirty="0"/>
              <a:t>writing</a:t>
            </a:r>
            <a:r>
              <a:rPr lang="en-US" b="0" i="0" u="none" strike="noStrike" kern="1200" dirty="0">
                <a:solidFill>
                  <a:schemeClr val="tx1"/>
                </a:solidFill>
                <a:effectLst/>
              </a:rPr>
              <a:t>, and </a:t>
            </a:r>
            <a:r>
              <a:rPr lang="en-US" dirty="0"/>
              <a:t>pointing out interesting sentence structures in the books you </a:t>
            </a:r>
            <a:r>
              <a:rPr lang="en-US" b="0" i="0" u="none" strike="noStrike" kern="1200" dirty="0">
                <a:solidFill>
                  <a:schemeClr val="tx1"/>
                </a:solidFill>
                <a:effectLst/>
              </a:rPr>
              <a:t>read</a:t>
            </a:r>
            <a:r>
              <a:rPr lang="en-US" dirty="0"/>
              <a:t> together</a:t>
            </a:r>
            <a:r>
              <a:rPr lang="en-US" b="0" i="0" u="none" strike="noStrike" kern="1200" dirty="0">
                <a:solidFill>
                  <a:schemeClr val="tx1"/>
                </a:solidFill>
                <a:effectLst/>
              </a:rPr>
              <a:t>.</a:t>
            </a:r>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284161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 </a:t>
            </a:r>
          </a:p>
          <a:p>
            <a:r>
              <a:rPr lang="en-US" dirty="0"/>
              <a:t>In school, teachers use a variety of strategies to help children understand and use sentences, which is important for reading and writing. Some of the ways students experience this instruction include:</a:t>
            </a:r>
          </a:p>
          <a:p>
            <a:pPr marL="291636" indent="-291636">
              <a:buFont typeface="Arial"/>
              <a:buChar char="•"/>
            </a:pPr>
            <a:r>
              <a:rPr lang="en-US" b="0" dirty="0"/>
              <a:t>Teaching skills clearly and directly. Teachers make sentence rules and concepts concrete and visual so students can understand them.</a:t>
            </a:r>
          </a:p>
          <a:p>
            <a:pPr marL="291636" indent="-291636">
              <a:buFont typeface="Arial"/>
              <a:buChar char="•"/>
            </a:pPr>
            <a:r>
              <a:rPr lang="en-US" b="0" dirty="0"/>
              <a:t>Focusing on reading fluency. Students practice reading aloud, paying attention to phrasing and punctuation, which helps them better understand sentences. Students may also focus on prosody and using appropriate pitch, rhythm, and to express meaning. These also help children better understand what they read and are key components of reading fluency.</a:t>
            </a:r>
          </a:p>
          <a:p>
            <a:pPr marL="291636" indent="-291636">
              <a:buFont typeface="Arial"/>
              <a:buChar char="•"/>
            </a:pPr>
            <a:r>
              <a:rPr lang="en-US" b="0" dirty="0"/>
              <a:t>Learning strategies to think about sentences. Teachers help students notice how sentences are put together and apply these strategies when reading new texts.</a:t>
            </a:r>
          </a:p>
          <a:p>
            <a:pPr marL="291636" indent="-291636">
              <a:buFont typeface="Arial"/>
              <a:buChar char="•"/>
            </a:pPr>
            <a:r>
              <a:rPr lang="en-US" b="0" dirty="0"/>
              <a:t>Building skills step by step. Instruction </a:t>
            </a:r>
            <a:r>
              <a:rPr lang="en-US" dirty="0"/>
              <a:t>is cumulative, starting with the basics and gradually introducing more complex sentence structures.</a:t>
            </a:r>
            <a:br>
              <a:rPr lang="en-US" dirty="0">
                <a:cs typeface="+mn-lt"/>
              </a:rPr>
            </a:br>
            <a:endParaRPr lang="en-US" dirty="0"/>
          </a:p>
          <a:p>
            <a:r>
              <a:rPr lang="en-US" dirty="0"/>
              <a:t>These classroom experiences help children become confident readers who can understand and enjoy the meaning of sentences in books and other texts.</a:t>
            </a: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990853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 </a:t>
            </a:r>
          </a:p>
          <a:p>
            <a:r>
              <a:rPr lang="en-US" dirty="0"/>
              <a:t>Let’s try a fun sentence activity you can do at home with your child to explore how words work together in sentences. This helps children understand the function of words, phrases, and clauses, which is important for reading and writing.</a:t>
            </a:r>
          </a:p>
          <a:p>
            <a:pPr marL="174982" indent="-174982">
              <a:buFont typeface="Arial" panose="020B0604020202020204" pitchFamily="34" charset="0"/>
              <a:buChar char="•"/>
            </a:pPr>
            <a:r>
              <a:rPr lang="en-US" b="1" dirty="0"/>
              <a:t>Step 1: Start with a sentence from a book, story, or one you create. Read the sentence together.</a:t>
            </a:r>
            <a:br>
              <a:rPr lang="en-US" b="1" dirty="0">
                <a:cs typeface="+mn-lt"/>
              </a:rPr>
            </a:br>
            <a:r>
              <a:rPr lang="en-US" b="0" dirty="0"/>
              <a:t>For example:</a:t>
            </a:r>
            <a:br>
              <a:rPr lang="en-US" b="1" dirty="0">
                <a:cs typeface="+mn-lt"/>
              </a:rPr>
            </a:br>
            <a:r>
              <a:rPr lang="en-US" b="1" dirty="0"/>
              <a:t> </a:t>
            </a:r>
            <a:r>
              <a:rPr lang="en-US" i="1" dirty="0"/>
              <a:t>After months of careful preparation, the anxious astronauts launched the powerful rocket toward the planet.</a:t>
            </a:r>
            <a:endParaRPr lang="en-US" dirty="0"/>
          </a:p>
          <a:p>
            <a:pPr marL="174982" indent="-174982">
              <a:buFont typeface="Arial" panose="020B0604020202020204" pitchFamily="34" charset="0"/>
              <a:buChar char="•"/>
            </a:pPr>
            <a:r>
              <a:rPr lang="en-US" b="1" dirty="0"/>
              <a:t>Step 2: Ask guiding questions.</a:t>
            </a:r>
            <a:br>
              <a:rPr lang="en-US" b="1" dirty="0">
                <a:cs typeface="+mn-lt"/>
              </a:rPr>
            </a:br>
            <a:r>
              <a:rPr lang="en-US" b="0" dirty="0"/>
              <a:t>Help your child answer these questions to break the sentence into parts:</a:t>
            </a:r>
          </a:p>
          <a:p>
            <a:pPr marL="641600" lvl="1" indent="-174982">
              <a:buFont typeface="Arial" panose="020B0604020202020204" pitchFamily="34" charset="0"/>
              <a:buChar char="•"/>
            </a:pPr>
            <a:r>
              <a:rPr lang="en-US" b="1" dirty="0"/>
              <a:t>Who is the sentence about?</a:t>
            </a:r>
            <a:r>
              <a:rPr lang="en-US" dirty="0"/>
              <a:t> → astronauts </a:t>
            </a:r>
          </a:p>
          <a:p>
            <a:pPr marL="641600" lvl="1" indent="-174982">
              <a:buFont typeface="Arial" panose="020B0604020202020204" pitchFamily="34" charset="0"/>
              <a:buChar char="•"/>
            </a:pPr>
            <a:r>
              <a:rPr lang="en-US" b="1" dirty="0"/>
              <a:t>Which words describe them?</a:t>
            </a:r>
            <a:r>
              <a:rPr lang="en-US" dirty="0"/>
              <a:t> → the anxious </a:t>
            </a:r>
          </a:p>
          <a:p>
            <a:pPr marL="641600" lvl="1" indent="-174982">
              <a:buFont typeface="Arial" panose="020B0604020202020204" pitchFamily="34" charset="0"/>
              <a:buChar char="•"/>
            </a:pPr>
            <a:r>
              <a:rPr lang="en-US" b="1" dirty="0"/>
              <a:t>What did they do?</a:t>
            </a:r>
            <a:r>
              <a:rPr lang="en-US" dirty="0"/>
              <a:t> → launched </a:t>
            </a:r>
          </a:p>
          <a:p>
            <a:pPr marL="641600" lvl="1" indent="-174982">
              <a:buFont typeface="Arial" panose="020B0604020202020204" pitchFamily="34" charset="0"/>
              <a:buChar char="•"/>
            </a:pPr>
            <a:r>
              <a:rPr lang="en-US" b="1" dirty="0"/>
              <a:t>What did they launch?</a:t>
            </a:r>
            <a:r>
              <a:rPr lang="en-US" dirty="0"/>
              <a:t> → the powerful rocket </a:t>
            </a:r>
          </a:p>
          <a:p>
            <a:pPr marL="641600" lvl="1" indent="-174982">
              <a:buFont typeface="Arial" panose="020B0604020202020204" pitchFamily="34" charset="0"/>
              <a:buChar char="•"/>
            </a:pPr>
            <a:r>
              <a:rPr lang="en-US" b="1" dirty="0"/>
              <a:t>When did this happen?</a:t>
            </a:r>
            <a:r>
              <a:rPr lang="en-US" dirty="0"/>
              <a:t> → after months of careful preparation </a:t>
            </a:r>
          </a:p>
          <a:p>
            <a:pPr marL="641600" lvl="1" indent="-174982">
              <a:buFont typeface="Arial" panose="020B0604020202020204" pitchFamily="34" charset="0"/>
              <a:buChar char="•"/>
            </a:pPr>
            <a:r>
              <a:rPr lang="en-US" b="1" dirty="0"/>
              <a:t>Where did it happen?</a:t>
            </a:r>
            <a:r>
              <a:rPr lang="en-US" dirty="0"/>
              <a:t> → toward the planet</a:t>
            </a:r>
          </a:p>
          <a:p>
            <a:pPr marL="466618" lvl="1"/>
            <a:endParaRPr lang="en-US" dirty="0"/>
          </a:p>
          <a:p>
            <a:r>
              <a:rPr lang="en-US" b="1" dirty="0"/>
              <a:t>Facilitator Note: </a:t>
            </a:r>
            <a:r>
              <a:rPr lang="en-US" dirty="0"/>
              <a:t>See the results on the next slide.</a:t>
            </a:r>
          </a:p>
          <a:p>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743105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D46A-64EF-9A10-B57F-0DD2138B9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3FDBF2-5E45-3FF0-A0DB-41364B9106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04EFB3-BD0F-7CBE-3BA3-3B3F64361C58}"/>
              </a:ext>
            </a:extLst>
          </p:cNvPr>
          <p:cNvSpPr>
            <a:spLocks noGrp="1"/>
          </p:cNvSpPr>
          <p:nvPr>
            <p:ph type="body" idx="1"/>
          </p:nvPr>
        </p:nvSpPr>
        <p:spPr/>
        <p:txBody>
          <a:bodyPr/>
          <a:lstStyle/>
          <a:p>
            <a:r>
              <a:rPr lang="en-US" b="1" dirty="0"/>
              <a:t>Facilitator Narration: </a:t>
            </a:r>
          </a:p>
          <a:p>
            <a:r>
              <a:rPr lang="en-US" b="0" dirty="0"/>
              <a:t>Great! We can see how the different parts of the sentence are mapped out on the screen.</a:t>
            </a:r>
          </a:p>
          <a:p>
            <a:pPr marL="641600" lvl="1" indent="-174982">
              <a:buFont typeface="Arial" panose="020B0604020202020204" pitchFamily="34" charset="0"/>
              <a:buChar char="•"/>
            </a:pPr>
            <a:r>
              <a:rPr lang="en-US" b="0" dirty="0"/>
              <a:t>Who is the sentence about? → astronauts </a:t>
            </a:r>
          </a:p>
          <a:p>
            <a:pPr marL="641600" lvl="1" indent="-174982">
              <a:buFont typeface="Arial" panose="020B0604020202020204" pitchFamily="34" charset="0"/>
              <a:buChar char="•"/>
            </a:pPr>
            <a:r>
              <a:rPr lang="en-US" b="0" dirty="0"/>
              <a:t>Which words describe them? → the anxious </a:t>
            </a:r>
          </a:p>
          <a:p>
            <a:pPr marL="641600" lvl="1" indent="-174982">
              <a:buFont typeface="Arial" panose="020B0604020202020204" pitchFamily="34" charset="0"/>
              <a:buChar char="•"/>
            </a:pPr>
            <a:r>
              <a:rPr lang="en-US" b="0" dirty="0"/>
              <a:t>What did they do? → launched </a:t>
            </a:r>
          </a:p>
          <a:p>
            <a:pPr marL="641600" lvl="1" indent="-174982">
              <a:buFont typeface="Arial" panose="020B0604020202020204" pitchFamily="34" charset="0"/>
              <a:buChar char="•"/>
            </a:pPr>
            <a:r>
              <a:rPr lang="en-US" b="0" dirty="0"/>
              <a:t>What did they launch? → the powerful rocket </a:t>
            </a:r>
          </a:p>
          <a:p>
            <a:pPr marL="641600" lvl="1" indent="-174982">
              <a:buFont typeface="Arial" panose="020B0604020202020204" pitchFamily="34" charset="0"/>
              <a:buChar char="•"/>
            </a:pPr>
            <a:r>
              <a:rPr lang="en-US" b="0" dirty="0"/>
              <a:t>When did this happen? → after months of careful preparation </a:t>
            </a:r>
          </a:p>
          <a:p>
            <a:pPr marL="641600" lvl="1" indent="-174982">
              <a:buFont typeface="Arial" panose="020B0604020202020204" pitchFamily="34" charset="0"/>
              <a:buChar char="•"/>
            </a:pPr>
            <a:r>
              <a:rPr lang="en-US" b="0" dirty="0"/>
              <a:t>Where did it happen? </a:t>
            </a:r>
            <a:r>
              <a:rPr lang="en-US" dirty="0"/>
              <a:t>→ toward the planet</a:t>
            </a:r>
            <a:endParaRPr lang="en-US" b="0" dirty="0"/>
          </a:p>
          <a:p>
            <a:pPr marL="466618" lvl="1"/>
            <a:endParaRPr lang="en-US" b="1" dirty="0"/>
          </a:p>
          <a:p>
            <a:r>
              <a:rPr lang="en-US" b="1" dirty="0"/>
              <a:t>At home, continue the activity.</a:t>
            </a:r>
          </a:p>
          <a:p>
            <a:endParaRPr lang="en-US" b="1" dirty="0"/>
          </a:p>
          <a:p>
            <a:pPr marL="174982" indent="-174982">
              <a:buFont typeface="Arial" panose="020B0604020202020204" pitchFamily="34" charset="0"/>
              <a:buChar char="•"/>
            </a:pPr>
            <a:r>
              <a:rPr lang="en-US" b="1" dirty="0"/>
              <a:t>Try another sentence together.</a:t>
            </a:r>
            <a:br>
              <a:rPr lang="en-US" b="1" dirty="0">
                <a:cs typeface="+mn-lt"/>
              </a:rPr>
            </a:br>
            <a:r>
              <a:rPr lang="en-US" b="0" dirty="0"/>
              <a:t>Choose a new sentence and have your child answer the same questions, helping them see how words and phrases work together.</a:t>
            </a:r>
            <a:endParaRPr lang="en-US" b="1" dirty="0"/>
          </a:p>
          <a:p>
            <a:pPr marL="174982" indent="-174982">
              <a:buFont typeface="Arial" panose="020B0604020202020204" pitchFamily="34" charset="0"/>
              <a:buChar char="•"/>
            </a:pPr>
            <a:r>
              <a:rPr lang="en-US" b="1" dirty="0"/>
              <a:t>Allow your child to practice sentence mapping independently.</a:t>
            </a:r>
            <a:br>
              <a:rPr lang="en-US" b="1" dirty="0">
                <a:cs typeface="+mn-lt"/>
              </a:rPr>
            </a:br>
            <a:r>
              <a:rPr lang="en-US" b="0" dirty="0"/>
              <a:t>Encourage your child to try a few sentences on their own while you provide guidance and feedback.</a:t>
            </a:r>
          </a:p>
          <a:p>
            <a:endParaRPr lang="en-US" dirty="0"/>
          </a:p>
          <a:p>
            <a:r>
              <a:rPr lang="en-US" dirty="0"/>
              <a:t>By doing this, children learn to notice how sentences are built and how each word has a role. This supports reading comprehension and stronger writing skills.</a:t>
            </a:r>
          </a:p>
          <a:p>
            <a:endParaRPr lang="en-US" dirty="0">
              <a:cs typeface="+mn-lt"/>
            </a:endParaRPr>
          </a:p>
        </p:txBody>
      </p:sp>
      <p:sp>
        <p:nvSpPr>
          <p:cNvPr id="4" name="Slide Number Placeholder 3">
            <a:extLst>
              <a:ext uri="{FF2B5EF4-FFF2-40B4-BE49-F238E27FC236}">
                <a16:creationId xmlns:a16="http://schemas.microsoft.com/office/drawing/2014/main" id="{A9C7EB88-0354-620F-3C63-28FDCA51E46D}"/>
              </a:ext>
            </a:extLst>
          </p:cNvPr>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39322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a:t>
            </a:r>
            <a:endParaRPr lang="en-US" dirty="0">
              <a:solidFill>
                <a:srgbClr val="444444"/>
              </a:solidFill>
            </a:endParaRPr>
          </a:p>
          <a:p>
            <a:r>
              <a:rPr lang="en-US"/>
              <a:t>Sentence combining is another fun way to help children build stronger sentences and better understand what they read. Here’s how you can try it at home:</a:t>
            </a:r>
            <a:endParaRPr lang="en-US" dirty="0">
              <a:solidFill>
                <a:srgbClr val="444444"/>
              </a:solidFill>
            </a:endParaRPr>
          </a:p>
          <a:p>
            <a:endParaRPr lang="en-US" dirty="0">
              <a:solidFill>
                <a:srgbClr val="444444"/>
              </a:solidFill>
            </a:endParaRPr>
          </a:p>
          <a:p>
            <a:pPr marL="174625" indent="-174625">
              <a:buFont typeface="Arial,Sans-Serif"/>
              <a:buChar char="•"/>
            </a:pPr>
            <a:r>
              <a:rPr lang="en-US" b="1"/>
              <a:t>Step 1: Start with short sentences</a:t>
            </a:r>
            <a:br>
              <a:rPr lang="en-US" b="1" dirty="0"/>
            </a:br>
            <a:r>
              <a:rPr lang="en-US" b="1"/>
              <a:t>Give your child two or more simple sentences, called kernel sentences. For example:</a:t>
            </a:r>
            <a:endParaRPr lang="en-US" dirty="0">
              <a:solidFill>
                <a:srgbClr val="444444"/>
              </a:solidFill>
            </a:endParaRPr>
          </a:p>
          <a:p>
            <a:pPr marL="641350" lvl="1" indent="-174625">
              <a:buFont typeface="Arial,Sans-Serif"/>
              <a:buChar char="•"/>
            </a:pPr>
            <a:r>
              <a:rPr lang="en-US"/>
              <a:t>The astronauts had limited food supplies.</a:t>
            </a:r>
            <a:endParaRPr lang="en-US" dirty="0">
              <a:solidFill>
                <a:srgbClr val="444444"/>
              </a:solidFill>
            </a:endParaRPr>
          </a:p>
          <a:p>
            <a:pPr marL="641350" lvl="1" indent="-174625">
              <a:buFont typeface="Arial,Sans-Serif"/>
              <a:buChar char="•"/>
            </a:pPr>
            <a:r>
              <a:rPr lang="en-US"/>
              <a:t>They also had to repair damaged equipment.</a:t>
            </a:r>
            <a:br>
              <a:rPr lang="en-US" dirty="0"/>
            </a:br>
            <a:endParaRPr lang="en-US" dirty="0">
              <a:solidFill>
                <a:srgbClr val="444444"/>
              </a:solidFill>
            </a:endParaRPr>
          </a:p>
          <a:p>
            <a:pPr marL="174625" indent="-174625">
              <a:buFont typeface="Arial,Sans-Serif"/>
              <a:buChar char="•"/>
            </a:pPr>
            <a:r>
              <a:rPr lang="en-US" b="1"/>
              <a:t>Step 2: Ask a guiding question</a:t>
            </a:r>
            <a:br>
              <a:rPr lang="en-US" b="1" dirty="0"/>
            </a:br>
            <a:r>
              <a:rPr lang="en-US" b="1"/>
              <a:t>Pose a question that connects to the sentences, like: </a:t>
            </a:r>
            <a:r>
              <a:rPr lang="en-US" i="1"/>
              <a:t>What challenges did the astronauts face during their mission?</a:t>
            </a:r>
            <a:endParaRPr lang="en-US" dirty="0">
              <a:solidFill>
                <a:srgbClr val="444444"/>
              </a:solidFill>
            </a:endParaRPr>
          </a:p>
          <a:p>
            <a:endParaRPr lang="en-US" dirty="0">
              <a:solidFill>
                <a:srgbClr val="444444"/>
              </a:solidFill>
            </a:endParaRPr>
          </a:p>
          <a:p>
            <a:pPr marL="174625" indent="-174625">
              <a:buFont typeface="Arial,Sans-Serif"/>
              <a:buChar char="•"/>
            </a:pPr>
            <a:r>
              <a:rPr lang="en-US" b="1"/>
              <a:t>Step 3: Combine the sentences together</a:t>
            </a:r>
            <a:br>
              <a:rPr lang="en-US" b="1" dirty="0"/>
            </a:br>
            <a:r>
              <a:rPr lang="en-US" b="1"/>
              <a:t>Show your child how to join the sentences using words like </a:t>
            </a:r>
            <a:r>
              <a:rPr lang="en-US" b="1" i="1"/>
              <a:t>and, but, or, so</a:t>
            </a:r>
            <a:r>
              <a:rPr lang="en-US" b="1"/>
              <a:t>. For example:</a:t>
            </a:r>
            <a:endParaRPr lang="en-US" dirty="0">
              <a:solidFill>
                <a:srgbClr val="444444"/>
              </a:solidFill>
            </a:endParaRPr>
          </a:p>
          <a:p>
            <a:pPr marL="641350" lvl="1" indent="-174625">
              <a:buFont typeface="Arial,Sans-Serif"/>
              <a:buChar char="•"/>
            </a:pPr>
            <a:r>
              <a:rPr lang="en-US" i="1"/>
              <a:t>The astronauts had limited food supplies, and they had to repair damaged equipment.</a:t>
            </a:r>
            <a:endParaRPr lang="en-US" dirty="0">
              <a:solidFill>
                <a:srgbClr val="444444"/>
              </a:solidFill>
            </a:endParaRPr>
          </a:p>
          <a:p>
            <a:pPr marL="641350" lvl="1" indent="-174625">
              <a:buFont typeface="Arial,Sans-Serif"/>
              <a:buChar char="•"/>
            </a:pPr>
            <a:r>
              <a:rPr lang="en-US" i="1"/>
              <a:t>Talk about punctuation and how the sentences fit together.</a:t>
            </a:r>
            <a:endParaRPr lang="en-US" dirty="0">
              <a:solidFill>
                <a:srgbClr val="444444"/>
              </a:solidFill>
            </a:endParaRPr>
          </a:p>
          <a:p>
            <a:endParaRPr lang="en-US" dirty="0">
              <a:solidFill>
                <a:srgbClr val="444444"/>
              </a:solidFill>
            </a:endParaRPr>
          </a:p>
          <a:p>
            <a:r>
              <a:rPr lang="en-US" b="1"/>
              <a:t>Step 4: Practice together</a:t>
            </a:r>
            <a:br>
              <a:rPr lang="en-US" b="1" dirty="0"/>
            </a:br>
            <a:r>
              <a:rPr lang="en-US" b="1"/>
              <a:t>Give your child more short sentences from a story or one you make up and ask them to combine them into one sentence using conjunctions.</a:t>
            </a:r>
            <a:endParaRPr lang="en-US" dirty="0">
              <a:solidFill>
                <a:srgbClr val="444444"/>
              </a:solidFill>
            </a:endParaRPr>
          </a:p>
          <a:p>
            <a:endParaRPr lang="en-US" dirty="0">
              <a:solidFill>
                <a:srgbClr val="444444"/>
              </a:solidFill>
            </a:endParaRPr>
          </a:p>
          <a:p>
            <a:r>
              <a:rPr lang="en-US" b="1"/>
              <a:t>Step 5: Try it independently</a:t>
            </a:r>
            <a:br>
              <a:rPr lang="en-US" b="1" dirty="0"/>
            </a:br>
            <a:r>
              <a:rPr lang="en-US" b="1"/>
              <a:t>Encourage your child to pick sentences from books they are reading and combine them on their own. You can check together and discuss ways to make the sentence even stronger.</a:t>
            </a:r>
            <a:endParaRPr lang="en-US" dirty="0">
              <a:solidFill>
                <a:srgbClr val="444444"/>
              </a:solidFill>
            </a:endParaRPr>
          </a:p>
          <a:p>
            <a:r>
              <a:rPr lang="en-US"/>
              <a:t>This activity helps children understand how words and ideas fit together, making reading comprehension and writing skills stronger at the same time.</a:t>
            </a:r>
            <a:endParaRPr lang="en-US" dirty="0">
              <a:solidFill>
                <a:srgbClr val="444444"/>
              </a:solidFill>
            </a:endParaRPr>
          </a:p>
          <a:p>
            <a:endParaRPr lang="en-US" dirty="0">
              <a:solidFill>
                <a:srgbClr val="444444"/>
              </a:solidFill>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406510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As families, you can support your child’s growth in reading and writing by understanding how sentence combining is taught in school. Here are some questions you might ask your child’s teacher:</a:t>
            </a:r>
          </a:p>
          <a:p>
            <a:pPr marL="174982" indent="-174982">
              <a:buFont typeface="Arial"/>
              <a:buChar char="•"/>
            </a:pPr>
            <a:r>
              <a:rPr lang="en-US" i="1"/>
              <a:t>How do you help students learn to combine short sentences into longer, more complex sentences?</a:t>
            </a:r>
          </a:p>
          <a:p>
            <a:pPr marL="174982" indent="-174982">
              <a:buFont typeface="Arial"/>
              <a:buChar char="•"/>
            </a:pPr>
            <a:r>
              <a:rPr lang="en-US" i="1"/>
              <a:t>What kinds of practice do students get in school to use conjunctions, adjectives, or adverbs when combining sentences?</a:t>
            </a:r>
          </a:p>
          <a:p>
            <a:pPr marL="174982" indent="-174982">
              <a:buFont typeface="Arial"/>
              <a:buChar char="•"/>
            </a:pPr>
            <a:r>
              <a:rPr lang="en-US" i="1"/>
              <a:t>How does sentence combining support both reading comprehension and writing skills?</a:t>
            </a:r>
          </a:p>
          <a:p>
            <a:pPr marL="174982" indent="-174982">
              <a:buFont typeface="Arial"/>
              <a:buChar char="•"/>
            </a:pPr>
            <a:r>
              <a:rPr lang="en-US" i="1"/>
              <a:t>Are there ways I can practice sentence combining with my child at home using books or everyday conversations?</a:t>
            </a:r>
          </a:p>
          <a:p>
            <a:r>
              <a:rPr lang="en-US"/>
              <a:t>Asking these questions can give you ideas for ways to reinforce sentence skills at home and help your child become a stronger reader and writer.</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279667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hyperlink" Target="http://ttps:/www.readingrockets.org/topics/writing/articles/writing-and-spelling-ideas-use-kids" TargetMode="Externa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hyperlink" Target="https://www.readingrockets.org/classroom/classroom-strategies/sentence-combining" TargetMode="Externa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hyperlink" Target="https://www.readingrockets.org/classroom/classroom-strategies/sentence-combining?utm_source=chatgpt.com"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www.readingrockets.org/topics/writing/articles/writing-and-spelling-ideas-use-kids?utm_source=chatgpt.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dirty="0"/>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dirty="0"/>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dirty="0"/>
              <a:t>Questions to Ask Your Child’s Teacher</a:t>
            </a:r>
          </a:p>
        </p:txBody>
      </p:sp>
      <p:sp>
        <p:nvSpPr>
          <p:cNvPr id="4" name="Text Placeholder 3">
            <a:extLst>
              <a:ext uri="{FF2B5EF4-FFF2-40B4-BE49-F238E27FC236}">
                <a16:creationId xmlns:a16="http://schemas.microsoft.com/office/drawing/2014/main" id="{3BB57F1F-396E-FE95-C90C-A7F2EF62F94C}"/>
              </a:ext>
            </a:extLst>
          </p:cNvPr>
          <p:cNvSpPr>
            <a:spLocks noGrp="1"/>
          </p:cNvSpPr>
          <p:nvPr>
            <p:ph type="body" sz="quarter" idx="12"/>
          </p:nvPr>
        </p:nvSpPr>
        <p:spPr>
          <a:xfrm>
            <a:off x="6082611" y="1440180"/>
            <a:ext cx="5612980" cy="3977640"/>
          </a:xfrm>
        </p:spPr>
        <p:txBody>
          <a:bodyPr lIns="0" tIns="0" rIns="0" bIns="0" anchor="t"/>
          <a:lstStyle/>
          <a:p>
            <a:r>
              <a:rPr lang="en-US" dirty="0">
                <a:latin typeface="Aptos Narrow"/>
              </a:rPr>
              <a:t>How do you help students learn to combine short sentences into longer, more complex sentences?</a:t>
            </a:r>
          </a:p>
          <a:p>
            <a:r>
              <a:rPr lang="en-US" dirty="0">
                <a:latin typeface="Aptos Narrow"/>
              </a:rPr>
              <a:t>What kinds of practice do students get in school to use conjunctions, adjectives, or adverbs when combining sentences?</a:t>
            </a:r>
          </a:p>
          <a:p>
            <a:r>
              <a:rPr lang="en-US" dirty="0">
                <a:latin typeface="Aptos Narrow"/>
              </a:rPr>
              <a:t>How does sentence combining support both reading comprehension and writing skills?</a:t>
            </a:r>
          </a:p>
          <a:p>
            <a:r>
              <a:rPr lang="en-US" dirty="0">
                <a:latin typeface="Aptos Narrow"/>
              </a:rPr>
              <a:t>Are there ways I can practice sentence combining with my child at home using books or everyday conversations?</a:t>
            </a:r>
            <a:endParaRPr lang="en-US" dirty="0"/>
          </a:p>
        </p:txBody>
      </p:sp>
      <p:pic>
        <p:nvPicPr>
          <p:cNvPr id="8194"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012" y="1879167"/>
            <a:ext cx="4554908" cy="3099666"/>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1F41B-87B1-6AD3-6F9F-6F05A33B6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9BB6B-6156-BA65-D430-AC2ABC53C7B0}"/>
              </a:ext>
            </a:extLst>
          </p:cNvPr>
          <p:cNvSpPr>
            <a:spLocks noGrp="1"/>
          </p:cNvSpPr>
          <p:nvPr>
            <p:ph type="title"/>
          </p:nvPr>
        </p:nvSpPr>
        <p:spPr/>
        <p:txBody>
          <a:bodyPr lIns="0" tIns="0" rIns="0" bIns="0" anchor="t"/>
          <a:lstStyle/>
          <a:p>
            <a:r>
              <a:rPr lang="en-US" dirty="0">
                <a:latin typeface="Aptos Narrow"/>
              </a:rPr>
              <a:t>How You Can Help Your Child at Home (1 of 2)</a:t>
            </a:r>
            <a:endParaRPr lang="en-US" dirty="0"/>
          </a:p>
        </p:txBody>
      </p:sp>
      <p:pic>
        <p:nvPicPr>
          <p:cNvPr id="9218" name="Picture 2" descr="A person and a child reading a book&#10;&#10;AI-generated content may be incorrect.">
            <a:extLst>
              <a:ext uri="{FF2B5EF4-FFF2-40B4-BE49-F238E27FC236}">
                <a16:creationId xmlns:a16="http://schemas.microsoft.com/office/drawing/2014/main" id="{1C34083A-657B-4196-A4E4-CAD901CB7605}"/>
              </a:ext>
              <a:ext uri="{C183D7F6-B498-43B3-948B-1728B52AA6E4}">
                <adec:decorative xmlns:adec="http://schemas.microsoft.com/office/drawing/2017/decorative" val="0"/>
              </a:ext>
            </a:extLst>
          </p:cNvPr>
          <p:cNvPicPr>
            <a:picLocks noChangeAspect="1" noChangeArrowheads="1"/>
          </p:cNvPicPr>
          <p:nvPr/>
        </p:nvPicPr>
        <p:blipFill>
          <a:blip r:embed="rId3"/>
          <a:srcRect l="153" r="153"/>
          <a:stretch>
            <a:fillRect/>
          </a:stretch>
        </p:blipFill>
        <p:spPr bwMode="auto">
          <a:xfrm>
            <a:off x="681140" y="186785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8820B5F7-EDB2-74A5-0690-492902B9F5FD}"/>
              </a:ext>
            </a:extLst>
          </p:cNvPr>
          <p:cNvSpPr>
            <a:spLocks noGrp="1"/>
          </p:cNvSpPr>
          <p:nvPr>
            <p:ph type="body" sz="quarter" idx="12"/>
          </p:nvPr>
        </p:nvSpPr>
        <p:spPr>
          <a:xfrm>
            <a:off x="5986511" y="1685514"/>
            <a:ext cx="5734900" cy="3977640"/>
          </a:xfrm>
        </p:spPr>
        <p:txBody>
          <a:bodyPr lIns="0" tIns="0" rIns="0" bIns="0" anchor="t"/>
          <a:lstStyle/>
          <a:p>
            <a:r>
              <a:rPr lang="en-US" sz="3200" dirty="0">
                <a:latin typeface="Aptos Narrow"/>
              </a:rPr>
              <a:t>Practice combining simple sentences. </a:t>
            </a:r>
          </a:p>
          <a:p>
            <a:r>
              <a:rPr lang="en-US" sz="3200" dirty="0">
                <a:latin typeface="Aptos Narrow"/>
              </a:rPr>
              <a:t>Talk about word choices. </a:t>
            </a:r>
          </a:p>
          <a:p>
            <a:r>
              <a:rPr lang="en-US" sz="3200" dirty="0">
                <a:latin typeface="Aptos Narrow"/>
              </a:rPr>
              <a:t>Use guiding questions. </a:t>
            </a:r>
          </a:p>
          <a:p>
            <a:r>
              <a:rPr lang="en-US" sz="3200" dirty="0">
                <a:latin typeface="Aptos Narrow"/>
              </a:rPr>
              <a:t>Make it a fun challenge. </a:t>
            </a:r>
          </a:p>
          <a:p>
            <a:r>
              <a:rPr lang="en-US" sz="3200" dirty="0">
                <a:latin typeface="Aptos Narrow"/>
              </a:rPr>
              <a:t>Celebrate creativity. </a:t>
            </a:r>
          </a:p>
        </p:txBody>
      </p:sp>
    </p:spTree>
    <p:extLst>
      <p:ext uri="{BB962C8B-B14F-4D97-AF65-F5344CB8AC3E}">
        <p14:creationId xmlns:p14="http://schemas.microsoft.com/office/powerpoint/2010/main" val="177822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37679-F0CD-0B70-173B-DD006E7F3F6A}"/>
              </a:ext>
            </a:extLst>
          </p:cNvPr>
          <p:cNvSpPr>
            <a:spLocks noGrp="1"/>
          </p:cNvSpPr>
          <p:nvPr>
            <p:ph type="title"/>
          </p:nvPr>
        </p:nvSpPr>
        <p:spPr/>
        <p:txBody>
          <a:bodyPr lIns="0" tIns="0" rIns="0" bIns="0" anchor="t"/>
          <a:lstStyle/>
          <a:p>
            <a:r>
              <a:rPr lang="en-US" dirty="0">
                <a:latin typeface="Aptos Narrow"/>
              </a:rPr>
              <a:t>How You Can Help Your Child at Home (2 of 2)</a:t>
            </a:r>
            <a:endParaRPr lang="en-US" b="0" dirty="0">
              <a:solidFill>
                <a:srgbClr val="000000"/>
              </a:solidFill>
              <a:latin typeface="Aptos Narrow"/>
            </a:endParaRPr>
          </a:p>
        </p:txBody>
      </p:sp>
      <p:pic>
        <p:nvPicPr>
          <p:cNvPr id="8" name="Picture Placeholder 7" descr="QR code">
            <a:extLst>
              <a:ext uri="{FF2B5EF4-FFF2-40B4-BE49-F238E27FC236}">
                <a16:creationId xmlns:a16="http://schemas.microsoft.com/office/drawing/2014/main" id="{38A07797-CC2A-7410-A064-5345F3987843}"/>
              </a:ext>
            </a:extLst>
          </p:cNvPr>
          <p:cNvPicPr>
            <a:picLocks noGrp="1" noChangeAspect="1"/>
          </p:cNvPicPr>
          <p:nvPr>
            <p:ph type="pic" sz="quarter" idx="14"/>
          </p:nvPr>
        </p:nvPicPr>
        <p:blipFill>
          <a:blip r:embed="rId3"/>
          <a:srcRect l="2339" r="2339"/>
          <a:stretch/>
        </p:blipFill>
        <p:spPr>
          <a:prstGeom prst="rect">
            <a:avLst/>
          </a:prstGeom>
        </p:spPr>
      </p:pic>
      <p:pic>
        <p:nvPicPr>
          <p:cNvPr id="3" name="Picture Placeholder 2">
            <a:extLst>
              <a:ext uri="{FF2B5EF4-FFF2-40B4-BE49-F238E27FC236}">
                <a16:creationId xmlns:a16="http://schemas.microsoft.com/office/drawing/2014/main" id="{010C9C32-F61D-65FF-DDED-5E8145C8816F}"/>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662" r="4662"/>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52D9AB9F-198D-2171-ED45-3AF3F65758CE}"/>
              </a:ext>
            </a:extLst>
          </p:cNvPr>
          <p:cNvSpPr>
            <a:spLocks noGrp="1"/>
          </p:cNvSpPr>
          <p:nvPr>
            <p:ph type="body" sz="quarter" idx="15"/>
          </p:nvPr>
        </p:nvSpPr>
        <p:spPr/>
        <p:txBody>
          <a:bodyPr lIns="0" tIns="0" rIns="0" bIns="0" anchor="t"/>
          <a:lstStyle/>
          <a:p>
            <a:pPr algn="ctr"/>
            <a:r>
              <a:rPr lang="en-US" sz="2800" b="1" dirty="0">
                <a:latin typeface="Aptos Narrow"/>
                <a:hlinkClick r:id="rId5"/>
              </a:rPr>
              <a:t>Writing and Spelling Ideas to Use with Kids</a:t>
            </a:r>
            <a:endParaRPr lang="en-US" sz="2800" b="1" dirty="0"/>
          </a:p>
          <a:p>
            <a:pPr algn="ctr"/>
            <a:r>
              <a:rPr lang="en-US" sz="1800" dirty="0">
                <a:latin typeface="Aptos Narrow"/>
              </a:rPr>
              <a:t>By: Texas Education Agency</a:t>
            </a:r>
            <a:endParaRPr lang="en-US" dirty="0">
              <a:latin typeface="Aptos Narrow"/>
            </a:endParaRPr>
          </a:p>
          <a:p>
            <a:r>
              <a:rPr lang="en-US" dirty="0">
                <a:latin typeface="Aptos Narrow"/>
              </a:rPr>
              <a:t>      "As children learn some letter-sound matches and start to read, they also begin to experiment with writing. These activities can be used with children to develop their writing and spelling abilities."</a:t>
            </a:r>
            <a:endParaRPr lang="en-US" dirty="0"/>
          </a:p>
        </p:txBody>
      </p:sp>
    </p:spTree>
    <p:extLst>
      <p:ext uri="{BB962C8B-B14F-4D97-AF65-F5344CB8AC3E}">
        <p14:creationId xmlns:p14="http://schemas.microsoft.com/office/powerpoint/2010/main" val="170775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B0EE0-94B6-5DC5-098E-1696FE674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3BDAF-40AD-D170-5D2E-60CE05257ED3}"/>
              </a:ext>
            </a:extLst>
          </p:cNvPr>
          <p:cNvSpPr>
            <a:spLocks noGrp="1"/>
          </p:cNvSpPr>
          <p:nvPr>
            <p:ph type="title"/>
          </p:nvPr>
        </p:nvSpPr>
        <p:spPr/>
        <p:txBody>
          <a:bodyPr lIns="0" tIns="0" rIns="0" bIns="0" anchor="t"/>
          <a:lstStyle/>
          <a:p>
            <a:r>
              <a:rPr lang="en-US" dirty="0">
                <a:latin typeface="Aptos Narrow"/>
              </a:rPr>
              <a:t>In Closing</a:t>
            </a:r>
            <a:endParaRPr lang="en-US" dirty="0"/>
          </a:p>
        </p:txBody>
      </p:sp>
      <p:pic>
        <p:nvPicPr>
          <p:cNvPr id="8" name="Picture Placeholder 7" descr="QR code">
            <a:extLst>
              <a:ext uri="{FF2B5EF4-FFF2-40B4-BE49-F238E27FC236}">
                <a16:creationId xmlns:a16="http://schemas.microsoft.com/office/drawing/2014/main" id="{E7B0A201-C415-FF27-76DE-D68C4AF7AE75}"/>
              </a:ext>
            </a:extLst>
          </p:cNvPr>
          <p:cNvPicPr>
            <a:picLocks noGrp="1" noChangeAspect="1"/>
          </p:cNvPicPr>
          <p:nvPr>
            <p:ph type="pic" sz="quarter" idx="14"/>
          </p:nvPr>
        </p:nvPicPr>
        <p:blipFill>
          <a:blip r:embed="rId3"/>
          <a:srcRect/>
          <a:stretch/>
        </p:blipFill>
        <p:spPr>
          <a:prstGeom prst="rect">
            <a:avLst/>
          </a:prstGeom>
        </p:spPr>
      </p:pic>
      <p:pic>
        <p:nvPicPr>
          <p:cNvPr id="3" name="Picture Placeholder 2">
            <a:extLst>
              <a:ext uri="{FF2B5EF4-FFF2-40B4-BE49-F238E27FC236}">
                <a16:creationId xmlns:a16="http://schemas.microsoft.com/office/drawing/2014/main" id="{50D36B2B-7FE6-C675-6A93-69FD67097303}"/>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5541" r="5541"/>
          <a:stretch/>
        </p:blipFill>
        <p:spPr>
          <a:xfrm>
            <a:off x="901013" y="1813910"/>
            <a:ext cx="4288972" cy="3215640"/>
          </a:xfrm>
          <a:prstGeom prst="rect">
            <a:avLst/>
          </a:prstGeom>
          <a:ln>
            <a:solidFill>
              <a:srgbClr val="E8E8E8"/>
            </a:solidFill>
          </a:ln>
        </p:spPr>
      </p:pic>
      <p:sp>
        <p:nvSpPr>
          <p:cNvPr id="6" name="Text Placeholder 5">
            <a:extLst>
              <a:ext uri="{FF2B5EF4-FFF2-40B4-BE49-F238E27FC236}">
                <a16:creationId xmlns:a16="http://schemas.microsoft.com/office/drawing/2014/main" id="{4BAB8CBB-C563-71E5-D930-3C36C2A9A730}"/>
              </a:ext>
            </a:extLst>
          </p:cNvPr>
          <p:cNvSpPr>
            <a:spLocks noGrp="1"/>
          </p:cNvSpPr>
          <p:nvPr>
            <p:ph type="body" sz="quarter" idx="15"/>
          </p:nvPr>
        </p:nvSpPr>
        <p:spPr>
          <a:xfrm>
            <a:off x="6334125" y="1752433"/>
            <a:ext cx="5414043" cy="4044482"/>
          </a:xfrm>
        </p:spPr>
        <p:txBody>
          <a:bodyPr lIns="0" tIns="0" rIns="0" bIns="0" anchor="t"/>
          <a:lstStyle/>
          <a:p>
            <a:pPr algn="ctr"/>
            <a:r>
              <a:rPr lang="en-US" sz="2800" b="1" dirty="0">
                <a:latin typeface="Aptos Narrow"/>
                <a:hlinkClick r:id="rId5"/>
              </a:rPr>
              <a:t>Sentence Combining</a:t>
            </a:r>
            <a:endParaRPr lang="en-US" dirty="0">
              <a:latin typeface="Aptos Narrow"/>
            </a:endParaRPr>
          </a:p>
          <a:p>
            <a:r>
              <a:rPr lang="en-US" dirty="0">
                <a:latin typeface="Aptos Narrow"/>
              </a:rPr>
              <a:t>     "Combining sentences encourages students to take two or more short, choppy sentences and combine them into one effective sentence – to make their writing more readable and engaging. Sentence combining is a skill that develops over several short practice sessions. "</a:t>
            </a:r>
            <a:endParaRPr lang="en-US" dirty="0"/>
          </a:p>
        </p:txBody>
      </p:sp>
    </p:spTree>
    <p:extLst>
      <p:ext uri="{BB962C8B-B14F-4D97-AF65-F5344CB8AC3E}">
        <p14:creationId xmlns:p14="http://schemas.microsoft.com/office/powerpoint/2010/main" val="3536137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dirty="0"/>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209673"/>
            <a:ext cx="11251780" cy="3977640"/>
          </a:xfrm>
        </p:spPr>
        <p:txBody>
          <a:bodyPr lIns="0" tIns="0" rIns="0" bIns="0" anchor="t"/>
          <a:lstStyle/>
          <a:p>
            <a:r>
              <a:rPr lang="en-US" dirty="0">
                <a:latin typeface="Aptos Narrow"/>
              </a:rPr>
              <a:t>Reading Rockets. (n.d.). </a:t>
            </a:r>
            <a:r>
              <a:rPr lang="en-US" i="1" dirty="0">
                <a:latin typeface="Aptos Narrow"/>
                <a:hlinkClick r:id="rId3"/>
              </a:rPr>
              <a:t>Sentence combining</a:t>
            </a:r>
            <a:r>
              <a:rPr lang="en-US" dirty="0">
                <a:latin typeface="Aptos Narrow"/>
              </a:rPr>
              <a:t>. Retrieved December 10, 2025, from  https://www.readingrockets.org/classroom/classroom-strategies/sentence-combining</a:t>
            </a:r>
          </a:p>
          <a:p>
            <a:r>
              <a:rPr lang="en-US" dirty="0">
                <a:latin typeface="Aptos Narrow"/>
              </a:rPr>
              <a:t>Scarborough, H. S. (2001). Connecting early language and literacy to later reading (dis)abilities: Evidence, theory, and practice. In S. Neuman &amp; D. Dickinson (Eds.), </a:t>
            </a:r>
            <a:r>
              <a:rPr lang="en-US" i="1" dirty="0">
                <a:latin typeface="Aptos Narrow"/>
              </a:rPr>
              <a:t>Handbook for research in early literacy </a:t>
            </a:r>
            <a:r>
              <a:rPr lang="en-US" dirty="0">
                <a:latin typeface="Aptos Narrow"/>
              </a:rPr>
              <a:t>(pp. 97–110). New York, NY: Guilford Press.</a:t>
            </a:r>
            <a:endParaRPr lang="en-US" dirty="0"/>
          </a:p>
          <a:p>
            <a:r>
              <a:rPr lang="en-US" dirty="0">
                <a:latin typeface="Aptos Narrow"/>
              </a:rPr>
              <a:t>Shanahan, T. (2013). Grammar and comprehension: Scaffolding student interpretation of complex sentences. </a:t>
            </a:r>
            <a:r>
              <a:rPr lang="en-US" i="1" dirty="0">
                <a:latin typeface="Aptos Narrow"/>
              </a:rPr>
              <a:t>Shanahan on Literacy</a:t>
            </a:r>
            <a:r>
              <a:rPr lang="en-US" dirty="0">
                <a:latin typeface="Aptos Narrow"/>
              </a:rPr>
              <a:t>.</a:t>
            </a:r>
          </a:p>
          <a:p>
            <a:r>
              <a:rPr lang="en-US" dirty="0">
                <a:latin typeface="Aptos Narrow"/>
              </a:rPr>
              <a:t>Texas Education Agency. (n.d.). </a:t>
            </a:r>
            <a:r>
              <a:rPr lang="en-US" i="1" dirty="0">
                <a:latin typeface="Aptos Narrow"/>
                <a:hlinkClick r:id="rId4"/>
              </a:rPr>
              <a:t>Writing and spelling ideas to use with kids</a:t>
            </a:r>
            <a:r>
              <a:rPr lang="en-US" dirty="0">
                <a:latin typeface="Aptos Narrow"/>
              </a:rPr>
              <a:t>. Reading Rockets. https://www.readingrockets.org/topics/writing/articles/writing-and-spelling-ideas-use-kids</a:t>
            </a:r>
          </a:p>
        </p:txBody>
      </p:sp>
    </p:spTree>
    <p:extLst>
      <p:ext uri="{BB962C8B-B14F-4D97-AF65-F5344CB8AC3E}">
        <p14:creationId xmlns:p14="http://schemas.microsoft.com/office/powerpoint/2010/main" val="2440992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dirty="0"/>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dirty="0" err="1">
                <a:latin typeface="Aptos Narrow"/>
              </a:rPr>
              <a:t>LEARning</a:t>
            </a:r>
            <a:r>
              <a:rPr lang="en-US" dirty="0">
                <a:latin typeface="Aptos Narrow"/>
              </a:rPr>
              <a:t> about Literacy for Families Series</a:t>
            </a:r>
            <a:endParaRPr lang="en-US" dirty="0"/>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lIns="0" tIns="0" rIns="0" bIns="0" anchor="t"/>
          <a:lstStyle/>
          <a:p>
            <a:r>
              <a:rPr lang="en-US" dirty="0">
                <a:latin typeface="Aptos Narrow"/>
              </a:rPr>
              <a:t>Session 6: Sentence Comprehension </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dirty="0"/>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dirty="0">
                <a:latin typeface="Aptos Narrow"/>
              </a:rPr>
              <a:t>Session 6: Language Structures </a:t>
            </a:r>
          </a:p>
        </p:txBody>
      </p:sp>
      <p:pic>
        <p:nvPicPr>
          <p:cNvPr id="3" name="Picture 2" descr="Scarborough's Reading Rope Diagram: all content is in the text version on the next slide.">
            <a:extLst>
              <a:ext uri="{FF2B5EF4-FFF2-40B4-BE49-F238E27FC236}">
                <a16:creationId xmlns:a16="http://schemas.microsoft.com/office/drawing/2014/main" id="{923DFDD3-C8E7-955D-F3B6-A33428A8E52D}"/>
              </a:ext>
            </a:extLst>
          </p:cNvPr>
          <p:cNvPicPr>
            <a:picLocks noChangeAspect="1"/>
          </p:cNvPicPr>
          <p:nvPr/>
        </p:nvPicPr>
        <p:blipFill>
          <a:blip r:embed="rId3"/>
          <a:stretch>
            <a:fillRect/>
          </a:stretch>
        </p:blipFill>
        <p:spPr>
          <a:xfrm>
            <a:off x="2029615" y="990304"/>
            <a:ext cx="8132769" cy="5108891"/>
          </a:xfrm>
          <a:prstGeom prst="rect">
            <a:avLst/>
          </a:prstGeom>
        </p:spPr>
      </p:pic>
      <p:sp>
        <p:nvSpPr>
          <p:cNvPr id="9" name="Google Shape;128;p22" descr="highlighted box around language comprehens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798705" y="1493134"/>
            <a:ext cx="3155260" cy="2754775"/>
          </a:xfrm>
          <a:prstGeom prst="roundRect">
            <a:avLst>
              <a:gd name="adj" fmla="val 16667"/>
            </a:avLst>
          </a:prstGeom>
          <a:solidFill>
            <a:schemeClr val="accent3">
              <a:lumMod val="20000"/>
              <a:lumOff val="80000"/>
              <a:alpha val="45882"/>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arrow pointing at language structures">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8315" y="2870521"/>
            <a:ext cx="741300" cy="259500"/>
          </a:xfrm>
          <a:prstGeom prst="rightArrow">
            <a:avLst>
              <a:gd name="adj1" fmla="val 50000"/>
              <a:gd name="adj2" fmla="val 50000"/>
            </a:avLst>
          </a:prstGeom>
          <a:solidFill>
            <a:srgbClr val="004E7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dirty="0"/>
              <a:t>The many strands that are woven into skilled reading.</a:t>
            </a:r>
          </a:p>
          <a:p>
            <a:pPr marL="0" indent="0"/>
            <a:r>
              <a:rPr lang="en-US" sz="1800" dirty="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dirty="0"/>
              <a:t>Language Comprehension (Upper Strands):</a:t>
            </a:r>
          </a:p>
          <a:p>
            <a:pPr marL="0" indent="0"/>
            <a:r>
              <a:rPr lang="en-US" sz="1400" dirty="0"/>
              <a:t>Strands include:</a:t>
            </a:r>
          </a:p>
          <a:p>
            <a:pPr marL="285750" indent="-285750">
              <a:buFont typeface="Arial" panose="020B0604020202020204" pitchFamily="34" charset="0"/>
              <a:buChar char="•"/>
            </a:pPr>
            <a:r>
              <a:rPr lang="en-US" sz="1400" dirty="0"/>
              <a:t>Background knowledge (facts, concepts, etc.)</a:t>
            </a:r>
          </a:p>
          <a:p>
            <a:pPr marL="285750" indent="-285750">
              <a:buFont typeface="Arial" panose="020B0604020202020204" pitchFamily="34" charset="0"/>
              <a:buChar char="•"/>
            </a:pPr>
            <a:r>
              <a:rPr lang="en-US" sz="1400" dirty="0"/>
              <a:t>Vocabulary (breadth, precision, links, etc.)</a:t>
            </a:r>
          </a:p>
          <a:p>
            <a:pPr marL="285750" indent="-285750">
              <a:buFont typeface="Arial" panose="020B0604020202020204" pitchFamily="34" charset="0"/>
              <a:buChar char="•"/>
            </a:pPr>
            <a:r>
              <a:rPr lang="en-US" sz="1400" dirty="0"/>
              <a:t>Language structures (syntax, semantics, etc.)</a:t>
            </a:r>
          </a:p>
          <a:p>
            <a:pPr marL="285750" indent="-285750">
              <a:buFont typeface="Arial" panose="020B0604020202020204" pitchFamily="34" charset="0"/>
              <a:buChar char="•"/>
            </a:pPr>
            <a:r>
              <a:rPr lang="en-US" sz="1400" dirty="0"/>
              <a:t>Verbal reasoning (inference, metaphor, etc.)</a:t>
            </a:r>
          </a:p>
          <a:p>
            <a:pPr marL="285750" indent="-285750">
              <a:buFont typeface="Arial" panose="020B0604020202020204" pitchFamily="34" charset="0"/>
              <a:buChar char="•"/>
            </a:pPr>
            <a:r>
              <a:rPr lang="en-US" sz="1400" dirty="0"/>
              <a:t>Literacy knowledge (print concepts, genres, etc.)</a:t>
            </a:r>
          </a:p>
          <a:p>
            <a:pPr marL="285750" indent="-285750">
              <a:buFont typeface="Arial" panose="020B0604020202020204" pitchFamily="34" charset="0"/>
              <a:buChar char="•"/>
            </a:pPr>
            <a:r>
              <a:rPr lang="en-US" sz="1400" dirty="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dirty="0"/>
              <a:t>Strands include:</a:t>
            </a:r>
          </a:p>
          <a:p>
            <a:pPr marL="285750" indent="-285750">
              <a:buFont typeface="Arial" panose="020B0604020202020204" pitchFamily="34" charset="0"/>
              <a:buChar char="•"/>
            </a:pPr>
            <a:r>
              <a:rPr lang="en-US" sz="1400" dirty="0"/>
              <a:t>Phonological awareness (syllable, phonemes, etc.).</a:t>
            </a:r>
          </a:p>
          <a:p>
            <a:pPr marL="285750" indent="-285750">
              <a:buFont typeface="Arial" panose="020B0604020202020204" pitchFamily="34" charset="0"/>
              <a:buChar char="•"/>
            </a:pPr>
            <a:r>
              <a:rPr lang="en-US" sz="1400" dirty="0"/>
              <a:t>Decoding (alphabetic principle, spelling-sound correspondences</a:t>
            </a:r>
          </a:p>
          <a:p>
            <a:pPr marL="285750" indent="-285750">
              <a:buFont typeface="Arial" panose="020B0604020202020204" pitchFamily="34" charset="0"/>
              <a:buChar char="•"/>
            </a:pPr>
            <a:r>
              <a:rPr lang="en-US" sz="1400" dirty="0"/>
              <a:t>Sight recognition (of familiar words).</a:t>
            </a:r>
          </a:p>
          <a:p>
            <a:pPr marL="0" indent="0"/>
            <a:r>
              <a:rPr lang="en-US" sz="1400" dirty="0"/>
              <a:t>Skilled Reading:</a:t>
            </a:r>
          </a:p>
          <a:p>
            <a:pPr marL="0" indent="0"/>
            <a:r>
              <a:rPr lang="en-US" sz="1400" dirty="0"/>
              <a:t>Language comprehension becomes increasingly strategic and word recognition becomes increasingly automatic in the progression to becoming a skilled reader. </a:t>
            </a:r>
          </a:p>
          <a:p>
            <a:pPr marL="0" indent="0"/>
            <a:r>
              <a:rPr lang="en-US" sz="1400" dirty="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639D-E16B-9532-F6B0-44A7B6A86C85}"/>
              </a:ext>
            </a:extLst>
          </p:cNvPr>
          <p:cNvSpPr>
            <a:spLocks noGrp="1"/>
          </p:cNvSpPr>
          <p:nvPr>
            <p:ph type="title"/>
          </p:nvPr>
        </p:nvSpPr>
        <p:spPr/>
        <p:txBody>
          <a:bodyPr lIns="0" tIns="0" rIns="0" bIns="0" anchor="t"/>
          <a:lstStyle/>
          <a:p>
            <a:r>
              <a:rPr lang="en-US" dirty="0">
                <a:latin typeface="Aptos Narrow"/>
              </a:rPr>
              <a:t>The Importance of Syntax </a:t>
            </a:r>
            <a:endParaRPr lang="en-US" dirty="0"/>
          </a:p>
        </p:txBody>
      </p:sp>
      <p:sp>
        <p:nvSpPr>
          <p:cNvPr id="5" name="Text Placeholder 4">
            <a:extLst>
              <a:ext uri="{FF2B5EF4-FFF2-40B4-BE49-F238E27FC236}">
                <a16:creationId xmlns:a16="http://schemas.microsoft.com/office/drawing/2014/main" id="{C92CF278-14AE-DAB4-BF63-9DD6814F6ED9}"/>
              </a:ext>
            </a:extLst>
          </p:cNvPr>
          <p:cNvSpPr>
            <a:spLocks noGrp="1"/>
          </p:cNvSpPr>
          <p:nvPr>
            <p:ph type="body" sz="quarter" idx="12"/>
          </p:nvPr>
        </p:nvSpPr>
        <p:spPr/>
        <p:txBody>
          <a:bodyPr lIns="0" tIns="0" rIns="0" bIns="0" anchor="t"/>
          <a:lstStyle/>
          <a:p>
            <a:pPr marL="0" indent="0" algn="ctr">
              <a:buNone/>
            </a:pPr>
            <a:r>
              <a:rPr lang="en-US" sz="2800">
                <a:solidFill>
                  <a:schemeClr val="tx1"/>
                </a:solidFill>
                <a:latin typeface="Aptos Narrow"/>
              </a:rPr>
              <a:t>“There is a lot of evidence showing the importance of grammar in reading comprehension. Studies over the years have shown a clear relationship between syntactic or grammatical sophistication and reading comprehension; that is, </a:t>
            </a:r>
            <a:r>
              <a:rPr lang="en-US" sz="2800" b="1">
                <a:solidFill>
                  <a:schemeClr val="tx1"/>
                </a:solidFill>
                <a:latin typeface="Aptos Narrow"/>
              </a:rPr>
              <a:t>as students learn to employ more complex sentences in their oral and written language, their ability to make sense of what they read increases, too.</a:t>
            </a:r>
            <a:r>
              <a:rPr lang="en-US" sz="2800">
                <a:solidFill>
                  <a:schemeClr val="tx1"/>
                </a:solidFill>
                <a:latin typeface="Aptos Narrow"/>
              </a:rPr>
              <a:t>”</a:t>
            </a:r>
          </a:p>
          <a:p>
            <a:pPr marL="0" indent="0" algn="r">
              <a:buNone/>
            </a:pPr>
            <a:r>
              <a:rPr lang="en-US" sz="2800">
                <a:latin typeface="Aptos Narrow"/>
              </a:rPr>
              <a:t>—</a:t>
            </a:r>
            <a:r>
              <a:rPr lang="en-US" sz="2800">
                <a:solidFill>
                  <a:schemeClr val="tx1"/>
                </a:solidFill>
                <a:latin typeface="Aptos Narrow"/>
              </a:rPr>
              <a:t>Shanahan, 2013</a:t>
            </a:r>
          </a:p>
          <a:p>
            <a:endParaRPr lang="en-US" sz="2800" dirty="0"/>
          </a:p>
        </p:txBody>
      </p:sp>
    </p:spTree>
    <p:extLst>
      <p:ext uri="{BB962C8B-B14F-4D97-AF65-F5344CB8AC3E}">
        <p14:creationId xmlns:p14="http://schemas.microsoft.com/office/powerpoint/2010/main" val="2703509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E86D-5C46-0CA1-97D0-3864D6627645}"/>
              </a:ext>
            </a:extLst>
          </p:cNvPr>
          <p:cNvSpPr>
            <a:spLocks noGrp="1"/>
          </p:cNvSpPr>
          <p:nvPr>
            <p:ph type="title"/>
          </p:nvPr>
        </p:nvSpPr>
        <p:spPr/>
        <p:txBody>
          <a:bodyPr lIns="0" tIns="0" rIns="0" bIns="0" anchor="t"/>
          <a:lstStyle/>
          <a:p>
            <a:r>
              <a:rPr lang="en-US" dirty="0">
                <a:latin typeface="Aptos Narrow"/>
              </a:rPr>
              <a:t>In the Classroom</a:t>
            </a:r>
            <a:endParaRPr lang="en-US" dirty="0"/>
          </a:p>
        </p:txBody>
      </p:sp>
      <p:pic>
        <p:nvPicPr>
          <p:cNvPr id="10" name="Picture Placeholder 9">
            <a:extLst>
              <a:ext uri="{FF2B5EF4-FFF2-40B4-BE49-F238E27FC236}">
                <a16:creationId xmlns:a16="http://schemas.microsoft.com/office/drawing/2014/main" id="{81C55871-C3CA-9FE9-AC13-06D46875E91A}"/>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2540" b="2540"/>
          <a:stretch/>
        </p:blipFill>
        <p:spPr>
          <a:xfrm>
            <a:off x="443813" y="1443495"/>
            <a:ext cx="5410200" cy="3977640"/>
          </a:xfrm>
          <a:prstGeom prst="rect">
            <a:avLst/>
          </a:prstGeom>
          <a:ln>
            <a:solidFill>
              <a:srgbClr val="E8E8E8"/>
            </a:solidFill>
          </a:ln>
        </p:spPr>
      </p:pic>
      <p:sp>
        <p:nvSpPr>
          <p:cNvPr id="4" name="Text Placeholder 3">
            <a:extLst>
              <a:ext uri="{FF2B5EF4-FFF2-40B4-BE49-F238E27FC236}">
                <a16:creationId xmlns:a16="http://schemas.microsoft.com/office/drawing/2014/main" id="{A679DCA5-EA96-923F-C38F-0DE0D5EA7DE5}"/>
              </a:ext>
            </a:extLst>
          </p:cNvPr>
          <p:cNvSpPr>
            <a:spLocks noGrp="1"/>
          </p:cNvSpPr>
          <p:nvPr>
            <p:ph type="body" sz="quarter" idx="14"/>
          </p:nvPr>
        </p:nvSpPr>
        <p:spPr>
          <a:xfrm>
            <a:off x="6334125" y="2090672"/>
            <a:ext cx="5400675" cy="2672845"/>
          </a:xfrm>
        </p:spPr>
        <p:txBody>
          <a:bodyPr lIns="0" tIns="0" rIns="0" bIns="0" anchor="t"/>
          <a:lstStyle/>
          <a:p>
            <a:pPr marL="285750" indent="-285750">
              <a:buFont typeface="Arial,Sans-Serif"/>
              <a:buChar char="•"/>
            </a:pPr>
            <a:r>
              <a:rPr lang="en-US" sz="2800" dirty="0"/>
              <a:t>Teaching skills explicitly </a:t>
            </a:r>
            <a:endParaRPr lang="en-US" sz="2800" dirty="0">
              <a:solidFill>
                <a:srgbClr val="000000"/>
              </a:solidFill>
            </a:endParaRPr>
          </a:p>
          <a:p>
            <a:pPr marL="285750" indent="-285750">
              <a:buFont typeface="Arial,Sans-Serif"/>
              <a:buChar char="•"/>
            </a:pPr>
            <a:r>
              <a:rPr lang="en-US" sz="2800" dirty="0"/>
              <a:t>Emphasizing reading fluency</a:t>
            </a:r>
            <a:endParaRPr lang="en-US" sz="2800" dirty="0">
              <a:solidFill>
                <a:srgbClr val="000000"/>
              </a:solidFill>
            </a:endParaRPr>
          </a:p>
          <a:p>
            <a:pPr marL="285750" indent="-285750">
              <a:buFont typeface="Arial,Sans-Serif"/>
              <a:buChar char="•"/>
            </a:pPr>
            <a:r>
              <a:rPr lang="en-US" sz="2800" dirty="0"/>
              <a:t>Developing metacognitive strategies</a:t>
            </a:r>
            <a:endParaRPr lang="en-US" sz="2800" dirty="0">
              <a:solidFill>
                <a:srgbClr val="000000"/>
              </a:solidFill>
            </a:endParaRPr>
          </a:p>
          <a:p>
            <a:pPr marL="285750" indent="-285750">
              <a:buFont typeface="Arial,Sans-Serif"/>
              <a:buChar char="•"/>
            </a:pPr>
            <a:r>
              <a:rPr lang="en-US" sz="2800" dirty="0">
                <a:latin typeface="Aptos Narrow"/>
              </a:rPr>
              <a:t>Presenting skills cumulatively &amp; sequentially </a:t>
            </a:r>
            <a:endParaRPr lang="en-US" sz="2800" dirty="0">
              <a:solidFill>
                <a:srgbClr val="000000"/>
              </a:solidFill>
            </a:endParaRPr>
          </a:p>
        </p:txBody>
      </p:sp>
    </p:spTree>
    <p:extLst>
      <p:ext uri="{BB962C8B-B14F-4D97-AF65-F5344CB8AC3E}">
        <p14:creationId xmlns:p14="http://schemas.microsoft.com/office/powerpoint/2010/main" val="362233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DE9A-9767-23CC-3A77-FB6FEB739611}"/>
              </a:ext>
            </a:extLst>
          </p:cNvPr>
          <p:cNvSpPr>
            <a:spLocks noGrp="1"/>
          </p:cNvSpPr>
          <p:nvPr>
            <p:ph type="title"/>
          </p:nvPr>
        </p:nvSpPr>
        <p:spPr/>
        <p:txBody>
          <a:bodyPr lIns="0" tIns="0" rIns="0" bIns="0" anchor="t"/>
          <a:lstStyle/>
          <a:p>
            <a:r>
              <a:rPr lang="en-US" dirty="0">
                <a:latin typeface="Aptos Narrow"/>
              </a:rPr>
              <a:t>Understanding Sentences by Breaking them Apart (1 of 2)</a:t>
            </a:r>
            <a:endParaRPr lang="en-US" dirty="0"/>
          </a:p>
        </p:txBody>
      </p:sp>
      <p:sp>
        <p:nvSpPr>
          <p:cNvPr id="4" name="Text Placeholder 3">
            <a:extLst>
              <a:ext uri="{FF2B5EF4-FFF2-40B4-BE49-F238E27FC236}">
                <a16:creationId xmlns:a16="http://schemas.microsoft.com/office/drawing/2014/main" id="{3175968E-5F9D-1B01-44F7-2E706F7C5A71}"/>
              </a:ext>
            </a:extLst>
          </p:cNvPr>
          <p:cNvSpPr>
            <a:spLocks noGrp="1"/>
          </p:cNvSpPr>
          <p:nvPr>
            <p:ph type="body" sz="quarter" idx="13"/>
          </p:nvPr>
        </p:nvSpPr>
        <p:spPr>
          <a:xfrm>
            <a:off x="523048" y="1286840"/>
            <a:ext cx="11205402" cy="569839"/>
          </a:xfrm>
        </p:spPr>
        <p:txBody>
          <a:bodyPr lIns="0" tIns="0" rIns="0" bIns="0" anchor="t"/>
          <a:lstStyle/>
          <a:p>
            <a:pPr marL="0" indent="0"/>
            <a:r>
              <a:rPr lang="en-US" sz="2000" b="1" dirty="0">
                <a:solidFill>
                  <a:srgbClr val="345F84"/>
                </a:solidFill>
                <a:latin typeface="Aptos Narrow"/>
              </a:rPr>
              <a:t>Sample Sentence:</a:t>
            </a:r>
          </a:p>
          <a:p>
            <a:pPr marL="0" indent="0"/>
            <a:r>
              <a:rPr lang="en-US" sz="2000" dirty="0">
                <a:latin typeface="Aptos Narrow"/>
              </a:rPr>
              <a:t>After months of careful preparation, the anxious astronauts launched the powerful rocket toward the planet. </a:t>
            </a:r>
            <a:endParaRPr lang="en-US" sz="2000" dirty="0"/>
          </a:p>
        </p:txBody>
      </p:sp>
      <p:graphicFrame>
        <p:nvGraphicFramePr>
          <p:cNvPr id="7" name="Table Placeholder 6">
            <a:extLst>
              <a:ext uri="{FF2B5EF4-FFF2-40B4-BE49-F238E27FC236}">
                <a16:creationId xmlns:a16="http://schemas.microsoft.com/office/drawing/2014/main" id="{011CDF8E-3783-DD0E-C02D-26688146823A}"/>
              </a:ext>
            </a:extLst>
          </p:cNvPr>
          <p:cNvGraphicFramePr>
            <a:graphicFrameLocks noGrp="1"/>
          </p:cNvGraphicFramePr>
          <p:nvPr>
            <p:ph type="tbl" sz="quarter" idx="12"/>
            <p:extLst>
              <p:ext uri="{D42A27DB-BD31-4B8C-83A1-F6EECF244321}">
                <p14:modId xmlns:p14="http://schemas.microsoft.com/office/powerpoint/2010/main" val="1347752528"/>
              </p:ext>
            </p:extLst>
          </p:nvPr>
        </p:nvGraphicFramePr>
        <p:xfrm>
          <a:off x="457200" y="2285994"/>
          <a:ext cx="11271250" cy="2804160"/>
        </p:xfrm>
        <a:graphic>
          <a:graphicData uri="http://schemas.openxmlformats.org/drawingml/2006/table">
            <a:tbl>
              <a:tblPr firstRow="1" bandRow="1">
                <a:tableStyleId>{5C22544A-7EE6-4342-B048-85BDC9FD1C3A}</a:tableStyleId>
              </a:tblPr>
              <a:tblGrid>
                <a:gridCol w="2254250">
                  <a:extLst>
                    <a:ext uri="{9D8B030D-6E8A-4147-A177-3AD203B41FA5}">
                      <a16:colId xmlns:a16="http://schemas.microsoft.com/office/drawing/2014/main" val="3495819947"/>
                    </a:ext>
                  </a:extLst>
                </a:gridCol>
                <a:gridCol w="2254250">
                  <a:extLst>
                    <a:ext uri="{9D8B030D-6E8A-4147-A177-3AD203B41FA5}">
                      <a16:colId xmlns:a16="http://schemas.microsoft.com/office/drawing/2014/main" val="3422169189"/>
                    </a:ext>
                  </a:extLst>
                </a:gridCol>
                <a:gridCol w="2254250">
                  <a:extLst>
                    <a:ext uri="{9D8B030D-6E8A-4147-A177-3AD203B41FA5}">
                      <a16:colId xmlns:a16="http://schemas.microsoft.com/office/drawing/2014/main" val="2321487568"/>
                    </a:ext>
                  </a:extLst>
                </a:gridCol>
                <a:gridCol w="2254250">
                  <a:extLst>
                    <a:ext uri="{9D8B030D-6E8A-4147-A177-3AD203B41FA5}">
                      <a16:colId xmlns:a16="http://schemas.microsoft.com/office/drawing/2014/main" val="3271280259"/>
                    </a:ext>
                  </a:extLst>
                </a:gridCol>
                <a:gridCol w="2254250">
                  <a:extLst>
                    <a:ext uri="{9D8B030D-6E8A-4147-A177-3AD203B41FA5}">
                      <a16:colId xmlns:a16="http://schemas.microsoft.com/office/drawing/2014/main" val="4251319496"/>
                    </a:ext>
                  </a:extLst>
                </a:gridCol>
              </a:tblGrid>
              <a:tr h="742456">
                <a:tc>
                  <a:txBody>
                    <a:bodyPr/>
                    <a:lstStyle/>
                    <a:p>
                      <a:pPr algn="ctr"/>
                      <a:r>
                        <a:rPr lang="en-US" sz="2400" dirty="0"/>
                        <a:t>Which one, what kind, how many?</a:t>
                      </a:r>
                    </a:p>
                  </a:txBody>
                  <a:tcPr/>
                </a:tc>
                <a:tc>
                  <a:txBody>
                    <a:bodyPr/>
                    <a:lstStyle/>
                    <a:p>
                      <a:pPr algn="ctr"/>
                      <a:r>
                        <a:rPr lang="en-US" sz="2400"/>
                        <a:t>Who or what?</a:t>
                      </a:r>
                    </a:p>
                  </a:txBody>
                  <a:tcPr/>
                </a:tc>
                <a:tc>
                  <a:txBody>
                    <a:bodyPr/>
                    <a:lstStyle/>
                    <a:p>
                      <a:pPr algn="ctr"/>
                      <a:r>
                        <a:rPr lang="en-US" sz="2400"/>
                        <a:t>Is/was doing or happening?</a:t>
                      </a:r>
                    </a:p>
                  </a:txBody>
                  <a:tcPr/>
                </a:tc>
                <a:tc>
                  <a:txBody>
                    <a:bodyPr/>
                    <a:lstStyle/>
                    <a:p>
                      <a:pPr algn="ctr"/>
                      <a:r>
                        <a:rPr lang="en-US" sz="2400"/>
                        <a:t>To what, whom?</a:t>
                      </a:r>
                    </a:p>
                  </a:txBody>
                  <a:tcPr/>
                </a:tc>
                <a:tc>
                  <a:txBody>
                    <a:bodyPr/>
                    <a:lstStyle/>
                    <a:p>
                      <a:pPr algn="ctr"/>
                      <a:r>
                        <a:rPr lang="en-US" sz="2400"/>
                        <a:t>When, where, why, how? </a:t>
                      </a:r>
                    </a:p>
                  </a:txBody>
                  <a:tcPr/>
                </a:tc>
                <a:extLst>
                  <a:ext uri="{0D108BD9-81ED-4DB2-BD59-A6C34878D82A}">
                    <a16:rowId xmlns:a16="http://schemas.microsoft.com/office/drawing/2014/main" val="2066852416"/>
                  </a:ext>
                </a:extLst>
              </a:tr>
              <a:tr h="1479651">
                <a:tc>
                  <a:txBody>
                    <a:bodyPr/>
                    <a:lstStyle/>
                    <a:p>
                      <a:endParaRPr lang="en-US" sz="2000"/>
                    </a:p>
                  </a:txBody>
                  <a:tcPr/>
                </a:tc>
                <a:tc>
                  <a:txBody>
                    <a:bodyPr/>
                    <a:lstStyle/>
                    <a:p>
                      <a:endParaRPr lang="en-US" sz="2000"/>
                    </a:p>
                    <a:p>
                      <a:pPr lvl="0">
                        <a:buNone/>
                      </a:pPr>
                      <a:endParaRPr lang="en-US" sz="2000"/>
                    </a:p>
                    <a:p>
                      <a:pPr lvl="0">
                        <a:buNone/>
                      </a:pPr>
                      <a:endParaRPr lang="en-US" sz="2000"/>
                    </a:p>
                    <a:p>
                      <a:pPr lvl="0">
                        <a:buNone/>
                      </a:pPr>
                      <a:endParaRPr lang="en-US" sz="2000"/>
                    </a:p>
                    <a:p>
                      <a:pPr lvl="0">
                        <a:buNone/>
                      </a:pPr>
                      <a:endParaRPr lang="en-US" sz="2000"/>
                    </a:p>
                  </a:txBody>
                  <a:tcPr/>
                </a:tc>
                <a:tc>
                  <a:txBody>
                    <a:bodyPr/>
                    <a:lstStyle/>
                    <a:p>
                      <a:endParaRPr lang="en-US" sz="2000"/>
                    </a:p>
                  </a:txBody>
                  <a:tcPr/>
                </a:tc>
                <a:tc>
                  <a:txBody>
                    <a:bodyPr/>
                    <a:lstStyle/>
                    <a:p>
                      <a:endParaRPr lang="en-US" sz="2000"/>
                    </a:p>
                  </a:txBody>
                  <a:tcPr/>
                </a:tc>
                <a:tc>
                  <a:txBody>
                    <a:bodyPr/>
                    <a:lstStyle/>
                    <a:p>
                      <a:endParaRPr lang="en-US" sz="2000" dirty="0"/>
                    </a:p>
                  </a:txBody>
                  <a:tcPr/>
                </a:tc>
                <a:extLst>
                  <a:ext uri="{0D108BD9-81ED-4DB2-BD59-A6C34878D82A}">
                    <a16:rowId xmlns:a16="http://schemas.microsoft.com/office/drawing/2014/main" val="1191509458"/>
                  </a:ext>
                </a:extLst>
              </a:tr>
            </a:tbl>
          </a:graphicData>
        </a:graphic>
      </p:graphicFrame>
    </p:spTree>
    <p:extLst>
      <p:ext uri="{BB962C8B-B14F-4D97-AF65-F5344CB8AC3E}">
        <p14:creationId xmlns:p14="http://schemas.microsoft.com/office/powerpoint/2010/main" val="157807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1F72F-9C3E-4ACC-3D38-858D9EC77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03E47-0FB0-96D6-1500-D442CC9C5C6B}"/>
              </a:ext>
            </a:extLst>
          </p:cNvPr>
          <p:cNvSpPr>
            <a:spLocks noGrp="1"/>
          </p:cNvSpPr>
          <p:nvPr>
            <p:ph type="title"/>
          </p:nvPr>
        </p:nvSpPr>
        <p:spPr/>
        <p:txBody>
          <a:bodyPr lIns="0" tIns="0" rIns="0" bIns="0" anchor="t"/>
          <a:lstStyle/>
          <a:p>
            <a:r>
              <a:rPr lang="en-US" dirty="0">
                <a:latin typeface="Aptos Narrow"/>
              </a:rPr>
              <a:t>Understanding Sentences by Breaking them Apart (2 of 2)</a:t>
            </a:r>
            <a:endParaRPr lang="en-US" dirty="0"/>
          </a:p>
        </p:txBody>
      </p:sp>
      <p:sp>
        <p:nvSpPr>
          <p:cNvPr id="4" name="Text Placeholder 3">
            <a:extLst>
              <a:ext uri="{FF2B5EF4-FFF2-40B4-BE49-F238E27FC236}">
                <a16:creationId xmlns:a16="http://schemas.microsoft.com/office/drawing/2014/main" id="{81F7F120-495F-43AE-C1A2-026DD2BA56D4}"/>
              </a:ext>
            </a:extLst>
          </p:cNvPr>
          <p:cNvSpPr>
            <a:spLocks noGrp="1"/>
          </p:cNvSpPr>
          <p:nvPr>
            <p:ph type="body" sz="quarter" idx="13"/>
          </p:nvPr>
        </p:nvSpPr>
        <p:spPr>
          <a:xfrm>
            <a:off x="523048" y="1286840"/>
            <a:ext cx="11205402" cy="569839"/>
          </a:xfrm>
        </p:spPr>
        <p:txBody>
          <a:bodyPr lIns="0" tIns="0" rIns="0" bIns="0" anchor="t"/>
          <a:lstStyle/>
          <a:p>
            <a:pPr marL="0" indent="0"/>
            <a:r>
              <a:rPr lang="en-US" sz="2000" b="1" dirty="0">
                <a:solidFill>
                  <a:srgbClr val="345F84"/>
                </a:solidFill>
                <a:latin typeface="Aptos Narrow"/>
              </a:rPr>
              <a:t>Sample Sentence:</a:t>
            </a:r>
          </a:p>
          <a:p>
            <a:pPr marL="0" indent="0"/>
            <a:r>
              <a:rPr lang="en-US" sz="2000" dirty="0">
                <a:latin typeface="Aptos Narrow"/>
              </a:rPr>
              <a:t>After months of careful preparation, the anxious astronauts launched the powerful rocket toward the planet. </a:t>
            </a:r>
            <a:endParaRPr lang="en-US" sz="2000" dirty="0"/>
          </a:p>
        </p:txBody>
      </p:sp>
      <p:graphicFrame>
        <p:nvGraphicFramePr>
          <p:cNvPr id="6" name="Table Placeholder 6">
            <a:extLst>
              <a:ext uri="{FF2B5EF4-FFF2-40B4-BE49-F238E27FC236}">
                <a16:creationId xmlns:a16="http://schemas.microsoft.com/office/drawing/2014/main" id="{8DA95509-7457-E113-3717-1E45375AAB1E}"/>
              </a:ext>
            </a:extLst>
          </p:cNvPr>
          <p:cNvGraphicFramePr>
            <a:graphicFrameLocks/>
          </p:cNvGraphicFramePr>
          <p:nvPr>
            <p:extLst>
              <p:ext uri="{D42A27DB-BD31-4B8C-83A1-F6EECF244321}">
                <p14:modId xmlns:p14="http://schemas.microsoft.com/office/powerpoint/2010/main" val="2629016644"/>
              </p:ext>
            </p:extLst>
          </p:nvPr>
        </p:nvGraphicFramePr>
        <p:xfrm>
          <a:off x="457200" y="2285994"/>
          <a:ext cx="11271250" cy="3535680"/>
        </p:xfrm>
        <a:graphic>
          <a:graphicData uri="http://schemas.openxmlformats.org/drawingml/2006/table">
            <a:tbl>
              <a:tblPr firstRow="1" bandRow="1">
                <a:tableStyleId>{5C22544A-7EE6-4342-B048-85BDC9FD1C3A}</a:tableStyleId>
              </a:tblPr>
              <a:tblGrid>
                <a:gridCol w="2254250">
                  <a:extLst>
                    <a:ext uri="{9D8B030D-6E8A-4147-A177-3AD203B41FA5}">
                      <a16:colId xmlns:a16="http://schemas.microsoft.com/office/drawing/2014/main" val="3495819947"/>
                    </a:ext>
                  </a:extLst>
                </a:gridCol>
                <a:gridCol w="2254250">
                  <a:extLst>
                    <a:ext uri="{9D8B030D-6E8A-4147-A177-3AD203B41FA5}">
                      <a16:colId xmlns:a16="http://schemas.microsoft.com/office/drawing/2014/main" val="3422169189"/>
                    </a:ext>
                  </a:extLst>
                </a:gridCol>
                <a:gridCol w="2254250">
                  <a:extLst>
                    <a:ext uri="{9D8B030D-6E8A-4147-A177-3AD203B41FA5}">
                      <a16:colId xmlns:a16="http://schemas.microsoft.com/office/drawing/2014/main" val="2321487568"/>
                    </a:ext>
                  </a:extLst>
                </a:gridCol>
                <a:gridCol w="2254250">
                  <a:extLst>
                    <a:ext uri="{9D8B030D-6E8A-4147-A177-3AD203B41FA5}">
                      <a16:colId xmlns:a16="http://schemas.microsoft.com/office/drawing/2014/main" val="3271280259"/>
                    </a:ext>
                  </a:extLst>
                </a:gridCol>
                <a:gridCol w="2254250">
                  <a:extLst>
                    <a:ext uri="{9D8B030D-6E8A-4147-A177-3AD203B41FA5}">
                      <a16:colId xmlns:a16="http://schemas.microsoft.com/office/drawing/2014/main" val="4251319496"/>
                    </a:ext>
                  </a:extLst>
                </a:gridCol>
              </a:tblGrid>
              <a:tr h="742456">
                <a:tc>
                  <a:txBody>
                    <a:bodyPr/>
                    <a:lstStyle/>
                    <a:p>
                      <a:pPr algn="ctr"/>
                      <a:r>
                        <a:rPr lang="en-US" sz="2400" dirty="0"/>
                        <a:t>Which one, what kind, how many?</a:t>
                      </a:r>
                    </a:p>
                  </a:txBody>
                  <a:tcPr/>
                </a:tc>
                <a:tc>
                  <a:txBody>
                    <a:bodyPr/>
                    <a:lstStyle/>
                    <a:p>
                      <a:pPr algn="ctr"/>
                      <a:r>
                        <a:rPr lang="en-US" sz="2400"/>
                        <a:t>Who or what?</a:t>
                      </a:r>
                    </a:p>
                  </a:txBody>
                  <a:tcPr/>
                </a:tc>
                <a:tc>
                  <a:txBody>
                    <a:bodyPr/>
                    <a:lstStyle/>
                    <a:p>
                      <a:pPr algn="ctr"/>
                      <a:r>
                        <a:rPr lang="en-US" sz="2400"/>
                        <a:t>Is/was doing or happening?</a:t>
                      </a:r>
                    </a:p>
                  </a:txBody>
                  <a:tcPr/>
                </a:tc>
                <a:tc>
                  <a:txBody>
                    <a:bodyPr/>
                    <a:lstStyle/>
                    <a:p>
                      <a:pPr algn="ctr"/>
                      <a:r>
                        <a:rPr lang="en-US" sz="2400"/>
                        <a:t>To what, whom?</a:t>
                      </a:r>
                    </a:p>
                  </a:txBody>
                  <a:tcPr/>
                </a:tc>
                <a:tc>
                  <a:txBody>
                    <a:bodyPr/>
                    <a:lstStyle/>
                    <a:p>
                      <a:pPr algn="ctr"/>
                      <a:r>
                        <a:rPr lang="en-US" sz="2400"/>
                        <a:t>When, where, why, how? </a:t>
                      </a:r>
                    </a:p>
                  </a:txBody>
                  <a:tcPr/>
                </a:tc>
                <a:extLst>
                  <a:ext uri="{0D108BD9-81ED-4DB2-BD59-A6C34878D82A}">
                    <a16:rowId xmlns:a16="http://schemas.microsoft.com/office/drawing/2014/main" val="2066852416"/>
                  </a:ext>
                </a:extLst>
              </a:tr>
              <a:tr h="1479651">
                <a:tc>
                  <a:txBody>
                    <a:bodyPr/>
                    <a:lstStyle/>
                    <a:p>
                      <a:r>
                        <a:rPr lang="en-US" sz="2400"/>
                        <a:t>the anxious</a:t>
                      </a:r>
                    </a:p>
                  </a:txBody>
                  <a:tcPr/>
                </a:tc>
                <a:tc>
                  <a:txBody>
                    <a:bodyPr/>
                    <a:lstStyle/>
                    <a:p>
                      <a:r>
                        <a:rPr lang="en-US" sz="2400"/>
                        <a:t>astronauts</a:t>
                      </a:r>
                    </a:p>
                    <a:p>
                      <a:pPr lvl="0">
                        <a:buNone/>
                      </a:pPr>
                      <a:endParaRPr lang="en-US" sz="2400"/>
                    </a:p>
                  </a:txBody>
                  <a:tcPr/>
                </a:tc>
                <a:tc>
                  <a:txBody>
                    <a:bodyPr/>
                    <a:lstStyle/>
                    <a:p>
                      <a:r>
                        <a:rPr lang="en-US" sz="2400"/>
                        <a:t>launched</a:t>
                      </a:r>
                    </a:p>
                  </a:txBody>
                  <a:tcPr/>
                </a:tc>
                <a:tc>
                  <a:txBody>
                    <a:bodyPr/>
                    <a:lstStyle/>
                    <a:p>
                      <a:r>
                        <a:rPr lang="en-US" sz="2400"/>
                        <a:t>the powerful rocket</a:t>
                      </a:r>
                    </a:p>
                  </a:txBody>
                  <a:tcPr/>
                </a:tc>
                <a:tc>
                  <a:txBody>
                    <a:bodyPr/>
                    <a:lstStyle/>
                    <a:p>
                      <a:r>
                        <a:rPr lang="en-US" sz="2400" dirty="0"/>
                        <a:t>after months of careful preparation,</a:t>
                      </a:r>
                    </a:p>
                    <a:p>
                      <a:r>
                        <a:rPr lang="en-US" sz="2400" dirty="0"/>
                        <a:t>toward the planet</a:t>
                      </a:r>
                    </a:p>
                    <a:p>
                      <a:endParaRPr lang="en-US" sz="1400" dirty="0"/>
                    </a:p>
                    <a:p>
                      <a:endParaRPr lang="en-US" sz="1400" dirty="0"/>
                    </a:p>
                  </a:txBody>
                  <a:tcPr/>
                </a:tc>
                <a:extLst>
                  <a:ext uri="{0D108BD9-81ED-4DB2-BD59-A6C34878D82A}">
                    <a16:rowId xmlns:a16="http://schemas.microsoft.com/office/drawing/2014/main" val="1191509458"/>
                  </a:ext>
                </a:extLst>
              </a:tr>
            </a:tbl>
          </a:graphicData>
        </a:graphic>
      </p:graphicFrame>
    </p:spTree>
    <p:extLst>
      <p:ext uri="{BB962C8B-B14F-4D97-AF65-F5344CB8AC3E}">
        <p14:creationId xmlns:p14="http://schemas.microsoft.com/office/powerpoint/2010/main" val="2377372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904B-71AB-3B00-E1DA-E2FE017584CD}"/>
              </a:ext>
            </a:extLst>
          </p:cNvPr>
          <p:cNvSpPr>
            <a:spLocks noGrp="1"/>
          </p:cNvSpPr>
          <p:nvPr>
            <p:ph type="title"/>
          </p:nvPr>
        </p:nvSpPr>
        <p:spPr/>
        <p:txBody>
          <a:bodyPr lIns="0" tIns="0" rIns="0" bIns="0" anchor="t"/>
          <a:lstStyle/>
          <a:p>
            <a:r>
              <a:rPr lang="en-US" dirty="0">
                <a:latin typeface="Aptos Narrow"/>
              </a:rPr>
              <a:t>Lesson on Sentence Combining</a:t>
            </a:r>
            <a:endParaRPr lang="en-US" b="0" dirty="0">
              <a:solidFill>
                <a:srgbClr val="000000"/>
              </a:solidFill>
              <a:latin typeface="Aptos Narrow"/>
            </a:endParaRPr>
          </a:p>
        </p:txBody>
      </p:sp>
      <p:sp>
        <p:nvSpPr>
          <p:cNvPr id="4" name="Text Placeholder 3">
            <a:extLst>
              <a:ext uri="{FF2B5EF4-FFF2-40B4-BE49-F238E27FC236}">
                <a16:creationId xmlns:a16="http://schemas.microsoft.com/office/drawing/2014/main" id="{9E520347-240F-BB87-6D5D-976749855F5C}"/>
              </a:ext>
            </a:extLst>
          </p:cNvPr>
          <p:cNvSpPr>
            <a:spLocks noGrp="1"/>
          </p:cNvSpPr>
          <p:nvPr>
            <p:ph type="body" sz="quarter" idx="12"/>
          </p:nvPr>
        </p:nvSpPr>
        <p:spPr>
          <a:xfrm>
            <a:off x="457200" y="1819276"/>
            <a:ext cx="11251780" cy="2717098"/>
          </a:xfrm>
        </p:spPr>
        <p:txBody>
          <a:bodyPr lIns="0" tIns="0" rIns="0" bIns="0" anchor="t"/>
          <a:lstStyle/>
          <a:p>
            <a:pPr marL="0" indent="0">
              <a:buNone/>
            </a:pPr>
            <a:r>
              <a:rPr lang="en-US" sz="2800" b="1" dirty="0">
                <a:latin typeface="Aptos Narrow"/>
              </a:rPr>
              <a:t>Kernel Sentences: </a:t>
            </a:r>
            <a:endParaRPr lang="en-US" sz="2800" dirty="0">
              <a:solidFill>
                <a:srgbClr val="000000"/>
              </a:solidFill>
              <a:latin typeface="Aptos Narrow"/>
            </a:endParaRPr>
          </a:p>
          <a:p>
            <a:r>
              <a:rPr lang="en-US" sz="2800" dirty="0">
                <a:latin typeface="Aptos Narrow"/>
              </a:rPr>
              <a:t>The astronauts had limited food supplies.</a:t>
            </a:r>
            <a:endParaRPr lang="en-US" sz="2800" dirty="0">
              <a:solidFill>
                <a:srgbClr val="000000"/>
              </a:solidFill>
              <a:latin typeface="Aptos Narrow"/>
            </a:endParaRPr>
          </a:p>
          <a:p>
            <a:pPr>
              <a:spcAft>
                <a:spcPts val="1800"/>
              </a:spcAft>
            </a:pPr>
            <a:r>
              <a:rPr lang="en-US" sz="2800" dirty="0">
                <a:latin typeface="Aptos Narrow"/>
              </a:rPr>
              <a:t>They also had to repair damaged equipment. </a:t>
            </a:r>
            <a:endParaRPr lang="en-US" dirty="0">
              <a:solidFill>
                <a:srgbClr val="000000"/>
              </a:solidFill>
            </a:endParaRPr>
          </a:p>
          <a:p>
            <a:pPr marL="0" indent="0">
              <a:buNone/>
            </a:pPr>
            <a:r>
              <a:rPr lang="en-US" sz="2800" b="1" dirty="0">
                <a:latin typeface="Aptos Narrow"/>
              </a:rPr>
              <a:t>Guiding Question:</a:t>
            </a:r>
            <a:endParaRPr lang="en-US" sz="2800" dirty="0">
              <a:solidFill>
                <a:srgbClr val="000000"/>
              </a:solidFill>
              <a:latin typeface="Aptos Narrow"/>
            </a:endParaRPr>
          </a:p>
          <a:p>
            <a:r>
              <a:rPr lang="en-US" sz="2800" dirty="0">
                <a:latin typeface="Aptos Narrow"/>
              </a:rPr>
              <a:t>What challenges did the astronauts face during their mission?</a:t>
            </a:r>
            <a:endParaRPr lang="en-US" sz="2800" dirty="0">
              <a:solidFill>
                <a:srgbClr val="000000"/>
              </a:solidFill>
              <a:latin typeface="Aptos Narrow"/>
            </a:endParaRPr>
          </a:p>
        </p:txBody>
      </p:sp>
      <p:sp>
        <p:nvSpPr>
          <p:cNvPr id="5" name="Text Placeholder 4">
            <a:extLst>
              <a:ext uri="{FF2B5EF4-FFF2-40B4-BE49-F238E27FC236}">
                <a16:creationId xmlns:a16="http://schemas.microsoft.com/office/drawing/2014/main" id="{FA763C10-49E9-075A-C8D0-3A839ABF9613}"/>
              </a:ext>
            </a:extLst>
          </p:cNvPr>
          <p:cNvSpPr>
            <a:spLocks noGrp="1"/>
          </p:cNvSpPr>
          <p:nvPr>
            <p:ph type="body" sz="quarter" idx="13"/>
          </p:nvPr>
        </p:nvSpPr>
        <p:spPr>
          <a:xfrm>
            <a:off x="446315" y="4880944"/>
            <a:ext cx="11262665" cy="714314"/>
          </a:xfrm>
        </p:spPr>
        <p:txBody>
          <a:bodyPr lIns="0" tIns="0" rIns="0" bIns="0" anchor="t"/>
          <a:lstStyle/>
          <a:p>
            <a:pPr marL="0" indent="0">
              <a:buNone/>
            </a:pPr>
            <a:r>
              <a:rPr lang="en-US" sz="2600" dirty="0">
                <a:solidFill>
                  <a:srgbClr val="004E75"/>
                </a:solidFill>
                <a:latin typeface="Aptos Narrow"/>
              </a:rPr>
              <a:t>The astronauts had limited food supplies, </a:t>
            </a:r>
            <a:r>
              <a:rPr lang="en-US" sz="2600" b="1" dirty="0">
                <a:solidFill>
                  <a:srgbClr val="004E75"/>
                </a:solidFill>
                <a:latin typeface="Aptos Narrow"/>
              </a:rPr>
              <a:t>and</a:t>
            </a:r>
            <a:r>
              <a:rPr lang="en-US" sz="2600" dirty="0">
                <a:solidFill>
                  <a:srgbClr val="004E75"/>
                </a:solidFill>
                <a:latin typeface="Aptos Narrow"/>
              </a:rPr>
              <a:t> they had to repair damaged equipment. </a:t>
            </a:r>
            <a:endParaRPr lang="en-US" sz="2600" dirty="0">
              <a:solidFill>
                <a:srgbClr val="000000"/>
              </a:solidFill>
              <a:latin typeface="Aptos Narrow"/>
            </a:endParaRPr>
          </a:p>
        </p:txBody>
      </p:sp>
    </p:spTree>
    <p:extLst>
      <p:ext uri="{BB962C8B-B14F-4D97-AF65-F5344CB8AC3E}">
        <p14:creationId xmlns:p14="http://schemas.microsoft.com/office/powerpoint/2010/main" val="2353549248"/>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FC426CE6-3B30-418C-A3AC-B412C0E38A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c2fc9cd-0a91-4dbf-8d4c-73fc2d066c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FD5E18-56CD-4B32-89DE-6CF4A946E039}">
  <ds:schemaRefs>
    <ds:schemaRef ds:uri="http://schemas.microsoft.com/sharepoint/v3/contenttype/forms"/>
  </ds:schemaRefs>
</ds:datastoreItem>
</file>

<file path=customXml/itemProps3.xml><?xml version="1.0" encoding="utf-8"?>
<ds:datastoreItem xmlns:ds="http://schemas.openxmlformats.org/officeDocument/2006/customXml" ds:itemID="{BF8F0BB9-C7EE-41FF-9A01-B430B4EE6EBE}">
  <ds:schemaRefs>
    <ds:schemaRef ds:uri="http://schemas.microsoft.com/office/infopath/2007/PartnerControls"/>
    <ds:schemaRef ds:uri="http://purl.org/dc/dcmitype/"/>
    <ds:schemaRef ds:uri="http://www.w3.org/XML/1998/namespace"/>
    <ds:schemaRef ds:uri="http://schemas.microsoft.com/sharepoint/v3"/>
    <ds:schemaRef ds:uri="http://schemas.microsoft.com/office/2006/documentManagement/types"/>
    <ds:schemaRef ds:uri="http://purl.org/dc/terms/"/>
    <ds:schemaRef ds:uri="9c2fc9cd-0a91-4dbf-8d4c-73fc2d066c89"/>
    <ds:schemaRef ds:uri="http://schemas.openxmlformats.org/package/2006/metadata/core-properties"/>
    <ds:schemaRef ds:uri="http://purl.org/dc/elements/1.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1460</TotalTime>
  <Words>2716</Words>
  <Application>Microsoft Office PowerPoint</Application>
  <PresentationFormat>Widescreen</PresentationFormat>
  <Paragraphs>208</Paragraphs>
  <Slides>15</Slides>
  <Notes>14</Notes>
  <HiddenSlides>1</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LEARning about Literacy for Families Series</vt:lpstr>
      <vt:lpstr>LEARning about Literacy for Families Series</vt:lpstr>
      <vt:lpstr>Session 6: Language Structures </vt:lpstr>
      <vt:lpstr>Text Version: Scarborough’s Reading Rope</vt:lpstr>
      <vt:lpstr>The Importance of Syntax </vt:lpstr>
      <vt:lpstr>In the Classroom</vt:lpstr>
      <vt:lpstr>Understanding Sentences by Breaking them Apart (1 of 2)</vt:lpstr>
      <vt:lpstr>Understanding Sentences by Breaking them Apart (2 of 2)</vt:lpstr>
      <vt:lpstr>Lesson on Sentence Combining</vt:lpstr>
      <vt:lpstr>Questions to Ask Your Child’s Teacher</vt:lpstr>
      <vt:lpstr>How You Can Help Your Child at Home (1 of 2)</vt:lpstr>
      <vt:lpstr>How You Can Help Your Child at Home (2 of 2)</vt:lpstr>
      <vt:lpstr>In Closing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6_Sentence Comprehension</dc:title>
  <dc:creator>New Jersey Department of Education</dc:creator>
  <cp:lastModifiedBy>Thomas, Elizabeth</cp:lastModifiedBy>
  <cp:revision>124</cp:revision>
  <cp:lastPrinted>2025-12-19T20:05:56Z</cp:lastPrinted>
  <dcterms:created xsi:type="dcterms:W3CDTF">2025-06-09T18:46:56Z</dcterms:created>
  <dcterms:modified xsi:type="dcterms:W3CDTF">2026-07-01T14:29:31Z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