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sldIdLst>
    <p:sldId id="454" r:id="rId5"/>
    <p:sldId id="258" r:id="rId6"/>
    <p:sldId id="327" r:id="rId7"/>
    <p:sldId id="460" r:id="rId8"/>
    <p:sldId id="457" r:id="rId9"/>
    <p:sldId id="458" r:id="rId10"/>
    <p:sldId id="459" r:id="rId11"/>
    <p:sldId id="450" r:id="rId12"/>
    <p:sldId id="451" r:id="rId13"/>
    <p:sldId id="461" r:id="rId14"/>
    <p:sldId id="462" r:id="rId15"/>
    <p:sldId id="453" r:id="rId16"/>
    <p:sldId id="303" r:id="rId17"/>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F7EB9A-B5F0-4CDF-8051-77DB6485A0D8}">
          <p14:sldIdLst>
            <p14:sldId id="454"/>
            <p14:sldId id="258"/>
          </p14:sldIdLst>
        </p14:section>
        <p14:section name="Presentation" id="{E535A68C-A8BD-4644-85B2-7C86E70BF547}">
          <p14:sldIdLst>
            <p14:sldId id="327"/>
            <p14:sldId id="460"/>
            <p14:sldId id="457"/>
            <p14:sldId id="458"/>
            <p14:sldId id="459"/>
            <p14:sldId id="450"/>
            <p14:sldId id="451"/>
            <p14:sldId id="461"/>
          </p14:sldIdLst>
        </p14:section>
        <p14:section name="Closing" id="{1959660B-A37F-44F3-AF9E-944D9DFF0A4E}">
          <p14:sldIdLst>
            <p14:sldId id="462"/>
            <p14:sldId id="453"/>
            <p14:sldId id="30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4C5013-E33A-798A-171A-52B2E38566D0}" name="Schiff, Jorden" initials="SJ" userId="S::jschiff@doe.nj.gov::77d82222-7197-4078-881e-914573ceb08f" providerId="AD"/>
  <p188:author id="{3FDE9C38-294A-C062-FF50-A95FABDA2A50}" name="Lopes, Sofia" initials="LS" userId="S::slopes@doe.nj.gov::bfdcdb35-f473-4f4e-91dd-f675a1682a58" providerId="AD"/>
  <p188:author id="{84A1B241-91A7-D71F-2637-BF0945B4CB23}" name="Bruton, Karen" initials="" userId="S::kbruton@doe.nj.gov::f42c226b-e919-4be2-93bb-24b85f1e2502" providerId="AD"/>
  <p188:author id="{7CD06546-9DD9-0023-DDD8-EC4F2CAE1FF9}" name="Thomas, Elizabeth" initials="ET" userId="S::ethomas@doe.nj.gov::ecf9b76d-2424-407e-a49b-ad172b417e8c" providerId="AD"/>
  <p188:author id="{C427385C-9701-95AF-74C4-14D121462340}" name="Webster-O'Dell, Wendi" initials="WW" userId="S::wwebster@doe.nj.gov::e3781c20-75bc-4503-ad7d-fd8ca9b06264" providerId="AD"/>
  <p188:author id="{EB779783-D0B7-2772-F5A7-466417C0A33D}" name="Bullock, Allyson" initials="AB" userId="S::abullock@doe.nj.gov::c1fbbeaf-b57a-4690-8a61-4b4d400574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75"/>
    <a:srgbClr val="FEAD15"/>
    <a:srgbClr val="772006"/>
    <a:srgbClr val="345F84"/>
    <a:srgbClr val="000000"/>
    <a:srgbClr val="4179A8"/>
    <a:srgbClr val="D9117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41" autoAdjust="0"/>
  </p:normalViewPr>
  <p:slideViewPr>
    <p:cSldViewPr snapToGrid="0">
      <p:cViewPr varScale="1">
        <p:scale>
          <a:sx n="46" d="100"/>
          <a:sy n="46" d="100"/>
        </p:scale>
        <p:origin x="64" y="432"/>
      </p:cViewPr>
      <p:guideLst/>
    </p:cSldViewPr>
  </p:slideViewPr>
  <p:outlineViewPr>
    <p:cViewPr>
      <p:scale>
        <a:sx n="33" d="100"/>
        <a:sy n="33" d="100"/>
      </p:scale>
      <p:origin x="0" y="-676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7B811AE-216E-6F44-9DDB-1445BBBA3764}" type="datetimeFigureOut">
              <a:rPr lang="en-US" smtClean="0"/>
              <a:t>7/1/2026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9B65AB24-858C-4042-8650-F45BC641C7BA}" type="slidenum">
              <a:rPr lang="en-US" smtClean="0"/>
              <a:t>‹#›</a:t>
            </a:fld>
            <a:endParaRPr lang="en-US"/>
          </a:p>
        </p:txBody>
      </p:sp>
    </p:spTree>
    <p:extLst>
      <p:ext uri="{BB962C8B-B14F-4D97-AF65-F5344CB8AC3E}">
        <p14:creationId xmlns:p14="http://schemas.microsoft.com/office/powerpoint/2010/main" val="336679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readingrockets.org/topics/comprehension/articles/making-inferences-and-drawing-conclusion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readingrockets.org/literacy-home/reading-101-guide-parents/your-kindergartener/comprehension-activitie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AE6C-6AC4-FA4C-938E-9D462F0B0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857CF-19A8-E8C3-03EA-1789F3E084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AF335-DC69-3110-9A4E-5250FCD976CB}"/>
              </a:ext>
            </a:extLst>
          </p:cNvPr>
          <p:cNvSpPr>
            <a:spLocks noGrp="1"/>
          </p:cNvSpPr>
          <p:nvPr>
            <p:ph type="body" idx="1"/>
          </p:nvPr>
        </p:nvSpPr>
        <p:spPr/>
        <p:txBody>
          <a:bodyPr/>
          <a:lstStyle/>
          <a:p>
            <a:pPr rtl="0"/>
            <a:r>
              <a:rPr lang="en-US" b="1" dirty="0"/>
              <a:t>Facilitator Narration: </a:t>
            </a:r>
          </a:p>
          <a:p>
            <a:pPr rtl="0"/>
            <a:r>
              <a:rPr lang="en-US" dirty="0"/>
              <a:t>Welcome to the </a:t>
            </a:r>
            <a:r>
              <a:rPr lang="en-US" i="1" dirty="0" err="1"/>
              <a:t>LEARning</a:t>
            </a:r>
            <a:r>
              <a:rPr lang="en-US" i="1" dirty="0"/>
              <a:t> about Literacy for Families</a:t>
            </a:r>
            <a:r>
              <a:rPr lang="en-US" dirty="0"/>
              <a:t> series from the New Jersey Department of Education’s Office of Learning Equity and Academy Recovery, or LEAR. LEAR was established in August 2024 to transform New Jersey’s approach to literacy instruction and advance academic recovery. </a:t>
            </a:r>
          </a:p>
          <a:p>
            <a:pPr rtl="0"/>
            <a:endParaRPr lang="en-US" dirty="0"/>
          </a:p>
          <a:p>
            <a:pPr rtl="0"/>
            <a:r>
              <a:rPr lang="en-US" dirty="0"/>
              <a:t>Along with the LEAR office, a Working Group on Student Literacy was created to make recommendations on best practices and evidence-based strategies to help all children learn. Through the group’s research, it was determined that states that mirrored the language and formats used with teachers successfully communicated information about early literacy learning to families. As a result, one of the group's recommendations was to develop clear, accessible information for families to support aligned language around early literacy development. In response to this recommendation, the LEAR office created this series for parents, families, and caregivers, providing research and information on early literacy, along with practical applications and activities they can do with their children at home.</a:t>
            </a:r>
          </a:p>
          <a:p>
            <a:pPr rtl="0"/>
            <a:endParaRPr lang="en-US" dirty="0"/>
          </a:p>
          <a:p>
            <a:pPr rtl="0"/>
            <a:r>
              <a:rPr lang="en-US" dirty="0"/>
              <a:t>For more information about LEAR and the New Jersey Department of Education, visit the link on the screen.</a:t>
            </a:r>
          </a:p>
          <a:p>
            <a:pPr rtl="0"/>
            <a:endParaRPr lang="en-US" dirty="0"/>
          </a:p>
          <a:p>
            <a:pPr rtl="0"/>
            <a:r>
              <a:rPr lang="en-US" b="1" dirty="0"/>
              <a:t>Facilitator Note: Hide this slide if this is </a:t>
            </a:r>
            <a:r>
              <a:rPr lang="en-US" b="1" u="sng" dirty="0"/>
              <a:t>not </a:t>
            </a:r>
            <a:r>
              <a:rPr lang="en-US" b="1" dirty="0"/>
              <a:t>the first session you are facilitating with this group.</a:t>
            </a:r>
          </a:p>
        </p:txBody>
      </p:sp>
      <p:sp>
        <p:nvSpPr>
          <p:cNvPr id="4" name="Slide Number Placeholder 3">
            <a:extLst>
              <a:ext uri="{FF2B5EF4-FFF2-40B4-BE49-F238E27FC236}">
                <a16:creationId xmlns:a16="http://schemas.microsoft.com/office/drawing/2014/main" id="{CE8DD105-2D25-E990-6742-939FBE373860}"/>
              </a:ext>
            </a:extLst>
          </p:cNvPr>
          <p:cNvSpPr>
            <a:spLocks noGrp="1"/>
          </p:cNvSpPr>
          <p:nvPr>
            <p:ph type="sldNum" sz="quarter" idx="5"/>
          </p:nvPr>
        </p:nvSpPr>
        <p:spPr/>
        <p:txBody>
          <a:bodyPr/>
          <a:lstStyle/>
          <a:p>
            <a:fld id="{9B65AB24-858C-4042-8650-F45BC641C7BA}" type="slidenum">
              <a:rPr lang="en-US" smtClean="0"/>
              <a:t>1</a:t>
            </a:fld>
            <a:endParaRPr lang="en-US"/>
          </a:p>
        </p:txBody>
      </p:sp>
    </p:spTree>
    <p:extLst>
      <p:ext uri="{BB962C8B-B14F-4D97-AF65-F5344CB8AC3E}">
        <p14:creationId xmlns:p14="http://schemas.microsoft.com/office/powerpoint/2010/main" val="2171800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Narration: </a:t>
            </a:r>
          </a:p>
          <a:p>
            <a:r>
              <a:rPr lang="en-US"/>
              <a:t> </a:t>
            </a:r>
          </a:p>
          <a:p>
            <a:r>
              <a:rPr lang="en-US" dirty="0"/>
              <a:t>In closing, we hope that you have enjoyed this session.  To reinforce your learning, we recommend reviewing this article from Reading Rockets prior to our next session.  The resource is linked to the QR code on the screen.  </a:t>
            </a:r>
          </a:p>
          <a:p>
            <a:r>
              <a:rPr lang="en-US"/>
              <a:t> </a:t>
            </a:r>
          </a:p>
          <a:p>
            <a:r>
              <a:rPr lang="en-US"/>
              <a:t> </a:t>
            </a:r>
          </a:p>
          <a:p>
            <a:r>
              <a:rPr lang="en-US" dirty="0"/>
              <a:t>Facilitator Note: Link to resource: </a:t>
            </a:r>
            <a:r>
              <a:rPr lang="en-US" dirty="0">
                <a:hlinkClick r:id="rId3"/>
              </a:rPr>
              <a:t>https://www.readingrockets.org/topics/comprehension/articles/making-inferences-and-drawing-conclusions</a:t>
            </a:r>
            <a:r>
              <a:rPr lang="en-US" dirty="0"/>
              <a:t> </a:t>
            </a:r>
          </a:p>
          <a:p>
            <a:r>
              <a:rPr lang="en-US"/>
              <a:t> </a:t>
            </a:r>
          </a:p>
        </p:txBody>
      </p:sp>
      <p:sp>
        <p:nvSpPr>
          <p:cNvPr id="4" name="Slide Number Placeholder 3"/>
          <p:cNvSpPr>
            <a:spLocks noGrp="1"/>
          </p:cNvSpPr>
          <p:nvPr>
            <p:ph type="sldNum" sz="quarter" idx="5"/>
          </p:nvPr>
        </p:nvSpPr>
        <p:spPr/>
        <p:txBody>
          <a:bodyPr/>
          <a:lstStyle/>
          <a:p>
            <a:fld id="{9B65AB24-858C-4042-8650-F45BC641C7BA}" type="slidenum">
              <a:rPr lang="en-US" smtClean="0"/>
              <a:t>11</a:t>
            </a:fld>
            <a:endParaRPr lang="en-US"/>
          </a:p>
        </p:txBody>
      </p:sp>
    </p:spTree>
    <p:extLst>
      <p:ext uri="{BB962C8B-B14F-4D97-AF65-F5344CB8AC3E}">
        <p14:creationId xmlns:p14="http://schemas.microsoft.com/office/powerpoint/2010/main" val="2222655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12</a:t>
            </a:fld>
            <a:endParaRPr lang="en-US"/>
          </a:p>
        </p:txBody>
      </p:sp>
    </p:spTree>
    <p:extLst>
      <p:ext uri="{BB962C8B-B14F-4D97-AF65-F5344CB8AC3E}">
        <p14:creationId xmlns:p14="http://schemas.microsoft.com/office/powerpoint/2010/main" val="3455311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13</a:t>
            </a:fld>
            <a:endParaRPr lang="en-US"/>
          </a:p>
        </p:txBody>
      </p:sp>
    </p:spTree>
    <p:extLst>
      <p:ext uri="{BB962C8B-B14F-4D97-AF65-F5344CB8AC3E}">
        <p14:creationId xmlns:p14="http://schemas.microsoft.com/office/powerpoint/2010/main" val="1416143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dirty="0">
                <a:solidFill>
                  <a:schemeClr val="tx1"/>
                </a:solidFill>
                <a:effectLst/>
              </a:rPr>
              <a:t>Facilitator Narration: </a:t>
            </a:r>
          </a:p>
          <a:p>
            <a:r>
              <a:rPr lang="en-US" dirty="0"/>
              <a:t>Welcome! We’re excited to have you join us for this seventh session in the </a:t>
            </a:r>
            <a:r>
              <a:rPr lang="en-US" i="1" dirty="0" err="1"/>
              <a:t>LEARning</a:t>
            </a:r>
            <a:r>
              <a:rPr lang="en-US" i="1" dirty="0"/>
              <a:t> about Literacy for Families </a:t>
            </a:r>
            <a:r>
              <a:rPr lang="en-US" dirty="0"/>
              <a:t>series created for New Jersey Families supporting their children’s literacy journey at home.  We will focus on inferencing or making conclusions based on evidence and reasoning. </a:t>
            </a:r>
          </a:p>
          <a:p>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2</a:t>
            </a:fld>
            <a:endParaRPr lang="en-US"/>
          </a:p>
        </p:txBody>
      </p:sp>
    </p:spTree>
    <p:extLst>
      <p:ext uri="{BB962C8B-B14F-4D97-AF65-F5344CB8AC3E}">
        <p14:creationId xmlns:p14="http://schemas.microsoft.com/office/powerpoint/2010/main" val="304496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dirty="0">
                <a:solidFill>
                  <a:schemeClr val="tx1"/>
                </a:solidFill>
                <a:effectLst/>
              </a:rPr>
              <a:t>Facilitator Narration:</a:t>
            </a:r>
            <a:r>
              <a:rPr lang="en-US" b="1" dirty="0"/>
              <a:t> </a:t>
            </a:r>
            <a:r>
              <a:rPr lang="en-US" b="1" i="0" u="none" strike="noStrike" kern="1200" dirty="0">
                <a:solidFill>
                  <a:schemeClr val="tx1"/>
                </a:solidFill>
                <a:effectLst/>
              </a:rPr>
              <a:t> </a:t>
            </a:r>
          </a:p>
          <a:p>
            <a:r>
              <a:rPr lang="en-US" dirty="0"/>
              <a:t>Always starting with </a:t>
            </a:r>
            <a:r>
              <a:rPr lang="en-US" b="0" i="0" u="none" strike="noStrike" kern="1200" dirty="0">
                <a:solidFill>
                  <a:schemeClr val="tx1"/>
                </a:solidFill>
                <a:effectLst/>
              </a:rPr>
              <a:t>our conceptual framework for skilled reading, Scarborough’s Reading Rope</a:t>
            </a:r>
            <a:r>
              <a:rPr lang="en-US" dirty="0"/>
              <a:t>.  This model shows us that reading is more than just recognizing words on a page—it’s about weaving together many different skills.</a:t>
            </a:r>
          </a:p>
          <a:p>
            <a:endParaRPr lang="en-US" dirty="0"/>
          </a:p>
          <a:p>
            <a:r>
              <a:rPr lang="en-US" dirty="0"/>
              <a:t>In session seven, we’ll focus on one strand of that rope: </a:t>
            </a:r>
            <a:r>
              <a:rPr lang="en-US" i="1" dirty="0"/>
              <a:t>verbal reasoning</a:t>
            </a:r>
            <a:r>
              <a:rPr lang="en-US" dirty="0"/>
              <a:t>,</a:t>
            </a:r>
            <a:r>
              <a:rPr lang="en-US" i="0" dirty="0"/>
              <a:t> which is how words can be used literally and figuratively in text</a:t>
            </a:r>
            <a:r>
              <a:rPr lang="en-US" dirty="0"/>
              <a:t>. Within verbal reasoning</a:t>
            </a:r>
            <a:r>
              <a:rPr lang="en-US" b="0" i="0" u="none" strike="noStrike" kern="1200" dirty="0">
                <a:solidFill>
                  <a:schemeClr val="tx1"/>
                </a:solidFill>
                <a:effectLst/>
              </a:rPr>
              <a:t>, </a:t>
            </a:r>
            <a:r>
              <a:rPr lang="en-US" dirty="0"/>
              <a:t>we’ll look closely at </a:t>
            </a:r>
            <a:r>
              <a:rPr lang="en-US" i="1" dirty="0"/>
              <a:t>inferencing. </a:t>
            </a:r>
            <a:r>
              <a:rPr lang="en-US" i="0" dirty="0"/>
              <a:t>You may have heard of the saying, </a:t>
            </a:r>
            <a:r>
              <a:rPr lang="en-US" i="1" dirty="0"/>
              <a:t>“Reading between the lines.” </a:t>
            </a:r>
            <a:r>
              <a:rPr lang="en-US" i="0" dirty="0"/>
              <a:t>This expression means understanding the hidden meaning in a statement or situation. </a:t>
            </a:r>
            <a:r>
              <a:rPr lang="en-US" dirty="0"/>
              <a:t>Inferencing is the skill of ‘reading between the lines’—using clues from the text along with what we already know to understand meaning that isn’t directly stated. This is a higher-level skill and an essential part of making sense of stories and information.</a:t>
            </a:r>
          </a:p>
          <a:p>
            <a:endParaRPr lang="en-US" dirty="0"/>
          </a:p>
          <a:p>
            <a:r>
              <a:rPr lang="en-US" dirty="0"/>
              <a:t>It’s important to know that inferencing doesn’t stand alone. Children need to pull together all of their language comprehension skills—like vocabulary, background knowledge, and understanding sentence structure—to make strong inferences while reading</a:t>
            </a:r>
            <a:r>
              <a:rPr lang="en-US" b="0" i="0" u="none" strike="noStrike" kern="1200" dirty="0">
                <a:solidFill>
                  <a:schemeClr val="tx1"/>
                </a:solidFill>
                <a:effectLst/>
              </a:rPr>
              <a:t>.</a:t>
            </a:r>
            <a:endParaRPr lang="en-US" dirty="0"/>
          </a:p>
          <a:p>
            <a:endParaRPr lang="en-US" dirty="0"/>
          </a:p>
          <a:p>
            <a:pPr defTabSz="933237">
              <a:defRPr/>
            </a:pPr>
            <a:r>
              <a:rPr lang="en-US" dirty="0"/>
              <a:t>Helping students understand when information is implied rather than directly stated will improve their ability to draw conclusions. Inferential thinking is a complex skill that will develop over time and with experience.</a:t>
            </a:r>
          </a:p>
          <a:p>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3</a:t>
            </a:fld>
            <a:endParaRPr lang="en-US"/>
          </a:p>
        </p:txBody>
      </p:sp>
    </p:spTree>
    <p:extLst>
      <p:ext uri="{BB962C8B-B14F-4D97-AF65-F5344CB8AC3E}">
        <p14:creationId xmlns:p14="http://schemas.microsoft.com/office/powerpoint/2010/main" val="382482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Narration:</a:t>
            </a:r>
            <a:r>
              <a:rPr lang="en-US" dirty="0"/>
              <a:t> </a:t>
            </a:r>
          </a:p>
          <a:p>
            <a:r>
              <a:rPr lang="en-US" dirty="0"/>
              <a:t>We will now try a short activity to support your understanding in the skill of inferencing, what your child will experience in school, and how to support this skill at home.  </a:t>
            </a:r>
          </a:p>
          <a:p>
            <a:endParaRPr lang="en-US" dirty="0"/>
          </a:p>
          <a:p>
            <a:r>
              <a:rPr lang="en-US" dirty="0"/>
              <a:t>Take a look at this picture. What do you think is happening? What clues help you make that guess?</a:t>
            </a:r>
          </a:p>
          <a:p>
            <a:endParaRPr lang="en-US" dirty="0"/>
          </a:p>
          <a:p>
            <a:r>
              <a:rPr lang="en-US" dirty="0"/>
              <a:t>Facilitator Note: Invite families to share what they notice, if possible, via the chat feature, or have them note this on their own.</a:t>
            </a:r>
            <a:br>
              <a:rPr lang="en-US" dirty="0"/>
            </a:br>
            <a:endParaRPr lang="en-US" dirty="0"/>
          </a:p>
          <a:p>
            <a:r>
              <a:rPr lang="en-US" dirty="0"/>
              <a:t>Highlight their thinking or note on the following aloud:</a:t>
            </a:r>
            <a:br>
              <a:rPr lang="en-US" dirty="0"/>
            </a:br>
            <a:endParaRPr lang="en-US" dirty="0"/>
          </a:p>
          <a:p>
            <a:pPr marL="291636" indent="-291636">
              <a:buFont typeface="Arial"/>
              <a:buChar char="•"/>
            </a:pPr>
            <a:r>
              <a:rPr lang="en-US" dirty="0"/>
              <a:t>“You noticed the boots and jacket—great details!”</a:t>
            </a:r>
          </a:p>
          <a:p>
            <a:pPr marL="291636" indent="-291636">
              <a:buFont typeface="Arial"/>
              <a:buChar char="•"/>
            </a:pPr>
            <a:r>
              <a:rPr lang="en-US" dirty="0"/>
              <a:t>“Yes, splashing in the puddle tells us it probably rained just before this.”</a:t>
            </a:r>
            <a:br>
              <a:rPr lang="en-US" dirty="0"/>
            </a:br>
            <a:endParaRPr lang="en-US" dirty="0"/>
          </a:p>
          <a:p>
            <a:r>
              <a:rPr lang="en-US" dirty="0"/>
              <a:t>Explain and share with the group: “You combined clues in the picture with what you already know about rain and puddles. That’s </a:t>
            </a:r>
            <a:r>
              <a:rPr lang="en-US" b="0" dirty="0"/>
              <a:t>inferencing!”</a:t>
            </a:r>
          </a:p>
          <a:p>
            <a:br>
              <a:rPr lang="en-US" dirty="0"/>
            </a:br>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5</a:t>
            </a:fld>
            <a:endParaRPr lang="en-US"/>
          </a:p>
        </p:txBody>
      </p:sp>
    </p:spTree>
    <p:extLst>
      <p:ext uri="{BB962C8B-B14F-4D97-AF65-F5344CB8AC3E}">
        <p14:creationId xmlns:p14="http://schemas.microsoft.com/office/powerpoint/2010/main" val="2064211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Narration:</a:t>
            </a:r>
            <a:r>
              <a:rPr lang="en-US" dirty="0"/>
              <a:t> </a:t>
            </a:r>
          </a:p>
          <a:p>
            <a:r>
              <a:rPr lang="en-US" dirty="0"/>
              <a:t>Now we’ll try to make some inferences based on text. Read the sentence on the screen: Maya pulled on her raincoat and boots. She ran outside and laughed as water splashed everywhere. The sun peeked out from behind the clouds.</a:t>
            </a:r>
          </a:p>
          <a:p>
            <a:endParaRPr lang="en-US" dirty="0"/>
          </a:p>
          <a:p>
            <a:r>
              <a:rPr lang="en-US" dirty="0"/>
              <a:t>Ask the group out loud: “What can we figure out that the author didn’t directly say?”</a:t>
            </a:r>
          </a:p>
          <a:p>
            <a:r>
              <a:rPr lang="en-US" dirty="0"/>
              <a:t>Then, share the possible inferences: </a:t>
            </a:r>
          </a:p>
          <a:p>
            <a:pPr marL="174982" indent="-174982">
              <a:buFont typeface="Arial" panose="020B0604020202020204" pitchFamily="34" charset="0"/>
              <a:buChar char="•"/>
            </a:pPr>
            <a:r>
              <a:rPr lang="en-US" dirty="0"/>
              <a:t>It has just rained. </a:t>
            </a:r>
          </a:p>
          <a:p>
            <a:pPr marL="174982" indent="-174982">
              <a:buFont typeface="Arial" panose="020B0604020202020204" pitchFamily="34" charset="0"/>
              <a:buChar char="•"/>
            </a:pPr>
            <a:r>
              <a:rPr lang="en-US" dirty="0"/>
              <a:t>Maya is jumping in a puddle.  </a:t>
            </a:r>
          </a:p>
          <a:p>
            <a:pPr marL="174982" indent="-174982">
              <a:buFont typeface="Arial" panose="020B0604020202020204" pitchFamily="34" charset="0"/>
              <a:buChar char="•"/>
            </a:pPr>
            <a:r>
              <a:rPr lang="en-US" dirty="0"/>
              <a:t>The rain has stopped.</a:t>
            </a:r>
          </a:p>
          <a:p>
            <a:endParaRPr lang="en-US" dirty="0"/>
          </a:p>
          <a:p>
            <a:r>
              <a:rPr lang="en-US" b="1" dirty="0"/>
              <a:t>Facilitator Note: </a:t>
            </a:r>
            <a:r>
              <a:rPr lang="en-US" dirty="0"/>
              <a:t>Consider collecting additional inferences from participants using the chat feature or another method.</a:t>
            </a:r>
          </a:p>
          <a:p>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6</a:t>
            </a:fld>
            <a:endParaRPr lang="en-US"/>
          </a:p>
        </p:txBody>
      </p:sp>
    </p:spTree>
    <p:extLst>
      <p:ext uri="{BB962C8B-B14F-4D97-AF65-F5344CB8AC3E}">
        <p14:creationId xmlns:p14="http://schemas.microsoft.com/office/powerpoint/2010/main" val="423157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Narration:</a:t>
            </a:r>
            <a:r>
              <a:rPr lang="en-US" dirty="0"/>
              <a:t> </a:t>
            </a:r>
          </a:p>
          <a:p>
            <a:r>
              <a:rPr lang="en-US" dirty="0"/>
              <a:t>The skills we practiced are the same ones your child uses in school—making smart guesses using clues and background knowledge. </a:t>
            </a:r>
          </a:p>
          <a:p>
            <a:r>
              <a:rPr lang="en-US" dirty="0"/>
              <a:t>In the classroom, teachers provide a variety of opportunities to help students use what they know and draw conclusions.</a:t>
            </a:r>
          </a:p>
          <a:p>
            <a:pPr marL="174982" indent="-174982">
              <a:buFont typeface="Arial" panose="020B0604020202020204" pitchFamily="34" charset="0"/>
              <a:buChar char="•"/>
            </a:pPr>
            <a:r>
              <a:rPr lang="en-US" dirty="0"/>
              <a:t>Teachers often use real-life situations to introduce inferential thinking to students. This helps students recognize the inferences they make about their real-life experiences and their reading, check their thinking to make sure it makes sense, and adjust their inferences as they gain new information.</a:t>
            </a:r>
          </a:p>
          <a:p>
            <a:pPr marL="174982" indent="-174982">
              <a:buFont typeface="Arial" panose="020B0604020202020204" pitchFamily="34" charset="0"/>
              <a:buChar char="•"/>
            </a:pPr>
            <a:r>
              <a:rPr lang="en-US" dirty="0"/>
              <a:t>Teachers foster strong inferencing skills when reading text by asking guiding questions about pictures and photos along with story elements in stories and using modeling to scaffold students’ understanding. Modeling includes the teacher “thinking aloud” to show students how they would use text and their own background knowledge to develop an inference. </a:t>
            </a:r>
          </a:p>
          <a:p>
            <a:pPr marL="174982" indent="-174982">
              <a:buFont typeface="Arial" panose="020B0604020202020204" pitchFamily="34" charset="0"/>
              <a:buChar char="•"/>
            </a:pPr>
            <a:endParaRPr lang="en-US" dirty="0"/>
          </a:p>
          <a:p>
            <a:br>
              <a:rPr lang="en-US" dirty="0"/>
            </a:br>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7</a:t>
            </a:fld>
            <a:endParaRPr lang="en-US"/>
          </a:p>
        </p:txBody>
      </p:sp>
    </p:spTree>
    <p:extLst>
      <p:ext uri="{BB962C8B-B14F-4D97-AF65-F5344CB8AC3E}">
        <p14:creationId xmlns:p14="http://schemas.microsoft.com/office/powerpoint/2010/main" val="116705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Narration: </a:t>
            </a:r>
          </a:p>
          <a:p>
            <a:r>
              <a:rPr lang="en-US" dirty="0"/>
              <a:t>Here are a few questions you can ask your child’s teacher to better understand how inferencing is taught and how you can support it at home.</a:t>
            </a:r>
          </a:p>
          <a:p>
            <a:r>
              <a:rPr lang="en-US" dirty="0"/>
              <a:t>You might ask:</a:t>
            </a:r>
          </a:p>
          <a:p>
            <a:pPr marL="174982" indent="-174982">
              <a:buFont typeface="Arial"/>
              <a:buChar char="•"/>
            </a:pPr>
            <a:r>
              <a:rPr lang="en-US" i="1" dirty="0"/>
              <a:t>How do you teach inferencing in the classroom, and what does it look like during reading lessons?</a:t>
            </a:r>
            <a:r>
              <a:rPr lang="en-US" dirty="0"/>
              <a:t> This helps you picture what your child is doing at school.</a:t>
            </a:r>
          </a:p>
          <a:p>
            <a:pPr marL="174982" indent="-174982">
              <a:buFont typeface="Arial"/>
              <a:buChar char="•"/>
            </a:pPr>
            <a:r>
              <a:rPr lang="en-US" i="1" dirty="0"/>
              <a:t>How can I tell if my child is developing strong inferencing skills when we read together at home?</a:t>
            </a:r>
            <a:r>
              <a:rPr lang="en-US" dirty="0"/>
              <a:t> This gives you some signs to look for as you listen to your child read.</a:t>
            </a:r>
          </a:p>
          <a:p>
            <a:pPr marL="174982" indent="-174982">
              <a:buFont typeface="Arial"/>
              <a:buChar char="•"/>
            </a:pPr>
            <a:r>
              <a:rPr lang="en-US" i="1" dirty="0"/>
              <a:t>What kinds of books, stories, or activities best support my child in practicing inferencing?</a:t>
            </a:r>
            <a:r>
              <a:rPr lang="en-US" dirty="0"/>
              <a:t> This way, you can choose materials that match what’s happening in school.</a:t>
            </a:r>
          </a:p>
          <a:p>
            <a:pPr marL="174982" indent="-174982">
              <a:buFont typeface="Arial"/>
              <a:buChar char="•"/>
            </a:pPr>
            <a:r>
              <a:rPr lang="en-US" i="1" dirty="0"/>
              <a:t>If my child struggles with inferencing, what strategies do you use at school—and how can I reinforce those at home?</a:t>
            </a:r>
            <a:r>
              <a:rPr lang="en-US" dirty="0"/>
              <a:t> This ensures you and the teacher are working as a team.</a:t>
            </a:r>
            <a:br>
              <a:rPr lang="en-US" dirty="0"/>
            </a:br>
            <a:endParaRPr lang="en-US" dirty="0"/>
          </a:p>
          <a:p>
            <a:r>
              <a:rPr lang="en-US" dirty="0"/>
              <a:t>The goal is to open the conversation and get clear, practical ways to support your child’s reading growth.</a:t>
            </a:r>
          </a:p>
          <a:p>
            <a:br>
              <a:rPr lang="en-US" dirty="0"/>
            </a:br>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8</a:t>
            </a:fld>
            <a:endParaRPr lang="en-US"/>
          </a:p>
        </p:txBody>
      </p:sp>
    </p:spTree>
    <p:extLst>
      <p:ext uri="{BB962C8B-B14F-4D97-AF65-F5344CB8AC3E}">
        <p14:creationId xmlns:p14="http://schemas.microsoft.com/office/powerpoint/2010/main" val="27966792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u="none" strike="noStrike" kern="1200" dirty="0">
                <a:solidFill>
                  <a:schemeClr val="tx1"/>
                </a:solidFill>
                <a:effectLst/>
              </a:rPr>
              <a:t>Facilitator Narration: </a:t>
            </a:r>
          </a:p>
          <a:p>
            <a:r>
              <a:rPr lang="en-US" dirty="0"/>
              <a:t>When you’re </a:t>
            </a:r>
            <a:r>
              <a:rPr lang="en-US" b="0" i="0" u="none" strike="noStrike" kern="1200" dirty="0">
                <a:solidFill>
                  <a:schemeClr val="tx1"/>
                </a:solidFill>
                <a:effectLst/>
              </a:rPr>
              <a:t>at home</a:t>
            </a:r>
            <a:r>
              <a:rPr lang="en-US" dirty="0"/>
              <a:t>, there are so many simple ways to help </a:t>
            </a:r>
            <a:r>
              <a:rPr lang="en-US" b="0" i="0" u="none" strike="noStrike" kern="1200" dirty="0">
                <a:solidFill>
                  <a:schemeClr val="tx1"/>
                </a:solidFill>
                <a:effectLst/>
              </a:rPr>
              <a:t>your child </a:t>
            </a:r>
            <a:r>
              <a:rPr lang="en-US" dirty="0"/>
              <a:t>grow their inferencing skills</a:t>
            </a:r>
            <a:r>
              <a:rPr lang="en-US" b="0" i="0" u="none" strike="noStrike" kern="1200" dirty="0">
                <a:solidFill>
                  <a:schemeClr val="tx1"/>
                </a:solidFill>
                <a:effectLst/>
              </a:rPr>
              <a:t>.</a:t>
            </a:r>
            <a:endParaRPr lang="en-US" dirty="0"/>
          </a:p>
          <a:p>
            <a:pPr marL="174982" indent="-174982">
              <a:buFont typeface="Arial" panose="020B0604020202020204" pitchFamily="34" charset="0"/>
              <a:buChar char="•"/>
            </a:pPr>
            <a:r>
              <a:rPr lang="en-US" dirty="0"/>
              <a:t>First, during read-alouds, pause and think out loud</a:t>
            </a:r>
            <a:r>
              <a:rPr lang="en-US" i="0" u="none" strike="noStrike" kern="1200" dirty="0">
                <a:solidFill>
                  <a:schemeClr val="tx1"/>
                </a:solidFill>
                <a:effectLst/>
              </a:rPr>
              <a:t>.</a:t>
            </a:r>
            <a:r>
              <a:rPr lang="en-US" b="0" i="0" u="none" strike="noStrike" kern="1200" dirty="0">
                <a:solidFill>
                  <a:schemeClr val="tx1"/>
                </a:solidFill>
                <a:effectLst/>
              </a:rPr>
              <a:t> </a:t>
            </a:r>
            <a:r>
              <a:rPr lang="en-US" dirty="0"/>
              <a:t>Show </a:t>
            </a:r>
            <a:r>
              <a:rPr lang="en-US" b="0" i="0" u="none" strike="noStrike" kern="1200" dirty="0">
                <a:solidFill>
                  <a:schemeClr val="tx1"/>
                </a:solidFill>
                <a:effectLst/>
              </a:rPr>
              <a:t>your </a:t>
            </a:r>
            <a:r>
              <a:rPr lang="en-US" dirty="0"/>
              <a:t>child how you make a smart guess from clues in the text by saying things like, </a:t>
            </a:r>
            <a:r>
              <a:rPr lang="en-US" i="1" dirty="0"/>
              <a:t>‘Her hair is wet… I think it must have rained. What makes me think that? The clue is her hair!’</a:t>
            </a:r>
            <a:endParaRPr lang="en-US" dirty="0"/>
          </a:p>
          <a:p>
            <a:pPr marL="174982" indent="-174982">
              <a:buFont typeface="Arial" panose="020B0604020202020204" pitchFamily="34" charset="0"/>
              <a:buChar char="•"/>
            </a:pPr>
            <a:r>
              <a:rPr lang="en-US" dirty="0"/>
              <a:t>Second, use pictures—family photos</a:t>
            </a:r>
            <a:r>
              <a:rPr lang="en-US" b="0" i="0" u="none" strike="noStrike" kern="1200" dirty="0">
                <a:solidFill>
                  <a:schemeClr val="tx1"/>
                </a:solidFill>
                <a:effectLst/>
              </a:rPr>
              <a:t>, </a:t>
            </a:r>
            <a:r>
              <a:rPr lang="en-US" dirty="0"/>
              <a:t>storybook illustrations</a:t>
            </a:r>
            <a:r>
              <a:rPr lang="en-US" b="0" i="0" u="none" strike="noStrike" kern="1200" dirty="0">
                <a:solidFill>
                  <a:schemeClr val="tx1"/>
                </a:solidFill>
                <a:effectLst/>
              </a:rPr>
              <a:t>, or </a:t>
            </a:r>
            <a:r>
              <a:rPr lang="en-US" dirty="0"/>
              <a:t>even pausing a TV show</a:t>
            </a:r>
            <a:r>
              <a:rPr lang="en-US" b="0" i="0" u="none" strike="noStrike" kern="1200" dirty="0">
                <a:solidFill>
                  <a:schemeClr val="tx1"/>
                </a:solidFill>
                <a:effectLst/>
              </a:rPr>
              <a:t>.</a:t>
            </a:r>
            <a:r>
              <a:rPr lang="en-US" dirty="0"/>
              <a:t> Ask, </a:t>
            </a:r>
            <a:r>
              <a:rPr lang="en-US" i="1" dirty="0"/>
              <a:t>‘What’s going on here? What clues helped you figure that out?’</a:t>
            </a:r>
            <a:endParaRPr lang="en-US" dirty="0">
              <a:ea typeface="+mn-ea"/>
              <a:cs typeface="+mn-cs"/>
            </a:endParaRPr>
          </a:p>
          <a:p>
            <a:pPr marL="174982" indent="-174982">
              <a:buFont typeface="Arial" panose="020B0604020202020204" pitchFamily="34" charset="0"/>
              <a:buChar char="•"/>
            </a:pPr>
            <a:r>
              <a:rPr lang="en-US" dirty="0"/>
              <a:t>And third, play detective in everyday life</a:t>
            </a:r>
            <a:r>
              <a:rPr lang="en-US" i="0" u="none" strike="noStrike" kern="1200" dirty="0">
                <a:solidFill>
                  <a:schemeClr val="tx1"/>
                </a:solidFill>
                <a:effectLst/>
              </a:rPr>
              <a:t>.</a:t>
            </a:r>
            <a:r>
              <a:rPr lang="en-US" b="0" i="0" u="none" strike="noStrike" kern="1200" dirty="0">
                <a:solidFill>
                  <a:schemeClr val="tx1"/>
                </a:solidFill>
                <a:effectLst/>
              </a:rPr>
              <a:t> </a:t>
            </a:r>
            <a:r>
              <a:rPr lang="en-US" dirty="0"/>
              <a:t>Notice things like muddy shoes, an empty plate, or a backpack left out, and ask, </a:t>
            </a:r>
            <a:r>
              <a:rPr lang="en-US" i="1" dirty="0"/>
              <a:t>‘What can we figure out from this?’</a:t>
            </a:r>
            <a:endParaRPr lang="en-US" dirty="0"/>
          </a:p>
          <a:p>
            <a:r>
              <a:rPr lang="en-US" dirty="0"/>
              <a:t>These small, playful moments help children see that inferencing is a skill they can use all the time—not just when reading.</a:t>
            </a:r>
          </a:p>
          <a:p>
            <a:br>
              <a:rPr lang="en-US" dirty="0"/>
            </a:br>
            <a:endParaRPr lang="en-US" dirty="0"/>
          </a:p>
        </p:txBody>
      </p:sp>
      <p:sp>
        <p:nvSpPr>
          <p:cNvPr id="4" name="Slide Number Placeholder 3"/>
          <p:cNvSpPr>
            <a:spLocks noGrp="1"/>
          </p:cNvSpPr>
          <p:nvPr>
            <p:ph type="sldNum" sz="quarter" idx="5"/>
          </p:nvPr>
        </p:nvSpPr>
        <p:spPr/>
        <p:txBody>
          <a:bodyPr/>
          <a:lstStyle/>
          <a:p>
            <a:fld id="{9B65AB24-858C-4042-8650-F45BC641C7BA}" type="slidenum">
              <a:rPr lang="en-US" smtClean="0"/>
              <a:t>9</a:t>
            </a:fld>
            <a:endParaRPr lang="en-US"/>
          </a:p>
        </p:txBody>
      </p:sp>
    </p:spTree>
    <p:extLst>
      <p:ext uri="{BB962C8B-B14F-4D97-AF65-F5344CB8AC3E}">
        <p14:creationId xmlns:p14="http://schemas.microsoft.com/office/powerpoint/2010/main" val="2427462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Facilitator Narration: </a:t>
            </a:r>
            <a:endParaRPr lang="en-US" dirty="0">
              <a:solidFill>
                <a:srgbClr val="444444"/>
              </a:solidFill>
            </a:endParaRPr>
          </a:p>
          <a:p>
            <a:r>
              <a:rPr lang="en-US" dirty="0"/>
              <a:t>Additional ideas, activities, directions, and examples can be found on Reading Rockets website. The QR code is linked to the Kindergarten page. Activities for other age and grade levels are accessible from the Reading 101: A Guide for Parents menu.</a:t>
            </a:r>
            <a:endParaRPr lang="en-US" dirty="0">
              <a:solidFill>
                <a:srgbClr val="444444"/>
              </a:solidFill>
            </a:endParaRPr>
          </a:p>
          <a:p>
            <a:br>
              <a:rPr lang="en-US" dirty="0">
                <a:solidFill>
                  <a:srgbClr val="444444"/>
                </a:solidFill>
              </a:rPr>
            </a:br>
            <a:r>
              <a:rPr lang="en-US" b="1" dirty="0"/>
              <a:t>Facilitator Note: </a:t>
            </a:r>
            <a:r>
              <a:rPr lang="en-US" dirty="0"/>
              <a:t>Link to Resource: </a:t>
            </a:r>
            <a:r>
              <a:rPr lang="en-US" dirty="0">
                <a:hlinkClick r:id="rId3"/>
              </a:rPr>
              <a:t>https://www.readingrockets.org/literacy-home/reading-101-guide-parents/your-kindergartener/comprehension-activities</a:t>
            </a:r>
            <a:endParaRPr lang="en-US" dirty="0">
              <a:solidFill>
                <a:srgbClr val="444444"/>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B65AB24-858C-4042-8650-F45BC641C7BA}" type="slidenum">
              <a:rPr lang="en-US" smtClean="0"/>
              <a:t>10</a:t>
            </a:fld>
            <a:endParaRPr lang="en-US"/>
          </a:p>
        </p:txBody>
      </p:sp>
    </p:spTree>
    <p:extLst>
      <p:ext uri="{BB962C8B-B14F-4D97-AF65-F5344CB8AC3E}">
        <p14:creationId xmlns:p14="http://schemas.microsoft.com/office/powerpoint/2010/main" val="15504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3406025277"/>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0817862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20452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195936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5850739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4375779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4136562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2384079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21792548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2047340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31852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203333225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83325285"/>
      </p:ext>
    </p:extLst>
  </p:cSld>
  <p:clrMapOvr>
    <a:masterClrMapping/>
  </p:clrMapOvr>
  <p:extLst>
    <p:ext uri="{DCECCB84-F9BA-43D5-87BE-67443E8EF086}">
      <p15:sldGuideLst xmlns:p15="http://schemas.microsoft.com/office/powerpoint/2012/main">
        <p15:guide id="1" orient="horz" pos="2448"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8438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177233855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2387301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5547174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26962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7117727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766321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endParaRPr lang="en-US"/>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409088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1529855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3899717095"/>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8073543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00791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3460514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endParaRPr lang="en-US"/>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558879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endParaRPr lang="en-US"/>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955020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8609793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675837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7582972"/>
      </p:ext>
    </p:extLst>
  </p:cSld>
  <p:clrMapOvr>
    <a:masterClrMapping/>
  </p:clrMapOvr>
  <p:extLst>
    <p:ext uri="{DCECCB84-F9BA-43D5-87BE-67443E8EF086}">
      <p15:sldGuideLst xmlns:p15="http://schemas.microsoft.com/office/powerpoint/2012/main">
        <p15:guide id="1" orient="horz" pos="2496"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79287710"/>
      </p:ext>
    </p:extLst>
  </p:cSld>
  <p:clrMapOvr>
    <a:masterClrMapping/>
  </p:clrMapOvr>
  <p:extLst>
    <p:ext uri="{DCECCB84-F9BA-43D5-87BE-67443E8EF086}">
      <p15:sldGuideLst xmlns:p15="http://schemas.microsoft.com/office/powerpoint/2012/main">
        <p15:guide id="1" orient="horz" pos="2520"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9712641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071366438"/>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11718869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36646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254237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557170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116104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326763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4045678532"/>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580341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39524674"/>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1789103"/>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2935098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408861"/>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95" r:id="rId4"/>
    <p:sldLayoutId id="2147483687" r:id="rId5"/>
    <p:sldLayoutId id="2147483696" r:id="rId6"/>
    <p:sldLayoutId id="2147483674" r:id="rId7"/>
    <p:sldLayoutId id="2147483688" r:id="rId8"/>
    <p:sldLayoutId id="2147483657" r:id="rId9"/>
    <p:sldLayoutId id="2147483649" r:id="rId10"/>
    <p:sldLayoutId id="2147483652" r:id="rId11"/>
    <p:sldLayoutId id="2147483681" r:id="rId12"/>
    <p:sldLayoutId id="2147483658" r:id="rId13"/>
    <p:sldLayoutId id="2147483676" r:id="rId14"/>
    <p:sldLayoutId id="2147483659" r:id="rId15"/>
    <p:sldLayoutId id="2147483684" r:id="rId16"/>
    <p:sldLayoutId id="2147483689" r:id="rId17"/>
    <p:sldLayoutId id="2147483653" r:id="rId18"/>
    <p:sldLayoutId id="2147483655" r:id="rId19"/>
    <p:sldLayoutId id="2147483660" r:id="rId20"/>
    <p:sldLayoutId id="2147483675" r:id="rId21"/>
    <p:sldLayoutId id="2147483694" r:id="rId22"/>
    <p:sldLayoutId id="2147483697" r:id="rId23"/>
    <p:sldLayoutId id="2147483698" r:id="rId24"/>
    <p:sldLayoutId id="2147483664" r:id="rId25"/>
    <p:sldLayoutId id="2147483680" r:id="rId26"/>
    <p:sldLayoutId id="2147483677" r:id="rId27"/>
    <p:sldLayoutId id="2147483690" r:id="rId28"/>
    <p:sldLayoutId id="2147483691" r:id="rId29"/>
    <p:sldLayoutId id="2147483682" r:id="rId30"/>
    <p:sldLayoutId id="2147483678" r:id="rId31"/>
    <p:sldLayoutId id="2147483683" r:id="rId32"/>
    <p:sldLayoutId id="2147483692" r:id="rId33"/>
    <p:sldLayoutId id="2147483693" r:id="rId34"/>
    <p:sldLayoutId id="2147483665" r:id="rId35"/>
    <p:sldLayoutId id="2147483666" r:id="rId36"/>
    <p:sldLayoutId id="2147483667" r:id="rId37"/>
    <p:sldLayoutId id="2147483668" r:id="rId38"/>
    <p:sldLayoutId id="2147483654" r:id="rId39"/>
    <p:sldLayoutId id="2147483656" r:id="rId40"/>
    <p:sldLayoutId id="2147483669" r:id="rId41"/>
    <p:sldLayoutId id="2147483670" r:id="rId42"/>
    <p:sldLayoutId id="2147483671" r:id="rId43"/>
    <p:sldLayoutId id="2147483679" r:id="rId44"/>
    <p:sldLayoutId id="2147483673" r:id="rId45"/>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0.xml"/><Relationship Id="rId5" Type="http://schemas.openxmlformats.org/officeDocument/2006/relationships/hyperlink" Target="http://ttps:/www.readingrockets.org/literacy-home/reading-101-guide-parents/your-kindergartener/comprehension-activities" TargetMode="Externa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0.xml"/><Relationship Id="rId5" Type="http://schemas.openxmlformats.org/officeDocument/2006/relationships/hyperlink" Target="https://www.readingrockets.org/topics/comprehension/articles/making-inferences-and-drawing-conclusions" TargetMode="Externa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hyperlink" Target="https://www.readingrockets.org/literacy-home/reading-101-guide-parents/your-kindergartener/comprehension-activities?utm_source=chatgpt.com"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hyperlink" Target="https://www.readingrockets.org/literacy-home/reading-101-guide-parents/reading-basics/comprehension" TargetMode="External"/><Relationship Id="rId4" Type="http://schemas.openxmlformats.org/officeDocument/2006/relationships/hyperlink" Target="https://www.readingrockets.org/topics/comprehension/articles/making-inferences-and-drawing-conclusions?utm_source=chatgpt.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14366F-F7BE-D103-91A1-E313FE0BC690}"/>
            </a:ext>
          </a:extLst>
        </p:cNvPr>
        <p:cNvGrpSpPr/>
        <p:nvPr/>
      </p:nvGrpSpPr>
      <p:grpSpPr>
        <a:xfrm>
          <a:off x="0" y="0"/>
          <a:ext cx="0" cy="0"/>
          <a:chOff x="0" y="0"/>
          <a:chExt cx="0" cy="0"/>
        </a:xfrm>
      </p:grpSpPr>
      <p:sp>
        <p:nvSpPr>
          <p:cNvPr id="8" name="Title">
            <a:extLst>
              <a:ext uri="{FF2B5EF4-FFF2-40B4-BE49-F238E27FC236}">
                <a16:creationId xmlns:a16="http://schemas.microsoft.com/office/drawing/2014/main" id="{4901660B-ED5C-2B03-309E-2C6D3613B5FF}"/>
              </a:ext>
            </a:extLst>
          </p:cNvPr>
          <p:cNvSpPr>
            <a:spLocks noGrp="1"/>
          </p:cNvSpPr>
          <p:nvPr>
            <p:ph type="title"/>
          </p:nvPr>
        </p:nvSpPr>
        <p:spPr>
          <a:xfrm>
            <a:off x="443812" y="3919514"/>
            <a:ext cx="11277599" cy="364583"/>
          </a:xfrm>
        </p:spPr>
        <p:txBody>
          <a:bodyPr/>
          <a:lstStyle/>
          <a:p>
            <a:r>
              <a:rPr lang="en-US" dirty="0" err="1"/>
              <a:t>LEARning</a:t>
            </a:r>
            <a:r>
              <a:rPr lang="en-US" dirty="0"/>
              <a:t> about Literacy for Families Series</a:t>
            </a:r>
          </a:p>
        </p:txBody>
      </p:sp>
      <p:sp>
        <p:nvSpPr>
          <p:cNvPr id="13" name="Subtitle">
            <a:extLst>
              <a:ext uri="{FF2B5EF4-FFF2-40B4-BE49-F238E27FC236}">
                <a16:creationId xmlns:a16="http://schemas.microsoft.com/office/drawing/2014/main" id="{FA7CD4D8-9EE9-09BA-FA8F-0A239E8E0873}"/>
              </a:ext>
            </a:extLst>
          </p:cNvPr>
          <p:cNvSpPr>
            <a:spLocks noGrp="1"/>
          </p:cNvSpPr>
          <p:nvPr>
            <p:ph type="body" sz="quarter" idx="13"/>
          </p:nvPr>
        </p:nvSpPr>
        <p:spPr>
          <a:xfrm>
            <a:off x="444782" y="4413991"/>
            <a:ext cx="11290018" cy="364583"/>
          </a:xfrm>
        </p:spPr>
        <p:txBody>
          <a:bodyPr lIns="0" tIns="0" rIns="0" bIns="0" anchor="t"/>
          <a:lstStyle/>
          <a:p>
            <a:r>
              <a:rPr lang="en-US" dirty="0"/>
              <a:t>Series Introduction</a:t>
            </a:r>
          </a:p>
        </p:txBody>
      </p:sp>
      <p:sp>
        <p:nvSpPr>
          <p:cNvPr id="75" name="Text Placeholder 74">
            <a:extLst>
              <a:ext uri="{FF2B5EF4-FFF2-40B4-BE49-F238E27FC236}">
                <a16:creationId xmlns:a16="http://schemas.microsoft.com/office/drawing/2014/main" id="{3DD45E87-BE26-6C1D-0989-E758868D5CBF}"/>
              </a:ext>
            </a:extLst>
          </p:cNvPr>
          <p:cNvSpPr>
            <a:spLocks noGrp="1"/>
          </p:cNvSpPr>
          <p:nvPr>
            <p:ph type="body" sz="quarter" idx="11"/>
          </p:nvPr>
        </p:nvSpPr>
        <p:spPr/>
        <p:txBody>
          <a:bodyPr/>
          <a:lstStyle/>
          <a:p>
            <a:r>
              <a:rPr lang="en-US" dirty="0"/>
              <a:t>Office of Learning Equity &amp; Academic Recovery (LEAR)</a:t>
            </a:r>
          </a:p>
        </p:txBody>
      </p:sp>
      <p:sp>
        <p:nvSpPr>
          <p:cNvPr id="58" name="Text Placeholder 57">
            <a:extLst>
              <a:ext uri="{FF2B5EF4-FFF2-40B4-BE49-F238E27FC236}">
                <a16:creationId xmlns:a16="http://schemas.microsoft.com/office/drawing/2014/main" id="{FCAC3666-CB04-C871-8F19-DEE05E4C220D}"/>
              </a:ext>
            </a:extLst>
          </p:cNvPr>
          <p:cNvSpPr>
            <a:spLocks noGrp="1"/>
          </p:cNvSpPr>
          <p:nvPr>
            <p:ph type="body" sz="quarter" idx="21"/>
          </p:nvPr>
        </p:nvSpPr>
        <p:spPr>
          <a:xfrm>
            <a:off x="457200" y="6248345"/>
            <a:ext cx="1815412" cy="290478"/>
          </a:xfrm>
        </p:spPr>
        <p:txBody>
          <a:bodyPr/>
          <a:lstStyle/>
          <a:p>
            <a:r>
              <a:rPr lang="en-US" dirty="0">
                <a:latin typeface="Aptos Narrow"/>
              </a:rPr>
              <a:t>2026</a:t>
            </a:r>
            <a:endParaRPr lang="en-US" dirty="0"/>
          </a:p>
        </p:txBody>
      </p:sp>
      <p:sp>
        <p:nvSpPr>
          <p:cNvPr id="39" name="Text Placeholder 38">
            <a:extLst>
              <a:ext uri="{FF2B5EF4-FFF2-40B4-BE49-F238E27FC236}">
                <a16:creationId xmlns:a16="http://schemas.microsoft.com/office/drawing/2014/main" id="{AFBE27C7-056F-CC34-CF3D-6E8FA08D5772}"/>
              </a:ext>
            </a:extLst>
          </p:cNvPr>
          <p:cNvSpPr>
            <a:spLocks noGrp="1"/>
          </p:cNvSpPr>
          <p:nvPr>
            <p:ph type="body" sz="quarter" idx="20"/>
          </p:nvPr>
        </p:nvSpPr>
        <p:spPr>
          <a:xfrm>
            <a:off x="3600591" y="6193620"/>
            <a:ext cx="4978400" cy="365125"/>
          </a:xfrm>
        </p:spPr>
        <p:txBody>
          <a:bodyPr/>
          <a:lstStyle/>
          <a:p>
            <a:r>
              <a:rPr lang="en-US" dirty="0"/>
              <a:t>nj.gov/</a:t>
            </a:r>
            <a:r>
              <a:rPr lang="en-US" dirty="0">
                <a:solidFill>
                  <a:schemeClr val="accent6"/>
                </a:solidFill>
              </a:rPr>
              <a:t>education/</a:t>
            </a:r>
            <a:r>
              <a:rPr lang="en-US" dirty="0" err="1">
                <a:solidFill>
                  <a:schemeClr val="accent6"/>
                </a:solidFill>
              </a:rPr>
              <a:t>lear</a:t>
            </a:r>
            <a:endParaRPr lang="en-US" dirty="0">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6BEDE557-55DE-F4A2-6E2A-7D53595CE22F}"/>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301931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40C24-98D9-776A-35B1-D283E48E48F9}"/>
              </a:ext>
            </a:extLst>
          </p:cNvPr>
          <p:cNvSpPr>
            <a:spLocks noGrp="1"/>
          </p:cNvSpPr>
          <p:nvPr>
            <p:ph type="title"/>
          </p:nvPr>
        </p:nvSpPr>
        <p:spPr/>
        <p:txBody>
          <a:bodyPr lIns="0" tIns="0" rIns="0" bIns="0" anchor="t"/>
          <a:lstStyle/>
          <a:p>
            <a:r>
              <a:rPr lang="en-US" dirty="0">
                <a:latin typeface="Aptos Narrow"/>
              </a:rPr>
              <a:t>How You Can Help Your Child at Home (2 of 2)</a:t>
            </a:r>
          </a:p>
        </p:txBody>
      </p:sp>
      <p:pic>
        <p:nvPicPr>
          <p:cNvPr id="9" name="Picture Placeholder 8" descr="QR code">
            <a:extLst>
              <a:ext uri="{FF2B5EF4-FFF2-40B4-BE49-F238E27FC236}">
                <a16:creationId xmlns:a16="http://schemas.microsoft.com/office/drawing/2014/main" id="{D53DDCFA-C00D-8F6A-CCE7-64E88F01DAE9}"/>
              </a:ext>
            </a:extLst>
          </p:cNvPr>
          <p:cNvPicPr>
            <a:picLocks noGrp="1" noChangeAspect="1"/>
          </p:cNvPicPr>
          <p:nvPr>
            <p:ph type="pic" sz="quarter" idx="14"/>
          </p:nvPr>
        </p:nvPicPr>
        <p:blipFill>
          <a:blip r:embed="rId3"/>
          <a:srcRect l="1685" r="1685"/>
          <a:stretch/>
        </p:blipFill>
        <p:spPr>
          <a:prstGeom prst="rect">
            <a:avLst/>
          </a:prstGeom>
        </p:spPr>
      </p:pic>
      <p:pic>
        <p:nvPicPr>
          <p:cNvPr id="8" name="Picture Placeholder 7">
            <a:extLst>
              <a:ext uri="{FF2B5EF4-FFF2-40B4-BE49-F238E27FC236}">
                <a16:creationId xmlns:a16="http://schemas.microsoft.com/office/drawing/2014/main" id="{D6846CBF-248A-169A-DA68-C9C338B4C104}"/>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3056" r="3056"/>
          <a:stretch>
            <a:fillRect/>
          </a:stretch>
        </p:blipFill>
        <p:spPr>
          <a:xfrm>
            <a:off x="443813" y="1966760"/>
            <a:ext cx="5416642" cy="3842183"/>
          </a:xfrm>
          <a:prstGeom prst="rect">
            <a:avLst/>
          </a:prstGeom>
          <a:ln>
            <a:solidFill>
              <a:srgbClr val="E8E8E8"/>
            </a:solidFill>
          </a:ln>
        </p:spPr>
      </p:pic>
      <p:sp>
        <p:nvSpPr>
          <p:cNvPr id="6" name="Text Placeholder 5">
            <a:extLst>
              <a:ext uri="{FF2B5EF4-FFF2-40B4-BE49-F238E27FC236}">
                <a16:creationId xmlns:a16="http://schemas.microsoft.com/office/drawing/2014/main" id="{FF2977B5-4676-1B8D-D1AE-D7E13726EE79}"/>
              </a:ext>
            </a:extLst>
          </p:cNvPr>
          <p:cNvSpPr>
            <a:spLocks noGrp="1"/>
          </p:cNvSpPr>
          <p:nvPr>
            <p:ph type="body" sz="quarter" idx="15"/>
          </p:nvPr>
        </p:nvSpPr>
        <p:spPr>
          <a:xfrm>
            <a:off x="6334125" y="1303082"/>
            <a:ext cx="5376095" cy="5317284"/>
          </a:xfrm>
        </p:spPr>
        <p:txBody>
          <a:bodyPr lIns="0" tIns="0" rIns="0" bIns="0" anchor="t"/>
          <a:lstStyle/>
          <a:p>
            <a:pPr algn="ctr"/>
            <a:r>
              <a:rPr lang="en-US" sz="2800" b="1" dirty="0">
                <a:latin typeface="Aptos Narrow"/>
                <a:hlinkClick r:id="rId5"/>
              </a:rPr>
              <a:t>Comprehension: Activities for Your Kindergartener</a:t>
            </a:r>
            <a:r>
              <a:rPr lang="en-US" dirty="0">
                <a:latin typeface="Aptos Narrow"/>
              </a:rPr>
              <a:t> </a:t>
            </a:r>
          </a:p>
          <a:p>
            <a:r>
              <a:rPr lang="en-US" dirty="0">
                <a:latin typeface="Aptos Narrow"/>
              </a:rPr>
              <a:t>     "Kindergarteners are just beginning their journey as readers, yet they are actively absorbing language and experiences to make sense of the world around them. Encourage your child to think and talk about shared oral stories and books that are read aloud. You can also help by exposing your child to lots of interesting words – vocabulary is key to comprehension." </a:t>
            </a:r>
            <a:endParaRPr lang="en-US" dirty="0"/>
          </a:p>
        </p:txBody>
      </p:sp>
    </p:spTree>
    <p:extLst>
      <p:ext uri="{BB962C8B-B14F-4D97-AF65-F5344CB8AC3E}">
        <p14:creationId xmlns:p14="http://schemas.microsoft.com/office/powerpoint/2010/main" val="776765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B802E-1FCC-A740-56FD-B5ADA30C020C}"/>
              </a:ext>
            </a:extLst>
          </p:cNvPr>
          <p:cNvSpPr>
            <a:spLocks noGrp="1"/>
          </p:cNvSpPr>
          <p:nvPr>
            <p:ph type="title"/>
          </p:nvPr>
        </p:nvSpPr>
        <p:spPr/>
        <p:txBody>
          <a:bodyPr lIns="0" tIns="0" rIns="0" bIns="0" anchor="t"/>
          <a:lstStyle/>
          <a:p>
            <a:r>
              <a:rPr lang="en-US" dirty="0"/>
              <a:t>In Closing</a:t>
            </a:r>
          </a:p>
        </p:txBody>
      </p:sp>
      <p:pic>
        <p:nvPicPr>
          <p:cNvPr id="8" name="Picture Placeholder 7" descr="QR code">
            <a:extLst>
              <a:ext uri="{FF2B5EF4-FFF2-40B4-BE49-F238E27FC236}">
                <a16:creationId xmlns:a16="http://schemas.microsoft.com/office/drawing/2014/main" id="{F9E4FE02-D1B2-AC03-5C1D-84D4D6CE18F3}"/>
              </a:ext>
            </a:extLst>
          </p:cNvPr>
          <p:cNvPicPr>
            <a:picLocks noGrp="1" noChangeAspect="1"/>
          </p:cNvPicPr>
          <p:nvPr>
            <p:ph type="pic" sz="quarter" idx="14"/>
          </p:nvPr>
        </p:nvPicPr>
        <p:blipFill>
          <a:blip r:embed="rId3"/>
          <a:srcRect t="1324" b="1324"/>
          <a:stretch/>
        </p:blipFill>
        <p:spPr>
          <a:prstGeom prst="rect">
            <a:avLst/>
          </a:prstGeom>
        </p:spPr>
      </p:pic>
      <p:pic>
        <p:nvPicPr>
          <p:cNvPr id="9" name="Picture Placeholder 8">
            <a:extLst>
              <a:ext uri="{FF2B5EF4-FFF2-40B4-BE49-F238E27FC236}">
                <a16:creationId xmlns:a16="http://schemas.microsoft.com/office/drawing/2014/main" id="{0E91EC8F-87D5-9C2B-8768-A00A46EBE804}"/>
              </a:ext>
              <a:ext uri="{C183D7F6-B498-43B3-948B-1728B52AA6E4}">
                <adec:decorative xmlns:adec="http://schemas.microsoft.com/office/drawing/2017/decorative" val="1"/>
              </a:ext>
            </a:extLst>
          </p:cNvPr>
          <p:cNvPicPr>
            <a:picLocks noGrp="1" noChangeAspect="1"/>
          </p:cNvPicPr>
          <p:nvPr>
            <p:ph type="pic" sz="quarter" idx="13"/>
          </p:nvPr>
        </p:nvPicPr>
        <p:blipFill>
          <a:blip r:embed="rId4"/>
          <a:srcRect l="4744" r="4744"/>
          <a:stretch/>
        </p:blipFill>
        <p:spPr>
          <a:xfrm>
            <a:off x="443813" y="1819276"/>
            <a:ext cx="5410200" cy="3977640"/>
          </a:xfrm>
          <a:prstGeom prst="rect">
            <a:avLst/>
          </a:prstGeom>
          <a:ln>
            <a:solidFill>
              <a:srgbClr val="E8E8E8"/>
            </a:solidFill>
          </a:ln>
        </p:spPr>
      </p:pic>
      <p:sp>
        <p:nvSpPr>
          <p:cNvPr id="6" name="Text Placeholder 5">
            <a:extLst>
              <a:ext uri="{FF2B5EF4-FFF2-40B4-BE49-F238E27FC236}">
                <a16:creationId xmlns:a16="http://schemas.microsoft.com/office/drawing/2014/main" id="{40C82843-CA7B-BA0E-6655-C3C52CCE83C6}"/>
              </a:ext>
            </a:extLst>
          </p:cNvPr>
          <p:cNvSpPr>
            <a:spLocks noGrp="1"/>
          </p:cNvSpPr>
          <p:nvPr>
            <p:ph type="body" sz="quarter" idx="15"/>
          </p:nvPr>
        </p:nvSpPr>
        <p:spPr>
          <a:xfrm>
            <a:off x="6334125" y="1530241"/>
            <a:ext cx="5375692" cy="4514787"/>
          </a:xfrm>
        </p:spPr>
        <p:txBody>
          <a:bodyPr lIns="0" tIns="0" rIns="0" bIns="0" anchor="t"/>
          <a:lstStyle/>
          <a:p>
            <a:pPr algn="ctr"/>
            <a:r>
              <a:rPr lang="en-US" sz="2800" b="1" dirty="0">
                <a:latin typeface="Aptos Narrow"/>
                <a:hlinkClick r:id="rId5"/>
              </a:rPr>
              <a:t>Making Inferences and Drawing Conclusions</a:t>
            </a:r>
            <a:r>
              <a:rPr lang="en-US" sz="2800" b="1" dirty="0">
                <a:latin typeface="Aptos Narrow"/>
              </a:rPr>
              <a:t> </a:t>
            </a:r>
            <a:endParaRPr lang="en-US" sz="1800" dirty="0"/>
          </a:p>
          <a:p>
            <a:pPr algn="ctr"/>
            <a:r>
              <a:rPr lang="en-US" sz="1800" dirty="0">
                <a:latin typeface="Aptos Narrow"/>
              </a:rPr>
              <a:t>By: Reading Rockets</a:t>
            </a:r>
            <a:endParaRPr lang="en-US" dirty="0">
              <a:latin typeface="Aptos Narrow"/>
            </a:endParaRPr>
          </a:p>
          <a:p>
            <a:r>
              <a:rPr lang="en-US" dirty="0">
                <a:latin typeface="Aptos Narrow"/>
              </a:rPr>
              <a:t>     "Inferences are what we figure out based on an experience. Helping your child understand when information is implied (or not directly stated) will improve her skill in drawing conclusions and making inferences. These skills will be needed for all sorts of school assignments, including reading, science and social studies." </a:t>
            </a:r>
          </a:p>
        </p:txBody>
      </p:sp>
    </p:spTree>
    <p:extLst>
      <p:ext uri="{BB962C8B-B14F-4D97-AF65-F5344CB8AC3E}">
        <p14:creationId xmlns:p14="http://schemas.microsoft.com/office/powerpoint/2010/main" val="698250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4A803-66AC-23B4-6F65-7E9C2E5CD286}"/>
              </a:ext>
            </a:extLst>
          </p:cNvPr>
          <p:cNvSpPr>
            <a:spLocks noGrp="1"/>
          </p:cNvSpPr>
          <p:nvPr>
            <p:ph type="title"/>
          </p:nvPr>
        </p:nvSpPr>
        <p:spPr/>
        <p:txBody>
          <a:bodyPr/>
          <a:lstStyle/>
          <a:p>
            <a:r>
              <a:rPr lang="en-US" dirty="0"/>
              <a:t>References</a:t>
            </a:r>
          </a:p>
        </p:txBody>
      </p:sp>
      <p:sp>
        <p:nvSpPr>
          <p:cNvPr id="4" name="Text Placeholder 3">
            <a:extLst>
              <a:ext uri="{FF2B5EF4-FFF2-40B4-BE49-F238E27FC236}">
                <a16:creationId xmlns:a16="http://schemas.microsoft.com/office/drawing/2014/main" id="{9ED5EF1B-00D4-DDF0-796D-FF30979F6137}"/>
              </a:ext>
            </a:extLst>
          </p:cNvPr>
          <p:cNvSpPr>
            <a:spLocks noGrp="1"/>
          </p:cNvSpPr>
          <p:nvPr>
            <p:ph type="body" sz="quarter" idx="12"/>
          </p:nvPr>
        </p:nvSpPr>
        <p:spPr>
          <a:xfrm>
            <a:off x="470110" y="1209673"/>
            <a:ext cx="11251780" cy="3977640"/>
          </a:xfrm>
        </p:spPr>
        <p:txBody>
          <a:bodyPr lIns="0" tIns="0" rIns="0" bIns="0" anchor="t"/>
          <a:lstStyle/>
          <a:p>
            <a:r>
              <a:rPr lang="en-US" dirty="0">
                <a:latin typeface="Aptos Narrow"/>
              </a:rPr>
              <a:t>Reading Rockets. (n.d.). </a:t>
            </a:r>
            <a:r>
              <a:rPr lang="en-US" i="1" dirty="0">
                <a:latin typeface="Aptos Narrow"/>
                <a:hlinkClick r:id="rId3"/>
              </a:rPr>
              <a:t>Comprehension: Activities for your kindergartener</a:t>
            </a:r>
            <a:r>
              <a:rPr lang="en-US" dirty="0">
                <a:latin typeface="Aptos Narrow"/>
                <a:hlinkClick r:id="rId3"/>
              </a:rPr>
              <a:t>.</a:t>
            </a:r>
            <a:r>
              <a:rPr lang="en-US" dirty="0">
                <a:latin typeface="Aptos Narrow"/>
              </a:rPr>
              <a:t> Retrieved December 10, 2025, from https://www.readingrockets.org/literacy-home/reading-101-guide-parents/your-kindergartener/comprehension-activities</a:t>
            </a:r>
            <a:endParaRPr lang="en-US" dirty="0">
              <a:solidFill>
                <a:schemeClr val="tx1"/>
              </a:solidFill>
              <a:latin typeface="Aptos Narrow"/>
            </a:endParaRPr>
          </a:p>
          <a:p>
            <a:r>
              <a:rPr lang="en-US" dirty="0">
                <a:latin typeface="Aptos Narrow"/>
              </a:rPr>
              <a:t>Reading Rockets. (n.d.). </a:t>
            </a:r>
            <a:r>
              <a:rPr lang="en-US" i="1" dirty="0">
                <a:latin typeface="Aptos Narrow"/>
                <a:hlinkClick r:id="rId4"/>
              </a:rPr>
              <a:t>Making inferences and drawing conclusions</a:t>
            </a:r>
            <a:r>
              <a:rPr lang="en-US" dirty="0">
                <a:latin typeface="Aptos Narrow"/>
              </a:rPr>
              <a:t>. Retrieved December 10, 2025, from https://www.readingrockets.org/topics/comprehension/articles/making-inferences-and-drawing-conclusions</a:t>
            </a:r>
          </a:p>
          <a:p>
            <a:r>
              <a:rPr lang="en-US" dirty="0">
                <a:latin typeface="Aptos Narrow"/>
              </a:rPr>
              <a:t>Reading Rockets. (n.d.). </a:t>
            </a:r>
            <a:r>
              <a:rPr lang="en-US" i="1" dirty="0">
                <a:latin typeface="Aptos Narrow"/>
                <a:hlinkClick r:id="rId5"/>
              </a:rPr>
              <a:t>Reading 101 for Parents: Comprehension</a:t>
            </a:r>
            <a:r>
              <a:rPr lang="en-US" dirty="0">
                <a:latin typeface="Aptos Narrow"/>
                <a:hlinkClick r:id="rId5"/>
              </a:rPr>
              <a:t>.</a:t>
            </a:r>
            <a:r>
              <a:rPr lang="en-US" dirty="0">
                <a:latin typeface="Aptos Narrow"/>
              </a:rPr>
              <a:t> Retrieved September 19, 2025, from https://www.readingrockets.org/literacy-home/reading-101-guide-parents/reading-basics/comprehension</a:t>
            </a:r>
          </a:p>
          <a:p>
            <a:r>
              <a:rPr lang="en-US" dirty="0"/>
              <a:t>Scarborough, H. S. (2001). Connecting early language and literacy to later reading (dis)abilities: Evidence, theory, and practice. In S. Neuman &amp; D. Dickinson (Eds.), </a:t>
            </a:r>
            <a:r>
              <a:rPr lang="en-US" i="1" dirty="0"/>
              <a:t>Handbook for research in early literacy </a:t>
            </a:r>
            <a:r>
              <a:rPr lang="en-US" dirty="0"/>
              <a:t>(pp. 97-110). New York: Guilford Press. </a:t>
            </a:r>
            <a:endParaRPr lang="en-US" dirty="0">
              <a:solidFill>
                <a:srgbClr val="373535"/>
              </a:solidFill>
              <a:latin typeface="Aptos Narrow"/>
            </a:endParaRPr>
          </a:p>
        </p:txBody>
      </p:sp>
    </p:spTree>
    <p:extLst>
      <p:ext uri="{BB962C8B-B14F-4D97-AF65-F5344CB8AC3E}">
        <p14:creationId xmlns:p14="http://schemas.microsoft.com/office/powerpoint/2010/main" val="2440992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p:txBody>
          <a:bodyPr/>
          <a:lstStyle/>
          <a:p>
            <a:r>
              <a:rPr lang="en-US"/>
              <a:t>Follow the New Jersey Department of Education</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21C28231-29B2-6D74-604A-0C595D5E68FE}"/>
              </a:ext>
            </a:extLst>
          </p:cNvPr>
          <p:cNvSpPr>
            <a:spLocks noGrp="1"/>
          </p:cNvSpPr>
          <p:nvPr>
            <p:ph type="title"/>
          </p:nvPr>
        </p:nvSpPr>
        <p:spPr>
          <a:xfrm>
            <a:off x="443812" y="3919514"/>
            <a:ext cx="11277599" cy="364583"/>
          </a:xfrm>
        </p:spPr>
        <p:txBody>
          <a:bodyPr lIns="0" tIns="0" rIns="0" bIns="0" anchor="t"/>
          <a:lstStyle/>
          <a:p>
            <a:r>
              <a:rPr lang="en-US" dirty="0" err="1">
                <a:latin typeface="Aptos Narrow"/>
              </a:rPr>
              <a:t>LEARning</a:t>
            </a:r>
            <a:r>
              <a:rPr lang="en-US" dirty="0">
                <a:latin typeface="Aptos Narrow"/>
              </a:rPr>
              <a:t> about Literacy for Families Series</a:t>
            </a:r>
            <a:endParaRPr lang="en-US" dirty="0"/>
          </a:p>
        </p:txBody>
      </p:sp>
      <p:sp>
        <p:nvSpPr>
          <p:cNvPr id="13" name="Subtitle">
            <a:extLst>
              <a:ext uri="{FF2B5EF4-FFF2-40B4-BE49-F238E27FC236}">
                <a16:creationId xmlns:a16="http://schemas.microsoft.com/office/drawing/2014/main" id="{D6382FFC-C0C8-A740-3729-E08BBEE28114}"/>
              </a:ext>
            </a:extLst>
          </p:cNvPr>
          <p:cNvSpPr>
            <a:spLocks noGrp="1"/>
          </p:cNvSpPr>
          <p:nvPr>
            <p:ph type="body" sz="quarter" idx="13"/>
          </p:nvPr>
        </p:nvSpPr>
        <p:spPr>
          <a:xfrm>
            <a:off x="444782" y="4413991"/>
            <a:ext cx="11290018" cy="364583"/>
          </a:xfrm>
        </p:spPr>
        <p:txBody>
          <a:bodyPr lIns="0" tIns="0" rIns="0" bIns="0" anchor="t"/>
          <a:lstStyle/>
          <a:p>
            <a:r>
              <a:rPr lang="en-US" dirty="0">
                <a:latin typeface="Aptos Narrow"/>
              </a:rPr>
              <a:t>Session 7: Inferences</a:t>
            </a:r>
          </a:p>
        </p:txBody>
      </p:sp>
      <p:sp>
        <p:nvSpPr>
          <p:cNvPr id="75" name="Text Placeholder 74">
            <a:extLst>
              <a:ext uri="{FF2B5EF4-FFF2-40B4-BE49-F238E27FC236}">
                <a16:creationId xmlns:a16="http://schemas.microsoft.com/office/drawing/2014/main" id="{1568DD6C-D9FE-A372-DC5C-4011B5D07C57}"/>
              </a:ext>
            </a:extLst>
          </p:cNvPr>
          <p:cNvSpPr>
            <a:spLocks noGrp="1"/>
          </p:cNvSpPr>
          <p:nvPr>
            <p:ph type="body" sz="quarter" idx="11"/>
          </p:nvPr>
        </p:nvSpPr>
        <p:spPr/>
        <p:txBody>
          <a:bodyPr/>
          <a:lstStyle/>
          <a:p>
            <a:r>
              <a:rPr lang="en-US" dirty="0"/>
              <a:t>Office of Learning Equity &amp; Academic Recovery</a:t>
            </a:r>
          </a:p>
        </p:txBody>
      </p:sp>
      <p:sp>
        <p:nvSpPr>
          <p:cNvPr id="58" name="Text Placeholder 57">
            <a:extLst>
              <a:ext uri="{FF2B5EF4-FFF2-40B4-BE49-F238E27FC236}">
                <a16:creationId xmlns:a16="http://schemas.microsoft.com/office/drawing/2014/main" id="{E764C204-5C47-38A5-D89F-2AB43B855004}"/>
              </a:ext>
            </a:extLst>
          </p:cNvPr>
          <p:cNvSpPr>
            <a:spLocks noGrp="1"/>
          </p:cNvSpPr>
          <p:nvPr>
            <p:ph type="body" sz="quarter" idx="21"/>
          </p:nvPr>
        </p:nvSpPr>
        <p:spPr>
          <a:xfrm>
            <a:off x="457200" y="6248345"/>
            <a:ext cx="1815412" cy="290478"/>
          </a:xfrm>
        </p:spPr>
        <p:txBody>
          <a:bodyPr/>
          <a:lstStyle/>
          <a:p>
            <a:r>
              <a:rPr lang="en-US" dirty="0">
                <a:latin typeface="Aptos Narrow"/>
              </a:rPr>
              <a:t>2026</a:t>
            </a:r>
            <a:endParaRPr lang="en-US" dirty="0"/>
          </a:p>
        </p:txBody>
      </p:sp>
      <p:sp>
        <p:nvSpPr>
          <p:cNvPr id="39" name="Text Placeholder 38">
            <a:extLst>
              <a:ext uri="{FF2B5EF4-FFF2-40B4-BE49-F238E27FC236}">
                <a16:creationId xmlns:a16="http://schemas.microsoft.com/office/drawing/2014/main" id="{3725262E-04C1-2358-5626-50334BE1E70F}"/>
              </a:ext>
            </a:extLst>
          </p:cNvPr>
          <p:cNvSpPr>
            <a:spLocks noGrp="1"/>
          </p:cNvSpPr>
          <p:nvPr>
            <p:ph type="body" sz="quarter" idx="20"/>
          </p:nvPr>
        </p:nvSpPr>
        <p:spPr>
          <a:xfrm>
            <a:off x="3600591" y="6193620"/>
            <a:ext cx="4978400" cy="365125"/>
          </a:xfrm>
        </p:spPr>
        <p:txBody>
          <a:bodyPr/>
          <a:lstStyle/>
          <a:p>
            <a:r>
              <a:rPr lang="en-US" dirty="0"/>
              <a:t>nj.gov/</a:t>
            </a:r>
            <a:r>
              <a:rPr lang="en-US" dirty="0">
                <a:solidFill>
                  <a:schemeClr val="accent6"/>
                </a:solidFill>
              </a:rPr>
              <a:t>education/</a:t>
            </a:r>
            <a:r>
              <a:rPr lang="en-US" dirty="0" err="1">
                <a:solidFill>
                  <a:schemeClr val="accent6"/>
                </a:solidFill>
              </a:rPr>
              <a:t>lear</a:t>
            </a:r>
            <a:endParaRPr lang="en-US" dirty="0">
              <a:solidFill>
                <a:schemeClr val="accent6"/>
              </a:solidFill>
            </a:endParaRPr>
          </a:p>
        </p:txBody>
      </p:sp>
      <p:pic>
        <p:nvPicPr>
          <p:cNvPr id="5" name="NJDOE logo" descr="Logo: State of New Jersey Department of Education. The great seal of the state of New Jersey. Liberty and Prosperity 1776.">
            <a:extLst>
              <a:ext uri="{FF2B5EF4-FFF2-40B4-BE49-F238E27FC236}">
                <a16:creationId xmlns:a16="http://schemas.microsoft.com/office/drawing/2014/main" id="{5A3E66E7-B03D-B2B8-D27C-B945367D7151}"/>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Tree>
    <p:extLst>
      <p:ext uri="{BB962C8B-B14F-4D97-AF65-F5344CB8AC3E}">
        <p14:creationId xmlns:p14="http://schemas.microsoft.com/office/powerpoint/2010/main" val="1724040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1047D-B843-02BE-FA38-42B710CFAA9D}"/>
              </a:ext>
            </a:extLst>
          </p:cNvPr>
          <p:cNvSpPr>
            <a:spLocks noGrp="1"/>
          </p:cNvSpPr>
          <p:nvPr>
            <p:ph type="title"/>
          </p:nvPr>
        </p:nvSpPr>
        <p:spPr/>
        <p:txBody>
          <a:bodyPr lIns="0" tIns="0" rIns="0" bIns="0" anchor="t"/>
          <a:lstStyle/>
          <a:p>
            <a:r>
              <a:rPr lang="en-US" dirty="0">
                <a:latin typeface="Aptos Narrow"/>
              </a:rPr>
              <a:t>Session 7: Verbal Reasoning</a:t>
            </a:r>
          </a:p>
        </p:txBody>
      </p:sp>
      <p:pic>
        <p:nvPicPr>
          <p:cNvPr id="3" name="Picture 2" descr="Scarborough's Reading Rope Diagram: all content is in the text version on the next slide.">
            <a:extLst>
              <a:ext uri="{FF2B5EF4-FFF2-40B4-BE49-F238E27FC236}">
                <a16:creationId xmlns:a16="http://schemas.microsoft.com/office/drawing/2014/main" id="{23F41223-3B63-5BD1-C0A6-BDE2B59135C4}"/>
              </a:ext>
            </a:extLst>
          </p:cNvPr>
          <p:cNvPicPr>
            <a:picLocks noChangeAspect="1"/>
          </p:cNvPicPr>
          <p:nvPr/>
        </p:nvPicPr>
        <p:blipFill>
          <a:blip r:embed="rId3"/>
          <a:stretch>
            <a:fillRect/>
          </a:stretch>
        </p:blipFill>
        <p:spPr>
          <a:xfrm>
            <a:off x="2029615" y="936821"/>
            <a:ext cx="8132769" cy="5114987"/>
          </a:xfrm>
          <a:prstGeom prst="rect">
            <a:avLst/>
          </a:prstGeom>
        </p:spPr>
      </p:pic>
      <p:sp>
        <p:nvSpPr>
          <p:cNvPr id="9" name="Google Shape;128;p22" descr="highlighted box around language comprehension">
            <a:extLst>
              <a:ext uri="{FF2B5EF4-FFF2-40B4-BE49-F238E27FC236}">
                <a16:creationId xmlns:a16="http://schemas.microsoft.com/office/drawing/2014/main" id="{40A0F052-F002-9365-0DCE-B9E4E7532514}"/>
              </a:ext>
              <a:ext uri="{C183D7F6-B498-43B3-948B-1728B52AA6E4}">
                <adec:decorative xmlns:adec="http://schemas.microsoft.com/office/drawing/2017/decorative" val="0"/>
              </a:ext>
            </a:extLst>
          </p:cNvPr>
          <p:cNvSpPr/>
          <p:nvPr/>
        </p:nvSpPr>
        <p:spPr>
          <a:xfrm>
            <a:off x="1864965" y="1529627"/>
            <a:ext cx="3117852" cy="2644808"/>
          </a:xfrm>
          <a:prstGeom prst="roundRect">
            <a:avLst>
              <a:gd name="adj" fmla="val 16667"/>
            </a:avLst>
          </a:prstGeom>
          <a:solidFill>
            <a:schemeClr val="accent3">
              <a:lumMod val="20000"/>
              <a:lumOff val="80000"/>
              <a:alpha val="45882"/>
            </a:scheme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0" name="Google Shape;129;p22" descr="arrow pointing at verbal reasoning">
            <a:extLst>
              <a:ext uri="{FF2B5EF4-FFF2-40B4-BE49-F238E27FC236}">
                <a16:creationId xmlns:a16="http://schemas.microsoft.com/office/drawing/2014/main" id="{6E1AA01B-BC35-7FC7-B494-CD9372840CB5}"/>
              </a:ext>
              <a:ext uri="{C183D7F6-B498-43B3-948B-1728B52AA6E4}">
                <adec:decorative xmlns:adec="http://schemas.microsoft.com/office/drawing/2017/decorative" val="0"/>
              </a:ext>
            </a:extLst>
          </p:cNvPr>
          <p:cNvSpPr/>
          <p:nvPr/>
        </p:nvSpPr>
        <p:spPr>
          <a:xfrm>
            <a:off x="1288315" y="3234814"/>
            <a:ext cx="741300" cy="259500"/>
          </a:xfrm>
          <a:prstGeom prst="rightArrow">
            <a:avLst>
              <a:gd name="adj1" fmla="val 50000"/>
              <a:gd name="adj2" fmla="val 50000"/>
            </a:avLst>
          </a:prstGeom>
          <a:solidFill>
            <a:srgbClr val="004E75"/>
          </a:soli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Palatino Linotype"/>
              <a:ea typeface="Palatino Linotype"/>
              <a:cs typeface="Palatino Linotype"/>
              <a:sym typeface="Palatino Linotype"/>
            </a:endParaRPr>
          </a:p>
        </p:txBody>
      </p:sp>
      <p:sp>
        <p:nvSpPr>
          <p:cNvPr id="11" name="Text Placeholder 2">
            <a:extLst>
              <a:ext uri="{FF2B5EF4-FFF2-40B4-BE49-F238E27FC236}">
                <a16:creationId xmlns:a16="http://schemas.microsoft.com/office/drawing/2014/main" id="{95A2867F-359D-3F48-ACD3-ACC3D04962A0}"/>
              </a:ext>
            </a:extLst>
          </p:cNvPr>
          <p:cNvSpPr txBox="1">
            <a:spLocks/>
          </p:cNvSpPr>
          <p:nvPr/>
        </p:nvSpPr>
        <p:spPr>
          <a:xfrm>
            <a:off x="7207640" y="6241774"/>
            <a:ext cx="4023578" cy="351681"/>
          </a:xfrm>
          <a:prstGeom prst="rect">
            <a:avLst/>
          </a:prstGeom>
          <a:noFill/>
          <a:ln>
            <a:noFill/>
          </a:ln>
        </p:spPr>
        <p:txBody>
          <a:bodyPr spcFirstLastPara="1" wrap="square" lIns="91425" tIns="45700" rIns="91440" bIns="45700" anchor="t" anchorCtr="0">
            <a:noAutofit/>
          </a:bodyPr>
          <a:lstStyle>
            <a:defPPr marR="0" lvl="0" algn="l" rtl="0">
              <a:lnSpc>
                <a:spcPct val="100000"/>
              </a:lnSpc>
              <a:spcBef>
                <a:spcPts val="0"/>
              </a:spcBef>
              <a:spcAft>
                <a:spcPts val="0"/>
              </a:spcAft>
            </a:defPPr>
            <a:lvl1pPr marL="457200" marR="0" lvl="0" indent="-431800" algn="l" rtl="0">
              <a:lnSpc>
                <a:spcPct val="108000"/>
              </a:lnSpc>
              <a:spcBef>
                <a:spcPts val="1000"/>
              </a:spcBef>
              <a:spcAft>
                <a:spcPts val="0"/>
              </a:spcAft>
              <a:buClr>
                <a:schemeClr val="dk1"/>
              </a:buClr>
              <a:buSzPts val="3200"/>
              <a:buFont typeface="Arial"/>
              <a:buChar char="•"/>
              <a:defRPr sz="3200" b="0" i="0" u="none" strike="noStrike" cap="none">
                <a:solidFill>
                  <a:schemeClr val="dk1"/>
                </a:solidFill>
                <a:latin typeface="Palatino Linotype"/>
                <a:ea typeface="Palatino Linotype"/>
                <a:cs typeface="Palatino Linotype"/>
                <a:sym typeface="Palatino Linotype"/>
              </a:defRPr>
            </a:lvl1pPr>
            <a:lvl2pPr marL="914400" marR="0" lvl="1" indent="-406400" algn="l" rtl="0">
              <a:lnSpc>
                <a:spcPct val="108000"/>
              </a:lnSpc>
              <a:spcBef>
                <a:spcPts val="1400"/>
              </a:spcBef>
              <a:spcAft>
                <a:spcPts val="0"/>
              </a:spcAft>
              <a:buClr>
                <a:schemeClr val="dk1"/>
              </a:buClr>
              <a:buSzPts val="2800"/>
              <a:buFont typeface="Arial"/>
              <a:buChar char="•"/>
              <a:defRPr sz="2800" b="0" i="0" u="none" strike="noStrike" cap="none">
                <a:solidFill>
                  <a:schemeClr val="dk1"/>
                </a:solidFill>
                <a:latin typeface="Palatino Linotype"/>
                <a:ea typeface="Palatino Linotype"/>
                <a:cs typeface="Palatino Linotype"/>
                <a:sym typeface="Palatino Linotype"/>
              </a:defRPr>
            </a:lvl2pPr>
            <a:lvl3pPr marL="1371600" marR="0" lvl="2" indent="-381000" algn="l" rtl="0">
              <a:lnSpc>
                <a:spcPct val="108000"/>
              </a:lnSpc>
              <a:spcBef>
                <a:spcPts val="1400"/>
              </a:spcBef>
              <a:spcAft>
                <a:spcPts val="0"/>
              </a:spcAft>
              <a:buClr>
                <a:schemeClr val="dk1"/>
              </a:buClr>
              <a:buSzPts val="2400"/>
              <a:buFont typeface="Arial"/>
              <a:buChar char="•"/>
              <a:defRPr sz="2400" b="0" i="0" u="none" strike="noStrike" cap="none">
                <a:solidFill>
                  <a:schemeClr val="dk1"/>
                </a:solidFill>
                <a:latin typeface="Palatino Linotype"/>
                <a:ea typeface="Palatino Linotype"/>
                <a:cs typeface="Palatino Linotype"/>
                <a:sym typeface="Palatino Linotype"/>
              </a:defRPr>
            </a:lvl3pPr>
            <a:lvl4pPr marL="1828800" marR="0" lvl="3"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4pPr>
            <a:lvl5pPr marL="2286000" marR="0" lvl="4" indent="-355600" algn="l" rtl="0">
              <a:lnSpc>
                <a:spcPct val="108000"/>
              </a:lnSpc>
              <a:spcBef>
                <a:spcPts val="1400"/>
              </a:spcBef>
              <a:spcAft>
                <a:spcPts val="0"/>
              </a:spcAft>
              <a:buClr>
                <a:schemeClr val="dk1"/>
              </a:buClr>
              <a:buSzPts val="2000"/>
              <a:buFont typeface="Arial"/>
              <a:buChar char="•"/>
              <a:defRPr sz="2000" b="0" i="0" u="none" strike="noStrike" cap="none">
                <a:solidFill>
                  <a:schemeClr val="dk1"/>
                </a:solidFill>
                <a:latin typeface="Palatino Linotype"/>
                <a:ea typeface="Palatino Linotype"/>
                <a:cs typeface="Palatino Linotype"/>
                <a:sym typeface="Palatino Linotype"/>
              </a:defRPr>
            </a:lvl5pPr>
            <a:lvl6pPr marL="2743200" marR="0" lvl="5" indent="-342900" algn="l" rtl="0">
              <a:lnSpc>
                <a:spcPct val="90000"/>
              </a:lnSpc>
              <a:spcBef>
                <a:spcPts val="14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Palatino Linotype"/>
                <a:ea typeface="Palatino Linotype"/>
                <a:cs typeface="Palatino Linotype"/>
                <a:sym typeface="Palatino Linotype"/>
              </a:defRPr>
            </a:lvl9pPr>
          </a:lstStyle>
          <a:p>
            <a:pPr marL="25400" marR="0" lvl="0" indent="0" algn="r" defTabSz="914400" rtl="0" eaLnBrk="1" fontAlgn="auto" latinLnBrk="0" hangingPunct="1">
              <a:lnSpc>
                <a:spcPct val="108000"/>
              </a:lnSpc>
              <a:spcBef>
                <a:spcPts val="0"/>
              </a:spcBef>
              <a:spcAft>
                <a:spcPts val="0"/>
              </a:spcAft>
              <a:buClr>
                <a:srgbClr val="000000"/>
              </a:buClr>
              <a:buSzPts val="3200"/>
              <a:buFont typeface="Arial"/>
              <a:buNone/>
              <a:tabLst/>
              <a:defRPr/>
            </a:pPr>
            <a:r>
              <a:rPr kumimoji="0" lang="en-US" sz="1800" b="0" i="0" u="none" strike="noStrike" kern="0" cap="none" spc="0" normalizeH="0" baseline="0" noProof="0">
                <a:ln>
                  <a:noFill/>
                </a:ln>
                <a:solidFill>
                  <a:srgbClr val="004E75"/>
                </a:solidFill>
                <a:effectLst/>
                <a:uLnTx/>
                <a:uFillTx/>
                <a:latin typeface="+mn-lt"/>
                <a:sym typeface="Palatino Linotype"/>
              </a:rPr>
              <a:t>Scarborough, 2001</a:t>
            </a:r>
          </a:p>
        </p:txBody>
      </p:sp>
    </p:spTree>
    <p:extLst>
      <p:ext uri="{BB962C8B-B14F-4D97-AF65-F5344CB8AC3E}">
        <p14:creationId xmlns:p14="http://schemas.microsoft.com/office/powerpoint/2010/main" val="1307122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1C1E-21AC-EF5C-9B67-5D17C802FC0C}"/>
              </a:ext>
            </a:extLst>
          </p:cNvPr>
          <p:cNvSpPr>
            <a:spLocks noGrp="1"/>
          </p:cNvSpPr>
          <p:nvPr>
            <p:ph type="title"/>
          </p:nvPr>
        </p:nvSpPr>
        <p:spPr/>
        <p:txBody>
          <a:bodyPr/>
          <a:lstStyle/>
          <a:p>
            <a:r>
              <a:rPr lang="en-US" dirty="0"/>
              <a:t>Text Version: Scarborough’s Reading Rope</a:t>
            </a:r>
          </a:p>
        </p:txBody>
      </p:sp>
      <p:sp>
        <p:nvSpPr>
          <p:cNvPr id="7" name="Text Placeholder 6">
            <a:extLst>
              <a:ext uri="{FF2B5EF4-FFF2-40B4-BE49-F238E27FC236}">
                <a16:creationId xmlns:a16="http://schemas.microsoft.com/office/drawing/2014/main" id="{0FCCF98E-2B33-390A-640E-B8CE6BBE2CBC}"/>
              </a:ext>
            </a:extLst>
          </p:cNvPr>
          <p:cNvSpPr>
            <a:spLocks noGrp="1"/>
          </p:cNvSpPr>
          <p:nvPr>
            <p:ph type="body" sz="quarter" idx="12"/>
          </p:nvPr>
        </p:nvSpPr>
        <p:spPr/>
        <p:txBody>
          <a:bodyPr/>
          <a:lstStyle/>
          <a:p>
            <a:pPr marL="0" indent="0"/>
            <a:r>
              <a:rPr lang="en-US" sz="1800" dirty="0"/>
              <a:t>The many strands that are woven into skilled reading.</a:t>
            </a:r>
          </a:p>
          <a:p>
            <a:pPr marL="0" indent="0"/>
            <a:r>
              <a:rPr lang="en-US" sz="1800" dirty="0"/>
              <a:t>The Reading Rope consists of lower and upper strands. The word-recognition strands (phonological awareness, decoding, and sight recognition of familiar words) work together as the reader becomes accurate, fluent, and increasingly automatic with repetition and practice.</a:t>
            </a:r>
          </a:p>
        </p:txBody>
      </p:sp>
      <p:sp>
        <p:nvSpPr>
          <p:cNvPr id="9" name="Text Placeholder 8">
            <a:extLst>
              <a:ext uri="{FF2B5EF4-FFF2-40B4-BE49-F238E27FC236}">
                <a16:creationId xmlns:a16="http://schemas.microsoft.com/office/drawing/2014/main" id="{BFC1AA21-B470-2B07-0D5E-A38E01A3D664}"/>
              </a:ext>
            </a:extLst>
          </p:cNvPr>
          <p:cNvSpPr>
            <a:spLocks noGrp="1"/>
          </p:cNvSpPr>
          <p:nvPr>
            <p:ph type="body" sz="quarter" idx="14"/>
          </p:nvPr>
        </p:nvSpPr>
        <p:spPr/>
        <p:txBody>
          <a:bodyPr/>
          <a:lstStyle/>
          <a:p>
            <a:pPr marL="0" indent="0"/>
            <a:r>
              <a:rPr lang="en-US" sz="1400" dirty="0"/>
              <a:t>Language Comprehension (Upper Strands):</a:t>
            </a:r>
          </a:p>
          <a:p>
            <a:pPr marL="0" indent="0"/>
            <a:r>
              <a:rPr lang="en-US" sz="1400" dirty="0"/>
              <a:t>Strands include:</a:t>
            </a:r>
          </a:p>
          <a:p>
            <a:pPr marL="285750" indent="-285750">
              <a:buFont typeface="Arial" panose="020B0604020202020204" pitchFamily="34" charset="0"/>
              <a:buChar char="•"/>
            </a:pPr>
            <a:r>
              <a:rPr lang="en-US" sz="1400" dirty="0"/>
              <a:t>Background knowledge (facts, concepts, etc.)</a:t>
            </a:r>
          </a:p>
          <a:p>
            <a:pPr marL="285750" indent="-285750">
              <a:buFont typeface="Arial" panose="020B0604020202020204" pitchFamily="34" charset="0"/>
              <a:buChar char="•"/>
            </a:pPr>
            <a:r>
              <a:rPr lang="en-US" sz="1400" dirty="0"/>
              <a:t>Vocabulary (breadth, precision, links, etc.)</a:t>
            </a:r>
          </a:p>
          <a:p>
            <a:pPr marL="285750" indent="-285750">
              <a:buFont typeface="Arial" panose="020B0604020202020204" pitchFamily="34" charset="0"/>
              <a:buChar char="•"/>
            </a:pPr>
            <a:r>
              <a:rPr lang="en-US" sz="1400" dirty="0"/>
              <a:t>Language structures (syntax, semantics, etc.)</a:t>
            </a:r>
          </a:p>
          <a:p>
            <a:pPr marL="285750" indent="-285750">
              <a:buFont typeface="Arial" panose="020B0604020202020204" pitchFamily="34" charset="0"/>
              <a:buChar char="•"/>
            </a:pPr>
            <a:r>
              <a:rPr lang="en-US" sz="1400" dirty="0"/>
              <a:t>Verbal reasoning (inference, metaphor, etc.)</a:t>
            </a:r>
          </a:p>
          <a:p>
            <a:pPr marL="285750" indent="-285750">
              <a:buFont typeface="Arial" panose="020B0604020202020204" pitchFamily="34" charset="0"/>
              <a:buChar char="•"/>
            </a:pPr>
            <a:r>
              <a:rPr lang="en-US" sz="1400" dirty="0"/>
              <a:t>Literacy knowledge (print concepts, genres, etc.)</a:t>
            </a:r>
          </a:p>
          <a:p>
            <a:pPr marL="285750" indent="-285750">
              <a:buFont typeface="Arial" panose="020B0604020202020204" pitchFamily="34" charset="0"/>
              <a:buChar char="•"/>
            </a:pPr>
            <a:r>
              <a:rPr lang="en-US" sz="1400" dirty="0"/>
              <a:t>Word Recognition (Lower Strands)</a:t>
            </a:r>
          </a:p>
        </p:txBody>
      </p:sp>
      <p:sp>
        <p:nvSpPr>
          <p:cNvPr id="8" name="Text Placeholder 7">
            <a:extLst>
              <a:ext uri="{FF2B5EF4-FFF2-40B4-BE49-F238E27FC236}">
                <a16:creationId xmlns:a16="http://schemas.microsoft.com/office/drawing/2014/main" id="{2AA2B6C8-8E54-E21A-5273-32B8FDB032A4}"/>
              </a:ext>
            </a:extLst>
          </p:cNvPr>
          <p:cNvSpPr>
            <a:spLocks noGrp="1"/>
          </p:cNvSpPr>
          <p:nvPr>
            <p:ph type="body" sz="quarter" idx="13"/>
          </p:nvPr>
        </p:nvSpPr>
        <p:spPr/>
        <p:txBody>
          <a:bodyPr/>
          <a:lstStyle/>
          <a:p>
            <a:pPr marL="0" indent="0"/>
            <a:r>
              <a:rPr lang="en-US" sz="1400" dirty="0"/>
              <a:t>Strands include:</a:t>
            </a:r>
          </a:p>
          <a:p>
            <a:pPr marL="285750" indent="-285750">
              <a:buFont typeface="Arial" panose="020B0604020202020204" pitchFamily="34" charset="0"/>
              <a:buChar char="•"/>
            </a:pPr>
            <a:r>
              <a:rPr lang="en-US" sz="1400" dirty="0"/>
              <a:t>Phonological awareness (syllable, phonemes, etc.).</a:t>
            </a:r>
          </a:p>
          <a:p>
            <a:pPr marL="285750" indent="-285750">
              <a:buFont typeface="Arial" panose="020B0604020202020204" pitchFamily="34" charset="0"/>
              <a:buChar char="•"/>
            </a:pPr>
            <a:r>
              <a:rPr lang="en-US" sz="1400" dirty="0"/>
              <a:t>Decoding (alphabetic principle, spelling-sound correspondences</a:t>
            </a:r>
          </a:p>
          <a:p>
            <a:pPr marL="285750" indent="-285750">
              <a:buFont typeface="Arial" panose="020B0604020202020204" pitchFamily="34" charset="0"/>
              <a:buChar char="•"/>
            </a:pPr>
            <a:r>
              <a:rPr lang="en-US" sz="1400" dirty="0"/>
              <a:t>Sight recognition (of familiar words).</a:t>
            </a:r>
          </a:p>
          <a:p>
            <a:pPr marL="0" indent="0"/>
            <a:r>
              <a:rPr lang="en-US" sz="1400" dirty="0"/>
              <a:t>Skilled Reading:</a:t>
            </a:r>
          </a:p>
          <a:p>
            <a:pPr marL="0" indent="0"/>
            <a:r>
              <a:rPr lang="en-US" sz="1400" dirty="0"/>
              <a:t>Language comprehension becomes increasingly strategic and word recognition becomes increasingly automatic in the progression to becoming a skilled reader. </a:t>
            </a:r>
          </a:p>
          <a:p>
            <a:pPr marL="0" indent="0"/>
            <a:r>
              <a:rPr lang="en-US" sz="1400" dirty="0"/>
              <a:t>A skilled reader displays fluent execution and coordination of word recognition and text comprehension.</a:t>
            </a:r>
          </a:p>
        </p:txBody>
      </p:sp>
    </p:spTree>
    <p:extLst>
      <p:ext uri="{BB962C8B-B14F-4D97-AF65-F5344CB8AC3E}">
        <p14:creationId xmlns:p14="http://schemas.microsoft.com/office/powerpoint/2010/main" val="403009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E7272-21DD-8E4C-814D-F5E366A96D76}"/>
              </a:ext>
            </a:extLst>
          </p:cNvPr>
          <p:cNvSpPr>
            <a:spLocks noGrp="1"/>
          </p:cNvSpPr>
          <p:nvPr>
            <p:ph type="title"/>
          </p:nvPr>
        </p:nvSpPr>
        <p:spPr>
          <a:xfrm>
            <a:off x="443812" y="392517"/>
            <a:ext cx="11290986" cy="416560"/>
          </a:xfrm>
        </p:spPr>
        <p:txBody>
          <a:bodyPr lIns="0" tIns="0" rIns="0" bIns="0">
            <a:noAutofit/>
          </a:bodyPr>
          <a:lstStyle/>
          <a:p>
            <a:r>
              <a:rPr lang="en-US" dirty="0"/>
              <a:t>Set the Scene: What's Going on Here?</a:t>
            </a:r>
          </a:p>
        </p:txBody>
      </p:sp>
      <p:pic>
        <p:nvPicPr>
          <p:cNvPr id="6" name="Picture Placeholder 5" descr="A child in yellow rain boots jumping in a puddle.">
            <a:extLst>
              <a:ext uri="{FF2B5EF4-FFF2-40B4-BE49-F238E27FC236}">
                <a16:creationId xmlns:a16="http://schemas.microsoft.com/office/drawing/2014/main" id="{D0C0BBC0-D727-7B18-7E8A-69D295F25899}"/>
              </a:ext>
            </a:extLst>
          </p:cNvPr>
          <p:cNvPicPr>
            <a:picLocks noGrp="1" noChangeAspect="1"/>
          </p:cNvPicPr>
          <p:nvPr>
            <p:ph type="pic" sz="quarter" idx="13"/>
          </p:nvPr>
        </p:nvPicPr>
        <p:blipFill>
          <a:blip r:embed="rId3"/>
          <a:stretch/>
        </p:blipFill>
        <p:spPr>
          <a:xfrm>
            <a:off x="2581125" y="1252165"/>
            <a:ext cx="7021285" cy="4746171"/>
          </a:xfrm>
          <a:prstGeom prst="rect">
            <a:avLst/>
          </a:prstGeom>
        </p:spPr>
      </p:pic>
    </p:spTree>
    <p:extLst>
      <p:ext uri="{BB962C8B-B14F-4D97-AF65-F5344CB8AC3E}">
        <p14:creationId xmlns:p14="http://schemas.microsoft.com/office/powerpoint/2010/main" val="1169123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8008C-4958-3B15-81B4-62657489F473}"/>
              </a:ext>
            </a:extLst>
          </p:cNvPr>
          <p:cNvSpPr>
            <a:spLocks noGrp="1"/>
          </p:cNvSpPr>
          <p:nvPr>
            <p:ph type="title"/>
          </p:nvPr>
        </p:nvSpPr>
        <p:spPr/>
        <p:txBody>
          <a:bodyPr lIns="0" tIns="0" rIns="0" bIns="0" anchor="t"/>
          <a:lstStyle/>
          <a:p>
            <a:r>
              <a:rPr lang="en-US" dirty="0">
                <a:latin typeface="Aptos Narrow"/>
              </a:rPr>
              <a:t>Apply to Text</a:t>
            </a:r>
            <a:endParaRPr lang="en-US" dirty="0"/>
          </a:p>
        </p:txBody>
      </p:sp>
      <p:sp>
        <p:nvSpPr>
          <p:cNvPr id="4" name="Text Placeholder 3">
            <a:extLst>
              <a:ext uri="{FF2B5EF4-FFF2-40B4-BE49-F238E27FC236}">
                <a16:creationId xmlns:a16="http://schemas.microsoft.com/office/drawing/2014/main" id="{F124DFC0-36B7-8651-EB31-EC6E288CD737}"/>
              </a:ext>
            </a:extLst>
          </p:cNvPr>
          <p:cNvSpPr>
            <a:spLocks noGrp="1"/>
          </p:cNvSpPr>
          <p:nvPr>
            <p:ph type="body" sz="quarter" idx="12"/>
          </p:nvPr>
        </p:nvSpPr>
        <p:spPr/>
        <p:txBody>
          <a:bodyPr lIns="0" tIns="0" rIns="0" bIns="0" anchor="ctr"/>
          <a:lstStyle/>
          <a:p>
            <a:pPr algn="ctr">
              <a:buNone/>
            </a:pPr>
            <a:r>
              <a:rPr lang="en-US" sz="2800" dirty="0">
                <a:latin typeface="Aptos Narrow"/>
              </a:rPr>
              <a:t>Maya pulled on her raincoat and boots. She ran outside and laughed as water splashed everywhere. The sun peeked out from behind the clouds.</a:t>
            </a:r>
            <a:endParaRPr lang="en-US" sz="2800" dirty="0"/>
          </a:p>
        </p:txBody>
      </p:sp>
    </p:spTree>
    <p:extLst>
      <p:ext uri="{BB962C8B-B14F-4D97-AF65-F5344CB8AC3E}">
        <p14:creationId xmlns:p14="http://schemas.microsoft.com/office/powerpoint/2010/main" val="3422175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6F3E-1CD8-602F-B1E7-717B27EB3602}"/>
              </a:ext>
            </a:extLst>
          </p:cNvPr>
          <p:cNvSpPr>
            <a:spLocks noGrp="1"/>
          </p:cNvSpPr>
          <p:nvPr>
            <p:ph type="title"/>
          </p:nvPr>
        </p:nvSpPr>
        <p:spPr/>
        <p:txBody>
          <a:bodyPr lIns="0" tIns="0" rIns="0" bIns="0" anchor="t"/>
          <a:lstStyle/>
          <a:p>
            <a:r>
              <a:rPr lang="en-US" dirty="0">
                <a:latin typeface="Aptos Narrow"/>
              </a:rPr>
              <a:t>In the Classroom</a:t>
            </a:r>
            <a:endParaRPr lang="en-US" dirty="0"/>
          </a:p>
        </p:txBody>
      </p:sp>
      <p:sp>
        <p:nvSpPr>
          <p:cNvPr id="26" name="Text Placeholder 25">
            <a:extLst>
              <a:ext uri="{FF2B5EF4-FFF2-40B4-BE49-F238E27FC236}">
                <a16:creationId xmlns:a16="http://schemas.microsoft.com/office/drawing/2014/main" id="{BCD0AD75-E0F3-52D9-E862-00F349CBD5B8}"/>
              </a:ext>
            </a:extLst>
          </p:cNvPr>
          <p:cNvSpPr>
            <a:spLocks noGrp="1"/>
          </p:cNvSpPr>
          <p:nvPr>
            <p:ph type="body" sz="quarter" idx="14"/>
          </p:nvPr>
        </p:nvSpPr>
        <p:spPr/>
        <p:txBody>
          <a:bodyPr/>
          <a:lstStyle/>
          <a:p>
            <a:pPr>
              <a:buFont typeface="Arial" panose="020B0604020202020204" pitchFamily="34" charset="0"/>
              <a:buChar char="•"/>
            </a:pPr>
            <a:r>
              <a:rPr lang="en-US" sz="2800" dirty="0"/>
              <a:t>Use real-life situations to introduce and build knowledge</a:t>
            </a:r>
          </a:p>
          <a:p>
            <a:pPr>
              <a:buFont typeface="Arial" panose="020B0604020202020204" pitchFamily="34" charset="0"/>
              <a:buChar char="•"/>
            </a:pPr>
            <a:r>
              <a:rPr lang="en-US" sz="2800" dirty="0"/>
              <a:t>Prompt students to check their thinking, ensure it makes sense, and adjust inferences with new information</a:t>
            </a:r>
          </a:p>
          <a:p>
            <a:pPr>
              <a:buFont typeface="Arial" panose="020B0604020202020204" pitchFamily="34" charset="0"/>
              <a:buChar char="•"/>
            </a:pPr>
            <a:r>
              <a:rPr lang="en-US" sz="2800" dirty="0"/>
              <a:t>Foster strong inferencing skills by asking guiding questions and modeling</a:t>
            </a:r>
          </a:p>
        </p:txBody>
      </p:sp>
      <p:pic>
        <p:nvPicPr>
          <p:cNvPr id="7" name="Picture Placeholder 6">
            <a:extLst>
              <a:ext uri="{FF2B5EF4-FFF2-40B4-BE49-F238E27FC236}">
                <a16:creationId xmlns:a16="http://schemas.microsoft.com/office/drawing/2014/main" id="{5EE0040D-DEB7-C9A4-1095-C0025C3619D0}"/>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l="2542" t="1023" b="1023"/>
          <a:stretch>
            <a:fillRect/>
          </a:stretch>
        </p:blipFill>
        <p:spPr>
          <a:xfrm>
            <a:off x="590842" y="1580125"/>
            <a:ext cx="5272695" cy="3977640"/>
          </a:xfrm>
          <a:prstGeom prst="roundRect">
            <a:avLst/>
          </a:prstGeom>
        </p:spPr>
      </p:pic>
    </p:spTree>
    <p:extLst>
      <p:ext uri="{BB962C8B-B14F-4D97-AF65-F5344CB8AC3E}">
        <p14:creationId xmlns:p14="http://schemas.microsoft.com/office/powerpoint/2010/main" val="3568857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776B6-38D0-D487-020B-66ABB65DCC18}"/>
              </a:ext>
            </a:extLst>
          </p:cNvPr>
          <p:cNvSpPr>
            <a:spLocks noGrp="1"/>
          </p:cNvSpPr>
          <p:nvPr>
            <p:ph type="title"/>
          </p:nvPr>
        </p:nvSpPr>
        <p:spPr/>
        <p:txBody>
          <a:bodyPr/>
          <a:lstStyle/>
          <a:p>
            <a:r>
              <a:rPr lang="en-US" dirty="0"/>
              <a:t>Questions to Ask Your Child’s Teacher</a:t>
            </a:r>
          </a:p>
        </p:txBody>
      </p:sp>
      <p:sp>
        <p:nvSpPr>
          <p:cNvPr id="4" name="Text Placeholder 3">
            <a:extLst>
              <a:ext uri="{FF2B5EF4-FFF2-40B4-BE49-F238E27FC236}">
                <a16:creationId xmlns:a16="http://schemas.microsoft.com/office/drawing/2014/main" id="{3BB57F1F-396E-FE95-C90C-A7F2EF62F94C}"/>
              </a:ext>
            </a:extLst>
          </p:cNvPr>
          <p:cNvSpPr>
            <a:spLocks noGrp="1"/>
          </p:cNvSpPr>
          <p:nvPr>
            <p:ph type="body" sz="quarter" idx="12"/>
          </p:nvPr>
        </p:nvSpPr>
        <p:spPr>
          <a:xfrm>
            <a:off x="6093816" y="1440180"/>
            <a:ext cx="5624186" cy="4470698"/>
          </a:xfrm>
        </p:spPr>
        <p:txBody>
          <a:bodyPr lIns="0" tIns="0" rIns="0" bIns="0" anchor="t"/>
          <a:lstStyle/>
          <a:p>
            <a:r>
              <a:rPr lang="en-US" dirty="0">
                <a:latin typeface="Aptos Narrow"/>
              </a:rPr>
              <a:t>How do you teach inferencing in the classroom, and what does it look like during reading lessons?</a:t>
            </a:r>
          </a:p>
          <a:p>
            <a:r>
              <a:rPr lang="en-US" dirty="0">
                <a:latin typeface="Aptos Narrow"/>
              </a:rPr>
              <a:t>How can I tell if my child is developing strong inferencing skills when we read together at home?</a:t>
            </a:r>
          </a:p>
          <a:p>
            <a:r>
              <a:rPr lang="en-US" dirty="0">
                <a:latin typeface="Aptos Narrow"/>
              </a:rPr>
              <a:t>What kinds of books, stories, or activities best support my child in practicing inferencing?</a:t>
            </a:r>
          </a:p>
          <a:p>
            <a:r>
              <a:rPr lang="en-US" dirty="0">
                <a:latin typeface="Aptos Narrow"/>
              </a:rPr>
              <a:t>If my child struggles with inferencing, what strategies do you use at school—and how can I reinforce those at home?</a:t>
            </a:r>
            <a:endParaRPr lang="en-US" dirty="0"/>
          </a:p>
        </p:txBody>
      </p:sp>
      <p:pic>
        <p:nvPicPr>
          <p:cNvPr id="8194" name="Picture 2">
            <a:extLst>
              <a:ext uri="{FF2B5EF4-FFF2-40B4-BE49-F238E27FC236}">
                <a16:creationId xmlns:a16="http://schemas.microsoft.com/office/drawing/2014/main" id="{4840E0C9-9BA0-A64E-C207-933C1D7A03A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012" y="1879167"/>
            <a:ext cx="4554908" cy="3099666"/>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440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E2B78-B4D8-04A1-108C-0E4BEAF550FF}"/>
              </a:ext>
            </a:extLst>
          </p:cNvPr>
          <p:cNvSpPr>
            <a:spLocks noGrp="1"/>
          </p:cNvSpPr>
          <p:nvPr>
            <p:ph type="title"/>
          </p:nvPr>
        </p:nvSpPr>
        <p:spPr/>
        <p:txBody>
          <a:bodyPr lIns="0" tIns="0" rIns="0" bIns="0" anchor="t"/>
          <a:lstStyle/>
          <a:p>
            <a:r>
              <a:rPr lang="en-US" dirty="0">
                <a:latin typeface="Aptos Narrow"/>
              </a:rPr>
              <a:t>How You Can Help Your Child at Home (1 of 2)</a:t>
            </a:r>
            <a:endParaRPr lang="en-US" dirty="0"/>
          </a:p>
        </p:txBody>
      </p:sp>
      <p:sp>
        <p:nvSpPr>
          <p:cNvPr id="4" name="Text Placeholder 3">
            <a:extLst>
              <a:ext uri="{FF2B5EF4-FFF2-40B4-BE49-F238E27FC236}">
                <a16:creationId xmlns:a16="http://schemas.microsoft.com/office/drawing/2014/main" id="{36DAC0CF-ED97-B237-D5BF-CDB4304B0354}"/>
              </a:ext>
            </a:extLst>
          </p:cNvPr>
          <p:cNvSpPr>
            <a:spLocks noGrp="1"/>
          </p:cNvSpPr>
          <p:nvPr>
            <p:ph type="body" sz="quarter" idx="12"/>
          </p:nvPr>
        </p:nvSpPr>
        <p:spPr>
          <a:xfrm>
            <a:off x="5775960" y="1602615"/>
            <a:ext cx="5734900" cy="3977640"/>
          </a:xfrm>
        </p:spPr>
        <p:txBody>
          <a:bodyPr lIns="0" tIns="0" rIns="0" bIns="0" anchor="ctr"/>
          <a:lstStyle/>
          <a:p>
            <a:r>
              <a:rPr lang="en-US" sz="2800" b="1" dirty="0">
                <a:latin typeface="Aptos Narrow"/>
              </a:rPr>
              <a:t>Think Aloud: </a:t>
            </a:r>
            <a:br>
              <a:rPr lang="en-US" sz="2800" b="1" dirty="0">
                <a:latin typeface="Aptos Narrow"/>
              </a:rPr>
            </a:br>
            <a:r>
              <a:rPr lang="en-US" sz="2800" dirty="0">
                <a:latin typeface="Aptos Narrow"/>
              </a:rPr>
              <a:t>Pause during read-</a:t>
            </a:r>
            <a:r>
              <a:rPr lang="en-US" sz="2800" dirty="0" err="1">
                <a:latin typeface="Aptos Narrow"/>
              </a:rPr>
              <a:t>alouds</a:t>
            </a:r>
            <a:r>
              <a:rPr lang="en-US" sz="2800" dirty="0">
                <a:latin typeface="Aptos Narrow"/>
              </a:rPr>
              <a:t> → “What makes you think that?”</a:t>
            </a:r>
          </a:p>
          <a:p>
            <a:r>
              <a:rPr lang="en-US" sz="2800" b="1" dirty="0">
                <a:latin typeface="Aptos Narrow"/>
              </a:rPr>
              <a:t>Picture Clues: </a:t>
            </a:r>
            <a:br>
              <a:rPr lang="en-US" sz="2800" b="1" dirty="0">
                <a:latin typeface="Aptos Narrow"/>
              </a:rPr>
            </a:br>
            <a:r>
              <a:rPr lang="en-US" sz="2800" dirty="0">
                <a:latin typeface="Aptos Narrow"/>
              </a:rPr>
              <a:t>Use photos/books/TV → “What’s going on here?”</a:t>
            </a:r>
          </a:p>
          <a:p>
            <a:r>
              <a:rPr lang="en-US" sz="2800" b="1" dirty="0">
                <a:latin typeface="Aptos Narrow"/>
              </a:rPr>
              <a:t>Play Detective </a:t>
            </a:r>
            <a:br>
              <a:rPr lang="en-US" sz="2800" b="1" dirty="0">
                <a:latin typeface="Aptos Narrow"/>
              </a:rPr>
            </a:br>
            <a:r>
              <a:rPr lang="en-US" sz="2800" dirty="0">
                <a:latin typeface="Aptos Narrow"/>
              </a:rPr>
              <a:t>Notice everyday clues → “What can we figure out?”</a:t>
            </a:r>
          </a:p>
        </p:txBody>
      </p:sp>
      <p:pic>
        <p:nvPicPr>
          <p:cNvPr id="9218" name="Picture 2">
            <a:extLst>
              <a:ext uri="{FF2B5EF4-FFF2-40B4-BE49-F238E27FC236}">
                <a16:creationId xmlns:a16="http://schemas.microsoft.com/office/drawing/2014/main" id="{3A994F84-1145-9CD3-589C-3EA0431CA0E9}"/>
              </a:ext>
              <a:ext uri="{C183D7F6-B498-43B3-948B-1728B52AA6E4}">
                <adec:decorative xmlns:adec="http://schemas.microsoft.com/office/drawing/2017/decorative" val="1"/>
              </a:ext>
            </a:extLst>
          </p:cNvPr>
          <p:cNvPicPr>
            <a:picLocks noChangeAspect="1" noChangeArrowheads="1"/>
          </p:cNvPicPr>
          <p:nvPr/>
        </p:nvPicPr>
        <p:blipFill>
          <a:blip r:embed="rId3"/>
          <a:srcRect l="153" r="153"/>
          <a:stretch>
            <a:fillRect/>
          </a:stretch>
        </p:blipFill>
        <p:spPr bwMode="auto">
          <a:xfrm>
            <a:off x="681140" y="1867852"/>
            <a:ext cx="4677596" cy="3122295"/>
          </a:xfrm>
          <a:prstGeom prst="flowChartAlternateProcess">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669217"/>
      </p:ext>
    </p:extLst>
  </p:cSld>
  <p:clrMapOvr>
    <a:masterClrMapping/>
  </p:clrMapOvr>
</p:sld>
</file>

<file path=ppt/theme/theme1.xml><?xml version="1.0" encoding="utf-8"?>
<a:theme xmlns:a="http://schemas.openxmlformats.org/drawingml/2006/main" name="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PPT_Template  -  Read-Only" id="{503CF944-6D8D-44C4-9A92-7247A5BD97D9}" vid="{E44E06B0-93E2-49E2-B98D-608C38E581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D09469ECC7D64A9924DC94DBAD82F7" ma:contentTypeVersion="12" ma:contentTypeDescription="Create a new document." ma:contentTypeScope="" ma:versionID="75b53346aa356b1e81df9be8c42ecc01">
  <xsd:schema xmlns:xsd="http://www.w3.org/2001/XMLSchema" xmlns:xs="http://www.w3.org/2001/XMLSchema" xmlns:p="http://schemas.microsoft.com/office/2006/metadata/properties" xmlns:ns1="http://schemas.microsoft.com/sharepoint/v3" xmlns:ns2="9c2fc9cd-0a91-4dbf-8d4c-73fc2d066c89" targetNamespace="http://schemas.microsoft.com/office/2006/metadata/properties" ma:root="true" ma:fieldsID="16f86eff434fadf01156200aa61d619d" ns1:_="" ns2:_="">
    <xsd:import namespace="http://schemas.microsoft.com/sharepoint/v3"/>
    <xsd:import namespace="9c2fc9cd-0a91-4dbf-8d4c-73fc2d066c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2fc9cd-0a91-4dbf-8d4c-73fc2d066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9c2fc9cd-0a91-4dbf-8d4c-73fc2d066c89">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F51559C9-2997-4521-9680-4CAFE6155F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c2fc9cd-0a91-4dbf-8d4c-73fc2d066c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89686A9-3EB8-4F0E-90E6-32493447C3CC}">
  <ds:schemaRefs>
    <ds:schemaRef ds:uri="http://schemas.microsoft.com/sharepoint/v3/contenttype/forms"/>
  </ds:schemaRefs>
</ds:datastoreItem>
</file>

<file path=customXml/itemProps3.xml><?xml version="1.0" encoding="utf-8"?>
<ds:datastoreItem xmlns:ds="http://schemas.openxmlformats.org/officeDocument/2006/customXml" ds:itemID="{C8FFFCD5-AA86-4B3A-A310-660BE3C6DBA2}">
  <ds:schemaRefs>
    <ds:schemaRef ds:uri="http://schemas.microsoft.com/sharepoint/v3"/>
    <ds:schemaRef ds:uri="http://purl.org/dc/elements/1.1/"/>
    <ds:schemaRef ds:uri="http://purl.org/dc/terms/"/>
    <ds:schemaRef ds:uri="9c2fc9cd-0a91-4dbf-8d4c-73fc2d066c89"/>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14</TotalTime>
  <Words>2259</Words>
  <Application>Microsoft Office PowerPoint</Application>
  <PresentationFormat>Widescreen</PresentationFormat>
  <Paragraphs>151</Paragraphs>
  <Slides>13</Slides>
  <Notes>12</Notes>
  <HiddenSlides>1</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LEARning about Literacy for Families Series</vt:lpstr>
      <vt:lpstr>LEARning about Literacy for Families Series</vt:lpstr>
      <vt:lpstr>Session 7: Verbal Reasoning</vt:lpstr>
      <vt:lpstr>Text Version: Scarborough’s Reading Rope</vt:lpstr>
      <vt:lpstr>Set the Scene: What's Going on Here?</vt:lpstr>
      <vt:lpstr>Apply to Text</vt:lpstr>
      <vt:lpstr>In the Classroom</vt:lpstr>
      <vt:lpstr>Questions to Ask Your Child’s Teacher</vt:lpstr>
      <vt:lpstr>How You Can Help Your Child at Home (1 of 2)</vt:lpstr>
      <vt:lpstr>How You Can Help Your Child at Home (2 of 2)</vt:lpstr>
      <vt:lpstr>In Closing</vt:lpstr>
      <vt:lpstr>References</vt:lpstr>
      <vt:lpstr>Follow the New Jersey Department of Education</vt:lpstr>
    </vt:vector>
  </TitlesOfParts>
  <Company>State of New Jersey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about Literacy for Families_Session 7_Inference</dc:title>
  <dc:creator>New Jersey Department of Education</dc:creator>
  <cp:lastModifiedBy>Lopes, Sofia</cp:lastModifiedBy>
  <cp:revision>122</cp:revision>
  <cp:lastPrinted>2025-12-19T20:04:38Z</cp:lastPrinted>
  <dcterms:created xsi:type="dcterms:W3CDTF">2025-06-09T18:46:56Z</dcterms:created>
  <dcterms:modified xsi:type="dcterms:W3CDTF">2026-07-01T14:30:02Z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0x01010033D09469ECC7D64A9924DC94DBAD82F7</vt:lpwstr>
  </property>
  <property fmtid="{D5CDD505-2E9C-101B-9397-08002B2CF9AE}" pid="3" name="MediaServiceImageTags">
    <vt:lpwstr/>
  </property>
</Properties>
</file>