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0"/>
  </p:notesMasterIdLst>
  <p:sldIdLst>
    <p:sldId id="460" r:id="rId5"/>
    <p:sldId id="258" r:id="rId6"/>
    <p:sldId id="327" r:id="rId7"/>
    <p:sldId id="459" r:id="rId8"/>
    <p:sldId id="454" r:id="rId9"/>
    <p:sldId id="455" r:id="rId10"/>
    <p:sldId id="456" r:id="rId11"/>
    <p:sldId id="457" r:id="rId12"/>
    <p:sldId id="458" r:id="rId13"/>
    <p:sldId id="450" r:id="rId14"/>
    <p:sldId id="451" r:id="rId15"/>
    <p:sldId id="462" r:id="rId16"/>
    <p:sldId id="463" r:id="rId17"/>
    <p:sldId id="453" r:id="rId18"/>
    <p:sldId id="303" r:id="rId19"/>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60"/>
            <p14:sldId id="258"/>
          </p14:sldIdLst>
        </p14:section>
        <p14:section name="Presentation" id="{E535A68C-A8BD-4644-85B2-7C86E70BF547}">
          <p14:sldIdLst>
            <p14:sldId id="327"/>
            <p14:sldId id="459"/>
            <p14:sldId id="454"/>
            <p14:sldId id="455"/>
            <p14:sldId id="456"/>
            <p14:sldId id="457"/>
            <p14:sldId id="458"/>
            <p14:sldId id="450"/>
            <p14:sldId id="451"/>
            <p14:sldId id="462"/>
          </p14:sldIdLst>
        </p14:section>
        <p14:section name="Closing" id="{1959660B-A37F-44F3-AF9E-944D9DFF0A4E}">
          <p14:sldIdLst>
            <p14:sldId id="463"/>
            <p14:sldId id="453"/>
            <p14:sldId id="3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AB"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75"/>
    <a:srgbClr val="FEAD15"/>
    <a:srgbClr val="772006"/>
    <a:srgbClr val="345F84"/>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8C5AE-C498-A32C-6BEC-30A4EC032E88}" v="5" dt="2026-06-23T17:22:01.6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76" d="100"/>
          <a:sy n="76" d="100"/>
        </p:scale>
        <p:origin x="120" y="52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7/1/2026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second-grader/comprehension-activiti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adingrockets.org/literacy-home/reading-101-guide-paren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a:t>Facilitator Narration: </a:t>
            </a:r>
          </a:p>
          <a:p>
            <a:pPr rtl="0"/>
            <a:r>
              <a:rPr lang="en-US"/>
              <a:t>Welcome to the </a:t>
            </a:r>
            <a:r>
              <a:rPr lang="en-US" i="1" err="1"/>
              <a:t>LEARning</a:t>
            </a:r>
            <a:r>
              <a:rPr lang="en-US" i="1"/>
              <a:t> about Literacy for Families</a:t>
            </a:r>
            <a:r>
              <a:rPr lang="en-US"/>
              <a:t> series from the New Jersey Department of Education’s Office of Learning Equity and Academy Recovery, or LEAR. LEAR was established in August 2024 to transform New Jersey’s approach to literacy instruction and advance academic recovery. </a:t>
            </a:r>
          </a:p>
          <a:p>
            <a:pPr rtl="0"/>
            <a:endParaRPr lang="en-US"/>
          </a:p>
          <a:p>
            <a:pPr rtl="0"/>
            <a:r>
              <a:rPr lang="en-US"/>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a:p>
          <a:p>
            <a:pPr rtl="0"/>
            <a:r>
              <a:rPr lang="en-US"/>
              <a:t>For more information about LEAR and the New Jersey Department of Education, visit the link on the screen.</a:t>
            </a:r>
          </a:p>
          <a:p>
            <a:pPr rtl="0"/>
            <a:endParaRPr lang="en-US"/>
          </a:p>
          <a:p>
            <a:pPr rtl="0"/>
            <a:r>
              <a:rPr lang="en-US" b="1"/>
              <a:t>Facilitator Note: Hide this slide if this is </a:t>
            </a:r>
            <a:r>
              <a:rPr lang="en-US" b="1" u="sng"/>
              <a:t>not </a:t>
            </a:r>
            <a:r>
              <a:rPr lang="en-US" b="1"/>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a:solidFill>
                  <a:schemeClr val="tx1"/>
                </a:solidFill>
                <a:effectLst/>
              </a:rPr>
              <a:t>Facilitator Narration: </a:t>
            </a:r>
          </a:p>
          <a:p>
            <a:r>
              <a:rPr lang="en-US"/>
              <a:t>Here are a few simple ways you can help </a:t>
            </a:r>
            <a:r>
              <a:rPr lang="en-US" b="0" i="0" u="none" strike="noStrike" kern="1200">
                <a:solidFill>
                  <a:schemeClr val="tx1"/>
                </a:solidFill>
                <a:effectLst/>
              </a:rPr>
              <a:t>your child </a:t>
            </a:r>
            <a:r>
              <a:rPr lang="en-US"/>
              <a:t>practice text structures at home:</a:t>
            </a:r>
          </a:p>
          <a:p>
            <a:pPr marL="174982" indent="-174982">
              <a:buFont typeface="Arial"/>
              <a:buChar char="•"/>
            </a:pPr>
            <a:r>
              <a:rPr lang="en-US" b="0"/>
              <a:t>Talk about how books are organized</a:t>
            </a:r>
            <a:r>
              <a:rPr lang="en-US" b="0" i="0" u="none" strike="noStrike" kern="1200">
                <a:solidFill>
                  <a:schemeClr val="tx1"/>
                </a:solidFill>
                <a:effectLst/>
              </a:rPr>
              <a:t>.</a:t>
            </a:r>
            <a:r>
              <a:rPr lang="en-US" b="0"/>
              <a:t> When you read, point out whether the book is telling a story, explaining steps, or describing a problem and solution.</a:t>
            </a:r>
          </a:p>
          <a:p>
            <a:pPr marL="174982" indent="-174982">
              <a:buFont typeface="Arial"/>
              <a:buChar char="•"/>
            </a:pPr>
            <a:r>
              <a:rPr lang="en-US" b="0"/>
              <a:t>Use everyday routines to practice sequences</a:t>
            </a:r>
            <a:r>
              <a:rPr lang="en-US" b="0" i="0" u="none" strike="noStrike" kern="1200">
                <a:solidFill>
                  <a:schemeClr val="tx1"/>
                </a:solidFill>
                <a:effectLst/>
              </a:rPr>
              <a:t>. </a:t>
            </a:r>
            <a:r>
              <a:rPr lang="en-US" b="0"/>
              <a:t>Ask </a:t>
            </a:r>
            <a:r>
              <a:rPr lang="en-US" b="0" i="0" u="none" strike="noStrike" kern="1200">
                <a:solidFill>
                  <a:schemeClr val="tx1"/>
                </a:solidFill>
                <a:effectLst/>
              </a:rPr>
              <a:t>your </a:t>
            </a:r>
            <a:r>
              <a:rPr lang="en-US" b="0"/>
              <a:t>child to retell the steps in brushing teeth</a:t>
            </a:r>
            <a:r>
              <a:rPr lang="en-US" b="0" i="0" u="none" strike="noStrike" kern="1200">
                <a:solidFill>
                  <a:schemeClr val="tx1"/>
                </a:solidFill>
                <a:effectLst/>
              </a:rPr>
              <a:t>, </a:t>
            </a:r>
            <a:r>
              <a:rPr lang="en-US" b="0"/>
              <a:t>making a sandwich</a:t>
            </a:r>
            <a:r>
              <a:rPr lang="en-US" b="0" i="0" u="none" strike="noStrike" kern="1200">
                <a:solidFill>
                  <a:schemeClr val="tx1"/>
                </a:solidFill>
                <a:effectLst/>
              </a:rPr>
              <a:t>, or </a:t>
            </a:r>
            <a:r>
              <a:rPr lang="en-US" b="0"/>
              <a:t>getting ready for bed. This builds their understanding of sequence structure.</a:t>
            </a:r>
          </a:p>
          <a:p>
            <a:pPr marL="174982" indent="-174982">
              <a:buFont typeface="Arial"/>
              <a:buChar char="•"/>
            </a:pPr>
            <a:r>
              <a:rPr lang="en-US" b="0"/>
              <a:t>Spot problems and solutions in real life</a:t>
            </a:r>
            <a:r>
              <a:rPr lang="en-US" b="0" i="0" u="none" strike="noStrike" kern="1200">
                <a:solidFill>
                  <a:schemeClr val="tx1"/>
                </a:solidFill>
                <a:effectLst/>
              </a:rPr>
              <a:t>.</a:t>
            </a:r>
            <a:r>
              <a:rPr lang="en-US" b="0"/>
              <a:t> If a toy breaks or the family runs out of milk, ask: </a:t>
            </a:r>
            <a:r>
              <a:rPr lang="en-US" b="0" i="1"/>
              <a:t>What’s the problem? How can we solve it? What happened after?</a:t>
            </a:r>
            <a:r>
              <a:rPr lang="en-US" b="0"/>
              <a:t> This mirrors the problem–solution structure in texts.</a:t>
            </a:r>
          </a:p>
          <a:p>
            <a:pPr marL="174982" indent="-174982">
              <a:buFont typeface="Arial"/>
              <a:buChar char="•"/>
            </a:pPr>
            <a:r>
              <a:rPr lang="en-US" b="0"/>
              <a:t>Try simple charts or story maps together</a:t>
            </a:r>
            <a:r>
              <a:rPr lang="en-US" b="0" i="0" u="none" strike="noStrike" kern="1200">
                <a:solidFill>
                  <a:schemeClr val="tx1"/>
                </a:solidFill>
                <a:effectLst/>
              </a:rPr>
              <a:t>. </a:t>
            </a:r>
            <a:r>
              <a:rPr lang="en-US"/>
              <a:t>Draw three boxes labeled </a:t>
            </a:r>
            <a:r>
              <a:rPr lang="en-US" i="1"/>
              <a:t>Beginning, Middle, End</a:t>
            </a:r>
            <a:r>
              <a:rPr lang="en-US"/>
              <a:t>, or Problem, Solution, Result, and fill them in after reading a short story.</a:t>
            </a:r>
            <a:br>
              <a:rPr lang="en-US"/>
            </a:br>
            <a:endParaRPr lang="en-US"/>
          </a:p>
          <a:p>
            <a:r>
              <a:rPr lang="en-US"/>
              <a:t>These little activities don’t take much time, but they help your child notice patterns in reading and build stronger comprehension skills.</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242746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endParaRPr lang="en-US">
              <a:solidFill>
                <a:srgbClr val="444444"/>
              </a:solidFill>
            </a:endParaRPr>
          </a:p>
          <a:p>
            <a:r>
              <a:rPr lang="en-US"/>
              <a:t>Additional ideas, activities, directions, and examples can be found on Reading Rockets website. The QR code links to the second-grade page and includes a number of ideas, including book-mapping and sequencing activities. Activities for other age and grade levels are accessible from the Reading 101: A Guide for Parents menu.</a:t>
            </a:r>
            <a:endParaRPr lang="en-US">
              <a:solidFill>
                <a:srgbClr val="444444"/>
              </a:solidFill>
            </a:endParaRPr>
          </a:p>
          <a:p>
            <a:br>
              <a:rPr lang="en-US">
                <a:solidFill>
                  <a:srgbClr val="444444"/>
                </a:solidFill>
              </a:rPr>
            </a:br>
            <a:r>
              <a:rPr lang="en-US" b="1"/>
              <a:t>Facilitator Note: </a:t>
            </a:r>
            <a:r>
              <a:rPr lang="en-US">
                <a:hlinkClick r:id="rId3"/>
              </a:rPr>
              <a:t>https://www.readingrockets.org/literacy-home/reading-101-guide-parents/your-second-grader/comprehension-activities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1959179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0C897-10B3-49C9-8843-84FAD347C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7E29E-8956-E8E4-050E-ACB3BD94F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2C1B1-E233-5EFA-0FC2-382DAEE55FD0}"/>
              </a:ext>
            </a:extLst>
          </p:cNvPr>
          <p:cNvSpPr>
            <a:spLocks noGrp="1"/>
          </p:cNvSpPr>
          <p:nvPr>
            <p:ph type="body" idx="1"/>
          </p:nvPr>
        </p:nvSpPr>
        <p:spPr/>
        <p:txBody>
          <a:bodyPr/>
          <a:lstStyle/>
          <a:p>
            <a:r>
              <a:rPr lang="en-US" b="1" i="0" u="none" strike="noStrike" kern="1200" dirty="0">
                <a:solidFill>
                  <a:schemeClr val="tx1"/>
                </a:solidFill>
                <a:effectLst/>
              </a:rPr>
              <a:t>Facilitator Narration:</a:t>
            </a:r>
            <a:r>
              <a:rPr lang="en-US" b="0" i="0" u="none" strike="noStrike" kern="1200" dirty="0">
                <a:solidFill>
                  <a:schemeClr val="tx1"/>
                </a:solidFill>
                <a:effectLst/>
              </a:rPr>
              <a:t> </a:t>
            </a:r>
          </a:p>
          <a:p>
            <a:r>
              <a:rPr lang="en-US" b="0" i="0" u="none" strike="noStrike" kern="1200" dirty="0">
                <a:solidFill>
                  <a:schemeClr val="tx1"/>
                </a:solidFill>
                <a:effectLst/>
              </a:rPr>
              <a:t>In closing, we hope that you have enjoyed this session.  To solidify your learning, we recommend reviewing </a:t>
            </a:r>
            <a:r>
              <a:rPr lang="en-US" dirty="0"/>
              <a:t>“Reading 101: A Guide for Parents” on the </a:t>
            </a:r>
            <a:r>
              <a:rPr lang="en-US" b="0" i="0" u="none" strike="noStrike" kern="1200" dirty="0">
                <a:solidFill>
                  <a:schemeClr val="tx1"/>
                </a:solidFill>
                <a:effectLst/>
              </a:rPr>
              <a:t>Reading </a:t>
            </a:r>
            <a:r>
              <a:rPr lang="en-US" dirty="0"/>
              <a:t>Rockets website</a:t>
            </a:r>
            <a:r>
              <a:rPr lang="en-US" b="0" i="0" u="none" strike="noStrike" kern="1200" dirty="0">
                <a:solidFill>
                  <a:schemeClr val="tx1"/>
                </a:solidFill>
                <a:effectLst/>
              </a:rPr>
              <a:t>.  </a:t>
            </a:r>
            <a:r>
              <a:rPr lang="en-US" dirty="0"/>
              <a:t>The resource is linked to the QR code on the screen.  </a:t>
            </a:r>
          </a:p>
          <a:p>
            <a:endParaRPr lang="en-US" dirty="0"/>
          </a:p>
          <a:p>
            <a:r>
              <a:rPr lang="en-US" b="1" i="0" u="none" strike="noStrike" kern="1200" dirty="0">
                <a:solidFill>
                  <a:schemeClr val="tx1"/>
                </a:solidFill>
                <a:effectLst/>
              </a:rPr>
              <a:t>Facilitator Note: </a:t>
            </a:r>
            <a:r>
              <a:rPr lang="en-US" b="0" i="0" u="none" strike="noStrike" kern="1200" dirty="0">
                <a:solidFill>
                  <a:schemeClr val="tx1"/>
                </a:solidFill>
                <a:effectLst/>
              </a:rPr>
              <a:t>Link to resource:</a:t>
            </a:r>
            <a:r>
              <a:rPr lang="en-US" dirty="0"/>
              <a:t> </a:t>
            </a:r>
            <a:r>
              <a:rPr lang="en-US" b="0" i="0" strike="noStrike" kern="1200" dirty="0">
                <a:solidFill>
                  <a:srgbClr val="467886"/>
                </a:solidFill>
                <a:effectLst/>
                <a:hlinkClick r:id="rId3">
                  <a:extLst>
                    <a:ext uri="{A12FA001-AC4F-418D-AE19-62706E023703}">
                      <ahyp:hlinkClr xmlns:ahyp="http://schemas.microsoft.com/office/drawing/2018/hyperlinkcolor" val="tx"/>
                    </a:ext>
                  </a:extLst>
                </a:hlinkClick>
              </a:rPr>
              <a:t>https://</a:t>
            </a:r>
            <a:r>
              <a:rPr lang="en-US" dirty="0">
                <a:solidFill>
                  <a:srgbClr val="467886"/>
                </a:solidFill>
                <a:hlinkClick r:id="rId3">
                  <a:extLst>
                    <a:ext uri="{A12FA001-AC4F-418D-AE19-62706E023703}">
                      <ahyp:hlinkClr xmlns:ahyp="http://schemas.microsoft.com/office/drawing/2018/hyperlinkcolor" val="tx"/>
                    </a:ext>
                  </a:extLst>
                </a:hlinkClick>
              </a:rPr>
              <a:t>www.readingrockets</a:t>
            </a:r>
            <a:r>
              <a:rPr lang="en-US" b="0" i="0" strike="noStrike" kern="1200" dirty="0">
                <a:solidFill>
                  <a:srgbClr val="467886"/>
                </a:solidFill>
                <a:effectLst/>
                <a:hlinkClick r:id="rId3">
                  <a:extLst>
                    <a:ext uri="{A12FA001-AC4F-418D-AE19-62706E023703}">
                      <ahyp:hlinkClr xmlns:ahyp="http://schemas.microsoft.com/office/drawing/2018/hyperlinkcolor" val="tx"/>
                    </a:ext>
                  </a:extLst>
                </a:hlinkClick>
              </a:rPr>
              <a:t>.org/</a:t>
            </a:r>
            <a:r>
              <a:rPr lang="en-US" dirty="0">
                <a:solidFill>
                  <a:srgbClr val="467886"/>
                </a:solidFill>
                <a:hlinkClick r:id="rId3">
                  <a:extLst>
                    <a:ext uri="{A12FA001-AC4F-418D-AE19-62706E023703}">
                      <ahyp:hlinkClr xmlns:ahyp="http://schemas.microsoft.com/office/drawing/2018/hyperlinkcolor" val="tx"/>
                    </a:ext>
                  </a:extLst>
                </a:hlinkClick>
              </a:rPr>
              <a:t>literacy-home</a:t>
            </a:r>
            <a:r>
              <a:rPr lang="en-US" b="0" i="0" strike="noStrike" kern="1200" dirty="0">
                <a:solidFill>
                  <a:srgbClr val="467886"/>
                </a:solidFill>
                <a:effectLst/>
                <a:hlinkClick r:id="rId3">
                  <a:extLst>
                    <a:ext uri="{A12FA001-AC4F-418D-AE19-62706E023703}">
                      <ahyp:hlinkClr xmlns:ahyp="http://schemas.microsoft.com/office/drawing/2018/hyperlinkcolor" val="tx"/>
                    </a:ext>
                  </a:extLst>
                </a:hlinkClick>
              </a:rPr>
              <a:t>/</a:t>
            </a:r>
            <a:r>
              <a:rPr lang="en-US" dirty="0">
                <a:solidFill>
                  <a:schemeClr val="accent4"/>
                </a:solidFill>
                <a:hlinkClick r:id="rId3">
                  <a:extLst>
                    <a:ext uri="{A12FA001-AC4F-418D-AE19-62706E023703}">
                      <ahyp:hlinkClr xmlns:ahyp="http://schemas.microsoft.com/office/drawing/2018/hyperlinkcolor" val="tx"/>
                    </a:ext>
                  </a:extLst>
                </a:hlinkClick>
              </a:rPr>
              <a:t>reading-101-guide-parents</a:t>
            </a:r>
            <a:r>
              <a:rPr lang="en-US" dirty="0">
                <a:solidFill>
                  <a:schemeClr val="accent4"/>
                </a:solidFill>
              </a:rPr>
              <a:t> </a:t>
            </a:r>
          </a:p>
          <a:p>
            <a:br>
              <a:rPr lang="en-US" dirty="0"/>
            </a:br>
            <a:endParaRPr lang="en-US" dirty="0"/>
          </a:p>
        </p:txBody>
      </p:sp>
      <p:sp>
        <p:nvSpPr>
          <p:cNvPr id="4" name="Slide Number Placeholder 3">
            <a:extLst>
              <a:ext uri="{FF2B5EF4-FFF2-40B4-BE49-F238E27FC236}">
                <a16:creationId xmlns:a16="http://schemas.microsoft.com/office/drawing/2014/main" id="{DDCBAB47-EDD7-374F-68D3-C7E8AE9D3011}"/>
              </a:ext>
            </a:extLst>
          </p:cNvPr>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3295457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4139135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15</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a:solidFill>
                  <a:schemeClr val="tx1"/>
                </a:solidFill>
                <a:effectLst/>
              </a:rPr>
              <a:t>Facilitator Narration: </a:t>
            </a:r>
          </a:p>
          <a:p>
            <a:r>
              <a:rPr lang="en-US"/>
              <a:t>Welcome! We’re excited to have you join us for this eighth and final session in the </a:t>
            </a:r>
            <a:r>
              <a:rPr lang="en-US" i="1" err="1"/>
              <a:t>LEARning</a:t>
            </a:r>
            <a:r>
              <a:rPr lang="en-US" i="1"/>
              <a:t> about Literacy for Families </a:t>
            </a:r>
            <a:r>
              <a:rPr lang="en-US"/>
              <a:t>series, created for New Jersey Families supporting their children’s literacy journey at home. We will focus on text structures and comprehension. </a:t>
            </a:r>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a:solidFill>
                  <a:schemeClr val="tx1"/>
                </a:solidFill>
                <a:effectLst/>
              </a:rPr>
              <a:t>Facilitator Narration:</a:t>
            </a:r>
            <a:r>
              <a:rPr lang="en-US" b="1"/>
              <a:t> </a:t>
            </a:r>
          </a:p>
          <a:p>
            <a:r>
              <a:rPr lang="en-US"/>
              <a:t>Let’s revisit </a:t>
            </a:r>
            <a:r>
              <a:rPr lang="en-US" b="0" i="0" u="none" strike="noStrike" kern="1200">
                <a:solidFill>
                  <a:schemeClr val="tx1"/>
                </a:solidFill>
                <a:effectLst/>
              </a:rPr>
              <a:t>Scarborough’s Reading Rope</a:t>
            </a:r>
            <a:r>
              <a:rPr lang="en-US"/>
              <a:t> one last time.  The Reading Rope shows us how many skills weave together to make a skilled reader. One strand is called </a:t>
            </a:r>
            <a:r>
              <a:rPr lang="en-US" i="1"/>
              <a:t>literacy knowledge.</a:t>
            </a:r>
            <a:endParaRPr lang="en-US"/>
          </a:p>
          <a:p>
            <a:r>
              <a:rPr lang="en-US"/>
              <a:t>This includes knowing how print works, recognizing different kinds of books</a:t>
            </a:r>
            <a:r>
              <a:rPr lang="en-US" b="0" i="0" u="none" strike="noStrike" kern="1200">
                <a:solidFill>
                  <a:schemeClr val="tx1"/>
                </a:solidFill>
                <a:effectLst/>
              </a:rPr>
              <a:t>, </a:t>
            </a:r>
            <a:r>
              <a:rPr lang="en-US"/>
              <a:t>and noticing how texts are organized. When children understand these patterns, it helps them make sense of and remember what they read</a:t>
            </a:r>
            <a:r>
              <a:rPr lang="en-US" b="0" i="0" u="none" strike="noStrike" kern="1200">
                <a:solidFill>
                  <a:schemeClr val="tx1"/>
                </a:solidFill>
                <a:effectLst/>
              </a:rPr>
              <a:t>.</a:t>
            </a:r>
            <a:endParaRPr lang="en-US"/>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Print awareness is all about understanding that written words carry meaning and follow certain rules that help us read and write.</a:t>
            </a:r>
          </a:p>
          <a:p>
            <a:r>
              <a:rPr lang="en-US"/>
              <a:t>Some of the things children learn include:</a:t>
            </a:r>
          </a:p>
          <a:p>
            <a:pPr marL="291636" indent="-291636">
              <a:buFont typeface="Arial"/>
              <a:buChar char="•"/>
            </a:pPr>
            <a:r>
              <a:rPr lang="en-US" b="0"/>
              <a:t>Reading direction: In English, we read from left to right and top to bottom.</a:t>
            </a:r>
          </a:p>
          <a:p>
            <a:pPr marL="291636" indent="-291636">
              <a:buFont typeface="Arial"/>
              <a:buChar char="•"/>
            </a:pPr>
            <a:r>
              <a:rPr lang="en-US" b="0"/>
              <a:t>Book parts: Books have a cover, title, author, illustrator, spine, and pages. Knowing these helps children navigate books.</a:t>
            </a:r>
          </a:p>
          <a:p>
            <a:pPr marL="291636" indent="-291636">
              <a:buFont typeface="Arial"/>
              <a:buChar char="•"/>
            </a:pPr>
            <a:r>
              <a:rPr lang="en-US" b="0"/>
              <a:t>Word boundaries: Spaces show where one word ends and the next begins.</a:t>
            </a:r>
          </a:p>
          <a:p>
            <a:pPr marL="291636" indent="-291636">
              <a:buFont typeface="Arial"/>
              <a:buChar char="•"/>
            </a:pPr>
            <a:r>
              <a:rPr lang="en-US" b="0"/>
              <a:t>Units of print: Letters come together to make words, and words come together to make sentences.</a:t>
            </a:r>
          </a:p>
          <a:p>
            <a:pPr marL="291636" indent="-291636">
              <a:buFont typeface="Arial"/>
              <a:buChar char="•"/>
            </a:pPr>
            <a:r>
              <a:rPr lang="en-US" b="0"/>
              <a:t>Punctuation: Marks </a:t>
            </a:r>
            <a:r>
              <a:rPr lang="en-US"/>
              <a:t>like periods, question marks, and exclamation points help children know how to read and understand sentences.</a:t>
            </a:r>
            <a:br>
              <a:rPr lang="en-US">
                <a:cs typeface="+mn-lt"/>
              </a:rPr>
            </a:br>
            <a:endParaRPr lang="en-US"/>
          </a:p>
          <a:p>
            <a:r>
              <a:rPr lang="en-US"/>
              <a:t>By noticing these features, children are building the foundation for strong reading and writing skills.</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420777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pPr marL="174982" indent="-174982">
              <a:buFont typeface="Arial" panose="020B0604020202020204" pitchFamily="34" charset="0"/>
              <a:buChar char="•"/>
            </a:pPr>
            <a:r>
              <a:rPr lang="en-US"/>
              <a:t>Text structure is simply how a book or passage is organized. Common text structures include: description, sequence, problem/solution, cause and effect, and compare and contrast.</a:t>
            </a:r>
          </a:p>
          <a:p>
            <a:pPr marL="174982" indent="-174982">
              <a:buFont typeface="Arial" panose="020B0604020202020204" pitchFamily="34" charset="0"/>
              <a:buChar char="•"/>
            </a:pPr>
            <a:r>
              <a:rPr lang="en-US"/>
              <a:t>When children understand how a text is put together, it helps them figure out what the author is trying to say.</a:t>
            </a:r>
          </a:p>
          <a:p>
            <a:pPr marL="174982" indent="-174982">
              <a:buFont typeface="Arial" panose="020B0604020202020204" pitchFamily="34" charset="0"/>
              <a:buChar char="•"/>
            </a:pPr>
            <a:r>
              <a:rPr lang="en-US"/>
              <a:t>Learning about text structures also helps with writing, because it shows children ways to organize their own ideas.</a:t>
            </a:r>
          </a:p>
          <a:p>
            <a:pPr marL="174982" indent="-174982">
              <a:buFont typeface="Arial" panose="020B0604020202020204" pitchFamily="34" charset="0"/>
              <a:buChar char="•"/>
            </a:pPr>
            <a:r>
              <a:rPr lang="en-US"/>
              <a:t>By noticing the features of stories and informational books, children can follow along more easily and remember the important points.</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3023455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8F025-036C-01D0-AC3B-A6ADA41DF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74F8C-9E66-3F0F-A5F1-8E604EC27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5EF03-EB99-D193-638F-D2C16E38AB45}"/>
              </a:ext>
            </a:extLst>
          </p:cNvPr>
          <p:cNvSpPr>
            <a:spLocks noGrp="1"/>
          </p:cNvSpPr>
          <p:nvPr>
            <p:ph type="body" idx="1"/>
          </p:nvPr>
        </p:nvSpPr>
        <p:spPr/>
        <p:txBody>
          <a:bodyPr/>
          <a:lstStyle/>
          <a:p>
            <a:r>
              <a:rPr lang="en-US" b="1"/>
              <a:t>Facilitator Narration: </a:t>
            </a:r>
          </a:p>
          <a:p>
            <a:r>
              <a:rPr lang="en-US"/>
              <a:t>Before we try the practice activity, let’s review the importance of graphic organizers.  As adults, we use graphic organizers such as shopping lists and calendars to help organize our lives.  </a:t>
            </a:r>
          </a:p>
          <a:p>
            <a:pPr marL="174982" indent="-174982">
              <a:buFont typeface="Arial" panose="020B0604020202020204" pitchFamily="34" charset="0"/>
              <a:buChar char="•"/>
            </a:pPr>
            <a:r>
              <a:rPr lang="en-US"/>
              <a:t>For children, graphic organizers are tools like charts, story maps, or diagrams that help children see how a text is organized.</a:t>
            </a:r>
          </a:p>
          <a:p>
            <a:pPr marL="174982" indent="-174982">
              <a:buFont typeface="Arial" panose="020B0604020202020204" pitchFamily="34" charset="0"/>
              <a:buChar char="•"/>
            </a:pPr>
            <a:r>
              <a:rPr lang="en-US"/>
              <a:t>For example, a cause-and-effect chart can show why something happened and what the result was. A story map can show the characters, setting, problem, and solution.</a:t>
            </a:r>
          </a:p>
          <a:p>
            <a:pPr marL="174982" indent="-174982">
              <a:buFont typeface="Arial" panose="020B0604020202020204" pitchFamily="34" charset="0"/>
              <a:buChar char="•"/>
            </a:pPr>
            <a:r>
              <a:rPr lang="en-US"/>
              <a:t>These tools make the structure of a text visible, which helps kids understand and remember what they read. They also give children a model for how to organize their own writing.</a:t>
            </a:r>
          </a:p>
          <a:p>
            <a:br>
              <a:rPr lang="en-US"/>
            </a:br>
            <a:endParaRPr lang="en-US"/>
          </a:p>
        </p:txBody>
      </p:sp>
      <p:sp>
        <p:nvSpPr>
          <p:cNvPr id="4" name="Slide Number Placeholder 3">
            <a:extLst>
              <a:ext uri="{FF2B5EF4-FFF2-40B4-BE49-F238E27FC236}">
                <a16:creationId xmlns:a16="http://schemas.microsoft.com/office/drawing/2014/main" id="{386A5990-79E2-6E3F-4896-D9418004BC5F}"/>
              </a:ext>
            </a:extLst>
          </p:cNvPr>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916499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a:t>
            </a:r>
            <a:r>
              <a:rPr lang="en-US"/>
              <a:t> </a:t>
            </a:r>
          </a:p>
          <a:p>
            <a:r>
              <a:rPr lang="en-US"/>
              <a:t>Let’s practice how text structure works by looking at this short passage together:</a:t>
            </a:r>
          </a:p>
          <a:p>
            <a:r>
              <a:rPr lang="en-US" i="1"/>
              <a:t>‘The park was full of trash after the holiday weekend. This made the community worried about safety and the environment. To solve the problem, volunteers organized a cleanup day. As a result, the park looked beautiful again, and everyone enjoyed it.’</a:t>
            </a:r>
          </a:p>
          <a:p>
            <a:endParaRPr lang="en-US"/>
          </a:p>
          <a:p>
            <a:r>
              <a:rPr lang="en-US"/>
              <a:t>Now, let’s ask a few simple questions:</a:t>
            </a:r>
          </a:p>
          <a:p>
            <a:pPr marL="291636" indent="-291636">
              <a:buFont typeface="Arial"/>
              <a:buChar char="•"/>
            </a:pPr>
            <a:r>
              <a:rPr lang="en-US"/>
              <a:t>What was the </a:t>
            </a:r>
            <a:r>
              <a:rPr lang="en-US" b="1"/>
              <a:t>problem</a:t>
            </a:r>
            <a:r>
              <a:rPr lang="en-US"/>
              <a:t>? (The park was full of trash.)</a:t>
            </a:r>
          </a:p>
          <a:p>
            <a:pPr marL="291636" indent="-291636">
              <a:buFont typeface="Arial"/>
              <a:buChar char="•"/>
            </a:pPr>
            <a:r>
              <a:rPr lang="en-US"/>
              <a:t>What was the </a:t>
            </a:r>
            <a:r>
              <a:rPr lang="en-US" b="1"/>
              <a:t>solution</a:t>
            </a:r>
            <a:r>
              <a:rPr lang="en-US"/>
              <a:t>? (The community organized a cleanup day.)</a:t>
            </a:r>
          </a:p>
          <a:p>
            <a:pPr marL="291636" indent="-291636">
              <a:buFont typeface="Arial"/>
              <a:buChar char="•"/>
            </a:pPr>
            <a:r>
              <a:rPr lang="en-US"/>
              <a:t>What was the </a:t>
            </a:r>
            <a:r>
              <a:rPr lang="en-US" b="1"/>
              <a:t>result</a:t>
            </a:r>
            <a:r>
              <a:rPr lang="en-US"/>
              <a:t>? (The park looked beautiful again and people enjoyed it.)</a:t>
            </a:r>
            <a:br>
              <a:rPr lang="en-US"/>
            </a:br>
            <a:endParaRPr lang="en-US"/>
          </a:p>
          <a:p>
            <a:r>
              <a:rPr lang="en-US"/>
              <a:t>This is called a </a:t>
            </a:r>
            <a:r>
              <a:rPr lang="en-US" i="1"/>
              <a:t>problem–solution</a:t>
            </a:r>
            <a:r>
              <a:rPr lang="en-US"/>
              <a:t> text structure.</a:t>
            </a:r>
          </a:p>
          <a:p>
            <a:r>
              <a:rPr lang="en-US"/>
              <a:t>One way we help kids see this more clearly is by using a graphic organizer—a simple chart with three boxes: Problem, Solution, and Goal/Result. At home, you can practice this too. When reading a story or even talking about real-life situations, you might ask: </a:t>
            </a:r>
            <a:r>
              <a:rPr lang="en-US" i="1"/>
              <a:t>What’s the problem? How was it solved? What happened in the end?</a:t>
            </a:r>
          </a:p>
          <a:p>
            <a:endParaRPr lang="en-US" i="1"/>
          </a:p>
          <a:p>
            <a:r>
              <a:rPr lang="en-US"/>
              <a:t>This simple routine helps kids recognize text structures, which makes it easier for them to understand and remember what they read.</a:t>
            </a:r>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2931588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BA33-5827-E459-8A4C-4577F743D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8BA5A-C49E-A867-F7B2-1BF96223F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7935B-B7D8-A8C8-BBE4-79E0660AA86C}"/>
              </a:ext>
            </a:extLst>
          </p:cNvPr>
          <p:cNvSpPr>
            <a:spLocks noGrp="1"/>
          </p:cNvSpPr>
          <p:nvPr>
            <p:ph type="body" idx="1"/>
          </p:nvPr>
        </p:nvSpPr>
        <p:spPr/>
        <p:txBody>
          <a:bodyPr/>
          <a:lstStyle/>
          <a:p>
            <a:r>
              <a:rPr lang="en-US" b="1"/>
              <a:t>Facilitator Narration:</a:t>
            </a:r>
            <a:r>
              <a:rPr lang="en-US"/>
              <a:t> </a:t>
            </a:r>
          </a:p>
          <a:p>
            <a:r>
              <a:rPr lang="en-US"/>
              <a:t>Here’s another short passage. Let’s read it together:</a:t>
            </a:r>
          </a:p>
          <a:p>
            <a:r>
              <a:rPr lang="en-US" i="1"/>
              <a:t>‘First, the kids gathered the ingredients to make cookies. Next, they mixed the flour, sugar, and eggs in a bowl. Then, they shaped the dough into circles on a baking tray. Finally, they baked the cookies in the oven and enjoyed a warm treat.’</a:t>
            </a:r>
            <a:endParaRPr lang="en-US"/>
          </a:p>
          <a:p>
            <a:r>
              <a:rPr lang="en-US"/>
              <a:t>Now let’s think about the questions:</a:t>
            </a:r>
          </a:p>
          <a:p>
            <a:pPr marL="174982" indent="-174982">
              <a:buFont typeface="Arial"/>
              <a:buChar char="•"/>
            </a:pPr>
            <a:r>
              <a:rPr lang="en-US"/>
              <a:t>What happened </a:t>
            </a:r>
            <a:r>
              <a:rPr lang="en-US" b="1"/>
              <a:t>first</a:t>
            </a:r>
            <a:r>
              <a:rPr lang="en-US"/>
              <a:t>? (They gathered the ingredients.)</a:t>
            </a:r>
          </a:p>
          <a:p>
            <a:pPr marL="174982" indent="-174982">
              <a:buFont typeface="Arial"/>
              <a:buChar char="•"/>
            </a:pPr>
            <a:r>
              <a:rPr lang="en-US"/>
              <a:t>What happened </a:t>
            </a:r>
            <a:r>
              <a:rPr lang="en-US" b="1"/>
              <a:t>next</a:t>
            </a:r>
            <a:r>
              <a:rPr lang="en-US"/>
              <a:t>? (They mixed them together.)</a:t>
            </a:r>
          </a:p>
          <a:p>
            <a:pPr marL="174982" indent="-174982">
              <a:buFont typeface="Arial"/>
              <a:buChar char="•"/>
            </a:pPr>
            <a:r>
              <a:rPr lang="en-US"/>
              <a:t>What happened </a:t>
            </a:r>
            <a:r>
              <a:rPr lang="en-US" b="1"/>
              <a:t>then</a:t>
            </a:r>
            <a:r>
              <a:rPr lang="en-US"/>
              <a:t>? (They shaped the dough.)</a:t>
            </a:r>
          </a:p>
          <a:p>
            <a:pPr marL="174982" indent="-174982">
              <a:buFont typeface="Arial"/>
              <a:buChar char="•"/>
            </a:pPr>
            <a:r>
              <a:rPr lang="en-US"/>
              <a:t>What happened </a:t>
            </a:r>
            <a:r>
              <a:rPr lang="en-US" b="1"/>
              <a:t>last</a:t>
            </a:r>
            <a:r>
              <a:rPr lang="en-US"/>
              <a:t>? (They baked the cookies and ate them.)</a:t>
            </a:r>
            <a:endParaRPr lang="en-US">
              <a:cs typeface="+mn-lt"/>
            </a:endParaRPr>
          </a:p>
          <a:p>
            <a:endParaRPr lang="en-US"/>
          </a:p>
          <a:p>
            <a:r>
              <a:rPr lang="en-US"/>
              <a:t>This passage follows a </a:t>
            </a:r>
            <a:r>
              <a:rPr lang="en-US" i="1"/>
              <a:t>sequence</a:t>
            </a:r>
            <a:r>
              <a:rPr lang="en-US"/>
              <a:t> structure—steps in order.</a:t>
            </a:r>
          </a:p>
          <a:p>
            <a:r>
              <a:rPr lang="en-US"/>
              <a:t>We can show this with a simple organizer, like a flow chart with boxes labeled </a:t>
            </a:r>
            <a:r>
              <a:rPr lang="en-US" i="1"/>
              <a:t>First, Next, Then, Finally.</a:t>
            </a:r>
            <a:endParaRPr lang="en-US"/>
          </a:p>
          <a:p>
            <a:r>
              <a:rPr lang="en-US"/>
              <a:t>At home, you can practice this by asking your child to retell the steps of a recipe you cook together, or even the steps of a bedtime routine. Recognizing sequences helps children follow directions in texts and remember the order of events in stories.</a:t>
            </a:r>
          </a:p>
          <a:p>
            <a:endParaRPr lang="en-US"/>
          </a:p>
          <a:p>
            <a:r>
              <a:rPr lang="en-US"/>
              <a:t>One way we help kids see this more clearly is by using a graphic organizer—a simple chart with three boxes: Problem, Solution, and Result. At home, you can practice this too. When reading a story or even talking about real-life situations, you might ask: </a:t>
            </a:r>
            <a:r>
              <a:rPr lang="en-US" i="1"/>
              <a:t>What’s the problem? How was it solved? What happened in the end?</a:t>
            </a:r>
            <a:endParaRPr lang="en-US"/>
          </a:p>
          <a:p>
            <a:endParaRPr lang="en-US"/>
          </a:p>
          <a:p>
            <a:r>
              <a:rPr lang="en-US"/>
              <a:t>This simple routine helps kids recognize text structures, which makes it easier for them to understand and remember what they read.</a:t>
            </a:r>
          </a:p>
          <a:p>
            <a:br>
              <a:rPr lang="en-US"/>
            </a:br>
            <a:br>
              <a:rPr lang="en-US"/>
            </a:br>
            <a:endParaRPr lang="en-US"/>
          </a:p>
        </p:txBody>
      </p:sp>
      <p:sp>
        <p:nvSpPr>
          <p:cNvPr id="4" name="Slide Number Placeholder 3">
            <a:extLst>
              <a:ext uri="{FF2B5EF4-FFF2-40B4-BE49-F238E27FC236}">
                <a16:creationId xmlns:a16="http://schemas.microsoft.com/office/drawing/2014/main" id="{7FFB4B83-AF41-6999-DAD8-7EE54F26BDB1}"/>
              </a:ext>
            </a:extLst>
          </p:cNvPr>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1845757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Here are some questions you might ask your child’s teacher to learn more about how text structures support reading:</a:t>
            </a:r>
          </a:p>
          <a:p>
            <a:pPr marL="174982" indent="-174982">
              <a:buFont typeface="Arial"/>
              <a:buChar char="•"/>
            </a:pPr>
            <a:r>
              <a:rPr lang="en-US" i="1"/>
              <a:t>How do you teach text structures in class?</a:t>
            </a:r>
            <a:r>
              <a:rPr lang="en-US"/>
              <a:t> — This gives you a window into what your child is practicing every day.</a:t>
            </a:r>
          </a:p>
          <a:p>
            <a:pPr marL="174982" indent="-174982">
              <a:buFont typeface="Arial"/>
              <a:buChar char="•"/>
            </a:pPr>
            <a:r>
              <a:rPr lang="en-US" i="1"/>
              <a:t>How can I tell if my child is recognizing text structures when we read at home?</a:t>
            </a:r>
            <a:r>
              <a:rPr lang="en-US"/>
              <a:t> — This helps you know what signs to look for during reading.</a:t>
            </a:r>
          </a:p>
          <a:p>
            <a:pPr marL="174982" indent="-174982">
              <a:buFont typeface="Arial"/>
              <a:buChar char="•"/>
            </a:pPr>
            <a:r>
              <a:rPr lang="en-US" i="1"/>
              <a:t>What kinds of books or passages are best for practicing text structures?</a:t>
            </a:r>
            <a:r>
              <a:rPr lang="en-US"/>
              <a:t> — Teachers can point you toward texts that make these patterns easier to see.</a:t>
            </a:r>
          </a:p>
          <a:p>
            <a:pPr marL="174982" indent="-174982">
              <a:buFont typeface="Arial"/>
              <a:buChar char="•"/>
            </a:pPr>
            <a:r>
              <a:rPr lang="en-US" i="1"/>
              <a:t>How can I support my child’s comprehension and writing with text structures at home?</a:t>
            </a:r>
            <a:r>
              <a:rPr lang="en-US"/>
              <a:t> — This connects what happens in school with what you can do at home to reinforce the skill.</a:t>
            </a:r>
            <a:br>
              <a:rPr lang="en-US"/>
            </a:br>
            <a:endParaRPr lang="en-US"/>
          </a:p>
          <a:p>
            <a:r>
              <a:rPr lang="en-US"/>
              <a:t>The goal is to have meaningful comprehension conversations to help your child become a strong and confident reader. </a:t>
            </a:r>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279667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84" r:id="rId16"/>
    <p:sldLayoutId id="2147483689" r:id="rId17"/>
    <p:sldLayoutId id="2147483653" r:id="rId18"/>
    <p:sldLayoutId id="2147483655" r:id="rId19"/>
    <p:sldLayoutId id="2147483660" r:id="rId20"/>
    <p:sldLayoutId id="2147483675" r:id="rId21"/>
    <p:sldLayoutId id="2147483694" r:id="rId22"/>
    <p:sldLayoutId id="2147483697" r:id="rId23"/>
    <p:sldLayoutId id="2147483698" r:id="rId24"/>
    <p:sldLayoutId id="2147483664" r:id="rId25"/>
    <p:sldLayoutId id="2147483680" r:id="rId26"/>
    <p:sldLayoutId id="2147483677" r:id="rId27"/>
    <p:sldLayoutId id="2147483690" r:id="rId28"/>
    <p:sldLayoutId id="2147483691" r:id="rId29"/>
    <p:sldLayoutId id="2147483682" r:id="rId30"/>
    <p:sldLayoutId id="2147483678" r:id="rId31"/>
    <p:sldLayoutId id="2147483683" r:id="rId32"/>
    <p:sldLayoutId id="2147483692" r:id="rId33"/>
    <p:sldLayoutId id="2147483693" r:id="rId34"/>
    <p:sldLayoutId id="2147483665" r:id="rId35"/>
    <p:sldLayoutId id="2147483666" r:id="rId36"/>
    <p:sldLayoutId id="2147483667" r:id="rId37"/>
    <p:sldLayoutId id="2147483668" r:id="rId38"/>
    <p:sldLayoutId id="2147483654" r:id="rId39"/>
    <p:sldLayoutId id="2147483656" r:id="rId40"/>
    <p:sldLayoutId id="2147483669" r:id="rId41"/>
    <p:sldLayoutId id="2147483670" r:id="rId42"/>
    <p:sldLayoutId id="2147483671" r:id="rId43"/>
    <p:sldLayoutId id="2147483679" r:id="rId44"/>
    <p:sldLayoutId id="2147483673" r:id="rId45"/>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hyperlink" Target="https://www.readingrockets.org/literacy-home/reading-101-guide-parents/your-second-grader/comprehension-activities" TargetMode="Externa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hyperlink" Target="https://www.readingrockets.org/literacy-home/reading-101-guide-parents" TargetMode="Externa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s://fcrr.org/sites/g/files/upcbnu2836/files/media/PDFs/student_center_activities/45_expository_text_structure/45_c023_text_structure_reflection.pdf?utm_source=chatgpt.com" TargetMode="External"/><Relationship Id="rId7" Type="http://schemas.openxmlformats.org/officeDocument/2006/relationships/hyperlink" Target="https://www.readwritethink.org/sites/default/files/resources/lesson_images/lesson1035/cause.pdf"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hyperlink" Target="https://www.readingrockets.org/sites/default/files/2023-11/graphic-organizer-story-sequence.pdf?utm_source=chatgpt.com" TargetMode="External"/><Relationship Id="rId5" Type="http://schemas.openxmlformats.org/officeDocument/2006/relationships/hyperlink" Target="https://www.readingrockets.org/literacy-home/reading-101-guide-parents" TargetMode="External"/><Relationship Id="rId4" Type="http://schemas.openxmlformats.org/officeDocument/2006/relationships/hyperlink" Target="https://www.readingrockets.org/literacy-home/reading-101-guide-parents/your-second-grader/comprehension-activities?utm_source=chatgpt.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dirty="0" err="1"/>
              <a:t>LEARning</a:t>
            </a:r>
            <a:r>
              <a:rPr lang="en-US" dirty="0"/>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dirty="0"/>
              <a:t>Series Introduction</a:t>
            </a:r>
          </a:p>
        </p:txBody>
      </p:sp>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dirty="0"/>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a:t>Questions to Ask Your Child’s Teacher</a:t>
            </a:r>
          </a:p>
        </p:txBody>
      </p:sp>
      <p:pic>
        <p:nvPicPr>
          <p:cNvPr id="7" name="Picture Placeholder 6">
            <a:extLst>
              <a:ext uri="{FF2B5EF4-FFF2-40B4-BE49-F238E27FC236}">
                <a16:creationId xmlns:a16="http://schemas.microsoft.com/office/drawing/2014/main" id="{5C59A670-2953-7253-E943-66A496D3A768}"/>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2711" r="2711"/>
          <a:stretch/>
        </p:blipFill>
        <p:spPr>
          <a:prstGeom prst="rect">
            <a:avLst/>
          </a:prstGeom>
          <a:ln>
            <a:solidFill>
              <a:srgbClr val="E8E8E8"/>
            </a:solidFill>
          </a:ln>
        </p:spPr>
      </p:pic>
      <p:sp>
        <p:nvSpPr>
          <p:cNvPr id="5" name="Text Placeholder 4">
            <a:extLst>
              <a:ext uri="{FF2B5EF4-FFF2-40B4-BE49-F238E27FC236}">
                <a16:creationId xmlns:a16="http://schemas.microsoft.com/office/drawing/2014/main" id="{C3CBB82C-022D-6149-BC46-1C67C5F3428C}"/>
              </a:ext>
            </a:extLst>
          </p:cNvPr>
          <p:cNvSpPr>
            <a:spLocks noGrp="1"/>
          </p:cNvSpPr>
          <p:nvPr>
            <p:ph type="body" sz="quarter" idx="14"/>
          </p:nvPr>
        </p:nvSpPr>
        <p:spPr>
          <a:xfrm>
            <a:off x="6334125" y="1192974"/>
            <a:ext cx="5400675" cy="5031913"/>
          </a:xfrm>
        </p:spPr>
        <p:txBody>
          <a:bodyPr lIns="0" tIns="0" rIns="0" bIns="0" anchor="t"/>
          <a:lstStyle/>
          <a:p>
            <a:pPr marL="285750" indent="-285750">
              <a:buFont typeface="Arial"/>
              <a:buChar char="•"/>
            </a:pPr>
            <a:r>
              <a:rPr lang="en-US" sz="2800" dirty="0">
                <a:latin typeface="Aptos Narrow"/>
              </a:rPr>
              <a:t>How do you teach text structures in class?</a:t>
            </a:r>
            <a:endParaRPr lang="en-US" sz="2800" dirty="0">
              <a:solidFill>
                <a:srgbClr val="000000"/>
              </a:solidFill>
              <a:latin typeface="Aptos Narrow"/>
            </a:endParaRPr>
          </a:p>
          <a:p>
            <a:pPr marL="285750" indent="-285750">
              <a:buFont typeface="Arial"/>
              <a:buChar char="•"/>
            </a:pPr>
            <a:r>
              <a:rPr lang="en-US" sz="2800" dirty="0">
                <a:latin typeface="Aptos Narrow"/>
              </a:rPr>
              <a:t>How can I tell if my child is recognizing text structures when we read at home?</a:t>
            </a:r>
            <a:endParaRPr lang="en-US" sz="2800" dirty="0">
              <a:solidFill>
                <a:srgbClr val="000000"/>
              </a:solidFill>
              <a:latin typeface="Aptos Narrow"/>
            </a:endParaRPr>
          </a:p>
          <a:p>
            <a:pPr marL="285750" indent="-285750">
              <a:buFont typeface="Arial"/>
              <a:buChar char="•"/>
            </a:pPr>
            <a:r>
              <a:rPr lang="en-US" sz="2800" dirty="0">
                <a:latin typeface="Aptos Narrow"/>
              </a:rPr>
              <a:t>What kinds of books or passages are best for practicing text structures?</a:t>
            </a:r>
            <a:endParaRPr lang="en-US" sz="2800" dirty="0">
              <a:solidFill>
                <a:srgbClr val="000000"/>
              </a:solidFill>
              <a:latin typeface="Aptos Narrow"/>
            </a:endParaRPr>
          </a:p>
          <a:p>
            <a:pPr marL="285750" indent="-285750">
              <a:buFont typeface="Arial"/>
              <a:buChar char="•"/>
            </a:pPr>
            <a:r>
              <a:rPr lang="en-US" sz="2800" dirty="0">
                <a:latin typeface="Aptos Narrow"/>
              </a:rPr>
              <a:t>How can I support my child’s comprehension and writing with text structures at home?</a:t>
            </a:r>
            <a:endParaRPr lang="en-US" sz="2800" dirty="0">
              <a:solidFill>
                <a:srgbClr val="000000"/>
              </a:solidFill>
              <a:latin typeface="Aptos Narrow"/>
            </a:endParaRPr>
          </a:p>
        </p:txBody>
      </p:sp>
    </p:spTree>
    <p:extLst>
      <p:ext uri="{BB962C8B-B14F-4D97-AF65-F5344CB8AC3E}">
        <p14:creationId xmlns:p14="http://schemas.microsoft.com/office/powerpoint/2010/main" val="1829440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2B78-B4D8-04A1-108C-0E4BEAF550FF}"/>
              </a:ext>
            </a:extLst>
          </p:cNvPr>
          <p:cNvSpPr>
            <a:spLocks noGrp="1"/>
          </p:cNvSpPr>
          <p:nvPr>
            <p:ph type="title"/>
          </p:nvPr>
        </p:nvSpPr>
        <p:spPr/>
        <p:txBody>
          <a:bodyPr/>
          <a:lstStyle/>
          <a:p>
            <a:r>
              <a:rPr lang="en-US" dirty="0"/>
              <a:t>How You Can Help Your Child at Home (1 </a:t>
            </a:r>
            <a:r>
              <a:rPr lang="en-US"/>
              <a:t>of 2)</a:t>
            </a:r>
            <a:endParaRPr lang="en-US" dirty="0"/>
          </a:p>
        </p:txBody>
      </p:sp>
      <p:pic>
        <p:nvPicPr>
          <p:cNvPr id="9" name="Picture Placeholder 8" descr="A person and a child reading a book&#10;&#10;AI-generated content may be incorrect.">
            <a:extLst>
              <a:ext uri="{FF2B5EF4-FFF2-40B4-BE49-F238E27FC236}">
                <a16:creationId xmlns:a16="http://schemas.microsoft.com/office/drawing/2014/main" id="{AC5CF5ED-5627-2A2F-68E2-C3532AD8A918}"/>
              </a:ext>
              <a:ext uri="{C183D7F6-B498-43B3-948B-1728B52AA6E4}">
                <adec:decorative xmlns:adec="http://schemas.microsoft.com/office/drawing/2017/decorative" val="0"/>
              </a:ext>
            </a:extLst>
          </p:cNvPr>
          <p:cNvPicPr>
            <a:picLocks noGrp="1" noChangeAspect="1"/>
          </p:cNvPicPr>
          <p:nvPr>
            <p:ph type="pic" sz="quarter" idx="13"/>
          </p:nvPr>
        </p:nvPicPr>
        <p:blipFill>
          <a:blip r:embed="rId3"/>
          <a:srcRect l="4744" r="4744"/>
          <a:stretch/>
        </p:blipFill>
        <p:spPr>
          <a:xfrm>
            <a:off x="443813" y="1589632"/>
            <a:ext cx="5410200" cy="3977640"/>
          </a:xfrm>
          <a:prstGeom prst="rect">
            <a:avLst/>
          </a:prstGeom>
          <a:ln>
            <a:solidFill>
              <a:srgbClr val="E8E8E8"/>
            </a:solidFill>
          </a:ln>
        </p:spPr>
      </p:pic>
      <p:sp>
        <p:nvSpPr>
          <p:cNvPr id="5" name="Text Placeholder 4">
            <a:extLst>
              <a:ext uri="{FF2B5EF4-FFF2-40B4-BE49-F238E27FC236}">
                <a16:creationId xmlns:a16="http://schemas.microsoft.com/office/drawing/2014/main" id="{B510B086-BC50-8AF3-F22C-19B9A673E0DF}"/>
              </a:ext>
            </a:extLst>
          </p:cNvPr>
          <p:cNvSpPr>
            <a:spLocks noGrp="1"/>
          </p:cNvSpPr>
          <p:nvPr>
            <p:ph type="body" sz="quarter" idx="14"/>
          </p:nvPr>
        </p:nvSpPr>
        <p:spPr>
          <a:xfrm>
            <a:off x="6334125" y="1902782"/>
            <a:ext cx="5400675" cy="3351339"/>
          </a:xfrm>
        </p:spPr>
        <p:txBody>
          <a:bodyPr lIns="0" tIns="0" rIns="0" bIns="0" anchor="t"/>
          <a:lstStyle/>
          <a:p>
            <a:pPr marL="285750" indent="-285750">
              <a:buFont typeface="Arial"/>
              <a:buChar char="•"/>
            </a:pPr>
            <a:r>
              <a:rPr lang="en-US" sz="2800" dirty="0">
                <a:latin typeface="Aptos Narrow"/>
              </a:rPr>
              <a:t>Talk about how books are organized.</a:t>
            </a:r>
            <a:endParaRPr lang="en-US" sz="2800" dirty="0">
              <a:solidFill>
                <a:srgbClr val="000000"/>
              </a:solidFill>
              <a:latin typeface="Aptos Narrow"/>
            </a:endParaRPr>
          </a:p>
          <a:p>
            <a:pPr marL="285750" indent="-285750">
              <a:buFont typeface="Arial"/>
              <a:buChar char="•"/>
            </a:pPr>
            <a:r>
              <a:rPr lang="en-US" sz="2800" dirty="0">
                <a:latin typeface="Aptos Narrow"/>
              </a:rPr>
              <a:t>Use </a:t>
            </a:r>
            <a:r>
              <a:rPr lang="en-US" sz="2800">
                <a:latin typeface="Aptos Narrow"/>
              </a:rPr>
              <a:t>every day</a:t>
            </a:r>
            <a:r>
              <a:rPr lang="en-US" sz="2800" dirty="0">
                <a:latin typeface="Aptos Narrow"/>
              </a:rPr>
              <a:t> routines to practice sequences.</a:t>
            </a:r>
            <a:endParaRPr lang="en-US" sz="2800" dirty="0">
              <a:solidFill>
                <a:srgbClr val="000000"/>
              </a:solidFill>
              <a:latin typeface="Aptos Narrow"/>
            </a:endParaRPr>
          </a:p>
          <a:p>
            <a:pPr marL="285750" indent="-285750">
              <a:buFont typeface="Arial"/>
              <a:buChar char="•"/>
            </a:pPr>
            <a:r>
              <a:rPr lang="en-US" sz="2800" dirty="0">
                <a:latin typeface="Aptos Narrow"/>
              </a:rPr>
              <a:t>Spot problems and solutions in real life.</a:t>
            </a:r>
            <a:endParaRPr lang="en-US" sz="2800" dirty="0">
              <a:solidFill>
                <a:srgbClr val="000000"/>
              </a:solidFill>
              <a:latin typeface="Aptos Narrow"/>
            </a:endParaRPr>
          </a:p>
          <a:p>
            <a:pPr marL="285750" indent="-285750">
              <a:buFont typeface="Arial"/>
              <a:buChar char="•"/>
            </a:pPr>
            <a:r>
              <a:rPr lang="en-US" sz="2800" dirty="0">
                <a:latin typeface="Aptos Narrow"/>
              </a:rPr>
              <a:t>Try simple charts or story maps together.</a:t>
            </a:r>
            <a:endParaRPr lang="en-US" sz="2800" dirty="0">
              <a:solidFill>
                <a:srgbClr val="000000"/>
              </a:solidFill>
              <a:latin typeface="Aptos Narrow"/>
            </a:endParaRPr>
          </a:p>
        </p:txBody>
      </p:sp>
    </p:spTree>
    <p:extLst>
      <p:ext uri="{BB962C8B-B14F-4D97-AF65-F5344CB8AC3E}">
        <p14:creationId xmlns:p14="http://schemas.microsoft.com/office/powerpoint/2010/main" val="3803669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B6720-EC84-D5FA-DD93-497088FBDE2B}"/>
              </a:ext>
            </a:extLst>
          </p:cNvPr>
          <p:cNvSpPr>
            <a:spLocks noGrp="1"/>
          </p:cNvSpPr>
          <p:nvPr>
            <p:ph type="title"/>
          </p:nvPr>
        </p:nvSpPr>
        <p:spPr/>
        <p:txBody>
          <a:bodyPr lIns="0" tIns="0" rIns="0" bIns="0" anchor="t"/>
          <a:lstStyle/>
          <a:p>
            <a:r>
              <a:rPr lang="en-US" dirty="0">
                <a:latin typeface="Aptos Narrow"/>
              </a:rPr>
              <a:t>How You Can Help Your Child at Home (2 of 2)</a:t>
            </a:r>
            <a:endParaRPr lang="en-US" b="0" dirty="0">
              <a:solidFill>
                <a:srgbClr val="000000"/>
              </a:solidFill>
              <a:latin typeface="Aptos Narrow"/>
            </a:endParaRPr>
          </a:p>
        </p:txBody>
      </p:sp>
      <p:pic>
        <p:nvPicPr>
          <p:cNvPr id="9" name="Picture Placeholder 8" descr="QR code">
            <a:extLst>
              <a:ext uri="{FF2B5EF4-FFF2-40B4-BE49-F238E27FC236}">
                <a16:creationId xmlns:a16="http://schemas.microsoft.com/office/drawing/2014/main" id="{D5DFED01-D1C7-0096-FF00-61C5AB2CFA0F}"/>
              </a:ext>
            </a:extLst>
          </p:cNvPr>
          <p:cNvPicPr>
            <a:picLocks noGrp="1" noChangeAspect="1"/>
          </p:cNvPicPr>
          <p:nvPr>
            <p:ph type="pic" sz="quarter" idx="14"/>
          </p:nvPr>
        </p:nvPicPr>
        <p:blipFill>
          <a:blip r:embed="rId3"/>
          <a:srcRect t="3101" b="3101"/>
          <a:stretch/>
        </p:blipFill>
        <p:spPr>
          <a:prstGeom prst="rect">
            <a:avLst/>
          </a:prstGeom>
        </p:spPr>
      </p:pic>
      <p:pic>
        <p:nvPicPr>
          <p:cNvPr id="8" name="Picture Placeholder 7" descr="A child reading a book&#10;&#10;AI-generated content may be incorrect.">
            <a:extLst>
              <a:ext uri="{FF2B5EF4-FFF2-40B4-BE49-F238E27FC236}">
                <a16:creationId xmlns:a16="http://schemas.microsoft.com/office/drawing/2014/main" id="{F9EE60B8-154D-288C-4AB7-AEFE65AB2428}"/>
              </a:ext>
              <a:ext uri="{C183D7F6-B498-43B3-948B-1728B52AA6E4}">
                <adec:decorative xmlns:adec="http://schemas.microsoft.com/office/drawing/2017/decorative" val="0"/>
              </a:ext>
            </a:extLst>
          </p:cNvPr>
          <p:cNvPicPr>
            <a:picLocks noGrp="1" noChangeAspect="1"/>
          </p:cNvPicPr>
          <p:nvPr>
            <p:ph type="pic" sz="quarter" idx="13"/>
          </p:nvPr>
        </p:nvPicPr>
        <p:blipFill>
          <a:blip r:embed="rId4"/>
          <a:srcRect l="1347" r="1347"/>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641D8DA9-5283-C508-096C-B0274193E550}"/>
              </a:ext>
            </a:extLst>
          </p:cNvPr>
          <p:cNvSpPr>
            <a:spLocks noGrp="1"/>
          </p:cNvSpPr>
          <p:nvPr>
            <p:ph type="body" sz="quarter" idx="15"/>
          </p:nvPr>
        </p:nvSpPr>
        <p:spPr/>
        <p:txBody>
          <a:bodyPr lIns="0" tIns="0" rIns="0" bIns="0" anchor="t"/>
          <a:lstStyle/>
          <a:p>
            <a:pPr algn="ctr"/>
            <a:r>
              <a:rPr lang="en-US" sz="2800" b="1" dirty="0">
                <a:latin typeface="Aptos Narrow"/>
                <a:hlinkClick r:id="rId5"/>
              </a:rPr>
              <a:t>Comprehension: Activities for Your Second Grader</a:t>
            </a:r>
            <a:endParaRPr lang="en-US" sz="2800" b="1" dirty="0">
              <a:hlinkClick r:id="rId5"/>
            </a:endParaRPr>
          </a:p>
          <a:p>
            <a:pPr marL="0" indent="0"/>
            <a:r>
              <a:rPr lang="en-US" dirty="0">
                <a:latin typeface="Aptos Narrow"/>
              </a:rPr>
              <a:t>"Second graders are learning to think actively as they read. They use their experiences and knowledge of the world, vocabulary, a growing understanding how language words, and reading strategies to make some sense of what they are reading."  readingrockets.org</a:t>
            </a:r>
            <a:endParaRPr lang="en-US" dirty="0"/>
          </a:p>
        </p:txBody>
      </p:sp>
    </p:spTree>
    <p:extLst>
      <p:ext uri="{BB962C8B-B14F-4D97-AF65-F5344CB8AC3E}">
        <p14:creationId xmlns:p14="http://schemas.microsoft.com/office/powerpoint/2010/main" val="334651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CB402-F65A-900F-703D-FC35EABAB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C981B-F2DE-09A7-B21E-D6E30DC0C3B7}"/>
              </a:ext>
            </a:extLst>
          </p:cNvPr>
          <p:cNvSpPr>
            <a:spLocks noGrp="1"/>
          </p:cNvSpPr>
          <p:nvPr>
            <p:ph type="title"/>
          </p:nvPr>
        </p:nvSpPr>
        <p:spPr/>
        <p:txBody>
          <a:bodyPr lIns="0" tIns="0" rIns="0" bIns="0" anchor="t"/>
          <a:lstStyle/>
          <a:p>
            <a:r>
              <a:rPr lang="en-US" dirty="0">
                <a:latin typeface="Aptos Narrow"/>
              </a:rPr>
              <a:t>In Closing</a:t>
            </a:r>
            <a:endParaRPr lang="en-US" dirty="0"/>
          </a:p>
        </p:txBody>
      </p:sp>
      <p:pic>
        <p:nvPicPr>
          <p:cNvPr id="9" name="Picture Placeholder 8" descr="QR code">
            <a:extLst>
              <a:ext uri="{FF2B5EF4-FFF2-40B4-BE49-F238E27FC236}">
                <a16:creationId xmlns:a16="http://schemas.microsoft.com/office/drawing/2014/main" id="{B7BC5511-26FA-DDCD-7F83-78915C2C240C}"/>
              </a:ext>
            </a:extLst>
          </p:cNvPr>
          <p:cNvPicPr>
            <a:picLocks noGrp="1" noChangeAspect="1"/>
          </p:cNvPicPr>
          <p:nvPr>
            <p:ph type="pic" sz="quarter" idx="14"/>
          </p:nvPr>
        </p:nvPicPr>
        <p:blipFill>
          <a:blip r:embed="rId3"/>
          <a:srcRect/>
          <a:stretch/>
        </p:blipFill>
        <p:spPr>
          <a:xfrm>
            <a:off x="10831513" y="370307"/>
            <a:ext cx="877467" cy="877467"/>
          </a:xfrm>
          <a:prstGeom prst="rect">
            <a:avLst/>
          </a:prstGeom>
        </p:spPr>
      </p:pic>
      <p:pic>
        <p:nvPicPr>
          <p:cNvPr id="8" name="Picture Placeholder 7" descr="A person and a child writing on a paper&#10;&#10;AI-generated content may be incorrect.">
            <a:extLst>
              <a:ext uri="{FF2B5EF4-FFF2-40B4-BE49-F238E27FC236}">
                <a16:creationId xmlns:a16="http://schemas.microsoft.com/office/drawing/2014/main" id="{D4A794A4-630A-8DE4-86E7-7FFFA2D14425}"/>
              </a:ext>
              <a:ext uri="{C183D7F6-B498-43B3-948B-1728B52AA6E4}">
                <adec:decorative xmlns:adec="http://schemas.microsoft.com/office/drawing/2017/decorative" val="0"/>
              </a:ext>
            </a:extLst>
          </p:cNvPr>
          <p:cNvPicPr>
            <a:picLocks noGrp="1" noChangeAspect="1"/>
          </p:cNvPicPr>
          <p:nvPr>
            <p:ph type="pic" sz="quarter" idx="13"/>
          </p:nvPr>
        </p:nvPicPr>
        <p:blipFill>
          <a:blip r:embed="rId4"/>
          <a:srcRect l="4708" r="4708"/>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8C6EA37E-5019-DB3A-A794-D67E1549E0A2}"/>
              </a:ext>
            </a:extLst>
          </p:cNvPr>
          <p:cNvSpPr>
            <a:spLocks noGrp="1"/>
          </p:cNvSpPr>
          <p:nvPr>
            <p:ph type="body" sz="quarter" idx="15"/>
          </p:nvPr>
        </p:nvSpPr>
        <p:spPr/>
        <p:txBody>
          <a:bodyPr lIns="0" tIns="0" rIns="0" bIns="0" anchor="t"/>
          <a:lstStyle/>
          <a:p>
            <a:pPr algn="ctr"/>
            <a:r>
              <a:rPr lang="en-US" sz="2800" b="1" dirty="0">
                <a:latin typeface="Aptos Narrow"/>
                <a:hlinkClick r:id="rId5"/>
              </a:rPr>
              <a:t>Reading 101: A Guide for Parents</a:t>
            </a:r>
            <a:endParaRPr lang="en-US" dirty="0">
              <a:latin typeface="Aptos Narrow"/>
            </a:endParaRPr>
          </a:p>
          <a:p>
            <a:pPr marL="0" indent="0"/>
            <a:r>
              <a:rPr lang="en-US" dirty="0">
                <a:latin typeface="Aptos Narrow"/>
              </a:rPr>
              <a:t>"It's not an easy thing, learning to read and write. Discover what it takes to build important literacy skills, and how you can help your children grow as readers, writers, and thinkers."  Readingrockets.org</a:t>
            </a:r>
            <a:endParaRPr lang="en-US" dirty="0"/>
          </a:p>
        </p:txBody>
      </p:sp>
    </p:spTree>
    <p:extLst>
      <p:ext uri="{BB962C8B-B14F-4D97-AF65-F5344CB8AC3E}">
        <p14:creationId xmlns:p14="http://schemas.microsoft.com/office/powerpoint/2010/main" val="3499681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a:t>References</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928319"/>
            <a:ext cx="11251780" cy="3977640"/>
          </a:xfrm>
        </p:spPr>
        <p:txBody>
          <a:bodyPr lIns="0" tIns="0" rIns="0" bIns="0" anchor="t"/>
          <a:lstStyle/>
          <a:p>
            <a:r>
              <a:rPr lang="en-US" sz="2000" dirty="0">
                <a:latin typeface="Aptos Narrow"/>
              </a:rPr>
              <a:t>Florida Center for Reading Research. (2005). </a:t>
            </a:r>
            <a:r>
              <a:rPr lang="en-US" sz="2000" i="1" dirty="0">
                <a:latin typeface="Aptos Narrow"/>
                <a:hlinkClick r:id="rId3">
                  <a:extLst>
                    <a:ext uri="{A12FA001-AC4F-418D-AE19-62706E023703}">
                      <ahyp:hlinkClr xmlns:ahyp="http://schemas.microsoft.com/office/drawing/2018/hyperlinkcolor" val="tx"/>
                    </a:ext>
                  </a:extLst>
                </a:hlinkClick>
              </a:rPr>
              <a:t>Text structure reflection: 4‑5 student center activities: Comprehension (</a:t>
            </a:r>
            <a:r>
              <a:rPr lang="en-US" sz="2000" i="1" dirty="0">
                <a:latin typeface="Aptos Narrow"/>
              </a:rPr>
              <a:t>C.023)</a:t>
            </a:r>
            <a:r>
              <a:rPr lang="en-US" sz="2000" dirty="0">
                <a:latin typeface="Aptos Narrow"/>
              </a:rPr>
              <a:t>. Retrieved December 10, 2025, from https://fcrr.org/sites/g/files/upcbnu2836/files/media/PDFs/student_center_activities/45_expository_text_structure/45_c023_text_structure_reflection.pdf</a:t>
            </a:r>
          </a:p>
          <a:p>
            <a:r>
              <a:rPr lang="en-US" sz="2000" dirty="0">
                <a:latin typeface="Aptos Narrow"/>
              </a:rPr>
              <a:t>Reading Rockets. (n.d.). </a:t>
            </a:r>
            <a:r>
              <a:rPr lang="en-US" sz="2000" i="1" dirty="0">
                <a:latin typeface="Aptos Narrow"/>
                <a:hlinkClick r:id="rId4">
                  <a:extLst>
                    <a:ext uri="{A12FA001-AC4F-418D-AE19-62706E023703}">
                      <ahyp:hlinkClr xmlns:ahyp="http://schemas.microsoft.com/office/drawing/2018/hyperlinkcolor" val="tx"/>
                    </a:ext>
                  </a:extLst>
                </a:hlinkClick>
              </a:rPr>
              <a:t>Comprehension: Activities for your second grader</a:t>
            </a:r>
            <a:r>
              <a:rPr lang="en-US" sz="2000" dirty="0">
                <a:latin typeface="Aptos Narrow"/>
                <a:hlinkClick r:id="rId4">
                  <a:extLst>
                    <a:ext uri="{A12FA001-AC4F-418D-AE19-62706E023703}">
                      <ahyp:hlinkClr xmlns:ahyp="http://schemas.microsoft.com/office/drawing/2018/hyperlinkcolor" val="tx"/>
                    </a:ext>
                  </a:extLst>
                </a:hlinkClick>
              </a:rPr>
              <a:t>.</a:t>
            </a:r>
            <a:r>
              <a:rPr lang="en-US" sz="2000" dirty="0">
                <a:latin typeface="Aptos Narrow"/>
              </a:rPr>
              <a:t> Retrieved December 10, 2025, from https://www.readingrockets.org/literacy-home/reading-101-guide-parents/your-second-grader/comprehension-activities</a:t>
            </a:r>
          </a:p>
          <a:p>
            <a:r>
              <a:rPr lang="en-US" sz="2000" dirty="0">
                <a:latin typeface="Aptos Narrow"/>
              </a:rPr>
              <a:t>Reading Rockets. (n.d.). </a:t>
            </a:r>
            <a:r>
              <a:rPr lang="en-US" sz="2000" i="1" dirty="0">
                <a:latin typeface="Aptos Narrow"/>
                <a:hlinkClick r:id="rId5"/>
              </a:rPr>
              <a:t>Reading 101: A Guide for Parents</a:t>
            </a:r>
            <a:r>
              <a:rPr lang="en-US" sz="2000" dirty="0">
                <a:latin typeface="Aptos Narrow"/>
                <a:hlinkClick r:id="rId5"/>
              </a:rPr>
              <a:t>.</a:t>
            </a:r>
            <a:r>
              <a:rPr lang="en-US" sz="2000" dirty="0">
                <a:latin typeface="Aptos Narrow"/>
              </a:rPr>
              <a:t> Retrieved September 19, 2025, from  https://www.readingrockets.org/literacy-home/reading-101-guide-parents  </a:t>
            </a:r>
          </a:p>
          <a:p>
            <a:r>
              <a:rPr lang="en-US" sz="2000" dirty="0">
                <a:latin typeface="Aptos Narrow"/>
              </a:rPr>
              <a:t>Reading Rockets. (2023, November). </a:t>
            </a:r>
            <a:r>
              <a:rPr lang="en-US" sz="2000" i="1" dirty="0">
                <a:latin typeface="Aptos Narrow"/>
                <a:hlinkClick r:id="rId6"/>
              </a:rPr>
              <a:t>Story sequence graphic organizer</a:t>
            </a:r>
            <a:r>
              <a:rPr lang="en-US" sz="2000" dirty="0">
                <a:latin typeface="Aptos Narrow"/>
              </a:rPr>
              <a:t> [PDF]. Retrieved December 10, 2025, from https://www.readingrockets.org/sites/default/files/2023-11/graphic-organizer-story-sequence.pdf</a:t>
            </a:r>
          </a:p>
          <a:p>
            <a:r>
              <a:rPr lang="en-US" sz="2000" dirty="0" err="1">
                <a:latin typeface="Aptos Narrow"/>
              </a:rPr>
              <a:t>ReadWriteThink</a:t>
            </a:r>
            <a:r>
              <a:rPr lang="en-US" sz="2000" dirty="0">
                <a:latin typeface="Aptos Narrow"/>
              </a:rPr>
              <a:t>. (n.d.). </a:t>
            </a:r>
            <a:r>
              <a:rPr lang="en-US" sz="2000" i="1" dirty="0">
                <a:latin typeface="Aptos Narrow"/>
                <a:hlinkClick r:id="rId7"/>
              </a:rPr>
              <a:t>Cause and effect graphic organizer</a:t>
            </a:r>
            <a:r>
              <a:rPr lang="en-US" sz="2000" dirty="0">
                <a:latin typeface="Aptos Narrow"/>
              </a:rPr>
              <a:t> [PDF]. Retrieved December 4, 2025, from  https://www.readwritethink.org/sites/default/files/resources/lesson_images/lesson1035/cause.pdf</a:t>
            </a:r>
          </a:p>
          <a:p>
            <a:r>
              <a:rPr lang="en-US" sz="2000" dirty="0">
                <a:latin typeface="Aptos Narrow"/>
              </a:rPr>
              <a:t>Scarborough, H. S. (2001). Connecting early language and literacy to later reading (dis)abilities: Evidence, theory, and practice. In S. Neuman &amp; D. Dickinson (Eds.), </a:t>
            </a:r>
            <a:r>
              <a:rPr lang="en-US" sz="2000" i="1" dirty="0">
                <a:latin typeface="Aptos Narrow"/>
              </a:rPr>
              <a:t>Handbook for research in early literacy </a:t>
            </a:r>
            <a:r>
              <a:rPr lang="en-US" sz="2000" dirty="0">
                <a:latin typeface="Aptos Narrow"/>
              </a:rPr>
              <a:t>(pp. 97-110). New York: Guilford Press. </a:t>
            </a:r>
          </a:p>
        </p:txBody>
      </p:sp>
    </p:spTree>
    <p:extLst>
      <p:ext uri="{BB962C8B-B14F-4D97-AF65-F5344CB8AC3E}">
        <p14:creationId xmlns:p14="http://schemas.microsoft.com/office/powerpoint/2010/main" val="2440992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dirty="0" err="1">
                <a:latin typeface="Aptos Narrow"/>
              </a:rPr>
              <a:t>LEARning</a:t>
            </a:r>
            <a:r>
              <a:rPr lang="en-US" dirty="0">
                <a:latin typeface="Aptos Narrow"/>
              </a:rPr>
              <a:t> about Literacy for Families Series</a:t>
            </a:r>
            <a:endParaRPr lang="en-US" dirty="0"/>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lIns="0" tIns="0" rIns="0" bIns="0" anchor="t"/>
          <a:lstStyle/>
          <a:p>
            <a:r>
              <a:rPr lang="en-US" dirty="0">
                <a:latin typeface="Aptos Narrow"/>
              </a:rPr>
              <a:t>Session 8: Text Structures and Comprehension Strategies</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dirty="0"/>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724040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lIns="0" tIns="0" rIns="0" bIns="0" anchor="t"/>
          <a:lstStyle/>
          <a:p>
            <a:r>
              <a:rPr lang="en-US" dirty="0">
                <a:latin typeface="Aptos Narrow"/>
              </a:rPr>
              <a:t>Session 8: Literacy Knowledge</a:t>
            </a:r>
          </a:p>
        </p:txBody>
      </p:sp>
      <p:pic>
        <p:nvPicPr>
          <p:cNvPr id="3" name="Picture 2" descr="Diagram titled ‘The Many Strands That Are Woven Into Skilled Reading.’ Two sets of strands—Language Comprehension (background knowledge, vocabulary, language structures, verbal reasoning, and literacy knowledge) and Word Recognition (phonological awareness, decoding, and sight recognition)—are shown twisting together like ropes. Arrows indicate language comprehension becoming increasingly strategic and word recognition becoming increasingly automatic, combining to form Skilled Reading, defined as fluent coordination of word recognition and text comprehension">
            <a:extLst>
              <a:ext uri="{FF2B5EF4-FFF2-40B4-BE49-F238E27FC236}">
                <a16:creationId xmlns:a16="http://schemas.microsoft.com/office/drawing/2014/main" id="{5377BAA7-DD2A-AB8F-3D53-6D9B48509831}"/>
              </a:ext>
            </a:extLst>
          </p:cNvPr>
          <p:cNvPicPr>
            <a:picLocks noChangeAspect="1"/>
          </p:cNvPicPr>
          <p:nvPr/>
        </p:nvPicPr>
        <p:blipFill>
          <a:blip r:embed="rId3"/>
          <a:stretch>
            <a:fillRect/>
          </a:stretch>
        </p:blipFill>
        <p:spPr>
          <a:xfrm>
            <a:off x="2029615" y="990304"/>
            <a:ext cx="8132769" cy="5108891"/>
          </a:xfrm>
          <a:prstGeom prst="rect">
            <a:avLst/>
          </a:prstGeom>
        </p:spPr>
      </p:pic>
      <p:sp>
        <p:nvSpPr>
          <p:cNvPr id="9" name="Google Shape;128;p22" descr="highlighted over language comprehens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840906" y="1477108"/>
            <a:ext cx="3082785" cy="2729132"/>
          </a:xfrm>
          <a:prstGeom prst="roundRect">
            <a:avLst>
              <a:gd name="adj" fmla="val 16667"/>
            </a:avLst>
          </a:prstGeom>
          <a:solidFill>
            <a:schemeClr val="accent3">
              <a:lumMod val="20000"/>
              <a:lumOff val="80000"/>
              <a:alpha val="45882"/>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arrow pointing at literacy knowledge">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88315" y="3691376"/>
            <a:ext cx="741300" cy="259500"/>
          </a:xfrm>
          <a:prstGeom prst="rightArrow">
            <a:avLst>
              <a:gd name="adj1" fmla="val 50000"/>
              <a:gd name="adj2" fmla="val 50000"/>
            </a:avLst>
          </a:prstGeom>
          <a:solidFill>
            <a:srgbClr val="004E7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spTree>
    <p:extLst>
      <p:ext uri="{BB962C8B-B14F-4D97-AF65-F5344CB8AC3E}">
        <p14:creationId xmlns:p14="http://schemas.microsoft.com/office/powerpoint/2010/main" val="130712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dirty="0"/>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a:t>The many strands that are woven into skilled reading.</a:t>
            </a:r>
          </a:p>
          <a:p>
            <a:pPr marL="0" indent="0"/>
            <a:r>
              <a:rPr lang="en-US" sz="180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dirty="0"/>
              <a:t>Language Comprehension (Upper Strands):</a:t>
            </a:r>
          </a:p>
          <a:p>
            <a:pPr marL="0" indent="0"/>
            <a:r>
              <a:rPr lang="en-US" sz="1400" dirty="0"/>
              <a:t>Strands include:</a:t>
            </a:r>
          </a:p>
          <a:p>
            <a:pPr marL="285750" indent="-285750">
              <a:buFont typeface="Arial" panose="020B0604020202020204" pitchFamily="34" charset="0"/>
              <a:buChar char="•"/>
            </a:pPr>
            <a:r>
              <a:rPr lang="en-US" sz="1400" dirty="0"/>
              <a:t>Background knowledge (facts, concepts, etc.)</a:t>
            </a:r>
          </a:p>
          <a:p>
            <a:pPr marL="285750" indent="-285750">
              <a:buFont typeface="Arial" panose="020B0604020202020204" pitchFamily="34" charset="0"/>
              <a:buChar char="•"/>
            </a:pPr>
            <a:r>
              <a:rPr lang="en-US" sz="1400" dirty="0"/>
              <a:t>Vocabulary (breadth, precision, links, etc.)</a:t>
            </a:r>
          </a:p>
          <a:p>
            <a:pPr marL="285750" indent="-285750">
              <a:buFont typeface="Arial" panose="020B0604020202020204" pitchFamily="34" charset="0"/>
              <a:buChar char="•"/>
            </a:pPr>
            <a:r>
              <a:rPr lang="en-US" sz="1400" dirty="0"/>
              <a:t>Language structures (syntax, semantics, etc.)</a:t>
            </a:r>
          </a:p>
          <a:p>
            <a:pPr marL="285750" indent="-285750">
              <a:buFont typeface="Arial" panose="020B0604020202020204" pitchFamily="34" charset="0"/>
              <a:buChar char="•"/>
            </a:pPr>
            <a:r>
              <a:rPr lang="en-US" sz="1400" dirty="0"/>
              <a:t>Verbal reasoning (inference, metaphor, etc.)</a:t>
            </a:r>
          </a:p>
          <a:p>
            <a:pPr marL="285750" indent="-285750">
              <a:buFont typeface="Arial" panose="020B0604020202020204" pitchFamily="34" charset="0"/>
              <a:buChar char="•"/>
            </a:pPr>
            <a:r>
              <a:rPr lang="en-US" sz="1400" dirty="0"/>
              <a:t>Literacy knowledge (print concepts, genres, etc.)</a:t>
            </a:r>
          </a:p>
          <a:p>
            <a:pPr marL="285750" indent="-285750">
              <a:buFont typeface="Arial" panose="020B0604020202020204" pitchFamily="34" charset="0"/>
              <a:buChar char="•"/>
            </a:pPr>
            <a:r>
              <a:rPr lang="en-US" sz="1400" dirty="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a:t>Strands include:</a:t>
            </a:r>
          </a:p>
          <a:p>
            <a:pPr marL="285750" indent="-285750">
              <a:buFont typeface="Arial" panose="020B0604020202020204" pitchFamily="34" charset="0"/>
              <a:buChar char="•"/>
            </a:pPr>
            <a:r>
              <a:rPr lang="en-US" sz="1400"/>
              <a:t>Phonological awareness (syllable, phonemes, etc.).</a:t>
            </a:r>
          </a:p>
          <a:p>
            <a:pPr marL="285750" indent="-285750">
              <a:buFont typeface="Arial" panose="020B0604020202020204" pitchFamily="34" charset="0"/>
              <a:buChar char="•"/>
            </a:pPr>
            <a:r>
              <a:rPr lang="en-US" sz="1400"/>
              <a:t>Decoding (alphabetic principle, spelling-sound correspondences</a:t>
            </a:r>
          </a:p>
          <a:p>
            <a:pPr marL="285750" indent="-285750">
              <a:buFont typeface="Arial" panose="020B0604020202020204" pitchFamily="34" charset="0"/>
              <a:buChar char="•"/>
            </a:pPr>
            <a:r>
              <a:rPr lang="en-US" sz="1400"/>
              <a:t>Sight recognition (of familiar words).</a:t>
            </a:r>
          </a:p>
          <a:p>
            <a:pPr marL="0" indent="0"/>
            <a:r>
              <a:rPr lang="en-US" sz="1400"/>
              <a:t>Skilled Reading:</a:t>
            </a:r>
          </a:p>
          <a:p>
            <a:pPr marL="0" indent="0"/>
            <a:r>
              <a:rPr lang="en-US" sz="1400"/>
              <a:t>Language comprehension becomes increasingly strategic and word recognition becomes increasingly automatic in the progression to becoming a skilled reader. </a:t>
            </a:r>
          </a:p>
          <a:p>
            <a:pPr marL="0" indent="0"/>
            <a:r>
              <a:rPr lang="en-US" sz="140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8C23-650F-DB64-73B3-20BFD81F127D}"/>
              </a:ext>
            </a:extLst>
          </p:cNvPr>
          <p:cNvSpPr>
            <a:spLocks noGrp="1"/>
          </p:cNvSpPr>
          <p:nvPr>
            <p:ph type="title"/>
          </p:nvPr>
        </p:nvSpPr>
        <p:spPr/>
        <p:txBody>
          <a:bodyPr lIns="0" tIns="0" rIns="0" bIns="0" anchor="t"/>
          <a:lstStyle/>
          <a:p>
            <a:r>
              <a:rPr lang="en-US">
                <a:latin typeface="Aptos Narrow"/>
              </a:rPr>
              <a:t>Print Concepts</a:t>
            </a:r>
            <a:endParaRPr lang="en-US"/>
          </a:p>
        </p:txBody>
      </p:sp>
      <p:pic>
        <p:nvPicPr>
          <p:cNvPr id="7" name="Picture Placeholder 6">
            <a:extLst>
              <a:ext uri="{FF2B5EF4-FFF2-40B4-BE49-F238E27FC236}">
                <a16:creationId xmlns:a16="http://schemas.microsoft.com/office/drawing/2014/main" id="{01B7D5E6-10BF-F87B-BB12-29461648FDB9}"/>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023" b="1023"/>
          <a:stretch/>
        </p:blipFill>
        <p:spPr>
          <a:xfrm>
            <a:off x="443813" y="1982562"/>
            <a:ext cx="3918858" cy="2878183"/>
          </a:xfrm>
          <a:prstGeom prst="roundRect">
            <a:avLst/>
          </a:prstGeom>
        </p:spPr>
      </p:pic>
      <p:sp>
        <p:nvSpPr>
          <p:cNvPr id="3" name="Text Placeholder 2">
            <a:extLst>
              <a:ext uri="{FF2B5EF4-FFF2-40B4-BE49-F238E27FC236}">
                <a16:creationId xmlns:a16="http://schemas.microsoft.com/office/drawing/2014/main" id="{BDB7C186-B1F8-6091-32B0-A75F0B8DC14B}"/>
              </a:ext>
            </a:extLst>
          </p:cNvPr>
          <p:cNvSpPr>
            <a:spLocks noGrp="1"/>
          </p:cNvSpPr>
          <p:nvPr>
            <p:ph type="body" sz="quarter" idx="14"/>
          </p:nvPr>
        </p:nvSpPr>
        <p:spPr>
          <a:xfrm>
            <a:off x="4625069" y="817792"/>
            <a:ext cx="7360102" cy="4979123"/>
          </a:xfrm>
        </p:spPr>
        <p:txBody>
          <a:bodyPr lIns="0" tIns="0" rIns="0" bIns="0" anchor="t"/>
          <a:lstStyle/>
          <a:p>
            <a:pPr marL="0" indent="0"/>
            <a:r>
              <a:rPr lang="en-US" dirty="0">
                <a:latin typeface="Aptos Narrow"/>
              </a:rPr>
              <a:t>Print awareness is understanding that written words carry meaning and follow rules that help us read and write.</a:t>
            </a:r>
            <a:endParaRPr lang="en-US" dirty="0">
              <a:solidFill>
                <a:srgbClr val="000000"/>
              </a:solidFill>
              <a:latin typeface="Aptos Narrow"/>
            </a:endParaRPr>
          </a:p>
          <a:p>
            <a:pPr marL="285750" indent="-285750">
              <a:buFont typeface="Arial,Sans-Serif"/>
              <a:buChar char="•"/>
            </a:pPr>
            <a:r>
              <a:rPr lang="en-US" b="1" dirty="0"/>
              <a:t>Reading Direction</a:t>
            </a:r>
            <a:r>
              <a:rPr lang="en-US" dirty="0">
                <a:solidFill>
                  <a:srgbClr val="000000"/>
                </a:solidFill>
              </a:rPr>
              <a:t> </a:t>
            </a:r>
            <a:br>
              <a:rPr lang="en-US" dirty="0">
                <a:solidFill>
                  <a:srgbClr val="000000"/>
                </a:solidFill>
              </a:rPr>
            </a:br>
            <a:r>
              <a:rPr lang="en-US" sz="2200" dirty="0"/>
              <a:t>In English, we read from left to right and top to bottom.</a:t>
            </a:r>
            <a:endParaRPr lang="en-US" sz="2200" dirty="0">
              <a:solidFill>
                <a:srgbClr val="000000"/>
              </a:solidFill>
            </a:endParaRPr>
          </a:p>
          <a:p>
            <a:pPr marL="285750" indent="-285750">
              <a:buFont typeface="Arial,Sans-Serif"/>
              <a:buChar char="•"/>
            </a:pPr>
            <a:r>
              <a:rPr lang="en-US" b="1" dirty="0"/>
              <a:t>Book Parts</a:t>
            </a:r>
            <a:r>
              <a:rPr lang="en-US" dirty="0">
                <a:solidFill>
                  <a:srgbClr val="000000"/>
                </a:solidFill>
              </a:rPr>
              <a:t> </a:t>
            </a:r>
            <a:br>
              <a:rPr lang="en-US" dirty="0">
                <a:solidFill>
                  <a:srgbClr val="000000"/>
                </a:solidFill>
              </a:rPr>
            </a:br>
            <a:r>
              <a:rPr lang="en-US" sz="2200" dirty="0"/>
              <a:t>Books have a cover, title, author, illustrator, spine, and pages.</a:t>
            </a:r>
            <a:endParaRPr lang="en-US" sz="2200" dirty="0">
              <a:solidFill>
                <a:srgbClr val="000000"/>
              </a:solidFill>
            </a:endParaRPr>
          </a:p>
          <a:p>
            <a:pPr marL="285750" indent="-285750">
              <a:buFont typeface="Arial,Sans-Serif"/>
              <a:buChar char="•"/>
            </a:pPr>
            <a:r>
              <a:rPr lang="en-US" b="1" dirty="0"/>
              <a:t>Word Boundaries </a:t>
            </a:r>
            <a:r>
              <a:rPr lang="en-US" dirty="0">
                <a:solidFill>
                  <a:srgbClr val="000000"/>
                </a:solidFill>
              </a:rPr>
              <a:t> </a:t>
            </a:r>
            <a:br>
              <a:rPr lang="en-US" dirty="0">
                <a:solidFill>
                  <a:srgbClr val="000000"/>
                </a:solidFill>
              </a:rPr>
            </a:br>
            <a:r>
              <a:rPr lang="en-US" sz="2200" dirty="0"/>
              <a:t>Spaces show where one word ends and another begins.</a:t>
            </a:r>
            <a:endParaRPr lang="en-US" sz="2200" dirty="0">
              <a:solidFill>
                <a:srgbClr val="000000"/>
              </a:solidFill>
            </a:endParaRPr>
          </a:p>
          <a:p>
            <a:pPr marL="285750" indent="-285750">
              <a:buFont typeface="Arial,Sans-Serif"/>
              <a:buChar char="•"/>
            </a:pPr>
            <a:r>
              <a:rPr lang="en-US" b="1" dirty="0"/>
              <a:t>Units of Print</a:t>
            </a:r>
            <a:r>
              <a:rPr lang="en-US" dirty="0">
                <a:solidFill>
                  <a:srgbClr val="000000"/>
                </a:solidFill>
              </a:rPr>
              <a:t> </a:t>
            </a:r>
            <a:br>
              <a:rPr lang="en-US" dirty="0">
                <a:solidFill>
                  <a:srgbClr val="000000"/>
                </a:solidFill>
              </a:rPr>
            </a:br>
            <a:r>
              <a:rPr lang="en-US" sz="2200" dirty="0"/>
              <a:t>Letters make words, and words make sentences.</a:t>
            </a:r>
            <a:endParaRPr lang="en-US" sz="2200" dirty="0">
              <a:solidFill>
                <a:srgbClr val="000000"/>
              </a:solidFill>
            </a:endParaRPr>
          </a:p>
          <a:p>
            <a:pPr marL="285750" indent="-285750">
              <a:buFont typeface="Arial,Sans-Serif"/>
              <a:buChar char="•"/>
            </a:pPr>
            <a:r>
              <a:rPr lang="en-US" b="1" dirty="0"/>
              <a:t>Punctuation</a:t>
            </a:r>
            <a:r>
              <a:rPr lang="en-US" dirty="0">
                <a:solidFill>
                  <a:srgbClr val="000000"/>
                </a:solidFill>
              </a:rPr>
              <a:t> </a:t>
            </a:r>
            <a:br>
              <a:rPr lang="en-US" dirty="0">
                <a:solidFill>
                  <a:srgbClr val="000000"/>
                </a:solidFill>
              </a:rPr>
            </a:br>
            <a:r>
              <a:rPr lang="en-US" sz="2200" dirty="0">
                <a:latin typeface="Aptos Narrow"/>
              </a:rPr>
              <a:t>Periods, question marks, and exclamation points tell us how to read and understand sentences.</a:t>
            </a:r>
            <a:endParaRPr lang="en-US" sz="2200" dirty="0">
              <a:solidFill>
                <a:srgbClr val="000000"/>
              </a:solidFill>
            </a:endParaRPr>
          </a:p>
        </p:txBody>
      </p:sp>
    </p:spTree>
    <p:extLst>
      <p:ext uri="{BB962C8B-B14F-4D97-AF65-F5344CB8AC3E}">
        <p14:creationId xmlns:p14="http://schemas.microsoft.com/office/powerpoint/2010/main" val="2769538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A-3292-02A4-FD5E-A0BB125DCF16}"/>
              </a:ext>
            </a:extLst>
          </p:cNvPr>
          <p:cNvSpPr>
            <a:spLocks noGrp="1"/>
          </p:cNvSpPr>
          <p:nvPr>
            <p:ph type="title"/>
          </p:nvPr>
        </p:nvSpPr>
        <p:spPr/>
        <p:txBody>
          <a:bodyPr lIns="0" tIns="0" rIns="0" bIns="0" anchor="t"/>
          <a:lstStyle/>
          <a:p>
            <a:r>
              <a:rPr lang="en-US">
                <a:latin typeface="Aptos Narrow"/>
              </a:rPr>
              <a:t>Text Structures</a:t>
            </a:r>
            <a:endParaRPr lang="en-US"/>
          </a:p>
        </p:txBody>
      </p:sp>
      <p:sp>
        <p:nvSpPr>
          <p:cNvPr id="3" name="Text Placeholder 2">
            <a:extLst>
              <a:ext uri="{FF2B5EF4-FFF2-40B4-BE49-F238E27FC236}">
                <a16:creationId xmlns:a16="http://schemas.microsoft.com/office/drawing/2014/main" id="{06D617A0-B795-4246-3D7F-2481719654EC}"/>
              </a:ext>
            </a:extLst>
          </p:cNvPr>
          <p:cNvSpPr>
            <a:spLocks noGrp="1"/>
          </p:cNvSpPr>
          <p:nvPr>
            <p:ph type="body" sz="quarter" idx="14"/>
          </p:nvPr>
        </p:nvSpPr>
        <p:spPr>
          <a:xfrm>
            <a:off x="674914" y="1100818"/>
            <a:ext cx="5411560" cy="4696097"/>
          </a:xfrm>
        </p:spPr>
        <p:txBody>
          <a:bodyPr lIns="0" tIns="0" rIns="0" bIns="0" anchor="t"/>
          <a:lstStyle/>
          <a:p>
            <a:pPr marL="285750" indent="-285750">
              <a:buFont typeface="Arial,Sans-Serif"/>
              <a:buChar char="•"/>
            </a:pPr>
            <a:r>
              <a:rPr lang="en-US" dirty="0">
                <a:latin typeface="Aptos Narrow"/>
              </a:rPr>
              <a:t>Text structure is how a book or passage is organized.</a:t>
            </a:r>
            <a:endParaRPr lang="en-US" dirty="0">
              <a:solidFill>
                <a:srgbClr val="000000"/>
              </a:solidFill>
              <a:latin typeface="Aptos Narrow"/>
            </a:endParaRPr>
          </a:p>
          <a:p>
            <a:pPr marL="866775" lvl="1" indent="-285750">
              <a:buFont typeface="Arial,Sans-Serif"/>
              <a:buChar char="•"/>
            </a:pPr>
            <a:r>
              <a:rPr lang="en-US" dirty="0">
                <a:latin typeface="Aptos Narrow"/>
              </a:rPr>
              <a:t>Description</a:t>
            </a:r>
            <a:endParaRPr lang="en-US" dirty="0">
              <a:solidFill>
                <a:srgbClr val="000000"/>
              </a:solidFill>
              <a:latin typeface="Aptos Narrow"/>
            </a:endParaRPr>
          </a:p>
          <a:p>
            <a:pPr marL="866775" lvl="1" indent="-285750">
              <a:buFont typeface="Arial,Sans-Serif"/>
              <a:buChar char="•"/>
            </a:pPr>
            <a:r>
              <a:rPr lang="en-US" dirty="0">
                <a:latin typeface="Aptos Narrow"/>
              </a:rPr>
              <a:t>Sequence</a:t>
            </a:r>
            <a:endParaRPr lang="en-US" dirty="0">
              <a:solidFill>
                <a:srgbClr val="000000"/>
              </a:solidFill>
              <a:latin typeface="Aptos Narrow"/>
            </a:endParaRPr>
          </a:p>
          <a:p>
            <a:pPr marL="866775" lvl="1" indent="-285750">
              <a:buFont typeface="Arial,Sans-Serif"/>
              <a:buChar char="•"/>
            </a:pPr>
            <a:r>
              <a:rPr lang="en-US" dirty="0">
                <a:latin typeface="Aptos Narrow"/>
              </a:rPr>
              <a:t>Problem/Solution</a:t>
            </a:r>
            <a:endParaRPr lang="en-US" dirty="0">
              <a:solidFill>
                <a:srgbClr val="000000"/>
              </a:solidFill>
              <a:latin typeface="Aptos Narrow"/>
            </a:endParaRPr>
          </a:p>
          <a:p>
            <a:pPr marL="866775" lvl="1" indent="-285750">
              <a:buFont typeface="Arial,Sans-Serif"/>
              <a:buChar char="•"/>
            </a:pPr>
            <a:r>
              <a:rPr lang="en-US" dirty="0">
                <a:latin typeface="Aptos Narrow"/>
              </a:rPr>
              <a:t>Cause and Effect</a:t>
            </a:r>
            <a:endParaRPr lang="en-US" dirty="0">
              <a:solidFill>
                <a:srgbClr val="000000"/>
              </a:solidFill>
              <a:latin typeface="Aptos Narrow"/>
            </a:endParaRPr>
          </a:p>
          <a:p>
            <a:pPr marL="866775" lvl="1" indent="-285750">
              <a:buFont typeface="Arial,Sans-Serif"/>
              <a:buChar char="•"/>
            </a:pPr>
            <a:r>
              <a:rPr lang="en-US" dirty="0">
                <a:latin typeface="Aptos Narrow"/>
              </a:rPr>
              <a:t>Compare and Contrast</a:t>
            </a:r>
            <a:endParaRPr lang="en-US" dirty="0">
              <a:solidFill>
                <a:srgbClr val="000000"/>
              </a:solidFill>
              <a:latin typeface="Aptos Narrow"/>
            </a:endParaRPr>
          </a:p>
          <a:p>
            <a:pPr marL="285750" indent="-285750">
              <a:buSzPct val="90000"/>
              <a:buFont typeface="Arial,Sans-Serif"/>
              <a:buChar char="•"/>
            </a:pPr>
            <a:r>
              <a:rPr lang="en-US" dirty="0">
                <a:latin typeface="Aptos Narrow"/>
              </a:rPr>
              <a:t>Helps children understand what the author is trying to say</a:t>
            </a:r>
            <a:endParaRPr lang="en-US" dirty="0">
              <a:solidFill>
                <a:srgbClr val="000000"/>
              </a:solidFill>
              <a:latin typeface="Aptos Narrow"/>
            </a:endParaRPr>
          </a:p>
          <a:p>
            <a:pPr marL="285750" indent="-285750">
              <a:buSzPct val="90000"/>
              <a:buFont typeface="Arial,Sans-Serif"/>
              <a:buChar char="•"/>
            </a:pPr>
            <a:r>
              <a:rPr lang="en-US" dirty="0">
                <a:latin typeface="Aptos Narrow"/>
              </a:rPr>
              <a:t>Supports reading comprehension and writing</a:t>
            </a:r>
            <a:endParaRPr lang="en-US" dirty="0">
              <a:solidFill>
                <a:srgbClr val="000000"/>
              </a:solidFill>
              <a:latin typeface="Aptos Narrow"/>
            </a:endParaRPr>
          </a:p>
          <a:p>
            <a:pPr marL="285750" indent="-285750">
              <a:buSzPct val="90000"/>
              <a:buFont typeface="Arial,Sans-Serif"/>
              <a:buChar char="•"/>
            </a:pPr>
            <a:r>
              <a:rPr lang="en-US" dirty="0">
                <a:latin typeface="Aptos Narrow"/>
              </a:rPr>
              <a:t>Assists children with following along and remembering key ideas</a:t>
            </a:r>
            <a:endParaRPr lang="en-US" dirty="0">
              <a:solidFill>
                <a:srgbClr val="000000"/>
              </a:solidFill>
              <a:latin typeface="Aptos Narrow"/>
            </a:endParaRPr>
          </a:p>
        </p:txBody>
      </p:sp>
      <p:pic>
        <p:nvPicPr>
          <p:cNvPr id="7" name="Picture Placeholder 6">
            <a:extLst>
              <a:ext uri="{FF2B5EF4-FFF2-40B4-BE49-F238E27FC236}">
                <a16:creationId xmlns:a16="http://schemas.microsoft.com/office/drawing/2014/main" id="{6D7C1538-77CA-0151-1896-F76F2A68AB8F}"/>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023" b="1023"/>
          <a:stretch/>
        </p:blipFill>
        <p:spPr>
          <a:xfrm>
            <a:off x="6901543" y="1764847"/>
            <a:ext cx="4572001" cy="3368040"/>
          </a:xfrm>
          <a:prstGeom prst="roundRect">
            <a:avLst/>
          </a:prstGeom>
        </p:spPr>
      </p:pic>
    </p:spTree>
    <p:extLst>
      <p:ext uri="{BB962C8B-B14F-4D97-AF65-F5344CB8AC3E}">
        <p14:creationId xmlns:p14="http://schemas.microsoft.com/office/powerpoint/2010/main" val="3082809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5F181-A41D-4238-6AB4-AC19DFAA66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43A1E-4B7F-A6F3-7B3F-050B3457978D}"/>
              </a:ext>
            </a:extLst>
          </p:cNvPr>
          <p:cNvSpPr>
            <a:spLocks noGrp="1"/>
          </p:cNvSpPr>
          <p:nvPr>
            <p:ph type="title"/>
          </p:nvPr>
        </p:nvSpPr>
        <p:spPr/>
        <p:txBody>
          <a:bodyPr lIns="0" tIns="0" rIns="0" bIns="0" anchor="t"/>
          <a:lstStyle/>
          <a:p>
            <a:r>
              <a:rPr lang="en-US">
                <a:latin typeface="Aptos Narrow"/>
              </a:rPr>
              <a:t>Graphic Organizers: A Tool for Comprehension</a:t>
            </a:r>
            <a:endParaRPr lang="en-US"/>
          </a:p>
        </p:txBody>
      </p:sp>
      <p:pic>
        <p:nvPicPr>
          <p:cNvPr id="5" name="Picture Placeholder 4" descr="Cause and effect worksheet with causes listed on the left, topic/problem in the center, and effects on the right. ">
            <a:extLst>
              <a:ext uri="{FF2B5EF4-FFF2-40B4-BE49-F238E27FC236}">
                <a16:creationId xmlns:a16="http://schemas.microsoft.com/office/drawing/2014/main" id="{7398AC42-DE2C-CB65-A60F-BD5C31FE0C0F}"/>
              </a:ext>
            </a:extLst>
          </p:cNvPr>
          <p:cNvPicPr>
            <a:picLocks noGrp="1" noChangeAspect="1"/>
          </p:cNvPicPr>
          <p:nvPr>
            <p:ph type="pic" sz="quarter" idx="13"/>
          </p:nvPr>
        </p:nvPicPr>
        <p:blipFill>
          <a:blip r:embed="rId3"/>
          <a:srcRect l="-161" t="-2244" r="-512" b="-274"/>
          <a:stretch>
            <a:fillRect/>
          </a:stretch>
        </p:blipFill>
        <p:spPr>
          <a:xfrm>
            <a:off x="523443" y="1711642"/>
            <a:ext cx="5567632" cy="3326666"/>
          </a:xfrm>
          <a:prstGeom prst="rect">
            <a:avLst/>
          </a:prstGeom>
          <a:ln>
            <a:solidFill>
              <a:srgbClr val="E8E8E8"/>
            </a:solidFill>
          </a:ln>
        </p:spPr>
      </p:pic>
      <p:sp>
        <p:nvSpPr>
          <p:cNvPr id="4" name="Text Placeholder 3">
            <a:extLst>
              <a:ext uri="{FF2B5EF4-FFF2-40B4-BE49-F238E27FC236}">
                <a16:creationId xmlns:a16="http://schemas.microsoft.com/office/drawing/2014/main" id="{663BD322-380B-E30D-1ABC-CD87263F4269}"/>
              </a:ext>
            </a:extLst>
          </p:cNvPr>
          <p:cNvSpPr>
            <a:spLocks noGrp="1"/>
          </p:cNvSpPr>
          <p:nvPr>
            <p:ph type="body" sz="quarter" idx="14"/>
          </p:nvPr>
        </p:nvSpPr>
        <p:spPr/>
        <p:txBody>
          <a:bodyPr lIns="0" tIns="0" rIns="0" bIns="0" anchor="t"/>
          <a:lstStyle/>
          <a:p>
            <a:pPr marL="285750" indent="-285750">
              <a:buFont typeface="Arial,Sans-Serif"/>
              <a:buChar char="•"/>
            </a:pPr>
            <a:r>
              <a:rPr lang="en-US" sz="2800" dirty="0">
                <a:latin typeface="Aptos Narrow"/>
              </a:rPr>
              <a:t>Graphic organizers are charts, maps, or diagrams that make the structure of a text visible.</a:t>
            </a:r>
            <a:endParaRPr lang="en-US" sz="2800" dirty="0">
              <a:solidFill>
                <a:srgbClr val="000000"/>
              </a:solidFill>
              <a:latin typeface="Aptos Narrow"/>
            </a:endParaRPr>
          </a:p>
          <a:p>
            <a:pPr marL="285750" indent="-285750">
              <a:buFont typeface="Arial,Sans-Serif"/>
              <a:buChar char="•"/>
            </a:pPr>
            <a:r>
              <a:rPr lang="en-US" sz="2800" dirty="0">
                <a:latin typeface="Aptos Narrow"/>
              </a:rPr>
              <a:t>They help children see how ideas connect in what they read.</a:t>
            </a:r>
            <a:endParaRPr lang="en-US" sz="2800" dirty="0">
              <a:solidFill>
                <a:srgbClr val="000000"/>
              </a:solidFill>
              <a:latin typeface="Aptos Narrow"/>
            </a:endParaRPr>
          </a:p>
          <a:p>
            <a:pPr marL="285750" indent="-285750">
              <a:buFont typeface="Arial,Sans-Serif"/>
              <a:buChar char="•"/>
            </a:pPr>
            <a:r>
              <a:rPr lang="en-US" sz="2800" dirty="0">
                <a:latin typeface="Aptos Narrow"/>
              </a:rPr>
              <a:t>Using them also supports children in organizing their own writing.</a:t>
            </a:r>
            <a:endParaRPr lang="en-US" sz="2800" dirty="0">
              <a:solidFill>
                <a:srgbClr val="000000"/>
              </a:solidFill>
              <a:latin typeface="Aptos Narrow"/>
            </a:endParaRPr>
          </a:p>
        </p:txBody>
      </p:sp>
    </p:spTree>
    <p:extLst>
      <p:ext uri="{BB962C8B-B14F-4D97-AF65-F5344CB8AC3E}">
        <p14:creationId xmlns:p14="http://schemas.microsoft.com/office/powerpoint/2010/main" val="1227097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12C4A-D91D-B7A0-D282-1BDD8C01ECCC}"/>
              </a:ext>
            </a:extLst>
          </p:cNvPr>
          <p:cNvSpPr>
            <a:spLocks noGrp="1"/>
          </p:cNvSpPr>
          <p:nvPr>
            <p:ph type="title"/>
          </p:nvPr>
        </p:nvSpPr>
        <p:spPr/>
        <p:txBody>
          <a:bodyPr lIns="0" tIns="0" rIns="0" bIns="0" anchor="t"/>
          <a:lstStyle/>
          <a:p>
            <a:r>
              <a:rPr lang="en-US">
                <a:latin typeface="Aptos Narrow"/>
              </a:rPr>
              <a:t>Find the Structure Together (1 of 2)</a:t>
            </a:r>
            <a:endParaRPr lang="en-US"/>
          </a:p>
        </p:txBody>
      </p:sp>
      <p:pic>
        <p:nvPicPr>
          <p:cNvPr id="10" name="Picture Placeholder 9" descr="Problem leads to attempted solutions and results which leads to end result.">
            <a:extLst>
              <a:ext uri="{FF2B5EF4-FFF2-40B4-BE49-F238E27FC236}">
                <a16:creationId xmlns:a16="http://schemas.microsoft.com/office/drawing/2014/main" id="{B85C41BA-E077-EFB2-B621-6C2B460715FD}"/>
              </a:ext>
            </a:extLst>
          </p:cNvPr>
          <p:cNvPicPr>
            <a:picLocks noGrp="1" noChangeAspect="1"/>
          </p:cNvPicPr>
          <p:nvPr>
            <p:ph type="pic" sz="quarter" idx="13"/>
          </p:nvPr>
        </p:nvPicPr>
        <p:blipFill>
          <a:blip r:embed="rId3"/>
          <a:srcRect t="559" b="559"/>
          <a:stretch>
            <a:fillRect/>
          </a:stretch>
        </p:blipFill>
        <p:spPr>
          <a:xfrm>
            <a:off x="976169" y="1307796"/>
            <a:ext cx="4136721" cy="4239764"/>
          </a:xfrm>
          <a:prstGeom prst="rect">
            <a:avLst/>
          </a:prstGeom>
          <a:ln>
            <a:solidFill>
              <a:srgbClr val="E8E8E8"/>
            </a:solidFill>
          </a:ln>
        </p:spPr>
      </p:pic>
      <p:sp>
        <p:nvSpPr>
          <p:cNvPr id="5" name="Text Placeholder 4">
            <a:extLst>
              <a:ext uri="{FF2B5EF4-FFF2-40B4-BE49-F238E27FC236}">
                <a16:creationId xmlns:a16="http://schemas.microsoft.com/office/drawing/2014/main" id="{1CFED084-22CA-7EE9-3755-CDE037B1EF9C}"/>
              </a:ext>
            </a:extLst>
          </p:cNvPr>
          <p:cNvSpPr>
            <a:spLocks noGrp="1"/>
          </p:cNvSpPr>
          <p:nvPr>
            <p:ph type="body" sz="quarter" idx="14"/>
          </p:nvPr>
        </p:nvSpPr>
        <p:spPr/>
        <p:txBody>
          <a:bodyPr lIns="0" tIns="0" rIns="0" bIns="0" anchor="t"/>
          <a:lstStyle/>
          <a:p>
            <a:pPr marL="0" indent="0" algn="ctr"/>
            <a:r>
              <a:rPr lang="en-US" sz="2800" b="1">
                <a:solidFill>
                  <a:schemeClr val="tx1"/>
                </a:solidFill>
                <a:latin typeface="Aptos Narrow"/>
              </a:rPr>
              <a:t>The Park</a:t>
            </a:r>
            <a:endParaRPr lang="en-US" sz="2800">
              <a:solidFill>
                <a:schemeClr val="tx1"/>
              </a:solidFill>
              <a:latin typeface="Aptos Narrow"/>
            </a:endParaRPr>
          </a:p>
          <a:p>
            <a:pPr marL="0" indent="0"/>
            <a:r>
              <a:rPr lang="en-US" sz="2800" dirty="0">
                <a:solidFill>
                  <a:schemeClr val="tx1"/>
                </a:solidFill>
                <a:latin typeface="Aptos Narrow"/>
              </a:rPr>
              <a:t>The park was full of trash after </a:t>
            </a:r>
            <a:r>
              <a:rPr lang="en-US" sz="2800">
                <a:solidFill>
                  <a:schemeClr val="tx1"/>
                </a:solidFill>
                <a:latin typeface="Aptos Narrow"/>
              </a:rPr>
              <a:t>the holiday</a:t>
            </a:r>
            <a:r>
              <a:rPr lang="en-US" sz="2800" dirty="0">
                <a:solidFill>
                  <a:schemeClr val="tx1"/>
                </a:solidFill>
                <a:latin typeface="Aptos Narrow"/>
              </a:rPr>
              <a:t> weekend. This made </a:t>
            </a:r>
            <a:r>
              <a:rPr lang="en-US" sz="2800">
                <a:solidFill>
                  <a:schemeClr val="tx1"/>
                </a:solidFill>
                <a:latin typeface="Aptos Narrow"/>
              </a:rPr>
              <a:t>the community worried about safety and the environment. To solve the problem, volunteers organized a cleanup day. As a result, the park looked beautiful again, and everyone</a:t>
            </a:r>
            <a:r>
              <a:rPr lang="en-US" sz="2800" dirty="0">
                <a:solidFill>
                  <a:schemeClr val="tx1"/>
                </a:solidFill>
                <a:latin typeface="Aptos Narrow"/>
              </a:rPr>
              <a:t> enjoyed it.</a:t>
            </a:r>
          </a:p>
          <a:p>
            <a:endParaRPr lang="en-US" dirty="0"/>
          </a:p>
        </p:txBody>
      </p:sp>
    </p:spTree>
    <p:extLst>
      <p:ext uri="{BB962C8B-B14F-4D97-AF65-F5344CB8AC3E}">
        <p14:creationId xmlns:p14="http://schemas.microsoft.com/office/powerpoint/2010/main" val="1472809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2BCB2-2538-5BD4-0294-6F69BD023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CE306-F72A-19BC-9C94-68D0E7C75E0A}"/>
              </a:ext>
            </a:extLst>
          </p:cNvPr>
          <p:cNvSpPr>
            <a:spLocks noGrp="1"/>
          </p:cNvSpPr>
          <p:nvPr>
            <p:ph type="title"/>
          </p:nvPr>
        </p:nvSpPr>
        <p:spPr/>
        <p:txBody>
          <a:bodyPr lIns="0" tIns="0" rIns="0" bIns="0" anchor="t"/>
          <a:lstStyle/>
          <a:p>
            <a:r>
              <a:rPr lang="en-US" dirty="0">
                <a:latin typeface="Aptos Narrow"/>
              </a:rPr>
              <a:t>Find the Structure Together (2 of 2)</a:t>
            </a:r>
            <a:endParaRPr lang="en-US" dirty="0"/>
          </a:p>
        </p:txBody>
      </p:sp>
      <p:pic>
        <p:nvPicPr>
          <p:cNvPr id="5" name="Picture Placeholder 4" descr="Sequential order graphic organizer - first, next, then, last.">
            <a:extLst>
              <a:ext uri="{FF2B5EF4-FFF2-40B4-BE49-F238E27FC236}">
                <a16:creationId xmlns:a16="http://schemas.microsoft.com/office/drawing/2014/main" id="{14378504-A14B-B5F2-1803-17997C07F9F4}"/>
              </a:ext>
            </a:extLst>
          </p:cNvPr>
          <p:cNvPicPr>
            <a:picLocks noGrp="1" noChangeAspect="1"/>
          </p:cNvPicPr>
          <p:nvPr>
            <p:ph type="pic" sz="quarter" idx="13"/>
          </p:nvPr>
        </p:nvPicPr>
        <p:blipFill>
          <a:blip r:embed="rId3"/>
          <a:srcRect t="832" r="224" b="272"/>
          <a:stretch>
            <a:fillRect/>
          </a:stretch>
        </p:blipFill>
        <p:spPr>
          <a:xfrm>
            <a:off x="6752573" y="1074606"/>
            <a:ext cx="4803075" cy="5455854"/>
          </a:xfrm>
          <a:prstGeom prst="rect">
            <a:avLst/>
          </a:prstGeom>
          <a:ln>
            <a:solidFill>
              <a:srgbClr val="E8E8E8"/>
            </a:solidFill>
          </a:ln>
        </p:spPr>
      </p:pic>
      <p:sp>
        <p:nvSpPr>
          <p:cNvPr id="6" name="Text Placeholder 5">
            <a:extLst>
              <a:ext uri="{FF2B5EF4-FFF2-40B4-BE49-F238E27FC236}">
                <a16:creationId xmlns:a16="http://schemas.microsoft.com/office/drawing/2014/main" id="{7B011945-95BE-01EF-514C-58B4A8EA786F}"/>
              </a:ext>
            </a:extLst>
          </p:cNvPr>
          <p:cNvSpPr>
            <a:spLocks noGrp="1"/>
          </p:cNvSpPr>
          <p:nvPr>
            <p:ph type="body" sz="quarter" idx="14"/>
          </p:nvPr>
        </p:nvSpPr>
        <p:spPr/>
        <p:txBody>
          <a:bodyPr lIns="0" tIns="0" rIns="0" bIns="0" anchor="t"/>
          <a:lstStyle/>
          <a:p>
            <a:pPr algn="ctr"/>
            <a:r>
              <a:rPr lang="en-US" sz="2800" b="1">
                <a:solidFill>
                  <a:schemeClr val="tx1"/>
                </a:solidFill>
              </a:rPr>
              <a:t>Making Cookies</a:t>
            </a:r>
            <a:endParaRPr lang="en-US" sz="2800">
              <a:solidFill>
                <a:srgbClr val="000000"/>
              </a:solidFill>
            </a:endParaRPr>
          </a:p>
          <a:p>
            <a:pPr marL="0" indent="0"/>
            <a:r>
              <a:rPr lang="en-US" dirty="0">
                <a:solidFill>
                  <a:schemeClr val="tx1"/>
                </a:solidFill>
                <a:latin typeface="Aptos Narrow"/>
              </a:rPr>
              <a:t>First, the kids gathered the ingredients </a:t>
            </a:r>
            <a:r>
              <a:rPr lang="en-US">
                <a:solidFill>
                  <a:schemeClr val="tx1"/>
                </a:solidFill>
                <a:latin typeface="Aptos Narrow"/>
              </a:rPr>
              <a:t>to make cookies. Next, they mixed the flour, sugar</a:t>
            </a:r>
            <a:r>
              <a:rPr lang="en-US" dirty="0">
                <a:solidFill>
                  <a:schemeClr val="tx1"/>
                </a:solidFill>
                <a:latin typeface="Aptos Narrow"/>
              </a:rPr>
              <a:t>, and eggs in a bowl. Then, </a:t>
            </a:r>
            <a:r>
              <a:rPr lang="en-US">
                <a:solidFill>
                  <a:schemeClr val="tx1"/>
                </a:solidFill>
                <a:latin typeface="Aptos Narrow"/>
              </a:rPr>
              <a:t>they shaped</a:t>
            </a:r>
            <a:r>
              <a:rPr lang="en-US" dirty="0">
                <a:solidFill>
                  <a:schemeClr val="tx1"/>
                </a:solidFill>
                <a:latin typeface="Aptos Narrow"/>
              </a:rPr>
              <a:t> </a:t>
            </a:r>
            <a:r>
              <a:rPr lang="en-US">
                <a:solidFill>
                  <a:schemeClr val="tx1"/>
                </a:solidFill>
                <a:latin typeface="Aptos Narrow"/>
              </a:rPr>
              <a:t>the dough into circles on a baking tray</a:t>
            </a:r>
            <a:r>
              <a:rPr lang="en-US" dirty="0">
                <a:solidFill>
                  <a:schemeClr val="tx1"/>
                </a:solidFill>
                <a:latin typeface="Aptos Narrow"/>
              </a:rPr>
              <a:t>. </a:t>
            </a:r>
            <a:r>
              <a:rPr lang="en-US">
                <a:solidFill>
                  <a:schemeClr val="tx1"/>
                </a:solidFill>
                <a:latin typeface="Aptos Narrow"/>
              </a:rPr>
              <a:t>Finally, they baked the cookies in the oven</a:t>
            </a:r>
            <a:r>
              <a:rPr lang="en-US" dirty="0">
                <a:solidFill>
                  <a:schemeClr val="tx1"/>
                </a:solidFill>
                <a:latin typeface="Aptos Narrow"/>
              </a:rPr>
              <a:t> and enjoyed a warm treat.</a:t>
            </a:r>
          </a:p>
          <a:p>
            <a:endParaRPr lang="en-US" dirty="0"/>
          </a:p>
        </p:txBody>
      </p:sp>
    </p:spTree>
    <p:extLst>
      <p:ext uri="{BB962C8B-B14F-4D97-AF65-F5344CB8AC3E}">
        <p14:creationId xmlns:p14="http://schemas.microsoft.com/office/powerpoint/2010/main" val="1534878902"/>
      </p:ext>
    </p:extLst>
  </p:cSld>
  <p:clrMapOvr>
    <a:masterClrMapping/>
  </p:clrMapOvr>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2DE66F-A2F2-41A7-9A54-47B785BCC2BA}">
  <ds:schemaRef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9c2fc9cd-0a91-4dbf-8d4c-73fc2d066c89"/>
    <ds:schemaRef ds:uri="http://purl.org/dc/terms/"/>
    <ds:schemaRef ds:uri="http://purl.org/dc/elements/1.1/"/>
    <ds:schemaRef ds:uri="http://purl.org/dc/dcmitype/"/>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B328EEA1-0F71-42FD-9AAF-D2A46CF82BC3}">
  <ds:schemaRefs>
    <ds:schemaRef ds:uri="http://schemas.microsoft.com/sharepoint/v3/contenttype/forms"/>
  </ds:schemaRefs>
</ds:datastoreItem>
</file>

<file path=customXml/itemProps3.xml><?xml version="1.0" encoding="utf-8"?>
<ds:datastoreItem xmlns:ds="http://schemas.openxmlformats.org/officeDocument/2006/customXml" ds:itemID="{2AB52FEF-B52A-4022-A143-EA138FA8F36F}">
  <ds:schemaRefs>
    <ds:schemaRef ds:uri="9c2fc9cd-0a91-4dbf-8d4c-73fc2d066c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5</TotalTime>
  <Words>2877</Words>
  <Application>Microsoft Office PowerPoint</Application>
  <PresentationFormat>Widescreen</PresentationFormat>
  <Paragraphs>189</Paragraphs>
  <Slides>15</Slides>
  <Notes>14</Notes>
  <HiddenSlides>1</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LEARning about Literacy for Families Series</vt:lpstr>
      <vt:lpstr>LEARning about Literacy for Families Series</vt:lpstr>
      <vt:lpstr>Session 8: Literacy Knowledge</vt:lpstr>
      <vt:lpstr>Text Version: Scarborough’s Reading Rope</vt:lpstr>
      <vt:lpstr>Print Concepts</vt:lpstr>
      <vt:lpstr>Text Structures</vt:lpstr>
      <vt:lpstr>Graphic Organizers: A Tool for Comprehension</vt:lpstr>
      <vt:lpstr>Find the Structure Together (1 of 2)</vt:lpstr>
      <vt:lpstr>Find the Structure Together (2 of 2)</vt:lpstr>
      <vt:lpstr>Questions to Ask Your Child’s Teacher</vt:lpstr>
      <vt:lpstr>How You Can Help Your Child at Home (1 of 2)</vt:lpstr>
      <vt:lpstr>How You Can Help Your Child at Home (2 of 2)</vt:lpstr>
      <vt:lpstr>In Closing</vt:lpstr>
      <vt:lpstr>References</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8_Text Structures &amp; Comprehension Strategies</dc:title>
  <dc:creator>New Jersey Department of Education</dc:creator>
  <cp:lastModifiedBy>Thomas, Elizabeth</cp:lastModifiedBy>
  <cp:revision>42</cp:revision>
  <cp:lastPrinted>2025-12-19T20:07:11Z</cp:lastPrinted>
  <dcterms:created xsi:type="dcterms:W3CDTF">2025-06-09T18:46:56Z</dcterms:created>
  <dcterms:modified xsi:type="dcterms:W3CDTF">2026-07-01T14:30:19Z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