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457" r:id="rId5"/>
    <p:sldId id="258" r:id="rId6"/>
    <p:sldId id="327" r:id="rId7"/>
    <p:sldId id="462" r:id="rId8"/>
    <p:sldId id="461" r:id="rId9"/>
    <p:sldId id="463" r:id="rId10"/>
    <p:sldId id="464" r:id="rId11"/>
    <p:sldId id="470" r:id="rId12"/>
    <p:sldId id="465" r:id="rId13"/>
    <p:sldId id="466" r:id="rId14"/>
    <p:sldId id="469" r:id="rId15"/>
    <p:sldId id="468" r:id="rId16"/>
    <p:sldId id="453" r:id="rId17"/>
    <p:sldId id="303" r:id="rId1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7"/>
            <p14:sldId id="258"/>
          </p14:sldIdLst>
        </p14:section>
        <p14:section name="Presentation" id="{E535A68C-A8BD-4644-85B2-7C86E70BF547}">
          <p14:sldIdLst>
            <p14:sldId id="327"/>
            <p14:sldId id="462"/>
            <p14:sldId id="461"/>
            <p14:sldId id="463"/>
            <p14:sldId id="464"/>
            <p14:sldId id="470"/>
            <p14:sldId id="465"/>
            <p14:sldId id="466"/>
            <p14:sldId id="469"/>
          </p14:sldIdLst>
        </p14:section>
        <p14:section name="Closing" id="{1959660B-A37F-44F3-AF9E-944D9DFF0A4E}">
          <p14:sldIdLst>
            <p14:sldId id="468"/>
            <p14:sldId id="453"/>
            <p14:sldId id="303"/>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AB"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004E75"/>
    <a:srgbClr val="345F84"/>
    <a:srgbClr val="FEAD15"/>
    <a:srgbClr val="772006"/>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7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6/24/2026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kindergartener/phonics-and-decoding-activitie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readingrockets.org/literacy-home/reading-101-guide-parents/reading-basics/phonics-and-decodin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a:t>Facilitator Narration: </a:t>
            </a:r>
          </a:p>
          <a:p>
            <a:pPr rtl="0"/>
            <a:r>
              <a:rPr lang="en-US"/>
              <a:t>Welcome to the </a:t>
            </a:r>
            <a:r>
              <a:rPr lang="en-US" i="1" err="1"/>
              <a:t>LEARning</a:t>
            </a:r>
            <a:r>
              <a:rPr lang="en-US" i="1"/>
              <a:t> about Literacy for Families</a:t>
            </a:r>
            <a:r>
              <a:rPr lang="en-US"/>
              <a:t> series from the New Jersey Department of Education’s Office of Learning Equity and Academy Recovery, or LEAR. LEAR was established in August 2024 to transform New Jersey’s approach to literacy instruction and advance academic recovery. </a:t>
            </a:r>
          </a:p>
          <a:p>
            <a:pPr rtl="0"/>
            <a:endParaRPr lang="en-US"/>
          </a:p>
          <a:p>
            <a:pPr rtl="0"/>
            <a:r>
              <a:rPr lang="en-US"/>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a:p>
          <a:p>
            <a:pPr rtl="0"/>
            <a:r>
              <a:rPr lang="en-US"/>
              <a:t>For more information about LEAR and the New Jersey Department of Education, visit the link on the screen.</a:t>
            </a:r>
          </a:p>
          <a:p>
            <a:pPr rtl="0"/>
            <a:endParaRPr lang="en-US"/>
          </a:p>
          <a:p>
            <a:pPr rtl="0"/>
            <a:r>
              <a:rPr lang="en-US" b="1"/>
              <a:t>Facilitator Note: Hide this slide if this is </a:t>
            </a:r>
            <a:r>
              <a:rPr lang="en-US" b="1" u="sng"/>
              <a:t>not </a:t>
            </a:r>
            <a:r>
              <a:rPr lang="en-US" b="1"/>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endParaRPr lang="en-US">
              <a:solidFill>
                <a:srgbClr val="444444"/>
              </a:solidFill>
            </a:endParaRPr>
          </a:p>
          <a:p>
            <a:r>
              <a:rPr lang="en-US"/>
              <a:t>Additional ideas, activities, directions, and examples can be found on Reading Rockets website. The QR code is linked to the Kindergarten page. Activities for other age and grade levels are accessible from the Reading 101: A Guide for Parents menu.</a:t>
            </a:r>
            <a:endParaRPr lang="en-US">
              <a:solidFill>
                <a:srgbClr val="444444"/>
              </a:solidFill>
            </a:endParaRPr>
          </a:p>
          <a:p>
            <a:br>
              <a:rPr lang="en-US">
                <a:cs typeface="+mn-lt"/>
              </a:rPr>
            </a:br>
            <a:r>
              <a:rPr lang="en-US" b="1"/>
              <a:t>Facilitator Note: </a:t>
            </a:r>
            <a:r>
              <a:rPr lang="en-US"/>
              <a:t>Link to resource: </a:t>
            </a:r>
            <a:r>
              <a:rPr lang="en-US">
                <a:hlinkClick r:id="rId3"/>
              </a:rPr>
              <a:t>https://www.readingrockets.org/literacy-home/reading-101-guide-parents/your-kindergartener/phonics-and-decoding-activities</a:t>
            </a:r>
            <a:r>
              <a:rPr lang="en-US"/>
              <a:t> </a:t>
            </a:r>
          </a:p>
          <a:p>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2429923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a:t>
            </a:r>
            <a:r>
              <a:rPr lang="en-US"/>
              <a:t> </a:t>
            </a:r>
            <a:endParaRPr lang="en-US">
              <a:solidFill>
                <a:srgbClr val="444444"/>
              </a:solidFill>
            </a:endParaRPr>
          </a:p>
          <a:p>
            <a:r>
              <a:rPr lang="en-US"/>
              <a:t>In closing, we hope that you have enjoyed this session.  To reinforce your learning, we recommend reading this 1-page article from the Reading Rockets: Reading 101 series for Parents prior to our next session.  </a:t>
            </a:r>
            <a:endParaRPr lang="en-US">
              <a:solidFill>
                <a:srgbClr val="444444"/>
              </a:solidFill>
            </a:endParaRPr>
          </a:p>
          <a:p>
            <a:br>
              <a:rPr lang="en-US">
                <a:solidFill>
                  <a:srgbClr val="444444"/>
                </a:solidFill>
              </a:rPr>
            </a:br>
            <a:r>
              <a:rPr lang="en-US" b="1"/>
              <a:t>Facilitator Note: </a:t>
            </a:r>
            <a:r>
              <a:rPr lang="en-US"/>
              <a:t>Link to resource: </a:t>
            </a:r>
            <a:r>
              <a:rPr lang="en-US">
                <a:solidFill>
                  <a:srgbClr val="444444"/>
                </a:solidFill>
                <a:hlinkClick r:id="rId3"/>
              </a:rPr>
              <a:t>https://www.readingrockets.org/literacy-home/reading-101-guide-parents/reading-basics/phonics-and-decoding</a:t>
            </a:r>
            <a:r>
              <a:rPr lang="en-US"/>
              <a:t> </a:t>
            </a:r>
            <a:endParaRPr lang="en-US">
              <a:solidFill>
                <a:srgbClr val="444444"/>
              </a:solidFill>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2109191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3549470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14</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We’re so glad you could join us for this session in the </a:t>
            </a:r>
            <a:r>
              <a:rPr lang="en-US" i="1" err="1"/>
              <a:t>LEARning</a:t>
            </a:r>
            <a:r>
              <a:rPr lang="en-US" i="1"/>
              <a:t> about Literacy for Families</a:t>
            </a:r>
            <a:r>
              <a:rPr lang="en-US"/>
              <a:t> series. This session will focus on phonics &amp; decoding and is designed to support New Jersey families as you help your children grow as confident readers at home.</a:t>
            </a:r>
            <a:endParaRPr lang="en-US" b="0">
              <a:effectLst/>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To begin, let’s revisit Scarborough’s Reading Rope, a powerful visual that illustrates the many strands woven together to create skilled reading. In this session, we will focus on one of the foundational strands within the Word Recognition section of the rope: decoding—the ability to translate written words into spoken language. Alongside decoding, we’ll also explore its closely related and reciprocal skill, encoding, which refers to spelling and writing words based on their sounds.</a:t>
            </a:r>
            <a:endParaRPr lang="en-US" b="0">
              <a:effectLst/>
            </a:endParaRPr>
          </a:p>
          <a:p>
            <a:pPr rtl="0"/>
            <a:endParaRPr lang="en-US"/>
          </a:p>
          <a:p>
            <a:pPr rtl="0"/>
            <a:r>
              <a:rPr lang="en-US"/>
              <a:t>This session is designed to help parents, families and caregivers gain a deeper understanding of how these two skills—decoding and encoding—work together to support early reading development. We’ll break down what phonics really means, how children learn to connect letters with sounds, and why this process is essential for fluent reading. Parents will also learn practical strategies and activities they can use at home to reinforce these skills, making reading a more engaging and successful experience for their children.</a:t>
            </a:r>
            <a:endParaRPr lang="en-US" b="0">
              <a:effectLst/>
            </a:endParaRPr>
          </a:p>
          <a:p>
            <a:pPr rtl="0"/>
            <a:endParaRPr lang="en-US"/>
          </a:p>
          <a:p>
            <a:pPr rtl="0"/>
            <a:r>
              <a:rPr lang="en-US"/>
              <a:t>By the end of this session, parents will not only understand the "what" and "why" of phonics and word analysis, but also the "how"—how to support their child’s journey toward becoming a confident and capable reader.</a:t>
            </a:r>
            <a:endParaRPr lang="en-US" b="0">
              <a:effectLst/>
            </a:endParaRPr>
          </a:p>
          <a:p>
            <a:br>
              <a:rPr lang="en-US"/>
            </a:br>
            <a:br>
              <a:rPr lang="en-US"/>
            </a:br>
            <a:br>
              <a:rPr lang="en-US"/>
            </a:br>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b="1"/>
              <a:t>Facilitator Narration: </a:t>
            </a:r>
          </a:p>
          <a:p>
            <a:pPr rtl="0"/>
            <a:r>
              <a:rPr lang="en-US"/>
              <a:t>Phonics is simply the way we connect letters with the sounds they make. For example, when children see the letter </a:t>
            </a:r>
            <a:r>
              <a:rPr lang="en-US" i="1"/>
              <a:t>s</a:t>
            </a:r>
            <a:r>
              <a:rPr lang="en-US"/>
              <a:t>, they learn it makes the /s/ sound. By putting sounds together, they can read words like </a:t>
            </a:r>
            <a:r>
              <a:rPr lang="en-US" i="1"/>
              <a:t>sun</a:t>
            </a:r>
            <a:r>
              <a:rPr lang="en-US"/>
              <a:t>, and by taking words apart, they can spell them.</a:t>
            </a:r>
          </a:p>
          <a:p>
            <a:pPr rtl="0"/>
            <a:endParaRPr lang="en-US" b="0">
              <a:effectLst/>
            </a:endParaRPr>
          </a:p>
          <a:p>
            <a:pPr defTabSz="933237">
              <a:defRPr/>
            </a:pPr>
            <a:r>
              <a:rPr lang="en-US"/>
              <a:t>In the classroom, this looks like children practicing these connections every day—sounding out new words, blending sounds to read, and writing words by listening to the sounds they hear. </a:t>
            </a:r>
            <a:r>
              <a:rPr lang="en-US">
                <a:solidFill>
                  <a:srgbClr val="1E4B74"/>
                </a:solidFill>
              </a:rPr>
              <a:t>For example, they might practice saying the /s/ sound when they see the letter s, then blend sounds together to read a word like sun. Phonics gives children the tools to “sound out” new words on their own, building the strong foundation they need to become confident readers and writers.</a:t>
            </a:r>
            <a:r>
              <a:rPr lang="en-US"/>
              <a:t> </a:t>
            </a:r>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2385186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Decoding is when children use their phonics knowledge to sound out words. For example, if they see the word </a:t>
            </a:r>
            <a:r>
              <a:rPr lang="en-US" i="1">
                <a:highlight>
                  <a:srgbClr val="FFFFFF"/>
                </a:highlight>
              </a:rPr>
              <a:t>cat</a:t>
            </a:r>
            <a:r>
              <a:rPr lang="en-US">
                <a:highlight>
                  <a:srgbClr val="FFFFFF"/>
                </a:highlight>
              </a:rPr>
              <a:t>, they break it into sounds—/c/ /a/ /t/—and then blend them together to read the whole word, </a:t>
            </a:r>
            <a:r>
              <a:rPr lang="en-US" i="1">
                <a:highlight>
                  <a:srgbClr val="FFFFFF"/>
                </a:highlight>
              </a:rPr>
              <a:t>cat</a:t>
            </a:r>
            <a:r>
              <a:rPr lang="en-US">
                <a:highlight>
                  <a:srgbClr val="FFFFFF"/>
                </a:highlight>
              </a:rPr>
              <a:t>.</a:t>
            </a:r>
            <a:endParaRPr lang="en-US" b="1">
              <a:highlight>
                <a:srgbClr val="FFFFFF"/>
              </a:highlight>
            </a:endParaRPr>
          </a:p>
          <a:p>
            <a:r>
              <a:rPr lang="en-US">
                <a:highlight>
                  <a:srgbClr val="FFFFFF"/>
                </a:highlight>
              </a:rPr>
              <a:t>In the classroom, decoding practice looks like students saying the sounds slowly, then putting them together until the word makes sense. This helps them tackle new or unfamiliar words on their own. Over time, as their decoding gets stronger, students’ reading becomes smoother and more confident.</a:t>
            </a:r>
            <a:endParaRPr lang="en-US" b="1">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91510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Encoding is really just the reverse of decoding. Instead of reading a word, children listen to a word, break it into sounds, and then write down the letters that match those sounds. For example, if they hear the word </a:t>
            </a:r>
            <a:r>
              <a:rPr lang="en-US" i="1">
                <a:highlight>
                  <a:srgbClr val="FFFFFF"/>
                </a:highlight>
              </a:rPr>
              <a:t>dog</a:t>
            </a:r>
            <a:r>
              <a:rPr lang="en-US">
                <a:highlight>
                  <a:srgbClr val="FFFFFF"/>
                </a:highlight>
              </a:rPr>
              <a:t>, they might say the sounds /d/ /o/ /g/ and then write </a:t>
            </a:r>
            <a:r>
              <a:rPr lang="en-US" i="1">
                <a:highlight>
                  <a:srgbClr val="FFFFFF"/>
                </a:highlight>
              </a:rPr>
              <a:t>d-o-g</a:t>
            </a:r>
            <a:r>
              <a:rPr lang="en-US">
                <a:highlight>
                  <a:srgbClr val="FFFFFF"/>
                </a:highlight>
              </a:rPr>
              <a:t>. </a:t>
            </a:r>
            <a:endParaRPr lang="en-US" b="1">
              <a:highlight>
                <a:srgbClr val="FFFFFF"/>
              </a:highlight>
            </a:endParaRPr>
          </a:p>
          <a:p>
            <a:r>
              <a:rPr lang="en-US">
                <a:highlight>
                  <a:srgbClr val="FFFFFF"/>
                </a:highlight>
              </a:rPr>
              <a:t>In the classroom, this looks like children stretching out words as they say them, and then matching each sound to a letter on the page. This practice not only helps them become stronger writers but also reinforces the same phonics skills they use in reading. Over time, they also learn about conventional spelling—those tricky words like </a:t>
            </a:r>
            <a:r>
              <a:rPr lang="en-US" i="1">
                <a:highlight>
                  <a:srgbClr val="FFFFFF"/>
                </a:highlight>
              </a:rPr>
              <a:t>knock</a:t>
            </a:r>
            <a:r>
              <a:rPr lang="en-US">
                <a:highlight>
                  <a:srgbClr val="FFFFFF"/>
                </a:highlight>
              </a:rPr>
              <a:t> or </a:t>
            </a:r>
            <a:r>
              <a:rPr lang="en-US" i="1">
                <a:highlight>
                  <a:srgbClr val="FFFFFF"/>
                </a:highlight>
              </a:rPr>
              <a:t>said</a:t>
            </a:r>
            <a:r>
              <a:rPr lang="en-US">
                <a:highlight>
                  <a:srgbClr val="FFFFFF"/>
                </a:highlight>
              </a:rPr>
              <a:t> that don’t always sound the way they’re spelled.</a:t>
            </a:r>
            <a:endParaRPr lang="en-US" b="1">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1761772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31DF1-00FD-01C5-D024-887E7CF20C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9EE1A-9DFC-F507-60DF-69931EC239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E7E63-AA7E-1E7A-BC3A-AB9A1557A18F}"/>
              </a:ext>
            </a:extLst>
          </p:cNvPr>
          <p:cNvSpPr>
            <a:spLocks noGrp="1"/>
          </p:cNvSpPr>
          <p:nvPr>
            <p:ph type="body" idx="1"/>
          </p:nvPr>
        </p:nvSpPr>
        <p:spPr/>
        <p:txBody>
          <a:bodyPr/>
          <a:lstStyle/>
          <a:p>
            <a:pPr defTabSz="933237">
              <a:defRPr/>
            </a:pPr>
            <a:r>
              <a:rPr lang="en-US" b="1"/>
              <a:t>Facilitator Narration:</a:t>
            </a:r>
          </a:p>
          <a:p>
            <a:pPr defTabSz="933237">
              <a:defRPr/>
            </a:pPr>
            <a:r>
              <a:rPr lang="en-US"/>
              <a:t>Let’s review a quick and fun activity you can try with your child at home to practice these skills. The activity is a Word Ladder, and we use in it by changing one letter and sound at a time to make a new word. </a:t>
            </a:r>
          </a:p>
          <a:p>
            <a:pPr marL="174982" indent="-174982" defTabSz="933237">
              <a:buFont typeface="Arial" panose="020B0604020202020204" pitchFamily="34" charset="0"/>
              <a:buChar char="•"/>
              <a:defRPr/>
            </a:pPr>
            <a:r>
              <a:rPr lang="en-US"/>
              <a:t>We are going to start with the word </a:t>
            </a:r>
            <a:r>
              <a:rPr lang="en-US" i="1"/>
              <a:t>cat</a:t>
            </a:r>
            <a:r>
              <a:rPr lang="en-US" i="0"/>
              <a:t>. The sounds in cat are /c/ /a/ /t/ and it is spelled “c” “a” “t.” </a:t>
            </a:r>
            <a:r>
              <a:rPr lang="en-US" b="1" i="0"/>
              <a:t>(Facilitator Note: Each letter animated on click)</a:t>
            </a:r>
          </a:p>
          <a:p>
            <a:pPr marL="174982" indent="-174982" defTabSz="933237">
              <a:buFont typeface="Arial" panose="020B0604020202020204" pitchFamily="34" charset="0"/>
              <a:buChar char="•"/>
              <a:defRPr/>
            </a:pPr>
            <a:r>
              <a:rPr lang="en-US" i="0"/>
              <a:t>Let’s change one letter to make the word </a:t>
            </a:r>
            <a:r>
              <a:rPr lang="en-US" i="1"/>
              <a:t>hat.</a:t>
            </a:r>
            <a:r>
              <a:rPr lang="en-US" i="0"/>
              <a:t> How do we spell </a:t>
            </a:r>
            <a:r>
              <a:rPr lang="en-US" i="1"/>
              <a:t>hat</a:t>
            </a:r>
            <a:r>
              <a:rPr lang="en-US" i="0"/>
              <a:t>? That’s right! “H” “a” “t.” </a:t>
            </a:r>
            <a:r>
              <a:rPr lang="en-US" b="1" i="0"/>
              <a:t>(Facilitator Note: Each letter animated on click)</a:t>
            </a:r>
            <a:endParaRPr lang="en-US" i="0"/>
          </a:p>
          <a:p>
            <a:pPr marL="174982" indent="-174982" defTabSz="933237">
              <a:buFont typeface="Arial" panose="020B0604020202020204" pitchFamily="34" charset="0"/>
              <a:buChar char="•"/>
              <a:defRPr/>
            </a:pPr>
            <a:r>
              <a:rPr lang="en-US" i="0"/>
              <a:t>Let’s change one more letter to make the word </a:t>
            </a:r>
            <a:r>
              <a:rPr lang="en-US" i="1"/>
              <a:t>hot</a:t>
            </a:r>
            <a:r>
              <a:rPr lang="en-US" i="0"/>
              <a:t>. How do we spell </a:t>
            </a:r>
            <a:r>
              <a:rPr lang="en-US" i="1"/>
              <a:t>hot</a:t>
            </a:r>
            <a:r>
              <a:rPr lang="en-US" i="0"/>
              <a:t>? That’s right! “H” “o” and “t.” </a:t>
            </a:r>
            <a:r>
              <a:rPr lang="en-US" b="1" i="0"/>
              <a:t>(Facilitator Note: Each letter animated on click)</a:t>
            </a:r>
            <a:endParaRPr lang="en-US" i="0"/>
          </a:p>
          <a:p>
            <a:pPr defTabSz="933237">
              <a:defRPr/>
            </a:pPr>
            <a:endParaRPr lang="en-US" i="0"/>
          </a:p>
          <a:p>
            <a:pPr defTabSz="933237">
              <a:defRPr/>
            </a:pPr>
            <a:r>
              <a:rPr lang="en-US"/>
              <a:t>Using word ladders where students can see each word as they build and change it is a way to strengthen letter–sound correspondences and support the development of both reading and spelling skills. This activity is effective because it strengthens both phonemic awareness and phonics simultaneously. As students compare the original word to the new one, they use phonemic awareness to analyze and contrast the sounds. Then, by linking those sounds to the corresponding letter patterns, they engage in both phonemic awareness and phonics to build the new word.</a:t>
            </a:r>
            <a:br>
              <a:rPr lang="en-US"/>
            </a:br>
            <a:endParaRPr lang="en-US"/>
          </a:p>
        </p:txBody>
      </p:sp>
      <p:sp>
        <p:nvSpPr>
          <p:cNvPr id="4" name="Slide Number Placeholder 3">
            <a:extLst>
              <a:ext uri="{FF2B5EF4-FFF2-40B4-BE49-F238E27FC236}">
                <a16:creationId xmlns:a16="http://schemas.microsoft.com/office/drawing/2014/main" id="{5F781E73-A3CE-29D8-9767-513090F195CF}"/>
              </a:ext>
            </a:extLst>
          </p:cNvPr>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1288688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Facilitator Narration: </a:t>
            </a:r>
          </a:p>
          <a:p>
            <a:r>
              <a:rPr lang="en-US"/>
              <a:t>It’s helpful to talk with your child’s teacher about how phonological awareness is taught and how your child is doing. You can ask what specific sound skills your child is working on and how these are practiced in class. Teachers can also recommend simple ways to build on these skills at home—like games or reading activities. Open communication helps make sure your child gets consistent support in both school and at home.</a:t>
            </a:r>
          </a:p>
        </p:txBody>
      </p:sp>
      <p:sp>
        <p:nvSpPr>
          <p:cNvPr id="4" name="Slide Number Placeholder 3"/>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2796679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rPr>
              <a:t>There are many fun ways you can support your child’s reading and writing at home. You can play letter-sound games or do activities that help them practice connecting letters and sounds. Reading aloud together is another great opportunity—point out letters and patterns in words as you read.</a:t>
            </a:r>
            <a:endParaRPr lang="en-US" b="1">
              <a:highlight>
                <a:srgbClr val="FFFFFF"/>
              </a:highlight>
            </a:endParaRPr>
          </a:p>
          <a:p>
            <a:r>
              <a:rPr lang="en-US">
                <a:highlight>
                  <a:srgbClr val="FFFFFF"/>
                </a:highlight>
              </a:rPr>
              <a:t>Encourage your child to sound out words when they read or write and make it hands-on by using magnetic letters or other writing tools to build and spell words together. These simple, everyday activities reinforce the phonics, decoding, and encoding skills your child is learning in the classroom and make reading and writing a fun part of your day.</a:t>
            </a:r>
            <a:endParaRPr lang="en-US" b="1">
              <a:highlight>
                <a:srgbClr val="FFFFFF"/>
              </a:highlight>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3937182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and image right with capti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top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440179"/>
            <a:ext cx="5400675" cy="2113903"/>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bottom left">
            <a:extLst>
              <a:ext uri="{FF2B5EF4-FFF2-40B4-BE49-F238E27FC236}">
                <a16:creationId xmlns:a16="http://schemas.microsoft.com/office/drawing/2014/main" id="{4A81D739-51AC-FA05-0C87-5ED1EE54532F}"/>
              </a:ext>
            </a:extLst>
          </p:cNvPr>
          <p:cNvSpPr>
            <a:spLocks noGrp="1"/>
          </p:cNvSpPr>
          <p:nvPr>
            <p:ph type="body" sz="quarter" idx="19"/>
          </p:nvPr>
        </p:nvSpPr>
        <p:spPr>
          <a:xfrm>
            <a:off x="466725" y="3783330"/>
            <a:ext cx="5400675" cy="2113903"/>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12777854"/>
      </p:ext>
    </p:extLst>
  </p:cSld>
  <p:clrMapOvr>
    <a:masterClrMapping/>
  </p:clrMapOvr>
  <p:extLst>
    <p:ext uri="{DCECCB84-F9BA-43D5-87BE-67443E8EF086}">
      <p15:sldGuideLst xmlns:p15="http://schemas.microsoft.com/office/powerpoint/2012/main">
        <p15:guide id="1" orient="horz" pos="2448">
          <p15:clr>
            <a:srgbClr val="FBAE40"/>
          </p15:clr>
        </p15:guide>
        <p15:guide id="2" pos="3840">
          <p15:clr>
            <a:srgbClr val="FBAE40"/>
          </p15:clr>
        </p15:guide>
        <p15:guide id="3" pos="288">
          <p15:clr>
            <a:srgbClr val="FBAE40"/>
          </p15:clr>
        </p15:guide>
        <p15:guide id="4" pos="7392">
          <p15:clr>
            <a:srgbClr val="FBAE40"/>
          </p15:clr>
        </p15:guide>
        <p15:guide id="5" orient="horz" pos="288">
          <p15:clr>
            <a:srgbClr val="FBAE40"/>
          </p15:clr>
        </p15:guide>
        <p15:guide id="6" orient="horz" pos="4032">
          <p15:clr>
            <a:srgbClr val="FBAE40"/>
          </p15:clr>
        </p15:guide>
        <p15:guide id="7" orient="horz" pos="852">
          <p15:clr>
            <a:srgbClr val="FBAE40"/>
          </p15:clr>
        </p15:guide>
        <p15:guide id="8" orient="horz" pos="3648">
          <p15:clr>
            <a:srgbClr val="FBAE40"/>
          </p15:clr>
        </p15:guide>
        <p15:guide id="9" orient="horz" pos="1146">
          <p15:clr>
            <a:srgbClr val="FBAE40"/>
          </p15:clr>
        </p15:guide>
        <p15:guide id="10" pos="3984">
          <p15:clr>
            <a:srgbClr val="FBAE40"/>
          </p15:clr>
        </p15:guide>
        <p15:guide id="11" pos="369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at_slide">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75257"/>
            <a:ext cx="3374136" cy="3370141"/>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Text Placeholder 1">
            <a:extLst>
              <a:ext uri="{FF2B5EF4-FFF2-40B4-BE49-F238E27FC236}">
                <a16:creationId xmlns:a16="http://schemas.microsoft.com/office/drawing/2014/main" id="{0A924ED8-398A-4DD6-16B2-6B07F7B67E38}"/>
              </a:ext>
            </a:extLst>
          </p:cNvPr>
          <p:cNvSpPr>
            <a:spLocks noGrp="1"/>
          </p:cNvSpPr>
          <p:nvPr>
            <p:ph type="body" sz="quarter" idx="20"/>
          </p:nvPr>
        </p:nvSpPr>
        <p:spPr>
          <a:xfrm>
            <a:off x="4238214" y="1875258"/>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13" name="Text Placeholder 2">
            <a:extLst>
              <a:ext uri="{FF2B5EF4-FFF2-40B4-BE49-F238E27FC236}">
                <a16:creationId xmlns:a16="http://schemas.microsoft.com/office/drawing/2014/main" id="{F3688355-34D3-DDFC-A98A-FCFEECA4CED2}"/>
              </a:ext>
            </a:extLst>
          </p:cNvPr>
          <p:cNvSpPr>
            <a:spLocks noGrp="1"/>
          </p:cNvSpPr>
          <p:nvPr>
            <p:ph type="body" sz="quarter" idx="21"/>
          </p:nvPr>
        </p:nvSpPr>
        <p:spPr>
          <a:xfrm>
            <a:off x="5572072" y="1875262"/>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14" name="Text Placeholder 3">
            <a:extLst>
              <a:ext uri="{FF2B5EF4-FFF2-40B4-BE49-F238E27FC236}">
                <a16:creationId xmlns:a16="http://schemas.microsoft.com/office/drawing/2014/main" id="{D510880F-802B-2B06-6D7A-A999BF279ED6}"/>
              </a:ext>
            </a:extLst>
          </p:cNvPr>
          <p:cNvSpPr>
            <a:spLocks noGrp="1"/>
          </p:cNvSpPr>
          <p:nvPr>
            <p:ph type="body" sz="quarter" idx="22"/>
          </p:nvPr>
        </p:nvSpPr>
        <p:spPr>
          <a:xfrm>
            <a:off x="6872690" y="1875259"/>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16" name="Text Placeholder 4">
            <a:extLst>
              <a:ext uri="{FF2B5EF4-FFF2-40B4-BE49-F238E27FC236}">
                <a16:creationId xmlns:a16="http://schemas.microsoft.com/office/drawing/2014/main" id="{C39BB372-C16A-2279-E5CA-0AFF45E3BF16}"/>
              </a:ext>
            </a:extLst>
          </p:cNvPr>
          <p:cNvSpPr>
            <a:spLocks noGrp="1"/>
          </p:cNvSpPr>
          <p:nvPr>
            <p:ph type="body" sz="quarter" idx="23"/>
          </p:nvPr>
        </p:nvSpPr>
        <p:spPr>
          <a:xfrm>
            <a:off x="4211533" y="3023025"/>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17" name="Text Placeholder 5">
            <a:extLst>
              <a:ext uri="{FF2B5EF4-FFF2-40B4-BE49-F238E27FC236}">
                <a16:creationId xmlns:a16="http://schemas.microsoft.com/office/drawing/2014/main" id="{199F485E-3EFA-EB8E-78CA-044BF5757B0D}"/>
              </a:ext>
            </a:extLst>
          </p:cNvPr>
          <p:cNvSpPr>
            <a:spLocks noGrp="1"/>
          </p:cNvSpPr>
          <p:nvPr>
            <p:ph type="body" sz="quarter" idx="24"/>
          </p:nvPr>
        </p:nvSpPr>
        <p:spPr>
          <a:xfrm>
            <a:off x="5545391" y="3023029"/>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18" name="Text Placeholder 6">
            <a:extLst>
              <a:ext uri="{FF2B5EF4-FFF2-40B4-BE49-F238E27FC236}">
                <a16:creationId xmlns:a16="http://schemas.microsoft.com/office/drawing/2014/main" id="{11DBE376-1F7E-9B3E-A6BB-6EFC06E49529}"/>
              </a:ext>
            </a:extLst>
          </p:cNvPr>
          <p:cNvSpPr>
            <a:spLocks noGrp="1"/>
          </p:cNvSpPr>
          <p:nvPr>
            <p:ph type="body" sz="quarter" idx="25"/>
          </p:nvPr>
        </p:nvSpPr>
        <p:spPr>
          <a:xfrm>
            <a:off x="6846009" y="3023026"/>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19" name="Text Placeholder 7">
            <a:extLst>
              <a:ext uri="{FF2B5EF4-FFF2-40B4-BE49-F238E27FC236}">
                <a16:creationId xmlns:a16="http://schemas.microsoft.com/office/drawing/2014/main" id="{90029EA8-23EE-3B54-48A5-DAE524326BD4}"/>
              </a:ext>
            </a:extLst>
          </p:cNvPr>
          <p:cNvSpPr>
            <a:spLocks noGrp="1"/>
          </p:cNvSpPr>
          <p:nvPr>
            <p:ph type="body" sz="quarter" idx="26"/>
          </p:nvPr>
        </p:nvSpPr>
        <p:spPr>
          <a:xfrm>
            <a:off x="4211533" y="4321473"/>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20" name="Text Placeholder 8">
            <a:extLst>
              <a:ext uri="{FF2B5EF4-FFF2-40B4-BE49-F238E27FC236}">
                <a16:creationId xmlns:a16="http://schemas.microsoft.com/office/drawing/2014/main" id="{1634A8CF-6562-B02A-CFC0-4B7DCD1C0998}"/>
              </a:ext>
            </a:extLst>
          </p:cNvPr>
          <p:cNvSpPr>
            <a:spLocks noGrp="1"/>
          </p:cNvSpPr>
          <p:nvPr>
            <p:ph type="body" sz="quarter" idx="27"/>
          </p:nvPr>
        </p:nvSpPr>
        <p:spPr>
          <a:xfrm>
            <a:off x="5545391" y="4321477"/>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21" name="Text Placeholder 9">
            <a:extLst>
              <a:ext uri="{FF2B5EF4-FFF2-40B4-BE49-F238E27FC236}">
                <a16:creationId xmlns:a16="http://schemas.microsoft.com/office/drawing/2014/main" id="{BA764202-C5E1-305E-F2F2-D68FA8C35F92}"/>
              </a:ext>
            </a:extLst>
          </p:cNvPr>
          <p:cNvSpPr>
            <a:spLocks noGrp="1"/>
          </p:cNvSpPr>
          <p:nvPr>
            <p:ph type="body" sz="quarter" idx="28"/>
          </p:nvPr>
        </p:nvSpPr>
        <p:spPr>
          <a:xfrm>
            <a:off x="6846009" y="4321474"/>
            <a:ext cx="1005840" cy="923925"/>
          </a:xfrm>
          <a:prstGeom prst="rect">
            <a:avLst/>
          </a:prstGeom>
          <a:ln w="19050">
            <a:solidFill>
              <a:srgbClr val="004E75"/>
            </a:solidFill>
          </a:ln>
        </p:spPr>
        <p:txBody>
          <a:bodyPr anchor="ctr"/>
          <a:lstStyle>
            <a:lvl1pPr marL="0" indent="0" algn="ctr">
              <a:buNone/>
              <a:defRPr sz="3200"/>
            </a:lvl1pPr>
          </a:lstStyle>
          <a:p>
            <a:pPr lvl="0"/>
            <a:endParaRPr lang="en-US"/>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75257"/>
            <a:ext cx="3374136" cy="3370141"/>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84163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700" r:id="rId12"/>
    <p:sldLayoutId id="2147483681" r:id="rId13"/>
    <p:sldLayoutId id="2147483658" r:id="rId14"/>
    <p:sldLayoutId id="2147483676" r:id="rId15"/>
    <p:sldLayoutId id="2147483659" r:id="rId16"/>
    <p:sldLayoutId id="2147483684" r:id="rId17"/>
    <p:sldLayoutId id="2147483689" r:id="rId18"/>
    <p:sldLayoutId id="2147483653" r:id="rId19"/>
    <p:sldLayoutId id="2147483655" r:id="rId20"/>
    <p:sldLayoutId id="2147483660" r:id="rId21"/>
    <p:sldLayoutId id="2147483675" r:id="rId22"/>
    <p:sldLayoutId id="2147483694" r:id="rId23"/>
    <p:sldLayoutId id="2147483699" r:id="rId24"/>
    <p:sldLayoutId id="2147483697" r:id="rId25"/>
    <p:sldLayoutId id="2147483698" r:id="rId26"/>
    <p:sldLayoutId id="2147483664" r:id="rId27"/>
    <p:sldLayoutId id="2147483680" r:id="rId28"/>
    <p:sldLayoutId id="2147483677" r:id="rId29"/>
    <p:sldLayoutId id="2147483690" r:id="rId30"/>
    <p:sldLayoutId id="2147483691" r:id="rId31"/>
    <p:sldLayoutId id="2147483682" r:id="rId32"/>
    <p:sldLayoutId id="2147483678" r:id="rId33"/>
    <p:sldLayoutId id="2147483683" r:id="rId34"/>
    <p:sldLayoutId id="2147483692" r:id="rId35"/>
    <p:sldLayoutId id="2147483693" r:id="rId36"/>
    <p:sldLayoutId id="2147483665" r:id="rId37"/>
    <p:sldLayoutId id="2147483666" r:id="rId38"/>
    <p:sldLayoutId id="2147483667" r:id="rId39"/>
    <p:sldLayoutId id="2147483668" r:id="rId40"/>
    <p:sldLayoutId id="2147483654" r:id="rId41"/>
    <p:sldLayoutId id="2147483656" r:id="rId42"/>
    <p:sldLayoutId id="2147483669" r:id="rId43"/>
    <p:sldLayoutId id="2147483670" r:id="rId44"/>
    <p:sldLayoutId id="2147483671" r:id="rId45"/>
    <p:sldLayoutId id="2147483679" r:id="rId46"/>
    <p:sldLayoutId id="2147483673" r:id="rId47"/>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hyperlink" Target="http://ttps:/www.readingrockets.org/literacy-home/reading-101-guide-parents/your-kindergartener/phonics-and-decoding-activities%20&#8203;%20%20&#8203;" TargetMode="Externa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hyperlink" Target="https://www.readingrockets.org/literacy-home/reading-101-guide-parents/reading-basics/phonics-and-decoding" TargetMode="Externa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kindergartener/phonics-and-decoding-activities"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hyperlink" Target="https://www.readingrockets.org/literacy-home/reading-101-guide-parents/reading-basics/phonics-and-decoding?utm_source=chatgpt.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err="1"/>
              <a:t>LEARning</a:t>
            </a:r>
            <a:r>
              <a:rPr lang="en-US"/>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a:t>Series Introduction</a:t>
            </a: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2BC2E-EF7D-E0F8-789A-5349A5160D37}"/>
              </a:ext>
            </a:extLst>
          </p:cNvPr>
          <p:cNvSpPr>
            <a:spLocks noGrp="1"/>
          </p:cNvSpPr>
          <p:nvPr>
            <p:ph type="title"/>
          </p:nvPr>
        </p:nvSpPr>
        <p:spPr/>
        <p:txBody>
          <a:bodyPr lIns="0" tIns="0" rIns="0" bIns="0" anchor="t"/>
          <a:lstStyle/>
          <a:p>
            <a:r>
              <a:rPr lang="en-US"/>
              <a:t>How You Can Help Your Child at Home (1 of 2)</a:t>
            </a:r>
            <a:endParaRPr lang="en-US" b="0">
              <a:solidFill>
                <a:srgbClr val="000000"/>
              </a:solidFill>
            </a:endParaRPr>
          </a:p>
        </p:txBody>
      </p:sp>
      <p:pic>
        <p:nvPicPr>
          <p:cNvPr id="9" name="Picture 2">
            <a:extLst>
              <a:ext uri="{FF2B5EF4-FFF2-40B4-BE49-F238E27FC236}">
                <a16:creationId xmlns:a16="http://schemas.microsoft.com/office/drawing/2014/main" id="{2529BE13-77CC-31D7-316F-F9274915D42E}"/>
              </a:ext>
              <a:ext uri="{C183D7F6-B498-43B3-948B-1728B52AA6E4}">
                <adec:decorative xmlns:adec="http://schemas.microsoft.com/office/drawing/2017/decorative" val="1"/>
              </a:ext>
            </a:extLst>
          </p:cNvPr>
          <p:cNvPicPr>
            <a:picLocks noChangeAspect="1" noChangeArrowheads="1"/>
          </p:cNvPicPr>
          <p:nvPr/>
        </p:nvPicPr>
        <p:blipFill>
          <a:blip r:embed="rId3"/>
          <a:srcRect l="153" r="153"/>
          <a:stretch>
            <a:fillRect/>
          </a:stretch>
        </p:blipFill>
        <p:spPr bwMode="auto">
          <a:xfrm>
            <a:off x="931661" y="1993112"/>
            <a:ext cx="4677596" cy="3122295"/>
          </a:xfrm>
          <a:prstGeom prst="flowChartAlternateProcess">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2A258C7D-4EE8-D2FE-512B-20B37E335601}"/>
              </a:ext>
            </a:extLst>
          </p:cNvPr>
          <p:cNvSpPr>
            <a:spLocks noGrp="1"/>
          </p:cNvSpPr>
          <p:nvPr>
            <p:ph type="body" sz="quarter" idx="14"/>
          </p:nvPr>
        </p:nvSpPr>
        <p:spPr/>
        <p:txBody>
          <a:bodyPr lIns="0" tIns="0" rIns="0" bIns="0" anchor="t"/>
          <a:lstStyle/>
          <a:p>
            <a:pPr>
              <a:buFont typeface="Arial"/>
              <a:buChar char="•"/>
            </a:pPr>
            <a:r>
              <a:rPr lang="en-US">
                <a:latin typeface="Aptos Narrow"/>
              </a:rPr>
              <a:t>Practice letter-sound games and activities.</a:t>
            </a:r>
            <a:endParaRPr lang="en-US">
              <a:solidFill>
                <a:srgbClr val="000000"/>
              </a:solidFill>
              <a:latin typeface="Aptos Narrow"/>
            </a:endParaRPr>
          </a:p>
          <a:p>
            <a:pPr>
              <a:buFont typeface="Arial"/>
              <a:buChar char="•"/>
            </a:pPr>
            <a:r>
              <a:rPr lang="en-US">
                <a:latin typeface="Aptos Narrow"/>
              </a:rPr>
              <a:t>Read aloud with your child and point out letter patterns.</a:t>
            </a:r>
            <a:endParaRPr lang="en-US">
              <a:solidFill>
                <a:srgbClr val="000000"/>
              </a:solidFill>
              <a:latin typeface="Aptos Narrow"/>
            </a:endParaRPr>
          </a:p>
          <a:p>
            <a:pPr>
              <a:buFont typeface="Arial"/>
              <a:buChar char="•"/>
            </a:pPr>
            <a:r>
              <a:rPr lang="en-US">
                <a:latin typeface="Aptos Narrow"/>
              </a:rPr>
              <a:t>Encourage your child to sound out words when reading and writing.</a:t>
            </a:r>
            <a:endParaRPr lang="en-US">
              <a:solidFill>
                <a:srgbClr val="000000"/>
              </a:solidFill>
              <a:latin typeface="Aptos Narrow"/>
            </a:endParaRPr>
          </a:p>
          <a:p>
            <a:pPr>
              <a:buFont typeface="Arial"/>
              <a:buChar char="•"/>
            </a:pPr>
            <a:r>
              <a:rPr lang="en-US">
                <a:latin typeface="Aptos Narrow"/>
              </a:rPr>
              <a:t>Use magnetic letters or writing tools to build and spell words together.</a:t>
            </a:r>
            <a:endParaRPr lang="en-US">
              <a:solidFill>
                <a:srgbClr val="000000"/>
              </a:solidFill>
              <a:latin typeface="Aptos Narrow"/>
            </a:endParaRPr>
          </a:p>
        </p:txBody>
      </p:sp>
    </p:spTree>
    <p:extLst>
      <p:ext uri="{BB962C8B-B14F-4D97-AF65-F5344CB8AC3E}">
        <p14:creationId xmlns:p14="http://schemas.microsoft.com/office/powerpoint/2010/main" val="4209421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42A4-6895-7E0D-2533-EE8D785ED07B}"/>
              </a:ext>
            </a:extLst>
          </p:cNvPr>
          <p:cNvSpPr>
            <a:spLocks noGrp="1"/>
          </p:cNvSpPr>
          <p:nvPr>
            <p:ph type="title"/>
          </p:nvPr>
        </p:nvSpPr>
        <p:spPr/>
        <p:txBody>
          <a:bodyPr lIns="0" tIns="0" rIns="0" bIns="0" anchor="t"/>
          <a:lstStyle/>
          <a:p>
            <a:r>
              <a:rPr lang="en-US"/>
              <a:t>How You Can Help Your Child at Home  (2 of 2)</a:t>
            </a:r>
            <a:endParaRPr lang="en-US" b="0">
              <a:solidFill>
                <a:srgbClr val="000000"/>
              </a:solidFill>
            </a:endParaRPr>
          </a:p>
        </p:txBody>
      </p:sp>
      <p:pic>
        <p:nvPicPr>
          <p:cNvPr id="9" name="Picture Placeholder 8" descr="QR code">
            <a:extLst>
              <a:ext uri="{FF2B5EF4-FFF2-40B4-BE49-F238E27FC236}">
                <a16:creationId xmlns:a16="http://schemas.microsoft.com/office/drawing/2014/main" id="{F3D1424E-E50A-7695-E57C-97AE7C2395DE}"/>
              </a:ext>
            </a:extLst>
          </p:cNvPr>
          <p:cNvPicPr>
            <a:picLocks noGrp="1" noChangeAspect="1"/>
          </p:cNvPicPr>
          <p:nvPr>
            <p:ph type="pic" sz="quarter" idx="14"/>
          </p:nvPr>
        </p:nvPicPr>
        <p:blipFill>
          <a:blip r:embed="rId3"/>
          <a:srcRect t="1234" b="1234"/>
          <a:stretch/>
        </p:blipFill>
        <p:spPr>
          <a:prstGeom prst="rect">
            <a:avLst/>
          </a:prstGeom>
        </p:spPr>
      </p:pic>
      <p:pic>
        <p:nvPicPr>
          <p:cNvPr id="8" name="Picture Placeholder 7">
            <a:extLst>
              <a:ext uri="{FF2B5EF4-FFF2-40B4-BE49-F238E27FC236}">
                <a16:creationId xmlns:a16="http://schemas.microsoft.com/office/drawing/2014/main" id="{B3115E82-5B53-9701-7763-EE222B330362}"/>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4708" r="4708"/>
          <a:stretch/>
        </p:blipFill>
        <p:spPr>
          <a:xfrm>
            <a:off x="443812" y="1819275"/>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AF868C81-D838-37BB-3E40-3A447664A491}"/>
              </a:ext>
            </a:extLst>
          </p:cNvPr>
          <p:cNvSpPr>
            <a:spLocks noGrp="1"/>
          </p:cNvSpPr>
          <p:nvPr>
            <p:ph type="body" sz="quarter" idx="15"/>
          </p:nvPr>
        </p:nvSpPr>
        <p:spPr/>
        <p:txBody>
          <a:bodyPr lIns="0" tIns="0" rIns="0" bIns="0" anchor="t"/>
          <a:lstStyle/>
          <a:p>
            <a:pPr marL="0" indent="0"/>
            <a:r>
              <a:rPr lang="en-US" sz="2800" b="1">
                <a:solidFill>
                  <a:srgbClr val="373535"/>
                </a:solidFill>
                <a:latin typeface="Aptos Narrow"/>
                <a:hlinkClick r:id="rId5"/>
              </a:rPr>
              <a:t>Phonics and Decoding: Activities for Your Kindergartener</a:t>
            </a:r>
            <a:r>
              <a:rPr lang="en-US" sz="2800" b="1">
                <a:solidFill>
                  <a:srgbClr val="373535"/>
                </a:solidFill>
                <a:latin typeface="Aptos Narrow"/>
              </a:rPr>
              <a:t> </a:t>
            </a:r>
            <a:endParaRPr lang="en-US" sz="2800">
              <a:solidFill>
                <a:srgbClr val="000000"/>
              </a:solidFill>
            </a:endParaRPr>
          </a:p>
          <a:p>
            <a:pPr marL="0" indent="0"/>
            <a:r>
              <a:rPr lang="en-US">
                <a:latin typeface="Aptos Narrow"/>
              </a:rPr>
              <a:t>The goal of phonics instruction is to help children learn the alphabetic principle</a:t>
            </a:r>
            <a:r>
              <a:rPr lang="en-US"/>
              <a:t>—</a:t>
            </a:r>
            <a:r>
              <a:rPr lang="en-US">
                <a:latin typeface="Aptos Narrow"/>
              </a:rPr>
              <a:t>the idea that letters represent sounds of spoken language</a:t>
            </a:r>
            <a:r>
              <a:rPr lang="en-US"/>
              <a:t>—</a:t>
            </a:r>
            <a:r>
              <a:rPr lang="en-US">
                <a:latin typeface="Aptos Narrow"/>
              </a:rPr>
              <a:t>and that there is an organized, logical, and predictable relationship between written letters and spoken sounds. </a:t>
            </a:r>
            <a:endParaRPr lang="en-US">
              <a:solidFill>
                <a:srgbClr val="000000"/>
              </a:solidFill>
            </a:endParaRPr>
          </a:p>
        </p:txBody>
      </p:sp>
    </p:spTree>
    <p:extLst>
      <p:ext uri="{BB962C8B-B14F-4D97-AF65-F5344CB8AC3E}">
        <p14:creationId xmlns:p14="http://schemas.microsoft.com/office/powerpoint/2010/main" val="3497531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E8900-4725-A42B-9EA3-20D0EA77B8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4E1DD1-9DE3-EE66-D9A3-54E549FACA9D}"/>
              </a:ext>
            </a:extLst>
          </p:cNvPr>
          <p:cNvSpPr>
            <a:spLocks noGrp="1"/>
          </p:cNvSpPr>
          <p:nvPr>
            <p:ph type="title"/>
          </p:nvPr>
        </p:nvSpPr>
        <p:spPr/>
        <p:txBody>
          <a:bodyPr lIns="0" tIns="0" rIns="0" bIns="0" anchor="t"/>
          <a:lstStyle/>
          <a:p>
            <a:r>
              <a:rPr lang="en-US">
                <a:latin typeface="Aptos Narrow"/>
              </a:rPr>
              <a:t>In Closing</a:t>
            </a:r>
            <a:endParaRPr lang="en-US"/>
          </a:p>
        </p:txBody>
      </p:sp>
      <p:pic>
        <p:nvPicPr>
          <p:cNvPr id="8" name="Picture Placeholder 7">
            <a:extLst>
              <a:ext uri="{FF2B5EF4-FFF2-40B4-BE49-F238E27FC236}">
                <a16:creationId xmlns:a16="http://schemas.microsoft.com/office/drawing/2014/main" id="{ABB4E711-F4C1-A710-E7F1-1827EB86E47E}"/>
              </a:ext>
              <a:ext uri="{C183D7F6-B498-43B3-948B-1728B52AA6E4}">
                <adec:decorative xmlns:adec="http://schemas.microsoft.com/office/drawing/2017/decorative" val="1"/>
              </a:ext>
            </a:extLst>
          </p:cNvPr>
          <p:cNvPicPr>
            <a:picLocks noGrp="1" noChangeAspect="1"/>
          </p:cNvPicPr>
          <p:nvPr>
            <p:ph type="pic" sz="quarter" idx="14"/>
          </p:nvPr>
        </p:nvPicPr>
        <p:blipFill>
          <a:blip r:embed="rId3"/>
          <a:srcRect t="3103" b="3103"/>
          <a:stretch/>
        </p:blipFill>
        <p:spPr>
          <a:prstGeom prst="rect">
            <a:avLst/>
          </a:prstGeom>
        </p:spPr>
      </p:pic>
      <p:pic>
        <p:nvPicPr>
          <p:cNvPr id="9" name="Picture Placeholder 8">
            <a:extLst>
              <a:ext uri="{FF2B5EF4-FFF2-40B4-BE49-F238E27FC236}">
                <a16:creationId xmlns:a16="http://schemas.microsoft.com/office/drawing/2014/main" id="{70785EB8-26C3-2D58-DF49-08923CF531BE}"/>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3197" r="3197"/>
          <a:stretch/>
        </p:blipFill>
        <p:spPr>
          <a:xfrm>
            <a:off x="443813" y="1944536"/>
            <a:ext cx="5414672" cy="3852361"/>
          </a:xfrm>
          <a:prstGeom prst="rect">
            <a:avLst/>
          </a:prstGeom>
          <a:ln>
            <a:solidFill>
              <a:srgbClr val="E8E8E8"/>
            </a:solidFill>
          </a:ln>
        </p:spPr>
      </p:pic>
      <p:sp>
        <p:nvSpPr>
          <p:cNvPr id="6" name="Text Placeholder 5">
            <a:extLst>
              <a:ext uri="{FF2B5EF4-FFF2-40B4-BE49-F238E27FC236}">
                <a16:creationId xmlns:a16="http://schemas.microsoft.com/office/drawing/2014/main" id="{F31EB095-2764-82D8-3D1D-F6658380E4B6}"/>
              </a:ext>
            </a:extLst>
          </p:cNvPr>
          <p:cNvSpPr>
            <a:spLocks noGrp="1"/>
          </p:cNvSpPr>
          <p:nvPr>
            <p:ph type="body" sz="quarter" idx="15"/>
          </p:nvPr>
        </p:nvSpPr>
        <p:spPr/>
        <p:txBody>
          <a:bodyPr lIns="0" tIns="0" rIns="0" bIns="0" anchor="t"/>
          <a:lstStyle/>
          <a:p>
            <a:pPr marL="0" indent="0"/>
            <a:r>
              <a:rPr lang="en-US" sz="2800" b="1" dirty="0">
                <a:latin typeface="Aptos Narrow"/>
                <a:hlinkClick r:id="rId5"/>
              </a:rPr>
              <a:t>Reading 101 For Parents: Phonics and Decoding</a:t>
            </a:r>
            <a:endParaRPr lang="en-US" sz="2800" b="1" dirty="0"/>
          </a:p>
          <a:p>
            <a:pPr marL="0" indent="0"/>
            <a:r>
              <a:rPr lang="en-US">
                <a:latin typeface="Aptos Narrow"/>
              </a:rPr>
              <a:t>"Phonics is a step-by-step way to teach the </a:t>
            </a:r>
            <a:r>
              <a:rPr lang="en-US" dirty="0">
                <a:latin typeface="Aptos Narrow"/>
              </a:rPr>
              <a:t>alphabetic principle—the idea that letters represent the sounds of spoken language —and there is a predictable relationship between letters and sounds. “ Decoding” is </a:t>
            </a:r>
            <a:r>
              <a:rPr lang="en-US">
                <a:latin typeface="Aptos Narrow"/>
              </a:rPr>
              <a:t>the act of sounding out words and using </a:t>
            </a:r>
            <a:r>
              <a:rPr lang="en-US" dirty="0">
                <a:latin typeface="Aptos Narrow"/>
              </a:rPr>
              <a:t>phonics. </a:t>
            </a:r>
            <a:r>
              <a:rPr lang="en-US">
                <a:latin typeface="Aptos Narrow"/>
              </a:rPr>
              <a:t>" Readingrockets.org</a:t>
            </a:r>
            <a:endParaRPr lang="en-US"/>
          </a:p>
        </p:txBody>
      </p:sp>
    </p:spTree>
    <p:extLst>
      <p:ext uri="{BB962C8B-B14F-4D97-AF65-F5344CB8AC3E}">
        <p14:creationId xmlns:p14="http://schemas.microsoft.com/office/powerpoint/2010/main" val="2401351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a:t>References</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209673"/>
            <a:ext cx="11251780" cy="3977640"/>
          </a:xfrm>
        </p:spPr>
        <p:txBody>
          <a:bodyPr lIns="0" tIns="0" rIns="0" bIns="0" anchor="t"/>
          <a:lstStyle/>
          <a:p>
            <a:r>
              <a:rPr lang="en-US">
                <a:latin typeface="Aptos Narrow"/>
              </a:rPr>
              <a:t>Cárdenas-Hagan, E. (2020). </a:t>
            </a:r>
            <a:r>
              <a:rPr lang="en-US" i="1">
                <a:latin typeface="Aptos Narrow"/>
              </a:rPr>
              <a:t>Literacy foundations for English learners: A comprehensive guide to evidence-based instruction</a:t>
            </a:r>
            <a:r>
              <a:rPr lang="en-US">
                <a:latin typeface="Aptos Narrow"/>
              </a:rPr>
              <a:t>. Paul Brookes Publishing Co.</a:t>
            </a:r>
          </a:p>
          <a:p>
            <a:r>
              <a:rPr lang="en-US">
                <a:latin typeface="Aptos Narrow"/>
              </a:rPr>
              <a:t>Reading Rockets. (n.d.). </a:t>
            </a:r>
            <a:r>
              <a:rPr lang="en-US" i="1">
                <a:latin typeface="Aptos Narrow"/>
                <a:hlinkClick r:id="rId3"/>
              </a:rPr>
              <a:t>Phonics and decoding: Activities for your kindergartener</a:t>
            </a:r>
            <a:r>
              <a:rPr lang="en-US">
                <a:latin typeface="Aptos Narrow"/>
              </a:rPr>
              <a:t>. Retrieved December 10, 2025, from</a:t>
            </a:r>
            <a:r>
              <a:rPr lang="en-US" i="1">
                <a:latin typeface="Aptos Narrow"/>
              </a:rPr>
              <a:t> </a:t>
            </a:r>
            <a:r>
              <a:rPr lang="en-US">
                <a:latin typeface="Aptos Narrow"/>
              </a:rPr>
              <a:t>https://www.readingrockets.org/literacy-home/reading-101-guide-parents/your-kindergartener/phonics-and-decoding-activities </a:t>
            </a:r>
          </a:p>
          <a:p>
            <a:r>
              <a:rPr lang="en-US">
                <a:latin typeface="Aptos Narrow"/>
              </a:rPr>
              <a:t>Reading Rockets. (n.d.). </a:t>
            </a:r>
            <a:r>
              <a:rPr lang="en-US" i="1">
                <a:latin typeface="Aptos Narrow"/>
                <a:hlinkClick r:id="rId4"/>
              </a:rPr>
              <a:t>Reading 101 for Parents: Phonics and decoding</a:t>
            </a:r>
            <a:r>
              <a:rPr lang="en-US">
                <a:latin typeface="Aptos Narrow"/>
              </a:rPr>
              <a:t>. Retrieved December 10, 2025, from https://www.readingrockets.org/literacy-home/reading-101-guide-parents/reading-basics/phonics-and-decoding</a:t>
            </a:r>
          </a:p>
          <a:p>
            <a:r>
              <a:rPr lang="en-US">
                <a:latin typeface="Aptos Narrow"/>
              </a:rPr>
              <a:t>Scarborough, H. S. (2001). Connecting early language and literacy to later reading (dis)abilities: Evidence, theory, and practice. In S. Neuman &amp; D. Dickinson (Eds.), </a:t>
            </a:r>
            <a:r>
              <a:rPr lang="en-US" i="1">
                <a:latin typeface="Aptos Narrow"/>
              </a:rPr>
              <a:t>Handbook for research in early literacy </a:t>
            </a:r>
            <a:r>
              <a:rPr lang="en-US">
                <a:latin typeface="Aptos Narrow"/>
              </a:rPr>
              <a:t>(pp. 97–110). New York, NY: Guilford Press.</a:t>
            </a:r>
          </a:p>
        </p:txBody>
      </p:sp>
    </p:spTree>
    <p:extLst>
      <p:ext uri="{BB962C8B-B14F-4D97-AF65-F5344CB8AC3E}">
        <p14:creationId xmlns:p14="http://schemas.microsoft.com/office/powerpoint/2010/main" val="2440992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a:xfrm>
            <a:off x="443812" y="396533"/>
            <a:ext cx="11290986" cy="416560"/>
          </a:xfrm>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err="1">
                <a:latin typeface="Aptos Narrow"/>
              </a:rPr>
              <a:t>LEARning</a:t>
            </a:r>
            <a:r>
              <a:rPr lang="en-US">
                <a:latin typeface="Aptos Narrow"/>
              </a:rPr>
              <a:t> about Literacy for Families Series</a:t>
            </a:r>
            <a:endParaRPr lang="en-US"/>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a:lstStyle/>
          <a:p>
            <a:r>
              <a:rPr lang="en-US"/>
              <a:t>Session 2: Phonics &amp; Decoding</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a:latin typeface="Aptos Narrow"/>
              </a:rPr>
              <a:t>2026</a:t>
            </a:r>
            <a:endParaRPr lang="en-US"/>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a:t>nj.gov/</a:t>
            </a:r>
            <a:r>
              <a:rPr lang="en-US">
                <a:solidFill>
                  <a:schemeClr val="accent6"/>
                </a:solidFill>
              </a:rPr>
              <a:t>education/</a:t>
            </a:r>
            <a:r>
              <a:rPr lang="en-US" err="1">
                <a:solidFill>
                  <a:schemeClr val="accent6"/>
                </a:solidFill>
              </a:rPr>
              <a:t>lear</a:t>
            </a:r>
            <a:endParaRPr lang="en-US">
              <a:solidFill>
                <a:schemeClr val="accent6"/>
              </a:solidFill>
            </a:endParaRPr>
          </a:p>
        </p:txBody>
      </p:sp>
    </p:spTree>
    <p:extLst>
      <p:ext uri="{BB962C8B-B14F-4D97-AF65-F5344CB8AC3E}">
        <p14:creationId xmlns:p14="http://schemas.microsoft.com/office/powerpoint/2010/main" val="1724040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lIns="0" tIns="0" rIns="0" bIns="0" anchor="t"/>
          <a:lstStyle/>
          <a:p>
            <a:r>
              <a:rPr lang="en-US">
                <a:latin typeface="Aptos Narrow"/>
              </a:rPr>
              <a:t>Session 2: Phonics &amp; Decoding</a:t>
            </a:r>
          </a:p>
        </p:txBody>
      </p:sp>
      <p:pic>
        <p:nvPicPr>
          <p:cNvPr id="3" name="Picture 2" descr="Diagram titled ‘The Many Strands That Are Woven Into Skilled Reading.’ Two sets of strands—Language Comprehension (background knowledge, vocabulary, language structures, verbal reasoning, and literacy knowledge) and Word Recognition (phonological awareness, decoding, and sight recognition)—are shown twisting together like ropes. Arrows indicate language comprehension becoming increasingly strategic and word recognition becoming increasingly automatic, combining to form Skilled Reading, defined as fluent coordination of word recognition and text comprehension">
            <a:extLst>
              <a:ext uri="{FF2B5EF4-FFF2-40B4-BE49-F238E27FC236}">
                <a16:creationId xmlns:a16="http://schemas.microsoft.com/office/drawing/2014/main" id="{C85FD230-E458-BD7C-466A-093C3F899478}"/>
              </a:ext>
            </a:extLst>
          </p:cNvPr>
          <p:cNvPicPr>
            <a:picLocks noChangeAspect="1"/>
          </p:cNvPicPr>
          <p:nvPr/>
        </p:nvPicPr>
        <p:blipFill>
          <a:blip r:embed="rId3"/>
          <a:stretch>
            <a:fillRect/>
          </a:stretch>
        </p:blipFill>
        <p:spPr>
          <a:xfrm>
            <a:off x="2029615" y="980570"/>
            <a:ext cx="8132769" cy="5108891"/>
          </a:xfrm>
          <a:prstGeom prst="rect">
            <a:avLst/>
          </a:prstGeom>
        </p:spPr>
      </p:pic>
      <p:sp>
        <p:nvSpPr>
          <p:cNvPr id="9" name="Google Shape;128;p22" descr="highlighted box around word recognit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625985" y="4481832"/>
            <a:ext cx="3039900" cy="1635300"/>
          </a:xfrm>
          <a:prstGeom prst="roundRect">
            <a:avLst>
              <a:gd name="adj" fmla="val 16667"/>
            </a:avLst>
          </a:prstGeom>
          <a:solidFill>
            <a:srgbClr val="E6B8AF">
              <a:alpha val="45882"/>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red arrow pointing towards decoding (alphabetic principle, spelling-sound correspondence)&#10;">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88315" y="5325758"/>
            <a:ext cx="741300" cy="259500"/>
          </a:xfrm>
          <a:prstGeom prst="rightArrow">
            <a:avLst>
              <a:gd name="adj1" fmla="val 50000"/>
              <a:gd name="adj2" fmla="val 50000"/>
            </a:avLst>
          </a:prstGeom>
          <a:solidFill>
            <a:srgbClr val="6E240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spTree>
    <p:extLst>
      <p:ext uri="{BB962C8B-B14F-4D97-AF65-F5344CB8AC3E}">
        <p14:creationId xmlns:p14="http://schemas.microsoft.com/office/powerpoint/2010/main" val="130712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a:t>The many strands that are woven into skilled reading.</a:t>
            </a:r>
          </a:p>
          <a:p>
            <a:pPr marL="0" indent="0"/>
            <a:r>
              <a:rPr lang="en-US" sz="180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a:t>Language Comprehension (Upper Strands):</a:t>
            </a:r>
          </a:p>
          <a:p>
            <a:pPr marL="0" indent="0"/>
            <a:r>
              <a:rPr lang="en-US" sz="1400"/>
              <a:t>Strands include:</a:t>
            </a:r>
          </a:p>
          <a:p>
            <a:pPr marL="285750" indent="-285750">
              <a:buFont typeface="Arial" panose="020B0604020202020204" pitchFamily="34" charset="0"/>
              <a:buChar char="•"/>
            </a:pPr>
            <a:r>
              <a:rPr lang="en-US" sz="1400"/>
              <a:t>Background knowledge (facts, concepts, etc.)</a:t>
            </a:r>
          </a:p>
          <a:p>
            <a:pPr marL="285750" indent="-285750">
              <a:buFont typeface="Arial" panose="020B0604020202020204" pitchFamily="34" charset="0"/>
              <a:buChar char="•"/>
            </a:pPr>
            <a:r>
              <a:rPr lang="en-US" sz="1400"/>
              <a:t>Vocabulary (breadth, precision, links, etc.)</a:t>
            </a:r>
          </a:p>
          <a:p>
            <a:pPr marL="285750" indent="-285750">
              <a:buFont typeface="Arial" panose="020B0604020202020204" pitchFamily="34" charset="0"/>
              <a:buChar char="•"/>
            </a:pPr>
            <a:r>
              <a:rPr lang="en-US" sz="1400"/>
              <a:t>Language structures (syntax, semantics, etc.)</a:t>
            </a:r>
          </a:p>
          <a:p>
            <a:pPr marL="285750" indent="-285750">
              <a:buFont typeface="Arial" panose="020B0604020202020204" pitchFamily="34" charset="0"/>
              <a:buChar char="•"/>
            </a:pPr>
            <a:r>
              <a:rPr lang="en-US" sz="1400"/>
              <a:t>Verbal reasoning (inference, metaphor, etc.)</a:t>
            </a:r>
          </a:p>
          <a:p>
            <a:pPr marL="285750" indent="-285750">
              <a:buFont typeface="Arial" panose="020B0604020202020204" pitchFamily="34" charset="0"/>
              <a:buChar char="•"/>
            </a:pPr>
            <a:r>
              <a:rPr lang="en-US" sz="1400"/>
              <a:t>Literacy knowledge (print concepts, genres, etc.)</a:t>
            </a:r>
          </a:p>
          <a:p>
            <a:pPr marL="285750" indent="-285750">
              <a:buFont typeface="Arial" panose="020B0604020202020204" pitchFamily="34" charset="0"/>
              <a:buChar char="•"/>
            </a:pPr>
            <a:r>
              <a:rPr lang="en-US" sz="140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a:t>Strands include:</a:t>
            </a:r>
          </a:p>
          <a:p>
            <a:pPr marL="285750" indent="-285750">
              <a:buFont typeface="Arial" panose="020B0604020202020204" pitchFamily="34" charset="0"/>
              <a:buChar char="•"/>
            </a:pPr>
            <a:r>
              <a:rPr lang="en-US" sz="1400"/>
              <a:t>Phonological awareness (syllable, phonemes, etc.).</a:t>
            </a:r>
          </a:p>
          <a:p>
            <a:pPr marL="285750" indent="-285750">
              <a:buFont typeface="Arial" panose="020B0604020202020204" pitchFamily="34" charset="0"/>
              <a:buChar char="•"/>
            </a:pPr>
            <a:r>
              <a:rPr lang="en-US" sz="1400"/>
              <a:t>Decoding (alphabetic principle, spelling-sound correspondences</a:t>
            </a:r>
          </a:p>
          <a:p>
            <a:pPr marL="285750" indent="-285750">
              <a:buFont typeface="Arial" panose="020B0604020202020204" pitchFamily="34" charset="0"/>
              <a:buChar char="•"/>
            </a:pPr>
            <a:r>
              <a:rPr lang="en-US" sz="1400"/>
              <a:t>Sight recognition (of familiar words).</a:t>
            </a:r>
          </a:p>
          <a:p>
            <a:pPr marL="0" indent="0"/>
            <a:r>
              <a:rPr lang="en-US" sz="1400"/>
              <a:t>Skilled Reading:</a:t>
            </a:r>
          </a:p>
          <a:p>
            <a:pPr marL="0" indent="0"/>
            <a:r>
              <a:rPr lang="en-US" sz="1400"/>
              <a:t>Language comprehension becomes increasingly strategic and word recognition becomes increasingly automatic in the progression to becoming a skilled reader. </a:t>
            </a:r>
          </a:p>
          <a:p>
            <a:pPr marL="0" indent="0"/>
            <a:r>
              <a:rPr lang="en-US" sz="140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43316-93FF-EC6E-E5E7-E44A0111D71B}"/>
              </a:ext>
            </a:extLst>
          </p:cNvPr>
          <p:cNvSpPr>
            <a:spLocks noGrp="1"/>
          </p:cNvSpPr>
          <p:nvPr>
            <p:ph type="title"/>
          </p:nvPr>
        </p:nvSpPr>
        <p:spPr/>
        <p:txBody>
          <a:bodyPr/>
          <a:lstStyle/>
          <a:p>
            <a:r>
              <a:rPr lang="en-US"/>
              <a:t>What is Phonics?</a:t>
            </a:r>
          </a:p>
        </p:txBody>
      </p:sp>
      <p:sp>
        <p:nvSpPr>
          <p:cNvPr id="4" name="Text Placeholder 3">
            <a:extLst>
              <a:ext uri="{FF2B5EF4-FFF2-40B4-BE49-F238E27FC236}">
                <a16:creationId xmlns:a16="http://schemas.microsoft.com/office/drawing/2014/main" id="{90657EA5-C179-4405-F3BD-F7EB319EA2B5}"/>
              </a:ext>
            </a:extLst>
          </p:cNvPr>
          <p:cNvSpPr>
            <a:spLocks noGrp="1"/>
          </p:cNvSpPr>
          <p:nvPr>
            <p:ph type="body" sz="quarter" idx="12"/>
          </p:nvPr>
        </p:nvSpPr>
        <p:spPr>
          <a:xfrm>
            <a:off x="457200" y="1063897"/>
            <a:ext cx="11264211" cy="3150294"/>
          </a:xfrm>
        </p:spPr>
        <p:txBody>
          <a:bodyPr/>
          <a:lstStyle/>
          <a:p>
            <a:pPr fontAlgn="base">
              <a:lnSpc>
                <a:spcPct val="100000"/>
              </a:lnSpc>
              <a:spcAft>
                <a:spcPts val="1200"/>
              </a:spcAft>
            </a:pPr>
            <a:r>
              <a:rPr lang="en-US" sz="2800"/>
              <a:t>Phonics is the relationship between letters and the sounds they represent.</a:t>
            </a:r>
          </a:p>
          <a:p>
            <a:pPr fontAlgn="base">
              <a:lnSpc>
                <a:spcPct val="100000"/>
              </a:lnSpc>
              <a:spcAft>
                <a:spcPts val="1200"/>
              </a:spcAft>
            </a:pPr>
            <a:r>
              <a:rPr lang="en-US" sz="2800"/>
              <a:t>It teaches children how to connect written letters (graphemes) with spoken sounds (phonemes).</a:t>
            </a:r>
          </a:p>
          <a:p>
            <a:pPr fontAlgn="base">
              <a:lnSpc>
                <a:spcPct val="100000"/>
              </a:lnSpc>
              <a:spcAft>
                <a:spcPts val="1200"/>
              </a:spcAft>
            </a:pPr>
            <a:r>
              <a:rPr lang="en-US" sz="2800"/>
              <a:t>Phonics helps children 'sound out' unfamiliar words when reading.</a:t>
            </a:r>
          </a:p>
          <a:p>
            <a:pPr fontAlgn="base">
              <a:lnSpc>
                <a:spcPct val="100000"/>
              </a:lnSpc>
              <a:spcAft>
                <a:spcPts val="1200"/>
              </a:spcAft>
            </a:pPr>
            <a:r>
              <a:rPr lang="en-US" sz="2800"/>
              <a:t>It is a foundational skill for learning to read and spell.</a:t>
            </a:r>
          </a:p>
        </p:txBody>
      </p:sp>
      <p:sp>
        <p:nvSpPr>
          <p:cNvPr id="5" name="Text Placeholder 4">
            <a:extLst>
              <a:ext uri="{FF2B5EF4-FFF2-40B4-BE49-F238E27FC236}">
                <a16:creationId xmlns:a16="http://schemas.microsoft.com/office/drawing/2014/main" id="{7BF99548-F2FB-ED04-B509-4DF73A2D5593}"/>
              </a:ext>
            </a:extLst>
          </p:cNvPr>
          <p:cNvSpPr>
            <a:spLocks noGrp="1"/>
          </p:cNvSpPr>
          <p:nvPr>
            <p:ph type="body" sz="quarter" idx="13"/>
          </p:nvPr>
        </p:nvSpPr>
        <p:spPr>
          <a:xfrm>
            <a:off x="443813" y="4532243"/>
            <a:ext cx="11290990" cy="1264672"/>
          </a:xfrm>
        </p:spPr>
        <p:txBody>
          <a:bodyPr/>
          <a:lstStyle/>
          <a:p>
            <a:pPr marL="0" indent="0">
              <a:buNone/>
            </a:pPr>
            <a:r>
              <a:rPr lang="en-US" sz="2800">
                <a:solidFill>
                  <a:schemeClr val="tx1"/>
                </a:solidFill>
              </a:rPr>
              <a:t>In the classroom, phonics looks like children learning how letters and sounds go together so they can read and spell words.</a:t>
            </a:r>
          </a:p>
        </p:txBody>
      </p:sp>
    </p:spTree>
    <p:extLst>
      <p:ext uri="{BB962C8B-B14F-4D97-AF65-F5344CB8AC3E}">
        <p14:creationId xmlns:p14="http://schemas.microsoft.com/office/powerpoint/2010/main" val="2716744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7388E-6050-0824-5266-3956C89253D6}"/>
              </a:ext>
            </a:extLst>
          </p:cNvPr>
          <p:cNvSpPr>
            <a:spLocks noGrp="1"/>
          </p:cNvSpPr>
          <p:nvPr>
            <p:ph type="title"/>
          </p:nvPr>
        </p:nvSpPr>
        <p:spPr/>
        <p:txBody>
          <a:bodyPr lIns="0" tIns="0" rIns="0" bIns="0" anchor="t"/>
          <a:lstStyle/>
          <a:p>
            <a:r>
              <a:rPr lang="en-US">
                <a:latin typeface="Aptos Narrow"/>
              </a:rPr>
              <a:t>What is Decoding?</a:t>
            </a:r>
            <a:endParaRPr lang="en-US" b="0">
              <a:solidFill>
                <a:srgbClr val="000000"/>
              </a:solidFill>
              <a:latin typeface="Aptos Narrow"/>
            </a:endParaRPr>
          </a:p>
        </p:txBody>
      </p:sp>
      <p:pic>
        <p:nvPicPr>
          <p:cNvPr id="3" name="Picture Placeholder 2">
            <a:extLst>
              <a:ext uri="{FF2B5EF4-FFF2-40B4-BE49-F238E27FC236}">
                <a16:creationId xmlns:a16="http://schemas.microsoft.com/office/drawing/2014/main" id="{277C88A0-343B-3C72-EF56-F392B9DA6843}"/>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6719" r="129" b="23824"/>
          <a:stretch>
            <a:fillRect/>
          </a:stretch>
        </p:blipFill>
        <p:spPr>
          <a:xfrm>
            <a:off x="443812" y="1429577"/>
            <a:ext cx="5403238" cy="3962925"/>
          </a:xfrm>
          <a:prstGeom prst="rect">
            <a:avLst/>
          </a:prstGeom>
          <a:ln>
            <a:solidFill>
              <a:srgbClr val="E8E8E8"/>
            </a:solidFill>
          </a:ln>
        </p:spPr>
      </p:pic>
      <p:sp>
        <p:nvSpPr>
          <p:cNvPr id="6" name="Text Placeholder 5">
            <a:extLst>
              <a:ext uri="{FF2B5EF4-FFF2-40B4-BE49-F238E27FC236}">
                <a16:creationId xmlns:a16="http://schemas.microsoft.com/office/drawing/2014/main" id="{0DC7DECA-5297-FE43-63E0-CBD73D0A32D9}"/>
              </a:ext>
            </a:extLst>
          </p:cNvPr>
          <p:cNvSpPr>
            <a:spLocks noGrp="1"/>
          </p:cNvSpPr>
          <p:nvPr>
            <p:ph type="body" sz="quarter" idx="14"/>
          </p:nvPr>
        </p:nvSpPr>
        <p:spPr>
          <a:xfrm>
            <a:off x="6324600" y="932016"/>
            <a:ext cx="5400675" cy="5114221"/>
          </a:xfrm>
        </p:spPr>
        <p:txBody>
          <a:bodyPr lIns="0" tIns="0" rIns="0" bIns="0" anchor="t"/>
          <a:lstStyle/>
          <a:p>
            <a:pPr marL="285750" indent="-285750">
              <a:lnSpc>
                <a:spcPct val="100000"/>
              </a:lnSpc>
              <a:spcAft>
                <a:spcPts val="1200"/>
              </a:spcAft>
              <a:buFont typeface="Arial"/>
              <a:buChar char="•"/>
            </a:pPr>
            <a:r>
              <a:rPr lang="en-US" sz="2200">
                <a:latin typeface="Aptos Narrow"/>
              </a:rPr>
              <a:t>Decoding is the process of sounding out words using phonics knowledge.</a:t>
            </a:r>
            <a:endParaRPr lang="en-US" sz="2200">
              <a:solidFill>
                <a:srgbClr val="000000"/>
              </a:solidFill>
              <a:latin typeface="Aptos Narrow"/>
            </a:endParaRPr>
          </a:p>
          <a:p>
            <a:pPr marL="285750" indent="-285750">
              <a:lnSpc>
                <a:spcPct val="100000"/>
              </a:lnSpc>
              <a:spcBef>
                <a:spcPts val="0"/>
              </a:spcBef>
              <a:buFont typeface="Arial"/>
              <a:buChar char="•"/>
            </a:pPr>
            <a:r>
              <a:rPr lang="en-US" sz="2200">
                <a:latin typeface="Aptos Narrow"/>
              </a:rPr>
              <a:t>Children break a word into sounds and blend them to read (e.g., 'c-a-t' becomes 'cat’).</a:t>
            </a:r>
            <a:endParaRPr lang="en-US" sz="2200">
              <a:solidFill>
                <a:srgbClr val="000000"/>
              </a:solidFill>
              <a:latin typeface="Aptos Narrow"/>
            </a:endParaRPr>
          </a:p>
          <a:p>
            <a:pPr marL="285750" indent="-285750">
              <a:lnSpc>
                <a:spcPct val="100000"/>
              </a:lnSpc>
              <a:spcAft>
                <a:spcPts val="1200"/>
              </a:spcAft>
              <a:buFont typeface="Arial"/>
              <a:buChar char="•"/>
            </a:pPr>
            <a:r>
              <a:rPr lang="en-US" sz="2200">
                <a:latin typeface="Aptos Narrow"/>
              </a:rPr>
              <a:t>Decoding helps readers figure out new or unfamiliar words.</a:t>
            </a:r>
            <a:endParaRPr lang="en-US" sz="2200">
              <a:solidFill>
                <a:srgbClr val="000000"/>
              </a:solidFill>
              <a:latin typeface="Aptos Narrow"/>
            </a:endParaRPr>
          </a:p>
          <a:p>
            <a:pPr marL="285750" indent="-285750">
              <a:lnSpc>
                <a:spcPct val="100000"/>
              </a:lnSpc>
              <a:spcAft>
                <a:spcPts val="1200"/>
              </a:spcAft>
              <a:buFont typeface="Arial"/>
              <a:buChar char="•"/>
            </a:pPr>
            <a:r>
              <a:rPr lang="en-US" sz="2200">
                <a:latin typeface="Aptos Narrow"/>
              </a:rPr>
              <a:t>Strong decoding skills lead to fluent and confident reading.</a:t>
            </a:r>
            <a:endParaRPr lang="en-US" sz="2200">
              <a:solidFill>
                <a:srgbClr val="373535"/>
              </a:solidFill>
              <a:latin typeface="Aptos Narrow"/>
            </a:endParaRPr>
          </a:p>
          <a:p>
            <a:pPr marL="0" indent="0"/>
            <a:r>
              <a:rPr lang="en-US" sz="2200">
                <a:solidFill>
                  <a:schemeClr val="tx1"/>
                </a:solidFill>
                <a:latin typeface="Aptos Narrow"/>
              </a:rPr>
              <a:t>In the classroom, decoding practice looks like children saying the sounds in a word—like /c/ /a/ /t/—and then blending them together to read the whole word cat, giving them the confidence to figure out new words on their own.</a:t>
            </a:r>
          </a:p>
        </p:txBody>
      </p:sp>
    </p:spTree>
    <p:extLst>
      <p:ext uri="{BB962C8B-B14F-4D97-AF65-F5344CB8AC3E}">
        <p14:creationId xmlns:p14="http://schemas.microsoft.com/office/powerpoint/2010/main" val="2175682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ACF1-BA5E-967B-396D-BBB35E1851CA}"/>
              </a:ext>
            </a:extLst>
          </p:cNvPr>
          <p:cNvSpPr>
            <a:spLocks noGrp="1"/>
          </p:cNvSpPr>
          <p:nvPr>
            <p:ph type="title"/>
          </p:nvPr>
        </p:nvSpPr>
        <p:spPr/>
        <p:txBody>
          <a:bodyPr lIns="0" tIns="0" rIns="0" bIns="0" anchor="t"/>
          <a:lstStyle/>
          <a:p>
            <a:r>
              <a:rPr lang="en-US"/>
              <a:t>What is Encoding?</a:t>
            </a:r>
            <a:endParaRPr lang="en-US" b="0">
              <a:solidFill>
                <a:srgbClr val="000000"/>
              </a:solidFill>
            </a:endParaRPr>
          </a:p>
        </p:txBody>
      </p:sp>
      <p:pic>
        <p:nvPicPr>
          <p:cNvPr id="8" name="Picture Placeholder 7">
            <a:extLst>
              <a:ext uri="{FF2B5EF4-FFF2-40B4-BE49-F238E27FC236}">
                <a16:creationId xmlns:a16="http://schemas.microsoft.com/office/drawing/2014/main" id="{7EBFEBE5-1957-8BD0-500D-DA8515CFD164}"/>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10487" t="21622" r="8448"/>
          <a:stretch>
            <a:fillRect/>
          </a:stretch>
        </p:blipFill>
        <p:spPr>
          <a:xfrm>
            <a:off x="360305" y="2362071"/>
            <a:ext cx="5366194" cy="2128443"/>
          </a:xfrm>
          <a:prstGeom prst="rect">
            <a:avLst/>
          </a:prstGeom>
          <a:ln>
            <a:solidFill>
              <a:srgbClr val="E8E8E8"/>
            </a:solidFill>
          </a:ln>
        </p:spPr>
      </p:pic>
      <p:sp>
        <p:nvSpPr>
          <p:cNvPr id="6" name="Text Placeholder 5">
            <a:extLst>
              <a:ext uri="{FF2B5EF4-FFF2-40B4-BE49-F238E27FC236}">
                <a16:creationId xmlns:a16="http://schemas.microsoft.com/office/drawing/2014/main" id="{CC9E1A19-70B2-AE11-FC18-C3ADE6182592}"/>
              </a:ext>
            </a:extLst>
          </p:cNvPr>
          <p:cNvSpPr>
            <a:spLocks noGrp="1"/>
          </p:cNvSpPr>
          <p:nvPr>
            <p:ph type="body" sz="quarter" idx="14"/>
          </p:nvPr>
        </p:nvSpPr>
        <p:spPr>
          <a:xfrm>
            <a:off x="6324600" y="1130343"/>
            <a:ext cx="5400675" cy="4844023"/>
          </a:xfrm>
        </p:spPr>
        <p:txBody>
          <a:bodyPr lIns="0" tIns="0" rIns="0" bIns="0" anchor="t"/>
          <a:lstStyle/>
          <a:p>
            <a:pPr marL="285750" indent="-285750">
              <a:lnSpc>
                <a:spcPct val="100000"/>
              </a:lnSpc>
              <a:spcAft>
                <a:spcPts val="1200"/>
              </a:spcAft>
              <a:buFont typeface="Arial"/>
              <a:buChar char="•"/>
            </a:pPr>
            <a:r>
              <a:rPr lang="en-US">
                <a:latin typeface="Aptos Narrow"/>
              </a:rPr>
              <a:t>Encoding is using sounds to write words.</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Children listen to a word, break it into sounds, and write the matching letters.</a:t>
            </a:r>
            <a:endParaRPr lang="en-US">
              <a:solidFill>
                <a:srgbClr val="000000"/>
              </a:solidFill>
              <a:latin typeface="Aptos Narrow"/>
            </a:endParaRPr>
          </a:p>
          <a:p>
            <a:pPr marL="285750" indent="-285750">
              <a:lnSpc>
                <a:spcPct val="100000"/>
              </a:lnSpc>
              <a:spcAft>
                <a:spcPts val="1200"/>
              </a:spcAft>
              <a:buFont typeface="Arial"/>
              <a:buChar char="•"/>
            </a:pPr>
            <a:r>
              <a:rPr lang="en-US">
                <a:latin typeface="Aptos Narrow"/>
              </a:rPr>
              <a:t>Encoding practice strengthens phonics understanding and supports reading development.</a:t>
            </a:r>
            <a:endParaRPr lang="en-US">
              <a:solidFill>
                <a:srgbClr val="000000"/>
              </a:solidFill>
              <a:latin typeface="Aptos Narrow"/>
            </a:endParaRPr>
          </a:p>
          <a:p>
            <a:pPr marL="0" indent="0">
              <a:lnSpc>
                <a:spcPct val="100000"/>
              </a:lnSpc>
              <a:spcAft>
                <a:spcPts val="1200"/>
              </a:spcAft>
            </a:pPr>
            <a:r>
              <a:rPr lang="en-US">
                <a:solidFill>
                  <a:srgbClr val="004E75"/>
                </a:solidFill>
                <a:latin typeface="Aptos"/>
              </a:rPr>
              <a:t>In the classroom, encoding looks like children listening to a word, breaking it into sounds, and writing down the letters that match those sounds. </a:t>
            </a:r>
            <a:endParaRPr lang="en-US" sz="2800">
              <a:solidFill>
                <a:srgbClr val="000000"/>
              </a:solidFill>
              <a:latin typeface="Aptos Narrow"/>
            </a:endParaRPr>
          </a:p>
        </p:txBody>
      </p:sp>
    </p:spTree>
    <p:extLst>
      <p:ext uri="{BB962C8B-B14F-4D97-AF65-F5344CB8AC3E}">
        <p14:creationId xmlns:p14="http://schemas.microsoft.com/office/powerpoint/2010/main" val="1853176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34CAE-44F0-B859-F2B4-C6606A650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0F59C-609E-CAFD-CBFE-A6EC3ABDB2D3}"/>
              </a:ext>
            </a:extLst>
          </p:cNvPr>
          <p:cNvSpPr>
            <a:spLocks noGrp="1"/>
          </p:cNvSpPr>
          <p:nvPr>
            <p:ph type="title"/>
          </p:nvPr>
        </p:nvSpPr>
        <p:spPr/>
        <p:txBody>
          <a:bodyPr/>
          <a:lstStyle/>
          <a:p>
            <a:r>
              <a:rPr lang="en-US"/>
              <a:t>Word Ladder</a:t>
            </a:r>
          </a:p>
        </p:txBody>
      </p:sp>
      <p:pic>
        <p:nvPicPr>
          <p:cNvPr id="47" name="Picture Placeholder 46">
            <a:extLst>
              <a:ext uri="{FF2B5EF4-FFF2-40B4-BE49-F238E27FC236}">
                <a16:creationId xmlns:a16="http://schemas.microsoft.com/office/drawing/2014/main" id="{8CA5AC75-F903-7050-6E85-4044518C7F83}"/>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47" b="47"/>
          <a:stretch/>
        </p:blipFill>
        <p:spPr>
          <a:prstGeom prst="rect">
            <a:avLst/>
          </a:prstGeom>
        </p:spPr>
      </p:pic>
      <p:sp>
        <p:nvSpPr>
          <p:cNvPr id="38" name="Text Placeholder 37">
            <a:extLst>
              <a:ext uri="{FF2B5EF4-FFF2-40B4-BE49-F238E27FC236}">
                <a16:creationId xmlns:a16="http://schemas.microsoft.com/office/drawing/2014/main" id="{FBB11752-C59B-9B90-2E9A-D4FB6997D4A9}"/>
              </a:ext>
            </a:extLst>
          </p:cNvPr>
          <p:cNvSpPr>
            <a:spLocks noGrp="1"/>
          </p:cNvSpPr>
          <p:nvPr>
            <p:ph type="body" sz="quarter" idx="20"/>
          </p:nvPr>
        </p:nvSpPr>
        <p:spPr/>
        <p:txBody>
          <a:bodyPr anchor="ctr"/>
          <a:lstStyle/>
          <a:p>
            <a:r>
              <a:rPr lang="en-US"/>
              <a:t>C</a:t>
            </a:r>
          </a:p>
        </p:txBody>
      </p:sp>
      <p:sp>
        <p:nvSpPr>
          <p:cNvPr id="39" name="Text Placeholder 38">
            <a:extLst>
              <a:ext uri="{FF2B5EF4-FFF2-40B4-BE49-F238E27FC236}">
                <a16:creationId xmlns:a16="http://schemas.microsoft.com/office/drawing/2014/main" id="{61F8C3EB-0DCC-2846-4D94-B774A0E7F6EB}"/>
              </a:ext>
            </a:extLst>
          </p:cNvPr>
          <p:cNvSpPr>
            <a:spLocks noGrp="1"/>
          </p:cNvSpPr>
          <p:nvPr>
            <p:ph type="body" sz="quarter" idx="21"/>
          </p:nvPr>
        </p:nvSpPr>
        <p:spPr/>
        <p:txBody>
          <a:bodyPr anchor="ctr"/>
          <a:lstStyle/>
          <a:p>
            <a:r>
              <a:rPr lang="en-US"/>
              <a:t>A</a:t>
            </a:r>
          </a:p>
        </p:txBody>
      </p:sp>
      <p:sp>
        <p:nvSpPr>
          <p:cNvPr id="40" name="Text Placeholder 39">
            <a:extLst>
              <a:ext uri="{FF2B5EF4-FFF2-40B4-BE49-F238E27FC236}">
                <a16:creationId xmlns:a16="http://schemas.microsoft.com/office/drawing/2014/main" id="{58B9D4F1-F0FC-ED29-26D9-E1A9A330FE79}"/>
              </a:ext>
            </a:extLst>
          </p:cNvPr>
          <p:cNvSpPr>
            <a:spLocks noGrp="1"/>
          </p:cNvSpPr>
          <p:nvPr>
            <p:ph type="body" sz="quarter" idx="22"/>
          </p:nvPr>
        </p:nvSpPr>
        <p:spPr/>
        <p:txBody>
          <a:bodyPr anchor="ctr"/>
          <a:lstStyle/>
          <a:p>
            <a:r>
              <a:rPr lang="en-US"/>
              <a:t>T</a:t>
            </a:r>
          </a:p>
        </p:txBody>
      </p:sp>
      <p:sp>
        <p:nvSpPr>
          <p:cNvPr id="41" name="Text Placeholder 40">
            <a:extLst>
              <a:ext uri="{FF2B5EF4-FFF2-40B4-BE49-F238E27FC236}">
                <a16:creationId xmlns:a16="http://schemas.microsoft.com/office/drawing/2014/main" id="{47454585-EB25-D662-7418-880D4EF585CC}"/>
              </a:ext>
            </a:extLst>
          </p:cNvPr>
          <p:cNvSpPr>
            <a:spLocks noGrp="1"/>
          </p:cNvSpPr>
          <p:nvPr>
            <p:ph type="body" sz="quarter" idx="23"/>
          </p:nvPr>
        </p:nvSpPr>
        <p:spPr>
          <a:xfrm>
            <a:off x="4211533" y="3098366"/>
            <a:ext cx="1005840" cy="923925"/>
          </a:xfrm>
        </p:spPr>
        <p:txBody>
          <a:bodyPr anchor="ctr"/>
          <a:lstStyle/>
          <a:p>
            <a:r>
              <a:rPr lang="en-US"/>
              <a:t>H</a:t>
            </a:r>
          </a:p>
        </p:txBody>
      </p:sp>
      <p:sp>
        <p:nvSpPr>
          <p:cNvPr id="42" name="Text Placeholder 41">
            <a:extLst>
              <a:ext uri="{FF2B5EF4-FFF2-40B4-BE49-F238E27FC236}">
                <a16:creationId xmlns:a16="http://schemas.microsoft.com/office/drawing/2014/main" id="{5E1C6988-199A-1667-78BC-1711E5FCA335}"/>
              </a:ext>
            </a:extLst>
          </p:cNvPr>
          <p:cNvSpPr>
            <a:spLocks noGrp="1"/>
          </p:cNvSpPr>
          <p:nvPr>
            <p:ph type="body" sz="quarter" idx="24"/>
          </p:nvPr>
        </p:nvSpPr>
        <p:spPr>
          <a:xfrm>
            <a:off x="5545391" y="3098370"/>
            <a:ext cx="1005840" cy="923925"/>
          </a:xfrm>
        </p:spPr>
        <p:txBody>
          <a:bodyPr anchor="ctr"/>
          <a:lstStyle/>
          <a:p>
            <a:r>
              <a:rPr lang="en-US"/>
              <a:t>A</a:t>
            </a:r>
          </a:p>
        </p:txBody>
      </p:sp>
      <p:sp>
        <p:nvSpPr>
          <p:cNvPr id="43" name="Text Placeholder 42">
            <a:extLst>
              <a:ext uri="{FF2B5EF4-FFF2-40B4-BE49-F238E27FC236}">
                <a16:creationId xmlns:a16="http://schemas.microsoft.com/office/drawing/2014/main" id="{1B6C6B06-8A38-2523-4F1C-89D9C8F00EA1}"/>
              </a:ext>
            </a:extLst>
          </p:cNvPr>
          <p:cNvSpPr>
            <a:spLocks noGrp="1"/>
          </p:cNvSpPr>
          <p:nvPr>
            <p:ph type="body" sz="quarter" idx="25"/>
          </p:nvPr>
        </p:nvSpPr>
        <p:spPr>
          <a:xfrm>
            <a:off x="6846009" y="3098367"/>
            <a:ext cx="1005840" cy="923925"/>
          </a:xfrm>
        </p:spPr>
        <p:txBody>
          <a:bodyPr anchor="ctr"/>
          <a:lstStyle/>
          <a:p>
            <a:r>
              <a:rPr lang="en-US"/>
              <a:t>T</a:t>
            </a:r>
          </a:p>
        </p:txBody>
      </p:sp>
      <p:sp>
        <p:nvSpPr>
          <p:cNvPr id="44" name="Text Placeholder 43">
            <a:extLst>
              <a:ext uri="{FF2B5EF4-FFF2-40B4-BE49-F238E27FC236}">
                <a16:creationId xmlns:a16="http://schemas.microsoft.com/office/drawing/2014/main" id="{C701A926-4AC0-C03E-FA59-870526535823}"/>
              </a:ext>
            </a:extLst>
          </p:cNvPr>
          <p:cNvSpPr>
            <a:spLocks noGrp="1"/>
          </p:cNvSpPr>
          <p:nvPr>
            <p:ph type="body" sz="quarter" idx="26"/>
          </p:nvPr>
        </p:nvSpPr>
        <p:spPr/>
        <p:txBody>
          <a:bodyPr anchor="ctr"/>
          <a:lstStyle/>
          <a:p>
            <a:r>
              <a:rPr lang="en-US"/>
              <a:t>H</a:t>
            </a:r>
          </a:p>
        </p:txBody>
      </p:sp>
      <p:sp>
        <p:nvSpPr>
          <p:cNvPr id="45" name="Text Placeholder 44">
            <a:extLst>
              <a:ext uri="{FF2B5EF4-FFF2-40B4-BE49-F238E27FC236}">
                <a16:creationId xmlns:a16="http://schemas.microsoft.com/office/drawing/2014/main" id="{AF13485D-F57E-1A84-CE42-455E96AC1815}"/>
              </a:ext>
            </a:extLst>
          </p:cNvPr>
          <p:cNvSpPr>
            <a:spLocks noGrp="1"/>
          </p:cNvSpPr>
          <p:nvPr>
            <p:ph type="body" sz="quarter" idx="27"/>
          </p:nvPr>
        </p:nvSpPr>
        <p:spPr/>
        <p:txBody>
          <a:bodyPr anchor="ctr"/>
          <a:lstStyle/>
          <a:p>
            <a:r>
              <a:rPr lang="en-US"/>
              <a:t>O</a:t>
            </a:r>
          </a:p>
        </p:txBody>
      </p:sp>
      <p:sp>
        <p:nvSpPr>
          <p:cNvPr id="46" name="Text Placeholder 45">
            <a:extLst>
              <a:ext uri="{FF2B5EF4-FFF2-40B4-BE49-F238E27FC236}">
                <a16:creationId xmlns:a16="http://schemas.microsoft.com/office/drawing/2014/main" id="{6965088F-6383-B68A-6AB1-7410A8CBC886}"/>
              </a:ext>
            </a:extLst>
          </p:cNvPr>
          <p:cNvSpPr>
            <a:spLocks noGrp="1"/>
          </p:cNvSpPr>
          <p:nvPr>
            <p:ph type="body" sz="quarter" idx="28"/>
          </p:nvPr>
        </p:nvSpPr>
        <p:spPr/>
        <p:txBody>
          <a:bodyPr anchor="ctr"/>
          <a:lstStyle/>
          <a:p>
            <a:r>
              <a:rPr lang="en-US"/>
              <a:t>T</a:t>
            </a:r>
          </a:p>
        </p:txBody>
      </p:sp>
      <p:pic>
        <p:nvPicPr>
          <p:cNvPr id="48" name="Picture Placeholder 47">
            <a:extLst>
              <a:ext uri="{FF2B5EF4-FFF2-40B4-BE49-F238E27FC236}">
                <a16:creationId xmlns:a16="http://schemas.microsoft.com/office/drawing/2014/main" id="{07BCD28E-F45A-5959-7BA0-D4FCBE5D8C07}"/>
              </a:ext>
              <a:ext uri="{C183D7F6-B498-43B3-948B-1728B52AA6E4}">
                <adec:decorative xmlns:adec="http://schemas.microsoft.com/office/drawing/2017/decorative" val="1"/>
              </a:ext>
            </a:extLst>
          </p:cNvPr>
          <p:cNvPicPr>
            <a:picLocks noGrp="1" noChangeAspect="1"/>
          </p:cNvPicPr>
          <p:nvPr>
            <p:ph type="pic" sz="quarter" idx="19"/>
          </p:nvPr>
        </p:nvPicPr>
        <p:blipFill>
          <a:blip r:embed="rId4"/>
          <a:srcRect t="47" b="47"/>
          <a:stretch/>
        </p:blipFill>
        <p:spPr>
          <a:prstGeom prst="rect">
            <a:avLst/>
          </a:prstGeom>
        </p:spPr>
      </p:pic>
    </p:spTree>
    <p:extLst>
      <p:ext uri="{BB962C8B-B14F-4D97-AF65-F5344CB8AC3E}">
        <p14:creationId xmlns:p14="http://schemas.microsoft.com/office/powerpoint/2010/main" val="12539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fade">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fade">
                                      <p:cBhvr>
                                        <p:cTn id="12" dur="500"/>
                                        <p:tgtEl>
                                          <p:spTgt spid="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xEl>
                                              <p:pRg st="0" end="0"/>
                                            </p:txEl>
                                          </p:spTgt>
                                        </p:tgtEl>
                                        <p:attrNameLst>
                                          <p:attrName>style.visibility</p:attrName>
                                        </p:attrNameLst>
                                      </p:cBhvr>
                                      <p:to>
                                        <p:strVal val="visible"/>
                                      </p:to>
                                    </p:set>
                                    <p:animEffect transition="in" filter="fade">
                                      <p:cBhvr>
                                        <p:cTn id="17" dur="500"/>
                                        <p:tgtEl>
                                          <p:spTgt spid="4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
                                            <p:txEl>
                                              <p:pRg st="0" end="0"/>
                                            </p:txEl>
                                          </p:spTgt>
                                        </p:tgtEl>
                                        <p:attrNameLst>
                                          <p:attrName>style.visibility</p:attrName>
                                        </p:attrNameLst>
                                      </p:cBhvr>
                                      <p:to>
                                        <p:strVal val="visible"/>
                                      </p:to>
                                    </p:set>
                                    <p:animEffect transition="in" filter="fade">
                                      <p:cBhvr>
                                        <p:cTn id="22" dur="500"/>
                                        <p:tgtEl>
                                          <p:spTgt spid="4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
                                            <p:txEl>
                                              <p:pRg st="0" end="0"/>
                                            </p:txEl>
                                          </p:spTgt>
                                        </p:tgtEl>
                                        <p:attrNameLst>
                                          <p:attrName>style.visibility</p:attrName>
                                        </p:attrNameLst>
                                      </p:cBhvr>
                                      <p:to>
                                        <p:strVal val="visible"/>
                                      </p:to>
                                    </p:set>
                                    <p:animEffect transition="in" filter="fade">
                                      <p:cBhvr>
                                        <p:cTn id="27" dur="500"/>
                                        <p:tgtEl>
                                          <p:spTgt spid="4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3">
                                            <p:txEl>
                                              <p:pRg st="0" end="0"/>
                                            </p:txEl>
                                          </p:spTgt>
                                        </p:tgtEl>
                                        <p:attrNameLst>
                                          <p:attrName>style.visibility</p:attrName>
                                        </p:attrNameLst>
                                      </p:cBhvr>
                                      <p:to>
                                        <p:strVal val="visible"/>
                                      </p:to>
                                    </p:set>
                                    <p:animEffect transition="in" filter="fade">
                                      <p:cBhvr>
                                        <p:cTn id="32" dur="500"/>
                                        <p:tgtEl>
                                          <p:spTgt spid="4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4">
                                            <p:txEl>
                                              <p:pRg st="0" end="0"/>
                                            </p:txEl>
                                          </p:spTgt>
                                        </p:tgtEl>
                                        <p:attrNameLst>
                                          <p:attrName>style.visibility</p:attrName>
                                        </p:attrNameLst>
                                      </p:cBhvr>
                                      <p:to>
                                        <p:strVal val="visible"/>
                                      </p:to>
                                    </p:set>
                                    <p:animEffect transition="in" filter="fade">
                                      <p:cBhvr>
                                        <p:cTn id="37" dur="500"/>
                                        <p:tgtEl>
                                          <p:spTgt spid="4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5">
                                            <p:txEl>
                                              <p:pRg st="0" end="0"/>
                                            </p:txEl>
                                          </p:spTgt>
                                        </p:tgtEl>
                                        <p:attrNameLst>
                                          <p:attrName>style.visibility</p:attrName>
                                        </p:attrNameLst>
                                      </p:cBhvr>
                                      <p:to>
                                        <p:strVal val="visible"/>
                                      </p:to>
                                    </p:set>
                                    <p:animEffect transition="in" filter="fade">
                                      <p:cBhvr>
                                        <p:cTn id="42" dur="500"/>
                                        <p:tgtEl>
                                          <p:spTgt spid="4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6">
                                            <p:txEl>
                                              <p:pRg st="0" end="0"/>
                                            </p:txEl>
                                          </p:spTgt>
                                        </p:tgtEl>
                                        <p:attrNameLst>
                                          <p:attrName>style.visibility</p:attrName>
                                        </p:attrNameLst>
                                      </p:cBhvr>
                                      <p:to>
                                        <p:strVal val="visible"/>
                                      </p:to>
                                    </p:set>
                                    <p:animEffect transition="in" filter="fade">
                                      <p:cBhvr>
                                        <p:cTn id="47" dur="500"/>
                                        <p:tgtEl>
                                          <p:spTgt spid="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a:t>Questions to Ask Your Child’s Teacher</a:t>
            </a:r>
          </a:p>
        </p:txBody>
      </p:sp>
      <p:sp>
        <p:nvSpPr>
          <p:cNvPr id="5" name="Text Placeholder 4">
            <a:extLst>
              <a:ext uri="{FF2B5EF4-FFF2-40B4-BE49-F238E27FC236}">
                <a16:creationId xmlns:a16="http://schemas.microsoft.com/office/drawing/2014/main" id="{74658CB1-2634-1F28-E296-C3D494B6376F}"/>
              </a:ext>
            </a:extLst>
          </p:cNvPr>
          <p:cNvSpPr>
            <a:spLocks noGrp="1"/>
          </p:cNvSpPr>
          <p:nvPr>
            <p:ph type="body" sz="quarter" idx="14"/>
          </p:nvPr>
        </p:nvSpPr>
        <p:spPr/>
        <p:txBody>
          <a:bodyPr lIns="0" tIns="0" rIns="0" bIns="0" anchor="t"/>
          <a:lstStyle/>
          <a:p>
            <a:pPr>
              <a:lnSpc>
                <a:spcPct val="100000"/>
              </a:lnSpc>
              <a:spcAft>
                <a:spcPts val="1200"/>
              </a:spcAft>
              <a:buFont typeface="Arial" panose="020B0604020202020204" pitchFamily="34" charset="0"/>
              <a:buChar char="•"/>
            </a:pPr>
            <a:r>
              <a:rPr lang="en-US" sz="2800">
                <a:latin typeface="Aptos Narrow"/>
              </a:rPr>
              <a:t>How is decoding taught and practiced?</a:t>
            </a:r>
            <a:endParaRPr lang="en-US" sz="2800">
              <a:solidFill>
                <a:srgbClr val="000000"/>
              </a:solidFill>
              <a:latin typeface="Aptos Narrow"/>
            </a:endParaRPr>
          </a:p>
          <a:p>
            <a:pPr>
              <a:lnSpc>
                <a:spcPct val="100000"/>
              </a:lnSpc>
              <a:spcAft>
                <a:spcPts val="1200"/>
              </a:spcAft>
              <a:buFont typeface="Arial" panose="020B0604020202020204" pitchFamily="34" charset="0"/>
              <a:buChar char="•"/>
            </a:pPr>
            <a:r>
              <a:rPr lang="en-US" sz="2800">
                <a:latin typeface="Aptos Narrow"/>
              </a:rPr>
              <a:t>What strategies are used to support spelling and encoding?</a:t>
            </a:r>
            <a:endParaRPr lang="en-US" sz="2800">
              <a:solidFill>
                <a:srgbClr val="000000"/>
              </a:solidFill>
              <a:latin typeface="Aptos Narrow"/>
            </a:endParaRPr>
          </a:p>
          <a:p>
            <a:pPr>
              <a:lnSpc>
                <a:spcPct val="100000"/>
              </a:lnSpc>
              <a:spcAft>
                <a:spcPts val="1200"/>
              </a:spcAft>
              <a:buFont typeface="Arial" panose="020B0604020202020204" pitchFamily="34" charset="0"/>
              <a:buChar char="•"/>
            </a:pPr>
            <a:r>
              <a:rPr lang="en-US" sz="2800">
                <a:latin typeface="Aptos Narrow"/>
              </a:rPr>
              <a:t>Does the phonics program have home support activities?</a:t>
            </a:r>
            <a:endParaRPr lang="en-US" sz="2800">
              <a:solidFill>
                <a:srgbClr val="000000"/>
              </a:solidFill>
              <a:latin typeface="Aptos Narrow"/>
            </a:endParaRPr>
          </a:p>
          <a:p>
            <a:pPr>
              <a:lnSpc>
                <a:spcPct val="100000"/>
              </a:lnSpc>
              <a:spcAft>
                <a:spcPts val="1200"/>
              </a:spcAft>
              <a:buFont typeface="Arial" panose="020B0604020202020204" pitchFamily="34" charset="0"/>
              <a:buChar char="•"/>
            </a:pPr>
            <a:r>
              <a:rPr lang="en-US" sz="2800">
                <a:latin typeface="Aptos Narrow"/>
              </a:rPr>
              <a:t>What specific skills can we work on at home?</a:t>
            </a:r>
            <a:endParaRPr lang="en-US" sz="2800">
              <a:solidFill>
                <a:srgbClr val="000000"/>
              </a:solidFill>
              <a:latin typeface="Aptos Narrow"/>
            </a:endParaRPr>
          </a:p>
        </p:txBody>
      </p:sp>
      <p:pic>
        <p:nvPicPr>
          <p:cNvPr id="7"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3727" r="3727"/>
          <a:stretch>
            <a:fillRect/>
          </a:stretch>
        </p:blipFill>
        <p:spPr bwMode="auto">
          <a:xfrm>
            <a:off x="444500" y="1819275"/>
            <a:ext cx="5410200" cy="3978275"/>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324070"/>
      </p:ext>
    </p:extLst>
  </p:cSld>
  <p:clrMapOvr>
    <a:masterClrMapping/>
  </p:clrMapOvr>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FCD8C7-8BAF-42B2-9DFE-A21C978E28FA}">
  <ds:schemaRefs>
    <ds:schemaRef ds:uri="http://schemas.openxmlformats.org/package/2006/metadata/core-properties"/>
    <ds:schemaRef ds:uri="http://schemas.microsoft.com/office/infopath/2007/PartnerControls"/>
    <ds:schemaRef ds:uri="http://purl.org/dc/terms/"/>
    <ds:schemaRef ds:uri="http://purl.org/dc/elements/1.1/"/>
    <ds:schemaRef ds:uri="http://www.w3.org/XML/1998/namespace"/>
    <ds:schemaRef ds:uri="http://purl.org/dc/dcmitype/"/>
    <ds:schemaRef ds:uri="http://schemas.microsoft.com/office/2006/metadata/properties"/>
    <ds:schemaRef ds:uri="http://schemas.microsoft.com/office/2006/documentManagement/types"/>
    <ds:schemaRef ds:uri="http://schemas.microsoft.com/sharepoint/v3"/>
    <ds:schemaRef ds:uri="9c2fc9cd-0a91-4dbf-8d4c-73fc2d066c89"/>
  </ds:schemaRefs>
</ds:datastoreItem>
</file>

<file path=customXml/itemProps2.xml><?xml version="1.0" encoding="utf-8"?>
<ds:datastoreItem xmlns:ds="http://schemas.openxmlformats.org/officeDocument/2006/customXml" ds:itemID="{44472995-A1E1-4914-9399-D9D74DBD72A5}">
  <ds:schemaRefs>
    <ds:schemaRef ds:uri="http://schemas.microsoft.com/sharepoint/v3/contenttype/forms"/>
  </ds:schemaRefs>
</ds:datastoreItem>
</file>

<file path=customXml/itemProps3.xml><?xml version="1.0" encoding="utf-8"?>
<ds:datastoreItem xmlns:ds="http://schemas.openxmlformats.org/officeDocument/2006/customXml" ds:itemID="{728EEAD2-4796-48D7-A732-273A1521D66F}">
  <ds:schemaRefs>
    <ds:schemaRef ds:uri="9c2fc9cd-0a91-4dbf-8d4c-73fc2d066c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2452</Words>
  <Application>Microsoft Office PowerPoint</Application>
  <PresentationFormat>Widescreen</PresentationFormat>
  <Paragraphs>141</Paragraphs>
  <Slides>14</Slides>
  <Notes>13</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Narrow</vt:lpstr>
      <vt:lpstr>Arial</vt:lpstr>
      <vt:lpstr>Calibri</vt:lpstr>
      <vt:lpstr>Palatino Linotype</vt:lpstr>
      <vt:lpstr>Office Theme</vt:lpstr>
      <vt:lpstr>LEARning about Literacy for Families Series</vt:lpstr>
      <vt:lpstr>LEARning about Literacy for Families Series</vt:lpstr>
      <vt:lpstr>Session 2: Phonics &amp; Decoding</vt:lpstr>
      <vt:lpstr>Text Version: Scarborough’s Reading Rope</vt:lpstr>
      <vt:lpstr>What is Phonics?</vt:lpstr>
      <vt:lpstr>What is Decoding?</vt:lpstr>
      <vt:lpstr>What is Encoding?</vt:lpstr>
      <vt:lpstr>Word Ladder</vt:lpstr>
      <vt:lpstr>Questions to Ask Your Child’s Teacher</vt:lpstr>
      <vt:lpstr>How You Can Help Your Child at Home (1 of 2)</vt:lpstr>
      <vt:lpstr>How You Can Help Your Child at Home  (2 of 2)</vt:lpstr>
      <vt:lpstr>In Closing</vt:lpstr>
      <vt:lpstr>References</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2_Phonics &amp; Decoding</dc:title>
  <dc:creator>New Jersey Department of Education</dc:creator>
  <cp:lastModifiedBy>Lopes, Sofia</cp:lastModifiedBy>
  <cp:revision>19</cp:revision>
  <cp:lastPrinted>2025-12-19T20:03:00Z</cp:lastPrinted>
  <dcterms:created xsi:type="dcterms:W3CDTF">2025-06-09T18:46:56Z</dcterms:created>
  <dcterms:modified xsi:type="dcterms:W3CDTF">2026-06-24T20:49:15Z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