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60" r:id="rId5"/>
  </p:sldMasterIdLst>
  <p:notesMasterIdLst>
    <p:notesMasterId r:id="rId33"/>
  </p:notesMasterIdLst>
  <p:sldIdLst>
    <p:sldId id="257" r:id="rId6"/>
    <p:sldId id="262" r:id="rId7"/>
    <p:sldId id="263" r:id="rId8"/>
    <p:sldId id="258" r:id="rId9"/>
    <p:sldId id="286" r:id="rId10"/>
    <p:sldId id="260" r:id="rId11"/>
    <p:sldId id="261" r:id="rId12"/>
    <p:sldId id="264" r:id="rId13"/>
    <p:sldId id="267" r:id="rId14"/>
    <p:sldId id="285" r:id="rId15"/>
    <p:sldId id="265" r:id="rId16"/>
    <p:sldId id="279" r:id="rId17"/>
    <p:sldId id="268" r:id="rId18"/>
    <p:sldId id="271" r:id="rId19"/>
    <p:sldId id="272" r:id="rId20"/>
    <p:sldId id="280" r:id="rId21"/>
    <p:sldId id="266" r:id="rId22"/>
    <p:sldId id="269" r:id="rId23"/>
    <p:sldId id="284" r:id="rId24"/>
    <p:sldId id="276" r:id="rId25"/>
    <p:sldId id="274" r:id="rId26"/>
    <p:sldId id="273" r:id="rId27"/>
    <p:sldId id="275" r:id="rId28"/>
    <p:sldId id="287" r:id="rId29"/>
    <p:sldId id="281" r:id="rId30"/>
    <p:sldId id="282"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4C5013-E33A-798A-171A-52B2E38566D0}" name="Schiff, Jorden" initials="SJ" userId="S::jschiff@doe.nj.gov::77d82222-7197-4078-881e-914573ceb08f" providerId="AD"/>
  <p188:author id="{04414C19-782D-2D1E-D2A1-C734D57EBE73}" name="Kelly, Makenzie" initials="KM" userId="S::makelly@doe.nj.gov::6dae9633-7398-4736-8008-312ed81d7b32" providerId="AD"/>
  <p188:author id="{B76A782F-AAEB-9601-3060-294B0A910A44}" name="Mazzagatti, Peter" initials="MP" userId="S::pmazzaga@doe.nj.gov::d885410b-8af8-48ce-89eb-76b89c7a725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34519"/>
    <a:srgbClr val="FFB33E"/>
    <a:srgbClr val="589874"/>
    <a:srgbClr val="DE10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EF52C0-EF68-4451-80DA-C5132F688BBC}" v="732" dt="2023-05-11T22:48:47.790"/>
    <p1510:client id="{F026523F-AA18-49A7-B98E-021D39ECC972}" vWet="2" dt="2023-06-09T14:40:29.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2F29AA-ADE0-48A4-84B7-E682F470EDA9}" type="datetimeFigureOut">
              <a:rPr lang="en-US" smtClean="0"/>
              <a:t>6/9/2023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475D4-857A-458C-97C3-DE9590D59958}" type="slidenum">
              <a:rPr lang="en-US" smtClean="0"/>
              <a:t>‹#›</a:t>
            </a:fld>
            <a:endParaRPr lang="en-US"/>
          </a:p>
        </p:txBody>
      </p:sp>
    </p:spTree>
    <p:extLst>
      <p:ext uri="{BB962C8B-B14F-4D97-AF65-F5344CB8AC3E}">
        <p14:creationId xmlns:p14="http://schemas.microsoft.com/office/powerpoint/2010/main" val="3909281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475D4-857A-458C-97C3-DE9590D59958}" type="slidenum">
              <a:rPr lang="en-US" smtClean="0"/>
              <a:t>2</a:t>
            </a:fld>
            <a:endParaRPr lang="en-US"/>
          </a:p>
        </p:txBody>
      </p:sp>
    </p:spTree>
    <p:extLst>
      <p:ext uri="{BB962C8B-B14F-4D97-AF65-F5344CB8AC3E}">
        <p14:creationId xmlns:p14="http://schemas.microsoft.com/office/powerpoint/2010/main" val="2176794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F45475D4-857A-458C-97C3-DE9590D59958}" type="slidenum">
              <a:rPr lang="en-US" smtClean="0"/>
              <a:t>17</a:t>
            </a:fld>
            <a:endParaRPr lang="en-US"/>
          </a:p>
        </p:txBody>
      </p:sp>
    </p:spTree>
    <p:extLst>
      <p:ext uri="{BB962C8B-B14F-4D97-AF65-F5344CB8AC3E}">
        <p14:creationId xmlns:p14="http://schemas.microsoft.com/office/powerpoint/2010/main" val="3264571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475D4-857A-458C-97C3-DE9590D59958}" type="slidenum">
              <a:rPr lang="en-US" smtClean="0"/>
              <a:t>23</a:t>
            </a:fld>
            <a:endParaRPr lang="en-US"/>
          </a:p>
        </p:txBody>
      </p:sp>
    </p:spTree>
    <p:extLst>
      <p:ext uri="{BB962C8B-B14F-4D97-AF65-F5344CB8AC3E}">
        <p14:creationId xmlns:p14="http://schemas.microsoft.com/office/powerpoint/2010/main" val="2578236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None/>
            </a:pPr>
            <a:endParaRPr lang="en-US">
              <a:cs typeface="Calibri"/>
            </a:endParaRPr>
          </a:p>
        </p:txBody>
      </p:sp>
      <p:sp>
        <p:nvSpPr>
          <p:cNvPr id="4" name="Slide Number Placeholder 3"/>
          <p:cNvSpPr>
            <a:spLocks noGrp="1"/>
          </p:cNvSpPr>
          <p:nvPr>
            <p:ph type="sldNum" sz="quarter" idx="5"/>
          </p:nvPr>
        </p:nvSpPr>
        <p:spPr/>
        <p:txBody>
          <a:bodyPr/>
          <a:lstStyle/>
          <a:p>
            <a:fld id="{F45475D4-857A-458C-97C3-DE9590D59958}" type="slidenum">
              <a:rPr lang="en-US" smtClean="0"/>
              <a:t>24</a:t>
            </a:fld>
            <a:endParaRPr lang="en-US"/>
          </a:p>
        </p:txBody>
      </p:sp>
    </p:spTree>
    <p:extLst>
      <p:ext uri="{BB962C8B-B14F-4D97-AF65-F5344CB8AC3E}">
        <p14:creationId xmlns:p14="http://schemas.microsoft.com/office/powerpoint/2010/main" val="4171469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45475D4-857A-458C-97C3-DE9590D59958}" type="slidenum">
              <a:rPr lang="en-US" smtClean="0"/>
              <a:t>25</a:t>
            </a:fld>
            <a:endParaRPr lang="en-US"/>
          </a:p>
        </p:txBody>
      </p:sp>
    </p:spTree>
    <p:extLst>
      <p:ext uri="{BB962C8B-B14F-4D97-AF65-F5344CB8AC3E}">
        <p14:creationId xmlns:p14="http://schemas.microsoft.com/office/powerpoint/2010/main" val="3262526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475D4-857A-458C-97C3-DE9590D59958}" type="slidenum">
              <a:rPr lang="en-US" smtClean="0"/>
              <a:t>26</a:t>
            </a:fld>
            <a:endParaRPr lang="en-US"/>
          </a:p>
        </p:txBody>
      </p:sp>
    </p:spTree>
    <p:extLst>
      <p:ext uri="{BB962C8B-B14F-4D97-AF65-F5344CB8AC3E}">
        <p14:creationId xmlns:p14="http://schemas.microsoft.com/office/powerpoint/2010/main" val="269982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475D4-857A-458C-97C3-DE9590D59958}" type="slidenum">
              <a:rPr lang="en-US" smtClean="0"/>
              <a:t>5</a:t>
            </a:fld>
            <a:endParaRPr lang="en-US"/>
          </a:p>
        </p:txBody>
      </p:sp>
    </p:spTree>
    <p:extLst>
      <p:ext uri="{BB962C8B-B14F-4D97-AF65-F5344CB8AC3E}">
        <p14:creationId xmlns:p14="http://schemas.microsoft.com/office/powerpoint/2010/main" val="3205281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475D4-857A-458C-97C3-DE9590D59958}" type="slidenum">
              <a:rPr lang="en-US" smtClean="0"/>
              <a:t>7</a:t>
            </a:fld>
            <a:endParaRPr lang="en-US"/>
          </a:p>
        </p:txBody>
      </p:sp>
    </p:spTree>
    <p:extLst>
      <p:ext uri="{BB962C8B-B14F-4D97-AF65-F5344CB8AC3E}">
        <p14:creationId xmlns:p14="http://schemas.microsoft.com/office/powerpoint/2010/main" val="3372793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None/>
            </a:pPr>
            <a:endParaRPr lang="en-US"/>
          </a:p>
        </p:txBody>
      </p:sp>
      <p:sp>
        <p:nvSpPr>
          <p:cNvPr id="4" name="Slide Number Placeholder 3"/>
          <p:cNvSpPr>
            <a:spLocks noGrp="1"/>
          </p:cNvSpPr>
          <p:nvPr>
            <p:ph type="sldNum" sz="quarter" idx="5"/>
          </p:nvPr>
        </p:nvSpPr>
        <p:spPr/>
        <p:txBody>
          <a:bodyPr/>
          <a:lstStyle/>
          <a:p>
            <a:fld id="{F45475D4-857A-458C-97C3-DE9590D59958}" type="slidenum">
              <a:rPr lang="en-US" smtClean="0"/>
              <a:t>10</a:t>
            </a:fld>
            <a:endParaRPr lang="en-US"/>
          </a:p>
        </p:txBody>
      </p:sp>
    </p:spTree>
    <p:extLst>
      <p:ext uri="{BB962C8B-B14F-4D97-AF65-F5344CB8AC3E}">
        <p14:creationId xmlns:p14="http://schemas.microsoft.com/office/powerpoint/2010/main" val="57508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45475D4-857A-458C-97C3-DE9590D59958}" type="slidenum">
              <a:rPr lang="en-US" smtClean="0"/>
              <a:t>11</a:t>
            </a:fld>
            <a:endParaRPr lang="en-US"/>
          </a:p>
        </p:txBody>
      </p:sp>
    </p:spTree>
    <p:extLst>
      <p:ext uri="{BB962C8B-B14F-4D97-AF65-F5344CB8AC3E}">
        <p14:creationId xmlns:p14="http://schemas.microsoft.com/office/powerpoint/2010/main" val="2855008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None/>
            </a:pPr>
            <a:endParaRPr lang="en-US"/>
          </a:p>
        </p:txBody>
      </p:sp>
      <p:sp>
        <p:nvSpPr>
          <p:cNvPr id="4" name="Slide Number Placeholder 3"/>
          <p:cNvSpPr>
            <a:spLocks noGrp="1"/>
          </p:cNvSpPr>
          <p:nvPr>
            <p:ph type="sldNum" sz="quarter" idx="5"/>
          </p:nvPr>
        </p:nvSpPr>
        <p:spPr/>
        <p:txBody>
          <a:bodyPr/>
          <a:lstStyle/>
          <a:p>
            <a:fld id="{F45475D4-857A-458C-97C3-DE9590D59958}" type="slidenum">
              <a:rPr lang="en-US" smtClean="0"/>
              <a:t>12</a:t>
            </a:fld>
            <a:endParaRPr lang="en-US"/>
          </a:p>
        </p:txBody>
      </p:sp>
    </p:spTree>
    <p:extLst>
      <p:ext uri="{BB962C8B-B14F-4D97-AF65-F5344CB8AC3E}">
        <p14:creationId xmlns:p14="http://schemas.microsoft.com/office/powerpoint/2010/main" val="166830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475D4-857A-458C-97C3-DE9590D59958}" type="slidenum">
              <a:rPr lang="en-US" smtClean="0"/>
              <a:t>13</a:t>
            </a:fld>
            <a:endParaRPr lang="en-US"/>
          </a:p>
        </p:txBody>
      </p:sp>
    </p:spTree>
    <p:extLst>
      <p:ext uri="{BB962C8B-B14F-4D97-AF65-F5344CB8AC3E}">
        <p14:creationId xmlns:p14="http://schemas.microsoft.com/office/powerpoint/2010/main" val="3118553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fontAlgn="base"/>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F45475D4-857A-458C-97C3-DE9590D59958}" type="slidenum">
              <a:rPr lang="en-US" smtClean="0"/>
              <a:t>14</a:t>
            </a:fld>
            <a:endParaRPr lang="en-US"/>
          </a:p>
        </p:txBody>
      </p:sp>
    </p:spTree>
    <p:extLst>
      <p:ext uri="{BB962C8B-B14F-4D97-AF65-F5344CB8AC3E}">
        <p14:creationId xmlns:p14="http://schemas.microsoft.com/office/powerpoint/2010/main" val="4180592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5"/>
          </p:nvPr>
        </p:nvSpPr>
        <p:spPr/>
        <p:txBody>
          <a:bodyPr/>
          <a:lstStyle/>
          <a:p>
            <a:fld id="{F45475D4-857A-458C-97C3-DE9590D59958}" type="slidenum">
              <a:rPr lang="en-US" smtClean="0"/>
              <a:t>15</a:t>
            </a:fld>
            <a:endParaRPr lang="en-US"/>
          </a:p>
        </p:txBody>
      </p:sp>
    </p:spTree>
    <p:extLst>
      <p:ext uri="{BB962C8B-B14F-4D97-AF65-F5344CB8AC3E}">
        <p14:creationId xmlns:p14="http://schemas.microsoft.com/office/powerpoint/2010/main" val="1011380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2034293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852429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64" r:id="rId2"/>
    <p:sldLayoutId id="2147483681" r:id="rId3"/>
    <p:sldLayoutId id="2147483682" r:id="rId4"/>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j.gov/education/standard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steinhardt.nyu.edu/sites/default/files/2020-12/CRE%20Scorecard%20Revised%20Aug%202020.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edreports.org/reports/scienc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nj.gov/education/njpss/acceleration/schedule.s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facebook.com/njdeptofed/" TargetMode="External"/><Relationship Id="rId2" Type="http://schemas.openxmlformats.org/officeDocument/2006/relationships/hyperlink" Target="../nj.gov/education" TargetMode="External"/><Relationship Id="rId1" Type="http://schemas.openxmlformats.org/officeDocument/2006/relationships/slideLayout" Target="../slideLayouts/slideLayout5.xml"/><Relationship Id="rId5" Type="http://schemas.openxmlformats.org/officeDocument/2006/relationships/hyperlink" Target="https://www.instagram.com/newjerseydoe/" TargetMode="External"/><Relationship Id="rId4" Type="http://schemas.openxmlformats.org/officeDocument/2006/relationships/hyperlink" Target="https://twitter.com/NewJerseyDO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prstGeom prst="rect">
            <a:avLst/>
          </a:prstGeom>
        </p:spPr>
        <p:txBody>
          <a:bodyPr lIns="91440" tIns="45720" rIns="91440" bIns="45720" anchor="b"/>
          <a:lstStyle/>
          <a:p>
            <a:r>
              <a:rPr lang="en-US" sz="4000">
                <a:latin typeface="Palatino Linotype"/>
              </a:rPr>
              <a:t>Providing Equitable Access to </a:t>
            </a:r>
            <a:br>
              <a:rPr lang="en-US" sz="4000">
                <a:latin typeface="Palatino Linotype"/>
              </a:rPr>
            </a:br>
            <a:r>
              <a:rPr lang="en-US" sz="4000">
                <a:latin typeface="Palatino Linotype"/>
              </a:rPr>
              <a:t>Grade-Level Content </a:t>
            </a:r>
            <a:endParaRPr lang="en-US" sz="4000"/>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p:txBody>
          <a:bodyPr vert="horz" lIns="91440" tIns="45720" rIns="91440" bIns="45720" rtlCol="0" anchor="t">
            <a:normAutofit/>
          </a:bodyPr>
          <a:lstStyle/>
          <a:p>
            <a:r>
              <a:rPr lang="en-US">
                <a:latin typeface="Palatino Linotype"/>
              </a:rPr>
              <a:t>Office of Educator Effectiveness </a:t>
            </a:r>
            <a:endParaRPr lang="en-US"/>
          </a:p>
          <a:p>
            <a:r>
              <a:rPr lang="en-US"/>
              <a:t>Division of Teaching and Learning Services </a:t>
            </a:r>
          </a:p>
          <a:p>
            <a:r>
              <a:rPr lang="en-US">
                <a:latin typeface="Palatino Linotype"/>
              </a:rPr>
              <a:t>Spring 2023</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
        <p:nvSpPr>
          <p:cNvPr id="8" name="TextBox 7">
            <a:extLst>
              <a:ext uri="{FF2B5EF4-FFF2-40B4-BE49-F238E27FC236}">
                <a16:creationId xmlns:a16="http://schemas.microsoft.com/office/drawing/2014/main" id="{6272A5CF-4C1E-434D-A261-F5D0225DF9ED}"/>
              </a:ext>
            </a:extLst>
          </p:cNvPr>
          <p:cNvSpPr txBox="1"/>
          <p:nvPr/>
        </p:nvSpPr>
        <p:spPr>
          <a:xfrm>
            <a:off x="10037852" y="5815173"/>
            <a:ext cx="2003284" cy="338554"/>
          </a:xfrm>
          <a:prstGeom prst="rect">
            <a:avLst/>
          </a:prstGeom>
          <a:noFill/>
        </p:spPr>
        <p:txBody>
          <a:bodyPr wrap="square" rtlCol="0">
            <a:spAutoFit/>
          </a:bodyPr>
          <a:lstStyle/>
          <a:p>
            <a:r>
              <a:rPr lang="en-US" sz="1600"/>
              <a:t>An NJPSS Resource</a:t>
            </a:r>
          </a:p>
        </p:txBody>
      </p:sp>
      <p:pic>
        <p:nvPicPr>
          <p:cNvPr id="2050" name="Picture 2" descr="New Jersey Department of Education Partnership for Student Success Logo">
            <a:extLst>
              <a:ext uri="{FF2B5EF4-FFF2-40B4-BE49-F238E27FC236}">
                <a16:creationId xmlns:a16="http://schemas.microsoft.com/office/drawing/2014/main" id="{67288FA4-115A-4C96-908B-C6E3213DF5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6356" y="4408898"/>
            <a:ext cx="1406275" cy="140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ADACC3-C355-4F87-8154-FAE2DD04C269}"/>
              </a:ext>
            </a:extLst>
          </p:cNvPr>
          <p:cNvSpPr>
            <a:spLocks noGrp="1"/>
          </p:cNvSpPr>
          <p:nvPr>
            <p:ph type="title"/>
          </p:nvPr>
        </p:nvSpPr>
        <p:spPr/>
        <p:txBody>
          <a:bodyPr anchor="ctr">
            <a:normAutofit/>
          </a:bodyPr>
          <a:lstStyle/>
          <a:p>
            <a:pPr algn="ctr"/>
            <a:r>
              <a:rPr lang="en-US" sz="4600"/>
              <a:t>Moment of Reflection #1</a:t>
            </a:r>
          </a:p>
        </p:txBody>
      </p:sp>
      <p:sp>
        <p:nvSpPr>
          <p:cNvPr id="2" name="Text Placeholder 1">
            <a:extLst>
              <a:ext uri="{FF2B5EF4-FFF2-40B4-BE49-F238E27FC236}">
                <a16:creationId xmlns:a16="http://schemas.microsoft.com/office/drawing/2014/main" id="{169BD5A7-40C4-4EB9-BB41-C09B84B54E4B}"/>
              </a:ext>
            </a:extLst>
          </p:cNvPr>
          <p:cNvSpPr>
            <a:spLocks noGrp="1"/>
          </p:cNvSpPr>
          <p:nvPr>
            <p:ph type="body" sz="quarter" idx="11"/>
          </p:nvPr>
        </p:nvSpPr>
        <p:spPr>
          <a:xfrm>
            <a:off x="171450" y="1833421"/>
            <a:ext cx="11849100" cy="1952340"/>
          </a:xfrm>
        </p:spPr>
        <p:txBody>
          <a:bodyPr>
            <a:normAutofit/>
          </a:bodyPr>
          <a:lstStyle/>
          <a:p>
            <a:pPr marL="0" indent="0" algn="ctr">
              <a:buNone/>
            </a:pPr>
            <a:r>
              <a:rPr lang="en-US" sz="5400">
                <a:latin typeface="Palatino Linotype"/>
                <a:cs typeface="Calibri"/>
              </a:rPr>
              <a:t>What is your definition of </a:t>
            </a:r>
            <a:br>
              <a:rPr lang="en-US" sz="5400">
                <a:latin typeface="Palatino Linotype"/>
                <a:cs typeface="Calibri"/>
              </a:rPr>
            </a:br>
            <a:r>
              <a:rPr lang="en-US" sz="5400">
                <a:latin typeface="Palatino Linotype"/>
                <a:cs typeface="Calibri"/>
              </a:rPr>
              <a:t>Grade-Level Content?</a:t>
            </a:r>
            <a:endParaRPr lang="en-US" sz="5400">
              <a:latin typeface="Palatino Linotype"/>
            </a:endParaRPr>
          </a:p>
        </p:txBody>
      </p:sp>
      <p:sp>
        <p:nvSpPr>
          <p:cNvPr id="5" name="Slide Number Placeholder 4">
            <a:extLst>
              <a:ext uri="{FF2B5EF4-FFF2-40B4-BE49-F238E27FC236}">
                <a16:creationId xmlns:a16="http://schemas.microsoft.com/office/drawing/2014/main" id="{A5AEBF70-5A8F-4A20-92EB-F1D0A04EDF2B}"/>
              </a:ext>
            </a:extLst>
          </p:cNvPr>
          <p:cNvSpPr>
            <a:spLocks noGrp="1"/>
          </p:cNvSpPr>
          <p:nvPr>
            <p:ph type="sldNum" sz="quarter" idx="10"/>
          </p:nvPr>
        </p:nvSpPr>
        <p:spPr/>
        <p:txBody>
          <a:bodyPr anchor="ctr">
            <a:normAutofit/>
          </a:bodyPr>
          <a:lstStyle/>
          <a:p>
            <a:pPr>
              <a:spcAft>
                <a:spcPts val="600"/>
              </a:spcAft>
            </a:pPr>
            <a:fld id="{A3D1C70C-36A2-44FC-A083-98959550CFF4}" type="slidenum">
              <a:rPr lang="en-US" smtClean="0"/>
              <a:pPr>
                <a:spcAft>
                  <a:spcPts val="600"/>
                </a:spcAft>
              </a:pPr>
              <a:t>10</a:t>
            </a:fld>
            <a:endParaRPr lang="en-US"/>
          </a:p>
        </p:txBody>
      </p:sp>
    </p:spTree>
    <p:extLst>
      <p:ext uri="{BB962C8B-B14F-4D97-AF65-F5344CB8AC3E}">
        <p14:creationId xmlns:p14="http://schemas.microsoft.com/office/powerpoint/2010/main" val="881462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1B3244-AE05-41EF-AB1D-4736E7C972F5}"/>
              </a:ext>
            </a:extLst>
          </p:cNvPr>
          <p:cNvSpPr>
            <a:spLocks noGrp="1"/>
          </p:cNvSpPr>
          <p:nvPr>
            <p:ph type="title"/>
          </p:nvPr>
        </p:nvSpPr>
        <p:spPr/>
        <p:txBody>
          <a:bodyPr/>
          <a:lstStyle/>
          <a:p>
            <a:r>
              <a:rPr lang="en-US"/>
              <a:t>What is Grade-Level Content?</a:t>
            </a:r>
          </a:p>
        </p:txBody>
      </p:sp>
      <p:sp>
        <p:nvSpPr>
          <p:cNvPr id="5" name="Text Placeholder 4">
            <a:extLst>
              <a:ext uri="{FF2B5EF4-FFF2-40B4-BE49-F238E27FC236}">
                <a16:creationId xmlns:a16="http://schemas.microsoft.com/office/drawing/2014/main" id="{AEF961CC-B60E-4236-936B-3D5EF5CA1DC5}"/>
              </a:ext>
            </a:extLst>
          </p:cNvPr>
          <p:cNvSpPr>
            <a:spLocks noGrp="1"/>
          </p:cNvSpPr>
          <p:nvPr>
            <p:ph type="body" sz="quarter" idx="11"/>
          </p:nvPr>
        </p:nvSpPr>
        <p:spPr>
          <a:xfrm>
            <a:off x="171452" y="1222376"/>
            <a:ext cx="7123200" cy="4654442"/>
          </a:xfrm>
        </p:spPr>
        <p:txBody>
          <a:bodyPr vert="horz" lIns="91440" tIns="45720" rIns="822960" bIns="45720" rtlCol="0" anchor="t">
            <a:normAutofit/>
          </a:bodyPr>
          <a:lstStyle/>
          <a:p>
            <a:pPr marL="0" indent="0">
              <a:buNone/>
            </a:pPr>
            <a:r>
              <a:rPr lang="en-US" sz="3200" b="1">
                <a:latin typeface="Palatino Linotype"/>
              </a:rPr>
              <a:t>Grade-Level Content</a:t>
            </a:r>
            <a:r>
              <a:rPr lang="en-US" sz="2000">
                <a:latin typeface="Palatino Linotype"/>
              </a:rPr>
              <a:t> </a:t>
            </a:r>
            <a:r>
              <a:rPr lang="en-US" sz="3200">
                <a:latin typeface="Palatino Linotype"/>
              </a:rPr>
              <a:t>are the rigorous grade-appropriate instructions and tasks, driven by the </a:t>
            </a:r>
            <a:r>
              <a:rPr lang="en-US" sz="3200">
                <a:latin typeface="Palatino Linotype"/>
                <a:hlinkClick r:id="rId3"/>
              </a:rPr>
              <a:t>New Jersey Student Learning Standards (NJSLS)</a:t>
            </a:r>
            <a:r>
              <a:rPr lang="en-US" sz="3200">
                <a:latin typeface="Palatino Linotype"/>
              </a:rPr>
              <a:t> which support students in meeting learning objectives.</a:t>
            </a:r>
          </a:p>
        </p:txBody>
      </p:sp>
      <p:pic>
        <p:nvPicPr>
          <p:cNvPr id="7" name="Picture 6" descr="A group of people sitting at a table looking at a paper.">
            <a:extLst>
              <a:ext uri="{FF2B5EF4-FFF2-40B4-BE49-F238E27FC236}">
                <a16:creationId xmlns:a16="http://schemas.microsoft.com/office/drawing/2014/main" id="{319E8037-0D07-4D79-83F7-2AAE5A61E7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1860" y="2282655"/>
            <a:ext cx="5261398" cy="3152375"/>
          </a:xfrm>
          <a:prstGeom prst="rect">
            <a:avLst/>
          </a:prstGeom>
        </p:spPr>
      </p:pic>
    </p:spTree>
    <p:extLst>
      <p:ext uri="{BB962C8B-B14F-4D97-AF65-F5344CB8AC3E}">
        <p14:creationId xmlns:p14="http://schemas.microsoft.com/office/powerpoint/2010/main" val="4121159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ADACC3-C355-4F87-8154-FAE2DD04C269}"/>
              </a:ext>
            </a:extLst>
          </p:cNvPr>
          <p:cNvSpPr>
            <a:spLocks noGrp="1"/>
          </p:cNvSpPr>
          <p:nvPr>
            <p:ph type="title"/>
          </p:nvPr>
        </p:nvSpPr>
        <p:spPr/>
        <p:txBody>
          <a:bodyPr anchor="ctr">
            <a:normAutofit/>
          </a:bodyPr>
          <a:lstStyle/>
          <a:p>
            <a:pPr algn="ctr"/>
            <a:r>
              <a:rPr lang="en-US" sz="4600"/>
              <a:t>Moment of Reflection #2</a:t>
            </a:r>
          </a:p>
        </p:txBody>
      </p:sp>
      <p:sp>
        <p:nvSpPr>
          <p:cNvPr id="2" name="Text Placeholder 1">
            <a:extLst>
              <a:ext uri="{FF2B5EF4-FFF2-40B4-BE49-F238E27FC236}">
                <a16:creationId xmlns:a16="http://schemas.microsoft.com/office/drawing/2014/main" id="{62CB0D80-D0F1-4BB0-997B-D6BDF01A9954}"/>
              </a:ext>
            </a:extLst>
          </p:cNvPr>
          <p:cNvSpPr>
            <a:spLocks noGrp="1"/>
          </p:cNvSpPr>
          <p:nvPr>
            <p:ph type="body" sz="quarter" idx="11"/>
          </p:nvPr>
        </p:nvSpPr>
        <p:spPr>
          <a:xfrm>
            <a:off x="171450" y="2127686"/>
            <a:ext cx="11849100" cy="1669415"/>
          </a:xfrm>
        </p:spPr>
        <p:txBody>
          <a:bodyPr>
            <a:normAutofit/>
          </a:bodyPr>
          <a:lstStyle/>
          <a:p>
            <a:pPr marL="0" indent="0" algn="ctr">
              <a:buNone/>
            </a:pPr>
            <a:r>
              <a:rPr lang="en-US" sz="4000">
                <a:latin typeface="Palatino Linotype"/>
                <a:cs typeface="Calibri"/>
              </a:rPr>
              <a:t>Share one example, of a typical way you would ensure an assignment or task was grade-level?</a:t>
            </a:r>
            <a:endParaRPr lang="en-US" sz="4000">
              <a:latin typeface="Palatino Linotype"/>
            </a:endParaRPr>
          </a:p>
        </p:txBody>
      </p:sp>
      <p:sp>
        <p:nvSpPr>
          <p:cNvPr id="5" name="Slide Number Placeholder 4">
            <a:extLst>
              <a:ext uri="{FF2B5EF4-FFF2-40B4-BE49-F238E27FC236}">
                <a16:creationId xmlns:a16="http://schemas.microsoft.com/office/drawing/2014/main" id="{A5AEBF70-5A8F-4A20-92EB-F1D0A04EDF2B}"/>
              </a:ext>
            </a:extLst>
          </p:cNvPr>
          <p:cNvSpPr>
            <a:spLocks noGrp="1"/>
          </p:cNvSpPr>
          <p:nvPr>
            <p:ph type="sldNum" sz="quarter" idx="10"/>
          </p:nvPr>
        </p:nvSpPr>
        <p:spPr/>
        <p:txBody>
          <a:bodyPr anchor="ctr">
            <a:normAutofit/>
          </a:bodyPr>
          <a:lstStyle/>
          <a:p>
            <a:pPr>
              <a:spcAft>
                <a:spcPts val="600"/>
              </a:spcAft>
            </a:pPr>
            <a:fld id="{A3D1C70C-36A2-44FC-A083-98959550CFF4}" type="slidenum">
              <a:rPr lang="en-US" smtClean="0"/>
              <a:pPr>
                <a:spcAft>
                  <a:spcPts val="600"/>
                </a:spcAft>
              </a:pPr>
              <a:t>12</a:t>
            </a:fld>
            <a:endParaRPr lang="en-US"/>
          </a:p>
        </p:txBody>
      </p:sp>
    </p:spTree>
    <p:extLst>
      <p:ext uri="{BB962C8B-B14F-4D97-AF65-F5344CB8AC3E}">
        <p14:creationId xmlns:p14="http://schemas.microsoft.com/office/powerpoint/2010/main" val="2247766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85617-C7F1-4625-8360-CCB726D68587}"/>
              </a:ext>
            </a:extLst>
          </p:cNvPr>
          <p:cNvSpPr>
            <a:spLocks noGrp="1"/>
          </p:cNvSpPr>
          <p:nvPr>
            <p:ph type="title"/>
          </p:nvPr>
        </p:nvSpPr>
        <p:spPr/>
        <p:txBody>
          <a:bodyPr/>
          <a:lstStyle/>
          <a:p>
            <a:r>
              <a:rPr lang="en-US">
                <a:latin typeface="Palatino Linotype"/>
              </a:rPr>
              <a:t>What Grade-Level Content is Not:</a:t>
            </a:r>
          </a:p>
        </p:txBody>
      </p:sp>
      <p:sp>
        <p:nvSpPr>
          <p:cNvPr id="5" name="Slide Number Placeholder 4">
            <a:extLst>
              <a:ext uri="{FF2B5EF4-FFF2-40B4-BE49-F238E27FC236}">
                <a16:creationId xmlns:a16="http://schemas.microsoft.com/office/drawing/2014/main" id="{1F21BEDF-A629-41A3-8550-817FC5568D3F}"/>
              </a:ext>
            </a:extLst>
          </p:cNvPr>
          <p:cNvSpPr>
            <a:spLocks noGrp="1"/>
          </p:cNvSpPr>
          <p:nvPr>
            <p:ph type="sldNum" sz="quarter" idx="12"/>
          </p:nvPr>
        </p:nvSpPr>
        <p:spPr/>
        <p:txBody>
          <a:bodyPr/>
          <a:lstStyle/>
          <a:p>
            <a:fld id="{A3D1C70C-36A2-44FC-A083-98959550CFF4}" type="slidenum">
              <a:rPr lang="en-US" smtClean="0"/>
              <a:t>13</a:t>
            </a:fld>
            <a:endParaRPr lang="en-US"/>
          </a:p>
        </p:txBody>
      </p:sp>
      <p:graphicFrame>
        <p:nvGraphicFramePr>
          <p:cNvPr id="6" name="Table 6">
            <a:extLst>
              <a:ext uri="{FF2B5EF4-FFF2-40B4-BE49-F238E27FC236}">
                <a16:creationId xmlns:a16="http://schemas.microsoft.com/office/drawing/2014/main" id="{65151657-5CE0-4314-83A6-D23AE1A77471}"/>
              </a:ext>
            </a:extLst>
          </p:cNvPr>
          <p:cNvGraphicFramePr>
            <a:graphicFrameLocks noGrp="1"/>
          </p:cNvGraphicFramePr>
          <p:nvPr>
            <p:extLst>
              <p:ext uri="{D42A27DB-BD31-4B8C-83A1-F6EECF244321}">
                <p14:modId xmlns:p14="http://schemas.microsoft.com/office/powerpoint/2010/main" val="2905371092"/>
              </p:ext>
            </p:extLst>
          </p:nvPr>
        </p:nvGraphicFramePr>
        <p:xfrm>
          <a:off x="734785" y="1251857"/>
          <a:ext cx="10298800" cy="4728494"/>
        </p:xfrm>
        <a:graphic>
          <a:graphicData uri="http://schemas.openxmlformats.org/drawingml/2006/table">
            <a:tbl>
              <a:tblPr firstRow="1" bandRow="1">
                <a:tableStyleId>{5C22544A-7EE6-4342-B048-85BDC9FD1C3A}</a:tableStyleId>
              </a:tblPr>
              <a:tblGrid>
                <a:gridCol w="2369583">
                  <a:extLst>
                    <a:ext uri="{9D8B030D-6E8A-4147-A177-3AD203B41FA5}">
                      <a16:colId xmlns:a16="http://schemas.microsoft.com/office/drawing/2014/main" val="2091151055"/>
                    </a:ext>
                  </a:extLst>
                </a:gridCol>
                <a:gridCol w="7929217">
                  <a:extLst>
                    <a:ext uri="{9D8B030D-6E8A-4147-A177-3AD203B41FA5}">
                      <a16:colId xmlns:a16="http://schemas.microsoft.com/office/drawing/2014/main" val="2601913018"/>
                    </a:ext>
                  </a:extLst>
                </a:gridCol>
              </a:tblGrid>
              <a:tr h="547243">
                <a:tc>
                  <a:txBody>
                    <a:bodyPr/>
                    <a:lstStyle/>
                    <a:p>
                      <a:pPr algn="ctr"/>
                      <a:r>
                        <a:rPr lang="en-US" sz="2400"/>
                        <a:t>What it is Not:</a:t>
                      </a:r>
                    </a:p>
                  </a:txBody>
                  <a:tcPr anchor="ctr"/>
                </a:tc>
                <a:tc>
                  <a:txBody>
                    <a:bodyPr/>
                    <a:lstStyle/>
                    <a:p>
                      <a:pPr algn="ctr"/>
                      <a:r>
                        <a:rPr lang="en-US" sz="2400"/>
                        <a:t>What it is:</a:t>
                      </a:r>
                    </a:p>
                  </a:txBody>
                  <a:tcPr anchor="ctr"/>
                </a:tc>
                <a:extLst>
                  <a:ext uri="{0D108BD9-81ED-4DB2-BD59-A6C34878D82A}">
                    <a16:rowId xmlns:a16="http://schemas.microsoft.com/office/drawing/2014/main" val="2574346878"/>
                  </a:ext>
                </a:extLst>
              </a:tr>
              <a:tr h="1707401">
                <a:tc>
                  <a:txBody>
                    <a:bodyPr/>
                    <a:lstStyle/>
                    <a:p>
                      <a:pPr marL="285750" indent="-285750">
                        <a:buFont typeface="Palatino Linotype" panose="02040502050505030304" pitchFamily="18" charset="0"/>
                        <a:buChar char="×"/>
                      </a:pPr>
                      <a:r>
                        <a:rPr lang="en-US" sz="2400"/>
                        <a:t>Arbitrary</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400">
                          <a:solidFill>
                            <a:schemeClr val="tx1"/>
                          </a:solidFill>
                        </a:rPr>
                        <a:t>Heavily aligned to the standards (skills) students should acquire year to year, according to their biological age and corresponding grade level</a:t>
                      </a:r>
                    </a:p>
                    <a:p>
                      <a:pPr marL="285750" indent="-285750">
                        <a:buFont typeface="Wingdings" panose="05000000000000000000" pitchFamily="2" charset="2"/>
                        <a:buChar char="ü"/>
                      </a:pPr>
                      <a:endParaRPr lang="en-US" sz="2400">
                        <a:solidFill>
                          <a:schemeClr val="tx1"/>
                        </a:solidFill>
                      </a:endParaRPr>
                    </a:p>
                  </a:txBody>
                  <a:tcPr anchor="ctr"/>
                </a:tc>
                <a:extLst>
                  <a:ext uri="{0D108BD9-81ED-4DB2-BD59-A6C34878D82A}">
                    <a16:rowId xmlns:a16="http://schemas.microsoft.com/office/drawing/2014/main" val="3618810494"/>
                  </a:ext>
                </a:extLst>
              </a:tr>
              <a:tr h="919370">
                <a:tc>
                  <a:txBody>
                    <a:bodyPr/>
                    <a:lstStyle/>
                    <a:p>
                      <a:pPr marL="285750" indent="-285750">
                        <a:buFont typeface="Palatino Linotype" panose="02040502050505030304" pitchFamily="18" charset="0"/>
                        <a:buChar char="×"/>
                      </a:pPr>
                      <a:r>
                        <a:rPr lang="en-US" sz="2400"/>
                        <a:t>Unvetted</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400">
                          <a:solidFill>
                            <a:schemeClr val="tx1"/>
                          </a:solidFill>
                        </a:rPr>
                        <a:t>Third-party reviewed high-quality resources</a:t>
                      </a:r>
                    </a:p>
                    <a:p>
                      <a:pPr marL="285750" indent="-285750">
                        <a:buFont typeface="Wingdings" panose="05000000000000000000" pitchFamily="2" charset="2"/>
                        <a:buChar char="ü"/>
                      </a:pPr>
                      <a:endParaRPr lang="en-US" sz="2400">
                        <a:solidFill>
                          <a:schemeClr val="tx1"/>
                        </a:solidFill>
                      </a:endParaRPr>
                    </a:p>
                  </a:txBody>
                  <a:tcPr anchor="ctr"/>
                </a:tc>
                <a:extLst>
                  <a:ext uri="{0D108BD9-81ED-4DB2-BD59-A6C34878D82A}">
                    <a16:rowId xmlns:a16="http://schemas.microsoft.com/office/drawing/2014/main" val="955425733"/>
                  </a:ext>
                </a:extLst>
              </a:tr>
              <a:tr h="1335275">
                <a:tc>
                  <a:txBody>
                    <a:bodyPr/>
                    <a:lstStyle/>
                    <a:p>
                      <a:pPr marL="285750" marR="0" lvl="0" indent="-285750" algn="l" rtl="0" eaLnBrk="1" fontAlgn="auto" latinLnBrk="0" hangingPunct="1">
                        <a:lnSpc>
                          <a:spcPct val="100000"/>
                        </a:lnSpc>
                        <a:spcBef>
                          <a:spcPts val="0"/>
                        </a:spcBef>
                        <a:spcAft>
                          <a:spcPts val="0"/>
                        </a:spcAft>
                        <a:buClrTx/>
                        <a:buSzTx/>
                        <a:buFont typeface="Palatino Linotype" panose="02040502050505030304" pitchFamily="18" charset="0"/>
                        <a:buChar char="×"/>
                      </a:pPr>
                      <a:r>
                        <a:rPr lang="en-US" sz="2400"/>
                        <a:t>Unrelatable </a:t>
                      </a:r>
                    </a:p>
                    <a:p>
                      <a:pPr marL="285750" indent="-285750">
                        <a:buFont typeface="Palatino Linotype" panose="02040502050505030304" pitchFamily="18" charset="0"/>
                        <a:buChar char="×"/>
                      </a:pPr>
                      <a:endParaRPr lang="en-US" sz="2400"/>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400">
                          <a:solidFill>
                            <a:schemeClr val="tx1"/>
                          </a:solidFill>
                        </a:rPr>
                        <a:t>Applicable to student's present life/circumstance…evoke action and everyday use of skills</a:t>
                      </a:r>
                    </a:p>
                    <a:p>
                      <a:pPr marL="0" indent="0">
                        <a:buFont typeface="Wingdings" panose="05000000000000000000" pitchFamily="2" charset="2"/>
                        <a:buNone/>
                      </a:pPr>
                      <a:endParaRPr lang="en-US" sz="2400">
                        <a:solidFill>
                          <a:schemeClr val="tx1"/>
                        </a:solidFill>
                      </a:endParaRPr>
                    </a:p>
                  </a:txBody>
                  <a:tcPr anchor="ctr"/>
                </a:tc>
                <a:extLst>
                  <a:ext uri="{0D108BD9-81ED-4DB2-BD59-A6C34878D82A}">
                    <a16:rowId xmlns:a16="http://schemas.microsoft.com/office/drawing/2014/main" val="2547842465"/>
                  </a:ext>
                </a:extLst>
              </a:tr>
            </a:tbl>
          </a:graphicData>
        </a:graphic>
      </p:graphicFrame>
    </p:spTree>
    <p:extLst>
      <p:ext uri="{BB962C8B-B14F-4D97-AF65-F5344CB8AC3E}">
        <p14:creationId xmlns:p14="http://schemas.microsoft.com/office/powerpoint/2010/main" val="1236812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ADACC3-C355-4F87-8154-FAE2DD04C269}"/>
              </a:ext>
            </a:extLst>
          </p:cNvPr>
          <p:cNvSpPr>
            <a:spLocks noGrp="1"/>
          </p:cNvSpPr>
          <p:nvPr>
            <p:ph type="title"/>
          </p:nvPr>
        </p:nvSpPr>
        <p:spPr>
          <a:xfrm>
            <a:off x="1397285" y="330928"/>
            <a:ext cx="11486508" cy="747579"/>
          </a:xfrm>
        </p:spPr>
        <p:txBody>
          <a:bodyPr/>
          <a:lstStyle/>
          <a:p>
            <a:r>
              <a:rPr lang="en-US" sz="4000"/>
              <a:t>Is Grade-Level Content Access at Risk?</a:t>
            </a:r>
          </a:p>
        </p:txBody>
      </p:sp>
      <p:sp>
        <p:nvSpPr>
          <p:cNvPr id="5" name="Slide Number Placeholder 4">
            <a:extLst>
              <a:ext uri="{FF2B5EF4-FFF2-40B4-BE49-F238E27FC236}">
                <a16:creationId xmlns:a16="http://schemas.microsoft.com/office/drawing/2014/main" id="{A5AEBF70-5A8F-4A20-92EB-F1D0A04EDF2B}"/>
              </a:ext>
            </a:extLst>
          </p:cNvPr>
          <p:cNvSpPr>
            <a:spLocks noGrp="1"/>
          </p:cNvSpPr>
          <p:nvPr>
            <p:ph type="sldNum" sz="quarter" idx="10"/>
          </p:nvPr>
        </p:nvSpPr>
        <p:spPr/>
        <p:txBody>
          <a:bodyPr/>
          <a:lstStyle/>
          <a:p>
            <a:fld id="{A3D1C70C-36A2-44FC-A083-98959550CFF4}" type="slidenum">
              <a:rPr lang="en-US" smtClean="0"/>
              <a:t>14</a:t>
            </a:fld>
            <a:endParaRPr lang="en-US"/>
          </a:p>
        </p:txBody>
      </p:sp>
      <p:graphicFrame>
        <p:nvGraphicFramePr>
          <p:cNvPr id="2" name="Table 2">
            <a:extLst>
              <a:ext uri="{FF2B5EF4-FFF2-40B4-BE49-F238E27FC236}">
                <a16:creationId xmlns:a16="http://schemas.microsoft.com/office/drawing/2014/main" id="{6822820E-5BAE-4AF4-831C-F85A53E11942}"/>
              </a:ext>
            </a:extLst>
          </p:cNvPr>
          <p:cNvGraphicFramePr>
            <a:graphicFrameLocks noGrp="1"/>
          </p:cNvGraphicFramePr>
          <p:nvPr>
            <p:extLst>
              <p:ext uri="{D42A27DB-BD31-4B8C-83A1-F6EECF244321}">
                <p14:modId xmlns:p14="http://schemas.microsoft.com/office/powerpoint/2010/main" val="3321744540"/>
              </p:ext>
            </p:extLst>
          </p:nvPr>
        </p:nvGraphicFramePr>
        <p:xfrm>
          <a:off x="421821" y="1959428"/>
          <a:ext cx="11226513" cy="3673854"/>
        </p:xfrm>
        <a:graphic>
          <a:graphicData uri="http://schemas.openxmlformats.org/drawingml/2006/table">
            <a:tbl>
              <a:tblPr firstRow="1" bandRow="1">
                <a:tableStyleId>{3B4B98B0-60AC-42C2-AFA5-B58CD77FA1E5}</a:tableStyleId>
              </a:tblPr>
              <a:tblGrid>
                <a:gridCol w="3742171">
                  <a:extLst>
                    <a:ext uri="{9D8B030D-6E8A-4147-A177-3AD203B41FA5}">
                      <a16:colId xmlns:a16="http://schemas.microsoft.com/office/drawing/2014/main" val="2666595984"/>
                    </a:ext>
                  </a:extLst>
                </a:gridCol>
                <a:gridCol w="3742171">
                  <a:extLst>
                    <a:ext uri="{9D8B030D-6E8A-4147-A177-3AD203B41FA5}">
                      <a16:colId xmlns:a16="http://schemas.microsoft.com/office/drawing/2014/main" val="1939496959"/>
                    </a:ext>
                  </a:extLst>
                </a:gridCol>
                <a:gridCol w="3742171">
                  <a:extLst>
                    <a:ext uri="{9D8B030D-6E8A-4147-A177-3AD203B41FA5}">
                      <a16:colId xmlns:a16="http://schemas.microsoft.com/office/drawing/2014/main" val="3670385557"/>
                    </a:ext>
                  </a:extLst>
                </a:gridCol>
              </a:tblGrid>
              <a:tr h="856482">
                <a:tc>
                  <a:txBody>
                    <a:bodyPr/>
                    <a:lstStyle/>
                    <a:p>
                      <a:pPr algn="ctr"/>
                      <a:r>
                        <a:rPr lang="en-US" sz="2400"/>
                        <a:t>Yes, Studies Report:</a:t>
                      </a:r>
                    </a:p>
                  </a:txBody>
                  <a:tcPr anchor="ctr"/>
                </a:tc>
                <a:tc>
                  <a:txBody>
                    <a:bodyPr/>
                    <a:lstStyle/>
                    <a:p>
                      <a:pPr algn="ctr"/>
                      <a:r>
                        <a:rPr lang="en-US" sz="2400"/>
                        <a:t>Yes, Studies Report: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Yes, Studies Report:</a:t>
                      </a:r>
                    </a:p>
                  </a:txBody>
                  <a:tcPr anchor="ctr"/>
                </a:tc>
                <a:extLst>
                  <a:ext uri="{0D108BD9-81ED-4DB2-BD59-A6C34878D82A}">
                    <a16:rowId xmlns:a16="http://schemas.microsoft.com/office/drawing/2014/main" val="1294250255"/>
                  </a:ext>
                </a:extLst>
              </a:tr>
              <a:tr h="2817372">
                <a:tc>
                  <a:txBody>
                    <a:bodyPr/>
                    <a:lstStyle/>
                    <a:p>
                      <a:pPr marL="182880" indent="0" algn="l" rtl="0" fontAlgn="base">
                        <a:buNone/>
                      </a:pPr>
                      <a:r>
                        <a:rPr lang="en-US" sz="2400"/>
                        <a:t>Students can spend up to 500 hours on non-grade-level tasks</a:t>
                      </a:r>
                    </a:p>
                    <a:p>
                      <a:pPr marL="182880" lvl="0" algn="l" fontAlgn="base"/>
                      <a:endParaRPr lang="en-US" sz="2400"/>
                    </a:p>
                    <a:p>
                      <a:pPr marL="182880" algn="l"/>
                      <a:endParaRPr lang="en-US" sz="2400"/>
                    </a:p>
                  </a:txBody>
                  <a:tcPr anchor="ctr"/>
                </a:tc>
                <a:tc>
                  <a:txBody>
                    <a:bodyPr/>
                    <a:lstStyle/>
                    <a:p>
                      <a:pPr marL="182880" marR="0" lvl="0" indent="0" algn="l" defTabSz="914400" rtl="0" eaLnBrk="1" fontAlgn="base" latinLnBrk="0" hangingPunct="1">
                        <a:lnSpc>
                          <a:spcPct val="100000"/>
                        </a:lnSpc>
                        <a:spcBef>
                          <a:spcPts val="0"/>
                        </a:spcBef>
                        <a:spcAft>
                          <a:spcPts val="0"/>
                        </a:spcAft>
                        <a:buClrTx/>
                        <a:buSzTx/>
                        <a:buFontTx/>
                        <a:buNone/>
                        <a:tabLst/>
                        <a:defRPr/>
                      </a:pPr>
                      <a:r>
                        <a:rPr lang="en-US" sz="2400"/>
                        <a:t>Teachers can spend </a:t>
                      </a:r>
                      <a:br>
                        <a:rPr lang="en-US" sz="2400"/>
                      </a:br>
                      <a:r>
                        <a:rPr lang="en-US" sz="2400"/>
                        <a:t>7</a:t>
                      </a:r>
                      <a:r>
                        <a:rPr lang="en-US" sz="1800" kern="1200">
                          <a:solidFill>
                            <a:schemeClr val="tx1"/>
                          </a:solidFill>
                          <a:effectLst/>
                          <a:latin typeface="+mn-lt"/>
                          <a:ea typeface="+mn-ea"/>
                          <a:cs typeface="+mn-cs"/>
                        </a:rPr>
                        <a:t>–</a:t>
                      </a:r>
                      <a:r>
                        <a:rPr lang="en-US" sz="2400"/>
                        <a:t>12 hours a week creating/researching for instructional resources</a:t>
                      </a:r>
                    </a:p>
                    <a:p>
                      <a:pPr marL="182880" lvl="0" algn="l" fontAlgn="base"/>
                      <a:endParaRPr lang="en-US" sz="2400"/>
                    </a:p>
                  </a:txBody>
                  <a:tcPr anchor="ct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2400"/>
                        <a:t>Implicit biases can cause students of color to have far less access to rigorous (grade-level) instruction, than their peers</a:t>
                      </a:r>
                    </a:p>
                  </a:txBody>
                  <a:tcPr anchor="ctr"/>
                </a:tc>
                <a:extLst>
                  <a:ext uri="{0D108BD9-81ED-4DB2-BD59-A6C34878D82A}">
                    <a16:rowId xmlns:a16="http://schemas.microsoft.com/office/drawing/2014/main" val="2370287094"/>
                  </a:ext>
                </a:extLst>
              </a:tr>
            </a:tbl>
          </a:graphicData>
        </a:graphic>
      </p:graphicFrame>
    </p:spTree>
    <p:extLst>
      <p:ext uri="{BB962C8B-B14F-4D97-AF65-F5344CB8AC3E}">
        <p14:creationId xmlns:p14="http://schemas.microsoft.com/office/powerpoint/2010/main" val="486621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ADACC3-C355-4F87-8154-FAE2DD04C269}"/>
              </a:ext>
            </a:extLst>
          </p:cNvPr>
          <p:cNvSpPr>
            <a:spLocks noGrp="1"/>
          </p:cNvSpPr>
          <p:nvPr>
            <p:ph type="title"/>
          </p:nvPr>
        </p:nvSpPr>
        <p:spPr>
          <a:xfrm>
            <a:off x="1256841" y="378896"/>
            <a:ext cx="10096959" cy="747579"/>
          </a:xfrm>
        </p:spPr>
        <p:txBody>
          <a:bodyPr anchor="ctr">
            <a:normAutofit/>
          </a:bodyPr>
          <a:lstStyle/>
          <a:p>
            <a:pPr algn="ctr"/>
            <a:r>
              <a:rPr lang="en-US" sz="4600"/>
              <a:t>Moment of Reflection #3</a:t>
            </a:r>
          </a:p>
        </p:txBody>
      </p:sp>
      <p:sp>
        <p:nvSpPr>
          <p:cNvPr id="5" name="Slide Number Placeholder 4">
            <a:extLst>
              <a:ext uri="{FF2B5EF4-FFF2-40B4-BE49-F238E27FC236}">
                <a16:creationId xmlns:a16="http://schemas.microsoft.com/office/drawing/2014/main" id="{A5AEBF70-5A8F-4A20-92EB-F1D0A04EDF2B}"/>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15</a:t>
            </a:fld>
            <a:endParaRPr lang="en-US"/>
          </a:p>
        </p:txBody>
      </p:sp>
      <p:sp>
        <p:nvSpPr>
          <p:cNvPr id="41" name="TextBox 40">
            <a:extLst>
              <a:ext uri="{FF2B5EF4-FFF2-40B4-BE49-F238E27FC236}">
                <a16:creationId xmlns:a16="http://schemas.microsoft.com/office/drawing/2014/main" id="{FAA2C84C-3D49-A164-84B9-EAEAC3BE363F}"/>
              </a:ext>
            </a:extLst>
          </p:cNvPr>
          <p:cNvSpPr txBox="1"/>
          <p:nvPr/>
        </p:nvSpPr>
        <p:spPr>
          <a:xfrm>
            <a:off x="1254578" y="2043792"/>
            <a:ext cx="8961663"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ctr">
              <a:buFont typeface="Arial"/>
              <a:buChar char="•"/>
            </a:pPr>
            <a:r>
              <a:rPr lang="en-US" sz="3200">
                <a:solidFill>
                  <a:srgbClr val="444444"/>
                </a:solidFill>
                <a:latin typeface="Palatino Linotype"/>
                <a:cs typeface="Arial"/>
              </a:rPr>
              <a:t>Do you know a student that has missed their opportunity to engage with grade-level content lately? ​</a:t>
            </a:r>
            <a:endParaRPr lang="en-US"/>
          </a:p>
          <a:p>
            <a:pPr marL="457200" indent="-457200" algn="ctr">
              <a:buFont typeface="Arial"/>
              <a:buChar char="•"/>
            </a:pPr>
            <a:endParaRPr lang="en-US" sz="3200">
              <a:solidFill>
                <a:srgbClr val="444444"/>
              </a:solidFill>
              <a:latin typeface="Palatino Linotype"/>
              <a:cs typeface="Arial"/>
            </a:endParaRPr>
          </a:p>
          <a:p>
            <a:pPr marL="457200" indent="-457200" algn="ctr">
              <a:buFont typeface="Arial"/>
              <a:buChar char="•"/>
            </a:pPr>
            <a:r>
              <a:rPr lang="en-US" sz="3200">
                <a:solidFill>
                  <a:srgbClr val="444444"/>
                </a:solidFill>
                <a:latin typeface="Palatino Linotype"/>
                <a:cs typeface="Arial"/>
              </a:rPr>
              <a:t>Do your experiences ring true to the studies?​</a:t>
            </a:r>
          </a:p>
        </p:txBody>
      </p:sp>
    </p:spTree>
    <p:extLst>
      <p:ext uri="{BB962C8B-B14F-4D97-AF65-F5344CB8AC3E}">
        <p14:creationId xmlns:p14="http://schemas.microsoft.com/office/powerpoint/2010/main" val="981902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198F-C822-4109-87EC-664F1E28D8CF}"/>
              </a:ext>
            </a:extLst>
          </p:cNvPr>
          <p:cNvSpPr>
            <a:spLocks noGrp="1"/>
          </p:cNvSpPr>
          <p:nvPr>
            <p:ph type="title"/>
          </p:nvPr>
        </p:nvSpPr>
        <p:spPr/>
        <p:txBody>
          <a:bodyPr/>
          <a:lstStyle/>
          <a:p>
            <a:r>
              <a:rPr lang="en-US" sz="4000"/>
              <a:t>What Inequitable Access Can Look Like: </a:t>
            </a:r>
          </a:p>
        </p:txBody>
      </p:sp>
      <p:pic>
        <p:nvPicPr>
          <p:cNvPr id="7" name="Content Placeholder 6" descr="screenshot depicting how some students have access to grade-level content. ">
            <a:extLst>
              <a:ext uri="{FF2B5EF4-FFF2-40B4-BE49-F238E27FC236}">
                <a16:creationId xmlns:a16="http://schemas.microsoft.com/office/drawing/2014/main" id="{9E66BB2A-C7F5-4BCE-AA98-A688E2B68FF1}"/>
              </a:ext>
            </a:extLst>
          </p:cNvPr>
          <p:cNvPicPr>
            <a:picLocks noGrp="1" noChangeAspect="1"/>
          </p:cNvPicPr>
          <p:nvPr>
            <p:ph sz="half" idx="1"/>
          </p:nvPr>
        </p:nvPicPr>
        <p:blipFill>
          <a:blip r:embed="rId2"/>
          <a:stretch>
            <a:fillRect/>
          </a:stretch>
        </p:blipFill>
        <p:spPr>
          <a:xfrm>
            <a:off x="135392" y="1712027"/>
            <a:ext cx="5843587" cy="4367848"/>
          </a:xfrm>
        </p:spPr>
      </p:pic>
      <p:sp>
        <p:nvSpPr>
          <p:cNvPr id="5" name="Slide Number Placeholder 4">
            <a:extLst>
              <a:ext uri="{FF2B5EF4-FFF2-40B4-BE49-F238E27FC236}">
                <a16:creationId xmlns:a16="http://schemas.microsoft.com/office/drawing/2014/main" id="{FCBEC0CF-4FE4-4606-9314-5FAF4A1CFD9A}"/>
              </a:ext>
            </a:extLst>
          </p:cNvPr>
          <p:cNvSpPr>
            <a:spLocks noGrp="1"/>
          </p:cNvSpPr>
          <p:nvPr>
            <p:ph type="sldNum" sz="quarter" idx="12"/>
          </p:nvPr>
        </p:nvSpPr>
        <p:spPr/>
        <p:txBody>
          <a:bodyPr/>
          <a:lstStyle/>
          <a:p>
            <a:fld id="{A3D1C70C-36A2-44FC-A083-98959550CFF4}" type="slidenum">
              <a:rPr lang="en-US" smtClean="0"/>
              <a:t>16</a:t>
            </a:fld>
            <a:endParaRPr lang="en-US"/>
          </a:p>
        </p:txBody>
      </p:sp>
      <p:pic>
        <p:nvPicPr>
          <p:cNvPr id="9" name="Picture 8" descr="Screenshot describing how other students have not had access to grade-level content.">
            <a:extLst>
              <a:ext uri="{FF2B5EF4-FFF2-40B4-BE49-F238E27FC236}">
                <a16:creationId xmlns:a16="http://schemas.microsoft.com/office/drawing/2014/main" id="{C28356BE-F02F-4F3F-AD30-C7C23964212E}"/>
              </a:ext>
            </a:extLst>
          </p:cNvPr>
          <p:cNvPicPr>
            <a:picLocks noChangeAspect="1"/>
          </p:cNvPicPr>
          <p:nvPr/>
        </p:nvPicPr>
        <p:blipFill>
          <a:blip r:embed="rId3"/>
          <a:stretch>
            <a:fillRect/>
          </a:stretch>
        </p:blipFill>
        <p:spPr>
          <a:xfrm>
            <a:off x="6096000" y="1732703"/>
            <a:ext cx="5340121" cy="4380421"/>
          </a:xfrm>
          <a:prstGeom prst="rect">
            <a:avLst/>
          </a:prstGeom>
        </p:spPr>
      </p:pic>
    </p:spTree>
    <p:extLst>
      <p:ext uri="{BB962C8B-B14F-4D97-AF65-F5344CB8AC3E}">
        <p14:creationId xmlns:p14="http://schemas.microsoft.com/office/powerpoint/2010/main" val="404426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ADACC3-C355-4F87-8154-FAE2DD04C269}"/>
              </a:ext>
            </a:extLst>
          </p:cNvPr>
          <p:cNvSpPr>
            <a:spLocks noGrp="1"/>
          </p:cNvSpPr>
          <p:nvPr>
            <p:ph type="title"/>
          </p:nvPr>
        </p:nvSpPr>
        <p:spPr/>
        <p:txBody>
          <a:bodyPr/>
          <a:lstStyle/>
          <a:p>
            <a:r>
              <a:rPr lang="en-US"/>
              <a:t>Why Protect Grade-Level Access?</a:t>
            </a:r>
          </a:p>
        </p:txBody>
      </p:sp>
      <p:sp>
        <p:nvSpPr>
          <p:cNvPr id="5" name="Slide Number Placeholder 4">
            <a:extLst>
              <a:ext uri="{FF2B5EF4-FFF2-40B4-BE49-F238E27FC236}">
                <a16:creationId xmlns:a16="http://schemas.microsoft.com/office/drawing/2014/main" id="{A5AEBF70-5A8F-4A20-92EB-F1D0A04EDF2B}"/>
              </a:ext>
            </a:extLst>
          </p:cNvPr>
          <p:cNvSpPr>
            <a:spLocks noGrp="1"/>
          </p:cNvSpPr>
          <p:nvPr>
            <p:ph type="sldNum" sz="quarter" idx="12"/>
          </p:nvPr>
        </p:nvSpPr>
        <p:spPr/>
        <p:txBody>
          <a:bodyPr/>
          <a:lstStyle/>
          <a:p>
            <a:fld id="{A3D1C70C-36A2-44FC-A083-98959550CFF4}" type="slidenum">
              <a:rPr lang="en-US" smtClean="0"/>
              <a:t>17</a:t>
            </a:fld>
            <a:endParaRPr lang="en-US"/>
          </a:p>
        </p:txBody>
      </p:sp>
      <p:graphicFrame>
        <p:nvGraphicFramePr>
          <p:cNvPr id="9" name="Table 6">
            <a:extLst>
              <a:ext uri="{FF2B5EF4-FFF2-40B4-BE49-F238E27FC236}">
                <a16:creationId xmlns:a16="http://schemas.microsoft.com/office/drawing/2014/main" id="{8783BED1-6F7A-4061-87D9-941DC74CB16E}"/>
              </a:ext>
            </a:extLst>
          </p:cNvPr>
          <p:cNvGraphicFramePr>
            <a:graphicFrameLocks noGrp="1"/>
          </p:cNvGraphicFramePr>
          <p:nvPr>
            <p:extLst>
              <p:ext uri="{D42A27DB-BD31-4B8C-83A1-F6EECF244321}">
                <p14:modId xmlns:p14="http://schemas.microsoft.com/office/powerpoint/2010/main" val="2613916643"/>
              </p:ext>
            </p:extLst>
          </p:nvPr>
        </p:nvGraphicFramePr>
        <p:xfrm>
          <a:off x="435428" y="1700892"/>
          <a:ext cx="11150674" cy="4239028"/>
        </p:xfrm>
        <a:graphic>
          <a:graphicData uri="http://schemas.openxmlformats.org/drawingml/2006/table">
            <a:tbl>
              <a:tblPr firstRow="1" bandRow="1">
                <a:tableStyleId>{5C22544A-7EE6-4342-B048-85BDC9FD1C3A}</a:tableStyleId>
              </a:tblPr>
              <a:tblGrid>
                <a:gridCol w="2658559">
                  <a:extLst>
                    <a:ext uri="{9D8B030D-6E8A-4147-A177-3AD203B41FA5}">
                      <a16:colId xmlns:a16="http://schemas.microsoft.com/office/drawing/2014/main" val="2091151055"/>
                    </a:ext>
                  </a:extLst>
                </a:gridCol>
                <a:gridCol w="8492115">
                  <a:extLst>
                    <a:ext uri="{9D8B030D-6E8A-4147-A177-3AD203B41FA5}">
                      <a16:colId xmlns:a16="http://schemas.microsoft.com/office/drawing/2014/main" val="2601913018"/>
                    </a:ext>
                  </a:extLst>
                </a:gridCol>
              </a:tblGrid>
              <a:tr h="1134680">
                <a:tc>
                  <a:txBody>
                    <a:bodyPr/>
                    <a:lstStyle/>
                    <a:p>
                      <a:pPr algn="ctr"/>
                      <a:r>
                        <a:rPr lang="en-US" sz="2400" b="0"/>
                        <a:t>So</a:t>
                      </a:r>
                      <a:r>
                        <a:rPr lang="en-US" sz="2400" u="none"/>
                        <a:t> </a:t>
                      </a:r>
                      <a:r>
                        <a:rPr lang="en-US" sz="2400"/>
                        <a:t>students do not suffer a lack of:</a:t>
                      </a:r>
                    </a:p>
                  </a:txBody>
                  <a:tcPr anchor="ctr"/>
                </a:tc>
                <a:tc>
                  <a:txBody>
                    <a:bodyPr/>
                    <a:lstStyle/>
                    <a:p>
                      <a:pPr algn="ctr"/>
                      <a:r>
                        <a:rPr lang="en-US" sz="2400"/>
                        <a:t>They  instead have regular and prioritized opportunity to:</a:t>
                      </a:r>
                    </a:p>
                  </a:txBody>
                  <a:tcPr anchor="ctr"/>
                </a:tc>
                <a:extLst>
                  <a:ext uri="{0D108BD9-81ED-4DB2-BD59-A6C34878D82A}">
                    <a16:rowId xmlns:a16="http://schemas.microsoft.com/office/drawing/2014/main" val="2574346878"/>
                  </a:ext>
                </a:extLst>
              </a:tr>
              <a:tr h="1035274">
                <a:tc>
                  <a:txBody>
                    <a:bodyPr/>
                    <a:lstStyle/>
                    <a:p>
                      <a:pPr marL="285750" indent="-285750" algn="l">
                        <a:buFont typeface="Palatino Linotype" panose="02040502050505030304" pitchFamily="18" charset="0"/>
                        <a:buChar char="×"/>
                      </a:pPr>
                      <a:r>
                        <a:rPr lang="en-US" sz="2400"/>
                        <a:t>Exposure</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400">
                          <a:solidFill>
                            <a:schemeClr val="tx1"/>
                          </a:solidFill>
                        </a:rPr>
                        <a:t>Show mastery of grade-level</a:t>
                      </a:r>
                    </a:p>
                  </a:txBody>
                  <a:tcPr anchor="ctr"/>
                </a:tc>
                <a:extLst>
                  <a:ext uri="{0D108BD9-81ED-4DB2-BD59-A6C34878D82A}">
                    <a16:rowId xmlns:a16="http://schemas.microsoft.com/office/drawing/2014/main" val="3618810494"/>
                  </a:ext>
                </a:extLst>
              </a:tr>
              <a:tr h="841227">
                <a:tc>
                  <a:txBody>
                    <a:bodyPr/>
                    <a:lstStyle/>
                    <a:p>
                      <a:pPr marL="285750" indent="-285750" algn="l">
                        <a:buFont typeface="Palatino Linotype" panose="02040502050505030304" pitchFamily="18" charset="0"/>
                        <a:buChar char="×"/>
                      </a:pPr>
                      <a:r>
                        <a:rPr lang="en-US" sz="2400"/>
                        <a:t>Rigor</a:t>
                      </a:r>
                    </a:p>
                  </a:txBody>
                  <a:tcPr anchor="ctr"/>
                </a:tc>
                <a:tc>
                  <a:txBody>
                    <a:bodyPr/>
                    <a:lstStyle/>
                    <a:p>
                      <a:pPr algn="l" fontAlgn="base">
                        <a:spcBef>
                          <a:spcPts val="0"/>
                        </a:spcBef>
                        <a:spcAft>
                          <a:spcPts val="0"/>
                        </a:spcAft>
                        <a:buFont typeface="Wingdings" panose="05000000000000000000" pitchFamily="2" charset="2"/>
                        <a:buChar char="ü"/>
                      </a:pPr>
                      <a:r>
                        <a:rPr lang="en-US" sz="2400">
                          <a:solidFill>
                            <a:schemeClr val="tx1"/>
                          </a:solidFill>
                        </a:rPr>
                        <a:t>Engage with complex content, and </a:t>
                      </a:r>
                    </a:p>
                  </a:txBody>
                  <a:tcPr anchor="ctr"/>
                </a:tc>
                <a:extLst>
                  <a:ext uri="{0D108BD9-81ED-4DB2-BD59-A6C34878D82A}">
                    <a16:rowId xmlns:a16="http://schemas.microsoft.com/office/drawing/2014/main" val="955425733"/>
                  </a:ext>
                </a:extLst>
              </a:tr>
              <a:tr h="1173807">
                <a:tc>
                  <a:txBody>
                    <a:bodyPr/>
                    <a:lstStyle/>
                    <a:p>
                      <a:pPr marL="285750" marR="0" lvl="0" indent="-285750" algn="l" rtl="0" eaLnBrk="1" fontAlgn="auto" latinLnBrk="0" hangingPunct="1">
                        <a:lnSpc>
                          <a:spcPct val="100000"/>
                        </a:lnSpc>
                        <a:spcBef>
                          <a:spcPts val="0"/>
                        </a:spcBef>
                        <a:spcAft>
                          <a:spcPts val="0"/>
                        </a:spcAft>
                        <a:buClrTx/>
                        <a:buSzTx/>
                        <a:buFont typeface="Palatino Linotype" panose="02040502050505030304" pitchFamily="18" charset="0"/>
                        <a:buChar char="×"/>
                      </a:pPr>
                      <a:r>
                        <a:rPr lang="en-US" sz="2400"/>
                        <a:t>Access </a:t>
                      </a:r>
                    </a:p>
                  </a:txBody>
                  <a:tcPr anchor="ctr"/>
                </a:tc>
                <a:tc>
                  <a:txBody>
                    <a:bodyPr/>
                    <a:lstStyle/>
                    <a:p>
                      <a:pPr algn="l">
                        <a:buFont typeface="Wingdings" panose="05000000000000000000" pitchFamily="2" charset="2"/>
                        <a:buChar char="ü"/>
                      </a:pPr>
                      <a:r>
                        <a:rPr lang="en-US" sz="2400">
                          <a:solidFill>
                            <a:schemeClr val="tx1"/>
                          </a:solidFill>
                        </a:rPr>
                        <a:t>Advance socially and academically</a:t>
                      </a:r>
                    </a:p>
                  </a:txBody>
                  <a:tcPr anchor="ctr"/>
                </a:tc>
                <a:extLst>
                  <a:ext uri="{0D108BD9-81ED-4DB2-BD59-A6C34878D82A}">
                    <a16:rowId xmlns:a16="http://schemas.microsoft.com/office/drawing/2014/main" val="2547842465"/>
                  </a:ext>
                </a:extLst>
              </a:tr>
            </a:tbl>
          </a:graphicData>
        </a:graphic>
      </p:graphicFrame>
    </p:spTree>
    <p:extLst>
      <p:ext uri="{BB962C8B-B14F-4D97-AF65-F5344CB8AC3E}">
        <p14:creationId xmlns:p14="http://schemas.microsoft.com/office/powerpoint/2010/main" val="487879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6EC86-AFAC-4FF1-A7C0-38C5EA8736CC}"/>
              </a:ext>
            </a:extLst>
          </p:cNvPr>
          <p:cNvSpPr>
            <a:spLocks noGrp="1"/>
          </p:cNvSpPr>
          <p:nvPr>
            <p:ph type="title"/>
          </p:nvPr>
        </p:nvSpPr>
        <p:spPr/>
        <p:txBody>
          <a:bodyPr/>
          <a:lstStyle/>
          <a:p>
            <a:r>
              <a:rPr lang="en-US" sz="3400">
                <a:latin typeface="Palatino Linotype"/>
              </a:rPr>
              <a:t>How to Protect Grade-Level Content Access? (1)</a:t>
            </a:r>
            <a:endParaRPr lang="en-US" sz="3400"/>
          </a:p>
        </p:txBody>
      </p:sp>
      <p:sp>
        <p:nvSpPr>
          <p:cNvPr id="3" name="Content Placeholder 2">
            <a:extLst>
              <a:ext uri="{FF2B5EF4-FFF2-40B4-BE49-F238E27FC236}">
                <a16:creationId xmlns:a16="http://schemas.microsoft.com/office/drawing/2014/main" id="{C2BCA28B-1408-4096-9E07-7B9B15B929DC}"/>
              </a:ext>
            </a:extLst>
          </p:cNvPr>
          <p:cNvSpPr>
            <a:spLocks noGrp="1"/>
          </p:cNvSpPr>
          <p:nvPr>
            <p:ph type="body" sz="quarter" idx="11"/>
          </p:nvPr>
        </p:nvSpPr>
        <p:spPr/>
        <p:txBody>
          <a:bodyPr vert="horz" lIns="91440" tIns="45720" rIns="640080" bIns="45720" rtlCol="0" anchor="t">
            <a:normAutofit/>
          </a:bodyPr>
          <a:lstStyle/>
          <a:p>
            <a:pPr marL="0" indent="0">
              <a:lnSpc>
                <a:spcPct val="100000"/>
              </a:lnSpc>
              <a:spcAft>
                <a:spcPts val="2400"/>
              </a:spcAft>
              <a:buNone/>
            </a:pPr>
            <a:r>
              <a:rPr lang="en-US" sz="3300">
                <a:latin typeface="Palatino Linotype"/>
              </a:rPr>
              <a:t>Setting the Foundation for Building Leaders:</a:t>
            </a:r>
            <a:endParaRPr lang="en-US" sz="2400">
              <a:latin typeface="Palatino Linotype"/>
            </a:endParaRPr>
          </a:p>
          <a:p>
            <a:pPr marL="800100" marR="0" lvl="1" indent="-342900" fontAlgn="base">
              <a:spcBef>
                <a:spcPts val="0"/>
              </a:spcBef>
              <a:spcAft>
                <a:spcPts val="0"/>
              </a:spcAft>
              <a:buSzPts val="1000"/>
              <a:buFont typeface="+mj-lt"/>
              <a:buAutoNum type="arabicPeriod"/>
              <a:tabLst>
                <a:tab pos="457200" algn="l"/>
              </a:tabLst>
            </a:pPr>
            <a:r>
              <a:rPr lang="en-US" sz="2800">
                <a:effectLst/>
                <a:latin typeface="Palatino Linotype"/>
                <a:ea typeface="Times New Roman" panose="02020603050405020304" pitchFamily="18" charset="0"/>
              </a:rPr>
              <a:t>Maximize Curriculum </a:t>
            </a:r>
          </a:p>
          <a:p>
            <a:pPr marL="800100" marR="0" lvl="1" indent="-342900" fontAlgn="base">
              <a:spcBef>
                <a:spcPts val="0"/>
              </a:spcBef>
              <a:spcAft>
                <a:spcPts val="0"/>
              </a:spcAft>
              <a:buSzPts val="1000"/>
              <a:buFont typeface="+mj-lt"/>
              <a:buAutoNum type="arabicPeriod"/>
              <a:tabLst>
                <a:tab pos="457200" algn="l"/>
              </a:tabLst>
            </a:pPr>
            <a:r>
              <a:rPr lang="en-US" sz="2800">
                <a:effectLst/>
                <a:latin typeface="Palatino Linotype"/>
                <a:ea typeface="Times New Roman" panose="02020603050405020304" pitchFamily="18" charset="0"/>
              </a:rPr>
              <a:t>Dedicate Time to Learning Acceleration </a:t>
            </a:r>
          </a:p>
          <a:p>
            <a:pPr marL="800100" marR="0" lvl="1" indent="-342900" fontAlgn="base">
              <a:spcBef>
                <a:spcPts val="0"/>
              </a:spcBef>
              <a:spcAft>
                <a:spcPts val="0"/>
              </a:spcAft>
              <a:buSzPts val="1000"/>
              <a:buFont typeface="+mj-lt"/>
              <a:buAutoNum type="arabicPeriod"/>
              <a:tabLst>
                <a:tab pos="457200" algn="l"/>
              </a:tabLst>
            </a:pPr>
            <a:r>
              <a:rPr lang="en-US" sz="2800">
                <a:effectLst/>
                <a:latin typeface="Palatino Linotype"/>
                <a:ea typeface="Times New Roman" panose="02020603050405020304" pitchFamily="18" charset="0"/>
              </a:rPr>
              <a:t>Invest in High-Quality Instructional Materials  </a:t>
            </a:r>
          </a:p>
          <a:p>
            <a:pPr marL="800100" marR="0" lvl="1" indent="-342900" fontAlgn="base">
              <a:spcBef>
                <a:spcPts val="0"/>
              </a:spcBef>
              <a:spcAft>
                <a:spcPts val="0"/>
              </a:spcAft>
              <a:buSzPts val="1000"/>
              <a:buFont typeface="+mj-lt"/>
              <a:buAutoNum type="arabicPeriod"/>
              <a:tabLst>
                <a:tab pos="457200" algn="l"/>
              </a:tabLst>
            </a:pPr>
            <a:r>
              <a:rPr lang="en-US" sz="2800">
                <a:effectLst/>
                <a:latin typeface="Palatino Linotype"/>
                <a:ea typeface="Times New Roman" panose="02020603050405020304" pitchFamily="18" charset="0"/>
              </a:rPr>
              <a:t>Use Culturally Responsive Assessments  </a:t>
            </a:r>
          </a:p>
        </p:txBody>
      </p:sp>
      <p:sp>
        <p:nvSpPr>
          <p:cNvPr id="5" name="Slide Number Placeholder 4">
            <a:extLst>
              <a:ext uri="{FF2B5EF4-FFF2-40B4-BE49-F238E27FC236}">
                <a16:creationId xmlns:a16="http://schemas.microsoft.com/office/drawing/2014/main" id="{7CB0011A-5F05-4F5A-AC5C-D67AAE185D28}"/>
              </a:ext>
            </a:extLst>
          </p:cNvPr>
          <p:cNvSpPr>
            <a:spLocks noGrp="1"/>
          </p:cNvSpPr>
          <p:nvPr>
            <p:ph type="sldNum" sz="quarter" idx="10"/>
          </p:nvPr>
        </p:nvSpPr>
        <p:spPr/>
        <p:txBody>
          <a:bodyPr/>
          <a:lstStyle/>
          <a:p>
            <a:fld id="{A3D1C70C-36A2-44FC-A083-98959550CFF4}" type="slidenum">
              <a:rPr lang="en-US" smtClean="0"/>
              <a:t>18</a:t>
            </a:fld>
            <a:endParaRPr lang="en-US"/>
          </a:p>
        </p:txBody>
      </p:sp>
    </p:spTree>
    <p:extLst>
      <p:ext uri="{BB962C8B-B14F-4D97-AF65-F5344CB8AC3E}">
        <p14:creationId xmlns:p14="http://schemas.microsoft.com/office/powerpoint/2010/main" val="1343996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6EC86-AFAC-4FF1-A7C0-38C5EA8736CC}"/>
              </a:ext>
            </a:extLst>
          </p:cNvPr>
          <p:cNvSpPr>
            <a:spLocks noGrp="1"/>
          </p:cNvSpPr>
          <p:nvPr>
            <p:ph type="title"/>
          </p:nvPr>
        </p:nvSpPr>
        <p:spPr/>
        <p:txBody>
          <a:bodyPr/>
          <a:lstStyle/>
          <a:p>
            <a:r>
              <a:rPr lang="en-US" sz="3400">
                <a:latin typeface="Palatino Linotype"/>
              </a:rPr>
              <a:t>How to Protect Grade-Level Content Access? (2)</a:t>
            </a:r>
            <a:endParaRPr lang="en-US" sz="3400"/>
          </a:p>
        </p:txBody>
      </p:sp>
      <p:sp>
        <p:nvSpPr>
          <p:cNvPr id="7" name="Content Placeholder 6">
            <a:extLst>
              <a:ext uri="{FF2B5EF4-FFF2-40B4-BE49-F238E27FC236}">
                <a16:creationId xmlns:a16="http://schemas.microsoft.com/office/drawing/2014/main" id="{3ED2FA61-C64E-9682-7E36-C77783510457}"/>
              </a:ext>
            </a:extLst>
          </p:cNvPr>
          <p:cNvSpPr>
            <a:spLocks noGrp="1"/>
          </p:cNvSpPr>
          <p:nvPr>
            <p:ph type="body" sz="quarter" idx="11"/>
          </p:nvPr>
        </p:nvSpPr>
        <p:spPr/>
        <p:txBody>
          <a:bodyPr vert="horz" lIns="91440" tIns="45720" rIns="822960" bIns="45720" rtlCol="0" anchor="t">
            <a:normAutofit/>
          </a:bodyPr>
          <a:lstStyle/>
          <a:p>
            <a:pPr marL="0" indent="0">
              <a:buNone/>
            </a:pPr>
            <a:r>
              <a:rPr lang="en-US" sz="2800">
                <a:latin typeface="Palatino Linotype"/>
              </a:rPr>
              <a:t>Strategies to Reimagine for Classroom Educators:</a:t>
            </a:r>
          </a:p>
          <a:p>
            <a:pPr marL="800100" lvl="1" indent="-342900">
              <a:spcBef>
                <a:spcPts val="0"/>
              </a:spcBef>
              <a:spcAft>
                <a:spcPts val="0"/>
              </a:spcAft>
              <a:buAutoNum type="arabicPeriod"/>
            </a:pPr>
            <a:r>
              <a:rPr lang="en-US" sz="2400">
                <a:latin typeface="Palatino Linotype"/>
              </a:rPr>
              <a:t>Use High Quality Instructional Materials </a:t>
            </a:r>
          </a:p>
          <a:p>
            <a:pPr marL="800100" lvl="1" indent="-342900">
              <a:spcBef>
                <a:spcPts val="0"/>
              </a:spcBef>
              <a:spcAft>
                <a:spcPts val="0"/>
              </a:spcAft>
              <a:buAutoNum type="arabicPeriod"/>
            </a:pPr>
            <a:r>
              <a:rPr lang="en-US" sz="2400">
                <a:latin typeface="Palatino Linotype"/>
              </a:rPr>
              <a:t>Pre-Assess for Proficiency of Prerequisite Skills</a:t>
            </a:r>
          </a:p>
          <a:p>
            <a:pPr marL="800100" lvl="1" indent="-342900">
              <a:spcBef>
                <a:spcPts val="0"/>
              </a:spcBef>
              <a:spcAft>
                <a:spcPts val="0"/>
              </a:spcAft>
              <a:buAutoNum type="arabicPeriod"/>
            </a:pPr>
            <a:r>
              <a:rPr lang="en-US" sz="2400">
                <a:latin typeface="Palatino Linotype"/>
              </a:rPr>
              <a:t>Find Time to Address Additional Areas for Growth </a:t>
            </a:r>
          </a:p>
          <a:p>
            <a:pPr marL="800100" lvl="1" indent="-342900">
              <a:spcBef>
                <a:spcPts val="0"/>
              </a:spcBef>
              <a:spcAft>
                <a:spcPts val="0"/>
              </a:spcAft>
              <a:buAutoNum type="arabicPeriod"/>
            </a:pPr>
            <a:r>
              <a:rPr lang="en-US" sz="2400">
                <a:latin typeface="Palatino Linotype"/>
              </a:rPr>
              <a:t>Confront Unconscious Biases </a:t>
            </a:r>
          </a:p>
          <a:p>
            <a:pPr marL="800100" lvl="1" indent="-342900">
              <a:spcBef>
                <a:spcPts val="0"/>
              </a:spcBef>
              <a:spcAft>
                <a:spcPts val="0"/>
              </a:spcAft>
              <a:buAutoNum type="arabicPeriod"/>
            </a:pPr>
            <a:r>
              <a:rPr lang="en-US" sz="2400">
                <a:solidFill>
                  <a:srgbClr val="000000"/>
                </a:solidFill>
                <a:latin typeface="Palatino Linotype"/>
                <a:cs typeface="Segoe UI"/>
              </a:rPr>
              <a:t>Engage with Families and Caregivers </a:t>
            </a:r>
          </a:p>
          <a:p>
            <a:pPr marL="800100" lvl="1" indent="-342900">
              <a:spcBef>
                <a:spcPts val="0"/>
              </a:spcBef>
              <a:spcAft>
                <a:spcPts val="0"/>
              </a:spcAft>
              <a:buAutoNum type="arabicPeriod"/>
            </a:pPr>
            <a:r>
              <a:rPr lang="en-US" sz="2400">
                <a:latin typeface="Palatino Linotype"/>
              </a:rPr>
              <a:t>Evaluate Curriculum for Cultural Responsiveness  </a:t>
            </a:r>
          </a:p>
          <a:p>
            <a:pPr marL="800100" lvl="1" indent="-342900">
              <a:spcBef>
                <a:spcPts val="0"/>
              </a:spcBef>
              <a:spcAft>
                <a:spcPts val="0"/>
              </a:spcAft>
              <a:buAutoNum type="arabicPeriod"/>
            </a:pPr>
            <a:r>
              <a:rPr lang="en-US" sz="2400">
                <a:latin typeface="Palatino Linotype"/>
              </a:rPr>
              <a:t>Normalize Struggling </a:t>
            </a:r>
          </a:p>
          <a:p>
            <a:pPr marL="800100" lvl="1" indent="-342900">
              <a:spcBef>
                <a:spcPts val="0"/>
              </a:spcBef>
              <a:spcAft>
                <a:spcPts val="0"/>
              </a:spcAft>
              <a:buAutoNum type="arabicPeriod"/>
            </a:pPr>
            <a:r>
              <a:rPr lang="en-US" sz="2400">
                <a:latin typeface="Palatino Linotype"/>
              </a:rPr>
              <a:t>Employ “Previously On” Style Introductions </a:t>
            </a:r>
          </a:p>
          <a:p>
            <a:pPr marL="800100" lvl="1" indent="-342900">
              <a:spcBef>
                <a:spcPts val="0"/>
              </a:spcBef>
              <a:spcAft>
                <a:spcPts val="0"/>
              </a:spcAft>
              <a:buAutoNum type="arabicPeriod"/>
            </a:pPr>
            <a:r>
              <a:rPr lang="en-US" sz="2400">
                <a:latin typeface="Palatino Linotype"/>
              </a:rPr>
              <a:t>Ensure Students Get Started </a:t>
            </a:r>
          </a:p>
          <a:p>
            <a:pPr marL="800100" lvl="1" indent="-342900">
              <a:spcBef>
                <a:spcPts val="0"/>
              </a:spcBef>
              <a:spcAft>
                <a:spcPts val="0"/>
              </a:spcAft>
              <a:buAutoNum type="arabicPeriod"/>
            </a:pPr>
            <a:r>
              <a:rPr lang="en-US" sz="2400">
                <a:latin typeface="Palatino Linotype"/>
              </a:rPr>
              <a:t> Implement Academic Teaming </a:t>
            </a:r>
            <a:r>
              <a:rPr lang="en-US" sz="1400">
                <a:latin typeface="Palatino Linotype"/>
              </a:rPr>
              <a:t>  </a:t>
            </a:r>
          </a:p>
        </p:txBody>
      </p:sp>
      <p:sp>
        <p:nvSpPr>
          <p:cNvPr id="5" name="Slide Number Placeholder 4">
            <a:extLst>
              <a:ext uri="{FF2B5EF4-FFF2-40B4-BE49-F238E27FC236}">
                <a16:creationId xmlns:a16="http://schemas.microsoft.com/office/drawing/2014/main" id="{7CB0011A-5F05-4F5A-AC5C-D67AAE185D28}"/>
              </a:ext>
            </a:extLst>
          </p:cNvPr>
          <p:cNvSpPr>
            <a:spLocks noGrp="1"/>
          </p:cNvSpPr>
          <p:nvPr>
            <p:ph type="sldNum" sz="quarter" idx="10"/>
          </p:nvPr>
        </p:nvSpPr>
        <p:spPr/>
        <p:txBody>
          <a:bodyPr/>
          <a:lstStyle/>
          <a:p>
            <a:fld id="{A3D1C70C-36A2-44FC-A083-98959550CFF4}" type="slidenum">
              <a:rPr lang="en-US" smtClean="0"/>
              <a:t>19</a:t>
            </a:fld>
            <a:endParaRPr lang="en-US"/>
          </a:p>
        </p:txBody>
      </p:sp>
    </p:spTree>
    <p:extLst>
      <p:ext uri="{BB962C8B-B14F-4D97-AF65-F5344CB8AC3E}">
        <p14:creationId xmlns:p14="http://schemas.microsoft.com/office/powerpoint/2010/main" val="3420197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CCA7-BB9C-2350-3C19-15EE11FA5E9B}"/>
              </a:ext>
            </a:extLst>
          </p:cNvPr>
          <p:cNvSpPr>
            <a:spLocks noGrp="1"/>
          </p:cNvSpPr>
          <p:nvPr>
            <p:ph type="title"/>
          </p:nvPr>
        </p:nvSpPr>
        <p:spPr/>
        <p:txBody>
          <a:bodyPr/>
          <a:lstStyle/>
          <a:p>
            <a:r>
              <a:rPr lang="en-US">
                <a:latin typeface="Palatino Linotype"/>
              </a:rPr>
              <a:t>Agenda</a:t>
            </a:r>
          </a:p>
        </p:txBody>
      </p:sp>
      <p:sp>
        <p:nvSpPr>
          <p:cNvPr id="3" name="Text Placeholder 2">
            <a:extLst>
              <a:ext uri="{FF2B5EF4-FFF2-40B4-BE49-F238E27FC236}">
                <a16:creationId xmlns:a16="http://schemas.microsoft.com/office/drawing/2014/main" id="{F7243124-EA46-9146-DE3E-098E2BA1F9C7}"/>
              </a:ext>
            </a:extLst>
          </p:cNvPr>
          <p:cNvSpPr>
            <a:spLocks noGrp="1"/>
          </p:cNvSpPr>
          <p:nvPr>
            <p:ph type="body" sz="quarter" idx="11"/>
          </p:nvPr>
        </p:nvSpPr>
        <p:spPr/>
        <p:txBody>
          <a:bodyPr vert="horz" lIns="91440" tIns="45720" rIns="822960" bIns="45720" rtlCol="0" anchor="t">
            <a:normAutofit/>
          </a:bodyPr>
          <a:lstStyle/>
          <a:p>
            <a:r>
              <a:rPr lang="en-US">
                <a:latin typeface="Palatino Linotype"/>
              </a:rPr>
              <a:t>Introduction </a:t>
            </a:r>
          </a:p>
          <a:p>
            <a:r>
              <a:rPr lang="en-US">
                <a:latin typeface="Palatino Linotype"/>
              </a:rPr>
              <a:t>Resource Review</a:t>
            </a:r>
            <a:endParaRPr lang="en-US"/>
          </a:p>
          <a:p>
            <a:r>
              <a:rPr lang="en-US">
                <a:latin typeface="Palatino Linotype"/>
              </a:rPr>
              <a:t>Exploring Tools and Rubrics</a:t>
            </a:r>
            <a:endParaRPr lang="en-US"/>
          </a:p>
          <a:p>
            <a:r>
              <a:rPr lang="en-US">
                <a:latin typeface="Palatino Linotype"/>
              </a:rPr>
              <a:t>Your Next Steps</a:t>
            </a:r>
            <a:endParaRPr lang="en-US"/>
          </a:p>
          <a:p>
            <a:r>
              <a:rPr lang="en-US">
                <a:latin typeface="Palatino Linotype"/>
              </a:rPr>
              <a:t>Questions</a:t>
            </a:r>
            <a:endParaRPr lang="en-US"/>
          </a:p>
        </p:txBody>
      </p:sp>
      <p:sp>
        <p:nvSpPr>
          <p:cNvPr id="4" name="Slide Number Placeholder 3">
            <a:extLst>
              <a:ext uri="{FF2B5EF4-FFF2-40B4-BE49-F238E27FC236}">
                <a16:creationId xmlns:a16="http://schemas.microsoft.com/office/drawing/2014/main" id="{4DFBDC91-9412-CC81-7ABB-64A8B20ABD6E}"/>
              </a:ext>
            </a:extLst>
          </p:cNvPr>
          <p:cNvSpPr>
            <a:spLocks noGrp="1"/>
          </p:cNvSpPr>
          <p:nvPr>
            <p:ph type="sldNum" sz="quarter" idx="10"/>
          </p:nvPr>
        </p:nvSpPr>
        <p:spPr/>
        <p:txBody>
          <a:bodyPr/>
          <a:lstStyle/>
          <a:p>
            <a:fld id="{A3D1C70C-36A2-44FC-A083-98959550CFF4}" type="slidenum">
              <a:rPr lang="en-US" smtClean="0"/>
              <a:pPr/>
              <a:t>2</a:t>
            </a:fld>
            <a:endParaRPr lang="en-US"/>
          </a:p>
        </p:txBody>
      </p:sp>
    </p:spTree>
    <p:extLst>
      <p:ext uri="{BB962C8B-B14F-4D97-AF65-F5344CB8AC3E}">
        <p14:creationId xmlns:p14="http://schemas.microsoft.com/office/powerpoint/2010/main" val="1913868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267B5-9044-445A-9A72-A7A53F34C5C2}"/>
              </a:ext>
            </a:extLst>
          </p:cNvPr>
          <p:cNvSpPr>
            <a:spLocks noGrp="1"/>
          </p:cNvSpPr>
          <p:nvPr>
            <p:ph type="ctrTitle"/>
          </p:nvPr>
        </p:nvSpPr>
        <p:spPr>
          <a:xfrm>
            <a:off x="-176892" y="2284312"/>
            <a:ext cx="12191999" cy="1282447"/>
          </a:xfrm>
        </p:spPr>
        <p:txBody>
          <a:bodyPr/>
          <a:lstStyle/>
          <a:p>
            <a:r>
              <a:rPr lang="en-US"/>
              <a:t>Exploring Tools &amp; Rubrics</a:t>
            </a:r>
          </a:p>
        </p:txBody>
      </p:sp>
    </p:spTree>
    <p:extLst>
      <p:ext uri="{BB962C8B-B14F-4D97-AF65-F5344CB8AC3E}">
        <p14:creationId xmlns:p14="http://schemas.microsoft.com/office/powerpoint/2010/main" val="2331706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736C9-12F6-46DA-AD72-BD6A3B5CE6E8}"/>
              </a:ext>
            </a:extLst>
          </p:cNvPr>
          <p:cNvSpPr>
            <a:spLocks noGrp="1"/>
          </p:cNvSpPr>
          <p:nvPr>
            <p:ph type="title"/>
          </p:nvPr>
        </p:nvSpPr>
        <p:spPr/>
        <p:txBody>
          <a:bodyPr/>
          <a:lstStyle/>
          <a:p>
            <a:r>
              <a:rPr lang="en-US" sz="3600"/>
              <a:t>Protecting Access: Maximizing Curriculum</a:t>
            </a:r>
          </a:p>
        </p:txBody>
      </p:sp>
      <p:sp>
        <p:nvSpPr>
          <p:cNvPr id="6" name="Text Placeholder 5">
            <a:extLst>
              <a:ext uri="{FF2B5EF4-FFF2-40B4-BE49-F238E27FC236}">
                <a16:creationId xmlns:a16="http://schemas.microsoft.com/office/drawing/2014/main" id="{4BB684CF-F04B-4216-90EB-1F020AEC11FF}"/>
              </a:ext>
            </a:extLst>
          </p:cNvPr>
          <p:cNvSpPr>
            <a:spLocks noGrp="1"/>
          </p:cNvSpPr>
          <p:nvPr>
            <p:ph type="body" sz="quarter" idx="11"/>
          </p:nvPr>
        </p:nvSpPr>
        <p:spPr/>
        <p:txBody>
          <a:bodyPr>
            <a:normAutofit/>
          </a:bodyPr>
          <a:lstStyle/>
          <a:p>
            <a:pPr marL="0" indent="0">
              <a:lnSpc>
                <a:spcPct val="107000"/>
              </a:lnSpc>
              <a:spcBef>
                <a:spcPts val="0"/>
              </a:spcBef>
              <a:spcAft>
                <a:spcPts val="800"/>
              </a:spcAft>
              <a:buNone/>
            </a:pPr>
            <a:r>
              <a:rPr lang="en-US"/>
              <a:t>Evaluating curriculum often and regularly will help ensure it is:</a:t>
            </a:r>
          </a:p>
          <a:p>
            <a:pPr>
              <a:lnSpc>
                <a:spcPct val="107000"/>
              </a:lnSpc>
              <a:spcBef>
                <a:spcPts val="0"/>
              </a:spcBef>
              <a:spcAft>
                <a:spcPts val="0"/>
              </a:spcAft>
            </a:pPr>
            <a:r>
              <a:rPr lang="en-US"/>
              <a:t>Aligned to current standards,   </a:t>
            </a:r>
          </a:p>
          <a:p>
            <a:pPr>
              <a:lnSpc>
                <a:spcPct val="107000"/>
              </a:lnSpc>
              <a:spcBef>
                <a:spcPts val="0"/>
              </a:spcBef>
              <a:spcAft>
                <a:spcPts val="0"/>
              </a:spcAft>
            </a:pPr>
            <a:r>
              <a:rPr lang="en-US"/>
              <a:t>Accessible for diverse learners,   </a:t>
            </a:r>
          </a:p>
          <a:p>
            <a:pPr>
              <a:lnSpc>
                <a:spcPct val="107000"/>
              </a:lnSpc>
              <a:spcBef>
                <a:spcPts val="0"/>
              </a:spcBef>
              <a:spcAft>
                <a:spcPts val="0"/>
              </a:spcAft>
            </a:pPr>
            <a:r>
              <a:rPr lang="en-US">
                <a:hlinkClick r:id="rId2"/>
              </a:rPr>
              <a:t>Culturally relevant and relatable</a:t>
            </a:r>
            <a:r>
              <a:rPr lang="en-US"/>
              <a:t>,  </a:t>
            </a:r>
          </a:p>
          <a:p>
            <a:pPr>
              <a:lnSpc>
                <a:spcPct val="107000"/>
              </a:lnSpc>
              <a:spcBef>
                <a:spcPts val="0"/>
              </a:spcBef>
              <a:spcAft>
                <a:spcPts val="0"/>
              </a:spcAft>
            </a:pPr>
            <a:r>
              <a:rPr lang="en-US"/>
              <a:t>Of overall quality, and  </a:t>
            </a:r>
          </a:p>
          <a:p>
            <a:pPr>
              <a:lnSpc>
                <a:spcPct val="107000"/>
              </a:lnSpc>
              <a:spcBef>
                <a:spcPts val="0"/>
              </a:spcBef>
              <a:spcAft>
                <a:spcPts val="800"/>
              </a:spcAft>
            </a:pPr>
            <a:r>
              <a:rPr lang="en-US"/>
              <a:t>Easy for educators to use.</a:t>
            </a:r>
          </a:p>
        </p:txBody>
      </p:sp>
      <p:sp>
        <p:nvSpPr>
          <p:cNvPr id="5" name="Slide Number Placeholder 4">
            <a:extLst>
              <a:ext uri="{FF2B5EF4-FFF2-40B4-BE49-F238E27FC236}">
                <a16:creationId xmlns:a16="http://schemas.microsoft.com/office/drawing/2014/main" id="{E7C6ACDF-5D4E-45CA-86B2-80CF3C9C11BD}"/>
              </a:ext>
            </a:extLst>
          </p:cNvPr>
          <p:cNvSpPr>
            <a:spLocks noGrp="1"/>
          </p:cNvSpPr>
          <p:nvPr>
            <p:ph type="sldNum" sz="quarter" idx="10"/>
          </p:nvPr>
        </p:nvSpPr>
        <p:spPr/>
        <p:txBody>
          <a:bodyPr/>
          <a:lstStyle/>
          <a:p>
            <a:fld id="{A3D1C70C-36A2-44FC-A083-98959550CFF4}" type="slidenum">
              <a:rPr lang="en-US" smtClean="0"/>
              <a:t>21</a:t>
            </a:fld>
            <a:endParaRPr lang="en-US"/>
          </a:p>
        </p:txBody>
      </p:sp>
    </p:spTree>
    <p:extLst>
      <p:ext uri="{BB962C8B-B14F-4D97-AF65-F5344CB8AC3E}">
        <p14:creationId xmlns:p14="http://schemas.microsoft.com/office/powerpoint/2010/main" val="1363607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736C9-12F6-46DA-AD72-BD6A3B5CE6E8}"/>
              </a:ext>
            </a:extLst>
          </p:cNvPr>
          <p:cNvSpPr>
            <a:spLocks noGrp="1"/>
          </p:cNvSpPr>
          <p:nvPr>
            <p:ph type="title"/>
          </p:nvPr>
        </p:nvSpPr>
        <p:spPr/>
        <p:txBody>
          <a:bodyPr/>
          <a:lstStyle/>
          <a:p>
            <a:r>
              <a:rPr lang="en-US" sz="3600"/>
              <a:t>Protecting Access: HQIM’s</a:t>
            </a:r>
          </a:p>
        </p:txBody>
      </p:sp>
      <p:sp>
        <p:nvSpPr>
          <p:cNvPr id="6" name="Text Placeholder 5">
            <a:extLst>
              <a:ext uri="{FF2B5EF4-FFF2-40B4-BE49-F238E27FC236}">
                <a16:creationId xmlns:a16="http://schemas.microsoft.com/office/drawing/2014/main" id="{4BB684CF-F04B-4216-90EB-1F020AEC11FF}"/>
              </a:ext>
            </a:extLst>
          </p:cNvPr>
          <p:cNvSpPr>
            <a:spLocks noGrp="1"/>
          </p:cNvSpPr>
          <p:nvPr>
            <p:ph type="body" sz="quarter" idx="11"/>
          </p:nvPr>
        </p:nvSpPr>
        <p:spPr/>
        <p:txBody>
          <a:bodyPr>
            <a:normAutofit fontScale="92500"/>
          </a:bodyPr>
          <a:lstStyle/>
          <a:p>
            <a:r>
              <a:rPr lang="en-US"/>
              <a:t>High-Quality Instructional Materials (HQIM) are those which are vetted and proven to promote learning</a:t>
            </a:r>
          </a:p>
          <a:p>
            <a:r>
              <a:rPr lang="en-US"/>
              <a:t>Increasing the quality of materials used in classrooms will help ensure students are engaged in grade-level learning</a:t>
            </a:r>
          </a:p>
          <a:p>
            <a:r>
              <a:rPr lang="en-US"/>
              <a:t>Allowable investment of ESSER Funds</a:t>
            </a:r>
          </a:p>
          <a:p>
            <a:r>
              <a:rPr lang="en-US" err="1">
                <a:hlinkClick r:id="rId2"/>
              </a:rPr>
              <a:t>EdReports</a:t>
            </a:r>
            <a:r>
              <a:rPr lang="en-US"/>
              <a:t> – Would anyone like to check out theirs?</a:t>
            </a:r>
          </a:p>
        </p:txBody>
      </p:sp>
      <p:sp>
        <p:nvSpPr>
          <p:cNvPr id="5" name="Slide Number Placeholder 4">
            <a:extLst>
              <a:ext uri="{FF2B5EF4-FFF2-40B4-BE49-F238E27FC236}">
                <a16:creationId xmlns:a16="http://schemas.microsoft.com/office/drawing/2014/main" id="{E7C6ACDF-5D4E-45CA-86B2-80CF3C9C11BD}"/>
              </a:ext>
            </a:extLst>
          </p:cNvPr>
          <p:cNvSpPr>
            <a:spLocks noGrp="1"/>
          </p:cNvSpPr>
          <p:nvPr>
            <p:ph type="sldNum" sz="quarter" idx="10"/>
          </p:nvPr>
        </p:nvSpPr>
        <p:spPr/>
        <p:txBody>
          <a:bodyPr/>
          <a:lstStyle/>
          <a:p>
            <a:fld id="{A3D1C70C-36A2-44FC-A083-98959550CFF4}" type="slidenum">
              <a:rPr lang="en-US" smtClean="0"/>
              <a:t>22</a:t>
            </a:fld>
            <a:endParaRPr lang="en-US"/>
          </a:p>
        </p:txBody>
      </p:sp>
    </p:spTree>
    <p:extLst>
      <p:ext uri="{BB962C8B-B14F-4D97-AF65-F5344CB8AC3E}">
        <p14:creationId xmlns:p14="http://schemas.microsoft.com/office/powerpoint/2010/main" val="2908092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736C9-12F6-46DA-AD72-BD6A3B5CE6E8}"/>
              </a:ext>
            </a:extLst>
          </p:cNvPr>
          <p:cNvSpPr>
            <a:spLocks noGrp="1"/>
          </p:cNvSpPr>
          <p:nvPr>
            <p:ph type="title"/>
          </p:nvPr>
        </p:nvSpPr>
        <p:spPr>
          <a:xfrm>
            <a:off x="1488162" y="229218"/>
            <a:ext cx="10382709" cy="747579"/>
          </a:xfrm>
        </p:spPr>
        <p:txBody>
          <a:bodyPr anchor="ctr">
            <a:noAutofit/>
          </a:bodyPr>
          <a:lstStyle/>
          <a:p>
            <a:r>
              <a:rPr lang="en-US" sz="3200">
                <a:latin typeface="Palatino Linotype"/>
              </a:rPr>
              <a:t>Protecting Access: Find Time to Address Additional Areas for Growth </a:t>
            </a:r>
          </a:p>
        </p:txBody>
      </p:sp>
      <p:pic>
        <p:nvPicPr>
          <p:cNvPr id="3" name="Picture 6" descr="Sample 4x4 Block Schedule. Table with three columns and 2 rows. Columns are: time distribution, purpose, and during this time. ">
            <a:extLst>
              <a:ext uri="{FF2B5EF4-FFF2-40B4-BE49-F238E27FC236}">
                <a16:creationId xmlns:a16="http://schemas.microsoft.com/office/drawing/2014/main" id="{DE7164ED-4519-7378-9C4B-9576456DE717}"/>
              </a:ext>
            </a:extLst>
          </p:cNvPr>
          <p:cNvPicPr>
            <a:picLocks noChangeAspect="1"/>
          </p:cNvPicPr>
          <p:nvPr/>
        </p:nvPicPr>
        <p:blipFill>
          <a:blip r:embed="rId3"/>
          <a:stretch>
            <a:fillRect/>
          </a:stretch>
        </p:blipFill>
        <p:spPr>
          <a:xfrm>
            <a:off x="152400" y="1477205"/>
            <a:ext cx="5777592" cy="3903591"/>
          </a:xfrm>
          <a:prstGeom prst="rect">
            <a:avLst/>
          </a:prstGeom>
        </p:spPr>
      </p:pic>
      <p:sp>
        <p:nvSpPr>
          <p:cNvPr id="6" name="Text Placeholder 5">
            <a:extLst>
              <a:ext uri="{FF2B5EF4-FFF2-40B4-BE49-F238E27FC236}">
                <a16:creationId xmlns:a16="http://schemas.microsoft.com/office/drawing/2014/main" id="{4BB684CF-F04B-4216-90EB-1F020AEC11FF}"/>
              </a:ext>
            </a:extLst>
          </p:cNvPr>
          <p:cNvSpPr>
            <a:spLocks noGrp="1"/>
          </p:cNvSpPr>
          <p:nvPr>
            <p:ph sz="half" idx="13"/>
          </p:nvPr>
        </p:nvSpPr>
        <p:spPr>
          <a:xfrm>
            <a:off x="6287780" y="1429016"/>
            <a:ext cx="5727951" cy="4498057"/>
          </a:xfrm>
        </p:spPr>
        <p:txBody>
          <a:bodyPr vert="horz" lIns="91440" tIns="45720" rIns="640080" bIns="45720" rtlCol="0" anchor="t">
            <a:normAutofit/>
          </a:bodyPr>
          <a:lstStyle/>
          <a:p>
            <a:pPr>
              <a:lnSpc>
                <a:spcPct val="98000"/>
              </a:lnSpc>
            </a:pPr>
            <a:r>
              <a:rPr lang="en-US" sz="2400"/>
              <a:t>An additional strategy to find time may be </a:t>
            </a:r>
            <a:r>
              <a:rPr lang="en-US" sz="2400">
                <a:hlinkClick r:id="rId4"/>
              </a:rPr>
              <a:t>Micro-Scheduling</a:t>
            </a:r>
            <a:r>
              <a:rPr lang="en-US" sz="2400"/>
              <a:t>:</a:t>
            </a:r>
          </a:p>
          <a:p>
            <a:pPr>
              <a:lnSpc>
                <a:spcPct val="98000"/>
              </a:lnSpc>
            </a:pPr>
            <a:r>
              <a:rPr lang="en-US" sz="2400" b="0" i="0">
                <a:effectLst/>
                <a:latin typeface="Palatino Linotype"/>
              </a:rPr>
              <a:t>A teacher-driven strategy</a:t>
            </a:r>
            <a:r>
              <a:rPr lang="en-US" sz="2400">
                <a:latin typeface="Palatino Linotype"/>
              </a:rPr>
              <a:t> to  meet </a:t>
            </a:r>
            <a:r>
              <a:rPr lang="en-US" sz="2400" b="0" i="0">
                <a:effectLst/>
                <a:latin typeface="Palatino Linotype"/>
              </a:rPr>
              <a:t>students</a:t>
            </a:r>
            <a:r>
              <a:rPr lang="en-US" sz="2400">
                <a:latin typeface="Palatino Linotype"/>
              </a:rPr>
              <a:t>'</a:t>
            </a:r>
            <a:r>
              <a:rPr lang="en-US" sz="2400" b="0" i="0">
                <a:effectLst/>
                <a:latin typeface="Palatino Linotype"/>
              </a:rPr>
              <a:t> needs without compromising or obstructing time for grade-level instruction</a:t>
            </a:r>
            <a:r>
              <a:rPr lang="en-US" sz="2400">
                <a:latin typeface="Palatino Linotype"/>
              </a:rPr>
              <a:t>:</a:t>
            </a:r>
            <a:endParaRPr lang="en-US" sz="2400" b="0" i="0">
              <a:effectLst/>
              <a:latin typeface="Palatino Linotype"/>
            </a:endParaRPr>
          </a:p>
          <a:p>
            <a:pPr lvl="1">
              <a:lnSpc>
                <a:spcPct val="98000"/>
              </a:lnSpc>
            </a:pPr>
            <a:r>
              <a:rPr lang="en-US" sz="2400" b="0" i="0">
                <a:effectLst/>
                <a:latin typeface="Palatino Linotype"/>
              </a:rPr>
              <a:t>Secondary Level</a:t>
            </a:r>
          </a:p>
          <a:p>
            <a:pPr lvl="1">
              <a:lnSpc>
                <a:spcPct val="98000"/>
              </a:lnSpc>
            </a:pPr>
            <a:r>
              <a:rPr lang="en-US" sz="2400">
                <a:latin typeface="Palatino Linotype"/>
              </a:rPr>
              <a:t>When a school does not have a flexible period</a:t>
            </a:r>
            <a:endParaRPr lang="en-US" sz="2400" b="0" i="0">
              <a:effectLst/>
              <a:latin typeface="Palatino Linotype"/>
            </a:endParaRPr>
          </a:p>
        </p:txBody>
      </p:sp>
      <p:sp>
        <p:nvSpPr>
          <p:cNvPr id="5" name="Slide Number Placeholder 4">
            <a:extLst>
              <a:ext uri="{FF2B5EF4-FFF2-40B4-BE49-F238E27FC236}">
                <a16:creationId xmlns:a16="http://schemas.microsoft.com/office/drawing/2014/main" id="{E7C6ACDF-5D4E-45CA-86B2-80CF3C9C11BD}"/>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23</a:t>
            </a:fld>
            <a:endParaRPr lang="en-US"/>
          </a:p>
        </p:txBody>
      </p:sp>
    </p:spTree>
    <p:extLst>
      <p:ext uri="{BB962C8B-B14F-4D97-AF65-F5344CB8AC3E}">
        <p14:creationId xmlns:p14="http://schemas.microsoft.com/office/powerpoint/2010/main" val="2642994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ADACC3-C355-4F87-8154-FAE2DD04C269}"/>
              </a:ext>
            </a:extLst>
          </p:cNvPr>
          <p:cNvSpPr>
            <a:spLocks noGrp="1"/>
          </p:cNvSpPr>
          <p:nvPr>
            <p:ph type="title"/>
          </p:nvPr>
        </p:nvSpPr>
        <p:spPr/>
        <p:txBody>
          <a:bodyPr anchor="ctr">
            <a:normAutofit/>
          </a:bodyPr>
          <a:lstStyle/>
          <a:p>
            <a:pPr algn="ctr"/>
            <a:r>
              <a:rPr lang="en-US" sz="4600"/>
              <a:t>Moment of Reflection #4</a:t>
            </a:r>
          </a:p>
        </p:txBody>
      </p:sp>
      <p:sp>
        <p:nvSpPr>
          <p:cNvPr id="2" name="Text Placeholder 1">
            <a:extLst>
              <a:ext uri="{FF2B5EF4-FFF2-40B4-BE49-F238E27FC236}">
                <a16:creationId xmlns:a16="http://schemas.microsoft.com/office/drawing/2014/main" id="{D791DE70-B25F-497B-8215-1C1432432079}"/>
              </a:ext>
            </a:extLst>
          </p:cNvPr>
          <p:cNvSpPr>
            <a:spLocks noGrp="1"/>
          </p:cNvSpPr>
          <p:nvPr>
            <p:ph type="body" sz="quarter" idx="11"/>
          </p:nvPr>
        </p:nvSpPr>
        <p:spPr/>
        <p:txBody>
          <a:bodyPr>
            <a:normAutofit/>
          </a:bodyPr>
          <a:lstStyle/>
          <a:p>
            <a:pPr marL="0" indent="0" algn="ctr">
              <a:buNone/>
            </a:pPr>
            <a:r>
              <a:rPr lang="en-US" sz="4400">
                <a:solidFill>
                  <a:srgbClr val="444444"/>
                </a:solidFill>
                <a:latin typeface="Palatino Linotype"/>
                <a:cs typeface="Arial"/>
              </a:rPr>
              <a:t>What other strategies can you reimagine </a:t>
            </a:r>
            <a:br>
              <a:rPr lang="en-US" sz="4400">
                <a:solidFill>
                  <a:srgbClr val="444444"/>
                </a:solidFill>
                <a:latin typeface="Palatino Linotype"/>
                <a:cs typeface="Arial"/>
              </a:rPr>
            </a:br>
            <a:r>
              <a:rPr lang="en-US" sz="4400">
                <a:solidFill>
                  <a:srgbClr val="444444"/>
                </a:solidFill>
                <a:latin typeface="Palatino Linotype"/>
                <a:cs typeface="Arial"/>
              </a:rPr>
              <a:t>to increase or protect students access to </a:t>
            </a:r>
            <a:br>
              <a:rPr lang="en-US" sz="4400">
                <a:solidFill>
                  <a:srgbClr val="444444"/>
                </a:solidFill>
                <a:latin typeface="Palatino Linotype"/>
                <a:cs typeface="Arial"/>
              </a:rPr>
            </a:br>
            <a:r>
              <a:rPr lang="en-US" sz="4400">
                <a:solidFill>
                  <a:srgbClr val="444444"/>
                </a:solidFill>
                <a:latin typeface="Palatino Linotype"/>
                <a:cs typeface="Arial"/>
              </a:rPr>
              <a:t>grade-level content?​</a:t>
            </a:r>
            <a:endParaRPr lang="en-US" sz="4400"/>
          </a:p>
        </p:txBody>
      </p:sp>
      <p:sp>
        <p:nvSpPr>
          <p:cNvPr id="5" name="Slide Number Placeholder 4">
            <a:extLst>
              <a:ext uri="{FF2B5EF4-FFF2-40B4-BE49-F238E27FC236}">
                <a16:creationId xmlns:a16="http://schemas.microsoft.com/office/drawing/2014/main" id="{A5AEBF70-5A8F-4A20-92EB-F1D0A04EDF2B}"/>
              </a:ext>
            </a:extLst>
          </p:cNvPr>
          <p:cNvSpPr>
            <a:spLocks noGrp="1"/>
          </p:cNvSpPr>
          <p:nvPr>
            <p:ph type="sldNum" sz="quarter" idx="10"/>
          </p:nvPr>
        </p:nvSpPr>
        <p:spPr/>
        <p:txBody>
          <a:bodyPr anchor="ctr">
            <a:normAutofit/>
          </a:bodyPr>
          <a:lstStyle/>
          <a:p>
            <a:pPr>
              <a:spcAft>
                <a:spcPts val="600"/>
              </a:spcAft>
            </a:pPr>
            <a:fld id="{A3D1C70C-36A2-44FC-A083-98959550CFF4}" type="slidenum">
              <a:rPr lang="en-US" smtClean="0"/>
              <a:pPr>
                <a:spcAft>
                  <a:spcPts val="600"/>
                </a:spcAft>
              </a:pPr>
              <a:t>24</a:t>
            </a:fld>
            <a:endParaRPr lang="en-US"/>
          </a:p>
        </p:txBody>
      </p:sp>
    </p:spTree>
    <p:extLst>
      <p:ext uri="{BB962C8B-B14F-4D97-AF65-F5344CB8AC3E}">
        <p14:creationId xmlns:p14="http://schemas.microsoft.com/office/powerpoint/2010/main" val="1542804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FA09-BF3B-4F30-A167-91827632E87D}"/>
              </a:ext>
            </a:extLst>
          </p:cNvPr>
          <p:cNvSpPr>
            <a:spLocks noGrp="1"/>
          </p:cNvSpPr>
          <p:nvPr>
            <p:ph type="title"/>
          </p:nvPr>
        </p:nvSpPr>
        <p:spPr/>
        <p:txBody>
          <a:bodyPr/>
          <a:lstStyle/>
          <a:p>
            <a:r>
              <a:rPr lang="en-US" sz="3600"/>
              <a:t>What are Possible Next Steps?</a:t>
            </a:r>
          </a:p>
        </p:txBody>
      </p:sp>
      <p:sp>
        <p:nvSpPr>
          <p:cNvPr id="3" name="Content Placeholder 2">
            <a:extLst>
              <a:ext uri="{FF2B5EF4-FFF2-40B4-BE49-F238E27FC236}">
                <a16:creationId xmlns:a16="http://schemas.microsoft.com/office/drawing/2014/main" id="{42C4D4FB-EDC3-4747-9210-A6E545E651FC}"/>
              </a:ext>
            </a:extLst>
          </p:cNvPr>
          <p:cNvSpPr>
            <a:spLocks noGrp="1"/>
          </p:cNvSpPr>
          <p:nvPr>
            <p:ph type="body" sz="quarter" idx="11"/>
          </p:nvPr>
        </p:nvSpPr>
        <p:spPr/>
        <p:txBody>
          <a:bodyPr vert="horz" lIns="91440" tIns="45720" rIns="822960" bIns="45720" rtlCol="0" anchor="t">
            <a:noAutofit/>
          </a:bodyPr>
          <a:lstStyle/>
          <a:p>
            <a:pPr marL="742950" indent="-742950">
              <a:buAutoNum type="arabicPeriod"/>
            </a:pPr>
            <a:r>
              <a:rPr lang="en-US" sz="3000">
                <a:latin typeface="Palatino Linotype"/>
              </a:rPr>
              <a:t>Take time to reflect on your classroom practices, reconsider your assignments for High Quality, Vetted, Relatable </a:t>
            </a:r>
            <a:endParaRPr lang="en-US" sz="3000"/>
          </a:p>
          <a:p>
            <a:pPr marL="742950" indent="-742950">
              <a:buAutoNum type="arabicPeriod"/>
            </a:pPr>
            <a:r>
              <a:rPr lang="en-US" sz="3000">
                <a:latin typeface="Palatino Linotype"/>
              </a:rPr>
              <a:t>Assess current curriculum (classroom, school, district-wide)</a:t>
            </a:r>
            <a:endParaRPr lang="en-US" sz="3000"/>
          </a:p>
          <a:p>
            <a:pPr marL="742950" indent="-742950">
              <a:buAutoNum type="arabicPeriod"/>
            </a:pPr>
            <a:r>
              <a:rPr lang="en-US" sz="3000">
                <a:latin typeface="Palatino Linotype"/>
              </a:rPr>
              <a:t>Have open conversations around Grade-Level Content… Involve stakeholders</a:t>
            </a:r>
            <a:endParaRPr lang="en-US" sz="3000"/>
          </a:p>
          <a:p>
            <a:pPr marL="742950" indent="-742950">
              <a:buAutoNum type="arabicPeriod"/>
            </a:pPr>
            <a:r>
              <a:rPr lang="en-US" sz="3000">
                <a:latin typeface="Palatino Linotype"/>
              </a:rPr>
              <a:t>Be an advocate, if it is time for change, say something.</a:t>
            </a:r>
            <a:endParaRPr lang="en-US" sz="3000"/>
          </a:p>
        </p:txBody>
      </p:sp>
      <p:sp>
        <p:nvSpPr>
          <p:cNvPr id="5" name="Slide Number Placeholder 4">
            <a:extLst>
              <a:ext uri="{FF2B5EF4-FFF2-40B4-BE49-F238E27FC236}">
                <a16:creationId xmlns:a16="http://schemas.microsoft.com/office/drawing/2014/main" id="{AE7C5979-D017-4E16-95A2-6040B0A3FDE3}"/>
              </a:ext>
            </a:extLst>
          </p:cNvPr>
          <p:cNvSpPr>
            <a:spLocks noGrp="1"/>
          </p:cNvSpPr>
          <p:nvPr>
            <p:ph type="sldNum" sz="quarter" idx="10"/>
          </p:nvPr>
        </p:nvSpPr>
        <p:spPr/>
        <p:txBody>
          <a:bodyPr/>
          <a:lstStyle/>
          <a:p>
            <a:fld id="{A3D1C70C-36A2-44FC-A083-98959550CFF4}" type="slidenum">
              <a:rPr lang="en-US" smtClean="0"/>
              <a:t>25</a:t>
            </a:fld>
            <a:endParaRPr lang="en-US"/>
          </a:p>
        </p:txBody>
      </p:sp>
    </p:spTree>
    <p:extLst>
      <p:ext uri="{BB962C8B-B14F-4D97-AF65-F5344CB8AC3E}">
        <p14:creationId xmlns:p14="http://schemas.microsoft.com/office/powerpoint/2010/main" val="775365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ABCCAE-9811-4A31-AB7F-71566FD47CF9}"/>
              </a:ext>
            </a:extLst>
          </p:cNvPr>
          <p:cNvSpPr>
            <a:spLocks noGrp="1"/>
          </p:cNvSpPr>
          <p:nvPr>
            <p:ph type="ctrTitle"/>
          </p:nvPr>
        </p:nvSpPr>
        <p:spPr/>
        <p:txBody>
          <a:bodyPr/>
          <a:lstStyle/>
          <a:p>
            <a:r>
              <a:rPr lang="en-US"/>
              <a:t>Questions?</a:t>
            </a:r>
          </a:p>
        </p:txBody>
      </p:sp>
      <p:sp>
        <p:nvSpPr>
          <p:cNvPr id="5" name="Slide Number Placeholder 4">
            <a:extLst>
              <a:ext uri="{FF2B5EF4-FFF2-40B4-BE49-F238E27FC236}">
                <a16:creationId xmlns:a16="http://schemas.microsoft.com/office/drawing/2014/main" id="{1CFC3C9D-EDA4-4446-8CC2-F0B7EF68B985}"/>
              </a:ext>
            </a:extLst>
          </p:cNvPr>
          <p:cNvSpPr>
            <a:spLocks noGrp="1"/>
          </p:cNvSpPr>
          <p:nvPr>
            <p:ph type="sldNum" sz="quarter" idx="4294967295"/>
          </p:nvPr>
        </p:nvSpPr>
        <p:spPr>
          <a:xfrm>
            <a:off x="9448800" y="6257925"/>
            <a:ext cx="2743200" cy="365125"/>
          </a:xfrm>
        </p:spPr>
        <p:txBody>
          <a:bodyPr/>
          <a:lstStyle/>
          <a:p>
            <a:fld id="{A3D1C70C-36A2-44FC-A083-98959550CFF4}" type="slidenum">
              <a:rPr lang="en-US" smtClean="0"/>
              <a:t>26</a:t>
            </a:fld>
            <a:endParaRPr lang="en-US"/>
          </a:p>
        </p:txBody>
      </p:sp>
    </p:spTree>
    <p:extLst>
      <p:ext uri="{BB962C8B-B14F-4D97-AF65-F5344CB8AC3E}">
        <p14:creationId xmlns:p14="http://schemas.microsoft.com/office/powerpoint/2010/main" val="1954056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pPr algn="ctr"/>
            <a:r>
              <a:rPr lang="en-US"/>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p:txBody>
          <a:bodyPr/>
          <a:lstStyle/>
          <a:p>
            <a:r>
              <a:rPr lang="en-US"/>
              <a:t>New Jersey Department of Education: </a:t>
            </a:r>
            <a:r>
              <a:rPr lang="en-US">
                <a:solidFill>
                  <a:srgbClr val="0000FF"/>
                </a:solidFill>
                <a:hlinkClick r:id="rId2" action="ppaction://hlinkfile">
                  <a:extLst>
                    <a:ext uri="{A12FA001-AC4F-418D-AE19-62706E023703}">
                      <ahyp:hlinkClr xmlns:ahyp="http://schemas.microsoft.com/office/drawing/2018/hyperlinkcolor" val="tx"/>
                    </a:ext>
                  </a:extLst>
                </a:hlinkClick>
              </a:rPr>
              <a:t>nj.gov/education</a:t>
            </a:r>
            <a:endParaRPr lang="en-US">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a:xfrm>
            <a:off x="-1" y="2688739"/>
            <a:ext cx="12191999" cy="1493491"/>
          </a:xfrm>
        </p:spPr>
        <p:txBody>
          <a:bodyPr vert="horz" lIns="0" tIns="45720" rIns="0" bIns="45720" rtlCol="0" anchor="t">
            <a:normAutofit/>
          </a:bodyPr>
          <a:lstStyle/>
          <a:p>
            <a:r>
              <a:rPr lang="en-US">
                <a:latin typeface="Palatino Linotype"/>
              </a:rPr>
              <a:t>Office of Educator Effectiveness: EduEval@doe.nj.gov</a:t>
            </a:r>
          </a:p>
        </p:txBody>
      </p:sp>
      <p:sp>
        <p:nvSpPr>
          <p:cNvPr id="13" name="follow us">
            <a:extLst>
              <a:ext uri="{FF2B5EF4-FFF2-40B4-BE49-F238E27FC236}">
                <a16:creationId xmlns:a16="http://schemas.microsoft.com/office/drawing/2014/main" id="{77A7B8E1-EB02-481A-BD3A-59EA2A8BC5B0}"/>
              </a:ext>
            </a:extLst>
          </p:cNvPr>
          <p:cNvSpPr>
            <a:spLocks noGrp="1"/>
          </p:cNvSpPr>
          <p:nvPr>
            <p:ph idx="14"/>
          </p:nvPr>
        </p:nvSpPr>
        <p:spPr/>
        <p:txBody>
          <a:bodyPr lIns="0" rIns="0"/>
          <a:lstStyle/>
          <a:p>
            <a:pPr>
              <a:spcBef>
                <a:spcPts val="0"/>
              </a:spcBef>
              <a:spcAft>
                <a:spcPts val="0"/>
              </a:spcAft>
            </a:pPr>
            <a:r>
              <a:rPr lang="en-US"/>
              <a:t>Follow Us!</a:t>
            </a:r>
          </a:p>
        </p:txBody>
      </p:sp>
      <p:sp>
        <p:nvSpPr>
          <p:cNvPr id="14" name="Facebook">
            <a:extLst>
              <a:ext uri="{FF2B5EF4-FFF2-40B4-BE49-F238E27FC236}">
                <a16:creationId xmlns:a16="http://schemas.microsoft.com/office/drawing/2014/main" id="{0CBEF407-C3B6-4B85-8243-D0BA28E5B79E}"/>
              </a:ext>
            </a:extLst>
          </p:cNvPr>
          <p:cNvSpPr>
            <a:spLocks noGrp="1"/>
          </p:cNvSpPr>
          <p:nvPr>
            <p:ph type="body" sz="quarter" idx="15"/>
          </p:nvPr>
        </p:nvSpPr>
        <p:spPr/>
        <p:txBody>
          <a:bodyPr/>
          <a:lstStyle/>
          <a:p>
            <a:r>
              <a:rPr lang="en-US">
                <a:solidFill>
                  <a:srgbClr val="0000FF"/>
                </a:solidFill>
                <a:hlinkClick r:id="rId3">
                  <a:extLst>
                    <a:ext uri="{A12FA001-AC4F-418D-AE19-62706E023703}">
                      <ahyp:hlinkClr xmlns:ahyp="http://schemas.microsoft.com/office/drawing/2018/hyperlinkcolor" val="tx"/>
                    </a:ext>
                  </a:extLst>
                </a:hlinkClick>
              </a:rPr>
              <a:t>Facebook: </a:t>
            </a:r>
            <a:br>
              <a:rPr lang="en-US">
                <a:solidFill>
                  <a:srgbClr val="0000FF"/>
                </a:solidFill>
                <a:hlinkClick r:id="rId3">
                  <a:extLst>
                    <a:ext uri="{A12FA001-AC4F-418D-AE19-62706E023703}">
                      <ahyp:hlinkClr xmlns:ahyp="http://schemas.microsoft.com/office/drawing/2018/hyperlinkcolor" val="tx"/>
                    </a:ext>
                  </a:extLst>
                </a:hlinkClick>
              </a:rPr>
            </a:br>
            <a:r>
              <a:rPr lang="en-US">
                <a:solidFill>
                  <a:srgbClr val="0000FF"/>
                </a:solidFill>
                <a:hlinkClick r:id="rId3">
                  <a:extLst>
                    <a:ext uri="{A12FA001-AC4F-418D-AE19-62706E023703}">
                      <ahyp:hlinkClr xmlns:ahyp="http://schemas.microsoft.com/office/drawing/2018/hyperlinkcolor" val="tx"/>
                    </a:ext>
                  </a:extLst>
                </a:hlinkClick>
              </a:rPr>
              <a:t>@</a:t>
            </a:r>
            <a:r>
              <a:rPr lang="en-US" err="1">
                <a:solidFill>
                  <a:srgbClr val="0000FF"/>
                </a:solidFill>
                <a:hlinkClick r:id="rId3">
                  <a:extLst>
                    <a:ext uri="{A12FA001-AC4F-418D-AE19-62706E023703}">
                      <ahyp:hlinkClr xmlns:ahyp="http://schemas.microsoft.com/office/drawing/2018/hyperlinkcolor" val="tx"/>
                    </a:ext>
                  </a:extLst>
                </a:hlinkClick>
              </a:rPr>
              <a:t>njdeptofed</a:t>
            </a:r>
            <a:endParaRPr lang="en-US">
              <a:solidFill>
                <a:srgbClr val="0000FF"/>
              </a:solidFill>
            </a:endParaRPr>
          </a:p>
        </p:txBody>
      </p:sp>
      <p:sp>
        <p:nvSpPr>
          <p:cNvPr id="15" name="Twitter">
            <a:extLst>
              <a:ext uri="{FF2B5EF4-FFF2-40B4-BE49-F238E27FC236}">
                <a16:creationId xmlns:a16="http://schemas.microsoft.com/office/drawing/2014/main" id="{1A8F26DE-B75D-4EBE-A8B0-CF0F3A1FBE08}"/>
              </a:ext>
            </a:extLst>
          </p:cNvPr>
          <p:cNvSpPr>
            <a:spLocks noGrp="1"/>
          </p:cNvSpPr>
          <p:nvPr>
            <p:ph type="body" sz="quarter" idx="16"/>
          </p:nvPr>
        </p:nvSpPr>
        <p:spPr/>
        <p:txBody>
          <a:bodyPr/>
          <a:lstStyle/>
          <a:p>
            <a:pPr marL="0" indent="0">
              <a:buNone/>
            </a:pPr>
            <a:r>
              <a:rPr lang="en-US">
                <a:solidFill>
                  <a:srgbClr val="0000FF"/>
                </a:solidFill>
                <a:hlinkClick r:id="rId4">
                  <a:extLst>
                    <a:ext uri="{A12FA001-AC4F-418D-AE19-62706E023703}">
                      <ahyp:hlinkClr xmlns:ahyp="http://schemas.microsoft.com/office/drawing/2018/hyperlinkcolor" val="tx"/>
                    </a:ext>
                  </a:extLst>
                </a:hlinkClick>
              </a:rPr>
              <a:t>Twitter: @</a:t>
            </a:r>
            <a:r>
              <a:rPr lang="en-US" err="1">
                <a:solidFill>
                  <a:srgbClr val="0000FF"/>
                </a:solidFill>
                <a:hlinkClick r:id="rId4">
                  <a:extLst>
                    <a:ext uri="{A12FA001-AC4F-418D-AE19-62706E023703}">
                      <ahyp:hlinkClr xmlns:ahyp="http://schemas.microsoft.com/office/drawing/2018/hyperlinkcolor" val="tx"/>
                    </a:ext>
                  </a:extLst>
                </a:hlinkClick>
              </a:rPr>
              <a:t>NewJerseyDOE</a:t>
            </a:r>
            <a:endParaRPr lang="en-US">
              <a:solidFill>
                <a:srgbClr val="0000FF"/>
              </a:solidFill>
            </a:endParaRPr>
          </a:p>
        </p:txBody>
      </p:sp>
      <p:sp>
        <p:nvSpPr>
          <p:cNvPr id="16" name="Instagram">
            <a:extLst>
              <a:ext uri="{FF2B5EF4-FFF2-40B4-BE49-F238E27FC236}">
                <a16:creationId xmlns:a16="http://schemas.microsoft.com/office/drawing/2014/main" id="{58F04EFC-1539-4C41-9563-96A4CBC2B19F}"/>
              </a:ext>
            </a:extLst>
          </p:cNvPr>
          <p:cNvSpPr>
            <a:spLocks noGrp="1"/>
          </p:cNvSpPr>
          <p:nvPr>
            <p:ph type="body" sz="quarter" idx="17"/>
          </p:nvPr>
        </p:nvSpPr>
        <p:spPr/>
        <p:txBody>
          <a:bodyPr/>
          <a:lstStyle/>
          <a:p>
            <a:r>
              <a:rPr lang="en-US">
                <a:solidFill>
                  <a:srgbClr val="0000FF"/>
                </a:solidFill>
                <a:hlinkClick r:id="rId5">
                  <a:extLst>
                    <a:ext uri="{A12FA001-AC4F-418D-AE19-62706E023703}">
                      <ahyp:hlinkClr xmlns:ahyp="http://schemas.microsoft.com/office/drawing/2018/hyperlinkcolor" val="tx"/>
                    </a:ext>
                  </a:extLst>
                </a:hlinkClick>
              </a:rPr>
              <a:t>Instagram: </a:t>
            </a:r>
            <a:br>
              <a:rPr lang="en-US">
                <a:solidFill>
                  <a:srgbClr val="0000FF"/>
                </a:solidFill>
                <a:hlinkClick r:id="rId5">
                  <a:extLst>
                    <a:ext uri="{A12FA001-AC4F-418D-AE19-62706E023703}">
                      <ahyp:hlinkClr xmlns:ahyp="http://schemas.microsoft.com/office/drawing/2018/hyperlinkcolor" val="tx"/>
                    </a:ext>
                  </a:extLst>
                </a:hlinkClick>
              </a:rPr>
            </a:br>
            <a:r>
              <a:rPr lang="en-US">
                <a:solidFill>
                  <a:srgbClr val="0000FF"/>
                </a:solidFill>
                <a:hlinkClick r:id="rId5">
                  <a:extLst>
                    <a:ext uri="{A12FA001-AC4F-418D-AE19-62706E023703}">
                      <ahyp:hlinkClr xmlns:ahyp="http://schemas.microsoft.com/office/drawing/2018/hyperlinkcolor" val="tx"/>
                    </a:ext>
                  </a:extLst>
                </a:hlinkClick>
              </a:rPr>
              <a:t>@</a:t>
            </a:r>
            <a:r>
              <a:rPr lang="en-US" err="1">
                <a:solidFill>
                  <a:srgbClr val="0000FF"/>
                </a:solidFill>
                <a:hlinkClick r:id="rId5">
                  <a:extLst>
                    <a:ext uri="{A12FA001-AC4F-418D-AE19-62706E023703}">
                      <ahyp:hlinkClr xmlns:ahyp="http://schemas.microsoft.com/office/drawing/2018/hyperlinkcolor" val="tx"/>
                    </a:ext>
                  </a:extLst>
                </a:hlinkClick>
              </a:rPr>
              <a:t>NewJerseyDoe</a:t>
            </a:r>
            <a:endParaRPr lang="en-US">
              <a:solidFill>
                <a:srgbClr val="0000FF"/>
              </a:solidFill>
            </a:endParaRPr>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dirty="0" smtClean="0"/>
              <a:t>27</a:t>
            </a:fld>
            <a:endParaRPr lang="en-US"/>
          </a:p>
        </p:txBody>
      </p:sp>
    </p:spTree>
    <p:extLst>
      <p:ext uri="{BB962C8B-B14F-4D97-AF65-F5344CB8AC3E}">
        <p14:creationId xmlns:p14="http://schemas.microsoft.com/office/powerpoint/2010/main" val="1153922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267B5-9044-445A-9A72-A7A53F34C5C2}"/>
              </a:ext>
            </a:extLst>
          </p:cNvPr>
          <p:cNvSpPr>
            <a:spLocks noGrp="1"/>
          </p:cNvSpPr>
          <p:nvPr>
            <p:ph type="ctrTitle"/>
          </p:nvPr>
        </p:nvSpPr>
        <p:spPr>
          <a:xfrm>
            <a:off x="1" y="2787776"/>
            <a:ext cx="12191999" cy="1282447"/>
          </a:xfrm>
        </p:spPr>
        <p:txBody>
          <a:bodyPr/>
          <a:lstStyle/>
          <a:p>
            <a:r>
              <a:rPr lang="en-US"/>
              <a:t>Introduction</a:t>
            </a:r>
          </a:p>
        </p:txBody>
      </p:sp>
    </p:spTree>
    <p:extLst>
      <p:ext uri="{BB962C8B-B14F-4D97-AF65-F5344CB8AC3E}">
        <p14:creationId xmlns:p14="http://schemas.microsoft.com/office/powerpoint/2010/main" val="1874718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a:latin typeface="Palatino Linotype"/>
              </a:rPr>
              <a:t>Norms</a:t>
            </a:r>
          </a:p>
        </p:txBody>
      </p:sp>
      <p:pic>
        <p:nvPicPr>
          <p:cNvPr id="10" name="Picture 10" descr=" A teacher and her students sitting on the floor.">
            <a:extLst>
              <a:ext uri="{FF2B5EF4-FFF2-40B4-BE49-F238E27FC236}">
                <a16:creationId xmlns:a16="http://schemas.microsoft.com/office/drawing/2014/main" id="{E9DB9A0A-BEF9-9E73-7728-A655C10BD965}"/>
              </a:ext>
            </a:extLst>
          </p:cNvPr>
          <p:cNvPicPr>
            <a:picLocks noGrp="1" noChangeAspect="1"/>
          </p:cNvPicPr>
          <p:nvPr>
            <p:ph sz="half" idx="1"/>
          </p:nvPr>
        </p:nvPicPr>
        <p:blipFill>
          <a:blip r:embed="rId2"/>
          <a:stretch>
            <a:fillRect/>
          </a:stretch>
        </p:blipFill>
        <p:spPr>
          <a:xfrm>
            <a:off x="129808" y="1349375"/>
            <a:ext cx="5838075" cy="3895724"/>
          </a:xfrm>
        </p:spPr>
      </p:pic>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2"/>
          </p:nvPr>
        </p:nvSpPr>
        <p:spPr/>
        <p:txBody>
          <a:bodyPr/>
          <a:lstStyle/>
          <a:p>
            <a:fld id="{A3D1C70C-36A2-44FC-A083-98959550CFF4}" type="slidenum">
              <a:rPr lang="en-US" smtClean="0"/>
              <a:pPr/>
              <a:t>4</a:t>
            </a:fld>
            <a:endParaRPr lang="en-US"/>
          </a:p>
        </p:txBody>
      </p:sp>
      <p:sp>
        <p:nvSpPr>
          <p:cNvPr id="6" name="Content Placeholder 5">
            <a:extLst>
              <a:ext uri="{FF2B5EF4-FFF2-40B4-BE49-F238E27FC236}">
                <a16:creationId xmlns:a16="http://schemas.microsoft.com/office/drawing/2014/main" id="{955A854A-2DBC-72E6-260E-E96CF3F2227E}"/>
              </a:ext>
            </a:extLst>
          </p:cNvPr>
          <p:cNvSpPr>
            <a:spLocks noGrp="1"/>
          </p:cNvSpPr>
          <p:nvPr>
            <p:ph sz="half" idx="13"/>
          </p:nvPr>
        </p:nvSpPr>
        <p:spPr/>
        <p:txBody>
          <a:bodyPr vert="horz" lIns="91440" tIns="45720" rIns="640080" bIns="45720" rtlCol="0" anchor="t">
            <a:normAutofit/>
          </a:bodyPr>
          <a:lstStyle/>
          <a:p>
            <a:r>
              <a:rPr lang="en-US">
                <a:latin typeface="Palatino Linotype"/>
              </a:rPr>
              <a:t>Students should be at the center of our work </a:t>
            </a:r>
          </a:p>
          <a:p>
            <a:r>
              <a:rPr lang="en-US">
                <a:latin typeface="Palatino Linotype"/>
              </a:rPr>
              <a:t>Be present</a:t>
            </a:r>
          </a:p>
          <a:p>
            <a:r>
              <a:rPr lang="en-US">
                <a:latin typeface="Palatino Linotype"/>
              </a:rPr>
              <a:t>Do not hesitate to ask questions as they arise</a:t>
            </a:r>
          </a:p>
        </p:txBody>
      </p:sp>
    </p:spTree>
    <p:extLst>
      <p:ext uri="{BB962C8B-B14F-4D97-AF65-F5344CB8AC3E}">
        <p14:creationId xmlns:p14="http://schemas.microsoft.com/office/powerpoint/2010/main" val="339126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EE3FF-F867-4FCC-8E96-BBBC86476001}"/>
              </a:ext>
            </a:extLst>
          </p:cNvPr>
          <p:cNvSpPr>
            <a:spLocks noGrp="1"/>
          </p:cNvSpPr>
          <p:nvPr>
            <p:ph type="title"/>
          </p:nvPr>
        </p:nvSpPr>
        <p:spPr/>
        <p:txBody>
          <a:bodyPr/>
          <a:lstStyle/>
          <a:p>
            <a:r>
              <a:rPr lang="en-US" sz="3200"/>
              <a:t>New Jersey Partnership for Student Success (NJPSS)</a:t>
            </a:r>
          </a:p>
        </p:txBody>
      </p:sp>
      <p:pic>
        <p:nvPicPr>
          <p:cNvPr id="10" name="Picture 2" descr="Logo: New Jersey Department of Education Partnership for Student Success (NJPSS). NJPSS is in the center surrounded by circles with the following words: learning acceleration, youth mental health, universal preschool, educator empowerment, and partnerships.">
            <a:extLst>
              <a:ext uri="{FF2B5EF4-FFF2-40B4-BE49-F238E27FC236}">
                <a16:creationId xmlns:a16="http://schemas.microsoft.com/office/drawing/2014/main" id="{6979FFDC-D2EB-4CD0-B018-FEA68A2EA7D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48519" y="1428750"/>
            <a:ext cx="4498975" cy="449897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DF283E05-B636-4CC1-BEB6-D60B0BCF254F}"/>
              </a:ext>
            </a:extLst>
          </p:cNvPr>
          <p:cNvSpPr>
            <a:spLocks noGrp="1"/>
          </p:cNvSpPr>
          <p:nvPr>
            <p:ph sz="half" idx="13"/>
          </p:nvPr>
        </p:nvSpPr>
        <p:spPr/>
        <p:txBody>
          <a:bodyPr>
            <a:noAutofit/>
          </a:bodyPr>
          <a:lstStyle/>
          <a:p>
            <a:pPr marL="342900" indent="-342900"/>
            <a:r>
              <a:rPr lang="en-US" sz="2400"/>
              <a:t>A system of supports and programs for students and educators to be used at the local level to meet the specific needs of each district</a:t>
            </a:r>
          </a:p>
          <a:p>
            <a:pPr marL="342900" indent="-342900"/>
            <a:r>
              <a:rPr lang="en-US" sz="2400"/>
              <a:t>The supports and programs are designed to be tailored and molded to provide the necessary supports to assist students and educators as they move forward</a:t>
            </a:r>
          </a:p>
        </p:txBody>
      </p:sp>
      <p:sp>
        <p:nvSpPr>
          <p:cNvPr id="4" name="Slide Number Placeholder 3">
            <a:extLst>
              <a:ext uri="{FF2B5EF4-FFF2-40B4-BE49-F238E27FC236}">
                <a16:creationId xmlns:a16="http://schemas.microsoft.com/office/drawing/2014/main" id="{91AF0763-92C7-4805-9F0C-5ACB0B82B851}"/>
              </a:ext>
            </a:extLst>
          </p:cNvPr>
          <p:cNvSpPr>
            <a:spLocks noGrp="1"/>
          </p:cNvSpPr>
          <p:nvPr>
            <p:ph type="sldNum" sz="quarter" idx="12"/>
          </p:nvPr>
        </p:nvSpPr>
        <p:spPr/>
        <p:txBody>
          <a:bodyPr/>
          <a:lstStyle/>
          <a:p>
            <a:fld id="{A3D1C70C-36A2-44FC-A083-98959550CFF4}" type="slidenum">
              <a:rPr lang="en-US" smtClean="0"/>
              <a:pPr/>
              <a:t>5</a:t>
            </a:fld>
            <a:endParaRPr lang="en-US"/>
          </a:p>
        </p:txBody>
      </p:sp>
    </p:spTree>
    <p:extLst>
      <p:ext uri="{BB962C8B-B14F-4D97-AF65-F5344CB8AC3E}">
        <p14:creationId xmlns:p14="http://schemas.microsoft.com/office/powerpoint/2010/main" val="2760183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49B0-28E5-441A-B4B2-350E0DF877A9}"/>
              </a:ext>
            </a:extLst>
          </p:cNvPr>
          <p:cNvSpPr>
            <a:spLocks noGrp="1"/>
          </p:cNvSpPr>
          <p:nvPr>
            <p:ph type="title"/>
          </p:nvPr>
        </p:nvSpPr>
        <p:spPr/>
        <p:txBody>
          <a:bodyPr/>
          <a:lstStyle/>
          <a:p>
            <a:r>
              <a:rPr lang="en-US"/>
              <a:t>NJPSS: The Five Areas of Focus</a:t>
            </a:r>
          </a:p>
        </p:txBody>
      </p:sp>
      <p:sp>
        <p:nvSpPr>
          <p:cNvPr id="3" name="Text Placeholder 2">
            <a:extLst>
              <a:ext uri="{FF2B5EF4-FFF2-40B4-BE49-F238E27FC236}">
                <a16:creationId xmlns:a16="http://schemas.microsoft.com/office/drawing/2014/main" id="{22427262-59F6-458C-B99D-0E13BE494F93}"/>
              </a:ext>
            </a:extLst>
          </p:cNvPr>
          <p:cNvSpPr>
            <a:spLocks noGrp="1"/>
          </p:cNvSpPr>
          <p:nvPr>
            <p:ph type="body" sz="quarter" idx="11"/>
          </p:nvPr>
        </p:nvSpPr>
        <p:spPr/>
        <p:txBody>
          <a:bodyPr>
            <a:normAutofit/>
          </a:bodyPr>
          <a:lstStyle/>
          <a:p>
            <a:r>
              <a:rPr lang="en-US" sz="1600"/>
              <a:t>Learning Acceleration:  A collection of resources, guidance, and tools designed to move students forward through increased instructional time and accelerated learning opportunities. </a:t>
            </a:r>
          </a:p>
          <a:p>
            <a:r>
              <a:rPr lang="en-US" sz="1600"/>
              <a:t>Youth Mental Health: Support designed with social and emotional learning at the forefront helping students lead a balanced and healthy life, through their educational years and beyond. </a:t>
            </a:r>
          </a:p>
          <a:p>
            <a:r>
              <a:rPr lang="en-US" sz="1600"/>
              <a:t>Universal Preschool: Enhanced support for existing programs and increased funding opportunities to expand the program into new districts, with support and partnership from New Jersey’s licensed child care and Head Start providers, and to increase the number of available seats in existing programs. </a:t>
            </a:r>
          </a:p>
          <a:p>
            <a:r>
              <a:rPr lang="en-US" sz="1600"/>
              <a:t>Educator Empowerment: Targeted and enhanced professional development opportunities focused on techniques to accelerate learning, mental health and well-being supports for school staff, and the recruitment and retention of diverse and highly-qualified educators with the understanding that these endeavors are necessary to grow the educational ecosystem and provide the best environment for students.</a:t>
            </a:r>
          </a:p>
          <a:p>
            <a:r>
              <a:rPr lang="en-US" sz="1600"/>
              <a:t>Partnerships: The New Jersey Department of Education looks forward to expanding partnerships to positively impact outcomes through the reach of partnerships.</a:t>
            </a:r>
          </a:p>
        </p:txBody>
      </p:sp>
      <p:sp>
        <p:nvSpPr>
          <p:cNvPr id="4" name="Slide Number Placeholder 3">
            <a:extLst>
              <a:ext uri="{FF2B5EF4-FFF2-40B4-BE49-F238E27FC236}">
                <a16:creationId xmlns:a16="http://schemas.microsoft.com/office/drawing/2014/main" id="{72F5A561-AE22-42EF-8A17-C7B2008B8C55}"/>
              </a:ext>
            </a:extLst>
          </p:cNvPr>
          <p:cNvSpPr>
            <a:spLocks noGrp="1"/>
          </p:cNvSpPr>
          <p:nvPr>
            <p:ph type="sldNum" sz="quarter" idx="10"/>
          </p:nvPr>
        </p:nvSpPr>
        <p:spPr/>
        <p:txBody>
          <a:bodyPr/>
          <a:lstStyle/>
          <a:p>
            <a:fld id="{A3D1C70C-36A2-44FC-A083-98959550CFF4}" type="slidenum">
              <a:rPr lang="en-US" smtClean="0"/>
              <a:pPr/>
              <a:t>6</a:t>
            </a:fld>
            <a:endParaRPr lang="en-US"/>
          </a:p>
        </p:txBody>
      </p:sp>
    </p:spTree>
    <p:extLst>
      <p:ext uri="{BB962C8B-B14F-4D97-AF65-F5344CB8AC3E}">
        <p14:creationId xmlns:p14="http://schemas.microsoft.com/office/powerpoint/2010/main" val="3547411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1A35-4121-4FDC-80C6-63964F879B3D}"/>
              </a:ext>
            </a:extLst>
          </p:cNvPr>
          <p:cNvSpPr>
            <a:spLocks noGrp="1"/>
          </p:cNvSpPr>
          <p:nvPr>
            <p:ph type="title"/>
          </p:nvPr>
        </p:nvSpPr>
        <p:spPr>
          <a:xfrm>
            <a:off x="1270448" y="365289"/>
            <a:ext cx="10096959" cy="747579"/>
          </a:xfrm>
        </p:spPr>
        <p:txBody>
          <a:bodyPr/>
          <a:lstStyle/>
          <a:p>
            <a:r>
              <a:rPr lang="en-US" sz="4000">
                <a:latin typeface="Palatino Linotype"/>
              </a:rPr>
              <a:t>Grade-Level Content Access Area of Focus</a:t>
            </a:r>
            <a:endParaRPr lang="en-US" sz="4000"/>
          </a:p>
        </p:txBody>
      </p:sp>
      <p:sp>
        <p:nvSpPr>
          <p:cNvPr id="3" name="Text Placeholder 2">
            <a:extLst>
              <a:ext uri="{FF2B5EF4-FFF2-40B4-BE49-F238E27FC236}">
                <a16:creationId xmlns:a16="http://schemas.microsoft.com/office/drawing/2014/main" id="{D6C2A217-2373-49D0-8D60-34F95783944F}"/>
              </a:ext>
            </a:extLst>
          </p:cNvPr>
          <p:cNvSpPr>
            <a:spLocks noGrp="1"/>
          </p:cNvSpPr>
          <p:nvPr>
            <p:ph type="body" sz="quarter" idx="11"/>
          </p:nvPr>
        </p:nvSpPr>
        <p:spPr>
          <a:xfrm>
            <a:off x="214290" y="1339794"/>
            <a:ext cx="5768529" cy="4248089"/>
          </a:xfrm>
        </p:spPr>
        <p:txBody>
          <a:bodyPr vert="horz" lIns="91440" tIns="45720" rIns="822960" bIns="45720" rtlCol="0" anchor="t">
            <a:normAutofit/>
          </a:bodyPr>
          <a:lstStyle/>
          <a:p>
            <a:pPr marL="0" indent="0">
              <a:buNone/>
            </a:pPr>
            <a:r>
              <a:rPr lang="en-US" b="0" i="0">
                <a:solidFill>
                  <a:srgbClr val="212529"/>
                </a:solidFill>
                <a:effectLst/>
                <a:latin typeface="+mn-lt"/>
              </a:rPr>
              <a:t>This resource </a:t>
            </a:r>
            <a:r>
              <a:rPr lang="en-US">
                <a:solidFill>
                  <a:srgbClr val="212529"/>
                </a:solidFill>
                <a:latin typeface="+mn-lt"/>
              </a:rPr>
              <a:t>intersects with two of the areas of focus:</a:t>
            </a:r>
          </a:p>
          <a:p>
            <a:pPr marL="457200" indent="-457200">
              <a:buFont typeface="+mj-lt"/>
              <a:buAutoNum type="arabicPeriod"/>
            </a:pPr>
            <a:r>
              <a:rPr lang="en-US" sz="2800">
                <a:solidFill>
                  <a:srgbClr val="212529"/>
                </a:solidFill>
                <a:latin typeface="+mn-lt"/>
              </a:rPr>
              <a:t>Learning Acceleration</a:t>
            </a:r>
            <a:endParaRPr lang="en-US" sz="2800">
              <a:solidFill>
                <a:srgbClr val="DE107B"/>
              </a:solidFill>
              <a:latin typeface="+mn-lt"/>
            </a:endParaRPr>
          </a:p>
          <a:p>
            <a:pPr marL="457200" indent="-457200">
              <a:buFont typeface="+mj-lt"/>
              <a:buAutoNum type="arabicPeriod"/>
            </a:pPr>
            <a:r>
              <a:rPr lang="en-US" sz="2800">
                <a:latin typeface="+mn-lt"/>
              </a:rPr>
              <a:t>Educator Empowerment</a:t>
            </a:r>
          </a:p>
        </p:txBody>
      </p:sp>
      <p:pic>
        <p:nvPicPr>
          <p:cNvPr id="3074" name="Picture 2" descr="Learning Acceleration ">
            <a:extLst>
              <a:ext uri="{FF2B5EF4-FFF2-40B4-BE49-F238E27FC236}">
                <a16:creationId xmlns:a16="http://schemas.microsoft.com/office/drawing/2014/main" id="{AA33DD67-E43E-4F16-A398-28054B1B1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3034" y="1109989"/>
            <a:ext cx="2576157" cy="25614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Educator empowerment">
            <a:extLst>
              <a:ext uri="{FF2B5EF4-FFF2-40B4-BE49-F238E27FC236}">
                <a16:creationId xmlns:a16="http://schemas.microsoft.com/office/drawing/2014/main" id="{16C61BFA-EE98-46D7-A887-A1AE12129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1714" y="3184112"/>
            <a:ext cx="2589205" cy="2574410"/>
          </a:xfrm>
          <a:prstGeom prst="rect">
            <a:avLst/>
          </a:prstGeom>
        </p:spPr>
      </p:pic>
      <p:sp>
        <p:nvSpPr>
          <p:cNvPr id="4" name="Slide Number Placeholder 3">
            <a:extLst>
              <a:ext uri="{FF2B5EF4-FFF2-40B4-BE49-F238E27FC236}">
                <a16:creationId xmlns:a16="http://schemas.microsoft.com/office/drawing/2014/main" id="{6D13EC64-9EAC-467A-A334-02EFF453BAEC}"/>
              </a:ext>
            </a:extLst>
          </p:cNvPr>
          <p:cNvSpPr>
            <a:spLocks noGrp="1"/>
          </p:cNvSpPr>
          <p:nvPr>
            <p:ph type="sldNum" sz="quarter" idx="10"/>
          </p:nvPr>
        </p:nvSpPr>
        <p:spPr/>
        <p:txBody>
          <a:bodyPr/>
          <a:lstStyle/>
          <a:p>
            <a:fld id="{A3D1C70C-36A2-44FC-A083-98959550CFF4}" type="slidenum">
              <a:rPr lang="en-US" smtClean="0"/>
              <a:pPr/>
              <a:t>7</a:t>
            </a:fld>
            <a:endParaRPr lang="en-US"/>
          </a:p>
        </p:txBody>
      </p:sp>
    </p:spTree>
    <p:extLst>
      <p:ext uri="{BB962C8B-B14F-4D97-AF65-F5344CB8AC3E}">
        <p14:creationId xmlns:p14="http://schemas.microsoft.com/office/powerpoint/2010/main" val="3382630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267B5-9044-445A-9A72-A7A53F34C5C2}"/>
              </a:ext>
            </a:extLst>
          </p:cNvPr>
          <p:cNvSpPr>
            <a:spLocks noGrp="1"/>
          </p:cNvSpPr>
          <p:nvPr>
            <p:ph type="ctrTitle"/>
          </p:nvPr>
        </p:nvSpPr>
        <p:spPr>
          <a:xfrm>
            <a:off x="1" y="2787776"/>
            <a:ext cx="12191999" cy="1282447"/>
          </a:xfrm>
        </p:spPr>
        <p:txBody>
          <a:bodyPr/>
          <a:lstStyle/>
          <a:p>
            <a:r>
              <a:rPr lang="en-US"/>
              <a:t>Resource Review</a:t>
            </a:r>
          </a:p>
        </p:txBody>
      </p:sp>
    </p:spTree>
    <p:extLst>
      <p:ext uri="{BB962C8B-B14F-4D97-AF65-F5344CB8AC3E}">
        <p14:creationId xmlns:p14="http://schemas.microsoft.com/office/powerpoint/2010/main" val="2137364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7FEA41-8DF8-435E-9A9E-5C95A10E996C}"/>
              </a:ext>
            </a:extLst>
          </p:cNvPr>
          <p:cNvSpPr>
            <a:spLocks noGrp="1"/>
          </p:cNvSpPr>
          <p:nvPr>
            <p:ph type="title"/>
          </p:nvPr>
        </p:nvSpPr>
        <p:spPr/>
        <p:txBody>
          <a:bodyPr/>
          <a:lstStyle/>
          <a:p>
            <a:r>
              <a:rPr lang="en-US"/>
              <a:t>Four Key Takeaways</a:t>
            </a:r>
          </a:p>
        </p:txBody>
      </p:sp>
      <p:sp>
        <p:nvSpPr>
          <p:cNvPr id="7" name="Text Placeholder 6">
            <a:extLst>
              <a:ext uri="{FF2B5EF4-FFF2-40B4-BE49-F238E27FC236}">
                <a16:creationId xmlns:a16="http://schemas.microsoft.com/office/drawing/2014/main" id="{0D6FEDF0-EEF2-4AF2-A29D-5F38AC981185}"/>
              </a:ext>
            </a:extLst>
          </p:cNvPr>
          <p:cNvSpPr>
            <a:spLocks noGrp="1"/>
          </p:cNvSpPr>
          <p:nvPr>
            <p:ph type="body" sz="quarter" idx="11"/>
          </p:nvPr>
        </p:nvSpPr>
        <p:spPr>
          <a:xfrm>
            <a:off x="171450" y="1253197"/>
            <a:ext cx="11849100" cy="4803775"/>
          </a:xfrm>
        </p:spPr>
        <p:txBody>
          <a:bodyPr vert="horz" lIns="91440" tIns="45720" rIns="822960" bIns="45720" rtlCol="0" anchor="t">
            <a:normAutofit fontScale="55000" lnSpcReduction="20000"/>
          </a:bodyPr>
          <a:lstStyle/>
          <a:p>
            <a:pPr marL="0" indent="0" fontAlgn="base">
              <a:buNone/>
            </a:pPr>
            <a:r>
              <a:rPr lang="en-US"/>
              <a:t>#1 - Ensuring students have access to grade-level content every day allows them to:  </a:t>
            </a:r>
          </a:p>
          <a:p>
            <a:pPr lvl="1" fontAlgn="base"/>
            <a:r>
              <a:rPr lang="en-US"/>
              <a:t>Show mastery of grade-level standards,   </a:t>
            </a:r>
          </a:p>
          <a:p>
            <a:pPr lvl="1" fontAlgn="base"/>
            <a:r>
              <a:rPr lang="en-US"/>
              <a:t>Engage with complex content, and   </a:t>
            </a:r>
          </a:p>
          <a:p>
            <a:pPr lvl="1" fontAlgn="base"/>
            <a:r>
              <a:rPr lang="en-US"/>
              <a:t>Advance socially and academically.   </a:t>
            </a:r>
          </a:p>
          <a:p>
            <a:pPr marL="0" indent="0" fontAlgn="base">
              <a:buNone/>
            </a:pPr>
            <a:r>
              <a:rPr lang="en-US"/>
              <a:t>#2 - When students' access to grade-level content is protected, achievement and opportunity gaps may shrink.     </a:t>
            </a:r>
          </a:p>
          <a:p>
            <a:pPr marL="0" indent="0" fontAlgn="base">
              <a:buNone/>
            </a:pPr>
            <a:r>
              <a:rPr lang="en-US">
                <a:latin typeface="Palatino Linotype"/>
              </a:rPr>
              <a:t>#3 - Needing intervention, remediation, enrichments, or other supports may be necessary, but should not continuously interfere with opportunities for regular and meaningful access to grade-level content.   </a:t>
            </a:r>
          </a:p>
          <a:p>
            <a:pPr marL="0" indent="0" fontAlgn="base">
              <a:buNone/>
            </a:pPr>
            <a:r>
              <a:rPr lang="en-US">
                <a:latin typeface="Palatino Linotype"/>
              </a:rPr>
              <a:t>#4 - When students are given the opportunity to prove themselves, they almost always do.   </a:t>
            </a:r>
          </a:p>
        </p:txBody>
      </p:sp>
      <p:sp>
        <p:nvSpPr>
          <p:cNvPr id="5" name="Slide Number Placeholder 4">
            <a:extLst>
              <a:ext uri="{FF2B5EF4-FFF2-40B4-BE49-F238E27FC236}">
                <a16:creationId xmlns:a16="http://schemas.microsoft.com/office/drawing/2014/main" id="{471346A2-C38B-44E9-9DA7-31F44B33E23C}"/>
              </a:ext>
            </a:extLst>
          </p:cNvPr>
          <p:cNvSpPr>
            <a:spLocks noGrp="1"/>
          </p:cNvSpPr>
          <p:nvPr>
            <p:ph type="sldNum" sz="quarter" idx="10"/>
          </p:nvPr>
        </p:nvSpPr>
        <p:spPr/>
        <p:txBody>
          <a:bodyPr/>
          <a:lstStyle/>
          <a:p>
            <a:fld id="{A3D1C70C-36A2-44FC-A083-98959550CFF4}" type="slidenum">
              <a:rPr lang="en-US" smtClean="0"/>
              <a:t>9</a:t>
            </a:fld>
            <a:endParaRPr lang="en-US"/>
          </a:p>
        </p:txBody>
      </p:sp>
    </p:spTree>
    <p:extLst>
      <p:ext uri="{BB962C8B-B14F-4D97-AF65-F5344CB8AC3E}">
        <p14:creationId xmlns:p14="http://schemas.microsoft.com/office/powerpoint/2010/main" val="3356703925"/>
      </p:ext>
    </p:extLst>
  </p:cSld>
  <p:clrMapOvr>
    <a:masterClrMapping/>
  </p:clrMapOvr>
</p:sld>
</file>

<file path=ppt/theme/theme1.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BAD783E9-B5E0-4BB5-B18C-531425630476}"/>
    </a:ext>
  </a:extLst>
</a:theme>
</file>

<file path=ppt/theme/theme2.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91CD4CBB0FE44F9CFC2EC17BEABC09" ma:contentTypeVersion="16" ma:contentTypeDescription="Create a new document." ma:contentTypeScope="" ma:versionID="654daceed16cce27c983afbb85c51c95">
  <xsd:schema xmlns:xsd="http://www.w3.org/2001/XMLSchema" xmlns:xs="http://www.w3.org/2001/XMLSchema" xmlns:p="http://schemas.microsoft.com/office/2006/metadata/properties" xmlns:ns2="5192090b-d375-45ce-ab28-255186fa6668" xmlns:ns3="2d764204-0d3c-4e84-bb9d-8d20c8237785" targetNamespace="http://schemas.microsoft.com/office/2006/metadata/properties" ma:root="true" ma:fieldsID="0b25a0286aa0a3f71490084540ff214f" ns2:_="" ns3:_="">
    <xsd:import namespace="5192090b-d375-45ce-ab28-255186fa6668"/>
    <xsd:import namespace="2d764204-0d3c-4e84-bb9d-8d20c82377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2090b-d375-45ce-ab28-255186fa6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764204-0d3c-4e84-bb9d-8d20c82377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e4c0b5f-ad40-4bc7-967c-d947eb9c5bdd}" ma:internalName="TaxCatchAll" ma:showField="CatchAllData" ma:web="2d764204-0d3c-4e84-bb9d-8d20c82377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d764204-0d3c-4e84-bb9d-8d20c8237785" xsi:nil="true"/>
    <lcf76f155ced4ddcb4097134ff3c332f xmlns="5192090b-d375-45ce-ab28-255186fa6668">
      <Terms xmlns="http://schemas.microsoft.com/office/infopath/2007/PartnerControls"/>
    </lcf76f155ced4ddcb4097134ff3c332f>
    <SharedWithUsers xmlns="2d764204-0d3c-4e84-bb9d-8d20c8237785">
      <UserInfo>
        <DisplayName>Mazzagatti, Peter</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71D69C-D75F-4B83-8FFB-F34964823578}">
  <ds:schemaRefs>
    <ds:schemaRef ds:uri="2d764204-0d3c-4e84-bb9d-8d20c8237785"/>
    <ds:schemaRef ds:uri="5192090b-d375-45ce-ab28-255186fa66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BEC136-5045-464F-8A7C-2940F88E5417}">
  <ds:schemaRefs>
    <ds:schemaRef ds:uri="2d764204-0d3c-4e84-bb9d-8d20c8237785"/>
    <ds:schemaRef ds:uri="5192090b-d375-45ce-ab28-255186fa66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F0642E4-FDDE-4836-814F-866295F958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27</Slides>
  <Notes>14</Notes>
  <HiddenSlides>0</HiddenSlide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NJDOE_TitleSlide</vt:lpstr>
      <vt:lpstr>NDJOE_Main</vt:lpstr>
      <vt:lpstr>Providing Equitable Access to  Grade-Level Content </vt:lpstr>
      <vt:lpstr>Agenda</vt:lpstr>
      <vt:lpstr>Introduction</vt:lpstr>
      <vt:lpstr>Norms</vt:lpstr>
      <vt:lpstr>New Jersey Partnership for Student Success (NJPSS)</vt:lpstr>
      <vt:lpstr>NJPSS: The Five Areas of Focus</vt:lpstr>
      <vt:lpstr>Grade-Level Content Access Area of Focus</vt:lpstr>
      <vt:lpstr>Resource Review</vt:lpstr>
      <vt:lpstr>Four Key Takeaways</vt:lpstr>
      <vt:lpstr>Moment of Reflection #1</vt:lpstr>
      <vt:lpstr>What is Grade-Level Content?</vt:lpstr>
      <vt:lpstr>Moment of Reflection #2</vt:lpstr>
      <vt:lpstr>What Grade-Level Content is Not:</vt:lpstr>
      <vt:lpstr>Is Grade-Level Content Access at Risk?</vt:lpstr>
      <vt:lpstr>Moment of Reflection #3</vt:lpstr>
      <vt:lpstr>What Inequitable Access Can Look Like: </vt:lpstr>
      <vt:lpstr>Why Protect Grade-Level Access?</vt:lpstr>
      <vt:lpstr>How to Protect Grade-Level Content Access? (1)</vt:lpstr>
      <vt:lpstr>How to Protect Grade-Level Content Access? (2)</vt:lpstr>
      <vt:lpstr>Exploring Tools &amp; Rubrics</vt:lpstr>
      <vt:lpstr>Protecting Access: Maximizing Curriculum</vt:lpstr>
      <vt:lpstr>Protecting Access: HQIM’s</vt:lpstr>
      <vt:lpstr>Protecting Access: Find Time to Address Additional Areas for Growth </vt:lpstr>
      <vt:lpstr>Moment of Reflection #4</vt:lpstr>
      <vt:lpstr>What are Possible Next Steps?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Access to Grade Level Content</dc:title>
  <dc:creator>New Jersey Department of Education</dc:creator>
  <cp:revision>2</cp:revision>
  <dcterms:created xsi:type="dcterms:W3CDTF">2023-04-11T18:07:48Z</dcterms:created>
  <dcterms:modified xsi:type="dcterms:W3CDTF">2023-06-09T16:09:10Z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0x010100B891CD4CBB0FE44F9CFC2EC17BEABC09</vt:lpwstr>
  </property>
  <property fmtid="{D5CDD505-2E9C-101B-9397-08002B2CF9AE}" pid="3" name="MediaServiceImageTags">
    <vt:lpwstr/>
  </property>
</Properties>
</file>