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8" r:id="rId5"/>
    <p:sldMasterId id="2147483682" r:id="rId6"/>
  </p:sldMasterIdLst>
  <p:notesMasterIdLst>
    <p:notesMasterId r:id="rId31"/>
  </p:notesMasterIdLst>
  <p:handoutMasterIdLst>
    <p:handoutMasterId r:id="rId32"/>
  </p:handoutMasterIdLst>
  <p:sldIdLst>
    <p:sldId id="256" r:id="rId7"/>
    <p:sldId id="263" r:id="rId8"/>
    <p:sldId id="304" r:id="rId9"/>
    <p:sldId id="305" r:id="rId10"/>
    <p:sldId id="306" r:id="rId11"/>
    <p:sldId id="276" r:id="rId12"/>
    <p:sldId id="277" r:id="rId13"/>
    <p:sldId id="279" r:id="rId14"/>
    <p:sldId id="300" r:id="rId15"/>
    <p:sldId id="280" r:id="rId16"/>
    <p:sldId id="281" r:id="rId17"/>
    <p:sldId id="271" r:id="rId18"/>
    <p:sldId id="283" r:id="rId19"/>
    <p:sldId id="284" r:id="rId20"/>
    <p:sldId id="285" r:id="rId21"/>
    <p:sldId id="286" r:id="rId22"/>
    <p:sldId id="288" r:id="rId23"/>
    <p:sldId id="287" r:id="rId24"/>
    <p:sldId id="303" r:id="rId25"/>
    <p:sldId id="270" r:id="rId26"/>
    <p:sldId id="301" r:id="rId27"/>
    <p:sldId id="291" r:id="rId28"/>
    <p:sldId id="299" r:id="rId29"/>
    <p:sldId id="25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4414C19-782D-2D1E-D2A1-C734D57EBE73}" name="Kelly, Makenzie" initials="KM" userId="S::makelly@doe.nj.gov::6dae9633-7398-4736-8008-312ed81d7b32" providerId="AD"/>
  <p188:author id="{9DB8D96C-C375-7D0E-BDF3-2B17C5F3A85B}" name="Dunham, Shai" initials="DS" userId="S::sdunham@doe.nj.gov::767fd129-6837-4476-9e56-81a7c610e81d" providerId="AD"/>
  <p188:author id="{8FF0CC93-E689-6809-0A85-D458CE211A67}" name="Mack, Cheryl" initials="MC" userId="S::cmack@doe.nj.gov::2610794b-ed35-4d68-a7a9-6dfc95b70b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zzagatti, Peter" initials="MP" lastIdx="4" clrIdx="0">
    <p:extLst>
      <p:ext uri="{19B8F6BF-5375-455C-9EA6-DF929625EA0E}">
        <p15:presenceInfo xmlns:p15="http://schemas.microsoft.com/office/powerpoint/2012/main" userId="S::pmazzaga@doe.nj.gov::d885410b-8af8-48ce-89eb-76b89c7a7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40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0A3B93-9979-E5A2-A226-19A7601C4196}" v="22" dt="2023-04-04T14:28:30.1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8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8/10/relationships/authors" Target="authors.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425AFB-E73E-4C47-BA4D-95B867A1CC07}" type="datetimeFigureOut">
              <a:rPr lang="en-US" smtClean="0"/>
              <a:t>4/4/2023</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4/4/2023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Also referred to by other names.</a:t>
            </a:r>
          </a:p>
        </p:txBody>
      </p:sp>
      <p:sp>
        <p:nvSpPr>
          <p:cNvPr id="4" name="Slide Number Placeholder 3"/>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378853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81" r:id="rId7"/>
    <p:sldLayoutId id="2147483675" r:id="rId8"/>
    <p:sldLayoutId id="2147483676" r:id="rId9"/>
    <p:sldLayoutId id="2147483672" r:id="rId10"/>
    <p:sldLayoutId id="2147483690" r:id="rId11"/>
    <p:sldLayoutId id="2147483669" r:id="rId12"/>
    <p:sldLayoutId id="2147483689" r:id="rId13"/>
    <p:sldLayoutId id="2147483678" r:id="rId14"/>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amle.org/wp-content/uploads/2021/01/Flexible_Scheduling.pdf"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https://oese.ed.gov/files/2022/10/Supporting-Learning-Acceleration-with-ARP-Funds.pdf"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edworkingpapers.com/sites/default/files/Accelerator_Research_Agenda%28May2021%29.pdf"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njdeptofed/" TargetMode="External"/><Relationship Id="rId2" Type="http://schemas.openxmlformats.org/officeDocument/2006/relationships/hyperlink" Target="nj.gov/education" TargetMode="External"/><Relationship Id="rId1" Type="http://schemas.openxmlformats.org/officeDocument/2006/relationships/slideLayout" Target="../slideLayouts/slideLayout14.xml"/><Relationship Id="rId5" Type="http://schemas.openxmlformats.org/officeDocument/2006/relationships/hyperlink" Target="https://www.instagram.com/newjerseydoe/" TargetMode="External"/><Relationship Id="rId4" Type="http://schemas.openxmlformats.org/officeDocument/2006/relationships/hyperlink" Target="https://twitter.com/NewJerseyDO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hyperlink" Target="https://hechingerreport.org/does-lunch-have-to-be-45-minutes-rethinking-school-schedules-to-support-innovation/"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hyperlink" Target="https://www.ascd.org/el/articles/the-power-of-innovative-scheduling"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prstGeom prst="rect">
            <a:avLst/>
          </a:prstGeom>
        </p:spPr>
        <p:txBody>
          <a:bodyPr lIns="91440" tIns="45720" rIns="91440" bIns="45720" anchor="b"/>
          <a:lstStyle/>
          <a:p>
            <a:r>
              <a:rPr lang="en-US" sz="4800" dirty="0">
                <a:latin typeface="Palatino Linotype"/>
              </a:rPr>
              <a:t>Maximizing Schedules to Support Learning Acceleration </a:t>
            </a:r>
            <a:endParaRPr lang="en-US" sz="4800" dirty="0"/>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p:txBody>
          <a:bodyPr vert="horz" lIns="91440" tIns="45720" rIns="91440" bIns="45720" rtlCol="0" anchor="t">
            <a:normAutofit/>
          </a:bodyPr>
          <a:lstStyle/>
          <a:p>
            <a:r>
              <a:rPr lang="en-US">
                <a:latin typeface="Palatino Linotype"/>
              </a:rPr>
              <a:t>Office of Educator Effectiveness </a:t>
            </a:r>
            <a:endParaRPr lang="en-US"/>
          </a:p>
          <a:p>
            <a:r>
              <a:rPr lang="en-US"/>
              <a:t>Division of Teaching and Learning Services </a:t>
            </a:r>
          </a:p>
          <a:p>
            <a:r>
              <a:rPr lang="en-US">
                <a:latin typeface="Palatino Linotype"/>
              </a:rPr>
              <a:t>Spring 2023</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
        <p:nvSpPr>
          <p:cNvPr id="8" name="TextBox 7">
            <a:extLst>
              <a:ext uri="{FF2B5EF4-FFF2-40B4-BE49-F238E27FC236}">
                <a16:creationId xmlns:a16="http://schemas.microsoft.com/office/drawing/2014/main" id="{6272A5CF-4C1E-434D-A261-F5D0225DF9ED}"/>
              </a:ext>
            </a:extLst>
          </p:cNvPr>
          <p:cNvSpPr txBox="1"/>
          <p:nvPr/>
        </p:nvSpPr>
        <p:spPr>
          <a:xfrm>
            <a:off x="10037852" y="5815173"/>
            <a:ext cx="2003284" cy="338554"/>
          </a:xfrm>
          <a:prstGeom prst="rect">
            <a:avLst/>
          </a:prstGeom>
          <a:noFill/>
        </p:spPr>
        <p:txBody>
          <a:bodyPr wrap="square" rtlCol="0">
            <a:spAutoFit/>
          </a:bodyPr>
          <a:lstStyle/>
          <a:p>
            <a:r>
              <a:rPr lang="en-US" sz="1600" dirty="0"/>
              <a:t>An NJPSS Resource</a:t>
            </a:r>
          </a:p>
        </p:txBody>
      </p:sp>
      <p:pic>
        <p:nvPicPr>
          <p:cNvPr id="2050" name="Picture 2" descr="New Jersey Department of Education Partnership for Student Success Logo">
            <a:extLst>
              <a:ext uri="{FF2B5EF4-FFF2-40B4-BE49-F238E27FC236}">
                <a16:creationId xmlns:a16="http://schemas.microsoft.com/office/drawing/2014/main" id="{67288FA4-115A-4C96-908B-C6E3213DF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6356" y="4408898"/>
            <a:ext cx="1406275" cy="140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EC46BFB-D007-376D-6E56-618F25FD05B9}"/>
              </a:ext>
            </a:extLst>
          </p:cNvPr>
          <p:cNvSpPr>
            <a:spLocks noGrp="1"/>
          </p:cNvSpPr>
          <p:nvPr>
            <p:ph type="title"/>
          </p:nvPr>
        </p:nvSpPr>
        <p:spPr/>
        <p:txBody>
          <a:bodyPr/>
          <a:lstStyle/>
          <a:p>
            <a:r>
              <a:rPr lang="en-US" sz="3600" b="1" dirty="0">
                <a:solidFill>
                  <a:schemeClr val="accent2">
                    <a:lumMod val="50000"/>
                  </a:schemeClr>
                </a:solidFill>
                <a:latin typeface="Palatino Linotype"/>
              </a:rPr>
              <a:t>Maximizing Schedules Resource Overview</a:t>
            </a:r>
            <a:endParaRPr lang="en-US" sz="3600" dirty="0">
              <a:solidFill>
                <a:schemeClr val="accent2">
                  <a:lumMod val="50000"/>
                </a:schemeClr>
              </a:solidFill>
              <a:latin typeface="Palatino Linotype"/>
            </a:endParaRPr>
          </a:p>
        </p:txBody>
      </p:sp>
      <p:sp>
        <p:nvSpPr>
          <p:cNvPr id="3" name="Text Placeholder 2">
            <a:extLst>
              <a:ext uri="{FF2B5EF4-FFF2-40B4-BE49-F238E27FC236}">
                <a16:creationId xmlns:a16="http://schemas.microsoft.com/office/drawing/2014/main" id="{4851C9EA-0424-C637-F5DF-E6C1DA5D2631}"/>
              </a:ext>
            </a:extLst>
          </p:cNvPr>
          <p:cNvSpPr>
            <a:spLocks noGrp="1"/>
          </p:cNvSpPr>
          <p:nvPr>
            <p:ph type="body" sz="quarter" idx="11"/>
          </p:nvPr>
        </p:nvSpPr>
        <p:spPr>
          <a:xfrm>
            <a:off x="1260022" y="2174875"/>
            <a:ext cx="9971315" cy="2082348"/>
          </a:xfrm>
          <a:ln w="12700">
            <a:solidFill>
              <a:schemeClr val="tx1"/>
            </a:solidFill>
          </a:ln>
        </p:spPr>
        <p:txBody>
          <a:bodyPr vert="horz" lIns="91440" tIns="45720" rIns="822960" bIns="45720" rtlCol="0" anchor="t">
            <a:normAutofit/>
          </a:bodyPr>
          <a:lstStyle/>
          <a:p>
            <a:pPr marL="0" indent="0" algn="ctr">
              <a:buNone/>
            </a:pPr>
            <a:r>
              <a:rPr lang="en-US" sz="2800" dirty="0">
                <a:latin typeface="Palatino Linotype"/>
              </a:rPr>
              <a:t>This resource is for local education agencies (LEAs) who are interested in maximizing schedules to meet their students’ needs, as well as support those which currently have implemented flexible scheduling.</a:t>
            </a:r>
            <a:endParaRPr lang="en-US" sz="2800" dirty="0"/>
          </a:p>
        </p:txBody>
      </p:sp>
      <p:sp>
        <p:nvSpPr>
          <p:cNvPr id="4" name="Slide Number Placeholder 3">
            <a:extLst>
              <a:ext uri="{FF2B5EF4-FFF2-40B4-BE49-F238E27FC236}">
                <a16:creationId xmlns:a16="http://schemas.microsoft.com/office/drawing/2014/main" id="{783EF960-47F7-35C3-E4FB-4F5EE9074E2D}"/>
              </a:ext>
            </a:extLst>
          </p:cNvPr>
          <p:cNvSpPr>
            <a:spLocks noGrp="1"/>
          </p:cNvSpPr>
          <p:nvPr>
            <p:ph type="sldNum" sz="quarter" idx="10"/>
          </p:nvPr>
        </p:nvSpPr>
        <p:spPr/>
        <p:txBody>
          <a:bodyPr/>
          <a:lstStyle/>
          <a:p>
            <a:fld id="{A3D1C70C-36A2-44FC-A083-98959550CFF4}" type="slidenum">
              <a:rPr lang="en-US" smtClean="0"/>
              <a:pPr/>
              <a:t>10</a:t>
            </a:fld>
            <a:endParaRPr lang="en-US"/>
          </a:p>
        </p:txBody>
      </p:sp>
    </p:spTree>
    <p:extLst>
      <p:ext uri="{BB962C8B-B14F-4D97-AF65-F5344CB8AC3E}">
        <p14:creationId xmlns:p14="http://schemas.microsoft.com/office/powerpoint/2010/main" val="3010817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E892-F052-694D-FFF2-EA8A9F73BBBD}"/>
              </a:ext>
            </a:extLst>
          </p:cNvPr>
          <p:cNvSpPr>
            <a:spLocks noGrp="1"/>
          </p:cNvSpPr>
          <p:nvPr>
            <p:ph type="title"/>
          </p:nvPr>
        </p:nvSpPr>
        <p:spPr/>
        <p:txBody>
          <a:bodyPr/>
          <a:lstStyle/>
          <a:p>
            <a:r>
              <a:rPr lang="en-US" sz="3600">
                <a:latin typeface="Palatino Linotype"/>
              </a:rPr>
              <a:t>Maximizing Schedules to Meet Student Needs</a:t>
            </a:r>
          </a:p>
        </p:txBody>
      </p:sp>
      <p:sp>
        <p:nvSpPr>
          <p:cNvPr id="3" name="Text Placeholder 2">
            <a:extLst>
              <a:ext uri="{FF2B5EF4-FFF2-40B4-BE49-F238E27FC236}">
                <a16:creationId xmlns:a16="http://schemas.microsoft.com/office/drawing/2014/main" id="{AD91EC55-A0F8-3820-81FF-FC4A044E0E68}"/>
              </a:ext>
            </a:extLst>
          </p:cNvPr>
          <p:cNvSpPr>
            <a:spLocks noGrp="1"/>
          </p:cNvSpPr>
          <p:nvPr>
            <p:ph type="body" sz="quarter" idx="11"/>
          </p:nvPr>
        </p:nvSpPr>
        <p:spPr/>
        <p:txBody>
          <a:bodyPr vert="horz" lIns="91440" tIns="45720" rIns="822960" bIns="45720" rtlCol="0" anchor="t">
            <a:normAutofit fontScale="92500"/>
          </a:bodyPr>
          <a:lstStyle/>
          <a:p>
            <a:pPr marL="0" indent="0">
              <a:buNone/>
            </a:pPr>
            <a:r>
              <a:rPr lang="en-US" sz="3500">
                <a:latin typeface="Palatino Linotype"/>
              </a:rPr>
              <a:t>This resource is intended to:</a:t>
            </a:r>
            <a:endParaRPr lang="en-US" sz="3500"/>
          </a:p>
          <a:p>
            <a:pPr marL="514350" indent="-514350">
              <a:buAutoNum type="arabicPeriod"/>
            </a:pPr>
            <a:r>
              <a:rPr lang="en-US" sz="2600">
                <a:latin typeface="Palatino Linotype"/>
              </a:rPr>
              <a:t>Provide details for building schedules which support time for learning acceleration.</a:t>
            </a:r>
          </a:p>
          <a:p>
            <a:pPr marL="514350" indent="-514350">
              <a:buAutoNum type="arabicPeriod"/>
            </a:pPr>
            <a:r>
              <a:rPr lang="en-US" sz="2600">
                <a:latin typeface="Palatino Linotype"/>
              </a:rPr>
              <a:t>Address ways in which local education associations (LEAs) can implement these practices with both minimal and full changes to school schedules.</a:t>
            </a:r>
          </a:p>
          <a:p>
            <a:pPr marL="514350" indent="-514350">
              <a:buAutoNum type="arabicPeriod"/>
            </a:pPr>
            <a:r>
              <a:rPr lang="en-US" sz="2600">
                <a:latin typeface="Palatino Linotype"/>
              </a:rPr>
              <a:t>Provide LEAs with sample schedules which provide time within the school day for intervention, acceleration, and enrichment while honoring time for high-quality core instruction. </a:t>
            </a:r>
          </a:p>
          <a:p>
            <a:endParaRPr lang="en-US"/>
          </a:p>
        </p:txBody>
      </p:sp>
      <p:sp>
        <p:nvSpPr>
          <p:cNvPr id="4" name="Slide Number Placeholder 3">
            <a:extLst>
              <a:ext uri="{FF2B5EF4-FFF2-40B4-BE49-F238E27FC236}">
                <a16:creationId xmlns:a16="http://schemas.microsoft.com/office/drawing/2014/main" id="{91899E6A-8E7F-546F-7FBD-26034035F2E2}"/>
              </a:ext>
            </a:extLst>
          </p:cNvPr>
          <p:cNvSpPr>
            <a:spLocks noGrp="1"/>
          </p:cNvSpPr>
          <p:nvPr>
            <p:ph type="sldNum" sz="quarter" idx="10"/>
          </p:nvPr>
        </p:nvSpPr>
        <p:spPr/>
        <p:txBody>
          <a:bodyPr/>
          <a:lstStyle/>
          <a:p>
            <a:fld id="{A3D1C70C-36A2-44FC-A083-98959550CFF4}" type="slidenum">
              <a:rPr lang="en-US" smtClean="0"/>
              <a:pPr/>
              <a:t>11</a:t>
            </a:fld>
            <a:endParaRPr lang="en-US"/>
          </a:p>
        </p:txBody>
      </p:sp>
    </p:spTree>
    <p:extLst>
      <p:ext uri="{BB962C8B-B14F-4D97-AF65-F5344CB8AC3E}">
        <p14:creationId xmlns:p14="http://schemas.microsoft.com/office/powerpoint/2010/main" val="1739646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316B9-932E-4904-843E-A0CC300D5AE8}"/>
              </a:ext>
            </a:extLst>
          </p:cNvPr>
          <p:cNvSpPr>
            <a:spLocks noGrp="1"/>
          </p:cNvSpPr>
          <p:nvPr>
            <p:ph type="title"/>
          </p:nvPr>
        </p:nvSpPr>
        <p:spPr/>
        <p:txBody>
          <a:bodyPr/>
          <a:lstStyle/>
          <a:p>
            <a:r>
              <a:rPr lang="en-US">
                <a:latin typeface="Palatino Linotype"/>
              </a:rPr>
              <a:t>Key Points to Remember </a:t>
            </a:r>
            <a:endParaRPr lang="en-US"/>
          </a:p>
        </p:txBody>
      </p:sp>
      <p:sp>
        <p:nvSpPr>
          <p:cNvPr id="3" name="Text Placeholder 2">
            <a:extLst>
              <a:ext uri="{FF2B5EF4-FFF2-40B4-BE49-F238E27FC236}">
                <a16:creationId xmlns:a16="http://schemas.microsoft.com/office/drawing/2014/main" id="{AB749F05-3AD9-4600-9177-2120549AA72C}"/>
              </a:ext>
            </a:extLst>
          </p:cNvPr>
          <p:cNvSpPr>
            <a:spLocks noGrp="1"/>
          </p:cNvSpPr>
          <p:nvPr>
            <p:ph type="body" sz="quarter" idx="11"/>
          </p:nvPr>
        </p:nvSpPr>
        <p:spPr>
          <a:xfrm>
            <a:off x="8166" y="1222375"/>
            <a:ext cx="12202885" cy="4803775"/>
          </a:xfrm>
        </p:spPr>
        <p:txBody>
          <a:bodyPr vert="horz" lIns="91440" tIns="45720" rIns="822960" bIns="45720" rtlCol="0" anchor="t">
            <a:normAutofit fontScale="92500" lnSpcReduction="10000"/>
          </a:bodyPr>
          <a:lstStyle/>
          <a:p>
            <a:r>
              <a:rPr lang="en-US" sz="2600">
                <a:latin typeface="Palatino Linotype"/>
              </a:rPr>
              <a:t>Maximizing bell schedules to support accelerated learning is an achievable goal.</a:t>
            </a:r>
          </a:p>
          <a:p>
            <a:pPr lvl="1"/>
            <a:r>
              <a:rPr lang="en-US" sz="2200">
                <a:latin typeface="Palatino Linotype"/>
              </a:rPr>
              <a:t>All students with unfinished learning deserve access to extra time for acceleration and this time can be built into students’ daily schedules.</a:t>
            </a:r>
            <a:endParaRPr lang="en-US" sz="2200"/>
          </a:p>
          <a:p>
            <a:r>
              <a:rPr lang="en-US" sz="2600">
                <a:latin typeface="Palatino Linotype"/>
              </a:rPr>
              <a:t>Ensure adequate time for high-quality core instruction is maintained.</a:t>
            </a:r>
            <a:endParaRPr lang="en-US" sz="2600"/>
          </a:p>
          <a:p>
            <a:pPr lvl="1"/>
            <a:r>
              <a:rPr lang="en-US" sz="2200">
                <a:latin typeface="Palatino Linotype"/>
              </a:rPr>
              <a:t>A strategic schedule that has protected Tier 1 instructional blocks </a:t>
            </a:r>
            <a:r>
              <a:rPr lang="en-US" sz="2200" b="1" i="1">
                <a:latin typeface="Palatino Linotype"/>
              </a:rPr>
              <a:t>and</a:t>
            </a:r>
            <a:r>
              <a:rPr lang="en-US" sz="2200">
                <a:latin typeface="Palatino Linotype"/>
              </a:rPr>
              <a:t> has a place for students to receive intervention and enrichment support (I/E) without missing new instruction in core subject areas is one that facilitates learning.</a:t>
            </a:r>
          </a:p>
          <a:p>
            <a:r>
              <a:rPr lang="en-US" sz="2600">
                <a:latin typeface="Palatino Linotype"/>
              </a:rPr>
              <a:t>The process will take time, but it will be time well spent.</a:t>
            </a:r>
          </a:p>
          <a:p>
            <a:pPr lvl="1"/>
            <a:r>
              <a:rPr lang="en-US" sz="2200">
                <a:latin typeface="Palatino Linotype"/>
              </a:rPr>
              <a:t>Building a master schedule requires thoughtful decision making, stakeholder engagement and consultation with local collective bargaining units.</a:t>
            </a:r>
            <a:endParaRPr lang="en-US" sz="2200"/>
          </a:p>
        </p:txBody>
      </p:sp>
      <p:sp>
        <p:nvSpPr>
          <p:cNvPr id="4" name="Slide Number Placeholder 3">
            <a:extLst>
              <a:ext uri="{FF2B5EF4-FFF2-40B4-BE49-F238E27FC236}">
                <a16:creationId xmlns:a16="http://schemas.microsoft.com/office/drawing/2014/main" id="{F5FCD2F0-4191-408C-82A2-A0B5C4AE7C7E}"/>
              </a:ext>
            </a:extLst>
          </p:cNvPr>
          <p:cNvSpPr>
            <a:spLocks noGrp="1"/>
          </p:cNvSpPr>
          <p:nvPr>
            <p:ph type="sldNum" sz="quarter" idx="10"/>
          </p:nvPr>
        </p:nvSpPr>
        <p:spPr/>
        <p:txBody>
          <a:bodyPr/>
          <a:lstStyle/>
          <a:p>
            <a:fld id="{A3D1C70C-36A2-44FC-A083-98959550CFF4}" type="slidenum">
              <a:rPr lang="en-US" smtClean="0"/>
              <a:pPr/>
              <a:t>12</a:t>
            </a:fld>
            <a:endParaRPr lang="en-US"/>
          </a:p>
        </p:txBody>
      </p:sp>
    </p:spTree>
    <p:extLst>
      <p:ext uri="{BB962C8B-B14F-4D97-AF65-F5344CB8AC3E}">
        <p14:creationId xmlns:p14="http://schemas.microsoft.com/office/powerpoint/2010/main" val="926282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50FF-F90C-1273-9EFA-FD15008D77BF}"/>
              </a:ext>
            </a:extLst>
          </p:cNvPr>
          <p:cNvSpPr>
            <a:spLocks noGrp="1"/>
          </p:cNvSpPr>
          <p:nvPr>
            <p:ph type="title"/>
          </p:nvPr>
        </p:nvSpPr>
        <p:spPr/>
        <p:txBody>
          <a:bodyPr/>
          <a:lstStyle/>
          <a:p>
            <a:r>
              <a:rPr lang="en-US" b="1" dirty="0">
                <a:solidFill>
                  <a:schemeClr val="accent2">
                    <a:lumMod val="50000"/>
                  </a:schemeClr>
                </a:solidFill>
              </a:rPr>
              <a:t>Sample Scheduling Approaches</a:t>
            </a:r>
            <a:endParaRPr lang="en-US" dirty="0"/>
          </a:p>
        </p:txBody>
      </p:sp>
      <p:sp>
        <p:nvSpPr>
          <p:cNvPr id="4" name="Text Placeholder 3">
            <a:extLst>
              <a:ext uri="{FF2B5EF4-FFF2-40B4-BE49-F238E27FC236}">
                <a16:creationId xmlns:a16="http://schemas.microsoft.com/office/drawing/2014/main" id="{E687DED8-EF89-590F-C4E7-597E6A4702F5}"/>
              </a:ext>
            </a:extLst>
          </p:cNvPr>
          <p:cNvSpPr>
            <a:spLocks noGrp="1"/>
          </p:cNvSpPr>
          <p:nvPr>
            <p:ph type="body" sz="quarter" idx="11"/>
          </p:nvPr>
        </p:nvSpPr>
        <p:spPr>
          <a:xfrm>
            <a:off x="1600200" y="2460624"/>
            <a:ext cx="9209316" cy="1823812"/>
          </a:xfrm>
          <a:ln w="12700">
            <a:solidFill>
              <a:schemeClr val="tx1"/>
            </a:solidFill>
          </a:ln>
        </p:spPr>
        <p:txBody>
          <a:bodyPr vert="horz" lIns="91440" tIns="45720" rIns="822960" bIns="45720" rtlCol="0" anchor="t">
            <a:normAutofit fontScale="92500" lnSpcReduction="20000"/>
          </a:bodyPr>
          <a:lstStyle/>
          <a:p>
            <a:pPr marL="0" indent="0" algn="ctr">
              <a:buNone/>
            </a:pPr>
            <a:r>
              <a:rPr lang="en-US" sz="3200" dirty="0">
                <a:latin typeface="Palatino Linotype"/>
              </a:rPr>
              <a:t>Traditional bell schedules can be adjusted to incorporate time for learning acceleration activities, while innovative scheduling techniques also serve this purpose.</a:t>
            </a:r>
            <a:endParaRPr lang="en-US" sz="3200" dirty="0"/>
          </a:p>
        </p:txBody>
      </p:sp>
      <p:sp>
        <p:nvSpPr>
          <p:cNvPr id="5" name="Slide Number Placeholder 4">
            <a:extLst>
              <a:ext uri="{FF2B5EF4-FFF2-40B4-BE49-F238E27FC236}">
                <a16:creationId xmlns:a16="http://schemas.microsoft.com/office/drawing/2014/main" id="{CBDB54BD-880B-A6E5-8B6E-527726ABBC03}"/>
              </a:ext>
            </a:extLst>
          </p:cNvPr>
          <p:cNvSpPr>
            <a:spLocks noGrp="1"/>
          </p:cNvSpPr>
          <p:nvPr>
            <p:ph type="sldNum" sz="quarter" idx="10"/>
          </p:nvPr>
        </p:nvSpPr>
        <p:spPr/>
        <p:txBody>
          <a:bodyPr/>
          <a:lstStyle/>
          <a:p>
            <a:fld id="{A3D1C70C-36A2-44FC-A083-98959550CFF4}" type="slidenum">
              <a:rPr lang="en-US" smtClean="0"/>
              <a:t>13</a:t>
            </a:fld>
            <a:endParaRPr lang="en-US"/>
          </a:p>
        </p:txBody>
      </p:sp>
    </p:spTree>
    <p:extLst>
      <p:ext uri="{BB962C8B-B14F-4D97-AF65-F5344CB8AC3E}">
        <p14:creationId xmlns:p14="http://schemas.microsoft.com/office/powerpoint/2010/main" val="18088267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AAD6-681A-2267-70DF-1A0D014BB843}"/>
              </a:ext>
            </a:extLst>
          </p:cNvPr>
          <p:cNvSpPr>
            <a:spLocks noGrp="1"/>
          </p:cNvSpPr>
          <p:nvPr>
            <p:ph type="title"/>
          </p:nvPr>
        </p:nvSpPr>
        <p:spPr/>
        <p:txBody>
          <a:bodyPr/>
          <a:lstStyle/>
          <a:p>
            <a:r>
              <a:rPr lang="en-US">
                <a:latin typeface="Palatino Linotype"/>
              </a:rPr>
              <a:t>Flexible Scheduling</a:t>
            </a:r>
            <a:endParaRPr lang="en-US"/>
          </a:p>
        </p:txBody>
      </p:sp>
      <p:sp>
        <p:nvSpPr>
          <p:cNvPr id="3" name="Text Placeholder 2">
            <a:extLst>
              <a:ext uri="{FF2B5EF4-FFF2-40B4-BE49-F238E27FC236}">
                <a16:creationId xmlns:a16="http://schemas.microsoft.com/office/drawing/2014/main" id="{7A04EF63-148B-80E5-2598-9931DA6BE296}"/>
              </a:ext>
            </a:extLst>
          </p:cNvPr>
          <p:cNvSpPr>
            <a:spLocks noGrp="1"/>
          </p:cNvSpPr>
          <p:nvPr>
            <p:ph sz="half" idx="1"/>
          </p:nvPr>
        </p:nvSpPr>
        <p:spPr>
          <a:xfrm>
            <a:off x="407591" y="1510660"/>
            <a:ext cx="6129280" cy="4742985"/>
          </a:xfrm>
        </p:spPr>
        <p:txBody>
          <a:bodyPr vert="horz" lIns="91440" tIns="45720" rIns="822960" bIns="45720" rtlCol="0" anchor="t">
            <a:normAutofit/>
          </a:bodyPr>
          <a:lstStyle/>
          <a:p>
            <a:pPr marL="0" indent="0">
              <a:buNone/>
            </a:pPr>
            <a:r>
              <a:rPr lang="en-US" sz="3200">
                <a:latin typeface="Palatino Linotype"/>
              </a:rPr>
              <a:t>Flexible Scheduling: A creative use of the time in the school day in an attempt to match the instructional time and format to the learning needs of students.</a:t>
            </a:r>
            <a:endParaRPr lang="en-US" sz="3200"/>
          </a:p>
          <a:p>
            <a:pPr marL="0" indent="0" algn="r">
              <a:buNone/>
            </a:pPr>
            <a:r>
              <a:rPr lang="en-US" sz="2000">
                <a:latin typeface="Palatino Linotype"/>
                <a:hlinkClick r:id="rId2"/>
              </a:rPr>
              <a:t>National Middle School Association, 2007</a:t>
            </a:r>
            <a:endParaRPr lang="en-US" sz="2000"/>
          </a:p>
          <a:p>
            <a:pPr marL="457200" lvl="1" indent="0">
              <a:buNone/>
            </a:pPr>
            <a:endParaRPr lang="en-US">
              <a:latin typeface="Palatino Linotype"/>
            </a:endParaRPr>
          </a:p>
          <a:p>
            <a:pPr marL="457200" lvl="1" indent="0">
              <a:buNone/>
            </a:pPr>
            <a:endParaRPr lang="en-US">
              <a:latin typeface="Palatino Linotype"/>
            </a:endParaRPr>
          </a:p>
        </p:txBody>
      </p:sp>
      <p:pic>
        <p:nvPicPr>
          <p:cNvPr id="6" name="Picture 6" descr="School related items floating in circle">
            <a:extLst>
              <a:ext uri="{FF2B5EF4-FFF2-40B4-BE49-F238E27FC236}">
                <a16:creationId xmlns:a16="http://schemas.microsoft.com/office/drawing/2014/main" id="{8E158B73-162D-87AF-8E6F-5394B73606F4}"/>
              </a:ext>
            </a:extLst>
          </p:cNvPr>
          <p:cNvPicPr>
            <a:picLocks noGrp="1" noChangeAspect="1"/>
          </p:cNvPicPr>
          <p:nvPr>
            <p:ph sz="half" idx="13"/>
          </p:nvPr>
        </p:nvPicPr>
        <p:blipFill>
          <a:blip r:embed="rId3"/>
          <a:stretch>
            <a:fillRect/>
          </a:stretch>
        </p:blipFill>
        <p:spPr>
          <a:xfrm>
            <a:off x="6836846" y="1254125"/>
            <a:ext cx="3970009" cy="4875439"/>
          </a:xfrm>
        </p:spPr>
      </p:pic>
      <p:sp>
        <p:nvSpPr>
          <p:cNvPr id="4" name="Slide Number Placeholder 3">
            <a:extLst>
              <a:ext uri="{FF2B5EF4-FFF2-40B4-BE49-F238E27FC236}">
                <a16:creationId xmlns:a16="http://schemas.microsoft.com/office/drawing/2014/main" id="{D87AE2E7-B7E8-786A-3B33-4499DEF4CF02}"/>
              </a:ext>
            </a:extLst>
          </p:cNvPr>
          <p:cNvSpPr>
            <a:spLocks noGrp="1"/>
          </p:cNvSpPr>
          <p:nvPr>
            <p:ph type="sldNum" sz="quarter" idx="12"/>
          </p:nvPr>
        </p:nvSpPr>
        <p:spPr/>
        <p:txBody>
          <a:bodyPr/>
          <a:lstStyle/>
          <a:p>
            <a:fld id="{A3D1C70C-36A2-44FC-A083-98959550CFF4}" type="slidenum">
              <a:rPr lang="en-US" dirty="0" smtClean="0"/>
              <a:pPr/>
              <a:t>14</a:t>
            </a:fld>
            <a:endParaRPr lang="en-US"/>
          </a:p>
        </p:txBody>
      </p:sp>
    </p:spTree>
    <p:extLst>
      <p:ext uri="{BB962C8B-B14F-4D97-AF65-F5344CB8AC3E}">
        <p14:creationId xmlns:p14="http://schemas.microsoft.com/office/powerpoint/2010/main" val="530433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BC6A0-1C9D-6BB6-FE94-1B324DCD594F}"/>
              </a:ext>
            </a:extLst>
          </p:cNvPr>
          <p:cNvSpPr>
            <a:spLocks noGrp="1"/>
          </p:cNvSpPr>
          <p:nvPr>
            <p:ph type="title"/>
          </p:nvPr>
        </p:nvSpPr>
        <p:spPr/>
        <p:txBody>
          <a:bodyPr/>
          <a:lstStyle/>
          <a:p>
            <a:r>
              <a:rPr lang="en-US">
                <a:latin typeface="Palatino Linotype"/>
              </a:rPr>
              <a:t>What I Need (WIN) Periods</a:t>
            </a:r>
            <a:endParaRPr lang="en-US"/>
          </a:p>
        </p:txBody>
      </p:sp>
      <p:sp>
        <p:nvSpPr>
          <p:cNvPr id="3" name="Text Placeholder 2">
            <a:extLst>
              <a:ext uri="{FF2B5EF4-FFF2-40B4-BE49-F238E27FC236}">
                <a16:creationId xmlns:a16="http://schemas.microsoft.com/office/drawing/2014/main" id="{4D2E9CF4-4A26-2AA3-0300-31B929963271}"/>
              </a:ext>
            </a:extLst>
          </p:cNvPr>
          <p:cNvSpPr>
            <a:spLocks noGrp="1"/>
          </p:cNvSpPr>
          <p:nvPr>
            <p:ph type="body" sz="quarter" idx="11"/>
          </p:nvPr>
        </p:nvSpPr>
        <p:spPr>
          <a:xfrm>
            <a:off x="171451" y="1222375"/>
            <a:ext cx="11957957" cy="4803775"/>
          </a:xfrm>
        </p:spPr>
        <p:txBody>
          <a:bodyPr vert="horz" lIns="91440" tIns="45720" rIns="822960" bIns="45720" rtlCol="0" anchor="t">
            <a:normAutofit lnSpcReduction="10000"/>
          </a:bodyPr>
          <a:lstStyle/>
          <a:p>
            <a:r>
              <a:rPr lang="en-US" sz="2800" dirty="0">
                <a:latin typeface="Palatino Linotype"/>
              </a:rPr>
              <a:t>A dedicated time schools use to meet students’ needs.</a:t>
            </a:r>
            <a:endParaRPr lang="en-US" sz="2800"/>
          </a:p>
          <a:p>
            <a:r>
              <a:rPr lang="en-US" sz="2800" dirty="0">
                <a:latin typeface="Palatino Linotype"/>
              </a:rPr>
              <a:t>These provide students with accelerated instruction in the form of: </a:t>
            </a:r>
            <a:endParaRPr lang="en-US" sz="2800"/>
          </a:p>
          <a:p>
            <a:pPr lvl="1"/>
            <a:r>
              <a:rPr lang="en-US" sz="2400" dirty="0">
                <a:latin typeface="Palatino Linotype"/>
              </a:rPr>
              <a:t>High Impact Tutoring.</a:t>
            </a:r>
            <a:endParaRPr lang="en-US" sz="2400" dirty="0"/>
          </a:p>
          <a:p>
            <a:pPr lvl="1"/>
            <a:r>
              <a:rPr lang="en-US" sz="2400" dirty="0">
                <a:latin typeface="Palatino Linotype"/>
              </a:rPr>
              <a:t>Enrichment activities or additional activities to support students’ social, emotional, and academic needs.</a:t>
            </a:r>
            <a:endParaRPr lang="en-US" sz="2400"/>
          </a:p>
          <a:p>
            <a:pPr lvl="1"/>
            <a:r>
              <a:rPr lang="en-US" sz="2400" dirty="0">
                <a:latin typeface="Palatino Linotype"/>
              </a:rPr>
              <a:t>Meeting with a specific teacher to catch up on work.</a:t>
            </a:r>
            <a:r>
              <a:rPr lang="en-US" sz="2800" dirty="0">
                <a:latin typeface="Palatino Linotype"/>
              </a:rPr>
              <a:t> </a:t>
            </a:r>
            <a:endParaRPr lang="en-US" sz="2800"/>
          </a:p>
          <a:p>
            <a:pPr lvl="1"/>
            <a:r>
              <a:rPr lang="en-US" sz="2400" dirty="0">
                <a:latin typeface="Palatino Linotype"/>
              </a:rPr>
              <a:t>While many schools may not refer to this by the name "WIN period," it is the activities which define the time.</a:t>
            </a:r>
          </a:p>
          <a:p>
            <a:pPr marL="457200" lvl="1" indent="0">
              <a:buNone/>
            </a:pPr>
            <a:endParaRPr lang="en-US" sz="2800">
              <a:latin typeface="Palatino Linotype"/>
            </a:endParaRPr>
          </a:p>
        </p:txBody>
      </p:sp>
      <p:sp>
        <p:nvSpPr>
          <p:cNvPr id="4" name="Slide Number Placeholder 3">
            <a:extLst>
              <a:ext uri="{FF2B5EF4-FFF2-40B4-BE49-F238E27FC236}">
                <a16:creationId xmlns:a16="http://schemas.microsoft.com/office/drawing/2014/main" id="{71C39FD3-BE00-A150-E003-F9F31F61CB5A}"/>
              </a:ext>
            </a:extLst>
          </p:cNvPr>
          <p:cNvSpPr>
            <a:spLocks noGrp="1"/>
          </p:cNvSpPr>
          <p:nvPr>
            <p:ph type="sldNum" sz="quarter" idx="10"/>
          </p:nvPr>
        </p:nvSpPr>
        <p:spPr/>
        <p:txBody>
          <a:bodyPr/>
          <a:lstStyle/>
          <a:p>
            <a:fld id="{A3D1C70C-36A2-44FC-A083-98959550CFF4}" type="slidenum">
              <a:rPr lang="en-US" smtClean="0"/>
              <a:pPr/>
              <a:t>15</a:t>
            </a:fld>
            <a:endParaRPr lang="en-US"/>
          </a:p>
        </p:txBody>
      </p:sp>
    </p:spTree>
    <p:extLst>
      <p:ext uri="{BB962C8B-B14F-4D97-AF65-F5344CB8AC3E}">
        <p14:creationId xmlns:p14="http://schemas.microsoft.com/office/powerpoint/2010/main" val="186165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D310-3C5A-85FB-3DA5-91394ADF9B3B}"/>
              </a:ext>
            </a:extLst>
          </p:cNvPr>
          <p:cNvSpPr>
            <a:spLocks noGrp="1"/>
          </p:cNvSpPr>
          <p:nvPr>
            <p:ph type="title"/>
          </p:nvPr>
        </p:nvSpPr>
        <p:spPr/>
        <p:txBody>
          <a:bodyPr/>
          <a:lstStyle/>
          <a:p>
            <a:r>
              <a:rPr lang="en-US">
                <a:latin typeface="Palatino Linotype"/>
              </a:rPr>
              <a:t>4x4 Block Schedule</a:t>
            </a:r>
          </a:p>
        </p:txBody>
      </p:sp>
      <p:sp>
        <p:nvSpPr>
          <p:cNvPr id="3" name="Text Placeholder 2">
            <a:extLst>
              <a:ext uri="{FF2B5EF4-FFF2-40B4-BE49-F238E27FC236}">
                <a16:creationId xmlns:a16="http://schemas.microsoft.com/office/drawing/2014/main" id="{C4558286-F3D9-7EDD-3671-AFEE668AD6EF}"/>
              </a:ext>
            </a:extLst>
          </p:cNvPr>
          <p:cNvSpPr>
            <a:spLocks noGrp="1"/>
          </p:cNvSpPr>
          <p:nvPr>
            <p:ph type="body" sz="quarter" idx="11"/>
          </p:nvPr>
        </p:nvSpPr>
        <p:spPr>
          <a:xfrm>
            <a:off x="171451" y="1222375"/>
            <a:ext cx="3997778" cy="4912633"/>
          </a:xfrm>
        </p:spPr>
        <p:txBody>
          <a:bodyPr vert="horz" lIns="91440" tIns="45720" rIns="822960" bIns="45720" rtlCol="0" anchor="t">
            <a:normAutofit fontScale="92500" lnSpcReduction="20000"/>
          </a:bodyPr>
          <a:lstStyle/>
          <a:p>
            <a:pPr marL="0" indent="0">
              <a:buNone/>
            </a:pPr>
            <a:r>
              <a:rPr lang="en-US" sz="2400">
                <a:latin typeface="Palatino Linotype"/>
              </a:rPr>
              <a:t>Some advantages of this type of schedule are:</a:t>
            </a:r>
          </a:p>
          <a:p>
            <a:pPr>
              <a:buFont typeface="Arial"/>
              <a:buChar char="•"/>
            </a:pPr>
            <a:r>
              <a:rPr lang="en-US" sz="2400">
                <a:latin typeface="Palatino Linotype"/>
              </a:rPr>
              <a:t>Teachers see fewer students per day</a:t>
            </a:r>
          </a:p>
          <a:p>
            <a:pPr>
              <a:buFont typeface="Arial"/>
              <a:buChar char="•"/>
            </a:pPr>
            <a:r>
              <a:rPr lang="en-US" sz="2400">
                <a:latin typeface="Palatino Linotype"/>
              </a:rPr>
              <a:t>Students have the opportunity to take more elective classes during a school year</a:t>
            </a:r>
          </a:p>
          <a:p>
            <a:pPr>
              <a:buFont typeface="Arial"/>
              <a:buChar char="•"/>
            </a:pPr>
            <a:r>
              <a:rPr lang="en-US" sz="2400">
                <a:latin typeface="Palatino Linotype"/>
              </a:rPr>
              <a:t>Teachers have time to vary the activities they plan for each class period</a:t>
            </a:r>
          </a:p>
          <a:p>
            <a:pPr marL="0" indent="0">
              <a:buNone/>
            </a:pPr>
            <a:endParaRPr lang="en-US" sz="2400">
              <a:latin typeface="Palatino Linotype"/>
            </a:endParaRPr>
          </a:p>
        </p:txBody>
      </p:sp>
      <p:sp>
        <p:nvSpPr>
          <p:cNvPr id="4" name="Slide Number Placeholder 3">
            <a:extLst>
              <a:ext uri="{FF2B5EF4-FFF2-40B4-BE49-F238E27FC236}">
                <a16:creationId xmlns:a16="http://schemas.microsoft.com/office/drawing/2014/main" id="{89671B41-1E0B-6E3E-397E-BF48C448E191}"/>
              </a:ext>
            </a:extLst>
          </p:cNvPr>
          <p:cNvSpPr>
            <a:spLocks noGrp="1"/>
          </p:cNvSpPr>
          <p:nvPr>
            <p:ph type="sldNum" sz="quarter" idx="10"/>
          </p:nvPr>
        </p:nvSpPr>
        <p:spPr/>
        <p:txBody>
          <a:bodyPr/>
          <a:lstStyle/>
          <a:p>
            <a:fld id="{A3D1C70C-36A2-44FC-A083-98959550CFF4}" type="slidenum">
              <a:rPr lang="en-US" smtClean="0"/>
              <a:pPr/>
              <a:t>16</a:t>
            </a:fld>
            <a:endParaRPr lang="en-US"/>
          </a:p>
        </p:txBody>
      </p:sp>
      <p:pic>
        <p:nvPicPr>
          <p:cNvPr id="5" name="Picture 5" descr="This table depicts a 4x4 schedule without an accelerated learning period versus a 4x4 schedule with an accelerated learning period. ">
            <a:extLst>
              <a:ext uri="{FF2B5EF4-FFF2-40B4-BE49-F238E27FC236}">
                <a16:creationId xmlns:a16="http://schemas.microsoft.com/office/drawing/2014/main" id="{C8F494A0-3EED-512A-9013-40A1F16B799F}"/>
              </a:ext>
            </a:extLst>
          </p:cNvPr>
          <p:cNvPicPr>
            <a:picLocks noChangeAspect="1"/>
          </p:cNvPicPr>
          <p:nvPr/>
        </p:nvPicPr>
        <p:blipFill>
          <a:blip r:embed="rId2"/>
          <a:stretch>
            <a:fillRect/>
          </a:stretch>
        </p:blipFill>
        <p:spPr>
          <a:xfrm>
            <a:off x="3690257" y="1726427"/>
            <a:ext cx="8158841" cy="3718108"/>
          </a:xfrm>
          <a:prstGeom prst="rect">
            <a:avLst/>
          </a:prstGeom>
        </p:spPr>
      </p:pic>
    </p:spTree>
    <p:extLst>
      <p:ext uri="{BB962C8B-B14F-4D97-AF65-F5344CB8AC3E}">
        <p14:creationId xmlns:p14="http://schemas.microsoft.com/office/powerpoint/2010/main" val="2274180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8E09-DE28-AF3D-F58F-7E2026D40C23}"/>
              </a:ext>
            </a:extLst>
          </p:cNvPr>
          <p:cNvSpPr>
            <a:spLocks noGrp="1"/>
          </p:cNvSpPr>
          <p:nvPr>
            <p:ph type="title"/>
          </p:nvPr>
        </p:nvSpPr>
        <p:spPr>
          <a:xfrm>
            <a:off x="1258430" y="380196"/>
            <a:ext cx="10128421" cy="769977"/>
          </a:xfrm>
        </p:spPr>
        <p:txBody>
          <a:bodyPr anchor="ctr">
            <a:normAutofit/>
          </a:bodyPr>
          <a:lstStyle/>
          <a:p>
            <a:r>
              <a:rPr lang="en-US" sz="4600"/>
              <a:t>Rotating Drop Schedule</a:t>
            </a:r>
          </a:p>
        </p:txBody>
      </p:sp>
      <p:pic>
        <p:nvPicPr>
          <p:cNvPr id="6" name="Picture 7" descr="This table depicts an example rotating drop schedule with an acceleration period built in.&#10;&#10;&#10;">
            <a:extLst>
              <a:ext uri="{FF2B5EF4-FFF2-40B4-BE49-F238E27FC236}">
                <a16:creationId xmlns:a16="http://schemas.microsoft.com/office/drawing/2014/main" id="{49CC0305-B884-4874-3BDA-62FEA18AC17A}"/>
              </a:ext>
            </a:extLst>
          </p:cNvPr>
          <p:cNvPicPr>
            <a:picLocks noGrp="1" noChangeAspect="1"/>
          </p:cNvPicPr>
          <p:nvPr>
            <p:ph sz="half" idx="13"/>
          </p:nvPr>
        </p:nvPicPr>
        <p:blipFill>
          <a:blip r:embed="rId2"/>
          <a:stretch>
            <a:fillRect/>
          </a:stretch>
        </p:blipFill>
        <p:spPr>
          <a:xfrm>
            <a:off x="937264" y="1170480"/>
            <a:ext cx="4189441" cy="4647735"/>
          </a:xfrm>
        </p:spPr>
      </p:pic>
      <p:sp>
        <p:nvSpPr>
          <p:cNvPr id="4" name="Slide Number Placeholder 3">
            <a:extLst>
              <a:ext uri="{FF2B5EF4-FFF2-40B4-BE49-F238E27FC236}">
                <a16:creationId xmlns:a16="http://schemas.microsoft.com/office/drawing/2014/main" id="{5973908A-E032-CD62-7524-AED8B341A55F}"/>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17</a:t>
            </a:fld>
            <a:endParaRPr lang="en-US"/>
          </a:p>
        </p:txBody>
      </p:sp>
      <p:sp>
        <p:nvSpPr>
          <p:cNvPr id="21" name="Content Placeholder 2">
            <a:extLst>
              <a:ext uri="{FF2B5EF4-FFF2-40B4-BE49-F238E27FC236}">
                <a16:creationId xmlns:a16="http://schemas.microsoft.com/office/drawing/2014/main" id="{4913C0DC-E8E2-E548-C572-0C57A516B8AA}"/>
              </a:ext>
            </a:extLst>
          </p:cNvPr>
          <p:cNvSpPr>
            <a:spLocks noGrp="1"/>
          </p:cNvSpPr>
          <p:nvPr>
            <p:ph sz="half" idx="1"/>
          </p:nvPr>
        </p:nvSpPr>
        <p:spPr>
          <a:xfrm>
            <a:off x="6245057" y="1170481"/>
            <a:ext cx="5027102" cy="4892663"/>
          </a:xfrm>
        </p:spPr>
        <p:txBody>
          <a:bodyPr vert="horz" lIns="91440" tIns="45720" rIns="640080" bIns="45720" rtlCol="0" anchor="t">
            <a:normAutofit/>
          </a:bodyPr>
          <a:lstStyle/>
          <a:p>
            <a:r>
              <a:rPr lang="en-US" sz="2800">
                <a:latin typeface="Palatino Linotype"/>
              </a:rPr>
              <a:t>Many high schools across New Jersey have adopted this option</a:t>
            </a:r>
          </a:p>
          <a:p>
            <a:r>
              <a:rPr lang="en-US" sz="2800">
                <a:latin typeface="Palatino Linotype"/>
              </a:rPr>
              <a:t>Students typically only attend 5 or 6 of the 8 total available classes each day</a:t>
            </a:r>
          </a:p>
          <a:p>
            <a:r>
              <a:rPr lang="en-US" sz="2800">
                <a:latin typeface="Palatino Linotype"/>
              </a:rPr>
              <a:t>This schedule creates space for an acceleration period </a:t>
            </a:r>
          </a:p>
        </p:txBody>
      </p:sp>
    </p:spTree>
    <p:extLst>
      <p:ext uri="{BB962C8B-B14F-4D97-AF65-F5344CB8AC3E}">
        <p14:creationId xmlns:p14="http://schemas.microsoft.com/office/powerpoint/2010/main" val="3888834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3B24-2C56-FFCE-DBAD-8575D1172D72}"/>
              </a:ext>
            </a:extLst>
          </p:cNvPr>
          <p:cNvSpPr>
            <a:spLocks noGrp="1"/>
          </p:cNvSpPr>
          <p:nvPr>
            <p:ph type="title"/>
          </p:nvPr>
        </p:nvSpPr>
        <p:spPr/>
        <p:txBody>
          <a:bodyPr/>
          <a:lstStyle/>
          <a:p>
            <a:r>
              <a:rPr lang="en-US">
                <a:latin typeface="Palatino Linotype"/>
              </a:rPr>
              <a:t>Micro-Scheduling</a:t>
            </a:r>
            <a:endParaRPr lang="en-US"/>
          </a:p>
        </p:txBody>
      </p:sp>
      <p:pic>
        <p:nvPicPr>
          <p:cNvPr id="8" name="Picture 8" descr="This depicts an example of micro-scheduling to include time for learning acceleration.&#10;">
            <a:extLst>
              <a:ext uri="{FF2B5EF4-FFF2-40B4-BE49-F238E27FC236}">
                <a16:creationId xmlns:a16="http://schemas.microsoft.com/office/drawing/2014/main" id="{5C4E65A0-3609-F5F1-66A6-F3B7BFD96DE8}"/>
              </a:ext>
            </a:extLst>
          </p:cNvPr>
          <p:cNvPicPr>
            <a:picLocks noGrp="1" noChangeAspect="1"/>
          </p:cNvPicPr>
          <p:nvPr>
            <p:ph sz="half" idx="1"/>
          </p:nvPr>
        </p:nvPicPr>
        <p:blipFill>
          <a:blip r:embed="rId2"/>
          <a:stretch>
            <a:fillRect/>
          </a:stretch>
        </p:blipFill>
        <p:spPr>
          <a:xfrm>
            <a:off x="275914" y="1284549"/>
            <a:ext cx="5821135" cy="4650921"/>
          </a:xfrm>
        </p:spPr>
      </p:pic>
      <p:sp>
        <p:nvSpPr>
          <p:cNvPr id="4" name="Slide Number Placeholder 3">
            <a:extLst>
              <a:ext uri="{FF2B5EF4-FFF2-40B4-BE49-F238E27FC236}">
                <a16:creationId xmlns:a16="http://schemas.microsoft.com/office/drawing/2014/main" id="{A083B45D-5905-B5AA-4328-A5F518BF1AA6}"/>
              </a:ext>
            </a:extLst>
          </p:cNvPr>
          <p:cNvSpPr>
            <a:spLocks noGrp="1"/>
          </p:cNvSpPr>
          <p:nvPr>
            <p:ph type="sldNum" sz="quarter" idx="12"/>
          </p:nvPr>
        </p:nvSpPr>
        <p:spPr/>
        <p:txBody>
          <a:bodyPr/>
          <a:lstStyle/>
          <a:p>
            <a:fld id="{A3D1C70C-36A2-44FC-A083-98959550CFF4}" type="slidenum">
              <a:rPr lang="en-US" smtClean="0"/>
              <a:pPr/>
              <a:t>18</a:t>
            </a:fld>
            <a:endParaRPr lang="en-US"/>
          </a:p>
        </p:txBody>
      </p:sp>
      <p:sp>
        <p:nvSpPr>
          <p:cNvPr id="5" name="Content Placeholder 4">
            <a:extLst>
              <a:ext uri="{FF2B5EF4-FFF2-40B4-BE49-F238E27FC236}">
                <a16:creationId xmlns:a16="http://schemas.microsoft.com/office/drawing/2014/main" id="{A7226D22-CD2E-9833-7FCB-66BD0C993EBB}"/>
              </a:ext>
            </a:extLst>
          </p:cNvPr>
          <p:cNvSpPr>
            <a:spLocks noGrp="1"/>
          </p:cNvSpPr>
          <p:nvPr>
            <p:ph sz="half" idx="13"/>
          </p:nvPr>
        </p:nvSpPr>
        <p:spPr/>
        <p:txBody>
          <a:bodyPr vert="horz" lIns="91440" tIns="45720" rIns="640080" bIns="45720" rtlCol="0" anchor="t">
            <a:normAutofit fontScale="92500"/>
          </a:bodyPr>
          <a:lstStyle/>
          <a:p>
            <a:pPr marL="342900" indent="-342900"/>
            <a:r>
              <a:rPr lang="en-US" sz="2400">
                <a:latin typeface="Palatino Linotype"/>
              </a:rPr>
              <a:t>A useful strategy to create time for acceleration without adding a flexible block to an existing schedule</a:t>
            </a:r>
            <a:endParaRPr lang="en-US" sz="2400"/>
          </a:p>
          <a:p>
            <a:pPr marL="342900" indent="-342900"/>
            <a:r>
              <a:rPr lang="en-US" sz="2400">
                <a:latin typeface="Palatino Linotype"/>
              </a:rPr>
              <a:t>This elementary example compares how micro-scheduling can be used to create acceleration time within a traditional math or ELA block</a:t>
            </a:r>
          </a:p>
          <a:p>
            <a:pPr marL="342900" indent="-342900"/>
            <a:r>
              <a:rPr lang="en-US" sz="2400">
                <a:latin typeface="Palatino Linotype"/>
              </a:rPr>
              <a:t>Core instructional time is prioritized and protected</a:t>
            </a:r>
          </a:p>
        </p:txBody>
      </p:sp>
    </p:spTree>
    <p:extLst>
      <p:ext uri="{BB962C8B-B14F-4D97-AF65-F5344CB8AC3E}">
        <p14:creationId xmlns:p14="http://schemas.microsoft.com/office/powerpoint/2010/main" val="20800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6FFE5-6851-6112-CD3C-3EE636D9D79D}"/>
              </a:ext>
            </a:extLst>
          </p:cNvPr>
          <p:cNvSpPr>
            <a:spLocks noGrp="1"/>
          </p:cNvSpPr>
          <p:nvPr>
            <p:ph type="title"/>
          </p:nvPr>
        </p:nvSpPr>
        <p:spPr/>
        <p:txBody>
          <a:bodyPr/>
          <a:lstStyle/>
          <a:p>
            <a:r>
              <a:rPr lang="en-US" b="1" dirty="0"/>
              <a:t>Utilizing the Time</a:t>
            </a:r>
            <a:endParaRPr lang="en-US" dirty="0"/>
          </a:p>
        </p:txBody>
      </p:sp>
      <p:sp>
        <p:nvSpPr>
          <p:cNvPr id="4" name="Text Placeholder 3">
            <a:extLst>
              <a:ext uri="{FF2B5EF4-FFF2-40B4-BE49-F238E27FC236}">
                <a16:creationId xmlns:a16="http://schemas.microsoft.com/office/drawing/2014/main" id="{CA4E319C-ACC0-53A9-700A-921480C9303F}"/>
              </a:ext>
            </a:extLst>
          </p:cNvPr>
          <p:cNvSpPr>
            <a:spLocks noGrp="1"/>
          </p:cNvSpPr>
          <p:nvPr>
            <p:ph type="body" sz="quarter" idx="11"/>
          </p:nvPr>
        </p:nvSpPr>
        <p:spPr>
          <a:xfrm>
            <a:off x="1123951" y="2474232"/>
            <a:ext cx="10120993" cy="2136776"/>
          </a:xfrm>
          <a:ln w="12700">
            <a:solidFill>
              <a:schemeClr val="tx1"/>
            </a:solidFill>
          </a:ln>
        </p:spPr>
        <p:txBody>
          <a:bodyPr vert="horz" lIns="91440" tIns="45720" rIns="822960" bIns="45720" rtlCol="0" anchor="t">
            <a:normAutofit/>
          </a:bodyPr>
          <a:lstStyle/>
          <a:p>
            <a:pPr marL="0" indent="0" algn="ctr">
              <a:buNone/>
            </a:pPr>
            <a:r>
              <a:rPr lang="en-US" sz="2800" dirty="0">
                <a:latin typeface="Palatino Linotype"/>
              </a:rPr>
              <a:t>The aim of implementing a flexible scheduling approach is to ensure all students with unfinished learning receive increased time built into their daily schedules to improve students’ access to and mastery of grade-level standards.</a:t>
            </a:r>
            <a:endParaRPr lang="en-US" sz="2800" dirty="0"/>
          </a:p>
        </p:txBody>
      </p:sp>
      <p:sp>
        <p:nvSpPr>
          <p:cNvPr id="5" name="Slide Number Placeholder 4">
            <a:extLst>
              <a:ext uri="{FF2B5EF4-FFF2-40B4-BE49-F238E27FC236}">
                <a16:creationId xmlns:a16="http://schemas.microsoft.com/office/drawing/2014/main" id="{CBDB54BD-880B-A6E5-8B6E-527726ABBC03}"/>
              </a:ext>
            </a:extLst>
          </p:cNvPr>
          <p:cNvSpPr>
            <a:spLocks noGrp="1"/>
          </p:cNvSpPr>
          <p:nvPr>
            <p:ph type="sldNum" sz="quarter" idx="10"/>
          </p:nvPr>
        </p:nvSpPr>
        <p:spPr/>
        <p:txBody>
          <a:bodyPr/>
          <a:lstStyle/>
          <a:p>
            <a:fld id="{A3D1C70C-36A2-44FC-A083-98959550CFF4}" type="slidenum">
              <a:rPr lang="en-US" smtClean="0"/>
              <a:t>19</a:t>
            </a:fld>
            <a:endParaRPr lang="en-US"/>
          </a:p>
        </p:txBody>
      </p:sp>
    </p:spTree>
    <p:extLst>
      <p:ext uri="{BB962C8B-B14F-4D97-AF65-F5344CB8AC3E}">
        <p14:creationId xmlns:p14="http://schemas.microsoft.com/office/powerpoint/2010/main" val="4010141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lstStyle/>
          <a:p>
            <a:r>
              <a:rPr lang="en-US">
                <a:latin typeface="Palatino Linotype"/>
              </a:rPr>
              <a:t>Norms</a:t>
            </a:r>
          </a:p>
        </p:txBody>
      </p:sp>
      <p:pic>
        <p:nvPicPr>
          <p:cNvPr id="10" name="Picture 10">
            <a:extLst>
              <a:ext uri="{FF2B5EF4-FFF2-40B4-BE49-F238E27FC236}">
                <a16:creationId xmlns:a16="http://schemas.microsoft.com/office/drawing/2014/main" id="{E9DB9A0A-BEF9-9E73-7728-A655C10BD965}"/>
              </a:ext>
            </a:extLst>
          </p:cNvPr>
          <p:cNvPicPr>
            <a:picLocks noGrp="1" noChangeAspect="1"/>
          </p:cNvPicPr>
          <p:nvPr>
            <p:ph sz="half" idx="1"/>
          </p:nvPr>
        </p:nvPicPr>
        <p:blipFill>
          <a:blip r:embed="rId2"/>
          <a:stretch>
            <a:fillRect/>
          </a:stretch>
        </p:blipFill>
        <p:spPr>
          <a:xfrm>
            <a:off x="129808" y="1349375"/>
            <a:ext cx="5838075" cy="3895724"/>
          </a:xfrm>
        </p:spPr>
      </p:pic>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2"/>
          </p:nvPr>
        </p:nvSpPr>
        <p:spPr/>
        <p:txBody>
          <a:bodyPr/>
          <a:lstStyle/>
          <a:p>
            <a:fld id="{A3D1C70C-36A2-44FC-A083-98959550CFF4}" type="slidenum">
              <a:rPr lang="en-US" smtClean="0"/>
              <a:pPr/>
              <a:t>2</a:t>
            </a:fld>
            <a:endParaRPr lang="en-US"/>
          </a:p>
        </p:txBody>
      </p:sp>
      <p:sp>
        <p:nvSpPr>
          <p:cNvPr id="6" name="Content Placeholder 5">
            <a:extLst>
              <a:ext uri="{FF2B5EF4-FFF2-40B4-BE49-F238E27FC236}">
                <a16:creationId xmlns:a16="http://schemas.microsoft.com/office/drawing/2014/main" id="{955A854A-2DBC-72E6-260E-E96CF3F2227E}"/>
              </a:ext>
            </a:extLst>
          </p:cNvPr>
          <p:cNvSpPr>
            <a:spLocks noGrp="1"/>
          </p:cNvSpPr>
          <p:nvPr>
            <p:ph sz="half" idx="13"/>
          </p:nvPr>
        </p:nvSpPr>
        <p:spPr/>
        <p:txBody>
          <a:bodyPr vert="horz" lIns="91440" tIns="45720" rIns="640080" bIns="45720" rtlCol="0" anchor="t">
            <a:normAutofit/>
          </a:bodyPr>
          <a:lstStyle/>
          <a:p>
            <a:r>
              <a:rPr lang="en-US" dirty="0">
                <a:latin typeface="Palatino Linotype"/>
              </a:rPr>
              <a:t>Students should be at the center of our work </a:t>
            </a:r>
          </a:p>
          <a:p>
            <a:r>
              <a:rPr lang="en-US" dirty="0">
                <a:latin typeface="Palatino Linotype"/>
              </a:rPr>
              <a:t>Be present</a:t>
            </a:r>
          </a:p>
          <a:p>
            <a:r>
              <a:rPr lang="en-US" dirty="0">
                <a:latin typeface="Palatino Linotype"/>
              </a:rPr>
              <a:t>Do not hesitate to ask questions as they arise</a:t>
            </a:r>
          </a:p>
          <a:p>
            <a:pPr marL="0" indent="0">
              <a:buNone/>
            </a:pPr>
            <a:endParaRPr lang="en-US"/>
          </a:p>
          <a:p>
            <a:pPr marL="0" indent="0">
              <a:buNone/>
            </a:pPr>
            <a:endParaRPr lang="en-US"/>
          </a:p>
        </p:txBody>
      </p:sp>
    </p:spTree>
    <p:extLst>
      <p:ext uri="{BB962C8B-B14F-4D97-AF65-F5344CB8AC3E}">
        <p14:creationId xmlns:p14="http://schemas.microsoft.com/office/powerpoint/2010/main" val="339126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a:xfrm>
            <a:off x="1177672" y="359103"/>
            <a:ext cx="10260244" cy="747579"/>
          </a:xfrm>
        </p:spPr>
        <p:txBody>
          <a:bodyPr anchor="ctr">
            <a:noAutofit/>
          </a:bodyPr>
          <a:lstStyle/>
          <a:p>
            <a:r>
              <a:rPr lang="en-US" sz="3400" dirty="0">
                <a:latin typeface="Palatino Linotype"/>
              </a:rPr>
              <a:t>Promising Practices to Support Academic Recovery</a:t>
            </a:r>
            <a:endParaRPr lang="en-US" sz="3400" dirty="0"/>
          </a:p>
        </p:txBody>
      </p:sp>
      <p:sp>
        <p:nvSpPr>
          <p:cNvPr id="3" name="Content Placeholder 2">
            <a:extLst>
              <a:ext uri="{FF2B5EF4-FFF2-40B4-BE49-F238E27FC236}">
                <a16:creationId xmlns:a16="http://schemas.microsoft.com/office/drawing/2014/main" id="{D0354E6F-7A85-4E42-9D2C-B103C8D642B2}"/>
              </a:ext>
            </a:extLst>
          </p:cNvPr>
          <p:cNvSpPr>
            <a:spLocks noGrp="1"/>
          </p:cNvSpPr>
          <p:nvPr>
            <p:ph type="body" sz="quarter" idx="11"/>
          </p:nvPr>
        </p:nvSpPr>
        <p:spPr/>
        <p:txBody>
          <a:bodyPr vert="horz" lIns="91440" tIns="45720" rIns="822960" bIns="45720" rtlCol="0" anchor="t">
            <a:normAutofit fontScale="55000" lnSpcReduction="20000"/>
          </a:bodyPr>
          <a:lstStyle/>
          <a:p>
            <a:pPr marL="742950" indent="-742950">
              <a:buFont typeface="+mj-lt"/>
              <a:buAutoNum type="arabicPeriod"/>
            </a:pPr>
            <a:r>
              <a:rPr lang="en-US" dirty="0">
                <a:latin typeface="Palatino Linotype"/>
              </a:rPr>
              <a:t>Use high-quality diagnostic and formative assessments to inform and personalize instruction.</a:t>
            </a:r>
          </a:p>
          <a:p>
            <a:pPr marL="742950" indent="-742950">
              <a:buFont typeface="+mj-lt"/>
              <a:buAutoNum type="arabicPeriod"/>
            </a:pPr>
            <a:r>
              <a:rPr lang="en-US" dirty="0">
                <a:latin typeface="Palatino Linotype"/>
              </a:rPr>
              <a:t>Implement high-quality and effective tutoring (High Impact Tutoring). </a:t>
            </a:r>
            <a:endParaRPr lang="en-US" dirty="0"/>
          </a:p>
          <a:p>
            <a:pPr marL="742950" indent="-742950">
              <a:buFont typeface="+mj-lt"/>
              <a:buAutoNum type="arabicPeriod"/>
            </a:pPr>
            <a:r>
              <a:rPr lang="en-US" dirty="0">
                <a:latin typeface="Palatino Linotype"/>
              </a:rPr>
              <a:t>Integrate and prioritize the social, emotional and academic needs of all students. </a:t>
            </a:r>
            <a:endParaRPr lang="en-US" dirty="0"/>
          </a:p>
          <a:p>
            <a:pPr marL="742950" indent="-742950">
              <a:buFont typeface="+mj-lt"/>
              <a:buAutoNum type="arabicPeriod"/>
            </a:pPr>
            <a:r>
              <a:rPr lang="en-US" dirty="0">
                <a:latin typeface="Palatino Linotype"/>
              </a:rPr>
              <a:t>Provide students with tailored learning acceleration opportunities.</a:t>
            </a:r>
          </a:p>
          <a:p>
            <a:pPr marL="742950" indent="-742950">
              <a:buAutoNum type="arabicPeriod"/>
            </a:pPr>
            <a:r>
              <a:rPr lang="en-US" dirty="0">
                <a:latin typeface="Palatino Linotype"/>
              </a:rPr>
              <a:t>Support the successful transition of students. </a:t>
            </a:r>
          </a:p>
          <a:p>
            <a:pPr marL="742950" indent="-742950">
              <a:buFont typeface="+mj-lt"/>
              <a:buAutoNum type="arabicPeriod"/>
            </a:pPr>
            <a:r>
              <a:rPr lang="en-US" dirty="0">
                <a:latin typeface="Palatino Linotype"/>
              </a:rPr>
              <a:t>Use high-quality out of school time learning experiences to support students’ social, emotional and academic needs.</a:t>
            </a:r>
            <a:endParaRPr lang="en-US" dirty="0"/>
          </a:p>
          <a:p>
            <a:pPr marL="0" indent="0" algn="r">
              <a:buNone/>
            </a:pPr>
            <a:r>
              <a:rPr lang="en-US" dirty="0">
                <a:latin typeface="Palatino Linotype"/>
                <a:hlinkClick r:id="rId2"/>
              </a:rPr>
              <a:t>US Department of Education, 2022</a:t>
            </a:r>
            <a:endParaRPr lang="en-US" dirty="0"/>
          </a:p>
        </p:txBody>
      </p:sp>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0"/>
          </p:nvPr>
        </p:nvSpPr>
        <p:spPr/>
        <p:txBody>
          <a:bodyPr anchor="ctr">
            <a:normAutofit/>
          </a:bodyPr>
          <a:lstStyle/>
          <a:p>
            <a:pPr>
              <a:spcAft>
                <a:spcPts val="600"/>
              </a:spcAft>
            </a:pPr>
            <a:fld id="{A3D1C70C-36A2-44FC-A083-98959550CFF4}" type="slidenum">
              <a:rPr lang="en-US" smtClean="0"/>
              <a:pPr>
                <a:spcAft>
                  <a:spcPts val="600"/>
                </a:spcAft>
              </a:pPr>
              <a:t>20</a:t>
            </a:fld>
            <a:endParaRPr lang="en-US"/>
          </a:p>
        </p:txBody>
      </p:sp>
    </p:spTree>
    <p:extLst>
      <p:ext uri="{BB962C8B-B14F-4D97-AF65-F5344CB8AC3E}">
        <p14:creationId xmlns:p14="http://schemas.microsoft.com/office/powerpoint/2010/main" val="892281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0BED-7270-4718-8721-17CA3F4FF6C5}"/>
              </a:ext>
            </a:extLst>
          </p:cNvPr>
          <p:cNvSpPr>
            <a:spLocks noGrp="1"/>
          </p:cNvSpPr>
          <p:nvPr>
            <p:ph type="title"/>
          </p:nvPr>
        </p:nvSpPr>
        <p:spPr>
          <a:xfrm>
            <a:off x="1501770" y="297253"/>
            <a:ext cx="10096959" cy="747579"/>
          </a:xfrm>
        </p:spPr>
        <p:txBody>
          <a:bodyPr/>
          <a:lstStyle/>
          <a:p>
            <a:r>
              <a:rPr lang="en-US" sz="4400">
                <a:latin typeface="Palatino Linotype"/>
              </a:rPr>
              <a:t>High Impact Tutoring</a:t>
            </a:r>
            <a:endParaRPr lang="en-US" sz="4400"/>
          </a:p>
        </p:txBody>
      </p:sp>
      <p:sp>
        <p:nvSpPr>
          <p:cNvPr id="3" name="Text Placeholder 2">
            <a:extLst>
              <a:ext uri="{FF2B5EF4-FFF2-40B4-BE49-F238E27FC236}">
                <a16:creationId xmlns:a16="http://schemas.microsoft.com/office/drawing/2014/main" id="{9DE58585-923E-4C8E-A187-AAC8EF862C22}"/>
              </a:ext>
            </a:extLst>
          </p:cNvPr>
          <p:cNvSpPr>
            <a:spLocks noGrp="1"/>
          </p:cNvSpPr>
          <p:nvPr>
            <p:ph sz="half" idx="1"/>
          </p:nvPr>
        </p:nvSpPr>
        <p:spPr>
          <a:xfrm>
            <a:off x="135449" y="1578696"/>
            <a:ext cx="5843530" cy="4498057"/>
          </a:xfrm>
        </p:spPr>
        <p:txBody>
          <a:bodyPr vert="horz" lIns="91440" tIns="45720" rIns="822960" bIns="45720" rtlCol="0" anchor="t">
            <a:normAutofit fontScale="77500" lnSpcReduction="20000"/>
          </a:bodyPr>
          <a:lstStyle/>
          <a:p>
            <a:pPr marL="457200" indent="-457200"/>
            <a:r>
              <a:rPr lang="en-US" sz="2800">
                <a:latin typeface="Palatino Linotype"/>
              </a:rPr>
              <a:t>One-on-one or small group instruction, towards a specific goal</a:t>
            </a:r>
            <a:endParaRPr lang="en-US" sz="2800"/>
          </a:p>
          <a:p>
            <a:pPr marL="457200" indent="-457200"/>
            <a:r>
              <a:rPr lang="en-US" sz="2800">
                <a:latin typeface="Palatino Linotype"/>
              </a:rPr>
              <a:t>Leads to substantial learning gains for students by supplementing (but not replacing) students’ classroom experiences; and </a:t>
            </a:r>
            <a:endParaRPr lang="en-US" sz="2800"/>
          </a:p>
          <a:p>
            <a:pPr marL="457200" indent="-457200"/>
            <a:r>
              <a:rPr lang="en-US" sz="2800">
                <a:latin typeface="Palatino Linotype"/>
              </a:rPr>
              <a:t>Responsive and complements students’ existing curriculum and focuses on scaffolding academic content.</a:t>
            </a:r>
            <a:endParaRPr lang="en-US" sz="2800"/>
          </a:p>
          <a:p>
            <a:pPr marL="457200" lvl="1" indent="0" algn="r">
              <a:buNone/>
            </a:pPr>
            <a:r>
              <a:rPr lang="en-US" sz="2000">
                <a:latin typeface="Palatino Linotype"/>
                <a:hlinkClick r:id="rId2"/>
              </a:rPr>
              <a:t>Robinson, Carly D., and Susanna Loeb, 2021</a:t>
            </a:r>
            <a:endParaRPr lang="en-US" sz="2000">
              <a:latin typeface="Palatino Linotype"/>
            </a:endParaRPr>
          </a:p>
          <a:p>
            <a:pPr lvl="1" algn="r">
              <a:buNone/>
            </a:pPr>
            <a:endParaRPr lang="en-US" sz="2000"/>
          </a:p>
          <a:p>
            <a:pPr marL="457200" lvl="1" indent="0">
              <a:buNone/>
            </a:pPr>
            <a:endParaRPr lang="en-US" sz="3800"/>
          </a:p>
          <a:p>
            <a:pPr marL="0" indent="0">
              <a:buNone/>
            </a:pPr>
            <a:endParaRPr lang="en-US"/>
          </a:p>
          <a:p>
            <a:endParaRPr lang="en-US"/>
          </a:p>
          <a:p>
            <a:endParaRPr lang="en-US"/>
          </a:p>
        </p:txBody>
      </p:sp>
      <p:pic>
        <p:nvPicPr>
          <p:cNvPr id="6" name="Picture 6" descr="Woman helping girl with homework">
            <a:extLst>
              <a:ext uri="{FF2B5EF4-FFF2-40B4-BE49-F238E27FC236}">
                <a16:creationId xmlns:a16="http://schemas.microsoft.com/office/drawing/2014/main" id="{81506B68-6010-A9D9-988A-7D154DCF3EDA}"/>
              </a:ext>
            </a:extLst>
          </p:cNvPr>
          <p:cNvPicPr>
            <a:picLocks noGrp="1" noChangeAspect="1"/>
          </p:cNvPicPr>
          <p:nvPr>
            <p:ph sz="half" idx="13"/>
          </p:nvPr>
        </p:nvPicPr>
        <p:blipFill>
          <a:blip r:embed="rId3"/>
          <a:stretch>
            <a:fillRect/>
          </a:stretch>
        </p:blipFill>
        <p:spPr>
          <a:xfrm>
            <a:off x="5763986" y="1730375"/>
            <a:ext cx="5843588" cy="3895725"/>
          </a:xfrm>
        </p:spPr>
      </p:pic>
      <p:sp>
        <p:nvSpPr>
          <p:cNvPr id="4" name="Slide Number Placeholder 3">
            <a:extLst>
              <a:ext uri="{FF2B5EF4-FFF2-40B4-BE49-F238E27FC236}">
                <a16:creationId xmlns:a16="http://schemas.microsoft.com/office/drawing/2014/main" id="{360AC44C-7442-4938-BCD3-E61AB7A73C4D}"/>
              </a:ext>
            </a:extLst>
          </p:cNvPr>
          <p:cNvSpPr>
            <a:spLocks noGrp="1"/>
          </p:cNvSpPr>
          <p:nvPr>
            <p:ph type="sldNum" sz="quarter" idx="12"/>
          </p:nvPr>
        </p:nvSpPr>
        <p:spPr/>
        <p:txBody>
          <a:bodyPr/>
          <a:lstStyle/>
          <a:p>
            <a:fld id="{A3D1C70C-36A2-44FC-A083-98959550CFF4}" type="slidenum">
              <a:rPr lang="en-US" smtClean="0"/>
              <a:pPr/>
              <a:t>21</a:t>
            </a:fld>
            <a:endParaRPr lang="en-US"/>
          </a:p>
        </p:txBody>
      </p:sp>
    </p:spTree>
    <p:extLst>
      <p:ext uri="{BB962C8B-B14F-4D97-AF65-F5344CB8AC3E}">
        <p14:creationId xmlns:p14="http://schemas.microsoft.com/office/powerpoint/2010/main" val="4148391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0BED-7270-4718-8721-17CA3F4FF6C5}"/>
              </a:ext>
            </a:extLst>
          </p:cNvPr>
          <p:cNvSpPr>
            <a:spLocks noGrp="1"/>
          </p:cNvSpPr>
          <p:nvPr>
            <p:ph type="title"/>
          </p:nvPr>
        </p:nvSpPr>
        <p:spPr>
          <a:xfrm>
            <a:off x="1569806" y="229217"/>
            <a:ext cx="9675138" cy="747579"/>
          </a:xfrm>
        </p:spPr>
        <p:txBody>
          <a:bodyPr/>
          <a:lstStyle/>
          <a:p>
            <a:r>
              <a:rPr lang="en-US" sz="3200">
                <a:latin typeface="Palatino Linotype"/>
              </a:rPr>
              <a:t>Implementing a High Impact Tutoring Program as Part of a Flexible Schedule</a:t>
            </a:r>
          </a:p>
        </p:txBody>
      </p:sp>
      <p:sp>
        <p:nvSpPr>
          <p:cNvPr id="3" name="Text Placeholder 2">
            <a:extLst>
              <a:ext uri="{FF2B5EF4-FFF2-40B4-BE49-F238E27FC236}">
                <a16:creationId xmlns:a16="http://schemas.microsoft.com/office/drawing/2014/main" id="{9DE58585-923E-4C8E-A187-AAC8EF862C22}"/>
              </a:ext>
            </a:extLst>
          </p:cNvPr>
          <p:cNvSpPr>
            <a:spLocks noGrp="1"/>
          </p:cNvSpPr>
          <p:nvPr>
            <p:ph sz="half" idx="1"/>
          </p:nvPr>
        </p:nvSpPr>
        <p:spPr/>
        <p:txBody>
          <a:bodyPr vert="horz" lIns="91440" tIns="45720" rIns="822960" bIns="45720" rtlCol="0" anchor="t">
            <a:normAutofit/>
          </a:bodyPr>
          <a:lstStyle/>
          <a:p>
            <a:r>
              <a:rPr lang="en-US" sz="2800">
                <a:latin typeface="Palatino Linotype"/>
              </a:rPr>
              <a:t>High impact tutoring has been proven to: </a:t>
            </a:r>
          </a:p>
          <a:p>
            <a:pPr lvl="1"/>
            <a:r>
              <a:rPr lang="en-US" sz="2400">
                <a:latin typeface="Palatino Linotype"/>
              </a:rPr>
              <a:t>Produce large </a:t>
            </a:r>
            <a:r>
              <a:rPr lang="en-US" sz="2400" b="1">
                <a:solidFill>
                  <a:schemeClr val="accent2">
                    <a:lumMod val="75000"/>
                  </a:schemeClr>
                </a:solidFill>
                <a:latin typeface="Palatino Linotype"/>
              </a:rPr>
              <a:t>learning gains</a:t>
            </a:r>
            <a:r>
              <a:rPr lang="en-US" sz="2400" b="1">
                <a:latin typeface="Palatino Linotype"/>
              </a:rPr>
              <a:t> </a:t>
            </a:r>
            <a:r>
              <a:rPr lang="en-US" sz="2400">
                <a:latin typeface="Palatino Linotype"/>
              </a:rPr>
              <a:t>in a short period of time; </a:t>
            </a:r>
            <a:endParaRPr lang="en-US" sz="2400" b="1"/>
          </a:p>
          <a:p>
            <a:pPr lvl="1"/>
            <a:r>
              <a:rPr lang="en-US" sz="2400">
                <a:latin typeface="Palatino Linotype"/>
              </a:rPr>
              <a:t>Increase learning for a </a:t>
            </a:r>
            <a:r>
              <a:rPr lang="en-US" sz="2400" b="1">
                <a:solidFill>
                  <a:schemeClr val="accent2">
                    <a:lumMod val="75000"/>
                  </a:schemeClr>
                </a:solidFill>
                <a:latin typeface="Palatino Linotype"/>
              </a:rPr>
              <a:t>wide variety of K-12 students</a:t>
            </a:r>
            <a:r>
              <a:rPr lang="en-US" sz="2400" b="1">
                <a:latin typeface="Palatino Linotype"/>
              </a:rPr>
              <a:t>; </a:t>
            </a:r>
            <a:r>
              <a:rPr lang="en-US" sz="2400">
                <a:latin typeface="Palatino Linotype"/>
              </a:rPr>
              <a:t>and </a:t>
            </a:r>
            <a:endParaRPr lang="en-US" sz="2400">
              <a:solidFill>
                <a:schemeClr val="accent2">
                  <a:lumMod val="75000"/>
                </a:schemeClr>
              </a:solidFill>
            </a:endParaRPr>
          </a:p>
          <a:p>
            <a:pPr lvl="1"/>
            <a:r>
              <a:rPr lang="en-US" sz="2400">
                <a:latin typeface="Palatino Linotype"/>
              </a:rPr>
              <a:t>Be </a:t>
            </a:r>
            <a:r>
              <a:rPr lang="en-US" sz="2400" b="1">
                <a:solidFill>
                  <a:schemeClr val="accent2">
                    <a:lumMod val="75000"/>
                  </a:schemeClr>
                </a:solidFill>
                <a:latin typeface="Palatino Linotype"/>
              </a:rPr>
              <a:t>scaled</a:t>
            </a:r>
            <a:r>
              <a:rPr lang="en-US" sz="2400" b="1">
                <a:latin typeface="Palatino Linotype"/>
              </a:rPr>
              <a:t> </a:t>
            </a:r>
            <a:r>
              <a:rPr lang="en-US" sz="2400">
                <a:latin typeface="Palatino Linotype"/>
              </a:rPr>
              <a:t>and still improve student learning outcomes.</a:t>
            </a:r>
          </a:p>
          <a:p>
            <a:pPr>
              <a:buFont typeface="Arial"/>
            </a:pPr>
            <a:endParaRPr lang="en-US" sz="2800" b="1">
              <a:solidFill>
                <a:schemeClr val="accent1">
                  <a:lumMod val="75000"/>
                </a:schemeClr>
              </a:solidFill>
              <a:latin typeface="Palatino Linotype"/>
            </a:endParaRPr>
          </a:p>
          <a:p>
            <a:endParaRPr lang="en-US" b="1"/>
          </a:p>
          <a:p>
            <a:endParaRPr lang="en-US"/>
          </a:p>
        </p:txBody>
      </p:sp>
      <p:sp>
        <p:nvSpPr>
          <p:cNvPr id="5" name="Content Placeholder 4">
            <a:extLst>
              <a:ext uri="{FF2B5EF4-FFF2-40B4-BE49-F238E27FC236}">
                <a16:creationId xmlns:a16="http://schemas.microsoft.com/office/drawing/2014/main" id="{59EA28AA-E9F9-AD55-F4E6-E8533A86ED0A}"/>
              </a:ext>
            </a:extLst>
          </p:cNvPr>
          <p:cNvSpPr>
            <a:spLocks noGrp="1"/>
          </p:cNvSpPr>
          <p:nvPr>
            <p:ph sz="half" idx="13"/>
          </p:nvPr>
        </p:nvSpPr>
        <p:spPr>
          <a:xfrm>
            <a:off x="6172202" y="1429016"/>
            <a:ext cx="5476138" cy="4933485"/>
          </a:xfrm>
        </p:spPr>
        <p:txBody>
          <a:bodyPr vert="horz" lIns="91440" tIns="45720" rIns="640080" bIns="45720" rtlCol="0" anchor="t">
            <a:noAutofit/>
          </a:bodyPr>
          <a:lstStyle/>
          <a:p>
            <a:r>
              <a:rPr lang="en-US" sz="2800">
                <a:latin typeface="Palatino Linotype"/>
              </a:rPr>
              <a:t>A flexible schedule allows for: </a:t>
            </a:r>
          </a:p>
          <a:p>
            <a:pPr lvl="1"/>
            <a:r>
              <a:rPr lang="en-US" sz="2400">
                <a:latin typeface="Palatino Linotype"/>
              </a:rPr>
              <a:t>Regularly provide opportunities for tutoring.  </a:t>
            </a:r>
          </a:p>
          <a:p>
            <a:pPr lvl="1"/>
            <a:r>
              <a:rPr lang="en-US" sz="2400">
                <a:latin typeface="Palatino Linotype"/>
              </a:rPr>
              <a:t>Scheduled tutoring sessions during the school day. </a:t>
            </a:r>
          </a:p>
          <a:p>
            <a:pPr lvl="1"/>
            <a:r>
              <a:rPr lang="en-US" sz="2400">
                <a:latin typeface="Palatino Linotype"/>
              </a:rPr>
              <a:t>The alignment of tutoring with an evidence-based curriculum.</a:t>
            </a:r>
          </a:p>
        </p:txBody>
      </p:sp>
      <p:sp>
        <p:nvSpPr>
          <p:cNvPr id="4" name="Slide Number Placeholder 3">
            <a:extLst>
              <a:ext uri="{FF2B5EF4-FFF2-40B4-BE49-F238E27FC236}">
                <a16:creationId xmlns:a16="http://schemas.microsoft.com/office/drawing/2014/main" id="{360AC44C-7442-4938-BCD3-E61AB7A73C4D}"/>
              </a:ext>
            </a:extLst>
          </p:cNvPr>
          <p:cNvSpPr>
            <a:spLocks noGrp="1"/>
          </p:cNvSpPr>
          <p:nvPr>
            <p:ph type="sldNum" sz="quarter" idx="12"/>
          </p:nvPr>
        </p:nvSpPr>
        <p:spPr/>
        <p:txBody>
          <a:bodyPr/>
          <a:lstStyle/>
          <a:p>
            <a:fld id="{A3D1C70C-36A2-44FC-A083-98959550CFF4}" type="slidenum">
              <a:rPr lang="en-US" smtClean="0"/>
              <a:pPr/>
              <a:t>22</a:t>
            </a:fld>
            <a:endParaRPr lang="en-US"/>
          </a:p>
        </p:txBody>
      </p:sp>
    </p:spTree>
    <p:extLst>
      <p:ext uri="{BB962C8B-B14F-4D97-AF65-F5344CB8AC3E}">
        <p14:creationId xmlns:p14="http://schemas.microsoft.com/office/powerpoint/2010/main" val="3600699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EE798D3-C085-DAB2-84B8-D8FC37C2F007}"/>
              </a:ext>
            </a:extLst>
          </p:cNvPr>
          <p:cNvSpPr>
            <a:spLocks noGrp="1"/>
          </p:cNvSpPr>
          <p:nvPr>
            <p:ph type="title"/>
          </p:nvPr>
        </p:nvSpPr>
        <p:spPr/>
        <p:txBody>
          <a:bodyPr/>
          <a:lstStyle/>
          <a:p>
            <a:r>
              <a:rPr lang="en-US" b="1">
                <a:solidFill>
                  <a:schemeClr val="accent2">
                    <a:lumMod val="50000"/>
                  </a:schemeClr>
                </a:solidFill>
                <a:latin typeface="Palatino Linotype"/>
              </a:rPr>
              <a:t>Panel: How is this Work Accomplished?</a:t>
            </a:r>
          </a:p>
        </p:txBody>
      </p:sp>
      <p:sp>
        <p:nvSpPr>
          <p:cNvPr id="5" name="Slide Number Placeholder 4">
            <a:extLst>
              <a:ext uri="{FF2B5EF4-FFF2-40B4-BE49-F238E27FC236}">
                <a16:creationId xmlns:a16="http://schemas.microsoft.com/office/drawing/2014/main" id="{CBDB54BD-880B-A6E5-8B6E-527726ABBC03}"/>
              </a:ext>
            </a:extLst>
          </p:cNvPr>
          <p:cNvSpPr>
            <a:spLocks noGrp="1"/>
          </p:cNvSpPr>
          <p:nvPr>
            <p:ph type="sldNum" sz="quarter" idx="12"/>
          </p:nvPr>
        </p:nvSpPr>
        <p:spPr/>
        <p:txBody>
          <a:bodyPr/>
          <a:lstStyle/>
          <a:p>
            <a:fld id="{A3D1C70C-36A2-44FC-A083-98959550CFF4}" type="slidenum">
              <a:rPr lang="en-US" smtClean="0"/>
              <a:t>23</a:t>
            </a:fld>
            <a:endParaRPr lang="en-US"/>
          </a:p>
        </p:txBody>
      </p:sp>
    </p:spTree>
    <p:extLst>
      <p:ext uri="{BB962C8B-B14F-4D97-AF65-F5344CB8AC3E}">
        <p14:creationId xmlns:p14="http://schemas.microsoft.com/office/powerpoint/2010/main" val="2740047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a:xfrm>
            <a:off x="0" y="1950823"/>
            <a:ext cx="12192000" cy="747579"/>
          </a:xfrm>
        </p:spPr>
        <p:txBody>
          <a:bodyPr/>
          <a:lstStyle/>
          <a:p>
            <a:r>
              <a:rPr lang="en-US"/>
              <a:t>New Jersey Department of Education: </a:t>
            </a:r>
            <a:r>
              <a:rPr lang="en-US">
                <a:solidFill>
                  <a:srgbClr val="0000FF"/>
                </a:solidFill>
                <a:hlinkClick r:id="rId2" action="ppaction://hlinkfile">
                  <a:extLst>
                    <a:ext uri="{A12FA001-AC4F-418D-AE19-62706E023703}">
                      <ahyp:hlinkClr xmlns:ahyp="http://schemas.microsoft.com/office/drawing/2018/hyperlinkcolor" val="tx"/>
                    </a:ext>
                  </a:extLst>
                </a:hlinkClick>
              </a:rPr>
              <a:t>nj.gov/education</a:t>
            </a:r>
            <a:endParaRPr lang="en-US">
              <a:solidFill>
                <a:srgbClr val="0000FF"/>
              </a:solidFill>
            </a:endParaRPr>
          </a:p>
        </p:txBody>
      </p:sp>
      <p:sp>
        <p:nvSpPr>
          <p:cNvPr id="13" name="follow us">
            <a:extLst>
              <a:ext uri="{FF2B5EF4-FFF2-40B4-BE49-F238E27FC236}">
                <a16:creationId xmlns:a16="http://schemas.microsoft.com/office/drawing/2014/main" id="{77A7B8E1-EB02-481A-BD3A-59EA2A8BC5B0}"/>
              </a:ext>
            </a:extLst>
          </p:cNvPr>
          <p:cNvSpPr>
            <a:spLocks noGrp="1"/>
          </p:cNvSpPr>
          <p:nvPr>
            <p:ph idx="14"/>
          </p:nvPr>
        </p:nvSpPr>
        <p:spPr/>
        <p:txBody>
          <a:bodyPr lIns="0" rIns="0"/>
          <a:lstStyle/>
          <a:p>
            <a:pPr>
              <a:spcBef>
                <a:spcPts val="0"/>
              </a:spcBef>
              <a:spcAft>
                <a:spcPts val="0"/>
              </a:spcAft>
            </a:pPr>
            <a:r>
              <a:rPr lang="en-US"/>
              <a:t>Follow Us!</a:t>
            </a:r>
          </a:p>
        </p:txBody>
      </p:sp>
      <p:sp>
        <p:nvSpPr>
          <p:cNvPr id="14" name="Facebook">
            <a:extLst>
              <a:ext uri="{FF2B5EF4-FFF2-40B4-BE49-F238E27FC236}">
                <a16:creationId xmlns:a16="http://schemas.microsoft.com/office/drawing/2014/main" id="{0CBEF407-C3B6-4B85-8243-D0BA28E5B79E}"/>
              </a:ext>
            </a:extLst>
          </p:cNvPr>
          <p:cNvSpPr>
            <a:spLocks noGrp="1"/>
          </p:cNvSpPr>
          <p:nvPr>
            <p:ph type="body" sz="quarter" idx="15"/>
          </p:nvPr>
        </p:nvSpPr>
        <p:spPr/>
        <p:txBody>
          <a:bodyPr/>
          <a:lstStyle/>
          <a:p>
            <a:r>
              <a:rPr lang="en-US">
                <a:solidFill>
                  <a:srgbClr val="0000FF"/>
                </a:solidFill>
                <a:hlinkClick r:id="rId3">
                  <a:extLst>
                    <a:ext uri="{A12FA001-AC4F-418D-AE19-62706E023703}">
                      <ahyp:hlinkClr xmlns:ahyp="http://schemas.microsoft.com/office/drawing/2018/hyperlinkcolor" val="tx"/>
                    </a:ext>
                  </a:extLst>
                </a:hlinkClick>
              </a:rPr>
              <a:t>Facebook: </a:t>
            </a:r>
            <a:br>
              <a:rPr lang="en-US">
                <a:solidFill>
                  <a:srgbClr val="0000FF"/>
                </a:solidFill>
                <a:hlinkClick r:id="rId3">
                  <a:extLst>
                    <a:ext uri="{A12FA001-AC4F-418D-AE19-62706E023703}">
                      <ahyp:hlinkClr xmlns:ahyp="http://schemas.microsoft.com/office/drawing/2018/hyperlinkcolor" val="tx"/>
                    </a:ext>
                  </a:extLst>
                </a:hlinkClick>
              </a:rPr>
            </a:br>
            <a:r>
              <a:rPr lang="en-US">
                <a:solidFill>
                  <a:srgbClr val="0000FF"/>
                </a:solidFill>
                <a:hlinkClick r:id="rId3">
                  <a:extLst>
                    <a:ext uri="{A12FA001-AC4F-418D-AE19-62706E023703}">
                      <ahyp:hlinkClr xmlns:ahyp="http://schemas.microsoft.com/office/drawing/2018/hyperlinkcolor" val="tx"/>
                    </a:ext>
                  </a:extLst>
                </a:hlinkClick>
              </a:rPr>
              <a:t>@</a:t>
            </a:r>
            <a:r>
              <a:rPr lang="en-US" err="1">
                <a:solidFill>
                  <a:srgbClr val="0000FF"/>
                </a:solidFill>
                <a:hlinkClick r:id="rId3">
                  <a:extLst>
                    <a:ext uri="{A12FA001-AC4F-418D-AE19-62706E023703}">
                      <ahyp:hlinkClr xmlns:ahyp="http://schemas.microsoft.com/office/drawing/2018/hyperlinkcolor" val="tx"/>
                    </a:ext>
                  </a:extLst>
                </a:hlinkClick>
              </a:rPr>
              <a:t>njdeptofed</a:t>
            </a:r>
            <a:endParaRPr lang="en-US">
              <a:solidFill>
                <a:srgbClr val="0000FF"/>
              </a:solidFill>
            </a:endParaRPr>
          </a:p>
        </p:txBody>
      </p:sp>
      <p:sp>
        <p:nvSpPr>
          <p:cNvPr id="15" name="Twitter">
            <a:extLst>
              <a:ext uri="{FF2B5EF4-FFF2-40B4-BE49-F238E27FC236}">
                <a16:creationId xmlns:a16="http://schemas.microsoft.com/office/drawing/2014/main" id="{1A8F26DE-B75D-4EBE-A8B0-CF0F3A1FBE08}"/>
              </a:ext>
            </a:extLst>
          </p:cNvPr>
          <p:cNvSpPr>
            <a:spLocks noGrp="1"/>
          </p:cNvSpPr>
          <p:nvPr>
            <p:ph type="body" sz="quarter" idx="16"/>
          </p:nvPr>
        </p:nvSpPr>
        <p:spPr/>
        <p:txBody>
          <a:bodyPr/>
          <a:lstStyle/>
          <a:p>
            <a:pPr marL="0" indent="0">
              <a:buNone/>
            </a:pPr>
            <a:r>
              <a:rPr lang="en-US">
                <a:solidFill>
                  <a:srgbClr val="0000FF"/>
                </a:solidFill>
                <a:hlinkClick r:id="rId4">
                  <a:extLst>
                    <a:ext uri="{A12FA001-AC4F-418D-AE19-62706E023703}">
                      <ahyp:hlinkClr xmlns:ahyp="http://schemas.microsoft.com/office/drawing/2018/hyperlinkcolor" val="tx"/>
                    </a:ext>
                  </a:extLst>
                </a:hlinkClick>
              </a:rPr>
              <a:t>Twitter: @</a:t>
            </a:r>
            <a:r>
              <a:rPr lang="en-US" err="1">
                <a:solidFill>
                  <a:srgbClr val="0000FF"/>
                </a:solidFill>
                <a:hlinkClick r:id="rId4">
                  <a:extLst>
                    <a:ext uri="{A12FA001-AC4F-418D-AE19-62706E023703}">
                      <ahyp:hlinkClr xmlns:ahyp="http://schemas.microsoft.com/office/drawing/2018/hyperlinkcolor" val="tx"/>
                    </a:ext>
                  </a:extLst>
                </a:hlinkClick>
              </a:rPr>
              <a:t>NewJerseyDOE</a:t>
            </a:r>
            <a:endParaRPr lang="en-US">
              <a:solidFill>
                <a:srgbClr val="0000FF"/>
              </a:solidFill>
            </a:endParaRPr>
          </a:p>
        </p:txBody>
      </p:sp>
      <p:sp>
        <p:nvSpPr>
          <p:cNvPr id="16" name="Instagram">
            <a:extLst>
              <a:ext uri="{FF2B5EF4-FFF2-40B4-BE49-F238E27FC236}">
                <a16:creationId xmlns:a16="http://schemas.microsoft.com/office/drawing/2014/main" id="{58F04EFC-1539-4C41-9563-96A4CBC2B19F}"/>
              </a:ext>
            </a:extLst>
          </p:cNvPr>
          <p:cNvSpPr>
            <a:spLocks noGrp="1"/>
          </p:cNvSpPr>
          <p:nvPr>
            <p:ph type="body" sz="quarter" idx="17"/>
          </p:nvPr>
        </p:nvSpPr>
        <p:spPr/>
        <p:txBody>
          <a:bodyPr/>
          <a:lstStyle/>
          <a:p>
            <a:r>
              <a:rPr lang="en-US">
                <a:solidFill>
                  <a:srgbClr val="0000FF"/>
                </a:solidFill>
                <a:hlinkClick r:id="rId5">
                  <a:extLst>
                    <a:ext uri="{A12FA001-AC4F-418D-AE19-62706E023703}">
                      <ahyp:hlinkClr xmlns:ahyp="http://schemas.microsoft.com/office/drawing/2018/hyperlinkcolor" val="tx"/>
                    </a:ext>
                  </a:extLst>
                </a:hlinkClick>
              </a:rPr>
              <a:t>Instagram: </a:t>
            </a:r>
            <a:br>
              <a:rPr lang="en-US">
                <a:solidFill>
                  <a:srgbClr val="0000FF"/>
                </a:solidFill>
                <a:hlinkClick r:id="rId5">
                  <a:extLst>
                    <a:ext uri="{A12FA001-AC4F-418D-AE19-62706E023703}">
                      <ahyp:hlinkClr xmlns:ahyp="http://schemas.microsoft.com/office/drawing/2018/hyperlinkcolor" val="tx"/>
                    </a:ext>
                  </a:extLst>
                </a:hlinkClick>
              </a:rPr>
            </a:br>
            <a:r>
              <a:rPr lang="en-US">
                <a:solidFill>
                  <a:srgbClr val="0000FF"/>
                </a:solidFill>
                <a:hlinkClick r:id="rId5">
                  <a:extLst>
                    <a:ext uri="{A12FA001-AC4F-418D-AE19-62706E023703}">
                      <ahyp:hlinkClr xmlns:ahyp="http://schemas.microsoft.com/office/drawing/2018/hyperlinkcolor" val="tx"/>
                    </a:ext>
                  </a:extLst>
                </a:hlinkClick>
              </a:rPr>
              <a:t>@</a:t>
            </a:r>
            <a:r>
              <a:rPr lang="en-US" err="1">
                <a:solidFill>
                  <a:srgbClr val="0000FF"/>
                </a:solidFill>
                <a:hlinkClick r:id="rId5">
                  <a:extLst>
                    <a:ext uri="{A12FA001-AC4F-418D-AE19-62706E023703}">
                      <ahyp:hlinkClr xmlns:ahyp="http://schemas.microsoft.com/office/drawing/2018/hyperlinkcolor" val="tx"/>
                    </a:ext>
                  </a:extLst>
                </a:hlinkClick>
              </a:rPr>
              <a:t>NewJerseyDoe</a:t>
            </a:r>
            <a:endParaRPr lang="en-US">
              <a:solidFill>
                <a:srgbClr val="0000FF"/>
              </a:solidFill>
            </a:endParaRPr>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dirty="0" smtClean="0"/>
              <a:t>24</a:t>
            </a:fld>
            <a:endParaRPr lang="en-US"/>
          </a:p>
        </p:txBody>
      </p:sp>
    </p:spTree>
    <p:extLst>
      <p:ext uri="{BB962C8B-B14F-4D97-AF65-F5344CB8AC3E}">
        <p14:creationId xmlns:p14="http://schemas.microsoft.com/office/powerpoint/2010/main" val="1153922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EE3FF-F867-4FCC-8E96-BBBC86476001}"/>
              </a:ext>
            </a:extLst>
          </p:cNvPr>
          <p:cNvSpPr>
            <a:spLocks noGrp="1"/>
          </p:cNvSpPr>
          <p:nvPr>
            <p:ph type="title"/>
          </p:nvPr>
        </p:nvSpPr>
        <p:spPr/>
        <p:txBody>
          <a:bodyPr/>
          <a:lstStyle/>
          <a:p>
            <a:r>
              <a:rPr lang="en-US" sz="3200" dirty="0"/>
              <a:t>New Jersey Partnership for Student Success (NJPSS)</a:t>
            </a:r>
          </a:p>
        </p:txBody>
      </p:sp>
      <p:pic>
        <p:nvPicPr>
          <p:cNvPr id="1026" name="Picture 2" descr="New Jersey Department of Education Partnership for Student Success Logo">
            <a:extLst>
              <a:ext uri="{FF2B5EF4-FFF2-40B4-BE49-F238E27FC236}">
                <a16:creationId xmlns:a16="http://schemas.microsoft.com/office/drawing/2014/main" id="{FE495954-ABDD-45A4-AF0D-5CB38F8D2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964" y="1350195"/>
            <a:ext cx="4473967" cy="4473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98E779A-C152-4416-80D6-E4E2FB3D5379}"/>
              </a:ext>
            </a:extLst>
          </p:cNvPr>
          <p:cNvSpPr txBox="1"/>
          <p:nvPr/>
        </p:nvSpPr>
        <p:spPr>
          <a:xfrm>
            <a:off x="6305320" y="1678963"/>
            <a:ext cx="4914060" cy="3816429"/>
          </a:xfrm>
          <a:prstGeom prst="rect">
            <a:avLst/>
          </a:prstGeom>
          <a:noFill/>
        </p:spPr>
        <p:txBody>
          <a:bodyPr wrap="square">
            <a:spAutoFit/>
          </a:bodyPr>
          <a:lstStyle/>
          <a:p>
            <a:pPr marL="342900" indent="-342900">
              <a:buFont typeface="Arial" panose="020B0604020202020204" pitchFamily="34" charset="0"/>
              <a:buChar char="•"/>
            </a:pPr>
            <a:r>
              <a:rPr lang="en-US" sz="2200" dirty="0"/>
              <a:t>A system of supports and programs for students and educators to be used at the local level to meet the specific needs of each district</a:t>
            </a:r>
          </a:p>
          <a:p>
            <a:endParaRPr lang="en-US" sz="2200" dirty="0"/>
          </a:p>
          <a:p>
            <a:pPr marL="342900" indent="-342900">
              <a:buFont typeface="Arial" panose="020B0604020202020204" pitchFamily="34" charset="0"/>
              <a:buChar char="•"/>
            </a:pPr>
            <a:r>
              <a:rPr lang="en-US" sz="2200" dirty="0"/>
              <a:t>The supports and programs are designed to be tailored and molded to provide the necessary supports to assist students and educators as they move forward</a:t>
            </a:r>
          </a:p>
        </p:txBody>
      </p:sp>
      <p:sp>
        <p:nvSpPr>
          <p:cNvPr id="4" name="Slide Number Placeholder 3">
            <a:extLst>
              <a:ext uri="{FF2B5EF4-FFF2-40B4-BE49-F238E27FC236}">
                <a16:creationId xmlns:a16="http://schemas.microsoft.com/office/drawing/2014/main" id="{91AF0763-92C7-4805-9F0C-5ACB0B82B851}"/>
              </a:ext>
            </a:extLst>
          </p:cNvPr>
          <p:cNvSpPr>
            <a:spLocks noGrp="1"/>
          </p:cNvSpPr>
          <p:nvPr>
            <p:ph type="sldNum" sz="quarter" idx="10"/>
          </p:nvPr>
        </p:nvSpPr>
        <p:spPr/>
        <p:txBody>
          <a:bodyPr/>
          <a:lstStyle/>
          <a:p>
            <a:fld id="{A3D1C70C-36A2-44FC-A083-98959550CFF4}" type="slidenum">
              <a:rPr lang="en-US" smtClean="0"/>
              <a:pPr/>
              <a:t>3</a:t>
            </a:fld>
            <a:endParaRPr lang="en-US"/>
          </a:p>
        </p:txBody>
      </p:sp>
    </p:spTree>
    <p:extLst>
      <p:ext uri="{BB962C8B-B14F-4D97-AF65-F5344CB8AC3E}">
        <p14:creationId xmlns:p14="http://schemas.microsoft.com/office/powerpoint/2010/main" val="2847505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49B0-28E5-441A-B4B2-350E0DF877A9}"/>
              </a:ext>
            </a:extLst>
          </p:cNvPr>
          <p:cNvSpPr>
            <a:spLocks noGrp="1"/>
          </p:cNvSpPr>
          <p:nvPr>
            <p:ph type="title"/>
          </p:nvPr>
        </p:nvSpPr>
        <p:spPr/>
        <p:txBody>
          <a:bodyPr/>
          <a:lstStyle/>
          <a:p>
            <a:r>
              <a:rPr lang="en-US" dirty="0"/>
              <a:t>NJPSS: The Five Areas of Focus</a:t>
            </a:r>
          </a:p>
        </p:txBody>
      </p:sp>
      <p:sp>
        <p:nvSpPr>
          <p:cNvPr id="3" name="Text Placeholder 2">
            <a:extLst>
              <a:ext uri="{FF2B5EF4-FFF2-40B4-BE49-F238E27FC236}">
                <a16:creationId xmlns:a16="http://schemas.microsoft.com/office/drawing/2014/main" id="{22427262-59F6-458C-B99D-0E13BE494F93}"/>
              </a:ext>
            </a:extLst>
          </p:cNvPr>
          <p:cNvSpPr>
            <a:spLocks noGrp="1"/>
          </p:cNvSpPr>
          <p:nvPr>
            <p:ph type="body" sz="quarter" idx="11"/>
          </p:nvPr>
        </p:nvSpPr>
        <p:spPr/>
        <p:txBody>
          <a:bodyPr>
            <a:normAutofit/>
          </a:bodyPr>
          <a:lstStyle/>
          <a:p>
            <a:r>
              <a:rPr lang="en-US" sz="1600" dirty="0"/>
              <a:t>Learning Acceleration:  A collection of resources, guidance, and tools designed to move students forward through increased instructional time and accelerated learning opportunities. </a:t>
            </a:r>
          </a:p>
          <a:p>
            <a:r>
              <a:rPr lang="en-US" sz="1600" dirty="0"/>
              <a:t>Youth Mental Health: Support designed with social and emotional learning at the forefront helping students lead a balanced and healthy life, through their educational years and beyond. </a:t>
            </a:r>
          </a:p>
          <a:p>
            <a:r>
              <a:rPr lang="en-US" sz="1600" dirty="0"/>
              <a:t>Universal Preschool: Enhanced support for existing programs and increased funding opportunities to expand the program into new districts, with support and partnership from New Jersey’s licensed child care and Head Start providers, and to increase the number of available seats in existing programs. </a:t>
            </a:r>
          </a:p>
          <a:p>
            <a:r>
              <a:rPr lang="en-US" sz="1600" dirty="0"/>
              <a:t>Educator Empowerment: Targeted and enhanced professional development opportunities focused on techniques to accelerate learning, mental health and well-being supports for school staff, and the recruitment and retention of diverse and highly-qualified educators with the understanding that these endeavors are necessary to grow the educational ecosystem and provide the best environment for students.</a:t>
            </a:r>
          </a:p>
          <a:p>
            <a:r>
              <a:rPr lang="en-US" sz="1600" dirty="0"/>
              <a:t>Partnerships: The New Jersey Department of Education looks forward to expanding partnerships to positively impact outcomes through the reach of partnerships.</a:t>
            </a:r>
          </a:p>
        </p:txBody>
      </p:sp>
      <p:sp>
        <p:nvSpPr>
          <p:cNvPr id="4" name="Slide Number Placeholder 3">
            <a:extLst>
              <a:ext uri="{FF2B5EF4-FFF2-40B4-BE49-F238E27FC236}">
                <a16:creationId xmlns:a16="http://schemas.microsoft.com/office/drawing/2014/main" id="{72F5A561-AE22-42EF-8A17-C7B2008B8C55}"/>
              </a:ext>
            </a:extLst>
          </p:cNvPr>
          <p:cNvSpPr>
            <a:spLocks noGrp="1"/>
          </p:cNvSpPr>
          <p:nvPr>
            <p:ph type="sldNum" sz="quarter" idx="10"/>
          </p:nvPr>
        </p:nvSpPr>
        <p:spPr/>
        <p:txBody>
          <a:bodyPr/>
          <a:lstStyle/>
          <a:p>
            <a:fld id="{A3D1C70C-36A2-44FC-A083-98959550CFF4}" type="slidenum">
              <a:rPr lang="en-US" smtClean="0"/>
              <a:pPr/>
              <a:t>4</a:t>
            </a:fld>
            <a:endParaRPr lang="en-US"/>
          </a:p>
        </p:txBody>
      </p:sp>
    </p:spTree>
    <p:extLst>
      <p:ext uri="{BB962C8B-B14F-4D97-AF65-F5344CB8AC3E}">
        <p14:creationId xmlns:p14="http://schemas.microsoft.com/office/powerpoint/2010/main" val="3547411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21A35-4121-4FDC-80C6-63964F879B3D}"/>
              </a:ext>
            </a:extLst>
          </p:cNvPr>
          <p:cNvSpPr>
            <a:spLocks noGrp="1"/>
          </p:cNvSpPr>
          <p:nvPr>
            <p:ph type="title"/>
          </p:nvPr>
        </p:nvSpPr>
        <p:spPr>
          <a:xfrm>
            <a:off x="1474555" y="338075"/>
            <a:ext cx="10096959" cy="747579"/>
          </a:xfrm>
        </p:spPr>
        <p:txBody>
          <a:bodyPr/>
          <a:lstStyle/>
          <a:p>
            <a:r>
              <a:rPr lang="en-US" sz="3600" dirty="0">
                <a:latin typeface="Palatino Linotype"/>
              </a:rPr>
              <a:t>Learning Acceleration Area of Focus </a:t>
            </a:r>
            <a:endParaRPr lang="en-US" sz="3600" dirty="0"/>
          </a:p>
        </p:txBody>
      </p:sp>
      <p:sp>
        <p:nvSpPr>
          <p:cNvPr id="3" name="Text Placeholder 2">
            <a:extLst>
              <a:ext uri="{FF2B5EF4-FFF2-40B4-BE49-F238E27FC236}">
                <a16:creationId xmlns:a16="http://schemas.microsoft.com/office/drawing/2014/main" id="{D6C2A217-2373-49D0-8D60-34F95783944F}"/>
              </a:ext>
            </a:extLst>
          </p:cNvPr>
          <p:cNvSpPr>
            <a:spLocks noGrp="1"/>
          </p:cNvSpPr>
          <p:nvPr>
            <p:ph type="body" sz="quarter" idx="11"/>
          </p:nvPr>
        </p:nvSpPr>
        <p:spPr>
          <a:xfrm>
            <a:off x="171451" y="1222375"/>
            <a:ext cx="6353636" cy="4803775"/>
          </a:xfrm>
        </p:spPr>
        <p:txBody>
          <a:bodyPr>
            <a:normAutofit/>
          </a:bodyPr>
          <a:lstStyle/>
          <a:p>
            <a:r>
              <a:rPr lang="en-US" sz="2400" dirty="0">
                <a:solidFill>
                  <a:srgbClr val="212529"/>
                </a:solidFill>
                <a:latin typeface="+mn-lt"/>
              </a:rPr>
              <a:t>This resource falls under the “Learning Acceleration” area of focus. </a:t>
            </a:r>
          </a:p>
          <a:p>
            <a:r>
              <a:rPr lang="en-US" sz="2400" b="0" i="0" dirty="0">
                <a:solidFill>
                  <a:srgbClr val="212529"/>
                </a:solidFill>
                <a:effectLst/>
                <a:latin typeface="+mn-lt"/>
              </a:rPr>
              <a:t>“Maximizing Schedules to Support Learning Acceleration” provides information on the advantages of flexible scheduling, with the purpose of adding time for a learning acceleration block designed to meet students’ needs.</a:t>
            </a:r>
            <a:endParaRPr lang="en-US" sz="2400" dirty="0">
              <a:latin typeface="+mn-lt"/>
            </a:endParaRPr>
          </a:p>
        </p:txBody>
      </p:sp>
      <p:sp>
        <p:nvSpPr>
          <p:cNvPr id="4" name="Slide Number Placeholder 3">
            <a:extLst>
              <a:ext uri="{FF2B5EF4-FFF2-40B4-BE49-F238E27FC236}">
                <a16:creationId xmlns:a16="http://schemas.microsoft.com/office/drawing/2014/main" id="{6D13EC64-9EAC-467A-A334-02EFF453BAEC}"/>
              </a:ext>
            </a:extLst>
          </p:cNvPr>
          <p:cNvSpPr>
            <a:spLocks noGrp="1"/>
          </p:cNvSpPr>
          <p:nvPr>
            <p:ph type="sldNum" sz="quarter" idx="10"/>
          </p:nvPr>
        </p:nvSpPr>
        <p:spPr/>
        <p:txBody>
          <a:bodyPr/>
          <a:lstStyle/>
          <a:p>
            <a:fld id="{A3D1C70C-36A2-44FC-A083-98959550CFF4}" type="slidenum">
              <a:rPr lang="en-US" smtClean="0"/>
              <a:pPr/>
              <a:t>5</a:t>
            </a:fld>
            <a:endParaRPr lang="en-US"/>
          </a:p>
        </p:txBody>
      </p:sp>
      <p:pic>
        <p:nvPicPr>
          <p:cNvPr id="3074" name="Picture 2">
            <a:extLst>
              <a:ext uri="{FF2B5EF4-FFF2-40B4-BE49-F238E27FC236}">
                <a16:creationId xmlns:a16="http://schemas.microsoft.com/office/drawing/2014/main" id="{AA33DD67-E43E-4F16-A398-28054B1B1E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1" y="1765150"/>
            <a:ext cx="3430132" cy="3410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630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CCA7-BB9C-2350-3C19-15EE11FA5E9B}"/>
              </a:ext>
            </a:extLst>
          </p:cNvPr>
          <p:cNvSpPr>
            <a:spLocks noGrp="1"/>
          </p:cNvSpPr>
          <p:nvPr>
            <p:ph type="title"/>
          </p:nvPr>
        </p:nvSpPr>
        <p:spPr/>
        <p:txBody>
          <a:bodyPr/>
          <a:lstStyle/>
          <a:p>
            <a:r>
              <a:rPr lang="en-US">
                <a:latin typeface="Palatino Linotype"/>
              </a:rPr>
              <a:t>Agenda</a:t>
            </a:r>
          </a:p>
        </p:txBody>
      </p:sp>
      <p:sp>
        <p:nvSpPr>
          <p:cNvPr id="3" name="Text Placeholder 2">
            <a:extLst>
              <a:ext uri="{FF2B5EF4-FFF2-40B4-BE49-F238E27FC236}">
                <a16:creationId xmlns:a16="http://schemas.microsoft.com/office/drawing/2014/main" id="{F7243124-EA46-9146-DE3E-098E2BA1F9C7}"/>
              </a:ext>
            </a:extLst>
          </p:cNvPr>
          <p:cNvSpPr>
            <a:spLocks noGrp="1"/>
          </p:cNvSpPr>
          <p:nvPr>
            <p:ph type="body" sz="quarter" idx="11"/>
          </p:nvPr>
        </p:nvSpPr>
        <p:spPr/>
        <p:txBody>
          <a:bodyPr vert="horz" lIns="91440" tIns="45720" rIns="822960" bIns="45720" rtlCol="0" anchor="t">
            <a:normAutofit/>
          </a:bodyPr>
          <a:lstStyle/>
          <a:p>
            <a:r>
              <a:rPr lang="en-US">
                <a:latin typeface="Palatino Linotype"/>
              </a:rPr>
              <a:t>Schedules Matter</a:t>
            </a:r>
          </a:p>
          <a:p>
            <a:r>
              <a:rPr lang="en-US">
                <a:latin typeface="Palatino Linotype"/>
              </a:rPr>
              <a:t>Maximizing Schedules Resource Overview</a:t>
            </a:r>
            <a:endParaRPr lang="en-US"/>
          </a:p>
          <a:p>
            <a:r>
              <a:rPr lang="en-US">
                <a:latin typeface="Palatino Linotype"/>
              </a:rPr>
              <a:t>Sample Scheduling Approaches</a:t>
            </a:r>
            <a:endParaRPr lang="en-US"/>
          </a:p>
          <a:p>
            <a:r>
              <a:rPr lang="en-US">
                <a:latin typeface="Palatino Linotype"/>
              </a:rPr>
              <a:t>Utilizing the Time</a:t>
            </a:r>
            <a:endParaRPr lang="en-US"/>
          </a:p>
          <a:p>
            <a:r>
              <a:rPr lang="en-US">
                <a:latin typeface="Palatino Linotype"/>
              </a:rPr>
              <a:t>Panel: How is this Work Accomplished?</a:t>
            </a:r>
            <a:endParaRPr lang="en-US"/>
          </a:p>
          <a:p>
            <a:endParaRPr lang="en-US"/>
          </a:p>
        </p:txBody>
      </p:sp>
      <p:sp>
        <p:nvSpPr>
          <p:cNvPr id="4" name="Slide Number Placeholder 3">
            <a:extLst>
              <a:ext uri="{FF2B5EF4-FFF2-40B4-BE49-F238E27FC236}">
                <a16:creationId xmlns:a16="http://schemas.microsoft.com/office/drawing/2014/main" id="{4DFBDC91-9412-CC81-7ABB-64A8B20ABD6E}"/>
              </a:ext>
            </a:extLst>
          </p:cNvPr>
          <p:cNvSpPr>
            <a:spLocks noGrp="1"/>
          </p:cNvSpPr>
          <p:nvPr>
            <p:ph type="sldNum" sz="quarter" idx="10"/>
          </p:nvPr>
        </p:nvSpPr>
        <p:spPr/>
        <p:txBody>
          <a:bodyPr/>
          <a:lstStyle/>
          <a:p>
            <a:fld id="{A3D1C70C-36A2-44FC-A083-98959550CFF4}" type="slidenum">
              <a:rPr lang="en-US" smtClean="0"/>
              <a:pPr/>
              <a:t>6</a:t>
            </a:fld>
            <a:endParaRPr lang="en-US"/>
          </a:p>
        </p:txBody>
      </p:sp>
    </p:spTree>
    <p:extLst>
      <p:ext uri="{BB962C8B-B14F-4D97-AF65-F5344CB8AC3E}">
        <p14:creationId xmlns:p14="http://schemas.microsoft.com/office/powerpoint/2010/main" val="1913868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82F42-7666-7693-0A72-EB1ADE69FFFE}"/>
              </a:ext>
            </a:extLst>
          </p:cNvPr>
          <p:cNvSpPr>
            <a:spLocks noGrp="1"/>
          </p:cNvSpPr>
          <p:nvPr>
            <p:ph type="title"/>
          </p:nvPr>
        </p:nvSpPr>
        <p:spPr/>
        <p:txBody>
          <a:bodyPr/>
          <a:lstStyle/>
          <a:p>
            <a:r>
              <a:rPr lang="en-US" b="1" dirty="0"/>
              <a:t>Schedules Matter</a:t>
            </a:r>
            <a:endParaRPr lang="en-US" dirty="0"/>
          </a:p>
        </p:txBody>
      </p:sp>
      <p:sp>
        <p:nvSpPr>
          <p:cNvPr id="4" name="Slide Number Placeholder 3">
            <a:extLst>
              <a:ext uri="{FF2B5EF4-FFF2-40B4-BE49-F238E27FC236}">
                <a16:creationId xmlns:a16="http://schemas.microsoft.com/office/drawing/2014/main" id="{783EF960-47F7-35C3-E4FB-4F5EE9074E2D}"/>
              </a:ext>
            </a:extLst>
          </p:cNvPr>
          <p:cNvSpPr>
            <a:spLocks noGrp="1"/>
          </p:cNvSpPr>
          <p:nvPr>
            <p:ph type="sldNum" sz="quarter" idx="10"/>
          </p:nvPr>
        </p:nvSpPr>
        <p:spPr/>
        <p:txBody>
          <a:bodyPr/>
          <a:lstStyle/>
          <a:p>
            <a:fld id="{A3D1C70C-36A2-44FC-A083-98959550CFF4}" type="slidenum">
              <a:rPr lang="en-US" smtClean="0"/>
              <a:pPr/>
              <a:t>7</a:t>
            </a:fld>
            <a:endParaRPr lang="en-US"/>
          </a:p>
        </p:txBody>
      </p:sp>
      <p:sp>
        <p:nvSpPr>
          <p:cNvPr id="5" name="TextBox 4">
            <a:extLst>
              <a:ext uri="{FF2B5EF4-FFF2-40B4-BE49-F238E27FC236}">
                <a16:creationId xmlns:a16="http://schemas.microsoft.com/office/drawing/2014/main" id="{CCC1D2BF-5D7A-B803-2F71-F401EE263114}"/>
              </a:ext>
            </a:extLst>
          </p:cNvPr>
          <p:cNvSpPr txBox="1"/>
          <p:nvPr/>
        </p:nvSpPr>
        <p:spPr>
          <a:xfrm>
            <a:off x="727983" y="2360839"/>
            <a:ext cx="10722427" cy="2062103"/>
          </a:xfrm>
          <a:prstGeom prst="rect">
            <a:avLst/>
          </a:prstGeom>
          <a:noFill/>
          <a:ln w="12700">
            <a:solidFill>
              <a:srgbClr val="6E240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ea typeface="+mn-lt"/>
                <a:cs typeface="+mn-lt"/>
              </a:rPr>
              <a:t>Schools that align their mission, vision and core values with a precise focus on student learning many times strategically align structures, policies, and practices to do</a:t>
            </a:r>
            <a:endParaRPr lang="en-US" dirty="0">
              <a:ea typeface="+mn-lt"/>
              <a:cs typeface="Calibri" panose="020F0502020204030204"/>
            </a:endParaRPr>
          </a:p>
          <a:p>
            <a:pPr algn="ctr"/>
            <a:r>
              <a:rPr lang="en-US" sz="3200" dirty="0">
                <a:ea typeface="+mn-lt"/>
                <a:cs typeface="+mn-lt"/>
              </a:rPr>
              <a:t> the same. </a:t>
            </a:r>
            <a:endParaRPr lang="en-US">
              <a:cs typeface="Calibri" panose="020F0502020204030204"/>
            </a:endParaRPr>
          </a:p>
        </p:txBody>
      </p:sp>
    </p:spTree>
    <p:extLst>
      <p:ext uri="{BB962C8B-B14F-4D97-AF65-F5344CB8AC3E}">
        <p14:creationId xmlns:p14="http://schemas.microsoft.com/office/powerpoint/2010/main" val="946799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8113-812F-A654-5D12-C27E88A88005}"/>
              </a:ext>
            </a:extLst>
          </p:cNvPr>
          <p:cNvSpPr>
            <a:spLocks noGrp="1"/>
          </p:cNvSpPr>
          <p:nvPr>
            <p:ph type="title"/>
          </p:nvPr>
        </p:nvSpPr>
        <p:spPr/>
        <p:txBody>
          <a:bodyPr/>
          <a:lstStyle/>
          <a:p>
            <a:r>
              <a:rPr lang="en-US" sz="4400">
                <a:latin typeface="Palatino Linotype"/>
              </a:rPr>
              <a:t>Reconsidering Traditional Schedules</a:t>
            </a:r>
            <a:r>
              <a:rPr lang="en-US">
                <a:latin typeface="Palatino Linotype"/>
              </a:rPr>
              <a:t> </a:t>
            </a:r>
            <a:endParaRPr lang="en-US"/>
          </a:p>
        </p:txBody>
      </p:sp>
      <p:sp>
        <p:nvSpPr>
          <p:cNvPr id="3" name="Text Placeholder 2">
            <a:extLst>
              <a:ext uri="{FF2B5EF4-FFF2-40B4-BE49-F238E27FC236}">
                <a16:creationId xmlns:a16="http://schemas.microsoft.com/office/drawing/2014/main" id="{54380884-1A6A-2B1F-C70A-83B64D133A38}"/>
              </a:ext>
            </a:extLst>
          </p:cNvPr>
          <p:cNvSpPr>
            <a:spLocks noGrp="1"/>
          </p:cNvSpPr>
          <p:nvPr>
            <p:ph type="body" sz="quarter" idx="11"/>
          </p:nvPr>
        </p:nvSpPr>
        <p:spPr/>
        <p:txBody>
          <a:bodyPr vert="horz" lIns="91440" tIns="45720" rIns="822960" bIns="45720" rtlCol="0" anchor="t">
            <a:normAutofit/>
          </a:bodyPr>
          <a:lstStyle/>
          <a:p>
            <a:pPr marL="0" indent="0">
              <a:buNone/>
            </a:pPr>
            <a:r>
              <a:rPr lang="en-US">
                <a:latin typeface="Palatino Linotype"/>
              </a:rPr>
              <a:t>Schedules impact every moment of a teacher and learner’s educational experience, yet we don’t think about it as a thing to leverage.</a:t>
            </a:r>
          </a:p>
          <a:p>
            <a:pPr marL="0" indent="0" algn="r">
              <a:buNone/>
            </a:pPr>
            <a:r>
              <a:rPr lang="en-US" sz="2000">
                <a:latin typeface="Palatino Linotype"/>
                <a:hlinkClick r:id="rId2"/>
              </a:rPr>
              <a:t>"Rethinking School Schedules to Support Innovation" (Matthewson, 2019)</a:t>
            </a:r>
          </a:p>
          <a:p>
            <a:pPr marL="0" indent="0">
              <a:buNone/>
            </a:pPr>
            <a:endParaRPr lang="en-US"/>
          </a:p>
        </p:txBody>
      </p:sp>
      <p:sp>
        <p:nvSpPr>
          <p:cNvPr id="4" name="Slide Number Placeholder 3">
            <a:extLst>
              <a:ext uri="{FF2B5EF4-FFF2-40B4-BE49-F238E27FC236}">
                <a16:creationId xmlns:a16="http://schemas.microsoft.com/office/drawing/2014/main" id="{BCC42004-05B9-CD7D-08F6-235344BF0C97}"/>
              </a:ext>
            </a:extLst>
          </p:cNvPr>
          <p:cNvSpPr>
            <a:spLocks noGrp="1"/>
          </p:cNvSpPr>
          <p:nvPr>
            <p:ph type="sldNum" sz="quarter" idx="10"/>
          </p:nvPr>
        </p:nvSpPr>
        <p:spPr/>
        <p:txBody>
          <a:bodyPr/>
          <a:lstStyle/>
          <a:p>
            <a:fld id="{A3D1C70C-36A2-44FC-A083-98959550CFF4}" type="slidenum">
              <a:rPr lang="en-US" dirty="0" smtClean="0"/>
              <a:pPr/>
              <a:t>8</a:t>
            </a:fld>
            <a:endParaRPr lang="en-US"/>
          </a:p>
        </p:txBody>
      </p:sp>
    </p:spTree>
    <p:extLst>
      <p:ext uri="{BB962C8B-B14F-4D97-AF65-F5344CB8AC3E}">
        <p14:creationId xmlns:p14="http://schemas.microsoft.com/office/powerpoint/2010/main" val="1661454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1E2D-70EC-2F23-0284-C8A5CE60FAF3}"/>
              </a:ext>
            </a:extLst>
          </p:cNvPr>
          <p:cNvSpPr>
            <a:spLocks noGrp="1"/>
          </p:cNvSpPr>
          <p:nvPr>
            <p:ph type="title"/>
          </p:nvPr>
        </p:nvSpPr>
        <p:spPr/>
        <p:txBody>
          <a:bodyPr/>
          <a:lstStyle/>
          <a:p>
            <a:r>
              <a:rPr lang="en-US" sz="4400">
                <a:latin typeface="Palatino Linotype"/>
              </a:rPr>
              <a:t>The Power of Innovative Scheduling</a:t>
            </a:r>
          </a:p>
        </p:txBody>
      </p:sp>
      <p:sp>
        <p:nvSpPr>
          <p:cNvPr id="3" name="Text Placeholder 2">
            <a:extLst>
              <a:ext uri="{FF2B5EF4-FFF2-40B4-BE49-F238E27FC236}">
                <a16:creationId xmlns:a16="http://schemas.microsoft.com/office/drawing/2014/main" id="{BB8C3C0F-D103-59D1-7469-5E7BAC67DB8A}"/>
              </a:ext>
            </a:extLst>
          </p:cNvPr>
          <p:cNvSpPr>
            <a:spLocks noGrp="1"/>
          </p:cNvSpPr>
          <p:nvPr>
            <p:ph type="body" idx="1"/>
          </p:nvPr>
        </p:nvSpPr>
        <p:spPr/>
        <p:txBody>
          <a:bodyPr/>
          <a:lstStyle/>
          <a:p>
            <a:r>
              <a:rPr lang="en-US"/>
              <a:t>Three Issues all Schools Face</a:t>
            </a:r>
          </a:p>
        </p:txBody>
      </p:sp>
      <p:sp>
        <p:nvSpPr>
          <p:cNvPr id="4" name="Content Placeholder 3">
            <a:extLst>
              <a:ext uri="{FF2B5EF4-FFF2-40B4-BE49-F238E27FC236}">
                <a16:creationId xmlns:a16="http://schemas.microsoft.com/office/drawing/2014/main" id="{389252C9-65A6-849A-3E3C-1C02762D175B}"/>
              </a:ext>
            </a:extLst>
          </p:cNvPr>
          <p:cNvSpPr>
            <a:spLocks noGrp="1"/>
          </p:cNvSpPr>
          <p:nvPr>
            <p:ph sz="half" idx="2"/>
          </p:nvPr>
        </p:nvSpPr>
        <p:spPr/>
        <p:txBody>
          <a:bodyPr vert="horz" lIns="91440" tIns="45720" rIns="822960" bIns="45720" rtlCol="0" anchor="t">
            <a:noAutofit/>
          </a:bodyPr>
          <a:lstStyle/>
          <a:p>
            <a:r>
              <a:rPr lang="en-US" sz="2000">
                <a:latin typeface="Palatino Linotype"/>
              </a:rPr>
              <a:t>Providing quality time</a:t>
            </a:r>
          </a:p>
          <a:p>
            <a:r>
              <a:rPr lang="en-US" sz="2000">
                <a:latin typeface="Palatino Linotype"/>
              </a:rPr>
              <a:t>Creating a school climate</a:t>
            </a:r>
          </a:p>
          <a:p>
            <a:r>
              <a:rPr lang="en-US" sz="2000">
                <a:latin typeface="Palatino Linotype"/>
              </a:rPr>
              <a:t>Providing varying learning time</a:t>
            </a:r>
          </a:p>
        </p:txBody>
      </p:sp>
      <p:sp>
        <p:nvSpPr>
          <p:cNvPr id="5" name="Text Placeholder 4">
            <a:extLst>
              <a:ext uri="{FF2B5EF4-FFF2-40B4-BE49-F238E27FC236}">
                <a16:creationId xmlns:a16="http://schemas.microsoft.com/office/drawing/2014/main" id="{25F1F505-FBFB-B153-8375-257A2D332DC2}"/>
              </a:ext>
            </a:extLst>
          </p:cNvPr>
          <p:cNvSpPr>
            <a:spLocks noGrp="1"/>
          </p:cNvSpPr>
          <p:nvPr>
            <p:ph type="body" idx="13"/>
          </p:nvPr>
        </p:nvSpPr>
        <p:spPr/>
        <p:txBody>
          <a:bodyPr/>
          <a:lstStyle/>
          <a:p>
            <a:r>
              <a:rPr lang="en-US"/>
              <a:t>A Thoughtful Schedule Can</a:t>
            </a:r>
          </a:p>
        </p:txBody>
      </p:sp>
      <p:sp>
        <p:nvSpPr>
          <p:cNvPr id="6" name="Content Placeholder 5">
            <a:extLst>
              <a:ext uri="{FF2B5EF4-FFF2-40B4-BE49-F238E27FC236}">
                <a16:creationId xmlns:a16="http://schemas.microsoft.com/office/drawing/2014/main" id="{8879FFE1-72D3-BFB5-98DA-DD0CBDAE7C83}"/>
              </a:ext>
            </a:extLst>
          </p:cNvPr>
          <p:cNvSpPr>
            <a:spLocks noGrp="1"/>
          </p:cNvSpPr>
          <p:nvPr>
            <p:ph sz="half" idx="14"/>
          </p:nvPr>
        </p:nvSpPr>
        <p:spPr/>
        <p:txBody>
          <a:bodyPr vert="horz" lIns="91440" tIns="45720" rIns="822960" bIns="45720" rtlCol="0" anchor="t">
            <a:noAutofit/>
          </a:bodyPr>
          <a:lstStyle/>
          <a:p>
            <a:r>
              <a:rPr lang="en-US" sz="2000">
                <a:latin typeface="Palatino Linotype"/>
              </a:rPr>
              <a:t>Result in more effective use of time, space, and resources </a:t>
            </a:r>
          </a:p>
          <a:p>
            <a:r>
              <a:rPr lang="en-US" sz="2000">
                <a:latin typeface="Palatino Linotype"/>
              </a:rPr>
              <a:t>Improve instructional climate</a:t>
            </a:r>
          </a:p>
          <a:p>
            <a:r>
              <a:rPr lang="en-US" sz="2000">
                <a:latin typeface="Palatino Linotype"/>
              </a:rPr>
              <a:t>Help solve problems related to the delivery of instruction</a:t>
            </a:r>
          </a:p>
          <a:p>
            <a:r>
              <a:rPr lang="en-US" sz="2000">
                <a:latin typeface="Palatino Linotype"/>
              </a:rPr>
              <a:t>Assist in establishing desired programs and instructional practices</a:t>
            </a:r>
          </a:p>
          <a:p>
            <a:pPr marL="0" indent="0" algn="r">
              <a:buNone/>
            </a:pPr>
            <a:r>
              <a:rPr lang="en-US" sz="1800" b="1">
                <a:solidFill>
                  <a:srgbClr val="0000FF"/>
                </a:solidFill>
                <a:latin typeface="Palatino Linotype"/>
                <a:hlinkClick r:id="rId2"/>
              </a:rPr>
              <a:t>Canady &amp; Rettig, 1995</a:t>
            </a:r>
            <a:endParaRPr lang="en-US" sz="1800"/>
          </a:p>
        </p:txBody>
      </p:sp>
      <p:sp>
        <p:nvSpPr>
          <p:cNvPr id="7" name="Slide Number Placeholder 6">
            <a:extLst>
              <a:ext uri="{FF2B5EF4-FFF2-40B4-BE49-F238E27FC236}">
                <a16:creationId xmlns:a16="http://schemas.microsoft.com/office/drawing/2014/main" id="{B97E39F0-5946-268E-0155-B84FEFA3755A}"/>
              </a:ext>
            </a:extLst>
          </p:cNvPr>
          <p:cNvSpPr>
            <a:spLocks noGrp="1"/>
          </p:cNvSpPr>
          <p:nvPr>
            <p:ph type="sldNum" sz="quarter" idx="12"/>
          </p:nvPr>
        </p:nvSpPr>
        <p:spPr/>
        <p:txBody>
          <a:bodyPr/>
          <a:lstStyle/>
          <a:p>
            <a:fld id="{A3D1C70C-36A2-44FC-A083-98959550CFF4}" type="slidenum">
              <a:rPr lang="en-US" smtClean="0"/>
              <a:t>9</a:t>
            </a:fld>
            <a:endParaRPr lang="en-US"/>
          </a:p>
        </p:txBody>
      </p:sp>
    </p:spTree>
    <p:extLst>
      <p:ext uri="{BB962C8B-B14F-4D97-AF65-F5344CB8AC3E}">
        <p14:creationId xmlns:p14="http://schemas.microsoft.com/office/powerpoint/2010/main" val="3144178481"/>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54CFC8EA-E008-44E1-8673-8AAADB6EDDC7}"/>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BAD783E9-B5E0-4BB5-B18C-531425630476}"/>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8584AAFA-913A-46C4-82D9-8779EB5109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6216898C3F6B344A31199F4815BF0EB" ma:contentTypeVersion="5" ma:contentTypeDescription="Create a new document." ma:contentTypeScope="" ma:versionID="7286a9a0ac5adf0f16ed2336355c5a27">
  <xsd:schema xmlns:xsd="http://www.w3.org/2001/XMLSchema" xmlns:xs="http://www.w3.org/2001/XMLSchema" xmlns:p="http://schemas.microsoft.com/office/2006/metadata/properties" xmlns:ns3="4ddc451c-98cf-4884-85ff-c086c087cc45" xmlns:ns4="a0a82701-aee1-4f21-9b04-16e5629e1d29" targetNamespace="http://schemas.microsoft.com/office/2006/metadata/properties" ma:root="true" ma:fieldsID="42f048e97c2556c765902635b09d1599" ns3:_="" ns4:_="">
    <xsd:import namespace="4ddc451c-98cf-4884-85ff-c086c087cc45"/>
    <xsd:import namespace="a0a82701-aee1-4f21-9b04-16e5629e1d2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dc451c-98cf-4884-85ff-c086c087cc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a82701-aee1-4f21-9b04-16e5629e1d2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F536AE-411B-47C3-94A5-E755A5F17A81}">
  <ds:schemaRefs>
    <ds:schemaRef ds:uri="4ddc451c-98cf-4884-85ff-c086c087cc45"/>
    <ds:schemaRef ds:uri="a0a82701-aee1-4f21-9b04-16e5629e1d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482CD7F-C445-49B3-AC4E-435415C01E22}">
  <ds:schemaRefs>
    <ds:schemaRef ds:uri="http://schemas.microsoft.com/sharepoint/v3/contenttype/forms"/>
  </ds:schemaRefs>
</ds:datastoreItem>
</file>

<file path=customXml/itemProps3.xml><?xml version="1.0" encoding="utf-8"?>
<ds:datastoreItem xmlns:ds="http://schemas.openxmlformats.org/officeDocument/2006/customXml" ds:itemID="{1F988A5F-BF04-45AB-B289-176CBF74D598}">
  <ds:schemaRefs>
    <ds:schemaRef ds:uri="4ddc451c-98cf-4884-85ff-c086c087cc45"/>
    <ds:schemaRef ds:uri="a0a82701-aee1-4f21-9b04-16e5629e1d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51</TotalTime>
  <Words>1342</Words>
  <Application>Microsoft Office PowerPoint</Application>
  <PresentationFormat>Widescreen</PresentationFormat>
  <Paragraphs>144</Paragraphs>
  <Slides>24</Slides>
  <Notes>1</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NDJOE_Main</vt:lpstr>
      <vt:lpstr>NJDOE_TitleSlide</vt:lpstr>
      <vt:lpstr>NJDOE_SectionTitle</vt:lpstr>
      <vt:lpstr>Maximizing Schedules to Support Learning Acceleration </vt:lpstr>
      <vt:lpstr>Norms</vt:lpstr>
      <vt:lpstr>New Jersey Partnership for Student Success (NJPSS)</vt:lpstr>
      <vt:lpstr>NJPSS: The Five Areas of Focus</vt:lpstr>
      <vt:lpstr>Learning Acceleration Area of Focus </vt:lpstr>
      <vt:lpstr>Agenda</vt:lpstr>
      <vt:lpstr>Schedules Matter</vt:lpstr>
      <vt:lpstr>Reconsidering Traditional Schedules </vt:lpstr>
      <vt:lpstr>The Power of Innovative Scheduling</vt:lpstr>
      <vt:lpstr>Maximizing Schedules Resource Overview</vt:lpstr>
      <vt:lpstr>Maximizing Schedules to Meet Student Needs</vt:lpstr>
      <vt:lpstr>Key Points to Remember </vt:lpstr>
      <vt:lpstr>Sample Scheduling Approaches</vt:lpstr>
      <vt:lpstr>Flexible Scheduling</vt:lpstr>
      <vt:lpstr>What I Need (WIN) Periods</vt:lpstr>
      <vt:lpstr>4x4 Block Schedule</vt:lpstr>
      <vt:lpstr>Rotating Drop Schedule</vt:lpstr>
      <vt:lpstr>Micro-Scheduling</vt:lpstr>
      <vt:lpstr>Utilizing the Time</vt:lpstr>
      <vt:lpstr>Promising Practices to Support Academic Recovery</vt:lpstr>
      <vt:lpstr>High Impact Tutoring</vt:lpstr>
      <vt:lpstr>Implementing a High Impact Tutoring Program as Part of a Flexible Schedule</vt:lpstr>
      <vt:lpstr>Panel: How is this Work Accomplished?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Maximizing Schedules to Support Learning Acceleration</dc:title>
  <dc:creator>Dunham, Shai</dc:creator>
  <cp:lastModifiedBy>Mazzagatti, Peter</cp:lastModifiedBy>
  <cp:revision>94</cp:revision>
  <dcterms:created xsi:type="dcterms:W3CDTF">2023-02-24T19:04:25Z</dcterms:created>
  <dcterms:modified xsi:type="dcterms:W3CDTF">2023-04-04T14:28:56Z</dcterms:modified>
</cp:coreProperties>
</file>