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4"/>
    <p:sldMasterId id="2147483821" r:id="rId5"/>
    <p:sldMasterId id="2147483791" r:id="rId6"/>
    <p:sldMasterId id="2147483701" r:id="rId7"/>
    <p:sldMasterId id="2147483826" r:id="rId8"/>
    <p:sldMasterId id="2147483842" r:id="rId9"/>
  </p:sldMasterIdLst>
  <p:notesMasterIdLst>
    <p:notesMasterId r:id="rId45"/>
  </p:notesMasterIdLst>
  <p:handoutMasterIdLst>
    <p:handoutMasterId r:id="rId46"/>
  </p:handoutMasterIdLst>
  <p:sldIdLst>
    <p:sldId id="256" r:id="rId10"/>
    <p:sldId id="303" r:id="rId11"/>
    <p:sldId id="309" r:id="rId12"/>
    <p:sldId id="304" r:id="rId13"/>
    <p:sldId id="400" r:id="rId14"/>
    <p:sldId id="372" r:id="rId15"/>
    <p:sldId id="370" r:id="rId16"/>
    <p:sldId id="263" r:id="rId17"/>
    <p:sldId id="294" r:id="rId18"/>
    <p:sldId id="265" r:id="rId19"/>
    <p:sldId id="296" r:id="rId20"/>
    <p:sldId id="295" r:id="rId21"/>
    <p:sldId id="267" r:id="rId22"/>
    <p:sldId id="286" r:id="rId23"/>
    <p:sldId id="268" r:id="rId24"/>
    <p:sldId id="287" r:id="rId25"/>
    <p:sldId id="269" r:id="rId26"/>
    <p:sldId id="288" r:id="rId27"/>
    <p:sldId id="284" r:id="rId28"/>
    <p:sldId id="353" r:id="rId29"/>
    <p:sldId id="355" r:id="rId30"/>
    <p:sldId id="356" r:id="rId31"/>
    <p:sldId id="357" r:id="rId32"/>
    <p:sldId id="358" r:id="rId33"/>
    <p:sldId id="359" r:id="rId34"/>
    <p:sldId id="360" r:id="rId35"/>
    <p:sldId id="361" r:id="rId36"/>
    <p:sldId id="362" r:id="rId37"/>
    <p:sldId id="278" r:id="rId38"/>
    <p:sldId id="275" r:id="rId39"/>
    <p:sldId id="276" r:id="rId40"/>
    <p:sldId id="277" r:id="rId41"/>
    <p:sldId id="279" r:id="rId42"/>
    <p:sldId id="725" r:id="rId43"/>
    <p:sldId id="726" r:id="rId4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E22DCB-34C7-BB38-2A1D-555BCD6FC435}" name="Lamonte, Rosalie" initials="LR" userId="S::rlamonte@doe.nj.gov::0bbf5282-af5e-4d5e-bbf1-e8818b188c9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kbrown" initials="k" lastIdx="2" clrIdx="0"/>
  <p:cmAuthor id="1" name="Thomas, Elizabeth" initials="TE" lastIdx="15" clrIdx="1">
    <p:extLst>
      <p:ext uri="{19B8F6BF-5375-455C-9EA6-DF929625EA0E}">
        <p15:presenceInfo xmlns:p15="http://schemas.microsoft.com/office/powerpoint/2012/main" userId="S-1-5-21-2017986614-23424109-2091147243-42092" providerId="AD"/>
      </p:ext>
    </p:extLst>
  </p:cmAuthor>
  <p:cmAuthor id="2" name="Soto, Louisa" initials="SL" lastIdx="22" clrIdx="2">
    <p:extLst>
      <p:ext uri="{19B8F6BF-5375-455C-9EA6-DF929625EA0E}">
        <p15:presenceInfo xmlns:p15="http://schemas.microsoft.com/office/powerpoint/2012/main" userId="S::lsoto@doe.nj.gov::4fb49ee2-0af6-4a78-ac13-6b113e1e0805" providerId="AD"/>
      </p:ext>
    </p:extLst>
  </p:cmAuthor>
  <p:cmAuthor id="3" name="Spates, Carla" initials="SC" lastIdx="7" clrIdx="3">
    <p:extLst>
      <p:ext uri="{19B8F6BF-5375-455C-9EA6-DF929625EA0E}">
        <p15:presenceInfo xmlns:p15="http://schemas.microsoft.com/office/powerpoint/2012/main" userId="S::cspates@doe.nj.gov::4597f06a-06a5-42e5-a1c2-530142ba99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3333FF"/>
    <a:srgbClr val="E3EDFF"/>
    <a:srgbClr val="D057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72387" autoAdjust="0"/>
  </p:normalViewPr>
  <p:slideViewPr>
    <p:cSldViewPr snapToGrid="0">
      <p:cViewPr varScale="1">
        <p:scale>
          <a:sx n="60" d="100"/>
          <a:sy n="60" d="100"/>
        </p:scale>
        <p:origin x="1522" y="5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presProps" Target="presProps.xml"/><Relationship Id="rId8" Type="http://schemas.openxmlformats.org/officeDocument/2006/relationships/slideMaster" Target="slideMasters/slideMaster5.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handoutMaster" Target="handoutMasters/handoutMaster1.xml"/><Relationship Id="rId20" Type="http://schemas.openxmlformats.org/officeDocument/2006/relationships/slide" Target="slides/slide11.xml"/><Relationship Id="rId41" Type="http://schemas.openxmlformats.org/officeDocument/2006/relationships/slide" Target="slides/slide32.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9" tIns="46649" rIns="93299" bIns="46649" rtlCol="0"/>
          <a:lstStyle>
            <a:lvl1pPr algn="l">
              <a:defRPr sz="1300"/>
            </a:lvl1pPr>
          </a:lstStyle>
          <a:p>
            <a:endParaRPr lang="en-US"/>
          </a:p>
        </p:txBody>
      </p:sp>
      <p:sp>
        <p:nvSpPr>
          <p:cNvPr id="3" name="Date Placeholder 2"/>
          <p:cNvSpPr>
            <a:spLocks noGrp="1"/>
          </p:cNvSpPr>
          <p:nvPr>
            <p:ph type="dt" sz="quarter" idx="1"/>
          </p:nvPr>
        </p:nvSpPr>
        <p:spPr>
          <a:xfrm>
            <a:off x="3978133" y="1"/>
            <a:ext cx="3043343" cy="465455"/>
          </a:xfrm>
          <a:prstGeom prst="rect">
            <a:avLst/>
          </a:prstGeom>
        </p:spPr>
        <p:txBody>
          <a:bodyPr vert="horz" lIns="93299" tIns="46649" rIns="93299" bIns="46649" rtlCol="0"/>
          <a:lstStyle>
            <a:lvl1pPr algn="r">
              <a:defRPr sz="1300"/>
            </a:lvl1pPr>
          </a:lstStyle>
          <a:p>
            <a:fld id="{E711840D-0683-43EE-ADD6-5FA1DFD45E28}" type="datetimeFigureOut">
              <a:rPr lang="en-US" smtClean="0"/>
              <a:pPr/>
              <a:t>9/27/2024</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299" tIns="46649" rIns="93299" bIns="46649" rtlCol="0" anchor="b"/>
          <a:lstStyle>
            <a:lvl1pPr algn="l">
              <a:defRPr sz="1300"/>
            </a:lvl1pPr>
          </a:lstStyle>
          <a:p>
            <a:endParaRPr lang="en-US"/>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299" tIns="46649" rIns="93299" bIns="46649" rtlCol="0" anchor="b"/>
          <a:lstStyle>
            <a:lvl1pPr algn="r">
              <a:defRPr sz="1300"/>
            </a:lvl1pPr>
          </a:lstStyle>
          <a:p>
            <a:fld id="{DF058702-DF71-4FC6-9013-469E3D5E953D}" type="slidenum">
              <a:rPr lang="en-US" smtClean="0"/>
              <a:pPr/>
              <a:t>‹#›</a:t>
            </a:fld>
            <a:endParaRPr lang="en-US"/>
          </a:p>
        </p:txBody>
      </p:sp>
    </p:spTree>
    <p:extLst>
      <p:ext uri="{BB962C8B-B14F-4D97-AF65-F5344CB8AC3E}">
        <p14:creationId xmlns:p14="http://schemas.microsoft.com/office/powerpoint/2010/main" val="17227108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9" tIns="46649" rIns="93299" bIns="46649" rtlCol="0"/>
          <a:lstStyle>
            <a:lvl1pPr algn="l">
              <a:defRPr sz="1300"/>
            </a:lvl1pPr>
          </a:lstStyle>
          <a:p>
            <a:endParaRPr lang="en-US"/>
          </a:p>
        </p:txBody>
      </p:sp>
      <p:sp>
        <p:nvSpPr>
          <p:cNvPr id="3" name="Date Placeholder 2"/>
          <p:cNvSpPr>
            <a:spLocks noGrp="1"/>
          </p:cNvSpPr>
          <p:nvPr>
            <p:ph type="dt" idx="1"/>
          </p:nvPr>
        </p:nvSpPr>
        <p:spPr>
          <a:xfrm>
            <a:off x="3978133" y="1"/>
            <a:ext cx="3043343" cy="465455"/>
          </a:xfrm>
          <a:prstGeom prst="rect">
            <a:avLst/>
          </a:prstGeom>
        </p:spPr>
        <p:txBody>
          <a:bodyPr vert="horz" lIns="93299" tIns="46649" rIns="93299" bIns="46649" rtlCol="0"/>
          <a:lstStyle>
            <a:lvl1pPr algn="r">
              <a:defRPr sz="1300"/>
            </a:lvl1pPr>
          </a:lstStyle>
          <a:p>
            <a:fld id="{1D87339E-6DD0-4B8A-99CA-B19D1AEBA850}" type="datetimeFigureOut">
              <a:rPr lang="en-US" smtClean="0"/>
              <a:pPr/>
              <a:t>9/27/2024</a:t>
            </a:fld>
            <a:endParaRPr lang="en-US"/>
          </a:p>
        </p:txBody>
      </p:sp>
      <p:sp>
        <p:nvSpPr>
          <p:cNvPr id="4" name="Slide Image Placeholder 3"/>
          <p:cNvSpPr>
            <a:spLocks noGrp="1" noRot="1" noChangeAspect="1"/>
          </p:cNvSpPr>
          <p:nvPr>
            <p:ph type="sldImg" idx="2"/>
          </p:nvPr>
        </p:nvSpPr>
        <p:spPr>
          <a:xfrm>
            <a:off x="409575" y="700088"/>
            <a:ext cx="6203950" cy="3490912"/>
          </a:xfrm>
          <a:prstGeom prst="rect">
            <a:avLst/>
          </a:prstGeom>
          <a:noFill/>
          <a:ln w="12700">
            <a:solidFill>
              <a:prstClr val="black"/>
            </a:solidFill>
          </a:ln>
        </p:spPr>
        <p:txBody>
          <a:bodyPr vert="horz" lIns="93299" tIns="46649" rIns="93299" bIns="46649"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299" tIns="46649" rIns="93299" bIns="466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299" tIns="46649" rIns="93299" bIns="46649" rtlCol="0" anchor="b"/>
          <a:lstStyle>
            <a:lvl1pPr algn="l">
              <a:defRPr sz="13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299" tIns="46649" rIns="93299" bIns="46649" rtlCol="0" anchor="b"/>
          <a:lstStyle>
            <a:lvl1pPr algn="r">
              <a:defRPr sz="1300"/>
            </a:lvl1pPr>
          </a:lstStyle>
          <a:p>
            <a:fld id="{593D8012-DC34-472B-8493-722ACF7D6641}" type="slidenum">
              <a:rPr lang="en-US" smtClean="0"/>
              <a:pPr/>
              <a:t>‹#›</a:t>
            </a:fld>
            <a:endParaRPr lang="en-US"/>
          </a:p>
        </p:txBody>
      </p:sp>
    </p:spTree>
    <p:extLst>
      <p:ext uri="{BB962C8B-B14F-4D97-AF65-F5344CB8AC3E}">
        <p14:creationId xmlns:p14="http://schemas.microsoft.com/office/powerpoint/2010/main" val="8004382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a:t>
            </a:fld>
            <a:endParaRPr lang="en-US"/>
          </a:p>
        </p:txBody>
      </p:sp>
    </p:spTree>
    <p:extLst>
      <p:ext uri="{BB962C8B-B14F-4D97-AF65-F5344CB8AC3E}">
        <p14:creationId xmlns:p14="http://schemas.microsoft.com/office/powerpoint/2010/main" val="201419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10</a:t>
            </a:fld>
            <a:endParaRPr lang="en-US"/>
          </a:p>
        </p:txBody>
      </p:sp>
    </p:spTree>
    <p:extLst>
      <p:ext uri="{BB962C8B-B14F-4D97-AF65-F5344CB8AC3E}">
        <p14:creationId xmlns:p14="http://schemas.microsoft.com/office/powerpoint/2010/main" val="2058257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11</a:t>
            </a:fld>
            <a:endParaRPr lang="en-US"/>
          </a:p>
        </p:txBody>
      </p:sp>
    </p:spTree>
    <p:extLst>
      <p:ext uri="{BB962C8B-B14F-4D97-AF65-F5344CB8AC3E}">
        <p14:creationId xmlns:p14="http://schemas.microsoft.com/office/powerpoint/2010/main" val="1255018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12</a:t>
            </a:fld>
            <a:endParaRPr lang="en-US"/>
          </a:p>
        </p:txBody>
      </p:sp>
    </p:spTree>
    <p:extLst>
      <p:ext uri="{BB962C8B-B14F-4D97-AF65-F5344CB8AC3E}">
        <p14:creationId xmlns:p14="http://schemas.microsoft.com/office/powerpoint/2010/main" val="4205360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13</a:t>
            </a:fld>
            <a:endParaRPr lang="en-US"/>
          </a:p>
        </p:txBody>
      </p:sp>
    </p:spTree>
    <p:extLst>
      <p:ext uri="{BB962C8B-B14F-4D97-AF65-F5344CB8AC3E}">
        <p14:creationId xmlns:p14="http://schemas.microsoft.com/office/powerpoint/2010/main" val="327381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14</a:t>
            </a:fld>
            <a:endParaRPr lang="en-US"/>
          </a:p>
        </p:txBody>
      </p:sp>
    </p:spTree>
    <p:extLst>
      <p:ext uri="{BB962C8B-B14F-4D97-AF65-F5344CB8AC3E}">
        <p14:creationId xmlns:p14="http://schemas.microsoft.com/office/powerpoint/2010/main" val="2819276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b="1">
              <a:highlight>
                <a:srgbClr val="FFFF00"/>
              </a:highlight>
            </a:endParaRPr>
          </a:p>
        </p:txBody>
      </p:sp>
      <p:sp>
        <p:nvSpPr>
          <p:cNvPr id="4" name="Slide Number Placeholder 3"/>
          <p:cNvSpPr>
            <a:spLocks noGrp="1"/>
          </p:cNvSpPr>
          <p:nvPr>
            <p:ph type="sldNum" sz="quarter" idx="5"/>
          </p:nvPr>
        </p:nvSpPr>
        <p:spPr/>
        <p:txBody>
          <a:bodyPr/>
          <a:lstStyle/>
          <a:p>
            <a:fld id="{593D8012-DC34-472B-8493-722ACF7D6641}" type="slidenum">
              <a:rPr lang="en-US" smtClean="0"/>
              <a:pPr/>
              <a:t>15</a:t>
            </a:fld>
            <a:endParaRPr lang="en-US"/>
          </a:p>
        </p:txBody>
      </p:sp>
    </p:spTree>
    <p:extLst>
      <p:ext uri="{BB962C8B-B14F-4D97-AF65-F5344CB8AC3E}">
        <p14:creationId xmlns:p14="http://schemas.microsoft.com/office/powerpoint/2010/main" val="794450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16</a:t>
            </a:fld>
            <a:endParaRPr lang="en-US"/>
          </a:p>
        </p:txBody>
      </p:sp>
    </p:spTree>
    <p:extLst>
      <p:ext uri="{BB962C8B-B14F-4D97-AF65-F5344CB8AC3E}">
        <p14:creationId xmlns:p14="http://schemas.microsoft.com/office/powerpoint/2010/main" val="2835910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normAutofit/>
          </a:bodyPr>
          <a:lstStyle/>
          <a:p>
            <a:pPr lvl="0"/>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17</a:t>
            </a:fld>
            <a:endParaRPr lang="en-US"/>
          </a:p>
        </p:txBody>
      </p:sp>
    </p:spTree>
    <p:extLst>
      <p:ext uri="{BB962C8B-B14F-4D97-AF65-F5344CB8AC3E}">
        <p14:creationId xmlns:p14="http://schemas.microsoft.com/office/powerpoint/2010/main" val="29804745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normAutofit/>
          </a:bodyPr>
          <a:lstStyle/>
          <a:p>
            <a:pPr lvl="0"/>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18</a:t>
            </a:fld>
            <a:endParaRPr lang="en-US"/>
          </a:p>
        </p:txBody>
      </p:sp>
    </p:spTree>
    <p:extLst>
      <p:ext uri="{BB962C8B-B14F-4D97-AF65-F5344CB8AC3E}">
        <p14:creationId xmlns:p14="http://schemas.microsoft.com/office/powerpoint/2010/main" val="39267563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normAutofit/>
          </a:bodyPr>
          <a:lstStyle/>
          <a:p>
            <a:pPr lvl="0"/>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19</a:t>
            </a:fld>
            <a:endParaRPr lang="en-US"/>
          </a:p>
        </p:txBody>
      </p:sp>
    </p:spTree>
    <p:extLst>
      <p:ext uri="{BB962C8B-B14F-4D97-AF65-F5344CB8AC3E}">
        <p14:creationId xmlns:p14="http://schemas.microsoft.com/office/powerpoint/2010/main" val="2944607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2</a:t>
            </a:fld>
            <a:endParaRPr lang="en-US"/>
          </a:p>
        </p:txBody>
      </p:sp>
    </p:spTree>
    <p:extLst>
      <p:ext uri="{BB962C8B-B14F-4D97-AF65-F5344CB8AC3E}">
        <p14:creationId xmlns:p14="http://schemas.microsoft.com/office/powerpoint/2010/main" val="4108892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20</a:t>
            </a:fld>
            <a:endParaRPr lang="en-US"/>
          </a:p>
        </p:txBody>
      </p:sp>
    </p:spTree>
    <p:extLst>
      <p:ext uri="{BB962C8B-B14F-4D97-AF65-F5344CB8AC3E}">
        <p14:creationId xmlns:p14="http://schemas.microsoft.com/office/powerpoint/2010/main" val="21402455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21</a:t>
            </a:fld>
            <a:endParaRPr lang="en-US"/>
          </a:p>
        </p:txBody>
      </p:sp>
    </p:spTree>
    <p:extLst>
      <p:ext uri="{BB962C8B-B14F-4D97-AF65-F5344CB8AC3E}">
        <p14:creationId xmlns:p14="http://schemas.microsoft.com/office/powerpoint/2010/main" val="11584264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22</a:t>
            </a:fld>
            <a:endParaRPr lang="en-US"/>
          </a:p>
        </p:txBody>
      </p:sp>
    </p:spTree>
    <p:extLst>
      <p:ext uri="{BB962C8B-B14F-4D97-AF65-F5344CB8AC3E}">
        <p14:creationId xmlns:p14="http://schemas.microsoft.com/office/powerpoint/2010/main" val="3232265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23</a:t>
            </a:fld>
            <a:endParaRPr lang="en-US"/>
          </a:p>
        </p:txBody>
      </p:sp>
    </p:spTree>
    <p:extLst>
      <p:ext uri="{BB962C8B-B14F-4D97-AF65-F5344CB8AC3E}">
        <p14:creationId xmlns:p14="http://schemas.microsoft.com/office/powerpoint/2010/main" val="16050334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24</a:t>
            </a:fld>
            <a:endParaRPr lang="en-US"/>
          </a:p>
        </p:txBody>
      </p:sp>
    </p:spTree>
    <p:extLst>
      <p:ext uri="{BB962C8B-B14F-4D97-AF65-F5344CB8AC3E}">
        <p14:creationId xmlns:p14="http://schemas.microsoft.com/office/powerpoint/2010/main" val="3104360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25</a:t>
            </a:fld>
            <a:endParaRPr lang="en-US"/>
          </a:p>
        </p:txBody>
      </p:sp>
    </p:spTree>
    <p:extLst>
      <p:ext uri="{BB962C8B-B14F-4D97-AF65-F5344CB8AC3E}">
        <p14:creationId xmlns:p14="http://schemas.microsoft.com/office/powerpoint/2010/main" val="14674828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26</a:t>
            </a:fld>
            <a:endParaRPr lang="en-US"/>
          </a:p>
        </p:txBody>
      </p:sp>
    </p:spTree>
    <p:extLst>
      <p:ext uri="{BB962C8B-B14F-4D97-AF65-F5344CB8AC3E}">
        <p14:creationId xmlns:p14="http://schemas.microsoft.com/office/powerpoint/2010/main" val="1366831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26" indent="-171426" defTabSz="914275">
              <a:buFont typeface="Arial" panose="020B0604020202020204" pitchFamily="34" charset="0"/>
              <a:buChar char="•"/>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27</a:t>
            </a:fld>
            <a:endParaRPr lang="en-US"/>
          </a:p>
        </p:txBody>
      </p:sp>
    </p:spTree>
    <p:extLst>
      <p:ext uri="{BB962C8B-B14F-4D97-AF65-F5344CB8AC3E}">
        <p14:creationId xmlns:p14="http://schemas.microsoft.com/office/powerpoint/2010/main" val="713134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28</a:t>
            </a:fld>
            <a:endParaRPr lang="en-US"/>
          </a:p>
        </p:txBody>
      </p:sp>
    </p:spTree>
    <p:extLst>
      <p:ext uri="{BB962C8B-B14F-4D97-AF65-F5344CB8AC3E}">
        <p14:creationId xmlns:p14="http://schemas.microsoft.com/office/powerpoint/2010/main" val="18451499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defTabSz="914275">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29</a:t>
            </a:fld>
            <a:endParaRPr lang="en-US"/>
          </a:p>
        </p:txBody>
      </p:sp>
    </p:spTree>
    <p:extLst>
      <p:ext uri="{BB962C8B-B14F-4D97-AF65-F5344CB8AC3E}">
        <p14:creationId xmlns:p14="http://schemas.microsoft.com/office/powerpoint/2010/main" val="1887054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3</a:t>
            </a:fld>
            <a:endParaRPr lang="en-US"/>
          </a:p>
        </p:txBody>
      </p:sp>
    </p:spTree>
    <p:extLst>
      <p:ext uri="{BB962C8B-B14F-4D97-AF65-F5344CB8AC3E}">
        <p14:creationId xmlns:p14="http://schemas.microsoft.com/office/powerpoint/2010/main" val="7620235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defTabSz="914275">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30</a:t>
            </a:fld>
            <a:endParaRPr lang="en-US"/>
          </a:p>
        </p:txBody>
      </p:sp>
    </p:spTree>
    <p:extLst>
      <p:ext uri="{BB962C8B-B14F-4D97-AF65-F5344CB8AC3E}">
        <p14:creationId xmlns:p14="http://schemas.microsoft.com/office/powerpoint/2010/main" val="33600058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31</a:t>
            </a:fld>
            <a:endParaRPr lang="en-US"/>
          </a:p>
        </p:txBody>
      </p:sp>
    </p:spTree>
    <p:extLst>
      <p:ext uri="{BB962C8B-B14F-4D97-AF65-F5344CB8AC3E}">
        <p14:creationId xmlns:p14="http://schemas.microsoft.com/office/powerpoint/2010/main" val="32204036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defTabSz="914275">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32</a:t>
            </a:fld>
            <a:endParaRPr lang="en-US"/>
          </a:p>
        </p:txBody>
      </p:sp>
    </p:spTree>
    <p:extLst>
      <p:ext uri="{BB962C8B-B14F-4D97-AF65-F5344CB8AC3E}">
        <p14:creationId xmlns:p14="http://schemas.microsoft.com/office/powerpoint/2010/main" val="3540500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defTabSz="914275">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33</a:t>
            </a:fld>
            <a:endParaRPr lang="en-US"/>
          </a:p>
        </p:txBody>
      </p:sp>
    </p:spTree>
    <p:extLst>
      <p:ext uri="{BB962C8B-B14F-4D97-AF65-F5344CB8AC3E}">
        <p14:creationId xmlns:p14="http://schemas.microsoft.com/office/powerpoint/2010/main" val="35107520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7A44F7-5F69-4F06-8F30-FB0E6EC0A151}"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41053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4</a:t>
            </a:fld>
            <a:endParaRPr lang="en-US"/>
          </a:p>
        </p:txBody>
      </p:sp>
    </p:spTree>
    <p:extLst>
      <p:ext uri="{BB962C8B-B14F-4D97-AF65-F5344CB8AC3E}">
        <p14:creationId xmlns:p14="http://schemas.microsoft.com/office/powerpoint/2010/main" val="2572957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5</a:t>
            </a:fld>
            <a:endParaRPr lang="en-US"/>
          </a:p>
        </p:txBody>
      </p:sp>
    </p:spTree>
    <p:extLst>
      <p:ext uri="{BB962C8B-B14F-4D97-AF65-F5344CB8AC3E}">
        <p14:creationId xmlns:p14="http://schemas.microsoft.com/office/powerpoint/2010/main" val="3562563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132">
              <a:defRPr/>
            </a:pPr>
            <a:endParaRPr lang="en-US"/>
          </a:p>
        </p:txBody>
      </p:sp>
      <p:sp>
        <p:nvSpPr>
          <p:cNvPr id="4" name="Slide Number Placeholder 3"/>
          <p:cNvSpPr>
            <a:spLocks noGrp="1"/>
          </p:cNvSpPr>
          <p:nvPr>
            <p:ph type="sldNum" sz="quarter" idx="5"/>
          </p:nvPr>
        </p:nvSpPr>
        <p:spPr/>
        <p:txBody>
          <a:bodyPr/>
          <a:lstStyle/>
          <a:p>
            <a:pPr defTabSz="919886">
              <a:defRPr/>
            </a:pPr>
            <a:fld id="{7B0BBCEB-F58D-49CF-B96B-224027A02FCD}" type="slidenum">
              <a:rPr lang="en-US" sz="1200">
                <a:solidFill>
                  <a:prstClr val="black"/>
                </a:solidFill>
                <a:latin typeface="Calibri" panose="020F0502020204030204"/>
              </a:rPr>
              <a:pPr defTabSz="919886">
                <a:defRPr/>
              </a:pPr>
              <a:t>6</a:t>
            </a:fld>
            <a:endParaRPr lang="en-US" sz="1200">
              <a:solidFill>
                <a:prstClr val="black"/>
              </a:solidFill>
              <a:latin typeface="Calibri" panose="020F0502020204030204"/>
            </a:endParaRPr>
          </a:p>
        </p:txBody>
      </p:sp>
    </p:spTree>
    <p:extLst>
      <p:ext uri="{BB962C8B-B14F-4D97-AF65-F5344CB8AC3E}">
        <p14:creationId xmlns:p14="http://schemas.microsoft.com/office/powerpoint/2010/main" val="425353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7</a:t>
            </a:fld>
            <a:endParaRPr lang="en-US"/>
          </a:p>
        </p:txBody>
      </p:sp>
    </p:spTree>
    <p:extLst>
      <p:ext uri="{BB962C8B-B14F-4D97-AF65-F5344CB8AC3E}">
        <p14:creationId xmlns:p14="http://schemas.microsoft.com/office/powerpoint/2010/main" val="3915477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defTabSz="914275">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8</a:t>
            </a:fld>
            <a:endParaRPr lang="en-US"/>
          </a:p>
        </p:txBody>
      </p:sp>
    </p:spTree>
    <p:extLst>
      <p:ext uri="{BB962C8B-B14F-4D97-AF65-F5344CB8AC3E}">
        <p14:creationId xmlns:p14="http://schemas.microsoft.com/office/powerpoint/2010/main" val="2999668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700088"/>
            <a:ext cx="6203950" cy="3490912"/>
          </a:xfrm>
        </p:spPr>
      </p:sp>
      <p:sp>
        <p:nvSpPr>
          <p:cNvPr id="3" name="Notes Placeholder 2"/>
          <p:cNvSpPr>
            <a:spLocks noGrp="1"/>
          </p:cNvSpPr>
          <p:nvPr>
            <p:ph type="body" idx="1"/>
          </p:nvPr>
        </p:nvSpPr>
        <p:spPr/>
        <p:txBody>
          <a:bodyPr/>
          <a:lstStyle/>
          <a:p>
            <a:pPr defTabSz="914275">
              <a:defRPr/>
            </a:pPr>
            <a:endParaRPr lang="en-US"/>
          </a:p>
        </p:txBody>
      </p:sp>
      <p:sp>
        <p:nvSpPr>
          <p:cNvPr id="4" name="Slide Number Placeholder 3"/>
          <p:cNvSpPr>
            <a:spLocks noGrp="1"/>
          </p:cNvSpPr>
          <p:nvPr>
            <p:ph type="sldNum" sz="quarter" idx="5"/>
          </p:nvPr>
        </p:nvSpPr>
        <p:spPr/>
        <p:txBody>
          <a:bodyPr/>
          <a:lstStyle/>
          <a:p>
            <a:fld id="{593D8012-DC34-472B-8493-722ACF7D6641}" type="slidenum">
              <a:rPr lang="en-US" smtClean="0"/>
              <a:pPr/>
              <a:t>9</a:t>
            </a:fld>
            <a:endParaRPr lang="en-US"/>
          </a:p>
        </p:txBody>
      </p:sp>
    </p:spTree>
    <p:extLst>
      <p:ext uri="{BB962C8B-B14F-4D97-AF65-F5344CB8AC3E}">
        <p14:creationId xmlns:p14="http://schemas.microsoft.com/office/powerpoint/2010/main" val="834732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4.xml"/><Relationship Id="rId4" Type="http://schemas.openxmlformats.org/officeDocument/2006/relationships/image" Target="../media/image13.png"/></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4.xml"/><Relationship Id="rId4" Type="http://schemas.openxmlformats.org/officeDocument/2006/relationships/image" Target="../media/image17.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5.xml"/><Relationship Id="rId4" Type="http://schemas.openxmlformats.org/officeDocument/2006/relationships/image" Target="../media/image13.png"/></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2" y="2037852"/>
            <a:ext cx="12191999" cy="1282447"/>
          </a:xfrm>
        </p:spPr>
        <p:txBody>
          <a:bodyPr anchor="b"/>
          <a:lstStyle>
            <a:lvl1pPr algn="ctr">
              <a:defRPr sz="405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2" y="3654080"/>
            <a:ext cx="12191999" cy="2198080"/>
          </a:xfrm>
        </p:spPr>
        <p:txBody>
          <a:bodyPr/>
          <a:lstStyle>
            <a:lvl1pPr marL="0" indent="0" algn="ctr">
              <a:buNone/>
              <a:defRPr sz="2100"/>
            </a:lvl1pPr>
            <a:lvl2pPr marL="257169"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1" indent="0" algn="ctr">
              <a:buNone/>
              <a:defRPr sz="900"/>
            </a:lvl7pPr>
            <a:lvl8pPr marL="1800180" indent="0" algn="ctr">
              <a:buNone/>
              <a:defRPr sz="900"/>
            </a:lvl8pPr>
            <a:lvl9pPr marL="2057349" indent="0" algn="ctr">
              <a:buNone/>
              <a:defRPr sz="9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1372576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05200"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086228" y="2284000"/>
            <a:ext cx="3410336" cy="3663285"/>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394448"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2284000"/>
            <a:ext cx="3410336" cy="3663285"/>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8038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326566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7"/>
            <a:ext cx="11839480" cy="671793"/>
          </a:xfrm>
        </p:spPr>
        <p:txBody>
          <a:bodyPr>
            <a:normAutofit/>
          </a:bodyPr>
          <a:lstStyle>
            <a:lvl1pPr marL="0" indent="0">
              <a:buNone/>
              <a:defRPr sz="24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20" y="2073277"/>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88470550"/>
      </p:ext>
    </p:extLst>
  </p:cSld>
  <p:clrMapOvr>
    <a:masterClrMapping/>
  </p:clrMapOvr>
  <p:extLst>
    <p:ext uri="{DCECCB84-F9BA-43D5-87BE-67443E8EF086}">
      <p15:sldGuideLst xmlns:p15="http://schemas.microsoft.com/office/powerpoint/2012/main">
        <p15:guide id="1" orient="horz" pos="2160">
          <p15:clr>
            <a:srgbClr val="FBAE40"/>
          </p15:clr>
        </p15:guide>
        <p15:guide id="2" pos="51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21"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716243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3" y="1520826"/>
            <a:ext cx="10642295"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42042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1" y="5457473"/>
            <a:ext cx="9808556" cy="550863"/>
          </a:xfrm>
        </p:spPr>
        <p:txBody>
          <a:bodyPr>
            <a:noAutofit/>
          </a:bodyPr>
          <a:lstStyle>
            <a:lvl1pPr marL="0" indent="0">
              <a:buNone/>
              <a:defRPr sz="15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91271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2"/>
            <a:ext cx="5563517" cy="4689476"/>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531503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4"/>
            <a:ext cx="5563517" cy="415718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1" y="5457827"/>
            <a:ext cx="5564188" cy="550863"/>
          </a:xfrm>
        </p:spPr>
        <p:txBody>
          <a:bodyPr rIns="91440">
            <a:noAutofit/>
          </a:bodyPr>
          <a:lstStyle>
            <a:lvl1pPr marL="0" indent="0">
              <a:buNone/>
              <a:defRPr sz="15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149411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70" y="1289225"/>
            <a:ext cx="11853863" cy="962407"/>
          </a:xfrm>
        </p:spPr>
        <p:txBody>
          <a:bodyPr/>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7" y="2382516"/>
            <a:ext cx="8831483" cy="351151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843722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5374" y="-14689"/>
            <a:ext cx="8691391" cy="1325563"/>
          </a:xfrm>
        </p:spPr>
        <p:txBody>
          <a:bodyPr>
            <a:normAutofit/>
          </a:bodyPr>
          <a:lstStyle>
            <a:lvl1pPr algn="ctr">
              <a:defRPr sz="3000" b="1">
                <a:latin typeface="+mn-lt"/>
              </a:defRPr>
            </a:lvl1pPr>
          </a:lstStyle>
          <a:p>
            <a:r>
              <a:rPr lang="en-US"/>
              <a:t>Click to edit Master title style</a:t>
            </a:r>
          </a:p>
        </p:txBody>
      </p:sp>
      <p:sp>
        <p:nvSpPr>
          <p:cNvPr id="3" name="Content Placeholder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214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3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36849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803769"/>
            <a:ext cx="12192000" cy="1320370"/>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3608515"/>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68686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ocial_Me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A166-BC90-4E13-9118-9507EBCED23D}"/>
              </a:ext>
            </a:extLst>
          </p:cNvPr>
          <p:cNvSpPr>
            <a:spLocks noGrp="1"/>
          </p:cNvSpPr>
          <p:nvPr>
            <p:ph type="title"/>
          </p:nvPr>
        </p:nvSpPr>
        <p:spPr/>
        <p:txBody>
          <a:bodyPr/>
          <a:lstStyle/>
          <a:p>
            <a:r>
              <a:rPr lang="en-US"/>
              <a:t>Click to edit Master title style</a:t>
            </a:r>
          </a:p>
        </p:txBody>
      </p:sp>
      <p:pic>
        <p:nvPicPr>
          <p:cNvPr id="4" name="Facebook">
            <a:extLst>
              <a:ext uri="{FF2B5EF4-FFF2-40B4-BE49-F238E27FC236}">
                <a16:creationId xmlns:a16="http://schemas.microsoft.com/office/drawing/2014/main" id="{9AC9CED7-B302-106F-129F-6BC7C1D5888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39535" y="1579728"/>
            <a:ext cx="914400" cy="914400"/>
          </a:xfrm>
          <a:prstGeom prst="rect">
            <a:avLst/>
          </a:prstGeom>
        </p:spPr>
      </p:pic>
      <p:sp>
        <p:nvSpPr>
          <p:cNvPr id="11" name="Facebook handle">
            <a:extLst>
              <a:ext uri="{FF2B5EF4-FFF2-40B4-BE49-F238E27FC236}">
                <a16:creationId xmlns:a16="http://schemas.microsoft.com/office/drawing/2014/main" id="{609D7336-40E6-48D5-B192-BB72CD36C7BB}"/>
              </a:ext>
            </a:extLst>
          </p:cNvPr>
          <p:cNvSpPr>
            <a:spLocks noGrp="1"/>
          </p:cNvSpPr>
          <p:nvPr>
            <p:ph type="body" sz="quarter" idx="18" hasCustomPrompt="1"/>
          </p:nvPr>
        </p:nvSpPr>
        <p:spPr>
          <a:xfrm>
            <a:off x="748420" y="2532939"/>
            <a:ext cx="2486025" cy="914400"/>
          </a:xfrm>
        </p:spPr>
        <p:txBody>
          <a:bodyPr rIns="0">
            <a:noAutofit/>
          </a:bodyPr>
          <a:lstStyle>
            <a:lvl1pPr marL="0" indent="0" algn="ctr">
              <a:buNone/>
              <a:defRPr sz="1400"/>
            </a:lvl1pPr>
          </a:lstStyle>
          <a:p>
            <a:pPr lvl="0"/>
            <a:r>
              <a:rPr lang="en-US"/>
              <a:t>Text</a:t>
            </a:r>
          </a:p>
        </p:txBody>
      </p:sp>
      <p:pic>
        <p:nvPicPr>
          <p:cNvPr id="6" name="Instagram">
            <a:extLst>
              <a:ext uri="{FF2B5EF4-FFF2-40B4-BE49-F238E27FC236}">
                <a16:creationId xmlns:a16="http://schemas.microsoft.com/office/drawing/2014/main" id="{046AED96-B8A4-1C42-F3A1-1FFE1A13C7A7}"/>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124" b="124"/>
          <a:stretch/>
        </p:blipFill>
        <p:spPr>
          <a:xfrm>
            <a:off x="4858762" y="1579728"/>
            <a:ext cx="916670" cy="914400"/>
          </a:xfrm>
          <a:prstGeom prst="rect">
            <a:avLst/>
          </a:prstGeom>
        </p:spPr>
      </p:pic>
      <p:sp>
        <p:nvSpPr>
          <p:cNvPr id="13" name="Instagram handle">
            <a:extLst>
              <a:ext uri="{FF2B5EF4-FFF2-40B4-BE49-F238E27FC236}">
                <a16:creationId xmlns:a16="http://schemas.microsoft.com/office/drawing/2014/main" id="{EECF6CFD-9E31-4C05-886A-971A6B72527F}"/>
              </a:ext>
            </a:extLst>
          </p:cNvPr>
          <p:cNvSpPr>
            <a:spLocks noGrp="1"/>
          </p:cNvSpPr>
          <p:nvPr>
            <p:ph type="body" sz="quarter" idx="19" hasCustomPrompt="1"/>
          </p:nvPr>
        </p:nvSpPr>
        <p:spPr>
          <a:xfrm>
            <a:off x="4110793" y="2514600"/>
            <a:ext cx="2487168" cy="914400"/>
          </a:xfrm>
        </p:spPr>
        <p:txBody>
          <a:bodyPr rIns="91440">
            <a:noAutofit/>
          </a:bodyPr>
          <a:lstStyle>
            <a:lvl1pPr marL="0" indent="0" algn="ctr">
              <a:buNone/>
              <a:defRPr sz="1400"/>
            </a:lvl1pPr>
          </a:lstStyle>
          <a:p>
            <a:pPr lvl="0"/>
            <a:r>
              <a:rPr lang="en-US"/>
              <a:t>Text</a:t>
            </a:r>
          </a:p>
        </p:txBody>
      </p:sp>
      <p:pic>
        <p:nvPicPr>
          <p:cNvPr id="28" name="LinkedIn" descr="A blue and black logo&#10;&#10;Description automatically generated">
            <a:extLst>
              <a:ext uri="{FF2B5EF4-FFF2-40B4-BE49-F238E27FC236}">
                <a16:creationId xmlns:a16="http://schemas.microsoft.com/office/drawing/2014/main" id="{02AF793E-34A8-FE98-2B43-623603DE17E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1254" y="1579728"/>
            <a:ext cx="1075267" cy="914400"/>
          </a:xfrm>
          <a:prstGeom prst="rect">
            <a:avLst/>
          </a:prstGeom>
        </p:spPr>
      </p:pic>
      <p:sp>
        <p:nvSpPr>
          <p:cNvPr id="15" name="LinkedIn handle">
            <a:extLst>
              <a:ext uri="{FF2B5EF4-FFF2-40B4-BE49-F238E27FC236}">
                <a16:creationId xmlns:a16="http://schemas.microsoft.com/office/drawing/2014/main" id="{8DA16D1B-DD85-498B-A177-DDB843C07A0E}"/>
              </a:ext>
            </a:extLst>
          </p:cNvPr>
          <p:cNvSpPr>
            <a:spLocks noGrp="1"/>
          </p:cNvSpPr>
          <p:nvPr>
            <p:ph type="body" sz="quarter" idx="20" hasCustomPrompt="1"/>
          </p:nvPr>
        </p:nvSpPr>
        <p:spPr>
          <a:xfrm>
            <a:off x="7239001" y="2532939"/>
            <a:ext cx="3059502" cy="914400"/>
          </a:xfrm>
        </p:spPr>
        <p:txBody>
          <a:bodyPr rIns="91440">
            <a:noAutofit/>
          </a:bodyPr>
          <a:lstStyle>
            <a:lvl1pPr marL="0" indent="0" algn="ctr">
              <a:buNone/>
              <a:defRPr sz="1400"/>
            </a:lvl1pPr>
          </a:lstStyle>
          <a:p>
            <a:pPr lvl="0"/>
            <a:r>
              <a:rPr lang="en-US"/>
              <a:t>Text</a:t>
            </a:r>
          </a:p>
        </p:txBody>
      </p:sp>
      <p:pic>
        <p:nvPicPr>
          <p:cNvPr id="12" name="Threads">
            <a:extLst>
              <a:ext uri="{FF2B5EF4-FFF2-40B4-BE49-F238E27FC236}">
                <a16:creationId xmlns:a16="http://schemas.microsoft.com/office/drawing/2014/main" id="{41AF5339-2B19-BD63-3B11-24F6C0CB7BA8}"/>
              </a:ex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t="4126" b="4126"/>
          <a:stretch/>
        </p:blipFill>
        <p:spPr>
          <a:xfrm>
            <a:off x="1535363" y="4019550"/>
            <a:ext cx="912137" cy="914400"/>
          </a:xfrm>
          <a:prstGeom prst="rect">
            <a:avLst/>
          </a:prstGeom>
          <a:solidFill>
            <a:schemeClr val="tx1"/>
          </a:solidFill>
        </p:spPr>
      </p:pic>
      <p:sp>
        <p:nvSpPr>
          <p:cNvPr id="10" name="Threads handle">
            <a:extLst>
              <a:ext uri="{FF2B5EF4-FFF2-40B4-BE49-F238E27FC236}">
                <a16:creationId xmlns:a16="http://schemas.microsoft.com/office/drawing/2014/main" id="{96D88CB0-4FD8-2F0F-AFC3-6D59A048757F}"/>
              </a:ext>
            </a:extLst>
          </p:cNvPr>
          <p:cNvSpPr>
            <a:spLocks noGrp="1"/>
          </p:cNvSpPr>
          <p:nvPr>
            <p:ph type="body" sz="quarter" idx="21" hasCustomPrompt="1"/>
          </p:nvPr>
        </p:nvSpPr>
        <p:spPr>
          <a:xfrm>
            <a:off x="747277" y="5031874"/>
            <a:ext cx="2487168" cy="914400"/>
          </a:xfrm>
        </p:spPr>
        <p:txBody>
          <a:bodyPr rIns="91440">
            <a:noAutofit/>
          </a:bodyPr>
          <a:lstStyle>
            <a:lvl1pPr marL="0" indent="0" algn="ctr">
              <a:buNone/>
              <a:defRPr sz="1400"/>
            </a:lvl1pPr>
          </a:lstStyle>
          <a:p>
            <a:pPr lvl="0"/>
            <a:r>
              <a:rPr lang="en-US"/>
              <a:t>Text</a:t>
            </a:r>
          </a:p>
        </p:txBody>
      </p:sp>
      <p:pic>
        <p:nvPicPr>
          <p:cNvPr id="14" name="X">
            <a:extLst>
              <a:ext uri="{FF2B5EF4-FFF2-40B4-BE49-F238E27FC236}">
                <a16:creationId xmlns:a16="http://schemas.microsoft.com/office/drawing/2014/main" id="{5AE40B57-6609-96B5-4C42-D12A59417CFB}"/>
              </a:ext>
              <a:ext uri="{C183D7F6-B498-43B3-948B-1728B52AA6E4}">
                <adec:decorative xmlns:adec="http://schemas.microsoft.com/office/drawing/2017/decorative" val="1"/>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t="1201" b="1201"/>
          <a:stretch/>
        </p:blipFill>
        <p:spPr>
          <a:xfrm>
            <a:off x="4896042" y="3991849"/>
            <a:ext cx="916670" cy="914400"/>
          </a:xfrm>
          <a:prstGeom prst="rect">
            <a:avLst/>
          </a:prstGeom>
        </p:spPr>
      </p:pic>
      <p:sp>
        <p:nvSpPr>
          <p:cNvPr id="7" name="X Handle">
            <a:extLst>
              <a:ext uri="{FF2B5EF4-FFF2-40B4-BE49-F238E27FC236}">
                <a16:creationId xmlns:a16="http://schemas.microsoft.com/office/drawing/2014/main" id="{8203FBA7-0BF5-431F-8DA2-9F3A04190A95}"/>
              </a:ext>
            </a:extLst>
          </p:cNvPr>
          <p:cNvSpPr>
            <a:spLocks noGrp="1"/>
          </p:cNvSpPr>
          <p:nvPr>
            <p:ph type="body" sz="quarter" idx="16" hasCustomPrompt="1"/>
          </p:nvPr>
        </p:nvSpPr>
        <p:spPr>
          <a:xfrm>
            <a:off x="4110793" y="5009938"/>
            <a:ext cx="2487168" cy="914400"/>
          </a:xfrm>
        </p:spPr>
        <p:txBody>
          <a:bodyPr rIns="91440">
            <a:noAutofit/>
          </a:bodyPr>
          <a:lstStyle>
            <a:lvl1pPr marL="0" indent="0" algn="ctr">
              <a:buNone/>
              <a:defRPr sz="1400"/>
            </a:lvl1pPr>
          </a:lstStyle>
          <a:p>
            <a:pPr lvl="0"/>
            <a:r>
              <a:rPr lang="en-US"/>
              <a:t>Text</a:t>
            </a:r>
          </a:p>
        </p:txBody>
      </p:sp>
      <p:pic>
        <p:nvPicPr>
          <p:cNvPr id="30" name="YouTube">
            <a:extLst>
              <a:ext uri="{FF2B5EF4-FFF2-40B4-BE49-F238E27FC236}">
                <a16:creationId xmlns:a16="http://schemas.microsoft.com/office/drawing/2014/main" id="{254E4991-1E11-CC44-9806-55B96A767E59}"/>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260123" y="4129009"/>
            <a:ext cx="2855192" cy="640080"/>
          </a:xfrm>
          <a:prstGeom prst="rect">
            <a:avLst/>
          </a:prstGeom>
        </p:spPr>
      </p:pic>
      <p:sp>
        <p:nvSpPr>
          <p:cNvPr id="9" name="YouTube Channel">
            <a:extLst>
              <a:ext uri="{FF2B5EF4-FFF2-40B4-BE49-F238E27FC236}">
                <a16:creationId xmlns:a16="http://schemas.microsoft.com/office/drawing/2014/main" id="{FFD85E77-EDED-42B1-881F-34A5909A5532}"/>
              </a:ext>
            </a:extLst>
          </p:cNvPr>
          <p:cNvSpPr>
            <a:spLocks noGrp="1"/>
          </p:cNvSpPr>
          <p:nvPr>
            <p:ph type="body" sz="quarter" idx="17" hasCustomPrompt="1"/>
          </p:nvPr>
        </p:nvSpPr>
        <p:spPr>
          <a:xfrm>
            <a:off x="7239001" y="5009938"/>
            <a:ext cx="3059502" cy="914400"/>
          </a:xfrm>
        </p:spPr>
        <p:txBody>
          <a:bodyPr rIns="91440">
            <a:noAutofit/>
          </a:bodyPr>
          <a:lstStyle>
            <a:lvl1pPr marL="0" indent="0" algn="ctr">
              <a:buNone/>
              <a:defRPr sz="1400"/>
            </a:lvl1pPr>
          </a:lstStyle>
          <a:p>
            <a:pPr lvl="0"/>
            <a:r>
              <a:rPr lang="en-US"/>
              <a:t>Text</a:t>
            </a:r>
          </a:p>
        </p:txBody>
      </p:sp>
      <p:sp>
        <p:nvSpPr>
          <p:cNvPr id="3" name="Slide Number Placeholder 2">
            <a:extLst>
              <a:ext uri="{FF2B5EF4-FFF2-40B4-BE49-F238E27FC236}">
                <a16:creationId xmlns:a16="http://schemas.microsoft.com/office/drawing/2014/main" id="{F7BAE708-477A-4A20-B43D-CB4603F14509}"/>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4154804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b="1"/>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4"/>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2891505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42165137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213340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2799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17735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9243149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74695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0494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3" y="1431792"/>
            <a:ext cx="3800820" cy="4498057"/>
          </a:xfrm>
        </p:spPr>
        <p:txBody>
          <a:bodyPr rIns="82296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9050837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211365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392873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718631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1018480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879058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269766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2680479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401210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7" y="1488660"/>
            <a:ext cx="8942601" cy="1421452"/>
          </a:xfrm>
        </p:spPr>
        <p:txBody>
          <a:bodyPr anchor="b">
            <a:noAutofit/>
          </a:bodyPr>
          <a:lstStyle>
            <a:lvl1pPr algn="l">
              <a:defRPr sz="4800">
                <a:latin typeface="Calibri" panose="020F0502020204030204" pitchFamily="34" charset="0"/>
                <a:cs typeface="Calibri" panose="020F0502020204030204" pitchFamily="34" charset="0"/>
              </a:defRPr>
            </a:lvl1pPr>
          </a:lstStyle>
          <a:p>
            <a:endParaRPr lang="en-US"/>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2400" b="1" baseline="0">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Division </a:t>
            </a:r>
          </a:p>
          <a:p>
            <a:r>
              <a:rPr lang="en-US"/>
              <a:t>Presentation Title </a:t>
            </a:r>
          </a:p>
          <a:p>
            <a:r>
              <a:rPr lang="en-US"/>
              <a:t>Date </a:t>
            </a:r>
          </a:p>
        </p:txBody>
      </p:sp>
      <p:sp>
        <p:nvSpPr>
          <p:cNvPr id="8" name="top triangle">
            <a:extLst>
              <a:ext uri="{C183D7F6-B498-43B3-948B-1728B52AA6E4}">
                <adec:decorative xmlns:adec="http://schemas.microsoft.com/office/drawing/2017/decorative" val="1"/>
              </a:ext>
            </a:extLst>
          </p:cNvPr>
          <p:cNvSpPr/>
          <p:nvPr/>
        </p:nvSpPr>
        <p:spPr>
          <a:xfrm flipV="1">
            <a:off x="6081979" y="0"/>
            <a:ext cx="6177355"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1" name="Straight Connector 10">
            <a:extLst>
              <a:ext uri="{C183D7F6-B498-43B3-948B-1728B52AA6E4}">
                <adec:decorative xmlns:adec="http://schemas.microsoft.com/office/drawing/2017/decorative" val="1"/>
              </a:ext>
            </a:extLst>
          </p:cNvPr>
          <p:cNvCxnSpPr/>
          <p:nvPr/>
        </p:nvCxnSpPr>
        <p:spPr>
          <a:xfrm>
            <a:off x="241076" y="2925833"/>
            <a:ext cx="9851152"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0" name="NJ outline">
            <a:extLst>
              <a:ext uri="{C183D7F6-B498-43B3-948B-1728B52AA6E4}">
                <adec:decorative xmlns:adec="http://schemas.microsoft.com/office/drawing/2017/decorative" val="1"/>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260842" y="967688"/>
            <a:ext cx="4399149" cy="3299362"/>
          </a:xfrm>
          <a:prstGeom prst="rect">
            <a:avLst/>
          </a:prstGeom>
          <a:effectLst>
            <a:outerShdw blurRad="50800" dist="38100" algn="l" rotWithShape="0">
              <a:prstClr val="black">
                <a:alpha val="40000"/>
              </a:prstClr>
            </a:outerShdw>
          </a:effectLst>
        </p:spPr>
      </p:pic>
      <p:sp>
        <p:nvSpPr>
          <p:cNvPr id="9" name="Isosceles Triangle 8"/>
          <p:cNvSpPr/>
          <p:nvPr/>
        </p:nvSpPr>
        <p:spPr>
          <a:xfrm rot="10800000" flipV="1">
            <a:off x="0" y="4615396"/>
            <a:ext cx="3794589"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Slide Number Placeholder 5">
            <a:extLst>
              <a:ext uri="{FF2B5EF4-FFF2-40B4-BE49-F238E27FC236}">
                <a16:creationId xmlns:a16="http://schemas.microsoft.com/office/drawing/2014/main" id="{029FD5CA-A057-4AEE-A2BB-22DF859CE034}"/>
              </a:ext>
            </a:extLst>
          </p:cNvPr>
          <p:cNvSpPr>
            <a:spLocks noGrp="1"/>
          </p:cNvSpPr>
          <p:nvPr>
            <p:ph type="sldNum" sz="quarter" idx="12"/>
          </p:nvPr>
        </p:nvSpPr>
        <p:spPr>
          <a:xfrm>
            <a:off x="9252664" y="6538914"/>
            <a:ext cx="2743200" cy="365125"/>
          </a:xfrm>
          <a:prstGeom prst="rect">
            <a:avLst/>
          </a:prstGeom>
        </p:spPr>
        <p:txBody>
          <a:bodyPr/>
          <a:lstStyle>
            <a:lvl1pPr algn="r">
              <a:defRPr>
                <a:latin typeface="Bell MT" panose="02020503060305020303" pitchFamily="18" charset="0"/>
              </a:defRPr>
            </a:lvl1pPr>
          </a:lstStyle>
          <a:p>
            <a:fld id="{088AB7C0-D845-446F-B84E-DDA1CA93B832}" type="slidenum">
              <a:rPr lang="en-US" smtClean="0"/>
              <a:t>‹#›</a:t>
            </a:fld>
            <a:endParaRPr lang="en-US"/>
          </a:p>
        </p:txBody>
      </p:sp>
    </p:spTree>
    <p:extLst>
      <p:ext uri="{BB962C8B-B14F-4D97-AF65-F5344CB8AC3E}">
        <p14:creationId xmlns:p14="http://schemas.microsoft.com/office/powerpoint/2010/main" val="1533692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B65-A411-4755-8518-FF3737076B57}"/>
              </a:ext>
            </a:extLst>
          </p:cNvPr>
          <p:cNvSpPr>
            <a:spLocks noGrp="1"/>
          </p:cNvSpPr>
          <p:nvPr>
            <p:ph type="title"/>
          </p:nvPr>
        </p:nvSpPr>
        <p:spPr>
          <a:xfrm>
            <a:off x="271607" y="506447"/>
            <a:ext cx="11697076" cy="906722"/>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E84EF958-A40F-4444-96A7-34F0DDFEEC08}"/>
              </a:ext>
            </a:extLst>
          </p:cNvPr>
          <p:cNvSpPr>
            <a:spLocks noGrp="1"/>
          </p:cNvSpPr>
          <p:nvPr>
            <p:ph idx="1"/>
          </p:nvPr>
        </p:nvSpPr>
        <p:spPr>
          <a:xfrm>
            <a:off x="271607" y="1825626"/>
            <a:ext cx="11697076" cy="4483735"/>
          </a:xfrm>
        </p:spPr>
        <p:txBody>
          <a:bodyPr/>
          <a:lstStyle>
            <a:lvl1pPr>
              <a:lnSpc>
                <a:spcPct val="125000"/>
              </a:lnSpc>
              <a:spcAft>
                <a:spcPts val="600"/>
              </a:spcAft>
              <a:defRPr/>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a:extLst>
              <a:ext uri="{FF2B5EF4-FFF2-40B4-BE49-F238E27FC236}">
                <a16:creationId xmlns:a16="http://schemas.microsoft.com/office/drawing/2014/main" id="{D284F479-5F1B-4910-92E9-262261978BB7}"/>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907D3B0B-BAA9-420F-B55F-ADF6857E163F}"/>
              </a:ext>
            </a:extLst>
          </p:cNvPr>
          <p:cNvSpPr>
            <a:spLocks noGrp="1"/>
          </p:cNvSpPr>
          <p:nvPr>
            <p:ph type="sldNum" sz="quarter" idx="12"/>
          </p:nvPr>
        </p:nvSpPr>
        <p:spPr/>
        <p:txBody>
          <a:bodyPr/>
          <a:lstStyle/>
          <a:p>
            <a:fld id="{088AB7C0-D845-446F-B84E-DDA1CA93B832}" type="slidenum">
              <a:rPr lang="en-US" smtClean="0"/>
              <a:t>‹#›</a:t>
            </a:fld>
            <a:endParaRPr lang="en-US"/>
          </a:p>
        </p:txBody>
      </p:sp>
    </p:spTree>
    <p:extLst>
      <p:ext uri="{BB962C8B-B14F-4D97-AF65-F5344CB8AC3E}">
        <p14:creationId xmlns:p14="http://schemas.microsoft.com/office/powerpoint/2010/main" val="155808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7"/>
            <a:ext cx="11849100" cy="4803775"/>
          </a:xfrm>
        </p:spPr>
        <p:txBody>
          <a:bodyPr/>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6177862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4"/>
            <a:ext cx="2743200" cy="347709"/>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2804176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47CDD-9D4D-4C7B-8803-F56DC9208B1F}"/>
              </a:ext>
            </a:extLst>
          </p:cNvPr>
          <p:cNvSpPr>
            <a:spLocks noGrp="1"/>
          </p:cNvSpPr>
          <p:nvPr>
            <p:ph type="title"/>
          </p:nvPr>
        </p:nvSpPr>
        <p:spPr>
          <a:xfrm>
            <a:off x="124691" y="365130"/>
            <a:ext cx="11978639" cy="894658"/>
          </a:xfrm>
          <a:ln w="38100">
            <a:solidFill>
              <a:srgbClr val="4472C4"/>
            </a:solidFill>
          </a:ln>
        </p:spPr>
        <p:txBody>
          <a:bodyPr/>
          <a:lstStyle/>
          <a:p>
            <a:r>
              <a:rPr lang="en-US"/>
              <a:t>Click to edit Master title style</a:t>
            </a:r>
          </a:p>
        </p:txBody>
      </p:sp>
      <p:sp>
        <p:nvSpPr>
          <p:cNvPr id="11" name="Indicator">
            <a:extLst>
              <a:ext uri="{FF2B5EF4-FFF2-40B4-BE49-F238E27FC236}">
                <a16:creationId xmlns:a16="http://schemas.microsoft.com/office/drawing/2014/main" id="{3D2C24A8-D315-4774-925A-0520E69A0F83}"/>
              </a:ext>
            </a:extLst>
          </p:cNvPr>
          <p:cNvSpPr>
            <a:spLocks noGrp="1"/>
          </p:cNvSpPr>
          <p:nvPr>
            <p:ph sz="half" idx="2"/>
          </p:nvPr>
        </p:nvSpPr>
        <p:spPr>
          <a:xfrm>
            <a:off x="124691"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5" name="Purpose">
            <a:extLst>
              <a:ext uri="{FF2B5EF4-FFF2-40B4-BE49-F238E27FC236}">
                <a16:creationId xmlns:a16="http://schemas.microsoft.com/office/drawing/2014/main" id="{9A448690-4A7F-4B78-9497-99F601C1220A}"/>
              </a:ext>
            </a:extLst>
          </p:cNvPr>
          <p:cNvSpPr>
            <a:spLocks noGrp="1"/>
          </p:cNvSpPr>
          <p:nvPr>
            <p:ph sz="half" idx="12"/>
          </p:nvPr>
        </p:nvSpPr>
        <p:spPr>
          <a:xfrm>
            <a:off x="3103418"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6" name="Documentation">
            <a:extLst>
              <a:ext uri="{FF2B5EF4-FFF2-40B4-BE49-F238E27FC236}">
                <a16:creationId xmlns:a16="http://schemas.microsoft.com/office/drawing/2014/main" id="{36C77133-683A-41DA-B6AC-4B234D375025}"/>
              </a:ext>
            </a:extLst>
          </p:cNvPr>
          <p:cNvSpPr>
            <a:spLocks noGrp="1"/>
          </p:cNvSpPr>
          <p:nvPr>
            <p:ph sz="half" idx="13"/>
          </p:nvPr>
        </p:nvSpPr>
        <p:spPr>
          <a:xfrm>
            <a:off x="6114010" y="1945178"/>
            <a:ext cx="2473037" cy="980902"/>
          </a:xfrm>
          <a:ln w="38100">
            <a:solidFill>
              <a:srgbClr val="4472C4"/>
            </a:solidFill>
          </a:ln>
        </p:spPr>
        <p:txBody>
          <a:bodyPr>
            <a:normAutofit/>
          </a:bodyPr>
          <a:lstStyle>
            <a:lvl1pPr marL="0" indent="0">
              <a:buNone/>
              <a:defRPr sz="2000"/>
            </a:lvl1pPr>
          </a:lstStyle>
          <a:p>
            <a:pPr lvl="0"/>
            <a:r>
              <a:rPr lang="en-US"/>
              <a:t>Click to edit Master text styles</a:t>
            </a:r>
          </a:p>
        </p:txBody>
      </p:sp>
      <p:sp>
        <p:nvSpPr>
          <p:cNvPr id="17" name="Last Text Box">
            <a:extLst>
              <a:ext uri="{FF2B5EF4-FFF2-40B4-BE49-F238E27FC236}">
                <a16:creationId xmlns:a16="http://schemas.microsoft.com/office/drawing/2014/main" id="{CA0DB400-1A18-49A1-B87F-CC66EED7BE08}"/>
              </a:ext>
            </a:extLst>
          </p:cNvPr>
          <p:cNvSpPr>
            <a:spLocks noGrp="1"/>
          </p:cNvSpPr>
          <p:nvPr>
            <p:ph sz="half" idx="14"/>
          </p:nvPr>
        </p:nvSpPr>
        <p:spPr>
          <a:xfrm>
            <a:off x="8721435" y="1425657"/>
            <a:ext cx="3345874" cy="4955016"/>
          </a:xfrm>
          <a:ln w="38100">
            <a:solidFill>
              <a:srgbClr val="4472C4"/>
            </a:solidFill>
          </a:ln>
        </p:spPr>
        <p:txBody>
          <a:bodyPr>
            <a:normAutofit/>
          </a:bodyPr>
          <a:lstStyle>
            <a:lvl1pPr marL="137160" indent="-137160">
              <a:lnSpc>
                <a:spcPct val="100000"/>
              </a:lnSpc>
              <a:spcBef>
                <a:spcPts val="0"/>
              </a:spcBef>
              <a:buFont typeface="Arial" panose="020B0604020202020204" pitchFamily="34" charset="0"/>
              <a:buChar char="•"/>
              <a:defRPr sz="1800"/>
            </a:lvl1pPr>
          </a:lstStyle>
          <a:p>
            <a:pPr lvl="0"/>
            <a:r>
              <a:rPr lang="en-US"/>
              <a:t>Click to edit Master text styles</a:t>
            </a:r>
          </a:p>
        </p:txBody>
      </p:sp>
      <p:sp>
        <p:nvSpPr>
          <p:cNvPr id="3" name="Footer Placeholder 2">
            <a:extLst>
              <a:ext uri="{FF2B5EF4-FFF2-40B4-BE49-F238E27FC236}">
                <a16:creationId xmlns:a16="http://schemas.microsoft.com/office/drawing/2014/main" id="{0C5A3B78-D419-4EB8-BEB9-9FC4E00A806E}"/>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50F47D8B-DF5D-4449-BD09-493F7DDD4437}"/>
              </a:ext>
            </a:extLst>
          </p:cNvPr>
          <p:cNvSpPr>
            <a:spLocks noGrp="1"/>
          </p:cNvSpPr>
          <p:nvPr>
            <p:ph type="sldNum" sz="quarter" idx="11"/>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1625604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spcBef>
                <a:spcPts val="0"/>
              </a:spcBef>
              <a:spcAft>
                <a:spcPts val="0"/>
              </a:spcAft>
              <a:buFontTx/>
              <a:buNone/>
              <a:defRPr sz="2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99380" y="2797130"/>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086228" y="2284000"/>
            <a:ext cx="3410336" cy="3663285"/>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455035" y="2801112"/>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2284000"/>
            <a:ext cx="3410336" cy="3663285"/>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200400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479F5EBF-DCAD-4874-BC61-5764399B2597}"/>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4936966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36723707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9" y="365129"/>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98529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2452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1552-3B71-421E-8DAE-9E45168E1708}"/>
              </a:ext>
            </a:extLst>
          </p:cNvPr>
          <p:cNvSpPr>
            <a:spLocks noGrp="1"/>
          </p:cNvSpPr>
          <p:nvPr>
            <p:ph type="title"/>
          </p:nvPr>
        </p:nvSpPr>
        <p:spPr>
          <a:xfrm>
            <a:off x="833742" y="379873"/>
            <a:ext cx="8593721" cy="785939"/>
          </a:xfrm>
        </p:spPr>
        <p:txBody>
          <a:bodyPr>
            <a:normAutofit/>
          </a:bodyPr>
          <a:lstStyle>
            <a:lvl1pPr algn="ctr">
              <a:defRPr sz="4400" b="1"/>
            </a:lvl1pPr>
          </a:lstStyle>
          <a:p>
            <a:r>
              <a:rPr lang="en-US"/>
              <a:t>Click to edit Master title style</a:t>
            </a:r>
          </a:p>
        </p:txBody>
      </p:sp>
      <p:pic>
        <p:nvPicPr>
          <p:cNvPr id="25" name="Picture 24">
            <a:extLst>
              <a:ext uri="{FF2B5EF4-FFF2-40B4-BE49-F238E27FC236}">
                <a16:creationId xmlns:a16="http://schemas.microsoft.com/office/drawing/2014/main" id="{8172F2B8-EC81-4CE6-8879-CF8B1A0BEE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95032" y="0"/>
            <a:ext cx="3324353" cy="2043567"/>
          </a:xfrm>
          <a:prstGeom prst="rect">
            <a:avLst/>
          </a:prstGeom>
        </p:spPr>
      </p:pic>
      <p:pic>
        <p:nvPicPr>
          <p:cNvPr id="26" name="Picture 25">
            <a:extLst>
              <a:ext uri="{FF2B5EF4-FFF2-40B4-BE49-F238E27FC236}">
                <a16:creationId xmlns:a16="http://schemas.microsoft.com/office/drawing/2014/main" id="{E7436F1C-D77E-439D-A906-F3A850DEE67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sp>
        <p:nvSpPr>
          <p:cNvPr id="5" name="Text Placeholder 3">
            <a:extLst>
              <a:ext uri="{FF2B5EF4-FFF2-40B4-BE49-F238E27FC236}">
                <a16:creationId xmlns:a16="http://schemas.microsoft.com/office/drawing/2014/main" id="{2BEAB421-FD96-4B59-A875-61E9758B8712}"/>
              </a:ext>
            </a:extLst>
          </p:cNvPr>
          <p:cNvSpPr>
            <a:spLocks noGrp="1"/>
          </p:cNvSpPr>
          <p:nvPr>
            <p:ph type="body" sz="quarter" idx="11"/>
          </p:nvPr>
        </p:nvSpPr>
        <p:spPr>
          <a:xfrm>
            <a:off x="833743" y="1430794"/>
            <a:ext cx="9416603" cy="3040622"/>
          </a:xfrm>
        </p:spPr>
        <p:txBody>
          <a:bodyPr>
            <a:normAutofit/>
          </a:bodyPr>
          <a:lstStyle>
            <a:lvl1pPr marL="0" indent="0">
              <a:buNone/>
              <a:defRPr sz="2800" b="0"/>
            </a:lvl1pPr>
          </a:lstStyle>
          <a:p>
            <a:pPr lvl="0"/>
            <a:r>
              <a:rPr lang="en-US"/>
              <a:t>Click to edit Master text styles</a:t>
            </a:r>
          </a:p>
        </p:txBody>
      </p:sp>
      <p:sp>
        <p:nvSpPr>
          <p:cNvPr id="14" name="Rounded Rectangle 6">
            <a:extLst>
              <a:ext uri="{FF2B5EF4-FFF2-40B4-BE49-F238E27FC236}">
                <a16:creationId xmlns:a16="http://schemas.microsoft.com/office/drawing/2014/main" id="{64B8C74A-3300-4425-88E6-181352EB0305}"/>
              </a:ext>
              <a:ext uri="{C183D7F6-B498-43B3-948B-1728B52AA6E4}">
                <adec:decorative xmlns:adec="http://schemas.microsoft.com/office/drawing/2017/decorative" val="1"/>
              </a:ext>
            </a:extLst>
          </p:cNvPr>
          <p:cNvSpPr/>
          <p:nvPr userDrawn="1"/>
        </p:nvSpPr>
        <p:spPr>
          <a:xfrm>
            <a:off x="2039112" y="5176082"/>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E117CC24-6C08-4FEB-BAC2-65A37966B96B}"/>
              </a:ext>
            </a:extLst>
          </p:cNvPr>
          <p:cNvSpPr>
            <a:spLocks noGrp="1"/>
          </p:cNvSpPr>
          <p:nvPr>
            <p:ph type="body" sz="quarter" idx="12"/>
          </p:nvPr>
        </p:nvSpPr>
        <p:spPr>
          <a:xfrm>
            <a:off x="2176907" y="5317525"/>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sp>
        <p:nvSpPr>
          <p:cNvPr id="27" name="Rounded Rectangle 6">
            <a:extLst>
              <a:ext uri="{FF2B5EF4-FFF2-40B4-BE49-F238E27FC236}">
                <a16:creationId xmlns:a16="http://schemas.microsoft.com/office/drawing/2014/main" id="{D984CC97-7027-4AE7-8907-24828F4BFE64}"/>
              </a:ext>
              <a:ext uri="{C183D7F6-B498-43B3-948B-1728B52AA6E4}">
                <adec:decorative xmlns:adec="http://schemas.microsoft.com/office/drawing/2017/decorative" val="1"/>
              </a:ext>
            </a:extLst>
          </p:cNvPr>
          <p:cNvSpPr/>
          <p:nvPr userDrawn="1"/>
        </p:nvSpPr>
        <p:spPr>
          <a:xfrm>
            <a:off x="5968938" y="5162077"/>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5">
            <a:extLst>
              <a:ext uri="{FF2B5EF4-FFF2-40B4-BE49-F238E27FC236}">
                <a16:creationId xmlns:a16="http://schemas.microsoft.com/office/drawing/2014/main" id="{E5F4557A-3F1E-496D-B41D-0699552E0A0B}"/>
              </a:ext>
            </a:extLst>
          </p:cNvPr>
          <p:cNvSpPr>
            <a:spLocks noGrp="1"/>
          </p:cNvSpPr>
          <p:nvPr>
            <p:ph type="body" sz="quarter" idx="13"/>
          </p:nvPr>
        </p:nvSpPr>
        <p:spPr>
          <a:xfrm>
            <a:off x="6106733" y="5303520"/>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pic>
        <p:nvPicPr>
          <p:cNvPr id="13" name="Logo">
            <a:extLst>
              <a:ext uri="{FF2B5EF4-FFF2-40B4-BE49-F238E27FC236}">
                <a16:creationId xmlns:a16="http://schemas.microsoft.com/office/drawing/2014/main" id="{AD7CCC9E-9A6C-4B4E-8B0E-59F2BB179B7D}"/>
              </a:ext>
            </a:extLst>
          </p:cNvPr>
          <p:cNvPicPr>
            <a:picLocks noChangeAspect="1"/>
          </p:cNvPicPr>
          <p:nvPr userDrawn="1"/>
        </p:nvPicPr>
        <p:blipFill>
          <a:blip r:embed="rId4"/>
          <a:stretch>
            <a:fillRect/>
          </a:stretch>
        </p:blipFill>
        <p:spPr>
          <a:xfrm>
            <a:off x="102224" y="6055163"/>
            <a:ext cx="731520" cy="731520"/>
          </a:xfrm>
          <a:prstGeom prst="rect">
            <a:avLst/>
          </a:prstGeom>
        </p:spPr>
      </p:pic>
    </p:spTree>
    <p:extLst>
      <p:ext uri="{BB962C8B-B14F-4D97-AF65-F5344CB8AC3E}">
        <p14:creationId xmlns:p14="http://schemas.microsoft.com/office/powerpoint/2010/main" val="199389575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7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6894-D7BA-48A5-9181-FE1EDF3F7E82}"/>
              </a:ext>
            </a:extLst>
          </p:cNvPr>
          <p:cNvSpPr>
            <a:spLocks noGrp="1"/>
          </p:cNvSpPr>
          <p:nvPr>
            <p:ph type="title"/>
          </p:nvPr>
        </p:nvSpPr>
        <p:spPr>
          <a:xfrm>
            <a:off x="96819" y="365129"/>
            <a:ext cx="11876442" cy="742909"/>
          </a:xfrm>
        </p:spPr>
        <p:txBody>
          <a:bodyPr>
            <a:normAutofit/>
          </a:bodyPr>
          <a:lstStyle>
            <a:lvl1pPr algn="ctr">
              <a:defRPr sz="4000" b="1"/>
            </a:lvl1pPr>
          </a:lstStyle>
          <a:p>
            <a:r>
              <a:rPr lang="en-US"/>
              <a:t>Click to edit Master title style</a:t>
            </a:r>
          </a:p>
        </p:txBody>
      </p:sp>
      <p:sp>
        <p:nvSpPr>
          <p:cNvPr id="9" name="Text Placeholder 8">
            <a:extLst>
              <a:ext uri="{FF2B5EF4-FFF2-40B4-BE49-F238E27FC236}">
                <a16:creationId xmlns:a16="http://schemas.microsoft.com/office/drawing/2014/main" id="{D2690BD7-D182-4BFC-BD35-42476F10E18D}"/>
              </a:ext>
            </a:extLst>
          </p:cNvPr>
          <p:cNvSpPr>
            <a:spLocks noGrp="1"/>
          </p:cNvSpPr>
          <p:nvPr>
            <p:ph type="body" sz="quarter" idx="10"/>
          </p:nvPr>
        </p:nvSpPr>
        <p:spPr>
          <a:xfrm>
            <a:off x="19332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id="{755806F7-D7D6-4C3E-ACD3-F7F1EB7D125E}"/>
              </a:ext>
            </a:extLst>
          </p:cNvPr>
          <p:cNvSpPr>
            <a:spLocks noGrp="1"/>
          </p:cNvSpPr>
          <p:nvPr>
            <p:ph type="body" sz="quarter" idx="11"/>
          </p:nvPr>
        </p:nvSpPr>
        <p:spPr>
          <a:xfrm>
            <a:off x="4149604" y="1419425"/>
            <a:ext cx="3892792" cy="2194635"/>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a:extLst>
              <a:ext uri="{FF2B5EF4-FFF2-40B4-BE49-F238E27FC236}">
                <a16:creationId xmlns:a16="http://schemas.microsoft.com/office/drawing/2014/main" id="{48B4F6BF-5047-4707-A383-43483EF079E9}"/>
              </a:ext>
            </a:extLst>
          </p:cNvPr>
          <p:cNvSpPr>
            <a:spLocks noGrp="1"/>
          </p:cNvSpPr>
          <p:nvPr>
            <p:ph type="body" sz="quarter" idx="12"/>
          </p:nvPr>
        </p:nvSpPr>
        <p:spPr>
          <a:xfrm>
            <a:off x="4149604" y="3845462"/>
            <a:ext cx="3892791" cy="2566096"/>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a:extLst>
              <a:ext uri="{FF2B5EF4-FFF2-40B4-BE49-F238E27FC236}">
                <a16:creationId xmlns:a16="http://schemas.microsoft.com/office/drawing/2014/main" id="{045A480F-2D5E-4693-B7C5-D6DB2795B686}"/>
              </a:ext>
            </a:extLst>
          </p:cNvPr>
          <p:cNvSpPr>
            <a:spLocks noGrp="1"/>
          </p:cNvSpPr>
          <p:nvPr>
            <p:ph type="body" sz="quarter" idx="13"/>
          </p:nvPr>
        </p:nvSpPr>
        <p:spPr>
          <a:xfrm>
            <a:off x="839244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61000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05200"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086228" y="2284000"/>
            <a:ext cx="3410336" cy="3663285"/>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394448"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2284000"/>
            <a:ext cx="3410336" cy="3663285"/>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546820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0267574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Arrows_More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006638"/>
            <a:ext cx="3871204"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1973178"/>
            <a:ext cx="3871204" cy="3974107"/>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903774"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374985" y="100663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374986" y="1973178"/>
            <a:ext cx="3410336" cy="3974107"/>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606201"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02756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1973178"/>
            <a:ext cx="3410336" cy="3974107"/>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3405802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25359072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46978964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9749254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7670084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0934271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595507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34122568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dirty="0"/>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054514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897565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3" y="1138548"/>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2"/>
            <a:ext cx="11890272" cy="1433759"/>
          </a:xfrm>
        </p:spPr>
        <p:txBody>
          <a:bodyPr rIns="91440">
            <a:noAutofit/>
          </a:bodyPr>
          <a:lstStyle>
            <a:lvl1pPr>
              <a:defRPr sz="1800"/>
            </a:lvl1pPr>
            <a:lvl2pPr>
              <a:defRPr sz="1500"/>
            </a:lvl2pPr>
            <a:lvl3pPr>
              <a:defRPr sz="135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1" y="3603812"/>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9"/>
            <a:ext cx="11890272" cy="1522429"/>
          </a:xfrm>
        </p:spPr>
        <p:txBody>
          <a:bodyPr rIns="91440">
            <a:noAutofit/>
          </a:bodyPr>
          <a:lstStyle>
            <a:lvl1pPr>
              <a:defRPr sz="1800"/>
            </a:lvl1pPr>
            <a:lvl2pPr>
              <a:defRPr sz="1500"/>
            </a:lvl2pPr>
            <a:lvl3pPr>
              <a:defRPr sz="1350"/>
            </a:lvl3pPr>
            <a:lvl4pPr>
              <a:defRPr sz="1500"/>
            </a:lvl4pPr>
            <a:lvl5pPr>
              <a:defRPr sz="15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86277169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9104178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dirty="0"/>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86349466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16044231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64295727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23548507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p:txBody>
          <a:bodyPr/>
          <a:lstStyle/>
          <a:p>
            <a:r>
              <a:rPr lang="en-US"/>
              <a:t>Click to edit Master title style</a:t>
            </a:r>
          </a:p>
        </p:txBody>
      </p:sp>
      <p:sp>
        <p:nvSpPr>
          <p:cNvPr id="3" name="Content Placeholder 2"/>
          <p:cNvSpPr>
            <a:spLocks noGrp="1"/>
          </p:cNvSpPr>
          <p:nvPr userDrawn="1">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userDrawn="1">
            <p:ph type="ftr" sz="quarter" idx="11"/>
          </p:nvPr>
        </p:nvSpPr>
        <p:spPr>
          <a:xfrm>
            <a:off x="3480181" y="6577834"/>
            <a:ext cx="4114800" cy="280166"/>
          </a:xfrm>
          <a:prstGeom prst="rect">
            <a:avLst/>
          </a:prstGeom>
        </p:spPr>
        <p:txBody>
          <a:bodyPr/>
          <a:lstStyle/>
          <a:p>
            <a:endParaRPr lang="en-US" dirty="0"/>
          </a:p>
        </p:txBody>
      </p:sp>
      <p:sp>
        <p:nvSpPr>
          <p:cNvPr id="6" name="Slide Number Placeholder 5"/>
          <p:cNvSpPr>
            <a:spLocks noGrp="1"/>
          </p:cNvSpPr>
          <p:nvPr userDrawn="1">
            <p:ph type="sldNum" sz="quarter" idx="12"/>
          </p:nvPr>
        </p:nvSpPr>
        <p:spPr>
          <a:xfrm>
            <a:off x="9448800" y="6577834"/>
            <a:ext cx="2743200" cy="294983"/>
          </a:xfrm>
          <a:prstGeom prst="rect">
            <a:avLst/>
          </a:prstGeom>
        </p:spPr>
        <p:txBody>
          <a:bodyPr/>
          <a:lstStyle>
            <a:lvl1pPr algn="r">
              <a:defRPr/>
            </a:lvl1pPr>
          </a:lstStyle>
          <a:p>
            <a:fld id="{CD5C70A5-9411-4B11-A0DB-D49D3D849901}" type="slidenum">
              <a:rPr lang="en-US" smtClean="0"/>
              <a:pPr/>
              <a:t>‹#›</a:t>
            </a:fld>
            <a:endParaRPr lang="en-US" dirty="0"/>
          </a:p>
        </p:txBody>
      </p:sp>
      <p:sp>
        <p:nvSpPr>
          <p:cNvPr id="13" name="Isosceles Triangle 12"/>
          <p:cNvSpPr/>
          <p:nvPr userDrawn="1"/>
        </p:nvSpPr>
        <p:spPr>
          <a:xfrm flipV="1">
            <a:off x="9346058" y="0"/>
            <a:ext cx="2845942" cy="2225672"/>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l="22341" r="23249"/>
          <a:stretch/>
        </p:blipFill>
        <p:spPr>
          <a:xfrm>
            <a:off x="10969472" y="0"/>
            <a:ext cx="980761" cy="1802529"/>
          </a:xfrm>
          <a:prstGeom prst="rect">
            <a:avLst/>
          </a:prstGeom>
          <a:effectLst>
            <a:outerShdw blurRad="50800" dist="38100" algn="l" rotWithShape="0">
              <a:prstClr val="black">
                <a:alpha val="40000"/>
              </a:prstClr>
            </a:outerShdw>
          </a:effectLst>
        </p:spPr>
      </p:pic>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22822021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3612948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33301753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40589356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45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69" y="1429019"/>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1" y="1429018"/>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877848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768866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55599033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3850763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00275061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7871020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22445346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95121640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227107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6494563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Social_Me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A166-BC90-4E13-9118-9507EBCED23D}"/>
              </a:ext>
            </a:extLst>
          </p:cNvPr>
          <p:cNvSpPr>
            <a:spLocks noGrp="1"/>
          </p:cNvSpPr>
          <p:nvPr>
            <p:ph type="title"/>
          </p:nvPr>
        </p:nvSpPr>
        <p:spPr/>
        <p:txBody>
          <a:bodyPr/>
          <a:lstStyle/>
          <a:p>
            <a:r>
              <a:rPr lang="en-US"/>
              <a:t>Click to edit Master title style</a:t>
            </a:r>
          </a:p>
        </p:txBody>
      </p:sp>
      <p:pic>
        <p:nvPicPr>
          <p:cNvPr id="4" name="Facebook">
            <a:extLst>
              <a:ext uri="{FF2B5EF4-FFF2-40B4-BE49-F238E27FC236}">
                <a16:creationId xmlns:a16="http://schemas.microsoft.com/office/drawing/2014/main" id="{9AC9CED7-B302-106F-129F-6BC7C1D5888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39535" y="1579728"/>
            <a:ext cx="914400" cy="914400"/>
          </a:xfrm>
          <a:prstGeom prst="rect">
            <a:avLst/>
          </a:prstGeom>
        </p:spPr>
      </p:pic>
      <p:sp>
        <p:nvSpPr>
          <p:cNvPr id="11" name="Facebook handle">
            <a:extLst>
              <a:ext uri="{FF2B5EF4-FFF2-40B4-BE49-F238E27FC236}">
                <a16:creationId xmlns:a16="http://schemas.microsoft.com/office/drawing/2014/main" id="{609D7336-40E6-48D5-B192-BB72CD36C7BB}"/>
              </a:ext>
            </a:extLst>
          </p:cNvPr>
          <p:cNvSpPr>
            <a:spLocks noGrp="1"/>
          </p:cNvSpPr>
          <p:nvPr>
            <p:ph type="body" sz="quarter" idx="18" hasCustomPrompt="1"/>
          </p:nvPr>
        </p:nvSpPr>
        <p:spPr>
          <a:xfrm>
            <a:off x="748420" y="2532939"/>
            <a:ext cx="2486025" cy="914400"/>
          </a:xfrm>
        </p:spPr>
        <p:txBody>
          <a:bodyPr rIns="0">
            <a:noAutofit/>
          </a:bodyPr>
          <a:lstStyle>
            <a:lvl1pPr marL="0" indent="0" algn="ctr">
              <a:buNone/>
              <a:defRPr sz="1400"/>
            </a:lvl1pPr>
          </a:lstStyle>
          <a:p>
            <a:pPr lvl="0"/>
            <a:r>
              <a:rPr lang="en-US"/>
              <a:t>Text</a:t>
            </a:r>
          </a:p>
        </p:txBody>
      </p:sp>
      <p:pic>
        <p:nvPicPr>
          <p:cNvPr id="6" name="Instagram">
            <a:extLst>
              <a:ext uri="{FF2B5EF4-FFF2-40B4-BE49-F238E27FC236}">
                <a16:creationId xmlns:a16="http://schemas.microsoft.com/office/drawing/2014/main" id="{046AED96-B8A4-1C42-F3A1-1FFE1A13C7A7}"/>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124" b="124"/>
          <a:stretch/>
        </p:blipFill>
        <p:spPr>
          <a:xfrm>
            <a:off x="4858762" y="1579728"/>
            <a:ext cx="916670" cy="914400"/>
          </a:xfrm>
          <a:prstGeom prst="rect">
            <a:avLst/>
          </a:prstGeom>
        </p:spPr>
      </p:pic>
      <p:sp>
        <p:nvSpPr>
          <p:cNvPr id="13" name="Instagram handle">
            <a:extLst>
              <a:ext uri="{FF2B5EF4-FFF2-40B4-BE49-F238E27FC236}">
                <a16:creationId xmlns:a16="http://schemas.microsoft.com/office/drawing/2014/main" id="{EECF6CFD-9E31-4C05-886A-971A6B72527F}"/>
              </a:ext>
            </a:extLst>
          </p:cNvPr>
          <p:cNvSpPr>
            <a:spLocks noGrp="1"/>
          </p:cNvSpPr>
          <p:nvPr>
            <p:ph type="body" sz="quarter" idx="19" hasCustomPrompt="1"/>
          </p:nvPr>
        </p:nvSpPr>
        <p:spPr>
          <a:xfrm>
            <a:off x="4110793" y="2514600"/>
            <a:ext cx="2487168" cy="914400"/>
          </a:xfrm>
        </p:spPr>
        <p:txBody>
          <a:bodyPr rIns="91440">
            <a:noAutofit/>
          </a:bodyPr>
          <a:lstStyle>
            <a:lvl1pPr marL="0" indent="0" algn="ctr">
              <a:buNone/>
              <a:defRPr sz="1400"/>
            </a:lvl1pPr>
          </a:lstStyle>
          <a:p>
            <a:pPr lvl="0"/>
            <a:r>
              <a:rPr lang="en-US"/>
              <a:t>Text</a:t>
            </a:r>
          </a:p>
        </p:txBody>
      </p:sp>
      <p:pic>
        <p:nvPicPr>
          <p:cNvPr id="28" name="LinkedIn" descr="A blue and black logo&#10;&#10;Description automatically generated">
            <a:extLst>
              <a:ext uri="{FF2B5EF4-FFF2-40B4-BE49-F238E27FC236}">
                <a16:creationId xmlns:a16="http://schemas.microsoft.com/office/drawing/2014/main" id="{02AF793E-34A8-FE98-2B43-623603DE17E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1254" y="1579728"/>
            <a:ext cx="1075267" cy="914400"/>
          </a:xfrm>
          <a:prstGeom prst="rect">
            <a:avLst/>
          </a:prstGeom>
        </p:spPr>
      </p:pic>
      <p:sp>
        <p:nvSpPr>
          <p:cNvPr id="15" name="LinkedIn handle">
            <a:extLst>
              <a:ext uri="{FF2B5EF4-FFF2-40B4-BE49-F238E27FC236}">
                <a16:creationId xmlns:a16="http://schemas.microsoft.com/office/drawing/2014/main" id="{8DA16D1B-DD85-498B-A177-DDB843C07A0E}"/>
              </a:ext>
            </a:extLst>
          </p:cNvPr>
          <p:cNvSpPr>
            <a:spLocks noGrp="1"/>
          </p:cNvSpPr>
          <p:nvPr>
            <p:ph type="body" sz="quarter" idx="20" hasCustomPrompt="1"/>
          </p:nvPr>
        </p:nvSpPr>
        <p:spPr>
          <a:xfrm>
            <a:off x="7239001" y="2532939"/>
            <a:ext cx="3059502" cy="914400"/>
          </a:xfrm>
        </p:spPr>
        <p:txBody>
          <a:bodyPr rIns="91440">
            <a:noAutofit/>
          </a:bodyPr>
          <a:lstStyle>
            <a:lvl1pPr marL="0" indent="0" algn="ctr">
              <a:buNone/>
              <a:defRPr sz="1400"/>
            </a:lvl1pPr>
          </a:lstStyle>
          <a:p>
            <a:pPr lvl="0"/>
            <a:r>
              <a:rPr lang="en-US"/>
              <a:t>Text</a:t>
            </a:r>
          </a:p>
        </p:txBody>
      </p:sp>
      <p:pic>
        <p:nvPicPr>
          <p:cNvPr id="12" name="Threads">
            <a:extLst>
              <a:ext uri="{FF2B5EF4-FFF2-40B4-BE49-F238E27FC236}">
                <a16:creationId xmlns:a16="http://schemas.microsoft.com/office/drawing/2014/main" id="{41AF5339-2B19-BD63-3B11-24F6C0CB7BA8}"/>
              </a:ex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t="4126" b="4126"/>
          <a:stretch/>
        </p:blipFill>
        <p:spPr>
          <a:xfrm>
            <a:off x="1535363" y="4019550"/>
            <a:ext cx="912137" cy="914400"/>
          </a:xfrm>
          <a:prstGeom prst="rect">
            <a:avLst/>
          </a:prstGeom>
          <a:solidFill>
            <a:schemeClr val="tx1"/>
          </a:solidFill>
        </p:spPr>
      </p:pic>
      <p:sp>
        <p:nvSpPr>
          <p:cNvPr id="10" name="Threads handle">
            <a:extLst>
              <a:ext uri="{FF2B5EF4-FFF2-40B4-BE49-F238E27FC236}">
                <a16:creationId xmlns:a16="http://schemas.microsoft.com/office/drawing/2014/main" id="{96D88CB0-4FD8-2F0F-AFC3-6D59A048757F}"/>
              </a:ext>
            </a:extLst>
          </p:cNvPr>
          <p:cNvSpPr>
            <a:spLocks noGrp="1"/>
          </p:cNvSpPr>
          <p:nvPr>
            <p:ph type="body" sz="quarter" idx="21" hasCustomPrompt="1"/>
          </p:nvPr>
        </p:nvSpPr>
        <p:spPr>
          <a:xfrm>
            <a:off x="747277" y="5031874"/>
            <a:ext cx="2487168" cy="914400"/>
          </a:xfrm>
        </p:spPr>
        <p:txBody>
          <a:bodyPr rIns="91440">
            <a:noAutofit/>
          </a:bodyPr>
          <a:lstStyle>
            <a:lvl1pPr marL="0" indent="0" algn="ctr">
              <a:buNone/>
              <a:defRPr sz="1400"/>
            </a:lvl1pPr>
          </a:lstStyle>
          <a:p>
            <a:pPr lvl="0"/>
            <a:r>
              <a:rPr lang="en-US"/>
              <a:t>Text</a:t>
            </a:r>
          </a:p>
        </p:txBody>
      </p:sp>
      <p:pic>
        <p:nvPicPr>
          <p:cNvPr id="14" name="X">
            <a:extLst>
              <a:ext uri="{FF2B5EF4-FFF2-40B4-BE49-F238E27FC236}">
                <a16:creationId xmlns:a16="http://schemas.microsoft.com/office/drawing/2014/main" id="{5AE40B57-6609-96B5-4C42-D12A59417CFB}"/>
              </a:ext>
              <a:ext uri="{C183D7F6-B498-43B3-948B-1728B52AA6E4}">
                <adec:decorative xmlns:adec="http://schemas.microsoft.com/office/drawing/2017/decorative" val="1"/>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t="1201" b="1201"/>
          <a:stretch/>
        </p:blipFill>
        <p:spPr>
          <a:xfrm>
            <a:off x="4896042" y="3991849"/>
            <a:ext cx="916670" cy="914400"/>
          </a:xfrm>
          <a:prstGeom prst="rect">
            <a:avLst/>
          </a:prstGeom>
        </p:spPr>
      </p:pic>
      <p:sp>
        <p:nvSpPr>
          <p:cNvPr id="7" name="X Handle">
            <a:extLst>
              <a:ext uri="{FF2B5EF4-FFF2-40B4-BE49-F238E27FC236}">
                <a16:creationId xmlns:a16="http://schemas.microsoft.com/office/drawing/2014/main" id="{8203FBA7-0BF5-431F-8DA2-9F3A04190A95}"/>
              </a:ext>
            </a:extLst>
          </p:cNvPr>
          <p:cNvSpPr>
            <a:spLocks noGrp="1"/>
          </p:cNvSpPr>
          <p:nvPr>
            <p:ph type="body" sz="quarter" idx="16" hasCustomPrompt="1"/>
          </p:nvPr>
        </p:nvSpPr>
        <p:spPr>
          <a:xfrm>
            <a:off x="4110793" y="5009938"/>
            <a:ext cx="2487168" cy="914400"/>
          </a:xfrm>
        </p:spPr>
        <p:txBody>
          <a:bodyPr rIns="91440">
            <a:noAutofit/>
          </a:bodyPr>
          <a:lstStyle>
            <a:lvl1pPr marL="0" indent="0" algn="ctr">
              <a:buNone/>
              <a:defRPr sz="1400"/>
            </a:lvl1pPr>
          </a:lstStyle>
          <a:p>
            <a:pPr lvl="0"/>
            <a:r>
              <a:rPr lang="en-US"/>
              <a:t>Text</a:t>
            </a:r>
          </a:p>
        </p:txBody>
      </p:sp>
      <p:pic>
        <p:nvPicPr>
          <p:cNvPr id="30" name="YouTube">
            <a:extLst>
              <a:ext uri="{FF2B5EF4-FFF2-40B4-BE49-F238E27FC236}">
                <a16:creationId xmlns:a16="http://schemas.microsoft.com/office/drawing/2014/main" id="{254E4991-1E11-CC44-9806-55B96A767E59}"/>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260123" y="4129009"/>
            <a:ext cx="2855192" cy="640080"/>
          </a:xfrm>
          <a:prstGeom prst="rect">
            <a:avLst/>
          </a:prstGeom>
        </p:spPr>
      </p:pic>
      <p:sp>
        <p:nvSpPr>
          <p:cNvPr id="9" name="YouTube Channel">
            <a:extLst>
              <a:ext uri="{FF2B5EF4-FFF2-40B4-BE49-F238E27FC236}">
                <a16:creationId xmlns:a16="http://schemas.microsoft.com/office/drawing/2014/main" id="{FFD85E77-EDED-42B1-881F-34A5909A5532}"/>
              </a:ext>
            </a:extLst>
          </p:cNvPr>
          <p:cNvSpPr>
            <a:spLocks noGrp="1"/>
          </p:cNvSpPr>
          <p:nvPr>
            <p:ph type="body" sz="quarter" idx="17" hasCustomPrompt="1"/>
          </p:nvPr>
        </p:nvSpPr>
        <p:spPr>
          <a:xfrm>
            <a:off x="7239001" y="5009938"/>
            <a:ext cx="3059502" cy="914400"/>
          </a:xfrm>
        </p:spPr>
        <p:txBody>
          <a:bodyPr rIns="91440">
            <a:noAutofit/>
          </a:bodyPr>
          <a:lstStyle>
            <a:lvl1pPr marL="0" indent="0" algn="ctr">
              <a:buNone/>
              <a:defRPr sz="1400"/>
            </a:lvl1pPr>
          </a:lstStyle>
          <a:p>
            <a:pPr lvl="0"/>
            <a:r>
              <a:rPr lang="en-US"/>
              <a:t>Text</a:t>
            </a:r>
          </a:p>
        </p:txBody>
      </p:sp>
      <p:sp>
        <p:nvSpPr>
          <p:cNvPr id="3" name="Slide Number Placeholder 2">
            <a:extLst>
              <a:ext uri="{FF2B5EF4-FFF2-40B4-BE49-F238E27FC236}">
                <a16:creationId xmlns:a16="http://schemas.microsoft.com/office/drawing/2014/main" id="{F7BAE708-477A-4A20-B43D-CB4603F14509}"/>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87171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3" y="1431792"/>
            <a:ext cx="3800820" cy="4498057"/>
          </a:xfrm>
        </p:spPr>
        <p:txBody>
          <a:bodyPr rIns="822960">
            <a:noAutofit/>
          </a:bodyPr>
          <a:lstStyle>
            <a:lvl1pPr>
              <a:defRPr sz="2100"/>
            </a:lvl1pPr>
            <a:lvl2pPr>
              <a:defRPr sz="1800"/>
            </a:lvl2pPr>
            <a:lvl3pPr>
              <a:defRPr sz="150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5381826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803769"/>
            <a:ext cx="12192000" cy="1320370"/>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3608515"/>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16626687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Social_Me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A166-BC90-4E13-9118-9507EBCED23D}"/>
              </a:ext>
            </a:extLst>
          </p:cNvPr>
          <p:cNvSpPr>
            <a:spLocks noGrp="1"/>
          </p:cNvSpPr>
          <p:nvPr>
            <p:ph type="title"/>
          </p:nvPr>
        </p:nvSpPr>
        <p:spPr/>
        <p:txBody>
          <a:bodyPr/>
          <a:lstStyle/>
          <a:p>
            <a:r>
              <a:rPr lang="en-US"/>
              <a:t>Click to edit Master title style</a:t>
            </a:r>
          </a:p>
        </p:txBody>
      </p:sp>
      <p:pic>
        <p:nvPicPr>
          <p:cNvPr id="4" name="Facebook">
            <a:extLst>
              <a:ext uri="{FF2B5EF4-FFF2-40B4-BE49-F238E27FC236}">
                <a16:creationId xmlns:a16="http://schemas.microsoft.com/office/drawing/2014/main" id="{9AC9CED7-B302-106F-129F-6BC7C1D5888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39535" y="1579728"/>
            <a:ext cx="914400" cy="914400"/>
          </a:xfrm>
          <a:prstGeom prst="rect">
            <a:avLst/>
          </a:prstGeom>
        </p:spPr>
      </p:pic>
      <p:sp>
        <p:nvSpPr>
          <p:cNvPr id="11" name="Facebook handle">
            <a:extLst>
              <a:ext uri="{FF2B5EF4-FFF2-40B4-BE49-F238E27FC236}">
                <a16:creationId xmlns:a16="http://schemas.microsoft.com/office/drawing/2014/main" id="{609D7336-40E6-48D5-B192-BB72CD36C7BB}"/>
              </a:ext>
            </a:extLst>
          </p:cNvPr>
          <p:cNvSpPr>
            <a:spLocks noGrp="1"/>
          </p:cNvSpPr>
          <p:nvPr>
            <p:ph type="body" sz="quarter" idx="18" hasCustomPrompt="1"/>
          </p:nvPr>
        </p:nvSpPr>
        <p:spPr>
          <a:xfrm>
            <a:off x="748420" y="2532939"/>
            <a:ext cx="2486025" cy="914400"/>
          </a:xfrm>
        </p:spPr>
        <p:txBody>
          <a:bodyPr rIns="0">
            <a:noAutofit/>
          </a:bodyPr>
          <a:lstStyle>
            <a:lvl1pPr marL="0" indent="0" algn="ctr">
              <a:buNone/>
              <a:defRPr sz="1400"/>
            </a:lvl1pPr>
          </a:lstStyle>
          <a:p>
            <a:pPr lvl="0"/>
            <a:r>
              <a:rPr lang="en-US"/>
              <a:t>Text</a:t>
            </a:r>
          </a:p>
        </p:txBody>
      </p:sp>
      <p:pic>
        <p:nvPicPr>
          <p:cNvPr id="6" name="Instagram">
            <a:extLst>
              <a:ext uri="{FF2B5EF4-FFF2-40B4-BE49-F238E27FC236}">
                <a16:creationId xmlns:a16="http://schemas.microsoft.com/office/drawing/2014/main" id="{046AED96-B8A4-1C42-F3A1-1FFE1A13C7A7}"/>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124" b="124"/>
          <a:stretch/>
        </p:blipFill>
        <p:spPr>
          <a:xfrm>
            <a:off x="4858762" y="1579728"/>
            <a:ext cx="916670" cy="914400"/>
          </a:xfrm>
          <a:prstGeom prst="rect">
            <a:avLst/>
          </a:prstGeom>
        </p:spPr>
      </p:pic>
      <p:sp>
        <p:nvSpPr>
          <p:cNvPr id="13" name="Instagram handle">
            <a:extLst>
              <a:ext uri="{FF2B5EF4-FFF2-40B4-BE49-F238E27FC236}">
                <a16:creationId xmlns:a16="http://schemas.microsoft.com/office/drawing/2014/main" id="{EECF6CFD-9E31-4C05-886A-971A6B72527F}"/>
              </a:ext>
            </a:extLst>
          </p:cNvPr>
          <p:cNvSpPr>
            <a:spLocks noGrp="1"/>
          </p:cNvSpPr>
          <p:nvPr>
            <p:ph type="body" sz="quarter" idx="19" hasCustomPrompt="1"/>
          </p:nvPr>
        </p:nvSpPr>
        <p:spPr>
          <a:xfrm>
            <a:off x="4110793" y="2514600"/>
            <a:ext cx="2487168" cy="914400"/>
          </a:xfrm>
        </p:spPr>
        <p:txBody>
          <a:bodyPr rIns="91440">
            <a:noAutofit/>
          </a:bodyPr>
          <a:lstStyle>
            <a:lvl1pPr marL="0" indent="0" algn="ctr">
              <a:buNone/>
              <a:defRPr sz="1400"/>
            </a:lvl1pPr>
          </a:lstStyle>
          <a:p>
            <a:pPr lvl="0"/>
            <a:r>
              <a:rPr lang="en-US"/>
              <a:t>Text</a:t>
            </a:r>
          </a:p>
        </p:txBody>
      </p:sp>
      <p:pic>
        <p:nvPicPr>
          <p:cNvPr id="28" name="LinkedIn" descr="A blue and black logo&#10;&#10;Description automatically generated">
            <a:extLst>
              <a:ext uri="{FF2B5EF4-FFF2-40B4-BE49-F238E27FC236}">
                <a16:creationId xmlns:a16="http://schemas.microsoft.com/office/drawing/2014/main" id="{02AF793E-34A8-FE98-2B43-623603DE17E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1254" y="1579728"/>
            <a:ext cx="1075267" cy="914400"/>
          </a:xfrm>
          <a:prstGeom prst="rect">
            <a:avLst/>
          </a:prstGeom>
        </p:spPr>
      </p:pic>
      <p:sp>
        <p:nvSpPr>
          <p:cNvPr id="15" name="LinkedIn handle">
            <a:extLst>
              <a:ext uri="{FF2B5EF4-FFF2-40B4-BE49-F238E27FC236}">
                <a16:creationId xmlns:a16="http://schemas.microsoft.com/office/drawing/2014/main" id="{8DA16D1B-DD85-498B-A177-DDB843C07A0E}"/>
              </a:ext>
            </a:extLst>
          </p:cNvPr>
          <p:cNvSpPr>
            <a:spLocks noGrp="1"/>
          </p:cNvSpPr>
          <p:nvPr>
            <p:ph type="body" sz="quarter" idx="20" hasCustomPrompt="1"/>
          </p:nvPr>
        </p:nvSpPr>
        <p:spPr>
          <a:xfrm>
            <a:off x="7239001" y="2532939"/>
            <a:ext cx="3059502" cy="914400"/>
          </a:xfrm>
        </p:spPr>
        <p:txBody>
          <a:bodyPr rIns="91440">
            <a:noAutofit/>
          </a:bodyPr>
          <a:lstStyle>
            <a:lvl1pPr marL="0" indent="0" algn="ctr">
              <a:buNone/>
              <a:defRPr sz="1400"/>
            </a:lvl1pPr>
          </a:lstStyle>
          <a:p>
            <a:pPr lvl="0"/>
            <a:r>
              <a:rPr lang="en-US"/>
              <a:t>Text</a:t>
            </a:r>
          </a:p>
        </p:txBody>
      </p:sp>
      <p:pic>
        <p:nvPicPr>
          <p:cNvPr id="12" name="Threads">
            <a:extLst>
              <a:ext uri="{FF2B5EF4-FFF2-40B4-BE49-F238E27FC236}">
                <a16:creationId xmlns:a16="http://schemas.microsoft.com/office/drawing/2014/main" id="{41AF5339-2B19-BD63-3B11-24F6C0CB7BA8}"/>
              </a:ex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t="4126" b="4126"/>
          <a:stretch/>
        </p:blipFill>
        <p:spPr>
          <a:xfrm>
            <a:off x="1535363" y="4019550"/>
            <a:ext cx="912137" cy="914400"/>
          </a:xfrm>
          <a:prstGeom prst="rect">
            <a:avLst/>
          </a:prstGeom>
          <a:solidFill>
            <a:schemeClr val="tx1"/>
          </a:solidFill>
        </p:spPr>
      </p:pic>
      <p:sp>
        <p:nvSpPr>
          <p:cNvPr id="10" name="Threads handle">
            <a:extLst>
              <a:ext uri="{FF2B5EF4-FFF2-40B4-BE49-F238E27FC236}">
                <a16:creationId xmlns:a16="http://schemas.microsoft.com/office/drawing/2014/main" id="{96D88CB0-4FD8-2F0F-AFC3-6D59A048757F}"/>
              </a:ext>
            </a:extLst>
          </p:cNvPr>
          <p:cNvSpPr>
            <a:spLocks noGrp="1"/>
          </p:cNvSpPr>
          <p:nvPr>
            <p:ph type="body" sz="quarter" idx="21" hasCustomPrompt="1"/>
          </p:nvPr>
        </p:nvSpPr>
        <p:spPr>
          <a:xfrm>
            <a:off x="747277" y="5031874"/>
            <a:ext cx="2487168" cy="914400"/>
          </a:xfrm>
        </p:spPr>
        <p:txBody>
          <a:bodyPr rIns="91440">
            <a:noAutofit/>
          </a:bodyPr>
          <a:lstStyle>
            <a:lvl1pPr marL="0" indent="0" algn="ctr">
              <a:buNone/>
              <a:defRPr sz="1400"/>
            </a:lvl1pPr>
          </a:lstStyle>
          <a:p>
            <a:pPr lvl="0"/>
            <a:r>
              <a:rPr lang="en-US"/>
              <a:t>Text</a:t>
            </a:r>
          </a:p>
        </p:txBody>
      </p:sp>
      <p:pic>
        <p:nvPicPr>
          <p:cNvPr id="14" name="X">
            <a:extLst>
              <a:ext uri="{FF2B5EF4-FFF2-40B4-BE49-F238E27FC236}">
                <a16:creationId xmlns:a16="http://schemas.microsoft.com/office/drawing/2014/main" id="{5AE40B57-6609-96B5-4C42-D12A59417CFB}"/>
              </a:ext>
              <a:ext uri="{C183D7F6-B498-43B3-948B-1728B52AA6E4}">
                <adec:decorative xmlns:adec="http://schemas.microsoft.com/office/drawing/2017/decorative" val="1"/>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t="1201" b="1201"/>
          <a:stretch/>
        </p:blipFill>
        <p:spPr>
          <a:xfrm>
            <a:off x="4896042" y="3991849"/>
            <a:ext cx="916670" cy="914400"/>
          </a:xfrm>
          <a:prstGeom prst="rect">
            <a:avLst/>
          </a:prstGeom>
        </p:spPr>
      </p:pic>
      <p:sp>
        <p:nvSpPr>
          <p:cNvPr id="7" name="X Handle">
            <a:extLst>
              <a:ext uri="{FF2B5EF4-FFF2-40B4-BE49-F238E27FC236}">
                <a16:creationId xmlns:a16="http://schemas.microsoft.com/office/drawing/2014/main" id="{8203FBA7-0BF5-431F-8DA2-9F3A04190A95}"/>
              </a:ext>
            </a:extLst>
          </p:cNvPr>
          <p:cNvSpPr>
            <a:spLocks noGrp="1"/>
          </p:cNvSpPr>
          <p:nvPr>
            <p:ph type="body" sz="quarter" idx="16" hasCustomPrompt="1"/>
          </p:nvPr>
        </p:nvSpPr>
        <p:spPr>
          <a:xfrm>
            <a:off x="4110793" y="5009938"/>
            <a:ext cx="2487168" cy="914400"/>
          </a:xfrm>
        </p:spPr>
        <p:txBody>
          <a:bodyPr rIns="91440">
            <a:noAutofit/>
          </a:bodyPr>
          <a:lstStyle>
            <a:lvl1pPr marL="0" indent="0" algn="ctr">
              <a:buNone/>
              <a:defRPr sz="1400"/>
            </a:lvl1pPr>
          </a:lstStyle>
          <a:p>
            <a:pPr lvl="0"/>
            <a:r>
              <a:rPr lang="en-US"/>
              <a:t>Text</a:t>
            </a:r>
          </a:p>
        </p:txBody>
      </p:sp>
      <p:pic>
        <p:nvPicPr>
          <p:cNvPr id="30" name="YouTube">
            <a:extLst>
              <a:ext uri="{FF2B5EF4-FFF2-40B4-BE49-F238E27FC236}">
                <a16:creationId xmlns:a16="http://schemas.microsoft.com/office/drawing/2014/main" id="{254E4991-1E11-CC44-9806-55B96A767E59}"/>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260123" y="4129009"/>
            <a:ext cx="2855192" cy="640080"/>
          </a:xfrm>
          <a:prstGeom prst="rect">
            <a:avLst/>
          </a:prstGeom>
        </p:spPr>
      </p:pic>
      <p:sp>
        <p:nvSpPr>
          <p:cNvPr id="9" name="YouTube Channel">
            <a:extLst>
              <a:ext uri="{FF2B5EF4-FFF2-40B4-BE49-F238E27FC236}">
                <a16:creationId xmlns:a16="http://schemas.microsoft.com/office/drawing/2014/main" id="{FFD85E77-EDED-42B1-881F-34A5909A5532}"/>
              </a:ext>
            </a:extLst>
          </p:cNvPr>
          <p:cNvSpPr>
            <a:spLocks noGrp="1"/>
          </p:cNvSpPr>
          <p:nvPr>
            <p:ph type="body" sz="quarter" idx="17" hasCustomPrompt="1"/>
          </p:nvPr>
        </p:nvSpPr>
        <p:spPr>
          <a:xfrm>
            <a:off x="7239001" y="5009938"/>
            <a:ext cx="3059502" cy="914400"/>
          </a:xfrm>
        </p:spPr>
        <p:txBody>
          <a:bodyPr rIns="91440">
            <a:noAutofit/>
          </a:bodyPr>
          <a:lstStyle>
            <a:lvl1pPr marL="0" indent="0" algn="ctr">
              <a:buNone/>
              <a:defRPr sz="1400"/>
            </a:lvl1pPr>
          </a:lstStyle>
          <a:p>
            <a:pPr lvl="0"/>
            <a:r>
              <a:rPr lang="en-US"/>
              <a:t>Text</a:t>
            </a:r>
          </a:p>
        </p:txBody>
      </p:sp>
      <p:sp>
        <p:nvSpPr>
          <p:cNvPr id="3" name="Slide Number Placeholder 2">
            <a:extLst>
              <a:ext uri="{FF2B5EF4-FFF2-40B4-BE49-F238E27FC236}">
                <a16:creationId xmlns:a16="http://schemas.microsoft.com/office/drawing/2014/main" id="{F7BAE708-477A-4A20-B43D-CB4603F14509}"/>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6752436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803769"/>
            <a:ext cx="12192000" cy="1320370"/>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3608515"/>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1860353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46F091C7-598F-D494-E906-F4E753E47A8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3103692"/>
      </p:ext>
    </p:extLst>
  </p:cSld>
  <p:clrMapOvr>
    <a:masterClrMapping/>
  </p:clrMapOvr>
  <p:hf hdr="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222760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5" y="1449806"/>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9" y="2274806"/>
            <a:ext cx="5876389" cy="3663285"/>
          </a:xfrm>
        </p:spPr>
        <p:txBody>
          <a:bodyPr>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36209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21" Type="http://schemas.openxmlformats.org/officeDocument/2006/relationships/image" Target="../media/image3.png"/><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26" Type="http://schemas.openxmlformats.org/officeDocument/2006/relationships/slideLayout" Target="../slideLayouts/slideLayout48.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slideLayout" Target="../slideLayouts/slideLayout47.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29" Type="http://schemas.openxmlformats.org/officeDocument/2006/relationships/theme" Target="../theme/theme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slideLayout" Target="../slideLayouts/slideLayout46.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28" Type="http://schemas.openxmlformats.org/officeDocument/2006/relationships/slideLayout" Target="../slideLayouts/slideLayout50.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31" Type="http://schemas.openxmlformats.org/officeDocument/2006/relationships/image" Target="../media/image3.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 Id="rId27" Type="http://schemas.openxmlformats.org/officeDocument/2006/relationships/slideLayout" Target="../slideLayouts/slideLayout49.xml"/><Relationship Id="rId30"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18" Type="http://schemas.openxmlformats.org/officeDocument/2006/relationships/image" Target="../media/image3.pn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image" Target="../media/image2.png"/><Relationship Id="rId2" Type="http://schemas.openxmlformats.org/officeDocument/2006/relationships/slideLayout" Target="../slideLayouts/slideLayout52.xml"/><Relationship Id="rId16" Type="http://schemas.openxmlformats.org/officeDocument/2006/relationships/theme" Target="../theme/theme5.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18" Type="http://schemas.openxmlformats.org/officeDocument/2006/relationships/slideLayout" Target="../slideLayouts/slideLayout83.xml"/><Relationship Id="rId3" Type="http://schemas.openxmlformats.org/officeDocument/2006/relationships/slideLayout" Target="../slideLayouts/slideLayout68.xml"/><Relationship Id="rId21" Type="http://schemas.openxmlformats.org/officeDocument/2006/relationships/image" Target="../media/image2.png"/><Relationship Id="rId7" Type="http://schemas.openxmlformats.org/officeDocument/2006/relationships/slideLayout" Target="../slideLayouts/slideLayout72.xml"/><Relationship Id="rId12" Type="http://schemas.openxmlformats.org/officeDocument/2006/relationships/slideLayout" Target="../slideLayouts/slideLayout77.xml"/><Relationship Id="rId17" Type="http://schemas.openxmlformats.org/officeDocument/2006/relationships/slideLayout" Target="../slideLayouts/slideLayout82.xml"/><Relationship Id="rId2" Type="http://schemas.openxmlformats.org/officeDocument/2006/relationships/slideLayout" Target="../slideLayouts/slideLayout67.xml"/><Relationship Id="rId16" Type="http://schemas.openxmlformats.org/officeDocument/2006/relationships/slideLayout" Target="../slideLayouts/slideLayout81.xml"/><Relationship Id="rId20" Type="http://schemas.openxmlformats.org/officeDocument/2006/relationships/theme" Target="../theme/theme6.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slideLayout" Target="../slideLayouts/slideLayout80.xml"/><Relationship Id="rId10" Type="http://schemas.openxmlformats.org/officeDocument/2006/relationships/slideLayout" Target="../slideLayouts/slideLayout75.xml"/><Relationship Id="rId19" Type="http://schemas.openxmlformats.org/officeDocument/2006/relationships/slideLayout" Target="../slideLayouts/slideLayout84.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slideLayout" Target="../slideLayouts/slideLayout79.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170" y="-5897"/>
            <a:ext cx="12081831"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3538214943"/>
      </p:ext>
    </p:extLst>
  </p:cSld>
  <p:clrMap bg1="lt1" tx1="dk1" bg2="lt2" tx2="dk2" accent1="accent1" accent2="accent2" accent3="accent3" accent4="accent4" accent5="accent5" accent6="accent6" hlink="hlink" folHlink="folHlink"/>
  <p:sldLayoutIdLst>
    <p:sldLayoutId id="2147483820" r:id="rId1"/>
    <p:sldLayoutId id="2147483817" r:id="rId2"/>
    <p:sldLayoutId id="2147483818" r:id="rId3"/>
  </p:sldLayoutIdLst>
  <p:hf hdr="0" ftr="0" dt="0"/>
  <p:txStyles>
    <p:titleStyle>
      <a:lvl1pPr algn="ctr" defTabSz="685800" rtl="0" eaLnBrk="1" latinLnBrk="0" hangingPunct="1">
        <a:lnSpc>
          <a:spcPct val="90000"/>
        </a:lnSpc>
        <a:spcBef>
          <a:spcPct val="0"/>
        </a:spcBef>
        <a:buNone/>
        <a:defRPr sz="4050" b="1" kern="1200">
          <a:solidFill>
            <a:srgbClr val="6E2405"/>
          </a:solidFill>
          <a:latin typeface="Palatino Linotype" panose="02040502050505030304" pitchFamily="18" charset="0"/>
          <a:ea typeface="+mj-ea"/>
          <a:cs typeface="+mj-cs"/>
        </a:defRPr>
      </a:lvl1pPr>
    </p:titleStyle>
    <p:bodyStyle>
      <a:lvl1pPr marL="0" indent="0" algn="l" defTabSz="685800" rtl="0" eaLnBrk="1" latinLnBrk="0" hangingPunct="1">
        <a:lnSpc>
          <a:spcPct val="108000"/>
        </a:lnSpc>
        <a:spcBef>
          <a:spcPts val="750"/>
        </a:spcBef>
        <a:spcAft>
          <a:spcPts val="1050"/>
        </a:spcAft>
        <a:buFont typeface="Arial" panose="020B0604020202020204" pitchFamily="34" charset="0"/>
        <a:buNone/>
        <a:defRPr sz="33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49340" y="162883"/>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2" y="378898"/>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8"/>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8DA8F862-2842-4DAC-8590-4C6272808DAF}"/>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9"/>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299783409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717" r:id="rId3"/>
    <p:sldLayoutId id="2147483718" r:id="rId4"/>
    <p:sldLayoutId id="2147483719" r:id="rId5"/>
    <p:sldLayoutId id="2147483720" r:id="rId6"/>
    <p:sldLayoutId id="2147483825"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824" r:id="rId16"/>
    <p:sldLayoutId id="2147483862" r:id="rId17"/>
    <p:sldLayoutId id="2147483863" r:id="rId18"/>
  </p:sldLayoutIdLst>
  <p:hf hdr="0" ftr="0" dt="0"/>
  <p:txStyles>
    <p:titleStyle>
      <a:lvl1pPr algn="l" defTabSz="685800" rtl="0" eaLnBrk="1" latinLnBrk="0" hangingPunct="1">
        <a:lnSpc>
          <a:spcPct val="90000"/>
        </a:lnSpc>
        <a:spcBef>
          <a:spcPct val="0"/>
        </a:spcBef>
        <a:buNone/>
        <a:defRPr sz="3750" b="1" kern="1200">
          <a:solidFill>
            <a:srgbClr val="6E2405"/>
          </a:solidFill>
          <a:latin typeface="Palatino Linotype" panose="02040502050505030304" pitchFamily="18" charset="0"/>
          <a:ea typeface="+mj-ea"/>
          <a:cs typeface="+mj-cs"/>
        </a:defRPr>
      </a:lvl1pPr>
    </p:titleStyle>
    <p:bodyStyle>
      <a:lvl1pPr marL="557213" indent="-557213" algn="l" defTabSz="685800" rtl="0" eaLnBrk="1" latinLnBrk="0" hangingPunct="1">
        <a:lnSpc>
          <a:spcPct val="108000"/>
        </a:lnSpc>
        <a:spcBef>
          <a:spcPts val="750"/>
        </a:spcBef>
        <a:spcAft>
          <a:spcPts val="1050"/>
        </a:spcAft>
        <a:buFont typeface="+mj-lt"/>
        <a:buAutoNum type="arabicPeriod"/>
        <a:defRPr sz="3000" kern="1200">
          <a:solidFill>
            <a:schemeClr val="tx1"/>
          </a:solidFill>
          <a:latin typeface="Palatino Linotype" panose="02040502050505030304" pitchFamily="18" charset="0"/>
          <a:ea typeface="+mn-ea"/>
          <a:cs typeface="+mn-cs"/>
        </a:defRPr>
      </a:lvl1pPr>
      <a:lvl2pPr marL="342900" indent="0" algn="l" defTabSz="685800" rtl="0" eaLnBrk="1" latinLnBrk="0" hangingPunct="1">
        <a:lnSpc>
          <a:spcPct val="108000"/>
        </a:lnSpc>
        <a:spcBef>
          <a:spcPts val="375"/>
        </a:spcBef>
        <a:spcAft>
          <a:spcPts val="1050"/>
        </a:spcAft>
        <a:buFont typeface="Arial" panose="020B0604020202020204" pitchFamily="34" charset="0"/>
        <a:buNone/>
        <a:defRPr sz="2700" kern="1200">
          <a:solidFill>
            <a:schemeClr val="tx1"/>
          </a:solidFill>
          <a:latin typeface="Palatino Linotype" panose="02040502050505030304" pitchFamily="18" charset="0"/>
          <a:ea typeface="+mn-ea"/>
          <a:cs typeface="+mn-cs"/>
        </a:defRPr>
      </a:lvl2pPr>
      <a:lvl3pPr marL="685800" indent="0" algn="l" defTabSz="685800" rtl="0" eaLnBrk="1" latinLnBrk="0" hangingPunct="1">
        <a:lnSpc>
          <a:spcPct val="108000"/>
        </a:lnSpc>
        <a:spcBef>
          <a:spcPts val="375"/>
        </a:spcBef>
        <a:spcAft>
          <a:spcPts val="1050"/>
        </a:spcAft>
        <a:buFont typeface="Arial" panose="020B0604020202020204" pitchFamily="34" charset="0"/>
        <a:buNone/>
        <a:defRPr sz="2400" kern="1200">
          <a:solidFill>
            <a:schemeClr val="tx1"/>
          </a:solidFill>
          <a:latin typeface="Palatino Linotype" panose="02040502050505030304" pitchFamily="18" charset="0"/>
          <a:ea typeface="+mn-ea"/>
          <a:cs typeface="+mn-cs"/>
        </a:defRPr>
      </a:lvl3pPr>
      <a:lvl4pPr marL="1028700" indent="0" algn="l" defTabSz="685800" rtl="0" eaLnBrk="1" latinLnBrk="0" hangingPunct="1">
        <a:lnSpc>
          <a:spcPct val="108000"/>
        </a:lnSpc>
        <a:spcBef>
          <a:spcPts val="375"/>
        </a:spcBef>
        <a:spcAft>
          <a:spcPts val="1050"/>
        </a:spcAft>
        <a:buFont typeface="Arial" panose="020B0604020202020204" pitchFamily="34" charset="0"/>
        <a:buNone/>
        <a:defRPr sz="2100" kern="1200">
          <a:solidFill>
            <a:schemeClr val="tx1"/>
          </a:solidFill>
          <a:latin typeface="Palatino Linotype" panose="02040502050505030304" pitchFamily="18" charset="0"/>
          <a:ea typeface="+mn-ea"/>
          <a:cs typeface="+mn-cs"/>
        </a:defRPr>
      </a:lvl4pPr>
      <a:lvl5pPr marL="1371600" indent="0" algn="l" defTabSz="685800" rtl="0" eaLnBrk="1" latinLnBrk="0" hangingPunct="1">
        <a:lnSpc>
          <a:spcPct val="108000"/>
        </a:lnSpc>
        <a:spcBef>
          <a:spcPts val="375"/>
        </a:spcBef>
        <a:spcAft>
          <a:spcPts val="1050"/>
        </a:spcAft>
        <a:buFont typeface="Arial" panose="020B0604020202020204" pitchFamily="34" charset="0"/>
        <a:buNone/>
        <a:defRPr sz="21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7"/>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7"/>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5"/>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3533265719"/>
      </p:ext>
    </p:extLst>
  </p:cSld>
  <p:clrMap bg1="lt1" tx1="dk1" bg2="lt2" tx2="dk2" accent1="accent1" accent2="accent2" accent3="accent3" accent4="accent4" accent5="accent5" accent6="accent6" hlink="hlink" folHlink="folHlink"/>
  <p:sldLayoutIdLst>
    <p:sldLayoutId id="2147483792" r:id="rId1"/>
  </p:sldLayoutIdLst>
  <p:hf hdr="0" ftr="0" dt="0"/>
  <p:txStyles>
    <p:titleStyle>
      <a:lvl1pPr algn="l" defTabSz="685800" rtl="0" eaLnBrk="1" latinLnBrk="0" hangingPunct="1">
        <a:lnSpc>
          <a:spcPct val="90000"/>
        </a:lnSpc>
        <a:spcBef>
          <a:spcPct val="0"/>
        </a:spcBef>
        <a:buNone/>
        <a:defRPr sz="4500" kern="1200">
          <a:solidFill>
            <a:srgbClr val="6E2405"/>
          </a:solidFill>
          <a:latin typeface="Palatino Linotype" panose="02040502050505030304" pitchFamily="18" charset="0"/>
          <a:ea typeface="+mj-ea"/>
          <a:cs typeface="+mj-cs"/>
        </a:defRPr>
      </a:lvl1pPr>
    </p:titleStyle>
    <p:bodyStyle>
      <a:lvl1pPr marL="171450" indent="-171450" algn="l" defTabSz="685800" rtl="0" eaLnBrk="1" latinLnBrk="0" hangingPunct="1">
        <a:lnSpc>
          <a:spcPct val="108000"/>
        </a:lnSpc>
        <a:spcBef>
          <a:spcPts val="750"/>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0"/>
        </a:spcBef>
        <a:spcAft>
          <a:spcPts val="1050"/>
        </a:spcAft>
        <a:buFont typeface="Arial" panose="020B0604020202020204" pitchFamily="34" charset="0"/>
        <a:buChar char="•"/>
        <a:defRPr sz="15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135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135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352462136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45" r:id="rId16"/>
    <p:sldLayoutId id="2147483746" r:id="rId17"/>
    <p:sldLayoutId id="2147483747" r:id="rId18"/>
    <p:sldLayoutId id="2147483748" r:id="rId19"/>
    <p:sldLayoutId id="2147483805" r:id="rId20"/>
    <p:sldLayoutId id="2147483806" r:id="rId21"/>
    <p:sldLayoutId id="2147483732" r:id="rId22"/>
    <p:sldLayoutId id="2147483733" r:id="rId23"/>
    <p:sldLayoutId id="2147483734" r:id="rId24"/>
    <p:sldLayoutId id="2147483735" r:id="rId25"/>
    <p:sldLayoutId id="2147483736" r:id="rId26"/>
    <p:sldLayoutId id="2147483737" r:id="rId27"/>
    <p:sldLayoutId id="2147483738" r:id="rId28"/>
  </p:sldLayoutIdLst>
  <p:hf hdr="0" ft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2451306857"/>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2024602037"/>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60" r:id="rId16"/>
    <p:sldLayoutId id="2147483861" r:id="rId17"/>
    <p:sldLayoutId id="2147483858" r:id="rId18"/>
    <p:sldLayoutId id="2147483859" r:id="rId19"/>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njlaw.rutgers.edu/cgi-bin/njstats/showsect.cgi?section=18A:11-1&amp;actn=getsect" TargetMode="External"/><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s://njlaw.rutgers.edu/cgi-bin/njstats/showsect.cgi?section=18A%3A17-20.3&amp;actn=getsect" TargetMode="External"/><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hyperlink" Target="https://www.nj.gov/education/code/current/title6a/chap10.pdf" TargetMode="External"/><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hyperlink" Target="https://njlaw.rutgers.edu/cgi-bin/njstats/showsect.cgi?section=18A:7-8&amp;actn=getsect" TargetMode="External"/><Relationship Id="rId2" Type="http://schemas.openxmlformats.org/officeDocument/2006/relationships/notesSlide" Target="../notesSlides/notesSlide16.xml"/><Relationship Id="rId1" Type="http://schemas.openxmlformats.org/officeDocument/2006/relationships/slideLayout" Target="../slideLayouts/slideLayout10.xml"/><Relationship Id="rId4" Type="http://schemas.openxmlformats.org/officeDocument/2006/relationships/hyperlink" Target="https://www.nj.gov/education/code/current/title6a/chap23a.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njlaw.rutgers.edu/cgi-bin/njstats/showsect.cgi?section=18A:27-4.1&amp;actn=getsect" TargetMode="External"/><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hyperlink" Target="https://njlaw.rutgers.edu/cgi-bin/njstats/showsect.cgi?section=18A:7F-6+&amp;actn=getsect"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hyperlink" Target="https://njlaw.rutgers.edu/cgi-bin/njstats/showsect.cgi?section=18A%3A7F-46&amp;actn=getsec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njlaw.rutgers.edu/cgi-bin/njstats/showsect.cgi?section=18A:7F-6+&amp;actn=getsect" TargetMode="External"/><Relationship Id="rId2" Type="http://schemas.openxmlformats.org/officeDocument/2006/relationships/notesSlide" Target="../notesSlides/notesSlide20.xml"/><Relationship Id="rId1" Type="http://schemas.openxmlformats.org/officeDocument/2006/relationships/slideLayout" Target="../slideLayouts/slideLayout10.xml"/><Relationship Id="rId6" Type="http://schemas.openxmlformats.org/officeDocument/2006/relationships/hyperlink" Target="https://www.nj.gov/education/standards/socst/docs/DiversityInclusionLaw.PDF" TargetMode="External"/><Relationship Id="rId5" Type="http://schemas.openxmlformats.org/officeDocument/2006/relationships/hyperlink" Target="https://njlaw.rutgers.edu/collections/njstats/showsect.php?title=18a&amp;chapter=35&amp;section=4.35&amp;actn=getsect" TargetMode="External"/><Relationship Id="rId4" Type="http://schemas.openxmlformats.org/officeDocument/2006/relationships/hyperlink" Target="https://njlaw.rutgers.edu/cgi-bin/njstats/showsect.cgi?section=18A%3A7F-46&amp;actn=getsec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njlaw.rutgers.edu/cgi-bin/njstats/showsect.cgi?section=18A:22-7+&amp;actn=getsect" TargetMode="External"/><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www.nj.gov/education/code/current/title6a/chap10.pdf" TargetMode="External"/><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https://www.nj.gov/education/code/current/title6a/chap23a.pdf" TargetMode="External"/><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hyperlink" Target="https://njlaw.rutgers.edu/cgi-bin/njstats/showsect.cgi?section=18A:17-7&amp;actn=getsect" TargetMode="External"/><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hyperlink" Target="https://njlaw.rutgers.edu/collections/njstats/" TargetMode="External"/><Relationship Id="rId2" Type="http://schemas.openxmlformats.org/officeDocument/2006/relationships/notesSlide" Target="../notesSlides/notesSlide27.xml"/><Relationship Id="rId1" Type="http://schemas.openxmlformats.org/officeDocument/2006/relationships/slideLayout" Target="../slideLayouts/slideLayout10.xml"/><Relationship Id="rId4" Type="http://schemas.openxmlformats.org/officeDocument/2006/relationships/hyperlink" Target="https://www.nj.gov/education/code/current/title6a/chap28.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nj.gov/education/code/current/title6a/chap13.pdf" TargetMode="External"/><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hyperlink" Target="mailto:qsac@doe.nj.gov" TargetMode="External"/><Relationship Id="rId2" Type="http://schemas.openxmlformats.org/officeDocument/2006/relationships/notesSlide" Target="../notesSlides/notesSlide34.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homeroom.state.nj.us/"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hyperlink" Target="https://nj.gov/education/qsac/manual/" TargetMode="External"/><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8002-EB97-433A-97FB-47A811C3860A}"/>
              </a:ext>
            </a:extLst>
          </p:cNvPr>
          <p:cNvSpPr>
            <a:spLocks noGrp="1"/>
          </p:cNvSpPr>
          <p:nvPr>
            <p:ph type="ctrTitle"/>
          </p:nvPr>
        </p:nvSpPr>
        <p:spPr>
          <a:xfrm>
            <a:off x="1" y="2622437"/>
            <a:ext cx="12191999" cy="1613125"/>
          </a:xfrm>
          <a:prstGeom prst="rect">
            <a:avLst/>
          </a:prstGeom>
        </p:spPr>
        <p:txBody>
          <a:bodyPr lIns="91440" tIns="45720" rIns="91440" bIns="45720" anchor="b"/>
          <a:lstStyle/>
          <a:p>
            <a:pPr>
              <a:lnSpc>
                <a:spcPct val="100000"/>
              </a:lnSpc>
              <a:spcBef>
                <a:spcPts val="0"/>
              </a:spcBef>
            </a:pPr>
            <a:r>
              <a:rPr lang="en-US" sz="4400" dirty="0">
                <a:latin typeface="Palatino Linotype"/>
              </a:rPr>
              <a:t>Understanding NJQSAC </a:t>
            </a:r>
            <a:br>
              <a:rPr lang="en-US" sz="4400" dirty="0"/>
            </a:br>
            <a:r>
              <a:rPr lang="en-US" sz="4400" dirty="0">
                <a:latin typeface="Palatino Linotype"/>
              </a:rPr>
              <a:t>District Performance Review Indicators:</a:t>
            </a:r>
            <a:br>
              <a:rPr lang="en-US" sz="4400" dirty="0">
                <a:latin typeface="Palatino Linotype"/>
              </a:rPr>
            </a:br>
            <a:r>
              <a:rPr lang="en-US" sz="4400" dirty="0">
                <a:latin typeface="Palatino Linotype"/>
              </a:rPr>
              <a:t>Governance </a:t>
            </a:r>
          </a:p>
        </p:txBody>
      </p:sp>
      <p:sp>
        <p:nvSpPr>
          <p:cNvPr id="4" name="Subtitle 3">
            <a:extLst>
              <a:ext uri="{FF2B5EF4-FFF2-40B4-BE49-F238E27FC236}">
                <a16:creationId xmlns:a16="http://schemas.microsoft.com/office/drawing/2014/main" id="{5921A6F5-7EA2-4024-9A01-BBAA3657E62E}"/>
              </a:ext>
            </a:extLst>
          </p:cNvPr>
          <p:cNvSpPr>
            <a:spLocks noGrp="1"/>
          </p:cNvSpPr>
          <p:nvPr>
            <p:ph type="subTitle" idx="1"/>
          </p:nvPr>
        </p:nvSpPr>
        <p:spPr>
          <a:xfrm>
            <a:off x="285751" y="4659920"/>
            <a:ext cx="12191999" cy="2198080"/>
          </a:xfrm>
        </p:spPr>
        <p:txBody>
          <a:bodyPr vert="horz" lIns="91440" tIns="45720" rIns="91440" bIns="45720" rtlCol="0" anchor="t">
            <a:normAutofit/>
          </a:bodyPr>
          <a:lstStyle/>
          <a:p>
            <a:pPr>
              <a:lnSpc>
                <a:spcPct val="100000"/>
              </a:lnSpc>
              <a:spcBef>
                <a:spcPts val="0"/>
              </a:spcBef>
              <a:spcAft>
                <a:spcPts val="0"/>
              </a:spcAft>
            </a:pPr>
            <a:r>
              <a:rPr lang="en-US" sz="2000" dirty="0">
                <a:latin typeface="Palatino Linotype"/>
              </a:rPr>
              <a:t>Division of Field Support and Services</a:t>
            </a:r>
          </a:p>
          <a:p>
            <a:pPr>
              <a:lnSpc>
                <a:spcPct val="100000"/>
              </a:lnSpc>
              <a:spcBef>
                <a:spcPts val="0"/>
              </a:spcBef>
              <a:spcAft>
                <a:spcPts val="1800"/>
              </a:spcAft>
            </a:pPr>
            <a:r>
              <a:rPr lang="en-US" sz="2000" dirty="0">
                <a:latin typeface="Palatino Linotype"/>
              </a:rPr>
              <a:t>County Offices of Education</a:t>
            </a:r>
          </a:p>
          <a:p>
            <a:pPr>
              <a:lnSpc>
                <a:spcPct val="100000"/>
              </a:lnSpc>
              <a:spcBef>
                <a:spcPts val="0"/>
              </a:spcBef>
              <a:spcAft>
                <a:spcPts val="0"/>
              </a:spcAft>
            </a:pPr>
            <a:r>
              <a:rPr lang="en-US" sz="2000" dirty="0">
                <a:solidFill>
                  <a:srgbClr val="C00000"/>
                </a:solidFill>
                <a:latin typeface="Palatino Linotype"/>
              </a:rPr>
              <a:t>Revised August 2024</a:t>
            </a:r>
            <a:endParaRPr lang="en-US" sz="2000" dirty="0">
              <a:solidFill>
                <a:srgbClr val="C00000"/>
              </a:solidFill>
            </a:endParaRPr>
          </a:p>
        </p:txBody>
      </p:sp>
      <p:pic>
        <p:nvPicPr>
          <p:cNvPr id="6" name="Picture 5" descr="Logo: State of New Jersey, Department of Education.">
            <a:extLst>
              <a:ext uri="{FF2B5EF4-FFF2-40B4-BE49-F238E27FC236}">
                <a16:creationId xmlns:a16="http://schemas.microsoft.com/office/drawing/2014/main" id="{2349527E-FD4E-4A3D-9476-D3F7DDDE94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Tree>
    <p:extLst>
      <p:ext uri="{BB962C8B-B14F-4D97-AF65-F5344CB8AC3E}">
        <p14:creationId xmlns:p14="http://schemas.microsoft.com/office/powerpoint/2010/main" val="1116903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A8689-142F-4A47-826E-60B1D2E50C93}"/>
              </a:ext>
            </a:extLst>
          </p:cNvPr>
          <p:cNvSpPr>
            <a:spLocks noGrp="1"/>
          </p:cNvSpPr>
          <p:nvPr>
            <p:ph type="title"/>
          </p:nvPr>
        </p:nvSpPr>
        <p:spPr>
          <a:xfrm>
            <a:off x="1256842" y="378898"/>
            <a:ext cx="10096959" cy="747579"/>
          </a:xfrm>
        </p:spPr>
        <p:txBody>
          <a:bodyPr anchor="ctr">
            <a:normAutofit/>
          </a:bodyPr>
          <a:lstStyle/>
          <a:p>
            <a:r>
              <a:rPr lang="en-US" sz="3400"/>
              <a:t>Documentation Overview </a:t>
            </a:r>
            <a:r>
              <a:rPr lang="en-US" sz="2400"/>
              <a:t>(1 of 3)</a:t>
            </a:r>
          </a:p>
        </p:txBody>
      </p:sp>
      <p:sp>
        <p:nvSpPr>
          <p:cNvPr id="3" name="Text Placeholder 2">
            <a:extLst>
              <a:ext uri="{FF2B5EF4-FFF2-40B4-BE49-F238E27FC236}">
                <a16:creationId xmlns:a16="http://schemas.microsoft.com/office/drawing/2014/main" id="{50C01ED2-C976-40FB-B364-C03E943A9488}"/>
              </a:ext>
            </a:extLst>
          </p:cNvPr>
          <p:cNvSpPr>
            <a:spLocks noGrp="1"/>
          </p:cNvSpPr>
          <p:nvPr>
            <p:ph type="body" sz="quarter" idx="11"/>
          </p:nvPr>
        </p:nvSpPr>
        <p:spPr>
          <a:xfrm>
            <a:off x="171450" y="1289950"/>
            <a:ext cx="11849100" cy="4803775"/>
          </a:xfrm>
        </p:spPr>
        <p:txBody>
          <a:bodyPr>
            <a:normAutofit/>
          </a:bodyPr>
          <a:lstStyle/>
          <a:p>
            <a:pPr marL="0" indent="0">
              <a:lnSpc>
                <a:spcPct val="98000"/>
              </a:lnSpc>
              <a:buNone/>
              <a:defRPr/>
            </a:pPr>
            <a:r>
              <a:rPr lang="en-US" sz="2000"/>
              <a:t>The following documents are reviewed: </a:t>
            </a:r>
          </a:p>
          <a:p>
            <a:pPr marL="685800" indent="-228600">
              <a:spcBef>
                <a:spcPts val="1000"/>
              </a:spcBef>
              <a:spcAft>
                <a:spcPts val="1400"/>
              </a:spcAft>
              <a:buFont typeface="Arial" panose="020B0604020202020204" pitchFamily="34" charset="0"/>
              <a:buChar char="•"/>
              <a:defRPr/>
            </a:pPr>
            <a:r>
              <a:rPr lang="en-US" sz="2000"/>
              <a:t>Agenda, sign-in sheets, and minutes of stakeholder meetings; </a:t>
            </a:r>
          </a:p>
          <a:p>
            <a:pPr marL="685800" indent="-228600">
              <a:spcBef>
                <a:spcPts val="1000"/>
              </a:spcBef>
              <a:spcAft>
                <a:spcPts val="1400"/>
              </a:spcAft>
              <a:buFont typeface="Arial" panose="020B0604020202020204" pitchFamily="34" charset="0"/>
              <a:buChar char="•"/>
              <a:defRPr/>
            </a:pPr>
            <a:r>
              <a:rPr lang="en-US" sz="2000"/>
              <a:t>Approval letter(s) for bilingual plan and/or waiver;</a:t>
            </a:r>
          </a:p>
          <a:p>
            <a:pPr marL="685800" indent="-228600">
              <a:spcBef>
                <a:spcPts val="1000"/>
              </a:spcBef>
              <a:spcAft>
                <a:spcPts val="1400"/>
              </a:spcAft>
              <a:buFont typeface="Arial" panose="020B0604020202020204" pitchFamily="34" charset="0"/>
              <a:buChar char="•"/>
              <a:defRPr/>
            </a:pPr>
            <a:r>
              <a:rPr lang="en-US" sz="2000"/>
              <a:t>Board minutes and certifications;</a:t>
            </a:r>
          </a:p>
          <a:p>
            <a:pPr marL="685800" indent="-228600">
              <a:spcBef>
                <a:spcPts val="1000"/>
              </a:spcBef>
              <a:spcAft>
                <a:spcPts val="1400"/>
              </a:spcAft>
              <a:buFont typeface="Arial" panose="020B0604020202020204" pitchFamily="34" charset="0"/>
              <a:buChar char="•"/>
              <a:defRPr/>
            </a:pPr>
            <a:r>
              <a:rPr lang="en-US" sz="2000"/>
              <a:t>Compliance Letters;</a:t>
            </a:r>
          </a:p>
          <a:p>
            <a:pPr marL="685800" indent="-228600">
              <a:spcBef>
                <a:spcPts val="1000"/>
              </a:spcBef>
              <a:spcAft>
                <a:spcPts val="1400"/>
              </a:spcAft>
              <a:buFont typeface="Arial" panose="020B0604020202020204" pitchFamily="34" charset="0"/>
              <a:buChar char="•"/>
              <a:defRPr/>
            </a:pPr>
            <a:r>
              <a:rPr lang="en-US" sz="2000"/>
              <a:t>Corrective Action Plans: related reports and audits;</a:t>
            </a:r>
          </a:p>
          <a:p>
            <a:pPr marL="685800" indent="-228600">
              <a:spcBef>
                <a:spcPts val="1000"/>
              </a:spcBef>
              <a:spcAft>
                <a:spcPts val="1400"/>
              </a:spcAft>
              <a:buFont typeface="Arial" panose="020B0604020202020204" pitchFamily="34" charset="0"/>
              <a:buChar char="•"/>
              <a:defRPr/>
            </a:pPr>
            <a:r>
              <a:rPr lang="en-US" sz="2000"/>
              <a:t>CSA contract and evaluation;</a:t>
            </a:r>
          </a:p>
        </p:txBody>
      </p:sp>
      <p:sp>
        <p:nvSpPr>
          <p:cNvPr id="9" name="Slide Number Placeholder 4">
            <a:extLst>
              <a:ext uri="{FF2B5EF4-FFF2-40B4-BE49-F238E27FC236}">
                <a16:creationId xmlns:a16="http://schemas.microsoft.com/office/drawing/2014/main" id="{50D04635-51BF-4753-A308-05B0249D26E6}"/>
              </a:ext>
            </a:extLst>
          </p:cNvPr>
          <p:cNvSpPr>
            <a:spLocks noGrp="1"/>
          </p:cNvSpPr>
          <p:nvPr>
            <p:ph type="sldNum" sz="quarter" idx="10"/>
          </p:nvPr>
        </p:nvSpPr>
        <p:spPr/>
        <p:txBody>
          <a:bodyPr/>
          <a:lstStyle/>
          <a:p>
            <a:pPr>
              <a:spcAft>
                <a:spcPts val="600"/>
              </a:spcAft>
            </a:pPr>
            <a:fld id="{A3D1C70C-36A2-44FC-A083-98959550CFF4}" type="slidenum">
              <a:rPr lang="en-US" smtClean="0"/>
              <a:pPr>
                <a:spcAft>
                  <a:spcPts val="600"/>
                </a:spcAft>
              </a:pPr>
              <a:t>10</a:t>
            </a:fld>
            <a:endParaRPr lang="en-US"/>
          </a:p>
        </p:txBody>
      </p:sp>
    </p:spTree>
    <p:extLst>
      <p:ext uri="{BB962C8B-B14F-4D97-AF65-F5344CB8AC3E}">
        <p14:creationId xmlns:p14="http://schemas.microsoft.com/office/powerpoint/2010/main" val="4200854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A8689-142F-4A47-826E-60B1D2E50C93}"/>
              </a:ext>
            </a:extLst>
          </p:cNvPr>
          <p:cNvSpPr>
            <a:spLocks noGrp="1"/>
          </p:cNvSpPr>
          <p:nvPr>
            <p:ph type="title"/>
          </p:nvPr>
        </p:nvSpPr>
        <p:spPr>
          <a:xfrm>
            <a:off x="1256842" y="378898"/>
            <a:ext cx="10096959" cy="747579"/>
          </a:xfrm>
        </p:spPr>
        <p:txBody>
          <a:bodyPr anchor="ctr">
            <a:normAutofit/>
          </a:bodyPr>
          <a:lstStyle/>
          <a:p>
            <a:r>
              <a:rPr lang="en-US" sz="3400"/>
              <a:t>Documentation Overview </a:t>
            </a:r>
            <a:r>
              <a:rPr lang="en-US" sz="2400"/>
              <a:t>(2 of 3)</a:t>
            </a:r>
          </a:p>
        </p:txBody>
      </p:sp>
      <p:sp>
        <p:nvSpPr>
          <p:cNvPr id="3" name="Text Placeholder 2">
            <a:extLst>
              <a:ext uri="{FF2B5EF4-FFF2-40B4-BE49-F238E27FC236}">
                <a16:creationId xmlns:a16="http://schemas.microsoft.com/office/drawing/2014/main" id="{50C01ED2-C976-40FB-B364-C03E943A9488}"/>
              </a:ext>
            </a:extLst>
          </p:cNvPr>
          <p:cNvSpPr>
            <a:spLocks noGrp="1"/>
          </p:cNvSpPr>
          <p:nvPr>
            <p:ph type="body" sz="quarter" idx="11"/>
          </p:nvPr>
        </p:nvSpPr>
        <p:spPr/>
        <p:txBody>
          <a:bodyPr vert="horz" lIns="91440" tIns="45720" rIns="822960" bIns="45720" rtlCol="0" anchor="t">
            <a:normAutofit/>
          </a:bodyPr>
          <a:lstStyle/>
          <a:p>
            <a:pPr marL="685800" indent="-685800">
              <a:spcBef>
                <a:spcPts val="1000"/>
              </a:spcBef>
              <a:spcAft>
                <a:spcPts val="1400"/>
              </a:spcAft>
              <a:buNone/>
              <a:defRPr/>
            </a:pPr>
            <a:r>
              <a:rPr lang="en-US" sz="2000">
                <a:latin typeface="Palatino Linotype"/>
              </a:rPr>
              <a:t>The following documents are reviewed, continued: </a:t>
            </a:r>
            <a:endParaRPr lang="en-US" sz="2000"/>
          </a:p>
          <a:p>
            <a:pPr marL="685800" indent="-228600">
              <a:spcBef>
                <a:spcPts val="500"/>
              </a:spcBef>
              <a:spcAft>
                <a:spcPts val="1400"/>
              </a:spcAft>
              <a:buFont typeface="Arial" panose="020B0604020202020204" pitchFamily="34" charset="0"/>
              <a:buChar char="•"/>
              <a:defRPr/>
            </a:pPr>
            <a:r>
              <a:rPr lang="en-US" sz="2000">
                <a:latin typeface="Palatino Linotype"/>
              </a:rPr>
              <a:t>ECS contract approval letters;</a:t>
            </a:r>
          </a:p>
          <a:p>
            <a:pPr marL="685800" indent="-228600">
              <a:spcBef>
                <a:spcPts val="500"/>
              </a:spcBef>
              <a:spcAft>
                <a:spcPts val="1400"/>
              </a:spcAft>
              <a:buFont typeface="Arial" panose="020B0604020202020204" pitchFamily="34" charset="0"/>
              <a:buChar char="•"/>
              <a:defRPr/>
            </a:pPr>
            <a:r>
              <a:rPr lang="en-US" sz="2000">
                <a:latin typeface="Palatino Linotype"/>
              </a:rPr>
              <a:t>Evidence of public notice of board meetings;</a:t>
            </a:r>
          </a:p>
          <a:p>
            <a:pPr marL="685800" indent="-228600">
              <a:spcBef>
                <a:spcPts val="500"/>
              </a:spcBef>
              <a:spcAft>
                <a:spcPts val="1400"/>
              </a:spcAft>
              <a:buFont typeface="Arial" panose="020B0604020202020204" pitchFamily="34" charset="0"/>
              <a:buChar char="•"/>
              <a:defRPr/>
            </a:pPr>
            <a:r>
              <a:rPr lang="en-US" sz="2000">
                <a:latin typeface="Palatino Linotype"/>
              </a:rPr>
              <a:t>Evidence of budget availability to the public;</a:t>
            </a:r>
          </a:p>
          <a:p>
            <a:pPr marL="685800" indent="-228600">
              <a:spcBef>
                <a:spcPts val="500"/>
              </a:spcBef>
              <a:spcAft>
                <a:spcPts val="1400"/>
              </a:spcAft>
              <a:buFont typeface="Arial" panose="020B0604020202020204" pitchFamily="34" charset="0"/>
              <a:buChar char="•"/>
              <a:defRPr/>
            </a:pPr>
            <a:r>
              <a:rPr lang="en-US" sz="2000">
                <a:latin typeface="Palatino Linotype"/>
              </a:rPr>
              <a:t>Evidence of required board member training;</a:t>
            </a:r>
          </a:p>
          <a:p>
            <a:pPr marL="685800" indent="-228600">
              <a:spcBef>
                <a:spcPts val="500"/>
              </a:spcBef>
              <a:spcAft>
                <a:spcPts val="1400"/>
              </a:spcAft>
              <a:buFont typeface="Arial" panose="020B0604020202020204" pitchFamily="34" charset="0"/>
              <a:buChar char="•"/>
              <a:defRPr/>
            </a:pPr>
            <a:r>
              <a:rPr lang="en-US" sz="2000">
                <a:latin typeface="Palatino Linotype"/>
              </a:rPr>
              <a:t>Evidence of provision of library media services;</a:t>
            </a:r>
          </a:p>
          <a:p>
            <a:pPr marL="685800" indent="-228600">
              <a:spcBef>
                <a:spcPts val="500"/>
              </a:spcBef>
              <a:spcAft>
                <a:spcPts val="1400"/>
              </a:spcAft>
              <a:buFont typeface="Arial" panose="020B0604020202020204" pitchFamily="34" charset="0"/>
              <a:buChar char="•"/>
              <a:defRPr/>
            </a:pPr>
            <a:r>
              <a:rPr lang="en-US" sz="2000">
                <a:latin typeface="Palatino Linotype"/>
              </a:rPr>
              <a:t>Mid-year budget review documentation;</a:t>
            </a:r>
          </a:p>
        </p:txBody>
      </p:sp>
      <p:sp>
        <p:nvSpPr>
          <p:cNvPr id="9" name="Slide Number Placeholder 4">
            <a:extLst>
              <a:ext uri="{FF2B5EF4-FFF2-40B4-BE49-F238E27FC236}">
                <a16:creationId xmlns:a16="http://schemas.microsoft.com/office/drawing/2014/main" id="{50D04635-51BF-4753-A308-05B0249D26E6}"/>
              </a:ext>
            </a:extLst>
          </p:cNvPr>
          <p:cNvSpPr>
            <a:spLocks noGrp="1"/>
          </p:cNvSpPr>
          <p:nvPr>
            <p:ph type="sldNum" sz="quarter" idx="10"/>
          </p:nvPr>
        </p:nvSpPr>
        <p:spPr/>
        <p:txBody>
          <a:bodyPr/>
          <a:lstStyle/>
          <a:p>
            <a:pPr>
              <a:spcAft>
                <a:spcPts val="600"/>
              </a:spcAft>
            </a:pPr>
            <a:fld id="{A3D1C70C-36A2-44FC-A083-98959550CFF4}" type="slidenum">
              <a:rPr lang="en-US" smtClean="0"/>
              <a:pPr>
                <a:spcAft>
                  <a:spcPts val="600"/>
                </a:spcAft>
              </a:pPr>
              <a:t>11</a:t>
            </a:fld>
            <a:endParaRPr lang="en-US"/>
          </a:p>
        </p:txBody>
      </p:sp>
    </p:spTree>
    <p:extLst>
      <p:ext uri="{BB962C8B-B14F-4D97-AF65-F5344CB8AC3E}">
        <p14:creationId xmlns:p14="http://schemas.microsoft.com/office/powerpoint/2010/main" val="3454818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A8689-142F-4A47-826E-60B1D2E50C93}"/>
              </a:ext>
            </a:extLst>
          </p:cNvPr>
          <p:cNvSpPr>
            <a:spLocks noGrp="1"/>
          </p:cNvSpPr>
          <p:nvPr>
            <p:ph type="title"/>
          </p:nvPr>
        </p:nvSpPr>
        <p:spPr/>
        <p:txBody>
          <a:bodyPr anchor="ctr">
            <a:normAutofit/>
          </a:bodyPr>
          <a:lstStyle/>
          <a:p>
            <a:r>
              <a:rPr lang="en-US" sz="3400"/>
              <a:t>Documentation Overview </a:t>
            </a:r>
            <a:r>
              <a:rPr lang="en-US" sz="2400"/>
              <a:t>(3 of 3)</a:t>
            </a:r>
          </a:p>
        </p:txBody>
      </p:sp>
      <p:sp>
        <p:nvSpPr>
          <p:cNvPr id="3" name="Text Placeholder 2">
            <a:extLst>
              <a:ext uri="{FF2B5EF4-FFF2-40B4-BE49-F238E27FC236}">
                <a16:creationId xmlns:a16="http://schemas.microsoft.com/office/drawing/2014/main" id="{50C01ED2-C976-40FB-B364-C03E943A9488}"/>
              </a:ext>
            </a:extLst>
          </p:cNvPr>
          <p:cNvSpPr>
            <a:spLocks noGrp="1"/>
          </p:cNvSpPr>
          <p:nvPr>
            <p:ph type="body" sz="quarter" idx="11"/>
          </p:nvPr>
        </p:nvSpPr>
        <p:spPr>
          <a:xfrm>
            <a:off x="171451" y="1066800"/>
            <a:ext cx="11849100" cy="5029199"/>
          </a:xfrm>
        </p:spPr>
        <p:txBody>
          <a:bodyPr>
            <a:noAutofit/>
          </a:bodyPr>
          <a:lstStyle/>
          <a:p>
            <a:pPr marL="0" indent="0">
              <a:spcBef>
                <a:spcPts val="500"/>
              </a:spcBef>
              <a:spcAft>
                <a:spcPts val="1400"/>
              </a:spcAft>
              <a:buNone/>
              <a:defRPr/>
            </a:pPr>
            <a:r>
              <a:rPr lang="en-US" sz="2000"/>
              <a:t>The following documents are reviewed, continued: </a:t>
            </a:r>
          </a:p>
          <a:p>
            <a:pPr marL="685800" indent="-228600">
              <a:spcBef>
                <a:spcPts val="500"/>
              </a:spcBef>
              <a:spcAft>
                <a:spcPts val="1400"/>
              </a:spcAft>
              <a:buFont typeface="Arial" panose="020B0604020202020204" pitchFamily="34" charset="0"/>
              <a:buChar char="•"/>
              <a:defRPr/>
            </a:pPr>
            <a:r>
              <a:rPr lang="en-US" sz="2000"/>
              <a:t>Policies and Procedures;</a:t>
            </a:r>
          </a:p>
          <a:p>
            <a:pPr marL="685800" indent="-228600">
              <a:spcBef>
                <a:spcPts val="500"/>
              </a:spcBef>
              <a:spcAft>
                <a:spcPts val="1400"/>
              </a:spcAft>
              <a:buFont typeface="Arial" panose="020B0604020202020204" pitchFamily="34" charset="0"/>
              <a:buChar char="•"/>
              <a:defRPr/>
            </a:pPr>
            <a:r>
              <a:rPr lang="en-US" sz="2000"/>
              <a:t>Statements of Assurance (SOA);</a:t>
            </a:r>
          </a:p>
          <a:p>
            <a:pPr marL="685800" indent="-228600">
              <a:spcBef>
                <a:spcPts val="500"/>
              </a:spcBef>
              <a:spcAft>
                <a:spcPts val="1400"/>
              </a:spcAft>
              <a:buFont typeface="Arial" panose="020B0604020202020204" pitchFamily="34" charset="0"/>
              <a:buChar char="•"/>
              <a:defRPr/>
            </a:pPr>
            <a:r>
              <a:rPr lang="en-US" sz="2000"/>
              <a:t>School Ethics Commission documents:</a:t>
            </a:r>
          </a:p>
          <a:p>
            <a:pPr lvl="3" indent="-228600">
              <a:spcBef>
                <a:spcPts val="500"/>
              </a:spcBef>
              <a:spcAft>
                <a:spcPts val="1400"/>
              </a:spcAft>
              <a:buFont typeface="Courier New" panose="02070309020205020404" pitchFamily="49" charset="0"/>
              <a:buChar char="o"/>
              <a:defRPr/>
            </a:pPr>
            <a:r>
              <a:rPr lang="en-US" sz="2000"/>
              <a:t>Missing/incomplete/non-timely submission of Financial and Personal/Relative Disclosure Statements; and</a:t>
            </a:r>
          </a:p>
          <a:p>
            <a:pPr lvl="3" indent="-228600">
              <a:spcBef>
                <a:spcPts val="500"/>
              </a:spcBef>
              <a:spcAft>
                <a:spcPts val="1400"/>
              </a:spcAft>
              <a:buFont typeface="Courier New" panose="02070309020205020404" pitchFamily="49" charset="0"/>
              <a:buChar char="o"/>
              <a:defRPr/>
            </a:pPr>
            <a:r>
              <a:rPr lang="en-US" sz="2000"/>
              <a:t>Possible violations of the School Ethics Act.</a:t>
            </a:r>
          </a:p>
          <a:p>
            <a:pPr marL="685800" lvl="1" indent="-228600">
              <a:spcBef>
                <a:spcPts val="500"/>
              </a:spcBef>
              <a:spcAft>
                <a:spcPts val="1400"/>
              </a:spcAft>
              <a:buFont typeface="Arial" panose="020B0604020202020204" pitchFamily="34" charset="0"/>
              <a:buChar char="•"/>
              <a:defRPr/>
            </a:pPr>
            <a:r>
              <a:rPr lang="en-US" sz="2000"/>
              <a:t>Standard Operating Procedures Manual (SOP);</a:t>
            </a:r>
          </a:p>
          <a:p>
            <a:pPr marL="685800" lvl="1" indent="-228600">
              <a:spcBef>
                <a:spcPts val="500"/>
              </a:spcBef>
              <a:spcAft>
                <a:spcPts val="1400"/>
              </a:spcAft>
              <a:buFont typeface="Arial" panose="020B0604020202020204" pitchFamily="34" charset="0"/>
              <a:buChar char="•"/>
              <a:defRPr/>
            </a:pPr>
            <a:r>
              <a:rPr lang="en-US" sz="2000"/>
              <a:t>Superintendent, Business Administrator, Assistant Superintendent contracts.</a:t>
            </a:r>
          </a:p>
        </p:txBody>
      </p:sp>
      <p:sp>
        <p:nvSpPr>
          <p:cNvPr id="9" name="Slide Number Placeholder 4">
            <a:extLst>
              <a:ext uri="{FF2B5EF4-FFF2-40B4-BE49-F238E27FC236}">
                <a16:creationId xmlns:a16="http://schemas.microsoft.com/office/drawing/2014/main" id="{50D04635-51BF-4753-A308-05B0249D26E6}"/>
              </a:ext>
            </a:extLst>
          </p:cNvPr>
          <p:cNvSpPr>
            <a:spLocks noGrp="1"/>
          </p:cNvSpPr>
          <p:nvPr>
            <p:ph type="sldNum" sz="quarter" idx="10"/>
          </p:nvPr>
        </p:nvSpPr>
        <p:spPr/>
        <p:txBody>
          <a:bodyPr/>
          <a:lstStyle/>
          <a:p>
            <a:pPr>
              <a:spcAft>
                <a:spcPts val="600"/>
              </a:spcAft>
            </a:pPr>
            <a:fld id="{A3D1C70C-36A2-44FC-A083-98959550CFF4}" type="slidenum">
              <a:rPr lang="en-US" smtClean="0"/>
              <a:pPr>
                <a:spcAft>
                  <a:spcPts val="600"/>
                </a:spcAft>
              </a:pPr>
              <a:t>12</a:t>
            </a:fld>
            <a:endParaRPr lang="en-US"/>
          </a:p>
        </p:txBody>
      </p:sp>
    </p:spTree>
    <p:extLst>
      <p:ext uri="{BB962C8B-B14F-4D97-AF65-F5344CB8AC3E}">
        <p14:creationId xmlns:p14="http://schemas.microsoft.com/office/powerpoint/2010/main" val="371156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normAutofit/>
          </a:bodyPr>
          <a:lstStyle/>
          <a:p>
            <a:pPr>
              <a:lnSpc>
                <a:spcPct val="100000"/>
              </a:lnSpc>
              <a:spcBef>
                <a:spcPts val="0"/>
              </a:spcBef>
            </a:pPr>
            <a:r>
              <a:rPr lang="en-US" sz="3600"/>
              <a:t>Governance Indicator 1 </a:t>
            </a:r>
            <a:r>
              <a:rPr lang="en-US" sz="2600"/>
              <a:t>Total of 8 points</a:t>
            </a:r>
            <a:endParaRPr lang="en-US" sz="2600">
              <a:solidFill>
                <a:schemeClr val="accent1">
                  <a:lumMod val="50000"/>
                </a:schemeClr>
              </a:solidFill>
            </a:endParaRPr>
          </a:p>
        </p:txBody>
      </p:sp>
      <p:sp>
        <p:nvSpPr>
          <p:cNvPr id="4" name="Text Placeholder 3">
            <a:extLst>
              <a:ext uri="{FF2B5EF4-FFF2-40B4-BE49-F238E27FC236}">
                <a16:creationId xmlns:a16="http://schemas.microsoft.com/office/drawing/2014/main" id="{D1CDC5AB-6C12-4D3A-8C4A-7A4838B10BEB}"/>
              </a:ext>
            </a:extLst>
          </p:cNvPr>
          <p:cNvSpPr>
            <a:spLocks noGrp="1"/>
          </p:cNvSpPr>
          <p:nvPr>
            <p:ph type="body" idx="1"/>
          </p:nvPr>
        </p:nvSpPr>
        <p:spPr>
          <a:xfrm>
            <a:off x="228600" y="1233733"/>
            <a:ext cx="3410337" cy="823667"/>
          </a:xfrm>
        </p:spPr>
        <p:txBody>
          <a:bodyPr/>
          <a:lstStyle/>
          <a:p>
            <a:r>
              <a:rPr lang="en-US" sz="2000"/>
              <a:t>1. Policies/Regulations</a:t>
            </a:r>
          </a:p>
        </p:txBody>
      </p:sp>
      <p:sp>
        <p:nvSpPr>
          <p:cNvPr id="9" name="Content Placeholder 8">
            <a:extLst>
              <a:ext uri="{FF2B5EF4-FFF2-40B4-BE49-F238E27FC236}">
                <a16:creationId xmlns:a16="http://schemas.microsoft.com/office/drawing/2014/main" id="{1F9AA932-EB75-41BD-9548-02434C83620D}"/>
              </a:ext>
            </a:extLst>
          </p:cNvPr>
          <p:cNvSpPr>
            <a:spLocks noGrp="1"/>
          </p:cNvSpPr>
          <p:nvPr>
            <p:ph sz="half" idx="2"/>
          </p:nvPr>
        </p:nvSpPr>
        <p:spPr>
          <a:xfrm>
            <a:off x="228600" y="2055400"/>
            <a:ext cx="3410336" cy="3663285"/>
          </a:xfrm>
        </p:spPr>
        <p:txBody>
          <a:bodyPr vert="horz" lIns="91440" tIns="45720" rIns="91440" bIns="45720" rtlCol="0" anchor="t">
            <a:noAutofit/>
          </a:bodyPr>
          <a:lstStyle/>
          <a:p>
            <a:pPr marL="0" indent="0">
              <a:buNone/>
            </a:pPr>
            <a:r>
              <a:rPr lang="en-US">
                <a:latin typeface="Palatino Linotype"/>
                <a:cs typeface="Times New Roman"/>
              </a:rPr>
              <a:t>The board reviews, updates, and adopts by resolution policies, procedures and by-laws annually, or more frequently if required by changes in case law, regulation or statute. </a:t>
            </a:r>
            <a:r>
              <a:rPr lang="en-US" i="1">
                <a:latin typeface="Palatino Linotype"/>
                <a:cs typeface="Times New Roman"/>
                <a:hlinkClick r:id="rId3"/>
              </a:rPr>
              <a:t>N.J.S.A.</a:t>
            </a:r>
            <a:r>
              <a:rPr lang="en-US">
                <a:latin typeface="Palatino Linotype"/>
                <a:cs typeface="Times New Roman"/>
                <a:hlinkClick r:id="rId3"/>
              </a:rPr>
              <a:t> 18A:11</a:t>
            </a:r>
            <a:r>
              <a:rPr lang="en-US" i="1">
                <a:latin typeface="Palatino Linotype"/>
                <a:cs typeface="Times New Roman"/>
                <a:hlinkClick r:id="rId3"/>
              </a:rPr>
              <a:t> </a:t>
            </a:r>
            <a:endParaRPr lang="en-US" b="1" i="1">
              <a:solidFill>
                <a:schemeClr val="accent1">
                  <a:lumMod val="75000"/>
                </a:schemeClr>
              </a:solidFill>
              <a:cs typeface="Times New Roman" panose="02020603050405020304" pitchFamily="18" charset="0"/>
            </a:endParaRPr>
          </a:p>
        </p:txBody>
      </p:sp>
      <p:sp>
        <p:nvSpPr>
          <p:cNvPr id="5" name="Text Placeholder 4">
            <a:extLst>
              <a:ext uri="{FF2B5EF4-FFF2-40B4-BE49-F238E27FC236}">
                <a16:creationId xmlns:a16="http://schemas.microsoft.com/office/drawing/2014/main" id="{BA5219F3-6459-4414-A1EC-7352CB6ABD21}"/>
              </a:ext>
            </a:extLst>
          </p:cNvPr>
          <p:cNvSpPr>
            <a:spLocks noGrp="1"/>
          </p:cNvSpPr>
          <p:nvPr>
            <p:ph type="body" idx="13"/>
          </p:nvPr>
        </p:nvSpPr>
        <p:spPr>
          <a:xfrm>
            <a:off x="4248142" y="1231733"/>
            <a:ext cx="3410337" cy="823667"/>
          </a:xfrm>
        </p:spPr>
        <p:txBody>
          <a:bodyPr/>
          <a:lstStyle/>
          <a:p>
            <a:r>
              <a:rPr lang="en-US" sz="2000" dirty="0"/>
              <a:t>2. Purpose</a:t>
            </a:r>
          </a:p>
        </p:txBody>
      </p:sp>
      <p:sp>
        <p:nvSpPr>
          <p:cNvPr id="10" name="Content Placeholder 9">
            <a:extLst>
              <a:ext uri="{FF2B5EF4-FFF2-40B4-BE49-F238E27FC236}">
                <a16:creationId xmlns:a16="http://schemas.microsoft.com/office/drawing/2014/main" id="{FF4F6173-ECEB-4E61-BE1F-D513E16CABEC}"/>
              </a:ext>
            </a:extLst>
          </p:cNvPr>
          <p:cNvSpPr>
            <a:spLocks noGrp="1"/>
          </p:cNvSpPr>
          <p:nvPr>
            <p:ph sz="half" idx="14"/>
          </p:nvPr>
        </p:nvSpPr>
        <p:spPr>
          <a:xfrm>
            <a:off x="4248143" y="2055400"/>
            <a:ext cx="3410336" cy="3663285"/>
          </a:xfrm>
        </p:spPr>
        <p:txBody>
          <a:bodyPr vert="horz" lIns="91440" tIns="45720" rIns="91440" bIns="45720" rtlCol="0" anchor="t">
            <a:noAutofit/>
          </a:bodyPr>
          <a:lstStyle/>
          <a:p>
            <a:pPr marL="0" indent="0">
              <a:buNone/>
            </a:pPr>
            <a:r>
              <a:rPr lang="en-US" dirty="0">
                <a:latin typeface="Palatino Linotype"/>
              </a:rPr>
              <a:t>To ensure that the district board of education has the required board policies, procedures and bylaws, reviews them annually, and continues to update them as needed.</a:t>
            </a:r>
          </a:p>
        </p:txBody>
      </p:sp>
      <p:sp>
        <p:nvSpPr>
          <p:cNvPr id="6" name="Text Placeholder 5">
            <a:extLst>
              <a:ext uri="{FF2B5EF4-FFF2-40B4-BE49-F238E27FC236}">
                <a16:creationId xmlns:a16="http://schemas.microsoft.com/office/drawing/2014/main" id="{03A85474-D762-4C24-A0CA-634273C96D81}"/>
              </a:ext>
            </a:extLst>
          </p:cNvPr>
          <p:cNvSpPr>
            <a:spLocks noGrp="1"/>
          </p:cNvSpPr>
          <p:nvPr>
            <p:ph type="body" idx="15"/>
          </p:nvPr>
        </p:nvSpPr>
        <p:spPr>
          <a:xfrm>
            <a:off x="8020583" y="1231733"/>
            <a:ext cx="3410337" cy="823667"/>
          </a:xfrm>
        </p:spPr>
        <p:txBody>
          <a:bodyPr/>
          <a:lstStyle/>
          <a:p>
            <a:r>
              <a:rPr lang="en-US" sz="2000" dirty="0"/>
              <a:t>3. Documentation</a:t>
            </a:r>
          </a:p>
        </p:txBody>
      </p:sp>
      <p:sp>
        <p:nvSpPr>
          <p:cNvPr id="11" name="Content Placeholder 10">
            <a:extLst>
              <a:ext uri="{FF2B5EF4-FFF2-40B4-BE49-F238E27FC236}">
                <a16:creationId xmlns:a16="http://schemas.microsoft.com/office/drawing/2014/main" id="{93D4F08E-E85D-4F02-B6A7-E79A7738C0A1}"/>
              </a:ext>
            </a:extLst>
          </p:cNvPr>
          <p:cNvSpPr>
            <a:spLocks noGrp="1"/>
          </p:cNvSpPr>
          <p:nvPr>
            <p:ph sz="half" idx="16"/>
          </p:nvPr>
        </p:nvSpPr>
        <p:spPr>
          <a:xfrm>
            <a:off x="8020583" y="2055399"/>
            <a:ext cx="3410336" cy="3663285"/>
          </a:xfrm>
        </p:spPr>
        <p:txBody>
          <a:bodyPr/>
          <a:lstStyle/>
          <a:p>
            <a:r>
              <a:rPr lang="en-US" dirty="0"/>
              <a:t>This indicator is monitored remotely. </a:t>
            </a:r>
          </a:p>
          <a:p>
            <a:r>
              <a:rPr lang="en-US" dirty="0"/>
              <a:t>District policy manual (electronic or hard copy).</a:t>
            </a:r>
          </a:p>
          <a:p>
            <a:r>
              <a:rPr lang="en-US" dirty="0"/>
              <a:t>District board of education minutes and resolutions approving the new/revised policies.</a:t>
            </a:r>
          </a:p>
        </p:txBody>
      </p:sp>
      <p:sp>
        <p:nvSpPr>
          <p:cNvPr id="3" name="Slide Number Placeholder 2">
            <a:extLst>
              <a:ext uri="{FF2B5EF4-FFF2-40B4-BE49-F238E27FC236}">
                <a16:creationId xmlns:a16="http://schemas.microsoft.com/office/drawing/2014/main" id="{21DD8D8A-3ACC-4D15-B8D1-0594C0DC32B3}"/>
              </a:ext>
            </a:extLst>
          </p:cNvPr>
          <p:cNvSpPr>
            <a:spLocks noGrp="1"/>
          </p:cNvSpPr>
          <p:nvPr>
            <p:ph type="sldNum" sz="quarter" idx="12"/>
          </p:nvPr>
        </p:nvSpPr>
        <p:spPr/>
        <p:txBody>
          <a:bodyPr/>
          <a:lstStyle/>
          <a:p>
            <a:fld id="{A3D1C70C-36A2-44FC-A083-98959550CFF4}" type="slidenum">
              <a:rPr lang="en-US" smtClean="0"/>
              <a:t>13</a:t>
            </a:fld>
            <a:endParaRPr lang="en-US"/>
          </a:p>
        </p:txBody>
      </p:sp>
    </p:spTree>
    <p:extLst>
      <p:ext uri="{BB962C8B-B14F-4D97-AF65-F5344CB8AC3E}">
        <p14:creationId xmlns:p14="http://schemas.microsoft.com/office/powerpoint/2010/main" val="2154854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normAutofit/>
          </a:bodyPr>
          <a:lstStyle/>
          <a:p>
            <a:pPr>
              <a:lnSpc>
                <a:spcPct val="100000"/>
              </a:lnSpc>
              <a:spcBef>
                <a:spcPts val="0"/>
              </a:spcBef>
            </a:pPr>
            <a:r>
              <a:rPr lang="en-US" sz="3600"/>
              <a:t>Governance Indicator 2a</a:t>
            </a:r>
            <a:r>
              <a:rPr lang="en-US" sz="3400"/>
              <a:t> </a:t>
            </a:r>
            <a:r>
              <a:rPr lang="en-US" sz="2600"/>
              <a:t>Total of 7 Points</a:t>
            </a:r>
            <a:endParaRPr lang="en-US" sz="2600">
              <a:solidFill>
                <a:schemeClr val="accent1">
                  <a:lumMod val="50000"/>
                </a:schemeClr>
              </a:solidFill>
            </a:endParaRPr>
          </a:p>
        </p:txBody>
      </p:sp>
      <p:sp>
        <p:nvSpPr>
          <p:cNvPr id="4" name="Text Placeholder 3">
            <a:extLst>
              <a:ext uri="{FF2B5EF4-FFF2-40B4-BE49-F238E27FC236}">
                <a16:creationId xmlns:a16="http://schemas.microsoft.com/office/drawing/2014/main" id="{9B5F3057-9F0E-4DA0-A764-2D3A30917C61}"/>
              </a:ext>
            </a:extLst>
          </p:cNvPr>
          <p:cNvSpPr>
            <a:spLocks noGrp="1"/>
          </p:cNvSpPr>
          <p:nvPr>
            <p:ph type="body" idx="1"/>
          </p:nvPr>
        </p:nvSpPr>
        <p:spPr>
          <a:xfrm>
            <a:off x="228600" y="886030"/>
            <a:ext cx="3410337" cy="864570"/>
          </a:xfrm>
        </p:spPr>
        <p:txBody>
          <a:bodyPr/>
          <a:lstStyle/>
          <a:p>
            <a:r>
              <a:rPr lang="en-US" sz="2000"/>
              <a:t>1. Policy CSA Evaluation</a:t>
            </a:r>
          </a:p>
        </p:txBody>
      </p:sp>
      <p:sp>
        <p:nvSpPr>
          <p:cNvPr id="9" name="Content Placeholder 8">
            <a:extLst>
              <a:ext uri="{FF2B5EF4-FFF2-40B4-BE49-F238E27FC236}">
                <a16:creationId xmlns:a16="http://schemas.microsoft.com/office/drawing/2014/main" id="{CF3423B6-C618-4998-A3BF-A2F558C552EF}"/>
              </a:ext>
            </a:extLst>
          </p:cNvPr>
          <p:cNvSpPr>
            <a:spLocks noGrp="1"/>
          </p:cNvSpPr>
          <p:nvPr>
            <p:ph sz="half" idx="2"/>
          </p:nvPr>
        </p:nvSpPr>
        <p:spPr>
          <a:xfrm>
            <a:off x="228600" y="1750600"/>
            <a:ext cx="3410336" cy="4193000"/>
          </a:xfrm>
        </p:spPr>
        <p:txBody>
          <a:bodyPr vert="horz" lIns="91440" tIns="45720" rIns="91440" bIns="45720" rtlCol="0" anchor="t">
            <a:noAutofit/>
          </a:bodyPr>
          <a:lstStyle/>
          <a:p>
            <a:pPr marL="0" indent="0">
              <a:buNone/>
            </a:pPr>
            <a:r>
              <a:rPr lang="en-US">
                <a:latin typeface="Palatino Linotype"/>
              </a:rPr>
              <a:t>Board establishes a policy and a contract with the CSA to annually evaluate him or her based on the adoption of goals and performance measurements that reflect the highest priority is given to student achievement and attention is given to subgroup achievement and each new  member has received training on CSA evaluation. </a:t>
            </a:r>
            <a:r>
              <a:rPr lang="en-US" i="1" u="sng">
                <a:latin typeface="Palatino Linotype"/>
                <a:hlinkClick r:id="rId3"/>
              </a:rPr>
              <a:t>N.J.S.A. </a:t>
            </a:r>
            <a:r>
              <a:rPr lang="en-US" u="sng">
                <a:latin typeface="Palatino Linotype"/>
                <a:hlinkClick r:id="rId3"/>
              </a:rPr>
              <a:t>18A:17-20.3</a:t>
            </a:r>
            <a:endParaRPr lang="en-US">
              <a:latin typeface="Palatino Linotype"/>
              <a:cs typeface="Times New Roman" panose="02020603050405020304" pitchFamily="18" charset="0"/>
            </a:endParaRPr>
          </a:p>
        </p:txBody>
      </p:sp>
      <p:sp>
        <p:nvSpPr>
          <p:cNvPr id="5" name="Text Placeholder 4">
            <a:extLst>
              <a:ext uri="{FF2B5EF4-FFF2-40B4-BE49-F238E27FC236}">
                <a16:creationId xmlns:a16="http://schemas.microsoft.com/office/drawing/2014/main" id="{E5EA0D85-4A04-4B5A-BB15-F040F9CBE32A}"/>
              </a:ext>
            </a:extLst>
          </p:cNvPr>
          <p:cNvSpPr>
            <a:spLocks noGrp="1"/>
          </p:cNvSpPr>
          <p:nvPr>
            <p:ph type="body" idx="13"/>
          </p:nvPr>
        </p:nvSpPr>
        <p:spPr>
          <a:xfrm>
            <a:off x="4248143" y="887729"/>
            <a:ext cx="3410337" cy="864570"/>
          </a:xfrm>
        </p:spPr>
        <p:txBody>
          <a:bodyPr/>
          <a:lstStyle/>
          <a:p>
            <a:r>
              <a:rPr lang="en-US" sz="2000" dirty="0"/>
              <a:t>2. Purpose</a:t>
            </a:r>
          </a:p>
        </p:txBody>
      </p:sp>
      <p:sp>
        <p:nvSpPr>
          <p:cNvPr id="10" name="Content Placeholder 9">
            <a:extLst>
              <a:ext uri="{FF2B5EF4-FFF2-40B4-BE49-F238E27FC236}">
                <a16:creationId xmlns:a16="http://schemas.microsoft.com/office/drawing/2014/main" id="{A67411FC-EFB4-4700-819B-8D888FF7D386}"/>
              </a:ext>
            </a:extLst>
          </p:cNvPr>
          <p:cNvSpPr>
            <a:spLocks noGrp="1"/>
          </p:cNvSpPr>
          <p:nvPr>
            <p:ph sz="half" idx="14"/>
          </p:nvPr>
        </p:nvSpPr>
        <p:spPr>
          <a:xfrm>
            <a:off x="4248143" y="1807302"/>
            <a:ext cx="3410336" cy="4193000"/>
          </a:xfrm>
        </p:spPr>
        <p:txBody>
          <a:bodyPr/>
          <a:lstStyle/>
          <a:p>
            <a:pPr marL="0" indent="0">
              <a:buNone/>
            </a:pPr>
            <a:r>
              <a:rPr lang="en-US" sz="1800" dirty="0"/>
              <a:t>To ensure that the district board of education has established CSA evaluations that prioritize student achievement, including subgroup performance, and that each new board member has been trained in the evaluation of a CSA.</a:t>
            </a:r>
          </a:p>
        </p:txBody>
      </p:sp>
      <p:sp>
        <p:nvSpPr>
          <p:cNvPr id="6" name="Text Placeholder 5">
            <a:extLst>
              <a:ext uri="{FF2B5EF4-FFF2-40B4-BE49-F238E27FC236}">
                <a16:creationId xmlns:a16="http://schemas.microsoft.com/office/drawing/2014/main" id="{D4F8DB39-CB54-4649-B8CC-7ECE076E1A45}"/>
              </a:ext>
            </a:extLst>
          </p:cNvPr>
          <p:cNvSpPr>
            <a:spLocks noGrp="1"/>
          </p:cNvSpPr>
          <p:nvPr>
            <p:ph type="body" idx="15"/>
          </p:nvPr>
        </p:nvSpPr>
        <p:spPr>
          <a:xfrm>
            <a:off x="7943858" y="886030"/>
            <a:ext cx="3410337" cy="864570"/>
          </a:xfrm>
        </p:spPr>
        <p:txBody>
          <a:bodyPr/>
          <a:lstStyle/>
          <a:p>
            <a:r>
              <a:rPr lang="en-US" sz="2000" dirty="0"/>
              <a:t>3. Documentation</a:t>
            </a:r>
          </a:p>
        </p:txBody>
      </p:sp>
      <p:sp>
        <p:nvSpPr>
          <p:cNvPr id="11" name="Content Placeholder 10">
            <a:extLst>
              <a:ext uri="{FF2B5EF4-FFF2-40B4-BE49-F238E27FC236}">
                <a16:creationId xmlns:a16="http://schemas.microsoft.com/office/drawing/2014/main" id="{EA294249-0B15-420D-9765-27B4E4E89385}"/>
              </a:ext>
            </a:extLst>
          </p:cNvPr>
          <p:cNvSpPr>
            <a:spLocks noGrp="1"/>
          </p:cNvSpPr>
          <p:nvPr>
            <p:ph sz="half" idx="16"/>
          </p:nvPr>
        </p:nvSpPr>
        <p:spPr>
          <a:xfrm>
            <a:off x="7943858" y="1750600"/>
            <a:ext cx="3410336" cy="4193000"/>
          </a:xfrm>
        </p:spPr>
        <p:txBody>
          <a:bodyPr vert="horz" lIns="91440" tIns="45720" rIns="91440" bIns="45720" rtlCol="0" anchor="t">
            <a:noAutofit/>
          </a:bodyPr>
          <a:lstStyle/>
          <a:p>
            <a:pPr marL="285750" indent="-285750">
              <a:spcBef>
                <a:spcPts val="500"/>
              </a:spcBef>
              <a:spcAft>
                <a:spcPts val="1400"/>
              </a:spcAft>
              <a:buFont typeface="Arial" panose="020B0604020202020204" pitchFamily="34" charset="0"/>
              <a:buChar char="•"/>
            </a:pPr>
            <a:r>
              <a:rPr lang="en-US" sz="1800" dirty="0">
                <a:latin typeface="Palatino Linotype"/>
              </a:rPr>
              <a:t>Most recent CSA evaluation, completed by July 1, which includes a focus on student achievement.</a:t>
            </a:r>
          </a:p>
          <a:p>
            <a:pPr marL="285750" indent="-285750">
              <a:spcBef>
                <a:spcPts val="500"/>
              </a:spcBef>
              <a:spcAft>
                <a:spcPts val="1400"/>
              </a:spcAft>
              <a:buFont typeface="Arial" panose="020B0604020202020204" pitchFamily="34" charset="0"/>
              <a:buChar char="•"/>
            </a:pPr>
            <a:r>
              <a:rPr lang="en-US" sz="1800" dirty="0">
                <a:latin typeface="Palatino Linotype"/>
              </a:rPr>
              <a:t>Copy of CSA evaluation policy.</a:t>
            </a:r>
          </a:p>
          <a:p>
            <a:pPr>
              <a:spcBef>
                <a:spcPts val="500"/>
              </a:spcBef>
              <a:spcAft>
                <a:spcPts val="1400"/>
              </a:spcAft>
            </a:pPr>
            <a:r>
              <a:rPr lang="en-US" dirty="0">
                <a:latin typeface="Palatino Linotype"/>
              </a:rPr>
              <a:t>List of new board members and evidence of required training.</a:t>
            </a:r>
            <a:endParaRPr lang="en-US" dirty="0"/>
          </a:p>
        </p:txBody>
      </p:sp>
      <p:sp>
        <p:nvSpPr>
          <p:cNvPr id="3" name="Slide Number Placeholder 2">
            <a:extLst>
              <a:ext uri="{FF2B5EF4-FFF2-40B4-BE49-F238E27FC236}">
                <a16:creationId xmlns:a16="http://schemas.microsoft.com/office/drawing/2014/main" id="{82CC8210-078F-4475-8AE4-C3179E004B01}"/>
              </a:ext>
            </a:extLst>
          </p:cNvPr>
          <p:cNvSpPr>
            <a:spLocks noGrp="1"/>
          </p:cNvSpPr>
          <p:nvPr>
            <p:ph type="sldNum" sz="quarter" idx="12"/>
          </p:nvPr>
        </p:nvSpPr>
        <p:spPr/>
        <p:txBody>
          <a:bodyPr/>
          <a:lstStyle/>
          <a:p>
            <a:fld id="{A3D1C70C-36A2-44FC-A083-98959550CFF4}" type="slidenum">
              <a:rPr lang="en-US" smtClean="0"/>
              <a:t>14</a:t>
            </a:fld>
            <a:endParaRPr lang="en-US"/>
          </a:p>
        </p:txBody>
      </p:sp>
    </p:spTree>
    <p:extLst>
      <p:ext uri="{BB962C8B-B14F-4D97-AF65-F5344CB8AC3E}">
        <p14:creationId xmlns:p14="http://schemas.microsoft.com/office/powerpoint/2010/main" val="5100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lstStyle/>
          <a:p>
            <a:pPr>
              <a:lnSpc>
                <a:spcPct val="100000"/>
              </a:lnSpc>
              <a:spcBef>
                <a:spcPts val="0"/>
              </a:spcBef>
            </a:pPr>
            <a:r>
              <a:rPr lang="en-US" sz="3600"/>
              <a:t>Governance Indicator 2b </a:t>
            </a:r>
            <a:r>
              <a:rPr lang="en-US" sz="2600"/>
              <a:t>Total of 6 Points</a:t>
            </a:r>
            <a:endParaRPr lang="en-US" sz="2600">
              <a:solidFill>
                <a:schemeClr val="accent1">
                  <a:lumMod val="50000"/>
                </a:schemeClr>
              </a:solidFill>
            </a:endParaRPr>
          </a:p>
        </p:txBody>
      </p:sp>
      <p:sp>
        <p:nvSpPr>
          <p:cNvPr id="4" name="Text Placeholder 3">
            <a:extLst>
              <a:ext uri="{FF2B5EF4-FFF2-40B4-BE49-F238E27FC236}">
                <a16:creationId xmlns:a16="http://schemas.microsoft.com/office/drawing/2014/main" id="{B61EACFC-86A4-4390-B03B-3EC2EE1DEC86}"/>
              </a:ext>
            </a:extLst>
          </p:cNvPr>
          <p:cNvSpPr>
            <a:spLocks noGrp="1"/>
          </p:cNvSpPr>
          <p:nvPr>
            <p:ph type="body" idx="1"/>
          </p:nvPr>
        </p:nvSpPr>
        <p:spPr>
          <a:xfrm>
            <a:off x="228600" y="1268154"/>
            <a:ext cx="3410337" cy="823667"/>
          </a:xfrm>
        </p:spPr>
        <p:txBody>
          <a:bodyPr/>
          <a:lstStyle/>
          <a:p>
            <a:r>
              <a:rPr lang="en-US" sz="2000" dirty="0"/>
              <a:t>1. CSA Evaluation Timely</a:t>
            </a:r>
          </a:p>
        </p:txBody>
      </p:sp>
      <p:sp>
        <p:nvSpPr>
          <p:cNvPr id="11" name="Content Placeholder 10">
            <a:extLst>
              <a:ext uri="{FF2B5EF4-FFF2-40B4-BE49-F238E27FC236}">
                <a16:creationId xmlns:a16="http://schemas.microsoft.com/office/drawing/2014/main" id="{A6FC28CF-B373-490A-AC83-C11DF2D29002}"/>
              </a:ext>
            </a:extLst>
          </p:cNvPr>
          <p:cNvSpPr>
            <a:spLocks noGrp="1"/>
          </p:cNvSpPr>
          <p:nvPr>
            <p:ph sz="half" idx="2"/>
          </p:nvPr>
        </p:nvSpPr>
        <p:spPr>
          <a:xfrm>
            <a:off x="228600" y="2209800"/>
            <a:ext cx="3410336" cy="3663285"/>
          </a:xfrm>
        </p:spPr>
        <p:txBody>
          <a:bodyPr vert="horz" lIns="91440" tIns="45720" rIns="91440" bIns="45720" rtlCol="0" anchor="t">
            <a:noAutofit/>
          </a:bodyPr>
          <a:lstStyle/>
          <a:p>
            <a:pPr marL="0" indent="0">
              <a:buNone/>
            </a:pPr>
            <a:r>
              <a:rPr lang="en-US" dirty="0">
                <a:latin typeface="Palatino Linotype"/>
                <a:cs typeface="Calibri"/>
              </a:rPr>
              <a:t>The board completes the CSA evaluation by July 1</a:t>
            </a:r>
            <a:r>
              <a:rPr lang="en-US" baseline="30000" dirty="0">
                <a:latin typeface="Palatino Linotype"/>
                <a:cs typeface="Calibri"/>
              </a:rPr>
              <a:t>st</a:t>
            </a:r>
            <a:r>
              <a:rPr lang="en-US" dirty="0">
                <a:latin typeface="Palatino Linotype"/>
                <a:cs typeface="Calibri"/>
              </a:rPr>
              <a:t> for both individual and shared CSAs. </a:t>
            </a:r>
            <a:r>
              <a:rPr lang="en-US" i="1" dirty="0">
                <a:latin typeface="Palatino Linotype"/>
                <a:cs typeface="Calibri"/>
                <a:hlinkClick r:id="rId3"/>
              </a:rPr>
              <a:t>N.J.A.C.</a:t>
            </a:r>
            <a:r>
              <a:rPr lang="en-US" dirty="0">
                <a:latin typeface="Palatino Linotype"/>
                <a:cs typeface="Calibri"/>
                <a:hlinkClick r:id="rId3"/>
              </a:rPr>
              <a:t> 6A:10-8.1(g)</a:t>
            </a:r>
            <a:r>
              <a:rPr lang="en-US" dirty="0">
                <a:latin typeface="Palatino Linotype"/>
                <a:cs typeface="Calibri"/>
              </a:rPr>
              <a:t> </a:t>
            </a:r>
            <a:endParaRPr lang="en-US" dirty="0">
              <a:cs typeface="Calibri" panose="020F0502020204030204" pitchFamily="34" charset="0"/>
            </a:endParaRPr>
          </a:p>
        </p:txBody>
      </p:sp>
      <p:sp>
        <p:nvSpPr>
          <p:cNvPr id="5" name="Text Placeholder 4">
            <a:extLst>
              <a:ext uri="{FF2B5EF4-FFF2-40B4-BE49-F238E27FC236}">
                <a16:creationId xmlns:a16="http://schemas.microsoft.com/office/drawing/2014/main" id="{D5E3E741-F95B-4ABC-B434-E618220F7983}"/>
              </a:ext>
            </a:extLst>
          </p:cNvPr>
          <p:cNvSpPr>
            <a:spLocks noGrp="1"/>
          </p:cNvSpPr>
          <p:nvPr>
            <p:ph type="body" idx="13"/>
          </p:nvPr>
        </p:nvSpPr>
        <p:spPr>
          <a:xfrm>
            <a:off x="4190226" y="1268154"/>
            <a:ext cx="3410337" cy="823667"/>
          </a:xfrm>
        </p:spPr>
        <p:txBody>
          <a:bodyPr/>
          <a:lstStyle/>
          <a:p>
            <a:r>
              <a:rPr lang="en-US" sz="2000" dirty="0"/>
              <a:t>2. Purpose</a:t>
            </a:r>
          </a:p>
        </p:txBody>
      </p:sp>
      <p:sp>
        <p:nvSpPr>
          <p:cNvPr id="12" name="Content Placeholder 11">
            <a:extLst>
              <a:ext uri="{FF2B5EF4-FFF2-40B4-BE49-F238E27FC236}">
                <a16:creationId xmlns:a16="http://schemas.microsoft.com/office/drawing/2014/main" id="{D62D12AD-076E-43C2-AC12-AEABDD70B4E8}"/>
              </a:ext>
            </a:extLst>
          </p:cNvPr>
          <p:cNvSpPr>
            <a:spLocks noGrp="1"/>
          </p:cNvSpPr>
          <p:nvPr>
            <p:ph sz="half" idx="14"/>
          </p:nvPr>
        </p:nvSpPr>
        <p:spPr>
          <a:xfrm>
            <a:off x="4190226" y="2209800"/>
            <a:ext cx="3202339" cy="3663285"/>
          </a:xfrm>
        </p:spPr>
        <p:txBody>
          <a:bodyPr/>
          <a:lstStyle/>
          <a:p>
            <a:pPr marL="0" indent="0">
              <a:buNone/>
            </a:pPr>
            <a:r>
              <a:rPr lang="en-US" dirty="0"/>
              <a:t>To ensure the CSA evaluation is completed by the required date of July 1.</a:t>
            </a:r>
          </a:p>
        </p:txBody>
      </p:sp>
      <p:sp>
        <p:nvSpPr>
          <p:cNvPr id="6" name="Text Placeholder 5">
            <a:extLst>
              <a:ext uri="{FF2B5EF4-FFF2-40B4-BE49-F238E27FC236}">
                <a16:creationId xmlns:a16="http://schemas.microsoft.com/office/drawing/2014/main" id="{82530362-9D5A-4363-8B86-93CA38F8830B}"/>
              </a:ext>
            </a:extLst>
          </p:cNvPr>
          <p:cNvSpPr>
            <a:spLocks noGrp="1"/>
          </p:cNvSpPr>
          <p:nvPr>
            <p:ph type="body" idx="15"/>
          </p:nvPr>
        </p:nvSpPr>
        <p:spPr/>
        <p:txBody>
          <a:bodyPr/>
          <a:lstStyle/>
          <a:p>
            <a:r>
              <a:rPr lang="en-US" sz="2000" dirty="0"/>
              <a:t>3. Documentation</a:t>
            </a:r>
          </a:p>
        </p:txBody>
      </p:sp>
      <p:sp>
        <p:nvSpPr>
          <p:cNvPr id="13" name="Content Placeholder 12">
            <a:extLst>
              <a:ext uri="{FF2B5EF4-FFF2-40B4-BE49-F238E27FC236}">
                <a16:creationId xmlns:a16="http://schemas.microsoft.com/office/drawing/2014/main" id="{26F24D16-FE27-4129-BF20-ACDE6421D846}"/>
              </a:ext>
            </a:extLst>
          </p:cNvPr>
          <p:cNvSpPr>
            <a:spLocks noGrp="1"/>
          </p:cNvSpPr>
          <p:nvPr>
            <p:ph sz="half" idx="16"/>
          </p:nvPr>
        </p:nvSpPr>
        <p:spPr>
          <a:xfrm>
            <a:off x="7989995" y="2209800"/>
            <a:ext cx="3440924" cy="3663285"/>
          </a:xfrm>
        </p:spPr>
        <p:txBody>
          <a:bodyPr/>
          <a:lstStyle/>
          <a:p>
            <a:r>
              <a:rPr lang="en-US" dirty="0"/>
              <a:t>District board of education minutes indicating the evaluation was conducted by July 1. </a:t>
            </a:r>
          </a:p>
          <a:p>
            <a:r>
              <a:rPr lang="en-US" dirty="0"/>
              <a:t>Dated and signed copy of the CSA evaluation by July 1.</a:t>
            </a:r>
          </a:p>
        </p:txBody>
      </p:sp>
      <p:sp>
        <p:nvSpPr>
          <p:cNvPr id="3" name="Slide Number Placeholder 2">
            <a:extLst>
              <a:ext uri="{FF2B5EF4-FFF2-40B4-BE49-F238E27FC236}">
                <a16:creationId xmlns:a16="http://schemas.microsoft.com/office/drawing/2014/main" id="{2F0F6D85-77F9-4B5F-A210-C29CEA8A8662}"/>
              </a:ext>
            </a:extLst>
          </p:cNvPr>
          <p:cNvSpPr>
            <a:spLocks noGrp="1"/>
          </p:cNvSpPr>
          <p:nvPr>
            <p:ph type="sldNum" sz="quarter" idx="12"/>
          </p:nvPr>
        </p:nvSpPr>
        <p:spPr/>
        <p:txBody>
          <a:bodyPr/>
          <a:lstStyle/>
          <a:p>
            <a:fld id="{A3D1C70C-36A2-44FC-A083-98959550CFF4}" type="slidenum">
              <a:rPr lang="en-US" smtClean="0"/>
              <a:t>15</a:t>
            </a:fld>
            <a:endParaRPr lang="en-US"/>
          </a:p>
        </p:txBody>
      </p:sp>
    </p:spTree>
    <p:extLst>
      <p:ext uri="{BB962C8B-B14F-4D97-AF65-F5344CB8AC3E}">
        <p14:creationId xmlns:p14="http://schemas.microsoft.com/office/powerpoint/2010/main" val="60193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lstStyle/>
          <a:p>
            <a:pPr>
              <a:lnSpc>
                <a:spcPct val="100000"/>
              </a:lnSpc>
              <a:spcBef>
                <a:spcPts val="0"/>
              </a:spcBef>
            </a:pPr>
            <a:r>
              <a:rPr lang="en-US" sz="3600"/>
              <a:t>Governance Indicator 3 </a:t>
            </a:r>
            <a:r>
              <a:rPr lang="en-US" sz="2600"/>
              <a:t>Total of</a:t>
            </a:r>
            <a:r>
              <a:rPr lang="en-US" sz="2600">
                <a:solidFill>
                  <a:schemeClr val="accent2">
                    <a:lumMod val="50000"/>
                  </a:schemeClr>
                </a:solidFill>
              </a:rPr>
              <a:t> 6 Points </a:t>
            </a:r>
            <a:endParaRPr lang="en-US" sz="2600">
              <a:solidFill>
                <a:schemeClr val="accent1">
                  <a:lumMod val="50000"/>
                </a:schemeClr>
              </a:solidFill>
            </a:endParaRPr>
          </a:p>
        </p:txBody>
      </p:sp>
      <p:sp>
        <p:nvSpPr>
          <p:cNvPr id="4" name="Text Placeholder 3">
            <a:extLst>
              <a:ext uri="{FF2B5EF4-FFF2-40B4-BE49-F238E27FC236}">
                <a16:creationId xmlns:a16="http://schemas.microsoft.com/office/drawing/2014/main" id="{DB71F3B8-48A1-42A6-BBF9-80FA11F98EAB}"/>
              </a:ext>
            </a:extLst>
          </p:cNvPr>
          <p:cNvSpPr>
            <a:spLocks noGrp="1"/>
          </p:cNvSpPr>
          <p:nvPr>
            <p:ph type="body" idx="1"/>
          </p:nvPr>
        </p:nvSpPr>
        <p:spPr>
          <a:xfrm>
            <a:off x="228600" y="1219202"/>
            <a:ext cx="3410337" cy="630795"/>
          </a:xfrm>
        </p:spPr>
        <p:txBody>
          <a:bodyPr/>
          <a:lstStyle/>
          <a:p>
            <a:r>
              <a:rPr lang="en-US" sz="2000" dirty="0"/>
              <a:t>1. ECS Approval</a:t>
            </a:r>
          </a:p>
        </p:txBody>
      </p:sp>
      <p:sp>
        <p:nvSpPr>
          <p:cNvPr id="9" name="Content Placeholder 8">
            <a:extLst>
              <a:ext uri="{FF2B5EF4-FFF2-40B4-BE49-F238E27FC236}">
                <a16:creationId xmlns:a16="http://schemas.microsoft.com/office/drawing/2014/main" id="{7BEB47CC-C71E-4254-82B4-CD555D9EABD2}"/>
              </a:ext>
            </a:extLst>
          </p:cNvPr>
          <p:cNvSpPr>
            <a:spLocks noGrp="1"/>
          </p:cNvSpPr>
          <p:nvPr>
            <p:ph sz="half" idx="2"/>
          </p:nvPr>
        </p:nvSpPr>
        <p:spPr>
          <a:xfrm>
            <a:off x="228600" y="1903000"/>
            <a:ext cx="3505200" cy="4193000"/>
          </a:xfrm>
        </p:spPr>
        <p:txBody>
          <a:bodyPr vert="horz" lIns="91440" tIns="45720" rIns="91440" bIns="45720" rtlCol="0" anchor="t">
            <a:noAutofit/>
          </a:bodyPr>
          <a:lstStyle/>
          <a:p>
            <a:pPr marL="0" indent="0">
              <a:buNone/>
            </a:pPr>
            <a:r>
              <a:rPr lang="en-US" dirty="0">
                <a:latin typeface="Palatino Linotype"/>
                <a:cs typeface="Calibri"/>
              </a:rPr>
              <a:t>All new, renegotiated, amended, altered, or extended contracts for CSAs, assistant superintendents, and school business administrators are submitted to the executive county superintendent (ECS) for review and approval.  No formal action to approve or implement such contracts is taken prior to ECS review and approval.</a:t>
            </a:r>
            <a:r>
              <a:rPr lang="en-US" b="1" dirty="0">
                <a:solidFill>
                  <a:srgbClr val="002060"/>
                </a:solidFill>
                <a:latin typeface="Palatino Linotype"/>
                <a:cs typeface="Calibri"/>
              </a:rPr>
              <a:t> </a:t>
            </a:r>
            <a:r>
              <a:rPr lang="en-US" dirty="0">
                <a:latin typeface="Palatino Linotype"/>
                <a:cs typeface="Calibri"/>
              </a:rPr>
              <a:t> </a:t>
            </a:r>
            <a:r>
              <a:rPr lang="en-US" i="1" dirty="0">
                <a:latin typeface="Palatino Linotype"/>
                <a:cs typeface="Calibri"/>
                <a:hlinkClick r:id="rId3"/>
              </a:rPr>
              <a:t>N.J.S.A.</a:t>
            </a:r>
            <a:r>
              <a:rPr lang="en-US" dirty="0">
                <a:latin typeface="Palatino Linotype"/>
                <a:cs typeface="Calibri"/>
                <a:hlinkClick r:id="rId3"/>
              </a:rPr>
              <a:t> 18A:7-8</a:t>
            </a:r>
            <a:r>
              <a:rPr lang="en-US" dirty="0">
                <a:latin typeface="Palatino Linotype"/>
                <a:cs typeface="Calibri"/>
              </a:rPr>
              <a:t>, and </a:t>
            </a:r>
            <a:r>
              <a:rPr lang="pt-BR" i="1" dirty="0">
                <a:latin typeface="Palatino Linotype"/>
                <a:cs typeface="Calibri"/>
                <a:hlinkClick r:id="rId4"/>
              </a:rPr>
              <a:t>N.J.A.C. </a:t>
            </a:r>
            <a:r>
              <a:rPr lang="pt-BR" dirty="0">
                <a:latin typeface="Palatino Linotype"/>
                <a:cs typeface="Calibri"/>
                <a:hlinkClick r:id="rId4"/>
              </a:rPr>
              <a:t>6A:23A-3.1.</a:t>
            </a:r>
            <a:endParaRPr lang="en-US" dirty="0">
              <a:latin typeface="Palatino Linotype"/>
              <a:cs typeface="Calibri"/>
            </a:endParaRPr>
          </a:p>
        </p:txBody>
      </p:sp>
      <p:sp>
        <p:nvSpPr>
          <p:cNvPr id="5" name="Text Placeholder 4">
            <a:extLst>
              <a:ext uri="{FF2B5EF4-FFF2-40B4-BE49-F238E27FC236}">
                <a16:creationId xmlns:a16="http://schemas.microsoft.com/office/drawing/2014/main" id="{D1050A3F-6CD3-4B7B-BBA2-0E5B4E33F2F1}"/>
              </a:ext>
            </a:extLst>
          </p:cNvPr>
          <p:cNvSpPr>
            <a:spLocks noGrp="1"/>
          </p:cNvSpPr>
          <p:nvPr>
            <p:ph type="body" idx="13"/>
          </p:nvPr>
        </p:nvSpPr>
        <p:spPr>
          <a:xfrm>
            <a:off x="4248143" y="1211189"/>
            <a:ext cx="3410337" cy="630796"/>
          </a:xfrm>
        </p:spPr>
        <p:txBody>
          <a:bodyPr/>
          <a:lstStyle/>
          <a:p>
            <a:r>
              <a:rPr lang="en-US" sz="2000" dirty="0"/>
              <a:t>2. Purpose</a:t>
            </a:r>
          </a:p>
        </p:txBody>
      </p:sp>
      <p:sp>
        <p:nvSpPr>
          <p:cNvPr id="10" name="Content Placeholder 9">
            <a:extLst>
              <a:ext uri="{FF2B5EF4-FFF2-40B4-BE49-F238E27FC236}">
                <a16:creationId xmlns:a16="http://schemas.microsoft.com/office/drawing/2014/main" id="{7874DFF0-1DA5-43FE-8F4D-3BCAAE149505}"/>
              </a:ext>
            </a:extLst>
          </p:cNvPr>
          <p:cNvSpPr>
            <a:spLocks noGrp="1"/>
          </p:cNvSpPr>
          <p:nvPr>
            <p:ph sz="half" idx="14"/>
          </p:nvPr>
        </p:nvSpPr>
        <p:spPr>
          <a:xfrm>
            <a:off x="4248143" y="1915056"/>
            <a:ext cx="3246727" cy="4193000"/>
          </a:xfrm>
        </p:spPr>
        <p:txBody>
          <a:bodyPr/>
          <a:lstStyle/>
          <a:p>
            <a:pPr marL="0" indent="0">
              <a:spcBef>
                <a:spcPts val="0"/>
              </a:spcBef>
              <a:spcAft>
                <a:spcPts val="0"/>
              </a:spcAft>
              <a:buNone/>
            </a:pPr>
            <a:r>
              <a:rPr lang="en-US" sz="1800" dirty="0"/>
              <a:t>To ensure the district board of education gains prior approval by the ECS prior to formal action being taken on contracts for CSAs, deputy superintendents, assistant superintendents, and school business administrators.</a:t>
            </a:r>
          </a:p>
        </p:txBody>
      </p:sp>
      <p:sp>
        <p:nvSpPr>
          <p:cNvPr id="6" name="Text Placeholder 5">
            <a:extLst>
              <a:ext uri="{FF2B5EF4-FFF2-40B4-BE49-F238E27FC236}">
                <a16:creationId xmlns:a16="http://schemas.microsoft.com/office/drawing/2014/main" id="{223A7D1D-D1AA-4AA8-802E-168931E47E2B}"/>
              </a:ext>
            </a:extLst>
          </p:cNvPr>
          <p:cNvSpPr>
            <a:spLocks noGrp="1"/>
          </p:cNvSpPr>
          <p:nvPr>
            <p:ph type="body" idx="15"/>
          </p:nvPr>
        </p:nvSpPr>
        <p:spPr>
          <a:xfrm>
            <a:off x="8048134" y="1211188"/>
            <a:ext cx="3410337" cy="630797"/>
          </a:xfrm>
        </p:spPr>
        <p:txBody>
          <a:bodyPr/>
          <a:lstStyle/>
          <a:p>
            <a:r>
              <a:rPr lang="en-US" sz="2000" dirty="0"/>
              <a:t>3. Documentation</a:t>
            </a:r>
          </a:p>
        </p:txBody>
      </p:sp>
      <p:sp>
        <p:nvSpPr>
          <p:cNvPr id="11" name="Content Placeholder 10">
            <a:extLst>
              <a:ext uri="{FF2B5EF4-FFF2-40B4-BE49-F238E27FC236}">
                <a16:creationId xmlns:a16="http://schemas.microsoft.com/office/drawing/2014/main" id="{C16FAAD6-F21E-411B-80CF-954BE8444BDE}"/>
              </a:ext>
            </a:extLst>
          </p:cNvPr>
          <p:cNvSpPr>
            <a:spLocks noGrp="1"/>
          </p:cNvSpPr>
          <p:nvPr>
            <p:ph sz="half" idx="16"/>
          </p:nvPr>
        </p:nvSpPr>
        <p:spPr>
          <a:xfrm>
            <a:off x="8045559" y="1903000"/>
            <a:ext cx="3410336" cy="4193000"/>
          </a:xfrm>
        </p:spPr>
        <p:txBody>
          <a:bodyPr/>
          <a:lstStyle/>
          <a:p>
            <a:pPr marL="0" indent="0">
              <a:spcBef>
                <a:spcPts val="0"/>
              </a:spcBef>
              <a:spcAft>
                <a:spcPts val="0"/>
              </a:spcAft>
              <a:buNone/>
            </a:pPr>
            <a:r>
              <a:rPr lang="en-US" sz="1800" dirty="0"/>
              <a:t>ECS approval letter dated prior to any required public notice and hearing, as well as prior to the approval and execution of contracts by the district’s board of education. </a:t>
            </a:r>
          </a:p>
        </p:txBody>
      </p:sp>
      <p:sp>
        <p:nvSpPr>
          <p:cNvPr id="3" name="Slide Number Placeholder 2">
            <a:extLst>
              <a:ext uri="{FF2B5EF4-FFF2-40B4-BE49-F238E27FC236}">
                <a16:creationId xmlns:a16="http://schemas.microsoft.com/office/drawing/2014/main" id="{D0D507F4-11E4-4D48-A8F0-A1C46AB3E89A}"/>
              </a:ext>
            </a:extLst>
          </p:cNvPr>
          <p:cNvSpPr>
            <a:spLocks noGrp="1"/>
          </p:cNvSpPr>
          <p:nvPr>
            <p:ph type="sldNum" sz="quarter" idx="12"/>
          </p:nvPr>
        </p:nvSpPr>
        <p:spPr/>
        <p:txBody>
          <a:bodyPr/>
          <a:lstStyle/>
          <a:p>
            <a:fld id="{A3D1C70C-36A2-44FC-A083-98959550CFF4}" type="slidenum">
              <a:rPr lang="en-US" smtClean="0"/>
              <a:t>16</a:t>
            </a:fld>
            <a:endParaRPr lang="en-US"/>
          </a:p>
        </p:txBody>
      </p:sp>
    </p:spTree>
    <p:extLst>
      <p:ext uri="{BB962C8B-B14F-4D97-AF65-F5344CB8AC3E}">
        <p14:creationId xmlns:p14="http://schemas.microsoft.com/office/powerpoint/2010/main" val="964083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normAutofit/>
          </a:bodyPr>
          <a:lstStyle/>
          <a:p>
            <a:pPr>
              <a:lnSpc>
                <a:spcPct val="110000"/>
              </a:lnSpc>
              <a:spcBef>
                <a:spcPts val="0"/>
              </a:spcBef>
            </a:pPr>
            <a:r>
              <a:rPr lang="en-US" sz="3600"/>
              <a:t>Governance Indicator 4 </a:t>
            </a:r>
            <a:r>
              <a:rPr lang="en-US" sz="2600">
                <a:solidFill>
                  <a:schemeClr val="accent2">
                    <a:lumMod val="50000"/>
                  </a:schemeClr>
                </a:solidFill>
              </a:rPr>
              <a:t>Total of 6 Points</a:t>
            </a:r>
          </a:p>
        </p:txBody>
      </p:sp>
      <p:sp>
        <p:nvSpPr>
          <p:cNvPr id="4" name="Text Placeholder 3">
            <a:extLst>
              <a:ext uri="{FF2B5EF4-FFF2-40B4-BE49-F238E27FC236}">
                <a16:creationId xmlns:a16="http://schemas.microsoft.com/office/drawing/2014/main" id="{53B1E162-7327-44AA-B6C1-B071DF408964}"/>
              </a:ext>
            </a:extLst>
          </p:cNvPr>
          <p:cNvSpPr>
            <a:spLocks noGrp="1"/>
          </p:cNvSpPr>
          <p:nvPr>
            <p:ph type="body" idx="1"/>
          </p:nvPr>
        </p:nvSpPr>
        <p:spPr>
          <a:xfrm>
            <a:off x="228600" y="990600"/>
            <a:ext cx="3581400" cy="823667"/>
          </a:xfrm>
        </p:spPr>
        <p:txBody>
          <a:bodyPr/>
          <a:lstStyle/>
          <a:p>
            <a:r>
              <a:rPr lang="en-US" sz="2000"/>
              <a:t>1. CSA Recommendation</a:t>
            </a:r>
          </a:p>
        </p:txBody>
      </p:sp>
      <p:sp>
        <p:nvSpPr>
          <p:cNvPr id="9" name="Content Placeholder 8">
            <a:extLst>
              <a:ext uri="{FF2B5EF4-FFF2-40B4-BE49-F238E27FC236}">
                <a16:creationId xmlns:a16="http://schemas.microsoft.com/office/drawing/2014/main" id="{AC689B97-34C1-4A6F-9750-5B13E91C823C}"/>
              </a:ext>
            </a:extLst>
          </p:cNvPr>
          <p:cNvSpPr>
            <a:spLocks noGrp="1"/>
          </p:cNvSpPr>
          <p:nvPr>
            <p:ph sz="half" idx="2"/>
          </p:nvPr>
        </p:nvSpPr>
        <p:spPr>
          <a:xfrm>
            <a:off x="228600" y="2055400"/>
            <a:ext cx="3410336" cy="3663285"/>
          </a:xfrm>
        </p:spPr>
        <p:txBody>
          <a:bodyPr vert="horz" lIns="91440" tIns="45720" rIns="91440" bIns="45720" rtlCol="0" anchor="t">
            <a:noAutofit/>
          </a:bodyPr>
          <a:lstStyle/>
          <a:p>
            <a:pPr marL="0" indent="0">
              <a:buNone/>
            </a:pPr>
            <a:r>
              <a:rPr lang="en-US" dirty="0">
                <a:latin typeface="Palatino Linotype"/>
                <a:cs typeface="Calibri"/>
              </a:rPr>
              <a:t>The district approves appointments, transfers, and removes/renews certificated and non-certificated staff only by roll call majority vote of the board membership upon the recommendation of the CSA. </a:t>
            </a:r>
            <a:r>
              <a:rPr lang="en-US" i="1" dirty="0">
                <a:latin typeface="Palatino Linotype"/>
                <a:cs typeface="Calibri"/>
                <a:hlinkClick r:id="rId3"/>
              </a:rPr>
              <a:t>N.J.S.A. </a:t>
            </a:r>
            <a:r>
              <a:rPr lang="en-US" dirty="0">
                <a:latin typeface="Palatino Linotype"/>
                <a:cs typeface="Calibri"/>
                <a:hlinkClick r:id="rId3"/>
              </a:rPr>
              <a:t>18A:27-4.1</a:t>
            </a:r>
            <a:r>
              <a:rPr lang="en-US" dirty="0">
                <a:latin typeface="Palatino Linotype"/>
                <a:cs typeface="Calibri"/>
              </a:rPr>
              <a:t>, and </a:t>
            </a:r>
            <a:r>
              <a:rPr lang="en-US" i="1" dirty="0">
                <a:solidFill>
                  <a:srgbClr val="0070C0"/>
                </a:solidFill>
                <a:latin typeface="Palatino Linotype"/>
                <a:cs typeface="Calibri"/>
              </a:rPr>
              <a:t>N.J.A.C. </a:t>
            </a:r>
            <a:r>
              <a:rPr lang="en-US" dirty="0">
                <a:solidFill>
                  <a:srgbClr val="0070C0"/>
                </a:solidFill>
                <a:latin typeface="Palatino Linotype"/>
                <a:cs typeface="Calibri"/>
              </a:rPr>
              <a:t>6A:32-4.1</a:t>
            </a:r>
            <a:r>
              <a:rPr lang="en-US" i="1" dirty="0">
                <a:solidFill>
                  <a:srgbClr val="0070C0"/>
                </a:solidFill>
                <a:latin typeface="Palatino Linotype"/>
                <a:cs typeface="Calibri"/>
              </a:rPr>
              <a:t> </a:t>
            </a:r>
          </a:p>
        </p:txBody>
      </p:sp>
      <p:sp>
        <p:nvSpPr>
          <p:cNvPr id="5" name="Text Placeholder 4">
            <a:extLst>
              <a:ext uri="{FF2B5EF4-FFF2-40B4-BE49-F238E27FC236}">
                <a16:creationId xmlns:a16="http://schemas.microsoft.com/office/drawing/2014/main" id="{5DAA27E9-EE23-4245-A683-8E9C746BAB86}"/>
              </a:ext>
            </a:extLst>
          </p:cNvPr>
          <p:cNvSpPr>
            <a:spLocks noGrp="1"/>
          </p:cNvSpPr>
          <p:nvPr>
            <p:ph type="body" idx="13"/>
          </p:nvPr>
        </p:nvSpPr>
        <p:spPr>
          <a:xfrm>
            <a:off x="4154716" y="990599"/>
            <a:ext cx="3410337" cy="823667"/>
          </a:xfrm>
        </p:spPr>
        <p:txBody>
          <a:bodyPr/>
          <a:lstStyle/>
          <a:p>
            <a:r>
              <a:rPr lang="en-US" sz="2000" dirty="0"/>
              <a:t>2. Purpose</a:t>
            </a:r>
          </a:p>
        </p:txBody>
      </p:sp>
      <p:sp>
        <p:nvSpPr>
          <p:cNvPr id="10" name="Content Placeholder 9">
            <a:extLst>
              <a:ext uri="{FF2B5EF4-FFF2-40B4-BE49-F238E27FC236}">
                <a16:creationId xmlns:a16="http://schemas.microsoft.com/office/drawing/2014/main" id="{D14CCC12-B861-45EA-A46E-746EC2F10486}"/>
              </a:ext>
            </a:extLst>
          </p:cNvPr>
          <p:cNvSpPr>
            <a:spLocks noGrp="1"/>
          </p:cNvSpPr>
          <p:nvPr>
            <p:ph sz="half" idx="14"/>
          </p:nvPr>
        </p:nvSpPr>
        <p:spPr>
          <a:xfrm>
            <a:off x="4154716" y="2055399"/>
            <a:ext cx="3273360" cy="3663285"/>
          </a:xfrm>
        </p:spPr>
        <p:txBody>
          <a:bodyPr/>
          <a:lstStyle/>
          <a:p>
            <a:pPr marL="0" indent="0">
              <a:buNone/>
            </a:pPr>
            <a:r>
              <a:rPr lang="en-US" dirty="0"/>
              <a:t>To ensure no district board of education action is taken regarding personnel without CSA recommendation. </a:t>
            </a:r>
          </a:p>
        </p:txBody>
      </p:sp>
      <p:sp>
        <p:nvSpPr>
          <p:cNvPr id="6" name="Text Placeholder 5">
            <a:extLst>
              <a:ext uri="{FF2B5EF4-FFF2-40B4-BE49-F238E27FC236}">
                <a16:creationId xmlns:a16="http://schemas.microsoft.com/office/drawing/2014/main" id="{22E4F2EF-97E8-4B18-A954-287B6A6D34C3}"/>
              </a:ext>
            </a:extLst>
          </p:cNvPr>
          <p:cNvSpPr>
            <a:spLocks noGrp="1"/>
          </p:cNvSpPr>
          <p:nvPr>
            <p:ph type="body" idx="15"/>
          </p:nvPr>
        </p:nvSpPr>
        <p:spPr>
          <a:xfrm>
            <a:off x="8095863" y="990600"/>
            <a:ext cx="3410337" cy="823667"/>
          </a:xfrm>
        </p:spPr>
        <p:txBody>
          <a:bodyPr/>
          <a:lstStyle/>
          <a:p>
            <a:r>
              <a:rPr lang="en-US" sz="2000"/>
              <a:t>3. Documentation</a:t>
            </a:r>
          </a:p>
        </p:txBody>
      </p:sp>
      <p:sp>
        <p:nvSpPr>
          <p:cNvPr id="11" name="Content Placeholder 10">
            <a:extLst>
              <a:ext uri="{FF2B5EF4-FFF2-40B4-BE49-F238E27FC236}">
                <a16:creationId xmlns:a16="http://schemas.microsoft.com/office/drawing/2014/main" id="{01738505-02B2-44DF-803F-A20CAAACB5EA}"/>
              </a:ext>
            </a:extLst>
          </p:cNvPr>
          <p:cNvSpPr>
            <a:spLocks noGrp="1"/>
          </p:cNvSpPr>
          <p:nvPr>
            <p:ph sz="half" idx="16"/>
          </p:nvPr>
        </p:nvSpPr>
        <p:spPr>
          <a:xfrm>
            <a:off x="8095864" y="2055400"/>
            <a:ext cx="3410336" cy="3663285"/>
          </a:xfrm>
        </p:spPr>
        <p:txBody>
          <a:bodyPr/>
          <a:lstStyle/>
          <a:p>
            <a:pPr marL="0" indent="0">
              <a:buNone/>
            </a:pPr>
            <a:r>
              <a:rPr lang="en-US"/>
              <a:t>Board of education minutes demonstrating that, upon the CSA’s recommendation, there was a roll call majority vote of the district board of education’s full membership for the following personnel matters:</a:t>
            </a:r>
          </a:p>
          <a:p>
            <a:pPr>
              <a:spcBef>
                <a:spcPts val="0"/>
              </a:spcBef>
              <a:spcAft>
                <a:spcPts val="0"/>
              </a:spcAft>
            </a:pPr>
            <a:r>
              <a:rPr lang="en-US"/>
              <a:t>Approved appointments;</a:t>
            </a:r>
          </a:p>
          <a:p>
            <a:pPr>
              <a:spcBef>
                <a:spcPts val="0"/>
              </a:spcBef>
              <a:spcAft>
                <a:spcPts val="0"/>
              </a:spcAft>
            </a:pPr>
            <a:r>
              <a:rPr lang="en-US"/>
              <a:t>Transfers; and, </a:t>
            </a:r>
          </a:p>
          <a:p>
            <a:pPr>
              <a:spcBef>
                <a:spcPts val="0"/>
              </a:spcBef>
              <a:spcAft>
                <a:spcPts val="0"/>
              </a:spcAft>
            </a:pPr>
            <a:r>
              <a:rPr lang="en-US"/>
              <a:t>Removal/renewal of certified and non-certified officers and employees.</a:t>
            </a:r>
          </a:p>
        </p:txBody>
      </p:sp>
      <p:sp>
        <p:nvSpPr>
          <p:cNvPr id="3" name="Slide Number Placeholder 2">
            <a:extLst>
              <a:ext uri="{FF2B5EF4-FFF2-40B4-BE49-F238E27FC236}">
                <a16:creationId xmlns:a16="http://schemas.microsoft.com/office/drawing/2014/main" id="{5AE0407E-6640-43DF-A099-F0ECEE60ECEC}"/>
              </a:ext>
            </a:extLst>
          </p:cNvPr>
          <p:cNvSpPr>
            <a:spLocks noGrp="1"/>
          </p:cNvSpPr>
          <p:nvPr>
            <p:ph type="sldNum" sz="quarter" idx="12"/>
          </p:nvPr>
        </p:nvSpPr>
        <p:spPr/>
        <p:txBody>
          <a:bodyPr/>
          <a:lstStyle/>
          <a:p>
            <a:fld id="{A3D1C70C-36A2-44FC-A083-98959550CFF4}" type="slidenum">
              <a:rPr lang="en-US" smtClean="0"/>
              <a:t>17</a:t>
            </a:fld>
            <a:endParaRPr lang="en-US"/>
          </a:p>
        </p:txBody>
      </p:sp>
    </p:spTree>
    <p:extLst>
      <p:ext uri="{BB962C8B-B14F-4D97-AF65-F5344CB8AC3E}">
        <p14:creationId xmlns:p14="http://schemas.microsoft.com/office/powerpoint/2010/main" val="1836378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normAutofit/>
          </a:bodyPr>
          <a:lstStyle/>
          <a:p>
            <a:pPr>
              <a:lnSpc>
                <a:spcPct val="100000"/>
              </a:lnSpc>
              <a:spcBef>
                <a:spcPts val="0"/>
              </a:spcBef>
            </a:pPr>
            <a:r>
              <a:rPr lang="en-US" sz="3400"/>
              <a:t>Governance Indicator 5 </a:t>
            </a:r>
            <a:r>
              <a:rPr lang="en-US" sz="2400">
                <a:solidFill>
                  <a:schemeClr val="accent2">
                    <a:lumMod val="50000"/>
                  </a:schemeClr>
                </a:solidFill>
              </a:rPr>
              <a:t>Total of 7 Points</a:t>
            </a:r>
          </a:p>
        </p:txBody>
      </p:sp>
      <p:sp>
        <p:nvSpPr>
          <p:cNvPr id="4" name="Text Placeholder 3">
            <a:extLst>
              <a:ext uri="{FF2B5EF4-FFF2-40B4-BE49-F238E27FC236}">
                <a16:creationId xmlns:a16="http://schemas.microsoft.com/office/drawing/2014/main" id="{9107F5F0-D25B-4D79-8C99-812367CBBC55}"/>
              </a:ext>
            </a:extLst>
          </p:cNvPr>
          <p:cNvSpPr>
            <a:spLocks noGrp="1"/>
          </p:cNvSpPr>
          <p:nvPr>
            <p:ph type="body" idx="1"/>
          </p:nvPr>
        </p:nvSpPr>
        <p:spPr>
          <a:xfrm>
            <a:off x="152400" y="971550"/>
            <a:ext cx="3562735" cy="499668"/>
          </a:xfrm>
        </p:spPr>
        <p:txBody>
          <a:bodyPr/>
          <a:lstStyle/>
          <a:p>
            <a:r>
              <a:rPr lang="en-US" sz="2000" dirty="0"/>
              <a:t>1. CAP/Monitoring Review</a:t>
            </a:r>
          </a:p>
        </p:txBody>
      </p:sp>
      <p:sp>
        <p:nvSpPr>
          <p:cNvPr id="9" name="Content Placeholder 8">
            <a:extLst>
              <a:ext uri="{FF2B5EF4-FFF2-40B4-BE49-F238E27FC236}">
                <a16:creationId xmlns:a16="http://schemas.microsoft.com/office/drawing/2014/main" id="{BA904980-610B-482A-BB4D-42927E700F34}"/>
              </a:ext>
            </a:extLst>
          </p:cNvPr>
          <p:cNvSpPr>
            <a:spLocks noGrp="1"/>
          </p:cNvSpPr>
          <p:nvPr>
            <p:ph sz="half" idx="2"/>
          </p:nvPr>
        </p:nvSpPr>
        <p:spPr>
          <a:xfrm>
            <a:off x="152399" y="1536365"/>
            <a:ext cx="3562734" cy="3343342"/>
          </a:xfrm>
        </p:spPr>
        <p:txBody>
          <a:bodyPr/>
          <a:lstStyle/>
          <a:p>
            <a:pPr marL="0" indent="0">
              <a:buNone/>
            </a:pPr>
            <a:r>
              <a:rPr lang="en-US">
                <a:cs typeface="Times New Roman" panose="02020603050405020304" pitchFamily="18" charset="0"/>
              </a:rPr>
              <a:t>The board-approved corrective action plans (CAPs) are submitted for any finding or recommendation for all compliance-related reports, consolidated monitoring reports, financial audits, special education reports, etc.  The district has no outstanding monitoring or complaint investigation findings that exceed the required timelines for correction. There is no evidence of the school district not implementing the CAP. </a:t>
            </a:r>
          </a:p>
        </p:txBody>
      </p:sp>
      <p:sp>
        <p:nvSpPr>
          <p:cNvPr id="5" name="Text Placeholder 4">
            <a:extLst>
              <a:ext uri="{FF2B5EF4-FFF2-40B4-BE49-F238E27FC236}">
                <a16:creationId xmlns:a16="http://schemas.microsoft.com/office/drawing/2014/main" id="{B9571F6E-B35D-4251-8BD4-79E73FBB01B3}"/>
              </a:ext>
            </a:extLst>
          </p:cNvPr>
          <p:cNvSpPr>
            <a:spLocks noGrp="1"/>
          </p:cNvSpPr>
          <p:nvPr>
            <p:ph type="body" idx="13"/>
          </p:nvPr>
        </p:nvSpPr>
        <p:spPr>
          <a:xfrm>
            <a:off x="4086228" y="971550"/>
            <a:ext cx="3410337" cy="499817"/>
          </a:xfrm>
        </p:spPr>
        <p:txBody>
          <a:bodyPr/>
          <a:lstStyle/>
          <a:p>
            <a:r>
              <a:rPr lang="en-US" sz="2000" dirty="0"/>
              <a:t>2. Purpose</a:t>
            </a:r>
          </a:p>
        </p:txBody>
      </p:sp>
      <p:sp>
        <p:nvSpPr>
          <p:cNvPr id="10" name="Content Placeholder 9">
            <a:extLst>
              <a:ext uri="{FF2B5EF4-FFF2-40B4-BE49-F238E27FC236}">
                <a16:creationId xmlns:a16="http://schemas.microsoft.com/office/drawing/2014/main" id="{338D544E-6A93-4A10-82CB-8117A2916006}"/>
              </a:ext>
            </a:extLst>
          </p:cNvPr>
          <p:cNvSpPr>
            <a:spLocks noGrp="1"/>
          </p:cNvSpPr>
          <p:nvPr>
            <p:ph sz="half" idx="14"/>
          </p:nvPr>
        </p:nvSpPr>
        <p:spPr>
          <a:xfrm>
            <a:off x="4123490" y="1822928"/>
            <a:ext cx="3410336" cy="3378874"/>
          </a:xfrm>
        </p:spPr>
        <p:txBody>
          <a:bodyPr/>
          <a:lstStyle/>
          <a:p>
            <a:pPr marL="0" indent="0">
              <a:buNone/>
            </a:pPr>
            <a:r>
              <a:rPr lang="en-US" dirty="0"/>
              <a:t>To ensure that the school district is in compliance with corrective action plans and complaint investigation findings.</a:t>
            </a:r>
          </a:p>
        </p:txBody>
      </p:sp>
      <p:sp>
        <p:nvSpPr>
          <p:cNvPr id="6" name="Text Placeholder 5">
            <a:extLst>
              <a:ext uri="{FF2B5EF4-FFF2-40B4-BE49-F238E27FC236}">
                <a16:creationId xmlns:a16="http://schemas.microsoft.com/office/drawing/2014/main" id="{E13B01F7-DE53-493B-97DA-A22DC0389D13}"/>
              </a:ext>
            </a:extLst>
          </p:cNvPr>
          <p:cNvSpPr>
            <a:spLocks noGrp="1"/>
          </p:cNvSpPr>
          <p:nvPr>
            <p:ph type="body" idx="15"/>
          </p:nvPr>
        </p:nvSpPr>
        <p:spPr>
          <a:xfrm>
            <a:off x="7943858" y="971550"/>
            <a:ext cx="3410337" cy="499817"/>
          </a:xfrm>
        </p:spPr>
        <p:txBody>
          <a:bodyPr/>
          <a:lstStyle/>
          <a:p>
            <a:r>
              <a:rPr lang="en-US" sz="2000" dirty="0"/>
              <a:t>3. Documentation</a:t>
            </a:r>
          </a:p>
        </p:txBody>
      </p:sp>
      <p:sp>
        <p:nvSpPr>
          <p:cNvPr id="11" name="Content Placeholder 10">
            <a:extLst>
              <a:ext uri="{FF2B5EF4-FFF2-40B4-BE49-F238E27FC236}">
                <a16:creationId xmlns:a16="http://schemas.microsoft.com/office/drawing/2014/main" id="{076DEBDC-B73E-416B-ADCA-545AAEAB7E89}"/>
              </a:ext>
            </a:extLst>
          </p:cNvPr>
          <p:cNvSpPr>
            <a:spLocks noGrp="1"/>
          </p:cNvSpPr>
          <p:nvPr>
            <p:ph sz="half" idx="16"/>
          </p:nvPr>
        </p:nvSpPr>
        <p:spPr>
          <a:xfrm>
            <a:off x="7942183" y="1599046"/>
            <a:ext cx="3410336" cy="3414194"/>
          </a:xfrm>
        </p:spPr>
        <p:txBody>
          <a:bodyPr/>
          <a:lstStyle/>
          <a:p>
            <a:pPr marL="285750" indent="-285750">
              <a:buFont typeface="Arial" panose="020B0604020202020204" pitchFamily="34" charset="0"/>
              <a:buChar char="•"/>
            </a:pPr>
            <a:r>
              <a:rPr lang="en-US" dirty="0"/>
              <a:t>CAP, if applicable</a:t>
            </a:r>
          </a:p>
          <a:p>
            <a:pPr marL="285750" indent="-285750">
              <a:buFont typeface="Arial" panose="020B0604020202020204" pitchFamily="34" charset="0"/>
              <a:buChar char="•"/>
            </a:pPr>
            <a:r>
              <a:rPr lang="en-US" dirty="0"/>
              <a:t>Certification of Implementation (COI) of CAP Board of Education minutes</a:t>
            </a:r>
          </a:p>
          <a:p>
            <a:pPr marL="285750" indent="-285750">
              <a:buFont typeface="Arial" panose="020B0604020202020204" pitchFamily="34" charset="0"/>
              <a:buChar char="•"/>
            </a:pPr>
            <a:r>
              <a:rPr lang="en-US" dirty="0"/>
              <a:t>Compliance letters from the New Jersey Department of Education’s individual program offices</a:t>
            </a:r>
          </a:p>
        </p:txBody>
      </p:sp>
      <p:sp>
        <p:nvSpPr>
          <p:cNvPr id="3" name="Slide Number Placeholder 2">
            <a:extLst>
              <a:ext uri="{FF2B5EF4-FFF2-40B4-BE49-F238E27FC236}">
                <a16:creationId xmlns:a16="http://schemas.microsoft.com/office/drawing/2014/main" id="{2520B19A-E7C2-4D04-AC64-E811133D3BD5}"/>
              </a:ext>
            </a:extLst>
          </p:cNvPr>
          <p:cNvSpPr>
            <a:spLocks noGrp="1"/>
          </p:cNvSpPr>
          <p:nvPr>
            <p:ph type="sldNum" sz="quarter" idx="12"/>
          </p:nvPr>
        </p:nvSpPr>
        <p:spPr/>
        <p:txBody>
          <a:bodyPr/>
          <a:lstStyle/>
          <a:p>
            <a:fld id="{A3D1C70C-36A2-44FC-A083-98959550CFF4}" type="slidenum">
              <a:rPr lang="en-US" smtClean="0"/>
              <a:t>18</a:t>
            </a:fld>
            <a:endParaRPr lang="en-US"/>
          </a:p>
        </p:txBody>
      </p:sp>
    </p:spTree>
    <p:extLst>
      <p:ext uri="{BB962C8B-B14F-4D97-AF65-F5344CB8AC3E}">
        <p14:creationId xmlns:p14="http://schemas.microsoft.com/office/powerpoint/2010/main" val="1556246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BE5D-2F6A-472A-BF4D-89395E6B9AA9}"/>
              </a:ext>
            </a:extLst>
          </p:cNvPr>
          <p:cNvSpPr>
            <a:spLocks noGrp="1"/>
          </p:cNvSpPr>
          <p:nvPr>
            <p:ph type="title"/>
          </p:nvPr>
        </p:nvSpPr>
        <p:spPr/>
        <p:txBody>
          <a:bodyPr>
            <a:normAutofit/>
          </a:bodyPr>
          <a:lstStyle/>
          <a:p>
            <a:pPr algn="l">
              <a:lnSpc>
                <a:spcPct val="100000"/>
              </a:lnSpc>
              <a:spcBef>
                <a:spcPts val="0"/>
              </a:spcBef>
            </a:pPr>
            <a:r>
              <a:rPr lang="en-US" sz="3600">
                <a:solidFill>
                  <a:schemeClr val="accent2">
                    <a:lumMod val="50000"/>
                  </a:schemeClr>
                </a:solidFill>
                <a:latin typeface="Palatino Linotype" panose="02040502050505030304" pitchFamily="18" charset="0"/>
              </a:rPr>
              <a:t>Governance Indicator 6a </a:t>
            </a:r>
            <a:r>
              <a:rPr lang="en-US" sz="2600">
                <a:solidFill>
                  <a:schemeClr val="accent2">
                    <a:lumMod val="50000"/>
                  </a:schemeClr>
                </a:solidFill>
                <a:latin typeface="Palatino Linotype" panose="02040502050505030304" pitchFamily="18" charset="0"/>
              </a:rPr>
              <a:t>Total of 8 Points</a:t>
            </a:r>
          </a:p>
        </p:txBody>
      </p:sp>
      <p:sp>
        <p:nvSpPr>
          <p:cNvPr id="6" name="Text Placeholder 5">
            <a:extLst>
              <a:ext uri="{FF2B5EF4-FFF2-40B4-BE49-F238E27FC236}">
                <a16:creationId xmlns:a16="http://schemas.microsoft.com/office/drawing/2014/main" id="{F6376432-B83F-442B-8664-C3D73FA3ED9D}"/>
              </a:ext>
            </a:extLst>
          </p:cNvPr>
          <p:cNvSpPr>
            <a:spLocks noGrp="1"/>
          </p:cNvSpPr>
          <p:nvPr>
            <p:ph type="body" idx="1"/>
          </p:nvPr>
        </p:nvSpPr>
        <p:spPr>
          <a:xfrm>
            <a:off x="228600" y="1066800"/>
            <a:ext cx="3410337" cy="823667"/>
          </a:xfrm>
        </p:spPr>
        <p:txBody>
          <a:bodyPr/>
          <a:lstStyle/>
          <a:p>
            <a:r>
              <a:rPr lang="en-US" sz="2000"/>
              <a:t>1. Budget Planning</a:t>
            </a:r>
          </a:p>
        </p:txBody>
      </p:sp>
      <p:sp>
        <p:nvSpPr>
          <p:cNvPr id="7" name="Content Placeholder 6">
            <a:extLst>
              <a:ext uri="{FF2B5EF4-FFF2-40B4-BE49-F238E27FC236}">
                <a16:creationId xmlns:a16="http://schemas.microsoft.com/office/drawing/2014/main" id="{B62B5172-5F1B-4025-AAC9-3B704C2A061E}"/>
              </a:ext>
            </a:extLst>
          </p:cNvPr>
          <p:cNvSpPr>
            <a:spLocks noGrp="1"/>
          </p:cNvSpPr>
          <p:nvPr>
            <p:ph sz="half" idx="2"/>
          </p:nvPr>
        </p:nvSpPr>
        <p:spPr>
          <a:xfrm>
            <a:off x="228600" y="2131600"/>
            <a:ext cx="3410336" cy="3663285"/>
          </a:xfrm>
        </p:spPr>
        <p:txBody>
          <a:bodyPr vert="horz" lIns="91440" tIns="45720" rIns="91440" bIns="45720" rtlCol="0" anchor="t">
            <a:noAutofit/>
          </a:bodyPr>
          <a:lstStyle/>
          <a:p>
            <a:pPr marL="0" indent="0">
              <a:buNone/>
            </a:pPr>
            <a:r>
              <a:rPr lang="en-US" dirty="0">
                <a:latin typeface="Palatino Linotype"/>
                <a:cs typeface="Times New Roman"/>
              </a:rPr>
              <a:t>The board establishes policy and procedures for budget/financial planning that are integrated/aligned with district priorities and planning objectives based upon Statewide assessments and applicable strategic plans </a:t>
            </a:r>
            <a:r>
              <a:rPr lang="en-US" i="1" dirty="0">
                <a:latin typeface="Palatino Linotype"/>
                <a:cs typeface="Times New Roman"/>
                <a:hlinkClick r:id="rId3"/>
              </a:rPr>
              <a:t>N.J.S.A. </a:t>
            </a:r>
            <a:r>
              <a:rPr lang="en-US" dirty="0">
                <a:latin typeface="Palatino Linotype"/>
                <a:cs typeface="Times New Roman"/>
                <a:hlinkClick r:id="rId3"/>
              </a:rPr>
              <a:t>18A:7F-6 and </a:t>
            </a:r>
            <a:r>
              <a:rPr lang="en-US" dirty="0">
                <a:latin typeface="Palatino Linotype"/>
                <a:cs typeface="Times New Roman"/>
                <a:hlinkClick r:id="rId4"/>
              </a:rPr>
              <a:t>46</a:t>
            </a:r>
            <a:r>
              <a:rPr lang="en-US" dirty="0">
                <a:latin typeface="Palatino Linotype"/>
                <a:cs typeface="Times New Roman"/>
              </a:rPr>
              <a:t>, and </a:t>
            </a:r>
            <a:r>
              <a:rPr lang="pt-BR" i="1" dirty="0">
                <a:latin typeface="Palatino Linotype"/>
                <a:cs typeface="Times New Roman"/>
              </a:rPr>
              <a:t>N.J.A.C. </a:t>
            </a:r>
            <a:r>
              <a:rPr lang="pt-BR" dirty="0">
                <a:latin typeface="Palatino Linotype"/>
                <a:cs typeface="Times New Roman"/>
              </a:rPr>
              <a:t>6A:23A-8.1</a:t>
            </a:r>
            <a:endParaRPr lang="en-US" sz="2000" dirty="0">
              <a:latin typeface="Palatino Linotype"/>
              <a:cs typeface="Times New Roman"/>
            </a:endParaRPr>
          </a:p>
        </p:txBody>
      </p:sp>
      <p:sp>
        <p:nvSpPr>
          <p:cNvPr id="8" name="Text Placeholder 7">
            <a:extLst>
              <a:ext uri="{FF2B5EF4-FFF2-40B4-BE49-F238E27FC236}">
                <a16:creationId xmlns:a16="http://schemas.microsoft.com/office/drawing/2014/main" id="{66F49BE9-AED4-45CD-9D91-01796BC8A5B8}"/>
              </a:ext>
            </a:extLst>
          </p:cNvPr>
          <p:cNvSpPr>
            <a:spLocks noGrp="1"/>
          </p:cNvSpPr>
          <p:nvPr>
            <p:ph type="body" idx="13"/>
          </p:nvPr>
        </p:nvSpPr>
        <p:spPr>
          <a:xfrm>
            <a:off x="4086228" y="1066800"/>
            <a:ext cx="3410337" cy="823667"/>
          </a:xfrm>
        </p:spPr>
        <p:txBody>
          <a:bodyPr/>
          <a:lstStyle/>
          <a:p>
            <a:r>
              <a:rPr lang="en-US" sz="2000"/>
              <a:t>2. Purpose</a:t>
            </a:r>
          </a:p>
        </p:txBody>
      </p:sp>
      <p:sp>
        <p:nvSpPr>
          <p:cNvPr id="11" name="Content Placeholder 10">
            <a:extLst>
              <a:ext uri="{FF2B5EF4-FFF2-40B4-BE49-F238E27FC236}">
                <a16:creationId xmlns:a16="http://schemas.microsoft.com/office/drawing/2014/main" id="{311B659C-3BA1-405F-B561-64A6D619198B}"/>
              </a:ext>
            </a:extLst>
          </p:cNvPr>
          <p:cNvSpPr>
            <a:spLocks noGrp="1"/>
          </p:cNvSpPr>
          <p:nvPr>
            <p:ph sz="half" idx="14"/>
          </p:nvPr>
        </p:nvSpPr>
        <p:spPr>
          <a:xfrm>
            <a:off x="4086228" y="2131600"/>
            <a:ext cx="3410336" cy="3663285"/>
          </a:xfrm>
        </p:spPr>
        <p:txBody>
          <a:bodyPr/>
          <a:lstStyle/>
          <a:p>
            <a:r>
              <a:rPr lang="en-US"/>
              <a:t>To ensure that district board of education policies and regulations are adopted and aligned with district priorities and objectives for the budget-planning process based on Statewide assessments, district graduation summary report, and applicable strategic plans.</a:t>
            </a:r>
          </a:p>
        </p:txBody>
      </p:sp>
      <p:sp>
        <p:nvSpPr>
          <p:cNvPr id="12" name="Text Placeholder 11">
            <a:extLst>
              <a:ext uri="{FF2B5EF4-FFF2-40B4-BE49-F238E27FC236}">
                <a16:creationId xmlns:a16="http://schemas.microsoft.com/office/drawing/2014/main" id="{7E0E295E-9C50-4E0B-92EF-E0940D0CD7DD}"/>
              </a:ext>
            </a:extLst>
          </p:cNvPr>
          <p:cNvSpPr>
            <a:spLocks noGrp="1"/>
          </p:cNvSpPr>
          <p:nvPr>
            <p:ph type="body" idx="15"/>
          </p:nvPr>
        </p:nvSpPr>
        <p:spPr>
          <a:xfrm>
            <a:off x="8112533" y="1084079"/>
            <a:ext cx="3410337" cy="823667"/>
          </a:xfrm>
        </p:spPr>
        <p:txBody>
          <a:bodyPr/>
          <a:lstStyle/>
          <a:p>
            <a:r>
              <a:rPr lang="en-US" sz="2000" dirty="0"/>
              <a:t>3. Documentation</a:t>
            </a:r>
          </a:p>
        </p:txBody>
      </p:sp>
      <p:sp>
        <p:nvSpPr>
          <p:cNvPr id="13" name="Content Placeholder 12">
            <a:extLst>
              <a:ext uri="{FF2B5EF4-FFF2-40B4-BE49-F238E27FC236}">
                <a16:creationId xmlns:a16="http://schemas.microsoft.com/office/drawing/2014/main" id="{5CF09848-C2C4-4370-AB20-07E1597D898C}"/>
              </a:ext>
            </a:extLst>
          </p:cNvPr>
          <p:cNvSpPr>
            <a:spLocks noGrp="1"/>
          </p:cNvSpPr>
          <p:nvPr>
            <p:ph sz="half" idx="16"/>
          </p:nvPr>
        </p:nvSpPr>
        <p:spPr>
          <a:xfrm>
            <a:off x="8112534" y="2029748"/>
            <a:ext cx="3410336" cy="4125599"/>
          </a:xfrm>
        </p:spPr>
        <p:txBody>
          <a:bodyPr/>
          <a:lstStyle/>
          <a:p>
            <a:pPr marL="0" indent="0">
              <a:buNone/>
            </a:pPr>
            <a:r>
              <a:rPr lang="en-US" dirty="0"/>
              <a:t>Board approved policies and procedures demonstrating that the budget and financial planning processes are: </a:t>
            </a:r>
          </a:p>
          <a:p>
            <a:r>
              <a:rPr lang="en-US" dirty="0"/>
              <a:t>Integrated and aligned with school district priorities and planning objectives; and, </a:t>
            </a:r>
          </a:p>
          <a:p>
            <a:r>
              <a:rPr lang="en-US" dirty="0"/>
              <a:t>Based on statewide assessments, district graduation report, and applicable strategic plans.</a:t>
            </a:r>
          </a:p>
        </p:txBody>
      </p:sp>
      <p:sp>
        <p:nvSpPr>
          <p:cNvPr id="3" name="Slide Number Placeholder 2">
            <a:extLst>
              <a:ext uri="{FF2B5EF4-FFF2-40B4-BE49-F238E27FC236}">
                <a16:creationId xmlns:a16="http://schemas.microsoft.com/office/drawing/2014/main" id="{6CD02ED7-F773-48BD-B0AA-6A822C521F92}"/>
              </a:ext>
            </a:extLst>
          </p:cNvPr>
          <p:cNvSpPr>
            <a:spLocks noGrp="1"/>
          </p:cNvSpPr>
          <p:nvPr>
            <p:ph type="sldNum" sz="quarter" idx="12"/>
          </p:nvPr>
        </p:nvSpPr>
        <p:spPr/>
        <p:txBody>
          <a:bodyPr/>
          <a:lstStyle/>
          <a:p>
            <a:fld id="{A3D1C70C-36A2-44FC-A083-98959550CFF4}" type="slidenum">
              <a:rPr lang="en-US" smtClean="0"/>
              <a:t>19</a:t>
            </a:fld>
            <a:endParaRPr lang="en-US"/>
          </a:p>
        </p:txBody>
      </p:sp>
    </p:spTree>
    <p:extLst>
      <p:ext uri="{BB962C8B-B14F-4D97-AF65-F5344CB8AC3E}">
        <p14:creationId xmlns:p14="http://schemas.microsoft.com/office/powerpoint/2010/main" val="26903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NJQSAC District Performance Review (DPR)</a:t>
            </a:r>
          </a:p>
        </p:txBody>
      </p:sp>
      <p:sp>
        <p:nvSpPr>
          <p:cNvPr id="3" name="Content Placeholder 2"/>
          <p:cNvSpPr>
            <a:spLocks noGrp="1"/>
          </p:cNvSpPr>
          <p:nvPr>
            <p:ph type="body" sz="quarter" idx="11"/>
          </p:nvPr>
        </p:nvSpPr>
        <p:spPr>
          <a:xfrm>
            <a:off x="171450" y="1227707"/>
            <a:ext cx="11849100" cy="4803775"/>
          </a:xfrm>
        </p:spPr>
        <p:txBody>
          <a:bodyPr vert="horz" lIns="91440" tIns="45720" rIns="822960" bIns="45720" rtlCol="0" anchor="t">
            <a:noAutofit/>
          </a:bodyPr>
          <a:lstStyle/>
          <a:p>
            <a:pPr marL="0" indent="0">
              <a:spcAft>
                <a:spcPts val="900"/>
              </a:spcAft>
              <a:buNone/>
            </a:pPr>
            <a:r>
              <a:rPr lang="en-US" sz="2000" dirty="0">
                <a:latin typeface="Palatino Linotype"/>
              </a:rPr>
              <a:t>As part of the comprehensive review, to ensure a thorough and efficient education for </a:t>
            </a:r>
            <a:br>
              <a:rPr lang="en-US" sz="2000" dirty="0"/>
            </a:br>
            <a:r>
              <a:rPr lang="en-US" sz="2000" dirty="0">
                <a:latin typeface="Palatino Linotype"/>
              </a:rPr>
              <a:t>all students by NJQSAC, each public school district shall complete a District Performance Review (DPR), which consists of a self-assessment tool that measures the public school district’s compliance with the weighted quality performance indicators in the five identified areas of school district effectiveness. </a:t>
            </a:r>
            <a:r>
              <a:rPr lang="en-US" sz="2000" i="1" dirty="0">
                <a:latin typeface="Palatino Linotype"/>
                <a:hlinkClick r:id="rId3"/>
              </a:rPr>
              <a:t>N.J.A.C. </a:t>
            </a:r>
            <a:r>
              <a:rPr lang="en-US" sz="2000" dirty="0">
                <a:latin typeface="Palatino Linotype"/>
                <a:hlinkClick r:id="rId3"/>
              </a:rPr>
              <a:t>6A:30</a:t>
            </a:r>
            <a:r>
              <a:rPr lang="en-US" sz="2000" dirty="0">
                <a:latin typeface="Palatino Linotype"/>
              </a:rPr>
              <a:t>.</a:t>
            </a:r>
          </a:p>
          <a:p>
            <a:pPr marL="685800" lvl="1" indent="-342900" algn="just">
              <a:buFont typeface="+mj-lt"/>
              <a:buAutoNum type="arabicPeriod"/>
            </a:pPr>
            <a:r>
              <a:rPr lang="en-US" sz="2000" dirty="0"/>
              <a:t>Instruction and Program</a:t>
            </a:r>
          </a:p>
          <a:p>
            <a:pPr marL="685800" lvl="1" indent="-342900" algn="just">
              <a:buFont typeface="+mj-lt"/>
              <a:buAutoNum type="arabicPeriod"/>
            </a:pPr>
            <a:r>
              <a:rPr lang="en-US" sz="2000" dirty="0"/>
              <a:t>Fiscal management</a:t>
            </a:r>
          </a:p>
          <a:p>
            <a:pPr marL="685800" lvl="1" indent="-342900" algn="just">
              <a:buFont typeface="+mj-lt"/>
              <a:buAutoNum type="arabicPeriod"/>
            </a:pPr>
            <a:r>
              <a:rPr lang="en-US" sz="2000" dirty="0"/>
              <a:t>Governance</a:t>
            </a:r>
          </a:p>
          <a:p>
            <a:pPr marL="685800" lvl="1" indent="-342900" algn="just">
              <a:buFont typeface="+mj-lt"/>
              <a:buAutoNum type="arabicPeriod"/>
            </a:pPr>
            <a:r>
              <a:rPr lang="en-US" sz="2000" dirty="0"/>
              <a:t>Operations</a:t>
            </a:r>
          </a:p>
          <a:p>
            <a:pPr marL="685800" lvl="1" indent="-342900" algn="just">
              <a:buFont typeface="+mj-lt"/>
              <a:buAutoNum type="arabicPeriod"/>
            </a:pPr>
            <a:r>
              <a:rPr lang="en-US" sz="2000" dirty="0"/>
              <a:t>Personnel</a:t>
            </a:r>
          </a:p>
        </p:txBody>
      </p:sp>
      <p:sp>
        <p:nvSpPr>
          <p:cNvPr id="4" name="Slide Number Placeholder 3">
            <a:extLst>
              <a:ext uri="{FF2B5EF4-FFF2-40B4-BE49-F238E27FC236}">
                <a16:creationId xmlns:a16="http://schemas.microsoft.com/office/drawing/2014/main" id="{A11564EA-3A58-4DA1-83F3-E0560CBC2A91}"/>
              </a:ext>
            </a:extLst>
          </p:cNvPr>
          <p:cNvSpPr>
            <a:spLocks noGrp="1"/>
          </p:cNvSpPr>
          <p:nvPr>
            <p:ph type="sldNum" sz="quarter" idx="10"/>
          </p:nvPr>
        </p:nvSpPr>
        <p:spPr/>
        <p:txBody>
          <a:bodyPr/>
          <a:lstStyle/>
          <a:p>
            <a:fld id="{A3D1C70C-36A2-44FC-A083-98959550CFF4}" type="slidenum">
              <a:rPr lang="en-US" dirty="0" smtClean="0"/>
              <a:pPr/>
              <a:t>2</a:t>
            </a:fld>
            <a:endParaRPr lang="en-US"/>
          </a:p>
        </p:txBody>
      </p:sp>
    </p:spTree>
    <p:extLst>
      <p:ext uri="{BB962C8B-B14F-4D97-AF65-F5344CB8AC3E}">
        <p14:creationId xmlns:p14="http://schemas.microsoft.com/office/powerpoint/2010/main" val="2498079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3B39F-6EBE-42C3-B326-464D212B123E}"/>
              </a:ext>
            </a:extLst>
          </p:cNvPr>
          <p:cNvSpPr>
            <a:spLocks noGrp="1"/>
          </p:cNvSpPr>
          <p:nvPr>
            <p:ph type="title"/>
          </p:nvPr>
        </p:nvSpPr>
        <p:spPr/>
        <p:txBody>
          <a:bodyPr/>
          <a:lstStyle/>
          <a:p>
            <a:r>
              <a:rPr lang="en-US" sz="3600">
                <a:solidFill>
                  <a:schemeClr val="accent2">
                    <a:lumMod val="50000"/>
                  </a:schemeClr>
                </a:solidFill>
                <a:latin typeface="Palatino Linotype" panose="02040502050505030304" pitchFamily="18" charset="0"/>
              </a:rPr>
              <a:t>Governance Indicator 6b </a:t>
            </a:r>
            <a:r>
              <a:rPr lang="en-US" sz="2600">
                <a:solidFill>
                  <a:schemeClr val="accent2">
                    <a:lumMod val="50000"/>
                  </a:schemeClr>
                </a:solidFill>
                <a:latin typeface="Palatino Linotype" panose="02040502050505030304" pitchFamily="18" charset="0"/>
              </a:rPr>
              <a:t>Total of 8 Points</a:t>
            </a:r>
            <a:endParaRPr lang="en-US" sz="2600"/>
          </a:p>
        </p:txBody>
      </p:sp>
      <p:sp>
        <p:nvSpPr>
          <p:cNvPr id="3" name="Text Placeholder 2">
            <a:extLst>
              <a:ext uri="{FF2B5EF4-FFF2-40B4-BE49-F238E27FC236}">
                <a16:creationId xmlns:a16="http://schemas.microsoft.com/office/drawing/2014/main" id="{C4877AFB-1897-4E0E-88A1-6A6D69E8DA29}"/>
              </a:ext>
            </a:extLst>
          </p:cNvPr>
          <p:cNvSpPr>
            <a:spLocks noGrp="1"/>
          </p:cNvSpPr>
          <p:nvPr>
            <p:ph type="body" idx="1"/>
          </p:nvPr>
        </p:nvSpPr>
        <p:spPr>
          <a:xfrm>
            <a:off x="0" y="1092850"/>
            <a:ext cx="4370033" cy="647117"/>
          </a:xfrm>
        </p:spPr>
        <p:txBody>
          <a:bodyPr/>
          <a:lstStyle/>
          <a:p>
            <a:pPr marL="228600" indent="-228600">
              <a:buAutoNum type="arabicPeriod"/>
            </a:pPr>
            <a:r>
              <a:rPr lang="en-US" sz="1800" dirty="0"/>
              <a:t>Budget Goals Align with Curricula</a:t>
            </a:r>
          </a:p>
        </p:txBody>
      </p:sp>
      <p:sp>
        <p:nvSpPr>
          <p:cNvPr id="4" name="Content Placeholder 3">
            <a:extLst>
              <a:ext uri="{FF2B5EF4-FFF2-40B4-BE49-F238E27FC236}">
                <a16:creationId xmlns:a16="http://schemas.microsoft.com/office/drawing/2014/main" id="{206201A1-6BDF-4DB1-A427-8AFC77E2C8E9}"/>
              </a:ext>
            </a:extLst>
          </p:cNvPr>
          <p:cNvSpPr>
            <a:spLocks noGrp="1"/>
          </p:cNvSpPr>
          <p:nvPr>
            <p:ph sz="half" idx="2"/>
          </p:nvPr>
        </p:nvSpPr>
        <p:spPr>
          <a:xfrm>
            <a:off x="90755" y="1682642"/>
            <a:ext cx="3493768" cy="4511720"/>
          </a:xfrm>
        </p:spPr>
        <p:txBody>
          <a:bodyPr vert="horz" lIns="91440" tIns="45720" rIns="91440" bIns="45720" rtlCol="0" anchor="t">
            <a:noAutofit/>
          </a:bodyPr>
          <a:lstStyle/>
          <a:p>
            <a:pPr marL="0" indent="0">
              <a:lnSpc>
                <a:spcPct val="100000"/>
              </a:lnSpc>
              <a:spcBef>
                <a:spcPts val="600"/>
              </a:spcBef>
              <a:spcAft>
                <a:spcPts val="600"/>
              </a:spcAft>
              <a:buNone/>
            </a:pPr>
            <a:r>
              <a:rPr lang="en-US" sz="1450" dirty="0">
                <a:latin typeface="Palatino Linotype"/>
                <a:cs typeface="Times New Roman"/>
              </a:rPr>
              <a:t>The district annually aligns fiscal goals and budget objectives with curricula that comply with State standards to provide for a thorough and efficient education. </a:t>
            </a:r>
            <a:r>
              <a:rPr lang="en-US" sz="1450" i="1" dirty="0">
                <a:latin typeface="Palatino Linotype"/>
                <a:cs typeface="Times New Roman"/>
                <a:hlinkClick r:id="rId3"/>
              </a:rPr>
              <a:t>N.J.S.A. </a:t>
            </a:r>
            <a:r>
              <a:rPr lang="en-US" sz="1450" dirty="0">
                <a:latin typeface="Palatino Linotype"/>
                <a:cs typeface="Times New Roman"/>
                <a:hlinkClick r:id="rId3"/>
              </a:rPr>
              <a:t>18A:7F-6</a:t>
            </a:r>
            <a:r>
              <a:rPr lang="en-US" sz="1450" i="1" dirty="0">
                <a:latin typeface="Palatino Linotype"/>
                <a:cs typeface="Times New Roman"/>
                <a:hlinkClick r:id="rId3"/>
              </a:rPr>
              <a:t> </a:t>
            </a:r>
            <a:r>
              <a:rPr lang="en-US" sz="1450" dirty="0">
                <a:latin typeface="Palatino Linotype"/>
                <a:cs typeface="Times New Roman"/>
              </a:rPr>
              <a:t>and </a:t>
            </a:r>
            <a:r>
              <a:rPr lang="en-US" sz="1450" dirty="0">
                <a:latin typeface="Palatino Linotype"/>
                <a:cs typeface="Times New Roman"/>
                <a:hlinkClick r:id="rId4"/>
              </a:rPr>
              <a:t>46</a:t>
            </a:r>
            <a:r>
              <a:rPr lang="en-US" sz="1450" dirty="0">
                <a:latin typeface="Palatino Linotype"/>
                <a:cs typeface="Times New Roman"/>
              </a:rPr>
              <a:t>, and </a:t>
            </a:r>
            <a:r>
              <a:rPr lang="en-US" sz="1450" i="1" dirty="0">
                <a:latin typeface="Palatino Linotype"/>
                <a:cs typeface="Times New Roman"/>
              </a:rPr>
              <a:t>N.J.A.C. </a:t>
            </a:r>
            <a:r>
              <a:rPr lang="en-US" sz="1450" dirty="0">
                <a:latin typeface="Palatino Linotype"/>
                <a:cs typeface="Times New Roman"/>
              </a:rPr>
              <a:t>6A:23A-8.1 </a:t>
            </a:r>
            <a:endParaRPr lang="en-US" sz="1450" dirty="0">
              <a:cs typeface="Times New Roman" panose="02020603050405020304" pitchFamily="18" charset="0"/>
            </a:endParaRPr>
          </a:p>
          <a:p>
            <a:pPr marL="0" indent="0">
              <a:spcBef>
                <a:spcPts val="600"/>
              </a:spcBef>
              <a:spcAft>
                <a:spcPts val="600"/>
              </a:spcAft>
              <a:buNone/>
            </a:pPr>
            <a:r>
              <a:rPr lang="en-US" sz="1450" dirty="0">
                <a:solidFill>
                  <a:srgbClr val="C00000"/>
                </a:solidFill>
                <a:latin typeface="Palatino Linotype"/>
                <a:cs typeface="Times New Roman"/>
              </a:rPr>
              <a:t>New</a:t>
            </a:r>
            <a:r>
              <a:rPr lang="en-US" sz="1450" dirty="0">
                <a:solidFill>
                  <a:srgbClr val="FF0000"/>
                </a:solidFill>
                <a:latin typeface="Palatino Linotype"/>
                <a:cs typeface="Times New Roman"/>
              </a:rPr>
              <a:t>: </a:t>
            </a:r>
            <a:r>
              <a:rPr lang="en-US" sz="1450" dirty="0">
                <a:latin typeface="Palatino Linotype"/>
                <a:cs typeface="Times New Roman"/>
              </a:rPr>
              <a:t>Includes i</a:t>
            </a:r>
            <a:r>
              <a:rPr lang="en-US" sz="1450" dirty="0">
                <a:latin typeface="Palatino Linotype"/>
              </a:rPr>
              <a:t>nstruction in: disabled and LGBTQ: </a:t>
            </a:r>
            <a:r>
              <a:rPr lang="pt-BR" sz="1450" i="1" dirty="0">
                <a:latin typeface="Palatino Linotype"/>
                <a:cs typeface="Times New Roman"/>
                <a:hlinkClick r:id="rId5"/>
              </a:rPr>
              <a:t>N.J.A.C. </a:t>
            </a:r>
            <a:r>
              <a:rPr lang="pt-BR" sz="1450" dirty="0">
                <a:latin typeface="Palatino Linotype"/>
                <a:cs typeface="Times New Roman"/>
                <a:hlinkClick r:id="rId5"/>
              </a:rPr>
              <a:t>18A:35-4.35</a:t>
            </a:r>
            <a:r>
              <a:rPr lang="en-US" sz="1450" i="1" u="sng" dirty="0">
                <a:latin typeface="Palatino Linotype"/>
                <a:cs typeface="Times New Roman"/>
              </a:rPr>
              <a:t> </a:t>
            </a:r>
            <a:r>
              <a:rPr lang="en-US" sz="1450" dirty="0">
                <a:latin typeface="Palatino Linotype"/>
                <a:cs typeface="Times New Roman"/>
              </a:rPr>
              <a:t>and Diversity, Equity and Inclusion (DEI)</a:t>
            </a:r>
            <a:r>
              <a:rPr lang="en-US" sz="1450" dirty="0">
                <a:effectLst/>
                <a:latin typeface="Palatino Linotype"/>
                <a:ea typeface="Calibri" panose="020F0502020204030204" pitchFamily="34" charset="0"/>
              </a:rPr>
              <a:t>: </a:t>
            </a:r>
            <a:r>
              <a:rPr lang="en-US" sz="1450" i="1" u="sng" dirty="0">
                <a:solidFill>
                  <a:srgbClr val="0000FF"/>
                </a:solidFill>
                <a:effectLst/>
                <a:latin typeface="Palatino Linotype"/>
                <a:ea typeface="Calibri" panose="020F0502020204030204" pitchFamily="34" charset="0"/>
                <a:hlinkClick r:id="rId6"/>
              </a:rPr>
              <a:t>N.J.S.A. </a:t>
            </a:r>
            <a:r>
              <a:rPr lang="en-US" sz="1450" u="sng" dirty="0">
                <a:solidFill>
                  <a:srgbClr val="0000FF"/>
                </a:solidFill>
                <a:effectLst/>
                <a:latin typeface="Palatino Linotype"/>
                <a:ea typeface="Calibri" panose="020F0502020204030204" pitchFamily="34" charset="0"/>
                <a:hlinkClick r:id="rId6"/>
              </a:rPr>
              <a:t>18A:35-4.36a</a:t>
            </a:r>
            <a:r>
              <a:rPr lang="en-US" sz="1450" dirty="0">
                <a:effectLst/>
                <a:latin typeface="Palatino Linotype"/>
                <a:ea typeface="Calibri" panose="020F0502020204030204" pitchFamily="34" charset="0"/>
              </a:rPr>
              <a:t> </a:t>
            </a:r>
            <a:r>
              <a:rPr lang="en-US" sz="1450" dirty="0">
                <a:latin typeface="Palatino Linotype"/>
                <a:cs typeface="Times New Roman"/>
              </a:rPr>
              <a:t>mandate that each school district shall incorporate instruction on diversity and inclusion in an appropriate place in the curriculum of students in grades kindergarten through grade 12 as part of the district’s implementation of the New Jersey Student Learning Standards.</a:t>
            </a:r>
          </a:p>
        </p:txBody>
      </p:sp>
      <p:sp>
        <p:nvSpPr>
          <p:cNvPr id="5" name="Text Placeholder 4">
            <a:extLst>
              <a:ext uri="{FF2B5EF4-FFF2-40B4-BE49-F238E27FC236}">
                <a16:creationId xmlns:a16="http://schemas.microsoft.com/office/drawing/2014/main" id="{1972CC7B-D432-4485-95D9-993D52A00473}"/>
              </a:ext>
            </a:extLst>
          </p:cNvPr>
          <p:cNvSpPr>
            <a:spLocks noGrp="1"/>
          </p:cNvSpPr>
          <p:nvPr>
            <p:ph type="body" idx="13"/>
          </p:nvPr>
        </p:nvSpPr>
        <p:spPr>
          <a:xfrm>
            <a:off x="4392400" y="1056691"/>
            <a:ext cx="3493769" cy="683276"/>
          </a:xfrm>
        </p:spPr>
        <p:txBody>
          <a:bodyPr/>
          <a:lstStyle/>
          <a:p>
            <a:r>
              <a:rPr lang="en-US" sz="1800" dirty="0"/>
              <a:t>2. Purpose</a:t>
            </a:r>
          </a:p>
        </p:txBody>
      </p:sp>
      <p:sp>
        <p:nvSpPr>
          <p:cNvPr id="6" name="Content Placeholder 5">
            <a:extLst>
              <a:ext uri="{FF2B5EF4-FFF2-40B4-BE49-F238E27FC236}">
                <a16:creationId xmlns:a16="http://schemas.microsoft.com/office/drawing/2014/main" id="{D5CE15E4-568F-4A17-BFAE-50AC3A3D4B80}"/>
              </a:ext>
            </a:extLst>
          </p:cNvPr>
          <p:cNvSpPr>
            <a:spLocks noGrp="1"/>
          </p:cNvSpPr>
          <p:nvPr>
            <p:ph sz="half" idx="14"/>
          </p:nvPr>
        </p:nvSpPr>
        <p:spPr>
          <a:xfrm>
            <a:off x="4405295" y="1739967"/>
            <a:ext cx="3070489" cy="3663285"/>
          </a:xfrm>
        </p:spPr>
        <p:txBody>
          <a:bodyPr/>
          <a:lstStyle/>
          <a:p>
            <a:r>
              <a:rPr lang="en-US" sz="1500" dirty="0">
                <a:latin typeface="Palatino Linotype" panose="02040502050505030304" pitchFamily="18" charset="0"/>
              </a:rPr>
              <a:t>The budget process verifies that the board-adopted curricula conforms to New Jersey Student Learning Standards (NJSLS).</a:t>
            </a:r>
          </a:p>
        </p:txBody>
      </p:sp>
      <p:sp>
        <p:nvSpPr>
          <p:cNvPr id="7" name="Text Placeholder 6">
            <a:extLst>
              <a:ext uri="{FF2B5EF4-FFF2-40B4-BE49-F238E27FC236}">
                <a16:creationId xmlns:a16="http://schemas.microsoft.com/office/drawing/2014/main" id="{B62392CF-C102-47AE-91B1-D9D4A22A37BE}"/>
              </a:ext>
            </a:extLst>
          </p:cNvPr>
          <p:cNvSpPr>
            <a:spLocks noGrp="1"/>
          </p:cNvSpPr>
          <p:nvPr>
            <p:ph type="body" idx="15"/>
          </p:nvPr>
        </p:nvSpPr>
        <p:spPr>
          <a:xfrm>
            <a:off x="8198902" y="1027562"/>
            <a:ext cx="3418383" cy="668720"/>
          </a:xfrm>
        </p:spPr>
        <p:txBody>
          <a:bodyPr/>
          <a:lstStyle/>
          <a:p>
            <a:r>
              <a:rPr lang="en-US" sz="1800" dirty="0"/>
              <a:t>3. Documentation</a:t>
            </a:r>
          </a:p>
        </p:txBody>
      </p:sp>
      <p:sp>
        <p:nvSpPr>
          <p:cNvPr id="8" name="Content Placeholder 7">
            <a:extLst>
              <a:ext uri="{FF2B5EF4-FFF2-40B4-BE49-F238E27FC236}">
                <a16:creationId xmlns:a16="http://schemas.microsoft.com/office/drawing/2014/main" id="{0D3E2110-7F4F-4ED6-8120-5452CF474103}"/>
              </a:ext>
            </a:extLst>
          </p:cNvPr>
          <p:cNvSpPr>
            <a:spLocks noGrp="1"/>
          </p:cNvSpPr>
          <p:nvPr>
            <p:ph sz="half" idx="16"/>
          </p:nvPr>
        </p:nvSpPr>
        <p:spPr>
          <a:xfrm>
            <a:off x="8198902" y="1696282"/>
            <a:ext cx="3418382" cy="3663285"/>
          </a:xfrm>
        </p:spPr>
        <p:txBody>
          <a:bodyPr/>
          <a:lstStyle/>
          <a:p>
            <a:pPr marL="228600" indent="-228600">
              <a:buFont typeface="Arial" panose="020B0604020202020204" pitchFamily="34" charset="0"/>
              <a:buChar char="•"/>
            </a:pPr>
            <a:r>
              <a:rPr lang="en-US" sz="1500" dirty="0"/>
              <a:t>Evidence that instructional priorities and student needs are aligned to annual fiscal goals and budget objectives;</a:t>
            </a:r>
          </a:p>
          <a:p>
            <a:pPr marL="228600" indent="-228600">
              <a:buFont typeface="Arial" panose="020B0604020202020204" pitchFamily="34" charset="0"/>
              <a:buChar char="•"/>
            </a:pPr>
            <a:r>
              <a:rPr lang="en-US" sz="1500" dirty="0"/>
              <a:t>Mid-year budget review documentation; and</a:t>
            </a:r>
          </a:p>
          <a:p>
            <a:pPr marL="228600" indent="-228600">
              <a:buFont typeface="Arial" panose="020B0604020202020204" pitchFamily="34" charset="0"/>
              <a:buChar char="•"/>
            </a:pPr>
            <a:r>
              <a:rPr lang="en-US" sz="1500" dirty="0"/>
              <a:t>Minutes of stakeholder meetings for budget development.</a:t>
            </a:r>
          </a:p>
        </p:txBody>
      </p:sp>
      <p:sp>
        <p:nvSpPr>
          <p:cNvPr id="9" name="Slide Number Placeholder 8">
            <a:extLst>
              <a:ext uri="{FF2B5EF4-FFF2-40B4-BE49-F238E27FC236}">
                <a16:creationId xmlns:a16="http://schemas.microsoft.com/office/drawing/2014/main" id="{9029B781-0BF6-4595-B2C6-307B1E6DFC0E}"/>
              </a:ext>
            </a:extLst>
          </p:cNvPr>
          <p:cNvSpPr>
            <a:spLocks noGrp="1"/>
          </p:cNvSpPr>
          <p:nvPr>
            <p:ph type="sldNum" sz="quarter" idx="12"/>
          </p:nvPr>
        </p:nvSpPr>
        <p:spPr/>
        <p:txBody>
          <a:bodyPr/>
          <a:lstStyle/>
          <a:p>
            <a:fld id="{A3D1C70C-36A2-44FC-A083-98959550CFF4}" type="slidenum">
              <a:rPr lang="en-US" smtClean="0"/>
              <a:t>20</a:t>
            </a:fld>
            <a:endParaRPr lang="en-US"/>
          </a:p>
        </p:txBody>
      </p:sp>
    </p:spTree>
    <p:extLst>
      <p:ext uri="{BB962C8B-B14F-4D97-AF65-F5344CB8AC3E}">
        <p14:creationId xmlns:p14="http://schemas.microsoft.com/office/powerpoint/2010/main" val="480365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4C1C8-3DAC-4258-B651-8916F2513FE6}"/>
              </a:ext>
            </a:extLst>
          </p:cNvPr>
          <p:cNvSpPr>
            <a:spLocks noGrp="1"/>
          </p:cNvSpPr>
          <p:nvPr>
            <p:ph type="title"/>
          </p:nvPr>
        </p:nvSpPr>
        <p:spPr/>
        <p:txBody>
          <a:bodyPr/>
          <a:lstStyle/>
          <a:p>
            <a:r>
              <a:rPr lang="en-US" sz="3600">
                <a:solidFill>
                  <a:schemeClr val="accent2">
                    <a:lumMod val="50000"/>
                  </a:schemeClr>
                </a:solidFill>
                <a:latin typeface="Palatino Linotype"/>
              </a:rPr>
              <a:t>Governance Indicator 7 </a:t>
            </a:r>
            <a:r>
              <a:rPr lang="en-US" sz="2600">
                <a:solidFill>
                  <a:schemeClr val="accent2">
                    <a:lumMod val="50000"/>
                  </a:schemeClr>
                </a:solidFill>
                <a:latin typeface="Palatino Linotype"/>
              </a:rPr>
              <a:t>Total of 8 Points</a:t>
            </a:r>
          </a:p>
        </p:txBody>
      </p:sp>
      <p:sp>
        <p:nvSpPr>
          <p:cNvPr id="3" name="Text Placeholder 2">
            <a:extLst>
              <a:ext uri="{FF2B5EF4-FFF2-40B4-BE49-F238E27FC236}">
                <a16:creationId xmlns:a16="http://schemas.microsoft.com/office/drawing/2014/main" id="{23935ECA-DB12-443D-816A-AA0D0E74ADEB}"/>
              </a:ext>
            </a:extLst>
          </p:cNvPr>
          <p:cNvSpPr>
            <a:spLocks noGrp="1"/>
          </p:cNvSpPr>
          <p:nvPr>
            <p:ph type="body" idx="1"/>
          </p:nvPr>
        </p:nvSpPr>
        <p:spPr>
          <a:xfrm>
            <a:off x="228600" y="1150175"/>
            <a:ext cx="4190011" cy="587892"/>
          </a:xfrm>
        </p:spPr>
        <p:txBody>
          <a:bodyPr/>
          <a:lstStyle/>
          <a:p>
            <a:pPr marL="228600" indent="-228600">
              <a:buFont typeface="+mj-lt"/>
              <a:buAutoNum type="arabicPeriod"/>
            </a:pPr>
            <a:r>
              <a:rPr lang="en-US" sz="1800" b="1" dirty="0">
                <a:latin typeface="Palatino Linotype" panose="02040502050505030304" pitchFamily="18" charset="0"/>
              </a:rPr>
              <a:t>Budget </a:t>
            </a:r>
            <a:r>
              <a:rPr lang="en-US" sz="1800" dirty="0"/>
              <a:t>Adoption and Public Notice</a:t>
            </a:r>
          </a:p>
        </p:txBody>
      </p:sp>
      <p:sp>
        <p:nvSpPr>
          <p:cNvPr id="4" name="Content Placeholder 3">
            <a:extLst>
              <a:ext uri="{FF2B5EF4-FFF2-40B4-BE49-F238E27FC236}">
                <a16:creationId xmlns:a16="http://schemas.microsoft.com/office/drawing/2014/main" id="{E92DBF69-6F7F-4805-816E-354BF59FAAF2}"/>
              </a:ext>
            </a:extLst>
          </p:cNvPr>
          <p:cNvSpPr>
            <a:spLocks noGrp="1"/>
          </p:cNvSpPr>
          <p:nvPr>
            <p:ph sz="half" idx="2"/>
          </p:nvPr>
        </p:nvSpPr>
        <p:spPr>
          <a:xfrm>
            <a:off x="228600" y="1739691"/>
            <a:ext cx="3566160" cy="4517508"/>
          </a:xfrm>
        </p:spPr>
        <p:txBody>
          <a:bodyPr vert="horz" lIns="91440" tIns="45720" rIns="91440" bIns="45720" rtlCol="0" anchor="t">
            <a:noAutofit/>
          </a:bodyPr>
          <a:lstStyle/>
          <a:p>
            <a:pPr marL="0" indent="0">
              <a:spcBef>
                <a:spcPts val="600"/>
              </a:spcBef>
              <a:spcAft>
                <a:spcPts val="600"/>
              </a:spcAft>
              <a:buNone/>
            </a:pPr>
            <a:r>
              <a:rPr lang="en-US" sz="1600" dirty="0">
                <a:latin typeface="Palatino Linotype"/>
                <a:ea typeface="Calibri" panose="020F0502020204030204" pitchFamily="34" charset="0"/>
                <a:cs typeface="Times New Roman"/>
              </a:rPr>
              <a:t>The district board of education follows the budget process by:</a:t>
            </a:r>
          </a:p>
          <a:p>
            <a:pPr marL="228600" indent="-228600">
              <a:spcBef>
                <a:spcPts val="600"/>
              </a:spcBef>
              <a:spcAft>
                <a:spcPts val="600"/>
              </a:spcAft>
              <a:buFont typeface="Arial" panose="020B0604020202020204" pitchFamily="34" charset="0"/>
              <a:buChar char="•"/>
            </a:pPr>
            <a:r>
              <a:rPr lang="en-US" sz="1600" dirty="0">
                <a:latin typeface="Palatino Linotype"/>
                <a:ea typeface="Calibri" panose="020F0502020204030204" pitchFamily="34" charset="0"/>
                <a:cs typeface="Times New Roman"/>
              </a:rPr>
              <a:t>Conducting a public hearing on the proposed budget;</a:t>
            </a:r>
          </a:p>
          <a:p>
            <a:pPr marL="228600" indent="-228600">
              <a:spcBef>
                <a:spcPts val="600"/>
              </a:spcBef>
              <a:spcAft>
                <a:spcPts val="600"/>
              </a:spcAft>
              <a:buFont typeface="Arial" panose="020B0604020202020204" pitchFamily="34" charset="0"/>
              <a:buChar char="•"/>
            </a:pPr>
            <a:r>
              <a:rPr lang="en-US" sz="1600" dirty="0">
                <a:latin typeface="Palatino Linotype"/>
                <a:ea typeface="Calibri" panose="020F0502020204030204" pitchFamily="34" charset="0"/>
                <a:cs typeface="Times New Roman"/>
              </a:rPr>
              <a:t>Adopting the budget at a public meeting; </a:t>
            </a:r>
            <a:endParaRPr lang="en-US" sz="1600" dirty="0">
              <a:latin typeface="Palatino Linotype" panose="02040502050505030304" pitchFamily="18" charset="0"/>
              <a:ea typeface="Calibri" panose="020F0502020204030204" pitchFamily="34" charset="0"/>
              <a:cs typeface="Times New Roman" panose="02020603050405020304" pitchFamily="18" charset="0"/>
            </a:endParaRPr>
          </a:p>
          <a:p>
            <a:pPr marL="228600" indent="-228600">
              <a:spcBef>
                <a:spcPts val="600"/>
              </a:spcBef>
              <a:spcAft>
                <a:spcPts val="600"/>
              </a:spcAft>
              <a:buFont typeface="Arial" panose="020B0604020202020204" pitchFamily="34" charset="0"/>
              <a:buChar char="•"/>
            </a:pPr>
            <a:r>
              <a:rPr lang="en-US" sz="1600" dirty="0">
                <a:latin typeface="Palatino Linotype"/>
                <a:ea typeface="Calibri" panose="020F0502020204030204" pitchFamily="34" charset="0"/>
                <a:cs typeface="Times New Roman"/>
              </a:rPr>
              <a:t>Providing ongoing information on the budget’s status and any revision(s) or emergent conditions; and</a:t>
            </a:r>
          </a:p>
          <a:p>
            <a:pPr marL="228600" indent="-228600">
              <a:spcBef>
                <a:spcPts val="600"/>
              </a:spcBef>
              <a:spcAft>
                <a:spcPts val="600"/>
              </a:spcAft>
              <a:buFont typeface="Arial" panose="020B0604020202020204" pitchFamily="34" charset="0"/>
              <a:buChar char="•"/>
            </a:pPr>
            <a:r>
              <a:rPr lang="en-US" sz="1600" dirty="0">
                <a:latin typeface="Palatino Linotype"/>
                <a:ea typeface="Calibri" panose="020F0502020204030204" pitchFamily="34" charset="0"/>
                <a:cs typeface="Times New Roman"/>
              </a:rPr>
              <a:t>Making the budget available for public notice and inspection. </a:t>
            </a:r>
            <a:r>
              <a:rPr lang="en-US" sz="1600" i="1" dirty="0">
                <a:latin typeface="Palatino Linotype"/>
                <a:ea typeface="Calibri" panose="020F0502020204030204" pitchFamily="34" charset="0"/>
                <a:cs typeface="Times New Roman"/>
                <a:hlinkClick r:id="rId3"/>
              </a:rPr>
              <a:t>N.J.S.A. </a:t>
            </a:r>
            <a:r>
              <a:rPr lang="en-US" sz="1600" dirty="0">
                <a:latin typeface="Palatino Linotype"/>
                <a:ea typeface="Calibri" panose="020F0502020204030204" pitchFamily="34" charset="0"/>
                <a:cs typeface="Times New Roman"/>
                <a:hlinkClick r:id="rId3"/>
              </a:rPr>
              <a:t>18A:22-8</a:t>
            </a:r>
            <a:r>
              <a:rPr lang="en-US" sz="1600" i="1" dirty="0">
                <a:latin typeface="Palatino Linotype"/>
                <a:ea typeface="Calibri" panose="020F0502020204030204" pitchFamily="34" charset="0"/>
                <a:cs typeface="Times New Roman"/>
                <a:hlinkClick r:id="rId3"/>
              </a:rPr>
              <a:t> </a:t>
            </a:r>
            <a:r>
              <a:rPr lang="en-US" sz="1600" dirty="0">
                <a:latin typeface="Palatino Linotype"/>
                <a:ea typeface="Calibri" panose="020F0502020204030204" pitchFamily="34" charset="0"/>
                <a:cs typeface="Times New Roman"/>
              </a:rPr>
              <a:t>and </a:t>
            </a:r>
            <a:r>
              <a:rPr lang="en-US" sz="1600" i="1" dirty="0">
                <a:latin typeface="Palatino Linotype"/>
                <a:ea typeface="Calibri" panose="020F0502020204030204" pitchFamily="34" charset="0"/>
                <a:cs typeface="Times New Roman"/>
              </a:rPr>
              <a:t>N.J.A.C. 6A:23A-8.1 and 8.2</a:t>
            </a:r>
            <a:endParaRPr lang="en-US" sz="1600" dirty="0">
              <a:latin typeface="Palatino Linotype"/>
              <a:ea typeface="Calibri" panose="020F0502020204030204" pitchFamily="34" charset="0"/>
              <a:cs typeface="Times New Roman"/>
            </a:endParaRPr>
          </a:p>
        </p:txBody>
      </p:sp>
      <p:sp>
        <p:nvSpPr>
          <p:cNvPr id="5" name="Text Placeholder 4">
            <a:extLst>
              <a:ext uri="{FF2B5EF4-FFF2-40B4-BE49-F238E27FC236}">
                <a16:creationId xmlns:a16="http://schemas.microsoft.com/office/drawing/2014/main" id="{C7BD2E91-1FFF-4EF5-B79F-DC9F71A7B6D4}"/>
              </a:ext>
            </a:extLst>
          </p:cNvPr>
          <p:cNvSpPr>
            <a:spLocks noGrp="1"/>
          </p:cNvSpPr>
          <p:nvPr>
            <p:ph type="body" idx="13"/>
          </p:nvPr>
        </p:nvSpPr>
        <p:spPr>
          <a:xfrm>
            <a:off x="4681212" y="1159001"/>
            <a:ext cx="3410337" cy="587892"/>
          </a:xfrm>
        </p:spPr>
        <p:txBody>
          <a:bodyPr/>
          <a:lstStyle/>
          <a:p>
            <a:r>
              <a:rPr lang="en-US" sz="1800" b="1" dirty="0">
                <a:latin typeface="Palatino Linotype" panose="02040502050505030304" pitchFamily="18" charset="0"/>
              </a:rPr>
              <a:t>2. Purpose</a:t>
            </a:r>
            <a:endParaRPr lang="en-US" sz="1800" dirty="0"/>
          </a:p>
        </p:txBody>
      </p:sp>
      <p:sp>
        <p:nvSpPr>
          <p:cNvPr id="6" name="Content Placeholder 5">
            <a:extLst>
              <a:ext uri="{FF2B5EF4-FFF2-40B4-BE49-F238E27FC236}">
                <a16:creationId xmlns:a16="http://schemas.microsoft.com/office/drawing/2014/main" id="{1A8784EA-C62B-4B4C-AC2E-D14360766A00}"/>
              </a:ext>
            </a:extLst>
          </p:cNvPr>
          <p:cNvSpPr>
            <a:spLocks noGrp="1"/>
          </p:cNvSpPr>
          <p:nvPr>
            <p:ph sz="half" idx="14"/>
          </p:nvPr>
        </p:nvSpPr>
        <p:spPr>
          <a:xfrm>
            <a:off x="4611415" y="1738067"/>
            <a:ext cx="2969170" cy="4052736"/>
          </a:xfrm>
        </p:spPr>
        <p:txBody>
          <a:bodyPr/>
          <a:lstStyle/>
          <a:p>
            <a:r>
              <a:rPr lang="en-US" sz="1600" dirty="0">
                <a:latin typeface="Palatino Linotype" panose="02040502050505030304" pitchFamily="18" charset="0"/>
              </a:rPr>
              <a:t>To ensure that a transparent budget process is in place.</a:t>
            </a:r>
          </a:p>
        </p:txBody>
      </p:sp>
      <p:sp>
        <p:nvSpPr>
          <p:cNvPr id="7" name="Text Placeholder 6">
            <a:extLst>
              <a:ext uri="{FF2B5EF4-FFF2-40B4-BE49-F238E27FC236}">
                <a16:creationId xmlns:a16="http://schemas.microsoft.com/office/drawing/2014/main" id="{21523F77-3924-44DC-A28B-8142725EA946}"/>
              </a:ext>
            </a:extLst>
          </p:cNvPr>
          <p:cNvSpPr>
            <a:spLocks noGrp="1"/>
          </p:cNvSpPr>
          <p:nvPr>
            <p:ph type="body" idx="15"/>
          </p:nvPr>
        </p:nvSpPr>
        <p:spPr>
          <a:xfrm>
            <a:off x="8354150" y="1095417"/>
            <a:ext cx="3410337" cy="587892"/>
          </a:xfrm>
        </p:spPr>
        <p:txBody>
          <a:bodyPr/>
          <a:lstStyle/>
          <a:p>
            <a:r>
              <a:rPr lang="en-US" sz="1800" b="1" dirty="0">
                <a:latin typeface="Palatino Linotype" panose="02040502050505030304" pitchFamily="18" charset="0"/>
              </a:rPr>
              <a:t>3. Documentation</a:t>
            </a:r>
            <a:endParaRPr lang="en-US" sz="1800" dirty="0"/>
          </a:p>
        </p:txBody>
      </p:sp>
      <p:sp>
        <p:nvSpPr>
          <p:cNvPr id="8" name="Content Placeholder 7">
            <a:extLst>
              <a:ext uri="{FF2B5EF4-FFF2-40B4-BE49-F238E27FC236}">
                <a16:creationId xmlns:a16="http://schemas.microsoft.com/office/drawing/2014/main" id="{69E8231C-6EF7-4B77-B609-E1E262C42E35}"/>
              </a:ext>
            </a:extLst>
          </p:cNvPr>
          <p:cNvSpPr>
            <a:spLocks noGrp="1"/>
          </p:cNvSpPr>
          <p:nvPr>
            <p:ph sz="half" idx="16"/>
          </p:nvPr>
        </p:nvSpPr>
        <p:spPr>
          <a:xfrm>
            <a:off x="8354150" y="1755720"/>
            <a:ext cx="3410337" cy="4052736"/>
          </a:xfrm>
        </p:spPr>
        <p:txBody>
          <a:bodyPr/>
          <a:lstStyle/>
          <a:p>
            <a:pPr marL="228600" indent="-228600">
              <a:spcBef>
                <a:spcPts val="600"/>
              </a:spcBef>
              <a:spcAft>
                <a:spcPts val="600"/>
              </a:spcAft>
            </a:pPr>
            <a:r>
              <a:rPr lang="en-US" sz="1600" dirty="0">
                <a:latin typeface="Palatino Linotype" panose="02040502050505030304" pitchFamily="18" charset="0"/>
              </a:rPr>
              <a:t>Public notice of the public hearing on the proposed budget. </a:t>
            </a:r>
          </a:p>
          <a:p>
            <a:pPr marL="228600" indent="-228600">
              <a:spcBef>
                <a:spcPts val="600"/>
              </a:spcBef>
              <a:spcAft>
                <a:spcPts val="600"/>
              </a:spcAft>
            </a:pPr>
            <a:r>
              <a:rPr lang="en-US" sz="1600" dirty="0">
                <a:latin typeface="Palatino Linotype" panose="02040502050505030304" pitchFamily="18" charset="0"/>
              </a:rPr>
              <a:t>Public availability of the budget (i.e., budget information has separate section on district website). </a:t>
            </a:r>
          </a:p>
          <a:p>
            <a:pPr marL="228600" indent="-228600">
              <a:spcBef>
                <a:spcPts val="600"/>
              </a:spcBef>
              <a:spcAft>
                <a:spcPts val="600"/>
              </a:spcAft>
            </a:pPr>
            <a:r>
              <a:rPr lang="en-US" sz="1600" dirty="0">
                <a:latin typeface="Palatino Linotype" panose="02040502050505030304" pitchFamily="18" charset="0"/>
              </a:rPr>
              <a:t>Minutes / agendas / resolutions regarding the proposed and adopted budget.</a:t>
            </a:r>
          </a:p>
        </p:txBody>
      </p:sp>
      <p:sp>
        <p:nvSpPr>
          <p:cNvPr id="9" name="Slide Number Placeholder 8">
            <a:extLst>
              <a:ext uri="{FF2B5EF4-FFF2-40B4-BE49-F238E27FC236}">
                <a16:creationId xmlns:a16="http://schemas.microsoft.com/office/drawing/2014/main" id="{6568CF0F-3C3A-41E3-A0F7-4921998057D2}"/>
              </a:ext>
            </a:extLst>
          </p:cNvPr>
          <p:cNvSpPr>
            <a:spLocks noGrp="1"/>
          </p:cNvSpPr>
          <p:nvPr>
            <p:ph type="sldNum" sz="quarter" idx="12"/>
          </p:nvPr>
        </p:nvSpPr>
        <p:spPr/>
        <p:txBody>
          <a:bodyPr/>
          <a:lstStyle/>
          <a:p>
            <a:fld id="{A3D1C70C-36A2-44FC-A083-98959550CFF4}" type="slidenum">
              <a:rPr lang="en-US" smtClean="0"/>
              <a:t>21</a:t>
            </a:fld>
            <a:endParaRPr lang="en-US"/>
          </a:p>
        </p:txBody>
      </p:sp>
    </p:spTree>
    <p:extLst>
      <p:ext uri="{BB962C8B-B14F-4D97-AF65-F5344CB8AC3E}">
        <p14:creationId xmlns:p14="http://schemas.microsoft.com/office/powerpoint/2010/main" val="1252300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30743-9167-4B6B-B434-B6B9B92FAC69}"/>
              </a:ext>
            </a:extLst>
          </p:cNvPr>
          <p:cNvSpPr>
            <a:spLocks noGrp="1"/>
          </p:cNvSpPr>
          <p:nvPr>
            <p:ph type="title"/>
          </p:nvPr>
        </p:nvSpPr>
        <p:spPr/>
        <p:txBody>
          <a:bodyPr/>
          <a:lstStyle/>
          <a:p>
            <a:r>
              <a:rPr lang="en-US" sz="3600">
                <a:latin typeface="Palatino Linotype" panose="02040502050505030304" pitchFamily="18" charset="0"/>
              </a:rPr>
              <a:t>Governance Indicator 8 </a:t>
            </a:r>
            <a:r>
              <a:rPr lang="en-US" sz="2600">
                <a:solidFill>
                  <a:schemeClr val="accent2">
                    <a:lumMod val="50000"/>
                  </a:schemeClr>
                </a:solidFill>
                <a:latin typeface="Palatino Linotype" panose="02040502050505030304" pitchFamily="18" charset="0"/>
              </a:rPr>
              <a:t>Total of 6 Points</a:t>
            </a:r>
            <a:endParaRPr lang="en-US" sz="2600"/>
          </a:p>
        </p:txBody>
      </p:sp>
      <p:sp>
        <p:nvSpPr>
          <p:cNvPr id="3" name="Text Placeholder 2">
            <a:extLst>
              <a:ext uri="{FF2B5EF4-FFF2-40B4-BE49-F238E27FC236}">
                <a16:creationId xmlns:a16="http://schemas.microsoft.com/office/drawing/2014/main" id="{107998C2-A486-4BDD-8AE5-79C2A41EA573}"/>
              </a:ext>
            </a:extLst>
          </p:cNvPr>
          <p:cNvSpPr>
            <a:spLocks noGrp="1"/>
          </p:cNvSpPr>
          <p:nvPr>
            <p:ph type="body" idx="1"/>
          </p:nvPr>
        </p:nvSpPr>
        <p:spPr>
          <a:xfrm>
            <a:off x="228600" y="795583"/>
            <a:ext cx="3410335" cy="823667"/>
          </a:xfrm>
        </p:spPr>
        <p:txBody>
          <a:bodyPr/>
          <a:lstStyle/>
          <a:p>
            <a:r>
              <a:rPr lang="en-US" sz="2000" b="1">
                <a:latin typeface="Palatino Linotype" panose="02040502050505030304" pitchFamily="18" charset="0"/>
              </a:rPr>
              <a:t>1. Stakeholder Engagement</a:t>
            </a:r>
            <a:endParaRPr lang="en-US" sz="2000"/>
          </a:p>
        </p:txBody>
      </p:sp>
      <p:sp>
        <p:nvSpPr>
          <p:cNvPr id="4" name="Content Placeholder 3">
            <a:extLst>
              <a:ext uri="{FF2B5EF4-FFF2-40B4-BE49-F238E27FC236}">
                <a16:creationId xmlns:a16="http://schemas.microsoft.com/office/drawing/2014/main" id="{58C9B619-8201-4A11-BEF9-877F1367CFB8}"/>
              </a:ext>
            </a:extLst>
          </p:cNvPr>
          <p:cNvSpPr>
            <a:spLocks noGrp="1"/>
          </p:cNvSpPr>
          <p:nvPr>
            <p:ph sz="half" idx="2"/>
          </p:nvPr>
        </p:nvSpPr>
        <p:spPr>
          <a:xfrm>
            <a:off x="228600" y="1693450"/>
            <a:ext cx="3410336" cy="3663285"/>
          </a:xfrm>
        </p:spPr>
        <p:txBody>
          <a:bodyPr/>
          <a:lstStyle/>
          <a:p>
            <a:pPr marL="0" indent="0">
              <a:buNone/>
            </a:pPr>
            <a:r>
              <a:rPr lang="en-US">
                <a:latin typeface="Palatino Linotype" panose="02040502050505030304" pitchFamily="18" charset="0"/>
              </a:rPr>
              <a:t>The district board of education ensures compliance with all stakeholder engagement requirements pursuant to the Federal grant programs for which the school district receives funds, which shall include but not be limited to grant programs under the Elementary and Secondary Act, the Individuals with Disabilities Education Act, and the Carl D. Perkins Career and Technical Education Act.</a:t>
            </a:r>
            <a:endParaRPr lang="en-US">
              <a:latin typeface="Palatino Linotype" panose="0204050205050503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EBE9E13B-6B81-4792-9800-D476813D50A4}"/>
              </a:ext>
            </a:extLst>
          </p:cNvPr>
          <p:cNvSpPr>
            <a:spLocks noGrp="1"/>
          </p:cNvSpPr>
          <p:nvPr>
            <p:ph type="body" idx="13"/>
          </p:nvPr>
        </p:nvSpPr>
        <p:spPr>
          <a:xfrm>
            <a:off x="4086228" y="795583"/>
            <a:ext cx="3410337" cy="823667"/>
          </a:xfrm>
        </p:spPr>
        <p:txBody>
          <a:bodyPr/>
          <a:lstStyle/>
          <a:p>
            <a:r>
              <a:rPr lang="en-US" sz="2000" b="1">
                <a:latin typeface="Palatino Linotype" panose="02040502050505030304" pitchFamily="18" charset="0"/>
              </a:rPr>
              <a:t>2. Purpose</a:t>
            </a:r>
            <a:endParaRPr lang="en-US"/>
          </a:p>
        </p:txBody>
      </p:sp>
      <p:sp>
        <p:nvSpPr>
          <p:cNvPr id="6" name="Content Placeholder 5">
            <a:extLst>
              <a:ext uri="{FF2B5EF4-FFF2-40B4-BE49-F238E27FC236}">
                <a16:creationId xmlns:a16="http://schemas.microsoft.com/office/drawing/2014/main" id="{03E9341A-9F39-4EEE-A44B-F169B0055945}"/>
              </a:ext>
            </a:extLst>
          </p:cNvPr>
          <p:cNvSpPr>
            <a:spLocks noGrp="1"/>
          </p:cNvSpPr>
          <p:nvPr>
            <p:ph sz="half" idx="14"/>
          </p:nvPr>
        </p:nvSpPr>
        <p:spPr>
          <a:xfrm>
            <a:off x="4086228" y="1693450"/>
            <a:ext cx="3294286" cy="3663285"/>
          </a:xfrm>
        </p:spPr>
        <p:txBody>
          <a:bodyPr/>
          <a:lstStyle/>
          <a:p>
            <a:r>
              <a:rPr lang="en-US">
                <a:latin typeface="Palatino Linotype" panose="02040502050505030304" pitchFamily="18" charset="0"/>
              </a:rPr>
              <a:t>To ensure that the district administration communicates with appropriate stakeholders as defined by each grant.</a:t>
            </a:r>
          </a:p>
        </p:txBody>
      </p:sp>
      <p:sp>
        <p:nvSpPr>
          <p:cNvPr id="7" name="Text Placeholder 6">
            <a:extLst>
              <a:ext uri="{FF2B5EF4-FFF2-40B4-BE49-F238E27FC236}">
                <a16:creationId xmlns:a16="http://schemas.microsoft.com/office/drawing/2014/main" id="{FB36FB5A-0101-48D7-AD5A-254847A85465}"/>
              </a:ext>
            </a:extLst>
          </p:cNvPr>
          <p:cNvSpPr>
            <a:spLocks noGrp="1"/>
          </p:cNvSpPr>
          <p:nvPr>
            <p:ph type="body" idx="15"/>
          </p:nvPr>
        </p:nvSpPr>
        <p:spPr>
          <a:xfrm>
            <a:off x="8020583" y="795583"/>
            <a:ext cx="3410337" cy="823667"/>
          </a:xfrm>
        </p:spPr>
        <p:txBody>
          <a:bodyPr/>
          <a:lstStyle/>
          <a:p>
            <a:r>
              <a:rPr lang="en-US" sz="2000" b="1">
                <a:latin typeface="Palatino Linotype" panose="02040502050505030304" pitchFamily="18" charset="0"/>
              </a:rPr>
              <a:t>3. Documentation</a:t>
            </a:r>
            <a:endParaRPr lang="en-US"/>
          </a:p>
        </p:txBody>
      </p:sp>
      <p:sp>
        <p:nvSpPr>
          <p:cNvPr id="8" name="Content Placeholder 7">
            <a:extLst>
              <a:ext uri="{FF2B5EF4-FFF2-40B4-BE49-F238E27FC236}">
                <a16:creationId xmlns:a16="http://schemas.microsoft.com/office/drawing/2014/main" id="{C34247F7-49DB-491E-8BA8-E1ACB6C75CF5}"/>
              </a:ext>
            </a:extLst>
          </p:cNvPr>
          <p:cNvSpPr>
            <a:spLocks noGrp="1"/>
          </p:cNvSpPr>
          <p:nvPr>
            <p:ph sz="half" idx="16"/>
          </p:nvPr>
        </p:nvSpPr>
        <p:spPr>
          <a:xfrm>
            <a:off x="8020583" y="1693450"/>
            <a:ext cx="3410336" cy="3663285"/>
          </a:xfrm>
        </p:spPr>
        <p:txBody>
          <a:bodyPr/>
          <a:lstStyle/>
          <a:p>
            <a:pPr marL="228600" indent="-228600">
              <a:spcBef>
                <a:spcPts val="0"/>
              </a:spcBef>
              <a:spcAft>
                <a:spcPts val="1200"/>
              </a:spcAft>
            </a:pPr>
            <a:r>
              <a:rPr lang="en-US">
                <a:latin typeface="Palatino Linotype" panose="02040502050505030304" pitchFamily="18" charset="0"/>
              </a:rPr>
              <a:t>A list of Federal grants awarded (entitlement and discretionary). </a:t>
            </a:r>
          </a:p>
          <a:p>
            <a:pPr marL="228600" indent="-228600">
              <a:spcBef>
                <a:spcPts val="0"/>
              </a:spcBef>
              <a:spcAft>
                <a:spcPts val="1200"/>
              </a:spcAft>
            </a:pPr>
            <a:r>
              <a:rPr lang="en-US">
                <a:latin typeface="Palatino Linotype" panose="02040502050505030304" pitchFamily="18" charset="0"/>
              </a:rPr>
              <a:t>A list of invited stakeholders. </a:t>
            </a:r>
          </a:p>
          <a:p>
            <a:pPr marL="228600" indent="-228600">
              <a:spcBef>
                <a:spcPts val="0"/>
              </a:spcBef>
              <a:spcAft>
                <a:spcPts val="0"/>
              </a:spcAft>
            </a:pPr>
            <a:r>
              <a:rPr lang="en-US">
                <a:latin typeface="Palatino Linotype" panose="02040502050505030304" pitchFamily="18" charset="0"/>
              </a:rPr>
              <a:t>The notification to stakeholders</a:t>
            </a:r>
            <a:endParaRPr lang="en-US"/>
          </a:p>
        </p:txBody>
      </p:sp>
      <p:sp>
        <p:nvSpPr>
          <p:cNvPr id="9" name="Slide Number Placeholder 8">
            <a:extLst>
              <a:ext uri="{FF2B5EF4-FFF2-40B4-BE49-F238E27FC236}">
                <a16:creationId xmlns:a16="http://schemas.microsoft.com/office/drawing/2014/main" id="{DE7FC648-B828-4549-8DEB-E75646B5B96B}"/>
              </a:ext>
            </a:extLst>
          </p:cNvPr>
          <p:cNvSpPr>
            <a:spLocks noGrp="1"/>
          </p:cNvSpPr>
          <p:nvPr>
            <p:ph type="sldNum" sz="quarter" idx="12"/>
          </p:nvPr>
        </p:nvSpPr>
        <p:spPr/>
        <p:txBody>
          <a:bodyPr/>
          <a:lstStyle/>
          <a:p>
            <a:fld id="{A3D1C70C-36A2-44FC-A083-98959550CFF4}" type="slidenum">
              <a:rPr lang="en-US" smtClean="0"/>
              <a:t>22</a:t>
            </a:fld>
            <a:endParaRPr lang="en-US"/>
          </a:p>
        </p:txBody>
      </p:sp>
    </p:spTree>
    <p:extLst>
      <p:ext uri="{BB962C8B-B14F-4D97-AF65-F5344CB8AC3E}">
        <p14:creationId xmlns:p14="http://schemas.microsoft.com/office/powerpoint/2010/main" val="2189278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2B2B3-1047-4140-B82E-66553A9FE2FC}"/>
              </a:ext>
            </a:extLst>
          </p:cNvPr>
          <p:cNvSpPr>
            <a:spLocks noGrp="1"/>
          </p:cNvSpPr>
          <p:nvPr>
            <p:ph type="title"/>
          </p:nvPr>
        </p:nvSpPr>
        <p:spPr/>
        <p:txBody>
          <a:bodyPr/>
          <a:lstStyle/>
          <a:p>
            <a:r>
              <a:rPr lang="en-US" sz="3600">
                <a:latin typeface="Palatino Linotype" panose="02040502050505030304" pitchFamily="18" charset="0"/>
              </a:rPr>
              <a:t>Governance Indicator 9 </a:t>
            </a:r>
            <a:r>
              <a:rPr lang="en-US" sz="2600">
                <a:solidFill>
                  <a:schemeClr val="accent2">
                    <a:lumMod val="50000"/>
                  </a:schemeClr>
                </a:solidFill>
                <a:latin typeface="Palatino Linotype" panose="02040502050505030304" pitchFamily="18" charset="0"/>
              </a:rPr>
              <a:t>Total of 7 Points</a:t>
            </a:r>
            <a:endParaRPr lang="en-US" sz="2600"/>
          </a:p>
        </p:txBody>
      </p:sp>
      <p:sp>
        <p:nvSpPr>
          <p:cNvPr id="3" name="Text Placeholder 2">
            <a:extLst>
              <a:ext uri="{FF2B5EF4-FFF2-40B4-BE49-F238E27FC236}">
                <a16:creationId xmlns:a16="http://schemas.microsoft.com/office/drawing/2014/main" id="{DF816DF0-15C4-47A9-9333-C4353C1096C7}"/>
              </a:ext>
            </a:extLst>
          </p:cNvPr>
          <p:cNvSpPr>
            <a:spLocks noGrp="1"/>
          </p:cNvSpPr>
          <p:nvPr>
            <p:ph type="body" idx="1"/>
          </p:nvPr>
        </p:nvSpPr>
        <p:spPr>
          <a:xfrm>
            <a:off x="228597" y="1460089"/>
            <a:ext cx="3410337" cy="769977"/>
          </a:xfrm>
        </p:spPr>
        <p:txBody>
          <a:bodyPr/>
          <a:lstStyle/>
          <a:p>
            <a:pPr marL="228600" indent="-228600">
              <a:buFont typeface="+mj-lt"/>
              <a:buAutoNum type="arabicPeriod"/>
            </a:pPr>
            <a:r>
              <a:rPr lang="en-US" sz="2000" b="1">
                <a:latin typeface="Palatino Linotype"/>
              </a:rPr>
              <a:t>English Language Learners</a:t>
            </a:r>
            <a:endParaRPr lang="en-US" sz="2000">
              <a:latin typeface="Palatino Linotype"/>
            </a:endParaRPr>
          </a:p>
        </p:txBody>
      </p:sp>
      <p:sp>
        <p:nvSpPr>
          <p:cNvPr id="4" name="Content Placeholder 3">
            <a:extLst>
              <a:ext uri="{FF2B5EF4-FFF2-40B4-BE49-F238E27FC236}">
                <a16:creationId xmlns:a16="http://schemas.microsoft.com/office/drawing/2014/main" id="{B81570B5-2D47-458C-993C-62F475F70AB3}"/>
              </a:ext>
            </a:extLst>
          </p:cNvPr>
          <p:cNvSpPr>
            <a:spLocks noGrp="1"/>
          </p:cNvSpPr>
          <p:nvPr>
            <p:ph sz="half" idx="2"/>
          </p:nvPr>
        </p:nvSpPr>
        <p:spPr/>
        <p:txBody>
          <a:bodyPr vert="horz" lIns="91440" tIns="45720" rIns="91440" bIns="45720" rtlCol="0" anchor="t">
            <a:noAutofit/>
          </a:bodyPr>
          <a:lstStyle/>
          <a:p>
            <a:pPr marL="0" indent="0">
              <a:buNone/>
            </a:pPr>
            <a:r>
              <a:rPr lang="en-US" sz="1800">
                <a:latin typeface="Palatino Linotype"/>
              </a:rPr>
              <a:t>The district board of education has established programs and services for all English language learners (ELLs), pursuant to </a:t>
            </a:r>
            <a:r>
              <a:rPr lang="en-US" sz="1800" i="1">
                <a:latin typeface="Palatino Linotype"/>
                <a:hlinkClick r:id="rId3"/>
              </a:rPr>
              <a:t>N.J.A.C. </a:t>
            </a:r>
            <a:r>
              <a:rPr lang="en-US" sz="1800">
                <a:latin typeface="Palatino Linotype"/>
                <a:hlinkClick r:id="rId3"/>
              </a:rPr>
              <a:t>6A:15</a:t>
            </a:r>
            <a:endParaRPr lang="en-US" sz="1800">
              <a:latin typeface="Palatino Linotype"/>
            </a:endParaRPr>
          </a:p>
        </p:txBody>
      </p:sp>
      <p:sp>
        <p:nvSpPr>
          <p:cNvPr id="5" name="Text Placeholder 4">
            <a:extLst>
              <a:ext uri="{FF2B5EF4-FFF2-40B4-BE49-F238E27FC236}">
                <a16:creationId xmlns:a16="http://schemas.microsoft.com/office/drawing/2014/main" id="{65D1850B-DF6E-4516-A491-51A08FEDFBE3}"/>
              </a:ext>
            </a:extLst>
          </p:cNvPr>
          <p:cNvSpPr>
            <a:spLocks noGrp="1"/>
          </p:cNvSpPr>
          <p:nvPr>
            <p:ph type="body" idx="13"/>
          </p:nvPr>
        </p:nvSpPr>
        <p:spPr>
          <a:xfrm>
            <a:off x="4086227" y="1507498"/>
            <a:ext cx="3410337" cy="419178"/>
          </a:xfrm>
        </p:spPr>
        <p:txBody>
          <a:bodyPr/>
          <a:lstStyle/>
          <a:p>
            <a:r>
              <a:rPr lang="en-US" sz="2000" b="1">
                <a:latin typeface="Palatino Linotype"/>
              </a:rPr>
              <a:t>2. Purpose</a:t>
            </a:r>
            <a:endParaRPr lang="en-US" sz="2000">
              <a:latin typeface="Palatino Linotype"/>
            </a:endParaRPr>
          </a:p>
        </p:txBody>
      </p:sp>
      <p:sp>
        <p:nvSpPr>
          <p:cNvPr id="6" name="Content Placeholder 5">
            <a:extLst>
              <a:ext uri="{FF2B5EF4-FFF2-40B4-BE49-F238E27FC236}">
                <a16:creationId xmlns:a16="http://schemas.microsoft.com/office/drawing/2014/main" id="{0EE0E517-A982-42DF-9A3B-6E0DC253888D}"/>
              </a:ext>
            </a:extLst>
          </p:cNvPr>
          <p:cNvSpPr>
            <a:spLocks noGrp="1"/>
          </p:cNvSpPr>
          <p:nvPr>
            <p:ph sz="half" idx="14"/>
          </p:nvPr>
        </p:nvSpPr>
        <p:spPr/>
        <p:txBody>
          <a:bodyPr/>
          <a:lstStyle/>
          <a:p>
            <a:r>
              <a:rPr lang="en-US" sz="1800">
                <a:latin typeface="Palatino Linotype" panose="02040502050505030304" pitchFamily="18" charset="0"/>
              </a:rPr>
              <a:t>To ensure the educational needs of English Language Learners are met through bilingual, English as a Second Language (ESL) or English Language Services (ELS) programs</a:t>
            </a:r>
            <a:r>
              <a:rPr lang="en-US">
                <a:latin typeface="Palatino Linotype" panose="02040502050505030304" pitchFamily="18" charset="0"/>
              </a:rPr>
              <a:t>.</a:t>
            </a:r>
          </a:p>
        </p:txBody>
      </p:sp>
      <p:sp>
        <p:nvSpPr>
          <p:cNvPr id="7" name="Text Placeholder 6">
            <a:extLst>
              <a:ext uri="{FF2B5EF4-FFF2-40B4-BE49-F238E27FC236}">
                <a16:creationId xmlns:a16="http://schemas.microsoft.com/office/drawing/2014/main" id="{ED6F8BF4-E965-4702-8280-39EAB870D03D}"/>
              </a:ext>
            </a:extLst>
          </p:cNvPr>
          <p:cNvSpPr>
            <a:spLocks noGrp="1"/>
          </p:cNvSpPr>
          <p:nvPr>
            <p:ph type="body" idx="15"/>
          </p:nvPr>
        </p:nvSpPr>
        <p:spPr>
          <a:xfrm>
            <a:off x="7943857" y="1460089"/>
            <a:ext cx="3410337" cy="513997"/>
          </a:xfrm>
        </p:spPr>
        <p:txBody>
          <a:bodyPr/>
          <a:lstStyle/>
          <a:p>
            <a:r>
              <a:rPr lang="en-US" sz="2000" b="1">
                <a:latin typeface="Palatino Linotype"/>
              </a:rPr>
              <a:t>3. Documentation</a:t>
            </a:r>
            <a:endParaRPr lang="en-US" sz="2000">
              <a:latin typeface="Palatino Linotype"/>
            </a:endParaRPr>
          </a:p>
        </p:txBody>
      </p:sp>
      <p:sp>
        <p:nvSpPr>
          <p:cNvPr id="8" name="Content Placeholder 7">
            <a:extLst>
              <a:ext uri="{FF2B5EF4-FFF2-40B4-BE49-F238E27FC236}">
                <a16:creationId xmlns:a16="http://schemas.microsoft.com/office/drawing/2014/main" id="{E5D40534-C7E2-4DEA-9A48-FCCD30B22A44}"/>
              </a:ext>
            </a:extLst>
          </p:cNvPr>
          <p:cNvSpPr>
            <a:spLocks noGrp="1"/>
          </p:cNvSpPr>
          <p:nvPr>
            <p:ph sz="half" idx="16"/>
          </p:nvPr>
        </p:nvSpPr>
        <p:spPr/>
        <p:txBody>
          <a:bodyPr/>
          <a:lstStyle/>
          <a:p>
            <a:pPr marL="285750" indent="-285750">
              <a:buFont typeface="Arial" panose="020B0604020202020204" pitchFamily="34" charset="0"/>
              <a:buChar char="•"/>
            </a:pPr>
            <a:r>
              <a:rPr lang="en-US" sz="1800">
                <a:latin typeface="Palatino Linotype" panose="02040502050505030304" pitchFamily="18" charset="0"/>
              </a:rPr>
              <a:t>NJDOE approval letter for board-approved bilingual/ESL/ELS three-year plan. </a:t>
            </a:r>
          </a:p>
          <a:p>
            <a:pPr marL="285750" indent="-285750">
              <a:buFont typeface="Arial" panose="020B0604020202020204" pitchFamily="34" charset="0"/>
              <a:buChar char="•"/>
            </a:pPr>
            <a:r>
              <a:rPr lang="en-US" sz="1800">
                <a:latin typeface="Palatino Linotype" panose="02040502050505030304" pitchFamily="18" charset="0"/>
              </a:rPr>
              <a:t>NJDOE approval letter for the annual bilingual waiver, if applicable. </a:t>
            </a:r>
          </a:p>
          <a:p>
            <a:pPr marL="285750" indent="-285750">
              <a:buFont typeface="Arial" panose="020B0604020202020204" pitchFamily="34" charset="0"/>
              <a:buChar char="•"/>
            </a:pPr>
            <a:r>
              <a:rPr lang="en-US" sz="1800">
                <a:latin typeface="Palatino Linotype" panose="02040502050505030304" pitchFamily="18" charset="0"/>
              </a:rPr>
              <a:t>Board of education minutes approving three-year plan.</a:t>
            </a:r>
          </a:p>
        </p:txBody>
      </p:sp>
      <p:sp>
        <p:nvSpPr>
          <p:cNvPr id="9" name="Slide Number Placeholder 8">
            <a:extLst>
              <a:ext uri="{FF2B5EF4-FFF2-40B4-BE49-F238E27FC236}">
                <a16:creationId xmlns:a16="http://schemas.microsoft.com/office/drawing/2014/main" id="{F44009C7-D2B5-477A-856E-2BD0B2ED002E}"/>
              </a:ext>
            </a:extLst>
          </p:cNvPr>
          <p:cNvSpPr>
            <a:spLocks noGrp="1"/>
          </p:cNvSpPr>
          <p:nvPr>
            <p:ph type="sldNum" sz="quarter" idx="12"/>
          </p:nvPr>
        </p:nvSpPr>
        <p:spPr/>
        <p:txBody>
          <a:bodyPr/>
          <a:lstStyle/>
          <a:p>
            <a:fld id="{A3D1C70C-36A2-44FC-A083-98959550CFF4}" type="slidenum">
              <a:rPr lang="en-US" smtClean="0"/>
              <a:t>23</a:t>
            </a:fld>
            <a:endParaRPr lang="en-US"/>
          </a:p>
        </p:txBody>
      </p:sp>
    </p:spTree>
    <p:extLst>
      <p:ext uri="{BB962C8B-B14F-4D97-AF65-F5344CB8AC3E}">
        <p14:creationId xmlns:p14="http://schemas.microsoft.com/office/powerpoint/2010/main" val="364457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88E3-6497-4150-A5D4-6644DA1B37F2}"/>
              </a:ext>
            </a:extLst>
          </p:cNvPr>
          <p:cNvSpPr>
            <a:spLocks noGrp="1"/>
          </p:cNvSpPr>
          <p:nvPr>
            <p:ph type="title"/>
          </p:nvPr>
        </p:nvSpPr>
        <p:spPr/>
        <p:txBody>
          <a:bodyPr/>
          <a:lstStyle/>
          <a:p>
            <a:r>
              <a:rPr lang="en-US" sz="3600">
                <a:solidFill>
                  <a:schemeClr val="accent2">
                    <a:lumMod val="50000"/>
                  </a:schemeClr>
                </a:solidFill>
                <a:latin typeface="Palatino Linotype" panose="02040502050505030304" pitchFamily="18" charset="0"/>
              </a:rPr>
              <a:t>Governance Indicator 10</a:t>
            </a:r>
            <a:r>
              <a:rPr lang="en-US" sz="3400">
                <a:solidFill>
                  <a:schemeClr val="accent2">
                    <a:lumMod val="50000"/>
                  </a:schemeClr>
                </a:solidFill>
                <a:latin typeface="Palatino Linotype" panose="02040502050505030304" pitchFamily="18" charset="0"/>
              </a:rPr>
              <a:t> </a:t>
            </a:r>
            <a:r>
              <a:rPr lang="en-US" sz="2600">
                <a:solidFill>
                  <a:schemeClr val="accent2">
                    <a:lumMod val="50000"/>
                  </a:schemeClr>
                </a:solidFill>
                <a:latin typeface="Palatino Linotype" panose="02040502050505030304" pitchFamily="18" charset="0"/>
              </a:rPr>
              <a:t>Total of 3 Points</a:t>
            </a:r>
            <a:endParaRPr lang="en-US" sz="2600"/>
          </a:p>
        </p:txBody>
      </p:sp>
      <p:sp>
        <p:nvSpPr>
          <p:cNvPr id="3" name="Text Placeholder 2">
            <a:extLst>
              <a:ext uri="{FF2B5EF4-FFF2-40B4-BE49-F238E27FC236}">
                <a16:creationId xmlns:a16="http://schemas.microsoft.com/office/drawing/2014/main" id="{9953C9A6-5AAA-4F6D-ACC7-43234F01848B}"/>
              </a:ext>
            </a:extLst>
          </p:cNvPr>
          <p:cNvSpPr>
            <a:spLocks noGrp="1"/>
          </p:cNvSpPr>
          <p:nvPr>
            <p:ph type="body" idx="1"/>
          </p:nvPr>
        </p:nvSpPr>
        <p:spPr>
          <a:xfrm>
            <a:off x="228599" y="715742"/>
            <a:ext cx="3410337" cy="823667"/>
          </a:xfrm>
        </p:spPr>
        <p:txBody>
          <a:bodyPr/>
          <a:lstStyle/>
          <a:p>
            <a:pPr marL="280670" indent="-280670"/>
            <a:r>
              <a:rPr lang="en-US" sz="2000" b="1">
                <a:latin typeface="Palatino Linotype"/>
              </a:rPr>
              <a:t>1. Open Public Meeting</a:t>
            </a:r>
            <a:endParaRPr lang="en-US" sz="2000">
              <a:latin typeface="Palatino Linotype"/>
            </a:endParaRPr>
          </a:p>
        </p:txBody>
      </p:sp>
      <p:sp>
        <p:nvSpPr>
          <p:cNvPr id="4" name="Content Placeholder 3">
            <a:extLst>
              <a:ext uri="{FF2B5EF4-FFF2-40B4-BE49-F238E27FC236}">
                <a16:creationId xmlns:a16="http://schemas.microsoft.com/office/drawing/2014/main" id="{F299BF30-3439-48DA-A03F-E882F3C6A403}"/>
              </a:ext>
            </a:extLst>
          </p:cNvPr>
          <p:cNvSpPr>
            <a:spLocks noGrp="1"/>
          </p:cNvSpPr>
          <p:nvPr>
            <p:ph sz="half" idx="2"/>
          </p:nvPr>
        </p:nvSpPr>
        <p:spPr>
          <a:xfrm>
            <a:off x="228599" y="1597357"/>
            <a:ext cx="3410336" cy="3663285"/>
          </a:xfrm>
        </p:spPr>
        <p:txBody>
          <a:bodyPr vert="horz" lIns="91440" tIns="45720" rIns="91440" bIns="45720" rtlCol="0" anchor="t">
            <a:noAutofit/>
          </a:bodyPr>
          <a:lstStyle/>
          <a:p>
            <a:pPr marL="0" indent="0">
              <a:buNone/>
            </a:pPr>
            <a:r>
              <a:rPr lang="en-US" sz="1600" dirty="0">
                <a:latin typeface="Palatino Linotype"/>
              </a:rPr>
              <a:t>The district board of education implements the Open Public Meetings Act and there have been no findings of noncompliance since the last NJQSAC monitoring. </a:t>
            </a:r>
            <a:r>
              <a:rPr lang="en-US" sz="1600" i="1" dirty="0">
                <a:latin typeface="Palatino Linotype"/>
              </a:rPr>
              <a:t>N.J.S.A. </a:t>
            </a:r>
            <a:r>
              <a:rPr lang="en-US" sz="1600" dirty="0">
                <a:latin typeface="Palatino Linotype"/>
              </a:rPr>
              <a:t>10:3 et seq</a:t>
            </a:r>
            <a:r>
              <a:rPr lang="en-US" sz="1600" i="1" dirty="0">
                <a:latin typeface="Palatino Linotype"/>
              </a:rPr>
              <a:t>.</a:t>
            </a:r>
          </a:p>
        </p:txBody>
      </p:sp>
      <p:sp>
        <p:nvSpPr>
          <p:cNvPr id="5" name="Text Placeholder 4">
            <a:extLst>
              <a:ext uri="{FF2B5EF4-FFF2-40B4-BE49-F238E27FC236}">
                <a16:creationId xmlns:a16="http://schemas.microsoft.com/office/drawing/2014/main" id="{22BFF796-4FE0-4F6B-9C07-C46065A22A2E}"/>
              </a:ext>
            </a:extLst>
          </p:cNvPr>
          <p:cNvSpPr>
            <a:spLocks noGrp="1"/>
          </p:cNvSpPr>
          <p:nvPr>
            <p:ph type="body" idx="13"/>
          </p:nvPr>
        </p:nvSpPr>
        <p:spPr>
          <a:xfrm>
            <a:off x="4086227" y="715742"/>
            <a:ext cx="3410337" cy="823667"/>
          </a:xfrm>
        </p:spPr>
        <p:txBody>
          <a:bodyPr/>
          <a:lstStyle/>
          <a:p>
            <a:r>
              <a:rPr lang="en-US" sz="2000" b="1">
                <a:latin typeface="Palatino Linotype"/>
              </a:rPr>
              <a:t>2. Purpose</a:t>
            </a:r>
            <a:endParaRPr lang="en-US" sz="2000">
              <a:latin typeface="Palatino Linotype"/>
            </a:endParaRPr>
          </a:p>
        </p:txBody>
      </p:sp>
      <p:sp>
        <p:nvSpPr>
          <p:cNvPr id="6" name="Content Placeholder 5">
            <a:extLst>
              <a:ext uri="{FF2B5EF4-FFF2-40B4-BE49-F238E27FC236}">
                <a16:creationId xmlns:a16="http://schemas.microsoft.com/office/drawing/2014/main" id="{F115A124-8173-47AE-9D3B-ABF67F297F10}"/>
              </a:ext>
            </a:extLst>
          </p:cNvPr>
          <p:cNvSpPr>
            <a:spLocks noGrp="1"/>
          </p:cNvSpPr>
          <p:nvPr>
            <p:ph sz="half" idx="14"/>
          </p:nvPr>
        </p:nvSpPr>
        <p:spPr>
          <a:xfrm>
            <a:off x="4086228" y="1597357"/>
            <a:ext cx="3410336" cy="3663285"/>
          </a:xfrm>
        </p:spPr>
        <p:txBody>
          <a:bodyPr/>
          <a:lstStyle/>
          <a:p>
            <a:r>
              <a:rPr lang="en-US" sz="1600"/>
              <a:t>To ensure that </a:t>
            </a:r>
            <a:r>
              <a:rPr lang="en-US" sz="1600">
                <a:latin typeface="Palatino Linotype" panose="02040502050505030304" pitchFamily="18" charset="0"/>
              </a:rPr>
              <a:t>the board of education conducts business in an open and transparent manner.</a:t>
            </a:r>
          </a:p>
        </p:txBody>
      </p:sp>
      <p:sp>
        <p:nvSpPr>
          <p:cNvPr id="7" name="Text Placeholder 6">
            <a:extLst>
              <a:ext uri="{FF2B5EF4-FFF2-40B4-BE49-F238E27FC236}">
                <a16:creationId xmlns:a16="http://schemas.microsoft.com/office/drawing/2014/main" id="{4B296263-2439-4636-90EF-AACB7D8D72A4}"/>
              </a:ext>
            </a:extLst>
          </p:cNvPr>
          <p:cNvSpPr>
            <a:spLocks noGrp="1"/>
          </p:cNvSpPr>
          <p:nvPr>
            <p:ph type="body" idx="15"/>
          </p:nvPr>
        </p:nvSpPr>
        <p:spPr>
          <a:xfrm>
            <a:off x="8020582" y="718551"/>
            <a:ext cx="3410337" cy="823667"/>
          </a:xfrm>
        </p:spPr>
        <p:txBody>
          <a:bodyPr/>
          <a:lstStyle/>
          <a:p>
            <a:r>
              <a:rPr lang="en-US" sz="2000" b="1">
                <a:latin typeface="Palatino Linotype"/>
              </a:rPr>
              <a:t>3. Documentation</a:t>
            </a:r>
            <a:endParaRPr lang="en-US" sz="2000">
              <a:latin typeface="Palatino Linotype"/>
            </a:endParaRPr>
          </a:p>
        </p:txBody>
      </p:sp>
      <p:sp>
        <p:nvSpPr>
          <p:cNvPr id="8" name="Content Placeholder 7">
            <a:extLst>
              <a:ext uri="{FF2B5EF4-FFF2-40B4-BE49-F238E27FC236}">
                <a16:creationId xmlns:a16="http://schemas.microsoft.com/office/drawing/2014/main" id="{B7A805D7-9971-4795-90E8-47A34A4FC692}"/>
              </a:ext>
            </a:extLst>
          </p:cNvPr>
          <p:cNvSpPr>
            <a:spLocks noGrp="1"/>
          </p:cNvSpPr>
          <p:nvPr>
            <p:ph sz="half" idx="16"/>
          </p:nvPr>
        </p:nvSpPr>
        <p:spPr>
          <a:xfrm>
            <a:off x="7943857" y="1539409"/>
            <a:ext cx="3931912" cy="4600040"/>
          </a:xfrm>
        </p:spPr>
        <p:txBody>
          <a:bodyPr/>
          <a:lstStyle/>
          <a:p>
            <a:pPr marL="228600" indent="-228600">
              <a:lnSpc>
                <a:spcPct val="100000"/>
              </a:lnSpc>
              <a:spcBef>
                <a:spcPts val="0"/>
              </a:spcBef>
              <a:spcAft>
                <a:spcPts val="0"/>
              </a:spcAft>
            </a:pPr>
            <a:r>
              <a:rPr lang="en-US" sz="1500">
                <a:latin typeface="Palatino Linotype" panose="02040502050505030304" pitchFamily="18" charset="0"/>
              </a:rPr>
              <a:t>Public postings of meeting times, dates, and locations and whether formal action may or may not be taken (legal advertisements showing this information).  If technology is utilized to convene a public meeting, the board should provide guidance to the public regarding remote access and how to make a public comment at the meeting.</a:t>
            </a:r>
          </a:p>
          <a:p>
            <a:pPr marL="228600" lvl="0" indent="-228600">
              <a:spcBef>
                <a:spcPts val="0"/>
              </a:spcBef>
              <a:spcAft>
                <a:spcPts val="0"/>
              </a:spcAft>
            </a:pPr>
            <a:r>
              <a:rPr lang="en-US" sz="1500"/>
              <a:t>Statements of adequate notice are in the board minutes, confirming that the board provided the public with at least 48 hours of written notice of the meetings;</a:t>
            </a:r>
          </a:p>
          <a:p>
            <a:pPr marL="228600" lvl="0" indent="-228600">
              <a:spcBef>
                <a:spcPts val="0"/>
              </a:spcBef>
              <a:spcAft>
                <a:spcPts val="0"/>
              </a:spcAft>
            </a:pPr>
            <a:r>
              <a:rPr lang="en-US" sz="1500"/>
              <a:t>Adoption of resolutions to go into executive session, which meet the approved Open Public Meeting Act (OPMA) criteria for executive session; and,</a:t>
            </a:r>
          </a:p>
          <a:p>
            <a:pPr marL="228600" lvl="0" indent="-228600">
              <a:spcBef>
                <a:spcPts val="0"/>
              </a:spcBef>
              <a:spcAft>
                <a:spcPts val="0"/>
              </a:spcAft>
            </a:pPr>
            <a:r>
              <a:rPr lang="en-US" sz="1500"/>
              <a:t>Any court orders of violations of OPMA.</a:t>
            </a:r>
          </a:p>
        </p:txBody>
      </p:sp>
      <p:sp>
        <p:nvSpPr>
          <p:cNvPr id="9" name="Slide Number Placeholder 8">
            <a:extLst>
              <a:ext uri="{FF2B5EF4-FFF2-40B4-BE49-F238E27FC236}">
                <a16:creationId xmlns:a16="http://schemas.microsoft.com/office/drawing/2014/main" id="{FA679933-8D8B-4A36-8433-C831A6780136}"/>
              </a:ext>
            </a:extLst>
          </p:cNvPr>
          <p:cNvSpPr>
            <a:spLocks noGrp="1"/>
          </p:cNvSpPr>
          <p:nvPr>
            <p:ph type="sldNum" sz="quarter" idx="12"/>
          </p:nvPr>
        </p:nvSpPr>
        <p:spPr/>
        <p:txBody>
          <a:bodyPr/>
          <a:lstStyle/>
          <a:p>
            <a:fld id="{A3D1C70C-36A2-44FC-A083-98959550CFF4}" type="slidenum">
              <a:rPr lang="en-US" smtClean="0"/>
              <a:t>24</a:t>
            </a:fld>
            <a:endParaRPr lang="en-US"/>
          </a:p>
        </p:txBody>
      </p:sp>
    </p:spTree>
    <p:extLst>
      <p:ext uri="{BB962C8B-B14F-4D97-AF65-F5344CB8AC3E}">
        <p14:creationId xmlns:p14="http://schemas.microsoft.com/office/powerpoint/2010/main" val="1436384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0F92-87BB-4ABA-83F1-8E6DEE565FB9}"/>
              </a:ext>
            </a:extLst>
          </p:cNvPr>
          <p:cNvSpPr>
            <a:spLocks noGrp="1"/>
          </p:cNvSpPr>
          <p:nvPr>
            <p:ph type="title"/>
          </p:nvPr>
        </p:nvSpPr>
        <p:spPr/>
        <p:txBody>
          <a:bodyPr/>
          <a:lstStyle/>
          <a:p>
            <a:r>
              <a:rPr lang="en-US" sz="3400">
                <a:latin typeface="Palatino Linotype" panose="02040502050505030304" pitchFamily="18" charset="0"/>
              </a:rPr>
              <a:t>Governance Indicator 11 </a:t>
            </a:r>
            <a:r>
              <a:rPr lang="en-US" sz="2400">
                <a:solidFill>
                  <a:schemeClr val="accent2">
                    <a:lumMod val="50000"/>
                  </a:schemeClr>
                </a:solidFill>
                <a:latin typeface="Palatino Linotype" panose="02040502050505030304" pitchFamily="18" charset="0"/>
              </a:rPr>
              <a:t>Total of 6 Points </a:t>
            </a:r>
            <a:endParaRPr lang="en-US" sz="2400"/>
          </a:p>
        </p:txBody>
      </p:sp>
      <p:sp>
        <p:nvSpPr>
          <p:cNvPr id="3" name="Text Placeholder 2">
            <a:extLst>
              <a:ext uri="{FF2B5EF4-FFF2-40B4-BE49-F238E27FC236}">
                <a16:creationId xmlns:a16="http://schemas.microsoft.com/office/drawing/2014/main" id="{D982E7FC-D3F0-45B7-BA3A-FF99B0546F3E}"/>
              </a:ext>
            </a:extLst>
          </p:cNvPr>
          <p:cNvSpPr>
            <a:spLocks noGrp="1"/>
          </p:cNvSpPr>
          <p:nvPr>
            <p:ph type="body" idx="1"/>
          </p:nvPr>
        </p:nvSpPr>
        <p:spPr>
          <a:xfrm>
            <a:off x="174170" y="1219200"/>
            <a:ext cx="3410337" cy="823667"/>
          </a:xfrm>
        </p:spPr>
        <p:txBody>
          <a:bodyPr/>
          <a:lstStyle/>
          <a:p>
            <a:pPr marL="228600" indent="-228600" defTabSz="631825"/>
            <a:r>
              <a:rPr lang="en-US" sz="2000" b="1">
                <a:latin typeface="Palatino Linotype"/>
              </a:rPr>
              <a:t>1.</a:t>
            </a:r>
            <a:r>
              <a:rPr lang="en-US" sz="2000">
                <a:latin typeface="Palatino Linotype"/>
              </a:rPr>
              <a:t> </a:t>
            </a:r>
            <a:r>
              <a:rPr lang="en-US" sz="2000" b="1">
                <a:latin typeface="Palatino Linotype"/>
              </a:rPr>
              <a:t>Secretary and Treasurer Reports</a:t>
            </a:r>
            <a:endParaRPr lang="en-US" sz="2000">
              <a:latin typeface="Palatino Linotype"/>
            </a:endParaRPr>
          </a:p>
        </p:txBody>
      </p:sp>
      <p:sp>
        <p:nvSpPr>
          <p:cNvPr id="4" name="Content Placeholder 3">
            <a:extLst>
              <a:ext uri="{FF2B5EF4-FFF2-40B4-BE49-F238E27FC236}">
                <a16:creationId xmlns:a16="http://schemas.microsoft.com/office/drawing/2014/main" id="{EF8B8880-C17A-499B-BF80-4A9128AEFB56}"/>
              </a:ext>
            </a:extLst>
          </p:cNvPr>
          <p:cNvSpPr>
            <a:spLocks noGrp="1"/>
          </p:cNvSpPr>
          <p:nvPr>
            <p:ph sz="half" idx="2"/>
          </p:nvPr>
        </p:nvSpPr>
        <p:spPr>
          <a:xfrm>
            <a:off x="174170" y="2133600"/>
            <a:ext cx="3537857" cy="3663285"/>
          </a:xfrm>
        </p:spPr>
        <p:txBody>
          <a:bodyPr vert="horz" lIns="91440" tIns="45720" rIns="91440" bIns="45720" rtlCol="0" anchor="t">
            <a:noAutofit/>
          </a:bodyPr>
          <a:lstStyle/>
          <a:p>
            <a:pPr marL="0" indent="0">
              <a:buNone/>
            </a:pPr>
            <a:r>
              <a:rPr lang="en-US" sz="1800">
                <a:latin typeface="Palatino Linotype"/>
                <a:cs typeface="Times New Roman"/>
              </a:rPr>
              <a:t>The board approves the monthly secretary’s and treasurer’s reports within 60 days of the month’s end </a:t>
            </a:r>
            <a:r>
              <a:rPr lang="en-US">
                <a:latin typeface="Palatino Linotype"/>
                <a:cs typeface="Times New Roman"/>
              </a:rPr>
              <a:t>and, </a:t>
            </a:r>
            <a:r>
              <a:rPr lang="en-US" sz="1800">
                <a:latin typeface="Palatino Linotype"/>
                <a:cs typeface="Times New Roman"/>
              </a:rPr>
              <a:t>in its minutes, certifies that major funds have not been over-expended. </a:t>
            </a:r>
            <a:r>
              <a:rPr lang="pt-BR" i="1">
                <a:latin typeface="Palatino Linotype"/>
                <a:cs typeface="Times New Roman"/>
                <a:hlinkClick r:id="rId3">
                  <a:extLst>
                    <a:ext uri="{A12FA001-AC4F-418D-AE19-62706E023703}">
                      <ahyp:hlinkClr xmlns:ahyp="http://schemas.microsoft.com/office/drawing/2018/hyperlinkcolor" val="tx"/>
                    </a:ext>
                  </a:extLst>
                </a:hlinkClick>
              </a:rPr>
              <a:t>N.J.A.C. </a:t>
            </a:r>
            <a:r>
              <a:rPr lang="pt-BR">
                <a:latin typeface="Palatino Linotype"/>
                <a:cs typeface="Times New Roman"/>
                <a:hlinkClick r:id="rId3">
                  <a:extLst>
                    <a:ext uri="{A12FA001-AC4F-418D-AE19-62706E023703}">
                      <ahyp:hlinkClr xmlns:ahyp="http://schemas.microsoft.com/office/drawing/2018/hyperlinkcolor" val="tx"/>
                    </a:ext>
                  </a:extLst>
                </a:hlinkClick>
              </a:rPr>
              <a:t>6A:23A-16.10(c)</a:t>
            </a:r>
            <a:endParaRPr lang="en-US" sz="1800" b="1">
              <a:latin typeface="Palatino Linotype"/>
              <a:cs typeface="Times New Roman"/>
            </a:endParaRPr>
          </a:p>
        </p:txBody>
      </p:sp>
      <p:sp>
        <p:nvSpPr>
          <p:cNvPr id="5" name="Text Placeholder 4">
            <a:extLst>
              <a:ext uri="{FF2B5EF4-FFF2-40B4-BE49-F238E27FC236}">
                <a16:creationId xmlns:a16="http://schemas.microsoft.com/office/drawing/2014/main" id="{5AB58F3A-6FC1-4A06-8C03-CCE02BA4FA36}"/>
              </a:ext>
            </a:extLst>
          </p:cNvPr>
          <p:cNvSpPr>
            <a:spLocks noGrp="1"/>
          </p:cNvSpPr>
          <p:nvPr>
            <p:ph type="body" idx="13"/>
          </p:nvPr>
        </p:nvSpPr>
        <p:spPr>
          <a:xfrm>
            <a:off x="4053570" y="849619"/>
            <a:ext cx="3410337" cy="823667"/>
          </a:xfrm>
        </p:spPr>
        <p:txBody>
          <a:bodyPr/>
          <a:lstStyle/>
          <a:p>
            <a:r>
              <a:rPr lang="en-US" sz="2000" b="1">
                <a:latin typeface="Palatino Linotype"/>
              </a:rPr>
              <a:t>2. Purpose</a:t>
            </a:r>
            <a:endParaRPr lang="en-US" sz="2000">
              <a:latin typeface="Palatino Linotype"/>
            </a:endParaRPr>
          </a:p>
        </p:txBody>
      </p:sp>
      <p:sp>
        <p:nvSpPr>
          <p:cNvPr id="6" name="Content Placeholder 5">
            <a:extLst>
              <a:ext uri="{FF2B5EF4-FFF2-40B4-BE49-F238E27FC236}">
                <a16:creationId xmlns:a16="http://schemas.microsoft.com/office/drawing/2014/main" id="{ED0FC364-EB1E-4431-B522-3C4F06DFCADC}"/>
              </a:ext>
            </a:extLst>
          </p:cNvPr>
          <p:cNvSpPr>
            <a:spLocks noGrp="1"/>
          </p:cNvSpPr>
          <p:nvPr>
            <p:ph sz="half" idx="14"/>
          </p:nvPr>
        </p:nvSpPr>
        <p:spPr>
          <a:xfrm>
            <a:off x="4053570" y="2133600"/>
            <a:ext cx="3410336" cy="3663285"/>
          </a:xfrm>
        </p:spPr>
        <p:txBody>
          <a:bodyPr/>
          <a:lstStyle/>
          <a:p>
            <a:r>
              <a:rPr lang="en-US" sz="1800">
                <a:latin typeface="Palatino Linotype" panose="02040502050505030304" pitchFamily="18" charset="0"/>
              </a:rPr>
              <a:t>To ensure transparency of the fiscal conditions of the district.</a:t>
            </a:r>
            <a:endParaRPr lang="en-US" sz="1800">
              <a:solidFill>
                <a:schemeClr val="accent1">
                  <a:lumMod val="50000"/>
                </a:schemeClr>
              </a:solidFill>
              <a:latin typeface="Palatino Linotype" panose="02040502050505030304" pitchFamily="18" charset="0"/>
            </a:endParaRPr>
          </a:p>
        </p:txBody>
      </p:sp>
      <p:sp>
        <p:nvSpPr>
          <p:cNvPr id="7" name="Text Placeholder 6">
            <a:extLst>
              <a:ext uri="{FF2B5EF4-FFF2-40B4-BE49-F238E27FC236}">
                <a16:creationId xmlns:a16="http://schemas.microsoft.com/office/drawing/2014/main" id="{6ED2E6EB-D037-4560-B6B6-52A89EB9458C}"/>
              </a:ext>
            </a:extLst>
          </p:cNvPr>
          <p:cNvSpPr>
            <a:spLocks noGrp="1"/>
          </p:cNvSpPr>
          <p:nvPr>
            <p:ph type="body" idx="15"/>
          </p:nvPr>
        </p:nvSpPr>
        <p:spPr>
          <a:xfrm>
            <a:off x="8052718" y="849619"/>
            <a:ext cx="3410337" cy="823667"/>
          </a:xfrm>
        </p:spPr>
        <p:txBody>
          <a:bodyPr/>
          <a:lstStyle/>
          <a:p>
            <a:r>
              <a:rPr lang="en-US" sz="2000" b="1">
                <a:latin typeface="Palatino Linotype"/>
              </a:rPr>
              <a:t>3. Documentation</a:t>
            </a:r>
          </a:p>
        </p:txBody>
      </p:sp>
      <p:sp>
        <p:nvSpPr>
          <p:cNvPr id="8" name="Content Placeholder 7">
            <a:extLst>
              <a:ext uri="{FF2B5EF4-FFF2-40B4-BE49-F238E27FC236}">
                <a16:creationId xmlns:a16="http://schemas.microsoft.com/office/drawing/2014/main" id="{BAF78DD8-3A0E-42AA-AA78-07D7D982011E}"/>
              </a:ext>
            </a:extLst>
          </p:cNvPr>
          <p:cNvSpPr>
            <a:spLocks noGrp="1"/>
          </p:cNvSpPr>
          <p:nvPr>
            <p:ph sz="half" idx="16"/>
          </p:nvPr>
        </p:nvSpPr>
        <p:spPr>
          <a:xfrm>
            <a:off x="8052717" y="2133600"/>
            <a:ext cx="3487061" cy="3663285"/>
          </a:xfrm>
        </p:spPr>
        <p:txBody>
          <a:bodyPr/>
          <a:lstStyle/>
          <a:p>
            <a:pPr marL="228600" indent="-228600">
              <a:spcAft>
                <a:spcPts val="1200"/>
              </a:spcAft>
              <a:buFont typeface="Arial" panose="020B0604020202020204" pitchFamily="34" charset="0"/>
              <a:buChar char="•"/>
            </a:pPr>
            <a:r>
              <a:rPr lang="en-US" sz="1800">
                <a:latin typeface="Palatino Linotype" panose="02040502050505030304" pitchFamily="18" charset="0"/>
              </a:rPr>
              <a:t>Board of education minutes reflecting approval of the board secretary’s and treasurer’s reports for the month within 60 days of the month’s end. </a:t>
            </a:r>
          </a:p>
          <a:p>
            <a:pPr marL="228600" indent="-228600">
              <a:spcAft>
                <a:spcPts val="1200"/>
              </a:spcAft>
              <a:buFont typeface="Arial" panose="020B0604020202020204" pitchFamily="34" charset="0"/>
              <a:buChar char="•"/>
            </a:pPr>
            <a:r>
              <a:rPr lang="en-US" sz="1800">
                <a:latin typeface="Palatino Linotype" panose="02040502050505030304" pitchFamily="18" charset="0"/>
              </a:rPr>
              <a:t>Certification that major funds (general fund, special revenue and capital projects) have not been over- expended.</a:t>
            </a:r>
            <a:endParaRPr lang="en-US" sz="1800">
              <a:latin typeface="Palatino Linotype" panose="02040502050505030304" pitchFamily="18" charset="0"/>
              <a:cs typeface="Times New Roman" panose="02020603050405020304" pitchFamily="18" charset="0"/>
            </a:endParaRPr>
          </a:p>
        </p:txBody>
      </p:sp>
      <p:sp>
        <p:nvSpPr>
          <p:cNvPr id="9" name="Slide Number Placeholder 8">
            <a:extLst>
              <a:ext uri="{FF2B5EF4-FFF2-40B4-BE49-F238E27FC236}">
                <a16:creationId xmlns:a16="http://schemas.microsoft.com/office/drawing/2014/main" id="{0FF12FE3-0607-4AC2-B63A-5ECFF38B64CB}"/>
              </a:ext>
            </a:extLst>
          </p:cNvPr>
          <p:cNvSpPr>
            <a:spLocks noGrp="1"/>
          </p:cNvSpPr>
          <p:nvPr>
            <p:ph type="sldNum" sz="quarter" idx="12"/>
          </p:nvPr>
        </p:nvSpPr>
        <p:spPr/>
        <p:txBody>
          <a:bodyPr/>
          <a:lstStyle/>
          <a:p>
            <a:fld id="{A3D1C70C-36A2-44FC-A083-98959550CFF4}" type="slidenum">
              <a:rPr lang="en-US" smtClean="0"/>
              <a:t>25</a:t>
            </a:fld>
            <a:endParaRPr lang="en-US"/>
          </a:p>
        </p:txBody>
      </p:sp>
    </p:spTree>
    <p:extLst>
      <p:ext uri="{BB962C8B-B14F-4D97-AF65-F5344CB8AC3E}">
        <p14:creationId xmlns:p14="http://schemas.microsoft.com/office/powerpoint/2010/main" val="1929412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9C354-89D7-4F5F-8885-BFA111DF725C}"/>
              </a:ext>
            </a:extLst>
          </p:cNvPr>
          <p:cNvSpPr>
            <a:spLocks noGrp="1"/>
          </p:cNvSpPr>
          <p:nvPr>
            <p:ph type="title"/>
          </p:nvPr>
        </p:nvSpPr>
        <p:spPr/>
        <p:txBody>
          <a:bodyPr/>
          <a:lstStyle/>
          <a:p>
            <a:r>
              <a:rPr lang="en-US" sz="3600">
                <a:solidFill>
                  <a:schemeClr val="accent2">
                    <a:lumMod val="50000"/>
                  </a:schemeClr>
                </a:solidFill>
                <a:latin typeface="Palatino Linotype" panose="02040502050505030304" pitchFamily="18" charset="0"/>
              </a:rPr>
              <a:t>Governance Indicator 12</a:t>
            </a:r>
            <a:r>
              <a:rPr lang="en-US" sz="3400">
                <a:solidFill>
                  <a:schemeClr val="accent2">
                    <a:lumMod val="50000"/>
                  </a:schemeClr>
                </a:solidFill>
                <a:latin typeface="Palatino Linotype" panose="02040502050505030304" pitchFamily="18" charset="0"/>
              </a:rPr>
              <a:t> </a:t>
            </a:r>
            <a:r>
              <a:rPr lang="en-US" sz="2600">
                <a:solidFill>
                  <a:schemeClr val="accent2">
                    <a:lumMod val="50000"/>
                  </a:schemeClr>
                </a:solidFill>
                <a:latin typeface="Palatino Linotype" panose="02040502050505030304" pitchFamily="18" charset="0"/>
              </a:rPr>
              <a:t>Total of 6 Points</a:t>
            </a:r>
            <a:endParaRPr lang="en-US" sz="2600"/>
          </a:p>
        </p:txBody>
      </p:sp>
      <p:sp>
        <p:nvSpPr>
          <p:cNvPr id="3" name="Text Placeholder 2">
            <a:extLst>
              <a:ext uri="{FF2B5EF4-FFF2-40B4-BE49-F238E27FC236}">
                <a16:creationId xmlns:a16="http://schemas.microsoft.com/office/drawing/2014/main" id="{26531C6A-E288-4C41-80D8-1B973E113D75}"/>
              </a:ext>
            </a:extLst>
          </p:cNvPr>
          <p:cNvSpPr>
            <a:spLocks noGrp="1"/>
          </p:cNvSpPr>
          <p:nvPr>
            <p:ph type="body" idx="1"/>
          </p:nvPr>
        </p:nvSpPr>
        <p:spPr>
          <a:xfrm>
            <a:off x="228600" y="1385637"/>
            <a:ext cx="3410337" cy="747963"/>
          </a:xfrm>
        </p:spPr>
        <p:txBody>
          <a:bodyPr/>
          <a:lstStyle/>
          <a:p>
            <a:pPr marL="228600" indent="-228600">
              <a:buFont typeface="+mj-lt"/>
              <a:buAutoNum type="arabicPeriod"/>
            </a:pPr>
            <a:r>
              <a:rPr lang="en-US" sz="2000" b="1">
                <a:latin typeface="Palatino Linotype" panose="02040502050505030304" pitchFamily="18" charset="0"/>
              </a:rPr>
              <a:t>BOE Minutes Availability </a:t>
            </a:r>
            <a:endParaRPr lang="en-US" sz="2000"/>
          </a:p>
        </p:txBody>
      </p:sp>
      <p:sp>
        <p:nvSpPr>
          <p:cNvPr id="4" name="Content Placeholder 3">
            <a:extLst>
              <a:ext uri="{FF2B5EF4-FFF2-40B4-BE49-F238E27FC236}">
                <a16:creationId xmlns:a16="http://schemas.microsoft.com/office/drawing/2014/main" id="{D7E3694B-657B-40E6-A5DB-B04C8CCDA3DB}"/>
              </a:ext>
            </a:extLst>
          </p:cNvPr>
          <p:cNvSpPr>
            <a:spLocks noGrp="1"/>
          </p:cNvSpPr>
          <p:nvPr>
            <p:ph sz="half" idx="2"/>
          </p:nvPr>
        </p:nvSpPr>
        <p:spPr/>
        <p:txBody>
          <a:bodyPr vert="horz" lIns="91440" tIns="45720" rIns="91440" bIns="45720" rtlCol="0" anchor="t">
            <a:noAutofit/>
          </a:bodyPr>
          <a:lstStyle/>
          <a:p>
            <a:pPr marL="0" indent="0">
              <a:buNone/>
            </a:pPr>
            <a:r>
              <a:rPr lang="en-US" sz="1800" dirty="0">
                <a:latin typeface="Palatino Linotype"/>
                <a:cs typeface="Times New Roman"/>
              </a:rPr>
              <a:t>Minutes of all meetings, including executive sessions, reflect all board actions and are publicly available within two weeks or by the next board meeting. </a:t>
            </a:r>
            <a:r>
              <a:rPr lang="pt-BR" sz="1800" i="1" dirty="0">
                <a:latin typeface="Palatino Linotype"/>
                <a:cs typeface="Times New Roman"/>
                <a:hlinkClick r:id="rId3"/>
              </a:rPr>
              <a:t>N.J.S.A.</a:t>
            </a:r>
            <a:r>
              <a:rPr lang="pt-BR" sz="1800" dirty="0">
                <a:latin typeface="Palatino Linotype"/>
                <a:cs typeface="Times New Roman"/>
                <a:hlinkClick r:id="rId3"/>
              </a:rPr>
              <a:t> 18A:17-7</a:t>
            </a:r>
            <a:endParaRPr lang="en-US" sz="1800" dirty="0">
              <a:latin typeface="Palatino Linotype"/>
              <a:cs typeface="Times New Roman"/>
            </a:endParaRPr>
          </a:p>
        </p:txBody>
      </p:sp>
      <p:sp>
        <p:nvSpPr>
          <p:cNvPr id="5" name="Text Placeholder 4">
            <a:extLst>
              <a:ext uri="{FF2B5EF4-FFF2-40B4-BE49-F238E27FC236}">
                <a16:creationId xmlns:a16="http://schemas.microsoft.com/office/drawing/2014/main" id="{B650ECB0-6F90-4152-8C0C-1F4F46B2E5AE}"/>
              </a:ext>
            </a:extLst>
          </p:cNvPr>
          <p:cNvSpPr>
            <a:spLocks noGrp="1"/>
          </p:cNvSpPr>
          <p:nvPr>
            <p:ph type="body" idx="13"/>
          </p:nvPr>
        </p:nvSpPr>
        <p:spPr>
          <a:xfrm>
            <a:off x="4086228" y="1357765"/>
            <a:ext cx="3410337" cy="431794"/>
          </a:xfrm>
        </p:spPr>
        <p:txBody>
          <a:bodyPr/>
          <a:lstStyle/>
          <a:p>
            <a:r>
              <a:rPr lang="en-US" sz="2000"/>
              <a:t>2. </a:t>
            </a:r>
            <a:r>
              <a:rPr lang="en-US" sz="2000" b="1">
                <a:latin typeface="Palatino Linotype" panose="02040502050505030304" pitchFamily="18" charset="0"/>
              </a:rPr>
              <a:t>Purpose</a:t>
            </a:r>
            <a:endParaRPr lang="en-US" sz="2000"/>
          </a:p>
        </p:txBody>
      </p:sp>
      <p:sp>
        <p:nvSpPr>
          <p:cNvPr id="6" name="Content Placeholder 5">
            <a:extLst>
              <a:ext uri="{FF2B5EF4-FFF2-40B4-BE49-F238E27FC236}">
                <a16:creationId xmlns:a16="http://schemas.microsoft.com/office/drawing/2014/main" id="{F3C286E0-FAB1-4B92-B254-190F4138F370}"/>
              </a:ext>
            </a:extLst>
          </p:cNvPr>
          <p:cNvSpPr>
            <a:spLocks noGrp="1"/>
          </p:cNvSpPr>
          <p:nvPr>
            <p:ph sz="half" idx="14"/>
          </p:nvPr>
        </p:nvSpPr>
        <p:spPr/>
        <p:txBody>
          <a:bodyPr/>
          <a:lstStyle/>
          <a:p>
            <a:r>
              <a:rPr lang="en-US" sz="1800">
                <a:latin typeface="Palatino Linotype" panose="02040502050505030304" pitchFamily="18" charset="0"/>
              </a:rPr>
              <a:t>To ensure the transparency of official district board of education actions.</a:t>
            </a:r>
            <a:endParaRPr lang="en-US" sz="1800" b="1">
              <a:latin typeface="Palatino Linotype" panose="02040502050505030304" pitchFamily="18" charset="0"/>
              <a:cs typeface="Times New Roman" panose="02020603050405020304" pitchFamily="18" charset="0"/>
            </a:endParaRPr>
          </a:p>
        </p:txBody>
      </p:sp>
      <p:sp>
        <p:nvSpPr>
          <p:cNvPr id="7" name="Text Placeholder 6">
            <a:extLst>
              <a:ext uri="{FF2B5EF4-FFF2-40B4-BE49-F238E27FC236}">
                <a16:creationId xmlns:a16="http://schemas.microsoft.com/office/drawing/2014/main" id="{D5795E7F-FFF1-45E6-879E-D0C16E2221C9}"/>
              </a:ext>
            </a:extLst>
          </p:cNvPr>
          <p:cNvSpPr>
            <a:spLocks noGrp="1"/>
          </p:cNvSpPr>
          <p:nvPr>
            <p:ph type="body" idx="15"/>
          </p:nvPr>
        </p:nvSpPr>
        <p:spPr>
          <a:xfrm>
            <a:off x="7943856" y="1385637"/>
            <a:ext cx="3410337" cy="431794"/>
          </a:xfrm>
        </p:spPr>
        <p:txBody>
          <a:bodyPr/>
          <a:lstStyle/>
          <a:p>
            <a:r>
              <a:rPr lang="en-US" sz="2000" b="1">
                <a:latin typeface="Palatino Linotype" panose="02040502050505030304" pitchFamily="18" charset="0"/>
              </a:rPr>
              <a:t>3. Documentation</a:t>
            </a:r>
            <a:endParaRPr lang="en-US" sz="2000"/>
          </a:p>
        </p:txBody>
      </p:sp>
      <p:sp>
        <p:nvSpPr>
          <p:cNvPr id="8" name="Content Placeholder 7">
            <a:extLst>
              <a:ext uri="{FF2B5EF4-FFF2-40B4-BE49-F238E27FC236}">
                <a16:creationId xmlns:a16="http://schemas.microsoft.com/office/drawing/2014/main" id="{9854C0A6-1D60-4B99-9CCF-E28C9A38915B}"/>
              </a:ext>
            </a:extLst>
          </p:cNvPr>
          <p:cNvSpPr>
            <a:spLocks noGrp="1"/>
          </p:cNvSpPr>
          <p:nvPr>
            <p:ph sz="half" idx="16"/>
          </p:nvPr>
        </p:nvSpPr>
        <p:spPr/>
        <p:txBody>
          <a:bodyPr/>
          <a:lstStyle/>
          <a:p>
            <a:pPr marL="0" indent="0">
              <a:buNone/>
            </a:pPr>
            <a:r>
              <a:rPr lang="en-US" sz="1800">
                <a:latin typeface="Palatino Linotype" panose="02040502050505030304" pitchFamily="18" charset="0"/>
              </a:rPr>
              <a:t>District board of education minutes, including special meetings must be made publicly available within two weeks or by the next district board of education meeting.</a:t>
            </a:r>
            <a:endParaRPr lang="en-US" sz="1800">
              <a:solidFill>
                <a:schemeClr val="accent1">
                  <a:lumMod val="50000"/>
                </a:schemeClr>
              </a:solidFill>
              <a:latin typeface="Palatino Linotype" panose="02040502050505030304" pitchFamily="18" charset="0"/>
            </a:endParaRPr>
          </a:p>
        </p:txBody>
      </p:sp>
      <p:sp>
        <p:nvSpPr>
          <p:cNvPr id="9" name="Slide Number Placeholder 8">
            <a:extLst>
              <a:ext uri="{FF2B5EF4-FFF2-40B4-BE49-F238E27FC236}">
                <a16:creationId xmlns:a16="http://schemas.microsoft.com/office/drawing/2014/main" id="{AE0782A3-CEE3-4D01-9511-805B567FDEB3}"/>
              </a:ext>
            </a:extLst>
          </p:cNvPr>
          <p:cNvSpPr>
            <a:spLocks noGrp="1"/>
          </p:cNvSpPr>
          <p:nvPr>
            <p:ph type="sldNum" sz="quarter" idx="12"/>
          </p:nvPr>
        </p:nvSpPr>
        <p:spPr/>
        <p:txBody>
          <a:bodyPr/>
          <a:lstStyle/>
          <a:p>
            <a:fld id="{A3D1C70C-36A2-44FC-A083-98959550CFF4}" type="slidenum">
              <a:rPr lang="en-US" smtClean="0"/>
              <a:t>26</a:t>
            </a:fld>
            <a:endParaRPr lang="en-US"/>
          </a:p>
        </p:txBody>
      </p:sp>
    </p:spTree>
    <p:extLst>
      <p:ext uri="{BB962C8B-B14F-4D97-AF65-F5344CB8AC3E}">
        <p14:creationId xmlns:p14="http://schemas.microsoft.com/office/powerpoint/2010/main" val="180140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83D6E-603F-4016-B0D5-B187C077CC07}"/>
              </a:ext>
            </a:extLst>
          </p:cNvPr>
          <p:cNvSpPr>
            <a:spLocks noGrp="1"/>
          </p:cNvSpPr>
          <p:nvPr>
            <p:ph type="title"/>
          </p:nvPr>
        </p:nvSpPr>
        <p:spPr/>
        <p:txBody>
          <a:bodyPr/>
          <a:lstStyle/>
          <a:p>
            <a:r>
              <a:rPr lang="en-US" sz="3600">
                <a:solidFill>
                  <a:schemeClr val="accent2">
                    <a:lumMod val="50000"/>
                  </a:schemeClr>
                </a:solidFill>
                <a:latin typeface="Palatino Linotype" panose="02040502050505030304" pitchFamily="18" charset="0"/>
              </a:rPr>
              <a:t>Governance Indicator 13 </a:t>
            </a:r>
            <a:r>
              <a:rPr lang="en-US" sz="2600">
                <a:solidFill>
                  <a:schemeClr val="accent2">
                    <a:lumMod val="50000"/>
                  </a:schemeClr>
                </a:solidFill>
                <a:latin typeface="Palatino Linotype" panose="02040502050505030304" pitchFamily="18" charset="0"/>
              </a:rPr>
              <a:t>Total of 8 Points</a:t>
            </a:r>
            <a:endParaRPr lang="en-US" sz="2600"/>
          </a:p>
        </p:txBody>
      </p:sp>
      <p:sp>
        <p:nvSpPr>
          <p:cNvPr id="3" name="Text Placeholder 2">
            <a:extLst>
              <a:ext uri="{FF2B5EF4-FFF2-40B4-BE49-F238E27FC236}">
                <a16:creationId xmlns:a16="http://schemas.microsoft.com/office/drawing/2014/main" id="{5A8FADBC-AD4E-4ACE-A8F3-DCA41F5448E7}"/>
              </a:ext>
            </a:extLst>
          </p:cNvPr>
          <p:cNvSpPr>
            <a:spLocks noGrp="1"/>
          </p:cNvSpPr>
          <p:nvPr>
            <p:ph type="body" idx="1"/>
          </p:nvPr>
        </p:nvSpPr>
        <p:spPr>
          <a:xfrm>
            <a:off x="228600" y="1005840"/>
            <a:ext cx="3410337" cy="823667"/>
          </a:xfrm>
        </p:spPr>
        <p:txBody>
          <a:bodyPr/>
          <a:lstStyle/>
          <a:p>
            <a:pPr marL="280988" indent="-280988"/>
            <a:r>
              <a:rPr lang="en-US" sz="2000"/>
              <a:t>1. </a:t>
            </a:r>
            <a:r>
              <a:rPr lang="en-US" sz="2000" b="1">
                <a:latin typeface="Palatino Linotype" panose="02040502050505030304" pitchFamily="18" charset="0"/>
              </a:rPr>
              <a:t>Disclosure Statements</a:t>
            </a:r>
            <a:endParaRPr lang="en-US" sz="2000"/>
          </a:p>
        </p:txBody>
      </p:sp>
      <p:sp>
        <p:nvSpPr>
          <p:cNvPr id="4" name="Content Placeholder 3">
            <a:extLst>
              <a:ext uri="{FF2B5EF4-FFF2-40B4-BE49-F238E27FC236}">
                <a16:creationId xmlns:a16="http://schemas.microsoft.com/office/drawing/2014/main" id="{752018DA-BC1F-4DA8-89D6-639C8A3512BD}"/>
              </a:ext>
            </a:extLst>
          </p:cNvPr>
          <p:cNvSpPr>
            <a:spLocks noGrp="1"/>
          </p:cNvSpPr>
          <p:nvPr>
            <p:ph sz="half" idx="2"/>
          </p:nvPr>
        </p:nvSpPr>
        <p:spPr>
          <a:xfrm>
            <a:off x="228600" y="1920240"/>
            <a:ext cx="3410336" cy="4069080"/>
          </a:xfrm>
        </p:spPr>
        <p:txBody>
          <a:bodyPr/>
          <a:lstStyle/>
          <a:p>
            <a:pPr marL="0" indent="0">
              <a:spcBef>
                <a:spcPts val="0"/>
              </a:spcBef>
              <a:spcAft>
                <a:spcPts val="0"/>
              </a:spcAft>
              <a:buNone/>
            </a:pPr>
            <a:r>
              <a:rPr lang="en-US" dirty="0">
                <a:latin typeface="Palatino Linotype" panose="02040502050505030304" pitchFamily="18" charset="0"/>
                <a:cs typeface="Times New Roman" panose="02020603050405020304" pitchFamily="18" charset="0"/>
              </a:rPr>
              <a:t>Board members and school administrators annually file a timely and properly completed financial and personal/relative disclosure statement. The board annually discusses the School Ethics Act, and no board member or administrator has been found in violation of the School Ethics Act.  </a:t>
            </a:r>
          </a:p>
          <a:p>
            <a:pPr marL="0" indent="0">
              <a:spcBef>
                <a:spcPts val="0"/>
              </a:spcBef>
              <a:spcAft>
                <a:spcPts val="0"/>
              </a:spcAft>
              <a:buNone/>
            </a:pPr>
            <a:r>
              <a:rPr lang="en-US" i="1" dirty="0">
                <a:latin typeface="Palatino Linotype" panose="02040502050505030304" pitchFamily="18" charset="0"/>
                <a:cs typeface="Times New Roman" panose="02020603050405020304" pitchFamily="18" charset="0"/>
                <a:hlinkClick r:id="rId3"/>
              </a:rPr>
              <a:t>N.J.S.A. </a:t>
            </a:r>
            <a:r>
              <a:rPr lang="en-US" dirty="0">
                <a:latin typeface="Palatino Linotype" panose="02040502050505030304" pitchFamily="18" charset="0"/>
                <a:cs typeface="Times New Roman" panose="02020603050405020304" pitchFamily="18" charset="0"/>
                <a:hlinkClick r:id="rId3"/>
              </a:rPr>
              <a:t>18A:12-22, 24.1, and 26</a:t>
            </a:r>
            <a:r>
              <a:rPr lang="en-US" i="1" dirty="0">
                <a:latin typeface="Palatino Linotype" panose="02040502050505030304" pitchFamily="18" charset="0"/>
                <a:cs typeface="Times New Roman" panose="02020603050405020304" pitchFamily="18" charset="0"/>
              </a:rPr>
              <a:t>; </a:t>
            </a:r>
            <a:r>
              <a:rPr lang="en-US" i="1" dirty="0">
                <a:latin typeface="Palatino Linotype" panose="02040502050505030304" pitchFamily="18" charset="0"/>
                <a:cs typeface="Times New Roman" panose="02020603050405020304" pitchFamily="18" charset="0"/>
                <a:hlinkClick r:id="rId4"/>
              </a:rPr>
              <a:t>N.J.A.C</a:t>
            </a:r>
            <a:r>
              <a:rPr lang="en-US" dirty="0">
                <a:latin typeface="Palatino Linotype" panose="02040502050505030304" pitchFamily="18" charset="0"/>
                <a:cs typeface="Times New Roman" panose="02020603050405020304" pitchFamily="18" charset="0"/>
                <a:hlinkClick r:id="rId4"/>
              </a:rPr>
              <a:t>. 6A:28-1.3 and 1.6</a:t>
            </a:r>
            <a:endParaRPr lang="en-US" dirty="0">
              <a:latin typeface="Palatino Linotype" panose="0204050205050503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5237A601-469A-4858-9CE1-D8D2D2616BC1}"/>
              </a:ext>
            </a:extLst>
          </p:cNvPr>
          <p:cNvSpPr>
            <a:spLocks noGrp="1"/>
          </p:cNvSpPr>
          <p:nvPr>
            <p:ph type="body" idx="13"/>
          </p:nvPr>
        </p:nvSpPr>
        <p:spPr>
          <a:xfrm>
            <a:off x="4221298" y="1005840"/>
            <a:ext cx="3410337" cy="823667"/>
          </a:xfrm>
        </p:spPr>
        <p:txBody>
          <a:bodyPr/>
          <a:lstStyle/>
          <a:p>
            <a:r>
              <a:rPr lang="en-US" sz="2000" dirty="0"/>
              <a:t>2. </a:t>
            </a:r>
            <a:r>
              <a:rPr lang="en-US" sz="2000" b="1" dirty="0">
                <a:latin typeface="Palatino Linotype" panose="02040502050505030304" pitchFamily="18" charset="0"/>
              </a:rPr>
              <a:t>Purpose</a:t>
            </a:r>
            <a:endParaRPr lang="en-US" sz="2000" dirty="0"/>
          </a:p>
        </p:txBody>
      </p:sp>
      <p:sp>
        <p:nvSpPr>
          <p:cNvPr id="6" name="Content Placeholder 5">
            <a:extLst>
              <a:ext uri="{FF2B5EF4-FFF2-40B4-BE49-F238E27FC236}">
                <a16:creationId xmlns:a16="http://schemas.microsoft.com/office/drawing/2014/main" id="{E8C7DF49-820A-444E-8A97-67AB08502290}"/>
              </a:ext>
            </a:extLst>
          </p:cNvPr>
          <p:cNvSpPr>
            <a:spLocks noGrp="1"/>
          </p:cNvSpPr>
          <p:nvPr>
            <p:ph sz="half" idx="14"/>
          </p:nvPr>
        </p:nvSpPr>
        <p:spPr>
          <a:xfrm>
            <a:off x="4221298" y="1920240"/>
            <a:ext cx="3140195" cy="3663285"/>
          </a:xfrm>
        </p:spPr>
        <p:txBody>
          <a:bodyPr/>
          <a:lstStyle/>
          <a:p>
            <a:r>
              <a:rPr lang="en-US" sz="1800" dirty="0">
                <a:latin typeface="Palatino Linotype" panose="02040502050505030304" pitchFamily="18" charset="0"/>
              </a:rPr>
              <a:t>To ensure transparency and ethical conduct of board of education members and school administrators</a:t>
            </a:r>
            <a:r>
              <a:rPr lang="en-US" sz="1800" dirty="0">
                <a:latin typeface="+mn-lt"/>
              </a:rPr>
              <a:t>.</a:t>
            </a:r>
            <a:endParaRPr lang="en-US" sz="1800" b="1" dirty="0">
              <a:latin typeface="+mn-lt"/>
            </a:endParaRPr>
          </a:p>
        </p:txBody>
      </p:sp>
      <p:sp>
        <p:nvSpPr>
          <p:cNvPr id="7" name="Text Placeholder 6">
            <a:extLst>
              <a:ext uri="{FF2B5EF4-FFF2-40B4-BE49-F238E27FC236}">
                <a16:creationId xmlns:a16="http://schemas.microsoft.com/office/drawing/2014/main" id="{92D9D2F3-294F-4176-A007-A5FA553602AD}"/>
              </a:ext>
            </a:extLst>
          </p:cNvPr>
          <p:cNvSpPr>
            <a:spLocks noGrp="1"/>
          </p:cNvSpPr>
          <p:nvPr>
            <p:ph type="body" idx="15"/>
          </p:nvPr>
        </p:nvSpPr>
        <p:spPr>
          <a:xfrm>
            <a:off x="7943858" y="1005840"/>
            <a:ext cx="3410337" cy="823667"/>
          </a:xfrm>
        </p:spPr>
        <p:txBody>
          <a:bodyPr/>
          <a:lstStyle/>
          <a:p>
            <a:r>
              <a:rPr lang="en-US" sz="2000"/>
              <a:t>3. </a:t>
            </a:r>
            <a:r>
              <a:rPr lang="en-US" sz="2000" b="1">
                <a:latin typeface="Palatino Linotype" panose="02040502050505030304" pitchFamily="18" charset="0"/>
              </a:rPr>
              <a:t>Documentation</a:t>
            </a:r>
            <a:endParaRPr lang="en-US" sz="2000"/>
          </a:p>
        </p:txBody>
      </p:sp>
      <p:sp>
        <p:nvSpPr>
          <p:cNvPr id="8" name="Content Placeholder 7">
            <a:extLst>
              <a:ext uri="{FF2B5EF4-FFF2-40B4-BE49-F238E27FC236}">
                <a16:creationId xmlns:a16="http://schemas.microsoft.com/office/drawing/2014/main" id="{FEC54F0C-E0FE-4B72-A12E-C71DAB93255A}"/>
              </a:ext>
            </a:extLst>
          </p:cNvPr>
          <p:cNvSpPr>
            <a:spLocks noGrp="1"/>
          </p:cNvSpPr>
          <p:nvPr>
            <p:ph sz="half" idx="16"/>
          </p:nvPr>
        </p:nvSpPr>
        <p:spPr>
          <a:xfrm>
            <a:off x="7943858" y="1920240"/>
            <a:ext cx="3874762" cy="4069080"/>
          </a:xfrm>
        </p:spPr>
        <p:txBody>
          <a:bodyPr/>
          <a:lstStyle/>
          <a:p>
            <a:pPr lvl="0"/>
            <a:r>
              <a:rPr lang="en-US"/>
              <a:t>Annual online completion of required disclosure statements for board of education members and school administrators.</a:t>
            </a:r>
          </a:p>
          <a:p>
            <a:pPr lvl="0"/>
            <a:r>
              <a:rPr lang="en-US"/>
              <a:t>Annual discussion of the School Ethics Act as demonstrated in the board of education minutes.</a:t>
            </a:r>
          </a:p>
          <a:p>
            <a:pPr lvl="0"/>
            <a:r>
              <a:rPr lang="en-US"/>
              <a:t>List of any board of education member or administrator in the district who has been in violation of the School Ethics Act from the School Ethics Commission.</a:t>
            </a:r>
          </a:p>
        </p:txBody>
      </p:sp>
      <p:sp>
        <p:nvSpPr>
          <p:cNvPr id="9" name="Slide Number Placeholder 8">
            <a:extLst>
              <a:ext uri="{FF2B5EF4-FFF2-40B4-BE49-F238E27FC236}">
                <a16:creationId xmlns:a16="http://schemas.microsoft.com/office/drawing/2014/main" id="{86E3A004-86D7-4E0C-8CAB-6C91FB71CDA5}"/>
              </a:ext>
            </a:extLst>
          </p:cNvPr>
          <p:cNvSpPr>
            <a:spLocks noGrp="1"/>
          </p:cNvSpPr>
          <p:nvPr>
            <p:ph type="sldNum" sz="quarter" idx="12"/>
          </p:nvPr>
        </p:nvSpPr>
        <p:spPr/>
        <p:txBody>
          <a:bodyPr/>
          <a:lstStyle/>
          <a:p>
            <a:fld id="{A3D1C70C-36A2-44FC-A083-98959550CFF4}" type="slidenum">
              <a:rPr lang="en-US" smtClean="0"/>
              <a:t>27</a:t>
            </a:fld>
            <a:endParaRPr lang="en-US"/>
          </a:p>
        </p:txBody>
      </p:sp>
    </p:spTree>
    <p:extLst>
      <p:ext uri="{BB962C8B-B14F-4D97-AF65-F5344CB8AC3E}">
        <p14:creationId xmlns:p14="http://schemas.microsoft.com/office/powerpoint/2010/main" val="2939287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C061D-8EE2-47CB-8C1E-07E6BBBAF3F2}"/>
              </a:ext>
            </a:extLst>
          </p:cNvPr>
          <p:cNvSpPr>
            <a:spLocks noGrp="1"/>
          </p:cNvSpPr>
          <p:nvPr>
            <p:ph type="title"/>
          </p:nvPr>
        </p:nvSpPr>
        <p:spPr/>
        <p:txBody>
          <a:bodyPr/>
          <a:lstStyle/>
          <a:p>
            <a:r>
              <a:rPr lang="en-US" sz="3600">
                <a:solidFill>
                  <a:schemeClr val="accent2">
                    <a:lumMod val="50000"/>
                  </a:schemeClr>
                </a:solidFill>
                <a:latin typeface="Palatino Linotype" panose="02040502050505030304" pitchFamily="18" charset="0"/>
              </a:rPr>
              <a:t>Governance Indicator 14 </a:t>
            </a:r>
            <a:r>
              <a:rPr lang="en-US" sz="2600">
                <a:solidFill>
                  <a:schemeClr val="accent2">
                    <a:lumMod val="50000"/>
                  </a:schemeClr>
                </a:solidFill>
                <a:latin typeface="Palatino Linotype" panose="02040502050505030304" pitchFamily="18" charset="0"/>
              </a:rPr>
              <a:t>Total of 3 Points</a:t>
            </a:r>
            <a:endParaRPr lang="en-US" sz="2600"/>
          </a:p>
        </p:txBody>
      </p:sp>
      <p:sp>
        <p:nvSpPr>
          <p:cNvPr id="3" name="Text Placeholder 2">
            <a:extLst>
              <a:ext uri="{FF2B5EF4-FFF2-40B4-BE49-F238E27FC236}">
                <a16:creationId xmlns:a16="http://schemas.microsoft.com/office/drawing/2014/main" id="{5ED6E3DD-6859-4DFB-9A88-5E756C203D6D}"/>
              </a:ext>
            </a:extLst>
          </p:cNvPr>
          <p:cNvSpPr>
            <a:spLocks noGrp="1"/>
          </p:cNvSpPr>
          <p:nvPr>
            <p:ph type="body" idx="1"/>
          </p:nvPr>
        </p:nvSpPr>
        <p:spPr>
          <a:xfrm>
            <a:off x="184180" y="1083500"/>
            <a:ext cx="3549753" cy="511692"/>
          </a:xfrm>
        </p:spPr>
        <p:txBody>
          <a:bodyPr/>
          <a:lstStyle/>
          <a:p>
            <a:pPr marL="280988" indent="-280988"/>
            <a:r>
              <a:rPr lang="en-US" sz="2000" dirty="0"/>
              <a:t>1. </a:t>
            </a:r>
            <a:r>
              <a:rPr lang="en-US" sz="2000" b="1" dirty="0">
                <a:latin typeface="Palatino Linotype" panose="02040502050505030304" pitchFamily="18" charset="0"/>
              </a:rPr>
              <a:t>Library Media Availability</a:t>
            </a:r>
            <a:endParaRPr lang="en-US" sz="2000" dirty="0"/>
          </a:p>
        </p:txBody>
      </p:sp>
      <p:sp>
        <p:nvSpPr>
          <p:cNvPr id="4" name="Content Placeholder 3">
            <a:extLst>
              <a:ext uri="{FF2B5EF4-FFF2-40B4-BE49-F238E27FC236}">
                <a16:creationId xmlns:a16="http://schemas.microsoft.com/office/drawing/2014/main" id="{981D783B-392A-462A-9344-B72E64698CF2}"/>
              </a:ext>
            </a:extLst>
          </p:cNvPr>
          <p:cNvSpPr>
            <a:spLocks noGrp="1"/>
          </p:cNvSpPr>
          <p:nvPr>
            <p:ph sz="half" idx="2"/>
          </p:nvPr>
        </p:nvSpPr>
        <p:spPr>
          <a:xfrm>
            <a:off x="214918" y="1543050"/>
            <a:ext cx="3309517" cy="3936454"/>
          </a:xfrm>
        </p:spPr>
        <p:txBody>
          <a:bodyPr vert="horz" lIns="91440" tIns="45720" rIns="91440" bIns="45720" rtlCol="0" anchor="t">
            <a:noAutofit/>
          </a:bodyPr>
          <a:lstStyle/>
          <a:p>
            <a:pPr marL="0" indent="0">
              <a:buNone/>
            </a:pPr>
            <a:r>
              <a:rPr lang="en-US" sz="1600" dirty="0">
                <a:latin typeface="Palatino Linotype"/>
              </a:rPr>
              <a:t>The district board of education ensures that all students have access to library media services that are connected to classroom studies in each school building including access to computers; school district-approved instructional software; appropriate books, including novels, anthologies, and other reference materials; and supplemental materials that motivate students to read in and out of school and to conduct research. </a:t>
            </a:r>
            <a:r>
              <a:rPr lang="pt-BR" sz="1600" i="1" dirty="0">
                <a:latin typeface="Palatino Linotype"/>
                <a:hlinkClick r:id="rId3"/>
              </a:rPr>
              <a:t>N.J.A.C. </a:t>
            </a:r>
            <a:r>
              <a:rPr lang="pt-BR" sz="1600" dirty="0">
                <a:latin typeface="Palatino Linotype"/>
                <a:hlinkClick r:id="rId3"/>
              </a:rPr>
              <a:t>6A:13-2.1(h)</a:t>
            </a:r>
            <a:endParaRPr lang="en-US" sz="1600" dirty="0">
              <a:latin typeface="Palatino Linotype"/>
            </a:endParaRPr>
          </a:p>
        </p:txBody>
      </p:sp>
      <p:sp>
        <p:nvSpPr>
          <p:cNvPr id="5" name="Text Placeholder 4">
            <a:extLst>
              <a:ext uri="{FF2B5EF4-FFF2-40B4-BE49-F238E27FC236}">
                <a16:creationId xmlns:a16="http://schemas.microsoft.com/office/drawing/2014/main" id="{6C103530-4868-47C3-BE77-45919C3C3287}"/>
              </a:ext>
            </a:extLst>
          </p:cNvPr>
          <p:cNvSpPr>
            <a:spLocks noGrp="1"/>
          </p:cNvSpPr>
          <p:nvPr>
            <p:ph type="body" idx="13"/>
          </p:nvPr>
        </p:nvSpPr>
        <p:spPr>
          <a:xfrm>
            <a:off x="4125016" y="1016823"/>
            <a:ext cx="3410337" cy="511693"/>
          </a:xfrm>
        </p:spPr>
        <p:txBody>
          <a:bodyPr/>
          <a:lstStyle/>
          <a:p>
            <a:r>
              <a:rPr lang="en-US" sz="2000"/>
              <a:t>2. </a:t>
            </a:r>
            <a:r>
              <a:rPr lang="en-US" sz="2000" b="1">
                <a:latin typeface="Palatino Linotype" panose="02040502050505030304" pitchFamily="18" charset="0"/>
              </a:rPr>
              <a:t>Purpose</a:t>
            </a:r>
            <a:endParaRPr lang="en-US" sz="2000"/>
          </a:p>
        </p:txBody>
      </p:sp>
      <p:sp>
        <p:nvSpPr>
          <p:cNvPr id="6" name="Content Placeholder 5">
            <a:extLst>
              <a:ext uri="{FF2B5EF4-FFF2-40B4-BE49-F238E27FC236}">
                <a16:creationId xmlns:a16="http://schemas.microsoft.com/office/drawing/2014/main" id="{1FAC023C-2596-4E4A-AE32-4BFDF6B1C7AA}"/>
              </a:ext>
            </a:extLst>
          </p:cNvPr>
          <p:cNvSpPr>
            <a:spLocks noGrp="1"/>
          </p:cNvSpPr>
          <p:nvPr>
            <p:ph sz="half" idx="14"/>
          </p:nvPr>
        </p:nvSpPr>
        <p:spPr>
          <a:xfrm>
            <a:off x="4114800" y="1543050"/>
            <a:ext cx="3410336" cy="3663285"/>
          </a:xfrm>
        </p:spPr>
        <p:txBody>
          <a:bodyPr/>
          <a:lstStyle/>
          <a:p>
            <a:r>
              <a:rPr lang="en-US" sz="1600"/>
              <a:t>To ensure that districts provide students with the diverse materials and resources needed to access information and conduct research.</a:t>
            </a:r>
          </a:p>
        </p:txBody>
      </p:sp>
      <p:sp>
        <p:nvSpPr>
          <p:cNvPr id="7" name="Text Placeholder 6">
            <a:extLst>
              <a:ext uri="{FF2B5EF4-FFF2-40B4-BE49-F238E27FC236}">
                <a16:creationId xmlns:a16="http://schemas.microsoft.com/office/drawing/2014/main" id="{9F6AD4F3-9AE8-42CD-AF81-C8C13D52691D}"/>
              </a:ext>
            </a:extLst>
          </p:cNvPr>
          <p:cNvSpPr>
            <a:spLocks noGrp="1"/>
          </p:cNvSpPr>
          <p:nvPr>
            <p:ph type="body" idx="15"/>
          </p:nvPr>
        </p:nvSpPr>
        <p:spPr>
          <a:xfrm>
            <a:off x="7985928" y="1016823"/>
            <a:ext cx="3460795" cy="511694"/>
          </a:xfrm>
        </p:spPr>
        <p:txBody>
          <a:bodyPr/>
          <a:lstStyle/>
          <a:p>
            <a:r>
              <a:rPr lang="en-US" sz="2000" b="1">
                <a:latin typeface="Palatino Linotype" panose="02040502050505030304" pitchFamily="18" charset="0"/>
              </a:rPr>
              <a:t>3. Documentation</a:t>
            </a:r>
            <a:endParaRPr lang="en-US" sz="2000"/>
          </a:p>
        </p:txBody>
      </p:sp>
      <p:sp>
        <p:nvSpPr>
          <p:cNvPr id="8" name="Content Placeholder 7">
            <a:extLst>
              <a:ext uri="{FF2B5EF4-FFF2-40B4-BE49-F238E27FC236}">
                <a16:creationId xmlns:a16="http://schemas.microsoft.com/office/drawing/2014/main" id="{98AFE122-1B15-4288-A5A5-8477BA094A25}"/>
              </a:ext>
            </a:extLst>
          </p:cNvPr>
          <p:cNvSpPr>
            <a:spLocks noGrp="1"/>
          </p:cNvSpPr>
          <p:nvPr>
            <p:ph sz="half" idx="16"/>
          </p:nvPr>
        </p:nvSpPr>
        <p:spPr>
          <a:xfrm>
            <a:off x="7985928" y="1568153"/>
            <a:ext cx="3991154" cy="4677069"/>
          </a:xfrm>
        </p:spPr>
        <p:txBody>
          <a:bodyPr/>
          <a:lstStyle/>
          <a:p>
            <a:pPr marL="0" indent="0">
              <a:spcBef>
                <a:spcPts val="0"/>
              </a:spcBef>
              <a:spcAft>
                <a:spcPts val="0"/>
              </a:spcAft>
              <a:buNone/>
            </a:pPr>
            <a:r>
              <a:rPr lang="en-US" sz="1500">
                <a:latin typeface="Palatino Linotype" panose="02040502050505030304" pitchFamily="18" charset="0"/>
              </a:rPr>
              <a:t>Under library/media programming and  supports, a district must:</a:t>
            </a:r>
          </a:p>
          <a:p>
            <a:pPr marL="228600" indent="-228600">
              <a:spcBef>
                <a:spcPts val="0"/>
              </a:spcBef>
              <a:spcAft>
                <a:spcPts val="0"/>
              </a:spcAft>
              <a:buFont typeface="Arial" panose="020B0604020202020204" pitchFamily="34" charset="0"/>
              <a:buChar char="•"/>
            </a:pPr>
            <a:r>
              <a:rPr lang="en-US" sz="1500">
                <a:latin typeface="Palatino Linotype" panose="02040502050505030304" pitchFamily="18" charset="0"/>
              </a:rPr>
              <a:t>Provide evidence that students have access to library media services that are aligned to classroom studies;</a:t>
            </a:r>
          </a:p>
          <a:p>
            <a:pPr marL="228600" indent="-228600">
              <a:spcBef>
                <a:spcPts val="0"/>
              </a:spcBef>
              <a:spcAft>
                <a:spcPts val="0"/>
              </a:spcAft>
              <a:buFont typeface="Arial" panose="020B0604020202020204" pitchFamily="34" charset="0"/>
              <a:buChar char="•"/>
            </a:pPr>
            <a:r>
              <a:rPr lang="en-US" sz="1500">
                <a:latin typeface="Palatino Linotype" panose="02040502050505030304" pitchFamily="18" charset="0"/>
              </a:rPr>
              <a:t>Provide evidence that students have access to computers and district-approved software that is aligned to classroom studies;</a:t>
            </a:r>
          </a:p>
          <a:p>
            <a:pPr marL="228600" indent="-228600">
              <a:spcBef>
                <a:spcPts val="0"/>
              </a:spcBef>
              <a:spcAft>
                <a:spcPts val="0"/>
              </a:spcAft>
              <a:buFont typeface="Arial" panose="020B0604020202020204" pitchFamily="34" charset="0"/>
              <a:buChar char="•"/>
            </a:pPr>
            <a:r>
              <a:rPr lang="en-US" sz="1500">
                <a:latin typeface="Palatino Linotype" panose="02040502050505030304" pitchFamily="18" charset="0"/>
              </a:rPr>
              <a:t>Provide evidence that students have access to appropriate books, novels, anthologies, reference materials, and supplemental materials for research;  and</a:t>
            </a:r>
          </a:p>
          <a:p>
            <a:pPr marL="228600" indent="-228600">
              <a:spcBef>
                <a:spcPts val="0"/>
              </a:spcBef>
              <a:spcAft>
                <a:spcPts val="0"/>
              </a:spcAft>
              <a:buFont typeface="Arial" panose="020B0604020202020204" pitchFamily="34" charset="0"/>
              <a:buChar char="•"/>
            </a:pPr>
            <a:r>
              <a:rPr lang="en-US" sz="1500">
                <a:latin typeface="Palatino Linotype" panose="02040502050505030304" pitchFamily="18" charset="0"/>
              </a:rPr>
              <a:t>Evidence of compliance with N.J.A.C. 6A:13-2.1(h) in the provision of library media services, includes providing library media services under the direction of a certified school library media specialist.</a:t>
            </a:r>
          </a:p>
        </p:txBody>
      </p:sp>
      <p:sp>
        <p:nvSpPr>
          <p:cNvPr id="9" name="Slide Number Placeholder 8">
            <a:extLst>
              <a:ext uri="{FF2B5EF4-FFF2-40B4-BE49-F238E27FC236}">
                <a16:creationId xmlns:a16="http://schemas.microsoft.com/office/drawing/2014/main" id="{35D4B2C7-5A2A-4CBB-8816-E6C006D5F0A1}"/>
              </a:ext>
            </a:extLst>
          </p:cNvPr>
          <p:cNvSpPr>
            <a:spLocks noGrp="1"/>
          </p:cNvSpPr>
          <p:nvPr>
            <p:ph type="sldNum" sz="quarter" idx="12"/>
          </p:nvPr>
        </p:nvSpPr>
        <p:spPr/>
        <p:txBody>
          <a:bodyPr/>
          <a:lstStyle/>
          <a:p>
            <a:fld id="{A3D1C70C-36A2-44FC-A083-98959550CFF4}" type="slidenum">
              <a:rPr lang="en-US" smtClean="0"/>
              <a:t>28</a:t>
            </a:fld>
            <a:endParaRPr lang="en-US"/>
          </a:p>
        </p:txBody>
      </p:sp>
    </p:spTree>
    <p:extLst>
      <p:ext uri="{BB962C8B-B14F-4D97-AF65-F5344CB8AC3E}">
        <p14:creationId xmlns:p14="http://schemas.microsoft.com/office/powerpoint/2010/main" val="4259913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C6DE-88D7-45A9-B31A-72C758DC3E86}"/>
              </a:ext>
            </a:extLst>
          </p:cNvPr>
          <p:cNvSpPr>
            <a:spLocks noGrp="1"/>
          </p:cNvSpPr>
          <p:nvPr>
            <p:ph type="title"/>
          </p:nvPr>
        </p:nvSpPr>
        <p:spPr>
          <a:xfrm>
            <a:off x="1295400" y="400111"/>
            <a:ext cx="10428514" cy="747579"/>
          </a:xfrm>
        </p:spPr>
        <p:txBody>
          <a:bodyPr>
            <a:noAutofit/>
          </a:bodyPr>
          <a:lstStyle/>
          <a:p>
            <a:pPr algn="l"/>
            <a:r>
              <a:rPr lang="en-US" sz="3400">
                <a:latin typeface="Palatino Linotype" panose="02040502050505030304" pitchFamily="18" charset="0"/>
              </a:rPr>
              <a:t>Connections to Instruction &amp; Program Indicators</a:t>
            </a:r>
          </a:p>
        </p:txBody>
      </p:sp>
      <p:graphicFrame>
        <p:nvGraphicFramePr>
          <p:cNvPr id="7" name="Content Placeholder 3">
            <a:extLst>
              <a:ext uri="{FF2B5EF4-FFF2-40B4-BE49-F238E27FC236}">
                <a16:creationId xmlns:a16="http://schemas.microsoft.com/office/drawing/2014/main" id="{D4CCCDFA-000C-4393-82EA-0C6E11635BFF}"/>
              </a:ext>
            </a:extLst>
          </p:cNvPr>
          <p:cNvGraphicFramePr>
            <a:graphicFrameLocks noGrp="1"/>
          </p:cNvGraphicFramePr>
          <p:nvPr>
            <p:ph sz="quarter" idx="11"/>
            <p:extLst>
              <p:ext uri="{D42A27DB-BD31-4B8C-83A1-F6EECF244321}">
                <p14:modId xmlns:p14="http://schemas.microsoft.com/office/powerpoint/2010/main" val="3460724829"/>
              </p:ext>
            </p:extLst>
          </p:nvPr>
        </p:nvGraphicFramePr>
        <p:xfrm>
          <a:off x="1066800" y="1273629"/>
          <a:ext cx="10058399" cy="4608576"/>
        </p:xfrm>
        <a:graphic>
          <a:graphicData uri="http://schemas.openxmlformats.org/drawingml/2006/table">
            <a:tbl>
              <a:tblPr firstRow="1" bandRow="1">
                <a:tableStyleId>{5C22544A-7EE6-4342-B048-85BDC9FD1C3A}</a:tableStyleId>
              </a:tblPr>
              <a:tblGrid>
                <a:gridCol w="1852864">
                  <a:extLst>
                    <a:ext uri="{9D8B030D-6E8A-4147-A177-3AD203B41FA5}">
                      <a16:colId xmlns:a16="http://schemas.microsoft.com/office/drawing/2014/main" val="20000"/>
                    </a:ext>
                  </a:extLst>
                </a:gridCol>
                <a:gridCol w="3023936">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3124199">
                  <a:extLst>
                    <a:ext uri="{9D8B030D-6E8A-4147-A177-3AD203B41FA5}">
                      <a16:colId xmlns:a16="http://schemas.microsoft.com/office/drawing/2014/main" val="20003"/>
                    </a:ext>
                  </a:extLst>
                </a:gridCol>
              </a:tblGrid>
              <a:tr h="714535">
                <a:tc>
                  <a:txBody>
                    <a:bodyPr/>
                    <a:lstStyle/>
                    <a:p>
                      <a:pPr algn="ctr"/>
                      <a:r>
                        <a:rPr lang="en-US" sz="1800"/>
                        <a:t>Governance Indicators</a:t>
                      </a:r>
                    </a:p>
                  </a:txBody>
                  <a:tcPr marL="124536" marR="124536">
                    <a:solidFill>
                      <a:schemeClr val="tx2">
                        <a:lumMod val="75000"/>
                      </a:schemeClr>
                    </a:solidFill>
                  </a:tcPr>
                </a:tc>
                <a:tc>
                  <a:txBody>
                    <a:bodyPr/>
                    <a:lstStyle/>
                    <a:p>
                      <a:pPr algn="ctr"/>
                      <a:r>
                        <a:rPr lang="en-US" sz="1800"/>
                        <a:t>Governance Topic</a:t>
                      </a:r>
                    </a:p>
                  </a:txBody>
                  <a:tcPr marL="124536" marR="124536">
                    <a:solidFill>
                      <a:schemeClr val="tx2">
                        <a:lumMod val="75000"/>
                      </a:schemeClr>
                    </a:solidFill>
                  </a:tcPr>
                </a:tc>
                <a:tc>
                  <a:txBody>
                    <a:bodyPr/>
                    <a:lstStyle/>
                    <a:p>
                      <a:pPr algn="ctr"/>
                      <a:r>
                        <a:rPr lang="en-US" sz="1800"/>
                        <a:t>I&amp;P Cross-Reference</a:t>
                      </a:r>
                    </a:p>
                  </a:txBody>
                  <a:tcPr marL="124536" marR="124536">
                    <a:solidFill>
                      <a:schemeClr val="tx2">
                        <a:lumMod val="75000"/>
                      </a:schemeClr>
                    </a:solidFill>
                  </a:tcPr>
                </a:tc>
                <a:tc>
                  <a:txBody>
                    <a:bodyPr/>
                    <a:lstStyle/>
                    <a:p>
                      <a:pPr algn="ctr"/>
                      <a:r>
                        <a:rPr lang="en-US" sz="1800"/>
                        <a:t>I&amp;P Topic</a:t>
                      </a:r>
                    </a:p>
                  </a:txBody>
                  <a:tcPr marL="124536" marR="124536">
                    <a:solidFill>
                      <a:schemeClr val="tx2">
                        <a:lumMod val="75000"/>
                      </a:schemeClr>
                    </a:solidFill>
                  </a:tcPr>
                </a:tc>
                <a:extLst>
                  <a:ext uri="{0D108BD9-81ED-4DB2-BD59-A6C34878D82A}">
                    <a16:rowId xmlns:a16="http://schemas.microsoft.com/office/drawing/2014/main" val="10000"/>
                  </a:ext>
                </a:extLst>
              </a:tr>
              <a:tr h="2165559">
                <a:tc>
                  <a:txBody>
                    <a:bodyPr/>
                    <a:lstStyle/>
                    <a:p>
                      <a:pPr algn="ctr"/>
                      <a:r>
                        <a:rPr lang="en-US" sz="1800" b="1"/>
                        <a:t>6a</a:t>
                      </a:r>
                    </a:p>
                  </a:txBody>
                  <a:tcPr marL="124536" marR="124536"/>
                </a:tc>
                <a:tc>
                  <a:txBody>
                    <a:bodyPr/>
                    <a:lstStyle/>
                    <a:p>
                      <a:pPr algn="l"/>
                      <a:r>
                        <a:rPr lang="en-US" sz="1800"/>
                        <a:t>Budgeting</a:t>
                      </a:r>
                      <a:r>
                        <a:rPr lang="en-US" sz="1800" baseline="0"/>
                        <a:t> process and allocation of resources align with instructional priorities and student needs</a:t>
                      </a:r>
                      <a:endParaRPr lang="en-US" sz="1800"/>
                    </a:p>
                  </a:txBody>
                  <a:tcPr marL="124536" marR="124536"/>
                </a:tc>
                <a:tc>
                  <a:txBody>
                    <a:bodyPr/>
                    <a:lstStyle/>
                    <a:p>
                      <a:pPr algn="l"/>
                      <a:r>
                        <a:rPr lang="en-US" sz="1800"/>
                        <a:t>I&amp;P</a:t>
                      </a:r>
                      <a:r>
                        <a:rPr lang="en-US" sz="1800" baseline="0"/>
                        <a:t> 4, 5, 8</a:t>
                      </a:r>
                      <a:endParaRPr lang="en-US" sz="1800"/>
                    </a:p>
                  </a:txBody>
                  <a:tcPr marL="124536" marR="124536"/>
                </a:tc>
                <a:tc>
                  <a:txBody>
                    <a:bodyPr/>
                    <a:lstStyle/>
                    <a:p>
                      <a:pPr algn="l"/>
                      <a:r>
                        <a:rPr lang="en-US" sz="1800" baseline="0"/>
                        <a:t>ELA and Math academic progress; Results of statewide assessments reported to board and public</a:t>
                      </a:r>
                    </a:p>
                  </a:txBody>
                  <a:tcPr marL="124536" marR="124536"/>
                </a:tc>
                <a:extLst>
                  <a:ext uri="{0D108BD9-81ED-4DB2-BD59-A6C34878D82A}">
                    <a16:rowId xmlns:a16="http://schemas.microsoft.com/office/drawing/2014/main" val="10001"/>
                  </a:ext>
                </a:extLst>
              </a:tr>
              <a:tr h="1728482">
                <a:tc>
                  <a:txBody>
                    <a:bodyPr/>
                    <a:lstStyle/>
                    <a:p>
                      <a:pPr algn="ctr"/>
                      <a:r>
                        <a:rPr lang="en-US" sz="1800" b="1"/>
                        <a:t>6b</a:t>
                      </a:r>
                    </a:p>
                  </a:txBody>
                  <a:tcPr marL="124536" marR="124536"/>
                </a:tc>
                <a:tc>
                  <a:txBody>
                    <a:bodyPr/>
                    <a:lstStyle/>
                    <a:p>
                      <a:pPr algn="l"/>
                      <a:r>
                        <a:rPr lang="en-US" sz="1800"/>
                        <a:t>Budget</a:t>
                      </a:r>
                      <a:r>
                        <a:rPr lang="en-US" sz="1800" baseline="0"/>
                        <a:t> process is aligned with instructional, curricular, and professional development priorities</a:t>
                      </a:r>
                      <a:endParaRPr lang="en-US" sz="1800"/>
                    </a:p>
                  </a:txBody>
                  <a:tcPr marL="124536" marR="124536"/>
                </a:tc>
                <a:tc>
                  <a:txBody>
                    <a:bodyPr/>
                    <a:lstStyle/>
                    <a:p>
                      <a:pPr algn="l"/>
                      <a:r>
                        <a:rPr lang="en-US" sz="1800"/>
                        <a:t>I&amp;P</a:t>
                      </a:r>
                      <a:r>
                        <a:rPr lang="en-US" sz="1800" baseline="0"/>
                        <a:t> 9 - 15</a:t>
                      </a:r>
                      <a:endParaRPr lang="en-US" sz="1800"/>
                    </a:p>
                  </a:txBody>
                  <a:tcPr marL="124536" marR="124536"/>
                </a:tc>
                <a:tc>
                  <a:txBody>
                    <a:bodyPr/>
                    <a:lstStyle/>
                    <a:p>
                      <a:pPr algn="l"/>
                      <a:r>
                        <a:rPr lang="en-US" sz="1800"/>
                        <a:t>Curriculum</a:t>
                      </a:r>
                      <a:r>
                        <a:rPr lang="en-US" sz="1800" baseline="0"/>
                        <a:t> aligned to New Jersey Student Learning Standards</a:t>
                      </a:r>
                      <a:endParaRPr lang="en-US" sz="1800"/>
                    </a:p>
                  </a:txBody>
                  <a:tcPr marL="124536" marR="124536"/>
                </a:tc>
                <a:extLst>
                  <a:ext uri="{0D108BD9-81ED-4DB2-BD59-A6C34878D82A}">
                    <a16:rowId xmlns:a16="http://schemas.microsoft.com/office/drawing/2014/main" val="10002"/>
                  </a:ext>
                </a:extLst>
              </a:tr>
            </a:tbl>
          </a:graphicData>
        </a:graphic>
      </p:graphicFrame>
      <p:sp>
        <p:nvSpPr>
          <p:cNvPr id="4" name="Slide Number Placeholder 3">
            <a:extLst>
              <a:ext uri="{FF2B5EF4-FFF2-40B4-BE49-F238E27FC236}">
                <a16:creationId xmlns:a16="http://schemas.microsoft.com/office/drawing/2014/main" id="{1BF5A003-A8DB-478B-A20B-D1B78C96DB3D}"/>
              </a:ext>
            </a:extLst>
          </p:cNvPr>
          <p:cNvSpPr>
            <a:spLocks noGrp="1"/>
          </p:cNvSpPr>
          <p:nvPr>
            <p:ph type="sldNum" sz="quarter" idx="10"/>
          </p:nvPr>
        </p:nvSpPr>
        <p:spPr/>
        <p:txBody>
          <a:bodyPr/>
          <a:lstStyle/>
          <a:p>
            <a:fld id="{A3D1C70C-36A2-44FC-A083-98959550CFF4}" type="slidenum">
              <a:rPr lang="en-US" smtClean="0"/>
              <a:pPr/>
              <a:t>29</a:t>
            </a:fld>
            <a:endParaRPr lang="en-US"/>
          </a:p>
        </p:txBody>
      </p:sp>
    </p:spTree>
    <p:extLst>
      <p:ext uri="{BB962C8B-B14F-4D97-AF65-F5344CB8AC3E}">
        <p14:creationId xmlns:p14="http://schemas.microsoft.com/office/powerpoint/2010/main" val="11245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45CF2-2656-4A1F-A867-8843BEC2FEB7}"/>
              </a:ext>
            </a:extLst>
          </p:cNvPr>
          <p:cNvSpPr>
            <a:spLocks noGrp="1"/>
          </p:cNvSpPr>
          <p:nvPr>
            <p:ph type="title"/>
          </p:nvPr>
        </p:nvSpPr>
        <p:spPr/>
        <p:txBody>
          <a:bodyPr/>
          <a:lstStyle/>
          <a:p>
            <a:r>
              <a:rPr lang="en-US" sz="3400"/>
              <a:t>District NJQSAC Committee</a:t>
            </a:r>
          </a:p>
        </p:txBody>
      </p:sp>
      <p:sp>
        <p:nvSpPr>
          <p:cNvPr id="4" name="Content Placeholder 3"/>
          <p:cNvSpPr>
            <a:spLocks noGrp="1"/>
          </p:cNvSpPr>
          <p:nvPr>
            <p:ph type="body" sz="quarter" idx="11"/>
          </p:nvPr>
        </p:nvSpPr>
        <p:spPr>
          <a:xfrm>
            <a:off x="457200" y="1222377"/>
            <a:ext cx="11277600" cy="4803775"/>
          </a:xfrm>
        </p:spPr>
        <p:txBody>
          <a:bodyPr vert="horz" lIns="91440" tIns="45720" rIns="822960" bIns="45720" rtlCol="0" anchor="t">
            <a:normAutofit/>
          </a:bodyPr>
          <a:lstStyle/>
          <a:p>
            <a:pPr marL="0" indent="0" defTabSz="914400">
              <a:lnSpc>
                <a:spcPct val="100000"/>
              </a:lnSpc>
              <a:spcBef>
                <a:spcPts val="1000"/>
              </a:spcBef>
              <a:spcAft>
                <a:spcPts val="1200"/>
              </a:spcAft>
              <a:buNone/>
            </a:pPr>
            <a:r>
              <a:rPr lang="en-US" sz="2000" dirty="0">
                <a:latin typeface="Palatino Linotype"/>
              </a:rPr>
              <a:t>The NJQSAC Committee must be comprised of the following members </a:t>
            </a:r>
            <a:r>
              <a:rPr lang="en-US" sz="2000" i="1" dirty="0">
                <a:latin typeface="Palatino Linotype"/>
              </a:rPr>
              <a:t>N.J.A.C. </a:t>
            </a:r>
            <a:r>
              <a:rPr lang="en-US" sz="2000" dirty="0">
                <a:latin typeface="Palatino Linotype"/>
              </a:rPr>
              <a:t>6A: 30-3.2: </a:t>
            </a:r>
            <a:endParaRPr lang="en-US" sz="2000" dirty="0">
              <a:solidFill>
                <a:prstClr val="black"/>
              </a:solidFill>
            </a:endParaRPr>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Chief School Administrator </a:t>
            </a:r>
            <a:endParaRPr lang="en-US" sz="2000" dirty="0"/>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District Administrative Staff Member </a:t>
            </a:r>
            <a:endParaRPr lang="en-US" sz="2000" dirty="0"/>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Teacher </a:t>
            </a:r>
            <a:endParaRPr lang="en-US" sz="2000" dirty="0"/>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School Business Administrator </a:t>
            </a:r>
            <a:endParaRPr lang="en-US" sz="2000" dirty="0"/>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Curriculum and Instruction Representative </a:t>
            </a:r>
            <a:endParaRPr lang="en-US" sz="2000" dirty="0"/>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Local Collective Bargaining Representative </a:t>
            </a:r>
            <a:endParaRPr lang="en-US" sz="2000" dirty="0"/>
          </a:p>
          <a:p>
            <a:pPr marL="685800" lvl="1" indent="-228600" defTabSz="914400">
              <a:lnSpc>
                <a:spcPct val="100000"/>
              </a:lnSpc>
              <a:spcBef>
                <a:spcPts val="500"/>
              </a:spcBef>
              <a:spcAft>
                <a:spcPts val="600"/>
              </a:spcAft>
              <a:buFont typeface="Arial" panose="020B0604020202020204" pitchFamily="34" charset="0"/>
              <a:buChar char="•"/>
            </a:pPr>
            <a:r>
              <a:rPr lang="en-US" sz="2000" dirty="0">
                <a:latin typeface="Palatino Linotype"/>
              </a:rPr>
              <a:t>District Board of Education Member </a:t>
            </a:r>
            <a:endParaRPr lang="en-US" sz="2000" dirty="0"/>
          </a:p>
        </p:txBody>
      </p:sp>
      <p:sp>
        <p:nvSpPr>
          <p:cNvPr id="3" name="Slide Number Placeholder 2">
            <a:extLst>
              <a:ext uri="{FF2B5EF4-FFF2-40B4-BE49-F238E27FC236}">
                <a16:creationId xmlns:a16="http://schemas.microsoft.com/office/drawing/2014/main" id="{6218CB5B-84C3-41DE-AEA1-249E6A1D0A5B}"/>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1571327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C6DE-88D7-45A9-B31A-72C758DC3E86}"/>
              </a:ext>
            </a:extLst>
          </p:cNvPr>
          <p:cNvSpPr>
            <a:spLocks noGrp="1"/>
          </p:cNvSpPr>
          <p:nvPr>
            <p:ph type="title"/>
          </p:nvPr>
        </p:nvSpPr>
        <p:spPr/>
        <p:txBody>
          <a:bodyPr/>
          <a:lstStyle/>
          <a:p>
            <a:pPr algn="l"/>
            <a:r>
              <a:rPr lang="en-US" sz="3600"/>
              <a:t>Connections to Fiscal Indicators </a:t>
            </a:r>
            <a:r>
              <a:rPr lang="en-US" sz="2600"/>
              <a:t>(1 of 2)</a:t>
            </a:r>
          </a:p>
        </p:txBody>
      </p:sp>
      <p:graphicFrame>
        <p:nvGraphicFramePr>
          <p:cNvPr id="6" name="Content Placeholder 3">
            <a:extLst>
              <a:ext uri="{FF2B5EF4-FFF2-40B4-BE49-F238E27FC236}">
                <a16:creationId xmlns:a16="http://schemas.microsoft.com/office/drawing/2014/main" id="{25857DE8-1D43-4B4E-9A05-D9D79320C86F}"/>
              </a:ext>
            </a:extLst>
          </p:cNvPr>
          <p:cNvGraphicFramePr>
            <a:graphicFrameLocks noGrp="1"/>
          </p:cNvGraphicFramePr>
          <p:nvPr>
            <p:ph sz="quarter" idx="11"/>
            <p:extLst>
              <p:ext uri="{D42A27DB-BD31-4B8C-83A1-F6EECF244321}">
                <p14:modId xmlns:p14="http://schemas.microsoft.com/office/powerpoint/2010/main" val="1318681236"/>
              </p:ext>
            </p:extLst>
          </p:nvPr>
        </p:nvGraphicFramePr>
        <p:xfrm>
          <a:off x="1066800" y="1301330"/>
          <a:ext cx="10058399" cy="4606845"/>
        </p:xfrm>
        <a:graphic>
          <a:graphicData uri="http://schemas.openxmlformats.org/drawingml/2006/table">
            <a:tbl>
              <a:tblPr firstRow="1" bandRow="1">
                <a:tableStyleId>{5C22544A-7EE6-4342-B048-85BDC9FD1C3A}</a:tableStyleId>
              </a:tblPr>
              <a:tblGrid>
                <a:gridCol w="1857818">
                  <a:extLst>
                    <a:ext uri="{9D8B030D-6E8A-4147-A177-3AD203B41FA5}">
                      <a16:colId xmlns:a16="http://schemas.microsoft.com/office/drawing/2014/main" val="20000"/>
                    </a:ext>
                  </a:extLst>
                </a:gridCol>
                <a:gridCol w="2909884">
                  <a:extLst>
                    <a:ext uri="{9D8B030D-6E8A-4147-A177-3AD203B41FA5}">
                      <a16:colId xmlns:a16="http://schemas.microsoft.com/office/drawing/2014/main" val="20001"/>
                    </a:ext>
                  </a:extLst>
                </a:gridCol>
                <a:gridCol w="2028100">
                  <a:extLst>
                    <a:ext uri="{9D8B030D-6E8A-4147-A177-3AD203B41FA5}">
                      <a16:colId xmlns:a16="http://schemas.microsoft.com/office/drawing/2014/main" val="20002"/>
                    </a:ext>
                  </a:extLst>
                </a:gridCol>
                <a:gridCol w="3262597">
                  <a:extLst>
                    <a:ext uri="{9D8B030D-6E8A-4147-A177-3AD203B41FA5}">
                      <a16:colId xmlns:a16="http://schemas.microsoft.com/office/drawing/2014/main" val="20003"/>
                    </a:ext>
                  </a:extLst>
                </a:gridCol>
              </a:tblGrid>
              <a:tr h="657433">
                <a:tc>
                  <a:txBody>
                    <a:bodyPr/>
                    <a:lstStyle/>
                    <a:p>
                      <a:pPr algn="ctr"/>
                      <a:r>
                        <a:rPr lang="en-US" sz="1800"/>
                        <a:t>Governance Indicators</a:t>
                      </a:r>
                    </a:p>
                  </a:txBody>
                  <a:tcPr marL="135202" marR="135202">
                    <a:solidFill>
                      <a:schemeClr val="tx2">
                        <a:lumMod val="75000"/>
                      </a:schemeClr>
                    </a:solidFill>
                  </a:tcPr>
                </a:tc>
                <a:tc>
                  <a:txBody>
                    <a:bodyPr/>
                    <a:lstStyle/>
                    <a:p>
                      <a:pPr algn="ctr"/>
                      <a:r>
                        <a:rPr lang="en-US" sz="1800"/>
                        <a:t>Governance Topic</a:t>
                      </a:r>
                    </a:p>
                  </a:txBody>
                  <a:tcPr marL="135202" marR="135202">
                    <a:solidFill>
                      <a:schemeClr val="tx2">
                        <a:lumMod val="75000"/>
                      </a:schemeClr>
                    </a:solidFill>
                  </a:tcPr>
                </a:tc>
                <a:tc>
                  <a:txBody>
                    <a:bodyPr/>
                    <a:lstStyle/>
                    <a:p>
                      <a:pPr algn="ctr"/>
                      <a:r>
                        <a:rPr lang="en-US" sz="1800"/>
                        <a:t>Fiscal Cross-Reference</a:t>
                      </a:r>
                    </a:p>
                  </a:txBody>
                  <a:tcPr marL="135202" marR="135202">
                    <a:solidFill>
                      <a:schemeClr val="tx2">
                        <a:lumMod val="75000"/>
                      </a:schemeClr>
                    </a:solidFill>
                  </a:tcPr>
                </a:tc>
                <a:tc>
                  <a:txBody>
                    <a:bodyPr/>
                    <a:lstStyle/>
                    <a:p>
                      <a:pPr algn="ctr"/>
                      <a:r>
                        <a:rPr lang="en-US" sz="1800"/>
                        <a:t>Fiscal Topic</a:t>
                      </a:r>
                    </a:p>
                  </a:txBody>
                  <a:tcPr marL="135202" marR="135202">
                    <a:solidFill>
                      <a:schemeClr val="tx2">
                        <a:lumMod val="75000"/>
                      </a:schemeClr>
                    </a:solidFill>
                  </a:tcPr>
                </a:tc>
                <a:extLst>
                  <a:ext uri="{0D108BD9-81ED-4DB2-BD59-A6C34878D82A}">
                    <a16:rowId xmlns:a16="http://schemas.microsoft.com/office/drawing/2014/main" val="10000"/>
                  </a:ext>
                </a:extLst>
              </a:tr>
              <a:tr h="1031955">
                <a:tc>
                  <a:txBody>
                    <a:bodyPr/>
                    <a:lstStyle/>
                    <a:p>
                      <a:pPr algn="ctr"/>
                      <a:r>
                        <a:rPr lang="en-US" sz="1600" b="1"/>
                        <a:t>5</a:t>
                      </a:r>
                    </a:p>
                  </a:txBody>
                  <a:tcPr marL="135202" marR="135202"/>
                </a:tc>
                <a:tc>
                  <a:txBody>
                    <a:bodyPr/>
                    <a:lstStyle/>
                    <a:p>
                      <a:pPr algn="l"/>
                      <a:r>
                        <a:rPr lang="en-US" sz="1600"/>
                        <a:t>Corrective</a:t>
                      </a:r>
                      <a:r>
                        <a:rPr lang="en-US" sz="1600" baseline="0"/>
                        <a:t> Action Plans are submitted and implemented</a:t>
                      </a:r>
                      <a:endParaRPr lang="en-US" sz="1600"/>
                    </a:p>
                  </a:txBody>
                  <a:tcPr marL="135202" marR="135202"/>
                </a:tc>
                <a:tc>
                  <a:txBody>
                    <a:bodyPr/>
                    <a:lstStyle/>
                    <a:p>
                      <a:pPr algn="l"/>
                      <a:r>
                        <a:rPr lang="en-US" sz="1600"/>
                        <a:t>Fiscal</a:t>
                      </a:r>
                      <a:r>
                        <a:rPr lang="en-US" sz="1600" baseline="0"/>
                        <a:t> 4a and b</a:t>
                      </a:r>
                      <a:endParaRPr lang="en-US" sz="1600"/>
                    </a:p>
                  </a:txBody>
                  <a:tcPr marL="135202" marR="135202"/>
                </a:tc>
                <a:tc>
                  <a:txBody>
                    <a:bodyPr/>
                    <a:lstStyle/>
                    <a:p>
                      <a:pPr algn="l"/>
                      <a:r>
                        <a:rPr lang="en-US" sz="1600" baseline="0"/>
                        <a:t>Corrective Action Plan for audit recommendations; No repeat audit findings of a substantive nature</a:t>
                      </a:r>
                    </a:p>
                  </a:txBody>
                  <a:tcPr marL="135202" marR="135202"/>
                </a:tc>
                <a:extLst>
                  <a:ext uri="{0D108BD9-81ED-4DB2-BD59-A6C34878D82A}">
                    <a16:rowId xmlns:a16="http://schemas.microsoft.com/office/drawing/2014/main" val="10001"/>
                  </a:ext>
                </a:extLst>
              </a:tr>
              <a:tr h="2119568">
                <a:tc>
                  <a:txBody>
                    <a:bodyPr/>
                    <a:lstStyle/>
                    <a:p>
                      <a:pPr algn="ctr"/>
                      <a:r>
                        <a:rPr lang="en-US" sz="1600" b="1"/>
                        <a:t>6a and 6b</a:t>
                      </a:r>
                    </a:p>
                  </a:txBody>
                  <a:tcPr marL="135202" marR="135202"/>
                </a:tc>
                <a:tc>
                  <a:txBody>
                    <a:bodyPr/>
                    <a:lstStyle/>
                    <a:p>
                      <a:pPr algn="l"/>
                      <a:r>
                        <a:rPr lang="en-US" sz="1600"/>
                        <a:t>Board Secretary and Treasurer’s Reports; </a:t>
                      </a:r>
                    </a:p>
                    <a:p>
                      <a:pPr algn="l"/>
                      <a:r>
                        <a:rPr lang="en-US" sz="1600"/>
                        <a:t>SOP manual;</a:t>
                      </a:r>
                    </a:p>
                    <a:p>
                      <a:pPr algn="l"/>
                      <a:r>
                        <a:rPr lang="en-US" sz="1600"/>
                        <a:t>Reimbursement</a:t>
                      </a:r>
                      <a:r>
                        <a:rPr lang="en-US" sz="1600" baseline="0"/>
                        <a:t> requests for federal grants;</a:t>
                      </a:r>
                    </a:p>
                    <a:p>
                      <a:pPr algn="l"/>
                      <a:r>
                        <a:rPr lang="en-US" sz="1600" baseline="0"/>
                        <a:t>Purchase orders;</a:t>
                      </a:r>
                    </a:p>
                    <a:p>
                      <a:pPr algn="l"/>
                      <a:r>
                        <a:rPr lang="en-US" sz="1600" baseline="0"/>
                        <a:t>Budget based on district priorities</a:t>
                      </a:r>
                      <a:endParaRPr lang="en-US" sz="1600"/>
                    </a:p>
                  </a:txBody>
                  <a:tcPr marL="135202" marR="135202"/>
                </a:tc>
                <a:tc>
                  <a:txBody>
                    <a:bodyPr/>
                    <a:lstStyle/>
                    <a:p>
                      <a:pPr algn="l"/>
                      <a:r>
                        <a:rPr lang="en-US" sz="1600"/>
                        <a:t>Fiscal 1, 2, 14, 15</a:t>
                      </a:r>
                    </a:p>
                  </a:txBody>
                  <a:tcPr marL="135202" marR="135202"/>
                </a:tc>
                <a:tc>
                  <a:txBody>
                    <a:bodyPr/>
                    <a:lstStyle/>
                    <a:p>
                      <a:pPr algn="l"/>
                      <a:r>
                        <a:rPr lang="en-US" sz="1600"/>
                        <a:t>Standard Operating</a:t>
                      </a:r>
                      <a:r>
                        <a:rPr lang="en-US" sz="1600" baseline="0"/>
                        <a:t> Procedures;</a:t>
                      </a:r>
                    </a:p>
                    <a:p>
                      <a:pPr algn="l"/>
                      <a:r>
                        <a:rPr lang="en-US" sz="1600" baseline="0"/>
                        <a:t>Prevention of over-expenditures;</a:t>
                      </a:r>
                    </a:p>
                    <a:p>
                      <a:pPr algn="l"/>
                      <a:r>
                        <a:rPr lang="en-US" sz="1600" baseline="0"/>
                        <a:t>District budget calendar; Reimbursement requests for federal grants; </a:t>
                      </a:r>
                    </a:p>
                    <a:p>
                      <a:pPr algn="l"/>
                      <a:r>
                        <a:rPr lang="en-US" sz="1600" baseline="0"/>
                        <a:t>Purchasing guidelines</a:t>
                      </a:r>
                      <a:endParaRPr lang="en-US" sz="1600"/>
                    </a:p>
                  </a:txBody>
                  <a:tcPr marL="135202" marR="135202"/>
                </a:tc>
                <a:extLst>
                  <a:ext uri="{0D108BD9-81ED-4DB2-BD59-A6C34878D82A}">
                    <a16:rowId xmlns:a16="http://schemas.microsoft.com/office/drawing/2014/main" val="10002"/>
                  </a:ext>
                </a:extLst>
              </a:tr>
              <a:tr h="763044">
                <a:tc>
                  <a:txBody>
                    <a:bodyPr/>
                    <a:lstStyle/>
                    <a:p>
                      <a:pPr algn="ctr"/>
                      <a:r>
                        <a:rPr lang="en-US" sz="1600" b="1"/>
                        <a:t>7</a:t>
                      </a:r>
                    </a:p>
                  </a:txBody>
                  <a:tcPr marL="135202" marR="1352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Transparent</a:t>
                      </a:r>
                      <a:r>
                        <a:rPr lang="en-US" sz="1600" baseline="0"/>
                        <a:t> budget process</a:t>
                      </a:r>
                      <a:endParaRPr lang="en-US" sz="1600"/>
                    </a:p>
                    <a:p>
                      <a:pPr algn="l"/>
                      <a:endParaRPr lang="en-US" sz="1600"/>
                    </a:p>
                  </a:txBody>
                  <a:tcPr marL="135202" marR="1352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Fiscal 10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marL="135202" marR="135202"/>
                </a:tc>
                <a:tc>
                  <a:txBody>
                    <a:bodyPr/>
                    <a:lstStyle/>
                    <a:p>
                      <a:pPr algn="l"/>
                      <a:r>
                        <a:rPr lang="en-US" sz="1600"/>
                        <a:t>Budget</a:t>
                      </a:r>
                      <a:r>
                        <a:rPr lang="en-US" sz="1600" baseline="0"/>
                        <a:t> adoption and Public notice</a:t>
                      </a:r>
                      <a:endParaRPr lang="en-US" sz="1600"/>
                    </a:p>
                  </a:txBody>
                  <a:tcPr marL="135202" marR="135202"/>
                </a:tc>
                <a:extLst>
                  <a:ext uri="{0D108BD9-81ED-4DB2-BD59-A6C34878D82A}">
                    <a16:rowId xmlns:a16="http://schemas.microsoft.com/office/drawing/2014/main" val="10003"/>
                  </a:ext>
                </a:extLst>
              </a:tr>
            </a:tbl>
          </a:graphicData>
        </a:graphic>
      </p:graphicFrame>
      <p:sp>
        <p:nvSpPr>
          <p:cNvPr id="4" name="Slide Number Placeholder 3">
            <a:extLst>
              <a:ext uri="{FF2B5EF4-FFF2-40B4-BE49-F238E27FC236}">
                <a16:creationId xmlns:a16="http://schemas.microsoft.com/office/drawing/2014/main" id="{2C7988AC-3A1F-4A26-AA7D-F9EDF6847890}"/>
              </a:ext>
            </a:extLst>
          </p:cNvPr>
          <p:cNvSpPr>
            <a:spLocks noGrp="1"/>
          </p:cNvSpPr>
          <p:nvPr>
            <p:ph type="sldNum" sz="quarter" idx="10"/>
          </p:nvPr>
        </p:nvSpPr>
        <p:spPr/>
        <p:txBody>
          <a:bodyPr/>
          <a:lstStyle/>
          <a:p>
            <a:fld id="{A3D1C70C-36A2-44FC-A083-98959550CFF4}" type="slidenum">
              <a:rPr lang="en-US" smtClean="0"/>
              <a:pPr/>
              <a:t>30</a:t>
            </a:fld>
            <a:endParaRPr lang="en-US"/>
          </a:p>
        </p:txBody>
      </p:sp>
    </p:spTree>
    <p:extLst>
      <p:ext uri="{BB962C8B-B14F-4D97-AF65-F5344CB8AC3E}">
        <p14:creationId xmlns:p14="http://schemas.microsoft.com/office/powerpoint/2010/main" val="104048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C6DE-88D7-45A9-B31A-72C758DC3E86}"/>
              </a:ext>
            </a:extLst>
          </p:cNvPr>
          <p:cNvSpPr>
            <a:spLocks noGrp="1"/>
          </p:cNvSpPr>
          <p:nvPr>
            <p:ph type="title"/>
          </p:nvPr>
        </p:nvSpPr>
        <p:spPr/>
        <p:txBody>
          <a:bodyPr/>
          <a:lstStyle/>
          <a:p>
            <a:pPr algn="l"/>
            <a:r>
              <a:rPr lang="en-US" sz="3600"/>
              <a:t>Connections to Fiscal Indicators </a:t>
            </a:r>
            <a:r>
              <a:rPr lang="en-US" sz="2600"/>
              <a:t>(2 of 2)</a:t>
            </a:r>
          </a:p>
        </p:txBody>
      </p:sp>
      <p:graphicFrame>
        <p:nvGraphicFramePr>
          <p:cNvPr id="7" name="Content Placeholder 3">
            <a:extLst>
              <a:ext uri="{FF2B5EF4-FFF2-40B4-BE49-F238E27FC236}">
                <a16:creationId xmlns:a16="http://schemas.microsoft.com/office/drawing/2014/main" id="{0A9D4969-D7AD-4747-8674-170ABC4A5DB5}"/>
              </a:ext>
            </a:extLst>
          </p:cNvPr>
          <p:cNvGraphicFramePr>
            <a:graphicFrameLocks noGrp="1"/>
          </p:cNvGraphicFramePr>
          <p:nvPr>
            <p:ph sz="quarter" idx="11"/>
            <p:extLst>
              <p:ext uri="{D42A27DB-BD31-4B8C-83A1-F6EECF244321}">
                <p14:modId xmlns:p14="http://schemas.microsoft.com/office/powerpoint/2010/main" val="4111317309"/>
              </p:ext>
            </p:extLst>
          </p:nvPr>
        </p:nvGraphicFramePr>
        <p:xfrm>
          <a:off x="1066800" y="1275709"/>
          <a:ext cx="10058400" cy="4595245"/>
        </p:xfrm>
        <a:graphic>
          <a:graphicData uri="http://schemas.openxmlformats.org/drawingml/2006/table">
            <a:tbl>
              <a:tblPr firstRow="1" bandRow="1">
                <a:tableStyleId>{5C22544A-7EE6-4342-B048-85BDC9FD1C3A}</a:tableStyleId>
              </a:tblPr>
              <a:tblGrid>
                <a:gridCol w="1965247">
                  <a:extLst>
                    <a:ext uri="{9D8B030D-6E8A-4147-A177-3AD203B41FA5}">
                      <a16:colId xmlns:a16="http://schemas.microsoft.com/office/drawing/2014/main" val="20000"/>
                    </a:ext>
                  </a:extLst>
                </a:gridCol>
                <a:gridCol w="2987753">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635149">
                <a:tc>
                  <a:txBody>
                    <a:bodyPr/>
                    <a:lstStyle/>
                    <a:p>
                      <a:pPr algn="ctr"/>
                      <a:r>
                        <a:rPr lang="en-US" sz="1800"/>
                        <a:t>Governance Indicators</a:t>
                      </a:r>
                    </a:p>
                  </a:txBody>
                  <a:tcPr marL="146092" marR="146092">
                    <a:solidFill>
                      <a:schemeClr val="tx2">
                        <a:lumMod val="75000"/>
                      </a:schemeClr>
                    </a:solidFill>
                  </a:tcPr>
                </a:tc>
                <a:tc>
                  <a:txBody>
                    <a:bodyPr/>
                    <a:lstStyle/>
                    <a:p>
                      <a:pPr algn="ctr"/>
                      <a:r>
                        <a:rPr lang="en-US" sz="1800"/>
                        <a:t>Governance Topic</a:t>
                      </a:r>
                    </a:p>
                  </a:txBody>
                  <a:tcPr marL="146092" marR="146092">
                    <a:solidFill>
                      <a:schemeClr val="tx2">
                        <a:lumMod val="75000"/>
                      </a:schemeClr>
                    </a:solidFill>
                  </a:tcPr>
                </a:tc>
                <a:tc>
                  <a:txBody>
                    <a:bodyPr/>
                    <a:lstStyle/>
                    <a:p>
                      <a:pPr algn="ctr"/>
                      <a:r>
                        <a:rPr lang="en-US" sz="1800"/>
                        <a:t>Fiscal Cross-Reference</a:t>
                      </a:r>
                    </a:p>
                  </a:txBody>
                  <a:tcPr marL="146092" marR="146092">
                    <a:solidFill>
                      <a:schemeClr val="tx2">
                        <a:lumMod val="75000"/>
                      </a:schemeClr>
                    </a:solidFill>
                  </a:tcPr>
                </a:tc>
                <a:tc>
                  <a:txBody>
                    <a:bodyPr/>
                    <a:lstStyle/>
                    <a:p>
                      <a:pPr algn="ctr"/>
                      <a:r>
                        <a:rPr lang="en-US" sz="1800"/>
                        <a:t>Fiscal Topic</a:t>
                      </a:r>
                    </a:p>
                  </a:txBody>
                  <a:tcPr marL="146092" marR="146092">
                    <a:solidFill>
                      <a:schemeClr val="tx2">
                        <a:lumMod val="75000"/>
                      </a:schemeClr>
                    </a:solidFill>
                  </a:tcPr>
                </a:tc>
                <a:extLst>
                  <a:ext uri="{0D108BD9-81ED-4DB2-BD59-A6C34878D82A}">
                    <a16:rowId xmlns:a16="http://schemas.microsoft.com/office/drawing/2014/main" val="10000"/>
                  </a:ext>
                </a:extLst>
              </a:tr>
              <a:tr h="670369">
                <a:tc>
                  <a:txBody>
                    <a:bodyPr/>
                    <a:lstStyle/>
                    <a:p>
                      <a:pPr algn="ctr"/>
                      <a:r>
                        <a:rPr lang="en-US" sz="1800" b="1"/>
                        <a:t>8</a:t>
                      </a:r>
                    </a:p>
                  </a:txBody>
                  <a:tcPr marL="146092" marR="146092"/>
                </a:tc>
                <a:tc>
                  <a:txBody>
                    <a:bodyPr/>
                    <a:lstStyle/>
                    <a:p>
                      <a:pPr algn="l"/>
                      <a:r>
                        <a:rPr lang="en-US" sz="1800"/>
                        <a:t>Grant</a:t>
                      </a:r>
                      <a:r>
                        <a:rPr lang="en-US" sz="1800" baseline="0"/>
                        <a:t> funding</a:t>
                      </a:r>
                      <a:endParaRPr lang="en-US" sz="1800"/>
                    </a:p>
                  </a:txBody>
                  <a:tcPr marL="146092" marR="146092"/>
                </a:tc>
                <a:tc>
                  <a:txBody>
                    <a:bodyPr/>
                    <a:lstStyle/>
                    <a:p>
                      <a:pPr algn="l"/>
                      <a:r>
                        <a:rPr lang="en-US" sz="1800"/>
                        <a:t>Fiscal</a:t>
                      </a:r>
                      <a:r>
                        <a:rPr lang="en-US" sz="1800" baseline="0"/>
                        <a:t> 5a, b, c, d</a:t>
                      </a:r>
                      <a:endParaRPr lang="en-US" sz="1800"/>
                    </a:p>
                  </a:txBody>
                  <a:tcPr marL="146092" marR="146092"/>
                </a:tc>
                <a:tc>
                  <a:txBody>
                    <a:bodyPr/>
                    <a:lstStyle/>
                    <a:p>
                      <a:pPr algn="l"/>
                      <a:r>
                        <a:rPr lang="en-US" sz="1800" baseline="0"/>
                        <a:t>Oversight of grants</a:t>
                      </a:r>
                    </a:p>
                  </a:txBody>
                  <a:tcPr marL="146092" marR="146092"/>
                </a:tc>
                <a:extLst>
                  <a:ext uri="{0D108BD9-81ED-4DB2-BD59-A6C34878D82A}">
                    <a16:rowId xmlns:a16="http://schemas.microsoft.com/office/drawing/2014/main" val="10001"/>
                  </a:ext>
                </a:extLst>
              </a:tr>
              <a:tr h="1451769">
                <a:tc>
                  <a:txBody>
                    <a:bodyPr/>
                    <a:lstStyle/>
                    <a:p>
                      <a:pPr algn="ctr"/>
                      <a:r>
                        <a:rPr lang="en-US" sz="1800" b="1"/>
                        <a:t>10</a:t>
                      </a:r>
                    </a:p>
                  </a:txBody>
                  <a:tcPr marL="146092" marR="146092"/>
                </a:tc>
                <a:tc>
                  <a:txBody>
                    <a:bodyPr/>
                    <a:lstStyle/>
                    <a:p>
                      <a:pPr algn="l"/>
                      <a:r>
                        <a:rPr lang="en-US" sz="1800"/>
                        <a:t>Transparency;</a:t>
                      </a:r>
                      <a:r>
                        <a:rPr lang="en-US" sz="1800" baseline="0"/>
                        <a:t> board implements Open Public Meetings Act</a:t>
                      </a:r>
                      <a:endParaRPr lang="en-US" sz="1800"/>
                    </a:p>
                  </a:txBody>
                  <a:tcPr marL="146092" marR="146092"/>
                </a:tc>
                <a:tc>
                  <a:txBody>
                    <a:bodyPr/>
                    <a:lstStyle/>
                    <a:p>
                      <a:pPr algn="l"/>
                      <a:r>
                        <a:rPr lang="en-US" sz="1800"/>
                        <a:t>Fiscal 1, 5a,</a:t>
                      </a:r>
                      <a:r>
                        <a:rPr lang="en-US" sz="1800" baseline="0"/>
                        <a:t> b, c, d; 10</a:t>
                      </a:r>
                      <a:endParaRPr lang="en-US" sz="1800"/>
                    </a:p>
                  </a:txBody>
                  <a:tcPr marL="146092" marR="146092"/>
                </a:tc>
                <a:tc>
                  <a:txBody>
                    <a:bodyPr/>
                    <a:lstStyle/>
                    <a:p>
                      <a:pPr algn="l"/>
                      <a:r>
                        <a:rPr lang="en-US" sz="1800"/>
                        <a:t>Board</a:t>
                      </a:r>
                      <a:r>
                        <a:rPr lang="en-US" sz="1800" baseline="0"/>
                        <a:t> Secretary’s reports; Oversight of grants;</a:t>
                      </a:r>
                    </a:p>
                    <a:p>
                      <a:pPr algn="l"/>
                      <a:r>
                        <a:rPr lang="en-US" sz="1800" baseline="0"/>
                        <a:t>Budget calendar and timeline</a:t>
                      </a:r>
                      <a:endParaRPr lang="en-US" sz="1800"/>
                    </a:p>
                  </a:txBody>
                  <a:tcPr marL="146092" marR="146092"/>
                </a:tc>
                <a:extLst>
                  <a:ext uri="{0D108BD9-81ED-4DB2-BD59-A6C34878D82A}">
                    <a16:rowId xmlns:a16="http://schemas.microsoft.com/office/drawing/2014/main" val="10002"/>
                  </a:ext>
                </a:extLst>
              </a:tr>
              <a:tr h="907356">
                <a:tc>
                  <a:txBody>
                    <a:bodyPr/>
                    <a:lstStyle/>
                    <a:p>
                      <a:pPr algn="ctr"/>
                      <a:r>
                        <a:rPr lang="en-US" sz="1800" b="1"/>
                        <a:t>11</a:t>
                      </a:r>
                    </a:p>
                  </a:txBody>
                  <a:tcPr marL="146092" marR="146092"/>
                </a:tc>
                <a:tc>
                  <a:txBody>
                    <a:bodyPr/>
                    <a:lstStyle/>
                    <a:p>
                      <a:pPr algn="l"/>
                      <a:r>
                        <a:rPr lang="en-US" sz="1800"/>
                        <a:t>Transparency</a:t>
                      </a:r>
                      <a:r>
                        <a:rPr lang="en-US" sz="1800" baseline="0"/>
                        <a:t> of district’s fiscal conditions</a:t>
                      </a:r>
                      <a:endParaRPr lang="en-US" sz="1800"/>
                    </a:p>
                  </a:txBody>
                  <a:tcPr marL="146092" marR="14609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Fiscal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p>
                  </a:txBody>
                  <a:tcPr marL="146092" marR="146092"/>
                </a:tc>
                <a:tc>
                  <a:txBody>
                    <a:bodyPr/>
                    <a:lstStyle/>
                    <a:p>
                      <a:pPr algn="l"/>
                      <a:r>
                        <a:rPr lang="en-US" sz="1800"/>
                        <a:t>Board</a:t>
                      </a:r>
                      <a:r>
                        <a:rPr lang="en-US" sz="1800" baseline="0"/>
                        <a:t> Secretary and Treasurer’s reports</a:t>
                      </a:r>
                      <a:endParaRPr lang="en-US" sz="1800"/>
                    </a:p>
                  </a:txBody>
                  <a:tcPr marL="146092" marR="146092"/>
                </a:tc>
                <a:extLst>
                  <a:ext uri="{0D108BD9-81ED-4DB2-BD59-A6C34878D82A}">
                    <a16:rowId xmlns:a16="http://schemas.microsoft.com/office/drawing/2014/main" val="10003"/>
                  </a:ext>
                </a:extLst>
              </a:tr>
              <a:tr h="907356">
                <a:tc>
                  <a:txBody>
                    <a:bodyPr/>
                    <a:lstStyle/>
                    <a:p>
                      <a:pPr algn="ctr"/>
                      <a:r>
                        <a:rPr lang="en-US" sz="1800" b="1"/>
                        <a:t>12</a:t>
                      </a:r>
                    </a:p>
                  </a:txBody>
                  <a:tcPr marL="146092" marR="146092"/>
                </a:tc>
                <a:tc>
                  <a:txBody>
                    <a:bodyPr/>
                    <a:lstStyle/>
                    <a:p>
                      <a:pPr algn="l"/>
                      <a:r>
                        <a:rPr lang="en-US" sz="1800"/>
                        <a:t>Transparency of official</a:t>
                      </a:r>
                      <a:r>
                        <a:rPr lang="en-US" sz="1800" baseline="0"/>
                        <a:t> board actions</a:t>
                      </a:r>
                      <a:endParaRPr lang="en-US" sz="1800"/>
                    </a:p>
                  </a:txBody>
                  <a:tcPr marL="146092" marR="14609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Fiscal 1</a:t>
                      </a:r>
                    </a:p>
                  </a:txBody>
                  <a:tcPr marL="146092" marR="146092"/>
                </a:tc>
                <a:tc>
                  <a:txBody>
                    <a:bodyPr/>
                    <a:lstStyle/>
                    <a:p>
                      <a:pPr algn="l"/>
                      <a:r>
                        <a:rPr lang="en-US" sz="1800"/>
                        <a:t>Minutes</a:t>
                      </a:r>
                      <a:r>
                        <a:rPr lang="en-US" sz="1800" baseline="0"/>
                        <a:t> of board meetings are available in timely manner</a:t>
                      </a:r>
                      <a:endParaRPr lang="en-US" sz="1800"/>
                    </a:p>
                  </a:txBody>
                  <a:tcPr marL="146092" marR="146092"/>
                </a:tc>
                <a:extLst>
                  <a:ext uri="{0D108BD9-81ED-4DB2-BD59-A6C34878D82A}">
                    <a16:rowId xmlns:a16="http://schemas.microsoft.com/office/drawing/2014/main" val="10004"/>
                  </a:ext>
                </a:extLst>
              </a:tr>
            </a:tbl>
          </a:graphicData>
        </a:graphic>
      </p:graphicFrame>
      <p:sp>
        <p:nvSpPr>
          <p:cNvPr id="4" name="Slide Number Placeholder 3">
            <a:extLst>
              <a:ext uri="{FF2B5EF4-FFF2-40B4-BE49-F238E27FC236}">
                <a16:creationId xmlns:a16="http://schemas.microsoft.com/office/drawing/2014/main" id="{D92CF512-248D-4B42-9F50-D54140FEEA78}"/>
              </a:ext>
            </a:extLst>
          </p:cNvPr>
          <p:cNvSpPr>
            <a:spLocks noGrp="1"/>
          </p:cNvSpPr>
          <p:nvPr>
            <p:ph type="sldNum" sz="quarter" idx="10"/>
          </p:nvPr>
        </p:nvSpPr>
        <p:spPr/>
        <p:txBody>
          <a:bodyPr/>
          <a:lstStyle/>
          <a:p>
            <a:fld id="{A3D1C70C-36A2-44FC-A083-98959550CFF4}" type="slidenum">
              <a:rPr lang="en-US" smtClean="0"/>
              <a:pPr/>
              <a:t>31</a:t>
            </a:fld>
            <a:endParaRPr lang="en-US"/>
          </a:p>
        </p:txBody>
      </p:sp>
    </p:spTree>
    <p:extLst>
      <p:ext uri="{BB962C8B-B14F-4D97-AF65-F5344CB8AC3E}">
        <p14:creationId xmlns:p14="http://schemas.microsoft.com/office/powerpoint/2010/main" val="7748525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C6DE-88D7-45A9-B31A-72C758DC3E86}"/>
              </a:ext>
            </a:extLst>
          </p:cNvPr>
          <p:cNvSpPr>
            <a:spLocks noGrp="1"/>
          </p:cNvSpPr>
          <p:nvPr>
            <p:ph type="title"/>
          </p:nvPr>
        </p:nvSpPr>
        <p:spPr/>
        <p:txBody>
          <a:bodyPr>
            <a:normAutofit/>
          </a:bodyPr>
          <a:lstStyle/>
          <a:p>
            <a:pPr algn="l"/>
            <a:r>
              <a:rPr lang="en-US" sz="3600"/>
              <a:t>Connections to Operations Indicators</a:t>
            </a:r>
          </a:p>
        </p:txBody>
      </p:sp>
      <p:graphicFrame>
        <p:nvGraphicFramePr>
          <p:cNvPr id="6" name="Content Placeholder 3">
            <a:extLst>
              <a:ext uri="{FF2B5EF4-FFF2-40B4-BE49-F238E27FC236}">
                <a16:creationId xmlns:a16="http://schemas.microsoft.com/office/drawing/2014/main" id="{3A9832D0-BD9B-4664-BAB3-06B5B4D289A6}"/>
              </a:ext>
            </a:extLst>
          </p:cNvPr>
          <p:cNvGraphicFramePr>
            <a:graphicFrameLocks noGrp="1"/>
          </p:cNvGraphicFramePr>
          <p:nvPr>
            <p:ph sz="quarter" idx="11"/>
            <p:extLst>
              <p:ext uri="{D42A27DB-BD31-4B8C-83A1-F6EECF244321}">
                <p14:modId xmlns:p14="http://schemas.microsoft.com/office/powerpoint/2010/main" val="1098495558"/>
              </p:ext>
            </p:extLst>
          </p:nvPr>
        </p:nvGraphicFramePr>
        <p:xfrm>
          <a:off x="1066799" y="1405837"/>
          <a:ext cx="10058401" cy="4608576"/>
        </p:xfrm>
        <a:graphic>
          <a:graphicData uri="http://schemas.openxmlformats.org/drawingml/2006/table">
            <a:tbl>
              <a:tblPr firstRow="1" bandRow="1">
                <a:tableStyleId>{5C22544A-7EE6-4342-B048-85BDC9FD1C3A}</a:tableStyleId>
              </a:tblPr>
              <a:tblGrid>
                <a:gridCol w="1802920">
                  <a:extLst>
                    <a:ext uri="{9D8B030D-6E8A-4147-A177-3AD203B41FA5}">
                      <a16:colId xmlns:a16="http://schemas.microsoft.com/office/drawing/2014/main" val="20000"/>
                    </a:ext>
                  </a:extLst>
                </a:gridCol>
                <a:gridCol w="3131390">
                  <a:extLst>
                    <a:ext uri="{9D8B030D-6E8A-4147-A177-3AD203B41FA5}">
                      <a16:colId xmlns:a16="http://schemas.microsoft.com/office/drawing/2014/main" val="20001"/>
                    </a:ext>
                  </a:extLst>
                </a:gridCol>
                <a:gridCol w="2277373">
                  <a:extLst>
                    <a:ext uri="{9D8B030D-6E8A-4147-A177-3AD203B41FA5}">
                      <a16:colId xmlns:a16="http://schemas.microsoft.com/office/drawing/2014/main" val="20002"/>
                    </a:ext>
                  </a:extLst>
                </a:gridCol>
                <a:gridCol w="2846718">
                  <a:extLst>
                    <a:ext uri="{9D8B030D-6E8A-4147-A177-3AD203B41FA5}">
                      <a16:colId xmlns:a16="http://schemas.microsoft.com/office/drawing/2014/main" val="20003"/>
                    </a:ext>
                  </a:extLst>
                </a:gridCol>
              </a:tblGrid>
              <a:tr h="660854">
                <a:tc>
                  <a:txBody>
                    <a:bodyPr/>
                    <a:lstStyle/>
                    <a:p>
                      <a:pPr algn="ctr"/>
                      <a:r>
                        <a:rPr lang="en-US" sz="1800"/>
                        <a:t>Governance Indicators</a:t>
                      </a:r>
                    </a:p>
                  </a:txBody>
                  <a:tcPr marL="122259" marR="122259" anchor="ctr">
                    <a:solidFill>
                      <a:schemeClr val="tx2">
                        <a:lumMod val="75000"/>
                      </a:schemeClr>
                    </a:solidFill>
                  </a:tcPr>
                </a:tc>
                <a:tc>
                  <a:txBody>
                    <a:bodyPr/>
                    <a:lstStyle/>
                    <a:p>
                      <a:pPr algn="ctr"/>
                      <a:r>
                        <a:rPr lang="en-US" sz="1800"/>
                        <a:t>Governance Topic</a:t>
                      </a:r>
                    </a:p>
                  </a:txBody>
                  <a:tcPr marL="122259" marR="122259" anchor="ctr">
                    <a:solidFill>
                      <a:schemeClr val="tx2">
                        <a:lumMod val="75000"/>
                      </a:schemeClr>
                    </a:solidFill>
                  </a:tcPr>
                </a:tc>
                <a:tc>
                  <a:txBody>
                    <a:bodyPr/>
                    <a:lstStyle/>
                    <a:p>
                      <a:pPr algn="ctr"/>
                      <a:r>
                        <a:rPr lang="en-US" sz="1800"/>
                        <a:t>Operations Cross-Reference</a:t>
                      </a:r>
                    </a:p>
                  </a:txBody>
                  <a:tcPr marL="122259" marR="122259" anchor="ctr">
                    <a:solidFill>
                      <a:schemeClr val="tx2">
                        <a:lumMod val="75000"/>
                      </a:schemeClr>
                    </a:solidFill>
                  </a:tcPr>
                </a:tc>
                <a:tc>
                  <a:txBody>
                    <a:bodyPr/>
                    <a:lstStyle/>
                    <a:p>
                      <a:pPr algn="ctr"/>
                      <a:r>
                        <a:rPr lang="en-US" sz="1800"/>
                        <a:t>Operations Topic</a:t>
                      </a:r>
                    </a:p>
                  </a:txBody>
                  <a:tcPr marL="122259" marR="122259" anchor="ctr">
                    <a:solidFill>
                      <a:schemeClr val="tx2">
                        <a:lumMod val="75000"/>
                      </a:schemeClr>
                    </a:solidFill>
                  </a:tcPr>
                </a:tc>
                <a:extLst>
                  <a:ext uri="{0D108BD9-81ED-4DB2-BD59-A6C34878D82A}">
                    <a16:rowId xmlns:a16="http://schemas.microsoft.com/office/drawing/2014/main" val="10000"/>
                  </a:ext>
                </a:extLst>
              </a:tr>
              <a:tr h="2009863">
                <a:tc>
                  <a:txBody>
                    <a:bodyPr/>
                    <a:lstStyle/>
                    <a:p>
                      <a:pPr algn="ctr"/>
                      <a:r>
                        <a:rPr lang="en-US" sz="1800" b="1"/>
                        <a:t>6a</a:t>
                      </a:r>
                    </a:p>
                  </a:txBody>
                  <a:tcPr marL="122259" marR="122259"/>
                </a:tc>
                <a:tc>
                  <a:txBody>
                    <a:bodyPr/>
                    <a:lstStyle/>
                    <a:p>
                      <a:pPr algn="l"/>
                      <a:r>
                        <a:rPr lang="en-US" sz="1800"/>
                        <a:t>Budgeting</a:t>
                      </a:r>
                      <a:r>
                        <a:rPr lang="en-US" sz="1800" baseline="0"/>
                        <a:t> process and allocation of resources align with instructional priorities and student needs</a:t>
                      </a:r>
                      <a:endParaRPr lang="en-US" sz="1800"/>
                    </a:p>
                  </a:txBody>
                  <a:tcPr marL="122259" marR="122259"/>
                </a:tc>
                <a:tc>
                  <a:txBody>
                    <a:bodyPr/>
                    <a:lstStyle/>
                    <a:p>
                      <a:pPr algn="l"/>
                      <a:r>
                        <a:rPr lang="en-US" sz="1800"/>
                        <a:t>Operations</a:t>
                      </a:r>
                      <a:r>
                        <a:rPr lang="en-US" sz="1800" baseline="0"/>
                        <a:t> 4</a:t>
                      </a:r>
                      <a:endParaRPr lang="en-US" sz="1800"/>
                    </a:p>
                  </a:txBody>
                  <a:tcPr marL="122259" marR="122259"/>
                </a:tc>
                <a:tc>
                  <a:txBody>
                    <a:bodyPr/>
                    <a:lstStyle/>
                    <a:p>
                      <a:pPr algn="l"/>
                      <a:r>
                        <a:rPr lang="en-US" sz="1800" baseline="0"/>
                        <a:t>Student achievement and progress is monitored to evaluate the effectiveness of programs, initiatives, and strategies</a:t>
                      </a:r>
                    </a:p>
                  </a:txBody>
                  <a:tcPr marL="122259" marR="122259"/>
                </a:tc>
                <a:extLst>
                  <a:ext uri="{0D108BD9-81ED-4DB2-BD59-A6C34878D82A}">
                    <a16:rowId xmlns:a16="http://schemas.microsoft.com/office/drawing/2014/main" val="10001"/>
                  </a:ext>
                </a:extLst>
              </a:tr>
              <a:tr h="1937859">
                <a:tc>
                  <a:txBody>
                    <a:bodyPr/>
                    <a:lstStyle/>
                    <a:p>
                      <a:pPr algn="ctr"/>
                      <a:r>
                        <a:rPr lang="en-US" sz="1800" b="1"/>
                        <a:t>6b</a:t>
                      </a:r>
                    </a:p>
                  </a:txBody>
                  <a:tcPr marL="122259" marR="122259"/>
                </a:tc>
                <a:tc>
                  <a:txBody>
                    <a:bodyPr/>
                    <a:lstStyle/>
                    <a:p>
                      <a:pPr algn="l"/>
                      <a:r>
                        <a:rPr lang="en-US" sz="1800"/>
                        <a:t>Budget</a:t>
                      </a:r>
                      <a:r>
                        <a:rPr lang="en-US" sz="1800" baseline="0"/>
                        <a:t> process is aligned with instructional, curricular, and professional development priorities</a:t>
                      </a:r>
                      <a:endParaRPr lang="en-US" sz="1800"/>
                    </a:p>
                  </a:txBody>
                  <a:tcPr marL="122259" marR="122259"/>
                </a:tc>
                <a:tc>
                  <a:txBody>
                    <a:bodyPr/>
                    <a:lstStyle/>
                    <a:p>
                      <a:pPr algn="l"/>
                      <a:r>
                        <a:rPr lang="en-US" sz="1800"/>
                        <a:t>Operations</a:t>
                      </a:r>
                      <a:r>
                        <a:rPr lang="en-US" sz="1800" baseline="0"/>
                        <a:t> 4</a:t>
                      </a:r>
                      <a:endParaRPr lang="en-US" sz="1800"/>
                    </a:p>
                  </a:txBody>
                  <a:tcPr marL="122259" marR="122259"/>
                </a:tc>
                <a:tc>
                  <a:txBody>
                    <a:bodyPr/>
                    <a:lstStyle/>
                    <a:p>
                      <a:pPr algn="l"/>
                      <a:r>
                        <a:rPr lang="en-US" sz="1800"/>
                        <a:t>Student achievement and progress is monitored to evaluate the effectiveness of programs, initiatives, and strategies</a:t>
                      </a:r>
                    </a:p>
                  </a:txBody>
                  <a:tcPr marL="122259" marR="122259"/>
                </a:tc>
                <a:extLst>
                  <a:ext uri="{0D108BD9-81ED-4DB2-BD59-A6C34878D82A}">
                    <a16:rowId xmlns:a16="http://schemas.microsoft.com/office/drawing/2014/main" val="10002"/>
                  </a:ext>
                </a:extLst>
              </a:tr>
            </a:tbl>
          </a:graphicData>
        </a:graphic>
      </p:graphicFrame>
      <p:sp>
        <p:nvSpPr>
          <p:cNvPr id="4" name="Slide Number Placeholder 3">
            <a:extLst>
              <a:ext uri="{FF2B5EF4-FFF2-40B4-BE49-F238E27FC236}">
                <a16:creationId xmlns:a16="http://schemas.microsoft.com/office/drawing/2014/main" id="{ADA7C950-ED8C-469A-9DA9-3EC4F3BA8DF4}"/>
              </a:ext>
            </a:extLst>
          </p:cNvPr>
          <p:cNvSpPr>
            <a:spLocks noGrp="1"/>
          </p:cNvSpPr>
          <p:nvPr>
            <p:ph type="sldNum" sz="quarter" idx="10"/>
          </p:nvPr>
        </p:nvSpPr>
        <p:spPr/>
        <p:txBody>
          <a:bodyPr/>
          <a:lstStyle/>
          <a:p>
            <a:fld id="{A3D1C70C-36A2-44FC-A083-98959550CFF4}" type="slidenum">
              <a:rPr lang="en-US" smtClean="0"/>
              <a:pPr/>
              <a:t>32</a:t>
            </a:fld>
            <a:endParaRPr lang="en-US"/>
          </a:p>
        </p:txBody>
      </p:sp>
    </p:spTree>
    <p:extLst>
      <p:ext uri="{BB962C8B-B14F-4D97-AF65-F5344CB8AC3E}">
        <p14:creationId xmlns:p14="http://schemas.microsoft.com/office/powerpoint/2010/main" val="3784784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C6DE-88D7-45A9-B31A-72C758DC3E86}"/>
              </a:ext>
            </a:extLst>
          </p:cNvPr>
          <p:cNvSpPr>
            <a:spLocks noGrp="1"/>
          </p:cNvSpPr>
          <p:nvPr>
            <p:ph type="title"/>
          </p:nvPr>
        </p:nvSpPr>
        <p:spPr/>
        <p:txBody>
          <a:bodyPr>
            <a:normAutofit/>
          </a:bodyPr>
          <a:lstStyle/>
          <a:p>
            <a:pPr algn="l"/>
            <a:r>
              <a:rPr lang="en-US" sz="3600">
                <a:latin typeface="Palatino Linotype" panose="02040502050505030304" pitchFamily="18" charset="0"/>
              </a:rPr>
              <a:t>Connections to Personnel Indicators</a:t>
            </a:r>
          </a:p>
        </p:txBody>
      </p:sp>
      <p:graphicFrame>
        <p:nvGraphicFramePr>
          <p:cNvPr id="6" name="Content Placeholder 3">
            <a:extLst>
              <a:ext uri="{FF2B5EF4-FFF2-40B4-BE49-F238E27FC236}">
                <a16:creationId xmlns:a16="http://schemas.microsoft.com/office/drawing/2014/main" id="{49BE4B68-2D06-42FF-B18B-8281712BA663}"/>
              </a:ext>
            </a:extLst>
          </p:cNvPr>
          <p:cNvGraphicFramePr>
            <a:graphicFrameLocks noGrp="1"/>
          </p:cNvGraphicFramePr>
          <p:nvPr>
            <p:ph sz="quarter" idx="11"/>
            <p:extLst>
              <p:ext uri="{D42A27DB-BD31-4B8C-83A1-F6EECF244321}">
                <p14:modId xmlns:p14="http://schemas.microsoft.com/office/powerpoint/2010/main" val="3578183031"/>
              </p:ext>
            </p:extLst>
          </p:nvPr>
        </p:nvGraphicFramePr>
        <p:xfrm>
          <a:off x="1066800" y="1272286"/>
          <a:ext cx="10058400" cy="4608576"/>
        </p:xfrm>
        <a:graphic>
          <a:graphicData uri="http://schemas.openxmlformats.org/drawingml/2006/table">
            <a:tbl>
              <a:tblPr firstRow="1" bandRow="1">
                <a:tableStyleId>{5C22544A-7EE6-4342-B048-85BDC9FD1C3A}</a:tableStyleId>
              </a:tblPr>
              <a:tblGrid>
                <a:gridCol w="1852864">
                  <a:extLst>
                    <a:ext uri="{9D8B030D-6E8A-4147-A177-3AD203B41FA5}">
                      <a16:colId xmlns:a16="http://schemas.microsoft.com/office/drawing/2014/main" val="20000"/>
                    </a:ext>
                  </a:extLst>
                </a:gridCol>
                <a:gridCol w="3264568">
                  <a:extLst>
                    <a:ext uri="{9D8B030D-6E8A-4147-A177-3AD203B41FA5}">
                      <a16:colId xmlns:a16="http://schemas.microsoft.com/office/drawing/2014/main" val="20001"/>
                    </a:ext>
                  </a:extLst>
                </a:gridCol>
                <a:gridCol w="2240102">
                  <a:extLst>
                    <a:ext uri="{9D8B030D-6E8A-4147-A177-3AD203B41FA5}">
                      <a16:colId xmlns:a16="http://schemas.microsoft.com/office/drawing/2014/main" val="20002"/>
                    </a:ext>
                  </a:extLst>
                </a:gridCol>
                <a:gridCol w="2700866">
                  <a:extLst>
                    <a:ext uri="{9D8B030D-6E8A-4147-A177-3AD203B41FA5}">
                      <a16:colId xmlns:a16="http://schemas.microsoft.com/office/drawing/2014/main" val="20003"/>
                    </a:ext>
                  </a:extLst>
                </a:gridCol>
              </a:tblGrid>
              <a:tr h="763833">
                <a:tc>
                  <a:txBody>
                    <a:bodyPr/>
                    <a:lstStyle/>
                    <a:p>
                      <a:pPr algn="ctr"/>
                      <a:r>
                        <a:rPr lang="en-US" sz="1800"/>
                        <a:t>Governance Indicators</a:t>
                      </a:r>
                    </a:p>
                  </a:txBody>
                  <a:tcPr marL="126711" marR="126711" anchor="ctr">
                    <a:solidFill>
                      <a:schemeClr val="tx2">
                        <a:lumMod val="75000"/>
                      </a:schemeClr>
                    </a:solidFill>
                  </a:tcPr>
                </a:tc>
                <a:tc>
                  <a:txBody>
                    <a:bodyPr/>
                    <a:lstStyle/>
                    <a:p>
                      <a:pPr algn="ctr"/>
                      <a:r>
                        <a:rPr lang="en-US" sz="1800"/>
                        <a:t>Governance Topic</a:t>
                      </a:r>
                    </a:p>
                  </a:txBody>
                  <a:tcPr marL="126711" marR="126711" anchor="ctr">
                    <a:solidFill>
                      <a:schemeClr val="tx2">
                        <a:lumMod val="75000"/>
                      </a:schemeClr>
                    </a:solidFill>
                  </a:tcPr>
                </a:tc>
                <a:tc>
                  <a:txBody>
                    <a:bodyPr/>
                    <a:lstStyle/>
                    <a:p>
                      <a:pPr algn="ctr"/>
                      <a:r>
                        <a:rPr lang="en-US" sz="1800"/>
                        <a:t>Personnel Cross-Reference</a:t>
                      </a:r>
                    </a:p>
                  </a:txBody>
                  <a:tcPr marL="126711" marR="126711" anchor="ctr">
                    <a:solidFill>
                      <a:schemeClr val="tx2">
                        <a:lumMod val="75000"/>
                      </a:schemeClr>
                    </a:solidFill>
                  </a:tcPr>
                </a:tc>
                <a:tc>
                  <a:txBody>
                    <a:bodyPr/>
                    <a:lstStyle/>
                    <a:p>
                      <a:pPr algn="ctr"/>
                      <a:r>
                        <a:rPr lang="en-US" sz="1800"/>
                        <a:t>Personnel Topic</a:t>
                      </a:r>
                    </a:p>
                  </a:txBody>
                  <a:tcPr marL="126711" marR="126711" anchor="ctr">
                    <a:solidFill>
                      <a:schemeClr val="tx2">
                        <a:lumMod val="75000"/>
                      </a:schemeClr>
                    </a:solidFill>
                  </a:tcPr>
                </a:tc>
                <a:extLst>
                  <a:ext uri="{0D108BD9-81ED-4DB2-BD59-A6C34878D82A}">
                    <a16:rowId xmlns:a16="http://schemas.microsoft.com/office/drawing/2014/main" val="10000"/>
                  </a:ext>
                </a:extLst>
              </a:tr>
              <a:tr h="1746925">
                <a:tc>
                  <a:txBody>
                    <a:bodyPr/>
                    <a:lstStyle/>
                    <a:p>
                      <a:pPr algn="ctr"/>
                      <a:r>
                        <a:rPr lang="en-US" sz="1800" b="1"/>
                        <a:t>4</a:t>
                      </a:r>
                    </a:p>
                  </a:txBody>
                  <a:tcPr marL="126711" marR="12671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Board approval of personnel upon the CSA’s recommendation</a:t>
                      </a:r>
                    </a:p>
                    <a:p>
                      <a:pPr algn="l"/>
                      <a:endParaRPr lang="en-US" sz="1800"/>
                    </a:p>
                  </a:txBody>
                  <a:tcPr marL="126711" marR="12671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Personnel 5a, 5b, 5c</a:t>
                      </a:r>
                    </a:p>
                    <a:p>
                      <a:pPr algn="ctr"/>
                      <a:endParaRPr lang="en-US" sz="1800"/>
                    </a:p>
                  </a:txBody>
                  <a:tcPr marL="126711" marR="12671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Position Control Roster</a:t>
                      </a:r>
                      <a:r>
                        <a:rPr lang="en-US" sz="1800" baseline="0"/>
                        <a:t> is maintained and aligned with budget</a:t>
                      </a:r>
                      <a:endParaRPr lang="en-US" sz="1800"/>
                    </a:p>
                  </a:txBody>
                  <a:tcPr marL="126711" marR="126711"/>
                </a:tc>
                <a:extLst>
                  <a:ext uri="{0D108BD9-81ED-4DB2-BD59-A6C34878D82A}">
                    <a16:rowId xmlns:a16="http://schemas.microsoft.com/office/drawing/2014/main" val="10001"/>
                  </a:ext>
                </a:extLst>
              </a:tr>
              <a:tr h="2097818">
                <a:tc>
                  <a:txBody>
                    <a:bodyPr/>
                    <a:lstStyle/>
                    <a:p>
                      <a:pPr algn="ctr"/>
                      <a:r>
                        <a:rPr lang="en-US" sz="1800" b="1"/>
                        <a:t>6b</a:t>
                      </a:r>
                    </a:p>
                  </a:txBody>
                  <a:tcPr marL="126711" marR="12671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Budget</a:t>
                      </a:r>
                      <a:r>
                        <a:rPr lang="en-US" sz="1800" baseline="0"/>
                        <a:t> process is aligned with instructional, curricular, and professional development priorities</a:t>
                      </a:r>
                      <a:endParaRPr lang="en-US" sz="1800"/>
                    </a:p>
                  </a:txBody>
                  <a:tcPr marL="126711" marR="126711"/>
                </a:tc>
                <a:tc>
                  <a:txBody>
                    <a:bodyPr/>
                    <a:lstStyle/>
                    <a:p>
                      <a:pPr algn="ctr"/>
                      <a:r>
                        <a:rPr lang="en-US" sz="1800"/>
                        <a:t>Personnel 2a, 2b, 2c, 2d</a:t>
                      </a:r>
                    </a:p>
                  </a:txBody>
                  <a:tcPr marL="126711" marR="12671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a:t>High quality professional learning and development for all staff, with time for collaboration</a:t>
                      </a:r>
                    </a:p>
                  </a:txBody>
                  <a:tcPr marL="126711" marR="126711"/>
                </a:tc>
                <a:extLst>
                  <a:ext uri="{0D108BD9-81ED-4DB2-BD59-A6C34878D82A}">
                    <a16:rowId xmlns:a16="http://schemas.microsoft.com/office/drawing/2014/main" val="10002"/>
                  </a:ext>
                </a:extLst>
              </a:tr>
            </a:tbl>
          </a:graphicData>
        </a:graphic>
      </p:graphicFrame>
      <p:sp>
        <p:nvSpPr>
          <p:cNvPr id="4" name="Slide Number Placeholder 3">
            <a:extLst>
              <a:ext uri="{FF2B5EF4-FFF2-40B4-BE49-F238E27FC236}">
                <a16:creationId xmlns:a16="http://schemas.microsoft.com/office/drawing/2014/main" id="{A27C2DB2-4B80-4569-B614-3B51B22E9428}"/>
              </a:ext>
            </a:extLst>
          </p:cNvPr>
          <p:cNvSpPr>
            <a:spLocks noGrp="1"/>
          </p:cNvSpPr>
          <p:nvPr>
            <p:ph type="sldNum" sz="quarter" idx="10"/>
          </p:nvPr>
        </p:nvSpPr>
        <p:spPr/>
        <p:txBody>
          <a:bodyPr/>
          <a:lstStyle/>
          <a:p>
            <a:fld id="{A3D1C70C-36A2-44FC-A083-98959550CFF4}" type="slidenum">
              <a:rPr lang="en-US" smtClean="0"/>
              <a:pPr/>
              <a:t>33</a:t>
            </a:fld>
            <a:endParaRPr lang="en-US"/>
          </a:p>
        </p:txBody>
      </p:sp>
    </p:spTree>
    <p:extLst>
      <p:ext uri="{BB962C8B-B14F-4D97-AF65-F5344CB8AC3E}">
        <p14:creationId xmlns:p14="http://schemas.microsoft.com/office/powerpoint/2010/main" val="2494530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D6528A-091A-BDD5-1875-2342BCE46B5C}"/>
              </a:ext>
            </a:extLst>
          </p:cNvPr>
          <p:cNvSpPr>
            <a:spLocks noGrp="1"/>
          </p:cNvSpPr>
          <p:nvPr>
            <p:ph type="title"/>
          </p:nvPr>
        </p:nvSpPr>
        <p:spPr/>
        <p:txBody>
          <a:bodyPr/>
          <a:lstStyle/>
          <a:p>
            <a:r>
              <a:rPr lang="en-US" sz="5400" dirty="0"/>
              <a:t>Thank You</a:t>
            </a:r>
          </a:p>
        </p:txBody>
      </p:sp>
      <p:sp>
        <p:nvSpPr>
          <p:cNvPr id="4" name="Text Placeholder 3">
            <a:extLst>
              <a:ext uri="{FF2B5EF4-FFF2-40B4-BE49-F238E27FC236}">
                <a16:creationId xmlns:a16="http://schemas.microsoft.com/office/drawing/2014/main" id="{7AB8EBB3-0277-4611-23BA-32B24614B30B}"/>
              </a:ext>
            </a:extLst>
          </p:cNvPr>
          <p:cNvSpPr>
            <a:spLocks noGrp="1"/>
          </p:cNvSpPr>
          <p:nvPr>
            <p:ph idx="1"/>
          </p:nvPr>
        </p:nvSpPr>
        <p:spPr/>
        <p:txBody>
          <a:bodyPr>
            <a:normAutofit fontScale="92500" lnSpcReduction="10000"/>
          </a:bodyPr>
          <a:lstStyle/>
          <a:p>
            <a:pPr marL="0" indent="0" algn="ctr">
              <a:buNone/>
            </a:pPr>
            <a:r>
              <a:rPr kumimoji="0" lang="en-US" sz="4400" b="0" i="0" u="none" strike="noStrike" kern="1200" cap="none" spc="0" normalizeH="0" baseline="0" noProof="0" dirty="0">
                <a:ln>
                  <a:noFill/>
                </a:ln>
                <a:solidFill>
                  <a:prstClr val="black"/>
                </a:solidFill>
                <a:effectLst/>
                <a:uLnTx/>
                <a:uFillTx/>
                <a:latin typeface="Palatino Linotype"/>
                <a:ea typeface="+mn-ea"/>
                <a:cs typeface="+mn-cs"/>
              </a:rPr>
              <a:t>Please email any questions to </a:t>
            </a:r>
            <a:br>
              <a:rPr kumimoji="0" lang="en-US" sz="4400" b="0" i="0" u="none" strike="noStrike" kern="1200" cap="none" spc="0" normalizeH="0" baseline="0" noProof="0" dirty="0">
                <a:ln>
                  <a:noFill/>
                </a:ln>
                <a:solidFill>
                  <a:prstClr val="black"/>
                </a:solidFill>
                <a:effectLst/>
                <a:uLnTx/>
                <a:uFillTx/>
                <a:latin typeface="Palatino Linotype"/>
                <a:ea typeface="+mn-ea"/>
                <a:cs typeface="+mn-cs"/>
              </a:rPr>
            </a:br>
            <a:r>
              <a:rPr kumimoji="0" lang="en-US" sz="4400" b="0" i="0" u="sng" strike="noStrike" kern="1200" cap="none" spc="0" normalizeH="0" baseline="0" noProof="0" dirty="0">
                <a:ln>
                  <a:noFill/>
                </a:ln>
                <a:solidFill>
                  <a:srgbClr val="0000FF"/>
                </a:solidFill>
                <a:effectLst/>
                <a:uLnTx/>
                <a:uFillTx/>
                <a:latin typeface="Palatino Linotype"/>
                <a:ea typeface="+mn-ea"/>
                <a:cs typeface="Arial"/>
                <a:hlinkClick r:id="rId3"/>
              </a:rPr>
              <a:t>qsac@doe.nj.gov</a:t>
            </a:r>
            <a:r>
              <a:rPr kumimoji="0" lang="en-US" sz="4400" b="0" i="0" u="none" strike="noStrike" kern="1200" cap="none" spc="0" normalizeH="0" baseline="0" noProof="0" dirty="0">
                <a:ln>
                  <a:noFill/>
                </a:ln>
                <a:solidFill>
                  <a:prstClr val="black"/>
                </a:solidFill>
                <a:effectLst/>
                <a:uLnTx/>
                <a:uFillTx/>
                <a:latin typeface="Palatino Linotype"/>
                <a:ea typeface="+mn-ea"/>
                <a:cs typeface="+mn-cs"/>
              </a:rPr>
              <a:t>  </a:t>
            </a: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p:txBody>
      </p:sp>
      <p:sp>
        <p:nvSpPr>
          <p:cNvPr id="5" name="Slide Number Placeholder 4">
            <a:extLst>
              <a:ext uri="{FF2B5EF4-FFF2-40B4-BE49-F238E27FC236}">
                <a16:creationId xmlns:a16="http://schemas.microsoft.com/office/drawing/2014/main" id="{F18ABC39-BBC1-4786-8E89-920EC9750E4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5657678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4E8BA-44FC-0170-9A47-06A3B4939B44}"/>
              </a:ext>
            </a:extLst>
          </p:cNvPr>
          <p:cNvSpPr>
            <a:spLocks noGrp="1"/>
          </p:cNvSpPr>
          <p:nvPr>
            <p:ph type="title"/>
          </p:nvPr>
        </p:nvSpPr>
        <p:spPr/>
        <p:txBody>
          <a:bodyPr/>
          <a:lstStyle/>
          <a:p>
            <a:r>
              <a:rPr lang="en-US" dirty="0"/>
              <a:t>Follow Us on Social Media</a:t>
            </a:r>
          </a:p>
        </p:txBody>
      </p:sp>
      <p:sp>
        <p:nvSpPr>
          <p:cNvPr id="3" name="Text Placeholder 2">
            <a:extLst>
              <a:ext uri="{FF2B5EF4-FFF2-40B4-BE49-F238E27FC236}">
                <a16:creationId xmlns:a16="http://schemas.microsoft.com/office/drawing/2014/main" id="{44DF877A-4764-1162-7123-E7F0FC9CA3B3}"/>
              </a:ext>
            </a:extLst>
          </p:cNvPr>
          <p:cNvSpPr>
            <a:spLocks noGrp="1"/>
          </p:cNvSpPr>
          <p:nvPr>
            <p:ph type="body" sz="quarter" idx="18"/>
          </p:nvPr>
        </p:nvSpPr>
        <p:spPr/>
        <p:txBody>
          <a:bodyPr/>
          <a:lstStyle/>
          <a:p>
            <a:r>
              <a:rPr lang="en-US" sz="1400" dirty="0"/>
              <a:t>Facebook: </a:t>
            </a:r>
            <a:br>
              <a:rPr lang="en-US" sz="1400" dirty="0"/>
            </a:br>
            <a:r>
              <a:rPr lang="en-US" sz="1400" dirty="0"/>
              <a:t>@njdeptofed</a:t>
            </a:r>
          </a:p>
        </p:txBody>
      </p:sp>
      <p:sp>
        <p:nvSpPr>
          <p:cNvPr id="4" name="Text Placeholder 3">
            <a:extLst>
              <a:ext uri="{FF2B5EF4-FFF2-40B4-BE49-F238E27FC236}">
                <a16:creationId xmlns:a16="http://schemas.microsoft.com/office/drawing/2014/main" id="{4F7534DB-B373-4FE4-44DA-DEFD0DE3C6A8}"/>
              </a:ext>
            </a:extLst>
          </p:cNvPr>
          <p:cNvSpPr>
            <a:spLocks noGrp="1"/>
          </p:cNvSpPr>
          <p:nvPr>
            <p:ph type="body" sz="quarter" idx="19"/>
          </p:nvPr>
        </p:nvSpPr>
        <p:spPr/>
        <p:txBody>
          <a:bodyPr/>
          <a:lstStyle/>
          <a:p>
            <a:r>
              <a:rPr lang="en-US" sz="1400" dirty="0"/>
              <a:t>Instagram: </a:t>
            </a:r>
            <a:br>
              <a:rPr lang="en-US" sz="1400" dirty="0"/>
            </a:br>
            <a:r>
              <a:rPr lang="en-US" sz="1400" dirty="0"/>
              <a:t>@newjerseydoe</a:t>
            </a:r>
          </a:p>
        </p:txBody>
      </p:sp>
      <p:sp>
        <p:nvSpPr>
          <p:cNvPr id="5" name="Text Placeholder 4">
            <a:extLst>
              <a:ext uri="{FF2B5EF4-FFF2-40B4-BE49-F238E27FC236}">
                <a16:creationId xmlns:a16="http://schemas.microsoft.com/office/drawing/2014/main" id="{9D829465-9614-F4A7-2745-4442655ECD23}"/>
              </a:ext>
            </a:extLst>
          </p:cNvPr>
          <p:cNvSpPr>
            <a:spLocks noGrp="1"/>
          </p:cNvSpPr>
          <p:nvPr>
            <p:ph type="body" sz="quarter" idx="20"/>
          </p:nvPr>
        </p:nvSpPr>
        <p:spPr/>
        <p:txBody>
          <a:bodyPr/>
          <a:lstStyle/>
          <a:p>
            <a:r>
              <a:rPr lang="en-US" sz="1600" dirty="0"/>
              <a:t>LinkedIn: </a:t>
            </a:r>
            <a:br>
              <a:rPr lang="en-US" sz="1600" dirty="0"/>
            </a:br>
            <a:r>
              <a:rPr lang="en-US" dirty="0"/>
              <a:t>New Jersey Department of Education</a:t>
            </a:r>
            <a:endParaRPr lang="en-US" sz="1600" dirty="0"/>
          </a:p>
        </p:txBody>
      </p:sp>
      <p:sp>
        <p:nvSpPr>
          <p:cNvPr id="6" name="Text Placeholder 5">
            <a:extLst>
              <a:ext uri="{FF2B5EF4-FFF2-40B4-BE49-F238E27FC236}">
                <a16:creationId xmlns:a16="http://schemas.microsoft.com/office/drawing/2014/main" id="{6D7DB17C-4391-4447-9B73-1C6D87CCAF5D}"/>
              </a:ext>
            </a:extLst>
          </p:cNvPr>
          <p:cNvSpPr>
            <a:spLocks noGrp="1"/>
          </p:cNvSpPr>
          <p:nvPr>
            <p:ph type="body" sz="quarter" idx="21"/>
          </p:nvPr>
        </p:nvSpPr>
        <p:spPr/>
        <p:txBody>
          <a:bodyPr/>
          <a:lstStyle/>
          <a:p>
            <a:r>
              <a:rPr lang="en-US" sz="1400" dirty="0"/>
              <a:t>Threads:</a:t>
            </a:r>
            <a:br>
              <a:rPr lang="en-US" sz="1400" dirty="0"/>
            </a:br>
            <a:r>
              <a:rPr lang="en-US" sz="1400" dirty="0"/>
              <a:t>@NewJerseyDOE</a:t>
            </a:r>
          </a:p>
        </p:txBody>
      </p:sp>
      <p:sp>
        <p:nvSpPr>
          <p:cNvPr id="7" name="Text Placeholder 6">
            <a:extLst>
              <a:ext uri="{FF2B5EF4-FFF2-40B4-BE49-F238E27FC236}">
                <a16:creationId xmlns:a16="http://schemas.microsoft.com/office/drawing/2014/main" id="{3A9B9AE2-0CAE-F8C7-5904-BB5585BD075C}"/>
              </a:ext>
            </a:extLst>
          </p:cNvPr>
          <p:cNvSpPr>
            <a:spLocks noGrp="1"/>
          </p:cNvSpPr>
          <p:nvPr>
            <p:ph type="body" sz="quarter" idx="16"/>
          </p:nvPr>
        </p:nvSpPr>
        <p:spPr/>
        <p:txBody>
          <a:bodyPr/>
          <a:lstStyle/>
          <a:p>
            <a:r>
              <a:rPr lang="en-US" sz="1400" dirty="0"/>
              <a:t>X: @NewJerseyDOE</a:t>
            </a:r>
          </a:p>
        </p:txBody>
      </p:sp>
      <p:sp>
        <p:nvSpPr>
          <p:cNvPr id="8" name="Text Placeholder 7">
            <a:extLst>
              <a:ext uri="{FF2B5EF4-FFF2-40B4-BE49-F238E27FC236}">
                <a16:creationId xmlns:a16="http://schemas.microsoft.com/office/drawing/2014/main" id="{CD71530C-A2CF-90BE-687C-3FB18D13E934}"/>
              </a:ext>
            </a:extLst>
          </p:cNvPr>
          <p:cNvSpPr>
            <a:spLocks noGrp="1"/>
          </p:cNvSpPr>
          <p:nvPr>
            <p:ph type="body" sz="quarter" idx="17"/>
          </p:nvPr>
        </p:nvSpPr>
        <p:spPr/>
        <p:txBody>
          <a:bodyPr/>
          <a:lstStyle/>
          <a:p>
            <a:r>
              <a:rPr lang="en-US" sz="1600" dirty="0"/>
              <a:t>YouTube: </a:t>
            </a:r>
            <a:r>
              <a:rPr lang="en-US" sz="1400" dirty="0"/>
              <a:t>@newjerseydepartmentofeduca6565</a:t>
            </a:r>
          </a:p>
        </p:txBody>
      </p:sp>
      <p:sp>
        <p:nvSpPr>
          <p:cNvPr id="9" name="Slide Number Placeholder 8">
            <a:extLst>
              <a:ext uri="{FF2B5EF4-FFF2-40B4-BE49-F238E27FC236}">
                <a16:creationId xmlns:a16="http://schemas.microsoft.com/office/drawing/2014/main" id="{D0F7168A-CC49-56E6-B127-660AAE5DD0C5}"/>
              </a:ext>
            </a:extLst>
          </p:cNvPr>
          <p:cNvSpPr>
            <a:spLocks noGrp="1"/>
          </p:cNvSpPr>
          <p:nvPr>
            <p:ph type="sldNum" sz="quarter" idx="10"/>
          </p:nvPr>
        </p:nvSpPr>
        <p:spPr/>
        <p:txBody>
          <a:bodyPr/>
          <a:lstStyle/>
          <a:p>
            <a:fld id="{A3D1C70C-36A2-44FC-A083-98959550CFF4}" type="slidenum">
              <a:rPr lang="en-US" smtClean="0"/>
              <a:pPr/>
              <a:t>35</a:t>
            </a:fld>
            <a:endParaRPr lang="en-US"/>
          </a:p>
        </p:txBody>
      </p:sp>
    </p:spTree>
    <p:extLst>
      <p:ext uri="{BB962C8B-B14F-4D97-AF65-F5344CB8AC3E}">
        <p14:creationId xmlns:p14="http://schemas.microsoft.com/office/powerpoint/2010/main" val="2529699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a:t>NJQSAC District Performance Review (DPR)</a:t>
            </a:r>
          </a:p>
        </p:txBody>
      </p:sp>
      <p:sp>
        <p:nvSpPr>
          <p:cNvPr id="3" name="Content Placeholder 2"/>
          <p:cNvSpPr>
            <a:spLocks noGrp="1"/>
          </p:cNvSpPr>
          <p:nvPr>
            <p:ph type="body" sz="quarter" idx="11"/>
          </p:nvPr>
        </p:nvSpPr>
        <p:spPr/>
        <p:txBody>
          <a:bodyPr vert="horz" lIns="91440" tIns="45720" rIns="822960" bIns="45720" rtlCol="0" anchor="t">
            <a:normAutofit/>
          </a:bodyPr>
          <a:lstStyle/>
          <a:p>
            <a:pPr marL="0" indent="0">
              <a:spcAft>
                <a:spcPts val="450"/>
              </a:spcAft>
              <a:buNone/>
            </a:pPr>
            <a:r>
              <a:rPr lang="en-US" sz="2000">
                <a:latin typeface="Palatino Linotype"/>
              </a:rPr>
              <a:t>Districts will complete a full self-assessment and submit through homeroom the three required documents </a:t>
            </a:r>
            <a:r>
              <a:rPr lang="en-US" sz="2000" i="1">
                <a:latin typeface="Palatino Linotype"/>
              </a:rPr>
              <a:t>N.J.A.C </a:t>
            </a:r>
            <a:r>
              <a:rPr lang="en-US" sz="2000">
                <a:latin typeface="Palatino Linotype"/>
              </a:rPr>
              <a:t>6A: 30-3.2: </a:t>
            </a:r>
            <a:endParaRPr lang="en-US" sz="2000"/>
          </a:p>
          <a:p>
            <a:pPr marL="685800" lvl="1" indent="-342900">
              <a:buFont typeface="Arial" panose="020B0604020202020204" pitchFamily="34" charset="0"/>
              <a:buChar char="•"/>
            </a:pPr>
            <a:r>
              <a:rPr lang="en-US" sz="2000">
                <a:latin typeface="Palatino Linotype"/>
              </a:rPr>
              <a:t>DPR Excel file</a:t>
            </a:r>
          </a:p>
          <a:p>
            <a:pPr marL="685800" lvl="1" indent="-342900">
              <a:buFont typeface="Arial" panose="020B0604020202020204" pitchFamily="34" charset="0"/>
              <a:buChar char="•"/>
            </a:pPr>
            <a:r>
              <a:rPr lang="en-US" sz="2000">
                <a:latin typeface="Palatino Linotype"/>
              </a:rPr>
              <a:t>PDF file of signed Declaration page</a:t>
            </a:r>
          </a:p>
          <a:p>
            <a:pPr marL="685800" lvl="1" indent="-342900">
              <a:buFont typeface="Arial" panose="020B0604020202020204" pitchFamily="34" charset="0"/>
              <a:buChar char="•"/>
            </a:pPr>
            <a:r>
              <a:rPr lang="en-US" sz="2000">
                <a:latin typeface="Palatino Linotype"/>
              </a:rPr>
              <a:t>PDF file of board resolution approving the DPR for submission</a:t>
            </a:r>
          </a:p>
          <a:p>
            <a:pPr marL="0" indent="0">
              <a:buNone/>
            </a:pPr>
            <a:r>
              <a:rPr lang="en-US" sz="2000" b="1">
                <a:latin typeface="Palatino Linotype"/>
              </a:rPr>
              <a:t>Submission is not complete unless all three files are uploaded.</a:t>
            </a:r>
          </a:p>
        </p:txBody>
      </p:sp>
      <p:sp>
        <p:nvSpPr>
          <p:cNvPr id="4" name="Slide Number Placeholder 3">
            <a:extLst>
              <a:ext uri="{FF2B5EF4-FFF2-40B4-BE49-F238E27FC236}">
                <a16:creationId xmlns:a16="http://schemas.microsoft.com/office/drawing/2014/main" id="{AB2CAAC3-9C95-426E-B394-AD2BF41697BE}"/>
              </a:ext>
            </a:extLst>
          </p:cNvPr>
          <p:cNvSpPr>
            <a:spLocks noGrp="1"/>
          </p:cNvSpPr>
          <p:nvPr>
            <p:ph type="sldNum" sz="quarter" idx="10"/>
          </p:nvPr>
        </p:nvSpPr>
        <p:spPr/>
        <p:txBody>
          <a:bodyPr/>
          <a:lstStyle/>
          <a:p>
            <a:fld id="{A3D1C70C-36A2-44FC-A083-98959550CFF4}" type="slidenum">
              <a:rPr lang="en-US" smtClean="0"/>
              <a:pPr/>
              <a:t>4</a:t>
            </a:fld>
            <a:endParaRPr lang="en-US"/>
          </a:p>
        </p:txBody>
      </p:sp>
    </p:spTree>
    <p:extLst>
      <p:ext uri="{BB962C8B-B14F-4D97-AF65-F5344CB8AC3E}">
        <p14:creationId xmlns:p14="http://schemas.microsoft.com/office/powerpoint/2010/main" val="3038361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District Submission</a:t>
            </a:r>
          </a:p>
        </p:txBody>
      </p:sp>
      <p:sp>
        <p:nvSpPr>
          <p:cNvPr id="3" name="Content Placeholder 2"/>
          <p:cNvSpPr>
            <a:spLocks noGrp="1"/>
          </p:cNvSpPr>
          <p:nvPr>
            <p:ph type="body" sz="quarter" idx="11"/>
          </p:nvPr>
        </p:nvSpPr>
        <p:spPr/>
        <p:txBody>
          <a:bodyPr/>
          <a:lstStyle/>
          <a:p>
            <a:pPr marL="0" indent="0">
              <a:spcAft>
                <a:spcPts val="1200"/>
              </a:spcAft>
              <a:buNone/>
            </a:pPr>
            <a:r>
              <a:rPr lang="en-US" sz="2400"/>
              <a:t>Upload the </a:t>
            </a:r>
            <a:r>
              <a:rPr lang="en-US" sz="2400" b="1"/>
              <a:t>three</a:t>
            </a:r>
            <a:r>
              <a:rPr lang="en-US" sz="2400"/>
              <a:t> NJQSAC documents via the </a:t>
            </a:r>
            <a:r>
              <a:rPr lang="en-US" sz="2400">
                <a:solidFill>
                  <a:srgbClr val="0000FF"/>
                </a:solidFill>
                <a:hlinkClick r:id="rId3"/>
              </a:rPr>
              <a:t>NJDOE Homeroom Website</a:t>
            </a:r>
            <a:endParaRPr lang="en-US" sz="2400">
              <a:solidFill>
                <a:srgbClr val="0000FF"/>
              </a:solidFill>
            </a:endParaRPr>
          </a:p>
          <a:p>
            <a:pPr lvl="1"/>
            <a:r>
              <a:rPr lang="en-US" sz="2400"/>
              <a:t>Submission is not complete unless all three documents are uploaded. </a:t>
            </a:r>
          </a:p>
          <a:p>
            <a:pPr lvl="1"/>
            <a:r>
              <a:rPr lang="en-US" sz="2400"/>
              <a:t>The staff member responsible for uploading needs a username and password which can be obtained from the district’s Web User Administrator (WUA). To facilitate the submission, the WUA can also upload the files.</a:t>
            </a:r>
          </a:p>
          <a:p>
            <a:endParaRPr lang="en-US"/>
          </a:p>
        </p:txBody>
      </p:sp>
      <p:sp>
        <p:nvSpPr>
          <p:cNvPr id="4" name="Slide Number Placeholder 3">
            <a:extLst>
              <a:ext uri="{FF2B5EF4-FFF2-40B4-BE49-F238E27FC236}">
                <a16:creationId xmlns:a16="http://schemas.microsoft.com/office/drawing/2014/main" id="{CE713D44-3F5F-482D-8594-3F8251A7F54D}"/>
              </a:ext>
            </a:extLst>
          </p:cNvPr>
          <p:cNvSpPr>
            <a:spLocks noGrp="1"/>
          </p:cNvSpPr>
          <p:nvPr>
            <p:ph type="sldNum" sz="quarter" idx="10"/>
          </p:nvPr>
        </p:nvSpPr>
        <p:spPr/>
        <p:txBody>
          <a:bodyPr/>
          <a:lstStyle/>
          <a:p>
            <a:fld id="{A3D1C70C-36A2-44FC-A083-98959550CFF4}" type="slidenum">
              <a:rPr lang="en-US" smtClean="0"/>
              <a:pPr/>
              <a:t>5</a:t>
            </a:fld>
            <a:endParaRPr lang="en-US"/>
          </a:p>
        </p:txBody>
      </p:sp>
    </p:spTree>
    <p:extLst>
      <p:ext uri="{BB962C8B-B14F-4D97-AF65-F5344CB8AC3E}">
        <p14:creationId xmlns:p14="http://schemas.microsoft.com/office/powerpoint/2010/main" val="427299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1BC4-179C-48BA-A7B1-E0651706E496}"/>
              </a:ext>
            </a:extLst>
          </p:cNvPr>
          <p:cNvSpPr>
            <a:spLocks noGrp="1"/>
          </p:cNvSpPr>
          <p:nvPr>
            <p:ph type="title"/>
          </p:nvPr>
        </p:nvSpPr>
        <p:spPr>
          <a:xfrm>
            <a:off x="1213811" y="313421"/>
            <a:ext cx="10096959" cy="747579"/>
          </a:xfrm>
        </p:spPr>
        <p:txBody>
          <a:bodyPr>
            <a:normAutofit/>
          </a:bodyPr>
          <a:lstStyle/>
          <a:p>
            <a:pPr algn="l"/>
            <a:r>
              <a:rPr lang="en-US" sz="3400"/>
              <a:t>District Submission Due Date</a:t>
            </a:r>
          </a:p>
        </p:txBody>
      </p:sp>
      <p:sp>
        <p:nvSpPr>
          <p:cNvPr id="3" name="Content Placeholder 2">
            <a:extLst>
              <a:ext uri="{FF2B5EF4-FFF2-40B4-BE49-F238E27FC236}">
                <a16:creationId xmlns:a16="http://schemas.microsoft.com/office/drawing/2014/main" id="{6669BD15-6587-4B70-9C42-B5A00724D944}"/>
              </a:ext>
            </a:extLst>
          </p:cNvPr>
          <p:cNvSpPr>
            <a:spLocks noGrp="1"/>
          </p:cNvSpPr>
          <p:nvPr>
            <p:ph sz="half" idx="1"/>
          </p:nvPr>
        </p:nvSpPr>
        <p:spPr>
          <a:xfrm>
            <a:off x="811961" y="1383678"/>
            <a:ext cx="5284040" cy="4351338"/>
          </a:xfrm>
        </p:spPr>
        <p:txBody>
          <a:bodyPr>
            <a:normAutofit/>
          </a:bodyPr>
          <a:lstStyle/>
          <a:p>
            <a:pPr marL="0" indent="0">
              <a:buNone/>
            </a:pPr>
            <a:r>
              <a:rPr lang="en-US" sz="3000" b="1"/>
              <a:t>Upload the three (3) documents on or before </a:t>
            </a:r>
          </a:p>
          <a:p>
            <a:pPr marL="0" indent="0" algn="ctr">
              <a:buNone/>
            </a:pPr>
            <a:r>
              <a:rPr lang="en-US" sz="3000" b="1"/>
              <a:t>November 15</a:t>
            </a:r>
            <a:r>
              <a:rPr lang="en-US" sz="3000" b="1" baseline="30000"/>
              <a:t>th</a:t>
            </a:r>
            <a:endParaRPr lang="en-US" sz="3000" b="1"/>
          </a:p>
        </p:txBody>
      </p:sp>
      <p:pic>
        <p:nvPicPr>
          <p:cNvPr id="5" name="Picture 5">
            <a:extLst>
              <a:ext uri="{FF2B5EF4-FFF2-40B4-BE49-F238E27FC236}">
                <a16:creationId xmlns:a16="http://schemas.microsoft.com/office/drawing/2014/main" id="{E8E83530-00E1-4C96-B322-1A745AB8E6C6}"/>
              </a:ext>
              <a:ext uri="{C183D7F6-B498-43B3-948B-1728B52AA6E4}">
                <adec:decorative xmlns:adec="http://schemas.microsoft.com/office/drawing/2017/decorative" val="1"/>
              </a:ext>
            </a:extLst>
          </p:cNvPr>
          <p:cNvPicPr>
            <a:picLocks noGrp="1" noChangeAspect="1" noChangeArrowheads="1"/>
          </p:cNvPicPr>
          <p:nvPr>
            <p:ph sz="half" idx="2"/>
          </p:nvPr>
        </p:nvPicPr>
        <p:blipFill>
          <a:blip r:embed="rId3" cstate="print"/>
          <a:srcRect/>
          <a:stretch>
            <a:fillRect/>
          </a:stretch>
        </p:blipFill>
        <p:spPr bwMode="auto">
          <a:xfrm>
            <a:off x="7239626" y="1342434"/>
            <a:ext cx="3798683" cy="4933355"/>
          </a:xfrm>
          <a:prstGeom prst="rect">
            <a:avLst/>
          </a:prstGeom>
          <a:noFill/>
        </p:spPr>
      </p:pic>
      <p:sp>
        <p:nvSpPr>
          <p:cNvPr id="6" name="Rectangle 5">
            <a:extLst>
              <a:ext uri="{FF2B5EF4-FFF2-40B4-BE49-F238E27FC236}">
                <a16:creationId xmlns:a16="http://schemas.microsoft.com/office/drawing/2014/main" id="{41B150CC-C883-4473-BDEB-078C77898AC4}"/>
              </a:ext>
              <a:ext uri="{C183D7F6-B498-43B3-948B-1728B52AA6E4}">
                <adec:decorative xmlns:adec="http://schemas.microsoft.com/office/drawing/2017/decorative" val="1"/>
              </a:ext>
            </a:extLst>
          </p:cNvPr>
          <p:cNvSpPr/>
          <p:nvPr/>
        </p:nvSpPr>
        <p:spPr>
          <a:xfrm rot="20090290">
            <a:off x="7759251" y="2160165"/>
            <a:ext cx="3073323" cy="10156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a:ln>
                  <a:noFill/>
                </a:ln>
                <a:solidFill>
                  <a:prstClr val="black"/>
                </a:solidFill>
                <a:effectLst/>
                <a:uLnTx/>
                <a:uFillTx/>
                <a:latin typeface="Palatino Linotype" panose="02040502050505030304" pitchFamily="18" charset="0"/>
                <a:ea typeface="+mn-ea"/>
                <a:cs typeface="+mn-cs"/>
              </a:rPr>
              <a:t>November 15 </a:t>
            </a:r>
            <a:br>
              <a:rPr kumimoji="0" lang="en-US" sz="3000" b="1" i="0" u="none" strike="noStrike" kern="1200" cap="none" spc="0" normalizeH="0" baseline="0" noProof="0">
                <a:ln>
                  <a:noFill/>
                </a:ln>
                <a:solidFill>
                  <a:prstClr val="black"/>
                </a:solidFill>
                <a:effectLst/>
                <a:uLnTx/>
                <a:uFillTx/>
                <a:latin typeface="Palatino Linotype"/>
                <a:ea typeface="+mn-ea"/>
                <a:cs typeface="+mn-cs"/>
              </a:rPr>
            </a:br>
            <a:endParaRPr kumimoji="0" lang="en-US" sz="3000" b="1" i="0" u="none" strike="noStrike" kern="1200" cap="none" spc="0" normalizeH="0" baseline="0" noProof="0">
              <a:ln>
                <a:noFill/>
              </a:ln>
              <a:solidFill>
                <a:prstClr val="black"/>
              </a:solidFill>
              <a:effectLst/>
              <a:uLnTx/>
              <a:uFillTx/>
              <a:latin typeface="Palatino Linotype"/>
              <a:ea typeface="+mn-ea"/>
              <a:cs typeface="+mn-cs"/>
            </a:endParaRPr>
          </a:p>
        </p:txBody>
      </p:sp>
      <p:sp>
        <p:nvSpPr>
          <p:cNvPr id="4" name="TextBox 3">
            <a:extLst>
              <a:ext uri="{FF2B5EF4-FFF2-40B4-BE49-F238E27FC236}">
                <a16:creationId xmlns:a16="http://schemas.microsoft.com/office/drawing/2014/main" id="{D06AB480-C3A1-41F0-B970-9B7AEEA8D484}"/>
              </a:ext>
            </a:extLst>
          </p:cNvPr>
          <p:cNvSpPr txBox="1"/>
          <p:nvPr/>
        </p:nvSpPr>
        <p:spPr>
          <a:xfrm>
            <a:off x="11113267" y="5031779"/>
            <a:ext cx="39500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rPr>
              <a:t>6</a:t>
            </a:r>
          </a:p>
        </p:txBody>
      </p:sp>
      <p:sp>
        <p:nvSpPr>
          <p:cNvPr id="7" name="Slide Number Placeholder 6">
            <a:extLst>
              <a:ext uri="{FF2B5EF4-FFF2-40B4-BE49-F238E27FC236}">
                <a16:creationId xmlns:a16="http://schemas.microsoft.com/office/drawing/2014/main" id="{14858450-2669-4915-9858-2EC624E6A2AF}"/>
              </a:ext>
            </a:extLst>
          </p:cNvPr>
          <p:cNvSpPr>
            <a:spLocks noGrp="1"/>
          </p:cNvSpPr>
          <p:nvPr>
            <p:ph type="sldNum" sz="quarter" idx="10"/>
          </p:nvPr>
        </p:nvSpPr>
        <p:spPr/>
        <p:txBody>
          <a:bodyPr/>
          <a:lstStyle/>
          <a:p>
            <a:fld id="{A3D1C70C-36A2-44FC-A083-98959550CFF4}" type="slidenum">
              <a:rPr lang="en-US" smtClean="0"/>
              <a:pPr/>
              <a:t>6</a:t>
            </a:fld>
            <a:endParaRPr lang="en-US"/>
          </a:p>
        </p:txBody>
      </p:sp>
    </p:spTree>
    <p:extLst>
      <p:ext uri="{BB962C8B-B14F-4D97-AF65-F5344CB8AC3E}">
        <p14:creationId xmlns:p14="http://schemas.microsoft.com/office/powerpoint/2010/main" val="208819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36455-55B9-44D9-B3AD-0AD9A54F9744}"/>
              </a:ext>
            </a:extLst>
          </p:cNvPr>
          <p:cNvSpPr>
            <a:spLocks noGrp="1"/>
          </p:cNvSpPr>
          <p:nvPr>
            <p:ph type="title"/>
          </p:nvPr>
        </p:nvSpPr>
        <p:spPr>
          <a:xfrm>
            <a:off x="1249595" y="147441"/>
            <a:ext cx="11697076" cy="906722"/>
          </a:xfrm>
        </p:spPr>
        <p:txBody>
          <a:bodyPr>
            <a:noAutofit/>
          </a:bodyPr>
          <a:lstStyle/>
          <a:p>
            <a:pPr algn="l"/>
            <a:r>
              <a:rPr lang="en-US" sz="3200"/>
              <a:t>New Jersey Quality Single Accountability Continuum </a:t>
            </a:r>
            <a:br>
              <a:rPr lang="en-US" sz="3200"/>
            </a:br>
            <a:r>
              <a:rPr lang="en-US" sz="3200"/>
              <a:t>User Manual</a:t>
            </a:r>
          </a:p>
        </p:txBody>
      </p:sp>
      <p:sp>
        <p:nvSpPr>
          <p:cNvPr id="3" name="Content Placeholder 2">
            <a:extLst>
              <a:ext uri="{FF2B5EF4-FFF2-40B4-BE49-F238E27FC236}">
                <a16:creationId xmlns:a16="http://schemas.microsoft.com/office/drawing/2014/main" id="{D690C759-D6B4-4032-AC87-204ED89701BE}"/>
              </a:ext>
            </a:extLst>
          </p:cNvPr>
          <p:cNvSpPr>
            <a:spLocks noGrp="1"/>
          </p:cNvSpPr>
          <p:nvPr>
            <p:ph idx="1"/>
          </p:nvPr>
        </p:nvSpPr>
        <p:spPr>
          <a:xfrm>
            <a:off x="0" y="1183775"/>
            <a:ext cx="11944539" cy="4943810"/>
          </a:xfrm>
        </p:spPr>
        <p:txBody>
          <a:bodyPr vert="horz" lIns="91440" tIns="45720" rIns="822960" bIns="45720" rtlCol="0" anchor="t">
            <a:noAutofit/>
          </a:bodyPr>
          <a:lstStyle/>
          <a:p>
            <a:pPr marL="0" indent="0">
              <a:lnSpc>
                <a:spcPct val="100000"/>
              </a:lnSpc>
              <a:spcAft>
                <a:spcPts val="0"/>
              </a:spcAft>
              <a:buNone/>
            </a:pPr>
            <a:r>
              <a:rPr lang="en-US" sz="2000" dirty="0">
                <a:latin typeface="Palatino Linotype"/>
                <a:cs typeface="Calibri"/>
              </a:rPr>
              <a:t>The New Jersey Quality Single Accountability Continuum </a:t>
            </a:r>
            <a:r>
              <a:rPr lang="en-US" sz="2000" dirty="0">
                <a:latin typeface="Palatino Linotype"/>
                <a:cs typeface="Calibri"/>
                <a:hlinkClick r:id="rId3"/>
              </a:rPr>
              <a:t>(NJQSAC) User Manual </a:t>
            </a:r>
            <a:r>
              <a:rPr lang="en-US" sz="2000" dirty="0">
                <a:latin typeface="Palatino Linotype"/>
                <a:cs typeface="Calibri"/>
              </a:rPr>
              <a:t>(User Manual) contains guidance for each of the five areas of NJQSAC.  It identifies each indicator in the content area and provides the following information: </a:t>
            </a:r>
            <a:endParaRPr lang="en-US" sz="2000" dirty="0">
              <a:cs typeface="Calibri"/>
            </a:endParaRPr>
          </a:p>
          <a:p>
            <a:pPr marL="685800" lvl="1" indent="-342900">
              <a:lnSpc>
                <a:spcPct val="100000"/>
              </a:lnSpc>
              <a:spcBef>
                <a:spcPts val="500"/>
              </a:spcBef>
              <a:spcAft>
                <a:spcPts val="1400"/>
              </a:spcAft>
              <a:buChar char="•"/>
            </a:pPr>
            <a:r>
              <a:rPr lang="en-US" sz="2000" b="1" dirty="0">
                <a:latin typeface="Palatino Linotype"/>
                <a:cs typeface="Calibri"/>
              </a:rPr>
              <a:t>Points</a:t>
            </a:r>
            <a:r>
              <a:rPr lang="en-US" sz="2000" dirty="0">
                <a:latin typeface="Palatino Linotype"/>
                <a:cs typeface="Calibri"/>
              </a:rPr>
              <a:t> assigned to each indicator;</a:t>
            </a:r>
          </a:p>
          <a:p>
            <a:pPr marL="685800" lvl="1" indent="-342900">
              <a:lnSpc>
                <a:spcPct val="100000"/>
              </a:lnSpc>
              <a:spcBef>
                <a:spcPts val="500"/>
              </a:spcBef>
              <a:spcAft>
                <a:spcPts val="1400"/>
              </a:spcAft>
              <a:buChar char="•"/>
            </a:pPr>
            <a:r>
              <a:rPr lang="en-US" sz="2000" b="1" dirty="0">
                <a:latin typeface="Palatino Linotype"/>
                <a:cs typeface="Calibri"/>
              </a:rPr>
              <a:t>Purpose </a:t>
            </a:r>
            <a:r>
              <a:rPr lang="en-US" sz="2000" dirty="0">
                <a:latin typeface="Palatino Linotype"/>
                <a:cs typeface="Calibri"/>
              </a:rPr>
              <a:t>of the Indicator so all involved understand the requirements; </a:t>
            </a:r>
            <a:endParaRPr lang="en-US" sz="2000" dirty="0">
              <a:latin typeface="Palatino Linotype" panose="02040502050505030304" pitchFamily="18" charset="0"/>
              <a:cs typeface="Calibri"/>
            </a:endParaRPr>
          </a:p>
          <a:p>
            <a:pPr marL="685800" lvl="1" indent="-342900">
              <a:lnSpc>
                <a:spcPct val="100000"/>
              </a:lnSpc>
              <a:spcBef>
                <a:spcPts val="500"/>
              </a:spcBef>
              <a:spcAft>
                <a:spcPts val="1400"/>
              </a:spcAft>
              <a:buChar char="•"/>
            </a:pPr>
            <a:r>
              <a:rPr lang="en-US" sz="2000" b="1" dirty="0">
                <a:latin typeface="Palatino Linotype"/>
                <a:cs typeface="Calibri"/>
              </a:rPr>
              <a:t>Documentation for Verification </a:t>
            </a:r>
            <a:r>
              <a:rPr lang="en-US" sz="2000" dirty="0">
                <a:latin typeface="Palatino Linotype"/>
                <a:cs typeface="Calibri"/>
              </a:rPr>
              <a:t>identifies the documents to be considered in indicator review;</a:t>
            </a:r>
          </a:p>
          <a:p>
            <a:pPr marL="685800" lvl="1" indent="-342900">
              <a:lnSpc>
                <a:spcPct val="100000"/>
              </a:lnSpc>
              <a:spcBef>
                <a:spcPts val="500"/>
              </a:spcBef>
              <a:spcAft>
                <a:spcPts val="1400"/>
              </a:spcAft>
              <a:buChar char="•"/>
            </a:pPr>
            <a:r>
              <a:rPr lang="en-US" sz="2000" b="1" dirty="0">
                <a:latin typeface="Palatino Linotype"/>
                <a:cs typeface="Calibri"/>
              </a:rPr>
              <a:t>Department Review Process </a:t>
            </a:r>
            <a:r>
              <a:rPr lang="en-US" sz="2000" dirty="0">
                <a:latin typeface="Palatino Linotype"/>
                <a:cs typeface="Calibri"/>
              </a:rPr>
              <a:t>explains how, where and what will be done to see if the district is compliant; and</a:t>
            </a:r>
          </a:p>
          <a:p>
            <a:pPr marL="685800" lvl="1" indent="-342900">
              <a:lnSpc>
                <a:spcPct val="100000"/>
              </a:lnSpc>
              <a:spcBef>
                <a:spcPts val="500"/>
              </a:spcBef>
              <a:spcAft>
                <a:spcPts val="1400"/>
              </a:spcAft>
              <a:buChar char="•"/>
            </a:pPr>
            <a:r>
              <a:rPr lang="en-US" sz="2000" b="1" dirty="0">
                <a:latin typeface="Palatino Linotype"/>
                <a:cs typeface="Calibri"/>
              </a:rPr>
              <a:t>Verification of Indicator Compliance </a:t>
            </a:r>
            <a:r>
              <a:rPr lang="en-US" sz="2000" dirty="0">
                <a:latin typeface="Palatino Linotype"/>
                <a:cs typeface="Calibri"/>
              </a:rPr>
              <a:t>explains the criteria for compliance with the indicator. </a:t>
            </a:r>
            <a:endParaRPr lang="en-US" sz="2000" dirty="0">
              <a:latin typeface="Palatino Linotype" panose="02040502050505030304" pitchFamily="18" charset="0"/>
              <a:cs typeface="Calibri"/>
            </a:endParaRPr>
          </a:p>
        </p:txBody>
      </p:sp>
      <p:sp>
        <p:nvSpPr>
          <p:cNvPr id="5" name="Slide Number Placeholder 4">
            <a:extLst>
              <a:ext uri="{FF2B5EF4-FFF2-40B4-BE49-F238E27FC236}">
                <a16:creationId xmlns:a16="http://schemas.microsoft.com/office/drawing/2014/main" id="{79145563-E4AB-4109-9B88-F64CE64BB03F}"/>
              </a:ext>
            </a:extLst>
          </p:cNvPr>
          <p:cNvSpPr>
            <a:spLocks noGrp="1"/>
          </p:cNvSpPr>
          <p:nvPr>
            <p:ph type="sldNum" sz="quarter" idx="12"/>
          </p:nvPr>
        </p:nvSpPr>
        <p:spPr>
          <a:xfrm>
            <a:off x="8687719" y="6257197"/>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Palatino Linotype" panose="02040502050505030304"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88AB7C0-D845-446F-B84E-DDA1CA93B832}" type="slidenum">
              <a:rPr lang="en-US" sz="1050" dirty="0" smtClean="0">
                <a:latin typeface="Palatino Linotype"/>
              </a:rPr>
              <a:pPr/>
              <a:t>7</a:t>
            </a:fld>
            <a:endParaRPr lang="en-US" sz="1050">
              <a:latin typeface="Palatino Linotype"/>
            </a:endParaRPr>
          </a:p>
        </p:txBody>
      </p:sp>
    </p:spTree>
    <p:extLst>
      <p:ext uri="{BB962C8B-B14F-4D97-AF65-F5344CB8AC3E}">
        <p14:creationId xmlns:p14="http://schemas.microsoft.com/office/powerpoint/2010/main" val="39871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6B89D-B69E-4572-9E87-E1C16A469019}"/>
              </a:ext>
            </a:extLst>
          </p:cNvPr>
          <p:cNvSpPr>
            <a:spLocks noGrp="1"/>
          </p:cNvSpPr>
          <p:nvPr>
            <p:ph type="title"/>
          </p:nvPr>
        </p:nvSpPr>
        <p:spPr/>
        <p:txBody>
          <a:bodyPr>
            <a:noAutofit/>
          </a:bodyPr>
          <a:lstStyle/>
          <a:p>
            <a:pPr algn="l"/>
            <a:r>
              <a:rPr lang="en-US" sz="3400">
                <a:latin typeface="Palatino Linotype" panose="02040502050505030304" pitchFamily="18" charset="0"/>
              </a:rPr>
              <a:t>Purpose of the Governance DPR</a:t>
            </a:r>
            <a:r>
              <a:rPr lang="en-US" sz="3600">
                <a:latin typeface="Palatino Linotype" panose="02040502050505030304" pitchFamily="18" charset="0"/>
              </a:rPr>
              <a:t> </a:t>
            </a:r>
            <a:r>
              <a:rPr lang="en-US" sz="2400">
                <a:latin typeface="Palatino Linotype" panose="02040502050505030304" pitchFamily="18" charset="0"/>
              </a:rPr>
              <a:t>(1 of 2)</a:t>
            </a:r>
          </a:p>
        </p:txBody>
      </p:sp>
      <p:sp>
        <p:nvSpPr>
          <p:cNvPr id="3" name="Content Placeholder 2">
            <a:extLst>
              <a:ext uri="{FF2B5EF4-FFF2-40B4-BE49-F238E27FC236}">
                <a16:creationId xmlns:a16="http://schemas.microsoft.com/office/drawing/2014/main" id="{623C3A99-9D89-459A-AF25-5CFAF1339D64}"/>
              </a:ext>
            </a:extLst>
          </p:cNvPr>
          <p:cNvSpPr>
            <a:spLocks noGrp="1"/>
          </p:cNvSpPr>
          <p:nvPr>
            <p:ph type="body" sz="quarter" idx="11"/>
          </p:nvPr>
        </p:nvSpPr>
        <p:spPr>
          <a:xfrm>
            <a:off x="171450" y="1289950"/>
            <a:ext cx="11849100" cy="4803775"/>
          </a:xfrm>
        </p:spPr>
        <p:txBody>
          <a:bodyPr>
            <a:noAutofit/>
          </a:bodyPr>
          <a:lstStyle/>
          <a:p>
            <a:pPr marL="0" indent="0">
              <a:spcBef>
                <a:spcPts val="600"/>
              </a:spcBef>
              <a:spcAft>
                <a:spcPts val="600"/>
              </a:spcAft>
              <a:buNone/>
            </a:pPr>
            <a:r>
              <a:rPr lang="en-US" sz="2000"/>
              <a:t>Governance assesses Board of Education Performance and Transparency by ensuring: </a:t>
            </a:r>
            <a:endParaRPr lang="en-US" sz="1000"/>
          </a:p>
          <a:p>
            <a:pPr marL="685800" indent="-228600">
              <a:spcBef>
                <a:spcPts val="600"/>
              </a:spcBef>
              <a:spcAft>
                <a:spcPts val="600"/>
              </a:spcAft>
              <a:buFont typeface="Arial" panose="020B0604020202020204" pitchFamily="34" charset="0"/>
              <a:buChar char="•"/>
            </a:pPr>
            <a:r>
              <a:rPr lang="en-US" sz="2000"/>
              <a:t>Board policies, procedures, and bylaws are continually reviewed and updated;</a:t>
            </a:r>
          </a:p>
          <a:p>
            <a:pPr marL="685800" indent="-228600">
              <a:spcBef>
                <a:spcPts val="600"/>
              </a:spcBef>
              <a:spcAft>
                <a:spcPts val="600"/>
              </a:spcAft>
              <a:buFont typeface="Arial" panose="020B0604020202020204" pitchFamily="34" charset="0"/>
              <a:buChar char="•"/>
            </a:pPr>
            <a:r>
              <a:rPr lang="en-US" sz="2000"/>
              <a:t>The board performs its duties regarding evaluation of the chief school administrator (CSA);</a:t>
            </a:r>
          </a:p>
          <a:p>
            <a:pPr marL="685800" indent="-228600">
              <a:spcBef>
                <a:spcPts val="600"/>
              </a:spcBef>
              <a:spcAft>
                <a:spcPts val="600"/>
              </a:spcAft>
              <a:buFont typeface="Arial" panose="020B0604020202020204" pitchFamily="34" charset="0"/>
              <a:buChar char="•"/>
            </a:pPr>
            <a:r>
              <a:rPr lang="en-US" sz="2000"/>
              <a:t>The board approves specific contracts only after executive county superintendent approval and submits copies of executed contracts to county office;</a:t>
            </a:r>
          </a:p>
          <a:p>
            <a:pPr marL="685800" indent="-228600">
              <a:spcBef>
                <a:spcPts val="600"/>
              </a:spcBef>
              <a:spcAft>
                <a:spcPts val="600"/>
              </a:spcAft>
              <a:buFont typeface="Arial" panose="020B0604020202020204" pitchFamily="34" charset="0"/>
              <a:buChar char="•"/>
            </a:pPr>
            <a:r>
              <a:rPr lang="en-US" sz="2000"/>
              <a:t>The board takes action on personnel only upon the CSA’s recommendation;</a:t>
            </a:r>
          </a:p>
          <a:p>
            <a:pPr marL="685800" indent="-228600">
              <a:spcBef>
                <a:spcPts val="600"/>
              </a:spcBef>
              <a:spcAft>
                <a:spcPts val="600"/>
              </a:spcAft>
              <a:buFont typeface="Arial" panose="020B0604020202020204" pitchFamily="34" charset="0"/>
              <a:buChar char="•"/>
            </a:pPr>
            <a:r>
              <a:rPr lang="en-US" sz="2000"/>
              <a:t>The board reviews and approves all corrective action plans (CAPs);</a:t>
            </a:r>
          </a:p>
          <a:p>
            <a:pPr marL="685800" indent="-228600">
              <a:spcBef>
                <a:spcPts val="600"/>
              </a:spcBef>
              <a:spcAft>
                <a:spcPts val="600"/>
              </a:spcAft>
              <a:buFont typeface="Arial" panose="020B0604020202020204" pitchFamily="34" charset="0"/>
              <a:buChar char="•"/>
            </a:pPr>
            <a:r>
              <a:rPr lang="en-US" sz="2000"/>
              <a:t>The board’s budget process is aligned with instructional priorities and student needs;</a:t>
            </a:r>
          </a:p>
          <a:p>
            <a:pPr marL="685800" indent="-228600">
              <a:spcBef>
                <a:spcPts val="600"/>
              </a:spcBef>
              <a:spcAft>
                <a:spcPts val="600"/>
              </a:spcAft>
              <a:buFont typeface="Arial" panose="020B0604020202020204" pitchFamily="34" charset="0"/>
              <a:buChar char="•"/>
            </a:pPr>
            <a:r>
              <a:rPr lang="en-US" sz="2000"/>
              <a:t>A transparent budget process is in place;</a:t>
            </a:r>
          </a:p>
        </p:txBody>
      </p:sp>
      <p:sp>
        <p:nvSpPr>
          <p:cNvPr id="5" name="Slide Number Placeholder 4">
            <a:extLst>
              <a:ext uri="{FF2B5EF4-FFF2-40B4-BE49-F238E27FC236}">
                <a16:creationId xmlns:a16="http://schemas.microsoft.com/office/drawing/2014/main" id="{CAB57460-942A-4F8D-98FA-8A9E5B851E67}"/>
              </a:ext>
            </a:extLst>
          </p:cNvPr>
          <p:cNvSpPr>
            <a:spLocks noGrp="1"/>
          </p:cNvSpPr>
          <p:nvPr>
            <p:ph type="sldNum" sz="quarter" idx="10"/>
          </p:nvPr>
        </p:nvSpPr>
        <p:spPr/>
        <p:txBody>
          <a:bodyPr/>
          <a:lstStyle/>
          <a:p>
            <a:fld id="{A3D1C70C-36A2-44FC-A083-98959550CFF4}" type="slidenum">
              <a:rPr lang="en-US" smtClean="0"/>
              <a:pPr/>
              <a:t>8</a:t>
            </a:fld>
            <a:endParaRPr lang="en-US"/>
          </a:p>
        </p:txBody>
      </p:sp>
    </p:spTree>
    <p:extLst>
      <p:ext uri="{BB962C8B-B14F-4D97-AF65-F5344CB8AC3E}">
        <p14:creationId xmlns:p14="http://schemas.microsoft.com/office/powerpoint/2010/main" val="429480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6B89D-B69E-4572-9E87-E1C16A469019}"/>
              </a:ext>
            </a:extLst>
          </p:cNvPr>
          <p:cNvSpPr>
            <a:spLocks noGrp="1"/>
          </p:cNvSpPr>
          <p:nvPr>
            <p:ph type="title"/>
          </p:nvPr>
        </p:nvSpPr>
        <p:spPr/>
        <p:txBody>
          <a:bodyPr>
            <a:noAutofit/>
          </a:bodyPr>
          <a:lstStyle/>
          <a:p>
            <a:pPr algn="l"/>
            <a:r>
              <a:rPr lang="en-US" sz="3400">
                <a:latin typeface="Palatino Linotype" panose="02040502050505030304" pitchFamily="18" charset="0"/>
              </a:rPr>
              <a:t>Purpose of the Governance DPR </a:t>
            </a:r>
            <a:r>
              <a:rPr lang="en-US" sz="2400">
                <a:latin typeface="Palatino Linotype" panose="02040502050505030304" pitchFamily="18" charset="0"/>
              </a:rPr>
              <a:t>(2 of 2)</a:t>
            </a:r>
          </a:p>
        </p:txBody>
      </p:sp>
      <p:sp>
        <p:nvSpPr>
          <p:cNvPr id="3" name="Content Placeholder 2">
            <a:extLst>
              <a:ext uri="{FF2B5EF4-FFF2-40B4-BE49-F238E27FC236}">
                <a16:creationId xmlns:a16="http://schemas.microsoft.com/office/drawing/2014/main" id="{623C3A99-9D89-459A-AF25-5CFAF1339D64}"/>
              </a:ext>
            </a:extLst>
          </p:cNvPr>
          <p:cNvSpPr>
            <a:spLocks noGrp="1"/>
          </p:cNvSpPr>
          <p:nvPr>
            <p:ph type="body" sz="quarter" idx="11"/>
          </p:nvPr>
        </p:nvSpPr>
        <p:spPr>
          <a:xfrm>
            <a:off x="167368" y="1324195"/>
            <a:ext cx="11857264" cy="4735286"/>
          </a:xfrm>
        </p:spPr>
        <p:txBody>
          <a:bodyPr>
            <a:noAutofit/>
          </a:bodyPr>
          <a:lstStyle/>
          <a:p>
            <a:pPr marL="685800" indent="-228600">
              <a:spcBef>
                <a:spcPts val="600"/>
              </a:spcBef>
              <a:spcAft>
                <a:spcPts val="600"/>
              </a:spcAft>
              <a:buFont typeface="Arial" panose="020B0604020202020204" pitchFamily="34" charset="0"/>
              <a:buChar char="•"/>
            </a:pPr>
            <a:r>
              <a:rPr lang="en-US" sz="2000" dirty="0"/>
              <a:t>The board ensures compliance with stakeholder engagement requirements of federal grants;</a:t>
            </a:r>
          </a:p>
          <a:p>
            <a:pPr marL="685800" indent="-228600">
              <a:spcBef>
                <a:spcPts val="600"/>
              </a:spcBef>
              <a:spcAft>
                <a:spcPts val="600"/>
              </a:spcAft>
              <a:buFont typeface="Arial" panose="020B0604020202020204" pitchFamily="34" charset="0"/>
              <a:buChar char="•"/>
            </a:pPr>
            <a:r>
              <a:rPr lang="en-US" sz="2000" dirty="0">
                <a:cs typeface="Times New Roman" panose="02020603050405020304" pitchFamily="18" charset="0"/>
              </a:rPr>
              <a:t>The board has established programs and services for all English Language Learners;</a:t>
            </a:r>
          </a:p>
          <a:p>
            <a:pPr marL="685800" indent="-228600">
              <a:spcBef>
                <a:spcPts val="600"/>
              </a:spcBef>
              <a:spcAft>
                <a:spcPts val="600"/>
              </a:spcAft>
              <a:buFont typeface="Arial" panose="020B0604020202020204" pitchFamily="34" charset="0"/>
              <a:buChar char="•"/>
            </a:pPr>
            <a:r>
              <a:rPr lang="en-US" sz="2000" dirty="0">
                <a:cs typeface="Times New Roman" panose="02020603050405020304" pitchFamily="18" charset="0"/>
              </a:rPr>
              <a:t>The board implements the requirements of the Open Public Meetings Act;</a:t>
            </a:r>
          </a:p>
          <a:p>
            <a:pPr marL="685800" indent="-228600">
              <a:spcBef>
                <a:spcPts val="600"/>
              </a:spcBef>
              <a:spcAft>
                <a:spcPts val="600"/>
              </a:spcAft>
              <a:buFont typeface="Arial" panose="020B0604020202020204" pitchFamily="34" charset="0"/>
              <a:buChar char="•"/>
            </a:pPr>
            <a:r>
              <a:rPr lang="en-US" sz="2000" dirty="0">
                <a:latin typeface="Palatino Linotype" panose="02040502050505030304" pitchFamily="18" charset="0"/>
                <a:cs typeface="Times New Roman" panose="02020603050405020304" pitchFamily="18" charset="0"/>
              </a:rPr>
              <a:t>Minutes of board meetings reflect all board actions and are publicly available within two weeks or by the next board meeting;</a:t>
            </a:r>
          </a:p>
          <a:p>
            <a:pPr marL="685800" indent="-228600">
              <a:spcBef>
                <a:spcPts val="600"/>
              </a:spcBef>
              <a:spcAft>
                <a:spcPts val="600"/>
              </a:spcAft>
              <a:buFont typeface="Arial" panose="020B0604020202020204" pitchFamily="34" charset="0"/>
              <a:buChar char="•"/>
            </a:pPr>
            <a:r>
              <a:rPr lang="en-US" sz="2000" dirty="0">
                <a:latin typeface="Palatino Linotype" panose="02040502050505030304" pitchFamily="18" charset="0"/>
                <a:cs typeface="Times New Roman" panose="02020603050405020304" pitchFamily="18" charset="0"/>
              </a:rPr>
              <a:t>All board members and administrators conform to requirements of the School Ethics Act;</a:t>
            </a:r>
          </a:p>
          <a:p>
            <a:pPr marL="685800" indent="-228600">
              <a:spcBef>
                <a:spcPts val="600"/>
              </a:spcBef>
              <a:spcAft>
                <a:spcPts val="600"/>
              </a:spcAft>
              <a:buFont typeface="Arial" panose="020B0604020202020204" pitchFamily="34" charset="0"/>
              <a:buChar char="•"/>
            </a:pPr>
            <a:r>
              <a:rPr lang="en-US" sz="2000" dirty="0">
                <a:latin typeface="Palatino Linotype" panose="02040502050505030304" pitchFamily="18" charset="0"/>
                <a:cs typeface="Times New Roman" panose="02020603050405020304" pitchFamily="18" charset="0"/>
              </a:rPr>
              <a:t>Minutes of board meetings reflect all board actions and are publicly available within two weeks or by the next board meeting; and</a:t>
            </a:r>
          </a:p>
          <a:p>
            <a:pPr marL="685800" indent="-228600">
              <a:spcBef>
                <a:spcPts val="600"/>
              </a:spcBef>
              <a:spcAft>
                <a:spcPts val="600"/>
              </a:spcAft>
              <a:buFont typeface="Arial" panose="020B0604020202020204" pitchFamily="34" charset="0"/>
              <a:buChar char="•"/>
            </a:pPr>
            <a:r>
              <a:rPr lang="en-US" sz="2000" dirty="0">
                <a:latin typeface="Palatino Linotype" panose="02040502050505030304" pitchFamily="18" charset="0"/>
                <a:cs typeface="Times New Roman" panose="02020603050405020304" pitchFamily="18" charset="0"/>
              </a:rPr>
              <a:t>The board ensures that students have access to diverse library and media materials and resources.</a:t>
            </a:r>
          </a:p>
        </p:txBody>
      </p:sp>
      <p:sp>
        <p:nvSpPr>
          <p:cNvPr id="5" name="Slide Number Placeholder 4">
            <a:extLst>
              <a:ext uri="{FF2B5EF4-FFF2-40B4-BE49-F238E27FC236}">
                <a16:creationId xmlns:a16="http://schemas.microsoft.com/office/drawing/2014/main" id="{929A53D0-4A63-444D-9692-A4AA06E14028}"/>
              </a:ext>
            </a:extLst>
          </p:cNvPr>
          <p:cNvSpPr>
            <a:spLocks noGrp="1"/>
          </p:cNvSpPr>
          <p:nvPr>
            <p:ph type="sldNum" sz="quarter" idx="10"/>
          </p:nvPr>
        </p:nvSpPr>
        <p:spPr>
          <a:xfrm>
            <a:off x="8687719" y="6257199"/>
            <a:ext cx="2743200" cy="365125"/>
          </a:xfrm>
        </p:spPr>
        <p:txBody>
          <a:bodyPr/>
          <a:lstStyle/>
          <a:p>
            <a:fld id="{A3D1C70C-36A2-44FC-A083-98959550CFF4}" type="slidenum">
              <a:rPr lang="en-US" smtClean="0"/>
              <a:pPr/>
              <a:t>9</a:t>
            </a:fld>
            <a:endParaRPr lang="en-US"/>
          </a:p>
        </p:txBody>
      </p:sp>
    </p:spTree>
    <p:extLst>
      <p:ext uri="{BB962C8B-B14F-4D97-AF65-F5344CB8AC3E}">
        <p14:creationId xmlns:p14="http://schemas.microsoft.com/office/powerpoint/2010/main" val="698437226"/>
      </p:ext>
    </p:extLst>
  </p:cSld>
  <p:clrMapOvr>
    <a:masterClrMapping/>
  </p:clrMapOvr>
</p:sld>
</file>

<file path=ppt/theme/theme1.xml><?xml version="1.0" encoding="utf-8"?>
<a:theme xmlns:a="http://schemas.openxmlformats.org/drawingml/2006/main" name="2_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EE194C2B-F6A0-4A4D-8AC1-A456BC781591}"/>
    </a:ext>
  </a:extLst>
</a:theme>
</file>

<file path=ppt/theme/theme2.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3.xml><?xml version="1.0" encoding="utf-8"?>
<a:theme xmlns:a="http://schemas.openxmlformats.org/drawingml/2006/main" name="1_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F97FB435-3AD5-4F41-810C-DDFBDD65CFF7}"/>
    </a:ext>
  </a:extLst>
</a:theme>
</file>

<file path=ppt/theme/theme4.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5.xml><?xml version="1.0" encoding="utf-8"?>
<a:theme xmlns:a="http://schemas.openxmlformats.org/drawingml/2006/main" name="3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mited CE_CEAS Jan. 2022 Board Meeting PPT" id="{30625426-5E45-423C-A086-D189175F8AEC}" vid="{516CCBD6-42E9-4246-B316-E552D0E2BA20}"/>
    </a:ext>
  </a:extLst>
</a:theme>
</file>

<file path=ppt/theme/theme6.xml><?xml version="1.0" encoding="utf-8"?>
<a:theme xmlns:a="http://schemas.openxmlformats.org/drawingml/2006/main" name="1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2023" id="{E94947DF-1A62-404F-9C5E-529A60F6FDB4}" vid="{20F40264-73D6-4105-B881-645A45A081C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9BF9E8BB6A4748A016E19093DD998D" ma:contentTypeVersion="14" ma:contentTypeDescription="Create a new document." ma:contentTypeScope="" ma:versionID="d275ddbc28a9ae3c24ca6aa30e058e26">
  <xsd:schema xmlns:xsd="http://www.w3.org/2001/XMLSchema" xmlns:xs="http://www.w3.org/2001/XMLSchema" xmlns:p="http://schemas.microsoft.com/office/2006/metadata/properties" xmlns:ns3="15f85ad2-9bdf-4631-b9c1-1030bc73db8e" xmlns:ns4="e22af703-e01e-4c02-bddb-df20c83ff010" targetNamespace="http://schemas.microsoft.com/office/2006/metadata/properties" ma:root="true" ma:fieldsID="2095c77b6e134d38eaefd3f5260abea1" ns3:_="" ns4:_="">
    <xsd:import namespace="15f85ad2-9bdf-4631-b9c1-1030bc73db8e"/>
    <xsd:import namespace="e22af703-e01e-4c02-bddb-df20c83ff01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f85ad2-9bdf-4631-b9c1-1030bc73db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2af703-e01e-4c02-bddb-df20c83ff0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4A89D6-CA7E-4340-BDB0-ECEB4A12ABCB}">
  <ds:schemaRefs>
    <ds:schemaRef ds:uri="http://schemas.microsoft.com/sharepoint/v3/contenttype/forms"/>
  </ds:schemaRefs>
</ds:datastoreItem>
</file>

<file path=customXml/itemProps2.xml><?xml version="1.0" encoding="utf-8"?>
<ds:datastoreItem xmlns:ds="http://schemas.openxmlformats.org/officeDocument/2006/customXml" ds:itemID="{E021A567-237C-403E-B3D2-BE1827D74242}">
  <ds:schemaRefs>
    <ds:schemaRef ds:uri="http://schemas.microsoft.com/office/infopath/2007/PartnerControls"/>
    <ds:schemaRef ds:uri="15f85ad2-9bdf-4631-b9c1-1030bc73db8e"/>
    <ds:schemaRef ds:uri="http://schemas.microsoft.com/office/2006/documentManagement/types"/>
    <ds:schemaRef ds:uri="http://purl.org/dc/terms/"/>
    <ds:schemaRef ds:uri="http://www.w3.org/XML/1998/namespace"/>
    <ds:schemaRef ds:uri="e22af703-e01e-4c02-bddb-df20c83ff010"/>
    <ds:schemaRef ds:uri="http://purl.org/dc/dcmityp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E4800FCB-2888-4372-A1D4-FC2278C5C6B1}">
  <ds:schemaRefs>
    <ds:schemaRef ds:uri="15f85ad2-9bdf-4631-b9c1-1030bc73db8e"/>
    <ds:schemaRef ds:uri="e22af703-e01e-4c02-bddb-df20c83ff01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15</TotalTime>
  <Words>3727</Words>
  <Application>Microsoft Office PowerPoint</Application>
  <PresentationFormat>Widescreen</PresentationFormat>
  <Paragraphs>394</Paragraphs>
  <Slides>35</Slides>
  <Notes>34</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35</vt:i4>
      </vt:variant>
    </vt:vector>
  </HeadingPairs>
  <TitlesOfParts>
    <vt:vector size="48" baseType="lpstr">
      <vt:lpstr>Aptos</vt:lpstr>
      <vt:lpstr>Arial</vt:lpstr>
      <vt:lpstr>Bell MT</vt:lpstr>
      <vt:lpstr>Calibri</vt:lpstr>
      <vt:lpstr>Courier New</vt:lpstr>
      <vt:lpstr>Palatino Linotype</vt:lpstr>
      <vt:lpstr>Times New Roman</vt:lpstr>
      <vt:lpstr>2_NJDOE_TitleSlide</vt:lpstr>
      <vt:lpstr>NDJOE_Main</vt:lpstr>
      <vt:lpstr>1_NJDOE_SectionTitle</vt:lpstr>
      <vt:lpstr>NDJOE_Main</vt:lpstr>
      <vt:lpstr>3_NDJOE_Main</vt:lpstr>
      <vt:lpstr>1_NDJOE_Main</vt:lpstr>
      <vt:lpstr>Understanding NJQSAC  District Performance Review Indicators: Governance </vt:lpstr>
      <vt:lpstr>NJQSAC District Performance Review (DPR)</vt:lpstr>
      <vt:lpstr>District NJQSAC Committee</vt:lpstr>
      <vt:lpstr>NJQSAC District Performance Review (DPR)</vt:lpstr>
      <vt:lpstr>District Submission</vt:lpstr>
      <vt:lpstr>District Submission Due Date</vt:lpstr>
      <vt:lpstr>New Jersey Quality Single Accountability Continuum  User Manual</vt:lpstr>
      <vt:lpstr>Purpose of the Governance DPR (1 of 2)</vt:lpstr>
      <vt:lpstr>Purpose of the Governance DPR (2 of 2)</vt:lpstr>
      <vt:lpstr>Documentation Overview (1 of 3)</vt:lpstr>
      <vt:lpstr>Documentation Overview (2 of 3)</vt:lpstr>
      <vt:lpstr>Documentation Overview (3 of 3)</vt:lpstr>
      <vt:lpstr>Governance Indicator 1 Total of 8 points</vt:lpstr>
      <vt:lpstr>Governance Indicator 2a Total of 7 Points</vt:lpstr>
      <vt:lpstr>Governance Indicator 2b Total of 6 Points</vt:lpstr>
      <vt:lpstr>Governance Indicator 3 Total of 6 Points </vt:lpstr>
      <vt:lpstr>Governance Indicator 4 Total of 6 Points</vt:lpstr>
      <vt:lpstr>Governance Indicator 5 Total of 7 Points</vt:lpstr>
      <vt:lpstr>Governance Indicator 6a Total of 8 Points</vt:lpstr>
      <vt:lpstr>Governance Indicator 6b Total of 8 Points</vt:lpstr>
      <vt:lpstr>Governance Indicator 7 Total of 8 Points</vt:lpstr>
      <vt:lpstr>Governance Indicator 8 Total of 6 Points</vt:lpstr>
      <vt:lpstr>Governance Indicator 9 Total of 7 Points</vt:lpstr>
      <vt:lpstr>Governance Indicator 10 Total of 3 Points</vt:lpstr>
      <vt:lpstr>Governance Indicator 11 Total of 6 Points </vt:lpstr>
      <vt:lpstr>Governance Indicator 12 Total of 6 Points</vt:lpstr>
      <vt:lpstr>Governance Indicator 13 Total of 8 Points</vt:lpstr>
      <vt:lpstr>Governance Indicator 14 Total of 3 Points</vt:lpstr>
      <vt:lpstr>Connections to Instruction &amp; Program Indicators</vt:lpstr>
      <vt:lpstr>Connections to Fiscal Indicators (1 of 2)</vt:lpstr>
      <vt:lpstr>Connections to Fiscal Indicators (2 of 2)</vt:lpstr>
      <vt:lpstr>Connections to Operations Indicators</vt:lpstr>
      <vt:lpstr>Connections to Personnel Indicators</vt:lpstr>
      <vt:lpstr>Thank You</vt:lpstr>
      <vt:lpstr>Follow Us on 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NJQSAC Governance District Performance Review Indicators</dc:title>
  <dc:creator>New Jersey Department of Education</dc:creator>
  <cp:lastModifiedBy>Thomas, Elizabeth</cp:lastModifiedBy>
  <cp:revision>40</cp:revision>
  <cp:lastPrinted>2023-08-03T15:46:41Z</cp:lastPrinted>
  <dcterms:created xsi:type="dcterms:W3CDTF">2021-10-22T13:50:00Z</dcterms:created>
  <dcterms:modified xsi:type="dcterms:W3CDTF">2024-09-27T13:01:26Z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0x010100989BF9E8BB6A4748A016E19093DD998D</vt:lpwstr>
  </property>
</Properties>
</file>