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4"/>
    <p:sldMasterId id="2147483752" r:id="rId5"/>
  </p:sldMasterIdLst>
  <p:notesMasterIdLst>
    <p:notesMasterId r:id="rId44"/>
  </p:notesMasterIdLst>
  <p:sldIdLst>
    <p:sldId id="256" r:id="rId6"/>
    <p:sldId id="303" r:id="rId7"/>
    <p:sldId id="258" r:id="rId8"/>
    <p:sldId id="304" r:id="rId9"/>
    <p:sldId id="400" r:id="rId10"/>
    <p:sldId id="351" r:id="rId11"/>
    <p:sldId id="401" r:id="rId12"/>
    <p:sldId id="263" r:id="rId13"/>
    <p:sldId id="726" r:id="rId14"/>
    <p:sldId id="264" r:id="rId15"/>
    <p:sldId id="394" r:id="rId16"/>
    <p:sldId id="393" r:id="rId17"/>
    <p:sldId id="364" r:id="rId18"/>
    <p:sldId id="407" r:id="rId19"/>
    <p:sldId id="368" r:id="rId20"/>
    <p:sldId id="369" r:id="rId21"/>
    <p:sldId id="370" r:id="rId22"/>
    <p:sldId id="371" r:id="rId23"/>
    <p:sldId id="372" r:id="rId24"/>
    <p:sldId id="373" r:id="rId25"/>
    <p:sldId id="374" r:id="rId26"/>
    <p:sldId id="375" r:id="rId27"/>
    <p:sldId id="402" r:id="rId28"/>
    <p:sldId id="405" r:id="rId29"/>
    <p:sldId id="316" r:id="rId30"/>
    <p:sldId id="317" r:id="rId31"/>
    <p:sldId id="409" r:id="rId32"/>
    <p:sldId id="410" r:id="rId33"/>
    <p:sldId id="318" r:id="rId34"/>
    <p:sldId id="408" r:id="rId35"/>
    <p:sldId id="403" r:id="rId36"/>
    <p:sldId id="319" r:id="rId37"/>
    <p:sldId id="324" r:id="rId38"/>
    <p:sldId id="320" r:id="rId39"/>
    <p:sldId id="321" r:id="rId40"/>
    <p:sldId id="376" r:id="rId41"/>
    <p:sldId id="725" r:id="rId42"/>
    <p:sldId id="72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3AD639-D89E-C2FB-1D3E-897D4C4FB559}" name="Spates, Carla" initials="SC" userId="S::cspates@doe.nj.gov::4597f06a-06a5-42e5-a1c2-530142ba9975" providerId="AD"/>
  <p188:author id="{7CD06546-9DD9-0023-DDD8-EC4F2CAE1FF9}" name="Thomas, Elizabeth" initials="ET" userId="S::ethomas@doe.nj.gov::ecf9b76d-2424-407e-a49b-ad172b417e8c" providerId="AD"/>
  <p188:author id="{52C0154C-1078-02F7-58CA-027F329E986D}" name="Heinz, Michael" initials="HM" userId="S::mheinz@doe.nj.gov::130437f9-8446-42c2-8f58-893a0242b0f6" providerId="AD"/>
  <p188:author id="{E2B50591-19DC-B06D-1BEB-DF557D7EBFAB}" name="Seaman, Joseph" initials="SJ" userId="S::jseaman@doe.nj.gov::bd6a6a8e-35a8-4f6f-b323-506e08d31e8c" providerId="AD"/>
  <p188:author id="{4B815BA5-FB83-F74D-75E0-9EAE00E4B6DF}" name="Rosario, Sharon" initials="RS" userId="S::srosario@doe.nj.gov::920c1486-967d-4ad3-86c7-f3831cefb3bd" providerId="AD"/>
  <p188:author id="{00F3E1C7-CFCB-E982-102E-6A87E0F35E00}" name="Kellogg, Kristin" initials="KK" userId="S::kkellogg@doe.nj.gov::f867fad6-6e4e-4579-953d-9ebe96d61e6b" providerId="AD"/>
  <p188:author id="{7AEA8FD3-2298-627E-A0CA-F5FD414F620C}" name="Peck, Norah" initials="PN" userId="S::npeck@doe.nj.gov::a4b5bd0e-18a7-4c25-ba82-4093c788f21a" providerId="AD"/>
  <p188:author id="{8BB9AFE5-DAB3-E335-D475-7C2D1EF0BD78}" name="Soto, Louisa" initials="SL" userId="S::lsoto@doe.nj.gov::4fb49ee2-0af6-4a78-ac13-6b113e1e080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pates, Carla" initials="SC" lastIdx="17" clrIdx="0">
    <p:extLst>
      <p:ext uri="{19B8F6BF-5375-455C-9EA6-DF929625EA0E}">
        <p15:presenceInfo xmlns:p15="http://schemas.microsoft.com/office/powerpoint/2012/main" userId="S::cspates@doe.nj.gov::4597f06a-06a5-42e5-a1c2-530142ba9975" providerId="AD"/>
      </p:ext>
    </p:extLst>
  </p:cmAuthor>
  <p:cmAuthor id="2" name="Soto, Louisa" initials="SL" lastIdx="55" clrIdx="1">
    <p:extLst>
      <p:ext uri="{19B8F6BF-5375-455C-9EA6-DF929625EA0E}">
        <p15:presenceInfo xmlns:p15="http://schemas.microsoft.com/office/powerpoint/2012/main" userId="S::lsoto@doe.nj.gov::4fb49ee2-0af6-4a78-ac13-6b113e1e08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E2405"/>
    <a:srgbClr val="66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67" autoAdjust="0"/>
  </p:normalViewPr>
  <p:slideViewPr>
    <p:cSldViewPr snapToGrid="0">
      <p:cViewPr varScale="1">
        <p:scale>
          <a:sx n="96" d="100"/>
          <a:sy n="96" d="100"/>
        </p:scale>
        <p:origin x="354" y="96"/>
      </p:cViewPr>
      <p:guideLst/>
    </p:cSldViewPr>
  </p:slideViewPr>
  <p:outlineViewPr>
    <p:cViewPr>
      <p:scale>
        <a:sx n="33" d="100"/>
        <a:sy n="33" d="100"/>
      </p:scale>
      <p:origin x="0" y="-8405"/>
    </p:cViewPr>
  </p:outlineViewPr>
  <p:notesTextViewPr>
    <p:cViewPr>
      <p:scale>
        <a:sx n="1" d="1"/>
        <a:sy n="1" d="1"/>
      </p:scale>
      <p:origin x="0" y="0"/>
    </p:cViewPr>
  </p:notesTextViewPr>
  <p:notesViewPr>
    <p:cSldViewPr snapToGrid="0">
      <p:cViewPr varScale="1">
        <p:scale>
          <a:sx n="63" d="100"/>
          <a:sy n="63" d="100"/>
        </p:scale>
        <p:origin x="3206" y="7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FA4228-9F2C-4B9A-9C45-74C13909287C}" type="datetimeFigureOut">
              <a:rPr lang="en-US" smtClean="0"/>
              <a:t>9/30/2024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0BBCEB-F58D-49CF-B96B-224027A02FCD}" type="slidenum">
              <a:rPr lang="en-US" smtClean="0"/>
              <a:t>‹#›</a:t>
            </a:fld>
            <a:endParaRPr lang="en-US"/>
          </a:p>
        </p:txBody>
      </p:sp>
    </p:spTree>
    <p:extLst>
      <p:ext uri="{BB962C8B-B14F-4D97-AF65-F5344CB8AC3E}">
        <p14:creationId xmlns:p14="http://schemas.microsoft.com/office/powerpoint/2010/main" val="927265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a:t>
            </a:fld>
            <a:endParaRPr lang="en-US"/>
          </a:p>
        </p:txBody>
      </p:sp>
    </p:spTree>
    <p:extLst>
      <p:ext uri="{BB962C8B-B14F-4D97-AF65-F5344CB8AC3E}">
        <p14:creationId xmlns:p14="http://schemas.microsoft.com/office/powerpoint/2010/main" val="263849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11</a:t>
            </a:fld>
            <a:endParaRPr lang="en-US"/>
          </a:p>
        </p:txBody>
      </p:sp>
    </p:spTree>
    <p:extLst>
      <p:ext uri="{BB962C8B-B14F-4D97-AF65-F5344CB8AC3E}">
        <p14:creationId xmlns:p14="http://schemas.microsoft.com/office/powerpoint/2010/main" val="1410647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12</a:t>
            </a:fld>
            <a:endParaRPr lang="en-US"/>
          </a:p>
        </p:txBody>
      </p:sp>
    </p:spTree>
    <p:extLst>
      <p:ext uri="{BB962C8B-B14F-4D97-AF65-F5344CB8AC3E}">
        <p14:creationId xmlns:p14="http://schemas.microsoft.com/office/powerpoint/2010/main" val="3983838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13</a:t>
            </a:fld>
            <a:endParaRPr lang="en-US"/>
          </a:p>
        </p:txBody>
      </p:sp>
    </p:spTree>
    <p:extLst>
      <p:ext uri="{BB962C8B-B14F-4D97-AF65-F5344CB8AC3E}">
        <p14:creationId xmlns:p14="http://schemas.microsoft.com/office/powerpoint/2010/main" val="1768927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0BBCEB-F58D-49CF-B96B-224027A02FC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2462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15</a:t>
            </a:fld>
            <a:endParaRPr lang="en-US"/>
          </a:p>
        </p:txBody>
      </p:sp>
    </p:spTree>
    <p:extLst>
      <p:ext uri="{BB962C8B-B14F-4D97-AF65-F5344CB8AC3E}">
        <p14:creationId xmlns:p14="http://schemas.microsoft.com/office/powerpoint/2010/main" val="2075827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16</a:t>
            </a:fld>
            <a:endParaRPr lang="en-US"/>
          </a:p>
        </p:txBody>
      </p:sp>
    </p:spTree>
    <p:extLst>
      <p:ext uri="{BB962C8B-B14F-4D97-AF65-F5344CB8AC3E}">
        <p14:creationId xmlns:p14="http://schemas.microsoft.com/office/powerpoint/2010/main" val="1230519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17</a:t>
            </a:fld>
            <a:endParaRPr lang="en-US"/>
          </a:p>
        </p:txBody>
      </p:sp>
    </p:spTree>
    <p:extLst>
      <p:ext uri="{BB962C8B-B14F-4D97-AF65-F5344CB8AC3E}">
        <p14:creationId xmlns:p14="http://schemas.microsoft.com/office/powerpoint/2010/main" val="8180313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18</a:t>
            </a:fld>
            <a:endParaRPr lang="en-US"/>
          </a:p>
        </p:txBody>
      </p:sp>
    </p:spTree>
    <p:extLst>
      <p:ext uri="{BB962C8B-B14F-4D97-AF65-F5344CB8AC3E}">
        <p14:creationId xmlns:p14="http://schemas.microsoft.com/office/powerpoint/2010/main" val="1214842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19</a:t>
            </a:fld>
            <a:endParaRPr lang="en-US"/>
          </a:p>
        </p:txBody>
      </p:sp>
    </p:spTree>
    <p:extLst>
      <p:ext uri="{BB962C8B-B14F-4D97-AF65-F5344CB8AC3E}">
        <p14:creationId xmlns:p14="http://schemas.microsoft.com/office/powerpoint/2010/main" val="38679125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20</a:t>
            </a:fld>
            <a:endParaRPr lang="en-US"/>
          </a:p>
        </p:txBody>
      </p:sp>
    </p:spTree>
    <p:extLst>
      <p:ext uri="{BB962C8B-B14F-4D97-AF65-F5344CB8AC3E}">
        <p14:creationId xmlns:p14="http://schemas.microsoft.com/office/powerpoint/2010/main" val="2938945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2</a:t>
            </a:fld>
            <a:endParaRPr lang="en-US"/>
          </a:p>
        </p:txBody>
      </p:sp>
    </p:spTree>
    <p:extLst>
      <p:ext uri="{BB962C8B-B14F-4D97-AF65-F5344CB8AC3E}">
        <p14:creationId xmlns:p14="http://schemas.microsoft.com/office/powerpoint/2010/main" val="4108892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21</a:t>
            </a:fld>
            <a:endParaRPr lang="en-US"/>
          </a:p>
        </p:txBody>
      </p:sp>
    </p:spTree>
    <p:extLst>
      <p:ext uri="{BB962C8B-B14F-4D97-AF65-F5344CB8AC3E}">
        <p14:creationId xmlns:p14="http://schemas.microsoft.com/office/powerpoint/2010/main" val="3904856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22</a:t>
            </a:fld>
            <a:endParaRPr lang="en-US"/>
          </a:p>
        </p:txBody>
      </p:sp>
    </p:spTree>
    <p:extLst>
      <p:ext uri="{BB962C8B-B14F-4D97-AF65-F5344CB8AC3E}">
        <p14:creationId xmlns:p14="http://schemas.microsoft.com/office/powerpoint/2010/main" val="3483666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23</a:t>
            </a:fld>
            <a:endParaRPr lang="en-US"/>
          </a:p>
        </p:txBody>
      </p:sp>
    </p:spTree>
    <p:extLst>
      <p:ext uri="{BB962C8B-B14F-4D97-AF65-F5344CB8AC3E}">
        <p14:creationId xmlns:p14="http://schemas.microsoft.com/office/powerpoint/2010/main" val="31960293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24</a:t>
            </a:fld>
            <a:endParaRPr lang="en-US"/>
          </a:p>
        </p:txBody>
      </p:sp>
    </p:spTree>
    <p:extLst>
      <p:ext uri="{BB962C8B-B14F-4D97-AF65-F5344CB8AC3E}">
        <p14:creationId xmlns:p14="http://schemas.microsoft.com/office/powerpoint/2010/main" val="3497966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25</a:t>
            </a:fld>
            <a:endParaRPr lang="en-US"/>
          </a:p>
        </p:txBody>
      </p:sp>
    </p:spTree>
    <p:extLst>
      <p:ext uri="{BB962C8B-B14F-4D97-AF65-F5344CB8AC3E}">
        <p14:creationId xmlns:p14="http://schemas.microsoft.com/office/powerpoint/2010/main" val="39472313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26</a:t>
            </a:fld>
            <a:endParaRPr lang="en-US"/>
          </a:p>
        </p:txBody>
      </p:sp>
    </p:spTree>
    <p:extLst>
      <p:ext uri="{BB962C8B-B14F-4D97-AF65-F5344CB8AC3E}">
        <p14:creationId xmlns:p14="http://schemas.microsoft.com/office/powerpoint/2010/main" val="6533775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27</a:t>
            </a:fld>
            <a:endParaRPr lang="en-US"/>
          </a:p>
        </p:txBody>
      </p:sp>
    </p:spTree>
    <p:extLst>
      <p:ext uri="{BB962C8B-B14F-4D97-AF65-F5344CB8AC3E}">
        <p14:creationId xmlns:p14="http://schemas.microsoft.com/office/powerpoint/2010/main" val="30694117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29</a:t>
            </a:fld>
            <a:endParaRPr lang="en-US"/>
          </a:p>
        </p:txBody>
      </p:sp>
    </p:spTree>
    <p:extLst>
      <p:ext uri="{BB962C8B-B14F-4D97-AF65-F5344CB8AC3E}">
        <p14:creationId xmlns:p14="http://schemas.microsoft.com/office/powerpoint/2010/main" val="10841091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32</a:t>
            </a:fld>
            <a:endParaRPr lang="en-US"/>
          </a:p>
        </p:txBody>
      </p:sp>
    </p:spTree>
    <p:extLst>
      <p:ext uri="{BB962C8B-B14F-4D97-AF65-F5344CB8AC3E}">
        <p14:creationId xmlns:p14="http://schemas.microsoft.com/office/powerpoint/2010/main" val="17038601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33</a:t>
            </a:fld>
            <a:endParaRPr lang="en-US"/>
          </a:p>
        </p:txBody>
      </p:sp>
    </p:spTree>
    <p:extLst>
      <p:ext uri="{BB962C8B-B14F-4D97-AF65-F5344CB8AC3E}">
        <p14:creationId xmlns:p14="http://schemas.microsoft.com/office/powerpoint/2010/main" val="3453209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3</a:t>
            </a:fld>
            <a:endParaRPr lang="en-US"/>
          </a:p>
        </p:txBody>
      </p:sp>
    </p:spTree>
    <p:extLst>
      <p:ext uri="{BB962C8B-B14F-4D97-AF65-F5344CB8AC3E}">
        <p14:creationId xmlns:p14="http://schemas.microsoft.com/office/powerpoint/2010/main" val="7620235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34</a:t>
            </a:fld>
            <a:endParaRPr lang="en-US"/>
          </a:p>
        </p:txBody>
      </p:sp>
    </p:spTree>
    <p:extLst>
      <p:ext uri="{BB962C8B-B14F-4D97-AF65-F5344CB8AC3E}">
        <p14:creationId xmlns:p14="http://schemas.microsoft.com/office/powerpoint/2010/main" val="9926840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35</a:t>
            </a:fld>
            <a:endParaRPr lang="en-US"/>
          </a:p>
        </p:txBody>
      </p:sp>
    </p:spTree>
    <p:extLst>
      <p:ext uri="{BB962C8B-B14F-4D97-AF65-F5344CB8AC3E}">
        <p14:creationId xmlns:p14="http://schemas.microsoft.com/office/powerpoint/2010/main" val="21051917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36</a:t>
            </a:fld>
            <a:endParaRPr lang="en-US"/>
          </a:p>
        </p:txBody>
      </p:sp>
    </p:spTree>
    <p:extLst>
      <p:ext uri="{BB962C8B-B14F-4D97-AF65-F5344CB8AC3E}">
        <p14:creationId xmlns:p14="http://schemas.microsoft.com/office/powerpoint/2010/main" val="27072579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7A44F7-5F69-4F06-8F30-FB0E6EC0A151}"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41053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4</a:t>
            </a:fld>
            <a:endParaRPr lang="en-US"/>
          </a:p>
        </p:txBody>
      </p:sp>
    </p:spTree>
    <p:extLst>
      <p:ext uri="{BB962C8B-B14F-4D97-AF65-F5344CB8AC3E}">
        <p14:creationId xmlns:p14="http://schemas.microsoft.com/office/powerpoint/2010/main" val="2572957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5</a:t>
            </a:fld>
            <a:endParaRPr lang="en-US"/>
          </a:p>
        </p:txBody>
      </p:sp>
    </p:spTree>
    <p:extLst>
      <p:ext uri="{BB962C8B-B14F-4D97-AF65-F5344CB8AC3E}">
        <p14:creationId xmlns:p14="http://schemas.microsoft.com/office/powerpoint/2010/main" val="3562563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0BBCEB-F58D-49CF-B96B-224027A02FC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353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8</a:t>
            </a:fld>
            <a:endParaRPr lang="en-US"/>
          </a:p>
        </p:txBody>
      </p:sp>
    </p:spTree>
    <p:extLst>
      <p:ext uri="{BB962C8B-B14F-4D97-AF65-F5344CB8AC3E}">
        <p14:creationId xmlns:p14="http://schemas.microsoft.com/office/powerpoint/2010/main" val="16320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9</a:t>
            </a:fld>
            <a:endParaRPr lang="en-US"/>
          </a:p>
        </p:txBody>
      </p:sp>
    </p:spTree>
    <p:extLst>
      <p:ext uri="{BB962C8B-B14F-4D97-AF65-F5344CB8AC3E}">
        <p14:creationId xmlns:p14="http://schemas.microsoft.com/office/powerpoint/2010/main" val="418838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10</a:t>
            </a:fld>
            <a:endParaRPr lang="en-US"/>
          </a:p>
        </p:txBody>
      </p:sp>
    </p:spTree>
    <p:extLst>
      <p:ext uri="{BB962C8B-B14F-4D97-AF65-F5344CB8AC3E}">
        <p14:creationId xmlns:p14="http://schemas.microsoft.com/office/powerpoint/2010/main" val="1028819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004487448"/>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1444348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58312928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84401711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809194881"/>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0202386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76640955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74489184"/>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289" y="365129"/>
            <a:ext cx="11808577" cy="1325563"/>
          </a:xfrm>
        </p:spPr>
        <p:txBody>
          <a:bodyPr>
            <a:normAutofit/>
          </a:bodyPr>
          <a:lstStyle>
            <a:lvl1pPr algn="ctr">
              <a:defRPr sz="4000" b="1">
                <a:latin typeface="+mn-lt"/>
              </a:defRPr>
            </a:lvl1pPr>
          </a:lstStyle>
          <a:p>
            <a:r>
              <a:rPr lang="en-US"/>
              <a:t>Click to edit Master title style</a:t>
            </a:r>
          </a:p>
        </p:txBody>
      </p:sp>
      <p:sp>
        <p:nvSpPr>
          <p:cNvPr id="3" name="Content Placeholder 2"/>
          <p:cNvSpPr>
            <a:spLocks noGrp="1"/>
          </p:cNvSpPr>
          <p:nvPr>
            <p:ph idx="1"/>
          </p:nvPr>
        </p:nvSpPr>
        <p:spPr>
          <a:xfrm>
            <a:off x="838200" y="1825625"/>
            <a:ext cx="11157664"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45877D5E-E6AB-483B-9F55-3A9E912995D8}"/>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971224333"/>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7085132"/>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Logo">
            <a:extLst>
              <a:ext uri="{FF2B5EF4-FFF2-40B4-BE49-F238E27FC236}">
                <a16:creationId xmlns:a16="http://schemas.microsoft.com/office/drawing/2014/main" id="{E5ABA238-9D89-44F6-A3B1-9D451A7DC87F}"/>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397727829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182496049"/>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284000"/>
            <a:ext cx="3410336" cy="3663285"/>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505200"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08622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086228" y="2284000"/>
            <a:ext cx="3410336" cy="3663285"/>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394448"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2284000"/>
            <a:ext cx="3410336" cy="3663285"/>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676976056"/>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Arr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63863" y="32865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599" y="1164336"/>
            <a:ext cx="5029200" cy="823667"/>
          </a:xfrm>
        </p:spPr>
        <p:txBody>
          <a:bodyPr rIns="91440" anchor="b">
            <a:noAutofit/>
          </a:bodyPr>
          <a:lstStyle>
            <a:lvl1pPr marL="0" indent="0">
              <a:buNone/>
              <a:defRPr sz="30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055400"/>
            <a:ext cx="5029200" cy="3869912"/>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5422392" y="2588873"/>
            <a:ext cx="747714" cy="584095"/>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6363084" y="1164336"/>
            <a:ext cx="5029200" cy="823667"/>
          </a:xfrm>
        </p:spPr>
        <p:txBody>
          <a:bodyPr rIns="91440" anchor="b">
            <a:noAutofit/>
          </a:bodyPr>
          <a:lstStyle>
            <a:lvl1pPr marL="0" indent="0">
              <a:buNone/>
              <a:defRPr sz="30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6363084" y="2037112"/>
            <a:ext cx="5029200" cy="3869912"/>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65887459"/>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Arrows_More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006638"/>
            <a:ext cx="3871204"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1973178"/>
            <a:ext cx="3871204" cy="3974107"/>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903774"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374985" y="100663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374986" y="1973178"/>
            <a:ext cx="3410336" cy="3974107"/>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606201"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02756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1973178"/>
            <a:ext cx="3410336" cy="3974107"/>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74852240"/>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ocial_Me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A166-BC90-4E13-9118-9507EBCED23D}"/>
              </a:ext>
            </a:extLst>
          </p:cNvPr>
          <p:cNvSpPr>
            <a:spLocks noGrp="1"/>
          </p:cNvSpPr>
          <p:nvPr>
            <p:ph type="title"/>
          </p:nvPr>
        </p:nvSpPr>
        <p:spPr/>
        <p:txBody>
          <a:bodyPr/>
          <a:lstStyle/>
          <a:p>
            <a:r>
              <a:rPr lang="en-US"/>
              <a:t>Click to edit Master title style</a:t>
            </a:r>
            <a:endParaRPr lang="en-US" dirty="0"/>
          </a:p>
        </p:txBody>
      </p:sp>
      <p:pic>
        <p:nvPicPr>
          <p:cNvPr id="4" name="Facebook">
            <a:extLst>
              <a:ext uri="{FF2B5EF4-FFF2-40B4-BE49-F238E27FC236}">
                <a16:creationId xmlns:a16="http://schemas.microsoft.com/office/drawing/2014/main" id="{9AC9CED7-B302-106F-129F-6BC7C1D5888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539535" y="1579728"/>
            <a:ext cx="914400" cy="914400"/>
          </a:xfrm>
          <a:prstGeom prst="rect">
            <a:avLst/>
          </a:prstGeom>
        </p:spPr>
      </p:pic>
      <p:sp>
        <p:nvSpPr>
          <p:cNvPr id="11" name="Facebook handle">
            <a:extLst>
              <a:ext uri="{FF2B5EF4-FFF2-40B4-BE49-F238E27FC236}">
                <a16:creationId xmlns:a16="http://schemas.microsoft.com/office/drawing/2014/main" id="{609D7336-40E6-48D5-B192-BB72CD36C7BB}"/>
              </a:ext>
            </a:extLst>
          </p:cNvPr>
          <p:cNvSpPr>
            <a:spLocks noGrp="1"/>
          </p:cNvSpPr>
          <p:nvPr>
            <p:ph type="body" sz="quarter" idx="18" hasCustomPrompt="1"/>
          </p:nvPr>
        </p:nvSpPr>
        <p:spPr>
          <a:xfrm>
            <a:off x="748420" y="2532939"/>
            <a:ext cx="2486025" cy="914400"/>
          </a:xfrm>
        </p:spPr>
        <p:txBody>
          <a:bodyPr rIns="0">
            <a:noAutofit/>
          </a:bodyPr>
          <a:lstStyle>
            <a:lvl1pPr marL="0" indent="0" algn="ctr">
              <a:buNone/>
              <a:defRPr sz="1400"/>
            </a:lvl1pPr>
          </a:lstStyle>
          <a:p>
            <a:pPr lvl="0"/>
            <a:r>
              <a:rPr lang="en-US" dirty="0"/>
              <a:t>Text</a:t>
            </a:r>
          </a:p>
        </p:txBody>
      </p:sp>
      <p:pic>
        <p:nvPicPr>
          <p:cNvPr id="6" name="Instagram">
            <a:extLst>
              <a:ext uri="{FF2B5EF4-FFF2-40B4-BE49-F238E27FC236}">
                <a16:creationId xmlns:a16="http://schemas.microsoft.com/office/drawing/2014/main" id="{046AED96-B8A4-1C42-F3A1-1FFE1A13C7A7}"/>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124" b="124"/>
          <a:stretch/>
        </p:blipFill>
        <p:spPr>
          <a:xfrm>
            <a:off x="4858762" y="1579728"/>
            <a:ext cx="916670" cy="914400"/>
          </a:xfrm>
          <a:prstGeom prst="rect">
            <a:avLst/>
          </a:prstGeom>
        </p:spPr>
      </p:pic>
      <p:sp>
        <p:nvSpPr>
          <p:cNvPr id="13" name="Instagram handle">
            <a:extLst>
              <a:ext uri="{FF2B5EF4-FFF2-40B4-BE49-F238E27FC236}">
                <a16:creationId xmlns:a16="http://schemas.microsoft.com/office/drawing/2014/main" id="{EECF6CFD-9E31-4C05-886A-971A6B72527F}"/>
              </a:ext>
            </a:extLst>
          </p:cNvPr>
          <p:cNvSpPr>
            <a:spLocks noGrp="1"/>
          </p:cNvSpPr>
          <p:nvPr>
            <p:ph type="body" sz="quarter" idx="19" hasCustomPrompt="1"/>
          </p:nvPr>
        </p:nvSpPr>
        <p:spPr>
          <a:xfrm>
            <a:off x="4110793" y="2514600"/>
            <a:ext cx="2487168" cy="914400"/>
          </a:xfrm>
        </p:spPr>
        <p:txBody>
          <a:bodyPr rIns="91440">
            <a:noAutofit/>
          </a:bodyPr>
          <a:lstStyle>
            <a:lvl1pPr marL="0" indent="0" algn="ctr">
              <a:buNone/>
              <a:defRPr sz="1400"/>
            </a:lvl1pPr>
          </a:lstStyle>
          <a:p>
            <a:pPr lvl="0"/>
            <a:r>
              <a:rPr lang="en-US" dirty="0"/>
              <a:t>Text</a:t>
            </a:r>
          </a:p>
        </p:txBody>
      </p:sp>
      <p:pic>
        <p:nvPicPr>
          <p:cNvPr id="28" name="LinkedIn" descr="A blue and black logo&#10;&#10;Description automatically generated">
            <a:extLst>
              <a:ext uri="{FF2B5EF4-FFF2-40B4-BE49-F238E27FC236}">
                <a16:creationId xmlns:a16="http://schemas.microsoft.com/office/drawing/2014/main" id="{02AF793E-34A8-FE98-2B43-623603DE17E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61254" y="1579728"/>
            <a:ext cx="1075267" cy="914400"/>
          </a:xfrm>
          <a:prstGeom prst="rect">
            <a:avLst/>
          </a:prstGeom>
        </p:spPr>
      </p:pic>
      <p:sp>
        <p:nvSpPr>
          <p:cNvPr id="15" name="LinkedIn handle">
            <a:extLst>
              <a:ext uri="{FF2B5EF4-FFF2-40B4-BE49-F238E27FC236}">
                <a16:creationId xmlns:a16="http://schemas.microsoft.com/office/drawing/2014/main" id="{8DA16D1B-DD85-498B-A177-DDB843C07A0E}"/>
              </a:ext>
            </a:extLst>
          </p:cNvPr>
          <p:cNvSpPr>
            <a:spLocks noGrp="1"/>
          </p:cNvSpPr>
          <p:nvPr>
            <p:ph type="body" sz="quarter" idx="20" hasCustomPrompt="1"/>
          </p:nvPr>
        </p:nvSpPr>
        <p:spPr>
          <a:xfrm>
            <a:off x="7239001" y="2532939"/>
            <a:ext cx="3059502" cy="914400"/>
          </a:xfrm>
        </p:spPr>
        <p:txBody>
          <a:bodyPr rIns="91440">
            <a:noAutofit/>
          </a:bodyPr>
          <a:lstStyle>
            <a:lvl1pPr marL="0" indent="0" algn="ctr">
              <a:buNone/>
              <a:defRPr sz="1400"/>
            </a:lvl1pPr>
          </a:lstStyle>
          <a:p>
            <a:pPr lvl="0"/>
            <a:r>
              <a:rPr lang="en-US" dirty="0"/>
              <a:t>Text</a:t>
            </a:r>
          </a:p>
        </p:txBody>
      </p:sp>
      <p:pic>
        <p:nvPicPr>
          <p:cNvPr id="12" name="Threads">
            <a:extLst>
              <a:ext uri="{FF2B5EF4-FFF2-40B4-BE49-F238E27FC236}">
                <a16:creationId xmlns:a16="http://schemas.microsoft.com/office/drawing/2014/main" id="{41AF5339-2B19-BD63-3B11-24F6C0CB7BA8}"/>
              </a:ex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t="4126" b="4126"/>
          <a:stretch/>
        </p:blipFill>
        <p:spPr>
          <a:xfrm>
            <a:off x="1535363" y="4019550"/>
            <a:ext cx="912137" cy="914400"/>
          </a:xfrm>
          <a:prstGeom prst="rect">
            <a:avLst/>
          </a:prstGeom>
          <a:solidFill>
            <a:schemeClr val="tx1"/>
          </a:solidFill>
        </p:spPr>
      </p:pic>
      <p:sp>
        <p:nvSpPr>
          <p:cNvPr id="10" name="Threads handle">
            <a:extLst>
              <a:ext uri="{FF2B5EF4-FFF2-40B4-BE49-F238E27FC236}">
                <a16:creationId xmlns:a16="http://schemas.microsoft.com/office/drawing/2014/main" id="{96D88CB0-4FD8-2F0F-AFC3-6D59A048757F}"/>
              </a:ext>
            </a:extLst>
          </p:cNvPr>
          <p:cNvSpPr>
            <a:spLocks noGrp="1"/>
          </p:cNvSpPr>
          <p:nvPr>
            <p:ph type="body" sz="quarter" idx="21" hasCustomPrompt="1"/>
          </p:nvPr>
        </p:nvSpPr>
        <p:spPr>
          <a:xfrm>
            <a:off x="747277" y="5031874"/>
            <a:ext cx="2487168" cy="914400"/>
          </a:xfrm>
        </p:spPr>
        <p:txBody>
          <a:bodyPr rIns="91440">
            <a:noAutofit/>
          </a:bodyPr>
          <a:lstStyle>
            <a:lvl1pPr marL="0" indent="0" algn="ctr">
              <a:buNone/>
              <a:defRPr sz="1400"/>
            </a:lvl1pPr>
          </a:lstStyle>
          <a:p>
            <a:pPr lvl="0"/>
            <a:r>
              <a:rPr lang="en-US" dirty="0"/>
              <a:t>Text</a:t>
            </a:r>
          </a:p>
        </p:txBody>
      </p:sp>
      <p:pic>
        <p:nvPicPr>
          <p:cNvPr id="14" name="X">
            <a:extLst>
              <a:ext uri="{FF2B5EF4-FFF2-40B4-BE49-F238E27FC236}">
                <a16:creationId xmlns:a16="http://schemas.microsoft.com/office/drawing/2014/main" id="{5AE40B57-6609-96B5-4C42-D12A59417CFB}"/>
              </a:ext>
              <a:ext uri="{C183D7F6-B498-43B3-948B-1728B52AA6E4}">
                <adec:decorative xmlns:adec="http://schemas.microsoft.com/office/drawing/2017/decorative" val="1"/>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t="1201" b="1201"/>
          <a:stretch/>
        </p:blipFill>
        <p:spPr>
          <a:xfrm>
            <a:off x="4896042" y="3991849"/>
            <a:ext cx="916670" cy="914400"/>
          </a:xfrm>
          <a:prstGeom prst="rect">
            <a:avLst/>
          </a:prstGeom>
        </p:spPr>
      </p:pic>
      <p:sp>
        <p:nvSpPr>
          <p:cNvPr id="7" name="X Handle">
            <a:extLst>
              <a:ext uri="{FF2B5EF4-FFF2-40B4-BE49-F238E27FC236}">
                <a16:creationId xmlns:a16="http://schemas.microsoft.com/office/drawing/2014/main" id="{8203FBA7-0BF5-431F-8DA2-9F3A04190A95}"/>
              </a:ext>
            </a:extLst>
          </p:cNvPr>
          <p:cNvSpPr>
            <a:spLocks noGrp="1"/>
          </p:cNvSpPr>
          <p:nvPr>
            <p:ph type="body" sz="quarter" idx="16" hasCustomPrompt="1"/>
          </p:nvPr>
        </p:nvSpPr>
        <p:spPr>
          <a:xfrm>
            <a:off x="4110793" y="5009938"/>
            <a:ext cx="2487168" cy="914400"/>
          </a:xfrm>
        </p:spPr>
        <p:txBody>
          <a:bodyPr rIns="91440">
            <a:noAutofit/>
          </a:bodyPr>
          <a:lstStyle>
            <a:lvl1pPr marL="0" indent="0" algn="ctr">
              <a:buNone/>
              <a:defRPr sz="1400"/>
            </a:lvl1pPr>
          </a:lstStyle>
          <a:p>
            <a:pPr lvl="0"/>
            <a:r>
              <a:rPr lang="en-US" dirty="0"/>
              <a:t>Text</a:t>
            </a:r>
          </a:p>
        </p:txBody>
      </p:sp>
      <p:pic>
        <p:nvPicPr>
          <p:cNvPr id="30" name="YouTube">
            <a:extLst>
              <a:ext uri="{FF2B5EF4-FFF2-40B4-BE49-F238E27FC236}">
                <a16:creationId xmlns:a16="http://schemas.microsoft.com/office/drawing/2014/main" id="{254E4991-1E11-CC44-9806-55B96A767E59}"/>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260123" y="4129009"/>
            <a:ext cx="2855192" cy="640080"/>
          </a:xfrm>
          <a:prstGeom prst="rect">
            <a:avLst/>
          </a:prstGeom>
        </p:spPr>
      </p:pic>
      <p:sp>
        <p:nvSpPr>
          <p:cNvPr id="9" name="YouTube Channel">
            <a:extLst>
              <a:ext uri="{FF2B5EF4-FFF2-40B4-BE49-F238E27FC236}">
                <a16:creationId xmlns:a16="http://schemas.microsoft.com/office/drawing/2014/main" id="{FFD85E77-EDED-42B1-881F-34A5909A5532}"/>
              </a:ext>
            </a:extLst>
          </p:cNvPr>
          <p:cNvSpPr>
            <a:spLocks noGrp="1"/>
          </p:cNvSpPr>
          <p:nvPr>
            <p:ph type="body" sz="quarter" idx="17" hasCustomPrompt="1"/>
          </p:nvPr>
        </p:nvSpPr>
        <p:spPr>
          <a:xfrm>
            <a:off x="7239001" y="5009938"/>
            <a:ext cx="3059502" cy="914400"/>
          </a:xfrm>
        </p:spPr>
        <p:txBody>
          <a:bodyPr rIns="91440">
            <a:noAutofit/>
          </a:bodyPr>
          <a:lstStyle>
            <a:lvl1pPr marL="0" indent="0" algn="ctr">
              <a:buNone/>
              <a:defRPr sz="1400"/>
            </a:lvl1pPr>
          </a:lstStyle>
          <a:p>
            <a:pPr lvl="0"/>
            <a:r>
              <a:rPr lang="en-US" dirty="0"/>
              <a:t>Text</a:t>
            </a:r>
          </a:p>
        </p:txBody>
      </p:sp>
      <p:sp>
        <p:nvSpPr>
          <p:cNvPr id="3" name="Slide Number Placeholder 2">
            <a:extLst>
              <a:ext uri="{FF2B5EF4-FFF2-40B4-BE49-F238E27FC236}">
                <a16:creationId xmlns:a16="http://schemas.microsoft.com/office/drawing/2014/main" id="{F7BAE708-477A-4A20-B43D-CB4603F14509}"/>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3508558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2853417910"/>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23101921"/>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lus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452508"/>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89" y="1603129"/>
            <a:ext cx="11890272" cy="682871"/>
          </a:xfrm>
        </p:spPr>
        <p:txBody>
          <a:bodyPr rIns="91440">
            <a:noAutofit/>
          </a:bodyPr>
          <a:lstStyle>
            <a:lvl1pPr>
              <a:defRPr sz="2400"/>
            </a:lvl1pPr>
            <a:lvl2pPr marL="457200" indent="0">
              <a:buNone/>
              <a:defRPr sz="2000"/>
            </a:lvl2pPr>
            <a:lvl3pPr>
              <a:defRPr sz="1800"/>
            </a:lvl3pPr>
            <a:lvl4pPr>
              <a:defRPr sz="2000"/>
            </a:lvl4pPr>
            <a:lvl5pPr>
              <a:defRPr sz="2000"/>
            </a:lvl5pPr>
          </a:lstStyle>
          <a:p>
            <a:pPr lvl="0"/>
            <a:r>
              <a:rPr lang="en-US" dirty="0"/>
              <a:t>Click to edit Master text styles</a:t>
            </a:r>
          </a:p>
        </p:txBody>
      </p:sp>
      <p:sp>
        <p:nvSpPr>
          <p:cNvPr id="4" name="Subtitle 1">
            <a:extLst>
              <a:ext uri="{FF2B5EF4-FFF2-40B4-BE49-F238E27FC236}">
                <a16:creationId xmlns:a16="http://schemas.microsoft.com/office/drawing/2014/main" id="{D8F1B64C-6FF3-0C99-D6B1-397490525CB9}"/>
              </a:ext>
            </a:extLst>
          </p:cNvPr>
          <p:cNvSpPr>
            <a:spLocks noGrp="1"/>
          </p:cNvSpPr>
          <p:nvPr>
            <p:ph type="body" idx="15"/>
          </p:nvPr>
        </p:nvSpPr>
        <p:spPr>
          <a:xfrm>
            <a:off x="150866" y="2307217"/>
            <a:ext cx="11890271" cy="452508"/>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Content Placeholder 1">
            <a:extLst>
              <a:ext uri="{FF2B5EF4-FFF2-40B4-BE49-F238E27FC236}">
                <a16:creationId xmlns:a16="http://schemas.microsoft.com/office/drawing/2014/main" id="{C22803CE-5DE4-A9A8-1788-67E3A7E401E1}"/>
              </a:ext>
            </a:extLst>
          </p:cNvPr>
          <p:cNvSpPr>
            <a:spLocks noGrp="1"/>
          </p:cNvSpPr>
          <p:nvPr>
            <p:ph idx="16"/>
          </p:nvPr>
        </p:nvSpPr>
        <p:spPr>
          <a:xfrm>
            <a:off x="150864" y="2771798"/>
            <a:ext cx="11890272" cy="682871"/>
          </a:xfrm>
        </p:spPr>
        <p:txBody>
          <a:bodyPr rIns="91440">
            <a:noAutofit/>
          </a:bodyPr>
          <a:lstStyle>
            <a:lvl1pPr>
              <a:defRPr sz="2400"/>
            </a:lvl1pPr>
            <a:lvl2pPr>
              <a:defRPr sz="2000"/>
            </a:lvl2pPr>
            <a:lvl3pPr>
              <a:defRPr sz="1800"/>
            </a:lvl3pPr>
            <a:lvl4pPr>
              <a:defRPr sz="2000"/>
            </a:lvl4pPr>
            <a:lvl5pPr>
              <a:defRPr sz="2000"/>
            </a:lvl5pPr>
          </a:lstStyle>
          <a:p>
            <a:pPr lvl="0"/>
            <a:r>
              <a:rPr lang="en-US" dirty="0"/>
              <a:t>Click to edit Master text styles</a:t>
            </a:r>
          </a:p>
        </p:txBody>
      </p:sp>
      <p:sp>
        <p:nvSpPr>
          <p:cNvPr id="10" name="Subtitle 1">
            <a:extLst>
              <a:ext uri="{FF2B5EF4-FFF2-40B4-BE49-F238E27FC236}">
                <a16:creationId xmlns:a16="http://schemas.microsoft.com/office/drawing/2014/main" id="{BF6C6B70-57CD-8DA8-D82D-D58BDD9FD738}"/>
              </a:ext>
            </a:extLst>
          </p:cNvPr>
          <p:cNvSpPr>
            <a:spLocks noGrp="1"/>
          </p:cNvSpPr>
          <p:nvPr>
            <p:ph type="body" idx="17"/>
          </p:nvPr>
        </p:nvSpPr>
        <p:spPr>
          <a:xfrm>
            <a:off x="146290" y="3565006"/>
            <a:ext cx="11890271" cy="452508"/>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1">
            <a:extLst>
              <a:ext uri="{FF2B5EF4-FFF2-40B4-BE49-F238E27FC236}">
                <a16:creationId xmlns:a16="http://schemas.microsoft.com/office/drawing/2014/main" id="{01F5FC51-8221-D27C-B75A-800458358DC5}"/>
              </a:ext>
            </a:extLst>
          </p:cNvPr>
          <p:cNvSpPr>
            <a:spLocks noGrp="1"/>
          </p:cNvSpPr>
          <p:nvPr>
            <p:ph idx="18"/>
          </p:nvPr>
        </p:nvSpPr>
        <p:spPr>
          <a:xfrm>
            <a:off x="146288" y="4029587"/>
            <a:ext cx="11890272" cy="682871"/>
          </a:xfrm>
        </p:spPr>
        <p:txBody>
          <a:bodyPr rIns="91440">
            <a:noAutofit/>
          </a:bodyPr>
          <a:lstStyle>
            <a:lvl1pPr>
              <a:defRPr sz="2400"/>
            </a:lvl1pPr>
            <a:lvl2pPr>
              <a:defRPr sz="2000"/>
            </a:lvl2pPr>
            <a:lvl3pPr>
              <a:defRPr sz="1800"/>
            </a:lvl3pPr>
            <a:lvl4pPr>
              <a:defRPr sz="2000"/>
            </a:lvl4pPr>
            <a:lvl5pPr>
              <a:defRPr sz="2000"/>
            </a:lvl5pPr>
          </a:lstStyle>
          <a:p>
            <a:pPr lvl="0"/>
            <a:r>
              <a:rPr lang="en-US" dirty="0"/>
              <a:t>Click to edit Master text styles</a:t>
            </a:r>
          </a:p>
        </p:txBody>
      </p:sp>
      <p:sp>
        <p:nvSpPr>
          <p:cNvPr id="12" name="Subtitle 1">
            <a:extLst>
              <a:ext uri="{FF2B5EF4-FFF2-40B4-BE49-F238E27FC236}">
                <a16:creationId xmlns:a16="http://schemas.microsoft.com/office/drawing/2014/main" id="{0ECEB900-B8D9-EC1D-E90E-8D1E7174F3C1}"/>
              </a:ext>
            </a:extLst>
          </p:cNvPr>
          <p:cNvSpPr>
            <a:spLocks noGrp="1"/>
          </p:cNvSpPr>
          <p:nvPr>
            <p:ph type="body" idx="19"/>
          </p:nvPr>
        </p:nvSpPr>
        <p:spPr>
          <a:xfrm>
            <a:off x="146289" y="4865964"/>
            <a:ext cx="11890271" cy="452508"/>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1">
            <a:extLst>
              <a:ext uri="{FF2B5EF4-FFF2-40B4-BE49-F238E27FC236}">
                <a16:creationId xmlns:a16="http://schemas.microsoft.com/office/drawing/2014/main" id="{7DDCAA01-1ED1-7332-DFAC-8086C05BDE39}"/>
              </a:ext>
            </a:extLst>
          </p:cNvPr>
          <p:cNvSpPr>
            <a:spLocks noGrp="1"/>
          </p:cNvSpPr>
          <p:nvPr>
            <p:ph idx="20"/>
          </p:nvPr>
        </p:nvSpPr>
        <p:spPr>
          <a:xfrm>
            <a:off x="146287" y="5330545"/>
            <a:ext cx="11890272" cy="682871"/>
          </a:xfrm>
        </p:spPr>
        <p:txBody>
          <a:bodyPr rIns="91440">
            <a:noAutofit/>
          </a:bodyPr>
          <a:lstStyle>
            <a:lvl1pPr>
              <a:defRPr sz="2400"/>
            </a:lvl1pPr>
            <a:lvl2pPr>
              <a:defRPr sz="2000"/>
            </a:lvl2pPr>
            <a:lvl3pPr>
              <a:defRPr sz="1800"/>
            </a:lvl3pPr>
            <a:lvl4pPr>
              <a:defRPr sz="2000"/>
            </a:lvl4pPr>
            <a:lvl5pPr>
              <a:defRPr sz="2000"/>
            </a:lvl5pPr>
          </a:lstStyle>
          <a:p>
            <a:pPr lvl="0"/>
            <a:r>
              <a:rPr lang="en-US" dirty="0"/>
              <a:t>Click to edit Master text styles</a:t>
            </a:r>
          </a:p>
        </p:txBody>
      </p:sp>
      <p:sp>
        <p:nvSpPr>
          <p:cNvPr id="14" name="Content Placeholder 1">
            <a:extLst>
              <a:ext uri="{FF2B5EF4-FFF2-40B4-BE49-F238E27FC236}">
                <a16:creationId xmlns:a16="http://schemas.microsoft.com/office/drawing/2014/main" id="{5922E6B8-CCBA-62B3-0981-A230EFA031C7}"/>
              </a:ext>
            </a:extLst>
          </p:cNvPr>
          <p:cNvSpPr>
            <a:spLocks noGrp="1"/>
          </p:cNvSpPr>
          <p:nvPr>
            <p:ph idx="21"/>
          </p:nvPr>
        </p:nvSpPr>
        <p:spPr>
          <a:xfrm>
            <a:off x="1156526" y="6175129"/>
            <a:ext cx="11890272" cy="682871"/>
          </a:xfrm>
        </p:spPr>
        <p:txBody>
          <a:bodyPr rIns="91440">
            <a:noAutofit/>
          </a:bodyPr>
          <a:lstStyle>
            <a:lvl1pPr marL="0" indent="0">
              <a:buNone/>
              <a:defRPr sz="2400"/>
            </a:lvl1pPr>
            <a:lvl2pPr>
              <a:defRPr sz="2000"/>
            </a:lvl2pPr>
            <a:lvl3pPr>
              <a:defRPr sz="1800"/>
            </a:lvl3pPr>
            <a:lvl4pPr>
              <a:defRPr sz="2000"/>
            </a:lvl4pPr>
            <a:lvl5pPr>
              <a:defRPr sz="2000"/>
            </a:lvl5pPr>
          </a:lstStyle>
          <a:p>
            <a:pPr lvl="0"/>
            <a:r>
              <a:rPr lang="en-US" dirty="0"/>
              <a:t>Click to edit Master text styles</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06351015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3465395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18878740"/>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30709338"/>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18709340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433779213"/>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theme" Target="../theme/theme2.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643277957"/>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49" r:id="rId4"/>
    <p:sldLayoutId id="2147483811" r:id="rId5"/>
    <p:sldLayoutId id="2147483812"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42" r:id="rId17"/>
    <p:sldLayoutId id="2147483814" r:id="rId18"/>
    <p:sldLayoutId id="2147483744" r:id="rId19"/>
    <p:sldLayoutId id="2147483749" r:id="rId20"/>
    <p:sldLayoutId id="2147483750" r:id="rId21"/>
    <p:sldLayoutId id="2147483754" r:id="rId22"/>
    <p:sldLayoutId id="2147483850" r:id="rId23"/>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1507008548"/>
      </p:ext>
    </p:extLst>
  </p:cSld>
  <p:clrMap bg1="lt1" tx1="dk1" bg2="lt2" tx2="dk2" accent1="accent1" accent2="accent2" accent3="accent3" accent4="accent4" accent5="accent5" accent6="accent6" hlink="hlink" folHlink="folHlink"/>
  <p:sldLayoutIdLst>
    <p:sldLayoutId id="2147483753" r:id="rId1"/>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hyperlink" Target="https://www.nj.gov/education/ESSA/" TargetMode="External"/><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j.gov/education/code/current/title6a/chap8.pdf" TargetMode="External"/><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j.gov/education/code/current/title6a/chap8.pdf#page=14&amp;zoom=100,93,426"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hyperlink" Target="https://www.nj.gov/education/code/current/title6a/chap8.pdf#page=17&amp;zoom=100,93,52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nj.gov/education/standards/" TargetMode="External"/><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hyperlink" Target="https://www.state.nj.us/education/code/current/title6a/chap30AppA.pdf" TargetMode="External"/><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3" Type="http://schemas.openxmlformats.org/officeDocument/2006/relationships/hyperlink" Target="https://www.nj.gov/education/code/current/title6a/chap8.pdf#page=4&amp;zoom=100,93,321" TargetMode="External"/><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nj.gov/education/code/current/title6a/chap8.pdf#page=4&amp;zoom=100,93,321" TargetMode="External"/><Relationship Id="rId2" Type="http://schemas.openxmlformats.org/officeDocument/2006/relationships/notesSlide" Target="../notesSlides/notesSlide19.xml"/><Relationship Id="rId1" Type="http://schemas.openxmlformats.org/officeDocument/2006/relationships/slideLayout" Target="../slideLayouts/slideLayout21.xml"/><Relationship Id="rId4" Type="http://schemas.openxmlformats.org/officeDocument/2006/relationships/hyperlink" Target="https://nj.gov/education/standards/clicks/index.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3" Type="http://schemas.openxmlformats.org/officeDocument/2006/relationships/hyperlink" Target="https://www.nj.gov/education/standards/socst/docs/DiversityInclusionLaw.PDF"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njlaw.rutgers.edu/cgi-bin/njstats/showsect.cgi?section=18A%3A35-4.35&amp;actn=getsect"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njlaw.rutgers.edu/cgi-bin/njstats/showsect.cgi?section=18A%3A35-4.36&amp;actn=getsec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nj.gov/education/standards/ela/Index.shtml"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nj.gov/education/standards/math/Index.shtml"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nj.gov/education/standards/science/Index.shtml"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nj.gov/education/standards/socst/index.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nj.gov/education/standards/worldlang/Index.shtml"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nj.gov/education/code/current/title6a/chap9b.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nj.gov/education/standards/chp/index.shtml"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nj.gov/education/standards/vpa/Index.shtml"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nj.gov/education/code/current/title6a/chap16.pdf" TargetMode="External"/><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3" Type="http://schemas.openxmlformats.org/officeDocument/2006/relationships/hyperlink" Target="mailto:Attendance@doe.nj.gov"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homeroom.state.nj.u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hyperlink" Target="http://highpoint.state.nj.us/education/qsac/manual/index.s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nj.gov/education/edueval/teacher/msgp/"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26395-AAA9-498A-86EF-7449AF0F032B}"/>
              </a:ext>
            </a:extLst>
          </p:cNvPr>
          <p:cNvSpPr>
            <a:spLocks noGrp="1"/>
          </p:cNvSpPr>
          <p:nvPr>
            <p:ph type="ctrTitle"/>
          </p:nvPr>
        </p:nvSpPr>
        <p:spPr>
          <a:xfrm>
            <a:off x="-1524" y="1912594"/>
            <a:ext cx="12191999" cy="1830982"/>
          </a:xfrm>
          <a:prstGeom prst="rect">
            <a:avLst/>
          </a:prstGeom>
        </p:spPr>
        <p:txBody>
          <a:bodyPr/>
          <a:lstStyle/>
          <a:p>
            <a:r>
              <a:rPr lang="en-US" sz="4400" dirty="0"/>
              <a:t>Understanding NJQSAC </a:t>
            </a:r>
            <a:br>
              <a:rPr lang="en-US" sz="4400" dirty="0"/>
            </a:br>
            <a:r>
              <a:rPr lang="en-US" sz="4400" dirty="0"/>
              <a:t>District Performance Review Indicators</a:t>
            </a:r>
            <a:br>
              <a:rPr lang="en-US" sz="4400" dirty="0"/>
            </a:br>
            <a:r>
              <a:rPr lang="en-US" sz="4400" dirty="0"/>
              <a:t>Instruction and Program </a:t>
            </a:r>
          </a:p>
        </p:txBody>
      </p:sp>
      <p:sp>
        <p:nvSpPr>
          <p:cNvPr id="3" name="Subtitle 2">
            <a:extLst>
              <a:ext uri="{FF2B5EF4-FFF2-40B4-BE49-F238E27FC236}">
                <a16:creationId xmlns:a16="http://schemas.microsoft.com/office/drawing/2014/main" id="{B4C4E071-CD02-4AFC-A8DD-BD3A32D70C8C}"/>
              </a:ext>
            </a:extLst>
          </p:cNvPr>
          <p:cNvSpPr>
            <a:spLocks noGrp="1"/>
          </p:cNvSpPr>
          <p:nvPr>
            <p:ph type="subTitle" idx="1"/>
          </p:nvPr>
        </p:nvSpPr>
        <p:spPr>
          <a:xfrm>
            <a:off x="-152387" y="4063961"/>
            <a:ext cx="12191998" cy="2198080"/>
          </a:xfrm>
        </p:spPr>
        <p:txBody>
          <a:bodyPr/>
          <a:lstStyle/>
          <a:p>
            <a:pPr>
              <a:lnSpc>
                <a:spcPct val="100000"/>
              </a:lnSpc>
              <a:spcBef>
                <a:spcPts val="600"/>
              </a:spcBef>
              <a:spcAft>
                <a:spcPts val="0"/>
              </a:spcAft>
            </a:pPr>
            <a:r>
              <a:rPr lang="en-US" dirty="0"/>
              <a:t>Division of Field Support and Services</a:t>
            </a:r>
          </a:p>
          <a:p>
            <a:pPr>
              <a:lnSpc>
                <a:spcPct val="100000"/>
              </a:lnSpc>
              <a:spcBef>
                <a:spcPts val="600"/>
              </a:spcBef>
              <a:spcAft>
                <a:spcPts val="0"/>
              </a:spcAft>
            </a:pPr>
            <a:r>
              <a:rPr lang="en-US" dirty="0"/>
              <a:t>County Offices of Education</a:t>
            </a:r>
          </a:p>
          <a:p>
            <a:pPr>
              <a:lnSpc>
                <a:spcPct val="100000"/>
              </a:lnSpc>
              <a:spcBef>
                <a:spcPts val="2400"/>
              </a:spcBef>
              <a:spcAft>
                <a:spcPts val="0"/>
              </a:spcAft>
            </a:pPr>
            <a:r>
              <a:rPr lang="en-US" dirty="0">
                <a:solidFill>
                  <a:srgbClr val="C00000"/>
                </a:solidFill>
              </a:rPr>
              <a:t>Revised </a:t>
            </a:r>
            <a:r>
              <a:rPr lang="en-US">
                <a:solidFill>
                  <a:srgbClr val="C00000"/>
                </a:solidFill>
              </a:rPr>
              <a:t>August 2024</a:t>
            </a:r>
            <a:endParaRPr lang="en-US" dirty="0">
              <a:solidFill>
                <a:srgbClr val="C00000"/>
              </a:solidFill>
            </a:endParaRPr>
          </a:p>
        </p:txBody>
      </p:sp>
      <p:pic>
        <p:nvPicPr>
          <p:cNvPr id="7" name="Picture 6" descr="Logo: State of New Jersey, Department of Education.">
            <a:extLst>
              <a:ext uri="{FF2B5EF4-FFF2-40B4-BE49-F238E27FC236}">
                <a16:creationId xmlns:a16="http://schemas.microsoft.com/office/drawing/2014/main" id="{CFFF7F15-FF11-4345-97C1-62A24DBFB1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39" y="6037641"/>
            <a:ext cx="11890272" cy="768098"/>
          </a:xfrm>
          <a:prstGeom prst="rect">
            <a:avLst/>
          </a:prstGeom>
        </p:spPr>
      </p:pic>
    </p:spTree>
    <p:extLst>
      <p:ext uri="{BB962C8B-B14F-4D97-AF65-F5344CB8AC3E}">
        <p14:creationId xmlns:p14="http://schemas.microsoft.com/office/powerpoint/2010/main" val="1411797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985D75C-D4C7-4864-B014-519D43A2C0EA}"/>
              </a:ext>
            </a:extLst>
          </p:cNvPr>
          <p:cNvSpPr>
            <a:spLocks noGrp="1"/>
          </p:cNvSpPr>
          <p:nvPr>
            <p:ph type="title"/>
          </p:nvPr>
        </p:nvSpPr>
        <p:spPr>
          <a:xfrm>
            <a:off x="1308100" y="-96045"/>
            <a:ext cx="11808577" cy="1325563"/>
          </a:xfrm>
        </p:spPr>
        <p:txBody>
          <a:bodyPr>
            <a:normAutofit/>
          </a:bodyPr>
          <a:lstStyle/>
          <a:p>
            <a:pPr algn="l"/>
            <a:r>
              <a:rPr lang="en-US" sz="3400" dirty="0">
                <a:latin typeface="Palatino Linotype" panose="02040502050505030304" pitchFamily="18" charset="0"/>
              </a:rPr>
              <a:t>An Overview for Data-Specific Indicators 1</a:t>
            </a:r>
            <a:r>
              <a:rPr lang="en-US" sz="3400" dirty="0"/>
              <a:t>–</a:t>
            </a:r>
            <a:r>
              <a:rPr lang="en-US" sz="3400" dirty="0">
                <a:latin typeface="Palatino Linotype" panose="02040502050505030304" pitchFamily="18" charset="0"/>
              </a:rPr>
              <a:t>7 </a:t>
            </a:r>
            <a:br>
              <a:rPr lang="en-US" sz="3400" dirty="0">
                <a:latin typeface="Palatino Linotype" panose="02040502050505030304" pitchFamily="18" charset="0"/>
              </a:rPr>
            </a:br>
            <a:r>
              <a:rPr lang="en-US" sz="3400" dirty="0">
                <a:latin typeface="Palatino Linotype" panose="02040502050505030304" pitchFamily="18" charset="0"/>
              </a:rPr>
              <a:t>Achievement Score </a:t>
            </a:r>
            <a:r>
              <a:rPr lang="en-US" sz="2400" dirty="0">
                <a:latin typeface="Palatino Linotype" panose="02040502050505030304" pitchFamily="18" charset="0"/>
              </a:rPr>
              <a:t>(2 of 2) Total of 60 Points</a:t>
            </a:r>
          </a:p>
        </p:txBody>
      </p:sp>
      <p:sp>
        <p:nvSpPr>
          <p:cNvPr id="15" name="Text Placeholder 14">
            <a:extLst>
              <a:ext uri="{FF2B5EF4-FFF2-40B4-BE49-F238E27FC236}">
                <a16:creationId xmlns:a16="http://schemas.microsoft.com/office/drawing/2014/main" id="{32FEC0C0-375C-445E-8E6D-DA07ED863541}"/>
              </a:ext>
            </a:extLst>
          </p:cNvPr>
          <p:cNvSpPr>
            <a:spLocks noGrp="1"/>
          </p:cNvSpPr>
          <p:nvPr>
            <p:ph idx="1"/>
          </p:nvPr>
        </p:nvSpPr>
        <p:spPr>
          <a:xfrm>
            <a:off x="179758" y="1178718"/>
            <a:ext cx="12012242" cy="4905226"/>
          </a:xfrm>
        </p:spPr>
        <p:txBody>
          <a:bodyPr>
            <a:normAutofit fontScale="92500"/>
          </a:bodyPr>
          <a:lstStyle/>
          <a:p>
            <a:pPr marL="0" indent="0">
              <a:spcBef>
                <a:spcPts val="0"/>
              </a:spcBef>
              <a:buNone/>
            </a:pPr>
            <a:r>
              <a:rPr lang="en-US" sz="2200" dirty="0">
                <a:latin typeface="Palatino Linotype" panose="02040502050505030304" pitchFamily="18" charset="0"/>
              </a:rPr>
              <a:t>Indicators 1–6 are data specific indicators based on assessments in the specified content. The assessment data is provided by NJDOE and points vary based on grade bands (see User manual). Indicator 7 is a district’s school quality which is defined as chronic absenteeism.</a:t>
            </a:r>
          </a:p>
          <a:p>
            <a:pPr marL="742950" lvl="1" indent="-285750" fontAlgn="base">
              <a:spcBef>
                <a:spcPts val="0"/>
              </a:spcBef>
            </a:pPr>
            <a:r>
              <a:rPr lang="en-US" sz="2200" dirty="0">
                <a:latin typeface="Palatino Linotype" panose="02040502050505030304" pitchFamily="18" charset="0"/>
              </a:rPr>
              <a:t>Indicator 1 - ELA performance</a:t>
            </a:r>
          </a:p>
          <a:p>
            <a:pPr marL="742950" lvl="1" indent="-285750" fontAlgn="base">
              <a:spcBef>
                <a:spcPts val="0"/>
              </a:spcBef>
            </a:pPr>
            <a:r>
              <a:rPr lang="en-US" sz="2200" dirty="0">
                <a:latin typeface="Palatino Linotype" panose="02040502050505030304" pitchFamily="18" charset="0"/>
              </a:rPr>
              <a:t>Indicator 2 - Math performance</a:t>
            </a:r>
          </a:p>
          <a:p>
            <a:pPr marL="742950" lvl="1" indent="-285750" fontAlgn="base">
              <a:spcBef>
                <a:spcPts val="0"/>
              </a:spcBef>
            </a:pPr>
            <a:r>
              <a:rPr lang="en-US" sz="2200" dirty="0">
                <a:latin typeface="Palatino Linotype" panose="02040502050505030304" pitchFamily="18" charset="0"/>
              </a:rPr>
              <a:t>Indicator 3 -  Science performance</a:t>
            </a:r>
          </a:p>
          <a:p>
            <a:pPr marL="742950" lvl="1" indent="-285750" fontAlgn="base">
              <a:spcBef>
                <a:spcPts val="0"/>
              </a:spcBef>
            </a:pPr>
            <a:r>
              <a:rPr lang="en-US" sz="2200" dirty="0">
                <a:latin typeface="Palatino Linotype" panose="02040502050505030304" pitchFamily="18" charset="0"/>
              </a:rPr>
              <a:t>Indicator 4 - ELA Student growth</a:t>
            </a:r>
          </a:p>
          <a:p>
            <a:pPr marL="742950" lvl="1" indent="-285750" fontAlgn="base">
              <a:spcBef>
                <a:spcPts val="0"/>
              </a:spcBef>
            </a:pPr>
            <a:r>
              <a:rPr lang="en-US" sz="2200" dirty="0">
                <a:latin typeface="Palatino Linotype" panose="02040502050505030304" pitchFamily="18" charset="0"/>
              </a:rPr>
              <a:t>Indicator 5 - Mathematics Student growth</a:t>
            </a:r>
          </a:p>
          <a:p>
            <a:pPr marL="742950" lvl="1" indent="-285750" fontAlgn="base">
              <a:spcBef>
                <a:spcPts val="0"/>
              </a:spcBef>
            </a:pPr>
            <a:r>
              <a:rPr lang="en-US" sz="2200" dirty="0">
                <a:latin typeface="Palatino Linotype" panose="02040502050505030304" pitchFamily="18" charset="0"/>
              </a:rPr>
              <a:t>Indicator 6 - Graduation rate</a:t>
            </a:r>
          </a:p>
          <a:p>
            <a:pPr marL="742950" lvl="1" indent="-285750" fontAlgn="base">
              <a:spcBef>
                <a:spcPts val="0"/>
              </a:spcBef>
            </a:pPr>
            <a:r>
              <a:rPr lang="en-US" sz="2200" dirty="0">
                <a:latin typeface="Palatino Linotype" panose="02040502050505030304" pitchFamily="18" charset="0"/>
              </a:rPr>
              <a:t>Indicator 7 - Chronic Absenteeism</a:t>
            </a:r>
            <a:endParaRPr lang="en-US" sz="2600" dirty="0">
              <a:latin typeface="Palatino Linotype" panose="02040502050505030304" pitchFamily="18" charset="0"/>
            </a:endParaRPr>
          </a:p>
        </p:txBody>
      </p:sp>
      <p:sp>
        <p:nvSpPr>
          <p:cNvPr id="4" name="Slide Number Placeholder 3">
            <a:extLst>
              <a:ext uri="{FF2B5EF4-FFF2-40B4-BE49-F238E27FC236}">
                <a16:creationId xmlns:a16="http://schemas.microsoft.com/office/drawing/2014/main" id="{98C59C93-8F29-50EF-6007-E63486B79F65}"/>
              </a:ext>
            </a:extLst>
          </p:cNvPr>
          <p:cNvSpPr txBox="1">
            <a:spLocks/>
          </p:cNvSpPr>
          <p:nvPr/>
        </p:nvSpPr>
        <p:spPr>
          <a:xfrm>
            <a:off x="8687719" y="6257197"/>
            <a:ext cx="2743200" cy="365125"/>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3D1C70C-36A2-44FC-A083-98959550CFF4}" type="slidenum">
              <a:rPr lang="en-US" sz="1400" dirty="0" smtClean="0">
                <a:solidFill>
                  <a:srgbClr val="FFFFFF"/>
                </a:solidFill>
              </a:rPr>
              <a:pPr algn="r"/>
              <a:t>10</a:t>
            </a:fld>
            <a:endParaRPr lang="en-US" sz="1400">
              <a:solidFill>
                <a:srgbClr val="FFFFFF"/>
              </a:solidFill>
            </a:endParaRPr>
          </a:p>
        </p:txBody>
      </p:sp>
    </p:spTree>
    <p:extLst>
      <p:ext uri="{BB962C8B-B14F-4D97-AF65-F5344CB8AC3E}">
        <p14:creationId xmlns:p14="http://schemas.microsoft.com/office/powerpoint/2010/main" val="373898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85E8-E2ED-47EE-94EA-5058228845D0}"/>
              </a:ext>
            </a:extLst>
          </p:cNvPr>
          <p:cNvSpPr>
            <a:spLocks noGrp="1"/>
          </p:cNvSpPr>
          <p:nvPr>
            <p:ph type="title"/>
          </p:nvPr>
        </p:nvSpPr>
        <p:spPr>
          <a:xfrm>
            <a:off x="1302498" y="236661"/>
            <a:ext cx="10128421" cy="769977"/>
          </a:xfrm>
        </p:spPr>
        <p:txBody>
          <a:bodyPr/>
          <a:lstStyle/>
          <a:p>
            <a:r>
              <a:rPr lang="en-US" sz="3400" dirty="0"/>
              <a:t>Indicator 7 for Student Achievement Score</a:t>
            </a:r>
            <a:br>
              <a:rPr lang="en-US" sz="8000" dirty="0"/>
            </a:br>
            <a:r>
              <a:rPr lang="en-US" sz="2400" dirty="0"/>
              <a:t>(Total of 10 Points)</a:t>
            </a:r>
          </a:p>
        </p:txBody>
      </p:sp>
      <p:sp>
        <p:nvSpPr>
          <p:cNvPr id="3" name="Text Placeholder 2">
            <a:extLst>
              <a:ext uri="{FF2B5EF4-FFF2-40B4-BE49-F238E27FC236}">
                <a16:creationId xmlns:a16="http://schemas.microsoft.com/office/drawing/2014/main" id="{AA781FB6-5FF7-4943-90C5-2936108D73B2}"/>
              </a:ext>
            </a:extLst>
          </p:cNvPr>
          <p:cNvSpPr>
            <a:spLocks noGrp="1"/>
          </p:cNvSpPr>
          <p:nvPr>
            <p:ph type="body" idx="1"/>
          </p:nvPr>
        </p:nvSpPr>
        <p:spPr>
          <a:xfrm>
            <a:off x="46945" y="1063110"/>
            <a:ext cx="5004707" cy="462003"/>
          </a:xfrm>
        </p:spPr>
        <p:txBody>
          <a:bodyPr/>
          <a:lstStyle/>
          <a:p>
            <a:r>
              <a:rPr lang="en-US" sz="1900" b="1" dirty="0">
                <a:latin typeface="Palatino Linotype" panose="02040502050505030304" pitchFamily="18" charset="0"/>
              </a:rPr>
              <a:t>1.  School Quality (Chronic Absenteeism</a:t>
            </a:r>
            <a:r>
              <a:rPr lang="en-US" sz="2000" b="1" dirty="0">
                <a:latin typeface="Palatino Linotype" panose="02040502050505030304" pitchFamily="18" charset="0"/>
              </a:rPr>
              <a:t>)</a:t>
            </a:r>
          </a:p>
        </p:txBody>
      </p:sp>
      <p:sp>
        <p:nvSpPr>
          <p:cNvPr id="4" name="Content Placeholder 3">
            <a:extLst>
              <a:ext uri="{FF2B5EF4-FFF2-40B4-BE49-F238E27FC236}">
                <a16:creationId xmlns:a16="http://schemas.microsoft.com/office/drawing/2014/main" id="{568F86A3-19D7-4855-8D24-8B1C9F5C1090}"/>
              </a:ext>
            </a:extLst>
          </p:cNvPr>
          <p:cNvSpPr>
            <a:spLocks noGrp="1"/>
          </p:cNvSpPr>
          <p:nvPr>
            <p:ph sz="half" idx="2"/>
          </p:nvPr>
        </p:nvSpPr>
        <p:spPr>
          <a:xfrm>
            <a:off x="1" y="1629838"/>
            <a:ext cx="4157330" cy="4627359"/>
          </a:xfrm>
        </p:spPr>
        <p:txBody>
          <a:bodyPr vert="horz" lIns="91440" tIns="45720" rIns="91440" bIns="45720" rtlCol="0" anchor="t">
            <a:noAutofit/>
          </a:bodyPr>
          <a:lstStyle/>
          <a:p>
            <a:pPr marL="0" indent="0">
              <a:spcAft>
                <a:spcPts val="0"/>
              </a:spcAft>
              <a:buNone/>
            </a:pPr>
            <a:r>
              <a:rPr lang="en-US" sz="1700" dirty="0">
                <a:latin typeface="Palatino Linotype"/>
              </a:rPr>
              <a:t>The measure for school quality and student success is chronic absenteeism, which is aligned with the state’s </a:t>
            </a:r>
            <a:r>
              <a:rPr lang="en-US" sz="1700" i="1" dirty="0">
                <a:latin typeface="Palatino Linotype"/>
                <a:hlinkClick r:id="rId3"/>
              </a:rPr>
              <a:t>ESSA </a:t>
            </a:r>
            <a:r>
              <a:rPr lang="en-US" sz="1700" dirty="0">
                <a:latin typeface="Palatino Linotype"/>
                <a:hlinkClick r:id="rId3"/>
              </a:rPr>
              <a:t>Plan</a:t>
            </a:r>
            <a:r>
              <a:rPr lang="en-US" sz="1700" dirty="0">
                <a:latin typeface="Palatino Linotype"/>
              </a:rPr>
              <a:t>. </a:t>
            </a:r>
            <a:endParaRPr lang="en-US" sz="1700" dirty="0"/>
          </a:p>
          <a:p>
            <a:pPr marL="0" indent="0">
              <a:spcAft>
                <a:spcPts val="0"/>
              </a:spcAft>
              <a:buNone/>
            </a:pPr>
            <a:r>
              <a:rPr lang="en-US" sz="1700" dirty="0">
                <a:latin typeface="Palatino Linotype"/>
              </a:rPr>
              <a:t>Chronic Absenteeism rates are </a:t>
            </a:r>
            <a:br>
              <a:rPr lang="en-US" sz="1700" dirty="0">
                <a:latin typeface="Palatino Linotype"/>
              </a:rPr>
            </a:br>
            <a:r>
              <a:rPr lang="en-US" sz="1700" dirty="0">
                <a:latin typeface="Palatino Linotype"/>
              </a:rPr>
              <a:t>calculated based on the percentage of students in grades kindergarten through 12 who: </a:t>
            </a:r>
            <a:endParaRPr lang="en-US" sz="1700" dirty="0"/>
          </a:p>
          <a:p>
            <a:pPr>
              <a:spcAft>
                <a:spcPts val="0"/>
              </a:spcAft>
            </a:pPr>
            <a:r>
              <a:rPr lang="en-US" sz="1700" dirty="0">
                <a:latin typeface="Palatino Linotype"/>
              </a:rPr>
              <a:t>are enrolled in the district for 45 or more days during the school year; and </a:t>
            </a:r>
            <a:endParaRPr lang="en-US" sz="1700" dirty="0"/>
          </a:p>
          <a:p>
            <a:pPr>
              <a:spcAft>
                <a:spcPts val="0"/>
              </a:spcAft>
            </a:pPr>
            <a:r>
              <a:rPr lang="en-US" sz="1700" dirty="0">
                <a:latin typeface="Palatino Linotype"/>
              </a:rPr>
              <a:t>are chronically absent, which means they have missed more than 10% of the school days for which they are in membership. </a:t>
            </a:r>
            <a:endParaRPr lang="en-US" sz="1700" dirty="0"/>
          </a:p>
        </p:txBody>
      </p:sp>
      <p:sp>
        <p:nvSpPr>
          <p:cNvPr id="5" name="Text Placeholder 4">
            <a:extLst>
              <a:ext uri="{FF2B5EF4-FFF2-40B4-BE49-F238E27FC236}">
                <a16:creationId xmlns:a16="http://schemas.microsoft.com/office/drawing/2014/main" id="{5C9D7EEB-C3E3-4979-8643-1B7809783BDC}"/>
              </a:ext>
            </a:extLst>
          </p:cNvPr>
          <p:cNvSpPr>
            <a:spLocks noGrp="1"/>
          </p:cNvSpPr>
          <p:nvPr>
            <p:ph type="body" idx="13"/>
          </p:nvPr>
        </p:nvSpPr>
        <p:spPr>
          <a:xfrm>
            <a:off x="5051652" y="631937"/>
            <a:ext cx="3410337" cy="823667"/>
          </a:xfrm>
        </p:spPr>
        <p:txBody>
          <a:bodyPr/>
          <a:lstStyle/>
          <a:p>
            <a:r>
              <a:rPr lang="en-US" sz="1900" dirty="0"/>
              <a:t>2.  Purpose</a:t>
            </a:r>
          </a:p>
        </p:txBody>
      </p:sp>
      <p:sp>
        <p:nvSpPr>
          <p:cNvPr id="6" name="Content Placeholder 5">
            <a:extLst>
              <a:ext uri="{FF2B5EF4-FFF2-40B4-BE49-F238E27FC236}">
                <a16:creationId xmlns:a16="http://schemas.microsoft.com/office/drawing/2014/main" id="{19BA19C2-0E47-4ABF-986D-53A3E8F9EE0F}"/>
              </a:ext>
            </a:extLst>
          </p:cNvPr>
          <p:cNvSpPr>
            <a:spLocks noGrp="1"/>
          </p:cNvSpPr>
          <p:nvPr>
            <p:ph sz="half" idx="14"/>
          </p:nvPr>
        </p:nvSpPr>
        <p:spPr>
          <a:xfrm>
            <a:off x="4786625" y="1629838"/>
            <a:ext cx="2730500" cy="3974107"/>
          </a:xfrm>
        </p:spPr>
        <p:txBody>
          <a:bodyPr/>
          <a:lstStyle/>
          <a:p>
            <a:r>
              <a:rPr lang="en-US" sz="1700" dirty="0">
                <a:latin typeface="Palatino Linotype" panose="02040502050505030304" pitchFamily="18" charset="0"/>
              </a:rPr>
              <a:t>To ensure that school districts are implementing strategies that encourage student attendance and interventions to help students overcome barriers to attendance.</a:t>
            </a:r>
          </a:p>
        </p:txBody>
      </p:sp>
      <p:sp>
        <p:nvSpPr>
          <p:cNvPr id="7" name="Text Placeholder 6">
            <a:extLst>
              <a:ext uri="{FF2B5EF4-FFF2-40B4-BE49-F238E27FC236}">
                <a16:creationId xmlns:a16="http://schemas.microsoft.com/office/drawing/2014/main" id="{41872D8B-BE44-4F20-BDD7-E20FE7AECC58}"/>
              </a:ext>
            </a:extLst>
          </p:cNvPr>
          <p:cNvSpPr>
            <a:spLocks noGrp="1"/>
          </p:cNvSpPr>
          <p:nvPr>
            <p:ph type="body" idx="15"/>
          </p:nvPr>
        </p:nvSpPr>
        <p:spPr>
          <a:xfrm>
            <a:off x="8318500" y="651719"/>
            <a:ext cx="3410337" cy="823667"/>
          </a:xfrm>
        </p:spPr>
        <p:txBody>
          <a:bodyPr/>
          <a:lstStyle/>
          <a:p>
            <a:r>
              <a:rPr lang="en-US" sz="2000" dirty="0"/>
              <a:t>3. </a:t>
            </a:r>
            <a:r>
              <a:rPr lang="en-US" sz="1900" dirty="0"/>
              <a:t>Documentation</a:t>
            </a:r>
          </a:p>
        </p:txBody>
      </p:sp>
      <p:sp>
        <p:nvSpPr>
          <p:cNvPr id="8" name="Content Placeholder 7">
            <a:extLst>
              <a:ext uri="{FF2B5EF4-FFF2-40B4-BE49-F238E27FC236}">
                <a16:creationId xmlns:a16="http://schemas.microsoft.com/office/drawing/2014/main" id="{926CDDDF-EF57-4D81-8A2C-CFAA281D75EC}"/>
              </a:ext>
            </a:extLst>
          </p:cNvPr>
          <p:cNvSpPr>
            <a:spLocks noGrp="1"/>
          </p:cNvSpPr>
          <p:nvPr>
            <p:ph sz="half" idx="16"/>
          </p:nvPr>
        </p:nvSpPr>
        <p:spPr>
          <a:xfrm>
            <a:off x="8560573" y="1617096"/>
            <a:ext cx="3168264" cy="3974107"/>
          </a:xfrm>
        </p:spPr>
        <p:txBody>
          <a:bodyPr/>
          <a:lstStyle/>
          <a:p>
            <a:r>
              <a:rPr lang="en-US" sz="1700" b="1" dirty="0">
                <a:latin typeface="Palatino Linotype" panose="02040502050505030304" pitchFamily="18" charset="0"/>
              </a:rPr>
              <a:t>School Districts:</a:t>
            </a:r>
            <a:br>
              <a:rPr lang="en-US" sz="1700" dirty="0">
                <a:latin typeface="Palatino Linotype" panose="02040502050505030304" pitchFamily="18" charset="0"/>
              </a:rPr>
            </a:br>
            <a:r>
              <a:rPr lang="en-US" sz="1700" dirty="0">
                <a:latin typeface="Palatino Linotype" panose="02040502050505030304" pitchFamily="18" charset="0"/>
              </a:rPr>
              <a:t>No Required Actions</a:t>
            </a:r>
          </a:p>
          <a:p>
            <a:r>
              <a:rPr lang="en-US" sz="1700" b="1" dirty="0">
                <a:latin typeface="Palatino Linotype" panose="02040502050505030304" pitchFamily="18" charset="0"/>
              </a:rPr>
              <a:t>County Offices:</a:t>
            </a:r>
            <a:br>
              <a:rPr lang="en-US" sz="1700" dirty="0">
                <a:latin typeface="Palatino Linotype" panose="02040502050505030304" pitchFamily="18" charset="0"/>
              </a:rPr>
            </a:br>
            <a:r>
              <a:rPr lang="en-US" sz="1700" dirty="0">
                <a:latin typeface="Palatino Linotype" panose="02040502050505030304" pitchFamily="18" charset="0"/>
              </a:rPr>
              <a:t>Review NJDOE Chronic Absenteeism Data</a:t>
            </a:r>
          </a:p>
          <a:p>
            <a:r>
              <a:rPr lang="en-US" sz="1700" dirty="0">
                <a:latin typeface="Palatino Linotype" panose="02040502050505030304" pitchFamily="18" charset="0"/>
              </a:rPr>
              <a:t>See User Manual</a:t>
            </a:r>
          </a:p>
        </p:txBody>
      </p:sp>
      <p:sp>
        <p:nvSpPr>
          <p:cNvPr id="9" name="Slide Number Placeholder 8">
            <a:extLst>
              <a:ext uri="{FF2B5EF4-FFF2-40B4-BE49-F238E27FC236}">
                <a16:creationId xmlns:a16="http://schemas.microsoft.com/office/drawing/2014/main" id="{BAF4B06D-08E1-4B8D-99F7-D94CFCF2C710}"/>
              </a:ext>
            </a:extLst>
          </p:cNvPr>
          <p:cNvSpPr>
            <a:spLocks noGrp="1"/>
          </p:cNvSpPr>
          <p:nvPr>
            <p:ph type="sldNum" sz="quarter" idx="12"/>
          </p:nvPr>
        </p:nvSpPr>
        <p:spPr/>
        <p:txBody>
          <a:bodyPr/>
          <a:lstStyle/>
          <a:p>
            <a:fld id="{A3D1C70C-36A2-44FC-A083-98959550CFF4}" type="slidenum">
              <a:rPr lang="en-US" smtClean="0"/>
              <a:t>11</a:t>
            </a:fld>
            <a:endParaRPr lang="en-US"/>
          </a:p>
        </p:txBody>
      </p:sp>
    </p:spTree>
    <p:extLst>
      <p:ext uri="{BB962C8B-B14F-4D97-AF65-F5344CB8AC3E}">
        <p14:creationId xmlns:p14="http://schemas.microsoft.com/office/powerpoint/2010/main" val="356696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85E8-E2ED-47EE-94EA-5058228845D0}"/>
              </a:ext>
            </a:extLst>
          </p:cNvPr>
          <p:cNvSpPr>
            <a:spLocks noGrp="1"/>
          </p:cNvSpPr>
          <p:nvPr>
            <p:ph type="title"/>
          </p:nvPr>
        </p:nvSpPr>
        <p:spPr>
          <a:xfrm>
            <a:off x="1302498" y="529258"/>
            <a:ext cx="10128421" cy="545315"/>
          </a:xfrm>
        </p:spPr>
        <p:txBody>
          <a:bodyPr/>
          <a:lstStyle/>
          <a:p>
            <a:r>
              <a:rPr lang="en-US" sz="3400" dirty="0"/>
              <a:t>I&amp;P Indicator 8 </a:t>
            </a:r>
            <a:r>
              <a:rPr lang="en-US" sz="2400" dirty="0"/>
              <a:t>(Total of 6 Points)</a:t>
            </a:r>
          </a:p>
        </p:txBody>
      </p:sp>
      <p:sp>
        <p:nvSpPr>
          <p:cNvPr id="3" name="Text Placeholder 2">
            <a:extLst>
              <a:ext uri="{FF2B5EF4-FFF2-40B4-BE49-F238E27FC236}">
                <a16:creationId xmlns:a16="http://schemas.microsoft.com/office/drawing/2014/main" id="{AA781FB6-5FF7-4943-90C5-2936108D73B2}"/>
              </a:ext>
            </a:extLst>
          </p:cNvPr>
          <p:cNvSpPr>
            <a:spLocks noGrp="1"/>
          </p:cNvSpPr>
          <p:nvPr>
            <p:ph type="body" idx="1"/>
          </p:nvPr>
        </p:nvSpPr>
        <p:spPr>
          <a:xfrm>
            <a:off x="228600" y="1550942"/>
            <a:ext cx="3871204" cy="458915"/>
          </a:xfrm>
        </p:spPr>
        <p:txBody>
          <a:bodyPr/>
          <a:lstStyle/>
          <a:p>
            <a:r>
              <a:rPr lang="en-US" sz="2000" dirty="0"/>
              <a:t>1. Assessment Participation and Performance</a:t>
            </a:r>
          </a:p>
        </p:txBody>
      </p:sp>
      <p:sp>
        <p:nvSpPr>
          <p:cNvPr id="4" name="Content Placeholder 3">
            <a:extLst>
              <a:ext uri="{FF2B5EF4-FFF2-40B4-BE49-F238E27FC236}">
                <a16:creationId xmlns:a16="http://schemas.microsoft.com/office/drawing/2014/main" id="{568F86A3-19D7-4855-8D24-8B1C9F5C1090}"/>
              </a:ext>
            </a:extLst>
          </p:cNvPr>
          <p:cNvSpPr>
            <a:spLocks noGrp="1"/>
          </p:cNvSpPr>
          <p:nvPr>
            <p:ph sz="half" idx="2"/>
          </p:nvPr>
        </p:nvSpPr>
        <p:spPr>
          <a:xfrm>
            <a:off x="284602" y="1907109"/>
            <a:ext cx="3759200" cy="3974107"/>
          </a:xfrm>
        </p:spPr>
        <p:txBody>
          <a:bodyPr/>
          <a:lstStyle/>
          <a:p>
            <a:pPr marL="0" indent="0">
              <a:buNone/>
            </a:pPr>
            <a:r>
              <a:rPr lang="en-US" sz="1700" dirty="0">
                <a:solidFill>
                  <a:prstClr val="black"/>
                </a:solidFill>
              </a:rPr>
              <a:t>The chief school administrator (CSA) reports [preliminary and final] participation and performance results of annual Statewide assessments to the district board of education within 60 days of receipt of the finalized information from the Department. The reports include aggregated and disaggregated student group data, as well as trend and comparative analyses and appropriate intervention strategies. (</a:t>
            </a:r>
            <a:r>
              <a:rPr lang="en-US" sz="1700" i="1" dirty="0">
                <a:solidFill>
                  <a:prstClr val="black"/>
                </a:solidFill>
                <a:hlinkClick r:id="rId3"/>
              </a:rPr>
              <a:t>N.J.A.C. </a:t>
            </a:r>
            <a:r>
              <a:rPr lang="en-US" sz="1700" dirty="0">
                <a:solidFill>
                  <a:prstClr val="black"/>
                </a:solidFill>
                <a:hlinkClick r:id="rId3"/>
              </a:rPr>
              <a:t>6A:8-4.3</a:t>
            </a:r>
            <a:r>
              <a:rPr lang="en-US" sz="1700" dirty="0">
                <a:solidFill>
                  <a:prstClr val="black"/>
                </a:solidFill>
              </a:rPr>
              <a:t>)</a:t>
            </a:r>
            <a:endParaRPr lang="en-US" sz="1700" b="1" dirty="0">
              <a:solidFill>
                <a:prstClr val="black"/>
              </a:solidFill>
            </a:endParaRPr>
          </a:p>
        </p:txBody>
      </p:sp>
      <p:sp>
        <p:nvSpPr>
          <p:cNvPr id="5" name="Text Placeholder 4">
            <a:extLst>
              <a:ext uri="{FF2B5EF4-FFF2-40B4-BE49-F238E27FC236}">
                <a16:creationId xmlns:a16="http://schemas.microsoft.com/office/drawing/2014/main" id="{5C9D7EEB-C3E3-4979-8643-1B7809783BDC}"/>
              </a:ext>
            </a:extLst>
          </p:cNvPr>
          <p:cNvSpPr>
            <a:spLocks noGrp="1"/>
          </p:cNvSpPr>
          <p:nvPr>
            <p:ph type="body" idx="13"/>
          </p:nvPr>
        </p:nvSpPr>
        <p:spPr>
          <a:xfrm>
            <a:off x="4316662" y="1227420"/>
            <a:ext cx="3410337" cy="457575"/>
          </a:xfrm>
        </p:spPr>
        <p:txBody>
          <a:bodyPr/>
          <a:lstStyle/>
          <a:p>
            <a:r>
              <a:rPr lang="en-US" sz="2000" dirty="0"/>
              <a:t>2.  Purpose</a:t>
            </a:r>
          </a:p>
        </p:txBody>
      </p:sp>
      <p:sp>
        <p:nvSpPr>
          <p:cNvPr id="6" name="Content Placeholder 5">
            <a:extLst>
              <a:ext uri="{FF2B5EF4-FFF2-40B4-BE49-F238E27FC236}">
                <a16:creationId xmlns:a16="http://schemas.microsoft.com/office/drawing/2014/main" id="{19BA19C2-0E47-4ABF-986D-53A3E8F9EE0F}"/>
              </a:ext>
            </a:extLst>
          </p:cNvPr>
          <p:cNvSpPr>
            <a:spLocks noGrp="1"/>
          </p:cNvSpPr>
          <p:nvPr>
            <p:ph sz="half" idx="14"/>
          </p:nvPr>
        </p:nvSpPr>
        <p:spPr>
          <a:xfrm>
            <a:off x="4390832" y="1829582"/>
            <a:ext cx="3410336" cy="3974107"/>
          </a:xfrm>
        </p:spPr>
        <p:txBody>
          <a:bodyPr/>
          <a:lstStyle/>
          <a:p>
            <a:r>
              <a:rPr lang="en-US" sz="1700" dirty="0"/>
              <a:t>To ensure school districts are transparent and held accountable to the district board of education regarding the proficiency and growth of students on statewide assessments by presenting analyses that include student groups, comparison data and intervention strategies that correspond to the data.</a:t>
            </a:r>
            <a:endParaRPr lang="en-US" sz="1700" b="1" dirty="0"/>
          </a:p>
        </p:txBody>
      </p:sp>
      <p:sp>
        <p:nvSpPr>
          <p:cNvPr id="7" name="Text Placeholder 6">
            <a:extLst>
              <a:ext uri="{FF2B5EF4-FFF2-40B4-BE49-F238E27FC236}">
                <a16:creationId xmlns:a16="http://schemas.microsoft.com/office/drawing/2014/main" id="{41872D8B-BE44-4F20-BDD7-E20FE7AECC58}"/>
              </a:ext>
            </a:extLst>
          </p:cNvPr>
          <p:cNvSpPr>
            <a:spLocks noGrp="1"/>
          </p:cNvSpPr>
          <p:nvPr>
            <p:ph type="body" idx="15"/>
          </p:nvPr>
        </p:nvSpPr>
        <p:spPr>
          <a:xfrm>
            <a:off x="7943857" y="1237105"/>
            <a:ext cx="3410337" cy="458915"/>
          </a:xfrm>
        </p:spPr>
        <p:txBody>
          <a:bodyPr/>
          <a:lstStyle/>
          <a:p>
            <a:r>
              <a:rPr lang="en-US" dirty="0"/>
              <a:t>3.  </a:t>
            </a:r>
            <a:r>
              <a:rPr lang="en-US" sz="2000" dirty="0"/>
              <a:t>Documentation</a:t>
            </a:r>
          </a:p>
        </p:txBody>
      </p:sp>
      <p:sp>
        <p:nvSpPr>
          <p:cNvPr id="8" name="Content Placeholder 7">
            <a:extLst>
              <a:ext uri="{FF2B5EF4-FFF2-40B4-BE49-F238E27FC236}">
                <a16:creationId xmlns:a16="http://schemas.microsoft.com/office/drawing/2014/main" id="{926CDDDF-EF57-4D81-8A2C-CFAA281D75EC}"/>
              </a:ext>
            </a:extLst>
          </p:cNvPr>
          <p:cNvSpPr>
            <a:spLocks noGrp="1"/>
          </p:cNvSpPr>
          <p:nvPr>
            <p:ph sz="half" idx="16"/>
          </p:nvPr>
        </p:nvSpPr>
        <p:spPr>
          <a:xfrm>
            <a:off x="7943858" y="1550942"/>
            <a:ext cx="4019542" cy="3974107"/>
          </a:xfrm>
        </p:spPr>
        <p:txBody>
          <a:bodyPr/>
          <a:lstStyle/>
          <a:p>
            <a:pPr marL="342900" indent="-342900">
              <a:spcBef>
                <a:spcPts val="0"/>
              </a:spcBef>
              <a:spcAft>
                <a:spcPts val="0"/>
              </a:spcAft>
              <a:defRPr/>
            </a:pPr>
            <a:r>
              <a:rPr lang="en-US" sz="1700" dirty="0">
                <a:solidFill>
                  <a:prstClr val="black"/>
                </a:solidFill>
              </a:rPr>
              <a:t>Report provided to the district board of education within 60 days of the receipt of the finalized assessment information provided by the Department; </a:t>
            </a:r>
          </a:p>
          <a:p>
            <a:pPr marL="342900" indent="-342900">
              <a:spcBef>
                <a:spcPts val="0"/>
              </a:spcBef>
              <a:spcAft>
                <a:spcPts val="0"/>
              </a:spcAft>
              <a:defRPr/>
            </a:pPr>
            <a:r>
              <a:rPr lang="en-US" sz="1700" dirty="0">
                <a:solidFill>
                  <a:prstClr val="black"/>
                </a:solidFill>
              </a:rPr>
              <a:t>N size for accountability purposes is 20;</a:t>
            </a:r>
          </a:p>
          <a:p>
            <a:pPr marL="342900" indent="-342900">
              <a:spcBef>
                <a:spcPts val="0"/>
              </a:spcBef>
              <a:spcAft>
                <a:spcPts val="0"/>
              </a:spcAft>
              <a:defRPr/>
            </a:pPr>
            <a:r>
              <a:rPr lang="en-US" sz="1700" dirty="0">
                <a:solidFill>
                  <a:prstClr val="black"/>
                </a:solidFill>
              </a:rPr>
              <a:t>N size for public reporting is 10;</a:t>
            </a:r>
          </a:p>
          <a:p>
            <a:pPr marL="342900" indent="-342900">
              <a:spcBef>
                <a:spcPts val="0"/>
              </a:spcBef>
              <a:spcAft>
                <a:spcPts val="0"/>
              </a:spcAft>
              <a:defRPr/>
            </a:pPr>
            <a:r>
              <a:rPr lang="en-US" sz="1700" dirty="0">
                <a:solidFill>
                  <a:prstClr val="black"/>
                </a:solidFill>
              </a:rPr>
              <a:t>Results provided to students, parents, community; and</a:t>
            </a:r>
          </a:p>
          <a:p>
            <a:pPr marL="342900" indent="-342900">
              <a:spcBef>
                <a:spcPts val="0"/>
              </a:spcBef>
              <a:spcAft>
                <a:spcPts val="0"/>
              </a:spcAft>
              <a:defRPr/>
            </a:pPr>
            <a:r>
              <a:rPr lang="en-US" sz="1700" dirty="0"/>
              <a:t>Aggregated and disaggregated student group data for student groups as reported on their ESEA Accountability Profile. </a:t>
            </a:r>
          </a:p>
          <a:p>
            <a:pPr marL="342900" indent="-342900">
              <a:spcBef>
                <a:spcPts val="0"/>
              </a:spcBef>
              <a:spcAft>
                <a:spcPts val="0"/>
              </a:spcAft>
              <a:defRPr/>
            </a:pPr>
            <a:r>
              <a:rPr lang="en-US" sz="1700" dirty="0">
                <a:solidFill>
                  <a:prstClr val="black"/>
                </a:solidFill>
              </a:rPr>
              <a:t>See User Manual </a:t>
            </a:r>
          </a:p>
        </p:txBody>
      </p:sp>
      <p:sp>
        <p:nvSpPr>
          <p:cNvPr id="9" name="Slide Number Placeholder 8">
            <a:extLst>
              <a:ext uri="{FF2B5EF4-FFF2-40B4-BE49-F238E27FC236}">
                <a16:creationId xmlns:a16="http://schemas.microsoft.com/office/drawing/2014/main" id="{BAF4B06D-08E1-4B8D-99F7-D94CFCF2C710}"/>
              </a:ext>
            </a:extLst>
          </p:cNvPr>
          <p:cNvSpPr>
            <a:spLocks noGrp="1"/>
          </p:cNvSpPr>
          <p:nvPr>
            <p:ph type="sldNum" sz="quarter" idx="12"/>
          </p:nvPr>
        </p:nvSpPr>
        <p:spPr/>
        <p:txBody>
          <a:bodyPr/>
          <a:lstStyle/>
          <a:p>
            <a:fld id="{A3D1C70C-36A2-44FC-A083-98959550CFF4}" type="slidenum">
              <a:rPr lang="en-US" smtClean="0"/>
              <a:t>12</a:t>
            </a:fld>
            <a:endParaRPr lang="en-US"/>
          </a:p>
        </p:txBody>
      </p:sp>
    </p:spTree>
    <p:extLst>
      <p:ext uri="{BB962C8B-B14F-4D97-AF65-F5344CB8AC3E}">
        <p14:creationId xmlns:p14="http://schemas.microsoft.com/office/powerpoint/2010/main" val="1653328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00470-EC57-42E4-809F-2601A91BD38E}"/>
              </a:ext>
            </a:extLst>
          </p:cNvPr>
          <p:cNvSpPr>
            <a:spLocks noGrp="1"/>
          </p:cNvSpPr>
          <p:nvPr>
            <p:ph type="title"/>
          </p:nvPr>
        </p:nvSpPr>
        <p:spPr>
          <a:xfrm>
            <a:off x="1256841" y="407128"/>
            <a:ext cx="10439860" cy="747579"/>
          </a:xfrm>
        </p:spPr>
        <p:txBody>
          <a:bodyPr/>
          <a:lstStyle/>
          <a:p>
            <a:r>
              <a:rPr lang="en-US" sz="3100" dirty="0">
                <a:latin typeface="Palatino Linotype"/>
              </a:rPr>
              <a:t>Overview of I&amp;P Curriculum and Policy Indicators 9</a:t>
            </a:r>
            <a:r>
              <a:rPr lang="en-US" sz="3200" dirty="0"/>
              <a:t>–</a:t>
            </a:r>
            <a:r>
              <a:rPr lang="en-US" sz="3100" dirty="0">
                <a:latin typeface="Palatino Linotype"/>
              </a:rPr>
              <a:t>16</a:t>
            </a:r>
            <a:endParaRPr lang="en-US" sz="3100" b="0" dirty="0">
              <a:latin typeface="Palatino Linotype"/>
            </a:endParaRPr>
          </a:p>
        </p:txBody>
      </p:sp>
      <p:sp>
        <p:nvSpPr>
          <p:cNvPr id="3" name="Content Placeholder 2">
            <a:extLst>
              <a:ext uri="{FF2B5EF4-FFF2-40B4-BE49-F238E27FC236}">
                <a16:creationId xmlns:a16="http://schemas.microsoft.com/office/drawing/2014/main" id="{818CD1F7-7B19-4070-843B-4877A4034F9C}"/>
              </a:ext>
            </a:extLst>
          </p:cNvPr>
          <p:cNvSpPr>
            <a:spLocks noGrp="1"/>
          </p:cNvSpPr>
          <p:nvPr>
            <p:ph sz="half" idx="1"/>
          </p:nvPr>
        </p:nvSpPr>
        <p:spPr>
          <a:xfrm>
            <a:off x="176270" y="1429017"/>
            <a:ext cx="5995932" cy="4498057"/>
          </a:xfrm>
        </p:spPr>
        <p:txBody>
          <a:bodyPr vert="horz" lIns="91440" tIns="45720" rIns="640080" bIns="45720" rtlCol="0" anchor="t">
            <a:normAutofit/>
          </a:bodyPr>
          <a:lstStyle/>
          <a:p>
            <a:pPr marL="0" indent="0">
              <a:spcAft>
                <a:spcPts val="600"/>
              </a:spcAft>
              <a:buNone/>
            </a:pPr>
            <a:r>
              <a:rPr lang="en-US" sz="2000" b="1" dirty="0"/>
              <a:t>Indicators 9–15 Curriculum</a:t>
            </a:r>
            <a:br>
              <a:rPr lang="en-US" sz="2000" b="1" dirty="0"/>
            </a:br>
            <a:r>
              <a:rPr lang="en-US" sz="2000" b="1" dirty="0"/>
              <a:t>(Total of 28 Points)</a:t>
            </a:r>
          </a:p>
          <a:p>
            <a:pPr>
              <a:spcAft>
                <a:spcPts val="1200"/>
              </a:spcAft>
            </a:pPr>
            <a:r>
              <a:rPr lang="en-US" sz="1800" dirty="0"/>
              <a:t>Content area curricula aligned to standards as per New Jersey Student Learning Standards (NJSLS) and contain required elements as per </a:t>
            </a:r>
            <a:r>
              <a:rPr lang="en-US" sz="1800" i="1" dirty="0">
                <a:cs typeface="Times New Roman" panose="02020603050405020304" pitchFamily="18" charset="0"/>
                <a:hlinkClick r:id="rId3"/>
              </a:rPr>
              <a:t>N.J.A.C.</a:t>
            </a:r>
            <a:r>
              <a:rPr lang="en-US" sz="1800" dirty="0">
                <a:cs typeface="Times New Roman" panose="02020603050405020304" pitchFamily="18" charset="0"/>
                <a:hlinkClick r:id="rId3"/>
              </a:rPr>
              <a:t> 6A:8-3.1</a:t>
            </a:r>
            <a:r>
              <a:rPr lang="en-US" sz="1800" dirty="0">
                <a:cs typeface="Times New Roman" panose="02020603050405020304" pitchFamily="18" charset="0"/>
              </a:rPr>
              <a:t> and </a:t>
            </a:r>
            <a:r>
              <a:rPr lang="en-US" sz="1800" dirty="0">
                <a:cs typeface="Times New Roman" panose="02020603050405020304" pitchFamily="18" charset="0"/>
                <a:hlinkClick r:id="rId4"/>
              </a:rPr>
              <a:t>3.2</a:t>
            </a:r>
            <a:r>
              <a:rPr lang="en-US" sz="1800" dirty="0">
                <a:cs typeface="Times New Roman" panose="02020603050405020304" pitchFamily="18" charset="0"/>
              </a:rPr>
              <a:t>.</a:t>
            </a:r>
          </a:p>
          <a:p>
            <a:pPr>
              <a:spcAft>
                <a:spcPts val="1200"/>
              </a:spcAft>
            </a:pPr>
            <a:r>
              <a:rPr lang="en-US" sz="1800" dirty="0"/>
              <a:t>The curricula must also demonstrate the use of a variety of instructional, supplemental, and intervention materials that support student learners at all levels.</a:t>
            </a:r>
          </a:p>
        </p:txBody>
      </p:sp>
      <p:sp>
        <p:nvSpPr>
          <p:cNvPr id="4" name="Content Placeholder 3">
            <a:extLst>
              <a:ext uri="{FF2B5EF4-FFF2-40B4-BE49-F238E27FC236}">
                <a16:creationId xmlns:a16="http://schemas.microsoft.com/office/drawing/2014/main" id="{1FBF0D3F-C2E5-4FC2-8EAD-F3718A0E2846}"/>
              </a:ext>
            </a:extLst>
          </p:cNvPr>
          <p:cNvSpPr>
            <a:spLocks noGrp="1"/>
          </p:cNvSpPr>
          <p:nvPr>
            <p:ph sz="half" idx="13"/>
          </p:nvPr>
        </p:nvSpPr>
        <p:spPr>
          <a:xfrm>
            <a:off x="6172201" y="1429016"/>
            <a:ext cx="5900055" cy="4498057"/>
          </a:xfrm>
        </p:spPr>
        <p:txBody>
          <a:bodyPr vert="horz" lIns="91440" tIns="45720" rIns="640080" bIns="45720" rtlCol="0" anchor="t">
            <a:normAutofit/>
          </a:bodyPr>
          <a:lstStyle/>
          <a:p>
            <a:pPr marL="0" indent="0">
              <a:buNone/>
            </a:pPr>
            <a:r>
              <a:rPr lang="en-US" sz="2000" b="1" dirty="0">
                <a:latin typeface="Palatino Linotype"/>
              </a:rPr>
              <a:t>Indicator 16 Tiered Support Services</a:t>
            </a:r>
            <a:br>
              <a:rPr lang="en-US" sz="2000" b="1" dirty="0"/>
            </a:br>
            <a:r>
              <a:rPr lang="en-US" sz="2000" b="1" dirty="0">
                <a:latin typeface="Palatino Linotype"/>
              </a:rPr>
              <a:t>(Total of 6 Points)</a:t>
            </a:r>
          </a:p>
          <a:p>
            <a:pPr>
              <a:spcAft>
                <a:spcPts val="1200"/>
              </a:spcAft>
            </a:pPr>
            <a:r>
              <a:rPr lang="en-US" sz="1800" dirty="0">
                <a:latin typeface="Palatino Linotype"/>
              </a:rPr>
              <a:t>Coordinated and systematic system to identify student needs and provide appropriate supports.</a:t>
            </a:r>
          </a:p>
          <a:p>
            <a:pPr>
              <a:spcAft>
                <a:spcPts val="1200"/>
              </a:spcAft>
            </a:pPr>
            <a:r>
              <a:rPr lang="en-US" sz="1800" dirty="0">
                <a:latin typeface="Palatino Linotype"/>
              </a:rPr>
              <a:t>See User Manual </a:t>
            </a:r>
            <a:endParaRPr lang="en-US" sz="1800" dirty="0"/>
          </a:p>
        </p:txBody>
      </p:sp>
      <p:sp>
        <p:nvSpPr>
          <p:cNvPr id="5" name="Slide Number Placeholder 4">
            <a:extLst>
              <a:ext uri="{FF2B5EF4-FFF2-40B4-BE49-F238E27FC236}">
                <a16:creationId xmlns:a16="http://schemas.microsoft.com/office/drawing/2014/main" id="{D8130D02-58DF-4987-8DD2-A8ED6EBADC35}"/>
              </a:ext>
            </a:extLst>
          </p:cNvPr>
          <p:cNvSpPr>
            <a:spLocks noGrp="1"/>
          </p:cNvSpPr>
          <p:nvPr>
            <p:ph type="sldNum" sz="quarter" idx="12"/>
          </p:nvPr>
        </p:nvSpPr>
        <p:spPr/>
        <p:txBody>
          <a:bodyPr/>
          <a:lstStyle/>
          <a:p>
            <a:fld id="{A3D1C70C-36A2-44FC-A083-98959550CFF4}" type="slidenum">
              <a:rPr lang="en-US" smtClean="0"/>
              <a:t>13</a:t>
            </a:fld>
            <a:endParaRPr lang="en-US"/>
          </a:p>
        </p:txBody>
      </p:sp>
    </p:spTree>
    <p:extLst>
      <p:ext uri="{BB962C8B-B14F-4D97-AF65-F5344CB8AC3E}">
        <p14:creationId xmlns:p14="http://schemas.microsoft.com/office/powerpoint/2010/main" val="3516173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B062-4207-1E5A-62D0-605C9435E0D3}"/>
              </a:ext>
            </a:extLst>
          </p:cNvPr>
          <p:cNvSpPr>
            <a:spLocks noGrp="1"/>
          </p:cNvSpPr>
          <p:nvPr>
            <p:ph type="title"/>
          </p:nvPr>
        </p:nvSpPr>
        <p:spPr>
          <a:xfrm>
            <a:off x="1263863" y="527317"/>
            <a:ext cx="10128421" cy="553374"/>
          </a:xfrm>
        </p:spPr>
        <p:txBody>
          <a:bodyPr/>
          <a:lstStyle/>
          <a:p>
            <a:r>
              <a:rPr lang="en-US" sz="3400" dirty="0">
                <a:solidFill>
                  <a:srgbClr val="800000"/>
                </a:solidFill>
              </a:rPr>
              <a:t>Overview of I&amp;P Curriculum Indicators 9–15</a:t>
            </a:r>
            <a:endParaRPr lang="en-US" sz="3400" dirty="0"/>
          </a:p>
        </p:txBody>
      </p:sp>
      <p:sp>
        <p:nvSpPr>
          <p:cNvPr id="3" name="Text Placeholder 2">
            <a:extLst>
              <a:ext uri="{FF2B5EF4-FFF2-40B4-BE49-F238E27FC236}">
                <a16:creationId xmlns:a16="http://schemas.microsoft.com/office/drawing/2014/main" id="{807E79B3-4660-ED7C-907B-D0640F2C03E8}"/>
              </a:ext>
            </a:extLst>
          </p:cNvPr>
          <p:cNvSpPr>
            <a:spLocks noGrp="1"/>
          </p:cNvSpPr>
          <p:nvPr>
            <p:ph type="body" idx="1"/>
          </p:nvPr>
        </p:nvSpPr>
        <p:spPr>
          <a:xfrm>
            <a:off x="228599" y="1211317"/>
            <a:ext cx="5029200" cy="403984"/>
          </a:xfrm>
        </p:spPr>
        <p:txBody>
          <a:bodyPr/>
          <a:lstStyle/>
          <a:p>
            <a:r>
              <a:rPr lang="en-US" sz="2000"/>
              <a:t>1. Curricular Content Areas </a:t>
            </a:r>
          </a:p>
        </p:txBody>
      </p:sp>
      <p:sp>
        <p:nvSpPr>
          <p:cNvPr id="4" name="Content Placeholder 3">
            <a:extLst>
              <a:ext uri="{FF2B5EF4-FFF2-40B4-BE49-F238E27FC236}">
                <a16:creationId xmlns:a16="http://schemas.microsoft.com/office/drawing/2014/main" id="{51122464-E989-94DC-B203-2740649CF993}"/>
              </a:ext>
            </a:extLst>
          </p:cNvPr>
          <p:cNvSpPr>
            <a:spLocks noGrp="1"/>
          </p:cNvSpPr>
          <p:nvPr>
            <p:ph sz="half" idx="2"/>
          </p:nvPr>
        </p:nvSpPr>
        <p:spPr>
          <a:xfrm>
            <a:off x="228597" y="1619591"/>
            <a:ext cx="5696214" cy="4755751"/>
          </a:xfrm>
        </p:spPr>
        <p:txBody>
          <a:bodyPr vert="horz" lIns="91440" tIns="45720" rIns="91440" bIns="45720" rtlCol="0" anchor="t">
            <a:noAutofit/>
          </a:bodyPr>
          <a:lstStyle/>
          <a:p>
            <a:pPr marL="0" indent="0">
              <a:spcBef>
                <a:spcPts val="0"/>
              </a:spcBef>
              <a:spcAft>
                <a:spcPts val="0"/>
              </a:spcAft>
              <a:buNone/>
            </a:pPr>
            <a:r>
              <a:rPr lang="en-US" dirty="0"/>
              <a:t>Each content area listed below has general required documentation that is enumerated as letters </a:t>
            </a:r>
            <a:r>
              <a:rPr lang="en-US" b="1" dirty="0"/>
              <a:t>a</a:t>
            </a:r>
            <a:r>
              <a:rPr lang="en-US" dirty="0"/>
              <a:t> through</a:t>
            </a:r>
            <a:r>
              <a:rPr lang="en-US" b="1" dirty="0"/>
              <a:t> </a:t>
            </a:r>
            <a:r>
              <a:rPr lang="en-US" b="1" dirty="0" err="1"/>
              <a:t>i</a:t>
            </a:r>
            <a:r>
              <a:rPr lang="en-US" b="1" dirty="0"/>
              <a:t>  </a:t>
            </a:r>
            <a:r>
              <a:rPr lang="en-US" dirty="0"/>
              <a:t>and is outlined in the following slides.</a:t>
            </a:r>
          </a:p>
          <a:p>
            <a:pPr marL="457200" lvl="1" indent="-283464">
              <a:spcBef>
                <a:spcPts val="0"/>
              </a:spcBef>
              <a:spcAft>
                <a:spcPts val="0"/>
              </a:spcAft>
            </a:pPr>
            <a:r>
              <a:rPr lang="en-US" sz="1800" dirty="0"/>
              <a:t>Indicator 9 - ELA;</a:t>
            </a:r>
          </a:p>
          <a:p>
            <a:pPr marL="457200" lvl="1" indent="-283464">
              <a:spcBef>
                <a:spcPts val="0"/>
              </a:spcBef>
              <a:spcAft>
                <a:spcPts val="0"/>
              </a:spcAft>
            </a:pPr>
            <a:r>
              <a:rPr lang="en-US" sz="1800" dirty="0"/>
              <a:t>Indicator 10 - Mathematics;</a:t>
            </a:r>
          </a:p>
          <a:p>
            <a:pPr marL="457200" lvl="1" indent="-283464">
              <a:spcBef>
                <a:spcPts val="0"/>
              </a:spcBef>
              <a:spcAft>
                <a:spcPts val="0"/>
              </a:spcAft>
            </a:pPr>
            <a:r>
              <a:rPr lang="en-US" sz="1800" dirty="0"/>
              <a:t>Indicator 11 - Science;</a:t>
            </a:r>
          </a:p>
          <a:p>
            <a:pPr marL="457200" lvl="1" indent="-283464">
              <a:spcBef>
                <a:spcPts val="0"/>
              </a:spcBef>
              <a:spcAft>
                <a:spcPts val="0"/>
              </a:spcAft>
            </a:pPr>
            <a:r>
              <a:rPr lang="en-US" sz="1800" dirty="0"/>
              <a:t>Indicator 12 - Social Studies;</a:t>
            </a:r>
          </a:p>
          <a:p>
            <a:pPr marL="457200" lvl="1" indent="-283464">
              <a:spcBef>
                <a:spcPts val="0"/>
              </a:spcBef>
              <a:spcAft>
                <a:spcPts val="0"/>
              </a:spcAft>
            </a:pPr>
            <a:r>
              <a:rPr lang="en-US" sz="1800" dirty="0"/>
              <a:t>Indicator 13 - World Language;</a:t>
            </a:r>
          </a:p>
          <a:p>
            <a:pPr marL="457200" lvl="1" indent="-282575">
              <a:spcBef>
                <a:spcPts val="0"/>
              </a:spcBef>
              <a:spcAft>
                <a:spcPts val="0"/>
              </a:spcAft>
              <a:tabLst>
                <a:tab pos="1884363" algn="l"/>
              </a:tabLst>
            </a:pPr>
            <a:r>
              <a:rPr lang="en-US" sz="1800" dirty="0">
                <a:latin typeface="Palatino Linotype"/>
              </a:rPr>
              <a:t>Indicator 14 - Comprehensive Health and</a:t>
            </a:r>
            <a:r>
              <a:rPr lang="en-US" sz="1800" baseline="0" dirty="0">
                <a:latin typeface="Palatino Linotype"/>
              </a:rPr>
              <a:t> </a:t>
            </a:r>
            <a:r>
              <a:rPr lang="en-US" sz="1800" dirty="0">
                <a:latin typeface="Palatino Linotype"/>
              </a:rPr>
              <a:t>Physical Education; and </a:t>
            </a:r>
            <a:endParaRPr lang="en-US" sz="1800" dirty="0"/>
          </a:p>
          <a:p>
            <a:pPr marL="457200" lvl="1" indent="-283464">
              <a:spcBef>
                <a:spcPts val="0"/>
              </a:spcBef>
              <a:spcAft>
                <a:spcPts val="1200"/>
              </a:spcAft>
            </a:pPr>
            <a:r>
              <a:rPr lang="en-US" sz="1800" dirty="0"/>
              <a:t>Indicator 15 - Visual and Performing Arts.</a:t>
            </a:r>
            <a:endParaRPr lang="en-US" sz="1800" b="1" dirty="0"/>
          </a:p>
          <a:p>
            <a:pPr marL="0" indent="0">
              <a:spcBef>
                <a:spcPts val="0"/>
              </a:spcBef>
              <a:spcAft>
                <a:spcPts val="0"/>
              </a:spcAft>
              <a:buNone/>
            </a:pPr>
            <a:r>
              <a:rPr lang="en-US" sz="1600" b="1" u="none" dirty="0">
                <a:solidFill>
                  <a:srgbClr val="6E2405"/>
                </a:solidFill>
              </a:rPr>
              <a:t>Note: </a:t>
            </a:r>
            <a:r>
              <a:rPr lang="en-US" sz="1600" dirty="0"/>
              <a:t>Each indicator receives 4 points, for a total of 28 points. All curricula must be board approved and lists the date of adoption.</a:t>
            </a:r>
          </a:p>
        </p:txBody>
      </p:sp>
      <p:sp>
        <p:nvSpPr>
          <p:cNvPr id="5" name="Text Placeholder 4">
            <a:extLst>
              <a:ext uri="{FF2B5EF4-FFF2-40B4-BE49-F238E27FC236}">
                <a16:creationId xmlns:a16="http://schemas.microsoft.com/office/drawing/2014/main" id="{395E99FC-F17D-7190-763D-F055EFEDBA74}"/>
              </a:ext>
            </a:extLst>
          </p:cNvPr>
          <p:cNvSpPr>
            <a:spLocks noGrp="1"/>
          </p:cNvSpPr>
          <p:nvPr>
            <p:ph type="body" idx="13"/>
          </p:nvPr>
        </p:nvSpPr>
        <p:spPr>
          <a:xfrm>
            <a:off x="6363084" y="1211317"/>
            <a:ext cx="5029200" cy="403984"/>
          </a:xfrm>
        </p:spPr>
        <p:txBody>
          <a:bodyPr/>
          <a:lstStyle/>
          <a:p>
            <a:r>
              <a:rPr lang="en-US" sz="2000"/>
              <a:t>2. Purpose</a:t>
            </a:r>
          </a:p>
        </p:txBody>
      </p:sp>
      <p:sp>
        <p:nvSpPr>
          <p:cNvPr id="6" name="Content Placeholder 5">
            <a:extLst>
              <a:ext uri="{FF2B5EF4-FFF2-40B4-BE49-F238E27FC236}">
                <a16:creationId xmlns:a16="http://schemas.microsoft.com/office/drawing/2014/main" id="{3C8E0EAB-D281-8C7A-0398-7DE95103AF6A}"/>
              </a:ext>
            </a:extLst>
          </p:cNvPr>
          <p:cNvSpPr>
            <a:spLocks noGrp="1"/>
          </p:cNvSpPr>
          <p:nvPr>
            <p:ph sz="half" idx="14"/>
          </p:nvPr>
        </p:nvSpPr>
        <p:spPr>
          <a:xfrm>
            <a:off x="6363083" y="1581491"/>
            <a:ext cx="5600317" cy="3869912"/>
          </a:xfrm>
        </p:spPr>
        <p:txBody>
          <a:bodyPr vert="horz" lIns="91440" tIns="45720" rIns="91440" bIns="45720" rtlCol="0" anchor="t">
            <a:noAutofit/>
          </a:bodyPr>
          <a:lstStyle/>
          <a:p>
            <a:r>
              <a:rPr lang="en-US" dirty="0">
                <a:latin typeface="Palatino Linotype"/>
              </a:rPr>
              <a:t>To ensure that the school district’s curricula for all content areas contains all the required elements from the New Jersey Student Learning Standards and </a:t>
            </a:r>
            <a:r>
              <a:rPr lang="en-US" i="1" dirty="0">
                <a:latin typeface="Palatino Linotype"/>
              </a:rPr>
              <a:t>N.J.A.C. </a:t>
            </a:r>
            <a:r>
              <a:rPr lang="en-US" dirty="0">
                <a:latin typeface="Palatino Linotype"/>
              </a:rPr>
              <a:t>6A:8-1.1, et seq.</a:t>
            </a:r>
          </a:p>
          <a:p>
            <a:r>
              <a:rPr lang="en-US" sz="1600" b="1" u="none" dirty="0">
                <a:solidFill>
                  <a:srgbClr val="6E2405"/>
                </a:solidFill>
                <a:latin typeface="Palatino Linotype"/>
              </a:rPr>
              <a:t>Note: </a:t>
            </a:r>
            <a:r>
              <a:rPr lang="en-US" sz="1600" dirty="0">
                <a:latin typeface="Palatino Linotype"/>
              </a:rPr>
              <a:t>The NJSLS to be implemented are found on the </a:t>
            </a:r>
            <a:r>
              <a:rPr lang="en-US" sz="1600" dirty="0">
                <a:latin typeface="Palatino Linotype"/>
                <a:hlinkClick r:id="rId3"/>
              </a:rPr>
              <a:t>NJSLS</a:t>
            </a:r>
            <a:r>
              <a:rPr lang="en-US" sz="1600" dirty="0">
                <a:latin typeface="Palatino Linotype"/>
              </a:rPr>
              <a:t> website.</a:t>
            </a:r>
            <a:endParaRPr lang="en-US" sz="1600" u="sng" dirty="0">
              <a:latin typeface="Palatino Linotype"/>
            </a:endParaRPr>
          </a:p>
        </p:txBody>
      </p:sp>
      <p:sp>
        <p:nvSpPr>
          <p:cNvPr id="7" name="Slide Number Placeholder 6">
            <a:extLst>
              <a:ext uri="{FF2B5EF4-FFF2-40B4-BE49-F238E27FC236}">
                <a16:creationId xmlns:a16="http://schemas.microsoft.com/office/drawing/2014/main" id="{41D295B5-D182-1912-F697-8AEBBA16FBE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084620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302498" y="434458"/>
            <a:ext cx="10128421" cy="666963"/>
          </a:xfrm>
        </p:spPr>
        <p:txBody>
          <a:bodyPr/>
          <a:lstStyle/>
          <a:p>
            <a:r>
              <a:rPr lang="en-US" sz="3400"/>
              <a:t>General Evidence for Indicators 9–15 </a:t>
            </a:r>
            <a:r>
              <a:rPr lang="en-US" sz="2400"/>
              <a:t>(1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228600" y="996486"/>
            <a:ext cx="5029200" cy="549196"/>
          </a:xfrm>
        </p:spPr>
        <p:txBody>
          <a:bodyPr/>
          <a:lstStyle/>
          <a:p>
            <a:r>
              <a:rPr lang="en-US" sz="2000" b="1" dirty="0"/>
              <a:t>Indicator (9</a:t>
            </a:r>
            <a:r>
              <a:rPr lang="en-US" sz="2000" dirty="0"/>
              <a:t>–</a:t>
            </a:r>
            <a:r>
              <a:rPr lang="en-US" sz="2000" b="1" dirty="0"/>
              <a:t>15) a </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272366" y="1663449"/>
            <a:ext cx="5029200" cy="4150669"/>
          </a:xfrm>
        </p:spPr>
        <p:txBody>
          <a:bodyPr/>
          <a:lstStyle/>
          <a:p>
            <a:pPr marL="0" indent="0">
              <a:buNone/>
            </a:pPr>
            <a:r>
              <a:rPr lang="en-US" sz="1750" dirty="0"/>
              <a:t>To ensure that the school district’s curricula is designed to meet all grade band or grade level expectations and graduation requirements.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366708" y="997287"/>
            <a:ext cx="5029200" cy="549196"/>
          </a:xfrm>
        </p:spPr>
        <p:txBody>
          <a:bodyPr/>
          <a:lstStyle/>
          <a:p>
            <a:r>
              <a:rPr lang="en-US" sz="200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401719" y="1600292"/>
            <a:ext cx="5486016" cy="4388818"/>
          </a:xfrm>
        </p:spPr>
        <p:txBody>
          <a:bodyPr vert="horz" lIns="91440" tIns="45720" rIns="91440" bIns="45720" rtlCol="0" anchor="t">
            <a:noAutofit/>
          </a:bodyPr>
          <a:lstStyle/>
          <a:p>
            <a:pPr marL="571500" indent="-457200">
              <a:lnSpc>
                <a:spcPct val="100000"/>
              </a:lnSpc>
              <a:spcAft>
                <a:spcPts val="600"/>
              </a:spcAft>
              <a:buFont typeface="Arial" panose="020B0604020202020204" pitchFamily="34" charset="0"/>
              <a:buChar char="•"/>
            </a:pPr>
            <a:r>
              <a:rPr lang="en-US" sz="1750" dirty="0"/>
              <a:t>A sampling of curricula and assessments will be reviewed to verify that it contains all </a:t>
            </a:r>
            <a:r>
              <a:rPr lang="en-US" sz="1750" dirty="0">
                <a:hlinkClick r:id="rId3"/>
              </a:rPr>
              <a:t>required elements</a:t>
            </a:r>
            <a:r>
              <a:rPr lang="en-US" sz="1750" dirty="0"/>
              <a:t> (a</a:t>
            </a:r>
            <a:r>
              <a:rPr lang="en-US" dirty="0"/>
              <a:t>–</a:t>
            </a:r>
            <a:r>
              <a:rPr lang="en-US" sz="1750" dirty="0" err="1"/>
              <a:t>i</a:t>
            </a:r>
            <a:r>
              <a:rPr lang="en-US" sz="1750" dirty="0"/>
              <a:t>);</a:t>
            </a:r>
          </a:p>
          <a:p>
            <a:pPr marL="571500" indent="-457200">
              <a:lnSpc>
                <a:spcPct val="100000"/>
              </a:lnSpc>
              <a:spcAft>
                <a:spcPts val="600"/>
              </a:spcAft>
              <a:buFont typeface="Arial" panose="020B0604020202020204" pitchFamily="34" charset="0"/>
              <a:buChar char="•"/>
            </a:pPr>
            <a:r>
              <a:rPr lang="en-US" sz="1750" dirty="0">
                <a:latin typeface="Palatino Linotype"/>
              </a:rPr>
              <a:t>Curricula will include the most recent date of revision for each curriculum; and</a:t>
            </a:r>
          </a:p>
          <a:p>
            <a:pPr marL="571500" indent="-457200">
              <a:lnSpc>
                <a:spcPct val="100000"/>
              </a:lnSpc>
              <a:spcAft>
                <a:spcPts val="600"/>
              </a:spcAft>
              <a:buFont typeface="Arial" panose="020B0604020202020204" pitchFamily="34" charset="0"/>
              <a:buChar char="•"/>
            </a:pPr>
            <a:r>
              <a:rPr lang="en-US" sz="1750" dirty="0"/>
              <a:t>Explicit citation of standards regarding interdisciplinary connections.</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15</a:t>
            </a:fld>
            <a:endParaRPr lang="en-US"/>
          </a:p>
        </p:txBody>
      </p:sp>
    </p:spTree>
    <p:extLst>
      <p:ext uri="{BB962C8B-B14F-4D97-AF65-F5344CB8AC3E}">
        <p14:creationId xmlns:p14="http://schemas.microsoft.com/office/powerpoint/2010/main" val="1622772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302498" y="441194"/>
            <a:ext cx="10128421" cy="769977"/>
          </a:xfrm>
        </p:spPr>
        <p:txBody>
          <a:bodyPr/>
          <a:lstStyle/>
          <a:p>
            <a:r>
              <a:rPr lang="en-US" sz="3400"/>
              <a:t>General Evidence for Indicators 9–15 </a:t>
            </a:r>
            <a:r>
              <a:rPr lang="en-US" sz="2400"/>
              <a:t>(2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p:txBody>
          <a:bodyPr/>
          <a:lstStyle/>
          <a:p>
            <a:r>
              <a:rPr lang="en-US" sz="2000" b="1" dirty="0"/>
              <a:t>Indicator (9</a:t>
            </a:r>
            <a:r>
              <a:rPr lang="en-US" sz="2000" dirty="0"/>
              <a:t>–</a:t>
            </a:r>
            <a:r>
              <a:rPr lang="en-US" sz="2000" b="1" dirty="0"/>
              <a:t>15) b</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p:txBody>
          <a:bodyPr/>
          <a:lstStyle/>
          <a:p>
            <a:pPr marL="0" indent="0">
              <a:buNone/>
            </a:pPr>
            <a:r>
              <a:rPr lang="en-US" sz="1800" dirty="0"/>
              <a:t>Integrated accommodations and modifications for special education students, English language learners, students at risk of school failure, gifted and talented students, and students with 504 plans.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p:txBody>
          <a:bodyPr/>
          <a:lstStyle/>
          <a:p>
            <a:r>
              <a:rPr lang="en-US" sz="2000" b="1"/>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p:txBody>
          <a:bodyPr/>
          <a:lstStyle/>
          <a:p>
            <a:pPr marL="342900" lvl="0" indent="-342900">
              <a:spcAft>
                <a:spcPts val="1200"/>
              </a:spcAft>
              <a:buFont typeface="Arial" panose="020B0604020202020204" pitchFamily="34" charset="0"/>
              <a:buChar char="•"/>
              <a:defRPr/>
            </a:pPr>
            <a:r>
              <a:rPr lang="en-US" sz="1800" dirty="0">
                <a:solidFill>
                  <a:prstClr val="black"/>
                </a:solidFill>
              </a:rPr>
              <a:t>Modifications and accommodations</a:t>
            </a:r>
            <a:r>
              <a:rPr lang="en-US" dirty="0">
                <a:solidFill>
                  <a:prstClr val="black"/>
                </a:solidFill>
              </a:rPr>
              <a:t> ensure the needs of all </a:t>
            </a:r>
            <a:r>
              <a:rPr lang="en-US" sz="1800" dirty="0">
                <a:solidFill>
                  <a:prstClr val="black"/>
                </a:solidFill>
              </a:rPr>
              <a:t>learners are met through multiple means of engagement.</a:t>
            </a:r>
          </a:p>
          <a:p>
            <a:pPr marL="342900" lvl="0" indent="-342900">
              <a:buFont typeface="Arial" panose="020B0604020202020204" pitchFamily="34" charset="0"/>
              <a:buChar char="•"/>
              <a:defRPr/>
            </a:pPr>
            <a:r>
              <a:rPr lang="en-US" sz="1800" dirty="0">
                <a:solidFill>
                  <a:prstClr val="black"/>
                </a:solidFill>
              </a:rPr>
              <a:t>Content specific accommodations and modifications for the student groups listed above must be embedded into the curriculum and/or the district must provide a guide that functions as an appendix, addressing accommodations and modifications for all student groups.</a:t>
            </a:r>
            <a:endParaRPr lang="en-US" sz="1800" i="1" dirty="0">
              <a:solidFill>
                <a:prstClr val="black"/>
              </a:solidFill>
            </a:endParaRP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16</a:t>
            </a:fld>
            <a:endParaRPr lang="en-US"/>
          </a:p>
        </p:txBody>
      </p:sp>
    </p:spTree>
    <p:extLst>
      <p:ext uri="{BB962C8B-B14F-4D97-AF65-F5344CB8AC3E}">
        <p14:creationId xmlns:p14="http://schemas.microsoft.com/office/powerpoint/2010/main" val="1090924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302498" y="437930"/>
            <a:ext cx="10128421" cy="769977"/>
          </a:xfrm>
        </p:spPr>
        <p:txBody>
          <a:bodyPr/>
          <a:lstStyle/>
          <a:p>
            <a:r>
              <a:rPr lang="en-US" sz="3400" dirty="0"/>
              <a:t>General Evidence for Indicators 9–15 </a:t>
            </a:r>
            <a:r>
              <a:rPr lang="en-US" sz="2400" dirty="0"/>
              <a:t>(3 of 8) </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388257" y="1595152"/>
            <a:ext cx="5029200" cy="3869912"/>
          </a:xfrm>
        </p:spPr>
        <p:txBody>
          <a:bodyPr/>
          <a:lstStyle/>
          <a:p>
            <a:pPr marL="0" indent="0">
              <a:buNone/>
            </a:pPr>
            <a:r>
              <a:rPr lang="en-US" sz="2000" b="1" dirty="0"/>
              <a:t>Indicator (9–15) c </a:t>
            </a:r>
          </a:p>
          <a:p>
            <a:pPr marL="0" indent="0">
              <a:spcAft>
                <a:spcPts val="1200"/>
              </a:spcAft>
              <a:buNone/>
            </a:pPr>
            <a:r>
              <a:rPr lang="en-US" sz="1800" dirty="0"/>
              <a:t>Assessments, including, formative, summative, benchmark, and alternative assessments.</a:t>
            </a:r>
          </a:p>
          <a:p>
            <a:pPr marL="0" indent="0">
              <a:buNone/>
            </a:pPr>
            <a:r>
              <a:rPr lang="en-US" sz="2000" b="1" dirty="0"/>
              <a:t>Indicator (9–15) d</a:t>
            </a:r>
          </a:p>
          <a:p>
            <a:pPr marL="0" indent="0">
              <a:buNone/>
            </a:pPr>
            <a:r>
              <a:rPr lang="en-US" sz="1800" dirty="0"/>
              <a:t>List of core instructional and supplemental materials, including various levels of texts at each grade level.</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6708" y="1595152"/>
            <a:ext cx="5029200" cy="3869912"/>
          </a:xfrm>
        </p:spPr>
        <p:txBody>
          <a:bodyPr/>
          <a:lstStyle/>
          <a:p>
            <a:pPr marL="0" indent="0">
              <a:buNone/>
            </a:pPr>
            <a:r>
              <a:rPr lang="en-US" sz="2000" b="1" dirty="0"/>
              <a:t>Documentation</a:t>
            </a:r>
            <a:endParaRPr lang="en-US" sz="2000" dirty="0"/>
          </a:p>
          <a:p>
            <a:pPr marL="285750" lvl="0" indent="-285750">
              <a:spcAft>
                <a:spcPts val="1200"/>
              </a:spcAft>
              <a:buFont typeface="Arial" panose="020B0604020202020204" pitchFamily="34" charset="0"/>
              <a:buChar char="•"/>
              <a:defRPr/>
            </a:pPr>
            <a:r>
              <a:rPr lang="en-US" sz="1800" dirty="0">
                <a:solidFill>
                  <a:prstClr val="black"/>
                </a:solidFill>
              </a:rPr>
              <a:t>District formative, summative, benchmark and alternative assessments.</a:t>
            </a:r>
            <a:endParaRPr lang="en-US" sz="1800" dirty="0"/>
          </a:p>
          <a:p>
            <a:pPr marL="285750" lvl="0" indent="-285750">
              <a:buFont typeface="Arial" panose="020B0604020202020204" pitchFamily="34" charset="0"/>
              <a:buChar char="•"/>
              <a:defRPr/>
            </a:pPr>
            <a:r>
              <a:rPr lang="en-US" sz="1800" dirty="0"/>
              <a:t>List of </a:t>
            </a:r>
            <a:r>
              <a:rPr lang="en-US" dirty="0"/>
              <a:t>district </a:t>
            </a:r>
            <a:r>
              <a:rPr lang="en-US" sz="1800" dirty="0"/>
              <a:t>core instructional and supplemental materials, including various levels of texts at each grade level.</a:t>
            </a:r>
            <a:endParaRPr lang="en-US" sz="1800" i="1" dirty="0">
              <a:solidFill>
                <a:prstClr val="black"/>
              </a:solidFill>
            </a:endParaRP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17</a:t>
            </a:fld>
            <a:endParaRPr lang="en-US"/>
          </a:p>
        </p:txBody>
      </p:sp>
    </p:spTree>
    <p:extLst>
      <p:ext uri="{BB962C8B-B14F-4D97-AF65-F5344CB8AC3E}">
        <p14:creationId xmlns:p14="http://schemas.microsoft.com/office/powerpoint/2010/main" val="2746580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98873" y="582816"/>
            <a:ext cx="10093411" cy="491985"/>
          </a:xfrm>
        </p:spPr>
        <p:txBody>
          <a:bodyPr/>
          <a:lstStyle/>
          <a:p>
            <a:r>
              <a:rPr lang="en-US" sz="3400" dirty="0"/>
              <a:t>General Evidence for Indicators 9–15 </a:t>
            </a:r>
            <a:r>
              <a:rPr lang="en-US" sz="2400" dirty="0"/>
              <a:t>(4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409255" y="1231732"/>
            <a:ext cx="5029200" cy="823667"/>
          </a:xfrm>
        </p:spPr>
        <p:txBody>
          <a:bodyPr/>
          <a:lstStyle/>
          <a:p>
            <a:r>
              <a:rPr lang="en-US" sz="2000" dirty="0"/>
              <a:t>Indicator (9–15) e</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409255" y="2104509"/>
            <a:ext cx="5029200" cy="3869912"/>
          </a:xfrm>
        </p:spPr>
        <p:txBody>
          <a:bodyPr/>
          <a:lstStyle/>
          <a:p>
            <a:pPr marL="0" indent="0">
              <a:spcAft>
                <a:spcPts val="1200"/>
              </a:spcAft>
              <a:buNone/>
            </a:pPr>
            <a:r>
              <a:rPr lang="en-US" dirty="0"/>
              <a:t>Pacing Guide</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401719" y="1231733"/>
            <a:ext cx="5029200" cy="823667"/>
          </a:xfrm>
        </p:spPr>
        <p:txBody>
          <a:bodyPr/>
          <a:lstStyle/>
          <a:p>
            <a:r>
              <a:rPr lang="en-US" sz="200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401719" y="2104509"/>
            <a:ext cx="5029200" cy="3869912"/>
          </a:xfrm>
        </p:spPr>
        <p:txBody>
          <a:bodyPr/>
          <a:lstStyle/>
          <a:p>
            <a:pPr marL="285750" indent="-285750">
              <a:spcBef>
                <a:spcPts val="0"/>
              </a:spcBef>
              <a:buFont typeface="Arial" panose="020B0604020202020204" pitchFamily="34" charset="0"/>
              <a:buChar char="•"/>
              <a:defRPr/>
            </a:pPr>
            <a:r>
              <a:rPr lang="en-US" dirty="0"/>
              <a:t>Pacing guide consistent with the actual days of instruction </a:t>
            </a:r>
            <a:r>
              <a:rPr lang="en-US" i="1" dirty="0">
                <a:hlinkClick r:id="rId3"/>
              </a:rPr>
              <a:t>N.J.A.C. </a:t>
            </a:r>
            <a:r>
              <a:rPr lang="en-US" dirty="0">
                <a:hlinkClick r:id="rId3"/>
              </a:rPr>
              <a:t>6A:8-1.3</a:t>
            </a:r>
            <a:endParaRPr lang="en-US" dirty="0"/>
          </a:p>
          <a:p>
            <a:pPr marL="285750" indent="-285750">
              <a:spcBef>
                <a:spcPts val="0"/>
              </a:spcBef>
              <a:spcAft>
                <a:spcPts val="1200"/>
              </a:spcAft>
              <a:buFont typeface="Arial" panose="020B0604020202020204" pitchFamily="34" charset="0"/>
              <a:buChar char="•"/>
              <a:defRPr/>
            </a:pPr>
            <a:r>
              <a:rPr lang="en-US" dirty="0"/>
              <a:t>"Pacing guide" means a schedule that includes aligned concepts, topics and skills related to a particular curriculum to be addressed over a defined period of time. It is not a prescriptive, lock-step set of lesson plans that impede an educator's ability to exercise flexibility in meeting students' learning needs. </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18</a:t>
            </a:fld>
            <a:endParaRPr lang="en-US"/>
          </a:p>
        </p:txBody>
      </p:sp>
    </p:spTree>
    <p:extLst>
      <p:ext uri="{BB962C8B-B14F-4D97-AF65-F5344CB8AC3E}">
        <p14:creationId xmlns:p14="http://schemas.microsoft.com/office/powerpoint/2010/main" val="4130802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63863" y="429174"/>
            <a:ext cx="10128421" cy="769977"/>
          </a:xfrm>
        </p:spPr>
        <p:txBody>
          <a:bodyPr/>
          <a:lstStyle/>
          <a:p>
            <a:r>
              <a:rPr lang="en-US" sz="3400"/>
              <a:t>General Evidence for Indicators 9–15 </a:t>
            </a:r>
            <a:r>
              <a:rPr lang="en-US" sz="2400"/>
              <a:t>(5 of 8)</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312507" y="1062716"/>
            <a:ext cx="5029200" cy="514106"/>
          </a:xfrm>
        </p:spPr>
        <p:txBody>
          <a:bodyPr/>
          <a:lstStyle/>
          <a:p>
            <a:r>
              <a:rPr lang="en-US" sz="2000" b="1" dirty="0"/>
              <a:t>Indicator (9</a:t>
            </a:r>
            <a:r>
              <a:rPr lang="en-US" sz="2000" dirty="0"/>
              <a:t>–</a:t>
            </a:r>
            <a:r>
              <a:rPr lang="en-US" sz="2000" b="1" dirty="0"/>
              <a:t>15) f</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316787" y="1614035"/>
            <a:ext cx="5029200" cy="4558342"/>
          </a:xfrm>
        </p:spPr>
        <p:txBody>
          <a:bodyPr/>
          <a:lstStyle/>
          <a:p>
            <a:pPr marL="0" indent="0">
              <a:buNone/>
            </a:pPr>
            <a:r>
              <a:rPr lang="en-US" dirty="0"/>
              <a:t>Interdisciplinary Connections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604384" y="1062716"/>
            <a:ext cx="5029200" cy="514105"/>
          </a:xfrm>
        </p:spPr>
        <p:txBody>
          <a:bodyPr/>
          <a:lstStyle/>
          <a:p>
            <a:r>
              <a:rPr lang="en-US" sz="2000" b="1"/>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604384" y="1660531"/>
            <a:ext cx="5029200" cy="4558342"/>
          </a:xfrm>
        </p:spPr>
        <p:txBody>
          <a:bodyPr/>
          <a:lstStyle/>
          <a:p>
            <a:r>
              <a:rPr lang="en-US" dirty="0"/>
              <a:t>Evidence of at least one grade appropriate interdisciplinary connection (excluding Technology and 21</a:t>
            </a:r>
            <a:r>
              <a:rPr lang="en-US" baseline="30000" dirty="0"/>
              <a:t>st</a:t>
            </a:r>
            <a:r>
              <a:rPr lang="en-US" dirty="0"/>
              <a:t> Century Skills because they are a separate part of the indicator).</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19</a:t>
            </a:fld>
            <a:endParaRPr lang="en-US"/>
          </a:p>
        </p:txBody>
      </p:sp>
    </p:spTree>
    <p:extLst>
      <p:ext uri="{BB962C8B-B14F-4D97-AF65-F5344CB8AC3E}">
        <p14:creationId xmlns:p14="http://schemas.microsoft.com/office/powerpoint/2010/main" val="3765290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NJQSAC District Performance Review (DPR)</a:t>
            </a:r>
          </a:p>
        </p:txBody>
      </p:sp>
      <p:sp>
        <p:nvSpPr>
          <p:cNvPr id="3" name="Content Placeholder 2"/>
          <p:cNvSpPr>
            <a:spLocks noGrp="1"/>
          </p:cNvSpPr>
          <p:nvPr>
            <p:ph type="body" sz="quarter" idx="11"/>
          </p:nvPr>
        </p:nvSpPr>
        <p:spPr/>
        <p:txBody>
          <a:bodyPr>
            <a:normAutofit lnSpcReduction="10000"/>
          </a:bodyPr>
          <a:lstStyle/>
          <a:p>
            <a:pPr marL="0" indent="0">
              <a:spcAft>
                <a:spcPts val="1200"/>
              </a:spcAft>
              <a:buNone/>
            </a:pPr>
            <a:r>
              <a:rPr lang="en-US" sz="2200" dirty="0"/>
              <a:t>As part of the comprehensive review, to ensure a thorough and efficient education for all students by NJQSAC, each public school district shall complete a District Performance Review (DPR), which consists of a self-assessment tool that measures the public school district’s compliance with the weighted quality performance indicators in the five identified areas of school district effectiveness. </a:t>
            </a:r>
            <a:r>
              <a:rPr lang="en-US" sz="2200" i="1" dirty="0">
                <a:hlinkClick r:id="rId3"/>
              </a:rPr>
              <a:t>N.J.A.C. </a:t>
            </a:r>
            <a:r>
              <a:rPr lang="en-US" sz="2200" dirty="0">
                <a:hlinkClick r:id="rId3"/>
              </a:rPr>
              <a:t>6A:30</a:t>
            </a:r>
            <a:r>
              <a:rPr lang="en-US" sz="2200" dirty="0"/>
              <a:t>.</a:t>
            </a:r>
          </a:p>
          <a:p>
            <a:pPr marL="914400" lvl="1" indent="-457200" algn="just">
              <a:buFont typeface="+mj-lt"/>
              <a:buAutoNum type="arabicPeriod"/>
            </a:pPr>
            <a:r>
              <a:rPr lang="en-US" sz="2200" dirty="0"/>
              <a:t>Instruction and Program</a:t>
            </a:r>
          </a:p>
          <a:p>
            <a:pPr marL="914400" lvl="1" indent="-457200" algn="just">
              <a:buFont typeface="+mj-lt"/>
              <a:buAutoNum type="arabicPeriod"/>
            </a:pPr>
            <a:r>
              <a:rPr lang="en-US" sz="2200" dirty="0"/>
              <a:t>Fiscal management</a:t>
            </a:r>
          </a:p>
          <a:p>
            <a:pPr marL="914400" lvl="1" indent="-457200" algn="just">
              <a:buFont typeface="+mj-lt"/>
              <a:buAutoNum type="arabicPeriod"/>
            </a:pPr>
            <a:r>
              <a:rPr lang="en-US" sz="2200" dirty="0"/>
              <a:t>Governance</a:t>
            </a:r>
          </a:p>
          <a:p>
            <a:pPr marL="914400" lvl="1" indent="-457200" algn="just">
              <a:buFont typeface="+mj-lt"/>
              <a:buAutoNum type="arabicPeriod"/>
            </a:pPr>
            <a:r>
              <a:rPr lang="en-US" sz="2200" dirty="0"/>
              <a:t>Operations</a:t>
            </a:r>
          </a:p>
          <a:p>
            <a:pPr marL="914400" lvl="1" indent="-457200" algn="just">
              <a:buFont typeface="+mj-lt"/>
              <a:buAutoNum type="arabicPeriod"/>
            </a:pPr>
            <a:r>
              <a:rPr lang="en-US" sz="2200" dirty="0"/>
              <a:t>Personnel</a:t>
            </a:r>
          </a:p>
        </p:txBody>
      </p:sp>
      <p:sp>
        <p:nvSpPr>
          <p:cNvPr id="5" name="Slide Number Placeholder 4">
            <a:extLst>
              <a:ext uri="{FF2B5EF4-FFF2-40B4-BE49-F238E27FC236}">
                <a16:creationId xmlns:a16="http://schemas.microsoft.com/office/drawing/2014/main" id="{930BBB41-C14D-48BE-86D2-7EC8C2F20B13}"/>
              </a:ext>
            </a:extLst>
          </p:cNvPr>
          <p:cNvSpPr>
            <a:spLocks noGrp="1"/>
          </p:cNvSpPr>
          <p:nvPr>
            <p:ph type="sldNum" sz="quarter" idx="10"/>
          </p:nvPr>
        </p:nvSpPr>
        <p:spPr/>
        <p:txBody>
          <a:bodyPr/>
          <a:lstStyle/>
          <a:p>
            <a:fld id="{A3D1C70C-36A2-44FC-A083-98959550CFF4}" type="slidenum">
              <a:rPr lang="en-US" smtClean="0"/>
              <a:pPr/>
              <a:t>2</a:t>
            </a:fld>
            <a:endParaRPr lang="en-US"/>
          </a:p>
        </p:txBody>
      </p:sp>
    </p:spTree>
    <p:extLst>
      <p:ext uri="{BB962C8B-B14F-4D97-AF65-F5344CB8AC3E}">
        <p14:creationId xmlns:p14="http://schemas.microsoft.com/office/powerpoint/2010/main" val="2498079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63863" y="449052"/>
            <a:ext cx="10128421" cy="769977"/>
          </a:xfrm>
        </p:spPr>
        <p:txBody>
          <a:bodyPr/>
          <a:lstStyle/>
          <a:p>
            <a:r>
              <a:rPr lang="en-US" sz="3400" dirty="0"/>
              <a:t>General Evidence for Indicators 9–15 </a:t>
            </a:r>
            <a:r>
              <a:rPr lang="en-US" sz="2400" dirty="0"/>
              <a:t>(6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228599" y="1285416"/>
            <a:ext cx="5029200" cy="439735"/>
          </a:xfrm>
        </p:spPr>
        <p:txBody>
          <a:bodyPr/>
          <a:lstStyle/>
          <a:p>
            <a:r>
              <a:rPr lang="en-US" sz="2000" b="1" dirty="0"/>
              <a:t>Indicator (9</a:t>
            </a:r>
            <a:r>
              <a:rPr lang="en-US" sz="2000" dirty="0"/>
              <a:t>–</a:t>
            </a:r>
            <a:r>
              <a:rPr lang="en-US" sz="2000" b="1" dirty="0"/>
              <a:t>15) g</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228599" y="1792548"/>
            <a:ext cx="5272315" cy="3869912"/>
          </a:xfrm>
        </p:spPr>
        <p:txBody>
          <a:bodyPr/>
          <a:lstStyle/>
          <a:p>
            <a:pPr marL="0" indent="0">
              <a:buNone/>
            </a:pPr>
            <a:r>
              <a:rPr lang="en-US" sz="1800" dirty="0"/>
              <a:t>Integration of 21</a:t>
            </a:r>
            <a:r>
              <a:rPr lang="en-US" sz="1800" baseline="30000" dirty="0"/>
              <a:t>st</a:t>
            </a:r>
            <a:r>
              <a:rPr lang="en-US" sz="1800" dirty="0"/>
              <a:t>  century skills through NJSLS 9.</a:t>
            </a:r>
          </a:p>
          <a:p>
            <a:pPr marL="0" indent="0">
              <a:buNone/>
            </a:pPr>
            <a:r>
              <a:rPr lang="en-US" b="1" u="none" dirty="0">
                <a:solidFill>
                  <a:srgbClr val="6E2405"/>
                </a:solidFill>
              </a:rPr>
              <a:t>Note: </a:t>
            </a:r>
            <a:r>
              <a:rPr lang="en-US" dirty="0"/>
              <a:t>21</a:t>
            </a:r>
            <a:r>
              <a:rPr lang="en-US" baseline="30000" dirty="0"/>
              <a:t>st</a:t>
            </a:r>
            <a:r>
              <a:rPr lang="en-US" dirty="0"/>
              <a:t> century skills is now  21</a:t>
            </a:r>
            <a:r>
              <a:rPr lang="en-US" baseline="30000" dirty="0"/>
              <a:t>st</a:t>
            </a:r>
            <a:r>
              <a:rPr lang="en-US" dirty="0"/>
              <a:t> Century Life and Careers in the 2020 NJSLS.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363084" y="1285416"/>
            <a:ext cx="5029200" cy="439735"/>
          </a:xfrm>
        </p:spPr>
        <p:txBody>
          <a:bodyPr/>
          <a:lstStyle/>
          <a:p>
            <a:r>
              <a:rPr lang="en-US" sz="2000" b="1"/>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3084" y="1774259"/>
            <a:ext cx="5499064" cy="4149021"/>
          </a:xfrm>
        </p:spPr>
        <p:txBody>
          <a:bodyPr/>
          <a:lstStyle/>
          <a:p>
            <a:pPr marL="285750" lvl="0" indent="-285750">
              <a:spcAft>
                <a:spcPts val="600"/>
              </a:spcAft>
              <a:buFont typeface="Arial" panose="020B0604020202020204" pitchFamily="34" charset="0"/>
              <a:buChar char="•"/>
            </a:pPr>
            <a:r>
              <a:rPr lang="en-US" dirty="0"/>
              <a:t>Curriculum demonstrates evidence of Twenty-first century themes and skills as described in </a:t>
            </a:r>
            <a:r>
              <a:rPr lang="en-US" i="1" dirty="0">
                <a:hlinkClick r:id="rId3"/>
              </a:rPr>
              <a:t>N.J.A.C. </a:t>
            </a:r>
            <a:r>
              <a:rPr lang="en-US" dirty="0">
                <a:hlinkClick r:id="rId3"/>
              </a:rPr>
              <a:t>6A:8-1.3</a:t>
            </a:r>
            <a:r>
              <a:rPr lang="en-US" dirty="0"/>
              <a:t> (Definitions) integrated in all content areas.</a:t>
            </a:r>
          </a:p>
          <a:p>
            <a:pPr marL="285750" lvl="0" indent="-285750">
              <a:spcAft>
                <a:spcPts val="600"/>
              </a:spcAft>
              <a:buFont typeface="Arial" panose="020B0604020202020204" pitchFamily="34" charset="0"/>
              <a:buChar char="•"/>
            </a:pPr>
            <a:r>
              <a:rPr lang="en-US" dirty="0"/>
              <a:t>Evidence of  Career </a:t>
            </a:r>
            <a:r>
              <a:rPr lang="en-US" dirty="0">
                <a:hlinkClick r:id="rId4"/>
              </a:rPr>
              <a:t>21st Century Life and Careers </a:t>
            </a:r>
            <a:r>
              <a:rPr lang="en-US" dirty="0"/>
              <a:t>infused throughout the K to 12 curriculum as appropriate for all students.</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20</a:t>
            </a:fld>
            <a:endParaRPr lang="en-US"/>
          </a:p>
        </p:txBody>
      </p:sp>
    </p:spTree>
    <p:extLst>
      <p:ext uri="{BB962C8B-B14F-4D97-AF65-F5344CB8AC3E}">
        <p14:creationId xmlns:p14="http://schemas.microsoft.com/office/powerpoint/2010/main" val="844863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302498" y="310175"/>
            <a:ext cx="10128421" cy="769977"/>
          </a:xfrm>
        </p:spPr>
        <p:txBody>
          <a:bodyPr/>
          <a:lstStyle/>
          <a:p>
            <a:r>
              <a:rPr lang="en-US" sz="3000" dirty="0"/>
              <a:t>General Evidence for Indicators 9–15 </a:t>
            </a:r>
            <a:r>
              <a:rPr lang="en-US" sz="2400" dirty="0"/>
              <a:t>(7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228599" y="1230303"/>
            <a:ext cx="5029200" cy="560950"/>
          </a:xfrm>
        </p:spPr>
        <p:txBody>
          <a:bodyPr/>
          <a:lstStyle/>
          <a:p>
            <a:r>
              <a:rPr lang="en-US" sz="2000" b="1" dirty="0"/>
              <a:t>Indicator (9</a:t>
            </a:r>
            <a:r>
              <a:rPr lang="en-US" sz="2000" dirty="0"/>
              <a:t>–</a:t>
            </a:r>
            <a:r>
              <a:rPr lang="en-US" sz="2000" b="1" dirty="0"/>
              <a:t>15) h</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228599" y="2189815"/>
            <a:ext cx="5029200" cy="4358010"/>
          </a:xfrm>
        </p:spPr>
        <p:txBody>
          <a:bodyPr/>
          <a:lstStyle/>
          <a:p>
            <a:pPr marL="0" indent="0">
              <a:spcBef>
                <a:spcPts val="0"/>
              </a:spcBef>
              <a:spcAft>
                <a:spcPts val="1800"/>
              </a:spcAft>
              <a:buNone/>
            </a:pPr>
            <a:r>
              <a:rPr lang="en-US" dirty="0"/>
              <a:t>Integration of technology through the NJSLS.</a:t>
            </a:r>
            <a:endParaRPr lang="en-US" sz="2000" dirty="0"/>
          </a:p>
          <a:p>
            <a:pPr marL="0" indent="0">
              <a:spcBef>
                <a:spcPts val="0"/>
              </a:spcBef>
              <a:spcAft>
                <a:spcPts val="0"/>
              </a:spcAft>
              <a:buNone/>
            </a:pPr>
            <a:r>
              <a:rPr lang="en-US" b="1" dirty="0">
                <a:solidFill>
                  <a:srgbClr val="6E2405"/>
                </a:solidFill>
              </a:rPr>
              <a:t>Note: </a:t>
            </a:r>
            <a:r>
              <a:rPr lang="en-US" dirty="0"/>
              <a:t>Integration of Technology is included in Computer Science and Design Thinking in the 2020 NJSLS.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363084" y="1230303"/>
            <a:ext cx="5029200" cy="560950"/>
          </a:xfrm>
        </p:spPr>
        <p:txBody>
          <a:bodyPr/>
          <a:lstStyle/>
          <a:p>
            <a:r>
              <a:rPr lang="en-US" sz="2000" b="1"/>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3084" y="2031296"/>
            <a:ext cx="5029200" cy="4225901"/>
          </a:xfrm>
        </p:spPr>
        <p:txBody>
          <a:bodyPr vert="horz" lIns="91440" tIns="45720" rIns="91440" bIns="45720" rtlCol="0" anchor="t">
            <a:noAutofit/>
          </a:bodyPr>
          <a:lstStyle/>
          <a:p>
            <a:r>
              <a:rPr lang="en-US" dirty="0">
                <a:latin typeface="Palatino Linotype"/>
              </a:rPr>
              <a:t>Evidence that grade appropriate performance expectations identified in Digital Citizenship; Information and Media Literacy and Technology Literacy (9.4) are integrated in curriculum across content areas.</a:t>
            </a:r>
            <a:endParaRPr lang="en-US" dirty="0"/>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21</a:t>
            </a:fld>
            <a:endParaRPr lang="en-US"/>
          </a:p>
        </p:txBody>
      </p:sp>
    </p:spTree>
    <p:extLst>
      <p:ext uri="{BB962C8B-B14F-4D97-AF65-F5344CB8AC3E}">
        <p14:creationId xmlns:p14="http://schemas.microsoft.com/office/powerpoint/2010/main" val="228756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63863" y="573361"/>
            <a:ext cx="10128421" cy="483914"/>
          </a:xfrm>
        </p:spPr>
        <p:txBody>
          <a:bodyPr/>
          <a:lstStyle/>
          <a:p>
            <a:r>
              <a:rPr lang="en-US" sz="3000" dirty="0"/>
              <a:t>General Evidence for Indicators 9–15 </a:t>
            </a:r>
            <a:r>
              <a:rPr lang="en-US" sz="2400" dirty="0"/>
              <a:t>(8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228599" y="1394929"/>
            <a:ext cx="5029200" cy="379584"/>
          </a:xfrm>
        </p:spPr>
        <p:txBody>
          <a:bodyPr/>
          <a:lstStyle/>
          <a:p>
            <a:r>
              <a:rPr lang="en-US" sz="2000" b="1" dirty="0"/>
              <a:t>Indicator (9</a:t>
            </a:r>
            <a:r>
              <a:rPr lang="en-US" sz="2000" dirty="0"/>
              <a:t>–</a:t>
            </a:r>
            <a:r>
              <a:rPr lang="en-US" sz="2000" b="1" dirty="0"/>
              <a:t>15) </a:t>
            </a:r>
            <a:r>
              <a:rPr lang="en-US" sz="2000" b="1" dirty="0" err="1"/>
              <a:t>i</a:t>
            </a:r>
            <a:r>
              <a:rPr lang="en-US" sz="2000" b="1" dirty="0"/>
              <a:t> </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228599" y="2016470"/>
            <a:ext cx="5029200" cy="3961867"/>
          </a:xfrm>
        </p:spPr>
        <p:txBody>
          <a:bodyPr/>
          <a:lstStyle/>
          <a:p>
            <a:pPr marL="0" indent="0">
              <a:buNone/>
            </a:pPr>
            <a:r>
              <a:rPr lang="en-US" sz="1800" dirty="0"/>
              <a:t>Career Education</a:t>
            </a:r>
          </a:p>
          <a:p>
            <a:pPr marL="0" indent="0">
              <a:buNone/>
            </a:pPr>
            <a:r>
              <a:rPr lang="en-US" b="1" dirty="0">
                <a:solidFill>
                  <a:srgbClr val="6E2405"/>
                </a:solidFill>
              </a:rPr>
              <a:t>Note: </a:t>
            </a:r>
            <a:r>
              <a:rPr lang="en-US" dirty="0"/>
              <a:t>Career Education is included in Career Readiness, Life Literacies and Key Skills in the 2020 NJSLS Standard 9.</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401719" y="1394929"/>
            <a:ext cx="5029200" cy="379584"/>
          </a:xfrm>
        </p:spPr>
        <p:txBody>
          <a:bodyPr/>
          <a:lstStyle/>
          <a:p>
            <a:r>
              <a:rPr lang="en-US" sz="2000" b="1" dirty="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3085" y="1982722"/>
            <a:ext cx="5303520" cy="4237528"/>
          </a:xfrm>
        </p:spPr>
        <p:txBody>
          <a:bodyPr/>
          <a:lstStyle/>
          <a:p>
            <a:pPr marL="283464" lvl="1">
              <a:spcAft>
                <a:spcPts val="0"/>
              </a:spcAft>
            </a:pPr>
            <a:r>
              <a:rPr lang="en-US" sz="1800" dirty="0"/>
              <a:t>Integrated into the curriculum, providing </a:t>
            </a:r>
            <a:r>
              <a:rPr lang="en-US" sz="1800" i="1" dirty="0"/>
              <a:t>students</a:t>
            </a:r>
            <a:r>
              <a:rPr lang="en-US" sz="1800" dirty="0"/>
              <a:t> the opportunity to acquire information about career interests and/or advanced courses linked to their career interests; or specialized programs that reflect the needs of students and the community.</a:t>
            </a:r>
          </a:p>
          <a:p>
            <a:pPr marL="283464" lvl="1">
              <a:spcAft>
                <a:spcPts val="0"/>
              </a:spcAft>
            </a:pPr>
            <a:r>
              <a:rPr lang="en-US" sz="1800" dirty="0"/>
              <a:t>Evidence that career awareness and pathways to careers are integrated in curriculum across content areas (9.2).</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22</a:t>
            </a:fld>
            <a:endParaRPr lang="en-US"/>
          </a:p>
        </p:txBody>
      </p:sp>
    </p:spTree>
    <p:extLst>
      <p:ext uri="{BB962C8B-B14F-4D97-AF65-F5344CB8AC3E}">
        <p14:creationId xmlns:p14="http://schemas.microsoft.com/office/powerpoint/2010/main" val="1162483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9ADDD56-6B03-48B0-8D6D-75211E453D97}"/>
              </a:ext>
            </a:extLst>
          </p:cNvPr>
          <p:cNvSpPr>
            <a:spLocks noGrp="1"/>
          </p:cNvSpPr>
          <p:nvPr>
            <p:ph type="title"/>
          </p:nvPr>
        </p:nvSpPr>
        <p:spPr/>
        <p:txBody>
          <a:bodyPr/>
          <a:lstStyle/>
          <a:p>
            <a:r>
              <a:rPr lang="en-US" sz="3400"/>
              <a:t>Diversity, Equity and Inclusion</a:t>
            </a:r>
          </a:p>
        </p:txBody>
      </p:sp>
      <p:sp>
        <p:nvSpPr>
          <p:cNvPr id="9" name="Text Placeholder 8">
            <a:extLst>
              <a:ext uri="{FF2B5EF4-FFF2-40B4-BE49-F238E27FC236}">
                <a16:creationId xmlns:a16="http://schemas.microsoft.com/office/drawing/2014/main" id="{18421F07-CE01-40B3-9364-EA627CC3D280}"/>
              </a:ext>
            </a:extLst>
          </p:cNvPr>
          <p:cNvSpPr>
            <a:spLocks noGrp="1"/>
          </p:cNvSpPr>
          <p:nvPr>
            <p:ph type="body" sz="quarter" idx="11"/>
          </p:nvPr>
        </p:nvSpPr>
        <p:spPr>
          <a:xfrm>
            <a:off x="486156" y="1410408"/>
            <a:ext cx="11219688" cy="4562856"/>
          </a:xfrm>
        </p:spPr>
        <p:txBody>
          <a:bodyPr>
            <a:normAutofit/>
          </a:bodyPr>
          <a:lstStyle/>
          <a:p>
            <a:pPr marL="0" lvl="0" indent="0">
              <a:buNone/>
            </a:pPr>
            <a:r>
              <a:rPr lang="en-US" sz="2000" dirty="0"/>
              <a:t>Diversity, Equity and Inclusion is evidenced in the following ways, in accordance with </a:t>
            </a:r>
            <a:r>
              <a:rPr lang="en-US" sz="2000" i="1" dirty="0">
                <a:hlinkClick r:id="rId3"/>
              </a:rPr>
              <a:t>N.J.S.A.</a:t>
            </a:r>
            <a:r>
              <a:rPr lang="en-US" sz="2000" dirty="0">
                <a:hlinkClick r:id="rId3"/>
              </a:rPr>
              <a:t> 18A:35-4.36a</a:t>
            </a:r>
            <a:r>
              <a:rPr lang="en-US" sz="2000" u="sng" dirty="0"/>
              <a:t>:</a:t>
            </a:r>
            <a:r>
              <a:rPr lang="en-US" sz="2000" dirty="0"/>
              <a:t> </a:t>
            </a:r>
          </a:p>
          <a:p>
            <a:pPr lvl="1"/>
            <a:r>
              <a:rPr lang="en-US" sz="2000" dirty="0"/>
              <a:t>Evidence of integration within appropriate place(s) in the K–12 curriculum, providing instruction on diversity and inclusion that highlight and promote diversity, including economic diversity, equity, inclusion, tolerance, and belonging in connection with gender and sexual orientation, race and ethnicity, disabilities, and religious tolerance (</a:t>
            </a:r>
            <a:r>
              <a:rPr lang="pt-BR" sz="2000" i="1" dirty="0"/>
              <a:t>N.J.S.A.</a:t>
            </a:r>
            <a:r>
              <a:rPr lang="pt-BR" sz="2000" dirty="0"/>
              <a:t> 18A:35-4.36a).</a:t>
            </a:r>
          </a:p>
          <a:p>
            <a:pPr marL="0" lvl="1" indent="0">
              <a:buNone/>
            </a:pPr>
            <a:r>
              <a:rPr lang="en-US" sz="2000" b="1" u="none" dirty="0">
                <a:solidFill>
                  <a:srgbClr val="6E2405"/>
                </a:solidFill>
              </a:rPr>
              <a:t>Note</a:t>
            </a:r>
            <a:r>
              <a:rPr lang="en-US" sz="2000" dirty="0">
                <a:solidFill>
                  <a:srgbClr val="6E2405"/>
                </a:solidFill>
              </a:rPr>
              <a:t>: </a:t>
            </a:r>
            <a:r>
              <a:rPr lang="en-US" sz="2000" dirty="0"/>
              <a:t>This requirement is verified in Governance Indicator 6b, however, it requires a review in curricula.</a:t>
            </a:r>
          </a:p>
        </p:txBody>
      </p:sp>
      <p:sp>
        <p:nvSpPr>
          <p:cNvPr id="7" name="Slide Number Placeholder 6">
            <a:extLst>
              <a:ext uri="{FF2B5EF4-FFF2-40B4-BE49-F238E27FC236}">
                <a16:creationId xmlns:a16="http://schemas.microsoft.com/office/drawing/2014/main" id="{E42F57D6-2F5E-4B83-8BCA-C4275CD07A26}"/>
              </a:ext>
            </a:extLst>
          </p:cNvPr>
          <p:cNvSpPr>
            <a:spLocks noGrp="1"/>
          </p:cNvSpPr>
          <p:nvPr>
            <p:ph type="sldNum" sz="quarter" idx="10"/>
          </p:nvPr>
        </p:nvSpPr>
        <p:spPr/>
        <p:txBody>
          <a:bodyPr/>
          <a:lstStyle/>
          <a:p>
            <a:fld id="{A3D1C70C-36A2-44FC-A083-98959550CFF4}" type="slidenum">
              <a:rPr lang="en-US" smtClean="0"/>
              <a:t>23</a:t>
            </a:fld>
            <a:endParaRPr lang="en-US"/>
          </a:p>
        </p:txBody>
      </p:sp>
    </p:spTree>
    <p:extLst>
      <p:ext uri="{BB962C8B-B14F-4D97-AF65-F5344CB8AC3E}">
        <p14:creationId xmlns:p14="http://schemas.microsoft.com/office/powerpoint/2010/main" val="4054141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D1A5D-B955-4AA6-AB51-D449579C37F8}"/>
              </a:ext>
            </a:extLst>
          </p:cNvPr>
          <p:cNvSpPr>
            <a:spLocks noGrp="1"/>
          </p:cNvSpPr>
          <p:nvPr>
            <p:ph type="title"/>
          </p:nvPr>
        </p:nvSpPr>
        <p:spPr>
          <a:xfrm>
            <a:off x="1333960" y="99754"/>
            <a:ext cx="10096959" cy="890797"/>
          </a:xfrm>
        </p:spPr>
        <p:txBody>
          <a:bodyPr/>
          <a:lstStyle/>
          <a:p>
            <a:r>
              <a:rPr lang="en-US" sz="3400" dirty="0"/>
              <a:t>History and Contributions of Persons Who Are Disabled and LGBT </a:t>
            </a:r>
          </a:p>
        </p:txBody>
      </p:sp>
      <p:sp>
        <p:nvSpPr>
          <p:cNvPr id="3" name="Text Placeholder 2">
            <a:extLst>
              <a:ext uri="{FF2B5EF4-FFF2-40B4-BE49-F238E27FC236}">
                <a16:creationId xmlns:a16="http://schemas.microsoft.com/office/drawing/2014/main" id="{6DB32F86-9F2B-4513-8125-E1B24DA4DC00}"/>
              </a:ext>
            </a:extLst>
          </p:cNvPr>
          <p:cNvSpPr>
            <a:spLocks noGrp="1"/>
          </p:cNvSpPr>
          <p:nvPr>
            <p:ph type="body" sz="quarter" idx="11"/>
          </p:nvPr>
        </p:nvSpPr>
        <p:spPr>
          <a:xfrm>
            <a:off x="171450" y="1675329"/>
            <a:ext cx="12130420" cy="4803775"/>
          </a:xfrm>
        </p:spPr>
        <p:txBody>
          <a:bodyPr>
            <a:normAutofit/>
          </a:bodyPr>
          <a:lstStyle/>
          <a:p>
            <a:pPr marL="0" indent="0">
              <a:buNone/>
            </a:pPr>
            <a:r>
              <a:rPr lang="en-US" sz="2000" dirty="0"/>
              <a:t>History and contributions of persons who are disabled and LGBT included in middle and high school curriculum  is evidenced in the following ways, in accordance with </a:t>
            </a:r>
            <a:r>
              <a:rPr lang="en-US" sz="2000" i="1" dirty="0">
                <a:hlinkClick r:id="rId3"/>
              </a:rPr>
              <a:t>N.J.S.A.</a:t>
            </a:r>
            <a:r>
              <a:rPr lang="en-US" sz="2000" dirty="0">
                <a:hlinkClick r:id="rId3"/>
              </a:rPr>
              <a:t> 18A:35-4.35</a:t>
            </a:r>
            <a:r>
              <a:rPr lang="en-US" sz="2000" dirty="0"/>
              <a:t>, and </a:t>
            </a:r>
            <a:r>
              <a:rPr lang="en-US" sz="2000" i="1" dirty="0">
                <a:hlinkClick r:id="rId4"/>
              </a:rPr>
              <a:t>N.J.S.A.</a:t>
            </a:r>
            <a:r>
              <a:rPr lang="en-US" sz="2000" dirty="0">
                <a:hlinkClick r:id="rId4"/>
              </a:rPr>
              <a:t> 18A:35-4.36</a:t>
            </a:r>
            <a:r>
              <a:rPr lang="en-US" sz="2000" dirty="0"/>
              <a:t>:</a:t>
            </a:r>
          </a:p>
          <a:p>
            <a:pPr lvl="1"/>
            <a:r>
              <a:rPr lang="en-US" sz="2000" dirty="0"/>
              <a:t>Evidence of integration within appropriate place(s) in the middle and high school curricula, providing instruction on the political, economic, and social contributions of persons with disabilities and lesbian, gay, bisexual, and transgender people. (N.J.S.A. 18A:35-4.35-6).</a:t>
            </a:r>
          </a:p>
          <a:p>
            <a:pPr marL="457200" lvl="1" indent="0">
              <a:buNone/>
            </a:pPr>
            <a:r>
              <a:rPr lang="en-US" sz="2000" dirty="0"/>
              <a:t> </a:t>
            </a:r>
            <a:r>
              <a:rPr lang="en-US" sz="2000" b="1" dirty="0"/>
              <a:t>Note: </a:t>
            </a:r>
            <a:r>
              <a:rPr lang="en-US" sz="2000" dirty="0"/>
              <a:t>This requirement is verified in Governance Indicator 6b, however, it requires a review in curricula.</a:t>
            </a:r>
          </a:p>
        </p:txBody>
      </p:sp>
      <p:sp>
        <p:nvSpPr>
          <p:cNvPr id="4" name="Slide Number Placeholder 3">
            <a:extLst>
              <a:ext uri="{FF2B5EF4-FFF2-40B4-BE49-F238E27FC236}">
                <a16:creationId xmlns:a16="http://schemas.microsoft.com/office/drawing/2014/main" id="{1F78B302-DF28-4F77-8AD0-DD661AC7CDFE}"/>
              </a:ext>
            </a:extLst>
          </p:cNvPr>
          <p:cNvSpPr>
            <a:spLocks noGrp="1"/>
          </p:cNvSpPr>
          <p:nvPr>
            <p:ph type="sldNum" sz="quarter" idx="10"/>
          </p:nvPr>
        </p:nvSpPr>
        <p:spPr/>
        <p:txBody>
          <a:bodyPr/>
          <a:lstStyle/>
          <a:p>
            <a:fld id="{A3D1C70C-36A2-44FC-A083-98959550CFF4}" type="slidenum">
              <a:rPr lang="en-US" smtClean="0"/>
              <a:pPr/>
              <a:t>24</a:t>
            </a:fld>
            <a:endParaRPr lang="en-US"/>
          </a:p>
        </p:txBody>
      </p:sp>
    </p:spTree>
    <p:extLst>
      <p:ext uri="{BB962C8B-B14F-4D97-AF65-F5344CB8AC3E}">
        <p14:creationId xmlns:p14="http://schemas.microsoft.com/office/powerpoint/2010/main" val="3936963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Content Specific Documentation </a:t>
            </a:r>
            <a:r>
              <a:rPr lang="en-US" sz="2400" dirty="0"/>
              <a:t>(1 of 11)</a:t>
            </a:r>
            <a:endParaRPr lang="en-US" sz="3400" dirty="0"/>
          </a:p>
        </p:txBody>
      </p:sp>
      <p:sp>
        <p:nvSpPr>
          <p:cNvPr id="3" name="Content Placeholder 2"/>
          <p:cNvSpPr>
            <a:spLocks noGrp="1"/>
          </p:cNvSpPr>
          <p:nvPr>
            <p:ph type="body" sz="quarter" idx="11"/>
          </p:nvPr>
        </p:nvSpPr>
        <p:spPr>
          <a:xfrm>
            <a:off x="486156" y="1126475"/>
            <a:ext cx="11219688" cy="4827181"/>
          </a:xfrm>
        </p:spPr>
        <p:txBody>
          <a:bodyPr vert="horz" lIns="91440" tIns="45720" rIns="822960" bIns="45720" rtlCol="0" anchor="t">
            <a:normAutofit/>
          </a:bodyPr>
          <a:lstStyle/>
          <a:p>
            <a:pPr marL="0" indent="0">
              <a:spcAft>
                <a:spcPts val="600"/>
              </a:spcAft>
              <a:buNone/>
              <a:defRPr/>
            </a:pPr>
            <a:r>
              <a:rPr lang="en-US" sz="2000" b="1" dirty="0"/>
              <a:t>English Language Arts Indicator 9</a:t>
            </a:r>
          </a:p>
          <a:p>
            <a:pPr lvl="1">
              <a:spcAft>
                <a:spcPts val="600"/>
              </a:spcAft>
              <a:defRPr/>
            </a:pPr>
            <a:r>
              <a:rPr lang="en-US" sz="1800" dirty="0"/>
              <a:t>Grade specific K–8</a:t>
            </a:r>
          </a:p>
          <a:p>
            <a:pPr lvl="1">
              <a:spcAft>
                <a:spcPts val="600"/>
              </a:spcAft>
              <a:defRPr/>
            </a:pPr>
            <a:r>
              <a:rPr lang="en-US" sz="1800" dirty="0"/>
              <a:t>Banded 9–10, 11–12</a:t>
            </a:r>
          </a:p>
          <a:p>
            <a:pPr lvl="1">
              <a:spcAft>
                <a:spcPts val="600"/>
              </a:spcAft>
              <a:defRPr/>
            </a:pPr>
            <a:r>
              <a:rPr lang="en-US" sz="1800" dirty="0"/>
              <a:t>Reading Literature Text, Reading Informational Text, Writing, Speaking and Listening and Language must be addressed at each grade level or grade band</a:t>
            </a:r>
          </a:p>
          <a:p>
            <a:pPr lvl="1">
              <a:defRPr/>
            </a:pPr>
            <a:r>
              <a:rPr lang="en-US" sz="1800" dirty="0"/>
              <a:t>Writing must address a variety of purposes outlined in the anchor standards and progress indicators at each grade level.</a:t>
            </a:r>
          </a:p>
          <a:p>
            <a:pPr marL="0" indent="0">
              <a:buNone/>
            </a:pPr>
            <a:r>
              <a:rPr lang="en-US" sz="1800" dirty="0">
                <a:latin typeface="Palatino Linotype"/>
              </a:rPr>
              <a:t>See the </a:t>
            </a:r>
            <a:r>
              <a:rPr lang="en-US" sz="1800" dirty="0">
                <a:solidFill>
                  <a:srgbClr val="000000"/>
                </a:solidFill>
                <a:latin typeface="Palatino Linotype"/>
                <a:hlinkClick r:id="rId3"/>
              </a:rPr>
              <a:t>NJSLS</a:t>
            </a:r>
            <a:r>
              <a:rPr lang="en-US" sz="1800" dirty="0">
                <a:latin typeface="Palatino Linotype"/>
                <a:hlinkClick r:id="rId3"/>
              </a:rPr>
              <a:t> ELA Standards </a:t>
            </a:r>
            <a:r>
              <a:rPr lang="en-US" sz="1800" dirty="0">
                <a:latin typeface="Palatino Linotype"/>
              </a:rPr>
              <a:t>webpage </a:t>
            </a:r>
            <a:endParaRPr lang="en-US" sz="1800" dirty="0"/>
          </a:p>
        </p:txBody>
      </p:sp>
      <p:sp>
        <p:nvSpPr>
          <p:cNvPr id="4" name="Slide Number Placeholder 3">
            <a:extLst>
              <a:ext uri="{FF2B5EF4-FFF2-40B4-BE49-F238E27FC236}">
                <a16:creationId xmlns:a16="http://schemas.microsoft.com/office/drawing/2014/main" id="{2F11AEF6-434D-443F-A383-13420F5B5B7C}"/>
              </a:ext>
            </a:extLst>
          </p:cNvPr>
          <p:cNvSpPr>
            <a:spLocks noGrp="1"/>
          </p:cNvSpPr>
          <p:nvPr>
            <p:ph type="sldNum" sz="quarter" idx="10"/>
          </p:nvPr>
        </p:nvSpPr>
        <p:spPr/>
        <p:txBody>
          <a:bodyPr/>
          <a:lstStyle/>
          <a:p>
            <a:fld id="{A3D1C70C-36A2-44FC-A083-98959550CFF4}" type="slidenum">
              <a:rPr lang="en-US" smtClean="0"/>
              <a:pPr/>
              <a:t>25</a:t>
            </a:fld>
            <a:endParaRPr lang="en-US"/>
          </a:p>
        </p:txBody>
      </p:sp>
    </p:spTree>
    <p:extLst>
      <p:ext uri="{BB962C8B-B14F-4D97-AF65-F5344CB8AC3E}">
        <p14:creationId xmlns:p14="http://schemas.microsoft.com/office/powerpoint/2010/main" val="2960282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Content Specific Documentation </a:t>
            </a:r>
            <a:r>
              <a:rPr lang="en-US" sz="2400" dirty="0"/>
              <a:t>(2 of 10)</a:t>
            </a:r>
          </a:p>
        </p:txBody>
      </p:sp>
      <p:sp>
        <p:nvSpPr>
          <p:cNvPr id="3" name="Content Placeholder 2"/>
          <p:cNvSpPr>
            <a:spLocks noGrp="1"/>
          </p:cNvSpPr>
          <p:nvPr>
            <p:ph type="body" sz="quarter" idx="11"/>
          </p:nvPr>
        </p:nvSpPr>
        <p:spPr>
          <a:xfrm>
            <a:off x="355304" y="1453682"/>
            <a:ext cx="11481391" cy="4476308"/>
          </a:xfrm>
        </p:spPr>
        <p:txBody>
          <a:bodyPr>
            <a:noAutofit/>
          </a:bodyPr>
          <a:lstStyle/>
          <a:p>
            <a:pPr marL="0" indent="0">
              <a:lnSpc>
                <a:spcPct val="128000"/>
              </a:lnSpc>
              <a:spcBef>
                <a:spcPts val="0"/>
              </a:spcBef>
              <a:spcAft>
                <a:spcPts val="0"/>
              </a:spcAft>
              <a:buNone/>
            </a:pPr>
            <a:r>
              <a:rPr lang="en-US" sz="2000" b="1" dirty="0">
                <a:solidFill>
                  <a:prstClr val="black"/>
                </a:solidFill>
              </a:rPr>
              <a:t>Mathematics Indicator 10</a:t>
            </a:r>
          </a:p>
          <a:p>
            <a:pPr lvl="1">
              <a:lnSpc>
                <a:spcPct val="100000"/>
              </a:lnSpc>
              <a:spcBef>
                <a:spcPts val="0"/>
              </a:spcBef>
              <a:spcAft>
                <a:spcPts val="0"/>
              </a:spcAft>
            </a:pPr>
            <a:r>
              <a:rPr lang="en-US" sz="2000" dirty="0">
                <a:solidFill>
                  <a:prstClr val="black"/>
                </a:solidFill>
              </a:rPr>
              <a:t>Grade specific for K</a:t>
            </a:r>
            <a:r>
              <a:rPr lang="en-US" sz="2000" dirty="0"/>
              <a:t>–</a:t>
            </a:r>
            <a:r>
              <a:rPr lang="en-US" sz="2000" dirty="0">
                <a:solidFill>
                  <a:prstClr val="black"/>
                </a:solidFill>
              </a:rPr>
              <a:t>8</a:t>
            </a:r>
          </a:p>
          <a:p>
            <a:pPr lvl="1">
              <a:lnSpc>
                <a:spcPct val="100000"/>
              </a:lnSpc>
              <a:spcBef>
                <a:spcPts val="600"/>
              </a:spcBef>
              <a:spcAft>
                <a:spcPts val="600"/>
              </a:spcAft>
            </a:pPr>
            <a:r>
              <a:rPr lang="en-US" sz="2000" dirty="0">
                <a:solidFill>
                  <a:prstClr val="black"/>
                </a:solidFill>
              </a:rPr>
              <a:t>Course specific for 9</a:t>
            </a:r>
            <a:r>
              <a:rPr lang="en-US" sz="2000" dirty="0"/>
              <a:t>–</a:t>
            </a:r>
            <a:r>
              <a:rPr lang="en-US" sz="2000" dirty="0">
                <a:solidFill>
                  <a:prstClr val="black"/>
                </a:solidFill>
              </a:rPr>
              <a:t>12</a:t>
            </a:r>
          </a:p>
          <a:p>
            <a:pPr marL="0" indent="0">
              <a:lnSpc>
                <a:spcPct val="100000"/>
              </a:lnSpc>
              <a:spcBef>
                <a:spcPts val="0"/>
              </a:spcBef>
              <a:spcAft>
                <a:spcPts val="0"/>
              </a:spcAft>
              <a:buNone/>
            </a:pPr>
            <a:r>
              <a:rPr lang="en-US" sz="2000" dirty="0">
                <a:solidFill>
                  <a:prstClr val="black"/>
                </a:solidFill>
              </a:rPr>
              <a:t>See </a:t>
            </a:r>
            <a:r>
              <a:rPr lang="en-US" sz="2000" dirty="0">
                <a:solidFill>
                  <a:prstClr val="black"/>
                </a:solidFill>
                <a:hlinkClick r:id="rId3"/>
              </a:rPr>
              <a:t>NJSLS Mathematics Standards</a:t>
            </a:r>
            <a:endParaRPr lang="en-US" sz="2000" dirty="0">
              <a:solidFill>
                <a:prstClr val="black"/>
              </a:solidFill>
            </a:endParaRPr>
          </a:p>
        </p:txBody>
      </p:sp>
      <p:sp>
        <p:nvSpPr>
          <p:cNvPr id="4" name="Slide Number Placeholder 3">
            <a:extLst>
              <a:ext uri="{FF2B5EF4-FFF2-40B4-BE49-F238E27FC236}">
                <a16:creationId xmlns:a16="http://schemas.microsoft.com/office/drawing/2014/main" id="{9420A578-44FC-44F5-BEBD-937920047785}"/>
              </a:ext>
            </a:extLst>
          </p:cNvPr>
          <p:cNvSpPr>
            <a:spLocks noGrp="1"/>
          </p:cNvSpPr>
          <p:nvPr>
            <p:ph type="sldNum" sz="quarter" idx="10"/>
          </p:nvPr>
        </p:nvSpPr>
        <p:spPr/>
        <p:txBody>
          <a:bodyPr/>
          <a:lstStyle/>
          <a:p>
            <a:fld id="{A3D1C70C-36A2-44FC-A083-98959550CFF4}" type="slidenum">
              <a:rPr lang="en-US" smtClean="0"/>
              <a:pPr/>
              <a:t>26</a:t>
            </a:fld>
            <a:endParaRPr lang="en-US"/>
          </a:p>
        </p:txBody>
      </p:sp>
    </p:spTree>
    <p:extLst>
      <p:ext uri="{BB962C8B-B14F-4D97-AF65-F5344CB8AC3E}">
        <p14:creationId xmlns:p14="http://schemas.microsoft.com/office/powerpoint/2010/main" val="971458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C842-98AA-4797-A5FB-3670652AAEA6}"/>
              </a:ext>
            </a:extLst>
          </p:cNvPr>
          <p:cNvSpPr>
            <a:spLocks noGrp="1"/>
          </p:cNvSpPr>
          <p:nvPr>
            <p:ph type="title"/>
          </p:nvPr>
        </p:nvSpPr>
        <p:spPr/>
        <p:txBody>
          <a:bodyPr/>
          <a:lstStyle/>
          <a:p>
            <a:r>
              <a:rPr lang="en-US" sz="3400" dirty="0"/>
              <a:t>Content Specific Documentation </a:t>
            </a:r>
            <a:r>
              <a:rPr lang="en-US" sz="2400" dirty="0"/>
              <a:t>(3 of 11)</a:t>
            </a:r>
          </a:p>
        </p:txBody>
      </p:sp>
      <p:sp>
        <p:nvSpPr>
          <p:cNvPr id="3" name="Text Placeholder 2">
            <a:extLst>
              <a:ext uri="{FF2B5EF4-FFF2-40B4-BE49-F238E27FC236}">
                <a16:creationId xmlns:a16="http://schemas.microsoft.com/office/drawing/2014/main" id="{DF758348-D8D3-4AF8-81AC-BAB50712BC49}"/>
              </a:ext>
            </a:extLst>
          </p:cNvPr>
          <p:cNvSpPr>
            <a:spLocks noGrp="1"/>
          </p:cNvSpPr>
          <p:nvPr>
            <p:ph type="body" sz="quarter" idx="11"/>
          </p:nvPr>
        </p:nvSpPr>
        <p:spPr>
          <a:xfrm>
            <a:off x="171450" y="1331958"/>
            <a:ext cx="11849100" cy="5034822"/>
          </a:xfrm>
        </p:spPr>
        <p:txBody>
          <a:bodyPr vert="horz" lIns="91440" tIns="45720" rIns="822960" bIns="45720" rtlCol="0" anchor="t">
            <a:normAutofit/>
          </a:bodyPr>
          <a:lstStyle/>
          <a:p>
            <a:pPr marL="0" indent="0">
              <a:lnSpc>
                <a:spcPct val="128000"/>
              </a:lnSpc>
              <a:spcBef>
                <a:spcPts val="0"/>
              </a:spcBef>
              <a:spcAft>
                <a:spcPts val="0"/>
              </a:spcAft>
              <a:buNone/>
            </a:pPr>
            <a:r>
              <a:rPr lang="en-US" sz="2000" b="1" dirty="0">
                <a:solidFill>
                  <a:prstClr val="black"/>
                </a:solidFill>
              </a:rPr>
              <a:t>Science Indicator 11</a:t>
            </a:r>
          </a:p>
          <a:p>
            <a:pPr lvl="1">
              <a:lnSpc>
                <a:spcPct val="100000"/>
              </a:lnSpc>
              <a:spcBef>
                <a:spcPts val="0"/>
              </a:spcBef>
              <a:spcAft>
                <a:spcPts val="0"/>
              </a:spcAft>
            </a:pPr>
            <a:r>
              <a:rPr lang="en-US" sz="1800" dirty="0"/>
              <a:t>Grade specific for K–5</a:t>
            </a:r>
          </a:p>
          <a:p>
            <a:pPr lvl="1">
              <a:lnSpc>
                <a:spcPct val="100000"/>
              </a:lnSpc>
              <a:spcBef>
                <a:spcPts val="600"/>
              </a:spcBef>
              <a:spcAft>
                <a:spcPts val="600"/>
              </a:spcAft>
              <a:defRPr/>
            </a:pPr>
            <a:r>
              <a:rPr lang="en-US" sz="1800" dirty="0">
                <a:solidFill>
                  <a:prstClr val="black"/>
                </a:solidFill>
              </a:rPr>
              <a:t>Banded 6</a:t>
            </a:r>
            <a:r>
              <a:rPr lang="en-US" sz="1800" dirty="0"/>
              <a:t>–</a:t>
            </a:r>
            <a:r>
              <a:rPr lang="en-US" sz="1800" dirty="0">
                <a:solidFill>
                  <a:prstClr val="black"/>
                </a:solidFill>
              </a:rPr>
              <a:t>8 and 9</a:t>
            </a:r>
            <a:r>
              <a:rPr lang="en-US" sz="1800" dirty="0"/>
              <a:t>–</a:t>
            </a:r>
            <a:r>
              <a:rPr lang="en-US" sz="1800" dirty="0">
                <a:solidFill>
                  <a:prstClr val="black"/>
                </a:solidFill>
              </a:rPr>
              <a:t>12</a:t>
            </a:r>
          </a:p>
          <a:p>
            <a:pPr lvl="1">
              <a:lnSpc>
                <a:spcPct val="100000"/>
              </a:lnSpc>
              <a:spcBef>
                <a:spcPts val="600"/>
              </a:spcBef>
              <a:spcAft>
                <a:spcPts val="600"/>
              </a:spcAft>
              <a:defRPr/>
            </a:pPr>
            <a:r>
              <a:rPr lang="en-US" sz="1800" dirty="0"/>
              <a:t>Science courses in grades 6 through 12 include standards from the three disciplines: </a:t>
            </a:r>
          </a:p>
          <a:p>
            <a:pPr lvl="3">
              <a:lnSpc>
                <a:spcPct val="100000"/>
              </a:lnSpc>
              <a:spcBef>
                <a:spcPts val="600"/>
              </a:spcBef>
              <a:spcAft>
                <a:spcPts val="600"/>
              </a:spcAft>
              <a:defRPr/>
            </a:pPr>
            <a:r>
              <a:rPr lang="en-US" sz="1800" dirty="0"/>
              <a:t>Earth and Space Sciences (ESS); </a:t>
            </a:r>
          </a:p>
          <a:p>
            <a:pPr lvl="3">
              <a:lnSpc>
                <a:spcPct val="100000"/>
              </a:lnSpc>
              <a:spcBef>
                <a:spcPts val="600"/>
              </a:spcBef>
              <a:spcAft>
                <a:spcPts val="600"/>
              </a:spcAft>
              <a:defRPr/>
            </a:pPr>
            <a:r>
              <a:rPr lang="en-US" sz="1800" dirty="0"/>
              <a:t> Life Science (LS); and </a:t>
            </a:r>
          </a:p>
          <a:p>
            <a:pPr lvl="3">
              <a:lnSpc>
                <a:spcPct val="100000"/>
              </a:lnSpc>
              <a:spcBef>
                <a:spcPts val="600"/>
              </a:spcBef>
              <a:spcAft>
                <a:spcPts val="600"/>
              </a:spcAft>
              <a:defRPr/>
            </a:pPr>
            <a:r>
              <a:rPr lang="en-US" sz="1800" dirty="0"/>
              <a:t> Physical Science (PS). </a:t>
            </a:r>
          </a:p>
          <a:p>
            <a:pPr lvl="2">
              <a:lnSpc>
                <a:spcPct val="100000"/>
              </a:lnSpc>
              <a:spcBef>
                <a:spcPts val="600"/>
              </a:spcBef>
              <a:spcAft>
                <a:spcPts val="600"/>
              </a:spcAft>
              <a:defRPr/>
            </a:pPr>
            <a:r>
              <a:rPr lang="en-US" sz="1800" dirty="0"/>
              <a:t>Incorporates elements of the science and engineering practices (SEP), disciplinary core ideas (DCI) and crosscutting concepts (CCC).</a:t>
            </a:r>
            <a:endParaRPr lang="en-US" sz="1800" dirty="0">
              <a:highlight>
                <a:srgbClr val="FFFF00"/>
              </a:highlight>
            </a:endParaRPr>
          </a:p>
          <a:p>
            <a:pPr marL="0" indent="0">
              <a:lnSpc>
                <a:spcPct val="100000"/>
              </a:lnSpc>
              <a:spcBef>
                <a:spcPts val="600"/>
              </a:spcBef>
              <a:spcAft>
                <a:spcPts val="600"/>
              </a:spcAft>
              <a:buNone/>
              <a:defRPr/>
            </a:pPr>
            <a:r>
              <a:rPr lang="en-US" sz="1800" dirty="0">
                <a:latin typeface="Palatino Linotype"/>
              </a:rPr>
              <a:t>See </a:t>
            </a:r>
            <a:r>
              <a:rPr lang="en-US" sz="1800" dirty="0">
                <a:latin typeface="Palatino Linotype"/>
                <a:hlinkClick r:id="rId3"/>
              </a:rPr>
              <a:t>NJSLS Science Standards</a:t>
            </a:r>
            <a:endParaRPr lang="en-US" sz="1800" dirty="0"/>
          </a:p>
        </p:txBody>
      </p:sp>
      <p:sp>
        <p:nvSpPr>
          <p:cNvPr id="4" name="Slide Number Placeholder 3">
            <a:extLst>
              <a:ext uri="{FF2B5EF4-FFF2-40B4-BE49-F238E27FC236}">
                <a16:creationId xmlns:a16="http://schemas.microsoft.com/office/drawing/2014/main" id="{705C564D-677A-468F-8262-E83EA8DB5AE0}"/>
              </a:ext>
            </a:extLst>
          </p:cNvPr>
          <p:cNvSpPr>
            <a:spLocks noGrp="1"/>
          </p:cNvSpPr>
          <p:nvPr>
            <p:ph type="sldNum" sz="quarter" idx="10"/>
          </p:nvPr>
        </p:nvSpPr>
        <p:spPr/>
        <p:txBody>
          <a:bodyPr/>
          <a:lstStyle/>
          <a:p>
            <a:fld id="{A3D1C70C-36A2-44FC-A083-98959550CFF4}" type="slidenum">
              <a:rPr lang="en-US" smtClean="0"/>
              <a:pPr/>
              <a:t>27</a:t>
            </a:fld>
            <a:endParaRPr lang="en-US"/>
          </a:p>
        </p:txBody>
      </p:sp>
    </p:spTree>
    <p:extLst>
      <p:ext uri="{BB962C8B-B14F-4D97-AF65-F5344CB8AC3E}">
        <p14:creationId xmlns:p14="http://schemas.microsoft.com/office/powerpoint/2010/main" val="3114605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C605B-56B2-452A-9876-C327B3599CF2}"/>
              </a:ext>
            </a:extLst>
          </p:cNvPr>
          <p:cNvSpPr>
            <a:spLocks noGrp="1"/>
          </p:cNvSpPr>
          <p:nvPr>
            <p:ph type="title"/>
          </p:nvPr>
        </p:nvSpPr>
        <p:spPr>
          <a:xfrm>
            <a:off x="1217002" y="388078"/>
            <a:ext cx="10096959" cy="747579"/>
          </a:xfrm>
        </p:spPr>
        <p:txBody>
          <a:bodyPr/>
          <a:lstStyle/>
          <a:p>
            <a:r>
              <a:rPr lang="en-US" sz="3400" dirty="0"/>
              <a:t>Content Specific Documentation </a:t>
            </a:r>
            <a:r>
              <a:rPr lang="en-US" sz="2400" dirty="0"/>
              <a:t>(4 of 11)</a:t>
            </a:r>
          </a:p>
        </p:txBody>
      </p:sp>
      <p:sp>
        <p:nvSpPr>
          <p:cNvPr id="3" name="Content Placeholder 2">
            <a:extLst>
              <a:ext uri="{FF2B5EF4-FFF2-40B4-BE49-F238E27FC236}">
                <a16:creationId xmlns:a16="http://schemas.microsoft.com/office/drawing/2014/main" id="{7CD6B44C-7C00-4455-8E40-39724177CFCB}"/>
              </a:ext>
            </a:extLst>
          </p:cNvPr>
          <p:cNvSpPr>
            <a:spLocks noGrp="1"/>
          </p:cNvSpPr>
          <p:nvPr>
            <p:ph idx="1"/>
          </p:nvPr>
        </p:nvSpPr>
        <p:spPr>
          <a:xfrm>
            <a:off x="146292" y="1430626"/>
            <a:ext cx="11890272" cy="2905067"/>
          </a:xfrm>
        </p:spPr>
        <p:txBody>
          <a:bodyPr/>
          <a:lstStyle/>
          <a:p>
            <a:pPr marL="0" indent="0">
              <a:spcBef>
                <a:spcPts val="0"/>
              </a:spcBef>
              <a:spcAft>
                <a:spcPts val="0"/>
              </a:spcAft>
              <a:buNone/>
            </a:pPr>
            <a:r>
              <a:rPr lang="en-US" sz="2000" b="1" dirty="0">
                <a:solidFill>
                  <a:prstClr val="black"/>
                </a:solidFill>
              </a:rPr>
              <a:t>Social Studies Indicator 12</a:t>
            </a:r>
          </a:p>
          <a:p>
            <a:pPr lvl="1">
              <a:lnSpc>
                <a:spcPct val="158000"/>
              </a:lnSpc>
              <a:spcBef>
                <a:spcPts val="0"/>
              </a:spcBef>
              <a:spcAft>
                <a:spcPts val="0"/>
              </a:spcAft>
              <a:defRPr/>
            </a:pPr>
            <a:r>
              <a:rPr lang="en-US" sz="2000" dirty="0"/>
              <a:t>Banded </a:t>
            </a:r>
          </a:p>
          <a:p>
            <a:pPr lvl="2">
              <a:spcBef>
                <a:spcPts val="0"/>
              </a:spcBef>
              <a:spcAft>
                <a:spcPts val="0"/>
              </a:spcAft>
              <a:defRPr/>
            </a:pPr>
            <a:r>
              <a:rPr lang="en-US" sz="2000" dirty="0"/>
              <a:t>K–2</a:t>
            </a:r>
          </a:p>
          <a:p>
            <a:pPr lvl="2">
              <a:spcBef>
                <a:spcPts val="0"/>
              </a:spcBef>
              <a:spcAft>
                <a:spcPts val="0"/>
              </a:spcAft>
              <a:defRPr/>
            </a:pPr>
            <a:r>
              <a:rPr lang="en-US" sz="2000" dirty="0"/>
              <a:t>3–5</a:t>
            </a:r>
          </a:p>
          <a:p>
            <a:pPr lvl="2">
              <a:spcBef>
                <a:spcPts val="0"/>
              </a:spcBef>
              <a:spcAft>
                <a:spcPts val="0"/>
              </a:spcAft>
              <a:defRPr/>
            </a:pPr>
            <a:r>
              <a:rPr lang="en-US" sz="2000" dirty="0"/>
              <a:t>6–8</a:t>
            </a:r>
          </a:p>
          <a:p>
            <a:pPr lvl="2">
              <a:spcBef>
                <a:spcPts val="0"/>
              </a:spcBef>
              <a:spcAft>
                <a:spcPts val="0"/>
              </a:spcAft>
              <a:defRPr/>
            </a:pPr>
            <a:r>
              <a:rPr lang="en-US" sz="2000" dirty="0"/>
              <a:t>9–12</a:t>
            </a:r>
          </a:p>
          <a:p>
            <a:pPr lvl="1">
              <a:spcBef>
                <a:spcPts val="0"/>
              </a:spcBef>
              <a:spcAft>
                <a:spcPts val="500"/>
              </a:spcAft>
              <a:defRPr/>
            </a:pPr>
            <a:r>
              <a:rPr lang="en-US" sz="2000" dirty="0">
                <a:solidFill>
                  <a:prstClr val="black"/>
                </a:solidFill>
              </a:rPr>
              <a:t>Evidence of the use of primary and secondary sources</a:t>
            </a:r>
          </a:p>
          <a:p>
            <a:pPr marL="0" indent="0">
              <a:spcBef>
                <a:spcPts val="0"/>
              </a:spcBef>
              <a:spcAft>
                <a:spcPts val="500"/>
              </a:spcAft>
              <a:buNone/>
              <a:defRPr/>
            </a:pPr>
            <a:r>
              <a:rPr lang="en-US" sz="2000" dirty="0">
                <a:solidFill>
                  <a:prstClr val="black"/>
                </a:solidFill>
              </a:rPr>
              <a:t>See </a:t>
            </a:r>
            <a:r>
              <a:rPr lang="en-US" sz="2000" dirty="0">
                <a:solidFill>
                  <a:prstClr val="black"/>
                </a:solidFill>
                <a:hlinkClick r:id="rId2"/>
              </a:rPr>
              <a:t>NJSLS Social Studies Standards</a:t>
            </a:r>
            <a:endParaRPr lang="en-US" sz="2000" dirty="0">
              <a:solidFill>
                <a:prstClr val="black"/>
              </a:solidFill>
            </a:endParaRPr>
          </a:p>
        </p:txBody>
      </p:sp>
      <p:sp>
        <p:nvSpPr>
          <p:cNvPr id="5" name="Slide Number Placeholder 4">
            <a:extLst>
              <a:ext uri="{FF2B5EF4-FFF2-40B4-BE49-F238E27FC236}">
                <a16:creationId xmlns:a16="http://schemas.microsoft.com/office/drawing/2014/main" id="{91C0F7E4-004C-4F1E-BAD9-F73CDE7990CD}"/>
              </a:ext>
            </a:extLst>
          </p:cNvPr>
          <p:cNvSpPr>
            <a:spLocks noGrp="1"/>
          </p:cNvSpPr>
          <p:nvPr>
            <p:ph type="sldNum" sz="quarter" idx="12"/>
          </p:nvPr>
        </p:nvSpPr>
        <p:spPr/>
        <p:txBody>
          <a:bodyPr/>
          <a:lstStyle/>
          <a:p>
            <a:fld id="{A3D1C70C-36A2-44FC-A083-98959550CFF4}" type="slidenum">
              <a:rPr lang="en-US" smtClean="0"/>
              <a:t>28</a:t>
            </a:fld>
            <a:endParaRPr lang="en-US"/>
          </a:p>
        </p:txBody>
      </p:sp>
    </p:spTree>
    <p:extLst>
      <p:ext uri="{BB962C8B-B14F-4D97-AF65-F5344CB8AC3E}">
        <p14:creationId xmlns:p14="http://schemas.microsoft.com/office/powerpoint/2010/main" val="407974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250553" y="378896"/>
            <a:ext cx="10096959" cy="747579"/>
          </a:xfrm>
        </p:spPr>
        <p:txBody>
          <a:bodyPr/>
          <a:lstStyle/>
          <a:p>
            <a:r>
              <a:rPr lang="en-US" sz="3400"/>
              <a:t>Content Specific Documentation </a:t>
            </a:r>
            <a:r>
              <a:rPr lang="en-US" sz="2400"/>
              <a:t>(5 of 11)</a:t>
            </a:r>
          </a:p>
        </p:txBody>
      </p:sp>
      <p:sp>
        <p:nvSpPr>
          <p:cNvPr id="3" name="Content Placeholder 2"/>
          <p:cNvSpPr>
            <a:spLocks noGrp="1"/>
          </p:cNvSpPr>
          <p:nvPr>
            <p:ph type="body" sz="quarter" idx="11"/>
          </p:nvPr>
        </p:nvSpPr>
        <p:spPr>
          <a:xfrm>
            <a:off x="212651" y="1126475"/>
            <a:ext cx="12577957" cy="5287462"/>
          </a:xfrm>
        </p:spPr>
        <p:txBody>
          <a:bodyPr vert="horz" lIns="91440" tIns="45720" rIns="822960" bIns="45720" rtlCol="0" anchor="t">
            <a:noAutofit/>
          </a:bodyPr>
          <a:lstStyle/>
          <a:p>
            <a:pPr marL="0" lvl="0" indent="0">
              <a:spcBef>
                <a:spcPts val="0"/>
              </a:spcBef>
              <a:spcAft>
                <a:spcPts val="0"/>
              </a:spcAft>
              <a:buNone/>
              <a:defRPr/>
            </a:pPr>
            <a:r>
              <a:rPr lang="en-US" sz="2000" b="1" dirty="0"/>
              <a:t>Social Studies (continued)</a:t>
            </a:r>
            <a:endParaRPr lang="en-US" sz="1400" b="1" dirty="0"/>
          </a:p>
          <a:p>
            <a:pPr marL="0" lvl="0" indent="0">
              <a:spcBef>
                <a:spcPts val="0"/>
              </a:spcBef>
              <a:spcAft>
                <a:spcPts val="0"/>
              </a:spcAft>
              <a:buNone/>
              <a:defRPr/>
            </a:pPr>
            <a:r>
              <a:rPr lang="en-US" sz="1800" b="1" dirty="0"/>
              <a:t>Amistad Commission Mandate:</a:t>
            </a:r>
          </a:p>
          <a:p>
            <a:pPr lvl="1">
              <a:spcBef>
                <a:spcPts val="0"/>
              </a:spcBef>
              <a:spcAft>
                <a:spcPts val="0"/>
              </a:spcAft>
            </a:pPr>
            <a:r>
              <a:rPr lang="en-US" sz="1600" dirty="0"/>
              <a:t>The mandate requires the teaching of the African slave trade, slavery in America, the vestiges of slavery in this country and the contributions of African-Americans to our society.</a:t>
            </a:r>
          </a:p>
          <a:p>
            <a:pPr lvl="1">
              <a:spcBef>
                <a:spcPts val="0"/>
              </a:spcBef>
              <a:spcAft>
                <a:spcPts val="0"/>
              </a:spcAft>
            </a:pPr>
            <a:r>
              <a:rPr lang="en-US" sz="1600" dirty="0"/>
              <a:t>Evidence is found in all grade-bands in the district’s K–2, 3–5, 6–8  and 9–12 social studies curricula, [e.g., units about slavery, civil rights, Contemporary United States History (Era 14)].</a:t>
            </a:r>
          </a:p>
          <a:p>
            <a:pPr lvl="1">
              <a:spcBef>
                <a:spcPts val="0"/>
              </a:spcBef>
              <a:spcAft>
                <a:spcPts val="1800"/>
              </a:spcAft>
            </a:pPr>
            <a:r>
              <a:rPr lang="en-US" sz="1600" dirty="0">
                <a:solidFill>
                  <a:prstClr val="black"/>
                </a:solidFill>
              </a:rPr>
              <a:t>Mandate can be met in content areas other than Social Studies. </a:t>
            </a:r>
            <a:endParaRPr lang="en-US" sz="800" dirty="0">
              <a:solidFill>
                <a:prstClr val="black"/>
              </a:solidFill>
            </a:endParaRPr>
          </a:p>
          <a:p>
            <a:pPr marL="0" lvl="0" indent="0">
              <a:spcBef>
                <a:spcPts val="0"/>
              </a:spcBef>
              <a:spcAft>
                <a:spcPts val="0"/>
              </a:spcAft>
              <a:buNone/>
              <a:defRPr/>
            </a:pPr>
            <a:r>
              <a:rPr lang="en-US" sz="1800" b="1" dirty="0">
                <a:solidFill>
                  <a:prstClr val="black"/>
                </a:solidFill>
              </a:rPr>
              <a:t>Holocaust Commission Mandate:</a:t>
            </a:r>
          </a:p>
          <a:p>
            <a:pPr lvl="1">
              <a:spcBef>
                <a:spcPts val="0"/>
              </a:spcBef>
              <a:spcAft>
                <a:spcPts val="0"/>
              </a:spcAft>
              <a:defRPr/>
            </a:pPr>
            <a:r>
              <a:rPr lang="en-US" sz="1600" dirty="0">
                <a:latin typeface="Palatino Linotype"/>
              </a:rPr>
              <a:t>The curricula address issues of bias, prejudice and bigotry, including bullying through the teaching of the Holocaust and genocides for all children in </a:t>
            </a:r>
            <a:r>
              <a:rPr lang="en-US" sz="1600" b="1" dirty="0">
                <a:latin typeface="Palatino Linotype"/>
              </a:rPr>
              <a:t>grades K to 12</a:t>
            </a:r>
            <a:r>
              <a:rPr lang="en-US" sz="1600" dirty="0">
                <a:latin typeface="Palatino Linotype"/>
              </a:rPr>
              <a:t>.</a:t>
            </a:r>
          </a:p>
          <a:p>
            <a:pPr lvl="1">
              <a:spcBef>
                <a:spcPts val="0"/>
              </a:spcBef>
              <a:spcAft>
                <a:spcPts val="0"/>
              </a:spcAft>
              <a:defRPr/>
            </a:pPr>
            <a:r>
              <a:rPr kumimoji="0" lang="en-US" sz="16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rPr>
              <a:t>Evidence is found in all grade-bands in the district’s K</a:t>
            </a:r>
            <a:r>
              <a:rPr lang="en-US" sz="1600" dirty="0"/>
              <a:t>–</a:t>
            </a:r>
            <a:r>
              <a:rPr kumimoji="0" lang="en-US" sz="16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rPr>
              <a:t>2, 3</a:t>
            </a:r>
            <a:r>
              <a:rPr lang="en-US" sz="1600" dirty="0"/>
              <a:t>–</a:t>
            </a:r>
            <a:r>
              <a:rPr kumimoji="0" lang="en-US" sz="16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rPr>
              <a:t>5, 6</a:t>
            </a:r>
            <a:r>
              <a:rPr lang="en-US" sz="1600" dirty="0"/>
              <a:t>–</a:t>
            </a:r>
            <a:r>
              <a:rPr kumimoji="0" lang="en-US" sz="16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rPr>
              <a:t>8  and 9</a:t>
            </a:r>
            <a:r>
              <a:rPr lang="en-US" sz="1600" dirty="0"/>
              <a:t>–</a:t>
            </a:r>
            <a:r>
              <a:rPr kumimoji="0" lang="en-US" sz="16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rPr>
              <a:t>12 social studies curricula. </a:t>
            </a:r>
          </a:p>
          <a:p>
            <a:pPr lvl="1">
              <a:spcBef>
                <a:spcPts val="0"/>
              </a:spcBef>
              <a:spcAft>
                <a:spcPts val="1800"/>
              </a:spcAft>
            </a:pPr>
            <a:r>
              <a:rPr lang="en-US" sz="1600" dirty="0">
                <a:solidFill>
                  <a:prstClr val="black"/>
                </a:solidFill>
              </a:rPr>
              <a:t>Mandate can be met in content areas other than Social Studies. Non-compliance with this mandate results in the loss of all points for Social Studies.</a:t>
            </a:r>
          </a:p>
          <a:p>
            <a:pPr marL="0" indent="0">
              <a:spcBef>
                <a:spcPts val="0"/>
              </a:spcBef>
              <a:spcAft>
                <a:spcPts val="0"/>
              </a:spcAft>
              <a:buNone/>
              <a:defRPr/>
            </a:pPr>
            <a:r>
              <a:rPr lang="en-US" sz="1600" b="1" dirty="0">
                <a:solidFill>
                  <a:srgbClr val="6E2405"/>
                </a:solidFill>
              </a:rPr>
              <a:t>Note: </a:t>
            </a:r>
            <a:r>
              <a:rPr lang="en-US" sz="1600" dirty="0">
                <a:solidFill>
                  <a:prstClr val="black"/>
                </a:solidFill>
              </a:rPr>
              <a:t>Non-compliance with these mandates results in the loss of all points for Social Studies.</a:t>
            </a:r>
          </a:p>
          <a:p>
            <a:pPr marL="0" indent="0">
              <a:spcBef>
                <a:spcPts val="0"/>
              </a:spcBef>
              <a:spcAft>
                <a:spcPts val="0"/>
              </a:spcAft>
              <a:buNone/>
              <a:defRPr/>
            </a:pPr>
            <a:r>
              <a:rPr lang="en-US" sz="1600" dirty="0">
                <a:solidFill>
                  <a:prstClr val="black"/>
                </a:solidFill>
              </a:rPr>
              <a:t>See NJSLS Social Studies Standards</a:t>
            </a:r>
          </a:p>
        </p:txBody>
      </p:sp>
      <p:sp>
        <p:nvSpPr>
          <p:cNvPr id="4" name="Slide Number Placeholder 3">
            <a:extLst>
              <a:ext uri="{FF2B5EF4-FFF2-40B4-BE49-F238E27FC236}">
                <a16:creationId xmlns:a16="http://schemas.microsoft.com/office/drawing/2014/main" id="{8A43E52F-843F-4F7B-ACC3-1AD09987CCB8}"/>
              </a:ext>
            </a:extLst>
          </p:cNvPr>
          <p:cNvSpPr>
            <a:spLocks noGrp="1"/>
          </p:cNvSpPr>
          <p:nvPr>
            <p:ph type="sldNum" sz="quarter" idx="10"/>
          </p:nvPr>
        </p:nvSpPr>
        <p:spPr/>
        <p:txBody>
          <a:bodyPr/>
          <a:lstStyle/>
          <a:p>
            <a:fld id="{A3D1C70C-36A2-44FC-A083-98959550CFF4}" type="slidenum">
              <a:rPr lang="en-US" smtClean="0"/>
              <a:pPr/>
              <a:t>29</a:t>
            </a:fld>
            <a:endParaRPr lang="en-US"/>
          </a:p>
        </p:txBody>
      </p:sp>
    </p:spTree>
    <p:extLst>
      <p:ext uri="{BB962C8B-B14F-4D97-AF65-F5344CB8AC3E}">
        <p14:creationId xmlns:p14="http://schemas.microsoft.com/office/powerpoint/2010/main" val="1536736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45CF2-2656-4A1F-A867-8843BEC2FEB7}"/>
              </a:ext>
            </a:extLst>
          </p:cNvPr>
          <p:cNvSpPr>
            <a:spLocks noGrp="1"/>
          </p:cNvSpPr>
          <p:nvPr>
            <p:ph type="title"/>
          </p:nvPr>
        </p:nvSpPr>
        <p:spPr/>
        <p:txBody>
          <a:bodyPr/>
          <a:lstStyle/>
          <a:p>
            <a:r>
              <a:rPr lang="en-US" sz="3400" dirty="0"/>
              <a:t>District NJQSAC Committee</a:t>
            </a:r>
          </a:p>
        </p:txBody>
      </p:sp>
      <p:sp>
        <p:nvSpPr>
          <p:cNvPr id="4" name="Content Placeholder 3"/>
          <p:cNvSpPr>
            <a:spLocks noGrp="1"/>
          </p:cNvSpPr>
          <p:nvPr>
            <p:ph type="body" sz="quarter" idx="11"/>
          </p:nvPr>
        </p:nvSpPr>
        <p:spPr/>
        <p:txBody>
          <a:bodyPr>
            <a:normAutofit fontScale="77500" lnSpcReduction="20000"/>
          </a:bodyPr>
          <a:lstStyle/>
          <a:p>
            <a:pPr marL="0" indent="0">
              <a:spcAft>
                <a:spcPts val="600"/>
              </a:spcAft>
              <a:buNone/>
            </a:pPr>
            <a:r>
              <a:rPr lang="en-US" sz="3200" dirty="0"/>
              <a:t>As a reminder, the NJQSAC Committee must be comprised of the following members (</a:t>
            </a:r>
            <a:r>
              <a:rPr lang="en-US" sz="3200" i="1" dirty="0"/>
              <a:t>N.J.A.C. </a:t>
            </a:r>
            <a:r>
              <a:rPr lang="en-US" sz="3200" dirty="0"/>
              <a:t>6A: 30-3.2): </a:t>
            </a:r>
          </a:p>
          <a:p>
            <a:pPr lvl="1"/>
            <a:r>
              <a:rPr lang="en-US" sz="3200" dirty="0"/>
              <a:t>Chief School Administrator </a:t>
            </a:r>
          </a:p>
          <a:p>
            <a:pPr lvl="1"/>
            <a:r>
              <a:rPr lang="en-US" sz="3200" dirty="0"/>
              <a:t>District Administrative Staff Member </a:t>
            </a:r>
          </a:p>
          <a:p>
            <a:pPr lvl="1"/>
            <a:r>
              <a:rPr lang="en-US" sz="3200" dirty="0"/>
              <a:t>Teacher </a:t>
            </a:r>
          </a:p>
          <a:p>
            <a:pPr lvl="1"/>
            <a:r>
              <a:rPr lang="en-US" sz="3200" dirty="0"/>
              <a:t>School Business Administrator </a:t>
            </a:r>
          </a:p>
          <a:p>
            <a:pPr lvl="1"/>
            <a:r>
              <a:rPr lang="en-US" sz="3200" dirty="0"/>
              <a:t>Curriculum and Instruction Representative </a:t>
            </a:r>
          </a:p>
          <a:p>
            <a:pPr lvl="1"/>
            <a:r>
              <a:rPr lang="en-US" sz="3200" dirty="0"/>
              <a:t>Local Collective Bargaining Representative </a:t>
            </a:r>
          </a:p>
          <a:p>
            <a:pPr lvl="1"/>
            <a:r>
              <a:rPr lang="en-US" sz="3200" dirty="0"/>
              <a:t>District Board of Education Member</a:t>
            </a:r>
          </a:p>
        </p:txBody>
      </p:sp>
      <p:sp>
        <p:nvSpPr>
          <p:cNvPr id="3" name="Slide Number Placeholder 2">
            <a:extLst>
              <a:ext uri="{FF2B5EF4-FFF2-40B4-BE49-F238E27FC236}">
                <a16:creationId xmlns:a16="http://schemas.microsoft.com/office/drawing/2014/main" id="{774082F9-1AC6-423D-276E-F805B68C2EBB}"/>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1571327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030F-7411-4CDA-A0F7-3CCC6C91AC24}"/>
              </a:ext>
            </a:extLst>
          </p:cNvPr>
          <p:cNvSpPr>
            <a:spLocks noGrp="1"/>
          </p:cNvSpPr>
          <p:nvPr>
            <p:ph type="title"/>
          </p:nvPr>
        </p:nvSpPr>
        <p:spPr/>
        <p:txBody>
          <a:bodyPr/>
          <a:lstStyle/>
          <a:p>
            <a:r>
              <a:rPr lang="en-US" sz="3400"/>
              <a:t>Content Specific Documentation </a:t>
            </a:r>
            <a:r>
              <a:rPr lang="en-US" sz="2400"/>
              <a:t>(6 of 11)</a:t>
            </a:r>
            <a:endParaRPr lang="en-US"/>
          </a:p>
        </p:txBody>
      </p:sp>
      <p:sp>
        <p:nvSpPr>
          <p:cNvPr id="3" name="Text Placeholder 2">
            <a:extLst>
              <a:ext uri="{FF2B5EF4-FFF2-40B4-BE49-F238E27FC236}">
                <a16:creationId xmlns:a16="http://schemas.microsoft.com/office/drawing/2014/main" id="{45249136-3B7B-489A-9A9F-5B0E9DC34623}"/>
              </a:ext>
            </a:extLst>
          </p:cNvPr>
          <p:cNvSpPr>
            <a:spLocks noGrp="1"/>
          </p:cNvSpPr>
          <p:nvPr>
            <p:ph type="body" sz="quarter" idx="11"/>
          </p:nvPr>
        </p:nvSpPr>
        <p:spPr>
          <a:xfrm>
            <a:off x="314325" y="1289948"/>
            <a:ext cx="11563349" cy="4803775"/>
          </a:xfrm>
        </p:spPr>
        <p:txBody>
          <a:bodyPr vert="horz" lIns="91440" tIns="45720" rIns="822960" bIns="45720" rtlCol="0" anchor="t">
            <a:normAutofit/>
          </a:bodyPr>
          <a:lstStyle/>
          <a:p>
            <a:pPr marL="0" indent="0">
              <a:spcBef>
                <a:spcPts val="0"/>
              </a:spcBef>
              <a:spcAft>
                <a:spcPts val="0"/>
              </a:spcAft>
              <a:buNone/>
              <a:defRPr/>
            </a:pPr>
            <a:r>
              <a:rPr lang="en-US" sz="2000" b="1" dirty="0">
                <a:solidFill>
                  <a:prstClr val="black"/>
                </a:solidFill>
              </a:rPr>
              <a:t>Social Studies Indicator 12 </a:t>
            </a:r>
            <a:r>
              <a:rPr lang="en-US" sz="2000" dirty="0">
                <a:solidFill>
                  <a:prstClr val="black"/>
                </a:solidFill>
              </a:rPr>
              <a:t>(Continued)</a:t>
            </a:r>
            <a:endParaRPr lang="en-US" sz="2400" b="1" dirty="0"/>
          </a:p>
          <a:p>
            <a:pPr marL="0" indent="0">
              <a:spcBef>
                <a:spcPts val="0"/>
              </a:spcBef>
              <a:spcAft>
                <a:spcPts val="0"/>
              </a:spcAft>
              <a:buNone/>
              <a:defRPr/>
            </a:pPr>
            <a:r>
              <a:rPr lang="en-US" sz="2000" b="1" dirty="0">
                <a:latin typeface="Palatino Linotype"/>
              </a:rPr>
              <a:t>Asian American and Pacific Islander history and contributions</a:t>
            </a:r>
            <a:endParaRPr lang="en-US" sz="1000" b="1" dirty="0"/>
          </a:p>
          <a:p>
            <a:pPr lvl="1">
              <a:spcBef>
                <a:spcPts val="0"/>
              </a:spcBef>
              <a:spcAft>
                <a:spcPts val="0"/>
              </a:spcAft>
              <a:defRPr/>
            </a:pPr>
            <a:r>
              <a:rPr lang="en-US" sz="1800" dirty="0">
                <a:latin typeface="Palatino Linotype"/>
              </a:rPr>
              <a:t>Asian American and Pacific Islander history and contributions are incorporated in an appropriate place in kindergarten through grade 12 as part of the social studies curriculum.</a:t>
            </a:r>
            <a:r>
              <a:rPr lang="en-US" sz="1600" dirty="0">
                <a:latin typeface="Palatino Linotype"/>
              </a:rPr>
              <a:t> (N.J.S.A.</a:t>
            </a:r>
            <a:r>
              <a:rPr lang="en-US" sz="1600" dirty="0">
                <a:solidFill>
                  <a:srgbClr val="212121"/>
                </a:solidFill>
                <a:latin typeface="Palatino Linotype"/>
              </a:rPr>
              <a:t>18A:35-4.44)</a:t>
            </a:r>
            <a:endParaRPr lang="en-US" sz="1600" dirty="0">
              <a:solidFill>
                <a:srgbClr val="212121"/>
              </a:solidFill>
            </a:endParaRPr>
          </a:p>
        </p:txBody>
      </p:sp>
      <p:sp>
        <p:nvSpPr>
          <p:cNvPr id="4" name="Slide Number Placeholder 3">
            <a:extLst>
              <a:ext uri="{FF2B5EF4-FFF2-40B4-BE49-F238E27FC236}">
                <a16:creationId xmlns:a16="http://schemas.microsoft.com/office/drawing/2014/main" id="{256E34A7-52D2-4C60-AD24-82FC68AB635B}"/>
              </a:ext>
            </a:extLst>
          </p:cNvPr>
          <p:cNvSpPr>
            <a:spLocks noGrp="1"/>
          </p:cNvSpPr>
          <p:nvPr>
            <p:ph type="sldNum" sz="quarter" idx="10"/>
          </p:nvPr>
        </p:nvSpPr>
        <p:spPr/>
        <p:txBody>
          <a:bodyPr/>
          <a:lstStyle/>
          <a:p>
            <a:fld id="{A3D1C70C-36A2-44FC-A083-98959550CFF4}" type="slidenum">
              <a:rPr lang="en-US" smtClean="0"/>
              <a:pPr/>
              <a:t>30</a:t>
            </a:fld>
            <a:endParaRPr lang="en-US"/>
          </a:p>
        </p:txBody>
      </p:sp>
    </p:spTree>
    <p:extLst>
      <p:ext uri="{BB962C8B-B14F-4D97-AF65-F5344CB8AC3E}">
        <p14:creationId xmlns:p14="http://schemas.microsoft.com/office/powerpoint/2010/main" val="2034584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DEAB95E-BAB0-42A2-8A4E-AE291D5470A4}"/>
              </a:ext>
            </a:extLst>
          </p:cNvPr>
          <p:cNvSpPr>
            <a:spLocks noGrp="1"/>
          </p:cNvSpPr>
          <p:nvPr>
            <p:ph type="title"/>
          </p:nvPr>
        </p:nvSpPr>
        <p:spPr/>
        <p:txBody>
          <a:bodyPr/>
          <a:lstStyle/>
          <a:p>
            <a:r>
              <a:rPr lang="en-US" sz="3400">
                <a:latin typeface="Palatino Linotype"/>
              </a:rPr>
              <a:t>Content Specific Documentation </a:t>
            </a:r>
            <a:r>
              <a:rPr lang="en-US" sz="2400">
                <a:latin typeface="Palatino Linotype"/>
              </a:rPr>
              <a:t>(7 of 11)</a:t>
            </a:r>
            <a:endParaRPr lang="en-US">
              <a:latin typeface="Palatino Linotype"/>
            </a:endParaRPr>
          </a:p>
        </p:txBody>
      </p:sp>
      <p:sp>
        <p:nvSpPr>
          <p:cNvPr id="7" name="Text Placeholder 6">
            <a:extLst>
              <a:ext uri="{FF2B5EF4-FFF2-40B4-BE49-F238E27FC236}">
                <a16:creationId xmlns:a16="http://schemas.microsoft.com/office/drawing/2014/main" id="{4ADAC0C8-7B06-4D2F-A244-3EAA16EC83F9}"/>
              </a:ext>
            </a:extLst>
          </p:cNvPr>
          <p:cNvSpPr>
            <a:spLocks noGrp="1"/>
          </p:cNvSpPr>
          <p:nvPr>
            <p:ph type="body" sz="quarter" idx="11"/>
          </p:nvPr>
        </p:nvSpPr>
        <p:spPr>
          <a:xfrm>
            <a:off x="222250" y="1126475"/>
            <a:ext cx="11747500" cy="4777239"/>
          </a:xfrm>
        </p:spPr>
        <p:txBody>
          <a:bodyPr wrap="square">
            <a:noAutofit/>
          </a:bodyPr>
          <a:lstStyle/>
          <a:p>
            <a:pPr marL="0" indent="0">
              <a:buNone/>
            </a:pPr>
            <a:r>
              <a:rPr lang="en-US" sz="2000" b="1" dirty="0">
                <a:solidFill>
                  <a:prstClr val="black"/>
                </a:solidFill>
              </a:rPr>
              <a:t>Social Studies Indicator 12 </a:t>
            </a:r>
            <a:r>
              <a:rPr lang="en-US" sz="2000" dirty="0">
                <a:solidFill>
                  <a:prstClr val="black"/>
                </a:solidFill>
              </a:rPr>
              <a:t>(Continued)</a:t>
            </a:r>
          </a:p>
          <a:p>
            <a:pPr marL="0" indent="0">
              <a:spcBef>
                <a:spcPts val="0"/>
              </a:spcBef>
              <a:spcAft>
                <a:spcPts val="0"/>
              </a:spcAft>
              <a:buNone/>
            </a:pPr>
            <a:r>
              <a:rPr lang="en-US" sz="2000" b="1" dirty="0">
                <a:solidFill>
                  <a:prstClr val="black"/>
                </a:solidFill>
              </a:rPr>
              <a:t>Middle School Civics:</a:t>
            </a:r>
          </a:p>
          <a:p>
            <a:pPr marL="0" indent="0" fontAlgn="base">
              <a:spcBef>
                <a:spcPts val="0"/>
              </a:spcBef>
              <a:spcAft>
                <a:spcPts val="0"/>
              </a:spcAft>
              <a:buNone/>
            </a:pPr>
            <a:r>
              <a:rPr lang="en-US" sz="1800" dirty="0"/>
              <a:t>Middle School Civics instruction </a:t>
            </a:r>
            <a:r>
              <a:rPr lang="en-US" sz="1800" b="1" dirty="0"/>
              <a:t>does not</a:t>
            </a:r>
            <a:r>
              <a:rPr lang="en-US" sz="1800" dirty="0"/>
              <a:t> need to be scheduled as standalone civics classes, but the civics content must be addressed within the social studies scheduled instructional classes. </a:t>
            </a:r>
          </a:p>
          <a:p>
            <a:pPr lvl="1" fontAlgn="base">
              <a:spcBef>
                <a:spcPts val="0"/>
              </a:spcBef>
              <a:spcAft>
                <a:spcPts val="0"/>
              </a:spcAft>
            </a:pPr>
            <a:r>
              <a:rPr lang="en-US" sz="1800" dirty="0"/>
              <a:t>The law is supported by the New Jersey Student Learning Standards for Social Studies. Coordinating civics-related core ideas and performance expectations can be found in standards 6.1 U.S. History and 6.3 Active Citizenship in the 21st Century.</a:t>
            </a:r>
            <a:r>
              <a:rPr lang="en-US" sz="1800" b="1" dirty="0"/>
              <a:t> </a:t>
            </a:r>
          </a:p>
          <a:p>
            <a:pPr lvl="1" fontAlgn="base">
              <a:spcBef>
                <a:spcPts val="0"/>
              </a:spcBef>
              <a:spcAft>
                <a:spcPts val="0"/>
              </a:spcAft>
            </a:pPr>
            <a:r>
              <a:rPr lang="en-US" sz="1800" dirty="0"/>
              <a:t>Scheduling configuration that provides at least two </a:t>
            </a:r>
            <a:r>
              <a:rPr lang="en-US" sz="1800" b="1" dirty="0"/>
              <a:t>consecutive </a:t>
            </a:r>
            <a:r>
              <a:rPr lang="en-US" sz="1800" dirty="0"/>
              <a:t>quarters (or one semester, if equivalent in a system of four quarters/academic year) of civics instruction across the social studies curriculum in grades 6 through 8. </a:t>
            </a:r>
          </a:p>
          <a:p>
            <a:pPr lvl="2" fontAlgn="base">
              <a:spcBef>
                <a:spcPts val="0"/>
              </a:spcBef>
              <a:spcAft>
                <a:spcPts val="0"/>
              </a:spcAft>
            </a:pPr>
            <a:r>
              <a:rPr lang="en-US" sz="1800" dirty="0"/>
              <a:t>Examples of scheduling configurations can include, but are not limited to: </a:t>
            </a:r>
          </a:p>
          <a:p>
            <a:pPr lvl="3" fontAlgn="base">
              <a:spcBef>
                <a:spcPts val="0"/>
              </a:spcBef>
              <a:spcAft>
                <a:spcPts val="0"/>
              </a:spcAft>
            </a:pPr>
            <a:r>
              <a:rPr lang="en-US" sz="1800" dirty="0"/>
              <a:t>Any two consecutive quarters or one semester, if equivalent in a system of four quarters/academic year in any grade 6 through 8. </a:t>
            </a:r>
          </a:p>
          <a:p>
            <a:pPr lvl="3" fontAlgn="base">
              <a:spcBef>
                <a:spcPts val="0"/>
              </a:spcBef>
              <a:spcAft>
                <a:spcPts val="0"/>
              </a:spcAft>
            </a:pPr>
            <a:r>
              <a:rPr lang="en-US" sz="1800" dirty="0"/>
              <a:t>Consecutive quarters may also mean the fourth quarter of one grade and the first quarter of the next grade. </a:t>
            </a:r>
          </a:p>
        </p:txBody>
      </p:sp>
      <p:sp>
        <p:nvSpPr>
          <p:cNvPr id="5" name="Slide Number Placeholder 4">
            <a:extLst>
              <a:ext uri="{FF2B5EF4-FFF2-40B4-BE49-F238E27FC236}">
                <a16:creationId xmlns:a16="http://schemas.microsoft.com/office/drawing/2014/main" id="{9FB301DE-649C-48BD-89D7-30B03DECF629}"/>
              </a:ext>
            </a:extLst>
          </p:cNvPr>
          <p:cNvSpPr>
            <a:spLocks noGrp="1"/>
          </p:cNvSpPr>
          <p:nvPr>
            <p:ph type="sldNum" sz="quarter" idx="10"/>
          </p:nvPr>
        </p:nvSpPr>
        <p:spPr/>
        <p:txBody>
          <a:bodyPr/>
          <a:lstStyle/>
          <a:p>
            <a:fld id="{A3D1C70C-36A2-44FC-A083-98959550CFF4}" type="slidenum">
              <a:rPr lang="en-US" smtClean="0"/>
              <a:t>31</a:t>
            </a:fld>
            <a:endParaRPr lang="en-US"/>
          </a:p>
        </p:txBody>
      </p:sp>
    </p:spTree>
    <p:extLst>
      <p:ext uri="{BB962C8B-B14F-4D97-AF65-F5344CB8AC3E}">
        <p14:creationId xmlns:p14="http://schemas.microsoft.com/office/powerpoint/2010/main" val="3743341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243394" y="374935"/>
            <a:ext cx="10096959" cy="747579"/>
          </a:xfrm>
        </p:spPr>
        <p:txBody>
          <a:bodyPr/>
          <a:lstStyle/>
          <a:p>
            <a:r>
              <a:rPr lang="en-US" sz="3400">
                <a:latin typeface="Palatino Linotype"/>
              </a:rPr>
              <a:t>Content Specific Documentation </a:t>
            </a:r>
            <a:r>
              <a:rPr lang="en-US" sz="2400">
                <a:latin typeface="Palatino Linotype"/>
              </a:rPr>
              <a:t>(8 of 11)</a:t>
            </a:r>
          </a:p>
        </p:txBody>
      </p:sp>
      <p:sp>
        <p:nvSpPr>
          <p:cNvPr id="3" name="Content Placeholder 2"/>
          <p:cNvSpPr>
            <a:spLocks noGrp="1"/>
          </p:cNvSpPr>
          <p:nvPr>
            <p:ph type="body" sz="quarter" idx="11"/>
          </p:nvPr>
        </p:nvSpPr>
        <p:spPr>
          <a:xfrm>
            <a:off x="682028" y="1231483"/>
            <a:ext cx="11509971" cy="4974914"/>
          </a:xfrm>
        </p:spPr>
        <p:txBody>
          <a:bodyPr vert="horz" lIns="91440" tIns="45720" rIns="822960" bIns="45720" rtlCol="0" anchor="t">
            <a:noAutofit/>
          </a:bodyPr>
          <a:lstStyle/>
          <a:p>
            <a:pPr marL="0" indent="0">
              <a:lnSpc>
                <a:spcPct val="57000"/>
              </a:lnSpc>
              <a:buNone/>
            </a:pPr>
            <a:r>
              <a:rPr lang="en-US" sz="2000" b="1" dirty="0">
                <a:latin typeface="Palatino Linotype"/>
              </a:rPr>
              <a:t>World Languages Indicator 13</a:t>
            </a:r>
          </a:p>
          <a:p>
            <a:pPr>
              <a:lnSpc>
                <a:spcPct val="57000"/>
              </a:lnSpc>
            </a:pPr>
            <a:r>
              <a:rPr lang="en-US" sz="1800" dirty="0">
                <a:latin typeface="Palatino Linotype"/>
              </a:rPr>
              <a:t>Delineated according to proficiency-level benchmarks based on grade bands when instruction begins: </a:t>
            </a:r>
          </a:p>
          <a:p>
            <a:pPr lvl="1">
              <a:lnSpc>
                <a:spcPct val="57000"/>
              </a:lnSpc>
              <a:spcAft>
                <a:spcPts val="600"/>
              </a:spcAft>
            </a:pPr>
            <a:r>
              <a:rPr lang="en-US" sz="1800" dirty="0">
                <a:latin typeface="Palatino Linotype"/>
              </a:rPr>
              <a:t>K</a:t>
            </a:r>
            <a:r>
              <a:rPr lang="en-US" sz="1800" dirty="0"/>
              <a:t>–</a:t>
            </a:r>
            <a:r>
              <a:rPr lang="en-US" sz="1800" dirty="0">
                <a:latin typeface="Palatino Linotype"/>
              </a:rPr>
              <a:t>2;</a:t>
            </a:r>
            <a:endParaRPr lang="en-US" sz="1800" u="sng" dirty="0">
              <a:latin typeface="Palatino Linotype"/>
            </a:endParaRPr>
          </a:p>
          <a:p>
            <a:pPr lvl="1">
              <a:lnSpc>
                <a:spcPct val="57000"/>
              </a:lnSpc>
              <a:spcAft>
                <a:spcPts val="600"/>
              </a:spcAft>
            </a:pPr>
            <a:r>
              <a:rPr lang="en-US" sz="1800" dirty="0">
                <a:latin typeface="Palatino Linotype"/>
              </a:rPr>
              <a:t>3</a:t>
            </a:r>
            <a:r>
              <a:rPr lang="en-US" sz="1800" dirty="0"/>
              <a:t>–</a:t>
            </a:r>
            <a:r>
              <a:rPr lang="en-US" sz="1800" dirty="0">
                <a:latin typeface="Palatino Linotype"/>
              </a:rPr>
              <a:t>5;</a:t>
            </a:r>
          </a:p>
          <a:p>
            <a:pPr lvl="1">
              <a:lnSpc>
                <a:spcPct val="57000"/>
              </a:lnSpc>
              <a:spcAft>
                <a:spcPts val="600"/>
              </a:spcAft>
            </a:pPr>
            <a:r>
              <a:rPr lang="en-US" sz="1800" dirty="0">
                <a:latin typeface="Palatino Linotype"/>
              </a:rPr>
              <a:t>6</a:t>
            </a:r>
            <a:r>
              <a:rPr lang="en-US" sz="1800" dirty="0"/>
              <a:t>–</a:t>
            </a:r>
            <a:r>
              <a:rPr lang="en-US" sz="1800" dirty="0">
                <a:latin typeface="Palatino Linotype"/>
              </a:rPr>
              <a:t>8; and</a:t>
            </a:r>
          </a:p>
          <a:p>
            <a:pPr lvl="1">
              <a:lnSpc>
                <a:spcPct val="57000"/>
              </a:lnSpc>
              <a:spcAft>
                <a:spcPts val="600"/>
              </a:spcAft>
            </a:pPr>
            <a:r>
              <a:rPr lang="en-US" sz="1800" dirty="0">
                <a:latin typeface="Palatino Linotype"/>
              </a:rPr>
              <a:t>9</a:t>
            </a:r>
            <a:r>
              <a:rPr lang="en-US" sz="1800" dirty="0"/>
              <a:t>–</a:t>
            </a:r>
            <a:r>
              <a:rPr lang="en-US" sz="1800" dirty="0">
                <a:latin typeface="Palatino Linotype"/>
              </a:rPr>
              <a:t>12. </a:t>
            </a:r>
          </a:p>
          <a:p>
            <a:pPr>
              <a:lnSpc>
                <a:spcPct val="57000"/>
              </a:lnSpc>
              <a:spcAft>
                <a:spcPts val="600"/>
              </a:spcAft>
            </a:pPr>
            <a:r>
              <a:rPr lang="en-US" sz="1800" dirty="0">
                <a:latin typeface="Palatino Linotype"/>
              </a:rPr>
              <a:t>All three modes of communication must be evident within the curriculum: </a:t>
            </a:r>
          </a:p>
          <a:p>
            <a:pPr lvl="1">
              <a:lnSpc>
                <a:spcPct val="100000"/>
              </a:lnSpc>
              <a:spcAft>
                <a:spcPts val="600"/>
              </a:spcAft>
            </a:pPr>
            <a:r>
              <a:rPr lang="en-US" sz="1800" dirty="0">
                <a:latin typeface="Palatino Linotype"/>
              </a:rPr>
              <a:t>Interpretive; </a:t>
            </a:r>
            <a:endParaRPr lang="en-US" sz="1800" dirty="0"/>
          </a:p>
          <a:p>
            <a:pPr lvl="1">
              <a:lnSpc>
                <a:spcPct val="100000"/>
              </a:lnSpc>
              <a:spcAft>
                <a:spcPts val="600"/>
              </a:spcAft>
            </a:pPr>
            <a:r>
              <a:rPr lang="en-US" sz="1800" dirty="0">
                <a:latin typeface="Palatino Linotype"/>
              </a:rPr>
              <a:t>Interpersonal; and </a:t>
            </a:r>
            <a:endParaRPr lang="en-US" sz="1800" dirty="0"/>
          </a:p>
          <a:p>
            <a:pPr lvl="1">
              <a:lnSpc>
                <a:spcPct val="100000"/>
              </a:lnSpc>
              <a:spcAft>
                <a:spcPts val="600"/>
              </a:spcAft>
            </a:pPr>
            <a:r>
              <a:rPr lang="en-US" sz="1800" dirty="0">
                <a:latin typeface="Palatino Linotype"/>
              </a:rPr>
              <a:t>Presentational</a:t>
            </a:r>
            <a:endParaRPr lang="en-US" sz="1800" dirty="0"/>
          </a:p>
          <a:p>
            <a:pPr marL="0" indent="0">
              <a:lnSpc>
                <a:spcPct val="57000"/>
              </a:lnSpc>
              <a:buNone/>
            </a:pPr>
            <a:r>
              <a:rPr lang="en-US" sz="1800" dirty="0">
                <a:latin typeface="Palatino Linotype"/>
              </a:rPr>
              <a:t>See </a:t>
            </a:r>
            <a:r>
              <a:rPr lang="en-US" sz="1800" dirty="0">
                <a:latin typeface="Palatino Linotype"/>
                <a:hlinkClick r:id="rId3"/>
              </a:rPr>
              <a:t>NJSLS World Language Standards</a:t>
            </a:r>
            <a:r>
              <a:rPr lang="en-US" sz="1800" dirty="0">
                <a:latin typeface="Palatino Linotype"/>
              </a:rPr>
              <a:t>  </a:t>
            </a:r>
            <a:endParaRPr lang="en-US" sz="1800" dirty="0"/>
          </a:p>
        </p:txBody>
      </p:sp>
      <p:sp>
        <p:nvSpPr>
          <p:cNvPr id="4" name="Slide Number Placeholder 3">
            <a:extLst>
              <a:ext uri="{FF2B5EF4-FFF2-40B4-BE49-F238E27FC236}">
                <a16:creationId xmlns:a16="http://schemas.microsoft.com/office/drawing/2014/main" id="{823EF791-017E-4A52-9B00-9BE4DB4E3758}"/>
              </a:ext>
            </a:extLst>
          </p:cNvPr>
          <p:cNvSpPr>
            <a:spLocks noGrp="1"/>
          </p:cNvSpPr>
          <p:nvPr>
            <p:ph type="sldNum" sz="quarter" idx="10"/>
          </p:nvPr>
        </p:nvSpPr>
        <p:spPr/>
        <p:txBody>
          <a:bodyPr/>
          <a:lstStyle/>
          <a:p>
            <a:fld id="{A3D1C70C-36A2-44FC-A083-98959550CFF4}" type="slidenum">
              <a:rPr lang="en-US" smtClean="0"/>
              <a:pPr/>
              <a:t>32</a:t>
            </a:fld>
            <a:endParaRPr lang="en-US"/>
          </a:p>
        </p:txBody>
      </p:sp>
    </p:spTree>
    <p:extLst>
      <p:ext uri="{BB962C8B-B14F-4D97-AF65-F5344CB8AC3E}">
        <p14:creationId xmlns:p14="http://schemas.microsoft.com/office/powerpoint/2010/main" val="3979785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333960" y="367615"/>
            <a:ext cx="10096959" cy="747579"/>
          </a:xfrm>
        </p:spPr>
        <p:txBody>
          <a:bodyPr/>
          <a:lstStyle/>
          <a:p>
            <a:r>
              <a:rPr lang="en-US" sz="3400" dirty="0">
                <a:latin typeface="Palatino Linotype"/>
              </a:rPr>
              <a:t>Content Specific Documentation </a:t>
            </a:r>
            <a:r>
              <a:rPr lang="en-US" sz="2400" dirty="0">
                <a:latin typeface="Palatino Linotype"/>
              </a:rPr>
              <a:t>(9 of 11)</a:t>
            </a:r>
          </a:p>
        </p:txBody>
      </p:sp>
      <p:sp>
        <p:nvSpPr>
          <p:cNvPr id="3" name="Content Placeholder 2"/>
          <p:cNvSpPr>
            <a:spLocks noGrp="1"/>
          </p:cNvSpPr>
          <p:nvPr>
            <p:ph type="body" sz="quarter" idx="11"/>
          </p:nvPr>
        </p:nvSpPr>
        <p:spPr>
          <a:xfrm>
            <a:off x="486156" y="1404767"/>
            <a:ext cx="11219688" cy="4562856"/>
          </a:xfrm>
        </p:spPr>
        <p:txBody>
          <a:bodyPr>
            <a:noAutofit/>
          </a:bodyPr>
          <a:lstStyle/>
          <a:p>
            <a:pPr marL="0" indent="0">
              <a:spcBef>
                <a:spcPts val="0"/>
              </a:spcBef>
              <a:spcAft>
                <a:spcPts val="0"/>
              </a:spcAft>
              <a:buNone/>
            </a:pPr>
            <a:r>
              <a:rPr lang="en-US" sz="2000" b="1" dirty="0"/>
              <a:t>World Languages </a:t>
            </a:r>
            <a:r>
              <a:rPr lang="en-US" sz="2000" b="1" dirty="0">
                <a:solidFill>
                  <a:prstClr val="black"/>
                </a:solidFill>
              </a:rPr>
              <a:t>Indicator 13 </a:t>
            </a:r>
            <a:r>
              <a:rPr lang="en-US" sz="2000" dirty="0">
                <a:solidFill>
                  <a:prstClr val="black"/>
                </a:solidFill>
              </a:rPr>
              <a:t>(Continued)</a:t>
            </a:r>
          </a:p>
          <a:p>
            <a:pPr marL="0" indent="0">
              <a:spcBef>
                <a:spcPts val="0"/>
              </a:spcBef>
              <a:spcAft>
                <a:spcPts val="0"/>
              </a:spcAft>
              <a:buNone/>
            </a:pPr>
            <a:r>
              <a:rPr lang="en-US" sz="1800" dirty="0">
                <a:solidFill>
                  <a:prstClr val="black"/>
                </a:solidFill>
              </a:rPr>
              <a:t>Notes:</a:t>
            </a:r>
          </a:p>
          <a:p>
            <a:pPr marL="740664" lvl="1" indent="-285750">
              <a:spcBef>
                <a:spcPts val="0"/>
              </a:spcBef>
              <a:spcAft>
                <a:spcPts val="0"/>
              </a:spcAft>
            </a:pPr>
            <a:r>
              <a:rPr lang="en-US" sz="1800" dirty="0"/>
              <a:t>Culture and language must be completely embedded into 7.1. </a:t>
            </a:r>
          </a:p>
          <a:p>
            <a:pPr marL="740664" lvl="1" indent="-285750">
              <a:spcBef>
                <a:spcPts val="0"/>
              </a:spcBef>
              <a:spcAft>
                <a:spcPts val="0"/>
              </a:spcAft>
            </a:pPr>
            <a:r>
              <a:rPr lang="en-US" sz="1800" dirty="0"/>
              <a:t>Culture courses taught in English do not meet the expectations of NJSLS for World Languages. Points can only be awarded for curriculum that reflect instruction of a language other than English</a:t>
            </a:r>
          </a:p>
          <a:p>
            <a:pPr marL="740664" lvl="1" indent="-285750">
              <a:spcBef>
                <a:spcPts val="0"/>
              </a:spcBef>
              <a:spcAft>
                <a:spcPts val="0"/>
              </a:spcAft>
            </a:pPr>
            <a:r>
              <a:rPr lang="en-US" sz="1800" dirty="0"/>
              <a:t>If a computer software program is used to deliver instruction, the district must demonstrate that there is sufficient </a:t>
            </a:r>
            <a:r>
              <a:rPr lang="en-US" sz="1800" b="1" dirty="0"/>
              <a:t>evidence of face-to-face interaction </a:t>
            </a:r>
            <a:r>
              <a:rPr lang="en-US" sz="1800" dirty="0"/>
              <a:t>(interpersonal mode) with a New Jersey </a:t>
            </a:r>
            <a:r>
              <a:rPr lang="en-US" sz="1800" b="1" dirty="0"/>
              <a:t>certified teacher </a:t>
            </a:r>
            <a:r>
              <a:rPr lang="en-US" sz="1800" dirty="0"/>
              <a:t>who has demonstrated linguistic proficiency in the language of instruction (see </a:t>
            </a:r>
            <a:r>
              <a:rPr lang="en-US" sz="1800" i="1" dirty="0">
                <a:hlinkClick r:id="rId3"/>
              </a:rPr>
              <a:t>N.J.A.C. </a:t>
            </a:r>
            <a:r>
              <a:rPr lang="en-US" sz="1800" dirty="0">
                <a:hlinkClick r:id="rId3"/>
              </a:rPr>
              <a:t>6A:9B-10.5(b)</a:t>
            </a:r>
            <a:r>
              <a:rPr lang="en-US" sz="1800" dirty="0"/>
              <a:t>).</a:t>
            </a:r>
            <a:endParaRPr lang="en-US" sz="1800" dirty="0">
              <a:solidFill>
                <a:prstClr val="black"/>
              </a:solidFill>
            </a:endParaRPr>
          </a:p>
        </p:txBody>
      </p:sp>
      <p:sp>
        <p:nvSpPr>
          <p:cNvPr id="4" name="Slide Number Placeholder 3">
            <a:extLst>
              <a:ext uri="{FF2B5EF4-FFF2-40B4-BE49-F238E27FC236}">
                <a16:creationId xmlns:a16="http://schemas.microsoft.com/office/drawing/2014/main" id="{643C61F2-23B7-466B-AA38-3FF0A39F8BFA}"/>
              </a:ext>
            </a:extLst>
          </p:cNvPr>
          <p:cNvSpPr>
            <a:spLocks noGrp="1"/>
          </p:cNvSpPr>
          <p:nvPr>
            <p:ph type="sldNum" sz="quarter" idx="10"/>
          </p:nvPr>
        </p:nvSpPr>
        <p:spPr/>
        <p:txBody>
          <a:bodyPr/>
          <a:lstStyle/>
          <a:p>
            <a:fld id="{A3D1C70C-36A2-44FC-A083-98959550CFF4}" type="slidenum">
              <a:rPr lang="en-US" smtClean="0"/>
              <a:pPr/>
              <a:t>33</a:t>
            </a:fld>
            <a:endParaRPr lang="en-US"/>
          </a:p>
        </p:txBody>
      </p:sp>
    </p:spTree>
    <p:extLst>
      <p:ext uri="{BB962C8B-B14F-4D97-AF65-F5344CB8AC3E}">
        <p14:creationId xmlns:p14="http://schemas.microsoft.com/office/powerpoint/2010/main" val="1686533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latin typeface="Palatino Linotype"/>
              </a:rPr>
              <a:t>Content Specific Documentation </a:t>
            </a:r>
            <a:r>
              <a:rPr lang="en-US" sz="2400" dirty="0">
                <a:latin typeface="Palatino Linotype"/>
              </a:rPr>
              <a:t>( 10 of 11)</a:t>
            </a:r>
          </a:p>
        </p:txBody>
      </p:sp>
      <p:sp>
        <p:nvSpPr>
          <p:cNvPr id="3" name="Content Placeholder 2"/>
          <p:cNvSpPr>
            <a:spLocks noGrp="1"/>
          </p:cNvSpPr>
          <p:nvPr>
            <p:ph type="body" sz="quarter" idx="11"/>
          </p:nvPr>
        </p:nvSpPr>
        <p:spPr>
          <a:xfrm>
            <a:off x="307796" y="1410408"/>
            <a:ext cx="11576408" cy="4562856"/>
          </a:xfrm>
        </p:spPr>
        <p:txBody>
          <a:bodyPr>
            <a:noAutofit/>
          </a:bodyPr>
          <a:lstStyle/>
          <a:p>
            <a:pPr marL="0" indent="0">
              <a:buNone/>
            </a:pPr>
            <a:r>
              <a:rPr lang="en-US" sz="2000" b="1" dirty="0"/>
              <a:t>Comprehensive Health and Physical Education (CHPE) </a:t>
            </a:r>
            <a:r>
              <a:rPr lang="en-US" sz="2000" b="1" dirty="0">
                <a:solidFill>
                  <a:prstClr val="black"/>
                </a:solidFill>
              </a:rPr>
              <a:t>Indicator 14</a:t>
            </a:r>
          </a:p>
          <a:p>
            <a:pPr>
              <a:spcAft>
                <a:spcPts val="600"/>
              </a:spcAft>
              <a:defRPr/>
            </a:pPr>
            <a:r>
              <a:rPr lang="en-US" sz="1800" dirty="0"/>
              <a:t>Physical education curriculum for grades K through 12 must show alignment with NJSLS topics: movement education, cooperative activities, fitness skills and concepts, individual activities, team activities.</a:t>
            </a:r>
          </a:p>
          <a:p>
            <a:pPr>
              <a:spcAft>
                <a:spcPts val="600"/>
              </a:spcAft>
              <a:defRPr/>
            </a:pPr>
            <a:r>
              <a:rPr lang="en-US" sz="1800" dirty="0">
                <a:effectLst/>
                <a:latin typeface="+mn-lt"/>
              </a:rPr>
              <a:t>NJSLS Standard CHPE (Standard 2) are grade banded to provide districts with the flexibility to choose the specific grade when students will work toward specific standards. A CHPE standard found in the Grades 3-5 grade band could be taught in either grade 3, 4 or 5. </a:t>
            </a:r>
            <a:endParaRPr lang="en-US" sz="1800" dirty="0">
              <a:latin typeface="+mn-lt"/>
            </a:endParaRPr>
          </a:p>
          <a:p>
            <a:pPr>
              <a:spcAft>
                <a:spcPts val="600"/>
              </a:spcAft>
              <a:defRPr/>
            </a:pPr>
            <a:r>
              <a:rPr lang="en-US" sz="1800" dirty="0">
                <a:latin typeface="+mn-lt"/>
              </a:rPr>
              <a:t>Although the standards for CHPE are bundled (K</a:t>
            </a:r>
            <a:r>
              <a:rPr lang="en-US" sz="1800" dirty="0"/>
              <a:t>–</a:t>
            </a:r>
            <a:r>
              <a:rPr lang="en-US" sz="1800" dirty="0">
                <a:latin typeface="+mn-lt"/>
              </a:rPr>
              <a:t>2, 3</a:t>
            </a:r>
            <a:r>
              <a:rPr lang="en-US" sz="1800" dirty="0"/>
              <a:t>–</a:t>
            </a:r>
            <a:r>
              <a:rPr lang="en-US" sz="1800" dirty="0">
                <a:latin typeface="+mn-lt"/>
              </a:rPr>
              <a:t>5, 6</a:t>
            </a:r>
            <a:r>
              <a:rPr lang="en-US" sz="1800" dirty="0"/>
              <a:t>–</a:t>
            </a:r>
            <a:r>
              <a:rPr lang="en-US" sz="1800" dirty="0">
                <a:latin typeface="+mn-lt"/>
              </a:rPr>
              <a:t>8, and 9</a:t>
            </a:r>
            <a:r>
              <a:rPr lang="en-US" sz="1800" dirty="0"/>
              <a:t>–</a:t>
            </a:r>
            <a:r>
              <a:rPr lang="en-US" sz="1800" dirty="0">
                <a:latin typeface="+mn-lt"/>
              </a:rPr>
              <a:t>12), districts are expected to produce curriculum for each grade with appropriate instructional progressions and expectations for mastery.</a:t>
            </a:r>
          </a:p>
          <a:p>
            <a:pPr>
              <a:spcAft>
                <a:spcPts val="600"/>
              </a:spcAft>
              <a:defRPr/>
            </a:pPr>
            <a:r>
              <a:rPr lang="en-US" sz="1800" dirty="0"/>
              <a:t>Curriculum must include health education topics for grades K through 12, which can be viewed on the </a:t>
            </a:r>
            <a:r>
              <a:rPr lang="en-US" sz="1800" dirty="0">
                <a:solidFill>
                  <a:srgbClr val="0000FF"/>
                </a:solidFill>
                <a:hlinkClick r:id="rId3">
                  <a:extLst>
                    <a:ext uri="{A12FA001-AC4F-418D-AE19-62706E023703}">
                      <ahyp:hlinkClr xmlns:ahyp="http://schemas.microsoft.com/office/drawing/2018/hyperlinkcolor" val="tx"/>
                    </a:ext>
                  </a:extLst>
                </a:hlinkClick>
              </a:rPr>
              <a:t>NJSLS for Comprehensive Health and Physical Education</a:t>
            </a:r>
            <a:r>
              <a:rPr lang="en-US" sz="1800" dirty="0">
                <a:solidFill>
                  <a:srgbClr val="0000FF"/>
                </a:solidFill>
              </a:rPr>
              <a:t> </a:t>
            </a:r>
            <a:r>
              <a:rPr lang="en-US" sz="1800" dirty="0"/>
              <a:t>webpage </a:t>
            </a:r>
          </a:p>
        </p:txBody>
      </p:sp>
      <p:sp>
        <p:nvSpPr>
          <p:cNvPr id="4" name="Slide Number Placeholder 3">
            <a:extLst>
              <a:ext uri="{FF2B5EF4-FFF2-40B4-BE49-F238E27FC236}">
                <a16:creationId xmlns:a16="http://schemas.microsoft.com/office/drawing/2014/main" id="{B59F889A-C0C6-425B-BFC1-B9D0BB0CBC26}"/>
              </a:ext>
            </a:extLst>
          </p:cNvPr>
          <p:cNvSpPr>
            <a:spLocks noGrp="1"/>
          </p:cNvSpPr>
          <p:nvPr>
            <p:ph type="sldNum" sz="quarter" idx="10"/>
          </p:nvPr>
        </p:nvSpPr>
        <p:spPr/>
        <p:txBody>
          <a:bodyPr/>
          <a:lstStyle/>
          <a:p>
            <a:fld id="{A3D1C70C-36A2-44FC-A083-98959550CFF4}" type="slidenum">
              <a:rPr lang="en-US" smtClean="0"/>
              <a:pPr/>
              <a:t>34</a:t>
            </a:fld>
            <a:endParaRPr lang="en-US"/>
          </a:p>
        </p:txBody>
      </p:sp>
    </p:spTree>
    <p:extLst>
      <p:ext uri="{BB962C8B-B14F-4D97-AF65-F5344CB8AC3E}">
        <p14:creationId xmlns:p14="http://schemas.microsoft.com/office/powerpoint/2010/main" val="4152646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a:latin typeface="Palatino Linotype"/>
              </a:rPr>
              <a:t>Content Specific Documentation </a:t>
            </a:r>
            <a:r>
              <a:rPr lang="en-US" sz="2400">
                <a:latin typeface="Palatino Linotype"/>
              </a:rPr>
              <a:t>(11 of 11)</a:t>
            </a:r>
          </a:p>
        </p:txBody>
      </p:sp>
      <p:sp>
        <p:nvSpPr>
          <p:cNvPr id="3" name="Content Placeholder 2"/>
          <p:cNvSpPr>
            <a:spLocks noGrp="1"/>
          </p:cNvSpPr>
          <p:nvPr>
            <p:ph type="body" sz="quarter" idx="11"/>
          </p:nvPr>
        </p:nvSpPr>
        <p:spPr>
          <a:xfrm>
            <a:off x="486155" y="1247922"/>
            <a:ext cx="11705845" cy="4887828"/>
          </a:xfrm>
        </p:spPr>
        <p:txBody>
          <a:bodyPr vert="horz" lIns="91440" tIns="45720" rIns="822960" bIns="45720" rtlCol="0" anchor="t">
            <a:noAutofit/>
          </a:bodyPr>
          <a:lstStyle/>
          <a:p>
            <a:pPr marL="0" indent="0">
              <a:spcAft>
                <a:spcPts val="1000"/>
              </a:spcAft>
              <a:buNone/>
            </a:pPr>
            <a:r>
              <a:rPr lang="en-US" sz="2000" b="1" dirty="0">
                <a:latin typeface="Palatino Linotype"/>
              </a:rPr>
              <a:t>Visual and Performing Arts Indicator 15</a:t>
            </a:r>
          </a:p>
          <a:p>
            <a:pPr marL="283210" lvl="0" indent="-283210">
              <a:spcAft>
                <a:spcPts val="0"/>
              </a:spcAft>
              <a:defRPr/>
            </a:pPr>
            <a:r>
              <a:rPr lang="en-US" sz="1800" dirty="0">
                <a:latin typeface="Palatino Linotype"/>
              </a:rPr>
              <a:t>Banded: K–2, 3–5, 6–8, and 9–12</a:t>
            </a:r>
          </a:p>
          <a:p>
            <a:pPr marL="283210" indent="-283210">
              <a:spcAft>
                <a:spcPts val="0"/>
              </a:spcAft>
              <a:defRPr/>
            </a:pPr>
            <a:r>
              <a:rPr lang="en-US" sz="1800" dirty="0">
                <a:latin typeface="Palatino Linotype"/>
              </a:rPr>
              <a:t>Curriculum shows that all students in grades K through 5 are given broad-based exposure to and are provided opportunities for participation in each of the five arts disciplines: </a:t>
            </a:r>
          </a:p>
          <a:p>
            <a:pPr marL="1024255" lvl="2" indent="-283210">
              <a:spcAft>
                <a:spcPts val="0"/>
              </a:spcAft>
              <a:defRPr/>
            </a:pPr>
            <a:r>
              <a:rPr lang="en-US" sz="1800" dirty="0">
                <a:latin typeface="Palatino Linotype"/>
              </a:rPr>
              <a:t>Dance, </a:t>
            </a:r>
          </a:p>
          <a:p>
            <a:pPr marL="1026160" lvl="3" indent="-285750">
              <a:spcBef>
                <a:spcPts val="0"/>
              </a:spcBef>
              <a:spcAft>
                <a:spcPts val="0"/>
              </a:spcAft>
              <a:defRPr/>
            </a:pPr>
            <a:r>
              <a:rPr lang="en-US" sz="1800" dirty="0">
                <a:latin typeface="Palatino Linotype"/>
              </a:rPr>
              <a:t>Media Arts (can be combined with other arts disciplines and not necessarily a stand-alone class), </a:t>
            </a:r>
            <a:endParaRPr lang="en-US" sz="1800" dirty="0"/>
          </a:p>
          <a:p>
            <a:pPr marL="1026160" lvl="3" indent="-285750">
              <a:spcBef>
                <a:spcPts val="0"/>
              </a:spcBef>
              <a:spcAft>
                <a:spcPts val="0"/>
              </a:spcAft>
              <a:defRPr/>
            </a:pPr>
            <a:r>
              <a:rPr lang="en-US" sz="1800" dirty="0">
                <a:latin typeface="Palatino Linotype"/>
              </a:rPr>
              <a:t>Music, </a:t>
            </a:r>
            <a:endParaRPr lang="en-US" sz="1800" dirty="0"/>
          </a:p>
          <a:p>
            <a:pPr marL="1026160" lvl="3" indent="-285750">
              <a:spcBef>
                <a:spcPts val="0"/>
              </a:spcBef>
              <a:spcAft>
                <a:spcPts val="0"/>
              </a:spcAft>
              <a:defRPr/>
            </a:pPr>
            <a:r>
              <a:rPr lang="en-US" sz="1800" dirty="0">
                <a:latin typeface="Palatino Linotype"/>
              </a:rPr>
              <a:t>Theatre </a:t>
            </a:r>
            <a:endParaRPr lang="en-US" sz="1800" dirty="0"/>
          </a:p>
          <a:p>
            <a:pPr marL="1026160" lvl="3" indent="-285750">
              <a:spcBef>
                <a:spcPts val="0"/>
              </a:spcBef>
              <a:spcAft>
                <a:spcPts val="0"/>
              </a:spcAft>
              <a:defRPr/>
            </a:pPr>
            <a:r>
              <a:rPr lang="en-US" sz="1800" dirty="0">
                <a:latin typeface="Palatino Linotype"/>
              </a:rPr>
              <a:t>Visual Art</a:t>
            </a:r>
          </a:p>
          <a:p>
            <a:pPr>
              <a:spcAft>
                <a:spcPts val="0"/>
              </a:spcAft>
              <a:defRPr/>
            </a:pPr>
            <a:r>
              <a:rPr lang="en-US" sz="1800" dirty="0">
                <a:latin typeface="Palatino Linotype"/>
              </a:rPr>
              <a:t>Curricula reflect that there is a choice of arts disciplines offered in grades 6 through 8 and 9 through 12.</a:t>
            </a:r>
            <a:endParaRPr lang="en-US" sz="1800" strike="sngStrike" dirty="0">
              <a:latin typeface="Palatino Linotype"/>
            </a:endParaRPr>
          </a:p>
          <a:p>
            <a:pPr>
              <a:spcAft>
                <a:spcPts val="0"/>
              </a:spcAft>
              <a:defRPr/>
            </a:pPr>
            <a:r>
              <a:rPr lang="en-US" sz="1800" dirty="0">
                <a:latin typeface="Palatino Linotype"/>
              </a:rPr>
              <a:t>See </a:t>
            </a:r>
            <a:r>
              <a:rPr lang="en-US" sz="1800" dirty="0">
                <a:solidFill>
                  <a:srgbClr val="0000FF"/>
                </a:solidFill>
                <a:latin typeface="Palatino Linotype"/>
                <a:hlinkClick r:id="rId3"/>
              </a:rPr>
              <a:t>NJSLS Visual &amp; Performing Arts</a:t>
            </a:r>
            <a:r>
              <a:rPr lang="en-US" sz="1800" dirty="0">
                <a:solidFill>
                  <a:srgbClr val="0000FF"/>
                </a:solidFill>
                <a:latin typeface="Palatino Linotype"/>
              </a:rPr>
              <a:t> </a:t>
            </a:r>
            <a:endParaRPr lang="en-US" sz="1800" dirty="0"/>
          </a:p>
          <a:p>
            <a:pPr marL="0" indent="0">
              <a:spcAft>
                <a:spcPts val="0"/>
              </a:spcAft>
              <a:buNone/>
              <a:defRPr/>
            </a:pPr>
            <a:r>
              <a:rPr lang="en-US" sz="1800" b="1" dirty="0">
                <a:latin typeface="Palatino Linotype"/>
              </a:rPr>
              <a:t>Note: </a:t>
            </a:r>
            <a:r>
              <a:rPr lang="en-US" sz="1800" dirty="0">
                <a:latin typeface="Palatino Linotype"/>
              </a:rPr>
              <a:t>consult Frequently Asked Questions for additional guidance</a:t>
            </a:r>
            <a:endParaRPr lang="en-US" sz="1800" dirty="0"/>
          </a:p>
        </p:txBody>
      </p:sp>
      <p:sp>
        <p:nvSpPr>
          <p:cNvPr id="4" name="Slide Number Placeholder 3">
            <a:extLst>
              <a:ext uri="{FF2B5EF4-FFF2-40B4-BE49-F238E27FC236}">
                <a16:creationId xmlns:a16="http://schemas.microsoft.com/office/drawing/2014/main" id="{89BA361C-08CB-4816-A791-DCED86FE1622}"/>
              </a:ext>
            </a:extLst>
          </p:cNvPr>
          <p:cNvSpPr>
            <a:spLocks noGrp="1"/>
          </p:cNvSpPr>
          <p:nvPr>
            <p:ph type="sldNum" sz="quarter" idx="10"/>
          </p:nvPr>
        </p:nvSpPr>
        <p:spPr/>
        <p:txBody>
          <a:bodyPr/>
          <a:lstStyle/>
          <a:p>
            <a:fld id="{A3D1C70C-36A2-44FC-A083-98959550CFF4}" type="slidenum">
              <a:rPr lang="en-US" smtClean="0"/>
              <a:pPr/>
              <a:t>35</a:t>
            </a:fld>
            <a:endParaRPr lang="en-US"/>
          </a:p>
        </p:txBody>
      </p:sp>
    </p:spTree>
    <p:extLst>
      <p:ext uri="{BB962C8B-B14F-4D97-AF65-F5344CB8AC3E}">
        <p14:creationId xmlns:p14="http://schemas.microsoft.com/office/powerpoint/2010/main" val="29717835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7A7D8-7315-57E2-EC2C-E742809FF7D6}"/>
              </a:ext>
            </a:extLst>
          </p:cNvPr>
          <p:cNvSpPr>
            <a:spLocks noGrp="1"/>
          </p:cNvSpPr>
          <p:nvPr>
            <p:ph type="title"/>
          </p:nvPr>
        </p:nvSpPr>
        <p:spPr>
          <a:xfrm>
            <a:off x="1323848" y="547128"/>
            <a:ext cx="10514243" cy="567421"/>
          </a:xfrm>
        </p:spPr>
        <p:txBody>
          <a:bodyPr/>
          <a:lstStyle/>
          <a:p>
            <a:r>
              <a:rPr lang="en-US" sz="3200" dirty="0">
                <a:latin typeface="Palatino Linotype"/>
              </a:rPr>
              <a:t>I&amp;P Indicator 16 – </a:t>
            </a:r>
            <a:r>
              <a:rPr lang="en-US" sz="3000" dirty="0">
                <a:latin typeface="Palatino Linotype"/>
              </a:rPr>
              <a:t>Intervention and Referral</a:t>
            </a:r>
            <a:r>
              <a:rPr lang="en-US" sz="3200" dirty="0">
                <a:latin typeface="Palatino Linotype"/>
              </a:rPr>
              <a:t> </a:t>
            </a:r>
            <a:r>
              <a:rPr lang="en-US" sz="2100" dirty="0">
                <a:latin typeface="Palatino Linotype"/>
              </a:rPr>
              <a:t>(</a:t>
            </a:r>
            <a:r>
              <a:rPr lang="en-US" sz="2000" dirty="0">
                <a:latin typeface="Palatino Linotype"/>
              </a:rPr>
              <a:t>Total of 6 Points)</a:t>
            </a:r>
          </a:p>
        </p:txBody>
      </p:sp>
      <p:sp>
        <p:nvSpPr>
          <p:cNvPr id="3" name="Text Placeholder 2">
            <a:extLst>
              <a:ext uri="{FF2B5EF4-FFF2-40B4-BE49-F238E27FC236}">
                <a16:creationId xmlns:a16="http://schemas.microsoft.com/office/drawing/2014/main" id="{B797BBAE-FDB7-C185-64D6-AA55B4B1B7AD}"/>
              </a:ext>
            </a:extLst>
          </p:cNvPr>
          <p:cNvSpPr>
            <a:spLocks noGrp="1"/>
          </p:cNvSpPr>
          <p:nvPr>
            <p:ph type="body" idx="1"/>
          </p:nvPr>
        </p:nvSpPr>
        <p:spPr>
          <a:xfrm>
            <a:off x="353909" y="1082707"/>
            <a:ext cx="4239219" cy="707921"/>
          </a:xfrm>
        </p:spPr>
        <p:txBody>
          <a:bodyPr/>
          <a:lstStyle/>
          <a:p>
            <a:pPr marL="283210" indent="-283210"/>
            <a:r>
              <a:rPr lang="en-US" sz="1800" dirty="0">
                <a:latin typeface="Palatino Linotype"/>
              </a:rPr>
              <a:t>1.  Policies and Procedures for Intervention and Referral Services</a:t>
            </a:r>
            <a:endParaRPr lang="en-US" dirty="0"/>
          </a:p>
        </p:txBody>
      </p:sp>
      <p:sp>
        <p:nvSpPr>
          <p:cNvPr id="4" name="Content Placeholder 3">
            <a:extLst>
              <a:ext uri="{FF2B5EF4-FFF2-40B4-BE49-F238E27FC236}">
                <a16:creationId xmlns:a16="http://schemas.microsoft.com/office/drawing/2014/main" id="{DECE7359-BDA7-BEB3-A376-E4080D31B027}"/>
              </a:ext>
            </a:extLst>
          </p:cNvPr>
          <p:cNvSpPr>
            <a:spLocks noGrp="1"/>
          </p:cNvSpPr>
          <p:nvPr>
            <p:ph sz="half" idx="2"/>
          </p:nvPr>
        </p:nvSpPr>
        <p:spPr>
          <a:xfrm>
            <a:off x="183993" y="1942792"/>
            <a:ext cx="4239219" cy="4109144"/>
          </a:xfrm>
        </p:spPr>
        <p:txBody>
          <a:bodyPr vert="horz" lIns="91440" tIns="45720" rIns="91440" bIns="45720" rtlCol="0" anchor="t">
            <a:noAutofit/>
          </a:bodyPr>
          <a:lstStyle/>
          <a:p>
            <a:pPr marL="0" lvl="0" indent="0">
              <a:spcBef>
                <a:spcPts val="0"/>
              </a:spcBef>
              <a:spcAft>
                <a:spcPts val="1200"/>
              </a:spcAft>
              <a:buNone/>
              <a:defRPr/>
            </a:pPr>
            <a:r>
              <a:rPr lang="en-US" sz="1400" dirty="0">
                <a:latin typeface="Palatino Linotype"/>
              </a:rPr>
              <a:t>Policies and procedures exist to ensure a coordinated system for planning, delivering, measurement, and modification of intervention and referral services is implemented in each </a:t>
            </a:r>
            <a:br>
              <a:rPr lang="en-US" sz="1400" dirty="0">
                <a:latin typeface="Palatino Linotype"/>
              </a:rPr>
            </a:br>
            <a:r>
              <a:rPr lang="en-US" sz="1400" dirty="0">
                <a:latin typeface="Palatino Linotype"/>
              </a:rPr>
              <a:t>school by a multidisciplinary team to address </a:t>
            </a:r>
            <a:br>
              <a:rPr lang="en-US" sz="1400" dirty="0">
                <a:latin typeface="Palatino Linotype"/>
              </a:rPr>
            </a:br>
            <a:r>
              <a:rPr lang="en-US" sz="1400" dirty="0">
                <a:latin typeface="Palatino Linotype"/>
              </a:rPr>
              <a:t>the learning, behavioral, and health needs of all students. (</a:t>
            </a:r>
            <a:r>
              <a:rPr lang="en-US" sz="1400" i="1" dirty="0">
                <a:latin typeface="Palatino Linotype"/>
                <a:hlinkClick r:id="rId3"/>
              </a:rPr>
              <a:t>N.J.A.C. 6A:16-8</a:t>
            </a:r>
            <a:r>
              <a:rPr lang="en-US" sz="1400" i="1" dirty="0">
                <a:latin typeface="Palatino Linotype"/>
              </a:rPr>
              <a:t>).</a:t>
            </a:r>
            <a:endParaRPr lang="en-US" sz="1400" dirty="0">
              <a:latin typeface="Palatino Linotype"/>
            </a:endParaRPr>
          </a:p>
          <a:p>
            <a:pPr marL="283210" lvl="0" indent="-283210">
              <a:spcBef>
                <a:spcPts val="0"/>
              </a:spcBef>
              <a:spcAft>
                <a:spcPts val="0"/>
              </a:spcAft>
              <a:buAutoNum type="alphaLcPeriod"/>
              <a:defRPr/>
            </a:pPr>
            <a:r>
              <a:rPr lang="en-US" sz="1400" dirty="0">
                <a:latin typeface="Palatino Linotype"/>
              </a:rPr>
              <a:t>A continuum of supports and interventions available in each school to support learning, behavior and health needs;</a:t>
            </a:r>
          </a:p>
          <a:p>
            <a:pPr marL="283210" indent="-283210">
              <a:spcBef>
                <a:spcPts val="0"/>
              </a:spcBef>
              <a:spcAft>
                <a:spcPts val="0"/>
              </a:spcAft>
              <a:buAutoNum type="alphaLcPeriod"/>
              <a:defRPr/>
            </a:pPr>
            <a:r>
              <a:rPr lang="en-US" sz="1400" dirty="0">
                <a:latin typeface="Palatino Linotype"/>
              </a:rPr>
              <a:t>Action plans for interventions based on student data and desired outcomes; </a:t>
            </a:r>
            <a:endParaRPr lang="en-US" sz="1400" dirty="0"/>
          </a:p>
          <a:p>
            <a:pPr marL="283210" lvl="0" indent="-283210">
              <a:spcBef>
                <a:spcPts val="0"/>
              </a:spcBef>
              <a:spcAft>
                <a:spcPts val="0"/>
              </a:spcAft>
              <a:buAutoNum type="alphaLcPeriod"/>
              <a:defRPr/>
            </a:pPr>
            <a:r>
              <a:rPr lang="en-US" sz="1400" dirty="0">
                <a:latin typeface="Palatino Linotype"/>
              </a:rPr>
              <a:t>Professional development for multidisciplinary teams and staff who provide interventions; and</a:t>
            </a:r>
          </a:p>
          <a:p>
            <a:pPr marL="283210" lvl="0" indent="-283210">
              <a:spcBef>
                <a:spcPts val="0"/>
              </a:spcBef>
              <a:spcAft>
                <a:spcPts val="0"/>
              </a:spcAft>
              <a:buAutoNum type="alphaLcPeriod"/>
              <a:defRPr/>
            </a:pPr>
            <a:r>
              <a:rPr lang="en-US" sz="1400" dirty="0">
                <a:latin typeface="Palatino Linotype"/>
              </a:rPr>
              <a:t>Review and assessment of effectiveness of interventions (e.g., progress monitoring)</a:t>
            </a:r>
            <a:endParaRPr lang="en-US" sz="1400" b="1" dirty="0">
              <a:latin typeface="Palatino Linotype"/>
            </a:endParaRPr>
          </a:p>
        </p:txBody>
      </p:sp>
      <p:sp>
        <p:nvSpPr>
          <p:cNvPr id="5" name="Text Placeholder 4">
            <a:extLst>
              <a:ext uri="{FF2B5EF4-FFF2-40B4-BE49-F238E27FC236}">
                <a16:creationId xmlns:a16="http://schemas.microsoft.com/office/drawing/2014/main" id="{248EE2A1-8BDE-6319-4B51-5979F87E98C1}"/>
              </a:ext>
            </a:extLst>
          </p:cNvPr>
          <p:cNvSpPr>
            <a:spLocks noGrp="1"/>
          </p:cNvSpPr>
          <p:nvPr>
            <p:ph type="body" idx="13"/>
          </p:nvPr>
        </p:nvSpPr>
        <p:spPr>
          <a:xfrm>
            <a:off x="4466617" y="1068766"/>
            <a:ext cx="3410337" cy="437845"/>
          </a:xfrm>
        </p:spPr>
        <p:txBody>
          <a:bodyPr/>
          <a:lstStyle/>
          <a:p>
            <a:r>
              <a:rPr lang="en-US" sz="1800" dirty="0"/>
              <a:t>2.  Purpose </a:t>
            </a:r>
          </a:p>
        </p:txBody>
      </p:sp>
      <p:sp>
        <p:nvSpPr>
          <p:cNvPr id="6" name="Content Placeholder 5">
            <a:extLst>
              <a:ext uri="{FF2B5EF4-FFF2-40B4-BE49-F238E27FC236}">
                <a16:creationId xmlns:a16="http://schemas.microsoft.com/office/drawing/2014/main" id="{7D0EFE9A-14C3-3CE4-C1E7-4D983005BBF1}"/>
              </a:ext>
            </a:extLst>
          </p:cNvPr>
          <p:cNvSpPr>
            <a:spLocks noGrp="1"/>
          </p:cNvSpPr>
          <p:nvPr>
            <p:ph sz="half" idx="14"/>
          </p:nvPr>
        </p:nvSpPr>
        <p:spPr>
          <a:xfrm>
            <a:off x="4510023" y="2010311"/>
            <a:ext cx="3323526" cy="3974107"/>
          </a:xfrm>
        </p:spPr>
        <p:txBody>
          <a:bodyPr vert="horz" lIns="91440" tIns="45720" rIns="91440" bIns="45720" rtlCol="0" anchor="t">
            <a:noAutofit/>
          </a:bodyPr>
          <a:lstStyle/>
          <a:p>
            <a:r>
              <a:rPr lang="en-US" sz="1500" dirty="0">
                <a:latin typeface="Palatino Linotype"/>
              </a:rPr>
              <a:t>To ensure that there is a systematic process within each school to: </a:t>
            </a:r>
            <a:endParaRPr lang="en-US" sz="1500" dirty="0"/>
          </a:p>
          <a:p>
            <a:pPr marL="285750" indent="-285750">
              <a:spcBef>
                <a:spcPts val="0"/>
              </a:spcBef>
              <a:spcAft>
                <a:spcPts val="0"/>
              </a:spcAft>
              <a:buChar char="•"/>
            </a:pPr>
            <a:r>
              <a:rPr lang="en-US" sz="1500" dirty="0">
                <a:latin typeface="Palatino Linotype"/>
              </a:rPr>
              <a:t>Identify student needs; </a:t>
            </a:r>
            <a:endParaRPr lang="en-US" sz="1500" dirty="0"/>
          </a:p>
          <a:p>
            <a:pPr marL="285750" indent="-285750">
              <a:spcBef>
                <a:spcPts val="0"/>
              </a:spcBef>
              <a:spcAft>
                <a:spcPts val="0"/>
              </a:spcAft>
              <a:buChar char="•"/>
            </a:pPr>
            <a:r>
              <a:rPr lang="en-US" sz="1500" dirty="0">
                <a:latin typeface="Palatino Linotype"/>
              </a:rPr>
              <a:t>Deliver supports to all students; and, </a:t>
            </a:r>
            <a:endParaRPr lang="en-US" sz="1500" dirty="0"/>
          </a:p>
          <a:p>
            <a:pPr marL="285750" indent="-285750">
              <a:spcBef>
                <a:spcPts val="0"/>
              </a:spcBef>
              <a:spcAft>
                <a:spcPts val="0"/>
              </a:spcAft>
              <a:buChar char="•"/>
            </a:pPr>
            <a:r>
              <a:rPr lang="en-US" sz="1500" dirty="0">
                <a:latin typeface="Palatino Linotype"/>
              </a:rPr>
              <a:t>As necessary, remove barriers to learning</a:t>
            </a:r>
            <a:endParaRPr lang="en-US" sz="1500" b="1" dirty="0">
              <a:latin typeface="Palatino Linotype"/>
            </a:endParaRPr>
          </a:p>
        </p:txBody>
      </p:sp>
      <p:sp>
        <p:nvSpPr>
          <p:cNvPr id="7" name="Text Placeholder 6">
            <a:extLst>
              <a:ext uri="{FF2B5EF4-FFF2-40B4-BE49-F238E27FC236}">
                <a16:creationId xmlns:a16="http://schemas.microsoft.com/office/drawing/2014/main" id="{23832D9F-98A9-6EC4-C602-91195B3A9A10}"/>
              </a:ext>
            </a:extLst>
          </p:cNvPr>
          <p:cNvSpPr>
            <a:spLocks noGrp="1"/>
          </p:cNvSpPr>
          <p:nvPr>
            <p:ph type="body" idx="15"/>
          </p:nvPr>
        </p:nvSpPr>
        <p:spPr>
          <a:xfrm>
            <a:off x="8107832" y="1073521"/>
            <a:ext cx="3410337" cy="447491"/>
          </a:xfrm>
        </p:spPr>
        <p:txBody>
          <a:bodyPr/>
          <a:lstStyle/>
          <a:p>
            <a:r>
              <a:rPr lang="en-US" sz="1800" dirty="0">
                <a:latin typeface="Palatino Linotype"/>
              </a:rPr>
              <a:t>3.  Documentation</a:t>
            </a:r>
          </a:p>
        </p:txBody>
      </p:sp>
      <p:sp>
        <p:nvSpPr>
          <p:cNvPr id="8" name="Content Placeholder 7">
            <a:extLst>
              <a:ext uri="{FF2B5EF4-FFF2-40B4-BE49-F238E27FC236}">
                <a16:creationId xmlns:a16="http://schemas.microsoft.com/office/drawing/2014/main" id="{AD2A12B1-462D-6B7D-F116-D253F1A120FE}"/>
              </a:ext>
            </a:extLst>
          </p:cNvPr>
          <p:cNvSpPr>
            <a:spLocks noGrp="1"/>
          </p:cNvSpPr>
          <p:nvPr>
            <p:ph sz="half" idx="16"/>
          </p:nvPr>
        </p:nvSpPr>
        <p:spPr>
          <a:xfrm>
            <a:off x="8354151" y="1959430"/>
            <a:ext cx="3410336" cy="3974107"/>
          </a:xfrm>
        </p:spPr>
        <p:txBody>
          <a:bodyPr vert="horz" lIns="91440" tIns="45720" rIns="91440" bIns="45720" rtlCol="0" anchor="t">
            <a:noAutofit/>
          </a:bodyPr>
          <a:lstStyle/>
          <a:p>
            <a:pPr marL="0" indent="0">
              <a:buNone/>
            </a:pPr>
            <a:r>
              <a:rPr lang="en-US" sz="1500" dirty="0">
                <a:latin typeface="Palatino Linotype"/>
              </a:rPr>
              <a:t>Policies and procedures showing:</a:t>
            </a:r>
          </a:p>
          <a:p>
            <a:pPr lvl="0">
              <a:spcBef>
                <a:spcPts val="0"/>
              </a:spcBef>
              <a:spcAft>
                <a:spcPts val="0"/>
              </a:spcAft>
            </a:pPr>
            <a:r>
              <a:rPr lang="en-US" sz="1500" dirty="0">
                <a:latin typeface="Palatino Linotype"/>
              </a:rPr>
              <a:t>Continuum of supports;</a:t>
            </a:r>
          </a:p>
          <a:p>
            <a:pPr lvl="0">
              <a:spcBef>
                <a:spcPts val="0"/>
              </a:spcBef>
              <a:spcAft>
                <a:spcPts val="0"/>
              </a:spcAft>
            </a:pPr>
            <a:r>
              <a:rPr lang="en-US" sz="1500" dirty="0">
                <a:latin typeface="Palatino Linotype"/>
              </a:rPr>
              <a:t>Progress monitoring;</a:t>
            </a:r>
          </a:p>
          <a:p>
            <a:pPr lvl="0">
              <a:spcBef>
                <a:spcPts val="0"/>
              </a:spcBef>
              <a:spcAft>
                <a:spcPts val="0"/>
              </a:spcAft>
            </a:pPr>
            <a:r>
              <a:rPr lang="en-US" sz="1500" dirty="0">
                <a:latin typeface="Palatino Linotype"/>
              </a:rPr>
              <a:t>Action plans; and,</a:t>
            </a:r>
          </a:p>
          <a:p>
            <a:pPr lvl="0">
              <a:spcBef>
                <a:spcPts val="0"/>
              </a:spcBef>
              <a:spcAft>
                <a:spcPts val="0"/>
              </a:spcAft>
            </a:pPr>
            <a:r>
              <a:rPr lang="en-US" sz="1500" dirty="0">
                <a:latin typeface="Palatino Linotype"/>
              </a:rPr>
              <a:t>Professional development for multidisciplinary teams.</a:t>
            </a:r>
          </a:p>
        </p:txBody>
      </p:sp>
      <p:sp>
        <p:nvSpPr>
          <p:cNvPr id="9" name="Slide Number Placeholder 8">
            <a:extLst>
              <a:ext uri="{FF2B5EF4-FFF2-40B4-BE49-F238E27FC236}">
                <a16:creationId xmlns:a16="http://schemas.microsoft.com/office/drawing/2014/main" id="{E1C1E525-6C30-248D-8E6B-581E50516CD3}"/>
              </a:ext>
            </a:extLst>
          </p:cNvPr>
          <p:cNvSpPr>
            <a:spLocks noGrp="1"/>
          </p:cNvSpPr>
          <p:nvPr>
            <p:ph type="sldNum" sz="quarter" idx="12"/>
          </p:nvPr>
        </p:nvSpPr>
        <p:spPr/>
        <p:txBody>
          <a:bodyPr/>
          <a:lstStyle/>
          <a:p>
            <a:fld id="{A3D1C70C-36A2-44FC-A083-98959550CFF4}" type="slidenum">
              <a:rPr lang="en-US" smtClean="0"/>
              <a:t>36</a:t>
            </a:fld>
            <a:endParaRPr lang="en-US"/>
          </a:p>
        </p:txBody>
      </p:sp>
    </p:spTree>
    <p:extLst>
      <p:ext uri="{BB962C8B-B14F-4D97-AF65-F5344CB8AC3E}">
        <p14:creationId xmlns:p14="http://schemas.microsoft.com/office/powerpoint/2010/main" val="212780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D6528A-091A-BDD5-1875-2342BCE46B5C}"/>
              </a:ext>
            </a:extLst>
          </p:cNvPr>
          <p:cNvSpPr>
            <a:spLocks noGrp="1"/>
          </p:cNvSpPr>
          <p:nvPr>
            <p:ph type="title"/>
          </p:nvPr>
        </p:nvSpPr>
        <p:spPr/>
        <p:txBody>
          <a:bodyPr/>
          <a:lstStyle/>
          <a:p>
            <a:r>
              <a:rPr lang="en-US" sz="5400" dirty="0"/>
              <a:t>Thank You</a:t>
            </a:r>
          </a:p>
        </p:txBody>
      </p:sp>
      <p:sp>
        <p:nvSpPr>
          <p:cNvPr id="4" name="Text Placeholder 3">
            <a:extLst>
              <a:ext uri="{FF2B5EF4-FFF2-40B4-BE49-F238E27FC236}">
                <a16:creationId xmlns:a16="http://schemas.microsoft.com/office/drawing/2014/main" id="{7AB8EBB3-0277-4611-23BA-32B24614B30B}"/>
              </a:ext>
            </a:extLst>
          </p:cNvPr>
          <p:cNvSpPr>
            <a:spLocks noGrp="1"/>
          </p:cNvSpPr>
          <p:nvPr>
            <p:ph type="body" sz="quarter" idx="11"/>
          </p:nvPr>
        </p:nvSpPr>
        <p:spPr>
          <a:xfrm>
            <a:off x="171450" y="2619377"/>
            <a:ext cx="11849100" cy="1965323"/>
          </a:xfrm>
        </p:spPr>
        <p:txBody>
          <a:bodyPr>
            <a:normAutofit/>
          </a:bodyPr>
          <a:lstStyle/>
          <a:p>
            <a:pPr marL="0" indent="0" algn="ctr">
              <a:buNone/>
            </a:pPr>
            <a:r>
              <a:rPr kumimoji="0" lang="en-US" sz="4400" b="0" i="0" u="none" strike="noStrike" kern="1200" cap="none" spc="0" normalizeH="0" baseline="0" noProof="0" dirty="0">
                <a:ln>
                  <a:noFill/>
                </a:ln>
                <a:solidFill>
                  <a:prstClr val="black"/>
                </a:solidFill>
                <a:effectLst/>
                <a:uLnTx/>
                <a:uFillTx/>
                <a:latin typeface="Palatino Linotype"/>
                <a:ea typeface="+mn-ea"/>
                <a:cs typeface="+mn-cs"/>
              </a:rPr>
              <a:t>Please email any questions to </a:t>
            </a:r>
            <a:r>
              <a:rPr kumimoji="0" lang="en-US" sz="4400" b="0" i="0" u="sng" strike="noStrike" kern="1200" cap="none" spc="0" normalizeH="0" baseline="0" noProof="0" dirty="0">
                <a:ln>
                  <a:noFill/>
                </a:ln>
                <a:solidFill>
                  <a:srgbClr val="0000FF"/>
                </a:solidFill>
                <a:effectLst/>
                <a:uLnTx/>
                <a:uFillTx/>
                <a:latin typeface="Palatino Linotype"/>
                <a:ea typeface="+mn-ea"/>
                <a:cs typeface="Arial"/>
                <a:hlinkClick r:id="rId3"/>
              </a:rPr>
              <a:t>qsac@doe.nj.gov</a:t>
            </a:r>
            <a:r>
              <a:rPr kumimoji="0" lang="en-US" sz="4400" b="0" i="0" u="none" strike="noStrike" kern="1200" cap="none" spc="0" normalizeH="0" baseline="0" noProof="0" dirty="0">
                <a:ln>
                  <a:noFill/>
                </a:ln>
                <a:solidFill>
                  <a:prstClr val="black"/>
                </a:solidFill>
                <a:effectLst/>
                <a:uLnTx/>
                <a:uFillTx/>
                <a:latin typeface="Palatino Linotype"/>
                <a:ea typeface="+mn-ea"/>
                <a:cs typeface="+mn-cs"/>
              </a:rPr>
              <a:t>  </a:t>
            </a:r>
            <a:endParaRPr kumimoji="0" lang="en-US" sz="2800" b="0" i="0" u="none" strike="noStrike" kern="1200" cap="none" spc="0" normalizeH="0" baseline="0" noProof="0" dirty="0">
              <a:ln>
                <a:noFill/>
              </a:ln>
              <a:solidFill>
                <a:prstClr val="black"/>
              </a:solidFill>
              <a:effectLst/>
              <a:uLnTx/>
              <a:uFillTx/>
              <a:latin typeface="Palatino Linotype"/>
              <a:ea typeface="+mn-ea"/>
              <a:cs typeface="+mn-cs"/>
            </a:endParaRPr>
          </a:p>
        </p:txBody>
      </p:sp>
      <p:sp>
        <p:nvSpPr>
          <p:cNvPr id="5" name="Slide Number Placeholder 4">
            <a:extLst>
              <a:ext uri="{FF2B5EF4-FFF2-40B4-BE49-F238E27FC236}">
                <a16:creationId xmlns:a16="http://schemas.microsoft.com/office/drawing/2014/main" id="{F18ABC39-BBC1-4786-8E89-920EC9750E4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565767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4E8BA-44FC-0170-9A47-06A3B4939B44}"/>
              </a:ext>
            </a:extLst>
          </p:cNvPr>
          <p:cNvSpPr>
            <a:spLocks noGrp="1"/>
          </p:cNvSpPr>
          <p:nvPr>
            <p:ph type="title"/>
          </p:nvPr>
        </p:nvSpPr>
        <p:spPr/>
        <p:txBody>
          <a:bodyPr/>
          <a:lstStyle/>
          <a:p>
            <a:r>
              <a:rPr lang="en-US" dirty="0"/>
              <a:t>Follow Us on Social Media</a:t>
            </a:r>
          </a:p>
        </p:txBody>
      </p:sp>
      <p:sp>
        <p:nvSpPr>
          <p:cNvPr id="3" name="Text Placeholder 2">
            <a:extLst>
              <a:ext uri="{FF2B5EF4-FFF2-40B4-BE49-F238E27FC236}">
                <a16:creationId xmlns:a16="http://schemas.microsoft.com/office/drawing/2014/main" id="{44DF877A-4764-1162-7123-E7F0FC9CA3B3}"/>
              </a:ext>
            </a:extLst>
          </p:cNvPr>
          <p:cNvSpPr>
            <a:spLocks noGrp="1"/>
          </p:cNvSpPr>
          <p:nvPr>
            <p:ph type="body" sz="quarter" idx="18"/>
          </p:nvPr>
        </p:nvSpPr>
        <p:spPr/>
        <p:txBody>
          <a:bodyPr/>
          <a:lstStyle/>
          <a:p>
            <a:r>
              <a:rPr lang="en-US" sz="1400" dirty="0"/>
              <a:t>Facebook: </a:t>
            </a:r>
            <a:br>
              <a:rPr lang="en-US" sz="1400" dirty="0"/>
            </a:br>
            <a:r>
              <a:rPr lang="en-US" sz="1400" dirty="0"/>
              <a:t>@njdeptofed</a:t>
            </a:r>
          </a:p>
        </p:txBody>
      </p:sp>
      <p:sp>
        <p:nvSpPr>
          <p:cNvPr id="4" name="Text Placeholder 3">
            <a:extLst>
              <a:ext uri="{FF2B5EF4-FFF2-40B4-BE49-F238E27FC236}">
                <a16:creationId xmlns:a16="http://schemas.microsoft.com/office/drawing/2014/main" id="{4F7534DB-B373-4FE4-44DA-DEFD0DE3C6A8}"/>
              </a:ext>
            </a:extLst>
          </p:cNvPr>
          <p:cNvSpPr>
            <a:spLocks noGrp="1"/>
          </p:cNvSpPr>
          <p:nvPr>
            <p:ph type="body" sz="quarter" idx="19"/>
          </p:nvPr>
        </p:nvSpPr>
        <p:spPr/>
        <p:txBody>
          <a:bodyPr/>
          <a:lstStyle/>
          <a:p>
            <a:r>
              <a:rPr lang="en-US" sz="1400" dirty="0"/>
              <a:t>Instagram: </a:t>
            </a:r>
            <a:br>
              <a:rPr lang="en-US" sz="1400" dirty="0"/>
            </a:br>
            <a:r>
              <a:rPr lang="en-US" sz="1400" dirty="0"/>
              <a:t>@newjerseydoe</a:t>
            </a:r>
          </a:p>
        </p:txBody>
      </p:sp>
      <p:sp>
        <p:nvSpPr>
          <p:cNvPr id="5" name="Text Placeholder 4">
            <a:extLst>
              <a:ext uri="{FF2B5EF4-FFF2-40B4-BE49-F238E27FC236}">
                <a16:creationId xmlns:a16="http://schemas.microsoft.com/office/drawing/2014/main" id="{9D829465-9614-F4A7-2745-4442655ECD23}"/>
              </a:ext>
            </a:extLst>
          </p:cNvPr>
          <p:cNvSpPr>
            <a:spLocks noGrp="1"/>
          </p:cNvSpPr>
          <p:nvPr>
            <p:ph type="body" sz="quarter" idx="20"/>
          </p:nvPr>
        </p:nvSpPr>
        <p:spPr>
          <a:xfrm>
            <a:off x="7157716" y="2540792"/>
            <a:ext cx="3222071" cy="914400"/>
          </a:xfrm>
        </p:spPr>
        <p:txBody>
          <a:bodyPr/>
          <a:lstStyle/>
          <a:p>
            <a:r>
              <a:rPr lang="en-US" sz="1600" dirty="0"/>
              <a:t>LinkedIn: </a:t>
            </a:r>
            <a:br>
              <a:rPr lang="en-US" sz="1600" dirty="0"/>
            </a:br>
            <a:r>
              <a:rPr lang="en-US" dirty="0"/>
              <a:t>New Jersey Department of Education</a:t>
            </a:r>
            <a:endParaRPr lang="en-US" sz="1600" dirty="0"/>
          </a:p>
        </p:txBody>
      </p:sp>
      <p:sp>
        <p:nvSpPr>
          <p:cNvPr id="6" name="Text Placeholder 5">
            <a:extLst>
              <a:ext uri="{FF2B5EF4-FFF2-40B4-BE49-F238E27FC236}">
                <a16:creationId xmlns:a16="http://schemas.microsoft.com/office/drawing/2014/main" id="{6D7DB17C-4391-4447-9B73-1C6D87CCAF5D}"/>
              </a:ext>
            </a:extLst>
          </p:cNvPr>
          <p:cNvSpPr>
            <a:spLocks noGrp="1"/>
          </p:cNvSpPr>
          <p:nvPr>
            <p:ph type="body" sz="quarter" idx="21"/>
          </p:nvPr>
        </p:nvSpPr>
        <p:spPr/>
        <p:txBody>
          <a:bodyPr/>
          <a:lstStyle/>
          <a:p>
            <a:r>
              <a:rPr lang="en-US" sz="1400" dirty="0"/>
              <a:t>Threads:</a:t>
            </a:r>
            <a:br>
              <a:rPr lang="en-US" sz="1400" dirty="0"/>
            </a:br>
            <a:r>
              <a:rPr lang="en-US" sz="1400" dirty="0"/>
              <a:t>@NewJerseyDOE</a:t>
            </a:r>
          </a:p>
        </p:txBody>
      </p:sp>
      <p:sp>
        <p:nvSpPr>
          <p:cNvPr id="7" name="Text Placeholder 6">
            <a:extLst>
              <a:ext uri="{FF2B5EF4-FFF2-40B4-BE49-F238E27FC236}">
                <a16:creationId xmlns:a16="http://schemas.microsoft.com/office/drawing/2014/main" id="{3A9B9AE2-0CAE-F8C7-5904-BB5585BD075C}"/>
              </a:ext>
            </a:extLst>
          </p:cNvPr>
          <p:cNvSpPr>
            <a:spLocks noGrp="1"/>
          </p:cNvSpPr>
          <p:nvPr>
            <p:ph type="body" sz="quarter" idx="16"/>
          </p:nvPr>
        </p:nvSpPr>
        <p:spPr/>
        <p:txBody>
          <a:bodyPr/>
          <a:lstStyle/>
          <a:p>
            <a:r>
              <a:rPr lang="en-US" sz="1400" dirty="0"/>
              <a:t>X: @NewJerseyDOE</a:t>
            </a:r>
          </a:p>
        </p:txBody>
      </p:sp>
      <p:sp>
        <p:nvSpPr>
          <p:cNvPr id="8" name="Text Placeholder 7">
            <a:extLst>
              <a:ext uri="{FF2B5EF4-FFF2-40B4-BE49-F238E27FC236}">
                <a16:creationId xmlns:a16="http://schemas.microsoft.com/office/drawing/2014/main" id="{CD71530C-A2CF-90BE-687C-3FB18D13E934}"/>
              </a:ext>
            </a:extLst>
          </p:cNvPr>
          <p:cNvSpPr>
            <a:spLocks noGrp="1"/>
          </p:cNvSpPr>
          <p:nvPr>
            <p:ph type="body" sz="quarter" idx="17"/>
          </p:nvPr>
        </p:nvSpPr>
        <p:spPr/>
        <p:txBody>
          <a:bodyPr/>
          <a:lstStyle/>
          <a:p>
            <a:r>
              <a:rPr lang="en-US" sz="1600" dirty="0"/>
              <a:t>YouTube: </a:t>
            </a:r>
            <a:r>
              <a:rPr lang="en-US" sz="1400" dirty="0"/>
              <a:t>@newjerseydepartmentofeduca6565</a:t>
            </a:r>
          </a:p>
        </p:txBody>
      </p:sp>
      <p:sp>
        <p:nvSpPr>
          <p:cNvPr id="9" name="Slide Number Placeholder 8">
            <a:extLst>
              <a:ext uri="{FF2B5EF4-FFF2-40B4-BE49-F238E27FC236}">
                <a16:creationId xmlns:a16="http://schemas.microsoft.com/office/drawing/2014/main" id="{D0F7168A-CC49-56E6-B127-660AAE5DD0C5}"/>
              </a:ext>
            </a:extLst>
          </p:cNvPr>
          <p:cNvSpPr>
            <a:spLocks noGrp="1"/>
          </p:cNvSpPr>
          <p:nvPr>
            <p:ph type="sldNum" sz="quarter" idx="10"/>
          </p:nvPr>
        </p:nvSpPr>
        <p:spPr/>
        <p:txBody>
          <a:bodyPr/>
          <a:lstStyle/>
          <a:p>
            <a:fld id="{A3D1C70C-36A2-44FC-A083-98959550CFF4}" type="slidenum">
              <a:rPr lang="en-US" smtClean="0"/>
              <a:pPr/>
              <a:t>38</a:t>
            </a:fld>
            <a:endParaRPr lang="en-US"/>
          </a:p>
        </p:txBody>
      </p:sp>
    </p:spTree>
    <p:extLst>
      <p:ext uri="{BB962C8B-B14F-4D97-AF65-F5344CB8AC3E}">
        <p14:creationId xmlns:p14="http://schemas.microsoft.com/office/powerpoint/2010/main" val="2529699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NJQSAC District Performance Review (DPR)</a:t>
            </a:r>
          </a:p>
        </p:txBody>
      </p:sp>
      <p:sp>
        <p:nvSpPr>
          <p:cNvPr id="3" name="Content Placeholder 2"/>
          <p:cNvSpPr>
            <a:spLocks noGrp="1"/>
          </p:cNvSpPr>
          <p:nvPr>
            <p:ph type="body" sz="quarter" idx="11"/>
          </p:nvPr>
        </p:nvSpPr>
        <p:spPr/>
        <p:txBody>
          <a:bodyPr>
            <a:normAutofit/>
          </a:bodyPr>
          <a:lstStyle/>
          <a:p>
            <a:pPr marL="0" indent="0">
              <a:spcAft>
                <a:spcPts val="600"/>
              </a:spcAft>
              <a:buNone/>
            </a:pPr>
            <a:r>
              <a:rPr lang="en-US" sz="2200" dirty="0"/>
              <a:t>Districts will complete a full self-assessment and submit through homeroom the three required documents (</a:t>
            </a:r>
            <a:r>
              <a:rPr lang="en-US" sz="2200" i="1" dirty="0"/>
              <a:t>N.J.A.C </a:t>
            </a:r>
            <a:r>
              <a:rPr lang="en-US" sz="2200" dirty="0"/>
              <a:t>6A: 30-3.3): </a:t>
            </a:r>
          </a:p>
          <a:p>
            <a:pPr lvl="1"/>
            <a:r>
              <a:rPr lang="en-US" sz="2200" dirty="0"/>
              <a:t>DPR Excel file</a:t>
            </a:r>
          </a:p>
          <a:p>
            <a:pPr lvl="1"/>
            <a:r>
              <a:rPr lang="en-US" sz="2200" dirty="0"/>
              <a:t>PDF file of signed Declaration page</a:t>
            </a:r>
          </a:p>
          <a:p>
            <a:pPr lvl="1"/>
            <a:r>
              <a:rPr lang="en-US" sz="2200" dirty="0"/>
              <a:t>PDF file of board resolution approving the DPR for submission</a:t>
            </a:r>
          </a:p>
          <a:p>
            <a:pPr marL="0" indent="0">
              <a:buNone/>
            </a:pPr>
            <a:r>
              <a:rPr lang="en-US" sz="2200" b="1" dirty="0"/>
              <a:t>Submission is not complete unless all three files are uploaded.</a:t>
            </a:r>
          </a:p>
        </p:txBody>
      </p:sp>
      <p:sp>
        <p:nvSpPr>
          <p:cNvPr id="5" name="Slide Number Placeholder 4">
            <a:extLst>
              <a:ext uri="{FF2B5EF4-FFF2-40B4-BE49-F238E27FC236}">
                <a16:creationId xmlns:a16="http://schemas.microsoft.com/office/drawing/2014/main" id="{6FED4C31-C282-4658-B6D2-4532EDCB1827}"/>
              </a:ext>
            </a:extLst>
          </p:cNvPr>
          <p:cNvSpPr>
            <a:spLocks noGrp="1"/>
          </p:cNvSpPr>
          <p:nvPr>
            <p:ph type="sldNum" sz="quarter" idx="10"/>
          </p:nvPr>
        </p:nvSpPr>
        <p:spPr/>
        <p:txBody>
          <a:bodyPr/>
          <a:lstStyle/>
          <a:p>
            <a:fld id="{A3D1C70C-36A2-44FC-A083-98959550CFF4}" type="slidenum">
              <a:rPr lang="en-US" smtClean="0"/>
              <a:pPr/>
              <a:t>4</a:t>
            </a:fld>
            <a:endParaRPr lang="en-US"/>
          </a:p>
        </p:txBody>
      </p:sp>
    </p:spTree>
    <p:extLst>
      <p:ext uri="{BB962C8B-B14F-4D97-AF65-F5344CB8AC3E}">
        <p14:creationId xmlns:p14="http://schemas.microsoft.com/office/powerpoint/2010/main" val="3038361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District Submission</a:t>
            </a:r>
          </a:p>
        </p:txBody>
      </p:sp>
      <p:sp>
        <p:nvSpPr>
          <p:cNvPr id="3" name="Content Placeholder 2"/>
          <p:cNvSpPr>
            <a:spLocks noGrp="1"/>
          </p:cNvSpPr>
          <p:nvPr>
            <p:ph type="body" sz="quarter" idx="11"/>
          </p:nvPr>
        </p:nvSpPr>
        <p:spPr/>
        <p:txBody>
          <a:bodyPr/>
          <a:lstStyle/>
          <a:p>
            <a:pPr marL="0" indent="0">
              <a:spcAft>
                <a:spcPts val="1200"/>
              </a:spcAft>
              <a:buNone/>
            </a:pPr>
            <a:r>
              <a:rPr lang="en-US" sz="2400" dirty="0"/>
              <a:t>Upload the </a:t>
            </a:r>
            <a:r>
              <a:rPr lang="en-US" sz="2400" b="1" dirty="0"/>
              <a:t>three</a:t>
            </a:r>
            <a:r>
              <a:rPr lang="en-US" sz="2400" dirty="0"/>
              <a:t> NJQSAC documents via the </a:t>
            </a:r>
            <a:r>
              <a:rPr lang="en-US" sz="2400" dirty="0">
                <a:solidFill>
                  <a:srgbClr val="0000FF"/>
                </a:solidFill>
                <a:hlinkClick r:id="rId3"/>
              </a:rPr>
              <a:t>NJDOE Homeroom Website</a:t>
            </a:r>
            <a:endParaRPr lang="en-US" sz="2400" dirty="0">
              <a:solidFill>
                <a:srgbClr val="0000FF"/>
              </a:solidFill>
            </a:endParaRPr>
          </a:p>
          <a:p>
            <a:pPr lvl="1"/>
            <a:r>
              <a:rPr lang="en-US" sz="2400" dirty="0"/>
              <a:t>Submission is not complete unless all three documents are uploaded. </a:t>
            </a:r>
          </a:p>
          <a:p>
            <a:pPr lvl="1"/>
            <a:r>
              <a:rPr lang="en-US" sz="2400" dirty="0"/>
              <a:t>The staff member responsible for uploading needs a username and password which can be obtained from the district’s Web User Administrator (WUA). To facilitate the submission, the WUA can also upload the files.</a:t>
            </a:r>
          </a:p>
        </p:txBody>
      </p:sp>
      <p:sp>
        <p:nvSpPr>
          <p:cNvPr id="4" name="Slide Number Placeholder 3">
            <a:extLst>
              <a:ext uri="{FF2B5EF4-FFF2-40B4-BE49-F238E27FC236}">
                <a16:creationId xmlns:a16="http://schemas.microsoft.com/office/drawing/2014/main" id="{CE713D44-3F5F-482D-8594-3F8251A7F54D}"/>
              </a:ext>
            </a:extLst>
          </p:cNvPr>
          <p:cNvSpPr>
            <a:spLocks noGrp="1"/>
          </p:cNvSpPr>
          <p:nvPr>
            <p:ph type="sldNum" sz="quarter" idx="10"/>
          </p:nvPr>
        </p:nvSpPr>
        <p:spPr/>
        <p:txBody>
          <a:bodyPr/>
          <a:lstStyle/>
          <a:p>
            <a:fld id="{A3D1C70C-36A2-44FC-A083-98959550CFF4}" type="slidenum">
              <a:rPr lang="en-US" smtClean="0"/>
              <a:pPr/>
              <a:t>5</a:t>
            </a:fld>
            <a:endParaRPr lang="en-US"/>
          </a:p>
        </p:txBody>
      </p:sp>
    </p:spTree>
    <p:extLst>
      <p:ext uri="{BB962C8B-B14F-4D97-AF65-F5344CB8AC3E}">
        <p14:creationId xmlns:p14="http://schemas.microsoft.com/office/powerpoint/2010/main" val="427299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1BC4-179C-48BA-A7B1-E0651706E496}"/>
              </a:ext>
            </a:extLst>
          </p:cNvPr>
          <p:cNvSpPr>
            <a:spLocks noGrp="1"/>
          </p:cNvSpPr>
          <p:nvPr>
            <p:ph type="title"/>
          </p:nvPr>
        </p:nvSpPr>
        <p:spPr>
          <a:xfrm>
            <a:off x="1213811" y="361046"/>
            <a:ext cx="10096959" cy="747579"/>
          </a:xfrm>
        </p:spPr>
        <p:txBody>
          <a:bodyPr>
            <a:normAutofit/>
          </a:bodyPr>
          <a:lstStyle/>
          <a:p>
            <a:pPr algn="l"/>
            <a:r>
              <a:rPr lang="en-US" sz="3400" dirty="0"/>
              <a:t>District Submission Due Date</a:t>
            </a:r>
          </a:p>
        </p:txBody>
      </p:sp>
      <p:sp>
        <p:nvSpPr>
          <p:cNvPr id="3" name="Content Placeholder 2">
            <a:extLst>
              <a:ext uri="{FF2B5EF4-FFF2-40B4-BE49-F238E27FC236}">
                <a16:creationId xmlns:a16="http://schemas.microsoft.com/office/drawing/2014/main" id="{6669BD15-6587-4B70-9C42-B5A00724D944}"/>
              </a:ext>
            </a:extLst>
          </p:cNvPr>
          <p:cNvSpPr>
            <a:spLocks noGrp="1"/>
          </p:cNvSpPr>
          <p:nvPr>
            <p:ph sz="half" idx="1"/>
          </p:nvPr>
        </p:nvSpPr>
        <p:spPr>
          <a:xfrm>
            <a:off x="811960" y="1383678"/>
            <a:ext cx="5360239" cy="4351338"/>
          </a:xfrm>
        </p:spPr>
        <p:txBody>
          <a:bodyPr>
            <a:normAutofit/>
          </a:bodyPr>
          <a:lstStyle/>
          <a:p>
            <a:pPr marL="0" indent="0">
              <a:buNone/>
            </a:pPr>
            <a:r>
              <a:rPr lang="en-US" sz="3200" b="1" dirty="0"/>
              <a:t>Upload the three (3) documents on or before </a:t>
            </a:r>
          </a:p>
          <a:p>
            <a:pPr marL="0" indent="0" algn="ctr">
              <a:buNone/>
            </a:pPr>
            <a:r>
              <a:rPr lang="en-US" sz="3200" b="1" dirty="0"/>
              <a:t>November 15</a:t>
            </a:r>
            <a:r>
              <a:rPr lang="en-US" sz="3200" b="1" baseline="30000" dirty="0"/>
              <a:t>th</a:t>
            </a:r>
            <a:endParaRPr lang="en-US" sz="3200" b="1" dirty="0"/>
          </a:p>
        </p:txBody>
      </p:sp>
      <p:pic>
        <p:nvPicPr>
          <p:cNvPr id="5" name="Picture 5">
            <a:extLst>
              <a:ext uri="{FF2B5EF4-FFF2-40B4-BE49-F238E27FC236}">
                <a16:creationId xmlns:a16="http://schemas.microsoft.com/office/drawing/2014/main" id="{E8E83530-00E1-4C96-B322-1A745AB8E6C6}"/>
              </a:ext>
              <a:ext uri="{C183D7F6-B498-43B3-948B-1728B52AA6E4}">
                <adec:decorative xmlns:adec="http://schemas.microsoft.com/office/drawing/2017/decorative" val="1"/>
              </a:ext>
            </a:extLst>
          </p:cNvPr>
          <p:cNvPicPr>
            <a:picLocks noGrp="1" noChangeAspect="1" noChangeArrowheads="1"/>
          </p:cNvPicPr>
          <p:nvPr>
            <p:ph sz="half" idx="2"/>
          </p:nvPr>
        </p:nvPicPr>
        <p:blipFill>
          <a:blip r:embed="rId3" cstate="print"/>
          <a:srcRect/>
          <a:stretch>
            <a:fillRect/>
          </a:stretch>
        </p:blipFill>
        <p:spPr bwMode="auto">
          <a:xfrm>
            <a:off x="7239626" y="1342434"/>
            <a:ext cx="3798683" cy="4933355"/>
          </a:xfrm>
          <a:prstGeom prst="rect">
            <a:avLst/>
          </a:prstGeom>
          <a:noFill/>
        </p:spPr>
      </p:pic>
      <p:sp>
        <p:nvSpPr>
          <p:cNvPr id="6" name="Rectangle 5">
            <a:extLst>
              <a:ext uri="{FF2B5EF4-FFF2-40B4-BE49-F238E27FC236}">
                <a16:creationId xmlns:a16="http://schemas.microsoft.com/office/drawing/2014/main" id="{41B150CC-C883-4473-BDEB-078C77898AC4}"/>
              </a:ext>
              <a:ext uri="{C183D7F6-B498-43B3-948B-1728B52AA6E4}">
                <adec:decorative xmlns:adec="http://schemas.microsoft.com/office/drawing/2017/decorative" val="1"/>
              </a:ext>
            </a:extLst>
          </p:cNvPr>
          <p:cNvSpPr/>
          <p:nvPr/>
        </p:nvSpPr>
        <p:spPr>
          <a:xfrm rot="20090290">
            <a:off x="7759251" y="2129388"/>
            <a:ext cx="3073323" cy="107721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Palatino Linotype" panose="02040502050505030304" pitchFamily="18" charset="0"/>
                <a:ea typeface="+mn-ea"/>
                <a:cs typeface="+mn-cs"/>
              </a:rPr>
              <a:t>November 15 </a:t>
            </a:r>
            <a:br>
              <a:rPr kumimoji="0" lang="en-US" sz="3200" b="1" i="0" u="none" strike="noStrike" kern="1200" cap="none" spc="0" normalizeH="0" baseline="0" noProof="0">
                <a:ln>
                  <a:noFill/>
                </a:ln>
                <a:solidFill>
                  <a:prstClr val="black"/>
                </a:solidFill>
                <a:effectLst/>
                <a:uLnTx/>
                <a:uFillTx/>
                <a:latin typeface="Palatino Linotype"/>
                <a:ea typeface="+mn-ea"/>
                <a:cs typeface="+mn-cs"/>
              </a:rPr>
            </a:br>
            <a:endParaRPr kumimoji="0" lang="en-US" sz="3200" b="1" i="0" u="none" strike="noStrike" kern="1200" cap="none" spc="0" normalizeH="0" baseline="0" noProof="0">
              <a:ln>
                <a:noFill/>
              </a:ln>
              <a:solidFill>
                <a:prstClr val="black"/>
              </a:solidFill>
              <a:effectLst/>
              <a:uLnTx/>
              <a:uFillTx/>
              <a:latin typeface="Palatino Linotype"/>
              <a:ea typeface="+mn-ea"/>
              <a:cs typeface="+mn-cs"/>
            </a:endParaRPr>
          </a:p>
        </p:txBody>
      </p:sp>
      <p:sp>
        <p:nvSpPr>
          <p:cNvPr id="4" name="TextBox 3">
            <a:extLst>
              <a:ext uri="{FF2B5EF4-FFF2-40B4-BE49-F238E27FC236}">
                <a16:creationId xmlns:a16="http://schemas.microsoft.com/office/drawing/2014/main" id="{D06AB480-C3A1-41F0-B970-9B7AEEA8D484}"/>
              </a:ext>
            </a:extLst>
          </p:cNvPr>
          <p:cNvSpPr txBox="1"/>
          <p:nvPr/>
        </p:nvSpPr>
        <p:spPr>
          <a:xfrm>
            <a:off x="11118322" y="6285435"/>
            <a:ext cx="395005" cy="307777"/>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chemeClr val="bg1"/>
                </a:solidFill>
                <a:effectLst/>
                <a:uLnTx/>
                <a:uFillTx/>
                <a:latin typeface="Palatino Linotype"/>
              </a:rPr>
              <a:t>6</a:t>
            </a:r>
            <a:endParaRPr lang="en-US" sz="1400" b="0" i="0" u="none" strike="noStrike" kern="1200" cap="none" spc="0" normalizeH="0" baseline="0" noProof="0">
              <a:ln>
                <a:noFill/>
              </a:ln>
              <a:solidFill>
                <a:schemeClr val="bg1"/>
              </a:solidFill>
              <a:effectLst/>
              <a:uLnTx/>
              <a:uFillTx/>
              <a:latin typeface="Palatino Linotype"/>
            </a:endParaRPr>
          </a:p>
        </p:txBody>
      </p:sp>
    </p:spTree>
    <p:extLst>
      <p:ext uri="{BB962C8B-B14F-4D97-AF65-F5344CB8AC3E}">
        <p14:creationId xmlns:p14="http://schemas.microsoft.com/office/powerpoint/2010/main" val="2820210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0B994-1187-4DBD-85A3-736B230A1386}"/>
              </a:ext>
            </a:extLst>
          </p:cNvPr>
          <p:cNvSpPr>
            <a:spLocks noGrp="1"/>
          </p:cNvSpPr>
          <p:nvPr>
            <p:ph type="title"/>
          </p:nvPr>
        </p:nvSpPr>
        <p:spPr>
          <a:xfrm>
            <a:off x="1256841" y="198135"/>
            <a:ext cx="10096959" cy="747579"/>
          </a:xfrm>
        </p:spPr>
        <p:txBody>
          <a:bodyPr/>
          <a:lstStyle/>
          <a:p>
            <a:r>
              <a:rPr lang="en-US" sz="3400" dirty="0"/>
              <a:t>New Jersey Quality Single Accountability </a:t>
            </a:r>
            <a:br>
              <a:rPr lang="en-US" sz="3400" dirty="0"/>
            </a:br>
            <a:r>
              <a:rPr lang="en-US" sz="3400" dirty="0"/>
              <a:t>User Manual</a:t>
            </a:r>
            <a:endParaRPr lang="en-US" dirty="0"/>
          </a:p>
        </p:txBody>
      </p:sp>
      <p:sp>
        <p:nvSpPr>
          <p:cNvPr id="3" name="Text Placeholder 2">
            <a:extLst>
              <a:ext uri="{FF2B5EF4-FFF2-40B4-BE49-F238E27FC236}">
                <a16:creationId xmlns:a16="http://schemas.microsoft.com/office/drawing/2014/main" id="{4458B539-4460-400C-A7BD-6964FDA46664}"/>
              </a:ext>
            </a:extLst>
          </p:cNvPr>
          <p:cNvSpPr>
            <a:spLocks noGrp="1"/>
          </p:cNvSpPr>
          <p:nvPr>
            <p:ph type="body" sz="quarter" idx="11"/>
          </p:nvPr>
        </p:nvSpPr>
        <p:spPr>
          <a:xfrm>
            <a:off x="32951" y="1041991"/>
            <a:ext cx="12020549" cy="5215206"/>
          </a:xfrm>
        </p:spPr>
        <p:txBody>
          <a:bodyPr>
            <a:normAutofit/>
          </a:bodyPr>
          <a:lstStyle/>
          <a:p>
            <a:pPr marL="0" indent="0">
              <a:buNone/>
            </a:pPr>
            <a:r>
              <a:rPr lang="en-US" sz="2000" dirty="0"/>
              <a:t>The New Jersey Quality Single Accountability Continuum </a:t>
            </a:r>
            <a:r>
              <a:rPr lang="en-US" sz="2000" dirty="0">
                <a:solidFill>
                  <a:srgbClr val="0000FF"/>
                </a:solidFill>
                <a:hlinkClick r:id="rId2">
                  <a:extLst>
                    <a:ext uri="{A12FA001-AC4F-418D-AE19-62706E023703}">
                      <ahyp:hlinkClr xmlns:ahyp="http://schemas.microsoft.com/office/drawing/2018/hyperlinkcolor" val="tx"/>
                    </a:ext>
                  </a:extLst>
                </a:hlinkClick>
              </a:rPr>
              <a:t>(NJQSAC) User Manual </a:t>
            </a:r>
            <a:r>
              <a:rPr lang="en-US" sz="2000" dirty="0"/>
              <a:t>(User Manual) contains guidance for each of the five areas of NJQSAC.  It identifies each indicator in the performance area and provides the following information: </a:t>
            </a:r>
          </a:p>
          <a:p>
            <a:pPr lvl="1"/>
            <a:r>
              <a:rPr lang="en-US" sz="2000" b="1" dirty="0"/>
              <a:t>Points</a:t>
            </a:r>
            <a:r>
              <a:rPr lang="en-US" sz="2000" dirty="0"/>
              <a:t> assigned to each indicator;</a:t>
            </a:r>
          </a:p>
          <a:p>
            <a:pPr lvl="1"/>
            <a:r>
              <a:rPr lang="en-US" sz="2000" b="1" dirty="0"/>
              <a:t>Purpose</a:t>
            </a:r>
            <a:r>
              <a:rPr lang="en-US" sz="2000" dirty="0"/>
              <a:t> of the Indicator so all involved understand the requirements; </a:t>
            </a:r>
          </a:p>
          <a:p>
            <a:pPr lvl="1"/>
            <a:r>
              <a:rPr lang="en-US" sz="2000" b="1" dirty="0"/>
              <a:t>Documentation for Verification </a:t>
            </a:r>
            <a:r>
              <a:rPr lang="en-US" sz="2000" dirty="0"/>
              <a:t>which identifies the documents to be considered in indicator review;</a:t>
            </a:r>
          </a:p>
          <a:p>
            <a:pPr lvl="1"/>
            <a:r>
              <a:rPr lang="en-US" sz="2000" b="1" dirty="0"/>
              <a:t>Department Review Process </a:t>
            </a:r>
            <a:r>
              <a:rPr lang="en-US" sz="2000" dirty="0"/>
              <a:t>which explains how, where and what will be done to see if the district is compliant; and</a:t>
            </a:r>
          </a:p>
          <a:p>
            <a:pPr lvl="1"/>
            <a:r>
              <a:rPr lang="en-US" sz="2000" b="1" dirty="0"/>
              <a:t>Verification of Indicator Compliance </a:t>
            </a:r>
            <a:r>
              <a:rPr lang="en-US" sz="2000" dirty="0"/>
              <a:t>which explains the criteria for compliance with the indicator. </a:t>
            </a:r>
          </a:p>
        </p:txBody>
      </p:sp>
      <p:sp>
        <p:nvSpPr>
          <p:cNvPr id="4" name="Slide Number Placeholder 3">
            <a:extLst>
              <a:ext uri="{FF2B5EF4-FFF2-40B4-BE49-F238E27FC236}">
                <a16:creationId xmlns:a16="http://schemas.microsoft.com/office/drawing/2014/main" id="{EDD240E8-55D8-4A88-AECA-CACF630BBBE4}"/>
              </a:ext>
            </a:extLst>
          </p:cNvPr>
          <p:cNvSpPr>
            <a:spLocks noGrp="1"/>
          </p:cNvSpPr>
          <p:nvPr>
            <p:ph type="sldNum" sz="quarter" idx="10"/>
          </p:nvPr>
        </p:nvSpPr>
        <p:spPr/>
        <p:txBody>
          <a:bodyPr/>
          <a:lstStyle/>
          <a:p>
            <a:fld id="{A3D1C70C-36A2-44FC-A083-98959550CFF4}" type="slidenum">
              <a:rPr lang="en-US" smtClean="0"/>
              <a:pPr/>
              <a:t>7</a:t>
            </a:fld>
            <a:endParaRPr lang="en-US"/>
          </a:p>
        </p:txBody>
      </p:sp>
    </p:spTree>
    <p:extLst>
      <p:ext uri="{BB962C8B-B14F-4D97-AF65-F5344CB8AC3E}">
        <p14:creationId xmlns:p14="http://schemas.microsoft.com/office/powerpoint/2010/main" val="1996535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90E07-9F22-47DC-83D8-9E27C6730894}"/>
              </a:ext>
            </a:extLst>
          </p:cNvPr>
          <p:cNvSpPr>
            <a:spLocks noGrp="1"/>
          </p:cNvSpPr>
          <p:nvPr>
            <p:ph type="title"/>
          </p:nvPr>
        </p:nvSpPr>
        <p:spPr>
          <a:xfrm>
            <a:off x="1270289" y="190637"/>
            <a:ext cx="10096959" cy="747579"/>
          </a:xfrm>
        </p:spPr>
        <p:txBody>
          <a:bodyPr>
            <a:noAutofit/>
          </a:bodyPr>
          <a:lstStyle/>
          <a:p>
            <a:pPr algn="l"/>
            <a:r>
              <a:rPr lang="en-US" sz="3400"/>
              <a:t>NJQSAC Instruction &amp; Program (I&amp;P) </a:t>
            </a:r>
            <a:br>
              <a:rPr lang="en-US" sz="3400"/>
            </a:br>
            <a:r>
              <a:rPr lang="en-US" sz="3400"/>
              <a:t>District Performance Review (DPR)</a:t>
            </a:r>
          </a:p>
        </p:txBody>
      </p:sp>
      <p:sp>
        <p:nvSpPr>
          <p:cNvPr id="3" name="Content Placeholder 2">
            <a:extLst>
              <a:ext uri="{FF2B5EF4-FFF2-40B4-BE49-F238E27FC236}">
                <a16:creationId xmlns:a16="http://schemas.microsoft.com/office/drawing/2014/main" id="{DADCACA1-91DE-4D91-80EE-679AA9D34F41}"/>
              </a:ext>
            </a:extLst>
          </p:cNvPr>
          <p:cNvSpPr>
            <a:spLocks noGrp="1"/>
          </p:cNvSpPr>
          <p:nvPr>
            <p:ph type="body" sz="quarter" idx="11"/>
          </p:nvPr>
        </p:nvSpPr>
        <p:spPr>
          <a:xfrm>
            <a:off x="171450" y="1027112"/>
            <a:ext cx="11849100" cy="5129139"/>
          </a:xfrm>
        </p:spPr>
        <p:txBody>
          <a:bodyPr>
            <a:noAutofit/>
          </a:bodyPr>
          <a:lstStyle/>
          <a:p>
            <a:pPr marL="0" indent="0">
              <a:spcAft>
                <a:spcPts val="600"/>
              </a:spcAft>
              <a:buNone/>
            </a:pPr>
            <a:r>
              <a:rPr lang="en-US" sz="2000" dirty="0"/>
              <a:t>The purpose of the I&amp;P DPR is to measure a district’s capacity to provide a thorough and efficient education that is compliant with New Jersey Education statutes and regulations. The evidence reviewed demonstrates how the district:</a:t>
            </a:r>
          </a:p>
          <a:p>
            <a:pPr lvl="1"/>
            <a:r>
              <a:rPr lang="en-US" sz="2000" dirty="0"/>
              <a:t>Supports and monitors student achievement and growth (academic progress)</a:t>
            </a:r>
          </a:p>
          <a:p>
            <a:pPr lvl="1"/>
            <a:r>
              <a:rPr lang="en-US" sz="2000" dirty="0"/>
              <a:t>Monitors and facilitates student progress towards graduation (graduation rate) </a:t>
            </a:r>
          </a:p>
          <a:p>
            <a:pPr lvl="1"/>
            <a:r>
              <a:rPr lang="en-US" sz="2000" dirty="0"/>
              <a:t>Implements strategies and interventions encouraging student attendance (district’s chronic absenteeism rate)</a:t>
            </a:r>
          </a:p>
          <a:p>
            <a:pPr lvl="1"/>
            <a:r>
              <a:rPr lang="en-US" sz="2000" dirty="0"/>
              <a:t>Aligns curriculum to New Jersey Student Learning Standards (NJSLS) and demonstrates compliance with N.J.A.C. 6A:8-3</a:t>
            </a:r>
          </a:p>
          <a:p>
            <a:pPr lvl="1"/>
            <a:r>
              <a:rPr lang="en-US" sz="2000" dirty="0"/>
              <a:t>Provides equity and access to learning</a:t>
            </a:r>
          </a:p>
          <a:p>
            <a:pPr lvl="1">
              <a:spcAft>
                <a:spcPts val="600"/>
              </a:spcAft>
            </a:pPr>
            <a:r>
              <a:rPr lang="en-US" sz="2000" dirty="0"/>
              <a:t>Provides a coordinated system of support </a:t>
            </a:r>
          </a:p>
        </p:txBody>
      </p:sp>
      <p:sp>
        <p:nvSpPr>
          <p:cNvPr id="5" name="Slide Number Placeholder 4">
            <a:extLst>
              <a:ext uri="{FF2B5EF4-FFF2-40B4-BE49-F238E27FC236}">
                <a16:creationId xmlns:a16="http://schemas.microsoft.com/office/drawing/2014/main" id="{A128117F-4779-413E-938C-6DBC311DDB50}"/>
              </a:ext>
            </a:extLst>
          </p:cNvPr>
          <p:cNvSpPr>
            <a:spLocks noGrp="1"/>
          </p:cNvSpPr>
          <p:nvPr>
            <p:ph type="sldNum" sz="quarter" idx="10"/>
          </p:nvPr>
        </p:nvSpPr>
        <p:spPr/>
        <p:txBody>
          <a:bodyPr/>
          <a:lstStyle/>
          <a:p>
            <a:fld id="{A3D1C70C-36A2-44FC-A083-98959550CFF4}" type="slidenum">
              <a:rPr lang="en-US" smtClean="0"/>
              <a:pPr/>
              <a:t>8</a:t>
            </a:fld>
            <a:endParaRPr lang="en-US"/>
          </a:p>
        </p:txBody>
      </p:sp>
    </p:spTree>
    <p:extLst>
      <p:ext uri="{BB962C8B-B14F-4D97-AF65-F5344CB8AC3E}">
        <p14:creationId xmlns:p14="http://schemas.microsoft.com/office/powerpoint/2010/main" val="2462944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1DB80-F781-48F2-AE72-0CA5EF1C4566}"/>
              </a:ext>
            </a:extLst>
          </p:cNvPr>
          <p:cNvSpPr>
            <a:spLocks noGrp="1"/>
          </p:cNvSpPr>
          <p:nvPr>
            <p:ph type="title"/>
          </p:nvPr>
        </p:nvSpPr>
        <p:spPr>
          <a:xfrm>
            <a:off x="1333960" y="201210"/>
            <a:ext cx="10096959" cy="747579"/>
          </a:xfrm>
        </p:spPr>
        <p:txBody>
          <a:bodyPr/>
          <a:lstStyle/>
          <a:p>
            <a:r>
              <a:rPr lang="en-US" sz="3400" dirty="0"/>
              <a:t>An Overview of Data-Specific Indicators 1–7 Achievement Score </a:t>
            </a:r>
            <a:r>
              <a:rPr lang="en-US" sz="2400" dirty="0"/>
              <a:t>(1 of 2) Total of 60 Points</a:t>
            </a:r>
            <a:endParaRPr lang="en-US" dirty="0"/>
          </a:p>
        </p:txBody>
      </p:sp>
      <p:sp>
        <p:nvSpPr>
          <p:cNvPr id="9" name="Text Placeholder 8">
            <a:extLst>
              <a:ext uri="{FF2B5EF4-FFF2-40B4-BE49-F238E27FC236}">
                <a16:creationId xmlns:a16="http://schemas.microsoft.com/office/drawing/2014/main" id="{36ED7D15-2AD8-2558-AC01-74BC5B183589}"/>
              </a:ext>
            </a:extLst>
          </p:cNvPr>
          <p:cNvSpPr>
            <a:spLocks noGrp="1"/>
          </p:cNvSpPr>
          <p:nvPr>
            <p:ph type="body" idx="14"/>
          </p:nvPr>
        </p:nvSpPr>
        <p:spPr>
          <a:xfrm>
            <a:off x="146291" y="1024248"/>
            <a:ext cx="11890271" cy="452508"/>
          </a:xfrm>
        </p:spPr>
        <p:txBody>
          <a:bodyPr/>
          <a:lstStyle/>
          <a:p>
            <a:r>
              <a:rPr lang="en-US" sz="2200" b="1" dirty="0">
                <a:latin typeface="Palatino Linotype"/>
              </a:rPr>
              <a:t>Indicators 1 through 3 - Student Performance on NJSLS Assessments</a:t>
            </a:r>
          </a:p>
        </p:txBody>
      </p:sp>
      <p:sp>
        <p:nvSpPr>
          <p:cNvPr id="8" name="Content Placeholder 7">
            <a:extLst>
              <a:ext uri="{FF2B5EF4-FFF2-40B4-BE49-F238E27FC236}">
                <a16:creationId xmlns:a16="http://schemas.microsoft.com/office/drawing/2014/main" id="{3E046DDC-7679-D727-5A0E-BCACB2B25390}"/>
              </a:ext>
            </a:extLst>
          </p:cNvPr>
          <p:cNvSpPr>
            <a:spLocks noGrp="1"/>
          </p:cNvSpPr>
          <p:nvPr>
            <p:ph idx="1"/>
          </p:nvPr>
        </p:nvSpPr>
        <p:spPr>
          <a:xfrm>
            <a:off x="146289" y="1450729"/>
            <a:ext cx="11890272" cy="682871"/>
          </a:xfrm>
        </p:spPr>
        <p:txBody>
          <a:bodyPr/>
          <a:lstStyle/>
          <a:p>
            <a:pPr marL="0" indent="0">
              <a:buNone/>
            </a:pPr>
            <a:r>
              <a:rPr lang="en-US" sz="1800" dirty="0">
                <a:latin typeface="Palatino Linotype"/>
              </a:rPr>
              <a:t>These indicators illustrate the school district’s achievement scores based on the last full administration of state assessment in ELA, Mathematics and Science. The scores are based on overall and *student group performance.</a:t>
            </a:r>
            <a:endParaRPr lang="en-US" sz="1800" dirty="0">
              <a:solidFill>
                <a:prstClr val="black"/>
              </a:solidFill>
            </a:endParaRPr>
          </a:p>
        </p:txBody>
      </p:sp>
      <p:sp>
        <p:nvSpPr>
          <p:cNvPr id="10" name="Text Placeholder 9">
            <a:extLst>
              <a:ext uri="{FF2B5EF4-FFF2-40B4-BE49-F238E27FC236}">
                <a16:creationId xmlns:a16="http://schemas.microsoft.com/office/drawing/2014/main" id="{DEAB5775-1F84-1C43-B4FF-52B2D9C14331}"/>
              </a:ext>
            </a:extLst>
          </p:cNvPr>
          <p:cNvSpPr>
            <a:spLocks noGrp="1"/>
          </p:cNvSpPr>
          <p:nvPr>
            <p:ph type="body" idx="15"/>
          </p:nvPr>
        </p:nvSpPr>
        <p:spPr>
          <a:xfrm>
            <a:off x="150866" y="2192917"/>
            <a:ext cx="11890271" cy="452508"/>
          </a:xfrm>
        </p:spPr>
        <p:txBody>
          <a:bodyPr/>
          <a:lstStyle/>
          <a:p>
            <a:r>
              <a:rPr lang="en-US" sz="2200" b="1" dirty="0">
                <a:latin typeface="Palatino Linotype"/>
              </a:rPr>
              <a:t>Indicators 4 and 5 - Student Growth on ELA and Mathematics Assessments</a:t>
            </a:r>
            <a:endParaRPr lang="en-US" sz="2200" dirty="0"/>
          </a:p>
        </p:txBody>
      </p:sp>
      <p:sp>
        <p:nvSpPr>
          <p:cNvPr id="11" name="Content Placeholder 10">
            <a:extLst>
              <a:ext uri="{FF2B5EF4-FFF2-40B4-BE49-F238E27FC236}">
                <a16:creationId xmlns:a16="http://schemas.microsoft.com/office/drawing/2014/main" id="{F6603718-48E8-D423-B3F5-A74F6B517E03}"/>
              </a:ext>
            </a:extLst>
          </p:cNvPr>
          <p:cNvSpPr>
            <a:spLocks noGrp="1"/>
          </p:cNvSpPr>
          <p:nvPr>
            <p:ph idx="16"/>
          </p:nvPr>
        </p:nvSpPr>
        <p:spPr>
          <a:xfrm>
            <a:off x="150864" y="2593998"/>
            <a:ext cx="11890272" cy="682871"/>
          </a:xfrm>
        </p:spPr>
        <p:txBody>
          <a:bodyPr/>
          <a:lstStyle/>
          <a:p>
            <a:pPr marL="0" indent="0">
              <a:buNone/>
            </a:pPr>
            <a:r>
              <a:rPr lang="en-US" sz="1800" dirty="0">
                <a:latin typeface="Palatino Linotype"/>
              </a:rPr>
              <a:t>These indicators illustrate the school district’s academic progress in ELA and Math based on averaging the median Student Growth Percentile (</a:t>
            </a:r>
            <a:r>
              <a:rPr lang="en-US" sz="1800" dirty="0">
                <a:solidFill>
                  <a:srgbClr val="0000FF"/>
                </a:solidFill>
                <a:latin typeface="Palatino Linotype"/>
                <a:hlinkClick r:id="rId3">
                  <a:extLst>
                    <a:ext uri="{A12FA001-AC4F-418D-AE19-62706E023703}">
                      <ahyp:hlinkClr xmlns:ahyp="http://schemas.microsoft.com/office/drawing/2018/hyperlinkcolor" val="tx"/>
                    </a:ext>
                  </a:extLst>
                </a:hlinkClick>
              </a:rPr>
              <a:t>mSGP</a:t>
            </a:r>
            <a:r>
              <a:rPr lang="en-US" sz="1800" dirty="0">
                <a:latin typeface="Palatino Linotype"/>
              </a:rPr>
              <a:t>) of all students with the average of all student groups’ </a:t>
            </a:r>
            <a:r>
              <a:rPr lang="en-US" sz="1800" dirty="0" err="1">
                <a:latin typeface="Palatino Linotype"/>
              </a:rPr>
              <a:t>mSGPs</a:t>
            </a:r>
            <a:r>
              <a:rPr lang="en-US" sz="1800" dirty="0">
                <a:latin typeface="Palatino Linotype"/>
              </a:rPr>
              <a:t>. (see User Manual).</a:t>
            </a:r>
            <a:endParaRPr lang="en-US" sz="1800" dirty="0">
              <a:solidFill>
                <a:prstClr val="black"/>
              </a:solidFill>
            </a:endParaRPr>
          </a:p>
        </p:txBody>
      </p:sp>
      <p:sp>
        <p:nvSpPr>
          <p:cNvPr id="12" name="Text Placeholder 11">
            <a:extLst>
              <a:ext uri="{FF2B5EF4-FFF2-40B4-BE49-F238E27FC236}">
                <a16:creationId xmlns:a16="http://schemas.microsoft.com/office/drawing/2014/main" id="{67484E6A-21E8-33F1-D819-28D83E94462D}"/>
              </a:ext>
            </a:extLst>
          </p:cNvPr>
          <p:cNvSpPr>
            <a:spLocks noGrp="1"/>
          </p:cNvSpPr>
          <p:nvPr>
            <p:ph type="body" idx="17"/>
          </p:nvPr>
        </p:nvSpPr>
        <p:spPr>
          <a:xfrm>
            <a:off x="146290" y="3539606"/>
            <a:ext cx="11890271" cy="452508"/>
          </a:xfrm>
        </p:spPr>
        <p:txBody>
          <a:bodyPr/>
          <a:lstStyle/>
          <a:p>
            <a:r>
              <a:rPr lang="en-US" sz="2200" b="1" dirty="0">
                <a:latin typeface="Palatino Linotype"/>
              </a:rPr>
              <a:t>Indicator 6 - Graduation Rate</a:t>
            </a:r>
          </a:p>
        </p:txBody>
      </p:sp>
      <p:sp>
        <p:nvSpPr>
          <p:cNvPr id="13" name="Content Placeholder 12">
            <a:extLst>
              <a:ext uri="{FF2B5EF4-FFF2-40B4-BE49-F238E27FC236}">
                <a16:creationId xmlns:a16="http://schemas.microsoft.com/office/drawing/2014/main" id="{317DE767-1E4E-7FA9-0EA9-31D2746E20EC}"/>
              </a:ext>
            </a:extLst>
          </p:cNvPr>
          <p:cNvSpPr>
            <a:spLocks noGrp="1"/>
          </p:cNvSpPr>
          <p:nvPr>
            <p:ph idx="18"/>
          </p:nvPr>
        </p:nvSpPr>
        <p:spPr>
          <a:xfrm>
            <a:off x="146288" y="3940687"/>
            <a:ext cx="11890272" cy="682871"/>
          </a:xfrm>
        </p:spPr>
        <p:txBody>
          <a:bodyPr/>
          <a:lstStyle/>
          <a:p>
            <a:pPr marL="0" indent="0">
              <a:buNone/>
            </a:pPr>
            <a:r>
              <a:rPr lang="en-US" sz="1800" dirty="0">
                <a:latin typeface="Palatino Linotype"/>
              </a:rPr>
              <a:t>This indicator illustrates the school district’s state graduation rate as an average of the four-year and five-year adjusted cohort graduation rate.  It is calculated by averaging the combined graduation rate of all students with the average of all student groups graduation rate.</a:t>
            </a:r>
            <a:endParaRPr lang="en-US" sz="1800" dirty="0">
              <a:solidFill>
                <a:prstClr val="black"/>
              </a:solidFill>
            </a:endParaRPr>
          </a:p>
        </p:txBody>
      </p:sp>
      <p:sp>
        <p:nvSpPr>
          <p:cNvPr id="14" name="Text Placeholder 13">
            <a:extLst>
              <a:ext uri="{FF2B5EF4-FFF2-40B4-BE49-F238E27FC236}">
                <a16:creationId xmlns:a16="http://schemas.microsoft.com/office/drawing/2014/main" id="{41CDCA49-08DE-BDA4-9985-34C7898D2AED}"/>
              </a:ext>
            </a:extLst>
          </p:cNvPr>
          <p:cNvSpPr>
            <a:spLocks noGrp="1"/>
          </p:cNvSpPr>
          <p:nvPr>
            <p:ph type="body" idx="19"/>
          </p:nvPr>
        </p:nvSpPr>
        <p:spPr>
          <a:xfrm>
            <a:off x="146289" y="4889300"/>
            <a:ext cx="11890271" cy="452508"/>
          </a:xfrm>
        </p:spPr>
        <p:txBody>
          <a:bodyPr/>
          <a:lstStyle/>
          <a:p>
            <a:r>
              <a:rPr lang="en-US" sz="2200" b="1" dirty="0">
                <a:latin typeface="Palatino Linotype"/>
              </a:rPr>
              <a:t>Indicator 7 - School Quality </a:t>
            </a:r>
            <a:endParaRPr lang="en-US" sz="2200" b="1" dirty="0"/>
          </a:p>
        </p:txBody>
      </p:sp>
      <p:sp>
        <p:nvSpPr>
          <p:cNvPr id="15" name="Content Placeholder 14">
            <a:extLst>
              <a:ext uri="{FF2B5EF4-FFF2-40B4-BE49-F238E27FC236}">
                <a16:creationId xmlns:a16="http://schemas.microsoft.com/office/drawing/2014/main" id="{A1555C41-0833-5F71-1843-4A27D5E0856C}"/>
              </a:ext>
            </a:extLst>
          </p:cNvPr>
          <p:cNvSpPr>
            <a:spLocks noGrp="1"/>
          </p:cNvSpPr>
          <p:nvPr>
            <p:ph idx="20"/>
          </p:nvPr>
        </p:nvSpPr>
        <p:spPr>
          <a:xfrm>
            <a:off x="146287" y="5353881"/>
            <a:ext cx="11890272" cy="682871"/>
          </a:xfrm>
        </p:spPr>
        <p:txBody>
          <a:bodyPr/>
          <a:lstStyle/>
          <a:p>
            <a:pPr marL="0" indent="0">
              <a:buNone/>
            </a:pPr>
            <a:r>
              <a:rPr lang="en-US" sz="1800" dirty="0">
                <a:latin typeface="Palatino Linotype"/>
              </a:rPr>
              <a:t>This indicator measures for school quality and student success.  New Jersey uses chronic absenteeism, to determine school quality and success which is aligned with the state’s ESSA Plan.</a:t>
            </a:r>
            <a:endParaRPr lang="en-US" sz="1800" b="1" dirty="0">
              <a:solidFill>
                <a:prstClr val="black"/>
              </a:solidFill>
            </a:endParaRPr>
          </a:p>
        </p:txBody>
      </p:sp>
      <p:sp>
        <p:nvSpPr>
          <p:cNvPr id="20" name="Content Placeholder 19">
            <a:extLst>
              <a:ext uri="{FF2B5EF4-FFF2-40B4-BE49-F238E27FC236}">
                <a16:creationId xmlns:a16="http://schemas.microsoft.com/office/drawing/2014/main" id="{97FC6271-8563-DFCC-9751-2FA3DD1B4239}"/>
              </a:ext>
            </a:extLst>
          </p:cNvPr>
          <p:cNvSpPr txBox="1">
            <a:spLocks noGrp="1"/>
          </p:cNvSpPr>
          <p:nvPr>
            <p:ph idx="21"/>
          </p:nvPr>
        </p:nvSpPr>
        <p:spPr>
          <a:xfrm>
            <a:off x="1156525" y="6166094"/>
            <a:ext cx="9920777" cy="547329"/>
          </a:xfrm>
          <a:prstGeom prst="rect">
            <a:avLst/>
          </a:prstGeom>
          <a:noFill/>
        </p:spPr>
        <p:txBody>
          <a:bodyPr wrap="square" rtlCol="0">
            <a:spAutoFit/>
          </a:bodyPr>
          <a:lstStyle/>
          <a:p>
            <a:r>
              <a:rPr lang="en-US" sz="1400" b="1" dirty="0">
                <a:solidFill>
                  <a:schemeClr val="bg1"/>
                </a:solidFill>
              </a:rPr>
              <a:t>* The term “subgroup” is replaced with the term “student group” to align to terminology used on the New Jersey State Performance Reports </a:t>
            </a:r>
          </a:p>
        </p:txBody>
      </p:sp>
      <p:sp>
        <p:nvSpPr>
          <p:cNvPr id="4" name="Slide Number Placeholder 3">
            <a:extLst>
              <a:ext uri="{FF2B5EF4-FFF2-40B4-BE49-F238E27FC236}">
                <a16:creationId xmlns:a16="http://schemas.microsoft.com/office/drawing/2014/main" id="{F08F4E57-E629-482F-A002-DE9218DF5D66}"/>
              </a:ext>
            </a:extLst>
          </p:cNvPr>
          <p:cNvSpPr>
            <a:spLocks noGrp="1"/>
          </p:cNvSpPr>
          <p:nvPr>
            <p:ph type="sldNum" sz="quarter" idx="12"/>
          </p:nvPr>
        </p:nvSpPr>
        <p:spPr/>
        <p:txBody>
          <a:bodyPr/>
          <a:lstStyle/>
          <a:p>
            <a:fld id="{A3D1C70C-36A2-44FC-A083-98959550CFF4}" type="slidenum">
              <a:rPr lang="en-US" smtClean="0"/>
              <a:pPr/>
              <a:t>9</a:t>
            </a:fld>
            <a:endParaRPr lang="en-US"/>
          </a:p>
        </p:txBody>
      </p:sp>
    </p:spTree>
    <p:extLst>
      <p:ext uri="{BB962C8B-B14F-4D97-AF65-F5344CB8AC3E}">
        <p14:creationId xmlns:p14="http://schemas.microsoft.com/office/powerpoint/2010/main" val="4267116711"/>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BAD783E9-B5E0-4BB5-B18C-53142563047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89BF9E8BB6A4748A016E19093DD998D" ma:contentTypeVersion="14" ma:contentTypeDescription="Create a new document." ma:contentTypeScope="" ma:versionID="d275ddbc28a9ae3c24ca6aa30e058e26">
  <xsd:schema xmlns:xsd="http://www.w3.org/2001/XMLSchema" xmlns:xs="http://www.w3.org/2001/XMLSchema" xmlns:p="http://schemas.microsoft.com/office/2006/metadata/properties" xmlns:ns3="15f85ad2-9bdf-4631-b9c1-1030bc73db8e" xmlns:ns4="e22af703-e01e-4c02-bddb-df20c83ff010" targetNamespace="http://schemas.microsoft.com/office/2006/metadata/properties" ma:root="true" ma:fieldsID="2095c77b6e134d38eaefd3f5260abea1" ns3:_="" ns4:_="">
    <xsd:import namespace="15f85ad2-9bdf-4631-b9c1-1030bc73db8e"/>
    <xsd:import namespace="e22af703-e01e-4c02-bddb-df20c83ff01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f85ad2-9bdf-4631-b9c1-1030bc73db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2af703-e01e-4c02-bddb-df20c83ff0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0DC840-A8A8-4472-A7AE-07EA28CA2DA8}">
  <ds:schemaRefs>
    <ds:schemaRef ds:uri="http://schemas.microsoft.com/sharepoint/v3/contenttype/forms"/>
  </ds:schemaRefs>
</ds:datastoreItem>
</file>

<file path=customXml/itemProps2.xml><?xml version="1.0" encoding="utf-8"?>
<ds:datastoreItem xmlns:ds="http://schemas.openxmlformats.org/officeDocument/2006/customXml" ds:itemID="{4C5DDE41-EECC-4D72-88CF-23043F011D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f85ad2-9bdf-4631-b9c1-1030bc73db8e"/>
    <ds:schemaRef ds:uri="e22af703-e01e-4c02-bddb-df20c83ff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BC2E42-280C-4D72-8BB7-41648B90FC0C}">
  <ds:schemaRefs>
    <ds:schemaRef ds:uri="http://schemas.microsoft.com/office/2006/documentManagement/types"/>
    <ds:schemaRef ds:uri="http://purl.org/dc/dcmitype/"/>
    <ds:schemaRef ds:uri="http://schemas.microsoft.com/office/2006/metadata/properties"/>
    <ds:schemaRef ds:uri="http://schemas.microsoft.com/office/infopath/2007/PartnerControls"/>
    <ds:schemaRef ds:uri="15f85ad2-9bdf-4631-b9c1-1030bc73db8e"/>
    <ds:schemaRef ds:uri="http://schemas.openxmlformats.org/package/2006/metadata/core-properties"/>
    <ds:schemaRef ds:uri="e22af703-e01e-4c02-bddb-df20c83ff010"/>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2021-2022 PowerPoint Sample_Slides body</Template>
  <TotalTime>14386</TotalTime>
  <Words>3905</Words>
  <Application>Microsoft Office PowerPoint</Application>
  <PresentationFormat>Widescreen</PresentationFormat>
  <Paragraphs>362</Paragraphs>
  <Slides>38</Slides>
  <Notes>33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38</vt:i4>
      </vt:variant>
    </vt:vector>
  </HeadingPairs>
  <TitlesOfParts>
    <vt:vector size="45" baseType="lpstr">
      <vt:lpstr>Aptos</vt:lpstr>
      <vt:lpstr>Arial</vt:lpstr>
      <vt:lpstr>Calibri</vt:lpstr>
      <vt:lpstr>Palatino Linotype</vt:lpstr>
      <vt:lpstr>Times New Roman</vt:lpstr>
      <vt:lpstr>NDJOE_Main</vt:lpstr>
      <vt:lpstr>NJDOE_TitleSlide</vt:lpstr>
      <vt:lpstr>Understanding NJQSAC  District Performance Review Indicators Instruction and Program </vt:lpstr>
      <vt:lpstr>NJQSAC District Performance Review (DPR)</vt:lpstr>
      <vt:lpstr>District NJQSAC Committee</vt:lpstr>
      <vt:lpstr>NJQSAC District Performance Review (DPR)</vt:lpstr>
      <vt:lpstr>District Submission</vt:lpstr>
      <vt:lpstr>District Submission Due Date</vt:lpstr>
      <vt:lpstr>New Jersey Quality Single Accountability  User Manual</vt:lpstr>
      <vt:lpstr>NJQSAC Instruction &amp; Program (I&amp;P)  District Performance Review (DPR)</vt:lpstr>
      <vt:lpstr>An Overview of Data-Specific Indicators 1–7 Achievement Score (1 of 2) Total of 60 Points</vt:lpstr>
      <vt:lpstr>An Overview for Data-Specific Indicators 1–7  Achievement Score (2 of 2) Total of 60 Points</vt:lpstr>
      <vt:lpstr>Indicator 7 for Student Achievement Score (Total of 10 Points)</vt:lpstr>
      <vt:lpstr>I&amp;P Indicator 8 (Total of 6 Points)</vt:lpstr>
      <vt:lpstr>Overview of I&amp;P Curriculum and Policy Indicators 9–16</vt:lpstr>
      <vt:lpstr>Overview of I&amp;P Curriculum Indicators 9–15</vt:lpstr>
      <vt:lpstr>General Evidence for Indicators 9–15 (1 of 8) </vt:lpstr>
      <vt:lpstr>General Evidence for Indicators 9–15 (2 of 8) </vt:lpstr>
      <vt:lpstr>General Evidence for Indicators 9–15 (3 of 8) </vt:lpstr>
      <vt:lpstr>General Evidence for Indicators 9–15 (4 of 8) </vt:lpstr>
      <vt:lpstr>General Evidence for Indicators 9–15 (5 of 8)</vt:lpstr>
      <vt:lpstr>General Evidence for Indicators 9–15 (6 of 8) </vt:lpstr>
      <vt:lpstr>General Evidence for Indicators 9–15 (7 of 8) </vt:lpstr>
      <vt:lpstr>General Evidence for Indicators 9–15 (8 of 8) </vt:lpstr>
      <vt:lpstr>Diversity, Equity and Inclusion</vt:lpstr>
      <vt:lpstr>History and Contributions of Persons Who Are Disabled and LGBT </vt:lpstr>
      <vt:lpstr>Content Specific Documentation (1 of 11)</vt:lpstr>
      <vt:lpstr>Content Specific Documentation (2 of 10)</vt:lpstr>
      <vt:lpstr>Content Specific Documentation (3 of 11)</vt:lpstr>
      <vt:lpstr>Content Specific Documentation (4 of 11)</vt:lpstr>
      <vt:lpstr>Content Specific Documentation (5 of 11)</vt:lpstr>
      <vt:lpstr>Content Specific Documentation (6 of 11)</vt:lpstr>
      <vt:lpstr>Content Specific Documentation (7 of 11)</vt:lpstr>
      <vt:lpstr>Content Specific Documentation (8 of 11)</vt:lpstr>
      <vt:lpstr>Content Specific Documentation (9 of 11)</vt:lpstr>
      <vt:lpstr>Content Specific Documentation ( 10 of 11)</vt:lpstr>
      <vt:lpstr>Content Specific Documentation (11 of 11)</vt:lpstr>
      <vt:lpstr>I&amp;P Indicator 16 – Intervention and Referral (Total of 6 Points)</vt:lpstr>
      <vt:lpstr>Thank You</vt:lpstr>
      <vt:lpstr>Follow Us on Social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NJQSAC I &amp; P Indicators</dc:title>
  <dc:creator>New Jersey Department of Education</dc:creator>
  <cp:lastModifiedBy>Thomas, Elizabeth</cp:lastModifiedBy>
  <cp:revision>144</cp:revision>
  <dcterms:created xsi:type="dcterms:W3CDTF">2020-09-29T14:39:07Z</dcterms:created>
  <dcterms:modified xsi:type="dcterms:W3CDTF">2024-09-30T14:18:30Z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0x010100989BF9E8BB6A4748A016E19093DD998D</vt:lpwstr>
  </property>
</Properties>
</file>