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 id="2147483823" r:id="rId5"/>
  </p:sldMasterIdLst>
  <p:notesMasterIdLst>
    <p:notesMasterId r:id="rId47"/>
  </p:notesMasterIdLst>
  <p:sldIdLst>
    <p:sldId id="257" r:id="rId6"/>
    <p:sldId id="305" r:id="rId7"/>
    <p:sldId id="377" r:id="rId8"/>
    <p:sldId id="307" r:id="rId9"/>
    <p:sldId id="725" r:id="rId10"/>
    <p:sldId id="263" r:id="rId11"/>
    <p:sldId id="406" r:id="rId12"/>
    <p:sldId id="264" r:id="rId13"/>
    <p:sldId id="265" r:id="rId14"/>
    <p:sldId id="266" r:id="rId15"/>
    <p:sldId id="267" r:id="rId16"/>
    <p:sldId id="302" r:id="rId17"/>
    <p:sldId id="268" r:id="rId18"/>
    <p:sldId id="269" r:id="rId19"/>
    <p:sldId id="270" r:id="rId20"/>
    <p:sldId id="310" r:id="rId21"/>
    <p:sldId id="363" r:id="rId22"/>
    <p:sldId id="364" r:id="rId23"/>
    <p:sldId id="365" r:id="rId24"/>
    <p:sldId id="366" r:id="rId25"/>
    <p:sldId id="367" r:id="rId26"/>
    <p:sldId id="383" r:id="rId27"/>
    <p:sldId id="407" r:id="rId28"/>
    <p:sldId id="303" r:id="rId29"/>
    <p:sldId id="384" r:id="rId30"/>
    <p:sldId id="370" r:id="rId31"/>
    <p:sldId id="393" r:id="rId32"/>
    <p:sldId id="403" r:id="rId33"/>
    <p:sldId id="394" r:id="rId34"/>
    <p:sldId id="395" r:id="rId35"/>
    <p:sldId id="375" r:id="rId36"/>
    <p:sldId id="405" r:id="rId37"/>
    <p:sldId id="396" r:id="rId38"/>
    <p:sldId id="397" r:id="rId39"/>
    <p:sldId id="379" r:id="rId40"/>
    <p:sldId id="380" r:id="rId41"/>
    <p:sldId id="399" r:id="rId42"/>
    <p:sldId id="400" r:id="rId43"/>
    <p:sldId id="376" r:id="rId44"/>
    <p:sldId id="726" r:id="rId45"/>
    <p:sldId id="72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ce, Melissa" initials="PM" lastIdx="15" clrIdx="0">
    <p:extLst>
      <p:ext uri="{19B8F6BF-5375-455C-9EA6-DF929625EA0E}">
        <p15:presenceInfo xmlns:p15="http://schemas.microsoft.com/office/powerpoint/2012/main" userId="S::mpearce@doe.nj.gov::df8b627f-cdea-4346-845d-6e61f26d9de2" providerId="AD"/>
      </p:ext>
    </p:extLst>
  </p:cmAuthor>
  <p:cmAuthor id="2" name="Spates, Carla" initials="SC" lastIdx="5" clrIdx="1">
    <p:extLst>
      <p:ext uri="{19B8F6BF-5375-455C-9EA6-DF929625EA0E}">
        <p15:presenceInfo xmlns:p15="http://schemas.microsoft.com/office/powerpoint/2012/main" userId="S::cspates@doe.nj.gov::4597f06a-06a5-42e5-a1c2-530142ba9975" providerId="AD"/>
      </p:ext>
    </p:extLst>
  </p:cmAuthor>
  <p:cmAuthor id="3" name="Soto, Louisa" initials="SL" lastIdx="23" clrIdx="2">
    <p:extLst>
      <p:ext uri="{19B8F6BF-5375-455C-9EA6-DF929625EA0E}">
        <p15:presenceInfo xmlns:p15="http://schemas.microsoft.com/office/powerpoint/2012/main" userId="S::lsoto@doe.nj.gov::4fb49ee2-0af6-4a78-ac13-6b113e1e0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198E0"/>
    <a:srgbClr val="C9A6E4"/>
    <a:srgbClr val="A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58581" autoAdjust="0"/>
  </p:normalViewPr>
  <p:slideViewPr>
    <p:cSldViewPr snapToGrid="0">
      <p:cViewPr varScale="1">
        <p:scale>
          <a:sx n="45" d="100"/>
          <a:sy n="45" d="100"/>
        </p:scale>
        <p:origin x="58" y="82"/>
      </p:cViewPr>
      <p:guideLst/>
    </p:cSldViewPr>
  </p:slideViewPr>
  <p:outlineViewPr>
    <p:cViewPr>
      <p:scale>
        <a:sx n="33" d="100"/>
        <a:sy n="33" d="100"/>
      </p:scale>
      <p:origin x="0" y="-57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358DF-B12F-4507-A157-C7C241B503AD}"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CBF81-356D-455E-8449-E431D33BB48F}" type="slidenum">
              <a:rPr lang="en-US" smtClean="0"/>
              <a:t>‹#›</a:t>
            </a:fld>
            <a:endParaRPr lang="en-US"/>
          </a:p>
        </p:txBody>
      </p:sp>
    </p:spTree>
    <p:extLst>
      <p:ext uri="{BB962C8B-B14F-4D97-AF65-F5344CB8AC3E}">
        <p14:creationId xmlns:p14="http://schemas.microsoft.com/office/powerpoint/2010/main" val="146388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a:t>
            </a:fld>
            <a:endParaRPr lang="en-US"/>
          </a:p>
        </p:txBody>
      </p:sp>
    </p:spTree>
    <p:extLst>
      <p:ext uri="{BB962C8B-B14F-4D97-AF65-F5344CB8AC3E}">
        <p14:creationId xmlns:p14="http://schemas.microsoft.com/office/powerpoint/2010/main" val="342170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10</a:t>
            </a:fld>
            <a:endParaRPr lang="en-US"/>
          </a:p>
        </p:txBody>
      </p:sp>
    </p:spTree>
    <p:extLst>
      <p:ext uri="{BB962C8B-B14F-4D97-AF65-F5344CB8AC3E}">
        <p14:creationId xmlns:p14="http://schemas.microsoft.com/office/powerpoint/2010/main" val="58650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CBF81-356D-455E-8449-E431D33BB48F}" type="slidenum">
              <a:rPr lang="en-US" smtClean="0"/>
              <a:t>11</a:t>
            </a:fld>
            <a:endParaRPr lang="en-US"/>
          </a:p>
        </p:txBody>
      </p:sp>
    </p:spTree>
    <p:extLst>
      <p:ext uri="{BB962C8B-B14F-4D97-AF65-F5344CB8AC3E}">
        <p14:creationId xmlns:p14="http://schemas.microsoft.com/office/powerpoint/2010/main" val="239126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12</a:t>
            </a:fld>
            <a:endParaRPr lang="en-US"/>
          </a:p>
        </p:txBody>
      </p:sp>
    </p:spTree>
    <p:extLst>
      <p:ext uri="{BB962C8B-B14F-4D97-AF65-F5344CB8AC3E}">
        <p14:creationId xmlns:p14="http://schemas.microsoft.com/office/powerpoint/2010/main" val="42693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13</a:t>
            </a:fld>
            <a:endParaRPr lang="en-US"/>
          </a:p>
        </p:txBody>
      </p:sp>
    </p:spTree>
    <p:extLst>
      <p:ext uri="{BB962C8B-B14F-4D97-AF65-F5344CB8AC3E}">
        <p14:creationId xmlns:p14="http://schemas.microsoft.com/office/powerpoint/2010/main" val="227495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14</a:t>
            </a:fld>
            <a:endParaRPr lang="en-US"/>
          </a:p>
        </p:txBody>
      </p:sp>
    </p:spTree>
    <p:extLst>
      <p:ext uri="{BB962C8B-B14F-4D97-AF65-F5344CB8AC3E}">
        <p14:creationId xmlns:p14="http://schemas.microsoft.com/office/powerpoint/2010/main" val="168560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15</a:t>
            </a:fld>
            <a:endParaRPr lang="en-US"/>
          </a:p>
        </p:txBody>
      </p:sp>
    </p:spTree>
    <p:extLst>
      <p:ext uri="{BB962C8B-B14F-4D97-AF65-F5344CB8AC3E}">
        <p14:creationId xmlns:p14="http://schemas.microsoft.com/office/powerpoint/2010/main" val="240045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16</a:t>
            </a:fld>
            <a:endParaRPr lang="en-US"/>
          </a:p>
        </p:txBody>
      </p:sp>
    </p:spTree>
    <p:extLst>
      <p:ext uri="{BB962C8B-B14F-4D97-AF65-F5344CB8AC3E}">
        <p14:creationId xmlns:p14="http://schemas.microsoft.com/office/powerpoint/2010/main" val="369164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17</a:t>
            </a:fld>
            <a:endParaRPr lang="en-US"/>
          </a:p>
        </p:txBody>
      </p:sp>
    </p:spTree>
    <p:extLst>
      <p:ext uri="{BB962C8B-B14F-4D97-AF65-F5344CB8AC3E}">
        <p14:creationId xmlns:p14="http://schemas.microsoft.com/office/powerpoint/2010/main" val="56998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18</a:t>
            </a:fld>
            <a:endParaRPr lang="en-US"/>
          </a:p>
        </p:txBody>
      </p:sp>
    </p:spTree>
    <p:extLst>
      <p:ext uri="{BB962C8B-B14F-4D97-AF65-F5344CB8AC3E}">
        <p14:creationId xmlns:p14="http://schemas.microsoft.com/office/powerpoint/2010/main" val="316244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19</a:t>
            </a:fld>
            <a:endParaRPr lang="en-US"/>
          </a:p>
        </p:txBody>
      </p:sp>
    </p:spTree>
    <p:extLst>
      <p:ext uri="{BB962C8B-B14F-4D97-AF65-F5344CB8AC3E}">
        <p14:creationId xmlns:p14="http://schemas.microsoft.com/office/powerpoint/2010/main" val="417955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BBCEB-F58D-49CF-B96B-224027A02FCD}" type="slidenum">
              <a:rPr lang="en-US" smtClean="0"/>
              <a:t>2</a:t>
            </a:fld>
            <a:endParaRPr lang="en-US"/>
          </a:p>
        </p:txBody>
      </p:sp>
    </p:spTree>
    <p:extLst>
      <p:ext uri="{BB962C8B-B14F-4D97-AF65-F5344CB8AC3E}">
        <p14:creationId xmlns:p14="http://schemas.microsoft.com/office/powerpoint/2010/main" val="258951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20</a:t>
            </a:fld>
            <a:endParaRPr lang="en-US"/>
          </a:p>
        </p:txBody>
      </p:sp>
    </p:spTree>
    <p:extLst>
      <p:ext uri="{BB962C8B-B14F-4D97-AF65-F5344CB8AC3E}">
        <p14:creationId xmlns:p14="http://schemas.microsoft.com/office/powerpoint/2010/main" val="3968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21</a:t>
            </a:fld>
            <a:endParaRPr lang="en-US"/>
          </a:p>
        </p:txBody>
      </p:sp>
    </p:spTree>
    <p:extLst>
      <p:ext uri="{BB962C8B-B14F-4D97-AF65-F5344CB8AC3E}">
        <p14:creationId xmlns:p14="http://schemas.microsoft.com/office/powerpoint/2010/main" val="104170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859A7-99F6-4124-9C56-D9A06346C632}" type="slidenum">
              <a:rPr lang="en-US" smtClean="0"/>
              <a:t>22</a:t>
            </a:fld>
            <a:endParaRPr lang="en-US" dirty="0"/>
          </a:p>
        </p:txBody>
      </p:sp>
    </p:spTree>
    <p:extLst>
      <p:ext uri="{BB962C8B-B14F-4D97-AF65-F5344CB8AC3E}">
        <p14:creationId xmlns:p14="http://schemas.microsoft.com/office/powerpoint/2010/main" val="2346821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24</a:t>
            </a:fld>
            <a:endParaRPr lang="en-US"/>
          </a:p>
        </p:txBody>
      </p:sp>
    </p:spTree>
    <p:extLst>
      <p:ext uri="{BB962C8B-B14F-4D97-AF65-F5344CB8AC3E}">
        <p14:creationId xmlns:p14="http://schemas.microsoft.com/office/powerpoint/2010/main" val="1708413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C8859A7-99F6-4124-9C56-D9A06346C632}" type="slidenum">
              <a:rPr lang="en-US" smtClean="0"/>
              <a:t>25</a:t>
            </a:fld>
            <a:endParaRPr lang="en-US" dirty="0"/>
          </a:p>
        </p:txBody>
      </p:sp>
    </p:spTree>
    <p:extLst>
      <p:ext uri="{BB962C8B-B14F-4D97-AF65-F5344CB8AC3E}">
        <p14:creationId xmlns:p14="http://schemas.microsoft.com/office/powerpoint/2010/main" val="140056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26</a:t>
            </a:fld>
            <a:endParaRPr lang="en-US"/>
          </a:p>
        </p:txBody>
      </p:sp>
    </p:spTree>
    <p:extLst>
      <p:ext uri="{BB962C8B-B14F-4D97-AF65-F5344CB8AC3E}">
        <p14:creationId xmlns:p14="http://schemas.microsoft.com/office/powerpoint/2010/main" val="1242977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27</a:t>
            </a:fld>
            <a:endParaRPr lang="en-US"/>
          </a:p>
        </p:txBody>
      </p:sp>
    </p:spTree>
    <p:extLst>
      <p:ext uri="{BB962C8B-B14F-4D97-AF65-F5344CB8AC3E}">
        <p14:creationId xmlns:p14="http://schemas.microsoft.com/office/powerpoint/2010/main" val="2941921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CBF81-356D-455E-8449-E431D33BB48F}" type="slidenum">
              <a:rPr lang="en-US" smtClean="0"/>
              <a:t>28</a:t>
            </a:fld>
            <a:endParaRPr lang="en-US"/>
          </a:p>
        </p:txBody>
      </p:sp>
    </p:spTree>
    <p:extLst>
      <p:ext uri="{BB962C8B-B14F-4D97-AF65-F5344CB8AC3E}">
        <p14:creationId xmlns:p14="http://schemas.microsoft.com/office/powerpoint/2010/main" val="3481579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29</a:t>
            </a:fld>
            <a:endParaRPr lang="en-US"/>
          </a:p>
        </p:txBody>
      </p:sp>
    </p:spTree>
    <p:extLst>
      <p:ext uri="{BB962C8B-B14F-4D97-AF65-F5344CB8AC3E}">
        <p14:creationId xmlns:p14="http://schemas.microsoft.com/office/powerpoint/2010/main" val="82405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30</a:t>
            </a:fld>
            <a:endParaRPr lang="en-US"/>
          </a:p>
        </p:txBody>
      </p:sp>
    </p:spTree>
    <p:extLst>
      <p:ext uri="{BB962C8B-B14F-4D97-AF65-F5344CB8AC3E}">
        <p14:creationId xmlns:p14="http://schemas.microsoft.com/office/powerpoint/2010/main" val="283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0BBCEB-F58D-49CF-B96B-224027A02FCD}" type="slidenum">
              <a:rPr lang="en-US" smtClean="0"/>
              <a:t>3</a:t>
            </a:fld>
            <a:endParaRPr lang="en-US"/>
          </a:p>
        </p:txBody>
      </p:sp>
    </p:spTree>
    <p:extLst>
      <p:ext uri="{BB962C8B-B14F-4D97-AF65-F5344CB8AC3E}">
        <p14:creationId xmlns:p14="http://schemas.microsoft.com/office/powerpoint/2010/main" val="609953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31</a:t>
            </a:fld>
            <a:endParaRPr lang="en-US"/>
          </a:p>
        </p:txBody>
      </p:sp>
    </p:spTree>
    <p:extLst>
      <p:ext uri="{BB962C8B-B14F-4D97-AF65-F5344CB8AC3E}">
        <p14:creationId xmlns:p14="http://schemas.microsoft.com/office/powerpoint/2010/main" val="3247185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32</a:t>
            </a:fld>
            <a:endParaRPr lang="en-US"/>
          </a:p>
        </p:txBody>
      </p:sp>
    </p:spTree>
    <p:extLst>
      <p:ext uri="{BB962C8B-B14F-4D97-AF65-F5344CB8AC3E}">
        <p14:creationId xmlns:p14="http://schemas.microsoft.com/office/powerpoint/2010/main" val="347593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33</a:t>
            </a:fld>
            <a:endParaRPr lang="en-US"/>
          </a:p>
        </p:txBody>
      </p:sp>
    </p:spTree>
    <p:extLst>
      <p:ext uri="{BB962C8B-B14F-4D97-AF65-F5344CB8AC3E}">
        <p14:creationId xmlns:p14="http://schemas.microsoft.com/office/powerpoint/2010/main" val="1571564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35</a:t>
            </a:fld>
            <a:endParaRPr lang="en-US"/>
          </a:p>
        </p:txBody>
      </p:sp>
    </p:spTree>
    <p:extLst>
      <p:ext uri="{BB962C8B-B14F-4D97-AF65-F5344CB8AC3E}">
        <p14:creationId xmlns:p14="http://schemas.microsoft.com/office/powerpoint/2010/main" val="3845801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36</a:t>
            </a:fld>
            <a:endParaRPr lang="en-US"/>
          </a:p>
        </p:txBody>
      </p:sp>
    </p:spTree>
    <p:extLst>
      <p:ext uri="{BB962C8B-B14F-4D97-AF65-F5344CB8AC3E}">
        <p14:creationId xmlns:p14="http://schemas.microsoft.com/office/powerpoint/2010/main" val="1755317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37</a:t>
            </a:fld>
            <a:endParaRPr lang="en-US"/>
          </a:p>
        </p:txBody>
      </p:sp>
    </p:spTree>
    <p:extLst>
      <p:ext uri="{BB962C8B-B14F-4D97-AF65-F5344CB8AC3E}">
        <p14:creationId xmlns:p14="http://schemas.microsoft.com/office/powerpoint/2010/main" val="153255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38</a:t>
            </a:fld>
            <a:endParaRPr lang="en-US"/>
          </a:p>
        </p:txBody>
      </p:sp>
    </p:spTree>
    <p:extLst>
      <p:ext uri="{BB962C8B-B14F-4D97-AF65-F5344CB8AC3E}">
        <p14:creationId xmlns:p14="http://schemas.microsoft.com/office/powerpoint/2010/main" val="928604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39</a:t>
            </a:fld>
            <a:endParaRPr lang="en-US"/>
          </a:p>
        </p:txBody>
      </p:sp>
    </p:spTree>
    <p:extLst>
      <p:ext uri="{BB962C8B-B14F-4D97-AF65-F5344CB8AC3E}">
        <p14:creationId xmlns:p14="http://schemas.microsoft.com/office/powerpoint/2010/main" val="2307762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0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BBCEB-F58D-49CF-B96B-224027A02FCD}" type="slidenum">
              <a:rPr lang="en-US" smtClean="0"/>
              <a:t>4</a:t>
            </a:fld>
            <a:endParaRPr lang="en-US"/>
          </a:p>
        </p:txBody>
      </p:sp>
    </p:spTree>
    <p:extLst>
      <p:ext uri="{BB962C8B-B14F-4D97-AF65-F5344CB8AC3E}">
        <p14:creationId xmlns:p14="http://schemas.microsoft.com/office/powerpoint/2010/main" val="80658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BBCEB-F58D-49CF-B96B-224027A02FCD}" type="slidenum">
              <a:rPr lang="en-US" smtClean="0"/>
              <a:t>5</a:t>
            </a:fld>
            <a:endParaRPr lang="en-US"/>
          </a:p>
        </p:txBody>
      </p:sp>
    </p:spTree>
    <p:extLst>
      <p:ext uri="{BB962C8B-B14F-4D97-AF65-F5344CB8AC3E}">
        <p14:creationId xmlns:p14="http://schemas.microsoft.com/office/powerpoint/2010/main" val="356256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5"/>
          </p:nvPr>
        </p:nvSpPr>
        <p:spPr/>
        <p:txBody>
          <a:bodyPr/>
          <a:lstStyle/>
          <a:p>
            <a:fld id="{7B0BBCEB-F58D-49CF-B96B-224027A02FCD}" type="slidenum">
              <a:rPr lang="en-US" smtClean="0"/>
              <a:t>6</a:t>
            </a:fld>
            <a:endParaRPr lang="en-US" dirty="0"/>
          </a:p>
        </p:txBody>
      </p:sp>
    </p:spTree>
    <p:extLst>
      <p:ext uri="{BB962C8B-B14F-4D97-AF65-F5344CB8AC3E}">
        <p14:creationId xmlns:p14="http://schemas.microsoft.com/office/powerpoint/2010/main" val="15380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7</a:t>
            </a:fld>
            <a:endParaRPr lang="en-US"/>
          </a:p>
        </p:txBody>
      </p:sp>
    </p:spTree>
    <p:extLst>
      <p:ext uri="{BB962C8B-B14F-4D97-AF65-F5344CB8AC3E}">
        <p14:creationId xmlns:p14="http://schemas.microsoft.com/office/powerpoint/2010/main" val="391547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8</a:t>
            </a:fld>
            <a:endParaRPr lang="en-US"/>
          </a:p>
        </p:txBody>
      </p:sp>
    </p:spTree>
    <p:extLst>
      <p:ext uri="{BB962C8B-B14F-4D97-AF65-F5344CB8AC3E}">
        <p14:creationId xmlns:p14="http://schemas.microsoft.com/office/powerpoint/2010/main" val="322811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CCBF81-356D-455E-8449-E431D33BB48F}" type="slidenum">
              <a:rPr lang="en-US" smtClean="0"/>
              <a:t>9</a:t>
            </a:fld>
            <a:endParaRPr lang="en-US"/>
          </a:p>
        </p:txBody>
      </p:sp>
    </p:spTree>
    <p:extLst>
      <p:ext uri="{BB962C8B-B14F-4D97-AF65-F5344CB8AC3E}">
        <p14:creationId xmlns:p14="http://schemas.microsoft.com/office/powerpoint/2010/main" val="372647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01464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980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0191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790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02505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1302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0957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46F091C7-598F-D494-E906-F4E753E47A8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3791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25077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4208337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639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5167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289" y="365129"/>
            <a:ext cx="11808577" cy="1325563"/>
          </a:xfrm>
        </p:spPr>
        <p:txBody>
          <a:bodyPr>
            <a:normAutofit/>
          </a:bodyPr>
          <a:lstStyle>
            <a:lvl1pPr algn="ctr">
              <a:defRPr sz="4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1157664"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6891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2284000"/>
            <a:ext cx="3410336" cy="3663285"/>
          </a:xfrm>
        </p:spPr>
        <p:txBody>
          <a:bodyPr rIns="91440">
            <a:no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505200"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08622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086228" y="2284000"/>
            <a:ext cx="3410336" cy="3663285"/>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394448"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2284000"/>
            <a:ext cx="3410336" cy="3663285"/>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49873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rrows_Mor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006638"/>
            <a:ext cx="3871204"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1973178"/>
            <a:ext cx="3871204" cy="3974107"/>
          </a:xfrm>
        </p:spPr>
        <p:txBody>
          <a:bodyPr rIns="91440">
            <a:no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903774"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374985" y="100663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374986" y="1973178"/>
            <a:ext cx="3410336" cy="3974107"/>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606201"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02756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1973178"/>
            <a:ext cx="3410336" cy="3974107"/>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924413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rrows_Mor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006638"/>
            <a:ext cx="3871204"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1973179"/>
            <a:ext cx="3871204" cy="3711184"/>
          </a:xfrm>
        </p:spPr>
        <p:txBody>
          <a:bodyPr rIns="91440">
            <a:no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903774"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374985" y="100663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374986" y="1973179"/>
            <a:ext cx="3410336" cy="3711184"/>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606201"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02756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1973179"/>
            <a:ext cx="3410336" cy="3711184"/>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AADA14C7-236D-DEA1-2BC9-52F2F26D5E32}"/>
              </a:ext>
            </a:extLst>
          </p:cNvPr>
          <p:cNvSpPr>
            <a:spLocks noGrp="1"/>
          </p:cNvSpPr>
          <p:nvPr>
            <p:ph type="body" sz="quarter" idx="17"/>
          </p:nvPr>
        </p:nvSpPr>
        <p:spPr>
          <a:xfrm>
            <a:off x="1183473" y="5724910"/>
            <a:ext cx="8356600" cy="365125"/>
          </a:xfrm>
        </p:spPr>
        <p:txBody>
          <a:bodyPr/>
          <a:lstStyle>
            <a:lvl1pPr marL="0" indent="0">
              <a:buNone/>
              <a:defRPr/>
            </a:lvl1pPr>
          </a:lstStyle>
          <a:p>
            <a:pPr lvl="0"/>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76303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73594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69532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6185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2915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7316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04711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092224"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Arrow: Right 3">
            <a:extLst>
              <a:ext uri="{FF2B5EF4-FFF2-40B4-BE49-F238E27FC236}">
                <a16:creationId xmlns:a16="http://schemas.microsoft.com/office/drawing/2014/main" id="{3FFC04B4-9F69-ED95-5784-DC7B8FFEB2AB}"/>
              </a:ext>
              <a:ext uri="{C183D7F6-B498-43B3-948B-1728B52AA6E4}">
                <adec:decorative xmlns:adec="http://schemas.microsoft.com/office/drawing/2017/decorative" val="1"/>
              </a:ext>
            </a:extLst>
          </p:cNvPr>
          <p:cNvSpPr/>
          <p:nvPr userDrawn="1"/>
        </p:nvSpPr>
        <p:spPr>
          <a:xfrm>
            <a:off x="3887012" y="2517235"/>
            <a:ext cx="1745303" cy="1558654"/>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0550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2414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00052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759581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theme" Target="../theme/theme2.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image" Target="../media/image3.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801085539"/>
      </p:ext>
    </p:extLst>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7889778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58"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9" r:id="rId15"/>
    <p:sldLayoutId id="2147483840" r:id="rId16"/>
    <p:sldLayoutId id="2147483849" r:id="rId17"/>
    <p:sldLayoutId id="2147483850" r:id="rId18"/>
    <p:sldLayoutId id="2147483851" r:id="rId19"/>
    <p:sldLayoutId id="2147483852" r:id="rId20"/>
    <p:sldLayoutId id="2147483853" r:id="rId21"/>
    <p:sldLayoutId id="2147483857" r:id="rId22"/>
    <p:sldLayoutId id="2147483837" r:id="rId23"/>
    <p:sldLayoutId id="2147483838" r:id="rId24"/>
    <p:sldLayoutId id="2147483854" r:id="rId2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j.gov/education/data/"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s://www.nj.gov/education/doedata/calendar/index.s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homeroom5.doe.state.nj.us/doefs21/prj/gifted" TargetMode="External"/><Relationship Id="rId2" Type="http://schemas.openxmlformats.org/officeDocument/2006/relationships/hyperlink" Target="https://www.nj.gov/education/standards/gifted/docs/GiftedTalentedLegislation-Chapter%2033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www.nj.gov/education/code/current/title6a/chap16.pdf"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njlaw.rutgers.edu/cgi-bin/njstats/showsect.cgi?section=18A:17-46&amp;actn=getsect"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hyperlink" Target="https://njlaw.rutgers.edu/cgi-bin/njstats/showsect.cgi?section=18A:37-14&amp;actn=getsec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njlaw.rutgers.edu/cgi-bin/njstats/showsect.cgi?section=18A:40A-1&amp;actn=getsect"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www.nj.gov/education/code/current/title6a/chap3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j.gov/education/code/current/title6a/chap27.pdf"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njlaw.rutgers.edu/cgi-bin/njstats/showsect.cgi?section=18A:40-4.3&amp;actn=getsect" TargetMode="External"/><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hyperlink" Target="https://www.nj.gov/education/code/current/title6a/chap32.pdf" TargetMode="External"/><Relationship Id="rId4" Type="http://schemas.openxmlformats.org/officeDocument/2006/relationships/hyperlink" Target="https://www.nj.gov/education/code/current/title6a/chap16.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njlaw.rutgers.edu/cgi-bin/njstats/showsect.cgi?section=18A:40-3.3&amp;actn=getsect"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s://njlaw.rutgers.edu/cgi-bin/njstats/showsect.cgi?section=18A:6-7.1&amp;actn=getsect" TargetMode="External"/><Relationship Id="rId2" Type="http://schemas.openxmlformats.org/officeDocument/2006/relationships/hyperlink" Target="https://njlaw.rutgers.edu/cgi-bin/njstats/showsect.cgi?section=18A:6-4.3&amp;actn=getsect" TargetMode="External"/><Relationship Id="rId1" Type="http://schemas.openxmlformats.org/officeDocument/2006/relationships/slideLayout" Target="../slideLayouts/slideLayout22.xml"/><Relationship Id="rId4" Type="http://schemas.openxmlformats.org/officeDocument/2006/relationships/hyperlink" Target="https://www.nj.gov/education/code/current/title6a/chap10.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http://www.state.nj.us/education/schools/security/drill/"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hyperlink" Target="https://njlaw.rutgers.edu/cgi-bin/njstats/showsect.cgi?section=18A:40A-1&amp;actn=getsec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nj.gov/education/code/current/title6a/chap7.pdf"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hyperlink" Target="http://www.state.nj.us/education/equity/cep/"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www.nj.gov/education/code/current/title6a/chap9b.pdf"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hyperlink" Target="https://www.nj.gov/education/profdev/mentor/" TargetMode="External"/><Relationship Id="rId4" Type="http://schemas.openxmlformats.org/officeDocument/2006/relationships/hyperlink" Target="http://www.nj.gov/education/code/current/title6a/chap10.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qsac@doe.nj.gov"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homeroom.state.nj.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nj.gov/education/qsac/manual/"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1E43-A81A-4AF4-956B-98E006C23E7A}"/>
              </a:ext>
            </a:extLst>
          </p:cNvPr>
          <p:cNvSpPr>
            <a:spLocks noGrp="1"/>
          </p:cNvSpPr>
          <p:nvPr>
            <p:ph type="ctrTitle"/>
          </p:nvPr>
        </p:nvSpPr>
        <p:spPr>
          <a:xfrm>
            <a:off x="1" y="2787776"/>
            <a:ext cx="12191999" cy="1282447"/>
          </a:xfrm>
        </p:spPr>
        <p:txBody>
          <a:bodyPr lIns="91440" tIns="45720" rIns="91440" bIns="45720" anchor="b"/>
          <a:lstStyle/>
          <a:p>
            <a:r>
              <a:rPr lang="en-US" sz="4400" dirty="0">
                <a:latin typeface="Palatino Linotype"/>
              </a:rPr>
              <a:t>Understanding NJQSAC </a:t>
            </a:r>
            <a:br>
              <a:rPr lang="en-US" sz="4400" dirty="0"/>
            </a:br>
            <a:r>
              <a:rPr lang="en-US" sz="4400" dirty="0">
                <a:latin typeface="Palatino Linotype"/>
              </a:rPr>
              <a:t>District Performance Review Indicators:</a:t>
            </a:r>
            <a:br>
              <a:rPr lang="en-US" sz="4400" dirty="0">
                <a:latin typeface="Palatino Linotype"/>
              </a:rPr>
            </a:br>
            <a:r>
              <a:rPr lang="en-US" sz="4400" dirty="0">
                <a:latin typeface="Palatino Linotype"/>
              </a:rPr>
              <a:t>Operations</a:t>
            </a:r>
          </a:p>
        </p:txBody>
      </p:sp>
      <p:sp>
        <p:nvSpPr>
          <p:cNvPr id="3" name="Subtitle 2">
            <a:extLst>
              <a:ext uri="{FF2B5EF4-FFF2-40B4-BE49-F238E27FC236}">
                <a16:creationId xmlns:a16="http://schemas.microsoft.com/office/drawing/2014/main" id="{2701BEAA-301C-41A0-A56A-4B5CC3B9CD68}"/>
              </a:ext>
            </a:extLst>
          </p:cNvPr>
          <p:cNvSpPr>
            <a:spLocks noGrp="1"/>
          </p:cNvSpPr>
          <p:nvPr>
            <p:ph type="subTitle" idx="1"/>
          </p:nvPr>
        </p:nvSpPr>
        <p:spPr>
          <a:xfrm>
            <a:off x="0" y="4555790"/>
            <a:ext cx="12191998" cy="2198080"/>
          </a:xfrm>
        </p:spPr>
        <p:txBody>
          <a:bodyPr/>
          <a:lstStyle/>
          <a:p>
            <a:pPr>
              <a:lnSpc>
                <a:spcPct val="100000"/>
              </a:lnSpc>
              <a:spcBef>
                <a:spcPts val="0"/>
              </a:spcBef>
              <a:spcAft>
                <a:spcPts val="0"/>
              </a:spcAft>
            </a:pPr>
            <a:r>
              <a:rPr lang="en-US" dirty="0"/>
              <a:t>Division of Field Support and Services</a:t>
            </a:r>
          </a:p>
          <a:p>
            <a:pPr>
              <a:lnSpc>
                <a:spcPct val="100000"/>
              </a:lnSpc>
              <a:spcBef>
                <a:spcPts val="0"/>
              </a:spcBef>
              <a:spcAft>
                <a:spcPts val="1800"/>
              </a:spcAft>
            </a:pPr>
            <a:r>
              <a:rPr lang="en-US" dirty="0"/>
              <a:t>County Offices of Education</a:t>
            </a:r>
          </a:p>
          <a:p>
            <a:pPr>
              <a:lnSpc>
                <a:spcPct val="100000"/>
              </a:lnSpc>
              <a:spcBef>
                <a:spcPts val="0"/>
              </a:spcBef>
              <a:spcAft>
                <a:spcPts val="0"/>
              </a:spcAft>
            </a:pPr>
            <a:r>
              <a:rPr lang="en-US" dirty="0">
                <a:solidFill>
                  <a:srgbClr val="C00000"/>
                </a:solidFill>
              </a:rPr>
              <a:t>Revised August 2024</a:t>
            </a:r>
          </a:p>
        </p:txBody>
      </p:sp>
      <p:pic>
        <p:nvPicPr>
          <p:cNvPr id="6" name="Logo" descr="Logo: State of New Jersey, Department of Education.">
            <a:extLst>
              <a:ext uri="{FF2B5EF4-FFF2-40B4-BE49-F238E27FC236}">
                <a16:creationId xmlns:a16="http://schemas.microsoft.com/office/drawing/2014/main" id="{48AFE732-B9D7-454C-A4E3-096EBFEAFC1F}"/>
              </a:ext>
            </a:extLst>
          </p:cNvPr>
          <p:cNvPicPr>
            <a:picLocks noChangeAspect="1"/>
          </p:cNvPicPr>
          <p:nvPr/>
        </p:nvPicPr>
        <p:blipFill>
          <a:blip r:embed="rId3"/>
          <a:stretch>
            <a:fillRect/>
          </a:stretch>
        </p:blipFill>
        <p:spPr>
          <a:xfrm>
            <a:off x="112068" y="5249752"/>
            <a:ext cx="1582508" cy="1582508"/>
          </a:xfrm>
          <a:prstGeom prst="rect">
            <a:avLst/>
          </a:prstGeom>
        </p:spPr>
      </p:pic>
    </p:spTree>
    <p:extLst>
      <p:ext uri="{BB962C8B-B14F-4D97-AF65-F5344CB8AC3E}">
        <p14:creationId xmlns:p14="http://schemas.microsoft.com/office/powerpoint/2010/main" val="420842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B7BB-676A-4705-877B-3B33DE8A621B}"/>
              </a:ext>
            </a:extLst>
          </p:cNvPr>
          <p:cNvSpPr>
            <a:spLocks noGrp="1"/>
          </p:cNvSpPr>
          <p:nvPr>
            <p:ph type="title"/>
          </p:nvPr>
        </p:nvSpPr>
        <p:spPr/>
        <p:txBody>
          <a:bodyPr/>
          <a:lstStyle/>
          <a:p>
            <a:r>
              <a:rPr lang="en-US" sz="3400" b="1" dirty="0"/>
              <a:t>Documentation Overview </a:t>
            </a:r>
            <a:r>
              <a:rPr lang="en-US" sz="2400" dirty="0"/>
              <a:t>(1 of 3)</a:t>
            </a:r>
          </a:p>
        </p:txBody>
      </p:sp>
      <p:sp>
        <p:nvSpPr>
          <p:cNvPr id="5" name="Content Placeholder 4"/>
          <p:cNvSpPr>
            <a:spLocks noGrp="1"/>
          </p:cNvSpPr>
          <p:nvPr>
            <p:ph type="body" sz="quarter" idx="11"/>
          </p:nvPr>
        </p:nvSpPr>
        <p:spPr>
          <a:xfrm>
            <a:off x="260660" y="1289948"/>
            <a:ext cx="11849100" cy="4803775"/>
          </a:xfrm>
        </p:spPr>
        <p:txBody>
          <a:bodyPr vert="horz" lIns="91440" tIns="45720" rIns="822960" bIns="45720" rtlCol="0" anchor="t">
            <a:normAutofit/>
          </a:bodyPr>
          <a:lstStyle/>
          <a:p>
            <a:pPr marL="0" indent="0">
              <a:buNone/>
              <a:defRPr/>
            </a:pPr>
            <a:r>
              <a:rPr lang="en-US" sz="2000" b="1" dirty="0">
                <a:latin typeface="Palatino Linotype"/>
              </a:rPr>
              <a:t>Available at the NJDOE:</a:t>
            </a:r>
            <a:endParaRPr lang="en-US" sz="2000" dirty="0">
              <a:latin typeface="Palatino Linotype"/>
            </a:endParaRPr>
          </a:p>
          <a:p>
            <a:pPr marL="800100" lvl="1" indent="-342900">
              <a:defRPr/>
            </a:pPr>
            <a:r>
              <a:rPr lang="en-US" sz="2000" dirty="0">
                <a:solidFill>
                  <a:prstClr val="black"/>
                </a:solidFill>
              </a:rPr>
              <a:t>NJ SMART data;</a:t>
            </a:r>
          </a:p>
          <a:p>
            <a:pPr marL="800100" lvl="1" indent="-342900">
              <a:defRPr/>
            </a:pPr>
            <a:r>
              <a:rPr lang="en-US" sz="2000" dirty="0">
                <a:solidFill>
                  <a:prstClr val="black"/>
                </a:solidFill>
              </a:rPr>
              <a:t>County District School Code (CDS);</a:t>
            </a:r>
          </a:p>
          <a:p>
            <a:pPr marL="800100" lvl="1" indent="-342900">
              <a:defRPr/>
            </a:pPr>
            <a:r>
              <a:rPr lang="en-US" sz="2000" dirty="0">
                <a:solidFill>
                  <a:prstClr val="black"/>
                </a:solidFill>
              </a:rPr>
              <a:t>Application submission dates;</a:t>
            </a:r>
          </a:p>
          <a:p>
            <a:pPr marL="800100" lvl="1" indent="-342900">
              <a:defRPr/>
            </a:pPr>
            <a:r>
              <a:rPr lang="en-US" sz="2000" dirty="0">
                <a:solidFill>
                  <a:prstClr val="black"/>
                </a:solidFill>
              </a:rPr>
              <a:t>Education and Law Enforcement MOA; and</a:t>
            </a:r>
          </a:p>
          <a:p>
            <a:pPr marL="800100" lvl="1" indent="-342900">
              <a:defRPr/>
            </a:pPr>
            <a:r>
              <a:rPr lang="en-US" sz="2000" dirty="0">
                <a:solidFill>
                  <a:prstClr val="black"/>
                </a:solidFill>
              </a:rPr>
              <a:t>Statement of Assurances (SOA).</a:t>
            </a:r>
            <a:endParaRPr lang="en-US" sz="2000" dirty="0"/>
          </a:p>
        </p:txBody>
      </p:sp>
      <p:sp>
        <p:nvSpPr>
          <p:cNvPr id="3" name="Slide Number Placeholder 2">
            <a:extLst>
              <a:ext uri="{FF2B5EF4-FFF2-40B4-BE49-F238E27FC236}">
                <a16:creationId xmlns:a16="http://schemas.microsoft.com/office/drawing/2014/main" id="{52DA31B5-6A44-4552-AE1E-586EF48956CE}"/>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161545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B7BB-676A-4705-877B-3B33DE8A621B}"/>
              </a:ext>
            </a:extLst>
          </p:cNvPr>
          <p:cNvSpPr>
            <a:spLocks noGrp="1"/>
          </p:cNvSpPr>
          <p:nvPr>
            <p:ph type="title"/>
          </p:nvPr>
        </p:nvSpPr>
        <p:spPr/>
        <p:txBody>
          <a:bodyPr/>
          <a:lstStyle/>
          <a:p>
            <a:r>
              <a:rPr lang="en-US" sz="3400" b="1" dirty="0"/>
              <a:t>Documentation Overview </a:t>
            </a:r>
            <a:r>
              <a:rPr lang="en-US" sz="2400" dirty="0"/>
              <a:t>(2 of 3)</a:t>
            </a:r>
          </a:p>
        </p:txBody>
      </p:sp>
      <p:sp>
        <p:nvSpPr>
          <p:cNvPr id="5" name="Content Placeholder 4"/>
          <p:cNvSpPr>
            <a:spLocks noGrp="1"/>
          </p:cNvSpPr>
          <p:nvPr>
            <p:ph type="body" sz="quarter" idx="11"/>
          </p:nvPr>
        </p:nvSpPr>
        <p:spPr>
          <a:xfrm>
            <a:off x="380770" y="1296803"/>
            <a:ext cx="11849100" cy="4803775"/>
          </a:xfrm>
        </p:spPr>
        <p:txBody>
          <a:bodyPr>
            <a:normAutofit/>
          </a:bodyPr>
          <a:lstStyle/>
          <a:p>
            <a:pPr marL="0" indent="0">
              <a:buNone/>
            </a:pPr>
            <a:r>
              <a:rPr lang="en-US" sz="2000" b="1" dirty="0">
                <a:solidFill>
                  <a:prstClr val="black"/>
                </a:solidFill>
              </a:rPr>
              <a:t>Provided by School District Board of Education:</a:t>
            </a:r>
          </a:p>
          <a:p>
            <a:pPr marL="800100" lvl="1" indent="-342900">
              <a:defRPr/>
            </a:pPr>
            <a:r>
              <a:rPr lang="en-US" sz="2000" dirty="0">
                <a:solidFill>
                  <a:prstClr val="black"/>
                </a:solidFill>
              </a:rPr>
              <a:t>Policies and procedures;</a:t>
            </a:r>
          </a:p>
          <a:p>
            <a:pPr marL="800100" lvl="1" indent="-342900">
              <a:defRPr/>
            </a:pPr>
            <a:r>
              <a:rPr lang="en-US" sz="2000" dirty="0">
                <a:solidFill>
                  <a:prstClr val="black"/>
                </a:solidFill>
              </a:rPr>
              <a:t>Board meeting minutes;</a:t>
            </a:r>
          </a:p>
          <a:p>
            <a:pPr marL="800100" lvl="1" indent="-342900">
              <a:defRPr/>
            </a:pPr>
            <a:r>
              <a:rPr lang="en-US" sz="2000" dirty="0">
                <a:solidFill>
                  <a:prstClr val="black"/>
                </a:solidFill>
              </a:rPr>
              <a:t>Meeting agendas, notes, sign-in sheets;</a:t>
            </a:r>
          </a:p>
          <a:p>
            <a:pPr marL="800100" lvl="1" indent="-342900">
              <a:defRPr/>
            </a:pPr>
            <a:r>
              <a:rPr lang="en-US" sz="2000" dirty="0">
                <a:solidFill>
                  <a:prstClr val="black"/>
                </a:solidFill>
              </a:rPr>
              <a:t>Health records; and</a:t>
            </a:r>
          </a:p>
          <a:p>
            <a:pPr marL="800100" lvl="1" indent="-342900">
              <a:defRPr/>
            </a:pPr>
            <a:r>
              <a:rPr lang="en-US" sz="2000" dirty="0">
                <a:solidFill>
                  <a:prstClr val="black"/>
                </a:solidFill>
              </a:rPr>
              <a:t>Additional documentation as requested.</a:t>
            </a:r>
          </a:p>
        </p:txBody>
      </p:sp>
      <p:sp>
        <p:nvSpPr>
          <p:cNvPr id="3" name="Slide Number Placeholder 2">
            <a:extLst>
              <a:ext uri="{FF2B5EF4-FFF2-40B4-BE49-F238E27FC236}">
                <a16:creationId xmlns:a16="http://schemas.microsoft.com/office/drawing/2014/main" id="{1157A828-EE8B-4ED5-9503-BF664AD702A0}"/>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154778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43E3-869F-4A28-BC82-6BC7767EE396}"/>
              </a:ext>
            </a:extLst>
          </p:cNvPr>
          <p:cNvSpPr>
            <a:spLocks noGrp="1"/>
          </p:cNvSpPr>
          <p:nvPr>
            <p:ph type="title"/>
          </p:nvPr>
        </p:nvSpPr>
        <p:spPr/>
        <p:txBody>
          <a:bodyPr>
            <a:normAutofit/>
          </a:bodyPr>
          <a:lstStyle/>
          <a:p>
            <a:r>
              <a:rPr lang="en-US" sz="3400" dirty="0"/>
              <a:t>Documentation Overview </a:t>
            </a:r>
            <a:r>
              <a:rPr lang="en-US" sz="2400" dirty="0"/>
              <a:t>(3 of 3)</a:t>
            </a:r>
          </a:p>
        </p:txBody>
      </p:sp>
      <p:sp>
        <p:nvSpPr>
          <p:cNvPr id="3" name="Content Placeholder 2">
            <a:extLst>
              <a:ext uri="{FF2B5EF4-FFF2-40B4-BE49-F238E27FC236}">
                <a16:creationId xmlns:a16="http://schemas.microsoft.com/office/drawing/2014/main" id="{9CD48DAB-56A4-445A-9445-319B17A6CB90}"/>
              </a:ext>
            </a:extLst>
          </p:cNvPr>
          <p:cNvSpPr>
            <a:spLocks noGrp="1"/>
          </p:cNvSpPr>
          <p:nvPr>
            <p:ph type="body" sz="quarter" idx="11"/>
          </p:nvPr>
        </p:nvSpPr>
        <p:spPr/>
        <p:txBody>
          <a:bodyPr>
            <a:normAutofit fontScale="25000" lnSpcReduction="20000"/>
          </a:bodyPr>
          <a:lstStyle/>
          <a:p>
            <a:pPr marL="0" indent="0">
              <a:buNone/>
            </a:pPr>
            <a:r>
              <a:rPr lang="en-US" sz="8000" b="1" dirty="0"/>
              <a:t>Documentation requirements for distribution of a district’s policy:</a:t>
            </a:r>
          </a:p>
          <a:p>
            <a:pPr lvl="1"/>
            <a:r>
              <a:rPr lang="en-US" sz="8000" dirty="0"/>
              <a:t>Method of providing individuals with the district’s policy</a:t>
            </a:r>
          </a:p>
          <a:p>
            <a:pPr lvl="1"/>
            <a:r>
              <a:rPr lang="en-US" sz="8000" dirty="0"/>
              <a:t>Can be accomplished by providing individuals with a hard copy of entire policy </a:t>
            </a:r>
            <a:r>
              <a:rPr lang="en-US" sz="8000" b="1" i="1" dirty="0"/>
              <a:t>or</a:t>
            </a:r>
            <a:r>
              <a:rPr lang="en-US" sz="8000" dirty="0"/>
              <a:t> providing notification on how to access the entire policy</a:t>
            </a:r>
          </a:p>
          <a:p>
            <a:pPr lvl="1"/>
            <a:r>
              <a:rPr lang="en-US" sz="8000" dirty="0"/>
              <a:t>District should be able to provide a hard copy on request</a:t>
            </a:r>
          </a:p>
          <a:p>
            <a:pPr lvl="1"/>
            <a:r>
              <a:rPr lang="en-US" sz="8000" dirty="0"/>
              <a:t>Examples of Non-Compliance</a:t>
            </a:r>
          </a:p>
          <a:p>
            <a:pPr lvl="2"/>
            <a:r>
              <a:rPr lang="en-US" sz="8000" dirty="0"/>
              <a:t>Abridged version only</a:t>
            </a:r>
          </a:p>
          <a:p>
            <a:pPr lvl="2"/>
            <a:r>
              <a:rPr lang="en-US" sz="8000" dirty="0"/>
              <a:t>Only posted on-line without notification of posting</a:t>
            </a:r>
          </a:p>
          <a:p>
            <a:pPr lvl="2"/>
            <a:r>
              <a:rPr lang="en-US" sz="8000" dirty="0"/>
              <a:t>Only available through password protected portal</a:t>
            </a:r>
          </a:p>
        </p:txBody>
      </p:sp>
      <p:sp>
        <p:nvSpPr>
          <p:cNvPr id="4" name="Slide Number Placeholder 3">
            <a:extLst>
              <a:ext uri="{FF2B5EF4-FFF2-40B4-BE49-F238E27FC236}">
                <a16:creationId xmlns:a16="http://schemas.microsoft.com/office/drawing/2014/main" id="{80D0225A-4F86-4386-B33C-0A77B2F4229E}"/>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95370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2205-3751-4E45-8BAC-A2A5B7755602}"/>
              </a:ext>
            </a:extLst>
          </p:cNvPr>
          <p:cNvSpPr>
            <a:spLocks noGrp="1"/>
          </p:cNvSpPr>
          <p:nvPr>
            <p:ph type="title"/>
          </p:nvPr>
        </p:nvSpPr>
        <p:spPr>
          <a:xfrm>
            <a:off x="1234903" y="396218"/>
            <a:ext cx="11808577" cy="822960"/>
          </a:xfrm>
        </p:spPr>
        <p:txBody>
          <a:bodyPr>
            <a:normAutofit/>
          </a:bodyPr>
          <a:lstStyle/>
          <a:p>
            <a:pPr algn="l"/>
            <a:r>
              <a:rPr lang="en-US" sz="3400" dirty="0">
                <a:latin typeface="Palatino Linotype" panose="02040502050505030304" pitchFamily="18" charset="0"/>
              </a:rPr>
              <a:t>Overview of Indicators and Actions </a:t>
            </a:r>
            <a:r>
              <a:rPr lang="en-US" sz="2400" dirty="0">
                <a:latin typeface="Palatino Linotype" panose="02040502050505030304" pitchFamily="18" charset="0"/>
              </a:rPr>
              <a:t>(1 of 2)</a:t>
            </a:r>
          </a:p>
        </p:txBody>
      </p:sp>
      <p:graphicFrame>
        <p:nvGraphicFramePr>
          <p:cNvPr id="4" name="Table 3" descr="This chart shows the type of data used for verification of compliance with the indicators.  It also shows where the information is obtained, whether district produced or Department produced.  The aim will be to reduce the number of times a district must provide information to the Department.  " title="Chart of Indicators and Actions">
            <a:extLst>
              <a:ext uri="{FF2B5EF4-FFF2-40B4-BE49-F238E27FC236}">
                <a16:creationId xmlns:a16="http://schemas.microsoft.com/office/drawing/2014/main" id="{9F43AD08-9CF7-42EE-AF96-68BA3BEBEABD}"/>
              </a:ext>
            </a:extLst>
          </p:cNvPr>
          <p:cNvGraphicFramePr>
            <a:graphicFrameLocks noGrp="1"/>
          </p:cNvGraphicFramePr>
          <p:nvPr>
            <p:extLst>
              <p:ext uri="{D42A27DB-BD31-4B8C-83A1-F6EECF244321}">
                <p14:modId xmlns:p14="http://schemas.microsoft.com/office/powerpoint/2010/main" val="3451174116"/>
              </p:ext>
            </p:extLst>
          </p:nvPr>
        </p:nvGraphicFramePr>
        <p:xfrm>
          <a:off x="1095828" y="1297237"/>
          <a:ext cx="10058400" cy="4665513"/>
        </p:xfrm>
        <a:graphic>
          <a:graphicData uri="http://schemas.openxmlformats.org/drawingml/2006/table">
            <a:tbl>
              <a:tblPr firstRow="1" bandRow="1">
                <a:tableStyleId>{5C22544A-7EE6-4342-B048-85BDC9FD1C3A}</a:tableStyleId>
              </a:tblPr>
              <a:tblGrid>
                <a:gridCol w="1854820">
                  <a:extLst>
                    <a:ext uri="{9D8B030D-6E8A-4147-A177-3AD203B41FA5}">
                      <a16:colId xmlns:a16="http://schemas.microsoft.com/office/drawing/2014/main" val="795151067"/>
                    </a:ext>
                  </a:extLst>
                </a:gridCol>
                <a:gridCol w="2056779">
                  <a:extLst>
                    <a:ext uri="{9D8B030D-6E8A-4147-A177-3AD203B41FA5}">
                      <a16:colId xmlns:a16="http://schemas.microsoft.com/office/drawing/2014/main" val="3467126331"/>
                    </a:ext>
                  </a:extLst>
                </a:gridCol>
                <a:gridCol w="2752862">
                  <a:extLst>
                    <a:ext uri="{9D8B030D-6E8A-4147-A177-3AD203B41FA5}">
                      <a16:colId xmlns:a16="http://schemas.microsoft.com/office/drawing/2014/main" val="465752137"/>
                    </a:ext>
                  </a:extLst>
                </a:gridCol>
                <a:gridCol w="3393939">
                  <a:extLst>
                    <a:ext uri="{9D8B030D-6E8A-4147-A177-3AD203B41FA5}">
                      <a16:colId xmlns:a16="http://schemas.microsoft.com/office/drawing/2014/main" val="2770455590"/>
                    </a:ext>
                  </a:extLst>
                </a:gridCol>
              </a:tblGrid>
              <a:tr h="884611">
                <a:tc>
                  <a:txBody>
                    <a:bodyPr/>
                    <a:lstStyle/>
                    <a:p>
                      <a:pPr algn="ctr"/>
                      <a:r>
                        <a:rPr lang="en-US" sz="2000" dirty="0"/>
                        <a:t>Indicators</a:t>
                      </a:r>
                    </a:p>
                  </a:txBody>
                  <a:tcPr>
                    <a:solidFill>
                      <a:schemeClr val="accent1">
                        <a:lumMod val="50000"/>
                      </a:schemeClr>
                    </a:solidFill>
                  </a:tcPr>
                </a:tc>
                <a:tc>
                  <a:txBody>
                    <a:bodyPr/>
                    <a:lstStyle/>
                    <a:p>
                      <a:pPr algn="ctr"/>
                      <a:r>
                        <a:rPr lang="en-US" sz="2000" dirty="0"/>
                        <a:t>District Action</a:t>
                      </a:r>
                    </a:p>
                  </a:txBody>
                  <a:tcPr>
                    <a:solidFill>
                      <a:schemeClr val="accent1">
                        <a:lumMod val="50000"/>
                      </a:schemeClr>
                    </a:solidFill>
                  </a:tcPr>
                </a:tc>
                <a:tc>
                  <a:txBody>
                    <a:bodyPr/>
                    <a:lstStyle/>
                    <a:p>
                      <a:pPr algn="ctr"/>
                      <a:r>
                        <a:rPr lang="en-US" sz="2000" dirty="0"/>
                        <a:t>County Office Action</a:t>
                      </a:r>
                    </a:p>
                  </a:txBody>
                  <a:tcPr>
                    <a:solidFill>
                      <a:schemeClr val="accent1">
                        <a:lumMod val="50000"/>
                      </a:schemeClr>
                    </a:solidFill>
                  </a:tcPr>
                </a:tc>
                <a:tc>
                  <a:txBody>
                    <a:bodyPr/>
                    <a:lstStyle/>
                    <a:p>
                      <a:pPr algn="ctr"/>
                      <a:r>
                        <a:rPr lang="en-US" sz="2000" dirty="0"/>
                        <a:t>Data Source</a:t>
                      </a:r>
                    </a:p>
                  </a:txBody>
                  <a:tcPr>
                    <a:solidFill>
                      <a:schemeClr val="accent1">
                        <a:lumMod val="50000"/>
                      </a:schemeClr>
                    </a:solidFill>
                  </a:tcPr>
                </a:tc>
                <a:extLst>
                  <a:ext uri="{0D108BD9-81ED-4DB2-BD59-A6C34878D82A}">
                    <a16:rowId xmlns:a16="http://schemas.microsoft.com/office/drawing/2014/main" val="3060466600"/>
                  </a:ext>
                </a:extLst>
              </a:tr>
              <a:tr h="884611">
                <a:tc>
                  <a:txBody>
                    <a:bodyPr/>
                    <a:lstStyle/>
                    <a:p>
                      <a:pPr algn="ctr"/>
                      <a:r>
                        <a:rPr lang="en-US" sz="2000" b="1" dirty="0"/>
                        <a:t>1a,</a:t>
                      </a:r>
                      <a:r>
                        <a:rPr lang="en-US" sz="2000" b="1" baseline="0" dirty="0"/>
                        <a:t> </a:t>
                      </a:r>
                      <a:r>
                        <a:rPr lang="en-US" sz="2000" b="1" dirty="0"/>
                        <a:t>1b, &amp; 3b</a:t>
                      </a:r>
                    </a:p>
                  </a:txBody>
                  <a:tcPr/>
                </a:tc>
                <a:tc>
                  <a:txBody>
                    <a:bodyPr/>
                    <a:lstStyle/>
                    <a:p>
                      <a:pPr marL="0" algn="ctr" defTabSz="914400" rtl="0" eaLnBrk="1" latinLnBrk="0" hangingPunct="1"/>
                      <a:r>
                        <a:rPr lang="en-US" sz="2000" b="1" kern="1200" dirty="0">
                          <a:solidFill>
                            <a:schemeClr val="dk1"/>
                          </a:solidFill>
                          <a:latin typeface="+mn-lt"/>
                          <a:ea typeface="+mn-ea"/>
                          <a:cs typeface="+mn-cs"/>
                        </a:rPr>
                        <a:t>None</a:t>
                      </a:r>
                    </a:p>
                  </a:txBody>
                  <a:tcPr/>
                </a:tc>
                <a:tc>
                  <a:txBody>
                    <a:bodyPr/>
                    <a:lstStyle/>
                    <a:p>
                      <a:pPr algn="ctr"/>
                      <a:r>
                        <a:rPr lang="en-US" sz="2000" dirty="0"/>
                        <a:t>Review data</a:t>
                      </a:r>
                    </a:p>
                  </a:txBody>
                  <a:tcPr/>
                </a:tc>
                <a:tc>
                  <a:txBody>
                    <a:bodyPr/>
                    <a:lstStyle/>
                    <a:p>
                      <a:pPr algn="ctr"/>
                      <a:r>
                        <a:rPr lang="en-US" sz="2000" dirty="0"/>
                        <a:t>NJDOE will Provide</a:t>
                      </a:r>
                    </a:p>
                  </a:txBody>
                  <a:tcPr/>
                </a:tc>
                <a:extLst>
                  <a:ext uri="{0D108BD9-81ED-4DB2-BD59-A6C34878D82A}">
                    <a16:rowId xmlns:a16="http://schemas.microsoft.com/office/drawing/2014/main" val="1028738643"/>
                  </a:ext>
                </a:extLst>
              </a:tr>
              <a:tr h="884611">
                <a:tc>
                  <a:txBody>
                    <a:bodyPr/>
                    <a:lstStyle/>
                    <a:p>
                      <a:pPr algn="ctr"/>
                      <a:r>
                        <a:rPr lang="en-US" sz="2000" b="1" dirty="0"/>
                        <a:t>2a</a:t>
                      </a:r>
                    </a:p>
                  </a:txBody>
                  <a:tcPr/>
                </a:tc>
                <a:tc>
                  <a:txBody>
                    <a:bodyPr/>
                    <a:lstStyle/>
                    <a:p>
                      <a:pPr algn="ctr"/>
                      <a:r>
                        <a:rPr lang="en-US" sz="2000" dirty="0"/>
                        <a:t>None</a:t>
                      </a:r>
                    </a:p>
                  </a:txBody>
                  <a:tcPr/>
                </a:tc>
                <a:tc>
                  <a:txBody>
                    <a:bodyPr/>
                    <a:lstStyle/>
                    <a:p>
                      <a:pPr algn="ctr"/>
                      <a:r>
                        <a:rPr lang="en-US" sz="2000" dirty="0"/>
                        <a:t>Review data</a:t>
                      </a:r>
                    </a:p>
                  </a:txBody>
                  <a:tcPr/>
                </a:tc>
                <a:tc>
                  <a:txBody>
                    <a:bodyPr/>
                    <a:lstStyle/>
                    <a:p>
                      <a:pPr algn="ctr"/>
                      <a:r>
                        <a:rPr lang="en-US" sz="2000" dirty="0"/>
                        <a:t>CDS</a:t>
                      </a:r>
                    </a:p>
                  </a:txBody>
                  <a:tcPr/>
                </a:tc>
                <a:extLst>
                  <a:ext uri="{0D108BD9-81ED-4DB2-BD59-A6C34878D82A}">
                    <a16:rowId xmlns:a16="http://schemas.microsoft.com/office/drawing/2014/main" val="2274318954"/>
                  </a:ext>
                </a:extLst>
              </a:tr>
              <a:tr h="1004804">
                <a:tc>
                  <a:txBody>
                    <a:bodyPr/>
                    <a:lstStyle/>
                    <a:p>
                      <a:pPr algn="ctr"/>
                      <a:r>
                        <a:rPr lang="en-US" sz="2000" b="1" dirty="0"/>
                        <a:t>2b</a:t>
                      </a:r>
                    </a:p>
                  </a:txBody>
                  <a:tcPr/>
                </a:tc>
                <a:tc>
                  <a:txBody>
                    <a:bodyPr/>
                    <a:lstStyle/>
                    <a:p>
                      <a:pPr algn="ctr"/>
                      <a:r>
                        <a:rPr lang="en-US" sz="2000" dirty="0"/>
                        <a:t>Provide</a:t>
                      </a:r>
                      <a:r>
                        <a:rPr lang="en-US" sz="2000" baseline="0" dirty="0"/>
                        <a:t> documentation as necessary</a:t>
                      </a:r>
                      <a:endParaRPr lang="en-US" sz="2000" dirty="0"/>
                    </a:p>
                  </a:txBody>
                  <a:tcPr/>
                </a:tc>
                <a:tc>
                  <a:txBody>
                    <a:bodyPr/>
                    <a:lstStyle/>
                    <a:p>
                      <a:pPr algn="ctr"/>
                      <a:r>
                        <a:rPr lang="en-US" sz="2000" dirty="0"/>
                        <a:t>Review data and any necessary documentation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CDS</a:t>
                      </a:r>
                    </a:p>
                  </a:txBody>
                  <a:tcPr/>
                </a:tc>
                <a:extLst>
                  <a:ext uri="{0D108BD9-81ED-4DB2-BD59-A6C34878D82A}">
                    <a16:rowId xmlns:a16="http://schemas.microsoft.com/office/drawing/2014/main" val="382049502"/>
                  </a:ext>
                </a:extLst>
              </a:tr>
              <a:tr h="10048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3a, 4, 5, 9, 10, 11,</a:t>
                      </a:r>
                      <a:r>
                        <a:rPr lang="en-US" sz="2000" b="1" baseline="0" dirty="0"/>
                        <a:t> </a:t>
                      </a:r>
                      <a:r>
                        <a:rPr lang="en-US" sz="2000" b="1" dirty="0"/>
                        <a:t>13, 14, &amp; 18 </a:t>
                      </a:r>
                    </a:p>
                    <a:p>
                      <a:pPr algn="ctr"/>
                      <a:endParaRPr lang="en-US" sz="2000" b="1" dirty="0"/>
                    </a:p>
                  </a:txBody>
                  <a:tcPr/>
                </a:tc>
                <a:tc>
                  <a:txBody>
                    <a:bodyPr/>
                    <a:lstStyle/>
                    <a:p>
                      <a:pPr algn="ctr"/>
                      <a:r>
                        <a:rPr lang="en-US" sz="2000" dirty="0"/>
                        <a:t>Provide</a:t>
                      </a:r>
                      <a:r>
                        <a:rPr lang="en-US" sz="2000" baseline="0" dirty="0"/>
                        <a:t> documentation</a:t>
                      </a:r>
                      <a:endParaRPr lang="en-US" sz="2000" dirty="0"/>
                    </a:p>
                  </a:txBody>
                  <a:tcPr/>
                </a:tc>
                <a:tc>
                  <a:txBody>
                    <a:bodyPr/>
                    <a:lstStyle/>
                    <a:p>
                      <a:pPr algn="ctr"/>
                      <a:r>
                        <a:rPr lang="en-US" sz="2000" dirty="0"/>
                        <a:t>Review documentation</a:t>
                      </a:r>
                    </a:p>
                  </a:txBody>
                  <a:tcPr/>
                </a:tc>
                <a:tc>
                  <a:txBody>
                    <a:bodyPr/>
                    <a:lstStyle/>
                    <a:p>
                      <a:pPr algn="ctr"/>
                      <a:r>
                        <a:rPr lang="en-US" sz="2000" dirty="0"/>
                        <a:t>District files</a:t>
                      </a:r>
                    </a:p>
                  </a:txBody>
                  <a:tcPr/>
                </a:tc>
                <a:extLst>
                  <a:ext uri="{0D108BD9-81ED-4DB2-BD59-A6C34878D82A}">
                    <a16:rowId xmlns:a16="http://schemas.microsoft.com/office/drawing/2014/main" val="1826121262"/>
                  </a:ext>
                </a:extLst>
              </a:tr>
            </a:tbl>
          </a:graphicData>
        </a:graphic>
      </p:graphicFrame>
      <p:sp>
        <p:nvSpPr>
          <p:cNvPr id="5" name="TextBox 4">
            <a:extLst>
              <a:ext uri="{FF2B5EF4-FFF2-40B4-BE49-F238E27FC236}">
                <a16:creationId xmlns:a16="http://schemas.microsoft.com/office/drawing/2014/main" id="{C705F669-0194-42F0-B331-1EC07C2BA28F}"/>
              </a:ext>
            </a:extLst>
          </p:cNvPr>
          <p:cNvSpPr txBox="1"/>
          <p:nvPr/>
        </p:nvSpPr>
        <p:spPr>
          <a:xfrm>
            <a:off x="10914743" y="6357257"/>
            <a:ext cx="478971" cy="276999"/>
          </a:xfrm>
          <a:prstGeom prst="rect">
            <a:avLst/>
          </a:prstGeom>
          <a:noFill/>
        </p:spPr>
        <p:txBody>
          <a:bodyPr wrap="square" rtlCol="0">
            <a:spAutoFit/>
          </a:bodyPr>
          <a:lstStyle/>
          <a:p>
            <a:r>
              <a:rPr lang="en-US" sz="1200" dirty="0">
                <a:solidFill>
                  <a:schemeClr val="bg1"/>
                </a:solidFill>
                <a:latin typeface="Palatino Linotype" panose="02040502050505030304" pitchFamily="18" charset="0"/>
              </a:rPr>
              <a:t>13</a:t>
            </a:r>
          </a:p>
        </p:txBody>
      </p:sp>
    </p:spTree>
    <p:extLst>
      <p:ext uri="{BB962C8B-B14F-4D97-AF65-F5344CB8AC3E}">
        <p14:creationId xmlns:p14="http://schemas.microsoft.com/office/powerpoint/2010/main" val="235853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2205-3751-4E45-8BAC-A2A5B7755602}"/>
              </a:ext>
            </a:extLst>
          </p:cNvPr>
          <p:cNvSpPr>
            <a:spLocks noGrp="1"/>
          </p:cNvSpPr>
          <p:nvPr>
            <p:ph type="title"/>
          </p:nvPr>
        </p:nvSpPr>
        <p:spPr>
          <a:xfrm>
            <a:off x="1237614" y="414493"/>
            <a:ext cx="11808577" cy="823288"/>
          </a:xfrm>
        </p:spPr>
        <p:txBody>
          <a:bodyPr>
            <a:normAutofit/>
          </a:bodyPr>
          <a:lstStyle/>
          <a:p>
            <a:pPr algn="l"/>
            <a:r>
              <a:rPr lang="en-US" sz="3400" dirty="0">
                <a:latin typeface="Palatino Linotype" panose="02040502050505030304" pitchFamily="18" charset="0"/>
              </a:rPr>
              <a:t>Overview of Indicators and Actions </a:t>
            </a:r>
            <a:r>
              <a:rPr lang="en-US" sz="2400" dirty="0">
                <a:latin typeface="Palatino Linotype" panose="02040502050505030304" pitchFamily="18" charset="0"/>
              </a:rPr>
              <a:t>(2 of 2)</a:t>
            </a:r>
          </a:p>
        </p:txBody>
      </p:sp>
      <p:graphicFrame>
        <p:nvGraphicFramePr>
          <p:cNvPr id="4" name="Table 3" descr="This chart shows the type of data used for verification of compliance with the indicators.  It also shows where the information is obtained, whether district produced or Department produced.  The aim will be to reduce the number of times a district must provide information to the Department.  " title="Chart of Indicators and Actions">
            <a:extLst>
              <a:ext uri="{FF2B5EF4-FFF2-40B4-BE49-F238E27FC236}">
                <a16:creationId xmlns:a16="http://schemas.microsoft.com/office/drawing/2014/main" id="{9F43AD08-9CF7-42EE-AF96-68BA3BEBEABD}"/>
              </a:ext>
            </a:extLst>
          </p:cNvPr>
          <p:cNvGraphicFramePr>
            <a:graphicFrameLocks noGrp="1"/>
          </p:cNvGraphicFramePr>
          <p:nvPr>
            <p:extLst>
              <p:ext uri="{D42A27DB-BD31-4B8C-83A1-F6EECF244321}">
                <p14:modId xmlns:p14="http://schemas.microsoft.com/office/powerpoint/2010/main" val="2900399389"/>
              </p:ext>
            </p:extLst>
          </p:nvPr>
        </p:nvGraphicFramePr>
        <p:xfrm>
          <a:off x="1066799" y="1237781"/>
          <a:ext cx="10058401" cy="4666311"/>
        </p:xfrm>
        <a:graphic>
          <a:graphicData uri="http://schemas.openxmlformats.org/drawingml/2006/table">
            <a:tbl>
              <a:tblPr firstRow="1" bandRow="1">
                <a:tableStyleId>{5C22544A-7EE6-4342-B048-85BDC9FD1C3A}</a:tableStyleId>
              </a:tblPr>
              <a:tblGrid>
                <a:gridCol w="1650575">
                  <a:extLst>
                    <a:ext uri="{9D8B030D-6E8A-4147-A177-3AD203B41FA5}">
                      <a16:colId xmlns:a16="http://schemas.microsoft.com/office/drawing/2014/main" val="795151067"/>
                    </a:ext>
                  </a:extLst>
                </a:gridCol>
                <a:gridCol w="2261025">
                  <a:extLst>
                    <a:ext uri="{9D8B030D-6E8A-4147-A177-3AD203B41FA5}">
                      <a16:colId xmlns:a16="http://schemas.microsoft.com/office/drawing/2014/main" val="3467126331"/>
                    </a:ext>
                  </a:extLst>
                </a:gridCol>
                <a:gridCol w="2752862">
                  <a:extLst>
                    <a:ext uri="{9D8B030D-6E8A-4147-A177-3AD203B41FA5}">
                      <a16:colId xmlns:a16="http://schemas.microsoft.com/office/drawing/2014/main" val="465752137"/>
                    </a:ext>
                  </a:extLst>
                </a:gridCol>
                <a:gridCol w="3393939">
                  <a:extLst>
                    <a:ext uri="{9D8B030D-6E8A-4147-A177-3AD203B41FA5}">
                      <a16:colId xmlns:a16="http://schemas.microsoft.com/office/drawing/2014/main" val="2770455590"/>
                    </a:ext>
                  </a:extLst>
                </a:gridCol>
              </a:tblGrid>
              <a:tr h="424876">
                <a:tc>
                  <a:txBody>
                    <a:bodyPr/>
                    <a:lstStyle/>
                    <a:p>
                      <a:pPr algn="ctr"/>
                      <a:r>
                        <a:rPr lang="en-US" sz="2000" dirty="0"/>
                        <a:t>Indicators</a:t>
                      </a:r>
                    </a:p>
                  </a:txBody>
                  <a:tcPr>
                    <a:solidFill>
                      <a:schemeClr val="accent1">
                        <a:lumMod val="50000"/>
                      </a:schemeClr>
                    </a:solidFill>
                  </a:tcPr>
                </a:tc>
                <a:tc>
                  <a:txBody>
                    <a:bodyPr/>
                    <a:lstStyle/>
                    <a:p>
                      <a:pPr algn="ctr"/>
                      <a:r>
                        <a:rPr lang="en-US" sz="2000" dirty="0"/>
                        <a:t>District Action</a:t>
                      </a:r>
                    </a:p>
                  </a:txBody>
                  <a:tcPr>
                    <a:solidFill>
                      <a:schemeClr val="accent1">
                        <a:lumMod val="50000"/>
                      </a:schemeClr>
                    </a:solidFill>
                  </a:tcPr>
                </a:tc>
                <a:tc>
                  <a:txBody>
                    <a:bodyPr/>
                    <a:lstStyle/>
                    <a:p>
                      <a:pPr algn="ctr"/>
                      <a:r>
                        <a:rPr lang="en-US" sz="2000" dirty="0"/>
                        <a:t>County Office Action</a:t>
                      </a:r>
                    </a:p>
                  </a:txBody>
                  <a:tcPr>
                    <a:solidFill>
                      <a:schemeClr val="accent1">
                        <a:lumMod val="50000"/>
                      </a:schemeClr>
                    </a:solidFill>
                  </a:tcPr>
                </a:tc>
                <a:tc>
                  <a:txBody>
                    <a:bodyPr/>
                    <a:lstStyle/>
                    <a:p>
                      <a:pPr algn="ctr"/>
                      <a:r>
                        <a:rPr lang="en-US" sz="2000" dirty="0"/>
                        <a:t>Data Source</a:t>
                      </a:r>
                    </a:p>
                  </a:txBody>
                  <a:tcPr>
                    <a:solidFill>
                      <a:schemeClr val="accent1">
                        <a:lumMod val="50000"/>
                      </a:schemeClr>
                    </a:solidFill>
                  </a:tcPr>
                </a:tc>
                <a:extLst>
                  <a:ext uri="{0D108BD9-81ED-4DB2-BD59-A6C34878D82A}">
                    <a16:rowId xmlns:a16="http://schemas.microsoft.com/office/drawing/2014/main" val="3060466600"/>
                  </a:ext>
                </a:extLst>
              </a:tr>
              <a:tr h="1405360">
                <a:tc>
                  <a:txBody>
                    <a:bodyPr/>
                    <a:lstStyle/>
                    <a:p>
                      <a:pPr algn="ctr"/>
                      <a:r>
                        <a:rPr lang="en-US" sz="2000" b="1" dirty="0"/>
                        <a:t>6 &amp; 7</a:t>
                      </a:r>
                    </a:p>
                  </a:txBody>
                  <a:tcPr/>
                </a:tc>
                <a:tc>
                  <a:txBody>
                    <a:bodyPr/>
                    <a:lstStyle/>
                    <a:p>
                      <a:pPr algn="ctr"/>
                      <a:r>
                        <a:rPr lang="en-US" sz="2000" dirty="0"/>
                        <a:t>Provide</a:t>
                      </a:r>
                      <a:r>
                        <a:rPr lang="en-US" sz="2000" baseline="0" dirty="0"/>
                        <a:t> documentation</a:t>
                      </a:r>
                      <a:endParaRPr lang="en-US" sz="2000" dirty="0"/>
                    </a:p>
                  </a:txBody>
                  <a:tcPr/>
                </a:tc>
                <a:tc>
                  <a:txBody>
                    <a:bodyPr/>
                    <a:lstStyle/>
                    <a:p>
                      <a:pPr algn="ctr"/>
                      <a:r>
                        <a:rPr lang="en-US" sz="2000" dirty="0"/>
                        <a:t>Review</a:t>
                      </a:r>
                      <a:r>
                        <a:rPr lang="en-US" sz="2000" baseline="0" dirty="0"/>
                        <a:t> documentation and list of LEAs</a:t>
                      </a:r>
                      <a:endParaRPr lang="en-US" sz="2000" dirty="0"/>
                    </a:p>
                  </a:txBody>
                  <a:tcPr/>
                </a:tc>
                <a:tc>
                  <a:txBody>
                    <a:bodyPr/>
                    <a:lstStyle/>
                    <a:p>
                      <a:pPr algn="ctr"/>
                      <a:r>
                        <a:rPr lang="en-US" sz="2000" dirty="0"/>
                        <a:t>Distric</a:t>
                      </a:r>
                      <a:r>
                        <a:rPr lang="en-US" sz="2000" baseline="0" dirty="0"/>
                        <a:t>t files </a:t>
                      </a:r>
                      <a:r>
                        <a:rPr lang="en-US" sz="2000" b="1" i="1" baseline="0" dirty="0"/>
                        <a:t>and</a:t>
                      </a:r>
                      <a:r>
                        <a:rPr lang="en-US" sz="2000" baseline="0" dirty="0"/>
                        <a:t> </a:t>
                      </a:r>
                      <a:r>
                        <a:rPr lang="en-US" sz="2000" dirty="0"/>
                        <a:t>Office of Student Support Services </a:t>
                      </a:r>
                      <a:r>
                        <a:rPr lang="en-US" sz="2000" baseline="0" dirty="0"/>
                        <a:t>will provide list of districts with late submissions.</a:t>
                      </a:r>
                    </a:p>
                  </a:txBody>
                  <a:tcPr/>
                </a:tc>
                <a:extLst>
                  <a:ext uri="{0D108BD9-81ED-4DB2-BD59-A6C34878D82A}">
                    <a16:rowId xmlns:a16="http://schemas.microsoft.com/office/drawing/2014/main" val="1028738643"/>
                  </a:ext>
                </a:extLst>
              </a:tr>
              <a:tr h="751704">
                <a:tc>
                  <a:txBody>
                    <a:bodyPr/>
                    <a:lstStyle/>
                    <a:p>
                      <a:pPr algn="ctr"/>
                      <a:r>
                        <a:rPr lang="en-US" sz="2000" b="1" dirty="0"/>
                        <a:t>8,</a:t>
                      </a:r>
                      <a:r>
                        <a:rPr lang="en-US" sz="2000" b="1" baseline="0" dirty="0"/>
                        <a:t> </a:t>
                      </a:r>
                      <a:r>
                        <a:rPr lang="en-US" sz="2000" b="1" dirty="0"/>
                        <a:t>15,</a:t>
                      </a:r>
                      <a:r>
                        <a:rPr lang="en-US" sz="2000" b="1" baseline="0" dirty="0"/>
                        <a:t> </a:t>
                      </a:r>
                      <a:r>
                        <a:rPr lang="en-US" sz="2000" b="1" dirty="0"/>
                        <a:t>&amp; 17</a:t>
                      </a:r>
                    </a:p>
                  </a:txBody>
                  <a:tcPr/>
                </a:tc>
                <a:tc>
                  <a:txBody>
                    <a:bodyPr/>
                    <a:lstStyle/>
                    <a:p>
                      <a:pPr algn="ctr"/>
                      <a:r>
                        <a:rPr lang="en-US" sz="2000" dirty="0"/>
                        <a:t>None</a:t>
                      </a:r>
                    </a:p>
                  </a:txBody>
                  <a:tcPr/>
                </a:tc>
                <a:tc>
                  <a:txBody>
                    <a:bodyPr/>
                    <a:lstStyle/>
                    <a:p>
                      <a:pPr algn="ctr"/>
                      <a:r>
                        <a:rPr lang="en-US" sz="2000" dirty="0"/>
                        <a:t>Review county office documentation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County office</a:t>
                      </a:r>
                      <a:r>
                        <a:rPr lang="en-US" sz="2000" baseline="0" dirty="0"/>
                        <a:t> files</a:t>
                      </a:r>
                      <a:endParaRPr lang="en-US" sz="2000" dirty="0"/>
                    </a:p>
                  </a:txBody>
                  <a:tcPr/>
                </a:tc>
                <a:extLst>
                  <a:ext uri="{0D108BD9-81ED-4DB2-BD59-A6C34878D82A}">
                    <a16:rowId xmlns:a16="http://schemas.microsoft.com/office/drawing/2014/main" val="2274318954"/>
                  </a:ext>
                </a:extLst>
              </a:tr>
              <a:tr h="1002969">
                <a:tc>
                  <a:txBody>
                    <a:bodyPr/>
                    <a:lstStyle/>
                    <a:p>
                      <a:pPr algn="ctr"/>
                      <a:r>
                        <a:rPr lang="en-US" sz="2000" b="1" dirty="0"/>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Provide</a:t>
                      </a:r>
                      <a:r>
                        <a:rPr lang="en-US" sz="2000" baseline="0" dirty="0"/>
                        <a:t> documentation</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Review</a:t>
                      </a:r>
                      <a:r>
                        <a:rPr lang="en-US" sz="2000" baseline="0" dirty="0"/>
                        <a:t> </a:t>
                      </a:r>
                      <a:r>
                        <a:rPr lang="en-US" sz="2000" dirty="0"/>
                        <a:t>documentation and </a:t>
                      </a:r>
                      <a:r>
                        <a:rPr lang="en-US" sz="2000" b="0" dirty="0"/>
                        <a:t>conduct site visit</a:t>
                      </a:r>
                    </a:p>
                  </a:txBody>
                  <a:tcPr/>
                </a:tc>
                <a:tc>
                  <a:txBody>
                    <a:bodyPr/>
                    <a:lstStyle/>
                    <a:p>
                      <a:pPr algn="ctr"/>
                      <a:r>
                        <a:rPr lang="en-US" sz="2000" dirty="0"/>
                        <a:t>District files</a:t>
                      </a:r>
                    </a:p>
                  </a:txBody>
                  <a:tcPr/>
                </a:tc>
                <a:extLst>
                  <a:ext uri="{0D108BD9-81ED-4DB2-BD59-A6C34878D82A}">
                    <a16:rowId xmlns:a16="http://schemas.microsoft.com/office/drawing/2014/main" val="382049502"/>
                  </a:ext>
                </a:extLst>
              </a:tr>
              <a:tr h="1078531">
                <a:tc>
                  <a:txBody>
                    <a:bodyPr/>
                    <a:lstStyle/>
                    <a:p>
                      <a:pPr algn="ctr"/>
                      <a:r>
                        <a:rPr lang="en-US" sz="2000" b="1" dirty="0"/>
                        <a:t>16</a:t>
                      </a:r>
                    </a:p>
                  </a:txBody>
                  <a:tcPr/>
                </a:tc>
                <a:tc>
                  <a:txBody>
                    <a:bodyPr/>
                    <a:lstStyle/>
                    <a:p>
                      <a:pPr algn="ctr"/>
                      <a:r>
                        <a:rPr lang="en-US" sz="2000" dirty="0"/>
                        <a:t>Provide</a:t>
                      </a:r>
                      <a:r>
                        <a:rPr lang="en-US" sz="2000" baseline="0" dirty="0"/>
                        <a:t> documentation</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Review district and county</a:t>
                      </a:r>
                      <a:r>
                        <a:rPr lang="en-US" sz="2000" baseline="0" dirty="0"/>
                        <a:t> office documentation</a:t>
                      </a:r>
                      <a:endParaRPr lang="en-US" sz="2000" dirty="0"/>
                    </a:p>
                  </a:txBody>
                  <a:tcPr/>
                </a:tc>
                <a:tc>
                  <a:txBody>
                    <a:bodyPr/>
                    <a:lstStyle/>
                    <a:p>
                      <a:pPr algn="ctr"/>
                      <a:r>
                        <a:rPr lang="en-US" sz="2000" dirty="0"/>
                        <a:t>District and county</a:t>
                      </a:r>
                      <a:r>
                        <a:rPr lang="en-US" sz="2000" baseline="0" dirty="0"/>
                        <a:t> office files</a:t>
                      </a:r>
                      <a:endParaRPr lang="en-US" sz="2000" dirty="0"/>
                    </a:p>
                  </a:txBody>
                  <a:tcPr/>
                </a:tc>
                <a:extLst>
                  <a:ext uri="{0D108BD9-81ED-4DB2-BD59-A6C34878D82A}">
                    <a16:rowId xmlns:a16="http://schemas.microsoft.com/office/drawing/2014/main" val="1826121262"/>
                  </a:ext>
                </a:extLst>
              </a:tr>
            </a:tbl>
          </a:graphicData>
        </a:graphic>
      </p:graphicFrame>
      <p:sp>
        <p:nvSpPr>
          <p:cNvPr id="5" name="TextBox 4">
            <a:extLst>
              <a:ext uri="{FF2B5EF4-FFF2-40B4-BE49-F238E27FC236}">
                <a16:creationId xmlns:a16="http://schemas.microsoft.com/office/drawing/2014/main" id="{CABB6B68-BE35-4BB9-8BF7-04B5A3A993CB}"/>
              </a:ext>
            </a:extLst>
          </p:cNvPr>
          <p:cNvSpPr txBox="1"/>
          <p:nvPr/>
        </p:nvSpPr>
        <p:spPr>
          <a:xfrm>
            <a:off x="10842171" y="6313714"/>
            <a:ext cx="566058" cy="276999"/>
          </a:xfrm>
          <a:prstGeom prst="rect">
            <a:avLst/>
          </a:prstGeom>
          <a:noFill/>
        </p:spPr>
        <p:txBody>
          <a:bodyPr wrap="square" rtlCol="0">
            <a:spAutoFit/>
          </a:bodyPr>
          <a:lstStyle/>
          <a:p>
            <a:r>
              <a:rPr lang="en-US" sz="1200" dirty="0">
                <a:solidFill>
                  <a:schemeClr val="bg1"/>
                </a:solidFill>
                <a:latin typeface="Palatino Linotype" panose="02040502050505030304" pitchFamily="18" charset="0"/>
              </a:rPr>
              <a:t>14</a:t>
            </a:r>
          </a:p>
        </p:txBody>
      </p:sp>
    </p:spTree>
    <p:extLst>
      <p:ext uri="{BB962C8B-B14F-4D97-AF65-F5344CB8AC3E}">
        <p14:creationId xmlns:p14="http://schemas.microsoft.com/office/powerpoint/2010/main" val="343957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A539-3F1D-4DF9-B649-A1F30D6546FB}"/>
              </a:ext>
            </a:extLst>
          </p:cNvPr>
          <p:cNvSpPr>
            <a:spLocks noGrp="1"/>
          </p:cNvSpPr>
          <p:nvPr>
            <p:ph type="title"/>
          </p:nvPr>
        </p:nvSpPr>
        <p:spPr>
          <a:xfrm>
            <a:off x="1129841" y="342068"/>
            <a:ext cx="11433923" cy="890797"/>
          </a:xfrm>
        </p:spPr>
        <p:txBody>
          <a:bodyPr>
            <a:normAutofit/>
          </a:bodyPr>
          <a:lstStyle/>
          <a:p>
            <a:r>
              <a:rPr lang="en-US" sz="4000" dirty="0"/>
              <a:t> </a:t>
            </a:r>
            <a:r>
              <a:rPr lang="en-US" sz="3400" dirty="0"/>
              <a:t>Overview of Indicators Reviewed Remotely </a:t>
            </a:r>
            <a:r>
              <a:rPr lang="en-US" sz="2400" dirty="0"/>
              <a:t>(1 of 2) </a:t>
            </a:r>
          </a:p>
        </p:txBody>
      </p:sp>
      <p:sp>
        <p:nvSpPr>
          <p:cNvPr id="5" name="Content Placeholder 4"/>
          <p:cNvSpPr>
            <a:spLocks noGrp="1"/>
          </p:cNvSpPr>
          <p:nvPr>
            <p:ph type="body" sz="quarter" idx="11"/>
          </p:nvPr>
        </p:nvSpPr>
        <p:spPr>
          <a:xfrm>
            <a:off x="171450" y="1343143"/>
            <a:ext cx="11849100" cy="4803775"/>
          </a:xfrm>
        </p:spPr>
        <p:txBody>
          <a:bodyPr vert="horz" lIns="91440" tIns="45720" rIns="822960" bIns="45720" rtlCol="0" anchor="t">
            <a:normAutofit/>
          </a:bodyPr>
          <a:lstStyle/>
          <a:p>
            <a:pPr marL="0" indent="0">
              <a:buNone/>
            </a:pPr>
            <a:r>
              <a:rPr lang="en-US" sz="2000" b="1" dirty="0">
                <a:latin typeface="Palatino Linotype"/>
                <a:cs typeface="Times New Roman"/>
              </a:rPr>
              <a:t>The following indicators require no action needed by the school districts:</a:t>
            </a:r>
          </a:p>
          <a:p>
            <a:pPr lvl="1"/>
            <a:r>
              <a:rPr lang="en-US" sz="2000" dirty="0">
                <a:cs typeface="Times New Roman" panose="02020603050405020304" pitchFamily="18" charset="0"/>
              </a:rPr>
              <a:t>Indicators 1a &amp; 1b:</a:t>
            </a:r>
            <a:r>
              <a:rPr lang="en-US" sz="2000" dirty="0"/>
              <a:t> NJ SMART and Educator Evaluation Data Files;</a:t>
            </a:r>
            <a:r>
              <a:rPr lang="en-US" sz="2000" dirty="0">
                <a:cs typeface="Times New Roman" panose="02020603050405020304" pitchFamily="18" charset="0"/>
              </a:rPr>
              <a:t> </a:t>
            </a:r>
          </a:p>
          <a:p>
            <a:pPr lvl="1"/>
            <a:r>
              <a:rPr lang="en-US" sz="2000" dirty="0">
                <a:cs typeface="Times New Roman" panose="02020603050405020304" pitchFamily="18" charset="0"/>
              </a:rPr>
              <a:t>Indicator 2a: County District School Code System (CDS)-Deadlines;</a:t>
            </a:r>
          </a:p>
          <a:p>
            <a:pPr lvl="1"/>
            <a:r>
              <a:rPr lang="en-US" sz="2000" dirty="0">
                <a:cs typeface="Times New Roman" panose="02020603050405020304" pitchFamily="18" charset="0"/>
              </a:rPr>
              <a:t>Indicator 2b:  County District School Code System (CDS)-Contact Information;</a:t>
            </a:r>
          </a:p>
          <a:p>
            <a:pPr lvl="1"/>
            <a:r>
              <a:rPr lang="en-US" sz="2000" dirty="0">
                <a:cs typeface="Times New Roman" panose="02020603050405020304" pitchFamily="18" charset="0"/>
              </a:rPr>
              <a:t>Indicator 3b: Homeroom Data Submission;</a:t>
            </a:r>
          </a:p>
        </p:txBody>
      </p:sp>
      <p:sp>
        <p:nvSpPr>
          <p:cNvPr id="3" name="Slide Number Placeholder 2">
            <a:extLst>
              <a:ext uri="{FF2B5EF4-FFF2-40B4-BE49-F238E27FC236}">
                <a16:creationId xmlns:a16="http://schemas.microsoft.com/office/drawing/2014/main" id="{7100624E-2567-42AC-A791-D9EAEAD842FA}"/>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28033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A539-3F1D-4DF9-B649-A1F30D6546FB}"/>
              </a:ext>
            </a:extLst>
          </p:cNvPr>
          <p:cNvSpPr>
            <a:spLocks noGrp="1"/>
          </p:cNvSpPr>
          <p:nvPr>
            <p:ph type="title"/>
          </p:nvPr>
        </p:nvSpPr>
        <p:spPr>
          <a:xfrm>
            <a:off x="1244140" y="397372"/>
            <a:ext cx="10565046" cy="747579"/>
          </a:xfrm>
        </p:spPr>
        <p:txBody>
          <a:bodyPr>
            <a:noAutofit/>
          </a:bodyPr>
          <a:lstStyle/>
          <a:p>
            <a:r>
              <a:rPr lang="en-US" sz="3400" dirty="0"/>
              <a:t>Overview of Indicators Reviewed Remotely </a:t>
            </a:r>
            <a:r>
              <a:rPr lang="en-US" sz="2400" dirty="0"/>
              <a:t>(2 of 2)</a:t>
            </a:r>
          </a:p>
        </p:txBody>
      </p:sp>
      <p:sp>
        <p:nvSpPr>
          <p:cNvPr id="5" name="Content Placeholder 4"/>
          <p:cNvSpPr>
            <a:spLocks noGrp="1"/>
          </p:cNvSpPr>
          <p:nvPr>
            <p:ph type="body" sz="quarter" idx="11"/>
          </p:nvPr>
        </p:nvSpPr>
        <p:spPr>
          <a:xfrm>
            <a:off x="171450" y="1299186"/>
            <a:ext cx="11850624" cy="4803775"/>
          </a:xfrm>
        </p:spPr>
        <p:txBody>
          <a:bodyPr>
            <a:normAutofit/>
          </a:bodyPr>
          <a:lstStyle/>
          <a:p>
            <a:pPr marL="0" indent="0">
              <a:buNone/>
            </a:pPr>
            <a:r>
              <a:rPr lang="en-US" sz="2000" b="1" dirty="0">
                <a:cs typeface="Times New Roman" panose="02020603050405020304" pitchFamily="18" charset="0"/>
              </a:rPr>
              <a:t>The following indicators require no action needed by the school districts:</a:t>
            </a:r>
            <a:endParaRPr lang="en-US" sz="2000" dirty="0">
              <a:cs typeface="Times New Roman" panose="02020603050405020304" pitchFamily="18" charset="0"/>
            </a:endParaRPr>
          </a:p>
          <a:p>
            <a:pPr lvl="1" defTabSz="923925"/>
            <a:r>
              <a:rPr lang="en-US" sz="2000" dirty="0">
                <a:cs typeface="Times New Roman" panose="02020603050405020304" pitchFamily="18" charset="0"/>
              </a:rPr>
              <a:t>Indicator 8: </a:t>
            </a:r>
            <a:r>
              <a:rPr lang="en-US" sz="2000" dirty="0"/>
              <a:t>Memorandum of Agreement Between Education and Law Enforcement Officials</a:t>
            </a:r>
            <a:r>
              <a:rPr lang="en-US" sz="2000" dirty="0">
                <a:cs typeface="Times New Roman" panose="02020603050405020304" pitchFamily="18" charset="0"/>
              </a:rPr>
              <a:t>;</a:t>
            </a:r>
          </a:p>
          <a:p>
            <a:pPr lvl="1"/>
            <a:r>
              <a:rPr lang="en-US" sz="2000" dirty="0">
                <a:cs typeface="Times New Roman" panose="02020603050405020304" pitchFamily="18" charset="0"/>
              </a:rPr>
              <a:t>Indicator 15: </a:t>
            </a:r>
            <a:r>
              <a:rPr lang="en-US" sz="2000" dirty="0"/>
              <a:t>School Safety and Security Statement of Assurance; </a:t>
            </a:r>
          </a:p>
          <a:p>
            <a:pPr lvl="1"/>
            <a:r>
              <a:rPr lang="en-US" sz="2000" dirty="0"/>
              <a:t>Indicator 16:  Security Drill Statement of </a:t>
            </a:r>
            <a:r>
              <a:rPr lang="en-US" sz="2000"/>
              <a:t>Assurances; and</a:t>
            </a:r>
            <a:endParaRPr lang="en-US" sz="2000" dirty="0"/>
          </a:p>
          <a:p>
            <a:pPr lvl="1"/>
            <a:r>
              <a:rPr lang="en-US" sz="2000" dirty="0">
                <a:cs typeface="Times New Roman" panose="02020603050405020304" pitchFamily="18" charset="0"/>
              </a:rPr>
              <a:t>Indicator 17: Comprehensive Equity Plans.</a:t>
            </a:r>
            <a:endParaRPr lang="en-US" sz="2000" dirty="0"/>
          </a:p>
        </p:txBody>
      </p:sp>
      <p:sp>
        <p:nvSpPr>
          <p:cNvPr id="3" name="Slide Number Placeholder 2">
            <a:extLst>
              <a:ext uri="{FF2B5EF4-FFF2-40B4-BE49-F238E27FC236}">
                <a16:creationId xmlns:a16="http://schemas.microsoft.com/office/drawing/2014/main" id="{91394950-AF95-49EC-A947-EEE0BC027283}"/>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276857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1a and 1b </a:t>
            </a:r>
            <a:r>
              <a:rPr lang="en-US" sz="2400" dirty="0"/>
              <a:t>(Total of 5 Points) </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000" b="1" dirty="0">
                <a:latin typeface="Palatino Linotype" panose="02040502050505030304" pitchFamily="18" charset="0"/>
              </a:rPr>
              <a:t>1.  NJ SMART Data</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lnSpc>
                <a:spcPct val="98000"/>
              </a:lnSpc>
              <a:spcAft>
                <a:spcPts val="1800"/>
              </a:spcAft>
              <a:buNone/>
            </a:pPr>
            <a:r>
              <a:rPr lang="en-US" sz="1800" dirty="0"/>
              <a:t>1a.  NJ SMART and Educator Evaluation Data Files have been certified by the deadline. (2 points)</a:t>
            </a:r>
          </a:p>
          <a:p>
            <a:pPr marL="0" indent="0">
              <a:lnSpc>
                <a:spcPct val="98000"/>
              </a:lnSpc>
              <a:buNone/>
            </a:pPr>
            <a:r>
              <a:rPr lang="en-US" sz="1800" dirty="0"/>
              <a:t>1b.  Each file has an error rate of less than 1.5% - inclusive of student sync errors. (3 points)</a:t>
            </a:r>
            <a:endParaRPr lang="en-US" sz="1800" b="1"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000" dirty="0"/>
              <a:t>2.  </a:t>
            </a:r>
            <a:r>
              <a:rPr lang="en-US" sz="2000" b="1" dirty="0">
                <a:latin typeface="Palatino Linotype" panose="02040502050505030304" pitchFamily="18" charset="0"/>
              </a:rPr>
              <a:t>Purpose</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pPr marL="0" indent="0">
              <a:lnSpc>
                <a:spcPct val="98000"/>
              </a:lnSpc>
              <a:spcAft>
                <a:spcPts val="1800"/>
              </a:spcAft>
              <a:buNone/>
            </a:pPr>
            <a:r>
              <a:rPr lang="en-US" sz="1800" dirty="0"/>
              <a:t>1a.  NJ SMART and Educator Evaluation Data Files have been certified by the deadline.</a:t>
            </a:r>
          </a:p>
          <a:p>
            <a:pPr marL="0" indent="0">
              <a:lnSpc>
                <a:spcPct val="98000"/>
              </a:lnSpc>
              <a:spcAft>
                <a:spcPts val="1800"/>
              </a:spcAft>
              <a:buNone/>
            </a:pPr>
            <a:r>
              <a:rPr lang="en-US" sz="1800" dirty="0"/>
              <a:t>1b.  Each file has an error rate of less than 1.5% - Inclusive of student sync errors.</a:t>
            </a:r>
            <a:endParaRPr lang="en-US" sz="1800" b="1" dirty="0">
              <a:highlight>
                <a:srgbClr val="FFFF00"/>
              </a:highlight>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069118" y="1219200"/>
            <a:ext cx="3410337" cy="823667"/>
          </a:xfrm>
        </p:spPr>
        <p:txBody>
          <a:bodyPr/>
          <a:lstStyle/>
          <a:p>
            <a:r>
              <a:rPr lang="en-US" sz="2000" b="1" dirty="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069118" y="2284000"/>
            <a:ext cx="3410336" cy="3663285"/>
          </a:xfrm>
        </p:spPr>
        <p:txBody>
          <a:bodyPr/>
          <a:lstStyle/>
          <a:p>
            <a:pPr marL="0" indent="0">
              <a:buNone/>
            </a:pPr>
            <a:r>
              <a:rPr lang="en-US" sz="1800" b="1" dirty="0"/>
              <a:t>School Districts</a:t>
            </a:r>
            <a:br>
              <a:rPr lang="en-US" dirty="0"/>
            </a:br>
            <a:r>
              <a:rPr lang="en-US" sz="1800" dirty="0"/>
              <a:t>No Required Actions</a:t>
            </a:r>
          </a:p>
          <a:p>
            <a:pPr marL="0" indent="0">
              <a:buNone/>
            </a:pPr>
            <a:r>
              <a:rPr lang="en-US" sz="1800" b="1" dirty="0"/>
              <a:t>County Offices</a:t>
            </a:r>
            <a:br>
              <a:rPr lang="en-US" sz="1800" dirty="0"/>
            </a:br>
            <a:r>
              <a:rPr lang="en-US" sz="1800" dirty="0"/>
              <a:t>Review NJSMART Data</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17</a:t>
            </a:fld>
            <a:endParaRPr lang="en-US" dirty="0"/>
          </a:p>
        </p:txBody>
      </p:sp>
    </p:spTree>
    <p:extLst>
      <p:ext uri="{BB962C8B-B14F-4D97-AF65-F5344CB8AC3E}">
        <p14:creationId xmlns:p14="http://schemas.microsoft.com/office/powerpoint/2010/main" val="141342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2a </a:t>
            </a:r>
            <a:r>
              <a:rPr lang="en-US" sz="2400" dirty="0"/>
              <a:t>(Total of 1 Point)</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195942" y="1338441"/>
            <a:ext cx="3894287" cy="823667"/>
          </a:xfrm>
        </p:spPr>
        <p:txBody>
          <a:bodyPr/>
          <a:lstStyle/>
          <a:p>
            <a:pPr marL="234950" indent="-234950">
              <a:spcAft>
                <a:spcPts val="0"/>
              </a:spcAft>
            </a:pPr>
            <a:r>
              <a:rPr lang="en-US" sz="1900" b="1" dirty="0"/>
              <a:t>1. New Jersey CDS data has been submitted by deadlines and approved by the county office</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95942" y="2350374"/>
            <a:ext cx="3410336" cy="3663285"/>
          </a:xfrm>
        </p:spPr>
        <p:txBody>
          <a:bodyPr/>
          <a:lstStyle/>
          <a:p>
            <a:pPr lvl="1">
              <a:lnSpc>
                <a:spcPct val="90000"/>
              </a:lnSpc>
              <a:spcAft>
                <a:spcPts val="1200"/>
              </a:spcAft>
            </a:pPr>
            <a:r>
              <a:rPr lang="en-US" sz="1800" dirty="0"/>
              <a:t>Data should align with district’s current information.</a:t>
            </a:r>
          </a:p>
          <a:p>
            <a:pPr lvl="1">
              <a:lnSpc>
                <a:spcPct val="90000"/>
              </a:lnSpc>
              <a:spcAft>
                <a:spcPts val="1200"/>
              </a:spcAft>
            </a:pPr>
            <a:r>
              <a:rPr lang="en-US" sz="1800" dirty="0"/>
              <a:t>Change forms were submitted to county office and approved prior to going into effect in the school district.</a:t>
            </a:r>
          </a:p>
          <a:p>
            <a:pPr lvl="1">
              <a:lnSpc>
                <a:spcPct val="90000"/>
              </a:lnSpc>
            </a:pPr>
            <a:r>
              <a:rPr lang="en-US" sz="1800" dirty="0"/>
              <a:t>This does not apply to changes to contact information.</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292339" y="738341"/>
            <a:ext cx="3410337" cy="823667"/>
          </a:xfrm>
        </p:spPr>
        <p:txBody>
          <a:bodyPr/>
          <a:lstStyle/>
          <a:p>
            <a:r>
              <a:rPr lang="en-US" sz="1900" b="1" dirty="0">
                <a:latin typeface="Palatino Linotype" panose="02040502050505030304" pitchFamily="18" charset="0"/>
              </a:rPr>
              <a:t>2.  Purpose</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292339" y="2334918"/>
            <a:ext cx="3123372" cy="3663285"/>
          </a:xfrm>
        </p:spPr>
        <p:txBody>
          <a:bodyPr/>
          <a:lstStyle/>
          <a:p>
            <a:r>
              <a:rPr lang="en-US" sz="1800" dirty="0">
                <a:latin typeface="Palatino Linotype" panose="02040502050505030304" pitchFamily="18" charset="0"/>
              </a:rPr>
              <a:t>To ensure that districts maintain accurate data within the county district school (CDS), make appropriate changes during the established deadlines of CDS's open collection period and follow proper approval by the county office if emergency changes occur outside of the established open collection period.</a:t>
            </a:r>
            <a:endParaRPr lang="en-US" sz="18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020582" y="765186"/>
            <a:ext cx="3410337" cy="823667"/>
          </a:xfrm>
        </p:spPr>
        <p:txBody>
          <a:bodyPr/>
          <a:lstStyle/>
          <a:p>
            <a:r>
              <a:rPr lang="en-US" sz="1900" b="1" dirty="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153491" y="2321729"/>
            <a:ext cx="3410336" cy="3663285"/>
          </a:xfrm>
        </p:spPr>
        <p:txBody>
          <a:bodyPr/>
          <a:lstStyle/>
          <a:p>
            <a:pPr marL="0" indent="0">
              <a:buNone/>
            </a:pPr>
            <a:r>
              <a:rPr lang="en-US" sz="1800" b="1" dirty="0"/>
              <a:t>School Districts:</a:t>
            </a:r>
            <a:br>
              <a:rPr lang="en-US" sz="1800" b="1" dirty="0"/>
            </a:br>
            <a:r>
              <a:rPr lang="en-US" sz="1800" dirty="0"/>
              <a:t>No Required Actions</a:t>
            </a:r>
          </a:p>
          <a:p>
            <a:pPr marL="0" indent="0">
              <a:buNone/>
            </a:pPr>
            <a:r>
              <a:rPr lang="en-US" sz="1800" b="1" dirty="0"/>
              <a:t>County Offices:</a:t>
            </a:r>
            <a:br>
              <a:rPr lang="en-US" sz="1800" dirty="0"/>
            </a:br>
            <a:r>
              <a:rPr lang="en-US" sz="1800" dirty="0"/>
              <a:t>Review CDS data</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18</a:t>
            </a:fld>
            <a:endParaRPr lang="en-US" dirty="0"/>
          </a:p>
        </p:txBody>
      </p:sp>
    </p:spTree>
    <p:extLst>
      <p:ext uri="{BB962C8B-B14F-4D97-AF65-F5344CB8AC3E}">
        <p14:creationId xmlns:p14="http://schemas.microsoft.com/office/powerpoint/2010/main" val="402914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2b </a:t>
            </a:r>
            <a:r>
              <a:rPr lang="en-US" sz="2400" dirty="0"/>
              <a:t>(Total of 3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0" y="1219198"/>
            <a:ext cx="4140582" cy="823667"/>
          </a:xfrm>
        </p:spPr>
        <p:txBody>
          <a:bodyPr/>
          <a:lstStyle/>
          <a:p>
            <a:pPr marL="225425" indent="-225425"/>
            <a:r>
              <a:rPr lang="en-US" dirty="0"/>
              <a:t>1. </a:t>
            </a:r>
            <a:r>
              <a:rPr lang="en-US" sz="2000" b="1" dirty="0"/>
              <a:t>The school district’s CDS data</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600" y="2136517"/>
            <a:ext cx="3289300" cy="3810768"/>
          </a:xfrm>
        </p:spPr>
        <p:txBody>
          <a:bodyPr/>
          <a:lstStyle/>
          <a:p>
            <a:pPr marL="0" indent="0">
              <a:buNone/>
            </a:pPr>
            <a:r>
              <a:rPr lang="en-US" sz="1800" dirty="0"/>
              <a:t>Have accurately maintained the required school contacts throughout the year and the school district has submitted to the Department for approval of any change requiring district board of education action within five business days of the action.</a:t>
            </a:r>
            <a:endParaRPr lang="en-US" sz="1800" b="1"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337050" y="1631031"/>
            <a:ext cx="3410337" cy="405797"/>
          </a:xfrm>
        </p:spPr>
        <p:txBody>
          <a:bodyPr/>
          <a:lstStyle/>
          <a:p>
            <a:r>
              <a:rPr lang="en-US" sz="2000" b="1" dirty="0">
                <a:latin typeface="Palatino Linotype" panose="02040502050505030304" pitchFamily="18" charset="0"/>
              </a:rPr>
              <a:t>2.  Purpose</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337050" y="2129319"/>
            <a:ext cx="3190872" cy="3810768"/>
          </a:xfrm>
        </p:spPr>
        <p:txBody>
          <a:bodyPr/>
          <a:lstStyle/>
          <a:p>
            <a:r>
              <a:rPr lang="en-US" sz="1800" dirty="0">
                <a:latin typeface="Palatino Linotype" panose="02040502050505030304" pitchFamily="18" charset="0"/>
              </a:rPr>
              <a:t>To ensure that districts maintain accurate data within the county district school (CDS), make appropriate changes during the established deadlines of CDS's open collection period, and follow proper approval by the county office if emergency changes occur outside of the established open collection period.</a:t>
            </a:r>
            <a:endParaRPr lang="en-US" sz="18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5" y="1631031"/>
            <a:ext cx="3422627" cy="405797"/>
          </a:xfrm>
        </p:spPr>
        <p:txBody>
          <a:bodyPr/>
          <a:lstStyle/>
          <a:p>
            <a:r>
              <a:rPr lang="en-US" sz="2000" dirty="0">
                <a:latin typeface="Palatino Linotype"/>
              </a:rPr>
              <a:t>3. </a:t>
            </a:r>
            <a:r>
              <a:rPr lang="en-US" sz="2000" b="1" dirty="0">
                <a:latin typeface="Palatino Linotype"/>
              </a:rPr>
              <a:t>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2136517"/>
            <a:ext cx="3816342" cy="3810768"/>
          </a:xfrm>
        </p:spPr>
        <p:txBody>
          <a:bodyPr/>
          <a:lstStyle/>
          <a:p>
            <a:pPr marL="285750" indent="-285750">
              <a:lnSpc>
                <a:spcPct val="99000"/>
              </a:lnSpc>
              <a:spcAft>
                <a:spcPts val="1000"/>
              </a:spcAft>
            </a:pPr>
            <a:r>
              <a:rPr lang="en-US" sz="1800" dirty="0"/>
              <a:t>If school grade configurations were changed, the district had to provide minutes of the district board of education approval for the reconfiguration. The proposed change was submitted on the CDS change form, within five days of the board’s approval of the school configuration change. </a:t>
            </a:r>
          </a:p>
          <a:p>
            <a:pPr marL="285750" indent="-285750"/>
            <a:r>
              <a:rPr lang="en-US" sz="1800" dirty="0"/>
              <a:t>Any incidents of noncompliance reported to the county office.</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19</a:t>
            </a:fld>
            <a:endParaRPr lang="en-US" dirty="0"/>
          </a:p>
        </p:txBody>
      </p:sp>
    </p:spTree>
    <p:extLst>
      <p:ext uri="{BB962C8B-B14F-4D97-AF65-F5344CB8AC3E}">
        <p14:creationId xmlns:p14="http://schemas.microsoft.com/office/powerpoint/2010/main" val="250179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NJQSAC District Performance Review (DPR)</a:t>
            </a:r>
          </a:p>
        </p:txBody>
      </p:sp>
      <p:sp>
        <p:nvSpPr>
          <p:cNvPr id="3" name="Content Placeholder 2"/>
          <p:cNvSpPr>
            <a:spLocks noGrp="1"/>
          </p:cNvSpPr>
          <p:nvPr>
            <p:ph type="body" sz="quarter" idx="11"/>
          </p:nvPr>
        </p:nvSpPr>
        <p:spPr/>
        <p:txBody>
          <a:bodyPr vert="horz" lIns="91440" tIns="45720" rIns="822960" bIns="45720" rtlCol="0" anchor="t">
            <a:normAutofit/>
          </a:bodyPr>
          <a:lstStyle/>
          <a:p>
            <a:pPr marL="0" indent="0">
              <a:spcAft>
                <a:spcPts val="1200"/>
              </a:spcAft>
              <a:buNone/>
            </a:pPr>
            <a:r>
              <a:rPr lang="en-US" sz="2000" dirty="0">
                <a:latin typeface="Palatino Linotype"/>
              </a:rPr>
              <a:t>As part of the comprehensive review, to ensure a thorough and efficient education for all students by NJQSAC, each public school district shall complete a District Performance Review (DPR), which consists of a self-assessment tool that measures the public school district’s compliance with the weighted quality performance indicators in the five identified areas of school district effectiveness. (</a:t>
            </a:r>
            <a:r>
              <a:rPr lang="en-US" sz="2000" i="1" dirty="0">
                <a:latin typeface="Palatino Linotype"/>
              </a:rPr>
              <a:t>N.J.A.C. </a:t>
            </a:r>
            <a:r>
              <a:rPr lang="en-US" sz="2000" dirty="0">
                <a:latin typeface="Palatino Linotype"/>
              </a:rPr>
              <a:t>6A:30</a:t>
            </a:r>
            <a:r>
              <a:rPr lang="en-US" sz="2000" i="1" dirty="0">
                <a:latin typeface="Palatino Linotype"/>
              </a:rPr>
              <a:t>).</a:t>
            </a:r>
          </a:p>
          <a:p>
            <a:pPr marL="914400" lvl="1" indent="-457200" algn="just">
              <a:buFont typeface="+mj-lt"/>
              <a:buAutoNum type="arabicPeriod"/>
            </a:pPr>
            <a:r>
              <a:rPr lang="en-US" sz="2000" dirty="0"/>
              <a:t>Instruction and Program</a:t>
            </a:r>
          </a:p>
          <a:p>
            <a:pPr marL="914400" lvl="1" indent="-457200" algn="just">
              <a:buFont typeface="+mj-lt"/>
              <a:buAutoNum type="arabicPeriod"/>
            </a:pPr>
            <a:r>
              <a:rPr lang="en-US" sz="2000" dirty="0"/>
              <a:t>Fiscal management</a:t>
            </a:r>
          </a:p>
          <a:p>
            <a:pPr marL="914400" lvl="1" indent="-457200" algn="just">
              <a:buFont typeface="+mj-lt"/>
              <a:buAutoNum type="arabicPeriod"/>
            </a:pPr>
            <a:r>
              <a:rPr lang="en-US" sz="2000" dirty="0"/>
              <a:t>Governance</a:t>
            </a:r>
          </a:p>
          <a:p>
            <a:pPr marL="914400" lvl="1" indent="-457200" algn="just">
              <a:buFont typeface="+mj-lt"/>
              <a:buAutoNum type="arabicPeriod"/>
            </a:pPr>
            <a:r>
              <a:rPr lang="en-US" sz="2000" dirty="0"/>
              <a:t>Operations</a:t>
            </a:r>
          </a:p>
          <a:p>
            <a:pPr marL="914400" lvl="1" indent="-457200" algn="just">
              <a:buFont typeface="+mj-lt"/>
              <a:buAutoNum type="arabicPeriod"/>
            </a:pPr>
            <a:r>
              <a:rPr lang="en-US" sz="2000" dirty="0"/>
              <a:t>Personnel</a:t>
            </a:r>
          </a:p>
        </p:txBody>
      </p:sp>
      <p:sp>
        <p:nvSpPr>
          <p:cNvPr id="4" name="Slide Number Placeholder 3">
            <a:extLst>
              <a:ext uri="{FF2B5EF4-FFF2-40B4-BE49-F238E27FC236}">
                <a16:creationId xmlns:a16="http://schemas.microsoft.com/office/drawing/2014/main" id="{7997BED1-5AE8-427F-965A-BB42BB3B1AA3}"/>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186994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3a </a:t>
            </a:r>
            <a:r>
              <a:rPr lang="en-US" sz="2400" dirty="0"/>
              <a:t>(Total of 2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0" y="1481247"/>
            <a:ext cx="3576567" cy="823667"/>
          </a:xfrm>
        </p:spPr>
        <p:txBody>
          <a:bodyPr/>
          <a:lstStyle/>
          <a:p>
            <a:pPr marL="341313" indent="-341313"/>
            <a:r>
              <a:rPr lang="en-US" sz="2000" b="1" dirty="0"/>
              <a:t>1.  The school district has a data management process that includes</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74567" y="2593912"/>
            <a:ext cx="3302000" cy="3663285"/>
          </a:xfrm>
        </p:spPr>
        <p:txBody>
          <a:bodyPr/>
          <a:lstStyle/>
          <a:p>
            <a:pPr marL="0" indent="0">
              <a:buNone/>
            </a:pPr>
            <a:r>
              <a:rPr lang="en-US" sz="1800" dirty="0"/>
              <a:t>Identification of a school district data coordinator, school district contacts for all Department data submission applications, and an internal communication/information dissemination procedure.</a:t>
            </a:r>
            <a:endParaRPr lang="en-US" sz="1800" b="1" dirty="0">
              <a:highlight>
                <a:srgbClr val="FFFF00"/>
              </a:highlight>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71372" y="877119"/>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215486" y="2634597"/>
            <a:ext cx="3410336" cy="3663285"/>
          </a:xfrm>
        </p:spPr>
        <p:txBody>
          <a:bodyPr/>
          <a:lstStyle/>
          <a:p>
            <a:r>
              <a:rPr lang="en-US" sz="1800" dirty="0">
                <a:latin typeface="Palatino Linotype" panose="02040502050505030304" pitchFamily="18" charset="0"/>
              </a:rPr>
              <a:t>To ensure that data is submitted accurately and shared throughout the school district.</a:t>
            </a:r>
            <a:endParaRPr lang="en-US" sz="18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76514" y="1053410"/>
            <a:ext cx="3873958" cy="1088879"/>
          </a:xfrm>
        </p:spPr>
        <p:txBody>
          <a:bodyPr/>
          <a:lstStyle/>
          <a:p>
            <a:pPr>
              <a:spcBef>
                <a:spcPts val="0"/>
              </a:spcBef>
              <a:spcAft>
                <a:spcPts val="0"/>
              </a:spcAft>
            </a:pPr>
            <a:r>
              <a:rPr lang="en-US" sz="2000" dirty="0">
                <a:latin typeface="Palatino Linotype"/>
              </a:rPr>
              <a:t>3.  Documentation</a:t>
            </a:r>
            <a:endParaRPr lang="en-US" dirty="0">
              <a:latin typeface="Palatino Linotype"/>
            </a:endParaRPr>
          </a:p>
          <a:p>
            <a:pPr marL="287338" indent="-287338">
              <a:spcBef>
                <a:spcPts val="0"/>
              </a:spcBef>
              <a:spcAft>
                <a:spcPts val="0"/>
              </a:spcAft>
            </a:pPr>
            <a:r>
              <a:rPr lang="en-US" sz="1600" b="1" dirty="0"/>
              <a:t>      (Note: This indicator is monitored remotely.)</a:t>
            </a:r>
            <a:endParaRPr lang="en-US" sz="20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76515" y="2310739"/>
            <a:ext cx="4108442" cy="3663285"/>
          </a:xfrm>
        </p:spPr>
        <p:txBody>
          <a:bodyPr/>
          <a:lstStyle/>
          <a:p>
            <a:pPr marL="285750" indent="-285750">
              <a:lnSpc>
                <a:spcPct val="100000"/>
              </a:lnSpc>
              <a:spcAft>
                <a:spcPts val="0"/>
              </a:spcAft>
            </a:pPr>
            <a:r>
              <a:rPr lang="en-US" sz="1800" dirty="0"/>
              <a:t>The name of the data coordinator (this person may have the function but not the exact title). </a:t>
            </a:r>
          </a:p>
          <a:p>
            <a:pPr marL="285750" indent="-285750">
              <a:lnSpc>
                <a:spcPct val="100000"/>
              </a:lnSpc>
              <a:spcAft>
                <a:spcPts val="0"/>
              </a:spcAft>
            </a:pPr>
            <a:r>
              <a:rPr lang="en-US" sz="1800" dirty="0"/>
              <a:t>The names of all district contacts for active NJDOE application submissions, with their assignments specified.</a:t>
            </a:r>
          </a:p>
          <a:p>
            <a:pPr marL="285750" indent="-285750">
              <a:lnSpc>
                <a:spcPct val="100000"/>
              </a:lnSpc>
              <a:spcAft>
                <a:spcPts val="0"/>
              </a:spcAft>
            </a:pPr>
            <a:r>
              <a:rPr lang="en-US" sz="1800" dirty="0"/>
              <a:t>The district’s written procedures for communication and dissemination of data submitted through the applications.</a:t>
            </a:r>
          </a:p>
          <a:p>
            <a:pPr marL="0" indent="0">
              <a:buNone/>
            </a:pPr>
            <a:endParaRPr lang="en-US" dirty="0"/>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20</a:t>
            </a:fld>
            <a:endParaRPr lang="en-US" dirty="0"/>
          </a:p>
        </p:txBody>
      </p:sp>
    </p:spTree>
    <p:extLst>
      <p:ext uri="{BB962C8B-B14F-4D97-AF65-F5344CB8AC3E}">
        <p14:creationId xmlns:p14="http://schemas.microsoft.com/office/powerpoint/2010/main" val="3486723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3b </a:t>
            </a:r>
            <a:r>
              <a:rPr lang="en-US" sz="2400" dirty="0"/>
              <a:t>(Total of 3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598" y="1819700"/>
            <a:ext cx="3670303" cy="823667"/>
          </a:xfrm>
        </p:spPr>
        <p:txBody>
          <a:bodyPr/>
          <a:lstStyle/>
          <a:p>
            <a:pPr marL="225425" indent="-225425"/>
            <a:r>
              <a:rPr lang="en-US" sz="2000" dirty="0"/>
              <a:t>1. All data for Department applications on the NJDOE website are submitted by the deadline</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598" y="2692628"/>
            <a:ext cx="3410336" cy="3663285"/>
          </a:xfrm>
        </p:spPr>
        <p:txBody>
          <a:bodyPr/>
          <a:lstStyle/>
          <a:p>
            <a:pPr lvl="1">
              <a:spcAft>
                <a:spcPts val="1200"/>
              </a:spcAft>
            </a:pPr>
            <a:r>
              <a:rPr lang="en-US" sz="1800" dirty="0"/>
              <a:t>The Department will generate a report of districts with data submitted past the due date.</a:t>
            </a:r>
          </a:p>
          <a:p>
            <a:pPr lvl="1"/>
            <a:r>
              <a:rPr lang="en-US" sz="1800" dirty="0">
                <a:hlinkClick r:id="rId3"/>
              </a:rPr>
              <a:t>Data Applications and Resources Due Dates</a:t>
            </a:r>
            <a:endParaRPr lang="en-US" sz="1800"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124590" y="996033"/>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124590" y="2643367"/>
            <a:ext cx="3410336" cy="3663285"/>
          </a:xfrm>
        </p:spPr>
        <p:txBody>
          <a:bodyPr/>
          <a:lstStyle/>
          <a:p>
            <a:r>
              <a:rPr lang="en-US" sz="1800" dirty="0">
                <a:latin typeface="Palatino Linotype" panose="02040502050505030304" pitchFamily="18" charset="0"/>
              </a:rPr>
              <a:t>To </a:t>
            </a:r>
            <a:r>
              <a:rPr lang="en-US" sz="1800" b="1" dirty="0">
                <a:latin typeface="Palatino Linotype" panose="02040502050505030304" pitchFamily="18" charset="0"/>
              </a:rPr>
              <a:t>ensure</a:t>
            </a:r>
            <a:r>
              <a:rPr lang="en-US" sz="1800" dirty="0">
                <a:latin typeface="Palatino Linotype" panose="02040502050505030304" pitchFamily="18" charset="0"/>
              </a:rPr>
              <a:t> the district submits all applications by the due dates (</a:t>
            </a:r>
            <a:r>
              <a:rPr lang="en-US" sz="1800" dirty="0">
                <a:latin typeface="Palatino Linotype" panose="02040502050505030304" pitchFamily="18" charset="0"/>
                <a:hlinkClick r:id="rId4"/>
              </a:rPr>
              <a:t>Data Submissions Calendar</a:t>
            </a:r>
            <a:r>
              <a:rPr lang="en-US" sz="1800" dirty="0">
                <a:latin typeface="Palatino Linotype" panose="02040502050505030304" pitchFamily="18" charset="0"/>
              </a:rPr>
              <a:t>).</a:t>
            </a:r>
            <a:endParaRPr lang="en-US" sz="18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173895" y="978769"/>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020583" y="2554466"/>
            <a:ext cx="3410336" cy="3663285"/>
          </a:xfrm>
        </p:spPr>
        <p:txBody>
          <a:bodyPr/>
          <a:lstStyle/>
          <a:p>
            <a:r>
              <a:rPr lang="en-US" sz="1800" b="1" dirty="0"/>
              <a:t>School Districts:</a:t>
            </a:r>
            <a:br>
              <a:rPr lang="en-US" sz="1800" dirty="0"/>
            </a:br>
            <a:r>
              <a:rPr lang="en-US" sz="1800" dirty="0"/>
              <a:t>No Required Actions.</a:t>
            </a:r>
          </a:p>
          <a:p>
            <a:r>
              <a:rPr lang="en-US" sz="1800" b="1" dirty="0"/>
              <a:t>County Offices:</a:t>
            </a:r>
            <a:br>
              <a:rPr lang="en-US" sz="1800" dirty="0"/>
            </a:br>
            <a:r>
              <a:rPr lang="en-US" sz="1800" dirty="0"/>
              <a:t>Review NJDOE Homeroom Data  Report</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21</a:t>
            </a:fld>
            <a:endParaRPr lang="en-US" dirty="0"/>
          </a:p>
        </p:txBody>
      </p:sp>
    </p:spTree>
    <p:extLst>
      <p:ext uri="{BB962C8B-B14F-4D97-AF65-F5344CB8AC3E}">
        <p14:creationId xmlns:p14="http://schemas.microsoft.com/office/powerpoint/2010/main" val="293698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4 </a:t>
            </a:r>
            <a:r>
              <a:rPr lang="en-US" sz="2400" dirty="0"/>
              <a:t>(Total of 3 Points) 1 of 2</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33555" y="862729"/>
            <a:ext cx="3629025" cy="823667"/>
          </a:xfrm>
        </p:spPr>
        <p:txBody>
          <a:bodyPr/>
          <a:lstStyle/>
          <a:p>
            <a:r>
              <a:rPr lang="en-US" sz="2000" b="1" dirty="0">
                <a:latin typeface="Palatino Linotype" panose="02040502050505030304" pitchFamily="18" charset="0"/>
              </a:rPr>
              <a:t>1. Student Achievement</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28587" y="1920152"/>
            <a:ext cx="3376614" cy="3663285"/>
          </a:xfrm>
        </p:spPr>
        <p:txBody>
          <a:bodyPr/>
          <a:lstStyle/>
          <a:p>
            <a:pPr marL="0" indent="0">
              <a:spcBef>
                <a:spcPts val="0"/>
              </a:spcBef>
              <a:spcAft>
                <a:spcPts val="0"/>
              </a:spcAft>
              <a:buNone/>
            </a:pPr>
            <a:r>
              <a:rPr lang="en-US" sz="1800" dirty="0"/>
              <a:t>The school district has policies and procedures that require the use of multiple sources of data to monitor student achievement and progress and to evaluate the effectiveness of programs, initiatives, and strategies.</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64608" y="857043"/>
            <a:ext cx="3410337" cy="823667"/>
          </a:xfrm>
        </p:spPr>
        <p:txBody>
          <a:bodyPr/>
          <a:lstStyle/>
          <a:p>
            <a:r>
              <a:rPr lang="en-US" sz="2000" b="1" dirty="0">
                <a:latin typeface="Palatino Linotype" panose="02040502050505030304" pitchFamily="18" charset="0"/>
              </a:rPr>
              <a:t>2.  Purpose</a:t>
            </a:r>
            <a:endParaRPr lang="en-US"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226524" y="1973842"/>
            <a:ext cx="3248421" cy="3663285"/>
          </a:xfrm>
        </p:spPr>
        <p:txBody>
          <a:bodyPr/>
          <a:lstStyle/>
          <a:p>
            <a:r>
              <a:rPr lang="en-US" sz="1800" dirty="0">
                <a:latin typeface="Palatino Linotype" panose="02040502050505030304" pitchFamily="18" charset="0"/>
              </a:rPr>
              <a:t>To ensure that decision making is data driven and that a variety of data is used to analyze and monitor student achievement and progress, as well as to evaluate school programs.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8" y="857352"/>
            <a:ext cx="3410337" cy="823667"/>
          </a:xfrm>
        </p:spPr>
        <p:txBody>
          <a:bodyPr/>
          <a:lstStyle/>
          <a:p>
            <a:r>
              <a:rPr lang="en-US" sz="2000" b="1" dirty="0">
                <a:latin typeface="Palatino Linotype" panose="02040502050505030304" pitchFamily="18" charset="0"/>
              </a:rPr>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1968730"/>
            <a:ext cx="4248142" cy="2323871"/>
          </a:xfrm>
        </p:spPr>
        <p:txBody>
          <a:bodyPr/>
          <a:lstStyle/>
          <a:p>
            <a:pPr marL="0" indent="0">
              <a:lnSpc>
                <a:spcPct val="100000"/>
              </a:lnSpc>
              <a:spcBef>
                <a:spcPts val="1200"/>
              </a:spcBef>
              <a:spcAft>
                <a:spcPts val="1200"/>
              </a:spcAft>
              <a:buNone/>
            </a:pPr>
            <a:r>
              <a:rPr lang="en-US" dirty="0"/>
              <a:t>District policies and procedures requiring multiple sources of data (more than two) are utilized to:</a:t>
            </a:r>
            <a:endParaRPr lang="en-US" sz="800" dirty="0"/>
          </a:p>
          <a:p>
            <a:pPr>
              <a:lnSpc>
                <a:spcPct val="100000"/>
              </a:lnSpc>
              <a:spcBef>
                <a:spcPts val="0"/>
              </a:spcBef>
              <a:spcAft>
                <a:spcPts val="1200"/>
              </a:spcAft>
            </a:pPr>
            <a:r>
              <a:rPr lang="en-US" dirty="0"/>
              <a:t>Monitor progress of students; and,</a:t>
            </a:r>
            <a:endParaRPr lang="en-US" sz="800" dirty="0"/>
          </a:p>
          <a:p>
            <a:pPr>
              <a:lnSpc>
                <a:spcPct val="100000"/>
              </a:lnSpc>
              <a:spcBef>
                <a:spcPts val="0"/>
              </a:spcBef>
              <a:spcAft>
                <a:spcPts val="1200"/>
              </a:spcAft>
            </a:pPr>
            <a:r>
              <a:rPr lang="en-US" dirty="0"/>
              <a:t>Measure the effectiveness of programs, initiatives and strategies.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22</a:t>
            </a:fld>
            <a:endParaRPr lang="en-US" dirty="0"/>
          </a:p>
        </p:txBody>
      </p:sp>
    </p:spTree>
    <p:extLst>
      <p:ext uri="{BB962C8B-B14F-4D97-AF65-F5344CB8AC3E}">
        <p14:creationId xmlns:p14="http://schemas.microsoft.com/office/powerpoint/2010/main" val="252975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01677E-5EC0-42F5-BFC4-962AAA2C05FA}"/>
              </a:ext>
            </a:extLst>
          </p:cNvPr>
          <p:cNvSpPr>
            <a:spLocks noGrp="1"/>
          </p:cNvSpPr>
          <p:nvPr>
            <p:ph type="title"/>
          </p:nvPr>
        </p:nvSpPr>
        <p:spPr/>
        <p:txBody>
          <a:bodyPr/>
          <a:lstStyle/>
          <a:p>
            <a:r>
              <a:rPr lang="en-US" sz="3400" dirty="0"/>
              <a:t>Operations Indicator 4 </a:t>
            </a:r>
            <a:r>
              <a:rPr lang="en-US" sz="2400" dirty="0"/>
              <a:t>(Total of 3 Points) 2 of 2</a:t>
            </a:r>
          </a:p>
        </p:txBody>
      </p:sp>
      <p:sp>
        <p:nvSpPr>
          <p:cNvPr id="11" name="Text Placeholder 10">
            <a:extLst>
              <a:ext uri="{FF2B5EF4-FFF2-40B4-BE49-F238E27FC236}">
                <a16:creationId xmlns:a16="http://schemas.microsoft.com/office/drawing/2014/main" id="{CDA4735F-B7CD-4DC5-949B-EFEC2696B9DE}"/>
              </a:ext>
            </a:extLst>
          </p:cNvPr>
          <p:cNvSpPr>
            <a:spLocks noGrp="1"/>
          </p:cNvSpPr>
          <p:nvPr>
            <p:ph type="body" sz="quarter" idx="11"/>
          </p:nvPr>
        </p:nvSpPr>
        <p:spPr>
          <a:xfrm>
            <a:off x="380770" y="1433268"/>
            <a:ext cx="11849100" cy="4803775"/>
          </a:xfrm>
        </p:spPr>
        <p:txBody>
          <a:bodyPr>
            <a:normAutofit fontScale="92500"/>
          </a:bodyPr>
          <a:lstStyle/>
          <a:p>
            <a:pPr marL="0" marR="0" indent="0">
              <a:spcBef>
                <a:spcPts val="0"/>
              </a:spcBef>
              <a:spcAft>
                <a:spcPts val="600"/>
              </a:spcAft>
              <a:buNone/>
            </a:pPr>
            <a:r>
              <a:rPr lang="en-US" sz="2400" dirty="0">
                <a:effectLst/>
                <a:latin typeface="+mn-lt"/>
                <a:ea typeface="Calibri" panose="020F0502020204030204" pitchFamily="34" charset="0"/>
              </a:rPr>
              <a:t>Additionally, documentation of compliance with the  "</a:t>
            </a:r>
            <a:r>
              <a:rPr lang="en-US" sz="2400" u="sng" dirty="0">
                <a:solidFill>
                  <a:srgbClr val="2B579A"/>
                </a:solidFill>
                <a:effectLst/>
                <a:latin typeface="+mn-lt"/>
                <a:ea typeface="Calibri" panose="020F0502020204030204" pitchFamily="34" charset="0"/>
                <a:hlinkClick r:id="rId2"/>
              </a:rPr>
              <a:t>Strengthening Gifted and Talented Education Act</a:t>
            </a:r>
            <a:r>
              <a:rPr lang="en-US" sz="2400" dirty="0">
                <a:effectLst/>
                <a:latin typeface="+mn-lt"/>
                <a:ea typeface="Calibri" panose="020F0502020204030204" pitchFamily="34" charset="0"/>
              </a:rPr>
              <a:t>" (Law</a:t>
            </a:r>
            <a:r>
              <a:rPr lang="en-US" sz="2400" dirty="0">
                <a:latin typeface="+mn-lt"/>
                <a:ea typeface="Calibri" panose="020F0502020204030204" pitchFamily="34" charset="0"/>
              </a:rPr>
              <a:t>) is required to meet the requirements of this indicator.</a:t>
            </a:r>
            <a:endParaRPr lang="en-US" sz="2400" dirty="0">
              <a:effectLst/>
              <a:latin typeface="+mn-lt"/>
              <a:ea typeface="Calibri" panose="020F0502020204030204" pitchFamily="34" charset="0"/>
            </a:endParaRPr>
          </a:p>
          <a:p>
            <a:pPr marL="182880" marR="0">
              <a:spcBef>
                <a:spcPts val="0"/>
              </a:spcBef>
              <a:spcAft>
                <a:spcPts val="0"/>
              </a:spcAft>
            </a:pPr>
            <a:r>
              <a:rPr lang="en-US" sz="2200" dirty="0">
                <a:effectLst/>
                <a:latin typeface="+mn-lt"/>
                <a:ea typeface="Calibri" panose="020F0502020204030204" pitchFamily="34" charset="0"/>
              </a:rPr>
              <a:t>Public school districts are mandated by to provide appropriate instructional adaptations and educational services to gifted and talented students in kindergarten through grade 12 to enable them to participate in, benefit from, and demonstrate knowledge and application of the New Jersey Student Learning Standards at the instructional level of the student.</a:t>
            </a:r>
          </a:p>
          <a:p>
            <a:pPr marL="800100" lvl="1" indent="-342900">
              <a:spcBef>
                <a:spcPts val="0"/>
              </a:spcBef>
              <a:spcAft>
                <a:spcPts val="600"/>
              </a:spcAft>
              <a:buFont typeface="Symbol" panose="05050102010706020507" pitchFamily="18" charset="2"/>
              <a:buChar char=""/>
            </a:pPr>
            <a:r>
              <a:rPr lang="en-US" sz="2200" dirty="0">
                <a:effectLst/>
                <a:latin typeface="+mn-lt"/>
                <a:ea typeface="Calibri" panose="020F0502020204030204" pitchFamily="34" charset="0"/>
              </a:rPr>
              <a:t>Submission of the </a:t>
            </a:r>
            <a:r>
              <a:rPr lang="en-US" sz="2200" dirty="0">
                <a:effectLst/>
                <a:latin typeface="+mn-lt"/>
                <a:ea typeface="Calibri" panose="020F0502020204030204" pitchFamily="34" charset="0"/>
                <a:hlinkClick r:id="rId3"/>
              </a:rPr>
              <a:t>Gifted and Talented Report</a:t>
            </a:r>
            <a:r>
              <a:rPr lang="en-US" sz="2200" dirty="0">
                <a:effectLst/>
                <a:latin typeface="+mn-lt"/>
                <a:ea typeface="Calibri" panose="020F0502020204030204" pitchFamily="34" charset="0"/>
              </a:rPr>
              <a:t>; and</a:t>
            </a:r>
          </a:p>
          <a:p>
            <a:pPr marL="800100" lvl="1" indent="-342900">
              <a:spcBef>
                <a:spcPts val="0"/>
              </a:spcBef>
              <a:spcAft>
                <a:spcPts val="600"/>
              </a:spcAft>
              <a:buFont typeface="Symbol" panose="05050102010706020507" pitchFamily="18" charset="2"/>
              <a:buChar char=""/>
            </a:pPr>
            <a:r>
              <a:rPr lang="en-US" sz="2200" dirty="0">
                <a:effectLst/>
                <a:latin typeface="+mn-lt"/>
                <a:ea typeface="Calibri" panose="020F0502020204030204" pitchFamily="34" charset="0"/>
              </a:rPr>
              <a:t>Review of district website for the following:</a:t>
            </a:r>
          </a:p>
          <a:p>
            <a:pPr marL="1200150" lvl="2" indent="-285750">
              <a:spcBef>
                <a:spcPts val="0"/>
              </a:spcBef>
              <a:spcAft>
                <a:spcPts val="600"/>
              </a:spcAft>
              <a:buFont typeface="Courier New" panose="02070309020205020404" pitchFamily="49" charset="0"/>
              <a:buChar char="o"/>
            </a:pPr>
            <a:r>
              <a:rPr lang="en-US" sz="2200" dirty="0">
                <a:effectLst/>
                <a:latin typeface="+mn-lt"/>
                <a:ea typeface="Calibri" panose="020F0502020204030204" pitchFamily="34" charset="0"/>
              </a:rPr>
              <a:t> The complaint policy on the homepage of the board’s Internet website (N.J.S.A. 18A:35-38); and</a:t>
            </a:r>
          </a:p>
          <a:p>
            <a:pPr marL="1200150" lvl="2" indent="-285750">
              <a:spcBef>
                <a:spcPts val="0"/>
              </a:spcBef>
              <a:spcAft>
                <a:spcPts val="600"/>
              </a:spcAft>
              <a:buFont typeface="Courier New" panose="02070309020205020404" pitchFamily="49" charset="0"/>
              <a:buChar char="o"/>
            </a:pPr>
            <a:r>
              <a:rPr lang="en-US" sz="2200" dirty="0">
                <a:effectLst/>
                <a:latin typeface="+mn-lt"/>
                <a:ea typeface="Calibri" panose="020F0502020204030204" pitchFamily="34" charset="0"/>
              </a:rPr>
              <a:t>Detailed information available regarding the policies and procedures used to identify students as gifted and talented and the continuum of services offered to gifted and talented students. (N.J.S.A. 18A:35-39).</a:t>
            </a:r>
          </a:p>
        </p:txBody>
      </p:sp>
      <p:sp>
        <p:nvSpPr>
          <p:cNvPr id="9" name="Slide Number Placeholder 8">
            <a:extLst>
              <a:ext uri="{FF2B5EF4-FFF2-40B4-BE49-F238E27FC236}">
                <a16:creationId xmlns:a16="http://schemas.microsoft.com/office/drawing/2014/main" id="{768F0291-7B50-45F8-BAA8-B68E532C641E}"/>
              </a:ext>
            </a:extLst>
          </p:cNvPr>
          <p:cNvSpPr>
            <a:spLocks noGrp="1"/>
          </p:cNvSpPr>
          <p:nvPr>
            <p:ph type="sldNum" sz="quarter" idx="10"/>
          </p:nvPr>
        </p:nvSpPr>
        <p:spPr/>
        <p:txBody>
          <a:bodyPr/>
          <a:lstStyle/>
          <a:p>
            <a:fld id="{A3D1C70C-36A2-44FC-A083-98959550CFF4}" type="slidenum">
              <a:rPr lang="en-US" smtClean="0"/>
              <a:t>23</a:t>
            </a:fld>
            <a:endParaRPr lang="en-US" dirty="0"/>
          </a:p>
        </p:txBody>
      </p:sp>
    </p:spTree>
    <p:extLst>
      <p:ext uri="{BB962C8B-B14F-4D97-AF65-F5344CB8AC3E}">
        <p14:creationId xmlns:p14="http://schemas.microsoft.com/office/powerpoint/2010/main" val="352355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1CF3-6DA1-4694-8C9A-ABD0A2D8CF8F}"/>
              </a:ext>
            </a:extLst>
          </p:cNvPr>
          <p:cNvSpPr>
            <a:spLocks noGrp="1"/>
          </p:cNvSpPr>
          <p:nvPr>
            <p:ph type="title"/>
          </p:nvPr>
        </p:nvSpPr>
        <p:spPr>
          <a:xfrm>
            <a:off x="1295400" y="365129"/>
            <a:ext cx="10515600" cy="570103"/>
          </a:xfrm>
        </p:spPr>
        <p:txBody>
          <a:bodyPr>
            <a:noAutofit/>
          </a:bodyPr>
          <a:lstStyle/>
          <a:p>
            <a:pPr algn="l"/>
            <a:r>
              <a:rPr lang="en-US" sz="3200" dirty="0">
                <a:latin typeface="+mn-lt"/>
              </a:rPr>
              <a:t>Indicator</a:t>
            </a:r>
            <a:r>
              <a:rPr lang="en-US" sz="3600" dirty="0">
                <a:latin typeface="+mn-lt"/>
              </a:rPr>
              <a:t> </a:t>
            </a:r>
            <a:r>
              <a:rPr lang="en-US" sz="3200" dirty="0">
                <a:latin typeface="+mn-lt"/>
              </a:rPr>
              <a:t>4</a:t>
            </a:r>
            <a:r>
              <a:rPr lang="en-US" sz="3600" dirty="0">
                <a:latin typeface="+mn-lt"/>
              </a:rPr>
              <a:t> </a:t>
            </a:r>
            <a:r>
              <a:rPr lang="en-US" sz="3200" dirty="0">
                <a:latin typeface="+mn-lt"/>
              </a:rPr>
              <a:t>Crosswalk with Other DPR Indicators</a:t>
            </a:r>
          </a:p>
        </p:txBody>
      </p:sp>
      <p:sp>
        <p:nvSpPr>
          <p:cNvPr id="3" name="Content Placeholder 2">
            <a:extLst>
              <a:ext uri="{FF2B5EF4-FFF2-40B4-BE49-F238E27FC236}">
                <a16:creationId xmlns:a16="http://schemas.microsoft.com/office/drawing/2014/main" id="{EF3491F8-C3D1-4724-80A1-463FEA9C017E}"/>
              </a:ext>
            </a:extLst>
          </p:cNvPr>
          <p:cNvSpPr>
            <a:spLocks noGrp="1"/>
          </p:cNvSpPr>
          <p:nvPr>
            <p:ph sz="half" idx="1"/>
          </p:nvPr>
        </p:nvSpPr>
        <p:spPr>
          <a:xfrm>
            <a:off x="208352" y="1009374"/>
            <a:ext cx="11884791" cy="1266644"/>
          </a:xfrm>
        </p:spPr>
        <p:txBody>
          <a:bodyPr vert="horz" lIns="91440" tIns="45720" rIns="822960" bIns="45720" rtlCol="0" anchor="t">
            <a:noAutofit/>
          </a:bodyPr>
          <a:lstStyle/>
          <a:p>
            <a:pPr marL="0" indent="0">
              <a:spcBef>
                <a:spcPts val="0"/>
              </a:spcBef>
              <a:spcAft>
                <a:spcPts val="0"/>
              </a:spcAft>
              <a:buNone/>
            </a:pPr>
            <a:r>
              <a:rPr lang="en-US" sz="1800" b="1" dirty="0">
                <a:latin typeface="+mn-lt"/>
              </a:rPr>
              <a:t>*Operations Indicator 4 is connected to the areas of Instruction and Program and Governance as illustrated on the chart below.</a:t>
            </a:r>
            <a:endParaRPr lang="en-US" sz="1800" dirty="0">
              <a:latin typeface="+mn-lt"/>
            </a:endParaRPr>
          </a:p>
        </p:txBody>
      </p:sp>
      <p:graphicFrame>
        <p:nvGraphicFramePr>
          <p:cNvPr id="5" name="Content Placeholder 3">
            <a:extLst>
              <a:ext uri="{FF2B5EF4-FFF2-40B4-BE49-F238E27FC236}">
                <a16:creationId xmlns:a16="http://schemas.microsoft.com/office/drawing/2014/main" id="{590D77EE-ECC8-46BD-8A9C-C5C3975BD24B}"/>
              </a:ext>
            </a:extLst>
          </p:cNvPr>
          <p:cNvGraphicFramePr>
            <a:graphicFrameLocks/>
          </p:cNvGraphicFramePr>
          <p:nvPr>
            <p:extLst>
              <p:ext uri="{D42A27DB-BD31-4B8C-83A1-F6EECF244321}">
                <p14:modId xmlns:p14="http://schemas.microsoft.com/office/powerpoint/2010/main" val="1652460981"/>
              </p:ext>
            </p:extLst>
          </p:nvPr>
        </p:nvGraphicFramePr>
        <p:xfrm>
          <a:off x="557435" y="1828800"/>
          <a:ext cx="11077129" cy="4204857"/>
        </p:xfrm>
        <a:graphic>
          <a:graphicData uri="http://schemas.openxmlformats.org/drawingml/2006/table">
            <a:tbl>
              <a:tblPr firstRow="1" bandRow="1">
                <a:tableStyleId>{5C22544A-7EE6-4342-B048-85BDC9FD1C3A}</a:tableStyleId>
              </a:tblPr>
              <a:tblGrid>
                <a:gridCol w="2231663">
                  <a:extLst>
                    <a:ext uri="{9D8B030D-6E8A-4147-A177-3AD203B41FA5}">
                      <a16:colId xmlns:a16="http://schemas.microsoft.com/office/drawing/2014/main" val="20000"/>
                    </a:ext>
                  </a:extLst>
                </a:gridCol>
                <a:gridCol w="8845466">
                  <a:extLst>
                    <a:ext uri="{9D8B030D-6E8A-4147-A177-3AD203B41FA5}">
                      <a16:colId xmlns:a16="http://schemas.microsoft.com/office/drawing/2014/main" val="20001"/>
                    </a:ext>
                  </a:extLst>
                </a:gridCol>
              </a:tblGrid>
              <a:tr h="913303">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Other DPR Indicator</a:t>
                      </a:r>
                    </a:p>
                    <a:p>
                      <a:pPr marL="0" marR="0" algn="ctr">
                        <a:lnSpc>
                          <a:spcPct val="107000"/>
                        </a:lnSpc>
                        <a:spcBef>
                          <a:spcPts val="0"/>
                        </a:spcBef>
                        <a:spcAft>
                          <a:spcPts val="0"/>
                        </a:spcAft>
                      </a:pPr>
                      <a:endParaRPr lang="en-US" sz="105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50000"/>
                      </a:schemeClr>
                    </a:solidFill>
                  </a:tcPr>
                </a:tc>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Indicator Language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1864213">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Instruction and Program Indicator 8</a:t>
                      </a:r>
                    </a:p>
                  </a:txBody>
                  <a:tcPr marL="68580" marR="68580" marT="0" marB="0"/>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The CSA reports preliminary participation and performance results of annual Statewide assessments to the district board of education within 60 days of receipt of the information from the Department. The reports include aggregated and disaggregated subgroup data, as well as trend and comparative analyses and appropriate intervention strategies. (</a:t>
                      </a:r>
                      <a:r>
                        <a:rPr lang="en-US" sz="1800" i="1" dirty="0">
                          <a:effectLst/>
                          <a:latin typeface="+mn-lt"/>
                          <a:ea typeface="Calibri" panose="020F0502020204030204" pitchFamily="34" charset="0"/>
                          <a:cs typeface="Times New Roman" panose="02020603050405020304" pitchFamily="18" charset="0"/>
                        </a:rPr>
                        <a:t>N.J.A.C.</a:t>
                      </a:r>
                      <a:r>
                        <a:rPr lang="en-US" sz="1800" dirty="0">
                          <a:effectLst/>
                          <a:latin typeface="+mn-lt"/>
                          <a:ea typeface="Calibri" panose="020F0502020204030204" pitchFamily="34" charset="0"/>
                          <a:cs typeface="Times New Roman" panose="02020603050405020304" pitchFamily="18" charset="0"/>
                        </a:rPr>
                        <a:t> 6A:8-4.3)</a:t>
                      </a:r>
                    </a:p>
                  </a:txBody>
                  <a:tcPr marL="68580" marR="68580" marT="0" marB="0"/>
                </a:tc>
                <a:extLst>
                  <a:ext uri="{0D108BD9-81ED-4DB2-BD59-A6C34878D82A}">
                    <a16:rowId xmlns:a16="http://schemas.microsoft.com/office/drawing/2014/main" val="10001"/>
                  </a:ext>
                </a:extLst>
              </a:tr>
              <a:tr h="1427341">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Governance Indicator 6a</a:t>
                      </a: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Adoption and implementation of written policies and procedures for the budget and financial planning process that are integrated and aligned with school district priorities and planning objectives based on Statewide assessments and applicable strategic plans.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0D4DF44E-7E59-4034-AE52-91501DCFCB72}"/>
              </a:ext>
            </a:extLst>
          </p:cNvPr>
          <p:cNvSpPr txBox="1"/>
          <p:nvPr/>
        </p:nvSpPr>
        <p:spPr>
          <a:xfrm>
            <a:off x="10929257" y="6284686"/>
            <a:ext cx="580572" cy="276999"/>
          </a:xfrm>
          <a:prstGeom prst="rect">
            <a:avLst/>
          </a:prstGeom>
          <a:noFill/>
        </p:spPr>
        <p:txBody>
          <a:bodyPr wrap="square" rtlCol="0">
            <a:spAutoFit/>
          </a:bodyPr>
          <a:lstStyle/>
          <a:p>
            <a:r>
              <a:rPr lang="en-US" sz="1200" dirty="0">
                <a:solidFill>
                  <a:schemeClr val="bg1"/>
                </a:solidFill>
                <a:latin typeface="Palatino Linotype" panose="02040502050505030304" pitchFamily="18" charset="0"/>
              </a:rPr>
              <a:t>23</a:t>
            </a:r>
          </a:p>
        </p:txBody>
      </p:sp>
    </p:spTree>
    <p:extLst>
      <p:ext uri="{BB962C8B-B14F-4D97-AF65-F5344CB8AC3E}">
        <p14:creationId xmlns:p14="http://schemas.microsoft.com/office/powerpoint/2010/main" val="375560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5 </a:t>
            </a:r>
            <a:r>
              <a:rPr lang="en-US" sz="2400" dirty="0"/>
              <a:t>(Total of 5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33555" y="862729"/>
            <a:ext cx="3629025" cy="823667"/>
          </a:xfrm>
        </p:spPr>
        <p:txBody>
          <a:bodyPr/>
          <a:lstStyle/>
          <a:p>
            <a:r>
              <a:rPr lang="en-US" sz="2000" b="1" dirty="0">
                <a:latin typeface="Palatino Linotype" panose="02040502050505030304" pitchFamily="18" charset="0"/>
              </a:rPr>
              <a:t>1. Student Code of Conduct</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28587" y="1920152"/>
            <a:ext cx="3629024" cy="3663285"/>
          </a:xfrm>
        </p:spPr>
        <p:txBody>
          <a:bodyPr vert="horz" lIns="91440" tIns="45720" rIns="91440" bIns="45720" rtlCol="0" anchor="t">
            <a:noAutofit/>
          </a:bodyPr>
          <a:lstStyle/>
          <a:p>
            <a:pPr marL="0" indent="0">
              <a:buNone/>
            </a:pPr>
            <a:r>
              <a:rPr lang="en-US" sz="1600" dirty="0">
                <a:latin typeface="Palatino Linotype"/>
              </a:rPr>
              <a:t>The district board of education adopts and annually distributes to staff, parents, and students, policies and procedures to address the equitable application of a code of student conduct that establishes expectations for academic achievement, behavior, and attendance. The policy provides comprehensive tiered behavioral supports and responses to violations that include positive disciplinary practices that minimize exclusionary practices, such as suspension and expulsion; and details students’ due process rights. (</a:t>
            </a:r>
            <a:r>
              <a:rPr lang="en-US" sz="1600" i="1" dirty="0">
                <a:latin typeface="Palatino Linotype"/>
                <a:hlinkClick r:id="rId3"/>
              </a:rPr>
              <a:t>N.J.A.C. </a:t>
            </a:r>
            <a:r>
              <a:rPr lang="en-US" sz="1600" dirty="0">
                <a:latin typeface="Palatino Linotype"/>
                <a:hlinkClick r:id="rId3"/>
              </a:rPr>
              <a:t>6A:16-7.1</a:t>
            </a:r>
            <a:r>
              <a:rPr lang="en-US" sz="1600" dirty="0">
                <a:latin typeface="Palatino Linotype"/>
              </a:rPr>
              <a:t>)</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64608" y="857043"/>
            <a:ext cx="3410337" cy="823667"/>
          </a:xfrm>
        </p:spPr>
        <p:txBody>
          <a:bodyPr/>
          <a:lstStyle/>
          <a:p>
            <a:r>
              <a:rPr lang="en-US" sz="2000" b="1" dirty="0">
                <a:latin typeface="Palatino Linotype" panose="02040502050505030304" pitchFamily="18" charset="0"/>
              </a:rPr>
              <a:t>2.  Purpose</a:t>
            </a:r>
            <a:endParaRPr lang="en-US"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226525" y="1850939"/>
            <a:ext cx="3126776" cy="3786188"/>
          </a:xfrm>
        </p:spPr>
        <p:txBody>
          <a:bodyPr/>
          <a:lstStyle/>
          <a:p>
            <a:r>
              <a:rPr lang="en-US" sz="1600" dirty="0">
                <a:latin typeface="Palatino Linotype" panose="02040502050505030304" pitchFamily="18" charset="0"/>
              </a:rPr>
              <a:t>To ensure the policies and procedures for the code of student conduct (CSC) are communicated to all stakeholders and are inclusive of both disciplinary measures and supportive measures.</a:t>
            </a:r>
            <a:endParaRPr lang="en-US" sz="16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8" y="857352"/>
            <a:ext cx="3410337" cy="823667"/>
          </a:xfrm>
        </p:spPr>
        <p:txBody>
          <a:bodyPr/>
          <a:lstStyle/>
          <a:p>
            <a:r>
              <a:rPr lang="en-US" sz="2000" b="1" dirty="0">
                <a:latin typeface="Palatino Linotype" panose="02040502050505030304" pitchFamily="18" charset="0"/>
              </a:rPr>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1919569"/>
            <a:ext cx="3430704" cy="2373032"/>
          </a:xfrm>
        </p:spPr>
        <p:txBody>
          <a:bodyPr vert="horz" lIns="91440" tIns="45720" rIns="91440" bIns="45720" rtlCol="0" anchor="t">
            <a:noAutofit/>
          </a:bodyPr>
          <a:lstStyle/>
          <a:p>
            <a:pPr marL="285750" lvl="0" indent="-285750">
              <a:buFont typeface="Arial" panose="020B0604020202020204" pitchFamily="34" charset="0"/>
              <a:buChar char="•"/>
            </a:pPr>
            <a:r>
              <a:rPr lang="en-US" sz="1600" dirty="0">
                <a:latin typeface="Palatino Linotype"/>
              </a:rPr>
              <a:t>Board of education approved CSC policies and procedures that meet the requirements in (</a:t>
            </a:r>
            <a:r>
              <a:rPr lang="en-US" sz="1600" i="1" dirty="0">
                <a:latin typeface="Palatino Linotype"/>
              </a:rPr>
              <a:t>N.J.A.C. </a:t>
            </a:r>
            <a:r>
              <a:rPr lang="en-US" sz="1600" dirty="0">
                <a:latin typeface="Palatino Linotype"/>
              </a:rPr>
              <a:t>6A:16-7-1).</a:t>
            </a:r>
          </a:p>
          <a:p>
            <a:pPr marL="285750" lvl="0" indent="-285750">
              <a:buFont typeface="Arial" panose="020B0604020202020204" pitchFamily="34" charset="0"/>
              <a:buChar char="•"/>
            </a:pPr>
            <a:r>
              <a:rPr lang="en-US" sz="1600" dirty="0">
                <a:latin typeface="Palatino Linotype" panose="02040502050505030304" pitchFamily="18" charset="0"/>
              </a:rPr>
              <a:t>District’s easily identifiable process for distribution of the CSC (e.g., student handbooks contain CSC, parents receive through mail, email or online from school district website).</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25</a:t>
            </a:fld>
            <a:endParaRPr lang="en-US" dirty="0"/>
          </a:p>
        </p:txBody>
      </p:sp>
    </p:spTree>
    <p:extLst>
      <p:ext uri="{BB962C8B-B14F-4D97-AF65-F5344CB8AC3E}">
        <p14:creationId xmlns:p14="http://schemas.microsoft.com/office/powerpoint/2010/main" val="278818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6 </a:t>
            </a:r>
            <a:r>
              <a:rPr lang="en-US" sz="2400" dirty="0"/>
              <a:t>(Total of 5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600" y="1219200"/>
            <a:ext cx="3505200" cy="823667"/>
          </a:xfrm>
        </p:spPr>
        <p:txBody>
          <a:bodyPr/>
          <a:lstStyle/>
          <a:p>
            <a:r>
              <a:rPr lang="en-US" sz="2000" dirty="0">
                <a:latin typeface="Palatino Linotype"/>
              </a:rPr>
              <a:t>1. Harassment</a:t>
            </a:r>
            <a:r>
              <a:rPr lang="en-US" sz="2000" b="1" dirty="0">
                <a:latin typeface="Palatino Linotype"/>
              </a:rPr>
              <a:t>, Intimidation, and Bullying (HIB</a:t>
            </a:r>
            <a:r>
              <a:rPr lang="en-US" sz="2000" dirty="0">
                <a:latin typeface="Palatino Linotype"/>
              </a:rPr>
              <a:t>)</a:t>
            </a:r>
            <a:endParaRPr lang="en-US" sz="20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76032" y="2111892"/>
            <a:ext cx="3410336" cy="3663285"/>
          </a:xfrm>
        </p:spPr>
        <p:txBody>
          <a:bodyPr vert="horz" lIns="91440" tIns="45720" rIns="91440" bIns="45720" rtlCol="0" anchor="t">
            <a:noAutofit/>
          </a:bodyPr>
          <a:lstStyle/>
          <a:p>
            <a:pPr marL="0" indent="0">
              <a:buNone/>
            </a:pPr>
            <a:r>
              <a:rPr lang="en-US" sz="1600" dirty="0">
                <a:latin typeface="Palatino Linotype"/>
              </a:rPr>
              <a:t>Twice per year, the Chief School Administrator (CSA) presents to the district board of education a summary of violence, vandalism, substance abuse, and harassment, intimidation and bullying (HIB) incidents submitted on the Department’s incident reporting system. The CSA or designee submits the final data verification to the Department by July 15. (</a:t>
            </a:r>
            <a:r>
              <a:rPr lang="en-US" sz="1600" i="1" dirty="0">
                <a:latin typeface="Palatino Linotype"/>
              </a:rPr>
              <a:t>N.J.A.C. </a:t>
            </a:r>
            <a:r>
              <a:rPr lang="en-US" sz="1600" dirty="0">
                <a:latin typeface="Palatino Linotype"/>
              </a:rPr>
              <a:t>6A:16-5.3)</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109506" y="1220811"/>
            <a:ext cx="3410337" cy="516593"/>
          </a:xfrm>
        </p:spPr>
        <p:txBody>
          <a:bodyPr/>
          <a:lstStyle/>
          <a:p>
            <a:r>
              <a:rPr lang="en-US" sz="2000" b="1" dirty="0">
                <a:latin typeface="Palatino Linotype" panose="02040502050505030304" pitchFamily="18" charset="0"/>
              </a:rPr>
              <a:t>2.  Purpose </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109945" y="2111892"/>
            <a:ext cx="3410336" cy="3663285"/>
          </a:xfrm>
        </p:spPr>
        <p:txBody>
          <a:bodyPr/>
          <a:lstStyle/>
          <a:p>
            <a:r>
              <a:rPr lang="en-US" sz="1600" dirty="0">
                <a:latin typeface="Palatino Linotype" panose="02040502050505030304" pitchFamily="18" charset="0"/>
              </a:rPr>
              <a:t>To ensure that accurate information on violence, vandalism, substance abuse and HIB incidents submitted to the NJDOE are publicly reported to the district board of education and shared with stakeholders.</a:t>
            </a:r>
            <a:endParaRPr lang="en-US" sz="16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91482" y="1215013"/>
            <a:ext cx="3421710" cy="516593"/>
          </a:xfrm>
        </p:spPr>
        <p:txBody>
          <a:bodyPr/>
          <a:lstStyle/>
          <a:p>
            <a:r>
              <a:rPr lang="en-US" sz="2000" dirty="0"/>
              <a:t>3. </a:t>
            </a:r>
            <a:r>
              <a:rPr lang="en-US" sz="2000" b="1" dirty="0"/>
              <a:t>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2111891"/>
            <a:ext cx="3972110" cy="3663285"/>
          </a:xfrm>
        </p:spPr>
        <p:txBody>
          <a:bodyPr vert="horz" lIns="91440" tIns="45720" rIns="91440" bIns="45720" rtlCol="0" anchor="t">
            <a:noAutofit/>
          </a:bodyPr>
          <a:lstStyle/>
          <a:p>
            <a:pPr>
              <a:spcAft>
                <a:spcPts val="0"/>
              </a:spcAft>
            </a:pPr>
            <a:r>
              <a:rPr lang="en-US" sz="1600" dirty="0">
                <a:latin typeface="Palatino Linotype"/>
              </a:rPr>
              <a:t>District board of education minutes indicating that the summary of incidents for Report Period 1, September 1 through December 31, and Report Period 2, January 1 through June 30, were presented to the district board of education by the superintendent or designee at a public meeting once between January and June and once between July and December.  </a:t>
            </a:r>
            <a:endParaRPr lang="en-US" sz="1600" dirty="0"/>
          </a:p>
          <a:p>
            <a:pPr marL="285750" indent="-285750">
              <a:spcAft>
                <a:spcPts val="0"/>
              </a:spcAft>
            </a:pPr>
            <a:r>
              <a:rPr lang="en-US" sz="1600" dirty="0"/>
              <a:t>The CSA submitted final data verification to the Department in the Student Safety Data System.</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26</a:t>
            </a:fld>
            <a:endParaRPr lang="en-US" dirty="0"/>
          </a:p>
        </p:txBody>
      </p:sp>
    </p:spTree>
    <p:extLst>
      <p:ext uri="{BB962C8B-B14F-4D97-AF65-F5344CB8AC3E}">
        <p14:creationId xmlns:p14="http://schemas.microsoft.com/office/powerpoint/2010/main" val="2221094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7 </a:t>
            </a:r>
            <a:r>
              <a:rPr lang="en-US" sz="2400" dirty="0"/>
              <a:t>(Total of 7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127000" y="851562"/>
            <a:ext cx="3871204" cy="823667"/>
          </a:xfrm>
        </p:spPr>
        <p:txBody>
          <a:bodyPr/>
          <a:lstStyle/>
          <a:p>
            <a:r>
              <a:rPr lang="en-US" sz="1800" dirty="0"/>
              <a:t>1. </a:t>
            </a:r>
            <a:r>
              <a:rPr lang="en-US" sz="1800" b="1" dirty="0">
                <a:latin typeface="Palatino Linotype" panose="02040502050505030304" pitchFamily="18" charset="0"/>
              </a:rPr>
              <a:t>Harassment, Intimidation, and Bullying (HIB)</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127000" y="1621539"/>
            <a:ext cx="3987800" cy="4635465"/>
          </a:xfrm>
        </p:spPr>
        <p:txBody>
          <a:bodyPr vert="horz" lIns="91440" tIns="45720" rIns="91440" bIns="45720" rtlCol="0" anchor="t">
            <a:noAutofit/>
          </a:bodyPr>
          <a:lstStyle/>
          <a:p>
            <a:pPr marL="0" indent="0">
              <a:buNone/>
            </a:pPr>
            <a:r>
              <a:rPr lang="en-US" sz="1500" dirty="0">
                <a:latin typeface="Palatino Linotype"/>
              </a:rPr>
              <a:t>The school district implements a process to ensure the school safety/school climate team in each school, with support from the CSA: (1) reviews and takes action to strengthen school climate policies; (2) educates the community, including students, teachers, staff, and parents, to prevent HIB; (3) provides professional development opportunities that address effective practices of successful school climate programs or approaches; and (4) completes the HIB self-assessment.  The CSA submits to the Department the statement of assurance (SOA) and the district board of education approval date for the HIB self-assessment for each school in the school district by September 30. (</a:t>
            </a:r>
            <a:r>
              <a:rPr lang="en-US" sz="1500" i="1" dirty="0">
                <a:latin typeface="Palatino Linotype"/>
                <a:hlinkClick r:id="rId3"/>
              </a:rPr>
              <a:t>N.J.S.A. </a:t>
            </a:r>
            <a:r>
              <a:rPr lang="en-US" sz="1500" dirty="0">
                <a:latin typeface="Palatino Linotype"/>
                <a:hlinkClick r:id="rId3"/>
              </a:rPr>
              <a:t>18A:17-46 </a:t>
            </a:r>
            <a:r>
              <a:rPr lang="en-US" sz="1500" dirty="0">
                <a:latin typeface="Palatino Linotype"/>
              </a:rPr>
              <a:t>and </a:t>
            </a:r>
            <a:r>
              <a:rPr lang="en-US" sz="1500" dirty="0">
                <a:latin typeface="Palatino Linotype"/>
                <a:hlinkClick r:id="rId4"/>
              </a:rPr>
              <a:t>18A:37-14 - 18  </a:t>
            </a:r>
            <a:r>
              <a:rPr lang="en-US" sz="1500" dirty="0">
                <a:latin typeface="Palatino Linotype"/>
              </a:rPr>
              <a:t>and </a:t>
            </a:r>
            <a:r>
              <a:rPr lang="en-US" sz="1500" i="1" dirty="0">
                <a:latin typeface="Palatino Linotype"/>
              </a:rPr>
              <a:t>N.J.A.C. </a:t>
            </a:r>
            <a:r>
              <a:rPr lang="en-US" sz="1500" dirty="0">
                <a:latin typeface="Palatino Linotype"/>
              </a:rPr>
              <a:t>6A:16-7.7)</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378995" y="1031959"/>
            <a:ext cx="3410337" cy="400331"/>
          </a:xfrm>
        </p:spPr>
        <p:txBody>
          <a:bodyPr/>
          <a:lstStyle/>
          <a:p>
            <a:r>
              <a:rPr lang="en-US" sz="1800" dirty="0"/>
              <a:t>2. Purpose</a:t>
            </a:r>
            <a:r>
              <a:rPr lang="en-US" sz="2000" dirty="0"/>
              <a:t>	</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378995" y="1621538"/>
            <a:ext cx="3184070" cy="3974107"/>
          </a:xfrm>
        </p:spPr>
        <p:txBody>
          <a:bodyPr vert="horz" lIns="91440" tIns="45720" rIns="91440" bIns="45720" rtlCol="0" anchor="t">
            <a:noAutofit/>
          </a:bodyPr>
          <a:lstStyle/>
          <a:p>
            <a:r>
              <a:rPr lang="en-US" sz="1500" dirty="0">
                <a:latin typeface="Palatino Linotype"/>
              </a:rPr>
              <a:t>To ensure the promotion of safe schools and a continual focus on improving school climate through implementation of </a:t>
            </a:r>
            <a:r>
              <a:rPr lang="en-US" sz="1500" i="1" dirty="0">
                <a:latin typeface="Palatino Linotype"/>
              </a:rPr>
              <a:t>N.J.S.A. </a:t>
            </a:r>
            <a:r>
              <a:rPr lang="en-US" sz="1500" dirty="0">
                <a:latin typeface="Palatino Linotype"/>
              </a:rPr>
              <a:t>18A:17-46</a:t>
            </a:r>
            <a:r>
              <a:rPr lang="en-US" sz="1500" i="1" dirty="0">
                <a:latin typeface="Palatino Linotype"/>
              </a:rPr>
              <a:t> </a:t>
            </a:r>
            <a:r>
              <a:rPr lang="en-US" sz="1500" dirty="0">
                <a:latin typeface="Palatino Linotype"/>
              </a:rPr>
              <a:t>and 18A:37-14-18 and</a:t>
            </a:r>
            <a:r>
              <a:rPr lang="en-US" sz="1500" i="1" dirty="0">
                <a:latin typeface="Palatino Linotype"/>
              </a:rPr>
              <a:t> N.J.A.C. </a:t>
            </a:r>
            <a:r>
              <a:rPr lang="en-US" sz="1500" dirty="0">
                <a:latin typeface="Palatino Linotype"/>
              </a:rPr>
              <a:t>6A:16-7.7.</a:t>
            </a:r>
            <a:endParaRPr lang="en-US" sz="1500" b="1" dirty="0">
              <a:latin typeface="Palatino Linotype"/>
            </a:endParaRPr>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a:xfrm>
            <a:off x="7943857" y="552948"/>
            <a:ext cx="3410337" cy="823667"/>
          </a:xfrm>
        </p:spPr>
        <p:txBody>
          <a:bodyPr/>
          <a:lstStyle/>
          <a:p>
            <a:r>
              <a:rPr lang="en-US" sz="1800"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7943857" y="1621538"/>
            <a:ext cx="3987800" cy="4225220"/>
          </a:xfrm>
        </p:spPr>
        <p:txBody>
          <a:bodyPr vert="horz" lIns="91440" tIns="45720" rIns="91440" bIns="45720" rtlCol="0" anchor="t">
            <a:noAutofit/>
          </a:bodyPr>
          <a:lstStyle/>
          <a:p>
            <a:pPr lvl="0">
              <a:lnSpc>
                <a:spcPct val="100000"/>
              </a:lnSpc>
              <a:spcAft>
                <a:spcPts val="0"/>
              </a:spcAft>
            </a:pPr>
            <a:r>
              <a:rPr lang="en-US" sz="1500" dirty="0">
                <a:latin typeface="Palatino Linotype"/>
              </a:rPr>
              <a:t>Each of the county selected schools, based on the established sample size, must provide </a:t>
            </a:r>
            <a:r>
              <a:rPr lang="en-US" sz="1500" i="1" dirty="0">
                <a:latin typeface="Palatino Linotype"/>
              </a:rPr>
              <a:t>all of </a:t>
            </a:r>
            <a:r>
              <a:rPr lang="en-US" sz="1500" dirty="0">
                <a:latin typeface="Palatino Linotype"/>
              </a:rPr>
              <a:t>the following from the most recent school year:</a:t>
            </a:r>
          </a:p>
          <a:p>
            <a:pPr marL="342900" indent="-342900">
              <a:lnSpc>
                <a:spcPct val="100000"/>
              </a:lnSpc>
              <a:spcAft>
                <a:spcPts val="0"/>
              </a:spcAft>
              <a:buFont typeface="Arial" panose="020B0604020202020204" pitchFamily="34" charset="0"/>
              <a:buChar char="•"/>
            </a:pPr>
            <a:r>
              <a:rPr lang="en-US" sz="1500" dirty="0">
                <a:latin typeface="Palatino Linotype" panose="02040502050505030304" pitchFamily="18" charset="0"/>
              </a:rPr>
              <a:t>List of members of the School Safety/School Climate Team (SS/SCT) including, at least:</a:t>
            </a:r>
          </a:p>
          <a:p>
            <a:pPr marL="800100" lvl="1" indent="-342900">
              <a:lnSpc>
                <a:spcPct val="100000"/>
              </a:lnSpc>
              <a:spcAft>
                <a:spcPts val="0"/>
              </a:spcAft>
              <a:buFont typeface="Arial" panose="020B0604020202020204" pitchFamily="34" charset="0"/>
              <a:buChar char="•"/>
            </a:pPr>
            <a:r>
              <a:rPr lang="en-US" dirty="0">
                <a:latin typeface="Palatino Linotype" panose="02040502050505030304" pitchFamily="18" charset="0"/>
              </a:rPr>
              <a:t>The anti-bullying specialist (ABS); </a:t>
            </a:r>
          </a:p>
          <a:p>
            <a:pPr marL="800100" lvl="1" indent="-342900">
              <a:lnSpc>
                <a:spcPct val="100000"/>
              </a:lnSpc>
              <a:spcAft>
                <a:spcPts val="0"/>
              </a:spcAft>
              <a:buFont typeface="Arial" panose="020B0604020202020204" pitchFamily="34" charset="0"/>
              <a:buChar char="•"/>
            </a:pPr>
            <a:r>
              <a:rPr lang="en-US" dirty="0">
                <a:latin typeface="Palatino Linotype" panose="02040502050505030304" pitchFamily="18" charset="0"/>
              </a:rPr>
              <a:t>Principal or designee; </a:t>
            </a:r>
          </a:p>
          <a:p>
            <a:pPr marL="800100" lvl="1" indent="-342900">
              <a:lnSpc>
                <a:spcPct val="100000"/>
              </a:lnSpc>
              <a:spcAft>
                <a:spcPts val="0"/>
              </a:spcAft>
              <a:buFont typeface="Arial" panose="020B0604020202020204" pitchFamily="34" charset="0"/>
              <a:buChar char="•"/>
            </a:pPr>
            <a:r>
              <a:rPr lang="en-US" dirty="0">
                <a:latin typeface="Palatino Linotype" panose="02040502050505030304" pitchFamily="18" charset="0"/>
              </a:rPr>
              <a:t>Teacher in the school; and, </a:t>
            </a:r>
          </a:p>
          <a:p>
            <a:pPr marL="800100" lvl="1" indent="-342900">
              <a:lnSpc>
                <a:spcPct val="100000"/>
              </a:lnSpc>
              <a:spcAft>
                <a:spcPts val="0"/>
              </a:spcAft>
              <a:buFont typeface="Arial" panose="020B0604020202020204" pitchFamily="34" charset="0"/>
              <a:buChar char="•"/>
            </a:pPr>
            <a:r>
              <a:rPr lang="en-US" dirty="0">
                <a:latin typeface="Palatino Linotype" panose="02040502050505030304" pitchFamily="18" charset="0"/>
              </a:rPr>
              <a:t>Parent of a student in the school.</a:t>
            </a:r>
          </a:p>
          <a:p>
            <a:pPr marL="342900" indent="-342900"/>
            <a:r>
              <a:rPr lang="en-US" sz="1500" dirty="0">
                <a:latin typeface="Palatino Linotype"/>
              </a:rPr>
              <a:t> SS/SCT meeting agendas, sign-in sheets and notes.</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27</a:t>
            </a:fld>
            <a:endParaRPr lang="en-US" dirty="0"/>
          </a:p>
        </p:txBody>
      </p:sp>
    </p:spTree>
    <p:extLst>
      <p:ext uri="{BB962C8B-B14F-4D97-AF65-F5344CB8AC3E}">
        <p14:creationId xmlns:p14="http://schemas.microsoft.com/office/powerpoint/2010/main" val="3970775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8 </a:t>
            </a:r>
            <a:r>
              <a:rPr lang="en-US" sz="2400" dirty="0"/>
              <a:t>(Total of 6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313853" y="765186"/>
            <a:ext cx="3871204" cy="823667"/>
          </a:xfrm>
        </p:spPr>
        <p:txBody>
          <a:bodyPr/>
          <a:lstStyle/>
          <a:p>
            <a:r>
              <a:rPr lang="en-US" sz="2000" b="1" dirty="0">
                <a:latin typeface="Palatino Linotype" panose="02040502050505030304" pitchFamily="18" charset="0"/>
              </a:rPr>
              <a:t>1.  Memorandum of Agreement</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347193" y="1715521"/>
            <a:ext cx="3574143" cy="3974107"/>
          </a:xfrm>
        </p:spPr>
        <p:txBody>
          <a:bodyPr vert="horz" lIns="91440" tIns="45720" rIns="91440" bIns="45720" rtlCol="0" anchor="t">
            <a:noAutofit/>
          </a:bodyPr>
          <a:lstStyle/>
          <a:p>
            <a:pPr marL="0" indent="0">
              <a:buNone/>
            </a:pPr>
            <a:r>
              <a:rPr lang="en-US" sz="1600" dirty="0">
                <a:latin typeface="Palatino Linotype"/>
              </a:rPr>
              <a:t>The </a:t>
            </a:r>
            <a:r>
              <a:rPr lang="en-US" sz="1600" i="1" dirty="0">
                <a:latin typeface="Palatino Linotype"/>
              </a:rPr>
              <a:t>Uniform State Memorandum of Agreement Between Education and Law Enforcement Officials</a:t>
            </a:r>
            <a:r>
              <a:rPr lang="en-US" sz="1600" dirty="0">
                <a:latin typeface="Palatino Linotype"/>
              </a:rPr>
              <a:t> (MOA) has been signed within the past year. There have been no findings of noncompliance since the last NJQSAC monitoring. (</a:t>
            </a:r>
            <a:r>
              <a:rPr lang="en-US" sz="1600" i="1" dirty="0">
                <a:latin typeface="Palatino Linotype"/>
              </a:rPr>
              <a:t>N.J.A.C. </a:t>
            </a:r>
            <a:r>
              <a:rPr lang="en-US" sz="1600" dirty="0">
                <a:latin typeface="Palatino Linotype"/>
              </a:rPr>
              <a:t>6A:16-6.2)</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681861" y="1147952"/>
            <a:ext cx="3410337" cy="413724"/>
          </a:xfrm>
        </p:spPr>
        <p:txBody>
          <a:bodyPr/>
          <a:lstStyle/>
          <a:p>
            <a:r>
              <a:rPr lang="en-US" sz="2000" b="1" dirty="0">
                <a:latin typeface="Palatino Linotype" panose="02040502050505030304" pitchFamily="18" charset="0"/>
              </a:rPr>
              <a:t>2.  Purpose </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622800" y="1715521"/>
            <a:ext cx="2946400" cy="3974107"/>
          </a:xfrm>
        </p:spPr>
        <p:txBody>
          <a:bodyPr vert="horz" lIns="91440" tIns="45720" rIns="91440" bIns="45720" rtlCol="0" anchor="t">
            <a:noAutofit/>
          </a:bodyPr>
          <a:lstStyle/>
          <a:p>
            <a:r>
              <a:rPr lang="en-US" sz="1600" dirty="0">
                <a:latin typeface="Palatino Linotype"/>
              </a:rPr>
              <a:t>To ensure direct communication, cooperation and support between local law enforcement and the school district in order to provide the safety and protection of students.</a:t>
            </a:r>
            <a:endParaRPr lang="en-US" dirty="0"/>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a:xfrm>
            <a:off x="7973604" y="738009"/>
            <a:ext cx="3410337" cy="823667"/>
          </a:xfrm>
        </p:spPr>
        <p:txBody>
          <a:bodyPr/>
          <a:lstStyle/>
          <a:p>
            <a:r>
              <a:rPr lang="en-US" sz="2000" b="1"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7973603" y="1715521"/>
            <a:ext cx="4044225" cy="3974107"/>
          </a:xfrm>
        </p:spPr>
        <p:txBody>
          <a:bodyPr vert="horz" lIns="91440" tIns="45720" rIns="91440" bIns="45720" rtlCol="0" anchor="t">
            <a:noAutofit/>
          </a:bodyPr>
          <a:lstStyle/>
          <a:p>
            <a:pPr marL="457200" indent="0">
              <a:lnSpc>
                <a:spcPct val="100000"/>
              </a:lnSpc>
              <a:spcBef>
                <a:spcPts val="0"/>
              </a:spcBef>
              <a:spcAft>
                <a:spcPts val="1200"/>
              </a:spcAft>
              <a:buNone/>
            </a:pPr>
            <a:r>
              <a:rPr lang="en-US" sz="1600" dirty="0"/>
              <a:t>Most recent version of the Memorandum of Agreement Between Education and Law Enforcement Officials (MOA) is on file in the county office and signed by all required parties.</a:t>
            </a:r>
          </a:p>
          <a:p>
            <a:pPr marL="800100" indent="-342900">
              <a:lnSpc>
                <a:spcPct val="100000"/>
              </a:lnSpc>
              <a:spcBef>
                <a:spcPts val="0"/>
              </a:spcBef>
              <a:spcAft>
                <a:spcPts val="1200"/>
              </a:spcAft>
            </a:pPr>
            <a:r>
              <a:rPr lang="en-US" sz="1600" dirty="0"/>
              <a:t> For a list of required parties, please refer to the NJQSAC user manual.</a:t>
            </a:r>
          </a:p>
          <a:p>
            <a:pPr marL="800100" indent="-342900">
              <a:lnSpc>
                <a:spcPct val="100000"/>
              </a:lnSpc>
              <a:spcBef>
                <a:spcPts val="0"/>
              </a:spcBef>
              <a:spcAft>
                <a:spcPts val="1200"/>
              </a:spcAft>
            </a:pPr>
            <a:r>
              <a:rPr lang="en-US" sz="1600" dirty="0">
                <a:latin typeface="Palatino Linotype"/>
              </a:rPr>
              <a:t>If applicable, a corrective action plan is implemented for prior findings of noncompliance.</a:t>
            </a:r>
          </a:p>
          <a:p>
            <a:pPr marL="800100" indent="-342900">
              <a:lnSpc>
                <a:spcPct val="100000"/>
              </a:lnSpc>
              <a:spcBef>
                <a:spcPts val="0"/>
              </a:spcBef>
              <a:spcAft>
                <a:spcPts val="1200"/>
              </a:spcAft>
            </a:pPr>
            <a:r>
              <a:rPr lang="en-US" sz="1600" dirty="0"/>
              <a:t>Example: County office previously determined district did not correctly implement a provision of the MOA.</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28</a:t>
            </a:fld>
            <a:endParaRPr lang="en-US" dirty="0"/>
          </a:p>
        </p:txBody>
      </p:sp>
    </p:spTree>
    <p:extLst>
      <p:ext uri="{BB962C8B-B14F-4D97-AF65-F5344CB8AC3E}">
        <p14:creationId xmlns:p14="http://schemas.microsoft.com/office/powerpoint/2010/main" val="3431064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9 </a:t>
            </a:r>
            <a:r>
              <a:rPr lang="en-US" sz="2400" dirty="0"/>
              <a:t>(Total of 6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123904" y="1168738"/>
            <a:ext cx="3871204" cy="823667"/>
          </a:xfrm>
        </p:spPr>
        <p:txBody>
          <a:bodyPr/>
          <a:lstStyle/>
          <a:p>
            <a:pPr marL="287338" indent="-287338"/>
            <a:r>
              <a:rPr lang="en-US" sz="2000" b="1" dirty="0"/>
              <a:t>1. </a:t>
            </a:r>
            <a:r>
              <a:rPr lang="en-US" sz="2000" b="1" dirty="0">
                <a:latin typeface="Palatino Linotype" panose="02040502050505030304" pitchFamily="18" charset="0"/>
              </a:rPr>
              <a:t> </a:t>
            </a:r>
            <a:r>
              <a:rPr lang="en-US" sz="2000" b="1" dirty="0"/>
              <a:t>Alcohol, Tobacco, and Drug</a:t>
            </a:r>
            <a:r>
              <a:rPr lang="en-US" sz="2000" b="1" dirty="0">
                <a:latin typeface="Palatino Linotype" panose="02040502050505030304" pitchFamily="18" charset="0"/>
              </a:rPr>
              <a:t> </a:t>
            </a:r>
            <a:r>
              <a:rPr lang="en-US" sz="2000" b="1" dirty="0"/>
              <a:t>Programs</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239556" y="1992405"/>
            <a:ext cx="3871204" cy="3974107"/>
          </a:xfrm>
        </p:spPr>
        <p:txBody>
          <a:bodyPr vert="horz" lIns="91440" tIns="45720" rIns="91440" bIns="45720" rtlCol="0" anchor="t">
            <a:noAutofit/>
          </a:bodyPr>
          <a:lstStyle/>
          <a:p>
            <a:pPr marL="0" indent="0">
              <a:buNone/>
            </a:pPr>
            <a:r>
              <a:rPr lang="en-US" sz="1800" dirty="0">
                <a:latin typeface="Palatino Linotype"/>
              </a:rPr>
              <a:t>The comprehensive alcohol, tobacco, and other drug abuse program includes policies and procedures for the prevention, assessment, intervention, referral for evaluation, referral for treatment, discipline for students using alcohol or other drugs, and continuity of care and supports. </a:t>
            </a:r>
            <a:r>
              <a:rPr lang="en-US" sz="1800" i="1" dirty="0">
                <a:latin typeface="Palatino Linotype"/>
                <a:hlinkClick r:id="rId3"/>
              </a:rPr>
              <a:t>(N.J.S.A. </a:t>
            </a:r>
            <a:r>
              <a:rPr lang="en-US" sz="1800" dirty="0">
                <a:latin typeface="Palatino Linotype"/>
                <a:hlinkClick r:id="rId3"/>
              </a:rPr>
              <a:t>18A:40A</a:t>
            </a:r>
            <a:r>
              <a:rPr lang="en-US" sz="1800" i="1" dirty="0">
                <a:latin typeface="Palatino Linotype"/>
                <a:hlinkClick r:id="rId3"/>
              </a:rPr>
              <a:t> </a:t>
            </a:r>
            <a:r>
              <a:rPr lang="en-US" sz="1800" dirty="0">
                <a:latin typeface="Palatino Linotype"/>
              </a:rPr>
              <a:t>and </a:t>
            </a:r>
            <a:r>
              <a:rPr lang="en-US" sz="1800" i="1" dirty="0">
                <a:latin typeface="Palatino Linotype"/>
              </a:rPr>
              <a:t>N.J.A.C. </a:t>
            </a:r>
            <a:r>
              <a:rPr lang="en-US" sz="1800" dirty="0">
                <a:latin typeface="Palatino Linotype"/>
              </a:rPr>
              <a:t>6A:16-3 and 4)</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390831" y="774508"/>
            <a:ext cx="3410337" cy="823667"/>
          </a:xfrm>
        </p:spPr>
        <p:txBody>
          <a:bodyPr/>
          <a:lstStyle/>
          <a:p>
            <a:r>
              <a:rPr lang="en-US" sz="2000" b="1" dirty="0">
                <a:latin typeface="Palatino Linotype" panose="02040502050505030304" pitchFamily="18" charset="0"/>
              </a:rPr>
              <a:t>2.  Purpose</a:t>
            </a:r>
            <a:endParaRPr lang="en-US" sz="2000" dirty="0"/>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595786" y="1992405"/>
            <a:ext cx="3307859" cy="3974107"/>
          </a:xfrm>
        </p:spPr>
        <p:txBody>
          <a:bodyPr/>
          <a:lstStyle/>
          <a:p>
            <a:r>
              <a:rPr lang="en-US" sz="1800" dirty="0">
                <a:latin typeface="Palatino Linotype" panose="02040502050505030304" pitchFamily="18" charset="0"/>
              </a:rPr>
              <a:t>To ensure that the school district takes a comprehensive approach and appropriately addresses substance abuse</a:t>
            </a:r>
            <a:r>
              <a:rPr lang="en-US" sz="2000" dirty="0">
                <a:latin typeface="Palatino Linotype" panose="02040502050505030304" pitchFamily="18" charset="0"/>
              </a:rPr>
              <a:t>.</a:t>
            </a:r>
            <a:endParaRPr lang="en-US" sz="20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a:xfrm>
            <a:off x="8295247" y="778057"/>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8295247" y="1992405"/>
            <a:ext cx="3760944" cy="3974107"/>
          </a:xfrm>
        </p:spPr>
        <p:txBody>
          <a:bodyPr/>
          <a:lstStyle/>
          <a:p>
            <a:pPr marL="0" indent="0">
              <a:lnSpc>
                <a:spcPct val="110000"/>
              </a:lnSpc>
              <a:spcAft>
                <a:spcPts val="0"/>
              </a:spcAft>
              <a:buNone/>
            </a:pPr>
            <a:r>
              <a:rPr lang="en-US" dirty="0"/>
              <a:t>District policies and procedures for comprehensive alcohol, tobacco, and other drug abuse that address:</a:t>
            </a:r>
          </a:p>
          <a:p>
            <a:pPr marL="742950" lvl="1" indent="-285750">
              <a:lnSpc>
                <a:spcPct val="90000"/>
              </a:lnSpc>
              <a:spcAft>
                <a:spcPts val="0"/>
              </a:spcAft>
            </a:pPr>
            <a:r>
              <a:rPr lang="en-US" sz="1800" dirty="0"/>
              <a:t>Prevention;</a:t>
            </a:r>
          </a:p>
          <a:p>
            <a:pPr marL="742950" lvl="1" indent="-285750">
              <a:lnSpc>
                <a:spcPct val="90000"/>
              </a:lnSpc>
              <a:spcAft>
                <a:spcPts val="0"/>
              </a:spcAft>
            </a:pPr>
            <a:r>
              <a:rPr lang="en-US" sz="1800" dirty="0"/>
              <a:t>Assessment; </a:t>
            </a:r>
          </a:p>
          <a:p>
            <a:pPr marL="742950" lvl="1" indent="-285750">
              <a:lnSpc>
                <a:spcPct val="90000"/>
              </a:lnSpc>
              <a:spcAft>
                <a:spcPts val="0"/>
              </a:spcAft>
            </a:pPr>
            <a:r>
              <a:rPr lang="en-US" sz="1800" dirty="0"/>
              <a:t>Intervention;</a:t>
            </a:r>
          </a:p>
          <a:p>
            <a:pPr marL="742950" lvl="1" indent="-285750">
              <a:lnSpc>
                <a:spcPct val="90000"/>
              </a:lnSpc>
              <a:spcAft>
                <a:spcPts val="0"/>
              </a:spcAft>
            </a:pPr>
            <a:r>
              <a:rPr lang="en-US" sz="1800" dirty="0"/>
              <a:t>Referral for evaluation and referral for treatment;</a:t>
            </a:r>
          </a:p>
          <a:p>
            <a:pPr marL="742950" lvl="1" indent="-285750">
              <a:lnSpc>
                <a:spcPct val="90000"/>
              </a:lnSpc>
              <a:spcAft>
                <a:spcPts val="0"/>
              </a:spcAft>
            </a:pPr>
            <a:r>
              <a:rPr lang="en-US" sz="1800" dirty="0"/>
              <a:t>Discipline for students using alcohol or other drugs; and,</a:t>
            </a:r>
          </a:p>
          <a:p>
            <a:pPr marL="742950" lvl="1" indent="-285750">
              <a:lnSpc>
                <a:spcPct val="90000"/>
              </a:lnSpc>
              <a:spcAft>
                <a:spcPts val="0"/>
              </a:spcAft>
            </a:pPr>
            <a:r>
              <a:rPr lang="en-US" sz="1800" dirty="0"/>
              <a:t>Continuity of care and supports. </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29</a:t>
            </a:fld>
            <a:endParaRPr lang="en-US" dirty="0"/>
          </a:p>
        </p:txBody>
      </p:sp>
    </p:spTree>
    <p:extLst>
      <p:ext uri="{BB962C8B-B14F-4D97-AF65-F5344CB8AC3E}">
        <p14:creationId xmlns:p14="http://schemas.microsoft.com/office/powerpoint/2010/main" val="217757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5CF2-2656-4A1F-A867-8843BEC2FEB7}"/>
              </a:ext>
            </a:extLst>
          </p:cNvPr>
          <p:cNvSpPr>
            <a:spLocks noGrp="1"/>
          </p:cNvSpPr>
          <p:nvPr>
            <p:ph type="title"/>
          </p:nvPr>
        </p:nvSpPr>
        <p:spPr/>
        <p:txBody>
          <a:bodyPr/>
          <a:lstStyle/>
          <a:p>
            <a:r>
              <a:rPr lang="en-US" sz="3400" dirty="0"/>
              <a:t>District NJQSAC Committee</a:t>
            </a:r>
          </a:p>
        </p:txBody>
      </p:sp>
      <p:sp>
        <p:nvSpPr>
          <p:cNvPr id="4" name="Content Placeholder 3"/>
          <p:cNvSpPr>
            <a:spLocks noGrp="1"/>
          </p:cNvSpPr>
          <p:nvPr>
            <p:ph type="body" sz="quarter" idx="11"/>
          </p:nvPr>
        </p:nvSpPr>
        <p:spPr>
          <a:xfrm>
            <a:off x="171451" y="1222375"/>
            <a:ext cx="12020549" cy="4803775"/>
          </a:xfrm>
        </p:spPr>
        <p:txBody>
          <a:bodyPr vert="horz" lIns="91440" tIns="45720" rIns="822960" bIns="45720" rtlCol="0" anchor="t">
            <a:normAutofit lnSpcReduction="10000"/>
          </a:bodyPr>
          <a:lstStyle/>
          <a:p>
            <a:pPr marL="0" indent="0">
              <a:spcAft>
                <a:spcPts val="600"/>
              </a:spcAft>
              <a:buNone/>
            </a:pPr>
            <a:r>
              <a:rPr lang="en-US" sz="2200" dirty="0">
                <a:latin typeface="Palatino Linotype"/>
              </a:rPr>
              <a:t>The NJQSAC Committee </a:t>
            </a:r>
            <a:r>
              <a:rPr lang="en-US" sz="2200" b="1" dirty="0">
                <a:latin typeface="Palatino Linotype"/>
              </a:rPr>
              <a:t>must</a:t>
            </a:r>
            <a:r>
              <a:rPr lang="en-US" sz="2200" dirty="0">
                <a:latin typeface="Palatino Linotype"/>
              </a:rPr>
              <a:t> be comprised of the following members </a:t>
            </a:r>
            <a:r>
              <a:rPr lang="en-US" sz="2200" i="1" dirty="0">
                <a:latin typeface="Palatino Linotype"/>
              </a:rPr>
              <a:t>(</a:t>
            </a:r>
            <a:r>
              <a:rPr lang="en-US" sz="2200" i="1" dirty="0">
                <a:latin typeface="Palatino Linotype"/>
                <a:hlinkClick r:id="rId3"/>
              </a:rPr>
              <a:t>N.J.A.C. </a:t>
            </a:r>
            <a:r>
              <a:rPr lang="en-US" sz="2200" dirty="0">
                <a:latin typeface="Palatino Linotype"/>
                <a:hlinkClick r:id="rId3"/>
              </a:rPr>
              <a:t>6A: 30-3.2</a:t>
            </a:r>
            <a:r>
              <a:rPr lang="en-US" sz="2200" i="1" dirty="0">
                <a:latin typeface="Palatino Linotype"/>
              </a:rPr>
              <a:t>): </a:t>
            </a:r>
            <a:endParaRPr lang="en-US" sz="2200" i="1" dirty="0"/>
          </a:p>
          <a:p>
            <a:pPr lvl="1"/>
            <a:r>
              <a:rPr lang="en-US" sz="2200" dirty="0"/>
              <a:t>Chief School Administrator </a:t>
            </a:r>
          </a:p>
          <a:p>
            <a:pPr lvl="1"/>
            <a:r>
              <a:rPr lang="en-US" sz="2200" dirty="0"/>
              <a:t>District Administrative Staff Member </a:t>
            </a:r>
          </a:p>
          <a:p>
            <a:pPr lvl="1"/>
            <a:r>
              <a:rPr lang="en-US" sz="2200" dirty="0"/>
              <a:t>Teacher </a:t>
            </a:r>
          </a:p>
          <a:p>
            <a:pPr lvl="1"/>
            <a:r>
              <a:rPr lang="en-US" sz="2200" dirty="0"/>
              <a:t>School Business Administrator </a:t>
            </a:r>
          </a:p>
          <a:p>
            <a:pPr lvl="1"/>
            <a:r>
              <a:rPr lang="en-US" sz="2200" dirty="0"/>
              <a:t>Curriculum and Instruction Representative </a:t>
            </a:r>
          </a:p>
          <a:p>
            <a:pPr lvl="1"/>
            <a:r>
              <a:rPr lang="en-US" sz="2200" dirty="0"/>
              <a:t>Local Collective Bargaining Representative </a:t>
            </a:r>
          </a:p>
          <a:p>
            <a:pPr lvl="1"/>
            <a:r>
              <a:rPr lang="en-US" sz="2200" dirty="0"/>
              <a:t>District Board of Education Member</a:t>
            </a:r>
          </a:p>
        </p:txBody>
      </p:sp>
      <p:sp>
        <p:nvSpPr>
          <p:cNvPr id="3" name="Slide Number Placeholder 2">
            <a:extLst>
              <a:ext uri="{FF2B5EF4-FFF2-40B4-BE49-F238E27FC236}">
                <a16:creationId xmlns:a16="http://schemas.microsoft.com/office/drawing/2014/main" id="{CD76839E-7006-4826-885D-76AD1AB1F651}"/>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42778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10 </a:t>
            </a:r>
            <a:r>
              <a:rPr lang="en-US" sz="2400" dirty="0"/>
              <a:t>(Total of 6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228600" y="1107564"/>
            <a:ext cx="3871204" cy="450890"/>
          </a:xfrm>
        </p:spPr>
        <p:txBody>
          <a:bodyPr/>
          <a:lstStyle/>
          <a:p>
            <a:r>
              <a:rPr lang="en-US" sz="1900" dirty="0">
                <a:latin typeface="Palatino Linotype"/>
              </a:rPr>
              <a:t>1. Transportation</a:t>
            </a:r>
            <a:r>
              <a:rPr lang="en-US" sz="1900" b="1" dirty="0">
                <a:latin typeface="Palatino Linotype"/>
              </a:rPr>
              <a:t> and Drills</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228600" y="1639545"/>
            <a:ext cx="3871204" cy="3711184"/>
          </a:xfrm>
        </p:spPr>
        <p:txBody>
          <a:bodyPr vert="horz" lIns="91440" tIns="45720" rIns="91440" bIns="45720" rtlCol="0" anchor="t">
            <a:noAutofit/>
          </a:bodyPr>
          <a:lstStyle/>
          <a:p>
            <a:pPr marL="0" indent="0">
              <a:buNone/>
            </a:pPr>
            <a:r>
              <a:rPr lang="en-US" sz="1600" dirty="0">
                <a:latin typeface="Palatino Linotype"/>
              </a:rPr>
              <a:t>Policies and procedures are established to review and resolve transportation incidents and ensure the safety of students by meeting Motor Vehicle Commission requirements for inspections by bus drivers and evacuation drills. The CSA presents to the district board of education evidence of completion of emergency exit drills. </a:t>
            </a:r>
            <a:r>
              <a:rPr lang="en-US" sz="1600" i="1" dirty="0">
                <a:latin typeface="Palatino Linotype"/>
                <a:hlinkClick r:id="rId3"/>
              </a:rPr>
              <a:t>(N.J.A.C.</a:t>
            </a:r>
            <a:r>
              <a:rPr lang="en-US" sz="1600" dirty="0">
                <a:latin typeface="Palatino Linotype"/>
                <a:hlinkClick r:id="rId3"/>
              </a:rPr>
              <a:t> 6A:27-11.1, 11.2, and 12</a:t>
            </a:r>
            <a:r>
              <a:rPr lang="en-US" sz="1600" dirty="0">
                <a:latin typeface="Palatino Linotype"/>
              </a:rPr>
              <a:t>)</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374985" y="1107564"/>
            <a:ext cx="3410337" cy="450890"/>
          </a:xfrm>
        </p:spPr>
        <p:txBody>
          <a:bodyPr/>
          <a:lstStyle/>
          <a:p>
            <a:r>
              <a:rPr lang="en-US" sz="1900"/>
              <a:t>2.  Procedure</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374986" y="1639545"/>
            <a:ext cx="3410336" cy="3711184"/>
          </a:xfrm>
        </p:spPr>
        <p:txBody>
          <a:bodyPr/>
          <a:lstStyle/>
          <a:p>
            <a:r>
              <a:rPr lang="en-US" sz="1600" dirty="0">
                <a:latin typeface="Palatino Linotype" panose="02040502050505030304" pitchFamily="18" charset="0"/>
              </a:rPr>
              <a:t>To ensure the safe transportation of students with a plan to review and resolve transportation incidents.</a:t>
            </a:r>
            <a:endParaRPr lang="en-US" sz="16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a:xfrm>
            <a:off x="7943858" y="1128494"/>
            <a:ext cx="3410337" cy="450890"/>
          </a:xfrm>
        </p:spPr>
        <p:txBody>
          <a:bodyPr/>
          <a:lstStyle/>
          <a:p>
            <a:pPr>
              <a:lnSpc>
                <a:spcPct val="90000"/>
              </a:lnSpc>
              <a:spcAft>
                <a:spcPts val="0"/>
              </a:spcAft>
            </a:pPr>
            <a:r>
              <a:rPr lang="en-US" sz="1900" dirty="0">
                <a:latin typeface="Palatino Linotype"/>
              </a:rPr>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7943857" y="1639545"/>
            <a:ext cx="4051457" cy="3711184"/>
          </a:xfrm>
        </p:spPr>
        <p:txBody>
          <a:bodyPr vert="horz" lIns="91440" tIns="45720" rIns="91440" bIns="45720" rtlCol="0" anchor="t">
            <a:noAutofit/>
          </a:bodyPr>
          <a:lstStyle/>
          <a:p>
            <a:pPr marL="285750" indent="-285750">
              <a:lnSpc>
                <a:spcPct val="100000"/>
              </a:lnSpc>
              <a:spcBef>
                <a:spcPts val="0"/>
              </a:spcBef>
              <a:spcAft>
                <a:spcPts val="0"/>
              </a:spcAft>
            </a:pPr>
            <a:r>
              <a:rPr lang="en-US" sz="1600" dirty="0">
                <a:latin typeface="Palatino Linotype"/>
              </a:rPr>
              <a:t>District board of education approved policies and procedures that align with the administrative code (</a:t>
            </a:r>
            <a:r>
              <a:rPr lang="en-US" sz="1600" i="1" dirty="0">
                <a:latin typeface="Palatino Linotype"/>
              </a:rPr>
              <a:t>N.J.A.C </a:t>
            </a:r>
            <a:r>
              <a:rPr lang="en-US" sz="1600" dirty="0">
                <a:latin typeface="Palatino Linotype"/>
              </a:rPr>
              <a:t>6A:27-11.1, 11.2, and 12) and Motor Vehicle requirements.</a:t>
            </a:r>
          </a:p>
          <a:p>
            <a:pPr marL="285750" indent="-285750">
              <a:lnSpc>
                <a:spcPct val="100000"/>
              </a:lnSpc>
              <a:spcBef>
                <a:spcPts val="600"/>
              </a:spcBef>
              <a:spcAft>
                <a:spcPts val="0"/>
              </a:spcAft>
            </a:pPr>
            <a:r>
              <a:rPr lang="en-US" sz="1600" dirty="0"/>
              <a:t>The record for evacuation drills that are required at least two times per year for all students who are transported to and from school on a bus.  All other students shall receive school bus evacuation drills at least once within the school year.</a:t>
            </a:r>
          </a:p>
          <a:p>
            <a:pPr marL="285750" indent="-285750">
              <a:lnSpc>
                <a:spcPct val="100000"/>
              </a:lnSpc>
              <a:spcBef>
                <a:spcPts val="0"/>
              </a:spcBef>
              <a:spcAft>
                <a:spcPts val="0"/>
              </a:spcAft>
            </a:pPr>
            <a:r>
              <a:rPr lang="en-US" sz="1600" dirty="0"/>
              <a:t>District board of education minutes approving the policy and illustrating the CSA presentation to the board of education meeting immediately following the completed drill.</a:t>
            </a:r>
          </a:p>
        </p:txBody>
      </p:sp>
      <p:sp>
        <p:nvSpPr>
          <p:cNvPr id="10" name="Text Placeholder 9">
            <a:extLst>
              <a:ext uri="{FF2B5EF4-FFF2-40B4-BE49-F238E27FC236}">
                <a16:creationId xmlns:a16="http://schemas.microsoft.com/office/drawing/2014/main" id="{40190CBC-DD84-AFB3-E766-7EF028195617}"/>
              </a:ext>
            </a:extLst>
          </p:cNvPr>
          <p:cNvSpPr>
            <a:spLocks noGrp="1"/>
          </p:cNvSpPr>
          <p:nvPr>
            <p:ph type="body" sz="quarter" idx="17"/>
          </p:nvPr>
        </p:nvSpPr>
        <p:spPr>
          <a:xfrm>
            <a:off x="196685" y="5501800"/>
            <a:ext cx="8356600" cy="365125"/>
          </a:xfrm>
        </p:spPr>
        <p:txBody>
          <a:bodyPr>
            <a:normAutofit fontScale="47500" lnSpcReduction="20000"/>
          </a:bodyPr>
          <a:lstStyle/>
          <a:p>
            <a:r>
              <a:rPr lang="en-US" dirty="0">
                <a:solidFill>
                  <a:srgbClr val="C00000"/>
                </a:solidFill>
                <a:latin typeface="Palatino Linotype"/>
              </a:rPr>
              <a:t>Note: </a:t>
            </a:r>
            <a:r>
              <a:rPr lang="en-US" dirty="0">
                <a:latin typeface="Palatino Linotype"/>
              </a:rPr>
              <a:t>This requirement applies to walking school districts as well.</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30</a:t>
            </a:fld>
            <a:endParaRPr lang="en-US"/>
          </a:p>
        </p:txBody>
      </p:sp>
    </p:spTree>
    <p:extLst>
      <p:ext uri="{BB962C8B-B14F-4D97-AF65-F5344CB8AC3E}">
        <p14:creationId xmlns:p14="http://schemas.microsoft.com/office/powerpoint/2010/main" val="1645717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11 </a:t>
            </a:r>
            <a:r>
              <a:rPr lang="en-US" sz="2400" dirty="0"/>
              <a:t>(Total of 6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599" y="732856"/>
            <a:ext cx="3410337" cy="823667"/>
          </a:xfrm>
        </p:spPr>
        <p:txBody>
          <a:bodyPr/>
          <a:lstStyle/>
          <a:p>
            <a:r>
              <a:rPr lang="en-US" sz="2000" dirty="0"/>
              <a:t>1. </a:t>
            </a:r>
            <a:r>
              <a:rPr lang="en-US" sz="2000" b="1" dirty="0">
                <a:latin typeface="Palatino Linotype" panose="02040502050505030304" pitchFamily="18" charset="0"/>
              </a:rPr>
              <a:t>Child Welfare and Safety</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598" y="1605323"/>
            <a:ext cx="3410336" cy="3663285"/>
          </a:xfrm>
        </p:spPr>
        <p:txBody>
          <a:bodyPr vert="horz" lIns="91440" tIns="45720" rIns="91440" bIns="45720" rtlCol="0" anchor="t">
            <a:noAutofit/>
          </a:bodyPr>
          <a:lstStyle/>
          <a:p>
            <a:pPr marL="0" indent="0">
              <a:buNone/>
            </a:pPr>
            <a:r>
              <a:rPr lang="en-US" sz="1800" dirty="0">
                <a:latin typeface="Palatino Linotype"/>
              </a:rPr>
              <a:t>Policies and procedures are established to report potentially missing, abused, or neglected children to law enforcement and child welfare authorities; to appoint a school district liaison to law enforcement authorities; and to provide training to school district employees, volunteers, and interns on policies and procedures. There have been no findings of noncompliance since the last NJQSAC monitoring.</a:t>
            </a:r>
            <a:r>
              <a:rPr lang="en-US" dirty="0">
                <a:latin typeface="Palatino Linotype"/>
              </a:rPr>
              <a:t> </a:t>
            </a:r>
            <a:r>
              <a:rPr lang="en-US" sz="1800" dirty="0">
                <a:latin typeface="Palatino Linotype"/>
              </a:rPr>
              <a:t> (</a:t>
            </a:r>
            <a:r>
              <a:rPr lang="en-US" sz="1800" i="1" dirty="0">
                <a:latin typeface="Palatino Linotype"/>
              </a:rPr>
              <a:t>N.J.A.C. </a:t>
            </a:r>
            <a:r>
              <a:rPr lang="en-US" sz="1800" dirty="0">
                <a:latin typeface="Palatino Linotype"/>
              </a:rPr>
              <a:t>6A:16-11)</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18604" y="738341"/>
            <a:ext cx="3410337" cy="823667"/>
          </a:xfrm>
        </p:spPr>
        <p:txBody>
          <a:bodyPr/>
          <a:lstStyle/>
          <a:p>
            <a:r>
              <a:rPr lang="en-US" sz="2000" b="1" dirty="0">
                <a:latin typeface="Palatino Linotype" panose="02040502050505030304" pitchFamily="18" charset="0"/>
              </a:rPr>
              <a:t>2.  Purpose </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059457" y="1605323"/>
            <a:ext cx="3410336" cy="3663285"/>
          </a:xfrm>
        </p:spPr>
        <p:txBody>
          <a:bodyPr/>
          <a:lstStyle/>
          <a:p>
            <a:r>
              <a:rPr lang="en-US" sz="1800" dirty="0">
                <a:latin typeface="Palatino Linotype" panose="02040502050505030304" pitchFamily="18" charset="0"/>
              </a:rPr>
              <a:t>To ensure the district has established policies to report potentially missing, abused or neglected children to law enforcement and child welfare authorities expeditiously.</a:t>
            </a:r>
            <a:endParaRPr lang="en-US" sz="18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890315" y="732855"/>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890315" y="1520763"/>
            <a:ext cx="4073087" cy="3663285"/>
          </a:xfrm>
        </p:spPr>
        <p:txBody>
          <a:bodyPr vert="horz" lIns="91440" tIns="45720" rIns="91440" bIns="45720" rtlCol="0" anchor="t">
            <a:noAutofit/>
          </a:bodyPr>
          <a:lstStyle/>
          <a:p>
            <a:pPr marL="0" indent="0">
              <a:spcBef>
                <a:spcPts val="0"/>
              </a:spcBef>
              <a:spcAft>
                <a:spcPts val="0"/>
              </a:spcAft>
              <a:buNone/>
            </a:pPr>
            <a:r>
              <a:rPr lang="en-US" sz="1800" dirty="0"/>
              <a:t>District board of education approved policies and procedures that:</a:t>
            </a:r>
          </a:p>
          <a:p>
            <a:pPr>
              <a:spcBef>
                <a:spcPts val="0"/>
              </a:spcBef>
              <a:spcAft>
                <a:spcPts val="0"/>
              </a:spcAft>
            </a:pPr>
            <a:r>
              <a:rPr lang="en-US" sz="1800" dirty="0">
                <a:latin typeface="Palatino Linotype"/>
              </a:rPr>
              <a:t>Require reporting potentially missing, abused, or neglected children to law enforcement and child welfare authorities</a:t>
            </a:r>
            <a:r>
              <a:rPr lang="en-US" dirty="0">
                <a:latin typeface="Palatino Linotype"/>
              </a:rPr>
              <a:t>.</a:t>
            </a:r>
            <a:endParaRPr lang="en-US" sz="1800" dirty="0"/>
          </a:p>
          <a:p>
            <a:pPr>
              <a:spcBef>
                <a:spcPts val="0"/>
              </a:spcBef>
              <a:spcAft>
                <a:spcPts val="0"/>
              </a:spcAft>
            </a:pPr>
            <a:r>
              <a:rPr lang="en-US" sz="1800" dirty="0">
                <a:latin typeface="Palatino Linotype"/>
              </a:rPr>
              <a:t>Appoint a school district liaison to law enforcement authorities; and provide training to school district employees, volunteers, and interns on policies and procedures</a:t>
            </a:r>
            <a:r>
              <a:rPr lang="en-US" dirty="0">
                <a:latin typeface="Palatino Linotype"/>
              </a:rPr>
              <a:t>. </a:t>
            </a:r>
            <a:endParaRPr lang="en-US" sz="1800" dirty="0"/>
          </a:p>
          <a:p>
            <a:pPr marL="285750" indent="-285750">
              <a:spcBef>
                <a:spcPts val="0"/>
              </a:spcBef>
              <a:spcAft>
                <a:spcPts val="0"/>
              </a:spcAft>
            </a:pPr>
            <a:r>
              <a:rPr lang="en-US" sz="1800" dirty="0"/>
              <a:t>Prior year NJQSAC findings and corrective action plan (if applicable).  </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31</a:t>
            </a:fld>
            <a:endParaRPr lang="en-US" dirty="0"/>
          </a:p>
        </p:txBody>
      </p:sp>
    </p:spTree>
    <p:extLst>
      <p:ext uri="{BB962C8B-B14F-4D97-AF65-F5344CB8AC3E}">
        <p14:creationId xmlns:p14="http://schemas.microsoft.com/office/powerpoint/2010/main" val="343467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FDD4-4649-42F4-9893-CB709ECA8C9A}"/>
              </a:ext>
            </a:extLst>
          </p:cNvPr>
          <p:cNvSpPr>
            <a:spLocks noGrp="1"/>
          </p:cNvSpPr>
          <p:nvPr>
            <p:ph type="title"/>
          </p:nvPr>
        </p:nvSpPr>
        <p:spPr>
          <a:xfrm>
            <a:off x="1302498" y="328656"/>
            <a:ext cx="10128421" cy="769977"/>
          </a:xfrm>
        </p:spPr>
        <p:txBody>
          <a:bodyPr/>
          <a:lstStyle/>
          <a:p>
            <a:r>
              <a:rPr lang="en-US" sz="3400" dirty="0"/>
              <a:t>Operations Indicator 12 </a:t>
            </a:r>
            <a:r>
              <a:rPr lang="en-US" sz="2400" dirty="0"/>
              <a:t>(Total of 4 Points)</a:t>
            </a:r>
          </a:p>
        </p:txBody>
      </p:sp>
      <p:sp>
        <p:nvSpPr>
          <p:cNvPr id="3" name="Text Placeholder 2">
            <a:extLst>
              <a:ext uri="{FF2B5EF4-FFF2-40B4-BE49-F238E27FC236}">
                <a16:creationId xmlns:a16="http://schemas.microsoft.com/office/drawing/2014/main" id="{930D63D6-D7AD-463D-9CFA-AEDB2863AAB9}"/>
              </a:ext>
            </a:extLst>
          </p:cNvPr>
          <p:cNvSpPr>
            <a:spLocks noGrp="1"/>
          </p:cNvSpPr>
          <p:nvPr>
            <p:ph type="body" idx="1"/>
          </p:nvPr>
        </p:nvSpPr>
        <p:spPr>
          <a:xfrm>
            <a:off x="217131" y="827313"/>
            <a:ext cx="3410337" cy="823667"/>
          </a:xfrm>
        </p:spPr>
        <p:txBody>
          <a:bodyPr/>
          <a:lstStyle/>
          <a:p>
            <a:r>
              <a:rPr lang="en-US" sz="2000" dirty="0"/>
              <a:t>1.  Medical Records</a:t>
            </a:r>
          </a:p>
        </p:txBody>
      </p:sp>
      <p:sp>
        <p:nvSpPr>
          <p:cNvPr id="4" name="Content Placeholder 3">
            <a:extLst>
              <a:ext uri="{FF2B5EF4-FFF2-40B4-BE49-F238E27FC236}">
                <a16:creationId xmlns:a16="http://schemas.microsoft.com/office/drawing/2014/main" id="{8E047CF9-60C1-40F6-BF1C-A354DBE67889}"/>
              </a:ext>
            </a:extLst>
          </p:cNvPr>
          <p:cNvSpPr>
            <a:spLocks noGrp="1"/>
          </p:cNvSpPr>
          <p:nvPr>
            <p:ph sz="half" idx="2"/>
          </p:nvPr>
        </p:nvSpPr>
        <p:spPr>
          <a:xfrm>
            <a:off x="253478" y="1631033"/>
            <a:ext cx="3410336" cy="3663285"/>
          </a:xfrm>
        </p:spPr>
        <p:txBody>
          <a:bodyPr vert="horz" lIns="91440" tIns="45720" rIns="91440" bIns="45720" rtlCol="0" anchor="t">
            <a:noAutofit/>
          </a:bodyPr>
          <a:lstStyle/>
          <a:p>
            <a:pPr marL="0" indent="0">
              <a:buNone/>
            </a:pPr>
            <a:r>
              <a:rPr lang="en-US" sz="1650" dirty="0">
                <a:latin typeface="Palatino Linotype"/>
              </a:rPr>
              <a:t>Comprehensive record of immunizations, required physical examinations and health screenings are maintained to identify the need for medical services for public and nonpublic school students. Health records are kept separately from other student records. There have been no findings of noncompliance since the last NJQSAC monitoring. </a:t>
            </a:r>
            <a:r>
              <a:rPr lang="en-US" sz="1650" dirty="0">
                <a:latin typeface="Palatino Linotype"/>
                <a:hlinkClick r:id="rId3"/>
              </a:rPr>
              <a:t>(</a:t>
            </a:r>
            <a:r>
              <a:rPr lang="en-US" sz="1650" i="1" dirty="0">
                <a:latin typeface="Palatino Linotype"/>
                <a:hlinkClick r:id="rId3"/>
              </a:rPr>
              <a:t>N.J.A.C. </a:t>
            </a:r>
            <a:r>
              <a:rPr lang="en-US" sz="1650" dirty="0">
                <a:latin typeface="Palatino Linotype"/>
                <a:hlinkClick r:id="rId3"/>
              </a:rPr>
              <a:t>6A:16-2.1(a)8, 2.2</a:t>
            </a:r>
            <a:r>
              <a:rPr lang="en-US" sz="1650" dirty="0">
                <a:latin typeface="Palatino Linotype"/>
              </a:rPr>
              <a:t>, and </a:t>
            </a:r>
            <a:r>
              <a:rPr lang="en-US" sz="1650" u="sng" dirty="0">
                <a:latin typeface="Palatino Linotype"/>
                <a:hlinkClick r:id="rId4"/>
              </a:rPr>
              <a:t>2.5</a:t>
            </a:r>
            <a:r>
              <a:rPr lang="en-US" sz="1650" dirty="0">
                <a:latin typeface="Palatino Linotype"/>
              </a:rPr>
              <a:t> and </a:t>
            </a:r>
            <a:r>
              <a:rPr lang="en-US" sz="1650" dirty="0">
                <a:latin typeface="Palatino Linotype"/>
                <a:hlinkClick r:id="rId5"/>
              </a:rPr>
              <a:t>6A:32</a:t>
            </a:r>
            <a:r>
              <a:rPr lang="en-US" sz="1800" dirty="0">
                <a:latin typeface="Palatino Linotype"/>
                <a:hlinkClick r:id="rId5"/>
              </a:rPr>
              <a:t>-7.4(c)).</a:t>
            </a:r>
            <a:endParaRPr lang="en-US" sz="1800" b="1" dirty="0">
              <a:latin typeface="Palatino Linotype"/>
            </a:endParaRPr>
          </a:p>
        </p:txBody>
      </p:sp>
      <p:sp>
        <p:nvSpPr>
          <p:cNvPr id="5" name="Text Placeholder 4">
            <a:extLst>
              <a:ext uri="{FF2B5EF4-FFF2-40B4-BE49-F238E27FC236}">
                <a16:creationId xmlns:a16="http://schemas.microsoft.com/office/drawing/2014/main" id="{1557E51F-6F4B-4682-B526-7BC54B728636}"/>
              </a:ext>
            </a:extLst>
          </p:cNvPr>
          <p:cNvSpPr>
            <a:spLocks noGrp="1"/>
          </p:cNvSpPr>
          <p:nvPr>
            <p:ph type="body" idx="13"/>
          </p:nvPr>
        </p:nvSpPr>
        <p:spPr>
          <a:xfrm>
            <a:off x="4086228" y="807366"/>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C0533920-D4FB-451A-9F79-D11227483D95}"/>
              </a:ext>
            </a:extLst>
          </p:cNvPr>
          <p:cNvSpPr>
            <a:spLocks noGrp="1"/>
          </p:cNvSpPr>
          <p:nvPr>
            <p:ph sz="half" idx="14"/>
          </p:nvPr>
        </p:nvSpPr>
        <p:spPr>
          <a:xfrm>
            <a:off x="4013337" y="1631033"/>
            <a:ext cx="3410336" cy="3663285"/>
          </a:xfrm>
        </p:spPr>
        <p:txBody>
          <a:bodyPr/>
          <a:lstStyle/>
          <a:p>
            <a:r>
              <a:rPr lang="en-US" sz="1650" dirty="0"/>
              <a:t>To ensure the district maintains student health records and stores records in a location separate from other student records.</a:t>
            </a:r>
          </a:p>
        </p:txBody>
      </p:sp>
      <p:sp>
        <p:nvSpPr>
          <p:cNvPr id="7" name="Text Placeholder 6">
            <a:extLst>
              <a:ext uri="{FF2B5EF4-FFF2-40B4-BE49-F238E27FC236}">
                <a16:creationId xmlns:a16="http://schemas.microsoft.com/office/drawing/2014/main" id="{D2DE693D-E198-4D76-8423-D74469B8C9F9}"/>
              </a:ext>
            </a:extLst>
          </p:cNvPr>
          <p:cNvSpPr>
            <a:spLocks noGrp="1"/>
          </p:cNvSpPr>
          <p:nvPr>
            <p:ph type="body" idx="15"/>
          </p:nvPr>
        </p:nvSpPr>
        <p:spPr>
          <a:xfrm>
            <a:off x="7918978" y="807366"/>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8D99A294-16F3-455E-BD8B-CDF1ED6512E7}"/>
              </a:ext>
            </a:extLst>
          </p:cNvPr>
          <p:cNvSpPr>
            <a:spLocks noGrp="1"/>
          </p:cNvSpPr>
          <p:nvPr>
            <p:ph sz="half" idx="16"/>
          </p:nvPr>
        </p:nvSpPr>
        <p:spPr>
          <a:xfrm>
            <a:off x="7845890" y="1631033"/>
            <a:ext cx="4426857" cy="4528467"/>
          </a:xfrm>
        </p:spPr>
        <p:txBody>
          <a:bodyPr vert="horz" lIns="91440" tIns="45720" rIns="91440" bIns="45720" rtlCol="0" anchor="t">
            <a:noAutofit/>
          </a:bodyPr>
          <a:lstStyle/>
          <a:p>
            <a:pPr marL="0" indent="0">
              <a:lnSpc>
                <a:spcPct val="100000"/>
              </a:lnSpc>
              <a:spcBef>
                <a:spcPts val="0"/>
              </a:spcBef>
              <a:spcAft>
                <a:spcPts val="0"/>
              </a:spcAft>
              <a:buNone/>
            </a:pPr>
            <a:r>
              <a:rPr lang="en-US" sz="1600" dirty="0">
                <a:latin typeface="Palatino Linotype"/>
              </a:rPr>
              <a:t>The comprehensive health record for public and nonpublic school students (if applicable) </a:t>
            </a:r>
            <a:endParaRPr lang="en-US" dirty="0">
              <a:latin typeface="Palatino Linotype"/>
            </a:endParaRPr>
          </a:p>
          <a:p>
            <a:pPr marL="0" indent="0">
              <a:lnSpc>
                <a:spcPct val="100000"/>
              </a:lnSpc>
              <a:spcBef>
                <a:spcPts val="0"/>
              </a:spcBef>
              <a:spcAft>
                <a:spcPts val="0"/>
              </a:spcAft>
              <a:buNone/>
            </a:pPr>
            <a:r>
              <a:rPr lang="en-US" sz="1600" dirty="0">
                <a:latin typeface="Palatino Linotype"/>
              </a:rPr>
              <a:t>is maintained in an area separate from other student records and includes:</a:t>
            </a:r>
            <a:endParaRPr lang="en-US" sz="200" dirty="0"/>
          </a:p>
          <a:p>
            <a:pPr>
              <a:lnSpc>
                <a:spcPct val="100000"/>
              </a:lnSpc>
              <a:spcBef>
                <a:spcPts val="0"/>
              </a:spcBef>
              <a:spcAft>
                <a:spcPts val="0"/>
              </a:spcAft>
            </a:pPr>
            <a:r>
              <a:rPr lang="en-US" sz="1600" dirty="0">
                <a:latin typeface="Palatino Linotype"/>
              </a:rPr>
              <a:t>Immunizations; </a:t>
            </a:r>
            <a:endParaRPr lang="en-US" sz="1600" dirty="0"/>
          </a:p>
          <a:p>
            <a:pPr>
              <a:lnSpc>
                <a:spcPct val="100000"/>
              </a:lnSpc>
              <a:spcBef>
                <a:spcPts val="0"/>
              </a:spcBef>
              <a:spcAft>
                <a:spcPts val="0"/>
              </a:spcAft>
            </a:pPr>
            <a:r>
              <a:rPr lang="en-US" sz="1600" dirty="0">
                <a:latin typeface="Palatino Linotype"/>
              </a:rPr>
              <a:t>Required physical examinations and health screenings [e.g., height, weight, vision, hearing and physical examinations (</a:t>
            </a:r>
            <a:r>
              <a:rPr lang="en-US" sz="1600" i="1" dirty="0">
                <a:latin typeface="Palatino Linotype"/>
              </a:rPr>
              <a:t>N.J.A.C. 6A:16-2.2(g)1-4)</a:t>
            </a:r>
            <a:r>
              <a:rPr lang="en-US" sz="1600" dirty="0">
                <a:latin typeface="Palatino Linotype"/>
              </a:rPr>
              <a:t>]; and, </a:t>
            </a:r>
            <a:endParaRPr lang="en-US" sz="1600" dirty="0"/>
          </a:p>
          <a:p>
            <a:pPr marL="285750" indent="-285750">
              <a:lnSpc>
                <a:spcPct val="100000"/>
              </a:lnSpc>
              <a:spcBef>
                <a:spcPts val="0"/>
              </a:spcBef>
              <a:spcAft>
                <a:spcPts val="0"/>
              </a:spcAft>
            </a:pPr>
            <a:r>
              <a:rPr lang="en-US" sz="1600" dirty="0">
                <a:latin typeface="Palatino Linotype"/>
              </a:rPr>
              <a:t>Scoliosis report every other year for students ages 10 to 18 (</a:t>
            </a:r>
            <a:r>
              <a:rPr lang="en-US" sz="1600" i="1" dirty="0">
                <a:latin typeface="Palatino Linotype"/>
                <a:hlinkClick r:id="rId3"/>
              </a:rPr>
              <a:t>N.J.S.A. </a:t>
            </a:r>
            <a:r>
              <a:rPr lang="en-US" sz="1600" dirty="0">
                <a:latin typeface="Palatino Linotype"/>
                <a:hlinkClick r:id="rId3"/>
              </a:rPr>
              <a:t>18A:40-4.3</a:t>
            </a:r>
            <a:r>
              <a:rPr lang="en-US" sz="1600" dirty="0">
                <a:latin typeface="Palatino Linotype"/>
              </a:rPr>
              <a:t>).</a:t>
            </a:r>
            <a:endParaRPr lang="en-US" sz="200" dirty="0">
              <a:latin typeface="Palatino Linotype"/>
            </a:endParaRPr>
          </a:p>
          <a:p>
            <a:pPr marL="285750" indent="-285750">
              <a:lnSpc>
                <a:spcPct val="100000"/>
              </a:lnSpc>
              <a:spcBef>
                <a:spcPts val="0"/>
              </a:spcBef>
              <a:spcAft>
                <a:spcPts val="0"/>
              </a:spcAft>
            </a:pPr>
            <a:r>
              <a:rPr lang="en-US" sz="1600" dirty="0">
                <a:latin typeface="Palatino Linotype"/>
              </a:rPr>
              <a:t>Evidence that the comprehensive record of immunizations, required physical examinations and health screenings is used to identify the medical needs of public and nonpublic students.</a:t>
            </a:r>
          </a:p>
          <a:p>
            <a:pPr marL="285750" indent="-285750">
              <a:lnSpc>
                <a:spcPct val="100000"/>
              </a:lnSpc>
              <a:spcBef>
                <a:spcPts val="0"/>
              </a:spcBef>
              <a:spcAft>
                <a:spcPts val="0"/>
              </a:spcAft>
            </a:pPr>
            <a:r>
              <a:rPr lang="en-US" sz="1600" dirty="0"/>
              <a:t>Prior year NJQSAC findings and corrective action plan (if applicable). </a:t>
            </a:r>
            <a:endParaRPr lang="en-US" sz="1600" b="1" dirty="0"/>
          </a:p>
        </p:txBody>
      </p:sp>
      <p:sp>
        <p:nvSpPr>
          <p:cNvPr id="9" name="Slide Number Placeholder 8">
            <a:extLst>
              <a:ext uri="{FF2B5EF4-FFF2-40B4-BE49-F238E27FC236}">
                <a16:creationId xmlns:a16="http://schemas.microsoft.com/office/drawing/2014/main" id="{7610A84C-FC59-41E7-B3FD-AEAEB094FFD6}"/>
              </a:ext>
            </a:extLst>
          </p:cNvPr>
          <p:cNvSpPr>
            <a:spLocks noGrp="1"/>
          </p:cNvSpPr>
          <p:nvPr>
            <p:ph type="sldNum" sz="quarter" idx="12"/>
          </p:nvPr>
        </p:nvSpPr>
        <p:spPr/>
        <p:txBody>
          <a:bodyPr/>
          <a:lstStyle/>
          <a:p>
            <a:fld id="{A3D1C70C-36A2-44FC-A083-98959550CFF4}" type="slidenum">
              <a:rPr lang="en-US" smtClean="0"/>
              <a:t>32</a:t>
            </a:fld>
            <a:endParaRPr lang="en-US" dirty="0"/>
          </a:p>
        </p:txBody>
      </p:sp>
    </p:spTree>
    <p:extLst>
      <p:ext uri="{BB962C8B-B14F-4D97-AF65-F5344CB8AC3E}">
        <p14:creationId xmlns:p14="http://schemas.microsoft.com/office/powerpoint/2010/main" val="1177354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13 </a:t>
            </a:r>
            <a:r>
              <a:rPr lang="en-US" sz="2400" dirty="0"/>
              <a:t>(Total of 8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228600" y="672367"/>
            <a:ext cx="3871204" cy="823667"/>
          </a:xfrm>
        </p:spPr>
        <p:txBody>
          <a:bodyPr/>
          <a:lstStyle/>
          <a:p>
            <a:r>
              <a:rPr lang="en-US" sz="2000" dirty="0"/>
              <a:t>1.  School Nurse</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92068" y="1463260"/>
            <a:ext cx="4007736" cy="3974107"/>
          </a:xfrm>
        </p:spPr>
        <p:txBody>
          <a:bodyPr vert="horz" lIns="91440" tIns="45720" rIns="91440" bIns="45720" rtlCol="0" anchor="t">
            <a:noAutofit/>
          </a:bodyPr>
          <a:lstStyle/>
          <a:p>
            <a:pPr marL="0" indent="0">
              <a:buNone/>
            </a:pPr>
            <a:r>
              <a:rPr lang="en-US" sz="1600" dirty="0">
                <a:latin typeface="Palatino Linotype"/>
              </a:rPr>
              <a:t>At least one certified school nurse is employed by the school district (not through a third-party contract).  For medically fragile students who require one-to-one clinical nursing services, the school district uses a provider of clinical nursing services who appears on the New Jersey Department of Human Services’ directory of private-duty nursing.  The district board of education annually adopts a nursing services plan for each school that addresses sufficient nursing requirements and the needs of all students, including nonpublic school students. (</a:t>
            </a:r>
            <a:r>
              <a:rPr lang="en-US" sz="1600" i="1" dirty="0">
                <a:latin typeface="Palatino Linotype"/>
              </a:rPr>
              <a:t>N.J.A.C. </a:t>
            </a:r>
            <a:r>
              <a:rPr lang="en-US" sz="1600" dirty="0">
                <a:latin typeface="Palatino Linotype"/>
              </a:rPr>
              <a:t>6A:16-2.1(b) and 2.5(j)6). </a:t>
            </a:r>
            <a:endParaRPr lang="en-US" sz="1600" dirty="0"/>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342327" y="672366"/>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439337" y="1461880"/>
            <a:ext cx="3142563" cy="3974107"/>
          </a:xfrm>
        </p:spPr>
        <p:txBody>
          <a:bodyPr/>
          <a:lstStyle/>
          <a:p>
            <a:r>
              <a:rPr lang="en-US" sz="1600" dirty="0">
                <a:latin typeface="Palatino Linotype" panose="02040502050505030304" pitchFamily="18" charset="0"/>
              </a:rPr>
              <a:t>To ensure the district employs at least one certified school nurse, any one-to-one clinical nurse is properly approved, and a board approved nursing services plan for the district is adopted.</a:t>
            </a:r>
            <a:endParaRPr lang="en-US" sz="160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a:xfrm>
            <a:off x="7864589" y="668013"/>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7849674" y="1437990"/>
            <a:ext cx="4347268" cy="4528617"/>
          </a:xfrm>
        </p:spPr>
        <p:txBody>
          <a:bodyPr vert="horz" lIns="91440" tIns="45720" rIns="91440" bIns="45720" rtlCol="0" anchor="t">
            <a:noAutofit/>
          </a:bodyPr>
          <a:lstStyle/>
          <a:p>
            <a:pPr marL="285750" indent="-285750">
              <a:spcBef>
                <a:spcPts val="0"/>
              </a:spcBef>
              <a:spcAft>
                <a:spcPts val="0"/>
              </a:spcAft>
            </a:pPr>
            <a:r>
              <a:rPr lang="en-US" sz="1600" dirty="0">
                <a:latin typeface="Palatino Linotype"/>
              </a:rPr>
              <a:t>At least one certification of a school nurse employed by the district (not employed through a third party contract).</a:t>
            </a:r>
            <a:endParaRPr lang="en-US" sz="1600" dirty="0"/>
          </a:p>
          <a:p>
            <a:pPr marL="285750" indent="-285750">
              <a:spcBef>
                <a:spcPts val="0"/>
              </a:spcBef>
              <a:spcAft>
                <a:spcPts val="0"/>
              </a:spcAft>
            </a:pPr>
            <a:r>
              <a:rPr lang="en-US" sz="1600" dirty="0">
                <a:latin typeface="Palatino Linotype"/>
              </a:rPr>
              <a:t>Review of clinical one-to-one nurses, if applicable to ensure service providers for medically fragile students (as applicable) are hired by the district board of education using providers of clinical nursing services who appear as approved on the Department of Human Services directory of providers of private duty nursing pursuant to </a:t>
            </a:r>
            <a:r>
              <a:rPr lang="en-US" sz="1600" i="1" dirty="0">
                <a:latin typeface="Palatino Linotype"/>
                <a:hlinkClick r:id="rId3"/>
              </a:rPr>
              <a:t>N.J.S.A. </a:t>
            </a:r>
            <a:r>
              <a:rPr lang="en-US" sz="1600" dirty="0">
                <a:latin typeface="Palatino Linotype"/>
                <a:hlinkClick r:id="rId3"/>
              </a:rPr>
              <a:t>18A:40-3.3</a:t>
            </a:r>
            <a:r>
              <a:rPr lang="en-US" sz="1600" i="1" dirty="0">
                <a:latin typeface="Palatino Linotype"/>
                <a:hlinkClick r:id="rId3"/>
              </a:rPr>
              <a:t>.</a:t>
            </a:r>
            <a:endParaRPr lang="en-US" sz="1600" i="1" dirty="0">
              <a:latin typeface="Palatino Linotype"/>
            </a:endParaRPr>
          </a:p>
          <a:p>
            <a:pPr marL="285750" indent="-285750">
              <a:spcBef>
                <a:spcPts val="0"/>
              </a:spcBef>
              <a:spcAft>
                <a:spcPts val="0"/>
              </a:spcAft>
            </a:pPr>
            <a:r>
              <a:rPr lang="en-US" sz="1600" dirty="0">
                <a:latin typeface="Palatino Linotype"/>
              </a:rPr>
              <a:t>District board of education adopted district nursing services plan that meets all requirements of </a:t>
            </a:r>
            <a:r>
              <a:rPr lang="en-US" sz="1600" i="1" dirty="0">
                <a:latin typeface="Palatino Linotype"/>
              </a:rPr>
              <a:t>N.J.A.C. </a:t>
            </a:r>
            <a:r>
              <a:rPr lang="en-US" sz="1600" dirty="0">
                <a:latin typeface="Palatino Linotype"/>
              </a:rPr>
              <a:t>6A:16-2.1(b)</a:t>
            </a:r>
            <a:r>
              <a:rPr lang="en-US" sz="1600" i="1" dirty="0">
                <a:latin typeface="Palatino Linotype"/>
              </a:rPr>
              <a:t> </a:t>
            </a:r>
            <a:r>
              <a:rPr lang="en-US" sz="1600" dirty="0">
                <a:latin typeface="Palatino Linotype"/>
              </a:rPr>
              <a:t>for the district and, if applicable, the nonpublic school.</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33</a:t>
            </a:fld>
            <a:endParaRPr lang="en-US" dirty="0"/>
          </a:p>
        </p:txBody>
      </p:sp>
    </p:spTree>
    <p:extLst>
      <p:ext uri="{BB962C8B-B14F-4D97-AF65-F5344CB8AC3E}">
        <p14:creationId xmlns:p14="http://schemas.microsoft.com/office/powerpoint/2010/main" val="3234165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a:xfrm>
            <a:off x="1225773" y="332667"/>
            <a:ext cx="10128421" cy="769977"/>
          </a:xfrm>
        </p:spPr>
        <p:txBody>
          <a:bodyPr/>
          <a:lstStyle/>
          <a:p>
            <a:r>
              <a:rPr lang="en-US" sz="3400" dirty="0"/>
              <a:t>Operations Indicator 14 </a:t>
            </a:r>
            <a:r>
              <a:rPr lang="en-US" sz="2400" dirty="0"/>
              <a:t>(Total of 6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228599" y="717655"/>
            <a:ext cx="3871204" cy="823667"/>
          </a:xfrm>
        </p:spPr>
        <p:txBody>
          <a:bodyPr/>
          <a:lstStyle/>
          <a:p>
            <a:r>
              <a:rPr lang="en-US" sz="2000" dirty="0"/>
              <a:t>1.  Educational Services</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228599" y="1541322"/>
            <a:ext cx="4146385" cy="3974107"/>
          </a:xfrm>
        </p:spPr>
        <p:txBody>
          <a:bodyPr vert="horz" lIns="91440" tIns="45720" rIns="91440" bIns="45720" rtlCol="0" anchor="t">
            <a:noAutofit/>
          </a:bodyPr>
          <a:lstStyle/>
          <a:p>
            <a:pPr marL="0" indent="0">
              <a:buNone/>
            </a:pPr>
            <a:r>
              <a:rPr lang="en-US" sz="1650" dirty="0">
                <a:latin typeface="Palatino Linotype"/>
              </a:rPr>
              <a:t>Students removed for disciplinary reasons (e.g., suspension or expulsion) or for chronic or temporary illness have received educational services from a certified instructor who has completed the Department’s criminal history record check within five days of a student’s removal for disciplinary reasons or within five days after receipt of the school physician’s verification of the need for home instruction due to chronic or temporary illness (e.g., home instruction/temporary hospital setting). (</a:t>
            </a:r>
            <a:r>
              <a:rPr lang="en-US" sz="1650" i="1" dirty="0">
                <a:latin typeface="Palatino Linotype"/>
                <a:hlinkClick r:id="rId2"/>
              </a:rPr>
              <a:t>N.J.S.A.</a:t>
            </a:r>
            <a:r>
              <a:rPr lang="en-US" sz="1650" dirty="0">
                <a:latin typeface="Palatino Linotype"/>
                <a:hlinkClick r:id="rId2"/>
              </a:rPr>
              <a:t> 18A:6-4.13 </a:t>
            </a:r>
            <a:r>
              <a:rPr lang="en-US" sz="1650" dirty="0">
                <a:latin typeface="Palatino Linotype"/>
              </a:rPr>
              <a:t>and</a:t>
            </a:r>
            <a:r>
              <a:rPr lang="en-US" sz="1650" dirty="0">
                <a:latin typeface="Palatino Linotype"/>
                <a:hlinkClick r:id="rId3"/>
              </a:rPr>
              <a:t> 7.1</a:t>
            </a:r>
            <a:r>
              <a:rPr lang="en-US" sz="1650" dirty="0">
                <a:latin typeface="Palatino Linotype"/>
              </a:rPr>
              <a:t> and </a:t>
            </a:r>
            <a:r>
              <a:rPr lang="en-US" sz="1650" i="1" dirty="0">
                <a:latin typeface="Palatino Linotype"/>
              </a:rPr>
              <a:t>N.J.A.C.</a:t>
            </a:r>
            <a:r>
              <a:rPr lang="en-US" sz="1650" dirty="0">
                <a:latin typeface="Palatino Linotype"/>
              </a:rPr>
              <a:t> 6A:16-7.2, 7.3, and </a:t>
            </a:r>
            <a:r>
              <a:rPr lang="en-US" sz="1650" dirty="0">
                <a:latin typeface="Palatino Linotype"/>
                <a:hlinkClick r:id="rId4"/>
              </a:rPr>
              <a:t>10.1</a:t>
            </a:r>
            <a:r>
              <a:rPr lang="en-US" sz="1650" i="1" dirty="0">
                <a:latin typeface="Palatino Linotype"/>
              </a:rPr>
              <a:t>)</a:t>
            </a:r>
            <a:r>
              <a:rPr lang="en-US" sz="1650" dirty="0">
                <a:latin typeface="Palatino Linotype"/>
              </a:rPr>
              <a:t>.</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454252" y="717655"/>
            <a:ext cx="3410337" cy="823667"/>
          </a:xfrm>
        </p:spPr>
        <p:txBody>
          <a:bodyPr/>
          <a:lstStyle/>
          <a:p>
            <a:r>
              <a:rPr lang="en-US" sz="2000" dirty="0"/>
              <a:t>2.  Procedure</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454253" y="1616666"/>
            <a:ext cx="3410336" cy="3974107"/>
          </a:xfrm>
        </p:spPr>
        <p:txBody>
          <a:bodyPr/>
          <a:lstStyle/>
          <a:p>
            <a:r>
              <a:rPr lang="en-US" sz="1650" dirty="0">
                <a:latin typeface="Palatino Linotype" panose="02040502050505030304" pitchFamily="18" charset="0"/>
              </a:rPr>
              <a:t>To ensure there is a continuation of educational services for students removed for disciplinary reasons and students absent for chronic illness within the designated time frame and to ensure that services are provided by staff with appropriate teaching certification and criminal history background checks.</a:t>
            </a:r>
            <a:endParaRPr lang="en-US" sz="1650" b="1"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a:xfrm>
            <a:off x="7943856" y="717655"/>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7943858" y="1616666"/>
            <a:ext cx="4019543" cy="3974107"/>
          </a:xfrm>
        </p:spPr>
        <p:txBody>
          <a:bodyPr/>
          <a:lstStyle/>
          <a:p>
            <a:pPr marL="285750" indent="-285750">
              <a:lnSpc>
                <a:spcPct val="110000"/>
              </a:lnSpc>
              <a:spcBef>
                <a:spcPts val="0"/>
              </a:spcBef>
              <a:spcAft>
                <a:spcPts val="0"/>
              </a:spcAft>
            </a:pPr>
            <a:r>
              <a:rPr lang="en-US" sz="1650" dirty="0"/>
              <a:t>List of employees/third-party contractor(s) who provide home instruction (including evidence of teaching certification and criminal history check)</a:t>
            </a:r>
          </a:p>
          <a:p>
            <a:pPr marL="285750" indent="-285750">
              <a:lnSpc>
                <a:spcPct val="110000"/>
              </a:lnSpc>
              <a:spcBef>
                <a:spcPts val="0"/>
              </a:spcBef>
              <a:spcAft>
                <a:spcPts val="0"/>
              </a:spcAft>
            </a:pPr>
            <a:r>
              <a:rPr lang="en-US" sz="1650" dirty="0"/>
              <a:t>Documentation (e.g., home instruction log of visitation, name of instructor, date of removal, date of re-entry) for the last five students during the previous 12 months who received home instruction.</a:t>
            </a:r>
            <a:endParaRPr lang="en-US" sz="500" dirty="0"/>
          </a:p>
          <a:p>
            <a:pPr marL="0" indent="0">
              <a:lnSpc>
                <a:spcPct val="110000"/>
              </a:lnSpc>
              <a:spcBef>
                <a:spcPts val="0"/>
              </a:spcBef>
              <a:spcAft>
                <a:spcPts val="0"/>
              </a:spcAft>
              <a:buNone/>
            </a:pPr>
            <a:r>
              <a:rPr lang="en-US" sz="1650" b="1" dirty="0">
                <a:solidFill>
                  <a:srgbClr val="C00000"/>
                </a:solidFill>
              </a:rPr>
              <a:t>Note</a:t>
            </a:r>
            <a:r>
              <a:rPr lang="en-US" sz="1650" dirty="0">
                <a:solidFill>
                  <a:srgbClr val="C00000"/>
                </a:solidFill>
              </a:rPr>
              <a:t>: </a:t>
            </a:r>
            <a:r>
              <a:rPr lang="en-US" sz="1650" dirty="0"/>
              <a:t>If less than five students were removed for five or more school days within the current school year, utilize documentation for all students who were removed.</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34</a:t>
            </a:fld>
            <a:endParaRPr lang="en-US" dirty="0"/>
          </a:p>
        </p:txBody>
      </p:sp>
    </p:spTree>
    <p:extLst>
      <p:ext uri="{BB962C8B-B14F-4D97-AF65-F5344CB8AC3E}">
        <p14:creationId xmlns:p14="http://schemas.microsoft.com/office/powerpoint/2010/main" val="40437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15 </a:t>
            </a:r>
            <a:r>
              <a:rPr lang="en-US" sz="2400" dirty="0"/>
              <a:t>(Total of 6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dirty="0"/>
              <a:t>1.  </a:t>
            </a:r>
            <a:r>
              <a:rPr lang="en-US" sz="2000" dirty="0"/>
              <a:t>Safety and Security</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vert="horz" lIns="91440" tIns="45720" rIns="91440" bIns="45720" rtlCol="0" anchor="t">
            <a:noAutofit/>
          </a:bodyPr>
          <a:lstStyle/>
          <a:p>
            <a:pPr marL="0" indent="0">
              <a:buNone/>
            </a:pPr>
            <a:r>
              <a:rPr lang="en-US" sz="1800" dirty="0">
                <a:latin typeface="Palatino Linotype"/>
              </a:rPr>
              <a:t>Safety and security plans, procedures, and mechanisms are annually reviewed and revised in consultation with law enforcement, health, social service, and emergency management agencies and other community members, including parents. The CSA has verified in writing that the process has occurred. (</a:t>
            </a:r>
            <a:r>
              <a:rPr lang="en-US" sz="1800" i="1" dirty="0">
                <a:latin typeface="Palatino Linotype"/>
              </a:rPr>
              <a:t>N.J.A.C. </a:t>
            </a:r>
            <a:r>
              <a:rPr lang="en-US" sz="1800" dirty="0">
                <a:latin typeface="Palatino Linotype"/>
              </a:rPr>
              <a:t>6A:16- 5.1)</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000" b="1" dirty="0">
                <a:latin typeface="Palatino Linotype" panose="02040502050505030304" pitchFamily="18" charset="0"/>
              </a:rPr>
              <a:t>2.  Purpose </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vert="horz" lIns="91440" tIns="45720" rIns="91440" bIns="45720" rtlCol="0" anchor="t">
            <a:noAutofit/>
          </a:bodyPr>
          <a:lstStyle/>
          <a:p>
            <a:r>
              <a:rPr lang="en-US" sz="1800" dirty="0">
                <a:latin typeface="Palatino Linotype"/>
              </a:rPr>
              <a:t>To ensure that the district has reviewed and revised its Annual School Safety and Security Plan</a:t>
            </a:r>
            <a:r>
              <a:rPr lang="en-US" dirty="0">
                <a:latin typeface="Palatino Linotype"/>
              </a:rPr>
              <a:t>.</a:t>
            </a:r>
            <a:endParaRPr lang="en-US" sz="1800" b="1" dirty="0"/>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000" dirty="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342900" indent="-342900">
              <a:spcAft>
                <a:spcPts val="1800"/>
              </a:spcAft>
              <a:buFont typeface="Arial" panose="020B0604020202020204" pitchFamily="34" charset="0"/>
              <a:buChar char="•"/>
            </a:pPr>
            <a:r>
              <a:rPr lang="en-US" sz="1800" dirty="0"/>
              <a:t>Annual School Safety and Security Plan Review SOA will be on file in the county office.</a:t>
            </a:r>
          </a:p>
          <a:p>
            <a:pPr marL="342900" indent="-342900">
              <a:spcAft>
                <a:spcPts val="1800"/>
              </a:spcAft>
              <a:buFont typeface="Arial" panose="020B0604020202020204" pitchFamily="34" charset="0"/>
              <a:buChar char="•"/>
            </a:pPr>
            <a:r>
              <a:rPr lang="en-US" sz="1800" dirty="0"/>
              <a:t>SOA was submitted by November 30 of the year the district is monitored. </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35</a:t>
            </a:fld>
            <a:endParaRPr lang="en-US" dirty="0"/>
          </a:p>
        </p:txBody>
      </p:sp>
    </p:spTree>
    <p:extLst>
      <p:ext uri="{BB962C8B-B14F-4D97-AF65-F5344CB8AC3E}">
        <p14:creationId xmlns:p14="http://schemas.microsoft.com/office/powerpoint/2010/main" val="3196026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t>Operations Indicator 16 </a:t>
            </a:r>
            <a:r>
              <a:rPr lang="en-US" sz="2400" dirty="0"/>
              <a:t>(Total of 4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000" dirty="0"/>
              <a:t>1.  Security Drill</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1800" dirty="0"/>
              <a:t>A </a:t>
            </a:r>
            <a:r>
              <a:rPr lang="en-US" sz="1800" dirty="0">
                <a:hlinkClick r:id="rId3"/>
              </a:rPr>
              <a:t>security drill </a:t>
            </a:r>
            <a:r>
              <a:rPr lang="en-US" sz="1800" dirty="0"/>
              <a:t>statement of assurance that accurately represents the monthly security drills were conducted is submitted no later June 30 each year to the Department. (</a:t>
            </a:r>
            <a:r>
              <a:rPr lang="en-US" sz="1800" i="1" dirty="0">
                <a:hlinkClick r:id="rId4"/>
              </a:rPr>
              <a:t>N.J.S.A.</a:t>
            </a:r>
            <a:r>
              <a:rPr lang="en-US" sz="1800" dirty="0">
                <a:hlinkClick r:id="rId4"/>
              </a:rPr>
              <a:t> 18A:41</a:t>
            </a:r>
            <a:r>
              <a:rPr lang="en-US" sz="1800" dirty="0"/>
              <a:t>)</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000" b="1" dirty="0">
                <a:latin typeface="Palatino Linotype" panose="02040502050505030304" pitchFamily="18" charset="0"/>
              </a:rPr>
              <a:t>2.  Purpose </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1800" dirty="0">
                <a:latin typeface="Palatino Linotype" panose="02040502050505030304" pitchFamily="18" charset="0"/>
              </a:rPr>
              <a:t>To ensure that the district submits an SOA documenting the record of monthly security drills to the NJDOE no later than June 30.</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000" dirty="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vert="horz" lIns="91440" tIns="45720" rIns="91440" bIns="45720" rtlCol="0" anchor="t">
            <a:noAutofit/>
          </a:bodyPr>
          <a:lstStyle/>
          <a:p>
            <a:pPr marL="285750" indent="-285750">
              <a:lnSpc>
                <a:spcPct val="80000"/>
              </a:lnSpc>
            </a:pPr>
            <a:r>
              <a:rPr lang="en-US" sz="1800" dirty="0">
                <a:latin typeface="Palatino Linotype"/>
              </a:rPr>
              <a:t>School drill record using established sample size.</a:t>
            </a:r>
          </a:p>
          <a:p>
            <a:pPr marL="285750" indent="-285750">
              <a:lnSpc>
                <a:spcPct val="80000"/>
              </a:lnSpc>
            </a:pPr>
            <a:r>
              <a:rPr lang="en-US" sz="1800" dirty="0">
                <a:latin typeface="Palatino Linotype"/>
              </a:rPr>
              <a:t>Review the drill schedule and record to confirm drill compliance with </a:t>
            </a:r>
            <a:r>
              <a:rPr lang="en-US" sz="1800" i="1" dirty="0">
                <a:latin typeface="Palatino Linotype"/>
              </a:rPr>
              <a:t>N.J.S.A.</a:t>
            </a:r>
            <a:r>
              <a:rPr lang="en-US" sz="1800" dirty="0">
                <a:latin typeface="Palatino Linotype"/>
              </a:rPr>
              <a:t> 18A:41.</a:t>
            </a:r>
          </a:p>
          <a:p>
            <a:pPr marL="285750" indent="-285750">
              <a:lnSpc>
                <a:spcPct val="80000"/>
              </a:lnSpc>
            </a:pPr>
            <a:r>
              <a:rPr lang="en-US" sz="1800" dirty="0">
                <a:latin typeface="Palatino Linotype"/>
              </a:rPr>
              <a:t>County Office copy of district’s SOA</a:t>
            </a:r>
            <a:r>
              <a:rPr lang="en-US" dirty="0">
                <a:latin typeface="Palatino Linotype"/>
              </a:rPr>
              <a:t>.</a:t>
            </a:r>
            <a:endParaRPr lang="en-US" sz="1800" dirty="0"/>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36</a:t>
            </a:fld>
            <a:endParaRPr lang="en-US" dirty="0"/>
          </a:p>
        </p:txBody>
      </p:sp>
    </p:spTree>
    <p:extLst>
      <p:ext uri="{BB962C8B-B14F-4D97-AF65-F5344CB8AC3E}">
        <p14:creationId xmlns:p14="http://schemas.microsoft.com/office/powerpoint/2010/main" val="2389439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17 </a:t>
            </a:r>
            <a:r>
              <a:rPr lang="en-US" sz="2400" dirty="0"/>
              <a:t>(Total of 6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a:xfrm>
            <a:off x="228600" y="1006638"/>
            <a:ext cx="3905650" cy="823667"/>
          </a:xfrm>
        </p:spPr>
        <p:txBody>
          <a:bodyPr/>
          <a:lstStyle/>
          <a:p>
            <a:r>
              <a:rPr lang="en-US" sz="2000" dirty="0"/>
              <a:t>1. Comprehensive Equity Plan</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231446" y="1830169"/>
            <a:ext cx="3899958" cy="4292257"/>
          </a:xfrm>
        </p:spPr>
        <p:txBody>
          <a:bodyPr vert="horz" lIns="91440" tIns="45720" rIns="91440" bIns="45720" rtlCol="0" anchor="t">
            <a:noAutofit/>
          </a:bodyPr>
          <a:lstStyle/>
          <a:p>
            <a:pPr marL="0" indent="0">
              <a:buNone/>
            </a:pPr>
            <a:r>
              <a:rPr lang="en-US" sz="1800" dirty="0">
                <a:latin typeface="Palatino Linotype"/>
              </a:rPr>
              <a:t>The school district has a comprehensive equity plan (CEP) designed to eliminate discrimination according to age, race, creed, color, national origin, ancestry, marital status, affectional or sexual orientation, gender, religion, disability, socioeconomic status, pregnancy, or parenthood that is approved by the Department. Additionally, the school district submits to the Department the annual CEP statement of assurance. (</a:t>
            </a:r>
            <a:r>
              <a:rPr lang="en-US" sz="1800" i="1" dirty="0">
                <a:latin typeface="Palatino Linotype"/>
                <a:hlinkClick r:id="rId3"/>
              </a:rPr>
              <a:t>N.J.A.C. </a:t>
            </a:r>
            <a:r>
              <a:rPr lang="en-US" sz="1800" dirty="0">
                <a:latin typeface="Palatino Linotype"/>
                <a:hlinkClick r:id="rId3"/>
              </a:rPr>
              <a:t>6A:7-1.4</a:t>
            </a:r>
            <a:r>
              <a:rPr lang="en-US" sz="1800" dirty="0">
                <a:latin typeface="Palatino Linotype"/>
              </a:rPr>
              <a:t>)</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572000" y="1038423"/>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572000" y="1845470"/>
            <a:ext cx="3161022" cy="3974107"/>
          </a:xfrm>
        </p:spPr>
        <p:txBody>
          <a:bodyPr/>
          <a:lstStyle/>
          <a:p>
            <a:r>
              <a:rPr lang="en-US" sz="1800" dirty="0"/>
              <a:t>To ensure that the district has a plan to eliminate discrimination and ensure equity in education.</a:t>
            </a:r>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p:txBody>
          <a:bodyPr/>
          <a:lstStyle/>
          <a:p>
            <a:r>
              <a:rPr lang="en-US" sz="2000"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7926635" y="1856325"/>
            <a:ext cx="3410336" cy="3974107"/>
          </a:xfrm>
        </p:spPr>
        <p:txBody>
          <a:bodyPr/>
          <a:lstStyle/>
          <a:p>
            <a:pPr marL="342900" indent="-342900">
              <a:lnSpc>
                <a:spcPct val="100000"/>
              </a:lnSpc>
              <a:spcAft>
                <a:spcPts val="1200"/>
              </a:spcAft>
            </a:pPr>
            <a:r>
              <a:rPr lang="en-US" sz="1800" dirty="0"/>
              <a:t>Department issued letter approving the CEP is on file in the county office. </a:t>
            </a:r>
          </a:p>
          <a:p>
            <a:pPr marL="342900" indent="-342900">
              <a:lnSpc>
                <a:spcPct val="100000"/>
              </a:lnSpc>
              <a:spcAft>
                <a:spcPts val="1200"/>
              </a:spcAft>
            </a:pPr>
            <a:r>
              <a:rPr lang="en-US" sz="1800" dirty="0">
                <a:solidFill>
                  <a:schemeClr val="accent1"/>
                </a:solidFill>
                <a:hlinkClick r:id="rId4">
                  <a:extLst>
                    <a:ext uri="{A12FA001-AC4F-418D-AE19-62706E023703}">
                      <ahyp:hlinkClr xmlns:ahyp="http://schemas.microsoft.com/office/drawing/2018/hyperlinkcolor" val="tx"/>
                    </a:ext>
                  </a:extLst>
                </a:hlinkClick>
              </a:rPr>
              <a:t>Annual Comprehensive Equity Plan (CEP) and SOA </a:t>
            </a:r>
            <a:r>
              <a:rPr lang="en-US" sz="1800" dirty="0"/>
              <a:t>is on file in the county office.</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37</a:t>
            </a:fld>
            <a:endParaRPr lang="en-US" dirty="0"/>
          </a:p>
        </p:txBody>
      </p:sp>
    </p:spTree>
    <p:extLst>
      <p:ext uri="{BB962C8B-B14F-4D97-AF65-F5344CB8AC3E}">
        <p14:creationId xmlns:p14="http://schemas.microsoft.com/office/powerpoint/2010/main" val="1803483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71C-2DC2-419A-B2AA-C158423FE2CF}"/>
              </a:ext>
            </a:extLst>
          </p:cNvPr>
          <p:cNvSpPr>
            <a:spLocks noGrp="1"/>
          </p:cNvSpPr>
          <p:nvPr>
            <p:ph type="title"/>
          </p:nvPr>
        </p:nvSpPr>
        <p:spPr/>
        <p:txBody>
          <a:bodyPr/>
          <a:lstStyle/>
          <a:p>
            <a:r>
              <a:rPr lang="en-US" sz="3400" dirty="0"/>
              <a:t>Operations Indicator 18 </a:t>
            </a:r>
            <a:r>
              <a:rPr lang="en-US" sz="2400" dirty="0"/>
              <a:t>(Total of 8 Points)</a:t>
            </a:r>
          </a:p>
        </p:txBody>
      </p:sp>
      <p:sp>
        <p:nvSpPr>
          <p:cNvPr id="3" name="Text Placeholder 2">
            <a:extLst>
              <a:ext uri="{FF2B5EF4-FFF2-40B4-BE49-F238E27FC236}">
                <a16:creationId xmlns:a16="http://schemas.microsoft.com/office/drawing/2014/main" id="{D53225FF-9DE2-46EE-A89B-C51F7C879286}"/>
              </a:ext>
            </a:extLst>
          </p:cNvPr>
          <p:cNvSpPr>
            <a:spLocks noGrp="1"/>
          </p:cNvSpPr>
          <p:nvPr>
            <p:ph type="body" idx="1"/>
          </p:nvPr>
        </p:nvSpPr>
        <p:spPr/>
        <p:txBody>
          <a:bodyPr/>
          <a:lstStyle/>
          <a:p>
            <a:r>
              <a:rPr lang="en-US" sz="2000" dirty="0"/>
              <a:t>1.  Student Attendance </a:t>
            </a:r>
          </a:p>
        </p:txBody>
      </p:sp>
      <p:sp>
        <p:nvSpPr>
          <p:cNvPr id="4" name="Content Placeholder 3">
            <a:extLst>
              <a:ext uri="{FF2B5EF4-FFF2-40B4-BE49-F238E27FC236}">
                <a16:creationId xmlns:a16="http://schemas.microsoft.com/office/drawing/2014/main" id="{76CBF283-31A9-476E-B4EE-56E256881302}"/>
              </a:ext>
            </a:extLst>
          </p:cNvPr>
          <p:cNvSpPr>
            <a:spLocks noGrp="1"/>
          </p:cNvSpPr>
          <p:nvPr>
            <p:ph sz="half" idx="2"/>
          </p:nvPr>
        </p:nvSpPr>
        <p:spPr>
          <a:xfrm>
            <a:off x="228600" y="1973178"/>
            <a:ext cx="3704771" cy="3974107"/>
          </a:xfrm>
        </p:spPr>
        <p:txBody>
          <a:bodyPr vert="horz" lIns="91440" tIns="45720" rIns="91440" bIns="45720" rtlCol="0" anchor="t">
            <a:noAutofit/>
          </a:bodyPr>
          <a:lstStyle/>
          <a:p>
            <a:pPr marL="0" indent="0">
              <a:buNone/>
            </a:pPr>
            <a:r>
              <a:rPr lang="en-US" sz="1800" dirty="0">
                <a:latin typeface="Palatino Linotype"/>
              </a:rPr>
              <a:t>The district board of education has adopted policies and procedures that require regular attendance of students, expectations of timely arrival, daily attendance when school is in session, and responses to unexcused absences and lateness, and attempt to determine the cause and to provide tiered supports in maintaining regular attendance for all students. (</a:t>
            </a:r>
            <a:r>
              <a:rPr lang="en-US" sz="1800" i="1" dirty="0">
                <a:latin typeface="Palatino Linotype"/>
              </a:rPr>
              <a:t>N.J.A.C. </a:t>
            </a:r>
            <a:r>
              <a:rPr lang="en-US" sz="1800" dirty="0">
                <a:latin typeface="Palatino Linotype"/>
              </a:rPr>
              <a:t>6A:16-7.6)</a:t>
            </a:r>
          </a:p>
        </p:txBody>
      </p:sp>
      <p:sp>
        <p:nvSpPr>
          <p:cNvPr id="5" name="Text Placeholder 4">
            <a:extLst>
              <a:ext uri="{FF2B5EF4-FFF2-40B4-BE49-F238E27FC236}">
                <a16:creationId xmlns:a16="http://schemas.microsoft.com/office/drawing/2014/main" id="{C0F1E897-58B4-4EE5-92F7-E33240D27B80}"/>
              </a:ext>
            </a:extLst>
          </p:cNvPr>
          <p:cNvSpPr>
            <a:spLocks noGrp="1"/>
          </p:cNvSpPr>
          <p:nvPr>
            <p:ph type="body" idx="13"/>
          </p:nvPr>
        </p:nvSpPr>
        <p:spPr>
          <a:xfrm>
            <a:off x="4537985" y="1078407"/>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78685CC0-CDB4-4230-BCA6-8D5C8D76089F}"/>
              </a:ext>
            </a:extLst>
          </p:cNvPr>
          <p:cNvSpPr>
            <a:spLocks noGrp="1"/>
          </p:cNvSpPr>
          <p:nvPr>
            <p:ph sz="half" idx="14"/>
          </p:nvPr>
        </p:nvSpPr>
        <p:spPr>
          <a:xfrm>
            <a:off x="4537985" y="1973178"/>
            <a:ext cx="2980415" cy="3974107"/>
          </a:xfrm>
        </p:spPr>
        <p:txBody>
          <a:bodyPr/>
          <a:lstStyle/>
          <a:p>
            <a:r>
              <a:rPr lang="en-US" sz="1800" dirty="0">
                <a:latin typeface="Palatino Linotype" panose="02040502050505030304" pitchFamily="18" charset="0"/>
              </a:rPr>
              <a:t>To ensure that districts have board approved attendance policies and procedures</a:t>
            </a:r>
            <a:r>
              <a:rPr lang="en-US" sz="2000" dirty="0"/>
              <a:t>.</a:t>
            </a:r>
            <a:endParaRPr lang="en-US" sz="2000" b="1" dirty="0"/>
          </a:p>
          <a:p>
            <a:endParaRPr lang="en-US" dirty="0"/>
          </a:p>
        </p:txBody>
      </p:sp>
      <p:sp>
        <p:nvSpPr>
          <p:cNvPr id="7" name="Text Placeholder 6">
            <a:extLst>
              <a:ext uri="{FF2B5EF4-FFF2-40B4-BE49-F238E27FC236}">
                <a16:creationId xmlns:a16="http://schemas.microsoft.com/office/drawing/2014/main" id="{8A7371DC-591D-47CF-AD78-40F60BFC91C9}"/>
              </a:ext>
            </a:extLst>
          </p:cNvPr>
          <p:cNvSpPr>
            <a:spLocks noGrp="1"/>
          </p:cNvSpPr>
          <p:nvPr>
            <p:ph type="body" idx="15"/>
          </p:nvPr>
        </p:nvSpPr>
        <p:spPr/>
        <p:txBody>
          <a:bodyPr/>
          <a:lstStyle/>
          <a:p>
            <a:r>
              <a:rPr lang="en-US" sz="2000" dirty="0"/>
              <a:t>3.  Documentation</a:t>
            </a:r>
          </a:p>
        </p:txBody>
      </p:sp>
      <p:sp>
        <p:nvSpPr>
          <p:cNvPr id="8" name="Content Placeholder 7">
            <a:extLst>
              <a:ext uri="{FF2B5EF4-FFF2-40B4-BE49-F238E27FC236}">
                <a16:creationId xmlns:a16="http://schemas.microsoft.com/office/drawing/2014/main" id="{9A9D3CB9-FE2E-4C2A-B2D5-2DC4BB16C325}"/>
              </a:ext>
            </a:extLst>
          </p:cNvPr>
          <p:cNvSpPr>
            <a:spLocks noGrp="1"/>
          </p:cNvSpPr>
          <p:nvPr>
            <p:ph sz="half" idx="16"/>
          </p:nvPr>
        </p:nvSpPr>
        <p:spPr>
          <a:xfrm>
            <a:off x="8069942" y="1973178"/>
            <a:ext cx="3893458" cy="3974107"/>
          </a:xfrm>
        </p:spPr>
        <p:txBody>
          <a:bodyPr/>
          <a:lstStyle/>
          <a:p>
            <a:pPr marL="0" indent="0">
              <a:lnSpc>
                <a:spcPct val="100000"/>
              </a:lnSpc>
              <a:spcBef>
                <a:spcPts val="0"/>
              </a:spcBef>
              <a:spcAft>
                <a:spcPts val="0"/>
              </a:spcAft>
              <a:buFont typeface="Arial" panose="020B0604020202020204" pitchFamily="34" charset="0"/>
              <a:buNone/>
            </a:pPr>
            <a:r>
              <a:rPr lang="en-US" sz="1800" dirty="0"/>
              <a:t>School district has policies and procedures that:</a:t>
            </a:r>
          </a:p>
          <a:p>
            <a:pPr marL="400050" indent="-285750">
              <a:lnSpc>
                <a:spcPct val="100000"/>
              </a:lnSpc>
              <a:spcBef>
                <a:spcPts val="0"/>
              </a:spcBef>
              <a:spcAft>
                <a:spcPts val="0"/>
              </a:spcAft>
            </a:pPr>
            <a:r>
              <a:rPr lang="en-US" sz="1800" dirty="0"/>
              <a:t>Require regular attendance of students, expectations of timely arrival, and daily attendance when school is in session; </a:t>
            </a:r>
          </a:p>
          <a:p>
            <a:pPr marL="400050" indent="-285750">
              <a:lnSpc>
                <a:spcPct val="100000"/>
              </a:lnSpc>
              <a:spcBef>
                <a:spcPts val="0"/>
              </a:spcBef>
              <a:spcAft>
                <a:spcPts val="0"/>
              </a:spcAft>
            </a:pPr>
            <a:r>
              <a:rPr lang="en-US" sz="1800" dirty="0"/>
              <a:t>Include responses to unexcused absences and lateness;</a:t>
            </a:r>
          </a:p>
          <a:p>
            <a:pPr marL="400050" indent="-285750">
              <a:lnSpc>
                <a:spcPct val="100000"/>
              </a:lnSpc>
              <a:spcBef>
                <a:spcPts val="0"/>
              </a:spcBef>
              <a:spcAft>
                <a:spcPts val="0"/>
              </a:spcAft>
            </a:pPr>
            <a:r>
              <a:rPr lang="en-US" sz="1800" dirty="0"/>
              <a:t>Include attempts to determine the cause of students missing school; and </a:t>
            </a:r>
          </a:p>
          <a:p>
            <a:pPr marL="400050" indent="-285750">
              <a:lnSpc>
                <a:spcPct val="100000"/>
              </a:lnSpc>
              <a:spcBef>
                <a:spcPts val="0"/>
              </a:spcBef>
              <a:spcAft>
                <a:spcPts val="0"/>
              </a:spcAft>
            </a:pPr>
            <a:r>
              <a:rPr lang="en-US" sz="1800" dirty="0"/>
              <a:t>Provide tiered supports in maintaining regular attendance for all students.</a:t>
            </a:r>
          </a:p>
        </p:txBody>
      </p:sp>
      <p:sp>
        <p:nvSpPr>
          <p:cNvPr id="9" name="Slide Number Placeholder 8">
            <a:extLst>
              <a:ext uri="{FF2B5EF4-FFF2-40B4-BE49-F238E27FC236}">
                <a16:creationId xmlns:a16="http://schemas.microsoft.com/office/drawing/2014/main" id="{8B95346C-9F62-44D2-B6AF-7084AA2EB3DE}"/>
              </a:ext>
            </a:extLst>
          </p:cNvPr>
          <p:cNvSpPr>
            <a:spLocks noGrp="1"/>
          </p:cNvSpPr>
          <p:nvPr>
            <p:ph type="sldNum" sz="quarter" idx="12"/>
          </p:nvPr>
        </p:nvSpPr>
        <p:spPr/>
        <p:txBody>
          <a:bodyPr/>
          <a:lstStyle/>
          <a:p>
            <a:fld id="{A3D1C70C-36A2-44FC-A083-98959550CFF4}" type="slidenum">
              <a:rPr lang="en-US" smtClean="0"/>
              <a:t>38</a:t>
            </a:fld>
            <a:endParaRPr lang="en-US" dirty="0"/>
          </a:p>
        </p:txBody>
      </p:sp>
    </p:spTree>
    <p:extLst>
      <p:ext uri="{BB962C8B-B14F-4D97-AF65-F5344CB8AC3E}">
        <p14:creationId xmlns:p14="http://schemas.microsoft.com/office/powerpoint/2010/main" val="3418798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3b </a:t>
            </a:r>
            <a:r>
              <a:rPr lang="en-US" sz="2400" dirty="0">
                <a:solidFill>
                  <a:srgbClr val="6E2405"/>
                </a:solidFill>
                <a:latin typeface="Palatino Linotype" panose="02040502050505030304" pitchFamily="18" charset="0"/>
              </a:rPr>
              <a:t>(Total of 3 Points)</a:t>
            </a:r>
            <a:endParaRPr lang="en-US" sz="2400" dirty="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400" b="1" dirty="0"/>
              <a:t>1.  Mentor Assignment</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2000" dirty="0">
                <a:ea typeface="Times New Roman" panose="02020603050405020304" pitchFamily="18" charset="0"/>
                <a:cs typeface="Times New Roman" panose="02020603050405020304" pitchFamily="18" charset="0"/>
              </a:rPr>
              <a:t>Provisional staff are assigned a mentor, required mentor hours  and/or residency hours  are tracked, and evaluation is conducted. </a:t>
            </a:r>
            <a:br>
              <a:rPr lang="en-US" sz="2000" dirty="0">
                <a:ea typeface="Times New Roman" panose="02020603050405020304" pitchFamily="18" charset="0"/>
                <a:cs typeface="Times New Roman" panose="02020603050405020304" pitchFamily="18" charset="0"/>
              </a:rPr>
            </a:br>
            <a:r>
              <a:rPr lang="en-US" sz="2000" i="1" dirty="0">
                <a:ea typeface="Times New Roman" panose="02020603050405020304" pitchFamily="18" charset="0"/>
                <a:cs typeface="Times New Roman" panose="02020603050405020304" pitchFamily="18" charset="0"/>
              </a:rPr>
              <a:t>(</a:t>
            </a:r>
            <a:r>
              <a:rPr lang="en-US" sz="2000" i="1" dirty="0">
                <a:solidFill>
                  <a:srgbClr val="0000FF"/>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N.J.A.C. </a:t>
            </a:r>
            <a:r>
              <a:rPr lang="en-US" sz="2000" dirty="0">
                <a:solidFill>
                  <a:srgbClr val="0000FF"/>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6A:9B-8.4</a:t>
            </a:r>
            <a:r>
              <a:rPr lang="en-US" sz="2000" dirty="0">
                <a:ea typeface="Times New Roman" panose="02020603050405020304" pitchFamily="18" charset="0"/>
                <a:cs typeface="Times New Roman" panose="02020603050405020304" pitchFamily="18" charset="0"/>
              </a:rPr>
              <a:t>, </a:t>
            </a:r>
            <a:r>
              <a:rPr lang="en-US" sz="2000" dirty="0">
                <a:solidFill>
                  <a:srgbClr val="0000FF"/>
                </a:solidFill>
                <a:ea typeface="Times New Roman" panose="02020603050405020304" pitchFamily="18" charset="0"/>
                <a:cs typeface="Times New Roman" panose="02020603050405020304" pitchFamily="18" charset="0"/>
              </a:rPr>
              <a:t>6A:9C-5</a:t>
            </a:r>
            <a:r>
              <a:rPr lang="en-US" sz="2000" dirty="0">
                <a:ea typeface="Times New Roman" panose="02020603050405020304" pitchFamily="18" charset="0"/>
                <a:cs typeface="Times New Roman" panose="02020603050405020304" pitchFamily="18" charset="0"/>
              </a:rPr>
              <a:t>, and </a:t>
            </a:r>
            <a:r>
              <a:rPr lang="en-US" sz="2000" dirty="0">
                <a:solidFill>
                  <a:srgbClr val="0000FF"/>
                </a:solidFill>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6A:10</a:t>
            </a:r>
            <a:r>
              <a:rPr lang="en-US" sz="2000" i="1" dirty="0">
                <a:ea typeface="Times New Roman" panose="02020603050405020304" pitchFamily="18" charset="0"/>
                <a:cs typeface="Times New Roman" panose="02020603050405020304" pitchFamily="18" charset="0"/>
              </a:rPr>
              <a:t>).</a:t>
            </a:r>
            <a:endParaRPr lang="en-US" sz="20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400" b="1" dirty="0"/>
              <a:t>2.  Purpose</a:t>
            </a:r>
            <a:endParaRPr lang="en-US" sz="24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2000" b="0" dirty="0"/>
              <a:t>To verify that provisional teachers for their first year in a district must be assigned a mentor who has planned in-person contact time with the provisional teacher.</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400" b="1" dirty="0"/>
              <a:t>3.  Documentation</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457200" indent="-457200">
              <a:spcBef>
                <a:spcPts val="0"/>
              </a:spcBef>
              <a:spcAft>
                <a:spcPts val="1200"/>
              </a:spcAft>
              <a:buFont typeface="Arial" panose="020B0604020202020204" pitchFamily="34" charset="0"/>
              <a:buChar char="•"/>
            </a:pPr>
            <a:r>
              <a:rPr lang="en-US" sz="2000" dirty="0">
                <a:hlinkClick r:id="rId5"/>
              </a:rPr>
              <a:t>Mentoring log </a:t>
            </a:r>
            <a:r>
              <a:rPr lang="en-US" sz="2000" dirty="0"/>
              <a:t>for at least one provisional teacher in each grade configuration. </a:t>
            </a:r>
          </a:p>
          <a:p>
            <a:pPr marL="457200" indent="-457200">
              <a:spcBef>
                <a:spcPts val="0"/>
              </a:spcBef>
              <a:spcAft>
                <a:spcPts val="0"/>
              </a:spcAft>
            </a:pPr>
            <a:r>
              <a:rPr lang="en-US" sz="2000" dirty="0"/>
              <a:t>Note - Evaluation of the provisional teacher will be verified in Indicator 3d.</a:t>
            </a:r>
            <a:endParaRPr lang="en-US" sz="2000" i="1" dirty="0">
              <a:solidFill>
                <a:prstClr val="black"/>
              </a:solidFill>
            </a:endParaRP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39</a:t>
            </a:fld>
            <a:endParaRPr lang="en-US"/>
          </a:p>
        </p:txBody>
      </p:sp>
    </p:spTree>
    <p:extLst>
      <p:ext uri="{BB962C8B-B14F-4D97-AF65-F5344CB8AC3E}">
        <p14:creationId xmlns:p14="http://schemas.microsoft.com/office/powerpoint/2010/main" val="30006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NJQSAC District Performance Review (DPR)</a:t>
            </a:r>
          </a:p>
        </p:txBody>
      </p:sp>
      <p:sp>
        <p:nvSpPr>
          <p:cNvPr id="3" name="Content Placeholder 2"/>
          <p:cNvSpPr>
            <a:spLocks noGrp="1"/>
          </p:cNvSpPr>
          <p:nvPr>
            <p:ph type="body" sz="quarter" idx="11"/>
          </p:nvPr>
        </p:nvSpPr>
        <p:spPr/>
        <p:txBody>
          <a:bodyPr vert="horz" lIns="91440" tIns="45720" rIns="822960" bIns="45720" rtlCol="0" anchor="t">
            <a:normAutofit/>
          </a:bodyPr>
          <a:lstStyle/>
          <a:p>
            <a:pPr marL="0" indent="0">
              <a:spcAft>
                <a:spcPts val="600"/>
              </a:spcAft>
              <a:buNone/>
            </a:pPr>
            <a:r>
              <a:rPr lang="en-US" sz="2000" dirty="0">
                <a:latin typeface="Palatino Linotype"/>
              </a:rPr>
              <a:t>Districts will complete a full self-assessment and submit through the NJDOE Homeroom the three required documents </a:t>
            </a:r>
            <a:r>
              <a:rPr lang="en-US" sz="2000" i="1" dirty="0">
                <a:latin typeface="Palatino Linotype"/>
              </a:rPr>
              <a:t>(N.J.A.C </a:t>
            </a:r>
            <a:r>
              <a:rPr lang="en-US" sz="2000" dirty="0">
                <a:latin typeface="Palatino Linotype"/>
              </a:rPr>
              <a:t>6A: 30-3.3</a:t>
            </a:r>
            <a:r>
              <a:rPr lang="en-US" sz="2000" i="1" dirty="0">
                <a:latin typeface="Palatino Linotype"/>
              </a:rPr>
              <a:t>): </a:t>
            </a:r>
            <a:endParaRPr lang="en-US" sz="2000" i="1" dirty="0"/>
          </a:p>
          <a:p>
            <a:pPr lvl="1"/>
            <a:r>
              <a:rPr lang="en-US" sz="2000" dirty="0"/>
              <a:t>DPR Excel file</a:t>
            </a:r>
          </a:p>
          <a:p>
            <a:pPr lvl="1"/>
            <a:r>
              <a:rPr lang="en-US" sz="2000" dirty="0"/>
              <a:t>PDF file of signed declaration page</a:t>
            </a:r>
          </a:p>
          <a:p>
            <a:pPr lvl="1"/>
            <a:r>
              <a:rPr lang="en-US" sz="2000" dirty="0"/>
              <a:t>PDF file of board resolution approving the DPR for submission</a:t>
            </a:r>
          </a:p>
          <a:p>
            <a:pPr marL="0" indent="0">
              <a:buNone/>
            </a:pPr>
            <a:r>
              <a:rPr lang="en-US" sz="2000" b="1" dirty="0"/>
              <a:t>Submission is not complete unless all three files are uploaded.</a:t>
            </a:r>
          </a:p>
        </p:txBody>
      </p:sp>
      <p:sp>
        <p:nvSpPr>
          <p:cNvPr id="4" name="Slide Number Placeholder 3">
            <a:extLst>
              <a:ext uri="{FF2B5EF4-FFF2-40B4-BE49-F238E27FC236}">
                <a16:creationId xmlns:a16="http://schemas.microsoft.com/office/drawing/2014/main" id="{24131A69-2D82-4AB0-8D53-1ECDF158ECC5}"/>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255302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6528A-091A-BDD5-1875-2342BCE46B5C}"/>
              </a:ext>
            </a:extLst>
          </p:cNvPr>
          <p:cNvSpPr>
            <a:spLocks noGrp="1"/>
          </p:cNvSpPr>
          <p:nvPr>
            <p:ph type="title"/>
          </p:nvPr>
        </p:nvSpPr>
        <p:spPr/>
        <p:txBody>
          <a:bodyPr/>
          <a:lstStyle/>
          <a:p>
            <a:r>
              <a:rPr lang="en-US" sz="5400" dirty="0"/>
              <a:t>Thank You</a:t>
            </a:r>
          </a:p>
        </p:txBody>
      </p:sp>
      <p:sp>
        <p:nvSpPr>
          <p:cNvPr id="4" name="Text Placeholder 3">
            <a:extLst>
              <a:ext uri="{FF2B5EF4-FFF2-40B4-BE49-F238E27FC236}">
                <a16:creationId xmlns:a16="http://schemas.microsoft.com/office/drawing/2014/main" id="{7AB8EBB3-0277-4611-23BA-32B24614B30B}"/>
              </a:ext>
            </a:extLst>
          </p:cNvPr>
          <p:cNvSpPr>
            <a:spLocks noGrp="1"/>
          </p:cNvSpPr>
          <p:nvPr>
            <p:ph idx="1"/>
          </p:nvPr>
        </p:nvSpPr>
        <p:spPr/>
        <p:txBody>
          <a:bodyPr>
            <a:normAutofit fontScale="92500" lnSpcReduction="10000"/>
          </a:bodyPr>
          <a:lstStyle/>
          <a:p>
            <a:pPr marL="0" indent="0" algn="ctr">
              <a:buNone/>
            </a:pPr>
            <a:r>
              <a:rPr kumimoji="0" lang="en-US" sz="4400" b="0" i="0" u="none" strike="noStrike" kern="1200" cap="none" spc="0" normalizeH="0" baseline="0" noProof="0" dirty="0">
                <a:ln>
                  <a:noFill/>
                </a:ln>
                <a:solidFill>
                  <a:prstClr val="black"/>
                </a:solidFill>
                <a:effectLst/>
                <a:uLnTx/>
                <a:uFillTx/>
                <a:latin typeface="Palatino Linotype"/>
                <a:ea typeface="+mn-ea"/>
                <a:cs typeface="+mn-cs"/>
              </a:rPr>
              <a:t>Please email any questions to </a:t>
            </a:r>
            <a:br>
              <a:rPr kumimoji="0" lang="en-US" sz="4400" b="0" i="0" u="none" strike="noStrike" kern="1200" cap="none" spc="0" normalizeH="0" baseline="0" noProof="0" dirty="0">
                <a:ln>
                  <a:noFill/>
                </a:ln>
                <a:solidFill>
                  <a:prstClr val="black"/>
                </a:solidFill>
                <a:effectLst/>
                <a:uLnTx/>
                <a:uFillTx/>
                <a:latin typeface="Palatino Linotype"/>
                <a:ea typeface="+mn-ea"/>
                <a:cs typeface="+mn-cs"/>
              </a:rPr>
            </a:br>
            <a:r>
              <a:rPr kumimoji="0" lang="en-US" sz="4400" b="0" i="0" u="sng" strike="noStrike" kern="1200" cap="none" spc="0" normalizeH="0" baseline="0" noProof="0" dirty="0">
                <a:ln>
                  <a:noFill/>
                </a:ln>
                <a:solidFill>
                  <a:srgbClr val="0000FF"/>
                </a:solidFill>
                <a:effectLst/>
                <a:uLnTx/>
                <a:uFillTx/>
                <a:latin typeface="Palatino Linotype"/>
                <a:ea typeface="+mn-ea"/>
                <a:cs typeface="Arial"/>
                <a:hlinkClick r:id="rId3"/>
              </a:rPr>
              <a:t>qsac@doe.nj.gov</a:t>
            </a:r>
            <a:r>
              <a:rPr kumimoji="0" lang="en-US" sz="4400" b="0" i="0" u="none" strike="noStrike" kern="1200" cap="none" spc="0" normalizeH="0" baseline="0" noProof="0" dirty="0">
                <a:ln>
                  <a:noFill/>
                </a:ln>
                <a:solidFill>
                  <a:prstClr val="black"/>
                </a:solidFill>
                <a:effectLst/>
                <a:uLnTx/>
                <a:uFillTx/>
                <a:latin typeface="Palatino Linotype"/>
                <a:ea typeface="+mn-ea"/>
                <a:cs typeface="+mn-cs"/>
              </a:rPr>
              <a:t>  </a:t>
            </a:r>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65767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41</a:t>
            </a:fld>
            <a:endParaRPr lang="en-US"/>
          </a:p>
        </p:txBody>
      </p:sp>
    </p:spTree>
    <p:extLst>
      <p:ext uri="{BB962C8B-B14F-4D97-AF65-F5344CB8AC3E}">
        <p14:creationId xmlns:p14="http://schemas.microsoft.com/office/powerpoint/2010/main" val="25296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District Submission</a:t>
            </a:r>
          </a:p>
        </p:txBody>
      </p:sp>
      <p:sp>
        <p:nvSpPr>
          <p:cNvPr id="3" name="Content Placeholder 2"/>
          <p:cNvSpPr>
            <a:spLocks noGrp="1"/>
          </p:cNvSpPr>
          <p:nvPr>
            <p:ph type="body" sz="quarter" idx="11"/>
          </p:nvPr>
        </p:nvSpPr>
        <p:spPr/>
        <p:txBody>
          <a:bodyPr/>
          <a:lstStyle/>
          <a:p>
            <a:pPr marL="0" indent="0">
              <a:spcAft>
                <a:spcPts val="1200"/>
              </a:spcAft>
              <a:buNone/>
            </a:pPr>
            <a:r>
              <a:rPr lang="en-US" sz="2400" dirty="0"/>
              <a:t>Upload the </a:t>
            </a:r>
            <a:r>
              <a:rPr lang="en-US" sz="2400" b="1" dirty="0"/>
              <a:t>three</a:t>
            </a:r>
            <a:r>
              <a:rPr lang="en-US" sz="2400" dirty="0"/>
              <a:t> NJQSAC documents via the </a:t>
            </a:r>
            <a:r>
              <a:rPr lang="en-US" sz="2400" dirty="0">
                <a:solidFill>
                  <a:srgbClr val="0000FF"/>
                </a:solidFill>
                <a:hlinkClick r:id="rId3"/>
              </a:rPr>
              <a:t>NJDOE Homeroom Website</a:t>
            </a:r>
            <a:endParaRPr lang="en-US" sz="2400" dirty="0">
              <a:solidFill>
                <a:srgbClr val="0000FF"/>
              </a:solidFill>
            </a:endParaRPr>
          </a:p>
          <a:p>
            <a:pPr lvl="1"/>
            <a:r>
              <a:rPr lang="en-US" sz="2400" dirty="0"/>
              <a:t>Submission is not complete unless all three documents are uploaded. </a:t>
            </a:r>
          </a:p>
          <a:p>
            <a:pPr lvl="1"/>
            <a:r>
              <a:rPr lang="en-US" sz="2400" dirty="0"/>
              <a:t>The staff member responsible for uploading needs a username and password which can be obtained from the district’s Web User Administrator (WUA). To facilitate the submission, the WUA can also upload the files.</a:t>
            </a:r>
          </a:p>
        </p:txBody>
      </p:sp>
      <p:sp>
        <p:nvSpPr>
          <p:cNvPr id="4" name="Slide Number Placeholder 3">
            <a:extLst>
              <a:ext uri="{FF2B5EF4-FFF2-40B4-BE49-F238E27FC236}">
                <a16:creationId xmlns:a16="http://schemas.microsoft.com/office/drawing/2014/main" id="{CE713D44-3F5F-482D-8594-3F8251A7F54D}"/>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427299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BC4-179C-48BA-A7B1-E0651706E496}"/>
              </a:ext>
            </a:extLst>
          </p:cNvPr>
          <p:cNvSpPr>
            <a:spLocks noGrp="1"/>
          </p:cNvSpPr>
          <p:nvPr>
            <p:ph type="title"/>
          </p:nvPr>
        </p:nvSpPr>
        <p:spPr>
          <a:xfrm>
            <a:off x="1213811" y="313421"/>
            <a:ext cx="10096959" cy="747579"/>
          </a:xfrm>
        </p:spPr>
        <p:txBody>
          <a:bodyPr>
            <a:normAutofit/>
          </a:bodyPr>
          <a:lstStyle/>
          <a:p>
            <a:pPr algn="l"/>
            <a:r>
              <a:rPr lang="en-US" sz="3400" dirty="0"/>
              <a:t>District Submission Due Date</a:t>
            </a:r>
          </a:p>
        </p:txBody>
      </p:sp>
      <p:sp>
        <p:nvSpPr>
          <p:cNvPr id="3" name="Content Placeholder 2">
            <a:extLst>
              <a:ext uri="{FF2B5EF4-FFF2-40B4-BE49-F238E27FC236}">
                <a16:creationId xmlns:a16="http://schemas.microsoft.com/office/drawing/2014/main" id="{6669BD15-6587-4B70-9C42-B5A00724D944}"/>
              </a:ext>
            </a:extLst>
          </p:cNvPr>
          <p:cNvSpPr>
            <a:spLocks noGrp="1"/>
          </p:cNvSpPr>
          <p:nvPr>
            <p:ph sz="half" idx="1"/>
          </p:nvPr>
        </p:nvSpPr>
        <p:spPr>
          <a:xfrm>
            <a:off x="811961" y="1383678"/>
            <a:ext cx="5284040" cy="4351338"/>
          </a:xfrm>
        </p:spPr>
        <p:txBody>
          <a:bodyPr>
            <a:normAutofit/>
          </a:bodyPr>
          <a:lstStyle/>
          <a:p>
            <a:pPr marL="0" indent="0">
              <a:buNone/>
            </a:pPr>
            <a:r>
              <a:rPr lang="en-US" sz="3200" b="1" dirty="0"/>
              <a:t>Upload the three (3) documents on or before </a:t>
            </a:r>
          </a:p>
          <a:p>
            <a:pPr marL="0" indent="0" algn="ctr">
              <a:buNone/>
            </a:pPr>
            <a:r>
              <a:rPr lang="en-US" sz="3200" b="1" dirty="0"/>
              <a:t>November 15</a:t>
            </a:r>
            <a:r>
              <a:rPr lang="en-US" sz="3200" b="1" baseline="30000" dirty="0"/>
              <a:t>th</a:t>
            </a:r>
            <a:endParaRPr lang="en-US" sz="3200" b="1" dirty="0"/>
          </a:p>
        </p:txBody>
      </p:sp>
      <p:pic>
        <p:nvPicPr>
          <p:cNvPr id="5" name="Picture 5">
            <a:extLst>
              <a:ext uri="{FF2B5EF4-FFF2-40B4-BE49-F238E27FC236}">
                <a16:creationId xmlns:a16="http://schemas.microsoft.com/office/drawing/2014/main" id="{E8E83530-00E1-4C96-B322-1A745AB8E6C6}"/>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cstate="print"/>
          <a:srcRect/>
          <a:stretch>
            <a:fillRect/>
          </a:stretch>
        </p:blipFill>
        <p:spPr bwMode="auto">
          <a:xfrm>
            <a:off x="7239626" y="1342434"/>
            <a:ext cx="3798683" cy="4933355"/>
          </a:xfrm>
          <a:prstGeom prst="rect">
            <a:avLst/>
          </a:prstGeom>
          <a:noFill/>
        </p:spPr>
      </p:pic>
      <p:sp>
        <p:nvSpPr>
          <p:cNvPr id="6" name="Rectangle 5">
            <a:extLst>
              <a:ext uri="{FF2B5EF4-FFF2-40B4-BE49-F238E27FC236}">
                <a16:creationId xmlns:a16="http://schemas.microsoft.com/office/drawing/2014/main" id="{41B150CC-C883-4473-BDEB-078C77898AC4}"/>
              </a:ext>
              <a:ext uri="{C183D7F6-B498-43B3-948B-1728B52AA6E4}">
                <adec:decorative xmlns:adec="http://schemas.microsoft.com/office/drawing/2017/decorative" val="1"/>
              </a:ext>
            </a:extLst>
          </p:cNvPr>
          <p:cNvSpPr/>
          <p:nvPr/>
        </p:nvSpPr>
        <p:spPr>
          <a:xfrm rot="20090290">
            <a:off x="7759251" y="2129388"/>
            <a:ext cx="3073323" cy="1077218"/>
          </a:xfrm>
          <a:prstGeom prst="rect">
            <a:avLst/>
          </a:prstGeom>
        </p:spPr>
        <p:txBody>
          <a:bodyPr wrap="square">
            <a:spAutoFit/>
          </a:bodyPr>
          <a:lstStyle/>
          <a:p>
            <a:pPr lvl="0" algn="ctr">
              <a:defRPr/>
            </a:pPr>
            <a:r>
              <a:rPr lang="en-US" sz="3200" b="1" dirty="0">
                <a:latin typeface="Palatino Linotype" panose="02040502050505030304" pitchFamily="18" charset="0"/>
              </a:rPr>
              <a:t>November 15 </a:t>
            </a:r>
            <a:br>
              <a:rPr lang="en-US" sz="3200" b="1" dirty="0"/>
            </a:br>
            <a:endParaRPr lang="en-US" sz="3200" b="1" dirty="0"/>
          </a:p>
        </p:txBody>
      </p:sp>
      <p:sp>
        <p:nvSpPr>
          <p:cNvPr id="4" name="TextBox 3">
            <a:extLst>
              <a:ext uri="{FF2B5EF4-FFF2-40B4-BE49-F238E27FC236}">
                <a16:creationId xmlns:a16="http://schemas.microsoft.com/office/drawing/2014/main" id="{D06AB480-C3A1-41F0-B970-9B7AEEA8D484}"/>
              </a:ext>
            </a:extLst>
          </p:cNvPr>
          <p:cNvSpPr txBox="1"/>
          <p:nvPr/>
        </p:nvSpPr>
        <p:spPr>
          <a:xfrm>
            <a:off x="10915765" y="6275789"/>
            <a:ext cx="395005" cy="276999"/>
          </a:xfrm>
          <a:prstGeom prst="rect">
            <a:avLst/>
          </a:prstGeom>
          <a:noFill/>
        </p:spPr>
        <p:txBody>
          <a:bodyPr wrap="square" rtlCol="0">
            <a:spAutoFit/>
          </a:bodyPr>
          <a:lstStyle/>
          <a:p>
            <a:r>
              <a:rPr lang="en-US" sz="1200" dirty="0">
                <a:solidFill>
                  <a:schemeClr val="bg1"/>
                </a:solidFill>
                <a:latin typeface="Palatino Linotype" panose="02040502050505030304" pitchFamily="18" charset="0"/>
              </a:rPr>
              <a:t>6</a:t>
            </a:r>
          </a:p>
        </p:txBody>
      </p:sp>
    </p:spTree>
    <p:extLst>
      <p:ext uri="{BB962C8B-B14F-4D97-AF65-F5344CB8AC3E}">
        <p14:creationId xmlns:p14="http://schemas.microsoft.com/office/powerpoint/2010/main" val="216172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6455-55B9-44D9-B3AD-0AD9A54F9744}"/>
              </a:ext>
            </a:extLst>
          </p:cNvPr>
          <p:cNvSpPr>
            <a:spLocks noGrp="1"/>
          </p:cNvSpPr>
          <p:nvPr>
            <p:ph type="title"/>
          </p:nvPr>
        </p:nvSpPr>
        <p:spPr>
          <a:xfrm>
            <a:off x="1249595" y="147441"/>
            <a:ext cx="11697076" cy="906722"/>
          </a:xfrm>
        </p:spPr>
        <p:txBody>
          <a:bodyPr>
            <a:noAutofit/>
          </a:bodyPr>
          <a:lstStyle/>
          <a:p>
            <a:pPr algn="l"/>
            <a:r>
              <a:rPr lang="en-US" sz="3200"/>
              <a:t>New Jersey Quality Single Accountability Continuum </a:t>
            </a:r>
            <a:br>
              <a:rPr lang="en-US" sz="3200"/>
            </a:br>
            <a:r>
              <a:rPr lang="en-US" sz="3200"/>
              <a:t>User Manual</a:t>
            </a:r>
          </a:p>
        </p:txBody>
      </p:sp>
      <p:sp>
        <p:nvSpPr>
          <p:cNvPr id="3" name="Content Placeholder 2">
            <a:extLst>
              <a:ext uri="{FF2B5EF4-FFF2-40B4-BE49-F238E27FC236}">
                <a16:creationId xmlns:a16="http://schemas.microsoft.com/office/drawing/2014/main" id="{D690C759-D6B4-4032-AC87-204ED89701BE}"/>
              </a:ext>
            </a:extLst>
          </p:cNvPr>
          <p:cNvSpPr>
            <a:spLocks noGrp="1"/>
          </p:cNvSpPr>
          <p:nvPr>
            <p:ph idx="1"/>
          </p:nvPr>
        </p:nvSpPr>
        <p:spPr>
          <a:xfrm>
            <a:off x="232947" y="1413812"/>
            <a:ext cx="12060653" cy="4483735"/>
          </a:xfrm>
        </p:spPr>
        <p:txBody>
          <a:bodyPr vert="horz" lIns="91440" tIns="45720" rIns="822960" bIns="45720" rtlCol="0" anchor="t">
            <a:noAutofit/>
          </a:bodyPr>
          <a:lstStyle/>
          <a:p>
            <a:pPr marL="0" indent="0">
              <a:lnSpc>
                <a:spcPct val="100000"/>
              </a:lnSpc>
              <a:spcAft>
                <a:spcPts val="0"/>
              </a:spcAft>
              <a:buNone/>
            </a:pPr>
            <a:r>
              <a:rPr lang="en-US" sz="2000" dirty="0">
                <a:latin typeface="Palatino Linotype"/>
              </a:rPr>
              <a:t>The New Jersey Quality Single Accountability Continuum </a:t>
            </a:r>
            <a:r>
              <a:rPr lang="en-US" sz="2000" dirty="0">
                <a:latin typeface="Palatino Linotype"/>
                <a:hlinkClick r:id="rId3"/>
              </a:rPr>
              <a:t>(NJQSAC) User Manual </a:t>
            </a:r>
            <a:r>
              <a:rPr lang="en-US" sz="2000" dirty="0">
                <a:latin typeface="Palatino Linotype"/>
              </a:rPr>
              <a:t>(User Manual) contains guidance for each of the five areas of NJQSAC.  It identifies each indicator in the content area and provides the following information: </a:t>
            </a:r>
            <a:endParaRPr lang="en-US" sz="2000" dirty="0"/>
          </a:p>
          <a:p>
            <a:pPr lvl="1">
              <a:lnSpc>
                <a:spcPct val="100000"/>
              </a:lnSpc>
              <a:spcAft>
                <a:spcPts val="0"/>
              </a:spcAft>
            </a:pPr>
            <a:r>
              <a:rPr lang="en-US" sz="2000" b="1" dirty="0">
                <a:latin typeface="Palatino Linotype"/>
              </a:rPr>
              <a:t>Points</a:t>
            </a:r>
            <a:r>
              <a:rPr lang="en-US" sz="2000" dirty="0">
                <a:latin typeface="Palatino Linotype"/>
              </a:rPr>
              <a:t> assigned to each indicator;</a:t>
            </a:r>
          </a:p>
          <a:p>
            <a:pPr lvl="1">
              <a:lnSpc>
                <a:spcPct val="100000"/>
              </a:lnSpc>
              <a:spcAft>
                <a:spcPts val="0"/>
              </a:spcAft>
            </a:pPr>
            <a:r>
              <a:rPr lang="en-US" sz="2000" b="1" dirty="0">
                <a:latin typeface="Palatino Linotype"/>
              </a:rPr>
              <a:t>Purpose</a:t>
            </a:r>
            <a:r>
              <a:rPr lang="en-US" sz="2000" dirty="0">
                <a:latin typeface="Palatino Linotype"/>
              </a:rPr>
              <a:t> of the indicator so all involved understand the requirements; </a:t>
            </a:r>
            <a:endParaRPr lang="en-US" sz="2000" dirty="0">
              <a:latin typeface="Palatino Linotype" panose="02040502050505030304" pitchFamily="18" charset="0"/>
            </a:endParaRPr>
          </a:p>
          <a:p>
            <a:pPr lvl="1">
              <a:lnSpc>
                <a:spcPct val="100000"/>
              </a:lnSpc>
              <a:spcAft>
                <a:spcPts val="0"/>
              </a:spcAft>
            </a:pPr>
            <a:r>
              <a:rPr lang="en-US" sz="2000" b="1" dirty="0">
                <a:latin typeface="Palatino Linotype"/>
              </a:rPr>
              <a:t>Documentation for Verification </a:t>
            </a:r>
            <a:r>
              <a:rPr lang="en-US" sz="2000" dirty="0">
                <a:latin typeface="Palatino Linotype"/>
              </a:rPr>
              <a:t>identifies the documents to be considered in indicator review;</a:t>
            </a:r>
          </a:p>
          <a:p>
            <a:pPr lvl="1">
              <a:lnSpc>
                <a:spcPct val="100000"/>
              </a:lnSpc>
              <a:spcAft>
                <a:spcPts val="0"/>
              </a:spcAft>
            </a:pPr>
            <a:r>
              <a:rPr lang="en-US" sz="2000" b="1" dirty="0">
                <a:latin typeface="Palatino Linotype"/>
              </a:rPr>
              <a:t>Department Review Process </a:t>
            </a:r>
            <a:r>
              <a:rPr lang="en-US" sz="2000" dirty="0">
                <a:latin typeface="Palatino Linotype"/>
              </a:rPr>
              <a:t>explains how, where and what will be done to see if the district is compliant; and</a:t>
            </a:r>
          </a:p>
          <a:p>
            <a:pPr lvl="1">
              <a:lnSpc>
                <a:spcPct val="100000"/>
              </a:lnSpc>
              <a:spcAft>
                <a:spcPts val="0"/>
              </a:spcAft>
            </a:pPr>
            <a:r>
              <a:rPr lang="en-US" sz="2000" b="1" dirty="0">
                <a:latin typeface="Palatino Linotype"/>
              </a:rPr>
              <a:t>Verification of Indicator Compliance </a:t>
            </a:r>
            <a:r>
              <a:rPr lang="en-US" sz="2000" dirty="0">
                <a:latin typeface="Palatino Linotype"/>
              </a:rPr>
              <a:t>explains the criteria for compliance with the indicator. </a:t>
            </a:r>
            <a:endParaRPr lang="en-US" sz="2000"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79145563-E4AB-4109-9B88-F64CE64BB03F}"/>
              </a:ext>
            </a:extLst>
          </p:cNvPr>
          <p:cNvSpPr>
            <a:spLocks noGrp="1"/>
          </p:cNvSpPr>
          <p:nvPr>
            <p:ph type="sldNum" sz="quarter" idx="4294967295"/>
          </p:nvPr>
        </p:nvSpPr>
        <p:spPr>
          <a:xfrm>
            <a:off x="9448800" y="6257925"/>
            <a:ext cx="2743200" cy="365125"/>
          </a:xfrm>
          <a:prstGeom prst="rect">
            <a:avLst/>
          </a:prstGeom>
        </p:spPr>
        <p:txBody>
          <a:bodyPr/>
          <a:lstStyle/>
          <a:p>
            <a:fld id="{088AB7C0-D845-446F-B84E-DDA1CA93B832}" type="slidenum">
              <a:rPr lang="en-US" smtClean="0"/>
              <a:t>7</a:t>
            </a:fld>
            <a:endParaRPr lang="en-US"/>
          </a:p>
        </p:txBody>
      </p:sp>
    </p:spTree>
    <p:extLst>
      <p:ext uri="{BB962C8B-B14F-4D97-AF65-F5344CB8AC3E}">
        <p14:creationId xmlns:p14="http://schemas.microsoft.com/office/powerpoint/2010/main" val="139475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C3DD8-E084-46B7-A0DD-72F954E81D62}"/>
              </a:ext>
            </a:extLst>
          </p:cNvPr>
          <p:cNvSpPr>
            <a:spLocks noGrp="1"/>
          </p:cNvSpPr>
          <p:nvPr>
            <p:ph type="title"/>
          </p:nvPr>
        </p:nvSpPr>
        <p:spPr/>
        <p:txBody>
          <a:bodyPr/>
          <a:lstStyle/>
          <a:p>
            <a:r>
              <a:rPr lang="en-US" sz="3400" dirty="0"/>
              <a:t>NJQSAC Operations Supports All Areas</a:t>
            </a:r>
          </a:p>
        </p:txBody>
      </p:sp>
      <p:sp>
        <p:nvSpPr>
          <p:cNvPr id="13" name="Content Placeholder 12">
            <a:extLst>
              <a:ext uri="{FF2B5EF4-FFF2-40B4-BE49-F238E27FC236}">
                <a16:creationId xmlns:a16="http://schemas.microsoft.com/office/drawing/2014/main" id="{A14C0AAB-7BEC-4182-9C61-7121F99AEF6B}"/>
              </a:ext>
            </a:extLst>
          </p:cNvPr>
          <p:cNvSpPr>
            <a:spLocks noGrp="1"/>
          </p:cNvSpPr>
          <p:nvPr>
            <p:ph sz="half" idx="1"/>
          </p:nvPr>
        </p:nvSpPr>
        <p:spPr>
          <a:xfrm>
            <a:off x="176268" y="2930465"/>
            <a:ext cx="3092224" cy="747579"/>
          </a:xfrm>
        </p:spPr>
        <p:txBody>
          <a:bodyPr>
            <a:normAutofit/>
          </a:bodyPr>
          <a:lstStyle/>
          <a:p>
            <a:pPr marL="0" indent="0">
              <a:buNone/>
            </a:pPr>
            <a:r>
              <a:rPr lang="en-US" sz="3400" dirty="0"/>
              <a:t>Operations</a:t>
            </a:r>
          </a:p>
        </p:txBody>
      </p:sp>
      <p:sp>
        <p:nvSpPr>
          <p:cNvPr id="6" name="Content Placeholder 5">
            <a:extLst>
              <a:ext uri="{FF2B5EF4-FFF2-40B4-BE49-F238E27FC236}">
                <a16:creationId xmlns:a16="http://schemas.microsoft.com/office/drawing/2014/main" id="{D459096A-EBA8-40B4-99C6-2235DB7862A6}"/>
              </a:ext>
            </a:extLst>
          </p:cNvPr>
          <p:cNvSpPr>
            <a:spLocks noGrp="1"/>
          </p:cNvSpPr>
          <p:nvPr>
            <p:ph sz="half" idx="13"/>
          </p:nvPr>
        </p:nvSpPr>
        <p:spPr>
          <a:xfrm>
            <a:off x="6564631" y="1941703"/>
            <a:ext cx="4866288" cy="3749650"/>
          </a:xfrm>
        </p:spPr>
        <p:txBody>
          <a:bodyPr/>
          <a:lstStyle/>
          <a:p>
            <a:r>
              <a:rPr lang="en-US" sz="3400" dirty="0"/>
              <a:t>I&amp;P</a:t>
            </a:r>
          </a:p>
          <a:p>
            <a:r>
              <a:rPr lang="en-US" sz="3400" dirty="0"/>
              <a:t>Personnel</a:t>
            </a:r>
          </a:p>
          <a:p>
            <a:r>
              <a:rPr lang="en-US" sz="3400" dirty="0"/>
              <a:t>Governance</a:t>
            </a:r>
          </a:p>
          <a:p>
            <a:r>
              <a:rPr lang="en-US" sz="3400" dirty="0"/>
              <a:t>Fiscal</a:t>
            </a:r>
          </a:p>
        </p:txBody>
      </p:sp>
      <p:sp>
        <p:nvSpPr>
          <p:cNvPr id="2" name="Slide Number Placeholder 1">
            <a:extLst>
              <a:ext uri="{FF2B5EF4-FFF2-40B4-BE49-F238E27FC236}">
                <a16:creationId xmlns:a16="http://schemas.microsoft.com/office/drawing/2014/main" id="{B26AFCC4-6DFB-45F7-81AA-D626074E367E}"/>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405438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9406-7CB1-4683-93E0-C76E68D2CDCD}"/>
              </a:ext>
            </a:extLst>
          </p:cNvPr>
          <p:cNvSpPr>
            <a:spLocks noGrp="1"/>
          </p:cNvSpPr>
          <p:nvPr>
            <p:ph type="title"/>
          </p:nvPr>
        </p:nvSpPr>
        <p:spPr/>
        <p:txBody>
          <a:bodyPr/>
          <a:lstStyle/>
          <a:p>
            <a:r>
              <a:rPr lang="en-US" sz="3400" dirty="0"/>
              <a:t>Purpose of the Operations DPR</a:t>
            </a:r>
          </a:p>
        </p:txBody>
      </p:sp>
      <p:sp>
        <p:nvSpPr>
          <p:cNvPr id="4" name="Content Placeholder 3"/>
          <p:cNvSpPr>
            <a:spLocks noGrp="1"/>
          </p:cNvSpPr>
          <p:nvPr>
            <p:ph type="body" sz="quarter" idx="11"/>
          </p:nvPr>
        </p:nvSpPr>
        <p:spPr>
          <a:xfrm>
            <a:off x="419100" y="1126475"/>
            <a:ext cx="11353800" cy="4803775"/>
          </a:xfrm>
        </p:spPr>
        <p:txBody>
          <a:bodyPr>
            <a:normAutofit fontScale="25000" lnSpcReduction="20000"/>
          </a:bodyPr>
          <a:lstStyle/>
          <a:p>
            <a:pPr marL="0" indent="0">
              <a:lnSpc>
                <a:spcPct val="120000"/>
              </a:lnSpc>
              <a:spcBef>
                <a:spcPts val="0"/>
              </a:spcBef>
              <a:spcAft>
                <a:spcPts val="1200"/>
              </a:spcAft>
              <a:buNone/>
            </a:pPr>
            <a:r>
              <a:rPr lang="en-US" sz="8000" b="1" dirty="0"/>
              <a:t>Assessing District Performance and Capacity to:</a:t>
            </a:r>
            <a:endParaRPr lang="en-US" sz="8000" dirty="0"/>
          </a:p>
          <a:p>
            <a:pPr marL="914400" lvl="1" indent="-457200">
              <a:lnSpc>
                <a:spcPct val="120000"/>
              </a:lnSpc>
              <a:spcBef>
                <a:spcPts val="600"/>
              </a:spcBef>
              <a:spcAft>
                <a:spcPts val="600"/>
              </a:spcAft>
            </a:pPr>
            <a:r>
              <a:rPr lang="en-US" sz="8000" dirty="0"/>
              <a:t>Implement policies on student conduct, attendance, alcohol, tobacco, and drug abuse, and HIB.</a:t>
            </a:r>
          </a:p>
          <a:p>
            <a:pPr marL="914400" lvl="1" indent="-457200">
              <a:lnSpc>
                <a:spcPct val="120000"/>
              </a:lnSpc>
              <a:spcBef>
                <a:spcPts val="600"/>
              </a:spcBef>
              <a:spcAft>
                <a:spcPts val="600"/>
              </a:spcAft>
            </a:pPr>
            <a:r>
              <a:rPr lang="en-US" sz="8000" dirty="0"/>
              <a:t>Maintain safe school environments and positive school climates.</a:t>
            </a:r>
          </a:p>
          <a:p>
            <a:pPr marL="914400" lvl="1" indent="-457200">
              <a:lnSpc>
                <a:spcPct val="120000"/>
              </a:lnSpc>
              <a:spcBef>
                <a:spcPts val="600"/>
              </a:spcBef>
              <a:spcAft>
                <a:spcPts val="600"/>
              </a:spcAft>
            </a:pPr>
            <a:r>
              <a:rPr lang="en-US" sz="8000" dirty="0"/>
              <a:t>Implement the Education and Law Enforcement MOA and the Comprehensive Equity Plan.</a:t>
            </a:r>
          </a:p>
          <a:p>
            <a:pPr marL="914400" lvl="1" indent="-457200">
              <a:lnSpc>
                <a:spcPct val="120000"/>
              </a:lnSpc>
              <a:spcBef>
                <a:spcPts val="600"/>
              </a:spcBef>
              <a:spcAft>
                <a:spcPts val="600"/>
              </a:spcAft>
            </a:pPr>
            <a:r>
              <a:rPr lang="en-US" sz="8000" dirty="0"/>
              <a:t>Report potentially missing and abused children.</a:t>
            </a:r>
          </a:p>
          <a:p>
            <a:pPr marL="914400" lvl="1" indent="-457200">
              <a:lnSpc>
                <a:spcPct val="120000"/>
              </a:lnSpc>
              <a:spcBef>
                <a:spcPts val="600"/>
              </a:spcBef>
              <a:spcAft>
                <a:spcPts val="600"/>
              </a:spcAft>
            </a:pPr>
            <a:r>
              <a:rPr lang="en-US" sz="8000" dirty="0"/>
              <a:t>Provide school health services and home instruction.</a:t>
            </a:r>
          </a:p>
          <a:p>
            <a:pPr marL="914400" lvl="1" indent="-457200">
              <a:lnSpc>
                <a:spcPct val="120000"/>
              </a:lnSpc>
              <a:spcBef>
                <a:spcPts val="600"/>
              </a:spcBef>
              <a:spcAft>
                <a:spcPts val="600"/>
              </a:spcAft>
            </a:pPr>
            <a:r>
              <a:rPr lang="en-US" sz="8000" dirty="0"/>
              <a:t>Ensure safe transportation of students.</a:t>
            </a:r>
          </a:p>
          <a:p>
            <a:pPr marL="914400" lvl="1" indent="-457200">
              <a:lnSpc>
                <a:spcPct val="120000"/>
              </a:lnSpc>
              <a:spcBef>
                <a:spcPts val="600"/>
              </a:spcBef>
              <a:spcAft>
                <a:spcPts val="600"/>
              </a:spcAft>
            </a:pPr>
            <a:r>
              <a:rPr lang="en-US" sz="8000" dirty="0"/>
              <a:t>Maintain policies and procedures consistent with the Gifted and Talented Act.</a:t>
            </a:r>
          </a:p>
          <a:p>
            <a:pPr marL="914400" lvl="1" indent="-457200">
              <a:lnSpc>
                <a:spcPct val="120000"/>
              </a:lnSpc>
              <a:spcBef>
                <a:spcPts val="600"/>
              </a:spcBef>
              <a:spcAft>
                <a:spcPts val="600"/>
              </a:spcAft>
            </a:pPr>
            <a:r>
              <a:rPr lang="en-US" sz="8000" dirty="0"/>
              <a:t>Submit and report data.</a:t>
            </a:r>
          </a:p>
        </p:txBody>
      </p:sp>
      <p:sp>
        <p:nvSpPr>
          <p:cNvPr id="3" name="Slide Number Placeholder 2">
            <a:extLst>
              <a:ext uri="{FF2B5EF4-FFF2-40B4-BE49-F238E27FC236}">
                <a16:creationId xmlns:a16="http://schemas.microsoft.com/office/drawing/2014/main" id="{CAE38866-241D-4F9E-9D01-AE627FF2F289}"/>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2517972089"/>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2021-2022">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2.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9BF9E8BB6A4748A016E19093DD998D" ma:contentTypeVersion="14" ma:contentTypeDescription="Create a new document." ma:contentTypeScope="" ma:versionID="d275ddbc28a9ae3c24ca6aa30e058e26">
  <xsd:schema xmlns:xsd="http://www.w3.org/2001/XMLSchema" xmlns:xs="http://www.w3.org/2001/XMLSchema" xmlns:p="http://schemas.microsoft.com/office/2006/metadata/properties" xmlns:ns3="15f85ad2-9bdf-4631-b9c1-1030bc73db8e" xmlns:ns4="e22af703-e01e-4c02-bddb-df20c83ff010" targetNamespace="http://schemas.microsoft.com/office/2006/metadata/properties" ma:root="true" ma:fieldsID="2095c77b6e134d38eaefd3f5260abea1" ns3:_="" ns4:_="">
    <xsd:import namespace="15f85ad2-9bdf-4631-b9c1-1030bc73db8e"/>
    <xsd:import namespace="e22af703-e01e-4c02-bddb-df20c83ff0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85ad2-9bdf-4631-b9c1-1030bc73d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2af703-e01e-4c02-bddb-df20c83ff0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9805B-D586-42F1-AB6E-81DA08381EF6}">
  <ds:schemaRefs>
    <ds:schemaRef ds:uri="http://schemas.microsoft.com/office/2006/metadata/properties"/>
    <ds:schemaRef ds:uri="http://schemas.microsoft.com/office/2006/documentManagement/types"/>
    <ds:schemaRef ds:uri="http://purl.org/dc/dcmitype/"/>
    <ds:schemaRef ds:uri="e22af703-e01e-4c02-bddb-df20c83ff010"/>
    <ds:schemaRef ds:uri="15f85ad2-9bdf-4631-b9c1-1030bc73db8e"/>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F751A4-9969-4502-BF3A-A92CA1052D06}">
  <ds:schemaRefs>
    <ds:schemaRef ds:uri="15f85ad2-9bdf-4631-b9c1-1030bc73db8e"/>
    <ds:schemaRef ds:uri="e22af703-e01e-4c02-bddb-df20c83ff0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9FDFC7-6FF7-4FA3-AD52-0447DEB7D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2021-2022 PowerPoint Sample_Slides body</Template>
  <TotalTime>9440</TotalTime>
  <Words>5138</Words>
  <Application>Microsoft Office PowerPoint</Application>
  <PresentationFormat>Widescreen</PresentationFormat>
  <Paragraphs>439</Paragraphs>
  <Slides>41</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Aptos</vt:lpstr>
      <vt:lpstr>Arial</vt:lpstr>
      <vt:lpstr>Calibri</vt:lpstr>
      <vt:lpstr>Courier New</vt:lpstr>
      <vt:lpstr>Palatino Linotype</vt:lpstr>
      <vt:lpstr>Symbol</vt:lpstr>
      <vt:lpstr>Times New Roman</vt:lpstr>
      <vt:lpstr>NJDOE_TitleSlide</vt:lpstr>
      <vt:lpstr>1_NDJOE_Main</vt:lpstr>
      <vt:lpstr>Understanding NJQSAC  District Performance Review Indicators: Operations</vt:lpstr>
      <vt:lpstr>NJQSAC District Performance Review (DPR)</vt:lpstr>
      <vt:lpstr>District NJQSAC Committee</vt:lpstr>
      <vt:lpstr>NJQSAC District Performance Review (DPR)</vt:lpstr>
      <vt:lpstr>District Submission</vt:lpstr>
      <vt:lpstr>District Submission Due Date</vt:lpstr>
      <vt:lpstr>New Jersey Quality Single Accountability Continuum  User Manual</vt:lpstr>
      <vt:lpstr>NJQSAC Operations Supports All Areas</vt:lpstr>
      <vt:lpstr>Purpose of the Operations DPR</vt:lpstr>
      <vt:lpstr>Documentation Overview (1 of 3)</vt:lpstr>
      <vt:lpstr>Documentation Overview (2 of 3)</vt:lpstr>
      <vt:lpstr>Documentation Overview (3 of 3)</vt:lpstr>
      <vt:lpstr>Overview of Indicators and Actions (1 of 2)</vt:lpstr>
      <vt:lpstr>Overview of Indicators and Actions (2 of 2)</vt:lpstr>
      <vt:lpstr> Overview of Indicators Reviewed Remotely (1 of 2) </vt:lpstr>
      <vt:lpstr>Overview of Indicators Reviewed Remotely (2 of 2)</vt:lpstr>
      <vt:lpstr>Operations Indicator 1a and 1b (Total of 5 Points) </vt:lpstr>
      <vt:lpstr>Operations Indicator 2a (Total of 1 Point)</vt:lpstr>
      <vt:lpstr>Operations Indicator 2b (Total of 3 Points)</vt:lpstr>
      <vt:lpstr>Operations Indicator 3a (Total of 2 Points)</vt:lpstr>
      <vt:lpstr>Operations Indicator 3b (Total of 3 Points)</vt:lpstr>
      <vt:lpstr>Operations Indicator 4 (Total of 3 Points) 1 of 2</vt:lpstr>
      <vt:lpstr>Operations Indicator 4 (Total of 3 Points) 2 of 2</vt:lpstr>
      <vt:lpstr>Indicator 4 Crosswalk with Other DPR Indicators</vt:lpstr>
      <vt:lpstr>Operations Indicator 5 (Total of 5 Points)</vt:lpstr>
      <vt:lpstr>Operations Indicator 6 (Total of 5 Points)</vt:lpstr>
      <vt:lpstr>Operations Indicator 7 (Total of 7 Points)</vt:lpstr>
      <vt:lpstr>Operations Indicator 8 (Total of 6 Points)</vt:lpstr>
      <vt:lpstr>Operations Indicator 9 (Total of 6 Points)</vt:lpstr>
      <vt:lpstr>Operations Indicator 10 (Total of 6 Points)</vt:lpstr>
      <vt:lpstr>Operations Indicator 11 (Total of 6 Points)</vt:lpstr>
      <vt:lpstr>Operations Indicator 12 (Total of 4 Points)</vt:lpstr>
      <vt:lpstr>Operations Indicator 13 (Total of 8 Points)</vt:lpstr>
      <vt:lpstr>Operations Indicator 14 (Total of 6 points)</vt:lpstr>
      <vt:lpstr>Operations Indicator 15 (Total of 6 Points)</vt:lpstr>
      <vt:lpstr>Operations Indicator 16 (Total of 4 points)</vt:lpstr>
      <vt:lpstr>Operations Indicator 17 (Total of 6 Points)</vt:lpstr>
      <vt:lpstr>Operations Indicator 18 (Total of 8 Points)</vt:lpstr>
      <vt:lpstr>Personnel Indicator 3b (Total of 3 Points)</vt:lpstr>
      <vt:lpstr>Thank You</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NJQSAC Operations District Performance Review Indicators</dc:title>
  <dc:creator>New Jersey Department of Education</dc:creator>
  <cp:lastModifiedBy>Thomas, Elizabeth</cp:lastModifiedBy>
  <cp:revision>431</cp:revision>
  <dcterms:created xsi:type="dcterms:W3CDTF">2020-10-01T13:18:55Z</dcterms:created>
  <dcterms:modified xsi:type="dcterms:W3CDTF">2024-09-27T13:25:53Z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0x010100989BF9E8BB6A4748A016E19093DD998D</vt:lpwstr>
  </property>
</Properties>
</file>