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  <p:sldMasterId id="2147483687" r:id="rId5"/>
    <p:sldMasterId id="2147483705" r:id="rId6"/>
  </p:sldMasterIdLst>
  <p:notesMasterIdLst>
    <p:notesMasterId r:id="rId18"/>
  </p:notesMasterIdLst>
  <p:sldIdLst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726C5-B320-3C1B-E0B3-36C1720DAADE}" v="2" dt="2022-07-13T15:36:19.291"/>
    <p1510:client id="{704E8A71-EE4A-0C80-58D0-D664094E2700}" v="7" dt="2022-07-13T15:32:02.638"/>
    <p1510:client id="{8DE3D25E-31D2-FD5B-0781-2C642267BBA1}" v="4" dt="2022-07-12T18:52:08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1" autoAdjust="0"/>
    <p:restoredTop sz="9471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6D5E9-D8B2-40EA-B612-F93B7EE983D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8A5C8-CF53-4503-BF85-9B0EAB10E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46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14CF2-96BC-4ED7-87C7-9D6684FBC9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037850"/>
            <a:ext cx="12191999" cy="12824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FB07D-9D60-4B83-BCD7-C0D7318142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3654080"/>
            <a:ext cx="12191998" cy="2198080"/>
          </a:xfrm>
        </p:spPr>
        <p:txBody>
          <a:bodyPr/>
          <a:lstStyle>
            <a:lvl1pPr marL="0" indent="0" algn="ctr">
              <a:buNone/>
              <a:defRPr sz="2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Office Name</a:t>
            </a:r>
          </a:p>
          <a:p>
            <a:r>
              <a:rPr lang="en-US" dirty="0"/>
              <a:t>Division Name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752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Graph Placeholder">
            <a:extLst>
              <a:ext uri="{FF2B5EF4-FFF2-40B4-BE49-F238E27FC236}">
                <a16:creationId xmlns:a16="http://schemas.microsoft.com/office/drawing/2014/main" id="{77EA46B5-DFD9-4CBD-916B-41252B3634A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43219" y="1277938"/>
            <a:ext cx="11864631" cy="4682187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1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912" y="1520826"/>
            <a:ext cx="10642294" cy="438421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70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460" y="1520826"/>
            <a:ext cx="9808557" cy="36877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D6D3F22-3F6B-483B-8748-C40C66468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0460" y="5457471"/>
            <a:ext cx="9808556" cy="5508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Enter source/citation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98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689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8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1571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DDE2DB-6549-448D-B8B8-EC5750411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100" y="5457825"/>
            <a:ext cx="5564188" cy="550863"/>
          </a:xfrm>
        </p:spPr>
        <p:txBody>
          <a:bodyPr rIns="9144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Enter source/citation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00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icture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1273DB-711C-4569-B5D6-110AE7AF3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9068" y="1289225"/>
            <a:ext cx="11853863" cy="96240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20456" y="2382516"/>
            <a:ext cx="8831483" cy="35115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10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website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256859"/>
            <a:ext cx="12192000" cy="1125287"/>
          </a:xfrm>
        </p:spPr>
        <p:txBody>
          <a:bodyPr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 dirty="0"/>
              <a:t>Department or Office Webpage</a:t>
            </a:r>
          </a:p>
        </p:txBody>
      </p:sp>
      <p:sp>
        <p:nvSpPr>
          <p:cNvPr id="5" name="contact info">
            <a:extLst>
              <a:ext uri="{FF2B5EF4-FFF2-40B4-BE49-F238E27FC236}">
                <a16:creationId xmlns:a16="http://schemas.microsoft.com/office/drawing/2014/main" id="{6F4F1684-EE2D-419B-9D6E-6617B1C18A9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-1" y="2638552"/>
            <a:ext cx="12191999" cy="1239312"/>
          </a:xfrm>
        </p:spPr>
        <p:txBody>
          <a:bodyPr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 dirty="0"/>
              <a:t>Contact Info</a:t>
            </a:r>
          </a:p>
        </p:txBody>
      </p:sp>
      <p:sp>
        <p:nvSpPr>
          <p:cNvPr id="7" name="follow us">
            <a:extLst>
              <a:ext uri="{FF2B5EF4-FFF2-40B4-BE49-F238E27FC236}">
                <a16:creationId xmlns:a16="http://schemas.microsoft.com/office/drawing/2014/main" id="{45487015-5153-4640-AB82-30B0797FB5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3997872"/>
            <a:ext cx="12192000" cy="64008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Facebook handle">
            <a:extLst>
              <a:ext uri="{FF2B5EF4-FFF2-40B4-BE49-F238E27FC236}">
                <a16:creationId xmlns:a16="http://schemas.microsoft.com/office/drawing/2014/main" id="{582D491C-6C97-4EB7-9FC4-C09543B2B4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8901" y="5497665"/>
            <a:ext cx="1542361" cy="640080"/>
          </a:xfrm>
        </p:spPr>
        <p:txBody>
          <a:bodyPr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Enter Facebook info</a:t>
            </a:r>
          </a:p>
        </p:txBody>
      </p:sp>
      <p:sp>
        <p:nvSpPr>
          <p:cNvPr id="12" name="Twitter handle">
            <a:extLst>
              <a:ext uri="{FF2B5EF4-FFF2-40B4-BE49-F238E27FC236}">
                <a16:creationId xmlns:a16="http://schemas.microsoft.com/office/drawing/2014/main" id="{86493432-72F4-449E-B539-D1AA7F57D1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1766" y="5497665"/>
            <a:ext cx="1608463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Enter Twitter info</a:t>
            </a:r>
          </a:p>
        </p:txBody>
      </p:sp>
      <p:pic>
        <p:nvPicPr>
          <p:cNvPr id="8" name="Facebook">
            <a:extLst>
              <a:ext uri="{FF2B5EF4-FFF2-40B4-BE49-F238E27FC236}">
                <a16:creationId xmlns:a16="http://schemas.microsoft.com/office/drawing/2014/main" id="{D47437DB-276A-491E-9DED-5CE275B55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40" y="4737577"/>
            <a:ext cx="644285" cy="640080"/>
          </a:xfrm>
          <a:prstGeom prst="rect">
            <a:avLst/>
          </a:prstGeom>
        </p:spPr>
      </p:pic>
      <p:pic>
        <p:nvPicPr>
          <p:cNvPr id="9" name="Twitter">
            <a:extLst>
              <a:ext uri="{FF2B5EF4-FFF2-40B4-BE49-F238E27FC236}">
                <a16:creationId xmlns:a16="http://schemas.microsoft.com/office/drawing/2014/main" id="{0D9005C3-B95E-4B18-AAE7-E24BE5196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3" y="4737577"/>
            <a:ext cx="638349" cy="640080"/>
          </a:xfrm>
          <a:prstGeom prst="rect">
            <a:avLst/>
          </a:prstGeom>
        </p:spPr>
      </p:pic>
      <p:pic>
        <p:nvPicPr>
          <p:cNvPr id="10" name="Instagram">
            <a:extLst>
              <a:ext uri="{FF2B5EF4-FFF2-40B4-BE49-F238E27FC236}">
                <a16:creationId xmlns:a16="http://schemas.microsoft.com/office/drawing/2014/main" id="{378C0CF0-E836-4DD3-855C-BE5F54E6A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9776" y="4690799"/>
            <a:ext cx="734848" cy="733636"/>
          </a:xfrm>
          <a:prstGeom prst="rect">
            <a:avLst/>
          </a:prstGeom>
        </p:spPr>
      </p:pic>
      <p:sp>
        <p:nvSpPr>
          <p:cNvPr id="13" name="Instagram handle">
            <a:extLst>
              <a:ext uri="{FF2B5EF4-FFF2-40B4-BE49-F238E27FC236}">
                <a16:creationId xmlns:a16="http://schemas.microsoft.com/office/drawing/2014/main" id="{3B7466F7-8FB3-4D97-990A-262C144EE8E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182175" y="5497665"/>
            <a:ext cx="1608462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Enter Instagram info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9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9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4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B6A3B-3BF1-49BB-A418-D9BD7963E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80377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6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430627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3735253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8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_Content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FE7420B2-557E-48EE-B2B6-06D64A51825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1" y="1138548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962460"/>
            <a:ext cx="11890272" cy="143375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B7E127-F1D4-487E-A15F-845BF8F6D64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03812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4439797"/>
            <a:ext cx="11890272" cy="152242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6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70591A-C582-4B0B-95C3-1CEE6E7FEE3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429016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1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CA358F9-FDAB-435E-8C1A-4A738B05E0C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9559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ACFA113-9FF8-4E58-B951-B3F0EC9E1F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4912" y="1431790"/>
            <a:ext cx="3800820" cy="4498057"/>
          </a:xfrm>
        </p:spPr>
        <p:txBody>
          <a:bodyPr rIns="82296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8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3910-36C0-4247-AA8F-0AE4EEC9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430" y="380196"/>
            <a:ext cx="10128421" cy="7699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555F8427-E9CA-49E6-8AE9-ED1BDBD1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064" y="1449806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321AB6E-4445-4BB1-B9FB-988FE3FC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1064" y="2273718"/>
            <a:ext cx="5876389" cy="366437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E337800-272E-4187-948E-AB6D00DF71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45878" y="1450895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490EC0F-BFAC-421B-8701-663D6C38BD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45878" y="2274806"/>
            <a:ext cx="5876389" cy="36632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1FAFC8-95D4-42F6-A237-AD9B38EF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9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3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7E23E6-6A2F-4EBB-BAA3-780723750E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9319" y="1228725"/>
            <a:ext cx="11839480" cy="67179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F2E4A04F-CC4A-4D65-ADD6-100415BF7610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149319" y="2073275"/>
            <a:ext cx="11863293" cy="38068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32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: New Jersey Department of Education.">
            <a:extLst>
              <a:ext uri="{FF2B5EF4-FFF2-40B4-BE49-F238E27FC236}">
                <a16:creationId xmlns:a16="http://schemas.microsoft.com/office/drawing/2014/main" id="{CF96DE2C-7117-450B-9505-73F2CC7674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9" y="-5897"/>
            <a:ext cx="12081830" cy="255118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ABD99-43FC-48BD-956C-54F53064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69" y="1825625"/>
            <a:ext cx="11788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Do not use this layout</a:t>
            </a:r>
          </a:p>
        </p:txBody>
      </p:sp>
    </p:spTree>
    <p:extLst>
      <p:ext uri="{BB962C8B-B14F-4D97-AF65-F5344CB8AC3E}">
        <p14:creationId xmlns:p14="http://schemas.microsoft.com/office/powerpoint/2010/main" val="160994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96D1C8D-2804-489C-86CC-F70D29F9273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162881"/>
            <a:ext cx="11893320" cy="163068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D6E93-3D36-4693-94CF-5E08B138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88CE7-0338-4DCA-9309-6257DC1A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92" y="1430626"/>
            <a:ext cx="11890272" cy="4507465"/>
          </a:xfrm>
          <a:prstGeom prst="rect">
            <a:avLst/>
          </a:prstGeom>
        </p:spPr>
        <p:txBody>
          <a:bodyPr vert="horz" lIns="91440" tIns="45720" rIns="82296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5DAC51-AACD-4066-8BD6-6F7BF018F00F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8713-19FC-43BC-8C7D-F7EE32024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7719" y="6257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0367D-4F1F-4D06-9551-9D120A83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40" y="365125"/>
            <a:ext cx="11890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9155-9D6F-4818-A1EA-81ACC030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40" y="1825625"/>
            <a:ext cx="11890272" cy="4122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CC72A4-5CFF-4D23-9567-642F335289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45371-22E5-41E2-9C10-6B0FADA84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85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063B872D-3AE9-4542-A461-B751CD6BB8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9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qsac@doe.nj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4546-1138-478F-821C-2AFED0F0B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28800"/>
            <a:ext cx="12191999" cy="1375120"/>
          </a:xfrm>
        </p:spPr>
        <p:txBody>
          <a:bodyPr lIns="91440" tIns="45720" rIns="91440" bIns="45720" anchor="b"/>
          <a:lstStyle/>
          <a:p>
            <a:r>
              <a:rPr lang="en-US" sz="3600" spc="-15" dirty="0">
                <a:latin typeface="Palatino Linotype"/>
              </a:rPr>
              <a:t>Overview for</a:t>
            </a:r>
            <a:r>
              <a:rPr lang="en-US" sz="3600" dirty="0">
                <a:latin typeface="Palatino Linotype"/>
              </a:rPr>
              <a:t> the </a:t>
            </a:r>
            <a:r>
              <a:rPr lang="en-US" sz="3600" spc="-5" dirty="0">
                <a:latin typeface="Palatino Linotype"/>
              </a:rPr>
              <a:t>New</a:t>
            </a:r>
            <a:r>
              <a:rPr lang="en-US" sz="3600" spc="-80" dirty="0">
                <a:latin typeface="Palatino Linotype"/>
              </a:rPr>
              <a:t> </a:t>
            </a:r>
            <a:r>
              <a:rPr lang="en-US" sz="3600" spc="-15" dirty="0">
                <a:latin typeface="Palatino Linotype"/>
              </a:rPr>
              <a:t>Jersey  </a:t>
            </a:r>
            <a:r>
              <a:rPr lang="en-US" sz="3600" spc="-5" dirty="0">
                <a:latin typeface="Palatino Linotype"/>
              </a:rPr>
              <a:t>Quality Single </a:t>
            </a:r>
            <a:r>
              <a:rPr lang="en-US" sz="3600" spc="-10" dirty="0">
                <a:latin typeface="Palatino Linotype"/>
              </a:rPr>
              <a:t>Accountability </a:t>
            </a:r>
            <a:r>
              <a:rPr lang="en-US" sz="3600" spc="-5" dirty="0">
                <a:latin typeface="Palatino Linotype"/>
              </a:rPr>
              <a:t>Continuum </a:t>
            </a:r>
            <a:r>
              <a:rPr lang="en-US" sz="3600" spc="-15" dirty="0">
                <a:latin typeface="Palatino Linotype"/>
              </a:rPr>
              <a:t>(NJQSAC) </a:t>
            </a:r>
            <a:r>
              <a:rPr lang="en-US" sz="3600" dirty="0">
                <a:latin typeface="Palatino Linotype"/>
              </a:rPr>
              <a:t>User  </a:t>
            </a:r>
            <a:r>
              <a:rPr lang="en-US" sz="3600" spc="-5" dirty="0">
                <a:latin typeface="Palatino Linotype"/>
              </a:rPr>
              <a:t>Manual</a:t>
            </a:r>
            <a:endParaRPr lang="en-US" sz="3600" dirty="0">
              <a:latin typeface="Palatino Linotype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8BD92-F6D9-407A-AD5B-A8752DA56B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Division of Field Support and Services​</a:t>
            </a:r>
          </a:p>
          <a:p>
            <a:pPr fontAlgn="base"/>
            <a:r>
              <a:rPr lang="en-US" dirty="0"/>
              <a:t>County Offices of Education​</a:t>
            </a:r>
          </a:p>
          <a:p>
            <a:pPr fontAlgn="base"/>
            <a:r>
              <a:rPr lang="en-US" dirty="0"/>
              <a:t> August 2022​</a:t>
            </a:r>
          </a:p>
        </p:txBody>
      </p:sp>
      <p:pic>
        <p:nvPicPr>
          <p:cNvPr id="4" name="Logo" descr="Logo: State of New Jersey, Department of Education">
            <a:extLst>
              <a:ext uri="{FF2B5EF4-FFF2-40B4-BE49-F238E27FC236}">
                <a16:creationId xmlns:a16="http://schemas.microsoft.com/office/drawing/2014/main" id="{6E8F626F-0860-4A33-8A37-D47B3DD8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4" y="5396009"/>
            <a:ext cx="1390674" cy="139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5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A348-939C-495E-8AE4-A406A208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51600"/>
            <a:ext cx="10096959" cy="747579"/>
          </a:xfrm>
        </p:spPr>
        <p:txBody>
          <a:bodyPr/>
          <a:lstStyle/>
          <a:p>
            <a:r>
              <a:rPr lang="en-US" sz="34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2608-5789-4AA3-9407-1235BB5C7D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617710"/>
            <a:ext cx="11849100" cy="3622580"/>
          </a:xfrm>
        </p:spPr>
        <p:txBody>
          <a:bodyPr>
            <a:normAutofit/>
          </a:bodyPr>
          <a:lstStyle/>
          <a:p>
            <a:pPr marL="243840" indent="-2317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spc="-20" dirty="0">
                <a:cs typeface="Calibri"/>
              </a:rPr>
              <a:t>Review Indicators </a:t>
            </a:r>
            <a:r>
              <a:rPr lang="en-US" sz="2000" spc="-5" dirty="0">
                <a:cs typeface="Calibri"/>
              </a:rPr>
              <a:t>and</a:t>
            </a:r>
            <a:r>
              <a:rPr lang="en-US" sz="2000" spc="6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Manual</a:t>
            </a:r>
            <a:endParaRPr lang="en-US" sz="2000" dirty="0">
              <a:cs typeface="Calibri"/>
            </a:endParaRPr>
          </a:p>
          <a:p>
            <a:pPr marL="243840" marR="434975" indent="-23177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spc="-5" dirty="0">
                <a:cs typeface="Calibri"/>
              </a:rPr>
              <a:t>Bring </a:t>
            </a:r>
            <a:r>
              <a:rPr lang="en-US" sz="2000" spc="-20" dirty="0">
                <a:cs typeface="Calibri"/>
              </a:rPr>
              <a:t>your </a:t>
            </a:r>
            <a:r>
              <a:rPr lang="en-US" sz="2000" spc="-15" dirty="0">
                <a:cs typeface="Calibri"/>
              </a:rPr>
              <a:t>District NJQSAC </a:t>
            </a:r>
            <a:r>
              <a:rPr lang="en-US" sz="2000" spc="-65" dirty="0">
                <a:cs typeface="Calibri"/>
              </a:rPr>
              <a:t>Team </a:t>
            </a:r>
            <a:r>
              <a:rPr lang="en-US" sz="2000" spc="-15" dirty="0">
                <a:cs typeface="Calibri"/>
              </a:rPr>
              <a:t>together to </a:t>
            </a:r>
            <a:r>
              <a:rPr lang="en-US" sz="2000" spc="-20" dirty="0">
                <a:cs typeface="Calibri"/>
              </a:rPr>
              <a:t>start </a:t>
            </a:r>
            <a:r>
              <a:rPr lang="en-US" sz="2000" spc="-10" dirty="0">
                <a:cs typeface="Calibri"/>
              </a:rPr>
              <a:t>planning</a:t>
            </a:r>
            <a:endParaRPr lang="en-US" sz="2000" dirty="0">
              <a:cs typeface="Calibri"/>
            </a:endParaRPr>
          </a:p>
          <a:p>
            <a:pPr marL="243840" marR="5080" indent="-23177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spc="-15" dirty="0">
                <a:cs typeface="Calibri"/>
              </a:rPr>
              <a:t>Contact </a:t>
            </a:r>
            <a:r>
              <a:rPr lang="en-US" sz="2000" spc="-20" dirty="0">
                <a:cs typeface="Calibri"/>
              </a:rPr>
              <a:t>your </a:t>
            </a:r>
            <a:r>
              <a:rPr lang="en-US" sz="2000" spc="-1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 </a:t>
            </a:r>
            <a:r>
              <a:rPr lang="en-US" sz="2000" spc="-5" dirty="0">
                <a:cs typeface="Calibri"/>
              </a:rPr>
              <a:t>with </a:t>
            </a:r>
            <a:r>
              <a:rPr lang="en-US" sz="2000" spc="-15" dirty="0">
                <a:cs typeface="Calibri"/>
              </a:rPr>
              <a:t>questions </a:t>
            </a:r>
            <a:r>
              <a:rPr lang="en-US" sz="2000" spc="-5" dirty="0">
                <a:cs typeface="Calibri"/>
              </a:rPr>
              <a:t>or </a:t>
            </a:r>
            <a:r>
              <a:rPr lang="en-US" sz="2000" spc="-15" dirty="0">
                <a:cs typeface="Calibri"/>
              </a:rPr>
              <a:t>contact </a:t>
            </a:r>
            <a:r>
              <a:rPr lang="en-US"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</a:rPr>
              <a:t> </a:t>
            </a:r>
            <a:r>
              <a:rPr lang="en-US"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2"/>
              </a:rPr>
              <a:t>qsac@doe.nj.gov</a:t>
            </a:r>
            <a:endParaRPr lang="en-US" sz="2000" dirty="0"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4475" algn="l"/>
              </a:tabLst>
            </a:pPr>
            <a:r>
              <a:rPr lang="en-US" sz="2000" spc="-15" dirty="0">
                <a:cs typeface="Calibri"/>
              </a:rPr>
              <a:t>NJQSAC</a:t>
            </a:r>
            <a:r>
              <a:rPr lang="en-US" sz="2000" spc="25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monitoring</a:t>
            </a:r>
            <a:endParaRPr lang="en-US" sz="2000" dirty="0">
              <a:cs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A58AB-330F-47D9-8CB5-8B52213BDB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21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6" descr="Logo: State of New Jersey Department of Education. The great seal of the state of New Jersey. Liberty and Prosperity, 1776.">
            <a:extLst>
              <a:ext uri="{FF2B5EF4-FFF2-40B4-BE49-F238E27FC236}">
                <a16:creationId xmlns:a16="http://schemas.microsoft.com/office/drawing/2014/main" id="{F2A91EF1-567E-464F-B021-CDE02BE6F3D7}"/>
              </a:ext>
            </a:extLst>
          </p:cNvPr>
          <p:cNvSpPr/>
          <p:nvPr/>
        </p:nvSpPr>
        <p:spPr>
          <a:xfrm>
            <a:off x="3405692" y="733312"/>
            <a:ext cx="5351033" cy="5183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B67F5-5DA5-444D-B663-10E4E671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72D-3AE9-4542-A461-B751CD6BB8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3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600C-958A-4269-AC65-05F86D6AD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59018"/>
            <a:ext cx="10096959" cy="747579"/>
          </a:xfrm>
        </p:spPr>
        <p:txBody>
          <a:bodyPr/>
          <a:lstStyle/>
          <a:p>
            <a:r>
              <a:rPr lang="en-US" sz="3400" dirty="0"/>
              <a:t>NJQSAC: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8AAC8-11FF-4F0B-8F32-0FD1BCAD34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43840" marR="5080" indent="-23177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2000" dirty="0">
                <a:cs typeface="Calibri"/>
              </a:rPr>
              <a:t>In </a:t>
            </a:r>
            <a:r>
              <a:rPr lang="en-US" sz="2000" spc="-10" dirty="0">
                <a:cs typeface="Calibri"/>
              </a:rPr>
              <a:t>evaluating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performance of school districts, </a:t>
            </a:r>
            <a:r>
              <a:rPr lang="en-US" sz="2000" dirty="0">
                <a:cs typeface="Calibri"/>
              </a:rPr>
              <a:t>the NJDOE is guided </a:t>
            </a:r>
            <a:r>
              <a:rPr lang="en-US" sz="2000" spc="-5" dirty="0">
                <a:cs typeface="Calibri"/>
              </a:rPr>
              <a:t>by 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“District </a:t>
            </a:r>
            <a:r>
              <a:rPr lang="en-US" sz="2000" spc="-10" dirty="0">
                <a:cs typeface="Calibri"/>
              </a:rPr>
              <a:t>Performance </a:t>
            </a:r>
            <a:r>
              <a:rPr lang="en-US" sz="2000" spc="-5" dirty="0">
                <a:cs typeface="Calibri"/>
              </a:rPr>
              <a:t>Review” </a:t>
            </a:r>
            <a:r>
              <a:rPr lang="en-US" sz="2000" dirty="0">
                <a:cs typeface="Calibri"/>
              </a:rPr>
              <a:t>(DPR), </a:t>
            </a:r>
            <a:r>
              <a:rPr lang="en-US" sz="2000" spc="-5" dirty="0">
                <a:cs typeface="Calibri"/>
              </a:rPr>
              <a:t>which </a:t>
            </a:r>
            <a:r>
              <a:rPr lang="en-US" sz="2000" spc="-10" dirty="0">
                <a:cs typeface="Calibri"/>
              </a:rPr>
              <a:t>consists </a:t>
            </a:r>
            <a:r>
              <a:rPr lang="en-US" sz="2000" dirty="0">
                <a:cs typeface="Calibri"/>
              </a:rPr>
              <a:t>of </a:t>
            </a:r>
            <a:r>
              <a:rPr lang="en-US" sz="2000" spc="-5" dirty="0">
                <a:cs typeface="Calibri"/>
              </a:rPr>
              <a:t>quality  performance </a:t>
            </a:r>
            <a:r>
              <a:rPr lang="en-US" sz="2000" spc="-10" dirty="0">
                <a:cs typeface="Calibri"/>
              </a:rPr>
              <a:t>indicators (indicators) </a:t>
            </a:r>
            <a:r>
              <a:rPr lang="en-US" sz="2000" dirty="0">
                <a:cs typeface="Calibri"/>
              </a:rPr>
              <a:t>in each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five </a:t>
            </a:r>
            <a:r>
              <a:rPr lang="en-US" sz="2000" spc="-25" dirty="0">
                <a:cs typeface="Calibri"/>
              </a:rPr>
              <a:t>key </a:t>
            </a:r>
            <a:r>
              <a:rPr lang="en-US" sz="2000" spc="-5" dirty="0">
                <a:cs typeface="Calibri"/>
              </a:rPr>
              <a:t>components of  school district </a:t>
            </a:r>
            <a:r>
              <a:rPr lang="en-US" sz="2000" spc="-10" dirty="0">
                <a:cs typeface="Calibri"/>
              </a:rPr>
              <a:t>effectiveness, listed</a:t>
            </a:r>
            <a:r>
              <a:rPr lang="en-US" sz="2000" spc="75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below: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5" dirty="0">
                <a:cs typeface="Calibri"/>
              </a:rPr>
              <a:t>Instruction </a:t>
            </a:r>
            <a:r>
              <a:rPr lang="en-US" sz="2000" dirty="0">
                <a:cs typeface="Calibri"/>
              </a:rPr>
              <a:t>&amp;</a:t>
            </a:r>
            <a:r>
              <a:rPr lang="en-US" sz="2000" spc="-20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Program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5" dirty="0">
                <a:cs typeface="Calibri"/>
              </a:rPr>
              <a:t>Fiscal</a:t>
            </a:r>
            <a:r>
              <a:rPr lang="en-US" sz="200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Management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5" dirty="0">
                <a:cs typeface="Calibri"/>
              </a:rPr>
              <a:t>Governance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10" dirty="0">
                <a:cs typeface="Calibri"/>
              </a:rPr>
              <a:t>Operations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15" dirty="0">
                <a:cs typeface="Calibri"/>
              </a:rPr>
              <a:t>Personnel</a:t>
            </a:r>
            <a:endParaRPr lang="en-US" sz="2000" dirty="0">
              <a:cs typeface="Calibri"/>
            </a:endParaRPr>
          </a:p>
          <a:p>
            <a:pPr marL="243840" marR="35560" indent="-23177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2000" spc="-5" dirty="0">
                <a:cs typeface="Calibri"/>
              </a:rPr>
              <a:t>The </a:t>
            </a:r>
            <a:r>
              <a:rPr lang="en-US" sz="2000" spc="-15" dirty="0">
                <a:cs typeface="Calibri"/>
              </a:rPr>
              <a:t>indicators </a:t>
            </a:r>
            <a:r>
              <a:rPr lang="en-US" sz="2000" spc="-10" dirty="0">
                <a:cs typeface="Calibri"/>
              </a:rPr>
              <a:t>are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specific, </a:t>
            </a:r>
            <a:r>
              <a:rPr lang="en-US" sz="2000" spc="-10" dirty="0">
                <a:cs typeface="Calibri"/>
              </a:rPr>
              <a:t>objective </a:t>
            </a:r>
            <a:r>
              <a:rPr lang="en-US" sz="2000" spc="-5" dirty="0">
                <a:cs typeface="Calibri"/>
              </a:rPr>
              <a:t>criteria by which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5" dirty="0">
                <a:cs typeface="Calibri"/>
              </a:rPr>
              <a:t>school  </a:t>
            </a:r>
            <a:r>
              <a:rPr lang="en-US" sz="2000" spc="-10" dirty="0">
                <a:cs typeface="Calibri"/>
              </a:rPr>
              <a:t>district’s </a:t>
            </a:r>
            <a:r>
              <a:rPr lang="en-US" sz="2000" spc="-5" dirty="0">
                <a:cs typeface="Calibri"/>
              </a:rPr>
              <a:t>performance, </a:t>
            </a:r>
            <a:r>
              <a:rPr lang="en-US" sz="2000" dirty="0">
                <a:cs typeface="Calibri"/>
              </a:rPr>
              <a:t>capacity and </a:t>
            </a:r>
            <a:r>
              <a:rPr lang="en-US" sz="2000" spc="-5" dirty="0">
                <a:cs typeface="Calibri"/>
              </a:rPr>
              <a:t>need </a:t>
            </a:r>
            <a:r>
              <a:rPr lang="en-US" sz="2000" spc="-20" dirty="0">
                <a:cs typeface="Calibri"/>
              </a:rPr>
              <a:t>for </a:t>
            </a:r>
            <a:r>
              <a:rPr lang="en-US" sz="2000" spc="-15" dirty="0">
                <a:cs typeface="Calibri"/>
              </a:rPr>
              <a:t>State </a:t>
            </a:r>
            <a:r>
              <a:rPr lang="en-US" sz="2000" spc="-5" dirty="0">
                <a:cs typeface="Calibri"/>
              </a:rPr>
              <a:t>support, assistance or  </a:t>
            </a:r>
            <a:r>
              <a:rPr lang="en-US" sz="2000" spc="-10" dirty="0">
                <a:cs typeface="Calibri"/>
              </a:rPr>
              <a:t>intervention are</a:t>
            </a:r>
            <a:r>
              <a:rPr lang="en-US" sz="2000" spc="15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measured.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A064B-7906-4F2E-B328-6A3383C929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7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543F-C9FD-4C28-B210-20133A787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59018"/>
            <a:ext cx="10096959" cy="747579"/>
          </a:xfrm>
        </p:spPr>
        <p:txBody>
          <a:bodyPr>
            <a:normAutofit/>
          </a:bodyPr>
          <a:lstStyle/>
          <a:p>
            <a:r>
              <a:rPr lang="en-US" sz="3400" dirty="0"/>
              <a:t>NJQSAC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E22FD-D6E0-423A-B639-9FD2FDA0FC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280009"/>
            <a:ext cx="11849100" cy="4803775"/>
          </a:xfrm>
        </p:spPr>
        <p:txBody>
          <a:bodyPr vert="horz" lIns="91440" tIns="45720" rIns="822960" bIns="45720" rtlCol="0" anchor="t">
            <a:noAutofit/>
          </a:bodyPr>
          <a:lstStyle/>
          <a:p>
            <a:pPr marL="243840" marR="190500" indent="-231775">
              <a:spcBef>
                <a:spcPts val="105"/>
              </a:spcBef>
              <a:spcAft>
                <a:spcPts val="1200"/>
              </a:spcAft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2000" spc="-5" dirty="0">
                <a:cs typeface="Calibri"/>
              </a:rPr>
              <a:t>The NJQSAC </a:t>
            </a:r>
            <a:r>
              <a:rPr lang="en-US" sz="2000" spc="-10" dirty="0">
                <a:cs typeface="Calibri"/>
              </a:rPr>
              <a:t>evaluation process </a:t>
            </a:r>
            <a:r>
              <a:rPr lang="en-US" sz="2000" dirty="0">
                <a:cs typeface="Calibri"/>
              </a:rPr>
              <a:t>is </a:t>
            </a:r>
            <a:r>
              <a:rPr lang="en-US" sz="2000" spc="-10" dirty="0">
                <a:cs typeface="Calibri"/>
              </a:rPr>
              <a:t>initiated </a:t>
            </a:r>
            <a:r>
              <a:rPr lang="en-US" sz="2000" spc="-5" dirty="0">
                <a:cs typeface="Calibri"/>
              </a:rPr>
              <a:t>by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 </a:t>
            </a:r>
            <a:r>
              <a:rPr lang="en-US" sz="2000" spc="-5" dirty="0">
                <a:cs typeface="Calibri"/>
              </a:rPr>
              <a:t>of  education </a:t>
            </a:r>
            <a:r>
              <a:rPr lang="en-US" sz="2000" spc="-10" dirty="0">
                <a:cs typeface="Calibri"/>
              </a:rPr>
              <a:t>providing training </a:t>
            </a:r>
            <a:r>
              <a:rPr lang="en-US" sz="2000" dirty="0">
                <a:cs typeface="Calibri"/>
              </a:rPr>
              <a:t>and </a:t>
            </a:r>
            <a:r>
              <a:rPr lang="en-US" sz="2000" spc="-10" dirty="0">
                <a:cs typeface="Calibri"/>
              </a:rPr>
              <a:t>orientation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spc="-5" dirty="0">
                <a:cs typeface="Calibri"/>
              </a:rPr>
              <a:t>districts being </a:t>
            </a:r>
            <a:r>
              <a:rPr lang="en-US" sz="2000" spc="-10" dirty="0">
                <a:cs typeface="Calibri"/>
              </a:rPr>
              <a:t>monitored  </a:t>
            </a:r>
            <a:r>
              <a:rPr lang="en-US" sz="2000" spc="-5" dirty="0">
                <a:cs typeface="Calibri"/>
              </a:rPr>
              <a:t>that school</a:t>
            </a:r>
            <a:r>
              <a:rPr lang="en-US" sz="2000" spc="-15" dirty="0">
                <a:cs typeface="Calibri"/>
              </a:rPr>
              <a:t> </a:t>
            </a:r>
            <a:r>
              <a:rPr lang="en-US" sz="2000" spc="-45" dirty="0">
                <a:cs typeface="Calibri"/>
              </a:rPr>
              <a:t>year.</a:t>
            </a:r>
            <a:endParaRPr lang="en-US" sz="2000" dirty="0"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2000" spc="-10" dirty="0">
                <a:cs typeface="Calibri"/>
              </a:rPr>
              <a:t>Each </a:t>
            </a:r>
            <a:r>
              <a:rPr lang="en-US" sz="2000" spc="-5" dirty="0">
                <a:cs typeface="Calibri"/>
              </a:rPr>
              <a:t>school district submits </a:t>
            </a:r>
            <a:r>
              <a:rPr lang="en-US" sz="2000" dirty="0">
                <a:cs typeface="Calibri"/>
              </a:rPr>
              <a:t>a </a:t>
            </a:r>
            <a:r>
              <a:rPr lang="en-US" sz="2000" spc="-5" dirty="0">
                <a:cs typeface="Calibri"/>
              </a:rPr>
              <a:t>self-evaluation using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45" dirty="0">
                <a:cs typeface="Calibri"/>
              </a:rPr>
              <a:t> </a:t>
            </a:r>
            <a:r>
              <a:rPr lang="en-US" sz="2000" dirty="0">
                <a:cs typeface="Calibri"/>
              </a:rPr>
              <a:t>DPR.</a:t>
            </a:r>
          </a:p>
          <a:p>
            <a:pPr marL="701040" lvl="1" indent="-231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1800" spc="-5" dirty="0">
                <a:cs typeface="Calibri"/>
              </a:rPr>
              <a:t>In the </a:t>
            </a:r>
            <a:r>
              <a:rPr lang="en-US" sz="1800" spc="-10" dirty="0">
                <a:cs typeface="Calibri"/>
              </a:rPr>
              <a:t>self-evaluation, </a:t>
            </a:r>
            <a:r>
              <a:rPr lang="en-US" sz="1800" spc="-5" dirty="0">
                <a:cs typeface="Calibri"/>
              </a:rPr>
              <a:t>the </a:t>
            </a:r>
            <a:r>
              <a:rPr lang="en-US" sz="1800" spc="-10" dirty="0">
                <a:cs typeface="Calibri"/>
              </a:rPr>
              <a:t>school </a:t>
            </a:r>
            <a:r>
              <a:rPr lang="en-US" sz="1800" spc="-5" dirty="0">
                <a:cs typeface="Calibri"/>
              </a:rPr>
              <a:t>districts </a:t>
            </a:r>
            <a:r>
              <a:rPr lang="en-US" sz="1800" spc="-15" dirty="0">
                <a:cs typeface="Calibri"/>
              </a:rPr>
              <a:t>score </a:t>
            </a:r>
            <a:r>
              <a:rPr lang="en-US" sz="1800" spc="-10" dirty="0">
                <a:cs typeface="Calibri"/>
              </a:rPr>
              <a:t>themselves </a:t>
            </a:r>
            <a:r>
              <a:rPr lang="en-US" sz="1800" spc="-5" dirty="0">
                <a:cs typeface="Calibri"/>
              </a:rPr>
              <a:t>on each </a:t>
            </a:r>
            <a:r>
              <a:rPr lang="en-US" sz="1800" spc="-10" dirty="0">
                <a:cs typeface="Calibri"/>
              </a:rPr>
              <a:t>indicator </a:t>
            </a:r>
            <a:r>
              <a:rPr lang="en-US" sz="1800" spc="-5" dirty="0">
                <a:cs typeface="Calibri"/>
              </a:rPr>
              <a:t>in the </a:t>
            </a:r>
            <a:r>
              <a:rPr lang="en-US" sz="1800" spc="-10" dirty="0">
                <a:cs typeface="Calibri"/>
              </a:rPr>
              <a:t>five  areas </a:t>
            </a:r>
            <a:r>
              <a:rPr lang="en-US" sz="1800" spc="-5" dirty="0">
                <a:cs typeface="Calibri"/>
              </a:rPr>
              <a:t>in the DPR </a:t>
            </a:r>
            <a:r>
              <a:rPr lang="en-US" sz="1800" spc="-10" dirty="0">
                <a:cs typeface="Calibri"/>
              </a:rPr>
              <a:t>(Instruction </a:t>
            </a:r>
            <a:r>
              <a:rPr lang="en-US" sz="1800" spc="-5" dirty="0">
                <a:cs typeface="Calibri"/>
              </a:rPr>
              <a:t>&amp; </a:t>
            </a:r>
            <a:r>
              <a:rPr lang="en-US" sz="1800" spc="-15" dirty="0">
                <a:cs typeface="Calibri"/>
              </a:rPr>
              <a:t>Program; </a:t>
            </a:r>
            <a:r>
              <a:rPr lang="en-US" sz="1800" spc="-10" dirty="0">
                <a:cs typeface="Calibri"/>
              </a:rPr>
              <a:t>Fiscal Management; Governance; Operations;  Personnel).</a:t>
            </a:r>
            <a:endParaRPr lang="en-US" sz="1100" spc="-10" dirty="0"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2000" spc="-5" dirty="0">
                <a:latin typeface="Palatino Linotype"/>
                <a:cs typeface="Calibri"/>
              </a:rPr>
              <a:t>The County Offices, </a:t>
            </a:r>
            <a:r>
              <a:rPr lang="en-US" sz="2000" dirty="0">
                <a:latin typeface="Palatino Linotype"/>
                <a:cs typeface="Calibri"/>
              </a:rPr>
              <a:t>led </a:t>
            </a:r>
            <a:r>
              <a:rPr lang="en-US" sz="2000" spc="-5" dirty="0">
                <a:latin typeface="Palatino Linotype"/>
                <a:cs typeface="Calibri"/>
              </a:rPr>
              <a:t>by </a:t>
            </a:r>
            <a:r>
              <a:rPr lang="en-US" sz="2000" dirty="0">
                <a:latin typeface="Palatino Linotype"/>
                <a:cs typeface="Calibri"/>
              </a:rPr>
              <a:t>the </a:t>
            </a:r>
            <a:r>
              <a:rPr lang="en-US" sz="2000" spc="-10" dirty="0">
                <a:latin typeface="Palatino Linotype"/>
                <a:cs typeface="Calibri"/>
              </a:rPr>
              <a:t>Executive </a:t>
            </a:r>
            <a:r>
              <a:rPr lang="en-US" sz="2000" spc="-5" dirty="0">
                <a:latin typeface="Palatino Linotype"/>
                <a:cs typeface="Calibri"/>
              </a:rPr>
              <a:t>County Superintendents (ECS),  conduct </a:t>
            </a:r>
            <a:r>
              <a:rPr lang="en-US" sz="2000" dirty="0">
                <a:latin typeface="Palatino Linotype"/>
                <a:cs typeface="Calibri"/>
              </a:rPr>
              <a:t>a </a:t>
            </a:r>
            <a:r>
              <a:rPr lang="en-US" sz="2000" spc="-10" dirty="0">
                <a:latin typeface="Palatino Linotype"/>
                <a:cs typeface="Calibri"/>
              </a:rPr>
              <a:t>verification process </a:t>
            </a:r>
            <a:r>
              <a:rPr lang="en-US" sz="2000" spc="-5" dirty="0">
                <a:latin typeface="Palatino Linotype"/>
                <a:cs typeface="Calibri"/>
              </a:rPr>
              <a:t>by </a:t>
            </a:r>
            <a:r>
              <a:rPr lang="en-US" sz="2000" spc="-10" dirty="0">
                <a:latin typeface="Palatino Linotype"/>
                <a:cs typeface="Calibri"/>
              </a:rPr>
              <a:t>reviewing </a:t>
            </a:r>
            <a:r>
              <a:rPr lang="en-US" sz="2000" dirty="0">
                <a:latin typeface="Palatino Linotype"/>
                <a:cs typeface="Calibri"/>
              </a:rPr>
              <a:t>the </a:t>
            </a:r>
            <a:r>
              <a:rPr lang="en-US" sz="2000" spc="-10" dirty="0">
                <a:latin typeface="Palatino Linotype"/>
                <a:cs typeface="Calibri"/>
              </a:rPr>
              <a:t>documentation </a:t>
            </a:r>
            <a:r>
              <a:rPr lang="en-US" sz="2000" spc="-5" dirty="0">
                <a:latin typeface="Palatino Linotype"/>
                <a:cs typeface="Calibri"/>
              </a:rPr>
              <a:t>that </a:t>
            </a:r>
            <a:r>
              <a:rPr lang="en-US" sz="2000" dirty="0">
                <a:latin typeface="Palatino Linotype"/>
                <a:cs typeface="Calibri"/>
              </a:rPr>
              <a:t>the  </a:t>
            </a:r>
            <a:r>
              <a:rPr lang="en-US" sz="2000" spc="-5" dirty="0">
                <a:latin typeface="Palatino Linotype"/>
                <a:cs typeface="Calibri"/>
              </a:rPr>
              <a:t>school districts </a:t>
            </a:r>
            <a:r>
              <a:rPr lang="en-US" sz="2000" spc="-10" dirty="0">
                <a:latin typeface="Palatino Linotype"/>
                <a:cs typeface="Calibri"/>
              </a:rPr>
              <a:t>provided </a:t>
            </a:r>
            <a:r>
              <a:rPr lang="en-US" sz="2000" spc="-5" dirty="0">
                <a:latin typeface="Palatino Linotype"/>
                <a:cs typeface="Calibri"/>
              </a:rPr>
              <a:t>in support of </a:t>
            </a:r>
            <a:r>
              <a:rPr lang="en-US" sz="2000" dirty="0">
                <a:latin typeface="Palatino Linotype"/>
                <a:cs typeface="Calibri"/>
              </a:rPr>
              <a:t>their </a:t>
            </a:r>
            <a:r>
              <a:rPr lang="en-US" sz="2000" spc="-10" dirty="0">
                <a:latin typeface="Palatino Linotype"/>
                <a:cs typeface="Calibri"/>
              </a:rPr>
              <a:t>scores </a:t>
            </a:r>
            <a:r>
              <a:rPr lang="en-US" sz="2000" spc="-15" dirty="0">
                <a:latin typeface="Palatino Linotype"/>
                <a:cs typeface="Calibri"/>
              </a:rPr>
              <a:t>for </a:t>
            </a:r>
            <a:r>
              <a:rPr lang="en-US" sz="2000" dirty="0">
                <a:latin typeface="Palatino Linotype"/>
                <a:cs typeface="Calibri"/>
              </a:rPr>
              <a:t>each</a:t>
            </a:r>
            <a:r>
              <a:rPr lang="en-US" sz="2000" spc="70" dirty="0">
                <a:latin typeface="Palatino Linotype"/>
                <a:cs typeface="Calibri"/>
              </a:rPr>
              <a:t> </a:t>
            </a:r>
            <a:r>
              <a:rPr lang="en-US" sz="2000" spc="-30" dirty="0">
                <a:latin typeface="Palatino Linotype"/>
                <a:cs typeface="Calibri"/>
              </a:rPr>
              <a:t>indicator.</a:t>
            </a:r>
            <a:endParaRPr lang="en-US" sz="2000" dirty="0">
              <a:latin typeface="Palatino Linotype"/>
              <a:cs typeface="Calibri"/>
            </a:endParaRPr>
          </a:p>
          <a:p>
            <a:pPr marL="695325" lvl="1" indent="-226060" algn="just">
              <a:lnSpc>
                <a:spcPct val="100000"/>
              </a:lnSpc>
              <a:spcBef>
                <a:spcPts val="415"/>
              </a:spcBef>
              <a:spcAft>
                <a:spcPts val="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1800" spc="-5" dirty="0">
                <a:cs typeface="Calibri"/>
              </a:rPr>
              <a:t>The </a:t>
            </a:r>
            <a:r>
              <a:rPr lang="en-US" sz="1800" spc="-10" dirty="0">
                <a:cs typeface="Calibri"/>
              </a:rPr>
              <a:t>verification </a:t>
            </a:r>
            <a:r>
              <a:rPr lang="en-US" sz="1800" spc="-15" dirty="0">
                <a:cs typeface="Calibri"/>
              </a:rPr>
              <a:t>process </a:t>
            </a:r>
            <a:r>
              <a:rPr lang="en-US" sz="1800" spc="-5" dirty="0">
                <a:cs typeface="Calibri"/>
              </a:rPr>
              <a:t>is </a:t>
            </a:r>
            <a:r>
              <a:rPr lang="en-US" sz="1800" spc="-10" dirty="0">
                <a:cs typeface="Calibri"/>
              </a:rPr>
              <a:t>remote, </a:t>
            </a:r>
            <a:r>
              <a:rPr lang="en-US" sz="1800" spc="-5" dirty="0">
                <a:cs typeface="Calibri"/>
              </a:rPr>
              <a:t>unless</a:t>
            </a:r>
            <a:r>
              <a:rPr lang="en-US" sz="1800" spc="95" dirty="0">
                <a:cs typeface="Calibri"/>
              </a:rPr>
              <a:t> </a:t>
            </a:r>
            <a:r>
              <a:rPr lang="en-US" sz="1800" spc="-10" dirty="0">
                <a:cs typeface="Calibri"/>
              </a:rPr>
              <a:t>stated.</a:t>
            </a:r>
          </a:p>
          <a:p>
            <a:pPr marL="695325" lvl="1" indent="-226060" algn="just">
              <a:lnSpc>
                <a:spcPct val="100000"/>
              </a:lnSpc>
              <a:spcBef>
                <a:spcPts val="415"/>
              </a:spcBef>
              <a:spcAft>
                <a:spcPts val="120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1800" spc="-5" dirty="0">
                <a:cs typeface="Calibri"/>
              </a:rPr>
              <a:t>If </a:t>
            </a:r>
            <a:r>
              <a:rPr lang="en-US" sz="1800" spc="-15" dirty="0">
                <a:cs typeface="Calibri"/>
              </a:rPr>
              <a:t>there are </a:t>
            </a:r>
            <a:r>
              <a:rPr lang="en-US" sz="1800" spc="-10" dirty="0">
                <a:cs typeface="Calibri"/>
              </a:rPr>
              <a:t>questions, </a:t>
            </a:r>
            <a:r>
              <a:rPr lang="en-US" sz="1800" spc="-5" dirty="0">
                <a:cs typeface="Calibri"/>
              </a:rPr>
              <a:t>clarifications or additional </a:t>
            </a:r>
            <a:r>
              <a:rPr lang="en-US" sz="1800" spc="-10" dirty="0">
                <a:cs typeface="Calibri"/>
              </a:rPr>
              <a:t>information </a:t>
            </a:r>
            <a:r>
              <a:rPr lang="en-US" sz="1800" spc="-5" dirty="0">
                <a:cs typeface="Calibri"/>
              </a:rPr>
              <a:t>is </a:t>
            </a:r>
            <a:r>
              <a:rPr lang="en-US" sz="1800" spc="-10" dirty="0">
                <a:cs typeface="Calibri"/>
              </a:rPr>
              <a:t>needed, </a:t>
            </a:r>
            <a:r>
              <a:rPr lang="en-US" sz="1800" spc="-5" dirty="0">
                <a:cs typeface="Calibri"/>
              </a:rPr>
              <a:t>a </a:t>
            </a:r>
            <a:r>
              <a:rPr lang="en-US" sz="1800" spc="-10" dirty="0">
                <a:cs typeface="Calibri"/>
              </a:rPr>
              <a:t>site </a:t>
            </a:r>
            <a:r>
              <a:rPr lang="en-US" sz="1800" spc="-5" dirty="0">
                <a:cs typeface="Calibri"/>
              </a:rPr>
              <a:t>visit </a:t>
            </a:r>
            <a:r>
              <a:rPr lang="en-US" sz="1800" spc="-15" dirty="0">
                <a:cs typeface="Calibri"/>
              </a:rPr>
              <a:t>may  </a:t>
            </a:r>
            <a:r>
              <a:rPr lang="en-US" sz="1800" spc="-5" dirty="0">
                <a:cs typeface="Calibri"/>
              </a:rPr>
              <a:t>be </a:t>
            </a:r>
            <a:r>
              <a:rPr lang="en-US" sz="1800" spc="-10" dirty="0">
                <a:cs typeface="Calibri"/>
              </a:rPr>
              <a:t>scheduled at </a:t>
            </a:r>
            <a:r>
              <a:rPr lang="en-US" sz="1800" spc="-5" dirty="0">
                <a:cs typeface="Calibri"/>
              </a:rPr>
              <a:t>the </a:t>
            </a:r>
            <a:r>
              <a:rPr lang="en-US" sz="1800" spc="-10" dirty="0">
                <a:cs typeface="Calibri"/>
              </a:rPr>
              <a:t>discretion </a:t>
            </a:r>
            <a:r>
              <a:rPr lang="en-US" sz="1800" spc="-5" dirty="0">
                <a:cs typeface="Calibri"/>
              </a:rPr>
              <a:t>of the</a:t>
            </a:r>
            <a:r>
              <a:rPr lang="en-US" sz="1800" spc="45" dirty="0">
                <a:cs typeface="Calibri"/>
              </a:rPr>
              <a:t> </a:t>
            </a:r>
            <a:r>
              <a:rPr lang="en-US" sz="1800" spc="-15" dirty="0">
                <a:cs typeface="Calibri"/>
              </a:rPr>
              <a:t>ECS.</a:t>
            </a:r>
            <a:endParaRPr lang="en-US" sz="1100" dirty="0">
              <a:cs typeface="Calibri"/>
            </a:endParaRPr>
          </a:p>
          <a:p>
            <a:pPr marL="243840" marR="57785" indent="-231775">
              <a:spcBef>
                <a:spcPts val="450"/>
              </a:spcBef>
              <a:spcAft>
                <a:spcPts val="0"/>
              </a:spcAft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2000" spc="-5" dirty="0">
                <a:cs typeface="Calibri"/>
              </a:rPr>
              <a:t>After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verification process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 </a:t>
            </a:r>
            <a:r>
              <a:rPr lang="en-US" sz="2000" spc="-5" dirty="0">
                <a:cs typeface="Calibri"/>
              </a:rPr>
              <a:t>will issue </a:t>
            </a:r>
            <a:r>
              <a:rPr lang="en-US" sz="2000" dirty="0">
                <a:cs typeface="Calibri"/>
              </a:rPr>
              <a:t>a </a:t>
            </a:r>
            <a:r>
              <a:rPr lang="en-US" sz="2000" spc="-10" dirty="0">
                <a:cs typeface="Calibri"/>
              </a:rPr>
              <a:t>score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dirty="0">
                <a:cs typeface="Calibri"/>
              </a:rPr>
              <a:t>all </a:t>
            </a:r>
            <a:r>
              <a:rPr lang="en-US" sz="2000" spc="-5" dirty="0">
                <a:cs typeface="Calibri"/>
              </a:rPr>
              <a:t>DPR  areas.</a:t>
            </a:r>
            <a:endParaRPr lang="en-US" sz="2000" dirty="0">
              <a:cs typeface="Calibri"/>
            </a:endParaRPr>
          </a:p>
          <a:p>
            <a:pPr marL="695325" lvl="1" indent="-226060" algn="just">
              <a:spcBef>
                <a:spcPts val="415"/>
              </a:spcBef>
              <a:spcAft>
                <a:spcPts val="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1800" spc="-5" dirty="0">
                <a:latin typeface="Palatino Linotype"/>
                <a:cs typeface="Calibri"/>
              </a:rPr>
              <a:t>If the district </a:t>
            </a:r>
            <a:r>
              <a:rPr lang="en-US" sz="1800" spc="-15" dirty="0">
                <a:latin typeface="Palatino Linotype"/>
                <a:cs typeface="Calibri"/>
              </a:rPr>
              <a:t>score is </a:t>
            </a:r>
            <a:r>
              <a:rPr lang="en-US" sz="1800" spc="-10" dirty="0">
                <a:latin typeface="Palatino Linotype"/>
                <a:cs typeface="Calibri"/>
              </a:rPr>
              <a:t>below 80% </a:t>
            </a:r>
            <a:r>
              <a:rPr lang="en-US" sz="1800" spc="-5" dirty="0">
                <a:latin typeface="Palatino Linotype"/>
                <a:cs typeface="Calibri"/>
              </a:rPr>
              <a:t>in an </a:t>
            </a:r>
            <a:r>
              <a:rPr lang="en-US" sz="1800" spc="-10" dirty="0">
                <a:latin typeface="Palatino Linotype"/>
                <a:cs typeface="Calibri"/>
              </a:rPr>
              <a:t>area they must develop </a:t>
            </a:r>
            <a:r>
              <a:rPr lang="en-US" sz="1800" spc="-5" dirty="0">
                <a:latin typeface="Palatino Linotype"/>
                <a:cs typeface="Calibri"/>
              </a:rPr>
              <a:t>a district </a:t>
            </a:r>
            <a:r>
              <a:rPr lang="en-US" sz="1800" spc="-10" dirty="0">
                <a:latin typeface="Palatino Linotype"/>
                <a:cs typeface="Calibri"/>
              </a:rPr>
              <a:t>improvement</a:t>
            </a:r>
            <a:r>
              <a:rPr lang="en-US" sz="1800" spc="254" dirty="0">
                <a:latin typeface="Palatino Linotype"/>
                <a:cs typeface="Calibri"/>
              </a:rPr>
              <a:t> </a:t>
            </a:r>
            <a:r>
              <a:rPr lang="en-US" sz="1800" spc="-5" dirty="0">
                <a:latin typeface="Palatino Linotype"/>
                <a:cs typeface="Calibri"/>
              </a:rPr>
              <a:t>plan.</a:t>
            </a:r>
            <a:endParaRPr lang="en-US" sz="1800" dirty="0">
              <a:latin typeface="Palatino Linotype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A0029-0D77-4D5B-9979-0AA98B9854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2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5354-413C-48AB-9A8D-18EBA20E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User Manual: Goal and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6CC57-C9D3-46AF-A247-613764A17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0770" y="1639792"/>
            <a:ext cx="11849100" cy="41040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spcAft>
                <a:spcPts val="600"/>
              </a:spcAft>
              <a:buNone/>
            </a:pPr>
            <a:r>
              <a:rPr lang="en-US" sz="2000" b="1" spc="-10" dirty="0">
                <a:cs typeface="Calibri"/>
              </a:rPr>
              <a:t>Three </a:t>
            </a:r>
            <a:r>
              <a:rPr lang="en-US" sz="2000" b="1" spc="-5" dirty="0">
                <a:cs typeface="Calibri"/>
              </a:rPr>
              <a:t>goals of </a:t>
            </a:r>
            <a:r>
              <a:rPr lang="en-US" sz="2000" b="1" dirty="0">
                <a:cs typeface="Calibri"/>
              </a:rPr>
              <a:t>the NJ</a:t>
            </a:r>
            <a:r>
              <a:rPr lang="en-US" sz="2000" b="1" spc="-5" dirty="0">
                <a:cs typeface="Calibri"/>
              </a:rPr>
              <a:t>QSAC User</a:t>
            </a:r>
            <a:r>
              <a:rPr lang="en-US" sz="2000" b="1" spc="-15" dirty="0">
                <a:cs typeface="Calibri"/>
              </a:rPr>
              <a:t> </a:t>
            </a:r>
            <a:r>
              <a:rPr lang="en-US" sz="2000" b="1" spc="-5" dirty="0">
                <a:cs typeface="Calibri"/>
              </a:rPr>
              <a:t>Manual</a:t>
            </a:r>
            <a:endParaRPr lang="en-US" sz="2000" b="1" dirty="0">
              <a:cs typeface="Calibri"/>
            </a:endParaRPr>
          </a:p>
          <a:p>
            <a:pPr marL="283464" indent="-283464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Improve</a:t>
            </a:r>
            <a:r>
              <a:rPr lang="en-US" sz="2000" b="1" spc="-15" dirty="0">
                <a:cs typeface="Calibri"/>
              </a:rPr>
              <a:t> </a:t>
            </a:r>
            <a:r>
              <a:rPr lang="en-US" sz="2000" b="1" spc="-5" dirty="0">
                <a:cs typeface="Calibri"/>
              </a:rPr>
              <a:t>Consistency</a:t>
            </a:r>
            <a:r>
              <a:rPr lang="en-US" sz="2000" spc="-5" dirty="0">
                <a:cs typeface="Calibri"/>
              </a:rPr>
              <a:t>:</a:t>
            </a:r>
            <a:endParaRPr lang="en-US" sz="2000" dirty="0">
              <a:cs typeface="Calibri"/>
            </a:endParaRPr>
          </a:p>
          <a:p>
            <a:pPr marL="740664" marR="5080" lvl="2" indent="-283464">
              <a:lnSpc>
                <a:spcPct val="100000"/>
              </a:lnSpc>
              <a:spcBef>
                <a:spcPts val="480"/>
              </a:spcBef>
              <a:spcAft>
                <a:spcPts val="1200"/>
              </a:spcAft>
              <a:buFont typeface="Courier New"/>
              <a:buChar char="o"/>
              <a:tabLst>
                <a:tab pos="1159510" algn="l"/>
              </a:tabLst>
            </a:pPr>
            <a:r>
              <a:rPr lang="en-US" sz="2000" spc="-5" dirty="0">
                <a:cs typeface="Calibri"/>
              </a:rPr>
              <a:t>The User </a:t>
            </a:r>
            <a:r>
              <a:rPr lang="en-US" sz="2000" dirty="0">
                <a:cs typeface="Calibri"/>
              </a:rPr>
              <a:t>Manual </a:t>
            </a:r>
            <a:r>
              <a:rPr lang="en-US" sz="2000" spc="-5" dirty="0">
                <a:cs typeface="Calibri"/>
              </a:rPr>
              <a:t>improves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consistency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5" dirty="0">
                <a:cs typeface="Calibri"/>
              </a:rPr>
              <a:t>NJDOE’s </a:t>
            </a:r>
            <a:r>
              <a:rPr lang="en-US" sz="2000" spc="-5" dirty="0">
                <a:cs typeface="Calibri"/>
              </a:rPr>
              <a:t>monitoring throughout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-4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State.</a:t>
            </a:r>
            <a:endParaRPr lang="en-US" sz="2000" dirty="0">
              <a:cs typeface="Calibri"/>
            </a:endParaRPr>
          </a:p>
          <a:p>
            <a:pPr marL="283464" indent="-283464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Increase</a:t>
            </a:r>
            <a:r>
              <a:rPr lang="en-US" sz="2000" b="1" spc="-10" dirty="0">
                <a:cs typeface="Calibri"/>
              </a:rPr>
              <a:t> </a:t>
            </a:r>
            <a:r>
              <a:rPr lang="en-US" sz="2000" b="1" spc="-15" dirty="0">
                <a:cs typeface="Calibri"/>
              </a:rPr>
              <a:t>Transparency</a:t>
            </a:r>
            <a:r>
              <a:rPr lang="en-US" sz="2000" spc="-15" dirty="0">
                <a:cs typeface="Calibri"/>
              </a:rPr>
              <a:t>:</a:t>
            </a:r>
            <a:endParaRPr lang="en-US" sz="2000" dirty="0">
              <a:cs typeface="Calibri"/>
            </a:endParaRPr>
          </a:p>
          <a:p>
            <a:pPr marL="740664" lvl="2" indent="-283464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1159510" algn="l"/>
              </a:tabLst>
            </a:pPr>
            <a:r>
              <a:rPr lang="en-US" sz="2000" spc="-5" dirty="0">
                <a:cs typeface="Calibri"/>
              </a:rPr>
              <a:t>The User </a:t>
            </a:r>
            <a:r>
              <a:rPr lang="en-US" sz="2000" dirty="0">
                <a:cs typeface="Calibri"/>
              </a:rPr>
              <a:t>Manual </a:t>
            </a:r>
            <a:r>
              <a:rPr lang="en-US" sz="2000" spc="-10" dirty="0">
                <a:cs typeface="Calibri"/>
              </a:rPr>
              <a:t>provides </a:t>
            </a:r>
            <a:r>
              <a:rPr lang="en-US" sz="2000" spc="-5" dirty="0">
                <a:cs typeface="Calibri"/>
              </a:rPr>
              <a:t>transparency of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-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NJDOE’s</a:t>
            </a:r>
            <a:r>
              <a:rPr lang="en-US" sz="200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accountability</a:t>
            </a:r>
            <a:r>
              <a:rPr lang="en-US" sz="2000" spc="-15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measures.</a:t>
            </a:r>
            <a:endParaRPr lang="en-US" sz="2000" dirty="0">
              <a:cs typeface="Calibri"/>
            </a:endParaRPr>
          </a:p>
          <a:p>
            <a:pPr marL="283464" indent="-283464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Provide</a:t>
            </a:r>
            <a:r>
              <a:rPr lang="en-US" sz="2000" b="1" spc="-20" dirty="0">
                <a:cs typeface="Calibri"/>
              </a:rPr>
              <a:t> </a:t>
            </a:r>
            <a:r>
              <a:rPr lang="en-US" sz="2000" b="1" spc="-5" dirty="0">
                <a:cs typeface="Calibri"/>
              </a:rPr>
              <a:t>Clarity</a:t>
            </a:r>
            <a:r>
              <a:rPr lang="en-US" sz="2000" spc="-5" dirty="0">
                <a:cs typeface="Calibri"/>
              </a:rPr>
              <a:t>:</a:t>
            </a:r>
            <a:endParaRPr lang="en-US" sz="2000" dirty="0">
              <a:cs typeface="Calibri"/>
            </a:endParaRPr>
          </a:p>
          <a:p>
            <a:pPr marL="740664" marR="47625" lvl="2" indent="-283464">
              <a:lnSpc>
                <a:spcPct val="100000"/>
              </a:lnSpc>
              <a:spcBef>
                <a:spcPts val="475"/>
              </a:spcBef>
              <a:buFont typeface="Courier New"/>
              <a:buChar char="o"/>
              <a:tabLst>
                <a:tab pos="1159510" algn="l"/>
              </a:tabLst>
            </a:pPr>
            <a:r>
              <a:rPr lang="en-US" sz="2000" spc="-5" dirty="0">
                <a:cs typeface="Calibri"/>
              </a:rPr>
              <a:t>The User </a:t>
            </a:r>
            <a:r>
              <a:rPr lang="en-US" sz="2000" dirty="0">
                <a:cs typeface="Calibri"/>
              </a:rPr>
              <a:t>Manual </a:t>
            </a:r>
            <a:r>
              <a:rPr lang="en-US" sz="2000" spc="-5" dirty="0">
                <a:cs typeface="Calibri"/>
              </a:rPr>
              <a:t>clarifies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content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DPR and </a:t>
            </a:r>
            <a:r>
              <a:rPr lang="en-US" sz="2000" spc="-5" dirty="0">
                <a:cs typeface="Calibri"/>
              </a:rPr>
              <a:t>what </a:t>
            </a:r>
            <a:r>
              <a:rPr lang="en-US" sz="2000" dirty="0">
                <a:cs typeface="Calibri"/>
              </a:rPr>
              <a:t>is  </a:t>
            </a:r>
            <a:r>
              <a:rPr lang="en-US" sz="2000" spc="-10" dirty="0">
                <a:cs typeface="Calibri"/>
              </a:rPr>
              <a:t>expected </a:t>
            </a:r>
            <a:r>
              <a:rPr lang="en-US" sz="2000" spc="-5" dirty="0">
                <a:cs typeface="Calibri"/>
              </a:rPr>
              <a:t>of school</a:t>
            </a:r>
            <a:r>
              <a:rPr lang="en-US" sz="2000" spc="-1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districts.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08FF3-6119-47FE-8768-4329E9E3E7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8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5970E-CEA4-4D78-B77E-3C85B6471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User Manual: General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BABF-A196-4578-BFE3-F72FF8E9D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643351"/>
            <a:ext cx="11849100" cy="357129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dirty="0"/>
              <a:t>The manual contains the following sections:</a:t>
            </a:r>
          </a:p>
          <a:p>
            <a:pPr marL="283464" marR="379730" lvl="1" indent="-226060">
              <a:lnSpc>
                <a:spcPct val="100000"/>
              </a:lnSpc>
              <a:spcBef>
                <a:spcPts val="575"/>
              </a:spcBef>
              <a:spcAft>
                <a:spcPts val="120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2000" b="1" spc="-10" dirty="0">
                <a:cs typeface="Calibri"/>
              </a:rPr>
              <a:t>Introduction</a:t>
            </a:r>
            <a:r>
              <a:rPr lang="en-US" sz="2000" spc="-10" dirty="0">
                <a:cs typeface="Calibri"/>
              </a:rPr>
              <a:t>: </a:t>
            </a:r>
            <a:r>
              <a:rPr lang="en-US" sz="2000" spc="-5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introduction </a:t>
            </a:r>
            <a:r>
              <a:rPr lang="en-US" sz="2000" spc="-5" dirty="0">
                <a:cs typeface="Calibri"/>
              </a:rPr>
              <a:t>outlines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background  </a:t>
            </a:r>
            <a:r>
              <a:rPr lang="en-US" sz="2000" dirty="0">
                <a:cs typeface="Calibri"/>
              </a:rPr>
              <a:t>and </a:t>
            </a:r>
            <a:r>
              <a:rPr lang="en-US" sz="2000" spc="-5" dirty="0">
                <a:cs typeface="Calibri"/>
              </a:rPr>
              <a:t>purpose of NJQSAC </a:t>
            </a:r>
            <a:r>
              <a:rPr lang="en-US" sz="2000" dirty="0">
                <a:cs typeface="Calibri"/>
              </a:rPr>
              <a:t>and the</a:t>
            </a:r>
            <a:r>
              <a:rPr lang="en-US" sz="2000" spc="-60" dirty="0">
                <a:cs typeface="Calibri"/>
              </a:rPr>
              <a:t> </a:t>
            </a:r>
            <a:r>
              <a:rPr lang="en-US" sz="2000" dirty="0">
                <a:cs typeface="Calibri"/>
              </a:rPr>
              <a:t>Manual.</a:t>
            </a:r>
          </a:p>
          <a:p>
            <a:pPr marL="283464" marR="168910" lvl="1" indent="-226060">
              <a:lnSpc>
                <a:spcPct val="100000"/>
              </a:lnSpc>
              <a:spcBef>
                <a:spcPts val="575"/>
              </a:spcBef>
              <a:spcAft>
                <a:spcPts val="120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2000" b="1" dirty="0">
                <a:cs typeface="Calibri"/>
              </a:rPr>
              <a:t>A Section </a:t>
            </a:r>
            <a:r>
              <a:rPr lang="en-US" sz="2000" b="1" spc="-15" dirty="0">
                <a:cs typeface="Calibri"/>
              </a:rPr>
              <a:t>for </a:t>
            </a:r>
            <a:r>
              <a:rPr lang="en-US" sz="2000" b="1" spc="-10" dirty="0">
                <a:cs typeface="Calibri"/>
              </a:rPr>
              <a:t>Each </a:t>
            </a:r>
            <a:r>
              <a:rPr lang="en-US" sz="2000" b="1" spc="-15" dirty="0">
                <a:cs typeface="Calibri"/>
              </a:rPr>
              <a:t>Area </a:t>
            </a:r>
            <a:r>
              <a:rPr lang="en-US" sz="2000" b="1" dirty="0">
                <a:cs typeface="Calibri"/>
              </a:rPr>
              <a:t>of </a:t>
            </a:r>
            <a:r>
              <a:rPr lang="en-US" sz="2000" b="1" spc="-5" dirty="0">
                <a:cs typeface="Calibri"/>
              </a:rPr>
              <a:t>the </a:t>
            </a:r>
            <a:r>
              <a:rPr lang="en-US" sz="2000" b="1" spc="-10" dirty="0">
                <a:cs typeface="Calibri"/>
              </a:rPr>
              <a:t>DPR</a:t>
            </a:r>
            <a:r>
              <a:rPr lang="en-US" sz="2000" spc="-10" dirty="0">
                <a:cs typeface="Calibri"/>
              </a:rPr>
              <a:t>: There </a:t>
            </a:r>
            <a:r>
              <a:rPr lang="en-US" sz="2000" dirty="0">
                <a:cs typeface="Calibri"/>
              </a:rPr>
              <a:t>is a </a:t>
            </a:r>
            <a:r>
              <a:rPr lang="en-US" sz="2000" spc="-5" dirty="0">
                <a:cs typeface="Calibri"/>
              </a:rPr>
              <a:t>section </a:t>
            </a:r>
            <a:r>
              <a:rPr lang="en-US" sz="2000" spc="-20" dirty="0">
                <a:cs typeface="Calibri"/>
              </a:rPr>
              <a:t>for 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10" dirty="0">
                <a:cs typeface="Calibri"/>
              </a:rPr>
              <a:t>area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DPR (Instruction </a:t>
            </a:r>
            <a:r>
              <a:rPr lang="en-US" sz="2000" dirty="0">
                <a:cs typeface="Calibri"/>
              </a:rPr>
              <a:t>&amp; </a:t>
            </a:r>
            <a:r>
              <a:rPr lang="en-US" sz="2000" spc="-15" dirty="0">
                <a:cs typeface="Calibri"/>
              </a:rPr>
              <a:t>Program; </a:t>
            </a:r>
            <a:r>
              <a:rPr lang="en-US" sz="2000" spc="-10" dirty="0">
                <a:cs typeface="Calibri"/>
              </a:rPr>
              <a:t>Fiscal </a:t>
            </a:r>
            <a:r>
              <a:rPr lang="en-US" sz="2000" spc="-5" dirty="0">
                <a:cs typeface="Calibri"/>
              </a:rPr>
              <a:t>Management; </a:t>
            </a:r>
            <a:r>
              <a:rPr lang="en-US" sz="2000" spc="-10" dirty="0">
                <a:cs typeface="Calibri"/>
              </a:rPr>
              <a:t>Governance; Operations;</a:t>
            </a:r>
            <a:r>
              <a:rPr lang="en-US" sz="2000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Personnel).</a:t>
            </a:r>
            <a:endParaRPr lang="en-US" sz="2000" dirty="0">
              <a:cs typeface="Calibri"/>
            </a:endParaRPr>
          </a:p>
          <a:p>
            <a:pPr marL="283464" marR="5080" lvl="1" indent="-22606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Glossary </a:t>
            </a:r>
            <a:r>
              <a:rPr lang="en-US" sz="2000" b="1" dirty="0">
                <a:cs typeface="Calibri"/>
              </a:rPr>
              <a:t>of </a:t>
            </a:r>
            <a:r>
              <a:rPr lang="en-US" sz="2000" b="1" spc="-35" dirty="0">
                <a:cs typeface="Calibri"/>
              </a:rPr>
              <a:t>Terms</a:t>
            </a:r>
            <a:r>
              <a:rPr lang="en-US" sz="2000" spc="-35" dirty="0">
                <a:cs typeface="Calibri"/>
              </a:rPr>
              <a:t>: </a:t>
            </a:r>
            <a:r>
              <a:rPr lang="en-US" sz="2000" spc="-10" dirty="0">
                <a:cs typeface="Calibri"/>
              </a:rPr>
              <a:t>There </a:t>
            </a:r>
            <a:r>
              <a:rPr lang="en-US" sz="2000" dirty="0">
                <a:cs typeface="Calibri"/>
              </a:rPr>
              <a:t>is a </a:t>
            </a:r>
            <a:r>
              <a:rPr lang="en-US" sz="2000" spc="-5" dirty="0">
                <a:cs typeface="Calibri"/>
              </a:rPr>
              <a:t>glossary of terms used  </a:t>
            </a:r>
            <a:r>
              <a:rPr lang="en-US" sz="2000" spc="-10" dirty="0">
                <a:cs typeface="Calibri"/>
              </a:rPr>
              <a:t>throughout </a:t>
            </a:r>
            <a:r>
              <a:rPr lang="en-US" sz="2000" dirty="0">
                <a:cs typeface="Calibri"/>
              </a:rPr>
              <a:t>the Manual, which includes </a:t>
            </a:r>
            <a:r>
              <a:rPr lang="en-US" sz="2000" spc="-10" dirty="0">
                <a:cs typeface="Calibri"/>
              </a:rPr>
              <a:t>citations</a:t>
            </a:r>
            <a:r>
              <a:rPr lang="en-US" sz="2000" spc="-9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regarding </a:t>
            </a:r>
            <a:r>
              <a:rPr lang="en-US" sz="2000" spc="-10" dirty="0">
                <a:cs typeface="Calibri"/>
              </a:rPr>
              <a:t>where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definitions can </a:t>
            </a:r>
            <a:r>
              <a:rPr lang="en-US" sz="2000" spc="-5" dirty="0">
                <a:cs typeface="Calibri"/>
              </a:rPr>
              <a:t>be</a:t>
            </a:r>
            <a:r>
              <a:rPr lang="en-US" sz="2000" spc="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found.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4DFCE-9F79-4B27-8420-1B7BDF5DA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5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5970E-CEA4-4D78-B77E-3C85B6471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User Manual: Content of DPR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BABF-A196-4578-BFE3-F72FF8E9D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411287"/>
            <a:ext cx="11849100" cy="4035425"/>
          </a:xfrm>
        </p:spPr>
        <p:txBody>
          <a:bodyPr vert="horz" lIns="91440" tIns="45720" rIns="822960" bIns="45720" rtlCol="0" anchor="t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dirty="0">
                <a:latin typeface="Palatino Linotype"/>
              </a:rPr>
              <a:t>Each indicator is broken down into the following subsections:</a:t>
            </a:r>
          </a:p>
          <a:p>
            <a:pPr marL="695325" marR="468630" lvl="1" indent="-226060">
              <a:lnSpc>
                <a:spcPct val="100000"/>
              </a:lnSpc>
              <a:spcBef>
                <a:spcPts val="430"/>
              </a:spcBef>
              <a:spcAft>
                <a:spcPts val="600"/>
              </a:spcAft>
              <a:buFont typeface="Arial"/>
              <a:buChar char="•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The </a:t>
            </a:r>
            <a:r>
              <a:rPr lang="en-US" sz="2000" b="1" spc="-10" dirty="0">
                <a:cs typeface="Calibri"/>
              </a:rPr>
              <a:t>Indicator</a:t>
            </a:r>
            <a:r>
              <a:rPr lang="en-US" sz="2000" spc="-10" dirty="0">
                <a:cs typeface="Calibri"/>
              </a:rPr>
              <a:t>: </a:t>
            </a:r>
            <a:r>
              <a:rPr lang="en-US" sz="2000" spc="-5" dirty="0">
                <a:cs typeface="Calibri"/>
              </a:rPr>
              <a:t>The full </a:t>
            </a:r>
            <a:r>
              <a:rPr lang="en-US" sz="2000" spc="-15" dirty="0">
                <a:cs typeface="Calibri"/>
              </a:rPr>
              <a:t>text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10" dirty="0">
                <a:cs typeface="Calibri"/>
              </a:rPr>
              <a:t>indicator </a:t>
            </a:r>
            <a:r>
              <a:rPr lang="en-US" sz="2000" spc="-5" dirty="0">
                <a:cs typeface="Calibri"/>
              </a:rPr>
              <a:t>is </a:t>
            </a:r>
            <a:r>
              <a:rPr lang="en-US" sz="2000" spc="-10" dirty="0">
                <a:cs typeface="Calibri"/>
              </a:rPr>
              <a:t>listed, </a:t>
            </a:r>
            <a:r>
              <a:rPr lang="en-US" sz="2000" dirty="0">
                <a:cs typeface="Calibri"/>
              </a:rPr>
              <a:t>along </a:t>
            </a:r>
            <a:r>
              <a:rPr lang="en-US" sz="2000" spc="-5" dirty="0">
                <a:cs typeface="Calibri"/>
              </a:rPr>
              <a:t>with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total  </a:t>
            </a:r>
            <a:r>
              <a:rPr lang="en-US" sz="2000" dirty="0">
                <a:cs typeface="Calibri"/>
              </a:rPr>
              <a:t>number </a:t>
            </a:r>
            <a:r>
              <a:rPr lang="en-US" sz="2000" spc="-5" dirty="0">
                <a:cs typeface="Calibri"/>
              </a:rPr>
              <a:t>of points </a:t>
            </a:r>
            <a:r>
              <a:rPr lang="en-US" sz="2000" spc="-10" dirty="0">
                <a:cs typeface="Calibri"/>
              </a:rPr>
              <a:t>available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spc="-5" dirty="0">
                <a:cs typeface="Calibri"/>
              </a:rPr>
              <a:t>the</a:t>
            </a:r>
            <a:r>
              <a:rPr lang="en-US" sz="2000" spc="30" dirty="0">
                <a:cs typeface="Calibri"/>
              </a:rPr>
              <a:t> </a:t>
            </a:r>
            <a:r>
              <a:rPr lang="en-US" sz="2000" spc="-25" dirty="0">
                <a:cs typeface="Calibri"/>
              </a:rPr>
              <a:t>indicator.</a:t>
            </a:r>
            <a:endParaRPr lang="en-US" sz="2000" dirty="0">
              <a:cs typeface="Calibri"/>
            </a:endParaRPr>
          </a:p>
          <a:p>
            <a:pPr marL="695325" lvl="1" indent="-226060">
              <a:lnSpc>
                <a:spcPct val="100000"/>
              </a:lnSpc>
              <a:spcBef>
                <a:spcPts val="434"/>
              </a:spcBef>
              <a:spcAft>
                <a:spcPts val="600"/>
              </a:spcAft>
              <a:buFont typeface="Arial"/>
              <a:buChar char="•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Purpose</a:t>
            </a:r>
            <a:r>
              <a:rPr lang="en-US" sz="2000" spc="-5" dirty="0">
                <a:cs typeface="Calibri"/>
              </a:rPr>
              <a:t>: </a:t>
            </a:r>
            <a:r>
              <a:rPr lang="en-US" sz="2000" spc="-10" dirty="0">
                <a:cs typeface="Calibri"/>
              </a:rPr>
              <a:t>Following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25" dirty="0">
                <a:cs typeface="Calibri"/>
              </a:rPr>
              <a:t>indicator,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purpose 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indicator </a:t>
            </a:r>
            <a:r>
              <a:rPr lang="en-US" sz="2000" spc="-5" dirty="0">
                <a:cs typeface="Calibri"/>
              </a:rPr>
              <a:t>is</a:t>
            </a:r>
            <a:r>
              <a:rPr lang="en-US" sz="2000" spc="170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explained.</a:t>
            </a:r>
            <a:endParaRPr lang="en-US" sz="2000" dirty="0">
              <a:cs typeface="Calibri"/>
            </a:endParaRPr>
          </a:p>
          <a:p>
            <a:pPr marL="695325" marR="18415" lvl="1" indent="-226060">
              <a:lnSpc>
                <a:spcPct val="100000"/>
              </a:lnSpc>
              <a:spcBef>
                <a:spcPts val="434"/>
              </a:spcBef>
              <a:spcAft>
                <a:spcPts val="600"/>
              </a:spcAft>
              <a:buFont typeface="Arial"/>
              <a:buChar char="•"/>
              <a:tabLst>
                <a:tab pos="695325" algn="l"/>
                <a:tab pos="695960" algn="l"/>
              </a:tabLst>
            </a:pPr>
            <a:r>
              <a:rPr lang="en-US" sz="2000" b="1" spc="-10" dirty="0">
                <a:cs typeface="Calibri"/>
              </a:rPr>
              <a:t>Documentation for </a:t>
            </a:r>
            <a:r>
              <a:rPr lang="en-US" sz="2000" b="1" spc="-15" dirty="0">
                <a:cs typeface="Calibri"/>
              </a:rPr>
              <a:t>Verification</a:t>
            </a:r>
            <a:r>
              <a:rPr lang="en-US" sz="2000" spc="-15" dirty="0">
                <a:cs typeface="Calibri"/>
              </a:rPr>
              <a:t>: </a:t>
            </a:r>
            <a:r>
              <a:rPr lang="en-US" sz="2000" spc="-5" dirty="0">
                <a:cs typeface="Calibri"/>
              </a:rPr>
              <a:t>This subsection is </a:t>
            </a:r>
            <a:r>
              <a:rPr lang="en-US" sz="2000" dirty="0">
                <a:cs typeface="Calibri"/>
              </a:rPr>
              <a:t>a </a:t>
            </a:r>
            <a:r>
              <a:rPr lang="en-US" sz="2000" spc="-10" dirty="0">
                <a:cs typeface="Calibri"/>
              </a:rPr>
              <a:t>bulleted list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 </a:t>
            </a:r>
            <a:r>
              <a:rPr lang="en-US" sz="2000" spc="-10" dirty="0">
                <a:cs typeface="Calibri"/>
              </a:rPr>
              <a:t>documentation </a:t>
            </a:r>
            <a:r>
              <a:rPr lang="en-US" sz="2000" spc="-5" dirty="0">
                <a:cs typeface="Calibri"/>
              </a:rPr>
              <a:t>used </a:t>
            </a:r>
            <a:r>
              <a:rPr lang="en-US" sz="2000" spc="-10" dirty="0">
                <a:cs typeface="Calibri"/>
              </a:rPr>
              <a:t>to </a:t>
            </a:r>
            <a:r>
              <a:rPr lang="en-US" sz="2000" spc="-15" dirty="0">
                <a:cs typeface="Calibri"/>
              </a:rPr>
              <a:t>demonstrate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school </a:t>
            </a:r>
            <a:r>
              <a:rPr lang="en-US" sz="2000" spc="-15" dirty="0">
                <a:cs typeface="Calibri"/>
              </a:rPr>
              <a:t>district’s </a:t>
            </a:r>
            <a:r>
              <a:rPr lang="en-US" sz="2000" spc="-5" dirty="0">
                <a:cs typeface="Calibri"/>
              </a:rPr>
              <a:t>compliance with </a:t>
            </a:r>
            <a:r>
              <a:rPr lang="en-US" sz="2000" dirty="0">
                <a:cs typeface="Calibri"/>
              </a:rPr>
              <a:t>the  </a:t>
            </a:r>
            <a:r>
              <a:rPr lang="en-US" sz="2000" spc="-30" dirty="0">
                <a:cs typeface="Calibri"/>
              </a:rPr>
              <a:t>indicator.</a:t>
            </a:r>
            <a:endParaRPr lang="en-US" sz="2000" dirty="0">
              <a:cs typeface="Calibri"/>
            </a:endParaRPr>
          </a:p>
          <a:p>
            <a:pPr marL="695325" marR="5080" lvl="1" indent="-226060" algn="just">
              <a:lnSpc>
                <a:spcPct val="100000"/>
              </a:lnSpc>
              <a:spcBef>
                <a:spcPts val="430"/>
              </a:spcBef>
              <a:spcAft>
                <a:spcPts val="60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Department </a:t>
            </a:r>
            <a:r>
              <a:rPr lang="en-US" sz="2000" b="1" spc="-10" dirty="0">
                <a:cs typeface="Calibri"/>
              </a:rPr>
              <a:t>Review </a:t>
            </a:r>
            <a:r>
              <a:rPr lang="en-US" sz="2000" b="1" spc="-5" dirty="0">
                <a:cs typeface="Calibri"/>
              </a:rPr>
              <a:t>Process</a:t>
            </a:r>
            <a:r>
              <a:rPr lang="en-US" sz="2000" spc="-5" dirty="0">
                <a:cs typeface="Calibri"/>
              </a:rPr>
              <a:t>: This subsection </a:t>
            </a:r>
            <a:r>
              <a:rPr lang="en-US" sz="2000" spc="-10" dirty="0">
                <a:cs typeface="Calibri"/>
              </a:rPr>
              <a:t>provides step-by-step directions  </a:t>
            </a:r>
            <a:r>
              <a:rPr lang="en-US" sz="2000" spc="-15" dirty="0">
                <a:cs typeface="Calibri"/>
              </a:rPr>
              <a:t>regarding </a:t>
            </a:r>
            <a:r>
              <a:rPr lang="en-US" sz="2000" spc="-5" dirty="0">
                <a:cs typeface="Calibri"/>
              </a:rPr>
              <a:t>how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county offices </a:t>
            </a:r>
            <a:r>
              <a:rPr lang="en-US" sz="2000" spc="-5" dirty="0">
                <a:cs typeface="Calibri"/>
              </a:rPr>
              <a:t>will </a:t>
            </a:r>
            <a:r>
              <a:rPr lang="en-US" sz="2000" spc="-10" dirty="0">
                <a:cs typeface="Calibri"/>
              </a:rPr>
              <a:t>review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documentation submitted </a:t>
            </a:r>
            <a:r>
              <a:rPr lang="en-US" sz="2000" spc="-5" dirty="0">
                <a:cs typeface="Calibri"/>
              </a:rPr>
              <a:t>by 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school</a:t>
            </a:r>
            <a:r>
              <a:rPr lang="en-US" sz="2000" spc="10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districts.</a:t>
            </a:r>
            <a:endParaRPr lang="en-US" sz="2000" dirty="0">
              <a:cs typeface="Calibri"/>
            </a:endParaRPr>
          </a:p>
          <a:p>
            <a:pPr marL="695325" marR="66675" lvl="1" indent="-226060" algn="just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695960" algn="l"/>
              </a:tabLst>
            </a:pPr>
            <a:r>
              <a:rPr lang="en-US" sz="2000" b="1" spc="-15" dirty="0">
                <a:cs typeface="Calibri"/>
              </a:rPr>
              <a:t>Verification </a:t>
            </a:r>
            <a:r>
              <a:rPr lang="en-US" sz="2000" b="1" dirty="0">
                <a:cs typeface="Calibri"/>
              </a:rPr>
              <a:t>of </a:t>
            </a:r>
            <a:r>
              <a:rPr lang="en-US" sz="2000" b="1" spc="-10" dirty="0">
                <a:cs typeface="Calibri"/>
              </a:rPr>
              <a:t>Indicator </a:t>
            </a:r>
            <a:r>
              <a:rPr lang="en-US" sz="2000" b="1" spc="-5" dirty="0">
                <a:cs typeface="Calibri"/>
              </a:rPr>
              <a:t>Compliance</a:t>
            </a:r>
            <a:r>
              <a:rPr lang="en-US" sz="2000" spc="-5" dirty="0">
                <a:cs typeface="Calibri"/>
              </a:rPr>
              <a:t>: This subsection summarizes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criteria  </a:t>
            </a:r>
            <a:r>
              <a:rPr lang="en-US" sz="2000" spc="-5" dirty="0">
                <a:cs typeface="Calibri"/>
              </a:rPr>
              <a:t>used by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Offices </a:t>
            </a:r>
            <a:r>
              <a:rPr lang="en-US" sz="2000" spc="-5" dirty="0">
                <a:cs typeface="Calibri"/>
              </a:rPr>
              <a:t>in </a:t>
            </a:r>
            <a:r>
              <a:rPr lang="en-US" sz="2000" spc="-15" dirty="0">
                <a:cs typeface="Calibri"/>
              </a:rPr>
              <a:t>awarding </a:t>
            </a:r>
            <a:r>
              <a:rPr lang="en-US" sz="2000" spc="-5" dirty="0">
                <a:cs typeface="Calibri"/>
              </a:rPr>
              <a:t>points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spc="-5" dirty="0">
                <a:cs typeface="Calibri"/>
              </a:rPr>
              <a:t>the</a:t>
            </a:r>
            <a:r>
              <a:rPr lang="en-US" sz="2000" spc="13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indicators.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7506B-5615-444C-A9AC-39E9B34DC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7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DD1-B44E-4F15-9C6B-FD9285B5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Uploading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DC6D8-C775-4E4F-B336-7241DC0F6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282533"/>
            <a:ext cx="118491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pc="-5" dirty="0">
                <a:cs typeface="Calibri"/>
              </a:rPr>
              <a:t>A </a:t>
            </a:r>
            <a:r>
              <a:rPr lang="en-US" sz="2400" spc="-15" dirty="0">
                <a:cs typeface="Calibri"/>
              </a:rPr>
              <a:t>revised NJQSAC Homeroom </a:t>
            </a:r>
            <a:r>
              <a:rPr lang="en-US" sz="2400" spc="-10" dirty="0">
                <a:cs typeface="Calibri"/>
              </a:rPr>
              <a:t>Application </a:t>
            </a:r>
            <a:r>
              <a:rPr lang="en-US" sz="2400" spc="-15" dirty="0">
                <a:cs typeface="Calibri"/>
              </a:rPr>
              <a:t>was </a:t>
            </a:r>
            <a:r>
              <a:rPr lang="en-US" sz="2400" spc="-10" dirty="0">
                <a:cs typeface="Calibri"/>
              </a:rPr>
              <a:t>developed </a:t>
            </a:r>
            <a:r>
              <a:rPr lang="en-US" sz="2400" spc="-25" dirty="0">
                <a:cs typeface="Calibri"/>
              </a:rPr>
              <a:t>for </a:t>
            </a:r>
            <a:r>
              <a:rPr lang="en-US" sz="2400" spc="-10" dirty="0">
                <a:cs typeface="Calibri"/>
              </a:rPr>
              <a:t>school districts </a:t>
            </a:r>
            <a:r>
              <a:rPr lang="en-US" sz="2400" spc="-20" dirty="0">
                <a:cs typeface="Calibri"/>
              </a:rPr>
              <a:t>to </a:t>
            </a:r>
            <a:r>
              <a:rPr lang="en-US" sz="2400" spc="-10" dirty="0">
                <a:cs typeface="Calibri"/>
              </a:rPr>
              <a:t>upload </a:t>
            </a:r>
            <a:r>
              <a:rPr lang="en-US" sz="2400" spc="-5" dirty="0">
                <a:cs typeface="Calibri"/>
              </a:rPr>
              <a:t>the </a:t>
            </a:r>
            <a:r>
              <a:rPr lang="en-US" sz="2400" spc="-10" dirty="0">
                <a:cs typeface="Calibri"/>
              </a:rPr>
              <a:t>DPR  documents </a:t>
            </a:r>
            <a:r>
              <a:rPr lang="en-US" sz="2400" spc="-5" dirty="0">
                <a:cs typeface="Calibri"/>
              </a:rPr>
              <a:t>and all </a:t>
            </a:r>
            <a:r>
              <a:rPr lang="en-US" sz="2400" spc="-15" dirty="0">
                <a:cs typeface="Calibri"/>
              </a:rPr>
              <a:t>documentation </a:t>
            </a:r>
            <a:r>
              <a:rPr lang="en-US" sz="2400" spc="-10" dirty="0">
                <a:cs typeface="Calibri"/>
              </a:rPr>
              <a:t>used </a:t>
            </a:r>
            <a:r>
              <a:rPr lang="en-US" sz="2400" spc="-30" dirty="0">
                <a:cs typeface="Calibri"/>
              </a:rPr>
              <a:t>for  </a:t>
            </a:r>
            <a:r>
              <a:rPr lang="en-US" sz="2400" spc="-15" dirty="0">
                <a:cs typeface="Calibri"/>
              </a:rPr>
              <a:t>verification </a:t>
            </a:r>
            <a:r>
              <a:rPr lang="en-US" sz="2400" spc="-5" dirty="0">
                <a:cs typeface="Calibri"/>
              </a:rPr>
              <a:t>of</a:t>
            </a:r>
            <a:r>
              <a:rPr lang="en-US" sz="2400" spc="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compliance.</a:t>
            </a:r>
            <a:endParaRPr lang="en-US" sz="2400" dirty="0">
              <a:cs typeface="Calibri"/>
            </a:endParaRPr>
          </a:p>
        </p:txBody>
      </p:sp>
      <p:sp>
        <p:nvSpPr>
          <p:cNvPr id="6" name="object 6" descr="Screenshot: Upload files. Select the QSAC review DPR file and the respective indicator if applicable.">
            <a:extLst>
              <a:ext uri="{FF2B5EF4-FFF2-40B4-BE49-F238E27FC236}">
                <a16:creationId xmlns:a16="http://schemas.microsoft.com/office/drawing/2014/main" id="{084E13C6-E067-41C2-8155-93C7B4016464}"/>
              </a:ext>
            </a:extLst>
          </p:cNvPr>
          <p:cNvSpPr/>
          <p:nvPr/>
        </p:nvSpPr>
        <p:spPr>
          <a:xfrm>
            <a:off x="2562958" y="2452061"/>
            <a:ext cx="7002147" cy="2829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71AE9-A685-45D1-B299-097D51A215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6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31489-85C2-40A0-9E84-AF7B1762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Scoring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699D6-B7B1-42B4-B121-6EE4766279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249671"/>
            <a:ext cx="11849100" cy="48037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Instruction and Program</a:t>
            </a:r>
          </a:p>
          <a:p>
            <a:pPr lvl="1" indent="-283464">
              <a:spcBef>
                <a:spcPts val="0"/>
              </a:spcBef>
              <a:spcAft>
                <a:spcPts val="0"/>
              </a:spcAft>
            </a:pPr>
            <a:r>
              <a:rPr lang="en-US" sz="2000" spc="-5" dirty="0">
                <a:cs typeface="Calibri"/>
              </a:rPr>
              <a:t>The </a:t>
            </a:r>
            <a:r>
              <a:rPr lang="en-US" sz="2000" spc="-15" dirty="0">
                <a:cs typeface="Calibri"/>
              </a:rPr>
              <a:t>first </a:t>
            </a:r>
            <a:r>
              <a:rPr lang="en-US" sz="2000" spc="-10" dirty="0">
                <a:cs typeface="Calibri"/>
              </a:rPr>
              <a:t>seven </a:t>
            </a:r>
            <a:r>
              <a:rPr lang="en-US" sz="2000" spc="-15" dirty="0">
                <a:cs typeface="Calibri"/>
              </a:rPr>
              <a:t>indicators </a:t>
            </a:r>
            <a:r>
              <a:rPr lang="en-US" sz="2000" dirty="0">
                <a:cs typeface="Calibri"/>
              </a:rPr>
              <a:t>will </a:t>
            </a:r>
            <a:r>
              <a:rPr lang="en-US" sz="2000" spc="-5" dirty="0">
                <a:cs typeface="Calibri"/>
              </a:rPr>
              <a:t>be </a:t>
            </a:r>
            <a:r>
              <a:rPr lang="en-US" sz="2000" spc="-15" dirty="0">
                <a:cs typeface="Calibri"/>
              </a:rPr>
              <a:t>scored </a:t>
            </a:r>
            <a:r>
              <a:rPr lang="en-US" sz="2000" spc="-10" dirty="0">
                <a:cs typeface="Calibri"/>
              </a:rPr>
              <a:t>by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2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Department.</a:t>
            </a:r>
            <a:endParaRPr lang="en-US" sz="2000" dirty="0">
              <a:cs typeface="Calibri"/>
            </a:endParaRPr>
          </a:p>
          <a:p>
            <a:pPr lvl="1" indent="-283464">
              <a:spcBef>
                <a:spcPts val="0"/>
              </a:spcBef>
              <a:spcAft>
                <a:spcPts val="0"/>
              </a:spcAft>
            </a:pPr>
            <a:r>
              <a:rPr lang="en-US" sz="2000" spc="-20" dirty="0">
                <a:cs typeface="Calibri"/>
              </a:rPr>
              <a:t>Varying </a:t>
            </a:r>
            <a:r>
              <a:rPr lang="en-US" sz="2000" spc="-10" dirty="0">
                <a:cs typeface="Calibri"/>
              </a:rPr>
              <a:t>point value by grade</a:t>
            </a:r>
            <a:r>
              <a:rPr lang="en-US" sz="2000" spc="30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configuration</a:t>
            </a:r>
            <a:endParaRPr lang="en-US" sz="2000" dirty="0">
              <a:cs typeface="Calibri"/>
            </a:endParaRPr>
          </a:p>
          <a:p>
            <a:pPr lvl="1" indent="-283464">
              <a:spcBef>
                <a:spcPts val="0"/>
              </a:spcBef>
              <a:spcAft>
                <a:spcPts val="0"/>
              </a:spcAft>
            </a:pPr>
            <a:r>
              <a:rPr lang="en-US" sz="2000" spc="-5" dirty="0">
                <a:cs typeface="Calibri"/>
              </a:rPr>
              <a:t>Remaining </a:t>
            </a:r>
            <a:r>
              <a:rPr lang="en-US" sz="2000" dirty="0">
                <a:cs typeface="Calibri"/>
              </a:rPr>
              <a:t>9 </a:t>
            </a:r>
            <a:r>
              <a:rPr lang="en-US" sz="2000" spc="-15" dirty="0">
                <a:cs typeface="Calibri"/>
              </a:rPr>
              <a:t>indicators </a:t>
            </a:r>
            <a:r>
              <a:rPr lang="en-US" sz="2000" spc="-20" dirty="0">
                <a:cs typeface="Calibri"/>
              </a:rPr>
              <a:t>have </a:t>
            </a:r>
            <a:r>
              <a:rPr lang="en-US" sz="2000" spc="-5" dirty="0">
                <a:cs typeface="Calibri"/>
              </a:rPr>
              <a:t>one </a:t>
            </a:r>
            <a:r>
              <a:rPr lang="en-US" sz="2000" spc="-10" dirty="0">
                <a:cs typeface="Calibri"/>
              </a:rPr>
              <a:t>point value </a:t>
            </a:r>
            <a:r>
              <a:rPr lang="en-US" sz="2000" spc="-5" dirty="0">
                <a:cs typeface="Calibri"/>
              </a:rPr>
              <a:t>per </a:t>
            </a:r>
            <a:r>
              <a:rPr lang="en-US" sz="2000" spc="-10" dirty="0">
                <a:cs typeface="Calibri"/>
              </a:rPr>
              <a:t>indicator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Fiscal, Governance, and Operations</a:t>
            </a:r>
          </a:p>
          <a:p>
            <a:pPr marL="457200" lvl="1" indent="0">
              <a:buNone/>
            </a:pPr>
            <a:r>
              <a:rPr lang="en-US" sz="2000" dirty="0">
                <a:cs typeface="Calibri"/>
              </a:rPr>
              <a:t>No </a:t>
            </a:r>
            <a:r>
              <a:rPr lang="en-US" sz="2000" spc="-5" dirty="0">
                <a:cs typeface="Calibri"/>
              </a:rPr>
              <a:t>varying </a:t>
            </a:r>
            <a:r>
              <a:rPr lang="en-US" sz="2000" spc="-10" dirty="0">
                <a:cs typeface="Calibri"/>
              </a:rPr>
              <a:t>point values;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10" dirty="0">
                <a:cs typeface="Calibri"/>
              </a:rPr>
              <a:t>indicator </a:t>
            </a:r>
            <a:r>
              <a:rPr lang="en-US" sz="2000" spc="-5" dirty="0">
                <a:cs typeface="Calibri"/>
              </a:rPr>
              <a:t>has one </a:t>
            </a:r>
            <a:r>
              <a:rPr lang="en-US" sz="2000" spc="-10" dirty="0">
                <a:cs typeface="Calibri"/>
              </a:rPr>
              <a:t>point</a:t>
            </a:r>
            <a:r>
              <a:rPr lang="en-US" sz="2000" spc="-40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value</a:t>
            </a:r>
          </a:p>
          <a:p>
            <a:pPr marL="0" indent="0">
              <a:buNone/>
            </a:pPr>
            <a:r>
              <a:rPr lang="en-US" sz="2000" b="1" dirty="0"/>
              <a:t>Personnel</a:t>
            </a:r>
          </a:p>
          <a:p>
            <a:pPr marL="457200" lvl="1" indent="0">
              <a:buNone/>
            </a:pPr>
            <a:r>
              <a:rPr lang="en-US" sz="2000" spc="-15" dirty="0">
                <a:cs typeface="Calibri"/>
              </a:rPr>
              <a:t>Indicators </a:t>
            </a:r>
            <a:r>
              <a:rPr lang="en-US" sz="2000" dirty="0">
                <a:cs typeface="Calibri"/>
              </a:rPr>
              <a:t>1a </a:t>
            </a:r>
            <a:r>
              <a:rPr lang="en-US" sz="2000" spc="-10" dirty="0">
                <a:cs typeface="Calibri"/>
              </a:rPr>
              <a:t>through </a:t>
            </a:r>
            <a:r>
              <a:rPr lang="en-US" sz="2000" dirty="0">
                <a:cs typeface="Calibri"/>
              </a:rPr>
              <a:t>1c </a:t>
            </a:r>
            <a:r>
              <a:rPr lang="en-US" sz="2000" spc="-10" dirty="0">
                <a:cs typeface="Calibri"/>
              </a:rPr>
              <a:t>point value vary </a:t>
            </a:r>
            <a:r>
              <a:rPr lang="en-US" sz="2000" spc="-5" dirty="0">
                <a:cs typeface="Calibri"/>
              </a:rPr>
              <a:t>depending on </a:t>
            </a:r>
            <a:r>
              <a:rPr lang="en-US" sz="2000" dirty="0">
                <a:cs typeface="Calibri"/>
              </a:rPr>
              <a:t>meeting the </a:t>
            </a:r>
            <a:r>
              <a:rPr lang="en-US" sz="2000" spc="-10" dirty="0">
                <a:cs typeface="Calibri"/>
              </a:rPr>
              <a:t>indicator</a:t>
            </a:r>
            <a:r>
              <a:rPr lang="en-US" sz="2000" spc="-55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requirements</a:t>
            </a:r>
            <a:endParaRPr lang="en-US" sz="2000" dirty="0"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B7CFE2-4E42-4FA8-8AB3-250E989086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7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B17A-2D15-41E1-9916-E0F876AD8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897" y="532263"/>
            <a:ext cx="10248222" cy="445638"/>
          </a:xfrm>
        </p:spPr>
        <p:txBody>
          <a:bodyPr>
            <a:noAutofit/>
          </a:bodyPr>
          <a:lstStyle/>
          <a:p>
            <a:r>
              <a:rPr lang="en-US" sz="3200" dirty="0"/>
              <a:t>Instruction and Program Grade Configuration Scoring</a:t>
            </a:r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909ACDC0-6935-4CB3-AE51-6D30247E4280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709843067"/>
              </p:ext>
            </p:extLst>
          </p:nvPr>
        </p:nvGraphicFramePr>
        <p:xfrm>
          <a:off x="633484" y="1196265"/>
          <a:ext cx="10515601" cy="482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420">
                  <a:extLst>
                    <a:ext uri="{9D8B030D-6E8A-4147-A177-3AD203B41FA5}">
                      <a16:colId xmlns:a16="http://schemas.microsoft.com/office/drawing/2014/main" val="1113460114"/>
                    </a:ext>
                  </a:extLst>
                </a:gridCol>
                <a:gridCol w="747727">
                  <a:extLst>
                    <a:ext uri="{9D8B030D-6E8A-4147-A177-3AD203B41FA5}">
                      <a16:colId xmlns:a16="http://schemas.microsoft.com/office/drawing/2014/main" val="4204983931"/>
                    </a:ext>
                  </a:extLst>
                </a:gridCol>
                <a:gridCol w="747727">
                  <a:extLst>
                    <a:ext uri="{9D8B030D-6E8A-4147-A177-3AD203B41FA5}">
                      <a16:colId xmlns:a16="http://schemas.microsoft.com/office/drawing/2014/main" val="2406231779"/>
                    </a:ext>
                  </a:extLst>
                </a:gridCol>
                <a:gridCol w="747727">
                  <a:extLst>
                    <a:ext uri="{9D8B030D-6E8A-4147-A177-3AD203B41FA5}">
                      <a16:colId xmlns:a16="http://schemas.microsoft.com/office/drawing/2014/main" val="3724983819"/>
                    </a:ext>
                  </a:extLst>
                </a:gridCol>
              </a:tblGrid>
              <a:tr h="3443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 The school district is comprised of any composition of: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K – 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K – 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9 – 12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51994"/>
                  </a:ext>
                </a:extLst>
              </a:tr>
              <a:tr h="661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effectLst/>
                        </a:rPr>
                        <a:t>  1. The school district’s ELA achievement score. The score is comprised of the following:</a:t>
                      </a:r>
                    </a:p>
                    <a:p>
                      <a:pPr marL="731520" marR="0" indent="-28575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</a:rPr>
                        <a:t>Overall performance: The proficiency rate of all students in a school district;</a:t>
                      </a:r>
                    </a:p>
                    <a:p>
                      <a:pPr marL="731520" marR="0" indent="-28575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</a:rPr>
                        <a:t>Subgroup performance: The proficiency rate of all student subgroups;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7.5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55618"/>
                  </a:ext>
                </a:extLst>
              </a:tr>
              <a:tr h="661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effectLst/>
                        </a:rPr>
                        <a:t>  2. The school district’s mathematics achievement score. The score is comprised of the following: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performance: The proficiency rate of all students in a school district;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Subgroup performance: The proficiency rate of all student subgroups.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7.5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23681"/>
                  </a:ext>
                </a:extLst>
              </a:tr>
              <a:tr h="661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effectLst/>
                        </a:rPr>
                        <a:t>  3. The school district’s science achievement score: The score is comprised of the following: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performance: The proficiency rate of all students in a school district;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Subgroup performance: The proficiency rate of all student subgroups.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136620"/>
                  </a:ext>
                </a:extLst>
              </a:tr>
              <a:tr h="6070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4. The school district’s ELA academic progress.</a:t>
                      </a:r>
                    </a:p>
                    <a:p>
                      <a:pPr marL="27432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Academic progress is calculated to include subgroup performance by averaging the  mSGP of all students with the average of all subgroups’ </a:t>
                      </a:r>
                      <a:r>
                        <a:rPr lang="en-US" sz="1300" dirty="0" err="1">
                          <a:effectLst/>
                        </a:rPr>
                        <a:t>mSGPs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7.5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619580"/>
                  </a:ext>
                </a:extLst>
              </a:tr>
              <a:tr h="5892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5. The school district’s mathematics academic progress.</a:t>
                      </a:r>
                    </a:p>
                    <a:p>
                      <a:pPr marL="27432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Academic progress is calculated to include subgroup performance by averaging the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mSGP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all students with the average of all subgroups’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mSGPs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7.5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791826"/>
                  </a:ext>
                </a:extLst>
              </a:tr>
              <a:tr h="7831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6. The school district’s graduation rate (average of four-year and five-year adjusted cohort graduation rates).</a:t>
                      </a:r>
                    </a:p>
                    <a:p>
                      <a:pPr marL="27432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 rate is calculated to include subgroup performance by averaging the  combined graduation rate (i.e. the average of the four-year and five-year graduation  rates) of all students with the average of all subgroups’ combined graduation rates.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337397"/>
                  </a:ext>
                </a:extLst>
              </a:tr>
              <a:tr h="445573">
                <a:tc>
                  <a:txBody>
                    <a:bodyPr/>
                    <a:lstStyle/>
                    <a:p>
                      <a:pPr marL="274320" marR="0" indent="-27432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31775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7. The school district’s measures for school quality and student success are calculated to account for subgroup performance </a:t>
                      </a:r>
                      <a:r>
                        <a:rPr lang="en-US" sz="1300" dirty="0">
                          <a:effectLst/>
                        </a:rPr>
                        <a:t>by averaging the rates for all students with the average of all  subgroups’ rates.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6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6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6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39460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BA6CD-0B49-4A9C-BCB7-5FB2C5453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97648"/>
      </p:ext>
    </p:extLst>
  </p:cSld>
  <p:clrMapOvr>
    <a:masterClrMapping/>
  </p:clrMapOvr>
</p:sld>
</file>

<file path=ppt/theme/theme1.xml><?xml version="1.0" encoding="utf-8"?>
<a:theme xmlns:a="http://schemas.openxmlformats.org/drawingml/2006/main" name="NJDOE_TitleSlid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Widescreen  -  Read-Only" id="{C59D137A-502B-4AE3-BFA8-EAB911F90DD9}" vid="{EE194C2B-F6A0-4A4D-8AC1-A456BC781591}"/>
    </a:ext>
  </a:extLst>
</a:theme>
</file>

<file path=ppt/theme/theme2.xml><?xml version="1.0" encoding="utf-8"?>
<a:theme xmlns:a="http://schemas.openxmlformats.org/drawingml/2006/main" name="NDJOE_Main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Widescreen  -  Read-Only" id="{C59D137A-502B-4AE3-BFA8-EAB911F90DD9}" vid="{9DF51BEE-0EBD-4C05-BE34-DC7312BF5F9B}"/>
    </a:ext>
  </a:extLst>
</a:theme>
</file>

<file path=ppt/theme/theme3.xml><?xml version="1.0" encoding="utf-8"?>
<a:theme xmlns:a="http://schemas.openxmlformats.org/drawingml/2006/main" name="NJDOE_Section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Widescreen  -  Read-Only" id="{C59D137A-502B-4AE3-BFA8-EAB911F90DD9}" vid="{F97FB435-3AD5-4F41-810C-DDFBDD65CFF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0C7382CBD8C4EB721FC3C0BACD4E9" ma:contentTypeVersion="7" ma:contentTypeDescription="Create a new document." ma:contentTypeScope="" ma:versionID="8e9d955b1d4de758fbfaa3e304dcc646">
  <xsd:schema xmlns:xsd="http://www.w3.org/2001/XMLSchema" xmlns:xs="http://www.w3.org/2001/XMLSchema" xmlns:p="http://schemas.microsoft.com/office/2006/metadata/properties" xmlns:ns3="5e4a7924-76c7-4754-adbe-598cca24882e" xmlns:ns4="edc24c04-9cda-4e7d-b283-7676bce0c48f" targetNamespace="http://schemas.microsoft.com/office/2006/metadata/properties" ma:root="true" ma:fieldsID="3225e64ffd8431ecae03e8053f3e63f2" ns3:_="" ns4:_="">
    <xsd:import namespace="5e4a7924-76c7-4754-adbe-598cca24882e"/>
    <xsd:import namespace="edc24c04-9cda-4e7d-b283-7676bce0c4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a7924-76c7-4754-adbe-598cca2488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24c04-9cda-4e7d-b283-7676bce0c4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A13FF7-2441-4A3F-BB0C-1BA76F8596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a7924-76c7-4754-adbe-598cca24882e"/>
    <ds:schemaRef ds:uri="edc24c04-9cda-4e7d-b283-7676bce0c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E3FC68-BB96-4B01-A24D-24CAE179A583}">
  <ds:schemaRefs>
    <ds:schemaRef ds:uri="edc24c04-9cda-4e7d-b283-7676bce0c48f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e4a7924-76c7-4754-adbe-598cca24882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A36538-6D77-472F-AEEC-4EB8541BD5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QSACExpanded</Template>
  <TotalTime>135</TotalTime>
  <Words>1038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Palatino Linotype</vt:lpstr>
      <vt:lpstr>NJDOE_TitleSlide</vt:lpstr>
      <vt:lpstr>NDJOE_Main</vt:lpstr>
      <vt:lpstr>NJDOE_SectionTitle</vt:lpstr>
      <vt:lpstr>Overview for the New Jersey  Quality Single Accountability Continuum (NJQSAC) User  Manual</vt:lpstr>
      <vt:lpstr>NJQSAC: Background</vt:lpstr>
      <vt:lpstr>NJQSAC Process</vt:lpstr>
      <vt:lpstr>NJQSAC User Manual: Goal and Purpose</vt:lpstr>
      <vt:lpstr>NJQSAC User Manual: General Content</vt:lpstr>
      <vt:lpstr>NJQSAC User Manual: Content of DPR Sections</vt:lpstr>
      <vt:lpstr>Uploading Documentation</vt:lpstr>
      <vt:lpstr>NJQSAC Scoring</vt:lpstr>
      <vt:lpstr>Instruction and Program Grade Configuration Scoring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NJQSAC Manual Overview</dc:title>
  <dc:creator>New Jersey Department of Education</dc:creator>
  <cp:lastModifiedBy>Bloom, Paula</cp:lastModifiedBy>
  <cp:revision>34</cp:revision>
  <dcterms:created xsi:type="dcterms:W3CDTF">2020-09-29T16:37:49Z</dcterms:created>
  <dcterms:modified xsi:type="dcterms:W3CDTF">2022-08-08T17:27:37Z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0x010100F6B0C7382CBD8C4EB721FC3C0BACD4E9</vt:lpwstr>
  </property>
</Properties>
</file>