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846" r:id="rId5"/>
  </p:sldMasterIdLst>
  <p:notesMasterIdLst>
    <p:notesMasterId r:id="rId48"/>
  </p:notesMasterIdLst>
  <p:sldIdLst>
    <p:sldId id="256" r:id="rId6"/>
    <p:sldId id="314" r:id="rId7"/>
    <p:sldId id="377" r:id="rId8"/>
    <p:sldId id="315" r:id="rId9"/>
    <p:sldId id="400" r:id="rId10"/>
    <p:sldId id="351" r:id="rId11"/>
    <p:sldId id="393" r:id="rId12"/>
    <p:sldId id="392" r:id="rId13"/>
    <p:sldId id="313" r:id="rId14"/>
    <p:sldId id="265" r:id="rId15"/>
    <p:sldId id="296" r:id="rId16"/>
    <p:sldId id="297" r:id="rId17"/>
    <p:sldId id="266" r:id="rId18"/>
    <p:sldId id="267" r:id="rId19"/>
    <p:sldId id="363" r:id="rId20"/>
    <p:sldId id="364" r:id="rId21"/>
    <p:sldId id="365" r:id="rId22"/>
    <p:sldId id="366" r:id="rId23"/>
    <p:sldId id="367" r:id="rId24"/>
    <p:sldId id="727" r:id="rId25"/>
    <p:sldId id="368" r:id="rId26"/>
    <p:sldId id="308" r:id="rId27"/>
    <p:sldId id="369" r:id="rId28"/>
    <p:sldId id="370" r:id="rId29"/>
    <p:sldId id="371" r:id="rId30"/>
    <p:sldId id="372" r:id="rId31"/>
    <p:sldId id="387" r:id="rId32"/>
    <p:sldId id="374" r:id="rId33"/>
    <p:sldId id="389" r:id="rId34"/>
    <p:sldId id="376" r:id="rId35"/>
    <p:sldId id="390" r:id="rId36"/>
    <p:sldId id="378" r:id="rId37"/>
    <p:sldId id="379" r:id="rId38"/>
    <p:sldId id="380" r:id="rId39"/>
    <p:sldId id="381" r:id="rId40"/>
    <p:sldId id="382" r:id="rId41"/>
    <p:sldId id="383" r:id="rId42"/>
    <p:sldId id="331" r:id="rId43"/>
    <p:sldId id="384" r:id="rId44"/>
    <p:sldId id="391" r:id="rId45"/>
    <p:sldId id="725" r:id="rId46"/>
    <p:sldId id="726" r:id="rId47"/>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06546-9DD9-0023-DDD8-EC4F2CAE1FF9}" name="Thomas, Elizabeth" initials="ET" userId="S::ethomas@doe.nj.gov::ecf9b76d-2424-407e-a49b-ad172b417e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rel, Alma" initials="MA" lastIdx="10" clrIdx="0">
    <p:extLst>
      <p:ext uri="{19B8F6BF-5375-455C-9EA6-DF929625EA0E}">
        <p15:presenceInfo xmlns:p15="http://schemas.microsoft.com/office/powerpoint/2012/main" userId="S::amorel@doe.nj.gov::822f30a3-3f8f-405d-88fd-d5f5fc0add87" providerId="AD"/>
      </p:ext>
    </p:extLst>
  </p:cmAuthor>
  <p:cmAuthor id="2" name="Pearce, Melissa" initials="PM" lastIdx="2" clrIdx="1">
    <p:extLst>
      <p:ext uri="{19B8F6BF-5375-455C-9EA6-DF929625EA0E}">
        <p15:presenceInfo xmlns:p15="http://schemas.microsoft.com/office/powerpoint/2012/main" userId="S::mpearce@doe.nj.gov::df8b627f-cdea-4346-845d-6e61f26d9de2" providerId="AD"/>
      </p:ext>
    </p:extLst>
  </p:cmAuthor>
  <p:cmAuthor id="3" name="Spates, Carla" initials="SC" lastIdx="2" clrIdx="2">
    <p:extLst>
      <p:ext uri="{19B8F6BF-5375-455C-9EA6-DF929625EA0E}">
        <p15:presenceInfo xmlns:p15="http://schemas.microsoft.com/office/powerpoint/2012/main" userId="S::cspates@doe.nj.gov::4597f06a-06a5-42e5-a1c2-530142ba9975" providerId="AD"/>
      </p:ext>
    </p:extLst>
  </p:cmAuthor>
  <p:cmAuthor id="4" name="Soto, Louisa" initials="SL" lastIdx="23" clrIdx="3">
    <p:extLst>
      <p:ext uri="{19B8F6BF-5375-455C-9EA6-DF929625EA0E}">
        <p15:presenceInfo xmlns:p15="http://schemas.microsoft.com/office/powerpoint/2012/main" userId="S::lsoto@doe.nj.gov::4fb49ee2-0af6-4a78-ac13-6b113e1e08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405"/>
    <a:srgbClr val="0000FF"/>
    <a:srgbClr val="94BEE4"/>
    <a:srgbClr val="FFC715"/>
    <a:srgbClr val="FF97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63613" autoAdjust="0"/>
  </p:normalViewPr>
  <p:slideViewPr>
    <p:cSldViewPr snapToGrid="0">
      <p:cViewPr varScale="1">
        <p:scale>
          <a:sx n="53" d="100"/>
          <a:sy n="53" d="100"/>
        </p:scale>
        <p:origin x="1814" y="53"/>
      </p:cViewPr>
      <p:guideLst/>
    </p:cSldViewPr>
  </p:slideViewPr>
  <p:outlineViewPr>
    <p:cViewPr>
      <p:scale>
        <a:sx n="33" d="100"/>
        <a:sy n="33" d="100"/>
      </p:scale>
      <p:origin x="0" y="-5895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29201E5D-620C-4859-8F59-33CB49DC589F}" type="datetimeFigureOut">
              <a:rPr lang="en-US" smtClean="0"/>
              <a:t>9/27/2024</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BC8859A7-99F6-4124-9C56-D9A06346C632}" type="slidenum">
              <a:rPr lang="en-US" smtClean="0"/>
              <a:t>‹#›</a:t>
            </a:fld>
            <a:endParaRPr lang="en-US"/>
          </a:p>
        </p:txBody>
      </p:sp>
    </p:spTree>
    <p:extLst>
      <p:ext uri="{BB962C8B-B14F-4D97-AF65-F5344CB8AC3E}">
        <p14:creationId xmlns:p14="http://schemas.microsoft.com/office/powerpoint/2010/main" val="140885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1</a:t>
            </a:fld>
            <a:endParaRPr lang="en-US"/>
          </a:p>
        </p:txBody>
      </p:sp>
    </p:spTree>
    <p:extLst>
      <p:ext uri="{BB962C8B-B14F-4D97-AF65-F5344CB8AC3E}">
        <p14:creationId xmlns:p14="http://schemas.microsoft.com/office/powerpoint/2010/main" val="2651715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11</a:t>
            </a:fld>
            <a:endParaRPr lang="en-US"/>
          </a:p>
        </p:txBody>
      </p:sp>
    </p:spTree>
    <p:extLst>
      <p:ext uri="{BB962C8B-B14F-4D97-AF65-F5344CB8AC3E}">
        <p14:creationId xmlns:p14="http://schemas.microsoft.com/office/powerpoint/2010/main" val="2182282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12</a:t>
            </a:fld>
            <a:endParaRPr lang="en-US"/>
          </a:p>
        </p:txBody>
      </p:sp>
    </p:spTree>
    <p:extLst>
      <p:ext uri="{BB962C8B-B14F-4D97-AF65-F5344CB8AC3E}">
        <p14:creationId xmlns:p14="http://schemas.microsoft.com/office/powerpoint/2010/main" val="145925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13</a:t>
            </a:fld>
            <a:endParaRPr lang="en-US"/>
          </a:p>
        </p:txBody>
      </p:sp>
    </p:spTree>
    <p:extLst>
      <p:ext uri="{BB962C8B-B14F-4D97-AF65-F5344CB8AC3E}">
        <p14:creationId xmlns:p14="http://schemas.microsoft.com/office/powerpoint/2010/main" val="660652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14</a:t>
            </a:fld>
            <a:endParaRPr lang="en-US"/>
          </a:p>
        </p:txBody>
      </p:sp>
    </p:spTree>
    <p:extLst>
      <p:ext uri="{BB962C8B-B14F-4D97-AF65-F5344CB8AC3E}">
        <p14:creationId xmlns:p14="http://schemas.microsoft.com/office/powerpoint/2010/main" val="283140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15</a:t>
            </a:fld>
            <a:endParaRPr lang="en-US"/>
          </a:p>
        </p:txBody>
      </p:sp>
    </p:spTree>
    <p:extLst>
      <p:ext uri="{BB962C8B-B14F-4D97-AF65-F5344CB8AC3E}">
        <p14:creationId xmlns:p14="http://schemas.microsoft.com/office/powerpoint/2010/main" val="254152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16</a:t>
            </a:fld>
            <a:endParaRPr lang="en-US"/>
          </a:p>
        </p:txBody>
      </p:sp>
    </p:spTree>
    <p:extLst>
      <p:ext uri="{BB962C8B-B14F-4D97-AF65-F5344CB8AC3E}">
        <p14:creationId xmlns:p14="http://schemas.microsoft.com/office/powerpoint/2010/main" val="81947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17</a:t>
            </a:fld>
            <a:endParaRPr lang="en-US"/>
          </a:p>
        </p:txBody>
      </p:sp>
    </p:spTree>
    <p:extLst>
      <p:ext uri="{BB962C8B-B14F-4D97-AF65-F5344CB8AC3E}">
        <p14:creationId xmlns:p14="http://schemas.microsoft.com/office/powerpoint/2010/main" val="99342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18</a:t>
            </a:fld>
            <a:endParaRPr lang="en-US"/>
          </a:p>
        </p:txBody>
      </p:sp>
    </p:spTree>
    <p:extLst>
      <p:ext uri="{BB962C8B-B14F-4D97-AF65-F5344CB8AC3E}">
        <p14:creationId xmlns:p14="http://schemas.microsoft.com/office/powerpoint/2010/main" val="3682165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19</a:t>
            </a:fld>
            <a:endParaRPr lang="en-US"/>
          </a:p>
        </p:txBody>
      </p:sp>
    </p:spTree>
    <p:extLst>
      <p:ext uri="{BB962C8B-B14F-4D97-AF65-F5344CB8AC3E}">
        <p14:creationId xmlns:p14="http://schemas.microsoft.com/office/powerpoint/2010/main" val="1344522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20</a:t>
            </a:fld>
            <a:endParaRPr lang="en-US"/>
          </a:p>
        </p:txBody>
      </p:sp>
    </p:spTree>
    <p:extLst>
      <p:ext uri="{BB962C8B-B14F-4D97-AF65-F5344CB8AC3E}">
        <p14:creationId xmlns:p14="http://schemas.microsoft.com/office/powerpoint/2010/main" val="415637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0BBCEB-F58D-49CF-B96B-224027A02FCD}" type="slidenum">
              <a:rPr lang="en-US" smtClean="0"/>
              <a:t>2</a:t>
            </a:fld>
            <a:endParaRPr lang="en-US"/>
          </a:p>
        </p:txBody>
      </p:sp>
    </p:spTree>
    <p:extLst>
      <p:ext uri="{BB962C8B-B14F-4D97-AF65-F5344CB8AC3E}">
        <p14:creationId xmlns:p14="http://schemas.microsoft.com/office/powerpoint/2010/main" val="258951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21</a:t>
            </a:fld>
            <a:endParaRPr lang="en-US"/>
          </a:p>
        </p:txBody>
      </p:sp>
    </p:spTree>
    <p:extLst>
      <p:ext uri="{BB962C8B-B14F-4D97-AF65-F5344CB8AC3E}">
        <p14:creationId xmlns:p14="http://schemas.microsoft.com/office/powerpoint/2010/main" val="557012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22</a:t>
            </a:fld>
            <a:endParaRPr lang="en-US"/>
          </a:p>
        </p:txBody>
      </p:sp>
    </p:spTree>
    <p:extLst>
      <p:ext uri="{BB962C8B-B14F-4D97-AF65-F5344CB8AC3E}">
        <p14:creationId xmlns:p14="http://schemas.microsoft.com/office/powerpoint/2010/main" val="990969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23</a:t>
            </a:fld>
            <a:endParaRPr lang="en-US"/>
          </a:p>
        </p:txBody>
      </p:sp>
    </p:spTree>
    <p:extLst>
      <p:ext uri="{BB962C8B-B14F-4D97-AF65-F5344CB8AC3E}">
        <p14:creationId xmlns:p14="http://schemas.microsoft.com/office/powerpoint/2010/main" val="2346821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24</a:t>
            </a:fld>
            <a:endParaRPr lang="en-US"/>
          </a:p>
        </p:txBody>
      </p:sp>
    </p:spTree>
    <p:extLst>
      <p:ext uri="{BB962C8B-B14F-4D97-AF65-F5344CB8AC3E}">
        <p14:creationId xmlns:p14="http://schemas.microsoft.com/office/powerpoint/2010/main" val="3374116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25</a:t>
            </a:fld>
            <a:endParaRPr lang="en-US"/>
          </a:p>
        </p:txBody>
      </p:sp>
    </p:spTree>
    <p:extLst>
      <p:ext uri="{BB962C8B-B14F-4D97-AF65-F5344CB8AC3E}">
        <p14:creationId xmlns:p14="http://schemas.microsoft.com/office/powerpoint/2010/main" val="2724965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26</a:t>
            </a:fld>
            <a:endParaRPr lang="en-US"/>
          </a:p>
        </p:txBody>
      </p:sp>
    </p:spTree>
    <p:extLst>
      <p:ext uri="{BB962C8B-B14F-4D97-AF65-F5344CB8AC3E}">
        <p14:creationId xmlns:p14="http://schemas.microsoft.com/office/powerpoint/2010/main" val="3812446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27</a:t>
            </a:fld>
            <a:endParaRPr lang="en-US"/>
          </a:p>
        </p:txBody>
      </p:sp>
    </p:spTree>
    <p:extLst>
      <p:ext uri="{BB962C8B-B14F-4D97-AF65-F5344CB8AC3E}">
        <p14:creationId xmlns:p14="http://schemas.microsoft.com/office/powerpoint/2010/main" val="3877399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28</a:t>
            </a:fld>
            <a:endParaRPr lang="en-US"/>
          </a:p>
        </p:txBody>
      </p:sp>
    </p:spTree>
    <p:extLst>
      <p:ext uri="{BB962C8B-B14F-4D97-AF65-F5344CB8AC3E}">
        <p14:creationId xmlns:p14="http://schemas.microsoft.com/office/powerpoint/2010/main" val="198562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29</a:t>
            </a:fld>
            <a:endParaRPr lang="en-US"/>
          </a:p>
        </p:txBody>
      </p:sp>
    </p:spTree>
    <p:extLst>
      <p:ext uri="{BB962C8B-B14F-4D97-AF65-F5344CB8AC3E}">
        <p14:creationId xmlns:p14="http://schemas.microsoft.com/office/powerpoint/2010/main" val="3686612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30</a:t>
            </a:fld>
            <a:endParaRPr lang="en-US"/>
          </a:p>
        </p:txBody>
      </p:sp>
    </p:spTree>
    <p:extLst>
      <p:ext uri="{BB962C8B-B14F-4D97-AF65-F5344CB8AC3E}">
        <p14:creationId xmlns:p14="http://schemas.microsoft.com/office/powerpoint/2010/main" val="230776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B0BBCEB-F58D-49CF-B96B-224027A02FCD}" type="slidenum">
              <a:rPr lang="en-US" smtClean="0"/>
              <a:t>3</a:t>
            </a:fld>
            <a:endParaRPr lang="en-US"/>
          </a:p>
        </p:txBody>
      </p:sp>
    </p:spTree>
    <p:extLst>
      <p:ext uri="{BB962C8B-B14F-4D97-AF65-F5344CB8AC3E}">
        <p14:creationId xmlns:p14="http://schemas.microsoft.com/office/powerpoint/2010/main" val="609953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859A7-99F6-4124-9C56-D9A06346C632}" type="slidenum">
              <a:rPr lang="en-US" smtClean="0"/>
              <a:t>31</a:t>
            </a:fld>
            <a:endParaRPr lang="en-US"/>
          </a:p>
        </p:txBody>
      </p:sp>
    </p:spTree>
    <p:extLst>
      <p:ext uri="{BB962C8B-B14F-4D97-AF65-F5344CB8AC3E}">
        <p14:creationId xmlns:p14="http://schemas.microsoft.com/office/powerpoint/2010/main" val="1824324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32</a:t>
            </a:fld>
            <a:endParaRPr lang="en-US"/>
          </a:p>
        </p:txBody>
      </p:sp>
    </p:spTree>
    <p:extLst>
      <p:ext uri="{BB962C8B-B14F-4D97-AF65-F5344CB8AC3E}">
        <p14:creationId xmlns:p14="http://schemas.microsoft.com/office/powerpoint/2010/main" val="2196900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33</a:t>
            </a:fld>
            <a:endParaRPr lang="en-US"/>
          </a:p>
        </p:txBody>
      </p:sp>
    </p:spTree>
    <p:extLst>
      <p:ext uri="{BB962C8B-B14F-4D97-AF65-F5344CB8AC3E}">
        <p14:creationId xmlns:p14="http://schemas.microsoft.com/office/powerpoint/2010/main" val="3362160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34</a:t>
            </a:fld>
            <a:endParaRPr lang="en-US"/>
          </a:p>
        </p:txBody>
      </p:sp>
    </p:spTree>
    <p:extLst>
      <p:ext uri="{BB962C8B-B14F-4D97-AF65-F5344CB8AC3E}">
        <p14:creationId xmlns:p14="http://schemas.microsoft.com/office/powerpoint/2010/main" val="2891266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35</a:t>
            </a:fld>
            <a:endParaRPr lang="en-US"/>
          </a:p>
        </p:txBody>
      </p:sp>
    </p:spTree>
    <p:extLst>
      <p:ext uri="{BB962C8B-B14F-4D97-AF65-F5344CB8AC3E}">
        <p14:creationId xmlns:p14="http://schemas.microsoft.com/office/powerpoint/2010/main" val="2583021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36</a:t>
            </a:fld>
            <a:endParaRPr lang="en-US"/>
          </a:p>
        </p:txBody>
      </p:sp>
    </p:spTree>
    <p:extLst>
      <p:ext uri="{BB962C8B-B14F-4D97-AF65-F5344CB8AC3E}">
        <p14:creationId xmlns:p14="http://schemas.microsoft.com/office/powerpoint/2010/main" val="1244069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37</a:t>
            </a:fld>
            <a:endParaRPr lang="en-US"/>
          </a:p>
        </p:txBody>
      </p:sp>
    </p:spTree>
    <p:extLst>
      <p:ext uri="{BB962C8B-B14F-4D97-AF65-F5344CB8AC3E}">
        <p14:creationId xmlns:p14="http://schemas.microsoft.com/office/powerpoint/2010/main" val="1101662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39</a:t>
            </a:fld>
            <a:endParaRPr lang="en-US"/>
          </a:p>
        </p:txBody>
      </p:sp>
    </p:spTree>
    <p:extLst>
      <p:ext uri="{BB962C8B-B14F-4D97-AF65-F5344CB8AC3E}">
        <p14:creationId xmlns:p14="http://schemas.microsoft.com/office/powerpoint/2010/main" val="2297474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859A7-99F6-4124-9C56-D9A06346C632}" type="slidenum">
              <a:rPr lang="en-US" smtClean="0"/>
              <a:t>40</a:t>
            </a:fld>
            <a:endParaRPr lang="en-US"/>
          </a:p>
        </p:txBody>
      </p:sp>
    </p:spTree>
    <p:extLst>
      <p:ext uri="{BB962C8B-B14F-4D97-AF65-F5344CB8AC3E}">
        <p14:creationId xmlns:p14="http://schemas.microsoft.com/office/powerpoint/2010/main" val="2799122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105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0BBCEB-F58D-49CF-B96B-224027A02FCD}" type="slidenum">
              <a:rPr lang="en-US" smtClean="0"/>
              <a:t>4</a:t>
            </a:fld>
            <a:endParaRPr lang="en-US"/>
          </a:p>
        </p:txBody>
      </p:sp>
    </p:spTree>
    <p:extLst>
      <p:ext uri="{BB962C8B-B14F-4D97-AF65-F5344CB8AC3E}">
        <p14:creationId xmlns:p14="http://schemas.microsoft.com/office/powerpoint/2010/main" val="257295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BBCEB-F58D-49CF-B96B-224027A02FCD}" type="slidenum">
              <a:rPr lang="en-US" smtClean="0"/>
              <a:t>5</a:t>
            </a:fld>
            <a:endParaRPr lang="en-US"/>
          </a:p>
        </p:txBody>
      </p:sp>
    </p:spTree>
    <p:extLst>
      <p:ext uri="{BB962C8B-B14F-4D97-AF65-F5344CB8AC3E}">
        <p14:creationId xmlns:p14="http://schemas.microsoft.com/office/powerpoint/2010/main" val="356256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BBCEB-F58D-49CF-B96B-224027A02F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5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7</a:t>
            </a:fld>
            <a:endParaRPr lang="en-US"/>
          </a:p>
        </p:txBody>
      </p:sp>
    </p:spTree>
    <p:extLst>
      <p:ext uri="{BB962C8B-B14F-4D97-AF65-F5344CB8AC3E}">
        <p14:creationId xmlns:p14="http://schemas.microsoft.com/office/powerpoint/2010/main" val="391547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9</a:t>
            </a:fld>
            <a:endParaRPr lang="en-US"/>
          </a:p>
        </p:txBody>
      </p:sp>
    </p:spTree>
    <p:extLst>
      <p:ext uri="{BB962C8B-B14F-4D97-AF65-F5344CB8AC3E}">
        <p14:creationId xmlns:p14="http://schemas.microsoft.com/office/powerpoint/2010/main" val="201535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19" indent="-173919">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BC8859A7-99F6-4124-9C56-D9A06346C632}" type="slidenum">
              <a:rPr lang="en-US" smtClean="0"/>
              <a:t>10</a:t>
            </a:fld>
            <a:endParaRPr lang="en-US"/>
          </a:p>
        </p:txBody>
      </p:sp>
    </p:spTree>
    <p:extLst>
      <p:ext uri="{BB962C8B-B14F-4D97-AF65-F5344CB8AC3E}">
        <p14:creationId xmlns:p14="http://schemas.microsoft.com/office/powerpoint/2010/main" val="2548401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2819464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81088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4543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567560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_2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6"/>
            <a:ext cx="11863293" cy="2884208"/>
          </a:xfrm>
        </p:spPr>
        <p:txBody>
          <a:bodyPr/>
          <a:lstStyle>
            <a:lvl1pPr>
              <a:defRPr/>
            </a:lvl1pPr>
          </a:lstStyle>
          <a:p>
            <a:r>
              <a:rPr lang="en-US"/>
              <a:t>Table</a:t>
            </a:r>
          </a:p>
        </p:txBody>
      </p:sp>
      <p:sp>
        <p:nvSpPr>
          <p:cNvPr id="7" name="Text Placeholder 6">
            <a:extLst>
              <a:ext uri="{FF2B5EF4-FFF2-40B4-BE49-F238E27FC236}">
                <a16:creationId xmlns:a16="http://schemas.microsoft.com/office/drawing/2014/main" id="{B0967EC6-1335-F7F7-E3DA-3DB36D1B162E}"/>
              </a:ext>
            </a:extLst>
          </p:cNvPr>
          <p:cNvSpPr>
            <a:spLocks noGrp="1"/>
          </p:cNvSpPr>
          <p:nvPr>
            <p:ph type="body" sz="quarter" idx="13"/>
          </p:nvPr>
        </p:nvSpPr>
        <p:spPr>
          <a:xfrm>
            <a:off x="149225" y="5137150"/>
            <a:ext cx="11699875" cy="923925"/>
          </a:xfrm>
        </p:spPr>
        <p:txBody>
          <a:bodyPr/>
          <a:lstStyle>
            <a:lvl4pPr marL="1371600" indent="0">
              <a:buNone/>
              <a:defRPr/>
            </a:lvl4pPr>
          </a:lstStyle>
          <a:p>
            <a:pPr lvl="3"/>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891854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909708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059304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349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15583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027912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91694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rrows_Mor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p>
        </p:txBody>
      </p:sp>
      <p:sp>
        <p:nvSpPr>
          <p:cNvPr id="7" name="Text Placeholder 6">
            <a:extLst>
              <a:ext uri="{FF2B5EF4-FFF2-40B4-BE49-F238E27FC236}">
                <a16:creationId xmlns:a16="http://schemas.microsoft.com/office/drawing/2014/main" id="{424B01CA-27D4-96B2-60C1-06E938157CA5}"/>
              </a:ext>
            </a:extLst>
          </p:cNvPr>
          <p:cNvSpPr>
            <a:spLocks noGrp="1"/>
          </p:cNvSpPr>
          <p:nvPr>
            <p:ph type="body" sz="quarter" idx="17"/>
          </p:nvPr>
        </p:nvSpPr>
        <p:spPr>
          <a:xfrm>
            <a:off x="228600" y="1150938"/>
            <a:ext cx="10771188" cy="76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228600" y="1973178"/>
            <a:ext cx="3871204" cy="3974107"/>
          </a:xfrm>
        </p:spPr>
        <p:txBody>
          <a:bodyPr rIns="91440">
            <a:no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Arrow: Right 4">
            <a:extLst>
              <a:ext uri="{FF2B5EF4-FFF2-40B4-BE49-F238E27FC236}">
                <a16:creationId xmlns:a16="http://schemas.microsoft.com/office/drawing/2014/main" id="{3F8ABE8F-99B3-473F-B6AA-38B3DEA98BEB}"/>
              </a:ext>
              <a:ext uri="{C183D7F6-B498-43B3-948B-1728B52AA6E4}">
                <adec:decorative xmlns:adec="http://schemas.microsoft.com/office/drawing/2017/decorative" val="1"/>
              </a:ext>
            </a:extLst>
          </p:cNvPr>
          <p:cNvSpPr/>
          <p:nvPr userDrawn="1"/>
        </p:nvSpPr>
        <p:spPr>
          <a:xfrm>
            <a:off x="3903774" y="2552297"/>
            <a:ext cx="526403" cy="495703"/>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1452B1B7-88DD-428A-B288-EA1BA1212989}"/>
              </a:ext>
            </a:extLst>
          </p:cNvPr>
          <p:cNvSpPr>
            <a:spLocks noGrp="1"/>
          </p:cNvSpPr>
          <p:nvPr>
            <p:ph sz="half" idx="14"/>
          </p:nvPr>
        </p:nvSpPr>
        <p:spPr>
          <a:xfrm>
            <a:off x="4374986" y="1973178"/>
            <a:ext cx="3410336" cy="3974107"/>
          </a:xfrm>
        </p:spPr>
        <p:txBody>
          <a:bodyPr rIns="91440">
            <a:noAutofit/>
          </a:bodyPr>
          <a:lstStyle>
            <a:lvl1pPr marL="0" indent="0">
              <a:buNone/>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Arrow: Right 14">
            <a:extLst>
              <a:ext uri="{FF2B5EF4-FFF2-40B4-BE49-F238E27FC236}">
                <a16:creationId xmlns:a16="http://schemas.microsoft.com/office/drawing/2014/main" id="{EA76634E-70BB-49B9-A3EF-809D003757C8}"/>
              </a:ext>
              <a:ext uri="{C183D7F6-B498-43B3-948B-1728B52AA6E4}">
                <adec:decorative xmlns:adec="http://schemas.microsoft.com/office/drawing/2017/decorative" val="1"/>
              </a:ext>
            </a:extLst>
          </p:cNvPr>
          <p:cNvSpPr/>
          <p:nvPr userDrawn="1"/>
        </p:nvSpPr>
        <p:spPr>
          <a:xfrm>
            <a:off x="7606201" y="2554224"/>
            <a:ext cx="530352" cy="493776"/>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7A87D042-4236-4D76-A9D5-D21372D26B59}"/>
              </a:ext>
            </a:extLst>
          </p:cNvPr>
          <p:cNvSpPr>
            <a:spLocks noGrp="1"/>
          </p:cNvSpPr>
          <p:nvPr>
            <p:ph sz="half" idx="16"/>
          </p:nvPr>
        </p:nvSpPr>
        <p:spPr>
          <a:xfrm>
            <a:off x="7943858" y="1973178"/>
            <a:ext cx="3410336" cy="3974107"/>
          </a:xfrm>
        </p:spPr>
        <p:txBody>
          <a:bodyPr rIns="91440">
            <a:noAutofit/>
          </a:bodyPr>
          <a:lstStyle>
            <a:lvl1pPr marL="285750" indent="-285750">
              <a:buFont typeface="Arial" panose="020B0604020202020204" pitchFamily="34" charset="0"/>
              <a:buChar cha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24875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667225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47798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46F091C7-598F-D494-E906-F4E753E47A8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3403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22743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rrows_Mor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dirty="0"/>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228599" y="1071290"/>
            <a:ext cx="5029200"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228599" y="1973178"/>
            <a:ext cx="5029200" cy="3974107"/>
          </a:xfrm>
        </p:spPr>
        <p:txBody>
          <a:bodyPr rIns="91440">
            <a:noAutofit/>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Arrow: Right 4">
            <a:extLst>
              <a:ext uri="{FF2B5EF4-FFF2-40B4-BE49-F238E27FC236}">
                <a16:creationId xmlns:a16="http://schemas.microsoft.com/office/drawing/2014/main" id="{3F8ABE8F-99B3-473F-B6AA-38B3DEA98BEB}"/>
              </a:ext>
              <a:ext uri="{C183D7F6-B498-43B3-948B-1728B52AA6E4}">
                <adec:decorative xmlns:adec="http://schemas.microsoft.com/office/drawing/2017/decorative" val="1"/>
              </a:ext>
            </a:extLst>
          </p:cNvPr>
          <p:cNvSpPr/>
          <p:nvPr userDrawn="1"/>
        </p:nvSpPr>
        <p:spPr>
          <a:xfrm>
            <a:off x="5413698" y="3181148"/>
            <a:ext cx="526403" cy="495703"/>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3E5B54CE-9086-451F-BEDF-D72412ABDD76}"/>
              </a:ext>
            </a:extLst>
          </p:cNvPr>
          <p:cNvSpPr>
            <a:spLocks noGrp="1"/>
          </p:cNvSpPr>
          <p:nvPr>
            <p:ph type="body" idx="13"/>
          </p:nvPr>
        </p:nvSpPr>
        <p:spPr>
          <a:xfrm>
            <a:off x="6096000" y="1048254"/>
            <a:ext cx="5029200"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Content Placeholder 2">
            <a:extLst>
              <a:ext uri="{FF2B5EF4-FFF2-40B4-BE49-F238E27FC236}">
                <a16:creationId xmlns:a16="http://schemas.microsoft.com/office/drawing/2014/main" id="{1452B1B7-88DD-428A-B288-EA1BA1212989}"/>
              </a:ext>
            </a:extLst>
          </p:cNvPr>
          <p:cNvSpPr>
            <a:spLocks noGrp="1"/>
          </p:cNvSpPr>
          <p:nvPr>
            <p:ph sz="half" idx="14"/>
          </p:nvPr>
        </p:nvSpPr>
        <p:spPr>
          <a:xfrm>
            <a:off x="6096000" y="1973177"/>
            <a:ext cx="5029200" cy="3974107"/>
          </a:xfrm>
        </p:spPr>
        <p:txBody>
          <a:bodyPr rIns="91440">
            <a:noAutofit/>
          </a:bodyPr>
          <a:lstStyle>
            <a:lvl1pPr marL="0" indent="0">
              <a:buNone/>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59996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rrows_Mor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228600" y="1006638"/>
            <a:ext cx="3871204"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228600" y="1973178"/>
            <a:ext cx="3871204" cy="3974107"/>
          </a:xfrm>
        </p:spPr>
        <p:txBody>
          <a:bodyPr rIns="91440">
            <a:no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Arrow: Right 4">
            <a:extLst>
              <a:ext uri="{FF2B5EF4-FFF2-40B4-BE49-F238E27FC236}">
                <a16:creationId xmlns:a16="http://schemas.microsoft.com/office/drawing/2014/main" id="{3F8ABE8F-99B3-473F-B6AA-38B3DEA98BEB}"/>
              </a:ext>
              <a:ext uri="{C183D7F6-B498-43B3-948B-1728B52AA6E4}">
                <adec:decorative xmlns:adec="http://schemas.microsoft.com/office/drawing/2017/decorative" val="1"/>
              </a:ext>
            </a:extLst>
          </p:cNvPr>
          <p:cNvSpPr/>
          <p:nvPr userDrawn="1"/>
        </p:nvSpPr>
        <p:spPr>
          <a:xfrm>
            <a:off x="3903774" y="2552297"/>
            <a:ext cx="526403" cy="495703"/>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3E5B54CE-9086-451F-BEDF-D72412ABDD76}"/>
              </a:ext>
            </a:extLst>
          </p:cNvPr>
          <p:cNvSpPr>
            <a:spLocks noGrp="1"/>
          </p:cNvSpPr>
          <p:nvPr>
            <p:ph type="body" idx="13"/>
          </p:nvPr>
        </p:nvSpPr>
        <p:spPr>
          <a:xfrm>
            <a:off x="4374985" y="1006638"/>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2">
            <a:extLst>
              <a:ext uri="{FF2B5EF4-FFF2-40B4-BE49-F238E27FC236}">
                <a16:creationId xmlns:a16="http://schemas.microsoft.com/office/drawing/2014/main" id="{1452B1B7-88DD-428A-B288-EA1BA1212989}"/>
              </a:ext>
            </a:extLst>
          </p:cNvPr>
          <p:cNvSpPr>
            <a:spLocks noGrp="1"/>
          </p:cNvSpPr>
          <p:nvPr>
            <p:ph sz="half" idx="14"/>
          </p:nvPr>
        </p:nvSpPr>
        <p:spPr>
          <a:xfrm>
            <a:off x="4374986" y="1973178"/>
            <a:ext cx="3410336" cy="3974107"/>
          </a:xfrm>
        </p:spPr>
        <p:txBody>
          <a:bodyPr rIns="91440">
            <a:noAutofit/>
          </a:bodyPr>
          <a:lstStyle>
            <a:lvl1pPr marL="0" indent="0">
              <a:buNone/>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Arrow: Right 14">
            <a:extLst>
              <a:ext uri="{FF2B5EF4-FFF2-40B4-BE49-F238E27FC236}">
                <a16:creationId xmlns:a16="http://schemas.microsoft.com/office/drawing/2014/main" id="{EA76634E-70BB-49B9-A3EF-809D003757C8}"/>
              </a:ext>
              <a:ext uri="{C183D7F6-B498-43B3-948B-1728B52AA6E4}">
                <adec:decorative xmlns:adec="http://schemas.microsoft.com/office/drawing/2017/decorative" val="1"/>
              </a:ext>
            </a:extLst>
          </p:cNvPr>
          <p:cNvSpPr/>
          <p:nvPr userDrawn="1"/>
        </p:nvSpPr>
        <p:spPr>
          <a:xfrm>
            <a:off x="7606201" y="2554224"/>
            <a:ext cx="530352" cy="493776"/>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3">
            <a:extLst>
              <a:ext uri="{FF2B5EF4-FFF2-40B4-BE49-F238E27FC236}">
                <a16:creationId xmlns:a16="http://schemas.microsoft.com/office/drawing/2014/main" id="{8D48FFAC-61B5-4AE0-ABA0-60E85CBB9B5C}"/>
              </a:ext>
            </a:extLst>
          </p:cNvPr>
          <p:cNvSpPr>
            <a:spLocks noGrp="1"/>
          </p:cNvSpPr>
          <p:nvPr>
            <p:ph type="body" idx="15"/>
          </p:nvPr>
        </p:nvSpPr>
        <p:spPr>
          <a:xfrm>
            <a:off x="7943858" y="1027568"/>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3">
            <a:extLst>
              <a:ext uri="{FF2B5EF4-FFF2-40B4-BE49-F238E27FC236}">
                <a16:creationId xmlns:a16="http://schemas.microsoft.com/office/drawing/2014/main" id="{7A87D042-4236-4D76-A9D5-D21372D26B59}"/>
              </a:ext>
            </a:extLst>
          </p:cNvPr>
          <p:cNvSpPr>
            <a:spLocks noGrp="1"/>
          </p:cNvSpPr>
          <p:nvPr>
            <p:ph sz="half" idx="16"/>
          </p:nvPr>
        </p:nvSpPr>
        <p:spPr>
          <a:xfrm>
            <a:off x="7943858" y="1973178"/>
            <a:ext cx="3410336" cy="3974107"/>
          </a:xfrm>
        </p:spPr>
        <p:txBody>
          <a:bodyPr rIns="91440">
            <a:noAutofit/>
          </a:bodyPr>
          <a:lstStyle>
            <a:lvl1pPr marL="285750" indent="-285750">
              <a:buFont typeface="Arial" panose="020B0604020202020204" pitchFamily="34" charset="0"/>
              <a:buChar cha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41675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ar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228600" y="1219200"/>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228600" y="2284000"/>
            <a:ext cx="3410336" cy="3663285"/>
          </a:xfrm>
        </p:spPr>
        <p:txBody>
          <a:bodyPr rIns="91440">
            <a:no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Arrow: Right 4">
            <a:extLst>
              <a:ext uri="{FF2B5EF4-FFF2-40B4-BE49-F238E27FC236}">
                <a16:creationId xmlns:a16="http://schemas.microsoft.com/office/drawing/2014/main" id="{3F8ABE8F-99B3-473F-B6AA-38B3DEA98BEB}"/>
              </a:ext>
              <a:ext uri="{C183D7F6-B498-43B3-948B-1728B52AA6E4}">
                <adec:decorative xmlns:adec="http://schemas.microsoft.com/office/drawing/2017/decorative" val="1"/>
              </a:ext>
            </a:extLst>
          </p:cNvPr>
          <p:cNvSpPr/>
          <p:nvPr userDrawn="1"/>
        </p:nvSpPr>
        <p:spPr>
          <a:xfrm>
            <a:off x="3505200" y="2552297"/>
            <a:ext cx="526403" cy="495703"/>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3E5B54CE-9086-451F-BEDF-D72412ABDD76}"/>
              </a:ext>
            </a:extLst>
          </p:cNvPr>
          <p:cNvSpPr>
            <a:spLocks noGrp="1"/>
          </p:cNvSpPr>
          <p:nvPr>
            <p:ph type="body" idx="13"/>
          </p:nvPr>
        </p:nvSpPr>
        <p:spPr>
          <a:xfrm>
            <a:off x="4086228" y="1219200"/>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2">
            <a:extLst>
              <a:ext uri="{FF2B5EF4-FFF2-40B4-BE49-F238E27FC236}">
                <a16:creationId xmlns:a16="http://schemas.microsoft.com/office/drawing/2014/main" id="{1452B1B7-88DD-428A-B288-EA1BA1212989}"/>
              </a:ext>
            </a:extLst>
          </p:cNvPr>
          <p:cNvSpPr>
            <a:spLocks noGrp="1"/>
          </p:cNvSpPr>
          <p:nvPr>
            <p:ph sz="half" idx="14"/>
          </p:nvPr>
        </p:nvSpPr>
        <p:spPr>
          <a:xfrm>
            <a:off x="4086228" y="2284000"/>
            <a:ext cx="3410336" cy="3663285"/>
          </a:xfrm>
        </p:spPr>
        <p:txBody>
          <a:bodyPr rIns="91440">
            <a:noAutofit/>
          </a:bodyPr>
          <a:lstStyle>
            <a:lvl1pPr marL="0" indent="0">
              <a:buNone/>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Arrow: Right 14">
            <a:extLst>
              <a:ext uri="{FF2B5EF4-FFF2-40B4-BE49-F238E27FC236}">
                <a16:creationId xmlns:a16="http://schemas.microsoft.com/office/drawing/2014/main" id="{EA76634E-70BB-49B9-A3EF-809D003757C8}"/>
              </a:ext>
              <a:ext uri="{C183D7F6-B498-43B3-948B-1728B52AA6E4}">
                <adec:decorative xmlns:adec="http://schemas.microsoft.com/office/drawing/2017/decorative" val="1"/>
              </a:ext>
            </a:extLst>
          </p:cNvPr>
          <p:cNvSpPr/>
          <p:nvPr userDrawn="1"/>
        </p:nvSpPr>
        <p:spPr>
          <a:xfrm>
            <a:off x="7394448" y="2554224"/>
            <a:ext cx="530352" cy="493776"/>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3">
            <a:extLst>
              <a:ext uri="{FF2B5EF4-FFF2-40B4-BE49-F238E27FC236}">
                <a16:creationId xmlns:a16="http://schemas.microsoft.com/office/drawing/2014/main" id="{8D48FFAC-61B5-4AE0-ABA0-60E85CBB9B5C}"/>
              </a:ext>
            </a:extLst>
          </p:cNvPr>
          <p:cNvSpPr>
            <a:spLocks noGrp="1"/>
          </p:cNvSpPr>
          <p:nvPr>
            <p:ph type="body" idx="15"/>
          </p:nvPr>
        </p:nvSpPr>
        <p:spPr>
          <a:xfrm>
            <a:off x="7943858" y="1219200"/>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3">
            <a:extLst>
              <a:ext uri="{FF2B5EF4-FFF2-40B4-BE49-F238E27FC236}">
                <a16:creationId xmlns:a16="http://schemas.microsoft.com/office/drawing/2014/main" id="{7A87D042-4236-4D76-A9D5-D21372D26B59}"/>
              </a:ext>
            </a:extLst>
          </p:cNvPr>
          <p:cNvSpPr>
            <a:spLocks noGrp="1"/>
          </p:cNvSpPr>
          <p:nvPr>
            <p:ph sz="half" idx="16"/>
          </p:nvPr>
        </p:nvSpPr>
        <p:spPr>
          <a:xfrm>
            <a:off x="7943858" y="2284000"/>
            <a:ext cx="3410336" cy="3663285"/>
          </a:xfrm>
        </p:spPr>
        <p:txBody>
          <a:bodyPr rIns="91440">
            <a:noAutofit/>
          </a:bodyPr>
          <a:lstStyle>
            <a:lvl1pPr marL="285750" indent="-285750">
              <a:buFont typeface="Arial" panose="020B0604020202020204" pitchFamily="34" charset="0"/>
              <a:buChar cha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91348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80324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14691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56701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7184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2.pn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1633390630"/>
      </p:ext>
    </p:extLst>
  </p:cSld>
  <p:clrMap bg1="lt1" tx1="dk1" bg2="lt2" tx2="dk2" accent1="accent1" accent2="accent2" accent3="accent3" accent4="accent4" accent5="accent5" accent6="accent6" hlink="hlink" folHlink="folHlink"/>
  <p:sldLayoutIdLst>
    <p:sldLayoutId id="2147483700" r:id="rId1"/>
  </p:sldLayoutIdLst>
  <p:hf hdr="0" ft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09736721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2" r:id="rId3"/>
    <p:sldLayoutId id="2147483875" r:id="rId4"/>
    <p:sldLayoutId id="2147483847" r:id="rId5"/>
    <p:sldLayoutId id="2147483848" r:id="rId6"/>
    <p:sldLayoutId id="2147483849" r:id="rId7"/>
    <p:sldLayoutId id="2147483850" r:id="rId8"/>
    <p:sldLayoutId id="2147483851" r:id="rId9"/>
    <p:sldLayoutId id="2147483852" r:id="rId10"/>
    <p:sldLayoutId id="2147483853" r:id="rId11"/>
    <p:sldLayoutId id="2147483878"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nj.gov/education/code/current/title6a/chap23a.pdf"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nj.gov/education/qsac/manual/docs/PersonnelSampleSize.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nj.gov/education/code/current/title6a/chap9c.pdf"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nj.gov/education/code/current/title6a/chap10.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nj.gov/education/edueval/teacher/sgo/index.s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nj.gov/education/qsac/manual/score_conversion.s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njlaw.rutgers.edu/cgi-bin/njstats/showsect.cgi?section=18A%3A6-120&amp;actn=getsect"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njlaw.rutgers.edu/cgi-bin/njstats/showsect.cgi?section=18A:6-11&amp;actn=getsect"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www.nj.gov/education/code/current/title6a/chap10.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nj.gov/education/code/current/title6a/chap13.pdf"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nj.gov/education/code/current/title6a/chap8.pdf"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www.nj.gov/education/code/current/title6a/chap9.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nj.gov/education/code/current/title6a/chap9c.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state.nj.us/education/profdev/topics/"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nj.gov/education/code/current/title6a/chap9b.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nj.gov/education/code/current/title6a/chap30.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nj.gov/education/code/current/title6a/chap9b.pdf"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https://www.nj.gov/education/profdev/mentor/" TargetMode="External"/><Relationship Id="rId4" Type="http://schemas.openxmlformats.org/officeDocument/2006/relationships/hyperlink" Target="http://www.nj.gov/education/code/current/title6a/chap10.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nj.gov/education/code/current/title6a/chap9a.pdf"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www.nj.gov/education/code/current/title6a/chap9b.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njlaw.rutgers.edu/collections/njstats/showsect.php?title=18a&amp;chapter=6&amp;section=7.1&amp;actn=getsect"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njlaw.rutgers.edu/collections/njstats/showsect.php?title=18a&amp;chapter=39&amp;section=19.1&amp;actn=getsec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njlaw.rutgers.edu/collections/njstats/showsect.php?title=18a&amp;chapter=16&amp;section=2&amp;actn=getsect"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www.nj.gov/education/code/current/title6a/chap32.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nj.gov/education/code/current/title6a/chap23a.pdf"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hyperlink" Target="https://www.nj.gov/education/code/current/title6a/chap10.pdf#page=25&amp;zoom=100,92,806" TargetMode="External"/><Relationship Id="rId3" Type="http://schemas.openxmlformats.org/officeDocument/2006/relationships/hyperlink" Target="http://www.nj.gov/education/code/current/title6a/chap10.pdf" TargetMode="External"/><Relationship Id="rId7" Type="http://schemas.openxmlformats.org/officeDocument/2006/relationships/hyperlink" Target="https://www.nj.gov/education/code/current/title6a/chap10.pdf#page=15&amp;zoom=100,92,885"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s://www.nj.gov/education/code/current/title6a/chap10.pdf#page=13&amp;zoom=100,92,444" TargetMode="External"/><Relationship Id="rId5" Type="http://schemas.openxmlformats.org/officeDocument/2006/relationships/hyperlink" Target="https://www.nj.gov/education/code/current/title6a/chap10.pdf#page=30&amp;zoom=100,92,444" TargetMode="External"/><Relationship Id="rId10" Type="http://schemas.openxmlformats.org/officeDocument/2006/relationships/hyperlink" Target="https://www.nj.gov/education/code/current/title6a/chap10.pdf" TargetMode="External"/><Relationship Id="rId4" Type="http://schemas.openxmlformats.org/officeDocument/2006/relationships/hyperlink" Target="https://www.nj.gov/education/code/current/title6a/chap10.pdf#page=22&amp;zoom=100,92,444" TargetMode="External"/><Relationship Id="rId9" Type="http://schemas.openxmlformats.org/officeDocument/2006/relationships/hyperlink" Target="https://www.nj.gov/education/code/current/title6a/chap10.pdf#page=33&amp;zoom=100,92,37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qsac@doe.nj.gov" TargetMode="External"/><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homeroom.state.nj.u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nj.gov/education/qsac/manual/index.s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299545" y="1936188"/>
            <a:ext cx="12791089" cy="2018121"/>
          </a:xfrm>
          <a:prstGeom prst="rect">
            <a:avLst/>
          </a:prstGeom>
        </p:spPr>
        <p:txBody>
          <a:bodyPr/>
          <a:lstStyle/>
          <a:p>
            <a:r>
              <a:rPr lang="en-US" sz="4400" dirty="0"/>
              <a:t>Understanding NJQSAC </a:t>
            </a:r>
            <a:br>
              <a:rPr lang="en-US" sz="4400" dirty="0"/>
            </a:br>
            <a:r>
              <a:rPr lang="en-US" sz="4400" dirty="0"/>
              <a:t>District Performance Review Indicators:</a:t>
            </a:r>
            <a:br>
              <a:rPr lang="en-US" sz="4400" dirty="0"/>
            </a:br>
            <a:r>
              <a:rPr lang="en-US" sz="4400" dirty="0"/>
              <a:t>Personnel </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2" y="4098586"/>
            <a:ext cx="12191998" cy="2198080"/>
          </a:xfrm>
        </p:spPr>
        <p:txBody>
          <a:bodyPr vert="horz" lIns="91440" tIns="45720" rIns="91440" bIns="45720" rtlCol="0" anchor="t">
            <a:normAutofit/>
          </a:bodyPr>
          <a:lstStyle/>
          <a:p>
            <a:pPr>
              <a:lnSpc>
                <a:spcPct val="100000"/>
              </a:lnSpc>
              <a:spcBef>
                <a:spcPts val="0"/>
              </a:spcBef>
              <a:spcAft>
                <a:spcPts val="0"/>
              </a:spcAft>
            </a:pPr>
            <a:r>
              <a:rPr lang="en-US" dirty="0">
                <a:latin typeface="Palatino Linotype"/>
              </a:rPr>
              <a:t>Division of Field Support and Services</a:t>
            </a:r>
          </a:p>
          <a:p>
            <a:pPr>
              <a:lnSpc>
                <a:spcPct val="100000"/>
              </a:lnSpc>
              <a:spcBef>
                <a:spcPts val="0"/>
              </a:spcBef>
              <a:spcAft>
                <a:spcPts val="2400"/>
              </a:spcAft>
            </a:pPr>
            <a:r>
              <a:rPr lang="en-US" dirty="0"/>
              <a:t>County Offices of Education</a:t>
            </a:r>
            <a:endParaRPr lang="en-US" dirty="0">
              <a:latin typeface="Palatino Linotype"/>
            </a:endParaRPr>
          </a:p>
          <a:p>
            <a:pPr>
              <a:lnSpc>
                <a:spcPct val="100000"/>
              </a:lnSpc>
              <a:spcBef>
                <a:spcPts val="0"/>
              </a:spcBef>
              <a:spcAft>
                <a:spcPts val="0"/>
              </a:spcAft>
            </a:pPr>
            <a:r>
              <a:rPr lang="en-US" dirty="0">
                <a:solidFill>
                  <a:srgbClr val="C00000"/>
                </a:solidFill>
                <a:latin typeface="Palatino Linotype"/>
              </a:rPr>
              <a:t>Revised August 2024</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9902"/>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B167-CB20-4D00-9CCE-87369FE08280}"/>
              </a:ext>
            </a:extLst>
          </p:cNvPr>
          <p:cNvSpPr>
            <a:spLocks noGrp="1"/>
          </p:cNvSpPr>
          <p:nvPr>
            <p:ph type="title"/>
          </p:nvPr>
        </p:nvSpPr>
        <p:spPr/>
        <p:txBody>
          <a:bodyPr/>
          <a:lstStyle/>
          <a:p>
            <a:pPr algn="l"/>
            <a:r>
              <a:rPr lang="en-US" sz="3400"/>
              <a:t>Personnel Indicators </a:t>
            </a:r>
            <a:r>
              <a:rPr lang="en-US" sz="2400"/>
              <a:t>(1 of 3)</a:t>
            </a:r>
          </a:p>
        </p:txBody>
      </p:sp>
      <p:sp>
        <p:nvSpPr>
          <p:cNvPr id="6" name="Text Placeholder 5">
            <a:extLst>
              <a:ext uri="{FF2B5EF4-FFF2-40B4-BE49-F238E27FC236}">
                <a16:creationId xmlns:a16="http://schemas.microsoft.com/office/drawing/2014/main" id="{D9559EE9-E28C-46CA-B244-0BC77441E0AB}"/>
              </a:ext>
            </a:extLst>
          </p:cNvPr>
          <p:cNvSpPr>
            <a:spLocks noGrp="1"/>
          </p:cNvSpPr>
          <p:nvPr>
            <p:ph type="body" idx="1"/>
          </p:nvPr>
        </p:nvSpPr>
        <p:spPr>
          <a:xfrm>
            <a:off x="146781" y="1027763"/>
            <a:ext cx="5876390" cy="823912"/>
          </a:xfrm>
        </p:spPr>
        <p:txBody>
          <a:bodyPr/>
          <a:lstStyle/>
          <a:p>
            <a:r>
              <a:rPr lang="en-US" sz="2400" dirty="0"/>
              <a:t>1. Evaluation</a:t>
            </a:r>
          </a:p>
        </p:txBody>
      </p:sp>
      <p:sp>
        <p:nvSpPr>
          <p:cNvPr id="3" name="Text Placeholder 2">
            <a:extLst>
              <a:ext uri="{FF2B5EF4-FFF2-40B4-BE49-F238E27FC236}">
                <a16:creationId xmlns:a16="http://schemas.microsoft.com/office/drawing/2014/main" id="{B17F266C-7157-49CA-B231-F694D69C0D01}"/>
              </a:ext>
            </a:extLst>
          </p:cNvPr>
          <p:cNvSpPr>
            <a:spLocks noGrp="1"/>
          </p:cNvSpPr>
          <p:nvPr>
            <p:ph sz="half" idx="2"/>
          </p:nvPr>
        </p:nvSpPr>
        <p:spPr>
          <a:xfrm>
            <a:off x="171064" y="2004778"/>
            <a:ext cx="5876389" cy="3664374"/>
          </a:xfrm>
          <a:noFill/>
        </p:spPr>
        <p:txBody>
          <a:bodyPr>
            <a:normAutofit/>
          </a:bodyPr>
          <a:lstStyle/>
          <a:p>
            <a:pPr marL="285750" indent="-285750">
              <a:spcBef>
                <a:spcPts val="0"/>
              </a:spcBef>
              <a:buFont typeface="Arial" panose="020B0604020202020204" pitchFamily="34" charset="0"/>
              <a:buChar char="•"/>
            </a:pPr>
            <a:r>
              <a:rPr lang="en-US" sz="2200" dirty="0">
                <a:solidFill>
                  <a:prstClr val="black"/>
                </a:solidFill>
              </a:rPr>
              <a:t>Evaluation scores for teachers;</a:t>
            </a:r>
          </a:p>
          <a:p>
            <a:pPr marL="285750" indent="-285750">
              <a:spcBef>
                <a:spcPts val="0"/>
              </a:spcBef>
              <a:buFont typeface="Arial" panose="020B0604020202020204" pitchFamily="34" charset="0"/>
              <a:buChar char="•"/>
            </a:pPr>
            <a:r>
              <a:rPr lang="en-US" sz="2200" dirty="0">
                <a:solidFill>
                  <a:prstClr val="black"/>
                </a:solidFill>
              </a:rPr>
              <a:t>Evaluation scores for leaders;</a:t>
            </a:r>
          </a:p>
          <a:p>
            <a:pPr marL="285750" indent="-285750">
              <a:spcBef>
                <a:spcPts val="0"/>
              </a:spcBef>
              <a:buFont typeface="Arial" panose="020B0604020202020204" pitchFamily="34" charset="0"/>
              <a:buChar char="•"/>
            </a:pPr>
            <a:r>
              <a:rPr lang="en-US" sz="2200" dirty="0">
                <a:solidFill>
                  <a:prstClr val="black"/>
                </a:solidFill>
              </a:rPr>
              <a:t>Evaluation scores for other staff;</a:t>
            </a:r>
          </a:p>
          <a:p>
            <a:pPr marL="285750" indent="-285750">
              <a:spcBef>
                <a:spcPts val="0"/>
              </a:spcBef>
              <a:buFont typeface="Arial" panose="020B0604020202020204" pitchFamily="34" charset="0"/>
              <a:buChar char="•"/>
            </a:pPr>
            <a:r>
              <a:rPr lang="en-US" sz="2200" dirty="0">
                <a:solidFill>
                  <a:prstClr val="black"/>
                </a:solidFill>
              </a:rPr>
              <a:t>Training and conferences; and</a:t>
            </a:r>
          </a:p>
          <a:p>
            <a:pPr marL="285750" indent="-285750">
              <a:spcBef>
                <a:spcPts val="0"/>
              </a:spcBef>
              <a:buFont typeface="Arial" panose="020B0604020202020204" pitchFamily="34" charset="0"/>
              <a:buChar char="•"/>
            </a:pPr>
            <a:r>
              <a:rPr lang="en-US" sz="2200" dirty="0">
                <a:solidFill>
                  <a:prstClr val="black"/>
                </a:solidFill>
              </a:rPr>
              <a:t>Other processes (e.g., tenure charges).</a:t>
            </a:r>
          </a:p>
        </p:txBody>
      </p:sp>
      <p:sp>
        <p:nvSpPr>
          <p:cNvPr id="7" name="Text Placeholder 6">
            <a:extLst>
              <a:ext uri="{FF2B5EF4-FFF2-40B4-BE49-F238E27FC236}">
                <a16:creationId xmlns:a16="http://schemas.microsoft.com/office/drawing/2014/main" id="{E76CA66E-73D4-1E3F-05AA-EDA995D70C35}"/>
              </a:ext>
            </a:extLst>
          </p:cNvPr>
          <p:cNvSpPr>
            <a:spLocks noGrp="1"/>
          </p:cNvSpPr>
          <p:nvPr>
            <p:ph type="body" idx="13"/>
          </p:nvPr>
        </p:nvSpPr>
        <p:spPr>
          <a:xfrm>
            <a:off x="6168829" y="1058207"/>
            <a:ext cx="5876390" cy="823912"/>
          </a:xfrm>
        </p:spPr>
        <p:txBody>
          <a:bodyPr/>
          <a:lstStyle/>
          <a:p>
            <a:r>
              <a:rPr lang="en-US" sz="2400" dirty="0"/>
              <a:t>2. Professional Learning</a:t>
            </a:r>
          </a:p>
        </p:txBody>
      </p:sp>
      <p:sp>
        <p:nvSpPr>
          <p:cNvPr id="4" name="Text Placeholder 3">
            <a:extLst>
              <a:ext uri="{FF2B5EF4-FFF2-40B4-BE49-F238E27FC236}">
                <a16:creationId xmlns:a16="http://schemas.microsoft.com/office/drawing/2014/main" id="{2D12EA68-8220-43B7-BEAE-0560F9AE26B7}"/>
              </a:ext>
            </a:extLst>
          </p:cNvPr>
          <p:cNvSpPr>
            <a:spLocks noGrp="1"/>
          </p:cNvSpPr>
          <p:nvPr>
            <p:ph sz="half" idx="14"/>
          </p:nvPr>
        </p:nvSpPr>
        <p:spPr>
          <a:xfrm>
            <a:off x="6096000" y="1925788"/>
            <a:ext cx="5876389" cy="3663285"/>
          </a:xfrm>
        </p:spPr>
        <p:txBody>
          <a:bodyPr rIns="91440">
            <a:noAutofit/>
          </a:bodyPr>
          <a:lstStyle/>
          <a:p>
            <a:pPr>
              <a:spcAft>
                <a:spcPts val="1200"/>
              </a:spcAft>
            </a:pPr>
            <a:r>
              <a:rPr lang="en-US" sz="2200" dirty="0">
                <a:solidFill>
                  <a:prstClr val="black"/>
                </a:solidFill>
              </a:rPr>
              <a:t>Individual Professional Development Plans (PDP) and Corrective Action Plans (CAPs);</a:t>
            </a:r>
          </a:p>
          <a:p>
            <a:pPr marL="285750" indent="-285750">
              <a:spcBef>
                <a:spcPts val="0"/>
              </a:spcBef>
              <a:buFont typeface="Arial" panose="020B0604020202020204" pitchFamily="34" charset="0"/>
              <a:buChar char="•"/>
            </a:pPr>
            <a:r>
              <a:rPr lang="en-US" sz="2200" dirty="0">
                <a:solidFill>
                  <a:prstClr val="black"/>
                </a:solidFill>
              </a:rPr>
              <a:t>School schedules noting collaboration time, e.g., Professional Learning Communities (PLCs);</a:t>
            </a:r>
          </a:p>
          <a:p>
            <a:pPr marL="285750" indent="-285750">
              <a:spcBef>
                <a:spcPts val="0"/>
              </a:spcBef>
              <a:buFont typeface="Arial" panose="020B0604020202020204" pitchFamily="34" charset="0"/>
              <a:buChar char="•"/>
            </a:pPr>
            <a:r>
              <a:rPr lang="en-US" sz="2200" dirty="0">
                <a:solidFill>
                  <a:prstClr val="black"/>
                </a:solidFill>
              </a:rPr>
              <a:t>District PDP;</a:t>
            </a:r>
          </a:p>
          <a:p>
            <a:pPr marL="285750" indent="-285750">
              <a:spcBef>
                <a:spcPts val="0"/>
              </a:spcBef>
              <a:buFont typeface="Arial" panose="020B0604020202020204" pitchFamily="34" charset="0"/>
              <a:buChar char="•"/>
            </a:pPr>
            <a:r>
              <a:rPr lang="en-US" sz="2200" dirty="0">
                <a:solidFill>
                  <a:prstClr val="black"/>
                </a:solidFill>
              </a:rPr>
              <a:t>Resources Aligned to PDP;</a:t>
            </a:r>
          </a:p>
          <a:p>
            <a:pPr marL="285750" indent="-285750">
              <a:spcBef>
                <a:spcPts val="0"/>
              </a:spcBef>
              <a:buFont typeface="Arial" panose="020B0604020202020204" pitchFamily="34" charset="0"/>
              <a:buChar char="•"/>
            </a:pPr>
            <a:r>
              <a:rPr lang="en-US" sz="2200" dirty="0">
                <a:solidFill>
                  <a:prstClr val="black"/>
                </a:solidFill>
              </a:rPr>
              <a:t>District Mentoring; and</a:t>
            </a:r>
          </a:p>
          <a:p>
            <a:pPr marL="285750" indent="-285750">
              <a:spcBef>
                <a:spcPts val="0"/>
              </a:spcBef>
              <a:buFont typeface="Arial" panose="020B0604020202020204" pitchFamily="34" charset="0"/>
              <a:buChar char="•"/>
            </a:pPr>
            <a:r>
              <a:rPr lang="en-US" sz="2200" dirty="0">
                <a:solidFill>
                  <a:prstClr val="black"/>
                </a:solidFill>
              </a:rPr>
              <a:t>State-Mandated PD.</a:t>
            </a:r>
          </a:p>
        </p:txBody>
      </p:sp>
      <p:sp>
        <p:nvSpPr>
          <p:cNvPr id="5" name="Slide Number Placeholder 4">
            <a:extLst>
              <a:ext uri="{FF2B5EF4-FFF2-40B4-BE49-F238E27FC236}">
                <a16:creationId xmlns:a16="http://schemas.microsoft.com/office/drawing/2014/main" id="{70274AAE-902D-4DF3-9AFE-A26345F54293}"/>
              </a:ext>
            </a:extLst>
          </p:cNvPr>
          <p:cNvSpPr>
            <a:spLocks noGrp="1"/>
          </p:cNvSpPr>
          <p:nvPr>
            <p:ph type="sldNum" sz="quarter" idx="12"/>
          </p:nvPr>
        </p:nvSpPr>
        <p:spPr/>
        <p:txBody>
          <a:bodyPr/>
          <a:lstStyle/>
          <a:p>
            <a:fld id="{A3D1C70C-36A2-44FC-A083-98959550CFF4}" type="slidenum">
              <a:rPr lang="en-US" smtClean="0"/>
              <a:t>10</a:t>
            </a:fld>
            <a:endParaRPr lang="en-US"/>
          </a:p>
        </p:txBody>
      </p:sp>
    </p:spTree>
    <p:extLst>
      <p:ext uri="{BB962C8B-B14F-4D97-AF65-F5344CB8AC3E}">
        <p14:creationId xmlns:p14="http://schemas.microsoft.com/office/powerpoint/2010/main" val="1167037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3E9E8B-FE51-46EE-BF82-A07F219F18FE}"/>
              </a:ext>
            </a:extLst>
          </p:cNvPr>
          <p:cNvSpPr>
            <a:spLocks noGrp="1"/>
          </p:cNvSpPr>
          <p:nvPr>
            <p:ph type="title"/>
          </p:nvPr>
        </p:nvSpPr>
        <p:spPr/>
        <p:txBody>
          <a:bodyPr/>
          <a:lstStyle/>
          <a:p>
            <a:pPr algn="l"/>
            <a:r>
              <a:rPr lang="en-US" sz="3400" dirty="0"/>
              <a:t>Personnel Indicators </a:t>
            </a:r>
            <a:r>
              <a:rPr lang="en-US" sz="2400" dirty="0"/>
              <a:t>(2 of 3)</a:t>
            </a:r>
          </a:p>
        </p:txBody>
      </p:sp>
      <p:sp>
        <p:nvSpPr>
          <p:cNvPr id="2" name="Text Placeholder 1">
            <a:extLst>
              <a:ext uri="{FF2B5EF4-FFF2-40B4-BE49-F238E27FC236}">
                <a16:creationId xmlns:a16="http://schemas.microsoft.com/office/drawing/2014/main" id="{61188DD5-4E6F-791C-B80F-FD2CE28374A2}"/>
              </a:ext>
            </a:extLst>
          </p:cNvPr>
          <p:cNvSpPr>
            <a:spLocks noGrp="1"/>
          </p:cNvSpPr>
          <p:nvPr>
            <p:ph type="body" idx="1"/>
          </p:nvPr>
        </p:nvSpPr>
        <p:spPr>
          <a:xfrm>
            <a:off x="171064" y="1046396"/>
            <a:ext cx="5876390" cy="823912"/>
          </a:xfrm>
        </p:spPr>
        <p:txBody>
          <a:bodyPr/>
          <a:lstStyle/>
          <a:p>
            <a:r>
              <a:rPr lang="en-US" dirty="0"/>
              <a:t>3. Provisional Certification</a:t>
            </a:r>
          </a:p>
        </p:txBody>
      </p:sp>
      <p:sp>
        <p:nvSpPr>
          <p:cNvPr id="3" name="Content Placeholder 2">
            <a:extLst>
              <a:ext uri="{FF2B5EF4-FFF2-40B4-BE49-F238E27FC236}">
                <a16:creationId xmlns:a16="http://schemas.microsoft.com/office/drawing/2014/main" id="{CE2E4E6A-7C92-4B5A-9583-01263C90101F}"/>
              </a:ext>
            </a:extLst>
          </p:cNvPr>
          <p:cNvSpPr>
            <a:spLocks noGrp="1"/>
          </p:cNvSpPr>
          <p:nvPr>
            <p:ph sz="half" idx="2"/>
          </p:nvPr>
        </p:nvSpPr>
        <p:spPr>
          <a:xfrm>
            <a:off x="171064" y="1964437"/>
            <a:ext cx="5876389" cy="3664374"/>
          </a:xfrm>
        </p:spPr>
        <p:txBody>
          <a:bodyPr>
            <a:normAutofit fontScale="85000" lnSpcReduction="10000"/>
          </a:bodyPr>
          <a:lstStyle/>
          <a:p>
            <a:pPr marL="285750" indent="-285750">
              <a:spcBef>
                <a:spcPts val="0"/>
              </a:spcBef>
            </a:pPr>
            <a:r>
              <a:rPr lang="en-US" sz="2600" dirty="0">
                <a:solidFill>
                  <a:prstClr val="black"/>
                </a:solidFill>
              </a:rPr>
              <a:t>Registered for residency and Provisional Certification;</a:t>
            </a:r>
          </a:p>
          <a:p>
            <a:pPr marL="285750" indent="-285750">
              <a:spcBef>
                <a:spcPts val="0"/>
              </a:spcBef>
            </a:pPr>
            <a:r>
              <a:rPr lang="en-US" sz="2600" dirty="0">
                <a:solidFill>
                  <a:prstClr val="black"/>
                </a:solidFill>
              </a:rPr>
              <a:t>Mentoring/Evaluation;</a:t>
            </a:r>
          </a:p>
          <a:p>
            <a:pPr marL="285750" indent="-285750">
              <a:spcBef>
                <a:spcPts val="0"/>
              </a:spcBef>
            </a:pPr>
            <a:r>
              <a:rPr lang="en-US" sz="2600" dirty="0">
                <a:solidFill>
                  <a:prstClr val="black"/>
                </a:solidFill>
              </a:rPr>
              <a:t>Progress toward completion of Teacher of Students with Disabilities and/or Bilingual certifications; and</a:t>
            </a:r>
          </a:p>
          <a:p>
            <a:pPr marL="285750" indent="-285750">
              <a:spcBef>
                <a:spcPts val="0"/>
              </a:spcBef>
            </a:pPr>
            <a:r>
              <a:rPr lang="en-US" sz="2600" dirty="0">
                <a:solidFill>
                  <a:prstClr val="black"/>
                </a:solidFill>
              </a:rPr>
              <a:t>District information required for completion of Standard License submitted to DOE in timely fashion.</a:t>
            </a:r>
          </a:p>
        </p:txBody>
      </p:sp>
      <p:sp>
        <p:nvSpPr>
          <p:cNvPr id="7" name="Text Placeholder 6">
            <a:extLst>
              <a:ext uri="{FF2B5EF4-FFF2-40B4-BE49-F238E27FC236}">
                <a16:creationId xmlns:a16="http://schemas.microsoft.com/office/drawing/2014/main" id="{C5212118-F0F7-2A82-D7A9-A20D82128A44}"/>
              </a:ext>
            </a:extLst>
          </p:cNvPr>
          <p:cNvSpPr>
            <a:spLocks noGrp="1"/>
          </p:cNvSpPr>
          <p:nvPr>
            <p:ph type="body" idx="13"/>
          </p:nvPr>
        </p:nvSpPr>
        <p:spPr>
          <a:xfrm>
            <a:off x="6145878" y="1047485"/>
            <a:ext cx="5876390" cy="823912"/>
          </a:xfrm>
        </p:spPr>
        <p:txBody>
          <a:bodyPr/>
          <a:lstStyle/>
          <a:p>
            <a:r>
              <a:rPr lang="en-US" dirty="0"/>
              <a:t>4. Staffing Practices</a:t>
            </a:r>
          </a:p>
        </p:txBody>
      </p:sp>
      <p:sp>
        <p:nvSpPr>
          <p:cNvPr id="4" name="Content Placeholder 3">
            <a:extLst>
              <a:ext uri="{FF2B5EF4-FFF2-40B4-BE49-F238E27FC236}">
                <a16:creationId xmlns:a16="http://schemas.microsoft.com/office/drawing/2014/main" id="{2701F272-955A-49A5-A85C-46E6EA9EFE61}"/>
              </a:ext>
            </a:extLst>
          </p:cNvPr>
          <p:cNvSpPr>
            <a:spLocks noGrp="1"/>
          </p:cNvSpPr>
          <p:nvPr>
            <p:ph sz="half" idx="14"/>
          </p:nvPr>
        </p:nvSpPr>
        <p:spPr>
          <a:xfrm>
            <a:off x="6145878" y="1965525"/>
            <a:ext cx="5876389" cy="3663285"/>
          </a:xfrm>
        </p:spPr>
        <p:txBody>
          <a:bodyPr>
            <a:normAutofit/>
          </a:bodyPr>
          <a:lstStyle/>
          <a:p>
            <a:pPr marL="285750" indent="-285750">
              <a:spcBef>
                <a:spcPts val="0"/>
              </a:spcBef>
            </a:pPr>
            <a:r>
              <a:rPr lang="en-US" sz="2400" dirty="0">
                <a:solidFill>
                  <a:prstClr val="black"/>
                </a:solidFill>
              </a:rPr>
              <a:t>Criminal History check;</a:t>
            </a:r>
          </a:p>
          <a:p>
            <a:pPr marL="285750" indent="-285750">
              <a:spcBef>
                <a:spcPts val="0"/>
              </a:spcBef>
            </a:pPr>
            <a:r>
              <a:rPr lang="en-US" sz="2400" dirty="0">
                <a:solidFill>
                  <a:prstClr val="black"/>
                </a:solidFill>
              </a:rPr>
              <a:t>Physical exam;</a:t>
            </a:r>
          </a:p>
          <a:p>
            <a:pPr marL="285750" indent="-285750">
              <a:spcBef>
                <a:spcPts val="0"/>
              </a:spcBef>
            </a:pPr>
            <a:r>
              <a:rPr lang="en-US" sz="2400" dirty="0">
                <a:solidFill>
                  <a:prstClr val="black"/>
                </a:solidFill>
              </a:rPr>
              <a:t>Approved job descriptions and appropriately certified;</a:t>
            </a:r>
          </a:p>
          <a:p>
            <a:pPr marL="285750" indent="-285750">
              <a:spcBef>
                <a:spcPts val="0"/>
              </a:spcBef>
            </a:pPr>
            <a:r>
              <a:rPr lang="en-US" sz="2400" dirty="0">
                <a:solidFill>
                  <a:prstClr val="black"/>
                </a:solidFill>
              </a:rPr>
              <a:t>Accurate staff attendance records and attendance analysis; and</a:t>
            </a:r>
          </a:p>
          <a:p>
            <a:pPr marL="285750" indent="-285750">
              <a:spcBef>
                <a:spcPts val="0"/>
              </a:spcBef>
            </a:pPr>
            <a:r>
              <a:rPr lang="en-US" sz="2400" dirty="0">
                <a:solidFill>
                  <a:prstClr val="black"/>
                </a:solidFill>
              </a:rPr>
              <a:t>Substitute tracking.</a:t>
            </a:r>
          </a:p>
        </p:txBody>
      </p:sp>
      <p:sp>
        <p:nvSpPr>
          <p:cNvPr id="5" name="Slide Number Placeholder 4">
            <a:extLst>
              <a:ext uri="{FF2B5EF4-FFF2-40B4-BE49-F238E27FC236}">
                <a16:creationId xmlns:a16="http://schemas.microsoft.com/office/drawing/2014/main" id="{5EA7C9D0-4274-4683-9E4A-E866887E9D8C}"/>
              </a:ext>
            </a:extLst>
          </p:cNvPr>
          <p:cNvSpPr>
            <a:spLocks noGrp="1"/>
          </p:cNvSpPr>
          <p:nvPr>
            <p:ph type="sldNum" sz="quarter" idx="12"/>
          </p:nvPr>
        </p:nvSpPr>
        <p:spPr/>
        <p:txBody>
          <a:bodyPr/>
          <a:lstStyle/>
          <a:p>
            <a:fld id="{A3D1C70C-36A2-44FC-A083-98959550CFF4}" type="slidenum">
              <a:rPr lang="en-US" smtClean="0"/>
              <a:t>11</a:t>
            </a:fld>
            <a:endParaRPr lang="en-US"/>
          </a:p>
        </p:txBody>
      </p:sp>
    </p:spTree>
    <p:extLst>
      <p:ext uri="{BB962C8B-B14F-4D97-AF65-F5344CB8AC3E}">
        <p14:creationId xmlns:p14="http://schemas.microsoft.com/office/powerpoint/2010/main" val="377276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8F7C5C-F33D-458B-9436-163EE47B6D74}"/>
              </a:ext>
            </a:extLst>
          </p:cNvPr>
          <p:cNvSpPr>
            <a:spLocks noGrp="1"/>
          </p:cNvSpPr>
          <p:nvPr>
            <p:ph type="title"/>
          </p:nvPr>
        </p:nvSpPr>
        <p:spPr/>
        <p:txBody>
          <a:bodyPr/>
          <a:lstStyle/>
          <a:p>
            <a:pPr algn="l"/>
            <a:r>
              <a:rPr lang="en-US" sz="3400"/>
              <a:t>Personnel Indicators </a:t>
            </a:r>
            <a:r>
              <a:rPr lang="en-US" sz="2400"/>
              <a:t>(3 of 3)</a:t>
            </a:r>
          </a:p>
        </p:txBody>
      </p:sp>
      <p:sp>
        <p:nvSpPr>
          <p:cNvPr id="2" name="Text Placeholder 1">
            <a:extLst>
              <a:ext uri="{FF2B5EF4-FFF2-40B4-BE49-F238E27FC236}">
                <a16:creationId xmlns:a16="http://schemas.microsoft.com/office/drawing/2014/main" id="{5C9E8DDF-4FC0-6BF7-3E52-C8C686D3D3B3}"/>
              </a:ext>
            </a:extLst>
          </p:cNvPr>
          <p:cNvSpPr>
            <a:spLocks noGrp="1"/>
          </p:cNvSpPr>
          <p:nvPr>
            <p:ph type="body" idx="1"/>
          </p:nvPr>
        </p:nvSpPr>
        <p:spPr>
          <a:xfrm>
            <a:off x="171064" y="1261548"/>
            <a:ext cx="5732195" cy="823912"/>
          </a:xfrm>
        </p:spPr>
        <p:txBody>
          <a:bodyPr rIns="365760"/>
          <a:lstStyle/>
          <a:p>
            <a:r>
              <a:rPr lang="en-US" dirty="0"/>
              <a:t>5. Position Control Roster (PCR)</a:t>
            </a:r>
          </a:p>
        </p:txBody>
      </p:sp>
      <p:sp>
        <p:nvSpPr>
          <p:cNvPr id="3" name="Content Placeholder 2">
            <a:extLst>
              <a:ext uri="{FF2B5EF4-FFF2-40B4-BE49-F238E27FC236}">
                <a16:creationId xmlns:a16="http://schemas.microsoft.com/office/drawing/2014/main" id="{705496EE-4A25-43CD-8B0D-B495750274E6}"/>
              </a:ext>
            </a:extLst>
          </p:cNvPr>
          <p:cNvSpPr>
            <a:spLocks noGrp="1"/>
          </p:cNvSpPr>
          <p:nvPr>
            <p:ph sz="half" idx="2"/>
          </p:nvPr>
        </p:nvSpPr>
        <p:spPr/>
        <p:txBody>
          <a:bodyPr>
            <a:normAutofit/>
          </a:bodyPr>
          <a:lstStyle/>
          <a:p>
            <a:pPr marL="285750" indent="-285750">
              <a:spcBef>
                <a:spcPts val="0"/>
              </a:spcBef>
            </a:pPr>
            <a:r>
              <a:rPr lang="en-US" sz="2400" dirty="0">
                <a:solidFill>
                  <a:prstClr val="black"/>
                </a:solidFill>
              </a:rPr>
              <a:t>Tracking of key fields already required by </a:t>
            </a:r>
            <a:r>
              <a:rPr lang="en-US" sz="2400" dirty="0">
                <a:solidFill>
                  <a:prstClr val="black"/>
                </a:solidFill>
                <a:hlinkClick r:id="rId3"/>
              </a:rPr>
              <a:t>6A:23A-6.8</a:t>
            </a:r>
            <a:r>
              <a:rPr lang="en-US" sz="2400" dirty="0">
                <a:solidFill>
                  <a:prstClr val="black"/>
                </a:solidFill>
              </a:rPr>
              <a:t> in PCR</a:t>
            </a:r>
            <a:r>
              <a:rPr lang="en-US" sz="2400" i="1" dirty="0">
                <a:solidFill>
                  <a:prstClr val="black"/>
                </a:solidFill>
              </a:rPr>
              <a:t>;</a:t>
            </a:r>
          </a:p>
          <a:p>
            <a:pPr marL="285750" indent="-285750">
              <a:spcBef>
                <a:spcPts val="0"/>
              </a:spcBef>
            </a:pPr>
            <a:r>
              <a:rPr lang="en-US" sz="2400" dirty="0">
                <a:solidFill>
                  <a:prstClr val="black"/>
                </a:solidFill>
              </a:rPr>
              <a:t>PCR is up to date/accurate; and</a:t>
            </a:r>
          </a:p>
          <a:p>
            <a:pPr marL="285750" indent="-285750">
              <a:spcBef>
                <a:spcPts val="0"/>
              </a:spcBef>
            </a:pPr>
            <a:r>
              <a:rPr lang="en-US" sz="2400" dirty="0">
                <a:solidFill>
                  <a:prstClr val="black"/>
                </a:solidFill>
              </a:rPr>
              <a:t>PCR reconciles with Budget line items.</a:t>
            </a:r>
          </a:p>
        </p:txBody>
      </p:sp>
      <p:sp>
        <p:nvSpPr>
          <p:cNvPr id="7" name="Text Placeholder 6">
            <a:extLst>
              <a:ext uri="{FF2B5EF4-FFF2-40B4-BE49-F238E27FC236}">
                <a16:creationId xmlns:a16="http://schemas.microsoft.com/office/drawing/2014/main" id="{6A6E1AE8-EA11-E25E-87C0-ED0CE8753C18}"/>
              </a:ext>
            </a:extLst>
          </p:cNvPr>
          <p:cNvSpPr>
            <a:spLocks noGrp="1"/>
          </p:cNvSpPr>
          <p:nvPr>
            <p:ph type="body" idx="13"/>
          </p:nvPr>
        </p:nvSpPr>
        <p:spPr>
          <a:xfrm>
            <a:off x="6145878" y="1262637"/>
            <a:ext cx="5876390" cy="823912"/>
          </a:xfrm>
        </p:spPr>
        <p:txBody>
          <a:bodyPr/>
          <a:lstStyle/>
          <a:p>
            <a:r>
              <a:rPr lang="en-US" dirty="0"/>
              <a:t>6. Supervision &amp; Feedback</a:t>
            </a:r>
          </a:p>
        </p:txBody>
      </p:sp>
      <p:sp>
        <p:nvSpPr>
          <p:cNvPr id="4" name="Content Placeholder 3">
            <a:extLst>
              <a:ext uri="{FF2B5EF4-FFF2-40B4-BE49-F238E27FC236}">
                <a16:creationId xmlns:a16="http://schemas.microsoft.com/office/drawing/2014/main" id="{068FCC68-5D97-499E-8901-615F97689A63}"/>
              </a:ext>
            </a:extLst>
          </p:cNvPr>
          <p:cNvSpPr>
            <a:spLocks noGrp="1"/>
          </p:cNvSpPr>
          <p:nvPr>
            <p:ph sz="half" idx="14"/>
          </p:nvPr>
        </p:nvSpPr>
        <p:spPr/>
        <p:txBody>
          <a:bodyPr/>
          <a:lstStyle/>
          <a:p>
            <a:pPr marL="285750" indent="-285750">
              <a:spcBef>
                <a:spcPts val="0"/>
              </a:spcBef>
            </a:pPr>
            <a:r>
              <a:rPr lang="en-US" sz="2400" dirty="0">
                <a:solidFill>
                  <a:prstClr val="black"/>
                </a:solidFill>
              </a:rPr>
              <a:t>Evaluation completed and timely;</a:t>
            </a:r>
          </a:p>
          <a:p>
            <a:pPr marL="285750" indent="-285750">
              <a:spcBef>
                <a:spcPts val="0"/>
              </a:spcBef>
            </a:pPr>
            <a:r>
              <a:rPr lang="en-US" sz="2400" dirty="0">
                <a:solidFill>
                  <a:prstClr val="black"/>
                </a:solidFill>
              </a:rPr>
              <a:t>Goal-setting completed and timely; and</a:t>
            </a:r>
          </a:p>
          <a:p>
            <a:pPr marL="285750" indent="-285750">
              <a:spcBef>
                <a:spcPts val="0"/>
              </a:spcBef>
            </a:pPr>
            <a:r>
              <a:rPr lang="en-US" sz="2400" dirty="0">
                <a:solidFill>
                  <a:prstClr val="black"/>
                </a:solidFill>
              </a:rPr>
              <a:t>Professional Development Plans completed and timely.</a:t>
            </a:r>
          </a:p>
        </p:txBody>
      </p:sp>
      <p:sp>
        <p:nvSpPr>
          <p:cNvPr id="5" name="Slide Number Placeholder 4">
            <a:extLst>
              <a:ext uri="{FF2B5EF4-FFF2-40B4-BE49-F238E27FC236}">
                <a16:creationId xmlns:a16="http://schemas.microsoft.com/office/drawing/2014/main" id="{FFD769B1-DB2B-4B5A-86A9-8DB88F73B001}"/>
              </a:ext>
            </a:extLst>
          </p:cNvPr>
          <p:cNvSpPr>
            <a:spLocks noGrp="1"/>
          </p:cNvSpPr>
          <p:nvPr>
            <p:ph type="sldNum" sz="quarter" idx="12"/>
          </p:nvPr>
        </p:nvSpPr>
        <p:spPr/>
        <p:txBody>
          <a:bodyPr/>
          <a:lstStyle/>
          <a:p>
            <a:fld id="{A3D1C70C-36A2-44FC-A083-98959550CFF4}" type="slidenum">
              <a:rPr lang="en-US" smtClean="0"/>
              <a:t>12</a:t>
            </a:fld>
            <a:endParaRPr lang="en-US"/>
          </a:p>
        </p:txBody>
      </p:sp>
    </p:spTree>
    <p:extLst>
      <p:ext uri="{BB962C8B-B14F-4D97-AF65-F5344CB8AC3E}">
        <p14:creationId xmlns:p14="http://schemas.microsoft.com/office/powerpoint/2010/main" val="369972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50F5-7B6A-4932-B214-83547B9E738F}"/>
              </a:ext>
            </a:extLst>
          </p:cNvPr>
          <p:cNvSpPr>
            <a:spLocks noGrp="1"/>
          </p:cNvSpPr>
          <p:nvPr>
            <p:ph type="title"/>
          </p:nvPr>
        </p:nvSpPr>
        <p:spPr/>
        <p:txBody>
          <a:bodyPr>
            <a:noAutofit/>
          </a:bodyPr>
          <a:lstStyle/>
          <a:p>
            <a:pPr algn="l"/>
            <a:r>
              <a:rPr lang="en-US" sz="3400" dirty="0">
                <a:latin typeface="Palatino Linotype" panose="02040502050505030304" pitchFamily="18" charset="0"/>
              </a:rPr>
              <a:t>NJQSAC Personnel Evaluation Considerations</a:t>
            </a:r>
          </a:p>
        </p:txBody>
      </p:sp>
      <p:sp>
        <p:nvSpPr>
          <p:cNvPr id="7" name="Content Placeholder 6">
            <a:extLst>
              <a:ext uri="{FF2B5EF4-FFF2-40B4-BE49-F238E27FC236}">
                <a16:creationId xmlns:a16="http://schemas.microsoft.com/office/drawing/2014/main" id="{94675B81-0615-C7BE-B5EB-4633B3E10DC1}"/>
              </a:ext>
            </a:extLst>
          </p:cNvPr>
          <p:cNvSpPr>
            <a:spLocks noGrp="1"/>
          </p:cNvSpPr>
          <p:nvPr>
            <p:ph idx="1"/>
          </p:nvPr>
        </p:nvSpPr>
        <p:spPr>
          <a:xfrm>
            <a:off x="146292" y="1202026"/>
            <a:ext cx="11890272" cy="586433"/>
          </a:xfrm>
        </p:spPr>
        <p:txBody>
          <a:bodyPr/>
          <a:lstStyle/>
          <a:p>
            <a:pPr marL="0" indent="0">
              <a:buNone/>
            </a:pPr>
            <a:r>
              <a:rPr lang="en-US" sz="2800" b="1" dirty="0"/>
              <a:t>Evaluation Approaches</a:t>
            </a:r>
          </a:p>
        </p:txBody>
      </p:sp>
      <p:sp>
        <p:nvSpPr>
          <p:cNvPr id="8" name="Content Placeholder 7">
            <a:extLst>
              <a:ext uri="{FF2B5EF4-FFF2-40B4-BE49-F238E27FC236}">
                <a16:creationId xmlns:a16="http://schemas.microsoft.com/office/drawing/2014/main" id="{1BDA993D-E7AA-F256-550F-32449FA88BDB}"/>
              </a:ext>
            </a:extLst>
          </p:cNvPr>
          <p:cNvSpPr>
            <a:spLocks noGrp="1"/>
          </p:cNvSpPr>
          <p:nvPr>
            <p:ph idx="13"/>
          </p:nvPr>
        </p:nvSpPr>
        <p:spPr>
          <a:xfrm>
            <a:off x="146292" y="1912081"/>
            <a:ext cx="11890272" cy="3889229"/>
          </a:xfrm>
        </p:spPr>
        <p:txBody>
          <a:bodyPr rIns="91440" numCol="2"/>
          <a:lstStyle/>
          <a:p>
            <a:pPr>
              <a:spcBef>
                <a:spcPts val="700"/>
              </a:spcBef>
              <a:spcAft>
                <a:spcPts val="0"/>
              </a:spcAft>
            </a:pPr>
            <a:r>
              <a:rPr lang="en-US" sz="2300" b="1" dirty="0"/>
              <a:t>DOE provides data as evidence: </a:t>
            </a:r>
            <a:r>
              <a:rPr lang="en-US" sz="2300" dirty="0"/>
              <a:t>Program office provides district evaluation summary data; e.g. DPRs </a:t>
            </a:r>
            <a:br>
              <a:rPr lang="en-US" sz="2300" dirty="0"/>
            </a:br>
            <a:r>
              <a:rPr lang="en-US" sz="2300" dirty="0"/>
              <a:t>1a–c;</a:t>
            </a:r>
          </a:p>
          <a:p>
            <a:pPr>
              <a:spcBef>
                <a:spcPts val="700"/>
              </a:spcBef>
              <a:spcAft>
                <a:spcPts val="0"/>
              </a:spcAft>
            </a:pPr>
            <a:r>
              <a:rPr lang="en-US" sz="2300" b="1" dirty="0"/>
              <a:t>District provides evidence</a:t>
            </a:r>
            <a:r>
              <a:rPr lang="en-US" sz="2300" u="sng" dirty="0"/>
              <a:t>:</a:t>
            </a:r>
            <a:r>
              <a:rPr lang="en-US" sz="2300" dirty="0"/>
              <a:t> County Office requires evidence from district as specified by manual, this is most common;</a:t>
            </a:r>
          </a:p>
          <a:p>
            <a:pPr>
              <a:spcBef>
                <a:spcPts val="700"/>
              </a:spcBef>
              <a:spcAft>
                <a:spcPts val="0"/>
              </a:spcAft>
            </a:pPr>
            <a:r>
              <a:rPr lang="en-US" sz="2300" u="sng" dirty="0">
                <a:hlinkClick r:id="rId3"/>
              </a:rPr>
              <a:t>Data Sample Size</a:t>
            </a:r>
            <a:r>
              <a:rPr lang="en-US" sz="2300" u="sng" dirty="0"/>
              <a:t>: </a:t>
            </a:r>
            <a:r>
              <a:rPr lang="en-US" sz="2300" dirty="0"/>
              <a:t>sample size is determined by enrollment, number of teachers, administrators, etc.; </a:t>
            </a:r>
          </a:p>
          <a:p>
            <a:pPr>
              <a:spcBef>
                <a:spcPts val="700"/>
              </a:spcBef>
              <a:spcAft>
                <a:spcPts val="0"/>
              </a:spcAft>
            </a:pPr>
            <a:r>
              <a:rPr lang="en-US" sz="2300" b="1" dirty="0"/>
              <a:t>Remote vs. site visit: </a:t>
            </a:r>
            <a:r>
              <a:rPr lang="en-US" sz="2300" dirty="0"/>
              <a:t>some </a:t>
            </a:r>
            <a:br>
              <a:rPr lang="en-US" sz="2300" dirty="0"/>
            </a:br>
            <a:r>
              <a:rPr lang="en-US" sz="2300" dirty="0"/>
              <a:t>documents can be provided remotely while others need to be reviewed on site;</a:t>
            </a:r>
          </a:p>
          <a:p>
            <a:pPr marL="342900" indent="-342900">
              <a:spcBef>
                <a:spcPts val="700"/>
              </a:spcBef>
              <a:spcAft>
                <a:spcPts val="0"/>
              </a:spcAft>
            </a:pPr>
            <a:r>
              <a:rPr lang="en-US" sz="2300" b="1" dirty="0"/>
              <a:t>County Office requires district evidence: </a:t>
            </a:r>
            <a:r>
              <a:rPr lang="en-US" sz="2300" dirty="0"/>
              <a:t>as guided by program office information and other report, e.g.:</a:t>
            </a:r>
          </a:p>
          <a:p>
            <a:pPr marL="800100" lvl="1" indent="-342900">
              <a:spcBef>
                <a:spcPts val="800"/>
              </a:spcBef>
              <a:spcAft>
                <a:spcPts val="700"/>
              </a:spcAft>
              <a:buFont typeface="Courier New" panose="02070309020205020404" pitchFamily="49" charset="0"/>
              <a:buChar char="o"/>
            </a:pPr>
            <a:r>
              <a:rPr lang="en-US" sz="2000" dirty="0"/>
              <a:t>2a: Corrective Action Plan, </a:t>
            </a:r>
          </a:p>
          <a:p>
            <a:pPr marL="800100" lvl="1" indent="-342900">
              <a:spcAft>
                <a:spcPts val="700"/>
              </a:spcAft>
              <a:buFont typeface="Courier New" panose="02070309020205020404" pitchFamily="49" charset="0"/>
              <a:buChar char="o"/>
            </a:pPr>
            <a:r>
              <a:rPr lang="en-US" sz="2000" dirty="0"/>
              <a:t>4c Matrix Report information aligned to local records</a:t>
            </a:r>
          </a:p>
        </p:txBody>
      </p:sp>
      <p:sp>
        <p:nvSpPr>
          <p:cNvPr id="5" name="TextBox 4">
            <a:extLst>
              <a:ext uri="{FF2B5EF4-FFF2-40B4-BE49-F238E27FC236}">
                <a16:creationId xmlns:a16="http://schemas.microsoft.com/office/drawing/2014/main" id="{CE780104-FD9B-4BF2-A94B-A1C77A7C6065}"/>
              </a:ext>
            </a:extLst>
          </p:cNvPr>
          <p:cNvSpPr txBox="1"/>
          <p:nvPr/>
        </p:nvSpPr>
        <p:spPr>
          <a:xfrm>
            <a:off x="10787063" y="6257925"/>
            <a:ext cx="439491" cy="307777"/>
          </a:xfrm>
          <a:prstGeom prst="rect">
            <a:avLst/>
          </a:prstGeom>
          <a:noFill/>
        </p:spPr>
        <p:txBody>
          <a:bodyPr wrap="square" lIns="91440" tIns="45720" rIns="91440" bIns="45720" rtlCol="0" anchor="t">
            <a:spAutoFit/>
          </a:bodyPr>
          <a:lstStyle/>
          <a:p>
            <a:r>
              <a:rPr lang="en-US" sz="1400">
                <a:solidFill>
                  <a:schemeClr val="bg1"/>
                </a:solidFill>
              </a:rPr>
              <a:t>13</a:t>
            </a:r>
          </a:p>
        </p:txBody>
      </p:sp>
    </p:spTree>
    <p:extLst>
      <p:ext uri="{BB962C8B-B14F-4D97-AF65-F5344CB8AC3E}">
        <p14:creationId xmlns:p14="http://schemas.microsoft.com/office/powerpoint/2010/main" val="9616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09C9-9280-4E6D-AC93-20068A2AFAF4}"/>
              </a:ext>
            </a:extLst>
          </p:cNvPr>
          <p:cNvSpPr>
            <a:spLocks noGrp="1"/>
          </p:cNvSpPr>
          <p:nvPr>
            <p:ph type="title"/>
          </p:nvPr>
        </p:nvSpPr>
        <p:spPr/>
        <p:txBody>
          <a:bodyPr>
            <a:normAutofit/>
          </a:bodyPr>
          <a:lstStyle/>
          <a:p>
            <a:pPr algn="l"/>
            <a:r>
              <a:rPr lang="en-US" sz="3400">
                <a:latin typeface="Palatino Linotype" panose="02040502050505030304" pitchFamily="18" charset="0"/>
              </a:rPr>
              <a:t>Overview of Personnel Indicators 1a–f</a:t>
            </a:r>
          </a:p>
        </p:txBody>
      </p:sp>
      <p:sp>
        <p:nvSpPr>
          <p:cNvPr id="3" name="Content Placeholder 2">
            <a:extLst>
              <a:ext uri="{FF2B5EF4-FFF2-40B4-BE49-F238E27FC236}">
                <a16:creationId xmlns:a16="http://schemas.microsoft.com/office/drawing/2014/main" id="{A171F559-FBC1-42D2-83FB-5F154E99B2AB}"/>
              </a:ext>
            </a:extLst>
          </p:cNvPr>
          <p:cNvSpPr>
            <a:spLocks noGrp="1"/>
          </p:cNvSpPr>
          <p:nvPr>
            <p:ph type="body" sz="quarter" idx="11"/>
          </p:nvPr>
        </p:nvSpPr>
        <p:spPr/>
        <p:txBody>
          <a:bodyPr>
            <a:normAutofit/>
          </a:bodyPr>
          <a:lstStyle/>
          <a:p>
            <a:pPr marL="0" indent="0">
              <a:lnSpc>
                <a:spcPct val="150000"/>
              </a:lnSpc>
              <a:buNone/>
            </a:pPr>
            <a:r>
              <a:rPr lang="en-US" sz="2000" dirty="0"/>
              <a:t>Indicators 1 a</a:t>
            </a:r>
            <a:r>
              <a:rPr lang="en-US" sz="2100" dirty="0"/>
              <a:t>–</a:t>
            </a:r>
            <a:r>
              <a:rPr lang="en-US" sz="2000" dirty="0"/>
              <a:t>f require an audit of staff personnel files and other relevant school district records demonstrates that evaluation and staff development processes have occurred in accordance with </a:t>
            </a:r>
            <a:r>
              <a:rPr lang="en-US" sz="2000" i="1" dirty="0">
                <a:hlinkClick r:id="rId3"/>
              </a:rPr>
              <a:t>N.J.A.C.</a:t>
            </a:r>
            <a:r>
              <a:rPr lang="en-US" sz="2000" dirty="0">
                <a:hlinkClick r:id="rId3"/>
              </a:rPr>
              <a:t> 6A:9C </a:t>
            </a:r>
            <a:r>
              <a:rPr lang="en-US" sz="2000" dirty="0"/>
              <a:t>and </a:t>
            </a:r>
            <a:r>
              <a:rPr lang="en-US" sz="2000" dirty="0">
                <a:hlinkClick r:id="rId4"/>
              </a:rPr>
              <a:t>6A:10 </a:t>
            </a:r>
            <a:r>
              <a:rPr lang="en-US" sz="2000" dirty="0"/>
              <a:t>in the following categories:</a:t>
            </a:r>
          </a:p>
          <a:p>
            <a:pPr>
              <a:lnSpc>
                <a:spcPct val="150000"/>
              </a:lnSpc>
              <a:spcBef>
                <a:spcPts val="0"/>
              </a:spcBef>
              <a:spcAft>
                <a:spcPts val="0"/>
              </a:spcAft>
            </a:pPr>
            <a:r>
              <a:rPr lang="en-US" sz="2000" dirty="0">
                <a:ea typeface="Times New Roman" panose="02020603050405020304" pitchFamily="18" charset="0"/>
                <a:cs typeface="Times New Roman" panose="02020603050405020304" pitchFamily="18" charset="0"/>
              </a:rPr>
              <a:t>Indicator 1a </a:t>
            </a:r>
            <a:r>
              <a:rPr lang="en-US" sz="2100" dirty="0"/>
              <a:t>—</a:t>
            </a:r>
            <a:r>
              <a:rPr lang="en-US" sz="2000" dirty="0">
                <a:ea typeface="Times New Roman" panose="02020603050405020304" pitchFamily="18" charset="0"/>
                <a:cs typeface="Times New Roman" panose="02020603050405020304" pitchFamily="18" charset="0"/>
              </a:rPr>
              <a:t> Teachers;</a:t>
            </a:r>
          </a:p>
          <a:p>
            <a:pPr>
              <a:lnSpc>
                <a:spcPct val="150000"/>
              </a:lnSpc>
              <a:spcBef>
                <a:spcPts val="0"/>
              </a:spcBef>
              <a:spcAft>
                <a:spcPts val="0"/>
              </a:spcAft>
            </a:pPr>
            <a:r>
              <a:rPr lang="en-US" sz="2000" dirty="0">
                <a:ea typeface="Times New Roman" panose="02020603050405020304" pitchFamily="18" charset="0"/>
                <a:cs typeface="Times New Roman" panose="02020603050405020304" pitchFamily="18" charset="0"/>
              </a:rPr>
              <a:t>Indicator 1b </a:t>
            </a:r>
            <a:r>
              <a:rPr lang="en-US" sz="2000" dirty="0"/>
              <a:t>—</a:t>
            </a:r>
            <a:r>
              <a:rPr lang="en-US" sz="2000" dirty="0">
                <a:ea typeface="Times New Roman" panose="02020603050405020304" pitchFamily="18" charset="0"/>
                <a:cs typeface="Times New Roman" panose="02020603050405020304" pitchFamily="18" charset="0"/>
              </a:rPr>
              <a:t> School ;</a:t>
            </a:r>
          </a:p>
          <a:p>
            <a:pPr>
              <a:lnSpc>
                <a:spcPct val="150000"/>
              </a:lnSpc>
              <a:spcBef>
                <a:spcPts val="0"/>
              </a:spcBef>
              <a:spcAft>
                <a:spcPts val="0"/>
              </a:spcAft>
            </a:pPr>
            <a:r>
              <a:rPr lang="en-US" sz="2000" dirty="0">
                <a:ea typeface="Times New Roman" panose="02020603050405020304" pitchFamily="18" charset="0"/>
                <a:cs typeface="Times New Roman" panose="02020603050405020304" pitchFamily="18" charset="0"/>
              </a:rPr>
              <a:t>Indicator 1c </a:t>
            </a:r>
            <a:r>
              <a:rPr lang="en-US" sz="2000" dirty="0"/>
              <a:t>— </a:t>
            </a:r>
            <a:r>
              <a:rPr lang="en-US" sz="2000" dirty="0">
                <a:ea typeface="Times New Roman" panose="02020603050405020304" pitchFamily="18" charset="0"/>
                <a:cs typeface="Times New Roman" panose="02020603050405020304" pitchFamily="18" charset="0"/>
              </a:rPr>
              <a:t>Other Certified Staff;</a:t>
            </a:r>
          </a:p>
          <a:p>
            <a:pPr>
              <a:lnSpc>
                <a:spcPct val="150000"/>
              </a:lnSpc>
              <a:spcBef>
                <a:spcPts val="0"/>
              </a:spcBef>
              <a:spcAft>
                <a:spcPts val="0"/>
              </a:spcAft>
            </a:pPr>
            <a:r>
              <a:rPr lang="en-US" sz="2000" dirty="0">
                <a:ea typeface="Times New Roman" panose="02020603050405020304" pitchFamily="18" charset="0"/>
                <a:cs typeface="Times New Roman" panose="02020603050405020304" pitchFamily="18" charset="0"/>
              </a:rPr>
              <a:t>Indicator 1d </a:t>
            </a:r>
            <a:r>
              <a:rPr lang="en-US" sz="2000" dirty="0"/>
              <a:t>—</a:t>
            </a:r>
            <a:r>
              <a:rPr lang="en-US" sz="2000" dirty="0">
                <a:ea typeface="Times New Roman" panose="02020603050405020304" pitchFamily="18" charset="0"/>
                <a:cs typeface="Times New Roman" panose="02020603050405020304" pitchFamily="18" charset="0"/>
              </a:rPr>
              <a:t> Evaluation  Process;</a:t>
            </a:r>
          </a:p>
          <a:p>
            <a:pPr>
              <a:lnSpc>
                <a:spcPct val="150000"/>
              </a:lnSpc>
              <a:spcBef>
                <a:spcPts val="0"/>
              </a:spcBef>
              <a:spcAft>
                <a:spcPts val="0"/>
              </a:spcAft>
            </a:pPr>
            <a:r>
              <a:rPr lang="en-US" sz="2000" dirty="0">
                <a:ea typeface="Times New Roman" panose="02020603050405020304" pitchFamily="18" charset="0"/>
                <a:cs typeface="Times New Roman" panose="02020603050405020304" pitchFamily="18" charset="0"/>
              </a:rPr>
              <a:t>Indicator 1e </a:t>
            </a:r>
            <a:r>
              <a:rPr lang="en-US" sz="2000" dirty="0"/>
              <a:t>—</a:t>
            </a:r>
            <a:r>
              <a:rPr lang="en-US" sz="2000" dirty="0">
                <a:ea typeface="Times New Roman" panose="02020603050405020304" pitchFamily="18" charset="0"/>
                <a:cs typeface="Times New Roman" panose="02020603050405020304" pitchFamily="18" charset="0"/>
              </a:rPr>
              <a:t> School Improvement Panels (</a:t>
            </a:r>
            <a:r>
              <a:rPr lang="en-US" sz="2000" dirty="0" err="1">
                <a:ea typeface="Times New Roman" panose="02020603050405020304" pitchFamily="18" charset="0"/>
                <a:cs typeface="Times New Roman" panose="02020603050405020304" pitchFamily="18" charset="0"/>
              </a:rPr>
              <a:t>ScIP</a:t>
            </a:r>
            <a:r>
              <a:rPr lang="en-US" sz="2000" dirty="0">
                <a:ea typeface="Times New Roman" panose="02020603050405020304" pitchFamily="18" charset="0"/>
                <a:cs typeface="Times New Roman" panose="02020603050405020304" pitchFamily="18" charset="0"/>
              </a:rPr>
              <a:t>); and</a:t>
            </a:r>
          </a:p>
          <a:p>
            <a:pPr>
              <a:lnSpc>
                <a:spcPct val="150000"/>
              </a:lnSpc>
              <a:spcBef>
                <a:spcPts val="0"/>
              </a:spcBef>
              <a:spcAft>
                <a:spcPts val="0"/>
              </a:spcAft>
            </a:pPr>
            <a:r>
              <a:rPr lang="en-US" sz="2000" dirty="0">
                <a:ea typeface="Times New Roman" panose="02020603050405020304" pitchFamily="18" charset="0"/>
                <a:cs typeface="Times New Roman" panose="02020603050405020304" pitchFamily="18" charset="0"/>
              </a:rPr>
              <a:t>Indicator 1f </a:t>
            </a:r>
            <a:r>
              <a:rPr lang="en-US" sz="2000" dirty="0"/>
              <a:t>—</a:t>
            </a:r>
            <a:r>
              <a:rPr lang="en-US" sz="2000" dirty="0">
                <a:ea typeface="Times New Roman" panose="02020603050405020304" pitchFamily="18" charset="0"/>
                <a:cs typeface="Times New Roman" panose="02020603050405020304" pitchFamily="18" charset="0"/>
              </a:rPr>
              <a:t>  Other Evaluation Structures and Processes</a:t>
            </a:r>
          </a:p>
        </p:txBody>
      </p:sp>
      <p:sp>
        <p:nvSpPr>
          <p:cNvPr id="4" name="TextBox 3">
            <a:extLst>
              <a:ext uri="{FF2B5EF4-FFF2-40B4-BE49-F238E27FC236}">
                <a16:creationId xmlns:a16="http://schemas.microsoft.com/office/drawing/2014/main" id="{83ADBB5D-45E2-496B-8295-13A0E6E97570}"/>
              </a:ext>
            </a:extLst>
          </p:cNvPr>
          <p:cNvSpPr txBox="1"/>
          <p:nvPr/>
        </p:nvSpPr>
        <p:spPr>
          <a:xfrm>
            <a:off x="11039929" y="6316436"/>
            <a:ext cx="414338" cy="307777"/>
          </a:xfrm>
          <a:prstGeom prst="rect">
            <a:avLst/>
          </a:prstGeom>
          <a:noFill/>
        </p:spPr>
        <p:txBody>
          <a:bodyPr wrap="square" lIns="91440" tIns="45720" rIns="91440" bIns="45720" rtlCol="0" anchor="t">
            <a:spAutoFit/>
          </a:bodyPr>
          <a:lstStyle/>
          <a:p>
            <a:r>
              <a:rPr lang="en-US" sz="1400">
                <a:solidFill>
                  <a:schemeClr val="bg1"/>
                </a:solidFill>
              </a:rPr>
              <a:t>14</a:t>
            </a:r>
          </a:p>
        </p:txBody>
      </p:sp>
    </p:spTree>
    <p:extLst>
      <p:ext uri="{BB962C8B-B14F-4D97-AF65-F5344CB8AC3E}">
        <p14:creationId xmlns:p14="http://schemas.microsoft.com/office/powerpoint/2010/main" val="196789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a:solidFill>
                  <a:srgbClr val="6E2405"/>
                </a:solidFill>
                <a:latin typeface="Palatino Linotype" panose="02040502050505030304" pitchFamily="18" charset="0"/>
              </a:rPr>
              <a:t>Personnel Indicator 1a </a:t>
            </a:r>
            <a:r>
              <a:rPr lang="en-US" sz="2400">
                <a:solidFill>
                  <a:srgbClr val="6E2405"/>
                </a:solidFill>
                <a:latin typeface="Palatino Linotype" panose="02040502050505030304" pitchFamily="18" charset="0"/>
              </a:rPr>
              <a:t>(Total of 8 Points) </a:t>
            </a:r>
            <a:endParaRPr lang="en-US" sz="2400"/>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228600" y="1048871"/>
            <a:ext cx="3871204" cy="539388"/>
          </a:xfrm>
        </p:spPr>
        <p:txBody>
          <a:bodyPr/>
          <a:lstStyle/>
          <a:p>
            <a:r>
              <a:rPr lang="en-US" sz="2400" b="1" dirty="0"/>
              <a:t>1. Teachers</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228600" y="1623556"/>
            <a:ext cx="3871204" cy="3974107"/>
          </a:xfrm>
        </p:spPr>
        <p:txBody>
          <a:bodyPr/>
          <a:lstStyle/>
          <a:p>
            <a:pPr marL="0" indent="0">
              <a:buNone/>
            </a:pPr>
            <a:r>
              <a:rPr lang="en-US" sz="1800" dirty="0"/>
              <a:t>Teacher evaluation processes result in complete summative scores, measures of teacher practice, and measures of student growth (</a:t>
            </a:r>
            <a:r>
              <a:rPr lang="en-US" sz="1800" dirty="0">
                <a:hlinkClick r:id="rId3"/>
              </a:rPr>
              <a:t>SGO</a:t>
            </a:r>
            <a:r>
              <a:rPr lang="en-US" sz="1800" dirty="0"/>
              <a:t> and/or </a:t>
            </a:r>
            <a:r>
              <a:rPr lang="en-US" sz="1800" dirty="0" err="1">
                <a:hlinkClick r:id="rId4"/>
              </a:rPr>
              <a:t>mSGP</a:t>
            </a:r>
            <a:r>
              <a:rPr lang="en-US" dirty="0"/>
              <a:t>)</a:t>
            </a:r>
            <a:r>
              <a:rPr lang="en-US" sz="1800" dirty="0"/>
              <a:t> (</a:t>
            </a:r>
            <a:r>
              <a:rPr lang="en-US" sz="1800" i="1" dirty="0"/>
              <a:t>N.J.A.C.</a:t>
            </a:r>
            <a:r>
              <a:rPr lang="en-US" sz="1800" dirty="0"/>
              <a:t> 6A:10- 2.4, 4.1, 4.2, 4.3, and 4.4). </a:t>
            </a:r>
            <a:endParaRPr lang="en-US" dirty="0"/>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374985" y="1048871"/>
            <a:ext cx="3410337" cy="539388"/>
          </a:xfrm>
        </p:spPr>
        <p:txBody>
          <a:bodyPr/>
          <a:lstStyle/>
          <a:p>
            <a:r>
              <a:rPr lang="en-US" sz="2400" b="1"/>
              <a:t>2.  Purpose</a:t>
            </a:r>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374986" y="1623556"/>
            <a:ext cx="3410336" cy="3974107"/>
          </a:xfrm>
        </p:spPr>
        <p:txBody>
          <a:bodyPr/>
          <a:lstStyle/>
          <a:p>
            <a:pPr marL="285750" indent="-285750">
              <a:buFont typeface="Arial" panose="020B0604020202020204" pitchFamily="34" charset="0"/>
              <a:buChar char="•"/>
            </a:pPr>
            <a:r>
              <a:rPr lang="en-US" dirty="0">
                <a:latin typeface="Palatino Linotype" panose="02040502050505030304" pitchFamily="18" charset="0"/>
              </a:rPr>
              <a:t>A measure of teacher practice via observations; </a:t>
            </a:r>
          </a:p>
          <a:p>
            <a:pPr marL="285750" indent="-285750">
              <a:buFont typeface="Arial" panose="020B0604020202020204" pitchFamily="34" charset="0"/>
              <a:buChar char="•"/>
            </a:pPr>
            <a:r>
              <a:rPr lang="en-US" dirty="0">
                <a:latin typeface="Palatino Linotype" panose="02040502050505030304" pitchFamily="18" charset="0"/>
              </a:rPr>
              <a:t>Multiple measures of student growth via SGO(s) and/or mSGP toward a teacher’s summative rating; and,</a:t>
            </a:r>
          </a:p>
          <a:p>
            <a:pPr marL="285750" indent="-285750">
              <a:buFont typeface="Arial" panose="020B0604020202020204" pitchFamily="34" charset="0"/>
              <a:buChar char="•"/>
            </a:pPr>
            <a:r>
              <a:rPr lang="en-US" dirty="0">
                <a:latin typeface="Palatino Linotype" panose="02040502050505030304" pitchFamily="18" charset="0"/>
              </a:rPr>
              <a:t>A summative rating</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7943858" y="1069801"/>
            <a:ext cx="3410337" cy="539388"/>
          </a:xfrm>
        </p:spPr>
        <p:txBody>
          <a:bodyPr/>
          <a:lstStyle/>
          <a:p>
            <a:r>
              <a:rPr lang="en-US" sz="2400" b="1"/>
              <a:t>3.  Documentation</a:t>
            </a:r>
            <a:endParaRPr lang="en-US" sz="2400"/>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7943857" y="1623556"/>
            <a:ext cx="3876107" cy="3974107"/>
          </a:xfrm>
        </p:spPr>
        <p:txBody>
          <a:bodyPr/>
          <a:lstStyle/>
          <a:p>
            <a:pPr>
              <a:spcBef>
                <a:spcPts val="600"/>
              </a:spcBef>
              <a:spcAft>
                <a:spcPts val="600"/>
              </a:spcAft>
            </a:pPr>
            <a:r>
              <a:rPr lang="en-US" sz="1800" dirty="0"/>
              <a:t>The NJDOE program office will note discrepancies in data that warrant a follow-up by county staff. </a:t>
            </a:r>
          </a:p>
          <a:p>
            <a:pPr>
              <a:spcBef>
                <a:spcPts val="600"/>
              </a:spcBef>
              <a:spcAft>
                <a:spcPts val="600"/>
              </a:spcAft>
            </a:pPr>
            <a:r>
              <a:rPr lang="en-US" sz="1800" dirty="0"/>
              <a:t>Review prepared data extract from EIS showing the degree to which the district has completed evaluations of relevant staff. The EIS data extract is provided by the NJDOE. </a:t>
            </a:r>
          </a:p>
          <a:p>
            <a:pPr>
              <a:spcBef>
                <a:spcPts val="600"/>
              </a:spcBef>
              <a:spcAft>
                <a:spcPts val="600"/>
              </a:spcAft>
            </a:pPr>
            <a:r>
              <a:rPr lang="en-US" sz="1800" dirty="0"/>
              <a:t>If there are discrepancies, the data will be reconciled through remote review of district data and documentation.</a:t>
            </a:r>
            <a:r>
              <a:rPr lang="en-US" sz="1800" b="1" i="1" dirty="0">
                <a:solidFill>
                  <a:prstClr val="black"/>
                </a:solidFill>
              </a:rPr>
              <a:t>     </a:t>
            </a:r>
            <a:endParaRPr lang="en-US" sz="1800" b="1" dirty="0">
              <a:solidFill>
                <a:prstClr val="black"/>
              </a:solidFill>
              <a:highlight>
                <a:srgbClr val="FFFF00"/>
              </a:highlight>
            </a:endParaRP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15</a:t>
            </a:fld>
            <a:endParaRPr lang="en-US"/>
          </a:p>
        </p:txBody>
      </p:sp>
    </p:spTree>
    <p:extLst>
      <p:ext uri="{BB962C8B-B14F-4D97-AF65-F5344CB8AC3E}">
        <p14:creationId xmlns:p14="http://schemas.microsoft.com/office/powerpoint/2010/main" val="1413429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a:solidFill>
                  <a:srgbClr val="6E2405"/>
                </a:solidFill>
                <a:latin typeface="Palatino Linotype" panose="02040502050505030304" pitchFamily="18" charset="0"/>
              </a:rPr>
              <a:t>Personnel Indicator 1b </a:t>
            </a:r>
            <a:r>
              <a:rPr lang="en-US" sz="2400">
                <a:solidFill>
                  <a:srgbClr val="6E2405"/>
                </a:solidFill>
                <a:latin typeface="Palatino Linotype" panose="02040502050505030304" pitchFamily="18" charset="0"/>
              </a:rPr>
              <a:t>(Total of 6 Points)</a:t>
            </a:r>
            <a:endParaRPr lang="en-US" sz="2400"/>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228600" y="1095177"/>
            <a:ext cx="3871204" cy="573764"/>
          </a:xfrm>
        </p:spPr>
        <p:txBody>
          <a:bodyPr/>
          <a:lstStyle/>
          <a:p>
            <a:pPr marL="457200" indent="-457200">
              <a:buAutoNum type="arabicPeriod"/>
            </a:pPr>
            <a:r>
              <a:rPr lang="en-US" sz="2400" b="1" dirty="0"/>
              <a:t>School Leaders</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228600" y="1663897"/>
            <a:ext cx="3685518" cy="3974107"/>
          </a:xfrm>
        </p:spPr>
        <p:txBody>
          <a:bodyPr/>
          <a:lstStyle/>
          <a:p>
            <a:pPr marL="0" indent="0">
              <a:buNone/>
            </a:pPr>
            <a:r>
              <a:rPr lang="en-US" sz="1800" dirty="0"/>
              <a:t>School leader evaluation processes result in complete summative scores, measures of principal practice, and measures of student growth (SGO</a:t>
            </a:r>
            <a:r>
              <a:rPr lang="en-US" dirty="0"/>
              <a:t> and/or</a:t>
            </a:r>
            <a:r>
              <a:rPr lang="en-US" sz="1800" dirty="0"/>
              <a:t> mSGP, administrator goals) (</a:t>
            </a:r>
            <a:r>
              <a:rPr lang="en-US" sz="1800" i="1" dirty="0"/>
              <a:t>N.J.A.C.</a:t>
            </a:r>
            <a:r>
              <a:rPr lang="en-US" sz="1800" dirty="0"/>
              <a:t> 6A:10- 2.4, 5.1, 5.2, 5.3, and 5.4).</a:t>
            </a:r>
            <a:endParaRPr lang="en-US" sz="1800" b="1" i="1" dirty="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374985" y="1095177"/>
            <a:ext cx="3410337" cy="573764"/>
          </a:xfrm>
        </p:spPr>
        <p:txBody>
          <a:bodyPr/>
          <a:lstStyle/>
          <a:p>
            <a:r>
              <a:rPr lang="en-US" sz="2400"/>
              <a:t>2.  Purpose</a:t>
            </a:r>
            <a:r>
              <a:rPr lang="en-US"/>
              <a:t>	</a:t>
            </a:r>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374986" y="1663897"/>
            <a:ext cx="3383186" cy="3974107"/>
          </a:xfrm>
        </p:spPr>
        <p:txBody>
          <a:bodyPr/>
          <a:lstStyle/>
          <a:p>
            <a:pPr marL="285750" indent="-285750">
              <a:buFont typeface="Arial" panose="020B0604020202020204" pitchFamily="34" charset="0"/>
              <a:buChar char="•"/>
            </a:pPr>
            <a:r>
              <a:rPr lang="en-US" dirty="0">
                <a:latin typeface="Palatino Linotype" panose="02040502050505030304" pitchFamily="18" charset="0"/>
              </a:rPr>
              <a:t>A measure of principal practice via observations; </a:t>
            </a:r>
          </a:p>
          <a:p>
            <a:pPr marL="285750" indent="-285750">
              <a:buFont typeface="Arial" panose="020B0604020202020204" pitchFamily="34" charset="0"/>
              <a:buChar char="•"/>
            </a:pPr>
            <a:r>
              <a:rPr lang="en-US" dirty="0">
                <a:latin typeface="Palatino Linotype" panose="02040502050505030304" pitchFamily="18" charset="0"/>
              </a:rPr>
              <a:t>Multiple measures of student growth via administrator goals towards a Principal, Assistant or Vice Principal’s summative rating; and, </a:t>
            </a:r>
          </a:p>
          <a:p>
            <a:pPr marL="285750" indent="-285750">
              <a:buFont typeface="Arial" panose="020B0604020202020204" pitchFamily="34" charset="0"/>
              <a:buChar char="•"/>
            </a:pPr>
            <a:r>
              <a:rPr lang="en-US" dirty="0">
                <a:latin typeface="Palatino Linotype" panose="02040502050505030304" pitchFamily="18" charset="0"/>
              </a:rPr>
              <a:t>A summative rating.</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7943858" y="1089213"/>
            <a:ext cx="3410337" cy="573764"/>
          </a:xfrm>
        </p:spPr>
        <p:txBody>
          <a:bodyPr/>
          <a:lstStyle/>
          <a:p>
            <a:r>
              <a:rPr lang="en-US" sz="2400"/>
              <a:t>3. 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7943858" y="1663897"/>
            <a:ext cx="3871204" cy="4427621"/>
          </a:xfrm>
        </p:spPr>
        <p:txBody>
          <a:bodyPr/>
          <a:lstStyle/>
          <a:p>
            <a:pPr>
              <a:spcBef>
                <a:spcPts val="600"/>
              </a:spcBef>
              <a:spcAft>
                <a:spcPts val="600"/>
              </a:spcAft>
            </a:pPr>
            <a:r>
              <a:rPr lang="en-US" sz="1800" dirty="0"/>
              <a:t>The NJDOE program office will note discrepancies in data that warrant a follow-up by county staff. </a:t>
            </a:r>
          </a:p>
          <a:p>
            <a:pPr>
              <a:spcBef>
                <a:spcPts val="600"/>
              </a:spcBef>
              <a:spcAft>
                <a:spcPts val="600"/>
              </a:spcAft>
            </a:pPr>
            <a:r>
              <a:rPr lang="en-US" sz="1800" dirty="0"/>
              <a:t>Review prepared data extract from EIS showing the degree to which the district has completed evaluations of relevant staff. The EIS data extract is provided by the NJDOE. </a:t>
            </a:r>
          </a:p>
          <a:p>
            <a:pPr>
              <a:spcBef>
                <a:spcPts val="600"/>
              </a:spcBef>
              <a:spcAft>
                <a:spcPts val="600"/>
              </a:spcAft>
            </a:pPr>
            <a:r>
              <a:rPr lang="en-US" sz="1800" dirty="0"/>
              <a:t>If there are discrepancies, the data will be reconciled through a remote review of district data and documentation.</a:t>
            </a:r>
            <a:endParaRPr lang="en-US" dirty="0"/>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16</a:t>
            </a:fld>
            <a:endParaRPr lang="en-US"/>
          </a:p>
        </p:txBody>
      </p:sp>
    </p:spTree>
    <p:extLst>
      <p:ext uri="{BB962C8B-B14F-4D97-AF65-F5344CB8AC3E}">
        <p14:creationId xmlns:p14="http://schemas.microsoft.com/office/powerpoint/2010/main" val="4077618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a:solidFill>
                  <a:srgbClr val="6E2405"/>
                </a:solidFill>
                <a:latin typeface="Palatino Linotype" panose="02040502050505030304" pitchFamily="18" charset="0"/>
              </a:rPr>
              <a:t>Personnel Indicator 1c </a:t>
            </a:r>
            <a:r>
              <a:rPr lang="en-US" sz="2400">
                <a:solidFill>
                  <a:srgbClr val="6E2405"/>
                </a:solidFill>
                <a:latin typeface="Palatino Linotype" panose="02040502050505030304" pitchFamily="18" charset="0"/>
              </a:rPr>
              <a:t>(Total of 4 Points)</a:t>
            </a:r>
            <a:endParaRPr lang="en-US" sz="2400"/>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p:txBody>
          <a:bodyPr/>
          <a:lstStyle/>
          <a:p>
            <a:pPr marL="342900" indent="-342900"/>
            <a:r>
              <a:rPr lang="en-US" sz="2400" b="1"/>
              <a:t>1.  Other Certificated Staff</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p:txBody>
          <a:bodyPr/>
          <a:lstStyle/>
          <a:p>
            <a:pPr marL="0" indent="0">
              <a:buNone/>
            </a:pPr>
            <a:r>
              <a:rPr lang="en-US" sz="1900" dirty="0"/>
              <a:t>Evaluations of other certificated staff according to regulations (</a:t>
            </a:r>
            <a:r>
              <a:rPr lang="en-US" sz="1900" i="1" dirty="0"/>
              <a:t>N.J.A.C.</a:t>
            </a:r>
            <a:r>
              <a:rPr lang="en-US" sz="1900" dirty="0"/>
              <a:t> 6A:10-2.2, 2.4, 2.5, 6.1, </a:t>
            </a:r>
            <a:br>
              <a:rPr lang="en-US" sz="1900" dirty="0"/>
            </a:br>
            <a:r>
              <a:rPr lang="en-US" sz="1900" dirty="0"/>
              <a:t>and 6.2).</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3"/>
          </p:nvPr>
        </p:nvSpPr>
        <p:spPr/>
        <p:txBody>
          <a:bodyPr>
            <a:normAutofit/>
          </a:bodyPr>
          <a:lstStyle/>
          <a:p>
            <a:r>
              <a:rPr lang="en-US" sz="2400" b="1"/>
              <a:t>3.  Documentation</a:t>
            </a:r>
            <a:endParaRPr lang="en-US" sz="240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477870" y="1973178"/>
            <a:ext cx="3307451" cy="3974107"/>
          </a:xfrm>
        </p:spPr>
        <p:txBody>
          <a:bodyPr/>
          <a:lstStyle/>
          <a:p>
            <a:r>
              <a:rPr lang="en-US" sz="1900" dirty="0"/>
              <a:t>To verify that the evaluation processes for other certificated staff (OCS) </a:t>
            </a:r>
            <a:br>
              <a:rPr lang="en-US" sz="1900" dirty="0"/>
            </a:br>
            <a:r>
              <a:rPr lang="en-US" sz="1900" dirty="0"/>
              <a:t>result in complete evaluation data, as evidenced through district submission to the Evaluation Information System (EIS) and reported in district data cards. Indicator 1c Documentation for Verification.</a:t>
            </a: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5"/>
          </p:nvPr>
        </p:nvSpPr>
        <p:spPr/>
        <p:txBody>
          <a:bodyPr/>
          <a:lstStyle/>
          <a:p>
            <a:r>
              <a:rPr lang="en-US" sz="2400" b="1"/>
              <a:t>2.  Purpose</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p:txBody>
          <a:bodyPr/>
          <a:lstStyle/>
          <a:p>
            <a:pPr marL="457200" indent="-457200">
              <a:spcBef>
                <a:spcPts val="600"/>
              </a:spcBef>
              <a:spcAft>
                <a:spcPts val="600"/>
              </a:spcAft>
              <a:buFont typeface="Arial" panose="020B0604020202020204" pitchFamily="34" charset="0"/>
              <a:buChar char="•"/>
            </a:pPr>
            <a:r>
              <a:rPr lang="en-US" sz="1900" dirty="0"/>
              <a:t>This indicator is monitored remotely (unless there are discrepancies).</a:t>
            </a:r>
          </a:p>
          <a:p>
            <a:pPr marL="457200" indent="-457200">
              <a:spcBef>
                <a:spcPts val="600"/>
              </a:spcBef>
              <a:spcAft>
                <a:spcPts val="600"/>
              </a:spcAft>
              <a:buFont typeface="Arial" panose="020B0604020202020204" pitchFamily="34" charset="0"/>
              <a:buChar char="•"/>
            </a:pPr>
            <a:r>
              <a:rPr lang="en-US" sz="1900" dirty="0"/>
              <a:t>The data extract from the EIS shows the proportion of OCS whose evaluations were completed.</a:t>
            </a:r>
            <a:endParaRPr lang="en-US" sz="1900" b="1" dirty="0">
              <a:solidFill>
                <a:prstClr val="black"/>
              </a:solidFill>
              <a:highlight>
                <a:srgbClr val="FFFF00"/>
              </a:highlight>
            </a:endParaRP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17</a:t>
            </a:fld>
            <a:endParaRPr lang="en-US"/>
          </a:p>
        </p:txBody>
      </p:sp>
    </p:spTree>
    <p:extLst>
      <p:ext uri="{BB962C8B-B14F-4D97-AF65-F5344CB8AC3E}">
        <p14:creationId xmlns:p14="http://schemas.microsoft.com/office/powerpoint/2010/main" val="146093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a:solidFill>
                  <a:srgbClr val="6E2405"/>
                </a:solidFill>
                <a:latin typeface="Palatino Linotype" panose="02040502050505030304" pitchFamily="18" charset="0"/>
              </a:rPr>
              <a:t>Personnel Indicator 1d </a:t>
            </a:r>
            <a:r>
              <a:rPr lang="en-US" sz="2400">
                <a:solidFill>
                  <a:srgbClr val="6E2405"/>
                </a:solidFill>
                <a:latin typeface="Palatino Linotype" panose="02040502050505030304" pitchFamily="18" charset="0"/>
              </a:rPr>
              <a:t>(Total of 4 Points)</a:t>
            </a:r>
            <a:endParaRPr lang="en-US" sz="2400"/>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p:txBody>
          <a:bodyPr/>
          <a:lstStyle/>
          <a:p>
            <a:r>
              <a:rPr lang="en-US" sz="2400" b="1" dirty="0"/>
              <a:t>1.  Evaluations</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p:txBody>
          <a:bodyPr/>
          <a:lstStyle/>
          <a:p>
            <a:pPr marL="0" indent="0">
              <a:buNone/>
            </a:pPr>
            <a:r>
              <a:rPr lang="en-US" sz="1900" dirty="0">
                <a:ea typeface="Times New Roman" panose="02020603050405020304" pitchFamily="18" charset="0"/>
                <a:cs typeface="Times New Roman" panose="02020603050405020304" pitchFamily="18" charset="0"/>
              </a:rPr>
              <a:t>Evaluation processes for all certificated staff have occurred, including evaluation training and evaluation conferences. </a:t>
            </a:r>
            <a:r>
              <a:rPr lang="en-US" sz="1900" i="1" dirty="0">
                <a:ea typeface="Times New Roman" panose="02020603050405020304" pitchFamily="18" charset="0"/>
                <a:cs typeface="Times New Roman" panose="02020603050405020304" pitchFamily="18" charset="0"/>
              </a:rPr>
              <a:t>(N.J.A.C. </a:t>
            </a:r>
            <a:r>
              <a:rPr lang="en-US" sz="1900" dirty="0">
                <a:ea typeface="Times New Roman" panose="02020603050405020304" pitchFamily="18" charset="0"/>
                <a:cs typeface="Times New Roman" panose="02020603050405020304" pitchFamily="18" charset="0"/>
              </a:rPr>
              <a:t>6A:10-2.2</a:t>
            </a:r>
            <a:r>
              <a:rPr lang="en-US" sz="1900" i="1" dirty="0">
                <a:ea typeface="Times New Roman" panose="02020603050405020304" pitchFamily="18" charset="0"/>
                <a:cs typeface="Times New Roman" panose="02020603050405020304" pitchFamily="18" charset="0"/>
              </a:rPr>
              <a:t>) </a:t>
            </a:r>
            <a:endParaRPr lang="en-US" sz="1900" b="1" i="1" dirty="0">
              <a:ea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3"/>
          </p:nvPr>
        </p:nvSpPr>
        <p:spPr/>
        <p:txBody>
          <a:bodyPr>
            <a:normAutofit/>
          </a:bodyPr>
          <a:lstStyle/>
          <a:p>
            <a:r>
              <a:rPr lang="en-US" sz="2400" b="1"/>
              <a:t>3.  Documentation</a:t>
            </a:r>
            <a:endParaRPr lang="en-US" sz="240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p:txBody>
          <a:bodyPr/>
          <a:lstStyle/>
          <a:p>
            <a:pPr marL="457200" indent="-457200">
              <a:buFont typeface="Arial" panose="020B0604020202020204" pitchFamily="34" charset="0"/>
              <a:buChar char="•"/>
            </a:pPr>
            <a:r>
              <a:rPr lang="en-US" sz="1900" dirty="0">
                <a:latin typeface="Palatino Linotype" panose="02040502050505030304" pitchFamily="18" charset="0"/>
              </a:rPr>
              <a:t>To verify that training in evaluation processes has occurred.</a:t>
            </a:r>
          </a:p>
          <a:p>
            <a:pPr marL="457200" indent="-457200">
              <a:buFont typeface="Arial" panose="020B0604020202020204" pitchFamily="34" charset="0"/>
              <a:buChar char="•"/>
            </a:pPr>
            <a:r>
              <a:rPr lang="en-US" sz="1900" dirty="0">
                <a:latin typeface="Palatino Linotype" panose="02040502050505030304" pitchFamily="18" charset="0"/>
              </a:rPr>
              <a:t>To verify that evaluation conferences have occurred.</a:t>
            </a: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5"/>
          </p:nvPr>
        </p:nvSpPr>
        <p:spPr/>
        <p:txBody>
          <a:bodyPr/>
          <a:lstStyle/>
          <a:p>
            <a:r>
              <a:rPr lang="en-US" sz="2400" b="1">
                <a:latin typeface="Palatino Linotype" panose="02040502050505030304" pitchFamily="18" charset="0"/>
              </a:rPr>
              <a:t>2.  Purpose</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7943857" y="1973178"/>
            <a:ext cx="3903001" cy="3974107"/>
          </a:xfrm>
        </p:spPr>
        <p:txBody>
          <a:bodyPr/>
          <a:lstStyle/>
          <a:p>
            <a:pPr marL="457200" indent="-457200">
              <a:buFont typeface="Arial" panose="020B0604020202020204" pitchFamily="34" charset="0"/>
              <a:buChar char="•"/>
            </a:pPr>
            <a:r>
              <a:rPr lang="en-US" sz="1900" dirty="0"/>
              <a:t>Sample of agendas and sign in sheets for required trainings for each staff group.</a:t>
            </a:r>
          </a:p>
          <a:p>
            <a:pPr marL="457200" indent="-457200">
              <a:buFont typeface="Arial" panose="020B0604020202020204" pitchFamily="34" charset="0"/>
              <a:buChar char="•"/>
            </a:pPr>
            <a:r>
              <a:rPr lang="en-US" sz="1900" dirty="0"/>
              <a:t>Spreadsheet/report showing staff sample including </a:t>
            </a:r>
            <a:r>
              <a:rPr lang="en-US" sz="1900" dirty="0">
                <a:ea typeface="Calibri" panose="020F0502020204030204" pitchFamily="34" charset="0"/>
              </a:rPr>
              <a:t>Staff name, role, and tenure status; evaluator name; dates of observations, pre-observation, post-observation and annual summary conferences, and co-observation dates for each teacher evaluator.</a:t>
            </a:r>
            <a:endParaRPr lang="en-US" sz="1900" dirty="0"/>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18</a:t>
            </a:fld>
            <a:endParaRPr lang="en-US"/>
          </a:p>
        </p:txBody>
      </p:sp>
    </p:spTree>
    <p:extLst>
      <p:ext uri="{BB962C8B-B14F-4D97-AF65-F5344CB8AC3E}">
        <p14:creationId xmlns:p14="http://schemas.microsoft.com/office/powerpoint/2010/main" val="295799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a:solidFill>
                  <a:srgbClr val="6E2405"/>
                </a:solidFill>
                <a:latin typeface="Palatino Linotype" panose="02040502050505030304" pitchFamily="18" charset="0"/>
              </a:rPr>
              <a:t>Personnel Indicator 1e </a:t>
            </a:r>
            <a:r>
              <a:rPr lang="en-US" sz="2400">
                <a:solidFill>
                  <a:srgbClr val="6E2405"/>
                </a:solidFill>
                <a:latin typeface="Palatino Linotype" panose="02040502050505030304" pitchFamily="18" charset="0"/>
              </a:rPr>
              <a:t>(Total of 4 Points)</a:t>
            </a:r>
            <a:endParaRPr lang="en-US" sz="2400"/>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156028" y="1166194"/>
            <a:ext cx="3871204" cy="823667"/>
          </a:xfrm>
        </p:spPr>
        <p:txBody>
          <a:bodyPr/>
          <a:lstStyle/>
          <a:p>
            <a:pPr marL="400050" indent="-400050"/>
            <a:r>
              <a:rPr lang="en-US" sz="2400" b="1" dirty="0"/>
              <a:t>1.  School Improvement Panels (</a:t>
            </a:r>
            <a:r>
              <a:rPr lang="en-US" sz="2400" b="1" dirty="0" err="1"/>
              <a:t>ScIP</a:t>
            </a:r>
            <a:r>
              <a:rPr lang="en-US" sz="2400" b="1" dirty="0"/>
              <a:t>)</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188686" y="2132734"/>
            <a:ext cx="3871204" cy="3974107"/>
          </a:xfrm>
        </p:spPr>
        <p:txBody>
          <a:bodyPr/>
          <a:lstStyle/>
          <a:p>
            <a:pPr marL="0" indent="0">
              <a:buNone/>
            </a:pPr>
            <a:r>
              <a:rPr lang="en-US" sz="2000" dirty="0">
                <a:ea typeface="Times New Roman" panose="02020603050405020304" pitchFamily="18" charset="0"/>
                <a:cs typeface="Times New Roman" panose="02020603050405020304" pitchFamily="18" charset="0"/>
              </a:rPr>
              <a:t>School Improvement Panels have been established in each school and are functioning in accordance with the TEACHNJ Act (</a:t>
            </a:r>
            <a:r>
              <a:rPr lang="en-US" sz="2000" i="1" u="sng" dirty="0">
                <a:hlinkClick r:id="rId3"/>
              </a:rPr>
              <a:t>N.J.S.A.</a:t>
            </a:r>
            <a:r>
              <a:rPr lang="en-US" sz="2000" u="sng" dirty="0">
                <a:hlinkClick r:id="rId3"/>
              </a:rPr>
              <a:t> 18A:6-120</a:t>
            </a:r>
            <a:r>
              <a:rPr lang="en-US" sz="2000" dirty="0">
                <a:ea typeface="Times New Roman" panose="02020603050405020304" pitchFamily="18" charset="0"/>
                <a:cs typeface="Times New Roman" panose="02020603050405020304" pitchFamily="18" charset="0"/>
              </a:rPr>
              <a:t>) and regulations </a:t>
            </a:r>
            <a:r>
              <a:rPr lang="en-US" sz="2000" i="1" dirty="0">
                <a:ea typeface="Times New Roman" panose="02020603050405020304" pitchFamily="18" charset="0"/>
                <a:cs typeface="Times New Roman" panose="02020603050405020304" pitchFamily="18" charset="0"/>
              </a:rPr>
              <a:t>(N.J.A.C. </a:t>
            </a:r>
            <a:r>
              <a:rPr lang="en-US" sz="2000" dirty="0">
                <a:ea typeface="Times New Roman" panose="02020603050405020304" pitchFamily="18" charset="0"/>
                <a:cs typeface="Times New Roman" panose="02020603050405020304" pitchFamily="18" charset="0"/>
              </a:rPr>
              <a:t>6A:9C-5.3 and 6A:10-2.3, 2.5, 3.1, and 3.2). </a:t>
            </a:r>
            <a:endParaRPr lang="en-US" sz="2000" b="1" dirty="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390831" y="1094426"/>
            <a:ext cx="3410337" cy="823667"/>
          </a:xfrm>
        </p:spPr>
        <p:txBody>
          <a:bodyPr/>
          <a:lstStyle/>
          <a:p>
            <a:r>
              <a:rPr lang="en-US" sz="2400" b="1" dirty="0">
                <a:latin typeface="Palatino Linotype" panose="02040502050505030304" pitchFamily="18" charset="0"/>
              </a:rPr>
              <a:t>2.  Purpose</a:t>
            </a:r>
            <a:endParaRPr lang="en-US" sz="2400" dirty="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566180" y="2132734"/>
            <a:ext cx="3410336" cy="3974107"/>
          </a:xfrm>
        </p:spPr>
        <p:txBody>
          <a:bodyPr/>
          <a:lstStyle/>
          <a:p>
            <a:r>
              <a:rPr lang="en-US" sz="2000" dirty="0">
                <a:latin typeface="Palatino Linotype" panose="02040502050505030304" pitchFamily="18" charset="0"/>
              </a:rPr>
              <a:t>To verify the district convenes and utilizes </a:t>
            </a:r>
            <a:br>
              <a:rPr lang="en-US" sz="2000" dirty="0">
                <a:latin typeface="Palatino Linotype" panose="02040502050505030304" pitchFamily="18" charset="0"/>
              </a:rPr>
            </a:br>
            <a:r>
              <a:rPr lang="en-US" sz="2000" dirty="0">
                <a:latin typeface="Palatino Linotype" panose="02040502050505030304" pitchFamily="18" charset="0"/>
              </a:rPr>
              <a:t>school improvement </a:t>
            </a:r>
            <a:br>
              <a:rPr lang="en-US" sz="2000" dirty="0">
                <a:latin typeface="Palatino Linotype" panose="02040502050505030304" pitchFamily="18" charset="0"/>
              </a:rPr>
            </a:br>
            <a:r>
              <a:rPr lang="en-US" sz="2000" dirty="0">
                <a:latin typeface="Palatino Linotype" panose="02040502050505030304" pitchFamily="18" charset="0"/>
              </a:rPr>
              <a:t>panels (</a:t>
            </a:r>
            <a:r>
              <a:rPr lang="en-US" sz="2000" dirty="0" err="1">
                <a:latin typeface="Palatino Linotype" panose="02040502050505030304" pitchFamily="18" charset="0"/>
              </a:rPr>
              <a:t>ScIPs</a:t>
            </a:r>
            <a:r>
              <a:rPr lang="en-US" sz="2000" dirty="0">
                <a:latin typeface="Palatino Linotype" panose="02040502050505030304" pitchFamily="18" charset="0"/>
              </a:rPr>
              <a:t>)  in each school (sample).</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8020582" y="1094426"/>
            <a:ext cx="3410337" cy="823667"/>
          </a:xfrm>
        </p:spPr>
        <p:txBody>
          <a:bodyPr/>
          <a:lstStyle/>
          <a:p>
            <a:r>
              <a:rPr lang="en-US" sz="2400" b="1" dirty="0">
                <a:latin typeface="Palatino Linotype" panose="02040502050505030304" pitchFamily="18" charset="0"/>
              </a:rPr>
              <a:t>3.  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8020582" y="2132734"/>
            <a:ext cx="3410336" cy="3974107"/>
          </a:xfrm>
        </p:spPr>
        <p:txBody>
          <a:bodyPr/>
          <a:lstStyle/>
          <a:p>
            <a:pPr lvl="1"/>
            <a:r>
              <a:rPr lang="en-US" sz="2000" dirty="0" err="1"/>
              <a:t>ScIP</a:t>
            </a:r>
            <a:r>
              <a:rPr lang="en-US" sz="2000" dirty="0"/>
              <a:t> membership list that includes name and position.</a:t>
            </a:r>
          </a:p>
          <a:p>
            <a:pPr lvl="1"/>
            <a:r>
              <a:rPr lang="en-US" sz="2000" dirty="0"/>
              <a:t>Agenda and minutes or meeting notes showing that at least one of the required </a:t>
            </a:r>
            <a:r>
              <a:rPr lang="en-US" sz="2000" dirty="0" err="1"/>
              <a:t>ScIP</a:t>
            </a:r>
            <a:r>
              <a:rPr lang="en-US" sz="2000" dirty="0"/>
              <a:t> responsibilities is being met.</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19</a:t>
            </a:fld>
            <a:endParaRPr lang="en-US"/>
          </a:p>
        </p:txBody>
      </p:sp>
    </p:spTree>
    <p:extLst>
      <p:ext uri="{BB962C8B-B14F-4D97-AF65-F5344CB8AC3E}">
        <p14:creationId xmlns:p14="http://schemas.microsoft.com/office/powerpoint/2010/main" val="366181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NJQSAC District Performance Review (DPR)</a:t>
            </a:r>
          </a:p>
        </p:txBody>
      </p:sp>
      <p:sp>
        <p:nvSpPr>
          <p:cNvPr id="3" name="Content Placeholder 2"/>
          <p:cNvSpPr>
            <a:spLocks noGrp="1"/>
          </p:cNvSpPr>
          <p:nvPr>
            <p:ph type="body" sz="quarter" idx="11"/>
          </p:nvPr>
        </p:nvSpPr>
        <p:spPr/>
        <p:txBody>
          <a:bodyPr>
            <a:normAutofit lnSpcReduction="10000"/>
          </a:bodyPr>
          <a:lstStyle/>
          <a:p>
            <a:pPr marL="0" indent="0">
              <a:spcAft>
                <a:spcPts val="1200"/>
              </a:spcAft>
              <a:buNone/>
            </a:pPr>
            <a:r>
              <a:rPr lang="en-US" sz="2200" dirty="0"/>
              <a:t>As part of the comprehensive review, to ensure a thorough and efficient education for all students by NJQSAC, each public school district shall complete a District Performance Review (DPR), which consists of a self-assessment tool that measures the public school district’s compliance with the weighted quality performance indicators in the five identified areas of school district effectiveness. </a:t>
            </a:r>
            <a:r>
              <a:rPr lang="en-US" sz="2200" i="1" dirty="0"/>
              <a:t>N.J.A.C. </a:t>
            </a:r>
            <a:r>
              <a:rPr lang="en-US" sz="2200" dirty="0"/>
              <a:t>6A:30</a:t>
            </a:r>
            <a:r>
              <a:rPr lang="en-US" sz="2200" i="1" dirty="0"/>
              <a:t>.</a:t>
            </a:r>
          </a:p>
          <a:p>
            <a:pPr marL="914400" lvl="1" indent="-457200" algn="just">
              <a:buFont typeface="+mj-lt"/>
              <a:buAutoNum type="arabicPeriod"/>
            </a:pPr>
            <a:r>
              <a:rPr lang="en-US" sz="2200" dirty="0"/>
              <a:t>Instruction and Program</a:t>
            </a:r>
          </a:p>
          <a:p>
            <a:pPr marL="914400" lvl="1" indent="-457200" algn="just">
              <a:buFont typeface="+mj-lt"/>
              <a:buAutoNum type="arabicPeriod"/>
            </a:pPr>
            <a:r>
              <a:rPr lang="en-US" sz="2200" dirty="0"/>
              <a:t>Fiscal management</a:t>
            </a:r>
          </a:p>
          <a:p>
            <a:pPr marL="914400" lvl="1" indent="-457200" algn="just">
              <a:buFont typeface="+mj-lt"/>
              <a:buAutoNum type="arabicPeriod"/>
            </a:pPr>
            <a:r>
              <a:rPr lang="en-US" sz="2200" dirty="0"/>
              <a:t>Governance</a:t>
            </a:r>
          </a:p>
          <a:p>
            <a:pPr marL="914400" lvl="1" indent="-457200" algn="just">
              <a:buFont typeface="+mj-lt"/>
              <a:buAutoNum type="arabicPeriod"/>
            </a:pPr>
            <a:r>
              <a:rPr lang="en-US" sz="2200" dirty="0"/>
              <a:t>Operations</a:t>
            </a:r>
          </a:p>
          <a:p>
            <a:pPr marL="914400" lvl="1" indent="-457200" algn="just">
              <a:buFont typeface="+mj-lt"/>
              <a:buAutoNum type="arabicPeriod"/>
            </a:pPr>
            <a:r>
              <a:rPr lang="en-US" sz="2200" dirty="0"/>
              <a:t>Personnel</a:t>
            </a:r>
          </a:p>
        </p:txBody>
      </p:sp>
      <p:sp>
        <p:nvSpPr>
          <p:cNvPr id="4" name="Slide Number Placeholder 3">
            <a:extLst>
              <a:ext uri="{FF2B5EF4-FFF2-40B4-BE49-F238E27FC236}">
                <a16:creationId xmlns:a16="http://schemas.microsoft.com/office/drawing/2014/main" id="{58E37690-460C-4360-9C78-61815FF0B021}"/>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1869943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6AF6-37D0-49EC-B2F1-9906976D9D78}"/>
              </a:ext>
            </a:extLst>
          </p:cNvPr>
          <p:cNvSpPr>
            <a:spLocks noGrp="1"/>
          </p:cNvSpPr>
          <p:nvPr>
            <p:ph type="title"/>
          </p:nvPr>
        </p:nvSpPr>
        <p:spPr/>
        <p:txBody>
          <a:bodyPr>
            <a:noAutofit/>
          </a:bodyPr>
          <a:lstStyle/>
          <a:p>
            <a:pPr algn="l"/>
            <a:r>
              <a:rPr lang="en-US" sz="3100" dirty="0"/>
              <a:t>Sample Size Chart for Personnel Indicators 1d and 1e</a:t>
            </a:r>
            <a:endParaRPr lang="en-US" sz="3100" b="0" dirty="0"/>
          </a:p>
        </p:txBody>
      </p:sp>
      <p:sp>
        <p:nvSpPr>
          <p:cNvPr id="3" name="Content Placeholder 2">
            <a:extLst>
              <a:ext uri="{FF2B5EF4-FFF2-40B4-BE49-F238E27FC236}">
                <a16:creationId xmlns:a16="http://schemas.microsoft.com/office/drawing/2014/main" id="{CD8693E7-048D-8EED-BDDD-BA8B68A1192F}"/>
              </a:ext>
            </a:extLst>
          </p:cNvPr>
          <p:cNvSpPr>
            <a:spLocks noGrp="1"/>
          </p:cNvSpPr>
          <p:nvPr>
            <p:ph sz="quarter" idx="11"/>
          </p:nvPr>
        </p:nvSpPr>
        <p:spPr>
          <a:xfrm>
            <a:off x="149225" y="1074171"/>
            <a:ext cx="11839480" cy="671793"/>
          </a:xfrm>
        </p:spPr>
        <p:txBody>
          <a:bodyPr>
            <a:normAutofit fontScale="85000" lnSpcReduction="10000"/>
          </a:bodyPr>
          <a:lstStyle/>
          <a:p>
            <a:r>
              <a:rPr lang="en-US" sz="3200" dirty="0">
                <a:solidFill>
                  <a:schemeClr val="accent5">
                    <a:lumMod val="50000"/>
                  </a:schemeClr>
                </a:solidFill>
              </a:rPr>
              <a:t>School Improvement Panels (</a:t>
            </a:r>
            <a:r>
              <a:rPr lang="en-US" sz="3200" dirty="0" err="1">
                <a:solidFill>
                  <a:schemeClr val="accent5">
                    <a:lumMod val="50000"/>
                  </a:schemeClr>
                </a:solidFill>
              </a:rPr>
              <a:t>ScIPs</a:t>
            </a:r>
            <a:r>
              <a:rPr lang="en-US" sz="3200" dirty="0">
                <a:solidFill>
                  <a:schemeClr val="accent5">
                    <a:lumMod val="50000"/>
                  </a:schemeClr>
                </a:solidFill>
              </a:rPr>
              <a:t>), Evaluation Training, Evaluation</a:t>
            </a:r>
            <a:endParaRPr lang="en-US" sz="3200" dirty="0"/>
          </a:p>
        </p:txBody>
      </p:sp>
      <p:graphicFrame>
        <p:nvGraphicFramePr>
          <p:cNvPr id="6" name="Table 13">
            <a:extLst>
              <a:ext uri="{FF2B5EF4-FFF2-40B4-BE49-F238E27FC236}">
                <a16:creationId xmlns:a16="http://schemas.microsoft.com/office/drawing/2014/main" id="{21B41D27-C2E7-C4D3-8538-FBAA3FE382E7}"/>
              </a:ext>
            </a:extLst>
          </p:cNvPr>
          <p:cNvGraphicFramePr>
            <a:graphicFrameLocks noGrp="1"/>
          </p:cNvGraphicFramePr>
          <p:nvPr>
            <p:ph type="tbl" sz="quarter" idx="12"/>
            <p:extLst>
              <p:ext uri="{D42A27DB-BD31-4B8C-83A1-F6EECF244321}">
                <p14:modId xmlns:p14="http://schemas.microsoft.com/office/powerpoint/2010/main" val="361869455"/>
              </p:ext>
            </p:extLst>
          </p:nvPr>
        </p:nvGraphicFramePr>
        <p:xfrm>
          <a:off x="149225" y="1548779"/>
          <a:ext cx="10852604" cy="3563258"/>
        </p:xfrm>
        <a:graphic>
          <a:graphicData uri="http://schemas.openxmlformats.org/drawingml/2006/table">
            <a:tbl>
              <a:tblPr firstRow="1" bandRow="1">
                <a:tableStyleId>{5C22544A-7EE6-4342-B048-85BDC9FD1C3A}</a:tableStyleId>
              </a:tblPr>
              <a:tblGrid>
                <a:gridCol w="3273605">
                  <a:extLst>
                    <a:ext uri="{9D8B030D-6E8A-4147-A177-3AD203B41FA5}">
                      <a16:colId xmlns:a16="http://schemas.microsoft.com/office/drawing/2014/main" val="49504554"/>
                    </a:ext>
                  </a:extLst>
                </a:gridCol>
                <a:gridCol w="3961464">
                  <a:extLst>
                    <a:ext uri="{9D8B030D-6E8A-4147-A177-3AD203B41FA5}">
                      <a16:colId xmlns:a16="http://schemas.microsoft.com/office/drawing/2014/main" val="3822204270"/>
                    </a:ext>
                  </a:extLst>
                </a:gridCol>
                <a:gridCol w="3617535">
                  <a:extLst>
                    <a:ext uri="{9D8B030D-6E8A-4147-A177-3AD203B41FA5}">
                      <a16:colId xmlns:a16="http://schemas.microsoft.com/office/drawing/2014/main" val="2600922817"/>
                    </a:ext>
                  </a:extLst>
                </a:gridCol>
              </a:tblGrid>
              <a:tr h="895714">
                <a:tc>
                  <a:txBody>
                    <a:bodyPr/>
                    <a:lstStyle/>
                    <a:p>
                      <a:pPr algn="ctr"/>
                      <a:r>
                        <a:rPr lang="en-US" sz="2400" dirty="0">
                          <a:solidFill>
                            <a:schemeClr val="bg1"/>
                          </a:solidFill>
                        </a:rPr>
                        <a:t># of Schools in a District</a:t>
                      </a:r>
                    </a:p>
                  </a:txBody>
                  <a:tcPr>
                    <a:solidFill>
                      <a:schemeClr val="accent5">
                        <a:lumMod val="50000"/>
                      </a:schemeClr>
                    </a:solidFill>
                  </a:tcPr>
                </a:tc>
                <a:tc>
                  <a:txBody>
                    <a:bodyPr/>
                    <a:lstStyle/>
                    <a:p>
                      <a:pPr algn="ctr"/>
                      <a:r>
                        <a:rPr lang="en-US" sz="2400" dirty="0">
                          <a:solidFill>
                            <a:schemeClr val="bg1"/>
                          </a:solidFill>
                        </a:rPr>
                        <a:t># of Schools Samples</a:t>
                      </a:r>
                    </a:p>
                  </a:txBody>
                  <a:tcPr>
                    <a:solidFill>
                      <a:schemeClr val="accent5">
                        <a:lumMod val="50000"/>
                      </a:schemeClr>
                    </a:solidFill>
                  </a:tcPr>
                </a:tc>
                <a:tc>
                  <a:txBody>
                    <a:bodyPr/>
                    <a:lstStyle/>
                    <a:p>
                      <a:pPr algn="ctr"/>
                      <a:r>
                        <a:rPr lang="en-US" sz="2400">
                          <a:solidFill>
                            <a:schemeClr val="bg1"/>
                          </a:solidFill>
                        </a:rPr>
                        <a:t>Approximate # of Districts</a:t>
                      </a:r>
                    </a:p>
                  </a:txBody>
                  <a:tcPr>
                    <a:solidFill>
                      <a:schemeClr val="accent5">
                        <a:lumMod val="50000"/>
                      </a:schemeClr>
                    </a:solidFill>
                  </a:tcPr>
                </a:tc>
                <a:extLst>
                  <a:ext uri="{0D108BD9-81ED-4DB2-BD59-A6C34878D82A}">
                    <a16:rowId xmlns:a16="http://schemas.microsoft.com/office/drawing/2014/main" val="401104503"/>
                  </a:ext>
                </a:extLst>
              </a:tr>
              <a:tr h="666886">
                <a:tc>
                  <a:txBody>
                    <a:bodyPr/>
                    <a:lstStyle/>
                    <a:p>
                      <a:r>
                        <a:rPr lang="en-US" sz="2800"/>
                        <a:t>1–3 schools</a:t>
                      </a:r>
                    </a:p>
                  </a:txBody>
                  <a:tcPr/>
                </a:tc>
                <a:tc>
                  <a:txBody>
                    <a:bodyPr/>
                    <a:lstStyle/>
                    <a:p>
                      <a:pPr algn="ctr"/>
                      <a:r>
                        <a:rPr lang="en-US" sz="2800" dirty="0"/>
                        <a:t>All</a:t>
                      </a:r>
                    </a:p>
                  </a:txBody>
                  <a:tcPr/>
                </a:tc>
                <a:tc>
                  <a:txBody>
                    <a:bodyPr/>
                    <a:lstStyle/>
                    <a:p>
                      <a:pPr algn="ctr"/>
                      <a:r>
                        <a:rPr lang="en-US" sz="2800"/>
                        <a:t>343</a:t>
                      </a:r>
                    </a:p>
                  </a:txBody>
                  <a:tcPr/>
                </a:tc>
                <a:extLst>
                  <a:ext uri="{0D108BD9-81ED-4DB2-BD59-A6C34878D82A}">
                    <a16:rowId xmlns:a16="http://schemas.microsoft.com/office/drawing/2014/main" val="20211382"/>
                  </a:ext>
                </a:extLst>
              </a:tr>
              <a:tr h="666886">
                <a:tc>
                  <a:txBody>
                    <a:bodyPr/>
                    <a:lstStyle/>
                    <a:p>
                      <a:r>
                        <a:rPr lang="en-US" sz="2800"/>
                        <a:t>4–6 schools</a:t>
                      </a:r>
                    </a:p>
                  </a:txBody>
                  <a:tcPr/>
                </a:tc>
                <a:tc>
                  <a:txBody>
                    <a:bodyPr/>
                    <a:lstStyle/>
                    <a:p>
                      <a:pPr algn="ctr"/>
                      <a:r>
                        <a:rPr lang="en-US" sz="2800"/>
                        <a:t>3</a:t>
                      </a:r>
                    </a:p>
                  </a:txBody>
                  <a:tcPr/>
                </a:tc>
                <a:tc>
                  <a:txBody>
                    <a:bodyPr/>
                    <a:lstStyle/>
                    <a:p>
                      <a:pPr algn="ctr"/>
                      <a:r>
                        <a:rPr lang="en-US" sz="2800"/>
                        <a:t>128</a:t>
                      </a:r>
                    </a:p>
                  </a:txBody>
                  <a:tcPr/>
                </a:tc>
                <a:extLst>
                  <a:ext uri="{0D108BD9-81ED-4DB2-BD59-A6C34878D82A}">
                    <a16:rowId xmlns:a16="http://schemas.microsoft.com/office/drawing/2014/main" val="1036343827"/>
                  </a:ext>
                </a:extLst>
              </a:tr>
              <a:tr h="666886">
                <a:tc>
                  <a:txBody>
                    <a:bodyPr/>
                    <a:lstStyle/>
                    <a:p>
                      <a:r>
                        <a:rPr lang="en-US" sz="2800"/>
                        <a:t>7–12 schools</a:t>
                      </a:r>
                    </a:p>
                  </a:txBody>
                  <a:tcPr/>
                </a:tc>
                <a:tc>
                  <a:txBody>
                    <a:bodyPr/>
                    <a:lstStyle/>
                    <a:p>
                      <a:pPr algn="ctr"/>
                      <a:r>
                        <a:rPr lang="en-US" sz="2800" dirty="0"/>
                        <a:t>4</a:t>
                      </a:r>
                    </a:p>
                  </a:txBody>
                  <a:tcPr/>
                </a:tc>
                <a:tc>
                  <a:txBody>
                    <a:bodyPr/>
                    <a:lstStyle/>
                    <a:p>
                      <a:pPr algn="ctr"/>
                      <a:r>
                        <a:rPr lang="en-US" sz="2800"/>
                        <a:t>86</a:t>
                      </a:r>
                    </a:p>
                  </a:txBody>
                  <a:tcPr/>
                </a:tc>
                <a:extLst>
                  <a:ext uri="{0D108BD9-81ED-4DB2-BD59-A6C34878D82A}">
                    <a16:rowId xmlns:a16="http://schemas.microsoft.com/office/drawing/2014/main" val="3945177416"/>
                  </a:ext>
                </a:extLst>
              </a:tr>
              <a:tr h="666886">
                <a:tc>
                  <a:txBody>
                    <a:bodyPr/>
                    <a:lstStyle/>
                    <a:p>
                      <a:r>
                        <a:rPr lang="en-US" sz="2800"/>
                        <a:t>&gt;12 schools</a:t>
                      </a:r>
                    </a:p>
                  </a:txBody>
                  <a:tcPr/>
                </a:tc>
                <a:tc>
                  <a:txBody>
                    <a:bodyPr/>
                    <a:lstStyle/>
                    <a:p>
                      <a:pPr algn="ctr"/>
                      <a:r>
                        <a:rPr lang="en-US" sz="2800" dirty="0"/>
                        <a:t>5</a:t>
                      </a:r>
                    </a:p>
                  </a:txBody>
                  <a:tcPr/>
                </a:tc>
                <a:tc>
                  <a:txBody>
                    <a:bodyPr/>
                    <a:lstStyle/>
                    <a:p>
                      <a:pPr algn="ctr"/>
                      <a:r>
                        <a:rPr lang="en-US" sz="2800" dirty="0"/>
                        <a:t>22</a:t>
                      </a:r>
                    </a:p>
                  </a:txBody>
                  <a:tcPr/>
                </a:tc>
                <a:extLst>
                  <a:ext uri="{0D108BD9-81ED-4DB2-BD59-A6C34878D82A}">
                    <a16:rowId xmlns:a16="http://schemas.microsoft.com/office/drawing/2014/main" val="1622309451"/>
                  </a:ext>
                </a:extLst>
              </a:tr>
            </a:tbl>
          </a:graphicData>
        </a:graphic>
      </p:graphicFrame>
      <p:sp>
        <p:nvSpPr>
          <p:cNvPr id="5" name="Text Placeholder 4">
            <a:extLst>
              <a:ext uri="{FF2B5EF4-FFF2-40B4-BE49-F238E27FC236}">
                <a16:creationId xmlns:a16="http://schemas.microsoft.com/office/drawing/2014/main" id="{CD0D89C9-6FD4-AA76-031C-BAE9761EBF92}"/>
              </a:ext>
            </a:extLst>
          </p:cNvPr>
          <p:cNvSpPr>
            <a:spLocks noGrp="1"/>
          </p:cNvSpPr>
          <p:nvPr>
            <p:ph type="body" sz="quarter" idx="13"/>
          </p:nvPr>
        </p:nvSpPr>
        <p:spPr>
          <a:xfrm>
            <a:off x="74612" y="5232150"/>
            <a:ext cx="11988705" cy="923925"/>
          </a:xfrm>
        </p:spPr>
        <p:txBody>
          <a:bodyPr rIns="91440">
            <a:noAutofit/>
          </a:bodyPr>
          <a:lstStyle/>
          <a:p>
            <a:pPr marL="0" indent="0">
              <a:buNone/>
            </a:pPr>
            <a:r>
              <a:rPr lang="en-US" sz="2400" dirty="0"/>
              <a:t>In cases where evaluation training occurs district wide, a district sample may be submitted.</a:t>
            </a:r>
          </a:p>
        </p:txBody>
      </p:sp>
      <p:sp>
        <p:nvSpPr>
          <p:cNvPr id="8" name="Slide Number Placeholder 8">
            <a:extLst>
              <a:ext uri="{FF2B5EF4-FFF2-40B4-BE49-F238E27FC236}">
                <a16:creationId xmlns:a16="http://schemas.microsoft.com/office/drawing/2014/main" id="{B89B6B18-2F7C-419B-B921-E2D6CC573F28}"/>
              </a:ext>
            </a:extLst>
          </p:cNvPr>
          <p:cNvSpPr txBox="1">
            <a:spLocks/>
          </p:cNvSpPr>
          <p:nvPr/>
        </p:nvSpPr>
        <p:spPr>
          <a:xfrm>
            <a:off x="8681752" y="62761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1C70C-36A2-44FC-A083-98959550CFF4}" type="slidenum">
              <a:rPr lang="en-US" smtClean="0"/>
              <a:pPr/>
              <a:t>20</a:t>
            </a:fld>
            <a:endParaRPr lang="en-US"/>
          </a:p>
        </p:txBody>
      </p:sp>
    </p:spTree>
    <p:extLst>
      <p:ext uri="{BB962C8B-B14F-4D97-AF65-F5344CB8AC3E}">
        <p14:creationId xmlns:p14="http://schemas.microsoft.com/office/powerpoint/2010/main" val="2691277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solidFill>
                  <a:srgbClr val="6E2405"/>
                </a:solidFill>
                <a:latin typeface="Palatino Linotype" panose="02040502050505030304" pitchFamily="18" charset="0"/>
              </a:rPr>
              <a:t>Personnel Indicator 1f </a:t>
            </a:r>
            <a:r>
              <a:rPr lang="en-US" sz="2400" dirty="0">
                <a:solidFill>
                  <a:srgbClr val="6E2405"/>
                </a:solidFill>
                <a:latin typeface="Palatino Linotype" panose="02040502050505030304" pitchFamily="18" charset="0"/>
              </a:rPr>
              <a:t>(Total of 2 Points)</a:t>
            </a:r>
            <a:endParaRPr lang="en-US" sz="2400" dirty="0"/>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p:txBody>
          <a:bodyPr/>
          <a:lstStyle/>
          <a:p>
            <a:r>
              <a:rPr lang="en-US" sz="2400" b="1" dirty="0">
                <a:latin typeface="Palatino Linotype" panose="02040502050505030304" pitchFamily="18" charset="0"/>
              </a:rPr>
              <a:t>1.  Other Evaluations</a:t>
            </a:r>
            <a:endParaRPr lang="en-US" sz="2400" dirty="0"/>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p:txBody>
          <a:bodyPr/>
          <a:lstStyle/>
          <a:p>
            <a:pPr marL="0" indent="0">
              <a:buNone/>
            </a:pPr>
            <a:r>
              <a:rPr lang="en-US" sz="2000" dirty="0">
                <a:ea typeface="Times New Roman" panose="02020603050405020304" pitchFamily="18" charset="0"/>
                <a:cs typeface="Times New Roman" panose="02020603050405020304" pitchFamily="18" charset="0"/>
              </a:rPr>
              <a:t>Other evaluation structures and processes, including tenure charge proceedings conducted according to the TEACHNJ Act </a:t>
            </a:r>
            <a:r>
              <a:rPr lang="en-US" sz="2000" i="1" dirty="0">
                <a:ea typeface="Times New Roman" panose="02020603050405020304" pitchFamily="18" charset="0"/>
                <a:cs typeface="Times New Roman" panose="02020603050405020304" pitchFamily="18" charset="0"/>
                <a:hlinkClick r:id="rId3"/>
              </a:rPr>
              <a:t>(N.J.S.A. </a:t>
            </a:r>
            <a:r>
              <a:rPr lang="en-US" sz="2000" dirty="0">
                <a:ea typeface="Times New Roman" panose="02020603050405020304" pitchFamily="18" charset="0"/>
                <a:cs typeface="Times New Roman" panose="02020603050405020304" pitchFamily="18" charset="0"/>
                <a:hlinkClick r:id="rId3"/>
              </a:rPr>
              <a:t>18A:6-11 and 17.3</a:t>
            </a:r>
            <a:r>
              <a:rPr lang="en-US" sz="2000" i="1" dirty="0">
                <a:ea typeface="Times New Roman" panose="02020603050405020304" pitchFamily="18" charset="0"/>
                <a:cs typeface="Times New Roman" panose="02020603050405020304" pitchFamily="18" charset="0"/>
                <a:hlinkClick r:id="rId3"/>
              </a:rPr>
              <a:t>)</a:t>
            </a:r>
            <a:r>
              <a:rPr lang="en-US" sz="2000" i="1" dirty="0">
                <a:ea typeface="Times New Roman" panose="02020603050405020304" pitchFamily="18" charset="0"/>
                <a:cs typeface="Times New Roman" panose="02020603050405020304" pitchFamily="18" charset="0"/>
              </a:rPr>
              <a:t>.</a:t>
            </a:r>
            <a:r>
              <a:rPr lang="en-US" sz="2000" dirty="0">
                <a:ea typeface="Times New Roman" panose="02020603050405020304" pitchFamily="18" charset="0"/>
                <a:cs typeface="Times New Roman" panose="02020603050405020304" pitchFamily="18" charset="0"/>
              </a:rPr>
              <a:t> </a:t>
            </a:r>
            <a:endParaRPr lang="en-US" sz="2000" b="1" dirty="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p:txBody>
          <a:bodyPr/>
          <a:lstStyle/>
          <a:p>
            <a:r>
              <a:rPr lang="en-US" sz="2400" b="1">
                <a:latin typeface="Palatino Linotype" panose="02040502050505030304" pitchFamily="18" charset="0"/>
              </a:rPr>
              <a:t>2.  Purpose</a:t>
            </a:r>
            <a:endParaRPr lang="en-US" sz="240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p:txBody>
          <a:bodyPr/>
          <a:lstStyle/>
          <a:p>
            <a:r>
              <a:rPr lang="en-US" sz="2000" dirty="0">
                <a:latin typeface="Palatino Linotype" panose="02040502050505030304" pitchFamily="18" charset="0"/>
              </a:rPr>
              <a:t>To ensure evaluation structures and processes, other than those delineated in 1a–e, are occurring. </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p:txBody>
          <a:bodyPr/>
          <a:lstStyle/>
          <a:p>
            <a:r>
              <a:rPr lang="en-US" sz="2400" b="1">
                <a:latin typeface="Palatino Linotype" panose="02040502050505030304" pitchFamily="18" charset="0"/>
              </a:rPr>
              <a:t>3.  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7943858" y="2284000"/>
            <a:ext cx="4019542" cy="3663285"/>
          </a:xfrm>
        </p:spPr>
        <p:txBody>
          <a:bodyPr/>
          <a:lstStyle/>
          <a:p>
            <a:pPr marL="742950" lvl="1" indent="-285750"/>
            <a:r>
              <a:rPr lang="en-US" sz="2000" dirty="0"/>
              <a:t>Board resolutions for observation rubrics and Reflective Practice Protocol use (if applicable)</a:t>
            </a:r>
          </a:p>
          <a:p>
            <a:pPr marL="742950" lvl="1" indent="-285750"/>
            <a:r>
              <a:rPr lang="en-US" sz="2000" dirty="0"/>
              <a:t>Tenure charge documentation (if applicable)</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21</a:t>
            </a:fld>
            <a:endParaRPr lang="en-US"/>
          </a:p>
        </p:txBody>
      </p:sp>
    </p:spTree>
    <p:extLst>
      <p:ext uri="{BB962C8B-B14F-4D97-AF65-F5344CB8AC3E}">
        <p14:creationId xmlns:p14="http://schemas.microsoft.com/office/powerpoint/2010/main" val="2612564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D1C015-8BEA-F577-5E31-3E47A18AD51C}"/>
              </a:ext>
            </a:extLst>
          </p:cNvPr>
          <p:cNvSpPr>
            <a:spLocks noGrp="1"/>
          </p:cNvSpPr>
          <p:nvPr>
            <p:ph type="title"/>
          </p:nvPr>
        </p:nvSpPr>
        <p:spPr>
          <a:prstGeom prst="rect">
            <a:avLst/>
          </a:prstGeom>
        </p:spPr>
        <p:txBody>
          <a:bodyPr/>
          <a:lstStyle/>
          <a:p>
            <a:pPr rtl="0" eaLnBrk="1" latinLnBrk="0" hangingPunct="1"/>
            <a:r>
              <a:rPr lang="en-US" sz="3000" kern="1200" dirty="0">
                <a:effectLst/>
                <a:ea typeface="+mn-ea"/>
                <a:cs typeface="+mn-cs"/>
              </a:rPr>
              <a:t>Sample Size Chart for Personnel Indicators 2a, 6a, and 6b</a:t>
            </a:r>
            <a:endParaRPr lang="en-US" dirty="0">
              <a:effectLst/>
            </a:endParaRPr>
          </a:p>
        </p:txBody>
      </p:sp>
      <p:sp>
        <p:nvSpPr>
          <p:cNvPr id="11" name="Text Placeholder 10">
            <a:extLst>
              <a:ext uri="{FF2B5EF4-FFF2-40B4-BE49-F238E27FC236}">
                <a16:creationId xmlns:a16="http://schemas.microsoft.com/office/drawing/2014/main" id="{E0A7EF55-A76C-66FD-E931-A4BFA53E5DEA}"/>
              </a:ext>
            </a:extLst>
          </p:cNvPr>
          <p:cNvSpPr>
            <a:spLocks noGrp="1"/>
          </p:cNvSpPr>
          <p:nvPr>
            <p:ph type="body" idx="1"/>
          </p:nvPr>
        </p:nvSpPr>
        <p:spPr>
          <a:xfrm>
            <a:off x="179989" y="1344210"/>
            <a:ext cx="5876390" cy="480075"/>
          </a:xfrm>
        </p:spPr>
        <p:txBody>
          <a:bodyPr rIns="91440"/>
          <a:lstStyle/>
          <a:p>
            <a:r>
              <a:rPr lang="en-US" sz="2000" b="0" dirty="0">
                <a:solidFill>
                  <a:schemeClr val="accent5">
                    <a:lumMod val="50000"/>
                  </a:schemeClr>
                </a:solidFill>
              </a:rPr>
              <a:t>Teacher Samples: Observations, SGOs, and PDPs</a:t>
            </a:r>
          </a:p>
        </p:txBody>
      </p:sp>
      <p:graphicFrame>
        <p:nvGraphicFramePr>
          <p:cNvPr id="18" name="Table 13">
            <a:extLst>
              <a:ext uri="{FF2B5EF4-FFF2-40B4-BE49-F238E27FC236}">
                <a16:creationId xmlns:a16="http://schemas.microsoft.com/office/drawing/2014/main" id="{10B9F1DF-6FC0-36F9-5734-E47C89CB72A5}"/>
              </a:ext>
            </a:extLst>
          </p:cNvPr>
          <p:cNvGraphicFramePr>
            <a:graphicFrameLocks noGrp="1"/>
          </p:cNvGraphicFramePr>
          <p:nvPr>
            <p:ph sz="half" idx="2"/>
            <p:extLst>
              <p:ext uri="{D42A27DB-BD31-4B8C-83A1-F6EECF244321}">
                <p14:modId xmlns:p14="http://schemas.microsoft.com/office/powerpoint/2010/main" val="2054286107"/>
              </p:ext>
            </p:extLst>
          </p:nvPr>
        </p:nvGraphicFramePr>
        <p:xfrm>
          <a:off x="179989" y="1882244"/>
          <a:ext cx="6142651" cy="4096248"/>
        </p:xfrm>
        <a:graphic>
          <a:graphicData uri="http://schemas.openxmlformats.org/drawingml/2006/table">
            <a:tbl>
              <a:tblPr firstRow="1" bandRow="1">
                <a:tableStyleId>{5C22544A-7EE6-4342-B048-85BDC9FD1C3A}</a:tableStyleId>
              </a:tblPr>
              <a:tblGrid>
                <a:gridCol w="1324395">
                  <a:extLst>
                    <a:ext uri="{9D8B030D-6E8A-4147-A177-3AD203B41FA5}">
                      <a16:colId xmlns:a16="http://schemas.microsoft.com/office/drawing/2014/main" val="49504554"/>
                    </a:ext>
                  </a:extLst>
                </a:gridCol>
                <a:gridCol w="1685690">
                  <a:extLst>
                    <a:ext uri="{9D8B030D-6E8A-4147-A177-3AD203B41FA5}">
                      <a16:colId xmlns:a16="http://schemas.microsoft.com/office/drawing/2014/main" val="3822204270"/>
                    </a:ext>
                  </a:extLst>
                </a:gridCol>
                <a:gridCol w="1524809">
                  <a:extLst>
                    <a:ext uri="{9D8B030D-6E8A-4147-A177-3AD203B41FA5}">
                      <a16:colId xmlns:a16="http://schemas.microsoft.com/office/drawing/2014/main" val="3309143539"/>
                    </a:ext>
                  </a:extLst>
                </a:gridCol>
                <a:gridCol w="1607757">
                  <a:extLst>
                    <a:ext uri="{9D8B030D-6E8A-4147-A177-3AD203B41FA5}">
                      <a16:colId xmlns:a16="http://schemas.microsoft.com/office/drawing/2014/main" val="2600922817"/>
                    </a:ext>
                  </a:extLst>
                </a:gridCol>
              </a:tblGrid>
              <a:tr h="1528294">
                <a:tc>
                  <a:txBody>
                    <a:bodyPr/>
                    <a:lstStyle/>
                    <a:p>
                      <a:pPr algn="ctr"/>
                      <a:r>
                        <a:rPr lang="en-US" sz="1800" dirty="0">
                          <a:solidFill>
                            <a:schemeClr val="bg1"/>
                          </a:solidFill>
                        </a:rPr>
                        <a:t>Range of # of Teachers</a:t>
                      </a:r>
                    </a:p>
                  </a:txBody>
                  <a:tcPr>
                    <a:solidFill>
                      <a:schemeClr val="accent5">
                        <a:lumMod val="50000"/>
                      </a:schemeClr>
                    </a:solidFill>
                  </a:tcPr>
                </a:tc>
                <a:tc>
                  <a:txBody>
                    <a:bodyPr/>
                    <a:lstStyle/>
                    <a:p>
                      <a:pPr algn="ctr"/>
                      <a:r>
                        <a:rPr lang="en-US" sz="1800" dirty="0">
                          <a:solidFill>
                            <a:schemeClr val="bg1"/>
                          </a:solidFill>
                        </a:rPr>
                        <a:t>Minimum # of Sets of Observations/</a:t>
                      </a:r>
                      <a:br>
                        <a:rPr lang="en-US" sz="1800" dirty="0">
                          <a:solidFill>
                            <a:schemeClr val="bg1"/>
                          </a:solidFill>
                        </a:rPr>
                      </a:br>
                      <a:r>
                        <a:rPr lang="en-US" sz="1800" dirty="0">
                          <a:solidFill>
                            <a:schemeClr val="bg1"/>
                          </a:solidFill>
                        </a:rPr>
                        <a:t>SGOs/PDPs</a:t>
                      </a:r>
                    </a:p>
                  </a:txBody>
                  <a:tcPr>
                    <a:solidFill>
                      <a:schemeClr val="accent5">
                        <a:lumMod val="50000"/>
                      </a:schemeClr>
                    </a:solidFill>
                  </a:tcPr>
                </a:tc>
                <a:tc>
                  <a:txBody>
                    <a:bodyPr/>
                    <a:lstStyle/>
                    <a:p>
                      <a:pPr algn="ctr"/>
                      <a:r>
                        <a:rPr lang="en-US" sz="1800" dirty="0">
                          <a:solidFill>
                            <a:schemeClr val="bg1"/>
                          </a:solidFill>
                        </a:rPr>
                        <a:t>Minimum # Teachers Evaluators sampled </a:t>
                      </a:r>
                    </a:p>
                  </a:txBody>
                  <a:tcPr>
                    <a:solidFill>
                      <a:schemeClr val="accent5">
                        <a:lumMod val="50000"/>
                      </a:schemeClr>
                    </a:solidFill>
                  </a:tcPr>
                </a:tc>
                <a:tc>
                  <a:txBody>
                    <a:bodyPr/>
                    <a:lstStyle/>
                    <a:p>
                      <a:pPr algn="ctr"/>
                      <a:r>
                        <a:rPr lang="en-US" sz="1800">
                          <a:solidFill>
                            <a:schemeClr val="bg1"/>
                          </a:solidFill>
                        </a:rPr>
                        <a:t>Approximate # of Districts</a:t>
                      </a:r>
                    </a:p>
                  </a:txBody>
                  <a:tcPr>
                    <a:solidFill>
                      <a:schemeClr val="accent5">
                        <a:lumMod val="50000"/>
                      </a:schemeClr>
                    </a:solidFill>
                  </a:tcPr>
                </a:tc>
                <a:extLst>
                  <a:ext uri="{0D108BD9-81ED-4DB2-BD59-A6C34878D82A}">
                    <a16:rowId xmlns:a16="http://schemas.microsoft.com/office/drawing/2014/main" val="401104503"/>
                  </a:ext>
                </a:extLst>
              </a:tr>
              <a:tr h="416559">
                <a:tc>
                  <a:txBody>
                    <a:bodyPr/>
                    <a:lstStyle/>
                    <a:p>
                      <a:r>
                        <a:rPr lang="en-US" sz="1800"/>
                        <a:t>&lt;100</a:t>
                      </a:r>
                    </a:p>
                  </a:txBody>
                  <a:tcPr/>
                </a:tc>
                <a:tc>
                  <a:txBody>
                    <a:bodyPr/>
                    <a:lstStyle/>
                    <a:p>
                      <a:pPr algn="ctr"/>
                      <a:r>
                        <a:rPr lang="en-US" sz="1800"/>
                        <a:t>5</a:t>
                      </a:r>
                    </a:p>
                  </a:txBody>
                  <a:tcPr/>
                </a:tc>
                <a:tc>
                  <a:txBody>
                    <a:bodyPr/>
                    <a:lstStyle/>
                    <a:p>
                      <a:pPr algn="ctr"/>
                      <a:r>
                        <a:rPr lang="en-US" sz="1800" dirty="0"/>
                        <a:t>3</a:t>
                      </a:r>
                    </a:p>
                  </a:txBody>
                  <a:tcPr/>
                </a:tc>
                <a:tc>
                  <a:txBody>
                    <a:bodyPr/>
                    <a:lstStyle/>
                    <a:p>
                      <a:pPr algn="ctr"/>
                      <a:r>
                        <a:rPr lang="en-US" sz="1800"/>
                        <a:t>272</a:t>
                      </a:r>
                    </a:p>
                  </a:txBody>
                  <a:tcPr/>
                </a:tc>
                <a:extLst>
                  <a:ext uri="{0D108BD9-81ED-4DB2-BD59-A6C34878D82A}">
                    <a16:rowId xmlns:a16="http://schemas.microsoft.com/office/drawing/2014/main" val="20211382"/>
                  </a:ext>
                </a:extLst>
              </a:tr>
              <a:tr h="416559">
                <a:tc>
                  <a:txBody>
                    <a:bodyPr/>
                    <a:lstStyle/>
                    <a:p>
                      <a:r>
                        <a:rPr lang="en-US" sz="1800"/>
                        <a:t>100–299</a:t>
                      </a:r>
                    </a:p>
                  </a:txBody>
                  <a:tcPr/>
                </a:tc>
                <a:tc>
                  <a:txBody>
                    <a:bodyPr/>
                    <a:lstStyle/>
                    <a:p>
                      <a:pPr algn="ctr"/>
                      <a:r>
                        <a:rPr lang="en-US" sz="1800"/>
                        <a:t>10</a:t>
                      </a:r>
                    </a:p>
                  </a:txBody>
                  <a:tcPr/>
                </a:tc>
                <a:tc>
                  <a:txBody>
                    <a:bodyPr/>
                    <a:lstStyle/>
                    <a:p>
                      <a:pPr algn="ctr"/>
                      <a:r>
                        <a:rPr lang="en-US" sz="1800" dirty="0"/>
                        <a:t>5</a:t>
                      </a:r>
                    </a:p>
                  </a:txBody>
                  <a:tcPr/>
                </a:tc>
                <a:tc>
                  <a:txBody>
                    <a:bodyPr/>
                    <a:lstStyle/>
                    <a:p>
                      <a:pPr algn="ctr"/>
                      <a:r>
                        <a:rPr lang="en-US" sz="1800"/>
                        <a:t>191</a:t>
                      </a:r>
                    </a:p>
                  </a:txBody>
                  <a:tcPr/>
                </a:tc>
                <a:extLst>
                  <a:ext uri="{0D108BD9-81ED-4DB2-BD59-A6C34878D82A}">
                    <a16:rowId xmlns:a16="http://schemas.microsoft.com/office/drawing/2014/main" val="1036343827"/>
                  </a:ext>
                </a:extLst>
              </a:tr>
              <a:tr h="416559">
                <a:tc>
                  <a:txBody>
                    <a:bodyPr/>
                    <a:lstStyle/>
                    <a:p>
                      <a:r>
                        <a:rPr lang="en-US" sz="1800"/>
                        <a:t>300–499</a:t>
                      </a:r>
                    </a:p>
                  </a:txBody>
                  <a:tcPr/>
                </a:tc>
                <a:tc>
                  <a:txBody>
                    <a:bodyPr/>
                    <a:lstStyle/>
                    <a:p>
                      <a:pPr algn="ctr"/>
                      <a:r>
                        <a:rPr lang="en-US" sz="1800"/>
                        <a:t>15</a:t>
                      </a:r>
                    </a:p>
                  </a:txBody>
                  <a:tcPr/>
                </a:tc>
                <a:tc>
                  <a:txBody>
                    <a:bodyPr/>
                    <a:lstStyle/>
                    <a:p>
                      <a:pPr algn="ctr"/>
                      <a:r>
                        <a:rPr lang="en-US" sz="1800" dirty="0"/>
                        <a:t>10</a:t>
                      </a:r>
                    </a:p>
                  </a:txBody>
                  <a:tcPr/>
                </a:tc>
                <a:tc>
                  <a:txBody>
                    <a:bodyPr/>
                    <a:lstStyle/>
                    <a:p>
                      <a:pPr algn="ctr"/>
                      <a:r>
                        <a:rPr lang="en-US" sz="1800" dirty="0"/>
                        <a:t>58</a:t>
                      </a:r>
                    </a:p>
                  </a:txBody>
                  <a:tcPr/>
                </a:tc>
                <a:extLst>
                  <a:ext uri="{0D108BD9-81ED-4DB2-BD59-A6C34878D82A}">
                    <a16:rowId xmlns:a16="http://schemas.microsoft.com/office/drawing/2014/main" val="3945177416"/>
                  </a:ext>
                </a:extLst>
              </a:tr>
              <a:tr h="416559">
                <a:tc>
                  <a:txBody>
                    <a:bodyPr/>
                    <a:lstStyle/>
                    <a:p>
                      <a:r>
                        <a:rPr lang="en-US" sz="1800"/>
                        <a:t>500–899</a:t>
                      </a:r>
                    </a:p>
                  </a:txBody>
                  <a:tcPr/>
                </a:tc>
                <a:tc>
                  <a:txBody>
                    <a:bodyPr/>
                    <a:lstStyle/>
                    <a:p>
                      <a:pPr algn="ctr"/>
                      <a:r>
                        <a:rPr lang="en-US" sz="1800"/>
                        <a:t>20</a:t>
                      </a:r>
                    </a:p>
                  </a:txBody>
                  <a:tcPr/>
                </a:tc>
                <a:tc>
                  <a:txBody>
                    <a:bodyPr/>
                    <a:lstStyle/>
                    <a:p>
                      <a:pPr algn="ctr"/>
                      <a:r>
                        <a:rPr lang="en-US" sz="1800"/>
                        <a:t>15</a:t>
                      </a:r>
                    </a:p>
                  </a:txBody>
                  <a:tcPr/>
                </a:tc>
                <a:tc>
                  <a:txBody>
                    <a:bodyPr/>
                    <a:lstStyle/>
                    <a:p>
                      <a:pPr algn="ctr"/>
                      <a:r>
                        <a:rPr lang="en-US" sz="1800" dirty="0"/>
                        <a:t>41</a:t>
                      </a:r>
                    </a:p>
                  </a:txBody>
                  <a:tcPr/>
                </a:tc>
                <a:extLst>
                  <a:ext uri="{0D108BD9-81ED-4DB2-BD59-A6C34878D82A}">
                    <a16:rowId xmlns:a16="http://schemas.microsoft.com/office/drawing/2014/main" val="1622309451"/>
                  </a:ext>
                </a:extLst>
              </a:tr>
              <a:tr h="485159">
                <a:tc>
                  <a:txBody>
                    <a:bodyPr/>
                    <a:lstStyle/>
                    <a:p>
                      <a:r>
                        <a:rPr lang="en-US" sz="1800"/>
                        <a:t>900–1500</a:t>
                      </a:r>
                    </a:p>
                  </a:txBody>
                  <a:tcPr/>
                </a:tc>
                <a:tc>
                  <a:txBody>
                    <a:bodyPr/>
                    <a:lstStyle/>
                    <a:p>
                      <a:pPr algn="ctr"/>
                      <a:r>
                        <a:rPr lang="en-US" sz="1800"/>
                        <a:t>25</a:t>
                      </a:r>
                    </a:p>
                  </a:txBody>
                  <a:tcPr/>
                </a:tc>
                <a:tc>
                  <a:txBody>
                    <a:bodyPr/>
                    <a:lstStyle/>
                    <a:p>
                      <a:pPr algn="ctr"/>
                      <a:r>
                        <a:rPr lang="en-US" sz="1800"/>
                        <a:t>20</a:t>
                      </a:r>
                    </a:p>
                  </a:txBody>
                  <a:tcPr/>
                </a:tc>
                <a:tc>
                  <a:txBody>
                    <a:bodyPr/>
                    <a:lstStyle/>
                    <a:p>
                      <a:pPr algn="ctr"/>
                      <a:r>
                        <a:rPr lang="en-US" sz="1800" dirty="0"/>
                        <a:t>9</a:t>
                      </a:r>
                    </a:p>
                  </a:txBody>
                  <a:tcPr/>
                </a:tc>
                <a:extLst>
                  <a:ext uri="{0D108BD9-81ED-4DB2-BD59-A6C34878D82A}">
                    <a16:rowId xmlns:a16="http://schemas.microsoft.com/office/drawing/2014/main" val="4105585484"/>
                  </a:ext>
                </a:extLst>
              </a:tr>
              <a:tr h="416559">
                <a:tc>
                  <a:txBody>
                    <a:bodyPr/>
                    <a:lstStyle/>
                    <a:p>
                      <a:r>
                        <a:rPr lang="en-US" sz="1800"/>
                        <a:t>&gt;1500</a:t>
                      </a:r>
                    </a:p>
                  </a:txBody>
                  <a:tcPr/>
                </a:tc>
                <a:tc>
                  <a:txBody>
                    <a:bodyPr/>
                    <a:lstStyle/>
                    <a:p>
                      <a:pPr algn="ctr"/>
                      <a:r>
                        <a:rPr lang="en-US" sz="1800"/>
                        <a:t>30</a:t>
                      </a:r>
                    </a:p>
                  </a:txBody>
                  <a:tcPr/>
                </a:tc>
                <a:tc>
                  <a:txBody>
                    <a:bodyPr/>
                    <a:lstStyle/>
                    <a:p>
                      <a:pPr algn="ctr"/>
                      <a:r>
                        <a:rPr lang="en-US" sz="1800"/>
                        <a:t>30</a:t>
                      </a:r>
                    </a:p>
                  </a:txBody>
                  <a:tcPr/>
                </a:tc>
                <a:tc>
                  <a:txBody>
                    <a:bodyPr/>
                    <a:lstStyle/>
                    <a:p>
                      <a:pPr algn="ctr"/>
                      <a:r>
                        <a:rPr lang="en-US" sz="1800" dirty="0"/>
                        <a:t>4</a:t>
                      </a:r>
                    </a:p>
                  </a:txBody>
                  <a:tcPr/>
                </a:tc>
                <a:extLst>
                  <a:ext uri="{0D108BD9-81ED-4DB2-BD59-A6C34878D82A}">
                    <a16:rowId xmlns:a16="http://schemas.microsoft.com/office/drawing/2014/main" val="3172310300"/>
                  </a:ext>
                </a:extLst>
              </a:tr>
            </a:tbl>
          </a:graphicData>
        </a:graphic>
      </p:graphicFrame>
      <p:sp>
        <p:nvSpPr>
          <p:cNvPr id="13" name="Text Placeholder 12">
            <a:extLst>
              <a:ext uri="{FF2B5EF4-FFF2-40B4-BE49-F238E27FC236}">
                <a16:creationId xmlns:a16="http://schemas.microsoft.com/office/drawing/2014/main" id="{D0822C05-264C-52BB-1159-8C163F4519E8}"/>
              </a:ext>
            </a:extLst>
          </p:cNvPr>
          <p:cNvSpPr>
            <a:spLocks noGrp="1"/>
          </p:cNvSpPr>
          <p:nvPr>
            <p:ph type="body" idx="13"/>
          </p:nvPr>
        </p:nvSpPr>
        <p:spPr>
          <a:xfrm>
            <a:off x="6567547" y="1134460"/>
            <a:ext cx="5876390" cy="823912"/>
          </a:xfrm>
        </p:spPr>
        <p:txBody>
          <a:bodyPr rIns="274320"/>
          <a:lstStyle/>
          <a:p>
            <a:r>
              <a:rPr lang="en-US" sz="2000" b="0" dirty="0">
                <a:solidFill>
                  <a:schemeClr val="accent5">
                    <a:lumMod val="50000"/>
                  </a:schemeClr>
                </a:solidFill>
              </a:rPr>
              <a:t>Principal/AP/VP Samples: Observations, </a:t>
            </a:r>
            <a:br>
              <a:rPr lang="en-US" sz="2000" b="0" dirty="0">
                <a:solidFill>
                  <a:schemeClr val="accent5">
                    <a:lumMod val="50000"/>
                  </a:schemeClr>
                </a:solidFill>
              </a:rPr>
            </a:br>
            <a:r>
              <a:rPr lang="en-US" sz="2000" b="0" dirty="0">
                <a:solidFill>
                  <a:schemeClr val="accent5">
                    <a:lumMod val="50000"/>
                  </a:schemeClr>
                </a:solidFill>
              </a:rPr>
              <a:t>Admin Goals, and PDPs</a:t>
            </a:r>
          </a:p>
        </p:txBody>
      </p:sp>
      <p:graphicFrame>
        <p:nvGraphicFramePr>
          <p:cNvPr id="19" name="Table 13">
            <a:extLst>
              <a:ext uri="{FF2B5EF4-FFF2-40B4-BE49-F238E27FC236}">
                <a16:creationId xmlns:a16="http://schemas.microsoft.com/office/drawing/2014/main" id="{EE32C336-7299-366B-AAD7-87ABACA4B9B3}"/>
              </a:ext>
            </a:extLst>
          </p:cNvPr>
          <p:cNvGraphicFramePr>
            <a:graphicFrameLocks noGrp="1"/>
          </p:cNvGraphicFramePr>
          <p:nvPr>
            <p:ph sz="half" idx="14"/>
            <p:extLst>
              <p:ext uri="{D42A27DB-BD31-4B8C-83A1-F6EECF244321}">
                <p14:modId xmlns:p14="http://schemas.microsoft.com/office/powerpoint/2010/main" val="3958534774"/>
              </p:ext>
            </p:extLst>
          </p:nvPr>
        </p:nvGraphicFramePr>
        <p:xfrm>
          <a:off x="6567547" y="1935372"/>
          <a:ext cx="5386575" cy="4096247"/>
        </p:xfrm>
        <a:graphic>
          <a:graphicData uri="http://schemas.openxmlformats.org/drawingml/2006/table">
            <a:tbl>
              <a:tblPr firstRow="1" bandRow="1">
                <a:tableStyleId>{5C22544A-7EE6-4342-B048-85BDC9FD1C3A}</a:tableStyleId>
              </a:tblPr>
              <a:tblGrid>
                <a:gridCol w="1733571">
                  <a:extLst>
                    <a:ext uri="{9D8B030D-6E8A-4147-A177-3AD203B41FA5}">
                      <a16:colId xmlns:a16="http://schemas.microsoft.com/office/drawing/2014/main" val="49504554"/>
                    </a:ext>
                  </a:extLst>
                </a:gridCol>
                <a:gridCol w="1857478">
                  <a:extLst>
                    <a:ext uri="{9D8B030D-6E8A-4147-A177-3AD203B41FA5}">
                      <a16:colId xmlns:a16="http://schemas.microsoft.com/office/drawing/2014/main" val="3822204270"/>
                    </a:ext>
                  </a:extLst>
                </a:gridCol>
                <a:gridCol w="1795526">
                  <a:extLst>
                    <a:ext uri="{9D8B030D-6E8A-4147-A177-3AD203B41FA5}">
                      <a16:colId xmlns:a16="http://schemas.microsoft.com/office/drawing/2014/main" val="2600922817"/>
                    </a:ext>
                  </a:extLst>
                </a:gridCol>
              </a:tblGrid>
              <a:tr h="1475555">
                <a:tc>
                  <a:txBody>
                    <a:bodyPr/>
                    <a:lstStyle/>
                    <a:p>
                      <a:pPr algn="ctr"/>
                      <a:r>
                        <a:rPr lang="en-US" sz="1800" dirty="0">
                          <a:solidFill>
                            <a:schemeClr val="bg1"/>
                          </a:solidFill>
                        </a:rPr>
                        <a:t># of School Leaders</a:t>
                      </a:r>
                    </a:p>
                  </a:txBody>
                  <a:tcPr>
                    <a:solidFill>
                      <a:schemeClr val="accent5">
                        <a:lumMod val="50000"/>
                      </a:schemeClr>
                    </a:solidFill>
                  </a:tcPr>
                </a:tc>
                <a:tc>
                  <a:txBody>
                    <a:bodyPr/>
                    <a:lstStyle/>
                    <a:p>
                      <a:pPr algn="ctr"/>
                      <a:r>
                        <a:rPr lang="en-US" sz="1800" dirty="0">
                          <a:solidFill>
                            <a:schemeClr val="bg1"/>
                          </a:solidFill>
                        </a:rPr>
                        <a:t>Minimum # of School Leaders Sampled</a:t>
                      </a:r>
                    </a:p>
                  </a:txBody>
                  <a:tcPr>
                    <a:solidFill>
                      <a:schemeClr val="accent5">
                        <a:lumMod val="50000"/>
                      </a:schemeClr>
                    </a:solidFill>
                  </a:tcPr>
                </a:tc>
                <a:tc>
                  <a:txBody>
                    <a:bodyPr/>
                    <a:lstStyle/>
                    <a:p>
                      <a:pPr algn="ctr"/>
                      <a:r>
                        <a:rPr lang="en-US" sz="1800">
                          <a:solidFill>
                            <a:schemeClr val="bg1"/>
                          </a:solidFill>
                        </a:rPr>
                        <a:t>Approximate # of Districts</a:t>
                      </a:r>
                    </a:p>
                  </a:txBody>
                  <a:tcPr>
                    <a:solidFill>
                      <a:schemeClr val="accent5">
                        <a:lumMod val="50000"/>
                      </a:schemeClr>
                    </a:solidFill>
                  </a:tcPr>
                </a:tc>
                <a:extLst>
                  <a:ext uri="{0D108BD9-81ED-4DB2-BD59-A6C34878D82A}">
                    <a16:rowId xmlns:a16="http://schemas.microsoft.com/office/drawing/2014/main" val="401104503"/>
                  </a:ext>
                </a:extLst>
              </a:tr>
              <a:tr h="665125">
                <a:tc>
                  <a:txBody>
                    <a:bodyPr/>
                    <a:lstStyle/>
                    <a:p>
                      <a:r>
                        <a:rPr lang="en-US" sz="1800"/>
                        <a:t>1–3 admins</a:t>
                      </a:r>
                    </a:p>
                  </a:txBody>
                  <a:tcPr/>
                </a:tc>
                <a:tc>
                  <a:txBody>
                    <a:bodyPr/>
                    <a:lstStyle/>
                    <a:p>
                      <a:pPr algn="ctr"/>
                      <a:r>
                        <a:rPr lang="en-US" sz="1800" dirty="0"/>
                        <a:t>All</a:t>
                      </a:r>
                    </a:p>
                  </a:txBody>
                  <a:tcPr/>
                </a:tc>
                <a:tc>
                  <a:txBody>
                    <a:bodyPr/>
                    <a:lstStyle/>
                    <a:p>
                      <a:pPr algn="ctr"/>
                      <a:r>
                        <a:rPr lang="en-US" sz="1800"/>
                        <a:t>192</a:t>
                      </a:r>
                    </a:p>
                  </a:txBody>
                  <a:tcPr/>
                </a:tc>
                <a:extLst>
                  <a:ext uri="{0D108BD9-81ED-4DB2-BD59-A6C34878D82A}">
                    <a16:rowId xmlns:a16="http://schemas.microsoft.com/office/drawing/2014/main" val="20211382"/>
                  </a:ext>
                </a:extLst>
              </a:tr>
              <a:tr h="665125">
                <a:tc>
                  <a:txBody>
                    <a:bodyPr/>
                    <a:lstStyle/>
                    <a:p>
                      <a:r>
                        <a:rPr lang="en-US" sz="1800"/>
                        <a:t>4–6 admins</a:t>
                      </a:r>
                    </a:p>
                  </a:txBody>
                  <a:tcPr/>
                </a:tc>
                <a:tc>
                  <a:txBody>
                    <a:bodyPr/>
                    <a:lstStyle/>
                    <a:p>
                      <a:pPr algn="ctr"/>
                      <a:r>
                        <a:rPr lang="en-US" sz="1800" dirty="0"/>
                        <a:t>3</a:t>
                      </a:r>
                    </a:p>
                  </a:txBody>
                  <a:tcPr/>
                </a:tc>
                <a:tc>
                  <a:txBody>
                    <a:bodyPr/>
                    <a:lstStyle/>
                    <a:p>
                      <a:pPr algn="ctr"/>
                      <a:r>
                        <a:rPr lang="en-US" sz="1800"/>
                        <a:t>107</a:t>
                      </a:r>
                    </a:p>
                  </a:txBody>
                  <a:tcPr/>
                </a:tc>
                <a:extLst>
                  <a:ext uri="{0D108BD9-81ED-4DB2-BD59-A6C34878D82A}">
                    <a16:rowId xmlns:a16="http://schemas.microsoft.com/office/drawing/2014/main" val="1036343827"/>
                  </a:ext>
                </a:extLst>
              </a:tr>
              <a:tr h="829570">
                <a:tc>
                  <a:txBody>
                    <a:bodyPr/>
                    <a:lstStyle/>
                    <a:p>
                      <a:r>
                        <a:rPr lang="en-US" sz="1800"/>
                        <a:t>7–12 admins</a:t>
                      </a:r>
                    </a:p>
                  </a:txBody>
                  <a:tcPr/>
                </a:tc>
                <a:tc>
                  <a:txBody>
                    <a:bodyPr/>
                    <a:lstStyle/>
                    <a:p>
                      <a:pPr algn="ctr"/>
                      <a:r>
                        <a:rPr lang="en-US" sz="1800" dirty="0"/>
                        <a:t>5</a:t>
                      </a:r>
                    </a:p>
                  </a:txBody>
                  <a:tcPr/>
                </a:tc>
                <a:tc>
                  <a:txBody>
                    <a:bodyPr/>
                    <a:lstStyle/>
                    <a:p>
                      <a:pPr algn="ctr"/>
                      <a:r>
                        <a:rPr lang="en-US" sz="1800" dirty="0"/>
                        <a:t>101</a:t>
                      </a:r>
                    </a:p>
                  </a:txBody>
                  <a:tcPr/>
                </a:tc>
                <a:extLst>
                  <a:ext uri="{0D108BD9-81ED-4DB2-BD59-A6C34878D82A}">
                    <a16:rowId xmlns:a16="http://schemas.microsoft.com/office/drawing/2014/main" val="3945177416"/>
                  </a:ext>
                </a:extLst>
              </a:tr>
              <a:tr h="460872">
                <a:tc>
                  <a:txBody>
                    <a:bodyPr/>
                    <a:lstStyle/>
                    <a:p>
                      <a:r>
                        <a:rPr lang="en-US" sz="1800"/>
                        <a:t>&gt;12 admins</a:t>
                      </a:r>
                    </a:p>
                  </a:txBody>
                  <a:tcPr/>
                </a:tc>
                <a:tc>
                  <a:txBody>
                    <a:bodyPr/>
                    <a:lstStyle/>
                    <a:p>
                      <a:pPr algn="ctr"/>
                      <a:r>
                        <a:rPr lang="en-US" sz="1800"/>
                        <a:t>7</a:t>
                      </a:r>
                    </a:p>
                  </a:txBody>
                  <a:tcPr/>
                </a:tc>
                <a:tc>
                  <a:txBody>
                    <a:bodyPr/>
                    <a:lstStyle/>
                    <a:p>
                      <a:pPr algn="ctr"/>
                      <a:r>
                        <a:rPr lang="en-US" sz="1800" dirty="0"/>
                        <a:t>99</a:t>
                      </a:r>
                    </a:p>
                  </a:txBody>
                  <a:tcPr/>
                </a:tc>
                <a:extLst>
                  <a:ext uri="{0D108BD9-81ED-4DB2-BD59-A6C34878D82A}">
                    <a16:rowId xmlns:a16="http://schemas.microsoft.com/office/drawing/2014/main" val="1622309451"/>
                  </a:ext>
                </a:extLst>
              </a:tr>
            </a:tbl>
          </a:graphicData>
        </a:graphic>
      </p:graphicFrame>
      <p:sp>
        <p:nvSpPr>
          <p:cNvPr id="8" name="Slide Number Placeholder 8">
            <a:extLst>
              <a:ext uri="{FF2B5EF4-FFF2-40B4-BE49-F238E27FC236}">
                <a16:creationId xmlns:a16="http://schemas.microsoft.com/office/drawing/2014/main" id="{7D19A0FA-232C-4C2C-AA5D-FC916711BA36}"/>
              </a:ext>
            </a:extLst>
          </p:cNvPr>
          <p:cNvSpPr txBox="1">
            <a:spLocks/>
          </p:cNvSpPr>
          <p:nvPr/>
        </p:nvSpPr>
        <p:spPr>
          <a:xfrm>
            <a:off x="8662702" y="6257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1C70C-36A2-44FC-A083-98959550CFF4}" type="slidenum">
              <a:rPr lang="en-US" smtClean="0"/>
              <a:pPr/>
              <a:t>22</a:t>
            </a:fld>
            <a:endParaRPr lang="en-US"/>
          </a:p>
        </p:txBody>
      </p:sp>
    </p:spTree>
    <p:extLst>
      <p:ext uri="{BB962C8B-B14F-4D97-AF65-F5344CB8AC3E}">
        <p14:creationId xmlns:p14="http://schemas.microsoft.com/office/powerpoint/2010/main" val="2436218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a:solidFill>
                  <a:srgbClr val="6E2405"/>
                </a:solidFill>
                <a:latin typeface="Palatino Linotype" panose="02040502050505030304" pitchFamily="18" charset="0"/>
              </a:rPr>
              <a:t>Personnel Indicator 2a </a:t>
            </a:r>
            <a:r>
              <a:rPr lang="en-US" sz="2400">
                <a:solidFill>
                  <a:srgbClr val="6E2405"/>
                </a:solidFill>
                <a:latin typeface="Palatino Linotype" panose="02040502050505030304" pitchFamily="18" charset="0"/>
              </a:rPr>
              <a:t>(Total of 5 Points)</a:t>
            </a:r>
            <a:endParaRPr lang="en-US" sz="2400"/>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79297" y="1185197"/>
            <a:ext cx="3871204" cy="823667"/>
          </a:xfrm>
        </p:spPr>
        <p:txBody>
          <a:bodyPr/>
          <a:lstStyle/>
          <a:p>
            <a:pPr marL="285750" indent="-285750"/>
            <a:r>
              <a:rPr lang="en-US" sz="2000" b="1" dirty="0">
                <a:latin typeface="Palatino Linotype" panose="02040502050505030304" pitchFamily="18" charset="0"/>
              </a:rPr>
              <a:t>1.  Professional Development and Corrective Action Plans</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111954" y="1989197"/>
            <a:ext cx="3987850" cy="3974107"/>
          </a:xfrm>
        </p:spPr>
        <p:txBody>
          <a:bodyPr/>
          <a:lstStyle/>
          <a:p>
            <a:pPr marL="0" indent="0">
              <a:buNone/>
            </a:pPr>
            <a:r>
              <a:rPr lang="en-US" sz="1800" dirty="0"/>
              <a:t>An audit of personnel files indicates that required individual professional development plans (PDPs) or corrective action plans (CAPs) are aligned to the professional standards for school leaders or teachers and have been completed for administrators and teachers and are linked to (1) school district, school, team, and/or individual goals, and (2) results from individual performance evaluations. </a:t>
            </a:r>
            <a:r>
              <a:rPr lang="en-US" sz="1800" i="1" dirty="0"/>
              <a:t>(N.J.A.C</a:t>
            </a:r>
            <a:r>
              <a:rPr lang="en-US" sz="1800" dirty="0"/>
              <a:t>. 6A:9C and </a:t>
            </a:r>
            <a:r>
              <a:rPr lang="en-US" sz="1800" dirty="0">
                <a:hlinkClick r:id="rId3"/>
              </a:rPr>
              <a:t>6A:10-2.5</a:t>
            </a:r>
            <a:r>
              <a:rPr lang="en-US" sz="1800" i="1" dirty="0"/>
              <a:t>). </a:t>
            </a:r>
            <a:endParaRPr lang="en-US" sz="1800" dirty="0"/>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p:txBody>
          <a:bodyPr/>
          <a:lstStyle/>
          <a:p>
            <a:r>
              <a:rPr lang="en-US" sz="2000" b="1" dirty="0">
                <a:latin typeface="Palatino Linotype" panose="02040502050505030304" pitchFamily="18" charset="0"/>
              </a:rPr>
              <a:t>2.  Purpose</a:t>
            </a:r>
            <a:endParaRPr lang="en-US" dirty="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p:txBody>
          <a:bodyPr/>
          <a:lstStyle/>
          <a:p>
            <a:r>
              <a:rPr lang="en-US" dirty="0">
                <a:latin typeface="Palatino Linotype" panose="02040502050505030304" pitchFamily="18" charset="0"/>
              </a:rPr>
              <a:t>To verify that PDPs are in place for teachers and principals by October 31 or within 25 days </a:t>
            </a:r>
            <a:br>
              <a:rPr lang="en-US" dirty="0">
                <a:latin typeface="Palatino Linotype" panose="02040502050505030304" pitchFamily="18" charset="0"/>
              </a:rPr>
            </a:br>
            <a:r>
              <a:rPr lang="en-US" dirty="0">
                <a:latin typeface="Palatino Linotype" panose="02040502050505030304" pitchFamily="18" charset="0"/>
              </a:rPr>
              <a:t>of receiving a summative score, or replaced by CAPs in the case of a summative rating of less than 2.65</a:t>
            </a:r>
            <a:endParaRPr lang="en-US" dirty="0"/>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p:txBody>
          <a:bodyPr/>
          <a:lstStyle/>
          <a:p>
            <a:r>
              <a:rPr lang="en-US" sz="2000" b="1" dirty="0">
                <a:latin typeface="Palatino Linotype" panose="02040502050505030304" pitchFamily="18" charset="0"/>
              </a:rPr>
              <a:t>3.  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8209807" y="1972413"/>
            <a:ext cx="3410336" cy="3974107"/>
          </a:xfrm>
        </p:spPr>
        <p:txBody>
          <a:bodyPr/>
          <a:lstStyle/>
          <a:p>
            <a:pPr marL="0" indent="0">
              <a:buNone/>
            </a:pPr>
            <a:r>
              <a:rPr lang="en-US" sz="1800" dirty="0"/>
              <a:t>Sample of PDPs (and CAPs, if applicable).  At least 80% of PDPs must show alignment to the performance evaluations (observation reports) of the same educator’s and district/school/team/individual goals shared during the QSAC process.</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23</a:t>
            </a:fld>
            <a:endParaRPr lang="en-US"/>
          </a:p>
        </p:txBody>
      </p:sp>
    </p:spTree>
    <p:extLst>
      <p:ext uri="{BB962C8B-B14F-4D97-AF65-F5344CB8AC3E}">
        <p14:creationId xmlns:p14="http://schemas.microsoft.com/office/powerpoint/2010/main" val="2529758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a:solidFill>
                  <a:srgbClr val="6E2405"/>
                </a:solidFill>
                <a:latin typeface="Palatino Linotype" panose="02040502050505030304" pitchFamily="18" charset="0"/>
              </a:rPr>
              <a:t>Personnel Indicator 2b </a:t>
            </a:r>
            <a:r>
              <a:rPr lang="en-US" sz="2400">
                <a:solidFill>
                  <a:srgbClr val="6E2405"/>
                </a:solidFill>
                <a:latin typeface="Palatino Linotype" panose="02040502050505030304" pitchFamily="18" charset="0"/>
              </a:rPr>
              <a:t>(Total </a:t>
            </a:r>
            <a:r>
              <a:rPr lang="en-US" sz="2400"/>
              <a:t>o</a:t>
            </a:r>
            <a:r>
              <a:rPr lang="en-US" sz="2400">
                <a:solidFill>
                  <a:srgbClr val="6E2405"/>
                </a:solidFill>
                <a:latin typeface="Palatino Linotype" panose="02040502050505030304" pitchFamily="18" charset="0"/>
              </a:rPr>
              <a:t>f 5 Points)</a:t>
            </a:r>
            <a:endParaRPr lang="en-US" sz="2400"/>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228599" y="791700"/>
            <a:ext cx="3410337" cy="823667"/>
          </a:xfrm>
        </p:spPr>
        <p:txBody>
          <a:bodyPr/>
          <a:lstStyle/>
          <a:p>
            <a:r>
              <a:rPr lang="en-US" sz="2400" dirty="0"/>
              <a:t>1. </a:t>
            </a:r>
            <a:r>
              <a:rPr lang="en-US" sz="2400" b="1" dirty="0">
                <a:latin typeface="Palatino Linotype" panose="02040502050505030304" pitchFamily="18" charset="0"/>
              </a:rPr>
              <a:t>School Schedule</a:t>
            </a:r>
            <a:endParaRPr lang="en-US" sz="2400" dirty="0"/>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228599" y="1716965"/>
            <a:ext cx="3410336" cy="3663285"/>
          </a:xfrm>
        </p:spPr>
        <p:txBody>
          <a:bodyPr/>
          <a:lstStyle/>
          <a:p>
            <a:pPr marL="0" indent="0">
              <a:buNone/>
            </a:pPr>
            <a:r>
              <a:rPr lang="en-US" sz="2000" dirty="0"/>
              <a:t>School schedules that include adequate and consistent time for teachers to work together </a:t>
            </a:r>
            <a:br>
              <a:rPr lang="en-US" sz="2000" dirty="0"/>
            </a:br>
            <a:r>
              <a:rPr lang="en-US" sz="2000" dirty="0"/>
              <a:t>in and across content areas and grade levels to examine student results and to collaborate on addressing student learning needs, such as through professional learning community (PLC) time. (</a:t>
            </a:r>
            <a:r>
              <a:rPr lang="en-US" sz="2000" i="1" dirty="0"/>
              <a:t>N.J.A.C. </a:t>
            </a:r>
            <a:r>
              <a:rPr lang="en-US" sz="2000" dirty="0"/>
              <a:t>6A:9C-3.2 and 3-3 and </a:t>
            </a:r>
            <a:r>
              <a:rPr lang="en-US" sz="2000" dirty="0">
                <a:hlinkClick r:id="rId3"/>
              </a:rPr>
              <a:t>6A:13-2.1). </a:t>
            </a:r>
            <a:r>
              <a:rPr lang="en-US" sz="2000" i="1" dirty="0">
                <a:hlinkClick r:id="rId3"/>
              </a:rPr>
              <a:t> </a:t>
            </a:r>
            <a:endParaRPr lang="en-US" sz="2000" dirty="0"/>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086227" y="791700"/>
            <a:ext cx="3410337" cy="823667"/>
          </a:xfrm>
        </p:spPr>
        <p:txBody>
          <a:bodyPr/>
          <a:lstStyle/>
          <a:p>
            <a:r>
              <a:rPr lang="en-US" sz="2400"/>
              <a:t>2. </a:t>
            </a:r>
            <a:r>
              <a:rPr lang="en-US" sz="2400" b="1">
                <a:latin typeface="Palatino Linotype" panose="02040502050505030304" pitchFamily="18" charset="0"/>
              </a:rPr>
              <a:t>Purpose</a:t>
            </a:r>
            <a:endParaRPr lang="en-US" sz="240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086227" y="1716965"/>
            <a:ext cx="3410336" cy="3663285"/>
          </a:xfrm>
        </p:spPr>
        <p:txBody>
          <a:bodyPr/>
          <a:lstStyle/>
          <a:p>
            <a:r>
              <a:rPr lang="en-US" sz="2000" dirty="0">
                <a:latin typeface="Palatino Linotype" panose="02040502050505030304" pitchFamily="18" charset="0"/>
              </a:rPr>
              <a:t>To verify that adequate and consistent time is scheduled for teachers to work together in and across content areas and grade levels to examine student results and to collaborate on addressing student learning needs.</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7943857" y="791700"/>
            <a:ext cx="3410337" cy="823667"/>
          </a:xfrm>
        </p:spPr>
        <p:txBody>
          <a:bodyPr/>
          <a:lstStyle/>
          <a:p>
            <a:r>
              <a:rPr lang="en-US" sz="2400" dirty="0"/>
              <a:t>3. </a:t>
            </a:r>
            <a:r>
              <a:rPr lang="en-US" sz="2400" b="1" dirty="0">
                <a:latin typeface="Palatino Linotype" panose="02040502050505030304" pitchFamily="18" charset="0"/>
              </a:rPr>
              <a:t>Documentation</a:t>
            </a:r>
            <a:endParaRPr lang="en-US" sz="2400" dirty="0"/>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7943857" y="1716965"/>
            <a:ext cx="3410336" cy="3663285"/>
          </a:xfrm>
        </p:spPr>
        <p:txBody>
          <a:bodyPr/>
          <a:lstStyle/>
          <a:p>
            <a:pPr marL="342900" indent="-342900">
              <a:buFont typeface="Arial" panose="020B0604020202020204" pitchFamily="34" charset="0"/>
              <a:buChar char="•"/>
            </a:pPr>
            <a:r>
              <a:rPr lang="en-US" sz="2000" dirty="0"/>
              <a:t>Schedules for PD, PLC or other meetings occurring at least once a month.</a:t>
            </a:r>
          </a:p>
          <a:p>
            <a:pPr marL="342900" indent="-342900">
              <a:buFont typeface="Arial" panose="020B0604020202020204" pitchFamily="34" charset="0"/>
              <a:buChar char="•"/>
            </a:pPr>
            <a:r>
              <a:rPr lang="en-US" sz="2000" dirty="0"/>
              <a:t>Agendas, minutes or other artifacts showing work is connected to addressing student learning needs.</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24</a:t>
            </a:fld>
            <a:endParaRPr lang="en-US"/>
          </a:p>
        </p:txBody>
      </p:sp>
    </p:spTree>
    <p:extLst>
      <p:ext uri="{BB962C8B-B14F-4D97-AF65-F5344CB8AC3E}">
        <p14:creationId xmlns:p14="http://schemas.microsoft.com/office/powerpoint/2010/main" val="3763408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solidFill>
                  <a:srgbClr val="6E2405"/>
                </a:solidFill>
                <a:latin typeface="Palatino Linotype" panose="02040502050505030304" pitchFamily="18" charset="0"/>
              </a:rPr>
              <a:t>Personnel Indicator 2c </a:t>
            </a:r>
            <a:r>
              <a:rPr lang="en-US" sz="2400" dirty="0">
                <a:solidFill>
                  <a:srgbClr val="6E2405"/>
                </a:solidFill>
                <a:latin typeface="Palatino Linotype" panose="02040502050505030304" pitchFamily="18" charset="0"/>
              </a:rPr>
              <a:t>(Total of 5 Points)</a:t>
            </a:r>
            <a:endParaRPr lang="en-US" sz="2400" dirty="0"/>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195943" y="978273"/>
            <a:ext cx="4068192" cy="823667"/>
          </a:xfrm>
        </p:spPr>
        <p:txBody>
          <a:bodyPr anchor="b"/>
          <a:lstStyle/>
          <a:p>
            <a:r>
              <a:rPr lang="en-US" sz="2000" b="1" dirty="0">
                <a:latin typeface="Palatino Linotype" panose="02040502050505030304" pitchFamily="18" charset="0"/>
              </a:rPr>
              <a:t>1. District Professional Development Plan</a:t>
            </a:r>
            <a:endParaRPr lang="en-US" dirty="0"/>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195943" y="1801940"/>
            <a:ext cx="3871203" cy="4255960"/>
          </a:xfrm>
        </p:spPr>
        <p:txBody>
          <a:bodyPr/>
          <a:lstStyle/>
          <a:p>
            <a:pPr marL="0" indent="0">
              <a:buNone/>
            </a:pPr>
            <a:r>
              <a:rPr lang="en-US" sz="1600" dirty="0">
                <a:ea typeface="Times New Roman" panose="02020603050405020304" pitchFamily="18" charset="0"/>
                <a:cs typeface="Times New Roman" panose="02020603050405020304" pitchFamily="18" charset="0"/>
              </a:rPr>
              <a:t>The school district-level PDP: Details districtwide and school-level professional learning for active staff holding instructional teaching, educational services, and administrative certificates; Incorporates professional learning that is sustained and job-embedded not exclusively one-time workshops; and addresses the NJSLS and the professional standards for teachers and school leaders </a:t>
            </a:r>
            <a:r>
              <a:rPr lang="en-US" sz="1600" i="1" dirty="0">
                <a:ea typeface="Times New Roman" panose="02020603050405020304" pitchFamily="18" charset="0"/>
                <a:cs typeface="Times New Roman" panose="02020603050405020304" pitchFamily="18" charset="0"/>
                <a:hlinkClick r:id="rId3"/>
              </a:rPr>
              <a:t>(N.J.A.C. </a:t>
            </a:r>
            <a:r>
              <a:rPr lang="en-US" sz="1600" dirty="0">
                <a:ea typeface="Times New Roman" panose="02020603050405020304" pitchFamily="18" charset="0"/>
                <a:cs typeface="Times New Roman" panose="02020603050405020304" pitchFamily="18" charset="0"/>
                <a:hlinkClick r:id="rId3"/>
              </a:rPr>
              <a:t>6A:8 </a:t>
            </a:r>
            <a:r>
              <a:rPr lang="en-US" sz="1600" dirty="0">
                <a:ea typeface="Times New Roman" panose="02020603050405020304" pitchFamily="18" charset="0"/>
                <a:cs typeface="Times New Roman" panose="02020603050405020304" pitchFamily="18" charset="0"/>
                <a:hlinkClick r:id="rId4"/>
              </a:rPr>
              <a:t>and 6A:9</a:t>
            </a:r>
            <a:r>
              <a:rPr lang="en-US" sz="1600" dirty="0">
                <a:ea typeface="Times New Roman" panose="02020603050405020304" pitchFamily="18" charset="0"/>
                <a:cs typeface="Times New Roman" panose="02020603050405020304" pitchFamily="18" charset="0"/>
              </a:rPr>
              <a:t>) and is based on a variety of sources and types of student, educator, and system evidence, including educator evaluation data and school-level PDPs. </a:t>
            </a:r>
            <a:r>
              <a:rPr lang="en-US" sz="1600" i="1" dirty="0">
                <a:ea typeface="Times New Roman" panose="02020603050405020304" pitchFamily="18" charset="0"/>
                <a:cs typeface="Times New Roman" panose="02020603050405020304" pitchFamily="18" charset="0"/>
              </a:rPr>
              <a:t>(N.J.A.C. </a:t>
            </a:r>
            <a:r>
              <a:rPr lang="en-US" sz="1600" dirty="0">
                <a:ea typeface="Times New Roman" panose="02020603050405020304" pitchFamily="18" charset="0"/>
                <a:cs typeface="Times New Roman" panose="02020603050405020304" pitchFamily="18" charset="0"/>
              </a:rPr>
              <a:t>6A:9C-4.2)        </a:t>
            </a: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407161" y="652390"/>
            <a:ext cx="3410337" cy="823667"/>
          </a:xfrm>
        </p:spPr>
        <p:txBody>
          <a:bodyPr anchor="b"/>
          <a:lstStyle/>
          <a:p>
            <a:r>
              <a:rPr lang="en-US" sz="2000" b="1" dirty="0">
                <a:latin typeface="Palatino Linotype" panose="02040502050505030304" pitchFamily="18" charset="0"/>
              </a:rPr>
              <a:t>2. Purpose </a:t>
            </a:r>
            <a:endParaRPr lang="en-US" dirty="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407161" y="1819318"/>
            <a:ext cx="3162039" cy="3974107"/>
          </a:xfrm>
        </p:spPr>
        <p:txBody>
          <a:bodyPr/>
          <a:lstStyle/>
          <a:p>
            <a:r>
              <a:rPr lang="en-US" dirty="0">
                <a:latin typeface="Palatino Linotype" panose="02040502050505030304" pitchFamily="18" charset="0"/>
              </a:rPr>
              <a:t>To verify that the school district’s professional development needs are being addressed through a district PDP.</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8354150" y="652389"/>
            <a:ext cx="3410337" cy="823667"/>
          </a:xfrm>
        </p:spPr>
        <p:txBody>
          <a:bodyPr anchor="b"/>
          <a:lstStyle/>
          <a:p>
            <a:r>
              <a:rPr lang="en-US" sz="2000" b="1" dirty="0">
                <a:latin typeface="Palatino Linotype" panose="02040502050505030304" pitchFamily="18" charset="0"/>
              </a:rPr>
              <a:t>3. Documentation</a:t>
            </a:r>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8124855" y="1819318"/>
            <a:ext cx="3410336" cy="3974107"/>
          </a:xfrm>
        </p:spPr>
        <p:txBody>
          <a:bodyPr/>
          <a:lstStyle/>
          <a:p>
            <a:pPr marL="342900" indent="-342900">
              <a:buFont typeface="Arial" panose="020B0604020202020204" pitchFamily="34" charset="0"/>
              <a:buChar char="•"/>
            </a:pPr>
            <a:r>
              <a:rPr lang="en-US" sz="1800" dirty="0"/>
              <a:t>District PDP for the current year</a:t>
            </a:r>
          </a:p>
          <a:p>
            <a:pPr marL="342900" indent="-342900">
              <a:buFont typeface="Arial" panose="020B0604020202020204" pitchFamily="34" charset="0"/>
              <a:buChar char="•"/>
            </a:pPr>
            <a:r>
              <a:rPr lang="en-US" sz="1800" dirty="0"/>
              <a:t>At least two pieces of source data to justify PDP development</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25</a:t>
            </a:fld>
            <a:endParaRPr lang="en-US"/>
          </a:p>
        </p:txBody>
      </p:sp>
    </p:spTree>
    <p:extLst>
      <p:ext uri="{BB962C8B-B14F-4D97-AF65-F5344CB8AC3E}">
        <p14:creationId xmlns:p14="http://schemas.microsoft.com/office/powerpoint/2010/main" val="2236089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solidFill>
                  <a:srgbClr val="6E2405"/>
                </a:solidFill>
                <a:latin typeface="Palatino Linotype" panose="02040502050505030304" pitchFamily="18" charset="0"/>
              </a:rPr>
              <a:t>Personnel Indicator 2d </a:t>
            </a:r>
            <a:r>
              <a:rPr lang="en-US" sz="2400" dirty="0">
                <a:solidFill>
                  <a:srgbClr val="6E2405"/>
                </a:solidFill>
                <a:latin typeface="Palatino Linotype" panose="02040502050505030304" pitchFamily="18" charset="0"/>
              </a:rPr>
              <a:t>(Total of 5 Points)</a:t>
            </a:r>
            <a:endParaRPr lang="en-US" sz="2400" dirty="0"/>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228600" y="1025033"/>
            <a:ext cx="3574143" cy="823667"/>
          </a:xfrm>
        </p:spPr>
        <p:txBody>
          <a:bodyPr/>
          <a:lstStyle/>
          <a:p>
            <a:r>
              <a:rPr lang="en-US" sz="2200" b="1" dirty="0">
                <a:latin typeface="Palatino Linotype" panose="02040502050505030304" pitchFamily="18" charset="0"/>
              </a:rPr>
              <a:t>1.  District PDP Resources</a:t>
            </a:r>
            <a:endParaRPr lang="en-US" sz="2200" dirty="0"/>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228600" y="1979200"/>
            <a:ext cx="3574142" cy="3663285"/>
          </a:xfrm>
        </p:spPr>
        <p:txBody>
          <a:bodyPr/>
          <a:lstStyle/>
          <a:p>
            <a:pPr marL="0" indent="0">
              <a:buNone/>
            </a:pPr>
            <a:r>
              <a:rPr lang="en-US" sz="1900" dirty="0"/>
              <a:t>The school district allocates resources for educator professional learning and development, (e.g., people, time, technology, money) that align to the school district’s professional development needs, as stated in the PDP and mentoring plan, beyond the resources designated toward completion of State-mandated professional development topics. </a:t>
            </a:r>
            <a:endParaRPr lang="en-US" sz="1900" b="1" dirty="0"/>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168132" y="992361"/>
            <a:ext cx="3410337" cy="823667"/>
          </a:xfrm>
        </p:spPr>
        <p:txBody>
          <a:bodyPr/>
          <a:lstStyle/>
          <a:p>
            <a:r>
              <a:rPr lang="en-US" sz="2200" b="1" dirty="0">
                <a:latin typeface="Palatino Linotype" panose="02040502050505030304" pitchFamily="18" charset="0"/>
              </a:rPr>
              <a:t>2.  Purpose</a:t>
            </a:r>
            <a:endParaRPr lang="en-US" sz="2200" dirty="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086228" y="1964692"/>
            <a:ext cx="3410336" cy="3663285"/>
          </a:xfrm>
        </p:spPr>
        <p:txBody>
          <a:bodyPr/>
          <a:lstStyle/>
          <a:p>
            <a:r>
              <a:rPr lang="en-US" sz="1900" dirty="0">
                <a:latin typeface="Palatino Linotype" panose="02040502050505030304" pitchFamily="18" charset="0"/>
              </a:rPr>
              <a:t>To verify that resources are being allocated to support implementation of the district’s current PDP. </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7943858" y="955730"/>
            <a:ext cx="3410337" cy="823667"/>
          </a:xfrm>
        </p:spPr>
        <p:txBody>
          <a:bodyPr/>
          <a:lstStyle/>
          <a:p>
            <a:r>
              <a:rPr lang="en-US" sz="2200" b="1" dirty="0">
                <a:latin typeface="Palatino Linotype" panose="02040502050505030304" pitchFamily="18" charset="0"/>
              </a:rPr>
              <a:t>3.  Documentation</a:t>
            </a:r>
            <a:endParaRPr lang="en-US" sz="2200" dirty="0"/>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7943858" y="1964690"/>
            <a:ext cx="3410336" cy="3663285"/>
          </a:xfrm>
        </p:spPr>
        <p:txBody>
          <a:bodyPr/>
          <a:lstStyle/>
          <a:p>
            <a:pPr marL="0" indent="0">
              <a:buNone/>
            </a:pPr>
            <a:r>
              <a:rPr lang="en-US" sz="1900" dirty="0"/>
              <a:t>District PDP or other documentation showing at least two resources dedicated to educator professional learning and development beyond delivery of State-mandated topics.</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26</a:t>
            </a:fld>
            <a:endParaRPr lang="en-US"/>
          </a:p>
        </p:txBody>
      </p:sp>
    </p:spTree>
    <p:extLst>
      <p:ext uri="{BB962C8B-B14F-4D97-AF65-F5344CB8AC3E}">
        <p14:creationId xmlns:p14="http://schemas.microsoft.com/office/powerpoint/2010/main" val="981988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2ED0-75FD-4F20-AF04-1B2ED3A2F827}"/>
              </a:ext>
            </a:extLst>
          </p:cNvPr>
          <p:cNvSpPr>
            <a:spLocks noGrp="1"/>
          </p:cNvSpPr>
          <p:nvPr>
            <p:ph type="title"/>
          </p:nvPr>
        </p:nvSpPr>
        <p:spPr/>
        <p:txBody>
          <a:bodyPr/>
          <a:lstStyle/>
          <a:p>
            <a:r>
              <a:rPr lang="en-US" sz="3400">
                <a:solidFill>
                  <a:srgbClr val="6E2405"/>
                </a:solidFill>
                <a:latin typeface="Palatino Linotype" panose="02040502050505030304" pitchFamily="18" charset="0"/>
              </a:rPr>
              <a:t>Personnel Indicator 2e </a:t>
            </a:r>
            <a:r>
              <a:rPr lang="en-US" sz="2400">
                <a:solidFill>
                  <a:srgbClr val="6E2405"/>
                </a:solidFill>
                <a:latin typeface="Palatino Linotype" panose="02040502050505030304" pitchFamily="18" charset="0"/>
              </a:rPr>
              <a:t>(Total of 3 Points)</a:t>
            </a:r>
            <a:endParaRPr lang="en-US" sz="2400"/>
          </a:p>
        </p:txBody>
      </p:sp>
      <p:sp>
        <p:nvSpPr>
          <p:cNvPr id="3" name="Text Placeholder 2">
            <a:extLst>
              <a:ext uri="{FF2B5EF4-FFF2-40B4-BE49-F238E27FC236}">
                <a16:creationId xmlns:a16="http://schemas.microsoft.com/office/drawing/2014/main" id="{9E0986E5-DDC6-4609-B4FF-523004EDAFF5}"/>
              </a:ext>
            </a:extLst>
          </p:cNvPr>
          <p:cNvSpPr>
            <a:spLocks noGrp="1"/>
          </p:cNvSpPr>
          <p:nvPr>
            <p:ph type="body" idx="1"/>
          </p:nvPr>
        </p:nvSpPr>
        <p:spPr>
          <a:xfrm>
            <a:off x="0" y="811861"/>
            <a:ext cx="4929326" cy="823667"/>
          </a:xfrm>
        </p:spPr>
        <p:txBody>
          <a:bodyPr/>
          <a:lstStyle/>
          <a:p>
            <a:pPr marL="342900" indent="-342900"/>
            <a:r>
              <a:rPr lang="en-US" sz="2000" b="1" dirty="0">
                <a:latin typeface="Palatino Linotype" panose="02040502050505030304" pitchFamily="18" charset="0"/>
              </a:rPr>
              <a:t>1.  District Mentor Plan </a:t>
            </a:r>
            <a:r>
              <a:rPr lang="en-US" sz="1400" b="0" dirty="0">
                <a:latin typeface="Palatino Linotype" panose="02040502050505030304" pitchFamily="18" charset="0"/>
                <a:ea typeface="Times New Roman" panose="02020603050405020304" pitchFamily="18" charset="0"/>
                <a:cs typeface="Times New Roman" panose="02020603050405020304" pitchFamily="18" charset="0"/>
              </a:rPr>
              <a:t>(</a:t>
            </a:r>
            <a:r>
              <a:rPr lang="en-US" sz="1400" b="0" i="1" dirty="0">
                <a:latin typeface="Palatino Linotype" panose="02040502050505030304" pitchFamily="18" charset="0"/>
                <a:ea typeface="Times New Roman" panose="02020603050405020304" pitchFamily="18" charset="0"/>
                <a:cs typeface="Times New Roman" panose="02020603050405020304" pitchFamily="18" charset="0"/>
              </a:rPr>
              <a:t>N.J.A.C. </a:t>
            </a:r>
            <a:r>
              <a:rPr lang="en-US" sz="1400" b="0" dirty="0">
                <a:latin typeface="Palatino Linotype" panose="02040502050505030304" pitchFamily="18" charset="0"/>
                <a:ea typeface="Times New Roman" panose="02020603050405020304" pitchFamily="18" charset="0"/>
                <a:cs typeface="Times New Roman" panose="02020603050405020304" pitchFamily="18" charset="0"/>
              </a:rPr>
              <a:t>6A:9C-5</a:t>
            </a:r>
            <a:r>
              <a:rPr lang="en-US" sz="1400" b="0" dirty="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t>
            </a:r>
            <a:endParaRPr lang="en-US" sz="1400" b="0" dirty="0"/>
          </a:p>
        </p:txBody>
      </p:sp>
      <p:sp>
        <p:nvSpPr>
          <p:cNvPr id="4" name="Content Placeholder 3">
            <a:extLst>
              <a:ext uri="{FF2B5EF4-FFF2-40B4-BE49-F238E27FC236}">
                <a16:creationId xmlns:a16="http://schemas.microsoft.com/office/drawing/2014/main" id="{835F4D37-BD1D-4595-8D7C-FE80853C768A}"/>
              </a:ext>
            </a:extLst>
          </p:cNvPr>
          <p:cNvSpPr>
            <a:spLocks noGrp="1"/>
          </p:cNvSpPr>
          <p:nvPr>
            <p:ph sz="half" idx="2"/>
          </p:nvPr>
        </p:nvSpPr>
        <p:spPr>
          <a:xfrm>
            <a:off x="26961" y="1552404"/>
            <a:ext cx="4025900" cy="4385888"/>
          </a:xfrm>
        </p:spPr>
        <p:txBody>
          <a:bodyPr/>
          <a:lstStyle/>
          <a:p>
            <a:pPr>
              <a:spcBef>
                <a:spcPts val="0"/>
              </a:spcBef>
              <a:spcAft>
                <a:spcPts val="1200"/>
              </a:spcAft>
            </a:pPr>
            <a:r>
              <a:rPr lang="en-US" sz="1600" dirty="0">
                <a:ea typeface="Times New Roman" panose="02020603050405020304" pitchFamily="18" charset="0"/>
                <a:cs typeface="Times New Roman" panose="02020603050405020304" pitchFamily="18" charset="0"/>
              </a:rPr>
              <a:t>Details support for all non-tenured teachers in their first year of employment through, at minimum, an introduction to school district curricula, student assessment policies, and training on the school district’s evaluation rubric.</a:t>
            </a:r>
          </a:p>
          <a:p>
            <a:pPr lvl="0">
              <a:spcBef>
                <a:spcPts val="0"/>
              </a:spcBef>
              <a:spcAft>
                <a:spcPts val="1200"/>
              </a:spcAft>
              <a:buFont typeface="Arial" panose="020B0604020202020204" pitchFamily="34" charset="0"/>
              <a:buChar char="•"/>
            </a:pPr>
            <a:r>
              <a:rPr lang="en-US" sz="1600" dirty="0">
                <a:ea typeface="Times New Roman" panose="02020603050405020304" pitchFamily="18" charset="0"/>
                <a:cs typeface="Times New Roman" panose="02020603050405020304" pitchFamily="18" charset="0"/>
              </a:rPr>
              <a:t>Describes the process for selecting and assigning one-to-one mentors who meet State eligibility requirements to work with provisional teachers.</a:t>
            </a:r>
          </a:p>
          <a:p>
            <a:pPr lvl="0">
              <a:spcBef>
                <a:spcPts val="0"/>
              </a:spcBef>
              <a:spcAft>
                <a:spcPts val="0"/>
              </a:spcAft>
              <a:buFont typeface="Arial" panose="020B0604020202020204" pitchFamily="34" charset="0"/>
              <a:buChar char="•"/>
            </a:pPr>
            <a:r>
              <a:rPr lang="en-US" sz="1600" dirty="0">
                <a:ea typeface="Times New Roman" panose="02020603050405020304" pitchFamily="18" charset="0"/>
                <a:cs typeface="Times New Roman" panose="02020603050405020304" pitchFamily="18" charset="0"/>
              </a:rPr>
              <a:t>Describes how mentors are trained; and describes the process by which the administrative office oversees mentor payments. </a:t>
            </a:r>
          </a:p>
        </p:txBody>
      </p:sp>
      <p:sp>
        <p:nvSpPr>
          <p:cNvPr id="5" name="Text Placeholder 4">
            <a:extLst>
              <a:ext uri="{FF2B5EF4-FFF2-40B4-BE49-F238E27FC236}">
                <a16:creationId xmlns:a16="http://schemas.microsoft.com/office/drawing/2014/main" id="{89E1BC84-36E2-4D59-BF72-737A2AF35503}"/>
              </a:ext>
            </a:extLst>
          </p:cNvPr>
          <p:cNvSpPr>
            <a:spLocks noGrp="1"/>
          </p:cNvSpPr>
          <p:nvPr>
            <p:ph type="body" idx="13"/>
          </p:nvPr>
        </p:nvSpPr>
        <p:spPr>
          <a:xfrm>
            <a:off x="4771360" y="1237584"/>
            <a:ext cx="3102562" cy="411833"/>
          </a:xfrm>
        </p:spPr>
        <p:txBody>
          <a:bodyPr/>
          <a:lstStyle/>
          <a:p>
            <a:r>
              <a:rPr lang="en-US" sz="2000" b="1" dirty="0">
                <a:latin typeface="Palatino Linotype" panose="02040502050505030304" pitchFamily="18" charset="0"/>
              </a:rPr>
              <a:t> 2.  Purpose </a:t>
            </a:r>
          </a:p>
        </p:txBody>
      </p:sp>
      <p:sp>
        <p:nvSpPr>
          <p:cNvPr id="6" name="Content Placeholder 5">
            <a:extLst>
              <a:ext uri="{FF2B5EF4-FFF2-40B4-BE49-F238E27FC236}">
                <a16:creationId xmlns:a16="http://schemas.microsoft.com/office/drawing/2014/main" id="{E1143A3E-73BA-47BE-B9A3-5B5E9940B427}"/>
              </a:ext>
            </a:extLst>
          </p:cNvPr>
          <p:cNvSpPr>
            <a:spLocks noGrp="1"/>
          </p:cNvSpPr>
          <p:nvPr>
            <p:ph sz="half" idx="14"/>
          </p:nvPr>
        </p:nvSpPr>
        <p:spPr>
          <a:xfrm>
            <a:off x="4929326" y="1860131"/>
            <a:ext cx="3102562" cy="3974107"/>
          </a:xfrm>
        </p:spPr>
        <p:txBody>
          <a:bodyPr/>
          <a:lstStyle/>
          <a:p>
            <a:r>
              <a:rPr lang="en-US" sz="1600" dirty="0">
                <a:latin typeface="Palatino Linotype" panose="02040502050505030304" pitchFamily="18" charset="0"/>
              </a:rPr>
              <a:t>To verify that districts have a mentoring plan that meets requirements.</a:t>
            </a:r>
          </a:p>
        </p:txBody>
      </p:sp>
      <p:sp>
        <p:nvSpPr>
          <p:cNvPr id="7" name="Text Placeholder 6">
            <a:extLst>
              <a:ext uri="{FF2B5EF4-FFF2-40B4-BE49-F238E27FC236}">
                <a16:creationId xmlns:a16="http://schemas.microsoft.com/office/drawing/2014/main" id="{AA7BFD18-1801-4B74-B69A-0817F35B7E0F}"/>
              </a:ext>
            </a:extLst>
          </p:cNvPr>
          <p:cNvSpPr>
            <a:spLocks noGrp="1"/>
          </p:cNvSpPr>
          <p:nvPr>
            <p:ph type="body" idx="15"/>
          </p:nvPr>
        </p:nvSpPr>
        <p:spPr>
          <a:xfrm>
            <a:off x="8405177" y="1150175"/>
            <a:ext cx="3195352" cy="524913"/>
          </a:xfrm>
        </p:spPr>
        <p:txBody>
          <a:bodyPr/>
          <a:lstStyle/>
          <a:p>
            <a:r>
              <a:rPr lang="en-US" dirty="0"/>
              <a:t>3. </a:t>
            </a:r>
            <a:r>
              <a:rPr lang="en-US" sz="2000" b="1" dirty="0">
                <a:latin typeface="Palatino Linotype" panose="02040502050505030304" pitchFamily="18" charset="0"/>
              </a:rPr>
              <a:t>Documentation</a:t>
            </a:r>
            <a:r>
              <a:rPr lang="en-US" dirty="0"/>
              <a:t> </a:t>
            </a:r>
          </a:p>
        </p:txBody>
      </p:sp>
      <p:sp>
        <p:nvSpPr>
          <p:cNvPr id="8" name="Content Placeholder 7">
            <a:extLst>
              <a:ext uri="{FF2B5EF4-FFF2-40B4-BE49-F238E27FC236}">
                <a16:creationId xmlns:a16="http://schemas.microsoft.com/office/drawing/2014/main" id="{938452B6-B40A-435A-9111-163D5DADC37F}"/>
              </a:ext>
            </a:extLst>
          </p:cNvPr>
          <p:cNvSpPr>
            <a:spLocks noGrp="1"/>
          </p:cNvSpPr>
          <p:nvPr>
            <p:ph sz="half" idx="16"/>
          </p:nvPr>
        </p:nvSpPr>
        <p:spPr>
          <a:xfrm>
            <a:off x="8405177" y="1860131"/>
            <a:ext cx="2743200" cy="3974107"/>
          </a:xfrm>
        </p:spPr>
        <p:txBody>
          <a:bodyPr/>
          <a:lstStyle/>
          <a:p>
            <a:pPr marL="0" indent="0">
              <a:buNone/>
            </a:pPr>
            <a:r>
              <a:rPr lang="en-US" sz="1600" dirty="0"/>
              <a:t>District Mentoring Plan for the current year includes elements as described in </a:t>
            </a:r>
            <a:r>
              <a:rPr lang="en-US" sz="1600" i="1" dirty="0"/>
              <a:t>N.J.A.C.</a:t>
            </a:r>
            <a:r>
              <a:rPr lang="en-US" sz="1600" dirty="0"/>
              <a:t> 6A:9C-5.</a:t>
            </a:r>
            <a:endParaRPr lang="en-US" sz="1600" dirty="0">
              <a:highlight>
                <a:srgbClr val="FFFF00"/>
              </a:highlight>
            </a:endParaRPr>
          </a:p>
        </p:txBody>
      </p:sp>
      <p:sp>
        <p:nvSpPr>
          <p:cNvPr id="9" name="Slide Number Placeholder 8">
            <a:extLst>
              <a:ext uri="{FF2B5EF4-FFF2-40B4-BE49-F238E27FC236}">
                <a16:creationId xmlns:a16="http://schemas.microsoft.com/office/drawing/2014/main" id="{4D876BAF-6CF4-452C-8BF6-A036757541F0}"/>
              </a:ext>
            </a:extLst>
          </p:cNvPr>
          <p:cNvSpPr>
            <a:spLocks noGrp="1"/>
          </p:cNvSpPr>
          <p:nvPr>
            <p:ph type="sldNum" sz="quarter" idx="12"/>
          </p:nvPr>
        </p:nvSpPr>
        <p:spPr/>
        <p:txBody>
          <a:bodyPr/>
          <a:lstStyle/>
          <a:p>
            <a:fld id="{A3D1C70C-36A2-44FC-A083-98959550CFF4}" type="slidenum">
              <a:rPr lang="en-US" smtClean="0"/>
              <a:t>27</a:t>
            </a:fld>
            <a:endParaRPr lang="en-US"/>
          </a:p>
        </p:txBody>
      </p:sp>
    </p:spTree>
    <p:extLst>
      <p:ext uri="{BB962C8B-B14F-4D97-AF65-F5344CB8AC3E}">
        <p14:creationId xmlns:p14="http://schemas.microsoft.com/office/powerpoint/2010/main" val="1289090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solidFill>
                  <a:srgbClr val="6E2405"/>
                </a:solidFill>
                <a:latin typeface="Palatino Linotype" panose="02040502050505030304" pitchFamily="18" charset="0"/>
              </a:rPr>
              <a:t>Personnel Indicator 2f </a:t>
            </a:r>
            <a:r>
              <a:rPr lang="en-US" sz="2400" dirty="0">
                <a:solidFill>
                  <a:srgbClr val="6E2405"/>
                </a:solidFill>
                <a:latin typeface="Palatino Linotype" panose="02040502050505030304" pitchFamily="18" charset="0"/>
              </a:rPr>
              <a:t>(Total of 2 Points)</a:t>
            </a:r>
            <a:endParaRPr lang="en-US" sz="2400" dirty="0"/>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0" y="1305254"/>
            <a:ext cx="3961302" cy="823667"/>
          </a:xfrm>
        </p:spPr>
        <p:txBody>
          <a:bodyPr/>
          <a:lstStyle/>
          <a:p>
            <a:pPr marL="285750" indent="-285750"/>
            <a:r>
              <a:rPr lang="en-US" sz="2200" b="1" dirty="0">
                <a:latin typeface="Palatino Linotype" panose="02040502050505030304" pitchFamily="18" charset="0"/>
              </a:rPr>
              <a:t>1.  State-Mandated Professional Development</a:t>
            </a:r>
            <a:endParaRPr lang="en-US" sz="2200" dirty="0"/>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124925" y="2258581"/>
            <a:ext cx="3410336" cy="3663285"/>
          </a:xfrm>
        </p:spPr>
        <p:txBody>
          <a:bodyPr/>
          <a:lstStyle/>
          <a:p>
            <a:pPr marL="0" indent="0">
              <a:buNone/>
            </a:pPr>
            <a:r>
              <a:rPr lang="en-US" sz="2000" dirty="0">
                <a:ea typeface="Times New Roman" panose="02020603050405020304" pitchFamily="18" charset="0"/>
                <a:cs typeface="Times New Roman" panose="02020603050405020304" pitchFamily="18" charset="0"/>
              </a:rPr>
              <a:t>Documentation that verifies staff have completed professional development on State-mandated topics required for their assignments. (</a:t>
            </a:r>
            <a:r>
              <a:rPr lang="en-US" sz="2000" i="1" dirty="0">
                <a:ea typeface="Times New Roman" panose="02020603050405020304" pitchFamily="18" charset="0"/>
                <a:cs typeface="Times New Roman" panose="02020603050405020304" pitchFamily="18" charset="0"/>
              </a:rPr>
              <a:t>N.J.S.A. </a:t>
            </a:r>
            <a:r>
              <a:rPr lang="en-US" sz="2000" dirty="0">
                <a:ea typeface="Times New Roman" panose="02020603050405020304" pitchFamily="18" charset="0"/>
                <a:cs typeface="Times New Roman" panose="02020603050405020304" pitchFamily="18" charset="0"/>
              </a:rPr>
              <a:t>18A</a:t>
            </a:r>
            <a:r>
              <a:rPr lang="en-US" sz="2000" i="1" dirty="0">
                <a:ea typeface="Times New Roman" panose="02020603050405020304" pitchFamily="18" charset="0"/>
                <a:cs typeface="Times New Roman" panose="02020603050405020304" pitchFamily="18" charset="0"/>
              </a:rPr>
              <a:t> and N.J.A.C. </a:t>
            </a:r>
            <a:r>
              <a:rPr lang="en-US" sz="2000" dirty="0">
                <a:ea typeface="Times New Roman" panose="02020603050405020304" pitchFamily="18" charset="0"/>
                <a:cs typeface="Times New Roman" panose="02020603050405020304" pitchFamily="18" charset="0"/>
              </a:rPr>
              <a:t>6A).</a:t>
            </a:r>
            <a:endParaRPr lang="en-US" sz="2000" dirty="0"/>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086228" y="1444944"/>
            <a:ext cx="3410337" cy="518867"/>
          </a:xfrm>
        </p:spPr>
        <p:txBody>
          <a:bodyPr/>
          <a:lstStyle/>
          <a:p>
            <a:r>
              <a:rPr lang="en-US" sz="2200" b="1" dirty="0">
                <a:latin typeface="Palatino Linotype" panose="02040502050505030304" pitchFamily="18" charset="0"/>
              </a:rPr>
              <a:t>2.  Purpose</a:t>
            </a:r>
            <a:endParaRPr lang="en-US" sz="2200" dirty="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086228" y="2222357"/>
            <a:ext cx="3410336" cy="3663285"/>
          </a:xfrm>
        </p:spPr>
        <p:txBody>
          <a:bodyPr/>
          <a:lstStyle/>
          <a:p>
            <a:r>
              <a:rPr lang="en-US" sz="2000" dirty="0">
                <a:latin typeface="Palatino Linotype" panose="02040502050505030304" pitchFamily="18" charset="0"/>
              </a:rPr>
              <a:t>To verify staff have completed professional development on State-mandated topics. </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7976515" y="1389068"/>
            <a:ext cx="3410337" cy="594395"/>
          </a:xfrm>
        </p:spPr>
        <p:txBody>
          <a:bodyPr/>
          <a:lstStyle/>
          <a:p>
            <a:r>
              <a:rPr lang="en-US" sz="2200" dirty="0"/>
              <a:t>3. </a:t>
            </a:r>
            <a:r>
              <a:rPr lang="en-US" sz="2200" b="1" dirty="0">
                <a:latin typeface="Palatino Linotype" panose="02040502050505030304" pitchFamily="18" charset="0"/>
              </a:rPr>
              <a:t>Documentation</a:t>
            </a:r>
            <a:endParaRPr lang="en-US" sz="2200" dirty="0"/>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8047531" y="2258581"/>
            <a:ext cx="3867141" cy="3663285"/>
          </a:xfrm>
        </p:spPr>
        <p:txBody>
          <a:bodyPr/>
          <a:lstStyle/>
          <a:p>
            <a:pPr marL="457200" indent="-457200">
              <a:spcBef>
                <a:spcPts val="0"/>
              </a:spcBef>
              <a:spcAft>
                <a:spcPts val="0"/>
              </a:spcAft>
              <a:buFont typeface="Arial" panose="020B0604020202020204" pitchFamily="34" charset="0"/>
              <a:buChar char="•"/>
            </a:pPr>
            <a:r>
              <a:rPr lang="en-US" sz="2000" dirty="0"/>
              <a:t>District PDP, or other list, demonstrating the delivery of 100% of the state-mandated PD topics.</a:t>
            </a:r>
          </a:p>
          <a:p>
            <a:pPr marL="457200" indent="-457200"/>
            <a:r>
              <a:rPr lang="en-US" sz="2000" dirty="0"/>
              <a:t>A</a:t>
            </a:r>
            <a:r>
              <a:rPr lang="en-US" sz="2000" dirty="0">
                <a:ea typeface="Calibri" panose="020F0502020204030204" pitchFamily="34" charset="0"/>
              </a:rPr>
              <a:t> list of </a:t>
            </a:r>
            <a:r>
              <a:rPr lang="en-US" sz="2000" u="sng" spc="-15" dirty="0">
                <a:solidFill>
                  <a:srgbClr val="0000FF"/>
                </a:solidFill>
                <a:ea typeface="Calibri" panose="020F0502020204030204" pitchFamily="34" charset="0"/>
                <a:hlinkClick r:id="rId3">
                  <a:extLst>
                    <a:ext uri="{A12FA001-AC4F-418D-AE19-62706E023703}">
                      <ahyp:hlinkClr xmlns:ahyp="http://schemas.microsoft.com/office/drawing/2018/hyperlinkcolor" val="tx"/>
                    </a:ext>
                  </a:extLst>
                </a:hlinkClick>
              </a:rPr>
              <a:t>State-required professional development topics</a:t>
            </a:r>
            <a:r>
              <a:rPr lang="en-US" sz="2000" dirty="0"/>
              <a:t> can be found on the NJDOE website.</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28</a:t>
            </a:fld>
            <a:endParaRPr lang="en-US"/>
          </a:p>
        </p:txBody>
      </p:sp>
    </p:spTree>
    <p:extLst>
      <p:ext uri="{BB962C8B-B14F-4D97-AF65-F5344CB8AC3E}">
        <p14:creationId xmlns:p14="http://schemas.microsoft.com/office/powerpoint/2010/main" val="3382875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AA4A-D33E-4E44-957B-92B1A428816E}"/>
              </a:ext>
            </a:extLst>
          </p:cNvPr>
          <p:cNvSpPr>
            <a:spLocks noGrp="1"/>
          </p:cNvSpPr>
          <p:nvPr>
            <p:ph type="title"/>
          </p:nvPr>
        </p:nvSpPr>
        <p:spPr/>
        <p:txBody>
          <a:bodyPr/>
          <a:lstStyle/>
          <a:p>
            <a:r>
              <a:rPr lang="en-US" sz="3400" dirty="0">
                <a:solidFill>
                  <a:srgbClr val="6E2405"/>
                </a:solidFill>
                <a:latin typeface="Palatino Linotype" panose="02040502050505030304" pitchFamily="18" charset="0"/>
              </a:rPr>
              <a:t>Personnel Indicator 3a </a:t>
            </a:r>
            <a:r>
              <a:rPr lang="en-US" sz="2400" dirty="0">
                <a:solidFill>
                  <a:srgbClr val="6E2405"/>
                </a:solidFill>
                <a:latin typeface="Palatino Linotype" panose="02040502050505030304" pitchFamily="18" charset="0"/>
              </a:rPr>
              <a:t>(Total of 3 Points)</a:t>
            </a:r>
            <a:endParaRPr lang="en-US" sz="2400" dirty="0"/>
          </a:p>
        </p:txBody>
      </p:sp>
      <p:sp>
        <p:nvSpPr>
          <p:cNvPr id="3" name="Text Placeholder 2">
            <a:extLst>
              <a:ext uri="{FF2B5EF4-FFF2-40B4-BE49-F238E27FC236}">
                <a16:creationId xmlns:a16="http://schemas.microsoft.com/office/drawing/2014/main" id="{005CFBBC-3C5C-46B9-8F96-948AA362B5E6}"/>
              </a:ext>
            </a:extLst>
          </p:cNvPr>
          <p:cNvSpPr>
            <a:spLocks noGrp="1"/>
          </p:cNvSpPr>
          <p:nvPr>
            <p:ph type="body" idx="1"/>
          </p:nvPr>
        </p:nvSpPr>
        <p:spPr>
          <a:xfrm>
            <a:off x="168857" y="1000404"/>
            <a:ext cx="3871204" cy="823667"/>
          </a:xfrm>
        </p:spPr>
        <p:txBody>
          <a:bodyPr/>
          <a:lstStyle/>
          <a:p>
            <a:pPr marL="342900" indent="-342900"/>
            <a:r>
              <a:rPr lang="en-US" sz="2200" b="1" dirty="0">
                <a:latin typeface="Palatino Linotype" panose="02040502050505030304" pitchFamily="18" charset="0"/>
              </a:rPr>
              <a:t>1.  Provisional Program Registration</a:t>
            </a:r>
            <a:endParaRPr lang="en-US" sz="2200" dirty="0"/>
          </a:p>
        </p:txBody>
      </p:sp>
      <p:sp>
        <p:nvSpPr>
          <p:cNvPr id="4" name="Content Placeholder 3">
            <a:extLst>
              <a:ext uri="{FF2B5EF4-FFF2-40B4-BE49-F238E27FC236}">
                <a16:creationId xmlns:a16="http://schemas.microsoft.com/office/drawing/2014/main" id="{12730DC0-29CB-4A22-A7FA-3A90FA2BFC3C}"/>
              </a:ext>
            </a:extLst>
          </p:cNvPr>
          <p:cNvSpPr>
            <a:spLocks noGrp="1"/>
          </p:cNvSpPr>
          <p:nvPr>
            <p:ph sz="half" idx="2"/>
          </p:nvPr>
        </p:nvSpPr>
        <p:spPr>
          <a:xfrm>
            <a:off x="99674" y="1824071"/>
            <a:ext cx="4009571" cy="4289307"/>
          </a:xfrm>
        </p:spPr>
        <p:txBody>
          <a:bodyPr/>
          <a:lstStyle/>
          <a:p>
            <a:pPr marL="0" indent="0">
              <a:buNone/>
            </a:pPr>
            <a:r>
              <a:rPr lang="en-US" sz="1600" dirty="0">
                <a:ea typeface="Times New Roman" panose="02020603050405020304" pitchFamily="18" charset="0"/>
                <a:cs typeface="Times New Roman" panose="02020603050405020304" pitchFamily="18" charset="0"/>
              </a:rPr>
              <a:t>Any administrator or educational services staff employed under a certificate of eligibility with advanced standing </a:t>
            </a:r>
            <a:br>
              <a:rPr lang="en-US" sz="1600" dirty="0">
                <a:ea typeface="Times New Roman" panose="02020603050405020304" pitchFamily="18" charset="0"/>
                <a:cs typeface="Times New Roman" panose="02020603050405020304" pitchFamily="18" charset="0"/>
              </a:rPr>
            </a:br>
            <a:r>
              <a:rPr lang="en-US" sz="1600" dirty="0">
                <a:ea typeface="Times New Roman" panose="02020603050405020304" pitchFamily="18" charset="0"/>
                <a:cs typeface="Times New Roman" panose="02020603050405020304" pitchFamily="18" charset="0"/>
              </a:rPr>
              <a:t>(CEAS) or a certificate of eligibility (CE) has been registered in the appropriate residency program for his or her endorsement and the school district has applied to the Department’s certification office for a provisional certificate before the residency period began. Any teacher with a CEAS or a CE or serving as a long-term substitute (for greater than 60 days) has been registered in the provisional teacher process within 60 days of beginning employment. </a:t>
            </a:r>
            <a:r>
              <a:rPr lang="en-US" sz="1600" i="1" dirty="0">
                <a:ea typeface="Times New Roman" panose="02020603050405020304" pitchFamily="18" charset="0"/>
                <a:cs typeface="Times New Roman" panose="02020603050405020304" pitchFamily="18" charset="0"/>
              </a:rPr>
              <a:t>(</a:t>
            </a:r>
            <a:r>
              <a:rPr lang="en-US" sz="1600" i="1" dirty="0">
                <a:solidFill>
                  <a:srgbClr val="0000FF"/>
                </a:solidFill>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N.J.A.C. </a:t>
            </a:r>
            <a:r>
              <a:rPr lang="en-US" sz="1600" dirty="0">
                <a:solidFill>
                  <a:srgbClr val="0000FF"/>
                </a:solidFill>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6A:9B</a:t>
            </a:r>
            <a:r>
              <a:rPr lang="en-US" sz="1600" i="1" dirty="0">
                <a:ea typeface="Times New Roman" panose="02020603050405020304" pitchFamily="18" charset="0"/>
                <a:cs typeface="Times New Roman" panose="02020603050405020304" pitchFamily="18" charset="0"/>
              </a:rPr>
              <a:t>)</a:t>
            </a:r>
            <a:r>
              <a:rPr lang="en-US" sz="1600" i="1" dirty="0">
                <a:solidFill>
                  <a:schemeClr val="accent2"/>
                </a:solidFill>
                <a:ea typeface="Times New Roman" panose="02020603050405020304" pitchFamily="18" charset="0"/>
                <a:cs typeface="Times New Roman" panose="02020603050405020304" pitchFamily="18" charset="0"/>
              </a:rPr>
              <a:t> </a:t>
            </a:r>
            <a:endParaRPr lang="en-US" sz="1600" dirty="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A285F7CD-9DE9-47A6-A531-6235872609F2}"/>
              </a:ext>
            </a:extLst>
          </p:cNvPr>
          <p:cNvSpPr>
            <a:spLocks noGrp="1"/>
          </p:cNvSpPr>
          <p:nvPr>
            <p:ph type="body" idx="13"/>
          </p:nvPr>
        </p:nvSpPr>
        <p:spPr>
          <a:xfrm>
            <a:off x="4549693" y="731837"/>
            <a:ext cx="3410337" cy="823667"/>
          </a:xfrm>
        </p:spPr>
        <p:txBody>
          <a:bodyPr/>
          <a:lstStyle/>
          <a:p>
            <a:r>
              <a:rPr lang="en-US" sz="2200" dirty="0"/>
              <a:t>2. </a:t>
            </a:r>
            <a:r>
              <a:rPr lang="en-US" sz="2200" b="1" dirty="0">
                <a:latin typeface="Palatino Linotype" panose="02040502050505030304" pitchFamily="18" charset="0"/>
              </a:rPr>
              <a:t>Purpose</a:t>
            </a:r>
            <a:endParaRPr lang="en-US" sz="2200" dirty="0"/>
          </a:p>
        </p:txBody>
      </p:sp>
      <p:sp>
        <p:nvSpPr>
          <p:cNvPr id="6" name="Content Placeholder 5">
            <a:extLst>
              <a:ext uri="{FF2B5EF4-FFF2-40B4-BE49-F238E27FC236}">
                <a16:creationId xmlns:a16="http://schemas.microsoft.com/office/drawing/2014/main" id="{B1E45C53-08D0-4F98-8FDF-F15B5D6509CD}"/>
              </a:ext>
            </a:extLst>
          </p:cNvPr>
          <p:cNvSpPr>
            <a:spLocks noGrp="1"/>
          </p:cNvSpPr>
          <p:nvPr>
            <p:ph sz="half" idx="14"/>
          </p:nvPr>
        </p:nvSpPr>
        <p:spPr>
          <a:xfrm>
            <a:off x="4549693" y="1824071"/>
            <a:ext cx="3092614" cy="3974107"/>
          </a:xfrm>
        </p:spPr>
        <p:txBody>
          <a:bodyPr/>
          <a:lstStyle/>
          <a:p>
            <a:r>
              <a:rPr lang="en-US" sz="1600">
                <a:latin typeface="Palatino Linotype" panose="02040502050505030304" pitchFamily="18" charset="0"/>
              </a:rPr>
              <a:t>To verify a district has registered all teachers, school staff employed under a CE or CEAS in the provisional program within 60 days of beginning employment</a:t>
            </a:r>
            <a:endParaRPr lang="en-US" sz="1600"/>
          </a:p>
        </p:txBody>
      </p:sp>
      <p:sp>
        <p:nvSpPr>
          <p:cNvPr id="7" name="Text Placeholder 6">
            <a:extLst>
              <a:ext uri="{FF2B5EF4-FFF2-40B4-BE49-F238E27FC236}">
                <a16:creationId xmlns:a16="http://schemas.microsoft.com/office/drawing/2014/main" id="{BB89B18B-91DB-415E-AD46-A7E6735338A3}"/>
              </a:ext>
            </a:extLst>
          </p:cNvPr>
          <p:cNvSpPr>
            <a:spLocks noGrp="1"/>
          </p:cNvSpPr>
          <p:nvPr>
            <p:ph type="body" idx="15"/>
          </p:nvPr>
        </p:nvSpPr>
        <p:spPr>
          <a:xfrm>
            <a:off x="7960030" y="740465"/>
            <a:ext cx="3410337" cy="823667"/>
          </a:xfrm>
        </p:spPr>
        <p:txBody>
          <a:bodyPr/>
          <a:lstStyle/>
          <a:p>
            <a:r>
              <a:rPr lang="en-US" sz="2200" dirty="0"/>
              <a:t>3. </a:t>
            </a:r>
            <a:r>
              <a:rPr lang="en-US" sz="2200" b="1" dirty="0">
                <a:latin typeface="Palatino Linotype" panose="02040502050505030304" pitchFamily="18" charset="0"/>
              </a:rPr>
              <a:t>Documentation</a:t>
            </a:r>
            <a:endParaRPr lang="en-US" sz="2200" dirty="0"/>
          </a:p>
        </p:txBody>
      </p:sp>
      <p:sp>
        <p:nvSpPr>
          <p:cNvPr id="8" name="Content Placeholder 7">
            <a:extLst>
              <a:ext uri="{FF2B5EF4-FFF2-40B4-BE49-F238E27FC236}">
                <a16:creationId xmlns:a16="http://schemas.microsoft.com/office/drawing/2014/main" id="{FC603186-B21A-49B2-AF60-A05462BB8801}"/>
              </a:ext>
            </a:extLst>
          </p:cNvPr>
          <p:cNvSpPr>
            <a:spLocks noGrp="1"/>
          </p:cNvSpPr>
          <p:nvPr>
            <p:ph sz="half" idx="16"/>
          </p:nvPr>
        </p:nvSpPr>
        <p:spPr>
          <a:xfrm>
            <a:off x="8060503" y="1824071"/>
            <a:ext cx="2988497" cy="3974107"/>
          </a:xfrm>
        </p:spPr>
        <p:txBody>
          <a:bodyPr/>
          <a:lstStyle/>
          <a:p>
            <a:pPr marL="342900" indent="-342900">
              <a:buFont typeface="Arial" panose="020B0604020202020204" pitchFamily="34" charset="0"/>
              <a:buChar char="•"/>
            </a:pPr>
            <a:r>
              <a:rPr lang="en-US" sz="1600" dirty="0"/>
              <a:t>New Jersey Educator Certification (</a:t>
            </a:r>
            <a:r>
              <a:rPr lang="en-US" sz="1600" dirty="0" err="1"/>
              <a:t>NJEdCert</a:t>
            </a:r>
            <a:r>
              <a:rPr lang="en-US" sz="1600" dirty="0"/>
              <a:t>)  report </a:t>
            </a:r>
          </a:p>
          <a:p>
            <a:pPr marL="342900" indent="-342900">
              <a:buFont typeface="Arial" panose="020B0604020202020204" pitchFamily="34" charset="0"/>
              <a:buChar char="•"/>
            </a:pPr>
            <a:r>
              <a:rPr lang="en-US" sz="1600" dirty="0"/>
              <a:t>NJSMART staff roster submission snapshot report</a:t>
            </a:r>
          </a:p>
        </p:txBody>
      </p:sp>
      <p:sp>
        <p:nvSpPr>
          <p:cNvPr id="9" name="Slide Number Placeholder 8">
            <a:extLst>
              <a:ext uri="{FF2B5EF4-FFF2-40B4-BE49-F238E27FC236}">
                <a16:creationId xmlns:a16="http://schemas.microsoft.com/office/drawing/2014/main" id="{CAAF73A2-04CD-4C05-B4BF-EF42EAFBAA29}"/>
              </a:ext>
            </a:extLst>
          </p:cNvPr>
          <p:cNvSpPr>
            <a:spLocks noGrp="1"/>
          </p:cNvSpPr>
          <p:nvPr>
            <p:ph type="sldNum" sz="quarter" idx="12"/>
          </p:nvPr>
        </p:nvSpPr>
        <p:spPr/>
        <p:txBody>
          <a:bodyPr/>
          <a:lstStyle/>
          <a:p>
            <a:fld id="{A3D1C70C-36A2-44FC-A083-98959550CFF4}" type="slidenum">
              <a:rPr lang="en-US" smtClean="0"/>
              <a:t>29</a:t>
            </a:fld>
            <a:endParaRPr lang="en-US"/>
          </a:p>
        </p:txBody>
      </p:sp>
    </p:spTree>
    <p:extLst>
      <p:ext uri="{BB962C8B-B14F-4D97-AF65-F5344CB8AC3E}">
        <p14:creationId xmlns:p14="http://schemas.microsoft.com/office/powerpoint/2010/main" val="383517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5CF2-2656-4A1F-A867-8843BEC2FEB7}"/>
              </a:ext>
            </a:extLst>
          </p:cNvPr>
          <p:cNvSpPr>
            <a:spLocks noGrp="1"/>
          </p:cNvSpPr>
          <p:nvPr>
            <p:ph type="title"/>
          </p:nvPr>
        </p:nvSpPr>
        <p:spPr/>
        <p:txBody>
          <a:bodyPr/>
          <a:lstStyle/>
          <a:p>
            <a:r>
              <a:rPr lang="en-US" sz="3400" dirty="0"/>
              <a:t>District NJQSAC Committee</a:t>
            </a:r>
          </a:p>
        </p:txBody>
      </p:sp>
      <p:sp>
        <p:nvSpPr>
          <p:cNvPr id="4" name="Content Placeholder 3"/>
          <p:cNvSpPr>
            <a:spLocks noGrp="1"/>
          </p:cNvSpPr>
          <p:nvPr>
            <p:ph type="body" sz="quarter" idx="11"/>
          </p:nvPr>
        </p:nvSpPr>
        <p:spPr/>
        <p:txBody>
          <a:bodyPr>
            <a:normAutofit fontScale="92500" lnSpcReduction="10000"/>
          </a:bodyPr>
          <a:lstStyle/>
          <a:p>
            <a:pPr marL="0" indent="0">
              <a:spcAft>
                <a:spcPts val="600"/>
              </a:spcAft>
              <a:buNone/>
            </a:pPr>
            <a:r>
              <a:rPr lang="en-US" sz="2400" dirty="0"/>
              <a:t>The NJQSAC Committee </a:t>
            </a:r>
            <a:r>
              <a:rPr lang="en-US" sz="2400" b="1" dirty="0"/>
              <a:t>must</a:t>
            </a:r>
            <a:r>
              <a:rPr lang="en-US" sz="2400" dirty="0"/>
              <a:t> be comprised of the following members </a:t>
            </a:r>
            <a:r>
              <a:rPr lang="en-US" sz="2400" i="1" dirty="0"/>
              <a:t>(</a:t>
            </a:r>
            <a:r>
              <a:rPr lang="en-US" sz="2400" i="1" dirty="0">
                <a:hlinkClick r:id="rId3"/>
              </a:rPr>
              <a:t>N.J.A.C. </a:t>
            </a:r>
            <a:r>
              <a:rPr lang="en-US" sz="2400" dirty="0">
                <a:hlinkClick r:id="rId3"/>
              </a:rPr>
              <a:t>6A: 30-3.2</a:t>
            </a:r>
            <a:r>
              <a:rPr lang="en-US" sz="2400" i="1" dirty="0"/>
              <a:t>): </a:t>
            </a:r>
          </a:p>
          <a:p>
            <a:pPr lvl="1"/>
            <a:r>
              <a:rPr lang="en-US" sz="2400" dirty="0"/>
              <a:t>Chief School Administrator </a:t>
            </a:r>
          </a:p>
          <a:p>
            <a:pPr lvl="1"/>
            <a:r>
              <a:rPr lang="en-US" sz="2400" dirty="0"/>
              <a:t>District Administrative Staff Member </a:t>
            </a:r>
          </a:p>
          <a:p>
            <a:pPr lvl="1"/>
            <a:r>
              <a:rPr lang="en-US" sz="2400" dirty="0"/>
              <a:t>Teacher </a:t>
            </a:r>
          </a:p>
          <a:p>
            <a:pPr lvl="1"/>
            <a:r>
              <a:rPr lang="en-US" sz="2400" dirty="0"/>
              <a:t>School Business Administrator </a:t>
            </a:r>
          </a:p>
          <a:p>
            <a:pPr lvl="1"/>
            <a:r>
              <a:rPr lang="en-US" sz="2400" dirty="0"/>
              <a:t>Curriculum and Instruction Representative </a:t>
            </a:r>
          </a:p>
          <a:p>
            <a:pPr lvl="1"/>
            <a:r>
              <a:rPr lang="en-US" sz="2400" dirty="0"/>
              <a:t>Local Collective Bargaining Representative </a:t>
            </a:r>
          </a:p>
          <a:p>
            <a:pPr lvl="1"/>
            <a:r>
              <a:rPr lang="en-US" sz="2400" dirty="0"/>
              <a:t>District Board of Education Member</a:t>
            </a:r>
          </a:p>
        </p:txBody>
      </p:sp>
      <p:sp>
        <p:nvSpPr>
          <p:cNvPr id="3" name="Slide Number Placeholder 2">
            <a:extLst>
              <a:ext uri="{FF2B5EF4-FFF2-40B4-BE49-F238E27FC236}">
                <a16:creationId xmlns:a16="http://schemas.microsoft.com/office/drawing/2014/main" id="{CD76839E-7006-4826-885D-76AD1AB1F651}"/>
              </a:ext>
            </a:extLst>
          </p:cNvPr>
          <p:cNvSpPr>
            <a:spLocks noGrp="1"/>
          </p:cNvSpPr>
          <p:nvPr>
            <p:ph type="sldNum" sz="quarter" idx="10"/>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291791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dirty="0">
                <a:solidFill>
                  <a:srgbClr val="6E2405"/>
                </a:solidFill>
                <a:latin typeface="Palatino Linotype" panose="02040502050505030304" pitchFamily="18" charset="0"/>
              </a:rPr>
              <a:t>Personnel Indicator 3b </a:t>
            </a:r>
            <a:r>
              <a:rPr lang="en-US" sz="2400" dirty="0">
                <a:solidFill>
                  <a:srgbClr val="6E2405"/>
                </a:solidFill>
                <a:latin typeface="Palatino Linotype" panose="02040502050505030304" pitchFamily="18" charset="0"/>
              </a:rPr>
              <a:t>(Total of 3 Points)</a:t>
            </a:r>
            <a:endParaRPr lang="en-US" sz="2400" dirty="0"/>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p:txBody>
          <a:bodyPr/>
          <a:lstStyle/>
          <a:p>
            <a:r>
              <a:rPr lang="en-US" sz="2400" b="1" dirty="0"/>
              <a:t>1.  Mentor Assignment</a:t>
            </a:r>
            <a:endParaRPr lang="en-US" sz="2400" dirty="0"/>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p:txBody>
          <a:bodyPr/>
          <a:lstStyle/>
          <a:p>
            <a:pPr marL="0" indent="0">
              <a:buNone/>
            </a:pPr>
            <a:r>
              <a:rPr lang="en-US" sz="2000" dirty="0">
                <a:ea typeface="Times New Roman" panose="02020603050405020304" pitchFamily="18" charset="0"/>
                <a:cs typeface="Times New Roman" panose="02020603050405020304" pitchFamily="18" charset="0"/>
              </a:rPr>
              <a:t>Provisional staff are assigned a mentor, required mentor hours  and/or residency hours  are tracked, and evaluation is conducted. </a:t>
            </a:r>
            <a:br>
              <a:rPr lang="en-US" sz="2000" dirty="0">
                <a:ea typeface="Times New Roman" panose="02020603050405020304" pitchFamily="18" charset="0"/>
                <a:cs typeface="Times New Roman" panose="02020603050405020304" pitchFamily="18" charset="0"/>
              </a:rPr>
            </a:br>
            <a:r>
              <a:rPr lang="en-US" sz="2000" i="1" dirty="0">
                <a:ea typeface="Times New Roman" panose="02020603050405020304" pitchFamily="18" charset="0"/>
                <a:cs typeface="Times New Roman" panose="02020603050405020304" pitchFamily="18" charset="0"/>
              </a:rPr>
              <a:t>(</a:t>
            </a:r>
            <a:r>
              <a:rPr lang="en-US" sz="2000" i="1" dirty="0">
                <a:solidFill>
                  <a:srgbClr val="0000FF"/>
                </a:solidFill>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N.J.A.C. </a:t>
            </a:r>
            <a:r>
              <a:rPr lang="en-US" sz="2000" dirty="0">
                <a:solidFill>
                  <a:srgbClr val="0000FF"/>
                </a:solidFill>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6A:9B-8.4</a:t>
            </a:r>
            <a:r>
              <a:rPr lang="en-US" sz="2000" dirty="0">
                <a:ea typeface="Times New Roman" panose="02020603050405020304" pitchFamily="18" charset="0"/>
                <a:cs typeface="Times New Roman" panose="02020603050405020304" pitchFamily="18" charset="0"/>
              </a:rPr>
              <a:t>, </a:t>
            </a:r>
            <a:r>
              <a:rPr lang="en-US" sz="2000" dirty="0">
                <a:solidFill>
                  <a:srgbClr val="0000FF"/>
                </a:solidFill>
                <a:ea typeface="Times New Roman" panose="02020603050405020304" pitchFamily="18" charset="0"/>
                <a:cs typeface="Times New Roman" panose="02020603050405020304" pitchFamily="18" charset="0"/>
              </a:rPr>
              <a:t>6A:9C-5</a:t>
            </a:r>
            <a:r>
              <a:rPr lang="en-US" sz="2000" dirty="0">
                <a:ea typeface="Times New Roman" panose="02020603050405020304" pitchFamily="18" charset="0"/>
                <a:cs typeface="Times New Roman" panose="02020603050405020304" pitchFamily="18" charset="0"/>
              </a:rPr>
              <a:t>, and </a:t>
            </a:r>
            <a:r>
              <a:rPr lang="en-US" sz="2000" dirty="0">
                <a:solidFill>
                  <a:srgbClr val="0000FF"/>
                </a:solidFill>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6A:10</a:t>
            </a:r>
            <a:r>
              <a:rPr lang="en-US" sz="2000" i="1" dirty="0">
                <a:ea typeface="Times New Roman" panose="02020603050405020304" pitchFamily="18" charset="0"/>
                <a:cs typeface="Times New Roman" panose="02020603050405020304" pitchFamily="18" charset="0"/>
              </a:rPr>
              <a:t>).</a:t>
            </a:r>
            <a:endParaRPr lang="en-US" sz="2000" dirty="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p:txBody>
          <a:bodyPr/>
          <a:lstStyle/>
          <a:p>
            <a:r>
              <a:rPr lang="en-US" sz="2400" b="1" dirty="0"/>
              <a:t>2.  Purpose</a:t>
            </a:r>
            <a:endParaRPr lang="en-US" sz="2400" dirty="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p:txBody>
          <a:bodyPr/>
          <a:lstStyle/>
          <a:p>
            <a:r>
              <a:rPr lang="en-US" sz="2000" b="0" dirty="0"/>
              <a:t>To verify that provisional teachers for their first year in a district must be assigned a mentor who has planned in-person contact time with the provisional teacher.</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p:txBody>
          <a:bodyPr/>
          <a:lstStyle/>
          <a:p>
            <a:r>
              <a:rPr lang="en-US" sz="2400" b="1" dirty="0"/>
              <a:t>3.  Documentation</a:t>
            </a:r>
            <a:endParaRPr lang="en-US" sz="2400" dirty="0"/>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p:txBody>
          <a:bodyPr/>
          <a:lstStyle/>
          <a:p>
            <a:pPr marL="457200" indent="-457200">
              <a:spcBef>
                <a:spcPts val="0"/>
              </a:spcBef>
              <a:spcAft>
                <a:spcPts val="1200"/>
              </a:spcAft>
              <a:buFont typeface="Arial" panose="020B0604020202020204" pitchFamily="34" charset="0"/>
              <a:buChar char="•"/>
            </a:pPr>
            <a:r>
              <a:rPr lang="en-US" sz="2000" dirty="0">
                <a:hlinkClick r:id="rId5"/>
              </a:rPr>
              <a:t>Mentoring log </a:t>
            </a:r>
            <a:r>
              <a:rPr lang="en-US" sz="2000" dirty="0"/>
              <a:t>for at least one provisional teacher in each grade configuration. </a:t>
            </a:r>
          </a:p>
          <a:p>
            <a:pPr marL="457200" indent="-457200">
              <a:spcBef>
                <a:spcPts val="0"/>
              </a:spcBef>
              <a:spcAft>
                <a:spcPts val="0"/>
              </a:spcAft>
            </a:pPr>
            <a:r>
              <a:rPr lang="en-US" sz="2000" dirty="0"/>
              <a:t>Note - Evaluation of the provisional teacher will be verified in Indicator 3d.</a:t>
            </a:r>
            <a:endParaRPr lang="en-US" sz="2000" i="1" dirty="0">
              <a:solidFill>
                <a:prstClr val="black"/>
              </a:solidFill>
            </a:endParaRP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30</a:t>
            </a:fld>
            <a:endParaRPr lang="en-US"/>
          </a:p>
        </p:txBody>
      </p:sp>
    </p:spTree>
    <p:extLst>
      <p:ext uri="{BB962C8B-B14F-4D97-AF65-F5344CB8AC3E}">
        <p14:creationId xmlns:p14="http://schemas.microsoft.com/office/powerpoint/2010/main" val="300066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08D38-BA34-44A6-B275-CE99CA438E17}"/>
              </a:ext>
            </a:extLst>
          </p:cNvPr>
          <p:cNvSpPr>
            <a:spLocks noGrp="1"/>
          </p:cNvSpPr>
          <p:nvPr>
            <p:ph type="title"/>
          </p:nvPr>
        </p:nvSpPr>
        <p:spPr/>
        <p:txBody>
          <a:bodyPr/>
          <a:lstStyle/>
          <a:p>
            <a:r>
              <a:rPr lang="en-US" sz="3400">
                <a:solidFill>
                  <a:srgbClr val="6E2405"/>
                </a:solidFill>
                <a:latin typeface="Palatino Linotype" panose="02040502050505030304" pitchFamily="18" charset="0"/>
              </a:rPr>
              <a:t>Personnel Indicator 3c </a:t>
            </a:r>
            <a:r>
              <a:rPr lang="en-US" sz="2400">
                <a:solidFill>
                  <a:srgbClr val="6E2405"/>
                </a:solidFill>
                <a:latin typeface="Palatino Linotype" panose="02040502050505030304" pitchFamily="18" charset="0"/>
              </a:rPr>
              <a:t>(Total of 3 Points)</a:t>
            </a:r>
            <a:endParaRPr lang="en-US" sz="2400"/>
          </a:p>
        </p:txBody>
      </p:sp>
      <p:sp>
        <p:nvSpPr>
          <p:cNvPr id="3" name="Text Placeholder 2">
            <a:extLst>
              <a:ext uri="{FF2B5EF4-FFF2-40B4-BE49-F238E27FC236}">
                <a16:creationId xmlns:a16="http://schemas.microsoft.com/office/drawing/2014/main" id="{DECFB32C-83E9-4211-A17E-7F78BDCA8C81}"/>
              </a:ext>
            </a:extLst>
          </p:cNvPr>
          <p:cNvSpPr>
            <a:spLocks noGrp="1"/>
          </p:cNvSpPr>
          <p:nvPr>
            <p:ph type="body" idx="1"/>
          </p:nvPr>
        </p:nvSpPr>
        <p:spPr>
          <a:xfrm>
            <a:off x="228600" y="1343989"/>
            <a:ext cx="3871204" cy="823667"/>
          </a:xfrm>
        </p:spPr>
        <p:txBody>
          <a:bodyPr/>
          <a:lstStyle/>
          <a:p>
            <a:pPr marL="285750" indent="-285750"/>
            <a:r>
              <a:rPr lang="en-US" sz="2200" b="1" dirty="0">
                <a:latin typeface="Palatino Linotype" panose="02040502050505030304" pitchFamily="18" charset="0"/>
              </a:rPr>
              <a:t>1.  Progress Towards Standard Certification</a:t>
            </a:r>
            <a:endParaRPr lang="en-US" sz="2200" dirty="0"/>
          </a:p>
        </p:txBody>
      </p:sp>
      <p:sp>
        <p:nvSpPr>
          <p:cNvPr id="4" name="Content Placeholder 3">
            <a:extLst>
              <a:ext uri="{FF2B5EF4-FFF2-40B4-BE49-F238E27FC236}">
                <a16:creationId xmlns:a16="http://schemas.microsoft.com/office/drawing/2014/main" id="{4DAF045B-940F-4762-AF1E-C55A77C3F22B}"/>
              </a:ext>
            </a:extLst>
          </p:cNvPr>
          <p:cNvSpPr>
            <a:spLocks noGrp="1"/>
          </p:cNvSpPr>
          <p:nvPr>
            <p:ph sz="half" idx="2"/>
          </p:nvPr>
        </p:nvSpPr>
        <p:spPr>
          <a:xfrm>
            <a:off x="279668" y="2167656"/>
            <a:ext cx="3871204" cy="3974107"/>
          </a:xfrm>
        </p:spPr>
        <p:txBody>
          <a:bodyPr/>
          <a:lstStyle/>
          <a:p>
            <a:pPr marL="0" indent="0">
              <a:buNone/>
            </a:pPr>
            <a:r>
              <a:rPr lang="en-US" sz="1900" dirty="0"/>
              <a:t>Reporting progress of provisional staff seeking the standard license for teacher of students with disabilities and/or teacher of bilingual education submit annual transcripts from their educator preparation programs (EPPs) to allow school districts to track staff progress toward completion of required coursework. (</a:t>
            </a:r>
            <a:r>
              <a:rPr lang="en-US" sz="1900" i="1" dirty="0">
                <a:solidFill>
                  <a:srgbClr val="0000FF"/>
                </a:solidFill>
                <a:hlinkClick r:id="rId3">
                  <a:extLst>
                    <a:ext uri="{A12FA001-AC4F-418D-AE19-62706E023703}">
                      <ahyp:hlinkClr xmlns:ahyp="http://schemas.microsoft.com/office/drawing/2018/hyperlinkcolor" val="tx"/>
                    </a:ext>
                  </a:extLst>
                </a:hlinkClick>
              </a:rPr>
              <a:t>N.J.A.C.</a:t>
            </a:r>
            <a:r>
              <a:rPr lang="en-US" sz="1900" dirty="0">
                <a:solidFill>
                  <a:srgbClr val="0000FF"/>
                </a:solidFill>
                <a:hlinkClick r:id="rId3">
                  <a:extLst>
                    <a:ext uri="{A12FA001-AC4F-418D-AE19-62706E023703}">
                      <ahyp:hlinkClr xmlns:ahyp="http://schemas.microsoft.com/office/drawing/2018/hyperlinkcolor" val="tx"/>
                    </a:ext>
                  </a:extLst>
                </a:hlinkClick>
              </a:rPr>
              <a:t> 6A:9A </a:t>
            </a:r>
            <a:r>
              <a:rPr lang="en-US" sz="1900" dirty="0"/>
              <a:t>and </a:t>
            </a:r>
            <a:r>
              <a:rPr lang="en-US" sz="1900" dirty="0">
                <a:solidFill>
                  <a:srgbClr val="0000FF"/>
                </a:solidFill>
                <a:hlinkClick r:id="rId4">
                  <a:extLst>
                    <a:ext uri="{A12FA001-AC4F-418D-AE19-62706E023703}">
                      <ahyp:hlinkClr xmlns:ahyp="http://schemas.microsoft.com/office/drawing/2018/hyperlinkcolor" val="tx"/>
                    </a:ext>
                  </a:extLst>
                </a:hlinkClick>
              </a:rPr>
              <a:t>6A:9B</a:t>
            </a:r>
            <a:r>
              <a:rPr lang="en-US" sz="1900" dirty="0"/>
              <a:t>) </a:t>
            </a:r>
            <a:endParaRPr lang="en-US" sz="1900" dirty="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B9F838CD-43EE-4A3E-B144-B0E3AB967CA7}"/>
              </a:ext>
            </a:extLst>
          </p:cNvPr>
          <p:cNvSpPr>
            <a:spLocks noGrp="1"/>
          </p:cNvSpPr>
          <p:nvPr>
            <p:ph type="body" idx="13"/>
          </p:nvPr>
        </p:nvSpPr>
        <p:spPr>
          <a:xfrm>
            <a:off x="4444946" y="1027568"/>
            <a:ext cx="3410337" cy="823667"/>
          </a:xfrm>
        </p:spPr>
        <p:txBody>
          <a:bodyPr/>
          <a:lstStyle/>
          <a:p>
            <a:r>
              <a:rPr lang="en-US" sz="2200" b="1">
                <a:latin typeface="Palatino Linotype" panose="02040502050505030304" pitchFamily="18" charset="0"/>
              </a:rPr>
              <a:t>2.  Purpose</a:t>
            </a:r>
            <a:endParaRPr lang="en-US" sz="2200"/>
          </a:p>
        </p:txBody>
      </p:sp>
      <p:sp>
        <p:nvSpPr>
          <p:cNvPr id="6" name="Content Placeholder 5">
            <a:extLst>
              <a:ext uri="{FF2B5EF4-FFF2-40B4-BE49-F238E27FC236}">
                <a16:creationId xmlns:a16="http://schemas.microsoft.com/office/drawing/2014/main" id="{E8AD1C50-5CAF-420C-A369-77DF2E818D9C}"/>
              </a:ext>
            </a:extLst>
          </p:cNvPr>
          <p:cNvSpPr>
            <a:spLocks noGrp="1"/>
          </p:cNvSpPr>
          <p:nvPr>
            <p:ph sz="half" idx="14"/>
          </p:nvPr>
        </p:nvSpPr>
        <p:spPr>
          <a:xfrm>
            <a:off x="4568683" y="2140269"/>
            <a:ext cx="3054634" cy="3974107"/>
          </a:xfrm>
        </p:spPr>
        <p:txBody>
          <a:bodyPr/>
          <a:lstStyle/>
          <a:p>
            <a:r>
              <a:rPr lang="en-US" sz="1900" dirty="0"/>
              <a:t>To verify provisional teachers of early childhood education with P-3 certification students with disabilities and/or teachers of bilingual education are on course to obtain a standard license.</a:t>
            </a:r>
          </a:p>
        </p:txBody>
      </p:sp>
      <p:sp>
        <p:nvSpPr>
          <p:cNvPr id="7" name="Text Placeholder 6">
            <a:extLst>
              <a:ext uri="{FF2B5EF4-FFF2-40B4-BE49-F238E27FC236}">
                <a16:creationId xmlns:a16="http://schemas.microsoft.com/office/drawing/2014/main" id="{B1493B12-FC21-49A3-AC0E-B9B8915AD7CD}"/>
              </a:ext>
            </a:extLst>
          </p:cNvPr>
          <p:cNvSpPr>
            <a:spLocks noGrp="1"/>
          </p:cNvSpPr>
          <p:nvPr>
            <p:ph type="body" idx="15"/>
          </p:nvPr>
        </p:nvSpPr>
        <p:spPr>
          <a:xfrm>
            <a:off x="8178800" y="1027568"/>
            <a:ext cx="3410337" cy="823667"/>
          </a:xfrm>
        </p:spPr>
        <p:txBody>
          <a:bodyPr/>
          <a:lstStyle/>
          <a:p>
            <a:r>
              <a:rPr lang="en-US" sz="2200" b="1">
                <a:latin typeface="Palatino Linotype" panose="02040502050505030304" pitchFamily="18" charset="0"/>
              </a:rPr>
              <a:t>3.  Documentation</a:t>
            </a:r>
            <a:endParaRPr lang="en-US" sz="2200"/>
          </a:p>
        </p:txBody>
      </p:sp>
      <p:sp>
        <p:nvSpPr>
          <p:cNvPr id="8" name="Content Placeholder 7">
            <a:extLst>
              <a:ext uri="{FF2B5EF4-FFF2-40B4-BE49-F238E27FC236}">
                <a16:creationId xmlns:a16="http://schemas.microsoft.com/office/drawing/2014/main" id="{0B0B8B33-1544-4647-BB79-61702C78C91C}"/>
              </a:ext>
            </a:extLst>
          </p:cNvPr>
          <p:cNvSpPr>
            <a:spLocks noGrp="1"/>
          </p:cNvSpPr>
          <p:nvPr>
            <p:ph sz="half" idx="16"/>
          </p:nvPr>
        </p:nvSpPr>
        <p:spPr>
          <a:xfrm>
            <a:off x="8255524" y="2067162"/>
            <a:ext cx="3506415" cy="3974107"/>
          </a:xfrm>
        </p:spPr>
        <p:txBody>
          <a:bodyPr/>
          <a:lstStyle/>
          <a:p>
            <a:pPr lvl="0"/>
            <a:r>
              <a:rPr lang="en-US" sz="1900" dirty="0"/>
              <a:t>District completed template for each provisional teacher of early childhood with P-3 certification, students with disabilities and/or teacher of bilingual education showing annual progress toward program completion.</a:t>
            </a:r>
          </a:p>
          <a:p>
            <a:pPr lvl="0"/>
            <a:r>
              <a:rPr lang="en-US" sz="1900" dirty="0"/>
              <a:t>Annual college transcripts of these provisional teachers.</a:t>
            </a:r>
          </a:p>
        </p:txBody>
      </p:sp>
      <p:sp>
        <p:nvSpPr>
          <p:cNvPr id="9" name="Slide Number Placeholder 8">
            <a:extLst>
              <a:ext uri="{FF2B5EF4-FFF2-40B4-BE49-F238E27FC236}">
                <a16:creationId xmlns:a16="http://schemas.microsoft.com/office/drawing/2014/main" id="{FEB6A5B2-168E-4361-A863-12EA96F7250E}"/>
              </a:ext>
            </a:extLst>
          </p:cNvPr>
          <p:cNvSpPr>
            <a:spLocks noGrp="1"/>
          </p:cNvSpPr>
          <p:nvPr>
            <p:ph type="sldNum" sz="quarter" idx="12"/>
          </p:nvPr>
        </p:nvSpPr>
        <p:spPr/>
        <p:txBody>
          <a:bodyPr/>
          <a:lstStyle/>
          <a:p>
            <a:fld id="{A3D1C70C-36A2-44FC-A083-98959550CFF4}" type="slidenum">
              <a:rPr lang="en-US" smtClean="0"/>
              <a:t>31</a:t>
            </a:fld>
            <a:endParaRPr lang="en-US"/>
          </a:p>
        </p:txBody>
      </p:sp>
    </p:spTree>
    <p:extLst>
      <p:ext uri="{BB962C8B-B14F-4D97-AF65-F5344CB8AC3E}">
        <p14:creationId xmlns:p14="http://schemas.microsoft.com/office/powerpoint/2010/main" val="1268400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a:t>Personnel Indicator 3d </a:t>
            </a:r>
            <a:r>
              <a:rPr lang="en-US" sz="2400"/>
              <a:t>(Total of 2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82774" y="1166194"/>
            <a:ext cx="3871204" cy="823667"/>
          </a:xfrm>
        </p:spPr>
        <p:txBody>
          <a:bodyPr/>
          <a:lstStyle/>
          <a:p>
            <a:pPr marL="228600" indent="-228600"/>
            <a:r>
              <a:rPr lang="en-US" sz="2200" dirty="0"/>
              <a:t>1. </a:t>
            </a:r>
            <a:r>
              <a:rPr lang="en-US" sz="2200" b="1" dirty="0"/>
              <a:t>Reporting Completion Standard Certification </a:t>
            </a:r>
            <a:endParaRPr lang="en-US" sz="2200" dirty="0"/>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82774" y="2132734"/>
            <a:ext cx="3871204" cy="3974107"/>
          </a:xfrm>
        </p:spPr>
        <p:txBody>
          <a:bodyPr/>
          <a:lstStyle/>
          <a:p>
            <a:pPr marL="0" indent="0">
              <a:buNone/>
            </a:pPr>
            <a:r>
              <a:rPr lang="en-US" sz="2000" dirty="0"/>
              <a:t>All school district-provided information required for a professional staff member to obtain a standard certificate is submitted to the Department within 30 days of the staff member becoming eligible for a standard license. </a:t>
            </a:r>
            <a:r>
              <a:rPr lang="en-US" sz="2000" i="1" dirty="0"/>
              <a:t>(N.J.A.C. </a:t>
            </a:r>
            <a:r>
              <a:rPr lang="en-US" sz="2000" dirty="0"/>
              <a:t>6A:9B</a:t>
            </a:r>
            <a:r>
              <a:rPr lang="en-US" sz="2000" i="1" dirty="0"/>
              <a:t>).</a:t>
            </a:r>
            <a:endParaRPr lang="en-US" sz="2000" dirty="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p:txBody>
          <a:bodyPr/>
          <a:lstStyle/>
          <a:p>
            <a:r>
              <a:rPr lang="en-US" sz="2200" b="1" dirty="0"/>
              <a:t>2.  Purpose</a:t>
            </a:r>
            <a:endParaRPr lang="en-US" sz="2200" dirty="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390832" y="2132733"/>
            <a:ext cx="3410336" cy="3974107"/>
          </a:xfrm>
        </p:spPr>
        <p:txBody>
          <a:bodyPr/>
          <a:lstStyle/>
          <a:p>
            <a:r>
              <a:rPr lang="en-US" sz="2000" dirty="0"/>
              <a:t>To verify that districts have completed and recorded evaluations for provisional teachers within 30 days of eligibility that allow the teachers to obtain a standard certificate. </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8238022" y="1011790"/>
            <a:ext cx="3410337" cy="823667"/>
          </a:xfrm>
        </p:spPr>
        <p:txBody>
          <a:bodyPr/>
          <a:lstStyle/>
          <a:p>
            <a:r>
              <a:rPr lang="en-US" sz="2200" dirty="0"/>
              <a:t>3. </a:t>
            </a:r>
            <a:r>
              <a:rPr lang="en-US" sz="2200" b="1" dirty="0"/>
              <a:t>Documentation</a:t>
            </a:r>
            <a:endParaRPr lang="en-US" sz="2200" dirty="0"/>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8238022" y="2132733"/>
            <a:ext cx="3410336" cy="3974107"/>
          </a:xfrm>
        </p:spPr>
        <p:txBody>
          <a:bodyPr/>
          <a:lstStyle/>
          <a:p>
            <a:pPr marL="0" indent="0">
              <a:buNone/>
            </a:pPr>
            <a:r>
              <a:rPr lang="en-US" sz="2000" dirty="0"/>
              <a:t>Evaluation rating entered </a:t>
            </a:r>
            <a:r>
              <a:rPr lang="en-US" sz="2000" dirty="0" err="1"/>
              <a:t>NJEdCert</a:t>
            </a:r>
            <a:r>
              <a:rPr lang="en-US" sz="2000" dirty="0"/>
              <a:t> within 30 days of end of school year for 100% eligible provisional teachers.</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32</a:t>
            </a:fld>
            <a:endParaRPr lang="en-US"/>
          </a:p>
        </p:txBody>
      </p:sp>
    </p:spTree>
    <p:extLst>
      <p:ext uri="{BB962C8B-B14F-4D97-AF65-F5344CB8AC3E}">
        <p14:creationId xmlns:p14="http://schemas.microsoft.com/office/powerpoint/2010/main" val="4107231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a:t>Personnel Indicator 4a </a:t>
            </a:r>
            <a:r>
              <a:rPr lang="en-US" sz="2400"/>
              <a:t>(Total of 2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228599" y="1139378"/>
            <a:ext cx="3871204" cy="823667"/>
          </a:xfrm>
        </p:spPr>
        <p:txBody>
          <a:bodyPr/>
          <a:lstStyle/>
          <a:p>
            <a:pPr marL="285750" indent="-285750"/>
            <a:r>
              <a:rPr lang="en-US" sz="2400" dirty="0"/>
              <a:t>1. </a:t>
            </a:r>
            <a:r>
              <a:rPr lang="en-US" sz="2400" b="1" dirty="0">
                <a:latin typeface="Palatino Linotype" panose="02040502050505030304" pitchFamily="18" charset="0"/>
              </a:rPr>
              <a:t>Criminal History Clearance </a:t>
            </a:r>
            <a:endParaRPr lang="en-US" sz="2400" dirty="0"/>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p:txBody>
          <a:bodyPr/>
          <a:lstStyle/>
          <a:p>
            <a:pPr marL="0" indent="0">
              <a:buNone/>
            </a:pPr>
            <a:r>
              <a:rPr lang="en-US" sz="2000" dirty="0"/>
              <a:t>The district board of education has ensured the following staffing practices are followed: </a:t>
            </a:r>
          </a:p>
          <a:p>
            <a:pPr marL="0" indent="0">
              <a:buNone/>
            </a:pPr>
            <a:r>
              <a:rPr lang="en-US" sz="2000" dirty="0"/>
              <a:t>New employees have a successful criminal history record check prior to employment and are not disqualified for employment. (</a:t>
            </a:r>
            <a:r>
              <a:rPr lang="en-US" sz="2000" i="1" dirty="0">
                <a:hlinkClick r:id="rId3"/>
              </a:rPr>
              <a:t>N.J.S.A. </a:t>
            </a:r>
            <a:r>
              <a:rPr lang="en-US" sz="2000" dirty="0">
                <a:hlinkClick r:id="rId3"/>
              </a:rPr>
              <a:t>18A:6-7.1</a:t>
            </a:r>
            <a:r>
              <a:rPr lang="en-US" sz="2000" dirty="0"/>
              <a:t> </a:t>
            </a:r>
            <a:r>
              <a:rPr lang="en-US" sz="2000" i="1" dirty="0"/>
              <a:t>and </a:t>
            </a:r>
            <a:r>
              <a:rPr lang="en-US" sz="2000" dirty="0">
                <a:hlinkClick r:id="rId4"/>
              </a:rPr>
              <a:t>18A:39-19.1</a:t>
            </a:r>
            <a:r>
              <a:rPr lang="en-US" sz="2000" dirty="0"/>
              <a:t>) </a:t>
            </a:r>
            <a:endParaRPr lang="en-US" sz="2000" b="1" dirty="0"/>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374984" y="1139378"/>
            <a:ext cx="3410337" cy="823667"/>
          </a:xfrm>
        </p:spPr>
        <p:txBody>
          <a:bodyPr/>
          <a:lstStyle/>
          <a:p>
            <a:r>
              <a:rPr lang="en-US" sz="2400" dirty="0"/>
              <a:t>2. </a:t>
            </a:r>
            <a:r>
              <a:rPr lang="en-US" sz="2400" b="1" dirty="0">
                <a:latin typeface="Palatino Linotype" panose="02040502050505030304" pitchFamily="18" charset="0"/>
              </a:rPr>
              <a:t>Purpose </a:t>
            </a:r>
            <a:endParaRPr lang="en-US" sz="2400" dirty="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p:txBody>
          <a:bodyPr/>
          <a:lstStyle/>
          <a:p>
            <a:r>
              <a:rPr lang="en-US" sz="2000" dirty="0"/>
              <a:t>To verify that new district employees have a successful criminal history check </a:t>
            </a:r>
            <a:br>
              <a:rPr lang="en-US" sz="2000" dirty="0"/>
            </a:br>
            <a:r>
              <a:rPr lang="en-US" sz="2000" dirty="0"/>
              <a:t>prior to employment and are not been disqualified for employment. </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7943857" y="1160308"/>
            <a:ext cx="3410337" cy="823667"/>
          </a:xfrm>
        </p:spPr>
        <p:txBody>
          <a:bodyPr/>
          <a:lstStyle/>
          <a:p>
            <a:r>
              <a:rPr lang="en-US" sz="2400" b="1" dirty="0">
                <a:latin typeface="Palatino Linotype" panose="02040502050505030304" pitchFamily="18" charset="0"/>
              </a:rPr>
              <a:t>3.  Documentation</a:t>
            </a:r>
            <a:endParaRPr lang="en-US" sz="2400" dirty="0"/>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p:txBody>
          <a:bodyPr/>
          <a:lstStyle/>
          <a:p>
            <a:pPr marL="457200" indent="-457200"/>
            <a:r>
              <a:rPr lang="en-US" sz="2000" dirty="0"/>
              <a:t>List of new employees</a:t>
            </a:r>
          </a:p>
          <a:p>
            <a:pPr marL="457200" indent="-457200"/>
            <a:r>
              <a:rPr lang="en-US" sz="2000" dirty="0"/>
              <a:t>Criminal history clearance letters for all new employees</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33</a:t>
            </a:fld>
            <a:endParaRPr lang="en-US"/>
          </a:p>
        </p:txBody>
      </p:sp>
    </p:spTree>
    <p:extLst>
      <p:ext uri="{BB962C8B-B14F-4D97-AF65-F5344CB8AC3E}">
        <p14:creationId xmlns:p14="http://schemas.microsoft.com/office/powerpoint/2010/main" val="3804033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a:t>Personnel Indicator 4b </a:t>
            </a:r>
            <a:r>
              <a:rPr lang="en-US" sz="2400"/>
              <a:t>(Total of 2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p:txBody>
          <a:bodyPr/>
          <a:lstStyle/>
          <a:p>
            <a:r>
              <a:rPr lang="en-US" sz="2400" dirty="0"/>
              <a:t>1. </a:t>
            </a:r>
            <a:r>
              <a:rPr lang="en-US" sz="2400" b="1" dirty="0">
                <a:latin typeface="Palatino Linotype" panose="02040502050505030304" pitchFamily="18" charset="0"/>
              </a:rPr>
              <a:t>Physical Exam</a:t>
            </a:r>
            <a:endParaRPr lang="en-US" sz="2400" dirty="0"/>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p:txBody>
          <a:bodyPr/>
          <a:lstStyle/>
          <a:p>
            <a:pPr marL="0" indent="0">
              <a:buNone/>
            </a:pPr>
            <a:r>
              <a:rPr lang="en-US" sz="1900" dirty="0"/>
              <a:t>The district board of education has ensured the following staffing practices are followed: </a:t>
            </a:r>
          </a:p>
          <a:p>
            <a:pPr marL="0" indent="0">
              <a:buNone/>
            </a:pPr>
            <a:r>
              <a:rPr lang="en-US" sz="1900" dirty="0"/>
              <a:t>Candidates for employment and employees, when applicable, receive a physical examination and the resulting medical records are maintained in a secure location separate from personnel files. (</a:t>
            </a:r>
            <a:r>
              <a:rPr lang="en-US" sz="1900" i="1" u="sng" dirty="0">
                <a:hlinkClick r:id="rId3"/>
              </a:rPr>
              <a:t>N.J.S.A. </a:t>
            </a:r>
            <a:r>
              <a:rPr lang="en-US" sz="1900" u="sng" dirty="0">
                <a:hlinkClick r:id="rId3"/>
              </a:rPr>
              <a:t>18A:16-2</a:t>
            </a:r>
            <a:r>
              <a:rPr lang="en-US" sz="1900" dirty="0"/>
              <a:t> and </a:t>
            </a:r>
            <a:r>
              <a:rPr lang="en-US" sz="1900" i="1" u="sng" dirty="0">
                <a:hlinkClick r:id="rId4"/>
              </a:rPr>
              <a:t>N.J.A.C</a:t>
            </a:r>
            <a:r>
              <a:rPr lang="en-US" sz="1900" u="sng" dirty="0">
                <a:hlinkClick r:id="rId4"/>
              </a:rPr>
              <a:t> 6A:32-6.2 and 6.3</a:t>
            </a:r>
            <a:r>
              <a:rPr lang="en-US" sz="1900" dirty="0"/>
              <a:t>)</a:t>
            </a: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433041" y="1006638"/>
            <a:ext cx="3410337" cy="823667"/>
          </a:xfrm>
        </p:spPr>
        <p:txBody>
          <a:bodyPr/>
          <a:lstStyle/>
          <a:p>
            <a:r>
              <a:rPr lang="en-US" sz="2400"/>
              <a:t>2. </a:t>
            </a:r>
            <a:r>
              <a:rPr lang="en-US" sz="2400" b="1">
                <a:latin typeface="Palatino Linotype" panose="02040502050505030304" pitchFamily="18" charset="0"/>
              </a:rPr>
              <a:t>Purpose </a:t>
            </a:r>
            <a:endParaRPr lang="en-US" sz="240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433042" y="1973178"/>
            <a:ext cx="3410336" cy="3974107"/>
          </a:xfrm>
        </p:spPr>
        <p:txBody>
          <a:bodyPr/>
          <a:lstStyle/>
          <a:p>
            <a:r>
              <a:rPr lang="en-US" sz="1900" dirty="0">
                <a:latin typeface="Palatino Linotype" panose="02040502050505030304" pitchFamily="18" charset="0"/>
              </a:rPr>
              <a:t>To verify physical examinations for candidates and employees are being conducted, when applicable. </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p:txBody>
          <a:bodyPr/>
          <a:lstStyle/>
          <a:p>
            <a:r>
              <a:rPr lang="en-US" sz="2400"/>
              <a:t>3. </a:t>
            </a:r>
            <a:r>
              <a:rPr lang="en-US" sz="2400" b="1">
                <a:latin typeface="Palatino Linotype" panose="02040502050505030304" pitchFamily="18" charset="0"/>
              </a:rPr>
              <a:t>Documentation</a:t>
            </a:r>
            <a:endParaRPr lang="en-US" sz="2400"/>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8020583" y="2067162"/>
            <a:ext cx="3410336" cy="3974107"/>
          </a:xfrm>
        </p:spPr>
        <p:txBody>
          <a:bodyPr/>
          <a:lstStyle/>
          <a:p>
            <a:pPr marL="457200" indent="-457200">
              <a:spcBef>
                <a:spcPts val="0"/>
              </a:spcBef>
              <a:spcAft>
                <a:spcPts val="1800"/>
              </a:spcAft>
            </a:pPr>
            <a:r>
              <a:rPr lang="en-US" sz="1900" dirty="0"/>
              <a:t>This indicator is monitored onsite.</a:t>
            </a:r>
          </a:p>
          <a:p>
            <a:pPr marL="457200" indent="-457200"/>
            <a:r>
              <a:rPr lang="en-US" sz="1900" dirty="0"/>
              <a:t>District-maintained physical exam files, separate from personnel files.</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34</a:t>
            </a:fld>
            <a:endParaRPr lang="en-US"/>
          </a:p>
        </p:txBody>
      </p:sp>
    </p:spTree>
    <p:extLst>
      <p:ext uri="{BB962C8B-B14F-4D97-AF65-F5344CB8AC3E}">
        <p14:creationId xmlns:p14="http://schemas.microsoft.com/office/powerpoint/2010/main" val="2523049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a:t>Personnel Indicator 4c </a:t>
            </a:r>
            <a:r>
              <a:rPr lang="en-US" sz="2400"/>
              <a:t>(Total of 5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p:txBody>
          <a:bodyPr/>
          <a:lstStyle/>
          <a:p>
            <a:pPr marL="228600" indent="-228600"/>
            <a:r>
              <a:rPr lang="en-US" sz="2400" dirty="0"/>
              <a:t>1. </a:t>
            </a:r>
            <a:r>
              <a:rPr lang="en-US" sz="2400" b="1" dirty="0">
                <a:latin typeface="Palatino Linotype" panose="02040502050505030304" pitchFamily="18" charset="0"/>
              </a:rPr>
              <a:t>Job Description / Certification </a:t>
            </a:r>
            <a:endParaRPr lang="en-US" sz="2400" dirty="0"/>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p:txBody>
          <a:bodyPr/>
          <a:lstStyle/>
          <a:p>
            <a:pPr marL="0" indent="0">
              <a:buNone/>
            </a:pPr>
            <a:r>
              <a:rPr lang="en-US" sz="2000" dirty="0"/>
              <a:t>Approved job descriptions are maintained for every certificated staff member. Certificated staff are appropriately certified for their assignment </a:t>
            </a:r>
            <a:r>
              <a:rPr lang="en-US" sz="2000" i="1" dirty="0"/>
              <a:t>(N.J.A.C</a:t>
            </a:r>
            <a:r>
              <a:rPr lang="en-US" sz="2000" i="1" u="sng" dirty="0"/>
              <a:t>. </a:t>
            </a:r>
            <a:r>
              <a:rPr lang="en-US" sz="2000" dirty="0"/>
              <a:t>6A:9B</a:t>
            </a:r>
            <a:r>
              <a:rPr lang="en-US" sz="2000" i="1" dirty="0"/>
              <a:t>). </a:t>
            </a:r>
            <a:endParaRPr lang="en-US" sz="2000" dirty="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p:txBody>
          <a:bodyPr/>
          <a:lstStyle/>
          <a:p>
            <a:r>
              <a:rPr lang="en-US" sz="2400" b="1" dirty="0">
                <a:latin typeface="Palatino Linotype" panose="02040502050505030304" pitchFamily="18" charset="0"/>
              </a:rPr>
              <a:t>2.  Purpose</a:t>
            </a:r>
            <a:endParaRPr lang="en-US" sz="2400" dirty="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p:txBody>
          <a:bodyPr/>
          <a:lstStyle/>
          <a:p>
            <a:r>
              <a:rPr lang="en-US" sz="2000" dirty="0">
                <a:latin typeface="Palatino Linotype" panose="02040502050505030304" pitchFamily="18" charset="0"/>
              </a:rPr>
              <a:t>To verify that all staff have an approved job description and appropriate certification for their assignment.</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p:txBody>
          <a:bodyPr/>
          <a:lstStyle/>
          <a:p>
            <a:r>
              <a:rPr lang="en-US" sz="2400" dirty="0"/>
              <a:t>3. </a:t>
            </a:r>
            <a:r>
              <a:rPr lang="en-US" sz="2400" b="1" dirty="0">
                <a:latin typeface="Palatino Linotype" panose="02040502050505030304" pitchFamily="18" charset="0"/>
              </a:rPr>
              <a:t>Documentation</a:t>
            </a:r>
            <a:endParaRPr lang="en-US" sz="2400" dirty="0"/>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p:txBody>
          <a:bodyPr/>
          <a:lstStyle/>
          <a:p>
            <a:pPr marL="0" indent="0">
              <a:buNone/>
            </a:pPr>
            <a:r>
              <a:rPr lang="en-US" sz="2000" dirty="0"/>
              <a:t>This indicator is monitored remotely.</a:t>
            </a:r>
          </a:p>
          <a:p>
            <a:pPr lvl="0"/>
            <a:r>
              <a:rPr lang="en-US" sz="2000" dirty="0"/>
              <a:t>Matrix report</a:t>
            </a:r>
          </a:p>
          <a:p>
            <a:pPr lvl="0"/>
            <a:r>
              <a:rPr lang="en-US" sz="2000" dirty="0"/>
              <a:t>Copies of job descriptions</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35</a:t>
            </a:fld>
            <a:endParaRPr lang="en-US"/>
          </a:p>
        </p:txBody>
      </p:sp>
    </p:spTree>
    <p:extLst>
      <p:ext uri="{BB962C8B-B14F-4D97-AF65-F5344CB8AC3E}">
        <p14:creationId xmlns:p14="http://schemas.microsoft.com/office/powerpoint/2010/main" val="2168800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a:t>Personnel Indicator 4d </a:t>
            </a:r>
            <a:r>
              <a:rPr lang="en-US" sz="2400"/>
              <a:t>(Total of 5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195941" y="913245"/>
            <a:ext cx="3410337" cy="823667"/>
          </a:xfrm>
        </p:spPr>
        <p:txBody>
          <a:bodyPr/>
          <a:lstStyle/>
          <a:p>
            <a:r>
              <a:rPr lang="en-US" sz="2400" dirty="0"/>
              <a:t>1. </a:t>
            </a:r>
            <a:r>
              <a:rPr lang="en-US" sz="2400" b="1" dirty="0">
                <a:latin typeface="Palatino Linotype" panose="02040502050505030304" pitchFamily="18" charset="0"/>
              </a:rPr>
              <a:t>Staff Attendance</a:t>
            </a:r>
            <a:endParaRPr lang="en-US" sz="2400" dirty="0"/>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199150" y="1866941"/>
            <a:ext cx="3606277" cy="3663285"/>
          </a:xfrm>
        </p:spPr>
        <p:txBody>
          <a:bodyPr/>
          <a:lstStyle/>
          <a:p>
            <a:pPr marL="0" indent="0">
              <a:buNone/>
            </a:pPr>
            <a:r>
              <a:rPr lang="en-US" sz="1900" dirty="0"/>
              <a:t>Accurate staff attendance records are maintained at school district and school levels. The records include the type and date of absence and an analysis of attendance patterns. Any issue(s) identified through the analysis of staff attendance has been addressed in accordance with the district board of education’s staff attendance policies. </a:t>
            </a:r>
            <a:endParaRPr lang="en-US" sz="1900" dirty="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053569" y="913245"/>
            <a:ext cx="3410337" cy="823667"/>
          </a:xfrm>
        </p:spPr>
        <p:txBody>
          <a:bodyPr/>
          <a:lstStyle/>
          <a:p>
            <a:r>
              <a:rPr lang="en-US" sz="2400"/>
              <a:t>2. </a:t>
            </a:r>
            <a:r>
              <a:rPr lang="en-US" sz="2400" b="1">
                <a:latin typeface="Palatino Linotype" panose="02040502050505030304" pitchFamily="18" charset="0"/>
              </a:rPr>
              <a:t>Purpose</a:t>
            </a:r>
            <a:endParaRPr lang="en-US" sz="240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053568" y="1794669"/>
            <a:ext cx="3410337" cy="3663285"/>
          </a:xfrm>
        </p:spPr>
        <p:txBody>
          <a:bodyPr/>
          <a:lstStyle/>
          <a:p>
            <a:r>
              <a:rPr lang="en-US" sz="2000" dirty="0">
                <a:latin typeface="Palatino Linotype" panose="02040502050505030304" pitchFamily="18" charset="0"/>
              </a:rPr>
              <a:t>To ensure accurate staff attendance records are maintained at the district and school levels and that the district has board policy on staff attendance that includes how staff attendance issues will be addressed. </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7911199" y="913245"/>
            <a:ext cx="3410337" cy="823667"/>
          </a:xfrm>
        </p:spPr>
        <p:txBody>
          <a:bodyPr/>
          <a:lstStyle/>
          <a:p>
            <a:r>
              <a:rPr lang="en-US" sz="2400" dirty="0"/>
              <a:t>3. </a:t>
            </a:r>
            <a:r>
              <a:rPr lang="en-US" sz="2400" b="1" dirty="0">
                <a:latin typeface="Palatino Linotype" panose="02040502050505030304" pitchFamily="18" charset="0"/>
              </a:rPr>
              <a:t>Documentation </a:t>
            </a:r>
            <a:endParaRPr lang="en-US" sz="2400" dirty="0"/>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7960186" y="1794669"/>
            <a:ext cx="3410337" cy="3663285"/>
          </a:xfrm>
        </p:spPr>
        <p:txBody>
          <a:bodyPr/>
          <a:lstStyle/>
          <a:p>
            <a:pPr marL="0" indent="0">
              <a:buNone/>
            </a:pPr>
            <a:r>
              <a:rPr lang="en-US" sz="2000" dirty="0"/>
              <a:t>A plan aligned to board policy for addressing staff attendance patterns is in place.</a:t>
            </a:r>
          </a:p>
          <a:p>
            <a:r>
              <a:rPr lang="en-US" sz="2000" dirty="0"/>
              <a:t>Evidence of addressing identified patterns of absenteeism, if applicable.</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36</a:t>
            </a:fld>
            <a:endParaRPr lang="en-US"/>
          </a:p>
        </p:txBody>
      </p:sp>
    </p:spTree>
    <p:extLst>
      <p:ext uri="{BB962C8B-B14F-4D97-AF65-F5344CB8AC3E}">
        <p14:creationId xmlns:p14="http://schemas.microsoft.com/office/powerpoint/2010/main" val="3000196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a:t>Personnel Indicator 4e </a:t>
            </a:r>
            <a:r>
              <a:rPr lang="en-US" sz="2400"/>
              <a:t>(Total of 2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p:txBody>
          <a:bodyPr/>
          <a:lstStyle/>
          <a:p>
            <a:r>
              <a:rPr lang="en-US" sz="2400" b="1">
                <a:latin typeface="Palatino Linotype" panose="02040502050505030304" pitchFamily="18" charset="0"/>
              </a:rPr>
              <a:t>1.  Substitute Use</a:t>
            </a:r>
            <a:endParaRPr lang="en-US" sz="2400"/>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p:txBody>
          <a:bodyPr/>
          <a:lstStyle/>
          <a:p>
            <a:pPr marL="0" indent="0">
              <a:buNone/>
            </a:pPr>
            <a:r>
              <a:rPr lang="en-US" sz="2000" dirty="0"/>
              <a:t>The length of service for substitute teachers is tracked and placement of substitutes is appropriate. </a:t>
            </a:r>
            <a:r>
              <a:rPr lang="en-US" sz="2000" i="1" dirty="0"/>
              <a:t>(N.J.A.C. </a:t>
            </a:r>
            <a:r>
              <a:rPr lang="en-US" sz="2000" dirty="0"/>
              <a:t>6A:9B-7). </a:t>
            </a:r>
            <a:endParaRPr lang="en-US" sz="2000" dirty="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p:txBody>
          <a:bodyPr/>
          <a:lstStyle/>
          <a:p>
            <a:r>
              <a:rPr lang="en-US" sz="2400" b="1">
                <a:latin typeface="Palatino Linotype" panose="02040502050505030304" pitchFamily="18" charset="0"/>
              </a:rPr>
              <a:t> 2.  Purpose </a:t>
            </a:r>
            <a:endParaRPr lang="en-US" sz="240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p:txBody>
          <a:bodyPr/>
          <a:lstStyle/>
          <a:p>
            <a:r>
              <a:rPr lang="en-US" sz="2000" dirty="0">
                <a:latin typeface="Palatino Linotype" panose="02040502050505030304" pitchFamily="18" charset="0"/>
              </a:rPr>
              <a:t>To ensure that districts are tracking the length of service of qualified substitute teachers and appropriately placing them during the absence of a regular teacher. </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p:txBody>
          <a:bodyPr/>
          <a:lstStyle/>
          <a:p>
            <a:r>
              <a:rPr lang="en-US" sz="2400" b="1" dirty="0">
                <a:latin typeface="Palatino Linotype" panose="02040502050505030304" pitchFamily="18" charset="0"/>
              </a:rPr>
              <a:t>3.  Documentation</a:t>
            </a:r>
            <a:endParaRPr lang="en-US" sz="2400" dirty="0"/>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p:txBody>
          <a:bodyPr/>
          <a:lstStyle/>
          <a:p>
            <a:pPr marL="457200" indent="-457200">
              <a:spcBef>
                <a:spcPts val="0"/>
              </a:spcBef>
              <a:spcAft>
                <a:spcPts val="1200"/>
              </a:spcAft>
            </a:pPr>
            <a:r>
              <a:rPr lang="en-US" sz="2000" dirty="0"/>
              <a:t>This indicator is monitored remotely.</a:t>
            </a:r>
          </a:p>
          <a:p>
            <a:pPr marL="457200" lvl="0" indent="-457200">
              <a:spcBef>
                <a:spcPts val="0"/>
              </a:spcBef>
              <a:spcAft>
                <a:spcPts val="0"/>
              </a:spcAft>
            </a:pPr>
            <a:r>
              <a:rPr lang="en-US" sz="2000" dirty="0"/>
              <a:t>Substitute employment file, tracking length of service and placement as a substitute teacher, found in the Position Control Roster (PCR).</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37</a:t>
            </a:fld>
            <a:endParaRPr lang="en-US"/>
          </a:p>
        </p:txBody>
      </p:sp>
    </p:spTree>
    <p:extLst>
      <p:ext uri="{BB962C8B-B14F-4D97-AF65-F5344CB8AC3E}">
        <p14:creationId xmlns:p14="http://schemas.microsoft.com/office/powerpoint/2010/main" val="2196676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98E7-D524-4ADA-93DB-E9528FAD48CD}"/>
              </a:ext>
            </a:extLst>
          </p:cNvPr>
          <p:cNvSpPr>
            <a:spLocks noGrp="1"/>
          </p:cNvSpPr>
          <p:nvPr>
            <p:ph type="title"/>
          </p:nvPr>
        </p:nvSpPr>
        <p:spPr/>
        <p:txBody>
          <a:bodyPr/>
          <a:lstStyle/>
          <a:p>
            <a:r>
              <a:rPr lang="en-US" sz="3600" dirty="0"/>
              <a:t>Overview of Personnel Indicators 5a</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a:t>
            </a:r>
            <a:r>
              <a:rPr lang="en-US" sz="3600" dirty="0"/>
              <a:t>c</a:t>
            </a:r>
          </a:p>
        </p:txBody>
      </p:sp>
      <p:sp>
        <p:nvSpPr>
          <p:cNvPr id="3" name="Text Placeholder 2">
            <a:extLst>
              <a:ext uri="{FF2B5EF4-FFF2-40B4-BE49-F238E27FC236}">
                <a16:creationId xmlns:a16="http://schemas.microsoft.com/office/drawing/2014/main" id="{81E4C763-0ADC-410F-A378-70CBC3061794}"/>
              </a:ext>
            </a:extLst>
          </p:cNvPr>
          <p:cNvSpPr>
            <a:spLocks noGrp="1"/>
          </p:cNvSpPr>
          <p:nvPr>
            <p:ph type="body" sz="quarter" idx="11"/>
          </p:nvPr>
        </p:nvSpPr>
        <p:spPr>
          <a:xfrm>
            <a:off x="171450" y="1360697"/>
            <a:ext cx="11849100" cy="4803775"/>
          </a:xfrm>
        </p:spPr>
        <p:txBody>
          <a:bodyPr>
            <a:normAutofit fontScale="62500" lnSpcReduction="20000"/>
          </a:bodyPr>
          <a:lstStyle/>
          <a:p>
            <a:pPr marL="0" indent="0">
              <a:buNone/>
            </a:pPr>
            <a:r>
              <a:rPr lang="en-US" dirty="0"/>
              <a:t>Indicators 5 a-c reference the following requirements for the Position Control Roster (PCR): contains the employee name; date of hire; a permanent position tracking number for each employee; a control number for substitute teachers; a control number for overtime; a control number for extra pay; the status of the position (filled, vacant, abolished, etc.); an indication, when available, of whether an employee is retiring in the budget year or not being renewed, including associated costs such as contractual buyouts, severance pay, paid vacation, or sick days, etc.; base salary; step; longevity; guide; stipends by type; overtime; other extra compensation; the benefits paid by the school district, net of employee reimbursements or co-pays, by type of benefit and for FICA and Medicare; the position’s full-time equivalent value by location; the date the position was filled; and the date the position was originally created by the district board of education (if the date the position was originally created is not available, the date the person currently filling that position was approved by the district board of education).</a:t>
            </a:r>
          </a:p>
        </p:txBody>
      </p:sp>
      <p:sp>
        <p:nvSpPr>
          <p:cNvPr id="4" name="Slide Number Placeholder 3">
            <a:extLst>
              <a:ext uri="{FF2B5EF4-FFF2-40B4-BE49-F238E27FC236}">
                <a16:creationId xmlns:a16="http://schemas.microsoft.com/office/drawing/2014/main" id="{2B2EDA4E-D297-4CF0-B160-FBED40411F9C}"/>
              </a:ext>
            </a:extLst>
          </p:cNvPr>
          <p:cNvSpPr>
            <a:spLocks noGrp="1"/>
          </p:cNvSpPr>
          <p:nvPr>
            <p:ph type="sldNum" sz="quarter" idx="10"/>
          </p:nvPr>
        </p:nvSpPr>
        <p:spPr/>
        <p:txBody>
          <a:bodyPr/>
          <a:lstStyle/>
          <a:p>
            <a:fld id="{A3D1C70C-36A2-44FC-A083-98959550CFF4}" type="slidenum">
              <a:rPr lang="en-US" smtClean="0"/>
              <a:pPr/>
              <a:t>38</a:t>
            </a:fld>
            <a:endParaRPr lang="en-US"/>
          </a:p>
        </p:txBody>
      </p:sp>
    </p:spTree>
    <p:extLst>
      <p:ext uri="{BB962C8B-B14F-4D97-AF65-F5344CB8AC3E}">
        <p14:creationId xmlns:p14="http://schemas.microsoft.com/office/powerpoint/2010/main" val="1980320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A82F-379E-4160-BEE9-59FA2514EC93}"/>
              </a:ext>
            </a:extLst>
          </p:cNvPr>
          <p:cNvSpPr>
            <a:spLocks noGrp="1"/>
          </p:cNvSpPr>
          <p:nvPr>
            <p:ph type="title"/>
          </p:nvPr>
        </p:nvSpPr>
        <p:spPr/>
        <p:txBody>
          <a:bodyPr/>
          <a:lstStyle/>
          <a:p>
            <a:r>
              <a:rPr lang="en-US" sz="3400"/>
              <a:t>Personnel Indicators 5a-c </a:t>
            </a:r>
            <a:r>
              <a:rPr lang="en-US" sz="2400"/>
              <a:t>(Total of 15 Points)</a:t>
            </a:r>
          </a:p>
        </p:txBody>
      </p:sp>
      <p:sp>
        <p:nvSpPr>
          <p:cNvPr id="3" name="Text Placeholder 2">
            <a:extLst>
              <a:ext uri="{FF2B5EF4-FFF2-40B4-BE49-F238E27FC236}">
                <a16:creationId xmlns:a16="http://schemas.microsoft.com/office/drawing/2014/main" id="{AC352924-3668-4257-84C7-A0D8B9781A69}"/>
              </a:ext>
            </a:extLst>
          </p:cNvPr>
          <p:cNvSpPr>
            <a:spLocks noGrp="1"/>
          </p:cNvSpPr>
          <p:nvPr>
            <p:ph type="body" idx="1"/>
          </p:nvPr>
        </p:nvSpPr>
        <p:spPr>
          <a:xfrm>
            <a:off x="170542" y="1252598"/>
            <a:ext cx="4091266" cy="823667"/>
          </a:xfrm>
        </p:spPr>
        <p:txBody>
          <a:bodyPr/>
          <a:lstStyle/>
          <a:p>
            <a:pPr marL="285750" indent="-285750"/>
            <a:r>
              <a:rPr lang="en-US" sz="2200" b="1" dirty="0">
                <a:latin typeface="Palatino Linotype" panose="02040502050505030304" pitchFamily="18" charset="0"/>
              </a:rPr>
              <a:t>1.  Position Control Roster (PCR) </a:t>
            </a:r>
            <a:r>
              <a:rPr lang="en-US" sz="2200" i="1" dirty="0">
                <a:latin typeface="Palatino Linotype" panose="02040502050505030304" pitchFamily="18" charset="0"/>
              </a:rPr>
              <a:t>(</a:t>
            </a:r>
            <a:r>
              <a:rPr lang="en-US" sz="2200" b="0" i="1" u="sng" dirty="0">
                <a:solidFill>
                  <a:srgbClr val="0000FF"/>
                </a:solidFill>
                <a:latin typeface="Palatino Linotype" panose="02040502050505030304" pitchFamily="18" charset="0"/>
                <a:hlinkClick r:id="rId3">
                  <a:extLst>
                    <a:ext uri="{A12FA001-AC4F-418D-AE19-62706E023703}">
                      <ahyp:hlinkClr xmlns:ahyp="http://schemas.microsoft.com/office/drawing/2018/hyperlinkcolor" val="tx"/>
                    </a:ext>
                  </a:extLst>
                </a:hlinkClick>
              </a:rPr>
              <a:t>N.J.A.C. </a:t>
            </a:r>
            <a:r>
              <a:rPr lang="en-US" sz="2200" b="0" u="sng" dirty="0">
                <a:solidFill>
                  <a:srgbClr val="0000FF"/>
                </a:solidFill>
                <a:latin typeface="Palatino Linotype" panose="02040502050505030304" pitchFamily="18" charset="0"/>
                <a:hlinkClick r:id="rId3">
                  <a:extLst>
                    <a:ext uri="{A12FA001-AC4F-418D-AE19-62706E023703}">
                      <ahyp:hlinkClr xmlns:ahyp="http://schemas.microsoft.com/office/drawing/2018/hyperlinkcolor" val="tx"/>
                    </a:ext>
                  </a:extLst>
                </a:hlinkClick>
              </a:rPr>
              <a:t>6A:23A-6.8</a:t>
            </a:r>
            <a:r>
              <a:rPr lang="en-US" sz="2200" i="1" dirty="0">
                <a:latin typeface="Palatino Linotype" panose="02040502050505030304" pitchFamily="18" charset="0"/>
              </a:rPr>
              <a:t>)</a:t>
            </a:r>
          </a:p>
        </p:txBody>
      </p:sp>
      <p:sp>
        <p:nvSpPr>
          <p:cNvPr id="4" name="Content Placeholder 3">
            <a:extLst>
              <a:ext uri="{FF2B5EF4-FFF2-40B4-BE49-F238E27FC236}">
                <a16:creationId xmlns:a16="http://schemas.microsoft.com/office/drawing/2014/main" id="{0EE65DBA-2714-48B2-A6B5-B7A66BE59322}"/>
              </a:ext>
            </a:extLst>
          </p:cNvPr>
          <p:cNvSpPr>
            <a:spLocks noGrp="1"/>
          </p:cNvSpPr>
          <p:nvPr>
            <p:ph sz="half" idx="2"/>
          </p:nvPr>
        </p:nvSpPr>
        <p:spPr>
          <a:xfrm>
            <a:off x="170542" y="2306226"/>
            <a:ext cx="3871204" cy="3974107"/>
          </a:xfrm>
        </p:spPr>
        <p:txBody>
          <a:bodyPr/>
          <a:lstStyle/>
          <a:p>
            <a:r>
              <a:rPr lang="en-US" sz="2000" dirty="0"/>
              <a:t>Indicator 5a - PCR is complete (6 points)</a:t>
            </a:r>
          </a:p>
          <a:p>
            <a:r>
              <a:rPr lang="en-US" sz="2000" dirty="0"/>
              <a:t>Indicator 5b - PCR is accurate and up to date (5 points)</a:t>
            </a:r>
          </a:p>
          <a:p>
            <a:r>
              <a:rPr lang="en-US" sz="2000" dirty="0"/>
              <a:t>Indicator 5c - PCR reconciles with budget (4 points)</a:t>
            </a:r>
          </a:p>
        </p:txBody>
      </p:sp>
      <p:sp>
        <p:nvSpPr>
          <p:cNvPr id="5" name="Text Placeholder 4">
            <a:extLst>
              <a:ext uri="{FF2B5EF4-FFF2-40B4-BE49-F238E27FC236}">
                <a16:creationId xmlns:a16="http://schemas.microsoft.com/office/drawing/2014/main" id="{6D02C872-56C6-40F8-AB14-17A4FDBC35A1}"/>
              </a:ext>
            </a:extLst>
          </p:cNvPr>
          <p:cNvSpPr>
            <a:spLocks noGrp="1"/>
          </p:cNvSpPr>
          <p:nvPr>
            <p:ph type="body" idx="13"/>
          </p:nvPr>
        </p:nvSpPr>
        <p:spPr>
          <a:xfrm>
            <a:off x="4500863" y="1158794"/>
            <a:ext cx="3410337" cy="823667"/>
          </a:xfrm>
        </p:spPr>
        <p:txBody>
          <a:bodyPr/>
          <a:lstStyle/>
          <a:p>
            <a:r>
              <a:rPr lang="en-US" sz="2200" b="1" dirty="0">
                <a:latin typeface="Palatino Linotype" panose="02040502050505030304" pitchFamily="18" charset="0"/>
              </a:rPr>
              <a:t>2.  Purpose</a:t>
            </a:r>
            <a:endParaRPr lang="en-US" sz="2200" dirty="0"/>
          </a:p>
        </p:txBody>
      </p:sp>
      <p:sp>
        <p:nvSpPr>
          <p:cNvPr id="6" name="Content Placeholder 5">
            <a:extLst>
              <a:ext uri="{FF2B5EF4-FFF2-40B4-BE49-F238E27FC236}">
                <a16:creationId xmlns:a16="http://schemas.microsoft.com/office/drawing/2014/main" id="{0A19BA41-7EB0-4627-B905-880A9DC84A11}"/>
              </a:ext>
            </a:extLst>
          </p:cNvPr>
          <p:cNvSpPr>
            <a:spLocks noGrp="1"/>
          </p:cNvSpPr>
          <p:nvPr>
            <p:ph sz="half" idx="14"/>
          </p:nvPr>
        </p:nvSpPr>
        <p:spPr>
          <a:xfrm>
            <a:off x="4500864" y="2321942"/>
            <a:ext cx="3410336" cy="3974107"/>
          </a:xfrm>
        </p:spPr>
        <p:txBody>
          <a:bodyPr/>
          <a:lstStyle/>
          <a:p>
            <a:pPr marL="285750" indent="-285750">
              <a:lnSpc>
                <a:spcPct val="100000"/>
              </a:lnSpc>
              <a:spcBef>
                <a:spcPts val="0"/>
              </a:spcBef>
              <a:spcAft>
                <a:spcPts val="0"/>
              </a:spcAft>
              <a:buFont typeface="Arial" panose="020B0604020202020204" pitchFamily="34" charset="0"/>
              <a:buChar char="•"/>
            </a:pPr>
            <a:r>
              <a:rPr lang="en-US" sz="2000" dirty="0"/>
              <a:t>To verify the district has files for each district position.</a:t>
            </a:r>
          </a:p>
          <a:p>
            <a:pPr marL="285750" indent="-285750">
              <a:spcAft>
                <a:spcPts val="0"/>
              </a:spcAft>
              <a:buFont typeface="Arial" panose="020B0604020202020204" pitchFamily="34" charset="0"/>
              <a:buChar char="•"/>
            </a:pPr>
            <a:r>
              <a:rPr lang="en-US" sz="2000" dirty="0"/>
              <a:t>To review that the district’s PCR is accurate and up-to-date.</a:t>
            </a:r>
          </a:p>
          <a:p>
            <a:pPr marL="285750" indent="-285750">
              <a:spcAft>
                <a:spcPts val="0"/>
              </a:spcAft>
              <a:buFont typeface="Arial" panose="020B0604020202020204" pitchFamily="34" charset="0"/>
              <a:buChar char="•"/>
            </a:pPr>
            <a:r>
              <a:rPr lang="en-US" sz="2000" dirty="0"/>
              <a:t>To verify that the PCR reconciles with the budget.</a:t>
            </a:r>
          </a:p>
        </p:txBody>
      </p:sp>
      <p:sp>
        <p:nvSpPr>
          <p:cNvPr id="7" name="Text Placeholder 6">
            <a:extLst>
              <a:ext uri="{FF2B5EF4-FFF2-40B4-BE49-F238E27FC236}">
                <a16:creationId xmlns:a16="http://schemas.microsoft.com/office/drawing/2014/main" id="{48B0F071-6121-47C7-8C16-8E6A2C5BB85A}"/>
              </a:ext>
            </a:extLst>
          </p:cNvPr>
          <p:cNvSpPr>
            <a:spLocks noGrp="1"/>
          </p:cNvSpPr>
          <p:nvPr>
            <p:ph type="body" idx="15"/>
          </p:nvPr>
        </p:nvSpPr>
        <p:spPr>
          <a:xfrm>
            <a:off x="8150254" y="1136359"/>
            <a:ext cx="3410337" cy="823667"/>
          </a:xfrm>
        </p:spPr>
        <p:txBody>
          <a:bodyPr/>
          <a:lstStyle/>
          <a:p>
            <a:r>
              <a:rPr lang="en-US" sz="2200" b="1" dirty="0">
                <a:latin typeface="Palatino Linotype" panose="02040502050505030304" pitchFamily="18" charset="0"/>
              </a:rPr>
              <a:t>3.  Documentation</a:t>
            </a:r>
            <a:endParaRPr lang="en-US" sz="2200" dirty="0"/>
          </a:p>
        </p:txBody>
      </p:sp>
      <p:sp>
        <p:nvSpPr>
          <p:cNvPr id="8" name="Content Placeholder 7">
            <a:extLst>
              <a:ext uri="{FF2B5EF4-FFF2-40B4-BE49-F238E27FC236}">
                <a16:creationId xmlns:a16="http://schemas.microsoft.com/office/drawing/2014/main" id="{AAB8E6F2-239B-493E-9509-637F74CBC4F2}"/>
              </a:ext>
            </a:extLst>
          </p:cNvPr>
          <p:cNvSpPr>
            <a:spLocks noGrp="1"/>
          </p:cNvSpPr>
          <p:nvPr>
            <p:ph sz="half" idx="16"/>
          </p:nvPr>
        </p:nvSpPr>
        <p:spPr>
          <a:xfrm>
            <a:off x="8251855" y="2288472"/>
            <a:ext cx="3410336" cy="3974107"/>
          </a:xfrm>
        </p:spPr>
        <p:txBody>
          <a:bodyPr/>
          <a:lstStyle/>
          <a:p>
            <a:pPr>
              <a:lnSpc>
                <a:spcPct val="107000"/>
              </a:lnSpc>
              <a:spcAft>
                <a:spcPts val="800"/>
              </a:spcAft>
            </a:pPr>
            <a:r>
              <a:rPr lang="en-US" sz="2000" dirty="0">
                <a:solidFill>
                  <a:srgbClr val="000000"/>
                </a:solidFill>
                <a:ea typeface="Calibri" panose="020F0502020204030204" pitchFamily="34" charset="0"/>
              </a:rPr>
              <a:t>PCR and supporting documents</a:t>
            </a:r>
            <a:endParaRPr lang="en-US" sz="2000" b="1" dirty="0">
              <a:solidFill>
                <a:srgbClr val="000000"/>
              </a:solidFill>
              <a:ea typeface="Calibri" panose="020F0502020204030204" pitchFamily="34" charset="0"/>
            </a:endParaRPr>
          </a:p>
          <a:p>
            <a:pPr>
              <a:lnSpc>
                <a:spcPct val="107000"/>
              </a:lnSpc>
              <a:spcAft>
                <a:spcPts val="800"/>
              </a:spcAft>
            </a:pPr>
            <a:r>
              <a:rPr lang="en-US" sz="2000" i="1" dirty="0">
                <a:solidFill>
                  <a:srgbClr val="000000"/>
                </a:solidFill>
                <a:ea typeface="Calibri" panose="020F0502020204030204" pitchFamily="34" charset="0"/>
              </a:rPr>
              <a:t>Note:  </a:t>
            </a:r>
            <a:r>
              <a:rPr lang="en-US" sz="2000" dirty="0">
                <a:solidFill>
                  <a:srgbClr val="000000"/>
                </a:solidFill>
                <a:ea typeface="Calibri" panose="020F0502020204030204" pitchFamily="34" charset="0"/>
              </a:rPr>
              <a:t>May be completed at time of budget review.</a:t>
            </a:r>
          </a:p>
        </p:txBody>
      </p:sp>
      <p:sp>
        <p:nvSpPr>
          <p:cNvPr id="9" name="Slide Number Placeholder 8">
            <a:extLst>
              <a:ext uri="{FF2B5EF4-FFF2-40B4-BE49-F238E27FC236}">
                <a16:creationId xmlns:a16="http://schemas.microsoft.com/office/drawing/2014/main" id="{F60D470F-992D-4FFD-B880-C04A6985D7C6}"/>
              </a:ext>
            </a:extLst>
          </p:cNvPr>
          <p:cNvSpPr>
            <a:spLocks noGrp="1"/>
          </p:cNvSpPr>
          <p:nvPr>
            <p:ph type="sldNum" sz="quarter" idx="12"/>
          </p:nvPr>
        </p:nvSpPr>
        <p:spPr/>
        <p:txBody>
          <a:bodyPr/>
          <a:lstStyle/>
          <a:p>
            <a:fld id="{A3D1C70C-36A2-44FC-A083-98959550CFF4}" type="slidenum">
              <a:rPr lang="en-US" smtClean="0"/>
              <a:t>39</a:t>
            </a:fld>
            <a:endParaRPr lang="en-US"/>
          </a:p>
        </p:txBody>
      </p:sp>
    </p:spTree>
    <p:extLst>
      <p:ext uri="{BB962C8B-B14F-4D97-AF65-F5344CB8AC3E}">
        <p14:creationId xmlns:p14="http://schemas.microsoft.com/office/powerpoint/2010/main" val="102778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NJQSAC District Performance Review (DPR)</a:t>
            </a:r>
          </a:p>
        </p:txBody>
      </p:sp>
      <p:sp>
        <p:nvSpPr>
          <p:cNvPr id="3" name="Content Placeholder 2"/>
          <p:cNvSpPr>
            <a:spLocks noGrp="1"/>
          </p:cNvSpPr>
          <p:nvPr>
            <p:ph type="body" sz="quarter" idx="11"/>
          </p:nvPr>
        </p:nvSpPr>
        <p:spPr/>
        <p:txBody>
          <a:bodyPr>
            <a:normAutofit/>
          </a:bodyPr>
          <a:lstStyle/>
          <a:p>
            <a:pPr marL="0" indent="0">
              <a:spcAft>
                <a:spcPts val="600"/>
              </a:spcAft>
              <a:buNone/>
            </a:pPr>
            <a:r>
              <a:rPr lang="en-US" sz="2200" dirty="0"/>
              <a:t>Districts will complete a full self-assessment and submit through homeroom the three required documents (</a:t>
            </a:r>
            <a:r>
              <a:rPr lang="en-US" sz="2200" i="1" dirty="0"/>
              <a:t>N.J.A.C </a:t>
            </a:r>
            <a:r>
              <a:rPr lang="en-US" sz="2200" dirty="0"/>
              <a:t>6A: 30-3.3): </a:t>
            </a:r>
          </a:p>
          <a:p>
            <a:pPr lvl="1"/>
            <a:r>
              <a:rPr lang="en-US" sz="2200" dirty="0"/>
              <a:t>DPR Excel file</a:t>
            </a:r>
          </a:p>
          <a:p>
            <a:pPr lvl="1"/>
            <a:r>
              <a:rPr lang="en-US" sz="2200" dirty="0"/>
              <a:t>PDF file of signed Declaration page</a:t>
            </a:r>
          </a:p>
          <a:p>
            <a:pPr lvl="1"/>
            <a:r>
              <a:rPr lang="en-US" sz="2200" dirty="0"/>
              <a:t>PDF file of board resolution approving the DPR for submission</a:t>
            </a:r>
          </a:p>
          <a:p>
            <a:pPr marL="0" indent="0">
              <a:buNone/>
            </a:pPr>
            <a:r>
              <a:rPr lang="en-US" sz="2200" b="1" dirty="0"/>
              <a:t>Submission is not complete unless all three files are uploaded.</a:t>
            </a:r>
          </a:p>
        </p:txBody>
      </p:sp>
      <p:sp>
        <p:nvSpPr>
          <p:cNvPr id="4" name="Slide Number Placeholder 3">
            <a:extLst>
              <a:ext uri="{FF2B5EF4-FFF2-40B4-BE49-F238E27FC236}">
                <a16:creationId xmlns:a16="http://schemas.microsoft.com/office/drawing/2014/main" id="{7633745F-3CAB-41CA-BC18-B149760C046B}"/>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3038361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7618-73A0-4F1F-A911-EC6B131B813A}"/>
              </a:ext>
            </a:extLst>
          </p:cNvPr>
          <p:cNvSpPr>
            <a:spLocks noGrp="1"/>
          </p:cNvSpPr>
          <p:nvPr>
            <p:ph type="title"/>
          </p:nvPr>
        </p:nvSpPr>
        <p:spPr/>
        <p:txBody>
          <a:bodyPr/>
          <a:lstStyle/>
          <a:p>
            <a:r>
              <a:rPr lang="en-US" sz="3400" dirty="0"/>
              <a:t>Personnel Indicators 6a and 6b </a:t>
            </a:r>
            <a:r>
              <a:rPr lang="en-US" sz="2400" dirty="0"/>
              <a:t>(Total of 5 Points)</a:t>
            </a:r>
          </a:p>
        </p:txBody>
      </p:sp>
      <p:sp>
        <p:nvSpPr>
          <p:cNvPr id="3" name="Text Placeholder 2">
            <a:extLst>
              <a:ext uri="{FF2B5EF4-FFF2-40B4-BE49-F238E27FC236}">
                <a16:creationId xmlns:a16="http://schemas.microsoft.com/office/drawing/2014/main" id="{A44DA13F-CC89-4618-890A-0EE257D49953}"/>
              </a:ext>
            </a:extLst>
          </p:cNvPr>
          <p:cNvSpPr>
            <a:spLocks noGrp="1"/>
          </p:cNvSpPr>
          <p:nvPr>
            <p:ph type="body" idx="1"/>
          </p:nvPr>
        </p:nvSpPr>
        <p:spPr>
          <a:xfrm>
            <a:off x="80260" y="1144421"/>
            <a:ext cx="4019544" cy="823667"/>
          </a:xfrm>
        </p:spPr>
        <p:txBody>
          <a:bodyPr/>
          <a:lstStyle/>
          <a:p>
            <a:pPr marL="285750" indent="-285750"/>
            <a:r>
              <a:rPr lang="en-US" sz="2000" b="1" dirty="0"/>
              <a:t>1.  Professional Practices and Supervisory Feedback 6a &amp; 6b</a:t>
            </a:r>
            <a:endParaRPr lang="en-US" sz="2000" b="1" dirty="0">
              <a:solidFill>
                <a:prstClr val="black"/>
              </a:solidFill>
              <a:latin typeface="Palatino Linotype"/>
            </a:endParaRPr>
          </a:p>
        </p:txBody>
      </p:sp>
      <p:sp>
        <p:nvSpPr>
          <p:cNvPr id="4" name="Content Placeholder 3">
            <a:extLst>
              <a:ext uri="{FF2B5EF4-FFF2-40B4-BE49-F238E27FC236}">
                <a16:creationId xmlns:a16="http://schemas.microsoft.com/office/drawing/2014/main" id="{8A15034F-5C4D-42CE-9043-58FCCF9700F0}"/>
              </a:ext>
            </a:extLst>
          </p:cNvPr>
          <p:cNvSpPr>
            <a:spLocks noGrp="1"/>
          </p:cNvSpPr>
          <p:nvPr>
            <p:ph sz="half" idx="2"/>
          </p:nvPr>
        </p:nvSpPr>
        <p:spPr>
          <a:xfrm>
            <a:off x="80260" y="1973178"/>
            <a:ext cx="4019544" cy="3974107"/>
          </a:xfrm>
        </p:spPr>
        <p:txBody>
          <a:bodyPr/>
          <a:lstStyle/>
          <a:p>
            <a:pPr>
              <a:lnSpc>
                <a:spcPct val="100000"/>
              </a:lnSpc>
              <a:spcBef>
                <a:spcPts val="0"/>
              </a:spcBef>
              <a:spcAft>
                <a:spcPts val="0"/>
              </a:spcAft>
            </a:pPr>
            <a:r>
              <a:rPr lang="en-US" dirty="0"/>
              <a:t>Documentation and evaluation of administrator practices, as well as an audit of personnel files, including observation reports, indicates that supervision processes are occurring in accordance with </a:t>
            </a:r>
            <a:r>
              <a:rPr lang="en-US" i="1" u="sng" dirty="0">
                <a:hlinkClick r:id="rId3"/>
              </a:rPr>
              <a:t>N.J.A.C. </a:t>
            </a:r>
            <a:r>
              <a:rPr lang="en-US" u="sng" dirty="0">
                <a:hlinkClick r:id="rId3"/>
              </a:rPr>
              <a:t>6A:10</a:t>
            </a:r>
            <a:r>
              <a:rPr lang="en-US" dirty="0"/>
              <a:t> and result in: </a:t>
            </a:r>
          </a:p>
          <a:p>
            <a:pPr>
              <a:spcBef>
                <a:spcPts val="0"/>
              </a:spcBef>
              <a:spcAft>
                <a:spcPts val="0"/>
              </a:spcAft>
              <a:buFont typeface="Arial" panose="020B0604020202020204" pitchFamily="34" charset="0"/>
              <a:buChar char="•"/>
            </a:pPr>
            <a:r>
              <a:rPr lang="en-US" dirty="0"/>
              <a:t>Professional practices aligned with goal-setting procedures </a:t>
            </a:r>
            <a:br>
              <a:rPr lang="en-US" dirty="0"/>
            </a:br>
            <a:r>
              <a:rPr lang="en-US" dirty="0"/>
              <a:t>(</a:t>
            </a:r>
            <a:r>
              <a:rPr lang="en-US" i="1" dirty="0">
                <a:hlinkClick r:id="rId4"/>
              </a:rPr>
              <a:t>N.J.A.C. </a:t>
            </a:r>
            <a:r>
              <a:rPr lang="en-US" dirty="0">
                <a:hlinkClick r:id="rId4"/>
              </a:rPr>
              <a:t>6A:10-4.2</a:t>
            </a:r>
            <a:r>
              <a:rPr lang="en-US" dirty="0"/>
              <a:t> and </a:t>
            </a:r>
            <a:r>
              <a:rPr lang="en-US" dirty="0">
                <a:hlinkClick r:id="rId5"/>
              </a:rPr>
              <a:t>5.2</a:t>
            </a:r>
            <a:r>
              <a:rPr lang="en-US" dirty="0"/>
              <a:t>).</a:t>
            </a:r>
          </a:p>
          <a:p>
            <a:pPr>
              <a:spcBef>
                <a:spcPts val="0"/>
              </a:spcBef>
              <a:spcAft>
                <a:spcPts val="0"/>
              </a:spcAft>
            </a:pPr>
            <a:r>
              <a:rPr lang="en-US" dirty="0"/>
              <a:t>Supervisory feedback that is timely, targeted, and actionable </a:t>
            </a:r>
            <a:r>
              <a:rPr lang="en-US" i="1" dirty="0">
                <a:hlinkClick r:id="rId6"/>
              </a:rPr>
              <a:t>N.J.A.C. </a:t>
            </a:r>
            <a:r>
              <a:rPr lang="en-US" dirty="0">
                <a:hlinkClick r:id="rId6"/>
              </a:rPr>
              <a:t>6A:10-2.4</a:t>
            </a:r>
            <a:r>
              <a:rPr lang="en-US" i="1" dirty="0"/>
              <a:t>,  </a:t>
            </a:r>
            <a:r>
              <a:rPr lang="en-US" dirty="0">
                <a:hlinkClick r:id="rId7"/>
              </a:rPr>
              <a:t>2.5</a:t>
            </a:r>
            <a:r>
              <a:rPr lang="en-US" i="1" dirty="0"/>
              <a:t>, </a:t>
            </a:r>
            <a:r>
              <a:rPr lang="en-US" dirty="0"/>
              <a:t>and </a:t>
            </a:r>
            <a:r>
              <a:rPr lang="en-US" u="sng" dirty="0">
                <a:hlinkClick r:id="rId8"/>
              </a:rPr>
              <a:t>4.4</a:t>
            </a:r>
            <a:r>
              <a:rPr lang="en-US" dirty="0"/>
              <a:t> and </a:t>
            </a:r>
            <a:r>
              <a:rPr lang="en-US" u="sng" dirty="0">
                <a:hlinkClick r:id="rId9"/>
              </a:rPr>
              <a:t>5.4</a:t>
            </a:r>
            <a:r>
              <a:rPr lang="en-US" dirty="0">
                <a:hlinkClick r:id="rId10"/>
              </a:rPr>
              <a:t>).</a:t>
            </a:r>
            <a:endParaRPr lang="en-US" b="1" dirty="0"/>
          </a:p>
        </p:txBody>
      </p:sp>
      <p:sp>
        <p:nvSpPr>
          <p:cNvPr id="5" name="Text Placeholder 4">
            <a:extLst>
              <a:ext uri="{FF2B5EF4-FFF2-40B4-BE49-F238E27FC236}">
                <a16:creationId xmlns:a16="http://schemas.microsoft.com/office/drawing/2014/main" id="{4E1B4343-8366-44CD-8B4A-3DB059EC76F0}"/>
              </a:ext>
            </a:extLst>
          </p:cNvPr>
          <p:cNvSpPr>
            <a:spLocks noGrp="1"/>
          </p:cNvSpPr>
          <p:nvPr>
            <p:ph type="body" idx="13"/>
          </p:nvPr>
        </p:nvSpPr>
        <p:spPr>
          <a:xfrm>
            <a:off x="4617472" y="910716"/>
            <a:ext cx="3410337" cy="823667"/>
          </a:xfrm>
        </p:spPr>
        <p:txBody>
          <a:bodyPr/>
          <a:lstStyle/>
          <a:p>
            <a:r>
              <a:rPr lang="en-US" sz="2000" b="1" dirty="0"/>
              <a:t>2.  Purpose</a:t>
            </a:r>
            <a:endParaRPr lang="en-US" sz="2000" dirty="0"/>
          </a:p>
        </p:txBody>
      </p:sp>
      <p:sp>
        <p:nvSpPr>
          <p:cNvPr id="6" name="Content Placeholder 5">
            <a:extLst>
              <a:ext uri="{FF2B5EF4-FFF2-40B4-BE49-F238E27FC236}">
                <a16:creationId xmlns:a16="http://schemas.microsoft.com/office/drawing/2014/main" id="{FADB4688-2BDC-4945-B6C8-8389BEB26FAD}"/>
              </a:ext>
            </a:extLst>
          </p:cNvPr>
          <p:cNvSpPr>
            <a:spLocks noGrp="1"/>
          </p:cNvSpPr>
          <p:nvPr>
            <p:ph sz="half" idx="14"/>
          </p:nvPr>
        </p:nvSpPr>
        <p:spPr>
          <a:xfrm>
            <a:off x="4660900" y="1973177"/>
            <a:ext cx="3148570" cy="3974107"/>
          </a:xfrm>
        </p:spPr>
        <p:txBody>
          <a:bodyPr/>
          <a:lstStyle/>
          <a:p>
            <a:r>
              <a:rPr lang="en-US" dirty="0"/>
              <a:t>To ensure district administrators use processes that result in: Goals used </a:t>
            </a:r>
            <a:br>
              <a:rPr lang="en-US" dirty="0"/>
            </a:br>
            <a:r>
              <a:rPr lang="en-US" dirty="0"/>
              <a:t>for educator evaluation that meet requirements. Feedback that is timely, targeted and actionable </a:t>
            </a:r>
          </a:p>
        </p:txBody>
      </p:sp>
      <p:sp>
        <p:nvSpPr>
          <p:cNvPr id="7" name="Text Placeholder 6">
            <a:extLst>
              <a:ext uri="{FF2B5EF4-FFF2-40B4-BE49-F238E27FC236}">
                <a16:creationId xmlns:a16="http://schemas.microsoft.com/office/drawing/2014/main" id="{03E40AA9-7247-4B4B-AF31-C94952E7B94E}"/>
              </a:ext>
            </a:extLst>
          </p:cNvPr>
          <p:cNvSpPr>
            <a:spLocks noGrp="1"/>
          </p:cNvSpPr>
          <p:nvPr>
            <p:ph type="body" idx="15"/>
          </p:nvPr>
        </p:nvSpPr>
        <p:spPr>
          <a:xfrm>
            <a:off x="8049628" y="886424"/>
            <a:ext cx="3410337" cy="823667"/>
          </a:xfrm>
        </p:spPr>
        <p:txBody>
          <a:bodyPr/>
          <a:lstStyle/>
          <a:p>
            <a:r>
              <a:rPr lang="en-US" sz="2000" b="1" dirty="0">
                <a:solidFill>
                  <a:prstClr val="black"/>
                </a:solidFill>
                <a:latin typeface="Palatino Linotype"/>
              </a:rPr>
              <a:t>3.  Documentation</a:t>
            </a:r>
          </a:p>
        </p:txBody>
      </p:sp>
      <p:sp>
        <p:nvSpPr>
          <p:cNvPr id="8" name="Content Placeholder 7">
            <a:extLst>
              <a:ext uri="{FF2B5EF4-FFF2-40B4-BE49-F238E27FC236}">
                <a16:creationId xmlns:a16="http://schemas.microsoft.com/office/drawing/2014/main" id="{19C183EC-D62E-48A8-8083-5A9D06E97354}"/>
              </a:ext>
            </a:extLst>
          </p:cNvPr>
          <p:cNvSpPr>
            <a:spLocks noGrp="1"/>
          </p:cNvSpPr>
          <p:nvPr>
            <p:ph sz="half" idx="16"/>
          </p:nvPr>
        </p:nvSpPr>
        <p:spPr>
          <a:xfrm>
            <a:off x="8224640" y="1997469"/>
            <a:ext cx="3410336" cy="3974107"/>
          </a:xfrm>
        </p:spPr>
        <p:txBody>
          <a:bodyPr/>
          <a:lstStyle/>
          <a:p>
            <a:pPr>
              <a:lnSpc>
                <a:spcPct val="100000"/>
              </a:lnSpc>
              <a:spcBef>
                <a:spcPts val="0"/>
              </a:spcBef>
              <a:spcAft>
                <a:spcPts val="0"/>
              </a:spcAft>
            </a:pPr>
            <a:r>
              <a:rPr lang="en-US" sz="1800" dirty="0">
                <a:solidFill>
                  <a:prstClr val="black"/>
                </a:solidFill>
                <a:latin typeface="Palatino Linotype"/>
              </a:rPr>
              <a:t>SGOs and administrator goals from same educator group used for PDPs and observation reports</a:t>
            </a:r>
          </a:p>
          <a:p>
            <a:pPr>
              <a:lnSpc>
                <a:spcPct val="100000"/>
              </a:lnSpc>
              <a:spcBef>
                <a:spcPts val="0"/>
              </a:spcBef>
              <a:spcAft>
                <a:spcPts val="0"/>
              </a:spcAft>
            </a:pPr>
            <a:r>
              <a:rPr lang="en-US" sz="1800" dirty="0">
                <a:solidFill>
                  <a:prstClr val="black"/>
                </a:solidFill>
                <a:latin typeface="Palatino Linotype"/>
              </a:rPr>
              <a:t>Observation reports from same educator group</a:t>
            </a:r>
          </a:p>
        </p:txBody>
      </p:sp>
      <p:sp>
        <p:nvSpPr>
          <p:cNvPr id="9" name="Slide Number Placeholder 8">
            <a:extLst>
              <a:ext uri="{FF2B5EF4-FFF2-40B4-BE49-F238E27FC236}">
                <a16:creationId xmlns:a16="http://schemas.microsoft.com/office/drawing/2014/main" id="{8C60FC0C-0BFD-429F-894D-F22CB5299CB6}"/>
              </a:ext>
            </a:extLst>
          </p:cNvPr>
          <p:cNvSpPr>
            <a:spLocks noGrp="1"/>
          </p:cNvSpPr>
          <p:nvPr>
            <p:ph type="sldNum" sz="quarter" idx="12"/>
          </p:nvPr>
        </p:nvSpPr>
        <p:spPr/>
        <p:txBody>
          <a:bodyPr/>
          <a:lstStyle/>
          <a:p>
            <a:fld id="{A3D1C70C-36A2-44FC-A083-98959550CFF4}" type="slidenum">
              <a:rPr lang="en-US" smtClean="0"/>
              <a:t>40</a:t>
            </a:fld>
            <a:endParaRPr lang="en-US"/>
          </a:p>
        </p:txBody>
      </p:sp>
    </p:spTree>
    <p:extLst>
      <p:ext uri="{BB962C8B-B14F-4D97-AF65-F5344CB8AC3E}">
        <p14:creationId xmlns:p14="http://schemas.microsoft.com/office/powerpoint/2010/main" val="1533658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D6528A-091A-BDD5-1875-2342BCE46B5C}"/>
              </a:ext>
            </a:extLst>
          </p:cNvPr>
          <p:cNvSpPr>
            <a:spLocks noGrp="1"/>
          </p:cNvSpPr>
          <p:nvPr>
            <p:ph type="title"/>
          </p:nvPr>
        </p:nvSpPr>
        <p:spPr/>
        <p:txBody>
          <a:bodyPr/>
          <a:lstStyle/>
          <a:p>
            <a:r>
              <a:rPr lang="en-US" sz="5400" dirty="0"/>
              <a:t>Thank You</a:t>
            </a:r>
          </a:p>
        </p:txBody>
      </p:sp>
      <p:sp>
        <p:nvSpPr>
          <p:cNvPr id="4" name="Text Placeholder 3">
            <a:extLst>
              <a:ext uri="{FF2B5EF4-FFF2-40B4-BE49-F238E27FC236}">
                <a16:creationId xmlns:a16="http://schemas.microsoft.com/office/drawing/2014/main" id="{7AB8EBB3-0277-4611-23BA-32B24614B30B}"/>
              </a:ext>
            </a:extLst>
          </p:cNvPr>
          <p:cNvSpPr>
            <a:spLocks noGrp="1"/>
          </p:cNvSpPr>
          <p:nvPr>
            <p:ph idx="1"/>
          </p:nvPr>
        </p:nvSpPr>
        <p:spPr/>
        <p:txBody>
          <a:bodyPr>
            <a:normAutofit fontScale="92500" lnSpcReduction="10000"/>
          </a:bodyPr>
          <a:lstStyle/>
          <a:p>
            <a:pPr marL="0" indent="0" algn="ctr">
              <a:buNone/>
            </a:pPr>
            <a:r>
              <a:rPr kumimoji="0" lang="en-US" sz="4400" b="0" i="0" u="none" strike="noStrike" kern="1200" cap="none" spc="0" normalizeH="0" baseline="0" noProof="0" dirty="0">
                <a:ln>
                  <a:noFill/>
                </a:ln>
                <a:solidFill>
                  <a:prstClr val="black"/>
                </a:solidFill>
                <a:effectLst/>
                <a:uLnTx/>
                <a:uFillTx/>
                <a:latin typeface="Palatino Linotype"/>
                <a:ea typeface="+mn-ea"/>
                <a:cs typeface="+mn-cs"/>
              </a:rPr>
              <a:t>Please email any questions to </a:t>
            </a:r>
            <a:br>
              <a:rPr kumimoji="0" lang="en-US" sz="4400" b="0" i="0" u="none" strike="noStrike" kern="1200" cap="none" spc="0" normalizeH="0" baseline="0" noProof="0" dirty="0">
                <a:ln>
                  <a:noFill/>
                </a:ln>
                <a:solidFill>
                  <a:prstClr val="black"/>
                </a:solidFill>
                <a:effectLst/>
                <a:uLnTx/>
                <a:uFillTx/>
                <a:latin typeface="Palatino Linotype"/>
                <a:ea typeface="+mn-ea"/>
                <a:cs typeface="+mn-cs"/>
              </a:rPr>
            </a:br>
            <a:r>
              <a:rPr kumimoji="0" lang="en-US" sz="4400" b="0" i="0" u="sng" strike="noStrike" kern="1200" cap="none" spc="0" normalizeH="0" baseline="0" noProof="0" dirty="0">
                <a:ln>
                  <a:noFill/>
                </a:ln>
                <a:solidFill>
                  <a:srgbClr val="0000FF"/>
                </a:solidFill>
                <a:effectLst/>
                <a:uLnTx/>
                <a:uFillTx/>
                <a:latin typeface="Palatino Linotype"/>
                <a:ea typeface="+mn-ea"/>
                <a:cs typeface="Arial"/>
                <a:hlinkClick r:id="rId3"/>
              </a:rPr>
              <a:t>qsac@doe.nj.gov</a:t>
            </a:r>
            <a:r>
              <a:rPr kumimoji="0" lang="en-US" sz="4400" b="0" i="0" u="none" strike="noStrike" kern="1200" cap="none" spc="0" normalizeH="0" baseline="0" noProof="0" dirty="0">
                <a:ln>
                  <a:noFill/>
                </a:ln>
                <a:solidFill>
                  <a:prstClr val="black"/>
                </a:solidFill>
                <a:effectLst/>
                <a:uLnTx/>
                <a:uFillTx/>
                <a:latin typeface="Palatino Linotype"/>
                <a:ea typeface="+mn-ea"/>
                <a:cs typeface="+mn-cs"/>
              </a:rPr>
              <a:t>  </a:t>
            </a:r>
            <a:endParaRPr kumimoji="0" lang="en-US" sz="2800" b="0" i="0" u="none" strike="noStrike" kern="1200" cap="none" spc="0" normalizeH="0" baseline="0" noProof="0" dirty="0">
              <a:ln>
                <a:noFill/>
              </a:ln>
              <a:solidFill>
                <a:prstClr val="black"/>
              </a:solidFill>
              <a:effectLst/>
              <a:uLnTx/>
              <a:uFillTx/>
              <a:latin typeface="Palatino Linotype"/>
              <a:ea typeface="+mn-ea"/>
              <a:cs typeface="+mn-cs"/>
            </a:endParaRPr>
          </a:p>
        </p:txBody>
      </p:sp>
      <p:sp>
        <p:nvSpPr>
          <p:cNvPr id="5" name="Slide Number Placeholder 4">
            <a:extLst>
              <a:ext uri="{FF2B5EF4-FFF2-40B4-BE49-F238E27FC236}">
                <a16:creationId xmlns:a16="http://schemas.microsoft.com/office/drawing/2014/main" id="{F18ABC39-BBC1-4786-8E89-920EC9750E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565767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dirty="0"/>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dirty="0"/>
              <a:t>Facebook: </a:t>
            </a:r>
            <a:br>
              <a:rPr lang="en-US" sz="1400" dirty="0"/>
            </a:br>
            <a:r>
              <a:rPr lang="en-US" sz="1400" dirty="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p:txBody>
          <a:bodyPr/>
          <a:lstStyle/>
          <a:p>
            <a:r>
              <a:rPr lang="en-US" sz="1600" dirty="0"/>
              <a:t>LinkedIn: </a:t>
            </a:r>
            <a:br>
              <a:rPr lang="en-US" sz="1600" dirty="0"/>
            </a:br>
            <a:r>
              <a:rPr lang="en-US" dirty="0"/>
              <a:t>New Jersey Department of Education</a:t>
            </a:r>
            <a:endParaRPr lang="en-US" sz="1600" dirty="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dirty="0"/>
              <a:t>Threads:</a:t>
            </a:r>
            <a:br>
              <a:rPr lang="en-US" sz="1400" dirty="0"/>
            </a:br>
            <a:r>
              <a:rPr lang="en-US" sz="1400" dirty="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dirty="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42</a:t>
            </a:fld>
            <a:endParaRPr lang="en-US"/>
          </a:p>
        </p:txBody>
      </p:sp>
    </p:spTree>
    <p:extLst>
      <p:ext uri="{BB962C8B-B14F-4D97-AF65-F5344CB8AC3E}">
        <p14:creationId xmlns:p14="http://schemas.microsoft.com/office/powerpoint/2010/main" val="252969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District Submission</a:t>
            </a:r>
          </a:p>
        </p:txBody>
      </p:sp>
      <p:sp>
        <p:nvSpPr>
          <p:cNvPr id="3" name="Content Placeholder 2"/>
          <p:cNvSpPr>
            <a:spLocks noGrp="1"/>
          </p:cNvSpPr>
          <p:nvPr>
            <p:ph type="body" sz="quarter" idx="11"/>
          </p:nvPr>
        </p:nvSpPr>
        <p:spPr/>
        <p:txBody>
          <a:bodyPr/>
          <a:lstStyle/>
          <a:p>
            <a:pPr marL="0" indent="0">
              <a:spcAft>
                <a:spcPts val="1200"/>
              </a:spcAft>
              <a:buNone/>
            </a:pPr>
            <a:r>
              <a:rPr lang="en-US" sz="2400" dirty="0"/>
              <a:t>Upload the </a:t>
            </a:r>
            <a:r>
              <a:rPr lang="en-US" sz="2400" b="1" dirty="0"/>
              <a:t>three</a:t>
            </a:r>
            <a:r>
              <a:rPr lang="en-US" sz="2400" dirty="0"/>
              <a:t> NJQSAC documents via the </a:t>
            </a:r>
            <a:r>
              <a:rPr lang="en-US" sz="2400" dirty="0">
                <a:solidFill>
                  <a:srgbClr val="0000FF"/>
                </a:solidFill>
                <a:hlinkClick r:id="rId3"/>
              </a:rPr>
              <a:t>NJDOE Homeroom Website</a:t>
            </a:r>
            <a:endParaRPr lang="en-US" sz="2400" dirty="0">
              <a:solidFill>
                <a:srgbClr val="0000FF"/>
              </a:solidFill>
            </a:endParaRPr>
          </a:p>
          <a:p>
            <a:pPr lvl="1"/>
            <a:r>
              <a:rPr lang="en-US" sz="2400" dirty="0"/>
              <a:t>Submission is not complete unless all three documents are uploaded. </a:t>
            </a:r>
          </a:p>
          <a:p>
            <a:pPr lvl="1"/>
            <a:r>
              <a:rPr lang="en-US" sz="2400" dirty="0"/>
              <a:t>The staff member responsible for uploading needs a username and password which can be obtained from the district’s Web User Administrator (WUA). To facilitate the submission, the WUA can also upload the files.</a:t>
            </a:r>
          </a:p>
        </p:txBody>
      </p:sp>
      <p:sp>
        <p:nvSpPr>
          <p:cNvPr id="4" name="Slide Number Placeholder 3">
            <a:extLst>
              <a:ext uri="{FF2B5EF4-FFF2-40B4-BE49-F238E27FC236}">
                <a16:creationId xmlns:a16="http://schemas.microsoft.com/office/drawing/2014/main" id="{CE713D44-3F5F-482D-8594-3F8251A7F54D}"/>
              </a:ext>
            </a:extLst>
          </p:cNvPr>
          <p:cNvSpPr>
            <a:spLocks noGrp="1"/>
          </p:cNvSpPr>
          <p:nvPr>
            <p:ph type="sldNum" sz="quarter" idx="10"/>
          </p:nvPr>
        </p:nvSpPr>
        <p:spPr/>
        <p:txBody>
          <a:bodyPr/>
          <a:lstStyle/>
          <a:p>
            <a:fld id="{A3D1C70C-36A2-44FC-A083-98959550CFF4}" type="slidenum">
              <a:rPr lang="en-US" smtClean="0"/>
              <a:pPr/>
              <a:t>5</a:t>
            </a:fld>
            <a:endParaRPr lang="en-US"/>
          </a:p>
        </p:txBody>
      </p:sp>
    </p:spTree>
    <p:extLst>
      <p:ext uri="{BB962C8B-B14F-4D97-AF65-F5344CB8AC3E}">
        <p14:creationId xmlns:p14="http://schemas.microsoft.com/office/powerpoint/2010/main" val="427299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1BC4-179C-48BA-A7B1-E0651706E496}"/>
              </a:ext>
            </a:extLst>
          </p:cNvPr>
          <p:cNvSpPr>
            <a:spLocks noGrp="1"/>
          </p:cNvSpPr>
          <p:nvPr>
            <p:ph type="title"/>
          </p:nvPr>
        </p:nvSpPr>
        <p:spPr/>
        <p:txBody>
          <a:bodyPr>
            <a:normAutofit/>
          </a:bodyPr>
          <a:lstStyle/>
          <a:p>
            <a:pPr algn="l"/>
            <a:r>
              <a:rPr lang="en-US" sz="3400"/>
              <a:t>District Submission Due Date</a:t>
            </a:r>
          </a:p>
        </p:txBody>
      </p:sp>
      <p:sp>
        <p:nvSpPr>
          <p:cNvPr id="3" name="Content Placeholder 2">
            <a:extLst>
              <a:ext uri="{FF2B5EF4-FFF2-40B4-BE49-F238E27FC236}">
                <a16:creationId xmlns:a16="http://schemas.microsoft.com/office/drawing/2014/main" id="{6669BD15-6587-4B70-9C42-B5A00724D944}"/>
              </a:ext>
            </a:extLst>
          </p:cNvPr>
          <p:cNvSpPr>
            <a:spLocks noGrp="1"/>
          </p:cNvSpPr>
          <p:nvPr>
            <p:ph sz="half" idx="1"/>
          </p:nvPr>
        </p:nvSpPr>
        <p:spPr/>
        <p:txBody>
          <a:bodyPr>
            <a:normAutofit/>
          </a:bodyPr>
          <a:lstStyle/>
          <a:p>
            <a:pPr marL="0" indent="0">
              <a:buNone/>
            </a:pPr>
            <a:r>
              <a:rPr lang="en-US" sz="3200" b="1"/>
              <a:t>Upload the three (3) documents on or before </a:t>
            </a:r>
          </a:p>
          <a:p>
            <a:pPr marL="0" indent="0" algn="ctr">
              <a:buNone/>
            </a:pPr>
            <a:r>
              <a:rPr lang="en-US" sz="3200" b="1"/>
              <a:t>November 15</a:t>
            </a:r>
            <a:r>
              <a:rPr lang="en-US" sz="3200" b="1" baseline="30000"/>
              <a:t>th</a:t>
            </a:r>
            <a:endParaRPr lang="en-US" sz="3200" b="1"/>
          </a:p>
        </p:txBody>
      </p:sp>
      <p:pic>
        <p:nvPicPr>
          <p:cNvPr id="5" name="Picture 5">
            <a:extLst>
              <a:ext uri="{FF2B5EF4-FFF2-40B4-BE49-F238E27FC236}">
                <a16:creationId xmlns:a16="http://schemas.microsoft.com/office/drawing/2014/main" id="{E8E83530-00E1-4C96-B322-1A745AB8E6C6}"/>
              </a:ext>
              <a:ext uri="{C183D7F6-B498-43B3-948B-1728B52AA6E4}">
                <adec:decorative xmlns:adec="http://schemas.microsoft.com/office/drawing/2017/decorative" val="1"/>
              </a:ext>
            </a:extLst>
          </p:cNvPr>
          <p:cNvPicPr>
            <a:picLocks noGrp="1" noChangeAspect="1" noChangeArrowheads="1"/>
          </p:cNvPicPr>
          <p:nvPr>
            <p:ph sz="half" idx="13"/>
          </p:nvPr>
        </p:nvPicPr>
        <p:blipFill>
          <a:blip r:embed="rId3" cstate="print"/>
          <a:stretch>
            <a:fillRect/>
          </a:stretch>
        </p:blipFill>
        <p:spPr bwMode="auto">
          <a:xfrm>
            <a:off x="7361889" y="1428750"/>
            <a:ext cx="3464210" cy="4498975"/>
          </a:xfrm>
          <a:prstGeom prst="rect">
            <a:avLst/>
          </a:prstGeom>
          <a:noFill/>
        </p:spPr>
      </p:pic>
      <p:sp>
        <p:nvSpPr>
          <p:cNvPr id="6" name="Rectangle 5">
            <a:extLst>
              <a:ext uri="{FF2B5EF4-FFF2-40B4-BE49-F238E27FC236}">
                <a16:creationId xmlns:a16="http://schemas.microsoft.com/office/drawing/2014/main" id="{41B150CC-C883-4473-BDEB-078C77898AC4}"/>
              </a:ext>
              <a:ext uri="{C183D7F6-B498-43B3-948B-1728B52AA6E4}">
                <adec:decorative xmlns:adec="http://schemas.microsoft.com/office/drawing/2017/decorative" val="1"/>
              </a:ext>
            </a:extLst>
          </p:cNvPr>
          <p:cNvSpPr/>
          <p:nvPr/>
        </p:nvSpPr>
        <p:spPr>
          <a:xfrm rot="20090290">
            <a:off x="7759251" y="2129388"/>
            <a:ext cx="3073323"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November 15 </a:t>
            </a:r>
            <a:br>
              <a:rPr kumimoji="0" lang="en-US" sz="3200" b="1" i="0" u="none" strike="noStrike" kern="1200" cap="none" spc="0" normalizeH="0" baseline="0" noProof="0">
                <a:ln>
                  <a:noFill/>
                </a:ln>
                <a:solidFill>
                  <a:prstClr val="black"/>
                </a:solidFill>
                <a:effectLst/>
                <a:uLnTx/>
                <a:uFillTx/>
                <a:latin typeface="Palatino Linotype"/>
                <a:ea typeface="+mn-ea"/>
                <a:cs typeface="+mn-cs"/>
              </a:rPr>
            </a:br>
            <a:endParaRPr kumimoji="0" lang="en-US" sz="3200" b="1" i="0" u="none" strike="noStrike" kern="1200" cap="none" spc="0" normalizeH="0" baseline="0" noProof="0">
              <a:ln>
                <a:noFill/>
              </a:ln>
              <a:solidFill>
                <a:prstClr val="black"/>
              </a:solidFill>
              <a:effectLst/>
              <a:uLnTx/>
              <a:uFillTx/>
              <a:latin typeface="Palatino Linotype"/>
              <a:ea typeface="+mn-ea"/>
              <a:cs typeface="+mn-cs"/>
            </a:endParaRPr>
          </a:p>
        </p:txBody>
      </p:sp>
      <p:sp>
        <p:nvSpPr>
          <p:cNvPr id="4" name="TextBox 3">
            <a:extLst>
              <a:ext uri="{FF2B5EF4-FFF2-40B4-BE49-F238E27FC236}">
                <a16:creationId xmlns:a16="http://schemas.microsoft.com/office/drawing/2014/main" id="{D06AB480-C3A1-41F0-B970-9B7AEEA8D484}"/>
              </a:ext>
            </a:extLst>
          </p:cNvPr>
          <p:cNvSpPr txBox="1"/>
          <p:nvPr/>
        </p:nvSpPr>
        <p:spPr>
          <a:xfrm>
            <a:off x="11106265" y="6275789"/>
            <a:ext cx="395005"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Palatino Linotype"/>
              </a:rPr>
              <a:t>6</a:t>
            </a:r>
          </a:p>
        </p:txBody>
      </p:sp>
    </p:spTree>
    <p:extLst>
      <p:ext uri="{BB962C8B-B14F-4D97-AF65-F5344CB8AC3E}">
        <p14:creationId xmlns:p14="http://schemas.microsoft.com/office/powerpoint/2010/main" val="282021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6455-55B9-44D9-B3AD-0AD9A54F9744}"/>
              </a:ext>
            </a:extLst>
          </p:cNvPr>
          <p:cNvSpPr>
            <a:spLocks noGrp="1"/>
          </p:cNvSpPr>
          <p:nvPr>
            <p:ph type="title"/>
          </p:nvPr>
        </p:nvSpPr>
        <p:spPr>
          <a:xfrm>
            <a:off x="1333960" y="195585"/>
            <a:ext cx="10096959" cy="747579"/>
          </a:xfrm>
        </p:spPr>
        <p:txBody>
          <a:bodyPr>
            <a:noAutofit/>
          </a:bodyPr>
          <a:lstStyle/>
          <a:p>
            <a:pPr algn="l"/>
            <a:r>
              <a:rPr lang="en-US" sz="3200" dirty="0"/>
              <a:t>New Jersey Quality Single Accountability Continuum User Manual</a:t>
            </a:r>
          </a:p>
        </p:txBody>
      </p:sp>
      <p:sp>
        <p:nvSpPr>
          <p:cNvPr id="3" name="Content Placeholder 2">
            <a:extLst>
              <a:ext uri="{FF2B5EF4-FFF2-40B4-BE49-F238E27FC236}">
                <a16:creationId xmlns:a16="http://schemas.microsoft.com/office/drawing/2014/main" id="{D690C759-D6B4-4032-AC87-204ED89701BE}"/>
              </a:ext>
            </a:extLst>
          </p:cNvPr>
          <p:cNvSpPr>
            <a:spLocks noGrp="1"/>
          </p:cNvSpPr>
          <p:nvPr>
            <p:ph type="body" sz="quarter" idx="11"/>
          </p:nvPr>
        </p:nvSpPr>
        <p:spPr/>
        <p:txBody>
          <a:bodyPr vert="horz" lIns="91440" tIns="45720" rIns="822960" bIns="45720" rtlCol="0" anchor="t">
            <a:noAutofit/>
          </a:bodyPr>
          <a:lstStyle/>
          <a:p>
            <a:pPr marL="0" indent="0">
              <a:lnSpc>
                <a:spcPct val="100000"/>
              </a:lnSpc>
              <a:spcAft>
                <a:spcPts val="700"/>
              </a:spcAft>
              <a:buNone/>
            </a:pPr>
            <a:r>
              <a:rPr lang="en-US" sz="2000" dirty="0">
                <a:latin typeface="Palatino Linotype"/>
              </a:rPr>
              <a:t>The New Jersey Quality Single Accountability Continuum </a:t>
            </a:r>
            <a:r>
              <a:rPr lang="en-US" sz="2000" dirty="0">
                <a:latin typeface="Palatino Linotype"/>
                <a:hlinkClick r:id="rId3"/>
              </a:rPr>
              <a:t>(NJQSAC) User Manual </a:t>
            </a:r>
            <a:r>
              <a:rPr lang="en-US" sz="2000" dirty="0">
                <a:latin typeface="Palatino Linotype"/>
              </a:rPr>
              <a:t>(User Manual) contains guidance for each of the five areas of NJQSAC. It identifies each indicator in the content area and provides the following information: </a:t>
            </a:r>
            <a:endParaRPr lang="en-US" sz="2000" dirty="0"/>
          </a:p>
          <a:p>
            <a:pPr lvl="1">
              <a:lnSpc>
                <a:spcPct val="100000"/>
              </a:lnSpc>
              <a:spcAft>
                <a:spcPts val="700"/>
              </a:spcAft>
            </a:pPr>
            <a:r>
              <a:rPr lang="en-US" sz="2000" b="1" dirty="0">
                <a:latin typeface="Palatino Linotype"/>
              </a:rPr>
              <a:t>Points </a:t>
            </a:r>
            <a:r>
              <a:rPr lang="en-US" sz="2000" dirty="0">
                <a:latin typeface="Palatino Linotype"/>
              </a:rPr>
              <a:t>assigned to each indicator;</a:t>
            </a:r>
          </a:p>
          <a:p>
            <a:pPr lvl="1">
              <a:lnSpc>
                <a:spcPct val="100000"/>
              </a:lnSpc>
              <a:spcAft>
                <a:spcPts val="700"/>
              </a:spcAft>
            </a:pPr>
            <a:r>
              <a:rPr lang="en-US" sz="2000" b="1" dirty="0">
                <a:latin typeface="Palatino Linotype"/>
              </a:rPr>
              <a:t>Purpose </a:t>
            </a:r>
            <a:r>
              <a:rPr lang="en-US" sz="2000" dirty="0">
                <a:latin typeface="Palatino Linotype"/>
              </a:rPr>
              <a:t>of the Indicator so all involved understand the requirements; </a:t>
            </a:r>
            <a:endParaRPr lang="en-US" sz="2000" dirty="0">
              <a:latin typeface="Palatino Linotype" panose="02040502050505030304" pitchFamily="18" charset="0"/>
            </a:endParaRPr>
          </a:p>
          <a:p>
            <a:pPr lvl="1">
              <a:lnSpc>
                <a:spcPct val="100000"/>
              </a:lnSpc>
              <a:spcAft>
                <a:spcPts val="700"/>
              </a:spcAft>
            </a:pPr>
            <a:r>
              <a:rPr lang="en-US" sz="2000" b="1" dirty="0">
                <a:latin typeface="Palatino Linotype"/>
              </a:rPr>
              <a:t>Documentation for Verification </a:t>
            </a:r>
            <a:r>
              <a:rPr lang="en-US" sz="2000" dirty="0">
                <a:latin typeface="Palatino Linotype"/>
              </a:rPr>
              <a:t>identifies the documents to be considered in indicator review;</a:t>
            </a:r>
          </a:p>
          <a:p>
            <a:pPr lvl="1">
              <a:lnSpc>
                <a:spcPct val="100000"/>
              </a:lnSpc>
              <a:spcAft>
                <a:spcPts val="700"/>
              </a:spcAft>
            </a:pPr>
            <a:r>
              <a:rPr lang="en-US" sz="2000" b="1" dirty="0">
                <a:latin typeface="Palatino Linotype"/>
              </a:rPr>
              <a:t>Department Review Process </a:t>
            </a:r>
            <a:r>
              <a:rPr lang="en-US" sz="2000" dirty="0">
                <a:latin typeface="Palatino Linotype"/>
              </a:rPr>
              <a:t>explains how, where and what will be done to see if the district is compliant; and</a:t>
            </a:r>
          </a:p>
          <a:p>
            <a:pPr lvl="1">
              <a:lnSpc>
                <a:spcPct val="100000"/>
              </a:lnSpc>
              <a:spcAft>
                <a:spcPts val="0"/>
              </a:spcAft>
            </a:pPr>
            <a:r>
              <a:rPr lang="en-US" sz="2000" b="1" dirty="0">
                <a:latin typeface="Palatino Linotype"/>
              </a:rPr>
              <a:t>Verification of Indicator Compliance </a:t>
            </a:r>
            <a:r>
              <a:rPr lang="en-US" sz="2000" dirty="0">
                <a:latin typeface="Palatino Linotype"/>
              </a:rPr>
              <a:t>explains the criteria for compliance with the indicator. </a:t>
            </a:r>
            <a:endParaRPr lang="en-US" sz="2000"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79145563-E4AB-4109-9B88-F64CE64BB03F}"/>
              </a:ext>
            </a:extLst>
          </p:cNvPr>
          <p:cNvSpPr>
            <a:spLocks noGrp="1"/>
          </p:cNvSpPr>
          <p:nvPr>
            <p:ph type="sldNum" sz="quarter" idx="10"/>
          </p:nvPr>
        </p:nvSpPr>
        <p:spPr/>
        <p:txBody>
          <a:bodyPr/>
          <a:lstStyle/>
          <a:p>
            <a:fld id="{088AB7C0-D845-446F-B84E-DDA1CA93B832}" type="slidenum">
              <a:rPr lang="en-US" smtClean="0"/>
              <a:t>7</a:t>
            </a:fld>
            <a:endParaRPr lang="en-US"/>
          </a:p>
        </p:txBody>
      </p:sp>
    </p:spTree>
    <p:extLst>
      <p:ext uri="{BB962C8B-B14F-4D97-AF65-F5344CB8AC3E}">
        <p14:creationId xmlns:p14="http://schemas.microsoft.com/office/powerpoint/2010/main" val="332344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BB3F-6D29-4E4B-B352-C308DCD51E68}"/>
              </a:ext>
            </a:extLst>
          </p:cNvPr>
          <p:cNvSpPr>
            <a:spLocks noGrp="1"/>
          </p:cNvSpPr>
          <p:nvPr>
            <p:ph type="title"/>
          </p:nvPr>
        </p:nvSpPr>
        <p:spPr/>
        <p:txBody>
          <a:bodyPr/>
          <a:lstStyle/>
          <a:p>
            <a:r>
              <a:rPr lang="en-US" sz="3400"/>
              <a:t>Purpose of the Personnel DPR</a:t>
            </a:r>
          </a:p>
        </p:txBody>
      </p:sp>
      <p:sp>
        <p:nvSpPr>
          <p:cNvPr id="3" name="Text Placeholder 2">
            <a:extLst>
              <a:ext uri="{FF2B5EF4-FFF2-40B4-BE49-F238E27FC236}">
                <a16:creationId xmlns:a16="http://schemas.microsoft.com/office/drawing/2014/main" id="{5A399487-DBEC-47BB-9B87-E9E82BE646DE}"/>
              </a:ext>
            </a:extLst>
          </p:cNvPr>
          <p:cNvSpPr>
            <a:spLocks noGrp="1"/>
          </p:cNvSpPr>
          <p:nvPr>
            <p:ph type="body" sz="quarter" idx="17"/>
          </p:nvPr>
        </p:nvSpPr>
        <p:spPr/>
        <p:txBody>
          <a:bodyPr/>
          <a:lstStyle/>
          <a:p>
            <a:pPr marL="0" indent="0">
              <a:buNone/>
            </a:pPr>
            <a:r>
              <a:rPr lang="en-US" sz="2200" dirty="0">
                <a:latin typeface="Palatino Linotype" panose="02040502050505030304" pitchFamily="18" charset="0"/>
              </a:rPr>
              <a:t>Personnel reviews factors that most affect the quality of instruction</a:t>
            </a:r>
            <a:r>
              <a:rPr lang="en-US" sz="2200" dirty="0"/>
              <a:t>:</a:t>
            </a:r>
          </a:p>
        </p:txBody>
      </p:sp>
      <p:sp>
        <p:nvSpPr>
          <p:cNvPr id="4" name="Content Placeholder 3">
            <a:extLst>
              <a:ext uri="{FF2B5EF4-FFF2-40B4-BE49-F238E27FC236}">
                <a16:creationId xmlns:a16="http://schemas.microsoft.com/office/drawing/2014/main" id="{D45FB211-F9E6-4B6C-AF8C-BC8A29F65B5C}"/>
              </a:ext>
            </a:extLst>
          </p:cNvPr>
          <p:cNvSpPr>
            <a:spLocks noGrp="1"/>
          </p:cNvSpPr>
          <p:nvPr>
            <p:ph sz="half" idx="2"/>
          </p:nvPr>
        </p:nvSpPr>
        <p:spPr/>
        <p:txBody>
          <a:bodyPr vert="horz" lIns="91440" tIns="45720" rIns="91440" bIns="45720" rtlCol="0" anchor="t">
            <a:noAutofit/>
          </a:bodyPr>
          <a:lstStyle/>
          <a:p>
            <a:pPr marL="0" indent="0">
              <a:buNone/>
            </a:pPr>
            <a:r>
              <a:rPr lang="en-US" sz="2200" dirty="0">
                <a:latin typeface="Palatino Linotype"/>
              </a:rPr>
              <a:t>1.  Use data to certify and develop staff;</a:t>
            </a:r>
            <a:endParaRPr lang="en-US" dirty="0"/>
          </a:p>
        </p:txBody>
      </p:sp>
      <p:sp>
        <p:nvSpPr>
          <p:cNvPr id="6" name="Content Placeholder 5">
            <a:extLst>
              <a:ext uri="{FF2B5EF4-FFF2-40B4-BE49-F238E27FC236}">
                <a16:creationId xmlns:a16="http://schemas.microsoft.com/office/drawing/2014/main" id="{E91565EE-C937-4376-A125-D0FBF42156FF}"/>
              </a:ext>
            </a:extLst>
          </p:cNvPr>
          <p:cNvSpPr>
            <a:spLocks noGrp="1"/>
          </p:cNvSpPr>
          <p:nvPr>
            <p:ph sz="half" idx="14"/>
          </p:nvPr>
        </p:nvSpPr>
        <p:spPr>
          <a:xfrm>
            <a:off x="4457857" y="1930782"/>
            <a:ext cx="3410336" cy="3974107"/>
          </a:xfrm>
        </p:spPr>
        <p:txBody>
          <a:bodyPr vert="horz" lIns="91440" tIns="45720" rIns="91440" bIns="45720" rtlCol="0" anchor="t">
            <a:noAutofit/>
          </a:bodyPr>
          <a:lstStyle/>
          <a:p>
            <a:r>
              <a:rPr lang="en-US" sz="2200" dirty="0">
                <a:latin typeface="Palatino Linotype"/>
              </a:rPr>
              <a:t>2.  Collect accurate and actionable staff-performance data; and</a:t>
            </a:r>
            <a:endParaRPr lang="en-US" dirty="0"/>
          </a:p>
        </p:txBody>
      </p:sp>
      <p:sp>
        <p:nvSpPr>
          <p:cNvPr id="8" name="Content Placeholder 7">
            <a:extLst>
              <a:ext uri="{FF2B5EF4-FFF2-40B4-BE49-F238E27FC236}">
                <a16:creationId xmlns:a16="http://schemas.microsoft.com/office/drawing/2014/main" id="{D63C7904-913E-48E0-BC3B-819B07264D88}"/>
              </a:ext>
            </a:extLst>
          </p:cNvPr>
          <p:cNvSpPr>
            <a:spLocks noGrp="1"/>
          </p:cNvSpPr>
          <p:nvPr>
            <p:ph sz="half" idx="16"/>
          </p:nvPr>
        </p:nvSpPr>
        <p:spPr>
          <a:xfrm>
            <a:off x="8226246" y="1930782"/>
            <a:ext cx="3410336" cy="3974107"/>
          </a:xfrm>
        </p:spPr>
        <p:txBody>
          <a:bodyPr/>
          <a:lstStyle/>
          <a:p>
            <a:pPr marL="0" indent="0">
              <a:buNone/>
            </a:pPr>
            <a:r>
              <a:rPr lang="en-US" sz="2200" dirty="0">
                <a:latin typeface="Palatino Linotype" panose="02040502050505030304" pitchFamily="18" charset="0"/>
              </a:rPr>
              <a:t>3.  Use good staffing practices to ensure the right people are in the right positions.</a:t>
            </a:r>
          </a:p>
        </p:txBody>
      </p:sp>
      <p:sp>
        <p:nvSpPr>
          <p:cNvPr id="9" name="Slide Number Placeholder 8">
            <a:extLst>
              <a:ext uri="{FF2B5EF4-FFF2-40B4-BE49-F238E27FC236}">
                <a16:creationId xmlns:a16="http://schemas.microsoft.com/office/drawing/2014/main" id="{EACFBE57-995A-494C-8980-0DCD2BB28EB7}"/>
              </a:ext>
            </a:extLst>
          </p:cNvPr>
          <p:cNvSpPr>
            <a:spLocks noGrp="1"/>
          </p:cNvSpPr>
          <p:nvPr>
            <p:ph type="sldNum" sz="quarter" idx="12"/>
          </p:nvPr>
        </p:nvSpPr>
        <p:spPr/>
        <p:txBody>
          <a:bodyPr/>
          <a:lstStyle/>
          <a:p>
            <a:fld id="{A3D1C70C-36A2-44FC-A083-98959550CFF4}" type="slidenum">
              <a:rPr lang="en-US" smtClean="0"/>
              <a:t>8</a:t>
            </a:fld>
            <a:endParaRPr lang="en-US"/>
          </a:p>
        </p:txBody>
      </p:sp>
    </p:spTree>
    <p:extLst>
      <p:ext uri="{BB962C8B-B14F-4D97-AF65-F5344CB8AC3E}">
        <p14:creationId xmlns:p14="http://schemas.microsoft.com/office/powerpoint/2010/main" val="1181774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0EAF43-74E8-4067-8670-C90896E43A4D}"/>
              </a:ext>
            </a:extLst>
          </p:cNvPr>
          <p:cNvSpPr>
            <a:spLocks noGrp="1"/>
          </p:cNvSpPr>
          <p:nvPr>
            <p:ph type="title"/>
          </p:nvPr>
        </p:nvSpPr>
        <p:spPr/>
        <p:txBody>
          <a:bodyPr/>
          <a:lstStyle/>
          <a:p>
            <a:r>
              <a:rPr lang="en-US" sz="3400"/>
              <a:t>Personnel Indicators</a:t>
            </a:r>
          </a:p>
        </p:txBody>
      </p:sp>
      <p:sp>
        <p:nvSpPr>
          <p:cNvPr id="8" name="Text Placeholder 7">
            <a:extLst>
              <a:ext uri="{FF2B5EF4-FFF2-40B4-BE49-F238E27FC236}">
                <a16:creationId xmlns:a16="http://schemas.microsoft.com/office/drawing/2014/main" id="{A17F6966-64FA-4851-88A3-AED88851F0A6}"/>
              </a:ext>
            </a:extLst>
          </p:cNvPr>
          <p:cNvSpPr>
            <a:spLocks noGrp="1"/>
          </p:cNvSpPr>
          <p:nvPr>
            <p:ph type="body" sz="quarter" idx="11"/>
          </p:nvPr>
        </p:nvSpPr>
        <p:spPr/>
        <p:txBody>
          <a:bodyPr>
            <a:normAutofit/>
          </a:bodyPr>
          <a:lstStyle/>
          <a:p>
            <a:pPr marL="0" indent="0">
              <a:buNone/>
            </a:pPr>
            <a:r>
              <a:rPr lang="en-US" sz="2400" dirty="0"/>
              <a:t>Personnel Indicators are divided among 6 areas</a:t>
            </a:r>
            <a:r>
              <a:rPr lang="en-US" sz="2400" b="1" dirty="0"/>
              <a:t>:</a:t>
            </a:r>
          </a:p>
          <a:p>
            <a:pPr marL="571500" indent="-571500">
              <a:lnSpc>
                <a:spcPct val="150000"/>
              </a:lnSpc>
              <a:spcAft>
                <a:spcPts val="0"/>
              </a:spcAft>
              <a:buFont typeface="Arial" panose="020B0604020202020204" pitchFamily="34" charset="0"/>
              <a:buChar char="•"/>
            </a:pPr>
            <a:r>
              <a:rPr lang="en-US" sz="2400" dirty="0">
                <a:latin typeface="Palatino Linotype" panose="02040502050505030304" pitchFamily="18" charset="0"/>
              </a:rPr>
              <a:t>Evaluation;</a:t>
            </a:r>
          </a:p>
          <a:p>
            <a:pPr marL="571500" indent="-571500">
              <a:lnSpc>
                <a:spcPct val="150000"/>
              </a:lnSpc>
              <a:spcAft>
                <a:spcPts val="0"/>
              </a:spcAft>
              <a:buFont typeface="Arial" panose="020B0604020202020204" pitchFamily="34" charset="0"/>
              <a:buChar char="•"/>
            </a:pPr>
            <a:r>
              <a:rPr lang="en-US" sz="2400" dirty="0">
                <a:latin typeface="Palatino Linotype" panose="02040502050505030304" pitchFamily="18" charset="0"/>
              </a:rPr>
              <a:t>Professional Learning;</a:t>
            </a:r>
          </a:p>
          <a:p>
            <a:pPr marL="571500" indent="-571500">
              <a:lnSpc>
                <a:spcPct val="150000"/>
              </a:lnSpc>
              <a:spcAft>
                <a:spcPts val="0"/>
              </a:spcAft>
              <a:buFont typeface="Arial" panose="020B0604020202020204" pitchFamily="34" charset="0"/>
              <a:buChar char="•"/>
            </a:pPr>
            <a:r>
              <a:rPr lang="en-US" sz="2400" dirty="0">
                <a:latin typeface="Palatino Linotype" panose="02040502050505030304" pitchFamily="18" charset="0"/>
              </a:rPr>
              <a:t>Provisional Certification;</a:t>
            </a:r>
          </a:p>
          <a:p>
            <a:pPr marL="571500" indent="-571500">
              <a:lnSpc>
                <a:spcPct val="150000"/>
              </a:lnSpc>
              <a:spcAft>
                <a:spcPts val="0"/>
              </a:spcAft>
              <a:buFont typeface="Arial" panose="020B0604020202020204" pitchFamily="34" charset="0"/>
              <a:buChar char="•"/>
            </a:pPr>
            <a:r>
              <a:rPr lang="en-US" sz="2400" dirty="0">
                <a:latin typeface="Palatino Linotype" panose="02040502050505030304" pitchFamily="18" charset="0"/>
              </a:rPr>
              <a:t>Staffing Practices;</a:t>
            </a:r>
          </a:p>
          <a:p>
            <a:pPr marL="571500" indent="-571500">
              <a:lnSpc>
                <a:spcPct val="150000"/>
              </a:lnSpc>
              <a:spcAft>
                <a:spcPts val="0"/>
              </a:spcAft>
              <a:buFont typeface="Arial" panose="020B0604020202020204" pitchFamily="34" charset="0"/>
              <a:buChar char="•"/>
            </a:pPr>
            <a:r>
              <a:rPr lang="en-US" sz="2400" dirty="0">
                <a:latin typeface="Palatino Linotype" panose="02040502050505030304" pitchFamily="18" charset="0"/>
              </a:rPr>
              <a:t>Position Control Roster; and</a:t>
            </a:r>
          </a:p>
          <a:p>
            <a:pPr marL="571500" indent="-571500">
              <a:lnSpc>
                <a:spcPct val="150000"/>
              </a:lnSpc>
              <a:buFont typeface="Arial" panose="020B0604020202020204" pitchFamily="34" charset="0"/>
              <a:buChar char="•"/>
            </a:pPr>
            <a:r>
              <a:rPr lang="en-US" sz="2400" dirty="0">
                <a:latin typeface="Palatino Linotype" panose="02040502050505030304" pitchFamily="18" charset="0"/>
              </a:rPr>
              <a:t>Supervision and Feedback</a:t>
            </a:r>
            <a:endParaRPr lang="en-US" sz="2400" b="1" dirty="0"/>
          </a:p>
        </p:txBody>
      </p:sp>
      <p:sp>
        <p:nvSpPr>
          <p:cNvPr id="5" name="Slide Number Placeholder 4">
            <a:extLst>
              <a:ext uri="{FF2B5EF4-FFF2-40B4-BE49-F238E27FC236}">
                <a16:creationId xmlns:a16="http://schemas.microsoft.com/office/drawing/2014/main" id="{DF899E44-8B8A-4A87-B5A1-3B5E96EC2A49}"/>
              </a:ext>
            </a:extLst>
          </p:cNvPr>
          <p:cNvSpPr>
            <a:spLocks noGrp="1"/>
          </p:cNvSpPr>
          <p:nvPr>
            <p:ph type="sldNum" sz="quarter" idx="10"/>
          </p:nvPr>
        </p:nvSpPr>
        <p:spPr/>
        <p:txBody>
          <a:bodyPr/>
          <a:lstStyle/>
          <a:p>
            <a:fld id="{A3D1C70C-36A2-44FC-A083-98959550CFF4}" type="slidenum">
              <a:rPr lang="en-US" smtClean="0"/>
              <a:t>9</a:t>
            </a:fld>
            <a:endParaRPr lang="en-US"/>
          </a:p>
        </p:txBody>
      </p:sp>
    </p:spTree>
    <p:extLst>
      <p:ext uri="{BB962C8B-B14F-4D97-AF65-F5344CB8AC3E}">
        <p14:creationId xmlns:p14="http://schemas.microsoft.com/office/powerpoint/2010/main" val="441124158"/>
      </p:ext>
    </p:extLst>
  </p:cSld>
  <p:clrMapOvr>
    <a:masterClrMapping/>
  </p:clrMapOvr>
</p:sld>
</file>

<file path=ppt/theme/theme1.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2021-2022">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EE194C2B-F6A0-4A4D-8AC1-A456BC781591}"/>
    </a:ext>
  </a:extLst>
</a:theme>
</file>

<file path=ppt/theme/theme2.xml><?xml version="1.0" encoding="utf-8"?>
<a:theme xmlns:a="http://schemas.openxmlformats.org/drawingml/2006/main" name="4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20F40264-73D6-4105-B881-645A45A081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9BF9E8BB6A4748A016E19093DD998D" ma:contentTypeVersion="14" ma:contentTypeDescription="Create a new document." ma:contentTypeScope="" ma:versionID="d275ddbc28a9ae3c24ca6aa30e058e26">
  <xsd:schema xmlns:xsd="http://www.w3.org/2001/XMLSchema" xmlns:xs="http://www.w3.org/2001/XMLSchema" xmlns:p="http://schemas.microsoft.com/office/2006/metadata/properties" xmlns:ns3="15f85ad2-9bdf-4631-b9c1-1030bc73db8e" xmlns:ns4="e22af703-e01e-4c02-bddb-df20c83ff010" targetNamespace="http://schemas.microsoft.com/office/2006/metadata/properties" ma:root="true" ma:fieldsID="2095c77b6e134d38eaefd3f5260abea1" ns3:_="" ns4:_="">
    <xsd:import namespace="15f85ad2-9bdf-4631-b9c1-1030bc73db8e"/>
    <xsd:import namespace="e22af703-e01e-4c02-bddb-df20c83ff01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85ad2-9bdf-4631-b9c1-1030bc73db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2af703-e01e-4c02-bddb-df20c83ff0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A70292-1608-40AA-9DCC-5A92C77ABF12}">
  <ds:schemaRefs>
    <ds:schemaRef ds:uri="http://purl.org/dc/dcmitype/"/>
    <ds:schemaRef ds:uri="http://schemas.microsoft.com/office/2006/metadata/properties"/>
    <ds:schemaRef ds:uri="http://schemas.microsoft.com/office/2006/documentManagement/types"/>
    <ds:schemaRef ds:uri="http://purl.org/dc/terms/"/>
    <ds:schemaRef ds:uri="15f85ad2-9bdf-4631-b9c1-1030bc73db8e"/>
    <ds:schemaRef ds:uri="e22af703-e01e-4c02-bddb-df20c83ff010"/>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634E6A88-67A7-47F5-B0FC-169D30C74A48}">
  <ds:schemaRefs>
    <ds:schemaRef ds:uri="15f85ad2-9bdf-4631-b9c1-1030bc73db8e"/>
    <ds:schemaRef ds:uri="e22af703-e01e-4c02-bddb-df20c83ff0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895E89-B9AE-4208-90CB-1F8BF8B87F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432</TotalTime>
  <Words>4562</Words>
  <Application>Microsoft Office PowerPoint</Application>
  <PresentationFormat>Widescreen</PresentationFormat>
  <Paragraphs>459</Paragraphs>
  <Slides>42</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Aptos</vt:lpstr>
      <vt:lpstr>Arial</vt:lpstr>
      <vt:lpstr>Calibri</vt:lpstr>
      <vt:lpstr>Courier New</vt:lpstr>
      <vt:lpstr>Palatino Linotype</vt:lpstr>
      <vt:lpstr>Times New Roman</vt:lpstr>
      <vt:lpstr>NJDOE_TitleSlide</vt:lpstr>
      <vt:lpstr>4_NDJOE_Main</vt:lpstr>
      <vt:lpstr>Understanding NJQSAC  District Performance Review Indicators: Personnel </vt:lpstr>
      <vt:lpstr>NJQSAC District Performance Review (DPR)</vt:lpstr>
      <vt:lpstr>District NJQSAC Committee</vt:lpstr>
      <vt:lpstr>NJQSAC District Performance Review (DPR)</vt:lpstr>
      <vt:lpstr>District Submission</vt:lpstr>
      <vt:lpstr>District Submission Due Date</vt:lpstr>
      <vt:lpstr>New Jersey Quality Single Accountability Continuum User Manual</vt:lpstr>
      <vt:lpstr>Purpose of the Personnel DPR</vt:lpstr>
      <vt:lpstr>Personnel Indicators</vt:lpstr>
      <vt:lpstr>Personnel Indicators (1 of 3)</vt:lpstr>
      <vt:lpstr>Personnel Indicators (2 of 3)</vt:lpstr>
      <vt:lpstr>Personnel Indicators (3 of 3)</vt:lpstr>
      <vt:lpstr>NJQSAC Personnel Evaluation Considerations</vt:lpstr>
      <vt:lpstr>Overview of Personnel Indicators 1a–f</vt:lpstr>
      <vt:lpstr>Personnel Indicator 1a (Total of 8 Points) </vt:lpstr>
      <vt:lpstr>Personnel Indicator 1b (Total of 6 Points)</vt:lpstr>
      <vt:lpstr>Personnel Indicator 1c (Total of 4 Points)</vt:lpstr>
      <vt:lpstr>Personnel Indicator 1d (Total of 4 Points)</vt:lpstr>
      <vt:lpstr>Personnel Indicator 1e (Total of 4 Points)</vt:lpstr>
      <vt:lpstr>Sample Size Chart for Personnel Indicators 1d and 1e</vt:lpstr>
      <vt:lpstr>Personnel Indicator 1f (Total of 2 Points)</vt:lpstr>
      <vt:lpstr>Sample Size Chart for Personnel Indicators 2a, 6a, and 6b</vt:lpstr>
      <vt:lpstr>Personnel Indicator 2a (Total of 5 Points)</vt:lpstr>
      <vt:lpstr>Personnel Indicator 2b (Total of 5 Points)</vt:lpstr>
      <vt:lpstr>Personnel Indicator 2c (Total of 5 Points)</vt:lpstr>
      <vt:lpstr>Personnel Indicator 2d (Total of 5 Points)</vt:lpstr>
      <vt:lpstr>Personnel Indicator 2e (Total of 3 Points)</vt:lpstr>
      <vt:lpstr>Personnel Indicator 2f (Total of 2 Points)</vt:lpstr>
      <vt:lpstr>Personnel Indicator 3a (Total of 3 Points)</vt:lpstr>
      <vt:lpstr>Personnel Indicator 3b (Total of 3 Points)</vt:lpstr>
      <vt:lpstr>Personnel Indicator 3c (Total of 3 Points)</vt:lpstr>
      <vt:lpstr>Personnel Indicator 3d (Total of 2 Points)</vt:lpstr>
      <vt:lpstr>Personnel Indicator 4a (Total of 2 Points)</vt:lpstr>
      <vt:lpstr>Personnel Indicator 4b (Total of 2 Points)</vt:lpstr>
      <vt:lpstr>Personnel Indicator 4c (Total of 5 Points)</vt:lpstr>
      <vt:lpstr>Personnel Indicator 4d (Total of 5 Points)</vt:lpstr>
      <vt:lpstr>Personnel Indicator 4e (Total of 2 Points)</vt:lpstr>
      <vt:lpstr>Overview of Personnel Indicators 5a–c</vt:lpstr>
      <vt:lpstr>Personnel Indicators 5a-c (Total of 15 Points)</vt:lpstr>
      <vt:lpstr>Personnel Indicators 6a and 6b (Total of 5 Points)</vt:lpstr>
      <vt:lpstr>Thank You</vt:lpstr>
      <vt:lpstr>Follow Us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NJQSAC Personnel  District Performance Review Indicators</dc:title>
  <dc:creator>New Jersey Department of Education</dc:creator>
  <cp:lastModifiedBy>Thomas, Elizabeth</cp:lastModifiedBy>
  <cp:revision>63</cp:revision>
  <cp:lastPrinted>2021-12-08T15:21:51Z</cp:lastPrinted>
  <dcterms:created xsi:type="dcterms:W3CDTF">2021-10-12T14:10:21Z</dcterms:created>
  <dcterms:modified xsi:type="dcterms:W3CDTF">2024-09-27T12:37:18Z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0x010100989BF9E8BB6A4748A016E19093DD998D</vt:lpwstr>
  </property>
</Properties>
</file>