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58" r:id="rId5"/>
    <p:sldMasterId id="2147483682" r:id="rId6"/>
  </p:sldMasterIdLst>
  <p:notesMasterIdLst>
    <p:notesMasterId r:id="rId19"/>
  </p:notesMasterIdLst>
  <p:handoutMasterIdLst>
    <p:handoutMasterId r:id="rId20"/>
  </p:handoutMasterIdLst>
  <p:sldIdLst>
    <p:sldId id="256" r:id="rId7"/>
    <p:sldId id="263" r:id="rId8"/>
    <p:sldId id="264" r:id="rId9"/>
    <p:sldId id="265" r:id="rId10"/>
    <p:sldId id="266" r:id="rId11"/>
    <p:sldId id="267" r:id="rId12"/>
    <p:sldId id="271" r:id="rId13"/>
    <p:sldId id="268" r:id="rId14"/>
    <p:sldId id="269" r:id="rId15"/>
    <p:sldId id="270" r:id="rId16"/>
    <p:sldId id="272" r:id="rId17"/>
    <p:sldId id="25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76A782F-AAEB-9601-3060-294B0A910A44}" name="Mazzagatti, Peter" initials="MP" userId="S::pmazzaga@doe.nj.gov::d885410b-8af8-48ce-89eb-76b89c7a7250" providerId="AD"/>
  <p188:author id="{00734097-627B-C522-23D9-7E9C800680EE}" name="Haberl, Lisa" initials="HL" userId="S::lhaberl@doe.nj.gov::b64cb466-aeff-4190-9e2e-da1f32030b7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aberl, Lisa" initials="HL" lastIdx="1" clrIdx="0">
    <p:extLst>
      <p:ext uri="{19B8F6BF-5375-455C-9EA6-DF929625EA0E}">
        <p15:presenceInfo xmlns:p15="http://schemas.microsoft.com/office/powerpoint/2012/main" userId="S::lhaberl@doe.nj.gov::b64cb466-aeff-4190-9e2e-da1f32030b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2405"/>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8-21T18:47:44.152" idx="1">
    <p:pos x="6696" y="2824"/>
    <p:text>Note: We will need the updated Department slide for X and Threads</p:text>
    <p:extLst>
      <p:ext uri="{C676402C-5697-4E1C-873F-D02D1690AC5C}">
        <p15:threadingInfo xmlns:p15="http://schemas.microsoft.com/office/powerpoint/2012/main" timeZoneBias="24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3CA4259-EAE7-46D8-9E95-EECF2226332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latin typeface="Palatino Linotype" panose="02040502050505030304" pitchFamily="18" charset="0"/>
            </a:endParaRPr>
          </a:p>
        </p:txBody>
      </p:sp>
      <p:sp>
        <p:nvSpPr>
          <p:cNvPr id="3" name="Date Placeholder 2">
            <a:extLst>
              <a:ext uri="{FF2B5EF4-FFF2-40B4-BE49-F238E27FC236}">
                <a16:creationId xmlns:a16="http://schemas.microsoft.com/office/drawing/2014/main" id="{B1A12993-B11F-4A1A-9605-19E2237870B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7425AFB-E73E-4C47-BA4D-95B867A1CC07}" type="datetimeFigureOut">
              <a:rPr lang="en-US" smtClean="0">
                <a:latin typeface="Palatino Linotype" panose="02040502050505030304" pitchFamily="18" charset="0"/>
              </a:rPr>
              <a:t>9/5/2023</a:t>
            </a:fld>
            <a:endParaRPr lang="en-US">
              <a:latin typeface="Palatino Linotype" panose="02040502050505030304" pitchFamily="18" charset="0"/>
            </a:endParaRPr>
          </a:p>
        </p:txBody>
      </p:sp>
      <p:sp>
        <p:nvSpPr>
          <p:cNvPr id="4" name="Footer Placeholder 3">
            <a:extLst>
              <a:ext uri="{FF2B5EF4-FFF2-40B4-BE49-F238E27FC236}">
                <a16:creationId xmlns:a16="http://schemas.microsoft.com/office/drawing/2014/main" id="{3F405770-E5EF-402C-9691-9BF7CF31DC1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latin typeface="Palatino Linotype" panose="02040502050505030304" pitchFamily="18" charset="0"/>
            </a:endParaRPr>
          </a:p>
        </p:txBody>
      </p:sp>
      <p:sp>
        <p:nvSpPr>
          <p:cNvPr id="5" name="Slide Number Placeholder 4">
            <a:extLst>
              <a:ext uri="{FF2B5EF4-FFF2-40B4-BE49-F238E27FC236}">
                <a16:creationId xmlns:a16="http://schemas.microsoft.com/office/drawing/2014/main" id="{D754CEE4-A16C-4F67-915C-EEEA190ED36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E8FD18C-D8A1-484B-BA09-7DA4094F3736}" type="slidenum">
              <a:rPr lang="en-US" smtClean="0">
                <a:latin typeface="Palatino Linotype" panose="02040502050505030304" pitchFamily="18" charset="0"/>
              </a:rPr>
              <a:t>‹#›</a:t>
            </a:fld>
            <a:endParaRPr lang="en-US">
              <a:latin typeface="Palatino Linotype" panose="02040502050505030304" pitchFamily="18" charset="0"/>
            </a:endParaRPr>
          </a:p>
        </p:txBody>
      </p:sp>
    </p:spTree>
    <p:extLst>
      <p:ext uri="{BB962C8B-B14F-4D97-AF65-F5344CB8AC3E}">
        <p14:creationId xmlns:p14="http://schemas.microsoft.com/office/powerpoint/2010/main" val="23140154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alatino Linotype" panose="02040502050505030304" pitchFamily="18"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alatino Linotype" panose="02040502050505030304" pitchFamily="18" charset="0"/>
              </a:defRPr>
            </a:lvl1pPr>
          </a:lstStyle>
          <a:p>
            <a:fld id="{5D8AC223-25EB-40B2-9538-010511AACFA5}" type="datetimeFigureOut">
              <a:rPr lang="en-US" smtClean="0"/>
              <a:pPr/>
              <a:t>9/5/2023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alatino Linotype" panose="02040502050505030304" pitchFamily="18"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alatino Linotype" panose="02040502050505030304" pitchFamily="18" charset="0"/>
              </a:defRPr>
            </a:lvl1pPr>
          </a:lstStyle>
          <a:p>
            <a:fld id="{B97A44F7-5F69-4F06-8F30-FB0E6EC0A151}" type="slidenum">
              <a:rPr lang="en-US" smtClean="0"/>
              <a:pPr/>
              <a:t>‹#›</a:t>
            </a:fld>
            <a:endParaRPr lang="en-US"/>
          </a:p>
        </p:txBody>
      </p:sp>
    </p:spTree>
    <p:extLst>
      <p:ext uri="{BB962C8B-B14F-4D97-AF65-F5344CB8AC3E}">
        <p14:creationId xmlns:p14="http://schemas.microsoft.com/office/powerpoint/2010/main" val="1606755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Palatino Linotype" panose="02040502050505030304" pitchFamily="18" charset="0"/>
        <a:ea typeface="+mn-ea"/>
        <a:cs typeface="+mn-cs"/>
      </a:defRPr>
    </a:lvl1pPr>
    <a:lvl2pPr marL="457200" algn="l" defTabSz="914400" rtl="0" eaLnBrk="1" latinLnBrk="0" hangingPunct="1">
      <a:defRPr sz="1200" kern="1200">
        <a:solidFill>
          <a:schemeClr val="tx1"/>
        </a:solidFill>
        <a:latin typeface="Palatino Linotype" panose="02040502050505030304" pitchFamily="18" charset="0"/>
        <a:ea typeface="+mn-ea"/>
        <a:cs typeface="+mn-cs"/>
      </a:defRPr>
    </a:lvl2pPr>
    <a:lvl3pPr marL="914400" algn="l" defTabSz="914400" rtl="0" eaLnBrk="1" latinLnBrk="0" hangingPunct="1">
      <a:defRPr sz="1200" kern="1200">
        <a:solidFill>
          <a:schemeClr val="tx1"/>
        </a:solidFill>
        <a:latin typeface="Palatino Linotype" panose="02040502050505030304" pitchFamily="18" charset="0"/>
        <a:ea typeface="+mn-ea"/>
        <a:cs typeface="+mn-cs"/>
      </a:defRPr>
    </a:lvl3pPr>
    <a:lvl4pPr marL="1371600" algn="l" defTabSz="914400" rtl="0" eaLnBrk="1" latinLnBrk="0" hangingPunct="1">
      <a:defRPr sz="1200" kern="1200">
        <a:solidFill>
          <a:schemeClr val="tx1"/>
        </a:solidFill>
        <a:latin typeface="Palatino Linotype" panose="02040502050505030304" pitchFamily="18" charset="0"/>
        <a:ea typeface="+mn-ea"/>
        <a:cs typeface="+mn-cs"/>
      </a:defRPr>
    </a:lvl4pPr>
    <a:lvl5pPr marL="1828800" algn="l" defTabSz="914400" rtl="0" eaLnBrk="1" latinLnBrk="0" hangingPunct="1">
      <a:defRPr sz="1200" kern="1200">
        <a:solidFill>
          <a:schemeClr val="tx1"/>
        </a:solidFill>
        <a:latin typeface="Palatino Linotype" panose="0204050205050503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pPr/>
              <a:t>1</a:t>
            </a:fld>
            <a:endParaRPr lang="en-US"/>
          </a:p>
        </p:txBody>
      </p:sp>
    </p:spTree>
    <p:extLst>
      <p:ext uri="{BB962C8B-B14F-4D97-AF65-F5344CB8AC3E}">
        <p14:creationId xmlns:p14="http://schemas.microsoft.com/office/powerpoint/2010/main" val="3451406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B97A44F7-5F69-4F06-8F30-FB0E6EC0A151}" type="slidenum">
              <a:rPr lang="en-US" smtClean="0"/>
              <a:pPr/>
              <a:t>2</a:t>
            </a:fld>
            <a:endParaRPr lang="en-US"/>
          </a:p>
        </p:txBody>
      </p:sp>
    </p:spTree>
    <p:extLst>
      <p:ext uri="{BB962C8B-B14F-4D97-AF65-F5344CB8AC3E}">
        <p14:creationId xmlns:p14="http://schemas.microsoft.com/office/powerpoint/2010/main" val="2295825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014B6A3B-3BF1-49BB-A418-D9BD7963E314}"/>
              </a:ext>
            </a:extLst>
          </p:cNvPr>
          <p:cNvSpPr>
            <a:spLocks noGrp="1"/>
          </p:cNvSpPr>
          <p:nvPr>
            <p:ph type="body" sz="quarter" idx="11"/>
          </p:nvPr>
        </p:nvSpPr>
        <p:spPr>
          <a:xfrm>
            <a:off x="171451" y="1222375"/>
            <a:ext cx="11849100" cy="4803775"/>
          </a:xfrm>
        </p:spPr>
        <p:txBody>
          <a:bodyPr/>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2276410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_Picture_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p>
        </p:txBody>
      </p:sp>
      <p:sp>
        <p:nvSpPr>
          <p:cNvPr id="6" name="Text Placeholder 5">
            <a:extLst>
              <a:ext uri="{FF2B5EF4-FFF2-40B4-BE49-F238E27FC236}">
                <a16:creationId xmlns:a16="http://schemas.microsoft.com/office/drawing/2014/main" id="{D61273DB-711C-4569-B5D6-110AE7AF38FD}"/>
              </a:ext>
            </a:extLst>
          </p:cNvPr>
          <p:cNvSpPr>
            <a:spLocks noGrp="1"/>
          </p:cNvSpPr>
          <p:nvPr>
            <p:ph type="body" sz="quarter" idx="13"/>
          </p:nvPr>
        </p:nvSpPr>
        <p:spPr>
          <a:xfrm>
            <a:off x="165100" y="1277651"/>
            <a:ext cx="11853863" cy="765753"/>
          </a:xfrm>
        </p:spPr>
        <p:txBody>
          <a:bodyPr/>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175657" y="2341622"/>
            <a:ext cx="10255262" cy="361735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617237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_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6" name="Picture Placeholder">
            <a:extLst>
              <a:ext uri="{FF2B5EF4-FFF2-40B4-BE49-F238E27FC236}">
                <a16:creationId xmlns:a16="http://schemas.microsoft.com/office/drawing/2014/main" id="{8EB81FAF-D709-4158-AB3A-6470D4C7F238}"/>
              </a:ext>
            </a:extLst>
          </p:cNvPr>
          <p:cNvSpPr>
            <a:spLocks noGrp="1"/>
          </p:cNvSpPr>
          <p:nvPr>
            <p:ph type="pic" sz="quarter" idx="13"/>
          </p:nvPr>
        </p:nvSpPr>
        <p:spPr>
          <a:xfrm>
            <a:off x="1430460" y="1520826"/>
            <a:ext cx="9808557" cy="3687782"/>
          </a:xfrm>
        </p:spPr>
        <p:txBody>
          <a:bodyPr/>
          <a:lstStyle/>
          <a:p>
            <a:r>
              <a:rPr lang="en-US"/>
              <a:t>Click icon to add picture</a:t>
            </a:r>
          </a:p>
        </p:txBody>
      </p:sp>
      <p:sp>
        <p:nvSpPr>
          <p:cNvPr id="7" name="Text Placeholder 5">
            <a:extLst>
              <a:ext uri="{FF2B5EF4-FFF2-40B4-BE49-F238E27FC236}">
                <a16:creationId xmlns:a16="http://schemas.microsoft.com/office/drawing/2014/main" id="{7D6D3F22-3F6B-483B-8748-C40C664682D6}"/>
              </a:ext>
            </a:extLst>
          </p:cNvPr>
          <p:cNvSpPr>
            <a:spLocks noGrp="1"/>
          </p:cNvSpPr>
          <p:nvPr>
            <p:ph type="body" sz="quarter" idx="14" hasCustomPrompt="1"/>
          </p:nvPr>
        </p:nvSpPr>
        <p:spPr>
          <a:xfrm>
            <a:off x="1430460" y="5457471"/>
            <a:ext cx="9808556" cy="550863"/>
          </a:xfrm>
        </p:spPr>
        <p:txBody>
          <a:bodyPr rIns="91440">
            <a:noAutofit/>
          </a:bodyPr>
          <a:lstStyle>
            <a:lvl1pPr marL="0" indent="0">
              <a:buNone/>
              <a:defRPr sz="2000"/>
            </a:lvl1pPr>
          </a:lstStyle>
          <a:p>
            <a:pPr lvl="0"/>
            <a:r>
              <a:rPr lang="en-US"/>
              <a:t>Enter source/citation</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427566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65254" y="1226582"/>
            <a:ext cx="5563517" cy="468947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1">
            <a:extLst>
              <a:ext uri="{FF2B5EF4-FFF2-40B4-BE49-F238E27FC236}">
                <a16:creationId xmlns:a16="http://schemas.microsoft.com/office/drawing/2014/main" id="{78BB418D-9BD3-4031-AC15-403BABC477DA}"/>
              </a:ext>
            </a:extLst>
          </p:cNvPr>
          <p:cNvSpPr>
            <a:spLocks noGrp="1"/>
          </p:cNvSpPr>
          <p:nvPr>
            <p:ph type="body" sz="half" idx="2"/>
          </p:nvPr>
        </p:nvSpPr>
        <p:spPr>
          <a:xfrm>
            <a:off x="6096000" y="1226581"/>
            <a:ext cx="5930746" cy="468947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7326478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_caption_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65254" y="1226582"/>
            <a:ext cx="5563517" cy="41571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6" name="Text Placeholder 5">
            <a:extLst>
              <a:ext uri="{FF2B5EF4-FFF2-40B4-BE49-F238E27FC236}">
                <a16:creationId xmlns:a16="http://schemas.microsoft.com/office/drawing/2014/main" id="{5BDDE2DB-6549-448D-B8B8-EC5750411848}"/>
              </a:ext>
            </a:extLst>
          </p:cNvPr>
          <p:cNvSpPr>
            <a:spLocks noGrp="1"/>
          </p:cNvSpPr>
          <p:nvPr>
            <p:ph type="body" sz="quarter" idx="13" hasCustomPrompt="1"/>
          </p:nvPr>
        </p:nvSpPr>
        <p:spPr>
          <a:xfrm>
            <a:off x="165100" y="5457825"/>
            <a:ext cx="5564188" cy="550863"/>
          </a:xfrm>
        </p:spPr>
        <p:txBody>
          <a:bodyPr rIns="91440">
            <a:noAutofit/>
          </a:bodyPr>
          <a:lstStyle>
            <a:lvl1pPr marL="0" indent="0">
              <a:buNone/>
              <a:defRPr sz="1600"/>
            </a:lvl1pPr>
          </a:lstStyle>
          <a:p>
            <a:pPr lvl="0"/>
            <a:r>
              <a:rPr lang="en-US"/>
              <a:t>Enter source/citation</a:t>
            </a:r>
          </a:p>
        </p:txBody>
      </p:sp>
      <p:sp>
        <p:nvSpPr>
          <p:cNvPr id="4" name="Text Placeholder 1">
            <a:extLst>
              <a:ext uri="{FF2B5EF4-FFF2-40B4-BE49-F238E27FC236}">
                <a16:creationId xmlns:a16="http://schemas.microsoft.com/office/drawing/2014/main" id="{78BB418D-9BD3-4031-AC15-403BABC477DA}"/>
              </a:ext>
            </a:extLst>
          </p:cNvPr>
          <p:cNvSpPr>
            <a:spLocks noGrp="1"/>
          </p:cNvSpPr>
          <p:nvPr>
            <p:ph type="body" sz="half" idx="2"/>
          </p:nvPr>
        </p:nvSpPr>
        <p:spPr>
          <a:xfrm>
            <a:off x="6096000" y="1226581"/>
            <a:ext cx="5930746" cy="468947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1239446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ank_Yo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website">
            <a:extLst>
              <a:ext uri="{FF2B5EF4-FFF2-40B4-BE49-F238E27FC236}">
                <a16:creationId xmlns:a16="http://schemas.microsoft.com/office/drawing/2014/main" id="{257493FF-CD20-4B73-9767-F1B99F11BE08}"/>
              </a:ext>
            </a:extLst>
          </p:cNvPr>
          <p:cNvSpPr>
            <a:spLocks noGrp="1"/>
          </p:cNvSpPr>
          <p:nvPr>
            <p:ph idx="1" hasCustomPrompt="1"/>
          </p:nvPr>
        </p:nvSpPr>
        <p:spPr>
          <a:xfrm>
            <a:off x="0" y="1256859"/>
            <a:ext cx="12192000" cy="747579"/>
          </a:xfrm>
        </p:spPr>
        <p:txBody>
          <a:bodyPr lIns="0" rIns="91440">
            <a:normAutofit/>
          </a:bodyPr>
          <a:lstStyle>
            <a:lvl1pPr marL="0" indent="0" algn="ctr">
              <a:spcBef>
                <a:spcPts val="0"/>
              </a:spcBef>
              <a:buNone/>
              <a:defRPr sz="3200"/>
            </a:lvl1pPr>
          </a:lstStyle>
          <a:p>
            <a:pPr lvl="0"/>
            <a:r>
              <a:rPr lang="en-US"/>
              <a:t>Department or Office Webpage</a:t>
            </a:r>
          </a:p>
        </p:txBody>
      </p:sp>
      <p:sp>
        <p:nvSpPr>
          <p:cNvPr id="5" name="contact info">
            <a:extLst>
              <a:ext uri="{FF2B5EF4-FFF2-40B4-BE49-F238E27FC236}">
                <a16:creationId xmlns:a16="http://schemas.microsoft.com/office/drawing/2014/main" id="{6F4F1684-EE2D-419B-9D6E-6617B1C18A9E}"/>
              </a:ext>
            </a:extLst>
          </p:cNvPr>
          <p:cNvSpPr>
            <a:spLocks noGrp="1"/>
          </p:cNvSpPr>
          <p:nvPr>
            <p:ph idx="13" hasCustomPrompt="1"/>
          </p:nvPr>
        </p:nvSpPr>
        <p:spPr>
          <a:xfrm>
            <a:off x="-1" y="2226096"/>
            <a:ext cx="12191999" cy="1493491"/>
          </a:xfrm>
        </p:spPr>
        <p:txBody>
          <a:bodyPr lIns="0" rIns="0">
            <a:normAutofit/>
          </a:bodyPr>
          <a:lstStyle>
            <a:lvl1pPr marL="0" indent="0" algn="ctr">
              <a:spcBef>
                <a:spcPts val="0"/>
              </a:spcBef>
              <a:spcAft>
                <a:spcPts val="1200"/>
              </a:spcAft>
              <a:buNone/>
              <a:defRPr sz="3200"/>
            </a:lvl1pPr>
          </a:lstStyle>
          <a:p>
            <a:pPr lvl="0"/>
            <a:r>
              <a:rPr lang="en-US"/>
              <a:t>Contact Info</a:t>
            </a:r>
          </a:p>
        </p:txBody>
      </p:sp>
      <p:sp>
        <p:nvSpPr>
          <p:cNvPr id="7" name="follow us">
            <a:extLst>
              <a:ext uri="{FF2B5EF4-FFF2-40B4-BE49-F238E27FC236}">
                <a16:creationId xmlns:a16="http://schemas.microsoft.com/office/drawing/2014/main" id="{45487015-5153-4640-AB82-30B0797FB536}"/>
              </a:ext>
            </a:extLst>
          </p:cNvPr>
          <p:cNvSpPr>
            <a:spLocks noGrp="1"/>
          </p:cNvSpPr>
          <p:nvPr>
            <p:ph idx="14" hasCustomPrompt="1"/>
          </p:nvPr>
        </p:nvSpPr>
        <p:spPr>
          <a:xfrm>
            <a:off x="0" y="3901967"/>
            <a:ext cx="12192000" cy="640081"/>
          </a:xfrm>
        </p:spPr>
        <p:txBody>
          <a:bodyPr lIns="0" rIns="0">
            <a:normAutofit/>
          </a:bodyPr>
          <a:lstStyle>
            <a:lvl1pPr marL="0" indent="0" algn="ctr">
              <a:spcBef>
                <a:spcPts val="0"/>
              </a:spcBef>
              <a:spcAft>
                <a:spcPts val="0"/>
              </a:spcAft>
              <a:buNone/>
              <a:defRPr sz="2400" b="1"/>
            </a:lvl1pPr>
          </a:lstStyle>
          <a:p>
            <a:pPr lvl="0"/>
            <a:r>
              <a:rPr lang="en-US"/>
              <a:t>Text</a:t>
            </a:r>
          </a:p>
        </p:txBody>
      </p:sp>
      <p:pic>
        <p:nvPicPr>
          <p:cNvPr id="8" name="Facebook">
            <a:extLst>
              <a:ext uri="{FF2B5EF4-FFF2-40B4-BE49-F238E27FC236}">
                <a16:creationId xmlns:a16="http://schemas.microsoft.com/office/drawing/2014/main" id="{D47437DB-276A-491E-9DED-5CE275B555E9}"/>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67940" y="4737577"/>
            <a:ext cx="644285" cy="640080"/>
          </a:xfrm>
          <a:prstGeom prst="rect">
            <a:avLst/>
          </a:prstGeom>
        </p:spPr>
      </p:pic>
      <p:sp>
        <p:nvSpPr>
          <p:cNvPr id="11" name="Facebook handle">
            <a:extLst>
              <a:ext uri="{FF2B5EF4-FFF2-40B4-BE49-F238E27FC236}">
                <a16:creationId xmlns:a16="http://schemas.microsoft.com/office/drawing/2014/main" id="{582D491C-6C97-4EB7-9FC4-C09543B2B4CB}"/>
              </a:ext>
            </a:extLst>
          </p:cNvPr>
          <p:cNvSpPr>
            <a:spLocks noGrp="1"/>
          </p:cNvSpPr>
          <p:nvPr>
            <p:ph type="body" sz="quarter" idx="15" hasCustomPrompt="1"/>
          </p:nvPr>
        </p:nvSpPr>
        <p:spPr>
          <a:xfrm>
            <a:off x="3518901" y="5497665"/>
            <a:ext cx="1542361" cy="640080"/>
          </a:xfrm>
        </p:spPr>
        <p:txBody>
          <a:bodyPr rIns="0">
            <a:noAutofit/>
          </a:bodyPr>
          <a:lstStyle>
            <a:lvl1pPr marL="0" indent="0" algn="ctr">
              <a:buNone/>
              <a:defRPr sz="1400"/>
            </a:lvl1pPr>
          </a:lstStyle>
          <a:p>
            <a:pPr lvl="0"/>
            <a:r>
              <a:rPr lang="en-US"/>
              <a:t>Enter Facebook info</a:t>
            </a:r>
          </a:p>
        </p:txBody>
      </p:sp>
      <p:pic>
        <p:nvPicPr>
          <p:cNvPr id="9" name="Twitter">
            <a:extLst>
              <a:ext uri="{FF2B5EF4-FFF2-40B4-BE49-F238E27FC236}">
                <a16:creationId xmlns:a16="http://schemas.microsoft.com/office/drawing/2014/main" id="{0D9005C3-B95E-4B18-AAE7-E24BE5196D0C}"/>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6823" y="4737577"/>
            <a:ext cx="638349" cy="640080"/>
          </a:xfrm>
          <a:prstGeom prst="rect">
            <a:avLst/>
          </a:prstGeom>
        </p:spPr>
      </p:pic>
      <p:sp>
        <p:nvSpPr>
          <p:cNvPr id="12" name="Twitter handle">
            <a:extLst>
              <a:ext uri="{FF2B5EF4-FFF2-40B4-BE49-F238E27FC236}">
                <a16:creationId xmlns:a16="http://schemas.microsoft.com/office/drawing/2014/main" id="{86493432-72F4-449E-B539-D1AA7F57D162}"/>
              </a:ext>
            </a:extLst>
          </p:cNvPr>
          <p:cNvSpPr>
            <a:spLocks noGrp="1"/>
          </p:cNvSpPr>
          <p:nvPr>
            <p:ph type="body" sz="quarter" idx="16" hasCustomPrompt="1"/>
          </p:nvPr>
        </p:nvSpPr>
        <p:spPr>
          <a:xfrm>
            <a:off x="5291766" y="5497665"/>
            <a:ext cx="1608463" cy="640081"/>
          </a:xfrm>
        </p:spPr>
        <p:txBody>
          <a:bodyPr rIns="91440">
            <a:noAutofit/>
          </a:bodyPr>
          <a:lstStyle>
            <a:lvl1pPr marL="0" indent="0" algn="ctr">
              <a:buNone/>
              <a:defRPr sz="1400"/>
            </a:lvl1pPr>
          </a:lstStyle>
          <a:p>
            <a:pPr lvl="0"/>
            <a:r>
              <a:rPr lang="en-US"/>
              <a:t>Enter Twitter info</a:t>
            </a:r>
          </a:p>
        </p:txBody>
      </p:sp>
      <p:pic>
        <p:nvPicPr>
          <p:cNvPr id="10" name="Instagram">
            <a:extLst>
              <a:ext uri="{FF2B5EF4-FFF2-40B4-BE49-F238E27FC236}">
                <a16:creationId xmlns:a16="http://schemas.microsoft.com/office/drawing/2014/main" id="{378C0CF0-E836-4DD3-855C-BE5F54E6A3E9}"/>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7579776" y="4690799"/>
            <a:ext cx="734848" cy="733636"/>
          </a:xfrm>
          <a:prstGeom prst="rect">
            <a:avLst/>
          </a:prstGeom>
        </p:spPr>
      </p:pic>
      <p:sp>
        <p:nvSpPr>
          <p:cNvPr id="13" name="Instagram handle">
            <a:extLst>
              <a:ext uri="{FF2B5EF4-FFF2-40B4-BE49-F238E27FC236}">
                <a16:creationId xmlns:a16="http://schemas.microsoft.com/office/drawing/2014/main" id="{3B7466F7-8FB3-4D97-990A-262C144EE8EF}"/>
              </a:ext>
            </a:extLst>
          </p:cNvPr>
          <p:cNvSpPr>
            <a:spLocks noGrp="1"/>
          </p:cNvSpPr>
          <p:nvPr userDrawn="1">
            <p:ph type="body" sz="quarter" idx="17" hasCustomPrompt="1"/>
          </p:nvPr>
        </p:nvSpPr>
        <p:spPr>
          <a:xfrm>
            <a:off x="7182175" y="5497665"/>
            <a:ext cx="1608462" cy="640081"/>
          </a:xfrm>
        </p:spPr>
        <p:txBody>
          <a:bodyPr rIns="91440">
            <a:noAutofit/>
          </a:bodyPr>
          <a:lstStyle>
            <a:lvl1pPr marL="0" indent="0" algn="ctr">
              <a:buNone/>
              <a:defRPr sz="1400"/>
            </a:lvl1pPr>
          </a:lstStyle>
          <a:p>
            <a:pPr lvl="0"/>
            <a:r>
              <a:rPr lang="en-US"/>
              <a:t>Enter Instagram info</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userDrawn="1">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8988602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Presentation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14CF2-96BC-4ED7-87C7-9D6684FBC9F1}"/>
              </a:ext>
            </a:extLst>
          </p:cNvPr>
          <p:cNvSpPr>
            <a:spLocks noGrp="1"/>
          </p:cNvSpPr>
          <p:nvPr>
            <p:ph type="ctrTitle" hasCustomPrompt="1"/>
          </p:nvPr>
        </p:nvSpPr>
        <p:spPr>
          <a:xfrm>
            <a:off x="0" y="2037850"/>
            <a:ext cx="12191999" cy="1282447"/>
          </a:xfrm>
        </p:spPr>
        <p:txBody>
          <a:bodyPr anchor="b"/>
          <a:lstStyle>
            <a:lvl1pPr algn="ctr">
              <a:defRPr sz="5400"/>
            </a:lvl1pPr>
          </a:lstStyle>
          <a:p>
            <a:r>
              <a:rPr lang="en-US"/>
              <a:t>Presentation Title</a:t>
            </a:r>
          </a:p>
        </p:txBody>
      </p:sp>
      <p:sp>
        <p:nvSpPr>
          <p:cNvPr id="3" name="Subtitle 2">
            <a:extLst>
              <a:ext uri="{FF2B5EF4-FFF2-40B4-BE49-F238E27FC236}">
                <a16:creationId xmlns:a16="http://schemas.microsoft.com/office/drawing/2014/main" id="{CE9FB07D-9D60-4B83-BCD7-C0D73181423A}"/>
              </a:ext>
            </a:extLst>
          </p:cNvPr>
          <p:cNvSpPr>
            <a:spLocks noGrp="1"/>
          </p:cNvSpPr>
          <p:nvPr>
            <p:ph type="subTitle" idx="1" hasCustomPrompt="1"/>
          </p:nvPr>
        </p:nvSpPr>
        <p:spPr>
          <a:xfrm>
            <a:off x="1" y="3654080"/>
            <a:ext cx="12191998" cy="2198080"/>
          </a:xfrm>
        </p:spPr>
        <p:txBody>
          <a:bodyPr/>
          <a:lstStyle>
            <a:lvl1pPr marL="0" indent="0" algn="ctr">
              <a:buNone/>
              <a:defRPr sz="2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Office Name</a:t>
            </a:r>
          </a:p>
          <a:p>
            <a:r>
              <a:rPr lang="en-US"/>
              <a:t>Division Name</a:t>
            </a:r>
          </a:p>
          <a:p>
            <a:r>
              <a:rPr lang="en-US"/>
              <a:t>Date</a:t>
            </a:r>
          </a:p>
        </p:txBody>
      </p:sp>
    </p:spTree>
    <p:extLst>
      <p:ext uri="{BB962C8B-B14F-4D97-AF65-F5344CB8AC3E}">
        <p14:creationId xmlns:p14="http://schemas.microsoft.com/office/powerpoint/2010/main" val="16553725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Section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264C6-2DE2-4496-9BDD-E370398EF70B}"/>
              </a:ext>
            </a:extLst>
          </p:cNvPr>
          <p:cNvSpPr>
            <a:spLocks noGrp="1"/>
          </p:cNvSpPr>
          <p:nvPr>
            <p:ph type="title"/>
          </p:nvPr>
        </p:nvSpPr>
        <p:spPr>
          <a:xfrm>
            <a:off x="0" y="1203650"/>
            <a:ext cx="12192000" cy="2726386"/>
          </a:xfrm>
        </p:spPr>
        <p:txBody>
          <a:bodyPr/>
          <a:lstStyle>
            <a:lvl1pPr algn="ctr">
              <a:defRPr/>
            </a:lvl1pPr>
          </a:lstStyle>
          <a:p>
            <a:r>
              <a:rPr lang="en-US"/>
              <a:t>Click to edit Master title style</a:t>
            </a:r>
          </a:p>
        </p:txBody>
      </p:sp>
      <p:sp>
        <p:nvSpPr>
          <p:cNvPr id="5" name="Slide Number Placeholder 4">
            <a:extLst>
              <a:ext uri="{FF2B5EF4-FFF2-40B4-BE49-F238E27FC236}">
                <a16:creationId xmlns:a16="http://schemas.microsoft.com/office/drawing/2014/main" id="{CD1FDB5E-23D5-4641-84CD-18757E9EBC1F}"/>
              </a:ext>
            </a:extLst>
          </p:cNvPr>
          <p:cNvSpPr>
            <a:spLocks noGrp="1"/>
          </p:cNvSpPr>
          <p:nvPr>
            <p:ph type="sldNum" sz="quarter" idx="12"/>
          </p:nvPr>
        </p:nvSpPr>
        <p:spPr>
          <a:xfrm>
            <a:off x="8610600" y="6294482"/>
            <a:ext cx="2743200" cy="365125"/>
          </a:xfrm>
        </p:spPr>
        <p:txBody>
          <a:bodyPr/>
          <a:lstStyle/>
          <a:p>
            <a:fld id="{063B872D-3AE9-4542-A461-B751CD6BB84C}" type="slidenum">
              <a:rPr lang="en-US" smtClean="0"/>
              <a:t>‹#›</a:t>
            </a:fld>
            <a:endParaRPr lang="en-US"/>
          </a:p>
        </p:txBody>
      </p:sp>
    </p:spTree>
    <p:extLst>
      <p:ext uri="{BB962C8B-B14F-4D97-AF65-F5344CB8AC3E}">
        <p14:creationId xmlns:p14="http://schemas.microsoft.com/office/powerpoint/2010/main" val="157648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_Content_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Content Placeholder 1">
            <a:extLst>
              <a:ext uri="{FF2B5EF4-FFF2-40B4-BE49-F238E27FC236}">
                <a16:creationId xmlns:a16="http://schemas.microsoft.com/office/drawing/2014/main" id="{257493FF-CD20-4B73-9767-F1B99F11BE08}"/>
              </a:ext>
            </a:extLst>
          </p:cNvPr>
          <p:cNvSpPr>
            <a:spLocks noGrp="1"/>
          </p:cNvSpPr>
          <p:nvPr>
            <p:ph idx="1"/>
          </p:nvPr>
        </p:nvSpPr>
        <p:spPr>
          <a:xfrm>
            <a:off x="146292" y="1430627"/>
            <a:ext cx="11890272" cy="2226974"/>
          </a:xfrm>
        </p:spPr>
        <p:txBody>
          <a:bodyPr>
            <a:no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5" name="Content Placeholder 2">
            <a:extLst>
              <a:ext uri="{FF2B5EF4-FFF2-40B4-BE49-F238E27FC236}">
                <a16:creationId xmlns:a16="http://schemas.microsoft.com/office/drawing/2014/main" id="{78EA82EE-04AA-4E18-9C5B-623D41A88E2B}"/>
              </a:ext>
            </a:extLst>
          </p:cNvPr>
          <p:cNvSpPr>
            <a:spLocks noGrp="1"/>
          </p:cNvSpPr>
          <p:nvPr>
            <p:ph idx="13"/>
          </p:nvPr>
        </p:nvSpPr>
        <p:spPr>
          <a:xfrm>
            <a:off x="155436" y="3735253"/>
            <a:ext cx="11890272" cy="2226974"/>
          </a:xfrm>
        </p:spPr>
        <p:txBody>
          <a:bodyPr>
            <a:no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388781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wo_Content_Sub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7" name="Subtitle 1">
            <a:extLst>
              <a:ext uri="{FF2B5EF4-FFF2-40B4-BE49-F238E27FC236}">
                <a16:creationId xmlns:a16="http://schemas.microsoft.com/office/drawing/2014/main" id="{FE7420B2-557E-48EE-B2B6-06D64A51825A}"/>
              </a:ext>
            </a:extLst>
          </p:cNvPr>
          <p:cNvSpPr>
            <a:spLocks noGrp="1"/>
          </p:cNvSpPr>
          <p:nvPr>
            <p:ph type="body" idx="14"/>
          </p:nvPr>
        </p:nvSpPr>
        <p:spPr>
          <a:xfrm>
            <a:off x="146291" y="1138548"/>
            <a:ext cx="11890271"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 name="Content Placeholder 1">
            <a:extLst>
              <a:ext uri="{FF2B5EF4-FFF2-40B4-BE49-F238E27FC236}">
                <a16:creationId xmlns:a16="http://schemas.microsoft.com/office/drawing/2014/main" id="{257493FF-CD20-4B73-9767-F1B99F11BE08}"/>
              </a:ext>
            </a:extLst>
          </p:cNvPr>
          <p:cNvSpPr>
            <a:spLocks noGrp="1"/>
          </p:cNvSpPr>
          <p:nvPr>
            <p:ph idx="1"/>
          </p:nvPr>
        </p:nvSpPr>
        <p:spPr>
          <a:xfrm>
            <a:off x="146292" y="1962460"/>
            <a:ext cx="11890272" cy="1433759"/>
          </a:xfrm>
        </p:spPr>
        <p:txBody>
          <a:bodyPr rIns="91440">
            <a:noAutofit/>
          </a:bodyPr>
          <a:lstStyle>
            <a:lvl1pPr>
              <a:defRPr sz="2400"/>
            </a:lvl1pPr>
            <a:lvl2pPr>
              <a:defRPr sz="2000"/>
            </a:lvl2pPr>
            <a:lvl3pPr>
              <a:defRPr sz="18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8" name="Subtitle 2">
            <a:extLst>
              <a:ext uri="{FF2B5EF4-FFF2-40B4-BE49-F238E27FC236}">
                <a16:creationId xmlns:a16="http://schemas.microsoft.com/office/drawing/2014/main" id="{38B7E127-F1D4-487E-A15F-845BF8F6D645}"/>
              </a:ext>
            </a:extLst>
          </p:cNvPr>
          <p:cNvSpPr>
            <a:spLocks noGrp="1"/>
          </p:cNvSpPr>
          <p:nvPr>
            <p:ph type="body" idx="15"/>
          </p:nvPr>
        </p:nvSpPr>
        <p:spPr>
          <a:xfrm>
            <a:off x="146290" y="3603812"/>
            <a:ext cx="11890271"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Content Placeholder 2">
            <a:extLst>
              <a:ext uri="{FF2B5EF4-FFF2-40B4-BE49-F238E27FC236}">
                <a16:creationId xmlns:a16="http://schemas.microsoft.com/office/drawing/2014/main" id="{78EA82EE-04AA-4E18-9C5B-623D41A88E2B}"/>
              </a:ext>
            </a:extLst>
          </p:cNvPr>
          <p:cNvSpPr>
            <a:spLocks noGrp="1"/>
          </p:cNvSpPr>
          <p:nvPr>
            <p:ph idx="13"/>
          </p:nvPr>
        </p:nvSpPr>
        <p:spPr>
          <a:xfrm>
            <a:off x="155436" y="4439797"/>
            <a:ext cx="11890272" cy="1522429"/>
          </a:xfrm>
        </p:spPr>
        <p:txBody>
          <a:bodyPr rIns="91440">
            <a:noAutofit/>
          </a:bodyPr>
          <a:lstStyle>
            <a:lvl1pPr>
              <a:defRPr sz="2400"/>
            </a:lvl1pPr>
            <a:lvl2pPr>
              <a:defRPr sz="2000"/>
            </a:lvl2pPr>
            <a:lvl3pPr>
              <a:defRPr sz="18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217046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p>
        </p:txBody>
      </p:sp>
      <p:sp>
        <p:nvSpPr>
          <p:cNvPr id="3" name="Content Placeholder 1">
            <a:extLst>
              <a:ext uri="{FF2B5EF4-FFF2-40B4-BE49-F238E27FC236}">
                <a16:creationId xmlns:a16="http://schemas.microsoft.com/office/drawing/2014/main" id="{8BE3CC32-6F75-4749-8C0D-726CD30D3F19}"/>
              </a:ext>
            </a:extLst>
          </p:cNvPr>
          <p:cNvSpPr>
            <a:spLocks noGrp="1"/>
          </p:cNvSpPr>
          <p:nvPr>
            <p:ph sz="half" idx="1"/>
          </p:nvPr>
        </p:nvSpPr>
        <p:spPr>
          <a:xfrm>
            <a:off x="176270" y="1429017"/>
            <a:ext cx="5843530" cy="4498057"/>
          </a:xfrm>
        </p:spPr>
        <p:txBody>
          <a:bodyPr rIns="640080"/>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9E70591A-C582-4B0B-95C3-1CEE6E7FEE31}"/>
              </a:ext>
            </a:extLst>
          </p:cNvPr>
          <p:cNvSpPr>
            <a:spLocks noGrp="1"/>
          </p:cNvSpPr>
          <p:nvPr>
            <p:ph sz="half" idx="13"/>
          </p:nvPr>
        </p:nvSpPr>
        <p:spPr>
          <a:xfrm>
            <a:off x="6172202" y="1429016"/>
            <a:ext cx="5843530" cy="4498057"/>
          </a:xfrm>
        </p:spPr>
        <p:txBody>
          <a:bodyPr rIns="640080"/>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886054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8BE3CC32-6F75-4749-8C0D-726CD30D3F19}"/>
              </a:ext>
            </a:extLst>
          </p:cNvPr>
          <p:cNvSpPr>
            <a:spLocks noGrp="1"/>
          </p:cNvSpPr>
          <p:nvPr>
            <p:ph sz="half" idx="1"/>
          </p:nvPr>
        </p:nvSpPr>
        <p:spPr>
          <a:xfrm>
            <a:off x="176270" y="1429017"/>
            <a:ext cx="3800820" cy="4498057"/>
          </a:xfrm>
        </p:spPr>
        <p:txBody>
          <a:bodyPr rIns="45720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2CA358F9-FDAB-435E-8C1A-4A738B05E0CA}"/>
              </a:ext>
            </a:extLst>
          </p:cNvPr>
          <p:cNvSpPr>
            <a:spLocks noGrp="1"/>
          </p:cNvSpPr>
          <p:nvPr>
            <p:ph sz="half" idx="13"/>
          </p:nvPr>
        </p:nvSpPr>
        <p:spPr>
          <a:xfrm>
            <a:off x="4195590" y="1429017"/>
            <a:ext cx="3800820" cy="4498057"/>
          </a:xfrm>
        </p:spPr>
        <p:txBody>
          <a:bodyPr rIns="45720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
            <a:extLst>
              <a:ext uri="{FF2B5EF4-FFF2-40B4-BE49-F238E27FC236}">
                <a16:creationId xmlns:a16="http://schemas.microsoft.com/office/drawing/2014/main" id="{DACFA113-9FF8-4E58-B951-B3F0EC9E1F73}"/>
              </a:ext>
            </a:extLst>
          </p:cNvPr>
          <p:cNvSpPr>
            <a:spLocks noGrp="1"/>
          </p:cNvSpPr>
          <p:nvPr>
            <p:ph sz="half" idx="14"/>
          </p:nvPr>
        </p:nvSpPr>
        <p:spPr>
          <a:xfrm>
            <a:off x="8214912" y="1431790"/>
            <a:ext cx="3800820" cy="4498057"/>
          </a:xfrm>
        </p:spPr>
        <p:txBody>
          <a:bodyPr rIns="82296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4113474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93910-36C0-4247-AA8F-0AE4EEC9E761}"/>
              </a:ext>
            </a:extLst>
          </p:cNvPr>
          <p:cNvSpPr>
            <a:spLocks noGrp="1"/>
          </p:cNvSpPr>
          <p:nvPr>
            <p:ph type="title"/>
          </p:nvPr>
        </p:nvSpPr>
        <p:spPr>
          <a:xfrm>
            <a:off x="1258430" y="380196"/>
            <a:ext cx="10128421" cy="769977"/>
          </a:xfrm>
        </p:spPr>
        <p:txBody>
          <a:bodyPr/>
          <a:lstStyle/>
          <a:p>
            <a:r>
              <a:rPr lang="en-US"/>
              <a:t>Click to edit Master title style</a:t>
            </a:r>
          </a:p>
        </p:txBody>
      </p:sp>
      <p:sp>
        <p:nvSpPr>
          <p:cNvPr id="3" name="Subtitle 1">
            <a:extLst>
              <a:ext uri="{FF2B5EF4-FFF2-40B4-BE49-F238E27FC236}">
                <a16:creationId xmlns:a16="http://schemas.microsoft.com/office/drawing/2014/main" id="{555F8427-E9CA-49E6-8AE9-ED1BDBD1330C}"/>
              </a:ext>
            </a:extLst>
          </p:cNvPr>
          <p:cNvSpPr>
            <a:spLocks noGrp="1"/>
          </p:cNvSpPr>
          <p:nvPr>
            <p:ph type="body" idx="1"/>
          </p:nvPr>
        </p:nvSpPr>
        <p:spPr>
          <a:xfrm>
            <a:off x="171064" y="1449806"/>
            <a:ext cx="5876390"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1">
            <a:extLst>
              <a:ext uri="{FF2B5EF4-FFF2-40B4-BE49-F238E27FC236}">
                <a16:creationId xmlns:a16="http://schemas.microsoft.com/office/drawing/2014/main" id="{5321AB6E-4445-4BB1-B9FB-988FE3FCB0A0}"/>
              </a:ext>
            </a:extLst>
          </p:cNvPr>
          <p:cNvSpPr>
            <a:spLocks noGrp="1"/>
          </p:cNvSpPr>
          <p:nvPr>
            <p:ph sz="half" idx="2"/>
          </p:nvPr>
        </p:nvSpPr>
        <p:spPr>
          <a:xfrm>
            <a:off x="171064" y="2273718"/>
            <a:ext cx="5876389" cy="3664374"/>
          </a:xfrm>
        </p:spPr>
        <p:txBody>
          <a:bodyPr>
            <a:no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ubtitle 2">
            <a:extLst>
              <a:ext uri="{FF2B5EF4-FFF2-40B4-BE49-F238E27FC236}">
                <a16:creationId xmlns:a16="http://schemas.microsoft.com/office/drawing/2014/main" id="{BE337800-272E-4187-948E-AB6D00DF71A1}"/>
              </a:ext>
            </a:extLst>
          </p:cNvPr>
          <p:cNvSpPr>
            <a:spLocks noGrp="1"/>
          </p:cNvSpPr>
          <p:nvPr>
            <p:ph type="body" idx="13"/>
          </p:nvPr>
        </p:nvSpPr>
        <p:spPr>
          <a:xfrm>
            <a:off x="6145878" y="1450895"/>
            <a:ext cx="5876390"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2">
            <a:extLst>
              <a:ext uri="{FF2B5EF4-FFF2-40B4-BE49-F238E27FC236}">
                <a16:creationId xmlns:a16="http://schemas.microsoft.com/office/drawing/2014/main" id="{3490EC0F-BFAC-421B-8701-663D6C38BD0D}"/>
              </a:ext>
            </a:extLst>
          </p:cNvPr>
          <p:cNvSpPr>
            <a:spLocks noGrp="1"/>
          </p:cNvSpPr>
          <p:nvPr>
            <p:ph sz="half" idx="14"/>
          </p:nvPr>
        </p:nvSpPr>
        <p:spPr>
          <a:xfrm>
            <a:off x="6145878" y="2274806"/>
            <a:ext cx="5876389" cy="3663285"/>
          </a:xfrm>
        </p:spPr>
        <p:txBody>
          <a:bodyPr>
            <a:no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F91FAFC8-95D4-42F6-A237-AD9B38EF06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689915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_Content_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6" name="Content Placeholder 5">
            <a:extLst>
              <a:ext uri="{FF2B5EF4-FFF2-40B4-BE49-F238E27FC236}">
                <a16:creationId xmlns:a16="http://schemas.microsoft.com/office/drawing/2014/main" id="{D07E23E6-6A2F-4EBB-BAA3-780723750EAA}"/>
              </a:ext>
            </a:extLst>
          </p:cNvPr>
          <p:cNvSpPr>
            <a:spLocks noGrp="1"/>
          </p:cNvSpPr>
          <p:nvPr>
            <p:ph sz="quarter" idx="11"/>
          </p:nvPr>
        </p:nvSpPr>
        <p:spPr>
          <a:xfrm>
            <a:off x="149319" y="1228725"/>
            <a:ext cx="11839480" cy="671793"/>
          </a:xfrm>
        </p:spPr>
        <p:txBody>
          <a:bodyPr>
            <a:normAutofit/>
          </a:bodyPr>
          <a:lstStyle>
            <a:lvl1pPr marL="0" indent="0">
              <a:buNone/>
              <a:defRPr sz="3200"/>
            </a:lvl1pPr>
          </a:lstStyle>
          <a:p>
            <a:pPr lvl="0"/>
            <a:r>
              <a:rPr lang="en-US"/>
              <a:t>Click to edit Master text styles</a:t>
            </a:r>
          </a:p>
        </p:txBody>
      </p:sp>
      <p:sp>
        <p:nvSpPr>
          <p:cNvPr id="8" name="Table Placeholder 7">
            <a:extLst>
              <a:ext uri="{FF2B5EF4-FFF2-40B4-BE49-F238E27FC236}">
                <a16:creationId xmlns:a16="http://schemas.microsoft.com/office/drawing/2014/main" id="{F2E4A04F-CC4A-4D65-ADD6-100415BF7610}"/>
              </a:ext>
            </a:extLst>
          </p:cNvPr>
          <p:cNvSpPr>
            <a:spLocks noGrp="1"/>
          </p:cNvSpPr>
          <p:nvPr>
            <p:ph type="tbl" sz="quarter" idx="12" hasCustomPrompt="1"/>
          </p:nvPr>
        </p:nvSpPr>
        <p:spPr>
          <a:xfrm>
            <a:off x="149319" y="2073275"/>
            <a:ext cx="11863293" cy="3806825"/>
          </a:xfrm>
        </p:spPr>
        <p:txBody>
          <a:bodyPr/>
          <a:lstStyle>
            <a:lvl1pPr>
              <a:defRPr/>
            </a:lvl1pPr>
          </a:lstStyle>
          <a:p>
            <a:r>
              <a:rPr lang="en-US"/>
              <a:t>Table</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246294336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_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4" name="Graph Placeholder">
            <a:extLst>
              <a:ext uri="{FF2B5EF4-FFF2-40B4-BE49-F238E27FC236}">
                <a16:creationId xmlns:a16="http://schemas.microsoft.com/office/drawing/2014/main" id="{77EA46B5-DFD9-4CBD-916B-41252B3634A1}"/>
              </a:ext>
            </a:extLst>
          </p:cNvPr>
          <p:cNvSpPr>
            <a:spLocks noGrp="1"/>
          </p:cNvSpPr>
          <p:nvPr>
            <p:ph type="chart" sz="quarter" idx="13"/>
          </p:nvPr>
        </p:nvSpPr>
        <p:spPr>
          <a:xfrm>
            <a:off x="143219" y="1277938"/>
            <a:ext cx="11864631" cy="4682187"/>
          </a:xfrm>
        </p:spPr>
        <p:txBody>
          <a:bodyPr/>
          <a:lstStyle/>
          <a:p>
            <a:r>
              <a:rPr lang="en-US"/>
              <a:t>Click icon to add chart</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658930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_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6" name="Picture Placeholder">
            <a:extLst>
              <a:ext uri="{FF2B5EF4-FFF2-40B4-BE49-F238E27FC236}">
                <a16:creationId xmlns:a16="http://schemas.microsoft.com/office/drawing/2014/main" id="{8EB81FAF-D709-4158-AB3A-6470D4C7F238}"/>
              </a:ext>
            </a:extLst>
          </p:cNvPr>
          <p:cNvSpPr>
            <a:spLocks noGrp="1"/>
          </p:cNvSpPr>
          <p:nvPr>
            <p:ph type="pic" sz="quarter" idx="13"/>
          </p:nvPr>
        </p:nvSpPr>
        <p:spPr>
          <a:xfrm>
            <a:off x="594912" y="1520826"/>
            <a:ext cx="10642294" cy="4384216"/>
          </a:xfrm>
        </p:spPr>
        <p:txBody>
          <a:bodyPr/>
          <a:lstStyle/>
          <a:p>
            <a:r>
              <a:rPr lang="en-US"/>
              <a:t>Click icon to add picture</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651084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2.xml"/><Relationship Id="rId1"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graphical user interface&#10;&#10;Description automatically generated">
            <a:extLst>
              <a:ext uri="{FF2B5EF4-FFF2-40B4-BE49-F238E27FC236}">
                <a16:creationId xmlns:a16="http://schemas.microsoft.com/office/drawing/2014/main" id="{696D1C8D-2804-489C-86CC-F70D29F92737}"/>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49340" y="162881"/>
            <a:ext cx="11893320" cy="1630683"/>
          </a:xfrm>
          <a:prstGeom prst="rect">
            <a:avLst/>
          </a:prstGeom>
        </p:spPr>
      </p:pic>
      <p:sp>
        <p:nvSpPr>
          <p:cNvPr id="2" name="Title Placeholder 1">
            <a:extLst>
              <a:ext uri="{FF2B5EF4-FFF2-40B4-BE49-F238E27FC236}">
                <a16:creationId xmlns:a16="http://schemas.microsoft.com/office/drawing/2014/main" id="{A52D6E93-3D36-4693-94CF-5E08B138DE51}"/>
              </a:ext>
            </a:extLst>
          </p:cNvPr>
          <p:cNvSpPr>
            <a:spLocks noGrp="1"/>
          </p:cNvSpPr>
          <p:nvPr>
            <p:ph type="title"/>
          </p:nvPr>
        </p:nvSpPr>
        <p:spPr>
          <a:xfrm>
            <a:off x="1256841" y="378896"/>
            <a:ext cx="10096959" cy="747579"/>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F8288CE7-0338-4DCA-9309-6257DC1AB2BD}"/>
              </a:ext>
            </a:extLst>
          </p:cNvPr>
          <p:cNvSpPr>
            <a:spLocks noGrp="1"/>
          </p:cNvSpPr>
          <p:nvPr>
            <p:ph type="body" idx="1"/>
          </p:nvPr>
        </p:nvSpPr>
        <p:spPr>
          <a:xfrm>
            <a:off x="146292" y="1430626"/>
            <a:ext cx="11890272" cy="4507465"/>
          </a:xfrm>
          <a:prstGeom prst="rect">
            <a:avLst/>
          </a:prstGeom>
        </p:spPr>
        <p:txBody>
          <a:bodyPr vert="horz" lIns="91440" tIns="45720" rIns="82296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C25DAC51-AACD-4066-8BD6-6F7BF018F00F}"/>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49340" y="6050987"/>
            <a:ext cx="11890272" cy="768098"/>
          </a:xfrm>
          <a:prstGeom prst="rect">
            <a:avLst/>
          </a:prstGeom>
        </p:spPr>
      </p:pic>
      <p:sp>
        <p:nvSpPr>
          <p:cNvPr id="6" name="Slide Number Placeholder 5">
            <a:extLst>
              <a:ext uri="{FF2B5EF4-FFF2-40B4-BE49-F238E27FC236}">
                <a16:creationId xmlns:a16="http://schemas.microsoft.com/office/drawing/2014/main" id="{C0398713-19FC-43BC-8C7D-F7EE32024943}"/>
              </a:ext>
            </a:extLst>
          </p:cNvPr>
          <p:cNvSpPr>
            <a:spLocks noGrp="1"/>
          </p:cNvSpPr>
          <p:nvPr>
            <p:ph type="sldNum" sz="quarter" idx="4"/>
          </p:nvPr>
        </p:nvSpPr>
        <p:spPr>
          <a:xfrm>
            <a:off x="8687719" y="6257197"/>
            <a:ext cx="2743200" cy="365125"/>
          </a:xfrm>
          <a:prstGeom prst="rect">
            <a:avLst/>
          </a:prstGeom>
        </p:spPr>
        <p:txBody>
          <a:bodyPr vert="horz" lIns="91440" tIns="45720" rIns="91440" bIns="45720" rtlCol="0" anchor="ctr"/>
          <a:lstStyle>
            <a:lvl1pPr algn="r">
              <a:defRPr sz="1400">
                <a:solidFill>
                  <a:schemeClr val="bg1"/>
                </a:solidFill>
                <a:latin typeface="Palatino Linotype" panose="02040502050505030304" pitchFamily="18" charset="0"/>
              </a:defRPr>
            </a:lvl1pPr>
          </a:lstStyle>
          <a:p>
            <a:fld id="{A3D1C70C-36A2-44FC-A083-98959550CFF4}" type="slidenum">
              <a:rPr lang="en-US" smtClean="0"/>
              <a:pPr/>
              <a:t>‹#›</a:t>
            </a:fld>
            <a:endParaRPr lang="en-US"/>
          </a:p>
        </p:txBody>
      </p:sp>
    </p:spTree>
    <p:extLst>
      <p:ext uri="{BB962C8B-B14F-4D97-AF65-F5344CB8AC3E}">
        <p14:creationId xmlns:p14="http://schemas.microsoft.com/office/powerpoint/2010/main" val="1292156905"/>
      </p:ext>
    </p:extLst>
  </p:cSld>
  <p:clrMap bg1="lt1" tx1="dk1" bg2="lt2" tx2="dk2" accent1="accent1" accent2="accent2" accent3="accent3" accent4="accent4" accent5="accent5" accent6="accent6" hlink="hlink" folHlink="folHlink"/>
  <p:sldLayoutIdLst>
    <p:sldLayoutId id="2147483680" r:id="rId1"/>
    <p:sldLayoutId id="2147483671" r:id="rId2"/>
    <p:sldLayoutId id="2147483677" r:id="rId3"/>
    <p:sldLayoutId id="2147483664" r:id="rId4"/>
    <p:sldLayoutId id="2147483670" r:id="rId5"/>
    <p:sldLayoutId id="2147483665" r:id="rId6"/>
    <p:sldLayoutId id="2147483681" r:id="rId7"/>
    <p:sldLayoutId id="2147483675" r:id="rId8"/>
    <p:sldLayoutId id="2147483676" r:id="rId9"/>
    <p:sldLayoutId id="2147483672" r:id="rId10"/>
    <p:sldLayoutId id="2147483690" r:id="rId11"/>
    <p:sldLayoutId id="2147483669" r:id="rId12"/>
    <p:sldLayoutId id="2147483689" r:id="rId13"/>
    <p:sldLayoutId id="2147483678" r:id="rId14"/>
  </p:sldLayoutIdLst>
  <p:hf hdr="0" dt="0"/>
  <p:txStyles>
    <p:titleStyle>
      <a:lvl1pPr algn="l" defTabSz="914400" rtl="0" eaLnBrk="1" latinLnBrk="0" hangingPunct="1">
        <a:lnSpc>
          <a:spcPct val="90000"/>
        </a:lnSpc>
        <a:spcBef>
          <a:spcPct val="0"/>
        </a:spcBef>
        <a:buNone/>
        <a:defRPr sz="5000" b="1" kern="1200">
          <a:solidFill>
            <a:srgbClr val="6E2405"/>
          </a:solidFill>
          <a:latin typeface="Palatino Linotype" panose="02040502050505030304" pitchFamily="18" charset="0"/>
          <a:ea typeface="+mj-ea"/>
          <a:cs typeface="+mj-cs"/>
        </a:defRPr>
      </a:lvl1pPr>
    </p:titleStyle>
    <p:bodyStyle>
      <a:lvl1pPr marL="228600" indent="-228600" algn="l" defTabSz="914400" rtl="0" eaLnBrk="1" latinLnBrk="0" hangingPunct="1">
        <a:lnSpc>
          <a:spcPct val="108000"/>
        </a:lnSpc>
        <a:spcBef>
          <a:spcPts val="1000"/>
        </a:spcBef>
        <a:spcAft>
          <a:spcPts val="1400"/>
        </a:spcAft>
        <a:buFont typeface="Arial" panose="020B0604020202020204" pitchFamily="34" charset="0"/>
        <a:buChar char="•"/>
        <a:defRPr sz="40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6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Logo: New Jersey Department of Education.">
            <a:extLst>
              <a:ext uri="{FF2B5EF4-FFF2-40B4-BE49-F238E27FC236}">
                <a16:creationId xmlns:a16="http://schemas.microsoft.com/office/drawing/2014/main" id="{CF96DE2C-7117-450B-9505-73F2CC7674D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169" y="-5897"/>
            <a:ext cx="12081830" cy="2551181"/>
          </a:xfrm>
          <a:prstGeom prst="rect">
            <a:avLst/>
          </a:prstGeom>
        </p:spPr>
      </p:pic>
      <p:sp>
        <p:nvSpPr>
          <p:cNvPr id="3" name="Text Placeholder 2">
            <a:extLst>
              <a:ext uri="{FF2B5EF4-FFF2-40B4-BE49-F238E27FC236}">
                <a16:creationId xmlns:a16="http://schemas.microsoft.com/office/drawing/2014/main" id="{056ABD99-43FC-48BD-956C-54F530646711}"/>
              </a:ext>
            </a:extLst>
          </p:cNvPr>
          <p:cNvSpPr>
            <a:spLocks noGrp="1"/>
          </p:cNvSpPr>
          <p:nvPr>
            <p:ph type="body" idx="1"/>
          </p:nvPr>
        </p:nvSpPr>
        <p:spPr>
          <a:xfrm>
            <a:off x="110169" y="1825625"/>
            <a:ext cx="11788048" cy="4351338"/>
          </a:xfrm>
          <a:prstGeom prst="rect">
            <a:avLst/>
          </a:prstGeom>
        </p:spPr>
        <p:txBody>
          <a:bodyPr vert="horz" lIns="91440" tIns="45720" rIns="91440" bIns="45720" rtlCol="0">
            <a:normAutofit/>
          </a:bodyPr>
          <a:lstStyle/>
          <a:p>
            <a:pPr lvl="0"/>
            <a:r>
              <a:rPr lang="en-US"/>
              <a:t>Do not use this layout</a:t>
            </a:r>
          </a:p>
        </p:txBody>
      </p:sp>
    </p:spTree>
    <p:extLst>
      <p:ext uri="{BB962C8B-B14F-4D97-AF65-F5344CB8AC3E}">
        <p14:creationId xmlns:p14="http://schemas.microsoft.com/office/powerpoint/2010/main" val="3885510845"/>
      </p:ext>
    </p:extLst>
  </p:cSld>
  <p:clrMap bg1="lt1" tx1="dk1" bg2="lt2" tx2="dk2" accent1="accent1" accent2="accent2" accent3="accent3" accent4="accent4" accent5="accent5" accent6="accent6" hlink="hlink" folHlink="folHlink"/>
  <p:sldLayoutIdLst>
    <p:sldLayoutId id="2147483679" r:id="rId1"/>
  </p:sldLayoutIdLst>
  <p:hf hdr="0" dt="0"/>
  <p:txStyles>
    <p:titleStyle>
      <a:lvl1pPr algn="ctr" defTabSz="914400" rtl="0" eaLnBrk="1" latinLnBrk="0" hangingPunct="1">
        <a:lnSpc>
          <a:spcPct val="90000"/>
        </a:lnSpc>
        <a:spcBef>
          <a:spcPct val="0"/>
        </a:spcBef>
        <a:buNone/>
        <a:defRPr sz="5400" b="1" kern="1200">
          <a:solidFill>
            <a:srgbClr val="6E2405"/>
          </a:solidFill>
          <a:latin typeface="Palatino Linotype" panose="02040502050505030304" pitchFamily="18" charset="0"/>
          <a:ea typeface="+mj-ea"/>
          <a:cs typeface="+mj-cs"/>
        </a:defRPr>
      </a:lvl1pPr>
    </p:titleStyle>
    <p:bodyStyle>
      <a:lvl1pPr marL="0" indent="0" algn="l" defTabSz="914400" rtl="0" eaLnBrk="1" latinLnBrk="0" hangingPunct="1">
        <a:lnSpc>
          <a:spcPct val="108000"/>
        </a:lnSpc>
        <a:spcBef>
          <a:spcPts val="1000"/>
        </a:spcBef>
        <a:spcAft>
          <a:spcPts val="1400"/>
        </a:spcAft>
        <a:buFont typeface="Arial" panose="020B0604020202020204" pitchFamily="34" charset="0"/>
        <a:buNone/>
        <a:defRPr sz="44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60367D-4F1F-4D06-9551-9D120A83F86F}"/>
              </a:ext>
            </a:extLst>
          </p:cNvPr>
          <p:cNvSpPr>
            <a:spLocks noGrp="1"/>
          </p:cNvSpPr>
          <p:nvPr>
            <p:ph type="title"/>
          </p:nvPr>
        </p:nvSpPr>
        <p:spPr>
          <a:xfrm>
            <a:off x="149340" y="365125"/>
            <a:ext cx="1189027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67A9155-9D6F-4818-A1EA-81ACC0306B47}"/>
              </a:ext>
            </a:extLst>
          </p:cNvPr>
          <p:cNvSpPr>
            <a:spLocks noGrp="1"/>
          </p:cNvSpPr>
          <p:nvPr>
            <p:ph type="body" idx="1"/>
          </p:nvPr>
        </p:nvSpPr>
        <p:spPr>
          <a:xfrm>
            <a:off x="149340" y="1825625"/>
            <a:ext cx="11890272" cy="412232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94CC72A4-5CFF-4D23-9567-642F3352896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9340" y="6050987"/>
            <a:ext cx="11890272" cy="768098"/>
          </a:xfrm>
          <a:prstGeom prst="rect">
            <a:avLst/>
          </a:prstGeom>
        </p:spPr>
      </p:pic>
      <p:sp>
        <p:nvSpPr>
          <p:cNvPr id="6" name="Slide Number Placeholder 5">
            <a:extLst>
              <a:ext uri="{FF2B5EF4-FFF2-40B4-BE49-F238E27FC236}">
                <a16:creationId xmlns:a16="http://schemas.microsoft.com/office/drawing/2014/main" id="{20D45371-22E5-41E2-9C10-6B0FADA8412F}"/>
              </a:ext>
            </a:extLst>
          </p:cNvPr>
          <p:cNvSpPr>
            <a:spLocks noGrp="1"/>
          </p:cNvSpPr>
          <p:nvPr>
            <p:ph type="sldNum" sz="quarter" idx="4"/>
          </p:nvPr>
        </p:nvSpPr>
        <p:spPr>
          <a:xfrm>
            <a:off x="8610600" y="6285773"/>
            <a:ext cx="2743200" cy="365125"/>
          </a:xfrm>
          <a:prstGeom prst="rect">
            <a:avLst/>
          </a:prstGeom>
        </p:spPr>
        <p:txBody>
          <a:bodyPr vert="horz" lIns="91440" tIns="45720" rIns="91440" bIns="45720" rtlCol="0" anchor="ctr"/>
          <a:lstStyle>
            <a:lvl1pPr algn="r">
              <a:defRPr sz="1400">
                <a:solidFill>
                  <a:schemeClr val="bg1"/>
                </a:solidFill>
                <a:latin typeface="Palatino Linotype" panose="02040502050505030304" pitchFamily="18" charset="0"/>
              </a:defRPr>
            </a:lvl1pPr>
          </a:lstStyle>
          <a:p>
            <a:fld id="{063B872D-3AE9-4542-A461-B751CD6BB84C}" type="slidenum">
              <a:rPr lang="en-US" smtClean="0"/>
              <a:pPr/>
              <a:t>‹#›</a:t>
            </a:fld>
            <a:endParaRPr lang="en-US"/>
          </a:p>
        </p:txBody>
      </p:sp>
    </p:spTree>
    <p:extLst>
      <p:ext uri="{BB962C8B-B14F-4D97-AF65-F5344CB8AC3E}">
        <p14:creationId xmlns:p14="http://schemas.microsoft.com/office/powerpoint/2010/main" val="63614674"/>
      </p:ext>
    </p:extLst>
  </p:cSld>
  <p:clrMap bg1="lt1" tx1="dk1" bg2="lt2" tx2="dk2" accent1="accent1" accent2="accent2" accent3="accent3" accent4="accent4" accent5="accent5" accent6="accent6" hlink="hlink" folHlink="folHlink"/>
  <p:sldLayoutIdLst>
    <p:sldLayoutId id="2147483688" r:id="rId1"/>
  </p:sldLayoutIdLst>
  <p:hf hdr="0" dt="0"/>
  <p:txStyles>
    <p:titleStyle>
      <a:lvl1pPr algn="l" defTabSz="914400" rtl="0" eaLnBrk="1" latinLnBrk="0" hangingPunct="1">
        <a:lnSpc>
          <a:spcPct val="90000"/>
        </a:lnSpc>
        <a:spcBef>
          <a:spcPct val="0"/>
        </a:spcBef>
        <a:buNone/>
        <a:defRPr sz="6000" kern="1200">
          <a:solidFill>
            <a:srgbClr val="6E2405"/>
          </a:solidFill>
          <a:latin typeface="Palatino Linotype" panose="02040502050505030304" pitchFamily="18" charset="0"/>
          <a:ea typeface="+mj-ea"/>
          <a:cs typeface="+mj-cs"/>
        </a:defRPr>
      </a:lvl1pPr>
    </p:titleStyle>
    <p:bodyStyle>
      <a:lvl1pPr marL="228600" indent="-228600" algn="l" defTabSz="914400" rtl="0" eaLnBrk="1" latinLnBrk="0" hangingPunct="1">
        <a:lnSpc>
          <a:spcPct val="108000"/>
        </a:lnSpc>
        <a:spcBef>
          <a:spcPts val="10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0"/>
        </a:spcBef>
        <a:spcAft>
          <a:spcPts val="1400"/>
        </a:spcAft>
        <a:buFont typeface="Arial" panose="020B0604020202020204" pitchFamily="34" charset="0"/>
        <a:buChar char="•"/>
        <a:defRPr sz="20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1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1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www.facebook.com/njdeptofed/" TargetMode="External"/><Relationship Id="rId7" Type="http://schemas.openxmlformats.org/officeDocument/2006/relationships/comments" Target="../comments/comment1.xml"/><Relationship Id="rId2" Type="http://schemas.openxmlformats.org/officeDocument/2006/relationships/hyperlink" Target="nj.gov/education" TargetMode="External"/><Relationship Id="rId1" Type="http://schemas.openxmlformats.org/officeDocument/2006/relationships/slideLayout" Target="../slideLayouts/slideLayout14.xml"/><Relationship Id="rId6" Type="http://schemas.openxmlformats.org/officeDocument/2006/relationships/image" Target="../media/image17.png"/><Relationship Id="rId5" Type="http://schemas.openxmlformats.org/officeDocument/2006/relationships/hyperlink" Target="https://www.instagram.com/newjerseydoe/" TargetMode="External"/><Relationship Id="rId4" Type="http://schemas.openxmlformats.org/officeDocument/2006/relationships/hyperlink" Target="https://twitter.com/NewJerseyDO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446E96A-E722-4DBA-9861-CE4530ADC873}"/>
              </a:ext>
            </a:extLst>
          </p:cNvPr>
          <p:cNvSpPr>
            <a:spLocks noGrp="1"/>
          </p:cNvSpPr>
          <p:nvPr>
            <p:ph type="ctrTitle"/>
          </p:nvPr>
        </p:nvSpPr>
        <p:spPr>
          <a:xfrm>
            <a:off x="0" y="2256704"/>
            <a:ext cx="12192000" cy="1282700"/>
          </a:xfrm>
        </p:spPr>
        <p:txBody>
          <a:bodyPr/>
          <a:lstStyle/>
          <a:p>
            <a:r>
              <a:rPr lang="en-US" b="1" dirty="0"/>
              <a:t>2023 New Jersey </a:t>
            </a:r>
            <a:br>
              <a:rPr lang="en-US" b="1" dirty="0"/>
            </a:br>
            <a:r>
              <a:rPr lang="en-US" b="1" dirty="0"/>
              <a:t>Lighthouse </a:t>
            </a:r>
            <a:r>
              <a:rPr lang="en-US" dirty="0"/>
              <a:t>Awardees</a:t>
            </a:r>
            <a:endParaRPr lang="en-US" b="1" dirty="0"/>
          </a:p>
        </p:txBody>
      </p:sp>
      <p:sp>
        <p:nvSpPr>
          <p:cNvPr id="5" name="Subtitle 4">
            <a:extLst>
              <a:ext uri="{FF2B5EF4-FFF2-40B4-BE49-F238E27FC236}">
                <a16:creationId xmlns:a16="http://schemas.microsoft.com/office/drawing/2014/main" id="{012D5881-96EC-447F-A717-A35057F07353}"/>
              </a:ext>
            </a:extLst>
          </p:cNvPr>
          <p:cNvSpPr>
            <a:spLocks noGrp="1"/>
          </p:cNvSpPr>
          <p:nvPr>
            <p:ph type="subTitle" idx="1"/>
          </p:nvPr>
        </p:nvSpPr>
        <p:spPr/>
        <p:txBody>
          <a:bodyPr vert="horz" lIns="91440" tIns="45720" rIns="91440" bIns="45720" rtlCol="0" anchor="t">
            <a:normAutofit/>
          </a:bodyPr>
          <a:lstStyle/>
          <a:p>
            <a:r>
              <a:rPr lang="en-US"/>
              <a:t>Office of Educator Effectiveness</a:t>
            </a:r>
          </a:p>
          <a:p>
            <a:r>
              <a:rPr lang="en-US"/>
              <a:t>Division of Teaching and Learning Services</a:t>
            </a:r>
          </a:p>
          <a:p>
            <a:r>
              <a:rPr lang="en-US">
                <a:latin typeface="Palatino Linotype"/>
              </a:rPr>
              <a:t>September 6, 2023</a:t>
            </a:r>
          </a:p>
        </p:txBody>
      </p:sp>
      <p:pic>
        <p:nvPicPr>
          <p:cNvPr id="6" name="Picture 5" descr="Logo: State of New Jersey, Department of Education.">
            <a:extLst>
              <a:ext uri="{FF2B5EF4-FFF2-40B4-BE49-F238E27FC236}">
                <a16:creationId xmlns:a16="http://schemas.microsoft.com/office/drawing/2014/main" id="{0021F1E6-2135-4F4E-9EA0-EBD236B615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864" y="6081513"/>
            <a:ext cx="11890272" cy="768098"/>
          </a:xfrm>
          <a:prstGeom prst="rect">
            <a:avLst/>
          </a:prstGeom>
        </p:spPr>
      </p:pic>
    </p:spTree>
    <p:extLst>
      <p:ext uri="{BB962C8B-B14F-4D97-AF65-F5344CB8AC3E}">
        <p14:creationId xmlns:p14="http://schemas.microsoft.com/office/powerpoint/2010/main" val="1869916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E109445-27A5-44E9-9436-D0B6BCD48CDB}"/>
              </a:ext>
            </a:extLst>
          </p:cNvPr>
          <p:cNvSpPr>
            <a:spLocks noGrp="1"/>
          </p:cNvSpPr>
          <p:nvPr>
            <p:ph type="title"/>
          </p:nvPr>
        </p:nvSpPr>
        <p:spPr/>
        <p:txBody>
          <a:bodyPr/>
          <a:lstStyle/>
          <a:p>
            <a:r>
              <a:rPr lang="en-US" sz="4400"/>
              <a:t>Philips Academy Charter School </a:t>
            </a:r>
          </a:p>
        </p:txBody>
      </p:sp>
      <p:sp>
        <p:nvSpPr>
          <p:cNvPr id="9" name="TextBox 8">
            <a:extLst>
              <a:ext uri="{FF2B5EF4-FFF2-40B4-BE49-F238E27FC236}">
                <a16:creationId xmlns:a16="http://schemas.microsoft.com/office/drawing/2014/main" id="{6E849174-5529-4D34-A524-A18A94BF2DC0}"/>
              </a:ext>
            </a:extLst>
          </p:cNvPr>
          <p:cNvSpPr txBox="1"/>
          <p:nvPr/>
        </p:nvSpPr>
        <p:spPr>
          <a:xfrm>
            <a:off x="3047223" y="1200868"/>
            <a:ext cx="6097554" cy="461665"/>
          </a:xfrm>
          <a:prstGeom prst="rect">
            <a:avLst/>
          </a:prstGeom>
          <a:noFill/>
        </p:spPr>
        <p:txBody>
          <a:bodyPr wrap="square">
            <a:spAutoFit/>
          </a:bodyPr>
          <a:lstStyle/>
          <a:p>
            <a:pPr algn="ctr"/>
            <a:r>
              <a:rPr lang="en-US" sz="2400">
                <a:solidFill>
                  <a:srgbClr val="000000"/>
                </a:solidFill>
              </a:rPr>
              <a:t>“Diversifying the Teacher Workforce”</a:t>
            </a:r>
            <a:r>
              <a:rPr lang="en-US" sz="2400" b="0" i="0">
                <a:solidFill>
                  <a:srgbClr val="000000"/>
                </a:solidFill>
                <a:effectLst/>
              </a:rPr>
              <a:t> </a:t>
            </a:r>
            <a:endParaRPr lang="en-US" sz="2400"/>
          </a:p>
        </p:txBody>
      </p:sp>
      <p:pic>
        <p:nvPicPr>
          <p:cNvPr id="5122" name="Picture 2" descr="Alyanna Bonilla, Madison Smith-Colter and Messiah Moody in 8th grade science class work with teacher Kits Allan. Philip's Academy is a preK-8 charter school approved in 2018 to expand into a high school, which current 8th graders would have been set to attend as freshman this Fall. The state now says Philip's can't become a high school, in Newark, N.J. March, 8, 2022 ">
            <a:extLst>
              <a:ext uri="{FF2B5EF4-FFF2-40B4-BE49-F238E27FC236}">
                <a16:creationId xmlns:a16="http://schemas.microsoft.com/office/drawing/2014/main" id="{1FE7D7FD-6FF6-47D6-9E97-609651968198}"/>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76269" y="1827595"/>
            <a:ext cx="5559001" cy="3772030"/>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7">
            <a:extLst>
              <a:ext uri="{FF2B5EF4-FFF2-40B4-BE49-F238E27FC236}">
                <a16:creationId xmlns:a16="http://schemas.microsoft.com/office/drawing/2014/main" id="{CA5DB51B-754B-466A-A50B-7368D368EF15}"/>
              </a:ext>
            </a:extLst>
          </p:cNvPr>
          <p:cNvSpPr>
            <a:spLocks noGrp="1"/>
          </p:cNvSpPr>
          <p:nvPr>
            <p:ph sz="half" idx="13"/>
          </p:nvPr>
        </p:nvSpPr>
        <p:spPr>
          <a:xfrm>
            <a:off x="5840963" y="1827595"/>
            <a:ext cx="6260841" cy="4190147"/>
          </a:xfrm>
        </p:spPr>
        <p:txBody>
          <a:bodyPr vert="horz" lIns="91440" tIns="45720" rIns="640080" bIns="45720" rtlCol="0" anchor="t">
            <a:noAutofit/>
          </a:bodyPr>
          <a:lstStyle/>
          <a:p>
            <a:pPr fontAlgn="base"/>
            <a:r>
              <a:rPr lang="en-US" sz="1800" b="0" i="0">
                <a:solidFill>
                  <a:srgbClr val="000000"/>
                </a:solidFill>
                <a:effectLst/>
                <a:latin typeface="Palatino Linotype"/>
              </a:rPr>
              <a:t>After working with a third-party consultant to complete a needs assessment, Philip’s Academy</a:t>
            </a:r>
            <a:r>
              <a:rPr lang="en-US" sz="1800">
                <a:solidFill>
                  <a:srgbClr val="000000"/>
                </a:solidFill>
                <a:latin typeface="Palatino Linotype"/>
              </a:rPr>
              <a:t> </a:t>
            </a:r>
            <a:r>
              <a:rPr lang="en-US" sz="1800" b="0" i="0">
                <a:solidFill>
                  <a:srgbClr val="000000"/>
                </a:solidFill>
                <a:effectLst/>
                <a:latin typeface="Palatino Linotype"/>
              </a:rPr>
              <a:t> began a push to recruit teachers and staff members who were reflective of the student body. </a:t>
            </a:r>
          </a:p>
          <a:p>
            <a:pPr algn="l" rtl="0" fontAlgn="base">
              <a:buFont typeface="Arial" panose="020B0604020202020204" pitchFamily="34" charset="0"/>
              <a:buChar char="•"/>
            </a:pPr>
            <a:r>
              <a:rPr lang="en-US" sz="1800">
                <a:solidFill>
                  <a:srgbClr val="000000"/>
                </a:solidFill>
                <a:latin typeface="Palatino Linotype"/>
              </a:rPr>
              <a:t>L</a:t>
            </a:r>
            <a:r>
              <a:rPr lang="en-US" sz="1800" b="0" i="0">
                <a:solidFill>
                  <a:srgbClr val="000000"/>
                </a:solidFill>
                <a:effectLst/>
                <a:latin typeface="Palatino Linotype"/>
              </a:rPr>
              <a:t>aunched a Recruit and Retain </a:t>
            </a:r>
            <a:r>
              <a:rPr lang="en-US" sz="1800">
                <a:solidFill>
                  <a:srgbClr val="000000"/>
                </a:solidFill>
                <a:latin typeface="Palatino Linotype"/>
              </a:rPr>
              <a:t>Committee</a:t>
            </a:r>
            <a:r>
              <a:rPr lang="en-US" sz="1800" b="0" i="0">
                <a:solidFill>
                  <a:srgbClr val="000000"/>
                </a:solidFill>
                <a:effectLst/>
                <a:latin typeface="Palatino Linotype"/>
              </a:rPr>
              <a:t> that leveraged teachers to refer diverse candidates to the school. This </a:t>
            </a:r>
            <a:r>
              <a:rPr lang="en-US" sz="1800">
                <a:solidFill>
                  <a:srgbClr val="000000"/>
                </a:solidFill>
                <a:latin typeface="Palatino Linotype"/>
              </a:rPr>
              <a:t>Committee</a:t>
            </a:r>
            <a:r>
              <a:rPr lang="en-US" sz="1800" b="0" i="0">
                <a:solidFill>
                  <a:srgbClr val="000000"/>
                </a:solidFill>
                <a:effectLst/>
                <a:latin typeface="Palatino Linotype"/>
              </a:rPr>
              <a:t> also worked to update interview policies and procedures to facilitate the hiring process. </a:t>
            </a:r>
          </a:p>
          <a:p>
            <a:pPr fontAlgn="base"/>
            <a:r>
              <a:rPr lang="en-US" sz="1800">
                <a:solidFill>
                  <a:srgbClr val="000000"/>
                </a:solidFill>
                <a:latin typeface="Palatino Linotype"/>
              </a:rPr>
              <a:t>Continually leverag</a:t>
            </a:r>
            <a:r>
              <a:rPr lang="en-US" sz="1800" b="0" i="0">
                <a:solidFill>
                  <a:srgbClr val="000000"/>
                </a:solidFill>
                <a:effectLst/>
                <a:latin typeface="Palatino Linotype"/>
              </a:rPr>
              <a:t>e data to track the demographics of their student population and inform hiring goals.</a:t>
            </a:r>
            <a:r>
              <a:rPr lang="en-US" sz="1800">
                <a:solidFill>
                  <a:srgbClr val="000000"/>
                </a:solidFill>
                <a:latin typeface="Palatino Linotype"/>
              </a:rPr>
              <a:t> </a:t>
            </a:r>
            <a:endParaRPr lang="en-US" sz="1800" b="0" i="0">
              <a:solidFill>
                <a:srgbClr val="000000"/>
              </a:solidFill>
              <a:effectLst/>
            </a:endParaRPr>
          </a:p>
        </p:txBody>
      </p:sp>
      <p:sp>
        <p:nvSpPr>
          <p:cNvPr id="5" name="Slide Number Placeholder 4">
            <a:extLst>
              <a:ext uri="{FF2B5EF4-FFF2-40B4-BE49-F238E27FC236}">
                <a16:creationId xmlns:a16="http://schemas.microsoft.com/office/drawing/2014/main" id="{679F8EEB-91F0-4D13-B9E5-144AF11E3FC4}"/>
              </a:ext>
            </a:extLst>
          </p:cNvPr>
          <p:cNvSpPr>
            <a:spLocks noGrp="1"/>
          </p:cNvSpPr>
          <p:nvPr>
            <p:ph type="sldNum" sz="quarter" idx="12"/>
          </p:nvPr>
        </p:nvSpPr>
        <p:spPr/>
        <p:txBody>
          <a:bodyPr/>
          <a:lstStyle/>
          <a:p>
            <a:fld id="{A3D1C70C-36A2-44FC-A083-98959550CFF4}" type="slidenum">
              <a:rPr lang="en-US" smtClean="0"/>
              <a:t>10</a:t>
            </a:fld>
            <a:endParaRPr lang="en-US"/>
          </a:p>
        </p:txBody>
      </p:sp>
    </p:spTree>
    <p:extLst>
      <p:ext uri="{BB962C8B-B14F-4D97-AF65-F5344CB8AC3E}">
        <p14:creationId xmlns:p14="http://schemas.microsoft.com/office/powerpoint/2010/main" val="2226858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035DBF8-F1E9-42EB-BF82-F1B721012FE8}"/>
              </a:ext>
            </a:extLst>
          </p:cNvPr>
          <p:cNvSpPr>
            <a:spLocks noGrp="1"/>
          </p:cNvSpPr>
          <p:nvPr>
            <p:ph type="title"/>
          </p:nvPr>
        </p:nvSpPr>
        <p:spPr>
          <a:xfrm>
            <a:off x="1256841" y="378896"/>
            <a:ext cx="10096959" cy="747579"/>
          </a:xfrm>
        </p:spPr>
        <p:txBody>
          <a:bodyPr anchor="ctr">
            <a:normAutofit/>
          </a:bodyPr>
          <a:lstStyle/>
          <a:p>
            <a:r>
              <a:rPr lang="en-US" sz="3600"/>
              <a:t>Cohort Four: Lighting the Way for Others</a:t>
            </a:r>
          </a:p>
        </p:txBody>
      </p:sp>
      <p:sp>
        <p:nvSpPr>
          <p:cNvPr id="7" name="Text Placeholder 6">
            <a:extLst>
              <a:ext uri="{FF2B5EF4-FFF2-40B4-BE49-F238E27FC236}">
                <a16:creationId xmlns:a16="http://schemas.microsoft.com/office/drawing/2014/main" id="{AEB15765-EC3E-4898-83F1-9528FBE900F4}"/>
              </a:ext>
            </a:extLst>
          </p:cNvPr>
          <p:cNvSpPr>
            <a:spLocks noGrp="1"/>
          </p:cNvSpPr>
          <p:nvPr>
            <p:ph sz="half" idx="1"/>
          </p:nvPr>
        </p:nvSpPr>
        <p:spPr>
          <a:xfrm>
            <a:off x="176270" y="1429017"/>
            <a:ext cx="5843530" cy="4498057"/>
          </a:xfrm>
        </p:spPr>
        <p:txBody>
          <a:bodyPr vert="horz" lIns="91440" tIns="45720" rIns="640080" bIns="45720" rtlCol="0" anchor="t">
            <a:normAutofit/>
          </a:bodyPr>
          <a:lstStyle/>
          <a:p>
            <a:pPr>
              <a:lnSpc>
                <a:spcPct val="98000"/>
              </a:lnSpc>
            </a:pPr>
            <a:r>
              <a:rPr lang="en-US" sz="2300" dirty="0">
                <a:latin typeface="Palatino Linotype"/>
              </a:rPr>
              <a:t>Throughout this award term, Lighthouse Awardees will be asked to exchange ideas and practices with others throughout the state. This includes:</a:t>
            </a:r>
          </a:p>
          <a:p>
            <a:pPr lvl="1">
              <a:lnSpc>
                <a:spcPct val="98000"/>
              </a:lnSpc>
            </a:pPr>
            <a:r>
              <a:rPr lang="en-US" sz="2300" dirty="0">
                <a:latin typeface="Palatino Linotype"/>
              </a:rPr>
              <a:t>Conducting school visits;</a:t>
            </a:r>
            <a:endParaRPr lang="en-US" sz="2300" dirty="0"/>
          </a:p>
          <a:p>
            <a:pPr lvl="1">
              <a:lnSpc>
                <a:spcPct val="98000"/>
              </a:lnSpc>
            </a:pPr>
            <a:r>
              <a:rPr lang="en-US" sz="2300" dirty="0">
                <a:latin typeface="Palatino Linotype"/>
              </a:rPr>
              <a:t>Sharing lessons learned; and,</a:t>
            </a:r>
            <a:endParaRPr lang="en-US" sz="2300" dirty="0"/>
          </a:p>
          <a:p>
            <a:pPr lvl="1">
              <a:lnSpc>
                <a:spcPct val="98000"/>
              </a:lnSpc>
            </a:pPr>
            <a:r>
              <a:rPr lang="en-US" sz="2300" dirty="0">
                <a:latin typeface="Palatino Linotype"/>
              </a:rPr>
              <a:t>Expanding NJDOE supports in the award categories to LEAs throughout the state.</a:t>
            </a:r>
            <a:endParaRPr lang="en-US" sz="2300" dirty="0"/>
          </a:p>
        </p:txBody>
      </p:sp>
      <p:pic>
        <p:nvPicPr>
          <p:cNvPr id="8" name="Picture 6" descr="Decorative">
            <a:extLst>
              <a:ext uri="{FF2B5EF4-FFF2-40B4-BE49-F238E27FC236}">
                <a16:creationId xmlns:a16="http://schemas.microsoft.com/office/drawing/2014/main" id="{D442D3E8-177F-417E-976D-116506C4986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31771" y="1429016"/>
            <a:ext cx="4511896" cy="4498057"/>
          </a:xfrm>
          <a:prstGeom prst="rect">
            <a:avLst/>
          </a:prstGeom>
          <a:solidFill>
            <a:srgbClr val="FFFFFF"/>
          </a:solidFill>
        </p:spPr>
      </p:pic>
      <p:sp>
        <p:nvSpPr>
          <p:cNvPr id="5" name="Slide Number Placeholder 4">
            <a:extLst>
              <a:ext uri="{FF2B5EF4-FFF2-40B4-BE49-F238E27FC236}">
                <a16:creationId xmlns:a16="http://schemas.microsoft.com/office/drawing/2014/main" id="{CD95FF56-7739-47FC-A952-3526F4D697DD}"/>
              </a:ext>
            </a:extLst>
          </p:cNvPr>
          <p:cNvSpPr>
            <a:spLocks noGrp="1"/>
          </p:cNvSpPr>
          <p:nvPr>
            <p:ph type="sldNum" sz="quarter" idx="12"/>
          </p:nvPr>
        </p:nvSpPr>
        <p:spPr>
          <a:xfrm>
            <a:off x="8687719" y="6257197"/>
            <a:ext cx="2743200" cy="365125"/>
          </a:xfrm>
        </p:spPr>
        <p:txBody>
          <a:bodyPr anchor="ctr">
            <a:normAutofit/>
          </a:bodyPr>
          <a:lstStyle/>
          <a:p>
            <a:pPr>
              <a:spcAft>
                <a:spcPts val="600"/>
              </a:spcAft>
            </a:pPr>
            <a:fld id="{A3D1C70C-36A2-44FC-A083-98959550CFF4}" type="slidenum">
              <a:rPr lang="en-US" smtClean="0"/>
              <a:pPr>
                <a:spcAft>
                  <a:spcPts val="600"/>
                </a:spcAft>
              </a:pPr>
              <a:t>11</a:t>
            </a:fld>
            <a:endParaRPr lang="en-US"/>
          </a:p>
        </p:txBody>
      </p:sp>
    </p:spTree>
    <p:extLst>
      <p:ext uri="{BB962C8B-B14F-4D97-AF65-F5344CB8AC3E}">
        <p14:creationId xmlns:p14="http://schemas.microsoft.com/office/powerpoint/2010/main" val="9533987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64F85022-EDFF-4EDD-B667-A88593A32022}"/>
              </a:ext>
            </a:extLst>
          </p:cNvPr>
          <p:cNvSpPr>
            <a:spLocks noGrp="1"/>
          </p:cNvSpPr>
          <p:nvPr>
            <p:ph type="title"/>
          </p:nvPr>
        </p:nvSpPr>
        <p:spPr/>
        <p:txBody>
          <a:bodyPr/>
          <a:lstStyle/>
          <a:p>
            <a:r>
              <a:rPr lang="en-US"/>
              <a:t>Thank You!</a:t>
            </a:r>
          </a:p>
        </p:txBody>
      </p:sp>
      <p:sp>
        <p:nvSpPr>
          <p:cNvPr id="11" name="Website">
            <a:extLst>
              <a:ext uri="{FF2B5EF4-FFF2-40B4-BE49-F238E27FC236}">
                <a16:creationId xmlns:a16="http://schemas.microsoft.com/office/drawing/2014/main" id="{4E6DD0DE-325E-47CB-9D78-EE0FDE0A111F}"/>
              </a:ext>
            </a:extLst>
          </p:cNvPr>
          <p:cNvSpPr>
            <a:spLocks noGrp="1"/>
          </p:cNvSpPr>
          <p:nvPr>
            <p:ph idx="1"/>
          </p:nvPr>
        </p:nvSpPr>
        <p:spPr/>
        <p:txBody>
          <a:bodyPr/>
          <a:lstStyle/>
          <a:p>
            <a:r>
              <a:rPr lang="en-US"/>
              <a:t>New Jersey Department of Education: </a:t>
            </a:r>
            <a:r>
              <a:rPr lang="en-US">
                <a:solidFill>
                  <a:srgbClr val="0000FF"/>
                </a:solidFill>
                <a:hlinkClick r:id="rId2" action="ppaction://hlinkfile">
                  <a:extLst>
                    <a:ext uri="{A12FA001-AC4F-418D-AE19-62706E023703}">
                      <ahyp:hlinkClr xmlns:ahyp="http://schemas.microsoft.com/office/drawing/2018/hyperlinkcolor" val="tx"/>
                    </a:ext>
                  </a:extLst>
                </a:hlinkClick>
              </a:rPr>
              <a:t>nj.gov/education</a:t>
            </a:r>
            <a:endParaRPr lang="en-US">
              <a:solidFill>
                <a:srgbClr val="0000FF"/>
              </a:solidFill>
            </a:endParaRPr>
          </a:p>
        </p:txBody>
      </p:sp>
      <p:sp>
        <p:nvSpPr>
          <p:cNvPr id="20" name="contact info">
            <a:extLst>
              <a:ext uri="{FF2B5EF4-FFF2-40B4-BE49-F238E27FC236}">
                <a16:creationId xmlns:a16="http://schemas.microsoft.com/office/drawing/2014/main" id="{ACF9ECBB-DEA9-4ED4-A2DA-7517CD788761}"/>
              </a:ext>
            </a:extLst>
          </p:cNvPr>
          <p:cNvSpPr>
            <a:spLocks noGrp="1"/>
          </p:cNvSpPr>
          <p:nvPr>
            <p:ph idx="13"/>
          </p:nvPr>
        </p:nvSpPr>
        <p:spPr/>
        <p:txBody>
          <a:bodyPr/>
          <a:lstStyle/>
          <a:p>
            <a:r>
              <a:rPr lang="en-US"/>
              <a:t>Office of Educator Effectiveness: EduEval@doe.nj.gov</a:t>
            </a:r>
          </a:p>
        </p:txBody>
      </p:sp>
      <p:sp>
        <p:nvSpPr>
          <p:cNvPr id="13" name="follow us">
            <a:extLst>
              <a:ext uri="{FF2B5EF4-FFF2-40B4-BE49-F238E27FC236}">
                <a16:creationId xmlns:a16="http://schemas.microsoft.com/office/drawing/2014/main" id="{77A7B8E1-EB02-481A-BD3A-59EA2A8BC5B0}"/>
              </a:ext>
            </a:extLst>
          </p:cNvPr>
          <p:cNvSpPr>
            <a:spLocks noGrp="1"/>
          </p:cNvSpPr>
          <p:nvPr>
            <p:ph idx="14"/>
          </p:nvPr>
        </p:nvSpPr>
        <p:spPr/>
        <p:txBody>
          <a:bodyPr lIns="0" rIns="0"/>
          <a:lstStyle/>
          <a:p>
            <a:pPr>
              <a:spcBef>
                <a:spcPts val="0"/>
              </a:spcBef>
              <a:spcAft>
                <a:spcPts val="0"/>
              </a:spcAft>
            </a:pPr>
            <a:r>
              <a:rPr lang="en-US"/>
              <a:t>Follow Us!</a:t>
            </a:r>
          </a:p>
        </p:txBody>
      </p:sp>
      <p:sp>
        <p:nvSpPr>
          <p:cNvPr id="14" name="Facebook">
            <a:extLst>
              <a:ext uri="{FF2B5EF4-FFF2-40B4-BE49-F238E27FC236}">
                <a16:creationId xmlns:a16="http://schemas.microsoft.com/office/drawing/2014/main" id="{0CBEF407-C3B6-4B85-8243-D0BA28E5B79E}"/>
              </a:ext>
            </a:extLst>
          </p:cNvPr>
          <p:cNvSpPr>
            <a:spLocks noGrp="1"/>
          </p:cNvSpPr>
          <p:nvPr>
            <p:ph type="body" sz="quarter" idx="15"/>
          </p:nvPr>
        </p:nvSpPr>
        <p:spPr/>
        <p:txBody>
          <a:bodyPr/>
          <a:lstStyle/>
          <a:p>
            <a:r>
              <a:rPr lang="en-US">
                <a:solidFill>
                  <a:srgbClr val="0000FF"/>
                </a:solidFill>
                <a:hlinkClick r:id="rId3">
                  <a:extLst>
                    <a:ext uri="{A12FA001-AC4F-418D-AE19-62706E023703}">
                      <ahyp:hlinkClr xmlns:ahyp="http://schemas.microsoft.com/office/drawing/2018/hyperlinkcolor" val="tx"/>
                    </a:ext>
                  </a:extLst>
                </a:hlinkClick>
              </a:rPr>
              <a:t>Facebook: </a:t>
            </a:r>
            <a:br>
              <a:rPr lang="en-US">
                <a:solidFill>
                  <a:srgbClr val="0000FF"/>
                </a:solidFill>
                <a:hlinkClick r:id="rId3">
                  <a:extLst>
                    <a:ext uri="{A12FA001-AC4F-418D-AE19-62706E023703}">
                      <ahyp:hlinkClr xmlns:ahyp="http://schemas.microsoft.com/office/drawing/2018/hyperlinkcolor" val="tx"/>
                    </a:ext>
                  </a:extLst>
                </a:hlinkClick>
              </a:rPr>
            </a:br>
            <a:r>
              <a:rPr lang="en-US">
                <a:solidFill>
                  <a:srgbClr val="0000FF"/>
                </a:solidFill>
                <a:hlinkClick r:id="rId3">
                  <a:extLst>
                    <a:ext uri="{A12FA001-AC4F-418D-AE19-62706E023703}">
                      <ahyp:hlinkClr xmlns:ahyp="http://schemas.microsoft.com/office/drawing/2018/hyperlinkcolor" val="tx"/>
                    </a:ext>
                  </a:extLst>
                </a:hlinkClick>
              </a:rPr>
              <a:t>@</a:t>
            </a:r>
            <a:r>
              <a:rPr lang="en-US" err="1">
                <a:solidFill>
                  <a:srgbClr val="0000FF"/>
                </a:solidFill>
                <a:hlinkClick r:id="rId3">
                  <a:extLst>
                    <a:ext uri="{A12FA001-AC4F-418D-AE19-62706E023703}">
                      <ahyp:hlinkClr xmlns:ahyp="http://schemas.microsoft.com/office/drawing/2018/hyperlinkcolor" val="tx"/>
                    </a:ext>
                  </a:extLst>
                </a:hlinkClick>
              </a:rPr>
              <a:t>njdeptofed</a:t>
            </a:r>
            <a:endParaRPr lang="en-US">
              <a:solidFill>
                <a:srgbClr val="0000FF"/>
              </a:solidFill>
            </a:endParaRPr>
          </a:p>
        </p:txBody>
      </p:sp>
      <p:sp>
        <p:nvSpPr>
          <p:cNvPr id="15" name="Twitter">
            <a:extLst>
              <a:ext uri="{FF2B5EF4-FFF2-40B4-BE49-F238E27FC236}">
                <a16:creationId xmlns:a16="http://schemas.microsoft.com/office/drawing/2014/main" id="{1A8F26DE-B75D-4EBE-A8B0-CF0F3A1FBE08}"/>
              </a:ext>
            </a:extLst>
          </p:cNvPr>
          <p:cNvSpPr>
            <a:spLocks noGrp="1"/>
          </p:cNvSpPr>
          <p:nvPr>
            <p:ph type="body" sz="quarter" idx="16"/>
          </p:nvPr>
        </p:nvSpPr>
        <p:spPr/>
        <p:txBody>
          <a:bodyPr/>
          <a:lstStyle/>
          <a:p>
            <a:pPr marL="0" indent="0">
              <a:buNone/>
            </a:pPr>
            <a:r>
              <a:rPr lang="en-US">
                <a:solidFill>
                  <a:srgbClr val="0000FF"/>
                </a:solidFill>
                <a:hlinkClick r:id="rId4">
                  <a:extLst>
                    <a:ext uri="{A12FA001-AC4F-418D-AE19-62706E023703}">
                      <ahyp:hlinkClr xmlns:ahyp="http://schemas.microsoft.com/office/drawing/2018/hyperlinkcolor" val="tx"/>
                    </a:ext>
                  </a:extLst>
                </a:hlinkClick>
              </a:rPr>
              <a:t>Twitter: @</a:t>
            </a:r>
            <a:r>
              <a:rPr lang="en-US" err="1">
                <a:solidFill>
                  <a:srgbClr val="0000FF"/>
                </a:solidFill>
                <a:hlinkClick r:id="rId4">
                  <a:extLst>
                    <a:ext uri="{A12FA001-AC4F-418D-AE19-62706E023703}">
                      <ahyp:hlinkClr xmlns:ahyp="http://schemas.microsoft.com/office/drawing/2018/hyperlinkcolor" val="tx"/>
                    </a:ext>
                  </a:extLst>
                </a:hlinkClick>
              </a:rPr>
              <a:t>NewJerseyDOE</a:t>
            </a:r>
            <a:endParaRPr lang="en-US">
              <a:solidFill>
                <a:srgbClr val="0000FF"/>
              </a:solidFill>
            </a:endParaRPr>
          </a:p>
        </p:txBody>
      </p:sp>
      <p:sp>
        <p:nvSpPr>
          <p:cNvPr id="16" name="Instagram">
            <a:extLst>
              <a:ext uri="{FF2B5EF4-FFF2-40B4-BE49-F238E27FC236}">
                <a16:creationId xmlns:a16="http://schemas.microsoft.com/office/drawing/2014/main" id="{58F04EFC-1539-4C41-9563-96A4CBC2B19F}"/>
              </a:ext>
            </a:extLst>
          </p:cNvPr>
          <p:cNvSpPr>
            <a:spLocks noGrp="1"/>
          </p:cNvSpPr>
          <p:nvPr>
            <p:ph type="body" sz="quarter" idx="17"/>
          </p:nvPr>
        </p:nvSpPr>
        <p:spPr/>
        <p:txBody>
          <a:bodyPr/>
          <a:lstStyle/>
          <a:p>
            <a:r>
              <a:rPr lang="en-US">
                <a:solidFill>
                  <a:srgbClr val="0000FF"/>
                </a:solidFill>
                <a:hlinkClick r:id="rId5">
                  <a:extLst>
                    <a:ext uri="{A12FA001-AC4F-418D-AE19-62706E023703}">
                      <ahyp:hlinkClr xmlns:ahyp="http://schemas.microsoft.com/office/drawing/2018/hyperlinkcolor" val="tx"/>
                    </a:ext>
                  </a:extLst>
                </a:hlinkClick>
              </a:rPr>
              <a:t>Instagram: </a:t>
            </a:r>
            <a:br>
              <a:rPr lang="en-US">
                <a:solidFill>
                  <a:srgbClr val="0000FF"/>
                </a:solidFill>
                <a:hlinkClick r:id="rId5">
                  <a:extLst>
                    <a:ext uri="{A12FA001-AC4F-418D-AE19-62706E023703}">
                      <ahyp:hlinkClr xmlns:ahyp="http://schemas.microsoft.com/office/drawing/2018/hyperlinkcolor" val="tx"/>
                    </a:ext>
                  </a:extLst>
                </a:hlinkClick>
              </a:rPr>
            </a:br>
            <a:r>
              <a:rPr lang="en-US">
                <a:solidFill>
                  <a:srgbClr val="0000FF"/>
                </a:solidFill>
                <a:hlinkClick r:id="rId5">
                  <a:extLst>
                    <a:ext uri="{A12FA001-AC4F-418D-AE19-62706E023703}">
                      <ahyp:hlinkClr xmlns:ahyp="http://schemas.microsoft.com/office/drawing/2018/hyperlinkcolor" val="tx"/>
                    </a:ext>
                  </a:extLst>
                </a:hlinkClick>
              </a:rPr>
              <a:t>@</a:t>
            </a:r>
            <a:r>
              <a:rPr lang="en-US" err="1">
                <a:solidFill>
                  <a:srgbClr val="0000FF"/>
                </a:solidFill>
                <a:hlinkClick r:id="rId5">
                  <a:extLst>
                    <a:ext uri="{A12FA001-AC4F-418D-AE19-62706E023703}">
                      <ahyp:hlinkClr xmlns:ahyp="http://schemas.microsoft.com/office/drawing/2018/hyperlinkcolor" val="tx"/>
                    </a:ext>
                  </a:extLst>
                </a:hlinkClick>
              </a:rPr>
              <a:t>NewJerseyDoe</a:t>
            </a:r>
            <a:endParaRPr lang="en-US">
              <a:solidFill>
                <a:srgbClr val="0000FF"/>
              </a:solidFill>
            </a:endParaRPr>
          </a:p>
        </p:txBody>
      </p:sp>
      <p:pic>
        <p:nvPicPr>
          <p:cNvPr id="3" name="Picture 2" descr="A black and white logo&#10;&#10;">
            <a:extLst>
              <a:ext uri="{FF2B5EF4-FFF2-40B4-BE49-F238E27FC236}">
                <a16:creationId xmlns:a16="http://schemas.microsoft.com/office/drawing/2014/main" id="{ABC8C7AE-6ED1-1DB1-82FF-8D702F9EA83E}"/>
              </a:ext>
            </a:extLst>
          </p:cNvPr>
          <p:cNvPicPr>
            <a:picLocks noChangeAspect="1"/>
          </p:cNvPicPr>
          <p:nvPr/>
        </p:nvPicPr>
        <p:blipFill>
          <a:blip r:embed="rId6"/>
          <a:stretch>
            <a:fillRect/>
          </a:stretch>
        </p:blipFill>
        <p:spPr>
          <a:xfrm>
            <a:off x="8606287" y="4483399"/>
            <a:ext cx="2024333" cy="1140485"/>
          </a:xfrm>
          <a:prstGeom prst="rect">
            <a:avLst/>
          </a:prstGeom>
        </p:spPr>
      </p:pic>
      <p:sp>
        <p:nvSpPr>
          <p:cNvPr id="2" name="Slide Number Placeholder 1">
            <a:extLst>
              <a:ext uri="{FF2B5EF4-FFF2-40B4-BE49-F238E27FC236}">
                <a16:creationId xmlns:a16="http://schemas.microsoft.com/office/drawing/2014/main" id="{0C726423-45AA-4205-B15A-BC45069AF06A}"/>
              </a:ext>
            </a:extLst>
          </p:cNvPr>
          <p:cNvSpPr>
            <a:spLocks noGrp="1"/>
          </p:cNvSpPr>
          <p:nvPr>
            <p:ph type="sldNum" sz="quarter" idx="12"/>
          </p:nvPr>
        </p:nvSpPr>
        <p:spPr/>
        <p:txBody>
          <a:bodyPr/>
          <a:lstStyle/>
          <a:p>
            <a:fld id="{A3D1C70C-36A2-44FC-A083-98959550CFF4}" type="slidenum">
              <a:rPr lang="en-US" smtClean="0"/>
              <a:t>12</a:t>
            </a:fld>
            <a:endParaRPr lang="en-US"/>
          </a:p>
        </p:txBody>
      </p:sp>
    </p:spTree>
    <p:extLst>
      <p:ext uri="{BB962C8B-B14F-4D97-AF65-F5344CB8AC3E}">
        <p14:creationId xmlns:p14="http://schemas.microsoft.com/office/powerpoint/2010/main" val="1153922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006891-D338-48CA-9472-ADEDE613C2FB}"/>
              </a:ext>
            </a:extLst>
          </p:cNvPr>
          <p:cNvSpPr>
            <a:spLocks noGrp="1"/>
          </p:cNvSpPr>
          <p:nvPr>
            <p:ph type="title"/>
          </p:nvPr>
        </p:nvSpPr>
        <p:spPr/>
        <p:txBody>
          <a:bodyPr/>
          <a:lstStyle/>
          <a:p>
            <a:r>
              <a:rPr lang="en-US"/>
              <a:t>What is the Lighthouse Award?</a:t>
            </a:r>
          </a:p>
        </p:txBody>
      </p:sp>
      <p:sp>
        <p:nvSpPr>
          <p:cNvPr id="7" name="Content Placeholder 6">
            <a:extLst>
              <a:ext uri="{FF2B5EF4-FFF2-40B4-BE49-F238E27FC236}">
                <a16:creationId xmlns:a16="http://schemas.microsoft.com/office/drawing/2014/main" id="{5CC0F755-3C5E-468D-AD69-C8B48C781E40}"/>
              </a:ext>
            </a:extLst>
          </p:cNvPr>
          <p:cNvSpPr>
            <a:spLocks noGrp="1"/>
          </p:cNvSpPr>
          <p:nvPr>
            <p:ph idx="1"/>
          </p:nvPr>
        </p:nvSpPr>
        <p:spPr>
          <a:xfrm>
            <a:off x="304726" y="1421022"/>
            <a:ext cx="10966654" cy="2154237"/>
          </a:xfrm>
        </p:spPr>
        <p:txBody>
          <a:bodyPr vert="horz" lIns="91440" tIns="45720" rIns="91440" bIns="45720" rtlCol="0" anchor="t">
            <a:normAutofit fontScale="77500" lnSpcReduction="20000"/>
          </a:bodyPr>
          <a:lstStyle/>
          <a:p>
            <a:r>
              <a:rPr lang="en-US" b="0" i="0" dirty="0">
                <a:effectLst/>
                <a:latin typeface="+mn-lt"/>
              </a:rPr>
              <a:t>The New Jersey Department of Education (NJDOE) launched the Lighthouse Award in 2017 to recognize the advancements made by New Jersey </a:t>
            </a:r>
            <a:r>
              <a:rPr lang="en-US" dirty="0">
                <a:latin typeface="+mn-lt"/>
              </a:rPr>
              <a:t>Local Educational Associations (LEAs).</a:t>
            </a:r>
          </a:p>
          <a:p>
            <a:pPr fontAlgn="ctr"/>
            <a:r>
              <a:rPr lang="en-US" b="0" i="0" dirty="0">
                <a:effectLst/>
                <a:latin typeface="+mn-lt"/>
              </a:rPr>
              <a:t>The award is given to </a:t>
            </a:r>
            <a:r>
              <a:rPr lang="en-US" dirty="0">
                <a:latin typeface="+mn-lt"/>
              </a:rPr>
              <a:t>LEAs that</a:t>
            </a:r>
            <a:r>
              <a:rPr lang="en-US" b="0" i="0" dirty="0">
                <a:effectLst/>
                <a:latin typeface="+mn-lt"/>
              </a:rPr>
              <a:t> have shown measurable progress toward educational improvement and equitable outcomes. </a:t>
            </a:r>
          </a:p>
          <a:p>
            <a:r>
              <a:rPr lang="en-US" dirty="0">
                <a:latin typeface="+mn-lt"/>
              </a:rPr>
              <a:t>The 2023 cohort consists of five LEAs.</a:t>
            </a:r>
            <a:endParaRPr lang="en-US" b="0" i="0" dirty="0">
              <a:effectLst/>
              <a:latin typeface="+mn-lt"/>
            </a:endParaRPr>
          </a:p>
          <a:p>
            <a:pPr fontAlgn="ctr"/>
            <a:endParaRPr lang="en-US" dirty="0">
              <a:solidFill>
                <a:srgbClr val="001C39"/>
              </a:solidFill>
              <a:latin typeface="+mn-lt"/>
            </a:endParaRPr>
          </a:p>
        </p:txBody>
      </p:sp>
      <p:pic>
        <p:nvPicPr>
          <p:cNvPr id="14" name="Content Placeholder 7" descr="Lighthouse Award &quot;Illuminating the path toward academic improvement and student success.&quot;">
            <a:extLst>
              <a:ext uri="{FF2B5EF4-FFF2-40B4-BE49-F238E27FC236}">
                <a16:creationId xmlns:a16="http://schemas.microsoft.com/office/drawing/2014/main" id="{079F8ED8-DD8D-4652-93C8-8941E54CF83C}"/>
              </a:ext>
            </a:extLst>
          </p:cNvPr>
          <p:cNvPicPr>
            <a:picLocks noGrp="1" noChangeAspect="1"/>
          </p:cNvPicPr>
          <p:nvPr>
            <p:ph idx="13"/>
          </p:nvPr>
        </p:nvPicPr>
        <p:blipFill>
          <a:blip r:embed="rId3"/>
          <a:stretch>
            <a:fillRect/>
          </a:stretch>
        </p:blipFill>
        <p:spPr>
          <a:xfrm>
            <a:off x="2542324" y="3808413"/>
            <a:ext cx="7116877" cy="2154237"/>
          </a:xfrm>
          <a:prstGeom prst="rect">
            <a:avLst/>
          </a:prstGeom>
        </p:spPr>
      </p:pic>
      <p:sp>
        <p:nvSpPr>
          <p:cNvPr id="4" name="Slide Number Placeholder 3">
            <a:extLst>
              <a:ext uri="{FF2B5EF4-FFF2-40B4-BE49-F238E27FC236}">
                <a16:creationId xmlns:a16="http://schemas.microsoft.com/office/drawing/2014/main" id="{89BC626E-F4A6-4815-9A61-245EF8EFDAF3}"/>
              </a:ext>
            </a:extLst>
          </p:cNvPr>
          <p:cNvSpPr>
            <a:spLocks noGrp="1"/>
          </p:cNvSpPr>
          <p:nvPr>
            <p:ph type="sldNum" sz="quarter" idx="12"/>
          </p:nvPr>
        </p:nvSpPr>
        <p:spPr/>
        <p:txBody>
          <a:bodyPr/>
          <a:lstStyle/>
          <a:p>
            <a:fld id="{A3D1C70C-36A2-44FC-A083-98959550CFF4}" type="slidenum">
              <a:rPr lang="en-US" smtClean="0"/>
              <a:pPr/>
              <a:t>2</a:t>
            </a:fld>
            <a:endParaRPr lang="en-US"/>
          </a:p>
        </p:txBody>
      </p:sp>
    </p:spTree>
    <p:extLst>
      <p:ext uri="{BB962C8B-B14F-4D97-AF65-F5344CB8AC3E}">
        <p14:creationId xmlns:p14="http://schemas.microsoft.com/office/powerpoint/2010/main" val="4210967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EAB34-301E-4138-8305-68A1E3739885}"/>
              </a:ext>
            </a:extLst>
          </p:cNvPr>
          <p:cNvSpPr>
            <a:spLocks noGrp="1"/>
          </p:cNvSpPr>
          <p:nvPr>
            <p:ph type="title"/>
          </p:nvPr>
        </p:nvSpPr>
        <p:spPr/>
        <p:txBody>
          <a:bodyPr/>
          <a:lstStyle/>
          <a:p>
            <a:r>
              <a:rPr lang="en-US"/>
              <a:t>Lighthouse Awardee Categories</a:t>
            </a:r>
          </a:p>
        </p:txBody>
      </p:sp>
      <p:pic>
        <p:nvPicPr>
          <p:cNvPr id="13" name="Content Placeholder 7" descr="Decorative">
            <a:extLst>
              <a:ext uri="{FF2B5EF4-FFF2-40B4-BE49-F238E27FC236}">
                <a16:creationId xmlns:a16="http://schemas.microsoft.com/office/drawing/2014/main" id="{2BC5E501-B77E-4914-9FD7-F8E1A90EB9CA}"/>
              </a:ext>
            </a:extLst>
          </p:cNvPr>
          <p:cNvPicPr>
            <a:picLocks noGrp="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23803" y="1605908"/>
            <a:ext cx="3495670" cy="3491514"/>
          </a:xfrm>
          <a:prstGeom prst="rect">
            <a:avLst/>
          </a:prstGeom>
        </p:spPr>
      </p:pic>
      <p:sp>
        <p:nvSpPr>
          <p:cNvPr id="12" name="Content Placeholder 11">
            <a:extLst>
              <a:ext uri="{FF2B5EF4-FFF2-40B4-BE49-F238E27FC236}">
                <a16:creationId xmlns:a16="http://schemas.microsoft.com/office/drawing/2014/main" id="{88AAC0E9-D66C-4335-9C05-BB5DD09F0972}"/>
              </a:ext>
            </a:extLst>
          </p:cNvPr>
          <p:cNvSpPr>
            <a:spLocks noGrp="1"/>
          </p:cNvSpPr>
          <p:nvPr>
            <p:ph sz="half" idx="13"/>
          </p:nvPr>
        </p:nvSpPr>
        <p:spPr>
          <a:xfrm>
            <a:off x="4245429" y="1429016"/>
            <a:ext cx="7770303" cy="4498057"/>
          </a:xfrm>
        </p:spPr>
        <p:txBody>
          <a:bodyPr vert="horz" lIns="91440" tIns="45720" rIns="640080" bIns="45720" rtlCol="0" anchor="t">
            <a:normAutofit/>
          </a:bodyPr>
          <a:lstStyle/>
          <a:p>
            <a:pPr marL="0" indent="0" algn="ctr" fontAlgn="base">
              <a:buNone/>
            </a:pPr>
            <a:r>
              <a:rPr lang="en-US" sz="2000" b="0" i="0" dirty="0">
                <a:effectLst/>
                <a:latin typeface="Palatino Linotype"/>
              </a:rPr>
              <a:t>The focus of cohort </a:t>
            </a:r>
            <a:r>
              <a:rPr lang="en-US" sz="2000" dirty="0">
                <a:latin typeface="Palatino Linotype"/>
              </a:rPr>
              <a:t>four </a:t>
            </a:r>
            <a:r>
              <a:rPr lang="en-US" sz="2000" b="0" i="0" dirty="0">
                <a:effectLst/>
                <a:latin typeface="Palatino Linotype"/>
              </a:rPr>
              <a:t>is educational improvement in equity to support Governor Murphy’s vision for a stronger, fairer New Jersey.</a:t>
            </a:r>
            <a:endParaRPr lang="en-US" sz="4000" b="0" i="0" dirty="0">
              <a:effectLst/>
              <a:latin typeface="Palatino Linotype"/>
            </a:endParaRPr>
          </a:p>
          <a:p>
            <a:pPr algn="l" rtl="0" fontAlgn="base">
              <a:buFont typeface="Arial" panose="020B0604020202020204" pitchFamily="34" charset="0"/>
              <a:buChar char="•"/>
            </a:pPr>
            <a:r>
              <a:rPr lang="en-US" sz="1800" b="0" i="0" dirty="0">
                <a:effectLst/>
                <a:latin typeface="Palatino Linotype"/>
              </a:rPr>
              <a:t>Increasing Equity in Dual </a:t>
            </a:r>
            <a:r>
              <a:rPr lang="en-US" sz="1800" dirty="0">
                <a:latin typeface="Palatino Linotype"/>
              </a:rPr>
              <a:t>E</a:t>
            </a:r>
            <a:r>
              <a:rPr lang="en-US" sz="1800" b="0" i="0" dirty="0">
                <a:effectLst/>
                <a:latin typeface="Palatino Linotype"/>
              </a:rPr>
              <a:t>nrollment </a:t>
            </a:r>
          </a:p>
          <a:p>
            <a:pPr fontAlgn="base"/>
            <a:r>
              <a:rPr lang="en-US" sz="1800" b="0" i="0" dirty="0">
                <a:effectLst/>
                <a:latin typeface="Palatino Linotype"/>
              </a:rPr>
              <a:t>Increasing Equity in Course </a:t>
            </a:r>
            <a:r>
              <a:rPr lang="en-US" sz="1800" dirty="0">
                <a:latin typeface="Palatino Linotype"/>
              </a:rPr>
              <a:t>E</a:t>
            </a:r>
            <a:r>
              <a:rPr lang="en-US" sz="1800" b="0" i="0" dirty="0">
                <a:effectLst/>
                <a:latin typeface="Palatino Linotype"/>
              </a:rPr>
              <a:t>nrollment</a:t>
            </a:r>
            <a:r>
              <a:rPr lang="en-US" sz="1800" dirty="0">
                <a:latin typeface="Palatino Linotype"/>
              </a:rPr>
              <a:t> in Advanced Placement/International Baccalaureate (</a:t>
            </a:r>
            <a:r>
              <a:rPr lang="en-US" sz="1800" b="0" i="0" dirty="0">
                <a:effectLst/>
                <a:latin typeface="Palatino Linotype"/>
              </a:rPr>
              <a:t>AP/IB) </a:t>
            </a:r>
          </a:p>
          <a:p>
            <a:pPr fontAlgn="base"/>
            <a:r>
              <a:rPr lang="en-US" sz="1800" b="0" i="0" dirty="0">
                <a:solidFill>
                  <a:srgbClr val="000000"/>
                </a:solidFill>
                <a:effectLst/>
                <a:latin typeface="Palatino Linotype"/>
              </a:rPr>
              <a:t>Increasing Diversity in the Teacher </a:t>
            </a:r>
            <a:r>
              <a:rPr lang="en-US" sz="1800" dirty="0">
                <a:solidFill>
                  <a:srgbClr val="000000"/>
                </a:solidFill>
                <a:latin typeface="Palatino Linotype"/>
              </a:rPr>
              <a:t>W</a:t>
            </a:r>
            <a:r>
              <a:rPr lang="en-US" sz="1800" b="0" i="0" dirty="0">
                <a:solidFill>
                  <a:srgbClr val="000000"/>
                </a:solidFill>
                <a:effectLst/>
                <a:latin typeface="Palatino Linotype"/>
              </a:rPr>
              <a:t>orkforce  </a:t>
            </a:r>
          </a:p>
          <a:p>
            <a:pPr marL="0" indent="0" algn="l" rtl="0" fontAlgn="base">
              <a:buNone/>
            </a:pPr>
            <a:endParaRPr lang="en-US" sz="1800" b="0" i="0" dirty="0">
              <a:solidFill>
                <a:srgbClr val="000000"/>
              </a:solidFill>
              <a:effectLst/>
            </a:endParaRPr>
          </a:p>
          <a:p>
            <a:endParaRPr lang="en-US" dirty="0"/>
          </a:p>
        </p:txBody>
      </p:sp>
      <p:sp>
        <p:nvSpPr>
          <p:cNvPr id="7" name="Slide Number Placeholder 6">
            <a:extLst>
              <a:ext uri="{FF2B5EF4-FFF2-40B4-BE49-F238E27FC236}">
                <a16:creationId xmlns:a16="http://schemas.microsoft.com/office/drawing/2014/main" id="{EAC8368C-7FB9-4C27-9A65-F65808B8F8FB}"/>
              </a:ext>
            </a:extLst>
          </p:cNvPr>
          <p:cNvSpPr>
            <a:spLocks noGrp="1"/>
          </p:cNvSpPr>
          <p:nvPr>
            <p:ph type="sldNum" sz="quarter" idx="12"/>
          </p:nvPr>
        </p:nvSpPr>
        <p:spPr/>
        <p:txBody>
          <a:bodyPr/>
          <a:lstStyle/>
          <a:p>
            <a:fld id="{A3D1C70C-36A2-44FC-A083-98959550CFF4}" type="slidenum">
              <a:rPr lang="en-US" smtClean="0"/>
              <a:t>3</a:t>
            </a:fld>
            <a:endParaRPr lang="en-US"/>
          </a:p>
        </p:txBody>
      </p:sp>
    </p:spTree>
    <p:extLst>
      <p:ext uri="{BB962C8B-B14F-4D97-AF65-F5344CB8AC3E}">
        <p14:creationId xmlns:p14="http://schemas.microsoft.com/office/powerpoint/2010/main" val="120020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42E93-F2B6-44AC-8BAF-094853341F85}"/>
              </a:ext>
            </a:extLst>
          </p:cNvPr>
          <p:cNvSpPr>
            <a:spLocks noGrp="1"/>
          </p:cNvSpPr>
          <p:nvPr>
            <p:ph type="title"/>
          </p:nvPr>
        </p:nvSpPr>
        <p:spPr/>
        <p:txBody>
          <a:bodyPr/>
          <a:lstStyle/>
          <a:p>
            <a:r>
              <a:rPr lang="en-US"/>
              <a:t>Lighthouse Selection Process</a:t>
            </a:r>
          </a:p>
        </p:txBody>
      </p:sp>
      <p:sp>
        <p:nvSpPr>
          <p:cNvPr id="3" name="Text Placeholder 2">
            <a:extLst>
              <a:ext uri="{FF2B5EF4-FFF2-40B4-BE49-F238E27FC236}">
                <a16:creationId xmlns:a16="http://schemas.microsoft.com/office/drawing/2014/main" id="{70B7BD31-4384-467B-A68E-5CAC6B8F9D70}"/>
              </a:ext>
            </a:extLst>
          </p:cNvPr>
          <p:cNvSpPr>
            <a:spLocks noGrp="1"/>
          </p:cNvSpPr>
          <p:nvPr>
            <p:ph type="body" sz="quarter" idx="11"/>
          </p:nvPr>
        </p:nvSpPr>
        <p:spPr/>
        <p:txBody>
          <a:bodyPr vert="horz" lIns="91440" tIns="45720" rIns="822960" bIns="45720" rtlCol="0" anchor="t">
            <a:normAutofit/>
          </a:bodyPr>
          <a:lstStyle/>
          <a:p>
            <a:r>
              <a:rPr lang="en-US" sz="2400" dirty="0">
                <a:latin typeface="Palatino Linotype"/>
              </a:rPr>
              <a:t>Step 1: Data Analysis </a:t>
            </a:r>
            <a:endParaRPr lang="en-US" sz="2400" dirty="0"/>
          </a:p>
          <a:p>
            <a:pPr lvl="1"/>
            <a:r>
              <a:rPr lang="en-US" sz="2000" dirty="0">
                <a:latin typeface="Palatino Linotype"/>
              </a:rPr>
              <a:t>Initial pool of LEAs was identified through a quantitative data review.</a:t>
            </a:r>
          </a:p>
          <a:p>
            <a:r>
              <a:rPr lang="en-US" sz="2400" dirty="0">
                <a:latin typeface="Palatino Linotype"/>
              </a:rPr>
              <a:t>Step 2: Internal Review</a:t>
            </a:r>
            <a:endParaRPr lang="en-US" sz="2400" dirty="0"/>
          </a:p>
          <a:p>
            <a:pPr lvl="1"/>
            <a:r>
              <a:rPr lang="en-US" sz="2000" dirty="0">
                <a:latin typeface="Palatino Linotype"/>
              </a:rPr>
              <a:t>Offices throughout the NJDOE reviewed the initial pool of LEAs through their respective programmatic lenses.</a:t>
            </a:r>
          </a:p>
          <a:p>
            <a:r>
              <a:rPr lang="en-US" sz="2400" dirty="0">
                <a:latin typeface="Palatino Linotype"/>
              </a:rPr>
              <a:t>Step 3: Application Narratives </a:t>
            </a:r>
            <a:endParaRPr lang="en-US" sz="2400" dirty="0"/>
          </a:p>
          <a:p>
            <a:pPr lvl="1"/>
            <a:r>
              <a:rPr lang="en-US" sz="2000" dirty="0">
                <a:latin typeface="Palatino Linotype"/>
              </a:rPr>
              <a:t>Select LEAs were asked to share narratives describing their efforts within one category.</a:t>
            </a:r>
            <a:endParaRPr lang="en-US" sz="1600" dirty="0">
              <a:latin typeface="Palatino Linotype"/>
            </a:endParaRPr>
          </a:p>
          <a:p>
            <a:pPr lvl="1"/>
            <a:r>
              <a:rPr lang="en-US" sz="2000" dirty="0">
                <a:latin typeface="Palatino Linotype"/>
              </a:rPr>
              <a:t>Panel of internal NJDOE staff and external experts scored the narrative statements.  </a:t>
            </a:r>
            <a:endParaRPr lang="en-US" sz="2000" dirty="0"/>
          </a:p>
        </p:txBody>
      </p:sp>
      <p:sp>
        <p:nvSpPr>
          <p:cNvPr id="4" name="Slide Number Placeholder 3">
            <a:extLst>
              <a:ext uri="{FF2B5EF4-FFF2-40B4-BE49-F238E27FC236}">
                <a16:creationId xmlns:a16="http://schemas.microsoft.com/office/drawing/2014/main" id="{0424EE07-2803-4CB5-9E89-7802336A2677}"/>
              </a:ext>
            </a:extLst>
          </p:cNvPr>
          <p:cNvSpPr>
            <a:spLocks noGrp="1"/>
          </p:cNvSpPr>
          <p:nvPr>
            <p:ph type="sldNum" sz="quarter" idx="10"/>
          </p:nvPr>
        </p:nvSpPr>
        <p:spPr/>
        <p:txBody>
          <a:bodyPr/>
          <a:lstStyle/>
          <a:p>
            <a:fld id="{A3D1C70C-36A2-44FC-A083-98959550CFF4}" type="slidenum">
              <a:rPr lang="en-US" smtClean="0"/>
              <a:pPr/>
              <a:t>4</a:t>
            </a:fld>
            <a:endParaRPr lang="en-US"/>
          </a:p>
        </p:txBody>
      </p:sp>
    </p:spTree>
    <p:extLst>
      <p:ext uri="{BB962C8B-B14F-4D97-AF65-F5344CB8AC3E}">
        <p14:creationId xmlns:p14="http://schemas.microsoft.com/office/powerpoint/2010/main" val="3132535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CAF735E-3E7C-42C4-8EBB-D7E762B450BE}"/>
              </a:ext>
            </a:extLst>
          </p:cNvPr>
          <p:cNvSpPr>
            <a:spLocks noGrp="1"/>
          </p:cNvSpPr>
          <p:nvPr>
            <p:ph type="title"/>
          </p:nvPr>
        </p:nvSpPr>
        <p:spPr/>
        <p:txBody>
          <a:bodyPr/>
          <a:lstStyle/>
          <a:p>
            <a:r>
              <a:rPr lang="en-US"/>
              <a:t>2023 Lighthouse Awardees</a:t>
            </a:r>
          </a:p>
        </p:txBody>
      </p:sp>
      <p:pic>
        <p:nvPicPr>
          <p:cNvPr id="2050" name="Picture 2" descr="Image result for fireworks">
            <a:extLst>
              <a:ext uri="{FF2B5EF4-FFF2-40B4-BE49-F238E27FC236}">
                <a16:creationId xmlns:a16="http://schemas.microsoft.com/office/drawing/2014/main" id="{E76B7D4F-0F51-44E9-AB2F-EA9E62CFFC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9508" y="1304924"/>
            <a:ext cx="7581523" cy="473579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Decorative">
            <a:extLst>
              <a:ext uri="{FF2B5EF4-FFF2-40B4-BE49-F238E27FC236}">
                <a16:creationId xmlns:a16="http://schemas.microsoft.com/office/drawing/2014/main" id="{6F734F38-0D15-4F65-B45A-DF3C53C748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3425" y="1505522"/>
            <a:ext cx="3105150" cy="30956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congratulations banner">
            <a:extLst>
              <a:ext uri="{FF2B5EF4-FFF2-40B4-BE49-F238E27FC236}">
                <a16:creationId xmlns:a16="http://schemas.microsoft.com/office/drawing/2014/main" id="{8CFCA1EA-81F5-4E97-B090-98945740C7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5125" y="4240497"/>
            <a:ext cx="6381750" cy="1800225"/>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0DAC0BDB-F286-445A-9D0A-1B1D7AC7CE61}"/>
              </a:ext>
            </a:extLst>
          </p:cNvPr>
          <p:cNvSpPr>
            <a:spLocks noGrp="1"/>
          </p:cNvSpPr>
          <p:nvPr>
            <p:ph type="sldNum" sz="quarter" idx="10"/>
          </p:nvPr>
        </p:nvSpPr>
        <p:spPr/>
        <p:txBody>
          <a:bodyPr/>
          <a:lstStyle/>
          <a:p>
            <a:fld id="{A3D1C70C-36A2-44FC-A083-98959550CFF4}" type="slidenum">
              <a:rPr lang="en-US" smtClean="0"/>
              <a:pPr/>
              <a:t>5</a:t>
            </a:fld>
            <a:endParaRPr lang="en-US"/>
          </a:p>
        </p:txBody>
      </p:sp>
    </p:spTree>
    <p:extLst>
      <p:ext uri="{BB962C8B-B14F-4D97-AF65-F5344CB8AC3E}">
        <p14:creationId xmlns:p14="http://schemas.microsoft.com/office/powerpoint/2010/main" val="1492523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E109445-27A5-44E9-9436-D0B6BCD48CDB}"/>
              </a:ext>
            </a:extLst>
          </p:cNvPr>
          <p:cNvSpPr>
            <a:spLocks noGrp="1"/>
          </p:cNvSpPr>
          <p:nvPr>
            <p:ph type="title"/>
          </p:nvPr>
        </p:nvSpPr>
        <p:spPr/>
        <p:txBody>
          <a:bodyPr/>
          <a:lstStyle/>
          <a:p>
            <a:r>
              <a:rPr lang="en-US" sz="4000"/>
              <a:t>Morris County Vocational School District</a:t>
            </a:r>
          </a:p>
        </p:txBody>
      </p:sp>
      <p:sp>
        <p:nvSpPr>
          <p:cNvPr id="11" name="TextBox 10">
            <a:extLst>
              <a:ext uri="{FF2B5EF4-FFF2-40B4-BE49-F238E27FC236}">
                <a16:creationId xmlns:a16="http://schemas.microsoft.com/office/drawing/2014/main" id="{5F2980A8-199C-4E24-BC5B-51ADE986682C}"/>
              </a:ext>
            </a:extLst>
          </p:cNvPr>
          <p:cNvSpPr txBox="1"/>
          <p:nvPr/>
        </p:nvSpPr>
        <p:spPr>
          <a:xfrm>
            <a:off x="1029953" y="1141274"/>
            <a:ext cx="9759821" cy="461665"/>
          </a:xfrm>
          <a:prstGeom prst="rect">
            <a:avLst/>
          </a:prstGeom>
          <a:noFill/>
        </p:spPr>
        <p:txBody>
          <a:bodyPr wrap="square" rtlCol="0">
            <a:spAutoFit/>
          </a:bodyPr>
          <a:lstStyle/>
          <a:p>
            <a:pPr marL="0" indent="0" algn="ctr">
              <a:buNone/>
            </a:pPr>
            <a:r>
              <a:rPr lang="en-US" sz="2400"/>
              <a:t>“Increasing Equity in Dual Enrollment”</a:t>
            </a:r>
          </a:p>
        </p:txBody>
      </p:sp>
      <p:pic>
        <p:nvPicPr>
          <p:cNvPr id="3074" name="Picture 2" descr="Students in various school settings">
            <a:extLst>
              <a:ext uri="{FF2B5EF4-FFF2-40B4-BE49-F238E27FC236}">
                <a16:creationId xmlns:a16="http://schemas.microsoft.com/office/drawing/2014/main" id="{C71C1854-CE13-43F1-912E-97AED7C44558}"/>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634481" y="1707418"/>
            <a:ext cx="5275383" cy="4220307"/>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7">
            <a:extLst>
              <a:ext uri="{FF2B5EF4-FFF2-40B4-BE49-F238E27FC236}">
                <a16:creationId xmlns:a16="http://schemas.microsoft.com/office/drawing/2014/main" id="{CA5DB51B-754B-466A-A50B-7368D368EF15}"/>
              </a:ext>
            </a:extLst>
          </p:cNvPr>
          <p:cNvSpPr>
            <a:spLocks noGrp="1"/>
          </p:cNvSpPr>
          <p:nvPr>
            <p:ph sz="half" idx="13"/>
          </p:nvPr>
        </p:nvSpPr>
        <p:spPr>
          <a:xfrm>
            <a:off x="6096000" y="1726368"/>
            <a:ext cx="5919732" cy="4200705"/>
          </a:xfrm>
        </p:spPr>
        <p:txBody>
          <a:bodyPr vert="horz" lIns="91440" tIns="45720" rIns="640080" bIns="45720" rtlCol="0" anchor="t">
            <a:normAutofit fontScale="62500" lnSpcReduction="20000"/>
          </a:bodyPr>
          <a:lstStyle/>
          <a:p>
            <a:pPr fontAlgn="base"/>
            <a:r>
              <a:rPr lang="en-US" sz="2900" b="0" i="0">
                <a:solidFill>
                  <a:srgbClr val="000000"/>
                </a:solidFill>
                <a:effectLst/>
                <a:latin typeface="+mn-lt"/>
              </a:rPr>
              <a:t>In 2019, Morris County created an equity task force to determine strategies of increasing access to the district’s programming by attracting a retaining a more diverse student population.</a:t>
            </a:r>
            <a:r>
              <a:rPr lang="en-US" sz="2900">
                <a:solidFill>
                  <a:srgbClr val="000000"/>
                </a:solidFill>
                <a:latin typeface="+mn-lt"/>
              </a:rPr>
              <a:t> </a:t>
            </a:r>
            <a:endParaRPr lang="en-US" sz="2900" b="0" i="0">
              <a:solidFill>
                <a:srgbClr val="000000"/>
              </a:solidFill>
              <a:effectLst/>
              <a:latin typeface="+mn-lt"/>
            </a:endParaRPr>
          </a:p>
          <a:p>
            <a:pPr algn="l" rtl="0" fontAlgn="base">
              <a:buFont typeface="Arial" panose="020B0604020202020204" pitchFamily="34" charset="0"/>
              <a:buChar char="•"/>
            </a:pPr>
            <a:r>
              <a:rPr lang="en-US" sz="2900" b="0" i="0">
                <a:solidFill>
                  <a:srgbClr val="000000"/>
                </a:solidFill>
                <a:effectLst/>
                <a:latin typeface="+mn-lt"/>
              </a:rPr>
              <a:t>Faculty members and administrators have worked to develop relationships with a variety of local colleges and universities to increase dual enrollment opportunities for students. </a:t>
            </a:r>
          </a:p>
          <a:p>
            <a:pPr fontAlgn="base"/>
            <a:r>
              <a:rPr lang="en-US" sz="2900">
                <a:solidFill>
                  <a:srgbClr val="000000"/>
                </a:solidFill>
                <a:latin typeface="+mn-lt"/>
              </a:rPr>
              <a:t>Hired</a:t>
            </a:r>
            <a:r>
              <a:rPr lang="en-US" sz="2900" b="0" i="0">
                <a:solidFill>
                  <a:srgbClr val="000000"/>
                </a:solidFill>
                <a:effectLst/>
                <a:latin typeface="+mn-lt"/>
              </a:rPr>
              <a:t> two college and career counselors to support students participating in dual enrollment by helping students understand how to qualify for dual enrollment opportunities, register and schedule courses, and meet college requirements. </a:t>
            </a:r>
          </a:p>
        </p:txBody>
      </p:sp>
      <p:sp>
        <p:nvSpPr>
          <p:cNvPr id="5" name="Slide Number Placeholder 4">
            <a:extLst>
              <a:ext uri="{FF2B5EF4-FFF2-40B4-BE49-F238E27FC236}">
                <a16:creationId xmlns:a16="http://schemas.microsoft.com/office/drawing/2014/main" id="{679F8EEB-91F0-4D13-B9E5-144AF11E3FC4}"/>
              </a:ext>
            </a:extLst>
          </p:cNvPr>
          <p:cNvSpPr>
            <a:spLocks noGrp="1"/>
          </p:cNvSpPr>
          <p:nvPr>
            <p:ph type="sldNum" sz="quarter" idx="12"/>
          </p:nvPr>
        </p:nvSpPr>
        <p:spPr>
          <a:xfrm>
            <a:off x="8857633" y="6281334"/>
            <a:ext cx="2573285" cy="340988"/>
          </a:xfrm>
        </p:spPr>
        <p:txBody>
          <a:bodyPr/>
          <a:lstStyle/>
          <a:p>
            <a:fld id="{A3D1C70C-36A2-44FC-A083-98959550CFF4}" type="slidenum">
              <a:rPr lang="en-US" smtClean="0"/>
              <a:t>6</a:t>
            </a:fld>
            <a:endParaRPr lang="en-US"/>
          </a:p>
        </p:txBody>
      </p:sp>
    </p:spTree>
    <p:extLst>
      <p:ext uri="{BB962C8B-B14F-4D97-AF65-F5344CB8AC3E}">
        <p14:creationId xmlns:p14="http://schemas.microsoft.com/office/powerpoint/2010/main" val="32494251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E109445-27A5-44E9-9436-D0B6BCD48CDB}"/>
              </a:ext>
            </a:extLst>
          </p:cNvPr>
          <p:cNvSpPr>
            <a:spLocks noGrp="1"/>
          </p:cNvSpPr>
          <p:nvPr>
            <p:ph type="title"/>
          </p:nvPr>
        </p:nvSpPr>
        <p:spPr/>
        <p:txBody>
          <a:bodyPr/>
          <a:lstStyle/>
          <a:p>
            <a:r>
              <a:rPr lang="en-US" sz="2800" dirty="0">
                <a:latin typeface="Palatino Linotype"/>
              </a:rPr>
              <a:t>Middlesex County Vocational and Technical School District</a:t>
            </a:r>
            <a:endParaRPr lang="en-US" sz="2800" dirty="0"/>
          </a:p>
        </p:txBody>
      </p:sp>
      <p:sp>
        <p:nvSpPr>
          <p:cNvPr id="14" name="TextBox 13">
            <a:extLst>
              <a:ext uri="{FF2B5EF4-FFF2-40B4-BE49-F238E27FC236}">
                <a16:creationId xmlns:a16="http://schemas.microsoft.com/office/drawing/2014/main" id="{45E734B5-F322-4623-A2FB-75DDDD1B2C88}"/>
              </a:ext>
            </a:extLst>
          </p:cNvPr>
          <p:cNvSpPr txBox="1"/>
          <p:nvPr/>
        </p:nvSpPr>
        <p:spPr>
          <a:xfrm>
            <a:off x="2996413" y="1139568"/>
            <a:ext cx="6097554" cy="461665"/>
          </a:xfrm>
          <a:prstGeom prst="rect">
            <a:avLst/>
          </a:prstGeom>
          <a:noFill/>
        </p:spPr>
        <p:txBody>
          <a:bodyPr wrap="square">
            <a:spAutoFit/>
          </a:bodyPr>
          <a:lstStyle/>
          <a:p>
            <a:pPr marL="0" indent="0">
              <a:buNone/>
            </a:pPr>
            <a:r>
              <a:rPr lang="en-US" sz="2400"/>
              <a:t>“Increasing Equity in Dual Enrollment”</a:t>
            </a:r>
            <a:endParaRPr lang="en-US" sz="1800"/>
          </a:p>
        </p:txBody>
      </p:sp>
      <p:pic>
        <p:nvPicPr>
          <p:cNvPr id="4102" name="Picture 6" descr="Students ">
            <a:extLst>
              <a:ext uri="{FF2B5EF4-FFF2-40B4-BE49-F238E27FC236}">
                <a16:creationId xmlns:a16="http://schemas.microsoft.com/office/drawing/2014/main" id="{3318FB66-FC36-4AA1-95E4-8738511C73FD}"/>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164840" y="1822709"/>
            <a:ext cx="5753366" cy="3711057"/>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7">
            <a:extLst>
              <a:ext uri="{FF2B5EF4-FFF2-40B4-BE49-F238E27FC236}">
                <a16:creationId xmlns:a16="http://schemas.microsoft.com/office/drawing/2014/main" id="{CA5DB51B-754B-466A-A50B-7368D368EF15}"/>
              </a:ext>
            </a:extLst>
          </p:cNvPr>
          <p:cNvSpPr>
            <a:spLocks noGrp="1"/>
          </p:cNvSpPr>
          <p:nvPr>
            <p:ph sz="half" idx="13"/>
          </p:nvPr>
        </p:nvSpPr>
        <p:spPr>
          <a:xfrm>
            <a:off x="6096000" y="1822709"/>
            <a:ext cx="5753366" cy="4195536"/>
          </a:xfrm>
        </p:spPr>
        <p:txBody>
          <a:bodyPr vert="horz" lIns="91440" tIns="45720" rIns="640080" bIns="45720" rtlCol="0" anchor="t">
            <a:normAutofit/>
          </a:bodyPr>
          <a:lstStyle/>
          <a:p>
            <a:pPr fontAlgn="base"/>
            <a:r>
              <a:rPr lang="en-US" sz="1800" b="0" i="0">
                <a:solidFill>
                  <a:srgbClr val="000000"/>
                </a:solidFill>
                <a:effectLst/>
                <a:latin typeface="+mn-lt"/>
              </a:rPr>
              <a:t>Middlesex County has worked to ensure every student has open access to every career and technical education program across the district, as well as the choice of school they attend.</a:t>
            </a:r>
            <a:r>
              <a:rPr lang="en-US" sz="1800">
                <a:solidFill>
                  <a:srgbClr val="000000"/>
                </a:solidFill>
                <a:latin typeface="+mn-lt"/>
              </a:rPr>
              <a:t> </a:t>
            </a:r>
            <a:endParaRPr lang="en-US" sz="1800" b="0" i="0">
              <a:solidFill>
                <a:srgbClr val="000000"/>
              </a:solidFill>
              <a:effectLst/>
              <a:latin typeface="+mn-lt"/>
            </a:endParaRPr>
          </a:p>
          <a:p>
            <a:pPr fontAlgn="base"/>
            <a:r>
              <a:rPr lang="en-US" sz="1800">
                <a:solidFill>
                  <a:srgbClr val="000000"/>
                </a:solidFill>
                <a:latin typeface="+mn-lt"/>
              </a:rPr>
              <a:t>Advertising programs</a:t>
            </a:r>
            <a:r>
              <a:rPr lang="en-US" sz="1800" b="0" i="0">
                <a:solidFill>
                  <a:srgbClr val="000000"/>
                </a:solidFill>
                <a:effectLst/>
                <a:latin typeface="+mn-lt"/>
              </a:rPr>
              <a:t> to underrepresented, non-traditional, and marginalized populations was the focus of the 2022-2023 school year. </a:t>
            </a:r>
          </a:p>
          <a:p>
            <a:pPr algn="l" rtl="0" fontAlgn="base">
              <a:buFont typeface="Arial" panose="020B0604020202020204" pitchFamily="34" charset="0"/>
              <a:buChar char="•"/>
            </a:pPr>
            <a:r>
              <a:rPr lang="en-US" sz="1800">
                <a:solidFill>
                  <a:srgbClr val="000000"/>
                </a:solidFill>
                <a:latin typeface="+mn-lt"/>
              </a:rPr>
              <a:t>H</a:t>
            </a:r>
            <a:r>
              <a:rPr lang="en-US" sz="1800" b="0" i="0">
                <a:solidFill>
                  <a:srgbClr val="000000"/>
                </a:solidFill>
                <a:effectLst/>
                <a:latin typeface="+mn-lt"/>
              </a:rPr>
              <a:t>ave partnered with an equity consultant to develop a 3-5 year equity plan and has focused 2022-2023 staff development efforts on culturally responsive pedagogy. </a:t>
            </a:r>
            <a:endParaRPr lang="en-US" sz="1400"/>
          </a:p>
        </p:txBody>
      </p:sp>
      <p:sp>
        <p:nvSpPr>
          <p:cNvPr id="5" name="Slide Number Placeholder 4">
            <a:extLst>
              <a:ext uri="{FF2B5EF4-FFF2-40B4-BE49-F238E27FC236}">
                <a16:creationId xmlns:a16="http://schemas.microsoft.com/office/drawing/2014/main" id="{679F8EEB-91F0-4D13-B9E5-144AF11E3FC4}"/>
              </a:ext>
            </a:extLst>
          </p:cNvPr>
          <p:cNvSpPr>
            <a:spLocks noGrp="1"/>
          </p:cNvSpPr>
          <p:nvPr>
            <p:ph type="sldNum" sz="quarter" idx="12"/>
          </p:nvPr>
        </p:nvSpPr>
        <p:spPr/>
        <p:txBody>
          <a:bodyPr/>
          <a:lstStyle/>
          <a:p>
            <a:fld id="{A3D1C70C-36A2-44FC-A083-98959550CFF4}" type="slidenum">
              <a:rPr lang="en-US" smtClean="0"/>
              <a:t>7</a:t>
            </a:fld>
            <a:endParaRPr lang="en-US"/>
          </a:p>
        </p:txBody>
      </p:sp>
    </p:spTree>
    <p:extLst>
      <p:ext uri="{BB962C8B-B14F-4D97-AF65-F5344CB8AC3E}">
        <p14:creationId xmlns:p14="http://schemas.microsoft.com/office/powerpoint/2010/main" val="1298250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E109445-27A5-44E9-9436-D0B6BCD48CDB}"/>
              </a:ext>
            </a:extLst>
          </p:cNvPr>
          <p:cNvSpPr>
            <a:spLocks noGrp="1"/>
          </p:cNvSpPr>
          <p:nvPr>
            <p:ph type="title"/>
          </p:nvPr>
        </p:nvSpPr>
        <p:spPr/>
        <p:txBody>
          <a:bodyPr/>
          <a:lstStyle/>
          <a:p>
            <a:r>
              <a:rPr lang="en-US" sz="4400"/>
              <a:t>Palmyra Public School District</a:t>
            </a:r>
          </a:p>
        </p:txBody>
      </p:sp>
      <p:sp>
        <p:nvSpPr>
          <p:cNvPr id="14" name="TextBox 13">
            <a:extLst>
              <a:ext uri="{FF2B5EF4-FFF2-40B4-BE49-F238E27FC236}">
                <a16:creationId xmlns:a16="http://schemas.microsoft.com/office/drawing/2014/main" id="{AF2DE6B4-6217-4917-8E0D-963EE6822D30}"/>
              </a:ext>
            </a:extLst>
          </p:cNvPr>
          <p:cNvSpPr txBox="1"/>
          <p:nvPr/>
        </p:nvSpPr>
        <p:spPr>
          <a:xfrm>
            <a:off x="2996413" y="1139568"/>
            <a:ext cx="6097554" cy="461665"/>
          </a:xfrm>
          <a:prstGeom prst="rect">
            <a:avLst/>
          </a:prstGeom>
          <a:noFill/>
        </p:spPr>
        <p:txBody>
          <a:bodyPr wrap="square">
            <a:spAutoFit/>
          </a:bodyPr>
          <a:lstStyle/>
          <a:p>
            <a:pPr marL="0" indent="0">
              <a:buNone/>
            </a:pPr>
            <a:r>
              <a:rPr lang="en-US" sz="2400"/>
              <a:t>“Increasing Equity in AP/IB Enrollment”</a:t>
            </a:r>
            <a:endParaRPr lang="en-US" sz="1800"/>
          </a:p>
        </p:txBody>
      </p:sp>
      <p:pic>
        <p:nvPicPr>
          <p:cNvPr id="7172" name="Picture 4" descr="Image">
            <a:extLst>
              <a:ext uri="{FF2B5EF4-FFF2-40B4-BE49-F238E27FC236}">
                <a16:creationId xmlns:a16="http://schemas.microsoft.com/office/drawing/2014/main" id="{692F005F-D4C1-4FDA-832B-F524B0CC850E}"/>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438539" y="1683636"/>
            <a:ext cx="5581261" cy="4185946"/>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D194FCA3-DCD7-4AF5-9F6B-1F9031A6C390}"/>
              </a:ext>
            </a:extLst>
          </p:cNvPr>
          <p:cNvSpPr>
            <a:spLocks noGrp="1"/>
          </p:cNvSpPr>
          <p:nvPr>
            <p:ph sz="half" idx="13"/>
          </p:nvPr>
        </p:nvSpPr>
        <p:spPr>
          <a:xfrm>
            <a:off x="6434524" y="1655433"/>
            <a:ext cx="5581207" cy="4271640"/>
          </a:xfrm>
        </p:spPr>
        <p:txBody>
          <a:bodyPr vert="horz" lIns="91440" tIns="45720" rIns="640080" bIns="45720" rtlCol="0" anchor="t">
            <a:normAutofit fontScale="92500"/>
          </a:bodyPr>
          <a:lstStyle/>
          <a:p>
            <a:pPr algn="l" rtl="0" fontAlgn="base">
              <a:buFont typeface="Arial" panose="020B0604020202020204" pitchFamily="34" charset="0"/>
              <a:buChar char="•"/>
            </a:pPr>
            <a:r>
              <a:rPr lang="en-US" sz="1900" b="0" i="0">
                <a:solidFill>
                  <a:srgbClr val="000000"/>
                </a:solidFill>
                <a:effectLst/>
                <a:latin typeface="+mn-lt"/>
              </a:rPr>
              <a:t>Palmyra’s Board of Education prioritized equity as a five-year strategic goal. </a:t>
            </a:r>
          </a:p>
          <a:p>
            <a:pPr fontAlgn="base"/>
            <a:r>
              <a:rPr lang="en-US" sz="1900">
                <a:solidFill>
                  <a:srgbClr val="000000"/>
                </a:solidFill>
                <a:latin typeface="+mn-lt"/>
              </a:rPr>
              <a:t>Partnered </a:t>
            </a:r>
            <a:r>
              <a:rPr lang="en-US" sz="1900" b="0" i="0">
                <a:solidFill>
                  <a:srgbClr val="000000"/>
                </a:solidFill>
                <a:effectLst/>
                <a:latin typeface="+mn-lt"/>
              </a:rPr>
              <a:t>with Equal Opportunity Schools, an organization that works with</a:t>
            </a:r>
            <a:r>
              <a:rPr lang="en-US" sz="1900">
                <a:solidFill>
                  <a:srgbClr val="000000"/>
                </a:solidFill>
                <a:latin typeface="+mn-lt"/>
              </a:rPr>
              <a:t> LEAs</a:t>
            </a:r>
            <a:r>
              <a:rPr lang="en-US" sz="1900" b="0" i="0">
                <a:solidFill>
                  <a:srgbClr val="000000"/>
                </a:solidFill>
                <a:effectLst/>
                <a:latin typeface="+mn-lt"/>
              </a:rPr>
              <a:t> to increase equitable enrollment in rigorous courses.</a:t>
            </a:r>
            <a:r>
              <a:rPr lang="en-US" sz="1900">
                <a:solidFill>
                  <a:srgbClr val="000000"/>
                </a:solidFill>
                <a:latin typeface="+mn-lt"/>
              </a:rPr>
              <a:t> </a:t>
            </a:r>
            <a:endParaRPr lang="en-US" sz="1900" b="0" i="0">
              <a:solidFill>
                <a:srgbClr val="000000"/>
              </a:solidFill>
              <a:effectLst/>
              <a:latin typeface="+mn-lt"/>
            </a:endParaRPr>
          </a:p>
          <a:p>
            <a:pPr fontAlgn="base"/>
            <a:r>
              <a:rPr lang="en-US" sz="1900" b="0" i="0">
                <a:solidFill>
                  <a:srgbClr val="000000"/>
                </a:solidFill>
                <a:effectLst/>
                <a:latin typeface="+mn-lt"/>
              </a:rPr>
              <a:t>Through this partnership, </a:t>
            </a:r>
            <a:r>
              <a:rPr lang="en-US" sz="1900">
                <a:solidFill>
                  <a:srgbClr val="000000"/>
                </a:solidFill>
                <a:latin typeface="+mn-lt"/>
              </a:rPr>
              <a:t>they </a:t>
            </a:r>
            <a:r>
              <a:rPr lang="en-US" sz="1900" b="0" i="0">
                <a:solidFill>
                  <a:srgbClr val="000000"/>
                </a:solidFill>
                <a:effectLst/>
                <a:latin typeface="+mn-lt"/>
              </a:rPr>
              <a:t>solicited feedback from students and educators with a focus on improving enrollment in advanced courses, in addition to establishing open lines of communication with families. </a:t>
            </a:r>
          </a:p>
          <a:p>
            <a:endParaRPr lang="en-US">
              <a:latin typeface="+mn-lt"/>
            </a:endParaRPr>
          </a:p>
        </p:txBody>
      </p:sp>
      <p:sp>
        <p:nvSpPr>
          <p:cNvPr id="5" name="Slide Number Placeholder 4">
            <a:extLst>
              <a:ext uri="{FF2B5EF4-FFF2-40B4-BE49-F238E27FC236}">
                <a16:creationId xmlns:a16="http://schemas.microsoft.com/office/drawing/2014/main" id="{679F8EEB-91F0-4D13-B9E5-144AF11E3FC4}"/>
              </a:ext>
            </a:extLst>
          </p:cNvPr>
          <p:cNvSpPr>
            <a:spLocks noGrp="1"/>
          </p:cNvSpPr>
          <p:nvPr>
            <p:ph type="sldNum" sz="quarter" idx="12"/>
          </p:nvPr>
        </p:nvSpPr>
        <p:spPr/>
        <p:txBody>
          <a:bodyPr/>
          <a:lstStyle/>
          <a:p>
            <a:fld id="{A3D1C70C-36A2-44FC-A083-98959550CFF4}" type="slidenum">
              <a:rPr lang="en-US" smtClean="0"/>
              <a:t>8</a:t>
            </a:fld>
            <a:endParaRPr lang="en-US"/>
          </a:p>
        </p:txBody>
      </p:sp>
    </p:spTree>
    <p:extLst>
      <p:ext uri="{BB962C8B-B14F-4D97-AF65-F5344CB8AC3E}">
        <p14:creationId xmlns:p14="http://schemas.microsoft.com/office/powerpoint/2010/main" val="33294338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E109445-27A5-44E9-9436-D0B6BCD48CDB}"/>
              </a:ext>
            </a:extLst>
          </p:cNvPr>
          <p:cNvSpPr>
            <a:spLocks noGrp="1"/>
          </p:cNvSpPr>
          <p:nvPr>
            <p:ph type="title"/>
          </p:nvPr>
        </p:nvSpPr>
        <p:spPr/>
        <p:txBody>
          <a:bodyPr/>
          <a:lstStyle/>
          <a:p>
            <a:r>
              <a:rPr lang="en-US" sz="4000"/>
              <a:t>Union County Vocational School District</a:t>
            </a:r>
          </a:p>
        </p:txBody>
      </p:sp>
      <p:sp>
        <p:nvSpPr>
          <p:cNvPr id="9" name="TextBox 8">
            <a:extLst>
              <a:ext uri="{FF2B5EF4-FFF2-40B4-BE49-F238E27FC236}">
                <a16:creationId xmlns:a16="http://schemas.microsoft.com/office/drawing/2014/main" id="{6C83CCE6-7CEB-4035-8C9F-04EDB284F85A}"/>
              </a:ext>
            </a:extLst>
          </p:cNvPr>
          <p:cNvSpPr txBox="1"/>
          <p:nvPr/>
        </p:nvSpPr>
        <p:spPr>
          <a:xfrm>
            <a:off x="2996413" y="1139568"/>
            <a:ext cx="6097554" cy="461665"/>
          </a:xfrm>
          <a:prstGeom prst="rect">
            <a:avLst/>
          </a:prstGeom>
          <a:noFill/>
        </p:spPr>
        <p:txBody>
          <a:bodyPr wrap="square">
            <a:spAutoFit/>
          </a:bodyPr>
          <a:lstStyle/>
          <a:p>
            <a:pPr marL="0" indent="0">
              <a:buNone/>
            </a:pPr>
            <a:r>
              <a:rPr lang="en-US" sz="2400"/>
              <a:t>“Increasing Equity in AP/IB Enrollment”</a:t>
            </a:r>
            <a:endParaRPr lang="en-US" sz="1800"/>
          </a:p>
        </p:txBody>
      </p:sp>
      <p:pic>
        <p:nvPicPr>
          <p:cNvPr id="6146" name="Picture 2" descr="ALJ Students Gain Valuable Career and Technical Experience Through  Shared-Time Program | Clark, NJ News TAPinto">
            <a:extLst>
              <a:ext uri="{FF2B5EF4-FFF2-40B4-BE49-F238E27FC236}">
                <a16:creationId xmlns:a16="http://schemas.microsoft.com/office/drawing/2014/main" id="{141204B9-D33B-4FFE-98C6-ADBDC5B86E49}"/>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513184" y="1737941"/>
            <a:ext cx="5506616" cy="4133537"/>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7">
            <a:extLst>
              <a:ext uri="{FF2B5EF4-FFF2-40B4-BE49-F238E27FC236}">
                <a16:creationId xmlns:a16="http://schemas.microsoft.com/office/drawing/2014/main" id="{CA5DB51B-754B-466A-A50B-7368D368EF15}"/>
              </a:ext>
            </a:extLst>
          </p:cNvPr>
          <p:cNvSpPr>
            <a:spLocks noGrp="1"/>
          </p:cNvSpPr>
          <p:nvPr>
            <p:ph sz="half" idx="13"/>
          </p:nvPr>
        </p:nvSpPr>
        <p:spPr>
          <a:xfrm>
            <a:off x="6172202" y="1762430"/>
            <a:ext cx="5843530" cy="4283807"/>
          </a:xfrm>
        </p:spPr>
        <p:txBody>
          <a:bodyPr vert="horz" lIns="91440" tIns="45720" rIns="640080" bIns="45720" rtlCol="0" anchor="t">
            <a:normAutofit fontScale="92500" lnSpcReduction="20000"/>
          </a:bodyPr>
          <a:lstStyle/>
          <a:p>
            <a:pPr algn="l" rtl="0" fontAlgn="base">
              <a:buFont typeface="Arial" panose="020B0604020202020204" pitchFamily="34" charset="0"/>
              <a:buChar char="•"/>
            </a:pPr>
            <a:r>
              <a:rPr lang="en-US" sz="1900" b="0" i="0">
                <a:solidFill>
                  <a:srgbClr val="000000"/>
                </a:solidFill>
                <a:effectLst/>
                <a:latin typeface="+mn-lt"/>
              </a:rPr>
              <a:t>Union County eliminated prerequisite grades for AP class registration during the 2020-2021 school year, leading to an increase in the number of students taking AP courses. </a:t>
            </a:r>
          </a:p>
          <a:p>
            <a:pPr algn="l" rtl="0" fontAlgn="base">
              <a:buFont typeface="Arial" panose="020B0604020202020204" pitchFamily="34" charset="0"/>
              <a:buChar char="•"/>
            </a:pPr>
            <a:r>
              <a:rPr lang="en-US" sz="1900">
                <a:solidFill>
                  <a:srgbClr val="000000"/>
                </a:solidFill>
                <a:latin typeface="+mn-lt"/>
              </a:rPr>
              <a:t>Focused</a:t>
            </a:r>
            <a:r>
              <a:rPr lang="en-US" sz="1900" b="0" i="0">
                <a:solidFill>
                  <a:srgbClr val="000000"/>
                </a:solidFill>
                <a:effectLst/>
                <a:latin typeface="+mn-lt"/>
              </a:rPr>
              <a:t> on increasing the number of historically underrepresented students in AP courses. This effort has included requiring all students to complete the AP Computer Science Principles course.</a:t>
            </a:r>
          </a:p>
          <a:p>
            <a:pPr algn="l" rtl="0" fontAlgn="base">
              <a:buFont typeface="Arial" panose="020B0604020202020204" pitchFamily="34" charset="0"/>
              <a:buChar char="•"/>
            </a:pPr>
            <a:r>
              <a:rPr lang="en-US" sz="1900">
                <a:solidFill>
                  <a:srgbClr val="000000"/>
                </a:solidFill>
                <a:latin typeface="+mn-lt"/>
              </a:rPr>
              <a:t>Partnered</a:t>
            </a:r>
            <a:r>
              <a:rPr lang="en-US" sz="1900" b="0" i="0">
                <a:solidFill>
                  <a:srgbClr val="000000"/>
                </a:solidFill>
                <a:effectLst/>
                <a:latin typeface="+mn-lt"/>
              </a:rPr>
              <a:t> with the Anti-Defamation League to be a part of the No Place for Hate initiative, which promotes diversity, inclusion, and equity for all students through team-building programs. </a:t>
            </a:r>
          </a:p>
          <a:p>
            <a:endParaRPr lang="en-US" sz="1800"/>
          </a:p>
        </p:txBody>
      </p:sp>
      <p:sp>
        <p:nvSpPr>
          <p:cNvPr id="5" name="Slide Number Placeholder 4">
            <a:extLst>
              <a:ext uri="{FF2B5EF4-FFF2-40B4-BE49-F238E27FC236}">
                <a16:creationId xmlns:a16="http://schemas.microsoft.com/office/drawing/2014/main" id="{679F8EEB-91F0-4D13-B9E5-144AF11E3FC4}"/>
              </a:ext>
            </a:extLst>
          </p:cNvPr>
          <p:cNvSpPr>
            <a:spLocks noGrp="1"/>
          </p:cNvSpPr>
          <p:nvPr>
            <p:ph type="sldNum" sz="quarter" idx="12"/>
          </p:nvPr>
        </p:nvSpPr>
        <p:spPr/>
        <p:txBody>
          <a:bodyPr/>
          <a:lstStyle/>
          <a:p>
            <a:fld id="{A3D1C70C-36A2-44FC-A083-98959550CFF4}" type="slidenum">
              <a:rPr lang="en-US" smtClean="0"/>
              <a:t>9</a:t>
            </a:fld>
            <a:endParaRPr lang="en-US"/>
          </a:p>
        </p:txBody>
      </p:sp>
    </p:spTree>
    <p:extLst>
      <p:ext uri="{BB962C8B-B14F-4D97-AF65-F5344CB8AC3E}">
        <p14:creationId xmlns:p14="http://schemas.microsoft.com/office/powerpoint/2010/main" val="265085938"/>
      </p:ext>
    </p:extLst>
  </p:cSld>
  <p:clrMapOvr>
    <a:masterClrMapping/>
  </p:clrMapOvr>
</p:sld>
</file>

<file path=ppt/theme/theme1.xml><?xml version="1.0" encoding="utf-8"?>
<a:theme xmlns:a="http://schemas.openxmlformats.org/drawingml/2006/main" name="NDJOE_Main">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NJDOE Template 0921">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0921 (002)  -  Read-Only" id="{58665EE0-0778-4B6A-9B26-9250B8818B72}" vid="{54CFC8EA-E008-44E1-8673-8AAADB6EDDC7}"/>
    </a:ext>
  </a:extLst>
</a:theme>
</file>

<file path=ppt/theme/theme2.xml><?xml version="1.0" encoding="utf-8"?>
<a:theme xmlns:a="http://schemas.openxmlformats.org/drawingml/2006/main" name="NJDOE_TitleSlide">
  <a:themeElements>
    <a:clrScheme name="Custom 4">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NJDOE Template 0921">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0921 (002)  -  Read-Only" id="{58665EE0-0778-4B6A-9B26-9250B8818B72}" vid="{BAD783E9-B5E0-4BB5-B18C-531425630476}"/>
    </a:ext>
  </a:extLst>
</a:theme>
</file>

<file path=ppt/theme/theme3.xml><?xml version="1.0" encoding="utf-8"?>
<a:theme xmlns:a="http://schemas.openxmlformats.org/drawingml/2006/main" name="NJDOE_SectionTitl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0921 (002)  -  Read-Only" id="{58665EE0-0778-4B6A-9B26-9250B8818B72}" vid="{8584AAFA-913A-46C4-82D9-8779EB51097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891CD4CBB0FE44F9CFC2EC17BEABC09" ma:contentTypeVersion="16" ma:contentTypeDescription="Create a new document." ma:contentTypeScope="" ma:versionID="654daceed16cce27c983afbb85c51c95">
  <xsd:schema xmlns:xsd="http://www.w3.org/2001/XMLSchema" xmlns:xs="http://www.w3.org/2001/XMLSchema" xmlns:p="http://schemas.microsoft.com/office/2006/metadata/properties" xmlns:ns2="5192090b-d375-45ce-ab28-255186fa6668" xmlns:ns3="2d764204-0d3c-4e84-bb9d-8d20c8237785" targetNamespace="http://schemas.microsoft.com/office/2006/metadata/properties" ma:root="true" ma:fieldsID="0b25a0286aa0a3f71490084540ff214f" ns2:_="" ns3:_="">
    <xsd:import namespace="5192090b-d375-45ce-ab28-255186fa6668"/>
    <xsd:import namespace="2d764204-0d3c-4e84-bb9d-8d20c823778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bjectDetectorVersions"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92090b-d375-45ce-ab28-255186fa66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e8829e9b-2c9c-4724-8f43-688495af2fc8" ma:termSetId="09814cd3-568e-fe90-9814-8d621ff8fb84" ma:anchorId="fba54fb3-c3e1-fe81-a776-ca4b69148c4d" ma:open="true" ma:isKeyword="false">
      <xsd:complexType>
        <xsd:sequence>
          <xsd:element ref="pc:Terms" minOccurs="0" maxOccurs="1"/>
        </xsd:sequence>
      </xsd:complex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d764204-0d3c-4e84-bb9d-8d20c823778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ee4c0b5f-ad40-4bc7-967c-d947eb9c5bdd}" ma:internalName="TaxCatchAll" ma:showField="CatchAllData" ma:web="2d764204-0d3c-4e84-bb9d-8d20c823778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2d764204-0d3c-4e84-bb9d-8d20c8237785" xsi:nil="true"/>
    <lcf76f155ced4ddcb4097134ff3c332f xmlns="5192090b-d375-45ce-ab28-255186fa6668">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126C210-7A4D-4121-8384-0A2230A1B5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192090b-d375-45ce-ab28-255186fa6668"/>
    <ds:schemaRef ds:uri="2d764204-0d3c-4e84-bb9d-8d20c823778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2A75BEF-C270-4084-837C-53A8EE31E544}">
  <ds:schemaRefs>
    <ds:schemaRef ds:uri="http://schemas.microsoft.com/office/2006/metadata/properties"/>
    <ds:schemaRef ds:uri="http://schemas.microsoft.com/office/infopath/2007/PartnerControls"/>
    <ds:schemaRef ds:uri="2d764204-0d3c-4e84-bb9d-8d20c8237785"/>
    <ds:schemaRef ds:uri="5192090b-d375-45ce-ab28-255186fa6668"/>
  </ds:schemaRefs>
</ds:datastoreItem>
</file>

<file path=customXml/itemProps3.xml><?xml version="1.0" encoding="utf-8"?>
<ds:datastoreItem xmlns:ds="http://schemas.openxmlformats.org/officeDocument/2006/customXml" ds:itemID="{F59AE01E-6B4D-46D5-A39F-38FED07A325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TotalTime>
  <Words>783</Words>
  <Application>Microsoft Office PowerPoint</Application>
  <PresentationFormat>Widescreen</PresentationFormat>
  <Paragraphs>72</Paragraphs>
  <Slides>12</Slides>
  <Notes>2</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12</vt:i4>
      </vt:variant>
    </vt:vector>
  </HeadingPairs>
  <TitlesOfParts>
    <vt:vector size="18" baseType="lpstr">
      <vt:lpstr>Arial</vt:lpstr>
      <vt:lpstr>Calibri</vt:lpstr>
      <vt:lpstr>Palatino Linotype</vt:lpstr>
      <vt:lpstr>NDJOE_Main</vt:lpstr>
      <vt:lpstr>NJDOE_TitleSlide</vt:lpstr>
      <vt:lpstr>NJDOE_SectionTitle</vt:lpstr>
      <vt:lpstr>2023 New Jersey  Lighthouse Awardees</vt:lpstr>
      <vt:lpstr>What is the Lighthouse Award?</vt:lpstr>
      <vt:lpstr>Lighthouse Awardee Categories</vt:lpstr>
      <vt:lpstr>Lighthouse Selection Process</vt:lpstr>
      <vt:lpstr>2023 Lighthouse Awardees</vt:lpstr>
      <vt:lpstr>Morris County Vocational School District</vt:lpstr>
      <vt:lpstr>Middlesex County Vocational and Technical School District</vt:lpstr>
      <vt:lpstr>Palmyra Public School District</vt:lpstr>
      <vt:lpstr>Union County Vocational School District</vt:lpstr>
      <vt:lpstr>Philips Academy Charter School </vt:lpstr>
      <vt:lpstr>Cohort Four: Lighting the Way for Others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New Jersey  Lighthouse Districts</dc:title>
  <dc:creator>Peter</dc:creator>
  <cp:lastModifiedBy>Mazzagatti, Peter</cp:lastModifiedBy>
  <cp:revision>67</cp:revision>
  <dcterms:created xsi:type="dcterms:W3CDTF">2023-08-08T14:36:58Z</dcterms:created>
  <dcterms:modified xsi:type="dcterms:W3CDTF">2023-09-05T21:36:22Z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0x010100B891CD4CBB0FE44F9CFC2EC17BEABC09</vt:lpwstr>
  </property>
  <property fmtid="{D5CDD505-2E9C-101B-9397-08002B2CF9AE}" pid="3" name="MediaServiceImageTags">
    <vt:lpwstr/>
  </property>
</Properties>
</file>