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9"/>
  </p:handoutMasterIdLst>
  <p:sldIdLst>
    <p:sldId id="256" r:id="rId2"/>
    <p:sldId id="257" r:id="rId3"/>
    <p:sldId id="267" r:id="rId4"/>
    <p:sldId id="258" r:id="rId5"/>
    <p:sldId id="283" r:id="rId6"/>
    <p:sldId id="259" r:id="rId7"/>
    <p:sldId id="261" r:id="rId8"/>
    <p:sldId id="262" r:id="rId9"/>
    <p:sldId id="263" r:id="rId10"/>
    <p:sldId id="264" r:id="rId11"/>
    <p:sldId id="265" r:id="rId12"/>
    <p:sldId id="274" r:id="rId13"/>
    <p:sldId id="268" r:id="rId14"/>
    <p:sldId id="269" r:id="rId15"/>
    <p:sldId id="270" r:id="rId16"/>
    <p:sldId id="271" r:id="rId17"/>
    <p:sldId id="272" r:id="rId18"/>
    <p:sldId id="273" r:id="rId19"/>
    <p:sldId id="266"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bloom" initials="p" lastIdx="11" clrIdx="0"/>
  <p:cmAuthor id="1" name="Nadine M. Connell" initials="NMC" lastIdx="9" clrIdx="1"/>
  <p:cmAuthor id="2" name="gvermeir" initials="g" lastIdx="1" clrIdx="2"/>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58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10-20T09:45:48.151" idx="8">
    <p:pos x="4552" y="3242"/>
    <p:text>These results do not seem good.  Do we want to include these, if so we need to add another slide explaining these results.</p:text>
  </p:cm>
  <p:cm authorId="1" dt="2010-12-19T19:51:30.945" idx="3">
    <p:pos x="4648" y="3338"/>
    <p:text>Yes, we want to include this - otherwise, we lose credibility.  No program works 100% of the time in 100% of the cases.  The final slides mention how perception of certain activites may be increased because students are sensitized to these issues.  Furthermore, most schools used emotional bullying stats in their messgaes, which most likely made students think about it more.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0-10-20T09:44:10.979" idx="7">
    <p:pos x="4682" y="3447"/>
    <p:text>These results do not seem good.  How is this explained?  We need to add another slide explaining these results.  Are we trying to say that students avoiding locations is good?</p:text>
  </p:cm>
  <p:cm authorId="1" dt="2010-12-19T19:53:02.584" idx="4">
    <p:pos x="4778" y="3543"/>
    <p:text>The issues surrounding avoidance in middle schools due to bullying is especially important to report, given that it gives school administrators a better understanding of ways that they can address the problem.  Furthermore, I think it's possible that these results may change when Cohorts 3 and 4 are included.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10C3D9F-FC3C-47CF-BDE7-72E61F6B0C66}" type="datetimeFigureOut">
              <a:rPr lang="en-US"/>
              <a:pPr>
                <a:defRPr/>
              </a:pPr>
              <a:t>6/9/2011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82BF3DF-FBCC-4A80-868E-1AD103EB57A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lstStyle>
          <a:p>
            <a:pPr>
              <a:defRPr/>
            </a:pPr>
            <a:fld id="{8C125576-BAAB-4FAF-8F9D-B72586266864}" type="datetimeFigureOut">
              <a:rPr/>
              <a:pPr>
                <a:defRPr/>
              </a:pPr>
              <a:t>12/17/2010</a:t>
            </a:fld>
            <a:endParaRPr dirty="0"/>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lstStyle>
          <a:p>
            <a:pPr>
              <a:defRPr/>
            </a:pPr>
            <a:fld id="{71B8ED3B-B1BB-4B23-9B60-285BA9E08FA5}" type="slidenum">
              <a:rPr/>
              <a:pPr>
                <a:defRPr/>
              </a:pPr>
              <a:t>‹#›</a:t>
            </a:fld>
            <a:endParaRP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E4117AE2-7926-4B59-AA2D-B803754F76BF}" type="datetimeFigureOut">
              <a:rPr lang="en-US"/>
              <a:pPr>
                <a:defRPr/>
              </a:pPr>
              <a:t>6/9/2011</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4759CC48-9B21-4D7C-BFFB-51D896B84CB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lstStyle>
          <a:p>
            <a:pPr>
              <a:defRPr/>
            </a:pPr>
            <a:fld id="{E4BC8BA7-BB3D-45BD-B0C9-48C337CAEA35}" type="datetimeFigureOut">
              <a:rPr lang="en-US"/>
              <a:pPr>
                <a:defRPr/>
              </a:pPr>
              <a:t>6/9/2011</a:t>
            </a:fld>
            <a:endParaRPr lang="en-US" dirty="0"/>
          </a:p>
        </p:txBody>
      </p:sp>
      <p:sp>
        <p:nvSpPr>
          <p:cNvPr id="5" name="Footer Placeholder 4"/>
          <p:cNvSpPr>
            <a:spLocks noGrp="1"/>
          </p:cNvSpPr>
          <p:nvPr>
            <p:ph type="ftr" sz="quarter" idx="11"/>
          </p:nvPr>
        </p:nvSpPr>
        <p:spPr>
          <a:xfrm>
            <a:off x="457200" y="6556375"/>
            <a:ext cx="3657600" cy="2286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lstStyle>
          <a:p>
            <a:pPr>
              <a:defRPr/>
            </a:pPr>
            <a:fld id="{1E8C6571-788C-4321-A697-4C903077B67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793A3130-8F19-481F-9563-FD6E1D01C02E}" type="datetimeFigureOut">
              <a:rPr lang="en-US"/>
              <a:pPr>
                <a:defRPr/>
              </a:pPr>
              <a:t>6/9/2011</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6F4F3D1A-0851-43CC-AE81-DEE343928DC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lstStyle>
          <a:p>
            <a:pPr>
              <a:defRPr/>
            </a:pPr>
            <a:fld id="{C8FF9997-E18C-4F98-9244-D6D234165F6D}" type="datetimeFigureOut">
              <a:rPr lang="en-US"/>
              <a:pPr>
                <a:defRPr/>
              </a:pPr>
              <a:t>6/9/2011</a:t>
            </a:fld>
            <a:endParaRPr lang="en-US" dirty="0"/>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lstStyle>
          <a:p>
            <a:pPr>
              <a:defRPr/>
            </a:pPr>
            <a:fld id="{8B0EBCFB-CFA4-4431-B691-BB3EF54E03C6}"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2DF4FD2A-7B2D-4826-AF08-B17A6A82126D}" type="datetimeFigureOut">
              <a:rPr lang="en-US"/>
              <a:pPr>
                <a:defRPr/>
              </a:pPr>
              <a:t>6/9/2011</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E368D7E1-533E-4D1A-B149-B057374E228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25B3F6A0-6DAD-4A74-B8CB-528EAC673778}" type="datetimeFigureOut">
              <a:rPr lang="en-US"/>
              <a:pPr>
                <a:defRPr/>
              </a:pPr>
              <a:t>6/9/2011</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48D59943-CF85-4E1D-954F-05AA883A5BA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787AB5E0-A16A-49B3-9935-4D1B230911D3}" type="datetimeFigureOut">
              <a:rPr lang="en-US"/>
              <a:pPr>
                <a:defRPr/>
              </a:pPr>
              <a:t>6/9/2011</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BF54A29F-8D96-4870-9029-CF4B1A1F777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F95AE303-29F6-41E5-B165-70A1215D8DF8}" type="datetimeFigureOut">
              <a:rPr lang="en-US"/>
              <a:pPr>
                <a:defRPr/>
              </a:pPr>
              <a:t>6/9/2011</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C2B2AC07-C5CA-4BDA-BC90-04E1C70C963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A1114C1A-E939-46D3-A2AC-26CF53665A8C}" type="datetimeFigureOut">
              <a:rPr lang="en-US"/>
              <a:pPr>
                <a:defRPr/>
              </a:pPr>
              <a:t>6/9/2011</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4D1E5267-FA54-4E18-9AD6-1172983BC2E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lstStyle>
          <a:p>
            <a:pPr>
              <a:defRPr/>
            </a:pPr>
            <a:fld id="{C1C8EB31-65B3-4E68-82A8-3F9235B38FDC}" type="datetimeFigureOut">
              <a:rPr lang="en-US"/>
              <a:pPr>
                <a:defRPr/>
              </a:pPr>
              <a:t>6/9/2011</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65522249-CA68-4FEA-9C19-28CEAA04838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defRPr>
            </a:lvl1pPr>
          </a:lstStyle>
          <a:p>
            <a:pPr>
              <a:defRPr/>
            </a:pPr>
            <a:fld id="{DB7672A4-5828-43DD-A0F9-D9A947F2CE64}" type="datetimeFigureOut">
              <a:rPr lang="en-US"/>
              <a:pPr>
                <a:defRPr/>
              </a:pPr>
              <a:t>6/9/2011</a:t>
            </a:fld>
            <a:endParaRPr lang="en-US" dirty="0"/>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defRPr>
            </a:lvl1pPr>
          </a:lstStyle>
          <a:p>
            <a:pPr>
              <a:defRPr/>
            </a:pPr>
            <a:fld id="{D5D29DCF-0CE8-4151-AA51-7AB89D53BBF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3" r:id="rId1"/>
    <p:sldLayoutId id="2147483706" r:id="rId2"/>
    <p:sldLayoutId id="2147483714" r:id="rId3"/>
    <p:sldLayoutId id="2147483707" r:id="rId4"/>
    <p:sldLayoutId id="2147483708" r:id="rId5"/>
    <p:sldLayoutId id="2147483709" r:id="rId6"/>
    <p:sldLayoutId id="2147483710" r:id="rId7"/>
    <p:sldLayoutId id="2147483711" r:id="rId8"/>
    <p:sldLayoutId id="2147483715" r:id="rId9"/>
    <p:sldLayoutId id="2147483712" r:id="rId10"/>
    <p:sldLayoutId id="2147483716"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The New jersey social </a:t>
            </a:r>
            <a:r>
              <a:rPr lang="en-US" smtClean="0"/>
              <a:t>norms project</a:t>
            </a:r>
            <a:endParaRPr lang="en-US" dirty="0"/>
          </a:p>
        </p:txBody>
      </p:sp>
      <p:sp>
        <p:nvSpPr>
          <p:cNvPr id="6147" name="Subtitle 2"/>
          <p:cNvSpPr>
            <a:spLocks noGrp="1"/>
          </p:cNvSpPr>
          <p:nvPr>
            <p:ph type="subTitle" idx="1"/>
          </p:nvPr>
        </p:nvSpPr>
        <p:spPr>
          <a:xfrm>
            <a:off x="3354388" y="3540125"/>
            <a:ext cx="5114925" cy="1101725"/>
          </a:xfrm>
        </p:spPr>
        <p:txBody>
          <a:bodyPr/>
          <a:lstStyle/>
          <a:p>
            <a:pPr eaLnBrk="1" hangingPunct="1"/>
            <a:r>
              <a:rPr lang="en-US" dirty="0" smtClean="0"/>
              <a:t>An Overview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696200" cy="899160"/>
          </a:xfrm>
        </p:spPr>
        <p:txBody>
          <a:bodyPr>
            <a:normAutofit fontScale="90000"/>
          </a:bodyPr>
          <a:lstStyle/>
          <a:p>
            <a:pPr eaLnBrk="1" fontAlgn="auto" hangingPunct="1">
              <a:spcAft>
                <a:spcPts val="0"/>
              </a:spcAft>
              <a:defRPr/>
            </a:pPr>
            <a:r>
              <a:rPr lang="en-US" dirty="0" smtClean="0"/>
              <a:t>School and student Involvement</a:t>
            </a:r>
            <a:endParaRPr lang="en-US" dirty="0"/>
          </a:p>
        </p:txBody>
      </p:sp>
      <p:sp>
        <p:nvSpPr>
          <p:cNvPr id="3" name="Content Placeholder 2"/>
          <p:cNvSpPr>
            <a:spLocks noGrp="1"/>
          </p:cNvSpPr>
          <p:nvPr>
            <p:ph idx="1"/>
          </p:nvPr>
        </p:nvSpPr>
        <p:spPr/>
        <p:txBody>
          <a:bodyPr>
            <a:normAutofit fontScale="77500" lnSpcReduction="20000"/>
          </a:bodyPr>
          <a:lstStyle/>
          <a:p>
            <a:pPr marL="274320" indent="-274320" eaLnBrk="1" fontAlgn="auto" hangingPunct="1">
              <a:spcAft>
                <a:spcPts val="0"/>
              </a:spcAft>
              <a:buFont typeface="Wingdings 2"/>
              <a:buChar char=""/>
              <a:defRPr/>
            </a:pPr>
            <a:r>
              <a:rPr lang="en-US" dirty="0" smtClean="0"/>
              <a:t>Hung posters around school</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Chose high traffic locations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Changed posters occasionally for variety</a:t>
            </a:r>
          </a:p>
          <a:p>
            <a:pPr marL="274320" indent="-274320" eaLnBrk="1" fontAlgn="auto" hangingPunct="1">
              <a:spcAft>
                <a:spcPts val="0"/>
              </a:spcAft>
              <a:buFont typeface="Wingdings 2"/>
              <a:buChar char=""/>
              <a:defRPr/>
            </a:pPr>
            <a:r>
              <a:rPr lang="en-US" dirty="0" smtClean="0"/>
              <a:t>More strategies = better outcomes (creativity)</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Used a variety of methods for delivering messages</a:t>
            </a:r>
          </a:p>
          <a:p>
            <a:pPr marL="758952" lvl="2" eaLnBrk="1" fontAlgn="auto" hangingPunct="1">
              <a:spcAft>
                <a:spcPts val="0"/>
              </a:spcAft>
              <a:buClr>
                <a:schemeClr val="accent4"/>
              </a:buClr>
              <a:buFont typeface="Wingdings"/>
              <a:buChar char=""/>
              <a:defRPr/>
            </a:pPr>
            <a:r>
              <a:rPr lang="en-US" dirty="0" smtClean="0"/>
              <a:t>Posters</a:t>
            </a:r>
          </a:p>
          <a:p>
            <a:pPr marL="758952" lvl="2" eaLnBrk="1" fontAlgn="auto" hangingPunct="1">
              <a:spcAft>
                <a:spcPts val="0"/>
              </a:spcAft>
              <a:buClr>
                <a:schemeClr val="accent4"/>
              </a:buClr>
              <a:buFont typeface="Wingdings"/>
              <a:buChar char=""/>
              <a:defRPr/>
            </a:pPr>
            <a:r>
              <a:rPr lang="en-US" dirty="0" smtClean="0"/>
              <a:t>Games</a:t>
            </a:r>
          </a:p>
          <a:p>
            <a:pPr marL="758952" lvl="2" eaLnBrk="1" fontAlgn="auto" hangingPunct="1">
              <a:spcAft>
                <a:spcPts val="0"/>
              </a:spcAft>
              <a:buClr>
                <a:schemeClr val="accent4"/>
              </a:buClr>
              <a:buFont typeface="Wingdings"/>
              <a:buChar char=""/>
              <a:defRPr/>
            </a:pPr>
            <a:r>
              <a:rPr lang="en-US" dirty="0" smtClean="0"/>
              <a:t>Assemblies</a:t>
            </a:r>
          </a:p>
          <a:p>
            <a:pPr marL="758952" lvl="2" eaLnBrk="1" fontAlgn="auto" hangingPunct="1">
              <a:spcAft>
                <a:spcPts val="0"/>
              </a:spcAft>
              <a:buClr>
                <a:schemeClr val="accent4"/>
              </a:buClr>
              <a:buFont typeface="Wingdings"/>
              <a:buChar char=""/>
              <a:defRPr/>
            </a:pPr>
            <a:r>
              <a:rPr lang="en-US" dirty="0" smtClean="0"/>
              <a:t>Announcements</a:t>
            </a:r>
          </a:p>
          <a:p>
            <a:pPr marL="758952" lvl="2" eaLnBrk="1" fontAlgn="auto" hangingPunct="1">
              <a:spcAft>
                <a:spcPts val="0"/>
              </a:spcAft>
              <a:buClr>
                <a:schemeClr val="accent4"/>
              </a:buClr>
              <a:buFont typeface="Wingdings"/>
              <a:buChar char=""/>
              <a:defRPr/>
            </a:pPr>
            <a:r>
              <a:rPr lang="en-US" dirty="0" smtClean="0"/>
              <a:t>Newsletters</a:t>
            </a:r>
          </a:p>
          <a:p>
            <a:pPr marL="758952" lvl="2" eaLnBrk="1" fontAlgn="auto" hangingPunct="1">
              <a:spcAft>
                <a:spcPts val="0"/>
              </a:spcAft>
              <a:buClr>
                <a:schemeClr val="accent4"/>
              </a:buClr>
              <a:buFont typeface="Wingdings"/>
              <a:buChar char=""/>
              <a:defRPr/>
            </a:pPr>
            <a:r>
              <a:rPr lang="en-US" dirty="0" smtClean="0"/>
              <a:t>Screensavers</a:t>
            </a:r>
          </a:p>
          <a:p>
            <a:pPr marL="274320" indent="-274320" eaLnBrk="1" fontAlgn="auto" hangingPunct="1">
              <a:spcAft>
                <a:spcPts val="0"/>
              </a:spcAft>
              <a:buFont typeface="Wingdings 2"/>
              <a:buChar char=""/>
              <a:defRPr/>
            </a:pPr>
            <a:r>
              <a:rPr lang="en-US" dirty="0" smtClean="0"/>
              <a:t>Included faculty in discussions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Used faculty meetings as a vehicle for disseminating classroom strategies and promoting messages</a:t>
            </a:r>
          </a:p>
          <a:p>
            <a:pPr marL="274320" indent="-274320" eaLnBrk="1" fontAlgn="auto" hangingPunct="1">
              <a:spcAft>
                <a:spcPts val="0"/>
              </a:spcAft>
              <a:buFont typeface="Wingdings 2"/>
              <a:buChar char=""/>
              <a:defRPr/>
            </a:pPr>
            <a:r>
              <a:rPr lang="en-US" dirty="0" smtClean="0"/>
              <a:t>Continued discussions informally</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Encouraged the school staff to promote the messages whenever the opportunity arose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Middle school evaluation</a:t>
            </a:r>
            <a:endParaRPr lang="en-US" dirty="0"/>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r>
              <a:rPr lang="en-US" dirty="0" smtClean="0"/>
              <a:t>A variety of constructs measured change</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Behavioral measures</a:t>
            </a:r>
          </a:p>
          <a:p>
            <a:pPr marL="758952" lvl="2" eaLnBrk="1" fontAlgn="auto" hangingPunct="1">
              <a:spcAft>
                <a:spcPts val="0"/>
              </a:spcAft>
              <a:buClr>
                <a:schemeClr val="accent4"/>
              </a:buClr>
              <a:buFont typeface="Wingdings"/>
              <a:buChar char=""/>
              <a:defRPr/>
            </a:pPr>
            <a:r>
              <a:rPr lang="en-US" dirty="0" smtClean="0"/>
              <a:t>Victimization</a:t>
            </a:r>
          </a:p>
          <a:p>
            <a:pPr marL="1005840" lvl="3" eaLnBrk="1" fontAlgn="auto" hangingPunct="1">
              <a:spcAft>
                <a:spcPts val="0"/>
              </a:spcAft>
              <a:buClr>
                <a:schemeClr val="accent4"/>
              </a:buClr>
              <a:buFont typeface="Wingdings 2"/>
              <a:buChar char=""/>
              <a:defRPr/>
            </a:pPr>
            <a:r>
              <a:rPr lang="en-US" dirty="0" smtClean="0">
                <a:solidFill>
                  <a:schemeClr val="tx1">
                    <a:tint val="85000"/>
                  </a:schemeClr>
                </a:solidFill>
              </a:rPr>
              <a:t>Physical, property, and emotional</a:t>
            </a:r>
          </a:p>
          <a:p>
            <a:pPr marL="758952" lvl="2" eaLnBrk="1" fontAlgn="auto" hangingPunct="1">
              <a:spcAft>
                <a:spcPts val="0"/>
              </a:spcAft>
              <a:buClr>
                <a:schemeClr val="accent4"/>
              </a:buClr>
              <a:buFont typeface="Wingdings"/>
              <a:buChar char=""/>
              <a:defRPr/>
            </a:pPr>
            <a:r>
              <a:rPr lang="en-US" dirty="0" smtClean="0"/>
              <a:t>Bullying</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Perceptual measures</a:t>
            </a:r>
          </a:p>
          <a:p>
            <a:pPr marL="758952" lvl="2" eaLnBrk="1" fontAlgn="auto" hangingPunct="1">
              <a:spcAft>
                <a:spcPts val="0"/>
              </a:spcAft>
              <a:buClr>
                <a:schemeClr val="accent4"/>
              </a:buClr>
              <a:buFont typeface="Wingdings"/>
              <a:buChar char=""/>
              <a:defRPr/>
            </a:pPr>
            <a:r>
              <a:rPr lang="en-US" dirty="0" smtClean="0"/>
              <a:t>Amount of peer victimization</a:t>
            </a:r>
          </a:p>
          <a:p>
            <a:pPr marL="758952" lvl="2" eaLnBrk="1" fontAlgn="auto" hangingPunct="1">
              <a:spcAft>
                <a:spcPts val="0"/>
              </a:spcAft>
              <a:buClr>
                <a:schemeClr val="accent4"/>
              </a:buClr>
              <a:buFont typeface="Wingdings"/>
              <a:buChar char=""/>
              <a:defRPr/>
            </a:pPr>
            <a:r>
              <a:rPr lang="en-US" dirty="0" smtClean="0"/>
              <a:t>Amount of peer bullying</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Other measures</a:t>
            </a:r>
          </a:p>
          <a:p>
            <a:pPr marL="758952" lvl="2" eaLnBrk="1" fontAlgn="auto" hangingPunct="1">
              <a:spcAft>
                <a:spcPts val="0"/>
              </a:spcAft>
              <a:buClr>
                <a:schemeClr val="accent4"/>
              </a:buClr>
              <a:buFont typeface="Wingdings"/>
              <a:buChar char=""/>
              <a:defRPr/>
            </a:pPr>
            <a:r>
              <a:rPr lang="en-US" dirty="0" smtClean="0"/>
              <a:t>Avoidance Tactics</a:t>
            </a:r>
          </a:p>
          <a:p>
            <a:pPr marL="758952" lvl="2" eaLnBrk="1" fontAlgn="auto" hangingPunct="1">
              <a:spcAft>
                <a:spcPts val="0"/>
              </a:spcAft>
              <a:buClr>
                <a:schemeClr val="accent4"/>
              </a:buClr>
              <a:buFont typeface="Wingdings"/>
              <a:buChar char=""/>
              <a:defRPr/>
            </a:pPr>
            <a:r>
              <a:rPr lang="en-US" dirty="0" smtClean="0"/>
              <a:t>Telling Adults</a:t>
            </a:r>
          </a:p>
          <a:p>
            <a:pPr marL="274320" indent="-274320" eaLnBrk="1" fontAlgn="auto" hangingPunct="1">
              <a:spcAft>
                <a:spcPts val="0"/>
              </a:spcAft>
              <a:buFont typeface="Wingdings 2"/>
              <a:buChar char=""/>
              <a:defRPr/>
            </a:pPr>
            <a:r>
              <a:rPr lang="en-US" dirty="0" smtClean="0"/>
              <a:t>Analytic Technique</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Independent samples z-tests for proportions with separate variances</a:t>
            </a:r>
            <a:endParaRPr lang="en-US" dirty="0">
              <a:solidFill>
                <a:schemeClr val="tx1">
                  <a:tint val="8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Middle school results</a:t>
            </a:r>
            <a:endParaRPr lang="en-US" dirty="0"/>
          </a:p>
        </p:txBody>
      </p:sp>
      <p:sp>
        <p:nvSpPr>
          <p:cNvPr id="3" name="Content Placeholder 2"/>
          <p:cNvSpPr>
            <a:spLocks noGrp="1"/>
          </p:cNvSpPr>
          <p:nvPr>
            <p:ph idx="1"/>
          </p:nvPr>
        </p:nvSpPr>
        <p:spPr/>
        <p:txBody>
          <a:bodyPr>
            <a:normAutofit fontScale="85000" lnSpcReduction="10000"/>
          </a:bodyPr>
          <a:lstStyle/>
          <a:p>
            <a:pPr marL="274320" indent="-274320" eaLnBrk="1" fontAlgn="auto" hangingPunct="1">
              <a:spcAft>
                <a:spcPts val="0"/>
              </a:spcAft>
              <a:buFont typeface="Wingdings 2"/>
              <a:buChar char=""/>
              <a:defRPr/>
            </a:pPr>
            <a:r>
              <a:rPr lang="en-US" dirty="0" smtClean="0"/>
              <a:t>Overall Findings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Basic Trends</a:t>
            </a:r>
          </a:p>
          <a:p>
            <a:pPr marL="758952" lvl="2" eaLnBrk="1" fontAlgn="auto" hangingPunct="1">
              <a:spcAft>
                <a:spcPts val="0"/>
              </a:spcAft>
              <a:buClr>
                <a:schemeClr val="accent4"/>
              </a:buClr>
              <a:buFont typeface="Wingdings"/>
              <a:buChar char=""/>
              <a:defRPr/>
            </a:pPr>
            <a:r>
              <a:rPr lang="en-US" dirty="0" smtClean="0"/>
              <a:t>Students overestimated peers’ behavior</a:t>
            </a:r>
          </a:p>
          <a:p>
            <a:pPr marL="758952" lvl="2" eaLnBrk="1" fontAlgn="auto" hangingPunct="1">
              <a:spcAft>
                <a:spcPts val="0"/>
              </a:spcAft>
              <a:buClr>
                <a:schemeClr val="accent4"/>
              </a:buClr>
              <a:buFont typeface="Wingdings"/>
              <a:buChar char=""/>
              <a:defRPr/>
            </a:pPr>
            <a:r>
              <a:rPr lang="en-US" dirty="0" smtClean="0"/>
              <a:t>Emotional bullying was highest for boys and girls</a:t>
            </a:r>
          </a:p>
          <a:p>
            <a:pPr marL="1005840" lvl="3" eaLnBrk="1" fontAlgn="auto" hangingPunct="1">
              <a:spcAft>
                <a:spcPts val="0"/>
              </a:spcAft>
              <a:buClr>
                <a:schemeClr val="accent4"/>
              </a:buClr>
              <a:buFont typeface="Wingdings 2"/>
              <a:buChar char=""/>
              <a:defRPr/>
            </a:pPr>
            <a:r>
              <a:rPr lang="en-US" dirty="0" smtClean="0">
                <a:solidFill>
                  <a:schemeClr val="tx1">
                    <a:tint val="85000"/>
                  </a:schemeClr>
                </a:solidFill>
              </a:rPr>
              <a:t>Boys were more likely to be involved in physical bullying and victimization</a:t>
            </a:r>
          </a:p>
          <a:p>
            <a:pPr marL="1005840" lvl="3" eaLnBrk="1" fontAlgn="auto" hangingPunct="1">
              <a:spcAft>
                <a:spcPts val="0"/>
              </a:spcAft>
              <a:buClr>
                <a:schemeClr val="accent4"/>
              </a:buClr>
              <a:buFont typeface="Wingdings 2"/>
              <a:buChar char=""/>
              <a:defRPr/>
            </a:pPr>
            <a:r>
              <a:rPr lang="en-US" dirty="0" smtClean="0">
                <a:solidFill>
                  <a:schemeClr val="tx1">
                    <a:tint val="85000"/>
                  </a:schemeClr>
                </a:solidFill>
              </a:rPr>
              <a:t>Girls were more likely to be involved in cyber-bullying and victimization</a:t>
            </a:r>
          </a:p>
          <a:p>
            <a:pPr marL="758952" lvl="2" eaLnBrk="1" fontAlgn="auto" hangingPunct="1">
              <a:spcAft>
                <a:spcPts val="0"/>
              </a:spcAft>
              <a:buClr>
                <a:schemeClr val="accent4"/>
              </a:buClr>
              <a:buFont typeface="Wingdings"/>
              <a:buChar char=""/>
              <a:defRPr/>
            </a:pPr>
            <a:r>
              <a:rPr lang="en-US" dirty="0" smtClean="0"/>
              <a:t>Students were willing to tell an adult about bad behavior</a:t>
            </a:r>
          </a:p>
          <a:p>
            <a:pPr marL="758952" lvl="2" eaLnBrk="1" fontAlgn="auto" hangingPunct="1">
              <a:spcAft>
                <a:spcPts val="0"/>
              </a:spcAft>
              <a:buClr>
                <a:schemeClr val="accent4"/>
              </a:buClr>
              <a:buFont typeface="Wingdings"/>
              <a:buChar char=""/>
              <a:defRPr/>
            </a:pPr>
            <a:r>
              <a:rPr lang="en-US" dirty="0" smtClean="0"/>
              <a:t>Common school areas (e.g., cafeteria, hallways, bathrooms) are the places that students were most likely victimized</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Changes in Behavior</a:t>
            </a:r>
          </a:p>
          <a:p>
            <a:pPr marL="758952" lvl="2" eaLnBrk="1" fontAlgn="auto" hangingPunct="1">
              <a:spcAft>
                <a:spcPts val="0"/>
              </a:spcAft>
              <a:buClr>
                <a:schemeClr val="accent4"/>
              </a:buClr>
              <a:buFont typeface="Wingdings"/>
              <a:buChar char=""/>
              <a:defRPr/>
            </a:pPr>
            <a:r>
              <a:rPr lang="en-US" dirty="0" smtClean="0"/>
              <a:t>All types of victimization were reduced after implementation of the social norms campaign</a:t>
            </a:r>
          </a:p>
          <a:p>
            <a:pPr marL="758952" lvl="2" eaLnBrk="1" fontAlgn="auto" hangingPunct="1">
              <a:spcAft>
                <a:spcPts val="0"/>
              </a:spcAft>
              <a:buClr>
                <a:schemeClr val="accent4"/>
              </a:buClr>
              <a:buFont typeface="Wingdings"/>
              <a:buChar char=""/>
              <a:defRPr/>
            </a:pPr>
            <a:r>
              <a:rPr lang="en-US" dirty="0" smtClean="0"/>
              <a:t>Self-reported bullying decreased in three areas: overall, physical and emotional</a:t>
            </a:r>
          </a:p>
          <a:p>
            <a:pPr marL="1005840" lvl="3" eaLnBrk="1" fontAlgn="auto" hangingPunct="1">
              <a:spcAft>
                <a:spcPts val="0"/>
              </a:spcAft>
              <a:buClr>
                <a:schemeClr val="accent4"/>
              </a:buClr>
              <a:buFont typeface="Wingdings 2"/>
              <a:buChar char=""/>
              <a:defRPr/>
            </a:pPr>
            <a:r>
              <a:rPr lang="en-US" dirty="0" smtClean="0">
                <a:solidFill>
                  <a:schemeClr val="tx1">
                    <a:tint val="85000"/>
                  </a:schemeClr>
                </a:solidFill>
              </a:rPr>
              <a:t>Property bullying was possibly a separate issue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eaLnBrk="1" fontAlgn="auto" hangingPunct="1">
              <a:spcAft>
                <a:spcPts val="0"/>
              </a:spcAft>
              <a:defRPr/>
            </a:pPr>
            <a:r>
              <a:rPr lang="en-US" dirty="0" smtClean="0"/>
              <a:t>Middle school results</a:t>
            </a:r>
            <a:endParaRPr lang="en-US" dirty="0"/>
          </a:p>
        </p:txBody>
      </p:sp>
      <p:sp>
        <p:nvSpPr>
          <p:cNvPr id="17411" name="Content Placeholder 2"/>
          <p:cNvSpPr>
            <a:spLocks noGrp="1"/>
          </p:cNvSpPr>
          <p:nvPr>
            <p:ph idx="1"/>
          </p:nvPr>
        </p:nvSpPr>
        <p:spPr>
          <a:xfrm>
            <a:off x="457200" y="1143000"/>
            <a:ext cx="7239000" cy="609600"/>
          </a:xfrm>
        </p:spPr>
        <p:txBody>
          <a:bodyPr/>
          <a:lstStyle/>
          <a:p>
            <a:pPr eaLnBrk="1" hangingPunct="1"/>
            <a:r>
              <a:rPr lang="en-US" dirty="0" smtClean="0"/>
              <a:t>Actual Victimization</a:t>
            </a:r>
          </a:p>
        </p:txBody>
      </p:sp>
      <p:graphicFrame>
        <p:nvGraphicFramePr>
          <p:cNvPr id="4" name="Table 3"/>
          <p:cNvGraphicFramePr>
            <a:graphicFrameLocks noGrp="1"/>
          </p:cNvGraphicFramePr>
          <p:nvPr/>
        </p:nvGraphicFramePr>
        <p:xfrm>
          <a:off x="381000" y="1752606"/>
          <a:ext cx="7543799" cy="3886193"/>
        </p:xfrm>
        <a:graphic>
          <a:graphicData uri="http://schemas.openxmlformats.org/drawingml/2006/table">
            <a:tbl>
              <a:tblPr/>
              <a:tblGrid>
                <a:gridCol w="4044647"/>
                <a:gridCol w="1822752"/>
                <a:gridCol w="1676400"/>
              </a:tblGrid>
              <a:tr h="473443">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60361">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N = 1060</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N = 961</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460361">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04031">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Ever Been Bullied**</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66.0</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54.3</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26877">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Report Any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80.8</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76.4</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04031">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Physical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45.3</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36.4</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04031">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Property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30.6</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43.0</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04031">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Emotional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75.2</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67.0</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449027">
                <a:tc>
                  <a:txBody>
                    <a:bodyPr/>
                    <a:lstStyle/>
                    <a:p>
                      <a:pPr marL="0" marR="0">
                        <a:lnSpc>
                          <a:spcPct val="150000"/>
                        </a:lnSpc>
                        <a:spcBef>
                          <a:spcPts val="0"/>
                        </a:spcBef>
                        <a:spcAft>
                          <a:spcPts val="0"/>
                        </a:spcAft>
                      </a:pPr>
                      <a:r>
                        <a:rPr lang="en-US" sz="1400" dirty="0">
                          <a:solidFill>
                            <a:srgbClr val="000000"/>
                          </a:solidFill>
                          <a:latin typeface="Trebuchet MS" pitchFamily="34" charset="0"/>
                          <a:ea typeface="Calibri"/>
                          <a:cs typeface="Times New Roman"/>
                        </a:rPr>
                        <a:t>±p&lt;.10; *p&lt;.05; **p&lt;.01; </a:t>
                      </a:r>
                      <a:r>
                        <a:rPr lang="en-US" sz="1400" dirty="0" smtClean="0">
                          <a:solidFill>
                            <a:srgbClr val="000000"/>
                          </a:solidFill>
                          <a:latin typeface="Trebuchet MS" pitchFamily="34" charset="0"/>
                          <a:ea typeface="Calibri"/>
                          <a:cs typeface="Times New Roman"/>
                        </a:rPr>
                        <a:t>**</a:t>
                      </a:r>
                      <a:r>
                        <a:rPr lang="en-US" sz="1400" dirty="0">
                          <a:solidFill>
                            <a:srgbClr val="000000"/>
                          </a:solidFill>
                          <a:latin typeface="Trebuchet MS" pitchFamily="34" charset="0"/>
                          <a:ea typeface="Calibri"/>
                          <a:cs typeface="Times New Roman"/>
                        </a:rPr>
                        <a:t>p&lt;.001</a:t>
                      </a:r>
                      <a:endParaRPr lang="en-US" sz="14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4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4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5" name="TextBox 4"/>
          <p:cNvSpPr txBox="1"/>
          <p:nvPr/>
        </p:nvSpPr>
        <p:spPr>
          <a:xfrm>
            <a:off x="304800" y="5715000"/>
            <a:ext cx="7848600" cy="461665"/>
          </a:xfrm>
          <a:prstGeom prst="rect">
            <a:avLst/>
          </a:prstGeom>
          <a:noFill/>
        </p:spPr>
        <p:txBody>
          <a:bodyPr wrap="square" rtlCol="0">
            <a:spAutoFit/>
          </a:bodyPr>
          <a:lstStyle/>
          <a:p>
            <a:r>
              <a:rPr lang="en-US" sz="1200" dirty="0" smtClean="0"/>
              <a:t>Note: P-values represent levels of statistical significance; lower p-values indicate higher levels of significance. Statistically significant data is italicized on results slides.</a:t>
            </a:r>
            <a:endParaRPr lang="en-US" sz="1200" dirty="0"/>
          </a:p>
        </p:txBody>
      </p:sp>
      <p:sp>
        <p:nvSpPr>
          <p:cNvPr id="6" name="TextBox 5"/>
          <p:cNvSpPr txBox="1"/>
          <p:nvPr/>
        </p:nvSpPr>
        <p:spPr>
          <a:xfrm>
            <a:off x="304800" y="6172201"/>
            <a:ext cx="7848600" cy="276999"/>
          </a:xfrm>
          <a:prstGeom prst="rect">
            <a:avLst/>
          </a:prstGeom>
          <a:noFill/>
        </p:spPr>
        <p:txBody>
          <a:bodyPr wrap="square" rtlCol="0">
            <a:spAutoFit/>
          </a:bodyPr>
          <a:lstStyle/>
          <a:p>
            <a:r>
              <a:rPr lang="en-US" sz="1200" dirty="0" smtClean="0"/>
              <a:t>Measurement changes between Time 1 and Time 2 may account for the increases in reported physical bullying.</a:t>
            </a:r>
            <a:endParaRPr lang="en-US"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Middle school Results</a:t>
            </a:r>
            <a:endParaRPr lang="en-US" dirty="0"/>
          </a:p>
        </p:txBody>
      </p:sp>
      <p:sp>
        <p:nvSpPr>
          <p:cNvPr id="18435" name="Content Placeholder 2"/>
          <p:cNvSpPr>
            <a:spLocks noGrp="1"/>
          </p:cNvSpPr>
          <p:nvPr>
            <p:ph idx="1"/>
          </p:nvPr>
        </p:nvSpPr>
        <p:spPr>
          <a:xfrm>
            <a:off x="457200" y="1609725"/>
            <a:ext cx="7239000" cy="600075"/>
          </a:xfrm>
        </p:spPr>
        <p:txBody>
          <a:bodyPr/>
          <a:lstStyle/>
          <a:p>
            <a:pPr eaLnBrk="1" hangingPunct="1"/>
            <a:r>
              <a:rPr lang="en-US" smtClean="0"/>
              <a:t>Perceptions of Victimization</a:t>
            </a:r>
          </a:p>
        </p:txBody>
      </p:sp>
      <p:graphicFrame>
        <p:nvGraphicFramePr>
          <p:cNvPr id="4" name="Table 3"/>
          <p:cNvGraphicFramePr>
            <a:graphicFrameLocks noGrp="1"/>
          </p:cNvGraphicFramePr>
          <p:nvPr/>
        </p:nvGraphicFramePr>
        <p:xfrm>
          <a:off x="381000" y="2422525"/>
          <a:ext cx="7391400" cy="3977640"/>
        </p:xfrm>
        <a:graphic>
          <a:graphicData uri="http://schemas.openxmlformats.org/drawingml/2006/table">
            <a:tbl>
              <a:tblPr/>
              <a:tblGrid>
                <a:gridCol w="4505798"/>
                <a:gridCol w="1442801"/>
                <a:gridCol w="1442801"/>
              </a:tblGrid>
              <a:tr h="497205">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97205">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N=1060</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N=961</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497205">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97205">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Report Any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93.9</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88.8</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97205">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Physical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79.6</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57.1</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97205">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Property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63.3</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56.0</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97205">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Emotional Victimization**</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92.5</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83.8</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497205">
                <a:tc>
                  <a:txBody>
                    <a:bodyPr/>
                    <a:lstStyle/>
                    <a:p>
                      <a:pPr marL="0" marR="0">
                        <a:lnSpc>
                          <a:spcPct val="150000"/>
                        </a:lnSpc>
                        <a:spcBef>
                          <a:spcPts val="0"/>
                        </a:spcBef>
                        <a:spcAft>
                          <a:spcPts val="0"/>
                        </a:spcAft>
                      </a:pPr>
                      <a:r>
                        <a:rPr lang="en-US" sz="1400" dirty="0">
                          <a:solidFill>
                            <a:srgbClr val="000000"/>
                          </a:solidFill>
                          <a:latin typeface="Trebuchet MS" pitchFamily="34" charset="0"/>
                          <a:ea typeface="Calibri"/>
                          <a:cs typeface="Times New Roman"/>
                        </a:rPr>
                        <a:t>±p&lt;.10; *p&lt;.05; **p&lt;.01; ***p&lt;.001</a:t>
                      </a:r>
                      <a:endParaRPr lang="en-US" sz="14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Middle school results</a:t>
            </a:r>
            <a:endParaRPr lang="en-US" dirty="0"/>
          </a:p>
        </p:txBody>
      </p:sp>
      <p:sp>
        <p:nvSpPr>
          <p:cNvPr id="19459" name="Content Placeholder 2"/>
          <p:cNvSpPr>
            <a:spLocks noGrp="1"/>
          </p:cNvSpPr>
          <p:nvPr>
            <p:ph idx="1"/>
          </p:nvPr>
        </p:nvSpPr>
        <p:spPr>
          <a:xfrm>
            <a:off x="457200" y="1609725"/>
            <a:ext cx="7239000" cy="523875"/>
          </a:xfrm>
        </p:spPr>
        <p:txBody>
          <a:bodyPr/>
          <a:lstStyle/>
          <a:p>
            <a:pPr eaLnBrk="1" hangingPunct="1"/>
            <a:r>
              <a:rPr lang="en-US" smtClean="0"/>
              <a:t>Actual Bullying</a:t>
            </a:r>
          </a:p>
        </p:txBody>
      </p:sp>
      <p:graphicFrame>
        <p:nvGraphicFramePr>
          <p:cNvPr id="4" name="Table 3"/>
          <p:cNvGraphicFramePr>
            <a:graphicFrameLocks noGrp="1"/>
          </p:cNvGraphicFramePr>
          <p:nvPr/>
        </p:nvGraphicFramePr>
        <p:xfrm>
          <a:off x="533400" y="2133601"/>
          <a:ext cx="7239000" cy="4038600"/>
        </p:xfrm>
        <a:graphic>
          <a:graphicData uri="http://schemas.openxmlformats.org/drawingml/2006/table">
            <a:tbl>
              <a:tblPr/>
              <a:tblGrid>
                <a:gridCol w="4336262"/>
                <a:gridCol w="1451369"/>
                <a:gridCol w="1451369"/>
              </a:tblGrid>
              <a:tr h="516565">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516565">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N=1060</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N=961</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516565">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516565">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Report Any Bullying*</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61.0</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55.2</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516565">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Physical Bullying**</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32.2</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44.8</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516565">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Property Bullying</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11.1</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10.2</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516565">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Emotional Bullying**</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54.0</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34.0</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422645">
                <a:tc>
                  <a:txBody>
                    <a:bodyPr/>
                    <a:lstStyle/>
                    <a:p>
                      <a:pPr marL="0" marR="0">
                        <a:lnSpc>
                          <a:spcPct val="150000"/>
                        </a:lnSpc>
                        <a:spcBef>
                          <a:spcPts val="0"/>
                        </a:spcBef>
                        <a:spcAft>
                          <a:spcPts val="0"/>
                        </a:spcAft>
                      </a:pPr>
                      <a:r>
                        <a:rPr lang="en-US" sz="1400" dirty="0">
                          <a:solidFill>
                            <a:srgbClr val="000000"/>
                          </a:solidFill>
                          <a:latin typeface="Trebuchet MS" pitchFamily="34" charset="0"/>
                          <a:ea typeface="Calibri"/>
                          <a:cs typeface="Times New Roman"/>
                        </a:rPr>
                        <a:t>±p&lt;.10; *p&lt;.05; **p&lt;.01; **p&lt;.001</a:t>
                      </a:r>
                      <a:endParaRPr lang="en-US" sz="14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4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4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5" name="TextBox 4"/>
          <p:cNvSpPr txBox="1"/>
          <p:nvPr/>
        </p:nvSpPr>
        <p:spPr>
          <a:xfrm>
            <a:off x="381000" y="6400800"/>
            <a:ext cx="7772400" cy="276999"/>
          </a:xfrm>
          <a:prstGeom prst="rect">
            <a:avLst/>
          </a:prstGeom>
          <a:noFill/>
        </p:spPr>
        <p:txBody>
          <a:bodyPr wrap="square" rtlCol="0">
            <a:spAutoFit/>
          </a:bodyPr>
          <a:lstStyle/>
          <a:p>
            <a:r>
              <a:rPr lang="en-US" sz="1200" dirty="0" smtClean="0"/>
              <a:t>Measurement changes between Time 1 and Time 2 may account for the increases in reported physical bullying.</a:t>
            </a:r>
            <a:endParaRPr lang="en-US"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Middle school results</a:t>
            </a:r>
            <a:endParaRPr lang="en-US" dirty="0"/>
          </a:p>
        </p:txBody>
      </p:sp>
      <p:sp>
        <p:nvSpPr>
          <p:cNvPr id="20483" name="Content Placeholder 2"/>
          <p:cNvSpPr>
            <a:spLocks noGrp="1"/>
          </p:cNvSpPr>
          <p:nvPr>
            <p:ph idx="1"/>
          </p:nvPr>
        </p:nvSpPr>
        <p:spPr>
          <a:xfrm>
            <a:off x="457200" y="1609725"/>
            <a:ext cx="7239000" cy="523875"/>
          </a:xfrm>
        </p:spPr>
        <p:txBody>
          <a:bodyPr/>
          <a:lstStyle/>
          <a:p>
            <a:pPr eaLnBrk="1" hangingPunct="1"/>
            <a:r>
              <a:rPr lang="en-US" smtClean="0"/>
              <a:t>Perceptions of Peer Bullying</a:t>
            </a:r>
          </a:p>
        </p:txBody>
      </p:sp>
      <p:graphicFrame>
        <p:nvGraphicFramePr>
          <p:cNvPr id="4" name="Table 3"/>
          <p:cNvGraphicFramePr>
            <a:graphicFrameLocks noGrp="1"/>
          </p:cNvGraphicFramePr>
          <p:nvPr/>
        </p:nvGraphicFramePr>
        <p:xfrm>
          <a:off x="457200" y="2286000"/>
          <a:ext cx="7162799" cy="3886198"/>
        </p:xfrm>
        <a:graphic>
          <a:graphicData uri="http://schemas.openxmlformats.org/drawingml/2006/table">
            <a:tbl>
              <a:tblPr/>
              <a:tblGrid>
                <a:gridCol w="4337055"/>
                <a:gridCol w="1412872"/>
                <a:gridCol w="1412872"/>
              </a:tblGrid>
              <a:tr h="473227">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73227">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N=1060</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N=961</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73227">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73227">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Report Any Bullying**</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90.6</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82.8</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73227">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Physical Bullying*</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76.9</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71.6</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73227">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Property Bullying</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37.3</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38.3</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73227">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Emotional Bullying***</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88.6</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69.9</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573609">
                <a:tc>
                  <a:txBody>
                    <a:bodyPr/>
                    <a:lstStyle/>
                    <a:p>
                      <a:pPr marL="0" marR="0">
                        <a:lnSpc>
                          <a:spcPct val="150000"/>
                        </a:lnSpc>
                        <a:spcBef>
                          <a:spcPts val="0"/>
                        </a:spcBef>
                        <a:spcAft>
                          <a:spcPts val="0"/>
                        </a:spcAft>
                      </a:pPr>
                      <a:r>
                        <a:rPr lang="en-US" sz="1400" dirty="0">
                          <a:solidFill>
                            <a:srgbClr val="000000"/>
                          </a:solidFill>
                          <a:latin typeface="Trebuchet MS" pitchFamily="34" charset="0"/>
                          <a:ea typeface="Calibri"/>
                          <a:cs typeface="Times New Roman"/>
                        </a:rPr>
                        <a:t>±p&lt;.10; *p&lt;.05; **p&lt;.01; ***p&lt;.001</a:t>
                      </a:r>
                      <a:endParaRPr lang="en-US" sz="14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a:noFill/>
                    </a:lnT>
                    <a:lnB>
                      <a:noFill/>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Middle school results</a:t>
            </a:r>
            <a:endParaRPr lang="en-US" dirty="0"/>
          </a:p>
        </p:txBody>
      </p:sp>
      <p:sp>
        <p:nvSpPr>
          <p:cNvPr id="3" name="Content Placeholder 2"/>
          <p:cNvSpPr>
            <a:spLocks noGrp="1"/>
          </p:cNvSpPr>
          <p:nvPr>
            <p:ph idx="1"/>
          </p:nvPr>
        </p:nvSpPr>
        <p:spPr>
          <a:xfrm>
            <a:off x="457200" y="1609725"/>
            <a:ext cx="7239000" cy="447675"/>
          </a:xfrm>
        </p:spPr>
        <p:txBody>
          <a:bodyPr>
            <a:normAutofit fontScale="92500" lnSpcReduction="10000"/>
          </a:bodyPr>
          <a:lstStyle/>
          <a:p>
            <a:pPr marL="274320" indent="-274320" eaLnBrk="1" fontAlgn="auto" hangingPunct="1">
              <a:spcAft>
                <a:spcPts val="0"/>
              </a:spcAft>
              <a:buFont typeface="Wingdings 2"/>
              <a:buChar char=""/>
              <a:defRPr/>
            </a:pPr>
            <a:r>
              <a:rPr lang="en-US" dirty="0" smtClean="0"/>
              <a:t>Avoidance Tactics</a:t>
            </a:r>
            <a:endParaRPr lang="en-US" dirty="0"/>
          </a:p>
        </p:txBody>
      </p:sp>
      <p:graphicFrame>
        <p:nvGraphicFramePr>
          <p:cNvPr id="4" name="Table 3"/>
          <p:cNvGraphicFramePr>
            <a:graphicFrameLocks noGrp="1"/>
          </p:cNvGraphicFramePr>
          <p:nvPr/>
        </p:nvGraphicFramePr>
        <p:xfrm>
          <a:off x="457200" y="2265363"/>
          <a:ext cx="7391400" cy="4216357"/>
        </p:xfrm>
        <a:graphic>
          <a:graphicData uri="http://schemas.openxmlformats.org/drawingml/2006/table">
            <a:tbl>
              <a:tblPr/>
              <a:tblGrid>
                <a:gridCol w="4495178"/>
                <a:gridCol w="1448111"/>
                <a:gridCol w="1448111"/>
              </a:tblGrid>
              <a:tr h="447006">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47006">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N=1060</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N=961</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447006">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Hallway</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9.9</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12.6</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47006">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Bathroom</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5.5</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13.6</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47006">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Cafeteria</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1.4</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13.9</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47006">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Other School Places</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16.9</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16.1</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47006">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Avoid Any Space</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11.9</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10.1</a:t>
                      </a:r>
                      <a:endParaRPr lang="en-US" sz="2000" dirty="0">
                        <a:latin typeface="Trebuchet MS" pitchFamily="34" charset="0"/>
                        <a:ea typeface="Calibri"/>
                        <a:cs typeface="Times New Roman"/>
                      </a:endParaRPr>
                    </a:p>
                  </a:txBody>
                  <a:tcPr marL="68580" marR="68580" marT="0" marB="0" anchor="b">
                    <a:lnL>
                      <a:noFill/>
                    </a:lnL>
                    <a:lnR>
                      <a:noFill/>
                    </a:lnR>
                    <a:lnT>
                      <a:noFill/>
                    </a:lnT>
                    <a:lnB>
                      <a:noFill/>
                    </a:lnB>
                  </a:tcPr>
                </a:tc>
              </a:tr>
              <a:tr h="447006">
                <a:tc>
                  <a:txBody>
                    <a:bodyPr/>
                    <a:lstStyle/>
                    <a:p>
                      <a:pPr marL="0" marR="0">
                        <a:lnSpc>
                          <a:spcPct val="150000"/>
                        </a:lnSpc>
                        <a:spcBef>
                          <a:spcPts val="0"/>
                        </a:spcBef>
                        <a:spcAft>
                          <a:spcPts val="0"/>
                        </a:spcAft>
                      </a:pPr>
                      <a:r>
                        <a:rPr lang="en-US" sz="2000" dirty="0">
                          <a:solidFill>
                            <a:srgbClr val="000000"/>
                          </a:solidFill>
                          <a:latin typeface="Trebuchet MS" pitchFamily="34" charset="0"/>
                          <a:ea typeface="Calibri"/>
                          <a:cs typeface="Times New Roman"/>
                        </a:rPr>
                        <a:t>Skip Class or School</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30.1</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35.7</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558757">
                <a:tc>
                  <a:txBody>
                    <a:bodyPr/>
                    <a:lstStyle/>
                    <a:p>
                      <a:pPr marL="0" marR="0">
                        <a:lnSpc>
                          <a:spcPct val="150000"/>
                        </a:lnSpc>
                        <a:spcBef>
                          <a:spcPts val="0"/>
                        </a:spcBef>
                        <a:spcAft>
                          <a:spcPts val="0"/>
                        </a:spcAft>
                      </a:pPr>
                      <a:r>
                        <a:rPr lang="en-US" sz="1400" dirty="0">
                          <a:solidFill>
                            <a:srgbClr val="000000"/>
                          </a:solidFill>
                          <a:latin typeface="Trebuchet MS" pitchFamily="34" charset="0"/>
                          <a:ea typeface="Calibri"/>
                          <a:cs typeface="Times New Roman"/>
                        </a:rPr>
                        <a:t>±p&lt;.10; *p&lt;.05; **p&lt;.01; ***p&lt;.001</a:t>
                      </a:r>
                      <a:endParaRPr lang="en-US" sz="14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eaLnBrk="1" fontAlgn="auto" hangingPunct="1">
              <a:spcAft>
                <a:spcPts val="0"/>
              </a:spcAft>
              <a:defRPr/>
            </a:pPr>
            <a:r>
              <a:rPr lang="en-US" dirty="0" smtClean="0"/>
              <a:t>Middle school results</a:t>
            </a:r>
            <a:endParaRPr lang="en-US" dirty="0"/>
          </a:p>
        </p:txBody>
      </p:sp>
      <p:sp>
        <p:nvSpPr>
          <p:cNvPr id="22531" name="Content Placeholder 2"/>
          <p:cNvSpPr>
            <a:spLocks noGrp="1"/>
          </p:cNvSpPr>
          <p:nvPr>
            <p:ph idx="1"/>
          </p:nvPr>
        </p:nvSpPr>
        <p:spPr>
          <a:xfrm>
            <a:off x="457200" y="990600"/>
            <a:ext cx="7239000" cy="523875"/>
          </a:xfrm>
        </p:spPr>
        <p:txBody>
          <a:bodyPr/>
          <a:lstStyle/>
          <a:p>
            <a:pPr eaLnBrk="1" hangingPunct="1"/>
            <a:r>
              <a:rPr lang="en-US" smtClean="0"/>
              <a:t>Telling an Adult</a:t>
            </a:r>
          </a:p>
        </p:txBody>
      </p:sp>
      <p:graphicFrame>
        <p:nvGraphicFramePr>
          <p:cNvPr id="4" name="Table 3"/>
          <p:cNvGraphicFramePr>
            <a:graphicFrameLocks noGrp="1"/>
          </p:cNvGraphicFramePr>
          <p:nvPr/>
        </p:nvGraphicFramePr>
        <p:xfrm>
          <a:off x="1600200" y="1524000"/>
          <a:ext cx="4343400" cy="4532287"/>
        </p:xfrm>
        <a:graphic>
          <a:graphicData uri="http://schemas.openxmlformats.org/drawingml/2006/table">
            <a:tbl>
              <a:tblPr/>
              <a:tblGrid>
                <a:gridCol w="2380335"/>
                <a:gridCol w="901977"/>
                <a:gridCol w="1061088"/>
              </a:tblGrid>
              <a:tr h="289582">
                <a:tc gridSpan="3">
                  <a:txBody>
                    <a:bodyPr/>
                    <a:lstStyle/>
                    <a:p>
                      <a:pPr marL="0" marR="0">
                        <a:lnSpc>
                          <a:spcPct val="150000"/>
                        </a:lnSpc>
                        <a:spcBef>
                          <a:spcPts val="0"/>
                        </a:spcBef>
                        <a:spcAft>
                          <a:spcPts val="0"/>
                        </a:spcAft>
                      </a:pPr>
                      <a:r>
                        <a:rPr lang="en-US" sz="1200" u="none" dirty="0">
                          <a:solidFill>
                            <a:srgbClr val="000000"/>
                          </a:solidFill>
                          <a:latin typeface="Trebuchet MS" pitchFamily="34" charset="0"/>
                          <a:ea typeface="Calibri"/>
                          <a:cs typeface="Times New Roman"/>
                        </a:rPr>
                        <a:t> </a:t>
                      </a:r>
                      <a:r>
                        <a:rPr lang="en-US" sz="1200" b="1" u="none" dirty="0">
                          <a:solidFill>
                            <a:srgbClr val="000000"/>
                          </a:solidFill>
                          <a:latin typeface="Trebuchet MS" pitchFamily="34" charset="0"/>
                          <a:ea typeface="Calibri"/>
                          <a:cs typeface="Times New Roman"/>
                        </a:rPr>
                        <a:t>Tell if being bullied…</a:t>
                      </a:r>
                      <a:endParaRPr lang="en-US" sz="1200" u="none" dirty="0">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r>
              <a:tr h="243818">
                <a:tc>
                  <a:txBody>
                    <a:bodyPr/>
                    <a:lstStyle/>
                    <a:p>
                      <a:pPr marL="0" marR="0">
                        <a:lnSpc>
                          <a:spcPct val="150000"/>
                        </a:lnSpc>
                        <a:spcBef>
                          <a:spcPts val="0"/>
                        </a:spcBef>
                        <a:spcAft>
                          <a:spcPts val="0"/>
                        </a:spcAft>
                      </a:pPr>
                      <a:endParaRPr lang="en-US" sz="1000" dirty="0">
                        <a:solidFill>
                          <a:srgbClr val="000000"/>
                        </a:solidFill>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Time 1</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Time 2</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52400">
                <a:tc>
                  <a:txBody>
                    <a:bodyPr/>
                    <a:lstStyle/>
                    <a:p>
                      <a:pPr marL="0" marR="0">
                        <a:lnSpc>
                          <a:spcPct val="150000"/>
                        </a:lnSpc>
                        <a:spcBef>
                          <a:spcPts val="0"/>
                        </a:spcBef>
                        <a:spcAft>
                          <a:spcPts val="0"/>
                        </a:spcAft>
                      </a:pPr>
                      <a:endParaRPr lang="en-US" sz="1000" dirty="0">
                        <a:solidFill>
                          <a:srgbClr val="000000"/>
                        </a:solidFill>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b="1" dirty="0" smtClean="0">
                          <a:solidFill>
                            <a:srgbClr val="000000"/>
                          </a:solidFill>
                          <a:latin typeface="Trebuchet MS" pitchFamily="34" charset="0"/>
                          <a:ea typeface="Calibri"/>
                          <a:cs typeface="Times New Roman"/>
                        </a:rPr>
                        <a:t>N=1060</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b="1" dirty="0" smtClean="0">
                          <a:solidFill>
                            <a:srgbClr val="000000"/>
                          </a:solidFill>
                          <a:latin typeface="Trebuchet MS" pitchFamily="34" charset="0"/>
                          <a:ea typeface="Calibri"/>
                          <a:cs typeface="Times New Roman"/>
                        </a:rPr>
                        <a:t>N=961</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r>
              <a:tr h="228600">
                <a:tc>
                  <a:txBody>
                    <a:bodyPr/>
                    <a:lstStyle/>
                    <a:p>
                      <a:pPr marL="0" marR="0">
                        <a:lnSpc>
                          <a:spcPct val="150000"/>
                        </a:lnSpc>
                        <a:spcBef>
                          <a:spcPts val="0"/>
                        </a:spcBef>
                        <a:spcAft>
                          <a:spcPts val="0"/>
                        </a:spcAft>
                      </a:pPr>
                      <a:endParaRPr lang="en-US" sz="1000" dirty="0">
                        <a:solidFill>
                          <a:srgbClr val="000000"/>
                        </a:solidFill>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a:t>
                      </a:r>
                      <a:endParaRPr lang="en-US" sz="1000" dirty="0">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a:t>
                      </a:r>
                      <a:endParaRPr lang="en-US" sz="1000" dirty="0">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r>
              <a:tr h="152400">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Principal**</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64.4</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72.9</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04203">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Teacher/Counselor</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81.0</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82.9</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32206">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Police***</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24.5</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43.8</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60209">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Parent±</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71.9</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75.4</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84783">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Friend**</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53.0</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69.5</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36586">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Any Adult*</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92.5</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89.1</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r>
              <a:tr h="240789">
                <a:tc gridSpan="3">
                  <a:txBody>
                    <a:bodyPr/>
                    <a:lstStyle/>
                    <a:p>
                      <a:pPr marL="0" marR="0">
                        <a:lnSpc>
                          <a:spcPct val="150000"/>
                        </a:lnSpc>
                        <a:spcBef>
                          <a:spcPts val="0"/>
                        </a:spcBef>
                        <a:spcAft>
                          <a:spcPts val="0"/>
                        </a:spcAft>
                      </a:pPr>
                      <a:r>
                        <a:rPr lang="en-US" sz="1200" dirty="0">
                          <a:solidFill>
                            <a:srgbClr val="000000"/>
                          </a:solidFill>
                          <a:latin typeface="Trebuchet MS" pitchFamily="34" charset="0"/>
                          <a:ea typeface="Calibri"/>
                          <a:cs typeface="Times New Roman"/>
                        </a:rPr>
                        <a:t> </a:t>
                      </a:r>
                      <a:r>
                        <a:rPr lang="en-US" sz="1200" b="1" dirty="0" smtClean="0">
                          <a:solidFill>
                            <a:srgbClr val="000000"/>
                          </a:solidFill>
                          <a:latin typeface="Trebuchet MS" pitchFamily="34" charset="0"/>
                          <a:ea typeface="Calibri"/>
                          <a:cs typeface="Times New Roman"/>
                        </a:rPr>
                        <a:t>Tell </a:t>
                      </a:r>
                      <a:r>
                        <a:rPr lang="en-US" sz="1200" b="1" dirty="0">
                          <a:solidFill>
                            <a:srgbClr val="000000"/>
                          </a:solidFill>
                          <a:latin typeface="Trebuchet MS" pitchFamily="34" charset="0"/>
                          <a:ea typeface="Calibri"/>
                          <a:cs typeface="Times New Roman"/>
                        </a:rPr>
                        <a:t>if see weapon…</a:t>
                      </a:r>
                      <a:endParaRPr lang="en-US" sz="1200" dirty="0">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28600">
                <a:tc>
                  <a:txBody>
                    <a:bodyPr/>
                    <a:lstStyle/>
                    <a:p>
                      <a:pPr marL="0" marR="0">
                        <a:lnSpc>
                          <a:spcPct val="150000"/>
                        </a:lnSpc>
                        <a:spcBef>
                          <a:spcPts val="0"/>
                        </a:spcBef>
                        <a:spcAft>
                          <a:spcPts val="0"/>
                        </a:spcAft>
                      </a:pPr>
                      <a:endParaRPr lang="en-US" sz="1000" dirty="0">
                        <a:solidFill>
                          <a:srgbClr val="000000"/>
                        </a:solidFill>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Time 1</a:t>
                      </a:r>
                      <a:endParaRPr lang="en-US" sz="1000" dirty="0">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Time 2</a:t>
                      </a:r>
                      <a:endParaRPr lang="en-US" sz="1000" dirty="0">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r>
              <a:tr h="152400">
                <a:tc>
                  <a:txBody>
                    <a:bodyPr/>
                    <a:lstStyle/>
                    <a:p>
                      <a:pPr marL="0" marR="0">
                        <a:lnSpc>
                          <a:spcPct val="150000"/>
                        </a:lnSpc>
                        <a:spcBef>
                          <a:spcPts val="0"/>
                        </a:spcBef>
                        <a:spcAft>
                          <a:spcPts val="0"/>
                        </a:spcAft>
                      </a:pPr>
                      <a:endParaRPr lang="en-US" sz="1000" dirty="0">
                        <a:solidFill>
                          <a:srgbClr val="000000"/>
                        </a:solidFill>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b="1" dirty="0" smtClean="0">
                          <a:solidFill>
                            <a:srgbClr val="000000"/>
                          </a:solidFill>
                          <a:latin typeface="Trebuchet MS" pitchFamily="34" charset="0"/>
                          <a:ea typeface="Calibri"/>
                          <a:cs typeface="Times New Roman"/>
                        </a:rPr>
                        <a:t>N=1060</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b="1" dirty="0" smtClean="0">
                          <a:solidFill>
                            <a:srgbClr val="000000"/>
                          </a:solidFill>
                          <a:latin typeface="Trebuchet MS" pitchFamily="34" charset="0"/>
                          <a:ea typeface="Calibri"/>
                          <a:cs typeface="Times New Roman"/>
                        </a:rPr>
                        <a:t>N=961</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228600">
                <a:tc>
                  <a:txBody>
                    <a:bodyPr/>
                    <a:lstStyle/>
                    <a:p>
                      <a:pPr marL="0" marR="0">
                        <a:lnSpc>
                          <a:spcPct val="150000"/>
                        </a:lnSpc>
                        <a:spcBef>
                          <a:spcPts val="0"/>
                        </a:spcBef>
                        <a:spcAft>
                          <a:spcPts val="0"/>
                        </a:spcAft>
                      </a:pPr>
                      <a:endParaRPr lang="en-US" sz="1000" dirty="0">
                        <a:solidFill>
                          <a:srgbClr val="000000"/>
                        </a:solidFill>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b="1" dirty="0">
                          <a:solidFill>
                            <a:srgbClr val="000000"/>
                          </a:solidFill>
                          <a:latin typeface="Trebuchet MS" pitchFamily="34" charset="0"/>
                          <a:ea typeface="Calibri"/>
                          <a:cs typeface="Times New Roman"/>
                        </a:rPr>
                        <a:t>%</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52400">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Principal</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86.7</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86.5</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80403">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Teacher/Counselor**</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76.7</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85.3</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208406">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Police**</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71.6</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80.2</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52400">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Parent**</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66.6</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80.1</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180403">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Friend***</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41.7</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68.7</a:t>
                      </a:r>
                      <a:endParaRPr lang="en-US" sz="1000" dirty="0">
                        <a:latin typeface="Trebuchet MS" pitchFamily="34" charset="0"/>
                        <a:ea typeface="Calibri"/>
                        <a:cs typeface="Times New Roman"/>
                      </a:endParaRPr>
                    </a:p>
                  </a:txBody>
                  <a:tcPr marL="50800" marR="50800" marT="0" marB="0" anchor="b">
                    <a:lnL>
                      <a:noFill/>
                    </a:lnL>
                    <a:lnR>
                      <a:noFill/>
                    </a:lnR>
                    <a:lnT>
                      <a:noFill/>
                    </a:lnT>
                    <a:lnB>
                      <a:noFill/>
                    </a:lnB>
                  </a:tcPr>
                </a:tc>
              </a:tr>
              <a:tr h="208406">
                <a:tc>
                  <a:txBody>
                    <a:bodyPr/>
                    <a:lstStyle/>
                    <a:p>
                      <a:pPr marL="0" marR="0">
                        <a:lnSpc>
                          <a:spcPct val="150000"/>
                        </a:lnSpc>
                        <a:spcBef>
                          <a:spcPts val="0"/>
                        </a:spcBef>
                        <a:spcAft>
                          <a:spcPts val="0"/>
                        </a:spcAft>
                      </a:pPr>
                      <a:r>
                        <a:rPr lang="en-US" sz="1000" dirty="0">
                          <a:solidFill>
                            <a:srgbClr val="000000"/>
                          </a:solidFill>
                          <a:latin typeface="Trebuchet MS" pitchFamily="34" charset="0"/>
                          <a:ea typeface="Calibri"/>
                          <a:cs typeface="Times New Roman"/>
                        </a:rPr>
                        <a:t>Any Adult**</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96.5</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000" dirty="0">
                          <a:solidFill>
                            <a:srgbClr val="000000"/>
                          </a:solidFill>
                          <a:latin typeface="Trebuchet MS" pitchFamily="34" charset="0"/>
                          <a:ea typeface="Calibri"/>
                          <a:cs typeface="Times New Roman"/>
                        </a:rPr>
                        <a:t>92.9</a:t>
                      </a:r>
                      <a:endParaRPr lang="en-US" sz="1000" dirty="0">
                        <a:latin typeface="Trebuchet MS" pitchFamily="34" charset="0"/>
                        <a:ea typeface="Calibri"/>
                        <a:cs typeface="Times New Roman"/>
                      </a:endParaRPr>
                    </a:p>
                  </a:txBody>
                  <a:tcPr marL="50800" marR="50800" marT="0" marB="0" anchor="b">
                    <a:lnL>
                      <a:noFill/>
                    </a:lnL>
                    <a:lnR>
                      <a:noFill/>
                    </a:lnR>
                    <a:lnT>
                      <a:noFill/>
                    </a:lnT>
                    <a:lnB w="12700" cap="flat" cmpd="sng" algn="ctr">
                      <a:solidFill>
                        <a:srgbClr val="000000"/>
                      </a:solidFill>
                      <a:prstDash val="solid"/>
                      <a:round/>
                      <a:headEnd type="none" w="med" len="med"/>
                      <a:tailEnd type="none" w="med" len="med"/>
                    </a:lnB>
                  </a:tcPr>
                </a:tc>
              </a:tr>
              <a:tr h="188887">
                <a:tc>
                  <a:txBody>
                    <a:bodyPr/>
                    <a:lstStyle/>
                    <a:p>
                      <a:pPr marL="0" marR="0">
                        <a:lnSpc>
                          <a:spcPct val="150000"/>
                        </a:lnSpc>
                        <a:spcBef>
                          <a:spcPts val="0"/>
                        </a:spcBef>
                        <a:spcAft>
                          <a:spcPts val="0"/>
                        </a:spcAft>
                      </a:pPr>
                      <a:r>
                        <a:rPr lang="en-US" sz="700" dirty="0">
                          <a:solidFill>
                            <a:srgbClr val="000000"/>
                          </a:solidFill>
                          <a:latin typeface="Trebuchet MS" pitchFamily="34" charset="0"/>
                          <a:ea typeface="Calibri"/>
                          <a:cs typeface="Times New Roman"/>
                        </a:rPr>
                        <a:t>±p&lt;.10; *p&lt;.05; **p&lt;.01; ***p&lt;.001</a:t>
                      </a:r>
                      <a:endParaRPr lang="en-US" sz="900" dirty="0">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700" dirty="0">
                        <a:solidFill>
                          <a:srgbClr val="000000"/>
                        </a:solidFill>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700" dirty="0">
                        <a:solidFill>
                          <a:srgbClr val="000000"/>
                        </a:solidFill>
                        <a:latin typeface="Trebuchet MS" pitchFamily="34" charset="0"/>
                        <a:ea typeface="Calibri"/>
                        <a:cs typeface="Times New Roman"/>
                      </a:endParaRPr>
                    </a:p>
                  </a:txBody>
                  <a:tcPr marL="50800" marR="5080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High school evaluation</a:t>
            </a:r>
            <a:endParaRPr lang="en-US" dirty="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en-US" dirty="0" smtClean="0"/>
              <a:t>A variety of constructs were used to measure change</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Behavioral measures</a:t>
            </a:r>
          </a:p>
          <a:p>
            <a:pPr marL="758952" lvl="2" eaLnBrk="1" fontAlgn="auto" hangingPunct="1">
              <a:spcAft>
                <a:spcPts val="0"/>
              </a:spcAft>
              <a:buClr>
                <a:schemeClr val="accent4"/>
              </a:buClr>
              <a:buFont typeface="Wingdings"/>
              <a:buChar char=""/>
              <a:defRPr/>
            </a:pPr>
            <a:r>
              <a:rPr lang="en-US" dirty="0" smtClean="0"/>
              <a:t>ATOD use</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Perceptual measures</a:t>
            </a:r>
          </a:p>
          <a:p>
            <a:pPr marL="758952" lvl="2" eaLnBrk="1" fontAlgn="auto" hangingPunct="1">
              <a:spcAft>
                <a:spcPts val="0"/>
              </a:spcAft>
              <a:buClr>
                <a:schemeClr val="accent4"/>
              </a:buClr>
              <a:buFont typeface="Wingdings"/>
              <a:buChar char=""/>
              <a:defRPr/>
            </a:pPr>
            <a:r>
              <a:rPr lang="en-US" dirty="0" smtClean="0"/>
              <a:t>Amount of peer ATOD use</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Other measures</a:t>
            </a:r>
          </a:p>
          <a:p>
            <a:pPr marL="758952" lvl="2" eaLnBrk="1" fontAlgn="auto" hangingPunct="1">
              <a:spcAft>
                <a:spcPts val="0"/>
              </a:spcAft>
              <a:buClr>
                <a:schemeClr val="accent4"/>
              </a:buClr>
              <a:buFont typeface="Wingdings"/>
              <a:buChar char=""/>
              <a:defRPr/>
            </a:pPr>
            <a:r>
              <a:rPr lang="en-US" dirty="0" smtClean="0"/>
              <a:t>Negative consequences of ATOD use</a:t>
            </a:r>
          </a:p>
          <a:p>
            <a:pPr marL="758952" lvl="2" eaLnBrk="1" fontAlgn="auto" hangingPunct="1">
              <a:spcAft>
                <a:spcPts val="0"/>
              </a:spcAft>
              <a:buClr>
                <a:schemeClr val="accent4"/>
              </a:buClr>
              <a:buFont typeface="Wingdings"/>
              <a:buChar char=""/>
              <a:defRPr/>
            </a:pPr>
            <a:r>
              <a:rPr lang="en-US" dirty="0" smtClean="0"/>
              <a:t>Resistance skills</a:t>
            </a:r>
          </a:p>
          <a:p>
            <a:pPr marL="758952" lvl="2" eaLnBrk="1" fontAlgn="auto" hangingPunct="1">
              <a:spcAft>
                <a:spcPts val="0"/>
              </a:spcAft>
              <a:buClr>
                <a:schemeClr val="accent4"/>
              </a:buClr>
              <a:buFont typeface="Wingdings"/>
              <a:buChar char=""/>
              <a:defRPr/>
            </a:pPr>
            <a:r>
              <a:rPr lang="en-US" dirty="0" smtClean="0"/>
              <a:t>Telling adults</a:t>
            </a:r>
          </a:p>
          <a:p>
            <a:pPr marL="274320" indent="-274320" eaLnBrk="1" fontAlgn="auto" hangingPunct="1">
              <a:spcAft>
                <a:spcPts val="0"/>
              </a:spcAft>
              <a:buFont typeface="Wingdings 2"/>
              <a:buChar char=""/>
              <a:defRPr/>
            </a:pPr>
            <a:r>
              <a:rPr lang="en-US" dirty="0" smtClean="0"/>
              <a:t>Analytic Technique</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Independent samples z-tests for proportions with separate variances</a:t>
            </a:r>
          </a:p>
          <a:p>
            <a:pPr marL="274320" indent="-274320" eaLnBrk="1" fontAlgn="auto" hangingPunct="1">
              <a:spcAft>
                <a:spcPts val="0"/>
              </a:spcAft>
              <a:buFont typeface="Wingdings 2"/>
              <a:buChar cha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Background</a:t>
            </a:r>
            <a:endParaRPr lang="en-US" dirty="0"/>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r>
              <a:rPr lang="en-US" dirty="0" smtClean="0"/>
              <a:t>Youth Experiences Matter!</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School staff are faced with a multitude of student issues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Students who are struggling with other problems have difficulty succeeding in the classroom</a:t>
            </a:r>
          </a:p>
          <a:p>
            <a:pPr marL="274320" indent="-274320" eaLnBrk="1" fontAlgn="auto" hangingPunct="1">
              <a:spcAft>
                <a:spcPts val="0"/>
              </a:spcAft>
              <a:buFont typeface="Wingdings 2"/>
              <a:buChar char=""/>
              <a:defRPr/>
            </a:pPr>
            <a:r>
              <a:rPr lang="en-US" dirty="0" smtClean="0"/>
              <a:t>Key Examples of Student Problems: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Alcohol, tobacco and other drug (ATOD) use</a:t>
            </a:r>
          </a:p>
          <a:p>
            <a:pPr marL="758952" lvl="2" eaLnBrk="1" fontAlgn="auto" hangingPunct="1">
              <a:spcAft>
                <a:spcPts val="0"/>
              </a:spcAft>
              <a:buClr>
                <a:schemeClr val="accent4"/>
              </a:buClr>
              <a:buFont typeface="Wingdings"/>
              <a:buChar char=""/>
              <a:defRPr/>
            </a:pPr>
            <a:r>
              <a:rPr lang="en-US" dirty="0" smtClean="0"/>
              <a:t>ATOD use negatively affects student performance and health outcomes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Bullying and Victimization</a:t>
            </a:r>
          </a:p>
          <a:p>
            <a:pPr marL="758952" lvl="2" eaLnBrk="1" fontAlgn="auto" hangingPunct="1">
              <a:spcAft>
                <a:spcPts val="0"/>
              </a:spcAft>
              <a:buClr>
                <a:schemeClr val="accent4"/>
              </a:buClr>
              <a:buFont typeface="Wingdings"/>
              <a:buChar char=""/>
              <a:defRPr/>
            </a:pPr>
            <a:r>
              <a:rPr lang="en-US" dirty="0" smtClean="0"/>
              <a:t>Students who fear for their safety risk decreased performance and long-term mental health issues</a:t>
            </a:r>
          </a:p>
          <a:p>
            <a:pPr marL="758952" lvl="2" eaLnBrk="1" fontAlgn="auto" hangingPunct="1">
              <a:spcAft>
                <a:spcPts val="0"/>
              </a:spcAft>
              <a:buClr>
                <a:schemeClr val="accent4"/>
              </a:buClr>
              <a:buFont typeface="Wingdings"/>
              <a:buChar char=""/>
              <a:defRPr/>
            </a:pPr>
            <a:r>
              <a:rPr lang="en-US" dirty="0" smtClean="0"/>
              <a:t>Students who bully disrupt the learning process and negatively affect the school culture and climate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High School results</a:t>
            </a:r>
            <a:endParaRPr lang="en-US" dirty="0"/>
          </a:p>
        </p:txBody>
      </p:sp>
      <p:sp>
        <p:nvSpPr>
          <p:cNvPr id="3" name="Content Placeholder 2"/>
          <p:cNvSpPr>
            <a:spLocks noGrp="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en-US" dirty="0" smtClean="0"/>
              <a:t>Overall Trends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Differences in survey between Time 1 and Time 2</a:t>
            </a:r>
          </a:p>
          <a:p>
            <a:pPr marL="758952" lvl="2" eaLnBrk="1" fontAlgn="auto" hangingPunct="1">
              <a:spcAft>
                <a:spcPts val="0"/>
              </a:spcAft>
              <a:buClr>
                <a:schemeClr val="accent4"/>
              </a:buClr>
              <a:buFont typeface="Wingdings"/>
              <a:buChar char=""/>
              <a:defRPr/>
            </a:pPr>
            <a:r>
              <a:rPr lang="en-US" dirty="0" smtClean="0"/>
              <a:t>Suggests that increases in the targeted behaviors had to be examined cautiously</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Harm Reduction</a:t>
            </a:r>
          </a:p>
          <a:p>
            <a:pPr marL="758952" lvl="2" eaLnBrk="1" fontAlgn="auto" hangingPunct="1">
              <a:spcAft>
                <a:spcPts val="0"/>
              </a:spcAft>
              <a:buClr>
                <a:schemeClr val="accent4"/>
              </a:buClr>
              <a:buFont typeface="Wingdings"/>
              <a:buChar char=""/>
              <a:defRPr/>
            </a:pPr>
            <a:r>
              <a:rPr lang="en-US" dirty="0" smtClean="0"/>
              <a:t>Negative consequences of alcohol use significantly decreased between time periods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Resistance Skills</a:t>
            </a:r>
          </a:p>
          <a:p>
            <a:pPr marL="758952" lvl="2" eaLnBrk="1" fontAlgn="auto" hangingPunct="1">
              <a:spcAft>
                <a:spcPts val="0"/>
              </a:spcAft>
              <a:buClr>
                <a:schemeClr val="accent4"/>
              </a:buClr>
              <a:buFont typeface="Wingdings"/>
              <a:buChar char=""/>
              <a:defRPr/>
            </a:pPr>
            <a:r>
              <a:rPr lang="en-US" dirty="0" smtClean="0"/>
              <a:t>Students reported being more likely to resist using alcohol and tobacco when offered, after the campaign</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Changes in Behavior</a:t>
            </a:r>
          </a:p>
          <a:p>
            <a:pPr marL="758952" lvl="2" eaLnBrk="1" fontAlgn="auto" hangingPunct="1">
              <a:spcAft>
                <a:spcPts val="0"/>
              </a:spcAft>
              <a:buClr>
                <a:schemeClr val="accent4"/>
              </a:buClr>
              <a:buFont typeface="Wingdings"/>
              <a:buChar char=""/>
              <a:defRPr/>
            </a:pPr>
            <a:r>
              <a:rPr lang="en-US" dirty="0" smtClean="0"/>
              <a:t>Alcohol use and perceptions of use decreased</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Telling an Adult</a:t>
            </a:r>
          </a:p>
          <a:p>
            <a:pPr marL="758952" lvl="2" eaLnBrk="1" fontAlgn="auto" hangingPunct="1">
              <a:spcAft>
                <a:spcPts val="0"/>
              </a:spcAft>
              <a:buClr>
                <a:schemeClr val="accent4"/>
              </a:buClr>
              <a:buFont typeface="Wingdings"/>
              <a:buChar char=""/>
              <a:defRPr/>
            </a:pPr>
            <a:r>
              <a:rPr lang="en-US" dirty="0" smtClean="0"/>
              <a:t>Students showed some resistance</a:t>
            </a:r>
          </a:p>
          <a:p>
            <a:pPr marL="1005840" lvl="3" eaLnBrk="1" fontAlgn="auto" hangingPunct="1">
              <a:spcAft>
                <a:spcPts val="0"/>
              </a:spcAft>
              <a:buClr>
                <a:schemeClr val="accent4"/>
              </a:buClr>
              <a:buFont typeface="Wingdings 2"/>
              <a:buChar char=""/>
              <a:defRPr/>
            </a:pPr>
            <a:r>
              <a:rPr lang="en-US" dirty="0" smtClean="0">
                <a:solidFill>
                  <a:schemeClr val="tx1">
                    <a:tint val="85000"/>
                  </a:schemeClr>
                </a:solidFill>
              </a:rPr>
              <a:t>Most likely because students did not understand the benefit of adult notification and intervention</a:t>
            </a:r>
            <a:endParaRPr lang="en-US" dirty="0">
              <a:solidFill>
                <a:schemeClr val="tx1">
                  <a:tint val="8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High school results</a:t>
            </a:r>
            <a:endParaRPr lang="en-US" dirty="0"/>
          </a:p>
        </p:txBody>
      </p:sp>
      <p:sp>
        <p:nvSpPr>
          <p:cNvPr id="25603" name="Content Placeholder 2"/>
          <p:cNvSpPr>
            <a:spLocks noGrp="1"/>
          </p:cNvSpPr>
          <p:nvPr>
            <p:ph idx="1"/>
          </p:nvPr>
        </p:nvSpPr>
        <p:spPr>
          <a:xfrm>
            <a:off x="457200" y="1609725"/>
            <a:ext cx="7239000" cy="523875"/>
          </a:xfrm>
        </p:spPr>
        <p:txBody>
          <a:bodyPr/>
          <a:lstStyle/>
          <a:p>
            <a:pPr eaLnBrk="1" hangingPunct="1"/>
            <a:r>
              <a:rPr lang="en-US" smtClean="0"/>
              <a:t>ATOD Use – last 30 days</a:t>
            </a:r>
          </a:p>
        </p:txBody>
      </p:sp>
      <p:graphicFrame>
        <p:nvGraphicFramePr>
          <p:cNvPr id="4" name="Table 3"/>
          <p:cNvGraphicFramePr>
            <a:graphicFrameLocks noGrp="1"/>
          </p:cNvGraphicFramePr>
          <p:nvPr/>
        </p:nvGraphicFramePr>
        <p:xfrm>
          <a:off x="533400" y="2397125"/>
          <a:ext cx="7162801" cy="3701464"/>
        </p:xfrm>
        <a:graphic>
          <a:graphicData uri="http://schemas.openxmlformats.org/drawingml/2006/table">
            <a:tbl>
              <a:tblPr/>
              <a:tblGrid>
                <a:gridCol w="4325587"/>
                <a:gridCol w="1418607"/>
                <a:gridCol w="1418607"/>
              </a:tblGrid>
              <a:tr h="413378">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13378">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solidFill>
                            <a:srgbClr val="000000"/>
                          </a:solidFill>
                          <a:latin typeface="Trebuchet MS" pitchFamily="34" charset="0"/>
                          <a:ea typeface="Calibri"/>
                          <a:cs typeface="Times New Roman"/>
                        </a:rPr>
                        <a:t>N=2254</a:t>
                      </a:r>
                      <a:endParaRPr lang="en-US" sz="2000"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solidFill>
                            <a:srgbClr val="000000"/>
                          </a:solidFill>
                          <a:latin typeface="Trebuchet MS" pitchFamily="34" charset="0"/>
                          <a:ea typeface="Calibri"/>
                          <a:cs typeface="Times New Roman"/>
                        </a:rPr>
                        <a:t>N=1732</a:t>
                      </a:r>
                      <a:endParaRPr lang="en-US" sz="2000"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413378">
                <a:tc>
                  <a:txBody>
                    <a:bodyPr/>
                    <a:lstStyle/>
                    <a:p>
                      <a:pPr marL="0" marR="0">
                        <a:lnSpc>
                          <a:spcPct val="150000"/>
                        </a:lnSpc>
                        <a:spcBef>
                          <a:spcPts val="0"/>
                        </a:spcBef>
                        <a:spcAft>
                          <a:spcPts val="0"/>
                        </a:spcAft>
                      </a:pPr>
                      <a:r>
                        <a:rPr lang="en-US" sz="2000" b="1" dirty="0">
                          <a:solidFill>
                            <a:srgbClr val="000000"/>
                          </a:solidFill>
                          <a:latin typeface="Trebuchet MS" pitchFamily="34" charset="0"/>
                          <a:ea typeface="Calibri"/>
                          <a:cs typeface="Times New Roman"/>
                        </a:rPr>
                        <a:t>Last 30 Days…</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13378">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Tobacco*</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11.7</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14.2</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r>
              <a:tr h="413378">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Alcohol**</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44.6</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35.8</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r>
              <a:tr h="413378">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Marijuana**</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9.0</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16.6</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r>
              <a:tr h="413378">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Other Illicit Drugs**</a:t>
                      </a:r>
                      <a:endParaRPr lang="en-US" sz="2000" i="1"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5.7</a:t>
                      </a:r>
                      <a:endParaRPr lang="en-US" sz="2000" i="1"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14.1</a:t>
                      </a:r>
                      <a:endParaRPr lang="en-US" sz="2000" i="1"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501064">
                <a:tc>
                  <a:txBody>
                    <a:bodyPr/>
                    <a:lstStyle/>
                    <a:p>
                      <a:pPr marL="0" marR="0">
                        <a:lnSpc>
                          <a:spcPct val="150000"/>
                        </a:lnSpc>
                        <a:spcBef>
                          <a:spcPts val="0"/>
                        </a:spcBef>
                        <a:spcAft>
                          <a:spcPts val="0"/>
                        </a:spcAft>
                      </a:pPr>
                      <a:r>
                        <a:rPr lang="en-US" sz="1200" dirty="0">
                          <a:solidFill>
                            <a:srgbClr val="000000"/>
                          </a:solidFill>
                          <a:latin typeface="Trebuchet MS" pitchFamily="34" charset="0"/>
                          <a:ea typeface="Calibri"/>
                          <a:cs typeface="Times New Roman"/>
                        </a:rPr>
                        <a:t>±p&lt;.10; *p&lt;.05; **p&lt;.01; ***p&lt;.001</a:t>
                      </a:r>
                      <a:endParaRPr lang="en-US" sz="12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5" name="TextBox 4"/>
          <p:cNvSpPr txBox="1"/>
          <p:nvPr/>
        </p:nvSpPr>
        <p:spPr>
          <a:xfrm>
            <a:off x="381000" y="6172200"/>
            <a:ext cx="7467600" cy="276999"/>
          </a:xfrm>
          <a:prstGeom prst="rect">
            <a:avLst/>
          </a:prstGeom>
          <a:noFill/>
        </p:spPr>
        <p:txBody>
          <a:bodyPr wrap="square" rtlCol="0">
            <a:spAutoFit/>
          </a:bodyPr>
          <a:lstStyle/>
          <a:p>
            <a:r>
              <a:rPr lang="en-US" sz="1200" dirty="0" smtClean="0"/>
              <a:t>Measurement changes between Time 1 and Time 2 may be driving the increase in reporting of illicit drugs.</a:t>
            </a:r>
            <a:endParaRPr lang="en-US" sz="1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High school results</a:t>
            </a:r>
            <a:endParaRPr lang="en-US" dirty="0"/>
          </a:p>
        </p:txBody>
      </p:sp>
      <p:sp>
        <p:nvSpPr>
          <p:cNvPr id="26627" name="Content Placeholder 2"/>
          <p:cNvSpPr>
            <a:spLocks noGrp="1"/>
          </p:cNvSpPr>
          <p:nvPr>
            <p:ph idx="1"/>
          </p:nvPr>
        </p:nvSpPr>
        <p:spPr>
          <a:xfrm>
            <a:off x="457200" y="1609725"/>
            <a:ext cx="7239000" cy="600075"/>
          </a:xfrm>
        </p:spPr>
        <p:txBody>
          <a:bodyPr/>
          <a:lstStyle/>
          <a:p>
            <a:pPr eaLnBrk="1" hangingPunct="1"/>
            <a:r>
              <a:rPr lang="en-US" smtClean="0"/>
              <a:t>Perceptions of Peers’ ATOD Use</a:t>
            </a:r>
          </a:p>
        </p:txBody>
      </p:sp>
      <p:graphicFrame>
        <p:nvGraphicFramePr>
          <p:cNvPr id="4" name="Table 3"/>
          <p:cNvGraphicFramePr>
            <a:graphicFrameLocks noGrp="1"/>
          </p:cNvGraphicFramePr>
          <p:nvPr/>
        </p:nvGraphicFramePr>
        <p:xfrm>
          <a:off x="152400" y="2257425"/>
          <a:ext cx="7772399" cy="4221203"/>
        </p:xfrm>
        <a:graphic>
          <a:graphicData uri="http://schemas.openxmlformats.org/drawingml/2006/table">
            <a:tbl>
              <a:tblPr/>
              <a:tblGrid>
                <a:gridCol w="3048000"/>
                <a:gridCol w="2438399"/>
                <a:gridCol w="2286000"/>
              </a:tblGrid>
              <a:tr h="428382">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28382">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Students in grade…</a:t>
                      </a:r>
                      <a:endParaRPr lang="en-US" sz="2000"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People your age…</a:t>
                      </a:r>
                      <a:endParaRPr lang="en-US" sz="2000"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428382">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smtClean="0">
                          <a:solidFill>
                            <a:srgbClr val="000000"/>
                          </a:solidFill>
                          <a:latin typeface="Trebuchet MS" pitchFamily="34" charset="0"/>
                          <a:ea typeface="Calibri"/>
                          <a:cs typeface="Times New Roman"/>
                        </a:rPr>
                        <a:t>N=2254</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smtClean="0">
                          <a:solidFill>
                            <a:srgbClr val="000000"/>
                          </a:solidFill>
                          <a:latin typeface="Trebuchet MS" pitchFamily="34" charset="0"/>
                          <a:ea typeface="Calibri"/>
                          <a:cs typeface="Times New Roman"/>
                        </a:rPr>
                        <a:t>N=1732</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428382">
                <a:tc>
                  <a:txBody>
                    <a:bodyPr/>
                    <a:lstStyle/>
                    <a:p>
                      <a:pPr marL="0" marR="0">
                        <a:lnSpc>
                          <a:spcPct val="150000"/>
                        </a:lnSpc>
                        <a:spcBef>
                          <a:spcPts val="0"/>
                        </a:spcBef>
                        <a:spcAft>
                          <a:spcPts val="0"/>
                        </a:spcAft>
                      </a:pPr>
                      <a:r>
                        <a:rPr lang="en-US" sz="2000" b="1" dirty="0">
                          <a:solidFill>
                            <a:srgbClr val="000000"/>
                          </a:solidFill>
                          <a:latin typeface="Trebuchet MS" pitchFamily="34" charset="0"/>
                          <a:ea typeface="Calibri"/>
                          <a:cs typeface="Times New Roman"/>
                        </a:rPr>
                        <a:t>How many do NOT use…</a:t>
                      </a:r>
                      <a:endParaRPr lang="en-US" sz="2000"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ctr">
                    <a:lnL>
                      <a:noFill/>
                    </a:lnL>
                    <a:lnR>
                      <a:noFill/>
                    </a:lnR>
                    <a:lnT>
                      <a:noFill/>
                    </a:lnT>
                    <a:lnB>
                      <a:noFill/>
                    </a:lnB>
                  </a:tcPr>
                </a:tc>
              </a:tr>
              <a:tr h="428382">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Tobacco*</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6.3</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4.7</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r>
              <a:tr h="428382">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Alcohol**</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3.6</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5.6</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r>
              <a:tr h="428382">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Marijuana**</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12.1</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8.2</a:t>
                      </a:r>
                      <a:endParaRPr lang="en-US" sz="2000" i="1" dirty="0">
                        <a:latin typeface="Trebuchet MS" pitchFamily="34" charset="0"/>
                        <a:ea typeface="Calibri"/>
                        <a:cs typeface="Times New Roman"/>
                      </a:endParaRPr>
                    </a:p>
                  </a:txBody>
                  <a:tcPr marL="68580" marR="68580" marT="0" marB="0" anchor="ctr">
                    <a:lnL>
                      <a:noFill/>
                    </a:lnL>
                    <a:lnR>
                      <a:noFill/>
                    </a:lnR>
                    <a:lnT>
                      <a:noFill/>
                    </a:lnT>
                    <a:lnB>
                      <a:noFill/>
                    </a:lnB>
                  </a:tcPr>
                </a:tc>
              </a:tr>
              <a:tr h="428382">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Other Illicit Drugs</a:t>
                      </a:r>
                      <a:endParaRPr lang="en-US" sz="2000" i="1"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22.5</a:t>
                      </a:r>
                      <a:endParaRPr lang="en-US" sz="2000" i="1"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20.7</a:t>
                      </a:r>
                      <a:endParaRPr lang="en-US" sz="2000" i="1"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563603">
                <a:tc>
                  <a:txBody>
                    <a:bodyPr/>
                    <a:lstStyle/>
                    <a:p>
                      <a:pPr marL="0" marR="0">
                        <a:lnSpc>
                          <a:spcPct val="150000"/>
                        </a:lnSpc>
                        <a:spcBef>
                          <a:spcPts val="0"/>
                        </a:spcBef>
                        <a:spcAft>
                          <a:spcPts val="0"/>
                        </a:spcAft>
                      </a:pPr>
                      <a:r>
                        <a:rPr lang="en-US" sz="1200" dirty="0">
                          <a:solidFill>
                            <a:srgbClr val="000000"/>
                          </a:solidFill>
                          <a:latin typeface="Trebuchet MS" pitchFamily="34" charset="0"/>
                          <a:ea typeface="Calibri"/>
                          <a:cs typeface="Times New Roman"/>
                        </a:rPr>
                        <a:t>±p&lt;.10; *p&lt;.05; **p&lt;.01; ***p&lt;.001</a:t>
                      </a:r>
                      <a:endParaRPr lang="en-US" sz="12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9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9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5" name="TextBox 4"/>
          <p:cNvSpPr txBox="1"/>
          <p:nvPr/>
        </p:nvSpPr>
        <p:spPr>
          <a:xfrm>
            <a:off x="381000" y="6400800"/>
            <a:ext cx="7467600" cy="276999"/>
          </a:xfrm>
          <a:prstGeom prst="rect">
            <a:avLst/>
          </a:prstGeom>
          <a:noFill/>
        </p:spPr>
        <p:txBody>
          <a:bodyPr wrap="square" rtlCol="0">
            <a:spAutoFit/>
          </a:bodyPr>
          <a:lstStyle/>
          <a:p>
            <a:r>
              <a:rPr lang="en-US" sz="1200" dirty="0" smtClean="0"/>
              <a:t>Measurement changes between Time 1 and Time 2 may explain differences in reporting of peer perceptions.</a:t>
            </a:r>
            <a:endParaRPr lang="en-US" sz="1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High school results</a:t>
            </a:r>
            <a:endParaRPr lang="en-US" dirty="0"/>
          </a:p>
        </p:txBody>
      </p:sp>
      <p:sp>
        <p:nvSpPr>
          <p:cNvPr id="27651" name="Content Placeholder 2"/>
          <p:cNvSpPr>
            <a:spLocks noGrp="1"/>
          </p:cNvSpPr>
          <p:nvPr>
            <p:ph idx="1"/>
          </p:nvPr>
        </p:nvSpPr>
        <p:spPr>
          <a:xfrm>
            <a:off x="457200" y="1609725"/>
            <a:ext cx="7239000" cy="676275"/>
          </a:xfrm>
        </p:spPr>
        <p:txBody>
          <a:bodyPr/>
          <a:lstStyle/>
          <a:p>
            <a:pPr eaLnBrk="1" hangingPunct="1"/>
            <a:r>
              <a:rPr lang="en-US" smtClean="0"/>
              <a:t>Negative Consequences</a:t>
            </a:r>
          </a:p>
        </p:txBody>
      </p:sp>
      <p:pic>
        <p:nvPicPr>
          <p:cNvPr id="27652" name="Chart 1"/>
          <p:cNvPicPr>
            <a:picLocks noChangeArrowheads="1"/>
          </p:cNvPicPr>
          <p:nvPr/>
        </p:nvPicPr>
        <p:blipFill>
          <a:blip r:embed="rId2" cstate="print"/>
          <a:srcRect b="-18"/>
          <a:stretch>
            <a:fillRect/>
          </a:stretch>
        </p:blipFill>
        <p:spPr bwMode="auto">
          <a:xfrm>
            <a:off x="381000" y="2133600"/>
            <a:ext cx="7543800" cy="4343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High school results</a:t>
            </a:r>
            <a:endParaRPr lang="en-US" dirty="0"/>
          </a:p>
        </p:txBody>
      </p:sp>
      <p:sp>
        <p:nvSpPr>
          <p:cNvPr id="28675" name="Content Placeholder 2"/>
          <p:cNvSpPr>
            <a:spLocks noGrp="1"/>
          </p:cNvSpPr>
          <p:nvPr>
            <p:ph idx="1"/>
          </p:nvPr>
        </p:nvSpPr>
        <p:spPr>
          <a:xfrm>
            <a:off x="457200" y="1609725"/>
            <a:ext cx="7239000" cy="523875"/>
          </a:xfrm>
        </p:spPr>
        <p:txBody>
          <a:bodyPr/>
          <a:lstStyle/>
          <a:p>
            <a:pPr eaLnBrk="1" hangingPunct="1"/>
            <a:r>
              <a:rPr lang="en-US" smtClean="0"/>
              <a:t>Resistance Skills</a:t>
            </a:r>
          </a:p>
        </p:txBody>
      </p:sp>
      <p:graphicFrame>
        <p:nvGraphicFramePr>
          <p:cNvPr id="4" name="Table 3"/>
          <p:cNvGraphicFramePr>
            <a:graphicFrameLocks noGrp="1"/>
          </p:cNvGraphicFramePr>
          <p:nvPr/>
        </p:nvGraphicFramePr>
        <p:xfrm>
          <a:off x="533400" y="2647950"/>
          <a:ext cx="6781799" cy="2914652"/>
        </p:xfrm>
        <a:graphic>
          <a:graphicData uri="http://schemas.openxmlformats.org/drawingml/2006/table">
            <a:tbl>
              <a:tblPr/>
              <a:tblGrid>
                <a:gridCol w="4259301"/>
                <a:gridCol w="1261249"/>
                <a:gridCol w="1261249"/>
              </a:tblGrid>
              <a:tr h="469188">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69188">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solidFill>
                            <a:srgbClr val="000000"/>
                          </a:solidFill>
                          <a:latin typeface="Trebuchet MS" pitchFamily="34" charset="0"/>
                          <a:ea typeface="Calibri"/>
                          <a:cs typeface="Times New Roman"/>
                        </a:rPr>
                        <a:t>N=2254</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dirty="0" smtClean="0">
                          <a:solidFill>
                            <a:srgbClr val="000000"/>
                          </a:solidFill>
                          <a:latin typeface="Trebuchet MS" pitchFamily="34" charset="0"/>
                          <a:ea typeface="Calibri"/>
                          <a:cs typeface="Times New Roman"/>
                        </a:rPr>
                        <a:t>N=1732</a:t>
                      </a:r>
                      <a:endParaRPr lang="en-US" sz="2000"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469188">
                <a:tc>
                  <a:txBody>
                    <a:bodyPr/>
                    <a:lstStyle/>
                    <a:p>
                      <a:pPr marL="0" marR="0">
                        <a:lnSpc>
                          <a:spcPct val="150000"/>
                        </a:lnSpc>
                        <a:spcBef>
                          <a:spcPts val="0"/>
                        </a:spcBef>
                        <a:spcAft>
                          <a:spcPts val="0"/>
                        </a:spcAft>
                      </a:pPr>
                      <a:r>
                        <a:rPr lang="en-US" sz="2000" b="1" dirty="0">
                          <a:solidFill>
                            <a:srgbClr val="000000"/>
                          </a:solidFill>
                          <a:latin typeface="Trebuchet MS" pitchFamily="34" charset="0"/>
                          <a:ea typeface="Calibri"/>
                          <a:cs typeface="Times New Roman"/>
                        </a:rPr>
                        <a:t>Saying no to…</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r h="469188">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Cigarettes**</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74.6</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83.4</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469188">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Alcohol**</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63.4</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71.3</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568712">
                <a:tc>
                  <a:txBody>
                    <a:bodyPr/>
                    <a:lstStyle/>
                    <a:p>
                      <a:pPr marL="0" marR="0">
                        <a:lnSpc>
                          <a:spcPct val="150000"/>
                        </a:lnSpc>
                        <a:spcBef>
                          <a:spcPts val="0"/>
                        </a:spcBef>
                        <a:spcAft>
                          <a:spcPts val="0"/>
                        </a:spcAft>
                      </a:pPr>
                      <a:r>
                        <a:rPr lang="en-US" sz="1200" dirty="0">
                          <a:solidFill>
                            <a:srgbClr val="000000"/>
                          </a:solidFill>
                          <a:latin typeface="Trebuchet MS" pitchFamily="34" charset="0"/>
                          <a:ea typeface="Calibri"/>
                          <a:cs typeface="Times New Roman"/>
                        </a:rPr>
                        <a:t>±p&lt;.10; *p&lt;.05; **p&lt;.01; ***p&lt;.001</a:t>
                      </a:r>
                      <a:endParaRPr lang="en-US" sz="12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High school results</a:t>
            </a:r>
            <a:endParaRPr lang="en-US" dirty="0"/>
          </a:p>
        </p:txBody>
      </p:sp>
      <p:sp>
        <p:nvSpPr>
          <p:cNvPr id="29699" name="Content Placeholder 2"/>
          <p:cNvSpPr>
            <a:spLocks noGrp="1"/>
          </p:cNvSpPr>
          <p:nvPr>
            <p:ph idx="1"/>
          </p:nvPr>
        </p:nvSpPr>
        <p:spPr>
          <a:xfrm>
            <a:off x="457200" y="1609725"/>
            <a:ext cx="7239000" cy="523875"/>
          </a:xfrm>
        </p:spPr>
        <p:txBody>
          <a:bodyPr/>
          <a:lstStyle/>
          <a:p>
            <a:pPr eaLnBrk="1" hangingPunct="1"/>
            <a:r>
              <a:rPr lang="en-US" smtClean="0"/>
              <a:t>Telling an Adult</a:t>
            </a:r>
          </a:p>
        </p:txBody>
      </p:sp>
      <p:graphicFrame>
        <p:nvGraphicFramePr>
          <p:cNvPr id="4" name="Table 3"/>
          <p:cNvGraphicFramePr>
            <a:graphicFrameLocks noGrp="1"/>
          </p:cNvGraphicFramePr>
          <p:nvPr/>
        </p:nvGraphicFramePr>
        <p:xfrm>
          <a:off x="685800" y="2171700"/>
          <a:ext cx="7010400" cy="4491990"/>
        </p:xfrm>
        <a:graphic>
          <a:graphicData uri="http://schemas.openxmlformats.org/drawingml/2006/table">
            <a:tbl>
              <a:tblPr/>
              <a:tblGrid>
                <a:gridCol w="4622916"/>
                <a:gridCol w="1167378"/>
                <a:gridCol w="1220106"/>
              </a:tblGrid>
              <a:tr h="377190">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1</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b="1" dirty="0">
                          <a:solidFill>
                            <a:srgbClr val="000000"/>
                          </a:solidFill>
                          <a:latin typeface="Trebuchet MS" pitchFamily="34" charset="0"/>
                          <a:ea typeface="Calibri"/>
                          <a:cs typeface="Times New Roman"/>
                        </a:rPr>
                        <a:t>Time 2</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377190">
                <a:tc>
                  <a:txBody>
                    <a:bodyPr/>
                    <a:lstStyle/>
                    <a:p>
                      <a:pPr marL="0" marR="0">
                        <a:lnSpc>
                          <a:spcPct val="150000"/>
                        </a:lnSpc>
                        <a:spcBef>
                          <a:spcPts val="0"/>
                        </a:spcBef>
                        <a:spcAft>
                          <a:spcPts val="0"/>
                        </a:spcAft>
                      </a:pPr>
                      <a:endParaRPr lang="en-US" sz="2000" dirty="0">
                        <a:solidFill>
                          <a:srgbClr val="000000"/>
                        </a:solidFill>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N=2254</a:t>
                      </a:r>
                      <a:endParaRPr lang="en-US" sz="2000"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smtClean="0">
                          <a:solidFill>
                            <a:srgbClr val="000000"/>
                          </a:solidFill>
                          <a:latin typeface="Trebuchet MS" pitchFamily="34" charset="0"/>
                          <a:ea typeface="Calibri"/>
                          <a:cs typeface="Times New Roman"/>
                        </a:rPr>
                        <a:t>N=1732</a:t>
                      </a:r>
                      <a:endParaRPr lang="en-US" sz="2000" dirty="0">
                        <a:latin typeface="Trebuchet MS" pitchFamily="34" charset="0"/>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377190">
                <a:tc>
                  <a:txBody>
                    <a:bodyPr/>
                    <a:lstStyle/>
                    <a:p>
                      <a:pPr marL="0" marR="0">
                        <a:lnSpc>
                          <a:spcPct val="150000"/>
                        </a:lnSpc>
                        <a:spcBef>
                          <a:spcPts val="0"/>
                        </a:spcBef>
                        <a:spcAft>
                          <a:spcPts val="0"/>
                        </a:spcAft>
                      </a:pPr>
                      <a:r>
                        <a:rPr lang="en-US" sz="2000" b="1" dirty="0">
                          <a:solidFill>
                            <a:srgbClr val="000000"/>
                          </a:solidFill>
                          <a:latin typeface="Trebuchet MS" pitchFamily="34" charset="0"/>
                          <a:ea typeface="Calibri"/>
                          <a:cs typeface="Times New Roman"/>
                        </a:rPr>
                        <a:t>Tell an adult about drugs…</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US" sz="2000" dirty="0">
                          <a:solidFill>
                            <a:srgbClr val="000000"/>
                          </a:solidFill>
                          <a:latin typeface="Trebuchet MS" pitchFamily="34" charset="0"/>
                          <a:ea typeface="Calibri"/>
                          <a:cs typeface="Times New Roman"/>
                        </a:rPr>
                        <a:t>%</a:t>
                      </a:r>
                      <a:endParaRPr lang="en-US" sz="20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377190">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Principal**</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39.2</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25.4</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377190">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Teacher or Counselor**</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52.4</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38.0</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377190">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Police Officer**</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34.2</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27.9</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377190">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Parent or Adult Family Member**</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35.2</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50.9</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377190">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Friend***</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40.8</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83.0</a:t>
                      </a:r>
                      <a:endParaRPr lang="en-US" sz="2000" i="1" dirty="0">
                        <a:latin typeface="Trebuchet MS" pitchFamily="34" charset="0"/>
                        <a:ea typeface="Calibri"/>
                        <a:cs typeface="Times New Roman"/>
                      </a:endParaRPr>
                    </a:p>
                  </a:txBody>
                  <a:tcPr marL="68580" marR="68580" marT="0" marB="0" anchor="b">
                    <a:lnL>
                      <a:noFill/>
                    </a:lnL>
                    <a:lnR>
                      <a:noFill/>
                    </a:lnR>
                    <a:lnT>
                      <a:noFill/>
                    </a:lnT>
                    <a:lnB>
                      <a:noFill/>
                    </a:lnB>
                  </a:tcPr>
                </a:tc>
              </a:tr>
              <a:tr h="377190">
                <a:tc>
                  <a:txBody>
                    <a:bodyPr/>
                    <a:lstStyle/>
                    <a:p>
                      <a:pPr marL="0" marR="0">
                        <a:lnSpc>
                          <a:spcPct val="150000"/>
                        </a:lnSpc>
                        <a:spcBef>
                          <a:spcPts val="0"/>
                        </a:spcBef>
                        <a:spcAft>
                          <a:spcPts val="0"/>
                        </a:spcAft>
                      </a:pPr>
                      <a:r>
                        <a:rPr lang="en-US" sz="2000" i="1" dirty="0">
                          <a:solidFill>
                            <a:srgbClr val="000000"/>
                          </a:solidFill>
                          <a:latin typeface="Trebuchet MS" pitchFamily="34" charset="0"/>
                          <a:ea typeface="Calibri"/>
                          <a:cs typeface="Times New Roman"/>
                        </a:rPr>
                        <a:t>Any Adult**</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62.3</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i="1" dirty="0">
                          <a:solidFill>
                            <a:srgbClr val="000000"/>
                          </a:solidFill>
                          <a:latin typeface="Trebuchet MS" pitchFamily="34" charset="0"/>
                          <a:ea typeface="Calibri"/>
                          <a:cs typeface="Times New Roman"/>
                        </a:rPr>
                        <a:t>57.0</a:t>
                      </a:r>
                      <a:endParaRPr lang="en-US" sz="2000" i="1" dirty="0">
                        <a:latin typeface="Trebuchet MS" pitchFamily="34" charset="0"/>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r>
              <a:tr h="377190">
                <a:tc>
                  <a:txBody>
                    <a:bodyPr/>
                    <a:lstStyle/>
                    <a:p>
                      <a:pPr marL="0" marR="0">
                        <a:lnSpc>
                          <a:spcPct val="150000"/>
                        </a:lnSpc>
                        <a:spcBef>
                          <a:spcPts val="0"/>
                        </a:spcBef>
                        <a:spcAft>
                          <a:spcPts val="0"/>
                        </a:spcAft>
                      </a:pPr>
                      <a:r>
                        <a:rPr lang="en-US" sz="1200" dirty="0">
                          <a:solidFill>
                            <a:srgbClr val="000000"/>
                          </a:solidFill>
                          <a:latin typeface="Trebuchet MS" pitchFamily="34" charset="0"/>
                          <a:ea typeface="Calibri"/>
                          <a:cs typeface="Times New Roman"/>
                        </a:rPr>
                        <a:t>±p&lt;.10; *p&lt;.05; **p&lt;.01; ***p&lt;.001</a:t>
                      </a:r>
                      <a:endParaRPr lang="en-US" sz="1200" dirty="0">
                        <a:latin typeface="Trebuchet MS" pitchFamily="34" charset="0"/>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50000"/>
                        </a:lnSpc>
                        <a:spcBef>
                          <a:spcPts val="0"/>
                        </a:spcBef>
                        <a:spcAft>
                          <a:spcPts val="0"/>
                        </a:spcAft>
                      </a:pPr>
                      <a:endParaRPr lang="en-US" sz="1100" dirty="0">
                        <a:solidFill>
                          <a:srgbClr val="000000"/>
                        </a:solidFill>
                        <a:latin typeface="Trebuchet MS" pitchFamily="34" charset="0"/>
                        <a:ea typeface="Calibri"/>
                        <a:cs typeface="Times New Roman"/>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conclusions</a:t>
            </a:r>
            <a:endParaRPr lang="en-US" dirty="0"/>
          </a:p>
        </p:txBody>
      </p:sp>
      <p:sp>
        <p:nvSpPr>
          <p:cNvPr id="30723" name="Content Placeholder 2"/>
          <p:cNvSpPr>
            <a:spLocks noGrp="1"/>
          </p:cNvSpPr>
          <p:nvPr>
            <p:ph idx="1"/>
          </p:nvPr>
        </p:nvSpPr>
        <p:spPr/>
        <p:txBody>
          <a:bodyPr/>
          <a:lstStyle/>
          <a:p>
            <a:pPr eaLnBrk="1" hangingPunct="1"/>
            <a:r>
              <a:rPr lang="en-US" smtClean="0"/>
              <a:t>Support for change</a:t>
            </a:r>
          </a:p>
          <a:p>
            <a:pPr lvl="1" eaLnBrk="1" hangingPunct="1"/>
            <a:r>
              <a:rPr lang="en-US" smtClean="0"/>
              <a:t>Both bullying behavior and ATOD use changed for the better using the social norms campaign</a:t>
            </a:r>
          </a:p>
          <a:p>
            <a:pPr lvl="1" eaLnBrk="1" hangingPunct="1"/>
            <a:r>
              <a:rPr lang="en-US" smtClean="0"/>
              <a:t>Perceptions and behavior both changed in desired direction</a:t>
            </a:r>
          </a:p>
          <a:p>
            <a:pPr eaLnBrk="1" hangingPunct="1"/>
            <a:r>
              <a:rPr lang="en-US" smtClean="0"/>
              <a:t>Students paid attention</a:t>
            </a:r>
          </a:p>
          <a:p>
            <a:pPr lvl="1" eaLnBrk="1" hangingPunct="1"/>
            <a:r>
              <a:rPr lang="en-US" smtClean="0"/>
              <a:t>Social norms campaigns helped change student beliefs and encouraged continued positive behavior</a:t>
            </a:r>
          </a:p>
          <a:p>
            <a:pPr eaLnBrk="1" hangingPunct="1"/>
            <a:r>
              <a:rPr lang="en-US" smtClean="0"/>
              <a:t>Variety was the key!</a:t>
            </a:r>
          </a:p>
          <a:p>
            <a:pPr lvl="1" eaLnBrk="1" hangingPunct="1"/>
            <a:r>
              <a:rPr lang="en-US" smtClean="0"/>
              <a:t>The more ways the messages were presented, the more likely the students listened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669925"/>
          </a:xfrm>
        </p:spPr>
        <p:txBody>
          <a:bodyPr>
            <a:normAutofit/>
          </a:bodyPr>
          <a:lstStyle/>
          <a:p>
            <a:r>
              <a:rPr lang="en-US" sz="3600" dirty="0" smtClean="0"/>
              <a:t>Other Thoughts</a:t>
            </a:r>
            <a:endParaRPr lang="en-US" sz="3600" dirty="0"/>
          </a:p>
        </p:txBody>
      </p:sp>
      <p:sp>
        <p:nvSpPr>
          <p:cNvPr id="3" name="Content Placeholder 2"/>
          <p:cNvSpPr>
            <a:spLocks noGrp="1"/>
          </p:cNvSpPr>
          <p:nvPr>
            <p:ph idx="1"/>
          </p:nvPr>
        </p:nvSpPr>
        <p:spPr>
          <a:xfrm>
            <a:off x="457200" y="1219200"/>
            <a:ext cx="7239000" cy="5237163"/>
          </a:xfrm>
        </p:spPr>
        <p:txBody>
          <a:bodyPr/>
          <a:lstStyle/>
          <a:p>
            <a:r>
              <a:rPr lang="en-US" sz="2400" dirty="0" smtClean="0"/>
              <a:t>Social events matter</a:t>
            </a:r>
          </a:p>
          <a:p>
            <a:pPr lvl="1"/>
            <a:r>
              <a:rPr lang="en-US" sz="2200" dirty="0" smtClean="0"/>
              <a:t>Students can be sensitized to issues when they are regularly portrayed in the media, which can affect survey data</a:t>
            </a:r>
          </a:p>
          <a:p>
            <a:pPr lvl="2"/>
            <a:r>
              <a:rPr lang="en-US" dirty="0" smtClean="0"/>
              <a:t>High schools – marijuana</a:t>
            </a:r>
          </a:p>
          <a:p>
            <a:pPr lvl="2"/>
            <a:r>
              <a:rPr lang="en-US" dirty="0" smtClean="0"/>
              <a:t>Middle-schools – cyber-bullying</a:t>
            </a:r>
          </a:p>
          <a:p>
            <a:r>
              <a:rPr lang="en-US" sz="2400" dirty="0" smtClean="0"/>
              <a:t>Marketing campaign may increase awareness</a:t>
            </a:r>
          </a:p>
          <a:p>
            <a:pPr lvl="1"/>
            <a:r>
              <a:rPr lang="en-US" sz="2200" dirty="0" smtClean="0"/>
              <a:t>Previous social norms campaigns focus only on ONE behavior – the campaigns under the New Jersey project focused on several kinds of behaviors</a:t>
            </a:r>
          </a:p>
          <a:p>
            <a:pPr lvl="2"/>
            <a:r>
              <a:rPr lang="en-US" dirty="0" smtClean="0"/>
              <a:t>It is possible that students will initially perceive an increase in a behavior BECAUSE it is being brought to their attention, not because it actually has increased</a:t>
            </a:r>
          </a:p>
          <a:p>
            <a:pPr lvl="2"/>
            <a:r>
              <a:rPr lang="en-US" dirty="0" smtClean="0"/>
              <a:t>Decrease in actual behaviors, however, suggests students began to internalize the messages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How can school staff help?</a:t>
            </a:r>
            <a:endParaRPr lang="en-US" dirty="0"/>
          </a:p>
        </p:txBody>
      </p:sp>
      <p:sp>
        <p:nvSpPr>
          <p:cNvPr id="3" name="Content Placeholder 2"/>
          <p:cNvSpPr>
            <a:spLocks noGrp="1"/>
          </p:cNvSpPr>
          <p:nvPr>
            <p:ph idx="1"/>
          </p:nvPr>
        </p:nvSpPr>
        <p:spPr>
          <a:xfrm>
            <a:off x="381000" y="1609725"/>
            <a:ext cx="7391400" cy="4846638"/>
          </a:xfrm>
        </p:spPr>
        <p:txBody>
          <a:bodyPr>
            <a:normAutofit fontScale="92500"/>
          </a:bodyPr>
          <a:lstStyle/>
          <a:p>
            <a:pPr marL="274320" indent="-274320" eaLnBrk="1" fontAlgn="auto" hangingPunct="1">
              <a:spcAft>
                <a:spcPts val="0"/>
              </a:spcAft>
              <a:buFont typeface="Wingdings 2"/>
              <a:buChar char=""/>
              <a:defRPr/>
            </a:pPr>
            <a:r>
              <a:rPr lang="en-US" dirty="0" smtClean="0"/>
              <a:t>Social Norms Campaigns!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Promote positive student behavior by reinforcing pro-social actions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Help students realize that most of their peers are not participating in high-risk behaviors</a:t>
            </a:r>
          </a:p>
          <a:p>
            <a:pPr marL="274320" indent="-274320" eaLnBrk="1" fontAlgn="auto" hangingPunct="1">
              <a:spcAft>
                <a:spcPts val="0"/>
              </a:spcAft>
              <a:buFont typeface="Wingdings 2"/>
              <a:buChar char=""/>
              <a:defRPr/>
            </a:pPr>
            <a:r>
              <a:rPr lang="en-US" dirty="0" smtClean="0"/>
              <a:t>Evidence-Based Practices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Environmental design, school-based prevention efforts have some of the most positive effects on student behavior (Gottfredson, Wilson, and Najaka 2001)</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Four years of New Jersey Social Norms Project evaluation show positive results</a:t>
            </a:r>
          </a:p>
          <a:p>
            <a:pPr marL="758952" lvl="2" eaLnBrk="1" fontAlgn="auto" hangingPunct="1">
              <a:spcAft>
                <a:spcPts val="0"/>
              </a:spcAft>
              <a:buClr>
                <a:schemeClr val="accent4"/>
              </a:buClr>
              <a:buFont typeface="Wingdings"/>
              <a:buChar char=""/>
              <a:defRPr/>
            </a:pPr>
            <a:r>
              <a:rPr lang="en-US" dirty="0" smtClean="0"/>
              <a:t>29 High Schools</a:t>
            </a:r>
          </a:p>
          <a:p>
            <a:pPr marL="758952" lvl="2" eaLnBrk="1" fontAlgn="auto" hangingPunct="1">
              <a:spcAft>
                <a:spcPts val="0"/>
              </a:spcAft>
              <a:buClr>
                <a:schemeClr val="accent4"/>
              </a:buClr>
              <a:buFont typeface="Wingdings"/>
              <a:buChar char=""/>
              <a:defRPr/>
            </a:pPr>
            <a:r>
              <a:rPr lang="en-US" dirty="0" smtClean="0"/>
              <a:t>36 Middle Schools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n-US" dirty="0" smtClean="0"/>
              <a:t>Purpose of the New Jersey Social Norms project</a:t>
            </a:r>
            <a:endParaRPr lang="en-US" dirty="0"/>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None/>
              <a:defRPr/>
            </a:pPr>
            <a:endParaRPr lang="en-US" dirty="0" smtClean="0"/>
          </a:p>
          <a:p>
            <a:pPr marL="274320" indent="-274320" eaLnBrk="1" fontAlgn="auto" hangingPunct="1">
              <a:spcAft>
                <a:spcPts val="0"/>
              </a:spcAft>
              <a:buFont typeface="Wingdings 2"/>
              <a:buChar char=""/>
              <a:defRPr/>
            </a:pPr>
            <a:r>
              <a:rPr lang="en-US" sz="2400" dirty="0" smtClean="0"/>
              <a:t>New Jersey Middle Schools</a:t>
            </a:r>
          </a:p>
          <a:p>
            <a:pPr marL="758952" lvl="2" eaLnBrk="1" fontAlgn="auto" hangingPunct="1">
              <a:spcAft>
                <a:spcPts val="0"/>
              </a:spcAft>
              <a:buClr>
                <a:schemeClr val="accent4"/>
              </a:buClr>
              <a:buFont typeface="Wingdings"/>
              <a:buChar char=""/>
              <a:defRPr/>
            </a:pPr>
            <a:r>
              <a:rPr lang="en-US" sz="2400" dirty="0" smtClean="0"/>
              <a:t>All regions – north, south, and central</a:t>
            </a:r>
          </a:p>
          <a:p>
            <a:pPr marL="758952" lvl="2" eaLnBrk="1" fontAlgn="auto" hangingPunct="1">
              <a:spcAft>
                <a:spcPts val="0"/>
              </a:spcAft>
              <a:buClr>
                <a:schemeClr val="accent4"/>
              </a:buClr>
              <a:buFont typeface="Wingdings"/>
              <a:buChar char=""/>
              <a:defRPr/>
            </a:pPr>
            <a:r>
              <a:rPr lang="en-US" sz="2400" dirty="0" smtClean="0"/>
              <a:t>All settings – rural, urban, and suburban</a:t>
            </a:r>
          </a:p>
          <a:p>
            <a:pPr marL="274320" indent="-274320" eaLnBrk="1" fontAlgn="auto" hangingPunct="1">
              <a:spcAft>
                <a:spcPts val="0"/>
              </a:spcAft>
              <a:buFont typeface="Wingdings 2"/>
              <a:buChar char=""/>
              <a:defRPr/>
            </a:pPr>
            <a:endParaRPr lang="en-US" sz="800" dirty="0" smtClean="0"/>
          </a:p>
          <a:p>
            <a:pPr marL="521208" lvl="1" eaLnBrk="1" fontAlgn="auto" hangingPunct="1">
              <a:spcAft>
                <a:spcPts val="0"/>
              </a:spcAft>
              <a:buClr>
                <a:schemeClr val="accent4"/>
              </a:buClr>
              <a:buFont typeface="Wingdings 2"/>
              <a:buChar char=""/>
              <a:defRPr/>
            </a:pPr>
            <a:r>
              <a:rPr lang="en-US" sz="2400" dirty="0" smtClean="0">
                <a:solidFill>
                  <a:schemeClr val="tx1">
                    <a:tint val="85000"/>
                  </a:schemeClr>
                </a:solidFill>
              </a:rPr>
              <a:t>Reduce bullying and victimization behavior</a:t>
            </a:r>
          </a:p>
          <a:p>
            <a:pPr marL="758952" lvl="2" eaLnBrk="1" fontAlgn="auto" hangingPunct="1">
              <a:spcAft>
                <a:spcPts val="0"/>
              </a:spcAft>
              <a:buClr>
                <a:schemeClr val="accent4"/>
              </a:buClr>
              <a:buFont typeface="Wingdings"/>
              <a:buChar char=""/>
              <a:defRPr/>
            </a:pPr>
            <a:endParaRPr lang="en-US" sz="800" dirty="0" smtClean="0"/>
          </a:p>
          <a:p>
            <a:pPr marL="521208" lvl="1" eaLnBrk="1" fontAlgn="auto" hangingPunct="1">
              <a:spcAft>
                <a:spcPts val="0"/>
              </a:spcAft>
              <a:buClr>
                <a:schemeClr val="accent4"/>
              </a:buClr>
              <a:buFont typeface="Wingdings 2"/>
              <a:buChar char=""/>
              <a:defRPr/>
            </a:pPr>
            <a:r>
              <a:rPr lang="en-US" sz="2400" dirty="0" smtClean="0">
                <a:solidFill>
                  <a:schemeClr val="tx1">
                    <a:tint val="85000"/>
                  </a:schemeClr>
                </a:solidFill>
              </a:rPr>
              <a:t>Correct student and community misperceptions of peers’ behavior</a:t>
            </a:r>
          </a:p>
          <a:p>
            <a:pPr marL="758952" lvl="2" eaLnBrk="1" fontAlgn="auto" hangingPunct="1">
              <a:spcAft>
                <a:spcPts val="0"/>
              </a:spcAft>
              <a:buClr>
                <a:schemeClr val="accent4"/>
              </a:buClr>
              <a:buFont typeface="Wingdings"/>
              <a:buChar char=""/>
              <a:defRPr/>
            </a:pPr>
            <a:r>
              <a:rPr lang="en-US" sz="2400" dirty="0" smtClean="0"/>
              <a:t>Most students are engaging in positive behavior!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n-US" dirty="0" smtClean="0"/>
              <a:t>Purpose of the New Jersey Social Norms project, cont.</a:t>
            </a:r>
            <a:endParaRPr lang="en-US" dirty="0"/>
          </a:p>
        </p:txBody>
      </p:sp>
      <p:sp>
        <p:nvSpPr>
          <p:cNvPr id="3" name="Content Placeholder 2"/>
          <p:cNvSpPr>
            <a:spLocks noGrp="1"/>
          </p:cNvSpPr>
          <p:nvPr>
            <p:ph idx="1"/>
          </p:nvPr>
        </p:nvSpPr>
        <p:spPr>
          <a:xfrm>
            <a:off x="457200" y="1828799"/>
            <a:ext cx="7239000" cy="4627563"/>
          </a:xfrm>
        </p:spPr>
        <p:txBody>
          <a:bodyPr>
            <a:normAutofit/>
          </a:bodyPr>
          <a:lstStyle/>
          <a:p>
            <a:pPr marL="274320" indent="-274320" eaLnBrk="1" fontAlgn="auto" hangingPunct="1">
              <a:spcAft>
                <a:spcPts val="0"/>
              </a:spcAft>
              <a:buFont typeface="Wingdings 2"/>
              <a:buChar char=""/>
              <a:defRPr/>
            </a:pPr>
            <a:r>
              <a:rPr lang="en-US" dirty="0" smtClean="0"/>
              <a:t>New Jersey High Schools</a:t>
            </a:r>
            <a:endParaRPr lang="en-US" sz="2400" dirty="0" smtClean="0"/>
          </a:p>
          <a:p>
            <a:pPr marL="758952" lvl="2" eaLnBrk="1" fontAlgn="auto" hangingPunct="1">
              <a:spcAft>
                <a:spcPts val="0"/>
              </a:spcAft>
              <a:buClr>
                <a:schemeClr val="accent4"/>
              </a:buClr>
              <a:buFont typeface="Wingdings"/>
              <a:buChar char=""/>
              <a:defRPr/>
            </a:pPr>
            <a:r>
              <a:rPr lang="en-US" sz="2400" dirty="0" smtClean="0"/>
              <a:t>All regions – north, south, and central</a:t>
            </a:r>
          </a:p>
          <a:p>
            <a:pPr marL="758952" lvl="2" eaLnBrk="1" fontAlgn="auto" hangingPunct="1">
              <a:spcAft>
                <a:spcPts val="0"/>
              </a:spcAft>
              <a:buClr>
                <a:schemeClr val="accent4"/>
              </a:buClr>
              <a:buFont typeface="Wingdings"/>
              <a:buChar char=""/>
              <a:defRPr/>
            </a:pPr>
            <a:r>
              <a:rPr lang="en-US" sz="2400" dirty="0" smtClean="0"/>
              <a:t>All settings – rural, urban, and suburban</a:t>
            </a:r>
          </a:p>
          <a:p>
            <a:pPr marL="274320" indent="-274320" eaLnBrk="1" fontAlgn="auto" hangingPunct="1">
              <a:spcAft>
                <a:spcPts val="0"/>
              </a:spcAft>
              <a:buFont typeface="Wingdings 2"/>
              <a:buChar char=""/>
              <a:defRPr/>
            </a:pPr>
            <a:endParaRPr lang="en-US" sz="800" dirty="0" smtClean="0"/>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Reduce alcohol, tobacco, and other drug (ATOD) use</a:t>
            </a:r>
          </a:p>
          <a:p>
            <a:pPr marL="521208" lvl="1" eaLnBrk="1" fontAlgn="auto" hangingPunct="1">
              <a:spcAft>
                <a:spcPts val="0"/>
              </a:spcAft>
              <a:buClr>
                <a:schemeClr val="accent4"/>
              </a:buClr>
              <a:buFont typeface="Wingdings 2"/>
              <a:buChar char=""/>
              <a:defRPr/>
            </a:pPr>
            <a:endParaRPr lang="en-US" sz="800" dirty="0" smtClean="0">
              <a:solidFill>
                <a:schemeClr val="tx1">
                  <a:tint val="85000"/>
                </a:schemeClr>
              </a:solidFill>
            </a:endParaRP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Correct student and community misperceptions of peers’ ATOD use</a:t>
            </a:r>
          </a:p>
          <a:p>
            <a:pPr marL="758952" lvl="2" eaLnBrk="1" fontAlgn="auto" hangingPunct="1">
              <a:spcAft>
                <a:spcPts val="0"/>
              </a:spcAft>
              <a:buClr>
                <a:schemeClr val="accent4"/>
              </a:buClr>
              <a:buFont typeface="Wingdings"/>
              <a:buChar char=""/>
              <a:defRPr/>
            </a:pPr>
            <a:r>
              <a:rPr lang="en-US" dirty="0" smtClean="0"/>
              <a:t>Everyone isn’t drinking!  Everyone isn’t drugging!  Everyone isn’t smoking!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components</a:t>
            </a:r>
            <a:endParaRPr lang="en-US" dirty="0"/>
          </a:p>
        </p:txBody>
      </p:sp>
      <p:sp>
        <p:nvSpPr>
          <p:cNvPr id="3" name="Content Placeholder 2"/>
          <p:cNvSpPr>
            <a:spLocks noGrp="1"/>
          </p:cNvSpPr>
          <p:nvPr>
            <p:ph idx="1"/>
          </p:nvPr>
        </p:nvSpPr>
        <p:spPr/>
        <p:txBody>
          <a:bodyPr>
            <a:normAutofit fontScale="85000" lnSpcReduction="10000"/>
          </a:bodyPr>
          <a:lstStyle/>
          <a:p>
            <a:pPr marL="274320" indent="-274320" eaLnBrk="1" fontAlgn="auto" hangingPunct="1">
              <a:spcAft>
                <a:spcPts val="0"/>
              </a:spcAft>
              <a:buFont typeface="Wingdings 2"/>
              <a:buChar char=""/>
              <a:defRPr/>
            </a:pPr>
            <a:r>
              <a:rPr lang="en-US" dirty="0" smtClean="0"/>
              <a:t>Annual Survey</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Quantified the perceptions and behavior in </a:t>
            </a:r>
            <a:r>
              <a:rPr lang="en-US" u="sng" dirty="0" smtClean="0">
                <a:solidFill>
                  <a:schemeClr val="tx1">
                    <a:tint val="85000"/>
                  </a:schemeClr>
                </a:solidFill>
              </a:rPr>
              <a:t>each</a:t>
            </a:r>
            <a:r>
              <a:rPr lang="en-US" dirty="0" smtClean="0">
                <a:solidFill>
                  <a:schemeClr val="tx1">
                    <a:tint val="85000"/>
                  </a:schemeClr>
                </a:solidFill>
              </a:rPr>
              <a:t> school</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Personalized the information for students in each school</a:t>
            </a:r>
          </a:p>
          <a:p>
            <a:pPr marL="274320" indent="-274320" eaLnBrk="1" fontAlgn="auto" hangingPunct="1">
              <a:spcAft>
                <a:spcPts val="0"/>
              </a:spcAft>
              <a:buFont typeface="Wingdings 2"/>
              <a:buChar char=""/>
              <a:defRPr/>
            </a:pPr>
            <a:r>
              <a:rPr lang="en-US" dirty="0" smtClean="0"/>
              <a:t>Highlight Positive Behaviors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Statistics were chosen that best addressed the issues in each school</a:t>
            </a:r>
          </a:p>
          <a:p>
            <a:pPr marL="274320" indent="-274320" eaLnBrk="1" fontAlgn="auto" hangingPunct="1">
              <a:spcAft>
                <a:spcPts val="0"/>
              </a:spcAft>
              <a:buFont typeface="Wingdings 2"/>
              <a:buChar char=""/>
              <a:defRPr/>
            </a:pPr>
            <a:r>
              <a:rPr lang="en-US" dirty="0" smtClean="0"/>
              <a:t>Marketing Campaign</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Created messages based on the survey statistics to promote the priority positive behavior in each school</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Used a variety of strategies to promote the messages</a:t>
            </a:r>
          </a:p>
          <a:p>
            <a:pPr marL="274320" indent="-274320" eaLnBrk="1" fontAlgn="auto" hangingPunct="1">
              <a:spcAft>
                <a:spcPts val="0"/>
              </a:spcAft>
              <a:buFont typeface="Wingdings 2"/>
              <a:buChar char=""/>
              <a:defRPr/>
            </a:pPr>
            <a:r>
              <a:rPr lang="en-US" dirty="0" smtClean="0"/>
              <a:t>Community Resources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Promoted positive behavior beyond the school property</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Coordinated with businesses to create incentives for students</a:t>
            </a:r>
            <a:endParaRPr lang="en-US" dirty="0">
              <a:solidFill>
                <a:schemeClr val="tx1">
                  <a:tint val="8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School planning committee</a:t>
            </a:r>
            <a:endParaRPr lang="en-US" dirty="0"/>
          </a:p>
        </p:txBody>
      </p:sp>
      <p:sp>
        <p:nvSpPr>
          <p:cNvPr id="3" name="Content Placeholder 2"/>
          <p:cNvSpPr>
            <a:spLocks noGrp="1"/>
          </p:cNvSpPr>
          <p:nvPr>
            <p:ph idx="1"/>
          </p:nvPr>
        </p:nvSpPr>
        <p:spPr/>
        <p:txBody>
          <a:bodyPr>
            <a:normAutofit fontScale="85000" lnSpcReduction="20000"/>
          </a:bodyPr>
          <a:lstStyle/>
          <a:p>
            <a:pPr marL="274320" indent="-274320" eaLnBrk="1" fontAlgn="auto" hangingPunct="1">
              <a:spcAft>
                <a:spcPts val="0"/>
              </a:spcAft>
              <a:buFont typeface="Wingdings 2"/>
              <a:buChar char=""/>
              <a:defRPr/>
            </a:pPr>
            <a:r>
              <a:rPr lang="en-US" dirty="0" smtClean="0"/>
              <a:t>Composed of members of the school community who directed each school’s campaign</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Members included</a:t>
            </a:r>
          </a:p>
          <a:p>
            <a:pPr marL="758952" lvl="2" eaLnBrk="1" fontAlgn="auto" hangingPunct="1">
              <a:spcAft>
                <a:spcPts val="0"/>
              </a:spcAft>
              <a:buClr>
                <a:schemeClr val="accent4"/>
              </a:buClr>
              <a:buFont typeface="Wingdings"/>
              <a:buChar char=""/>
              <a:defRPr/>
            </a:pPr>
            <a:r>
              <a:rPr lang="en-US" sz="2200" dirty="0" smtClean="0"/>
              <a:t>School staff (e.g., school counselors, student assistance coordinators, administrators, teachers, Child Study Team members, supervisors of curriculum and instruction)</a:t>
            </a:r>
          </a:p>
          <a:p>
            <a:pPr marL="758952" lvl="2" eaLnBrk="1" fontAlgn="auto" hangingPunct="1">
              <a:spcAft>
                <a:spcPts val="0"/>
              </a:spcAft>
              <a:buClr>
                <a:schemeClr val="accent4"/>
              </a:buClr>
              <a:buFont typeface="Wingdings"/>
              <a:buChar char=""/>
              <a:defRPr/>
            </a:pPr>
            <a:r>
              <a:rPr lang="en-US" sz="2200" dirty="0" smtClean="0"/>
              <a:t>Parents</a:t>
            </a:r>
          </a:p>
          <a:p>
            <a:pPr marL="758952" lvl="2" eaLnBrk="1" fontAlgn="auto" hangingPunct="1">
              <a:spcAft>
                <a:spcPts val="0"/>
              </a:spcAft>
              <a:buClr>
                <a:schemeClr val="accent4"/>
              </a:buClr>
              <a:buFont typeface="Wingdings"/>
              <a:buChar char=""/>
              <a:defRPr/>
            </a:pPr>
            <a:r>
              <a:rPr lang="en-US" sz="2200" dirty="0" smtClean="0"/>
              <a:t>Community members (e.g., Municipal Alliance Committee members, local business owners)</a:t>
            </a:r>
          </a:p>
          <a:p>
            <a:pPr marL="758952" lvl="2" eaLnBrk="1" fontAlgn="auto" hangingPunct="1">
              <a:spcAft>
                <a:spcPts val="0"/>
              </a:spcAft>
              <a:buClr>
                <a:schemeClr val="accent4"/>
              </a:buClr>
              <a:buFont typeface="Wingdings"/>
              <a:buChar char=""/>
              <a:defRPr/>
            </a:pPr>
            <a:r>
              <a:rPr lang="en-US" sz="2200" dirty="0" smtClean="0"/>
              <a:t>Students</a:t>
            </a:r>
          </a:p>
          <a:p>
            <a:pPr marL="274320" indent="-274320" eaLnBrk="1" fontAlgn="auto" hangingPunct="1">
              <a:spcAft>
                <a:spcPts val="0"/>
              </a:spcAft>
              <a:buFont typeface="Wingdings 2"/>
              <a:buChar char=""/>
              <a:defRPr/>
            </a:pPr>
            <a:r>
              <a:rPr lang="en-US" sz="2800" dirty="0" smtClean="0"/>
              <a:t>Duties included</a:t>
            </a:r>
          </a:p>
          <a:p>
            <a:pPr marL="521208" lvl="1" eaLnBrk="1" fontAlgn="auto" hangingPunct="1">
              <a:spcAft>
                <a:spcPts val="0"/>
              </a:spcAft>
              <a:buClr>
                <a:schemeClr val="accent4"/>
              </a:buClr>
              <a:buFont typeface="Wingdings 2"/>
              <a:buChar char=""/>
              <a:defRPr/>
            </a:pPr>
            <a:r>
              <a:rPr lang="en-US" sz="2500" dirty="0" smtClean="0">
                <a:solidFill>
                  <a:schemeClr val="tx1">
                    <a:tint val="85000"/>
                  </a:schemeClr>
                </a:solidFill>
              </a:rPr>
              <a:t>Planning and administering surveys</a:t>
            </a:r>
          </a:p>
          <a:p>
            <a:pPr marL="521208" lvl="1" eaLnBrk="1" fontAlgn="auto" hangingPunct="1">
              <a:spcAft>
                <a:spcPts val="0"/>
              </a:spcAft>
              <a:buClr>
                <a:schemeClr val="accent4"/>
              </a:buClr>
              <a:buFont typeface="Wingdings 2"/>
              <a:buChar char=""/>
              <a:defRPr/>
            </a:pPr>
            <a:r>
              <a:rPr lang="en-US" sz="2500" dirty="0" smtClean="0">
                <a:solidFill>
                  <a:schemeClr val="tx1">
                    <a:tint val="85000"/>
                  </a:schemeClr>
                </a:solidFill>
              </a:rPr>
              <a:t>Planning campaign activities</a:t>
            </a:r>
          </a:p>
          <a:p>
            <a:pPr marL="521208" lvl="1" eaLnBrk="1" fontAlgn="auto" hangingPunct="1">
              <a:spcAft>
                <a:spcPts val="0"/>
              </a:spcAft>
              <a:buClr>
                <a:schemeClr val="accent4"/>
              </a:buClr>
              <a:buFont typeface="Wingdings 2"/>
              <a:buChar char=""/>
              <a:defRPr/>
            </a:pPr>
            <a:r>
              <a:rPr lang="en-US" sz="2500" dirty="0" smtClean="0">
                <a:solidFill>
                  <a:schemeClr val="tx1">
                    <a:tint val="85000"/>
                  </a:schemeClr>
                </a:solidFill>
              </a:rPr>
              <a:t>Developing social norms Message</a:t>
            </a:r>
          </a:p>
          <a:p>
            <a:pPr marL="521208" lvl="1" eaLnBrk="1" fontAlgn="auto" hangingPunct="1">
              <a:spcAft>
                <a:spcPts val="0"/>
              </a:spcAft>
              <a:buClr>
                <a:schemeClr val="accent4"/>
              </a:buClr>
              <a:buFont typeface="Wingdings 2"/>
              <a:buChar char=""/>
              <a:defRPr/>
            </a:pPr>
            <a:r>
              <a:rPr lang="en-US" sz="2500" dirty="0" smtClean="0">
                <a:solidFill>
                  <a:schemeClr val="tx1">
                    <a:tint val="85000"/>
                  </a:schemeClr>
                </a:solidFill>
              </a:rPr>
              <a:t>Communicating with school staff, parents and local community members</a:t>
            </a:r>
          </a:p>
          <a:p>
            <a:pPr marL="521208" lvl="1" eaLnBrk="1" fontAlgn="auto" hangingPunct="1">
              <a:spcAft>
                <a:spcPts val="0"/>
              </a:spcAft>
              <a:buClr>
                <a:schemeClr val="accent4"/>
              </a:buClr>
              <a:buFont typeface="Wingdings 2"/>
              <a:buChar char=""/>
              <a:defRPr/>
            </a:pPr>
            <a:endParaRPr lang="en-US" sz="2500" dirty="0" smtClean="0">
              <a:solidFill>
                <a:schemeClr val="tx1">
                  <a:tint val="8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dirty="0" smtClean="0"/>
              <a:t>Parental involvement</a:t>
            </a:r>
            <a:endParaRPr lang="en-US" dirty="0"/>
          </a:p>
        </p:txBody>
      </p:sp>
      <p:sp>
        <p:nvSpPr>
          <p:cNvPr id="3" name="Content Placeholder 2"/>
          <p:cNvSpPr>
            <a:spLocks noGrp="1"/>
          </p:cNvSpPr>
          <p:nvPr>
            <p:ph idx="1"/>
          </p:nvPr>
        </p:nvSpPr>
        <p:spPr/>
        <p:txBody>
          <a:bodyPr>
            <a:normAutofit fontScale="85000" lnSpcReduction="20000"/>
          </a:bodyPr>
          <a:lstStyle/>
          <a:p>
            <a:pPr marL="274320" indent="-274320" eaLnBrk="1" fontAlgn="auto" hangingPunct="1">
              <a:spcAft>
                <a:spcPts val="0"/>
              </a:spcAft>
              <a:buFont typeface="Wingdings 2"/>
              <a:buChar char=""/>
              <a:defRPr/>
            </a:pPr>
            <a:r>
              <a:rPr lang="en-US" dirty="0" smtClean="0"/>
              <a:t>Sent a letter describing the project</a:t>
            </a:r>
          </a:p>
          <a:p>
            <a:pPr marL="274320" indent="-274320" eaLnBrk="1" fontAlgn="auto" hangingPunct="1">
              <a:spcAft>
                <a:spcPts val="0"/>
              </a:spcAft>
              <a:buFont typeface="Wingdings 2"/>
              <a:buChar char=""/>
              <a:defRPr/>
            </a:pPr>
            <a:r>
              <a:rPr lang="en-US" dirty="0" smtClean="0"/>
              <a:t>Used the beginning of school-year activities, such as “Back to School Night,” to promote the project</a:t>
            </a:r>
          </a:p>
          <a:p>
            <a:pPr marL="274320" indent="-274320" eaLnBrk="1" fontAlgn="auto" hangingPunct="1">
              <a:spcAft>
                <a:spcPts val="0"/>
              </a:spcAft>
              <a:buFont typeface="Wingdings 2"/>
              <a:buChar char=""/>
              <a:defRPr/>
            </a:pPr>
            <a:r>
              <a:rPr lang="en-US" dirty="0" smtClean="0"/>
              <a:t>Obtained parental consent for surveying</a:t>
            </a:r>
          </a:p>
          <a:p>
            <a:pPr marL="758952" lvl="2" eaLnBrk="1" fontAlgn="auto" hangingPunct="1">
              <a:spcAft>
                <a:spcPts val="0"/>
              </a:spcAft>
              <a:buClr>
                <a:schemeClr val="accent4"/>
              </a:buClr>
              <a:buNone/>
              <a:defRPr/>
            </a:pPr>
            <a:r>
              <a:rPr lang="en-US" dirty="0" smtClean="0"/>
              <a:t>(Two weeks prior to the survey is a good window of time)</a:t>
            </a:r>
          </a:p>
          <a:p>
            <a:pPr marL="274320" indent="-274320" eaLnBrk="1" fontAlgn="auto" hangingPunct="1">
              <a:spcAft>
                <a:spcPts val="0"/>
              </a:spcAft>
              <a:buFont typeface="Wingdings 2"/>
              <a:buChar char=""/>
              <a:defRPr/>
            </a:pPr>
            <a:r>
              <a:rPr lang="en-US" dirty="0" smtClean="0"/>
              <a:t>Shared the results of the surveys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Informed parents of how great their kids were doing</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Used school mailings, emails, and special events to communicate the information to parents </a:t>
            </a:r>
          </a:p>
          <a:p>
            <a:pPr marL="274320" indent="-274320" eaLnBrk="1" fontAlgn="auto" hangingPunct="1">
              <a:spcAft>
                <a:spcPts val="0"/>
              </a:spcAft>
              <a:buFont typeface="Wingdings 2"/>
              <a:buChar char=""/>
              <a:defRPr/>
            </a:pPr>
            <a:r>
              <a:rPr lang="en-US" dirty="0" smtClean="0"/>
              <a:t>Kept them informed on an ongoing basis</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Encouraged parents to discuss results at home with their children</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Used school-based methods of information delivery (e.g., Web sites, newsletters) to continue to promote the project</a:t>
            </a:r>
            <a:endParaRPr lang="en-US" dirty="0">
              <a:solidFill>
                <a:schemeClr val="tx1">
                  <a:tint val="8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391400" cy="899160"/>
          </a:xfrm>
        </p:spPr>
        <p:txBody>
          <a:bodyPr>
            <a:normAutofit fontScale="90000"/>
          </a:bodyPr>
          <a:lstStyle/>
          <a:p>
            <a:pPr eaLnBrk="1" fontAlgn="auto" hangingPunct="1">
              <a:spcAft>
                <a:spcPts val="0"/>
              </a:spcAft>
              <a:defRPr/>
            </a:pPr>
            <a:r>
              <a:rPr lang="en-US" dirty="0" smtClean="0"/>
              <a:t>Community member Involvement</a:t>
            </a:r>
            <a:endParaRPr lang="en-US" dirty="0"/>
          </a:p>
        </p:txBody>
      </p:sp>
      <p:sp>
        <p:nvSpPr>
          <p:cNvPr id="3" name="Content Placeholder 2"/>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r>
              <a:rPr lang="en-US" dirty="0" smtClean="0"/>
              <a:t>Promoted activities through local news sources</a:t>
            </a:r>
          </a:p>
          <a:p>
            <a:pPr marL="758952" lvl="2" eaLnBrk="1" fontAlgn="auto" hangingPunct="1">
              <a:spcAft>
                <a:spcPts val="0"/>
              </a:spcAft>
              <a:buClr>
                <a:schemeClr val="accent4"/>
              </a:buClr>
              <a:buFont typeface="Wingdings"/>
              <a:buChar char=""/>
              <a:defRPr/>
            </a:pPr>
            <a:r>
              <a:rPr lang="en-US" dirty="0" smtClean="0"/>
              <a:t>Websites</a:t>
            </a:r>
          </a:p>
          <a:p>
            <a:pPr marL="758952" lvl="2" eaLnBrk="1" fontAlgn="auto" hangingPunct="1">
              <a:spcAft>
                <a:spcPts val="0"/>
              </a:spcAft>
              <a:buClr>
                <a:schemeClr val="accent4"/>
              </a:buClr>
              <a:buFont typeface="Wingdings"/>
              <a:buChar char=""/>
              <a:defRPr/>
            </a:pPr>
            <a:r>
              <a:rPr lang="en-US" dirty="0" smtClean="0"/>
              <a:t>Newspapers</a:t>
            </a:r>
          </a:p>
          <a:p>
            <a:pPr marL="758952" lvl="2" eaLnBrk="1" fontAlgn="auto" hangingPunct="1">
              <a:spcAft>
                <a:spcPts val="0"/>
              </a:spcAft>
              <a:buClr>
                <a:schemeClr val="accent4"/>
              </a:buClr>
              <a:buFont typeface="Wingdings"/>
              <a:buChar char=""/>
              <a:defRPr/>
            </a:pPr>
            <a:r>
              <a:rPr lang="en-US" dirty="0" smtClean="0"/>
              <a:t>Other print media</a:t>
            </a:r>
          </a:p>
          <a:p>
            <a:pPr marL="758952" lvl="2" eaLnBrk="1" fontAlgn="auto" hangingPunct="1">
              <a:spcAft>
                <a:spcPts val="0"/>
              </a:spcAft>
              <a:buClr>
                <a:schemeClr val="accent4"/>
              </a:buClr>
              <a:buFont typeface="Wingdings"/>
              <a:buChar char=""/>
              <a:defRPr/>
            </a:pPr>
            <a:r>
              <a:rPr lang="en-US" dirty="0" smtClean="0"/>
              <a:t>Radio</a:t>
            </a:r>
          </a:p>
          <a:p>
            <a:pPr marL="274320" indent="-274320" eaLnBrk="1" fontAlgn="auto" hangingPunct="1">
              <a:spcAft>
                <a:spcPts val="0"/>
              </a:spcAft>
              <a:buFont typeface="Wingdings 2"/>
              <a:buChar char=""/>
              <a:defRPr/>
            </a:pPr>
            <a:r>
              <a:rPr lang="en-US" dirty="0" smtClean="0"/>
              <a:t>Hung school messages on posters in local businesses</a:t>
            </a:r>
          </a:p>
          <a:p>
            <a:pPr marL="274320" indent="-274320" eaLnBrk="1" fontAlgn="auto" hangingPunct="1">
              <a:spcAft>
                <a:spcPts val="0"/>
              </a:spcAft>
              <a:buFont typeface="Wingdings 2"/>
              <a:buChar char=""/>
              <a:defRPr/>
            </a:pPr>
            <a:r>
              <a:rPr lang="en-US" dirty="0" smtClean="0"/>
              <a:t>Encouraged collaboration</a:t>
            </a:r>
          </a:p>
          <a:p>
            <a:pPr marL="521208" lvl="1" eaLnBrk="1" fontAlgn="auto" hangingPunct="1">
              <a:spcAft>
                <a:spcPts val="0"/>
              </a:spcAft>
              <a:buClr>
                <a:schemeClr val="accent4"/>
              </a:buClr>
              <a:buFont typeface="Wingdings 2"/>
              <a:buChar char=""/>
              <a:defRPr/>
            </a:pPr>
            <a:r>
              <a:rPr lang="en-US" dirty="0" smtClean="0">
                <a:solidFill>
                  <a:schemeClr val="tx1">
                    <a:tint val="85000"/>
                  </a:schemeClr>
                </a:solidFill>
              </a:rPr>
              <a:t>Coordinated with local businesses to promote their services on campaign materials in return for support</a:t>
            </a:r>
          </a:p>
          <a:p>
            <a:pPr marL="758952" lvl="2" eaLnBrk="1" fontAlgn="auto" hangingPunct="1">
              <a:spcAft>
                <a:spcPts val="0"/>
              </a:spcAft>
              <a:buClr>
                <a:schemeClr val="accent4"/>
              </a:buClr>
              <a:buFont typeface="Wingdings"/>
              <a:buChar char=""/>
              <a:defRPr/>
            </a:pPr>
            <a:r>
              <a:rPr lang="en-US" dirty="0" smtClean="0"/>
              <a:t>Provided free gift certificates for schools to use as incentives</a:t>
            </a:r>
          </a:p>
          <a:p>
            <a:pPr marL="758952" lvl="2" eaLnBrk="1" fontAlgn="auto" hangingPunct="1">
              <a:spcAft>
                <a:spcPts val="0"/>
              </a:spcAft>
              <a:buClr>
                <a:schemeClr val="accent4"/>
              </a:buClr>
              <a:buFont typeface="Wingdings"/>
              <a:buChar char=""/>
              <a:defRPr/>
            </a:pPr>
            <a:r>
              <a:rPr lang="en-US" dirty="0" smtClean="0"/>
              <a:t>Special discounts for students who knew the school’s messages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3846</TotalTime>
  <Words>1853</Words>
  <Application>Microsoft Office PowerPoint</Application>
  <PresentationFormat>On-screen Show (4:3)</PresentationFormat>
  <Paragraphs>433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The New jersey social norms project</vt:lpstr>
      <vt:lpstr>Background</vt:lpstr>
      <vt:lpstr>How can school staff help?</vt:lpstr>
      <vt:lpstr>Purpose of the New Jersey Social Norms project</vt:lpstr>
      <vt:lpstr>Purpose of the New Jersey Social Norms project, cont.</vt:lpstr>
      <vt:lpstr>components</vt:lpstr>
      <vt:lpstr>School planning committee</vt:lpstr>
      <vt:lpstr>Parental involvement</vt:lpstr>
      <vt:lpstr>Community member Involvement</vt:lpstr>
      <vt:lpstr>School and student Involvement</vt:lpstr>
      <vt:lpstr>Middle school evaluation</vt:lpstr>
      <vt:lpstr>Middle school results</vt:lpstr>
      <vt:lpstr>Middle school results</vt:lpstr>
      <vt:lpstr>Middle school Results</vt:lpstr>
      <vt:lpstr>Middle school results</vt:lpstr>
      <vt:lpstr>Middle school results</vt:lpstr>
      <vt:lpstr>Middle school results</vt:lpstr>
      <vt:lpstr>Middle school results</vt:lpstr>
      <vt:lpstr>High school evaluation</vt:lpstr>
      <vt:lpstr>High School results</vt:lpstr>
      <vt:lpstr>High school results</vt:lpstr>
      <vt:lpstr>High school results</vt:lpstr>
      <vt:lpstr>High school results</vt:lpstr>
      <vt:lpstr>High school results</vt:lpstr>
      <vt:lpstr>High school results</vt:lpstr>
      <vt:lpstr>conclusions</vt:lpstr>
      <vt:lpstr>Other Thoughts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jersey social norms project</dc:title>
  <dc:creator>Nadine M. Connell</dc:creator>
  <cp:lastModifiedBy>mwood</cp:lastModifiedBy>
  <cp:revision>318</cp:revision>
  <dcterms:created xsi:type="dcterms:W3CDTF">2010-10-11T17:36:26Z</dcterms:created>
  <dcterms:modified xsi:type="dcterms:W3CDTF">2011-06-09T17:31:10Z</dcterms:modified>
</cp:coreProperties>
</file>