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</p:sldMasterIdLst>
  <p:notesMasterIdLst>
    <p:notesMasterId r:id="rId3"/>
  </p:notesMasterIdLst>
  <p:handoutMasterIdLst>
    <p:handoutMasterId r:id="rId4"/>
  </p:handoutMasterIdLst>
  <p:sldIdLst>
    <p:sldId id="326" r:id="rId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60" userDrawn="1">
          <p15:clr>
            <a:srgbClr val="A4A3A4"/>
          </p15:clr>
        </p15:guide>
        <p15:guide id="3" pos="338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sculli, Diana" initials="PD" lastIdx="1" clrIdx="0">
    <p:extLst>
      <p:ext uri="{19B8F6BF-5375-455C-9EA6-DF929625EA0E}">
        <p15:presenceInfo xmlns:p15="http://schemas.microsoft.com/office/powerpoint/2012/main" userId="S-1-5-21-2017986614-23424109-2091147243-3493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6" autoAdjust="0"/>
    <p:restoredTop sz="75472" autoAdjust="0"/>
  </p:normalViewPr>
  <p:slideViewPr>
    <p:cSldViewPr snapToGrid="0">
      <p:cViewPr varScale="1">
        <p:scale>
          <a:sx n="51" d="100"/>
          <a:sy n="51" d="100"/>
        </p:scale>
        <p:origin x="432" y="24"/>
      </p:cViewPr>
      <p:guideLst>
        <p:guide orient="horz" pos="1560"/>
        <p:guide pos="338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88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B3BA40B0-59CA-499D-8F29-D1681DD78A07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B38252F-07CA-4214-AA3A-458C0B265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4449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1A9317BE-A5D7-49BE-812E-5DC1AD6A9C8D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2BD40E86-D3BB-48C1-8CAA-B3C1F7A48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970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8.png"/><Relationship Id="rId7" Type="http://schemas.openxmlformats.org/officeDocument/2006/relationships/image" Target="../media/image3.png"/><Relationship Id="rId2" Type="http://schemas.openxmlformats.org/officeDocument/2006/relationships/hyperlink" Target="https://www.facebook.com/njdeptofed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hyperlink" Target="https://twitter.com/NewJerseyDOE" TargetMode="External"/><Relationship Id="rId9" Type="http://schemas.openxmlformats.org/officeDocument/2006/relationships/image" Target="../media/image5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3.png"/><Relationship Id="rId2" Type="http://schemas.openxmlformats.org/officeDocument/2006/relationships/hyperlink" Target="https://www.facebook.com/njdeptofed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hyperlink" Target="https://twitter.com/NewJerseyDOE" TargetMode="Externa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FB892-BFFB-49AB-9815-AEE33434A7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CF3AB2-8EB7-46F1-B33F-4B3B464AF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9CEAA2-9AAE-4243-9400-240E26F1D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DD1F5-27A3-4633-B3B4-77C919A07E7F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F8C624-9FE8-4A52-A79B-5CDE988F5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CF55F8-C77D-46D2-9FFE-BCE5A1376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660B5-F6B9-4D3E-B3AB-639FBDF05AA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128E765C-74B0-424D-AEDA-F03973900F59}"/>
              </a:ext>
            </a:extLst>
          </p:cNvPr>
          <p:cNvSpPr/>
          <p:nvPr userDrawn="1"/>
        </p:nvSpPr>
        <p:spPr>
          <a:xfrm flipV="1">
            <a:off x="4561485" y="0"/>
            <a:ext cx="4633016" cy="4523304"/>
          </a:xfrm>
          <a:prstGeom prst="triangle">
            <a:avLst>
              <a:gd name="adj" fmla="val 99728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4126E03-AAE5-41D4-B748-2F86B355B0BD}"/>
              </a:ext>
            </a:extLst>
          </p:cNvPr>
          <p:cNvCxnSpPr/>
          <p:nvPr userDrawn="1"/>
        </p:nvCxnSpPr>
        <p:spPr>
          <a:xfrm>
            <a:off x="180807" y="2925833"/>
            <a:ext cx="7388364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E76E03C3-492B-48D9-B5D1-64FECED779F9}"/>
              </a:ext>
            </a:extLst>
          </p:cNvPr>
          <p:cNvSpPr/>
          <p:nvPr userDrawn="1"/>
        </p:nvSpPr>
        <p:spPr>
          <a:xfrm rot="10800000" flipV="1">
            <a:off x="0" y="4615396"/>
            <a:ext cx="2845942" cy="2244298"/>
          </a:xfrm>
          <a:prstGeom prst="triangle">
            <a:avLst>
              <a:gd name="adj" fmla="val 99728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2164A7B-217D-4DD5-A0D5-33A0A2CB92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5" y="5461551"/>
            <a:ext cx="1316286" cy="1316286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641217F-4FC8-40E4-B64E-F0B3E58685D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5632" y="967688"/>
            <a:ext cx="3299362" cy="3299362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0976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F708D-E5AD-4BD3-95E5-34366F128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A08002-A532-4984-B422-F583A33C52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7A6F5E-844A-45DE-81D3-9F228E1DD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DD1F5-27A3-4633-B3B4-77C919A07E7F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BEA48-7E24-4D82-AF96-D6D85E75C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A4794-FFC6-4BF2-8499-9C8D07E5D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660B5-F6B9-4D3E-B3AB-639FBDF05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296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65063E-7813-4271-A2B7-1080FDD3FD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4AC181-6690-4B28-8769-371B91B0EC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05E77C-F6EE-483E-BB85-C50483450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DD1F5-27A3-4633-B3B4-77C919A07E7F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BBA59D-E841-448D-B4EF-967B698D6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886AA-9DAE-4C00-A830-D32227115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660B5-F6B9-4D3E-B3AB-639FBDF05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8021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0" y="34314"/>
            <a:ext cx="9144000" cy="1035373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368727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Water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538917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538917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D5C70A5-9411-4B11-A0DB-D49D3D8499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Oval 4"/>
          <p:cNvSpPr/>
          <p:nvPr userDrawn="1"/>
        </p:nvSpPr>
        <p:spPr>
          <a:xfrm>
            <a:off x="2282007" y="1027907"/>
            <a:ext cx="4637139" cy="4759840"/>
          </a:xfrm>
          <a:prstGeom prst="ellipse">
            <a:avLst/>
          </a:prstGeom>
          <a:blipFill dpi="0" rotWithShape="1">
            <a:blip r:embed="rId2">
              <a:alphaModFix amt="25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1922463"/>
            <a:ext cx="7829550" cy="38862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/>
              <a:t>Department Seal Watermark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650737" y="2"/>
            <a:ext cx="2493265" cy="204356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931623" y="-76637"/>
            <a:ext cx="968516" cy="169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3051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ter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538917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538917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D5C70A5-9411-4B11-A0DB-D49D3D8499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Oval 4"/>
          <p:cNvSpPr/>
          <p:nvPr userDrawn="1"/>
        </p:nvSpPr>
        <p:spPr>
          <a:xfrm>
            <a:off x="2282007" y="1027907"/>
            <a:ext cx="4637139" cy="4759840"/>
          </a:xfrm>
          <a:prstGeom prst="ellipse">
            <a:avLst/>
          </a:prstGeom>
          <a:blipFill dpi="0" rotWithShape="1">
            <a:blip r:embed="rId2">
              <a:alphaModFix amt="25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1922463"/>
            <a:ext cx="7829550" cy="38862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/>
              <a:t>Department Seal Watermark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108938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538917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2300" y="6538917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D5C70A5-9411-4B11-A0DB-D49D3D84990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742" y="5869785"/>
            <a:ext cx="908383" cy="91447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650737" y="2"/>
            <a:ext cx="2493265" cy="204356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931623" y="-76637"/>
            <a:ext cx="968516" cy="169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5091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538917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2300" y="6538917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CD5C70A5-9411-4B11-A0DB-D49D3D84990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742" y="5869785"/>
            <a:ext cx="908383" cy="914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5291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ank You Pag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8"/>
          <p:cNvSpPr txBox="1">
            <a:spLocks/>
          </p:cNvSpPr>
          <p:nvPr userDrawn="1"/>
        </p:nvSpPr>
        <p:spPr>
          <a:xfrm>
            <a:off x="7086600" y="6577839"/>
            <a:ext cx="2057400" cy="29498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D5C70A5-9411-4B11-A0DB-D49D3D849901}" type="slidenum">
              <a:rPr lang="en-US" sz="900" smtClean="0"/>
              <a:pPr/>
              <a:t>‹#›</a:t>
            </a:fld>
            <a:endParaRPr lang="en-US" sz="900" dirty="0"/>
          </a:p>
        </p:txBody>
      </p:sp>
      <p:sp>
        <p:nvSpPr>
          <p:cNvPr id="24" name="TextBox 23"/>
          <p:cNvSpPr txBox="1"/>
          <p:nvPr userDrawn="1"/>
        </p:nvSpPr>
        <p:spPr>
          <a:xfrm>
            <a:off x="1077246" y="5747070"/>
            <a:ext cx="228139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latin typeface="Bell MT" panose="02020503060305020303" pitchFamily="18" charset="0"/>
              </a:rPr>
              <a:t>New Jersey Department of Education </a:t>
            </a:r>
          </a:p>
          <a:p>
            <a:pPr algn="ctr"/>
            <a:r>
              <a:rPr lang="en-US" sz="1050" dirty="0">
                <a:latin typeface="Bell MT" panose="02020503060305020303" pitchFamily="18" charset="0"/>
              </a:rPr>
              <a:t>(@njdeptofed)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3880595" y="5807263"/>
            <a:ext cx="135022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latin typeface="Bell MT" panose="02020503060305020303" pitchFamily="18" charset="0"/>
              </a:rPr>
              <a:t>@NewJerseyDOE</a:t>
            </a:r>
          </a:p>
        </p:txBody>
      </p:sp>
      <p:sp>
        <p:nvSpPr>
          <p:cNvPr id="28" name="TextBox 27"/>
          <p:cNvSpPr txBox="1"/>
          <p:nvPr userDrawn="1"/>
        </p:nvSpPr>
        <p:spPr>
          <a:xfrm>
            <a:off x="6384119" y="5807262"/>
            <a:ext cx="112883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>
                <a:latin typeface="Bell MT" panose="02020503060305020303" pitchFamily="18" charset="0"/>
              </a:rPr>
              <a:t>@NewJerseyDoe</a:t>
            </a:r>
          </a:p>
        </p:txBody>
      </p:sp>
      <p:sp>
        <p:nvSpPr>
          <p:cNvPr id="29" name="TextBox 28"/>
          <p:cNvSpPr txBox="1"/>
          <p:nvPr userDrawn="1"/>
        </p:nvSpPr>
        <p:spPr>
          <a:xfrm>
            <a:off x="3873805" y="4428773"/>
            <a:ext cx="144372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b="1" dirty="0">
                <a:latin typeface="Bell MT" panose="02020503060305020303" pitchFamily="18" charset="0"/>
              </a:rPr>
              <a:t>Follow Us!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3" hasCustomPrompt="1"/>
          </p:nvPr>
        </p:nvSpPr>
        <p:spPr>
          <a:xfrm>
            <a:off x="1806774" y="2506365"/>
            <a:ext cx="5530453" cy="1459617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/>
            </a:lvl1pPr>
          </a:lstStyle>
          <a:p>
            <a:pPr lvl="0"/>
            <a:r>
              <a:rPr lang="en-US" dirty="0"/>
              <a:t>Department Contact Info</a:t>
            </a:r>
          </a:p>
          <a:p>
            <a:pPr lvl="0"/>
            <a:r>
              <a:rPr lang="en-US" dirty="0"/>
              <a:t>Phone Number:</a:t>
            </a:r>
          </a:p>
          <a:p>
            <a:pPr lvl="0"/>
            <a:r>
              <a:rPr lang="en-US" dirty="0"/>
              <a:t>Email: </a:t>
            </a: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4"/>
          </p:nvPr>
        </p:nvSpPr>
        <p:spPr>
          <a:xfrm>
            <a:off x="7086600" y="6577839"/>
            <a:ext cx="2057400" cy="365125"/>
          </a:xfrm>
          <a:prstGeom prst="rect">
            <a:avLst/>
          </a:prstGeom>
        </p:spPr>
        <p:txBody>
          <a:bodyPr/>
          <a:lstStyle/>
          <a:p>
            <a:pPr algn="r"/>
            <a:fld id="{CD5C70A5-9411-4B11-A0DB-D49D3D849901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34" name="TextBox 33"/>
          <p:cNvSpPr txBox="1"/>
          <p:nvPr userDrawn="1"/>
        </p:nvSpPr>
        <p:spPr>
          <a:xfrm>
            <a:off x="2282755" y="1292973"/>
            <a:ext cx="4649158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latin typeface="Bell MT" panose="02020503060305020303" pitchFamily="18" charset="0"/>
              </a:rPr>
              <a:t>New Jersey Department of Education Website</a:t>
            </a:r>
            <a:r>
              <a:rPr lang="en-US" sz="1800" b="1" dirty="0">
                <a:latin typeface="Bell MT" panose="02020503060305020303" pitchFamily="18" charset="0"/>
              </a:rPr>
              <a:t> </a:t>
            </a:r>
          </a:p>
          <a:p>
            <a:pPr algn="ctr"/>
            <a:r>
              <a:rPr lang="en-US" sz="1800" b="1" dirty="0">
                <a:latin typeface="Bell MT" panose="02020503060305020303" pitchFamily="18" charset="0"/>
              </a:rPr>
              <a:t>http://www.state.nj.us/education</a:t>
            </a:r>
            <a:r>
              <a:rPr lang="en-US" sz="2100" b="1" dirty="0">
                <a:latin typeface="Bell MT" panose="02020503060305020303" pitchFamily="18" charset="0"/>
              </a:rPr>
              <a:t>/</a:t>
            </a:r>
          </a:p>
        </p:txBody>
      </p:sp>
      <p:sp>
        <p:nvSpPr>
          <p:cNvPr id="36" name="TextBox 35"/>
          <p:cNvSpPr txBox="1"/>
          <p:nvPr userDrawn="1"/>
        </p:nvSpPr>
        <p:spPr>
          <a:xfrm>
            <a:off x="3340849" y="280355"/>
            <a:ext cx="236609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300" b="1" dirty="0">
                <a:latin typeface="Bell MT" panose="02020503060305020303" pitchFamily="18" charset="0"/>
              </a:rPr>
              <a:t>Thank You!</a:t>
            </a:r>
            <a:endParaRPr lang="en-US" sz="3600" b="1" dirty="0">
              <a:latin typeface="Bell MT" panose="02020503060305020303" pitchFamily="18" charset="0"/>
            </a:endParaRPr>
          </a:p>
        </p:txBody>
      </p:sp>
      <p:pic>
        <p:nvPicPr>
          <p:cNvPr id="16" name="Picture 15">
            <a:hlinkClick r:id="rId2"/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299" y="5289872"/>
            <a:ext cx="426963" cy="426963"/>
          </a:xfrm>
          <a:prstGeom prst="rect">
            <a:avLst/>
          </a:prstGeom>
        </p:spPr>
      </p:pic>
      <p:pic>
        <p:nvPicPr>
          <p:cNvPr id="17" name="Picture 16">
            <a:hlinkClick r:id="rId4"/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7108" y="5286419"/>
            <a:ext cx="440102" cy="44010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730918" y="5226303"/>
            <a:ext cx="502090" cy="50209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3742" y="5869785"/>
            <a:ext cx="908383" cy="91447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6650737" y="2"/>
            <a:ext cx="2493265" cy="204356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7931623" y="-76637"/>
            <a:ext cx="968516" cy="169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132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Pag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8"/>
          <p:cNvSpPr txBox="1">
            <a:spLocks/>
          </p:cNvSpPr>
          <p:nvPr userDrawn="1"/>
        </p:nvSpPr>
        <p:spPr>
          <a:xfrm>
            <a:off x="7086600" y="6577839"/>
            <a:ext cx="2057400" cy="29498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D5C70A5-9411-4B11-A0DB-D49D3D849901}" type="slidenum">
              <a:rPr lang="en-US" sz="900" smtClean="0"/>
              <a:pPr/>
              <a:t>‹#›</a:t>
            </a:fld>
            <a:endParaRPr lang="en-US" sz="900" dirty="0"/>
          </a:p>
        </p:txBody>
      </p:sp>
      <p:sp>
        <p:nvSpPr>
          <p:cNvPr id="24" name="TextBox 23"/>
          <p:cNvSpPr txBox="1"/>
          <p:nvPr userDrawn="1"/>
        </p:nvSpPr>
        <p:spPr>
          <a:xfrm>
            <a:off x="1077246" y="5747070"/>
            <a:ext cx="228139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latin typeface="Bell MT" panose="02020503060305020303" pitchFamily="18" charset="0"/>
              </a:rPr>
              <a:t>New Jersey Department of Education </a:t>
            </a:r>
          </a:p>
          <a:p>
            <a:pPr algn="ctr"/>
            <a:r>
              <a:rPr lang="en-US" sz="1050" dirty="0">
                <a:latin typeface="Bell MT" panose="02020503060305020303" pitchFamily="18" charset="0"/>
              </a:rPr>
              <a:t>(@njdeptofed)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3880595" y="5807263"/>
            <a:ext cx="135022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latin typeface="Bell MT" panose="02020503060305020303" pitchFamily="18" charset="0"/>
              </a:rPr>
              <a:t>@NewJerseyDOE</a:t>
            </a:r>
          </a:p>
        </p:txBody>
      </p:sp>
      <p:sp>
        <p:nvSpPr>
          <p:cNvPr id="28" name="TextBox 27"/>
          <p:cNvSpPr txBox="1"/>
          <p:nvPr userDrawn="1"/>
        </p:nvSpPr>
        <p:spPr>
          <a:xfrm>
            <a:off x="6384119" y="5807262"/>
            <a:ext cx="112883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>
                <a:latin typeface="Bell MT" panose="02020503060305020303" pitchFamily="18" charset="0"/>
              </a:rPr>
              <a:t>@NewJerseyDoe</a:t>
            </a:r>
          </a:p>
        </p:txBody>
      </p:sp>
      <p:sp>
        <p:nvSpPr>
          <p:cNvPr id="29" name="TextBox 28"/>
          <p:cNvSpPr txBox="1"/>
          <p:nvPr userDrawn="1"/>
        </p:nvSpPr>
        <p:spPr>
          <a:xfrm>
            <a:off x="3873805" y="4428773"/>
            <a:ext cx="144372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b="1" dirty="0">
                <a:latin typeface="Bell MT" panose="02020503060305020303" pitchFamily="18" charset="0"/>
              </a:rPr>
              <a:t>Follow Us!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3" hasCustomPrompt="1"/>
          </p:nvPr>
        </p:nvSpPr>
        <p:spPr>
          <a:xfrm>
            <a:off x="1806774" y="2506365"/>
            <a:ext cx="5530453" cy="1459617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/>
            </a:lvl1pPr>
          </a:lstStyle>
          <a:p>
            <a:pPr lvl="0"/>
            <a:r>
              <a:rPr lang="en-US" dirty="0"/>
              <a:t>Department Contact Info</a:t>
            </a:r>
          </a:p>
          <a:p>
            <a:pPr lvl="0"/>
            <a:r>
              <a:rPr lang="en-US" dirty="0"/>
              <a:t>Phone Number:</a:t>
            </a:r>
          </a:p>
          <a:p>
            <a:pPr lvl="0"/>
            <a:r>
              <a:rPr lang="en-US" dirty="0"/>
              <a:t>Email: </a:t>
            </a: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4"/>
          </p:nvPr>
        </p:nvSpPr>
        <p:spPr>
          <a:xfrm>
            <a:off x="7086600" y="6577839"/>
            <a:ext cx="2057400" cy="365125"/>
          </a:xfrm>
          <a:prstGeom prst="rect">
            <a:avLst/>
          </a:prstGeom>
        </p:spPr>
        <p:txBody>
          <a:bodyPr/>
          <a:lstStyle/>
          <a:p>
            <a:pPr algn="r"/>
            <a:fld id="{CD5C70A5-9411-4B11-A0DB-D49D3D849901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34" name="TextBox 33"/>
          <p:cNvSpPr txBox="1"/>
          <p:nvPr userDrawn="1"/>
        </p:nvSpPr>
        <p:spPr>
          <a:xfrm>
            <a:off x="2282755" y="1292973"/>
            <a:ext cx="4649158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latin typeface="Bell MT" panose="02020503060305020303" pitchFamily="18" charset="0"/>
              </a:rPr>
              <a:t>New Jersey Department of Education Website</a:t>
            </a:r>
            <a:r>
              <a:rPr lang="en-US" sz="1800" b="1" dirty="0">
                <a:latin typeface="Bell MT" panose="02020503060305020303" pitchFamily="18" charset="0"/>
              </a:rPr>
              <a:t> </a:t>
            </a:r>
          </a:p>
          <a:p>
            <a:pPr algn="ctr"/>
            <a:r>
              <a:rPr lang="en-US" sz="1800" b="1" dirty="0">
                <a:latin typeface="Bell MT" panose="02020503060305020303" pitchFamily="18" charset="0"/>
              </a:rPr>
              <a:t>http://www.state.nj.us/education</a:t>
            </a:r>
            <a:r>
              <a:rPr lang="en-US" sz="2100" b="1" dirty="0">
                <a:latin typeface="Bell MT" panose="02020503060305020303" pitchFamily="18" charset="0"/>
              </a:rPr>
              <a:t>/</a:t>
            </a:r>
          </a:p>
        </p:txBody>
      </p:sp>
      <p:sp>
        <p:nvSpPr>
          <p:cNvPr id="36" name="TextBox 35"/>
          <p:cNvSpPr txBox="1"/>
          <p:nvPr userDrawn="1"/>
        </p:nvSpPr>
        <p:spPr>
          <a:xfrm>
            <a:off x="3340849" y="280355"/>
            <a:ext cx="236609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300" b="1" dirty="0">
                <a:latin typeface="Bell MT" panose="02020503060305020303" pitchFamily="18" charset="0"/>
              </a:rPr>
              <a:t>Thank You!</a:t>
            </a:r>
            <a:endParaRPr lang="en-US" sz="3600" b="1" dirty="0">
              <a:latin typeface="Bell MT" panose="02020503060305020303" pitchFamily="18" charset="0"/>
            </a:endParaRPr>
          </a:p>
        </p:txBody>
      </p:sp>
      <p:pic>
        <p:nvPicPr>
          <p:cNvPr id="16" name="Picture 15">
            <a:hlinkClick r:id="rId2"/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299" y="5289872"/>
            <a:ext cx="426963" cy="426963"/>
          </a:xfrm>
          <a:prstGeom prst="rect">
            <a:avLst/>
          </a:prstGeom>
        </p:spPr>
      </p:pic>
      <p:pic>
        <p:nvPicPr>
          <p:cNvPr id="17" name="Picture 16">
            <a:hlinkClick r:id="rId4"/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7108" y="5286419"/>
            <a:ext cx="440102" cy="44010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730918" y="5226303"/>
            <a:ext cx="502090" cy="50209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3742" y="5869785"/>
            <a:ext cx="908383" cy="914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82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C8B33-D7F3-467C-89A9-46133D020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05D232-03F6-44BC-A2B7-C4DA5B0EF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E8D4A4-5323-4C20-A02A-69A9546C0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DD1F5-27A3-4633-B3B4-77C919A07E7F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5CCB8-3CA6-4F41-8537-2A0AC15A3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F2E201-1F24-4D08-9565-A3DEA2344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24E4-27BB-4241-B10A-A37B9DB4B77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612F344-D052-483F-94E1-517A983556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742" y="5869785"/>
            <a:ext cx="908383" cy="91447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F51F362-14E4-417F-9BF2-D3263651214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650737" y="2"/>
            <a:ext cx="2493265" cy="204356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8ADEBDF-6FCB-4D6E-9FDB-5B177B2B612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931623" y="-76637"/>
            <a:ext cx="968516" cy="169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175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A9678-2F3D-4745-B463-476C4D67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5E3134-6D0C-4911-8521-8C3CAED5E2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964759-8254-4E8C-AE69-4B9F22DB1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DD1F5-27A3-4633-B3B4-77C919A07E7F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38860E-EACD-4722-9059-0E56108FE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4C4503-08B3-42BE-B207-1CCBB7E4B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660B5-F6B9-4D3E-B3AB-639FBDF05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061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2C925-7565-424A-8EDA-140E86FAC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D493E-2B02-443A-81EB-B74C54B3B1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622A3F-6702-4ECA-ABF4-C1D6A1185F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C9221E-CEE4-478E-AAB8-50AB41DF2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DD1F5-27A3-4633-B3B4-77C919A07E7F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7C58F5-940C-4F73-8BD1-C5E5CAA88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5A4F05-9CAB-4121-A55A-A46532169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660B5-F6B9-4D3E-B3AB-639FBDF05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070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93BFE-EE78-4E19-AE74-124265529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3C87AF-4843-47E6-91A3-00AEDBD68A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233420-D19B-4859-B030-662FA06DD6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78B52D-F43E-454B-8530-EEFAE00D39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79D873-F1BC-4A5E-960F-FB3EBD858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EE3DEE-A673-402A-A9C9-717F86E42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DD1F5-27A3-4633-B3B4-77C919A07E7F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218CD1-A05B-49D2-9DBC-137630AFE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AFD099-B16E-4654-96BF-E89BE0425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660B5-F6B9-4D3E-B3AB-639FBDF05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39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7A351-65E5-4818-BA27-91F826612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0E5EFD-5519-41FF-8EB6-849C15D56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DD1F5-27A3-4633-B3B4-77C919A07E7F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BCD00C-8E1A-44DE-B70F-5578BA3E5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C6A905-E2D5-4E68-8972-7F7535242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660B5-F6B9-4D3E-B3AB-639FBDF05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145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616F7B-6B78-4E95-9617-2A34B3C7D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DD1F5-27A3-4633-B3B4-77C919A07E7F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7A47E9-1DB5-4AEC-B26F-039973282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45AB2B-AAAF-488C-B057-1134CABB3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660B5-F6B9-4D3E-B3AB-639FBDF05AA9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984616-16A0-44C7-B4E6-75A23C00EC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742" y="5869785"/>
            <a:ext cx="908383" cy="914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209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6354F-A7C3-4231-B8CF-F8EA055D6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69184-B3AA-4CB1-AE37-C12D2DD2A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9F31F5-84ED-48CF-A00A-1DA6BD80A4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D07D38-97D7-45C1-9CD2-C336451AE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DD1F5-27A3-4633-B3B4-77C919A07E7F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A83683-3B2E-4EE1-A60D-6ACAC53B0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B76A53-C5A6-424C-87DC-8E808B554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70A5-9411-4B11-A0DB-D49D3D84990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BD74F2C-9CE9-4C99-B5F7-7E81AA9EA5E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742" y="5869785"/>
            <a:ext cx="908383" cy="914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852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7867A-4E3B-4A0A-ADBD-A3889870E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B85825-1D43-4272-8D90-FFAFC17DBB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E8E07A-202F-44AA-9DFA-51372667FB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6191E1-51DA-4805-B68C-CE9AB8993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DD1F5-27A3-4633-B3B4-77C919A07E7F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A69AD7-DC13-4500-8BA7-3DD6755A3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742D95-E182-4563-9A0E-83FADCEE2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C70A5-9411-4B11-A0DB-D49D3D84990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91099DA-D532-40FD-AC2B-145192B8FC6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742" y="5869785"/>
            <a:ext cx="908383" cy="91447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7823F4E-E8EA-4BDE-9B97-91F2AFF1702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650737" y="2"/>
            <a:ext cx="2493265" cy="204356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631B375-9279-4B21-9A3A-0195005C1B0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931623" y="-76637"/>
            <a:ext cx="968516" cy="169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457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89FCA2-7AD1-4E52-8837-35B7A0A5B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44FCE1-33A9-4518-8FA7-E7687C5A84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B36A4D-414E-471C-A82A-11DE4190B8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DD1F5-27A3-4633-B3B4-77C919A07E7F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CC10C-8E48-4651-AF41-A07B876954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83E718-56C5-4620-A7C7-42B6E392F8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660B5-F6B9-4D3E-B3AB-639FBDF05AA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CC0E91-FB0F-4F1E-892B-47D332D83214}"/>
              </a:ext>
            </a:extLst>
          </p:cNvPr>
          <p:cNvSpPr/>
          <p:nvPr userDrawn="1"/>
        </p:nvSpPr>
        <p:spPr>
          <a:xfrm>
            <a:off x="0" y="4"/>
            <a:ext cx="9144000" cy="30946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36A656-1DB7-463F-8619-323B2C68D25D}"/>
              </a:ext>
            </a:extLst>
          </p:cNvPr>
          <p:cNvSpPr/>
          <p:nvPr userDrawn="1"/>
        </p:nvSpPr>
        <p:spPr>
          <a:xfrm>
            <a:off x="0" y="6577834"/>
            <a:ext cx="9144000" cy="28016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accent5">
                  <a:lumMod val="50000"/>
                </a:schemeClr>
              </a:solidFill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052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4" r:id="rId12"/>
    <p:sldLayoutId id="2147483678" r:id="rId13"/>
    <p:sldLayoutId id="2147483677" r:id="rId14"/>
    <p:sldLayoutId id="2147483683" r:id="rId15"/>
    <p:sldLayoutId id="2147483684" r:id="rId16"/>
    <p:sldLayoutId id="2147483685" r:id="rId17"/>
    <p:sldLayoutId id="2147483672" r:id="rId18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>
            <a:extLst>
              <a:ext uri="{FF2B5EF4-FFF2-40B4-BE49-F238E27FC236}">
                <a16:creationId xmlns:a16="http://schemas.microsoft.com/office/drawing/2014/main" id="{66B64A2B-0416-4035-9FAE-EE7005FFA1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182628" y="5018586"/>
            <a:ext cx="1666866" cy="1666866"/>
          </a:xfrm>
          <a:prstGeom prst="homePlate">
            <a:avLst>
              <a:gd name="adj" fmla="val 25000"/>
            </a:avLst>
          </a:prstGeom>
          <a:solidFill>
            <a:srgbClr val="1F4E7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7684" tIns="37684" rIns="37684" bIns="37684" numCol="1" anchor="t" anchorCtr="0" compatLnSpc="1">
            <a:prstTxWarp prst="textNoShape">
              <a:avLst/>
            </a:prstTxWarp>
          </a:bodyPr>
          <a:lstStyle/>
          <a:p>
            <a:endParaRPr lang="en-US" sz="1855"/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8A1515D2-5390-452E-A2A6-3840FA29E8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462226" y="5021480"/>
            <a:ext cx="1666866" cy="1666866"/>
          </a:xfrm>
          <a:prstGeom prst="homePlate">
            <a:avLst>
              <a:gd name="adj" fmla="val 25000"/>
            </a:avLst>
          </a:prstGeom>
          <a:solidFill>
            <a:srgbClr val="1F4E7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7684" tIns="37684" rIns="37684" bIns="37684" numCol="1" anchor="t" anchorCtr="0" compatLnSpc="1">
            <a:prstTxWarp prst="textNoShape">
              <a:avLst/>
            </a:prstTxWarp>
          </a:bodyPr>
          <a:lstStyle/>
          <a:p>
            <a:endParaRPr lang="en-US" sz="1855"/>
          </a:p>
        </p:txBody>
      </p:sp>
      <p:sp>
        <p:nvSpPr>
          <p:cNvPr id="6" name="AutoShape 4">
            <a:extLst>
              <a:ext uri="{FF2B5EF4-FFF2-40B4-BE49-F238E27FC236}">
                <a16:creationId xmlns:a16="http://schemas.microsoft.com/office/drawing/2014/main" id="{ACF606AD-D899-4FF8-8B0B-3AEEF98003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741821" y="5021480"/>
            <a:ext cx="1666866" cy="1666866"/>
          </a:xfrm>
          <a:prstGeom prst="homePlate">
            <a:avLst>
              <a:gd name="adj" fmla="val 25000"/>
            </a:avLst>
          </a:prstGeom>
          <a:solidFill>
            <a:srgbClr val="1F4E7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7684" tIns="37684" rIns="37684" bIns="37684" numCol="1" anchor="t" anchorCtr="0" compatLnSpc="1">
            <a:prstTxWarp prst="textNoShape">
              <a:avLst/>
            </a:prstTxWarp>
          </a:bodyPr>
          <a:lstStyle/>
          <a:p>
            <a:endParaRPr lang="en-US" sz="1855"/>
          </a:p>
        </p:txBody>
      </p:sp>
      <p:sp>
        <p:nvSpPr>
          <p:cNvPr id="7" name="AutoShape 5">
            <a:extLst>
              <a:ext uri="{FF2B5EF4-FFF2-40B4-BE49-F238E27FC236}">
                <a16:creationId xmlns:a16="http://schemas.microsoft.com/office/drawing/2014/main" id="{5BA495C3-AEEA-4AC1-9FF4-1E748F445B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022866" y="5021480"/>
            <a:ext cx="1666866" cy="1666866"/>
          </a:xfrm>
          <a:prstGeom prst="homePlate">
            <a:avLst>
              <a:gd name="adj" fmla="val 25000"/>
            </a:avLst>
          </a:prstGeom>
          <a:solidFill>
            <a:srgbClr val="1F4E7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7684" tIns="37684" rIns="37684" bIns="37684" numCol="1" anchor="t" anchorCtr="0" compatLnSpc="1">
            <a:prstTxWarp prst="textNoShape">
              <a:avLst/>
            </a:prstTxWarp>
          </a:bodyPr>
          <a:lstStyle/>
          <a:p>
            <a:endParaRPr lang="en-US" sz="1855"/>
          </a:p>
        </p:txBody>
      </p:sp>
      <p:sp>
        <p:nvSpPr>
          <p:cNvPr id="8" name="AutoShape 6">
            <a:extLst>
              <a:ext uri="{FF2B5EF4-FFF2-40B4-BE49-F238E27FC236}">
                <a16:creationId xmlns:a16="http://schemas.microsoft.com/office/drawing/2014/main" id="{9B00C60B-8D99-429C-B99D-EE5D48CD9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06803" y="5018586"/>
            <a:ext cx="1666866" cy="1666866"/>
          </a:xfrm>
          <a:prstGeom prst="homePlate">
            <a:avLst>
              <a:gd name="adj" fmla="val 25000"/>
            </a:avLst>
          </a:prstGeom>
          <a:solidFill>
            <a:srgbClr val="1F4E7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7684" tIns="37684" rIns="37684" bIns="37684" numCol="1" anchor="t" anchorCtr="0" compatLnSpc="1">
            <a:prstTxWarp prst="textNoShape">
              <a:avLst/>
            </a:prstTxWarp>
          </a:bodyPr>
          <a:lstStyle/>
          <a:p>
            <a:endParaRPr lang="en-US" sz="1855"/>
          </a:p>
        </p:txBody>
      </p:sp>
      <p:sp>
        <p:nvSpPr>
          <p:cNvPr id="9" name="AutoShape 7">
            <a:extLst>
              <a:ext uri="{FF2B5EF4-FFF2-40B4-BE49-F238E27FC236}">
                <a16:creationId xmlns:a16="http://schemas.microsoft.com/office/drawing/2014/main" id="{E366B426-32B2-4BDD-969A-FC0D53B4E3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2628" y="1041754"/>
            <a:ext cx="1666866" cy="5007836"/>
          </a:xfrm>
          <a:prstGeom prst="roundRect">
            <a:avLst>
              <a:gd name="adj" fmla="val 0"/>
            </a:avLst>
          </a:prstGeom>
          <a:solidFill>
            <a:srgbClr val="1F4E7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sx="0" sy="0" algn="ctr" rotWithShape="0">
                    <a:srgbClr val="000000">
                      <a:alpha val="0"/>
                    </a:srgbClr>
                  </a:outerShdw>
                </a:effectLst>
              </a14:hiddenEffects>
            </a:ext>
          </a:extLst>
        </p:spPr>
        <p:txBody>
          <a:bodyPr vert="horz" wrap="square" lIns="37684" tIns="37684" rIns="37684" bIns="37684" numCol="1" anchor="t" anchorCtr="0" compatLnSpc="1">
            <a:prstTxWarp prst="textNoShape">
              <a:avLst/>
            </a:prstTxWarp>
          </a:bodyPr>
          <a:lstStyle/>
          <a:p>
            <a:endParaRPr lang="en-US" sz="1855"/>
          </a:p>
        </p:txBody>
      </p:sp>
      <p:sp>
        <p:nvSpPr>
          <p:cNvPr id="11" name="AutoShape 9">
            <a:extLst>
              <a:ext uri="{FF2B5EF4-FFF2-40B4-BE49-F238E27FC236}">
                <a16:creationId xmlns:a16="http://schemas.microsoft.com/office/drawing/2014/main" id="{F63D1CD5-A5BC-463E-828F-DCC1A70C45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2226" y="1041754"/>
            <a:ext cx="1666866" cy="5007836"/>
          </a:xfrm>
          <a:prstGeom prst="roundRect">
            <a:avLst>
              <a:gd name="adj" fmla="val 0"/>
            </a:avLst>
          </a:prstGeom>
          <a:solidFill>
            <a:srgbClr val="1F4E7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sx="0" sy="0" algn="ctr" rotWithShape="0">
                    <a:srgbClr val="000000">
                      <a:alpha val="0"/>
                    </a:srgbClr>
                  </a:outerShdw>
                </a:effectLst>
              </a14:hiddenEffects>
            </a:ext>
          </a:extLst>
        </p:spPr>
        <p:txBody>
          <a:bodyPr vert="horz" wrap="square" lIns="37684" tIns="37684" rIns="37684" bIns="37684" numCol="1" anchor="t" anchorCtr="0" compatLnSpc="1">
            <a:prstTxWarp prst="textNoShape">
              <a:avLst/>
            </a:prstTxWarp>
          </a:bodyPr>
          <a:lstStyle/>
          <a:p>
            <a:endParaRPr lang="en-US" sz="1855"/>
          </a:p>
        </p:txBody>
      </p:sp>
      <p:sp>
        <p:nvSpPr>
          <p:cNvPr id="12" name="Oval 10">
            <a:extLst>
              <a:ext uri="{FF2B5EF4-FFF2-40B4-BE49-F238E27FC236}">
                <a16:creationId xmlns:a16="http://schemas.microsoft.com/office/drawing/2014/main" id="{C52C1657-88E7-44EB-8F4C-5E8713C405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5149" y="1156064"/>
            <a:ext cx="981021" cy="981021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76200" dist="76201" dir="2700000" algn="tl" rotWithShape="0">
              <a:srgbClr val="00000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37684" tIns="37684" rIns="37684" bIns="37684" numCol="1" anchor="t" anchorCtr="0" compatLnSpc="1">
            <a:prstTxWarp prst="textNoShape">
              <a:avLst/>
            </a:prstTxWarp>
          </a:bodyPr>
          <a:lstStyle/>
          <a:p>
            <a:endParaRPr lang="en-US" sz="1855"/>
          </a:p>
        </p:txBody>
      </p:sp>
      <p:sp>
        <p:nvSpPr>
          <p:cNvPr id="13" name="AutoShape 11">
            <a:extLst>
              <a:ext uri="{FF2B5EF4-FFF2-40B4-BE49-F238E27FC236}">
                <a16:creationId xmlns:a16="http://schemas.microsoft.com/office/drawing/2014/main" id="{C4299EA5-9165-4A13-A074-7B165962D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2866" y="1041754"/>
            <a:ext cx="1666866" cy="5007836"/>
          </a:xfrm>
          <a:prstGeom prst="roundRect">
            <a:avLst>
              <a:gd name="adj" fmla="val 0"/>
            </a:avLst>
          </a:prstGeom>
          <a:solidFill>
            <a:srgbClr val="1F4E7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sx="0" sy="0" algn="ctr" rotWithShape="0">
                    <a:srgbClr val="000000">
                      <a:alpha val="0"/>
                    </a:srgbClr>
                  </a:outerShdw>
                </a:effectLst>
              </a14:hiddenEffects>
            </a:ext>
          </a:extLst>
        </p:spPr>
        <p:txBody>
          <a:bodyPr vert="horz" wrap="square" lIns="37684" tIns="37684" rIns="37684" bIns="37684" numCol="1" anchor="t" anchorCtr="0" compatLnSpc="1">
            <a:prstTxWarp prst="textNoShape">
              <a:avLst/>
            </a:prstTxWarp>
          </a:bodyPr>
          <a:lstStyle/>
          <a:p>
            <a:endParaRPr lang="en-US" sz="1855"/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918AC901-ABAC-439D-AD98-DDD082880A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541" y="137033"/>
            <a:ext cx="7114570" cy="804884"/>
          </a:xfrm>
          <a:prstGeom prst="rect">
            <a:avLst/>
          </a:prstGeom>
          <a:solidFill>
            <a:srgbClr val="FFC000"/>
          </a:solidFill>
          <a:ln w="76200" algn="ctr">
            <a:solidFill>
              <a:srgbClr val="1F4E7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7684" tIns="37684" rIns="37684" bIns="37684" numCol="1" anchor="t" anchorCtr="0" compatLnSpc="1">
            <a:prstTxWarp prst="textNoShape">
              <a:avLst/>
            </a:prstTxWarp>
          </a:bodyPr>
          <a:lstStyle/>
          <a:p>
            <a:endParaRPr lang="en-US" sz="1855"/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id="{EBC5966D-FCA7-4C89-B16D-BA1999D34D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1366" y="138308"/>
            <a:ext cx="6966983" cy="892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7684" tIns="37684" rIns="37684" bIns="37684" numCol="1" anchor="t" anchorCtr="0" compatLnSpc="1">
            <a:prstTxWarp prst="textNoShape">
              <a:avLst/>
            </a:prstTxWarp>
          </a:bodyPr>
          <a:lstStyle/>
          <a:p>
            <a:pPr algn="ctr" defTabSz="942105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647" b="1" dirty="0">
                <a:solidFill>
                  <a:srgbClr val="000000"/>
                </a:solidFill>
                <a:latin typeface="Bell MT" panose="02020503060305020303" pitchFamily="18" charset="0"/>
              </a:rPr>
              <a:t>New Jersey Social and Emotional Learning</a:t>
            </a:r>
          </a:p>
          <a:p>
            <a:pPr algn="ctr" defTabSz="942105" eaLnBrk="0" fontAlgn="base" hangingPunct="0">
              <a:lnSpc>
                <a:spcPct val="86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647" b="1" dirty="0">
                <a:solidFill>
                  <a:srgbClr val="000000"/>
                </a:solidFill>
                <a:latin typeface="Bell MT" panose="02020503060305020303" pitchFamily="18" charset="0"/>
              </a:rPr>
              <a:t>Competencies and Sub-Competencies</a:t>
            </a:r>
            <a:endParaRPr lang="en-US" altLang="en-US" sz="2647" dirty="0">
              <a:latin typeface="Arial" panose="020B0604020202020204" pitchFamily="34" charset="0"/>
            </a:endParaRPr>
          </a:p>
        </p:txBody>
      </p:sp>
      <p:grpSp>
        <p:nvGrpSpPr>
          <p:cNvPr id="1029" name="Group 1028">
            <a:extLst>
              <a:ext uri="{FF2B5EF4-FFF2-40B4-BE49-F238E27FC236}">
                <a16:creationId xmlns:a16="http://schemas.microsoft.com/office/drawing/2014/main" id="{2AA2DD5A-CD47-4E35-B0D0-937AB3FD5C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367236" y="1137621"/>
            <a:ext cx="981021" cy="981021"/>
            <a:chOff x="2577481" y="1310206"/>
            <a:chExt cx="1111824" cy="1111824"/>
          </a:xfrm>
        </p:grpSpPr>
        <p:sp>
          <p:nvSpPr>
            <p:cNvPr id="16" name="Oval 14">
              <a:extLst>
                <a:ext uri="{FF2B5EF4-FFF2-40B4-BE49-F238E27FC236}">
                  <a16:creationId xmlns:a16="http://schemas.microsoft.com/office/drawing/2014/main" id="{1152DCA1-8935-4140-BD15-4D901C7A8B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7481" y="1310206"/>
              <a:ext cx="1111824" cy="111182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76200" dist="76201" dir="2700000" algn="tl" rotWithShape="0">
                <a:srgbClr val="000000">
                  <a:alpha val="39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7684" tIns="37684" rIns="37684" bIns="37684" numCol="1" anchor="t" anchorCtr="0" compatLnSpc="1">
              <a:prstTxWarp prst="textNoShape">
                <a:avLst/>
              </a:prstTxWarp>
            </a:bodyPr>
            <a:lstStyle/>
            <a:p>
              <a:endParaRPr lang="en-US" sz="1855"/>
            </a:p>
          </p:txBody>
        </p:sp>
        <p:pic>
          <p:nvPicPr>
            <p:cNvPr id="1039" name="Picture 15">
              <a:extLst>
                <a:ext uri="{FF2B5EF4-FFF2-40B4-BE49-F238E27FC236}">
                  <a16:creationId xmlns:a16="http://schemas.microsoft.com/office/drawing/2014/main" id="{7EA46D7B-BE7B-4291-9C0D-B047B167A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23397" y="1355303"/>
              <a:ext cx="1019992" cy="10216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  <p:sp>
        <p:nvSpPr>
          <p:cNvPr id="17" name="AutoShape 16">
            <a:extLst>
              <a:ext uri="{FF2B5EF4-FFF2-40B4-BE49-F238E27FC236}">
                <a16:creationId xmlns:a16="http://schemas.microsoft.com/office/drawing/2014/main" id="{A9DB47FC-1F44-46AF-908F-695684DAB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1821" y="1041754"/>
            <a:ext cx="1666866" cy="5007836"/>
          </a:xfrm>
          <a:prstGeom prst="roundRect">
            <a:avLst>
              <a:gd name="adj" fmla="val 0"/>
            </a:avLst>
          </a:prstGeom>
          <a:solidFill>
            <a:srgbClr val="1F4E7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sx="0" sy="0" algn="ctr" rotWithShape="0">
                    <a:srgbClr val="000000">
                      <a:alpha val="0"/>
                    </a:srgbClr>
                  </a:outerShdw>
                </a:effectLst>
              </a14:hiddenEffects>
            </a:ext>
          </a:extLst>
        </p:spPr>
        <p:txBody>
          <a:bodyPr vert="horz" wrap="square" lIns="37684" tIns="37684" rIns="37684" bIns="37684" numCol="1" anchor="t" anchorCtr="0" compatLnSpc="1">
            <a:prstTxWarp prst="textNoShape">
              <a:avLst/>
            </a:prstTxWarp>
          </a:bodyPr>
          <a:lstStyle/>
          <a:p>
            <a:endParaRPr lang="en-US" sz="1855"/>
          </a:p>
        </p:txBody>
      </p:sp>
      <p:grpSp>
        <p:nvGrpSpPr>
          <p:cNvPr id="1030" name="Group 1029">
            <a:extLst>
              <a:ext uri="{FF2B5EF4-FFF2-40B4-BE49-F238E27FC236}">
                <a16:creationId xmlns:a16="http://schemas.microsoft.com/office/drawing/2014/main" id="{7893984C-B8D1-4E0F-8A4D-48DD5DEC2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084746" y="1137621"/>
            <a:ext cx="981021" cy="981021"/>
            <a:chOff x="4523992" y="1310206"/>
            <a:chExt cx="1111824" cy="1111824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C79A16B4-D2E5-44B7-AA69-1D3C71DF0A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3992" y="1310206"/>
              <a:ext cx="1111824" cy="111182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76200" dist="76201" dir="2700000" algn="tl" rotWithShape="0">
                <a:srgbClr val="000000">
                  <a:alpha val="39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7684" tIns="37684" rIns="37684" bIns="37684" numCol="1" anchor="t" anchorCtr="0" compatLnSpc="1">
              <a:prstTxWarp prst="textNoShape">
                <a:avLst/>
              </a:prstTxWarp>
            </a:bodyPr>
            <a:lstStyle/>
            <a:p>
              <a:endParaRPr lang="en-US" sz="1855"/>
            </a:p>
          </p:txBody>
        </p:sp>
        <p:pic>
          <p:nvPicPr>
            <p:cNvPr id="1042" name="Picture 18">
              <a:extLst>
                <a:ext uri="{FF2B5EF4-FFF2-40B4-BE49-F238E27FC236}">
                  <a16:creationId xmlns:a16="http://schemas.microsoft.com/office/drawing/2014/main" id="{D78BA843-E814-4EC5-BFD8-4D22DE5118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69908" y="1355303"/>
              <a:ext cx="1019992" cy="10216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  <p:sp>
        <p:nvSpPr>
          <p:cNvPr id="19" name="Oval 19">
            <a:extLst>
              <a:ext uri="{FF2B5EF4-FFF2-40B4-BE49-F238E27FC236}">
                <a16:creationId xmlns:a16="http://schemas.microsoft.com/office/drawing/2014/main" id="{A17DA681-D340-49D5-A970-7B7DF2990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1340" y="1156064"/>
            <a:ext cx="982467" cy="981021"/>
          </a:xfrm>
          <a:prstGeom prst="ellipse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7684" tIns="37684" rIns="37684" bIns="37684" numCol="1" anchor="t" anchorCtr="0" compatLnSpc="1">
            <a:prstTxWarp prst="textNoShape">
              <a:avLst/>
            </a:prstTxWarp>
          </a:bodyPr>
          <a:lstStyle/>
          <a:p>
            <a:endParaRPr lang="en-US" sz="1855"/>
          </a:p>
        </p:txBody>
      </p:sp>
      <p:grpSp>
        <p:nvGrpSpPr>
          <p:cNvPr id="1032" name="Group 1031">
            <a:extLst>
              <a:ext uri="{FF2B5EF4-FFF2-40B4-BE49-F238E27FC236}">
                <a16:creationId xmlns:a16="http://schemas.microsoft.com/office/drawing/2014/main" id="{D36D54FA-231D-42E9-AA27-0275CAF6B7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525553" y="1137621"/>
            <a:ext cx="981021" cy="981021"/>
            <a:chOff x="8423574" y="1310206"/>
            <a:chExt cx="1111824" cy="1111824"/>
          </a:xfrm>
        </p:grpSpPr>
        <p:sp>
          <p:nvSpPr>
            <p:cNvPr id="10" name="Oval 8">
              <a:extLst>
                <a:ext uri="{FF2B5EF4-FFF2-40B4-BE49-F238E27FC236}">
                  <a16:creationId xmlns:a16="http://schemas.microsoft.com/office/drawing/2014/main" id="{C21DDED9-B673-45C2-8500-801F8B6226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23574" y="1310206"/>
              <a:ext cx="1111824" cy="111182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76200" dist="76201" dir="2700000" algn="tl" rotWithShape="0">
                <a:srgbClr val="000000">
                  <a:alpha val="39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7684" tIns="37684" rIns="37684" bIns="37684" numCol="1" anchor="t" anchorCtr="0" compatLnSpc="1">
              <a:prstTxWarp prst="textNoShape">
                <a:avLst/>
              </a:prstTxWarp>
            </a:bodyPr>
            <a:lstStyle/>
            <a:p>
              <a:endParaRPr lang="en-US" sz="1855"/>
            </a:p>
          </p:txBody>
        </p:sp>
        <p:pic>
          <p:nvPicPr>
            <p:cNvPr id="1044" name="Picture 20">
              <a:extLst>
                <a:ext uri="{FF2B5EF4-FFF2-40B4-BE49-F238E27FC236}">
                  <a16:creationId xmlns:a16="http://schemas.microsoft.com/office/drawing/2014/main" id="{71629CFD-3522-43CD-A937-41478C62EA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68671" y="1355303"/>
              <a:ext cx="1021630" cy="10216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  <p:grpSp>
        <p:nvGrpSpPr>
          <p:cNvPr id="1031" name="Group 1030">
            <a:extLst>
              <a:ext uri="{FF2B5EF4-FFF2-40B4-BE49-F238E27FC236}">
                <a16:creationId xmlns:a16="http://schemas.microsoft.com/office/drawing/2014/main" id="{65B7214B-D81F-49BF-9D88-03B32982B4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803701" y="1137621"/>
            <a:ext cx="981021" cy="981021"/>
            <a:chOff x="6472141" y="1310206"/>
            <a:chExt cx="1111824" cy="1111824"/>
          </a:xfrm>
        </p:grpSpPr>
        <p:sp>
          <p:nvSpPr>
            <p:cNvPr id="20" name="Oval 21">
              <a:extLst>
                <a:ext uri="{FF2B5EF4-FFF2-40B4-BE49-F238E27FC236}">
                  <a16:creationId xmlns:a16="http://schemas.microsoft.com/office/drawing/2014/main" id="{A1F91493-C341-4F2B-B451-799C9639B6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72141" y="1310206"/>
              <a:ext cx="1111824" cy="111182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7684" tIns="37684" rIns="37684" bIns="37684" numCol="1" anchor="t" anchorCtr="0" compatLnSpc="1">
              <a:prstTxWarp prst="textNoShape">
                <a:avLst/>
              </a:prstTxWarp>
            </a:bodyPr>
            <a:lstStyle/>
            <a:p>
              <a:endParaRPr lang="en-US" sz="1855"/>
            </a:p>
          </p:txBody>
        </p:sp>
        <p:pic>
          <p:nvPicPr>
            <p:cNvPr id="1046" name="Picture 22">
              <a:extLst>
                <a:ext uri="{FF2B5EF4-FFF2-40B4-BE49-F238E27FC236}">
                  <a16:creationId xmlns:a16="http://schemas.microsoft.com/office/drawing/2014/main" id="{7ABD9460-243E-4961-93C4-7ADA5A922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19698" y="1356122"/>
              <a:ext cx="1019992" cy="10199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  <p:sp>
        <p:nvSpPr>
          <p:cNvPr id="21" name="AutoShape 23">
            <a:extLst>
              <a:ext uri="{FF2B5EF4-FFF2-40B4-BE49-F238E27FC236}">
                <a16:creationId xmlns:a16="http://schemas.microsoft.com/office/drawing/2014/main" id="{C95C50F7-49B1-4CBB-A98D-0DDB8FCF38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909" y="1041753"/>
            <a:ext cx="1666866" cy="5007835"/>
          </a:xfrm>
          <a:prstGeom prst="roundRect">
            <a:avLst>
              <a:gd name="adj" fmla="val 0"/>
            </a:avLst>
          </a:prstGeom>
          <a:solidFill>
            <a:srgbClr val="1F4E7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sx="0" sy="0" algn="ctr" rotWithShape="0">
                    <a:srgbClr val="000000">
                      <a:alpha val="0"/>
                    </a:srgbClr>
                  </a:outerShdw>
                </a:effectLst>
              </a14:hiddenEffects>
            </a:ext>
          </a:extLst>
        </p:spPr>
        <p:txBody>
          <a:bodyPr vert="horz" wrap="square" lIns="37684" tIns="37684" rIns="37684" bIns="37684" numCol="1" anchor="t" anchorCtr="0" compatLnSpc="1">
            <a:prstTxWarp prst="textNoShape">
              <a:avLst/>
            </a:prstTxWarp>
          </a:bodyPr>
          <a:lstStyle/>
          <a:p>
            <a:endParaRPr lang="en-US" sz="1855"/>
          </a:p>
        </p:txBody>
      </p:sp>
      <p:grpSp>
        <p:nvGrpSpPr>
          <p:cNvPr id="1028" name="Group 1027">
            <a:extLst>
              <a:ext uri="{FF2B5EF4-FFF2-40B4-BE49-F238E27FC236}">
                <a16:creationId xmlns:a16="http://schemas.microsoft.com/office/drawing/2014/main" id="{D8213C40-CC45-4A77-90D1-FC498F3DE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46831" y="1137621"/>
            <a:ext cx="981021" cy="981021"/>
            <a:chOff x="627689" y="1310205"/>
            <a:chExt cx="1111824" cy="1111824"/>
          </a:xfrm>
        </p:grpSpPr>
        <p:sp>
          <p:nvSpPr>
            <p:cNvPr id="22" name="Oval 24">
              <a:extLst>
                <a:ext uri="{FF2B5EF4-FFF2-40B4-BE49-F238E27FC236}">
                  <a16:creationId xmlns:a16="http://schemas.microsoft.com/office/drawing/2014/main" id="{E032D690-609E-413E-8362-BFBE103E1E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7689" y="1310205"/>
              <a:ext cx="1111824" cy="111182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76200" dist="76201" dir="2700000" algn="tl" rotWithShape="0">
                <a:srgbClr val="000000">
                  <a:alpha val="39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7684" tIns="37684" rIns="37684" bIns="37684" numCol="1" anchor="t" anchorCtr="0" compatLnSpc="1">
              <a:prstTxWarp prst="textNoShape">
                <a:avLst/>
              </a:prstTxWarp>
            </a:bodyPr>
            <a:lstStyle/>
            <a:p>
              <a:endParaRPr lang="en-US" sz="1855"/>
            </a:p>
          </p:txBody>
        </p:sp>
        <p:pic>
          <p:nvPicPr>
            <p:cNvPr id="1049" name="Picture 25">
              <a:extLst>
                <a:ext uri="{FF2B5EF4-FFF2-40B4-BE49-F238E27FC236}">
                  <a16:creationId xmlns:a16="http://schemas.microsoft.com/office/drawing/2014/main" id="{552D9A75-2DEE-457A-B1B4-822708F176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08" b="308"/>
            <a:stretch>
              <a:fillRect/>
            </a:stretch>
          </p:blipFill>
          <p:spPr bwMode="auto">
            <a:xfrm>
              <a:off x="673605" y="1355302"/>
              <a:ext cx="1019992" cy="10216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  <p:sp>
        <p:nvSpPr>
          <p:cNvPr id="23" name="Text Box 26">
            <a:extLst>
              <a:ext uri="{FF2B5EF4-FFF2-40B4-BE49-F238E27FC236}">
                <a16:creationId xmlns:a16="http://schemas.microsoft.com/office/drawing/2014/main" id="{969A5427-6E98-47ED-A880-8E10FEFA0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680" y="2148829"/>
            <a:ext cx="1527961" cy="632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7684" tIns="37684" rIns="37684" bIns="37684" numCol="1" anchor="t" anchorCtr="0" compatLnSpc="1">
            <a:prstTxWarp prst="textNoShape">
              <a:avLst/>
            </a:prstTxWarp>
          </a:bodyPr>
          <a:lstStyle/>
          <a:p>
            <a:pPr algn="ctr" defTabSz="9421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700" b="1" dirty="0">
                <a:solidFill>
                  <a:srgbClr val="FFC000"/>
                </a:solidFill>
                <a:latin typeface="Bell MT" panose="02020503060305020303" pitchFamily="18" charset="0"/>
              </a:rPr>
              <a:t>Self-Awareness</a:t>
            </a:r>
          </a:p>
        </p:txBody>
      </p:sp>
      <p:sp>
        <p:nvSpPr>
          <p:cNvPr id="24" name="Text Box 27">
            <a:extLst>
              <a:ext uri="{FF2B5EF4-FFF2-40B4-BE49-F238E27FC236}">
                <a16:creationId xmlns:a16="http://schemas.microsoft.com/office/drawing/2014/main" id="{B1B96185-1A9F-4D81-B2BD-7FB2CA3921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3123" y="2147384"/>
            <a:ext cx="1606096" cy="633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7684" tIns="37684" rIns="37684" bIns="37684" numCol="1" anchor="t" anchorCtr="0" compatLnSpc="1">
            <a:prstTxWarp prst="textNoShape">
              <a:avLst/>
            </a:prstTxWarp>
          </a:bodyPr>
          <a:lstStyle/>
          <a:p>
            <a:pPr algn="ctr" defTabSz="9421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700" b="1" dirty="0">
                <a:solidFill>
                  <a:srgbClr val="FFC000"/>
                </a:solidFill>
                <a:latin typeface="Bell MT" panose="02020503060305020303" pitchFamily="18" charset="0"/>
              </a:rPr>
              <a:t>Self-Management</a:t>
            </a:r>
          </a:p>
        </p:txBody>
      </p:sp>
      <p:sp>
        <p:nvSpPr>
          <p:cNvPr id="25" name="Text Box 28">
            <a:extLst>
              <a:ext uri="{FF2B5EF4-FFF2-40B4-BE49-F238E27FC236}">
                <a16:creationId xmlns:a16="http://schemas.microsoft.com/office/drawing/2014/main" id="{720134F4-2BDD-4B13-A6A5-DA72C2812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9185" y="2147384"/>
            <a:ext cx="1606096" cy="633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7684" tIns="37684" rIns="37684" bIns="37684" numCol="1" anchor="t" anchorCtr="0" compatLnSpc="1">
            <a:prstTxWarp prst="textNoShape">
              <a:avLst/>
            </a:prstTxWarp>
          </a:bodyPr>
          <a:lstStyle/>
          <a:p>
            <a:pPr algn="ctr" defTabSz="9421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700" b="1" dirty="0">
                <a:solidFill>
                  <a:srgbClr val="FFC000"/>
                </a:solidFill>
                <a:latin typeface="Bell MT" panose="02020503060305020303" pitchFamily="18" charset="0"/>
              </a:rPr>
              <a:t>Social Awareness</a:t>
            </a:r>
          </a:p>
        </p:txBody>
      </p:sp>
      <p:sp>
        <p:nvSpPr>
          <p:cNvPr id="26" name="Text Box 29">
            <a:extLst>
              <a:ext uri="{FF2B5EF4-FFF2-40B4-BE49-F238E27FC236}">
                <a16:creationId xmlns:a16="http://schemas.microsoft.com/office/drawing/2014/main" id="{D08602A4-2E57-4F3F-931A-EAF83682EA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7628" y="2147384"/>
            <a:ext cx="1691464" cy="633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7684" tIns="37684" rIns="37684" bIns="37684" numCol="1" anchor="t" anchorCtr="0" compatLnSpc="1">
            <a:prstTxWarp prst="textNoShape">
              <a:avLst/>
            </a:prstTxWarp>
          </a:bodyPr>
          <a:lstStyle/>
          <a:p>
            <a:pPr algn="ctr" defTabSz="9421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700" b="1" spc="-26" dirty="0">
                <a:solidFill>
                  <a:srgbClr val="FFC000"/>
                </a:solidFill>
                <a:latin typeface="Bell MT" panose="02020503060305020303" pitchFamily="18" charset="0"/>
              </a:rPr>
              <a:t>Responsible Decision-Making</a:t>
            </a:r>
          </a:p>
        </p:txBody>
      </p:sp>
      <p:sp>
        <p:nvSpPr>
          <p:cNvPr id="27" name="Text Box 30">
            <a:extLst>
              <a:ext uri="{FF2B5EF4-FFF2-40B4-BE49-F238E27FC236}">
                <a16:creationId xmlns:a16="http://schemas.microsoft.com/office/drawing/2014/main" id="{7CDF2467-F9E1-47E4-9908-55D1081C4E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7356" y="2147384"/>
            <a:ext cx="1590180" cy="633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7684" tIns="37684" rIns="37684" bIns="37684" numCol="1" anchor="t" anchorCtr="0" compatLnSpc="1">
            <a:prstTxWarp prst="textNoShape">
              <a:avLst/>
            </a:prstTxWarp>
          </a:bodyPr>
          <a:lstStyle/>
          <a:p>
            <a:pPr algn="ctr" defTabSz="94210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700" b="1" dirty="0">
                <a:solidFill>
                  <a:srgbClr val="FFC000"/>
                </a:solidFill>
                <a:latin typeface="Bell MT" panose="02020503060305020303" pitchFamily="18" charset="0"/>
              </a:rPr>
              <a:t>Relationship Skills</a:t>
            </a:r>
            <a:endParaRPr lang="en-US" altLang="en-US" sz="1700" dirty="0">
              <a:solidFill>
                <a:srgbClr val="FFC000"/>
              </a:solidFill>
              <a:latin typeface="Arial" panose="020B0604020202020204" pitchFamily="34" charset="0"/>
            </a:endParaRPr>
          </a:p>
        </p:txBody>
      </p:sp>
      <p:sp>
        <p:nvSpPr>
          <p:cNvPr id="28" name="AutoShape 31">
            <a:extLst>
              <a:ext uri="{FF2B5EF4-FFF2-40B4-BE49-F238E27FC236}">
                <a16:creationId xmlns:a16="http://schemas.microsoft.com/office/drawing/2014/main" id="{FCE17D98-80A0-4EB8-A274-C7F5E2265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825" y="2663991"/>
            <a:ext cx="1695457" cy="3843054"/>
          </a:xfrm>
          <a:prstGeom prst="flowChartAlternateProces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000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7684" tIns="37684" rIns="37684" bIns="37684" numCol="1" anchor="t" anchorCtr="0" compatLnSpc="1">
            <a:prstTxWarp prst="textNoShape">
              <a:avLst/>
            </a:prstTxWarp>
          </a:bodyPr>
          <a:lstStyle/>
          <a:p>
            <a:pPr marL="149887" indent="-148486" defTabSz="942105" eaLnBrk="0" fontAlgn="base" hangingPunct="0">
              <a:spcBef>
                <a:spcPct val="0"/>
              </a:spcBef>
              <a:spcAft>
                <a:spcPct val="0"/>
              </a:spcAft>
              <a:buSzPct val="140000"/>
              <a:buFont typeface="Arial" panose="020B0604020202020204" pitchFamily="34" charset="0"/>
              <a:buChar char="•"/>
            </a:pPr>
            <a:r>
              <a:rPr lang="en-US" altLang="en-US" sz="1235" b="1" dirty="0">
                <a:solidFill>
                  <a:schemeClr val="bg1"/>
                </a:solidFill>
                <a:latin typeface="Bell MT" panose="02020503060305020303" pitchFamily="18" charset="0"/>
              </a:rPr>
              <a:t>Understand</a:t>
            </a: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 </a:t>
            </a:r>
            <a:b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and practice </a:t>
            </a:r>
            <a:b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strategies for </a:t>
            </a:r>
            <a:b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managing one’s own emotions, thoughts and behaviors</a:t>
            </a:r>
          </a:p>
          <a:p>
            <a:pPr marL="149887" indent="-148486" defTabSz="942105" eaLnBrk="0" fontAlgn="base" hangingPunct="0">
              <a:spcBef>
                <a:spcPct val="0"/>
              </a:spcBef>
              <a:spcAft>
                <a:spcPct val="0"/>
              </a:spcAft>
              <a:buSzPct val="140000"/>
              <a:buFont typeface="Arial" panose="020B0604020202020204" pitchFamily="34" charset="0"/>
              <a:buChar char="•"/>
            </a:pPr>
            <a:r>
              <a:rPr lang="en-US" altLang="en-US" sz="1235" b="1" dirty="0">
                <a:solidFill>
                  <a:schemeClr val="bg1"/>
                </a:solidFill>
                <a:latin typeface="Bell MT" panose="02020503060305020303" pitchFamily="18" charset="0"/>
              </a:rPr>
              <a:t>Recognize</a:t>
            </a: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 </a:t>
            </a:r>
            <a:b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the skills needed </a:t>
            </a:r>
            <a:b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to establish and achieve personal </a:t>
            </a:r>
            <a:b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and educational goals</a:t>
            </a:r>
          </a:p>
          <a:p>
            <a:pPr marL="149887" indent="-148486" defTabSz="942105" eaLnBrk="0" fontAlgn="base" hangingPunct="0">
              <a:spcBef>
                <a:spcPct val="0"/>
              </a:spcBef>
              <a:spcAft>
                <a:spcPct val="0"/>
              </a:spcAft>
              <a:buSzPct val="140000"/>
              <a:buFont typeface="Arial" panose="020B0604020202020204" pitchFamily="34" charset="0"/>
              <a:buChar char="•"/>
            </a:pPr>
            <a:r>
              <a:rPr lang="en-US" altLang="en-US" sz="1235" b="1" dirty="0">
                <a:solidFill>
                  <a:schemeClr val="bg1"/>
                </a:solidFill>
                <a:latin typeface="Bell MT" panose="02020503060305020303" pitchFamily="18" charset="0"/>
              </a:rPr>
              <a:t>Identify</a:t>
            </a: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 </a:t>
            </a:r>
            <a:b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and apply ways </a:t>
            </a:r>
            <a:b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to persevere or </a:t>
            </a:r>
            <a:b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overcome barriers through alternative methods to achieve one’s goals </a:t>
            </a:r>
          </a:p>
        </p:txBody>
      </p:sp>
      <p:sp>
        <p:nvSpPr>
          <p:cNvPr id="29" name="AutoShape 32">
            <a:extLst>
              <a:ext uri="{FF2B5EF4-FFF2-40B4-BE49-F238E27FC236}">
                <a16:creationId xmlns:a16="http://schemas.microsoft.com/office/drawing/2014/main" id="{909FB244-EDB6-4277-9947-DD19A27E9B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996" y="2651465"/>
            <a:ext cx="1685332" cy="3426337"/>
          </a:xfrm>
          <a:prstGeom prst="flowChartAlternateProces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000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7684" tIns="37684" rIns="37684" bIns="37684" numCol="1" anchor="t" anchorCtr="0" compatLnSpc="1">
            <a:prstTxWarp prst="textNoShape">
              <a:avLst/>
            </a:prstTxWarp>
          </a:bodyPr>
          <a:lstStyle/>
          <a:p>
            <a:pPr marL="148486" indent="-148486" defTabSz="942105" eaLnBrk="0" fontAlgn="base" hangingPunct="0">
              <a:spcBef>
                <a:spcPct val="0"/>
              </a:spcBef>
              <a:spcAft>
                <a:spcPct val="0"/>
              </a:spcAft>
              <a:buSzPct val="140000"/>
              <a:buFont typeface="Arial" panose="020B0604020202020204" pitchFamily="34" charset="0"/>
              <a:buChar char="•"/>
            </a:pPr>
            <a:r>
              <a:rPr lang="en-US" altLang="en-US" sz="1235" b="1" dirty="0">
                <a:solidFill>
                  <a:schemeClr val="bg1"/>
                </a:solidFill>
                <a:latin typeface="Bell MT" panose="02020503060305020303" pitchFamily="18" charset="0"/>
              </a:rPr>
              <a:t>Recognize</a:t>
            </a:r>
            <a:r>
              <a:rPr lang="en-US" altLang="en-US" sz="1191" b="1" dirty="0">
                <a:solidFill>
                  <a:schemeClr val="bg1"/>
                </a:solidFill>
                <a:latin typeface="Bell MT" panose="02020503060305020303" pitchFamily="18" charset="0"/>
              </a:rPr>
              <a:t> </a:t>
            </a:r>
            <a:br>
              <a:rPr lang="en-US" altLang="en-US" sz="1191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one’s feelings </a:t>
            </a:r>
            <a:b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and thoughts</a:t>
            </a:r>
          </a:p>
          <a:p>
            <a:pPr marL="148486" indent="-148486" defTabSz="942105" eaLnBrk="0" fontAlgn="base" hangingPunct="0">
              <a:spcBef>
                <a:spcPct val="0"/>
              </a:spcBef>
              <a:spcAft>
                <a:spcPct val="0"/>
              </a:spcAft>
              <a:buSzPct val="140000"/>
              <a:buFont typeface="Arial" panose="020B0604020202020204" pitchFamily="34" charset="0"/>
              <a:buChar char="•"/>
            </a:pPr>
            <a:r>
              <a:rPr lang="en-US" altLang="en-US" sz="1235" b="1" dirty="0">
                <a:solidFill>
                  <a:schemeClr val="bg1"/>
                </a:solidFill>
                <a:latin typeface="Bell MT" panose="02020503060305020303" pitchFamily="18" charset="0"/>
              </a:rPr>
              <a:t>Recognize</a:t>
            </a: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 </a:t>
            </a:r>
            <a:b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the impact of </a:t>
            </a:r>
            <a:b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one’s feelings and thoughts on one’s own behavior</a:t>
            </a:r>
          </a:p>
          <a:p>
            <a:pPr marL="148486" indent="-148486" defTabSz="942105" eaLnBrk="0" fontAlgn="base" hangingPunct="0">
              <a:spcBef>
                <a:spcPct val="0"/>
              </a:spcBef>
              <a:spcAft>
                <a:spcPct val="0"/>
              </a:spcAft>
              <a:buSzPct val="140000"/>
              <a:buFont typeface="Arial" panose="020B0604020202020204" pitchFamily="34" charset="0"/>
              <a:buChar char="•"/>
            </a:pPr>
            <a:r>
              <a:rPr lang="en-US" altLang="en-US" sz="1235" b="1" dirty="0">
                <a:solidFill>
                  <a:schemeClr val="bg1"/>
                </a:solidFill>
                <a:latin typeface="Bell MT" panose="02020503060305020303" pitchFamily="18" charset="0"/>
              </a:rPr>
              <a:t>Recognize</a:t>
            </a: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 </a:t>
            </a:r>
            <a:b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one’s personal </a:t>
            </a:r>
            <a:b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traits, strengths </a:t>
            </a:r>
            <a:b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and limitations </a:t>
            </a:r>
          </a:p>
          <a:p>
            <a:pPr marL="148486" indent="-148486" defTabSz="942105" eaLnBrk="0" fontAlgn="base" hangingPunct="0">
              <a:spcBef>
                <a:spcPct val="0"/>
              </a:spcBef>
              <a:spcAft>
                <a:spcPct val="0"/>
              </a:spcAft>
              <a:buSzPct val="140000"/>
              <a:buFont typeface="Arial" panose="020B0604020202020204" pitchFamily="34" charset="0"/>
              <a:buChar char="•"/>
            </a:pPr>
            <a:r>
              <a:rPr lang="en-US" altLang="en-US" sz="1235" b="1" dirty="0">
                <a:solidFill>
                  <a:schemeClr val="bg1"/>
                </a:solidFill>
                <a:latin typeface="Bell MT" panose="02020503060305020303" pitchFamily="18" charset="0"/>
              </a:rPr>
              <a:t>Recognize</a:t>
            </a: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 </a:t>
            </a:r>
            <a:b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the importance </a:t>
            </a:r>
            <a:b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of self-confidence </a:t>
            </a:r>
            <a:b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in handling daily tasks and </a:t>
            </a:r>
            <a:b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challenges</a:t>
            </a:r>
          </a:p>
        </p:txBody>
      </p:sp>
      <p:sp>
        <p:nvSpPr>
          <p:cNvPr id="30" name="AutoShape 33">
            <a:extLst>
              <a:ext uri="{FF2B5EF4-FFF2-40B4-BE49-F238E27FC236}">
                <a16:creationId xmlns:a16="http://schemas.microsoft.com/office/drawing/2014/main" id="{E3531C37-2C25-40CC-8C38-FE6655F91E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9185" y="2625731"/>
            <a:ext cx="1744346" cy="3939998"/>
          </a:xfrm>
          <a:prstGeom prst="flowChartAlternateProces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000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7684" tIns="37684" rIns="37684" bIns="37684" numCol="1" anchor="t" anchorCtr="0" compatLnSpc="1">
            <a:prstTxWarp prst="textNoShape">
              <a:avLst/>
            </a:prstTxWarp>
          </a:bodyPr>
          <a:lstStyle/>
          <a:p>
            <a:pPr marL="149887" indent="-148486" defTabSz="942105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140000"/>
              <a:buFont typeface="Arial" panose="020B0604020202020204" pitchFamily="34" charset="0"/>
              <a:buChar char="•"/>
            </a:pPr>
            <a:r>
              <a:rPr lang="en-US" altLang="en-US" sz="1235" b="1" dirty="0">
                <a:solidFill>
                  <a:schemeClr val="bg1"/>
                </a:solidFill>
                <a:latin typeface="Bell MT" panose="02020503060305020303" pitchFamily="18" charset="0"/>
              </a:rPr>
              <a:t>Recognize</a:t>
            </a: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 </a:t>
            </a:r>
            <a:b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and identify the thoughts, feelings </a:t>
            </a:r>
            <a:b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and perspectives </a:t>
            </a:r>
            <a:b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of others</a:t>
            </a:r>
          </a:p>
          <a:p>
            <a:pPr marL="149887" indent="-148486" defTabSz="942105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140000"/>
              <a:buFont typeface="Arial" panose="020B0604020202020204" pitchFamily="34" charset="0"/>
              <a:buChar char="•"/>
            </a:pPr>
            <a:r>
              <a:rPr lang="en-US" altLang="en-US" sz="1235" b="1" dirty="0">
                <a:solidFill>
                  <a:schemeClr val="bg1"/>
                </a:solidFill>
                <a:latin typeface="Bell MT" panose="02020503060305020303" pitchFamily="18" charset="0"/>
              </a:rPr>
              <a:t>Demonstrate</a:t>
            </a: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 </a:t>
            </a:r>
            <a:b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and awareness of the differences among </a:t>
            </a:r>
            <a:b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individuals, groups and others’ cultural backgrounds</a:t>
            </a:r>
          </a:p>
          <a:p>
            <a:pPr marL="149887" indent="-148486" defTabSz="942105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140000"/>
              <a:buFont typeface="Arial" panose="020B0604020202020204" pitchFamily="34" charset="0"/>
              <a:buChar char="•"/>
            </a:pPr>
            <a:r>
              <a:rPr lang="en-US" altLang="en-US" sz="1235" b="1" dirty="0">
                <a:solidFill>
                  <a:schemeClr val="bg1"/>
                </a:solidFill>
                <a:latin typeface="Bell MT" panose="02020503060305020303" pitchFamily="18" charset="0"/>
              </a:rPr>
              <a:t>Demonstrate</a:t>
            </a: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 </a:t>
            </a:r>
            <a:b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an understanding </a:t>
            </a:r>
            <a:b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of the need for </a:t>
            </a:r>
            <a:b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mutual respect </a:t>
            </a:r>
            <a:b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when viewpoints </a:t>
            </a:r>
            <a:b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differ</a:t>
            </a:r>
          </a:p>
          <a:p>
            <a:pPr marL="149887" indent="-148486" defTabSz="942105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140000"/>
              <a:buFont typeface="Arial" panose="020B0604020202020204" pitchFamily="34" charset="0"/>
              <a:buChar char="•"/>
            </a:pPr>
            <a:r>
              <a:rPr lang="en-US" altLang="en-US" sz="1235" b="1" dirty="0">
                <a:solidFill>
                  <a:schemeClr val="bg1"/>
                </a:solidFill>
                <a:latin typeface="Bell MT" panose="02020503060305020303" pitchFamily="18" charset="0"/>
              </a:rPr>
              <a:t>Demonstrate</a:t>
            </a: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 </a:t>
            </a:r>
            <a:b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an awareness of </a:t>
            </a:r>
            <a:b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the expectations for </a:t>
            </a:r>
            <a:b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social interactions </a:t>
            </a:r>
            <a:b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in a variety of settings </a:t>
            </a:r>
          </a:p>
        </p:txBody>
      </p:sp>
      <p:sp>
        <p:nvSpPr>
          <p:cNvPr id="31" name="AutoShape 34">
            <a:extLst>
              <a:ext uri="{FF2B5EF4-FFF2-40B4-BE49-F238E27FC236}">
                <a16:creationId xmlns:a16="http://schemas.microsoft.com/office/drawing/2014/main" id="{4847E9CA-0250-4897-B478-A3AF6BC8CD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6051" y="2634112"/>
            <a:ext cx="1733494" cy="3426337"/>
          </a:xfrm>
          <a:prstGeom prst="flowChartAlternateProces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000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7684" tIns="37684" rIns="37684" bIns="37684" numCol="1" anchor="t" anchorCtr="0" compatLnSpc="1">
            <a:prstTxWarp prst="textNoShape">
              <a:avLst/>
            </a:prstTxWarp>
          </a:bodyPr>
          <a:lstStyle/>
          <a:p>
            <a:pPr marL="149887" indent="-148486" defTabSz="942105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140000"/>
              <a:buFont typeface="Arial" panose="020B0604020202020204" pitchFamily="34" charset="0"/>
              <a:buChar char="•"/>
            </a:pPr>
            <a:r>
              <a:rPr lang="en-US" altLang="en-US" sz="1235" b="1" dirty="0">
                <a:solidFill>
                  <a:schemeClr val="bg1"/>
                </a:solidFill>
                <a:latin typeface="Bell MT" panose="02020503060305020303" pitchFamily="18" charset="0"/>
              </a:rPr>
              <a:t>Develop</a:t>
            </a:r>
            <a:b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implement and </a:t>
            </a:r>
            <a:b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model effective </a:t>
            </a:r>
            <a:b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problem solving </a:t>
            </a:r>
            <a:b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and critical </a:t>
            </a:r>
            <a:b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thinking skills</a:t>
            </a:r>
          </a:p>
          <a:p>
            <a:pPr marL="149887" indent="-148486" defTabSz="942105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140000"/>
              <a:buFont typeface="Arial" panose="020B0604020202020204" pitchFamily="34" charset="0"/>
              <a:buChar char="•"/>
            </a:pPr>
            <a:r>
              <a:rPr lang="en-US" altLang="en-US" sz="1235" b="1" dirty="0">
                <a:solidFill>
                  <a:schemeClr val="bg1"/>
                </a:solidFill>
                <a:latin typeface="Bell MT" panose="02020503060305020303" pitchFamily="18" charset="0"/>
              </a:rPr>
              <a:t>Identify</a:t>
            </a: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 </a:t>
            </a:r>
            <a:b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the consequences </a:t>
            </a:r>
            <a:b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associated with one’s actions in order to make constructive </a:t>
            </a:r>
            <a:b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choices</a:t>
            </a:r>
          </a:p>
          <a:p>
            <a:pPr marL="149887" indent="-148486" defTabSz="942105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140000"/>
              <a:buFont typeface="Arial" panose="020B0604020202020204" pitchFamily="34" charset="0"/>
              <a:buChar char="•"/>
            </a:pPr>
            <a:r>
              <a:rPr lang="en-US" altLang="en-US" sz="1235" b="1" dirty="0">
                <a:solidFill>
                  <a:schemeClr val="bg1"/>
                </a:solidFill>
                <a:latin typeface="Bell MT" panose="02020503060305020303" pitchFamily="18" charset="0"/>
              </a:rPr>
              <a:t>Evaluate</a:t>
            </a: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 </a:t>
            </a:r>
            <a:b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personal, ethical, safety and civic </a:t>
            </a:r>
            <a:b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chemeClr val="bg1"/>
                </a:solidFill>
                <a:latin typeface="Bell MT" panose="02020503060305020303" pitchFamily="18" charset="0"/>
              </a:rPr>
              <a:t>impact of decisions </a:t>
            </a:r>
          </a:p>
        </p:txBody>
      </p:sp>
      <p:sp>
        <p:nvSpPr>
          <p:cNvPr id="1024" name="AutoShape 35">
            <a:extLst>
              <a:ext uri="{FF2B5EF4-FFF2-40B4-BE49-F238E27FC236}">
                <a16:creationId xmlns:a16="http://schemas.microsoft.com/office/drawing/2014/main" id="{E567E901-D072-45C0-A402-EAC9F6DE0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669" y="2615184"/>
            <a:ext cx="1803770" cy="4185979"/>
          </a:xfrm>
          <a:prstGeom prst="flowChartAlternateProces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000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7684" tIns="37684" rIns="37684" bIns="37684" numCol="1" anchor="t" anchorCtr="0" compatLnSpc="1">
            <a:prstTxWarp prst="textNoShape">
              <a:avLst/>
            </a:prstTxWarp>
          </a:bodyPr>
          <a:lstStyle/>
          <a:p>
            <a:pPr marL="148486" indent="-148486" defTabSz="942105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140000"/>
              <a:buFont typeface="Arial" panose="020B0604020202020204" pitchFamily="34" charset="0"/>
              <a:buChar char="•"/>
            </a:pPr>
            <a:r>
              <a:rPr lang="en-US" altLang="en-US" sz="1235" b="1" dirty="0">
                <a:solidFill>
                  <a:schemeClr val="bg1"/>
                </a:solidFill>
                <a:latin typeface="Bell MT" panose="02020503060305020303" pitchFamily="18" charset="0"/>
              </a:rPr>
              <a:t>Establish</a:t>
            </a:r>
            <a:r>
              <a:rPr lang="en-US" altLang="en-US" sz="1129" b="1" dirty="0">
                <a:solidFill>
                  <a:srgbClr val="FFFFFF"/>
                </a:solidFill>
                <a:latin typeface="Bell MT" panose="02020503060305020303" pitchFamily="18" charset="0"/>
              </a:rPr>
              <a:t> </a:t>
            </a:r>
            <a:br>
              <a:rPr lang="en-US" altLang="en-US" sz="1129" b="1" dirty="0">
                <a:solidFill>
                  <a:srgbClr val="FFFFFF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rgbClr val="FFFFFF"/>
                </a:solidFill>
                <a:latin typeface="Bell MT" panose="02020503060305020303" pitchFamily="18" charset="0"/>
              </a:rPr>
              <a:t>and maintain healthy relationships</a:t>
            </a:r>
          </a:p>
          <a:p>
            <a:pPr marL="148486" indent="-148486" defTabSz="942105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140000"/>
              <a:buFont typeface="Arial" panose="020B0604020202020204" pitchFamily="34" charset="0"/>
              <a:buChar char="•"/>
            </a:pPr>
            <a:r>
              <a:rPr lang="en-US" altLang="en-US" sz="1235" b="1" dirty="0">
                <a:solidFill>
                  <a:schemeClr val="bg1"/>
                </a:solidFill>
                <a:latin typeface="Bell MT" panose="02020503060305020303" pitchFamily="18" charset="0"/>
              </a:rPr>
              <a:t>Utilize</a:t>
            </a:r>
            <a:r>
              <a:rPr lang="en-US" altLang="en-US" sz="1324" b="1" dirty="0">
                <a:solidFill>
                  <a:schemeClr val="bg1"/>
                </a:solidFill>
                <a:latin typeface="Bell MT" panose="02020503060305020303" pitchFamily="18" charset="0"/>
              </a:rPr>
              <a:t> </a:t>
            </a:r>
            <a:br>
              <a:rPr lang="en-US" altLang="en-US" sz="1129" b="1" dirty="0">
                <a:solidFill>
                  <a:srgbClr val="FFFFFF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rgbClr val="FFFFFF"/>
                </a:solidFill>
                <a:latin typeface="Bell MT" panose="02020503060305020303" pitchFamily="18" charset="0"/>
              </a:rPr>
              <a:t>positive </a:t>
            </a:r>
            <a:r>
              <a:rPr lang="en-US" altLang="en-US" sz="1129" b="1" dirty="0" err="1">
                <a:solidFill>
                  <a:srgbClr val="FFFFFF"/>
                </a:solidFill>
                <a:latin typeface="Bell MT" panose="02020503060305020303" pitchFamily="18" charset="0"/>
              </a:rPr>
              <a:t>communica-tion</a:t>
            </a:r>
            <a:r>
              <a:rPr lang="en-US" altLang="en-US" sz="1129" b="1" dirty="0">
                <a:solidFill>
                  <a:srgbClr val="FFFFFF"/>
                </a:solidFill>
                <a:latin typeface="Bell MT" panose="02020503060305020303" pitchFamily="18" charset="0"/>
              </a:rPr>
              <a:t> and social skills to interact effectively with others</a:t>
            </a:r>
          </a:p>
          <a:p>
            <a:pPr marL="148486" indent="-148486" defTabSz="942105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140000"/>
              <a:buFont typeface="Arial" panose="020B0604020202020204" pitchFamily="34" charset="0"/>
              <a:buChar char="•"/>
            </a:pPr>
            <a:r>
              <a:rPr lang="en-US" altLang="en-US" sz="1235" b="1" dirty="0">
                <a:solidFill>
                  <a:schemeClr val="bg1"/>
                </a:solidFill>
                <a:latin typeface="Bell MT" panose="02020503060305020303" pitchFamily="18" charset="0"/>
              </a:rPr>
              <a:t>Identify</a:t>
            </a:r>
            <a:r>
              <a:rPr lang="en-US" altLang="en-US" sz="1129" b="1" dirty="0">
                <a:solidFill>
                  <a:srgbClr val="FFFFFF"/>
                </a:solidFill>
                <a:latin typeface="Bell MT" panose="02020503060305020303" pitchFamily="18" charset="0"/>
              </a:rPr>
              <a:t> </a:t>
            </a:r>
            <a:br>
              <a:rPr lang="en-US" altLang="en-US" sz="1129" b="1" dirty="0">
                <a:solidFill>
                  <a:srgbClr val="FFFFFF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rgbClr val="FFFFFF"/>
                </a:solidFill>
                <a:latin typeface="Bell MT" panose="02020503060305020303" pitchFamily="18" charset="0"/>
              </a:rPr>
              <a:t>ways to resist </a:t>
            </a:r>
            <a:br>
              <a:rPr lang="en-US" altLang="en-US" sz="1129" b="1" dirty="0">
                <a:solidFill>
                  <a:srgbClr val="FFFFFF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rgbClr val="FFFFFF"/>
                </a:solidFill>
                <a:latin typeface="Bell MT" panose="02020503060305020303" pitchFamily="18" charset="0"/>
              </a:rPr>
              <a:t>inappropriate </a:t>
            </a:r>
            <a:br>
              <a:rPr lang="en-US" altLang="en-US" sz="1129" b="1" dirty="0">
                <a:solidFill>
                  <a:srgbClr val="FFFFFF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rgbClr val="FFFFFF"/>
                </a:solidFill>
                <a:latin typeface="Bell MT" panose="02020503060305020303" pitchFamily="18" charset="0"/>
              </a:rPr>
              <a:t>social pressure</a:t>
            </a:r>
          </a:p>
          <a:p>
            <a:pPr marL="148486" indent="-148486" defTabSz="942105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140000"/>
              <a:buFont typeface="Arial" panose="020B0604020202020204" pitchFamily="34" charset="0"/>
              <a:buChar char="•"/>
            </a:pPr>
            <a:r>
              <a:rPr lang="en-US" altLang="en-US" sz="1235" b="1" dirty="0">
                <a:solidFill>
                  <a:schemeClr val="bg1"/>
                </a:solidFill>
                <a:latin typeface="Bell MT" panose="02020503060305020303" pitchFamily="18" charset="0"/>
              </a:rPr>
              <a:t>Demonstrate</a:t>
            </a:r>
            <a:r>
              <a:rPr lang="en-US" altLang="en-US" sz="1129" b="1" dirty="0">
                <a:solidFill>
                  <a:srgbClr val="FFC000"/>
                </a:solidFill>
                <a:latin typeface="Bell MT" panose="02020503060305020303" pitchFamily="18" charset="0"/>
              </a:rPr>
              <a:t> </a:t>
            </a:r>
            <a:br>
              <a:rPr lang="en-US" altLang="en-US" sz="1129" b="1" dirty="0">
                <a:solidFill>
                  <a:srgbClr val="FFC000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rgbClr val="FFFFFF"/>
                </a:solidFill>
                <a:latin typeface="Bell MT" panose="02020503060305020303" pitchFamily="18" charset="0"/>
              </a:rPr>
              <a:t>the ability to </a:t>
            </a:r>
            <a:br>
              <a:rPr lang="en-US" altLang="en-US" sz="1129" b="1" dirty="0">
                <a:solidFill>
                  <a:srgbClr val="FFFFFF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rgbClr val="FFFFFF"/>
                </a:solidFill>
                <a:latin typeface="Bell MT" panose="02020503060305020303" pitchFamily="18" charset="0"/>
              </a:rPr>
              <a:t>prevent and resolve interpersonal conflicts in constructive ways</a:t>
            </a:r>
          </a:p>
          <a:p>
            <a:pPr marL="148486" indent="-148486" defTabSz="942105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140000"/>
              <a:buFont typeface="Arial" panose="020B0604020202020204" pitchFamily="34" charset="0"/>
              <a:buChar char="•"/>
            </a:pPr>
            <a:r>
              <a:rPr lang="en-US" altLang="en-US" sz="1235" b="1" dirty="0">
                <a:solidFill>
                  <a:schemeClr val="bg1"/>
                </a:solidFill>
                <a:latin typeface="Bell MT" panose="02020503060305020303" pitchFamily="18" charset="0"/>
              </a:rPr>
              <a:t>Identify</a:t>
            </a:r>
            <a:r>
              <a:rPr lang="en-US" altLang="en-US" sz="1129" b="1" dirty="0">
                <a:solidFill>
                  <a:srgbClr val="FFC000"/>
                </a:solidFill>
                <a:latin typeface="Bell MT" panose="02020503060305020303" pitchFamily="18" charset="0"/>
              </a:rPr>
              <a:t> </a:t>
            </a:r>
            <a:br>
              <a:rPr lang="en-US" altLang="en-US" sz="1129" b="1" dirty="0">
                <a:solidFill>
                  <a:srgbClr val="FFC000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rgbClr val="FFFFFF"/>
                </a:solidFill>
                <a:latin typeface="Bell MT" panose="02020503060305020303" pitchFamily="18" charset="0"/>
              </a:rPr>
              <a:t>who, when, where, </a:t>
            </a:r>
            <a:br>
              <a:rPr lang="en-US" altLang="en-US" sz="1129" b="1" dirty="0">
                <a:solidFill>
                  <a:srgbClr val="FFFFFF"/>
                </a:solidFill>
                <a:latin typeface="Bell MT" panose="02020503060305020303" pitchFamily="18" charset="0"/>
              </a:rPr>
            </a:br>
            <a:r>
              <a:rPr lang="en-US" altLang="en-US" sz="1129" b="1" dirty="0">
                <a:solidFill>
                  <a:srgbClr val="FFFFFF"/>
                </a:solidFill>
                <a:latin typeface="Bell MT" panose="02020503060305020303" pitchFamily="18" charset="0"/>
              </a:rPr>
              <a:t>or how to seek help for oneself or others when needed</a:t>
            </a:r>
            <a:endParaRPr lang="en-US" altLang="en-US" sz="1129" dirty="0">
              <a:latin typeface="Arial" panose="020B0604020202020204" pitchFamily="34" charset="0"/>
            </a:endParaRPr>
          </a:p>
        </p:txBody>
      </p:sp>
      <p:pic>
        <p:nvPicPr>
          <p:cNvPr id="1060" name="Picture 36" descr="DOE_Transparent">
            <a:extLst>
              <a:ext uri="{FF2B5EF4-FFF2-40B4-BE49-F238E27FC236}">
                <a16:creationId xmlns:a16="http://schemas.microsoft.com/office/drawing/2014/main" id="{83948174-E99B-41DD-A5E7-72939BF8E4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902" y="38858"/>
            <a:ext cx="979746" cy="979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4" name="Text Box 37">
            <a:extLst>
              <a:ext uri="{FF2B5EF4-FFF2-40B4-BE49-F238E27FC236}">
                <a16:creationId xmlns:a16="http://schemas.microsoft.com/office/drawing/2014/main" id="{5529EB5A-7724-4DFC-8A72-1B16E8976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99568" y="6637725"/>
            <a:ext cx="9663680" cy="611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42709" tIns="42709" rIns="42709" bIns="42709" numCol="1" anchor="t" anchorCtr="0" compatLnSpc="1">
            <a:prstTxWarp prst="textNoShape">
              <a:avLst/>
            </a:prstTxWarp>
          </a:bodyPr>
          <a:lstStyle/>
          <a:p>
            <a:pPr algn="r" defTabSz="106766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dirty="0">
                <a:solidFill>
                  <a:srgbClr val="000000"/>
                </a:solidFill>
                <a:latin typeface="Arial" panose="020B0604020202020204" pitchFamily="34" charset="0"/>
              </a:rPr>
              <a:t>*Adopted by the New Jersey State Board of Education in August 2017</a:t>
            </a:r>
            <a:endParaRPr lang="en-US" altLang="en-US" sz="9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41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50647</TotalTime>
  <Words>35</Words>
  <Application>Microsoft Office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Bell MT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Balogun, Itunu</dc:creator>
  <cp:lastModifiedBy>Stenger, Ashley</cp:lastModifiedBy>
  <cp:revision>114</cp:revision>
  <cp:lastPrinted>2019-02-06T18:56:29Z</cp:lastPrinted>
  <dcterms:created xsi:type="dcterms:W3CDTF">2018-04-24T13:00:11Z</dcterms:created>
  <dcterms:modified xsi:type="dcterms:W3CDTF">2019-05-29T18:12:24Z</dcterms:modified>
</cp:coreProperties>
</file>