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43"/>
  </p:notesMasterIdLst>
  <p:handoutMasterIdLst>
    <p:handoutMasterId r:id="rId44"/>
  </p:handoutMasterIdLst>
  <p:sldIdLst>
    <p:sldId id="256" r:id="rId4"/>
    <p:sldId id="258" r:id="rId5"/>
    <p:sldId id="264" r:id="rId6"/>
    <p:sldId id="263" r:id="rId7"/>
    <p:sldId id="293" r:id="rId8"/>
    <p:sldId id="302" r:id="rId9"/>
    <p:sldId id="303" r:id="rId10"/>
    <p:sldId id="301" r:id="rId11"/>
    <p:sldId id="268" r:id="rId12"/>
    <p:sldId id="269" r:id="rId13"/>
    <p:sldId id="267" r:id="rId14"/>
    <p:sldId id="270" r:id="rId15"/>
    <p:sldId id="271" r:id="rId16"/>
    <p:sldId id="304" r:id="rId17"/>
    <p:sldId id="305" r:id="rId18"/>
    <p:sldId id="282" r:id="rId19"/>
    <p:sldId id="277" r:id="rId20"/>
    <p:sldId id="276" r:id="rId21"/>
    <p:sldId id="283" r:id="rId22"/>
    <p:sldId id="291" r:id="rId23"/>
    <p:sldId id="306" r:id="rId24"/>
    <p:sldId id="307" r:id="rId25"/>
    <p:sldId id="308" r:id="rId26"/>
    <p:sldId id="284" r:id="rId27"/>
    <p:sldId id="274" r:id="rId28"/>
    <p:sldId id="275" r:id="rId29"/>
    <p:sldId id="292" r:id="rId30"/>
    <p:sldId id="300" r:id="rId31"/>
    <p:sldId id="278" r:id="rId32"/>
    <p:sldId id="279" r:id="rId33"/>
    <p:sldId id="259" r:id="rId34"/>
    <p:sldId id="280" r:id="rId35"/>
    <p:sldId id="281" r:id="rId36"/>
    <p:sldId id="285" r:id="rId37"/>
    <p:sldId id="287" r:id="rId38"/>
    <p:sldId id="288" r:id="rId39"/>
    <p:sldId id="286" r:id="rId40"/>
    <p:sldId id="309" r:id="rId41"/>
    <p:sldId id="298"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0412-B536-4442-9860-52EC69463991}" name="Stromberg, Francine" initials="FS" userId="S::fstrombe@doe.nj.gov::4f4e8f41-ef7c-4c06-8020-2194eae2695b" providerId="AD"/>
  <p188:author id="{7CD06546-9DD9-0023-DDD8-EC4F2CAE1FF9}" name="Thomas, Elizabeth" initials="ET" userId="S::ethomas@doe.nj.gov::ecf9b76d-2424-407e-a49b-ad172b417e8c" providerId="AD"/>
  <p188:author id="{98E33CA1-3873-FEBF-FB69-ECDBECA7B9E3}" name="Dalane, Kari" initials="DK" userId="S::kdalane@doe.nj.gov::61dc9e98-2988-40b4-8eb3-eb84270c312f" providerId="AD"/>
  <p188:author id="{151AA0DD-A9C6-8FC9-B091-34E2AC1AFB44}" name="Dohrenwend, Michelle" initials="DM" userId="S::mdohrenw@doe.nj.gov::ef7c2bc0-a172-41d1-adab-9cf65108b92d" providerId="AD"/>
  <p188:author id="{FE0D5FF6-84FE-CF35-53D3-E757C3676D77}" name="Gilbert, Ryan" initials="RG" userId="S::rgilbert@doe.nj.gov::6e050c3b-498f-4174-836f-191d9ce3c7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425" autoAdjust="0"/>
  </p:normalViewPr>
  <p:slideViewPr>
    <p:cSldViewPr snapToGrid="0">
      <p:cViewPr varScale="1">
        <p:scale>
          <a:sx n="96" d="100"/>
          <a:sy n="96" d="100"/>
        </p:scale>
        <p:origin x="1248" y="96"/>
      </p:cViewPr>
      <p:guideLst/>
    </p:cSldViewPr>
  </p:slideViewPr>
  <p:outlineViewPr>
    <p:cViewPr>
      <p:scale>
        <a:sx n="33" d="100"/>
        <a:sy n="33" d="100"/>
      </p:scale>
      <p:origin x="0" y="-23292"/>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11/15/2023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11/15/2023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223480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126253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92157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Ryan.Gilbert@doe.nj.gov" TargetMode="External"/><Relationship Id="rId2" Type="http://schemas.openxmlformats.org/officeDocument/2006/relationships/hyperlink" Target="nj.gov/education" TargetMode="External"/><Relationship Id="rId1" Type="http://schemas.openxmlformats.org/officeDocument/2006/relationships/slideLayout" Target="../slideLayouts/slideLayout5.xml"/><Relationship Id="rId6" Type="http://schemas.openxmlformats.org/officeDocument/2006/relationships/hyperlink" Target="mailto:Eweghelp@doe.nj.gov" TargetMode="External"/><Relationship Id="rId5" Type="http://schemas.openxmlformats.org/officeDocument/2006/relationships/hyperlink" Target="mailto:OFDS@doe.nj.gov" TargetMode="External"/><Relationship Id="rId4" Type="http://schemas.openxmlformats.org/officeDocument/2006/relationships/hyperlink" Target="mailto:Kari.Dalane@doe.nj.go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jdoe.mtwgms.org/NJDOEGMSWeb/logon.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50864" y="1908173"/>
            <a:ext cx="11764911" cy="1643897"/>
          </a:xfrm>
          <a:prstGeom prst="rect">
            <a:avLst/>
          </a:prstGeom>
        </p:spPr>
        <p:txBody>
          <a:bodyPr/>
          <a:lstStyle/>
          <a:p>
            <a:r>
              <a:rPr lang="en-US" dirty="0"/>
              <a:t>Completing the 2022-2023 </a:t>
            </a:r>
            <a:br>
              <a:rPr lang="en-US" dirty="0"/>
            </a:br>
            <a:r>
              <a:rPr lang="en-US" dirty="0"/>
              <a:t>Title I, Part A Performance Report</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3781424"/>
            <a:ext cx="12191998" cy="2070735"/>
          </a:xfrm>
        </p:spPr>
        <p:txBody>
          <a:bodyPr/>
          <a:lstStyle/>
          <a:p>
            <a:r>
              <a:rPr lang="en-US" dirty="0"/>
              <a:t>Office of Fiscal and Data Services</a:t>
            </a:r>
          </a:p>
          <a:p>
            <a:r>
              <a:rPr lang="en-US" dirty="0"/>
              <a:t>Division of Educational Services</a:t>
            </a:r>
          </a:p>
          <a:p>
            <a:r>
              <a:rPr lang="en-US" dirty="0"/>
              <a:t>November 2023</a:t>
            </a:r>
          </a:p>
        </p:txBody>
      </p:sp>
      <p:pic>
        <p:nvPicPr>
          <p:cNvPr id="6" name="Picture 5">
            <a:extLst>
              <a:ext uri="{FF2B5EF4-FFF2-40B4-BE49-F238E27FC236}">
                <a16:creationId xmlns:a16="http://schemas.microsoft.com/office/drawing/2014/main" id="{0021F1E6-2135-4F4E-9EA0-EBD236B615B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60501" y="127000"/>
            <a:ext cx="10195304" cy="932363"/>
          </a:xfrm>
        </p:spPr>
        <p:txBody>
          <a:bodyPr/>
          <a:lstStyle/>
          <a:p>
            <a:r>
              <a:rPr lang="en-US" sz="3600" dirty="0">
                <a:latin typeface="+mj-lt"/>
              </a:rPr>
              <a:t>Helpful Hints for Navigating EWEG</a:t>
            </a:r>
            <a:endParaRPr lang="en-US" sz="3400" dirty="0">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116405"/>
            <a:ext cx="11484355" cy="4625189"/>
          </a:xfrm>
        </p:spPr>
        <p:txBody>
          <a:bodyPr rIns="274320">
            <a:noAutofit/>
          </a:bodyPr>
          <a:lstStyle/>
          <a:p>
            <a:r>
              <a:rPr lang="en-US" sz="2200" dirty="0">
                <a:latin typeface="+mn-lt"/>
              </a:rPr>
              <a:t>Do not use the browser “Back” button when you are working in the EWEG system.  This will cause errors and may log you out of the system.  All necessary navigation within the system can be accomplished by clicking on the different tabs.</a:t>
            </a:r>
          </a:p>
          <a:p>
            <a:r>
              <a:rPr lang="en-US" sz="2200" dirty="0">
                <a:latin typeface="+mn-lt"/>
              </a:rPr>
              <a:t>White cells are available for entering data, and gray cells are calculated cells.  </a:t>
            </a:r>
          </a:p>
          <a:p>
            <a:r>
              <a:rPr lang="en-US" sz="2200" dirty="0">
                <a:latin typeface="+mn-lt"/>
              </a:rPr>
              <a:t>The “Save Page” button must be clicked before you leave each tab, or you will lose the data entered. Please note, you will not be able to save your work if there is an error message. </a:t>
            </a:r>
          </a:p>
          <a:p>
            <a:r>
              <a:rPr lang="en-US" sz="2200" dirty="0">
                <a:latin typeface="+mn-lt"/>
              </a:rPr>
              <a:t>The EWEG system has built-in edits that interact to verify column totals and cross-reference tables, if appropriate.  If totals do not correlate, you may receive an error or warning message on the tab or on the submit tab when a consistency check is unsuccessfully conducted. Remedy all errors and warnings before attempting to submit.</a:t>
            </a:r>
            <a:endParaRPr lang="en-US" sz="2800" dirty="0"/>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00070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302004"/>
            <a:ext cx="10028339" cy="824471"/>
          </a:xfrm>
        </p:spPr>
        <p:txBody>
          <a:bodyPr/>
          <a:lstStyle/>
          <a:p>
            <a:r>
              <a:rPr lang="en-US" sz="4400" dirty="0">
                <a:latin typeface="+mj-lt"/>
              </a:rPr>
              <a:t>Overview Tab</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22375"/>
            <a:ext cx="11849100" cy="1368425"/>
          </a:xfrm>
        </p:spPr>
        <p:txBody>
          <a:bodyPr rIns="274320">
            <a:noAutofit/>
          </a:bodyPr>
          <a:lstStyle/>
          <a:p>
            <a:pPr marL="0" indent="0">
              <a:buNone/>
            </a:pPr>
            <a:r>
              <a:rPr lang="en-US" sz="2800" dirty="0">
                <a:latin typeface="+mn-lt"/>
              </a:rPr>
              <a:t>This screen provides the purpose and other useful information to assist with the completion and submission of the Title I, Part A Performance Report. No data input is required.</a:t>
            </a:r>
            <a:endParaRPr lang="en-US" sz="2800" dirty="0">
              <a:highlight>
                <a:srgbClr val="FFFF00"/>
              </a:highlight>
              <a:latin typeface="+mn-lt"/>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11</a:t>
            </a:fld>
            <a:endParaRPr lang="en-US"/>
          </a:p>
        </p:txBody>
      </p:sp>
      <p:pic>
        <p:nvPicPr>
          <p:cNvPr id="7" name="Picture 6" descr="Screenshot: overview tab. Information shown: due date, program, project period, funding, purpose, legislations, and resources. ">
            <a:extLst>
              <a:ext uri="{FF2B5EF4-FFF2-40B4-BE49-F238E27FC236}">
                <a16:creationId xmlns:a16="http://schemas.microsoft.com/office/drawing/2014/main" id="{1A581D19-28D7-ED61-A647-A705F3FD7E13}"/>
              </a:ext>
            </a:extLst>
          </p:cNvPr>
          <p:cNvPicPr>
            <a:picLocks noChangeAspect="1"/>
          </p:cNvPicPr>
          <p:nvPr/>
        </p:nvPicPr>
        <p:blipFill>
          <a:blip r:embed="rId2"/>
          <a:stretch>
            <a:fillRect/>
          </a:stretch>
        </p:blipFill>
        <p:spPr>
          <a:xfrm>
            <a:off x="1226070" y="2863022"/>
            <a:ext cx="10336697" cy="2772603"/>
          </a:xfrm>
          <a:prstGeom prst="rect">
            <a:avLst/>
          </a:prstGeom>
        </p:spPr>
      </p:pic>
    </p:spTree>
    <p:extLst>
      <p:ext uri="{BB962C8B-B14F-4D97-AF65-F5344CB8AC3E}">
        <p14:creationId xmlns:p14="http://schemas.microsoft.com/office/powerpoint/2010/main" val="335315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302004"/>
            <a:ext cx="10028339" cy="824471"/>
          </a:xfrm>
        </p:spPr>
        <p:txBody>
          <a:bodyPr/>
          <a:lstStyle/>
          <a:p>
            <a:r>
              <a:rPr lang="en-US" sz="5400" dirty="0">
                <a:latin typeface="+mj-lt"/>
              </a:rPr>
              <a:t>Contact Information Tab</a:t>
            </a:r>
            <a:endParaRPr lang="en-US" dirty="0">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040236"/>
            <a:ext cx="11849100" cy="2388764"/>
          </a:xfrm>
        </p:spPr>
        <p:txBody>
          <a:bodyPr rIns="274320">
            <a:noAutofit/>
          </a:bodyPr>
          <a:lstStyle/>
          <a:p>
            <a:pPr>
              <a:lnSpc>
                <a:spcPct val="100000"/>
              </a:lnSpc>
              <a:spcBef>
                <a:spcPts val="0"/>
              </a:spcBef>
              <a:spcAft>
                <a:spcPts val="1200"/>
              </a:spcAft>
            </a:pPr>
            <a:r>
              <a:rPr lang="en-US" sz="2000" dirty="0">
                <a:latin typeface="+mn-lt"/>
              </a:rPr>
              <a:t>The Contact Information tab does not require any data input in the Title I Performance Report, because the data are maintained within the LEA Central Contact system.   The information displayed on this tab is the same as the 2023-2024 ESEA Consolidated Subgrant Application.  </a:t>
            </a:r>
            <a:endParaRPr lang="en-US" sz="1400" dirty="0">
              <a:latin typeface="+mn-lt"/>
            </a:endParaRPr>
          </a:p>
          <a:p>
            <a:pPr>
              <a:lnSpc>
                <a:spcPct val="100000"/>
              </a:lnSpc>
              <a:spcBef>
                <a:spcPts val="0"/>
              </a:spcBef>
              <a:spcAft>
                <a:spcPts val="0"/>
              </a:spcAft>
            </a:pPr>
            <a:r>
              <a:rPr lang="en-US" sz="2000" dirty="0">
                <a:latin typeface="+mn-lt"/>
              </a:rPr>
              <a:t>Be sure you have updated the Central Contact system to reflect LEA staff currently responsible for the various programs and functions.  Any changes to the LEA Contact information should be made in the LEA Central Contact system.  NJDOE staff use this information to contact district personnel.</a:t>
            </a:r>
          </a:p>
        </p:txBody>
      </p:sp>
      <p:pic>
        <p:nvPicPr>
          <p:cNvPr id="7" name="Picture 6" descr="Screenshot of the Contact Information tab in EWEG. ">
            <a:extLst>
              <a:ext uri="{FF2B5EF4-FFF2-40B4-BE49-F238E27FC236}">
                <a16:creationId xmlns:a16="http://schemas.microsoft.com/office/drawing/2014/main" id="{95EA7930-23A1-92C4-352D-F44188AF2C82}"/>
              </a:ext>
            </a:extLst>
          </p:cNvPr>
          <p:cNvPicPr>
            <a:picLocks noChangeAspect="1"/>
          </p:cNvPicPr>
          <p:nvPr/>
        </p:nvPicPr>
        <p:blipFill>
          <a:blip r:embed="rId2"/>
          <a:stretch>
            <a:fillRect/>
          </a:stretch>
        </p:blipFill>
        <p:spPr>
          <a:xfrm>
            <a:off x="2604053" y="3167198"/>
            <a:ext cx="6490252" cy="3009394"/>
          </a:xfrm>
          <a:prstGeom prst="rect">
            <a:avLst/>
          </a:prstGeo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311630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302004"/>
            <a:ext cx="10028339" cy="824471"/>
          </a:xfrm>
        </p:spPr>
        <p:txBody>
          <a:bodyPr/>
          <a:lstStyle/>
          <a:p>
            <a:r>
              <a:rPr lang="en-US" sz="3600" dirty="0">
                <a:latin typeface="+mj-lt"/>
              </a:rPr>
              <a:t>Student Participation Tab</a:t>
            </a:r>
            <a:endParaRPr lang="en-US" sz="36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80011" y="1035035"/>
            <a:ext cx="11849100" cy="5034822"/>
          </a:xfrm>
        </p:spPr>
        <p:txBody>
          <a:bodyPr rIns="274320">
            <a:noAutofit/>
          </a:bodyPr>
          <a:lstStyle/>
          <a:p>
            <a:pPr marL="0" indent="0">
              <a:lnSpc>
                <a:spcPct val="100000"/>
              </a:lnSpc>
              <a:spcAft>
                <a:spcPts val="1800"/>
              </a:spcAft>
              <a:buNone/>
            </a:pPr>
            <a:r>
              <a:rPr lang="en-US" sz="2000" b="1" dirty="0">
                <a:latin typeface="+mn-lt"/>
              </a:rPr>
              <a:t>The Student Participation tab contains two subtabs - </a:t>
            </a:r>
            <a:r>
              <a:rPr lang="en-US" sz="2000" dirty="0">
                <a:latin typeface="+mn-lt"/>
              </a:rPr>
              <a:t> Student Participation by Racial/Ethnic </a:t>
            </a:r>
            <a:br>
              <a:rPr lang="en-US" sz="2000" dirty="0">
                <a:latin typeface="+mn-lt"/>
              </a:rPr>
            </a:br>
            <a:r>
              <a:rPr lang="en-US" sz="2000" dirty="0">
                <a:latin typeface="+mn-lt"/>
              </a:rPr>
              <a:t>Group and Student Participants by Grade Level. Please note that the Total Public TAS and Total </a:t>
            </a:r>
            <a:br>
              <a:rPr lang="en-US" sz="2000" dirty="0">
                <a:latin typeface="+mn-lt"/>
              </a:rPr>
            </a:br>
            <a:r>
              <a:rPr lang="en-US" sz="2000" dirty="0">
                <a:latin typeface="+mn-lt"/>
              </a:rPr>
              <a:t>Public SWP participants in Table 1b (Grade Level) must equal the Total Student Participants in Table 1a (Racial/Ethnic Group). </a:t>
            </a:r>
            <a:endParaRPr lang="en-US" sz="800" dirty="0">
              <a:latin typeface="+mn-lt"/>
            </a:endParaRPr>
          </a:p>
          <a:p>
            <a:pPr>
              <a:lnSpc>
                <a:spcPct val="100000"/>
              </a:lnSpc>
              <a:spcBef>
                <a:spcPts val="0"/>
              </a:spcBef>
              <a:spcAft>
                <a:spcPts val="1200"/>
              </a:spcAft>
            </a:pPr>
            <a:r>
              <a:rPr lang="en-US" sz="2000" dirty="0">
                <a:latin typeface="+mn-lt"/>
              </a:rPr>
              <a:t>Please note that a workbook has been uploaded to the homeroom page to assist you in completing the following subtabs. The workbook can be accessed by going to </a:t>
            </a:r>
            <a:r>
              <a:rPr lang="en-US" sz="2000" dirty="0">
                <a:latin typeface="+mn-lt"/>
                <a:hlinkClick r:id="rId2"/>
              </a:rPr>
              <a:t>Homeroom </a:t>
            </a:r>
            <a:r>
              <a:rPr lang="en-US" sz="2000" dirty="0">
                <a:latin typeface="+mn-lt"/>
              </a:rPr>
              <a:t>and selecting “Federal Program Insights” from the Application column on the left-hand side of the page.</a:t>
            </a:r>
            <a:endParaRPr lang="en-US" sz="800" dirty="0">
              <a:latin typeface="+mn-lt"/>
            </a:endParaRPr>
          </a:p>
          <a:p>
            <a:pPr>
              <a:lnSpc>
                <a:spcPct val="100000"/>
              </a:lnSpc>
              <a:spcBef>
                <a:spcPts val="0"/>
              </a:spcBef>
              <a:spcAft>
                <a:spcPts val="1200"/>
              </a:spcAft>
            </a:pPr>
            <a:r>
              <a:rPr lang="en-US" sz="2000" dirty="0">
                <a:latin typeface="+mn-lt"/>
              </a:rPr>
              <a:t>Student Participation by Racial/Ethnic Group Subtab</a:t>
            </a:r>
            <a:br>
              <a:rPr lang="en-US" sz="2000" dirty="0">
                <a:latin typeface="+mn-lt"/>
              </a:rPr>
            </a:br>
            <a:r>
              <a:rPr lang="en-US" sz="2000" dirty="0">
                <a:latin typeface="+mn-lt"/>
              </a:rPr>
              <a:t>This subtab contains Table 1a and collects data for public school students by type of Title I, Part A program―targeted assistance (TAS) or schoolwide (SWP) and the student counts must be disaggregated according to racial/ethnic group.</a:t>
            </a:r>
            <a:endParaRPr lang="en-US" sz="800" dirty="0">
              <a:latin typeface="+mn-lt"/>
            </a:endParaRPr>
          </a:p>
          <a:p>
            <a:pPr>
              <a:lnSpc>
                <a:spcPct val="100000"/>
              </a:lnSpc>
              <a:spcBef>
                <a:spcPts val="0"/>
              </a:spcBef>
              <a:spcAft>
                <a:spcPts val="0"/>
              </a:spcAft>
            </a:pPr>
            <a:r>
              <a:rPr lang="en-US" sz="2000" dirty="0">
                <a:latin typeface="+mn-lt"/>
              </a:rPr>
              <a:t>Student Participation by Grade Level Subtab</a:t>
            </a:r>
          </a:p>
          <a:p>
            <a:pPr marL="233363" indent="0">
              <a:lnSpc>
                <a:spcPct val="100000"/>
              </a:lnSpc>
              <a:spcBef>
                <a:spcPts val="0"/>
              </a:spcBef>
              <a:spcAft>
                <a:spcPts val="0"/>
              </a:spcAft>
              <a:buNone/>
            </a:pPr>
            <a:r>
              <a:rPr lang="en-US" sz="2000" dirty="0">
                <a:latin typeface="+mn-lt"/>
              </a:rPr>
              <a:t>This subtab contains Table 1b. collects data by age/grade level for all students served with Title I, Part A funds.</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13</a:t>
            </a:fld>
            <a:endParaRPr lang="en-US" dirty="0"/>
          </a:p>
        </p:txBody>
      </p:sp>
    </p:spTree>
    <p:extLst>
      <p:ext uri="{BB962C8B-B14F-4D97-AF65-F5344CB8AC3E}">
        <p14:creationId xmlns:p14="http://schemas.microsoft.com/office/powerpoint/2010/main" val="421475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8070" y="72435"/>
            <a:ext cx="10102849" cy="962407"/>
          </a:xfrm>
        </p:spPr>
        <p:txBody>
          <a:bodyPr/>
          <a:lstStyle/>
          <a:p>
            <a:r>
              <a:rPr lang="en-US" sz="3000" dirty="0">
                <a:latin typeface="+mj-lt"/>
              </a:rPr>
              <a:t>Student Participation by Racial/Ethnic Group Subtab</a:t>
            </a:r>
            <a:endParaRPr lang="en-US" sz="3000" dirty="0">
              <a:highlight>
                <a:srgbClr val="FFFF00"/>
              </a:highlight>
              <a:latin typeface="+mj-lt"/>
            </a:endParaRPr>
          </a:p>
        </p:txBody>
      </p:sp>
      <p:pic>
        <p:nvPicPr>
          <p:cNvPr id="20" name="Picture Placeholder 19" descr="Screenshot: Student Participation Tab. The following fields are outlined: TAS, SWP (in Student Ethnic or Racial Group), Percentage Change this Year to Last Year (American Indian or Alaska Native) and the text field for explaining the percentage change (American Indian or Alaska Native).">
            <a:extLst>
              <a:ext uri="{FF2B5EF4-FFF2-40B4-BE49-F238E27FC236}">
                <a16:creationId xmlns:a16="http://schemas.microsoft.com/office/drawing/2014/main" id="{55671A31-788E-9E02-7FD4-DF36648B207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 b="1"/>
          <a:stretch>
            <a:fillRect/>
          </a:stretch>
        </p:blipFill>
        <p:spPr>
          <a:xfrm>
            <a:off x="113745" y="1345383"/>
            <a:ext cx="8862096" cy="4378934"/>
          </a:xfrm>
        </p:spPr>
      </p:pic>
      <p:sp>
        <p:nvSpPr>
          <p:cNvPr id="5" name="Text Placeholder 4">
            <a:extLst>
              <a:ext uri="{FF2B5EF4-FFF2-40B4-BE49-F238E27FC236}">
                <a16:creationId xmlns:a16="http://schemas.microsoft.com/office/drawing/2014/main" id="{B15AC685-5135-656B-EC49-1968A426CD77}"/>
              </a:ext>
            </a:extLst>
          </p:cNvPr>
          <p:cNvSpPr>
            <a:spLocks noGrp="1"/>
          </p:cNvSpPr>
          <p:nvPr>
            <p:ph type="body" sz="half" idx="2"/>
          </p:nvPr>
        </p:nvSpPr>
        <p:spPr>
          <a:xfrm>
            <a:off x="9073117" y="1567722"/>
            <a:ext cx="2646040" cy="4689475"/>
          </a:xfrm>
        </p:spPr>
        <p:txBody>
          <a:bodyPr rIns="91440">
            <a:normAutofit/>
          </a:bodyPr>
          <a:lstStyle/>
          <a:p>
            <a:r>
              <a:rPr lang="en-US" sz="1600" dirty="0"/>
              <a:t>For each racial/ethnic group, be sure to enter the number of students served in TAS and/or SWP Programs.</a:t>
            </a:r>
          </a:p>
          <a:p>
            <a:r>
              <a:rPr lang="en-US" sz="1600" dirty="0"/>
              <a:t>If the total number of students served in a group has increased or decreased by more than 20% from last year, an explanation will need to be input into the text box under the specific group.</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256916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sz="2800" dirty="0">
                <a:latin typeface="+mj-lt"/>
              </a:rPr>
              <a:t>Student Participation by Racial/Ethnic Group Subtab (Cont.)</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149A7287-E1E2-7A7E-B4B9-08D0215F5E77}"/>
              </a:ext>
            </a:extLst>
          </p:cNvPr>
          <p:cNvSpPr>
            <a:spLocks noGrp="1"/>
          </p:cNvSpPr>
          <p:nvPr>
            <p:ph sz="half" idx="1"/>
          </p:nvPr>
        </p:nvSpPr>
        <p:spPr>
          <a:xfrm>
            <a:off x="244361" y="1126475"/>
            <a:ext cx="10553341" cy="2145898"/>
          </a:xfrm>
        </p:spPr>
        <p:txBody>
          <a:bodyPr rIns="91440">
            <a:normAutofit/>
          </a:bodyPr>
          <a:lstStyle/>
          <a:p>
            <a:pPr marL="0" indent="0">
              <a:buNone/>
            </a:pPr>
            <a:r>
              <a:rPr lang="en-US" dirty="0">
                <a:latin typeface="+mn-lt"/>
              </a:rPr>
              <a:t>An explanation is required if the total number of students served this year equals the total number of students served last year.</a:t>
            </a:r>
          </a:p>
        </p:txBody>
      </p:sp>
      <p:pic>
        <p:nvPicPr>
          <p:cNvPr id="8" name="Content Placeholder 7" descr="Screenshot: Totals field (totals from this year match totals from last year [0 to 300 maximum characters used]).">
            <a:extLst>
              <a:ext uri="{FF2B5EF4-FFF2-40B4-BE49-F238E27FC236}">
                <a16:creationId xmlns:a16="http://schemas.microsoft.com/office/drawing/2014/main" id="{AD8057EC-7CBB-209D-FA7D-D7BA3873A94B}"/>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124964" y="3585628"/>
            <a:ext cx="9942071" cy="1871589"/>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15</a:t>
            </a:fld>
            <a:endParaRPr lang="en-US" dirty="0"/>
          </a:p>
        </p:txBody>
      </p:sp>
    </p:spTree>
    <p:extLst>
      <p:ext uri="{BB962C8B-B14F-4D97-AF65-F5344CB8AC3E}">
        <p14:creationId xmlns:p14="http://schemas.microsoft.com/office/powerpoint/2010/main" val="56453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235678"/>
            <a:ext cx="10096959" cy="669197"/>
          </a:xfrm>
        </p:spPr>
        <p:txBody>
          <a:bodyPr/>
          <a:lstStyle/>
          <a:p>
            <a:r>
              <a:rPr lang="en-US" sz="3200" dirty="0">
                <a:latin typeface="+mj-lt"/>
              </a:rPr>
              <a:t>Racial/Ethnic Group Subtab General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242887" y="1284287"/>
            <a:ext cx="11706225" cy="5155472"/>
          </a:xfrm>
        </p:spPr>
        <p:txBody>
          <a:bodyPr>
            <a:noAutofit/>
          </a:bodyPr>
          <a:lstStyle/>
          <a:p>
            <a:pPr marL="0" marR="0" indent="0" algn="just">
              <a:spcBef>
                <a:spcPts val="0"/>
              </a:spcBef>
              <a:spcAft>
                <a:spcPts val="1200"/>
              </a:spcAft>
              <a:buNone/>
            </a:pPr>
            <a:r>
              <a:rPr lang="en-US" sz="2500" dirty="0">
                <a:latin typeface="+mn-lt"/>
                <a:ea typeface="Times New Roman" panose="02020603050405020304" pitchFamily="18" charset="0"/>
              </a:rPr>
              <a:t>This tab contains Table 1a. </a:t>
            </a:r>
            <a:r>
              <a:rPr lang="en-US" sz="2500" dirty="0">
                <a:latin typeface="+mn-lt"/>
              </a:rPr>
              <a:t>Student Participants by Racial/Ethnic Group (Unduplicated) and requires </a:t>
            </a:r>
            <a:r>
              <a:rPr lang="en-US" sz="2500" dirty="0">
                <a:latin typeface="+mn-lt"/>
                <a:ea typeface="Times New Roman" panose="02020603050405020304" pitchFamily="18" charset="0"/>
              </a:rPr>
              <a:t>data on public school students by type of program that your LEA funds―targeted assistance (TAS) or schoolwide (SWP). </a:t>
            </a:r>
          </a:p>
          <a:p>
            <a:pPr marL="0" marR="0" indent="0" algn="just">
              <a:spcBef>
                <a:spcPts val="0"/>
              </a:spcBef>
              <a:spcAft>
                <a:spcPts val="1200"/>
              </a:spcAft>
              <a:buNone/>
            </a:pPr>
            <a:r>
              <a:rPr lang="en-US" sz="2500" dirty="0">
                <a:latin typeface="+mn-lt"/>
                <a:ea typeface="Times New Roman" panose="02020603050405020304" pitchFamily="18" charset="0"/>
              </a:rPr>
              <a:t>If your LEA has both TAS and SWP programs, the expectation is that data will be input for both. The student data must be disaggregated according to racial/ethnic group. </a:t>
            </a:r>
          </a:p>
          <a:p>
            <a:pPr marL="0" marR="0" indent="0" algn="just">
              <a:spcBef>
                <a:spcPts val="0"/>
              </a:spcBef>
              <a:spcAft>
                <a:spcPts val="0"/>
              </a:spcAft>
              <a:buNone/>
            </a:pPr>
            <a:r>
              <a:rPr lang="en-US" sz="2500" dirty="0">
                <a:latin typeface="+mn-lt"/>
                <a:ea typeface="Times New Roman" panose="02020603050405020304" pitchFamily="18" charset="0"/>
              </a:rPr>
              <a:t>As a reminder, all students in a served SWP school are considered as having participated in and received Title I, Part A services.</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296382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25836"/>
            <a:ext cx="10028339" cy="906011"/>
          </a:xfrm>
        </p:spPr>
        <p:txBody>
          <a:bodyPr/>
          <a:lstStyle/>
          <a:p>
            <a:r>
              <a:rPr lang="en-US" sz="2800" dirty="0">
                <a:latin typeface="+mj-lt"/>
              </a:rPr>
              <a:t>Table 1a. Student Participants by Racial/Ethnic Group (Unduplicated)</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84789"/>
            <a:ext cx="11259468" cy="4579315"/>
          </a:xfrm>
        </p:spPr>
        <p:txBody>
          <a:bodyPr rIns="274320">
            <a:noAutofit/>
          </a:bodyPr>
          <a:lstStyle/>
          <a:p>
            <a:pPr algn="just" defTabSz="228600">
              <a:spcBef>
                <a:spcPts val="0"/>
              </a:spcBef>
              <a:spcAft>
                <a:spcPts val="1200"/>
              </a:spcAft>
              <a:tabLst>
                <a:tab pos="228600" algn="l"/>
              </a:tabLst>
            </a:pPr>
            <a:r>
              <a:rPr lang="en-US" sz="2400" dirty="0">
                <a:solidFill>
                  <a:prstClr val="black"/>
                </a:solidFill>
                <a:latin typeface="+mn-lt"/>
                <a:ea typeface="Times New Roman" panose="02020603050405020304" pitchFamily="18" charset="0"/>
              </a:rPr>
              <a:t>For Table 1a. enter the </a:t>
            </a:r>
            <a:r>
              <a:rPr lang="en-US" sz="2400" i="1" dirty="0">
                <a:solidFill>
                  <a:prstClr val="black"/>
                </a:solidFill>
                <a:latin typeface="+mn-lt"/>
                <a:ea typeface="Times New Roman" panose="02020603050405020304" pitchFamily="18" charset="0"/>
              </a:rPr>
              <a:t>unduplicated count,</a:t>
            </a:r>
            <a:r>
              <a:rPr lang="en-US" sz="2400" dirty="0">
                <a:solidFill>
                  <a:prstClr val="black"/>
                </a:solidFill>
                <a:latin typeface="+mn-lt"/>
                <a:ea typeface="Times New Roman" panose="02020603050405020304" pitchFamily="18" charset="0"/>
              </a:rPr>
              <a:t> by racial/ethnic group, for students who participated in a Title I, Part A program at any time during the regular school year (excluding intercession or summer sessions).  Include students in targeted assistance programs (TAS) and schoolwide programs (SWP).  </a:t>
            </a:r>
            <a:endParaRPr lang="en-US" sz="1400" dirty="0">
              <a:solidFill>
                <a:prstClr val="black"/>
              </a:solidFill>
              <a:latin typeface="+mn-lt"/>
              <a:ea typeface="Times New Roman" panose="02020603050405020304" pitchFamily="18" charset="0"/>
            </a:endParaRPr>
          </a:p>
          <a:p>
            <a:pPr algn="just">
              <a:spcBef>
                <a:spcPts val="0"/>
              </a:spcBef>
              <a:spcAft>
                <a:spcPts val="1200"/>
              </a:spcAft>
            </a:pPr>
            <a:r>
              <a:rPr lang="en-US" sz="2400" dirty="0">
                <a:solidFill>
                  <a:prstClr val="black"/>
                </a:solidFill>
                <a:latin typeface="+mn-lt"/>
                <a:ea typeface="Times New Roman" panose="02020603050405020304" pitchFamily="18" charset="0"/>
              </a:rPr>
              <a:t>Count a student only once in each racial/ethic category even if the student participated during more than one term or in more than one school during the reporting period. </a:t>
            </a:r>
            <a:endParaRPr lang="en-US" sz="1400" dirty="0">
              <a:solidFill>
                <a:prstClr val="black"/>
              </a:solidFill>
              <a:latin typeface="+mn-lt"/>
            </a:endParaRPr>
          </a:p>
          <a:p>
            <a:pPr algn="just">
              <a:spcBef>
                <a:spcPts val="0"/>
              </a:spcBef>
              <a:spcAft>
                <a:spcPts val="0"/>
              </a:spcAft>
            </a:pPr>
            <a:r>
              <a:rPr lang="en-US" sz="2400" dirty="0">
                <a:solidFill>
                  <a:prstClr val="black"/>
                </a:solidFill>
                <a:latin typeface="+mn-lt"/>
              </a:rPr>
              <a:t>Any racial/ethnic combination that includes Hispanic/Latino must be counted as Hispanic/Latino only and students of multiple races/ethnicities must be counted as two or more races.</a:t>
            </a:r>
            <a:endParaRPr lang="en-US" sz="2000" dirty="0">
              <a:latin typeface="Bell MT" panose="02020503060305020303" pitchFamily="18" charset="0"/>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17</a:t>
            </a:fld>
            <a:endParaRPr lang="en-US" dirty="0"/>
          </a:p>
        </p:txBody>
      </p:sp>
    </p:spTree>
    <p:extLst>
      <p:ext uri="{BB962C8B-B14F-4D97-AF65-F5344CB8AC3E}">
        <p14:creationId xmlns:p14="http://schemas.microsoft.com/office/powerpoint/2010/main" val="93196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02580" y="126592"/>
            <a:ext cx="10028339" cy="1000640"/>
          </a:xfrm>
        </p:spPr>
        <p:txBody>
          <a:bodyPr/>
          <a:lstStyle/>
          <a:p>
            <a:r>
              <a:rPr lang="en-US" sz="3200" dirty="0">
                <a:latin typeface="+mj-lt"/>
              </a:rPr>
              <a:t>Table 1a. Student Participants by Racial/Ethnic Group </a:t>
            </a:r>
            <a:endParaRPr lang="en-US" sz="32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49271" y="1429925"/>
            <a:ext cx="11346099" cy="4835823"/>
          </a:xfrm>
        </p:spPr>
        <p:txBody>
          <a:bodyPr rIns="274320">
            <a:noAutofit/>
          </a:bodyPr>
          <a:lstStyle/>
          <a:p>
            <a:r>
              <a:rPr lang="en-US" sz="2200" dirty="0">
                <a:solidFill>
                  <a:prstClr val="black"/>
                </a:solidFill>
                <a:latin typeface="+mn-lt"/>
              </a:rPr>
              <a:t>Include students in Pre-K through Grade 12.  Do not include neglected students who only receive Title I, Part A services through the Neglected Reserve (ESEA Section 1113(c)(3)(A)(ii)), nonpublic students, or adult participants in adult literacy programs funded by Title I, Part A in this table.  Zeros must be entered in any entry box that your LEA does not have any student counts.</a:t>
            </a:r>
          </a:p>
          <a:p>
            <a:r>
              <a:rPr lang="en-US" sz="2200" dirty="0">
                <a:latin typeface="+mn-lt"/>
              </a:rPr>
              <a:t>The counts of students must reflect the type(s) of  Title I, Part A programs the LEA was approved to run in 2022-2023.  Students who participated in Title I, Part A services in a school that operated a Targeted Assistance Program need to be reflected in the first column labeled “TAS” and those students who participated in a school that operated an approved Title I, Part A Schoolwide Program need to be reflected in the second column labeled “SWP.”</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18</a:t>
            </a:fld>
            <a:endParaRPr lang="en-US" dirty="0"/>
          </a:p>
        </p:txBody>
      </p:sp>
    </p:spTree>
    <p:extLst>
      <p:ext uri="{BB962C8B-B14F-4D97-AF65-F5344CB8AC3E}">
        <p14:creationId xmlns:p14="http://schemas.microsoft.com/office/powerpoint/2010/main" val="1180234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02580" y="126592"/>
            <a:ext cx="10028339" cy="1000640"/>
          </a:xfrm>
        </p:spPr>
        <p:txBody>
          <a:bodyPr/>
          <a:lstStyle/>
          <a:p>
            <a:r>
              <a:rPr lang="en-US" sz="2800" dirty="0">
                <a:latin typeface="+mj-lt"/>
              </a:rPr>
              <a:t>Table 1a. Student Participants by Racial/Ethnic Group (Cont.)</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23526" y="1127232"/>
            <a:ext cx="11381362" cy="4699320"/>
          </a:xfrm>
        </p:spPr>
        <p:txBody>
          <a:bodyPr rIns="274320">
            <a:noAutofit/>
          </a:bodyPr>
          <a:lstStyle/>
          <a:p>
            <a:r>
              <a:rPr lang="en-US" sz="2400" dirty="0">
                <a:latin typeface="+mn-lt"/>
                <a:ea typeface="Times New Roman" panose="02020603050405020304" pitchFamily="18" charset="0"/>
              </a:rPr>
              <a:t>The sum of the counts entered into the two columns - “TAS” and “SWP” are calculated by the EWEG system and reflected in the total column.  The report also reflects counts for each racial/ethnic group the district submitted in 2021-2022 and is reflected in the “Last Year’s Total” column.  The EWEG system calculates the percentage difference between this year’s total counts compared to last year’s total count and is reflected in “% Change This Year to Last Year” column.  </a:t>
            </a:r>
          </a:p>
          <a:p>
            <a:r>
              <a:rPr lang="en-US" sz="2400" dirty="0">
                <a:latin typeface="+mn-lt"/>
              </a:rPr>
              <a:t>An explanation is required if the total number of students served this year equals the total number of students served last year.</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19</a:t>
            </a:fld>
            <a:endParaRPr lang="en-US" dirty="0"/>
          </a:p>
        </p:txBody>
      </p:sp>
    </p:spTree>
    <p:extLst>
      <p:ext uri="{BB962C8B-B14F-4D97-AF65-F5344CB8AC3E}">
        <p14:creationId xmlns:p14="http://schemas.microsoft.com/office/powerpoint/2010/main" val="143150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75501"/>
            <a:ext cx="10096959" cy="1050974"/>
          </a:xfrm>
        </p:spPr>
        <p:txBody>
          <a:bodyPr/>
          <a:lstStyle/>
          <a:p>
            <a:r>
              <a:rPr lang="en-US" sz="3000" dirty="0">
                <a:latin typeface="+mn-lt"/>
              </a:rPr>
              <a:t>Completing the 2022-2023 Title I, Part A </a:t>
            </a:r>
            <a:br>
              <a:rPr lang="en-US" sz="3000" dirty="0">
                <a:latin typeface="+mn-lt"/>
              </a:rPr>
            </a:br>
            <a:r>
              <a:rPr lang="en-US" sz="3000" dirty="0">
                <a:latin typeface="+mn-lt"/>
              </a:rPr>
              <a:t>Performance Report</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126475"/>
            <a:ext cx="11849100" cy="4899675"/>
          </a:xfrm>
        </p:spPr>
        <p:txBody>
          <a:bodyPr rIns="274320">
            <a:noAutofit/>
          </a:bodyPr>
          <a:lstStyle/>
          <a:p>
            <a:pPr marL="0" indent="0">
              <a:lnSpc>
                <a:spcPct val="100000"/>
              </a:lnSpc>
              <a:spcAft>
                <a:spcPts val="1800"/>
              </a:spcAft>
              <a:buNone/>
            </a:pPr>
            <a:r>
              <a:rPr lang="en-US" sz="2600" dirty="0">
                <a:latin typeface="+mn-lt"/>
              </a:rPr>
              <a:t>This PowerPoint presentation will cover the following:</a:t>
            </a:r>
            <a:endParaRPr lang="en-US" sz="1200" dirty="0">
              <a:latin typeface="+mn-lt"/>
            </a:endParaRPr>
          </a:p>
          <a:p>
            <a:pPr marL="971550" lvl="1" indent="-514350">
              <a:lnSpc>
                <a:spcPct val="100000"/>
              </a:lnSpc>
              <a:spcAft>
                <a:spcPts val="0"/>
              </a:spcAft>
              <a:buFont typeface="+mj-lt"/>
              <a:buAutoNum type="arabicPeriod"/>
            </a:pPr>
            <a:r>
              <a:rPr lang="en-US" sz="2600" dirty="0">
                <a:latin typeface="+mn-lt"/>
              </a:rPr>
              <a:t>Purpose of the report;</a:t>
            </a:r>
          </a:p>
          <a:p>
            <a:pPr marL="971550" lvl="1" indent="-514350">
              <a:lnSpc>
                <a:spcPct val="100000"/>
              </a:lnSpc>
              <a:spcAft>
                <a:spcPts val="0"/>
              </a:spcAft>
              <a:buFont typeface="+mj-lt"/>
              <a:buAutoNum type="arabicPeriod"/>
            </a:pPr>
            <a:r>
              <a:rPr lang="en-US" sz="2600" dirty="0">
                <a:latin typeface="+mn-lt"/>
              </a:rPr>
              <a:t>What local education agencies (LEAs) need to complete the report;</a:t>
            </a:r>
          </a:p>
          <a:p>
            <a:pPr marL="971550" lvl="1" indent="-514350">
              <a:lnSpc>
                <a:spcPct val="100000"/>
              </a:lnSpc>
              <a:spcAft>
                <a:spcPts val="0"/>
              </a:spcAft>
              <a:buFont typeface="+mj-lt"/>
              <a:buAutoNum type="arabicPeriod"/>
            </a:pPr>
            <a:r>
              <a:rPr lang="en-US" sz="2600" dirty="0">
                <a:latin typeface="+mn-lt"/>
              </a:rPr>
              <a:t>Information needed to complete the report; </a:t>
            </a:r>
          </a:p>
          <a:p>
            <a:pPr marL="971550" lvl="1" indent="-514350">
              <a:lnSpc>
                <a:spcPct val="100000"/>
              </a:lnSpc>
              <a:spcAft>
                <a:spcPts val="0"/>
              </a:spcAft>
              <a:buFont typeface="+mj-lt"/>
              <a:buAutoNum type="arabicPeriod"/>
            </a:pPr>
            <a:r>
              <a:rPr lang="en-US" sz="2600" dirty="0">
                <a:latin typeface="+mn-lt"/>
              </a:rPr>
              <a:t>How to log on to the Electronic Web-Enabled Grant (EWEG) system;</a:t>
            </a:r>
          </a:p>
          <a:p>
            <a:pPr marL="971550" lvl="1" indent="-514350">
              <a:lnSpc>
                <a:spcPct val="100000"/>
              </a:lnSpc>
              <a:spcAft>
                <a:spcPts val="0"/>
              </a:spcAft>
              <a:buFont typeface="+mj-lt"/>
              <a:buAutoNum type="arabicPeriod"/>
            </a:pPr>
            <a:r>
              <a:rPr lang="en-US" sz="2600" dirty="0">
                <a:latin typeface="+mn-lt"/>
              </a:rPr>
              <a:t>Navigating EWEG and creating the report;</a:t>
            </a:r>
          </a:p>
          <a:p>
            <a:pPr marL="971550" lvl="1" indent="-514350">
              <a:lnSpc>
                <a:spcPct val="100000"/>
              </a:lnSpc>
              <a:spcAft>
                <a:spcPts val="0"/>
              </a:spcAft>
              <a:buFont typeface="+mj-lt"/>
              <a:buAutoNum type="arabicPeriod"/>
            </a:pPr>
            <a:r>
              <a:rPr lang="en-US" sz="2600" dirty="0">
                <a:latin typeface="+mn-lt"/>
              </a:rPr>
              <a:t>Completing the different report tabs;</a:t>
            </a:r>
          </a:p>
          <a:p>
            <a:pPr marL="971550" lvl="1" indent="-514350">
              <a:lnSpc>
                <a:spcPct val="100000"/>
              </a:lnSpc>
              <a:spcAft>
                <a:spcPts val="0"/>
              </a:spcAft>
              <a:buFont typeface="+mj-lt"/>
              <a:buAutoNum type="arabicPeriod"/>
            </a:pPr>
            <a:r>
              <a:rPr lang="en-US" sz="2600" dirty="0">
                <a:latin typeface="+mn-lt"/>
              </a:rPr>
              <a:t>Submission of the report;</a:t>
            </a:r>
          </a:p>
          <a:p>
            <a:pPr marL="971550" lvl="1" indent="-514350">
              <a:lnSpc>
                <a:spcPct val="100000"/>
              </a:lnSpc>
              <a:spcAft>
                <a:spcPts val="0"/>
              </a:spcAft>
              <a:buFont typeface="+mj-lt"/>
              <a:buAutoNum type="arabicPeriod"/>
            </a:pPr>
            <a:r>
              <a:rPr lang="en-US" sz="2600" dirty="0">
                <a:latin typeface="+mn-lt"/>
              </a:rPr>
              <a:t>Amendments to the report; and</a:t>
            </a:r>
          </a:p>
          <a:p>
            <a:pPr marL="971550" lvl="1" indent="-514350">
              <a:lnSpc>
                <a:spcPct val="100000"/>
              </a:lnSpc>
              <a:spcAft>
                <a:spcPts val="0"/>
              </a:spcAft>
              <a:buFont typeface="+mj-lt"/>
              <a:buAutoNum type="arabicPeriod"/>
            </a:pPr>
            <a:r>
              <a:rPr lang="en-US" sz="2600" dirty="0">
                <a:latin typeface="+mn-lt"/>
              </a:rPr>
              <a:t>Contact information.</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402580" y="126592"/>
            <a:ext cx="10028339" cy="1000640"/>
          </a:xfrm>
        </p:spPr>
        <p:txBody>
          <a:bodyPr/>
          <a:lstStyle/>
          <a:p>
            <a:r>
              <a:rPr lang="en-US" sz="2800" dirty="0">
                <a:latin typeface="+mj-lt"/>
              </a:rPr>
              <a:t>Differences for Student Participation by Racial/Ethnic Group</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204281" y="1557877"/>
            <a:ext cx="11595370" cy="4699320"/>
          </a:xfrm>
        </p:spPr>
        <p:txBody>
          <a:bodyPr rIns="274320">
            <a:noAutofit/>
          </a:bodyPr>
          <a:lstStyle/>
          <a:p>
            <a:r>
              <a:rPr lang="en-US" sz="2800" dirty="0">
                <a:latin typeface="+mn-lt"/>
                <a:ea typeface="Times New Roman" panose="02020603050405020304" pitchFamily="18" charset="0"/>
              </a:rPr>
              <a:t>For each racial/ethnic group which has a calculated percentage difference greater than ±20%, a brief explanation is required.  The text box where the explanation must be entered is located under each racial/ethnic group. </a:t>
            </a:r>
          </a:p>
          <a:p>
            <a:r>
              <a:rPr lang="en-US" sz="2800" dirty="0">
                <a:latin typeface="+mn-lt"/>
                <a:ea typeface="Times New Roman" panose="02020603050405020304" pitchFamily="18" charset="0"/>
              </a:rPr>
              <a:t>If the difference can be attributed to a small population size and associated difference resulting in greater than ±20%, please include it in the explanation.  The explanation text boxes are limited to 300 characters. </a:t>
            </a:r>
            <a:endParaRPr lang="en-US" sz="2800" dirty="0">
              <a:latin typeface="+mn-lt"/>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273802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nchor="ctr">
            <a:noAutofit/>
          </a:bodyPr>
          <a:lstStyle/>
          <a:p>
            <a:r>
              <a:rPr lang="en-US" sz="3000" dirty="0">
                <a:latin typeface="+mj-lt"/>
              </a:rPr>
              <a:t>Student Participation by Grade Level Subtab</a:t>
            </a:r>
            <a:endParaRPr lang="en-US" sz="3000" dirty="0">
              <a:highlight>
                <a:srgbClr val="FFFF00"/>
              </a:highlight>
              <a:latin typeface="+mj-lt"/>
            </a:endParaRPr>
          </a:p>
        </p:txBody>
      </p:sp>
      <p:sp>
        <p:nvSpPr>
          <p:cNvPr id="3" name="Content Placeholder 2">
            <a:extLst>
              <a:ext uri="{FF2B5EF4-FFF2-40B4-BE49-F238E27FC236}">
                <a16:creationId xmlns:a16="http://schemas.microsoft.com/office/drawing/2014/main" id="{72C04629-BB6C-7481-ACDB-EF2077D9C215}"/>
              </a:ext>
            </a:extLst>
          </p:cNvPr>
          <p:cNvSpPr>
            <a:spLocks noGrp="1"/>
          </p:cNvSpPr>
          <p:nvPr>
            <p:ph sz="half" idx="1"/>
          </p:nvPr>
        </p:nvSpPr>
        <p:spPr>
          <a:xfrm>
            <a:off x="177537" y="1126475"/>
            <a:ext cx="10757622" cy="747579"/>
          </a:xfrm>
        </p:spPr>
        <p:txBody>
          <a:bodyPr rIns="91440">
            <a:normAutofit fontScale="92500" lnSpcReduction="20000"/>
          </a:bodyPr>
          <a:lstStyle/>
          <a:p>
            <a:pPr marL="0" indent="0">
              <a:buNone/>
            </a:pPr>
            <a:r>
              <a:rPr lang="en-US" sz="2400" dirty="0"/>
              <a:t>For each group (Public TAS, Public SWP, Neglected, and Nonpublic) be sure to enter the number of students served in each grade level.</a:t>
            </a:r>
          </a:p>
        </p:txBody>
      </p:sp>
      <p:pic>
        <p:nvPicPr>
          <p:cNvPr id="8" name="Content Placeholder 7" descr="Screenshot: Racial Ethnic Group Tab. Table with four columns (grade (unduplicated), public TAS, public SWP, neglected, and nonpublic). Columns 2 through 5 are outlined.">
            <a:extLst>
              <a:ext uri="{FF2B5EF4-FFF2-40B4-BE49-F238E27FC236}">
                <a16:creationId xmlns:a16="http://schemas.microsoft.com/office/drawing/2014/main" id="{E9FA445D-5949-D730-3841-69C0CEC654FE}"/>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949861" y="1991556"/>
            <a:ext cx="8109458" cy="3935201"/>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21</a:t>
            </a:fld>
            <a:endParaRPr lang="en-US" dirty="0"/>
          </a:p>
        </p:txBody>
      </p:sp>
    </p:spTree>
    <p:extLst>
      <p:ext uri="{BB962C8B-B14F-4D97-AF65-F5344CB8AC3E}">
        <p14:creationId xmlns:p14="http://schemas.microsoft.com/office/powerpoint/2010/main" val="2524570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nchor="ctr">
            <a:noAutofit/>
          </a:bodyPr>
          <a:lstStyle/>
          <a:p>
            <a:r>
              <a:rPr lang="en-US" sz="3000" dirty="0">
                <a:latin typeface="+mj-lt"/>
              </a:rPr>
              <a:t>Student Participation by Grade Level Subtab (Cont.)</a:t>
            </a:r>
            <a:endParaRPr lang="en-US" sz="3000" dirty="0">
              <a:highlight>
                <a:srgbClr val="FFFF00"/>
              </a:highlight>
              <a:latin typeface="+mj-lt"/>
            </a:endParaRPr>
          </a:p>
        </p:txBody>
      </p:sp>
      <p:sp>
        <p:nvSpPr>
          <p:cNvPr id="5" name="Content Placeholder 4">
            <a:extLst>
              <a:ext uri="{FF2B5EF4-FFF2-40B4-BE49-F238E27FC236}">
                <a16:creationId xmlns:a16="http://schemas.microsoft.com/office/drawing/2014/main" id="{C7D9108F-D2E9-C7A2-F814-E17F33DDE12C}"/>
              </a:ext>
            </a:extLst>
          </p:cNvPr>
          <p:cNvSpPr>
            <a:spLocks noGrp="1"/>
          </p:cNvSpPr>
          <p:nvPr>
            <p:ph idx="1"/>
          </p:nvPr>
        </p:nvSpPr>
        <p:spPr>
          <a:xfrm>
            <a:off x="150864" y="1095359"/>
            <a:ext cx="11890272" cy="1492198"/>
          </a:xfrm>
        </p:spPr>
        <p:txBody>
          <a:bodyPr rIns="91440"/>
          <a:lstStyle/>
          <a:p>
            <a:pPr marL="0" indent="0">
              <a:buNone/>
            </a:pPr>
            <a:r>
              <a:rPr lang="en-US" sz="2400" dirty="0"/>
              <a:t>If the total number of students served in a group has increased or decreased by </a:t>
            </a:r>
            <a:br>
              <a:rPr lang="en-US" sz="2400" dirty="0"/>
            </a:br>
            <a:r>
              <a:rPr lang="en-US" sz="2400" dirty="0"/>
              <a:t>more than 20% from last year, an explanation is required to be input into the text box under the group.</a:t>
            </a:r>
          </a:p>
        </p:txBody>
      </p:sp>
      <p:pic>
        <p:nvPicPr>
          <p:cNvPr id="11" name="Content Placeholder 10" descr="Screenshot: Grade subtab with text input fields for public TAS, public SWP, neglected, and nonpublic.">
            <a:extLst>
              <a:ext uri="{FF2B5EF4-FFF2-40B4-BE49-F238E27FC236}">
                <a16:creationId xmlns:a16="http://schemas.microsoft.com/office/drawing/2014/main" id="{6FE3B41F-B63D-CCC6-2AE7-2C673F112BE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615335" y="2586373"/>
            <a:ext cx="9254317" cy="3368141"/>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22</a:t>
            </a:fld>
            <a:endParaRPr lang="en-US" dirty="0"/>
          </a:p>
        </p:txBody>
      </p:sp>
    </p:spTree>
    <p:extLst>
      <p:ext uri="{BB962C8B-B14F-4D97-AF65-F5344CB8AC3E}">
        <p14:creationId xmlns:p14="http://schemas.microsoft.com/office/powerpoint/2010/main" val="61693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nchor="ctr">
            <a:noAutofit/>
          </a:bodyPr>
          <a:lstStyle/>
          <a:p>
            <a:r>
              <a:rPr lang="en-US" sz="3000" dirty="0">
                <a:latin typeface="+mj-lt"/>
              </a:rPr>
              <a:t>Student Participation by Grade Level Subtab (Cont. 2)</a:t>
            </a:r>
            <a:endParaRPr lang="en-US" sz="3000" dirty="0">
              <a:highlight>
                <a:srgbClr val="FFFF00"/>
              </a:highlight>
              <a:latin typeface="+mj-lt"/>
            </a:endParaRPr>
          </a:p>
        </p:txBody>
      </p:sp>
      <p:sp>
        <p:nvSpPr>
          <p:cNvPr id="3" name="Content Placeholder 2">
            <a:extLst>
              <a:ext uri="{FF2B5EF4-FFF2-40B4-BE49-F238E27FC236}">
                <a16:creationId xmlns:a16="http://schemas.microsoft.com/office/drawing/2014/main" id="{FA50A680-6E22-3393-6502-559C4217166C}"/>
              </a:ext>
            </a:extLst>
          </p:cNvPr>
          <p:cNvSpPr>
            <a:spLocks noGrp="1"/>
          </p:cNvSpPr>
          <p:nvPr>
            <p:ph idx="1"/>
          </p:nvPr>
        </p:nvSpPr>
        <p:spPr>
          <a:xfrm>
            <a:off x="155436" y="992882"/>
            <a:ext cx="11890272" cy="1750318"/>
          </a:xfrm>
        </p:spPr>
        <p:txBody>
          <a:bodyPr/>
          <a:lstStyle/>
          <a:p>
            <a:pPr marL="0" indent="0">
              <a:buNone/>
            </a:pPr>
            <a:r>
              <a:rPr lang="en-US" sz="2400" dirty="0"/>
              <a:t>If the total number of students served in a group this year totals the exact same amount as was served last year for that group (for groups with greater than zero students served), an explanation is required to be input into the text box(es) under the total.</a:t>
            </a:r>
          </a:p>
        </p:txBody>
      </p:sp>
      <p:pic>
        <p:nvPicPr>
          <p:cNvPr id="7" name="Content Placeholder 6" descr="Screenshot: Text input fields for Public SWP totals and nonpublic total.">
            <a:extLst>
              <a:ext uri="{FF2B5EF4-FFF2-40B4-BE49-F238E27FC236}">
                <a16:creationId xmlns:a16="http://schemas.microsoft.com/office/drawing/2014/main" id="{9132B492-29C6-F4B5-0BED-4D9A4001E01F}"/>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8914" y="3211127"/>
            <a:ext cx="10575095" cy="1214958"/>
          </a:xfrm>
          <a:ln w="38100">
            <a:solidFill>
              <a:schemeClr val="accent1">
                <a:lumMod val="50000"/>
              </a:schemeClr>
            </a:solidFill>
          </a:ln>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23</a:t>
            </a:fld>
            <a:endParaRPr lang="en-US" dirty="0"/>
          </a:p>
        </p:txBody>
      </p:sp>
    </p:spTree>
    <p:extLst>
      <p:ext uri="{BB962C8B-B14F-4D97-AF65-F5344CB8AC3E}">
        <p14:creationId xmlns:p14="http://schemas.microsoft.com/office/powerpoint/2010/main" val="32798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235678"/>
            <a:ext cx="10096959" cy="669197"/>
          </a:xfrm>
        </p:spPr>
        <p:txBody>
          <a:bodyPr/>
          <a:lstStyle/>
          <a:p>
            <a:r>
              <a:rPr lang="en-US" sz="3200" dirty="0">
                <a:latin typeface="+mj-lt"/>
              </a:rPr>
              <a:t>Students by Grade Level Subtab General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434502" y="1702528"/>
            <a:ext cx="11322995" cy="5155472"/>
          </a:xfrm>
        </p:spPr>
        <p:txBody>
          <a:bodyPr>
            <a:noAutofit/>
          </a:bodyPr>
          <a:lstStyle/>
          <a:p>
            <a:pPr marL="0" marR="0" indent="0" algn="just">
              <a:spcBef>
                <a:spcPts val="0"/>
              </a:spcBef>
              <a:spcAft>
                <a:spcPts val="0"/>
              </a:spcAft>
              <a:buNone/>
            </a:pPr>
            <a:r>
              <a:rPr lang="en-US" sz="2800" dirty="0">
                <a:latin typeface="+mn-lt"/>
                <a:ea typeface="Times New Roman" panose="02020603050405020304" pitchFamily="18" charset="0"/>
              </a:rPr>
              <a:t>This subtab contains Table 1b Public, Nonpublic, and Local Neglected Students </a:t>
            </a:r>
            <a:r>
              <a:rPr lang="en-US" sz="2800" dirty="0">
                <a:latin typeface="+mn-lt"/>
              </a:rPr>
              <a:t>by Grade Level and requires </a:t>
            </a:r>
            <a:r>
              <a:rPr lang="en-US" sz="2800" dirty="0">
                <a:latin typeface="+mn-lt"/>
                <a:ea typeface="Times New Roman" panose="02020603050405020304" pitchFamily="18" charset="0"/>
              </a:rPr>
              <a:t>data on public school students by type of program―targeted assistance (TAS) or schoolwide (SWP), local neglected students, and nonpublic school students served with Title I, Part A funds. The student data must be disaggregated according to age/grade level. </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417555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42240"/>
            <a:ext cx="10028339" cy="984235"/>
          </a:xfrm>
        </p:spPr>
        <p:txBody>
          <a:bodyPr/>
          <a:lstStyle/>
          <a:p>
            <a:r>
              <a:rPr lang="en-US" sz="2800" dirty="0">
                <a:latin typeface="+mj-lt"/>
              </a:rPr>
              <a:t>Table 1b. Public, Nonpublic, and Local Neglected Students by Grade Level</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56505" y="1465278"/>
            <a:ext cx="11506959" cy="4791919"/>
          </a:xfrm>
        </p:spPr>
        <p:txBody>
          <a:bodyPr rIns="274320">
            <a:noAutofit/>
          </a:bodyPr>
          <a:lstStyle/>
          <a:p>
            <a:pPr>
              <a:lnSpc>
                <a:spcPct val="100000"/>
              </a:lnSpc>
              <a:spcBef>
                <a:spcPts val="0"/>
              </a:spcBef>
              <a:spcAft>
                <a:spcPts val="1800"/>
              </a:spcAft>
            </a:pPr>
            <a:r>
              <a:rPr lang="en-US" sz="2200" dirty="0">
                <a:latin typeface="+mn-lt"/>
              </a:rPr>
              <a:t>In Table 1b, enter unduplicated counts by age/grade level, for students who participated in a Title I, Part A program at anytime during the regular school year (excluding intersession or summer session). Count each student only once in each category even if the student participated during more than one term or in more than one school during the reporting period. </a:t>
            </a:r>
          </a:p>
          <a:p>
            <a:pPr>
              <a:lnSpc>
                <a:spcPct val="100000"/>
              </a:lnSpc>
              <a:spcBef>
                <a:spcPts val="0"/>
              </a:spcBef>
              <a:spcAft>
                <a:spcPts val="0"/>
              </a:spcAft>
            </a:pPr>
            <a:r>
              <a:rPr lang="en-US" sz="2200" dirty="0">
                <a:latin typeface="+mn-lt"/>
              </a:rPr>
              <a:t>The counts of students must reflect the type(s) of  Title I, Part A programs the district was approved to run in 2022-2023. Students who participated in Title I, Part A services in a school that operated a Targeted Assistance Program need to be reflected in the first column labeled “TAS” and those students who participated in a school that operated an approved Title I, Part A Schoolwide Program need to be reflected in the second column labeled “SWP.”</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116270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62560"/>
            <a:ext cx="10028339" cy="963915"/>
          </a:xfrm>
        </p:spPr>
        <p:txBody>
          <a:bodyPr/>
          <a:lstStyle/>
          <a:p>
            <a:r>
              <a:rPr lang="en-US" sz="2800" dirty="0">
                <a:latin typeface="+mj-lt"/>
              </a:rPr>
              <a:t>Table 1b. Public, Nonpublic, and Local Neglected Students by Grade Level (Cont. 1 of 3)</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262270"/>
            <a:ext cx="11849100" cy="4729968"/>
          </a:xfrm>
        </p:spPr>
        <p:txBody>
          <a:bodyPr rIns="274320">
            <a:noAutofit/>
          </a:bodyPr>
          <a:lstStyle/>
          <a:p>
            <a:pPr>
              <a:lnSpc>
                <a:spcPct val="107000"/>
              </a:lnSpc>
              <a:spcBef>
                <a:spcPts val="0"/>
              </a:spcBef>
              <a:spcAft>
                <a:spcPts val="800"/>
              </a:spcAft>
            </a:pPr>
            <a:r>
              <a:rPr lang="en-US" sz="2000" dirty="0">
                <a:latin typeface="+mn-lt"/>
              </a:rPr>
              <a:t>Include students in ages 0</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mn-lt"/>
              </a:rPr>
              <a:t>2, 3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mn-lt"/>
              </a:rPr>
              <a:t>5 (Not K), grades 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mn-lt"/>
              </a:rPr>
              <a:t>12, and ungraded students.  </a:t>
            </a:r>
          </a:p>
          <a:p>
            <a:pPr>
              <a:lnSpc>
                <a:spcPct val="107000"/>
              </a:lnSpc>
              <a:spcBef>
                <a:spcPts val="0"/>
              </a:spcBef>
              <a:spcAft>
                <a:spcPts val="800"/>
              </a:spcAft>
            </a:pPr>
            <a:r>
              <a:rPr lang="en-US" sz="2000" dirty="0">
                <a:solidFill>
                  <a:srgbClr val="000000"/>
                </a:solidFill>
                <a:latin typeface="+mn-lt"/>
                <a:ea typeface="Times New Roman" panose="02020603050405020304" pitchFamily="18" charset="0"/>
              </a:rPr>
              <a:t>Updated information from the </a:t>
            </a:r>
            <a:r>
              <a:rPr lang="en-US" sz="2000" dirty="0">
                <a:latin typeface="+mn-lt"/>
              </a:rPr>
              <a:t>United States Department of Education </a:t>
            </a:r>
            <a:r>
              <a:rPr lang="en-US" sz="2000" dirty="0">
                <a:solidFill>
                  <a:srgbClr val="000000"/>
                </a:solidFill>
                <a:latin typeface="+mn-lt"/>
                <a:ea typeface="Times New Roman" panose="02020603050405020304" pitchFamily="18" charset="0"/>
              </a:rPr>
              <a:t>about whether </a:t>
            </a:r>
            <a:r>
              <a:rPr lang="en-US" sz="2000" dirty="0">
                <a:solidFill>
                  <a:srgbClr val="000000"/>
                </a:solidFill>
                <a:effectLst/>
                <a:latin typeface="Georgia Pro" panose="02040502050405020303" pitchFamily="18" charset="0"/>
                <a:ea typeface="Times New Roman" panose="02020603050405020304" pitchFamily="18" charset="0"/>
              </a:rPr>
              <a:t>students receiving early childhood education (e.g., pre-K services) </a:t>
            </a:r>
            <a:r>
              <a:rPr lang="en-US" sz="2000" dirty="0">
                <a:solidFill>
                  <a:srgbClr val="000000"/>
                </a:solidFill>
                <a:latin typeface="Georgia Pro" panose="02040502050405020303" pitchFamily="18" charset="0"/>
                <a:ea typeface="Times New Roman" panose="02020603050405020304" pitchFamily="18" charset="0"/>
              </a:rPr>
              <a:t>should be</a:t>
            </a:r>
            <a:r>
              <a:rPr lang="en-US" sz="2000" dirty="0">
                <a:solidFill>
                  <a:srgbClr val="000000"/>
                </a:solidFill>
                <a:effectLst/>
                <a:latin typeface="Georgia Pro" panose="02040502050405020303" pitchFamily="18" charset="0"/>
                <a:ea typeface="Times New Roman" panose="02020603050405020304" pitchFamily="18" charset="0"/>
              </a:rPr>
              <a:t> counted as participating in and served by a school’s Title I, Part A program</a:t>
            </a:r>
          </a:p>
          <a:p>
            <a:pPr lvl="1">
              <a:lnSpc>
                <a:spcPct val="107000"/>
              </a:lnSpc>
              <a:spcBef>
                <a:spcPts val="0"/>
              </a:spcBef>
              <a:spcAft>
                <a:spcPts val="800"/>
              </a:spcAft>
            </a:pPr>
            <a:r>
              <a:rPr lang="en-US" sz="1800" dirty="0">
                <a:solidFill>
                  <a:srgbClr val="000000"/>
                </a:solidFill>
                <a:effectLst/>
                <a:latin typeface="Georgia Pro" panose="02040502050405020303" pitchFamily="18" charset="0"/>
                <a:ea typeface="Times New Roman" panose="02020603050405020304" pitchFamily="18" charset="0"/>
              </a:rPr>
              <a:t>If the pre-K program is part of a school’s Title I schoolwide program, the students in the pre-K program should be included in the counts for schoolwide program schools regardless of whether the pre-K students are served using Title I, Part A funds. </a:t>
            </a:r>
          </a:p>
          <a:p>
            <a:pPr lvl="1">
              <a:lnSpc>
                <a:spcPct val="107000"/>
              </a:lnSpc>
              <a:spcBef>
                <a:spcPts val="0"/>
              </a:spcBef>
              <a:spcAft>
                <a:spcPts val="800"/>
              </a:spcAft>
            </a:pPr>
            <a:r>
              <a:rPr lang="en-US" sz="1800" dirty="0">
                <a:solidFill>
                  <a:srgbClr val="000000"/>
                </a:solidFill>
                <a:effectLst/>
                <a:latin typeface="Georgia Pro" panose="02040502050405020303" pitchFamily="18" charset="0"/>
                <a:ea typeface="Times New Roman" panose="02020603050405020304" pitchFamily="18" charset="0"/>
              </a:rPr>
              <a:t>If the pre-K program is part of a school’s Title I targeted assistance program, eligible pre-K students served by using Title I funds in the pre-K program should be included in the counts for targeted assistance programs. </a:t>
            </a:r>
          </a:p>
          <a:p>
            <a:pPr lvl="1">
              <a:lnSpc>
                <a:spcPct val="107000"/>
              </a:lnSpc>
              <a:spcBef>
                <a:spcPts val="0"/>
              </a:spcBef>
              <a:spcAft>
                <a:spcPts val="800"/>
              </a:spcAft>
            </a:pPr>
            <a:r>
              <a:rPr lang="en-US" sz="1800" dirty="0">
                <a:solidFill>
                  <a:srgbClr val="000000"/>
                </a:solidFill>
                <a:effectLst/>
                <a:latin typeface="Georgia Pro" panose="02040502050405020303" pitchFamily="18" charset="0"/>
                <a:ea typeface="Times New Roman" panose="02020603050405020304" pitchFamily="18" charset="0"/>
              </a:rPr>
              <a:t>However, if the pre-K program is part of a district run program (i.e., if the pre-K program is operated by the LEA within the school’s building and is not part of the school’s schoolwide program), the students in the pre-K program should not be included in the school counts.</a:t>
            </a:r>
            <a:endParaRPr lang="en-US" sz="1800"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173621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62560"/>
            <a:ext cx="10028339" cy="963915"/>
          </a:xfrm>
        </p:spPr>
        <p:txBody>
          <a:bodyPr/>
          <a:lstStyle/>
          <a:p>
            <a:r>
              <a:rPr lang="en-US" sz="2800" dirty="0">
                <a:latin typeface="+mj-lt"/>
              </a:rPr>
              <a:t>Table 1b. Public, Nonpublic, and Local Neglected Students by Grade Level (Cont. 2 of 3)</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64016"/>
            <a:ext cx="11849100" cy="4729968"/>
          </a:xfrm>
        </p:spPr>
        <p:txBody>
          <a:bodyPr rIns="274320">
            <a:noAutofit/>
          </a:bodyPr>
          <a:lstStyle/>
          <a:p>
            <a:pPr>
              <a:lnSpc>
                <a:spcPct val="100000"/>
              </a:lnSpc>
              <a:spcBef>
                <a:spcPts val="0"/>
              </a:spcBef>
              <a:spcAft>
                <a:spcPts val="1800"/>
              </a:spcAft>
            </a:pPr>
            <a:r>
              <a:rPr lang="en-US" sz="2400" dirty="0">
                <a:latin typeface="+mn-lt"/>
              </a:rPr>
              <a:t>In the “Neglected” column, only include students who received Title I, Part A services through the Neglected Reserve </a:t>
            </a:r>
            <a:r>
              <a:rPr lang="en-US" sz="2400" dirty="0">
                <a:solidFill>
                  <a:prstClr val="black"/>
                </a:solidFill>
                <a:latin typeface="+mn-lt"/>
              </a:rPr>
              <a:t>(ESEA Section 1113(c)(3)(A)(ii)). </a:t>
            </a:r>
            <a:r>
              <a:rPr lang="en-US" sz="2400" dirty="0">
                <a:latin typeface="+mn-lt"/>
              </a:rPr>
              <a:t>Only districts with neglected institutions within the district’s boundary will be able to input student counts in this column. Neglected students who received Title I, Part A services in TAS or SWP served schools should be included in the corresponding “Public TAS” or “Public SWP” columns. Students served under Title I, Part D should not be included in the “Neglected” column.</a:t>
            </a:r>
            <a:endParaRPr lang="en-US" sz="1200" dirty="0">
              <a:latin typeface="+mn-lt"/>
            </a:endParaRPr>
          </a:p>
          <a:p>
            <a:pPr>
              <a:lnSpc>
                <a:spcPct val="100000"/>
              </a:lnSpc>
              <a:spcBef>
                <a:spcPts val="0"/>
              </a:spcBef>
              <a:spcAft>
                <a:spcPts val="0"/>
              </a:spcAft>
            </a:pPr>
            <a:r>
              <a:rPr lang="en-US" sz="2400" dirty="0">
                <a:latin typeface="+mn-lt"/>
              </a:rPr>
              <a:t>Students served with Title I, Part A funds that attend nonpublic schools need to be reflected by age/grade in the column labeled “Nonpublic.”</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947834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162560"/>
            <a:ext cx="10028339" cy="963915"/>
          </a:xfrm>
        </p:spPr>
        <p:txBody>
          <a:bodyPr/>
          <a:lstStyle/>
          <a:p>
            <a:r>
              <a:rPr lang="en-US" sz="2800" dirty="0">
                <a:latin typeface="+mj-lt"/>
              </a:rPr>
              <a:t>Table 1b. Public, Nonpublic, and Local Neglected Students by Grade Level (Cont. 3 of 3)</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064016"/>
            <a:ext cx="11849100" cy="4729968"/>
          </a:xfrm>
        </p:spPr>
        <p:txBody>
          <a:bodyPr rIns="274320">
            <a:noAutofit/>
          </a:bodyPr>
          <a:lstStyle/>
          <a:p>
            <a:pPr>
              <a:lnSpc>
                <a:spcPct val="100000"/>
              </a:lnSpc>
              <a:spcBef>
                <a:spcPts val="0"/>
              </a:spcBef>
              <a:spcAft>
                <a:spcPts val="1800"/>
              </a:spcAft>
            </a:pPr>
            <a:r>
              <a:rPr lang="en-US" sz="2400" dirty="0">
                <a:latin typeface="+mn-lt"/>
              </a:rPr>
              <a:t>The sum of the counts entered into the four columns are calculated by the EWEG system and reflected in the “Total*” row.  The report also displays for each column the total count submitted in 2021-2022 and is reflected in the “Totals from Previous Year” row.  The EWEG system calculates the percentage difference between this year’s total counts for each column compared to last year’s total count and is reflected in “Percentage Change in Totals from This Year Compared to Last Year” row.  For each column that has a calculated percentage difference greater than ±20%, a brief explanation is required. </a:t>
            </a:r>
            <a:endParaRPr lang="en-US" sz="1200" dirty="0">
              <a:latin typeface="+mn-lt"/>
            </a:endParaRPr>
          </a:p>
          <a:p>
            <a:pPr>
              <a:lnSpc>
                <a:spcPct val="100000"/>
              </a:lnSpc>
              <a:spcBef>
                <a:spcPts val="0"/>
              </a:spcBef>
              <a:spcAft>
                <a:spcPts val="0"/>
              </a:spcAft>
            </a:pPr>
            <a:r>
              <a:rPr lang="en-US" sz="2400" dirty="0"/>
              <a:t>Additionally, if the count in the “Total*” row is equal to the count in the “Total from Previous Year” row for any of the columns (for groups with greater than zero students served), an explanation will need to be input into the text box(es) under the totals.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4214321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25461" y="302004"/>
            <a:ext cx="10028339" cy="824471"/>
          </a:xfrm>
        </p:spPr>
        <p:txBody>
          <a:bodyPr/>
          <a:lstStyle/>
          <a:p>
            <a:r>
              <a:rPr lang="en-US" sz="2800" dirty="0">
                <a:latin typeface="+mj-lt"/>
              </a:rPr>
              <a:t>Subtab General Information</a:t>
            </a:r>
            <a:endParaRPr lang="en-US" sz="2800" dirty="0">
              <a:highlight>
                <a:srgbClr val="FFFF00"/>
              </a:highlight>
              <a:latin typeface="+mj-lt"/>
            </a:endParaRP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0" y="1126475"/>
            <a:ext cx="11849100" cy="4776614"/>
          </a:xfrm>
        </p:spPr>
        <p:txBody>
          <a:bodyPr rIns="274320">
            <a:noAutofit/>
          </a:bodyPr>
          <a:lstStyle/>
          <a:p>
            <a:pPr>
              <a:lnSpc>
                <a:spcPct val="100000"/>
              </a:lnSpc>
              <a:spcBef>
                <a:spcPts val="0"/>
              </a:spcBef>
              <a:spcAft>
                <a:spcPts val="1800"/>
              </a:spcAft>
            </a:pPr>
            <a:r>
              <a:rPr lang="en-US" sz="2200" dirty="0">
                <a:latin typeface="+mn-lt"/>
              </a:rPr>
              <a:t>The system calculates the total for each row and column for both tables and saves each subtab when the “Save Page” button at the bottom of the  screen is clicked.   </a:t>
            </a:r>
          </a:p>
          <a:p>
            <a:pPr>
              <a:lnSpc>
                <a:spcPct val="100000"/>
              </a:lnSpc>
              <a:spcBef>
                <a:spcPts val="0"/>
              </a:spcBef>
              <a:spcAft>
                <a:spcPts val="1800"/>
              </a:spcAft>
            </a:pPr>
            <a:r>
              <a:rPr lang="en-US" sz="2200" dirty="0">
                <a:latin typeface="+mn-lt"/>
              </a:rPr>
              <a:t>The Public TAS column total in Table 1b must equal the TAS column total reflected in Table 1a. </a:t>
            </a:r>
          </a:p>
          <a:p>
            <a:pPr>
              <a:lnSpc>
                <a:spcPct val="100000"/>
              </a:lnSpc>
              <a:spcBef>
                <a:spcPts val="0"/>
              </a:spcBef>
              <a:spcAft>
                <a:spcPts val="1800"/>
              </a:spcAft>
            </a:pPr>
            <a:r>
              <a:rPr lang="en-US" sz="2200" dirty="0">
                <a:latin typeface="+mn-lt"/>
              </a:rPr>
              <a:t>The Public SWP column total in Table 1b must equal the SWP column total reflected in Table 1a.</a:t>
            </a:r>
          </a:p>
          <a:p>
            <a:pPr>
              <a:lnSpc>
                <a:spcPct val="100000"/>
              </a:lnSpc>
              <a:spcBef>
                <a:spcPts val="0"/>
              </a:spcBef>
              <a:spcAft>
                <a:spcPts val="0"/>
              </a:spcAft>
            </a:pPr>
            <a:r>
              <a:rPr lang="en-US" sz="2200" dirty="0">
                <a:latin typeface="+mn-lt"/>
              </a:rPr>
              <a:t>The “Total*” row for the “Public TAS” and/or “Public SWP” column in Table 1b must be greater than zero and equal to the student totals for “TAS” and “SWP” in Table 1a.  If totals do not equal, you will receive an error message.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418426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516900" y="235678"/>
            <a:ext cx="10096959" cy="747579"/>
          </a:xfrm>
        </p:spPr>
        <p:txBody>
          <a:bodyPr/>
          <a:lstStyle/>
          <a:p>
            <a:r>
              <a:rPr lang="en-US" sz="3600" dirty="0">
                <a:latin typeface="+mj-lt"/>
              </a:rPr>
              <a:t>Purpose of Title I, Part A Performance Report</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34112" y="983257"/>
            <a:ext cx="11960352" cy="5262539"/>
          </a:xfrm>
        </p:spPr>
        <p:txBody>
          <a:bodyPr rIns="91440">
            <a:noAutofit/>
          </a:bodyPr>
          <a:lstStyle/>
          <a:p>
            <a:pPr lvl="1"/>
            <a:r>
              <a:rPr lang="en-US" sz="2300" dirty="0">
                <a:latin typeface="+mn-lt"/>
              </a:rPr>
              <a:t>Contributes data to the larger comprehensive Consolidated State </a:t>
            </a:r>
            <a:br>
              <a:rPr lang="en-US" sz="2300" dirty="0">
                <a:latin typeface="+mn-lt"/>
              </a:rPr>
            </a:br>
            <a:r>
              <a:rPr lang="en-US" sz="2300" dirty="0">
                <a:latin typeface="+mn-lt"/>
              </a:rPr>
              <a:t>Performance Report that the New Jersey Department of Education (NJDOE) </a:t>
            </a:r>
            <a:br>
              <a:rPr lang="en-US" sz="2300" dirty="0">
                <a:latin typeface="+mn-lt"/>
              </a:rPr>
            </a:br>
            <a:r>
              <a:rPr lang="en-US" sz="2300" dirty="0">
                <a:latin typeface="+mn-lt"/>
              </a:rPr>
              <a:t>must submit to the United States Department of Education (ESEA §8303); and </a:t>
            </a:r>
          </a:p>
          <a:p>
            <a:pPr lvl="1">
              <a:lnSpc>
                <a:spcPct val="100000"/>
              </a:lnSpc>
              <a:spcBef>
                <a:spcPts val="0"/>
              </a:spcBef>
            </a:pPr>
            <a:r>
              <a:rPr lang="en-US" sz="2300" dirty="0">
                <a:latin typeface="+mn-lt"/>
              </a:rPr>
              <a:t>Provides a summative analysis of Title I, Part A funds and the services provided by LEAs utilizing these funds for the 2023 regular school year (instructional period not including intercession and summer sessions). </a:t>
            </a:r>
          </a:p>
          <a:p>
            <a:pPr marL="457200" lvl="1" indent="0">
              <a:spcBef>
                <a:spcPts val="0"/>
              </a:spcBef>
              <a:buNone/>
            </a:pPr>
            <a:r>
              <a:rPr lang="en-US" sz="2300" dirty="0">
                <a:latin typeface="+mn-lt"/>
              </a:rPr>
              <a:t>Note:  Title I, Part A requires two reports</a:t>
            </a:r>
            <a:r>
              <a:rPr lang="en-US" sz="2300" dirty="0"/>
              <a:t>, each with different purposes and data elements</a:t>
            </a:r>
            <a:r>
              <a:rPr lang="en-US" sz="2300" dirty="0">
                <a:latin typeface="+mn-lt"/>
              </a:rPr>
              <a:t>: </a:t>
            </a:r>
          </a:p>
          <a:p>
            <a:pPr marL="914400" lvl="1" indent="-457200">
              <a:spcBef>
                <a:spcPts val="0"/>
              </a:spcBef>
              <a:buFont typeface="+mj-lt"/>
              <a:buAutoNum type="arabicParenR"/>
            </a:pPr>
            <a:r>
              <a:rPr lang="en-US" sz="2300" dirty="0">
                <a:latin typeface="+mn-lt"/>
              </a:rPr>
              <a:t>Title I, Part A Performance Report and </a:t>
            </a:r>
          </a:p>
          <a:p>
            <a:pPr marL="914400" lvl="1" indent="-457200">
              <a:spcBef>
                <a:spcPts val="0"/>
              </a:spcBef>
              <a:spcAft>
                <a:spcPts val="600"/>
              </a:spcAft>
              <a:buFont typeface="+mj-lt"/>
              <a:buAutoNum type="arabicParenR"/>
            </a:pPr>
            <a:r>
              <a:rPr lang="en-US" sz="2300" dirty="0">
                <a:latin typeface="+mn-lt"/>
              </a:rPr>
              <a:t>Title I Comparability Report (due December 1, 2023)</a:t>
            </a:r>
          </a:p>
          <a:p>
            <a:pPr marL="457200" lvl="1" indent="0">
              <a:buNone/>
            </a:pPr>
            <a:r>
              <a:rPr lang="en-US" sz="2300" dirty="0">
                <a:latin typeface="+mn-lt"/>
              </a:rPr>
              <a:t>Please ensure that both reports are submitted to the NJDOE. </a:t>
            </a:r>
            <a:r>
              <a:rPr lang="en-US" sz="2300" dirty="0">
                <a:solidFill>
                  <a:srgbClr val="0070C0"/>
                </a:solidFill>
                <a:latin typeface="+mn-lt"/>
              </a:rPr>
              <a:t>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959986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sz="3200" dirty="0">
                <a:latin typeface="+mj-lt"/>
              </a:rPr>
              <a:t>Special Service Group Tab</a:t>
            </a:r>
          </a:p>
        </p:txBody>
      </p:sp>
      <p:sp>
        <p:nvSpPr>
          <p:cNvPr id="12" name="Content Placeholder 11">
            <a:extLst>
              <a:ext uri="{FF2B5EF4-FFF2-40B4-BE49-F238E27FC236}">
                <a16:creationId xmlns:a16="http://schemas.microsoft.com/office/drawing/2014/main" id="{1134118A-D991-CB93-3FCE-D90B7C3821CB}"/>
              </a:ext>
            </a:extLst>
          </p:cNvPr>
          <p:cNvSpPr>
            <a:spLocks noGrp="1"/>
          </p:cNvSpPr>
          <p:nvPr>
            <p:ph sz="half" idx="1"/>
          </p:nvPr>
        </p:nvSpPr>
        <p:spPr>
          <a:xfrm>
            <a:off x="110717" y="980777"/>
            <a:ext cx="11767676" cy="1304907"/>
          </a:xfrm>
        </p:spPr>
        <p:txBody>
          <a:bodyPr rIns="91440">
            <a:normAutofit fontScale="47500" lnSpcReduction="20000"/>
          </a:bodyPr>
          <a:lstStyle/>
          <a:p>
            <a:pPr marL="0" indent="0">
              <a:spcBef>
                <a:spcPts val="0"/>
              </a:spcBef>
              <a:spcAft>
                <a:spcPts val="1200"/>
              </a:spcAft>
              <a:buNone/>
            </a:pPr>
            <a:r>
              <a:rPr lang="en-US" dirty="0"/>
              <a:t>For each special service group, be sure to enter the total number of students served in TAS and/or SWP Programs.</a:t>
            </a:r>
          </a:p>
          <a:p>
            <a:pPr marL="0" indent="0">
              <a:buNone/>
            </a:pPr>
            <a:r>
              <a:rPr lang="en-US" dirty="0"/>
              <a:t>If the total number of students served in a group is greater than the enrollment information provided by the NJDOE, an explanation will need to be input into the text box under the group.</a:t>
            </a:r>
          </a:p>
        </p:txBody>
      </p:sp>
      <p:pic>
        <p:nvPicPr>
          <p:cNvPr id="19" name="Content Placeholder 18" descr="Screenshot: Special service group tab. Fields outlined: total special service group served in TAS and SWP Schools, English learners (number), and Children with disabilities text input field for explanation.">
            <a:extLst>
              <a:ext uri="{FF2B5EF4-FFF2-40B4-BE49-F238E27FC236}">
                <a16:creationId xmlns:a16="http://schemas.microsoft.com/office/drawing/2014/main" id="{70F0826A-E353-BC56-C6B5-764B470944CD}"/>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1988157" y="2152229"/>
            <a:ext cx="8206430" cy="3952176"/>
          </a:xfrm>
        </p:spPr>
      </p:pic>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30</a:t>
            </a:fld>
            <a:endParaRPr lang="en-US" dirty="0"/>
          </a:p>
        </p:txBody>
      </p:sp>
    </p:spTree>
    <p:extLst>
      <p:ext uri="{BB962C8B-B14F-4D97-AF65-F5344CB8AC3E}">
        <p14:creationId xmlns:p14="http://schemas.microsoft.com/office/powerpoint/2010/main" val="234822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359272"/>
            <a:ext cx="10096959" cy="747579"/>
          </a:xfrm>
        </p:spPr>
        <p:txBody>
          <a:bodyPr/>
          <a:lstStyle/>
          <a:p>
            <a:r>
              <a:rPr lang="en-US" sz="3200" dirty="0">
                <a:latin typeface="+mj-lt"/>
              </a:rPr>
              <a:t>Special Service Group Tab General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314325" y="1466850"/>
            <a:ext cx="11445554" cy="5155472"/>
          </a:xfrm>
        </p:spPr>
        <p:txBody>
          <a:bodyPr>
            <a:noAutofit/>
          </a:bodyPr>
          <a:lstStyle/>
          <a:p>
            <a:pPr marL="0" indent="0">
              <a:spcBef>
                <a:spcPts val="0"/>
              </a:spcBef>
              <a:spcAft>
                <a:spcPts val="2100"/>
              </a:spcAft>
              <a:buNone/>
            </a:pPr>
            <a:r>
              <a:rPr lang="en-US" sz="3000" dirty="0">
                <a:latin typeface="+mn-lt"/>
              </a:rPr>
              <a:t>This tab requires the total unduplicated count of LEA students experiencing Homelessness, English Learners, students who are Migrant, and Children with Disabilities and that received Title I, Part A services at any time during the regular school year (excluding intersession or summer sessions).  </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239793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sz="3600" dirty="0"/>
              <a:t>Special Service Group Tab Information</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p:txBody>
          <a:bodyPr>
            <a:normAutofit fontScale="77500" lnSpcReduction="20000"/>
          </a:bodyPr>
          <a:lstStyle/>
          <a:p>
            <a:r>
              <a:rPr lang="en-US" dirty="0">
                <a:latin typeface="+mn-lt"/>
              </a:rPr>
              <a:t>Enter in the “Totals Special Service Group Served in TAS and SWP Schools” boxes the total number of public </a:t>
            </a:r>
            <a:r>
              <a:rPr lang="en-US" sz="3600" dirty="0">
                <a:latin typeface="+mn-lt"/>
              </a:rPr>
              <a:t>students experiencing Homelessness, English Learners, students who are Migrant, and Children with Disabilities </a:t>
            </a:r>
            <a:r>
              <a:rPr lang="en-US" dirty="0">
                <a:latin typeface="+mn-lt"/>
              </a:rPr>
              <a:t>who received services funded by Title I, Part A during the 2022-2023 school year in TAS and/or SWP programs.  Count students in pre-K through Grade 12. </a:t>
            </a:r>
          </a:p>
          <a:p>
            <a:r>
              <a:rPr lang="en-US" dirty="0">
                <a:latin typeface="+mn-lt"/>
              </a:rPr>
              <a:t>Count each student in as many categories as apply to the student but count a student only once in each category even if the student participated during more than one term or in more than one school during the reporting period.</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32</a:t>
            </a:fld>
            <a:endParaRPr lang="en-US" dirty="0"/>
          </a:p>
        </p:txBody>
      </p:sp>
    </p:spTree>
    <p:extLst>
      <p:ext uri="{BB962C8B-B14F-4D97-AF65-F5344CB8AC3E}">
        <p14:creationId xmlns:p14="http://schemas.microsoft.com/office/powerpoint/2010/main" val="784525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a:xfrm>
            <a:off x="1407842" y="359272"/>
            <a:ext cx="10096959" cy="747579"/>
          </a:xfrm>
        </p:spPr>
        <p:txBody>
          <a:bodyPr/>
          <a:lstStyle/>
          <a:p>
            <a:r>
              <a:rPr lang="en-US" sz="3600" dirty="0">
                <a:latin typeface="+mj-lt"/>
              </a:rPr>
              <a:t>Special Service Group Tab Information (Cont.)</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0" y="1095021"/>
            <a:ext cx="11849100" cy="4955583"/>
          </a:xfrm>
        </p:spPr>
        <p:txBody>
          <a:bodyPr>
            <a:noAutofit/>
          </a:bodyPr>
          <a:lstStyle/>
          <a:p>
            <a:pPr>
              <a:lnSpc>
                <a:spcPct val="100000"/>
              </a:lnSpc>
              <a:spcBef>
                <a:spcPts val="0"/>
              </a:spcBef>
              <a:spcAft>
                <a:spcPts val="1200"/>
              </a:spcAft>
            </a:pPr>
            <a:r>
              <a:rPr lang="en-US" sz="2600" dirty="0">
                <a:latin typeface="+mn-lt"/>
              </a:rPr>
              <a:t>For each group, the column titled “Total TAS and SWP Special Service Group Enrollment” reflects your LEA’s student enrollment counts as reported in NJSMART as of October 2022.  If the number of students served is higher than the enrollment count, a brief explanation is required to be entered into the text box below the special service group. </a:t>
            </a:r>
            <a:endParaRPr lang="en-US" sz="1800" dirty="0">
              <a:latin typeface="+mn-lt"/>
            </a:endParaRPr>
          </a:p>
          <a:p>
            <a:pPr>
              <a:lnSpc>
                <a:spcPct val="100000"/>
              </a:lnSpc>
              <a:spcBef>
                <a:spcPts val="0"/>
              </a:spcBef>
              <a:spcAft>
                <a:spcPts val="1200"/>
              </a:spcAft>
            </a:pPr>
            <a:r>
              <a:rPr lang="en-US" sz="2600" dirty="0">
                <a:latin typeface="+mn-lt"/>
              </a:rPr>
              <a:t>Any count entered on this tab should not include nonpublic students, local neglected students served via the neglected reserve, or participants of adult literacy programs funded by Title I, Part A.</a:t>
            </a:r>
            <a:endParaRPr lang="en-US" sz="1800" dirty="0">
              <a:latin typeface="+mn-lt"/>
            </a:endParaRPr>
          </a:p>
          <a:p>
            <a:pPr>
              <a:lnSpc>
                <a:spcPct val="100000"/>
              </a:lnSpc>
              <a:spcBef>
                <a:spcPts val="0"/>
              </a:spcBef>
              <a:spcAft>
                <a:spcPts val="0"/>
              </a:spcAft>
            </a:pPr>
            <a:r>
              <a:rPr lang="en-US" sz="2600" dirty="0">
                <a:latin typeface="+mn-lt"/>
              </a:rPr>
              <a:t>If your LEA does not have any children that reflect the special service group and received Title I, Part A services, a zero should be placed in the associated row.</a:t>
            </a:r>
          </a:p>
        </p:txBody>
      </p:sp>
      <p:sp>
        <p:nvSpPr>
          <p:cNvPr id="4" name="Slide Number Placeholder 3">
            <a:extLst>
              <a:ext uri="{FF2B5EF4-FFF2-40B4-BE49-F238E27FC236}">
                <a16:creationId xmlns:a16="http://schemas.microsoft.com/office/drawing/2014/main" id="{48D7F327-4ED2-42D0-81F0-97498F1380AD}"/>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33</a:t>
            </a:fld>
            <a:endParaRPr lang="en-US"/>
          </a:p>
        </p:txBody>
      </p:sp>
    </p:spTree>
    <p:extLst>
      <p:ext uri="{BB962C8B-B14F-4D97-AF65-F5344CB8AC3E}">
        <p14:creationId xmlns:p14="http://schemas.microsoft.com/office/powerpoint/2010/main" val="1747199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p:txBody>
          <a:bodyPr/>
          <a:lstStyle/>
          <a:p>
            <a:r>
              <a:rPr lang="en-US" dirty="0"/>
              <a:t> </a:t>
            </a:r>
            <a:r>
              <a:rPr lang="en-US" sz="4400" dirty="0"/>
              <a:t>Submit Tab</a:t>
            </a:r>
          </a:p>
        </p:txBody>
      </p:sp>
      <p:pic>
        <p:nvPicPr>
          <p:cNvPr id="3" name="Picture 2" descr="Screenshot of Submit Tab. Buttons for: consistency check, lock application, and unlock application.">
            <a:extLst>
              <a:ext uri="{FF2B5EF4-FFF2-40B4-BE49-F238E27FC236}">
                <a16:creationId xmlns:a16="http://schemas.microsoft.com/office/drawing/2014/main" id="{9A4B13C4-0F1E-1BF8-2E5D-C6D6D86402B4}"/>
              </a:ext>
            </a:extLst>
          </p:cNvPr>
          <p:cNvPicPr>
            <a:picLocks noChangeAspect="1"/>
          </p:cNvPicPr>
          <p:nvPr/>
        </p:nvPicPr>
        <p:blipFill>
          <a:blip r:embed="rId2"/>
          <a:stretch>
            <a:fillRect/>
          </a:stretch>
        </p:blipFill>
        <p:spPr>
          <a:xfrm>
            <a:off x="288900" y="1821954"/>
            <a:ext cx="11370361" cy="2295938"/>
          </a:xfrm>
          <a:prstGeom prst="rect">
            <a:avLst/>
          </a:prstGeom>
        </p:spPr>
      </p:pic>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2250739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p:txBody>
          <a:bodyPr/>
          <a:lstStyle/>
          <a:p>
            <a:r>
              <a:rPr lang="en-US" sz="4800" dirty="0">
                <a:latin typeface="+mj-lt"/>
              </a:rPr>
              <a:t>Submit Tab – Information</a:t>
            </a:r>
          </a:p>
        </p:txBody>
      </p:sp>
      <p:sp>
        <p:nvSpPr>
          <p:cNvPr id="3" name="Content Placeholder 2">
            <a:extLst>
              <a:ext uri="{FF2B5EF4-FFF2-40B4-BE49-F238E27FC236}">
                <a16:creationId xmlns:a16="http://schemas.microsoft.com/office/drawing/2014/main" id="{E0D92F92-7F52-4D40-BDA4-624AC2023D2B}"/>
              </a:ext>
            </a:extLst>
          </p:cNvPr>
          <p:cNvSpPr>
            <a:spLocks noGrp="1"/>
          </p:cNvSpPr>
          <p:nvPr>
            <p:ph idx="1"/>
          </p:nvPr>
        </p:nvSpPr>
        <p:spPr>
          <a:xfrm>
            <a:off x="146292" y="1430626"/>
            <a:ext cx="11890272" cy="4528739"/>
          </a:xfrm>
        </p:spPr>
        <p:txBody>
          <a:bodyPr/>
          <a:lstStyle/>
          <a:p>
            <a:pPr>
              <a:lnSpc>
                <a:spcPct val="100000"/>
              </a:lnSpc>
              <a:spcBef>
                <a:spcPts val="0"/>
              </a:spcBef>
            </a:pPr>
            <a:r>
              <a:rPr lang="en-US" sz="2600" dirty="0">
                <a:latin typeface="+mn-lt"/>
              </a:rPr>
              <a:t>Prior to submission, a consistency check must be performed by clicking the “Consistency Check” button.  A consistency check validates the data entered into the EWEG system based on programmed edits.  If any errors are detected, corresponding error messages will appear on the tab in red.  All errors must be corrected on the applicable tabs. To ensure all errors have been rectified prior to submission, a consistency check must be conducted again. The EWEG system will not allow the submission of the report with any remaining unresolved errors.</a:t>
            </a:r>
          </a:p>
          <a:p>
            <a:pPr>
              <a:lnSpc>
                <a:spcPct val="100000"/>
              </a:lnSpc>
              <a:spcBef>
                <a:spcPts val="0"/>
              </a:spcBef>
            </a:pPr>
            <a:r>
              <a:rPr lang="en-US" sz="2600" dirty="0">
                <a:latin typeface="+mn-lt"/>
              </a:rPr>
              <a:t>Once the consistency check is successful, the report is considered locked but not yet submitted to the NJDOE.  </a:t>
            </a:r>
          </a:p>
        </p:txBody>
      </p:sp>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35</a:t>
            </a:fld>
            <a:endParaRPr lang="en-US" dirty="0"/>
          </a:p>
        </p:txBody>
      </p:sp>
    </p:spTree>
    <p:extLst>
      <p:ext uri="{BB962C8B-B14F-4D97-AF65-F5344CB8AC3E}">
        <p14:creationId xmlns:p14="http://schemas.microsoft.com/office/powerpoint/2010/main" val="2488592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a:xfrm>
            <a:off x="1377387" y="378896"/>
            <a:ext cx="9976413" cy="747579"/>
          </a:xfrm>
        </p:spPr>
        <p:txBody>
          <a:bodyPr/>
          <a:lstStyle/>
          <a:p>
            <a:r>
              <a:rPr lang="en-US" sz="3600" dirty="0">
                <a:latin typeface="+mj-lt"/>
              </a:rPr>
              <a:t>Submit Tab – Information (Cont.)</a:t>
            </a:r>
          </a:p>
        </p:txBody>
      </p:sp>
      <p:sp>
        <p:nvSpPr>
          <p:cNvPr id="3" name="Content Placeholder 2">
            <a:extLst>
              <a:ext uri="{FF2B5EF4-FFF2-40B4-BE49-F238E27FC236}">
                <a16:creationId xmlns:a16="http://schemas.microsoft.com/office/drawing/2014/main" id="{E0D92F92-7F52-4D40-BDA4-624AC2023D2B}"/>
              </a:ext>
            </a:extLst>
          </p:cNvPr>
          <p:cNvSpPr>
            <a:spLocks noGrp="1"/>
          </p:cNvSpPr>
          <p:nvPr>
            <p:ph idx="1"/>
          </p:nvPr>
        </p:nvSpPr>
        <p:spPr>
          <a:xfrm>
            <a:off x="146292" y="1430626"/>
            <a:ext cx="11890272" cy="4528739"/>
          </a:xfrm>
        </p:spPr>
        <p:txBody>
          <a:bodyPr/>
          <a:lstStyle/>
          <a:p>
            <a:pPr>
              <a:lnSpc>
                <a:spcPct val="100000"/>
              </a:lnSpc>
              <a:spcBef>
                <a:spcPts val="0"/>
              </a:spcBef>
            </a:pPr>
            <a:r>
              <a:rPr lang="en-US" sz="2800" dirty="0">
                <a:latin typeface="+mn-lt"/>
              </a:rPr>
              <a:t>If revisions need to be made, the report can be unlocked by selecting the “Unlock Application” button.  After unlocking the report and revising any data, a consistency check will need to be re-run to verify that the data passes the programmed edits. </a:t>
            </a:r>
          </a:p>
          <a:p>
            <a:pPr>
              <a:lnSpc>
                <a:spcPct val="100000"/>
              </a:lnSpc>
              <a:spcBef>
                <a:spcPts val="0"/>
              </a:spcBef>
            </a:pPr>
            <a:r>
              <a:rPr lang="en-US" sz="2800" dirty="0">
                <a:latin typeface="+mn-lt"/>
              </a:rPr>
              <a:t>If the consistency check is successful, the “Submit to NJDOE” button should appear on the tab and needs to be clicked for the reported to be considered submitted to the NJDOE.</a:t>
            </a:r>
          </a:p>
        </p:txBody>
      </p:sp>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36</a:t>
            </a:fld>
            <a:endParaRPr lang="en-US"/>
          </a:p>
        </p:txBody>
      </p:sp>
    </p:spTree>
    <p:extLst>
      <p:ext uri="{BB962C8B-B14F-4D97-AF65-F5344CB8AC3E}">
        <p14:creationId xmlns:p14="http://schemas.microsoft.com/office/powerpoint/2010/main" val="900128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4B24-8DFB-4816-ACC8-CBB798C86E2E}"/>
              </a:ext>
            </a:extLst>
          </p:cNvPr>
          <p:cNvSpPr>
            <a:spLocks noGrp="1"/>
          </p:cNvSpPr>
          <p:nvPr>
            <p:ph type="title"/>
          </p:nvPr>
        </p:nvSpPr>
        <p:spPr/>
        <p:txBody>
          <a:bodyPr/>
          <a:lstStyle/>
          <a:p>
            <a:r>
              <a:rPr lang="en-US" sz="5400" dirty="0">
                <a:latin typeface="+mj-lt"/>
              </a:rPr>
              <a:t>Amendments</a:t>
            </a:r>
            <a:endParaRPr lang="en-US" dirty="0">
              <a:latin typeface="+mj-lt"/>
            </a:endParaRPr>
          </a:p>
        </p:txBody>
      </p:sp>
      <p:sp>
        <p:nvSpPr>
          <p:cNvPr id="3" name="Content Placeholder 2">
            <a:extLst>
              <a:ext uri="{FF2B5EF4-FFF2-40B4-BE49-F238E27FC236}">
                <a16:creationId xmlns:a16="http://schemas.microsoft.com/office/drawing/2014/main" id="{E0D92F92-7F52-4D40-BDA4-624AC2023D2B}"/>
              </a:ext>
            </a:extLst>
          </p:cNvPr>
          <p:cNvSpPr>
            <a:spLocks noGrp="1"/>
          </p:cNvSpPr>
          <p:nvPr>
            <p:ph idx="1"/>
          </p:nvPr>
        </p:nvSpPr>
        <p:spPr>
          <a:xfrm>
            <a:off x="146292" y="1430626"/>
            <a:ext cx="11890272" cy="4292079"/>
          </a:xfrm>
        </p:spPr>
        <p:txBody>
          <a:bodyPr/>
          <a:lstStyle/>
          <a:p>
            <a:pPr lvl="0">
              <a:lnSpc>
                <a:spcPct val="90000"/>
              </a:lnSpc>
              <a:spcAft>
                <a:spcPts val="1800"/>
              </a:spcAft>
            </a:pPr>
            <a:r>
              <a:rPr lang="en-US" sz="2800" dirty="0">
                <a:solidFill>
                  <a:prstClr val="black"/>
                </a:solidFill>
                <a:latin typeface="+mn-lt"/>
              </a:rPr>
              <a:t>If you realize data was incorrectly entered and your report has been successfully submitted to the NJDOE, you will need to create an amendment.    </a:t>
            </a:r>
            <a:endParaRPr lang="en-US" sz="2000" dirty="0">
              <a:solidFill>
                <a:prstClr val="black"/>
              </a:solidFill>
              <a:latin typeface="+mn-lt"/>
            </a:endParaRPr>
          </a:p>
          <a:p>
            <a:pPr lvl="0">
              <a:lnSpc>
                <a:spcPct val="90000"/>
              </a:lnSpc>
              <a:spcAft>
                <a:spcPts val="1800"/>
              </a:spcAft>
            </a:pPr>
            <a:r>
              <a:rPr lang="en-US" sz="2800" dirty="0">
                <a:solidFill>
                  <a:prstClr val="black"/>
                </a:solidFill>
                <a:latin typeface="+mn-lt"/>
              </a:rPr>
              <a:t>After the report is submitted, you will need to create an amendment by clicking the “Amend” button on the GMS Access Select Screen in the Title I – Performance Report row.</a:t>
            </a:r>
            <a:endParaRPr lang="en-US" sz="2000" dirty="0">
              <a:solidFill>
                <a:prstClr val="black"/>
              </a:solidFill>
              <a:latin typeface="+mn-lt"/>
            </a:endParaRPr>
          </a:p>
          <a:p>
            <a:pPr lvl="0">
              <a:lnSpc>
                <a:spcPct val="90000"/>
              </a:lnSpc>
              <a:spcAft>
                <a:spcPts val="0"/>
              </a:spcAft>
            </a:pPr>
            <a:r>
              <a:rPr lang="en-US" sz="2800" dirty="0">
                <a:solidFill>
                  <a:prstClr val="black"/>
                </a:solidFill>
                <a:latin typeface="+mn-lt"/>
              </a:rPr>
              <a:t>Once the data has been entered, a consistency check must be re-run and any errors corrected prior to submission.</a:t>
            </a:r>
          </a:p>
        </p:txBody>
      </p:sp>
      <p:sp>
        <p:nvSpPr>
          <p:cNvPr id="5" name="Slide Number Placeholder 4">
            <a:extLst>
              <a:ext uri="{FF2B5EF4-FFF2-40B4-BE49-F238E27FC236}">
                <a16:creationId xmlns:a16="http://schemas.microsoft.com/office/drawing/2014/main" id="{10CC438B-D55F-4440-85D0-60BFD05440AD}"/>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37</a:t>
            </a:fld>
            <a:endParaRPr lang="en-US" dirty="0"/>
          </a:p>
        </p:txBody>
      </p:sp>
    </p:spTree>
    <p:extLst>
      <p:ext uri="{BB962C8B-B14F-4D97-AF65-F5344CB8AC3E}">
        <p14:creationId xmlns:p14="http://schemas.microsoft.com/office/powerpoint/2010/main" val="3879837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3" name="Content Placeholder 12">
            <a:extLst>
              <a:ext uri="{FF2B5EF4-FFF2-40B4-BE49-F238E27FC236}">
                <a16:creationId xmlns:a16="http://schemas.microsoft.com/office/drawing/2014/main" id="{1E008E68-CF8D-6550-92F0-918DC3F986D2}"/>
              </a:ext>
            </a:extLst>
          </p:cNvPr>
          <p:cNvSpPr>
            <a:spLocks noGrp="1"/>
          </p:cNvSpPr>
          <p:nvPr>
            <p:ph sz="half" idx="1"/>
          </p:nvPr>
        </p:nvSpPr>
        <p:spPr>
          <a:xfrm>
            <a:off x="304761" y="1024109"/>
            <a:ext cx="11710971" cy="672157"/>
          </a:xfrm>
        </p:spPr>
        <p:txBody>
          <a:bodyPr/>
          <a:lstStyle/>
          <a:p>
            <a:pPr marL="0" indent="0" algn="ctr">
              <a:buNone/>
            </a:pPr>
            <a:r>
              <a:rPr lang="en-US" dirty="0"/>
              <a:t>New Jersey Department of Education: </a:t>
            </a:r>
            <a:r>
              <a:rPr lang="en-US" dirty="0">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14" name="Content Placeholder 13">
            <a:extLst>
              <a:ext uri="{FF2B5EF4-FFF2-40B4-BE49-F238E27FC236}">
                <a16:creationId xmlns:a16="http://schemas.microsoft.com/office/drawing/2014/main" id="{C47E0306-D207-82F0-880C-C6FA81F8ACEF}"/>
              </a:ext>
            </a:extLst>
          </p:cNvPr>
          <p:cNvSpPr>
            <a:spLocks noGrp="1"/>
          </p:cNvSpPr>
          <p:nvPr>
            <p:ph sz="half" idx="13"/>
          </p:nvPr>
        </p:nvSpPr>
        <p:spPr>
          <a:xfrm>
            <a:off x="176268" y="1738626"/>
            <a:ext cx="11710971" cy="2959833"/>
          </a:xfrm>
        </p:spPr>
        <p:txBody>
          <a:bodyPr rIns="91440"/>
          <a:lstStyle/>
          <a:p>
            <a:pPr marL="0" indent="0">
              <a:buNone/>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For Title I, Part A Performance Report program and data questions, please contact the Office of Fiscal and Data Services (OFDS):</a:t>
            </a:r>
          </a:p>
          <a:p>
            <a:pPr algn="ctr">
              <a:lnSpc>
                <a:spcPct val="100000"/>
              </a:lnSpc>
              <a:spcBef>
                <a:spcPts val="0"/>
              </a:spcBef>
              <a:spcAft>
                <a:spcPts val="1800"/>
              </a:spcAft>
              <a:buNone/>
              <a:defRPr/>
            </a:pPr>
            <a:r>
              <a:rPr lang="en-US" sz="2400" dirty="0">
                <a:solidFill>
                  <a:prstClr val="black"/>
                </a:solidFill>
                <a:latin typeface="Palatino Linotype"/>
              </a:rPr>
              <a:t>Ryan Gilbert: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3"/>
              </a:rPr>
              <a:t>Ryan.Gilbert@doe.nj.gov</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a:t>
            </a:r>
          </a:p>
          <a:p>
            <a:pPr algn="ctr">
              <a:lnSpc>
                <a:spcPct val="100000"/>
              </a:lnSpc>
              <a:spcBef>
                <a:spcPts val="0"/>
              </a:spcBef>
              <a:spcAft>
                <a:spcPts val="1800"/>
              </a:spcAft>
              <a:buNone/>
              <a:defRPr/>
            </a:pPr>
            <a:r>
              <a:rPr lang="en-US" sz="2400" dirty="0">
                <a:solidFill>
                  <a:prstClr val="black"/>
                </a:solidFill>
                <a:latin typeface="Palatino Linotype"/>
              </a:rPr>
              <a:t>Kari </a:t>
            </a:r>
            <a:r>
              <a:rPr lang="en-US" sz="2400" dirty="0" err="1">
                <a:solidFill>
                  <a:prstClr val="black"/>
                </a:solidFill>
                <a:latin typeface="Palatino Linotype"/>
              </a:rPr>
              <a:t>Dalane</a:t>
            </a:r>
            <a:r>
              <a:rPr lang="en-US" sz="2400" dirty="0">
                <a:solidFill>
                  <a:prstClr val="black"/>
                </a:solidFill>
                <a:latin typeface="Palatino Linotype"/>
              </a:rPr>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4"/>
              </a:rPr>
              <a:t>Kari.Dalane@doe.nj.gov</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a:t>
            </a:r>
          </a:p>
          <a:p>
            <a:pPr algn="ctr">
              <a:lnSpc>
                <a:spcPct val="100000"/>
              </a:lnSpc>
              <a:spcBef>
                <a:spcPts val="0"/>
              </a:spcBef>
              <a:spcAft>
                <a:spcPts val="1800"/>
              </a:spcAft>
              <a:buNone/>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OFDS: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5"/>
              </a:rPr>
              <a:t>OFDS@doe.nj.gov</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  or</a:t>
            </a:r>
            <a:r>
              <a:rPr lang="en-US" sz="2400" noProof="0" dirty="0">
                <a:solidFill>
                  <a:prstClr val="black"/>
                </a:solidFill>
                <a:latin typeface="Palatino Linotype"/>
              </a:rPr>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(609) 376-9101</a:t>
            </a:r>
            <a:r>
              <a:rPr kumimoji="0" lang="en-US" sz="1800" b="0" i="0" u="none" strike="noStrike" kern="1200" cap="none" spc="0" normalizeH="0" baseline="0" noProof="0" dirty="0">
                <a:ln>
                  <a:noFill/>
                </a:ln>
                <a:solidFill>
                  <a:prstClr val="black"/>
                </a:solidFill>
                <a:effectLst/>
                <a:uLnTx/>
                <a:uFillTx/>
                <a:latin typeface="Palatino Linotype"/>
                <a:ea typeface="+mn-ea"/>
                <a:cs typeface="+mn-cs"/>
              </a:rPr>
              <a:t>	</a:t>
            </a:r>
            <a:endParaRPr lang="en-US" dirty="0"/>
          </a:p>
        </p:txBody>
      </p:sp>
      <p:sp>
        <p:nvSpPr>
          <p:cNvPr id="15" name="Content Placeholder 14">
            <a:extLst>
              <a:ext uri="{FF2B5EF4-FFF2-40B4-BE49-F238E27FC236}">
                <a16:creationId xmlns:a16="http://schemas.microsoft.com/office/drawing/2014/main" id="{91C09769-8F66-0E41-9A23-BF7AE45EFE58}"/>
              </a:ext>
            </a:extLst>
          </p:cNvPr>
          <p:cNvSpPr>
            <a:spLocks noGrp="1"/>
          </p:cNvSpPr>
          <p:nvPr>
            <p:ph sz="half" idx="14"/>
          </p:nvPr>
        </p:nvSpPr>
        <p:spPr>
          <a:xfrm>
            <a:off x="176268" y="4932172"/>
            <a:ext cx="11455979" cy="1000776"/>
          </a:xfrm>
        </p:spPr>
        <p:txBody>
          <a:bodyPr rIns="91440"/>
          <a:lstStyle/>
          <a:p>
            <a:pPr marL="0" marR="0" lvl="0" indent="0" algn="l" defTabSz="914400" rtl="0" eaLnBrk="1" fontAlgn="auto" latinLnBrk="0" hangingPunct="1">
              <a:lnSpc>
                <a:spcPct val="100000"/>
              </a:lnSpc>
              <a:spcBef>
                <a:spcPts val="0"/>
              </a:spcBef>
              <a:spcAft>
                <a:spcPts val="1400"/>
              </a:spcAft>
              <a:buClrTx/>
              <a:buSz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For EWEG or authorization questions, please contact the EWEG Help Desk at: </a:t>
            </a:r>
            <a:r>
              <a:rPr kumimoji="0" lang="en-US" sz="2400" b="0" i="0" u="none" strike="noStrike" kern="1200" cap="none" spc="0" normalizeH="0" baseline="0" noProof="0" dirty="0">
                <a:ln>
                  <a:noFill/>
                </a:ln>
                <a:solidFill>
                  <a:prstClr val="black"/>
                </a:solidFill>
                <a:effectLst/>
                <a:uLnTx/>
                <a:uFillTx/>
                <a:latin typeface="Palatino Linotype"/>
                <a:ea typeface="+mn-ea"/>
                <a:cs typeface="+mn-cs"/>
                <a:hlinkClick r:id="rId6"/>
              </a:rPr>
              <a:t>Eweghelp@doe.nj.gov</a:t>
            </a:r>
            <a:endParaRPr kumimoji="0" lang="en-US" sz="24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2" name="Slide Number Placeholder 1">
            <a:extLst>
              <a:ext uri="{FF2B5EF4-FFF2-40B4-BE49-F238E27FC236}">
                <a16:creationId xmlns:a16="http://schemas.microsoft.com/office/drawing/2014/main" id="{0C726423-45AA-4205-B15A-BC45069AF06A}"/>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38</a:t>
            </a:fld>
            <a:endParaRPr lang="en-US"/>
          </a:p>
        </p:txBody>
      </p:sp>
    </p:spTree>
    <p:extLst>
      <p:ext uri="{BB962C8B-B14F-4D97-AF65-F5344CB8AC3E}">
        <p14:creationId xmlns:p14="http://schemas.microsoft.com/office/powerpoint/2010/main" val="363820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39</a:t>
            </a:fld>
            <a:endParaRPr lang="en-US" dirty="0"/>
          </a:p>
        </p:txBody>
      </p:sp>
    </p:spTree>
    <p:extLst>
      <p:ext uri="{BB962C8B-B14F-4D97-AF65-F5344CB8AC3E}">
        <p14:creationId xmlns:p14="http://schemas.microsoft.com/office/powerpoint/2010/main" val="252969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558845" y="311784"/>
            <a:ext cx="10096959" cy="747579"/>
          </a:xfrm>
        </p:spPr>
        <p:txBody>
          <a:bodyPr/>
          <a:lstStyle/>
          <a:p>
            <a:r>
              <a:rPr lang="en-US" sz="4000" dirty="0">
                <a:latin typeface="+mj-lt"/>
              </a:rPr>
              <a:t>LEAs Required to Submit the Report</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400961"/>
            <a:ext cx="11259468" cy="4625189"/>
          </a:xfrm>
        </p:spPr>
        <p:txBody>
          <a:bodyPr rIns="274320">
            <a:noAutofit/>
          </a:bodyPr>
          <a:lstStyle/>
          <a:p>
            <a:pPr marL="485775" lvl="1" indent="-428625">
              <a:lnSpc>
                <a:spcPct val="100000"/>
              </a:lnSpc>
              <a:spcBef>
                <a:spcPts val="0"/>
              </a:spcBef>
            </a:pPr>
            <a:r>
              <a:rPr lang="en-US" sz="2400" dirty="0">
                <a:latin typeface="+mn-lt"/>
              </a:rPr>
              <a:t>The Elementary and Secondary Education Act (ESEA) requires the annual collection of data from LEAs that receive Title I, Part A funds.</a:t>
            </a:r>
          </a:p>
          <a:p>
            <a:pPr marL="485775" lvl="1" indent="-428625">
              <a:lnSpc>
                <a:spcPct val="100000"/>
              </a:lnSpc>
              <a:spcBef>
                <a:spcPts val="0"/>
              </a:spcBef>
            </a:pPr>
            <a:r>
              <a:rPr lang="en-US" sz="2400" dirty="0">
                <a:latin typeface="+mn-lt"/>
              </a:rPr>
              <a:t>All LEAs that received Title I, Part A funds in the 2022-23 school year must complete and submit a report.</a:t>
            </a:r>
          </a:p>
          <a:p>
            <a:pPr marL="485775" lvl="1" indent="-428625">
              <a:lnSpc>
                <a:spcPct val="100000"/>
              </a:lnSpc>
              <a:spcBef>
                <a:spcPts val="0"/>
              </a:spcBef>
            </a:pPr>
            <a:r>
              <a:rPr lang="en-US" sz="2400" dirty="0">
                <a:latin typeface="+mn-lt"/>
              </a:rPr>
              <a:t>LEAs that were allocated Title I, Part A funds, submitted an ESEA Consolidated Subgrant Application but refused Title I, Part A funds or did not submit an ESEA Consolidated Subgrant Application do not need to complete this report.</a:t>
            </a:r>
          </a:p>
          <a:p>
            <a:pPr marL="57150" lvl="1" indent="0">
              <a:buNone/>
            </a:pPr>
            <a:r>
              <a:rPr lang="en-US" sz="2400" dirty="0">
                <a:latin typeface="+mn-lt"/>
              </a:rPr>
              <a:t>	Note:  The submission due date is December 22, 2023. </a:t>
            </a:r>
          </a:p>
        </p:txBody>
      </p:sp>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29964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0149-177C-48A3-A959-64E96068F3A7}"/>
              </a:ext>
            </a:extLst>
          </p:cNvPr>
          <p:cNvSpPr>
            <a:spLocks noGrp="1"/>
          </p:cNvSpPr>
          <p:nvPr>
            <p:ph type="title"/>
          </p:nvPr>
        </p:nvSpPr>
        <p:spPr/>
        <p:txBody>
          <a:bodyPr/>
          <a:lstStyle/>
          <a:p>
            <a:r>
              <a:rPr lang="en-US" sz="4000" dirty="0"/>
              <a:t>Information Needed to Complete Report</a:t>
            </a:r>
          </a:p>
        </p:txBody>
      </p:sp>
      <p:sp>
        <p:nvSpPr>
          <p:cNvPr id="7" name="Content Placeholder 6">
            <a:extLst>
              <a:ext uri="{FF2B5EF4-FFF2-40B4-BE49-F238E27FC236}">
                <a16:creationId xmlns:a16="http://schemas.microsoft.com/office/drawing/2014/main" id="{F1C5A3A0-5E52-4C70-BEFC-76364583D657}"/>
              </a:ext>
            </a:extLst>
          </p:cNvPr>
          <p:cNvSpPr>
            <a:spLocks noGrp="1"/>
          </p:cNvSpPr>
          <p:nvPr>
            <p:ph sz="half" idx="1"/>
          </p:nvPr>
        </p:nvSpPr>
        <p:spPr/>
        <p:txBody>
          <a:bodyPr>
            <a:noAutofit/>
          </a:bodyPr>
          <a:lstStyle/>
          <a:p>
            <a:pPr>
              <a:buFont typeface="Wingdings" panose="05000000000000000000" pitchFamily="2" charset="2"/>
              <a:buChar char="q"/>
            </a:pPr>
            <a:r>
              <a:rPr lang="en-US" sz="2000" dirty="0"/>
              <a:t> </a:t>
            </a:r>
            <a:r>
              <a:rPr lang="en-US" sz="2400" dirty="0"/>
              <a:t>EWEG logon information</a:t>
            </a:r>
          </a:p>
          <a:p>
            <a:pPr>
              <a:buFont typeface="Wingdings" panose="05000000000000000000" pitchFamily="2" charset="2"/>
              <a:buChar char="q"/>
            </a:pPr>
            <a:r>
              <a:rPr lang="en-US" sz="2400" dirty="0"/>
              <a:t> Current contact information for LEA’s administrative offices, Chief School Administrator, Business Manager, Board President, and the ESEA Project Director</a:t>
            </a:r>
          </a:p>
          <a:p>
            <a:pPr>
              <a:buFont typeface="Wingdings" panose="05000000000000000000" pitchFamily="2" charset="2"/>
              <a:buChar char="q"/>
            </a:pPr>
            <a:r>
              <a:rPr lang="en-US" sz="2400" dirty="0"/>
              <a:t> Student enrollment workbooks provided by NJDOE (downloaded from Homeroom)</a:t>
            </a:r>
          </a:p>
        </p:txBody>
      </p:sp>
      <p:sp>
        <p:nvSpPr>
          <p:cNvPr id="8" name="Content Placeholder 7">
            <a:extLst>
              <a:ext uri="{FF2B5EF4-FFF2-40B4-BE49-F238E27FC236}">
                <a16:creationId xmlns:a16="http://schemas.microsoft.com/office/drawing/2014/main" id="{0FEFD626-FCEE-442E-9000-A666184782FF}"/>
              </a:ext>
            </a:extLst>
          </p:cNvPr>
          <p:cNvSpPr>
            <a:spLocks noGrp="1"/>
          </p:cNvSpPr>
          <p:nvPr>
            <p:ph sz="half" idx="13"/>
          </p:nvPr>
        </p:nvSpPr>
        <p:spPr/>
        <p:txBody>
          <a:bodyPr>
            <a:normAutofit lnSpcReduction="10000"/>
          </a:bodyPr>
          <a:lstStyle/>
          <a:p>
            <a:pPr>
              <a:buFont typeface="Wingdings" panose="05000000000000000000" pitchFamily="2" charset="2"/>
              <a:buChar char="q"/>
            </a:pPr>
            <a:r>
              <a:rPr lang="en-US" sz="2400" dirty="0"/>
              <a:t>Counts of students served for TAS and SWP by racial/ethnic group </a:t>
            </a:r>
          </a:p>
          <a:p>
            <a:pPr>
              <a:buFont typeface="Wingdings" panose="05000000000000000000" pitchFamily="2" charset="2"/>
              <a:buChar char="q"/>
            </a:pPr>
            <a:r>
              <a:rPr lang="en-US" sz="2400" dirty="0"/>
              <a:t>Counts of students served for Public TAS, Public SWP, Neglected, and Nonpublic by grade level</a:t>
            </a:r>
          </a:p>
          <a:p>
            <a:pPr>
              <a:buFont typeface="Wingdings" panose="05000000000000000000" pitchFamily="2" charset="2"/>
              <a:buChar char="q"/>
            </a:pPr>
            <a:r>
              <a:rPr lang="en-US" sz="2400" dirty="0"/>
              <a:t> Counts of students served for SWP and TAS by special service group: Homeless, English Learners, Migrant, and Children with Disabilities (IDEA)</a:t>
            </a:r>
          </a:p>
        </p:txBody>
      </p:sp>
      <p:sp>
        <p:nvSpPr>
          <p:cNvPr id="5" name="Slide Number Placeholder 4">
            <a:extLst>
              <a:ext uri="{FF2B5EF4-FFF2-40B4-BE49-F238E27FC236}">
                <a16:creationId xmlns:a16="http://schemas.microsoft.com/office/drawing/2014/main" id="{7E7E05F8-5B4D-4708-8F34-AC90C0192E1C}"/>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t>5</a:t>
            </a:fld>
            <a:endParaRPr lang="en-US" dirty="0"/>
          </a:p>
        </p:txBody>
      </p:sp>
    </p:spTree>
    <p:extLst>
      <p:ext uri="{BB962C8B-B14F-4D97-AF65-F5344CB8AC3E}">
        <p14:creationId xmlns:p14="http://schemas.microsoft.com/office/powerpoint/2010/main" val="67228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sz="4000" dirty="0">
                <a:latin typeface="+mj-lt"/>
              </a:rPr>
              <a:t>EWEG Logon </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a:xfrm>
            <a:off x="150864" y="1126474"/>
            <a:ext cx="11890272" cy="2424121"/>
          </a:xfrm>
        </p:spPr>
        <p:txBody>
          <a:bodyPr rIns="274320">
            <a:noAutofit/>
          </a:bodyPr>
          <a:lstStyle/>
          <a:p>
            <a:pPr>
              <a:lnSpc>
                <a:spcPct val="100000"/>
              </a:lnSpc>
              <a:spcBef>
                <a:spcPts val="0"/>
              </a:spcBef>
            </a:pPr>
            <a:r>
              <a:rPr lang="en-US" sz="2100" dirty="0">
                <a:latin typeface="+mn-lt"/>
              </a:rPr>
              <a:t>The report is accessed via the Electronic Web-Enabled Grant (EWEG) system at: </a:t>
            </a:r>
            <a:br>
              <a:rPr lang="en-US" sz="2100" dirty="0">
                <a:latin typeface="+mn-lt"/>
              </a:rPr>
            </a:br>
            <a:r>
              <a:rPr lang="en-US" sz="2100" dirty="0">
                <a:solidFill>
                  <a:schemeClr val="tx1">
                    <a:lumMod val="95000"/>
                    <a:lumOff val="5000"/>
                  </a:schemeClr>
                </a:solidFill>
                <a:latin typeface="+mn-lt"/>
                <a:hlinkClick r:id="rId2"/>
              </a:rPr>
              <a:t>EWEG Logon Page</a:t>
            </a:r>
            <a:r>
              <a:rPr lang="en-US" sz="2100" dirty="0">
                <a:solidFill>
                  <a:schemeClr val="tx1">
                    <a:lumMod val="95000"/>
                    <a:lumOff val="5000"/>
                  </a:schemeClr>
                </a:solidFill>
                <a:latin typeface="+mn-lt"/>
              </a:rPr>
              <a:t>.</a:t>
            </a:r>
            <a:endParaRPr lang="en-US" sz="2100" dirty="0">
              <a:latin typeface="+mn-lt"/>
            </a:endParaRPr>
          </a:p>
          <a:p>
            <a:r>
              <a:rPr lang="en-US" sz="2100" dirty="0">
                <a:latin typeface="+mn-lt"/>
              </a:rPr>
              <a:t>On the righthand side of the EWEG Logon Page, enter your EWEG user ID, password, and county district code and hit the “LOGON” button. User IDs are limited to eight characters. Each user must have their own unique ID and password. Passwords are case sensitive. Please allow 48 hours for your permissions to become active.</a:t>
            </a:r>
          </a:p>
        </p:txBody>
      </p:sp>
      <p:pic>
        <p:nvPicPr>
          <p:cNvPr id="11" name="Content Placeholder 10" descr="Screenshot: EWEG logon page. Logon fields are: username, password, and county district. Link for forgot password/new user. Logon button.">
            <a:extLst>
              <a:ext uri="{FF2B5EF4-FFF2-40B4-BE49-F238E27FC236}">
                <a16:creationId xmlns:a16="http://schemas.microsoft.com/office/drawing/2014/main" id="{EE1EA7EF-292D-2AE1-E91B-4328DCE6D508}"/>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078929" y="3833077"/>
            <a:ext cx="9950257" cy="1799238"/>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6</a:t>
            </a:fld>
            <a:endParaRPr lang="en-US" dirty="0"/>
          </a:p>
        </p:txBody>
      </p:sp>
    </p:spTree>
    <p:extLst>
      <p:ext uri="{BB962C8B-B14F-4D97-AF65-F5344CB8AC3E}">
        <p14:creationId xmlns:p14="http://schemas.microsoft.com/office/powerpoint/2010/main" val="279036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235678"/>
            <a:ext cx="10096959" cy="747579"/>
          </a:xfrm>
        </p:spPr>
        <p:txBody>
          <a:bodyPr/>
          <a:lstStyle/>
          <a:p>
            <a:r>
              <a:rPr lang="en-US" sz="3200" dirty="0">
                <a:latin typeface="+mj-lt"/>
              </a:rPr>
              <a:t>How to Create the Title I, Part A Performance Report</a:t>
            </a:r>
          </a:p>
        </p:txBody>
      </p:sp>
      <p:sp>
        <p:nvSpPr>
          <p:cNvPr id="11" name="Content Placeholder 10">
            <a:extLst>
              <a:ext uri="{FF2B5EF4-FFF2-40B4-BE49-F238E27FC236}">
                <a16:creationId xmlns:a16="http://schemas.microsoft.com/office/drawing/2014/main" id="{3F55C5C7-D5F3-2DD7-AC89-9322774E0593}"/>
              </a:ext>
            </a:extLst>
          </p:cNvPr>
          <p:cNvSpPr>
            <a:spLocks noGrp="1"/>
          </p:cNvSpPr>
          <p:nvPr>
            <p:ph idx="1"/>
          </p:nvPr>
        </p:nvSpPr>
        <p:spPr>
          <a:xfrm>
            <a:off x="150864" y="1019072"/>
            <a:ext cx="11890272" cy="3401318"/>
          </a:xfrm>
        </p:spPr>
        <p:txBody>
          <a:bodyPr/>
          <a:lstStyle/>
          <a:p>
            <a:pPr marL="0" indent="0">
              <a:buNone/>
            </a:pPr>
            <a:r>
              <a:rPr lang="en-US" sz="2800" dirty="0">
                <a:latin typeface="+mn-lt"/>
              </a:rPr>
              <a:t>On the GMS Access Select Screen, you will need to select the pertinent year from the drop-down box labeled “</a:t>
            </a:r>
            <a:r>
              <a:rPr lang="en-US" sz="2800" b="1" dirty="0">
                <a:latin typeface="+mn-lt"/>
              </a:rPr>
              <a:t>Select Fiscal Year</a:t>
            </a:r>
            <a:r>
              <a:rPr lang="en-US" sz="2800" dirty="0">
                <a:latin typeface="+mn-lt"/>
              </a:rPr>
              <a:t>.” </a:t>
            </a:r>
          </a:p>
          <a:p>
            <a:pPr marL="0" indent="0">
              <a:buNone/>
            </a:pPr>
            <a:r>
              <a:rPr lang="en-US" sz="2800" b="1" dirty="0">
                <a:latin typeface="+mn-lt"/>
              </a:rPr>
              <a:t>Notes:</a:t>
            </a:r>
          </a:p>
          <a:p>
            <a:r>
              <a:rPr lang="en-US" sz="2400" dirty="0"/>
              <a:t>Make sure you’re on the GMS Access Select Screen</a:t>
            </a:r>
          </a:p>
          <a:p>
            <a:r>
              <a:rPr lang="en-US" sz="2400" dirty="0"/>
              <a:t>Make sure you select the correct fiscal year for the report from the drop down. For the current cycle it is 2023.</a:t>
            </a:r>
          </a:p>
          <a:p>
            <a:pPr marL="0" indent="0">
              <a:buNone/>
            </a:pPr>
            <a:endParaRPr lang="en-US" sz="3200" dirty="0">
              <a:latin typeface="+mn-lt"/>
            </a:endParaRPr>
          </a:p>
        </p:txBody>
      </p:sp>
      <p:pic>
        <p:nvPicPr>
          <p:cNvPr id="14" name="Content Placeholder 13" descr="Screenshot: GMS Access select. In Select Fiscal Year Drop down, 2023 is selected.">
            <a:extLst>
              <a:ext uri="{FF2B5EF4-FFF2-40B4-BE49-F238E27FC236}">
                <a16:creationId xmlns:a16="http://schemas.microsoft.com/office/drawing/2014/main" id="{B2927DD6-2A3F-2FE8-49B5-F7DA64D6FEED}"/>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544946" y="4714819"/>
            <a:ext cx="4544059" cy="1247949"/>
          </a:xfrm>
          <a:ln w="38100">
            <a:solidFill>
              <a:schemeClr val="accent1">
                <a:lumMod val="50000"/>
              </a:schemeClr>
            </a:solidFill>
          </a:ln>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17726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161774"/>
            <a:ext cx="10096959" cy="747579"/>
          </a:xfrm>
        </p:spPr>
        <p:txBody>
          <a:bodyPr/>
          <a:lstStyle/>
          <a:p>
            <a:r>
              <a:rPr lang="en-US" sz="3200" dirty="0">
                <a:latin typeface="+mj-lt"/>
              </a:rPr>
              <a:t>How to Create the Title I, Part A Performance Report</a:t>
            </a:r>
            <a:br>
              <a:rPr lang="en-US" sz="3200" dirty="0">
                <a:latin typeface="+mj-lt"/>
              </a:rPr>
            </a:br>
            <a:r>
              <a:rPr lang="en-US" sz="2000" dirty="0">
                <a:latin typeface="+mj-lt"/>
              </a:rPr>
              <a:t>(cont’d)</a:t>
            </a:r>
            <a:endParaRPr lang="en-US" sz="3200" dirty="0">
              <a:latin typeface="+mj-lt"/>
            </a:endParaRPr>
          </a:p>
        </p:txBody>
      </p:sp>
      <p:sp>
        <p:nvSpPr>
          <p:cNvPr id="16" name="Content Placeholder 15">
            <a:extLst>
              <a:ext uri="{FF2B5EF4-FFF2-40B4-BE49-F238E27FC236}">
                <a16:creationId xmlns:a16="http://schemas.microsoft.com/office/drawing/2014/main" id="{E04A7FC4-DB2A-5015-19EA-975D97BCAFC7}"/>
              </a:ext>
            </a:extLst>
          </p:cNvPr>
          <p:cNvSpPr>
            <a:spLocks noGrp="1"/>
          </p:cNvSpPr>
          <p:nvPr>
            <p:ph idx="1"/>
          </p:nvPr>
        </p:nvSpPr>
        <p:spPr>
          <a:xfrm>
            <a:off x="69800" y="1109615"/>
            <a:ext cx="11890272" cy="3086255"/>
          </a:xfrm>
        </p:spPr>
        <p:txBody>
          <a:bodyPr rIns="91440"/>
          <a:lstStyle/>
          <a:p>
            <a:pPr marL="0" indent="0">
              <a:buNone/>
            </a:pPr>
            <a:r>
              <a:rPr lang="en-US" sz="2800" dirty="0">
                <a:latin typeface="+mn-lt"/>
              </a:rPr>
              <a:t>The GMS Access Select screen will also list the “</a:t>
            </a:r>
            <a:r>
              <a:rPr lang="en-US" sz="2800" b="1" dirty="0">
                <a:latin typeface="+mn-lt"/>
              </a:rPr>
              <a:t>Title I – Performance Report</a:t>
            </a:r>
            <a:r>
              <a:rPr lang="en-US" sz="2800" dirty="0">
                <a:latin typeface="+mn-lt"/>
              </a:rPr>
              <a:t>” and you will need to select the report and create it by clicking the button labeled “</a:t>
            </a:r>
            <a:r>
              <a:rPr lang="en-US" sz="2800" b="1" dirty="0">
                <a:latin typeface="+mn-lt"/>
              </a:rPr>
              <a:t>Create</a:t>
            </a:r>
            <a:r>
              <a:rPr lang="en-US" sz="2800" dirty="0">
                <a:latin typeface="+mn-lt"/>
              </a:rPr>
              <a:t>.”</a:t>
            </a:r>
          </a:p>
          <a:p>
            <a:pPr marL="0" indent="0">
              <a:buNone/>
            </a:pPr>
            <a:r>
              <a:rPr lang="en-US" sz="2800" b="1" dirty="0"/>
              <a:t>Note: </a:t>
            </a:r>
            <a:r>
              <a:rPr lang="en-US" sz="2800" dirty="0"/>
              <a:t>Make sure you’re on the row for Title I – Performance Report and then click Create. </a:t>
            </a:r>
          </a:p>
          <a:p>
            <a:pPr marL="0" indent="0">
              <a:buNone/>
            </a:pPr>
            <a:endParaRPr lang="en-US" sz="3200" dirty="0">
              <a:latin typeface="+mn-lt"/>
            </a:endParaRPr>
          </a:p>
        </p:txBody>
      </p:sp>
      <p:pic>
        <p:nvPicPr>
          <p:cNvPr id="5" name="Content Placeholder 4">
            <a:extLst>
              <a:ext uri="{FF2B5EF4-FFF2-40B4-BE49-F238E27FC236}">
                <a16:creationId xmlns:a16="http://schemas.microsoft.com/office/drawing/2014/main" id="{E1D8312C-0F2F-820D-5E78-670D33E0C1D1}"/>
              </a:ext>
              <a:ext uri="{C183D7F6-B498-43B3-948B-1728B52AA6E4}">
                <adec:decorative xmlns:adec="http://schemas.microsoft.com/office/drawing/2017/decorative" val="1"/>
              </a:ext>
            </a:extLst>
          </p:cNvPr>
          <p:cNvPicPr>
            <a:picLocks noGrp="1" noChangeAspect="1"/>
          </p:cNvPicPr>
          <p:nvPr>
            <p:ph idx="13"/>
          </p:nvPr>
        </p:nvPicPr>
        <p:blipFill>
          <a:blip r:embed="rId3">
            <a:extLst>
              <a:ext uri="{28A0092B-C50C-407E-A947-70E740481C1C}">
                <a14:useLocalDpi xmlns:a14="http://schemas.microsoft.com/office/drawing/2010/main" val="0"/>
              </a:ext>
            </a:extLst>
          </a:blip>
          <a:srcRect/>
          <a:stretch/>
        </p:blipFill>
        <p:spPr>
          <a:xfrm>
            <a:off x="150812" y="4481890"/>
            <a:ext cx="11890375" cy="407204"/>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101249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333960" y="201555"/>
            <a:ext cx="10096959" cy="747579"/>
          </a:xfrm>
        </p:spPr>
        <p:txBody>
          <a:bodyPr/>
          <a:lstStyle/>
          <a:p>
            <a:r>
              <a:rPr lang="en-US" sz="3400" dirty="0">
                <a:latin typeface="+mj-lt"/>
              </a:rPr>
              <a:t>Selecting &amp; Navigating the 2022-2023 </a:t>
            </a:r>
            <a:br>
              <a:rPr lang="en-US" sz="3400" dirty="0">
                <a:latin typeface="+mj-lt"/>
              </a:rPr>
            </a:br>
            <a:r>
              <a:rPr lang="en-US" sz="3400" dirty="0">
                <a:latin typeface="+mj-lt"/>
              </a:rPr>
              <a:t>Title I, Part A Performance Report in EWEG</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idx="1"/>
          </p:nvPr>
        </p:nvSpPr>
        <p:spPr>
          <a:xfrm>
            <a:off x="150864" y="1144798"/>
            <a:ext cx="11890272" cy="3193737"/>
          </a:xfrm>
        </p:spPr>
        <p:txBody>
          <a:bodyPr rIns="274320">
            <a:noAutofit/>
          </a:bodyPr>
          <a:lstStyle/>
          <a:p>
            <a:r>
              <a:rPr lang="en-US" sz="2400" dirty="0">
                <a:latin typeface="+mn-lt"/>
              </a:rPr>
              <a:t>Once the 2023 report is created, select the “Open” button associated with the </a:t>
            </a:r>
            <a:br>
              <a:rPr lang="en-US" sz="2400" dirty="0">
                <a:latin typeface="+mn-lt"/>
              </a:rPr>
            </a:br>
            <a:r>
              <a:rPr lang="en-US" sz="2400" dirty="0">
                <a:latin typeface="+mn-lt"/>
              </a:rPr>
              <a:t>Title I – Performance Report for data input into the report.    </a:t>
            </a:r>
          </a:p>
          <a:p>
            <a:r>
              <a:rPr lang="en-US" sz="2400" dirty="0">
                <a:latin typeface="+mn-lt"/>
              </a:rPr>
              <a:t>The EWEG system has a tabbed interface available for navigating throughout the system. A link for the corresponding </a:t>
            </a:r>
            <a:r>
              <a:rPr lang="en-US" sz="2400" b="1" dirty="0">
                <a:latin typeface="+mn-lt"/>
              </a:rPr>
              <a:t>instructions</a:t>
            </a:r>
            <a:r>
              <a:rPr lang="en-US" sz="2400" dirty="0">
                <a:latin typeface="+mn-lt"/>
              </a:rPr>
              <a:t> is located in the upper righthand corner of each screen. </a:t>
            </a:r>
          </a:p>
          <a:p>
            <a:r>
              <a:rPr lang="en-US" sz="2400" dirty="0"/>
              <a:t>Click on the instructions link (outlined in red below) to download the instructions</a:t>
            </a:r>
          </a:p>
          <a:p>
            <a:pPr marL="0" indent="0">
              <a:buNone/>
            </a:pPr>
            <a:endParaRPr lang="en-US" sz="2400" dirty="0">
              <a:latin typeface="+mn-lt"/>
            </a:endParaRPr>
          </a:p>
          <a:p>
            <a:endParaRPr lang="en-US" sz="2400" dirty="0"/>
          </a:p>
        </p:txBody>
      </p:sp>
      <p:pic>
        <p:nvPicPr>
          <p:cNvPr id="17" name="Content Placeholder 16" descr="Screenshot: Overview Tab with Instructions link outlined. Other tabs shown: contact information, student participation, special service group, and submit.">
            <a:extLst>
              <a:ext uri="{FF2B5EF4-FFF2-40B4-BE49-F238E27FC236}">
                <a16:creationId xmlns:a16="http://schemas.microsoft.com/office/drawing/2014/main" id="{7A19F05C-3035-006E-FD62-A5F3F056B207}"/>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06355" y="4534199"/>
            <a:ext cx="11117226" cy="1200318"/>
          </a:xfrm>
        </p:spPr>
      </p:pic>
      <p:sp>
        <p:nvSpPr>
          <p:cNvPr id="4" name="Slide Number Placeholder 3">
            <a:extLst>
              <a:ext uri="{FF2B5EF4-FFF2-40B4-BE49-F238E27FC236}">
                <a16:creationId xmlns:a16="http://schemas.microsoft.com/office/drawing/2014/main" id="{E893C574-E250-404E-8046-A4D49434D3A4}"/>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3367244598"/>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2462</TotalTime>
  <Words>3951</Words>
  <Application>Microsoft Office PowerPoint</Application>
  <PresentationFormat>Widescreen</PresentationFormat>
  <Paragraphs>192</Paragraphs>
  <Slides>39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Bell MT</vt:lpstr>
      <vt:lpstr>Calibri</vt:lpstr>
      <vt:lpstr>Georgia Pro</vt:lpstr>
      <vt:lpstr>Palatino Linotype</vt:lpstr>
      <vt:lpstr>Wingdings</vt:lpstr>
      <vt:lpstr>NDJOE_Main</vt:lpstr>
      <vt:lpstr>NJDOE_TitleSlide</vt:lpstr>
      <vt:lpstr>NJDOE_SectionTitle</vt:lpstr>
      <vt:lpstr>Completing the 2022-2023  Title I, Part A Performance Report</vt:lpstr>
      <vt:lpstr>Completing the 2022-2023 Title I, Part A  Performance Report</vt:lpstr>
      <vt:lpstr>Purpose of Title I, Part A Performance Report</vt:lpstr>
      <vt:lpstr>LEAs Required to Submit the Report</vt:lpstr>
      <vt:lpstr>Information Needed to Complete Report</vt:lpstr>
      <vt:lpstr>EWEG Logon </vt:lpstr>
      <vt:lpstr>How to Create the Title I, Part A Performance Report</vt:lpstr>
      <vt:lpstr>How to Create the Title I, Part A Performance Report (cont’d)</vt:lpstr>
      <vt:lpstr>Selecting &amp; Navigating the 2022-2023  Title I, Part A Performance Report in EWEG</vt:lpstr>
      <vt:lpstr>Helpful Hints for Navigating EWEG</vt:lpstr>
      <vt:lpstr>Overview Tab</vt:lpstr>
      <vt:lpstr>Contact Information Tab</vt:lpstr>
      <vt:lpstr>Student Participation Tab</vt:lpstr>
      <vt:lpstr>Student Participation by Racial/Ethnic Group Subtab</vt:lpstr>
      <vt:lpstr>Student Participation by Racial/Ethnic Group Subtab (Cont.)</vt:lpstr>
      <vt:lpstr>Racial/Ethnic Group Subtab General Information</vt:lpstr>
      <vt:lpstr>Table 1a. Student Participants by Racial/Ethnic Group (Unduplicated)</vt:lpstr>
      <vt:lpstr>Table 1a. Student Participants by Racial/Ethnic Group </vt:lpstr>
      <vt:lpstr>Table 1a. Student Participants by Racial/Ethnic Group (Cont.)</vt:lpstr>
      <vt:lpstr>Differences for Student Participation by Racial/Ethnic Group</vt:lpstr>
      <vt:lpstr>Student Participation by Grade Level Subtab</vt:lpstr>
      <vt:lpstr>Student Participation by Grade Level Subtab (Cont.)</vt:lpstr>
      <vt:lpstr>Student Participation by Grade Level Subtab (Cont. 2)</vt:lpstr>
      <vt:lpstr>Students by Grade Level Subtab General Information</vt:lpstr>
      <vt:lpstr>Table 1b. Public, Nonpublic, and Local Neglected Students by Grade Level</vt:lpstr>
      <vt:lpstr>Table 1b. Public, Nonpublic, and Local Neglected Students by Grade Level (Cont. 1 of 3)</vt:lpstr>
      <vt:lpstr>Table 1b. Public, Nonpublic, and Local Neglected Students by Grade Level (Cont. 2 of 3)</vt:lpstr>
      <vt:lpstr>Table 1b. Public, Nonpublic, and Local Neglected Students by Grade Level (Cont. 3 of 3)</vt:lpstr>
      <vt:lpstr>Subtab General Information</vt:lpstr>
      <vt:lpstr>Special Service Group Tab</vt:lpstr>
      <vt:lpstr>Special Service Group Tab General Information</vt:lpstr>
      <vt:lpstr>Special Service Group Tab Information</vt:lpstr>
      <vt:lpstr>Special Service Group Tab Information (Cont.)</vt:lpstr>
      <vt:lpstr> Submit Tab</vt:lpstr>
      <vt:lpstr>Submit Tab – Information</vt:lpstr>
      <vt:lpstr>Submit Tab – Information (Cont.)</vt:lpstr>
      <vt:lpstr>Amendments</vt:lpstr>
      <vt:lpstr>Thank You!</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the 2020-2021  Title I, Part A Performance Report</dc:title>
  <dc:creator>Dohrenwend, Michelle</dc:creator>
  <cp:lastModifiedBy>Gilbert, Ryan</cp:lastModifiedBy>
  <cp:revision>137</cp:revision>
  <dcterms:created xsi:type="dcterms:W3CDTF">2021-11-19T20:05:58Z</dcterms:created>
  <dcterms:modified xsi:type="dcterms:W3CDTF">2023-11-15T19:56:03Z</dcterms:modified>
  <cp:category>Technical Assistance</cp:category>
</cp:coreProperties>
</file>