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32" r:id="rId3"/>
    <p:sldId id="366" r:id="rId4"/>
    <p:sldId id="364" r:id="rId5"/>
    <p:sldId id="333" r:id="rId6"/>
    <p:sldId id="334" r:id="rId7"/>
    <p:sldId id="352" r:id="rId8"/>
    <p:sldId id="349" r:id="rId9"/>
    <p:sldId id="346" r:id="rId10"/>
    <p:sldId id="355" r:id="rId11"/>
    <p:sldId id="335" r:id="rId12"/>
    <p:sldId id="336" r:id="rId13"/>
    <p:sldId id="337" r:id="rId14"/>
    <p:sldId id="378" r:id="rId15"/>
    <p:sldId id="377" r:id="rId16"/>
    <p:sldId id="379" r:id="rId17"/>
    <p:sldId id="380" r:id="rId18"/>
    <p:sldId id="381" r:id="rId19"/>
    <p:sldId id="382" r:id="rId20"/>
    <p:sldId id="372" r:id="rId21"/>
    <p:sldId id="367" r:id="rId22"/>
    <p:sldId id="368" r:id="rId23"/>
    <p:sldId id="369" r:id="rId24"/>
    <p:sldId id="371" r:id="rId25"/>
    <p:sldId id="374" r:id="rId26"/>
    <p:sldId id="375" r:id="rId27"/>
    <p:sldId id="376" r:id="rId28"/>
    <p:sldId id="329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sh, Nora" initials="WN" lastIdx="11" clrIdx="0">
    <p:extLst>
      <p:ext uri="{19B8F6BF-5375-455C-9EA6-DF929625EA0E}">
        <p15:presenceInfo xmlns:p15="http://schemas.microsoft.com/office/powerpoint/2012/main" userId="S-1-5-21-1085031214-2049760794-1177238915-24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D5AB"/>
    <a:srgbClr val="CC6600"/>
    <a:srgbClr val="33CCCC"/>
    <a:srgbClr val="D1F4F3"/>
    <a:srgbClr val="990033"/>
    <a:srgbClr val="339966"/>
    <a:srgbClr val="CC9900"/>
    <a:srgbClr val="FFFFCC"/>
    <a:srgbClr val="F9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9AEC0-E2B5-45AA-A9D3-2CF05AD2C30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3BAEFF-C0CC-48F9-ACAA-24547CC7E9E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dirty="0"/>
            <a:t>Providing Opportunity Zones resources for investors, municipalities, and residents  </a:t>
          </a:r>
          <a:endParaRPr lang="en-US" sz="2400" dirty="0"/>
        </a:p>
      </dgm:t>
    </dgm:pt>
    <dgm:pt modelId="{48E1A8A6-46AA-4695-9256-4C99D46DFE91}" type="parTrans" cxnId="{6BFF8F40-E5E5-4C38-A0A8-4E674036C527}">
      <dgm:prSet/>
      <dgm:spPr/>
      <dgm:t>
        <a:bodyPr/>
        <a:lstStyle/>
        <a:p>
          <a:endParaRPr lang="en-US"/>
        </a:p>
      </dgm:t>
    </dgm:pt>
    <dgm:pt modelId="{6C15223A-DAF6-4DDA-8B08-9C3002C49F6C}" type="sibTrans" cxnId="{6BFF8F40-E5E5-4C38-A0A8-4E674036C527}">
      <dgm:prSet/>
      <dgm:spPr/>
      <dgm:t>
        <a:bodyPr/>
        <a:lstStyle/>
        <a:p>
          <a:endParaRPr lang="en-US"/>
        </a:p>
      </dgm:t>
    </dgm:pt>
    <dgm:pt modelId="{53F4FEA1-04F4-4442-A794-8AE86B92B11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“</a:t>
          </a:r>
          <a:r>
            <a:rPr lang="en-US" sz="1600" dirty="0">
              <a:solidFill>
                <a:schemeClr val="tx1"/>
              </a:solidFill>
            </a:rPr>
            <a:t>One-Stop-Shop” website</a:t>
          </a:r>
          <a:endParaRPr lang="en-US" sz="1800" dirty="0">
            <a:solidFill>
              <a:schemeClr val="tx1"/>
            </a:solidFill>
          </a:endParaRPr>
        </a:p>
      </dgm:t>
    </dgm:pt>
    <dgm:pt modelId="{7DFA8F9D-A5E7-4F2D-94AA-4EC58A6FA77F}" type="parTrans" cxnId="{309194E0-C7AC-40E1-820E-971DC6B93580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baseline="0">
            <a:solidFill>
              <a:schemeClr val="accent5">
                <a:lumMod val="75000"/>
              </a:schemeClr>
            </a:solidFill>
          </a:endParaRPr>
        </a:p>
      </dgm:t>
    </dgm:pt>
    <dgm:pt modelId="{6FD5F2D2-C780-4914-9585-2DAF848039AF}" type="sibTrans" cxnId="{309194E0-C7AC-40E1-820E-971DC6B93580}">
      <dgm:prSet/>
      <dgm:spPr/>
      <dgm:t>
        <a:bodyPr/>
        <a:lstStyle/>
        <a:p>
          <a:endParaRPr lang="en-US"/>
        </a:p>
      </dgm:t>
    </dgm:pt>
    <dgm:pt modelId="{9059852E-6FE6-41ED-8CF3-6F6F3775792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Asset map with availability of state tax and development incentives </a:t>
          </a:r>
        </a:p>
      </dgm:t>
    </dgm:pt>
    <dgm:pt modelId="{036D829C-8A9C-4403-B898-34805D61DB57}" type="parTrans" cxnId="{29CADD47-300B-4919-9FD3-71990932A841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baseline="0">
            <a:solidFill>
              <a:schemeClr val="accent5">
                <a:lumMod val="75000"/>
              </a:schemeClr>
            </a:solidFill>
          </a:endParaRPr>
        </a:p>
      </dgm:t>
    </dgm:pt>
    <dgm:pt modelId="{6BAAFFE4-E670-43B7-8C1B-F329CD6615BC}" type="sibTrans" cxnId="{29CADD47-300B-4919-9FD3-71990932A841}">
      <dgm:prSet/>
      <dgm:spPr/>
      <dgm:t>
        <a:bodyPr/>
        <a:lstStyle/>
        <a:p>
          <a:endParaRPr lang="en-US"/>
        </a:p>
      </dgm:t>
    </dgm:pt>
    <dgm:pt modelId="{D9057CE1-B099-455C-B69F-B08FB0BA9B7A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Public list of pipeline “ready to go” projects</a:t>
          </a:r>
        </a:p>
      </dgm:t>
    </dgm:pt>
    <dgm:pt modelId="{E05432C9-BE8C-4D6C-B42A-6DDD41774A97}" type="parTrans" cxnId="{DF7F35F4-BE25-4339-8B55-481159260A0F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baseline="0">
            <a:solidFill>
              <a:schemeClr val="accent5">
                <a:lumMod val="75000"/>
              </a:schemeClr>
            </a:solidFill>
          </a:endParaRPr>
        </a:p>
      </dgm:t>
    </dgm:pt>
    <dgm:pt modelId="{67D10E4A-F9E0-4442-A9FA-FDC620DB72E6}" type="sibTrans" cxnId="{DF7F35F4-BE25-4339-8B55-481159260A0F}">
      <dgm:prSet/>
      <dgm:spPr/>
      <dgm:t>
        <a:bodyPr/>
        <a:lstStyle/>
        <a:p>
          <a:endParaRPr lang="en-US"/>
        </a:p>
      </dgm:t>
    </dgm:pt>
    <dgm:pt modelId="{196DDB92-DB3F-40BA-9230-C7674C8A60E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Technical assistance forums for “Ready to Go” projects</a:t>
          </a:r>
        </a:p>
      </dgm:t>
    </dgm:pt>
    <dgm:pt modelId="{B944FEA6-FB26-4BB1-BD5B-1DDBD3AB8CC3}" type="parTrans" cxnId="{15BEB595-B616-48FB-AB0C-AB30DB197C7B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baseline="0">
            <a:solidFill>
              <a:schemeClr val="accent5">
                <a:lumMod val="75000"/>
              </a:schemeClr>
            </a:solidFill>
          </a:endParaRPr>
        </a:p>
      </dgm:t>
    </dgm:pt>
    <dgm:pt modelId="{DCBC27AA-928A-4C06-BCFE-25F2CB4AF30C}" type="sibTrans" cxnId="{15BEB595-B616-48FB-AB0C-AB30DB197C7B}">
      <dgm:prSet/>
      <dgm:spPr/>
      <dgm:t>
        <a:bodyPr/>
        <a:lstStyle/>
        <a:p>
          <a:endParaRPr lang="en-US"/>
        </a:p>
      </dgm:t>
    </dgm:pt>
    <dgm:pt modelId="{D1F5C866-D91C-4FF3-83D8-269E0482436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“How to” guides </a:t>
          </a:r>
        </a:p>
      </dgm:t>
    </dgm:pt>
    <dgm:pt modelId="{E3BDE3F6-D407-4997-859E-59A0A87E0FF1}" type="parTrans" cxnId="{52F03640-E9A4-4BF0-AEEE-1223AE5825AE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baseline="0">
            <a:solidFill>
              <a:schemeClr val="accent5">
                <a:lumMod val="75000"/>
              </a:schemeClr>
            </a:solidFill>
          </a:endParaRPr>
        </a:p>
      </dgm:t>
    </dgm:pt>
    <dgm:pt modelId="{D740959B-B52A-4797-9460-6F6C548A9D2D}" type="sibTrans" cxnId="{52F03640-E9A4-4BF0-AEEE-1223AE5825AE}">
      <dgm:prSet/>
      <dgm:spPr/>
      <dgm:t>
        <a:bodyPr/>
        <a:lstStyle/>
        <a:p>
          <a:endParaRPr lang="en-US"/>
        </a:p>
      </dgm:t>
    </dgm:pt>
    <dgm:pt modelId="{B5EFF9A8-1C26-4246-9E93-DF0EDA1455B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Resources for entrepreneurs in Opportunity Zones</a:t>
          </a:r>
        </a:p>
      </dgm:t>
    </dgm:pt>
    <dgm:pt modelId="{DAAA1956-EEFA-4A83-ADCF-EB84455C9B13}" type="parTrans" cxnId="{6009E4F8-63E8-4BF0-858F-F886FFF55CD2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baseline="0">
            <a:solidFill>
              <a:schemeClr val="accent5">
                <a:lumMod val="75000"/>
              </a:schemeClr>
            </a:solidFill>
          </a:endParaRPr>
        </a:p>
      </dgm:t>
    </dgm:pt>
    <dgm:pt modelId="{B2FB1067-0AA6-48AC-85C4-89637D3EB926}" type="sibTrans" cxnId="{6009E4F8-63E8-4BF0-858F-F886FFF55CD2}">
      <dgm:prSet/>
      <dgm:spPr/>
      <dgm:t>
        <a:bodyPr/>
        <a:lstStyle/>
        <a:p>
          <a:endParaRPr lang="en-US"/>
        </a:p>
      </dgm:t>
    </dgm:pt>
    <dgm:pt modelId="{608C831D-DE63-4AE0-BD32-FD297A33114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Engage industry membership orgs &amp; chambers of commerce to educate about OZs</a:t>
          </a:r>
        </a:p>
      </dgm:t>
    </dgm:pt>
    <dgm:pt modelId="{15F37A7F-2837-4C9D-A750-CCA695440100}" type="parTrans" cxnId="{6D3516D6-9222-4618-8B28-45F79907A784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baseline="0">
            <a:solidFill>
              <a:schemeClr val="accent5">
                <a:lumMod val="75000"/>
              </a:schemeClr>
            </a:solidFill>
          </a:endParaRPr>
        </a:p>
      </dgm:t>
    </dgm:pt>
    <dgm:pt modelId="{BF1F99D7-7611-4149-B34F-66B8BC13B18E}" type="sibTrans" cxnId="{6D3516D6-9222-4618-8B28-45F79907A784}">
      <dgm:prSet/>
      <dgm:spPr/>
      <dgm:t>
        <a:bodyPr/>
        <a:lstStyle/>
        <a:p>
          <a:endParaRPr lang="en-US"/>
        </a:p>
      </dgm:t>
    </dgm:pt>
    <dgm:pt modelId="{9DBF3716-27D0-445B-82AF-3B3B45FEEA2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dirty="0"/>
            <a:t>Training, educating, and supporting municipalities in leveraging their Opportunity Zones for the right kinds of development and investment</a:t>
          </a:r>
        </a:p>
      </dgm:t>
    </dgm:pt>
    <dgm:pt modelId="{DBE522F3-0BC7-4E72-B5C9-8F235DF8A807}" type="parTrans" cxnId="{56BCD525-3AFC-41CE-A84F-7D537E5BDFB0}">
      <dgm:prSet/>
      <dgm:spPr/>
      <dgm:t>
        <a:bodyPr/>
        <a:lstStyle/>
        <a:p>
          <a:endParaRPr lang="en-US"/>
        </a:p>
      </dgm:t>
    </dgm:pt>
    <dgm:pt modelId="{E57D092F-9508-4EC0-9C43-9BBFFD8E5071}" type="sibTrans" cxnId="{56BCD525-3AFC-41CE-A84F-7D537E5BDFB0}">
      <dgm:prSet/>
      <dgm:spPr/>
      <dgm:t>
        <a:bodyPr/>
        <a:lstStyle/>
        <a:p>
          <a:endParaRPr lang="en-US"/>
        </a:p>
      </dgm:t>
    </dgm:pt>
    <dgm:pt modelId="{14FB4614-7EC7-4517-BCE6-E0AD74C7A13C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dirty="0"/>
            <a:t>Supporting small, minority and women owned businesses participation in OZ projects</a:t>
          </a:r>
        </a:p>
      </dgm:t>
    </dgm:pt>
    <dgm:pt modelId="{15F45F11-4374-4FEB-8E28-99F811B2DCC8}" type="parTrans" cxnId="{C3CE6507-C291-44A0-85BF-0A46BD301B6D}">
      <dgm:prSet/>
      <dgm:spPr/>
      <dgm:t>
        <a:bodyPr/>
        <a:lstStyle/>
        <a:p>
          <a:endParaRPr lang="en-US"/>
        </a:p>
      </dgm:t>
    </dgm:pt>
    <dgm:pt modelId="{A66CFAA8-A0A7-4122-9C78-6FCE5C64857D}" type="sibTrans" cxnId="{C3CE6507-C291-44A0-85BF-0A46BD301B6D}">
      <dgm:prSet/>
      <dgm:spPr/>
      <dgm:t>
        <a:bodyPr/>
        <a:lstStyle/>
        <a:p>
          <a:endParaRPr lang="en-US"/>
        </a:p>
      </dgm:t>
    </dgm:pt>
    <dgm:pt modelId="{560533AF-33D9-4AC0-AD92-CFD11362755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Digital Marketplace matching investment opportunities to investors</a:t>
          </a:r>
        </a:p>
      </dgm:t>
    </dgm:pt>
    <dgm:pt modelId="{F5F8C23D-D5E9-4F62-8D01-ED966C48CC66}" type="parTrans" cxnId="{C363DEC8-7C78-498D-A369-05CAD81771C3}">
      <dgm:prSet/>
      <dgm:spPr/>
      <dgm:t>
        <a:bodyPr/>
        <a:lstStyle/>
        <a:p>
          <a:endParaRPr lang="en-US"/>
        </a:p>
      </dgm:t>
    </dgm:pt>
    <dgm:pt modelId="{183FD2BD-D31A-45FC-A59E-144093DEE95D}" type="sibTrans" cxnId="{C363DEC8-7C78-498D-A369-05CAD81771C3}">
      <dgm:prSet/>
      <dgm:spPr/>
      <dgm:t>
        <a:bodyPr/>
        <a:lstStyle/>
        <a:p>
          <a:endParaRPr lang="en-US"/>
        </a:p>
      </dgm:t>
    </dgm:pt>
    <dgm:pt modelId="{722FA98D-D4AF-4E0F-BB53-5215262D6F46}" type="pres">
      <dgm:prSet presAssocID="{0799AEC0-E2B5-45AA-A9D3-2CF05AD2C3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0EB0C47-5638-4F3D-B1F9-B15A4CBFC2EE}" type="pres">
      <dgm:prSet presAssocID="{243BAEFF-C0CC-48F9-ACAA-24547CC7E9E0}" presName="root1" presStyleCnt="0"/>
      <dgm:spPr/>
    </dgm:pt>
    <dgm:pt modelId="{CEC17C52-E786-4950-BFCA-B414C4BBF9A7}" type="pres">
      <dgm:prSet presAssocID="{243BAEFF-C0CC-48F9-ACAA-24547CC7E9E0}" presName="LevelOneTextNode" presStyleLbl="node0" presStyleIdx="0" presStyleCnt="3" custScaleX="184864" custScaleY="99424">
        <dgm:presLayoutVars>
          <dgm:chPref val="3"/>
        </dgm:presLayoutVars>
      </dgm:prSet>
      <dgm:spPr/>
    </dgm:pt>
    <dgm:pt modelId="{A6BF7E3B-C808-4C88-A7F3-634C7BED0BD2}" type="pres">
      <dgm:prSet presAssocID="{243BAEFF-C0CC-48F9-ACAA-24547CC7E9E0}" presName="level2hierChild" presStyleCnt="0"/>
      <dgm:spPr/>
    </dgm:pt>
    <dgm:pt modelId="{23E45F35-4F93-40AF-9A9F-4471EB8F50DE}" type="pres">
      <dgm:prSet presAssocID="{7DFA8F9D-A5E7-4F2D-94AA-4EC58A6FA77F}" presName="conn2-1" presStyleLbl="parChTrans1D2" presStyleIdx="0" presStyleCnt="8"/>
      <dgm:spPr/>
    </dgm:pt>
    <dgm:pt modelId="{221F2D00-9B8E-4CAA-89CF-3BDDA5BE7630}" type="pres">
      <dgm:prSet presAssocID="{7DFA8F9D-A5E7-4F2D-94AA-4EC58A6FA77F}" presName="connTx" presStyleLbl="parChTrans1D2" presStyleIdx="0" presStyleCnt="8"/>
      <dgm:spPr/>
    </dgm:pt>
    <dgm:pt modelId="{622CC47D-22D5-47F5-97E4-78B661D7DCCC}" type="pres">
      <dgm:prSet presAssocID="{53F4FEA1-04F4-4442-A794-8AE86B92B112}" presName="root2" presStyleCnt="0"/>
      <dgm:spPr/>
    </dgm:pt>
    <dgm:pt modelId="{089993EC-877C-44D5-9967-6F6250A025AD}" type="pres">
      <dgm:prSet presAssocID="{53F4FEA1-04F4-4442-A794-8AE86B92B112}" presName="LevelTwoTextNode" presStyleLbl="node2" presStyleIdx="0" presStyleCnt="8" custScaleX="157861" custScaleY="19208">
        <dgm:presLayoutVars>
          <dgm:chPref val="3"/>
        </dgm:presLayoutVars>
      </dgm:prSet>
      <dgm:spPr/>
    </dgm:pt>
    <dgm:pt modelId="{C1162F82-393A-472C-BE6D-69CD7311479D}" type="pres">
      <dgm:prSet presAssocID="{53F4FEA1-04F4-4442-A794-8AE86B92B112}" presName="level3hierChild" presStyleCnt="0"/>
      <dgm:spPr/>
    </dgm:pt>
    <dgm:pt modelId="{F4CE9267-726A-4363-8132-7A6C59E39786}" type="pres">
      <dgm:prSet presAssocID="{036D829C-8A9C-4403-B898-34805D61DB57}" presName="conn2-1" presStyleLbl="parChTrans1D2" presStyleIdx="1" presStyleCnt="8"/>
      <dgm:spPr/>
    </dgm:pt>
    <dgm:pt modelId="{91FD1915-0FAD-4850-B3D5-CBE93D902BA4}" type="pres">
      <dgm:prSet presAssocID="{036D829C-8A9C-4403-B898-34805D61DB57}" presName="connTx" presStyleLbl="parChTrans1D2" presStyleIdx="1" presStyleCnt="8"/>
      <dgm:spPr/>
    </dgm:pt>
    <dgm:pt modelId="{A4E3909F-C100-445E-9F5C-83C6B8E57C0B}" type="pres">
      <dgm:prSet presAssocID="{9059852E-6FE6-41ED-8CF3-6F6F37757924}" presName="root2" presStyleCnt="0"/>
      <dgm:spPr/>
    </dgm:pt>
    <dgm:pt modelId="{D1517CCA-FC5B-4FD8-B1B0-30A6F740AB27}" type="pres">
      <dgm:prSet presAssocID="{9059852E-6FE6-41ED-8CF3-6F6F37757924}" presName="LevelTwoTextNode" presStyleLbl="node2" presStyleIdx="1" presStyleCnt="8" custScaleX="159903" custScaleY="36805">
        <dgm:presLayoutVars>
          <dgm:chPref val="3"/>
        </dgm:presLayoutVars>
      </dgm:prSet>
      <dgm:spPr/>
    </dgm:pt>
    <dgm:pt modelId="{0F4772FC-287D-471F-BB6F-2247187E5233}" type="pres">
      <dgm:prSet presAssocID="{9059852E-6FE6-41ED-8CF3-6F6F37757924}" presName="level3hierChild" presStyleCnt="0"/>
      <dgm:spPr/>
    </dgm:pt>
    <dgm:pt modelId="{664A4BED-8842-4DC1-9450-2B29E2BE21EA}" type="pres">
      <dgm:prSet presAssocID="{F5F8C23D-D5E9-4F62-8D01-ED966C48CC66}" presName="conn2-1" presStyleLbl="parChTrans1D2" presStyleIdx="2" presStyleCnt="8"/>
      <dgm:spPr/>
    </dgm:pt>
    <dgm:pt modelId="{ED2249FE-A2DA-449E-90E4-448E43E336C8}" type="pres">
      <dgm:prSet presAssocID="{F5F8C23D-D5E9-4F62-8D01-ED966C48CC66}" presName="connTx" presStyleLbl="parChTrans1D2" presStyleIdx="2" presStyleCnt="8"/>
      <dgm:spPr/>
    </dgm:pt>
    <dgm:pt modelId="{46234232-61A1-4923-8DAB-BA315A5D2E27}" type="pres">
      <dgm:prSet presAssocID="{560533AF-33D9-4AC0-AD92-CFD113627555}" presName="root2" presStyleCnt="0"/>
      <dgm:spPr/>
    </dgm:pt>
    <dgm:pt modelId="{F3516EDC-C00C-4BE5-8CD0-49C6D3FAC8D2}" type="pres">
      <dgm:prSet presAssocID="{560533AF-33D9-4AC0-AD92-CFD113627555}" presName="LevelTwoTextNode" presStyleLbl="node2" presStyleIdx="2" presStyleCnt="8" custScaleX="158525" custScaleY="36011">
        <dgm:presLayoutVars>
          <dgm:chPref val="3"/>
        </dgm:presLayoutVars>
      </dgm:prSet>
      <dgm:spPr/>
    </dgm:pt>
    <dgm:pt modelId="{0382BBAE-4B8C-4CBF-A60F-A89784247E51}" type="pres">
      <dgm:prSet presAssocID="{560533AF-33D9-4AC0-AD92-CFD113627555}" presName="level3hierChild" presStyleCnt="0"/>
      <dgm:spPr/>
    </dgm:pt>
    <dgm:pt modelId="{A6D6AC99-8ED8-4B2D-A928-6DBFADE0E8E0}" type="pres">
      <dgm:prSet presAssocID="{E05432C9-BE8C-4D6C-B42A-6DDD41774A97}" presName="conn2-1" presStyleLbl="parChTrans1D2" presStyleIdx="3" presStyleCnt="8"/>
      <dgm:spPr/>
    </dgm:pt>
    <dgm:pt modelId="{7932D4FC-6CEB-4FD2-B222-349BE2413BB4}" type="pres">
      <dgm:prSet presAssocID="{E05432C9-BE8C-4D6C-B42A-6DDD41774A97}" presName="connTx" presStyleLbl="parChTrans1D2" presStyleIdx="3" presStyleCnt="8"/>
      <dgm:spPr/>
    </dgm:pt>
    <dgm:pt modelId="{D284D94B-2238-4DB3-890A-F007407A5172}" type="pres">
      <dgm:prSet presAssocID="{D9057CE1-B099-455C-B69F-B08FB0BA9B7A}" presName="root2" presStyleCnt="0"/>
      <dgm:spPr/>
    </dgm:pt>
    <dgm:pt modelId="{95021421-9119-490D-8939-B8C43F0831A7}" type="pres">
      <dgm:prSet presAssocID="{D9057CE1-B099-455C-B69F-B08FB0BA9B7A}" presName="LevelTwoTextNode" presStyleLbl="node2" presStyleIdx="3" presStyleCnt="8" custScaleX="158923" custScaleY="21238">
        <dgm:presLayoutVars>
          <dgm:chPref val="3"/>
        </dgm:presLayoutVars>
      </dgm:prSet>
      <dgm:spPr/>
    </dgm:pt>
    <dgm:pt modelId="{4F34780D-E06D-41C8-A078-364ECD60BB11}" type="pres">
      <dgm:prSet presAssocID="{D9057CE1-B099-455C-B69F-B08FB0BA9B7A}" presName="level3hierChild" presStyleCnt="0"/>
      <dgm:spPr/>
    </dgm:pt>
    <dgm:pt modelId="{76585F71-B314-47E7-BE4B-97BB9DC827C2}" type="pres">
      <dgm:prSet presAssocID="{B944FEA6-FB26-4BB1-BD5B-1DDBD3AB8CC3}" presName="conn2-1" presStyleLbl="parChTrans1D2" presStyleIdx="4" presStyleCnt="8"/>
      <dgm:spPr/>
    </dgm:pt>
    <dgm:pt modelId="{A197F98F-7B97-46E8-8DA1-50D8213BED58}" type="pres">
      <dgm:prSet presAssocID="{B944FEA6-FB26-4BB1-BD5B-1DDBD3AB8CC3}" presName="connTx" presStyleLbl="parChTrans1D2" presStyleIdx="4" presStyleCnt="8"/>
      <dgm:spPr/>
    </dgm:pt>
    <dgm:pt modelId="{B36D1B63-D099-469E-BC08-989C7C026F50}" type="pres">
      <dgm:prSet presAssocID="{196DDB92-DB3F-40BA-9230-C7674C8A60E0}" presName="root2" presStyleCnt="0"/>
      <dgm:spPr/>
    </dgm:pt>
    <dgm:pt modelId="{0A3E77CF-B4B5-458B-892B-044E38C8FA3B}" type="pres">
      <dgm:prSet presAssocID="{196DDB92-DB3F-40BA-9230-C7674C8A60E0}" presName="LevelTwoTextNode" presStyleLbl="node2" presStyleIdx="4" presStyleCnt="8" custScaleX="160700" custScaleY="38429">
        <dgm:presLayoutVars>
          <dgm:chPref val="3"/>
        </dgm:presLayoutVars>
      </dgm:prSet>
      <dgm:spPr/>
    </dgm:pt>
    <dgm:pt modelId="{570BEB7D-530A-4ABD-B02A-770816D6A7E0}" type="pres">
      <dgm:prSet presAssocID="{196DDB92-DB3F-40BA-9230-C7674C8A60E0}" presName="level3hierChild" presStyleCnt="0"/>
      <dgm:spPr/>
    </dgm:pt>
    <dgm:pt modelId="{1DBEA014-39FE-44D9-885D-E1FAE01A7120}" type="pres">
      <dgm:prSet presAssocID="{E3BDE3F6-D407-4997-859E-59A0A87E0FF1}" presName="conn2-1" presStyleLbl="parChTrans1D2" presStyleIdx="5" presStyleCnt="8"/>
      <dgm:spPr/>
    </dgm:pt>
    <dgm:pt modelId="{00057BFA-3889-48EA-8E2C-38CC74DEDFDE}" type="pres">
      <dgm:prSet presAssocID="{E3BDE3F6-D407-4997-859E-59A0A87E0FF1}" presName="connTx" presStyleLbl="parChTrans1D2" presStyleIdx="5" presStyleCnt="8"/>
      <dgm:spPr/>
    </dgm:pt>
    <dgm:pt modelId="{3C467709-E079-4ACB-A41D-35369C8E0298}" type="pres">
      <dgm:prSet presAssocID="{D1F5C866-D91C-4FF3-83D8-269E04824362}" presName="root2" presStyleCnt="0"/>
      <dgm:spPr/>
    </dgm:pt>
    <dgm:pt modelId="{E52D674D-C1CC-44A7-BA8D-D5FE7F7C9093}" type="pres">
      <dgm:prSet presAssocID="{D1F5C866-D91C-4FF3-83D8-269E04824362}" presName="LevelTwoTextNode" presStyleLbl="node2" presStyleIdx="5" presStyleCnt="8" custScaleX="157299" custScaleY="25411">
        <dgm:presLayoutVars>
          <dgm:chPref val="3"/>
        </dgm:presLayoutVars>
      </dgm:prSet>
      <dgm:spPr/>
    </dgm:pt>
    <dgm:pt modelId="{1D40682D-C0A4-4F34-99D7-5C6014FE2268}" type="pres">
      <dgm:prSet presAssocID="{D1F5C866-D91C-4FF3-83D8-269E04824362}" presName="level3hierChild" presStyleCnt="0"/>
      <dgm:spPr/>
    </dgm:pt>
    <dgm:pt modelId="{860A94AC-ED5C-482E-B0AB-227CA23E3B34}" type="pres">
      <dgm:prSet presAssocID="{DAAA1956-EEFA-4A83-ADCF-EB84455C9B13}" presName="conn2-1" presStyleLbl="parChTrans1D2" presStyleIdx="6" presStyleCnt="8"/>
      <dgm:spPr/>
    </dgm:pt>
    <dgm:pt modelId="{F7EDF794-BD48-4ABE-957C-EC023846EED7}" type="pres">
      <dgm:prSet presAssocID="{DAAA1956-EEFA-4A83-ADCF-EB84455C9B13}" presName="connTx" presStyleLbl="parChTrans1D2" presStyleIdx="6" presStyleCnt="8"/>
      <dgm:spPr/>
    </dgm:pt>
    <dgm:pt modelId="{C69FB262-6A4C-49D9-A754-A5477D6724DB}" type="pres">
      <dgm:prSet presAssocID="{B5EFF9A8-1C26-4246-9E93-DF0EDA1455B0}" presName="root2" presStyleCnt="0"/>
      <dgm:spPr/>
    </dgm:pt>
    <dgm:pt modelId="{36EF65BF-F539-4F7F-BA0D-35D1F91CE7BF}" type="pres">
      <dgm:prSet presAssocID="{B5EFF9A8-1C26-4246-9E93-DF0EDA1455B0}" presName="LevelTwoTextNode" presStyleLbl="node2" presStyleIdx="6" presStyleCnt="8" custScaleX="160296" custScaleY="32700">
        <dgm:presLayoutVars>
          <dgm:chPref val="3"/>
        </dgm:presLayoutVars>
      </dgm:prSet>
      <dgm:spPr/>
    </dgm:pt>
    <dgm:pt modelId="{33174A85-F81D-42CE-A938-42CE44829BEB}" type="pres">
      <dgm:prSet presAssocID="{B5EFF9A8-1C26-4246-9E93-DF0EDA1455B0}" presName="level3hierChild" presStyleCnt="0"/>
      <dgm:spPr/>
    </dgm:pt>
    <dgm:pt modelId="{57129C68-CAEF-4DB0-BB8B-36BE51DB8657}" type="pres">
      <dgm:prSet presAssocID="{15F37A7F-2837-4C9D-A750-CCA695440100}" presName="conn2-1" presStyleLbl="parChTrans1D2" presStyleIdx="7" presStyleCnt="8"/>
      <dgm:spPr/>
    </dgm:pt>
    <dgm:pt modelId="{C4217923-AAEE-4404-84AC-4447A83801AF}" type="pres">
      <dgm:prSet presAssocID="{15F37A7F-2837-4C9D-A750-CCA695440100}" presName="connTx" presStyleLbl="parChTrans1D2" presStyleIdx="7" presStyleCnt="8"/>
      <dgm:spPr/>
    </dgm:pt>
    <dgm:pt modelId="{4114BB90-6C53-48B5-81B9-8B6449485C8F}" type="pres">
      <dgm:prSet presAssocID="{608C831D-DE63-4AE0-BD32-FD297A33114D}" presName="root2" presStyleCnt="0"/>
      <dgm:spPr/>
    </dgm:pt>
    <dgm:pt modelId="{9ABC7817-0EE9-45D1-8F09-780F46C7A59D}" type="pres">
      <dgm:prSet presAssocID="{608C831D-DE63-4AE0-BD32-FD297A33114D}" presName="LevelTwoTextNode" presStyleLbl="node2" presStyleIdx="7" presStyleCnt="8" custScaleX="159701" custScaleY="44488">
        <dgm:presLayoutVars>
          <dgm:chPref val="3"/>
        </dgm:presLayoutVars>
      </dgm:prSet>
      <dgm:spPr/>
    </dgm:pt>
    <dgm:pt modelId="{A90CF735-FD78-4899-B7AA-30E20CCA4FA7}" type="pres">
      <dgm:prSet presAssocID="{608C831D-DE63-4AE0-BD32-FD297A33114D}" presName="level3hierChild" presStyleCnt="0"/>
      <dgm:spPr/>
    </dgm:pt>
    <dgm:pt modelId="{673F834F-C2F1-4ACD-AFEB-11A290CA7742}" type="pres">
      <dgm:prSet presAssocID="{9DBF3716-27D0-445B-82AF-3B3B45FEEA24}" presName="root1" presStyleCnt="0"/>
      <dgm:spPr/>
    </dgm:pt>
    <dgm:pt modelId="{3F0B2D19-241A-400F-890B-CDFB41798DBF}" type="pres">
      <dgm:prSet presAssocID="{9DBF3716-27D0-445B-82AF-3B3B45FEEA24}" presName="LevelOneTextNode" presStyleLbl="node0" presStyleIdx="1" presStyleCnt="3" custScaleX="184806" custScaleY="127520">
        <dgm:presLayoutVars>
          <dgm:chPref val="3"/>
        </dgm:presLayoutVars>
      </dgm:prSet>
      <dgm:spPr/>
    </dgm:pt>
    <dgm:pt modelId="{34A6E3E7-2D25-405A-8526-15D69B757109}" type="pres">
      <dgm:prSet presAssocID="{9DBF3716-27D0-445B-82AF-3B3B45FEEA24}" presName="level2hierChild" presStyleCnt="0"/>
      <dgm:spPr/>
    </dgm:pt>
    <dgm:pt modelId="{2AD1DADC-6624-48CB-A3C4-ADE2200902E1}" type="pres">
      <dgm:prSet presAssocID="{14FB4614-7EC7-4517-BCE6-E0AD74C7A13C}" presName="root1" presStyleCnt="0"/>
      <dgm:spPr/>
    </dgm:pt>
    <dgm:pt modelId="{8F3BA608-2A47-464F-9B54-B21CB1A1744E}" type="pres">
      <dgm:prSet presAssocID="{14FB4614-7EC7-4517-BCE6-E0AD74C7A13C}" presName="LevelOneTextNode" presStyleLbl="node0" presStyleIdx="2" presStyleCnt="3" custScaleX="185746" custScaleY="70363">
        <dgm:presLayoutVars>
          <dgm:chPref val="3"/>
        </dgm:presLayoutVars>
      </dgm:prSet>
      <dgm:spPr/>
    </dgm:pt>
    <dgm:pt modelId="{752E50D4-D06C-453F-8B90-AB2D3D91F149}" type="pres">
      <dgm:prSet presAssocID="{14FB4614-7EC7-4517-BCE6-E0AD74C7A13C}" presName="level2hierChild" presStyleCnt="0"/>
      <dgm:spPr/>
    </dgm:pt>
  </dgm:ptLst>
  <dgm:cxnLst>
    <dgm:cxn modelId="{C3CE6507-C291-44A0-85BF-0A46BD301B6D}" srcId="{0799AEC0-E2B5-45AA-A9D3-2CF05AD2C308}" destId="{14FB4614-7EC7-4517-BCE6-E0AD74C7A13C}" srcOrd="2" destOrd="0" parTransId="{15F45F11-4374-4FEB-8E28-99F811B2DCC8}" sibTransId="{A66CFAA8-A0A7-4122-9C78-6FCE5C64857D}"/>
    <dgm:cxn modelId="{53ABEA08-9DCA-461C-81B1-6516B5A8F93C}" type="presOf" srcId="{560533AF-33D9-4AC0-AD92-CFD113627555}" destId="{F3516EDC-C00C-4BE5-8CD0-49C6D3FAC8D2}" srcOrd="0" destOrd="0" presId="urn:microsoft.com/office/officeart/2005/8/layout/hierarchy2"/>
    <dgm:cxn modelId="{796D9709-C33D-4D09-A12F-0CB281641CC2}" type="presOf" srcId="{608C831D-DE63-4AE0-BD32-FD297A33114D}" destId="{9ABC7817-0EE9-45D1-8F09-780F46C7A59D}" srcOrd="0" destOrd="0" presId="urn:microsoft.com/office/officeart/2005/8/layout/hierarchy2"/>
    <dgm:cxn modelId="{BA16B509-9A91-4438-8901-7521163717BE}" type="presOf" srcId="{14FB4614-7EC7-4517-BCE6-E0AD74C7A13C}" destId="{8F3BA608-2A47-464F-9B54-B21CB1A1744E}" srcOrd="0" destOrd="0" presId="urn:microsoft.com/office/officeart/2005/8/layout/hierarchy2"/>
    <dgm:cxn modelId="{20E5A90F-AEC7-4702-9564-5CF43F747CF1}" type="presOf" srcId="{9059852E-6FE6-41ED-8CF3-6F6F37757924}" destId="{D1517CCA-FC5B-4FD8-B1B0-30A6F740AB27}" srcOrd="0" destOrd="0" presId="urn:microsoft.com/office/officeart/2005/8/layout/hierarchy2"/>
    <dgm:cxn modelId="{7C519311-FD03-470B-9ECA-E168BA760E01}" type="presOf" srcId="{E3BDE3F6-D407-4997-859E-59A0A87E0FF1}" destId="{00057BFA-3889-48EA-8E2C-38CC74DEDFDE}" srcOrd="1" destOrd="0" presId="urn:microsoft.com/office/officeart/2005/8/layout/hierarchy2"/>
    <dgm:cxn modelId="{232A2C1D-D6C6-4E32-9E8B-7B64E4ACC077}" type="presOf" srcId="{7DFA8F9D-A5E7-4F2D-94AA-4EC58A6FA77F}" destId="{23E45F35-4F93-40AF-9A9F-4471EB8F50DE}" srcOrd="0" destOrd="0" presId="urn:microsoft.com/office/officeart/2005/8/layout/hierarchy2"/>
    <dgm:cxn modelId="{C6057A21-C846-411E-8068-BAE9237ED938}" type="presOf" srcId="{B944FEA6-FB26-4BB1-BD5B-1DDBD3AB8CC3}" destId="{A197F98F-7B97-46E8-8DA1-50D8213BED58}" srcOrd="1" destOrd="0" presId="urn:microsoft.com/office/officeart/2005/8/layout/hierarchy2"/>
    <dgm:cxn modelId="{56BCD525-3AFC-41CE-A84F-7D537E5BDFB0}" srcId="{0799AEC0-E2B5-45AA-A9D3-2CF05AD2C308}" destId="{9DBF3716-27D0-445B-82AF-3B3B45FEEA24}" srcOrd="1" destOrd="0" parTransId="{DBE522F3-0BC7-4E72-B5C9-8F235DF8A807}" sibTransId="{E57D092F-9508-4EC0-9C43-9BBFFD8E5071}"/>
    <dgm:cxn modelId="{F864BA2A-21B9-4937-8294-A74EC415D64F}" type="presOf" srcId="{7DFA8F9D-A5E7-4F2D-94AA-4EC58A6FA77F}" destId="{221F2D00-9B8E-4CAA-89CF-3BDDA5BE7630}" srcOrd="1" destOrd="0" presId="urn:microsoft.com/office/officeart/2005/8/layout/hierarchy2"/>
    <dgm:cxn modelId="{067B7938-EA28-4021-90AD-E965AE237ACF}" type="presOf" srcId="{E3BDE3F6-D407-4997-859E-59A0A87E0FF1}" destId="{1DBEA014-39FE-44D9-885D-E1FAE01A7120}" srcOrd="0" destOrd="0" presId="urn:microsoft.com/office/officeart/2005/8/layout/hierarchy2"/>
    <dgm:cxn modelId="{52F03640-E9A4-4BF0-AEEE-1223AE5825AE}" srcId="{243BAEFF-C0CC-48F9-ACAA-24547CC7E9E0}" destId="{D1F5C866-D91C-4FF3-83D8-269E04824362}" srcOrd="5" destOrd="0" parTransId="{E3BDE3F6-D407-4997-859E-59A0A87E0FF1}" sibTransId="{D740959B-B52A-4797-9460-6F6C548A9D2D}"/>
    <dgm:cxn modelId="{6BFF8F40-E5E5-4C38-A0A8-4E674036C527}" srcId="{0799AEC0-E2B5-45AA-A9D3-2CF05AD2C308}" destId="{243BAEFF-C0CC-48F9-ACAA-24547CC7E9E0}" srcOrd="0" destOrd="0" parTransId="{48E1A8A6-46AA-4695-9256-4C99D46DFE91}" sibTransId="{6C15223A-DAF6-4DDA-8B08-9C3002C49F6C}"/>
    <dgm:cxn modelId="{D4BBD166-F1E4-4825-9F6D-DBF6FA09ECF7}" type="presOf" srcId="{036D829C-8A9C-4403-B898-34805D61DB57}" destId="{F4CE9267-726A-4363-8132-7A6C59E39786}" srcOrd="0" destOrd="0" presId="urn:microsoft.com/office/officeart/2005/8/layout/hierarchy2"/>
    <dgm:cxn modelId="{4D074C47-0A38-4D51-A914-0D6584F410CF}" type="presOf" srcId="{15F37A7F-2837-4C9D-A750-CCA695440100}" destId="{C4217923-AAEE-4404-84AC-4447A83801AF}" srcOrd="1" destOrd="0" presId="urn:microsoft.com/office/officeart/2005/8/layout/hierarchy2"/>
    <dgm:cxn modelId="{29CADD47-300B-4919-9FD3-71990932A841}" srcId="{243BAEFF-C0CC-48F9-ACAA-24547CC7E9E0}" destId="{9059852E-6FE6-41ED-8CF3-6F6F37757924}" srcOrd="1" destOrd="0" parTransId="{036D829C-8A9C-4403-B898-34805D61DB57}" sibTransId="{6BAAFFE4-E670-43B7-8C1B-F329CD6615BC}"/>
    <dgm:cxn modelId="{CE3AF567-EF18-47F6-91F3-601CC9A67BB5}" type="presOf" srcId="{DAAA1956-EEFA-4A83-ADCF-EB84455C9B13}" destId="{F7EDF794-BD48-4ABE-957C-EC023846EED7}" srcOrd="1" destOrd="0" presId="urn:microsoft.com/office/officeart/2005/8/layout/hierarchy2"/>
    <dgm:cxn modelId="{24FC736F-09CD-4D05-AB40-45ECBE667720}" type="presOf" srcId="{53F4FEA1-04F4-4442-A794-8AE86B92B112}" destId="{089993EC-877C-44D5-9967-6F6250A025AD}" srcOrd="0" destOrd="0" presId="urn:microsoft.com/office/officeart/2005/8/layout/hierarchy2"/>
    <dgm:cxn modelId="{92C3FC71-425E-4489-9DDC-A5C601E60350}" type="presOf" srcId="{196DDB92-DB3F-40BA-9230-C7674C8A60E0}" destId="{0A3E77CF-B4B5-458B-892B-044E38C8FA3B}" srcOrd="0" destOrd="0" presId="urn:microsoft.com/office/officeart/2005/8/layout/hierarchy2"/>
    <dgm:cxn modelId="{BA546176-B3E3-442C-86C6-7E686C0BD055}" type="presOf" srcId="{E05432C9-BE8C-4D6C-B42A-6DDD41774A97}" destId="{A6D6AC99-8ED8-4B2D-A928-6DBFADE0E8E0}" srcOrd="0" destOrd="0" presId="urn:microsoft.com/office/officeart/2005/8/layout/hierarchy2"/>
    <dgm:cxn modelId="{60154878-0F25-4029-B88E-022927D7C040}" type="presOf" srcId="{E05432C9-BE8C-4D6C-B42A-6DDD41774A97}" destId="{7932D4FC-6CEB-4FD2-B222-349BE2413BB4}" srcOrd="1" destOrd="0" presId="urn:microsoft.com/office/officeart/2005/8/layout/hierarchy2"/>
    <dgm:cxn modelId="{852C1359-D4F6-427B-99A9-468D6A0B2E68}" type="presOf" srcId="{B5EFF9A8-1C26-4246-9E93-DF0EDA1455B0}" destId="{36EF65BF-F539-4F7F-BA0D-35D1F91CE7BF}" srcOrd="0" destOrd="0" presId="urn:microsoft.com/office/officeart/2005/8/layout/hierarchy2"/>
    <dgm:cxn modelId="{7A8C647A-11F9-48DF-8D0E-975927869E2E}" type="presOf" srcId="{F5F8C23D-D5E9-4F62-8D01-ED966C48CC66}" destId="{664A4BED-8842-4DC1-9450-2B29E2BE21EA}" srcOrd="0" destOrd="0" presId="urn:microsoft.com/office/officeart/2005/8/layout/hierarchy2"/>
    <dgm:cxn modelId="{F1F4BB7E-54C9-4366-A52B-DF22E1BF3CB3}" type="presOf" srcId="{DAAA1956-EEFA-4A83-ADCF-EB84455C9B13}" destId="{860A94AC-ED5C-482E-B0AB-227CA23E3B34}" srcOrd="0" destOrd="0" presId="urn:microsoft.com/office/officeart/2005/8/layout/hierarchy2"/>
    <dgm:cxn modelId="{2A546F84-88D5-49B6-B7E8-D4C81676A001}" type="presOf" srcId="{0799AEC0-E2B5-45AA-A9D3-2CF05AD2C308}" destId="{722FA98D-D4AF-4E0F-BB53-5215262D6F46}" srcOrd="0" destOrd="0" presId="urn:microsoft.com/office/officeart/2005/8/layout/hierarchy2"/>
    <dgm:cxn modelId="{15BEB595-B616-48FB-AB0C-AB30DB197C7B}" srcId="{243BAEFF-C0CC-48F9-ACAA-24547CC7E9E0}" destId="{196DDB92-DB3F-40BA-9230-C7674C8A60E0}" srcOrd="4" destOrd="0" parTransId="{B944FEA6-FB26-4BB1-BD5B-1DDBD3AB8CC3}" sibTransId="{DCBC27AA-928A-4C06-BCFE-25F2CB4AF30C}"/>
    <dgm:cxn modelId="{35452996-5EC1-43D4-84A5-286E9D567FFD}" type="presOf" srcId="{D1F5C866-D91C-4FF3-83D8-269E04824362}" destId="{E52D674D-C1CC-44A7-BA8D-D5FE7F7C9093}" srcOrd="0" destOrd="0" presId="urn:microsoft.com/office/officeart/2005/8/layout/hierarchy2"/>
    <dgm:cxn modelId="{33384296-CDF3-4F26-B1D7-D1726EE47586}" type="presOf" srcId="{F5F8C23D-D5E9-4F62-8D01-ED966C48CC66}" destId="{ED2249FE-A2DA-449E-90E4-448E43E336C8}" srcOrd="1" destOrd="0" presId="urn:microsoft.com/office/officeart/2005/8/layout/hierarchy2"/>
    <dgm:cxn modelId="{0563A1A2-1CCC-472B-B00D-DFE12938DE93}" type="presOf" srcId="{B944FEA6-FB26-4BB1-BD5B-1DDBD3AB8CC3}" destId="{76585F71-B314-47E7-BE4B-97BB9DC827C2}" srcOrd="0" destOrd="0" presId="urn:microsoft.com/office/officeart/2005/8/layout/hierarchy2"/>
    <dgm:cxn modelId="{C363DEC8-7C78-498D-A369-05CAD81771C3}" srcId="{243BAEFF-C0CC-48F9-ACAA-24547CC7E9E0}" destId="{560533AF-33D9-4AC0-AD92-CFD113627555}" srcOrd="2" destOrd="0" parTransId="{F5F8C23D-D5E9-4F62-8D01-ED966C48CC66}" sibTransId="{183FD2BD-D31A-45FC-A59E-144093DEE95D}"/>
    <dgm:cxn modelId="{A7E444CF-08E3-4EFC-B359-045A2A9D8600}" type="presOf" srcId="{D9057CE1-B099-455C-B69F-B08FB0BA9B7A}" destId="{95021421-9119-490D-8939-B8C43F0831A7}" srcOrd="0" destOrd="0" presId="urn:microsoft.com/office/officeart/2005/8/layout/hierarchy2"/>
    <dgm:cxn modelId="{6D3516D6-9222-4618-8B28-45F79907A784}" srcId="{243BAEFF-C0CC-48F9-ACAA-24547CC7E9E0}" destId="{608C831D-DE63-4AE0-BD32-FD297A33114D}" srcOrd="7" destOrd="0" parTransId="{15F37A7F-2837-4C9D-A750-CCA695440100}" sibTransId="{BF1F99D7-7611-4149-B34F-66B8BC13B18E}"/>
    <dgm:cxn modelId="{309194E0-C7AC-40E1-820E-971DC6B93580}" srcId="{243BAEFF-C0CC-48F9-ACAA-24547CC7E9E0}" destId="{53F4FEA1-04F4-4442-A794-8AE86B92B112}" srcOrd="0" destOrd="0" parTransId="{7DFA8F9D-A5E7-4F2D-94AA-4EC58A6FA77F}" sibTransId="{6FD5F2D2-C780-4914-9585-2DAF848039AF}"/>
    <dgm:cxn modelId="{E49CDFE2-530E-401E-B646-C0C26F3233E5}" type="presOf" srcId="{15F37A7F-2837-4C9D-A750-CCA695440100}" destId="{57129C68-CAEF-4DB0-BB8B-36BE51DB8657}" srcOrd="0" destOrd="0" presId="urn:microsoft.com/office/officeart/2005/8/layout/hierarchy2"/>
    <dgm:cxn modelId="{3707C3E6-EBB2-41A2-A6AA-D3E88CE0AB6B}" type="presOf" srcId="{036D829C-8A9C-4403-B898-34805D61DB57}" destId="{91FD1915-0FAD-4850-B3D5-CBE93D902BA4}" srcOrd="1" destOrd="0" presId="urn:microsoft.com/office/officeart/2005/8/layout/hierarchy2"/>
    <dgm:cxn modelId="{0ED0FCE6-27B5-4079-8B23-8D081CB1F5FE}" type="presOf" srcId="{243BAEFF-C0CC-48F9-ACAA-24547CC7E9E0}" destId="{CEC17C52-E786-4950-BFCA-B414C4BBF9A7}" srcOrd="0" destOrd="0" presId="urn:microsoft.com/office/officeart/2005/8/layout/hierarchy2"/>
    <dgm:cxn modelId="{213D2EEF-D022-4C63-9E5C-2532591FFDB1}" type="presOf" srcId="{9DBF3716-27D0-445B-82AF-3B3B45FEEA24}" destId="{3F0B2D19-241A-400F-890B-CDFB41798DBF}" srcOrd="0" destOrd="0" presId="urn:microsoft.com/office/officeart/2005/8/layout/hierarchy2"/>
    <dgm:cxn modelId="{DF7F35F4-BE25-4339-8B55-481159260A0F}" srcId="{243BAEFF-C0CC-48F9-ACAA-24547CC7E9E0}" destId="{D9057CE1-B099-455C-B69F-B08FB0BA9B7A}" srcOrd="3" destOrd="0" parTransId="{E05432C9-BE8C-4D6C-B42A-6DDD41774A97}" sibTransId="{67D10E4A-F9E0-4442-A9FA-FDC620DB72E6}"/>
    <dgm:cxn modelId="{6009E4F8-63E8-4BF0-858F-F886FFF55CD2}" srcId="{243BAEFF-C0CC-48F9-ACAA-24547CC7E9E0}" destId="{B5EFF9A8-1C26-4246-9E93-DF0EDA1455B0}" srcOrd="6" destOrd="0" parTransId="{DAAA1956-EEFA-4A83-ADCF-EB84455C9B13}" sibTransId="{B2FB1067-0AA6-48AC-85C4-89637D3EB926}"/>
    <dgm:cxn modelId="{DEB5709C-B279-45D4-B016-EEADA1076849}" type="presParOf" srcId="{722FA98D-D4AF-4E0F-BB53-5215262D6F46}" destId="{60EB0C47-5638-4F3D-B1F9-B15A4CBFC2EE}" srcOrd="0" destOrd="0" presId="urn:microsoft.com/office/officeart/2005/8/layout/hierarchy2"/>
    <dgm:cxn modelId="{6E65FAE6-D1EA-488E-873B-6DA660BF02C2}" type="presParOf" srcId="{60EB0C47-5638-4F3D-B1F9-B15A4CBFC2EE}" destId="{CEC17C52-E786-4950-BFCA-B414C4BBF9A7}" srcOrd="0" destOrd="0" presId="urn:microsoft.com/office/officeart/2005/8/layout/hierarchy2"/>
    <dgm:cxn modelId="{6D4FCB27-8797-469D-940F-96057D930B90}" type="presParOf" srcId="{60EB0C47-5638-4F3D-B1F9-B15A4CBFC2EE}" destId="{A6BF7E3B-C808-4C88-A7F3-634C7BED0BD2}" srcOrd="1" destOrd="0" presId="urn:microsoft.com/office/officeart/2005/8/layout/hierarchy2"/>
    <dgm:cxn modelId="{5AF74EEB-BA6C-4AED-BF42-DF7EB6B05705}" type="presParOf" srcId="{A6BF7E3B-C808-4C88-A7F3-634C7BED0BD2}" destId="{23E45F35-4F93-40AF-9A9F-4471EB8F50DE}" srcOrd="0" destOrd="0" presId="urn:microsoft.com/office/officeart/2005/8/layout/hierarchy2"/>
    <dgm:cxn modelId="{8B58D700-C633-4C04-AEC0-86A1420F9535}" type="presParOf" srcId="{23E45F35-4F93-40AF-9A9F-4471EB8F50DE}" destId="{221F2D00-9B8E-4CAA-89CF-3BDDA5BE7630}" srcOrd="0" destOrd="0" presId="urn:microsoft.com/office/officeart/2005/8/layout/hierarchy2"/>
    <dgm:cxn modelId="{CADCEA1D-8FB1-41B4-9EC0-0E078941D6AC}" type="presParOf" srcId="{A6BF7E3B-C808-4C88-A7F3-634C7BED0BD2}" destId="{622CC47D-22D5-47F5-97E4-78B661D7DCCC}" srcOrd="1" destOrd="0" presId="urn:microsoft.com/office/officeart/2005/8/layout/hierarchy2"/>
    <dgm:cxn modelId="{4BDD6027-ED99-4B04-956D-C8C3FCD23EAA}" type="presParOf" srcId="{622CC47D-22D5-47F5-97E4-78B661D7DCCC}" destId="{089993EC-877C-44D5-9967-6F6250A025AD}" srcOrd="0" destOrd="0" presId="urn:microsoft.com/office/officeart/2005/8/layout/hierarchy2"/>
    <dgm:cxn modelId="{1CEFB68B-DC44-4E5F-AC03-B0B83A460CDF}" type="presParOf" srcId="{622CC47D-22D5-47F5-97E4-78B661D7DCCC}" destId="{C1162F82-393A-472C-BE6D-69CD7311479D}" srcOrd="1" destOrd="0" presId="urn:microsoft.com/office/officeart/2005/8/layout/hierarchy2"/>
    <dgm:cxn modelId="{ECD3E115-0BE6-4AA1-9A25-7DF4A6A020CA}" type="presParOf" srcId="{A6BF7E3B-C808-4C88-A7F3-634C7BED0BD2}" destId="{F4CE9267-726A-4363-8132-7A6C59E39786}" srcOrd="2" destOrd="0" presId="urn:microsoft.com/office/officeart/2005/8/layout/hierarchy2"/>
    <dgm:cxn modelId="{F6AC1AFE-151A-4CBC-8154-B2E904394BE7}" type="presParOf" srcId="{F4CE9267-726A-4363-8132-7A6C59E39786}" destId="{91FD1915-0FAD-4850-B3D5-CBE93D902BA4}" srcOrd="0" destOrd="0" presId="urn:microsoft.com/office/officeart/2005/8/layout/hierarchy2"/>
    <dgm:cxn modelId="{79FE4F48-B825-4A20-A0F4-F8AD09C55E33}" type="presParOf" srcId="{A6BF7E3B-C808-4C88-A7F3-634C7BED0BD2}" destId="{A4E3909F-C100-445E-9F5C-83C6B8E57C0B}" srcOrd="3" destOrd="0" presId="urn:microsoft.com/office/officeart/2005/8/layout/hierarchy2"/>
    <dgm:cxn modelId="{EF9025FE-9B88-4959-A9EC-F57611352DA7}" type="presParOf" srcId="{A4E3909F-C100-445E-9F5C-83C6B8E57C0B}" destId="{D1517CCA-FC5B-4FD8-B1B0-30A6F740AB27}" srcOrd="0" destOrd="0" presId="urn:microsoft.com/office/officeart/2005/8/layout/hierarchy2"/>
    <dgm:cxn modelId="{D9E31C09-7573-49D5-800F-D25CC34683D5}" type="presParOf" srcId="{A4E3909F-C100-445E-9F5C-83C6B8E57C0B}" destId="{0F4772FC-287D-471F-BB6F-2247187E5233}" srcOrd="1" destOrd="0" presId="urn:microsoft.com/office/officeart/2005/8/layout/hierarchy2"/>
    <dgm:cxn modelId="{7A2A13CE-E6F0-462A-BA3A-AE2EE1C7949C}" type="presParOf" srcId="{A6BF7E3B-C808-4C88-A7F3-634C7BED0BD2}" destId="{664A4BED-8842-4DC1-9450-2B29E2BE21EA}" srcOrd="4" destOrd="0" presId="urn:microsoft.com/office/officeart/2005/8/layout/hierarchy2"/>
    <dgm:cxn modelId="{286097ED-9DC0-4957-834F-3ABEB7573633}" type="presParOf" srcId="{664A4BED-8842-4DC1-9450-2B29E2BE21EA}" destId="{ED2249FE-A2DA-449E-90E4-448E43E336C8}" srcOrd="0" destOrd="0" presId="urn:microsoft.com/office/officeart/2005/8/layout/hierarchy2"/>
    <dgm:cxn modelId="{016E75D6-9B9D-435E-9BA2-E3BC07106E35}" type="presParOf" srcId="{A6BF7E3B-C808-4C88-A7F3-634C7BED0BD2}" destId="{46234232-61A1-4923-8DAB-BA315A5D2E27}" srcOrd="5" destOrd="0" presId="urn:microsoft.com/office/officeart/2005/8/layout/hierarchy2"/>
    <dgm:cxn modelId="{8937DD26-462A-4394-833A-BFB9B8A01D8C}" type="presParOf" srcId="{46234232-61A1-4923-8DAB-BA315A5D2E27}" destId="{F3516EDC-C00C-4BE5-8CD0-49C6D3FAC8D2}" srcOrd="0" destOrd="0" presId="urn:microsoft.com/office/officeart/2005/8/layout/hierarchy2"/>
    <dgm:cxn modelId="{0B560300-75F4-45C3-A41C-A1A71A404194}" type="presParOf" srcId="{46234232-61A1-4923-8DAB-BA315A5D2E27}" destId="{0382BBAE-4B8C-4CBF-A60F-A89784247E51}" srcOrd="1" destOrd="0" presId="urn:microsoft.com/office/officeart/2005/8/layout/hierarchy2"/>
    <dgm:cxn modelId="{1EB45173-D34F-4B6D-897D-DA36F53C265B}" type="presParOf" srcId="{A6BF7E3B-C808-4C88-A7F3-634C7BED0BD2}" destId="{A6D6AC99-8ED8-4B2D-A928-6DBFADE0E8E0}" srcOrd="6" destOrd="0" presId="urn:microsoft.com/office/officeart/2005/8/layout/hierarchy2"/>
    <dgm:cxn modelId="{CA97E2B5-CAA2-470F-804E-326EEDE1A484}" type="presParOf" srcId="{A6D6AC99-8ED8-4B2D-A928-6DBFADE0E8E0}" destId="{7932D4FC-6CEB-4FD2-B222-349BE2413BB4}" srcOrd="0" destOrd="0" presId="urn:microsoft.com/office/officeart/2005/8/layout/hierarchy2"/>
    <dgm:cxn modelId="{7437F681-0D7E-4427-BB8D-994CB49A7D13}" type="presParOf" srcId="{A6BF7E3B-C808-4C88-A7F3-634C7BED0BD2}" destId="{D284D94B-2238-4DB3-890A-F007407A5172}" srcOrd="7" destOrd="0" presId="urn:microsoft.com/office/officeart/2005/8/layout/hierarchy2"/>
    <dgm:cxn modelId="{2F62CDE9-4802-45EC-8DF2-7AE2AE13D2DB}" type="presParOf" srcId="{D284D94B-2238-4DB3-890A-F007407A5172}" destId="{95021421-9119-490D-8939-B8C43F0831A7}" srcOrd="0" destOrd="0" presId="urn:microsoft.com/office/officeart/2005/8/layout/hierarchy2"/>
    <dgm:cxn modelId="{C2312534-8437-4362-906C-20793C8F6C10}" type="presParOf" srcId="{D284D94B-2238-4DB3-890A-F007407A5172}" destId="{4F34780D-E06D-41C8-A078-364ECD60BB11}" srcOrd="1" destOrd="0" presId="urn:microsoft.com/office/officeart/2005/8/layout/hierarchy2"/>
    <dgm:cxn modelId="{DBB32868-E0F6-472F-AC68-AD27D642FA86}" type="presParOf" srcId="{A6BF7E3B-C808-4C88-A7F3-634C7BED0BD2}" destId="{76585F71-B314-47E7-BE4B-97BB9DC827C2}" srcOrd="8" destOrd="0" presId="urn:microsoft.com/office/officeart/2005/8/layout/hierarchy2"/>
    <dgm:cxn modelId="{5FC48654-C25A-48EC-94C6-795B91C15B21}" type="presParOf" srcId="{76585F71-B314-47E7-BE4B-97BB9DC827C2}" destId="{A197F98F-7B97-46E8-8DA1-50D8213BED58}" srcOrd="0" destOrd="0" presId="urn:microsoft.com/office/officeart/2005/8/layout/hierarchy2"/>
    <dgm:cxn modelId="{9FAE2B4E-A44C-4744-A779-166BA7FE7528}" type="presParOf" srcId="{A6BF7E3B-C808-4C88-A7F3-634C7BED0BD2}" destId="{B36D1B63-D099-469E-BC08-989C7C026F50}" srcOrd="9" destOrd="0" presId="urn:microsoft.com/office/officeart/2005/8/layout/hierarchy2"/>
    <dgm:cxn modelId="{C00D2310-DE2E-4A58-B96D-95AB0BB48D85}" type="presParOf" srcId="{B36D1B63-D099-469E-BC08-989C7C026F50}" destId="{0A3E77CF-B4B5-458B-892B-044E38C8FA3B}" srcOrd="0" destOrd="0" presId="urn:microsoft.com/office/officeart/2005/8/layout/hierarchy2"/>
    <dgm:cxn modelId="{2C51F5E1-12AC-454F-82A8-AF3971F05C3E}" type="presParOf" srcId="{B36D1B63-D099-469E-BC08-989C7C026F50}" destId="{570BEB7D-530A-4ABD-B02A-770816D6A7E0}" srcOrd="1" destOrd="0" presId="urn:microsoft.com/office/officeart/2005/8/layout/hierarchy2"/>
    <dgm:cxn modelId="{180283A1-BC69-47DC-902C-4FA46A840DE1}" type="presParOf" srcId="{A6BF7E3B-C808-4C88-A7F3-634C7BED0BD2}" destId="{1DBEA014-39FE-44D9-885D-E1FAE01A7120}" srcOrd="10" destOrd="0" presId="urn:microsoft.com/office/officeart/2005/8/layout/hierarchy2"/>
    <dgm:cxn modelId="{515A5931-3B9A-4A36-A2F8-19F220FFFA32}" type="presParOf" srcId="{1DBEA014-39FE-44D9-885D-E1FAE01A7120}" destId="{00057BFA-3889-48EA-8E2C-38CC74DEDFDE}" srcOrd="0" destOrd="0" presId="urn:microsoft.com/office/officeart/2005/8/layout/hierarchy2"/>
    <dgm:cxn modelId="{A249EE0C-5F58-4C3C-A2C2-4B7ECB452DF8}" type="presParOf" srcId="{A6BF7E3B-C808-4C88-A7F3-634C7BED0BD2}" destId="{3C467709-E079-4ACB-A41D-35369C8E0298}" srcOrd="11" destOrd="0" presId="urn:microsoft.com/office/officeart/2005/8/layout/hierarchy2"/>
    <dgm:cxn modelId="{7B6B7FC2-F83D-4824-9B50-2E686A6E97A7}" type="presParOf" srcId="{3C467709-E079-4ACB-A41D-35369C8E0298}" destId="{E52D674D-C1CC-44A7-BA8D-D5FE7F7C9093}" srcOrd="0" destOrd="0" presId="urn:microsoft.com/office/officeart/2005/8/layout/hierarchy2"/>
    <dgm:cxn modelId="{35055EAF-172C-4684-8588-53DE8F5F1D59}" type="presParOf" srcId="{3C467709-E079-4ACB-A41D-35369C8E0298}" destId="{1D40682D-C0A4-4F34-99D7-5C6014FE2268}" srcOrd="1" destOrd="0" presId="urn:microsoft.com/office/officeart/2005/8/layout/hierarchy2"/>
    <dgm:cxn modelId="{0F811E9A-4C1E-4EA0-98C9-2B51D20BB0C3}" type="presParOf" srcId="{A6BF7E3B-C808-4C88-A7F3-634C7BED0BD2}" destId="{860A94AC-ED5C-482E-B0AB-227CA23E3B34}" srcOrd="12" destOrd="0" presId="urn:microsoft.com/office/officeart/2005/8/layout/hierarchy2"/>
    <dgm:cxn modelId="{FA5FBF38-DC4B-4D17-B565-80EDFD0D1515}" type="presParOf" srcId="{860A94AC-ED5C-482E-B0AB-227CA23E3B34}" destId="{F7EDF794-BD48-4ABE-957C-EC023846EED7}" srcOrd="0" destOrd="0" presId="urn:microsoft.com/office/officeart/2005/8/layout/hierarchy2"/>
    <dgm:cxn modelId="{04537430-E9B5-49AC-91EB-9E8CE0761140}" type="presParOf" srcId="{A6BF7E3B-C808-4C88-A7F3-634C7BED0BD2}" destId="{C69FB262-6A4C-49D9-A754-A5477D6724DB}" srcOrd="13" destOrd="0" presId="urn:microsoft.com/office/officeart/2005/8/layout/hierarchy2"/>
    <dgm:cxn modelId="{8CA2D713-3E3C-4E28-9B77-A12343F81B69}" type="presParOf" srcId="{C69FB262-6A4C-49D9-A754-A5477D6724DB}" destId="{36EF65BF-F539-4F7F-BA0D-35D1F91CE7BF}" srcOrd="0" destOrd="0" presId="urn:microsoft.com/office/officeart/2005/8/layout/hierarchy2"/>
    <dgm:cxn modelId="{1F85DC4F-8940-465A-9804-6247009F2C9B}" type="presParOf" srcId="{C69FB262-6A4C-49D9-A754-A5477D6724DB}" destId="{33174A85-F81D-42CE-A938-42CE44829BEB}" srcOrd="1" destOrd="0" presId="urn:microsoft.com/office/officeart/2005/8/layout/hierarchy2"/>
    <dgm:cxn modelId="{84E09A9A-BF6D-4126-B55F-E60BE027E3CD}" type="presParOf" srcId="{A6BF7E3B-C808-4C88-A7F3-634C7BED0BD2}" destId="{57129C68-CAEF-4DB0-BB8B-36BE51DB8657}" srcOrd="14" destOrd="0" presId="urn:microsoft.com/office/officeart/2005/8/layout/hierarchy2"/>
    <dgm:cxn modelId="{8B33FD1A-B77D-4BD1-BEFD-4F0DA187D8B5}" type="presParOf" srcId="{57129C68-CAEF-4DB0-BB8B-36BE51DB8657}" destId="{C4217923-AAEE-4404-84AC-4447A83801AF}" srcOrd="0" destOrd="0" presId="urn:microsoft.com/office/officeart/2005/8/layout/hierarchy2"/>
    <dgm:cxn modelId="{7EB3BC70-63E3-4D9A-A115-665C11B96EFE}" type="presParOf" srcId="{A6BF7E3B-C808-4C88-A7F3-634C7BED0BD2}" destId="{4114BB90-6C53-48B5-81B9-8B6449485C8F}" srcOrd="15" destOrd="0" presId="urn:microsoft.com/office/officeart/2005/8/layout/hierarchy2"/>
    <dgm:cxn modelId="{03E00071-ACC2-4DB3-A232-2F4554899173}" type="presParOf" srcId="{4114BB90-6C53-48B5-81B9-8B6449485C8F}" destId="{9ABC7817-0EE9-45D1-8F09-780F46C7A59D}" srcOrd="0" destOrd="0" presId="urn:microsoft.com/office/officeart/2005/8/layout/hierarchy2"/>
    <dgm:cxn modelId="{2E98F90A-234D-44D5-896E-FA81C827A4A3}" type="presParOf" srcId="{4114BB90-6C53-48B5-81B9-8B6449485C8F}" destId="{A90CF735-FD78-4899-B7AA-30E20CCA4FA7}" srcOrd="1" destOrd="0" presId="urn:microsoft.com/office/officeart/2005/8/layout/hierarchy2"/>
    <dgm:cxn modelId="{5DCB98B0-E8C2-4CAB-ACCA-2943265E2BC5}" type="presParOf" srcId="{722FA98D-D4AF-4E0F-BB53-5215262D6F46}" destId="{673F834F-C2F1-4ACD-AFEB-11A290CA7742}" srcOrd="1" destOrd="0" presId="urn:microsoft.com/office/officeart/2005/8/layout/hierarchy2"/>
    <dgm:cxn modelId="{6C9D2C98-09E2-40D1-86A9-AF090ED35132}" type="presParOf" srcId="{673F834F-C2F1-4ACD-AFEB-11A290CA7742}" destId="{3F0B2D19-241A-400F-890B-CDFB41798DBF}" srcOrd="0" destOrd="0" presId="urn:microsoft.com/office/officeart/2005/8/layout/hierarchy2"/>
    <dgm:cxn modelId="{64908A82-D468-4CFC-ABEE-CE11F39D7E2F}" type="presParOf" srcId="{673F834F-C2F1-4ACD-AFEB-11A290CA7742}" destId="{34A6E3E7-2D25-405A-8526-15D69B757109}" srcOrd="1" destOrd="0" presId="urn:microsoft.com/office/officeart/2005/8/layout/hierarchy2"/>
    <dgm:cxn modelId="{1E38A10E-05B3-44D1-B9BB-8805878679E7}" type="presParOf" srcId="{722FA98D-D4AF-4E0F-BB53-5215262D6F46}" destId="{2AD1DADC-6624-48CB-A3C4-ADE2200902E1}" srcOrd="2" destOrd="0" presId="urn:microsoft.com/office/officeart/2005/8/layout/hierarchy2"/>
    <dgm:cxn modelId="{E16181A7-4C70-4457-9678-7A0D79DB33C6}" type="presParOf" srcId="{2AD1DADC-6624-48CB-A3C4-ADE2200902E1}" destId="{8F3BA608-2A47-464F-9B54-B21CB1A1744E}" srcOrd="0" destOrd="0" presId="urn:microsoft.com/office/officeart/2005/8/layout/hierarchy2"/>
    <dgm:cxn modelId="{84FA5CC2-E999-4330-9D2C-B9C22D27A7EF}" type="presParOf" srcId="{2AD1DADC-6624-48CB-A3C4-ADE2200902E1}" destId="{752E50D4-D06C-453F-8B90-AB2D3D91F14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BD53F-7418-4CF0-95D5-64B67A4339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A92A24-AB68-4305-AA1A-BE66DCF0D57B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b="0" baseline="0" dirty="0"/>
            <a:t>Promoting locally appropriate investments in OZs through State financing</a:t>
          </a:r>
          <a:endParaRPr lang="en-US" sz="2000" b="0" dirty="0"/>
        </a:p>
      </dgm:t>
    </dgm:pt>
    <dgm:pt modelId="{991F41A1-2A53-4022-AA49-ED4E341B7FCD}" type="parTrans" cxnId="{A384726F-F4B3-4F74-8DFA-A4FEB3B95BAA}">
      <dgm:prSet/>
      <dgm:spPr/>
      <dgm:t>
        <a:bodyPr/>
        <a:lstStyle/>
        <a:p>
          <a:endParaRPr lang="en-US"/>
        </a:p>
      </dgm:t>
    </dgm:pt>
    <dgm:pt modelId="{BB79BBB0-274C-4608-B1C2-720B71759B89}" type="sibTrans" cxnId="{A384726F-F4B3-4F74-8DFA-A4FEB3B95BAA}">
      <dgm:prSet/>
      <dgm:spPr/>
      <dgm:t>
        <a:bodyPr/>
        <a:lstStyle/>
        <a:p>
          <a:endParaRPr lang="en-US"/>
        </a:p>
      </dgm:t>
    </dgm:pt>
    <dgm:pt modelId="{0722F1B0-553D-4FF4-9B8D-8CA89DC994C8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Extra points for OZs on lender loan and grant applications from State financing entities (NJRA, EDA, HMFA, DCA)</a:t>
          </a:r>
          <a:endParaRPr lang="en-US" dirty="0">
            <a:solidFill>
              <a:schemeClr val="tx1"/>
            </a:solidFill>
          </a:endParaRPr>
        </a:p>
      </dgm:t>
    </dgm:pt>
    <dgm:pt modelId="{8F2262AB-BDD7-44A5-B04E-9EA668F33C1C}" type="parTrans" cxnId="{CA2DA15A-9393-4B32-8A4C-780953D736A9}">
      <dgm:prSet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US"/>
        </a:p>
      </dgm:t>
    </dgm:pt>
    <dgm:pt modelId="{0175EA4C-B2A7-4E7C-86A0-549896C81B2B}" type="sibTrans" cxnId="{CA2DA15A-9393-4B32-8A4C-780953D736A9}">
      <dgm:prSet/>
      <dgm:spPr/>
      <dgm:t>
        <a:bodyPr/>
        <a:lstStyle/>
        <a:p>
          <a:endParaRPr lang="en-US"/>
        </a:p>
      </dgm:t>
    </dgm:pt>
    <dgm:pt modelId="{BEADF4EB-9A86-4793-8FCF-2066EC09C6A7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b="0" baseline="0" dirty="0"/>
            <a:t>Promoting transit-oriented development </a:t>
          </a:r>
          <a:endParaRPr lang="en-US" sz="2000" b="0" dirty="0"/>
        </a:p>
      </dgm:t>
    </dgm:pt>
    <dgm:pt modelId="{862CFD43-BEB4-42D9-B7DD-9851173F6CA7}" type="parTrans" cxnId="{69BEE904-65EF-4086-9D42-86ED0478D4E5}">
      <dgm:prSet/>
      <dgm:spPr/>
      <dgm:t>
        <a:bodyPr/>
        <a:lstStyle/>
        <a:p>
          <a:endParaRPr lang="en-US"/>
        </a:p>
      </dgm:t>
    </dgm:pt>
    <dgm:pt modelId="{57C5BE36-9895-4EDE-946E-859FE79391F3}" type="sibTrans" cxnId="{69BEE904-65EF-4086-9D42-86ED0478D4E5}">
      <dgm:prSet/>
      <dgm:spPr/>
      <dgm:t>
        <a:bodyPr/>
        <a:lstStyle/>
        <a:p>
          <a:endParaRPr lang="en-US"/>
        </a:p>
      </dgm:t>
    </dgm:pt>
    <dgm:pt modelId="{A418E8EF-ADCB-46A4-AF8C-B1679E0F5528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Special state incentives in OZs with Transit Villages (DOT grants, special technical assistance)</a:t>
          </a:r>
          <a:endParaRPr lang="en-US" dirty="0">
            <a:solidFill>
              <a:schemeClr val="tx1"/>
            </a:solidFill>
          </a:endParaRPr>
        </a:p>
      </dgm:t>
    </dgm:pt>
    <dgm:pt modelId="{B738177F-D060-4E80-812D-91BBD699D497}" type="parTrans" cxnId="{5EFF669A-B0F6-4A88-8CAC-46A270B24D5C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C94178A-2ED1-4C0F-91CA-D754A16B5C7E}" type="sibTrans" cxnId="{5EFF669A-B0F6-4A88-8CAC-46A270B24D5C}">
      <dgm:prSet/>
      <dgm:spPr/>
      <dgm:t>
        <a:bodyPr/>
        <a:lstStyle/>
        <a:p>
          <a:endParaRPr lang="en-US"/>
        </a:p>
      </dgm:t>
    </dgm:pt>
    <dgm:pt modelId="{14D0E954-DC6C-4065-A643-ED2873CDFF71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600" baseline="0" dirty="0">
              <a:solidFill>
                <a:schemeClr val="tx1"/>
              </a:solidFill>
            </a:rPr>
            <a:t>Promote walkable mixed-use neighborhoods close to transit </a:t>
          </a:r>
          <a:r>
            <a:rPr lang="en-US" sz="1200" baseline="0" dirty="0">
              <a:solidFill>
                <a:schemeClr val="tx1"/>
              </a:solidFill>
            </a:rPr>
            <a:t>(i.e. Neighborhood Preservation and Main Street NJ programs)</a:t>
          </a:r>
          <a:endParaRPr lang="en-US" sz="1600" dirty="0">
            <a:solidFill>
              <a:schemeClr val="tx1"/>
            </a:solidFill>
          </a:endParaRPr>
        </a:p>
      </dgm:t>
    </dgm:pt>
    <dgm:pt modelId="{76187604-E5B8-44BA-A650-63B2FBAF4ED2}" type="parTrans" cxnId="{292D54C7-5FFC-4DA5-ADFC-54626644B547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B2F16E2-6A02-41CE-902C-AF79F92CFE0B}" type="sibTrans" cxnId="{292D54C7-5FFC-4DA5-ADFC-54626644B547}">
      <dgm:prSet/>
      <dgm:spPr/>
      <dgm:t>
        <a:bodyPr/>
        <a:lstStyle/>
        <a:p>
          <a:endParaRPr lang="en-US"/>
        </a:p>
      </dgm:t>
    </dgm:pt>
    <dgm:pt modelId="{A66498C7-E791-4790-8E09-9635AE456D8C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State-funded transportation infrastructure projects in OZs</a:t>
          </a:r>
          <a:endParaRPr lang="en-US" dirty="0">
            <a:solidFill>
              <a:schemeClr val="tx1"/>
            </a:solidFill>
          </a:endParaRPr>
        </a:p>
      </dgm:t>
    </dgm:pt>
    <dgm:pt modelId="{6E36D64F-E49A-4CDE-8989-F486C732C9BA}" type="parTrans" cxnId="{CBB53B20-7D5F-4403-BC70-6B053408F6B0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7284398-E3D7-441F-81E8-34202A16804D}" type="sibTrans" cxnId="{CBB53B20-7D5F-4403-BC70-6B053408F6B0}">
      <dgm:prSet/>
      <dgm:spPr/>
      <dgm:t>
        <a:bodyPr/>
        <a:lstStyle/>
        <a:p>
          <a:endParaRPr lang="en-US"/>
        </a:p>
      </dgm:t>
    </dgm:pt>
    <dgm:pt modelId="{C8510B95-ADD4-4A2D-ACD3-AD36B0340AB5}">
      <dgm:prSet custT="1"/>
      <dgm:spPr>
        <a:solidFill>
          <a:srgbClr val="0070C0"/>
        </a:solidFill>
      </dgm:spPr>
      <dgm:t>
        <a:bodyPr/>
        <a:lstStyle/>
        <a:p>
          <a:r>
            <a:rPr lang="en-US" sz="2000" b="0" baseline="0" dirty="0"/>
            <a:t>Evaluating progress in Opportunity Zone neighborhoods and reporting results</a:t>
          </a:r>
          <a:endParaRPr lang="en-US" sz="2000" b="0" dirty="0"/>
        </a:p>
      </dgm:t>
    </dgm:pt>
    <dgm:pt modelId="{B989757B-4816-4EC3-92DD-104D7E8D90D2}" type="parTrans" cxnId="{BF0A6A17-CBB7-4688-A8E4-33A1C685E1D0}">
      <dgm:prSet/>
      <dgm:spPr/>
      <dgm:t>
        <a:bodyPr/>
        <a:lstStyle/>
        <a:p>
          <a:endParaRPr lang="en-US"/>
        </a:p>
      </dgm:t>
    </dgm:pt>
    <dgm:pt modelId="{AA8A3BB3-CC3C-4A2D-928A-E9C66168B619}" type="sibTrans" cxnId="{BF0A6A17-CBB7-4688-A8E4-33A1C685E1D0}">
      <dgm:prSet/>
      <dgm:spPr/>
      <dgm:t>
        <a:bodyPr/>
        <a:lstStyle/>
        <a:p>
          <a:endParaRPr lang="en-US"/>
        </a:p>
      </dgm:t>
    </dgm:pt>
    <dgm:pt modelId="{3C61AA2A-1E92-4471-B602-6FA110B28894}" type="pres">
      <dgm:prSet presAssocID="{F20BD53F-7418-4CF0-95D5-64B67A4339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33338BA-68DE-43D2-8F21-59996EEBF7CA}" type="pres">
      <dgm:prSet presAssocID="{65A92A24-AB68-4305-AA1A-BE66DCF0D57B}" presName="root1" presStyleCnt="0"/>
      <dgm:spPr/>
    </dgm:pt>
    <dgm:pt modelId="{B145A24E-BB04-4C76-9FB1-9DF250E122E4}" type="pres">
      <dgm:prSet presAssocID="{65A92A24-AB68-4305-AA1A-BE66DCF0D57B}" presName="LevelOneTextNode" presStyleLbl="node0" presStyleIdx="0" presStyleCnt="3" custScaleX="131685" custScaleY="59286">
        <dgm:presLayoutVars>
          <dgm:chPref val="3"/>
        </dgm:presLayoutVars>
      </dgm:prSet>
      <dgm:spPr/>
    </dgm:pt>
    <dgm:pt modelId="{0E60CC87-C4B0-4210-BF6F-12F6257F5F7F}" type="pres">
      <dgm:prSet presAssocID="{65A92A24-AB68-4305-AA1A-BE66DCF0D57B}" presName="level2hierChild" presStyleCnt="0"/>
      <dgm:spPr/>
    </dgm:pt>
    <dgm:pt modelId="{3FDF36F6-3FE5-45E7-B2DF-C93391CC77E6}" type="pres">
      <dgm:prSet presAssocID="{8F2262AB-BDD7-44A5-B04E-9EA668F33C1C}" presName="conn2-1" presStyleLbl="parChTrans1D2" presStyleIdx="0" presStyleCnt="4"/>
      <dgm:spPr/>
    </dgm:pt>
    <dgm:pt modelId="{04666722-899F-4B92-A054-891DC8B3E68F}" type="pres">
      <dgm:prSet presAssocID="{8F2262AB-BDD7-44A5-B04E-9EA668F33C1C}" presName="connTx" presStyleLbl="parChTrans1D2" presStyleIdx="0" presStyleCnt="4"/>
      <dgm:spPr/>
    </dgm:pt>
    <dgm:pt modelId="{F9963466-6529-4228-B059-CC01C2983DA7}" type="pres">
      <dgm:prSet presAssocID="{0722F1B0-553D-4FF4-9B8D-8CA89DC994C8}" presName="root2" presStyleCnt="0"/>
      <dgm:spPr/>
    </dgm:pt>
    <dgm:pt modelId="{58799654-7AD9-4E3A-B0CD-713DF5FA24FE}" type="pres">
      <dgm:prSet presAssocID="{0722F1B0-553D-4FF4-9B8D-8CA89DC994C8}" presName="LevelTwoTextNode" presStyleLbl="node2" presStyleIdx="0" presStyleCnt="4" custScaleY="70089" custLinFactNeighborX="-5503" custLinFactNeighborY="963">
        <dgm:presLayoutVars>
          <dgm:chPref val="3"/>
        </dgm:presLayoutVars>
      </dgm:prSet>
      <dgm:spPr/>
    </dgm:pt>
    <dgm:pt modelId="{DD218768-5851-4A14-9154-912F09CA415E}" type="pres">
      <dgm:prSet presAssocID="{0722F1B0-553D-4FF4-9B8D-8CA89DC994C8}" presName="level3hierChild" presStyleCnt="0"/>
      <dgm:spPr/>
    </dgm:pt>
    <dgm:pt modelId="{9148CB04-BAE1-4902-8493-EE036BC6E598}" type="pres">
      <dgm:prSet presAssocID="{BEADF4EB-9A86-4793-8FCF-2066EC09C6A7}" presName="root1" presStyleCnt="0"/>
      <dgm:spPr/>
    </dgm:pt>
    <dgm:pt modelId="{45088B0C-0956-4B20-9A19-F433B806AE2C}" type="pres">
      <dgm:prSet presAssocID="{BEADF4EB-9A86-4793-8FCF-2066EC09C6A7}" presName="LevelOneTextNode" presStyleLbl="node0" presStyleIdx="1" presStyleCnt="3" custScaleX="127321" custScaleY="62012">
        <dgm:presLayoutVars>
          <dgm:chPref val="3"/>
        </dgm:presLayoutVars>
      </dgm:prSet>
      <dgm:spPr/>
    </dgm:pt>
    <dgm:pt modelId="{AF145E8D-9048-41E1-8FF9-9F6F40015913}" type="pres">
      <dgm:prSet presAssocID="{BEADF4EB-9A86-4793-8FCF-2066EC09C6A7}" presName="level2hierChild" presStyleCnt="0"/>
      <dgm:spPr/>
    </dgm:pt>
    <dgm:pt modelId="{8CF5D222-C60E-44DD-9B8C-A2E7ED9DFBE0}" type="pres">
      <dgm:prSet presAssocID="{B738177F-D060-4E80-812D-91BBD699D497}" presName="conn2-1" presStyleLbl="parChTrans1D2" presStyleIdx="1" presStyleCnt="4"/>
      <dgm:spPr/>
    </dgm:pt>
    <dgm:pt modelId="{3907B035-5DB0-4B35-8502-61C942C75EEC}" type="pres">
      <dgm:prSet presAssocID="{B738177F-D060-4E80-812D-91BBD699D497}" presName="connTx" presStyleLbl="parChTrans1D2" presStyleIdx="1" presStyleCnt="4"/>
      <dgm:spPr/>
    </dgm:pt>
    <dgm:pt modelId="{490FD214-40AA-42E7-BF90-80FFB1C965B9}" type="pres">
      <dgm:prSet presAssocID="{A418E8EF-ADCB-46A4-AF8C-B1679E0F5528}" presName="root2" presStyleCnt="0"/>
      <dgm:spPr/>
    </dgm:pt>
    <dgm:pt modelId="{9142B5D2-08B0-4881-8188-DF7BDB34D89D}" type="pres">
      <dgm:prSet presAssocID="{A418E8EF-ADCB-46A4-AF8C-B1679E0F5528}" presName="LevelTwoTextNode" presStyleLbl="node2" presStyleIdx="1" presStyleCnt="4" custScaleY="62757">
        <dgm:presLayoutVars>
          <dgm:chPref val="3"/>
        </dgm:presLayoutVars>
      </dgm:prSet>
      <dgm:spPr/>
    </dgm:pt>
    <dgm:pt modelId="{52E5891B-72CE-42D6-85DE-446BE4D55024}" type="pres">
      <dgm:prSet presAssocID="{A418E8EF-ADCB-46A4-AF8C-B1679E0F5528}" presName="level3hierChild" presStyleCnt="0"/>
      <dgm:spPr/>
    </dgm:pt>
    <dgm:pt modelId="{3C41AF3D-0CBB-42B8-92C2-06C8C5B07E5A}" type="pres">
      <dgm:prSet presAssocID="{76187604-E5B8-44BA-A650-63B2FBAF4ED2}" presName="conn2-1" presStyleLbl="parChTrans1D2" presStyleIdx="2" presStyleCnt="4"/>
      <dgm:spPr/>
    </dgm:pt>
    <dgm:pt modelId="{D4FF0A9D-27DE-4511-B956-F1E1677BE1F8}" type="pres">
      <dgm:prSet presAssocID="{76187604-E5B8-44BA-A650-63B2FBAF4ED2}" presName="connTx" presStyleLbl="parChTrans1D2" presStyleIdx="2" presStyleCnt="4"/>
      <dgm:spPr/>
    </dgm:pt>
    <dgm:pt modelId="{CB3C0CC4-895B-4D3B-8231-CFC4DAC50BFE}" type="pres">
      <dgm:prSet presAssocID="{14D0E954-DC6C-4065-A643-ED2873CDFF71}" presName="root2" presStyleCnt="0"/>
      <dgm:spPr/>
    </dgm:pt>
    <dgm:pt modelId="{BBDEEC61-6029-4C78-8D12-4CA235C262AC}" type="pres">
      <dgm:prSet presAssocID="{14D0E954-DC6C-4065-A643-ED2873CDFF71}" presName="LevelTwoTextNode" presStyleLbl="node2" presStyleIdx="2" presStyleCnt="4" custScaleY="58945" custLinFactNeighborY="-5883">
        <dgm:presLayoutVars>
          <dgm:chPref val="3"/>
        </dgm:presLayoutVars>
      </dgm:prSet>
      <dgm:spPr/>
    </dgm:pt>
    <dgm:pt modelId="{83FD649D-283B-4254-A347-C5A37F2A4B27}" type="pres">
      <dgm:prSet presAssocID="{14D0E954-DC6C-4065-A643-ED2873CDFF71}" presName="level3hierChild" presStyleCnt="0"/>
      <dgm:spPr/>
    </dgm:pt>
    <dgm:pt modelId="{994B5A91-385D-42FA-A780-6E88483DB68D}" type="pres">
      <dgm:prSet presAssocID="{6E36D64F-E49A-4CDE-8989-F486C732C9BA}" presName="conn2-1" presStyleLbl="parChTrans1D2" presStyleIdx="3" presStyleCnt="4"/>
      <dgm:spPr/>
    </dgm:pt>
    <dgm:pt modelId="{C6578B0A-9D39-4834-AEA7-91F7E6E16511}" type="pres">
      <dgm:prSet presAssocID="{6E36D64F-E49A-4CDE-8989-F486C732C9BA}" presName="connTx" presStyleLbl="parChTrans1D2" presStyleIdx="3" presStyleCnt="4"/>
      <dgm:spPr/>
    </dgm:pt>
    <dgm:pt modelId="{147E8FEA-ED50-40CA-AC03-11AEACD938D8}" type="pres">
      <dgm:prSet presAssocID="{A66498C7-E791-4790-8E09-9635AE456D8C}" presName="root2" presStyleCnt="0"/>
      <dgm:spPr/>
    </dgm:pt>
    <dgm:pt modelId="{5341BC88-9967-4C4E-A649-C744577632B9}" type="pres">
      <dgm:prSet presAssocID="{A66498C7-E791-4790-8E09-9635AE456D8C}" presName="LevelTwoTextNode" presStyleLbl="node2" presStyleIdx="3" presStyleCnt="4" custScaleY="47596" custLinFactNeighborX="-667" custLinFactNeighborY="-15507">
        <dgm:presLayoutVars>
          <dgm:chPref val="3"/>
        </dgm:presLayoutVars>
      </dgm:prSet>
      <dgm:spPr/>
    </dgm:pt>
    <dgm:pt modelId="{A40E3457-376B-4045-83BE-E67AB4AF0E46}" type="pres">
      <dgm:prSet presAssocID="{A66498C7-E791-4790-8E09-9635AE456D8C}" presName="level3hierChild" presStyleCnt="0"/>
      <dgm:spPr/>
    </dgm:pt>
    <dgm:pt modelId="{E8675EDE-BC31-4B7E-96B7-2070C1165CD6}" type="pres">
      <dgm:prSet presAssocID="{C8510B95-ADD4-4A2D-ACD3-AD36B0340AB5}" presName="root1" presStyleCnt="0"/>
      <dgm:spPr/>
    </dgm:pt>
    <dgm:pt modelId="{7DBD0832-4CB4-4CAE-BA56-62979206BB5B}" type="pres">
      <dgm:prSet presAssocID="{C8510B95-ADD4-4A2D-ACD3-AD36B0340AB5}" presName="LevelOneTextNode" presStyleLbl="node0" presStyleIdx="2" presStyleCnt="3" custScaleX="127320" custScaleY="49933">
        <dgm:presLayoutVars>
          <dgm:chPref val="3"/>
        </dgm:presLayoutVars>
      </dgm:prSet>
      <dgm:spPr/>
    </dgm:pt>
    <dgm:pt modelId="{BC8497B0-1479-4577-B319-A2A4B939924D}" type="pres">
      <dgm:prSet presAssocID="{C8510B95-ADD4-4A2D-ACD3-AD36B0340AB5}" presName="level2hierChild" presStyleCnt="0"/>
      <dgm:spPr/>
    </dgm:pt>
  </dgm:ptLst>
  <dgm:cxnLst>
    <dgm:cxn modelId="{69BEE904-65EF-4086-9D42-86ED0478D4E5}" srcId="{F20BD53F-7418-4CF0-95D5-64B67A4339A9}" destId="{BEADF4EB-9A86-4793-8FCF-2066EC09C6A7}" srcOrd="1" destOrd="0" parTransId="{862CFD43-BEB4-42D9-B7DD-9851173F6CA7}" sibTransId="{57C5BE36-9895-4EDE-946E-859FE79391F3}"/>
    <dgm:cxn modelId="{42B34907-72DE-4323-93BC-389BDEB7015E}" type="presOf" srcId="{A66498C7-E791-4790-8E09-9635AE456D8C}" destId="{5341BC88-9967-4C4E-A649-C744577632B9}" srcOrd="0" destOrd="0" presId="urn:microsoft.com/office/officeart/2005/8/layout/hierarchy2"/>
    <dgm:cxn modelId="{8BEAAD10-174C-4454-8D98-3F98B65FBCEA}" type="presOf" srcId="{76187604-E5B8-44BA-A650-63B2FBAF4ED2}" destId="{3C41AF3D-0CBB-42B8-92C2-06C8C5B07E5A}" srcOrd="0" destOrd="0" presId="urn:microsoft.com/office/officeart/2005/8/layout/hierarchy2"/>
    <dgm:cxn modelId="{B9646E11-1E14-4F98-9B0E-FC685B837F45}" type="presOf" srcId="{0722F1B0-553D-4FF4-9B8D-8CA89DC994C8}" destId="{58799654-7AD9-4E3A-B0CD-713DF5FA24FE}" srcOrd="0" destOrd="0" presId="urn:microsoft.com/office/officeart/2005/8/layout/hierarchy2"/>
    <dgm:cxn modelId="{4D610612-BCD7-4899-80A6-772F2CAD2526}" type="presOf" srcId="{C8510B95-ADD4-4A2D-ACD3-AD36B0340AB5}" destId="{7DBD0832-4CB4-4CAE-BA56-62979206BB5B}" srcOrd="0" destOrd="0" presId="urn:microsoft.com/office/officeart/2005/8/layout/hierarchy2"/>
    <dgm:cxn modelId="{9E666513-7A99-478C-9CC5-B3EF0AB452F9}" type="presOf" srcId="{14D0E954-DC6C-4065-A643-ED2873CDFF71}" destId="{BBDEEC61-6029-4C78-8D12-4CA235C262AC}" srcOrd="0" destOrd="0" presId="urn:microsoft.com/office/officeart/2005/8/layout/hierarchy2"/>
    <dgm:cxn modelId="{BF0A6A17-CBB7-4688-A8E4-33A1C685E1D0}" srcId="{F20BD53F-7418-4CF0-95D5-64B67A4339A9}" destId="{C8510B95-ADD4-4A2D-ACD3-AD36B0340AB5}" srcOrd="2" destOrd="0" parTransId="{B989757B-4816-4EC3-92DD-104D7E8D90D2}" sibTransId="{AA8A3BB3-CC3C-4A2D-928A-E9C66168B619}"/>
    <dgm:cxn modelId="{CBB53B20-7D5F-4403-BC70-6B053408F6B0}" srcId="{BEADF4EB-9A86-4793-8FCF-2066EC09C6A7}" destId="{A66498C7-E791-4790-8E09-9635AE456D8C}" srcOrd="2" destOrd="0" parTransId="{6E36D64F-E49A-4CDE-8989-F486C732C9BA}" sibTransId="{C7284398-E3D7-441F-81E8-34202A16804D}"/>
    <dgm:cxn modelId="{94F6542C-23D3-43DB-B125-3E01F5EFE1FC}" type="presOf" srcId="{BEADF4EB-9A86-4793-8FCF-2066EC09C6A7}" destId="{45088B0C-0956-4B20-9A19-F433B806AE2C}" srcOrd="0" destOrd="0" presId="urn:microsoft.com/office/officeart/2005/8/layout/hierarchy2"/>
    <dgm:cxn modelId="{3A724D33-1660-425C-BF7D-4E7C72D8B385}" type="presOf" srcId="{8F2262AB-BDD7-44A5-B04E-9EA668F33C1C}" destId="{04666722-899F-4B92-A054-891DC8B3E68F}" srcOrd="1" destOrd="0" presId="urn:microsoft.com/office/officeart/2005/8/layout/hierarchy2"/>
    <dgm:cxn modelId="{1BB1113B-6C98-4BAC-AF33-E668DBFB6E92}" type="presOf" srcId="{A418E8EF-ADCB-46A4-AF8C-B1679E0F5528}" destId="{9142B5D2-08B0-4881-8188-DF7BDB34D89D}" srcOrd="0" destOrd="0" presId="urn:microsoft.com/office/officeart/2005/8/layout/hierarchy2"/>
    <dgm:cxn modelId="{9F30A766-7380-428A-A339-C27A2AD2E05A}" type="presOf" srcId="{6E36D64F-E49A-4CDE-8989-F486C732C9BA}" destId="{994B5A91-385D-42FA-A780-6E88483DB68D}" srcOrd="0" destOrd="0" presId="urn:microsoft.com/office/officeart/2005/8/layout/hierarchy2"/>
    <dgm:cxn modelId="{B0D46347-E47D-45B3-9575-44879877E927}" type="presOf" srcId="{F20BD53F-7418-4CF0-95D5-64B67A4339A9}" destId="{3C61AA2A-1E92-4471-B602-6FA110B28894}" srcOrd="0" destOrd="0" presId="urn:microsoft.com/office/officeart/2005/8/layout/hierarchy2"/>
    <dgm:cxn modelId="{A384726F-F4B3-4F74-8DFA-A4FEB3B95BAA}" srcId="{F20BD53F-7418-4CF0-95D5-64B67A4339A9}" destId="{65A92A24-AB68-4305-AA1A-BE66DCF0D57B}" srcOrd="0" destOrd="0" parTransId="{991F41A1-2A53-4022-AA49-ED4E341B7FCD}" sibTransId="{BB79BBB0-274C-4608-B1C2-720B71759B89}"/>
    <dgm:cxn modelId="{CA2DA15A-9393-4B32-8A4C-780953D736A9}" srcId="{65A92A24-AB68-4305-AA1A-BE66DCF0D57B}" destId="{0722F1B0-553D-4FF4-9B8D-8CA89DC994C8}" srcOrd="0" destOrd="0" parTransId="{8F2262AB-BDD7-44A5-B04E-9EA668F33C1C}" sibTransId="{0175EA4C-B2A7-4E7C-86A0-549896C81B2B}"/>
    <dgm:cxn modelId="{B844AD7B-E7DA-40B0-B905-245E640B8AD6}" type="presOf" srcId="{B738177F-D060-4E80-812D-91BBD699D497}" destId="{3907B035-5DB0-4B35-8502-61C942C75EEC}" srcOrd="1" destOrd="0" presId="urn:microsoft.com/office/officeart/2005/8/layout/hierarchy2"/>
    <dgm:cxn modelId="{FD284E81-290C-45F1-BD1F-89E151534884}" type="presOf" srcId="{65A92A24-AB68-4305-AA1A-BE66DCF0D57B}" destId="{B145A24E-BB04-4C76-9FB1-9DF250E122E4}" srcOrd="0" destOrd="0" presId="urn:microsoft.com/office/officeart/2005/8/layout/hierarchy2"/>
    <dgm:cxn modelId="{5EFF669A-B0F6-4A88-8CAC-46A270B24D5C}" srcId="{BEADF4EB-9A86-4793-8FCF-2066EC09C6A7}" destId="{A418E8EF-ADCB-46A4-AF8C-B1679E0F5528}" srcOrd="0" destOrd="0" parTransId="{B738177F-D060-4E80-812D-91BBD699D497}" sibTransId="{5C94178A-2ED1-4C0F-91CA-D754A16B5C7E}"/>
    <dgm:cxn modelId="{9782E2A7-B371-423E-9D5A-83D62DB9E749}" type="presOf" srcId="{6E36D64F-E49A-4CDE-8989-F486C732C9BA}" destId="{C6578B0A-9D39-4834-AEA7-91F7E6E16511}" srcOrd="1" destOrd="0" presId="urn:microsoft.com/office/officeart/2005/8/layout/hierarchy2"/>
    <dgm:cxn modelId="{A7B919C6-0DC0-4E88-908F-A0C38D3964CD}" type="presOf" srcId="{8F2262AB-BDD7-44A5-B04E-9EA668F33C1C}" destId="{3FDF36F6-3FE5-45E7-B2DF-C93391CC77E6}" srcOrd="0" destOrd="0" presId="urn:microsoft.com/office/officeart/2005/8/layout/hierarchy2"/>
    <dgm:cxn modelId="{292D54C7-5FFC-4DA5-ADFC-54626644B547}" srcId="{BEADF4EB-9A86-4793-8FCF-2066EC09C6A7}" destId="{14D0E954-DC6C-4065-A643-ED2873CDFF71}" srcOrd="1" destOrd="0" parTransId="{76187604-E5B8-44BA-A650-63B2FBAF4ED2}" sibTransId="{BB2F16E2-6A02-41CE-902C-AF79F92CFE0B}"/>
    <dgm:cxn modelId="{E54FBFDA-1233-49FD-BBF1-259033B0838C}" type="presOf" srcId="{B738177F-D060-4E80-812D-91BBD699D497}" destId="{8CF5D222-C60E-44DD-9B8C-A2E7ED9DFBE0}" srcOrd="0" destOrd="0" presId="urn:microsoft.com/office/officeart/2005/8/layout/hierarchy2"/>
    <dgm:cxn modelId="{D935D7F3-7136-4CBC-ACC5-6CC28335DC7C}" type="presOf" srcId="{76187604-E5B8-44BA-A650-63B2FBAF4ED2}" destId="{D4FF0A9D-27DE-4511-B956-F1E1677BE1F8}" srcOrd="1" destOrd="0" presId="urn:microsoft.com/office/officeart/2005/8/layout/hierarchy2"/>
    <dgm:cxn modelId="{B2892A90-70BB-4873-84E9-77D1C46ADC49}" type="presParOf" srcId="{3C61AA2A-1E92-4471-B602-6FA110B28894}" destId="{733338BA-68DE-43D2-8F21-59996EEBF7CA}" srcOrd="0" destOrd="0" presId="urn:microsoft.com/office/officeart/2005/8/layout/hierarchy2"/>
    <dgm:cxn modelId="{15FACA01-BB7E-44F5-9650-942F01D64CB6}" type="presParOf" srcId="{733338BA-68DE-43D2-8F21-59996EEBF7CA}" destId="{B145A24E-BB04-4C76-9FB1-9DF250E122E4}" srcOrd="0" destOrd="0" presId="urn:microsoft.com/office/officeart/2005/8/layout/hierarchy2"/>
    <dgm:cxn modelId="{0E989854-C441-436B-9633-C8514F7995EC}" type="presParOf" srcId="{733338BA-68DE-43D2-8F21-59996EEBF7CA}" destId="{0E60CC87-C4B0-4210-BF6F-12F6257F5F7F}" srcOrd="1" destOrd="0" presId="urn:microsoft.com/office/officeart/2005/8/layout/hierarchy2"/>
    <dgm:cxn modelId="{1CC7C53F-3935-4411-8B10-12BEBCD713D1}" type="presParOf" srcId="{0E60CC87-C4B0-4210-BF6F-12F6257F5F7F}" destId="{3FDF36F6-3FE5-45E7-B2DF-C93391CC77E6}" srcOrd="0" destOrd="0" presId="urn:microsoft.com/office/officeart/2005/8/layout/hierarchy2"/>
    <dgm:cxn modelId="{5B2406FA-571B-4102-959F-E05ACB7D98B1}" type="presParOf" srcId="{3FDF36F6-3FE5-45E7-B2DF-C93391CC77E6}" destId="{04666722-899F-4B92-A054-891DC8B3E68F}" srcOrd="0" destOrd="0" presId="urn:microsoft.com/office/officeart/2005/8/layout/hierarchy2"/>
    <dgm:cxn modelId="{4EE8DDDE-3BF0-437E-B64C-7CE1EFB1B12E}" type="presParOf" srcId="{0E60CC87-C4B0-4210-BF6F-12F6257F5F7F}" destId="{F9963466-6529-4228-B059-CC01C2983DA7}" srcOrd="1" destOrd="0" presId="urn:microsoft.com/office/officeart/2005/8/layout/hierarchy2"/>
    <dgm:cxn modelId="{7FDC6E36-E984-4B77-92BB-EB964D96623C}" type="presParOf" srcId="{F9963466-6529-4228-B059-CC01C2983DA7}" destId="{58799654-7AD9-4E3A-B0CD-713DF5FA24FE}" srcOrd="0" destOrd="0" presId="urn:microsoft.com/office/officeart/2005/8/layout/hierarchy2"/>
    <dgm:cxn modelId="{CA9220A2-E963-4A53-B07F-71CE7C14633C}" type="presParOf" srcId="{F9963466-6529-4228-B059-CC01C2983DA7}" destId="{DD218768-5851-4A14-9154-912F09CA415E}" srcOrd="1" destOrd="0" presId="urn:microsoft.com/office/officeart/2005/8/layout/hierarchy2"/>
    <dgm:cxn modelId="{442F26BC-82A5-44E0-8D93-058B0AD9B4BC}" type="presParOf" srcId="{3C61AA2A-1E92-4471-B602-6FA110B28894}" destId="{9148CB04-BAE1-4902-8493-EE036BC6E598}" srcOrd="1" destOrd="0" presId="urn:microsoft.com/office/officeart/2005/8/layout/hierarchy2"/>
    <dgm:cxn modelId="{3526E5C7-2EC0-40B7-9563-44F8F5F83AC6}" type="presParOf" srcId="{9148CB04-BAE1-4902-8493-EE036BC6E598}" destId="{45088B0C-0956-4B20-9A19-F433B806AE2C}" srcOrd="0" destOrd="0" presId="urn:microsoft.com/office/officeart/2005/8/layout/hierarchy2"/>
    <dgm:cxn modelId="{540ABFEE-D76D-4AF7-98EB-14CE90733D75}" type="presParOf" srcId="{9148CB04-BAE1-4902-8493-EE036BC6E598}" destId="{AF145E8D-9048-41E1-8FF9-9F6F40015913}" srcOrd="1" destOrd="0" presId="urn:microsoft.com/office/officeart/2005/8/layout/hierarchy2"/>
    <dgm:cxn modelId="{F7AFB794-A996-4B21-9FD0-2DC2D1F542E6}" type="presParOf" srcId="{AF145E8D-9048-41E1-8FF9-9F6F40015913}" destId="{8CF5D222-C60E-44DD-9B8C-A2E7ED9DFBE0}" srcOrd="0" destOrd="0" presId="urn:microsoft.com/office/officeart/2005/8/layout/hierarchy2"/>
    <dgm:cxn modelId="{5B617330-2C6D-4579-AFFF-F7C37525C276}" type="presParOf" srcId="{8CF5D222-C60E-44DD-9B8C-A2E7ED9DFBE0}" destId="{3907B035-5DB0-4B35-8502-61C942C75EEC}" srcOrd="0" destOrd="0" presId="urn:microsoft.com/office/officeart/2005/8/layout/hierarchy2"/>
    <dgm:cxn modelId="{402AFACD-FD4E-4E74-8A92-BAFD41EB86CC}" type="presParOf" srcId="{AF145E8D-9048-41E1-8FF9-9F6F40015913}" destId="{490FD214-40AA-42E7-BF90-80FFB1C965B9}" srcOrd="1" destOrd="0" presId="urn:microsoft.com/office/officeart/2005/8/layout/hierarchy2"/>
    <dgm:cxn modelId="{7C313253-E8BF-4CF1-AB67-FA7963CC2673}" type="presParOf" srcId="{490FD214-40AA-42E7-BF90-80FFB1C965B9}" destId="{9142B5D2-08B0-4881-8188-DF7BDB34D89D}" srcOrd="0" destOrd="0" presId="urn:microsoft.com/office/officeart/2005/8/layout/hierarchy2"/>
    <dgm:cxn modelId="{851B82D8-8BC8-44CA-82F5-A82895DB17C4}" type="presParOf" srcId="{490FD214-40AA-42E7-BF90-80FFB1C965B9}" destId="{52E5891B-72CE-42D6-85DE-446BE4D55024}" srcOrd="1" destOrd="0" presId="urn:microsoft.com/office/officeart/2005/8/layout/hierarchy2"/>
    <dgm:cxn modelId="{DA1D95DC-E642-48AA-9584-BEB12068842B}" type="presParOf" srcId="{AF145E8D-9048-41E1-8FF9-9F6F40015913}" destId="{3C41AF3D-0CBB-42B8-92C2-06C8C5B07E5A}" srcOrd="2" destOrd="0" presId="urn:microsoft.com/office/officeart/2005/8/layout/hierarchy2"/>
    <dgm:cxn modelId="{75AE2D4C-6A33-4AF1-9F3F-E5667CC5DF0C}" type="presParOf" srcId="{3C41AF3D-0CBB-42B8-92C2-06C8C5B07E5A}" destId="{D4FF0A9D-27DE-4511-B956-F1E1677BE1F8}" srcOrd="0" destOrd="0" presId="urn:microsoft.com/office/officeart/2005/8/layout/hierarchy2"/>
    <dgm:cxn modelId="{CEE21A6C-AEAA-4F84-9056-5543DD274DBA}" type="presParOf" srcId="{AF145E8D-9048-41E1-8FF9-9F6F40015913}" destId="{CB3C0CC4-895B-4D3B-8231-CFC4DAC50BFE}" srcOrd="3" destOrd="0" presId="urn:microsoft.com/office/officeart/2005/8/layout/hierarchy2"/>
    <dgm:cxn modelId="{919AF081-92F3-4F9B-8E25-459125F5EAE5}" type="presParOf" srcId="{CB3C0CC4-895B-4D3B-8231-CFC4DAC50BFE}" destId="{BBDEEC61-6029-4C78-8D12-4CA235C262AC}" srcOrd="0" destOrd="0" presId="urn:microsoft.com/office/officeart/2005/8/layout/hierarchy2"/>
    <dgm:cxn modelId="{A9C42B2B-7496-4DC5-9368-EA018BBCCE5E}" type="presParOf" srcId="{CB3C0CC4-895B-4D3B-8231-CFC4DAC50BFE}" destId="{83FD649D-283B-4254-A347-C5A37F2A4B27}" srcOrd="1" destOrd="0" presId="urn:microsoft.com/office/officeart/2005/8/layout/hierarchy2"/>
    <dgm:cxn modelId="{72E7EB2F-5D17-4B06-8304-094CA09D4665}" type="presParOf" srcId="{AF145E8D-9048-41E1-8FF9-9F6F40015913}" destId="{994B5A91-385D-42FA-A780-6E88483DB68D}" srcOrd="4" destOrd="0" presId="urn:microsoft.com/office/officeart/2005/8/layout/hierarchy2"/>
    <dgm:cxn modelId="{A8766D88-2734-4CE4-9790-F887DB33E706}" type="presParOf" srcId="{994B5A91-385D-42FA-A780-6E88483DB68D}" destId="{C6578B0A-9D39-4834-AEA7-91F7E6E16511}" srcOrd="0" destOrd="0" presId="urn:microsoft.com/office/officeart/2005/8/layout/hierarchy2"/>
    <dgm:cxn modelId="{EFDFB751-34B9-4FD1-A210-BF1B42AC5975}" type="presParOf" srcId="{AF145E8D-9048-41E1-8FF9-9F6F40015913}" destId="{147E8FEA-ED50-40CA-AC03-11AEACD938D8}" srcOrd="5" destOrd="0" presId="urn:microsoft.com/office/officeart/2005/8/layout/hierarchy2"/>
    <dgm:cxn modelId="{0CBB68D1-EB7F-473A-AFF2-0702C56D27F5}" type="presParOf" srcId="{147E8FEA-ED50-40CA-AC03-11AEACD938D8}" destId="{5341BC88-9967-4C4E-A649-C744577632B9}" srcOrd="0" destOrd="0" presId="urn:microsoft.com/office/officeart/2005/8/layout/hierarchy2"/>
    <dgm:cxn modelId="{94872D61-3D0F-48BE-AD41-E3675199F87D}" type="presParOf" srcId="{147E8FEA-ED50-40CA-AC03-11AEACD938D8}" destId="{A40E3457-376B-4045-83BE-E67AB4AF0E46}" srcOrd="1" destOrd="0" presId="urn:microsoft.com/office/officeart/2005/8/layout/hierarchy2"/>
    <dgm:cxn modelId="{1BC3EB9F-A3A7-431E-8ECF-4F1BA57F6EA5}" type="presParOf" srcId="{3C61AA2A-1E92-4471-B602-6FA110B28894}" destId="{E8675EDE-BC31-4B7E-96B7-2070C1165CD6}" srcOrd="2" destOrd="0" presId="urn:microsoft.com/office/officeart/2005/8/layout/hierarchy2"/>
    <dgm:cxn modelId="{56FA3925-535D-444F-8940-CF94BD45DE60}" type="presParOf" srcId="{E8675EDE-BC31-4B7E-96B7-2070C1165CD6}" destId="{7DBD0832-4CB4-4CAE-BA56-62979206BB5B}" srcOrd="0" destOrd="0" presId="urn:microsoft.com/office/officeart/2005/8/layout/hierarchy2"/>
    <dgm:cxn modelId="{B07A7677-2A74-49EB-8F17-FE9B31643067}" type="presParOf" srcId="{E8675EDE-BC31-4B7E-96B7-2070C1165CD6}" destId="{BC8497B0-1479-4577-B319-A2A4B939924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565CDA-FB73-4D03-B8DB-86B5DA989A9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78B20-F983-4149-88FD-B0D805D2F65F}">
      <dgm:prSet custT="1"/>
      <dgm:spPr/>
      <dgm:t>
        <a:bodyPr/>
        <a:lstStyle/>
        <a:p>
          <a:pPr algn="ctr"/>
          <a:r>
            <a:rPr lang="en-US" sz="2000" b="0" baseline="0" dirty="0"/>
            <a:t>Channel </a:t>
          </a:r>
          <a:r>
            <a:rPr lang="en-US" sz="2000" b="0" i="1" baseline="0" dirty="0"/>
            <a:t>appropriate</a:t>
          </a:r>
          <a:r>
            <a:rPr lang="en-US" sz="2000" b="0" baseline="0" dirty="0"/>
            <a:t> businesses, investment, and development into Opportunity Zones through the use of tax incentives and planning, zoning, and permitting processes</a:t>
          </a:r>
          <a:endParaRPr lang="en-US" sz="2000" b="0" dirty="0"/>
        </a:p>
      </dgm:t>
    </dgm:pt>
    <dgm:pt modelId="{56664019-736C-44CA-8338-8D7C2F4D066F}" type="parTrans" cxnId="{33CA62E1-9DFC-4DAD-BD1B-68EFF64D2E74}">
      <dgm:prSet/>
      <dgm:spPr/>
      <dgm:t>
        <a:bodyPr/>
        <a:lstStyle/>
        <a:p>
          <a:endParaRPr lang="en-US"/>
        </a:p>
      </dgm:t>
    </dgm:pt>
    <dgm:pt modelId="{C7C6CC79-2AA8-4F97-A65F-225EB7D1197A}" type="sibTrans" cxnId="{33CA62E1-9DFC-4DAD-BD1B-68EFF64D2E74}">
      <dgm:prSet/>
      <dgm:spPr/>
      <dgm:t>
        <a:bodyPr/>
        <a:lstStyle/>
        <a:p>
          <a:endParaRPr lang="en-US"/>
        </a:p>
      </dgm:t>
    </dgm:pt>
    <dgm:pt modelId="{D6E42D39-EC56-4411-8950-6BF2E8F0C9B9}">
      <dgm:prSet custT="1"/>
      <dgm:spPr>
        <a:solidFill>
          <a:srgbClr val="006600"/>
        </a:solidFill>
      </dgm:spPr>
      <dgm:t>
        <a:bodyPr/>
        <a:lstStyle/>
        <a:p>
          <a:r>
            <a:rPr lang="en-US" sz="2000" b="0" baseline="0" dirty="0"/>
            <a:t>Advancing local and municipal development priorities in OZs</a:t>
          </a:r>
          <a:endParaRPr lang="en-US" sz="2000" b="0" dirty="0"/>
        </a:p>
      </dgm:t>
    </dgm:pt>
    <dgm:pt modelId="{E803CBE7-4D13-462C-8A6E-CC23E26EAD0D}" type="parTrans" cxnId="{E8638084-BC05-4D63-B810-0BB22E091DB1}">
      <dgm:prSet/>
      <dgm:spPr/>
      <dgm:t>
        <a:bodyPr/>
        <a:lstStyle/>
        <a:p>
          <a:endParaRPr lang="en-US"/>
        </a:p>
      </dgm:t>
    </dgm:pt>
    <dgm:pt modelId="{711606EB-F5E0-43E3-A305-FEF0CCC4C10B}" type="sibTrans" cxnId="{E8638084-BC05-4D63-B810-0BB22E091DB1}">
      <dgm:prSet/>
      <dgm:spPr/>
      <dgm:t>
        <a:bodyPr/>
        <a:lstStyle/>
        <a:p>
          <a:endParaRPr lang="en-US"/>
        </a:p>
      </dgm:t>
    </dgm:pt>
    <dgm:pt modelId="{4CE34395-39DF-4E2A-BB65-6B2D05F73D48}">
      <dgm:prSet custT="1"/>
      <dgm:spPr>
        <a:solidFill>
          <a:srgbClr val="E1FFE1"/>
        </a:solidFill>
      </dgm:spPr>
      <dgm:t>
        <a:bodyPr/>
        <a:lstStyle/>
        <a:p>
          <a:r>
            <a:rPr lang="en-US" sz="1400" baseline="0" dirty="0">
              <a:solidFill>
                <a:schemeClr val="tx1"/>
              </a:solidFill>
            </a:rPr>
            <a:t>Redevelopment of vacant and blighted properties to better uses</a:t>
          </a:r>
          <a:endParaRPr lang="en-US" sz="1400" dirty="0">
            <a:solidFill>
              <a:schemeClr val="tx1"/>
            </a:solidFill>
          </a:endParaRPr>
        </a:p>
      </dgm:t>
    </dgm:pt>
    <dgm:pt modelId="{4A005133-2FDB-44AB-B649-BF902DA30B50}" type="parTrans" cxnId="{8411D261-3FB5-421A-B24A-EE1092A0A71D}">
      <dgm:prSet/>
      <dgm:spPr>
        <a:ln>
          <a:solidFill>
            <a:srgbClr val="339966"/>
          </a:solidFill>
        </a:ln>
      </dgm:spPr>
      <dgm:t>
        <a:bodyPr/>
        <a:lstStyle/>
        <a:p>
          <a:endParaRPr lang="en-US"/>
        </a:p>
      </dgm:t>
    </dgm:pt>
    <dgm:pt modelId="{289B3E3D-0850-4C93-A035-D8AAAFBD4FBA}" type="sibTrans" cxnId="{8411D261-3FB5-421A-B24A-EE1092A0A71D}">
      <dgm:prSet/>
      <dgm:spPr/>
      <dgm:t>
        <a:bodyPr/>
        <a:lstStyle/>
        <a:p>
          <a:endParaRPr lang="en-US"/>
        </a:p>
      </dgm:t>
    </dgm:pt>
    <dgm:pt modelId="{4A5DEAE6-7F96-4A64-90D8-0FCBE2AF9442}">
      <dgm:prSet custT="1"/>
      <dgm:spPr>
        <a:solidFill>
          <a:srgbClr val="660066"/>
        </a:solidFill>
      </dgm:spPr>
      <dgm:t>
        <a:bodyPr/>
        <a:lstStyle/>
        <a:p>
          <a:r>
            <a:rPr lang="en-US" sz="2000" b="0" baseline="0" dirty="0"/>
            <a:t>Developing an affordable housing production and preservation strategy </a:t>
          </a:r>
          <a:r>
            <a:rPr lang="en-US" sz="1600" b="0" baseline="0" dirty="0"/>
            <a:t>(if appropriate)</a:t>
          </a:r>
          <a:endParaRPr lang="en-US" sz="2000" b="0" dirty="0"/>
        </a:p>
      </dgm:t>
    </dgm:pt>
    <dgm:pt modelId="{FCE9E97C-BD02-4B62-985D-4560BC3E4A75}" type="parTrans" cxnId="{68E46745-4FC5-4092-BC62-1AC2C8E988DE}">
      <dgm:prSet/>
      <dgm:spPr/>
      <dgm:t>
        <a:bodyPr/>
        <a:lstStyle/>
        <a:p>
          <a:endParaRPr lang="en-US"/>
        </a:p>
      </dgm:t>
    </dgm:pt>
    <dgm:pt modelId="{8EDCE8D5-444C-418B-8971-62092C0964CB}" type="sibTrans" cxnId="{68E46745-4FC5-4092-BC62-1AC2C8E988DE}">
      <dgm:prSet/>
      <dgm:spPr/>
      <dgm:t>
        <a:bodyPr/>
        <a:lstStyle/>
        <a:p>
          <a:endParaRPr lang="en-US"/>
        </a:p>
      </dgm:t>
    </dgm:pt>
    <dgm:pt modelId="{14557AAA-E000-4889-AD3E-ACECC79DF670}">
      <dgm:prSet custT="1"/>
      <dgm:spPr>
        <a:solidFill>
          <a:srgbClr val="F9E7FF"/>
        </a:solidFill>
      </dgm:spPr>
      <dgm:t>
        <a:bodyPr/>
        <a:lstStyle/>
        <a:p>
          <a:r>
            <a:rPr lang="en-US" sz="1400" baseline="0" dirty="0">
              <a:solidFill>
                <a:schemeClr val="tx1"/>
              </a:solidFill>
            </a:rPr>
            <a:t>Inclusionary zoning</a:t>
          </a:r>
          <a:endParaRPr lang="en-US" sz="1400" dirty="0">
            <a:solidFill>
              <a:schemeClr val="tx1"/>
            </a:solidFill>
          </a:endParaRPr>
        </a:p>
      </dgm:t>
    </dgm:pt>
    <dgm:pt modelId="{ABF77B65-B7A4-4A27-97A1-1E0EE580073C}" type="parTrans" cxnId="{54D2D91E-2C19-4585-891B-C7E0DBE795DE}">
      <dgm:prSet/>
      <dgm:spPr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7E3EBA24-CC88-4063-824C-7158A05FB516}" type="sibTrans" cxnId="{54D2D91E-2C19-4585-891B-C7E0DBE795DE}">
      <dgm:prSet/>
      <dgm:spPr/>
      <dgm:t>
        <a:bodyPr/>
        <a:lstStyle/>
        <a:p>
          <a:endParaRPr lang="en-US"/>
        </a:p>
      </dgm:t>
    </dgm:pt>
    <dgm:pt modelId="{D50AF1FD-B5CC-4DA2-BB3F-91C8CA7D9D02}">
      <dgm:prSet custT="1"/>
      <dgm:spPr>
        <a:solidFill>
          <a:srgbClr val="F9E7FF"/>
        </a:solidFill>
      </dgm:spPr>
      <dgm:t>
        <a:bodyPr/>
        <a:lstStyle/>
        <a:p>
          <a:r>
            <a:rPr lang="en-US" sz="1400" baseline="0" dirty="0">
              <a:solidFill>
                <a:schemeClr val="tx1"/>
              </a:solidFill>
            </a:rPr>
            <a:t>Mandatory contribution to an affordable housing trust fund, etc.</a:t>
          </a:r>
          <a:endParaRPr lang="en-US" sz="1400" dirty="0">
            <a:solidFill>
              <a:schemeClr val="tx1"/>
            </a:solidFill>
          </a:endParaRPr>
        </a:p>
      </dgm:t>
    </dgm:pt>
    <dgm:pt modelId="{28EA1635-2A76-477B-BC84-27E1A3BB6956}" type="parTrans" cxnId="{3ADF85DA-29D5-4672-B9B8-1C6DD0F59963}">
      <dgm:prSet/>
      <dgm:spPr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41001CCA-22BF-4B1F-8DD7-90AD1F70DED5}" type="sibTrans" cxnId="{3ADF85DA-29D5-4672-B9B8-1C6DD0F59963}">
      <dgm:prSet/>
      <dgm:spPr/>
      <dgm:t>
        <a:bodyPr/>
        <a:lstStyle/>
        <a:p>
          <a:endParaRPr lang="en-US"/>
        </a:p>
      </dgm:t>
    </dgm:pt>
    <dgm:pt modelId="{846EE60A-12D4-4EAD-AFC4-1C739086FCA9}">
      <dgm:prSet custT="1"/>
      <dgm:spPr>
        <a:solidFill>
          <a:srgbClr val="F9E7FF"/>
        </a:solidFill>
      </dgm:spPr>
      <dgm:t>
        <a:bodyPr/>
        <a:lstStyle/>
        <a:p>
          <a:r>
            <a:rPr lang="en-US" sz="1400" baseline="0" dirty="0">
              <a:solidFill>
                <a:schemeClr val="tx1"/>
              </a:solidFill>
            </a:rPr>
            <a:t>Special incentives for redevelopment of new affordable housing</a:t>
          </a:r>
          <a:endParaRPr lang="en-US" sz="1400" dirty="0">
            <a:solidFill>
              <a:schemeClr val="tx1"/>
            </a:solidFill>
          </a:endParaRPr>
        </a:p>
      </dgm:t>
    </dgm:pt>
    <dgm:pt modelId="{2CE905F6-A8C8-4D2F-B3F9-52A9A9592664}" type="parTrans" cxnId="{963662B6-6B78-4B07-A3D3-FCF8B320E6E8}">
      <dgm:prSet/>
      <dgm:spPr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27E7F0CB-5C94-42BA-A2CB-D43B71F872E7}" type="sibTrans" cxnId="{963662B6-6B78-4B07-A3D3-FCF8B320E6E8}">
      <dgm:prSet/>
      <dgm:spPr/>
      <dgm:t>
        <a:bodyPr/>
        <a:lstStyle/>
        <a:p>
          <a:endParaRPr lang="en-US"/>
        </a:p>
      </dgm:t>
    </dgm:pt>
    <dgm:pt modelId="{A7B6DA24-2318-4C2F-9DF4-05E79D29FD85}">
      <dgm:prSet custT="1"/>
      <dgm:spPr>
        <a:solidFill>
          <a:srgbClr val="CC9900"/>
        </a:solidFill>
      </dgm:spPr>
      <dgm:t>
        <a:bodyPr/>
        <a:lstStyle/>
        <a:p>
          <a:r>
            <a:rPr lang="en-US" sz="2000" b="0" baseline="0" dirty="0"/>
            <a:t>Special mandates for OZ projects receiving municipal funds or tax incentives </a:t>
          </a:r>
          <a:endParaRPr lang="en-US" sz="2000" b="0" dirty="0"/>
        </a:p>
      </dgm:t>
    </dgm:pt>
    <dgm:pt modelId="{83C51344-0DD8-4546-B73D-90691510A5C1}" type="parTrans" cxnId="{1375A2BA-0312-4AF8-9C62-4FD8EF4995D3}">
      <dgm:prSet/>
      <dgm:spPr/>
      <dgm:t>
        <a:bodyPr/>
        <a:lstStyle/>
        <a:p>
          <a:endParaRPr lang="en-US"/>
        </a:p>
      </dgm:t>
    </dgm:pt>
    <dgm:pt modelId="{36D9789A-E2DE-4181-92D3-D5810C74D9E1}" type="sibTrans" cxnId="{1375A2BA-0312-4AF8-9C62-4FD8EF4995D3}">
      <dgm:prSet/>
      <dgm:spPr/>
      <dgm:t>
        <a:bodyPr/>
        <a:lstStyle/>
        <a:p>
          <a:endParaRPr lang="en-US"/>
        </a:p>
      </dgm:t>
    </dgm:pt>
    <dgm:pt modelId="{5710012F-0435-4DE6-A72B-4B3AA9FEF47E}">
      <dgm:prSet custT="1"/>
      <dgm:spPr>
        <a:solidFill>
          <a:srgbClr val="FFFFCC"/>
        </a:solidFill>
      </dgm:spPr>
      <dgm:t>
        <a:bodyPr/>
        <a:lstStyle/>
        <a:p>
          <a:r>
            <a:rPr lang="en-US" sz="1400" baseline="0" dirty="0">
              <a:solidFill>
                <a:schemeClr val="tx1"/>
              </a:solidFill>
            </a:rPr>
            <a:t>Requiring small, minority and women owned businesses participation in projects</a:t>
          </a:r>
          <a:endParaRPr lang="en-US" sz="1400" dirty="0">
            <a:solidFill>
              <a:schemeClr val="tx1"/>
            </a:solidFill>
          </a:endParaRPr>
        </a:p>
      </dgm:t>
    </dgm:pt>
    <dgm:pt modelId="{04CC238A-89B1-4B05-AFA5-F0914A37A741}" type="parTrans" cxnId="{88AC5CB6-5325-4ADC-8634-6921464889DC}">
      <dgm:prSet/>
      <dgm:spPr>
        <a:ln>
          <a:solidFill>
            <a:srgbClr val="CC9900"/>
          </a:solidFill>
        </a:ln>
      </dgm:spPr>
      <dgm:t>
        <a:bodyPr/>
        <a:lstStyle/>
        <a:p>
          <a:endParaRPr lang="en-US"/>
        </a:p>
      </dgm:t>
    </dgm:pt>
    <dgm:pt modelId="{F5579ACF-46BD-476C-BAAB-6E80720B33B4}" type="sibTrans" cxnId="{88AC5CB6-5325-4ADC-8634-6921464889DC}">
      <dgm:prSet/>
      <dgm:spPr/>
      <dgm:t>
        <a:bodyPr/>
        <a:lstStyle/>
        <a:p>
          <a:endParaRPr lang="en-US"/>
        </a:p>
      </dgm:t>
    </dgm:pt>
    <dgm:pt modelId="{9A79D845-AD3A-40E2-8EE1-D2DD4F90C1A3}">
      <dgm:prSet custT="1"/>
      <dgm:spPr>
        <a:solidFill>
          <a:srgbClr val="FFFFCC"/>
        </a:solidFill>
      </dgm:spPr>
      <dgm:t>
        <a:bodyPr/>
        <a:lstStyle/>
        <a:p>
          <a:r>
            <a:rPr lang="en-US" sz="1400" baseline="0" dirty="0">
              <a:solidFill>
                <a:schemeClr val="tx1"/>
              </a:solidFill>
            </a:rPr>
            <a:t>Requiring real estate development to fund and facilitate a community engagement and input process</a:t>
          </a:r>
          <a:endParaRPr lang="en-US" sz="1400" dirty="0">
            <a:solidFill>
              <a:schemeClr val="tx1"/>
            </a:solidFill>
          </a:endParaRPr>
        </a:p>
      </dgm:t>
    </dgm:pt>
    <dgm:pt modelId="{847A8E43-1D54-421C-97CF-6F836E267972}" type="parTrans" cxnId="{9CA012FD-011A-47DC-804A-4127C4B09575}">
      <dgm:prSet/>
      <dgm:spPr>
        <a:ln>
          <a:solidFill>
            <a:srgbClr val="CC9900"/>
          </a:solidFill>
        </a:ln>
      </dgm:spPr>
      <dgm:t>
        <a:bodyPr/>
        <a:lstStyle/>
        <a:p>
          <a:endParaRPr lang="en-US"/>
        </a:p>
      </dgm:t>
    </dgm:pt>
    <dgm:pt modelId="{9EFB825C-D344-43B8-9C5A-2BAAC2B70668}" type="sibTrans" cxnId="{9CA012FD-011A-47DC-804A-4127C4B09575}">
      <dgm:prSet/>
      <dgm:spPr/>
      <dgm:t>
        <a:bodyPr/>
        <a:lstStyle/>
        <a:p>
          <a:endParaRPr lang="en-US"/>
        </a:p>
      </dgm:t>
    </dgm:pt>
    <dgm:pt modelId="{D3204737-BAC8-4ACB-AB13-6FB605C23C0F}">
      <dgm:prSet custT="1"/>
      <dgm:spPr>
        <a:solidFill>
          <a:srgbClr val="FFFFCC"/>
        </a:solidFill>
      </dgm:spPr>
      <dgm:t>
        <a:bodyPr/>
        <a:lstStyle/>
        <a:p>
          <a:r>
            <a:rPr lang="en-US" sz="1400" baseline="0" dirty="0">
              <a:solidFill>
                <a:schemeClr val="tx1"/>
              </a:solidFill>
            </a:rPr>
            <a:t>Local hiring preference for construction jobs related to development projects</a:t>
          </a:r>
          <a:endParaRPr lang="en-US" sz="1400" dirty="0">
            <a:solidFill>
              <a:schemeClr val="tx1"/>
            </a:solidFill>
          </a:endParaRPr>
        </a:p>
      </dgm:t>
    </dgm:pt>
    <dgm:pt modelId="{2375DC1C-C333-453A-9C19-4E75423E2055}" type="parTrans" cxnId="{BB7F9FA4-08B5-45CB-A266-BE2799FAF5C7}">
      <dgm:prSet/>
      <dgm:spPr>
        <a:ln>
          <a:solidFill>
            <a:srgbClr val="CC9900"/>
          </a:solidFill>
        </a:ln>
      </dgm:spPr>
      <dgm:t>
        <a:bodyPr/>
        <a:lstStyle/>
        <a:p>
          <a:endParaRPr lang="en-US"/>
        </a:p>
      </dgm:t>
    </dgm:pt>
    <dgm:pt modelId="{F5BD4894-28C5-41E7-8FAD-7B77930F1BB5}" type="sibTrans" cxnId="{BB7F9FA4-08B5-45CB-A266-BE2799FAF5C7}">
      <dgm:prSet/>
      <dgm:spPr/>
      <dgm:t>
        <a:bodyPr/>
        <a:lstStyle/>
        <a:p>
          <a:endParaRPr lang="en-US"/>
        </a:p>
      </dgm:t>
    </dgm:pt>
    <dgm:pt modelId="{28B09413-2566-4D56-ABEF-2AF6BE008511}">
      <dgm:prSet custT="1"/>
      <dgm:spPr>
        <a:solidFill>
          <a:srgbClr val="FFFFCC"/>
        </a:solidFill>
      </dgm:spPr>
      <dgm:t>
        <a:bodyPr/>
        <a:lstStyle/>
        <a:p>
          <a:r>
            <a:rPr lang="en-US" sz="1400" baseline="0" dirty="0">
              <a:solidFill>
                <a:schemeClr val="tx1"/>
              </a:solidFill>
            </a:rPr>
            <a:t>Requirement to develop post-construction job opportunities for residents (especially harder-to-employ)</a:t>
          </a:r>
          <a:endParaRPr lang="en-US" sz="1400" dirty="0">
            <a:solidFill>
              <a:schemeClr val="tx1"/>
            </a:solidFill>
          </a:endParaRPr>
        </a:p>
      </dgm:t>
    </dgm:pt>
    <dgm:pt modelId="{51C2AD99-B109-480D-9902-46527C413DF9}" type="parTrans" cxnId="{725A75D2-18B5-4E2D-94D0-65927849F697}">
      <dgm:prSet/>
      <dgm:spPr>
        <a:ln>
          <a:solidFill>
            <a:srgbClr val="CC9900"/>
          </a:solidFill>
        </a:ln>
      </dgm:spPr>
      <dgm:t>
        <a:bodyPr/>
        <a:lstStyle/>
        <a:p>
          <a:endParaRPr lang="en-US"/>
        </a:p>
      </dgm:t>
    </dgm:pt>
    <dgm:pt modelId="{AC2D940E-78AB-478A-A017-E7F1459C8CBF}" type="sibTrans" cxnId="{725A75D2-18B5-4E2D-94D0-65927849F697}">
      <dgm:prSet/>
      <dgm:spPr/>
      <dgm:t>
        <a:bodyPr/>
        <a:lstStyle/>
        <a:p>
          <a:endParaRPr lang="en-US"/>
        </a:p>
      </dgm:t>
    </dgm:pt>
    <dgm:pt modelId="{5A137F5C-76BF-48DC-BD39-AA9DB43BC27E}" type="pres">
      <dgm:prSet presAssocID="{F0565CDA-FB73-4D03-B8DB-86B5DA989A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F79531B-E919-43F5-B78B-810E90673ACC}" type="pres">
      <dgm:prSet presAssocID="{D9B78B20-F983-4149-88FD-B0D805D2F65F}" presName="root1" presStyleCnt="0"/>
      <dgm:spPr/>
    </dgm:pt>
    <dgm:pt modelId="{7B94A3A6-1C32-4F46-A49B-89CE8B36C99A}" type="pres">
      <dgm:prSet presAssocID="{D9B78B20-F983-4149-88FD-B0D805D2F65F}" presName="LevelOneTextNode" presStyleLbl="node0" presStyleIdx="0" presStyleCnt="4" custScaleX="747028" custScaleY="132998">
        <dgm:presLayoutVars>
          <dgm:chPref val="3"/>
        </dgm:presLayoutVars>
      </dgm:prSet>
      <dgm:spPr/>
    </dgm:pt>
    <dgm:pt modelId="{5DEC3CBA-F9BF-41D4-AF93-FABD03E0F60F}" type="pres">
      <dgm:prSet presAssocID="{D9B78B20-F983-4149-88FD-B0D805D2F65F}" presName="level2hierChild" presStyleCnt="0"/>
      <dgm:spPr/>
    </dgm:pt>
    <dgm:pt modelId="{E0BD8254-37C5-4F01-B6F1-0535FA3A3636}" type="pres">
      <dgm:prSet presAssocID="{D6E42D39-EC56-4411-8950-6BF2E8F0C9B9}" presName="root1" presStyleCnt="0"/>
      <dgm:spPr/>
    </dgm:pt>
    <dgm:pt modelId="{F6BDFE36-E1BF-4BF3-AB0F-99D6C6001FAA}" type="pres">
      <dgm:prSet presAssocID="{D6E42D39-EC56-4411-8950-6BF2E8F0C9B9}" presName="LevelOneTextNode" presStyleLbl="node0" presStyleIdx="1" presStyleCnt="4" custScaleX="323922" custScaleY="111295">
        <dgm:presLayoutVars>
          <dgm:chPref val="3"/>
        </dgm:presLayoutVars>
      </dgm:prSet>
      <dgm:spPr/>
    </dgm:pt>
    <dgm:pt modelId="{00C538B5-9858-4FF8-B6D6-0060EEFEBF08}" type="pres">
      <dgm:prSet presAssocID="{D6E42D39-EC56-4411-8950-6BF2E8F0C9B9}" presName="level2hierChild" presStyleCnt="0"/>
      <dgm:spPr/>
    </dgm:pt>
    <dgm:pt modelId="{F613C3B9-196A-453F-A7C4-705997606793}" type="pres">
      <dgm:prSet presAssocID="{4A005133-2FDB-44AB-B649-BF902DA30B50}" presName="conn2-1" presStyleLbl="parChTrans1D2" presStyleIdx="0" presStyleCnt="8"/>
      <dgm:spPr/>
    </dgm:pt>
    <dgm:pt modelId="{978E5BD5-1F04-40DB-B3E6-2AEE121D033F}" type="pres">
      <dgm:prSet presAssocID="{4A005133-2FDB-44AB-B649-BF902DA30B50}" presName="connTx" presStyleLbl="parChTrans1D2" presStyleIdx="0" presStyleCnt="8"/>
      <dgm:spPr/>
    </dgm:pt>
    <dgm:pt modelId="{45CFA86C-8933-444F-B582-EB5FF2F01A60}" type="pres">
      <dgm:prSet presAssocID="{4CE34395-39DF-4E2A-BB65-6B2D05F73D48}" presName="root2" presStyleCnt="0"/>
      <dgm:spPr/>
    </dgm:pt>
    <dgm:pt modelId="{AABAD218-6660-4D19-8895-0B56C14FEA33}" type="pres">
      <dgm:prSet presAssocID="{4CE34395-39DF-4E2A-BB65-6B2D05F73D48}" presName="LevelTwoTextNode" presStyleLbl="node2" presStyleIdx="0" presStyleCnt="8" custScaleX="381415" custScaleY="103331">
        <dgm:presLayoutVars>
          <dgm:chPref val="3"/>
        </dgm:presLayoutVars>
      </dgm:prSet>
      <dgm:spPr/>
    </dgm:pt>
    <dgm:pt modelId="{6278916C-D8B4-434D-A489-5ED8A5ADF200}" type="pres">
      <dgm:prSet presAssocID="{4CE34395-39DF-4E2A-BB65-6B2D05F73D48}" presName="level3hierChild" presStyleCnt="0"/>
      <dgm:spPr/>
    </dgm:pt>
    <dgm:pt modelId="{A6BCE075-D424-4404-87A6-290E2D80ABF4}" type="pres">
      <dgm:prSet presAssocID="{4A5DEAE6-7F96-4A64-90D8-0FCBE2AF9442}" presName="root1" presStyleCnt="0"/>
      <dgm:spPr/>
    </dgm:pt>
    <dgm:pt modelId="{1313119D-C68F-45DC-ABB1-F28F9CB09CEA}" type="pres">
      <dgm:prSet presAssocID="{4A5DEAE6-7F96-4A64-90D8-0FCBE2AF9442}" presName="LevelOneTextNode" presStyleLbl="node0" presStyleIdx="2" presStyleCnt="4" custScaleX="379238" custScaleY="195074">
        <dgm:presLayoutVars>
          <dgm:chPref val="3"/>
        </dgm:presLayoutVars>
      </dgm:prSet>
      <dgm:spPr/>
    </dgm:pt>
    <dgm:pt modelId="{FBFD319F-339A-4581-8B25-EDF3CE096C2F}" type="pres">
      <dgm:prSet presAssocID="{4A5DEAE6-7F96-4A64-90D8-0FCBE2AF9442}" presName="level2hierChild" presStyleCnt="0"/>
      <dgm:spPr/>
    </dgm:pt>
    <dgm:pt modelId="{19AE5A52-50DA-4780-86C8-ACE2F6FCE20F}" type="pres">
      <dgm:prSet presAssocID="{ABF77B65-B7A4-4A27-97A1-1E0EE580073C}" presName="conn2-1" presStyleLbl="parChTrans1D2" presStyleIdx="1" presStyleCnt="8"/>
      <dgm:spPr/>
    </dgm:pt>
    <dgm:pt modelId="{46A91B1B-E5EA-4AD2-B4FB-75E0980BAE34}" type="pres">
      <dgm:prSet presAssocID="{ABF77B65-B7A4-4A27-97A1-1E0EE580073C}" presName="connTx" presStyleLbl="parChTrans1D2" presStyleIdx="1" presStyleCnt="8"/>
      <dgm:spPr/>
    </dgm:pt>
    <dgm:pt modelId="{3674459E-0ED7-4D06-8220-0281C60BE24B}" type="pres">
      <dgm:prSet presAssocID="{14557AAA-E000-4889-AD3E-ACECC79DF670}" presName="root2" presStyleCnt="0"/>
      <dgm:spPr/>
    </dgm:pt>
    <dgm:pt modelId="{39AC4A9A-B181-43EE-ABB0-45AB7398AF87}" type="pres">
      <dgm:prSet presAssocID="{14557AAA-E000-4889-AD3E-ACECC79DF670}" presName="LevelTwoTextNode" presStyleLbl="node2" presStyleIdx="1" presStyleCnt="8" custScaleX="323133" custScaleY="51051">
        <dgm:presLayoutVars>
          <dgm:chPref val="3"/>
        </dgm:presLayoutVars>
      </dgm:prSet>
      <dgm:spPr/>
    </dgm:pt>
    <dgm:pt modelId="{10AA9563-2051-4045-BCDE-6FE5921DAF49}" type="pres">
      <dgm:prSet presAssocID="{14557AAA-E000-4889-AD3E-ACECC79DF670}" presName="level3hierChild" presStyleCnt="0"/>
      <dgm:spPr/>
    </dgm:pt>
    <dgm:pt modelId="{98FFEA23-21F2-4CE2-BF27-F702482BFF97}" type="pres">
      <dgm:prSet presAssocID="{28EA1635-2A76-477B-BC84-27E1A3BB6956}" presName="conn2-1" presStyleLbl="parChTrans1D2" presStyleIdx="2" presStyleCnt="8"/>
      <dgm:spPr/>
    </dgm:pt>
    <dgm:pt modelId="{59FC6E86-C8BA-4D40-B566-943BFB773684}" type="pres">
      <dgm:prSet presAssocID="{28EA1635-2A76-477B-BC84-27E1A3BB6956}" presName="connTx" presStyleLbl="parChTrans1D2" presStyleIdx="2" presStyleCnt="8"/>
      <dgm:spPr/>
    </dgm:pt>
    <dgm:pt modelId="{E8CA95AF-06E4-4D81-BBA8-AB79B84B2EBE}" type="pres">
      <dgm:prSet presAssocID="{D50AF1FD-B5CC-4DA2-BB3F-91C8CA7D9D02}" presName="root2" presStyleCnt="0"/>
      <dgm:spPr/>
    </dgm:pt>
    <dgm:pt modelId="{88A1F12A-F77C-40FD-9A7D-84020A89CFF0}" type="pres">
      <dgm:prSet presAssocID="{D50AF1FD-B5CC-4DA2-BB3F-91C8CA7D9D02}" presName="LevelTwoTextNode" presStyleLbl="node2" presStyleIdx="2" presStyleCnt="8" custScaleX="326672" custScaleY="78357" custLinFactNeighborX="-2000" custLinFactNeighborY="1829">
        <dgm:presLayoutVars>
          <dgm:chPref val="3"/>
        </dgm:presLayoutVars>
      </dgm:prSet>
      <dgm:spPr/>
    </dgm:pt>
    <dgm:pt modelId="{23A56082-FC50-436D-B6D1-D4DB5CAFC9C7}" type="pres">
      <dgm:prSet presAssocID="{D50AF1FD-B5CC-4DA2-BB3F-91C8CA7D9D02}" presName="level3hierChild" presStyleCnt="0"/>
      <dgm:spPr/>
    </dgm:pt>
    <dgm:pt modelId="{771AFF6A-D633-4BAF-B512-A99E2AC9A4D6}" type="pres">
      <dgm:prSet presAssocID="{2CE905F6-A8C8-4D2F-B3F9-52A9A9592664}" presName="conn2-1" presStyleLbl="parChTrans1D2" presStyleIdx="3" presStyleCnt="8"/>
      <dgm:spPr/>
    </dgm:pt>
    <dgm:pt modelId="{58971906-D7F4-4326-A682-137E240A4478}" type="pres">
      <dgm:prSet presAssocID="{2CE905F6-A8C8-4D2F-B3F9-52A9A9592664}" presName="connTx" presStyleLbl="parChTrans1D2" presStyleIdx="3" presStyleCnt="8"/>
      <dgm:spPr/>
    </dgm:pt>
    <dgm:pt modelId="{905B1001-10CD-47B9-A85F-CEF4415573C6}" type="pres">
      <dgm:prSet presAssocID="{846EE60A-12D4-4EAD-AFC4-1C739086FCA9}" presName="root2" presStyleCnt="0"/>
      <dgm:spPr/>
    </dgm:pt>
    <dgm:pt modelId="{FAF4D011-92F8-461D-B482-2DF6CEE36E16}" type="pres">
      <dgm:prSet presAssocID="{846EE60A-12D4-4EAD-AFC4-1C739086FCA9}" presName="LevelTwoTextNode" presStyleLbl="node2" presStyleIdx="3" presStyleCnt="8" custScaleX="325025" custScaleY="81517">
        <dgm:presLayoutVars>
          <dgm:chPref val="3"/>
        </dgm:presLayoutVars>
      </dgm:prSet>
      <dgm:spPr/>
    </dgm:pt>
    <dgm:pt modelId="{8E1B7524-E156-4297-89BA-101855E62220}" type="pres">
      <dgm:prSet presAssocID="{846EE60A-12D4-4EAD-AFC4-1C739086FCA9}" presName="level3hierChild" presStyleCnt="0"/>
      <dgm:spPr/>
    </dgm:pt>
    <dgm:pt modelId="{F0E2A8C8-F223-49F9-8C12-9D50810380C9}" type="pres">
      <dgm:prSet presAssocID="{A7B6DA24-2318-4C2F-9DF4-05E79D29FD85}" presName="root1" presStyleCnt="0"/>
      <dgm:spPr/>
    </dgm:pt>
    <dgm:pt modelId="{8FCFFB25-6FCD-452C-A97E-AC900E7B3191}" type="pres">
      <dgm:prSet presAssocID="{A7B6DA24-2318-4C2F-9DF4-05E79D29FD85}" presName="LevelOneTextNode" presStyleLbl="node0" presStyleIdx="3" presStyleCnt="4" custScaleX="249785" custScaleY="297463" custLinFactNeighborX="-8050" custLinFactNeighborY="5779">
        <dgm:presLayoutVars>
          <dgm:chPref val="3"/>
        </dgm:presLayoutVars>
      </dgm:prSet>
      <dgm:spPr/>
    </dgm:pt>
    <dgm:pt modelId="{61E74C30-C2A4-4928-B238-0DDCC98D7B1F}" type="pres">
      <dgm:prSet presAssocID="{A7B6DA24-2318-4C2F-9DF4-05E79D29FD85}" presName="level2hierChild" presStyleCnt="0"/>
      <dgm:spPr/>
    </dgm:pt>
    <dgm:pt modelId="{C7606C50-E998-450F-94A6-35708E473EEA}" type="pres">
      <dgm:prSet presAssocID="{04CC238A-89B1-4B05-AFA5-F0914A37A741}" presName="conn2-1" presStyleLbl="parChTrans1D2" presStyleIdx="4" presStyleCnt="8"/>
      <dgm:spPr/>
    </dgm:pt>
    <dgm:pt modelId="{DF0AF8A1-8D3C-46BC-A41F-003341ED81C8}" type="pres">
      <dgm:prSet presAssocID="{04CC238A-89B1-4B05-AFA5-F0914A37A741}" presName="connTx" presStyleLbl="parChTrans1D2" presStyleIdx="4" presStyleCnt="8"/>
      <dgm:spPr/>
    </dgm:pt>
    <dgm:pt modelId="{7AA61D47-A1C0-44BA-98A2-714EBE7268A4}" type="pres">
      <dgm:prSet presAssocID="{5710012F-0435-4DE6-A72B-4B3AA9FEF47E}" presName="root2" presStyleCnt="0"/>
      <dgm:spPr/>
    </dgm:pt>
    <dgm:pt modelId="{A374E5AE-E5A8-46F3-9A90-9C997E926EDD}" type="pres">
      <dgm:prSet presAssocID="{5710012F-0435-4DE6-A72B-4B3AA9FEF47E}" presName="LevelTwoTextNode" presStyleLbl="node2" presStyleIdx="4" presStyleCnt="8" custScaleX="454438" custScaleY="74380">
        <dgm:presLayoutVars>
          <dgm:chPref val="3"/>
        </dgm:presLayoutVars>
      </dgm:prSet>
      <dgm:spPr/>
    </dgm:pt>
    <dgm:pt modelId="{007D9B62-152A-47E7-B09A-AC26AF73DF64}" type="pres">
      <dgm:prSet presAssocID="{5710012F-0435-4DE6-A72B-4B3AA9FEF47E}" presName="level3hierChild" presStyleCnt="0"/>
      <dgm:spPr/>
    </dgm:pt>
    <dgm:pt modelId="{E3DC6050-700C-476A-8371-124613F0494B}" type="pres">
      <dgm:prSet presAssocID="{847A8E43-1D54-421C-97CF-6F836E267972}" presName="conn2-1" presStyleLbl="parChTrans1D2" presStyleIdx="5" presStyleCnt="8"/>
      <dgm:spPr/>
    </dgm:pt>
    <dgm:pt modelId="{6D49637C-0C6C-46CD-8473-F79D7200CAE7}" type="pres">
      <dgm:prSet presAssocID="{847A8E43-1D54-421C-97CF-6F836E267972}" presName="connTx" presStyleLbl="parChTrans1D2" presStyleIdx="5" presStyleCnt="8"/>
      <dgm:spPr/>
    </dgm:pt>
    <dgm:pt modelId="{0B23FCCA-1CF0-46CB-A455-910F0BA3150C}" type="pres">
      <dgm:prSet presAssocID="{9A79D845-AD3A-40E2-8EE1-D2DD4F90C1A3}" presName="root2" presStyleCnt="0"/>
      <dgm:spPr/>
    </dgm:pt>
    <dgm:pt modelId="{A4F856F2-3CBE-4909-ADAD-47727482A6B9}" type="pres">
      <dgm:prSet presAssocID="{9A79D845-AD3A-40E2-8EE1-D2DD4F90C1A3}" presName="LevelTwoTextNode" presStyleLbl="node2" presStyleIdx="5" presStyleCnt="8" custScaleX="456351" custScaleY="68835">
        <dgm:presLayoutVars>
          <dgm:chPref val="3"/>
        </dgm:presLayoutVars>
      </dgm:prSet>
      <dgm:spPr/>
    </dgm:pt>
    <dgm:pt modelId="{95C8DAB2-E1A3-456B-AA93-CC9D9DEC2D92}" type="pres">
      <dgm:prSet presAssocID="{9A79D845-AD3A-40E2-8EE1-D2DD4F90C1A3}" presName="level3hierChild" presStyleCnt="0"/>
      <dgm:spPr/>
    </dgm:pt>
    <dgm:pt modelId="{BABEE5E5-CC56-4531-8D3B-75E50D07BF7E}" type="pres">
      <dgm:prSet presAssocID="{2375DC1C-C333-453A-9C19-4E75423E2055}" presName="conn2-1" presStyleLbl="parChTrans1D2" presStyleIdx="6" presStyleCnt="8"/>
      <dgm:spPr/>
    </dgm:pt>
    <dgm:pt modelId="{0034F8CC-9910-4888-B303-868CFD142856}" type="pres">
      <dgm:prSet presAssocID="{2375DC1C-C333-453A-9C19-4E75423E2055}" presName="connTx" presStyleLbl="parChTrans1D2" presStyleIdx="6" presStyleCnt="8"/>
      <dgm:spPr/>
    </dgm:pt>
    <dgm:pt modelId="{4F3F6FC1-EFCC-423A-B62B-09C2E280A037}" type="pres">
      <dgm:prSet presAssocID="{D3204737-BAC8-4ACB-AB13-6FB605C23C0F}" presName="root2" presStyleCnt="0"/>
      <dgm:spPr/>
    </dgm:pt>
    <dgm:pt modelId="{3997B35D-221F-42F4-9ACA-49017DBA86BA}" type="pres">
      <dgm:prSet presAssocID="{D3204737-BAC8-4ACB-AB13-6FB605C23C0F}" presName="LevelTwoTextNode" presStyleLbl="node2" presStyleIdx="6" presStyleCnt="8" custScaleX="456438" custScaleY="67152">
        <dgm:presLayoutVars>
          <dgm:chPref val="3"/>
        </dgm:presLayoutVars>
      </dgm:prSet>
      <dgm:spPr/>
    </dgm:pt>
    <dgm:pt modelId="{572EF140-322C-44BF-BFC1-288842D0F4E8}" type="pres">
      <dgm:prSet presAssocID="{D3204737-BAC8-4ACB-AB13-6FB605C23C0F}" presName="level3hierChild" presStyleCnt="0"/>
      <dgm:spPr/>
    </dgm:pt>
    <dgm:pt modelId="{8A0903D2-3215-4A09-AA8A-3E464263A554}" type="pres">
      <dgm:prSet presAssocID="{51C2AD99-B109-480D-9902-46527C413DF9}" presName="conn2-1" presStyleLbl="parChTrans1D2" presStyleIdx="7" presStyleCnt="8"/>
      <dgm:spPr/>
    </dgm:pt>
    <dgm:pt modelId="{D792C4DB-88D2-4BF2-9564-40DA76140A53}" type="pres">
      <dgm:prSet presAssocID="{51C2AD99-B109-480D-9902-46527C413DF9}" presName="connTx" presStyleLbl="parChTrans1D2" presStyleIdx="7" presStyleCnt="8"/>
      <dgm:spPr/>
    </dgm:pt>
    <dgm:pt modelId="{BA84BA4C-A02D-43C1-B263-7562363F1766}" type="pres">
      <dgm:prSet presAssocID="{28B09413-2566-4D56-ABEF-2AF6BE008511}" presName="root2" presStyleCnt="0"/>
      <dgm:spPr/>
    </dgm:pt>
    <dgm:pt modelId="{9BA42E26-CC93-4BBF-ACD5-8FAB8437DD0C}" type="pres">
      <dgm:prSet presAssocID="{28B09413-2566-4D56-ABEF-2AF6BE008511}" presName="LevelTwoTextNode" presStyleLbl="node2" presStyleIdx="7" presStyleCnt="8" custScaleX="390154" custScaleY="66660">
        <dgm:presLayoutVars>
          <dgm:chPref val="3"/>
        </dgm:presLayoutVars>
      </dgm:prSet>
      <dgm:spPr/>
    </dgm:pt>
    <dgm:pt modelId="{5E4E11D0-0A9E-4120-B683-B07719929F80}" type="pres">
      <dgm:prSet presAssocID="{28B09413-2566-4D56-ABEF-2AF6BE008511}" presName="level3hierChild" presStyleCnt="0"/>
      <dgm:spPr/>
    </dgm:pt>
  </dgm:ptLst>
  <dgm:cxnLst>
    <dgm:cxn modelId="{73526200-AB30-4626-9E10-A99289153639}" type="presOf" srcId="{2CE905F6-A8C8-4D2F-B3F9-52A9A9592664}" destId="{771AFF6A-D633-4BAF-B512-A99E2AC9A4D6}" srcOrd="0" destOrd="0" presId="urn:microsoft.com/office/officeart/2005/8/layout/hierarchy2"/>
    <dgm:cxn modelId="{D8A3550F-A9B1-432B-8B4F-59C5A92FEC70}" type="presOf" srcId="{846EE60A-12D4-4EAD-AFC4-1C739086FCA9}" destId="{FAF4D011-92F8-461D-B482-2DF6CEE36E16}" srcOrd="0" destOrd="0" presId="urn:microsoft.com/office/officeart/2005/8/layout/hierarchy2"/>
    <dgm:cxn modelId="{663B7F10-8738-4591-82B7-D336CDE9492B}" type="presOf" srcId="{A7B6DA24-2318-4C2F-9DF4-05E79D29FD85}" destId="{8FCFFB25-6FCD-452C-A97E-AC900E7B3191}" srcOrd="0" destOrd="0" presId="urn:microsoft.com/office/officeart/2005/8/layout/hierarchy2"/>
    <dgm:cxn modelId="{82119414-21D2-43BD-8918-7AEFA3F55B47}" type="presOf" srcId="{D9B78B20-F983-4149-88FD-B0D805D2F65F}" destId="{7B94A3A6-1C32-4F46-A49B-89CE8B36C99A}" srcOrd="0" destOrd="0" presId="urn:microsoft.com/office/officeart/2005/8/layout/hierarchy2"/>
    <dgm:cxn modelId="{A6B7DA19-FFD5-4141-990F-3B7695647BC2}" type="presOf" srcId="{5710012F-0435-4DE6-A72B-4B3AA9FEF47E}" destId="{A374E5AE-E5A8-46F3-9A90-9C997E926EDD}" srcOrd="0" destOrd="0" presId="urn:microsoft.com/office/officeart/2005/8/layout/hierarchy2"/>
    <dgm:cxn modelId="{AFF86D1C-A2E1-475F-99A2-58E70F1AF5DB}" type="presOf" srcId="{2CE905F6-A8C8-4D2F-B3F9-52A9A9592664}" destId="{58971906-D7F4-4326-A682-137E240A4478}" srcOrd="1" destOrd="0" presId="urn:microsoft.com/office/officeart/2005/8/layout/hierarchy2"/>
    <dgm:cxn modelId="{54D2D91E-2C19-4585-891B-C7E0DBE795DE}" srcId="{4A5DEAE6-7F96-4A64-90D8-0FCBE2AF9442}" destId="{14557AAA-E000-4889-AD3E-ACECC79DF670}" srcOrd="0" destOrd="0" parTransId="{ABF77B65-B7A4-4A27-97A1-1E0EE580073C}" sibTransId="{7E3EBA24-CC88-4063-824C-7158A05FB516}"/>
    <dgm:cxn modelId="{A468212F-7209-4032-8572-7F7A025418D2}" type="presOf" srcId="{9A79D845-AD3A-40E2-8EE1-D2DD4F90C1A3}" destId="{A4F856F2-3CBE-4909-ADAD-47727482A6B9}" srcOrd="0" destOrd="0" presId="urn:microsoft.com/office/officeart/2005/8/layout/hierarchy2"/>
    <dgm:cxn modelId="{5DE11731-E33A-4AEC-877C-50EA96016163}" type="presOf" srcId="{4CE34395-39DF-4E2A-BB65-6B2D05F73D48}" destId="{AABAD218-6660-4D19-8895-0B56C14FEA33}" srcOrd="0" destOrd="0" presId="urn:microsoft.com/office/officeart/2005/8/layout/hierarchy2"/>
    <dgm:cxn modelId="{1B0B2F34-FB32-409A-B453-AD49FA2FE01F}" type="presOf" srcId="{14557AAA-E000-4889-AD3E-ACECC79DF670}" destId="{39AC4A9A-B181-43EE-ABB0-45AB7398AF87}" srcOrd="0" destOrd="0" presId="urn:microsoft.com/office/officeart/2005/8/layout/hierarchy2"/>
    <dgm:cxn modelId="{2AF7C53D-85B1-43C3-B43D-B38AB32B3716}" type="presOf" srcId="{ABF77B65-B7A4-4A27-97A1-1E0EE580073C}" destId="{46A91B1B-E5EA-4AD2-B4FB-75E0980BAE34}" srcOrd="1" destOrd="0" presId="urn:microsoft.com/office/officeart/2005/8/layout/hierarchy2"/>
    <dgm:cxn modelId="{A5421B41-E988-401F-839F-6DF6BE2CF554}" type="presOf" srcId="{2375DC1C-C333-453A-9C19-4E75423E2055}" destId="{BABEE5E5-CC56-4531-8D3B-75E50D07BF7E}" srcOrd="0" destOrd="0" presId="urn:microsoft.com/office/officeart/2005/8/layout/hierarchy2"/>
    <dgm:cxn modelId="{8411D261-3FB5-421A-B24A-EE1092A0A71D}" srcId="{D6E42D39-EC56-4411-8950-6BF2E8F0C9B9}" destId="{4CE34395-39DF-4E2A-BB65-6B2D05F73D48}" srcOrd="0" destOrd="0" parTransId="{4A005133-2FDB-44AB-B649-BF902DA30B50}" sibTransId="{289B3E3D-0850-4C93-A035-D8AAAFBD4FBA}"/>
    <dgm:cxn modelId="{B1867C44-C746-4FF7-AD8A-FE1763231EC8}" type="presOf" srcId="{04CC238A-89B1-4B05-AFA5-F0914A37A741}" destId="{C7606C50-E998-450F-94A6-35708E473EEA}" srcOrd="0" destOrd="0" presId="urn:microsoft.com/office/officeart/2005/8/layout/hierarchy2"/>
    <dgm:cxn modelId="{E161CA44-E625-4CD1-BCC8-25D74B2E2E0C}" type="presOf" srcId="{ABF77B65-B7A4-4A27-97A1-1E0EE580073C}" destId="{19AE5A52-50DA-4780-86C8-ACE2F6FCE20F}" srcOrd="0" destOrd="0" presId="urn:microsoft.com/office/officeart/2005/8/layout/hierarchy2"/>
    <dgm:cxn modelId="{68E46745-4FC5-4092-BC62-1AC2C8E988DE}" srcId="{F0565CDA-FB73-4D03-B8DB-86B5DA989A93}" destId="{4A5DEAE6-7F96-4A64-90D8-0FCBE2AF9442}" srcOrd="2" destOrd="0" parTransId="{FCE9E97C-BD02-4B62-985D-4560BC3E4A75}" sibTransId="{8EDCE8D5-444C-418B-8971-62092C0964CB}"/>
    <dgm:cxn modelId="{8A3BC54C-1796-4CE8-BEDD-E3A5FEA92A10}" type="presOf" srcId="{28B09413-2566-4D56-ABEF-2AF6BE008511}" destId="{9BA42E26-CC93-4BBF-ACD5-8FAB8437DD0C}" srcOrd="0" destOrd="0" presId="urn:microsoft.com/office/officeart/2005/8/layout/hierarchy2"/>
    <dgm:cxn modelId="{E8638084-BC05-4D63-B810-0BB22E091DB1}" srcId="{F0565CDA-FB73-4D03-B8DB-86B5DA989A93}" destId="{D6E42D39-EC56-4411-8950-6BF2E8F0C9B9}" srcOrd="1" destOrd="0" parTransId="{E803CBE7-4D13-462C-8A6E-CC23E26EAD0D}" sibTransId="{711606EB-F5E0-43E3-A305-FEF0CCC4C10B}"/>
    <dgm:cxn modelId="{AF01A484-73A5-4E93-938E-B0D4236C0B73}" type="presOf" srcId="{D3204737-BAC8-4ACB-AB13-6FB605C23C0F}" destId="{3997B35D-221F-42F4-9ACA-49017DBA86BA}" srcOrd="0" destOrd="0" presId="urn:microsoft.com/office/officeart/2005/8/layout/hierarchy2"/>
    <dgm:cxn modelId="{A81D538B-9BD1-4BAF-8D06-345450238284}" type="presOf" srcId="{04CC238A-89B1-4B05-AFA5-F0914A37A741}" destId="{DF0AF8A1-8D3C-46BC-A41F-003341ED81C8}" srcOrd="1" destOrd="0" presId="urn:microsoft.com/office/officeart/2005/8/layout/hierarchy2"/>
    <dgm:cxn modelId="{DDF42297-7160-4895-9EB9-C627B7B14EFF}" type="presOf" srcId="{4A005133-2FDB-44AB-B649-BF902DA30B50}" destId="{978E5BD5-1F04-40DB-B3E6-2AEE121D033F}" srcOrd="1" destOrd="0" presId="urn:microsoft.com/office/officeart/2005/8/layout/hierarchy2"/>
    <dgm:cxn modelId="{73DD399F-9793-4B94-9F4B-E9E83005EC3C}" type="presOf" srcId="{28EA1635-2A76-477B-BC84-27E1A3BB6956}" destId="{98FFEA23-21F2-4CE2-BF27-F702482BFF97}" srcOrd="0" destOrd="0" presId="urn:microsoft.com/office/officeart/2005/8/layout/hierarchy2"/>
    <dgm:cxn modelId="{BB7F9FA4-08B5-45CB-A266-BE2799FAF5C7}" srcId="{A7B6DA24-2318-4C2F-9DF4-05E79D29FD85}" destId="{D3204737-BAC8-4ACB-AB13-6FB605C23C0F}" srcOrd="2" destOrd="0" parTransId="{2375DC1C-C333-453A-9C19-4E75423E2055}" sibTransId="{F5BD4894-28C5-41E7-8FAD-7B77930F1BB5}"/>
    <dgm:cxn modelId="{D77A34A6-DFAB-4D5E-A0DD-8C7D33C6EE98}" type="presOf" srcId="{51C2AD99-B109-480D-9902-46527C413DF9}" destId="{D792C4DB-88D2-4BF2-9564-40DA76140A53}" srcOrd="1" destOrd="0" presId="urn:microsoft.com/office/officeart/2005/8/layout/hierarchy2"/>
    <dgm:cxn modelId="{3A4462AA-BE7A-42B4-AC84-A77FD89AA9BD}" type="presOf" srcId="{4A5DEAE6-7F96-4A64-90D8-0FCBE2AF9442}" destId="{1313119D-C68F-45DC-ABB1-F28F9CB09CEA}" srcOrd="0" destOrd="0" presId="urn:microsoft.com/office/officeart/2005/8/layout/hierarchy2"/>
    <dgm:cxn modelId="{84B859B3-8B6A-45BE-821B-C6FCF74526A4}" type="presOf" srcId="{4A005133-2FDB-44AB-B649-BF902DA30B50}" destId="{F613C3B9-196A-453F-A7C4-705997606793}" srcOrd="0" destOrd="0" presId="urn:microsoft.com/office/officeart/2005/8/layout/hierarchy2"/>
    <dgm:cxn modelId="{88AC5CB6-5325-4ADC-8634-6921464889DC}" srcId="{A7B6DA24-2318-4C2F-9DF4-05E79D29FD85}" destId="{5710012F-0435-4DE6-A72B-4B3AA9FEF47E}" srcOrd="0" destOrd="0" parTransId="{04CC238A-89B1-4B05-AFA5-F0914A37A741}" sibTransId="{F5579ACF-46BD-476C-BAAB-6E80720B33B4}"/>
    <dgm:cxn modelId="{963662B6-6B78-4B07-A3D3-FCF8B320E6E8}" srcId="{4A5DEAE6-7F96-4A64-90D8-0FCBE2AF9442}" destId="{846EE60A-12D4-4EAD-AFC4-1C739086FCA9}" srcOrd="2" destOrd="0" parTransId="{2CE905F6-A8C8-4D2F-B3F9-52A9A9592664}" sibTransId="{27E7F0CB-5C94-42BA-A2CB-D43B71F872E7}"/>
    <dgm:cxn modelId="{1375A2BA-0312-4AF8-9C62-4FD8EF4995D3}" srcId="{F0565CDA-FB73-4D03-B8DB-86B5DA989A93}" destId="{A7B6DA24-2318-4C2F-9DF4-05E79D29FD85}" srcOrd="3" destOrd="0" parTransId="{83C51344-0DD8-4546-B73D-90691510A5C1}" sibTransId="{36D9789A-E2DE-4181-92D3-D5810C74D9E1}"/>
    <dgm:cxn modelId="{2F9CF2C1-2F10-4359-9854-F29780592CF0}" type="presOf" srcId="{2375DC1C-C333-453A-9C19-4E75423E2055}" destId="{0034F8CC-9910-4888-B303-868CFD142856}" srcOrd="1" destOrd="0" presId="urn:microsoft.com/office/officeart/2005/8/layout/hierarchy2"/>
    <dgm:cxn modelId="{E95330C3-18CD-403F-A768-A0E11A034AB9}" type="presOf" srcId="{847A8E43-1D54-421C-97CF-6F836E267972}" destId="{E3DC6050-700C-476A-8371-124613F0494B}" srcOrd="0" destOrd="0" presId="urn:microsoft.com/office/officeart/2005/8/layout/hierarchy2"/>
    <dgm:cxn modelId="{3A70E3C3-E496-4701-B29D-8BF47B23FECC}" type="presOf" srcId="{847A8E43-1D54-421C-97CF-6F836E267972}" destId="{6D49637C-0C6C-46CD-8473-F79D7200CAE7}" srcOrd="1" destOrd="0" presId="urn:microsoft.com/office/officeart/2005/8/layout/hierarchy2"/>
    <dgm:cxn modelId="{725A75D2-18B5-4E2D-94D0-65927849F697}" srcId="{A7B6DA24-2318-4C2F-9DF4-05E79D29FD85}" destId="{28B09413-2566-4D56-ABEF-2AF6BE008511}" srcOrd="3" destOrd="0" parTransId="{51C2AD99-B109-480D-9902-46527C413DF9}" sibTransId="{AC2D940E-78AB-478A-A017-E7F1459C8CBF}"/>
    <dgm:cxn modelId="{92BE7AD7-3C1D-43F1-9A4F-95B941C54ACA}" type="presOf" srcId="{F0565CDA-FB73-4D03-B8DB-86B5DA989A93}" destId="{5A137F5C-76BF-48DC-BD39-AA9DB43BC27E}" srcOrd="0" destOrd="0" presId="urn:microsoft.com/office/officeart/2005/8/layout/hierarchy2"/>
    <dgm:cxn modelId="{3ADF85DA-29D5-4672-B9B8-1C6DD0F59963}" srcId="{4A5DEAE6-7F96-4A64-90D8-0FCBE2AF9442}" destId="{D50AF1FD-B5CC-4DA2-BB3F-91C8CA7D9D02}" srcOrd="1" destOrd="0" parTransId="{28EA1635-2A76-477B-BC84-27E1A3BB6956}" sibTransId="{41001CCA-22BF-4B1F-8DD7-90AD1F70DED5}"/>
    <dgm:cxn modelId="{40F905E0-526C-42F2-903C-64D565E25550}" type="presOf" srcId="{D50AF1FD-B5CC-4DA2-BB3F-91C8CA7D9D02}" destId="{88A1F12A-F77C-40FD-9A7D-84020A89CFF0}" srcOrd="0" destOrd="0" presId="urn:microsoft.com/office/officeart/2005/8/layout/hierarchy2"/>
    <dgm:cxn modelId="{33CA62E1-9DFC-4DAD-BD1B-68EFF64D2E74}" srcId="{F0565CDA-FB73-4D03-B8DB-86B5DA989A93}" destId="{D9B78B20-F983-4149-88FD-B0D805D2F65F}" srcOrd="0" destOrd="0" parTransId="{56664019-736C-44CA-8338-8D7C2F4D066F}" sibTransId="{C7C6CC79-2AA8-4F97-A65F-225EB7D1197A}"/>
    <dgm:cxn modelId="{39531DF0-318C-4646-A958-EE870F7EF7DF}" type="presOf" srcId="{28EA1635-2A76-477B-BC84-27E1A3BB6956}" destId="{59FC6E86-C8BA-4D40-B566-943BFB773684}" srcOrd="1" destOrd="0" presId="urn:microsoft.com/office/officeart/2005/8/layout/hierarchy2"/>
    <dgm:cxn modelId="{F0AEC1FC-9A50-4ABB-981F-DF2A562672DF}" type="presOf" srcId="{D6E42D39-EC56-4411-8950-6BF2E8F0C9B9}" destId="{F6BDFE36-E1BF-4BF3-AB0F-99D6C6001FAA}" srcOrd="0" destOrd="0" presId="urn:microsoft.com/office/officeart/2005/8/layout/hierarchy2"/>
    <dgm:cxn modelId="{9CA012FD-011A-47DC-804A-4127C4B09575}" srcId="{A7B6DA24-2318-4C2F-9DF4-05E79D29FD85}" destId="{9A79D845-AD3A-40E2-8EE1-D2DD4F90C1A3}" srcOrd="1" destOrd="0" parTransId="{847A8E43-1D54-421C-97CF-6F836E267972}" sibTransId="{9EFB825C-D344-43B8-9C5A-2BAAC2B70668}"/>
    <dgm:cxn modelId="{C169C1FE-FD34-422D-9C2B-F0D37F1B1B2D}" type="presOf" srcId="{51C2AD99-B109-480D-9902-46527C413DF9}" destId="{8A0903D2-3215-4A09-AA8A-3E464263A554}" srcOrd="0" destOrd="0" presId="urn:microsoft.com/office/officeart/2005/8/layout/hierarchy2"/>
    <dgm:cxn modelId="{7E493F10-1FEB-45EF-9717-A08D34896AE6}" type="presParOf" srcId="{5A137F5C-76BF-48DC-BD39-AA9DB43BC27E}" destId="{BF79531B-E919-43F5-B78B-810E90673ACC}" srcOrd="0" destOrd="0" presId="urn:microsoft.com/office/officeart/2005/8/layout/hierarchy2"/>
    <dgm:cxn modelId="{B5D7D73C-7813-4B26-A9BE-413E3180DCFE}" type="presParOf" srcId="{BF79531B-E919-43F5-B78B-810E90673ACC}" destId="{7B94A3A6-1C32-4F46-A49B-89CE8B36C99A}" srcOrd="0" destOrd="0" presId="urn:microsoft.com/office/officeart/2005/8/layout/hierarchy2"/>
    <dgm:cxn modelId="{EAB2A491-DFF2-459B-A452-9A957816305E}" type="presParOf" srcId="{BF79531B-E919-43F5-B78B-810E90673ACC}" destId="{5DEC3CBA-F9BF-41D4-AF93-FABD03E0F60F}" srcOrd="1" destOrd="0" presId="urn:microsoft.com/office/officeart/2005/8/layout/hierarchy2"/>
    <dgm:cxn modelId="{1DF14ADE-5F81-4F63-B182-809D521F87A1}" type="presParOf" srcId="{5A137F5C-76BF-48DC-BD39-AA9DB43BC27E}" destId="{E0BD8254-37C5-4F01-B6F1-0535FA3A3636}" srcOrd="1" destOrd="0" presId="urn:microsoft.com/office/officeart/2005/8/layout/hierarchy2"/>
    <dgm:cxn modelId="{61F4B253-C61D-426D-9D73-C36A730C6216}" type="presParOf" srcId="{E0BD8254-37C5-4F01-B6F1-0535FA3A3636}" destId="{F6BDFE36-E1BF-4BF3-AB0F-99D6C6001FAA}" srcOrd="0" destOrd="0" presId="urn:microsoft.com/office/officeart/2005/8/layout/hierarchy2"/>
    <dgm:cxn modelId="{CAF9EF60-E068-4FAC-BC3B-672AF8844639}" type="presParOf" srcId="{E0BD8254-37C5-4F01-B6F1-0535FA3A3636}" destId="{00C538B5-9858-4FF8-B6D6-0060EEFEBF08}" srcOrd="1" destOrd="0" presId="urn:microsoft.com/office/officeart/2005/8/layout/hierarchy2"/>
    <dgm:cxn modelId="{27A14B48-0034-485C-A126-655BACAF50CF}" type="presParOf" srcId="{00C538B5-9858-4FF8-B6D6-0060EEFEBF08}" destId="{F613C3B9-196A-453F-A7C4-705997606793}" srcOrd="0" destOrd="0" presId="urn:microsoft.com/office/officeart/2005/8/layout/hierarchy2"/>
    <dgm:cxn modelId="{5150AAE7-7F97-480D-9ED1-B17FD2602355}" type="presParOf" srcId="{F613C3B9-196A-453F-A7C4-705997606793}" destId="{978E5BD5-1F04-40DB-B3E6-2AEE121D033F}" srcOrd="0" destOrd="0" presId="urn:microsoft.com/office/officeart/2005/8/layout/hierarchy2"/>
    <dgm:cxn modelId="{C89D9829-ACD2-4766-8ED5-491B88BABC89}" type="presParOf" srcId="{00C538B5-9858-4FF8-B6D6-0060EEFEBF08}" destId="{45CFA86C-8933-444F-B582-EB5FF2F01A60}" srcOrd="1" destOrd="0" presId="urn:microsoft.com/office/officeart/2005/8/layout/hierarchy2"/>
    <dgm:cxn modelId="{5C25106C-2C66-401F-8F7F-87D6534C4187}" type="presParOf" srcId="{45CFA86C-8933-444F-B582-EB5FF2F01A60}" destId="{AABAD218-6660-4D19-8895-0B56C14FEA33}" srcOrd="0" destOrd="0" presId="urn:microsoft.com/office/officeart/2005/8/layout/hierarchy2"/>
    <dgm:cxn modelId="{F1A646DF-72A4-4244-B497-D83C7AB42F40}" type="presParOf" srcId="{45CFA86C-8933-444F-B582-EB5FF2F01A60}" destId="{6278916C-D8B4-434D-A489-5ED8A5ADF200}" srcOrd="1" destOrd="0" presId="urn:microsoft.com/office/officeart/2005/8/layout/hierarchy2"/>
    <dgm:cxn modelId="{0F882FF2-547A-4277-9CEE-B6D71874D70A}" type="presParOf" srcId="{5A137F5C-76BF-48DC-BD39-AA9DB43BC27E}" destId="{A6BCE075-D424-4404-87A6-290E2D80ABF4}" srcOrd="2" destOrd="0" presId="urn:microsoft.com/office/officeart/2005/8/layout/hierarchy2"/>
    <dgm:cxn modelId="{C820D233-4CB0-44C4-B0A9-84657DB7D9C7}" type="presParOf" srcId="{A6BCE075-D424-4404-87A6-290E2D80ABF4}" destId="{1313119D-C68F-45DC-ABB1-F28F9CB09CEA}" srcOrd="0" destOrd="0" presId="urn:microsoft.com/office/officeart/2005/8/layout/hierarchy2"/>
    <dgm:cxn modelId="{88D8A66E-AF8C-4DC6-82FE-10ACB3FEF53C}" type="presParOf" srcId="{A6BCE075-D424-4404-87A6-290E2D80ABF4}" destId="{FBFD319F-339A-4581-8B25-EDF3CE096C2F}" srcOrd="1" destOrd="0" presId="urn:microsoft.com/office/officeart/2005/8/layout/hierarchy2"/>
    <dgm:cxn modelId="{B49C5F49-CD5A-48A3-BF7F-E4E27A9132E7}" type="presParOf" srcId="{FBFD319F-339A-4581-8B25-EDF3CE096C2F}" destId="{19AE5A52-50DA-4780-86C8-ACE2F6FCE20F}" srcOrd="0" destOrd="0" presId="urn:microsoft.com/office/officeart/2005/8/layout/hierarchy2"/>
    <dgm:cxn modelId="{BF2D344B-940A-4DEE-97BE-C9A9230DB7DB}" type="presParOf" srcId="{19AE5A52-50DA-4780-86C8-ACE2F6FCE20F}" destId="{46A91B1B-E5EA-4AD2-B4FB-75E0980BAE34}" srcOrd="0" destOrd="0" presId="urn:microsoft.com/office/officeart/2005/8/layout/hierarchy2"/>
    <dgm:cxn modelId="{2CBDBAC8-87DB-40CF-B196-167AEB2A02BA}" type="presParOf" srcId="{FBFD319F-339A-4581-8B25-EDF3CE096C2F}" destId="{3674459E-0ED7-4D06-8220-0281C60BE24B}" srcOrd="1" destOrd="0" presId="urn:microsoft.com/office/officeart/2005/8/layout/hierarchy2"/>
    <dgm:cxn modelId="{4ABE001C-8EA7-480C-8E7C-8B37FBDBA423}" type="presParOf" srcId="{3674459E-0ED7-4D06-8220-0281C60BE24B}" destId="{39AC4A9A-B181-43EE-ABB0-45AB7398AF87}" srcOrd="0" destOrd="0" presId="urn:microsoft.com/office/officeart/2005/8/layout/hierarchy2"/>
    <dgm:cxn modelId="{FD473ABD-F5C5-4C2B-9665-729683906FCD}" type="presParOf" srcId="{3674459E-0ED7-4D06-8220-0281C60BE24B}" destId="{10AA9563-2051-4045-BCDE-6FE5921DAF49}" srcOrd="1" destOrd="0" presId="urn:microsoft.com/office/officeart/2005/8/layout/hierarchy2"/>
    <dgm:cxn modelId="{3E2A8B93-13AC-45D0-93B3-DAA3530FBCDF}" type="presParOf" srcId="{FBFD319F-339A-4581-8B25-EDF3CE096C2F}" destId="{98FFEA23-21F2-4CE2-BF27-F702482BFF97}" srcOrd="2" destOrd="0" presId="urn:microsoft.com/office/officeart/2005/8/layout/hierarchy2"/>
    <dgm:cxn modelId="{8C10D3D2-09E9-4FFF-81E2-718349C09DB9}" type="presParOf" srcId="{98FFEA23-21F2-4CE2-BF27-F702482BFF97}" destId="{59FC6E86-C8BA-4D40-B566-943BFB773684}" srcOrd="0" destOrd="0" presId="urn:microsoft.com/office/officeart/2005/8/layout/hierarchy2"/>
    <dgm:cxn modelId="{8895BF36-B42F-465C-A3B6-D9E7943C454D}" type="presParOf" srcId="{FBFD319F-339A-4581-8B25-EDF3CE096C2F}" destId="{E8CA95AF-06E4-4D81-BBA8-AB79B84B2EBE}" srcOrd="3" destOrd="0" presId="urn:microsoft.com/office/officeart/2005/8/layout/hierarchy2"/>
    <dgm:cxn modelId="{7914DF1E-F010-4C40-9E50-2110E2DA1595}" type="presParOf" srcId="{E8CA95AF-06E4-4D81-BBA8-AB79B84B2EBE}" destId="{88A1F12A-F77C-40FD-9A7D-84020A89CFF0}" srcOrd="0" destOrd="0" presId="urn:microsoft.com/office/officeart/2005/8/layout/hierarchy2"/>
    <dgm:cxn modelId="{DF339E69-07CD-428D-8675-C859CAE185AB}" type="presParOf" srcId="{E8CA95AF-06E4-4D81-BBA8-AB79B84B2EBE}" destId="{23A56082-FC50-436D-B6D1-D4DB5CAFC9C7}" srcOrd="1" destOrd="0" presId="urn:microsoft.com/office/officeart/2005/8/layout/hierarchy2"/>
    <dgm:cxn modelId="{F82D1467-3023-481A-83E9-B56E621DB9DF}" type="presParOf" srcId="{FBFD319F-339A-4581-8B25-EDF3CE096C2F}" destId="{771AFF6A-D633-4BAF-B512-A99E2AC9A4D6}" srcOrd="4" destOrd="0" presId="urn:microsoft.com/office/officeart/2005/8/layout/hierarchy2"/>
    <dgm:cxn modelId="{99B893A4-81ED-4980-B217-4175D4CF7A8A}" type="presParOf" srcId="{771AFF6A-D633-4BAF-B512-A99E2AC9A4D6}" destId="{58971906-D7F4-4326-A682-137E240A4478}" srcOrd="0" destOrd="0" presId="urn:microsoft.com/office/officeart/2005/8/layout/hierarchy2"/>
    <dgm:cxn modelId="{54F015D5-26A4-4F40-9F39-6DDC1240E8DE}" type="presParOf" srcId="{FBFD319F-339A-4581-8B25-EDF3CE096C2F}" destId="{905B1001-10CD-47B9-A85F-CEF4415573C6}" srcOrd="5" destOrd="0" presId="urn:microsoft.com/office/officeart/2005/8/layout/hierarchy2"/>
    <dgm:cxn modelId="{53CE3499-61DB-42BC-93F6-2950F577A234}" type="presParOf" srcId="{905B1001-10CD-47B9-A85F-CEF4415573C6}" destId="{FAF4D011-92F8-461D-B482-2DF6CEE36E16}" srcOrd="0" destOrd="0" presId="urn:microsoft.com/office/officeart/2005/8/layout/hierarchy2"/>
    <dgm:cxn modelId="{AED90B2F-C1A2-4175-AE35-B3C3C52FC72A}" type="presParOf" srcId="{905B1001-10CD-47B9-A85F-CEF4415573C6}" destId="{8E1B7524-E156-4297-89BA-101855E62220}" srcOrd="1" destOrd="0" presId="urn:microsoft.com/office/officeart/2005/8/layout/hierarchy2"/>
    <dgm:cxn modelId="{5CD279F7-5CD6-4EEC-AAFA-C844CC17BE65}" type="presParOf" srcId="{5A137F5C-76BF-48DC-BD39-AA9DB43BC27E}" destId="{F0E2A8C8-F223-49F9-8C12-9D50810380C9}" srcOrd="3" destOrd="0" presId="urn:microsoft.com/office/officeart/2005/8/layout/hierarchy2"/>
    <dgm:cxn modelId="{57CCAD76-C1B6-45D5-A3BD-F2F0FED5AF8C}" type="presParOf" srcId="{F0E2A8C8-F223-49F9-8C12-9D50810380C9}" destId="{8FCFFB25-6FCD-452C-A97E-AC900E7B3191}" srcOrd="0" destOrd="0" presId="urn:microsoft.com/office/officeart/2005/8/layout/hierarchy2"/>
    <dgm:cxn modelId="{C8E3EC55-A5BB-45F2-8FDE-8D5338C33E88}" type="presParOf" srcId="{F0E2A8C8-F223-49F9-8C12-9D50810380C9}" destId="{61E74C30-C2A4-4928-B238-0DDCC98D7B1F}" srcOrd="1" destOrd="0" presId="urn:microsoft.com/office/officeart/2005/8/layout/hierarchy2"/>
    <dgm:cxn modelId="{56B7ACFD-F493-41EA-9C0F-11684E3113D9}" type="presParOf" srcId="{61E74C30-C2A4-4928-B238-0DDCC98D7B1F}" destId="{C7606C50-E998-450F-94A6-35708E473EEA}" srcOrd="0" destOrd="0" presId="urn:microsoft.com/office/officeart/2005/8/layout/hierarchy2"/>
    <dgm:cxn modelId="{B4C36AFE-421F-4839-8A4E-01AAAFFF90A7}" type="presParOf" srcId="{C7606C50-E998-450F-94A6-35708E473EEA}" destId="{DF0AF8A1-8D3C-46BC-A41F-003341ED81C8}" srcOrd="0" destOrd="0" presId="urn:microsoft.com/office/officeart/2005/8/layout/hierarchy2"/>
    <dgm:cxn modelId="{37C72732-D89B-490A-B41A-CFD9A30AD4F7}" type="presParOf" srcId="{61E74C30-C2A4-4928-B238-0DDCC98D7B1F}" destId="{7AA61D47-A1C0-44BA-98A2-714EBE7268A4}" srcOrd="1" destOrd="0" presId="urn:microsoft.com/office/officeart/2005/8/layout/hierarchy2"/>
    <dgm:cxn modelId="{38B89005-F0A7-4112-B2C3-7B5B39F1A815}" type="presParOf" srcId="{7AA61D47-A1C0-44BA-98A2-714EBE7268A4}" destId="{A374E5AE-E5A8-46F3-9A90-9C997E926EDD}" srcOrd="0" destOrd="0" presId="urn:microsoft.com/office/officeart/2005/8/layout/hierarchy2"/>
    <dgm:cxn modelId="{633530C2-98AC-4CF4-B950-027195EE876C}" type="presParOf" srcId="{7AA61D47-A1C0-44BA-98A2-714EBE7268A4}" destId="{007D9B62-152A-47E7-B09A-AC26AF73DF64}" srcOrd="1" destOrd="0" presId="urn:microsoft.com/office/officeart/2005/8/layout/hierarchy2"/>
    <dgm:cxn modelId="{77001DBC-126A-4AC6-B0D9-E7EBC2736717}" type="presParOf" srcId="{61E74C30-C2A4-4928-B238-0DDCC98D7B1F}" destId="{E3DC6050-700C-476A-8371-124613F0494B}" srcOrd="2" destOrd="0" presId="urn:microsoft.com/office/officeart/2005/8/layout/hierarchy2"/>
    <dgm:cxn modelId="{94B820DE-AFB8-417E-AC3B-539CA9214418}" type="presParOf" srcId="{E3DC6050-700C-476A-8371-124613F0494B}" destId="{6D49637C-0C6C-46CD-8473-F79D7200CAE7}" srcOrd="0" destOrd="0" presId="urn:microsoft.com/office/officeart/2005/8/layout/hierarchy2"/>
    <dgm:cxn modelId="{00386ADE-9DA4-43EA-854F-004B116C1095}" type="presParOf" srcId="{61E74C30-C2A4-4928-B238-0DDCC98D7B1F}" destId="{0B23FCCA-1CF0-46CB-A455-910F0BA3150C}" srcOrd="3" destOrd="0" presId="urn:microsoft.com/office/officeart/2005/8/layout/hierarchy2"/>
    <dgm:cxn modelId="{8C03F363-FACF-401A-941D-852E7B677974}" type="presParOf" srcId="{0B23FCCA-1CF0-46CB-A455-910F0BA3150C}" destId="{A4F856F2-3CBE-4909-ADAD-47727482A6B9}" srcOrd="0" destOrd="0" presId="urn:microsoft.com/office/officeart/2005/8/layout/hierarchy2"/>
    <dgm:cxn modelId="{767E3C3C-B08C-429D-B79E-0C458CA61721}" type="presParOf" srcId="{0B23FCCA-1CF0-46CB-A455-910F0BA3150C}" destId="{95C8DAB2-E1A3-456B-AA93-CC9D9DEC2D92}" srcOrd="1" destOrd="0" presId="urn:microsoft.com/office/officeart/2005/8/layout/hierarchy2"/>
    <dgm:cxn modelId="{00BACAD0-DBE5-4C1A-967B-4CA75EAF5B73}" type="presParOf" srcId="{61E74C30-C2A4-4928-B238-0DDCC98D7B1F}" destId="{BABEE5E5-CC56-4531-8D3B-75E50D07BF7E}" srcOrd="4" destOrd="0" presId="urn:microsoft.com/office/officeart/2005/8/layout/hierarchy2"/>
    <dgm:cxn modelId="{E590B205-088A-484B-8F43-F57DB644C00A}" type="presParOf" srcId="{BABEE5E5-CC56-4531-8D3B-75E50D07BF7E}" destId="{0034F8CC-9910-4888-B303-868CFD142856}" srcOrd="0" destOrd="0" presId="urn:microsoft.com/office/officeart/2005/8/layout/hierarchy2"/>
    <dgm:cxn modelId="{295F22E3-EF7A-4F27-9F6B-B7BD3D6B7DBC}" type="presParOf" srcId="{61E74C30-C2A4-4928-B238-0DDCC98D7B1F}" destId="{4F3F6FC1-EFCC-423A-B62B-09C2E280A037}" srcOrd="5" destOrd="0" presId="urn:microsoft.com/office/officeart/2005/8/layout/hierarchy2"/>
    <dgm:cxn modelId="{E83283B2-C6A5-4CA6-BBBA-597C7BFA7CEC}" type="presParOf" srcId="{4F3F6FC1-EFCC-423A-B62B-09C2E280A037}" destId="{3997B35D-221F-42F4-9ACA-49017DBA86BA}" srcOrd="0" destOrd="0" presId="urn:microsoft.com/office/officeart/2005/8/layout/hierarchy2"/>
    <dgm:cxn modelId="{7C06CE88-8C71-4A49-9C7B-94E87021A0B3}" type="presParOf" srcId="{4F3F6FC1-EFCC-423A-B62B-09C2E280A037}" destId="{572EF140-322C-44BF-BFC1-288842D0F4E8}" srcOrd="1" destOrd="0" presId="urn:microsoft.com/office/officeart/2005/8/layout/hierarchy2"/>
    <dgm:cxn modelId="{38A1AB45-D544-4B3C-92D2-103853073485}" type="presParOf" srcId="{61E74C30-C2A4-4928-B238-0DDCC98D7B1F}" destId="{8A0903D2-3215-4A09-AA8A-3E464263A554}" srcOrd="6" destOrd="0" presId="urn:microsoft.com/office/officeart/2005/8/layout/hierarchy2"/>
    <dgm:cxn modelId="{1AE0C018-7D87-48CA-88F3-2DACA857F9D1}" type="presParOf" srcId="{8A0903D2-3215-4A09-AA8A-3E464263A554}" destId="{D792C4DB-88D2-4BF2-9564-40DA76140A53}" srcOrd="0" destOrd="0" presId="urn:microsoft.com/office/officeart/2005/8/layout/hierarchy2"/>
    <dgm:cxn modelId="{09C5C887-42F4-4BED-A522-33AF137C99B0}" type="presParOf" srcId="{61E74C30-C2A4-4928-B238-0DDCC98D7B1F}" destId="{BA84BA4C-A02D-43C1-B263-7562363F1766}" srcOrd="7" destOrd="0" presId="urn:microsoft.com/office/officeart/2005/8/layout/hierarchy2"/>
    <dgm:cxn modelId="{5571B9AF-6C96-4FC5-B14E-13A30EA9A961}" type="presParOf" srcId="{BA84BA4C-A02D-43C1-B263-7562363F1766}" destId="{9BA42E26-CC93-4BBF-ACD5-8FAB8437DD0C}" srcOrd="0" destOrd="0" presId="urn:microsoft.com/office/officeart/2005/8/layout/hierarchy2"/>
    <dgm:cxn modelId="{AE251D94-7DBF-463C-80F3-02EAC6741232}" type="presParOf" srcId="{BA84BA4C-A02D-43C1-B263-7562363F1766}" destId="{5E4E11D0-0A9E-4120-B683-B07719929F8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44B94F-B7D3-4278-9FBF-5544D336E57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DE4C5A-99A3-47FB-B34C-35DCA40691C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b="1" baseline="0" dirty="0"/>
            <a:t>Leverage local workforce development and job training programs to build resident skills to connect to jobs </a:t>
          </a:r>
          <a:endParaRPr lang="en-US" sz="2000" dirty="0"/>
        </a:p>
      </dgm:t>
    </dgm:pt>
    <dgm:pt modelId="{916D6B10-31B1-4922-9548-84DAE61191E4}" type="parTrans" cxnId="{D8DD0493-34C8-4C2B-8EEC-CB6FA12AC487}">
      <dgm:prSet/>
      <dgm:spPr/>
      <dgm:t>
        <a:bodyPr/>
        <a:lstStyle/>
        <a:p>
          <a:endParaRPr lang="en-US"/>
        </a:p>
      </dgm:t>
    </dgm:pt>
    <dgm:pt modelId="{8757ACEC-3E41-46A9-8B2B-0F21F93EAF15}" type="sibTrans" cxnId="{D8DD0493-34C8-4C2B-8EEC-CB6FA12AC487}">
      <dgm:prSet/>
      <dgm:spPr/>
      <dgm:t>
        <a:bodyPr/>
        <a:lstStyle/>
        <a:p>
          <a:endParaRPr lang="en-US"/>
        </a:p>
      </dgm:t>
    </dgm:pt>
    <dgm:pt modelId="{1E6C6799-AF45-4746-B609-2B3036A55EA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400" baseline="0" dirty="0">
              <a:solidFill>
                <a:schemeClr val="tx1"/>
              </a:solidFill>
            </a:rPr>
            <a:t>Connect municipal, county, Workforce Investment Board, and CDC job training programs to new OZ businesses and projects</a:t>
          </a:r>
          <a:endParaRPr lang="en-US" sz="1400" dirty="0">
            <a:solidFill>
              <a:schemeClr val="tx1"/>
            </a:solidFill>
          </a:endParaRPr>
        </a:p>
      </dgm:t>
    </dgm:pt>
    <dgm:pt modelId="{0E22B596-8A4E-47EE-A46E-A14E16796003}" type="parTrans" cxnId="{59FBC21E-6506-4D15-AE7A-A5A2676EEE86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C1131E5A-DA76-408E-A8D0-46E252341E74}" type="sibTrans" cxnId="{59FBC21E-6506-4D15-AE7A-A5A2676EEE86}">
      <dgm:prSet/>
      <dgm:spPr/>
      <dgm:t>
        <a:bodyPr/>
        <a:lstStyle/>
        <a:p>
          <a:endParaRPr lang="en-US"/>
        </a:p>
      </dgm:t>
    </dgm:pt>
    <dgm:pt modelId="{BAFCD0E7-C869-4B89-9AAA-0A203C213FA1}">
      <dgm:prSet custT="1"/>
      <dgm:spPr>
        <a:solidFill>
          <a:srgbClr val="33CCCC"/>
        </a:solidFill>
      </dgm:spPr>
      <dgm:t>
        <a:bodyPr/>
        <a:lstStyle/>
        <a:p>
          <a:r>
            <a:rPr lang="en-US" sz="2000" b="1" baseline="0" dirty="0"/>
            <a:t>Focus on communications &amp; outreach to neighborhood organizations and community residents on local opportunities from OZs</a:t>
          </a:r>
          <a:endParaRPr lang="en-US" sz="2000" dirty="0"/>
        </a:p>
      </dgm:t>
    </dgm:pt>
    <dgm:pt modelId="{B45CA904-9503-46A4-8203-AA5A897E2113}" type="parTrans" cxnId="{54C45EAC-F7D8-43BD-AB8F-B66A35813143}">
      <dgm:prSet/>
      <dgm:spPr/>
      <dgm:t>
        <a:bodyPr/>
        <a:lstStyle/>
        <a:p>
          <a:endParaRPr lang="en-US"/>
        </a:p>
      </dgm:t>
    </dgm:pt>
    <dgm:pt modelId="{709F16EE-97A6-4130-AA1C-3C057371F949}" type="sibTrans" cxnId="{54C45EAC-F7D8-43BD-AB8F-B66A35813143}">
      <dgm:prSet/>
      <dgm:spPr/>
      <dgm:t>
        <a:bodyPr/>
        <a:lstStyle/>
        <a:p>
          <a:endParaRPr lang="en-US"/>
        </a:p>
      </dgm:t>
    </dgm:pt>
    <dgm:pt modelId="{E3744178-CABB-4BF1-A49D-AD8D2B6A0153}">
      <dgm:prSet custT="1"/>
      <dgm:spPr>
        <a:solidFill>
          <a:srgbClr val="D1F4F3"/>
        </a:solidFill>
      </dgm:spPr>
      <dgm:t>
        <a:bodyPr/>
        <a:lstStyle/>
        <a:p>
          <a:r>
            <a:rPr lang="en-US" sz="1400" baseline="0" dirty="0">
              <a:solidFill>
                <a:schemeClr val="tx1"/>
              </a:solidFill>
            </a:rPr>
            <a:t>Information about housing opportunities</a:t>
          </a:r>
          <a:endParaRPr lang="en-US" sz="1400" dirty="0">
            <a:solidFill>
              <a:schemeClr val="tx1"/>
            </a:solidFill>
          </a:endParaRPr>
        </a:p>
      </dgm:t>
    </dgm:pt>
    <dgm:pt modelId="{CFE022BC-03DD-4CFD-8941-4B94D205E807}" type="parTrans" cxnId="{148622EE-1044-4DAE-AED6-25BCE0947108}">
      <dgm:prSet/>
      <dgm:spPr>
        <a:ln>
          <a:solidFill>
            <a:srgbClr val="33CCCC"/>
          </a:solidFill>
        </a:ln>
      </dgm:spPr>
      <dgm:t>
        <a:bodyPr/>
        <a:lstStyle/>
        <a:p>
          <a:endParaRPr lang="en-US"/>
        </a:p>
      </dgm:t>
    </dgm:pt>
    <dgm:pt modelId="{0711FAEA-562D-4E61-8274-5AA978DFB711}" type="sibTrans" cxnId="{148622EE-1044-4DAE-AED6-25BCE0947108}">
      <dgm:prSet/>
      <dgm:spPr/>
      <dgm:t>
        <a:bodyPr/>
        <a:lstStyle/>
        <a:p>
          <a:endParaRPr lang="en-US"/>
        </a:p>
      </dgm:t>
    </dgm:pt>
    <dgm:pt modelId="{C7B68632-92B0-446B-98FF-7D8642D626BA}">
      <dgm:prSet custT="1"/>
      <dgm:spPr>
        <a:solidFill>
          <a:srgbClr val="D1F4F3"/>
        </a:solidFill>
      </dgm:spPr>
      <dgm:t>
        <a:bodyPr/>
        <a:lstStyle/>
        <a:p>
          <a:r>
            <a:rPr lang="en-US" sz="1400" baseline="0" dirty="0">
              <a:solidFill>
                <a:schemeClr val="tx1"/>
              </a:solidFill>
            </a:rPr>
            <a:t>OZ investments for community projects </a:t>
          </a:r>
          <a:br>
            <a:rPr lang="en-US" sz="1400" baseline="0" dirty="0">
              <a:solidFill>
                <a:schemeClr val="tx1"/>
              </a:solidFill>
            </a:rPr>
          </a:br>
          <a:r>
            <a:rPr lang="en-US" sz="1400" baseline="0" dirty="0">
              <a:solidFill>
                <a:schemeClr val="tx1"/>
              </a:solidFill>
            </a:rPr>
            <a:t>(i.e. health care facilities, grocery stores)</a:t>
          </a:r>
          <a:endParaRPr lang="en-US" sz="1400" dirty="0">
            <a:solidFill>
              <a:schemeClr val="tx1"/>
            </a:solidFill>
          </a:endParaRPr>
        </a:p>
      </dgm:t>
    </dgm:pt>
    <dgm:pt modelId="{B2BBCA73-495E-4DA7-8BDB-E8F8CA919481}" type="parTrans" cxnId="{09C7B0E4-1462-4E76-801C-EDF4B70A578D}">
      <dgm:prSet/>
      <dgm:spPr>
        <a:ln>
          <a:solidFill>
            <a:srgbClr val="33CCCC"/>
          </a:solidFill>
        </a:ln>
      </dgm:spPr>
      <dgm:t>
        <a:bodyPr/>
        <a:lstStyle/>
        <a:p>
          <a:endParaRPr lang="en-US"/>
        </a:p>
      </dgm:t>
    </dgm:pt>
    <dgm:pt modelId="{D259983F-ACC5-4ECF-88F0-67CB95AE64C1}" type="sibTrans" cxnId="{09C7B0E4-1462-4E76-801C-EDF4B70A578D}">
      <dgm:prSet/>
      <dgm:spPr/>
      <dgm:t>
        <a:bodyPr/>
        <a:lstStyle/>
        <a:p>
          <a:endParaRPr lang="en-US"/>
        </a:p>
      </dgm:t>
    </dgm:pt>
    <dgm:pt modelId="{5CBF3E2B-F64E-4C39-BE44-D5BD3F695365}">
      <dgm:prSet custT="1"/>
      <dgm:spPr>
        <a:solidFill>
          <a:srgbClr val="D1F4F3"/>
        </a:solidFill>
      </dgm:spPr>
      <dgm:t>
        <a:bodyPr/>
        <a:lstStyle/>
        <a:p>
          <a:r>
            <a:rPr lang="en-US" sz="1400" baseline="0" dirty="0">
              <a:solidFill>
                <a:schemeClr val="tx1"/>
              </a:solidFill>
            </a:rPr>
            <a:t>Job and job training opportunities from new businesses and development</a:t>
          </a:r>
          <a:endParaRPr lang="en-US" sz="1400" dirty="0">
            <a:solidFill>
              <a:schemeClr val="tx1"/>
            </a:solidFill>
          </a:endParaRPr>
        </a:p>
      </dgm:t>
    </dgm:pt>
    <dgm:pt modelId="{43CD8AAD-6093-4694-BE62-A8E3DF1FCBC8}" type="parTrans" cxnId="{A54B38AC-3E6C-46A0-8679-795F246DE5BD}">
      <dgm:prSet/>
      <dgm:spPr>
        <a:ln>
          <a:solidFill>
            <a:srgbClr val="33CCCC"/>
          </a:solidFill>
        </a:ln>
      </dgm:spPr>
      <dgm:t>
        <a:bodyPr/>
        <a:lstStyle/>
        <a:p>
          <a:endParaRPr lang="en-US"/>
        </a:p>
      </dgm:t>
    </dgm:pt>
    <dgm:pt modelId="{9E3C3392-0D76-4203-A133-AD9261C121C9}" type="sibTrans" cxnId="{A54B38AC-3E6C-46A0-8679-795F246DE5BD}">
      <dgm:prSet/>
      <dgm:spPr/>
      <dgm:t>
        <a:bodyPr/>
        <a:lstStyle/>
        <a:p>
          <a:endParaRPr lang="en-US"/>
        </a:p>
      </dgm:t>
    </dgm:pt>
    <dgm:pt modelId="{48FCD23D-6F43-403A-BF07-6DBB2C0ED8E4}">
      <dgm:prSet custT="1"/>
      <dgm:spPr>
        <a:solidFill>
          <a:srgbClr val="D1F4F3"/>
        </a:solidFill>
      </dgm:spPr>
      <dgm:t>
        <a:bodyPr/>
        <a:lstStyle/>
        <a:p>
          <a:r>
            <a:rPr lang="en-US" sz="1400" baseline="0" dirty="0">
              <a:solidFill>
                <a:schemeClr val="tx1"/>
              </a:solidFill>
            </a:rPr>
            <a:t>Updates on OZ developments</a:t>
          </a:r>
          <a:endParaRPr lang="en-US" sz="1400" dirty="0">
            <a:solidFill>
              <a:schemeClr val="tx1"/>
            </a:solidFill>
          </a:endParaRPr>
        </a:p>
      </dgm:t>
    </dgm:pt>
    <dgm:pt modelId="{C055E2D2-0F40-4753-9DBE-8C5C72755712}" type="parTrans" cxnId="{5DE20D84-23C7-4724-9036-89F5ED7008B0}">
      <dgm:prSet/>
      <dgm:spPr>
        <a:ln>
          <a:solidFill>
            <a:srgbClr val="33CCCC"/>
          </a:solidFill>
        </a:ln>
      </dgm:spPr>
      <dgm:t>
        <a:bodyPr/>
        <a:lstStyle/>
        <a:p>
          <a:endParaRPr lang="en-US"/>
        </a:p>
      </dgm:t>
    </dgm:pt>
    <dgm:pt modelId="{5D2F9AA8-E197-440C-A531-9218DDBA46CA}" type="sibTrans" cxnId="{5DE20D84-23C7-4724-9036-89F5ED7008B0}">
      <dgm:prSet/>
      <dgm:spPr/>
      <dgm:t>
        <a:bodyPr/>
        <a:lstStyle/>
        <a:p>
          <a:endParaRPr lang="en-US"/>
        </a:p>
      </dgm:t>
    </dgm:pt>
    <dgm:pt modelId="{69883F63-99B7-48F8-8709-D76A3066076B}">
      <dgm:prSet custT="1"/>
      <dgm:spPr>
        <a:solidFill>
          <a:srgbClr val="990033"/>
        </a:solidFill>
      </dgm:spPr>
      <dgm:t>
        <a:bodyPr/>
        <a:lstStyle/>
        <a:p>
          <a:r>
            <a:rPr lang="en-US" sz="2000" b="1" baseline="0" dirty="0"/>
            <a:t>Provide information to State on key OZ projects and local development priorities</a:t>
          </a:r>
          <a:endParaRPr lang="en-US" sz="2000" dirty="0"/>
        </a:p>
      </dgm:t>
    </dgm:pt>
    <dgm:pt modelId="{97FF020A-B5CD-40DD-9133-4B78C4E072F8}" type="parTrans" cxnId="{26AC4DAB-1D35-4720-A3B2-865CE7E37D29}">
      <dgm:prSet/>
      <dgm:spPr/>
      <dgm:t>
        <a:bodyPr/>
        <a:lstStyle/>
        <a:p>
          <a:endParaRPr lang="en-US"/>
        </a:p>
      </dgm:t>
    </dgm:pt>
    <dgm:pt modelId="{0121DFE6-E531-4394-B8BA-1E9672877FFF}" type="sibTrans" cxnId="{26AC4DAB-1D35-4720-A3B2-865CE7E37D29}">
      <dgm:prSet/>
      <dgm:spPr/>
      <dgm:t>
        <a:bodyPr/>
        <a:lstStyle/>
        <a:p>
          <a:endParaRPr lang="en-US"/>
        </a:p>
      </dgm:t>
    </dgm:pt>
    <dgm:pt modelId="{FAABE183-4B75-471B-A96B-610913F96047}" type="pres">
      <dgm:prSet presAssocID="{0B44B94F-B7D3-4278-9FBF-5544D336E5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E8D445-993A-485A-84B2-F8A8CF770B7D}" type="pres">
      <dgm:prSet presAssocID="{B6DE4C5A-99A3-47FB-B34C-35DCA40691C7}" presName="root1" presStyleCnt="0"/>
      <dgm:spPr/>
    </dgm:pt>
    <dgm:pt modelId="{F4F8A225-FEEC-4439-A454-A8C46BA7C198}" type="pres">
      <dgm:prSet presAssocID="{B6DE4C5A-99A3-47FB-B34C-35DCA40691C7}" presName="LevelOneTextNode" presStyleLbl="node0" presStyleIdx="0" presStyleCnt="3" custScaleX="195345" custScaleY="197047">
        <dgm:presLayoutVars>
          <dgm:chPref val="3"/>
        </dgm:presLayoutVars>
      </dgm:prSet>
      <dgm:spPr/>
    </dgm:pt>
    <dgm:pt modelId="{286BE987-E457-45A6-B049-F58CD63C4007}" type="pres">
      <dgm:prSet presAssocID="{B6DE4C5A-99A3-47FB-B34C-35DCA40691C7}" presName="level2hierChild" presStyleCnt="0"/>
      <dgm:spPr/>
    </dgm:pt>
    <dgm:pt modelId="{FB0F3BA8-B1CB-4E1F-B909-9CB3575CDFE1}" type="pres">
      <dgm:prSet presAssocID="{0E22B596-8A4E-47EE-A46E-A14E16796003}" presName="conn2-1" presStyleLbl="parChTrans1D2" presStyleIdx="0" presStyleCnt="5"/>
      <dgm:spPr/>
    </dgm:pt>
    <dgm:pt modelId="{68E738EA-569F-42FA-A8C3-069C73DBFCC7}" type="pres">
      <dgm:prSet presAssocID="{0E22B596-8A4E-47EE-A46E-A14E16796003}" presName="connTx" presStyleLbl="parChTrans1D2" presStyleIdx="0" presStyleCnt="5"/>
      <dgm:spPr/>
    </dgm:pt>
    <dgm:pt modelId="{E14BEAFA-6D0F-4717-A2A6-E3EA7A9C73F5}" type="pres">
      <dgm:prSet presAssocID="{1E6C6799-AF45-4746-B609-2B3036A55EA3}" presName="root2" presStyleCnt="0"/>
      <dgm:spPr/>
    </dgm:pt>
    <dgm:pt modelId="{981B0A33-B248-4345-9E79-A79F353B2D64}" type="pres">
      <dgm:prSet presAssocID="{1E6C6799-AF45-4746-B609-2B3036A55EA3}" presName="LevelTwoTextNode" presStyleLbl="node2" presStyleIdx="0" presStyleCnt="5" custScaleX="265572" custScaleY="67504" custLinFactNeighborX="7138" custLinFactNeighborY="-34788">
        <dgm:presLayoutVars>
          <dgm:chPref val="3"/>
        </dgm:presLayoutVars>
      </dgm:prSet>
      <dgm:spPr/>
    </dgm:pt>
    <dgm:pt modelId="{56C9E548-B722-4633-A935-90897A3955DD}" type="pres">
      <dgm:prSet presAssocID="{1E6C6799-AF45-4746-B609-2B3036A55EA3}" presName="level3hierChild" presStyleCnt="0"/>
      <dgm:spPr/>
    </dgm:pt>
    <dgm:pt modelId="{F5E30373-502B-43F4-B466-BC8341D47AB4}" type="pres">
      <dgm:prSet presAssocID="{BAFCD0E7-C869-4B89-9AAA-0A203C213FA1}" presName="root1" presStyleCnt="0"/>
      <dgm:spPr/>
    </dgm:pt>
    <dgm:pt modelId="{7B820D5A-DB70-4D33-9039-8F8706456979}" type="pres">
      <dgm:prSet presAssocID="{BAFCD0E7-C869-4B89-9AAA-0A203C213FA1}" presName="LevelOneTextNode" presStyleLbl="node0" presStyleIdx="1" presStyleCnt="3" custScaleX="200012" custScaleY="211639" custLinFactNeighborX="-3020" custLinFactNeighborY="-2197">
        <dgm:presLayoutVars>
          <dgm:chPref val="3"/>
        </dgm:presLayoutVars>
      </dgm:prSet>
      <dgm:spPr/>
    </dgm:pt>
    <dgm:pt modelId="{CE6F07F0-FED5-4CF1-A14F-1C6D545F1E07}" type="pres">
      <dgm:prSet presAssocID="{BAFCD0E7-C869-4B89-9AAA-0A203C213FA1}" presName="level2hierChild" presStyleCnt="0"/>
      <dgm:spPr/>
    </dgm:pt>
    <dgm:pt modelId="{944EA57A-29E6-4ED4-9F8C-A874B1B05681}" type="pres">
      <dgm:prSet presAssocID="{CFE022BC-03DD-4CFD-8941-4B94D205E807}" presName="conn2-1" presStyleLbl="parChTrans1D2" presStyleIdx="1" presStyleCnt="5"/>
      <dgm:spPr/>
    </dgm:pt>
    <dgm:pt modelId="{8CA91646-D918-440E-8018-FE499C8DE344}" type="pres">
      <dgm:prSet presAssocID="{CFE022BC-03DD-4CFD-8941-4B94D205E807}" presName="connTx" presStyleLbl="parChTrans1D2" presStyleIdx="1" presStyleCnt="5"/>
      <dgm:spPr/>
    </dgm:pt>
    <dgm:pt modelId="{15FA30B2-0235-465F-9BB4-B421460D214A}" type="pres">
      <dgm:prSet presAssocID="{E3744178-CABB-4BF1-A49D-AD8D2B6A0153}" presName="root2" presStyleCnt="0"/>
      <dgm:spPr/>
    </dgm:pt>
    <dgm:pt modelId="{8F52F657-5798-4F04-98C5-93305991FCD5}" type="pres">
      <dgm:prSet presAssocID="{E3744178-CABB-4BF1-A49D-AD8D2B6A0153}" presName="LevelTwoTextNode" presStyleLbl="node2" presStyleIdx="1" presStyleCnt="5" custScaleX="259570" custScaleY="42864">
        <dgm:presLayoutVars>
          <dgm:chPref val="3"/>
        </dgm:presLayoutVars>
      </dgm:prSet>
      <dgm:spPr/>
    </dgm:pt>
    <dgm:pt modelId="{71F3FABA-16B4-4C5F-B960-E05FBD22B37E}" type="pres">
      <dgm:prSet presAssocID="{E3744178-CABB-4BF1-A49D-AD8D2B6A0153}" presName="level3hierChild" presStyleCnt="0"/>
      <dgm:spPr/>
    </dgm:pt>
    <dgm:pt modelId="{84915D29-2B72-4227-AB8A-83E4993CDE45}" type="pres">
      <dgm:prSet presAssocID="{B2BBCA73-495E-4DA7-8BDB-E8F8CA919481}" presName="conn2-1" presStyleLbl="parChTrans1D2" presStyleIdx="2" presStyleCnt="5"/>
      <dgm:spPr/>
    </dgm:pt>
    <dgm:pt modelId="{FA2C2DB2-227C-4759-AD43-DA401AC822CC}" type="pres">
      <dgm:prSet presAssocID="{B2BBCA73-495E-4DA7-8BDB-E8F8CA919481}" presName="connTx" presStyleLbl="parChTrans1D2" presStyleIdx="2" presStyleCnt="5"/>
      <dgm:spPr/>
    </dgm:pt>
    <dgm:pt modelId="{62B97BCC-4BA3-45F5-A2A9-F09E4C07430D}" type="pres">
      <dgm:prSet presAssocID="{C7B68632-92B0-446B-98FF-7D8642D626BA}" presName="root2" presStyleCnt="0"/>
      <dgm:spPr/>
    </dgm:pt>
    <dgm:pt modelId="{B02AE7D3-8BBC-41A6-81F8-26CC910E4AF6}" type="pres">
      <dgm:prSet presAssocID="{C7B68632-92B0-446B-98FF-7D8642D626BA}" presName="LevelTwoTextNode" presStyleLbl="node2" presStyleIdx="2" presStyleCnt="5" custScaleX="258237" custScaleY="48084">
        <dgm:presLayoutVars>
          <dgm:chPref val="3"/>
        </dgm:presLayoutVars>
      </dgm:prSet>
      <dgm:spPr/>
    </dgm:pt>
    <dgm:pt modelId="{C63BC564-1EAC-4A0D-B142-C23AF9687786}" type="pres">
      <dgm:prSet presAssocID="{C7B68632-92B0-446B-98FF-7D8642D626BA}" presName="level3hierChild" presStyleCnt="0"/>
      <dgm:spPr/>
    </dgm:pt>
    <dgm:pt modelId="{ECF847FC-C739-4160-9AAB-7029D92DFBD9}" type="pres">
      <dgm:prSet presAssocID="{43CD8AAD-6093-4694-BE62-A8E3DF1FCBC8}" presName="conn2-1" presStyleLbl="parChTrans1D2" presStyleIdx="3" presStyleCnt="5"/>
      <dgm:spPr/>
    </dgm:pt>
    <dgm:pt modelId="{719D6FDC-3250-4496-9E40-F8A5B7FA1ABE}" type="pres">
      <dgm:prSet presAssocID="{43CD8AAD-6093-4694-BE62-A8E3DF1FCBC8}" presName="connTx" presStyleLbl="parChTrans1D2" presStyleIdx="3" presStyleCnt="5"/>
      <dgm:spPr/>
    </dgm:pt>
    <dgm:pt modelId="{5E5A2AB2-485E-4BFA-8261-6A34EEBF83A0}" type="pres">
      <dgm:prSet presAssocID="{5CBF3E2B-F64E-4C39-BE44-D5BD3F695365}" presName="root2" presStyleCnt="0"/>
      <dgm:spPr/>
    </dgm:pt>
    <dgm:pt modelId="{8AD01927-18A1-4B59-9612-AD1D0FBA73FD}" type="pres">
      <dgm:prSet presAssocID="{5CBF3E2B-F64E-4C39-BE44-D5BD3F695365}" presName="LevelTwoTextNode" presStyleLbl="node2" presStyleIdx="3" presStyleCnt="5" custScaleX="257846" custScaleY="59983">
        <dgm:presLayoutVars>
          <dgm:chPref val="3"/>
        </dgm:presLayoutVars>
      </dgm:prSet>
      <dgm:spPr/>
    </dgm:pt>
    <dgm:pt modelId="{36A84495-5B3C-41B9-B2DF-F786E4E0FEC4}" type="pres">
      <dgm:prSet presAssocID="{5CBF3E2B-F64E-4C39-BE44-D5BD3F695365}" presName="level3hierChild" presStyleCnt="0"/>
      <dgm:spPr/>
    </dgm:pt>
    <dgm:pt modelId="{670A8EFC-E87D-43D5-B4FA-7F7980D5D706}" type="pres">
      <dgm:prSet presAssocID="{C055E2D2-0F40-4753-9DBE-8C5C72755712}" presName="conn2-1" presStyleLbl="parChTrans1D2" presStyleIdx="4" presStyleCnt="5"/>
      <dgm:spPr/>
    </dgm:pt>
    <dgm:pt modelId="{C058D016-B62F-47D8-B60B-9DBD5CE75C2B}" type="pres">
      <dgm:prSet presAssocID="{C055E2D2-0F40-4753-9DBE-8C5C72755712}" presName="connTx" presStyleLbl="parChTrans1D2" presStyleIdx="4" presStyleCnt="5"/>
      <dgm:spPr/>
    </dgm:pt>
    <dgm:pt modelId="{E31D035F-2E65-429E-A715-EAF042B133B4}" type="pres">
      <dgm:prSet presAssocID="{48FCD23D-6F43-403A-BF07-6DBB2C0ED8E4}" presName="root2" presStyleCnt="0"/>
      <dgm:spPr/>
    </dgm:pt>
    <dgm:pt modelId="{4035BC6D-8905-486D-BF32-E4F398C0B2B9}" type="pres">
      <dgm:prSet presAssocID="{48FCD23D-6F43-403A-BF07-6DBB2C0ED8E4}" presName="LevelTwoTextNode" presStyleLbl="node2" presStyleIdx="4" presStyleCnt="5" custScaleX="260905" custScaleY="42146" custLinFactNeighborX="-1377" custLinFactNeighborY="0">
        <dgm:presLayoutVars>
          <dgm:chPref val="3"/>
        </dgm:presLayoutVars>
      </dgm:prSet>
      <dgm:spPr/>
    </dgm:pt>
    <dgm:pt modelId="{633E52F7-96D1-4AFE-8AA3-74C9C0C0B959}" type="pres">
      <dgm:prSet presAssocID="{48FCD23D-6F43-403A-BF07-6DBB2C0ED8E4}" presName="level3hierChild" presStyleCnt="0"/>
      <dgm:spPr/>
    </dgm:pt>
    <dgm:pt modelId="{4972D778-E877-4256-9CAC-CDE79522BE95}" type="pres">
      <dgm:prSet presAssocID="{69883F63-99B7-48F8-8709-D76A3066076B}" presName="root1" presStyleCnt="0"/>
      <dgm:spPr/>
    </dgm:pt>
    <dgm:pt modelId="{D42B39CD-3B06-47C9-B1F8-CC1C2B8756E8}" type="pres">
      <dgm:prSet presAssocID="{69883F63-99B7-48F8-8709-D76A3066076B}" presName="LevelOneTextNode" presStyleLbl="node0" presStyleIdx="2" presStyleCnt="3" custScaleX="202958" custScaleY="121183" custLinFactNeighborX="-30" custLinFactNeighborY="-791">
        <dgm:presLayoutVars>
          <dgm:chPref val="3"/>
        </dgm:presLayoutVars>
      </dgm:prSet>
      <dgm:spPr/>
    </dgm:pt>
    <dgm:pt modelId="{A2AD90D7-2C34-46E8-9396-439F1FEC3A1D}" type="pres">
      <dgm:prSet presAssocID="{69883F63-99B7-48F8-8709-D76A3066076B}" presName="level2hierChild" presStyleCnt="0"/>
      <dgm:spPr/>
    </dgm:pt>
  </dgm:ptLst>
  <dgm:cxnLst>
    <dgm:cxn modelId="{A25F8508-16E2-4011-82CC-6F12FD43DD7F}" type="presOf" srcId="{43CD8AAD-6093-4694-BE62-A8E3DF1FCBC8}" destId="{719D6FDC-3250-4496-9E40-F8A5B7FA1ABE}" srcOrd="1" destOrd="0" presId="urn:microsoft.com/office/officeart/2005/8/layout/hierarchy2"/>
    <dgm:cxn modelId="{E2DBE917-CB50-4286-BBF9-36CDC9FE556F}" type="presOf" srcId="{BAFCD0E7-C869-4B89-9AAA-0A203C213FA1}" destId="{7B820D5A-DB70-4D33-9039-8F8706456979}" srcOrd="0" destOrd="0" presId="urn:microsoft.com/office/officeart/2005/8/layout/hierarchy2"/>
    <dgm:cxn modelId="{59FBC21E-6506-4D15-AE7A-A5A2676EEE86}" srcId="{B6DE4C5A-99A3-47FB-B34C-35DCA40691C7}" destId="{1E6C6799-AF45-4746-B609-2B3036A55EA3}" srcOrd="0" destOrd="0" parTransId="{0E22B596-8A4E-47EE-A46E-A14E16796003}" sibTransId="{C1131E5A-DA76-408E-A8D0-46E252341E74}"/>
    <dgm:cxn modelId="{AF6ECA41-8AD0-4E08-9A63-E38195895720}" type="presOf" srcId="{CFE022BC-03DD-4CFD-8941-4B94D205E807}" destId="{944EA57A-29E6-4ED4-9F8C-A874B1B05681}" srcOrd="0" destOrd="0" presId="urn:microsoft.com/office/officeart/2005/8/layout/hierarchy2"/>
    <dgm:cxn modelId="{4082B649-A91E-49BE-B4BE-ABC558BC2DCB}" type="presOf" srcId="{B6DE4C5A-99A3-47FB-B34C-35DCA40691C7}" destId="{F4F8A225-FEEC-4439-A454-A8C46BA7C198}" srcOrd="0" destOrd="0" presId="urn:microsoft.com/office/officeart/2005/8/layout/hierarchy2"/>
    <dgm:cxn modelId="{DA6C4871-8BA4-4BF1-8002-FE4B43663E1B}" type="presOf" srcId="{0B44B94F-B7D3-4278-9FBF-5544D336E579}" destId="{FAABE183-4B75-471B-A96B-610913F96047}" srcOrd="0" destOrd="0" presId="urn:microsoft.com/office/officeart/2005/8/layout/hierarchy2"/>
    <dgm:cxn modelId="{C4FB6853-1F7A-4040-AFD4-EDFEF3F281F5}" type="presOf" srcId="{43CD8AAD-6093-4694-BE62-A8E3DF1FCBC8}" destId="{ECF847FC-C739-4160-9AAB-7029D92DFBD9}" srcOrd="0" destOrd="0" presId="urn:microsoft.com/office/officeart/2005/8/layout/hierarchy2"/>
    <dgm:cxn modelId="{14A18159-79B3-4DEE-82D0-3D95E5E6C93B}" type="presOf" srcId="{E3744178-CABB-4BF1-A49D-AD8D2B6A0153}" destId="{8F52F657-5798-4F04-98C5-93305991FCD5}" srcOrd="0" destOrd="0" presId="urn:microsoft.com/office/officeart/2005/8/layout/hierarchy2"/>
    <dgm:cxn modelId="{7DC1CA80-9BC2-444D-B777-CEF14B4162F0}" type="presOf" srcId="{69883F63-99B7-48F8-8709-D76A3066076B}" destId="{D42B39CD-3B06-47C9-B1F8-CC1C2B8756E8}" srcOrd="0" destOrd="0" presId="urn:microsoft.com/office/officeart/2005/8/layout/hierarchy2"/>
    <dgm:cxn modelId="{92EF9681-6A3B-4040-B51E-0D45D76BF7AE}" type="presOf" srcId="{B2BBCA73-495E-4DA7-8BDB-E8F8CA919481}" destId="{84915D29-2B72-4227-AB8A-83E4993CDE45}" srcOrd="0" destOrd="0" presId="urn:microsoft.com/office/officeart/2005/8/layout/hierarchy2"/>
    <dgm:cxn modelId="{5DE20D84-23C7-4724-9036-89F5ED7008B0}" srcId="{BAFCD0E7-C869-4B89-9AAA-0A203C213FA1}" destId="{48FCD23D-6F43-403A-BF07-6DBB2C0ED8E4}" srcOrd="3" destOrd="0" parTransId="{C055E2D2-0F40-4753-9DBE-8C5C72755712}" sibTransId="{5D2F9AA8-E197-440C-A531-9218DDBA46CA}"/>
    <dgm:cxn modelId="{326D7B8D-02D2-47F0-A6B6-953920DD902D}" type="presOf" srcId="{C7B68632-92B0-446B-98FF-7D8642D626BA}" destId="{B02AE7D3-8BBC-41A6-81F8-26CC910E4AF6}" srcOrd="0" destOrd="0" presId="urn:microsoft.com/office/officeart/2005/8/layout/hierarchy2"/>
    <dgm:cxn modelId="{3B1C4B8F-E53E-4DEC-BE25-D082B3FBD3E4}" type="presOf" srcId="{48FCD23D-6F43-403A-BF07-6DBB2C0ED8E4}" destId="{4035BC6D-8905-486D-BF32-E4F398C0B2B9}" srcOrd="0" destOrd="0" presId="urn:microsoft.com/office/officeart/2005/8/layout/hierarchy2"/>
    <dgm:cxn modelId="{D4148F91-3858-407C-810E-088D40CBA055}" type="presOf" srcId="{5CBF3E2B-F64E-4C39-BE44-D5BD3F695365}" destId="{8AD01927-18A1-4B59-9612-AD1D0FBA73FD}" srcOrd="0" destOrd="0" presId="urn:microsoft.com/office/officeart/2005/8/layout/hierarchy2"/>
    <dgm:cxn modelId="{D8DD0493-34C8-4C2B-8EEC-CB6FA12AC487}" srcId="{0B44B94F-B7D3-4278-9FBF-5544D336E579}" destId="{B6DE4C5A-99A3-47FB-B34C-35DCA40691C7}" srcOrd="0" destOrd="0" parTransId="{916D6B10-31B1-4922-9548-84DAE61191E4}" sibTransId="{8757ACEC-3E41-46A9-8B2B-0F21F93EAF15}"/>
    <dgm:cxn modelId="{26AC4DAB-1D35-4720-A3B2-865CE7E37D29}" srcId="{0B44B94F-B7D3-4278-9FBF-5544D336E579}" destId="{69883F63-99B7-48F8-8709-D76A3066076B}" srcOrd="2" destOrd="0" parTransId="{97FF020A-B5CD-40DD-9133-4B78C4E072F8}" sibTransId="{0121DFE6-E531-4394-B8BA-1E9672877FFF}"/>
    <dgm:cxn modelId="{A54B38AC-3E6C-46A0-8679-795F246DE5BD}" srcId="{BAFCD0E7-C869-4B89-9AAA-0A203C213FA1}" destId="{5CBF3E2B-F64E-4C39-BE44-D5BD3F695365}" srcOrd="2" destOrd="0" parTransId="{43CD8AAD-6093-4694-BE62-A8E3DF1FCBC8}" sibTransId="{9E3C3392-0D76-4203-A133-AD9261C121C9}"/>
    <dgm:cxn modelId="{54C45EAC-F7D8-43BD-AB8F-B66A35813143}" srcId="{0B44B94F-B7D3-4278-9FBF-5544D336E579}" destId="{BAFCD0E7-C869-4B89-9AAA-0A203C213FA1}" srcOrd="1" destOrd="0" parTransId="{B45CA904-9503-46A4-8203-AA5A897E2113}" sibTransId="{709F16EE-97A6-4130-AA1C-3C057371F949}"/>
    <dgm:cxn modelId="{8FDA8AAD-45DB-4D9D-877A-9DD68AEB5549}" type="presOf" srcId="{0E22B596-8A4E-47EE-A46E-A14E16796003}" destId="{FB0F3BA8-B1CB-4E1F-B909-9CB3575CDFE1}" srcOrd="0" destOrd="0" presId="urn:microsoft.com/office/officeart/2005/8/layout/hierarchy2"/>
    <dgm:cxn modelId="{B6226CB6-121C-4A86-88F0-2A7B95DF8566}" type="presOf" srcId="{0E22B596-8A4E-47EE-A46E-A14E16796003}" destId="{68E738EA-569F-42FA-A8C3-069C73DBFCC7}" srcOrd="1" destOrd="0" presId="urn:microsoft.com/office/officeart/2005/8/layout/hierarchy2"/>
    <dgm:cxn modelId="{1112C1BA-FF16-43DF-B986-22C2B7DE37A0}" type="presOf" srcId="{B2BBCA73-495E-4DA7-8BDB-E8F8CA919481}" destId="{FA2C2DB2-227C-4759-AD43-DA401AC822CC}" srcOrd="1" destOrd="0" presId="urn:microsoft.com/office/officeart/2005/8/layout/hierarchy2"/>
    <dgm:cxn modelId="{02FFC7C8-6E92-4137-81ED-D3FD0B65006F}" type="presOf" srcId="{CFE022BC-03DD-4CFD-8941-4B94D205E807}" destId="{8CA91646-D918-440E-8018-FE499C8DE344}" srcOrd="1" destOrd="0" presId="urn:microsoft.com/office/officeart/2005/8/layout/hierarchy2"/>
    <dgm:cxn modelId="{CC48A2CB-BA5D-4DBE-8DAF-7E098DB1BA37}" type="presOf" srcId="{1E6C6799-AF45-4746-B609-2B3036A55EA3}" destId="{981B0A33-B248-4345-9E79-A79F353B2D64}" srcOrd="0" destOrd="0" presId="urn:microsoft.com/office/officeart/2005/8/layout/hierarchy2"/>
    <dgm:cxn modelId="{09C7B0E4-1462-4E76-801C-EDF4B70A578D}" srcId="{BAFCD0E7-C869-4B89-9AAA-0A203C213FA1}" destId="{C7B68632-92B0-446B-98FF-7D8642D626BA}" srcOrd="1" destOrd="0" parTransId="{B2BBCA73-495E-4DA7-8BDB-E8F8CA919481}" sibTransId="{D259983F-ACC5-4ECF-88F0-67CB95AE64C1}"/>
    <dgm:cxn modelId="{148622EE-1044-4DAE-AED6-25BCE0947108}" srcId="{BAFCD0E7-C869-4B89-9AAA-0A203C213FA1}" destId="{E3744178-CABB-4BF1-A49D-AD8D2B6A0153}" srcOrd="0" destOrd="0" parTransId="{CFE022BC-03DD-4CFD-8941-4B94D205E807}" sibTransId="{0711FAEA-562D-4E61-8274-5AA978DFB711}"/>
    <dgm:cxn modelId="{0C34CAF0-D7B6-4DCC-9EAB-EAC726E7870E}" type="presOf" srcId="{C055E2D2-0F40-4753-9DBE-8C5C72755712}" destId="{670A8EFC-E87D-43D5-B4FA-7F7980D5D706}" srcOrd="0" destOrd="0" presId="urn:microsoft.com/office/officeart/2005/8/layout/hierarchy2"/>
    <dgm:cxn modelId="{1F1DEEF5-6DA2-4CE8-AC42-29A4B2751CAC}" type="presOf" srcId="{C055E2D2-0F40-4753-9DBE-8C5C72755712}" destId="{C058D016-B62F-47D8-B60B-9DBD5CE75C2B}" srcOrd="1" destOrd="0" presId="urn:microsoft.com/office/officeart/2005/8/layout/hierarchy2"/>
    <dgm:cxn modelId="{6F095ECC-39F0-4C18-AA01-B57569FCCB91}" type="presParOf" srcId="{FAABE183-4B75-471B-A96B-610913F96047}" destId="{B0E8D445-993A-485A-84B2-F8A8CF770B7D}" srcOrd="0" destOrd="0" presId="urn:microsoft.com/office/officeart/2005/8/layout/hierarchy2"/>
    <dgm:cxn modelId="{A2304157-0074-473F-91E9-610B241A9BF8}" type="presParOf" srcId="{B0E8D445-993A-485A-84B2-F8A8CF770B7D}" destId="{F4F8A225-FEEC-4439-A454-A8C46BA7C198}" srcOrd="0" destOrd="0" presId="urn:microsoft.com/office/officeart/2005/8/layout/hierarchy2"/>
    <dgm:cxn modelId="{71F47CEE-20AB-423C-9218-5562966CAB10}" type="presParOf" srcId="{B0E8D445-993A-485A-84B2-F8A8CF770B7D}" destId="{286BE987-E457-45A6-B049-F58CD63C4007}" srcOrd="1" destOrd="0" presId="urn:microsoft.com/office/officeart/2005/8/layout/hierarchy2"/>
    <dgm:cxn modelId="{F7591E05-3C11-4955-A147-3BA1D2DAE5FA}" type="presParOf" srcId="{286BE987-E457-45A6-B049-F58CD63C4007}" destId="{FB0F3BA8-B1CB-4E1F-B909-9CB3575CDFE1}" srcOrd="0" destOrd="0" presId="urn:microsoft.com/office/officeart/2005/8/layout/hierarchy2"/>
    <dgm:cxn modelId="{986CC616-03F5-4B3D-B97C-7CFF3FEE94F2}" type="presParOf" srcId="{FB0F3BA8-B1CB-4E1F-B909-9CB3575CDFE1}" destId="{68E738EA-569F-42FA-A8C3-069C73DBFCC7}" srcOrd="0" destOrd="0" presId="urn:microsoft.com/office/officeart/2005/8/layout/hierarchy2"/>
    <dgm:cxn modelId="{B379D42A-D621-47A7-8C01-1471EB5EA4B6}" type="presParOf" srcId="{286BE987-E457-45A6-B049-F58CD63C4007}" destId="{E14BEAFA-6D0F-4717-A2A6-E3EA7A9C73F5}" srcOrd="1" destOrd="0" presId="urn:microsoft.com/office/officeart/2005/8/layout/hierarchy2"/>
    <dgm:cxn modelId="{DC7B9EF1-C613-459F-95F9-9610896A3F28}" type="presParOf" srcId="{E14BEAFA-6D0F-4717-A2A6-E3EA7A9C73F5}" destId="{981B0A33-B248-4345-9E79-A79F353B2D64}" srcOrd="0" destOrd="0" presId="urn:microsoft.com/office/officeart/2005/8/layout/hierarchy2"/>
    <dgm:cxn modelId="{7D76A26C-2C23-4CE5-9FED-7539A821C4D2}" type="presParOf" srcId="{E14BEAFA-6D0F-4717-A2A6-E3EA7A9C73F5}" destId="{56C9E548-B722-4633-A935-90897A3955DD}" srcOrd="1" destOrd="0" presId="urn:microsoft.com/office/officeart/2005/8/layout/hierarchy2"/>
    <dgm:cxn modelId="{44D93600-79E3-4D39-A83C-443DA669EB1F}" type="presParOf" srcId="{FAABE183-4B75-471B-A96B-610913F96047}" destId="{F5E30373-502B-43F4-B466-BC8341D47AB4}" srcOrd="1" destOrd="0" presId="urn:microsoft.com/office/officeart/2005/8/layout/hierarchy2"/>
    <dgm:cxn modelId="{2FBDA174-0A74-4F98-87ED-C33042B8C186}" type="presParOf" srcId="{F5E30373-502B-43F4-B466-BC8341D47AB4}" destId="{7B820D5A-DB70-4D33-9039-8F8706456979}" srcOrd="0" destOrd="0" presId="urn:microsoft.com/office/officeart/2005/8/layout/hierarchy2"/>
    <dgm:cxn modelId="{EABDAD0F-C4AF-4D07-A46D-DFAFA19181D6}" type="presParOf" srcId="{F5E30373-502B-43F4-B466-BC8341D47AB4}" destId="{CE6F07F0-FED5-4CF1-A14F-1C6D545F1E07}" srcOrd="1" destOrd="0" presId="urn:microsoft.com/office/officeart/2005/8/layout/hierarchy2"/>
    <dgm:cxn modelId="{721FFB35-3334-4FE9-B691-1A1E02AC5631}" type="presParOf" srcId="{CE6F07F0-FED5-4CF1-A14F-1C6D545F1E07}" destId="{944EA57A-29E6-4ED4-9F8C-A874B1B05681}" srcOrd="0" destOrd="0" presId="urn:microsoft.com/office/officeart/2005/8/layout/hierarchy2"/>
    <dgm:cxn modelId="{87E27EBD-91D1-431A-A6E1-DF334D3E4353}" type="presParOf" srcId="{944EA57A-29E6-4ED4-9F8C-A874B1B05681}" destId="{8CA91646-D918-440E-8018-FE499C8DE344}" srcOrd="0" destOrd="0" presId="urn:microsoft.com/office/officeart/2005/8/layout/hierarchy2"/>
    <dgm:cxn modelId="{52EEFC94-5B5E-4302-8C0D-80DD846903F0}" type="presParOf" srcId="{CE6F07F0-FED5-4CF1-A14F-1C6D545F1E07}" destId="{15FA30B2-0235-465F-9BB4-B421460D214A}" srcOrd="1" destOrd="0" presId="urn:microsoft.com/office/officeart/2005/8/layout/hierarchy2"/>
    <dgm:cxn modelId="{15F11C57-9E34-46F3-B5B0-FC378B0F9300}" type="presParOf" srcId="{15FA30B2-0235-465F-9BB4-B421460D214A}" destId="{8F52F657-5798-4F04-98C5-93305991FCD5}" srcOrd="0" destOrd="0" presId="urn:microsoft.com/office/officeart/2005/8/layout/hierarchy2"/>
    <dgm:cxn modelId="{102188AA-26F5-4B03-958E-9275CBD3E98F}" type="presParOf" srcId="{15FA30B2-0235-465F-9BB4-B421460D214A}" destId="{71F3FABA-16B4-4C5F-B960-E05FBD22B37E}" srcOrd="1" destOrd="0" presId="urn:microsoft.com/office/officeart/2005/8/layout/hierarchy2"/>
    <dgm:cxn modelId="{586DD256-AFFC-4B39-B8CD-925A0E6A75A0}" type="presParOf" srcId="{CE6F07F0-FED5-4CF1-A14F-1C6D545F1E07}" destId="{84915D29-2B72-4227-AB8A-83E4993CDE45}" srcOrd="2" destOrd="0" presId="urn:microsoft.com/office/officeart/2005/8/layout/hierarchy2"/>
    <dgm:cxn modelId="{0D2F700D-191E-4F42-973F-38B743038ED7}" type="presParOf" srcId="{84915D29-2B72-4227-AB8A-83E4993CDE45}" destId="{FA2C2DB2-227C-4759-AD43-DA401AC822CC}" srcOrd="0" destOrd="0" presId="urn:microsoft.com/office/officeart/2005/8/layout/hierarchy2"/>
    <dgm:cxn modelId="{E99C67C9-0734-4E63-9A7F-ACF9B23E132C}" type="presParOf" srcId="{CE6F07F0-FED5-4CF1-A14F-1C6D545F1E07}" destId="{62B97BCC-4BA3-45F5-A2A9-F09E4C07430D}" srcOrd="3" destOrd="0" presId="urn:microsoft.com/office/officeart/2005/8/layout/hierarchy2"/>
    <dgm:cxn modelId="{21FB6B57-CF2F-46F2-B907-928D3793BF2F}" type="presParOf" srcId="{62B97BCC-4BA3-45F5-A2A9-F09E4C07430D}" destId="{B02AE7D3-8BBC-41A6-81F8-26CC910E4AF6}" srcOrd="0" destOrd="0" presId="urn:microsoft.com/office/officeart/2005/8/layout/hierarchy2"/>
    <dgm:cxn modelId="{3A9946F1-2DB8-4A58-B455-1F8CF43500F8}" type="presParOf" srcId="{62B97BCC-4BA3-45F5-A2A9-F09E4C07430D}" destId="{C63BC564-1EAC-4A0D-B142-C23AF9687786}" srcOrd="1" destOrd="0" presId="urn:microsoft.com/office/officeart/2005/8/layout/hierarchy2"/>
    <dgm:cxn modelId="{6684BE2B-FE99-4064-BB4B-3174D758FDCE}" type="presParOf" srcId="{CE6F07F0-FED5-4CF1-A14F-1C6D545F1E07}" destId="{ECF847FC-C739-4160-9AAB-7029D92DFBD9}" srcOrd="4" destOrd="0" presId="urn:microsoft.com/office/officeart/2005/8/layout/hierarchy2"/>
    <dgm:cxn modelId="{33F28B88-07C9-4744-8D27-776D609B8B5B}" type="presParOf" srcId="{ECF847FC-C739-4160-9AAB-7029D92DFBD9}" destId="{719D6FDC-3250-4496-9E40-F8A5B7FA1ABE}" srcOrd="0" destOrd="0" presId="urn:microsoft.com/office/officeart/2005/8/layout/hierarchy2"/>
    <dgm:cxn modelId="{4768C63B-CD70-406D-97B8-B38098213727}" type="presParOf" srcId="{CE6F07F0-FED5-4CF1-A14F-1C6D545F1E07}" destId="{5E5A2AB2-485E-4BFA-8261-6A34EEBF83A0}" srcOrd="5" destOrd="0" presId="urn:microsoft.com/office/officeart/2005/8/layout/hierarchy2"/>
    <dgm:cxn modelId="{5DE13653-9D4A-4085-A236-91E928B76545}" type="presParOf" srcId="{5E5A2AB2-485E-4BFA-8261-6A34EEBF83A0}" destId="{8AD01927-18A1-4B59-9612-AD1D0FBA73FD}" srcOrd="0" destOrd="0" presId="urn:microsoft.com/office/officeart/2005/8/layout/hierarchy2"/>
    <dgm:cxn modelId="{E0BC2561-EDCE-4FB8-918C-CBF9FA9388FA}" type="presParOf" srcId="{5E5A2AB2-485E-4BFA-8261-6A34EEBF83A0}" destId="{36A84495-5B3C-41B9-B2DF-F786E4E0FEC4}" srcOrd="1" destOrd="0" presId="urn:microsoft.com/office/officeart/2005/8/layout/hierarchy2"/>
    <dgm:cxn modelId="{803985B7-EBC7-4BD9-A297-BCFD8D518056}" type="presParOf" srcId="{CE6F07F0-FED5-4CF1-A14F-1C6D545F1E07}" destId="{670A8EFC-E87D-43D5-B4FA-7F7980D5D706}" srcOrd="6" destOrd="0" presId="urn:microsoft.com/office/officeart/2005/8/layout/hierarchy2"/>
    <dgm:cxn modelId="{CE3933E8-6214-493F-B81D-BD72879E7A85}" type="presParOf" srcId="{670A8EFC-E87D-43D5-B4FA-7F7980D5D706}" destId="{C058D016-B62F-47D8-B60B-9DBD5CE75C2B}" srcOrd="0" destOrd="0" presId="urn:microsoft.com/office/officeart/2005/8/layout/hierarchy2"/>
    <dgm:cxn modelId="{26E28D71-A04A-4957-BBFC-8B93BE053345}" type="presParOf" srcId="{CE6F07F0-FED5-4CF1-A14F-1C6D545F1E07}" destId="{E31D035F-2E65-429E-A715-EAF042B133B4}" srcOrd="7" destOrd="0" presId="urn:microsoft.com/office/officeart/2005/8/layout/hierarchy2"/>
    <dgm:cxn modelId="{5B14A723-C118-4C19-A34A-51E4D4856E4E}" type="presParOf" srcId="{E31D035F-2E65-429E-A715-EAF042B133B4}" destId="{4035BC6D-8905-486D-BF32-E4F398C0B2B9}" srcOrd="0" destOrd="0" presId="urn:microsoft.com/office/officeart/2005/8/layout/hierarchy2"/>
    <dgm:cxn modelId="{7BFD1E7F-0D6E-42E9-AEF5-13438755830D}" type="presParOf" srcId="{E31D035F-2E65-429E-A715-EAF042B133B4}" destId="{633E52F7-96D1-4AFE-8AA3-74C9C0C0B959}" srcOrd="1" destOrd="0" presId="urn:microsoft.com/office/officeart/2005/8/layout/hierarchy2"/>
    <dgm:cxn modelId="{C97A3762-A297-40EC-BD53-ABF359B21B85}" type="presParOf" srcId="{FAABE183-4B75-471B-A96B-610913F96047}" destId="{4972D778-E877-4256-9CAC-CDE79522BE95}" srcOrd="2" destOrd="0" presId="urn:microsoft.com/office/officeart/2005/8/layout/hierarchy2"/>
    <dgm:cxn modelId="{FC341E97-5828-47C0-9B53-FA1F4D5A06EF}" type="presParOf" srcId="{4972D778-E877-4256-9CAC-CDE79522BE95}" destId="{D42B39CD-3B06-47C9-B1F8-CC1C2B8756E8}" srcOrd="0" destOrd="0" presId="urn:microsoft.com/office/officeart/2005/8/layout/hierarchy2"/>
    <dgm:cxn modelId="{BD7F86AC-CA1C-41FC-8CB8-EBBB9ED8C542}" type="presParOf" srcId="{4972D778-E877-4256-9CAC-CDE79522BE95}" destId="{A2AD90D7-2C34-46E8-9396-439F1FEC3A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44B94F-B7D3-4278-9FBF-5544D336E57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FCD0E7-C869-4B89-9AAA-0A203C213FA1}">
      <dgm:prSet custT="1"/>
      <dgm:spPr>
        <a:solidFill>
          <a:srgbClr val="CC6600"/>
        </a:solidFill>
      </dgm:spPr>
      <dgm:t>
        <a:bodyPr/>
        <a:lstStyle/>
        <a:p>
          <a:r>
            <a:rPr lang="en-US" sz="2000" b="1" dirty="0"/>
            <a:t>Advance real estate development projects within Opportunity Zones</a:t>
          </a:r>
          <a:endParaRPr lang="en-US" sz="2000" dirty="0"/>
        </a:p>
      </dgm:t>
    </dgm:pt>
    <dgm:pt modelId="{B45CA904-9503-46A4-8203-AA5A897E2113}" type="parTrans" cxnId="{54C45EAC-F7D8-43BD-AB8F-B66A35813143}">
      <dgm:prSet/>
      <dgm:spPr/>
      <dgm:t>
        <a:bodyPr/>
        <a:lstStyle/>
        <a:p>
          <a:endParaRPr lang="en-US"/>
        </a:p>
      </dgm:t>
    </dgm:pt>
    <dgm:pt modelId="{709F16EE-97A6-4130-AA1C-3C057371F949}" type="sibTrans" cxnId="{54C45EAC-F7D8-43BD-AB8F-B66A35813143}">
      <dgm:prSet/>
      <dgm:spPr/>
      <dgm:t>
        <a:bodyPr/>
        <a:lstStyle/>
        <a:p>
          <a:endParaRPr lang="en-US"/>
        </a:p>
      </dgm:t>
    </dgm:pt>
    <dgm:pt modelId="{E3744178-CABB-4BF1-A49D-AD8D2B6A0153}">
      <dgm:prSet custT="1"/>
      <dgm:spPr>
        <a:solidFill>
          <a:srgbClr val="FFD5AB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Housing projects</a:t>
          </a:r>
        </a:p>
      </dgm:t>
    </dgm:pt>
    <dgm:pt modelId="{CFE022BC-03DD-4CFD-8941-4B94D205E807}" type="parTrans" cxnId="{148622EE-1044-4DAE-AED6-25BCE0947108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711FAEA-562D-4E61-8274-5AA978DFB711}" type="sibTrans" cxnId="{148622EE-1044-4DAE-AED6-25BCE0947108}">
      <dgm:prSet/>
      <dgm:spPr/>
      <dgm:t>
        <a:bodyPr/>
        <a:lstStyle/>
        <a:p>
          <a:endParaRPr lang="en-US"/>
        </a:p>
      </dgm:t>
    </dgm:pt>
    <dgm:pt modelId="{C7B68632-92B0-446B-98FF-7D8642D626BA}">
      <dgm:prSet custT="1"/>
      <dgm:spPr>
        <a:solidFill>
          <a:srgbClr val="FFD5AB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Retail businesses</a:t>
          </a:r>
        </a:p>
      </dgm:t>
    </dgm:pt>
    <dgm:pt modelId="{B2BBCA73-495E-4DA7-8BDB-E8F8CA919481}" type="parTrans" cxnId="{09C7B0E4-1462-4E76-801C-EDF4B70A578D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D259983F-ACC5-4ECF-88F0-67CB95AE64C1}" type="sibTrans" cxnId="{09C7B0E4-1462-4E76-801C-EDF4B70A578D}">
      <dgm:prSet/>
      <dgm:spPr/>
      <dgm:t>
        <a:bodyPr/>
        <a:lstStyle/>
        <a:p>
          <a:endParaRPr lang="en-US"/>
        </a:p>
      </dgm:t>
    </dgm:pt>
    <dgm:pt modelId="{5CBF3E2B-F64E-4C39-BE44-D5BD3F695365}">
      <dgm:prSet custT="1"/>
      <dgm:spPr>
        <a:solidFill>
          <a:srgbClr val="FFD5AB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Industrial projects</a:t>
          </a:r>
        </a:p>
      </dgm:t>
    </dgm:pt>
    <dgm:pt modelId="{43CD8AAD-6093-4694-BE62-A8E3DF1FCBC8}" type="parTrans" cxnId="{A54B38AC-3E6C-46A0-8679-795F246DE5BD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E3C3392-0D76-4203-A133-AD9261C121C9}" type="sibTrans" cxnId="{A54B38AC-3E6C-46A0-8679-795F246DE5BD}">
      <dgm:prSet/>
      <dgm:spPr/>
      <dgm:t>
        <a:bodyPr/>
        <a:lstStyle/>
        <a:p>
          <a:endParaRPr lang="en-US"/>
        </a:p>
      </dgm:t>
    </dgm:pt>
    <dgm:pt modelId="{48FCD23D-6F43-403A-BF07-6DBB2C0ED8E4}">
      <dgm:prSet custT="1"/>
      <dgm:spPr>
        <a:solidFill>
          <a:srgbClr val="FFD5AB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Office buildings</a:t>
          </a:r>
        </a:p>
      </dgm:t>
    </dgm:pt>
    <dgm:pt modelId="{C055E2D2-0F40-4753-9DBE-8C5C72755712}" type="parTrans" cxnId="{5DE20D84-23C7-4724-9036-89F5ED7008B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5D2F9AA8-E197-440C-A531-9218DDBA46CA}" type="sibTrans" cxnId="{5DE20D84-23C7-4724-9036-89F5ED7008B0}">
      <dgm:prSet/>
      <dgm:spPr/>
      <dgm:t>
        <a:bodyPr/>
        <a:lstStyle/>
        <a:p>
          <a:endParaRPr lang="en-US"/>
        </a:p>
      </dgm:t>
    </dgm:pt>
    <dgm:pt modelId="{69883F63-99B7-48F8-8709-D76A3066076B}">
      <dgm:prSet custT="1"/>
      <dgm:spPr>
        <a:solidFill>
          <a:srgbClr val="3333FF"/>
        </a:solidFill>
      </dgm:spPr>
      <dgm:t>
        <a:bodyPr/>
        <a:lstStyle/>
        <a:p>
          <a:r>
            <a:rPr lang="en-US" sz="2000" b="1" dirty="0"/>
            <a:t>Engage investors in Opportunity Zone development projects</a:t>
          </a:r>
          <a:endParaRPr lang="en-US" sz="2000" dirty="0"/>
        </a:p>
      </dgm:t>
    </dgm:pt>
    <dgm:pt modelId="{97FF020A-B5CD-40DD-9133-4B78C4E072F8}" type="parTrans" cxnId="{26AC4DAB-1D35-4720-A3B2-865CE7E37D29}">
      <dgm:prSet/>
      <dgm:spPr/>
      <dgm:t>
        <a:bodyPr/>
        <a:lstStyle/>
        <a:p>
          <a:endParaRPr lang="en-US"/>
        </a:p>
      </dgm:t>
    </dgm:pt>
    <dgm:pt modelId="{0121DFE6-E531-4394-B8BA-1E9672877FFF}" type="sibTrans" cxnId="{26AC4DAB-1D35-4720-A3B2-865CE7E37D29}">
      <dgm:prSet/>
      <dgm:spPr/>
      <dgm:t>
        <a:bodyPr/>
        <a:lstStyle/>
        <a:p>
          <a:endParaRPr lang="en-US"/>
        </a:p>
      </dgm:t>
    </dgm:pt>
    <dgm:pt modelId="{4531D966-8D3E-4553-BE50-D49E9D490BFF}">
      <dgm:prSet custT="1"/>
      <dgm:spPr>
        <a:solidFill>
          <a:srgbClr val="FFD5AB"/>
        </a:solidFill>
      </dgm:spPr>
      <dgm:t>
        <a:bodyPr/>
        <a:lstStyle/>
        <a:p>
          <a:pPr>
            <a:buFont typeface="+mj-lt"/>
            <a:buAutoNum type="alphaLcPeriod"/>
          </a:pPr>
          <a:r>
            <a:rPr lang="en-US" sz="1400" dirty="0">
              <a:solidFill>
                <a:schemeClr val="tx1"/>
              </a:solidFill>
            </a:rPr>
            <a:t>Community facilities</a:t>
          </a:r>
        </a:p>
      </dgm:t>
    </dgm:pt>
    <dgm:pt modelId="{E3381B8C-2387-404A-9D9A-4ACC74FF4AAA}" type="parTrans" cxnId="{C090E1B7-FD3D-401F-BF23-4A1A146D4558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3B8D5BEA-B8AE-4835-A29E-ACDDC6A56FBF}" type="sibTrans" cxnId="{C090E1B7-FD3D-401F-BF23-4A1A146D4558}">
      <dgm:prSet/>
      <dgm:spPr/>
      <dgm:t>
        <a:bodyPr/>
        <a:lstStyle/>
        <a:p>
          <a:endParaRPr lang="en-US"/>
        </a:p>
      </dgm:t>
    </dgm:pt>
    <dgm:pt modelId="{FAABE183-4B75-471B-A96B-610913F96047}" type="pres">
      <dgm:prSet presAssocID="{0B44B94F-B7D3-4278-9FBF-5544D336E5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5E30373-502B-43F4-B466-BC8341D47AB4}" type="pres">
      <dgm:prSet presAssocID="{BAFCD0E7-C869-4B89-9AAA-0A203C213FA1}" presName="root1" presStyleCnt="0"/>
      <dgm:spPr/>
    </dgm:pt>
    <dgm:pt modelId="{7B820D5A-DB70-4D33-9039-8F8706456979}" type="pres">
      <dgm:prSet presAssocID="{BAFCD0E7-C869-4B89-9AAA-0A203C213FA1}" presName="LevelOneTextNode" presStyleLbl="node0" presStyleIdx="0" presStyleCnt="2" custScaleX="200012" custScaleY="211639" custLinFactNeighborX="2820" custLinFactNeighborY="-8602">
        <dgm:presLayoutVars>
          <dgm:chPref val="3"/>
        </dgm:presLayoutVars>
      </dgm:prSet>
      <dgm:spPr/>
    </dgm:pt>
    <dgm:pt modelId="{CE6F07F0-FED5-4CF1-A14F-1C6D545F1E07}" type="pres">
      <dgm:prSet presAssocID="{BAFCD0E7-C869-4B89-9AAA-0A203C213FA1}" presName="level2hierChild" presStyleCnt="0"/>
      <dgm:spPr/>
    </dgm:pt>
    <dgm:pt modelId="{944EA57A-29E6-4ED4-9F8C-A874B1B05681}" type="pres">
      <dgm:prSet presAssocID="{CFE022BC-03DD-4CFD-8941-4B94D205E807}" presName="conn2-1" presStyleLbl="parChTrans1D2" presStyleIdx="0" presStyleCnt="5"/>
      <dgm:spPr/>
    </dgm:pt>
    <dgm:pt modelId="{8CA91646-D918-440E-8018-FE499C8DE344}" type="pres">
      <dgm:prSet presAssocID="{CFE022BC-03DD-4CFD-8941-4B94D205E807}" presName="connTx" presStyleLbl="parChTrans1D2" presStyleIdx="0" presStyleCnt="5"/>
      <dgm:spPr/>
    </dgm:pt>
    <dgm:pt modelId="{15FA30B2-0235-465F-9BB4-B421460D214A}" type="pres">
      <dgm:prSet presAssocID="{E3744178-CABB-4BF1-A49D-AD8D2B6A0153}" presName="root2" presStyleCnt="0"/>
      <dgm:spPr/>
    </dgm:pt>
    <dgm:pt modelId="{8F52F657-5798-4F04-98C5-93305991FCD5}" type="pres">
      <dgm:prSet presAssocID="{E3744178-CABB-4BF1-A49D-AD8D2B6A0153}" presName="LevelTwoTextNode" presStyleLbl="node2" presStyleIdx="0" presStyleCnt="5" custScaleX="259570" custScaleY="42864">
        <dgm:presLayoutVars>
          <dgm:chPref val="3"/>
        </dgm:presLayoutVars>
      </dgm:prSet>
      <dgm:spPr/>
    </dgm:pt>
    <dgm:pt modelId="{71F3FABA-16B4-4C5F-B960-E05FBD22B37E}" type="pres">
      <dgm:prSet presAssocID="{E3744178-CABB-4BF1-A49D-AD8D2B6A0153}" presName="level3hierChild" presStyleCnt="0"/>
      <dgm:spPr/>
    </dgm:pt>
    <dgm:pt modelId="{84915D29-2B72-4227-AB8A-83E4993CDE45}" type="pres">
      <dgm:prSet presAssocID="{B2BBCA73-495E-4DA7-8BDB-E8F8CA919481}" presName="conn2-1" presStyleLbl="parChTrans1D2" presStyleIdx="1" presStyleCnt="5"/>
      <dgm:spPr/>
    </dgm:pt>
    <dgm:pt modelId="{FA2C2DB2-227C-4759-AD43-DA401AC822CC}" type="pres">
      <dgm:prSet presAssocID="{B2BBCA73-495E-4DA7-8BDB-E8F8CA919481}" presName="connTx" presStyleLbl="parChTrans1D2" presStyleIdx="1" presStyleCnt="5"/>
      <dgm:spPr/>
    </dgm:pt>
    <dgm:pt modelId="{62B97BCC-4BA3-45F5-A2A9-F09E4C07430D}" type="pres">
      <dgm:prSet presAssocID="{C7B68632-92B0-446B-98FF-7D8642D626BA}" presName="root2" presStyleCnt="0"/>
      <dgm:spPr/>
    </dgm:pt>
    <dgm:pt modelId="{B02AE7D3-8BBC-41A6-81F8-26CC910E4AF6}" type="pres">
      <dgm:prSet presAssocID="{C7B68632-92B0-446B-98FF-7D8642D626BA}" presName="LevelTwoTextNode" presStyleLbl="node2" presStyleIdx="1" presStyleCnt="5" custScaleX="258237" custScaleY="48084">
        <dgm:presLayoutVars>
          <dgm:chPref val="3"/>
        </dgm:presLayoutVars>
      </dgm:prSet>
      <dgm:spPr/>
    </dgm:pt>
    <dgm:pt modelId="{C63BC564-1EAC-4A0D-B142-C23AF9687786}" type="pres">
      <dgm:prSet presAssocID="{C7B68632-92B0-446B-98FF-7D8642D626BA}" presName="level3hierChild" presStyleCnt="0"/>
      <dgm:spPr/>
    </dgm:pt>
    <dgm:pt modelId="{ECF847FC-C739-4160-9AAB-7029D92DFBD9}" type="pres">
      <dgm:prSet presAssocID="{43CD8AAD-6093-4694-BE62-A8E3DF1FCBC8}" presName="conn2-1" presStyleLbl="parChTrans1D2" presStyleIdx="2" presStyleCnt="5"/>
      <dgm:spPr/>
    </dgm:pt>
    <dgm:pt modelId="{719D6FDC-3250-4496-9E40-F8A5B7FA1ABE}" type="pres">
      <dgm:prSet presAssocID="{43CD8AAD-6093-4694-BE62-A8E3DF1FCBC8}" presName="connTx" presStyleLbl="parChTrans1D2" presStyleIdx="2" presStyleCnt="5"/>
      <dgm:spPr/>
    </dgm:pt>
    <dgm:pt modelId="{5E5A2AB2-485E-4BFA-8261-6A34EEBF83A0}" type="pres">
      <dgm:prSet presAssocID="{5CBF3E2B-F64E-4C39-BE44-D5BD3F695365}" presName="root2" presStyleCnt="0"/>
      <dgm:spPr/>
    </dgm:pt>
    <dgm:pt modelId="{8AD01927-18A1-4B59-9612-AD1D0FBA73FD}" type="pres">
      <dgm:prSet presAssocID="{5CBF3E2B-F64E-4C39-BE44-D5BD3F695365}" presName="LevelTwoTextNode" presStyleLbl="node2" presStyleIdx="2" presStyleCnt="5" custScaleX="257846" custScaleY="38044">
        <dgm:presLayoutVars>
          <dgm:chPref val="3"/>
        </dgm:presLayoutVars>
      </dgm:prSet>
      <dgm:spPr/>
    </dgm:pt>
    <dgm:pt modelId="{36A84495-5B3C-41B9-B2DF-F786E4E0FEC4}" type="pres">
      <dgm:prSet presAssocID="{5CBF3E2B-F64E-4C39-BE44-D5BD3F695365}" presName="level3hierChild" presStyleCnt="0"/>
      <dgm:spPr/>
    </dgm:pt>
    <dgm:pt modelId="{670A8EFC-E87D-43D5-B4FA-7F7980D5D706}" type="pres">
      <dgm:prSet presAssocID="{C055E2D2-0F40-4753-9DBE-8C5C72755712}" presName="conn2-1" presStyleLbl="parChTrans1D2" presStyleIdx="3" presStyleCnt="5"/>
      <dgm:spPr/>
    </dgm:pt>
    <dgm:pt modelId="{C058D016-B62F-47D8-B60B-9DBD5CE75C2B}" type="pres">
      <dgm:prSet presAssocID="{C055E2D2-0F40-4753-9DBE-8C5C72755712}" presName="connTx" presStyleLbl="parChTrans1D2" presStyleIdx="3" presStyleCnt="5"/>
      <dgm:spPr/>
    </dgm:pt>
    <dgm:pt modelId="{E31D035F-2E65-429E-A715-EAF042B133B4}" type="pres">
      <dgm:prSet presAssocID="{48FCD23D-6F43-403A-BF07-6DBB2C0ED8E4}" presName="root2" presStyleCnt="0"/>
      <dgm:spPr/>
    </dgm:pt>
    <dgm:pt modelId="{4035BC6D-8905-486D-BF32-E4F398C0B2B9}" type="pres">
      <dgm:prSet presAssocID="{48FCD23D-6F43-403A-BF07-6DBB2C0ED8E4}" presName="LevelTwoTextNode" presStyleLbl="node2" presStyleIdx="3" presStyleCnt="5" custScaleX="260905" custScaleY="42146" custLinFactNeighborX="-1377" custLinFactNeighborY="0">
        <dgm:presLayoutVars>
          <dgm:chPref val="3"/>
        </dgm:presLayoutVars>
      </dgm:prSet>
      <dgm:spPr/>
    </dgm:pt>
    <dgm:pt modelId="{633E52F7-96D1-4AFE-8AA3-74C9C0C0B959}" type="pres">
      <dgm:prSet presAssocID="{48FCD23D-6F43-403A-BF07-6DBB2C0ED8E4}" presName="level3hierChild" presStyleCnt="0"/>
      <dgm:spPr/>
    </dgm:pt>
    <dgm:pt modelId="{93E3F718-677D-4283-B51E-CA63D397BC42}" type="pres">
      <dgm:prSet presAssocID="{E3381B8C-2387-404A-9D9A-4ACC74FF4AAA}" presName="conn2-1" presStyleLbl="parChTrans1D2" presStyleIdx="4" presStyleCnt="5"/>
      <dgm:spPr/>
    </dgm:pt>
    <dgm:pt modelId="{B227F9DE-2635-42F7-B75E-2BDC7074300E}" type="pres">
      <dgm:prSet presAssocID="{E3381B8C-2387-404A-9D9A-4ACC74FF4AAA}" presName="connTx" presStyleLbl="parChTrans1D2" presStyleIdx="4" presStyleCnt="5"/>
      <dgm:spPr/>
    </dgm:pt>
    <dgm:pt modelId="{0AD9C2D9-3520-41E6-B5A4-FC77F8D66894}" type="pres">
      <dgm:prSet presAssocID="{4531D966-8D3E-4553-BE50-D49E9D490BFF}" presName="root2" presStyleCnt="0"/>
      <dgm:spPr/>
    </dgm:pt>
    <dgm:pt modelId="{ECA2D2DD-0B08-4DD1-926E-953CD639F127}" type="pres">
      <dgm:prSet presAssocID="{4531D966-8D3E-4553-BE50-D49E9D490BFF}" presName="LevelTwoTextNode" presStyleLbl="node2" presStyleIdx="4" presStyleCnt="5" custScaleX="259142" custScaleY="41260">
        <dgm:presLayoutVars>
          <dgm:chPref val="3"/>
        </dgm:presLayoutVars>
      </dgm:prSet>
      <dgm:spPr/>
    </dgm:pt>
    <dgm:pt modelId="{627E06DC-B4B0-44F6-AA6E-CE494EFF0145}" type="pres">
      <dgm:prSet presAssocID="{4531D966-8D3E-4553-BE50-D49E9D490BFF}" presName="level3hierChild" presStyleCnt="0"/>
      <dgm:spPr/>
    </dgm:pt>
    <dgm:pt modelId="{4972D778-E877-4256-9CAC-CDE79522BE95}" type="pres">
      <dgm:prSet presAssocID="{69883F63-99B7-48F8-8709-D76A3066076B}" presName="root1" presStyleCnt="0"/>
      <dgm:spPr/>
    </dgm:pt>
    <dgm:pt modelId="{D42B39CD-3B06-47C9-B1F8-CC1C2B8756E8}" type="pres">
      <dgm:prSet presAssocID="{69883F63-99B7-48F8-8709-D76A3066076B}" presName="LevelOneTextNode" presStyleLbl="node0" presStyleIdx="1" presStyleCnt="2" custScaleX="202958" custScaleY="121183" custLinFactNeighborX="-30" custLinFactNeighborY="-791">
        <dgm:presLayoutVars>
          <dgm:chPref val="3"/>
        </dgm:presLayoutVars>
      </dgm:prSet>
      <dgm:spPr/>
    </dgm:pt>
    <dgm:pt modelId="{A2AD90D7-2C34-46E8-9396-439F1FEC3A1D}" type="pres">
      <dgm:prSet presAssocID="{69883F63-99B7-48F8-8709-D76A3066076B}" presName="level2hierChild" presStyleCnt="0"/>
      <dgm:spPr/>
    </dgm:pt>
  </dgm:ptLst>
  <dgm:cxnLst>
    <dgm:cxn modelId="{A25F8508-16E2-4011-82CC-6F12FD43DD7F}" type="presOf" srcId="{43CD8AAD-6093-4694-BE62-A8E3DF1FCBC8}" destId="{719D6FDC-3250-4496-9E40-F8A5B7FA1ABE}" srcOrd="1" destOrd="0" presId="urn:microsoft.com/office/officeart/2005/8/layout/hierarchy2"/>
    <dgm:cxn modelId="{E2DBE917-CB50-4286-BBF9-36CDC9FE556F}" type="presOf" srcId="{BAFCD0E7-C869-4B89-9AAA-0A203C213FA1}" destId="{7B820D5A-DB70-4D33-9039-8F8706456979}" srcOrd="0" destOrd="0" presId="urn:microsoft.com/office/officeart/2005/8/layout/hierarchy2"/>
    <dgm:cxn modelId="{CB45085F-0223-4F0A-9DC3-5D189D22E834}" type="presOf" srcId="{4531D966-8D3E-4553-BE50-D49E9D490BFF}" destId="{ECA2D2DD-0B08-4DD1-926E-953CD639F127}" srcOrd="0" destOrd="0" presId="urn:microsoft.com/office/officeart/2005/8/layout/hierarchy2"/>
    <dgm:cxn modelId="{AF6ECA41-8AD0-4E08-9A63-E38195895720}" type="presOf" srcId="{CFE022BC-03DD-4CFD-8941-4B94D205E807}" destId="{944EA57A-29E6-4ED4-9F8C-A874B1B05681}" srcOrd="0" destOrd="0" presId="urn:microsoft.com/office/officeart/2005/8/layout/hierarchy2"/>
    <dgm:cxn modelId="{DA6C4871-8BA4-4BF1-8002-FE4B43663E1B}" type="presOf" srcId="{0B44B94F-B7D3-4278-9FBF-5544D336E579}" destId="{FAABE183-4B75-471B-A96B-610913F96047}" srcOrd="0" destOrd="0" presId="urn:microsoft.com/office/officeart/2005/8/layout/hierarchy2"/>
    <dgm:cxn modelId="{F0A17572-7EBE-4F41-82D8-EDAD7E801A20}" type="presOf" srcId="{E3381B8C-2387-404A-9D9A-4ACC74FF4AAA}" destId="{93E3F718-677D-4283-B51E-CA63D397BC42}" srcOrd="0" destOrd="0" presId="urn:microsoft.com/office/officeart/2005/8/layout/hierarchy2"/>
    <dgm:cxn modelId="{C4FB6853-1F7A-4040-AFD4-EDFEF3F281F5}" type="presOf" srcId="{43CD8AAD-6093-4694-BE62-A8E3DF1FCBC8}" destId="{ECF847FC-C739-4160-9AAB-7029D92DFBD9}" srcOrd="0" destOrd="0" presId="urn:microsoft.com/office/officeart/2005/8/layout/hierarchy2"/>
    <dgm:cxn modelId="{14A18159-79B3-4DEE-82D0-3D95E5E6C93B}" type="presOf" srcId="{E3744178-CABB-4BF1-A49D-AD8D2B6A0153}" destId="{8F52F657-5798-4F04-98C5-93305991FCD5}" srcOrd="0" destOrd="0" presId="urn:microsoft.com/office/officeart/2005/8/layout/hierarchy2"/>
    <dgm:cxn modelId="{7DC1CA80-9BC2-444D-B777-CEF14B4162F0}" type="presOf" srcId="{69883F63-99B7-48F8-8709-D76A3066076B}" destId="{D42B39CD-3B06-47C9-B1F8-CC1C2B8756E8}" srcOrd="0" destOrd="0" presId="urn:microsoft.com/office/officeart/2005/8/layout/hierarchy2"/>
    <dgm:cxn modelId="{92EF9681-6A3B-4040-B51E-0D45D76BF7AE}" type="presOf" srcId="{B2BBCA73-495E-4DA7-8BDB-E8F8CA919481}" destId="{84915D29-2B72-4227-AB8A-83E4993CDE45}" srcOrd="0" destOrd="0" presId="urn:microsoft.com/office/officeart/2005/8/layout/hierarchy2"/>
    <dgm:cxn modelId="{5DE20D84-23C7-4724-9036-89F5ED7008B0}" srcId="{BAFCD0E7-C869-4B89-9AAA-0A203C213FA1}" destId="{48FCD23D-6F43-403A-BF07-6DBB2C0ED8E4}" srcOrd="3" destOrd="0" parTransId="{C055E2D2-0F40-4753-9DBE-8C5C72755712}" sibTransId="{5D2F9AA8-E197-440C-A531-9218DDBA46CA}"/>
    <dgm:cxn modelId="{326D7B8D-02D2-47F0-A6B6-953920DD902D}" type="presOf" srcId="{C7B68632-92B0-446B-98FF-7D8642D626BA}" destId="{B02AE7D3-8BBC-41A6-81F8-26CC910E4AF6}" srcOrd="0" destOrd="0" presId="urn:microsoft.com/office/officeart/2005/8/layout/hierarchy2"/>
    <dgm:cxn modelId="{3B1C4B8F-E53E-4DEC-BE25-D082B3FBD3E4}" type="presOf" srcId="{48FCD23D-6F43-403A-BF07-6DBB2C0ED8E4}" destId="{4035BC6D-8905-486D-BF32-E4F398C0B2B9}" srcOrd="0" destOrd="0" presId="urn:microsoft.com/office/officeart/2005/8/layout/hierarchy2"/>
    <dgm:cxn modelId="{D4148F91-3858-407C-810E-088D40CBA055}" type="presOf" srcId="{5CBF3E2B-F64E-4C39-BE44-D5BD3F695365}" destId="{8AD01927-18A1-4B59-9612-AD1D0FBA73FD}" srcOrd="0" destOrd="0" presId="urn:microsoft.com/office/officeart/2005/8/layout/hierarchy2"/>
    <dgm:cxn modelId="{99E70D94-51F0-4DBE-B627-AC07B941A49F}" type="presOf" srcId="{E3381B8C-2387-404A-9D9A-4ACC74FF4AAA}" destId="{B227F9DE-2635-42F7-B75E-2BDC7074300E}" srcOrd="1" destOrd="0" presId="urn:microsoft.com/office/officeart/2005/8/layout/hierarchy2"/>
    <dgm:cxn modelId="{26AC4DAB-1D35-4720-A3B2-865CE7E37D29}" srcId="{0B44B94F-B7D3-4278-9FBF-5544D336E579}" destId="{69883F63-99B7-48F8-8709-D76A3066076B}" srcOrd="1" destOrd="0" parTransId="{97FF020A-B5CD-40DD-9133-4B78C4E072F8}" sibTransId="{0121DFE6-E531-4394-B8BA-1E9672877FFF}"/>
    <dgm:cxn modelId="{A54B38AC-3E6C-46A0-8679-795F246DE5BD}" srcId="{BAFCD0E7-C869-4B89-9AAA-0A203C213FA1}" destId="{5CBF3E2B-F64E-4C39-BE44-D5BD3F695365}" srcOrd="2" destOrd="0" parTransId="{43CD8AAD-6093-4694-BE62-A8E3DF1FCBC8}" sibTransId="{9E3C3392-0D76-4203-A133-AD9261C121C9}"/>
    <dgm:cxn modelId="{54C45EAC-F7D8-43BD-AB8F-B66A35813143}" srcId="{0B44B94F-B7D3-4278-9FBF-5544D336E579}" destId="{BAFCD0E7-C869-4B89-9AAA-0A203C213FA1}" srcOrd="0" destOrd="0" parTransId="{B45CA904-9503-46A4-8203-AA5A897E2113}" sibTransId="{709F16EE-97A6-4130-AA1C-3C057371F949}"/>
    <dgm:cxn modelId="{C090E1B7-FD3D-401F-BF23-4A1A146D4558}" srcId="{BAFCD0E7-C869-4B89-9AAA-0A203C213FA1}" destId="{4531D966-8D3E-4553-BE50-D49E9D490BFF}" srcOrd="4" destOrd="0" parTransId="{E3381B8C-2387-404A-9D9A-4ACC74FF4AAA}" sibTransId="{3B8D5BEA-B8AE-4835-A29E-ACDDC6A56FBF}"/>
    <dgm:cxn modelId="{1112C1BA-FF16-43DF-B986-22C2B7DE37A0}" type="presOf" srcId="{B2BBCA73-495E-4DA7-8BDB-E8F8CA919481}" destId="{FA2C2DB2-227C-4759-AD43-DA401AC822CC}" srcOrd="1" destOrd="0" presId="urn:microsoft.com/office/officeart/2005/8/layout/hierarchy2"/>
    <dgm:cxn modelId="{02FFC7C8-6E92-4137-81ED-D3FD0B65006F}" type="presOf" srcId="{CFE022BC-03DD-4CFD-8941-4B94D205E807}" destId="{8CA91646-D918-440E-8018-FE499C8DE344}" srcOrd="1" destOrd="0" presId="urn:microsoft.com/office/officeart/2005/8/layout/hierarchy2"/>
    <dgm:cxn modelId="{09C7B0E4-1462-4E76-801C-EDF4B70A578D}" srcId="{BAFCD0E7-C869-4B89-9AAA-0A203C213FA1}" destId="{C7B68632-92B0-446B-98FF-7D8642D626BA}" srcOrd="1" destOrd="0" parTransId="{B2BBCA73-495E-4DA7-8BDB-E8F8CA919481}" sibTransId="{D259983F-ACC5-4ECF-88F0-67CB95AE64C1}"/>
    <dgm:cxn modelId="{148622EE-1044-4DAE-AED6-25BCE0947108}" srcId="{BAFCD0E7-C869-4B89-9AAA-0A203C213FA1}" destId="{E3744178-CABB-4BF1-A49D-AD8D2B6A0153}" srcOrd="0" destOrd="0" parTransId="{CFE022BC-03DD-4CFD-8941-4B94D205E807}" sibTransId="{0711FAEA-562D-4E61-8274-5AA978DFB711}"/>
    <dgm:cxn modelId="{0C34CAF0-D7B6-4DCC-9EAB-EAC726E7870E}" type="presOf" srcId="{C055E2D2-0F40-4753-9DBE-8C5C72755712}" destId="{670A8EFC-E87D-43D5-B4FA-7F7980D5D706}" srcOrd="0" destOrd="0" presId="urn:microsoft.com/office/officeart/2005/8/layout/hierarchy2"/>
    <dgm:cxn modelId="{1F1DEEF5-6DA2-4CE8-AC42-29A4B2751CAC}" type="presOf" srcId="{C055E2D2-0F40-4753-9DBE-8C5C72755712}" destId="{C058D016-B62F-47D8-B60B-9DBD5CE75C2B}" srcOrd="1" destOrd="0" presId="urn:microsoft.com/office/officeart/2005/8/layout/hierarchy2"/>
    <dgm:cxn modelId="{44D93600-79E3-4D39-A83C-443DA669EB1F}" type="presParOf" srcId="{FAABE183-4B75-471B-A96B-610913F96047}" destId="{F5E30373-502B-43F4-B466-BC8341D47AB4}" srcOrd="0" destOrd="0" presId="urn:microsoft.com/office/officeart/2005/8/layout/hierarchy2"/>
    <dgm:cxn modelId="{2FBDA174-0A74-4F98-87ED-C33042B8C186}" type="presParOf" srcId="{F5E30373-502B-43F4-B466-BC8341D47AB4}" destId="{7B820D5A-DB70-4D33-9039-8F8706456979}" srcOrd="0" destOrd="0" presId="urn:microsoft.com/office/officeart/2005/8/layout/hierarchy2"/>
    <dgm:cxn modelId="{EABDAD0F-C4AF-4D07-A46D-DFAFA19181D6}" type="presParOf" srcId="{F5E30373-502B-43F4-B466-BC8341D47AB4}" destId="{CE6F07F0-FED5-4CF1-A14F-1C6D545F1E07}" srcOrd="1" destOrd="0" presId="urn:microsoft.com/office/officeart/2005/8/layout/hierarchy2"/>
    <dgm:cxn modelId="{721FFB35-3334-4FE9-B691-1A1E02AC5631}" type="presParOf" srcId="{CE6F07F0-FED5-4CF1-A14F-1C6D545F1E07}" destId="{944EA57A-29E6-4ED4-9F8C-A874B1B05681}" srcOrd="0" destOrd="0" presId="urn:microsoft.com/office/officeart/2005/8/layout/hierarchy2"/>
    <dgm:cxn modelId="{87E27EBD-91D1-431A-A6E1-DF334D3E4353}" type="presParOf" srcId="{944EA57A-29E6-4ED4-9F8C-A874B1B05681}" destId="{8CA91646-D918-440E-8018-FE499C8DE344}" srcOrd="0" destOrd="0" presId="urn:microsoft.com/office/officeart/2005/8/layout/hierarchy2"/>
    <dgm:cxn modelId="{52EEFC94-5B5E-4302-8C0D-80DD846903F0}" type="presParOf" srcId="{CE6F07F0-FED5-4CF1-A14F-1C6D545F1E07}" destId="{15FA30B2-0235-465F-9BB4-B421460D214A}" srcOrd="1" destOrd="0" presId="urn:microsoft.com/office/officeart/2005/8/layout/hierarchy2"/>
    <dgm:cxn modelId="{15F11C57-9E34-46F3-B5B0-FC378B0F9300}" type="presParOf" srcId="{15FA30B2-0235-465F-9BB4-B421460D214A}" destId="{8F52F657-5798-4F04-98C5-93305991FCD5}" srcOrd="0" destOrd="0" presId="urn:microsoft.com/office/officeart/2005/8/layout/hierarchy2"/>
    <dgm:cxn modelId="{102188AA-26F5-4B03-958E-9275CBD3E98F}" type="presParOf" srcId="{15FA30B2-0235-465F-9BB4-B421460D214A}" destId="{71F3FABA-16B4-4C5F-B960-E05FBD22B37E}" srcOrd="1" destOrd="0" presId="urn:microsoft.com/office/officeart/2005/8/layout/hierarchy2"/>
    <dgm:cxn modelId="{586DD256-AFFC-4B39-B8CD-925A0E6A75A0}" type="presParOf" srcId="{CE6F07F0-FED5-4CF1-A14F-1C6D545F1E07}" destId="{84915D29-2B72-4227-AB8A-83E4993CDE45}" srcOrd="2" destOrd="0" presId="urn:microsoft.com/office/officeart/2005/8/layout/hierarchy2"/>
    <dgm:cxn modelId="{0D2F700D-191E-4F42-973F-38B743038ED7}" type="presParOf" srcId="{84915D29-2B72-4227-AB8A-83E4993CDE45}" destId="{FA2C2DB2-227C-4759-AD43-DA401AC822CC}" srcOrd="0" destOrd="0" presId="urn:microsoft.com/office/officeart/2005/8/layout/hierarchy2"/>
    <dgm:cxn modelId="{E99C67C9-0734-4E63-9A7F-ACF9B23E132C}" type="presParOf" srcId="{CE6F07F0-FED5-4CF1-A14F-1C6D545F1E07}" destId="{62B97BCC-4BA3-45F5-A2A9-F09E4C07430D}" srcOrd="3" destOrd="0" presId="urn:microsoft.com/office/officeart/2005/8/layout/hierarchy2"/>
    <dgm:cxn modelId="{21FB6B57-CF2F-46F2-B907-928D3793BF2F}" type="presParOf" srcId="{62B97BCC-4BA3-45F5-A2A9-F09E4C07430D}" destId="{B02AE7D3-8BBC-41A6-81F8-26CC910E4AF6}" srcOrd="0" destOrd="0" presId="urn:microsoft.com/office/officeart/2005/8/layout/hierarchy2"/>
    <dgm:cxn modelId="{3A9946F1-2DB8-4A58-B455-1F8CF43500F8}" type="presParOf" srcId="{62B97BCC-4BA3-45F5-A2A9-F09E4C07430D}" destId="{C63BC564-1EAC-4A0D-B142-C23AF9687786}" srcOrd="1" destOrd="0" presId="urn:microsoft.com/office/officeart/2005/8/layout/hierarchy2"/>
    <dgm:cxn modelId="{6684BE2B-FE99-4064-BB4B-3174D758FDCE}" type="presParOf" srcId="{CE6F07F0-FED5-4CF1-A14F-1C6D545F1E07}" destId="{ECF847FC-C739-4160-9AAB-7029D92DFBD9}" srcOrd="4" destOrd="0" presId="urn:microsoft.com/office/officeart/2005/8/layout/hierarchy2"/>
    <dgm:cxn modelId="{33F28B88-07C9-4744-8D27-776D609B8B5B}" type="presParOf" srcId="{ECF847FC-C739-4160-9AAB-7029D92DFBD9}" destId="{719D6FDC-3250-4496-9E40-F8A5B7FA1ABE}" srcOrd="0" destOrd="0" presId="urn:microsoft.com/office/officeart/2005/8/layout/hierarchy2"/>
    <dgm:cxn modelId="{4768C63B-CD70-406D-97B8-B38098213727}" type="presParOf" srcId="{CE6F07F0-FED5-4CF1-A14F-1C6D545F1E07}" destId="{5E5A2AB2-485E-4BFA-8261-6A34EEBF83A0}" srcOrd="5" destOrd="0" presId="urn:microsoft.com/office/officeart/2005/8/layout/hierarchy2"/>
    <dgm:cxn modelId="{5DE13653-9D4A-4085-A236-91E928B76545}" type="presParOf" srcId="{5E5A2AB2-485E-4BFA-8261-6A34EEBF83A0}" destId="{8AD01927-18A1-4B59-9612-AD1D0FBA73FD}" srcOrd="0" destOrd="0" presId="urn:microsoft.com/office/officeart/2005/8/layout/hierarchy2"/>
    <dgm:cxn modelId="{E0BC2561-EDCE-4FB8-918C-CBF9FA9388FA}" type="presParOf" srcId="{5E5A2AB2-485E-4BFA-8261-6A34EEBF83A0}" destId="{36A84495-5B3C-41B9-B2DF-F786E4E0FEC4}" srcOrd="1" destOrd="0" presId="urn:microsoft.com/office/officeart/2005/8/layout/hierarchy2"/>
    <dgm:cxn modelId="{803985B7-EBC7-4BD9-A297-BCFD8D518056}" type="presParOf" srcId="{CE6F07F0-FED5-4CF1-A14F-1C6D545F1E07}" destId="{670A8EFC-E87D-43D5-B4FA-7F7980D5D706}" srcOrd="6" destOrd="0" presId="urn:microsoft.com/office/officeart/2005/8/layout/hierarchy2"/>
    <dgm:cxn modelId="{CE3933E8-6214-493F-B81D-BD72879E7A85}" type="presParOf" srcId="{670A8EFC-E87D-43D5-B4FA-7F7980D5D706}" destId="{C058D016-B62F-47D8-B60B-9DBD5CE75C2B}" srcOrd="0" destOrd="0" presId="urn:microsoft.com/office/officeart/2005/8/layout/hierarchy2"/>
    <dgm:cxn modelId="{26E28D71-A04A-4957-BBFC-8B93BE053345}" type="presParOf" srcId="{CE6F07F0-FED5-4CF1-A14F-1C6D545F1E07}" destId="{E31D035F-2E65-429E-A715-EAF042B133B4}" srcOrd="7" destOrd="0" presId="urn:microsoft.com/office/officeart/2005/8/layout/hierarchy2"/>
    <dgm:cxn modelId="{5B14A723-C118-4C19-A34A-51E4D4856E4E}" type="presParOf" srcId="{E31D035F-2E65-429E-A715-EAF042B133B4}" destId="{4035BC6D-8905-486D-BF32-E4F398C0B2B9}" srcOrd="0" destOrd="0" presId="urn:microsoft.com/office/officeart/2005/8/layout/hierarchy2"/>
    <dgm:cxn modelId="{7BFD1E7F-0D6E-42E9-AEF5-13438755830D}" type="presParOf" srcId="{E31D035F-2E65-429E-A715-EAF042B133B4}" destId="{633E52F7-96D1-4AFE-8AA3-74C9C0C0B959}" srcOrd="1" destOrd="0" presId="urn:microsoft.com/office/officeart/2005/8/layout/hierarchy2"/>
    <dgm:cxn modelId="{240C5DF6-832B-4108-89A2-497CA59D2852}" type="presParOf" srcId="{CE6F07F0-FED5-4CF1-A14F-1C6D545F1E07}" destId="{93E3F718-677D-4283-B51E-CA63D397BC42}" srcOrd="8" destOrd="0" presId="urn:microsoft.com/office/officeart/2005/8/layout/hierarchy2"/>
    <dgm:cxn modelId="{B0CF9660-4089-4D5A-B416-52DBA74B8524}" type="presParOf" srcId="{93E3F718-677D-4283-B51E-CA63D397BC42}" destId="{B227F9DE-2635-42F7-B75E-2BDC7074300E}" srcOrd="0" destOrd="0" presId="urn:microsoft.com/office/officeart/2005/8/layout/hierarchy2"/>
    <dgm:cxn modelId="{8DB438B1-B804-4899-B833-368A3C7DAE36}" type="presParOf" srcId="{CE6F07F0-FED5-4CF1-A14F-1C6D545F1E07}" destId="{0AD9C2D9-3520-41E6-B5A4-FC77F8D66894}" srcOrd="9" destOrd="0" presId="urn:microsoft.com/office/officeart/2005/8/layout/hierarchy2"/>
    <dgm:cxn modelId="{78E05A34-98AD-4000-95ED-4999D9029CF1}" type="presParOf" srcId="{0AD9C2D9-3520-41E6-B5A4-FC77F8D66894}" destId="{ECA2D2DD-0B08-4DD1-926E-953CD639F127}" srcOrd="0" destOrd="0" presId="urn:microsoft.com/office/officeart/2005/8/layout/hierarchy2"/>
    <dgm:cxn modelId="{B021F829-5FD4-4A9D-89CD-5DA76C020AF3}" type="presParOf" srcId="{0AD9C2D9-3520-41E6-B5A4-FC77F8D66894}" destId="{627E06DC-B4B0-44F6-AA6E-CE494EFF0145}" srcOrd="1" destOrd="0" presId="urn:microsoft.com/office/officeart/2005/8/layout/hierarchy2"/>
    <dgm:cxn modelId="{C97A3762-A297-40EC-BD53-ABF359B21B85}" type="presParOf" srcId="{FAABE183-4B75-471B-A96B-610913F96047}" destId="{4972D778-E877-4256-9CAC-CDE79522BE95}" srcOrd="1" destOrd="0" presId="urn:microsoft.com/office/officeart/2005/8/layout/hierarchy2"/>
    <dgm:cxn modelId="{FC341E97-5828-47C0-9B53-FA1F4D5A06EF}" type="presParOf" srcId="{4972D778-E877-4256-9CAC-CDE79522BE95}" destId="{D42B39CD-3B06-47C9-B1F8-CC1C2B8756E8}" srcOrd="0" destOrd="0" presId="urn:microsoft.com/office/officeart/2005/8/layout/hierarchy2"/>
    <dgm:cxn modelId="{BD7F86AC-CA1C-41FC-8CB8-EBBB9ED8C542}" type="presParOf" srcId="{4972D778-E877-4256-9CAC-CDE79522BE95}" destId="{A2AD90D7-2C34-46E8-9396-439F1FEC3A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44B94F-B7D3-4278-9FBF-5544D336E57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FCD0E7-C869-4B89-9AAA-0A203C213FA1}">
      <dgm:prSet custT="1"/>
      <dgm:spPr>
        <a:solidFill>
          <a:srgbClr val="33CCCC"/>
        </a:solidFill>
      </dgm:spPr>
      <dgm:t>
        <a:bodyPr/>
        <a:lstStyle/>
        <a:p>
          <a:r>
            <a:rPr lang="en-US" sz="2000" b="1" dirty="0"/>
            <a:t>Fund development projects, businesses, and business expansions in Opportunity Zones</a:t>
          </a:r>
          <a:endParaRPr lang="en-US" sz="2000" dirty="0"/>
        </a:p>
      </dgm:t>
    </dgm:pt>
    <dgm:pt modelId="{B45CA904-9503-46A4-8203-AA5A897E2113}" type="parTrans" cxnId="{54C45EAC-F7D8-43BD-AB8F-B66A35813143}">
      <dgm:prSet/>
      <dgm:spPr/>
      <dgm:t>
        <a:bodyPr/>
        <a:lstStyle/>
        <a:p>
          <a:endParaRPr lang="en-US"/>
        </a:p>
      </dgm:t>
    </dgm:pt>
    <dgm:pt modelId="{709F16EE-97A6-4130-AA1C-3C057371F949}" type="sibTrans" cxnId="{54C45EAC-F7D8-43BD-AB8F-B66A35813143}">
      <dgm:prSet/>
      <dgm:spPr/>
      <dgm:t>
        <a:bodyPr/>
        <a:lstStyle/>
        <a:p>
          <a:endParaRPr lang="en-US"/>
        </a:p>
      </dgm:t>
    </dgm:pt>
    <dgm:pt modelId="{69883F63-99B7-48F8-8709-D76A3066076B}">
      <dgm:prSet custT="1"/>
      <dgm:spPr>
        <a:solidFill>
          <a:srgbClr val="990033"/>
        </a:solidFill>
      </dgm:spPr>
      <dgm:t>
        <a:bodyPr/>
        <a:lstStyle/>
        <a:p>
          <a:r>
            <a:rPr lang="en-US" sz="2000" b="1" dirty="0"/>
            <a:t>Receive Opportunity Fund capital to expand businesses (business owners)</a:t>
          </a:r>
          <a:endParaRPr lang="en-US" sz="2000" dirty="0"/>
        </a:p>
      </dgm:t>
    </dgm:pt>
    <dgm:pt modelId="{97FF020A-B5CD-40DD-9133-4B78C4E072F8}" type="parTrans" cxnId="{26AC4DAB-1D35-4720-A3B2-865CE7E37D29}">
      <dgm:prSet/>
      <dgm:spPr/>
      <dgm:t>
        <a:bodyPr/>
        <a:lstStyle/>
        <a:p>
          <a:endParaRPr lang="en-US"/>
        </a:p>
      </dgm:t>
    </dgm:pt>
    <dgm:pt modelId="{0121DFE6-E531-4394-B8BA-1E9672877FFF}" type="sibTrans" cxnId="{26AC4DAB-1D35-4720-A3B2-865CE7E37D29}">
      <dgm:prSet/>
      <dgm:spPr/>
      <dgm:t>
        <a:bodyPr/>
        <a:lstStyle/>
        <a:p>
          <a:endParaRPr lang="en-US"/>
        </a:p>
      </dgm:t>
    </dgm:pt>
    <dgm:pt modelId="{22769005-9CCE-40D4-8BA5-4B5FC7032102}">
      <dgm:prSet custT="1"/>
      <dgm:spPr/>
      <dgm:t>
        <a:bodyPr/>
        <a:lstStyle/>
        <a:p>
          <a:r>
            <a:rPr lang="en-US" sz="2000" dirty="0"/>
            <a:t>Hire and employ local residents</a:t>
          </a:r>
        </a:p>
      </dgm:t>
    </dgm:pt>
    <dgm:pt modelId="{96FF6E58-D8DF-4B70-8D31-1288DA1ACE24}" type="parTrans" cxnId="{C72999DC-E5FE-47FF-B11D-A209A12E6ACE}">
      <dgm:prSet/>
      <dgm:spPr/>
      <dgm:t>
        <a:bodyPr/>
        <a:lstStyle/>
        <a:p>
          <a:endParaRPr lang="en-US"/>
        </a:p>
      </dgm:t>
    </dgm:pt>
    <dgm:pt modelId="{A4F9033E-E14B-4546-B07A-E62DD7C6586C}" type="sibTrans" cxnId="{C72999DC-E5FE-47FF-B11D-A209A12E6ACE}">
      <dgm:prSet/>
      <dgm:spPr/>
      <dgm:t>
        <a:bodyPr/>
        <a:lstStyle/>
        <a:p>
          <a:endParaRPr lang="en-US"/>
        </a:p>
      </dgm:t>
    </dgm:pt>
    <dgm:pt modelId="{FAABE183-4B75-471B-A96B-610913F96047}" type="pres">
      <dgm:prSet presAssocID="{0B44B94F-B7D3-4278-9FBF-5544D336E5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5E30373-502B-43F4-B466-BC8341D47AB4}" type="pres">
      <dgm:prSet presAssocID="{BAFCD0E7-C869-4B89-9AAA-0A203C213FA1}" presName="root1" presStyleCnt="0"/>
      <dgm:spPr/>
    </dgm:pt>
    <dgm:pt modelId="{7B820D5A-DB70-4D33-9039-8F8706456979}" type="pres">
      <dgm:prSet presAssocID="{BAFCD0E7-C869-4B89-9AAA-0A203C213FA1}" presName="LevelOneTextNode" presStyleLbl="node0" presStyleIdx="0" presStyleCnt="3" custScaleX="186355" custScaleY="29288" custLinFactNeighborX="608" custLinFactNeighborY="-10203">
        <dgm:presLayoutVars>
          <dgm:chPref val="3"/>
        </dgm:presLayoutVars>
      </dgm:prSet>
      <dgm:spPr/>
    </dgm:pt>
    <dgm:pt modelId="{CE6F07F0-FED5-4CF1-A14F-1C6D545F1E07}" type="pres">
      <dgm:prSet presAssocID="{BAFCD0E7-C869-4B89-9AAA-0A203C213FA1}" presName="level2hierChild" presStyleCnt="0"/>
      <dgm:spPr/>
    </dgm:pt>
    <dgm:pt modelId="{4972D778-E877-4256-9CAC-CDE79522BE95}" type="pres">
      <dgm:prSet presAssocID="{69883F63-99B7-48F8-8709-D76A3066076B}" presName="root1" presStyleCnt="0"/>
      <dgm:spPr/>
    </dgm:pt>
    <dgm:pt modelId="{D42B39CD-3B06-47C9-B1F8-CC1C2B8756E8}" type="pres">
      <dgm:prSet presAssocID="{69883F63-99B7-48F8-8709-D76A3066076B}" presName="LevelOneTextNode" presStyleLbl="node0" presStyleIdx="1" presStyleCnt="3" custScaleX="187320" custScaleY="28518" custLinFactNeighborX="4322" custLinFactNeighborY="-1180">
        <dgm:presLayoutVars>
          <dgm:chPref val="3"/>
        </dgm:presLayoutVars>
      </dgm:prSet>
      <dgm:spPr/>
    </dgm:pt>
    <dgm:pt modelId="{A2AD90D7-2C34-46E8-9396-439F1FEC3A1D}" type="pres">
      <dgm:prSet presAssocID="{69883F63-99B7-48F8-8709-D76A3066076B}" presName="level2hierChild" presStyleCnt="0"/>
      <dgm:spPr/>
    </dgm:pt>
    <dgm:pt modelId="{E7E3FE01-9154-429F-BB29-ED90D4123ED2}" type="pres">
      <dgm:prSet presAssocID="{22769005-9CCE-40D4-8BA5-4B5FC7032102}" presName="root1" presStyleCnt="0"/>
      <dgm:spPr/>
    </dgm:pt>
    <dgm:pt modelId="{1CAA7126-3B20-49CA-9515-4F1DBFED0BF9}" type="pres">
      <dgm:prSet presAssocID="{22769005-9CCE-40D4-8BA5-4B5FC7032102}" presName="LevelOneTextNode" presStyleLbl="node0" presStyleIdx="2" presStyleCnt="3" custScaleX="186571" custScaleY="16907">
        <dgm:presLayoutVars>
          <dgm:chPref val="3"/>
        </dgm:presLayoutVars>
      </dgm:prSet>
      <dgm:spPr/>
    </dgm:pt>
    <dgm:pt modelId="{16963542-D1E6-40CC-8778-1D488FDFC5E8}" type="pres">
      <dgm:prSet presAssocID="{22769005-9CCE-40D4-8BA5-4B5FC7032102}" presName="level2hierChild" presStyleCnt="0"/>
      <dgm:spPr/>
    </dgm:pt>
  </dgm:ptLst>
  <dgm:cxnLst>
    <dgm:cxn modelId="{E2DBE917-CB50-4286-BBF9-36CDC9FE556F}" type="presOf" srcId="{BAFCD0E7-C869-4B89-9AAA-0A203C213FA1}" destId="{7B820D5A-DB70-4D33-9039-8F8706456979}" srcOrd="0" destOrd="0" presId="urn:microsoft.com/office/officeart/2005/8/layout/hierarchy2"/>
    <dgm:cxn modelId="{9D6FD338-8826-47A4-8ECE-308CE7F31704}" type="presOf" srcId="{22769005-9CCE-40D4-8BA5-4B5FC7032102}" destId="{1CAA7126-3B20-49CA-9515-4F1DBFED0BF9}" srcOrd="0" destOrd="0" presId="urn:microsoft.com/office/officeart/2005/8/layout/hierarchy2"/>
    <dgm:cxn modelId="{DA6C4871-8BA4-4BF1-8002-FE4B43663E1B}" type="presOf" srcId="{0B44B94F-B7D3-4278-9FBF-5544D336E579}" destId="{FAABE183-4B75-471B-A96B-610913F96047}" srcOrd="0" destOrd="0" presId="urn:microsoft.com/office/officeart/2005/8/layout/hierarchy2"/>
    <dgm:cxn modelId="{7DC1CA80-9BC2-444D-B777-CEF14B4162F0}" type="presOf" srcId="{69883F63-99B7-48F8-8709-D76A3066076B}" destId="{D42B39CD-3B06-47C9-B1F8-CC1C2B8756E8}" srcOrd="0" destOrd="0" presId="urn:microsoft.com/office/officeart/2005/8/layout/hierarchy2"/>
    <dgm:cxn modelId="{26AC4DAB-1D35-4720-A3B2-865CE7E37D29}" srcId="{0B44B94F-B7D3-4278-9FBF-5544D336E579}" destId="{69883F63-99B7-48F8-8709-D76A3066076B}" srcOrd="1" destOrd="0" parTransId="{97FF020A-B5CD-40DD-9133-4B78C4E072F8}" sibTransId="{0121DFE6-E531-4394-B8BA-1E9672877FFF}"/>
    <dgm:cxn modelId="{54C45EAC-F7D8-43BD-AB8F-B66A35813143}" srcId="{0B44B94F-B7D3-4278-9FBF-5544D336E579}" destId="{BAFCD0E7-C869-4B89-9AAA-0A203C213FA1}" srcOrd="0" destOrd="0" parTransId="{B45CA904-9503-46A4-8203-AA5A897E2113}" sibTransId="{709F16EE-97A6-4130-AA1C-3C057371F949}"/>
    <dgm:cxn modelId="{C72999DC-E5FE-47FF-B11D-A209A12E6ACE}" srcId="{0B44B94F-B7D3-4278-9FBF-5544D336E579}" destId="{22769005-9CCE-40D4-8BA5-4B5FC7032102}" srcOrd="2" destOrd="0" parTransId="{96FF6E58-D8DF-4B70-8D31-1288DA1ACE24}" sibTransId="{A4F9033E-E14B-4546-B07A-E62DD7C6586C}"/>
    <dgm:cxn modelId="{44D93600-79E3-4D39-A83C-443DA669EB1F}" type="presParOf" srcId="{FAABE183-4B75-471B-A96B-610913F96047}" destId="{F5E30373-502B-43F4-B466-BC8341D47AB4}" srcOrd="0" destOrd="0" presId="urn:microsoft.com/office/officeart/2005/8/layout/hierarchy2"/>
    <dgm:cxn modelId="{2FBDA174-0A74-4F98-87ED-C33042B8C186}" type="presParOf" srcId="{F5E30373-502B-43F4-B466-BC8341D47AB4}" destId="{7B820D5A-DB70-4D33-9039-8F8706456979}" srcOrd="0" destOrd="0" presId="urn:microsoft.com/office/officeart/2005/8/layout/hierarchy2"/>
    <dgm:cxn modelId="{EABDAD0F-C4AF-4D07-A46D-DFAFA19181D6}" type="presParOf" srcId="{F5E30373-502B-43F4-B466-BC8341D47AB4}" destId="{CE6F07F0-FED5-4CF1-A14F-1C6D545F1E07}" srcOrd="1" destOrd="0" presId="urn:microsoft.com/office/officeart/2005/8/layout/hierarchy2"/>
    <dgm:cxn modelId="{C97A3762-A297-40EC-BD53-ABF359B21B85}" type="presParOf" srcId="{FAABE183-4B75-471B-A96B-610913F96047}" destId="{4972D778-E877-4256-9CAC-CDE79522BE95}" srcOrd="1" destOrd="0" presId="urn:microsoft.com/office/officeart/2005/8/layout/hierarchy2"/>
    <dgm:cxn modelId="{FC341E97-5828-47C0-9B53-FA1F4D5A06EF}" type="presParOf" srcId="{4972D778-E877-4256-9CAC-CDE79522BE95}" destId="{D42B39CD-3B06-47C9-B1F8-CC1C2B8756E8}" srcOrd="0" destOrd="0" presId="urn:microsoft.com/office/officeart/2005/8/layout/hierarchy2"/>
    <dgm:cxn modelId="{BD7F86AC-CA1C-41FC-8CB8-EBBB9ED8C542}" type="presParOf" srcId="{4972D778-E877-4256-9CAC-CDE79522BE95}" destId="{A2AD90D7-2C34-46E8-9396-439F1FEC3A1D}" srcOrd="1" destOrd="0" presId="urn:microsoft.com/office/officeart/2005/8/layout/hierarchy2"/>
    <dgm:cxn modelId="{1F3F5F2A-FDE1-4426-8640-8FB1351BB67C}" type="presParOf" srcId="{FAABE183-4B75-471B-A96B-610913F96047}" destId="{E7E3FE01-9154-429F-BB29-ED90D4123ED2}" srcOrd="2" destOrd="0" presId="urn:microsoft.com/office/officeart/2005/8/layout/hierarchy2"/>
    <dgm:cxn modelId="{B15C49C1-039A-422C-92F5-6223F1F300D7}" type="presParOf" srcId="{E7E3FE01-9154-429F-BB29-ED90D4123ED2}" destId="{1CAA7126-3B20-49CA-9515-4F1DBFED0BF9}" srcOrd="0" destOrd="0" presId="urn:microsoft.com/office/officeart/2005/8/layout/hierarchy2"/>
    <dgm:cxn modelId="{6E74AFD6-D80A-492B-B209-9685452DE664}" type="presParOf" srcId="{E7E3FE01-9154-429F-BB29-ED90D4123ED2}" destId="{16963542-D1E6-40CC-8778-1D488FDFC5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44B94F-B7D3-4278-9FBF-5544D336E57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FCD0E7-C869-4B89-9AAA-0A203C213FA1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b="1" dirty="0"/>
            <a:t>Provide input and feedback on local priorities to municipalities</a:t>
          </a:r>
          <a:endParaRPr lang="en-US" sz="2000" dirty="0"/>
        </a:p>
      </dgm:t>
    </dgm:pt>
    <dgm:pt modelId="{B45CA904-9503-46A4-8203-AA5A897E2113}" type="parTrans" cxnId="{54C45EAC-F7D8-43BD-AB8F-B66A35813143}">
      <dgm:prSet/>
      <dgm:spPr/>
      <dgm:t>
        <a:bodyPr/>
        <a:lstStyle/>
        <a:p>
          <a:endParaRPr lang="en-US"/>
        </a:p>
      </dgm:t>
    </dgm:pt>
    <dgm:pt modelId="{709F16EE-97A6-4130-AA1C-3C057371F949}" type="sibTrans" cxnId="{54C45EAC-F7D8-43BD-AB8F-B66A35813143}">
      <dgm:prSet/>
      <dgm:spPr/>
      <dgm:t>
        <a:bodyPr/>
        <a:lstStyle/>
        <a:p>
          <a:endParaRPr lang="en-US"/>
        </a:p>
      </dgm:t>
    </dgm:pt>
    <dgm:pt modelId="{E3744178-CABB-4BF1-A49D-AD8D2B6A0153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Communicate neighborhood needs</a:t>
          </a:r>
        </a:p>
      </dgm:t>
    </dgm:pt>
    <dgm:pt modelId="{CFE022BC-03DD-4CFD-8941-4B94D205E807}" type="parTrans" cxnId="{148622EE-1044-4DAE-AED6-25BCE0947108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711FAEA-562D-4E61-8274-5AA978DFB711}" type="sibTrans" cxnId="{148622EE-1044-4DAE-AED6-25BCE0947108}">
      <dgm:prSet/>
      <dgm:spPr/>
      <dgm:t>
        <a:bodyPr/>
        <a:lstStyle/>
        <a:p>
          <a:endParaRPr lang="en-US"/>
        </a:p>
      </dgm:t>
    </dgm:pt>
    <dgm:pt modelId="{C7B68632-92B0-446B-98FF-7D8642D626BA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Communicate local concerns about incoming development</a:t>
          </a:r>
        </a:p>
      </dgm:t>
    </dgm:pt>
    <dgm:pt modelId="{B2BBCA73-495E-4DA7-8BDB-E8F8CA919481}" type="parTrans" cxnId="{09C7B0E4-1462-4E76-801C-EDF4B70A578D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D259983F-ACC5-4ECF-88F0-67CB95AE64C1}" type="sibTrans" cxnId="{09C7B0E4-1462-4E76-801C-EDF4B70A578D}">
      <dgm:prSet/>
      <dgm:spPr/>
      <dgm:t>
        <a:bodyPr/>
        <a:lstStyle/>
        <a:p>
          <a:endParaRPr lang="en-US"/>
        </a:p>
      </dgm:t>
    </dgm:pt>
    <dgm:pt modelId="{69883F63-99B7-48F8-8709-D76A3066076B}">
      <dgm:prSet custT="1"/>
      <dgm:spPr>
        <a:solidFill>
          <a:srgbClr val="990033"/>
        </a:solidFill>
      </dgm:spPr>
      <dgm:t>
        <a:bodyPr/>
        <a:lstStyle/>
        <a:p>
          <a:r>
            <a:rPr lang="en-US" sz="2000" b="1" dirty="0"/>
            <a:t>Develop projects of community-benefit that could be funded by OZ investment</a:t>
          </a:r>
          <a:endParaRPr lang="en-US" sz="2000" dirty="0"/>
        </a:p>
      </dgm:t>
    </dgm:pt>
    <dgm:pt modelId="{97FF020A-B5CD-40DD-9133-4B78C4E072F8}" type="parTrans" cxnId="{26AC4DAB-1D35-4720-A3B2-865CE7E37D29}">
      <dgm:prSet/>
      <dgm:spPr/>
      <dgm:t>
        <a:bodyPr/>
        <a:lstStyle/>
        <a:p>
          <a:endParaRPr lang="en-US"/>
        </a:p>
      </dgm:t>
    </dgm:pt>
    <dgm:pt modelId="{0121DFE6-E531-4394-B8BA-1E9672877FFF}" type="sibTrans" cxnId="{26AC4DAB-1D35-4720-A3B2-865CE7E37D29}">
      <dgm:prSet/>
      <dgm:spPr/>
      <dgm:t>
        <a:bodyPr/>
        <a:lstStyle/>
        <a:p>
          <a:endParaRPr lang="en-US"/>
        </a:p>
      </dgm:t>
    </dgm:pt>
    <dgm:pt modelId="{FAABE183-4B75-471B-A96B-610913F96047}" type="pres">
      <dgm:prSet presAssocID="{0B44B94F-B7D3-4278-9FBF-5544D336E5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5E30373-502B-43F4-B466-BC8341D47AB4}" type="pres">
      <dgm:prSet presAssocID="{BAFCD0E7-C869-4B89-9AAA-0A203C213FA1}" presName="root1" presStyleCnt="0"/>
      <dgm:spPr/>
    </dgm:pt>
    <dgm:pt modelId="{7B820D5A-DB70-4D33-9039-8F8706456979}" type="pres">
      <dgm:prSet presAssocID="{BAFCD0E7-C869-4B89-9AAA-0A203C213FA1}" presName="LevelOneTextNode" presStyleLbl="node0" presStyleIdx="0" presStyleCnt="2" custScaleX="200012" custScaleY="152248" custLinFactNeighborX="2820" custLinFactNeighborY="-8602">
        <dgm:presLayoutVars>
          <dgm:chPref val="3"/>
        </dgm:presLayoutVars>
      </dgm:prSet>
      <dgm:spPr/>
    </dgm:pt>
    <dgm:pt modelId="{CE6F07F0-FED5-4CF1-A14F-1C6D545F1E07}" type="pres">
      <dgm:prSet presAssocID="{BAFCD0E7-C869-4B89-9AAA-0A203C213FA1}" presName="level2hierChild" presStyleCnt="0"/>
      <dgm:spPr/>
    </dgm:pt>
    <dgm:pt modelId="{944EA57A-29E6-4ED4-9F8C-A874B1B05681}" type="pres">
      <dgm:prSet presAssocID="{CFE022BC-03DD-4CFD-8941-4B94D205E807}" presName="conn2-1" presStyleLbl="parChTrans1D2" presStyleIdx="0" presStyleCnt="2"/>
      <dgm:spPr/>
    </dgm:pt>
    <dgm:pt modelId="{8CA91646-D918-440E-8018-FE499C8DE344}" type="pres">
      <dgm:prSet presAssocID="{CFE022BC-03DD-4CFD-8941-4B94D205E807}" presName="connTx" presStyleLbl="parChTrans1D2" presStyleIdx="0" presStyleCnt="2"/>
      <dgm:spPr/>
    </dgm:pt>
    <dgm:pt modelId="{15FA30B2-0235-465F-9BB4-B421460D214A}" type="pres">
      <dgm:prSet presAssocID="{E3744178-CABB-4BF1-A49D-AD8D2B6A0153}" presName="root2" presStyleCnt="0"/>
      <dgm:spPr/>
    </dgm:pt>
    <dgm:pt modelId="{8F52F657-5798-4F04-98C5-93305991FCD5}" type="pres">
      <dgm:prSet presAssocID="{E3744178-CABB-4BF1-A49D-AD8D2B6A0153}" presName="LevelTwoTextNode" presStyleLbl="node2" presStyleIdx="0" presStyleCnt="2" custScaleX="259570" custScaleY="42864">
        <dgm:presLayoutVars>
          <dgm:chPref val="3"/>
        </dgm:presLayoutVars>
      </dgm:prSet>
      <dgm:spPr/>
    </dgm:pt>
    <dgm:pt modelId="{71F3FABA-16B4-4C5F-B960-E05FBD22B37E}" type="pres">
      <dgm:prSet presAssocID="{E3744178-CABB-4BF1-A49D-AD8D2B6A0153}" presName="level3hierChild" presStyleCnt="0"/>
      <dgm:spPr/>
    </dgm:pt>
    <dgm:pt modelId="{84915D29-2B72-4227-AB8A-83E4993CDE45}" type="pres">
      <dgm:prSet presAssocID="{B2BBCA73-495E-4DA7-8BDB-E8F8CA919481}" presName="conn2-1" presStyleLbl="parChTrans1D2" presStyleIdx="1" presStyleCnt="2"/>
      <dgm:spPr/>
    </dgm:pt>
    <dgm:pt modelId="{FA2C2DB2-227C-4759-AD43-DA401AC822CC}" type="pres">
      <dgm:prSet presAssocID="{B2BBCA73-495E-4DA7-8BDB-E8F8CA919481}" presName="connTx" presStyleLbl="parChTrans1D2" presStyleIdx="1" presStyleCnt="2"/>
      <dgm:spPr/>
    </dgm:pt>
    <dgm:pt modelId="{62B97BCC-4BA3-45F5-A2A9-F09E4C07430D}" type="pres">
      <dgm:prSet presAssocID="{C7B68632-92B0-446B-98FF-7D8642D626BA}" presName="root2" presStyleCnt="0"/>
      <dgm:spPr/>
    </dgm:pt>
    <dgm:pt modelId="{B02AE7D3-8BBC-41A6-81F8-26CC910E4AF6}" type="pres">
      <dgm:prSet presAssocID="{C7B68632-92B0-446B-98FF-7D8642D626BA}" presName="LevelTwoTextNode" presStyleLbl="node2" presStyleIdx="1" presStyleCnt="2" custScaleX="258237" custScaleY="48084">
        <dgm:presLayoutVars>
          <dgm:chPref val="3"/>
        </dgm:presLayoutVars>
      </dgm:prSet>
      <dgm:spPr/>
    </dgm:pt>
    <dgm:pt modelId="{C63BC564-1EAC-4A0D-B142-C23AF9687786}" type="pres">
      <dgm:prSet presAssocID="{C7B68632-92B0-446B-98FF-7D8642D626BA}" presName="level3hierChild" presStyleCnt="0"/>
      <dgm:spPr/>
    </dgm:pt>
    <dgm:pt modelId="{4972D778-E877-4256-9CAC-CDE79522BE95}" type="pres">
      <dgm:prSet presAssocID="{69883F63-99B7-48F8-8709-D76A3066076B}" presName="root1" presStyleCnt="0"/>
      <dgm:spPr/>
    </dgm:pt>
    <dgm:pt modelId="{D42B39CD-3B06-47C9-B1F8-CC1C2B8756E8}" type="pres">
      <dgm:prSet presAssocID="{69883F63-99B7-48F8-8709-D76A3066076B}" presName="LevelOneTextNode" presStyleLbl="node0" presStyleIdx="1" presStyleCnt="2" custScaleX="202958" custScaleY="121183" custLinFactNeighborX="-30" custLinFactNeighborY="-791">
        <dgm:presLayoutVars>
          <dgm:chPref val="3"/>
        </dgm:presLayoutVars>
      </dgm:prSet>
      <dgm:spPr/>
    </dgm:pt>
    <dgm:pt modelId="{A2AD90D7-2C34-46E8-9396-439F1FEC3A1D}" type="pres">
      <dgm:prSet presAssocID="{69883F63-99B7-48F8-8709-D76A3066076B}" presName="level2hierChild" presStyleCnt="0"/>
      <dgm:spPr/>
    </dgm:pt>
  </dgm:ptLst>
  <dgm:cxnLst>
    <dgm:cxn modelId="{E2DBE917-CB50-4286-BBF9-36CDC9FE556F}" type="presOf" srcId="{BAFCD0E7-C869-4B89-9AAA-0A203C213FA1}" destId="{7B820D5A-DB70-4D33-9039-8F8706456979}" srcOrd="0" destOrd="0" presId="urn:microsoft.com/office/officeart/2005/8/layout/hierarchy2"/>
    <dgm:cxn modelId="{AF6ECA41-8AD0-4E08-9A63-E38195895720}" type="presOf" srcId="{CFE022BC-03DD-4CFD-8941-4B94D205E807}" destId="{944EA57A-29E6-4ED4-9F8C-A874B1B05681}" srcOrd="0" destOrd="0" presId="urn:microsoft.com/office/officeart/2005/8/layout/hierarchy2"/>
    <dgm:cxn modelId="{DA6C4871-8BA4-4BF1-8002-FE4B43663E1B}" type="presOf" srcId="{0B44B94F-B7D3-4278-9FBF-5544D336E579}" destId="{FAABE183-4B75-471B-A96B-610913F96047}" srcOrd="0" destOrd="0" presId="urn:microsoft.com/office/officeart/2005/8/layout/hierarchy2"/>
    <dgm:cxn modelId="{14A18159-79B3-4DEE-82D0-3D95E5E6C93B}" type="presOf" srcId="{E3744178-CABB-4BF1-A49D-AD8D2B6A0153}" destId="{8F52F657-5798-4F04-98C5-93305991FCD5}" srcOrd="0" destOrd="0" presId="urn:microsoft.com/office/officeart/2005/8/layout/hierarchy2"/>
    <dgm:cxn modelId="{7DC1CA80-9BC2-444D-B777-CEF14B4162F0}" type="presOf" srcId="{69883F63-99B7-48F8-8709-D76A3066076B}" destId="{D42B39CD-3B06-47C9-B1F8-CC1C2B8756E8}" srcOrd="0" destOrd="0" presId="urn:microsoft.com/office/officeart/2005/8/layout/hierarchy2"/>
    <dgm:cxn modelId="{92EF9681-6A3B-4040-B51E-0D45D76BF7AE}" type="presOf" srcId="{B2BBCA73-495E-4DA7-8BDB-E8F8CA919481}" destId="{84915D29-2B72-4227-AB8A-83E4993CDE45}" srcOrd="0" destOrd="0" presId="urn:microsoft.com/office/officeart/2005/8/layout/hierarchy2"/>
    <dgm:cxn modelId="{326D7B8D-02D2-47F0-A6B6-953920DD902D}" type="presOf" srcId="{C7B68632-92B0-446B-98FF-7D8642D626BA}" destId="{B02AE7D3-8BBC-41A6-81F8-26CC910E4AF6}" srcOrd="0" destOrd="0" presId="urn:microsoft.com/office/officeart/2005/8/layout/hierarchy2"/>
    <dgm:cxn modelId="{26AC4DAB-1D35-4720-A3B2-865CE7E37D29}" srcId="{0B44B94F-B7D3-4278-9FBF-5544D336E579}" destId="{69883F63-99B7-48F8-8709-D76A3066076B}" srcOrd="1" destOrd="0" parTransId="{97FF020A-B5CD-40DD-9133-4B78C4E072F8}" sibTransId="{0121DFE6-E531-4394-B8BA-1E9672877FFF}"/>
    <dgm:cxn modelId="{54C45EAC-F7D8-43BD-AB8F-B66A35813143}" srcId="{0B44B94F-B7D3-4278-9FBF-5544D336E579}" destId="{BAFCD0E7-C869-4B89-9AAA-0A203C213FA1}" srcOrd="0" destOrd="0" parTransId="{B45CA904-9503-46A4-8203-AA5A897E2113}" sibTransId="{709F16EE-97A6-4130-AA1C-3C057371F949}"/>
    <dgm:cxn modelId="{1112C1BA-FF16-43DF-B986-22C2B7DE37A0}" type="presOf" srcId="{B2BBCA73-495E-4DA7-8BDB-E8F8CA919481}" destId="{FA2C2DB2-227C-4759-AD43-DA401AC822CC}" srcOrd="1" destOrd="0" presId="urn:microsoft.com/office/officeart/2005/8/layout/hierarchy2"/>
    <dgm:cxn modelId="{02FFC7C8-6E92-4137-81ED-D3FD0B65006F}" type="presOf" srcId="{CFE022BC-03DD-4CFD-8941-4B94D205E807}" destId="{8CA91646-D918-440E-8018-FE499C8DE344}" srcOrd="1" destOrd="0" presId="urn:microsoft.com/office/officeart/2005/8/layout/hierarchy2"/>
    <dgm:cxn modelId="{09C7B0E4-1462-4E76-801C-EDF4B70A578D}" srcId="{BAFCD0E7-C869-4B89-9AAA-0A203C213FA1}" destId="{C7B68632-92B0-446B-98FF-7D8642D626BA}" srcOrd="1" destOrd="0" parTransId="{B2BBCA73-495E-4DA7-8BDB-E8F8CA919481}" sibTransId="{D259983F-ACC5-4ECF-88F0-67CB95AE64C1}"/>
    <dgm:cxn modelId="{148622EE-1044-4DAE-AED6-25BCE0947108}" srcId="{BAFCD0E7-C869-4B89-9AAA-0A203C213FA1}" destId="{E3744178-CABB-4BF1-A49D-AD8D2B6A0153}" srcOrd="0" destOrd="0" parTransId="{CFE022BC-03DD-4CFD-8941-4B94D205E807}" sibTransId="{0711FAEA-562D-4E61-8274-5AA978DFB711}"/>
    <dgm:cxn modelId="{44D93600-79E3-4D39-A83C-443DA669EB1F}" type="presParOf" srcId="{FAABE183-4B75-471B-A96B-610913F96047}" destId="{F5E30373-502B-43F4-B466-BC8341D47AB4}" srcOrd="0" destOrd="0" presId="urn:microsoft.com/office/officeart/2005/8/layout/hierarchy2"/>
    <dgm:cxn modelId="{2FBDA174-0A74-4F98-87ED-C33042B8C186}" type="presParOf" srcId="{F5E30373-502B-43F4-B466-BC8341D47AB4}" destId="{7B820D5A-DB70-4D33-9039-8F8706456979}" srcOrd="0" destOrd="0" presId="urn:microsoft.com/office/officeart/2005/8/layout/hierarchy2"/>
    <dgm:cxn modelId="{EABDAD0F-C4AF-4D07-A46D-DFAFA19181D6}" type="presParOf" srcId="{F5E30373-502B-43F4-B466-BC8341D47AB4}" destId="{CE6F07F0-FED5-4CF1-A14F-1C6D545F1E07}" srcOrd="1" destOrd="0" presId="urn:microsoft.com/office/officeart/2005/8/layout/hierarchy2"/>
    <dgm:cxn modelId="{721FFB35-3334-4FE9-B691-1A1E02AC5631}" type="presParOf" srcId="{CE6F07F0-FED5-4CF1-A14F-1C6D545F1E07}" destId="{944EA57A-29E6-4ED4-9F8C-A874B1B05681}" srcOrd="0" destOrd="0" presId="urn:microsoft.com/office/officeart/2005/8/layout/hierarchy2"/>
    <dgm:cxn modelId="{87E27EBD-91D1-431A-A6E1-DF334D3E4353}" type="presParOf" srcId="{944EA57A-29E6-4ED4-9F8C-A874B1B05681}" destId="{8CA91646-D918-440E-8018-FE499C8DE344}" srcOrd="0" destOrd="0" presId="urn:microsoft.com/office/officeart/2005/8/layout/hierarchy2"/>
    <dgm:cxn modelId="{52EEFC94-5B5E-4302-8C0D-80DD846903F0}" type="presParOf" srcId="{CE6F07F0-FED5-4CF1-A14F-1C6D545F1E07}" destId="{15FA30B2-0235-465F-9BB4-B421460D214A}" srcOrd="1" destOrd="0" presId="urn:microsoft.com/office/officeart/2005/8/layout/hierarchy2"/>
    <dgm:cxn modelId="{15F11C57-9E34-46F3-B5B0-FC378B0F9300}" type="presParOf" srcId="{15FA30B2-0235-465F-9BB4-B421460D214A}" destId="{8F52F657-5798-4F04-98C5-93305991FCD5}" srcOrd="0" destOrd="0" presId="urn:microsoft.com/office/officeart/2005/8/layout/hierarchy2"/>
    <dgm:cxn modelId="{102188AA-26F5-4B03-958E-9275CBD3E98F}" type="presParOf" srcId="{15FA30B2-0235-465F-9BB4-B421460D214A}" destId="{71F3FABA-16B4-4C5F-B960-E05FBD22B37E}" srcOrd="1" destOrd="0" presId="urn:microsoft.com/office/officeart/2005/8/layout/hierarchy2"/>
    <dgm:cxn modelId="{586DD256-AFFC-4B39-B8CD-925A0E6A75A0}" type="presParOf" srcId="{CE6F07F0-FED5-4CF1-A14F-1C6D545F1E07}" destId="{84915D29-2B72-4227-AB8A-83E4993CDE45}" srcOrd="2" destOrd="0" presId="urn:microsoft.com/office/officeart/2005/8/layout/hierarchy2"/>
    <dgm:cxn modelId="{0D2F700D-191E-4F42-973F-38B743038ED7}" type="presParOf" srcId="{84915D29-2B72-4227-AB8A-83E4993CDE45}" destId="{FA2C2DB2-227C-4759-AD43-DA401AC822CC}" srcOrd="0" destOrd="0" presId="urn:microsoft.com/office/officeart/2005/8/layout/hierarchy2"/>
    <dgm:cxn modelId="{E99C67C9-0734-4E63-9A7F-ACF9B23E132C}" type="presParOf" srcId="{CE6F07F0-FED5-4CF1-A14F-1C6D545F1E07}" destId="{62B97BCC-4BA3-45F5-A2A9-F09E4C07430D}" srcOrd="3" destOrd="0" presId="urn:microsoft.com/office/officeart/2005/8/layout/hierarchy2"/>
    <dgm:cxn modelId="{21FB6B57-CF2F-46F2-B907-928D3793BF2F}" type="presParOf" srcId="{62B97BCC-4BA3-45F5-A2A9-F09E4C07430D}" destId="{B02AE7D3-8BBC-41A6-81F8-26CC910E4AF6}" srcOrd="0" destOrd="0" presId="urn:microsoft.com/office/officeart/2005/8/layout/hierarchy2"/>
    <dgm:cxn modelId="{3A9946F1-2DB8-4A58-B455-1F8CF43500F8}" type="presParOf" srcId="{62B97BCC-4BA3-45F5-A2A9-F09E4C07430D}" destId="{C63BC564-1EAC-4A0D-B142-C23AF9687786}" srcOrd="1" destOrd="0" presId="urn:microsoft.com/office/officeart/2005/8/layout/hierarchy2"/>
    <dgm:cxn modelId="{C97A3762-A297-40EC-BD53-ABF359B21B85}" type="presParOf" srcId="{FAABE183-4B75-471B-A96B-610913F96047}" destId="{4972D778-E877-4256-9CAC-CDE79522BE95}" srcOrd="1" destOrd="0" presId="urn:microsoft.com/office/officeart/2005/8/layout/hierarchy2"/>
    <dgm:cxn modelId="{FC341E97-5828-47C0-9B53-FA1F4D5A06EF}" type="presParOf" srcId="{4972D778-E877-4256-9CAC-CDE79522BE95}" destId="{D42B39CD-3B06-47C9-B1F8-CC1C2B8756E8}" srcOrd="0" destOrd="0" presId="urn:microsoft.com/office/officeart/2005/8/layout/hierarchy2"/>
    <dgm:cxn modelId="{BD7F86AC-CA1C-41FC-8CB8-EBBB9ED8C542}" type="presParOf" srcId="{4972D778-E877-4256-9CAC-CDE79522BE95}" destId="{A2AD90D7-2C34-46E8-9396-439F1FEC3A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17C52-E786-4950-BFCA-B414C4BBF9A7}">
      <dsp:nvSpPr>
        <dsp:cNvPr id="0" name=""/>
        <dsp:cNvSpPr/>
      </dsp:nvSpPr>
      <dsp:spPr>
        <a:xfrm>
          <a:off x="5115" y="1899111"/>
          <a:ext cx="4156303" cy="111767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Providing Opportunity Zones resources for investors, municipalities, and residents  </a:t>
          </a:r>
          <a:endParaRPr lang="en-US" sz="2400" kern="1200" dirty="0"/>
        </a:p>
      </dsp:txBody>
      <dsp:txXfrm>
        <a:off x="37851" y="1931847"/>
        <a:ext cx="4090831" cy="1052204"/>
      </dsp:txXfrm>
    </dsp:sp>
    <dsp:sp modelId="{23E45F35-4F93-40AF-9A9F-4471EB8F50DE}">
      <dsp:nvSpPr>
        <dsp:cNvPr id="0" name=""/>
        <dsp:cNvSpPr/>
      </dsp:nvSpPr>
      <dsp:spPr>
        <a:xfrm rot="17711748">
          <a:off x="3554826" y="1485375"/>
          <a:ext cx="2112506" cy="33629"/>
        </a:xfrm>
        <a:custGeom>
          <a:avLst/>
          <a:gdLst/>
          <a:ahLst/>
          <a:cxnLst/>
          <a:rect l="0" t="0" r="0" b="0"/>
          <a:pathLst>
            <a:path>
              <a:moveTo>
                <a:pt x="0" y="16814"/>
              </a:moveTo>
              <a:lnTo>
                <a:pt x="2112506" y="16814"/>
              </a:lnTo>
            </a:path>
          </a:pathLst>
        </a:cu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baseline="0">
            <a:solidFill>
              <a:schemeClr val="accent5">
                <a:lumMod val="75000"/>
              </a:schemeClr>
            </a:solidFill>
          </a:endParaRPr>
        </a:p>
      </dsp:txBody>
      <dsp:txXfrm>
        <a:off x="4558266" y="1449377"/>
        <a:ext cx="105625" cy="105625"/>
      </dsp:txXfrm>
    </dsp:sp>
    <dsp:sp modelId="{089993EC-877C-44D5-9967-6F6250A025AD}">
      <dsp:nvSpPr>
        <dsp:cNvPr id="0" name=""/>
        <dsp:cNvSpPr/>
      </dsp:nvSpPr>
      <dsp:spPr>
        <a:xfrm>
          <a:off x="5060740" y="438467"/>
          <a:ext cx="3549193" cy="21592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“</a:t>
          </a:r>
          <a:r>
            <a:rPr lang="en-US" sz="1600" kern="1200" dirty="0">
              <a:solidFill>
                <a:schemeClr val="tx1"/>
              </a:solidFill>
            </a:rPr>
            <a:t>One-Stop-Shop” website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067064" y="444791"/>
        <a:ext cx="3536545" cy="203279"/>
      </dsp:txXfrm>
    </dsp:sp>
    <dsp:sp modelId="{F4CE9267-726A-4363-8132-7A6C59E39786}">
      <dsp:nvSpPr>
        <dsp:cNvPr id="0" name=""/>
        <dsp:cNvSpPr/>
      </dsp:nvSpPr>
      <dsp:spPr>
        <a:xfrm rot="18132041">
          <a:off x="3767258" y="1727104"/>
          <a:ext cx="1687641" cy="33629"/>
        </a:xfrm>
        <a:custGeom>
          <a:avLst/>
          <a:gdLst/>
          <a:ahLst/>
          <a:cxnLst/>
          <a:rect l="0" t="0" r="0" b="0"/>
          <a:pathLst>
            <a:path>
              <a:moveTo>
                <a:pt x="0" y="16814"/>
              </a:moveTo>
              <a:lnTo>
                <a:pt x="1687641" y="16814"/>
              </a:lnTo>
            </a:path>
          </a:pathLst>
        </a:cu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baseline="0">
            <a:solidFill>
              <a:schemeClr val="accent5">
                <a:lumMod val="75000"/>
              </a:schemeClr>
            </a:solidFill>
          </a:endParaRPr>
        </a:p>
      </dsp:txBody>
      <dsp:txXfrm>
        <a:off x="4568888" y="1701728"/>
        <a:ext cx="84382" cy="84382"/>
      </dsp:txXfrm>
    </dsp:sp>
    <dsp:sp modelId="{D1517CCA-FC5B-4FD8-B1B0-30A6F740AB27}">
      <dsp:nvSpPr>
        <dsp:cNvPr id="0" name=""/>
        <dsp:cNvSpPr/>
      </dsp:nvSpPr>
      <dsp:spPr>
        <a:xfrm>
          <a:off x="5060740" y="823016"/>
          <a:ext cx="3595104" cy="41374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Asset map with availability of state tax and development incentives </a:t>
          </a:r>
        </a:p>
      </dsp:txBody>
      <dsp:txXfrm>
        <a:off x="5072858" y="835134"/>
        <a:ext cx="3570868" cy="389507"/>
      </dsp:txXfrm>
    </dsp:sp>
    <dsp:sp modelId="{664A4BED-8842-4DC1-9450-2B29E2BE21EA}">
      <dsp:nvSpPr>
        <dsp:cNvPr id="0" name=""/>
        <dsp:cNvSpPr/>
      </dsp:nvSpPr>
      <dsp:spPr>
        <a:xfrm rot="18996584">
          <a:off x="3992301" y="2016056"/>
          <a:ext cx="1237555" cy="33629"/>
        </a:xfrm>
        <a:custGeom>
          <a:avLst/>
          <a:gdLst/>
          <a:ahLst/>
          <a:cxnLst/>
          <a:rect l="0" t="0" r="0" b="0"/>
          <a:pathLst>
            <a:path>
              <a:moveTo>
                <a:pt x="0" y="16814"/>
              </a:moveTo>
              <a:lnTo>
                <a:pt x="1237555" y="168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80140" y="2001932"/>
        <a:ext cx="61877" cy="61877"/>
      </dsp:txXfrm>
    </dsp:sp>
    <dsp:sp modelId="{F3516EDC-C00C-4BE5-8CD0-49C6D3FAC8D2}">
      <dsp:nvSpPr>
        <dsp:cNvPr id="0" name=""/>
        <dsp:cNvSpPr/>
      </dsp:nvSpPr>
      <dsp:spPr>
        <a:xfrm>
          <a:off x="5060740" y="1405383"/>
          <a:ext cx="3564122" cy="40481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Digital Marketplace matching investment opportunities to investors</a:t>
          </a:r>
        </a:p>
      </dsp:txBody>
      <dsp:txXfrm>
        <a:off x="5072597" y="1417240"/>
        <a:ext cx="3540408" cy="381104"/>
      </dsp:txXfrm>
    </dsp:sp>
    <dsp:sp modelId="{A6D6AC99-8ED8-4B2D-A928-6DBFADE0E8E0}">
      <dsp:nvSpPr>
        <dsp:cNvPr id="0" name=""/>
        <dsp:cNvSpPr/>
      </dsp:nvSpPr>
      <dsp:spPr>
        <a:xfrm rot="20291841">
          <a:off x="4126775" y="2261259"/>
          <a:ext cx="968606" cy="33629"/>
        </a:xfrm>
        <a:custGeom>
          <a:avLst/>
          <a:gdLst/>
          <a:ahLst/>
          <a:cxnLst/>
          <a:rect l="0" t="0" r="0" b="0"/>
          <a:pathLst>
            <a:path>
              <a:moveTo>
                <a:pt x="0" y="16814"/>
              </a:moveTo>
              <a:lnTo>
                <a:pt x="968606" y="16814"/>
              </a:lnTo>
            </a:path>
          </a:pathLst>
        </a:cu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baseline="0">
            <a:solidFill>
              <a:schemeClr val="accent5">
                <a:lumMod val="75000"/>
              </a:schemeClr>
            </a:solidFill>
          </a:endParaRPr>
        </a:p>
      </dsp:txBody>
      <dsp:txXfrm>
        <a:off x="4586864" y="2253858"/>
        <a:ext cx="48430" cy="48430"/>
      </dsp:txXfrm>
    </dsp:sp>
    <dsp:sp modelId="{95021421-9119-490D-8939-B8C43F0831A7}">
      <dsp:nvSpPr>
        <dsp:cNvPr id="0" name=""/>
        <dsp:cNvSpPr/>
      </dsp:nvSpPr>
      <dsp:spPr>
        <a:xfrm>
          <a:off x="5060740" y="1978824"/>
          <a:ext cx="3573070" cy="23874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Public list of pipeline “ready to go” projects</a:t>
          </a:r>
        </a:p>
      </dsp:txBody>
      <dsp:txXfrm>
        <a:off x="5067733" y="1985817"/>
        <a:ext cx="3559084" cy="224761"/>
      </dsp:txXfrm>
    </dsp:sp>
    <dsp:sp modelId="{76585F71-B314-47E7-BE4B-97BB9DC827C2}">
      <dsp:nvSpPr>
        <dsp:cNvPr id="0" name=""/>
        <dsp:cNvSpPr/>
      </dsp:nvSpPr>
      <dsp:spPr>
        <a:xfrm rot="546736">
          <a:off x="4155671" y="2513257"/>
          <a:ext cx="910815" cy="33629"/>
        </a:xfrm>
        <a:custGeom>
          <a:avLst/>
          <a:gdLst/>
          <a:ahLst/>
          <a:cxnLst/>
          <a:rect l="0" t="0" r="0" b="0"/>
          <a:pathLst>
            <a:path>
              <a:moveTo>
                <a:pt x="0" y="16814"/>
              </a:moveTo>
              <a:lnTo>
                <a:pt x="910815" y="16814"/>
              </a:lnTo>
            </a:path>
          </a:pathLst>
        </a:cu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baseline="0">
            <a:solidFill>
              <a:schemeClr val="accent5">
                <a:lumMod val="75000"/>
              </a:schemeClr>
            </a:solidFill>
          </a:endParaRPr>
        </a:p>
      </dsp:txBody>
      <dsp:txXfrm>
        <a:off x="4588309" y="2507301"/>
        <a:ext cx="45540" cy="45540"/>
      </dsp:txXfrm>
    </dsp:sp>
    <dsp:sp modelId="{0A3E77CF-B4B5-458B-892B-044E38C8FA3B}">
      <dsp:nvSpPr>
        <dsp:cNvPr id="0" name=""/>
        <dsp:cNvSpPr/>
      </dsp:nvSpPr>
      <dsp:spPr>
        <a:xfrm>
          <a:off x="5060740" y="2386194"/>
          <a:ext cx="3613023" cy="43200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Technical assistance forums for “Ready to Go” projects</a:t>
          </a:r>
        </a:p>
      </dsp:txBody>
      <dsp:txXfrm>
        <a:off x="5073393" y="2398847"/>
        <a:ext cx="3587717" cy="406694"/>
      </dsp:txXfrm>
    </dsp:sp>
    <dsp:sp modelId="{1DBEA014-39FE-44D9-885D-E1FAE01A7120}">
      <dsp:nvSpPr>
        <dsp:cNvPr id="0" name=""/>
        <dsp:cNvSpPr/>
      </dsp:nvSpPr>
      <dsp:spPr>
        <a:xfrm rot="2205349">
          <a:off x="4049840" y="2776983"/>
          <a:ext cx="1122477" cy="33629"/>
        </a:xfrm>
        <a:custGeom>
          <a:avLst/>
          <a:gdLst/>
          <a:ahLst/>
          <a:cxnLst/>
          <a:rect l="0" t="0" r="0" b="0"/>
          <a:pathLst>
            <a:path>
              <a:moveTo>
                <a:pt x="0" y="16814"/>
              </a:moveTo>
              <a:lnTo>
                <a:pt x="1122477" y="16814"/>
              </a:lnTo>
            </a:path>
          </a:pathLst>
        </a:cu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baseline="0">
            <a:solidFill>
              <a:schemeClr val="accent5">
                <a:lumMod val="75000"/>
              </a:schemeClr>
            </a:solidFill>
          </a:endParaRPr>
        </a:p>
      </dsp:txBody>
      <dsp:txXfrm>
        <a:off x="4583017" y="2765736"/>
        <a:ext cx="56123" cy="56123"/>
      </dsp:txXfrm>
    </dsp:sp>
    <dsp:sp modelId="{E52D674D-C1CC-44A7-BA8D-D5FE7F7C9093}">
      <dsp:nvSpPr>
        <dsp:cNvPr id="0" name=""/>
        <dsp:cNvSpPr/>
      </dsp:nvSpPr>
      <dsp:spPr>
        <a:xfrm>
          <a:off x="5060740" y="2986817"/>
          <a:ext cx="3536558" cy="28565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“How to” guides </a:t>
          </a:r>
        </a:p>
      </dsp:txBody>
      <dsp:txXfrm>
        <a:off x="5069107" y="2995184"/>
        <a:ext cx="3519824" cy="268924"/>
      </dsp:txXfrm>
    </dsp:sp>
    <dsp:sp modelId="{860A94AC-ED5C-482E-B0AB-227CA23E3B34}">
      <dsp:nvSpPr>
        <dsp:cNvPr id="0" name=""/>
        <dsp:cNvSpPr/>
      </dsp:nvSpPr>
      <dsp:spPr>
        <a:xfrm rot="3142798">
          <a:off x="3874440" y="3024608"/>
          <a:ext cx="1473277" cy="33629"/>
        </a:xfrm>
        <a:custGeom>
          <a:avLst/>
          <a:gdLst/>
          <a:ahLst/>
          <a:cxnLst/>
          <a:rect l="0" t="0" r="0" b="0"/>
          <a:pathLst>
            <a:path>
              <a:moveTo>
                <a:pt x="0" y="16814"/>
              </a:moveTo>
              <a:lnTo>
                <a:pt x="1473277" y="16814"/>
              </a:lnTo>
            </a:path>
          </a:pathLst>
        </a:cu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baseline="0">
            <a:solidFill>
              <a:schemeClr val="accent5">
                <a:lumMod val="75000"/>
              </a:schemeClr>
            </a:solidFill>
          </a:endParaRPr>
        </a:p>
      </dsp:txBody>
      <dsp:txXfrm>
        <a:off x="4574247" y="3004591"/>
        <a:ext cx="73663" cy="73663"/>
      </dsp:txXfrm>
    </dsp:sp>
    <dsp:sp modelId="{36EF65BF-F539-4F7F-BA0D-35D1F91CE7BF}">
      <dsp:nvSpPr>
        <dsp:cNvPr id="0" name=""/>
        <dsp:cNvSpPr/>
      </dsp:nvSpPr>
      <dsp:spPr>
        <a:xfrm>
          <a:off x="5060740" y="3441098"/>
          <a:ext cx="3603939" cy="36759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Resources for entrepreneurs in Opportunity Zones</a:t>
          </a:r>
        </a:p>
      </dsp:txBody>
      <dsp:txXfrm>
        <a:off x="5071507" y="3451865"/>
        <a:ext cx="3582405" cy="346063"/>
      </dsp:txXfrm>
    </dsp:sp>
    <dsp:sp modelId="{57129C68-CAEF-4DB0-BB8B-36BE51DB8657}">
      <dsp:nvSpPr>
        <dsp:cNvPr id="0" name=""/>
        <dsp:cNvSpPr/>
      </dsp:nvSpPr>
      <dsp:spPr>
        <a:xfrm rot="3783466">
          <a:off x="3618652" y="3325847"/>
          <a:ext cx="1984854" cy="33629"/>
        </a:xfrm>
        <a:custGeom>
          <a:avLst/>
          <a:gdLst/>
          <a:ahLst/>
          <a:cxnLst/>
          <a:rect l="0" t="0" r="0" b="0"/>
          <a:pathLst>
            <a:path>
              <a:moveTo>
                <a:pt x="0" y="16814"/>
              </a:moveTo>
              <a:lnTo>
                <a:pt x="1984854" y="16814"/>
              </a:lnTo>
            </a:path>
          </a:pathLst>
        </a:cu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baseline="0">
            <a:solidFill>
              <a:schemeClr val="accent5">
                <a:lumMod val="75000"/>
              </a:schemeClr>
            </a:solidFill>
          </a:endParaRPr>
        </a:p>
      </dsp:txBody>
      <dsp:txXfrm>
        <a:off x="4561458" y="3293040"/>
        <a:ext cx="99242" cy="99242"/>
      </dsp:txXfrm>
    </dsp:sp>
    <dsp:sp modelId="{9ABC7817-0EE9-45D1-8F09-780F46C7A59D}">
      <dsp:nvSpPr>
        <dsp:cNvPr id="0" name=""/>
        <dsp:cNvSpPr/>
      </dsp:nvSpPr>
      <dsp:spPr>
        <a:xfrm>
          <a:off x="5060740" y="3977318"/>
          <a:ext cx="3590562" cy="50011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Engage industry membership orgs &amp; chambers of commerce to educate about OZs</a:t>
          </a:r>
        </a:p>
      </dsp:txBody>
      <dsp:txXfrm>
        <a:off x="5075388" y="3991966"/>
        <a:ext cx="3561266" cy="470816"/>
      </dsp:txXfrm>
    </dsp:sp>
    <dsp:sp modelId="{3F0B2D19-241A-400F-890B-CDFB41798DBF}">
      <dsp:nvSpPr>
        <dsp:cNvPr id="0" name=""/>
        <dsp:cNvSpPr/>
      </dsp:nvSpPr>
      <dsp:spPr>
        <a:xfrm>
          <a:off x="5115" y="3185410"/>
          <a:ext cx="4154999" cy="143351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Training, educating, and supporting municipalities in leveraging their Opportunity Zones for the right kinds of development and investment</a:t>
          </a:r>
        </a:p>
      </dsp:txBody>
      <dsp:txXfrm>
        <a:off x="47101" y="3227396"/>
        <a:ext cx="4071027" cy="1349546"/>
      </dsp:txXfrm>
    </dsp:sp>
    <dsp:sp modelId="{8F3BA608-2A47-464F-9B54-B21CB1A1744E}">
      <dsp:nvSpPr>
        <dsp:cNvPr id="0" name=""/>
        <dsp:cNvSpPr/>
      </dsp:nvSpPr>
      <dsp:spPr>
        <a:xfrm>
          <a:off x="5115" y="4787551"/>
          <a:ext cx="4176133" cy="790986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Supporting small, minority and women owned businesses participation in OZ projects</a:t>
          </a:r>
        </a:p>
      </dsp:txBody>
      <dsp:txXfrm>
        <a:off x="28282" y="4810718"/>
        <a:ext cx="4129799" cy="744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5A24E-BB04-4C76-9FB1-9DF250E122E4}">
      <dsp:nvSpPr>
        <dsp:cNvPr id="0" name=""/>
        <dsp:cNvSpPr/>
      </dsp:nvSpPr>
      <dsp:spPr>
        <a:xfrm>
          <a:off x="8723" y="622033"/>
          <a:ext cx="4198173" cy="9450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/>
            <a:t>Promoting locally appropriate investments in OZs through State financing</a:t>
          </a:r>
          <a:endParaRPr lang="en-US" sz="2000" b="0" kern="1200" dirty="0"/>
        </a:p>
      </dsp:txBody>
      <dsp:txXfrm>
        <a:off x="36402" y="649712"/>
        <a:ext cx="4142815" cy="889673"/>
      </dsp:txXfrm>
    </dsp:sp>
    <dsp:sp modelId="{3FDF36F6-3FE5-45E7-B2DF-C93391CC77E6}">
      <dsp:nvSpPr>
        <dsp:cNvPr id="0" name=""/>
        <dsp:cNvSpPr/>
      </dsp:nvSpPr>
      <dsp:spPr>
        <a:xfrm rot="47980">
          <a:off x="4206843" y="1076629"/>
          <a:ext cx="1099886" cy="51190"/>
        </a:xfrm>
        <a:custGeom>
          <a:avLst/>
          <a:gdLst/>
          <a:ahLst/>
          <a:cxnLst/>
          <a:rect l="0" t="0" r="0" b="0"/>
          <a:pathLst>
            <a:path>
              <a:moveTo>
                <a:pt x="0" y="25595"/>
              </a:moveTo>
              <a:lnTo>
                <a:pt x="1099886" y="25595"/>
              </a:lnTo>
            </a:path>
          </a:pathLst>
        </a:custGeom>
        <a:noFill/>
        <a:ln w="19050" cap="flat" cmpd="sng" algn="ctr">
          <a:solidFill>
            <a:schemeClr val="tx1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29288" y="1074727"/>
        <a:ext cx="54994" cy="54994"/>
      </dsp:txXfrm>
    </dsp:sp>
    <dsp:sp modelId="{58799654-7AD9-4E3A-B0CD-713DF5FA24FE}">
      <dsp:nvSpPr>
        <dsp:cNvPr id="0" name=""/>
        <dsp:cNvSpPr/>
      </dsp:nvSpPr>
      <dsp:spPr>
        <a:xfrm>
          <a:off x="5306675" y="551282"/>
          <a:ext cx="3188042" cy="111723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solidFill>
                <a:schemeClr val="tx1"/>
              </a:solidFill>
            </a:rPr>
            <a:t>Extra points for OZs on lender loan and grant applications from State financing entities (NJRA, EDA, HMFA, DCA)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339398" y="584005"/>
        <a:ext cx="3122596" cy="1051787"/>
      </dsp:txXfrm>
    </dsp:sp>
    <dsp:sp modelId="{45088B0C-0956-4B20-9A19-F433B806AE2C}">
      <dsp:nvSpPr>
        <dsp:cNvPr id="0" name=""/>
        <dsp:cNvSpPr/>
      </dsp:nvSpPr>
      <dsp:spPr>
        <a:xfrm>
          <a:off x="8723" y="2986453"/>
          <a:ext cx="4059047" cy="988484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/>
            <a:t>Promoting transit-oriented development </a:t>
          </a:r>
          <a:endParaRPr lang="en-US" sz="2000" b="0" kern="1200" dirty="0"/>
        </a:p>
      </dsp:txBody>
      <dsp:txXfrm>
        <a:off x="37675" y="3015405"/>
        <a:ext cx="4001143" cy="930580"/>
      </dsp:txXfrm>
    </dsp:sp>
    <dsp:sp modelId="{8CF5D222-C60E-44DD-9B8C-A2E7ED9DFBE0}">
      <dsp:nvSpPr>
        <dsp:cNvPr id="0" name=""/>
        <dsp:cNvSpPr/>
      </dsp:nvSpPr>
      <dsp:spPr>
        <a:xfrm rot="19171391">
          <a:off x="3867157" y="2910977"/>
          <a:ext cx="1676442" cy="51190"/>
        </a:xfrm>
        <a:custGeom>
          <a:avLst/>
          <a:gdLst/>
          <a:ahLst/>
          <a:cxnLst/>
          <a:rect l="0" t="0" r="0" b="0"/>
          <a:pathLst>
            <a:path>
              <a:moveTo>
                <a:pt x="0" y="25595"/>
              </a:moveTo>
              <a:lnTo>
                <a:pt x="1676442" y="25595"/>
              </a:lnTo>
            </a:path>
          </a:pathLst>
        </a:custGeom>
        <a:noFill/>
        <a:ln w="1905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663467" y="2894661"/>
        <a:ext cx="83822" cy="83822"/>
      </dsp:txXfrm>
    </dsp:sp>
    <dsp:sp modelId="{9142B5D2-08B0-4881-8188-DF7BDB34D89D}">
      <dsp:nvSpPr>
        <dsp:cNvPr id="0" name=""/>
        <dsp:cNvSpPr/>
      </dsp:nvSpPr>
      <dsp:spPr>
        <a:xfrm>
          <a:off x="5342987" y="1892269"/>
          <a:ext cx="3188042" cy="1000359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solidFill>
                <a:schemeClr val="tx1"/>
              </a:solidFill>
            </a:rPr>
            <a:t>Special state incentives in OZs with Transit Villages (DOT grants, special technical assistance)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372287" y="1921569"/>
        <a:ext cx="3129442" cy="941759"/>
      </dsp:txXfrm>
    </dsp:sp>
    <dsp:sp modelId="{3C41AF3D-0CBB-42B8-92C2-06C8C5B07E5A}">
      <dsp:nvSpPr>
        <dsp:cNvPr id="0" name=""/>
        <dsp:cNvSpPr/>
      </dsp:nvSpPr>
      <dsp:spPr>
        <a:xfrm rot="72934">
          <a:off x="4067626" y="3468629"/>
          <a:ext cx="1275503" cy="51190"/>
        </a:xfrm>
        <a:custGeom>
          <a:avLst/>
          <a:gdLst/>
          <a:ahLst/>
          <a:cxnLst/>
          <a:rect l="0" t="0" r="0" b="0"/>
          <a:pathLst>
            <a:path>
              <a:moveTo>
                <a:pt x="0" y="25595"/>
              </a:moveTo>
              <a:lnTo>
                <a:pt x="1275503" y="25595"/>
              </a:lnTo>
            </a:path>
          </a:pathLst>
        </a:custGeom>
        <a:noFill/>
        <a:ln w="1905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73491" y="3462336"/>
        <a:ext cx="63775" cy="63775"/>
      </dsp:txXfrm>
    </dsp:sp>
    <dsp:sp modelId="{BBDEEC61-6029-4C78-8D12-4CA235C262AC}">
      <dsp:nvSpPr>
        <dsp:cNvPr id="0" name=""/>
        <dsp:cNvSpPr/>
      </dsp:nvSpPr>
      <dsp:spPr>
        <a:xfrm>
          <a:off x="5342987" y="3037955"/>
          <a:ext cx="3188042" cy="939595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tx1"/>
              </a:solidFill>
            </a:rPr>
            <a:t>Promote walkable mixed-use neighborhoods close to transit </a:t>
          </a:r>
          <a:r>
            <a:rPr lang="en-US" sz="1200" kern="1200" baseline="0" dirty="0">
              <a:solidFill>
                <a:schemeClr val="tx1"/>
              </a:solidFill>
            </a:rPr>
            <a:t>(i.e. Neighborhood Preservation and Main Street NJ programs)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370507" y="3065475"/>
        <a:ext cx="3133002" cy="884555"/>
      </dsp:txXfrm>
    </dsp:sp>
    <dsp:sp modelId="{994B5A91-385D-42FA-A780-6E88483DB68D}">
      <dsp:nvSpPr>
        <dsp:cNvPr id="0" name=""/>
        <dsp:cNvSpPr/>
      </dsp:nvSpPr>
      <dsp:spPr>
        <a:xfrm rot="2249490">
          <a:off x="3904550" y="3936048"/>
          <a:ext cx="1580392" cy="51190"/>
        </a:xfrm>
        <a:custGeom>
          <a:avLst/>
          <a:gdLst/>
          <a:ahLst/>
          <a:cxnLst/>
          <a:rect l="0" t="0" r="0" b="0"/>
          <a:pathLst>
            <a:path>
              <a:moveTo>
                <a:pt x="0" y="25595"/>
              </a:moveTo>
              <a:lnTo>
                <a:pt x="1580392" y="25595"/>
              </a:lnTo>
            </a:path>
          </a:pathLst>
        </a:custGeom>
        <a:noFill/>
        <a:ln w="1905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655236" y="3922133"/>
        <a:ext cx="79019" cy="79019"/>
      </dsp:txXfrm>
    </dsp:sp>
    <dsp:sp modelId="{5341BC88-9967-4C4E-A649-C744577632B9}">
      <dsp:nvSpPr>
        <dsp:cNvPr id="0" name=""/>
        <dsp:cNvSpPr/>
      </dsp:nvSpPr>
      <dsp:spPr>
        <a:xfrm>
          <a:off x="5321723" y="4063246"/>
          <a:ext cx="3188042" cy="758690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solidFill>
                <a:schemeClr val="tx1"/>
              </a:solidFill>
            </a:rPr>
            <a:t>State-funded transportation infrastructure projects in OZs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343944" y="4085467"/>
        <a:ext cx="3143600" cy="714248"/>
      </dsp:txXfrm>
    </dsp:sp>
    <dsp:sp modelId="{7DBD0832-4CB4-4CAE-BA56-62979206BB5B}">
      <dsp:nvSpPr>
        <dsp:cNvPr id="0" name=""/>
        <dsp:cNvSpPr/>
      </dsp:nvSpPr>
      <dsp:spPr>
        <a:xfrm>
          <a:off x="8723" y="4214040"/>
          <a:ext cx="4059015" cy="795942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/>
            <a:t>Evaluating progress in Opportunity Zone neighborhoods and reporting results</a:t>
          </a:r>
          <a:endParaRPr lang="en-US" sz="2000" b="0" kern="1200" dirty="0"/>
        </a:p>
      </dsp:txBody>
      <dsp:txXfrm>
        <a:off x="32035" y="4237352"/>
        <a:ext cx="4012391" cy="749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4A3A6-1C32-4F46-A49B-89CE8B36C99A}">
      <dsp:nvSpPr>
        <dsp:cNvPr id="0" name=""/>
        <dsp:cNvSpPr/>
      </dsp:nvSpPr>
      <dsp:spPr>
        <a:xfrm>
          <a:off x="9336" y="344073"/>
          <a:ext cx="8660206" cy="770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/>
            <a:t>Channel </a:t>
          </a:r>
          <a:r>
            <a:rPr lang="en-US" sz="2000" b="0" i="1" kern="1200" baseline="0" dirty="0"/>
            <a:t>appropriate</a:t>
          </a:r>
          <a:r>
            <a:rPr lang="en-US" sz="2000" b="0" kern="1200" baseline="0" dirty="0"/>
            <a:t> businesses, investment, and development into Opportunity Zones through the use of tax incentives and planning, zoning, and permitting processes</a:t>
          </a:r>
          <a:endParaRPr lang="en-US" sz="2000" b="0" kern="1200" dirty="0"/>
        </a:p>
      </dsp:txBody>
      <dsp:txXfrm>
        <a:off x="31915" y="366652"/>
        <a:ext cx="8615048" cy="725757"/>
      </dsp:txXfrm>
    </dsp:sp>
    <dsp:sp modelId="{F6BDFE36-E1BF-4BF3-AB0F-99D6C6001FAA}">
      <dsp:nvSpPr>
        <dsp:cNvPr id="0" name=""/>
        <dsp:cNvSpPr/>
      </dsp:nvSpPr>
      <dsp:spPr>
        <a:xfrm>
          <a:off x="9336" y="1201935"/>
          <a:ext cx="3755189" cy="645114"/>
        </a:xfrm>
        <a:prstGeom prst="roundRect">
          <a:avLst>
            <a:gd name="adj" fmla="val 10000"/>
          </a:avLst>
        </a:prstGeom>
        <a:solidFill>
          <a:srgbClr val="00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/>
            <a:t>Advancing local and municipal development priorities in OZs</a:t>
          </a:r>
          <a:endParaRPr lang="en-US" sz="2000" b="0" kern="1200" dirty="0"/>
        </a:p>
      </dsp:txBody>
      <dsp:txXfrm>
        <a:off x="28231" y="1220830"/>
        <a:ext cx="3717399" cy="607324"/>
      </dsp:txXfrm>
    </dsp:sp>
    <dsp:sp modelId="{F613C3B9-196A-453F-A7C4-705997606793}">
      <dsp:nvSpPr>
        <dsp:cNvPr id="0" name=""/>
        <dsp:cNvSpPr/>
      </dsp:nvSpPr>
      <dsp:spPr>
        <a:xfrm>
          <a:off x="3764525" y="1515185"/>
          <a:ext cx="463715" cy="18614"/>
        </a:xfrm>
        <a:custGeom>
          <a:avLst/>
          <a:gdLst/>
          <a:ahLst/>
          <a:cxnLst/>
          <a:rect l="0" t="0" r="0" b="0"/>
          <a:pathLst>
            <a:path>
              <a:moveTo>
                <a:pt x="0" y="9307"/>
              </a:moveTo>
              <a:lnTo>
                <a:pt x="463715" y="9307"/>
              </a:lnTo>
            </a:path>
          </a:pathLst>
        </a:custGeom>
        <a:noFill/>
        <a:ln w="19050" cap="flat" cmpd="sng" algn="ctr">
          <a:solidFill>
            <a:srgbClr val="33996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4790" y="1512900"/>
        <a:ext cx="23185" cy="23185"/>
      </dsp:txXfrm>
    </dsp:sp>
    <dsp:sp modelId="{AABAD218-6660-4D19-8895-0B56C14FEA33}">
      <dsp:nvSpPr>
        <dsp:cNvPr id="0" name=""/>
        <dsp:cNvSpPr/>
      </dsp:nvSpPr>
      <dsp:spPr>
        <a:xfrm>
          <a:off x="4228240" y="1225017"/>
          <a:ext cx="4421698" cy="598951"/>
        </a:xfrm>
        <a:prstGeom prst="roundRect">
          <a:avLst>
            <a:gd name="adj" fmla="val 10000"/>
          </a:avLst>
        </a:prstGeom>
        <a:solidFill>
          <a:srgbClr val="E1FFE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Redevelopment of vacant and blighted properties to better uses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245783" y="1242560"/>
        <a:ext cx="4386612" cy="563865"/>
      </dsp:txXfrm>
    </dsp:sp>
    <dsp:sp modelId="{1313119D-C68F-45DC-ABB1-F28F9CB09CEA}">
      <dsp:nvSpPr>
        <dsp:cNvPr id="0" name=""/>
        <dsp:cNvSpPr/>
      </dsp:nvSpPr>
      <dsp:spPr>
        <a:xfrm>
          <a:off x="9336" y="2043801"/>
          <a:ext cx="4396461" cy="1130734"/>
        </a:xfrm>
        <a:prstGeom prst="roundRect">
          <a:avLst>
            <a:gd name="adj" fmla="val 10000"/>
          </a:avLst>
        </a:prstGeom>
        <a:solidFill>
          <a:srgbClr val="6600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/>
            <a:t>Developing an affordable housing production and preservation strategy </a:t>
          </a:r>
          <a:r>
            <a:rPr lang="en-US" sz="1600" b="0" kern="1200" baseline="0" dirty="0"/>
            <a:t>(if appropriate)</a:t>
          </a:r>
          <a:endParaRPr lang="en-US" sz="2000" b="0" kern="1200" dirty="0"/>
        </a:p>
      </dsp:txBody>
      <dsp:txXfrm>
        <a:off x="42454" y="2076919"/>
        <a:ext cx="4330225" cy="1064498"/>
      </dsp:txXfrm>
    </dsp:sp>
    <dsp:sp modelId="{19AE5A52-50DA-4780-86C8-ACE2F6FCE20F}">
      <dsp:nvSpPr>
        <dsp:cNvPr id="0" name=""/>
        <dsp:cNvSpPr/>
      </dsp:nvSpPr>
      <dsp:spPr>
        <a:xfrm rot="18607178">
          <a:off x="4277842" y="2324713"/>
          <a:ext cx="719623" cy="18614"/>
        </a:xfrm>
        <a:custGeom>
          <a:avLst/>
          <a:gdLst/>
          <a:ahLst/>
          <a:cxnLst/>
          <a:rect l="0" t="0" r="0" b="0"/>
          <a:pathLst>
            <a:path>
              <a:moveTo>
                <a:pt x="0" y="9307"/>
              </a:moveTo>
              <a:lnTo>
                <a:pt x="719623" y="9307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9664" y="2316030"/>
        <a:ext cx="35981" cy="35981"/>
      </dsp:txXfrm>
    </dsp:sp>
    <dsp:sp modelId="{39AC4A9A-B181-43EE-ABB0-45AB7398AF87}">
      <dsp:nvSpPr>
        <dsp:cNvPr id="0" name=""/>
        <dsp:cNvSpPr/>
      </dsp:nvSpPr>
      <dsp:spPr>
        <a:xfrm>
          <a:off x="4869512" y="1910915"/>
          <a:ext cx="3746042" cy="295914"/>
        </a:xfrm>
        <a:prstGeom prst="roundRect">
          <a:avLst>
            <a:gd name="adj" fmla="val 10000"/>
          </a:avLst>
        </a:prstGeom>
        <a:solidFill>
          <a:srgbClr val="F9E7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Inclusionary zoning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878179" y="1919582"/>
        <a:ext cx="3728708" cy="278580"/>
      </dsp:txXfrm>
    </dsp:sp>
    <dsp:sp modelId="{98FFEA23-21F2-4CE2-BF27-F702482BFF97}">
      <dsp:nvSpPr>
        <dsp:cNvPr id="0" name=""/>
        <dsp:cNvSpPr/>
      </dsp:nvSpPr>
      <dsp:spPr>
        <a:xfrm rot="20999862">
          <a:off x="4402397" y="2561014"/>
          <a:ext cx="447328" cy="18614"/>
        </a:xfrm>
        <a:custGeom>
          <a:avLst/>
          <a:gdLst/>
          <a:ahLst/>
          <a:cxnLst/>
          <a:rect l="0" t="0" r="0" b="0"/>
          <a:pathLst>
            <a:path>
              <a:moveTo>
                <a:pt x="0" y="9307"/>
              </a:moveTo>
              <a:lnTo>
                <a:pt x="447328" y="9307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4878" y="2559138"/>
        <a:ext cx="22366" cy="22366"/>
      </dsp:txXfrm>
    </dsp:sp>
    <dsp:sp modelId="{88A1F12A-F77C-40FD-9A7D-84020A89CFF0}">
      <dsp:nvSpPr>
        <dsp:cNvPr id="0" name=""/>
        <dsp:cNvSpPr/>
      </dsp:nvSpPr>
      <dsp:spPr>
        <a:xfrm>
          <a:off x="4846326" y="2304378"/>
          <a:ext cx="3787069" cy="454191"/>
        </a:xfrm>
        <a:prstGeom prst="roundRect">
          <a:avLst>
            <a:gd name="adj" fmla="val 10000"/>
          </a:avLst>
        </a:prstGeom>
        <a:solidFill>
          <a:srgbClr val="F9E7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Mandatory contribution to an affordable housing trust fund, etc.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859629" y="2317681"/>
        <a:ext cx="3760463" cy="427585"/>
      </dsp:txXfrm>
    </dsp:sp>
    <dsp:sp modelId="{771AFF6A-D633-4BAF-B512-A99E2AC9A4D6}">
      <dsp:nvSpPr>
        <dsp:cNvPr id="0" name=""/>
        <dsp:cNvSpPr/>
      </dsp:nvSpPr>
      <dsp:spPr>
        <a:xfrm rot="2693628">
          <a:off x="4310364" y="2830861"/>
          <a:ext cx="654580" cy="18614"/>
        </a:xfrm>
        <a:custGeom>
          <a:avLst/>
          <a:gdLst/>
          <a:ahLst/>
          <a:cxnLst/>
          <a:rect l="0" t="0" r="0" b="0"/>
          <a:pathLst>
            <a:path>
              <a:moveTo>
                <a:pt x="0" y="9307"/>
              </a:moveTo>
              <a:lnTo>
                <a:pt x="654580" y="9307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21290" y="2823804"/>
        <a:ext cx="32729" cy="32729"/>
      </dsp:txXfrm>
    </dsp:sp>
    <dsp:sp modelId="{FAF4D011-92F8-461D-B482-2DF6CEE36E16}">
      <dsp:nvSpPr>
        <dsp:cNvPr id="0" name=""/>
        <dsp:cNvSpPr/>
      </dsp:nvSpPr>
      <dsp:spPr>
        <a:xfrm>
          <a:off x="4869512" y="2834914"/>
          <a:ext cx="3767976" cy="472508"/>
        </a:xfrm>
        <a:prstGeom prst="roundRect">
          <a:avLst>
            <a:gd name="adj" fmla="val 10000"/>
          </a:avLst>
        </a:prstGeom>
        <a:solidFill>
          <a:srgbClr val="F9E7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Special incentives for redevelopment of new affordable housing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883351" y="2848753"/>
        <a:ext cx="3740298" cy="444830"/>
      </dsp:txXfrm>
    </dsp:sp>
    <dsp:sp modelId="{8FCFFB25-6FCD-452C-A97E-AC900E7B3191}">
      <dsp:nvSpPr>
        <dsp:cNvPr id="0" name=""/>
        <dsp:cNvSpPr/>
      </dsp:nvSpPr>
      <dsp:spPr>
        <a:xfrm>
          <a:off x="0" y="3499059"/>
          <a:ext cx="2895727" cy="1724226"/>
        </a:xfrm>
        <a:prstGeom prst="roundRect">
          <a:avLst>
            <a:gd name="adj" fmla="val 10000"/>
          </a:avLst>
        </a:prstGeom>
        <a:solidFill>
          <a:srgbClr val="CC99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/>
            <a:t>Special mandates for OZ projects receiving municipal funds or tax incentives </a:t>
          </a:r>
          <a:endParaRPr lang="en-US" sz="2000" b="0" kern="1200" dirty="0"/>
        </a:p>
      </dsp:txBody>
      <dsp:txXfrm>
        <a:off x="50501" y="3549560"/>
        <a:ext cx="2794725" cy="1623224"/>
      </dsp:txXfrm>
    </dsp:sp>
    <dsp:sp modelId="{C7606C50-E998-450F-94A6-35708E473EEA}">
      <dsp:nvSpPr>
        <dsp:cNvPr id="0" name=""/>
        <dsp:cNvSpPr/>
      </dsp:nvSpPr>
      <dsp:spPr>
        <a:xfrm rot="18131917">
          <a:off x="2688370" y="3976248"/>
          <a:ext cx="887766" cy="18614"/>
        </a:xfrm>
        <a:custGeom>
          <a:avLst/>
          <a:gdLst/>
          <a:ahLst/>
          <a:cxnLst/>
          <a:rect l="0" t="0" r="0" b="0"/>
          <a:pathLst>
            <a:path>
              <a:moveTo>
                <a:pt x="0" y="9307"/>
              </a:moveTo>
              <a:lnTo>
                <a:pt x="887766" y="9307"/>
              </a:lnTo>
            </a:path>
          </a:pathLst>
        </a:custGeom>
        <a:noFill/>
        <a:ln w="1905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0059" y="3963361"/>
        <a:ext cx="44388" cy="44388"/>
      </dsp:txXfrm>
    </dsp:sp>
    <dsp:sp modelId="{A374E5AE-E5A8-46F3-9A90-9C997E926EDD}">
      <dsp:nvSpPr>
        <dsp:cNvPr id="0" name=""/>
        <dsp:cNvSpPr/>
      </dsp:nvSpPr>
      <dsp:spPr>
        <a:xfrm>
          <a:off x="3368779" y="3394369"/>
          <a:ext cx="5268245" cy="431139"/>
        </a:xfrm>
        <a:prstGeom prst="roundRect">
          <a:avLst>
            <a:gd name="adj" fmla="val 10000"/>
          </a:avLst>
        </a:prstGeom>
        <a:solidFill>
          <a:srgbClr val="FFFF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Requiring small, minority and women owned businesses participation in projects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81407" y="3406997"/>
        <a:ext cx="5242989" cy="405883"/>
      </dsp:txXfrm>
    </dsp:sp>
    <dsp:sp modelId="{E3DC6050-700C-476A-8371-124613F0494B}">
      <dsp:nvSpPr>
        <dsp:cNvPr id="0" name=""/>
        <dsp:cNvSpPr/>
      </dsp:nvSpPr>
      <dsp:spPr>
        <a:xfrm rot="19933102">
          <a:off x="2864911" y="4227256"/>
          <a:ext cx="534684" cy="18614"/>
        </a:xfrm>
        <a:custGeom>
          <a:avLst/>
          <a:gdLst/>
          <a:ahLst/>
          <a:cxnLst/>
          <a:rect l="0" t="0" r="0" b="0"/>
          <a:pathLst>
            <a:path>
              <a:moveTo>
                <a:pt x="0" y="9307"/>
              </a:moveTo>
              <a:lnTo>
                <a:pt x="534684" y="9307"/>
              </a:lnTo>
            </a:path>
          </a:pathLst>
        </a:custGeom>
        <a:noFill/>
        <a:ln w="1905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8886" y="4223196"/>
        <a:ext cx="26734" cy="26734"/>
      </dsp:txXfrm>
    </dsp:sp>
    <dsp:sp modelId="{A4F856F2-3CBE-4909-ADAD-47727482A6B9}">
      <dsp:nvSpPr>
        <dsp:cNvPr id="0" name=""/>
        <dsp:cNvSpPr/>
      </dsp:nvSpPr>
      <dsp:spPr>
        <a:xfrm>
          <a:off x="3368779" y="3912455"/>
          <a:ext cx="5290422" cy="398997"/>
        </a:xfrm>
        <a:prstGeom prst="roundRect">
          <a:avLst>
            <a:gd name="adj" fmla="val 10000"/>
          </a:avLst>
        </a:prstGeom>
        <a:solidFill>
          <a:srgbClr val="FFFF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Requiring real estate development to fund and facilitate a community engagement and input process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80465" y="3924141"/>
        <a:ext cx="5267050" cy="375625"/>
      </dsp:txXfrm>
    </dsp:sp>
    <dsp:sp modelId="{BABEE5E5-CC56-4531-8D3B-75E50D07BF7E}">
      <dsp:nvSpPr>
        <dsp:cNvPr id="0" name=""/>
        <dsp:cNvSpPr/>
      </dsp:nvSpPr>
      <dsp:spPr>
        <a:xfrm rot="1566606">
          <a:off x="2868847" y="4467789"/>
          <a:ext cx="526812" cy="18614"/>
        </a:xfrm>
        <a:custGeom>
          <a:avLst/>
          <a:gdLst/>
          <a:ahLst/>
          <a:cxnLst/>
          <a:rect l="0" t="0" r="0" b="0"/>
          <a:pathLst>
            <a:path>
              <a:moveTo>
                <a:pt x="0" y="9307"/>
              </a:moveTo>
              <a:lnTo>
                <a:pt x="526812" y="9307"/>
              </a:lnTo>
            </a:path>
          </a:pathLst>
        </a:custGeom>
        <a:noFill/>
        <a:ln w="1905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9083" y="4463926"/>
        <a:ext cx="26340" cy="26340"/>
      </dsp:txXfrm>
    </dsp:sp>
    <dsp:sp modelId="{3997B35D-221F-42F4-9ACA-49017DBA86BA}">
      <dsp:nvSpPr>
        <dsp:cNvPr id="0" name=""/>
        <dsp:cNvSpPr/>
      </dsp:nvSpPr>
      <dsp:spPr>
        <a:xfrm>
          <a:off x="3368779" y="4398400"/>
          <a:ext cx="5291431" cy="389242"/>
        </a:xfrm>
        <a:prstGeom prst="roundRect">
          <a:avLst>
            <a:gd name="adj" fmla="val 10000"/>
          </a:avLst>
        </a:prstGeom>
        <a:solidFill>
          <a:srgbClr val="FFFF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Local hiring preference for construction jobs related to development projects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80180" y="4409801"/>
        <a:ext cx="5268629" cy="366440"/>
      </dsp:txXfrm>
    </dsp:sp>
    <dsp:sp modelId="{8A0903D2-3215-4A09-AA8A-3E464263A554}">
      <dsp:nvSpPr>
        <dsp:cNvPr id="0" name=""/>
        <dsp:cNvSpPr/>
      </dsp:nvSpPr>
      <dsp:spPr>
        <a:xfrm rot="3371947">
          <a:off x="2707083" y="4705171"/>
          <a:ext cx="850340" cy="18614"/>
        </a:xfrm>
        <a:custGeom>
          <a:avLst/>
          <a:gdLst/>
          <a:ahLst/>
          <a:cxnLst/>
          <a:rect l="0" t="0" r="0" b="0"/>
          <a:pathLst>
            <a:path>
              <a:moveTo>
                <a:pt x="0" y="9307"/>
              </a:moveTo>
              <a:lnTo>
                <a:pt x="850340" y="9307"/>
              </a:lnTo>
            </a:path>
          </a:pathLst>
        </a:custGeom>
        <a:noFill/>
        <a:ln w="1905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0994" y="4693220"/>
        <a:ext cx="42517" cy="42517"/>
      </dsp:txXfrm>
    </dsp:sp>
    <dsp:sp modelId="{9BA42E26-CC93-4BBF-ACD5-8FAB8437DD0C}">
      <dsp:nvSpPr>
        <dsp:cNvPr id="0" name=""/>
        <dsp:cNvSpPr/>
      </dsp:nvSpPr>
      <dsp:spPr>
        <a:xfrm>
          <a:off x="3368779" y="4874589"/>
          <a:ext cx="4523008" cy="386390"/>
        </a:xfrm>
        <a:prstGeom prst="roundRect">
          <a:avLst>
            <a:gd name="adj" fmla="val 10000"/>
          </a:avLst>
        </a:prstGeom>
        <a:solidFill>
          <a:srgbClr val="FFFF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Requirement to develop post-construction job opportunities for residents (especially harder-to-employ)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80096" y="4885906"/>
        <a:ext cx="4500374" cy="363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8A225-FEEC-4439-A454-A8C46BA7C198}">
      <dsp:nvSpPr>
        <dsp:cNvPr id="0" name=""/>
        <dsp:cNvSpPr/>
      </dsp:nvSpPr>
      <dsp:spPr>
        <a:xfrm>
          <a:off x="9540" y="21230"/>
          <a:ext cx="3406546" cy="171811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/>
            <a:t>Leverage local workforce development and job training programs to build resident skills to connect to jobs </a:t>
          </a:r>
          <a:endParaRPr lang="en-US" sz="2000" kern="1200" dirty="0"/>
        </a:p>
      </dsp:txBody>
      <dsp:txXfrm>
        <a:off x="59862" y="71552"/>
        <a:ext cx="3305902" cy="1617469"/>
      </dsp:txXfrm>
    </dsp:sp>
    <dsp:sp modelId="{FB0F3BA8-B1CB-4E1F-B909-9CB3575CDFE1}">
      <dsp:nvSpPr>
        <dsp:cNvPr id="0" name=""/>
        <dsp:cNvSpPr/>
      </dsp:nvSpPr>
      <dsp:spPr>
        <a:xfrm rot="20206890">
          <a:off x="3384929" y="712687"/>
          <a:ext cx="769400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769400" y="15936"/>
              </a:lnTo>
            </a:path>
          </a:pathLst>
        </a:custGeom>
        <a:noFill/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50394" y="709388"/>
        <a:ext cx="38470" cy="38470"/>
      </dsp:txXfrm>
    </dsp:sp>
    <dsp:sp modelId="{981B0A33-B248-4345-9E79-A79F353B2D64}">
      <dsp:nvSpPr>
        <dsp:cNvPr id="0" name=""/>
        <dsp:cNvSpPr/>
      </dsp:nvSpPr>
      <dsp:spPr>
        <a:xfrm>
          <a:off x="4123171" y="282666"/>
          <a:ext cx="4631208" cy="58858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Connect municipal, county, Workforce Investment Board, and CDC job training programs to new OZ businesses and projects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140410" y="299905"/>
        <a:ext cx="4596730" cy="554110"/>
      </dsp:txXfrm>
    </dsp:sp>
    <dsp:sp modelId="{7B820D5A-DB70-4D33-9039-8F8706456979}">
      <dsp:nvSpPr>
        <dsp:cNvPr id="0" name=""/>
        <dsp:cNvSpPr/>
      </dsp:nvSpPr>
      <dsp:spPr>
        <a:xfrm>
          <a:off x="0" y="1850977"/>
          <a:ext cx="3487932" cy="1845345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/>
            <a:t>Focus on communications &amp; outreach to neighborhood organizations and community residents on local opportunities from OZs</a:t>
          </a:r>
          <a:endParaRPr lang="en-US" sz="2000" kern="1200" dirty="0"/>
        </a:p>
      </dsp:txBody>
      <dsp:txXfrm>
        <a:off x="54048" y="1905025"/>
        <a:ext cx="3379836" cy="1737249"/>
      </dsp:txXfrm>
    </dsp:sp>
    <dsp:sp modelId="{944EA57A-29E6-4ED4-9F8C-A874B1B05681}">
      <dsp:nvSpPr>
        <dsp:cNvPr id="0" name=""/>
        <dsp:cNvSpPr/>
      </dsp:nvSpPr>
      <dsp:spPr>
        <a:xfrm rot="18621790">
          <a:off x="3295573" y="2341761"/>
          <a:ext cx="1091803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1091803" y="15936"/>
              </a:lnTo>
            </a:path>
          </a:pathLst>
        </a:custGeom>
        <a:noFill/>
        <a:ln w="19050" cap="flat" cmpd="sng" algn="ctr">
          <a:solidFill>
            <a:srgbClr val="33CC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4179" y="2330402"/>
        <a:ext cx="54590" cy="54590"/>
      </dsp:txXfrm>
    </dsp:sp>
    <dsp:sp modelId="{8F52F657-5798-4F04-98C5-93305991FCD5}">
      <dsp:nvSpPr>
        <dsp:cNvPr id="0" name=""/>
        <dsp:cNvSpPr/>
      </dsp:nvSpPr>
      <dsp:spPr>
        <a:xfrm>
          <a:off x="4195017" y="1754873"/>
          <a:ext cx="4526541" cy="373744"/>
        </a:xfrm>
        <a:prstGeom prst="roundRect">
          <a:avLst>
            <a:gd name="adj" fmla="val 10000"/>
          </a:avLst>
        </a:prstGeom>
        <a:solidFill>
          <a:srgbClr val="D1F4F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Information about housing opportunities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205964" y="1765820"/>
        <a:ext cx="4504647" cy="351850"/>
      </dsp:txXfrm>
    </dsp:sp>
    <dsp:sp modelId="{84915D29-2B72-4227-AB8A-83E4993CDE45}">
      <dsp:nvSpPr>
        <dsp:cNvPr id="0" name=""/>
        <dsp:cNvSpPr/>
      </dsp:nvSpPr>
      <dsp:spPr>
        <a:xfrm rot="20201612">
          <a:off x="3456521" y="2605407"/>
          <a:ext cx="769908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769908" y="15936"/>
              </a:lnTo>
            </a:path>
          </a:pathLst>
        </a:custGeom>
        <a:noFill/>
        <a:ln w="19050" cap="flat" cmpd="sng" algn="ctr">
          <a:solidFill>
            <a:srgbClr val="33CC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2227" y="2602096"/>
        <a:ext cx="38495" cy="38495"/>
      </dsp:txXfrm>
    </dsp:sp>
    <dsp:sp modelId="{B02AE7D3-8BBC-41A6-81F8-26CC910E4AF6}">
      <dsp:nvSpPr>
        <dsp:cNvPr id="0" name=""/>
        <dsp:cNvSpPr/>
      </dsp:nvSpPr>
      <dsp:spPr>
        <a:xfrm>
          <a:off x="4195017" y="2259407"/>
          <a:ext cx="4503296" cy="419259"/>
        </a:xfrm>
        <a:prstGeom prst="roundRect">
          <a:avLst>
            <a:gd name="adj" fmla="val 10000"/>
          </a:avLst>
        </a:prstGeom>
        <a:solidFill>
          <a:srgbClr val="D1F4F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OZ investments for community projects </a:t>
          </a:r>
          <a:br>
            <a:rPr lang="en-US" sz="1400" kern="1200" baseline="0" dirty="0">
              <a:solidFill>
                <a:schemeClr val="tx1"/>
              </a:solidFill>
            </a:rPr>
          </a:br>
          <a:r>
            <a:rPr lang="en-US" sz="1400" kern="1200" baseline="0" dirty="0">
              <a:solidFill>
                <a:schemeClr val="tx1"/>
              </a:solidFill>
            </a:rPr>
            <a:t>(i.e. health care facilities, grocery stores)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207297" y="2271687"/>
        <a:ext cx="4478736" cy="394699"/>
      </dsp:txXfrm>
    </dsp:sp>
    <dsp:sp modelId="{ECF847FC-C739-4160-9AAB-7029D92DFBD9}">
      <dsp:nvSpPr>
        <dsp:cNvPr id="0" name=""/>
        <dsp:cNvSpPr/>
      </dsp:nvSpPr>
      <dsp:spPr>
        <a:xfrm rot="1368330">
          <a:off x="3457950" y="2906369"/>
          <a:ext cx="767048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767048" y="15936"/>
              </a:lnTo>
            </a:path>
          </a:pathLst>
        </a:custGeom>
        <a:noFill/>
        <a:ln w="19050" cap="flat" cmpd="sng" algn="ctr">
          <a:solidFill>
            <a:srgbClr val="33CC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2298" y="2903129"/>
        <a:ext cx="38352" cy="38352"/>
      </dsp:txXfrm>
    </dsp:sp>
    <dsp:sp modelId="{8AD01927-18A1-4B59-9612-AD1D0FBA73FD}">
      <dsp:nvSpPr>
        <dsp:cNvPr id="0" name=""/>
        <dsp:cNvSpPr/>
      </dsp:nvSpPr>
      <dsp:spPr>
        <a:xfrm>
          <a:off x="4195017" y="2809456"/>
          <a:ext cx="4496477" cy="523010"/>
        </a:xfrm>
        <a:prstGeom prst="roundRect">
          <a:avLst>
            <a:gd name="adj" fmla="val 10000"/>
          </a:avLst>
        </a:prstGeom>
        <a:solidFill>
          <a:srgbClr val="D1F4F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Job and job training opportunities from new businesses and development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210335" y="2824774"/>
        <a:ext cx="4465841" cy="492374"/>
      </dsp:txXfrm>
    </dsp:sp>
    <dsp:sp modelId="{670A8EFC-E87D-43D5-B4FA-7F7980D5D706}">
      <dsp:nvSpPr>
        <dsp:cNvPr id="0" name=""/>
        <dsp:cNvSpPr/>
      </dsp:nvSpPr>
      <dsp:spPr>
        <a:xfrm rot="3118197">
          <a:off x="3275094" y="3194387"/>
          <a:ext cx="1108748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1108748" y="15936"/>
              </a:lnTo>
            </a:path>
          </a:pathLst>
        </a:custGeom>
        <a:noFill/>
        <a:ln w="19050" cap="flat" cmpd="sng" algn="ctr">
          <a:solidFill>
            <a:srgbClr val="33CC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1749" y="3182605"/>
        <a:ext cx="55437" cy="55437"/>
      </dsp:txXfrm>
    </dsp:sp>
    <dsp:sp modelId="{4035BC6D-8905-486D-BF32-E4F398C0B2B9}">
      <dsp:nvSpPr>
        <dsp:cNvPr id="0" name=""/>
        <dsp:cNvSpPr/>
      </dsp:nvSpPr>
      <dsp:spPr>
        <a:xfrm>
          <a:off x="4171004" y="3463256"/>
          <a:ext cx="4549822" cy="367483"/>
        </a:xfrm>
        <a:prstGeom prst="roundRect">
          <a:avLst>
            <a:gd name="adj" fmla="val 10000"/>
          </a:avLst>
        </a:prstGeom>
        <a:solidFill>
          <a:srgbClr val="D1F4F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Updates on OZ developments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181767" y="3474019"/>
        <a:ext cx="4528296" cy="345957"/>
      </dsp:txXfrm>
    </dsp:sp>
    <dsp:sp modelId="{D42B39CD-3B06-47C9-B1F8-CC1C2B8756E8}">
      <dsp:nvSpPr>
        <dsp:cNvPr id="0" name=""/>
        <dsp:cNvSpPr/>
      </dsp:nvSpPr>
      <dsp:spPr>
        <a:xfrm>
          <a:off x="9017" y="3839372"/>
          <a:ext cx="3539306" cy="1056631"/>
        </a:xfrm>
        <a:prstGeom prst="roundRect">
          <a:avLst>
            <a:gd name="adj" fmla="val 10000"/>
          </a:avLst>
        </a:prstGeom>
        <a:solidFill>
          <a:srgbClr val="9900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/>
            <a:t>Provide information to State on key OZ projects and local development priorities</a:t>
          </a:r>
          <a:endParaRPr lang="en-US" sz="2000" kern="1200" dirty="0"/>
        </a:p>
      </dsp:txBody>
      <dsp:txXfrm>
        <a:off x="39965" y="3870320"/>
        <a:ext cx="3477410" cy="9947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20D5A-DB70-4D33-9039-8F8706456979}">
      <dsp:nvSpPr>
        <dsp:cNvPr id="0" name=""/>
        <dsp:cNvSpPr/>
      </dsp:nvSpPr>
      <dsp:spPr>
        <a:xfrm>
          <a:off x="58717" y="1003122"/>
          <a:ext cx="3487932" cy="1845345"/>
        </a:xfrm>
        <a:prstGeom prst="roundRect">
          <a:avLst>
            <a:gd name="adj" fmla="val 10000"/>
          </a:avLst>
        </a:prstGeom>
        <a:solidFill>
          <a:srgbClr val="CC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Advance real estate development projects within Opportunity Zones</a:t>
          </a:r>
          <a:endParaRPr lang="en-US" sz="2000" kern="1200" dirty="0"/>
        </a:p>
      </dsp:txBody>
      <dsp:txXfrm>
        <a:off x="112765" y="1057170"/>
        <a:ext cx="3379836" cy="1737249"/>
      </dsp:txXfrm>
    </dsp:sp>
    <dsp:sp modelId="{944EA57A-29E6-4ED4-9F8C-A874B1B05681}">
      <dsp:nvSpPr>
        <dsp:cNvPr id="0" name=""/>
        <dsp:cNvSpPr/>
      </dsp:nvSpPr>
      <dsp:spPr>
        <a:xfrm rot="18300488">
          <a:off x="3305750" y="1447016"/>
          <a:ext cx="1130165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1130165" y="1593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2579" y="1434699"/>
        <a:ext cx="56508" cy="56508"/>
      </dsp:txXfrm>
    </dsp:sp>
    <dsp:sp modelId="{8F52F657-5798-4F04-98C5-93305991FCD5}">
      <dsp:nvSpPr>
        <dsp:cNvPr id="0" name=""/>
        <dsp:cNvSpPr/>
      </dsp:nvSpPr>
      <dsp:spPr>
        <a:xfrm>
          <a:off x="4195017" y="813238"/>
          <a:ext cx="4526541" cy="373744"/>
        </a:xfrm>
        <a:prstGeom prst="roundRect">
          <a:avLst>
            <a:gd name="adj" fmla="val 10000"/>
          </a:avLst>
        </a:prstGeom>
        <a:solidFill>
          <a:srgbClr val="FFD5A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Housing projects</a:t>
          </a:r>
        </a:p>
      </dsp:txBody>
      <dsp:txXfrm>
        <a:off x="4205964" y="824185"/>
        <a:ext cx="4504647" cy="351850"/>
      </dsp:txXfrm>
    </dsp:sp>
    <dsp:sp modelId="{84915D29-2B72-4227-AB8A-83E4993CDE45}">
      <dsp:nvSpPr>
        <dsp:cNvPr id="0" name=""/>
        <dsp:cNvSpPr/>
      </dsp:nvSpPr>
      <dsp:spPr>
        <a:xfrm rot="19705865">
          <a:off x="3490341" y="1710662"/>
          <a:ext cx="760985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760985" y="1593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1808" y="1707574"/>
        <a:ext cx="38049" cy="38049"/>
      </dsp:txXfrm>
    </dsp:sp>
    <dsp:sp modelId="{B02AE7D3-8BBC-41A6-81F8-26CC910E4AF6}">
      <dsp:nvSpPr>
        <dsp:cNvPr id="0" name=""/>
        <dsp:cNvSpPr/>
      </dsp:nvSpPr>
      <dsp:spPr>
        <a:xfrm>
          <a:off x="4195017" y="1317772"/>
          <a:ext cx="4503296" cy="419259"/>
        </a:xfrm>
        <a:prstGeom prst="roundRect">
          <a:avLst>
            <a:gd name="adj" fmla="val 10000"/>
          </a:avLst>
        </a:prstGeom>
        <a:solidFill>
          <a:srgbClr val="FFD5A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Retail businesses</a:t>
          </a:r>
        </a:p>
      </dsp:txBody>
      <dsp:txXfrm>
        <a:off x="4207297" y="1330052"/>
        <a:ext cx="4478736" cy="394699"/>
      </dsp:txXfrm>
    </dsp:sp>
    <dsp:sp modelId="{ECF847FC-C739-4160-9AAB-7029D92DFBD9}">
      <dsp:nvSpPr>
        <dsp:cNvPr id="0" name=""/>
        <dsp:cNvSpPr/>
      </dsp:nvSpPr>
      <dsp:spPr>
        <a:xfrm rot="566825">
          <a:off x="3542192" y="1963801"/>
          <a:ext cx="657282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657282" y="1593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4401" y="1963305"/>
        <a:ext cx="32864" cy="32864"/>
      </dsp:txXfrm>
    </dsp:sp>
    <dsp:sp modelId="{8AD01927-18A1-4B59-9612-AD1D0FBA73FD}">
      <dsp:nvSpPr>
        <dsp:cNvPr id="0" name=""/>
        <dsp:cNvSpPr/>
      </dsp:nvSpPr>
      <dsp:spPr>
        <a:xfrm>
          <a:off x="4195017" y="1867821"/>
          <a:ext cx="4496477" cy="331717"/>
        </a:xfrm>
        <a:prstGeom prst="roundRect">
          <a:avLst>
            <a:gd name="adj" fmla="val 10000"/>
          </a:avLst>
        </a:prstGeom>
        <a:solidFill>
          <a:srgbClr val="FFD5A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Industrial projects</a:t>
          </a:r>
        </a:p>
      </dsp:txBody>
      <dsp:txXfrm>
        <a:off x="4204733" y="1877537"/>
        <a:ext cx="4477045" cy="312285"/>
      </dsp:txXfrm>
    </dsp:sp>
    <dsp:sp modelId="{670A8EFC-E87D-43D5-B4FA-7F7980D5D706}">
      <dsp:nvSpPr>
        <dsp:cNvPr id="0" name=""/>
        <dsp:cNvSpPr/>
      </dsp:nvSpPr>
      <dsp:spPr>
        <a:xfrm rot="2597744">
          <a:off x="3429908" y="2203996"/>
          <a:ext cx="857837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857837" y="1593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7381" y="2198487"/>
        <a:ext cx="42891" cy="42891"/>
      </dsp:txXfrm>
    </dsp:sp>
    <dsp:sp modelId="{4035BC6D-8905-486D-BF32-E4F398C0B2B9}">
      <dsp:nvSpPr>
        <dsp:cNvPr id="0" name=""/>
        <dsp:cNvSpPr/>
      </dsp:nvSpPr>
      <dsp:spPr>
        <a:xfrm>
          <a:off x="4171004" y="2330328"/>
          <a:ext cx="4549822" cy="367483"/>
        </a:xfrm>
        <a:prstGeom prst="roundRect">
          <a:avLst>
            <a:gd name="adj" fmla="val 10000"/>
          </a:avLst>
        </a:prstGeom>
        <a:solidFill>
          <a:srgbClr val="FFD5A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Office buildings</a:t>
          </a:r>
        </a:p>
      </dsp:txBody>
      <dsp:txXfrm>
        <a:off x="4181767" y="2341091"/>
        <a:ext cx="4528296" cy="345957"/>
      </dsp:txXfrm>
    </dsp:sp>
    <dsp:sp modelId="{93E3F718-677D-4283-B51E-CA63D397BC42}">
      <dsp:nvSpPr>
        <dsp:cNvPr id="0" name=""/>
        <dsp:cNvSpPr/>
      </dsp:nvSpPr>
      <dsp:spPr>
        <a:xfrm rot="3545079">
          <a:off x="3239844" y="2451201"/>
          <a:ext cx="1261977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1261977" y="1593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9284" y="2435589"/>
        <a:ext cx="63098" cy="63098"/>
      </dsp:txXfrm>
    </dsp:sp>
    <dsp:sp modelId="{ECA2D2DD-0B08-4DD1-926E-953CD639F127}">
      <dsp:nvSpPr>
        <dsp:cNvPr id="0" name=""/>
        <dsp:cNvSpPr/>
      </dsp:nvSpPr>
      <dsp:spPr>
        <a:xfrm>
          <a:off x="4195017" y="2828601"/>
          <a:ext cx="4519078" cy="359758"/>
        </a:xfrm>
        <a:prstGeom prst="roundRect">
          <a:avLst>
            <a:gd name="adj" fmla="val 10000"/>
          </a:avLst>
        </a:prstGeom>
        <a:solidFill>
          <a:srgbClr val="FFD5A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>
              <a:solidFill>
                <a:schemeClr val="tx1"/>
              </a:solidFill>
            </a:rPr>
            <a:t>Community facilities</a:t>
          </a:r>
        </a:p>
      </dsp:txBody>
      <dsp:txXfrm>
        <a:off x="4205554" y="2839138"/>
        <a:ext cx="4498004" cy="338684"/>
      </dsp:txXfrm>
    </dsp:sp>
    <dsp:sp modelId="{D42B39CD-3B06-47C9-B1F8-CC1C2B8756E8}">
      <dsp:nvSpPr>
        <dsp:cNvPr id="0" name=""/>
        <dsp:cNvSpPr/>
      </dsp:nvSpPr>
      <dsp:spPr>
        <a:xfrm>
          <a:off x="9017" y="3047364"/>
          <a:ext cx="3539306" cy="1056631"/>
        </a:xfrm>
        <a:prstGeom prst="roundRect">
          <a:avLst>
            <a:gd name="adj" fmla="val 10000"/>
          </a:avLst>
        </a:prstGeom>
        <a:solidFill>
          <a:srgbClr val="3333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Engage investors in Opportunity Zone development projects</a:t>
          </a:r>
          <a:endParaRPr lang="en-US" sz="2000" kern="1200" dirty="0"/>
        </a:p>
      </dsp:txBody>
      <dsp:txXfrm>
        <a:off x="39965" y="3078312"/>
        <a:ext cx="3477410" cy="9947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20D5A-DB70-4D33-9039-8F8706456979}">
      <dsp:nvSpPr>
        <dsp:cNvPr id="0" name=""/>
        <dsp:cNvSpPr/>
      </dsp:nvSpPr>
      <dsp:spPr>
        <a:xfrm>
          <a:off x="32341" y="1001530"/>
          <a:ext cx="8701417" cy="683767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Fund development projects, businesses, and business expansions in Opportunity Zones</a:t>
          </a:r>
          <a:endParaRPr lang="en-US" sz="2000" kern="1200" dirty="0"/>
        </a:p>
      </dsp:txBody>
      <dsp:txXfrm>
        <a:off x="52368" y="1021557"/>
        <a:ext cx="8661363" cy="643713"/>
      </dsp:txXfrm>
    </dsp:sp>
    <dsp:sp modelId="{D42B39CD-3B06-47C9-B1F8-CC1C2B8756E8}">
      <dsp:nvSpPr>
        <dsp:cNvPr id="0" name=""/>
        <dsp:cNvSpPr/>
      </dsp:nvSpPr>
      <dsp:spPr>
        <a:xfrm>
          <a:off x="7903" y="2246147"/>
          <a:ext cx="8746476" cy="665791"/>
        </a:xfrm>
        <a:prstGeom prst="roundRect">
          <a:avLst>
            <a:gd name="adj" fmla="val 10000"/>
          </a:avLst>
        </a:prstGeom>
        <a:solidFill>
          <a:srgbClr val="9900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Receive Opportunity Fund capital to expand businesses (business owners)</a:t>
          </a:r>
          <a:endParaRPr lang="en-US" sz="2000" kern="1200" dirty="0"/>
        </a:p>
      </dsp:txBody>
      <dsp:txXfrm>
        <a:off x="27403" y="2265647"/>
        <a:ext cx="8707476" cy="626791"/>
      </dsp:txXfrm>
    </dsp:sp>
    <dsp:sp modelId="{1CAA7126-3B20-49CA-9515-4F1DBFED0BF9}">
      <dsp:nvSpPr>
        <dsp:cNvPr id="0" name=""/>
        <dsp:cNvSpPr/>
      </dsp:nvSpPr>
      <dsp:spPr>
        <a:xfrm>
          <a:off x="3951" y="3289682"/>
          <a:ext cx="8711503" cy="394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Hire and employ local residents</a:t>
          </a:r>
        </a:p>
      </dsp:txBody>
      <dsp:txXfrm>
        <a:off x="15512" y="3301243"/>
        <a:ext cx="8688381" cy="3715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20D5A-DB70-4D33-9039-8F8706456979}">
      <dsp:nvSpPr>
        <dsp:cNvPr id="0" name=""/>
        <dsp:cNvSpPr/>
      </dsp:nvSpPr>
      <dsp:spPr>
        <a:xfrm>
          <a:off x="58492" y="1125932"/>
          <a:ext cx="3497541" cy="133115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Provide input and feedback on local priorities to municipalities</a:t>
          </a:r>
          <a:endParaRPr lang="en-US" sz="2000" kern="1200" dirty="0"/>
        </a:p>
      </dsp:txBody>
      <dsp:txXfrm>
        <a:off x="97480" y="1164920"/>
        <a:ext cx="3419565" cy="1253178"/>
      </dsp:txXfrm>
    </dsp:sp>
    <dsp:sp modelId="{944EA57A-29E6-4ED4-9F8C-A874B1B05681}">
      <dsp:nvSpPr>
        <dsp:cNvPr id="0" name=""/>
        <dsp:cNvSpPr/>
      </dsp:nvSpPr>
      <dsp:spPr>
        <a:xfrm rot="20571303">
          <a:off x="3540916" y="1675243"/>
          <a:ext cx="680389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680389" y="15980"/>
              </a:lnTo>
            </a:path>
          </a:pathLst>
        </a:custGeom>
        <a:noFill/>
        <a:ln w="1905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4101" y="1674213"/>
        <a:ext cx="34019" cy="34019"/>
      </dsp:txXfrm>
    </dsp:sp>
    <dsp:sp modelId="{8F52F657-5798-4F04-98C5-93305991FCD5}">
      <dsp:nvSpPr>
        <dsp:cNvPr id="0" name=""/>
        <dsp:cNvSpPr/>
      </dsp:nvSpPr>
      <dsp:spPr>
        <a:xfrm>
          <a:off x="4206187" y="1403550"/>
          <a:ext cx="4539011" cy="374774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Communicate neighborhood needs</a:t>
          </a:r>
        </a:p>
      </dsp:txBody>
      <dsp:txXfrm>
        <a:off x="4217164" y="1414527"/>
        <a:ext cx="4517057" cy="352820"/>
      </dsp:txXfrm>
    </dsp:sp>
    <dsp:sp modelId="{84915D29-2B72-4227-AB8A-83E4993CDE45}">
      <dsp:nvSpPr>
        <dsp:cNvPr id="0" name=""/>
        <dsp:cNvSpPr/>
      </dsp:nvSpPr>
      <dsp:spPr>
        <a:xfrm rot="1606971">
          <a:off x="3516969" y="1939615"/>
          <a:ext cx="728283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728283" y="15980"/>
              </a:lnTo>
            </a:path>
          </a:pathLst>
        </a:custGeom>
        <a:noFill/>
        <a:ln w="1905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2903" y="1937388"/>
        <a:ext cx="36414" cy="36414"/>
      </dsp:txXfrm>
    </dsp:sp>
    <dsp:sp modelId="{B02AE7D3-8BBC-41A6-81F8-26CC910E4AF6}">
      <dsp:nvSpPr>
        <dsp:cNvPr id="0" name=""/>
        <dsp:cNvSpPr/>
      </dsp:nvSpPr>
      <dsp:spPr>
        <a:xfrm>
          <a:off x="4206187" y="1909474"/>
          <a:ext cx="4515701" cy="420414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Communicate local concerns about incoming development</a:t>
          </a:r>
        </a:p>
      </dsp:txBody>
      <dsp:txXfrm>
        <a:off x="4218501" y="1921788"/>
        <a:ext cx="4491073" cy="395786"/>
      </dsp:txXfrm>
    </dsp:sp>
    <dsp:sp modelId="{D42B39CD-3B06-47C9-B1F8-CC1C2B8756E8}">
      <dsp:nvSpPr>
        <dsp:cNvPr id="0" name=""/>
        <dsp:cNvSpPr/>
      </dsp:nvSpPr>
      <dsp:spPr>
        <a:xfrm>
          <a:off x="8655" y="2656530"/>
          <a:ext cx="3549056" cy="1059542"/>
        </a:xfrm>
        <a:prstGeom prst="roundRect">
          <a:avLst>
            <a:gd name="adj" fmla="val 10000"/>
          </a:avLst>
        </a:prstGeom>
        <a:solidFill>
          <a:srgbClr val="9900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Develop projects of community-benefit that could be funded by OZ investment</a:t>
          </a:r>
          <a:endParaRPr lang="en-US" sz="2000" kern="1200" dirty="0"/>
        </a:p>
      </dsp:txBody>
      <dsp:txXfrm>
        <a:off x="39688" y="2687563"/>
        <a:ext cx="3486990" cy="997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CCE184-488E-45A7-8E84-49EB8F4F7F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46" tIns="48322" rIns="96646" bIns="4832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2B85D-1F33-436D-9AE2-1587D062F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46" tIns="48322" rIns="96646" bIns="48322" rtlCol="0"/>
          <a:lstStyle>
            <a:lvl1pPr algn="r">
              <a:defRPr sz="1100"/>
            </a:lvl1pPr>
          </a:lstStyle>
          <a:p>
            <a:fld id="{5FB08EF5-EE3D-484D-8A60-A0D91B987CD3}" type="datetimeFigureOut">
              <a:rPr lang="en-US" smtClean="0"/>
              <a:t>10/30/2018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4E4B6-4260-40A0-A969-849543EB70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46" tIns="48322" rIns="96646" bIns="4832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98288-F07F-4ED2-AED0-0A9F767685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46" tIns="48322" rIns="96646" bIns="48322" rtlCol="0" anchor="b"/>
          <a:lstStyle>
            <a:lvl1pPr algn="r">
              <a:defRPr sz="1100"/>
            </a:lvl1pPr>
          </a:lstStyle>
          <a:p>
            <a:fld id="{EEBC42D7-9F61-472F-ABAA-98C86080D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0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46" tIns="48322" rIns="96646" bIns="4832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46" tIns="48322" rIns="96646" bIns="48322" rtlCol="0"/>
          <a:lstStyle>
            <a:lvl1pPr algn="r">
              <a:defRPr sz="1100"/>
            </a:lvl1pPr>
          </a:lstStyle>
          <a:p>
            <a:fld id="{B21A090B-8848-4CC5-BE2A-FFB84D0249BB}" type="datetimeFigureOut">
              <a:rPr lang="en-US" smtClean="0"/>
              <a:t>10/30/2018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6" tIns="48322" rIns="96646" bIns="483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46" tIns="48322" rIns="96646" bIns="4832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46" tIns="48322" rIns="96646" bIns="4832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46" tIns="48322" rIns="96646" bIns="48322" rtlCol="0" anchor="b"/>
          <a:lstStyle>
            <a:lvl1pPr algn="r">
              <a:defRPr sz="1100"/>
            </a:lvl1pPr>
          </a:lstStyle>
          <a:p>
            <a:fld id="{A26270C9-76E0-42A7-A758-13919F85DB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70C9-76E0-42A7-A758-13919F85DB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5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70C9-76E0-42A7-A758-13919F85DBE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86600" y="153923"/>
            <a:ext cx="1981200" cy="655624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5D9-B666-4DA7-AB68-D2158D66AF3E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88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500C-DB3B-43B2-9203-AB0B82FC94FB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923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40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909F-857C-4EA0-8E78-AA3DF63D46E7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379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99CCFF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6D21-154D-4E71-85F7-3BE48DC2EDFE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0F64B16C-5D62-42E0-A7B1-950BBE67E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128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892277"/>
            <a:ext cx="1600201" cy="1645920"/>
          </a:xfrm>
        </p:spPr>
        <p:txBody>
          <a:bodyPr anchor="ctr"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96457A-4F20-4C61-96EB-27BE380E9DB4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Draft - Confidential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233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EB7F-45C9-4FD7-A3AF-5A3AA38BE4B8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291278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4040188" cy="3687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1"/>
            <a:ext cx="4041775" cy="3687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991-4BE0-49FD-88D0-FEF2163151C1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68209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C8EE-E1F9-4C19-877D-D9810231F52A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-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90548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BC9B-FFC2-430D-84A5-E19BD311799B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8592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2"/>
            <a:ext cx="586740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2661-AFC2-47AD-B77C-3B191BA5FD14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150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88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B873-6A81-4DB8-8EA0-4C5756ADB789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-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1500" spc="113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2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087" y="1613686"/>
            <a:ext cx="8831802" cy="5045476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2"/>
            <a:ext cx="8814047" cy="134644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fld id="{1291D246-CAA1-47E3-8C5E-2306A6ED1B07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Draft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fld id="{0F64B16C-5D62-42E0-A7B1-950BBE67E1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1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hdr="0" dt="0"/>
  <p:txStyles>
    <p:titleStyle>
      <a:lvl1pPr algn="ctr" defTabSz="685800" rtl="0" eaLnBrk="1" latinLnBrk="0" hangingPunct="1">
        <a:spcBef>
          <a:spcPct val="0"/>
        </a:spcBef>
        <a:buNone/>
        <a:defRPr sz="2400" kern="1200" cap="all" spc="15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spcBef>
          <a:spcPct val="20000"/>
        </a:spcBef>
        <a:buClr>
          <a:srgbClr val="000099"/>
        </a:buClr>
        <a:buFont typeface="Wingdings 2" pitchFamily="18" charset="2"/>
        <a:buChar char=""/>
        <a:defRPr sz="1500" kern="1200" spc="113" baseline="0">
          <a:solidFill>
            <a:schemeClr val="tx2"/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1350" kern="1200" spc="75" baseline="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buClr>
          <a:srgbClr val="00B0F0"/>
        </a:buClr>
        <a:buFont typeface="Wingdings" pitchFamily="2" charset="2"/>
        <a:buChar char="§"/>
        <a:defRPr sz="1200" kern="1200" spc="75" baseline="0">
          <a:solidFill>
            <a:schemeClr val="tx2"/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975" kern="1200" spc="75" baseline="0">
          <a:solidFill>
            <a:schemeClr val="tx2"/>
          </a:solidFill>
          <a:latin typeface="+mn-lt"/>
          <a:ea typeface="+mn-ea"/>
          <a:cs typeface="+mn-cs"/>
        </a:defRPr>
      </a:lvl5pPr>
      <a:lvl6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defTabSz="6858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unicipal revitalization index new jersey">
            <a:extLst>
              <a:ext uri="{FF2B5EF4-FFF2-40B4-BE49-F238E27FC236}">
                <a16:creationId xmlns:a16="http://schemas.microsoft.com/office/drawing/2014/main" id="{3DB4DCF9-8C67-4365-8CC3-CB0F7588E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0" y="4446166"/>
            <a:ext cx="6694415" cy="22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548E47-E0B0-4209-AC55-CD0D37DF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Opportunity Zones</a:t>
            </a:r>
          </a:p>
        </p:txBody>
      </p:sp>
    </p:spTree>
    <p:extLst>
      <p:ext uri="{BB962C8B-B14F-4D97-AF65-F5344CB8AC3E}">
        <p14:creationId xmlns:p14="http://schemas.microsoft.com/office/powerpoint/2010/main" val="344318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73B428-90AF-4E6C-813A-18F7DF1B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74" y="1724524"/>
            <a:ext cx="8407893" cy="5138929"/>
          </a:xfrm>
        </p:spPr>
        <p:txBody>
          <a:bodyPr>
            <a:normAutofit fontScale="85000" lnSpcReduction="10000"/>
          </a:bodyPr>
          <a:lstStyle/>
          <a:p>
            <a:r>
              <a:rPr lang="en-US" sz="2800" spc="75" dirty="0">
                <a:solidFill>
                  <a:schemeClr val="tx1"/>
                </a:solidFill>
              </a:rPr>
              <a:t>Validated formula-based selections:</a:t>
            </a:r>
          </a:p>
          <a:p>
            <a:pPr lvl="3"/>
            <a:r>
              <a:rPr lang="en-US" sz="2800" dirty="0"/>
              <a:t>Governor’s Office held </a:t>
            </a:r>
            <a:r>
              <a:rPr lang="en-US" sz="2800" b="1" spc="113" dirty="0">
                <a:solidFill>
                  <a:srgbClr val="0070C0"/>
                </a:solidFill>
              </a:rPr>
              <a:t>meetings and roundtables </a:t>
            </a:r>
            <a:r>
              <a:rPr lang="en-US" sz="2800" dirty="0"/>
              <a:t>with mayors throughout the state to receive feedback and input</a:t>
            </a:r>
          </a:p>
          <a:p>
            <a:pPr lvl="3"/>
            <a:r>
              <a:rPr lang="en-US" sz="2800" dirty="0"/>
              <a:t>Met with the </a:t>
            </a:r>
            <a:r>
              <a:rPr lang="en-US" sz="2800" b="1" spc="113" dirty="0">
                <a:solidFill>
                  <a:srgbClr val="0070C0"/>
                </a:solidFill>
              </a:rPr>
              <a:t>New Jersey Congressional delegation</a:t>
            </a:r>
            <a:r>
              <a:rPr lang="en-US" sz="2800" dirty="0"/>
              <a:t> to ensure a fair and transparent selection process</a:t>
            </a:r>
          </a:p>
          <a:p>
            <a:pPr lvl="3"/>
            <a:endParaRPr lang="en-US" sz="2800" dirty="0"/>
          </a:p>
          <a:p>
            <a:r>
              <a:rPr lang="en-US" sz="2800" spc="75" dirty="0">
                <a:solidFill>
                  <a:schemeClr val="tx1"/>
                </a:solidFill>
              </a:rPr>
              <a:t>Obtained </a:t>
            </a:r>
            <a:r>
              <a:rPr lang="en-US" sz="2800" b="1" dirty="0">
                <a:solidFill>
                  <a:srgbClr val="0070C0"/>
                </a:solidFill>
              </a:rPr>
              <a:t>feedback from multiple departments and agencies</a:t>
            </a:r>
            <a:r>
              <a:rPr lang="en-US" sz="2800" spc="75" dirty="0">
                <a:solidFill>
                  <a:schemeClr val="tx1"/>
                </a:solidFill>
              </a:rPr>
              <a:t> (i.e. DOLWD, NJRA)</a:t>
            </a:r>
          </a:p>
          <a:p>
            <a:endParaRPr lang="en-US" sz="2800" spc="75" dirty="0">
              <a:solidFill>
                <a:schemeClr val="tx1"/>
              </a:solidFill>
            </a:endParaRPr>
          </a:p>
          <a:p>
            <a:r>
              <a:rPr lang="en-US" sz="2800" spc="75" dirty="0">
                <a:solidFill>
                  <a:schemeClr val="tx1"/>
                </a:solidFill>
              </a:rPr>
              <a:t>Final selections were made on March 20th and approved by US Treasury on April 9th</a:t>
            </a:r>
          </a:p>
          <a:p>
            <a:endParaRPr lang="en-US" sz="2200" spc="75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en-US" sz="2200" spc="75" dirty="0">
                <a:solidFill>
                  <a:schemeClr val="tx1"/>
                </a:solidFill>
              </a:rPr>
              <a:t> 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83002-376E-4A4E-8355-B1E9C002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and Feedback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F750-5416-4A8C-983B-4B60BD5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923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B83002-376E-4A4E-8355-B1E9C002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Designated OZ Tracts by County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F750-5416-4A8C-983B-4B60BD5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F9B217-6CFC-4CAF-9D7E-71DF3FF93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615199"/>
              </p:ext>
            </p:extLst>
          </p:nvPr>
        </p:nvGraphicFramePr>
        <p:xfrm>
          <a:off x="381000" y="1579202"/>
          <a:ext cx="3632433" cy="5065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239">
                  <a:extLst>
                    <a:ext uri="{9D8B030D-6E8A-4147-A177-3AD203B41FA5}">
                      <a16:colId xmlns:a16="http://schemas.microsoft.com/office/drawing/2014/main" val="3718704489"/>
                    </a:ext>
                  </a:extLst>
                </a:gridCol>
                <a:gridCol w="933333">
                  <a:extLst>
                    <a:ext uri="{9D8B030D-6E8A-4147-A177-3AD203B41FA5}">
                      <a16:colId xmlns:a16="http://schemas.microsoft.com/office/drawing/2014/main" val="3909881160"/>
                    </a:ext>
                  </a:extLst>
                </a:gridCol>
                <a:gridCol w="755434">
                  <a:extLst>
                    <a:ext uri="{9D8B030D-6E8A-4147-A177-3AD203B41FA5}">
                      <a16:colId xmlns:a16="http://schemas.microsoft.com/office/drawing/2014/main" val="3723477065"/>
                    </a:ext>
                  </a:extLst>
                </a:gridCol>
                <a:gridCol w="982427">
                  <a:extLst>
                    <a:ext uri="{9D8B030D-6E8A-4147-A177-3AD203B41FA5}">
                      <a16:colId xmlns:a16="http://schemas.microsoft.com/office/drawing/2014/main" val="1760993661"/>
                    </a:ext>
                  </a:extLst>
                </a:gridCol>
              </a:tblGrid>
              <a:tr h="1351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Num. of Tracts</a:t>
                      </a:r>
                      <a:endParaRPr lang="en-US" sz="1400" b="1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Share of Tracts</a:t>
                      </a:r>
                      <a:endParaRPr lang="en-US" sz="1400" b="1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Share of Poor Pop.</a:t>
                      </a:r>
                      <a:endParaRPr lang="en-US" sz="1400" b="1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533562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Atlantic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292622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Bergen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362514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Burlington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0389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Camden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34937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Cape May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23637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Cumberland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643528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Essex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588320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Gloucester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208900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Hudson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947769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Hunterdon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806105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Mercer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061913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Middlesex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53744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Monmouth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842154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Morris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545078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Ocean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58008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Passaic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42091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Salem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019874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Somerset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92480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Sussex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09586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Union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325017"/>
                  </a:ext>
                </a:extLst>
              </a:tr>
              <a:tr h="194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Warren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9" marR="7189" marT="7189" marB="0" anchor="b">
                    <a:solidFill>
                      <a:srgbClr val="C9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88691"/>
                  </a:ext>
                </a:extLst>
              </a:tr>
            </a:tbl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B529921-1F8C-4250-82F9-67B6AA809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106" y="1716528"/>
            <a:ext cx="4328720" cy="4740452"/>
          </a:xfrm>
        </p:spPr>
        <p:txBody>
          <a:bodyPr>
            <a:normAutofit/>
          </a:bodyPr>
          <a:lstStyle/>
          <a:p>
            <a:r>
              <a:rPr lang="en-US" sz="2400" dirty="0"/>
              <a:t>Number of tracts by county closely tracks their </a:t>
            </a:r>
            <a:r>
              <a:rPr lang="en-US" sz="2600" b="1" dirty="0">
                <a:solidFill>
                  <a:srgbClr val="0070C0"/>
                </a:solidFill>
              </a:rPr>
              <a:t>shares of the state’s low-income population </a:t>
            </a:r>
            <a:r>
              <a:rPr lang="en-US" sz="2400" dirty="0"/>
              <a:t>(below poverty level)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11088281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B83002-376E-4A4E-8355-B1E9C002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Designated OZ Tracts by Municipality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F750-5416-4A8C-983B-4B60BD5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DAE9F1-5851-4902-84F3-2CABBB4050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4143" y="1734614"/>
          <a:ext cx="6819053" cy="4433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8881">
                  <a:extLst>
                    <a:ext uri="{9D8B030D-6E8A-4147-A177-3AD203B41FA5}">
                      <a16:colId xmlns:a16="http://schemas.microsoft.com/office/drawing/2014/main" val="17172869"/>
                    </a:ext>
                  </a:extLst>
                </a:gridCol>
                <a:gridCol w="780176">
                  <a:extLst>
                    <a:ext uri="{9D8B030D-6E8A-4147-A177-3AD203B41FA5}">
                      <a16:colId xmlns:a16="http://schemas.microsoft.com/office/drawing/2014/main" val="2910762385"/>
                    </a:ext>
                  </a:extLst>
                </a:gridCol>
                <a:gridCol w="294827">
                  <a:extLst>
                    <a:ext uri="{9D8B030D-6E8A-4147-A177-3AD203B41FA5}">
                      <a16:colId xmlns:a16="http://schemas.microsoft.com/office/drawing/2014/main" val="3623921030"/>
                    </a:ext>
                  </a:extLst>
                </a:gridCol>
                <a:gridCol w="888021">
                  <a:extLst>
                    <a:ext uri="{9D8B030D-6E8A-4147-A177-3AD203B41FA5}">
                      <a16:colId xmlns:a16="http://schemas.microsoft.com/office/drawing/2014/main" val="548619195"/>
                    </a:ext>
                  </a:extLst>
                </a:gridCol>
                <a:gridCol w="822121">
                  <a:extLst>
                    <a:ext uri="{9D8B030D-6E8A-4147-A177-3AD203B41FA5}">
                      <a16:colId xmlns:a16="http://schemas.microsoft.com/office/drawing/2014/main" val="3719206928"/>
                    </a:ext>
                  </a:extLst>
                </a:gridCol>
                <a:gridCol w="260059">
                  <a:extLst>
                    <a:ext uri="{9D8B030D-6E8A-4147-A177-3AD203B41FA5}">
                      <a16:colId xmlns:a16="http://schemas.microsoft.com/office/drawing/2014/main" val="833896373"/>
                    </a:ext>
                  </a:extLst>
                </a:gridCol>
                <a:gridCol w="1073790">
                  <a:extLst>
                    <a:ext uri="{9D8B030D-6E8A-4147-A177-3AD203B41FA5}">
                      <a16:colId xmlns:a16="http://schemas.microsoft.com/office/drawing/2014/main" val="3617411861"/>
                    </a:ext>
                  </a:extLst>
                </a:gridCol>
                <a:gridCol w="746621">
                  <a:extLst>
                    <a:ext uri="{9D8B030D-6E8A-4147-A177-3AD203B41FA5}">
                      <a16:colId xmlns:a16="http://schemas.microsoft.com/office/drawing/2014/main" val="1996052997"/>
                    </a:ext>
                  </a:extLst>
                </a:gridCol>
                <a:gridCol w="184557">
                  <a:extLst>
                    <a:ext uri="{9D8B030D-6E8A-4147-A177-3AD203B41FA5}">
                      <a16:colId xmlns:a16="http://schemas.microsoft.com/office/drawing/2014/main" val="2465783447"/>
                    </a:ext>
                  </a:extLst>
                </a:gridCol>
              </a:tblGrid>
              <a:tr h="1623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Municipality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Municipality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Municipality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313797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Atlantic City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Atlantic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Bridgeton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Cumberland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Red Bank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Monmouth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636091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Egg Harbor City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Atlantic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Millville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Cumberland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Long Branch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Monmouth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35069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Egg Harbor township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Atlantic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Vineland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Cumberland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Asbury Park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Monmouth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491371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Pleasantville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Atlantic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Newark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Essex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Neptune Twp.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Monmouth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807951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Somers Point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Atlantic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East Orange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Essex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Neptune City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Monmouth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833173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Cliffside Park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Bergen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Irvington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Essex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Freehold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Monmouth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271010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Englewood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Bergen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Orange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Essex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Dover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Morris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02963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Fairview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Bergen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Woodbury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Gloucester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Wharton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Morris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724566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Garfield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Bergen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Deptford Twp.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Gloucester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Lakewood Twp.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Ocean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178998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Hackensack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Bergen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Glassboro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Gloucester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Manchester Twp.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Ocean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04122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Lodi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Bergen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Jersey City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Hudson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Berkeley Twp.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Ocean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994431"/>
                  </a:ext>
                </a:extLst>
              </a:tr>
              <a:tr h="1682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S. Hackensack Twp./Teterboro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Bergen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Bayonne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Hudson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Clifton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Passaic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72479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Palmyra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Burlington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Kearny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Hudson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Passaic city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Passaic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5068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Riverside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Burlington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North Bergen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Hudson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Paterson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Passaic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79331"/>
                  </a:ext>
                </a:extLst>
              </a:tr>
              <a:tr h="1758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Burlington city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Burlington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West New York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Hudson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Prospect Park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Passaic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56044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Pemberton township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Burlington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Union City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Hudson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Carneys Point Twp.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Salem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961739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Willingboro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Burlington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Flemington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Hunterdon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Salem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Salem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842824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Camden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Camden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Trenton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Mercer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Bound Brook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Somerset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07590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Pennsauken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Camden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Hamilton Twp.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Mercer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North Plainfield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Somerset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77141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Lindenwold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Camden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Carteret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Middlesex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Sussex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Sussex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85219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Pine Hill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Camden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Perth Amboy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Middlesex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Elizabeth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Union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941146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Lower township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Cape May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New Brunswick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Middlesex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Hillside Twp.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Union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49407"/>
                  </a:ext>
                </a:extLst>
              </a:tr>
              <a:tr h="1926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Wildwood/W. Wildwood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Cape May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South River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Middlesex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Linden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Union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30079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Jamesburg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Middlesex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Rahway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Union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253579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Plainfield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Union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72439"/>
                  </a:ext>
                </a:extLst>
              </a:tr>
              <a:tr h="1623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dirty="0">
                          <a:effectLst/>
                        </a:rPr>
                        <a:t>Phillipsburg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Warren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6452" marR="6452" marT="645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9049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3E8E65A-32FC-4395-AC52-2BFC538F8D69}"/>
              </a:ext>
            </a:extLst>
          </p:cNvPr>
          <p:cNvSpPr txBox="1"/>
          <p:nvPr/>
        </p:nvSpPr>
        <p:spPr>
          <a:xfrm>
            <a:off x="6996418" y="1874418"/>
            <a:ext cx="2055303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Total Towns = 75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Total Tracts = 169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Roughly 1 in 8 NJ towns got a zone (13%)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42% of all </a:t>
            </a:r>
            <a:r>
              <a:rPr lang="en-US" sz="1600" i="1" dirty="0"/>
              <a:t>eligible</a:t>
            </a:r>
            <a:r>
              <a:rPr lang="en-US" sz="1600" dirty="0"/>
              <a:t> towns got an OZ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endParaRPr lang="en-US" sz="1600" dirty="0"/>
          </a:p>
          <a:p>
            <a:r>
              <a:rPr lang="en-US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49773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C8F00-0E2E-41DC-BB3E-760DA87E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F750-5416-4A8C-983B-4B60BD5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z="1400" smtClean="0"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83002-376E-4A4E-8355-B1E9C002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529" y="1874939"/>
            <a:ext cx="1937857" cy="1673352"/>
          </a:xfrm>
        </p:spPr>
        <p:txBody>
          <a:bodyPr/>
          <a:lstStyle/>
          <a:p>
            <a:r>
              <a:rPr lang="en-US" sz="2000" dirty="0"/>
              <a:t>Opportunity Zones Map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BCB585-9C73-4779-8832-BF32395B6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0" t="6972" r="4841" b="4343"/>
          <a:stretch/>
        </p:blipFill>
        <p:spPr>
          <a:xfrm>
            <a:off x="1105063" y="113010"/>
            <a:ext cx="4607839" cy="65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4500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1D8C8-186D-4EAF-AF4B-A9F0D4741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0935BE-A6F0-4424-BB00-0E951F76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892277"/>
            <a:ext cx="6489583" cy="1645920"/>
          </a:xfrm>
        </p:spPr>
        <p:txBody>
          <a:bodyPr/>
          <a:lstStyle/>
          <a:p>
            <a:r>
              <a:rPr lang="en-US" dirty="0"/>
              <a:t>NJ Opportunity zone strategy</a:t>
            </a:r>
          </a:p>
        </p:txBody>
      </p:sp>
    </p:spTree>
    <p:extLst>
      <p:ext uri="{BB962C8B-B14F-4D97-AF65-F5344CB8AC3E}">
        <p14:creationId xmlns:p14="http://schemas.microsoft.com/office/powerpoint/2010/main" val="330343650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73B428-90AF-4E6C-813A-18F7DF1B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19071"/>
            <a:ext cx="8033158" cy="4740452"/>
          </a:xfrm>
        </p:spPr>
        <p:txBody>
          <a:bodyPr>
            <a:normAutofit/>
          </a:bodyPr>
          <a:lstStyle/>
          <a:p>
            <a:r>
              <a:rPr lang="en-US" sz="2400" dirty="0"/>
              <a:t>Position New Jersey as a competitive state for attracting Opportunity Fund investments</a:t>
            </a:r>
          </a:p>
          <a:p>
            <a:endParaRPr lang="en-US" sz="2400" dirty="0"/>
          </a:p>
          <a:p>
            <a:r>
              <a:rPr lang="en-US" sz="2400" dirty="0"/>
              <a:t>Synthesize various state resources for the most optimal impact for redevelopment, business growth and job creation within the Opportunity Zone communities</a:t>
            </a:r>
          </a:p>
          <a:p>
            <a:endParaRPr lang="en-US" sz="2400" dirty="0"/>
          </a:p>
          <a:p>
            <a:r>
              <a:rPr lang="en-US" sz="2400" dirty="0"/>
              <a:t>Promote inclusive and equitable development and investment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83002-376E-4A4E-8355-B1E9C002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state strategy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F750-5416-4A8C-983B-4B60BD5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D71EAB-2ED5-4E9A-8384-359840C4C3F1}"/>
              </a:ext>
            </a:extLst>
          </p:cNvPr>
          <p:cNvSpPr txBox="1">
            <a:spLocks/>
          </p:cNvSpPr>
          <p:nvPr/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Draft – Confidential,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24110053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8"/>
            <a:ext cx="8407893" cy="490194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b="1" dirty="0">
                <a:solidFill>
                  <a:srgbClr val="0070C0"/>
                </a:solidFill>
              </a:rPr>
              <a:t>Supporting existing communities </a:t>
            </a:r>
            <a:r>
              <a:rPr lang="en-US" sz="2000" dirty="0"/>
              <a:t>by unifying the full strength and resources of the State as appropriate, to attract local partnerships that drive economic growth and measurably better community outcomes</a:t>
            </a:r>
          </a:p>
          <a:p>
            <a:pPr marL="34290" indent="0">
              <a:buNone/>
            </a:pPr>
            <a:endParaRPr lang="en-US" sz="2000" dirty="0"/>
          </a:p>
          <a:p>
            <a:pPr lvl="0"/>
            <a:r>
              <a:rPr lang="en-US" sz="2000" b="1" dirty="0">
                <a:solidFill>
                  <a:srgbClr val="0070C0"/>
                </a:solidFill>
              </a:rPr>
              <a:t>Balancing equitable and inclusive development </a:t>
            </a:r>
            <a:r>
              <a:rPr lang="en-US" sz="2000" dirty="0"/>
              <a:t>with the need to attract modern services and 21</a:t>
            </a:r>
            <a:r>
              <a:rPr lang="en-US" sz="2000" baseline="30000" dirty="0"/>
              <a:t>st</a:t>
            </a:r>
            <a:r>
              <a:rPr lang="en-US" sz="2000" dirty="0"/>
              <a:t> century entrepreneurship</a:t>
            </a:r>
          </a:p>
          <a:p>
            <a:endParaRPr lang="en-US" sz="2000" dirty="0"/>
          </a:p>
          <a:p>
            <a:pPr lvl="0"/>
            <a:r>
              <a:rPr lang="en-US" sz="2000" dirty="0"/>
              <a:t>Executing the state’s </a:t>
            </a:r>
            <a:r>
              <a:rPr lang="en-US" sz="2000" b="1" dirty="0">
                <a:solidFill>
                  <a:srgbClr val="0070C0"/>
                </a:solidFill>
              </a:rPr>
              <a:t>commitment to diversity and equitable growth </a:t>
            </a:r>
            <a:r>
              <a:rPr lang="en-US" sz="2000" dirty="0"/>
              <a:t>and prosperity by promoting and creating opportunities for the </a:t>
            </a:r>
            <a:r>
              <a:rPr lang="en-US" sz="2000" b="1" dirty="0">
                <a:solidFill>
                  <a:srgbClr val="0070C0"/>
                </a:solidFill>
              </a:rPr>
              <a:t>inclusion of minority, women and small business enterprises </a:t>
            </a:r>
            <a:r>
              <a:rPr lang="en-US" sz="2000" dirty="0"/>
              <a:t>within opportunity zones</a:t>
            </a:r>
          </a:p>
          <a:p>
            <a:endParaRPr lang="en-US" sz="2000" dirty="0"/>
          </a:p>
          <a:p>
            <a:pPr lvl="0"/>
            <a:r>
              <a:rPr lang="en-US" sz="2000" dirty="0"/>
              <a:t>Promoting development across </a:t>
            </a:r>
            <a:r>
              <a:rPr lang="en-US" sz="2000" b="1" dirty="0">
                <a:solidFill>
                  <a:srgbClr val="0070C0"/>
                </a:solidFill>
              </a:rPr>
              <a:t>different kinds of investors </a:t>
            </a:r>
            <a:r>
              <a:rPr lang="en-US" sz="2000" dirty="0"/>
              <a:t>and varying </a:t>
            </a:r>
            <a:r>
              <a:rPr lang="en-US" sz="2000" b="1" dirty="0">
                <a:solidFill>
                  <a:srgbClr val="0070C0"/>
                </a:solidFill>
              </a:rPr>
              <a:t>levels of investment type</a:t>
            </a:r>
          </a:p>
          <a:p>
            <a:endParaRPr lang="en-US" sz="17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Guiding Principles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04977-2705-47E5-8B6D-CC0B673EE9C6}"/>
              </a:ext>
            </a:extLst>
          </p:cNvPr>
          <p:cNvSpPr txBox="1">
            <a:spLocks/>
          </p:cNvSpPr>
          <p:nvPr/>
        </p:nvSpPr>
        <p:spPr>
          <a:xfrm>
            <a:off x="3048000" y="644652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Draft – Confidential,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39849197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8"/>
            <a:ext cx="8407893" cy="4901941"/>
          </a:xfrm>
        </p:spPr>
        <p:txBody>
          <a:bodyPr>
            <a:normAutofit/>
          </a:bodyPr>
          <a:lstStyle/>
          <a:p>
            <a:pPr lvl="0"/>
            <a:r>
              <a:rPr lang="en-US" sz="2000" b="1" dirty="0">
                <a:solidFill>
                  <a:srgbClr val="0070C0"/>
                </a:solidFill>
              </a:rPr>
              <a:t>Building partnerships </a:t>
            </a:r>
            <a:r>
              <a:rPr lang="en-US" sz="2000" dirty="0"/>
              <a:t>with foundations, non-profits, and grant makers to </a:t>
            </a:r>
            <a:r>
              <a:rPr lang="en-US" sz="2000" b="1" dirty="0">
                <a:solidFill>
                  <a:srgbClr val="0070C0"/>
                </a:solidFill>
              </a:rPr>
              <a:t>facilitate capital flows </a:t>
            </a:r>
            <a:r>
              <a:rPr lang="en-US" sz="2000" dirty="0"/>
              <a:t>to each Zone</a:t>
            </a:r>
          </a:p>
          <a:p>
            <a:endParaRPr lang="en-US" sz="2000" dirty="0"/>
          </a:p>
          <a:p>
            <a:pPr lvl="0"/>
            <a:r>
              <a:rPr lang="en-US" sz="2000" b="1" dirty="0">
                <a:solidFill>
                  <a:srgbClr val="0070C0"/>
                </a:solidFill>
              </a:rPr>
              <a:t>Engaging stakeholders </a:t>
            </a:r>
            <a:r>
              <a:rPr lang="en-US" sz="2000" dirty="0"/>
              <a:t>from across the community and developer landscape to advance </a:t>
            </a:r>
            <a:r>
              <a:rPr lang="en-US" sz="2000" b="1" dirty="0">
                <a:solidFill>
                  <a:srgbClr val="0070C0"/>
                </a:solidFill>
              </a:rPr>
              <a:t>pro-smart growth development </a:t>
            </a:r>
          </a:p>
          <a:p>
            <a:endParaRPr lang="en-US" sz="2000" dirty="0"/>
          </a:p>
          <a:p>
            <a:pPr lvl="0"/>
            <a:r>
              <a:rPr lang="en-US" sz="2000" dirty="0"/>
              <a:t>Focusing on </a:t>
            </a:r>
            <a:r>
              <a:rPr lang="en-US" sz="2000" b="1" dirty="0">
                <a:solidFill>
                  <a:srgbClr val="0070C0"/>
                </a:solidFill>
              </a:rPr>
              <a:t>transit-oriented development</a:t>
            </a: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Guiding Principles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04977-2705-47E5-8B6D-CC0B673EE9C6}"/>
              </a:ext>
            </a:extLst>
          </p:cNvPr>
          <p:cNvSpPr txBox="1">
            <a:spLocks/>
          </p:cNvSpPr>
          <p:nvPr/>
        </p:nvSpPr>
        <p:spPr>
          <a:xfrm>
            <a:off x="3048000" y="644652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Draft – Confidential,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75860551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32" y="1627464"/>
            <a:ext cx="8561665" cy="523053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000" b="1" dirty="0">
                <a:solidFill>
                  <a:srgbClr val="0070C0"/>
                </a:solidFill>
              </a:rPr>
              <a:t>Lower unemployment </a:t>
            </a:r>
            <a:r>
              <a:rPr lang="en-US" sz="2000" dirty="0"/>
              <a:t>through job opportunities that OZ residents can access (through training, mentorship programs and other incentives)</a:t>
            </a:r>
          </a:p>
          <a:p>
            <a:endParaRPr lang="en-US" sz="800" dirty="0"/>
          </a:p>
          <a:p>
            <a:pPr lvl="0"/>
            <a:r>
              <a:rPr lang="en-US" sz="2000" b="1" dirty="0">
                <a:solidFill>
                  <a:srgbClr val="0070C0"/>
                </a:solidFill>
              </a:rPr>
              <a:t>Economic opportunities for residents </a:t>
            </a:r>
            <a:r>
              <a:rPr lang="en-US" sz="2000" dirty="0"/>
              <a:t>of distressed rural and urban communities across New Jersey</a:t>
            </a:r>
          </a:p>
          <a:p>
            <a:endParaRPr lang="en-US" sz="800" dirty="0"/>
          </a:p>
          <a:p>
            <a:pPr lvl="0"/>
            <a:r>
              <a:rPr lang="en-US" sz="2000" b="1" dirty="0">
                <a:solidFill>
                  <a:srgbClr val="0070C0"/>
                </a:solidFill>
              </a:rPr>
              <a:t>Locally appropriate investment and development </a:t>
            </a:r>
            <a:r>
              <a:rPr lang="en-US" sz="2000" dirty="0"/>
              <a:t>that strengthens existing communities</a:t>
            </a:r>
          </a:p>
          <a:p>
            <a:endParaRPr lang="en-US" sz="800" dirty="0"/>
          </a:p>
          <a:p>
            <a:pPr lvl="0"/>
            <a:r>
              <a:rPr lang="en-US" sz="2000" b="1" dirty="0">
                <a:solidFill>
                  <a:srgbClr val="0070C0"/>
                </a:solidFill>
              </a:rPr>
              <a:t>Safe places for </a:t>
            </a:r>
            <a:r>
              <a:rPr lang="en-US" sz="2000" dirty="0"/>
              <a:t>residents to work, live, and enjoy recreational activities </a:t>
            </a:r>
          </a:p>
          <a:p>
            <a:endParaRPr lang="en-US" sz="800" dirty="0"/>
          </a:p>
          <a:p>
            <a:pPr lvl="0"/>
            <a:r>
              <a:rPr lang="en-US" sz="2000" b="1" dirty="0">
                <a:solidFill>
                  <a:srgbClr val="0070C0"/>
                </a:solidFill>
              </a:rPr>
              <a:t>Inclusion of new and enduring locally owned businesses, </a:t>
            </a:r>
            <a:r>
              <a:rPr lang="en-US" sz="2000" dirty="0"/>
              <a:t>including small, minority, and women owned business enterprises in OZ redevelopment activity which results in increased participation and is consistent with state set aside procurement goals</a:t>
            </a:r>
          </a:p>
          <a:p>
            <a:endParaRPr lang="en-US" sz="800" dirty="0"/>
          </a:p>
          <a:p>
            <a:pPr lvl="0"/>
            <a:r>
              <a:rPr lang="en-US" sz="2000" b="1" dirty="0">
                <a:solidFill>
                  <a:srgbClr val="0070C0"/>
                </a:solidFill>
              </a:rPr>
              <a:t>Sustainable transit-oriented communities</a:t>
            </a:r>
          </a:p>
          <a:p>
            <a:endParaRPr lang="en-US" sz="800" dirty="0"/>
          </a:p>
          <a:p>
            <a:pPr lvl="0"/>
            <a:r>
              <a:rPr lang="en-US" sz="2000" dirty="0"/>
              <a:t>Increased </a:t>
            </a:r>
            <a:r>
              <a:rPr lang="en-US" sz="2000" b="1" dirty="0">
                <a:solidFill>
                  <a:srgbClr val="0070C0"/>
                </a:solidFill>
              </a:rPr>
              <a:t>entrepreneurship</a:t>
            </a:r>
          </a:p>
          <a:p>
            <a:endParaRPr lang="en-US" sz="900" dirty="0"/>
          </a:p>
          <a:p>
            <a:pPr lvl="0"/>
            <a:r>
              <a:rPr lang="en-US" sz="2000" b="1" dirty="0">
                <a:solidFill>
                  <a:srgbClr val="0070C0"/>
                </a:solidFill>
              </a:rPr>
              <a:t>Redevelopment </a:t>
            </a:r>
            <a:r>
              <a:rPr lang="en-US" sz="2000" dirty="0"/>
              <a:t>of underutilized, vacant and contaminated properties</a:t>
            </a: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Targeted Outcomes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4E453-77B1-4918-8F18-13CFCA8AD6FF}"/>
              </a:ext>
            </a:extLst>
          </p:cNvPr>
          <p:cNvSpPr txBox="1">
            <a:spLocks/>
          </p:cNvSpPr>
          <p:nvPr/>
        </p:nvSpPr>
        <p:spPr>
          <a:xfrm>
            <a:off x="3048000" y="6398295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Draft – Confidential,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12924196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901941"/>
          </a:xfrm>
        </p:spPr>
        <p:txBody>
          <a:bodyPr>
            <a:normAutofit/>
          </a:bodyPr>
          <a:lstStyle/>
          <a:p>
            <a:r>
              <a:rPr lang="en-US" sz="2800" dirty="0"/>
              <a:t>There are </a:t>
            </a:r>
            <a:r>
              <a:rPr lang="en-US" sz="2800" b="1" dirty="0">
                <a:solidFill>
                  <a:srgbClr val="0070C0"/>
                </a:solidFill>
              </a:rPr>
              <a:t>five </a:t>
            </a:r>
            <a:r>
              <a:rPr lang="en-US" sz="2800" dirty="0"/>
              <a:t>primary actors that will play major roles in the advancement of Opportunity Zones:</a:t>
            </a:r>
          </a:p>
          <a:p>
            <a:pPr lvl="1"/>
            <a:r>
              <a:rPr lang="en-US" sz="2650" dirty="0">
                <a:solidFill>
                  <a:srgbClr val="0070C0"/>
                </a:solidFill>
              </a:rPr>
              <a:t>State of New Jersey</a:t>
            </a:r>
          </a:p>
          <a:p>
            <a:pPr lvl="1"/>
            <a:r>
              <a:rPr lang="en-US" sz="2650" dirty="0">
                <a:solidFill>
                  <a:srgbClr val="0070C0"/>
                </a:solidFill>
              </a:rPr>
              <a:t>Municipalities</a:t>
            </a:r>
          </a:p>
          <a:p>
            <a:pPr lvl="1"/>
            <a:r>
              <a:rPr lang="en-US" sz="2650" dirty="0">
                <a:solidFill>
                  <a:srgbClr val="0070C0"/>
                </a:solidFill>
              </a:rPr>
              <a:t>Developers</a:t>
            </a:r>
          </a:p>
          <a:p>
            <a:pPr lvl="1"/>
            <a:r>
              <a:rPr lang="en-US" sz="2650" dirty="0">
                <a:solidFill>
                  <a:srgbClr val="0070C0"/>
                </a:solidFill>
              </a:rPr>
              <a:t>Investors and business owners</a:t>
            </a:r>
          </a:p>
          <a:p>
            <a:pPr lvl="2"/>
            <a:r>
              <a:rPr lang="en-US" sz="2000" dirty="0"/>
              <a:t>Including social entrepreneurs and non-profit investors</a:t>
            </a:r>
          </a:p>
          <a:p>
            <a:pPr lvl="1"/>
            <a:r>
              <a:rPr lang="en-US" sz="2650" dirty="0">
                <a:solidFill>
                  <a:srgbClr val="0070C0"/>
                </a:solidFill>
              </a:rPr>
              <a:t>Community residents and non-profit organizations</a:t>
            </a:r>
          </a:p>
          <a:p>
            <a:pPr lvl="2"/>
            <a:r>
              <a:rPr lang="en-US" sz="2000" dirty="0"/>
              <a:t>Including foundations and larger non-profits</a:t>
            </a: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actors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77470-75C6-4007-BBC0-006436B27801}"/>
              </a:ext>
            </a:extLst>
          </p:cNvPr>
          <p:cNvSpPr txBox="1">
            <a:spLocks/>
          </p:cNvSpPr>
          <p:nvPr/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Draft – Confidential,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23203732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636009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Opportunity Zones (OZs) </a:t>
            </a:r>
            <a:r>
              <a:rPr lang="en-US" sz="2800" b="1" dirty="0"/>
              <a:t>were </a:t>
            </a:r>
            <a:r>
              <a:rPr lang="en-US" sz="2800" dirty="0"/>
              <a:t>included in the Tax Cuts and Jobs Act of 2017</a:t>
            </a:r>
          </a:p>
          <a:p>
            <a:r>
              <a:rPr lang="en-US" sz="2650" spc="150" dirty="0"/>
              <a:t>Federal </a:t>
            </a:r>
            <a:r>
              <a:rPr lang="en-US" sz="2800" b="1" spc="113" dirty="0">
                <a:solidFill>
                  <a:srgbClr val="0070C0"/>
                </a:solidFill>
              </a:rPr>
              <a:t>capital gains tax incentives </a:t>
            </a:r>
            <a:r>
              <a:rPr lang="en-US" sz="2650" spc="150" dirty="0"/>
              <a:t>for private development initiatives to attract investment and foster startup activity in distressed neighborhoods</a:t>
            </a:r>
          </a:p>
          <a:p>
            <a:pPr lvl="1"/>
            <a:r>
              <a:rPr lang="en-US" sz="2500" spc="150" dirty="0"/>
              <a:t>Taxpayers can defer paying federal tax on capital gains reinvested in Opportunity Funds</a:t>
            </a:r>
          </a:p>
          <a:p>
            <a:pPr lvl="2"/>
            <a:r>
              <a:rPr lang="en-US" sz="2350" spc="150" dirty="0"/>
              <a:t>Opportunity Funds must invest 90% of assets in designated low-income communities known as Opportunity Zones</a:t>
            </a:r>
          </a:p>
          <a:p>
            <a:pPr lvl="2"/>
            <a:r>
              <a:rPr lang="en-US" sz="2350" spc="150" dirty="0"/>
              <a:t>Capital gains tax obligations are reduced 10% if held for at least 5 years and by 15% if held for at least 7 years</a:t>
            </a:r>
          </a:p>
          <a:p>
            <a:pPr lvl="2"/>
            <a:r>
              <a:rPr lang="en-US" sz="2350" spc="150" dirty="0"/>
              <a:t>No capital gains tax due at all on the new investment’s appreciation if it’s held for 10 years</a:t>
            </a: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7710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CD70CC-6349-466B-8DAE-398CD095D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Zones Strategy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8DF3C-C750-4AB0-BE2E-F28C1E62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8B0BF4-BFCD-45DF-9723-421E4062FDFF}"/>
              </a:ext>
            </a:extLst>
          </p:cNvPr>
          <p:cNvSpPr/>
          <p:nvPr/>
        </p:nvSpPr>
        <p:spPr>
          <a:xfrm>
            <a:off x="3252157" y="1725284"/>
            <a:ext cx="2967488" cy="49205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844720-AE0E-4E1C-B9E9-3450AC8B6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6" y="2983966"/>
            <a:ext cx="2871157" cy="492050"/>
          </a:xfrm>
          <a:prstGeom prst="round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 indent="0" algn="ctr">
              <a:buNone/>
            </a:pPr>
            <a:r>
              <a:rPr lang="en-US" sz="1800" dirty="0"/>
              <a:t>Municipalities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C02B819-D47B-4394-966F-D52BBC2B34AD}"/>
              </a:ext>
            </a:extLst>
          </p:cNvPr>
          <p:cNvSpPr txBox="1">
            <a:spLocks/>
          </p:cNvSpPr>
          <p:nvPr/>
        </p:nvSpPr>
        <p:spPr>
          <a:xfrm>
            <a:off x="3743678" y="5057464"/>
            <a:ext cx="2257246" cy="686138"/>
          </a:xfrm>
          <a:prstGeom prst="roundRect">
            <a:avLst/>
          </a:prstGeom>
          <a:solidFill>
            <a:srgbClr val="339966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05740" indent="-171450" algn="l" defTabSz="6858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 2" pitchFamily="18" charset="2"/>
              <a:buChar char=""/>
              <a:defRPr sz="1500" kern="1200" spc="113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11480" indent="-137160" algn="l" defTabSz="685800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defRPr sz="1350" kern="1200" spc="75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17220" indent="-137160" algn="l" defTabSz="685800" rtl="0" eaLnBrk="1" latinLnBrk="0" hangingPunct="1">
              <a:spcBef>
                <a:spcPct val="20000"/>
              </a:spcBef>
              <a:buClr>
                <a:srgbClr val="99CCFF"/>
              </a:buClr>
              <a:buFont typeface="Wingdings" pitchFamily="2" charset="2"/>
              <a:buChar char="§"/>
              <a:defRPr sz="1200" kern="1200" spc="75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137160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0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975" kern="1200" spc="75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77340" indent="-13716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83080" indent="-137160" algn="l" defTabSz="6858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buFont typeface="Wingdings 2" pitchFamily="18" charset="2"/>
              <a:buNone/>
            </a:pPr>
            <a:r>
              <a:rPr lang="en-US" sz="1800" dirty="0"/>
              <a:t>Investors and Business Owners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597DC7E7-7334-450F-BC0C-EA9A6AE3F426}"/>
              </a:ext>
            </a:extLst>
          </p:cNvPr>
          <p:cNvSpPr txBox="1">
            <a:spLocks/>
          </p:cNvSpPr>
          <p:nvPr/>
        </p:nvSpPr>
        <p:spPr>
          <a:xfrm>
            <a:off x="7294875" y="5041148"/>
            <a:ext cx="1638653" cy="686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05740" indent="-171450" algn="l" defTabSz="6858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 2" pitchFamily="18" charset="2"/>
              <a:buChar char=""/>
              <a:defRPr sz="1500" kern="1200" spc="113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11480" indent="-137160" algn="l" defTabSz="685800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defRPr sz="1350" kern="1200" spc="75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17220" indent="-137160" algn="l" defTabSz="685800" rtl="0" eaLnBrk="1" latinLnBrk="0" hangingPunct="1">
              <a:spcBef>
                <a:spcPct val="20000"/>
              </a:spcBef>
              <a:buClr>
                <a:srgbClr val="99CCFF"/>
              </a:buClr>
              <a:buFont typeface="Wingdings" pitchFamily="2" charset="2"/>
              <a:buChar char="§"/>
              <a:defRPr sz="1200" kern="1200" spc="75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137160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0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975" kern="1200" spc="75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77340" indent="-13716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83080" indent="-137160" algn="l" defTabSz="6858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buFont typeface="Wingdings 2" pitchFamily="18" charset="2"/>
              <a:buNone/>
            </a:pPr>
            <a:r>
              <a:rPr lang="en-US" sz="1800" dirty="0"/>
              <a:t>Developers</a:t>
            </a:r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2829DDB5-983F-4C8B-9F06-42D619D34E3D}"/>
              </a:ext>
            </a:extLst>
          </p:cNvPr>
          <p:cNvSpPr txBox="1">
            <a:spLocks/>
          </p:cNvSpPr>
          <p:nvPr/>
        </p:nvSpPr>
        <p:spPr>
          <a:xfrm>
            <a:off x="250673" y="5089807"/>
            <a:ext cx="2390315" cy="808329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05740" indent="-171450" algn="l" defTabSz="6858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 2" pitchFamily="18" charset="2"/>
              <a:buChar char=""/>
              <a:defRPr sz="1500" kern="1200" spc="113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11480" indent="-137160" algn="l" defTabSz="685800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defRPr sz="1350" kern="1200" spc="75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17220" indent="-137160" algn="l" defTabSz="685800" rtl="0" eaLnBrk="1" latinLnBrk="0" hangingPunct="1">
              <a:spcBef>
                <a:spcPct val="20000"/>
              </a:spcBef>
              <a:buClr>
                <a:srgbClr val="99CCFF"/>
              </a:buClr>
              <a:buFont typeface="Wingdings" pitchFamily="2" charset="2"/>
              <a:buChar char="§"/>
              <a:defRPr sz="1200" kern="1200" spc="75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137160" algn="l" defTabSz="6858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0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975" kern="1200" spc="75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77340" indent="-13716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83080" indent="-137160" algn="l" defTabSz="6858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buFont typeface="Wingdings 2" pitchFamily="18" charset="2"/>
              <a:buNone/>
            </a:pPr>
            <a:r>
              <a:rPr lang="en-US" sz="1800" dirty="0"/>
              <a:t>Community residents and nonprofit orgs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E06F589-DA6F-4797-A90B-90F6D550CDAF}"/>
              </a:ext>
            </a:extLst>
          </p:cNvPr>
          <p:cNvSpPr/>
          <p:nvPr/>
        </p:nvSpPr>
        <p:spPr>
          <a:xfrm rot="3703645">
            <a:off x="1972644" y="1472121"/>
            <a:ext cx="727350" cy="1818582"/>
          </a:xfrm>
          <a:prstGeom prst="downArrow">
            <a:avLst/>
          </a:prstGeom>
          <a:solidFill>
            <a:srgbClr val="C5E9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Training, support, guides, and resources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BE090CF-B014-4335-A786-793EFADFC1B6}"/>
              </a:ext>
            </a:extLst>
          </p:cNvPr>
          <p:cNvSpPr/>
          <p:nvPr/>
        </p:nvSpPr>
        <p:spPr>
          <a:xfrm>
            <a:off x="4322088" y="2217334"/>
            <a:ext cx="1678836" cy="2726051"/>
          </a:xfrm>
          <a:prstGeom prst="downArrow">
            <a:avLst/>
          </a:prstGeom>
          <a:solidFill>
            <a:srgbClr val="C5E9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Loans, tax </a:t>
            </a:r>
            <a:r>
              <a:rPr lang="en-US" sz="1100" dirty="0" err="1">
                <a:solidFill>
                  <a:schemeClr val="tx1"/>
                </a:solidFill>
              </a:rPr>
              <a:t>incen-tives</a:t>
            </a:r>
            <a:r>
              <a:rPr lang="en-US" sz="1100" dirty="0">
                <a:solidFill>
                  <a:schemeClr val="tx1"/>
                </a:solidFill>
              </a:rPr>
              <a:t>, technical assistance (MWBEs), guides, info &amp; resources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F22C320-0995-4529-BA40-A7C1484721EA}"/>
              </a:ext>
            </a:extLst>
          </p:cNvPr>
          <p:cNvSpPr/>
          <p:nvPr/>
        </p:nvSpPr>
        <p:spPr>
          <a:xfrm>
            <a:off x="150276" y="3484642"/>
            <a:ext cx="1666302" cy="1574317"/>
          </a:xfrm>
          <a:prstGeom prst="downArrow">
            <a:avLst/>
          </a:prstGeom>
          <a:solidFill>
            <a:srgbClr val="FFFFCC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Comm. updates &amp; engage-</a:t>
            </a:r>
            <a:r>
              <a:rPr lang="en-US" sz="1100" dirty="0" err="1">
                <a:solidFill>
                  <a:schemeClr val="tx1"/>
                </a:solidFill>
              </a:rPr>
              <a:t>ment</a:t>
            </a:r>
            <a:r>
              <a:rPr lang="en-US" sz="1100" dirty="0">
                <a:solidFill>
                  <a:schemeClr val="tx1"/>
                </a:solidFill>
              </a:rPr>
              <a:t>. </a:t>
            </a:r>
            <a:r>
              <a:rPr lang="en-US" sz="1100" dirty="0" err="1">
                <a:solidFill>
                  <a:schemeClr val="tx1"/>
                </a:solidFill>
              </a:rPr>
              <a:t>Connec-tions</a:t>
            </a:r>
            <a:r>
              <a:rPr lang="en-US" sz="1100" dirty="0">
                <a:solidFill>
                  <a:schemeClr val="tx1"/>
                </a:solidFill>
              </a:rPr>
              <a:t> to OZ job </a:t>
            </a:r>
            <a:r>
              <a:rPr lang="en-US" sz="1100" dirty="0" err="1">
                <a:solidFill>
                  <a:schemeClr val="tx1"/>
                </a:solidFill>
              </a:rPr>
              <a:t>opps</a:t>
            </a:r>
            <a:r>
              <a:rPr lang="en-US" sz="1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AEE32E2A-1546-41B2-B471-4B65385D43C9}"/>
              </a:ext>
            </a:extLst>
          </p:cNvPr>
          <p:cNvSpPr/>
          <p:nvPr/>
        </p:nvSpPr>
        <p:spPr>
          <a:xfrm>
            <a:off x="1786223" y="3512128"/>
            <a:ext cx="1431962" cy="1589402"/>
          </a:xfrm>
          <a:prstGeom prst="upArrow">
            <a:avLst/>
          </a:prstGeom>
          <a:solidFill>
            <a:srgbClr val="F9E7F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Input and feedback on local priorities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D9249AB-BDFC-4133-B755-C8473B6486AF}"/>
              </a:ext>
            </a:extLst>
          </p:cNvPr>
          <p:cNvSpPr/>
          <p:nvPr/>
        </p:nvSpPr>
        <p:spPr>
          <a:xfrm>
            <a:off x="6073629" y="5442402"/>
            <a:ext cx="1211317" cy="484632"/>
          </a:xfrm>
          <a:prstGeom prst="rightArrow">
            <a:avLst/>
          </a:prstGeom>
          <a:solidFill>
            <a:srgbClr val="E1FFE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Capital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77279BB0-E847-4519-AD3C-059067395265}"/>
              </a:ext>
            </a:extLst>
          </p:cNvPr>
          <p:cNvSpPr/>
          <p:nvPr/>
        </p:nvSpPr>
        <p:spPr>
          <a:xfrm>
            <a:off x="6028763" y="4777171"/>
            <a:ext cx="1200447" cy="75984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Developmentprojects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DDEE59E-FC75-4D94-899E-94B0A9A66FF3}"/>
              </a:ext>
            </a:extLst>
          </p:cNvPr>
          <p:cNvSpPr/>
          <p:nvPr/>
        </p:nvSpPr>
        <p:spPr>
          <a:xfrm rot="2788631">
            <a:off x="2866346" y="3807473"/>
            <a:ext cx="1751266" cy="971047"/>
          </a:xfrm>
          <a:prstGeom prst="rightArrow">
            <a:avLst/>
          </a:prstGeom>
          <a:solidFill>
            <a:srgbClr val="FFFFCC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Approvals and tax incentives accord. to local priorities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937FA59-4C86-446E-A3A4-103A33489254}"/>
              </a:ext>
            </a:extLst>
          </p:cNvPr>
          <p:cNvSpPr/>
          <p:nvPr/>
        </p:nvSpPr>
        <p:spPr>
          <a:xfrm>
            <a:off x="2663158" y="5171543"/>
            <a:ext cx="1049473" cy="686138"/>
          </a:xfrm>
          <a:prstGeom prst="rightArrow">
            <a:avLst/>
          </a:prstGeom>
          <a:solidFill>
            <a:srgbClr val="F9E7F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Community projects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123E64FF-2ACB-4BAE-B9C7-C8399A191B71}"/>
              </a:ext>
            </a:extLst>
          </p:cNvPr>
          <p:cNvSpPr/>
          <p:nvPr/>
        </p:nvSpPr>
        <p:spPr>
          <a:xfrm rot="19557955">
            <a:off x="6366480" y="1922720"/>
            <a:ext cx="1569071" cy="3235664"/>
          </a:xfrm>
          <a:prstGeom prst="downArrow">
            <a:avLst/>
          </a:prstGeom>
          <a:solidFill>
            <a:srgbClr val="C5E9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Loans, tax </a:t>
            </a:r>
            <a:r>
              <a:rPr lang="en-US" sz="1100" dirty="0" err="1">
                <a:solidFill>
                  <a:schemeClr val="tx1"/>
                </a:solidFill>
              </a:rPr>
              <a:t>incen-tives</a:t>
            </a:r>
            <a:r>
              <a:rPr lang="en-US" sz="1100" dirty="0">
                <a:solidFill>
                  <a:schemeClr val="tx1"/>
                </a:solidFill>
              </a:rPr>
              <a:t>, guides, info &amp; resources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BD091C51-CB9D-4159-9B14-B3F3937E2F9E}"/>
              </a:ext>
            </a:extLst>
          </p:cNvPr>
          <p:cNvSpPr/>
          <p:nvPr/>
        </p:nvSpPr>
        <p:spPr>
          <a:xfrm>
            <a:off x="4322088" y="5750319"/>
            <a:ext cx="1091569" cy="304256"/>
          </a:xfrm>
          <a:prstGeom prst="downArrow">
            <a:avLst/>
          </a:prstGeom>
          <a:solidFill>
            <a:srgbClr val="E1FFE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56C1BAB-2799-4D06-A21F-3431893339F0}"/>
              </a:ext>
            </a:extLst>
          </p:cNvPr>
          <p:cNvSpPr/>
          <p:nvPr/>
        </p:nvSpPr>
        <p:spPr>
          <a:xfrm>
            <a:off x="7568416" y="5748469"/>
            <a:ext cx="1091569" cy="30425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5AE3FF-F9AF-495E-BE40-D38FECE17039}"/>
              </a:ext>
            </a:extLst>
          </p:cNvPr>
          <p:cNvSpPr txBox="1"/>
          <p:nvPr/>
        </p:nvSpPr>
        <p:spPr>
          <a:xfrm>
            <a:off x="2467155" y="6077861"/>
            <a:ext cx="3662895" cy="33855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1600" dirty="0"/>
              <a:t>OZ business development &amp; expansion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BD1934-50E2-437B-BD7C-5619034E87B5}"/>
              </a:ext>
            </a:extLst>
          </p:cNvPr>
          <p:cNvSpPr txBox="1"/>
          <p:nvPr/>
        </p:nvSpPr>
        <p:spPr>
          <a:xfrm>
            <a:off x="6309757" y="6078603"/>
            <a:ext cx="2653091" cy="33855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/>
              <a:t>OZ real estate development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51CE987-8EC1-4E03-9063-CFA18497465A}"/>
              </a:ext>
            </a:extLst>
          </p:cNvPr>
          <p:cNvSpPr/>
          <p:nvPr/>
        </p:nvSpPr>
        <p:spPr>
          <a:xfrm rot="19676012">
            <a:off x="3239761" y="2301024"/>
            <a:ext cx="1353375" cy="987463"/>
          </a:xfrm>
          <a:prstGeom prst="rightArrow">
            <a:avLst/>
          </a:prstGeom>
          <a:solidFill>
            <a:srgbClr val="FFFFCC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Info on key projects and local priorities</a:t>
            </a:r>
          </a:p>
        </p:txBody>
      </p:sp>
    </p:spTree>
    <p:extLst>
      <p:ext uri="{BB962C8B-B14F-4D97-AF65-F5344CB8AC3E}">
        <p14:creationId xmlns:p14="http://schemas.microsoft.com/office/powerpoint/2010/main" val="306547372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2698B0-8EA2-4FFF-BE5B-FC1203ED04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572843"/>
              </p:ext>
            </p:extLst>
          </p:nvPr>
        </p:nvGraphicFramePr>
        <p:xfrm>
          <a:off x="83381" y="1098958"/>
          <a:ext cx="8678879" cy="6017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4B83002-376E-4A4E-8355-B1E9C002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Zone Strategy – State Role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F750-5416-4A8C-983B-4B60BD5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6292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B4275E-C6C0-45A6-9E21-A4ED4E9CC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37135"/>
              </p:ext>
            </p:extLst>
          </p:nvPr>
        </p:nvGraphicFramePr>
        <p:xfrm>
          <a:off x="232560" y="1410241"/>
          <a:ext cx="8678879" cy="560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4B83002-376E-4A4E-8355-B1E9C002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Zone Strategy – State Role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F750-5416-4A8C-983B-4B60BD5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0741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996BD19-AB6E-4934-AD77-E6B0A38A77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21546"/>
              </p:ext>
            </p:extLst>
          </p:nvPr>
        </p:nvGraphicFramePr>
        <p:xfrm>
          <a:off x="167271" y="1328447"/>
          <a:ext cx="8678879" cy="560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4B83002-376E-4A4E-8355-B1E9C002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5" y="322291"/>
            <a:ext cx="8909107" cy="1054394"/>
          </a:xfrm>
        </p:spPr>
        <p:txBody>
          <a:bodyPr/>
          <a:lstStyle/>
          <a:p>
            <a:r>
              <a:rPr lang="en-US" dirty="0"/>
              <a:t>Opportunity Zone Strategy – Municipal Role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F750-5416-4A8C-983B-4B60BD5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4587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C467BE-AF84-4198-9AA5-AD55CDE8A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789989"/>
              </p:ext>
            </p:extLst>
          </p:nvPr>
        </p:nvGraphicFramePr>
        <p:xfrm>
          <a:off x="272174" y="1578021"/>
          <a:ext cx="8754380" cy="492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4B83002-376E-4A4E-8355-B1E9C002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0" y="280346"/>
            <a:ext cx="8833607" cy="1054394"/>
          </a:xfrm>
        </p:spPr>
        <p:txBody>
          <a:bodyPr/>
          <a:lstStyle/>
          <a:p>
            <a:r>
              <a:rPr lang="en-US" dirty="0"/>
              <a:t>Opportunity Zone Strategy – Municipal Role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F750-5416-4A8C-983B-4B60BD5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2262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C467BE-AF84-4198-9AA5-AD55CDE8A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565180"/>
              </p:ext>
            </p:extLst>
          </p:nvPr>
        </p:nvGraphicFramePr>
        <p:xfrm>
          <a:off x="272174" y="1578021"/>
          <a:ext cx="8754380" cy="492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4B83002-376E-4A4E-8355-B1E9C002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0" y="280346"/>
            <a:ext cx="8833607" cy="1054394"/>
          </a:xfrm>
        </p:spPr>
        <p:txBody>
          <a:bodyPr/>
          <a:lstStyle/>
          <a:p>
            <a:r>
              <a:rPr lang="en-US" dirty="0"/>
              <a:t>Opportunity Zone Strategy – Developers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F750-5416-4A8C-983B-4B60BD5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377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C467BE-AF84-4198-9AA5-AD55CDE8A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694679"/>
              </p:ext>
            </p:extLst>
          </p:nvPr>
        </p:nvGraphicFramePr>
        <p:xfrm>
          <a:off x="272174" y="1578021"/>
          <a:ext cx="8754380" cy="492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4B83002-376E-4A4E-8355-B1E9C002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0" y="280346"/>
            <a:ext cx="8833607" cy="1054394"/>
          </a:xfrm>
        </p:spPr>
        <p:txBody>
          <a:bodyPr/>
          <a:lstStyle/>
          <a:p>
            <a:r>
              <a:rPr lang="en-US" dirty="0"/>
              <a:t>Opportunity Zone Strategy – Investors and Business owners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F750-5416-4A8C-983B-4B60BD5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2970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C467BE-AF84-4198-9AA5-AD55CDE8A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232211"/>
              </p:ext>
            </p:extLst>
          </p:nvPr>
        </p:nvGraphicFramePr>
        <p:xfrm>
          <a:off x="272174" y="1578021"/>
          <a:ext cx="8754380" cy="492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4B83002-376E-4A4E-8355-B1E9C002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0" y="280346"/>
            <a:ext cx="8833607" cy="1054394"/>
          </a:xfrm>
        </p:spPr>
        <p:txBody>
          <a:bodyPr/>
          <a:lstStyle/>
          <a:p>
            <a:r>
              <a:rPr lang="en-US" dirty="0"/>
              <a:t>Opportunity Zone Strategy – </a:t>
            </a:r>
            <a:r>
              <a:rPr lang="en-US" b="1" dirty="0"/>
              <a:t>Community Residents and Non-</a:t>
            </a:r>
            <a:r>
              <a:rPr lang="en-US" b="1" dirty="0" err="1"/>
              <a:t>ProfiTs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F750-5416-4A8C-983B-4B60BD5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981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73B428-90AF-4E6C-813A-18F7DF1B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19071"/>
            <a:ext cx="8033158" cy="474045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One-stop-shop</a:t>
            </a:r>
            <a:r>
              <a:rPr lang="en-US" sz="2400" dirty="0"/>
              <a:t> website for information, resources, guides, maps, and rules on New Jersey’s Opportunity Zones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Interactive community asset map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Guides on key topics </a:t>
            </a:r>
            <a:r>
              <a:rPr lang="en-US" sz="2000" dirty="0"/>
              <a:t>– strategic planning, using data to market Opportunity Zones, measuring and monitoring outcomes</a:t>
            </a:r>
          </a:p>
          <a:p>
            <a:pPr lvl="1"/>
            <a:r>
              <a:rPr lang="en-US" sz="2000" dirty="0"/>
              <a:t>Links to </a:t>
            </a:r>
            <a:r>
              <a:rPr lang="en-US" sz="2000" dirty="0">
                <a:solidFill>
                  <a:srgbClr val="0070C0"/>
                </a:solidFill>
              </a:rPr>
              <a:t>rules, guidelines and information </a:t>
            </a:r>
            <a:r>
              <a:rPr lang="en-US" sz="2000" dirty="0"/>
              <a:t>from the US Department of the Treasury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Dedicated state email address </a:t>
            </a:r>
            <a:r>
              <a:rPr lang="en-US" sz="2000" dirty="0"/>
              <a:t>for questions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Digital Marketplace </a:t>
            </a:r>
            <a:r>
              <a:rPr lang="en-US" sz="2000" dirty="0"/>
              <a:t>matching Opportunity Zone investment opportunities to investors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83002-376E-4A4E-8355-B1E9C002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F750-5416-4A8C-983B-4B60BD5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5089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901941"/>
          </a:xfrm>
        </p:spPr>
        <p:txBody>
          <a:bodyPr>
            <a:normAutofit fontScale="92500" lnSpcReduction="10000"/>
          </a:bodyPr>
          <a:lstStyle/>
          <a:p>
            <a:r>
              <a:rPr lang="en-US" sz="2600" spc="150" dirty="0"/>
              <a:t>Vehicle for municipalities to steer development, businesses, and investment in distressed neighborhoods</a:t>
            </a:r>
          </a:p>
          <a:p>
            <a:r>
              <a:rPr lang="en-US" sz="2600" spc="150" dirty="0"/>
              <a:t>Opportunity to connect community residents with jobs and economic opportunities incentivized by the program</a:t>
            </a:r>
          </a:p>
          <a:p>
            <a:r>
              <a:rPr lang="en-US" sz="2600" spc="150" dirty="0"/>
              <a:t>Incentive to attract investment to vacant and blighted properties targeted for redevelopment</a:t>
            </a:r>
          </a:p>
          <a:p>
            <a:r>
              <a:rPr lang="en-US" sz="2600" spc="150" dirty="0"/>
              <a:t>Financing for community development projects with both public and private benefit</a:t>
            </a:r>
          </a:p>
          <a:p>
            <a:r>
              <a:rPr lang="en-US" sz="2600" spc="150" dirty="0"/>
              <a:t>Opportunity to strengthen and support small and locally-owned businesses, through an outside flow of capital</a:t>
            </a: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986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08E8C-1977-48BF-A454-D29953E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7459"/>
            <a:ext cx="8407893" cy="4636009"/>
          </a:xfrm>
        </p:spPr>
        <p:txBody>
          <a:bodyPr>
            <a:normAutofit/>
          </a:bodyPr>
          <a:lstStyle/>
          <a:p>
            <a:r>
              <a:rPr lang="en-US" sz="2600" dirty="0"/>
              <a:t>Tracts must have a </a:t>
            </a:r>
            <a:r>
              <a:rPr lang="en-US" sz="2800" b="1" dirty="0">
                <a:solidFill>
                  <a:srgbClr val="0070C0"/>
                </a:solidFill>
              </a:rPr>
              <a:t>poverty rate of 20% </a:t>
            </a:r>
            <a:r>
              <a:rPr lang="en-US" sz="2600" dirty="0"/>
              <a:t>or above or a </a:t>
            </a:r>
            <a:r>
              <a:rPr lang="en-US" sz="2800" b="1" dirty="0">
                <a:solidFill>
                  <a:srgbClr val="0070C0"/>
                </a:solidFill>
              </a:rPr>
              <a:t>median family income up to 80% </a:t>
            </a:r>
            <a:r>
              <a:rPr lang="en-US" sz="2600" dirty="0"/>
              <a:t>of the area (statewide) median</a:t>
            </a:r>
          </a:p>
          <a:p>
            <a:r>
              <a:rPr lang="en-US" sz="2600" dirty="0"/>
              <a:t>Each state could recommend up to 25% of their eligible census tracts be designated as Opportunity Zones</a:t>
            </a: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D2FA1-52C3-42B5-A024-77CBFB32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5CA95-2AB5-402F-BA84-D12517E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9890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C872F-5C07-43A8-A855-39EC11A65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35408"/>
            <a:ext cx="4870509" cy="5312708"/>
          </a:xfrm>
        </p:spPr>
        <p:txBody>
          <a:bodyPr>
            <a:normAutofit fontScale="92500" lnSpcReduction="20000"/>
          </a:bodyPr>
          <a:lstStyle/>
          <a:p>
            <a:pPr lvl="2"/>
            <a:endParaRPr lang="en-US" sz="225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New Jersey could designate a total of </a:t>
            </a:r>
            <a:r>
              <a:rPr lang="en-US" sz="2600" b="1" dirty="0">
                <a:solidFill>
                  <a:srgbClr val="0070C0"/>
                </a:solidFill>
              </a:rPr>
              <a:t>169 </a:t>
            </a:r>
            <a:r>
              <a:rPr lang="en-US" sz="2800" dirty="0"/>
              <a:t>tracts</a:t>
            </a:r>
          </a:p>
          <a:p>
            <a:pPr lvl="1"/>
            <a:r>
              <a:rPr lang="en-US" sz="2600" dirty="0"/>
              <a:t>Included portions of some wealthy towns </a:t>
            </a:r>
          </a:p>
          <a:p>
            <a:r>
              <a:rPr lang="en-US" sz="2800" dirty="0"/>
              <a:t>There were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600" b="1" dirty="0">
                <a:solidFill>
                  <a:srgbClr val="0070C0"/>
                </a:solidFill>
              </a:rPr>
              <a:t>715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eligible NJ tracts in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179</a:t>
            </a:r>
            <a:r>
              <a:rPr lang="en-US" sz="2800" b="1" dirty="0"/>
              <a:t> </a:t>
            </a:r>
            <a:r>
              <a:rPr lang="en-US" sz="2800" dirty="0"/>
              <a:t>towns</a:t>
            </a:r>
          </a:p>
          <a:p>
            <a:pPr marL="205740" lvl="1" indent="-171450"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400" dirty="0"/>
              <a:t>Up to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600" b="1" spc="113" dirty="0">
                <a:solidFill>
                  <a:srgbClr val="0070C0"/>
                </a:solidFill>
              </a:rPr>
              <a:t>9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/>
              <a:t>of these tracts could be selected as part of the 169 if they bordered a zone and were not significantly wealthier</a:t>
            </a:r>
          </a:p>
          <a:p>
            <a:pPr marL="205740" lvl="1" indent="-171450">
              <a:lnSpc>
                <a:spcPct val="120000"/>
              </a:lnSpc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800" spc="113" dirty="0"/>
              <a:t>Included a very wide array of communities</a:t>
            </a:r>
          </a:p>
          <a:p>
            <a:r>
              <a:rPr lang="en-US" sz="2550" dirty="0"/>
              <a:t>Every county had eligible tracts</a:t>
            </a:r>
          </a:p>
          <a:p>
            <a:pPr lvl="2"/>
            <a:endParaRPr lang="en-US" sz="2250" dirty="0"/>
          </a:p>
          <a:p>
            <a:pPr lvl="1"/>
            <a:endParaRPr lang="en-US" sz="1400" dirty="0"/>
          </a:p>
          <a:p>
            <a:pPr lvl="1"/>
            <a:endParaRPr lang="en-US" sz="2400" dirty="0"/>
          </a:p>
          <a:p>
            <a:endParaRPr lang="en-US" sz="6050" dirty="0"/>
          </a:p>
          <a:p>
            <a:pPr lvl="0"/>
            <a:endParaRPr lang="en-US" sz="6200" dirty="0"/>
          </a:p>
          <a:p>
            <a:pPr lvl="0"/>
            <a:endParaRPr lang="en-US" sz="5000" dirty="0"/>
          </a:p>
          <a:p>
            <a:endParaRPr lang="en-US" sz="4500" dirty="0"/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F52F4-C847-404F-B022-BBD5B81C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63568"/>
            <a:ext cx="8381260" cy="1054394"/>
          </a:xfrm>
        </p:spPr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D7258-42D6-4581-88F8-C7EA6EA9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19322-9114-4CA7-8F0D-8375F7521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1" t="36177" r="51284" b="13262"/>
          <a:stretch/>
        </p:blipFill>
        <p:spPr>
          <a:xfrm>
            <a:off x="5603847" y="1721231"/>
            <a:ext cx="3213800" cy="46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2170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73B428-90AF-4E6C-813A-18F7DF1B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74" y="1724524"/>
            <a:ext cx="8407893" cy="5138929"/>
          </a:xfrm>
        </p:spPr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  <a:spcBef>
                <a:spcPts val="700"/>
              </a:spcBef>
            </a:pPr>
            <a:r>
              <a:rPr lang="en-US" sz="2200" dirty="0">
                <a:solidFill>
                  <a:schemeClr val="tx1"/>
                </a:solidFill>
              </a:rPr>
              <a:t>Create </a:t>
            </a:r>
            <a:r>
              <a:rPr lang="en-US" sz="2200" b="1" spc="113" dirty="0">
                <a:solidFill>
                  <a:srgbClr val="0070C0"/>
                </a:solidFill>
              </a:rPr>
              <a:t>diverse economic opportunity </a:t>
            </a:r>
            <a:r>
              <a:rPr lang="en-US" sz="2200" dirty="0">
                <a:solidFill>
                  <a:schemeClr val="tx1"/>
                </a:solidFill>
              </a:rPr>
              <a:t>by fairly and evenly distributing OZs across the state and within every county</a:t>
            </a:r>
          </a:p>
          <a:p>
            <a:pPr lvl="1">
              <a:lnSpc>
                <a:spcPct val="80000"/>
              </a:lnSpc>
              <a:spcBef>
                <a:spcPts val="700"/>
              </a:spcBef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700"/>
              </a:spcBef>
            </a:pPr>
            <a:r>
              <a:rPr lang="en-US" sz="2200" b="1" spc="113" dirty="0">
                <a:solidFill>
                  <a:srgbClr val="0070C0"/>
                </a:solidFill>
              </a:rPr>
              <a:t>Improve economic conditions </a:t>
            </a:r>
            <a:r>
              <a:rPr lang="en-US" sz="2200" dirty="0">
                <a:solidFill>
                  <a:schemeClr val="tx1"/>
                </a:solidFill>
              </a:rPr>
              <a:t>in distressed communities</a:t>
            </a:r>
          </a:p>
          <a:p>
            <a:pPr lvl="1">
              <a:lnSpc>
                <a:spcPct val="80000"/>
              </a:lnSpc>
              <a:spcBef>
                <a:spcPts val="700"/>
              </a:spcBef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700"/>
              </a:spcBef>
            </a:pPr>
            <a:r>
              <a:rPr lang="en-US" sz="2200" dirty="0">
                <a:solidFill>
                  <a:schemeClr val="tx1"/>
                </a:solidFill>
              </a:rPr>
              <a:t>Support </a:t>
            </a:r>
            <a:r>
              <a:rPr lang="en-US" sz="2200" b="1" spc="113" dirty="0">
                <a:solidFill>
                  <a:srgbClr val="0070C0"/>
                </a:solidFill>
              </a:rPr>
              <a:t>emerging opportunity for economic growth </a:t>
            </a:r>
            <a:r>
              <a:rPr lang="en-US" sz="2200" dirty="0">
                <a:solidFill>
                  <a:schemeClr val="tx1"/>
                </a:solidFill>
              </a:rPr>
              <a:t>and (re)development</a:t>
            </a:r>
          </a:p>
          <a:p>
            <a:pPr lvl="1">
              <a:lnSpc>
                <a:spcPct val="80000"/>
              </a:lnSpc>
              <a:spcBef>
                <a:spcPts val="700"/>
              </a:spcBef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700"/>
              </a:spcBef>
            </a:pPr>
            <a:r>
              <a:rPr lang="en-US" sz="2200" dirty="0">
                <a:solidFill>
                  <a:schemeClr val="tx1"/>
                </a:solidFill>
              </a:rPr>
              <a:t>Utilize </a:t>
            </a:r>
            <a:r>
              <a:rPr lang="en-US" sz="2200" b="1" spc="113" dirty="0">
                <a:solidFill>
                  <a:srgbClr val="0070C0"/>
                </a:solidFill>
              </a:rPr>
              <a:t>public-private partnerships </a:t>
            </a:r>
            <a:r>
              <a:rPr lang="en-US" sz="2200" dirty="0">
                <a:solidFill>
                  <a:schemeClr val="tx1"/>
                </a:solidFill>
              </a:rPr>
              <a:t>to maximize the value of state and local investments</a:t>
            </a:r>
          </a:p>
          <a:p>
            <a:pPr lvl="1">
              <a:lnSpc>
                <a:spcPct val="80000"/>
              </a:lnSpc>
              <a:spcBef>
                <a:spcPts val="700"/>
              </a:spcBef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700"/>
              </a:spcBef>
            </a:pPr>
            <a:r>
              <a:rPr lang="en-US" sz="2200" dirty="0">
                <a:solidFill>
                  <a:schemeClr val="tx1"/>
                </a:solidFill>
              </a:rPr>
              <a:t>Support </a:t>
            </a:r>
            <a:r>
              <a:rPr lang="en-US" sz="2200" b="1" spc="113" dirty="0">
                <a:solidFill>
                  <a:srgbClr val="0070C0"/>
                </a:solidFill>
              </a:rPr>
              <a:t>linkages to transit </a:t>
            </a:r>
            <a:r>
              <a:rPr lang="en-US" sz="2200" dirty="0">
                <a:solidFill>
                  <a:schemeClr val="tx1"/>
                </a:solidFill>
              </a:rPr>
              <a:t>and other infrastructure</a:t>
            </a:r>
          </a:p>
          <a:p>
            <a:pPr lvl="1">
              <a:lnSpc>
                <a:spcPct val="80000"/>
              </a:lnSpc>
              <a:spcBef>
                <a:spcPts val="700"/>
              </a:spcBef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ts val="700"/>
              </a:spcBef>
            </a:pPr>
            <a:r>
              <a:rPr lang="en-US" sz="2200" dirty="0">
                <a:solidFill>
                  <a:schemeClr val="tx1"/>
                </a:solidFill>
              </a:rPr>
              <a:t>Seek </a:t>
            </a:r>
            <a:r>
              <a:rPr lang="en-US" sz="2200" b="1" spc="113" dirty="0">
                <a:solidFill>
                  <a:srgbClr val="0070C0"/>
                </a:solidFill>
              </a:rPr>
              <a:t>balanced support </a:t>
            </a:r>
            <a:r>
              <a:rPr lang="en-US" sz="2200" dirty="0">
                <a:solidFill>
                  <a:schemeClr val="tx1"/>
                </a:solidFill>
              </a:rPr>
              <a:t>by identifying </a:t>
            </a:r>
            <a:r>
              <a:rPr lang="en-US" sz="2200" b="1" spc="113" dirty="0">
                <a:solidFill>
                  <a:srgbClr val="0070C0"/>
                </a:solidFill>
              </a:rPr>
              <a:t>diversity of zones </a:t>
            </a:r>
            <a:r>
              <a:rPr lang="en-US" sz="2200" dirty="0">
                <a:solidFill>
                  <a:schemeClr val="tx1"/>
                </a:solidFill>
              </a:rPr>
              <a:t>throughout the state </a:t>
            </a:r>
          </a:p>
          <a:p>
            <a:pPr lvl="2">
              <a:lnSpc>
                <a:spcPct val="80000"/>
              </a:lnSpc>
              <a:spcBef>
                <a:spcPts val="700"/>
              </a:spcBef>
            </a:pPr>
            <a:r>
              <a:rPr lang="en-US" sz="1500" dirty="0">
                <a:solidFill>
                  <a:schemeClr val="tx1"/>
                </a:solidFill>
              </a:rPr>
              <a:t>Include urban and rural communities and commercial and residential areas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83002-376E-4A4E-8355-B1E9C002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Goals behind zone selections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F750-5416-4A8C-983B-4B60BD5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39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73B428-90AF-4E6C-813A-18F7DF1B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74" y="1724524"/>
            <a:ext cx="8407893" cy="5138929"/>
          </a:xfrm>
        </p:spPr>
        <p:txBody>
          <a:bodyPr>
            <a:normAutofit fontScale="85000" lnSpcReduction="20000"/>
          </a:bodyPr>
          <a:lstStyle/>
          <a:p>
            <a:pPr marL="205740" lvl="1" indent="-171450">
              <a:lnSpc>
                <a:spcPct val="80000"/>
              </a:lnSpc>
              <a:buClr>
                <a:srgbClr val="002060"/>
              </a:buClr>
              <a:buFont typeface="Wingdings 2" pitchFamily="18" charset="2"/>
              <a:buChar char=""/>
            </a:pPr>
            <a:r>
              <a:rPr lang="en-US" sz="2800" dirty="0">
                <a:solidFill>
                  <a:schemeClr val="tx1"/>
                </a:solidFill>
              </a:rPr>
              <a:t>DCA worked closely with the Governor’s Office and an experienced firm with knowledge and expertise on the selection process</a:t>
            </a:r>
          </a:p>
          <a:p>
            <a:pPr marL="205740" lvl="1" indent="-171450">
              <a:lnSpc>
                <a:spcPct val="80000"/>
              </a:lnSpc>
              <a:buClr>
                <a:srgbClr val="002060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US" sz="2800" dirty="0">
                <a:solidFill>
                  <a:schemeClr val="tx1"/>
                </a:solidFill>
              </a:rPr>
              <a:t>State </a:t>
            </a:r>
            <a:r>
              <a:rPr lang="en-US" sz="2600" b="1" dirty="0">
                <a:solidFill>
                  <a:srgbClr val="0070C0"/>
                </a:solidFill>
              </a:rPr>
              <a:t>working group </a:t>
            </a:r>
            <a:r>
              <a:rPr lang="en-US" sz="2800" dirty="0">
                <a:solidFill>
                  <a:schemeClr val="tx1"/>
                </a:solidFill>
              </a:rPr>
              <a:t>convened to bring in perspectives from representatives of multiple state agencies</a:t>
            </a:r>
          </a:p>
          <a:p>
            <a:pPr lvl="1">
              <a:lnSpc>
                <a:spcPct val="80000"/>
              </a:lnSpc>
              <a:spcBef>
                <a:spcPts val="70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spc="75" dirty="0">
                <a:solidFill>
                  <a:schemeClr val="tx1"/>
                </a:solidFill>
              </a:rPr>
              <a:t>Developed a </a:t>
            </a:r>
            <a:r>
              <a:rPr lang="en-US" sz="2600" b="1" dirty="0">
                <a:solidFill>
                  <a:srgbClr val="0070C0"/>
                </a:solidFill>
              </a:rPr>
              <a:t>sophisticated tool </a:t>
            </a:r>
            <a:r>
              <a:rPr lang="en-US" sz="2800" spc="75" dirty="0">
                <a:solidFill>
                  <a:schemeClr val="tx1"/>
                </a:solidFill>
              </a:rPr>
              <a:t>to select geographically diverse zones aligned with the Governor's policy priorities based on a formula</a:t>
            </a:r>
          </a:p>
          <a:p>
            <a:pPr lvl="1"/>
            <a:r>
              <a:rPr lang="en-US" sz="2650" spc="75" dirty="0">
                <a:solidFill>
                  <a:schemeClr val="tx1"/>
                </a:solidFill>
              </a:rPr>
              <a:t>Relied on 2012-16 Census data, unemployment data from DOLWD, and property tax list data from the Division of Taxation</a:t>
            </a:r>
          </a:p>
          <a:p>
            <a:endParaRPr lang="en-US" sz="2800" spc="75" dirty="0">
              <a:solidFill>
                <a:schemeClr val="tx1"/>
              </a:solidFill>
            </a:endParaRPr>
          </a:p>
          <a:p>
            <a:endParaRPr lang="en-US" sz="2200" spc="75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en-US" sz="2200" spc="75" dirty="0">
                <a:solidFill>
                  <a:schemeClr val="tx1"/>
                </a:solidFill>
              </a:rPr>
              <a:t> 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83002-376E-4A4E-8355-B1E9C002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F750-5416-4A8C-983B-4B60BD5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8181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CBEA77-ADA1-4342-99AB-DE138218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3600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950" dirty="0"/>
              <a:t>Formula-based approach:</a:t>
            </a:r>
          </a:p>
          <a:p>
            <a:pPr lvl="2"/>
            <a:r>
              <a:rPr lang="en-US" sz="2750" b="1" spc="113" dirty="0">
                <a:solidFill>
                  <a:srgbClr val="0070C0"/>
                </a:solidFill>
              </a:rPr>
              <a:t>Focus on geographic fairness</a:t>
            </a:r>
          </a:p>
          <a:p>
            <a:pPr lvl="3"/>
            <a:r>
              <a:rPr lang="en-US" sz="2650" dirty="0"/>
              <a:t>Every county get at least one tract, counties with larger populations in poverty get more</a:t>
            </a:r>
          </a:p>
          <a:p>
            <a:pPr lvl="3"/>
            <a:r>
              <a:rPr lang="en-US" sz="2650" dirty="0"/>
              <a:t>Geographic diversity within counties</a:t>
            </a:r>
          </a:p>
          <a:p>
            <a:pPr lvl="2"/>
            <a:r>
              <a:rPr lang="en-US" sz="2750" b="1" spc="113" dirty="0">
                <a:solidFill>
                  <a:srgbClr val="0070C0"/>
                </a:solidFill>
              </a:rPr>
              <a:t>Focus on truly distressed communities</a:t>
            </a:r>
          </a:p>
          <a:p>
            <a:pPr lvl="3"/>
            <a:r>
              <a:rPr lang="en-US" sz="2650" dirty="0"/>
              <a:t>Municipalities distressed on the Municipal Revitalization Index</a:t>
            </a:r>
          </a:p>
          <a:p>
            <a:pPr lvl="3"/>
            <a:r>
              <a:rPr lang="en-US" sz="2650" dirty="0"/>
              <a:t>Neighborhoods with low incomes, high unemployment rates, low property values</a:t>
            </a:r>
          </a:p>
          <a:p>
            <a:pPr lvl="3"/>
            <a:endParaRPr lang="en-US" sz="26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5A276E-F4A7-4849-8213-65207FBC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formula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B6C63-5AED-4D3A-86D5-1A372841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0875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CBEA77-ADA1-4342-99AB-DE138218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36009"/>
          </a:xfrm>
        </p:spPr>
        <p:txBody>
          <a:bodyPr>
            <a:normAutofit/>
          </a:bodyPr>
          <a:lstStyle/>
          <a:p>
            <a:pPr lvl="1"/>
            <a:r>
              <a:rPr lang="en-US" sz="2950" dirty="0"/>
              <a:t>Formula-based approach:</a:t>
            </a:r>
          </a:p>
          <a:p>
            <a:pPr lvl="2"/>
            <a:r>
              <a:rPr lang="en-US" sz="2750" b="1" spc="113" dirty="0">
                <a:solidFill>
                  <a:srgbClr val="0070C0"/>
                </a:solidFill>
              </a:rPr>
              <a:t>Focus on transit-friendly communities</a:t>
            </a:r>
          </a:p>
          <a:p>
            <a:pPr lvl="3"/>
            <a:r>
              <a:rPr lang="en-US" sz="2400" dirty="0"/>
              <a:t>NJ Transit Villages</a:t>
            </a:r>
          </a:p>
          <a:p>
            <a:pPr lvl="3"/>
            <a:r>
              <a:rPr lang="en-US" sz="2400" dirty="0"/>
              <a:t>Proximity to transit hubs</a:t>
            </a:r>
          </a:p>
          <a:p>
            <a:pPr lvl="2"/>
            <a:r>
              <a:rPr lang="en-US" sz="2750" b="1" spc="113" dirty="0">
                <a:solidFill>
                  <a:srgbClr val="0070C0"/>
                </a:solidFill>
              </a:rPr>
              <a:t>Focus on leveraging existing investments</a:t>
            </a:r>
          </a:p>
          <a:p>
            <a:pPr lvl="3"/>
            <a:r>
              <a:rPr lang="en-US" sz="2400" dirty="0"/>
              <a:t>MODIV property value data</a:t>
            </a:r>
          </a:p>
          <a:p>
            <a:pPr lvl="3"/>
            <a:endParaRPr lang="en-US" sz="26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5A276E-F4A7-4849-8213-65207FBC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formula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B6C63-5AED-4D3A-86D5-1A372841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B16C-5D62-42E0-A7B1-950BBE67E1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12390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3889</TotalTime>
  <Words>2117</Words>
  <Application>Microsoft Office PowerPoint</Application>
  <PresentationFormat>On-screen Show (4:3)</PresentationFormat>
  <Paragraphs>589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Franklin Gothic Medium</vt:lpstr>
      <vt:lpstr>Wingdings</vt:lpstr>
      <vt:lpstr>Wingdings 2</vt:lpstr>
      <vt:lpstr>Grid</vt:lpstr>
      <vt:lpstr>Introduction to  Opportunity Zones</vt:lpstr>
      <vt:lpstr>Overview</vt:lpstr>
      <vt:lpstr>Benefits</vt:lpstr>
      <vt:lpstr>Overview</vt:lpstr>
      <vt:lpstr>OVerview</vt:lpstr>
      <vt:lpstr>Policy Goals behind zone selections</vt:lpstr>
      <vt:lpstr>Selection PRocess</vt:lpstr>
      <vt:lpstr>Selection formula</vt:lpstr>
      <vt:lpstr>Selection formula</vt:lpstr>
      <vt:lpstr>Validation and Feedback PRocess</vt:lpstr>
      <vt:lpstr>Designated OZ Tracts by County</vt:lpstr>
      <vt:lpstr>Designated OZ Tracts by Municipality</vt:lpstr>
      <vt:lpstr>Opportunity Zones Map</vt:lpstr>
      <vt:lpstr>NJ Opportunity zone strategy</vt:lpstr>
      <vt:lpstr>Purpose of state strategy</vt:lpstr>
      <vt:lpstr>Guiding Principles</vt:lpstr>
      <vt:lpstr>Guiding Principles</vt:lpstr>
      <vt:lpstr>Targeted Outcomes</vt:lpstr>
      <vt:lpstr>Key actors</vt:lpstr>
      <vt:lpstr>Opportunity Zones Strategy</vt:lpstr>
      <vt:lpstr>Opportunity Zone Strategy – State Role</vt:lpstr>
      <vt:lpstr>Opportunity Zone Strategy – State Role</vt:lpstr>
      <vt:lpstr>Opportunity Zone Strategy – Municipal Role</vt:lpstr>
      <vt:lpstr>Opportunity Zone Strategy – Municipal Role</vt:lpstr>
      <vt:lpstr>Opportunity Zone Strategy – Developers</vt:lpstr>
      <vt:lpstr>Opportunity Zone Strategy – Investors and Business owners</vt:lpstr>
      <vt:lpstr>Opportunity Zone Strategy – Community Residents and Non-ProfiTs</vt:lpstr>
      <vt:lpstr>OZ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Property Taxes in New Jersey</dc:title>
  <dc:creator>Clayton, Spencer</dc:creator>
  <cp:lastModifiedBy>Wheeler, Christopher</cp:lastModifiedBy>
  <cp:revision>223</cp:revision>
  <cp:lastPrinted>2018-03-05T15:21:03Z</cp:lastPrinted>
  <dcterms:created xsi:type="dcterms:W3CDTF">2018-02-14T15:01:34Z</dcterms:created>
  <dcterms:modified xsi:type="dcterms:W3CDTF">2018-10-30T16:35:14Z</dcterms:modified>
</cp:coreProperties>
</file>