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332" r:id="rId3"/>
    <p:sldId id="379" r:id="rId4"/>
    <p:sldId id="380" r:id="rId5"/>
    <p:sldId id="377" r:id="rId6"/>
    <p:sldId id="391" r:id="rId7"/>
    <p:sldId id="378" r:id="rId8"/>
    <p:sldId id="381" r:id="rId9"/>
    <p:sldId id="382" r:id="rId10"/>
    <p:sldId id="384" r:id="rId11"/>
    <p:sldId id="385" r:id="rId12"/>
    <p:sldId id="386" r:id="rId13"/>
    <p:sldId id="389" r:id="rId14"/>
    <p:sldId id="387" r:id="rId15"/>
    <p:sldId id="388" r:id="rId16"/>
    <p:sldId id="392" r:id="rId17"/>
    <p:sldId id="375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sh, Nora" initials="WN" lastIdx="11" clrIdx="0">
    <p:extLst>
      <p:ext uri="{19B8F6BF-5375-455C-9EA6-DF929625EA0E}">
        <p15:presenceInfo xmlns:p15="http://schemas.microsoft.com/office/powerpoint/2012/main" userId="S-1-5-21-1085031214-2049760794-1177238915-243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D1F4F3"/>
    <a:srgbClr val="990033"/>
    <a:srgbClr val="339966"/>
    <a:srgbClr val="CC9900"/>
    <a:srgbClr val="FFFFCC"/>
    <a:srgbClr val="F9E7FF"/>
    <a:srgbClr val="E1FFE1"/>
    <a:srgbClr val="66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CCE184-488E-45A7-8E84-49EB8F4F7F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46" tIns="48322" rIns="96646" bIns="4832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82B85D-1F33-436D-9AE2-1587D062F0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9" y="0"/>
            <a:ext cx="3169920" cy="481728"/>
          </a:xfrm>
          <a:prstGeom prst="rect">
            <a:avLst/>
          </a:prstGeom>
        </p:spPr>
        <p:txBody>
          <a:bodyPr vert="horz" lIns="96646" tIns="48322" rIns="96646" bIns="48322" rtlCol="0"/>
          <a:lstStyle>
            <a:lvl1pPr algn="r">
              <a:defRPr sz="1100"/>
            </a:lvl1pPr>
          </a:lstStyle>
          <a:p>
            <a:fld id="{5FB08EF5-EE3D-484D-8A60-A0D91B987CD3}" type="datetimeFigureOut">
              <a:rPr lang="en-US" smtClean="0"/>
              <a:t>10/30/2018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94E4B6-4260-40A0-A969-849543EB70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6"/>
            <a:ext cx="3169920" cy="481727"/>
          </a:xfrm>
          <a:prstGeom prst="rect">
            <a:avLst/>
          </a:prstGeom>
        </p:spPr>
        <p:txBody>
          <a:bodyPr vert="horz" lIns="96646" tIns="48322" rIns="96646" bIns="4832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98288-F07F-4ED2-AED0-0A9F767685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9" y="9119476"/>
            <a:ext cx="3169920" cy="481727"/>
          </a:xfrm>
          <a:prstGeom prst="rect">
            <a:avLst/>
          </a:prstGeom>
        </p:spPr>
        <p:txBody>
          <a:bodyPr vert="horz" lIns="96646" tIns="48322" rIns="96646" bIns="48322" rtlCol="0" anchor="b"/>
          <a:lstStyle>
            <a:lvl1pPr algn="r">
              <a:defRPr sz="1100"/>
            </a:lvl1pPr>
          </a:lstStyle>
          <a:p>
            <a:fld id="{EEBC42D7-9F61-472F-ABAA-98C86080DA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509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46" tIns="48322" rIns="96646" bIns="4832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0" cy="481728"/>
          </a:xfrm>
          <a:prstGeom prst="rect">
            <a:avLst/>
          </a:prstGeom>
        </p:spPr>
        <p:txBody>
          <a:bodyPr vert="horz" lIns="96646" tIns="48322" rIns="96646" bIns="48322" rtlCol="0"/>
          <a:lstStyle>
            <a:lvl1pPr algn="r">
              <a:defRPr sz="1100"/>
            </a:lvl1pPr>
          </a:lstStyle>
          <a:p>
            <a:fld id="{B21A090B-8848-4CC5-BE2A-FFB84D0249BB}" type="datetimeFigureOut">
              <a:rPr lang="en-US" smtClean="0"/>
              <a:t>10/30/2018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6" tIns="48322" rIns="96646" bIns="4832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7"/>
            <a:ext cx="5852160" cy="3780472"/>
          </a:xfrm>
          <a:prstGeom prst="rect">
            <a:avLst/>
          </a:prstGeom>
        </p:spPr>
        <p:txBody>
          <a:bodyPr vert="horz" lIns="96646" tIns="48322" rIns="96646" bIns="4832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1727"/>
          </a:xfrm>
          <a:prstGeom prst="rect">
            <a:avLst/>
          </a:prstGeom>
        </p:spPr>
        <p:txBody>
          <a:bodyPr vert="horz" lIns="96646" tIns="48322" rIns="96646" bIns="4832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6"/>
            <a:ext cx="3169920" cy="481727"/>
          </a:xfrm>
          <a:prstGeom prst="rect">
            <a:avLst/>
          </a:prstGeom>
        </p:spPr>
        <p:txBody>
          <a:bodyPr vert="horz" lIns="96646" tIns="48322" rIns="96646" bIns="48322" rtlCol="0" anchor="b"/>
          <a:lstStyle>
            <a:lvl1pPr algn="r">
              <a:defRPr sz="1100"/>
            </a:lvl1pPr>
          </a:lstStyle>
          <a:p>
            <a:fld id="{A26270C9-76E0-42A7-A758-13919F85DB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33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270C9-76E0-42A7-A758-13919F85DBE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555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86600" y="153923"/>
            <a:ext cx="1981200" cy="655624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25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3150" spc="113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B5D9-B666-4DA7-AB68-D2158D66AF3E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885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500C-DB3B-43B2-9203-AB0B82FC94FB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49234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rgbClr val="EF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40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909F-857C-4EA0-8E78-AA3DF63D46E7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F64B16C-5D62-42E0-A7B1-950BBE67E1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73792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206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99CCFF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6D21-154D-4E71-85F7-3BE48DC2EDFE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0F64B16C-5D62-42E0-A7B1-950BBE67E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0128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800" y="2892277"/>
            <a:ext cx="1600201" cy="1645920"/>
          </a:xfrm>
        </p:spPr>
        <p:txBody>
          <a:bodyPr anchor="ctr"/>
          <a:lstStyle>
            <a:lvl1pPr marL="0" indent="0">
              <a:buNone/>
              <a:defRPr sz="1500">
                <a:solidFill>
                  <a:schemeClr val="bg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96457A-4F20-4C61-96EB-27BE380E9DB4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F64B16C-5D62-42E0-A7B1-950BBE67E1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Draft - Confidential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3150" spc="113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2233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EB7F-45C9-4FD7-A3AF-5A3AA38BE4B8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291278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18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1"/>
            <a:ext cx="4040188" cy="3687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18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38401"/>
            <a:ext cx="4041775" cy="3687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E991-4BE0-49FD-88D0-FEF2163151C1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968209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C8EE-E1F9-4C19-877D-D9810231F52A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-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90548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rgbClr val="EF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BC9B-FFC2-430D-84A5-E19BD311799B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68592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solidFill>
            <a:srgbClr val="EF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2"/>
            <a:ext cx="586740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2661-AFC2-47AD-B77C-3B191BA5FD14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64B16C-5D62-42E0-A7B1-950BBE67E1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1500" spc="113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388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B873-6A81-4DB8-8EA0-4C5756ADB789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-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1500" spc="113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72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4087" y="1613686"/>
            <a:ext cx="8831802" cy="5045476"/>
          </a:xfrm>
          <a:prstGeom prst="rect">
            <a:avLst/>
          </a:prstGeom>
          <a:solidFill>
            <a:srgbClr val="EF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/>
          <p:cNvSpPr/>
          <p:nvPr/>
        </p:nvSpPr>
        <p:spPr>
          <a:xfrm>
            <a:off x="152400" y="152402"/>
            <a:ext cx="8814047" cy="1346447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2"/>
                </a:solidFill>
              </a:defRPr>
            </a:lvl1pPr>
          </a:lstStyle>
          <a:p>
            <a:fld id="{1291D246-CAA1-47E3-8C5E-2306A6ED1B07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Draft -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2"/>
                </a:solidFill>
              </a:defRPr>
            </a:lvl1pPr>
          </a:lstStyle>
          <a:p>
            <a:fld id="{0F64B16C-5D62-42E0-A7B1-950BBE67E1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11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hf hdr="0" dt="0"/>
  <p:txStyles>
    <p:titleStyle>
      <a:lvl1pPr algn="ctr" defTabSz="685800" rtl="0" eaLnBrk="1" latinLnBrk="0" hangingPunct="1">
        <a:spcBef>
          <a:spcPct val="0"/>
        </a:spcBef>
        <a:buNone/>
        <a:defRPr sz="2400" kern="1200" cap="all" spc="15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05740" indent="-171450" algn="l" defTabSz="685800" rtl="0" eaLnBrk="1" latinLnBrk="0" hangingPunct="1">
        <a:spcBef>
          <a:spcPct val="20000"/>
        </a:spcBef>
        <a:buClr>
          <a:srgbClr val="000099"/>
        </a:buClr>
        <a:buFont typeface="Wingdings 2" pitchFamily="18" charset="2"/>
        <a:buChar char=""/>
        <a:defRPr sz="1500" kern="1200" spc="113" baseline="0">
          <a:solidFill>
            <a:schemeClr val="tx2"/>
          </a:solidFill>
          <a:latin typeface="+mn-lt"/>
          <a:ea typeface="+mn-ea"/>
          <a:cs typeface="+mn-cs"/>
        </a:defRPr>
      </a:lvl1pPr>
      <a:lvl2pPr marL="411480" indent="-137160" algn="l" defTabSz="685800" rtl="0" eaLnBrk="1" latinLnBrk="0" hangingPunct="1">
        <a:spcBef>
          <a:spcPct val="20000"/>
        </a:spcBef>
        <a:buClr>
          <a:srgbClr val="0070C0"/>
        </a:buClr>
        <a:buFont typeface="Wingdings" pitchFamily="2" charset="2"/>
        <a:buChar char="§"/>
        <a:defRPr sz="1350" kern="1200" spc="75" baseline="0">
          <a:solidFill>
            <a:schemeClr val="tx2"/>
          </a:solidFill>
          <a:latin typeface="+mn-lt"/>
          <a:ea typeface="+mn-ea"/>
          <a:cs typeface="+mn-cs"/>
        </a:defRPr>
      </a:lvl2pPr>
      <a:lvl3pPr marL="617220" indent="-137160" algn="l" defTabSz="685800" rtl="0" eaLnBrk="1" latinLnBrk="0" hangingPunct="1">
        <a:spcBef>
          <a:spcPct val="20000"/>
        </a:spcBef>
        <a:buClr>
          <a:srgbClr val="00B0F0"/>
        </a:buClr>
        <a:buFont typeface="Wingdings" pitchFamily="2" charset="2"/>
        <a:buChar char="§"/>
        <a:defRPr sz="1200" kern="1200" spc="75" baseline="0">
          <a:solidFill>
            <a:schemeClr val="tx2"/>
          </a:solidFill>
          <a:latin typeface="+mn-lt"/>
          <a:ea typeface="+mn-ea"/>
          <a:cs typeface="+mn-cs"/>
        </a:defRPr>
      </a:lvl3pPr>
      <a:lvl4pPr marL="822960" indent="-137160" algn="l" defTabSz="6858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050" kern="1200">
          <a:solidFill>
            <a:schemeClr val="tx2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975" kern="1200" spc="75" baseline="0">
          <a:solidFill>
            <a:schemeClr val="tx2"/>
          </a:solidFill>
          <a:latin typeface="+mn-lt"/>
          <a:ea typeface="+mn-ea"/>
          <a:cs typeface="+mn-cs"/>
        </a:defRPr>
      </a:lvl5pPr>
      <a:lvl6pPr marL="1165860" indent="-137160" algn="l" defTabSz="6858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371600" indent="-137160" algn="l" defTabSz="6858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577340" indent="-137160" algn="l" defTabSz="6858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1783080" indent="-137160" algn="l" defTabSz="6858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factfinder.census.gov/faces/nav/jsf/pages/searchresults.xhtml?refresh=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state.nj.us/treasury/taxation/lpt/TaxListSearchPublicWebpage.s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factfinder.census.gov/faces/nav/jsf/pages/searchresults.xhtml?refresh=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cr.fbi.gov/crime-in-the-u.s/2017/crime-in-the-u.s.-2017" TargetMode="External"/><Relationship Id="rId2" Type="http://schemas.openxmlformats.org/officeDocument/2006/relationships/hyperlink" Target="https://www.njsp.org/ucr/uniform-crime-reports.s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s4.ad.brown.edu/projects/diversity/researcher/bridging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nthemap.ces.census.gov/" TargetMode="External"/><Relationship Id="rId2" Type="http://schemas.openxmlformats.org/officeDocument/2006/relationships/hyperlink" Target="https://lehd.ces.census.g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lehd.ces.census.gov/data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nj.gov/labor/lpa/employ/qcew/qcew_index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factfinder.census.gov/faces/nav/jsf/pages/searchresults.xhtml?refresh=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factfinder.census.gov/faces/nav/jsf/pages/searchresults.xhtml?refresh=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factfinder.census.gov/faces/nav/jsf/pages/searchresults.xhtml?refresh=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municipal revitalization index new jersey">
            <a:extLst>
              <a:ext uri="{FF2B5EF4-FFF2-40B4-BE49-F238E27FC236}">
                <a16:creationId xmlns:a16="http://schemas.microsoft.com/office/drawing/2014/main" id="{3DB4DCF9-8C67-4365-8CC3-CB0F7588E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90" y="4446166"/>
            <a:ext cx="6694415" cy="225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E548E47-E0B0-4209-AC55-CD0D37DFE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b="1" dirty="0"/>
              <a:t>How to Measure and Monitor Outcomes in Opportunity Zones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187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6A08E8C-1977-48BF-A454-D29953EB2A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8240" y="1691208"/>
                <a:ext cx="5167618" cy="5313598"/>
              </a:xfrm>
            </p:spPr>
            <p:txBody>
              <a:bodyPr>
                <a:normAutofit fontScale="40000" lnSpcReduction="20000"/>
              </a:bodyPr>
              <a:lstStyle/>
              <a:p>
                <a:pPr marL="205740" lvl="1" indent="-171450">
                  <a:buClr>
                    <a:srgbClr val="002060"/>
                  </a:buClr>
                  <a:buFont typeface="Wingdings 2" pitchFamily="18" charset="2"/>
                  <a:buChar char=""/>
                </a:pPr>
                <a:r>
                  <a:rPr lang="en-US" sz="6000" b="1" spc="113" dirty="0">
                    <a:solidFill>
                      <a:srgbClr val="0070C0"/>
                    </a:solidFill>
                  </a:rPr>
                  <a:t>Home Values</a:t>
                </a:r>
              </a:p>
              <a:p>
                <a:pPr lvl="1"/>
                <a:r>
                  <a:rPr lang="en-US" sz="4500" dirty="0"/>
                  <a:t>At census tract level available from Census Bureau’s American Community Survey 5-Year Estimates for owner-occupied units only</a:t>
                </a:r>
              </a:p>
              <a:p>
                <a:pPr marL="274320" lvl="1" indent="0">
                  <a:buNone/>
                </a:pPr>
                <a:r>
                  <a:rPr lang="en-US" sz="4000" i="1" dirty="0">
                    <a:latin typeface="Cambria Math" panose="02040503050406030204" pitchFamily="18" charset="0"/>
                  </a:rPr>
                  <a:t>Median Home Value </a:t>
                </a:r>
                <a14:m>
                  <m:oMath xmlns:m="http://schemas.openxmlformats.org/officeDocument/2006/math">
                    <m:r>
                      <a:rPr lang="en-US" sz="30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i="1" dirty="0">
                    <a:latin typeface="Cambria Math" panose="02040503050406030204" pitchFamily="18" charset="0"/>
                  </a:rPr>
                  <a:t> Owner-occupied housing unit value at the midpoint of all owner-occupied housing values</a:t>
                </a:r>
              </a:p>
              <a:p>
                <a:pPr lvl="1"/>
                <a:r>
                  <a:rPr lang="en-US" sz="4500" dirty="0"/>
                  <a:t>Serves as measure of property demand </a:t>
                </a:r>
                <a:endParaRPr lang="en-US" sz="8000" dirty="0"/>
              </a:p>
              <a:p>
                <a:pPr lvl="1"/>
                <a:r>
                  <a:rPr lang="en-US" sz="4500" dirty="0"/>
                  <a:t>Excludes renter-occupied housing</a:t>
                </a:r>
              </a:p>
              <a:p>
                <a:pPr lvl="1"/>
                <a:r>
                  <a:rPr lang="en-US" sz="4500" dirty="0"/>
                  <a:t>Data accessible from American Fact Finder tool</a:t>
                </a:r>
              </a:p>
              <a:p>
                <a:pPr marL="274320" lvl="1" indent="0">
                  <a:buNone/>
                </a:pPr>
                <a:r>
                  <a:rPr lang="en-US" sz="4500" dirty="0"/>
                  <a:t>(</a:t>
                </a:r>
                <a:r>
                  <a:rPr lang="en-US" sz="4500" dirty="0">
                    <a:hlinkClick r:id="rId2"/>
                  </a:rPr>
                  <a:t>https://factfinder.census.gov/faces/nav/jsf/pages/searchresults.xhtml?refresh=t</a:t>
                </a:r>
                <a:r>
                  <a:rPr lang="en-US" sz="4500" dirty="0"/>
                  <a:t>) </a:t>
                </a:r>
              </a:p>
              <a:p>
                <a:pPr lvl="1"/>
                <a:r>
                  <a:rPr lang="en-US" sz="4500" dirty="0"/>
                  <a:t>Available for 2000 and 2005-09 through 2012-16</a:t>
                </a:r>
              </a:p>
              <a:p>
                <a:pPr marL="274320" lvl="1" indent="0">
                  <a:buNone/>
                </a:pPr>
                <a:r>
                  <a:rPr lang="en-US" sz="3500" dirty="0"/>
                  <a:t> </a:t>
                </a:r>
              </a:p>
              <a:p>
                <a:pPr lvl="2"/>
                <a:endParaRPr lang="en-US" sz="25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6A08E8C-1977-48BF-A454-D29953EB2A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8240" y="1691208"/>
                <a:ext cx="5167618" cy="5313598"/>
              </a:xfrm>
              <a:blipFill>
                <a:blip r:embed="rId3"/>
                <a:stretch>
                  <a:fillRect l="-708" t="-2179" r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413D2FA1-52C3-42B5-A024-77CBFB32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Property Values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85CA95-2AB5-402F-BA84-D12517E6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1A288E-C498-4694-94E3-F870B6528C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510" r="54036" b="29245"/>
          <a:stretch/>
        </p:blipFill>
        <p:spPr>
          <a:xfrm>
            <a:off x="5309414" y="2052798"/>
            <a:ext cx="3692790" cy="289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7211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A08E8C-1977-48BF-A454-D29953EB2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05" y="1682819"/>
            <a:ext cx="8482088" cy="5313598"/>
          </a:xfrm>
        </p:spPr>
        <p:txBody>
          <a:bodyPr>
            <a:normAutofit fontScale="40000" lnSpcReduction="20000"/>
          </a:bodyPr>
          <a:lstStyle/>
          <a:p>
            <a:pPr marL="205740" lvl="1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6000" b="1" spc="113" dirty="0">
                <a:solidFill>
                  <a:srgbClr val="0070C0"/>
                </a:solidFill>
              </a:rPr>
              <a:t>Other Property Values</a:t>
            </a:r>
          </a:p>
          <a:p>
            <a:pPr lvl="1"/>
            <a:r>
              <a:rPr lang="en-US" sz="4900" dirty="0"/>
              <a:t>Available from municipal</a:t>
            </a:r>
          </a:p>
          <a:p>
            <a:pPr marL="274320" lvl="1" indent="0">
              <a:buNone/>
            </a:pPr>
            <a:r>
              <a:rPr lang="en-US" sz="4900" dirty="0"/>
              <a:t>assessors or the </a:t>
            </a:r>
          </a:p>
          <a:p>
            <a:pPr marL="274320" lvl="1" indent="0">
              <a:buNone/>
            </a:pPr>
            <a:r>
              <a:rPr lang="en-US" sz="4900" dirty="0"/>
              <a:t>Monmouth County</a:t>
            </a:r>
          </a:p>
          <a:p>
            <a:pPr marL="274320" lvl="1" indent="0">
              <a:buNone/>
            </a:pPr>
            <a:r>
              <a:rPr lang="en-US" sz="4900" dirty="0">
                <a:solidFill>
                  <a:srgbClr val="0070C0"/>
                </a:solidFill>
              </a:rPr>
              <a:t>Assessment Record database </a:t>
            </a:r>
          </a:p>
          <a:p>
            <a:pPr lvl="1"/>
            <a:r>
              <a:rPr lang="en-US" sz="4900" dirty="0"/>
              <a:t>Single record for every parcel</a:t>
            </a:r>
          </a:p>
          <a:p>
            <a:pPr marL="274320" lvl="1" indent="0">
              <a:buNone/>
            </a:pPr>
            <a:r>
              <a:rPr lang="en-US" sz="4900" dirty="0"/>
              <a:t>or taxable property</a:t>
            </a:r>
          </a:p>
          <a:p>
            <a:pPr lvl="1"/>
            <a:r>
              <a:rPr lang="en-US" sz="4900" dirty="0"/>
              <a:t>Comprehensive – data on</a:t>
            </a:r>
          </a:p>
          <a:p>
            <a:pPr marL="274320" lvl="1" indent="0">
              <a:buNone/>
            </a:pPr>
            <a:r>
              <a:rPr lang="en-US" sz="4900" dirty="0" err="1"/>
              <a:t>resid</a:t>
            </a:r>
            <a:r>
              <a:rPr lang="en-US" sz="4900" dirty="0"/>
              <a:t>., apartment, commercial, </a:t>
            </a:r>
          </a:p>
          <a:p>
            <a:pPr marL="274320" lvl="1" indent="0">
              <a:buNone/>
            </a:pPr>
            <a:r>
              <a:rPr lang="en-US" sz="4900" dirty="0"/>
              <a:t>industrial, publicly–owned and </a:t>
            </a:r>
          </a:p>
          <a:p>
            <a:pPr marL="274320" lvl="1" indent="0">
              <a:buNone/>
            </a:pPr>
            <a:r>
              <a:rPr lang="en-US" sz="4900" dirty="0"/>
              <a:t>vacant properties</a:t>
            </a:r>
          </a:p>
          <a:p>
            <a:pPr lvl="1"/>
            <a:r>
              <a:rPr lang="en-US" sz="4900" dirty="0"/>
              <a:t>Raw data also accessible from NJ Division of Taxation website</a:t>
            </a:r>
          </a:p>
          <a:p>
            <a:pPr marL="274320" lvl="1" indent="0">
              <a:buNone/>
            </a:pPr>
            <a:r>
              <a:rPr lang="en-US" sz="4300" dirty="0"/>
              <a:t>(</a:t>
            </a:r>
            <a:r>
              <a:rPr lang="en-US" sz="4300" dirty="0">
                <a:hlinkClick r:id="rId2"/>
              </a:rPr>
              <a:t>https://www.state.nj.us/treasury/taxation/lpt/TaxListSearchPublicWebpage.shtml</a:t>
            </a:r>
            <a:r>
              <a:rPr lang="en-US" sz="4300" dirty="0"/>
              <a:t>) </a:t>
            </a:r>
          </a:p>
          <a:p>
            <a:pPr lvl="2"/>
            <a:r>
              <a:rPr lang="en-US" sz="4750" dirty="0"/>
              <a:t>Available for 2009 through the current year</a:t>
            </a:r>
          </a:p>
          <a:p>
            <a:pPr marL="274320" lvl="1" indent="0">
              <a:buNone/>
            </a:pPr>
            <a:r>
              <a:rPr lang="en-US" sz="3700" dirty="0"/>
              <a:t> </a:t>
            </a:r>
          </a:p>
          <a:p>
            <a:pPr lvl="2"/>
            <a:endParaRPr lang="en-US" sz="2500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3D2FA1-52C3-42B5-A024-77CBFB32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Property Values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85CA95-2AB5-402F-BA84-D12517E6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11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50F88B-C48A-467F-9AEE-51C39BDFCA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51" r="57248" b="27778"/>
          <a:stretch/>
        </p:blipFill>
        <p:spPr>
          <a:xfrm>
            <a:off x="4697835" y="1682819"/>
            <a:ext cx="3909270" cy="316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3891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A08E8C-1977-48BF-A454-D29953EB2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05" y="1682820"/>
            <a:ext cx="8482088" cy="4672260"/>
          </a:xfrm>
        </p:spPr>
        <p:txBody>
          <a:bodyPr>
            <a:normAutofit fontScale="70000" lnSpcReduction="20000"/>
          </a:bodyPr>
          <a:lstStyle/>
          <a:p>
            <a:pPr marL="205740" lvl="1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3400" b="1" spc="113" dirty="0">
                <a:solidFill>
                  <a:srgbClr val="0070C0"/>
                </a:solidFill>
              </a:rPr>
              <a:t>Other Property Values</a:t>
            </a:r>
          </a:p>
          <a:p>
            <a:pPr lvl="1"/>
            <a:r>
              <a:rPr lang="en-US" sz="3400" dirty="0">
                <a:solidFill>
                  <a:srgbClr val="0070C0"/>
                </a:solidFill>
              </a:rPr>
              <a:t>Assessed values </a:t>
            </a:r>
            <a:r>
              <a:rPr lang="en-US" sz="3400" dirty="0"/>
              <a:t>– only current as of last </a:t>
            </a:r>
          </a:p>
          <a:p>
            <a:pPr marL="274320" lvl="1" indent="0">
              <a:buNone/>
            </a:pPr>
            <a:r>
              <a:rPr lang="en-US" sz="3400" dirty="0"/>
              <a:t>reassessment or revaluation</a:t>
            </a:r>
          </a:p>
          <a:p>
            <a:pPr lvl="2"/>
            <a:r>
              <a:rPr lang="en-US" sz="3400" dirty="0"/>
              <a:t>Could be a disparity with market value –</a:t>
            </a:r>
          </a:p>
          <a:p>
            <a:pPr marL="480060" lvl="2" indent="0">
              <a:buNone/>
            </a:pPr>
            <a:r>
              <a:rPr lang="en-US" sz="3400" dirty="0"/>
              <a:t> may need to apply equalization ratio</a:t>
            </a:r>
          </a:p>
          <a:p>
            <a:pPr lvl="2"/>
            <a:r>
              <a:rPr lang="en-US" sz="3400" dirty="0"/>
              <a:t>Can use to calculate tax ratables in the Opportunity Zones, estimate savings to taxpayers from tax base growth</a:t>
            </a:r>
          </a:p>
          <a:p>
            <a:pPr lvl="1"/>
            <a:r>
              <a:rPr lang="en-US" sz="3400" dirty="0"/>
              <a:t>Can produce custom medians and averages by census tract</a:t>
            </a:r>
          </a:p>
          <a:p>
            <a:pPr lvl="1"/>
            <a:r>
              <a:rPr lang="en-US" sz="3400" dirty="0"/>
              <a:t>Requires more intensive GIS and statistical analysis to tabulate and calculate for census tracts</a:t>
            </a:r>
          </a:p>
          <a:p>
            <a:pPr marL="274320" lvl="1" indent="0">
              <a:buNone/>
            </a:pPr>
            <a:r>
              <a:rPr lang="en-US" sz="3700" dirty="0"/>
              <a:t> </a:t>
            </a:r>
          </a:p>
          <a:p>
            <a:pPr lvl="2"/>
            <a:endParaRPr lang="en-US" sz="2500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3D2FA1-52C3-42B5-A024-77CBFB32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Property Values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85CA95-2AB5-402F-BA84-D12517E6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995610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6A08E8C-1977-48BF-A454-D29953EB2A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61" y="1674430"/>
                <a:ext cx="8482088" cy="4827723"/>
              </a:xfrm>
            </p:spPr>
            <p:txBody>
              <a:bodyPr>
                <a:normAutofit fontScale="40000" lnSpcReduction="20000"/>
              </a:bodyPr>
              <a:lstStyle/>
              <a:p>
                <a:pPr marL="205740" lvl="1" indent="-171450">
                  <a:buClr>
                    <a:srgbClr val="002060"/>
                  </a:buClr>
                  <a:buFont typeface="Wingdings 2" pitchFamily="18" charset="2"/>
                  <a:buChar char=""/>
                </a:pPr>
                <a:r>
                  <a:rPr lang="en-US" sz="6000" b="1" spc="113" dirty="0">
                    <a:solidFill>
                      <a:srgbClr val="0070C0"/>
                    </a:solidFill>
                  </a:rPr>
                  <a:t>Home Vacancy Rate</a:t>
                </a:r>
              </a:p>
              <a:p>
                <a:pPr lvl="1"/>
                <a:r>
                  <a:rPr lang="en-US" sz="5400" dirty="0"/>
                  <a:t>At census tract level available from Census Bureau’s American Community Survey 5-Year Estimates</a:t>
                </a:r>
              </a:p>
              <a:p>
                <a:pPr lvl="1"/>
                <a:r>
                  <a:rPr lang="en-US" sz="5400" dirty="0"/>
                  <a:t>Includes both rental and owner housing</a:t>
                </a:r>
              </a:p>
              <a:p>
                <a:pPr lvl="1"/>
                <a:r>
                  <a:rPr lang="en-US" sz="5400" dirty="0"/>
                  <a:t>Use non-seasonal vacancies to exclude vacation homes </a:t>
                </a:r>
                <a:r>
                  <a:rPr lang="en-US" sz="4200" dirty="0"/>
                  <a:t>(especially in shore municipalities)</a:t>
                </a:r>
              </a:p>
              <a:p>
                <a:pPr marL="274320" lvl="1" indent="0">
                  <a:buNone/>
                </a:pPr>
                <a:r>
                  <a:rPr lang="en-US" sz="5400" i="1" dirty="0">
                    <a:latin typeface="Cambria Math" panose="02040503050406030204" pitchFamily="18" charset="0"/>
                  </a:rPr>
                  <a:t>v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𝑎𝑐𝑎𝑛𝑐𝑦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𝑟𝑎𝑡𝑒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𝑛𝑜𝑛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𝑠𝑒𝑎𝑠𝑜𝑛𝑎𝑙𝑙𝑦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𝑣𝑎𝑐𝑎𝑛𝑡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h𝑜𝑢𝑠𝑖𝑛𝑔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𝑢𝑛𝑖𝑡𝑠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𝑎𝑙𝑙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h𝑜𝑢𝑠𝑖𝑛𝑔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𝑢𝑛𝑖𝑡𝑠</m:t>
                        </m:r>
                      </m:den>
                    </m:f>
                    <m:r>
                      <a:rPr lang="en-US" sz="5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5400" dirty="0"/>
              </a:p>
              <a:p>
                <a:pPr lvl="1"/>
                <a:r>
                  <a:rPr lang="en-US" sz="5400" dirty="0"/>
                  <a:t>Serves as measure of demand for residential property, could signal blight  </a:t>
                </a:r>
                <a:endParaRPr lang="en-US" sz="8800" dirty="0"/>
              </a:p>
              <a:p>
                <a:pPr lvl="1"/>
                <a:r>
                  <a:rPr lang="en-US" sz="5400" dirty="0"/>
                  <a:t>Data accessible from American Fact Finder tool</a:t>
                </a:r>
              </a:p>
              <a:p>
                <a:pPr marL="274320" lvl="1" indent="0">
                  <a:buNone/>
                </a:pPr>
                <a:r>
                  <a:rPr lang="en-US" sz="5400" dirty="0"/>
                  <a:t>(</a:t>
                </a:r>
                <a:r>
                  <a:rPr lang="en-US" sz="5400" dirty="0">
                    <a:hlinkClick r:id="rId2"/>
                  </a:rPr>
                  <a:t>https://factfinder.census.gov/faces/nav/jsf/pages/searchresults.xhtml?refresh=t</a:t>
                </a:r>
                <a:r>
                  <a:rPr lang="en-US" sz="5400" dirty="0"/>
                  <a:t>) </a:t>
                </a:r>
              </a:p>
              <a:p>
                <a:pPr lvl="1"/>
                <a:r>
                  <a:rPr lang="en-US" sz="5400" dirty="0"/>
                  <a:t>Available for 2000 and 2005-09 through 2012-16</a:t>
                </a:r>
              </a:p>
              <a:p>
                <a:pPr marL="274320" lvl="1" indent="0">
                  <a:buNone/>
                </a:pPr>
                <a:r>
                  <a:rPr lang="en-US" sz="3700" dirty="0"/>
                  <a:t> </a:t>
                </a:r>
              </a:p>
              <a:p>
                <a:pPr lvl="2"/>
                <a:endParaRPr lang="en-US" sz="25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6A08E8C-1977-48BF-A454-D29953EB2A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61" y="1674430"/>
                <a:ext cx="8482088" cy="4827723"/>
              </a:xfrm>
              <a:blipFill>
                <a:blip r:embed="rId3"/>
                <a:stretch>
                  <a:fillRect l="-431" t="-2399" r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413D2FA1-52C3-42B5-A024-77CBFB32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Home Vacancies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85CA95-2AB5-402F-BA84-D12517E6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200195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A08E8C-1977-48BF-A454-D29953EB2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05" y="1682819"/>
            <a:ext cx="8482088" cy="4399199"/>
          </a:xfrm>
        </p:spPr>
        <p:txBody>
          <a:bodyPr>
            <a:normAutofit fontScale="92500"/>
          </a:bodyPr>
          <a:lstStyle/>
          <a:p>
            <a:pPr marL="205740" lvl="1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2800" b="1" spc="113" dirty="0">
                <a:solidFill>
                  <a:srgbClr val="0070C0"/>
                </a:solidFill>
              </a:rPr>
              <a:t>Crime</a:t>
            </a:r>
          </a:p>
          <a:p>
            <a:pPr lvl="1"/>
            <a:r>
              <a:rPr lang="en-US" sz="2600" dirty="0"/>
              <a:t>Municipality-wide data available from local police departments, the New Jersey State Police Uniform Crime Reports (</a:t>
            </a:r>
            <a:r>
              <a:rPr lang="en-US" sz="2600" dirty="0">
                <a:hlinkClick r:id="rId2"/>
              </a:rPr>
              <a:t>https://www.njsp.org/ucr/uniform-crime-reports.shtml</a:t>
            </a:r>
            <a:r>
              <a:rPr lang="en-US" sz="2600" dirty="0"/>
              <a:t>), or FBI Uniform Crime Reports (</a:t>
            </a:r>
            <a:r>
              <a:rPr lang="en-US" sz="2600" dirty="0">
                <a:hlinkClick r:id="rId3"/>
              </a:rPr>
              <a:t>https://ucr.fbi.gov/crime-in-the-u.s/2017/crime-in-the-u.s.-2017</a:t>
            </a:r>
            <a:r>
              <a:rPr lang="en-US" sz="2600" dirty="0"/>
              <a:t>)</a:t>
            </a:r>
          </a:p>
          <a:p>
            <a:pPr lvl="2"/>
            <a:r>
              <a:rPr lang="en-US" sz="2600" dirty="0"/>
              <a:t>Tabulation and tracking by census tract would require raw incident data from local police departments</a:t>
            </a:r>
          </a:p>
          <a:p>
            <a:pPr marL="274320" lvl="1" indent="0">
              <a:buNone/>
            </a:pPr>
            <a:r>
              <a:rPr lang="en-US" sz="3700" dirty="0"/>
              <a:t> </a:t>
            </a:r>
          </a:p>
          <a:p>
            <a:pPr lvl="2"/>
            <a:endParaRPr lang="en-US" sz="2500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3D2FA1-52C3-42B5-A024-77CBFB32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Crime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85CA95-2AB5-402F-BA84-D12517E6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81145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A08E8C-1977-48BF-A454-D29953EB2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05" y="1682819"/>
            <a:ext cx="8641478" cy="4206253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en-US" sz="3600" dirty="0"/>
              <a:t>Some neighborhood improvements won’t show up in statistical data</a:t>
            </a:r>
          </a:p>
          <a:p>
            <a:pPr marL="274320" lvl="1" indent="0">
              <a:buNone/>
            </a:pPr>
            <a:r>
              <a:rPr lang="en-US" sz="4900" dirty="0"/>
              <a:t> </a:t>
            </a:r>
            <a:r>
              <a:rPr lang="en-US" sz="3100" dirty="0"/>
              <a:t>(i.e. resident neighborhood satisfaction, feelings of safety, aesthetics, streetscapes, infrastructure quality)</a:t>
            </a:r>
          </a:p>
          <a:p>
            <a:pPr lvl="1"/>
            <a:r>
              <a:rPr lang="en-US" sz="3600" dirty="0"/>
              <a:t>Requires a neighborhood survey administered before and after Opportunity Zone investments and developments occur</a:t>
            </a:r>
          </a:p>
          <a:p>
            <a:pPr lvl="2"/>
            <a:r>
              <a:rPr lang="en-US" sz="3450" dirty="0"/>
              <a:t>Can be conducted by local higher </a:t>
            </a:r>
            <a:r>
              <a:rPr lang="en-US" sz="3450" dirty="0" err="1"/>
              <a:t>ed</a:t>
            </a:r>
            <a:r>
              <a:rPr lang="en-US" sz="3450" dirty="0"/>
              <a:t> institution or non-profit with survey experience</a:t>
            </a:r>
          </a:p>
          <a:p>
            <a:pPr lvl="1"/>
            <a:endParaRPr lang="en-US" sz="4750" dirty="0"/>
          </a:p>
          <a:p>
            <a:pPr marL="274320" lvl="1" indent="0">
              <a:buNone/>
            </a:pPr>
            <a:r>
              <a:rPr lang="en-US" sz="3700" dirty="0"/>
              <a:t> </a:t>
            </a:r>
          </a:p>
          <a:p>
            <a:pPr lvl="2"/>
            <a:endParaRPr lang="en-US" sz="2500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3D2FA1-52C3-42B5-A024-77CBFB32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Other indicators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85CA95-2AB5-402F-BA84-D12517E6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37495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A08E8C-1977-48BF-A454-D29953EB2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05" y="1682819"/>
            <a:ext cx="8641478" cy="4323698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2800" dirty="0"/>
              <a:t>For projects that require a PILOT, Redevelopment Area Bond, tax abatement, or other local subsidy, require outcome reporting:</a:t>
            </a:r>
          </a:p>
          <a:p>
            <a:pPr lvl="2"/>
            <a:r>
              <a:rPr lang="en-US" sz="2800" dirty="0"/>
              <a:t>Number of local residents hired</a:t>
            </a:r>
          </a:p>
          <a:p>
            <a:pPr lvl="2"/>
            <a:r>
              <a:rPr lang="en-US" sz="2800" dirty="0"/>
              <a:t>Number of community information/input meetings held</a:t>
            </a:r>
          </a:p>
          <a:p>
            <a:pPr lvl="2"/>
            <a:r>
              <a:rPr lang="en-US" sz="2800" dirty="0"/>
              <a:t>Number of local contractors/vendors used</a:t>
            </a:r>
          </a:p>
          <a:p>
            <a:pPr lvl="2"/>
            <a:endParaRPr lang="en-US" sz="4100" dirty="0"/>
          </a:p>
          <a:p>
            <a:pPr marL="274320" lvl="1" indent="0">
              <a:buNone/>
            </a:pPr>
            <a:r>
              <a:rPr lang="en-US" sz="4100" dirty="0"/>
              <a:t> </a:t>
            </a:r>
          </a:p>
          <a:p>
            <a:pPr lvl="2"/>
            <a:endParaRPr lang="en-US" sz="2500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3D2FA1-52C3-42B5-A024-77CBFB32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Other indicators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85CA95-2AB5-402F-BA84-D12517E6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220054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A08E8C-1977-48BF-A454-D29953EB2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727459"/>
            <a:ext cx="8407893" cy="4438449"/>
          </a:xfrm>
        </p:spPr>
        <p:txBody>
          <a:bodyPr>
            <a:normAutofit fontScale="92500" lnSpcReduction="20000"/>
          </a:bodyPr>
          <a:lstStyle/>
          <a:p>
            <a:pPr marL="205740" lvl="1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2900" b="1" spc="113" dirty="0">
                <a:solidFill>
                  <a:srgbClr val="0070C0"/>
                </a:solidFill>
              </a:rPr>
              <a:t>Changes in census tract boundaries over time</a:t>
            </a:r>
          </a:p>
          <a:p>
            <a:pPr marL="411480" lvl="2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3100" dirty="0"/>
              <a:t>Census tract boundaries are updated with every decennial census to account for population growth and loss</a:t>
            </a:r>
          </a:p>
          <a:p>
            <a:pPr marL="411480" lvl="2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3100" dirty="0"/>
              <a:t>Need to use a longitudinal census tract database to track indicators for consistent geographies over time when that occurs</a:t>
            </a:r>
          </a:p>
          <a:p>
            <a:pPr marL="411480" lvl="2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2750" b="1" spc="113" dirty="0">
                <a:solidFill>
                  <a:srgbClr val="0070C0"/>
                </a:solidFill>
              </a:rPr>
              <a:t>Brown University database</a:t>
            </a:r>
          </a:p>
          <a:p>
            <a:pPr marL="240030" lvl="2" indent="0">
              <a:buClr>
                <a:srgbClr val="002060"/>
              </a:buClr>
              <a:buNone/>
            </a:pPr>
            <a:r>
              <a:rPr lang="en-US" sz="2000" b="1" spc="113" dirty="0">
                <a:solidFill>
                  <a:srgbClr val="0070C0"/>
                </a:solidFill>
              </a:rPr>
              <a:t>(</a:t>
            </a:r>
            <a:r>
              <a:rPr lang="en-US" sz="2000" b="1" spc="113" dirty="0">
                <a:solidFill>
                  <a:srgbClr val="0070C0"/>
                </a:solidFill>
                <a:hlinkClick r:id="rId2"/>
              </a:rPr>
              <a:t>https://s4.ad.brown.edu/projects/diversity/researcher/bridging.htm</a:t>
            </a:r>
            <a:r>
              <a:rPr lang="en-US" sz="2000" b="1" spc="113" dirty="0">
                <a:solidFill>
                  <a:srgbClr val="0070C0"/>
                </a:solidFill>
              </a:rPr>
              <a:t>)</a:t>
            </a:r>
          </a:p>
          <a:p>
            <a:pPr marL="205740" lvl="1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2900" b="1" spc="113" dirty="0">
                <a:solidFill>
                  <a:srgbClr val="0070C0"/>
                </a:solidFill>
              </a:rPr>
              <a:t>High margins of error on census tract estimates</a:t>
            </a:r>
            <a:endParaRPr lang="en-US" sz="2500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3D2FA1-52C3-42B5-A024-77CBFB32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Statistical Data Limitations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85CA95-2AB5-402F-BA84-D12517E6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58223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A08E8C-1977-48BF-A454-D29953EB2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727459"/>
            <a:ext cx="8407893" cy="4636009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800" dirty="0"/>
              <a:t>Track progress toward municipal development and redevelopment priorities</a:t>
            </a:r>
          </a:p>
          <a:p>
            <a:pPr lvl="1"/>
            <a:r>
              <a:rPr lang="en-US" sz="2800" dirty="0"/>
              <a:t>Measure impacts on resident employment, incomes, and quality of life</a:t>
            </a:r>
          </a:p>
          <a:p>
            <a:pPr lvl="1"/>
            <a:r>
              <a:rPr lang="en-US" sz="2800" dirty="0"/>
              <a:t>Hold developers and investors receiving public subsidies accountable</a:t>
            </a:r>
          </a:p>
          <a:p>
            <a:pPr lvl="1"/>
            <a:r>
              <a:rPr lang="en-US" sz="2800" dirty="0"/>
              <a:t>Inform changes to local Opportunity Zone strategy</a:t>
            </a:r>
          </a:p>
          <a:p>
            <a:pPr lvl="1"/>
            <a:r>
              <a:rPr lang="en-US" sz="2800" dirty="0"/>
              <a:t>Communicate progress to new potential investors, use as marketing tool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3D2FA1-52C3-42B5-A024-77CBFB32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track outcomes in </a:t>
            </a:r>
            <a:r>
              <a:rPr lang="en-US" b="1" dirty="0" err="1"/>
              <a:t>Ozs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85CA95-2AB5-402F-BA84-D12517E6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57710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A08E8C-1977-48BF-A454-D29953EB2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727459"/>
            <a:ext cx="8407893" cy="4636009"/>
          </a:xfrm>
        </p:spPr>
        <p:txBody>
          <a:bodyPr>
            <a:normAutofit lnSpcReduction="10000"/>
          </a:bodyPr>
          <a:lstStyle/>
          <a:p>
            <a:pPr marL="205740" lvl="1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2900" b="1" spc="113" dirty="0">
                <a:solidFill>
                  <a:srgbClr val="0070C0"/>
                </a:solidFill>
              </a:rPr>
              <a:t>Jobs</a:t>
            </a:r>
          </a:p>
          <a:p>
            <a:pPr marL="205740" lvl="1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2900" b="1" spc="113" dirty="0">
                <a:solidFill>
                  <a:srgbClr val="0070C0"/>
                </a:solidFill>
              </a:rPr>
              <a:t>Businesses</a:t>
            </a:r>
          </a:p>
          <a:p>
            <a:pPr marL="205740" lvl="1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2900" b="1" spc="113" dirty="0">
                <a:solidFill>
                  <a:srgbClr val="0070C0"/>
                </a:solidFill>
              </a:rPr>
              <a:t>Unemployment</a:t>
            </a:r>
          </a:p>
          <a:p>
            <a:pPr marL="205740" lvl="1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2900" b="1" spc="113" dirty="0">
                <a:solidFill>
                  <a:srgbClr val="0070C0"/>
                </a:solidFill>
              </a:rPr>
              <a:t>Poverty</a:t>
            </a:r>
          </a:p>
          <a:p>
            <a:pPr marL="205740" lvl="1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2900" b="1" spc="113" dirty="0">
                <a:solidFill>
                  <a:srgbClr val="0070C0"/>
                </a:solidFill>
              </a:rPr>
              <a:t>Household incomes</a:t>
            </a:r>
          </a:p>
          <a:p>
            <a:pPr marL="205740" lvl="1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2900" b="1" spc="113" dirty="0">
                <a:solidFill>
                  <a:srgbClr val="0070C0"/>
                </a:solidFill>
              </a:rPr>
              <a:t>Property values</a:t>
            </a:r>
          </a:p>
          <a:p>
            <a:pPr marL="205740" lvl="1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2900" b="1" spc="113" dirty="0">
                <a:solidFill>
                  <a:srgbClr val="0070C0"/>
                </a:solidFill>
              </a:rPr>
              <a:t>Housing vacancies</a:t>
            </a:r>
          </a:p>
          <a:p>
            <a:pPr marL="205740" lvl="1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2900" b="1" spc="113" dirty="0">
                <a:solidFill>
                  <a:srgbClr val="0070C0"/>
                </a:solidFill>
              </a:rPr>
              <a:t>Crime</a:t>
            </a:r>
          </a:p>
          <a:p>
            <a:pPr marL="205740" lvl="1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2900" b="1" spc="113" dirty="0">
                <a:solidFill>
                  <a:srgbClr val="0070C0"/>
                </a:solidFill>
              </a:rPr>
              <a:t>Neighborhood satisfaction</a:t>
            </a:r>
          </a:p>
          <a:p>
            <a:pPr marL="205740" lvl="1" indent="-171450">
              <a:buClr>
                <a:srgbClr val="002060"/>
              </a:buClr>
              <a:buFont typeface="Wingdings 2" pitchFamily="18" charset="2"/>
              <a:buChar char=""/>
            </a:pPr>
            <a:endParaRPr lang="en-US" sz="2650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3D2FA1-52C3-42B5-A024-77CBFB32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neighborhood Indicators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85CA95-2AB5-402F-BA84-D12517E6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15811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A08E8C-1977-48BF-A454-D29953EB2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727459"/>
            <a:ext cx="8407893" cy="4636009"/>
          </a:xfrm>
        </p:spPr>
        <p:txBody>
          <a:bodyPr>
            <a:normAutofit/>
          </a:bodyPr>
          <a:lstStyle/>
          <a:p>
            <a:pPr marL="205740" lvl="1" indent="-171450">
              <a:lnSpc>
                <a:spcPct val="90000"/>
              </a:lnSpc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2400" b="1" spc="113" dirty="0">
                <a:solidFill>
                  <a:srgbClr val="0070C0"/>
                </a:solidFill>
              </a:rPr>
              <a:t>Opportunity Zones are defined based on census tract boundaries</a:t>
            </a:r>
          </a:p>
          <a:p>
            <a:pPr marL="205740" lvl="1" indent="-171450">
              <a:lnSpc>
                <a:spcPct val="80000"/>
              </a:lnSpc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2400" b="1" spc="113" dirty="0">
                <a:solidFill>
                  <a:srgbClr val="0070C0"/>
                </a:solidFill>
              </a:rPr>
              <a:t>Collect quantitative data at the census tract level</a:t>
            </a:r>
          </a:p>
          <a:p>
            <a:pPr marL="411480" lvl="2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2000" dirty="0"/>
              <a:t>Select Opportunity Zones by their census tract numbers</a:t>
            </a:r>
          </a:p>
          <a:p>
            <a:pPr marL="205740" lvl="1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2400" b="1" spc="113" dirty="0">
                <a:solidFill>
                  <a:srgbClr val="0070C0"/>
                </a:solidFill>
              </a:rPr>
              <a:t>Measure trends relative to similar areas and past history</a:t>
            </a:r>
          </a:p>
          <a:p>
            <a:pPr marL="411480" lvl="2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2000" dirty="0"/>
              <a:t>Looking at 5 year trend before and after OZ would identify improvements attributable to zones</a:t>
            </a:r>
          </a:p>
          <a:p>
            <a:pPr marL="411480" lvl="2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2000" spc="113" dirty="0">
                <a:solidFill>
                  <a:schemeClr val="tx1"/>
                </a:solidFill>
              </a:rPr>
              <a:t>Comparing trend to similar non-OZ neighborhoods within and outside the municipality</a:t>
            </a:r>
          </a:p>
          <a:p>
            <a:pPr marL="617220" lvl="3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2000" spc="113" dirty="0">
                <a:solidFill>
                  <a:schemeClr val="tx1"/>
                </a:solidFill>
              </a:rPr>
              <a:t>Can choose a “control group” based on similarity on demographics, unemployment, poverty, property values, etc.</a:t>
            </a:r>
          </a:p>
          <a:p>
            <a:pPr marL="411480" lvl="2" indent="-171450">
              <a:buClr>
                <a:srgbClr val="002060"/>
              </a:buClr>
              <a:buFont typeface="Wingdings 2" pitchFamily="18" charset="2"/>
              <a:buChar char=""/>
            </a:pPr>
            <a:endParaRPr lang="en-US" sz="2750" spc="113" dirty="0">
              <a:solidFill>
                <a:srgbClr val="0070C0"/>
              </a:solidFill>
            </a:endParaRPr>
          </a:p>
          <a:p>
            <a:pPr marL="205740" lvl="1" indent="-171450">
              <a:buClr>
                <a:srgbClr val="002060"/>
              </a:buClr>
              <a:buFont typeface="Wingdings 2" pitchFamily="18" charset="2"/>
              <a:buChar char=""/>
            </a:pPr>
            <a:endParaRPr lang="en-US" sz="2650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3D2FA1-52C3-42B5-A024-77CBFB32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Methodology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85CA95-2AB5-402F-BA84-D12517E6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43625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A08E8C-1977-48BF-A454-D29953EB2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69" y="1610686"/>
            <a:ext cx="8974992" cy="5427677"/>
          </a:xfrm>
        </p:spPr>
        <p:txBody>
          <a:bodyPr>
            <a:normAutofit fontScale="92500" lnSpcReduction="20000"/>
          </a:bodyPr>
          <a:lstStyle/>
          <a:p>
            <a:pPr marL="205740" lvl="1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2600" b="1" spc="113" dirty="0">
                <a:solidFill>
                  <a:srgbClr val="0070C0"/>
                </a:solidFill>
              </a:rPr>
              <a:t>Jobs in neighborhood </a:t>
            </a:r>
          </a:p>
          <a:p>
            <a:pPr marL="34290" lvl="1" indent="0">
              <a:buClr>
                <a:srgbClr val="002060"/>
              </a:buClr>
              <a:buNone/>
            </a:pPr>
            <a:r>
              <a:rPr lang="en-US" sz="2600" b="1" spc="113" dirty="0">
                <a:solidFill>
                  <a:srgbClr val="0070C0"/>
                </a:solidFill>
              </a:rPr>
              <a:t>(not resident workers)</a:t>
            </a:r>
          </a:p>
          <a:p>
            <a:pPr marL="205740" lvl="1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2100" b="1" spc="113" dirty="0">
                <a:solidFill>
                  <a:srgbClr val="0070C0"/>
                </a:solidFill>
              </a:rPr>
              <a:t>Census Bureau </a:t>
            </a:r>
            <a:r>
              <a:rPr lang="en-US" sz="2100" b="1" spc="113" dirty="0">
                <a:solidFill>
                  <a:srgbClr val="0070C0"/>
                </a:solidFill>
                <a:hlinkClick r:id="rId2"/>
              </a:rPr>
              <a:t>Longitudinal</a:t>
            </a:r>
          </a:p>
          <a:p>
            <a:pPr marL="34290" lvl="1" indent="0">
              <a:buClr>
                <a:srgbClr val="002060"/>
              </a:buClr>
              <a:buNone/>
            </a:pPr>
            <a:r>
              <a:rPr lang="en-US" sz="2100" b="1" spc="113" dirty="0">
                <a:solidFill>
                  <a:srgbClr val="0070C0"/>
                </a:solidFill>
                <a:hlinkClick r:id="rId2"/>
              </a:rPr>
              <a:t> Employer-Household Dynamics</a:t>
            </a:r>
            <a:r>
              <a:rPr lang="en-US" sz="2100" b="1" spc="113" dirty="0">
                <a:solidFill>
                  <a:srgbClr val="0070C0"/>
                </a:solidFill>
              </a:rPr>
              <a:t> </a:t>
            </a:r>
          </a:p>
          <a:p>
            <a:pPr marL="34290" lvl="1" indent="0">
              <a:buClr>
                <a:srgbClr val="002060"/>
              </a:buClr>
              <a:buNone/>
            </a:pPr>
            <a:r>
              <a:rPr lang="en-US" sz="2100" b="1" spc="113" dirty="0">
                <a:solidFill>
                  <a:srgbClr val="0070C0"/>
                </a:solidFill>
              </a:rPr>
              <a:t>database </a:t>
            </a:r>
          </a:p>
          <a:p>
            <a:pPr marL="411480" lvl="2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2000" dirty="0"/>
              <a:t>Easily accessible from the </a:t>
            </a:r>
          </a:p>
          <a:p>
            <a:pPr marL="240030" lvl="2" indent="0">
              <a:buClr>
                <a:srgbClr val="002060"/>
              </a:buClr>
              <a:buNone/>
            </a:pPr>
            <a:r>
              <a:rPr lang="en-US" sz="2000" dirty="0"/>
              <a:t>On the Map application </a:t>
            </a:r>
          </a:p>
          <a:p>
            <a:pPr marL="240030" lvl="2" indent="0">
              <a:buClr>
                <a:srgbClr val="002060"/>
              </a:buClr>
              <a:buNone/>
            </a:pPr>
            <a:r>
              <a:rPr lang="en-US" sz="1400" dirty="0"/>
              <a:t>(</a:t>
            </a:r>
            <a:r>
              <a:rPr lang="en-US" sz="1400" dirty="0">
                <a:hlinkClick r:id="rId3"/>
              </a:rPr>
              <a:t>https://onthemap.ces.census.gov/</a:t>
            </a:r>
            <a:r>
              <a:rPr lang="en-US" sz="1400" dirty="0"/>
              <a:t>)</a:t>
            </a:r>
          </a:p>
          <a:p>
            <a:pPr marL="411480" lvl="2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2000" dirty="0"/>
              <a:t>More advanced users can use</a:t>
            </a:r>
          </a:p>
          <a:p>
            <a:pPr marL="240030" lvl="2" indent="0">
              <a:buClr>
                <a:srgbClr val="002060"/>
              </a:buClr>
              <a:buNone/>
            </a:pPr>
            <a:r>
              <a:rPr lang="en-US" sz="2000" dirty="0"/>
              <a:t>raw LODES data down to the </a:t>
            </a:r>
          </a:p>
          <a:p>
            <a:pPr marL="240030" lvl="2" indent="0">
              <a:buClr>
                <a:srgbClr val="002060"/>
              </a:buClr>
              <a:buNone/>
            </a:pPr>
            <a:r>
              <a:rPr lang="en-US" sz="2000" dirty="0"/>
              <a:t>block level </a:t>
            </a:r>
          </a:p>
          <a:p>
            <a:pPr marL="240030" lvl="2" indent="0">
              <a:buClr>
                <a:srgbClr val="002060"/>
              </a:buClr>
              <a:buNone/>
            </a:pPr>
            <a:r>
              <a:rPr lang="en-US" sz="1600" dirty="0"/>
              <a:t>(</a:t>
            </a:r>
            <a:r>
              <a:rPr lang="en-US" sz="1400" dirty="0">
                <a:hlinkClick r:id="rId4"/>
              </a:rPr>
              <a:t>https://lehd.ces.census.gov/data/</a:t>
            </a:r>
            <a:r>
              <a:rPr lang="en-US" sz="1400" dirty="0"/>
              <a:t>)</a:t>
            </a:r>
          </a:p>
          <a:p>
            <a:pPr marL="411480" lvl="2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2000" dirty="0"/>
              <a:t>Jobs data at municipality, census tract and block group level</a:t>
            </a:r>
          </a:p>
          <a:p>
            <a:pPr marL="411480" lvl="2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2000" dirty="0"/>
              <a:t>2002-2015</a:t>
            </a:r>
          </a:p>
          <a:p>
            <a:pPr marL="411480" lvl="2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2000" dirty="0"/>
              <a:t>Can break down by industry, education level, worker age, sex, earnings, industry, race, ethnicity, and worker place of residence</a:t>
            </a:r>
          </a:p>
          <a:p>
            <a:pPr marL="411480" lvl="2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1950" dirty="0"/>
              <a:t>Available for primary and all jobs (including 2nd jobs)</a:t>
            </a:r>
            <a:br>
              <a:rPr lang="en-US" sz="2550" b="1" spc="113" dirty="0">
                <a:solidFill>
                  <a:srgbClr val="0070C0"/>
                </a:solidFill>
              </a:rPr>
            </a:br>
            <a:endParaRPr lang="en-US" sz="2350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3D2FA1-52C3-42B5-A024-77CBFB32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Jobs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85CA95-2AB5-402F-BA84-D12517E6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5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31B8BA-CDD1-4D35-97F3-890B2C8BCC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614" r="32477" b="9866"/>
          <a:stretch/>
        </p:blipFill>
        <p:spPr>
          <a:xfrm>
            <a:off x="4001549" y="1577130"/>
            <a:ext cx="4906332" cy="333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1156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A08E8C-1977-48BF-A454-D29953EB2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69" y="1610686"/>
            <a:ext cx="8974992" cy="5427677"/>
          </a:xfrm>
        </p:spPr>
        <p:txBody>
          <a:bodyPr>
            <a:normAutofit lnSpcReduction="10000"/>
          </a:bodyPr>
          <a:lstStyle/>
          <a:p>
            <a:pPr marL="205740" lvl="1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2400" b="1" spc="113" dirty="0">
                <a:solidFill>
                  <a:srgbClr val="0070C0"/>
                </a:solidFill>
              </a:rPr>
              <a:t>Businesses</a:t>
            </a:r>
          </a:p>
          <a:p>
            <a:pPr marL="411480" lvl="2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2000" dirty="0"/>
              <a:t>At municipal level available </a:t>
            </a:r>
          </a:p>
          <a:p>
            <a:pPr marL="240030" lvl="2" indent="0">
              <a:buClr>
                <a:srgbClr val="002060"/>
              </a:buClr>
              <a:buNone/>
            </a:pPr>
            <a:r>
              <a:rPr lang="en-US" sz="2000" dirty="0"/>
              <a:t>from NJ Department of Labor and </a:t>
            </a:r>
          </a:p>
          <a:p>
            <a:pPr marL="240030" lvl="2" indent="0">
              <a:buClr>
                <a:srgbClr val="002060"/>
              </a:buClr>
              <a:buNone/>
            </a:pPr>
            <a:r>
              <a:rPr lang="en-US" sz="2000" dirty="0"/>
              <a:t>Workforce Development’s</a:t>
            </a:r>
          </a:p>
          <a:p>
            <a:pPr marL="240030" lvl="2" indent="0">
              <a:buClr>
                <a:srgbClr val="002060"/>
              </a:buClr>
              <a:buNone/>
            </a:pPr>
            <a:r>
              <a:rPr lang="en-US" sz="2000" dirty="0">
                <a:solidFill>
                  <a:srgbClr val="0070C0"/>
                </a:solidFill>
              </a:rPr>
              <a:t>Quarterly Census of Employment </a:t>
            </a:r>
          </a:p>
          <a:p>
            <a:pPr marL="240030" lvl="2" indent="0">
              <a:buClr>
                <a:srgbClr val="002060"/>
              </a:buClr>
              <a:buNone/>
            </a:pPr>
            <a:r>
              <a:rPr lang="en-US" sz="2000" dirty="0">
                <a:solidFill>
                  <a:srgbClr val="0070C0"/>
                </a:solidFill>
              </a:rPr>
              <a:t>and Wages Municipal Reports by Sector</a:t>
            </a:r>
          </a:p>
          <a:p>
            <a:pPr marL="240030" lvl="2" indent="0">
              <a:buClr>
                <a:srgbClr val="002060"/>
              </a:buClr>
              <a:buNone/>
            </a:pPr>
            <a:r>
              <a:rPr lang="en-US" sz="1400" dirty="0"/>
              <a:t>(</a:t>
            </a:r>
            <a:r>
              <a:rPr lang="en-US" sz="1400" dirty="0">
                <a:hlinkClick r:id="rId2"/>
              </a:rPr>
              <a:t>https://www.nj.gov/labor/lpa/employ/qcew/qcew_index.html</a:t>
            </a:r>
            <a:r>
              <a:rPr lang="en-US" sz="1400" dirty="0"/>
              <a:t>)</a:t>
            </a:r>
          </a:p>
          <a:p>
            <a:pPr marL="411480" lvl="2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2000" dirty="0"/>
              <a:t>Business establishment estimates are found </a:t>
            </a:r>
          </a:p>
          <a:p>
            <a:pPr marL="240030" lvl="2" indent="0">
              <a:buClr>
                <a:srgbClr val="002060"/>
              </a:buClr>
              <a:buNone/>
            </a:pPr>
            <a:r>
              <a:rPr lang="en-US" sz="2000" dirty="0"/>
              <a:t>in the “Average Units” column</a:t>
            </a:r>
          </a:p>
          <a:p>
            <a:pPr marL="411480" lvl="2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2000" dirty="0"/>
              <a:t>Available for 1997-2017</a:t>
            </a:r>
          </a:p>
          <a:p>
            <a:pPr marL="411480" lvl="2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2000" dirty="0"/>
              <a:t>Can break down businesses by industry</a:t>
            </a:r>
          </a:p>
          <a:p>
            <a:pPr marL="411480" lvl="2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2000" dirty="0"/>
              <a:t>Census tract level data could be obtained from municipal business licensing records</a:t>
            </a:r>
          </a:p>
          <a:p>
            <a:pPr marL="240030" lvl="2" indent="0">
              <a:buClr>
                <a:srgbClr val="002060"/>
              </a:buClr>
              <a:buNone/>
            </a:pPr>
            <a:br>
              <a:rPr lang="en-US" sz="2550" b="1" spc="113" dirty="0">
                <a:solidFill>
                  <a:srgbClr val="0070C0"/>
                </a:solidFill>
              </a:rPr>
            </a:br>
            <a:endParaRPr lang="en-US" sz="2350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3D2FA1-52C3-42B5-A024-77CBFB32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Businesses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85CA95-2AB5-402F-BA84-D12517E6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1FD0C6-BEC8-480B-8BD1-BBCF5743F2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45" t="23782" r="26973" b="6086"/>
          <a:stretch/>
        </p:blipFill>
        <p:spPr>
          <a:xfrm>
            <a:off x="5896910" y="1982843"/>
            <a:ext cx="3072042" cy="310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3475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6A08E8C-1977-48BF-A454-D29953EB2A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112" y="1728132"/>
                <a:ext cx="8750534" cy="5490595"/>
              </a:xfrm>
            </p:spPr>
            <p:txBody>
              <a:bodyPr>
                <a:normAutofit fontScale="55000" lnSpcReduction="20000"/>
              </a:bodyPr>
              <a:lstStyle/>
              <a:p>
                <a:pPr marL="205740" lvl="1" indent="-171450">
                  <a:buClr>
                    <a:srgbClr val="002060"/>
                  </a:buClr>
                  <a:buFont typeface="Wingdings 2" pitchFamily="18" charset="2"/>
                  <a:buChar char=""/>
                </a:pPr>
                <a:r>
                  <a:rPr lang="en-US" sz="4400" b="1" spc="113" dirty="0">
                    <a:solidFill>
                      <a:srgbClr val="0070C0"/>
                    </a:solidFill>
                  </a:rPr>
                  <a:t>Unemployment rate</a:t>
                </a:r>
              </a:p>
              <a:p>
                <a:pPr lvl="1"/>
                <a:r>
                  <a:rPr lang="en-US" sz="3800" dirty="0"/>
                  <a:t>At census tract level only available from</a:t>
                </a:r>
              </a:p>
              <a:p>
                <a:pPr marL="274320" lvl="1" indent="0">
                  <a:buNone/>
                </a:pPr>
                <a:r>
                  <a:rPr lang="en-US" sz="3800" dirty="0"/>
                  <a:t> Census Bureau’s American </a:t>
                </a:r>
              </a:p>
              <a:p>
                <a:pPr marL="274320" lvl="1" indent="0">
                  <a:buNone/>
                </a:pPr>
                <a:r>
                  <a:rPr lang="en-US" sz="3800" dirty="0"/>
                  <a:t>Community Survey 5-Year Estimates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𝑈𝑛𝑒𝑚𝑝𝑙𝑜𝑦𝑚𝑒𝑛𝑡</m:t>
                    </m:r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𝑟𝑎𝑡𝑒</m:t>
                    </m:r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𝑁𝑢𝑚𝑏𝑒𝑟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𝑢𝑛𝑒𝑚𝑝𝑙𝑜𝑦𝑒𝑑</m:t>
                        </m:r>
                      </m:num>
                      <m:den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𝑙𝑎𝑏𝑜𝑟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𝑓𝑜𝑟𝑐𝑒</m:t>
                        </m:r>
                      </m:den>
                    </m:f>
                  </m:oMath>
                </a14:m>
                <a:endParaRPr lang="en-US" sz="3800" dirty="0"/>
              </a:p>
              <a:p>
                <a:pPr lvl="1"/>
                <a:r>
                  <a:rPr lang="en-US" sz="3800" i="1" dirty="0"/>
                  <a:t>Unemployed</a:t>
                </a:r>
                <a:r>
                  <a:rPr lang="en-US" sz="3800" dirty="0"/>
                  <a:t> means persons that </a:t>
                </a:r>
              </a:p>
              <a:p>
                <a:pPr marL="274320" lvl="1" indent="0">
                  <a:buNone/>
                </a:pPr>
                <a:r>
                  <a:rPr lang="en-US" sz="3800" dirty="0"/>
                  <a:t>are jobless, actively seeking work, </a:t>
                </a:r>
              </a:p>
              <a:p>
                <a:pPr marL="274320" lvl="1" indent="0">
                  <a:buNone/>
                </a:pPr>
                <a:r>
                  <a:rPr lang="en-US" sz="3800" dirty="0"/>
                  <a:t>and available to take a job</a:t>
                </a:r>
              </a:p>
              <a:p>
                <a:pPr lvl="1"/>
                <a:r>
                  <a:rPr lang="en-US" sz="3800" dirty="0"/>
                  <a:t>Labor force means persons either working or actively seeking work</a:t>
                </a:r>
              </a:p>
              <a:p>
                <a:pPr lvl="1"/>
                <a:r>
                  <a:rPr lang="en-US" sz="3800" dirty="0"/>
                  <a:t>Data accessible from American Fact Finder tool</a:t>
                </a:r>
              </a:p>
              <a:p>
                <a:pPr marL="274320" lvl="1" indent="0">
                  <a:buNone/>
                </a:pPr>
                <a:r>
                  <a:rPr lang="en-US" sz="3800" dirty="0"/>
                  <a:t>(</a:t>
                </a:r>
                <a:r>
                  <a:rPr lang="en-US" sz="3800" dirty="0">
                    <a:hlinkClick r:id="rId2"/>
                  </a:rPr>
                  <a:t>https://factfinder.census.gov/faces/nav/jsf/pages/searchresults.xhtml?refresh=t</a:t>
                </a:r>
                <a:r>
                  <a:rPr lang="en-US" sz="3800" dirty="0"/>
                  <a:t>) </a:t>
                </a:r>
              </a:p>
              <a:p>
                <a:pPr lvl="1"/>
                <a:r>
                  <a:rPr lang="en-US" sz="3800" dirty="0"/>
                  <a:t>Available for 2000 and 2005-09 through 2012-16</a:t>
                </a:r>
              </a:p>
              <a:p>
                <a:pPr marL="274320" lvl="1" indent="0">
                  <a:buNone/>
                </a:pPr>
                <a:r>
                  <a:rPr lang="en-US" sz="3800" dirty="0"/>
                  <a:t> </a:t>
                </a:r>
              </a:p>
              <a:p>
                <a:pPr lvl="2"/>
                <a:endParaRPr lang="en-US" sz="25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6A08E8C-1977-48BF-A454-D29953EB2A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112" y="1728132"/>
                <a:ext cx="8750534" cy="5490595"/>
              </a:xfrm>
              <a:blipFill>
                <a:blip r:embed="rId3"/>
                <a:stretch>
                  <a:fillRect l="-418" t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413D2FA1-52C3-42B5-A024-77CBFB32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Unemployment Data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85CA95-2AB5-402F-BA84-D12517E6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7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8502DD-B0B7-4DF3-9190-F9017D20FA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266" r="53853" b="32181"/>
          <a:stretch/>
        </p:blipFill>
        <p:spPr>
          <a:xfrm>
            <a:off x="5786585" y="2072081"/>
            <a:ext cx="3172857" cy="226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587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6A08E8C-1977-48BF-A454-D29953EB2A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112" y="1803634"/>
                <a:ext cx="5167618" cy="5612234"/>
              </a:xfrm>
            </p:spPr>
            <p:txBody>
              <a:bodyPr>
                <a:normAutofit fontScale="40000" lnSpcReduction="20000"/>
              </a:bodyPr>
              <a:lstStyle/>
              <a:p>
                <a:pPr marL="205740" lvl="1" indent="-171450">
                  <a:buClr>
                    <a:srgbClr val="002060"/>
                  </a:buClr>
                  <a:buFont typeface="Wingdings 2" pitchFamily="18" charset="2"/>
                  <a:buChar char=""/>
                </a:pPr>
                <a:r>
                  <a:rPr lang="en-US" sz="6000" b="1" spc="113" dirty="0">
                    <a:solidFill>
                      <a:srgbClr val="0070C0"/>
                    </a:solidFill>
                  </a:rPr>
                  <a:t>Poverty rate</a:t>
                </a:r>
              </a:p>
              <a:p>
                <a:pPr lvl="1"/>
                <a:r>
                  <a:rPr lang="en-US" sz="4500" dirty="0"/>
                  <a:t>At census tract level available from Census Bureau’s American Community Survey 5-Year Estimates</a:t>
                </a:r>
              </a:p>
              <a:p>
                <a:pPr lvl="1"/>
                <a:r>
                  <a:rPr lang="en-US" sz="3500" i="1" dirty="0">
                    <a:latin typeface="Cambria Math" panose="02040503050406030204" pitchFamily="18" charset="0"/>
                  </a:rPr>
                  <a:t>poverty</a:t>
                </a:r>
                <a14:m>
                  <m:oMath xmlns:m="http://schemas.openxmlformats.org/officeDocument/2006/math">
                    <m:r>
                      <a:rPr lang="en-US" sz="35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500" i="1">
                        <a:latin typeface="Cambria Math" panose="02040503050406030204" pitchFamily="18" charset="0"/>
                      </a:rPr>
                      <m:t>𝑟𝑎𝑡𝑒</m:t>
                    </m:r>
                    <m:r>
                      <a:rPr lang="en-US" sz="3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𝑝𝑒𝑟𝑠𝑜𝑛𝑠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𝑙𝑖𝑣𝑖𝑛𝑔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𝑏𝑒𝑙𝑜𝑤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𝑡h𝑒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𝑓𝑒𝑑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𝑝𝑜𝑣𝑒𝑟𝑡𝑦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𝑙𝑒𝑣𝑒𝑙</m:t>
                        </m:r>
                      </m:num>
                      <m:den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𝑝𝑜𝑝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𝑓𝑜𝑟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𝑤h𝑜𝑚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𝑝𝑜𝑣𝑒𝑟𝑡𝑦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𝑠𝑡𝑎𝑡𝑢𝑠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𝑖𝑠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𝑑𝑒𝑡𝑒𝑟𝑚𝑖𝑛𝑒𝑑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450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sz="4500" dirty="0"/>
                  <a:t>Federal poverty level changes from year to year, promulgated by the Census Bureau</a:t>
                </a:r>
              </a:p>
              <a:p>
                <a:pPr lvl="1"/>
                <a:r>
                  <a:rPr lang="en-US" sz="4500" dirty="0"/>
                  <a:t>Determined at family level by family size and composition</a:t>
                </a:r>
                <a:endParaRPr lang="en-US" sz="8000" dirty="0"/>
              </a:p>
              <a:p>
                <a:pPr lvl="1"/>
                <a:r>
                  <a:rPr lang="en-US" sz="4500" dirty="0"/>
                  <a:t>Poverty is based on money income before taxes and does not include capital gains or noncash benefits</a:t>
                </a:r>
              </a:p>
              <a:p>
                <a:pPr lvl="1"/>
                <a:r>
                  <a:rPr lang="en-US" sz="4500" dirty="0"/>
                  <a:t>Data accessible from American Fact Finder tool</a:t>
                </a:r>
              </a:p>
              <a:p>
                <a:pPr marL="274320" lvl="1" indent="0">
                  <a:buNone/>
                </a:pPr>
                <a:r>
                  <a:rPr lang="en-US" sz="4500" dirty="0"/>
                  <a:t>(</a:t>
                </a:r>
                <a:r>
                  <a:rPr lang="en-US" sz="4500" dirty="0">
                    <a:hlinkClick r:id="rId2"/>
                  </a:rPr>
                  <a:t>https://factfinder.census.gov/faces/nav/jsf/pages/searchresults.xhtml?refresh=t</a:t>
                </a:r>
                <a:r>
                  <a:rPr lang="en-US" sz="4500" dirty="0"/>
                  <a:t>) </a:t>
                </a:r>
              </a:p>
              <a:p>
                <a:pPr lvl="1"/>
                <a:r>
                  <a:rPr lang="en-US" sz="4500" dirty="0"/>
                  <a:t>Available for 2000 and 2005-09 through 2012-16</a:t>
                </a:r>
              </a:p>
              <a:p>
                <a:pPr marL="274320" lvl="1" indent="0">
                  <a:buNone/>
                </a:pPr>
                <a:r>
                  <a:rPr lang="en-US" sz="3500" dirty="0"/>
                  <a:t> </a:t>
                </a:r>
              </a:p>
              <a:p>
                <a:pPr lvl="2"/>
                <a:endParaRPr lang="en-US" sz="25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6A08E8C-1977-48BF-A454-D29953EB2A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112" y="1803634"/>
                <a:ext cx="5167618" cy="5612234"/>
              </a:xfrm>
              <a:blipFill>
                <a:blip r:embed="rId3"/>
                <a:stretch>
                  <a:fillRect l="-708" t="-2063" r="-1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413D2FA1-52C3-42B5-A024-77CBFB32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Poverty Data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85CA95-2AB5-402F-BA84-D12517E6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1A288E-C498-4694-94E3-F870B6528C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510" r="54036" b="29245"/>
          <a:stretch/>
        </p:blipFill>
        <p:spPr>
          <a:xfrm>
            <a:off x="5146297" y="2327118"/>
            <a:ext cx="3855907" cy="289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6967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6A08E8C-1977-48BF-A454-D29953EB2A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112" y="1640875"/>
                <a:ext cx="5167618" cy="4785092"/>
              </a:xfrm>
            </p:spPr>
            <p:txBody>
              <a:bodyPr>
                <a:normAutofit fontScale="40000" lnSpcReduction="20000"/>
              </a:bodyPr>
              <a:lstStyle/>
              <a:p>
                <a:pPr marL="205740" lvl="1" indent="-171450">
                  <a:buClr>
                    <a:srgbClr val="002060"/>
                  </a:buClr>
                  <a:buFont typeface="Wingdings 2" pitchFamily="18" charset="2"/>
                  <a:buChar char=""/>
                </a:pPr>
                <a:r>
                  <a:rPr lang="en-US" sz="6000" b="1" spc="113" dirty="0">
                    <a:solidFill>
                      <a:srgbClr val="0070C0"/>
                    </a:solidFill>
                  </a:rPr>
                  <a:t>Median Household Income</a:t>
                </a:r>
              </a:p>
              <a:p>
                <a:pPr lvl="1"/>
                <a:r>
                  <a:rPr lang="en-US" sz="4500" dirty="0"/>
                  <a:t>At census tract level available from Census Bureau’s American Community Survey 5-Year Estimates</a:t>
                </a:r>
              </a:p>
              <a:p>
                <a:pPr marL="274320" lvl="1" indent="0">
                  <a:buNone/>
                </a:pPr>
                <a:r>
                  <a:rPr lang="en-US" sz="4600" i="1" dirty="0">
                    <a:latin typeface="Cambria Math" panose="02040503050406030204" pitchFamily="18" charset="0"/>
                  </a:rPr>
                  <a:t>Median Household Income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5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500" i="1" dirty="0">
                    <a:latin typeface="Cambria Math" panose="02040503050406030204" pitchFamily="18" charset="0"/>
                  </a:rPr>
                  <a:t> Income for the household at the midpoint of all household incomes</a:t>
                </a:r>
              </a:p>
              <a:p>
                <a:pPr lvl="1"/>
                <a:r>
                  <a:rPr lang="en-US" sz="4500" dirty="0"/>
                  <a:t>Unlike per capita income, not affected by outliers such as millionaire households</a:t>
                </a:r>
              </a:p>
              <a:p>
                <a:pPr lvl="1"/>
                <a:r>
                  <a:rPr lang="en-US" sz="4500" dirty="0"/>
                  <a:t>Serves as measure of community wealth</a:t>
                </a:r>
                <a:endParaRPr lang="en-US" sz="8000" dirty="0"/>
              </a:p>
              <a:p>
                <a:pPr lvl="1"/>
                <a:r>
                  <a:rPr lang="en-US" sz="4500" dirty="0"/>
                  <a:t>Data accessible from American Fact Finder tool</a:t>
                </a:r>
              </a:p>
              <a:p>
                <a:pPr marL="274320" lvl="1" indent="0">
                  <a:buNone/>
                </a:pPr>
                <a:r>
                  <a:rPr lang="en-US" sz="4500" dirty="0"/>
                  <a:t>(</a:t>
                </a:r>
                <a:r>
                  <a:rPr lang="en-US" sz="4500" dirty="0">
                    <a:hlinkClick r:id="rId2"/>
                  </a:rPr>
                  <a:t>https://factfinder.census.gov/faces/nav/jsf/pages/searchresults.xhtml?refresh=t</a:t>
                </a:r>
                <a:r>
                  <a:rPr lang="en-US" sz="4500" dirty="0"/>
                  <a:t>) </a:t>
                </a:r>
              </a:p>
              <a:p>
                <a:pPr lvl="1"/>
                <a:r>
                  <a:rPr lang="en-US" sz="4500" dirty="0"/>
                  <a:t>Available for 2000 and 2005-09 through 2012-16</a:t>
                </a:r>
              </a:p>
              <a:p>
                <a:pPr marL="274320" lvl="1" indent="0">
                  <a:buNone/>
                </a:pPr>
                <a:r>
                  <a:rPr lang="en-US" sz="3500" dirty="0"/>
                  <a:t> </a:t>
                </a:r>
              </a:p>
              <a:p>
                <a:pPr lvl="2"/>
                <a:endParaRPr lang="en-US" sz="25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6A08E8C-1977-48BF-A454-D29953EB2A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112" y="1640875"/>
                <a:ext cx="5167618" cy="4785092"/>
              </a:xfrm>
              <a:blipFill>
                <a:blip r:embed="rId3"/>
                <a:stretch>
                  <a:fillRect l="-708" t="-2420" r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413D2FA1-52C3-42B5-A024-77CBFB32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Household Incomes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85CA95-2AB5-402F-BA84-D12517E6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1A288E-C498-4694-94E3-F870B6528C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510" r="54036" b="29245"/>
          <a:stretch/>
        </p:blipFill>
        <p:spPr>
          <a:xfrm>
            <a:off x="5146297" y="2327118"/>
            <a:ext cx="3855907" cy="289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15707"/>
      </p:ext>
    </p:extLst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4842</TotalTime>
  <Words>1182</Words>
  <Application>Microsoft Office PowerPoint</Application>
  <PresentationFormat>On-screen Show (4:3)</PresentationFormat>
  <Paragraphs>182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Cambria Math</vt:lpstr>
      <vt:lpstr>Franklin Gothic Medium</vt:lpstr>
      <vt:lpstr>Wingdings</vt:lpstr>
      <vt:lpstr>Wingdings 2</vt:lpstr>
      <vt:lpstr>Grid</vt:lpstr>
      <vt:lpstr> How to Measure and Monitor Outcomes in Opportunity Zones </vt:lpstr>
      <vt:lpstr>Why track outcomes in Ozs?</vt:lpstr>
      <vt:lpstr>Key neighborhood Indicators</vt:lpstr>
      <vt:lpstr>Methodology</vt:lpstr>
      <vt:lpstr>Jobs</vt:lpstr>
      <vt:lpstr>Businesses</vt:lpstr>
      <vt:lpstr>Unemployment Data</vt:lpstr>
      <vt:lpstr>Poverty Data</vt:lpstr>
      <vt:lpstr>Household Incomes</vt:lpstr>
      <vt:lpstr>Property Values</vt:lpstr>
      <vt:lpstr>Property Values</vt:lpstr>
      <vt:lpstr>Property Values</vt:lpstr>
      <vt:lpstr>Home Vacancies</vt:lpstr>
      <vt:lpstr>Crime</vt:lpstr>
      <vt:lpstr>Other indicators</vt:lpstr>
      <vt:lpstr>Other indicators</vt:lpstr>
      <vt:lpstr>Statistical Data Limitations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 Property Taxes in New Jersey</dc:title>
  <dc:creator>Clayton, Spencer</dc:creator>
  <cp:lastModifiedBy>Wheeler, Christopher</cp:lastModifiedBy>
  <cp:revision>251</cp:revision>
  <cp:lastPrinted>2018-03-05T15:21:03Z</cp:lastPrinted>
  <dcterms:created xsi:type="dcterms:W3CDTF">2018-02-14T15:01:34Z</dcterms:created>
  <dcterms:modified xsi:type="dcterms:W3CDTF">2018-10-30T16:38:59Z</dcterms:modified>
</cp:coreProperties>
</file>