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81" r:id="rId3"/>
    <p:sldId id="280" r:id="rId4"/>
    <p:sldId id="283" r:id="rId5"/>
    <p:sldId id="285" r:id="rId6"/>
    <p:sldId id="278" r:id="rId7"/>
    <p:sldId id="279" r:id="rId8"/>
    <p:sldId id="286" r:id="rId9"/>
    <p:sldId id="264" r:id="rId10"/>
    <p:sldId id="272" r:id="rId11"/>
    <p:sldId id="287" r:id="rId12"/>
    <p:sldId id="263" r:id="rId13"/>
    <p:sldId id="273" r:id="rId14"/>
    <p:sldId id="284" r:id="rId15"/>
    <p:sldId id="262"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87605" autoAdjust="0"/>
  </p:normalViewPr>
  <p:slideViewPr>
    <p:cSldViewPr>
      <p:cViewPr varScale="1">
        <p:scale>
          <a:sx n="114" d="100"/>
          <a:sy n="114" d="100"/>
        </p:scale>
        <p:origin x="147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E6A6C17-59C5-4237-A9EB-97F046E12CBC}" type="datetimeFigureOut">
              <a:rPr lang="en-US" smtClean="0"/>
              <a:t>11/16/2018</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65CE0514-30E3-4151-ABB9-AD55F80C2DCE}" type="slidenum">
              <a:rPr lang="en-US" smtClean="0"/>
              <a:t>‹#›</a:t>
            </a:fld>
            <a:endParaRPr lang="en-US" dirty="0"/>
          </a:p>
        </p:txBody>
      </p:sp>
    </p:spTree>
    <p:extLst>
      <p:ext uri="{BB962C8B-B14F-4D97-AF65-F5344CB8AC3E}">
        <p14:creationId xmlns:p14="http://schemas.microsoft.com/office/powerpoint/2010/main" val="297187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0514-30E3-4151-ABB9-AD55F80C2DCE}" type="slidenum">
              <a:rPr lang="en-US" smtClean="0"/>
              <a:t>1</a:t>
            </a:fld>
            <a:endParaRPr lang="en-US" dirty="0"/>
          </a:p>
        </p:txBody>
      </p:sp>
    </p:spTree>
    <p:extLst>
      <p:ext uri="{BB962C8B-B14F-4D97-AF65-F5344CB8AC3E}">
        <p14:creationId xmlns:p14="http://schemas.microsoft.com/office/powerpoint/2010/main" val="256550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0514-30E3-4151-ABB9-AD55F80C2DCE}" type="slidenum">
              <a:rPr lang="en-US" smtClean="0"/>
              <a:t>6</a:t>
            </a:fld>
            <a:endParaRPr lang="en-US" dirty="0"/>
          </a:p>
        </p:txBody>
      </p:sp>
    </p:spTree>
    <p:extLst>
      <p:ext uri="{BB962C8B-B14F-4D97-AF65-F5344CB8AC3E}">
        <p14:creationId xmlns:p14="http://schemas.microsoft.com/office/powerpoint/2010/main" val="365669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0514-30E3-4151-ABB9-AD55F80C2DCE}" type="slidenum">
              <a:rPr lang="en-US" smtClean="0"/>
              <a:t>9</a:t>
            </a:fld>
            <a:endParaRPr lang="en-US" dirty="0"/>
          </a:p>
        </p:txBody>
      </p:sp>
    </p:spTree>
    <p:extLst>
      <p:ext uri="{BB962C8B-B14F-4D97-AF65-F5344CB8AC3E}">
        <p14:creationId xmlns:p14="http://schemas.microsoft.com/office/powerpoint/2010/main" val="174557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0514-30E3-4151-ABB9-AD55F80C2DCE}" type="slidenum">
              <a:rPr lang="en-US" smtClean="0"/>
              <a:t>12</a:t>
            </a:fld>
            <a:endParaRPr lang="en-US" dirty="0"/>
          </a:p>
        </p:txBody>
      </p:sp>
    </p:spTree>
    <p:extLst>
      <p:ext uri="{BB962C8B-B14F-4D97-AF65-F5344CB8AC3E}">
        <p14:creationId xmlns:p14="http://schemas.microsoft.com/office/powerpoint/2010/main" val="36951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0514-30E3-4151-ABB9-AD55F80C2DCE}" type="slidenum">
              <a:rPr lang="en-US" smtClean="0"/>
              <a:t>15</a:t>
            </a:fld>
            <a:endParaRPr lang="en-US" dirty="0"/>
          </a:p>
        </p:txBody>
      </p:sp>
    </p:spTree>
    <p:extLst>
      <p:ext uri="{BB962C8B-B14F-4D97-AF65-F5344CB8AC3E}">
        <p14:creationId xmlns:p14="http://schemas.microsoft.com/office/powerpoint/2010/main" val="64412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ACF3046-4859-444B-9FCD-3842EE412AD2}"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F3046-4859-444B-9FCD-3842EE412AD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F3046-4859-444B-9FCD-3842EE412AD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CF3046-4859-444B-9FCD-3842EE412AD2}"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BACF3046-4859-444B-9FCD-3842EE412AD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CF3046-4859-444B-9FCD-3842EE412AD2}"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CF3046-4859-444B-9FCD-3842EE412AD2}"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CF3046-4859-444B-9FCD-3842EE412AD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CF3046-4859-444B-9FCD-3842EE412A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CF3046-4859-444B-9FCD-3842EE412AD2}"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1D6B08-78C0-4A09-B269-8A4C2FD22C36}" type="datetimeFigureOut">
              <a:rPr lang="en-US" smtClean="0"/>
              <a:t>11/16/2018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ACF3046-4859-444B-9FCD-3842EE412AD2}"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01D6B08-78C0-4A09-B269-8A4C2FD22C36}" type="datetimeFigureOut">
              <a:rPr lang="en-US" smtClean="0"/>
              <a:t>11/16/2018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ACF3046-4859-444B-9FCD-3842EE412AD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LPSmail@dca.nj.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nj.gov/dca/services/l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33850"/>
            <a:ext cx="6400800" cy="1885950"/>
          </a:xfrm>
        </p:spPr>
        <p:txBody>
          <a:bodyPr>
            <a:normAutofit/>
          </a:bodyPr>
          <a:lstStyle/>
          <a:p>
            <a:r>
              <a:rPr lang="en-US" b="1" dirty="0">
                <a:solidFill>
                  <a:schemeClr val="tx1"/>
                </a:solidFill>
              </a:rPr>
              <a:t>League of Municipalities Conference</a:t>
            </a:r>
          </a:p>
          <a:p>
            <a:r>
              <a:rPr lang="en-US" b="1" dirty="0">
                <a:solidFill>
                  <a:schemeClr val="tx1"/>
                </a:solidFill>
              </a:rPr>
              <a:t>NJ Opportunity Zone Navigator</a:t>
            </a:r>
          </a:p>
          <a:p>
            <a:r>
              <a:rPr lang="en-US" b="1" dirty="0">
                <a:solidFill>
                  <a:schemeClr val="tx1"/>
                </a:solidFill>
              </a:rPr>
              <a:t>November 13-15, 2018</a:t>
            </a:r>
          </a:p>
        </p:txBody>
      </p:sp>
      <p:sp>
        <p:nvSpPr>
          <p:cNvPr id="4" name="Title 1"/>
          <p:cNvSpPr txBox="1">
            <a:spLocks/>
          </p:cNvSpPr>
          <p:nvPr/>
        </p:nvSpPr>
        <p:spPr>
          <a:xfrm>
            <a:off x="685800" y="1676400"/>
            <a:ext cx="7772400" cy="1143000"/>
          </a:xfrm>
          <a:prstGeom prst="rect">
            <a:avLst/>
          </a:prstGeom>
        </p:spPr>
        <p:txBody>
          <a:bodyPr bIns="91440" anchor="ctr" anchorCtr="0">
            <a:normAutofit fontScale="75000" lnSpcReduction="20000"/>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r>
              <a:rPr lang="en-US" sz="3600" dirty="0"/>
              <a:t>State of New Jersey</a:t>
            </a:r>
            <a:br>
              <a:rPr lang="en-US" sz="3600" dirty="0"/>
            </a:br>
            <a:r>
              <a:rPr lang="en-US" sz="3600" dirty="0"/>
              <a:t>Department of Community Affairs</a:t>
            </a:r>
            <a:br>
              <a:rPr lang="en-US" sz="3600" dirty="0"/>
            </a:br>
            <a:r>
              <a:rPr lang="en-US" sz="3600" dirty="0"/>
              <a:t>Local Planning Services</a:t>
            </a:r>
            <a:endParaRPr lang="en-US" sz="2200" dirty="0"/>
          </a:p>
        </p:txBody>
      </p:sp>
      <p:sp>
        <p:nvSpPr>
          <p:cNvPr id="2" name="Title 1"/>
          <p:cNvSpPr>
            <a:spLocks noGrp="1"/>
          </p:cNvSpPr>
          <p:nvPr>
            <p:ph type="ctrTitle"/>
          </p:nvPr>
        </p:nvSpPr>
        <p:spPr>
          <a:xfrm>
            <a:off x="685800" y="381000"/>
            <a:ext cx="7772400" cy="762000"/>
          </a:xfrm>
        </p:spPr>
        <p:txBody>
          <a:bodyPr>
            <a:normAutofit/>
          </a:bodyPr>
          <a:lstStyle/>
          <a:p>
            <a:r>
              <a:rPr lang="en-US" sz="2200" b="1" i="1" dirty="0">
                <a:solidFill>
                  <a:schemeClr val="tx1"/>
                </a:solidFill>
              </a:rPr>
              <a:t>“Turning ideas into plans and plans into actions”</a:t>
            </a:r>
            <a:endParaRPr lang="en-US" sz="22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800600"/>
            <a:ext cx="113792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3375" y="4819650"/>
            <a:ext cx="876300" cy="1828800"/>
          </a:xfrm>
          <a:prstGeom prst="rect">
            <a:avLst/>
          </a:prstGeom>
        </p:spPr>
      </p:pic>
    </p:spTree>
    <p:extLst>
      <p:ext uri="{BB962C8B-B14F-4D97-AF65-F5344CB8AC3E}">
        <p14:creationId xmlns:p14="http://schemas.microsoft.com/office/powerpoint/2010/main" val="68801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Browns Mills</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22783" y="1447800"/>
            <a:ext cx="3532909" cy="4571999"/>
          </a:xfrm>
        </p:spPr>
      </p:pic>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933950" y="533400"/>
            <a:ext cx="3749675" cy="2897476"/>
          </a:xfrm>
        </p:spPr>
      </p:pic>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503324"/>
            <a:ext cx="3749674" cy="2897475"/>
          </a:xfrm>
          <a:prstGeom prst="rect">
            <a:avLst/>
          </a:prstGeom>
        </p:spPr>
      </p:pic>
      <p:sp>
        <p:nvSpPr>
          <p:cNvPr id="8" name="Slide Number Placeholder 3"/>
          <p:cNvSpPr>
            <a:spLocks noGrp="1"/>
          </p:cNvSpPr>
          <p:nvPr>
            <p:ph type="sldNum" sz="quarter" idx="12"/>
          </p:nvPr>
        </p:nvSpPr>
        <p:spPr>
          <a:xfrm>
            <a:off x="146304" y="6210300"/>
            <a:ext cx="457200" cy="457200"/>
          </a:xfrm>
        </p:spPr>
        <p:txBody>
          <a:bodyPr/>
          <a:lstStyle/>
          <a:p>
            <a:fld id="{BACF3046-4859-444B-9FCD-3842EE412AD2}" type="slidenum">
              <a:rPr lang="en-US" smtClean="0"/>
              <a:t>10</a:t>
            </a:fld>
            <a:endParaRPr lang="en-US" dirty="0"/>
          </a:p>
        </p:txBody>
      </p:sp>
    </p:spTree>
    <p:extLst>
      <p:ext uri="{BB962C8B-B14F-4D97-AF65-F5344CB8AC3E}">
        <p14:creationId xmlns:p14="http://schemas.microsoft.com/office/powerpoint/2010/main" val="76406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579B1-6BD6-4217-B60D-BB1B8A32301C}"/>
              </a:ext>
            </a:extLst>
          </p:cNvPr>
          <p:cNvSpPr>
            <a:spLocks noGrp="1"/>
          </p:cNvSpPr>
          <p:nvPr>
            <p:ph type="ctrTitle"/>
          </p:nvPr>
        </p:nvSpPr>
        <p:spPr/>
        <p:txBody>
          <a:bodyPr>
            <a:normAutofit/>
          </a:bodyPr>
          <a:lstStyle/>
          <a:p>
            <a:r>
              <a:rPr lang="en-US" dirty="0"/>
              <a:t>Example 3- Central Business District, City of Millville</a:t>
            </a:r>
          </a:p>
        </p:txBody>
      </p:sp>
    </p:spTree>
    <p:extLst>
      <p:ext uri="{BB962C8B-B14F-4D97-AF65-F5344CB8AC3E}">
        <p14:creationId xmlns:p14="http://schemas.microsoft.com/office/powerpoint/2010/main" val="46881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Autofit/>
          </a:bodyPr>
          <a:lstStyle/>
          <a:p>
            <a:r>
              <a:rPr lang="en-US" b="1" dirty="0"/>
              <a:t>Example 3:  Central Business District, City of Millville</a:t>
            </a:r>
          </a:p>
        </p:txBody>
      </p:sp>
      <p:sp>
        <p:nvSpPr>
          <p:cNvPr id="3" name="Content Placeholder 2"/>
          <p:cNvSpPr>
            <a:spLocks noGrp="1"/>
          </p:cNvSpPr>
          <p:nvPr>
            <p:ph sz="quarter" idx="1"/>
          </p:nvPr>
        </p:nvSpPr>
        <p:spPr>
          <a:xfrm>
            <a:off x="914400" y="1524000"/>
            <a:ext cx="3749040" cy="4572000"/>
          </a:xfrm>
        </p:spPr>
        <p:txBody>
          <a:bodyPr>
            <a:normAutofit fontScale="92500" lnSpcReduction="10000"/>
          </a:bodyPr>
          <a:lstStyle/>
          <a:p>
            <a:pPr marR="0" lvl="0">
              <a:spcAft>
                <a:spcPts val="600"/>
              </a:spcAft>
            </a:pPr>
            <a:r>
              <a:rPr lang="en-US" sz="1800" dirty="0"/>
              <a:t>An evaluation of current demographic and development conditions and trends.</a:t>
            </a:r>
          </a:p>
          <a:p>
            <a:pPr marR="0" lvl="0">
              <a:spcAft>
                <a:spcPts val="600"/>
              </a:spcAft>
            </a:pPr>
            <a:r>
              <a:rPr lang="en-US" sz="1800" dirty="0"/>
              <a:t>A study of past variances, current zoning regulations and district boundaries.</a:t>
            </a:r>
          </a:p>
          <a:p>
            <a:pPr marR="0" lvl="0">
              <a:spcAft>
                <a:spcPts val="600"/>
              </a:spcAft>
            </a:pPr>
            <a:r>
              <a:rPr lang="en-US" sz="1800" dirty="0"/>
              <a:t>An analysis of future land use needs based upon pending plans and land use issues.</a:t>
            </a:r>
          </a:p>
          <a:p>
            <a:pPr marR="0" lvl="0">
              <a:spcAft>
                <a:spcPts val="600"/>
              </a:spcAft>
            </a:pPr>
            <a:r>
              <a:rPr lang="en-US" sz="1800" dirty="0"/>
              <a:t>A review of current Redevelopment Plans</a:t>
            </a:r>
          </a:p>
          <a:p>
            <a:pPr marR="0" lvl="0">
              <a:spcAft>
                <a:spcPts val="600"/>
              </a:spcAft>
            </a:pPr>
            <a:r>
              <a:rPr lang="en-US" sz="1800" dirty="0"/>
              <a:t>Specific recommendations made by LPS:</a:t>
            </a:r>
          </a:p>
          <a:p>
            <a:pPr lvl="1">
              <a:spcAft>
                <a:spcPts val="600"/>
              </a:spcAft>
            </a:pPr>
            <a:r>
              <a:rPr lang="en-US" sz="1600" dirty="0"/>
              <a:t>Change permitted uses, zoning districts along High Street and Central Bus. District</a:t>
            </a:r>
          </a:p>
          <a:p>
            <a:pPr lvl="1">
              <a:spcAft>
                <a:spcPts val="600"/>
              </a:spcAft>
            </a:pPr>
            <a:r>
              <a:rPr lang="en-US" sz="1600" dirty="0"/>
              <a:t>Redevelop the Millville Airport District</a:t>
            </a:r>
          </a:p>
          <a:p>
            <a:pPr lvl="1">
              <a:spcAft>
                <a:spcPts val="600"/>
              </a:spcAft>
            </a:pPr>
            <a:r>
              <a:rPr lang="en-US" sz="1600" dirty="0"/>
              <a:t>Sunset outdated redevelopment plans</a:t>
            </a:r>
          </a:p>
          <a:p>
            <a:pPr lvl="1">
              <a:spcAft>
                <a:spcPts val="600"/>
              </a:spcAft>
            </a:pPr>
            <a:r>
              <a:rPr lang="en-US" sz="1600" dirty="0"/>
              <a:t>Target underutilized and vacant properties around the Community College</a:t>
            </a:r>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701258" y="1554760"/>
            <a:ext cx="3985542" cy="4343400"/>
          </a:xfrm>
        </p:spPr>
      </p:pic>
      <p:sp>
        <p:nvSpPr>
          <p:cNvPr id="6" name="Slide Number Placeholder 3"/>
          <p:cNvSpPr>
            <a:spLocks noGrp="1"/>
          </p:cNvSpPr>
          <p:nvPr>
            <p:ph type="sldNum" sz="quarter" idx="12"/>
          </p:nvPr>
        </p:nvSpPr>
        <p:spPr>
          <a:xfrm>
            <a:off x="146304" y="6210300"/>
            <a:ext cx="457200" cy="457200"/>
          </a:xfrm>
        </p:spPr>
        <p:txBody>
          <a:bodyPr/>
          <a:lstStyle/>
          <a:p>
            <a:fld id="{BACF3046-4859-444B-9FCD-3842EE412AD2}" type="slidenum">
              <a:rPr lang="en-US" smtClean="0"/>
              <a:t>12</a:t>
            </a:fld>
            <a:endParaRPr lang="en-US" dirty="0"/>
          </a:p>
        </p:txBody>
      </p:sp>
    </p:spTree>
    <p:extLst>
      <p:ext uri="{BB962C8B-B14F-4D97-AF65-F5344CB8AC3E}">
        <p14:creationId xmlns:p14="http://schemas.microsoft.com/office/powerpoint/2010/main" val="12967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Millville</a:t>
            </a:r>
          </a:p>
        </p:txBody>
      </p:sp>
      <p:pic>
        <p:nvPicPr>
          <p:cNvPr id="10" name="Content Placeholder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67691" y="1447800"/>
            <a:ext cx="7065818" cy="4572000"/>
          </a:xfrm>
        </p:spPr>
      </p:pic>
      <p:sp>
        <p:nvSpPr>
          <p:cNvPr id="4" name="Slide Number Placeholder 3"/>
          <p:cNvSpPr>
            <a:spLocks noGrp="1"/>
          </p:cNvSpPr>
          <p:nvPr>
            <p:ph type="sldNum" sz="quarter" idx="12"/>
          </p:nvPr>
        </p:nvSpPr>
        <p:spPr>
          <a:xfrm>
            <a:off x="146304" y="6210300"/>
            <a:ext cx="457200" cy="457200"/>
          </a:xfrm>
        </p:spPr>
        <p:txBody>
          <a:bodyPr/>
          <a:lstStyle/>
          <a:p>
            <a:fld id="{BACF3046-4859-444B-9FCD-3842EE412AD2}" type="slidenum">
              <a:rPr lang="en-US" smtClean="0"/>
              <a:t>13</a:t>
            </a:fld>
            <a:endParaRPr lang="en-US" dirty="0"/>
          </a:p>
        </p:txBody>
      </p:sp>
    </p:spTree>
    <p:extLst>
      <p:ext uri="{BB962C8B-B14F-4D97-AF65-F5344CB8AC3E}">
        <p14:creationId xmlns:p14="http://schemas.microsoft.com/office/powerpoint/2010/main" val="388400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46D52-39DD-4578-9D90-2D37CD872F08}"/>
              </a:ext>
            </a:extLst>
          </p:cNvPr>
          <p:cNvSpPr>
            <a:spLocks noGrp="1"/>
          </p:cNvSpPr>
          <p:nvPr>
            <p:ph sz="quarter" idx="1"/>
          </p:nvPr>
        </p:nvSpPr>
        <p:spPr/>
        <p:txBody>
          <a:bodyPr/>
          <a:lstStyle/>
          <a:p>
            <a:pPr marL="0" indent="0">
              <a:buNone/>
            </a:pPr>
            <a:r>
              <a:rPr lang="en-US" dirty="0"/>
              <a:t>If you need assistance:</a:t>
            </a:r>
          </a:p>
          <a:p>
            <a:pPr marL="0" indent="0">
              <a:buNone/>
            </a:pPr>
            <a:endParaRPr lang="en-US" dirty="0"/>
          </a:p>
          <a:p>
            <a:pPr marL="0" indent="0">
              <a:buNone/>
            </a:pPr>
            <a:r>
              <a:rPr lang="en-US" b="1" dirty="0">
                <a:solidFill>
                  <a:schemeClr val="bg2">
                    <a:lumMod val="25000"/>
                  </a:schemeClr>
                </a:solidFill>
              </a:rPr>
              <a:t>Local Planning Services (LPS), </a:t>
            </a:r>
            <a:r>
              <a:rPr lang="en-US" dirty="0"/>
              <a:t>an office within DCA, works with communities to achieve local land use and planning goals.  As part of DCA’s commitment to provide technical assistance to municipalities, our professional planning staff offers comprehensive planning services at no cost to local governments.</a:t>
            </a:r>
          </a:p>
          <a:p>
            <a:pPr marL="0" indent="0">
              <a:buNone/>
            </a:pPr>
            <a:endParaRPr lang="en-US" dirty="0"/>
          </a:p>
        </p:txBody>
      </p:sp>
    </p:spTree>
    <p:extLst>
      <p:ext uri="{BB962C8B-B14F-4D97-AF65-F5344CB8AC3E}">
        <p14:creationId xmlns:p14="http://schemas.microsoft.com/office/powerpoint/2010/main" val="101726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GET STARTED</a:t>
            </a:r>
          </a:p>
        </p:txBody>
      </p:sp>
      <p:sp>
        <p:nvSpPr>
          <p:cNvPr id="3" name="Content Placeholder 2"/>
          <p:cNvSpPr>
            <a:spLocks noGrp="1"/>
          </p:cNvSpPr>
          <p:nvPr>
            <p:ph sz="quarter" idx="1"/>
          </p:nvPr>
        </p:nvSpPr>
        <p:spPr>
          <a:xfrm>
            <a:off x="914400" y="1447800"/>
            <a:ext cx="7772400" cy="4724400"/>
          </a:xfrm>
        </p:spPr>
        <p:txBody>
          <a:bodyPr>
            <a:normAutofit fontScale="92500"/>
          </a:bodyPr>
          <a:lstStyle/>
          <a:p>
            <a:r>
              <a:rPr lang="en-US" dirty="0"/>
              <a:t>Please contact us or our Director to discuss your planning needs:</a:t>
            </a:r>
          </a:p>
          <a:p>
            <a:pPr marL="0" indent="0" algn="ctr">
              <a:spcBef>
                <a:spcPts val="0"/>
              </a:spcBef>
              <a:buNone/>
            </a:pPr>
            <a:r>
              <a:rPr lang="en-US" dirty="0">
                <a:solidFill>
                  <a:schemeClr val="accent1">
                    <a:lumMod val="75000"/>
                  </a:schemeClr>
                </a:solidFill>
              </a:rPr>
              <a:t>Sean Thompson</a:t>
            </a:r>
          </a:p>
          <a:p>
            <a:pPr marL="0" indent="0" algn="ctr">
              <a:spcBef>
                <a:spcPts val="0"/>
              </a:spcBef>
              <a:buNone/>
            </a:pPr>
            <a:r>
              <a:rPr lang="en-US" dirty="0">
                <a:solidFill>
                  <a:schemeClr val="accent1">
                    <a:lumMod val="75000"/>
                  </a:schemeClr>
                </a:solidFill>
              </a:rPr>
              <a:t>(609) 292-1716</a:t>
            </a:r>
          </a:p>
          <a:p>
            <a:pPr marL="0" indent="0" algn="ctr">
              <a:spcBef>
                <a:spcPts val="0"/>
              </a:spcBef>
              <a:buNone/>
            </a:pPr>
            <a:r>
              <a:rPr lang="en-US" dirty="0">
                <a:solidFill>
                  <a:schemeClr val="accent1">
                    <a:lumMod val="75000"/>
                  </a:schemeClr>
                </a:solidFill>
              </a:rPr>
              <a:t>Email:</a:t>
            </a:r>
            <a:r>
              <a:rPr lang="en-US" dirty="0"/>
              <a:t> </a:t>
            </a:r>
            <a:r>
              <a:rPr lang="en-US" dirty="0">
                <a:solidFill>
                  <a:schemeClr val="accent1">
                    <a:lumMod val="75000"/>
                  </a:schemeClr>
                </a:solidFill>
                <a:hlinkClick r:id="rId3"/>
              </a:rPr>
              <a:t>LPSmail@dca.nj.gov</a:t>
            </a:r>
            <a:endParaRPr lang="en-US" dirty="0">
              <a:solidFill>
                <a:schemeClr val="accent1">
                  <a:lumMod val="75000"/>
                </a:schemeClr>
              </a:solidFill>
            </a:endParaRPr>
          </a:p>
          <a:p>
            <a:pPr marL="0" indent="0" algn="ctr">
              <a:spcBef>
                <a:spcPts val="0"/>
              </a:spcBef>
              <a:buNone/>
            </a:pPr>
            <a:endParaRPr lang="en-US" dirty="0">
              <a:solidFill>
                <a:schemeClr val="accent1">
                  <a:lumMod val="75000"/>
                </a:schemeClr>
              </a:solidFill>
            </a:endParaRPr>
          </a:p>
          <a:p>
            <a:pPr marL="0" indent="0" algn="ctr">
              <a:spcBef>
                <a:spcPts val="0"/>
              </a:spcBef>
              <a:buNone/>
            </a:pPr>
            <a:r>
              <a:rPr lang="en-US" dirty="0">
                <a:solidFill>
                  <a:schemeClr val="accent1">
                    <a:lumMod val="75000"/>
                  </a:schemeClr>
                </a:solidFill>
              </a:rPr>
              <a:t>Speak with a LPS Representative:</a:t>
            </a:r>
          </a:p>
          <a:p>
            <a:pPr marL="0" indent="0" algn="ctr">
              <a:spcBef>
                <a:spcPts val="0"/>
              </a:spcBef>
              <a:buNone/>
            </a:pPr>
            <a:r>
              <a:rPr lang="en-US" dirty="0">
                <a:solidFill>
                  <a:schemeClr val="accent1">
                    <a:lumMod val="75000"/>
                  </a:schemeClr>
                </a:solidFill>
              </a:rPr>
              <a:t>Maria Connolly, Geoffrey Gray-Cornelius, </a:t>
            </a:r>
          </a:p>
          <a:p>
            <a:pPr marL="0" indent="0" algn="ctr">
              <a:spcBef>
                <a:spcPts val="0"/>
              </a:spcBef>
              <a:buNone/>
            </a:pPr>
            <a:r>
              <a:rPr lang="en-US" dirty="0">
                <a:solidFill>
                  <a:schemeClr val="accent1">
                    <a:lumMod val="75000"/>
                  </a:schemeClr>
                </a:solidFill>
              </a:rPr>
              <a:t>Tom Stanuikynas, Robert Tessier</a:t>
            </a:r>
          </a:p>
          <a:p>
            <a:endParaRPr lang="en-US" dirty="0"/>
          </a:p>
          <a:p>
            <a:pPr marL="0" indent="0" algn="ctr">
              <a:buNone/>
            </a:pPr>
            <a:r>
              <a:rPr lang="en-US" dirty="0"/>
              <a:t>Application forms, resources and </a:t>
            </a:r>
          </a:p>
          <a:p>
            <a:pPr marL="0" indent="0" algn="ctr">
              <a:buNone/>
            </a:pPr>
            <a:r>
              <a:rPr lang="en-US" dirty="0"/>
              <a:t>additional information can be found on the LPS website: </a:t>
            </a:r>
            <a:r>
              <a:rPr lang="en-US" dirty="0">
                <a:hlinkClick r:id="rId4"/>
              </a:rPr>
              <a:t>www.nj.gov/dca/services/lps</a:t>
            </a:r>
            <a:endParaRPr lang="en-US" dirty="0"/>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800600"/>
            <a:ext cx="1137920" cy="18288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3375" y="4819650"/>
            <a:ext cx="876300" cy="1828800"/>
          </a:xfrm>
          <a:prstGeom prst="rect">
            <a:avLst/>
          </a:prstGeom>
        </p:spPr>
      </p:pic>
    </p:spTree>
    <p:extLst>
      <p:ext uri="{BB962C8B-B14F-4D97-AF65-F5344CB8AC3E}">
        <p14:creationId xmlns:p14="http://schemas.microsoft.com/office/powerpoint/2010/main" val="229822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2D56-1A52-42F6-A479-8135769F2749}"/>
              </a:ext>
            </a:extLst>
          </p:cNvPr>
          <p:cNvSpPr>
            <a:spLocks noGrp="1"/>
          </p:cNvSpPr>
          <p:nvPr>
            <p:ph type="title"/>
          </p:nvPr>
        </p:nvSpPr>
        <p:spPr/>
        <p:txBody>
          <a:bodyPr>
            <a:normAutofit fontScale="90000"/>
          </a:bodyPr>
          <a:lstStyle/>
          <a:p>
            <a:r>
              <a:rPr lang="en-US" dirty="0"/>
              <a:t>What should you know about your Opportunity Zone(s)</a:t>
            </a:r>
          </a:p>
        </p:txBody>
      </p:sp>
      <p:sp>
        <p:nvSpPr>
          <p:cNvPr id="3" name="Content Placeholder 2">
            <a:extLst>
              <a:ext uri="{FF2B5EF4-FFF2-40B4-BE49-F238E27FC236}">
                <a16:creationId xmlns:a16="http://schemas.microsoft.com/office/drawing/2014/main" id="{A4622ED8-51B1-41F2-8A3A-42D1847C5B2F}"/>
              </a:ext>
            </a:extLst>
          </p:cNvPr>
          <p:cNvSpPr>
            <a:spLocks noGrp="1"/>
          </p:cNvSpPr>
          <p:nvPr>
            <p:ph sz="quarter" idx="1"/>
          </p:nvPr>
        </p:nvSpPr>
        <p:spPr/>
        <p:txBody>
          <a:bodyPr/>
          <a:lstStyle/>
          <a:p>
            <a:r>
              <a:rPr lang="en-US" dirty="0"/>
              <a:t>Do you know what the boundaries are for the Opportunity Zone(s) designated in your Municipality?</a:t>
            </a:r>
          </a:p>
          <a:p>
            <a:pPr marL="0" indent="0">
              <a:buNone/>
            </a:pPr>
            <a:endParaRPr lang="en-US" dirty="0"/>
          </a:p>
          <a:p>
            <a:r>
              <a:rPr lang="en-US" dirty="0"/>
              <a:t>Are you aware of the assets located in and AROUND the Opportunity Zone?</a:t>
            </a:r>
          </a:p>
          <a:p>
            <a:endParaRPr lang="en-US" dirty="0"/>
          </a:p>
          <a:p>
            <a:r>
              <a:rPr lang="en-US" dirty="0"/>
              <a:t>Are you aware of other incentive areas available in the Opportunity Zone?</a:t>
            </a:r>
          </a:p>
        </p:txBody>
      </p:sp>
    </p:spTree>
    <p:extLst>
      <p:ext uri="{BB962C8B-B14F-4D97-AF65-F5344CB8AC3E}">
        <p14:creationId xmlns:p14="http://schemas.microsoft.com/office/powerpoint/2010/main" val="188256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AB29-6FCA-4F24-B3A0-C2D498AE7B9C}"/>
              </a:ext>
            </a:extLst>
          </p:cNvPr>
          <p:cNvSpPr>
            <a:spLocks noGrp="1"/>
          </p:cNvSpPr>
          <p:nvPr>
            <p:ph type="title"/>
          </p:nvPr>
        </p:nvSpPr>
        <p:spPr/>
        <p:txBody>
          <a:bodyPr/>
          <a:lstStyle/>
          <a:p>
            <a:r>
              <a:rPr lang="en-US" b="1" dirty="0"/>
              <a:t>The NJ Opportunity Zone Navigator</a:t>
            </a:r>
          </a:p>
        </p:txBody>
      </p:sp>
      <p:pic>
        <p:nvPicPr>
          <p:cNvPr id="7" name="Content Placeholder 6" descr="A close up of a map&#10;&#10;Description generated with very high confidence">
            <a:extLst>
              <a:ext uri="{FF2B5EF4-FFF2-40B4-BE49-F238E27FC236}">
                <a16:creationId xmlns:a16="http://schemas.microsoft.com/office/drawing/2014/main" id="{CFEFD77F-53AD-4425-93F5-ADDB01A8812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1447800"/>
            <a:ext cx="7316273" cy="4937760"/>
          </a:xfrm>
        </p:spPr>
      </p:pic>
    </p:spTree>
    <p:extLst>
      <p:ext uri="{BB962C8B-B14F-4D97-AF65-F5344CB8AC3E}">
        <p14:creationId xmlns:p14="http://schemas.microsoft.com/office/powerpoint/2010/main" val="128669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F53D-77BF-4F65-AFA5-274409B5BACF}"/>
              </a:ext>
            </a:extLst>
          </p:cNvPr>
          <p:cNvSpPr>
            <a:spLocks noGrp="1"/>
          </p:cNvSpPr>
          <p:nvPr>
            <p:ph type="title"/>
          </p:nvPr>
        </p:nvSpPr>
        <p:spPr/>
        <p:txBody>
          <a:bodyPr>
            <a:normAutofit fontScale="90000"/>
          </a:bodyPr>
          <a:lstStyle/>
          <a:p>
            <a:r>
              <a:rPr lang="en-US" dirty="0"/>
              <a:t>Things to consider as you develop a plan or strategy </a:t>
            </a:r>
          </a:p>
        </p:txBody>
      </p:sp>
      <p:sp>
        <p:nvSpPr>
          <p:cNvPr id="3" name="Content Placeholder 2">
            <a:extLst>
              <a:ext uri="{FF2B5EF4-FFF2-40B4-BE49-F238E27FC236}">
                <a16:creationId xmlns:a16="http://schemas.microsoft.com/office/drawing/2014/main" id="{D92708DB-1060-4ADF-B684-423505E1B6BE}"/>
              </a:ext>
            </a:extLst>
          </p:cNvPr>
          <p:cNvSpPr>
            <a:spLocks noGrp="1"/>
          </p:cNvSpPr>
          <p:nvPr>
            <p:ph sz="quarter" idx="1"/>
          </p:nvPr>
        </p:nvSpPr>
        <p:spPr/>
        <p:txBody>
          <a:bodyPr>
            <a:normAutofit fontScale="85000" lnSpcReduction="20000"/>
          </a:bodyPr>
          <a:lstStyle/>
          <a:p>
            <a:r>
              <a:rPr lang="en-US" dirty="0"/>
              <a:t>Use the NJ Opportunity Zone Navigator </a:t>
            </a:r>
          </a:p>
          <a:p>
            <a:pPr lvl="1"/>
            <a:r>
              <a:rPr lang="en-US" dirty="0"/>
              <a:t>To focus on areas ripe for development</a:t>
            </a:r>
          </a:p>
          <a:p>
            <a:pPr lvl="1"/>
            <a:r>
              <a:rPr lang="en-US" dirty="0"/>
              <a:t>Identify where there are incentive areas</a:t>
            </a:r>
          </a:p>
          <a:p>
            <a:pPr marL="320040" lvl="1" indent="0">
              <a:buNone/>
            </a:pPr>
            <a:endParaRPr lang="en-US" dirty="0"/>
          </a:p>
          <a:p>
            <a:r>
              <a:rPr lang="en-US" dirty="0"/>
              <a:t>Establish a Municipal Opportunity Zone Committee</a:t>
            </a:r>
          </a:p>
          <a:p>
            <a:pPr lvl="1"/>
            <a:r>
              <a:rPr lang="en-US" dirty="0"/>
              <a:t>Who should be involved in planning</a:t>
            </a:r>
          </a:p>
          <a:p>
            <a:pPr lvl="1"/>
            <a:r>
              <a:rPr lang="en-US" dirty="0"/>
              <a:t>Local businesses, potential investors/developers</a:t>
            </a:r>
          </a:p>
          <a:p>
            <a:pPr lvl="1"/>
            <a:r>
              <a:rPr lang="en-US" dirty="0"/>
              <a:t>Municipal officials</a:t>
            </a:r>
          </a:p>
          <a:p>
            <a:pPr lvl="1"/>
            <a:r>
              <a:rPr lang="en-US" dirty="0"/>
              <a:t>Public participation</a:t>
            </a:r>
          </a:p>
          <a:p>
            <a:pPr marL="0" indent="0">
              <a:buNone/>
            </a:pPr>
            <a:endParaRPr lang="en-US" dirty="0"/>
          </a:p>
          <a:p>
            <a:r>
              <a:rPr lang="en-US" dirty="0"/>
              <a:t>Analyze zoning and land use regulations, policies, and impediments within the Opportunity Zone</a:t>
            </a:r>
          </a:p>
          <a:p>
            <a:pPr lvl="1"/>
            <a:r>
              <a:rPr lang="en-US" dirty="0"/>
              <a:t>Develop an inventory of shovel ready projects</a:t>
            </a:r>
          </a:p>
          <a:p>
            <a:pPr lvl="1"/>
            <a:r>
              <a:rPr lang="en-US" dirty="0"/>
              <a:t>Streamline development process for efficiency  </a:t>
            </a:r>
          </a:p>
          <a:p>
            <a:pPr lvl="1"/>
            <a:endParaRPr lang="en-US" dirty="0"/>
          </a:p>
          <a:p>
            <a:pPr marL="320040" lvl="1" indent="0">
              <a:buNone/>
            </a:pPr>
            <a:endParaRPr lang="en-US" dirty="0"/>
          </a:p>
          <a:p>
            <a:pPr marL="0" indent="0">
              <a:buNone/>
            </a:pPr>
            <a:endParaRPr lang="en-US" dirty="0"/>
          </a:p>
          <a:p>
            <a:endParaRPr lang="en-US" dirty="0"/>
          </a:p>
          <a:p>
            <a:pPr marL="45720" indent="0">
              <a:buNone/>
            </a:pPr>
            <a:endParaRPr lang="en-US" dirty="0"/>
          </a:p>
          <a:p>
            <a:pPr marL="502920" indent="-457200"/>
            <a:endParaRPr lang="en-US" dirty="0"/>
          </a:p>
          <a:p>
            <a:endParaRPr lang="en-US" dirty="0"/>
          </a:p>
        </p:txBody>
      </p:sp>
    </p:spTree>
    <p:extLst>
      <p:ext uri="{BB962C8B-B14F-4D97-AF65-F5344CB8AC3E}">
        <p14:creationId xmlns:p14="http://schemas.microsoft.com/office/powerpoint/2010/main" val="321590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F504C-5A2E-4AE3-8C0C-25385BC0D011}"/>
              </a:ext>
            </a:extLst>
          </p:cNvPr>
          <p:cNvSpPr>
            <a:spLocks noGrp="1"/>
          </p:cNvSpPr>
          <p:nvPr>
            <p:ph type="ctrTitle"/>
          </p:nvPr>
        </p:nvSpPr>
        <p:spPr/>
        <p:txBody>
          <a:bodyPr>
            <a:normAutofit fontScale="90000"/>
          </a:bodyPr>
          <a:lstStyle/>
          <a:p>
            <a:br>
              <a:rPr lang="en-US" dirty="0"/>
            </a:br>
            <a:r>
              <a:rPr lang="en-US" dirty="0"/>
              <a:t>Example 1- Salem Waterfront, City of Salem</a:t>
            </a:r>
            <a:br>
              <a:rPr lang="en-US" dirty="0"/>
            </a:br>
            <a:endParaRPr lang="en-US" dirty="0"/>
          </a:p>
        </p:txBody>
      </p:sp>
    </p:spTree>
    <p:extLst>
      <p:ext uri="{BB962C8B-B14F-4D97-AF65-F5344CB8AC3E}">
        <p14:creationId xmlns:p14="http://schemas.microsoft.com/office/powerpoint/2010/main" val="330420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Autofit/>
          </a:bodyPr>
          <a:lstStyle/>
          <a:p>
            <a:r>
              <a:rPr lang="en-US" b="1" dirty="0"/>
              <a:t>Example 1: Salem Waterfront,</a:t>
            </a:r>
            <a:br>
              <a:rPr lang="en-US" b="1" dirty="0"/>
            </a:br>
            <a:r>
              <a:rPr lang="en-US" b="1" dirty="0"/>
              <a:t>City of Salem</a:t>
            </a:r>
          </a:p>
        </p:txBody>
      </p:sp>
      <p:sp>
        <p:nvSpPr>
          <p:cNvPr id="3" name="Content Placeholder 2"/>
          <p:cNvSpPr>
            <a:spLocks noGrp="1"/>
          </p:cNvSpPr>
          <p:nvPr>
            <p:ph sz="quarter" idx="1"/>
          </p:nvPr>
        </p:nvSpPr>
        <p:spPr/>
        <p:txBody>
          <a:bodyPr>
            <a:normAutofit fontScale="92500" lnSpcReduction="10000"/>
          </a:bodyPr>
          <a:lstStyle/>
          <a:p>
            <a:pPr marR="0" lvl="0">
              <a:spcAft>
                <a:spcPts val="600"/>
              </a:spcAft>
            </a:pPr>
            <a:r>
              <a:rPr lang="en-US" sz="1800" dirty="0"/>
              <a:t>Review History, Background, Demographics/Market Analysis, Existing Conditions, and Redevelopment Plan Goals </a:t>
            </a:r>
          </a:p>
          <a:p>
            <a:pPr marR="0" lvl="0">
              <a:spcAft>
                <a:spcPts val="600"/>
              </a:spcAft>
            </a:pPr>
            <a:r>
              <a:rPr lang="en-US" sz="1800" dirty="0"/>
              <a:t>A review of applicable State regulations and current zoning regulations in Redevelopment Area </a:t>
            </a:r>
          </a:p>
          <a:p>
            <a:r>
              <a:rPr lang="en-US" sz="1800" dirty="0"/>
              <a:t>Developed Redevelopment Area Land Use Concept Plan &amp; Zoning Ordinance</a:t>
            </a:r>
          </a:p>
          <a:p>
            <a:r>
              <a:rPr lang="en-US" sz="1800" dirty="0"/>
              <a:t>Specific recommendations made by LPS: </a:t>
            </a:r>
          </a:p>
          <a:p>
            <a:pPr lvl="1"/>
            <a:r>
              <a:rPr lang="en-US" sz="1600" dirty="0"/>
              <a:t>Change permitted uses, bulk standards, and zoning districts</a:t>
            </a:r>
          </a:p>
          <a:p>
            <a:pPr lvl="1"/>
            <a:r>
              <a:rPr lang="en-US" sz="1600" dirty="0"/>
              <a:t>Market Salem and the Waterfront Zone</a:t>
            </a:r>
          </a:p>
          <a:p>
            <a:pPr lvl="1"/>
            <a:r>
              <a:rPr lang="en-US" sz="1600" dirty="0"/>
              <a:t>Continue to be proactive to keep county court facility in the City</a:t>
            </a:r>
          </a:p>
          <a:p>
            <a:pPr lvl="1"/>
            <a:r>
              <a:rPr lang="en-US" sz="1600" dirty="0"/>
              <a:t>Connect the waterfront to the downtown by providing waterfront access to the public</a:t>
            </a:r>
          </a:p>
        </p:txBody>
      </p:sp>
      <p:sp>
        <p:nvSpPr>
          <p:cNvPr id="6" name="Slide Number Placeholder 3"/>
          <p:cNvSpPr>
            <a:spLocks noGrp="1"/>
          </p:cNvSpPr>
          <p:nvPr>
            <p:ph type="sldNum" sz="quarter" idx="12"/>
          </p:nvPr>
        </p:nvSpPr>
        <p:spPr>
          <a:xfrm>
            <a:off x="146304" y="6210300"/>
            <a:ext cx="457200" cy="457200"/>
          </a:xfrm>
        </p:spPr>
        <p:txBody>
          <a:bodyPr/>
          <a:lstStyle/>
          <a:p>
            <a:fld id="{BACF3046-4859-444B-9FCD-3842EE412AD2}" type="slidenum">
              <a:rPr lang="en-US" smtClean="0"/>
              <a:t>6</a:t>
            </a:fld>
            <a:endParaRPr lang="en-US" dirty="0"/>
          </a:p>
        </p:txBody>
      </p:sp>
      <p:pic>
        <p:nvPicPr>
          <p:cNvPr id="10" name="Picture 9">
            <a:extLst>
              <a:ext uri="{FF2B5EF4-FFF2-40B4-BE49-F238E27FC236}">
                <a16:creationId xmlns:a16="http://schemas.microsoft.com/office/drawing/2014/main" id="{C72E14ED-64C4-4501-94C4-D0200BC15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1622571"/>
            <a:ext cx="4317044" cy="3234655"/>
          </a:xfrm>
          <a:prstGeom prst="rect">
            <a:avLst/>
          </a:prstGeom>
        </p:spPr>
      </p:pic>
    </p:spTree>
    <p:extLst>
      <p:ext uri="{BB962C8B-B14F-4D97-AF65-F5344CB8AC3E}">
        <p14:creationId xmlns:p14="http://schemas.microsoft.com/office/powerpoint/2010/main" val="194224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27C358-8B76-4C15-924F-6D6ACF53FF22}"/>
              </a:ext>
            </a:extLst>
          </p:cNvPr>
          <p:cNvSpPr>
            <a:spLocks noGrp="1"/>
          </p:cNvSpPr>
          <p:nvPr>
            <p:ph type="title"/>
          </p:nvPr>
        </p:nvSpPr>
        <p:spPr/>
        <p:txBody>
          <a:bodyPr/>
          <a:lstStyle/>
          <a:p>
            <a:r>
              <a:rPr lang="en-US" b="1" dirty="0"/>
              <a:t>Salem</a:t>
            </a:r>
          </a:p>
        </p:txBody>
      </p:sp>
      <p:pic>
        <p:nvPicPr>
          <p:cNvPr id="7" name="Content Placeholder 6">
            <a:extLst>
              <a:ext uri="{FF2B5EF4-FFF2-40B4-BE49-F238E27FC236}">
                <a16:creationId xmlns:a16="http://schemas.microsoft.com/office/drawing/2014/main" id="{A11A552A-97AB-4DEB-AE21-6130157F1517}"/>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00200" y="1580278"/>
            <a:ext cx="5943600" cy="4591922"/>
          </a:xfrm>
          <a:prstGeom prst="rect">
            <a:avLst/>
          </a:prstGeom>
        </p:spPr>
      </p:pic>
    </p:spTree>
    <p:extLst>
      <p:ext uri="{BB962C8B-B14F-4D97-AF65-F5344CB8AC3E}">
        <p14:creationId xmlns:p14="http://schemas.microsoft.com/office/powerpoint/2010/main" val="106830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579B1-6BD6-4217-B60D-BB1B8A32301C}"/>
              </a:ext>
            </a:extLst>
          </p:cNvPr>
          <p:cNvSpPr>
            <a:spLocks noGrp="1"/>
          </p:cNvSpPr>
          <p:nvPr>
            <p:ph type="ctrTitle"/>
          </p:nvPr>
        </p:nvSpPr>
        <p:spPr/>
        <p:txBody>
          <a:bodyPr>
            <a:normAutofit/>
          </a:bodyPr>
          <a:lstStyle/>
          <a:p>
            <a:r>
              <a:rPr lang="en-US" dirty="0"/>
              <a:t>Example 2- Browns Mills, Pemberton Township</a:t>
            </a:r>
          </a:p>
        </p:txBody>
      </p:sp>
    </p:spTree>
    <p:extLst>
      <p:ext uri="{BB962C8B-B14F-4D97-AF65-F5344CB8AC3E}">
        <p14:creationId xmlns:p14="http://schemas.microsoft.com/office/powerpoint/2010/main" val="63728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Autofit/>
          </a:bodyPr>
          <a:lstStyle/>
          <a:p>
            <a:r>
              <a:rPr lang="en-US" b="1" dirty="0"/>
              <a:t>Example 2: Browns Mills, Pemberton Township</a:t>
            </a:r>
          </a:p>
        </p:txBody>
      </p:sp>
      <p:sp>
        <p:nvSpPr>
          <p:cNvPr id="3" name="Content Placeholder 2"/>
          <p:cNvSpPr>
            <a:spLocks noGrp="1"/>
          </p:cNvSpPr>
          <p:nvPr>
            <p:ph sz="quarter" idx="1"/>
          </p:nvPr>
        </p:nvSpPr>
        <p:spPr>
          <a:xfrm>
            <a:off x="914400" y="1447800"/>
            <a:ext cx="3803156" cy="4762500"/>
          </a:xfrm>
        </p:spPr>
        <p:txBody>
          <a:bodyPr>
            <a:noAutofit/>
          </a:bodyPr>
          <a:lstStyle/>
          <a:p>
            <a:pPr marR="0" lvl="0">
              <a:spcAft>
                <a:spcPts val="600"/>
              </a:spcAft>
            </a:pPr>
            <a:r>
              <a:rPr lang="en-US" sz="1800" dirty="0"/>
              <a:t>An analysis of the existing Browns Mills Town Center Redevelopment Area</a:t>
            </a:r>
          </a:p>
          <a:p>
            <a:pPr marR="0" lvl="0">
              <a:spcAft>
                <a:spcPts val="600"/>
              </a:spcAft>
            </a:pPr>
            <a:r>
              <a:rPr lang="en-US" sz="1800" dirty="0"/>
              <a:t>An evaluation of current demographic and development conditions and trends</a:t>
            </a:r>
          </a:p>
          <a:p>
            <a:pPr marR="0" lvl="0">
              <a:spcAft>
                <a:spcPts val="600"/>
              </a:spcAft>
            </a:pPr>
            <a:r>
              <a:rPr lang="en-US" sz="1800" dirty="0"/>
              <a:t>A review of applicable State regulations and local zoning and land use regulations</a:t>
            </a:r>
          </a:p>
          <a:p>
            <a:pPr marR="0" lvl="0">
              <a:spcAft>
                <a:spcPts val="600"/>
              </a:spcAft>
            </a:pPr>
            <a:r>
              <a:rPr lang="en-US" sz="1800" dirty="0"/>
              <a:t>Specific recommendations made by LPS:</a:t>
            </a:r>
          </a:p>
          <a:p>
            <a:pPr lvl="1">
              <a:spcAft>
                <a:spcPts val="600"/>
              </a:spcAft>
            </a:pPr>
            <a:r>
              <a:rPr lang="en-US" sz="1600" dirty="0"/>
              <a:t>Change permitted uses, zoning districts</a:t>
            </a:r>
          </a:p>
          <a:p>
            <a:pPr lvl="1">
              <a:spcAft>
                <a:spcPts val="600"/>
              </a:spcAft>
            </a:pPr>
            <a:r>
              <a:rPr lang="en-US" sz="1600" dirty="0"/>
              <a:t>Redevelop Browns Mills Shopping Center</a:t>
            </a:r>
          </a:p>
          <a:p>
            <a:pPr lvl="1">
              <a:spcAft>
                <a:spcPts val="600"/>
              </a:spcAft>
            </a:pPr>
            <a:r>
              <a:rPr lang="en-US" sz="1600" dirty="0"/>
              <a:t>Identify vacant property for new hotel site</a:t>
            </a:r>
          </a:p>
          <a:p>
            <a:pPr lvl="1">
              <a:spcAft>
                <a:spcPts val="600"/>
              </a:spcAft>
            </a:pPr>
            <a:r>
              <a:rPr lang="en-US" sz="1600" dirty="0"/>
              <a:t>Redevelop property purchased by the Township using UEZ monies</a:t>
            </a:r>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717556" y="1600200"/>
            <a:ext cx="4219369" cy="3407951"/>
          </a:xfrm>
        </p:spPr>
      </p:pic>
      <p:sp>
        <p:nvSpPr>
          <p:cNvPr id="5" name="Slide Number Placeholder 3"/>
          <p:cNvSpPr>
            <a:spLocks noGrp="1"/>
          </p:cNvSpPr>
          <p:nvPr>
            <p:ph type="sldNum" sz="quarter" idx="12"/>
          </p:nvPr>
        </p:nvSpPr>
        <p:spPr>
          <a:xfrm>
            <a:off x="146304" y="6210300"/>
            <a:ext cx="457200" cy="457200"/>
          </a:xfrm>
        </p:spPr>
        <p:txBody>
          <a:bodyPr/>
          <a:lstStyle/>
          <a:p>
            <a:fld id="{BACF3046-4859-444B-9FCD-3842EE412AD2}" type="slidenum">
              <a:rPr lang="en-US" smtClean="0"/>
              <a:t>9</a:t>
            </a:fld>
            <a:endParaRPr lang="en-US" dirty="0"/>
          </a:p>
        </p:txBody>
      </p:sp>
    </p:spTree>
    <p:extLst>
      <p:ext uri="{BB962C8B-B14F-4D97-AF65-F5344CB8AC3E}">
        <p14:creationId xmlns:p14="http://schemas.microsoft.com/office/powerpoint/2010/main" val="2082817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1075</TotalTime>
  <Words>588</Words>
  <Application>Microsoft Office PowerPoint</Application>
  <PresentationFormat>On-screen Show (4:3)</PresentationFormat>
  <Paragraphs>90</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Franklin Gothic Book</vt:lpstr>
      <vt:lpstr>Perpetua</vt:lpstr>
      <vt:lpstr>Wingdings 2</vt:lpstr>
      <vt:lpstr>Equity</vt:lpstr>
      <vt:lpstr>“Turning ideas into plans and plans into actions”</vt:lpstr>
      <vt:lpstr>What should you know about your Opportunity Zone(s)</vt:lpstr>
      <vt:lpstr>The NJ Opportunity Zone Navigator</vt:lpstr>
      <vt:lpstr>Things to consider as you develop a plan or strategy </vt:lpstr>
      <vt:lpstr> Example 1- Salem Waterfront, City of Salem </vt:lpstr>
      <vt:lpstr>Example 1: Salem Waterfront, City of Salem</vt:lpstr>
      <vt:lpstr>Salem</vt:lpstr>
      <vt:lpstr>Example 2- Browns Mills, Pemberton Township</vt:lpstr>
      <vt:lpstr>Example 2: Browns Mills, Pemberton Township</vt:lpstr>
      <vt:lpstr>Browns Mills</vt:lpstr>
      <vt:lpstr>Example 3- Central Business District, City of Millville</vt:lpstr>
      <vt:lpstr>Example 3:  Central Business District, City of Millville</vt:lpstr>
      <vt:lpstr>Millville</vt:lpstr>
      <vt:lpstr>PowerPoint Presentation</vt:lpstr>
      <vt:lpstr>HOW TO GET STARTED</vt:lpstr>
    </vt:vector>
  </TitlesOfParts>
  <Company>NJ Department of Community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Connolly, Maria</dc:creator>
  <cp:lastModifiedBy>Wheeler, Christopher</cp:lastModifiedBy>
  <cp:revision>103</cp:revision>
  <cp:lastPrinted>2018-11-05T20:25:37Z</cp:lastPrinted>
  <dcterms:created xsi:type="dcterms:W3CDTF">2015-10-08T14:30:08Z</dcterms:created>
  <dcterms:modified xsi:type="dcterms:W3CDTF">2018-11-16T22:25:33Z</dcterms:modified>
</cp:coreProperties>
</file>