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5" r:id="rId3"/>
    <p:sldId id="292" r:id="rId4"/>
    <p:sldId id="279" r:id="rId5"/>
    <p:sldId id="296" r:id="rId6"/>
    <p:sldId id="295" r:id="rId7"/>
    <p:sldId id="297" r:id="rId8"/>
    <p:sldId id="280" r:id="rId9"/>
    <p:sldId id="294" r:id="rId10"/>
    <p:sldId id="298" r:id="rId11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501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5" autoAdjust="0"/>
    <p:restoredTop sz="94721" autoAdjust="0"/>
  </p:normalViewPr>
  <p:slideViewPr>
    <p:cSldViewPr>
      <p:cViewPr varScale="1">
        <p:scale>
          <a:sx n="68" d="100"/>
          <a:sy n="68" d="100"/>
        </p:scale>
        <p:origin x="14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0" y="-9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951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2329" cy="462120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4" y="0"/>
            <a:ext cx="3012329" cy="462120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E00272-1F20-485B-9490-198827C8EED9}" type="datetimeFigureOut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5" tIns="46243" rIns="92485" bIns="4624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8" y="4387767"/>
            <a:ext cx="5558801" cy="4155919"/>
          </a:xfrm>
          <a:prstGeom prst="rect">
            <a:avLst/>
          </a:prstGeom>
        </p:spPr>
        <p:txBody>
          <a:bodyPr vert="horz" lIns="92485" tIns="46243" rIns="92485" bIns="4624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3012329" cy="462120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4" y="8772378"/>
            <a:ext cx="3012329" cy="462120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A76396-63B6-4355-A26B-20AAB5961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47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61CB62-8F9B-4544-85BF-B47368BFD2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92150"/>
            <a:ext cx="4618037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992" y="4387767"/>
            <a:ext cx="5096092" cy="415591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58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6FE189-8C05-4E7F-9EF0-529C48710E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5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3E3813-CFD7-4CEB-96DE-8BA4019C9E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992" y="4387767"/>
            <a:ext cx="5096092" cy="415591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8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3E3813-CFD7-4CEB-96DE-8BA4019C9E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992" y="4387767"/>
            <a:ext cx="5096092" cy="415591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47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472863-6053-4F0A-91AA-799D7856AD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Flexible Financing Tool</a:t>
            </a:r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0"/>
              </a:spcBef>
            </a:pPr>
            <a:endParaRPr lang="en-US" sz="900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$9 million appropriated by New Jersey Urban Redevelopment Act.</a:t>
            </a:r>
          </a:p>
          <a:p>
            <a:pPr>
              <a:spcBef>
                <a:spcPct val="0"/>
              </a:spcBef>
            </a:pPr>
            <a:endParaRPr lang="en-US" sz="900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Interim, term and permanent loans, real estate equity, loan guarantees and other forms of credit enhancements.</a:t>
            </a:r>
          </a:p>
          <a:p>
            <a:pPr>
              <a:spcBef>
                <a:spcPct val="0"/>
              </a:spcBef>
            </a:pPr>
            <a:endParaRPr lang="en-US" sz="900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Work in partnership with conventional lenders to provide them with the comfort to finance the deal </a:t>
            </a:r>
          </a:p>
          <a:p>
            <a:pPr>
              <a:spcBef>
                <a:spcPct val="0"/>
              </a:spcBef>
            </a:pPr>
            <a:endParaRPr lang="en-US" sz="900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Gap financer</a:t>
            </a:r>
          </a:p>
          <a:p>
            <a:pPr lvl="2">
              <a:spcBef>
                <a:spcPct val="0"/>
              </a:spcBef>
            </a:pPr>
            <a:endParaRPr lang="en-US" sz="8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Securitization - Augmented original appropriation </a:t>
            </a:r>
            <a:endParaRPr lang="en-US" sz="900"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sz="90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z="900">
                <a:latin typeface="Arial" pitchFamily="34" charset="0"/>
              </a:rPr>
              <a:t>Our dollars trigger prevailing wage</a:t>
            </a:r>
          </a:p>
        </p:txBody>
      </p:sp>
    </p:spTree>
    <p:extLst>
      <p:ext uri="{BB962C8B-B14F-4D97-AF65-F5344CB8AC3E}">
        <p14:creationId xmlns:p14="http://schemas.microsoft.com/office/powerpoint/2010/main" val="28262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6FE189-8C05-4E7F-9EF0-529C48710E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13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6FE189-8C05-4E7F-9EF0-529C48710E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6FE189-8C05-4E7F-9EF0-529C48710E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18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6FE189-8C05-4E7F-9EF0-529C48710E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10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6FE189-8C05-4E7F-9EF0-529C48710E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9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D6024-55E5-4CF2-B1F9-35B89784BB7F}" type="datetimeFigureOut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9B5E-33CA-47C0-AC3E-B54CF2A9A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7826-39AE-4985-875E-9E6B6A18DCFF}" type="datetimeFigureOut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23065-0E1D-4BC5-9B89-F1B0F6F20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8D0B9-6AFC-4CA5-9CE4-460E6F0A876F}" type="datetimeFigureOut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0C655-E301-402B-B702-986ECC3A7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EA02-FAC3-43D0-ABDB-6CF3F29044EA}" type="datetimeFigureOut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2AA0-9FDD-4F7E-A75F-600B7E70B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F60EE-30A5-4B1C-B8C6-4FD961DB7DC2}" type="datetimeFigureOut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59C42-72AA-4620-A183-3C2444610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A5C59-8B0F-4F4F-B6E9-CC46CC83A473}" type="datetimeFigureOut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775F2-F361-4BCC-A18D-A66E026F4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9654E-DCD7-477A-AE42-05B5DDC54E13}" type="datetimeFigureOut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253A-225E-4622-8553-32E370CCE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5460B-CA52-4AA5-9561-957B30222F8F}" type="datetimeFigureOut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102A-B3A5-4C75-BB63-9B705EA1E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F506-FD3F-4851-8763-A997F31DD686}" type="datetimeFigureOut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A4766-8A8B-45CD-93A9-E590D53C3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435C-220F-4279-834F-C5A45C503135}" type="datetimeFigureOut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CBB4-8F11-426D-A748-FD6BB6CF9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F91CC-5595-452D-A964-15803CA1EF74}" type="datetimeFigureOut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5F1AB-33DC-4E20-BBC4-B558972D7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81408C-B29F-4F58-A6AC-3BE9F3383306}" type="datetimeFigureOut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2C7B9A-0588-45F3-B5F3-02A572DE2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/>
          </p:cNvSpPr>
          <p:nvPr/>
        </p:nvSpPr>
        <p:spPr bwMode="auto">
          <a:xfrm>
            <a:off x="4537075" y="2576513"/>
            <a:ext cx="127000" cy="474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4264" tIns="32131" rIns="64264" bIns="32131">
            <a:spAutoFit/>
          </a:bodyPr>
          <a:lstStyle/>
          <a:p>
            <a:pPr algn="ctr" defTabSz="642938"/>
            <a:endParaRPr lang="en-US" sz="2700">
              <a:solidFill>
                <a:srgbClr val="43412C"/>
              </a:solidFill>
              <a:latin typeface="Hoefler Tex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9497"/>
            <a:ext cx="4316870" cy="2671629"/>
          </a:xfrm>
          <a:prstGeom prst="rect">
            <a:avLst/>
          </a:prstGeom>
          <a:ln w="38100"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1F67C2-FA2A-4BFE-90AF-0061B393DBD9}"/>
              </a:ext>
            </a:extLst>
          </p:cNvPr>
          <p:cNvSpPr/>
          <p:nvPr/>
        </p:nvSpPr>
        <p:spPr>
          <a:xfrm>
            <a:off x="650875" y="2474368"/>
            <a:ext cx="77724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latin typeface="Cambria" panose="02040503050406030204" pitchFamily="18" charset="0"/>
              </a:rPr>
              <a:t>2018</a:t>
            </a:r>
          </a:p>
          <a:p>
            <a:pPr algn="ctr">
              <a:spcAft>
                <a:spcPts val="600"/>
              </a:spcAft>
            </a:pPr>
            <a:r>
              <a:rPr lang="en-US" sz="4000" b="1" dirty="0">
                <a:latin typeface="Cambria" panose="02040503050406030204" pitchFamily="18" charset="0"/>
              </a:rPr>
              <a:t>NJ League of Municipalities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B78EC7-A752-4A4B-B8B1-6D096B1E3B8F}"/>
              </a:ext>
            </a:extLst>
          </p:cNvPr>
          <p:cNvSpPr txBox="1"/>
          <p:nvPr/>
        </p:nvSpPr>
        <p:spPr>
          <a:xfrm>
            <a:off x="304800" y="41148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</a:rPr>
              <a:t>New Jersey Opportunity Zones</a:t>
            </a:r>
          </a:p>
          <a:p>
            <a:pPr algn="ctr"/>
            <a:r>
              <a:rPr lang="en-US" sz="3600" b="1" dirty="0">
                <a:latin typeface="Cambria" panose="02040503050406030204" pitchFamily="18" charset="0"/>
              </a:rPr>
              <a:t>Strategies for Success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4"/>
          <p:cNvSpPr txBox="1">
            <a:spLocks/>
          </p:cNvSpPr>
          <p:nvPr/>
        </p:nvSpPr>
        <p:spPr bwMode="auto">
          <a:xfrm>
            <a:off x="0" y="6516688"/>
            <a:ext cx="9144000" cy="341312"/>
          </a:xfrm>
          <a:prstGeom prst="rect">
            <a:avLst/>
          </a:prstGeom>
          <a:solidFill>
            <a:srgbClr val="003300"/>
          </a:solidFill>
          <a:ln w="25400">
            <a:noFill/>
            <a:miter lim="800000"/>
            <a:headEnd/>
            <a:tailEnd/>
          </a:ln>
        </p:spPr>
        <p:txBody>
          <a:bodyPr lIns="64270" tIns="32135" rIns="64270" bIns="32135">
            <a:spAutoFit/>
          </a:bodyPr>
          <a:lstStyle/>
          <a:p>
            <a:pPr algn="ctr" defTabSz="642938">
              <a:tabLst>
                <a:tab pos="196850" algn="l"/>
                <a:tab pos="392113" algn="l"/>
                <a:tab pos="590550" algn="l"/>
                <a:tab pos="785813" algn="l"/>
                <a:tab pos="973138" algn="l"/>
                <a:tab pos="1169988" algn="l"/>
                <a:tab pos="1368425" algn="l"/>
                <a:tab pos="1562100" algn="l"/>
                <a:tab pos="1758950" algn="l"/>
                <a:tab pos="1955800" algn="l"/>
                <a:tab pos="2152650" algn="l"/>
                <a:tab pos="2346325" algn="l"/>
              </a:tabLst>
            </a:pPr>
            <a:r>
              <a:rPr lang="en-US" dirty="0">
                <a:solidFill>
                  <a:schemeClr val="bg1"/>
                </a:solidFill>
                <a:latin typeface="Adobe Garamond Pro Bold"/>
              </a:rPr>
              <a:t>We’re there First</a:t>
            </a:r>
          </a:p>
        </p:txBody>
      </p:sp>
      <p:sp>
        <p:nvSpPr>
          <p:cNvPr id="7" name="Text Box 4"/>
          <p:cNvSpPr txBox="1">
            <a:spLocks/>
          </p:cNvSpPr>
          <p:nvPr/>
        </p:nvSpPr>
        <p:spPr bwMode="auto">
          <a:xfrm>
            <a:off x="0" y="-6350"/>
            <a:ext cx="9144000" cy="1168277"/>
          </a:xfrm>
          <a:prstGeom prst="rect">
            <a:avLst/>
          </a:prstGeom>
          <a:solidFill>
            <a:srgbClr val="003300"/>
          </a:solidFill>
          <a:ln w="25400">
            <a:noFill/>
            <a:miter lim="800000"/>
            <a:headEnd/>
            <a:tailEnd/>
          </a:ln>
          <a:effectLst/>
        </p:spPr>
        <p:txBody>
          <a:bodyPr lIns="64270" tIns="32135" rIns="64270" bIns="32135">
            <a:spAutoFit/>
          </a:bodyPr>
          <a:lstStyle/>
          <a:p>
            <a:pPr algn="ctr" defTabSz="642938" fontAlgn="auto">
              <a:spcBef>
                <a:spcPts val="0"/>
              </a:spcBef>
              <a:spcAft>
                <a:spcPct val="500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/>
            </a:pPr>
            <a:r>
              <a:rPr lang="en-US" sz="3400" b="1" dirty="0">
                <a:solidFill>
                  <a:srgbClr val="003300"/>
                </a:solidFill>
                <a:latin typeface="Adobe Garamond Pro Bold" pitchFamily="18" charset="0"/>
              </a:rPr>
              <a:t> </a:t>
            </a:r>
          </a:p>
          <a:p>
            <a:pPr algn="ctr" defTabSz="642938" fontAlgn="auto">
              <a:spcBef>
                <a:spcPts val="0"/>
              </a:spcBef>
              <a:spcAft>
                <a:spcPct val="500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/>
            </a:pPr>
            <a:r>
              <a:rPr lang="en-US" sz="3600" b="1" cap="all" dirty="0">
                <a:solidFill>
                  <a:schemeClr val="bg1"/>
                </a:solidFill>
                <a:latin typeface="Adobe Garamond Pro Bold" pitchFamily="18" charset="0"/>
              </a:rPr>
              <a:t>Contact us</a:t>
            </a:r>
            <a:endParaRPr lang="en-US" sz="36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77A7AE7-C4DE-4BF0-9DA0-D32BC9E1E92C}"/>
              </a:ext>
            </a:extLst>
          </p:cNvPr>
          <p:cNvSpPr txBox="1">
            <a:spLocks/>
          </p:cNvSpPr>
          <p:nvPr/>
        </p:nvSpPr>
        <p:spPr bwMode="auto">
          <a:xfrm>
            <a:off x="0" y="1614747"/>
            <a:ext cx="9144000" cy="490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600" b="1" cap="all" dirty="0">
                <a:solidFill>
                  <a:schemeClr val="tx1"/>
                </a:solidFill>
                <a:latin typeface="Cambria" panose="02040503050406030204" pitchFamily="18" charset="0"/>
              </a:rPr>
              <a:t>Leslie A. Anderson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			</a:t>
            </a:r>
            <a:r>
              <a:rPr lang="en-US" sz="2600" b="1" cap="all" dirty="0">
                <a:solidFill>
                  <a:schemeClr val="tx1"/>
                </a:solidFill>
                <a:latin typeface="Cambria" panose="02040503050406030204" pitchFamily="18" charset="0"/>
              </a:rPr>
              <a:t>Darryl Godfrey</a:t>
            </a:r>
          </a:p>
          <a:p>
            <a:pPr algn="l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President and CEO				Chief Operating Officer</a:t>
            </a:r>
          </a:p>
          <a:p>
            <a:pPr algn="l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609.278.5171				609.278.5175</a:t>
            </a:r>
          </a:p>
          <a:p>
            <a:pPr algn="l"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landerson@njra.us				dgodfrey@njra.us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</a:rPr>
              <a:t>New Jersey Redevelopment Authority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www.njra.us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</a:rPr>
              <a:t>State of NJ Opportunity Zones</a:t>
            </a:r>
          </a:p>
          <a:p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https://www.state.nj.us/dca/divisions/lps/opp_zones.html</a:t>
            </a:r>
          </a:p>
          <a:p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06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Image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3000"/>
              </a:srgbClr>
            </a:outerShdw>
          </a:effectLst>
        </p:spPr>
      </p:pic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-19050" y="876300"/>
            <a:ext cx="9144000" cy="5105400"/>
          </a:xfrm>
        </p:spPr>
        <p:txBody>
          <a:bodyPr rtlCol="0">
            <a:normAutofit lnSpcReduction="10000"/>
          </a:bodyPr>
          <a:lstStyle/>
          <a:p>
            <a:pPr marL="685800" indent="-469900" fontAlgn="auto">
              <a:spcBef>
                <a:spcPts val="1200"/>
              </a:spcBef>
              <a:spcAft>
                <a:spcPts val="1200"/>
              </a:spcAft>
              <a:tabLst>
                <a:tab pos="622300" algn="l"/>
                <a:tab pos="8763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en-US" sz="3600" dirty="0">
                <a:solidFill>
                  <a:srgbClr val="003300"/>
                </a:solidFill>
                <a:latin typeface="Adobe Garamond Pro Bold" pitchFamily="18" charset="0"/>
              </a:rPr>
              <a:t>Support Existing Communities</a:t>
            </a:r>
          </a:p>
          <a:p>
            <a:pPr marL="685800" indent="-469900" fontAlgn="auto">
              <a:spcBef>
                <a:spcPts val="1200"/>
              </a:spcBef>
              <a:spcAft>
                <a:spcPts val="1200"/>
              </a:spcAft>
              <a:tabLst>
                <a:tab pos="622300" algn="l"/>
                <a:tab pos="8763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en-US" sz="3600" dirty="0">
                <a:solidFill>
                  <a:srgbClr val="003300"/>
                </a:solidFill>
                <a:latin typeface="Adobe Garamond Pro Bold" pitchFamily="18" charset="0"/>
              </a:rPr>
              <a:t>Balancing Equitable and Inclusive Development</a:t>
            </a:r>
          </a:p>
          <a:p>
            <a:pPr marL="685800" indent="-469900" fontAlgn="auto">
              <a:spcBef>
                <a:spcPts val="1200"/>
              </a:spcBef>
              <a:spcAft>
                <a:spcPts val="1200"/>
              </a:spcAft>
              <a:tabLst>
                <a:tab pos="622300" algn="l"/>
                <a:tab pos="8763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en-US" sz="3600" dirty="0">
                <a:solidFill>
                  <a:srgbClr val="003300"/>
                </a:solidFill>
                <a:latin typeface="Adobe Garamond Pro Bold" pitchFamily="18" charset="0"/>
              </a:rPr>
              <a:t>Promote development to different investors and varying levels of investment type</a:t>
            </a:r>
          </a:p>
          <a:p>
            <a:pPr marL="685800" indent="-469900" fontAlgn="auto">
              <a:spcBef>
                <a:spcPts val="1200"/>
              </a:spcBef>
              <a:spcAft>
                <a:spcPts val="1200"/>
              </a:spcAft>
              <a:tabLst>
                <a:tab pos="622300" algn="l"/>
                <a:tab pos="8763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en-US" sz="3600" dirty="0">
                <a:solidFill>
                  <a:srgbClr val="003300"/>
                </a:solidFill>
                <a:latin typeface="Adobe Garamond Pro Bold" pitchFamily="18" charset="0"/>
              </a:rPr>
              <a:t>Exploring Pathways to refocus non-state resources</a:t>
            </a:r>
            <a:endParaRPr lang="en-US" sz="3600" dirty="0">
              <a:solidFill>
                <a:srgbClr val="500B25"/>
              </a:solidFill>
              <a:latin typeface="Adobe Garamond Pro Bold" pitchFamily="18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05570" y="180206"/>
            <a:ext cx="8420100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8" dir="2700000" algn="ctr" rotWithShape="0">
              <a:srgbClr val="FFFFFF">
                <a:alpha val="75000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 algn="ctr" defTabSz="642938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196850" algn="l"/>
                <a:tab pos="392113" algn="l"/>
                <a:tab pos="588963" algn="l"/>
                <a:tab pos="785813" algn="l"/>
                <a:tab pos="973138" algn="l"/>
                <a:tab pos="1169988" algn="l"/>
                <a:tab pos="1366838" algn="l"/>
                <a:tab pos="1562100" algn="l"/>
                <a:tab pos="1758950" algn="l"/>
                <a:tab pos="1955800" algn="l"/>
                <a:tab pos="2152650" algn="l"/>
                <a:tab pos="2347913" algn="l"/>
                <a:tab pos="2571750" algn="l"/>
                <a:tab pos="3214688" algn="l"/>
                <a:tab pos="3857625" algn="l"/>
                <a:tab pos="4500563" algn="l"/>
                <a:tab pos="5143500" algn="l"/>
                <a:tab pos="5786438" algn="l"/>
                <a:tab pos="6429375" algn="l"/>
                <a:tab pos="7072313" algn="l"/>
                <a:tab pos="7715250" algn="l"/>
              </a:tabLst>
              <a:defRPr/>
            </a:pPr>
            <a:r>
              <a:rPr lang="en-US" sz="4000" b="1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PRINCIPLES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3400" y="6113463"/>
            <a:ext cx="8004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FFFFFF">
                <a:alpha val="75000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 algn="ctr" defTabSz="642938" fontAlgn="auto">
              <a:spcBef>
                <a:spcPts val="0"/>
              </a:spcBef>
              <a:spcAft>
                <a:spcPts val="0"/>
              </a:spcAft>
              <a:tabLst>
                <a:tab pos="196850" algn="l"/>
                <a:tab pos="392113" algn="l"/>
                <a:tab pos="590550" algn="l"/>
                <a:tab pos="785813" algn="l"/>
                <a:tab pos="973138" algn="l"/>
                <a:tab pos="1169988" algn="l"/>
                <a:tab pos="1368425" algn="l"/>
                <a:tab pos="1562100" algn="l"/>
                <a:tab pos="1758950" algn="l"/>
                <a:tab pos="1955800" algn="l"/>
                <a:tab pos="2152650" algn="l"/>
                <a:tab pos="2346325" algn="l"/>
              </a:tabLst>
              <a:defRPr/>
            </a:pPr>
            <a:endParaRPr lang="en-US" sz="2000" dirty="0">
              <a:latin typeface="Adobe Garamond Pro Bold" pitchFamily="18" charset="0"/>
            </a:endParaRPr>
          </a:p>
          <a:p>
            <a:pPr algn="ctr" defTabSz="642938" fontAlgn="auto">
              <a:spcBef>
                <a:spcPts val="0"/>
              </a:spcBef>
              <a:spcAft>
                <a:spcPts val="0"/>
              </a:spcAft>
              <a:tabLst>
                <a:tab pos="196850" algn="l"/>
                <a:tab pos="392113" algn="l"/>
                <a:tab pos="590550" algn="l"/>
                <a:tab pos="785813" algn="l"/>
                <a:tab pos="973138" algn="l"/>
                <a:tab pos="1169988" algn="l"/>
                <a:tab pos="1368425" algn="l"/>
                <a:tab pos="1562100" algn="l"/>
                <a:tab pos="1758950" algn="l"/>
                <a:tab pos="1955800" algn="l"/>
                <a:tab pos="2152650" algn="l"/>
                <a:tab pos="2346325" algn="l"/>
              </a:tabLst>
              <a:defRPr/>
            </a:pPr>
            <a:r>
              <a:rPr lang="en-US" dirty="0">
                <a:solidFill>
                  <a:srgbClr val="003300"/>
                </a:solidFill>
                <a:latin typeface="Adobe Garamond Pro Bold" pitchFamily="18" charset="0"/>
              </a:rPr>
              <a:t>We’re there first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Image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3000"/>
              </a:srgbClr>
            </a:outerShdw>
          </a:effectLst>
        </p:spPr>
      </p:pic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-36342" y="1922872"/>
            <a:ext cx="9144000" cy="5105400"/>
          </a:xfrm>
        </p:spPr>
        <p:txBody>
          <a:bodyPr rtlCol="0">
            <a:normAutofit/>
          </a:bodyPr>
          <a:lstStyle/>
          <a:p>
            <a:pPr marL="685800" indent="-469900" fontAlgn="auto">
              <a:spcBef>
                <a:spcPts val="1800"/>
              </a:spcBef>
              <a:spcAft>
                <a:spcPts val="1800"/>
              </a:spcAft>
              <a:tabLst>
                <a:tab pos="622300" algn="l"/>
                <a:tab pos="8763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en-US" sz="3600" dirty="0">
                <a:solidFill>
                  <a:srgbClr val="003300"/>
                </a:solidFill>
                <a:latin typeface="Adobe Garamond Pro Bold" pitchFamily="18" charset="0"/>
              </a:rPr>
              <a:t>Exploring Pathways to refocus non-state resources</a:t>
            </a:r>
          </a:p>
          <a:p>
            <a:pPr marL="685800" indent="-469900" fontAlgn="auto">
              <a:spcBef>
                <a:spcPts val="1800"/>
              </a:spcBef>
              <a:spcAft>
                <a:spcPts val="1800"/>
              </a:spcAft>
              <a:tabLst>
                <a:tab pos="622300" algn="l"/>
                <a:tab pos="8763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en-US" sz="3600" dirty="0">
                <a:solidFill>
                  <a:srgbClr val="003300"/>
                </a:solidFill>
                <a:latin typeface="Adobe Garamond Pro Bold" pitchFamily="18" charset="0"/>
              </a:rPr>
              <a:t>Engage Stakeholders</a:t>
            </a:r>
          </a:p>
          <a:p>
            <a:pPr marL="685800" indent="-469900" fontAlgn="auto">
              <a:spcBef>
                <a:spcPts val="1800"/>
              </a:spcBef>
              <a:spcAft>
                <a:spcPts val="1800"/>
              </a:spcAft>
              <a:tabLst>
                <a:tab pos="622300" algn="l"/>
                <a:tab pos="8763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en-US" sz="3600" dirty="0">
                <a:solidFill>
                  <a:srgbClr val="003300"/>
                </a:solidFill>
                <a:latin typeface="Adobe Garamond Pro Bold" pitchFamily="18" charset="0"/>
              </a:rPr>
              <a:t>Focus on transit-oriented development</a:t>
            </a:r>
            <a:endParaRPr lang="en-US" sz="3600" dirty="0">
              <a:solidFill>
                <a:srgbClr val="500B25"/>
              </a:solidFill>
              <a:latin typeface="Adobe Garamond Pro Bold" pitchFamily="18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-36342" y="717780"/>
            <a:ext cx="8420100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8" dir="2700000" algn="ctr" rotWithShape="0">
              <a:srgbClr val="FFFFFF">
                <a:alpha val="75000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 algn="ctr" defTabSz="642938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196850" algn="l"/>
                <a:tab pos="392113" algn="l"/>
                <a:tab pos="588963" algn="l"/>
                <a:tab pos="785813" algn="l"/>
                <a:tab pos="973138" algn="l"/>
                <a:tab pos="1169988" algn="l"/>
                <a:tab pos="1366838" algn="l"/>
                <a:tab pos="1562100" algn="l"/>
                <a:tab pos="1758950" algn="l"/>
                <a:tab pos="1955800" algn="l"/>
                <a:tab pos="2152650" algn="l"/>
                <a:tab pos="2347913" algn="l"/>
                <a:tab pos="2571750" algn="l"/>
                <a:tab pos="3214688" algn="l"/>
                <a:tab pos="3857625" algn="l"/>
                <a:tab pos="4500563" algn="l"/>
                <a:tab pos="5143500" algn="l"/>
                <a:tab pos="5786438" algn="l"/>
                <a:tab pos="6429375" algn="l"/>
                <a:tab pos="7072313" algn="l"/>
                <a:tab pos="7715250" algn="l"/>
              </a:tabLst>
              <a:defRPr/>
            </a:pPr>
            <a:r>
              <a:rPr lang="en-US" sz="4000" b="1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PRINCIPLES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3400" y="6113463"/>
            <a:ext cx="8004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FFFFFF">
                <a:alpha val="75000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 algn="ctr" defTabSz="642938" fontAlgn="auto">
              <a:spcBef>
                <a:spcPts val="0"/>
              </a:spcBef>
              <a:spcAft>
                <a:spcPts val="0"/>
              </a:spcAft>
              <a:tabLst>
                <a:tab pos="196850" algn="l"/>
                <a:tab pos="392113" algn="l"/>
                <a:tab pos="590550" algn="l"/>
                <a:tab pos="785813" algn="l"/>
                <a:tab pos="973138" algn="l"/>
                <a:tab pos="1169988" algn="l"/>
                <a:tab pos="1368425" algn="l"/>
                <a:tab pos="1562100" algn="l"/>
                <a:tab pos="1758950" algn="l"/>
                <a:tab pos="1955800" algn="l"/>
                <a:tab pos="2152650" algn="l"/>
                <a:tab pos="2346325" algn="l"/>
              </a:tabLst>
              <a:defRPr/>
            </a:pPr>
            <a:endParaRPr lang="en-US" sz="2000" dirty="0">
              <a:latin typeface="Adobe Garamond Pro Bold" pitchFamily="18" charset="0"/>
            </a:endParaRPr>
          </a:p>
          <a:p>
            <a:pPr algn="ctr" defTabSz="642938" fontAlgn="auto">
              <a:spcBef>
                <a:spcPts val="0"/>
              </a:spcBef>
              <a:spcAft>
                <a:spcPts val="0"/>
              </a:spcAft>
              <a:tabLst>
                <a:tab pos="196850" algn="l"/>
                <a:tab pos="392113" algn="l"/>
                <a:tab pos="590550" algn="l"/>
                <a:tab pos="785813" algn="l"/>
                <a:tab pos="973138" algn="l"/>
                <a:tab pos="1169988" algn="l"/>
                <a:tab pos="1368425" algn="l"/>
                <a:tab pos="1562100" algn="l"/>
                <a:tab pos="1758950" algn="l"/>
                <a:tab pos="1955800" algn="l"/>
                <a:tab pos="2152650" algn="l"/>
                <a:tab pos="2346325" algn="l"/>
              </a:tabLst>
              <a:defRPr/>
            </a:pPr>
            <a:r>
              <a:rPr lang="en-US" dirty="0">
                <a:solidFill>
                  <a:srgbClr val="003300"/>
                </a:solidFill>
                <a:latin typeface="Adobe Garamond Pro Bold" pitchFamily="18" charset="0"/>
              </a:rPr>
              <a:t>We’re there first</a:t>
            </a:r>
          </a:p>
        </p:txBody>
      </p:sp>
    </p:spTree>
    <p:extLst>
      <p:ext uri="{BB962C8B-B14F-4D97-AF65-F5344CB8AC3E}">
        <p14:creationId xmlns:p14="http://schemas.microsoft.com/office/powerpoint/2010/main" val="298186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idx="1"/>
          </p:nvPr>
        </p:nvSpPr>
        <p:spPr>
          <a:xfrm>
            <a:off x="152400" y="2395136"/>
            <a:ext cx="5562600" cy="2042500"/>
          </a:xfrm>
        </p:spPr>
        <p:txBody>
          <a:bodyPr/>
          <a:lstStyle/>
          <a:p>
            <a:pPr marL="0" indent="-320040">
              <a:spcBef>
                <a:spcPts val="0"/>
              </a:spcBef>
              <a:tabLst>
                <a:tab pos="438150" algn="l"/>
                <a:tab pos="615950" algn="l"/>
                <a:tab pos="642938" algn="l"/>
                <a:tab pos="1285875" algn="l"/>
                <a:tab pos="1928813" algn="l"/>
                <a:tab pos="2571750" algn="l"/>
                <a:tab pos="3214688" algn="l"/>
                <a:tab pos="3857625" algn="l"/>
                <a:tab pos="4500563" algn="l"/>
                <a:tab pos="5143500" algn="l"/>
                <a:tab pos="5786438" algn="l"/>
                <a:tab pos="6429375" algn="l"/>
                <a:tab pos="7072313" algn="l"/>
                <a:tab pos="7715250" algn="l"/>
              </a:tabLst>
            </a:pPr>
            <a:endParaRPr lang="en-US" sz="1800" dirty="0">
              <a:latin typeface="Century Schoolbook" pitchFamily="18" charset="0"/>
            </a:endParaRPr>
          </a:p>
          <a:p>
            <a:pPr marL="0" indent="-320040">
              <a:spcBef>
                <a:spcPts val="0"/>
              </a:spcBef>
              <a:tabLst>
                <a:tab pos="438150" algn="l"/>
                <a:tab pos="615950" algn="l"/>
                <a:tab pos="642938" algn="l"/>
                <a:tab pos="1285875" algn="l"/>
                <a:tab pos="1928813" algn="l"/>
                <a:tab pos="2571750" algn="l"/>
                <a:tab pos="3214688" algn="l"/>
                <a:tab pos="3857625" algn="l"/>
                <a:tab pos="4500563" algn="l"/>
                <a:tab pos="5143500" algn="l"/>
                <a:tab pos="5786438" algn="l"/>
                <a:tab pos="6429375" algn="l"/>
                <a:tab pos="7072313" algn="l"/>
                <a:tab pos="7715250" algn="l"/>
              </a:tabLst>
            </a:pPr>
            <a:r>
              <a:rPr lang="en-US" sz="2800" dirty="0">
                <a:latin typeface="Adobe Garamond Pro Bold"/>
              </a:rPr>
              <a:t>State of NJ</a:t>
            </a:r>
          </a:p>
          <a:p>
            <a:pPr marL="0" indent="-320040">
              <a:spcBef>
                <a:spcPts val="0"/>
              </a:spcBef>
              <a:tabLst>
                <a:tab pos="438150" algn="l"/>
                <a:tab pos="615950" algn="l"/>
                <a:tab pos="642938" algn="l"/>
                <a:tab pos="1285875" algn="l"/>
                <a:tab pos="1928813" algn="l"/>
                <a:tab pos="2571750" algn="l"/>
                <a:tab pos="3214688" algn="l"/>
                <a:tab pos="3857625" algn="l"/>
                <a:tab pos="4500563" algn="l"/>
                <a:tab pos="5143500" algn="l"/>
                <a:tab pos="5786438" algn="l"/>
                <a:tab pos="6429375" algn="l"/>
                <a:tab pos="7072313" algn="l"/>
                <a:tab pos="7715250" algn="l"/>
              </a:tabLst>
            </a:pPr>
            <a:r>
              <a:rPr lang="en-US" sz="2800" dirty="0">
                <a:latin typeface="Adobe Garamond Pro Bold"/>
              </a:rPr>
              <a:t>Municipalities</a:t>
            </a:r>
          </a:p>
          <a:p>
            <a:pPr marL="0" indent="-320040">
              <a:spcBef>
                <a:spcPts val="0"/>
              </a:spcBef>
              <a:tabLst>
                <a:tab pos="438150" algn="l"/>
                <a:tab pos="615950" algn="l"/>
                <a:tab pos="642938" algn="l"/>
                <a:tab pos="1285875" algn="l"/>
                <a:tab pos="1928813" algn="l"/>
                <a:tab pos="2571750" algn="l"/>
                <a:tab pos="3214688" algn="l"/>
                <a:tab pos="3857625" algn="l"/>
                <a:tab pos="4500563" algn="l"/>
                <a:tab pos="5143500" algn="l"/>
                <a:tab pos="5786438" algn="l"/>
                <a:tab pos="6429375" algn="l"/>
                <a:tab pos="7072313" algn="l"/>
                <a:tab pos="7715250" algn="l"/>
              </a:tabLst>
            </a:pPr>
            <a:r>
              <a:rPr lang="en-US" sz="2800" dirty="0">
                <a:latin typeface="Adobe Garamond Pro Bold"/>
              </a:rPr>
              <a:t>Developers</a:t>
            </a:r>
          </a:p>
          <a:p>
            <a:pPr marL="0" indent="-320040">
              <a:spcBef>
                <a:spcPts val="0"/>
              </a:spcBef>
              <a:tabLst>
                <a:tab pos="438150" algn="l"/>
                <a:tab pos="615950" algn="l"/>
                <a:tab pos="642938" algn="l"/>
                <a:tab pos="1285875" algn="l"/>
                <a:tab pos="1928813" algn="l"/>
                <a:tab pos="2571750" algn="l"/>
                <a:tab pos="3214688" algn="l"/>
                <a:tab pos="3857625" algn="l"/>
                <a:tab pos="4500563" algn="l"/>
                <a:tab pos="5143500" algn="l"/>
                <a:tab pos="5786438" algn="l"/>
                <a:tab pos="6429375" algn="l"/>
                <a:tab pos="7072313" algn="l"/>
                <a:tab pos="7715250" algn="l"/>
              </a:tabLst>
            </a:pPr>
            <a:r>
              <a:rPr lang="en-US" sz="2800" dirty="0">
                <a:latin typeface="Adobe Garamond Pro Bold"/>
              </a:rPr>
              <a:t>Investors</a:t>
            </a:r>
          </a:p>
          <a:p>
            <a:pPr marL="0" indent="-320040">
              <a:spcBef>
                <a:spcPts val="0"/>
              </a:spcBef>
              <a:tabLst>
                <a:tab pos="438150" algn="l"/>
                <a:tab pos="615950" algn="l"/>
                <a:tab pos="642938" algn="l"/>
                <a:tab pos="1285875" algn="l"/>
                <a:tab pos="1928813" algn="l"/>
                <a:tab pos="2571750" algn="l"/>
                <a:tab pos="3214688" algn="l"/>
                <a:tab pos="3857625" algn="l"/>
                <a:tab pos="4500563" algn="l"/>
                <a:tab pos="5143500" algn="l"/>
                <a:tab pos="5786438" algn="l"/>
                <a:tab pos="6429375" algn="l"/>
                <a:tab pos="7072313" algn="l"/>
                <a:tab pos="7715250" algn="l"/>
              </a:tabLst>
            </a:pPr>
            <a:r>
              <a:rPr lang="en-US" sz="2800" dirty="0">
                <a:latin typeface="Adobe Garamond Pro Bold"/>
              </a:rPr>
              <a:t>Business Owners</a:t>
            </a:r>
          </a:p>
          <a:p>
            <a:pPr marL="0" indent="-320040">
              <a:spcBef>
                <a:spcPts val="0"/>
              </a:spcBef>
              <a:tabLst>
                <a:tab pos="438150" algn="l"/>
                <a:tab pos="615950" algn="l"/>
                <a:tab pos="642938" algn="l"/>
                <a:tab pos="1285875" algn="l"/>
                <a:tab pos="1928813" algn="l"/>
                <a:tab pos="2571750" algn="l"/>
                <a:tab pos="3214688" algn="l"/>
                <a:tab pos="3857625" algn="l"/>
                <a:tab pos="4500563" algn="l"/>
                <a:tab pos="5143500" algn="l"/>
                <a:tab pos="5786438" algn="l"/>
                <a:tab pos="6429375" algn="l"/>
                <a:tab pos="7072313" algn="l"/>
                <a:tab pos="7715250" algn="l"/>
              </a:tabLst>
            </a:pPr>
            <a:r>
              <a:rPr lang="en-US" sz="2800" dirty="0">
                <a:latin typeface="Adobe Garamond Pro Bold"/>
              </a:rPr>
              <a:t>Community Residents</a:t>
            </a:r>
          </a:p>
          <a:p>
            <a:pPr marL="0" indent="-320040">
              <a:spcBef>
                <a:spcPts val="0"/>
              </a:spcBef>
              <a:tabLst>
                <a:tab pos="438150" algn="l"/>
                <a:tab pos="615950" algn="l"/>
                <a:tab pos="642938" algn="l"/>
                <a:tab pos="1285875" algn="l"/>
                <a:tab pos="1928813" algn="l"/>
                <a:tab pos="2571750" algn="l"/>
                <a:tab pos="3214688" algn="l"/>
                <a:tab pos="3857625" algn="l"/>
                <a:tab pos="4500563" algn="l"/>
                <a:tab pos="5143500" algn="l"/>
                <a:tab pos="5786438" algn="l"/>
                <a:tab pos="6429375" algn="l"/>
                <a:tab pos="7072313" algn="l"/>
                <a:tab pos="7715250" algn="l"/>
              </a:tabLst>
            </a:pPr>
            <a:r>
              <a:rPr lang="en-US" sz="2800" dirty="0">
                <a:latin typeface="Adobe Garamond Pro Bold"/>
              </a:rPr>
              <a:t>Non-Profit Organizations</a:t>
            </a:r>
          </a:p>
        </p:txBody>
      </p:sp>
      <p:sp>
        <p:nvSpPr>
          <p:cNvPr id="6" name="Text Box 4"/>
          <p:cNvSpPr txBox="1">
            <a:spLocks/>
          </p:cNvSpPr>
          <p:nvPr/>
        </p:nvSpPr>
        <p:spPr bwMode="auto">
          <a:xfrm>
            <a:off x="0" y="0"/>
            <a:ext cx="9144000" cy="817732"/>
          </a:xfrm>
          <a:prstGeom prst="rect">
            <a:avLst/>
          </a:prstGeom>
          <a:solidFill>
            <a:srgbClr val="003300"/>
          </a:solidFill>
          <a:ln w="25400">
            <a:noFill/>
            <a:miter lim="800000"/>
            <a:headEnd/>
            <a:tailEnd/>
          </a:ln>
          <a:effectLst/>
        </p:spPr>
        <p:txBody>
          <a:bodyPr wrap="square" lIns="64270" tIns="32135" rIns="64270" bIns="32135">
            <a:spAutoFit/>
          </a:bodyPr>
          <a:lstStyle/>
          <a:p>
            <a:pPr algn="ctr" defTabSz="642938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/>
            </a:pPr>
            <a:r>
              <a:rPr lang="en-US" sz="3600" b="1" cap="all" dirty="0">
                <a:solidFill>
                  <a:schemeClr val="bg1"/>
                </a:solidFill>
                <a:latin typeface="Adobe Garamond Pro Bold" pitchFamily="18" charset="0"/>
              </a:rPr>
              <a:t>Opportunity Zone partnerships</a:t>
            </a:r>
            <a:endParaRPr lang="en-US" sz="3600" cap="all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8197" name="Text Box 4"/>
          <p:cNvSpPr txBox="1">
            <a:spLocks/>
          </p:cNvSpPr>
          <p:nvPr/>
        </p:nvSpPr>
        <p:spPr bwMode="auto">
          <a:xfrm>
            <a:off x="0" y="6516688"/>
            <a:ext cx="9144000" cy="341312"/>
          </a:xfrm>
          <a:prstGeom prst="rect">
            <a:avLst/>
          </a:prstGeom>
          <a:solidFill>
            <a:srgbClr val="003300"/>
          </a:solidFill>
          <a:ln w="25400">
            <a:noFill/>
            <a:miter lim="800000"/>
            <a:headEnd/>
            <a:tailEnd/>
          </a:ln>
        </p:spPr>
        <p:txBody>
          <a:bodyPr lIns="64270" tIns="32135" rIns="64270" bIns="32135">
            <a:spAutoFit/>
          </a:bodyPr>
          <a:lstStyle/>
          <a:p>
            <a:pPr algn="ctr" defTabSz="642938">
              <a:tabLst>
                <a:tab pos="196850" algn="l"/>
                <a:tab pos="392113" algn="l"/>
                <a:tab pos="590550" algn="l"/>
                <a:tab pos="785813" algn="l"/>
                <a:tab pos="973138" algn="l"/>
                <a:tab pos="1169988" algn="l"/>
                <a:tab pos="1368425" algn="l"/>
                <a:tab pos="1562100" algn="l"/>
                <a:tab pos="1758950" algn="l"/>
                <a:tab pos="1955800" algn="l"/>
                <a:tab pos="2152650" algn="l"/>
                <a:tab pos="2346325" algn="l"/>
              </a:tabLst>
            </a:pPr>
            <a:r>
              <a:rPr lang="en-US" dirty="0">
                <a:solidFill>
                  <a:schemeClr val="bg1"/>
                </a:solidFill>
                <a:latin typeface="Adobe Garamond Pro Bold"/>
              </a:rPr>
              <a:t>We’re there First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748805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2938">
              <a:spcBef>
                <a:spcPct val="50000"/>
              </a:spcBef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</a:pPr>
            <a:r>
              <a:rPr lang="en-US" sz="3600" b="1" u="sng" dirty="0">
                <a:latin typeface="Adobe Garamond Pro Bold"/>
              </a:rPr>
              <a:t>Primary Groups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D728D-C218-4E00-9FC2-1B545B691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53" y="1972505"/>
            <a:ext cx="3816533" cy="381653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4"/>
          <p:cNvSpPr txBox="1">
            <a:spLocks/>
          </p:cNvSpPr>
          <p:nvPr/>
        </p:nvSpPr>
        <p:spPr bwMode="auto">
          <a:xfrm>
            <a:off x="0" y="6516688"/>
            <a:ext cx="9144000" cy="341312"/>
          </a:xfrm>
          <a:prstGeom prst="rect">
            <a:avLst/>
          </a:prstGeom>
          <a:solidFill>
            <a:srgbClr val="003300"/>
          </a:solidFill>
          <a:ln w="25400">
            <a:noFill/>
            <a:miter lim="800000"/>
            <a:headEnd/>
            <a:tailEnd/>
          </a:ln>
        </p:spPr>
        <p:txBody>
          <a:bodyPr lIns="64270" tIns="32135" rIns="64270" bIns="32135">
            <a:spAutoFit/>
          </a:bodyPr>
          <a:lstStyle/>
          <a:p>
            <a:pPr algn="ctr" defTabSz="642938">
              <a:tabLst>
                <a:tab pos="196850" algn="l"/>
                <a:tab pos="392113" algn="l"/>
                <a:tab pos="590550" algn="l"/>
                <a:tab pos="785813" algn="l"/>
                <a:tab pos="973138" algn="l"/>
                <a:tab pos="1169988" algn="l"/>
                <a:tab pos="1368425" algn="l"/>
                <a:tab pos="1562100" algn="l"/>
                <a:tab pos="1758950" algn="l"/>
                <a:tab pos="1955800" algn="l"/>
                <a:tab pos="2152650" algn="l"/>
                <a:tab pos="2346325" algn="l"/>
              </a:tabLst>
            </a:pPr>
            <a:r>
              <a:rPr lang="en-US" dirty="0">
                <a:solidFill>
                  <a:schemeClr val="bg1"/>
                </a:solidFill>
                <a:latin typeface="Adobe Garamond Pro Bold"/>
              </a:rPr>
              <a:t>We’re there First</a:t>
            </a:r>
          </a:p>
        </p:txBody>
      </p:sp>
      <p:sp>
        <p:nvSpPr>
          <p:cNvPr id="7" name="Text Box 4"/>
          <p:cNvSpPr txBox="1">
            <a:spLocks/>
          </p:cNvSpPr>
          <p:nvPr/>
        </p:nvSpPr>
        <p:spPr bwMode="auto">
          <a:xfrm>
            <a:off x="0" y="-6350"/>
            <a:ext cx="9144000" cy="1749974"/>
          </a:xfrm>
          <a:prstGeom prst="rect">
            <a:avLst/>
          </a:prstGeom>
          <a:solidFill>
            <a:srgbClr val="003300"/>
          </a:solidFill>
          <a:ln w="25400">
            <a:noFill/>
            <a:miter lim="800000"/>
            <a:headEnd/>
            <a:tailEnd/>
          </a:ln>
          <a:effectLst/>
        </p:spPr>
        <p:txBody>
          <a:bodyPr lIns="64270" tIns="32135" rIns="64270" bIns="32135">
            <a:spAutoFit/>
          </a:bodyPr>
          <a:lstStyle/>
          <a:p>
            <a:pPr algn="ctr" defTabSz="642938" fontAlgn="auto">
              <a:spcBef>
                <a:spcPts val="0"/>
              </a:spcBef>
              <a:spcAft>
                <a:spcPct val="500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/>
            </a:pPr>
            <a:r>
              <a:rPr lang="en-US" sz="3400" b="1" dirty="0">
                <a:solidFill>
                  <a:srgbClr val="003300"/>
                </a:solidFill>
                <a:latin typeface="Adobe Garamond Pro Bold" pitchFamily="18" charset="0"/>
              </a:rPr>
              <a:t> </a:t>
            </a:r>
          </a:p>
          <a:p>
            <a:pPr algn="ctr" defTabSz="642938" fontAlgn="auto">
              <a:spcBef>
                <a:spcPts val="0"/>
              </a:spcBef>
              <a:spcAft>
                <a:spcPct val="500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/>
            </a:pPr>
            <a:r>
              <a:rPr lang="en-US" sz="3600" b="1" cap="all" dirty="0">
                <a:solidFill>
                  <a:schemeClr val="bg1"/>
                </a:solidFill>
                <a:latin typeface="Adobe Garamond Pro Bold" pitchFamily="18" charset="0"/>
              </a:rPr>
              <a:t>Who Is at the table</a:t>
            </a:r>
          </a:p>
          <a:p>
            <a:pPr algn="ctr" defTabSz="642938" fontAlgn="auto">
              <a:spcBef>
                <a:spcPts val="0"/>
              </a:spcBef>
              <a:spcAft>
                <a:spcPct val="500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/>
            </a:pPr>
            <a:r>
              <a:rPr lang="en-US" sz="3600" b="1" dirty="0">
                <a:solidFill>
                  <a:schemeClr val="bg1"/>
                </a:solidFill>
                <a:latin typeface="Adobe Garamond Pro Bold" pitchFamily="18" charset="0"/>
              </a:rPr>
              <a:t>(Locally)</a:t>
            </a:r>
            <a:endParaRPr lang="en-US" sz="36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77A7AE7-C4DE-4BF0-9DA0-D32BC9E1E92C}"/>
              </a:ext>
            </a:extLst>
          </p:cNvPr>
          <p:cNvSpPr txBox="1">
            <a:spLocks/>
          </p:cNvSpPr>
          <p:nvPr/>
        </p:nvSpPr>
        <p:spPr bwMode="auto">
          <a:xfrm>
            <a:off x="76200" y="1952542"/>
            <a:ext cx="9144000" cy="490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600" b="1" cap="small" dirty="0">
                <a:solidFill>
                  <a:schemeClr val="tx1"/>
                </a:solidFill>
                <a:latin typeface="Cambria" panose="02040503050406030204" pitchFamily="18" charset="0"/>
              </a:rPr>
              <a:t>Mayor/Council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600" b="1" cap="small" dirty="0">
                <a:solidFill>
                  <a:schemeClr val="tx1"/>
                </a:solidFill>
                <a:latin typeface="Cambria" panose="02040503050406030204" pitchFamily="18" charset="0"/>
              </a:rPr>
              <a:t>Planning Board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600" b="1" cap="small" dirty="0">
                <a:solidFill>
                  <a:schemeClr val="tx1"/>
                </a:solidFill>
                <a:latin typeface="Cambria" panose="02040503050406030204" pitchFamily="18" charset="0"/>
              </a:rPr>
              <a:t>Zoning Board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600" b="1" cap="small" dirty="0">
                <a:solidFill>
                  <a:schemeClr val="tx1"/>
                </a:solidFill>
                <a:latin typeface="Cambria" panose="02040503050406030204" pitchFamily="18" charset="0"/>
              </a:rPr>
              <a:t>Tax Assessor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600" b="1" cap="small" dirty="0">
                <a:solidFill>
                  <a:schemeClr val="tx1"/>
                </a:solidFill>
                <a:latin typeface="Cambria" panose="02040503050406030204" pitchFamily="18" charset="0"/>
              </a:rPr>
              <a:t>Community Based Organization 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600" b="1" cap="small" dirty="0">
                <a:solidFill>
                  <a:schemeClr val="tx1"/>
                </a:solidFill>
                <a:latin typeface="Cambria" panose="02040503050406030204" pitchFamily="18" charset="0"/>
              </a:rPr>
              <a:t>Local Non-Profits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600" b="1" cap="small" dirty="0">
                <a:solidFill>
                  <a:schemeClr val="tx1"/>
                </a:solidFill>
                <a:latin typeface="Cambria" panose="02040503050406030204" pitchFamily="18" charset="0"/>
              </a:rPr>
              <a:t>Local Small Business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600" b="1" cap="small" dirty="0">
                <a:solidFill>
                  <a:schemeClr val="tx1"/>
                </a:solidFill>
                <a:latin typeface="Cambria" panose="02040503050406030204" pitchFamily="18" charset="0"/>
              </a:rPr>
              <a:t>Developers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349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4"/>
          <p:cNvSpPr txBox="1">
            <a:spLocks/>
          </p:cNvSpPr>
          <p:nvPr/>
        </p:nvSpPr>
        <p:spPr bwMode="auto">
          <a:xfrm>
            <a:off x="0" y="6516688"/>
            <a:ext cx="9144000" cy="341312"/>
          </a:xfrm>
          <a:prstGeom prst="rect">
            <a:avLst/>
          </a:prstGeom>
          <a:solidFill>
            <a:srgbClr val="003300"/>
          </a:solidFill>
          <a:ln w="25400">
            <a:noFill/>
            <a:miter lim="800000"/>
            <a:headEnd/>
            <a:tailEnd/>
          </a:ln>
        </p:spPr>
        <p:txBody>
          <a:bodyPr lIns="64270" tIns="32135" rIns="64270" bIns="32135">
            <a:spAutoFit/>
          </a:bodyPr>
          <a:lstStyle/>
          <a:p>
            <a:pPr algn="ctr" defTabSz="642938">
              <a:tabLst>
                <a:tab pos="196850" algn="l"/>
                <a:tab pos="392113" algn="l"/>
                <a:tab pos="590550" algn="l"/>
                <a:tab pos="785813" algn="l"/>
                <a:tab pos="973138" algn="l"/>
                <a:tab pos="1169988" algn="l"/>
                <a:tab pos="1368425" algn="l"/>
                <a:tab pos="1562100" algn="l"/>
                <a:tab pos="1758950" algn="l"/>
                <a:tab pos="1955800" algn="l"/>
                <a:tab pos="2152650" algn="l"/>
                <a:tab pos="2346325" algn="l"/>
              </a:tabLst>
            </a:pPr>
            <a:r>
              <a:rPr lang="en-US" dirty="0">
                <a:solidFill>
                  <a:schemeClr val="bg1"/>
                </a:solidFill>
                <a:latin typeface="Adobe Garamond Pro Bold"/>
              </a:rPr>
              <a:t>We’re there First</a:t>
            </a:r>
          </a:p>
        </p:txBody>
      </p:sp>
      <p:sp>
        <p:nvSpPr>
          <p:cNvPr id="7" name="Text Box 4"/>
          <p:cNvSpPr txBox="1">
            <a:spLocks/>
          </p:cNvSpPr>
          <p:nvPr/>
        </p:nvSpPr>
        <p:spPr bwMode="auto">
          <a:xfrm>
            <a:off x="0" y="-6350"/>
            <a:ext cx="9144000" cy="1200593"/>
          </a:xfrm>
          <a:prstGeom prst="rect">
            <a:avLst/>
          </a:prstGeom>
          <a:solidFill>
            <a:srgbClr val="003300"/>
          </a:solidFill>
          <a:ln w="25400">
            <a:noFill/>
            <a:miter lim="800000"/>
            <a:headEnd/>
            <a:tailEnd/>
          </a:ln>
          <a:effectLst/>
        </p:spPr>
        <p:txBody>
          <a:bodyPr lIns="64270" tIns="32135" rIns="64270" bIns="32135">
            <a:spAutoFit/>
          </a:bodyPr>
          <a:lstStyle/>
          <a:p>
            <a:pPr algn="ctr" defTabSz="642938" fontAlgn="auto">
              <a:spcBef>
                <a:spcPts val="0"/>
              </a:spcBef>
              <a:spcAft>
                <a:spcPct val="500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/>
            </a:pPr>
            <a:r>
              <a:rPr lang="en-US" sz="3400" b="1" dirty="0">
                <a:solidFill>
                  <a:srgbClr val="003300"/>
                </a:solidFill>
                <a:latin typeface="Adobe Garamond Pro Bold" pitchFamily="18" charset="0"/>
              </a:rPr>
              <a:t> </a:t>
            </a:r>
            <a:r>
              <a:rPr lang="en-US" sz="3600" b="1" cap="all" dirty="0">
                <a:solidFill>
                  <a:schemeClr val="bg1"/>
                </a:solidFill>
                <a:latin typeface="Adobe Garamond Pro Bold" pitchFamily="18" charset="0"/>
              </a:rPr>
              <a:t>Municipal role</a:t>
            </a:r>
          </a:p>
          <a:p>
            <a:pPr algn="ctr" defTabSz="642938" fontAlgn="auto">
              <a:spcBef>
                <a:spcPts val="0"/>
              </a:spcBef>
              <a:spcAft>
                <a:spcPct val="500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/>
            </a:pPr>
            <a:r>
              <a:rPr lang="en-US" sz="3600" b="1" dirty="0">
                <a:solidFill>
                  <a:schemeClr val="bg1"/>
                </a:solidFill>
                <a:latin typeface="Adobe Garamond Pro Bold" pitchFamily="18" charset="0"/>
              </a:rPr>
              <a:t>(Hook, Hammer and Monitoring)</a:t>
            </a:r>
            <a:endParaRPr lang="en-US" sz="36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77A7AE7-C4DE-4BF0-9DA0-D32BC9E1E92C}"/>
              </a:ext>
            </a:extLst>
          </p:cNvPr>
          <p:cNvSpPr txBox="1">
            <a:spLocks/>
          </p:cNvSpPr>
          <p:nvPr/>
        </p:nvSpPr>
        <p:spPr bwMode="auto">
          <a:xfrm>
            <a:off x="37514" y="1593645"/>
            <a:ext cx="8763000" cy="490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Stable development environment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Streamlined Permit Process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Clear policy for local tax incentives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Articulate the need for community benefits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Recognize Municipal Vulnerabilities and Strategies in Place to address identified issues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Efficient and Effective Municipal Approval Process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Project Impact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371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4"/>
          <p:cNvSpPr txBox="1">
            <a:spLocks/>
          </p:cNvSpPr>
          <p:nvPr/>
        </p:nvSpPr>
        <p:spPr bwMode="auto">
          <a:xfrm>
            <a:off x="0" y="6516688"/>
            <a:ext cx="9144000" cy="341312"/>
          </a:xfrm>
          <a:prstGeom prst="rect">
            <a:avLst/>
          </a:prstGeom>
          <a:solidFill>
            <a:srgbClr val="003300"/>
          </a:solidFill>
          <a:ln w="25400">
            <a:noFill/>
            <a:miter lim="800000"/>
            <a:headEnd/>
            <a:tailEnd/>
          </a:ln>
        </p:spPr>
        <p:txBody>
          <a:bodyPr lIns="64270" tIns="32135" rIns="64270" bIns="32135">
            <a:spAutoFit/>
          </a:bodyPr>
          <a:lstStyle/>
          <a:p>
            <a:pPr algn="ctr" defTabSz="642938">
              <a:tabLst>
                <a:tab pos="196850" algn="l"/>
                <a:tab pos="392113" algn="l"/>
                <a:tab pos="590550" algn="l"/>
                <a:tab pos="785813" algn="l"/>
                <a:tab pos="973138" algn="l"/>
                <a:tab pos="1169988" algn="l"/>
                <a:tab pos="1368425" algn="l"/>
                <a:tab pos="1562100" algn="l"/>
                <a:tab pos="1758950" algn="l"/>
                <a:tab pos="1955800" algn="l"/>
                <a:tab pos="2152650" algn="l"/>
                <a:tab pos="2346325" algn="l"/>
              </a:tabLst>
            </a:pPr>
            <a:r>
              <a:rPr lang="en-US" dirty="0">
                <a:solidFill>
                  <a:schemeClr val="bg1"/>
                </a:solidFill>
                <a:latin typeface="Adobe Garamond Pro Bold"/>
              </a:rPr>
              <a:t>We’re there First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77A7AE7-C4DE-4BF0-9DA0-D32BC9E1E92C}"/>
              </a:ext>
            </a:extLst>
          </p:cNvPr>
          <p:cNvSpPr txBox="1">
            <a:spLocks/>
          </p:cNvSpPr>
          <p:nvPr/>
        </p:nvSpPr>
        <p:spPr bwMode="auto">
          <a:xfrm>
            <a:off x="35169" y="1929096"/>
            <a:ext cx="8915400" cy="490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</a:rPr>
              <a:t>Municipal Approvals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</a:rPr>
              <a:t>Environmental Approvals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</a:rPr>
              <a:t>Signed Agreements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</a:rPr>
              <a:t>Approved Financing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D8DADC1-96E4-4BE8-B323-C51FC834D43C}"/>
              </a:ext>
            </a:extLst>
          </p:cNvPr>
          <p:cNvSpPr txBox="1">
            <a:spLocks/>
          </p:cNvSpPr>
          <p:nvPr/>
        </p:nvSpPr>
        <p:spPr bwMode="auto">
          <a:xfrm>
            <a:off x="0" y="-6350"/>
            <a:ext cx="9144000" cy="1749974"/>
          </a:xfrm>
          <a:prstGeom prst="rect">
            <a:avLst/>
          </a:prstGeom>
          <a:solidFill>
            <a:srgbClr val="003300"/>
          </a:solidFill>
          <a:ln w="25400">
            <a:noFill/>
            <a:miter lim="800000"/>
            <a:headEnd/>
            <a:tailEnd/>
          </a:ln>
          <a:effectLst/>
        </p:spPr>
        <p:txBody>
          <a:bodyPr lIns="64270" tIns="32135" rIns="64270" bIns="32135">
            <a:spAutoFit/>
          </a:bodyPr>
          <a:lstStyle/>
          <a:p>
            <a:pPr algn="ctr" defTabSz="642938" fontAlgn="auto">
              <a:spcBef>
                <a:spcPts val="0"/>
              </a:spcBef>
              <a:spcAft>
                <a:spcPct val="500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/>
            </a:pPr>
            <a:r>
              <a:rPr lang="en-US" sz="3400" b="1" dirty="0">
                <a:solidFill>
                  <a:srgbClr val="003300"/>
                </a:solidFill>
                <a:latin typeface="Adobe Garamond Pro Bold" pitchFamily="18" charset="0"/>
              </a:rPr>
              <a:t> </a:t>
            </a:r>
          </a:p>
          <a:p>
            <a:pPr algn="ctr" defTabSz="642938" fontAlgn="auto">
              <a:spcBef>
                <a:spcPts val="0"/>
              </a:spcBef>
              <a:spcAft>
                <a:spcPct val="500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/>
            </a:pPr>
            <a:r>
              <a:rPr lang="en-US" sz="3600" b="1" cap="all" dirty="0">
                <a:solidFill>
                  <a:schemeClr val="bg1"/>
                </a:solidFill>
                <a:latin typeface="Adobe Garamond Pro Bold" pitchFamily="18" charset="0"/>
              </a:rPr>
              <a:t>Ready to Go Projects</a:t>
            </a:r>
          </a:p>
          <a:p>
            <a:pPr algn="ctr" defTabSz="642938" fontAlgn="auto">
              <a:spcBef>
                <a:spcPts val="0"/>
              </a:spcBef>
              <a:spcAft>
                <a:spcPct val="500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/>
            </a:pPr>
            <a:r>
              <a:rPr lang="en-US" sz="3600" b="1" cap="all" dirty="0">
                <a:solidFill>
                  <a:schemeClr val="bg1"/>
                </a:solidFill>
                <a:latin typeface="Adobe Garamond Pro Bold" pitchFamily="18" charset="0"/>
              </a:rPr>
              <a:t>(</a:t>
            </a:r>
            <a:r>
              <a:rPr lang="en-US" sz="3600" b="1" dirty="0">
                <a:solidFill>
                  <a:schemeClr val="bg1"/>
                </a:solidFill>
                <a:latin typeface="Adobe Garamond Pro Bold" pitchFamily="18" charset="0"/>
              </a:rPr>
              <a:t>Real Estate Development</a:t>
            </a:r>
            <a:r>
              <a:rPr lang="en-US" sz="3600" b="1" cap="all" dirty="0">
                <a:solidFill>
                  <a:schemeClr val="bg1"/>
                </a:solidFill>
                <a:latin typeface="Adobe Garamond Pro Bold" pitchFamily="18" charset="0"/>
              </a:rPr>
              <a:t>)</a:t>
            </a:r>
            <a:endParaRPr lang="en-US" sz="36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4896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391" y="2235200"/>
            <a:ext cx="4468238" cy="2641600"/>
          </a:xfrm>
          <a:prstGeom prst="round2DiagRect">
            <a:avLst/>
          </a:prstGeom>
          <a:noFill/>
          <a:ln w="28575">
            <a:solidFill>
              <a:srgbClr val="50170C"/>
            </a:solidFill>
            <a:miter lim="800000"/>
            <a:headEnd/>
            <a:tailEnd/>
          </a:ln>
          <a:effectLst>
            <a:outerShdw dist="76199" dir="2700000" algn="ctr" rotWithShape="0">
              <a:srgbClr val="181818">
                <a:alpha val="75000"/>
              </a:srgbClr>
            </a:outerShdw>
          </a:effectLst>
        </p:spPr>
      </p:pic>
      <p:sp>
        <p:nvSpPr>
          <p:cNvPr id="213002" name="Rectangle 10"/>
          <p:cNvSpPr>
            <a:spLocks/>
          </p:cNvSpPr>
          <p:nvPr/>
        </p:nvSpPr>
        <p:spPr bwMode="auto">
          <a:xfrm>
            <a:off x="0" y="1600200"/>
            <a:ext cx="4419600" cy="40734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138"/>
              </a:spcAft>
              <a:defRPr/>
            </a:pPr>
            <a:r>
              <a:rPr lang="en-US" sz="3200" b="1" u="sng" dirty="0">
                <a:latin typeface="Cambria" panose="02040503050406030204" pitchFamily="18" charset="0"/>
              </a:rPr>
              <a:t>How will Opportunity Zone Investment Work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138"/>
              </a:spcAft>
              <a:defRPr/>
            </a:pPr>
            <a:endParaRPr lang="en-US" sz="3200" b="1" u="sng" dirty="0">
              <a:latin typeface="Cambria" panose="02040503050406030204" pitchFamily="18" charset="0"/>
            </a:endParaRPr>
          </a:p>
          <a:p>
            <a:pPr marL="365760" fontAlgn="auto">
              <a:lnSpc>
                <a:spcPct val="80000"/>
              </a:lnSpc>
              <a:spcBef>
                <a:spcPts val="0"/>
              </a:spcBef>
              <a:spcAft>
                <a:spcPts val="138"/>
              </a:spcAft>
              <a:buFontTx/>
              <a:buChar char="•"/>
              <a:defRPr/>
            </a:pPr>
            <a:r>
              <a:rPr lang="en-US" sz="2500" dirty="0">
                <a:latin typeface="Cambria" panose="02040503050406030204" pitchFamily="18" charset="0"/>
              </a:rPr>
              <a:t>Functions as Equity</a:t>
            </a:r>
          </a:p>
          <a:p>
            <a:pPr marL="365760" fontAlgn="auto">
              <a:lnSpc>
                <a:spcPct val="80000"/>
              </a:lnSpc>
              <a:spcBef>
                <a:spcPts val="0"/>
              </a:spcBef>
              <a:spcAft>
                <a:spcPts val="138"/>
              </a:spcAft>
              <a:buFontTx/>
              <a:buChar char="•"/>
              <a:defRPr/>
            </a:pPr>
            <a:endParaRPr lang="en-US" sz="2500" dirty="0">
              <a:latin typeface="Cambria" panose="02040503050406030204" pitchFamily="18" charset="0"/>
            </a:endParaRPr>
          </a:p>
          <a:p>
            <a:pPr marL="365760" fontAlgn="auto">
              <a:lnSpc>
                <a:spcPct val="80000"/>
              </a:lnSpc>
              <a:spcBef>
                <a:spcPts val="0"/>
              </a:spcBef>
              <a:spcAft>
                <a:spcPts val="138"/>
              </a:spcAft>
              <a:buFontTx/>
              <a:buChar char="•"/>
              <a:defRPr/>
            </a:pPr>
            <a:r>
              <a:rPr lang="en-US" sz="2500" dirty="0">
                <a:latin typeface="Cambria" panose="02040503050406030204" pitchFamily="18" charset="0"/>
              </a:rPr>
              <a:t>Serves as a part of the</a:t>
            </a:r>
          </a:p>
          <a:p>
            <a:pPr marL="365760" fontAlgn="auto">
              <a:lnSpc>
                <a:spcPct val="80000"/>
              </a:lnSpc>
              <a:spcBef>
                <a:spcPts val="0"/>
              </a:spcBef>
              <a:spcAft>
                <a:spcPts val="138"/>
              </a:spcAft>
              <a:defRPr/>
            </a:pPr>
            <a:r>
              <a:rPr lang="en-US" sz="2500" dirty="0">
                <a:latin typeface="Cambria" panose="02040503050406030204" pitchFamily="18" charset="0"/>
              </a:rPr>
              <a:t>  Capital Stack</a:t>
            </a:r>
          </a:p>
          <a:p>
            <a:pPr marL="365760" fontAlgn="auto">
              <a:lnSpc>
                <a:spcPct val="80000"/>
              </a:lnSpc>
              <a:spcBef>
                <a:spcPts val="0"/>
              </a:spcBef>
              <a:spcAft>
                <a:spcPts val="138"/>
              </a:spcAft>
              <a:buFontTx/>
              <a:buChar char="•"/>
              <a:defRPr/>
            </a:pPr>
            <a:endParaRPr lang="en-US" sz="2500" dirty="0">
              <a:latin typeface="Cambria" panose="02040503050406030204" pitchFamily="18" charset="0"/>
            </a:endParaRPr>
          </a:p>
          <a:p>
            <a:pPr marL="365760" fontAlgn="auto">
              <a:lnSpc>
                <a:spcPct val="80000"/>
              </a:lnSpc>
              <a:spcBef>
                <a:spcPts val="0"/>
              </a:spcBef>
              <a:spcAft>
                <a:spcPts val="138"/>
              </a:spcAft>
              <a:buFontTx/>
              <a:buChar char="•"/>
              <a:defRPr/>
            </a:pPr>
            <a:r>
              <a:rPr lang="en-US" sz="2500" dirty="0">
                <a:latin typeface="Cambria" panose="02040503050406030204" pitchFamily="18" charset="0"/>
              </a:rPr>
              <a:t>Business Investment</a:t>
            </a:r>
          </a:p>
          <a:p>
            <a:pPr marL="365760" fontAlgn="auto">
              <a:lnSpc>
                <a:spcPct val="80000"/>
              </a:lnSpc>
              <a:spcBef>
                <a:spcPts val="0"/>
              </a:spcBef>
              <a:spcAft>
                <a:spcPts val="138"/>
              </a:spcAft>
              <a:buFontTx/>
              <a:buChar char="•"/>
              <a:defRPr/>
            </a:pPr>
            <a:endParaRPr lang="en-US" sz="2500" dirty="0">
              <a:latin typeface="Cambria" panose="02040503050406030204" pitchFamily="18" charset="0"/>
            </a:endParaRPr>
          </a:p>
          <a:p>
            <a:pPr marL="365760" fontAlgn="auto">
              <a:lnSpc>
                <a:spcPct val="80000"/>
              </a:lnSpc>
              <a:spcBef>
                <a:spcPts val="0"/>
              </a:spcBef>
              <a:spcAft>
                <a:spcPts val="138"/>
              </a:spcAft>
              <a:buFontTx/>
              <a:buChar char="•"/>
              <a:defRPr/>
            </a:pPr>
            <a:r>
              <a:rPr lang="en-US" sz="2500" dirty="0">
                <a:latin typeface="Cambria" panose="02040503050406030204" pitchFamily="18" charset="0"/>
              </a:rPr>
              <a:t>Real Estate Transactions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9221" name="Text Box 4"/>
          <p:cNvSpPr txBox="1">
            <a:spLocks/>
          </p:cNvSpPr>
          <p:nvPr/>
        </p:nvSpPr>
        <p:spPr bwMode="auto">
          <a:xfrm>
            <a:off x="0" y="6516688"/>
            <a:ext cx="9144000" cy="341312"/>
          </a:xfrm>
          <a:prstGeom prst="rect">
            <a:avLst/>
          </a:prstGeom>
          <a:solidFill>
            <a:srgbClr val="003300"/>
          </a:solidFill>
          <a:ln w="25400">
            <a:noFill/>
            <a:miter lim="800000"/>
            <a:headEnd/>
            <a:tailEnd/>
          </a:ln>
        </p:spPr>
        <p:txBody>
          <a:bodyPr lIns="64270" tIns="32135" rIns="64270" bIns="32135">
            <a:spAutoFit/>
          </a:bodyPr>
          <a:lstStyle/>
          <a:p>
            <a:pPr algn="ctr" defTabSz="642938">
              <a:tabLst>
                <a:tab pos="196850" algn="l"/>
                <a:tab pos="392113" algn="l"/>
                <a:tab pos="590550" algn="l"/>
                <a:tab pos="785813" algn="l"/>
                <a:tab pos="973138" algn="l"/>
                <a:tab pos="1169988" algn="l"/>
                <a:tab pos="1368425" algn="l"/>
                <a:tab pos="1562100" algn="l"/>
                <a:tab pos="1758950" algn="l"/>
                <a:tab pos="1955800" algn="l"/>
                <a:tab pos="2152650" algn="l"/>
                <a:tab pos="2346325" algn="l"/>
              </a:tabLst>
            </a:pPr>
            <a:r>
              <a:rPr lang="en-US" dirty="0">
                <a:solidFill>
                  <a:schemeClr val="bg1"/>
                </a:solidFill>
                <a:latin typeface="Adobe Garamond Pro Bold"/>
              </a:rPr>
              <a:t>We’re there First</a:t>
            </a:r>
          </a:p>
        </p:txBody>
      </p:sp>
      <p:sp>
        <p:nvSpPr>
          <p:cNvPr id="7" name="Text Box 4"/>
          <p:cNvSpPr txBox="1">
            <a:spLocks/>
          </p:cNvSpPr>
          <p:nvPr/>
        </p:nvSpPr>
        <p:spPr bwMode="auto">
          <a:xfrm>
            <a:off x="0" y="-6350"/>
            <a:ext cx="9144000" cy="1168277"/>
          </a:xfrm>
          <a:prstGeom prst="rect">
            <a:avLst/>
          </a:prstGeom>
          <a:solidFill>
            <a:srgbClr val="003300"/>
          </a:solidFill>
          <a:ln w="25400">
            <a:noFill/>
            <a:miter lim="800000"/>
            <a:headEnd/>
            <a:tailEnd/>
          </a:ln>
          <a:effectLst/>
        </p:spPr>
        <p:txBody>
          <a:bodyPr lIns="64270" tIns="32135" rIns="64270" bIns="32135">
            <a:spAutoFit/>
          </a:bodyPr>
          <a:lstStyle/>
          <a:p>
            <a:pPr algn="ctr" defTabSz="642938" fontAlgn="auto">
              <a:spcBef>
                <a:spcPts val="0"/>
              </a:spcBef>
              <a:spcAft>
                <a:spcPct val="500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/>
            </a:pPr>
            <a:r>
              <a:rPr lang="en-US" sz="3400" b="1" dirty="0">
                <a:solidFill>
                  <a:srgbClr val="003300"/>
                </a:solidFill>
                <a:latin typeface="Adobe Garamond Pro Bold" pitchFamily="18" charset="0"/>
              </a:rPr>
              <a:t> </a:t>
            </a:r>
          </a:p>
          <a:p>
            <a:pPr algn="ctr" defTabSz="642938" fontAlgn="auto">
              <a:spcBef>
                <a:spcPts val="0"/>
              </a:spcBef>
              <a:spcAft>
                <a:spcPct val="500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/>
            </a:pPr>
            <a:r>
              <a:rPr lang="en-US" sz="3600" b="1" cap="all" dirty="0">
                <a:solidFill>
                  <a:schemeClr val="bg1"/>
                </a:solidFill>
                <a:latin typeface="Adobe Garamond Pro Bold" pitchFamily="18" charset="0"/>
              </a:rPr>
              <a:t>Project  Investment</a:t>
            </a:r>
            <a:endParaRPr lang="en-US" sz="36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4"/>
          <p:cNvSpPr txBox="1">
            <a:spLocks/>
          </p:cNvSpPr>
          <p:nvPr/>
        </p:nvSpPr>
        <p:spPr bwMode="auto">
          <a:xfrm>
            <a:off x="0" y="6516688"/>
            <a:ext cx="9144000" cy="341312"/>
          </a:xfrm>
          <a:prstGeom prst="rect">
            <a:avLst/>
          </a:prstGeom>
          <a:solidFill>
            <a:srgbClr val="003300"/>
          </a:solidFill>
          <a:ln w="25400">
            <a:noFill/>
            <a:miter lim="800000"/>
            <a:headEnd/>
            <a:tailEnd/>
          </a:ln>
        </p:spPr>
        <p:txBody>
          <a:bodyPr lIns="64270" tIns="32135" rIns="64270" bIns="32135">
            <a:spAutoFit/>
          </a:bodyPr>
          <a:lstStyle/>
          <a:p>
            <a:pPr algn="ctr" defTabSz="642938">
              <a:tabLst>
                <a:tab pos="196850" algn="l"/>
                <a:tab pos="392113" algn="l"/>
                <a:tab pos="590550" algn="l"/>
                <a:tab pos="785813" algn="l"/>
                <a:tab pos="973138" algn="l"/>
                <a:tab pos="1169988" algn="l"/>
                <a:tab pos="1368425" algn="l"/>
                <a:tab pos="1562100" algn="l"/>
                <a:tab pos="1758950" algn="l"/>
                <a:tab pos="1955800" algn="l"/>
                <a:tab pos="2152650" algn="l"/>
                <a:tab pos="2346325" algn="l"/>
              </a:tabLst>
            </a:pPr>
            <a:r>
              <a:rPr lang="en-US" dirty="0">
                <a:solidFill>
                  <a:schemeClr val="bg1"/>
                </a:solidFill>
                <a:latin typeface="Adobe Garamond Pro Bold"/>
              </a:rPr>
              <a:t>We’re there First</a:t>
            </a:r>
          </a:p>
        </p:txBody>
      </p:sp>
      <p:sp>
        <p:nvSpPr>
          <p:cNvPr id="7" name="Text Box 4"/>
          <p:cNvSpPr txBox="1">
            <a:spLocks/>
          </p:cNvSpPr>
          <p:nvPr/>
        </p:nvSpPr>
        <p:spPr bwMode="auto">
          <a:xfrm>
            <a:off x="0" y="-6350"/>
            <a:ext cx="9144000" cy="1168277"/>
          </a:xfrm>
          <a:prstGeom prst="rect">
            <a:avLst/>
          </a:prstGeom>
          <a:solidFill>
            <a:srgbClr val="003300"/>
          </a:solidFill>
          <a:ln w="25400">
            <a:noFill/>
            <a:miter lim="800000"/>
            <a:headEnd/>
            <a:tailEnd/>
          </a:ln>
          <a:effectLst/>
        </p:spPr>
        <p:txBody>
          <a:bodyPr lIns="64270" tIns="32135" rIns="64270" bIns="32135">
            <a:spAutoFit/>
          </a:bodyPr>
          <a:lstStyle/>
          <a:p>
            <a:pPr algn="ctr" defTabSz="642938" fontAlgn="auto">
              <a:spcBef>
                <a:spcPts val="0"/>
              </a:spcBef>
              <a:spcAft>
                <a:spcPct val="500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/>
            </a:pPr>
            <a:r>
              <a:rPr lang="en-US" sz="3400" b="1" dirty="0">
                <a:solidFill>
                  <a:srgbClr val="003300"/>
                </a:solidFill>
                <a:latin typeface="Adobe Garamond Pro Bold" pitchFamily="18" charset="0"/>
              </a:rPr>
              <a:t> </a:t>
            </a:r>
          </a:p>
          <a:p>
            <a:pPr algn="ctr" defTabSz="642938" fontAlgn="auto">
              <a:spcBef>
                <a:spcPts val="0"/>
              </a:spcBef>
              <a:spcAft>
                <a:spcPct val="500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/>
            </a:pPr>
            <a:r>
              <a:rPr lang="en-US" sz="3600" b="1" cap="all" dirty="0">
                <a:solidFill>
                  <a:schemeClr val="bg1"/>
                </a:solidFill>
                <a:latin typeface="Adobe Garamond Pro Bold" pitchFamily="18" charset="0"/>
              </a:rPr>
              <a:t>Project  IMPACT</a:t>
            </a:r>
            <a:endParaRPr lang="en-US" sz="36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77A7AE7-C4DE-4BF0-9DA0-D32BC9E1E92C}"/>
              </a:ext>
            </a:extLst>
          </p:cNvPr>
          <p:cNvSpPr txBox="1">
            <a:spLocks/>
          </p:cNvSpPr>
          <p:nvPr/>
        </p:nvSpPr>
        <p:spPr bwMode="auto">
          <a:xfrm>
            <a:off x="38100" y="1388337"/>
            <a:ext cx="9067800" cy="490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spc="150" dirty="0">
                <a:solidFill>
                  <a:schemeClr val="tx1"/>
                </a:solidFill>
                <a:latin typeface="Cambria" panose="02040503050406030204" pitchFamily="18" charset="0"/>
              </a:rPr>
              <a:t>Steer development, businesses, and investment in distressed neighborhoods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spc="150" dirty="0">
                <a:solidFill>
                  <a:schemeClr val="tx1"/>
                </a:solidFill>
                <a:latin typeface="Cambria" panose="02040503050406030204" pitchFamily="18" charset="0"/>
              </a:rPr>
              <a:t>Opportunity to connect community residents with jobs and economic opportunities incentivized by the program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spc="150" dirty="0">
                <a:solidFill>
                  <a:schemeClr val="tx1"/>
                </a:solidFill>
                <a:latin typeface="Cambria" panose="02040503050406030204" pitchFamily="18" charset="0"/>
              </a:rPr>
              <a:t>Incentive to attract investment to vacant and blighted properties targeted for redevelopment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spc="150" dirty="0">
                <a:solidFill>
                  <a:schemeClr val="tx1"/>
                </a:solidFill>
                <a:latin typeface="Cambria" panose="02040503050406030204" pitchFamily="18" charset="0"/>
              </a:rPr>
              <a:t>Financing for community development projects with both public and private benefit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spc="150" dirty="0">
                <a:solidFill>
                  <a:schemeClr val="tx1"/>
                </a:solidFill>
                <a:latin typeface="Cambria" panose="02040503050406030204" pitchFamily="18" charset="0"/>
              </a:rPr>
              <a:t>Opportunity to strengthen and support small and locally-owned businesses, through an outside flow of capital</a:t>
            </a:r>
          </a:p>
          <a:p>
            <a:endParaRPr lang="en-US" sz="2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9627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2757</TotalTime>
  <Words>358</Words>
  <Application>Microsoft Office PowerPoint</Application>
  <PresentationFormat>On-screen Show (4:3)</PresentationFormat>
  <Paragraphs>116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Adobe Garamond Pro Bold</vt:lpstr>
      <vt:lpstr>Arial</vt:lpstr>
      <vt:lpstr>Calibri</vt:lpstr>
      <vt:lpstr>Cambria</vt:lpstr>
      <vt:lpstr>Century Schoolbook</vt:lpstr>
      <vt:lpstr>Hoefler Text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JERSEY REDEVELOPMENT AUTHORITY</dc:title>
  <dc:creator>Leslie Anderson</dc:creator>
  <cp:lastModifiedBy>Christopher Wheeler</cp:lastModifiedBy>
  <cp:revision>204</cp:revision>
  <cp:lastPrinted>2018-11-08T20:13:17Z</cp:lastPrinted>
  <dcterms:created xsi:type="dcterms:W3CDTF">2008-12-03T22:03:02Z</dcterms:created>
  <dcterms:modified xsi:type="dcterms:W3CDTF">2018-11-13T15:50:15Z</dcterms:modified>
</cp:coreProperties>
</file>