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66" r:id="rId3"/>
    <p:sldId id="401" r:id="rId4"/>
    <p:sldId id="332" r:id="rId5"/>
    <p:sldId id="402" r:id="rId6"/>
    <p:sldId id="396" r:id="rId7"/>
    <p:sldId id="394" r:id="rId8"/>
    <p:sldId id="404" r:id="rId9"/>
    <p:sldId id="395" r:id="rId10"/>
    <p:sldId id="399" r:id="rId11"/>
    <p:sldId id="398" r:id="rId12"/>
    <p:sldId id="410" r:id="rId13"/>
    <p:sldId id="411" r:id="rId14"/>
    <p:sldId id="412" r:id="rId15"/>
    <p:sldId id="403" r:id="rId16"/>
    <p:sldId id="400" r:id="rId17"/>
    <p:sldId id="381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lsh, Nora" initials="WN" lastIdx="11" clrIdx="0">
    <p:extLst>
      <p:ext uri="{19B8F6BF-5375-455C-9EA6-DF929625EA0E}">
        <p15:presenceInfo xmlns:p15="http://schemas.microsoft.com/office/powerpoint/2012/main" userId="S-1-5-21-1085031214-2049760794-1177238915-243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F4F3"/>
    <a:srgbClr val="3333FF"/>
    <a:srgbClr val="FFD5AB"/>
    <a:srgbClr val="CC6600"/>
    <a:srgbClr val="33CCCC"/>
    <a:srgbClr val="990033"/>
    <a:srgbClr val="339966"/>
    <a:srgbClr val="CC9900"/>
    <a:srgbClr val="FFFFCC"/>
    <a:srgbClr val="F9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7CCE184-488E-45A7-8E84-49EB8F4F7F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46" tIns="48322" rIns="96646" bIns="48322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82B85D-1F33-436D-9AE2-1587D062F0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9" y="0"/>
            <a:ext cx="3169920" cy="481728"/>
          </a:xfrm>
          <a:prstGeom prst="rect">
            <a:avLst/>
          </a:prstGeom>
        </p:spPr>
        <p:txBody>
          <a:bodyPr vert="horz" lIns="96646" tIns="48322" rIns="96646" bIns="48322" rtlCol="0"/>
          <a:lstStyle>
            <a:lvl1pPr algn="r">
              <a:defRPr sz="1100"/>
            </a:lvl1pPr>
          </a:lstStyle>
          <a:p>
            <a:fld id="{5FB08EF5-EE3D-484D-8A60-A0D91B987CD3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94E4B6-4260-40A0-A969-849543EB70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6"/>
            <a:ext cx="3169920" cy="481727"/>
          </a:xfrm>
          <a:prstGeom prst="rect">
            <a:avLst/>
          </a:prstGeom>
        </p:spPr>
        <p:txBody>
          <a:bodyPr vert="horz" lIns="96646" tIns="48322" rIns="96646" bIns="48322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98288-F07F-4ED2-AED0-0A9F767685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9" y="9119476"/>
            <a:ext cx="3169920" cy="481727"/>
          </a:xfrm>
          <a:prstGeom prst="rect">
            <a:avLst/>
          </a:prstGeom>
        </p:spPr>
        <p:txBody>
          <a:bodyPr vert="horz" lIns="96646" tIns="48322" rIns="96646" bIns="48322" rtlCol="0" anchor="b"/>
          <a:lstStyle>
            <a:lvl1pPr algn="r">
              <a:defRPr sz="1100"/>
            </a:lvl1pPr>
          </a:lstStyle>
          <a:p>
            <a:fld id="{EEBC42D7-9F61-472F-ABAA-98C86080DA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509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46" tIns="48322" rIns="96646" bIns="48322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0"/>
            <a:ext cx="3169920" cy="481728"/>
          </a:xfrm>
          <a:prstGeom prst="rect">
            <a:avLst/>
          </a:prstGeom>
        </p:spPr>
        <p:txBody>
          <a:bodyPr vert="horz" lIns="96646" tIns="48322" rIns="96646" bIns="48322" rtlCol="0"/>
          <a:lstStyle>
            <a:lvl1pPr algn="r">
              <a:defRPr sz="1100"/>
            </a:lvl1pPr>
          </a:lstStyle>
          <a:p>
            <a:fld id="{B21A090B-8848-4CC5-BE2A-FFB84D0249BB}" type="datetimeFigureOut">
              <a:rPr lang="en-US" smtClean="0"/>
              <a:t>11/21/2019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6" tIns="48322" rIns="96646" bIns="4832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46" tIns="48322" rIns="96646" bIns="4832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1727"/>
          </a:xfrm>
          <a:prstGeom prst="rect">
            <a:avLst/>
          </a:prstGeom>
        </p:spPr>
        <p:txBody>
          <a:bodyPr vert="horz" lIns="96646" tIns="48322" rIns="96646" bIns="48322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6"/>
            <a:ext cx="3169920" cy="481727"/>
          </a:xfrm>
          <a:prstGeom prst="rect">
            <a:avLst/>
          </a:prstGeom>
        </p:spPr>
        <p:txBody>
          <a:bodyPr vert="horz" lIns="96646" tIns="48322" rIns="96646" bIns="48322" rtlCol="0" anchor="b"/>
          <a:lstStyle>
            <a:lvl1pPr algn="r">
              <a:defRPr sz="1100"/>
            </a:lvl1pPr>
          </a:lstStyle>
          <a:p>
            <a:fld id="{A26270C9-76E0-42A7-A758-13919F85DBE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533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270C9-76E0-42A7-A758-13919F85DBE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555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86600" y="153923"/>
            <a:ext cx="1981200" cy="6556248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425">
                <a:solidFill>
                  <a:srgbClr val="FFFFFF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3150" spc="11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B5D9-B666-4DA7-AB68-D2158D66AF3E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38853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500C-DB3B-43B2-9203-AB0B82FC94FB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49234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rgbClr val="EF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40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9909F-857C-4EA0-8E78-AA3DF63D46E7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F64B16C-5D62-42E0-A7B1-950BBE67E1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73792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2060"/>
              </a:buClr>
              <a:defRPr/>
            </a:lvl1pPr>
            <a:lvl2pPr>
              <a:buClr>
                <a:srgbClr val="0070C0"/>
              </a:buClr>
              <a:defRPr/>
            </a:lvl2pPr>
            <a:lvl3pPr>
              <a:buClr>
                <a:srgbClr val="99CCFF"/>
              </a:buClr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86D21-154D-4E71-85F7-3BE48DC2EDFE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0F64B16C-5D62-42E0-A7B1-950BBE67E1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01288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800" y="2892277"/>
            <a:ext cx="1600201" cy="1645920"/>
          </a:xfrm>
        </p:spPr>
        <p:txBody>
          <a:bodyPr anchor="ctr"/>
          <a:lstStyle>
            <a:lvl1pPr marL="0" indent="0">
              <a:buNone/>
              <a:defRPr sz="1500">
                <a:solidFill>
                  <a:schemeClr val="bg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96457A-4F20-4C61-96EB-27BE380E9DB4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F64B16C-5D62-42E0-A7B1-950BBE67E1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Draft - Confidential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3150" spc="11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22337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0EB7F-45C9-4FD7-A3AF-5A3AA38BE4B8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22912786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1800" b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1"/>
            <a:ext cx="4040188" cy="3687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1800" b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38401"/>
            <a:ext cx="4041775" cy="3687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FE991-4BE0-49FD-88D0-FEF2163151C1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1968209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C8EE-E1F9-4C19-877D-D9810231F52A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4905489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rgbClr val="EF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BC9B-FFC2-430D-84A5-E19BD311799B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685929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solidFill>
            <a:srgbClr val="EF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2"/>
            <a:ext cx="586740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0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72661-AFC2-47AD-B77C-3B191BA5FD14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64B16C-5D62-42E0-A7B1-950BBE67E1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1500" spc="11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3887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050">
                <a:solidFill>
                  <a:schemeClr val="tx1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9B873-6A81-4DB8-8EA0-4C5756ADB789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Draft -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1500" spc="113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29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4087" y="1613686"/>
            <a:ext cx="8831802" cy="5045476"/>
          </a:xfrm>
          <a:prstGeom prst="rect">
            <a:avLst/>
          </a:prstGeom>
          <a:solidFill>
            <a:srgbClr val="EF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2"/>
            <a:ext cx="8814047" cy="1346447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2"/>
                </a:solidFill>
              </a:defRPr>
            </a:lvl1pPr>
          </a:lstStyle>
          <a:p>
            <a:fld id="{1291D246-CAA1-47E3-8C5E-2306A6ED1B07}" type="datetime1">
              <a:rPr lang="en-US" smtClean="0"/>
              <a:t>11/21/2019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Draft -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2"/>
                </a:solidFill>
              </a:defRPr>
            </a:lvl1pPr>
          </a:lstStyle>
          <a:p>
            <a:fld id="{0F64B16C-5D62-42E0-A7B1-950BBE67E1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11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/>
  </p:transition>
  <p:hf hdr="0" dt="0"/>
  <p:txStyles>
    <p:titleStyle>
      <a:lvl1pPr algn="ctr" defTabSz="685800" rtl="0" eaLnBrk="1" latinLnBrk="0" hangingPunct="1">
        <a:spcBef>
          <a:spcPct val="0"/>
        </a:spcBef>
        <a:buNone/>
        <a:defRPr sz="2400" kern="1200" cap="all" spc="15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05740" indent="-171450" algn="l" defTabSz="685800" rtl="0" eaLnBrk="1" latinLnBrk="0" hangingPunct="1">
        <a:spcBef>
          <a:spcPct val="20000"/>
        </a:spcBef>
        <a:buClr>
          <a:srgbClr val="000099"/>
        </a:buClr>
        <a:buFont typeface="Wingdings 2" pitchFamily="18" charset="2"/>
        <a:buChar char=""/>
        <a:defRPr sz="1500" kern="1200" spc="113" baseline="0">
          <a:solidFill>
            <a:schemeClr val="tx2"/>
          </a:solidFill>
          <a:latin typeface="+mn-lt"/>
          <a:ea typeface="+mn-ea"/>
          <a:cs typeface="+mn-cs"/>
        </a:defRPr>
      </a:lvl1pPr>
      <a:lvl2pPr marL="411480" indent="-137160" algn="l" defTabSz="685800" rtl="0" eaLnBrk="1" latinLnBrk="0" hangingPunct="1">
        <a:spcBef>
          <a:spcPct val="20000"/>
        </a:spcBef>
        <a:buClr>
          <a:srgbClr val="0070C0"/>
        </a:buClr>
        <a:buFont typeface="Wingdings" pitchFamily="2" charset="2"/>
        <a:buChar char="§"/>
        <a:defRPr sz="1350" kern="1200" spc="75" baseline="0">
          <a:solidFill>
            <a:schemeClr val="tx2"/>
          </a:solidFill>
          <a:latin typeface="+mn-lt"/>
          <a:ea typeface="+mn-ea"/>
          <a:cs typeface="+mn-cs"/>
        </a:defRPr>
      </a:lvl2pPr>
      <a:lvl3pPr marL="617220" indent="-137160" algn="l" defTabSz="685800" rtl="0" eaLnBrk="1" latinLnBrk="0" hangingPunct="1">
        <a:spcBef>
          <a:spcPct val="20000"/>
        </a:spcBef>
        <a:buClr>
          <a:srgbClr val="00B0F0"/>
        </a:buClr>
        <a:buFont typeface="Wingdings" pitchFamily="2" charset="2"/>
        <a:buChar char="§"/>
        <a:defRPr sz="1200" kern="1200" spc="75" baseline="0">
          <a:solidFill>
            <a:schemeClr val="tx2"/>
          </a:solidFill>
          <a:latin typeface="+mn-lt"/>
          <a:ea typeface="+mn-ea"/>
          <a:cs typeface="+mn-cs"/>
        </a:defRPr>
      </a:lvl3pPr>
      <a:lvl4pPr marL="822960" indent="-137160" algn="l" defTabSz="6858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050" kern="1200">
          <a:solidFill>
            <a:schemeClr val="tx2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975" kern="1200" spc="75" baseline="0">
          <a:solidFill>
            <a:schemeClr val="tx2"/>
          </a:solidFill>
          <a:latin typeface="+mn-lt"/>
          <a:ea typeface="+mn-ea"/>
          <a:cs typeface="+mn-cs"/>
        </a:defRPr>
      </a:lvl5pPr>
      <a:lvl6pPr marL="1165860" indent="-137160" algn="l" defTabSz="6858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defTabSz="6858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577340" indent="-137160" algn="l" defTabSz="6858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1783080" indent="-137160" algn="l" defTabSz="6858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ppsites.com/newjerseymarketplace" TargetMode="External"/><Relationship Id="rId2" Type="http://schemas.openxmlformats.org/officeDocument/2006/relationships/hyperlink" Target="http://www.nj.gov/dca/communityassetmap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njopportunityzones@dca.nj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E548E47-E0B0-4209-AC55-CD0D37DFE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64" y="310392"/>
            <a:ext cx="6600970" cy="3506599"/>
          </a:xfrm>
        </p:spPr>
        <p:txBody>
          <a:bodyPr/>
          <a:lstStyle/>
          <a:p>
            <a:br>
              <a:rPr lang="en-US" sz="3200" dirty="0"/>
            </a:br>
            <a:r>
              <a:rPr lang="en-US" sz="3200" dirty="0"/>
              <a:t>Opportunity Zone strategies For Non-Profits and Community Organizations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ECA7EE-8A4A-4751-AD74-E8F87D60FA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63" y="4551725"/>
            <a:ext cx="3350936" cy="21452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66E2280-B43E-43DC-A6A5-C1C1A67B5F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599" y="4551724"/>
            <a:ext cx="3350936" cy="2145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1877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A08E8C-1977-48BF-A454-D29953EB2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368" y="1727459"/>
            <a:ext cx="5903820" cy="4774694"/>
          </a:xfrm>
        </p:spPr>
        <p:txBody>
          <a:bodyPr>
            <a:normAutofit/>
          </a:bodyPr>
          <a:lstStyle/>
          <a:p>
            <a:pPr lvl="1"/>
            <a:r>
              <a:rPr lang="en-US" sz="2600" spc="150" dirty="0">
                <a:solidFill>
                  <a:srgbClr val="0070C0"/>
                </a:solidFill>
              </a:rPr>
              <a:t>Community Development Financial Institutions </a:t>
            </a:r>
            <a:r>
              <a:rPr lang="en-US" sz="2800" dirty="0"/>
              <a:t>can play a leading role providing capital for important OZ projects</a:t>
            </a:r>
          </a:p>
          <a:p>
            <a:pPr lvl="2"/>
            <a:r>
              <a:rPr lang="en-US" sz="2650" dirty="0"/>
              <a:t>Identify </a:t>
            </a:r>
            <a:r>
              <a:rPr lang="en-US" sz="2600" spc="150" dirty="0">
                <a:solidFill>
                  <a:srgbClr val="0070C0"/>
                </a:solidFill>
              </a:rPr>
              <a:t>projects</a:t>
            </a:r>
          </a:p>
          <a:p>
            <a:pPr lvl="2"/>
            <a:r>
              <a:rPr lang="en-US" sz="2650" dirty="0"/>
              <a:t>Raise </a:t>
            </a:r>
            <a:r>
              <a:rPr lang="en-US" sz="2600" spc="150" dirty="0">
                <a:solidFill>
                  <a:srgbClr val="0070C0"/>
                </a:solidFill>
              </a:rPr>
              <a:t>investment capital</a:t>
            </a:r>
          </a:p>
          <a:p>
            <a:pPr lvl="2"/>
            <a:r>
              <a:rPr lang="en-US" sz="2650" dirty="0"/>
              <a:t>Develop </a:t>
            </a:r>
            <a:r>
              <a:rPr lang="en-US" sz="2600" spc="150" dirty="0">
                <a:solidFill>
                  <a:srgbClr val="0070C0"/>
                </a:solidFill>
              </a:rPr>
              <a:t>strategy</a:t>
            </a:r>
          </a:p>
          <a:p>
            <a:pPr lvl="2"/>
            <a:r>
              <a:rPr lang="en-US" sz="2650" spc="150" dirty="0"/>
              <a:t>Engage with key </a:t>
            </a:r>
            <a:r>
              <a:rPr lang="en-US" sz="2600" spc="150" dirty="0">
                <a:solidFill>
                  <a:srgbClr val="0070C0"/>
                </a:solidFill>
              </a:rPr>
              <a:t>local players</a:t>
            </a:r>
          </a:p>
          <a:p>
            <a:pPr lvl="1"/>
            <a:endParaRPr lang="en-US" sz="2650" dirty="0"/>
          </a:p>
          <a:p>
            <a:pPr lvl="1"/>
            <a:endParaRPr lang="en-US" sz="2400" dirty="0"/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lvl="2"/>
            <a:endParaRPr lang="en-US" sz="2350" dirty="0"/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13D2FA1-52C3-42B5-A024-77CBFB327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Role of Community development financial institutions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85CA95-2AB5-402F-BA84-D12517E60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10</a:t>
            </a:fld>
            <a:endParaRPr lang="en-US" dirty="0"/>
          </a:p>
        </p:txBody>
      </p:sp>
      <p:pic>
        <p:nvPicPr>
          <p:cNvPr id="7172" name="Picture 4" descr="Image result for CDFI">
            <a:extLst>
              <a:ext uri="{FF2B5EF4-FFF2-40B4-BE49-F238E27FC236}">
                <a16:creationId xmlns:a16="http://schemas.microsoft.com/office/drawing/2014/main" id="{37B4672C-D387-4DBE-A1DB-C495BE1A9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046" y="2566440"/>
            <a:ext cx="2619214" cy="2616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0307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A08E8C-1977-48BF-A454-D29953EB2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367" y="1727459"/>
            <a:ext cx="8407893" cy="4774694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800" spc="150" dirty="0">
                <a:solidFill>
                  <a:srgbClr val="0070C0"/>
                </a:solidFill>
              </a:rPr>
              <a:t>Network</a:t>
            </a:r>
            <a:r>
              <a:rPr lang="en-US" sz="2800" dirty="0"/>
              <a:t> with other community-based organizations, local non-profits, foundations, small businesses, and elected officials for maximum impact and influence</a:t>
            </a:r>
          </a:p>
          <a:p>
            <a:pPr lvl="2"/>
            <a:r>
              <a:rPr lang="en-US" sz="2650" dirty="0"/>
              <a:t>Help to steer development toward </a:t>
            </a:r>
            <a:r>
              <a:rPr lang="en-US" sz="2800" spc="150" dirty="0">
                <a:solidFill>
                  <a:srgbClr val="0070C0"/>
                </a:solidFill>
              </a:rPr>
              <a:t>better community outcomes</a:t>
            </a:r>
          </a:p>
          <a:p>
            <a:pPr lvl="1"/>
            <a:r>
              <a:rPr lang="en-US" sz="2800" spc="150" dirty="0">
                <a:solidFill>
                  <a:srgbClr val="0070C0"/>
                </a:solidFill>
              </a:rPr>
              <a:t>Engage </a:t>
            </a:r>
            <a:r>
              <a:rPr lang="en-US" sz="2800" dirty="0"/>
              <a:t>with legal, accounting, real estate, and investment banking professionals</a:t>
            </a:r>
          </a:p>
          <a:p>
            <a:pPr lvl="2"/>
            <a:r>
              <a:rPr lang="en-US" sz="2650" dirty="0"/>
              <a:t>Engage network of experts to help get a community project off the ground</a:t>
            </a:r>
          </a:p>
          <a:p>
            <a:pPr lvl="1"/>
            <a:r>
              <a:rPr lang="en-US" sz="2800" spc="150" dirty="0">
                <a:solidFill>
                  <a:srgbClr val="0070C0"/>
                </a:solidFill>
              </a:rPr>
              <a:t>Partner with Opportunity Funds </a:t>
            </a:r>
            <a:r>
              <a:rPr lang="en-US" sz="2800" spc="150" dirty="0"/>
              <a:t>focused on investments with a social impact</a:t>
            </a:r>
          </a:p>
          <a:p>
            <a:pPr lvl="2"/>
            <a:r>
              <a:rPr lang="en-US" sz="2600" spc="150" dirty="0">
                <a:solidFill>
                  <a:srgbClr val="0070C0"/>
                </a:solidFill>
              </a:rPr>
              <a:t>Pitch priority projects </a:t>
            </a:r>
            <a:r>
              <a:rPr lang="en-US" sz="2300" spc="150" dirty="0"/>
              <a:t>in your local community</a:t>
            </a:r>
          </a:p>
          <a:p>
            <a:pPr lvl="1"/>
            <a:endParaRPr lang="en-US" sz="2650" dirty="0"/>
          </a:p>
          <a:p>
            <a:pPr lvl="1"/>
            <a:endParaRPr lang="en-US" sz="2400" dirty="0"/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lvl="2"/>
            <a:endParaRPr lang="en-US" sz="2350" dirty="0"/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13D2FA1-52C3-42B5-A024-77CBFB327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Networking and partnerships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85CA95-2AB5-402F-BA84-D12517E60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04058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968A21-2A7C-4EB1-A6C5-40A637D2FA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135A2D1-B10C-407C-AD00-F35799427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Leveraging state </a:t>
            </a:r>
            <a:br>
              <a:rPr lang="en-US" sz="4000" dirty="0"/>
            </a:br>
            <a:r>
              <a:rPr lang="en-US" sz="4000" dirty="0"/>
              <a:t>neighborhood programs</a:t>
            </a:r>
          </a:p>
        </p:txBody>
      </p:sp>
    </p:spTree>
    <p:extLst>
      <p:ext uri="{BB962C8B-B14F-4D97-AF65-F5344CB8AC3E}">
        <p14:creationId xmlns:p14="http://schemas.microsoft.com/office/powerpoint/2010/main" val="3760329007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F98E66F-6DB8-4CCF-9834-443C1DFA9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366" y="1652631"/>
            <a:ext cx="8407893" cy="4001548"/>
          </a:xfrm>
        </p:spPr>
        <p:txBody>
          <a:bodyPr>
            <a:noAutofit/>
          </a:bodyPr>
          <a:lstStyle/>
          <a:p>
            <a:r>
              <a:rPr lang="en-US" sz="2200" dirty="0"/>
              <a:t>DCA’s Neighborhood Revitalization Tax Credit Program provides businesses a </a:t>
            </a:r>
            <a:r>
              <a:rPr lang="en-US" sz="2200" spc="150" dirty="0">
                <a:solidFill>
                  <a:srgbClr val="0070C0"/>
                </a:solidFill>
              </a:rPr>
              <a:t>80% tax credit </a:t>
            </a:r>
            <a:r>
              <a:rPr lang="en-US" sz="2200" dirty="0"/>
              <a:t>for funds provided to community non-profits carrying out </a:t>
            </a:r>
            <a:r>
              <a:rPr lang="en-US" sz="2200" spc="150" dirty="0">
                <a:solidFill>
                  <a:srgbClr val="0070C0"/>
                </a:solidFill>
              </a:rPr>
              <a:t>comprehensive revitalization plans</a:t>
            </a:r>
          </a:p>
          <a:p>
            <a:pPr lvl="1"/>
            <a:r>
              <a:rPr lang="en-US" sz="2200" dirty="0"/>
              <a:t>At least 60% of the funds are for </a:t>
            </a:r>
            <a:r>
              <a:rPr lang="en-US" sz="2200" spc="150" dirty="0">
                <a:solidFill>
                  <a:srgbClr val="0070C0"/>
                </a:solidFill>
              </a:rPr>
              <a:t>housing and economic development</a:t>
            </a:r>
          </a:p>
          <a:p>
            <a:pPr lvl="1"/>
            <a:r>
              <a:rPr lang="en-US" sz="2200" dirty="0"/>
              <a:t>Remaining funds can be used for </a:t>
            </a:r>
            <a:r>
              <a:rPr lang="en-US" sz="2200" spc="150" dirty="0">
                <a:solidFill>
                  <a:srgbClr val="0070C0"/>
                </a:solidFill>
              </a:rPr>
              <a:t>supportive services </a:t>
            </a:r>
            <a:r>
              <a:rPr lang="en-US" sz="2200" dirty="0"/>
              <a:t>and other activities that promote neighborhood revitalization.</a:t>
            </a:r>
          </a:p>
          <a:p>
            <a:r>
              <a:rPr lang="en-US" sz="2200" dirty="0"/>
              <a:t>The NRTC program will be changing its focus in 2019</a:t>
            </a:r>
          </a:p>
          <a:p>
            <a:pPr lvl="1"/>
            <a:r>
              <a:rPr lang="en-US" sz="2200" dirty="0"/>
              <a:t>Soliciting </a:t>
            </a:r>
            <a:r>
              <a:rPr lang="en-US" sz="2200" spc="150" dirty="0">
                <a:solidFill>
                  <a:srgbClr val="0070C0"/>
                </a:solidFill>
              </a:rPr>
              <a:t>new neighborhood plans </a:t>
            </a:r>
            <a:r>
              <a:rPr lang="en-US" sz="2200" dirty="0"/>
              <a:t>from local non-profits from an expanded list of eligible communities</a:t>
            </a:r>
          </a:p>
          <a:p>
            <a:pPr lvl="1"/>
            <a:r>
              <a:rPr lang="en-US" sz="2200" spc="150" dirty="0">
                <a:solidFill>
                  <a:srgbClr val="0070C0"/>
                </a:solidFill>
              </a:rPr>
              <a:t>Funding will be available</a:t>
            </a:r>
            <a:r>
              <a:rPr lang="en-US" sz="2200" dirty="0"/>
              <a:t> to develop such plans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7135CB3-DD2F-446D-AD15-1F3E7B982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Neighborhood Revitalization tax Credit program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B167E2-1EB7-4454-8358-BA00CD00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734078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F98E66F-6DB8-4CCF-9834-443C1DFA9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719071"/>
            <a:ext cx="5138957" cy="4723674"/>
          </a:xfrm>
        </p:spPr>
        <p:txBody>
          <a:bodyPr>
            <a:normAutofit/>
          </a:bodyPr>
          <a:lstStyle/>
          <a:p>
            <a:r>
              <a:rPr lang="en-US" sz="2800" dirty="0"/>
              <a:t>Today, </a:t>
            </a:r>
            <a:r>
              <a:rPr lang="en-US" sz="2800" dirty="0">
                <a:solidFill>
                  <a:srgbClr val="0070C0"/>
                </a:solidFill>
              </a:rPr>
              <a:t>24 of the 29 NRTC neighborhoods</a:t>
            </a:r>
            <a:r>
              <a:rPr lang="en-US" sz="2800" dirty="0"/>
              <a:t> have at least some part of an OZ</a:t>
            </a:r>
          </a:p>
          <a:p>
            <a:r>
              <a:rPr lang="en-US" sz="2800" dirty="0"/>
              <a:t>Consider </a:t>
            </a:r>
            <a:r>
              <a:rPr lang="en-US" sz="2800" dirty="0">
                <a:solidFill>
                  <a:srgbClr val="0070C0"/>
                </a:solidFill>
              </a:rPr>
              <a:t>developing and submitting an NRTC neighborhood plan </a:t>
            </a:r>
            <a:r>
              <a:rPr lang="en-US" sz="2800" dirty="0"/>
              <a:t>to capitalize on your OZ</a:t>
            </a:r>
          </a:p>
          <a:p>
            <a:r>
              <a:rPr lang="en-US" sz="2800" dirty="0"/>
              <a:t>State tax credit funding may be available to </a:t>
            </a:r>
            <a:r>
              <a:rPr lang="en-US" sz="2800" dirty="0">
                <a:solidFill>
                  <a:srgbClr val="0070C0"/>
                </a:solidFill>
              </a:rPr>
              <a:t>subsidize Opportunity Zone projects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7135CB3-DD2F-446D-AD15-1F3E7B982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Neighborhood Revitalization tax Credit program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B167E2-1EB7-4454-8358-BA00CD00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14</a:t>
            </a:fld>
            <a:endParaRPr lang="en-US" dirty="0"/>
          </a:p>
        </p:txBody>
      </p:sp>
      <p:pic>
        <p:nvPicPr>
          <p:cNvPr id="9218" name="Picture 2" descr="Image result for neighborhood revitalization tax credit">
            <a:extLst>
              <a:ext uri="{FF2B5EF4-FFF2-40B4-BE49-F238E27FC236}">
                <a16:creationId xmlns:a16="http://schemas.microsoft.com/office/drawing/2014/main" id="{4CB2DF92-7E89-43C7-8ECE-B261345A4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345" y="1710682"/>
            <a:ext cx="33528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Image result for neighborhood revitalization tax credit">
            <a:extLst>
              <a:ext uri="{FF2B5EF4-FFF2-40B4-BE49-F238E27FC236}">
                <a16:creationId xmlns:a16="http://schemas.microsoft.com/office/drawing/2014/main" id="{789161E4-08EA-4C18-83C7-A37732DD2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5216" y="4311261"/>
            <a:ext cx="3292373" cy="204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037635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968A21-2A7C-4EB1-A6C5-40A637D2FA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135A2D1-B10C-407C-AD00-F35799427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Resources and assistance</a:t>
            </a:r>
          </a:p>
        </p:txBody>
      </p:sp>
    </p:spTree>
    <p:extLst>
      <p:ext uri="{BB962C8B-B14F-4D97-AF65-F5344CB8AC3E}">
        <p14:creationId xmlns:p14="http://schemas.microsoft.com/office/powerpoint/2010/main" val="3593320609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A08E8C-1977-48BF-A454-D29953EB2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367" y="1727458"/>
            <a:ext cx="8407893" cy="4901941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800" dirty="0"/>
              <a:t>One-Stop-Shop Opportunity Zones website</a:t>
            </a:r>
          </a:p>
          <a:p>
            <a:pPr marL="274320" lvl="1" indent="0">
              <a:buNone/>
            </a:pPr>
            <a:r>
              <a:rPr lang="en-US" sz="2800" spc="150" dirty="0">
                <a:solidFill>
                  <a:srgbClr val="0070C0"/>
                </a:solidFill>
              </a:rPr>
              <a:t>   (www.opportunityzones.nj.gov)</a:t>
            </a:r>
          </a:p>
          <a:p>
            <a:pPr lvl="2"/>
            <a:r>
              <a:rPr lang="en-US" sz="2650" dirty="0"/>
              <a:t>Frequently asked questions</a:t>
            </a:r>
          </a:p>
          <a:p>
            <a:pPr lvl="2"/>
            <a:r>
              <a:rPr lang="en-US" sz="2650" dirty="0"/>
              <a:t>Draft regulations from US Treasury</a:t>
            </a:r>
          </a:p>
          <a:p>
            <a:pPr lvl="2"/>
            <a:r>
              <a:rPr lang="en-US" sz="2650" dirty="0"/>
              <a:t>State tax treatment of Opportunity Zone investments </a:t>
            </a:r>
          </a:p>
          <a:p>
            <a:pPr lvl="2"/>
            <a:r>
              <a:rPr lang="en-US" sz="2650" dirty="0"/>
              <a:t>Opportunity Fund self-certification form</a:t>
            </a:r>
          </a:p>
          <a:p>
            <a:pPr lvl="1"/>
            <a:r>
              <a:rPr lang="en-US" sz="2800" spc="150" dirty="0"/>
              <a:t>Interactive community asset map</a:t>
            </a:r>
          </a:p>
          <a:p>
            <a:pPr marL="274320" lvl="1" indent="0">
              <a:buNone/>
            </a:pPr>
            <a:r>
              <a:rPr lang="en-US" sz="2800" spc="15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(www.nj.gov/dca/communityassetmap</a:t>
            </a:r>
            <a:r>
              <a:rPr lang="en-US" sz="2800" spc="150" dirty="0">
                <a:solidFill>
                  <a:srgbClr val="0070C0"/>
                </a:solidFill>
              </a:rPr>
              <a:t>)</a:t>
            </a:r>
          </a:p>
          <a:p>
            <a:pPr lvl="2"/>
            <a:r>
              <a:rPr lang="en-US" sz="2150" spc="150" dirty="0"/>
              <a:t>Opportunity Zone profiles</a:t>
            </a:r>
          </a:p>
          <a:p>
            <a:pPr lvl="1"/>
            <a:r>
              <a:rPr lang="en-US" sz="2800" spc="150" dirty="0"/>
              <a:t>EDA Opportunity Zone Marketplace</a:t>
            </a:r>
          </a:p>
          <a:p>
            <a:pPr lvl="2"/>
            <a:r>
              <a:rPr lang="en-US" sz="2150" spc="150" dirty="0"/>
              <a:t>Post projects and find investors</a:t>
            </a:r>
          </a:p>
          <a:p>
            <a:pPr marL="480060" lvl="2" indent="0">
              <a:buNone/>
            </a:pPr>
            <a:r>
              <a:rPr lang="en-US" sz="2400" dirty="0">
                <a:hlinkClick r:id="rId3"/>
              </a:rPr>
              <a:t>(https://oppsites.com/newjerseymarketplace</a:t>
            </a:r>
            <a:r>
              <a:rPr lang="en-US" sz="2400" dirty="0"/>
              <a:t>)</a:t>
            </a:r>
            <a:endParaRPr lang="en-US" sz="2150" spc="150" dirty="0"/>
          </a:p>
          <a:p>
            <a:pPr lvl="1"/>
            <a:endParaRPr lang="en-US" sz="2650" dirty="0"/>
          </a:p>
          <a:p>
            <a:pPr lvl="1"/>
            <a:endParaRPr lang="en-US" sz="2400" dirty="0"/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lvl="2"/>
            <a:endParaRPr lang="en-US" sz="2350" dirty="0"/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13D2FA1-52C3-42B5-A024-77CBFB327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Take advantage of state resources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85CA95-2AB5-402F-BA84-D12517E60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563335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A08E8C-1977-48BF-A454-D29953EB2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727459"/>
            <a:ext cx="8407893" cy="4901941"/>
          </a:xfrm>
        </p:spPr>
        <p:txBody>
          <a:bodyPr>
            <a:normAutofit/>
          </a:bodyPr>
          <a:lstStyle/>
          <a:p>
            <a:pPr lvl="1"/>
            <a:r>
              <a:rPr lang="en-US" sz="2650" dirty="0"/>
              <a:t>The State of New Jersey stands ready to support your efforts to promote equitable and inclusive development within your Opportunity Zones</a:t>
            </a:r>
          </a:p>
          <a:p>
            <a:pPr lvl="1"/>
            <a:endParaRPr lang="en-US" sz="2650" dirty="0"/>
          </a:p>
          <a:p>
            <a:pPr lvl="1"/>
            <a:r>
              <a:rPr lang="en-US" sz="2500" dirty="0"/>
              <a:t>Feel free to reach out to the State if you need assistance: </a:t>
            </a:r>
          </a:p>
          <a:p>
            <a:pPr marL="274320" lvl="1" indent="0">
              <a:buNone/>
            </a:pPr>
            <a:r>
              <a:rPr lang="en-US" sz="2400" i="1" u="sng" dirty="0">
                <a:hlinkClick r:id="rId2"/>
              </a:rPr>
              <a:t>njopportunityzones@dca.nj.gov</a:t>
            </a:r>
            <a:endParaRPr lang="en-US" sz="4400" dirty="0"/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13D2FA1-52C3-42B5-A024-77CBFB327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State Assistance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85CA95-2AB5-402F-BA84-D12517E60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123439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A08E8C-1977-48BF-A454-D29953EB2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727459"/>
            <a:ext cx="8407893" cy="4901941"/>
          </a:xfrm>
        </p:spPr>
        <p:txBody>
          <a:bodyPr>
            <a:normAutofit/>
          </a:bodyPr>
          <a:lstStyle/>
          <a:p>
            <a:r>
              <a:rPr lang="en-US" sz="2600" spc="150" dirty="0"/>
              <a:t>Communicate and </a:t>
            </a:r>
            <a:r>
              <a:rPr lang="en-US" sz="2600" spc="150" dirty="0">
                <a:solidFill>
                  <a:srgbClr val="0070C0"/>
                </a:solidFill>
              </a:rPr>
              <a:t>advance local development priorities</a:t>
            </a:r>
          </a:p>
          <a:p>
            <a:r>
              <a:rPr lang="en-US" sz="2600" spc="150" dirty="0"/>
              <a:t>Ensure Opportunity Zone investment is </a:t>
            </a:r>
            <a:r>
              <a:rPr lang="en-US" sz="2600" spc="150" dirty="0">
                <a:solidFill>
                  <a:srgbClr val="0070C0"/>
                </a:solidFill>
              </a:rPr>
              <a:t>equitable and inclusive</a:t>
            </a:r>
          </a:p>
          <a:p>
            <a:r>
              <a:rPr lang="en-US" sz="2600" spc="150" dirty="0">
                <a:solidFill>
                  <a:srgbClr val="0070C0"/>
                </a:solidFill>
              </a:rPr>
              <a:t>Connect community residents </a:t>
            </a:r>
            <a:r>
              <a:rPr lang="en-US" sz="2600" spc="150" dirty="0"/>
              <a:t>with jobs and economic opportunities incentivized by the Opportunity Zones</a:t>
            </a:r>
          </a:p>
          <a:p>
            <a:r>
              <a:rPr lang="en-US" sz="2600" spc="150" dirty="0">
                <a:solidFill>
                  <a:srgbClr val="0070C0"/>
                </a:solidFill>
              </a:rPr>
              <a:t>Attract financing for community development projects</a:t>
            </a:r>
            <a:endParaRPr lang="en-US" sz="2600" spc="150" dirty="0"/>
          </a:p>
          <a:p>
            <a:r>
              <a:rPr lang="en-US" sz="2600" spc="150" dirty="0">
                <a:solidFill>
                  <a:srgbClr val="0070C0"/>
                </a:solidFill>
              </a:rPr>
              <a:t>Hold developers accountable </a:t>
            </a:r>
            <a:r>
              <a:rPr lang="en-US" sz="2600" spc="150" dirty="0"/>
              <a:t>for positive community outcomes</a:t>
            </a:r>
          </a:p>
          <a:p>
            <a:endParaRPr lang="en-US" sz="2600" dirty="0"/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13D2FA1-52C3-42B5-A024-77CBFB327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can opportunity zones benefit my organization and community ?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85CA95-2AB5-402F-BA84-D12517E60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79869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968A21-2A7C-4EB1-A6C5-40A637D2FA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135A2D1-B10C-407C-AD00-F35799427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Community engagement</a:t>
            </a:r>
          </a:p>
        </p:txBody>
      </p:sp>
    </p:spTree>
    <p:extLst>
      <p:ext uri="{BB962C8B-B14F-4D97-AF65-F5344CB8AC3E}">
        <p14:creationId xmlns:p14="http://schemas.microsoft.com/office/powerpoint/2010/main" val="666511254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A08E8C-1977-48BF-A454-D29953EB2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727459"/>
            <a:ext cx="8407893" cy="4774694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650" dirty="0"/>
              <a:t>Promote </a:t>
            </a:r>
            <a:r>
              <a:rPr lang="en-US" sz="2600" spc="150" dirty="0">
                <a:solidFill>
                  <a:srgbClr val="0070C0"/>
                </a:solidFill>
              </a:rPr>
              <a:t>education and awareness </a:t>
            </a:r>
            <a:r>
              <a:rPr lang="en-US" sz="2650" dirty="0"/>
              <a:t>about OZs in local communities</a:t>
            </a:r>
          </a:p>
          <a:p>
            <a:pPr lvl="2"/>
            <a:r>
              <a:rPr lang="en-US" sz="2500" dirty="0"/>
              <a:t>Flyers</a:t>
            </a:r>
          </a:p>
          <a:p>
            <a:pPr lvl="2"/>
            <a:r>
              <a:rPr lang="en-US" sz="2500" dirty="0"/>
              <a:t>Social media outreach</a:t>
            </a:r>
          </a:p>
          <a:p>
            <a:pPr lvl="2"/>
            <a:r>
              <a:rPr lang="en-US" sz="2500" dirty="0"/>
              <a:t>Website information</a:t>
            </a:r>
          </a:p>
          <a:p>
            <a:pPr lvl="2"/>
            <a:r>
              <a:rPr lang="en-US" sz="2500" dirty="0"/>
              <a:t>Community meetings</a:t>
            </a:r>
          </a:p>
          <a:p>
            <a:pPr lvl="2"/>
            <a:r>
              <a:rPr lang="en-US" sz="2500" dirty="0"/>
              <a:t>Forums</a:t>
            </a:r>
          </a:p>
          <a:p>
            <a:pPr lvl="1"/>
            <a:r>
              <a:rPr lang="en-US" sz="2650" dirty="0"/>
              <a:t>Communicate what OZs are and how they can be leveraged to </a:t>
            </a:r>
            <a:r>
              <a:rPr lang="en-US" sz="2600" spc="150" dirty="0">
                <a:solidFill>
                  <a:srgbClr val="0070C0"/>
                </a:solidFill>
              </a:rPr>
              <a:t>improve community quality of life</a:t>
            </a:r>
          </a:p>
          <a:p>
            <a:pPr lvl="1"/>
            <a:r>
              <a:rPr lang="en-US" sz="2650" dirty="0"/>
              <a:t>Find out what kind of development the local community wants and does not want</a:t>
            </a:r>
          </a:p>
          <a:p>
            <a:pPr lvl="2"/>
            <a:endParaRPr lang="en-US" sz="2350" dirty="0"/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13D2FA1-52C3-42B5-A024-77CBFB327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Education and awareness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85CA95-2AB5-402F-BA84-D12517E60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4</a:t>
            </a:fld>
            <a:endParaRPr lang="en-US" dirty="0"/>
          </a:p>
        </p:txBody>
      </p:sp>
      <p:pic>
        <p:nvPicPr>
          <p:cNvPr id="8194" name="Picture 2" descr="Image result for community engagement">
            <a:extLst>
              <a:ext uri="{FF2B5EF4-FFF2-40B4-BE49-F238E27FC236}">
                <a16:creationId xmlns:a16="http://schemas.microsoft.com/office/drawing/2014/main" id="{68202CC5-64C0-4F59-B725-98FF6AD0A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569" y="2409131"/>
            <a:ext cx="2683865" cy="2039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577108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968A21-2A7C-4EB1-A6C5-40A637D2FA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135A2D1-B10C-407C-AD00-F35799427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Promoting inclusive development</a:t>
            </a:r>
          </a:p>
        </p:txBody>
      </p:sp>
    </p:spTree>
    <p:extLst>
      <p:ext uri="{BB962C8B-B14F-4D97-AF65-F5344CB8AC3E}">
        <p14:creationId xmlns:p14="http://schemas.microsoft.com/office/powerpoint/2010/main" val="3605761769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A08E8C-1977-48BF-A454-D29953EB2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18" y="1727459"/>
            <a:ext cx="6162414" cy="4774694"/>
          </a:xfrm>
        </p:spPr>
        <p:txBody>
          <a:bodyPr>
            <a:normAutofit/>
          </a:bodyPr>
          <a:lstStyle/>
          <a:p>
            <a:pPr lvl="1"/>
            <a:r>
              <a:rPr lang="en-US" sz="2550" dirty="0"/>
              <a:t>Actively </a:t>
            </a:r>
            <a:r>
              <a:rPr lang="en-US" sz="2550" spc="150" dirty="0">
                <a:solidFill>
                  <a:srgbClr val="0070C0"/>
                </a:solidFill>
              </a:rPr>
              <a:t>engage with businesses, developers, and municipal officials </a:t>
            </a:r>
            <a:r>
              <a:rPr lang="en-US" sz="2550" dirty="0"/>
              <a:t>on OZ developments in your community</a:t>
            </a:r>
          </a:p>
          <a:p>
            <a:pPr lvl="2"/>
            <a:r>
              <a:rPr lang="en-US" sz="2550" dirty="0">
                <a:solidFill>
                  <a:schemeClr val="tx1"/>
                </a:solidFill>
              </a:rPr>
              <a:t>Highlight </a:t>
            </a:r>
            <a:r>
              <a:rPr lang="en-US" sz="2550" dirty="0">
                <a:solidFill>
                  <a:srgbClr val="0070C0"/>
                </a:solidFill>
              </a:rPr>
              <a:t>neighborhood assets</a:t>
            </a:r>
          </a:p>
          <a:p>
            <a:pPr lvl="2"/>
            <a:r>
              <a:rPr lang="en-US" sz="2550" dirty="0">
                <a:solidFill>
                  <a:schemeClr val="tx1"/>
                </a:solidFill>
              </a:rPr>
              <a:t>Communicate </a:t>
            </a:r>
            <a:r>
              <a:rPr lang="en-US" sz="2550" dirty="0">
                <a:solidFill>
                  <a:srgbClr val="0070C0"/>
                </a:solidFill>
              </a:rPr>
              <a:t>neighborhood needs and priorities</a:t>
            </a:r>
          </a:p>
          <a:p>
            <a:pPr lvl="2"/>
            <a:r>
              <a:rPr lang="en-US" sz="2550" dirty="0">
                <a:solidFill>
                  <a:schemeClr val="tx1"/>
                </a:solidFill>
              </a:rPr>
              <a:t>Communicate </a:t>
            </a:r>
            <a:r>
              <a:rPr lang="en-US" sz="2550" dirty="0">
                <a:solidFill>
                  <a:srgbClr val="0070C0"/>
                </a:solidFill>
              </a:rPr>
              <a:t>local concerns </a:t>
            </a:r>
            <a:r>
              <a:rPr lang="en-US" sz="2550" dirty="0">
                <a:solidFill>
                  <a:schemeClr val="tx1"/>
                </a:solidFill>
              </a:rPr>
              <a:t>about incoming or planned development</a:t>
            </a:r>
          </a:p>
          <a:p>
            <a:pPr lvl="2"/>
            <a:r>
              <a:rPr lang="en-US" sz="2550" dirty="0">
                <a:solidFill>
                  <a:schemeClr val="tx1"/>
                </a:solidFill>
              </a:rPr>
              <a:t>Speak against </a:t>
            </a:r>
            <a:r>
              <a:rPr lang="en-US" sz="2550" dirty="0">
                <a:solidFill>
                  <a:srgbClr val="0070C0"/>
                </a:solidFill>
              </a:rPr>
              <a:t>harmful development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lvl="2"/>
            <a:endParaRPr lang="en-US" sz="2350" dirty="0"/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13D2FA1-52C3-42B5-A024-77CBFB327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Having a seat at the table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85CA95-2AB5-402F-BA84-D12517E60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6</a:t>
            </a:fld>
            <a:endParaRPr lang="en-US" dirty="0"/>
          </a:p>
        </p:txBody>
      </p:sp>
      <p:pic>
        <p:nvPicPr>
          <p:cNvPr id="10246" name="Picture 6" descr="Image result for new jersey community meeting">
            <a:extLst>
              <a:ext uri="{FF2B5EF4-FFF2-40B4-BE49-F238E27FC236}">
                <a16:creationId xmlns:a16="http://schemas.microsoft.com/office/drawing/2014/main" id="{5DE273AA-D348-4E07-872D-7A3D554FA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631" y="4179542"/>
            <a:ext cx="2721627" cy="1675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Image result for new jersey development meeting">
            <a:extLst>
              <a:ext uri="{FF2B5EF4-FFF2-40B4-BE49-F238E27FC236}">
                <a16:creationId xmlns:a16="http://schemas.microsoft.com/office/drawing/2014/main" id="{5044615B-1CF6-4A1F-9688-A786DDF7D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632" y="1852788"/>
            <a:ext cx="2710839" cy="1803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582799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A08E8C-1977-48BF-A454-D29953EB2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727459"/>
            <a:ext cx="8407893" cy="4774694"/>
          </a:xfrm>
        </p:spPr>
        <p:txBody>
          <a:bodyPr>
            <a:normAutofit/>
          </a:bodyPr>
          <a:lstStyle/>
          <a:p>
            <a:pPr lvl="1"/>
            <a:r>
              <a:rPr lang="en-US" sz="2650" dirty="0"/>
              <a:t>Facilitate </a:t>
            </a:r>
            <a:r>
              <a:rPr lang="en-US" sz="2600" spc="150" dirty="0">
                <a:solidFill>
                  <a:srgbClr val="0070C0"/>
                </a:solidFill>
              </a:rPr>
              <a:t>connections of residents to jobs </a:t>
            </a:r>
            <a:r>
              <a:rPr lang="en-US" sz="2650" dirty="0"/>
              <a:t>from OZ investments– i.e. construction, trades, etc.</a:t>
            </a:r>
          </a:p>
          <a:p>
            <a:pPr lvl="2"/>
            <a:r>
              <a:rPr lang="en-US" sz="2500" dirty="0"/>
              <a:t>Partner with local</a:t>
            </a:r>
            <a:r>
              <a:rPr lang="en-US" sz="2600" spc="150" dirty="0">
                <a:solidFill>
                  <a:srgbClr val="0070C0"/>
                </a:solidFill>
              </a:rPr>
              <a:t> workforce development and job training programs</a:t>
            </a:r>
            <a:r>
              <a:rPr lang="en-US" sz="2500" dirty="0"/>
              <a:t>, community colleges</a:t>
            </a:r>
          </a:p>
          <a:p>
            <a:pPr lvl="1"/>
            <a:endParaRPr lang="en-US" sz="1800" dirty="0"/>
          </a:p>
          <a:p>
            <a:pPr lvl="1"/>
            <a:r>
              <a:rPr lang="en-US" sz="2450" spc="150" dirty="0"/>
              <a:t>Promote investment in </a:t>
            </a:r>
            <a:r>
              <a:rPr lang="en-US" sz="2600" spc="150" dirty="0">
                <a:solidFill>
                  <a:srgbClr val="0070C0"/>
                </a:solidFill>
              </a:rPr>
              <a:t>locally-owned businesses</a:t>
            </a:r>
            <a:r>
              <a:rPr lang="en-US" sz="2450" spc="150" dirty="0">
                <a:solidFill>
                  <a:srgbClr val="3333FF"/>
                </a:solidFill>
              </a:rPr>
              <a:t> </a:t>
            </a:r>
            <a:r>
              <a:rPr lang="en-US" sz="2450" spc="150" dirty="0"/>
              <a:t>and </a:t>
            </a:r>
            <a:r>
              <a:rPr lang="en-US" sz="2600" spc="150" dirty="0">
                <a:solidFill>
                  <a:srgbClr val="0070C0"/>
                </a:solidFill>
              </a:rPr>
              <a:t>social enterprises</a:t>
            </a:r>
          </a:p>
          <a:p>
            <a:pPr lvl="1"/>
            <a:endParaRPr lang="en-US" sz="2000" spc="150" dirty="0"/>
          </a:p>
          <a:p>
            <a:pPr lvl="1"/>
            <a:r>
              <a:rPr lang="en-US" sz="2600" spc="150" dirty="0">
                <a:solidFill>
                  <a:srgbClr val="0070C0"/>
                </a:solidFill>
              </a:rPr>
              <a:t>Protect against gentrification pressures </a:t>
            </a:r>
            <a:r>
              <a:rPr lang="en-US" sz="2450" spc="150" dirty="0"/>
              <a:t>by promoting affordable housing development and set-asides</a:t>
            </a:r>
          </a:p>
          <a:p>
            <a:pPr lvl="1"/>
            <a:endParaRPr lang="en-US" sz="2450" spc="150" dirty="0"/>
          </a:p>
          <a:p>
            <a:pPr lvl="1"/>
            <a:endParaRPr lang="en-US" sz="2450" spc="150" dirty="0"/>
          </a:p>
          <a:p>
            <a:pPr lvl="1"/>
            <a:endParaRPr lang="en-US" sz="2450" spc="150" dirty="0"/>
          </a:p>
          <a:p>
            <a:pPr lvl="1"/>
            <a:endParaRPr lang="en-US" sz="2650" dirty="0"/>
          </a:p>
          <a:p>
            <a:pPr lvl="1"/>
            <a:endParaRPr lang="en-US" sz="2400" dirty="0"/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lvl="2"/>
            <a:endParaRPr lang="en-US" sz="2350" dirty="0"/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13D2FA1-52C3-42B5-A024-77CBFB327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Opportunities for community residents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85CA95-2AB5-402F-BA84-D12517E60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807138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968A21-2A7C-4EB1-A6C5-40A637D2FA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135A2D1-B10C-407C-AD00-F35799427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Advancing Community projects</a:t>
            </a:r>
          </a:p>
        </p:txBody>
      </p:sp>
    </p:spTree>
    <p:extLst>
      <p:ext uri="{BB962C8B-B14F-4D97-AF65-F5344CB8AC3E}">
        <p14:creationId xmlns:p14="http://schemas.microsoft.com/office/powerpoint/2010/main" val="3307726456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A08E8C-1977-48BF-A454-D29953EB2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727459"/>
            <a:ext cx="8407893" cy="4774694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800" dirty="0"/>
              <a:t>Develop </a:t>
            </a:r>
            <a:r>
              <a:rPr lang="en-US" sz="2800" dirty="0">
                <a:solidFill>
                  <a:srgbClr val="0070C0"/>
                </a:solidFill>
              </a:rPr>
              <a:t>new businesses </a:t>
            </a:r>
            <a:r>
              <a:rPr lang="en-US" sz="2800" dirty="0"/>
              <a:t>and </a:t>
            </a:r>
            <a:r>
              <a:rPr lang="en-US" sz="2800" dirty="0">
                <a:solidFill>
                  <a:srgbClr val="0070C0"/>
                </a:solidFill>
              </a:rPr>
              <a:t>projects of community-benefit </a:t>
            </a:r>
            <a:r>
              <a:rPr lang="en-US" sz="2800" dirty="0"/>
              <a:t>that could be funded by OZ investment</a:t>
            </a:r>
          </a:p>
          <a:p>
            <a:pPr lvl="2"/>
            <a:r>
              <a:rPr lang="en-US" sz="2600" spc="150" dirty="0">
                <a:solidFill>
                  <a:srgbClr val="0070C0"/>
                </a:solidFill>
              </a:rPr>
              <a:t>Early childhood development centers</a:t>
            </a:r>
          </a:p>
          <a:p>
            <a:pPr lvl="2"/>
            <a:r>
              <a:rPr lang="en-US" sz="2600" spc="150" dirty="0">
                <a:solidFill>
                  <a:srgbClr val="0070C0"/>
                </a:solidFill>
              </a:rPr>
              <a:t>Charter schools</a:t>
            </a:r>
          </a:p>
          <a:p>
            <a:pPr lvl="2"/>
            <a:r>
              <a:rPr lang="en-US" sz="2600" spc="150" dirty="0">
                <a:solidFill>
                  <a:srgbClr val="0070C0"/>
                </a:solidFill>
              </a:rPr>
              <a:t>Health centers</a:t>
            </a:r>
          </a:p>
          <a:p>
            <a:pPr lvl="2"/>
            <a:r>
              <a:rPr lang="en-US" sz="2600" spc="150" dirty="0">
                <a:solidFill>
                  <a:srgbClr val="0070C0"/>
                </a:solidFill>
              </a:rPr>
              <a:t>Affordable housing</a:t>
            </a:r>
          </a:p>
          <a:p>
            <a:pPr lvl="2"/>
            <a:r>
              <a:rPr lang="en-US" sz="2600" spc="150" dirty="0">
                <a:solidFill>
                  <a:srgbClr val="0070C0"/>
                </a:solidFill>
              </a:rPr>
              <a:t>Community-based social enterprises</a:t>
            </a:r>
          </a:p>
          <a:p>
            <a:pPr lvl="3"/>
            <a:r>
              <a:rPr lang="en-US" sz="2150" spc="150" dirty="0"/>
              <a:t>Food service</a:t>
            </a:r>
          </a:p>
          <a:p>
            <a:pPr lvl="3"/>
            <a:r>
              <a:rPr lang="en-US" sz="2150" spc="150" dirty="0"/>
              <a:t>Light manufacturing</a:t>
            </a:r>
          </a:p>
          <a:p>
            <a:pPr lvl="3"/>
            <a:r>
              <a:rPr lang="en-US" sz="2150" spc="150" dirty="0"/>
              <a:t>Cooperatives</a:t>
            </a:r>
          </a:p>
          <a:p>
            <a:pPr lvl="1"/>
            <a:r>
              <a:rPr lang="en-US" sz="2450" spc="150" dirty="0"/>
              <a:t>OZ must make sense for the business or project</a:t>
            </a:r>
          </a:p>
          <a:p>
            <a:pPr lvl="1"/>
            <a:r>
              <a:rPr lang="en-US" sz="2450" spc="150" dirty="0"/>
              <a:t>Projects must be pitched to investors</a:t>
            </a:r>
          </a:p>
          <a:p>
            <a:pPr lvl="1"/>
            <a:endParaRPr lang="en-US" sz="2650" dirty="0"/>
          </a:p>
          <a:p>
            <a:pPr lvl="1"/>
            <a:endParaRPr lang="en-US" sz="2400" dirty="0"/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lvl="2"/>
            <a:endParaRPr lang="en-US" sz="2350" dirty="0"/>
          </a:p>
          <a:p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13D2FA1-52C3-42B5-A024-77CBFB327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Potential community-based OZ projects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85CA95-2AB5-402F-BA84-D12517E60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B16C-5D62-42E0-A7B1-950BBE67E135}" type="slidenum">
              <a:rPr lang="en-US" smtClean="0"/>
              <a:t>9</a:t>
            </a:fld>
            <a:endParaRPr lang="en-US" dirty="0"/>
          </a:p>
        </p:txBody>
      </p:sp>
      <p:pic>
        <p:nvPicPr>
          <p:cNvPr id="6146" name="Picture 2" descr="Image result for nj affordable housing">
            <a:extLst>
              <a:ext uri="{FF2B5EF4-FFF2-40B4-BE49-F238E27FC236}">
                <a16:creationId xmlns:a16="http://schemas.microsoft.com/office/drawing/2014/main" id="{10FC4A67-1C51-4A7B-8C56-609B38A3D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986" y="2624272"/>
            <a:ext cx="2132901" cy="1416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6548424"/>
      </p:ext>
    </p:extLst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4422</TotalTime>
  <Words>602</Words>
  <Application>Microsoft Office PowerPoint</Application>
  <PresentationFormat>On-screen Show (4:3)</PresentationFormat>
  <Paragraphs>124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Franklin Gothic Medium</vt:lpstr>
      <vt:lpstr>Wingdings</vt:lpstr>
      <vt:lpstr>Wingdings 2</vt:lpstr>
      <vt:lpstr>Grid</vt:lpstr>
      <vt:lpstr> Opportunity Zone strategies For Non-Profits and Community Organizations</vt:lpstr>
      <vt:lpstr>How can opportunity zones benefit my organization and community ?</vt:lpstr>
      <vt:lpstr>Community engagement</vt:lpstr>
      <vt:lpstr>Education and awareness</vt:lpstr>
      <vt:lpstr>Promoting inclusive development</vt:lpstr>
      <vt:lpstr>Having a seat at the table</vt:lpstr>
      <vt:lpstr>Opportunities for community residents</vt:lpstr>
      <vt:lpstr>Advancing Community projects</vt:lpstr>
      <vt:lpstr>Potential community-based OZ projects</vt:lpstr>
      <vt:lpstr>Role of Community development financial institutions</vt:lpstr>
      <vt:lpstr>Networking and partnerships</vt:lpstr>
      <vt:lpstr>Leveraging state  neighborhood programs</vt:lpstr>
      <vt:lpstr>Neighborhood Revitalization tax Credit program</vt:lpstr>
      <vt:lpstr>Neighborhood Revitalization tax Credit program</vt:lpstr>
      <vt:lpstr>Resources and assistance</vt:lpstr>
      <vt:lpstr>Take advantage of state resources</vt:lpstr>
      <vt:lpstr>State Assistance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Property Taxes in New Jersey</dc:title>
  <dc:creator>Clayton, Spencer</dc:creator>
  <cp:lastModifiedBy>Wheeler, Christopher</cp:lastModifiedBy>
  <cp:revision>263</cp:revision>
  <cp:lastPrinted>2018-03-05T15:21:03Z</cp:lastPrinted>
  <dcterms:created xsi:type="dcterms:W3CDTF">2018-02-14T15:01:34Z</dcterms:created>
  <dcterms:modified xsi:type="dcterms:W3CDTF">2019-11-21T17:12:45Z</dcterms:modified>
</cp:coreProperties>
</file>