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8" r:id="rId3"/>
    <p:sldId id="259" r:id="rId4"/>
    <p:sldId id="260" r:id="rId5"/>
    <p:sldId id="268" r:id="rId6"/>
    <p:sldId id="266" r:id="rId7"/>
    <p:sldId id="261" r:id="rId8"/>
    <p:sldId id="262" r:id="rId9"/>
    <p:sldId id="263" r:id="rId10"/>
    <p:sldId id="264"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58574" autoAdjust="0"/>
  </p:normalViewPr>
  <p:slideViewPr>
    <p:cSldViewPr snapToGrid="0">
      <p:cViewPr varScale="1">
        <p:scale>
          <a:sx n="66" d="100"/>
          <a:sy n="66" d="100"/>
        </p:scale>
        <p:origin x="21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2B3E6-8D91-4825-90C7-45A93DEEE9E7}" type="datetimeFigureOut">
              <a:rPr lang="en-US" smtClean="0"/>
              <a:t>8/18/2020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69367-45E8-454F-8D4F-D1641840367E}" type="slidenum">
              <a:rPr lang="en-US" smtClean="0"/>
              <a:t>‹#›</a:t>
            </a:fld>
            <a:endParaRPr lang="en-US"/>
          </a:p>
        </p:txBody>
      </p:sp>
    </p:spTree>
    <p:extLst>
      <p:ext uri="{BB962C8B-B14F-4D97-AF65-F5344CB8AC3E}">
        <p14:creationId xmlns:p14="http://schemas.microsoft.com/office/powerpoint/2010/main" val="201837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kahoot.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j.gov/health/cd/statistics/reportable-disease-stats/index.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pa.gov/insect-repellents/find-repellent-right-yo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learn about ticks, the diseases they spread, and how to protect yourself.</a:t>
            </a:r>
          </a:p>
          <a:p>
            <a:endParaRPr lang="en-US" dirty="0"/>
          </a:p>
          <a:p>
            <a:r>
              <a:rPr lang="en-US" dirty="0"/>
              <a:t>[Instructor note: The last slide of this presentation includes a link to a pre-loaded Kahoot! tick quiz. The tick quiz questions, answers, and how to play the Kahoot! Game are included as separate materials in the New Jersey School-Based Tick-borne Disease Education toolkit.]</a:t>
            </a:r>
          </a:p>
          <a:p>
            <a:endParaRPr lang="en-US" dirty="0"/>
          </a:p>
          <a:p>
            <a:endParaRPr lang="en-US" dirty="0"/>
          </a:p>
          <a:p>
            <a:r>
              <a:rPr lang="en-US" dirty="0"/>
              <a:t>Image: CDC </a:t>
            </a:r>
          </a:p>
        </p:txBody>
      </p:sp>
      <p:sp>
        <p:nvSpPr>
          <p:cNvPr id="4" name="Slide Number Placeholder 3"/>
          <p:cNvSpPr>
            <a:spLocks noGrp="1"/>
          </p:cNvSpPr>
          <p:nvPr>
            <p:ph type="sldNum" sz="quarter" idx="5"/>
          </p:nvPr>
        </p:nvSpPr>
        <p:spPr/>
        <p:txBody>
          <a:bodyPr/>
          <a:lstStyle/>
          <a:p>
            <a:fld id="{D8069367-45E8-454F-8D4F-D1641840367E}" type="slidenum">
              <a:rPr lang="en-US" smtClean="0"/>
              <a:t>1</a:t>
            </a:fld>
            <a:endParaRPr lang="en-US"/>
          </a:p>
        </p:txBody>
      </p:sp>
    </p:spTree>
    <p:extLst>
      <p:ext uri="{BB962C8B-B14F-4D97-AF65-F5344CB8AC3E}">
        <p14:creationId xmlns:p14="http://schemas.microsoft.com/office/powerpoint/2010/main" val="336239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during a tick check or otherwise you find an attached tick, you may want to ask an adult for help.</a:t>
            </a:r>
          </a:p>
          <a:p>
            <a:endParaRPr lang="en-US" dirty="0"/>
          </a:p>
          <a:p>
            <a:r>
              <a:rPr lang="en-US" dirty="0"/>
              <a:t>It’s important that you don’t touch or play with the tick with your fingers. Doing so can squish the tick and force its blood and germs into your skin.</a:t>
            </a:r>
          </a:p>
          <a:p>
            <a:endParaRPr lang="en-US" dirty="0"/>
          </a:p>
          <a:p>
            <a:r>
              <a:rPr lang="en-US" dirty="0"/>
              <a:t>The only safe way to remove a tick is to use fine-tipped tweezers. Grab the tick as close to the skin as possible and pull straight upwards firmly. You can see in the photo an example of how the tick should be grasped.</a:t>
            </a:r>
          </a:p>
          <a:p>
            <a:endParaRPr lang="en-US" dirty="0"/>
          </a:p>
          <a:p>
            <a:r>
              <a:rPr lang="en-US" dirty="0"/>
              <a:t>After removing the tick, wash the bite area with warm water and soap. </a:t>
            </a:r>
          </a:p>
          <a:p>
            <a:endParaRPr lang="en-US" dirty="0"/>
          </a:p>
          <a:p>
            <a:r>
              <a:rPr lang="en-US" sz="1200" b="0" i="0" kern="1200" dirty="0">
                <a:solidFill>
                  <a:schemeClr val="tx1"/>
                </a:solidFill>
                <a:effectLst/>
                <a:latin typeface="+mn-lt"/>
                <a:ea typeface="+mn-ea"/>
                <a:cs typeface="+mn-cs"/>
              </a:rPr>
              <a:t>Get rid of the live tick by putting it in rubbing alcohol, placing it in a sealed bag or container, wrapping it tightly in tape, or flushing it down the toilet.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next few weeks, pay close attention to any symptoms of tick-borne diseases that may show up. What are some of the early symptoms again? Skin rash, fever, fatigue, headache, muscle aches, joint pain, dizziness.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If you notice any symptoms, contact your healthcare provider to be evaluated. Don’t forget to mention you had a tick bite.</a:t>
            </a:r>
          </a:p>
        </p:txBody>
      </p:sp>
      <p:sp>
        <p:nvSpPr>
          <p:cNvPr id="4" name="Slide Number Placeholder 3"/>
          <p:cNvSpPr>
            <a:spLocks noGrp="1"/>
          </p:cNvSpPr>
          <p:nvPr>
            <p:ph type="sldNum" sz="quarter" idx="5"/>
          </p:nvPr>
        </p:nvSpPr>
        <p:spPr/>
        <p:txBody>
          <a:bodyPr/>
          <a:lstStyle/>
          <a:p>
            <a:fld id="{D8069367-45E8-454F-8D4F-D1641840367E}" type="slidenum">
              <a:rPr lang="en-US" smtClean="0"/>
              <a:t>10</a:t>
            </a:fld>
            <a:endParaRPr lang="en-US"/>
          </a:p>
        </p:txBody>
      </p:sp>
    </p:spTree>
    <p:extLst>
      <p:ext uri="{BB962C8B-B14F-4D97-AF65-F5344CB8AC3E}">
        <p14:creationId xmlns:p14="http://schemas.microsoft.com/office/powerpoint/2010/main" val="372932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just learned the absolute best ways to protect yourself from getting sick from a tick.</a:t>
            </a:r>
          </a:p>
        </p:txBody>
      </p:sp>
      <p:sp>
        <p:nvSpPr>
          <p:cNvPr id="4" name="Slide Number Placeholder 3"/>
          <p:cNvSpPr>
            <a:spLocks noGrp="1"/>
          </p:cNvSpPr>
          <p:nvPr>
            <p:ph type="sldNum" sz="quarter" idx="5"/>
          </p:nvPr>
        </p:nvSpPr>
        <p:spPr/>
        <p:txBody>
          <a:bodyPr/>
          <a:lstStyle/>
          <a:p>
            <a:fld id="{D8069367-45E8-454F-8D4F-D1641840367E}" type="slidenum">
              <a:rPr lang="en-US" smtClean="0"/>
              <a:t>11</a:t>
            </a:fld>
            <a:endParaRPr lang="en-US"/>
          </a:p>
        </p:txBody>
      </p:sp>
    </p:spTree>
    <p:extLst>
      <p:ext uri="{BB962C8B-B14F-4D97-AF65-F5344CB8AC3E}">
        <p14:creationId xmlns:p14="http://schemas.microsoft.com/office/powerpoint/2010/main" val="396755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 Kahoot! is a free game-based learning platform that users can play on any mobile device or laptop with an internet connection: </a:t>
            </a:r>
            <a:r>
              <a:rPr lang="en-US" sz="1200" u="sng" kern="1200" dirty="0">
                <a:solidFill>
                  <a:schemeClr val="tx1"/>
                </a:solidFill>
                <a:effectLst/>
                <a:latin typeface="+mn-lt"/>
                <a:ea typeface="+mn-ea"/>
                <a:cs typeface="+mn-cs"/>
                <a:hlinkClick r:id="rId3"/>
              </a:rPr>
              <a:t>https://kahoot.com/</a:t>
            </a:r>
            <a:r>
              <a:rPr lang="en-US" sz="1200" kern="1200" dirty="0">
                <a:solidFill>
                  <a:schemeClr val="tx1"/>
                </a:solidFill>
                <a:effectLst/>
                <a:latin typeface="+mn-lt"/>
                <a:ea typeface="+mn-ea"/>
                <a:cs typeface="+mn-cs"/>
              </a:rPr>
              <a:t>. Alternatively, the New Jersey School-Based Tick-borne Disease Education Toolkit provides a page of questions and answers that may be </a:t>
            </a:r>
            <a:r>
              <a:rPr lang="en-US" sz="1200" kern="1200">
                <a:solidFill>
                  <a:schemeClr val="tx1"/>
                </a:solidFill>
                <a:effectLst/>
                <a:latin typeface="+mn-lt"/>
                <a:ea typeface="+mn-ea"/>
                <a:cs typeface="+mn-cs"/>
              </a:rPr>
              <a:t>used instead.]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8069367-45E8-454F-8D4F-D1641840367E}" type="slidenum">
              <a:rPr lang="en-US" smtClean="0"/>
              <a:t>12</a:t>
            </a:fld>
            <a:endParaRPr lang="en-US"/>
          </a:p>
        </p:txBody>
      </p:sp>
    </p:spTree>
    <p:extLst>
      <p:ext uri="{BB962C8B-B14F-4D97-AF65-F5344CB8AC3E}">
        <p14:creationId xmlns:p14="http://schemas.microsoft.com/office/powerpoint/2010/main" val="55070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you or I care about ticks? Even though they’re so tiny, they can be very dangerous if they bite you.</a:t>
            </a:r>
          </a:p>
          <a:p>
            <a:endParaRPr lang="en-US" dirty="0"/>
          </a:p>
          <a:p>
            <a:r>
              <a:rPr lang="en-US" dirty="0"/>
              <a:t>Here, you can see some of the different diseases that ticks transmit in New Jersey. They include Anaplasmosis, Babesiosis, Ehrlichiosis, Lyme disease, and spotted fever group rickettsiosis. However, ticks transmit different diseases across the country and often spread to new places.</a:t>
            </a:r>
          </a:p>
          <a:p>
            <a:endParaRPr lang="en-US" dirty="0"/>
          </a:p>
          <a:p>
            <a:r>
              <a:rPr lang="en-US" dirty="0"/>
              <a:t>In 2018, New Jersey reported 3700 cases of Lyme disease and over 500 cases of other tick-borne diseases. Actual numbers of Lyme disease are often estimated to be much larger because many cases may not be reported.</a:t>
            </a:r>
          </a:p>
          <a:p>
            <a:endParaRPr lang="en-US" dirty="0"/>
          </a:p>
          <a:p>
            <a:r>
              <a:rPr lang="en-US" dirty="0"/>
              <a:t>[Instructor note: Updated New Jersey reportable disease statistics by year are available at </a:t>
            </a:r>
            <a:r>
              <a:rPr lang="en-US" dirty="0">
                <a:hlinkClick r:id="rId3"/>
              </a:rPr>
              <a:t>https://www.nj.gov/health/cd/statistics/reportable-disease-stats/index.shtml</a:t>
            </a:r>
            <a:r>
              <a:rPr lang="en-US" dirty="0"/>
              <a:t>.]</a:t>
            </a:r>
          </a:p>
        </p:txBody>
      </p:sp>
      <p:sp>
        <p:nvSpPr>
          <p:cNvPr id="4" name="Slide Number Placeholder 3"/>
          <p:cNvSpPr>
            <a:spLocks noGrp="1"/>
          </p:cNvSpPr>
          <p:nvPr>
            <p:ph type="sldNum" sz="quarter" idx="5"/>
          </p:nvPr>
        </p:nvSpPr>
        <p:spPr/>
        <p:txBody>
          <a:bodyPr/>
          <a:lstStyle/>
          <a:p>
            <a:fld id="{D8069367-45E8-454F-8D4F-D1641840367E}" type="slidenum">
              <a:rPr lang="en-US" smtClean="0"/>
              <a:t>2</a:t>
            </a:fld>
            <a:endParaRPr lang="en-US"/>
          </a:p>
        </p:txBody>
      </p:sp>
    </p:spTree>
    <p:extLst>
      <p:ext uri="{BB962C8B-B14F-4D97-AF65-F5344CB8AC3E}">
        <p14:creationId xmlns:p14="http://schemas.microsoft.com/office/powerpoint/2010/main" val="280290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Ticks begin life really tiny, about the size of a poppy seed. This is when they are in the nymph stage of their life cycle (notice the unfed tick all the way on the left of the slide). In order to continue to the adult stage, ticks must feed on blood.</a:t>
            </a:r>
          </a:p>
          <a:p>
            <a:endParaRPr lang="en-US" dirty="0"/>
          </a:p>
          <a:p>
            <a:r>
              <a:rPr lang="en-US" dirty="0"/>
              <a:t>Ticks live in long grass and brushy areas like in the woods. They latch on to humans and other animals as they walk by.</a:t>
            </a:r>
          </a:p>
          <a:p>
            <a:endParaRPr lang="en-US" dirty="0"/>
          </a:p>
          <a:p>
            <a:r>
              <a:rPr lang="en-US" dirty="0"/>
              <a:t>Once a tick finds a host (human or animal) to feed on, the tick punctures the skin. This causes blood to pool and the tick can suck it up. You can see the tick’s gut in the highlighted colors in the picture on the right. This is where the blood is filtered and excess water is returned to the host—this is also when germs are spread from the tick to the host its feeding on. Germs like bacteria or viruses cause disease.</a:t>
            </a:r>
          </a:p>
          <a:p>
            <a:endParaRPr lang="en-US" dirty="0"/>
          </a:p>
          <a:p>
            <a:r>
              <a:rPr lang="en-US" dirty="0"/>
              <a:t>You can see on the left photo what happens to an attached tick feeding on a host over time. Adult ticks will generally remain attached for about 7-10 days if not removed. As the tick feeds on blood it becomes engorged (swollen).</a:t>
            </a:r>
          </a:p>
          <a:p>
            <a:endParaRPr lang="en-US" dirty="0"/>
          </a:p>
          <a:p>
            <a:r>
              <a:rPr lang="en-US" dirty="0"/>
              <a:t>Most diseases, including Lyme disease, can be spread 36-48 hours after being bitten by an infected tick. This is why it’s important to perform tick checks regularly, especially after being outdoors. We will discuss how to properly perform a tick check later in this presentation.</a:t>
            </a:r>
          </a:p>
        </p:txBody>
      </p:sp>
      <p:sp>
        <p:nvSpPr>
          <p:cNvPr id="4" name="Slide Number Placeholder 3"/>
          <p:cNvSpPr>
            <a:spLocks noGrp="1"/>
          </p:cNvSpPr>
          <p:nvPr>
            <p:ph type="sldNum" sz="quarter" idx="5"/>
          </p:nvPr>
        </p:nvSpPr>
        <p:spPr/>
        <p:txBody>
          <a:bodyPr/>
          <a:lstStyle/>
          <a:p>
            <a:fld id="{D8069367-45E8-454F-8D4F-D1641840367E}" type="slidenum">
              <a:rPr lang="en-US" smtClean="0"/>
              <a:t>3</a:t>
            </a:fld>
            <a:endParaRPr lang="en-US"/>
          </a:p>
        </p:txBody>
      </p:sp>
    </p:spTree>
    <p:extLst>
      <p:ext uri="{BB962C8B-B14F-4D97-AF65-F5344CB8AC3E}">
        <p14:creationId xmlns:p14="http://schemas.microsoft.com/office/powerpoint/2010/main" val="204826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these three ticks are the common ticks that spread disease in New Jersey.</a:t>
            </a:r>
          </a:p>
          <a:p>
            <a:endParaRPr lang="en-US" dirty="0"/>
          </a:p>
          <a:p>
            <a:r>
              <a:rPr lang="en-US" dirty="0"/>
              <a:t>At the top is the blacklegged (deer) tick which spreads Lyme disease. They also spread anaplasmosis, babesiosis, and Powassan disease. Adult female deer ticks have a red semicircle around the outside of their body.</a:t>
            </a:r>
          </a:p>
          <a:p>
            <a:endParaRPr lang="en-US" dirty="0"/>
          </a:p>
          <a:p>
            <a:r>
              <a:rPr lang="en-US" dirty="0"/>
              <a:t>The photos in the middle show the Lone Star Tick. Lone Star ticks spread ehrlichiosis and tularemia.</a:t>
            </a:r>
          </a:p>
          <a:p>
            <a:endParaRPr lang="en-US" dirty="0"/>
          </a:p>
          <a:p>
            <a:r>
              <a:rPr lang="en-US" dirty="0"/>
              <a:t>At the bottom of the photo is the American dog tick, which spread Rocky Mountain spotted fever and tularemia.</a:t>
            </a:r>
          </a:p>
          <a:p>
            <a:endParaRPr lang="en-US" dirty="0"/>
          </a:p>
          <a:p>
            <a:r>
              <a:rPr lang="en-US" dirty="0"/>
              <a:t>Lone Star ticks and American dog ticks are a little bigger than deer ticks, but remember, they are all very tiny.</a:t>
            </a:r>
          </a:p>
          <a:p>
            <a:endParaRPr lang="en-US" dirty="0"/>
          </a:p>
          <a:p>
            <a:r>
              <a:rPr lang="en-US" dirty="0"/>
              <a:t>Knowing which ticks in New Jersey spread disease—and being able to recognize them—can help keep you safe.</a:t>
            </a:r>
          </a:p>
        </p:txBody>
      </p:sp>
      <p:sp>
        <p:nvSpPr>
          <p:cNvPr id="4" name="Slide Number Placeholder 3"/>
          <p:cNvSpPr>
            <a:spLocks noGrp="1"/>
          </p:cNvSpPr>
          <p:nvPr>
            <p:ph type="sldNum" sz="quarter" idx="5"/>
          </p:nvPr>
        </p:nvSpPr>
        <p:spPr/>
        <p:txBody>
          <a:bodyPr/>
          <a:lstStyle/>
          <a:p>
            <a:fld id="{D8069367-45E8-454F-8D4F-D1641840367E}" type="slidenum">
              <a:rPr lang="en-US" smtClean="0"/>
              <a:t>4</a:t>
            </a:fld>
            <a:endParaRPr lang="en-US"/>
          </a:p>
        </p:txBody>
      </p:sp>
    </p:spTree>
    <p:extLst>
      <p:ext uri="{BB962C8B-B14F-4D97-AF65-F5344CB8AC3E}">
        <p14:creationId xmlns:p14="http://schemas.microsoft.com/office/powerpoint/2010/main" val="114629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learned that the deer tick can spread Lyme disease and Powassan disease. </a:t>
            </a:r>
          </a:p>
          <a:p>
            <a:endParaRPr lang="en-US" dirty="0"/>
          </a:p>
          <a:p>
            <a:r>
              <a:rPr lang="en-US" dirty="0"/>
              <a:t>[Suggested Instructor Note: Compare how many students are familiar with Lyme vs. Powassan]</a:t>
            </a:r>
          </a:p>
          <a:p>
            <a:endParaRPr lang="en-US" dirty="0"/>
          </a:p>
          <a:p>
            <a:r>
              <a:rPr lang="en-US" dirty="0"/>
              <a:t>Powassan is a</a:t>
            </a:r>
            <a:r>
              <a:rPr lang="en-US" sz="1200" b="0" i="0" kern="1200" dirty="0">
                <a:solidFill>
                  <a:schemeClr val="tx1"/>
                </a:solidFill>
                <a:effectLst/>
                <a:latin typeface="+mn-lt"/>
                <a:ea typeface="+mn-ea"/>
                <a:cs typeface="+mn-cs"/>
              </a:rPr>
              <a:t> rare, but often severe disease caused by a virus that is spread to people by infected ticks. Powassan virus belongs to a group of viruses that can cause infection of the brain or the membranes around the brain and spinal cord. The number of reported cases of people sick from Powassan virus has increased in recent years.</a:t>
            </a:r>
            <a:endParaRPr lang="en-US" dirty="0"/>
          </a:p>
        </p:txBody>
      </p:sp>
      <p:sp>
        <p:nvSpPr>
          <p:cNvPr id="4" name="Slide Number Placeholder 3"/>
          <p:cNvSpPr>
            <a:spLocks noGrp="1"/>
          </p:cNvSpPr>
          <p:nvPr>
            <p:ph type="sldNum" sz="quarter" idx="5"/>
          </p:nvPr>
        </p:nvSpPr>
        <p:spPr/>
        <p:txBody>
          <a:bodyPr/>
          <a:lstStyle/>
          <a:p>
            <a:fld id="{D8069367-45E8-454F-8D4F-D1641840367E}" type="slidenum">
              <a:rPr lang="en-US" smtClean="0"/>
              <a:t>5</a:t>
            </a:fld>
            <a:endParaRPr lang="en-US"/>
          </a:p>
        </p:txBody>
      </p:sp>
    </p:spTree>
    <p:extLst>
      <p:ext uri="{BB962C8B-B14F-4D97-AF65-F5344CB8AC3E}">
        <p14:creationId xmlns:p14="http://schemas.microsoft.com/office/powerpoint/2010/main" val="162072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new tick that has made its way to New Jersey is the Asian longhorned tick. As its name suggests, this tick that is native to east Asia. As mentioned earlier, ticks transmit different diseases across the country (and around the world) and ticks can spread to new places. In November 2017, Asian longhorned ticks were first reported in New Jersey.</a:t>
            </a:r>
          </a:p>
          <a:p>
            <a:endParaRPr lang="en-US" dirty="0"/>
          </a:p>
          <a:p>
            <a:r>
              <a:rPr lang="en-US" dirty="0"/>
              <a:t>Asian longhorned ticks are very invasive, meaning they spread quickly. The female tick can produce thousands of eggs on her own! This makes it very easy for a single tick to invade an area.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other countries, bites from these ticks can make people and animals seriously ill. As of August 1, 2019, no harmful germs that can infect people have been found in the ticks collected in the United States. Research is ongoing.</a:t>
            </a:r>
          </a:p>
          <a:p>
            <a:endParaRPr lang="en-US" dirty="0"/>
          </a:p>
          <a:p>
            <a:r>
              <a:rPr lang="en-US" dirty="0"/>
              <a:t>Asian longhorned ticks are a serious threat to livestock. These ticks frequently form large infestations on warm-blooded host animals. This causes great stress on the animal, reducing its growth and production. A severe infestation can kill the animal due to blood loss.</a:t>
            </a:r>
          </a:p>
        </p:txBody>
      </p:sp>
      <p:sp>
        <p:nvSpPr>
          <p:cNvPr id="4" name="Slide Number Placeholder 3"/>
          <p:cNvSpPr>
            <a:spLocks noGrp="1"/>
          </p:cNvSpPr>
          <p:nvPr>
            <p:ph type="sldNum" sz="quarter" idx="5"/>
          </p:nvPr>
        </p:nvSpPr>
        <p:spPr/>
        <p:txBody>
          <a:bodyPr/>
          <a:lstStyle/>
          <a:p>
            <a:fld id="{D8069367-45E8-454F-8D4F-D1641840367E}" type="slidenum">
              <a:rPr lang="en-US" smtClean="0"/>
              <a:t>6</a:t>
            </a:fld>
            <a:endParaRPr lang="en-US"/>
          </a:p>
        </p:txBody>
      </p:sp>
    </p:spTree>
    <p:extLst>
      <p:ext uri="{BB962C8B-B14F-4D97-AF65-F5344CB8AC3E}">
        <p14:creationId xmlns:p14="http://schemas.microsoft.com/office/powerpoint/2010/main" val="425415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tick-borne disease, symptoms can start to show as early as 2 days after the tick bite, but may not show for as long as 30 days or more.</a:t>
            </a:r>
          </a:p>
          <a:p>
            <a:endParaRPr lang="en-US" dirty="0"/>
          </a:p>
          <a:p>
            <a:r>
              <a:rPr lang="en-US" dirty="0"/>
              <a:t>The bulls-eye rash you can see on the top right is an early sign of Lyme disease. Watch for a red circle about the size of a quarter that grows over time into a bulls-eye. Most people, but not everyone, infected with Lyme disease will develop a rash. About 80% of Lyme disease cases will show this symptom.</a:t>
            </a:r>
          </a:p>
          <a:p>
            <a:endParaRPr lang="en-US" dirty="0"/>
          </a:p>
          <a:p>
            <a:r>
              <a:rPr lang="en-US" dirty="0"/>
              <a:t>Other common symptoms of tick-borne diseases are “flu-like symptoms” such as fever, fatigue, headache, muscle aches, and joint pain.</a:t>
            </a:r>
          </a:p>
          <a:p>
            <a:endParaRPr lang="en-US" dirty="0"/>
          </a:p>
          <a:p>
            <a:r>
              <a:rPr lang="en-US" dirty="0"/>
              <a:t>Two other serious symptoms are facial weakness and red meat allergy. The woman in the photo to the right is suffering from facial weakness or facial paralysis due to a tick bite.</a:t>
            </a:r>
          </a:p>
          <a:p>
            <a:endParaRPr lang="en-US" dirty="0"/>
          </a:p>
          <a:p>
            <a:r>
              <a:rPr lang="en-US" dirty="0"/>
              <a:t>Red meat (alpha-gal) allergy may also be linked to tick bites. Alpha-gal allergies can be severe, and even life-threatening. Scientists don’t quite know how it happens, but alpha-gal is a </a:t>
            </a:r>
            <a:r>
              <a:rPr lang="en-US" sz="1200" b="0" i="0" kern="1200" dirty="0">
                <a:solidFill>
                  <a:schemeClr val="tx1"/>
                </a:solidFill>
                <a:effectLst/>
                <a:latin typeface="+mn-lt"/>
                <a:ea typeface="+mn-ea"/>
                <a:cs typeface="+mn-cs"/>
              </a:rPr>
              <a:t>sugar molecule found in most mammals (except in people, apes, and monkeys). Alpha-gal has also been found in some types of ticks. Data from the United States and other countries suggest that alpha-gal allergy may be associated with tick bites. More research is needed to determine if tick bites can cause alpha-gal allergy.</a:t>
            </a:r>
          </a:p>
        </p:txBody>
      </p:sp>
      <p:sp>
        <p:nvSpPr>
          <p:cNvPr id="4" name="Slide Number Placeholder 3"/>
          <p:cNvSpPr>
            <a:spLocks noGrp="1"/>
          </p:cNvSpPr>
          <p:nvPr>
            <p:ph type="sldNum" sz="quarter" idx="5"/>
          </p:nvPr>
        </p:nvSpPr>
        <p:spPr/>
        <p:txBody>
          <a:bodyPr/>
          <a:lstStyle/>
          <a:p>
            <a:fld id="{D8069367-45E8-454F-8D4F-D1641840367E}" type="slidenum">
              <a:rPr lang="en-US" smtClean="0"/>
              <a:t>7</a:t>
            </a:fld>
            <a:endParaRPr lang="en-US"/>
          </a:p>
        </p:txBody>
      </p:sp>
    </p:spTree>
    <p:extLst>
      <p:ext uri="{BB962C8B-B14F-4D97-AF65-F5344CB8AC3E}">
        <p14:creationId xmlns:p14="http://schemas.microsoft.com/office/powerpoint/2010/main" val="251888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about the types of ticks that cause illness in New Jersey and the symptoms of tick-borne diseases, you’ll want to know how to protect yourself.</a:t>
            </a:r>
          </a:p>
          <a:p>
            <a:endParaRPr lang="en-US" dirty="0"/>
          </a:p>
          <a:p>
            <a:r>
              <a:rPr lang="en-US" dirty="0"/>
              <a:t>The best answer is…don’t let a tick bite you! There are a few ways you can prevent tick bites.</a:t>
            </a:r>
          </a:p>
          <a:p>
            <a:endParaRPr lang="en-US" dirty="0"/>
          </a:p>
          <a:p>
            <a:r>
              <a:rPr lang="en-US" dirty="0"/>
              <a:t>Before going outside, use repellent registered by the Environmental Protection Agency (EPA-registered) and follow the instructions on the product label. You can also use permethrin, and insecticide, on clothes or buy clothing pre-treated with permethrin. Permethrin should not be used on skin.</a:t>
            </a:r>
          </a:p>
          <a:p>
            <a:endParaRPr lang="en-US" dirty="0"/>
          </a:p>
          <a:p>
            <a:r>
              <a:rPr lang="en-US" dirty="0"/>
              <a:t>[Instructor note: The Environmental Protection Agency has a search tool to help find the repellent that works best for you: </a:t>
            </a:r>
            <a:r>
              <a:rPr lang="en-US" dirty="0">
                <a:hlinkClick r:id="rId3"/>
              </a:rPr>
              <a:t>https://www.epa.gov/insect-repellents/find-repellent-right-you</a:t>
            </a:r>
            <a:r>
              <a:rPr lang="en-US" dirty="0"/>
              <a:t>.]</a:t>
            </a:r>
          </a:p>
          <a:p>
            <a:endParaRPr lang="en-US" dirty="0"/>
          </a:p>
          <a:p>
            <a:r>
              <a:rPr lang="en-US" dirty="0"/>
              <a:t>Wearing long pants tucked into socks protects against tick bites because ticks like to crawl up the leg. Wearing light-colored clothing helps because the ticks can be seen easier.</a:t>
            </a:r>
          </a:p>
          <a:p>
            <a:endParaRPr lang="en-US" dirty="0"/>
          </a:p>
          <a:p>
            <a:r>
              <a:rPr lang="en-US" dirty="0"/>
              <a:t>While outside, stay on paths and open, sunny areas with short grass to avoid the ticks’ primary living space.</a:t>
            </a:r>
          </a:p>
          <a:p>
            <a:endParaRPr lang="en-US" dirty="0"/>
          </a:p>
          <a:p>
            <a:r>
              <a:rPr lang="en-US" dirty="0"/>
              <a:t>As soon as you get inside, shower to rinse off any ticks that may be on you, but not attached. Put your clothes in the dryer on high heat for 10 minutes to kill ticks. Washing your clothes alone will not kill the ticks.</a:t>
            </a:r>
          </a:p>
        </p:txBody>
      </p:sp>
      <p:sp>
        <p:nvSpPr>
          <p:cNvPr id="4" name="Slide Number Placeholder 3"/>
          <p:cNvSpPr>
            <a:spLocks noGrp="1"/>
          </p:cNvSpPr>
          <p:nvPr>
            <p:ph type="sldNum" sz="quarter" idx="5"/>
          </p:nvPr>
        </p:nvSpPr>
        <p:spPr/>
        <p:txBody>
          <a:bodyPr/>
          <a:lstStyle/>
          <a:p>
            <a:fld id="{D8069367-45E8-454F-8D4F-D1641840367E}" type="slidenum">
              <a:rPr lang="en-US" smtClean="0"/>
              <a:t>8</a:t>
            </a:fld>
            <a:endParaRPr lang="en-US"/>
          </a:p>
        </p:txBody>
      </p:sp>
    </p:spTree>
    <p:extLst>
      <p:ext uri="{BB962C8B-B14F-4D97-AF65-F5344CB8AC3E}">
        <p14:creationId xmlns:p14="http://schemas.microsoft.com/office/powerpoint/2010/main" val="2707253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Tick checks are another way to decrease the chances you’ll get a tick-borne disease. Try to perform tick checks regularly, particularly after being outside.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how long most diseases—including Lyme disease—can be spread after being bitten by an infected tick? For most diseases, it’s 36-48 hours. That means the sooner you find and remove an attached tick, the better your chances of not getting sick. We’ll talk about removing attached ticks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When checking for ticks, look everywhere but special attention to hard-to-see areas—where ticks love to hide. You can see in the top photo that some of these hard-to-see places include in your hair, behind your ears, under your arms, in your belly button, between your legs, and the backs of your knees.</a:t>
            </a:r>
          </a:p>
          <a:p>
            <a:endParaRPr lang="en-US" dirty="0"/>
          </a:p>
          <a:p>
            <a:r>
              <a:rPr lang="en-US" dirty="0"/>
              <a:t>Be careful. Often, ticks are mistaken for freckles or birthmarks on your body. A good way to identify a tick is by looking and feeling for any new bumps or spots. It may be helpful to perform the tick check using a mirror or asking a parent or sibling to help with the hard-to-see areas.</a:t>
            </a:r>
          </a:p>
        </p:txBody>
      </p:sp>
      <p:sp>
        <p:nvSpPr>
          <p:cNvPr id="4" name="Slide Number Placeholder 3"/>
          <p:cNvSpPr>
            <a:spLocks noGrp="1"/>
          </p:cNvSpPr>
          <p:nvPr>
            <p:ph type="sldNum" sz="quarter" idx="5"/>
          </p:nvPr>
        </p:nvSpPr>
        <p:spPr/>
        <p:txBody>
          <a:bodyPr/>
          <a:lstStyle/>
          <a:p>
            <a:fld id="{D8069367-45E8-454F-8D4F-D1641840367E}" type="slidenum">
              <a:rPr lang="en-US" smtClean="0"/>
              <a:t>9</a:t>
            </a:fld>
            <a:endParaRPr lang="en-US"/>
          </a:p>
        </p:txBody>
      </p:sp>
    </p:spTree>
    <p:extLst>
      <p:ext uri="{BB962C8B-B14F-4D97-AF65-F5344CB8AC3E}">
        <p14:creationId xmlns:p14="http://schemas.microsoft.com/office/powerpoint/2010/main" val="415711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8/18/2020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bit.ly/tickquiz"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FD5A-5A6D-4EB9-8113-89ED46FBA0C6}"/>
              </a:ext>
            </a:extLst>
          </p:cNvPr>
          <p:cNvSpPr>
            <a:spLocks noGrp="1"/>
          </p:cNvSpPr>
          <p:nvPr>
            <p:ph type="ctrTitle"/>
          </p:nvPr>
        </p:nvSpPr>
        <p:spPr>
          <a:xfrm>
            <a:off x="3421551" y="2250903"/>
            <a:ext cx="9398571" cy="2262781"/>
          </a:xfrm>
        </p:spPr>
        <p:txBody>
          <a:bodyPr>
            <a:noAutofit/>
          </a:bodyPr>
          <a:lstStyle/>
          <a:p>
            <a:r>
              <a:rPr lang="en-US" sz="8000" dirty="0"/>
              <a:t>Don’t Let a Tick</a:t>
            </a:r>
            <a:br>
              <a:rPr lang="en-US" sz="8000" dirty="0"/>
            </a:br>
            <a:r>
              <a:rPr lang="en-US" sz="8000" dirty="0"/>
              <a:t>Make You Sick</a:t>
            </a:r>
          </a:p>
        </p:txBody>
      </p:sp>
      <p:sp>
        <p:nvSpPr>
          <p:cNvPr id="3" name="Subtitle 2">
            <a:extLst>
              <a:ext uri="{FF2B5EF4-FFF2-40B4-BE49-F238E27FC236}">
                <a16:creationId xmlns:a16="http://schemas.microsoft.com/office/drawing/2014/main" id="{88983AD0-2BE7-41D1-9441-45FBA4A8B274}"/>
              </a:ext>
            </a:extLst>
          </p:cNvPr>
          <p:cNvSpPr>
            <a:spLocks noGrp="1"/>
          </p:cNvSpPr>
          <p:nvPr>
            <p:ph type="subTitle" idx="1"/>
          </p:nvPr>
        </p:nvSpPr>
        <p:spPr>
          <a:xfrm>
            <a:off x="3511428" y="4666136"/>
            <a:ext cx="8915399" cy="1126283"/>
          </a:xfrm>
        </p:spPr>
        <p:txBody>
          <a:bodyPr>
            <a:normAutofit/>
          </a:bodyPr>
          <a:lstStyle/>
          <a:p>
            <a:r>
              <a:rPr lang="en-US" sz="2500" dirty="0"/>
              <a:t>How to Stay Safe in a Tick’s World</a:t>
            </a:r>
          </a:p>
        </p:txBody>
      </p:sp>
      <p:pic>
        <p:nvPicPr>
          <p:cNvPr id="4" name="Picture 3">
            <a:extLst>
              <a:ext uri="{FF2B5EF4-FFF2-40B4-BE49-F238E27FC236}">
                <a16:creationId xmlns:a16="http://schemas.microsoft.com/office/drawing/2014/main" id="{6F8A1367-82D9-428F-BDF3-EB118537A3AE}"/>
              </a:ext>
            </a:extLst>
          </p:cNvPr>
          <p:cNvPicPr>
            <a:picLocks noChangeAspect="1"/>
          </p:cNvPicPr>
          <p:nvPr/>
        </p:nvPicPr>
        <p:blipFill>
          <a:blip r:embed="rId3"/>
          <a:stretch>
            <a:fillRect/>
          </a:stretch>
        </p:blipFill>
        <p:spPr>
          <a:xfrm>
            <a:off x="895352" y="972168"/>
            <a:ext cx="2800873" cy="2572315"/>
          </a:xfrm>
          <a:prstGeom prst="rect">
            <a:avLst/>
          </a:prstGeom>
        </p:spPr>
      </p:pic>
      <p:pic>
        <p:nvPicPr>
          <p:cNvPr id="8" name="Picture 7">
            <a:extLst>
              <a:ext uri="{FF2B5EF4-FFF2-40B4-BE49-F238E27FC236}">
                <a16:creationId xmlns:a16="http://schemas.microsoft.com/office/drawing/2014/main" id="{08C84B55-37E4-489B-8C87-9D99FD8C7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9516" y="6333357"/>
            <a:ext cx="3362484" cy="524643"/>
          </a:xfrm>
          <a:prstGeom prst="rect">
            <a:avLst/>
          </a:prstGeom>
        </p:spPr>
      </p:pic>
    </p:spTree>
    <p:extLst>
      <p:ext uri="{BB962C8B-B14F-4D97-AF65-F5344CB8AC3E}">
        <p14:creationId xmlns:p14="http://schemas.microsoft.com/office/powerpoint/2010/main" val="2988633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78FF1B9-0E49-4253-83C0-85F70FD06662}"/>
              </a:ext>
            </a:extLst>
          </p:cNvPr>
          <p:cNvSpPr/>
          <p:nvPr/>
        </p:nvSpPr>
        <p:spPr>
          <a:xfrm>
            <a:off x="1834582" y="4963952"/>
            <a:ext cx="4848000" cy="1542570"/>
          </a:xfrm>
          <a:prstGeom prst="roundRect">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1868-57E6-4EA8-8A59-276FD92D7C97}"/>
              </a:ext>
            </a:extLst>
          </p:cNvPr>
          <p:cNvSpPr>
            <a:spLocks noGrp="1"/>
          </p:cNvSpPr>
          <p:nvPr>
            <p:ph type="title"/>
          </p:nvPr>
        </p:nvSpPr>
        <p:spPr>
          <a:xfrm>
            <a:off x="1993067" y="446703"/>
            <a:ext cx="8911687" cy="1280890"/>
          </a:xfrm>
        </p:spPr>
        <p:txBody>
          <a:bodyPr/>
          <a:lstStyle/>
          <a:p>
            <a:r>
              <a:rPr lang="en-US" dirty="0"/>
              <a:t>What if I find an attached tick?</a:t>
            </a:r>
          </a:p>
        </p:txBody>
      </p:sp>
      <p:sp>
        <p:nvSpPr>
          <p:cNvPr id="3" name="Content Placeholder 2">
            <a:extLst>
              <a:ext uri="{FF2B5EF4-FFF2-40B4-BE49-F238E27FC236}">
                <a16:creationId xmlns:a16="http://schemas.microsoft.com/office/drawing/2014/main" id="{814650AD-1E36-4FB1-80CB-A59456A1DE14}"/>
              </a:ext>
            </a:extLst>
          </p:cNvPr>
          <p:cNvSpPr>
            <a:spLocks noGrp="1"/>
          </p:cNvSpPr>
          <p:nvPr>
            <p:ph sz="half" idx="1"/>
          </p:nvPr>
        </p:nvSpPr>
        <p:spPr>
          <a:xfrm>
            <a:off x="2453572" y="1413424"/>
            <a:ext cx="8797567" cy="3388608"/>
          </a:xfrm>
        </p:spPr>
        <p:txBody>
          <a:bodyPr>
            <a:noAutofit/>
          </a:bodyPr>
          <a:lstStyle/>
          <a:p>
            <a:pPr>
              <a:lnSpc>
                <a:spcPct val="170000"/>
              </a:lnSpc>
            </a:pPr>
            <a:r>
              <a:rPr lang="en-US" sz="1700" dirty="0"/>
              <a:t>You may want to find a trusted adult to help you remove the tick.</a:t>
            </a:r>
          </a:p>
          <a:p>
            <a:pPr>
              <a:lnSpc>
                <a:spcPct val="170000"/>
              </a:lnSpc>
            </a:pPr>
            <a:r>
              <a:rPr lang="en-US" sz="1700" dirty="0"/>
              <a:t>Your goal is to remove the whole tick (including its head) and avoid squishing the blood and germs into your skin.</a:t>
            </a:r>
          </a:p>
          <a:p>
            <a:pPr>
              <a:lnSpc>
                <a:spcPct val="170000"/>
              </a:lnSpc>
              <a:buFont typeface="+mj-lt"/>
              <a:buAutoNum type="arabicParenR"/>
            </a:pPr>
            <a:r>
              <a:rPr lang="en-US" sz="1700" dirty="0"/>
              <a:t>Use fine-tipped tweezers to grip the tick as close to the skin as possible.</a:t>
            </a:r>
          </a:p>
          <a:p>
            <a:pPr>
              <a:lnSpc>
                <a:spcPct val="170000"/>
              </a:lnSpc>
              <a:buFont typeface="+mj-lt"/>
              <a:buAutoNum type="arabicParenR"/>
            </a:pPr>
            <a:r>
              <a:rPr lang="en-US" sz="1700" dirty="0"/>
              <a:t>Pull straight upwards firmly.</a:t>
            </a:r>
          </a:p>
          <a:p>
            <a:pPr>
              <a:lnSpc>
                <a:spcPct val="170000"/>
              </a:lnSpc>
              <a:buFont typeface="+mj-lt"/>
              <a:buAutoNum type="arabicParenR"/>
            </a:pPr>
            <a:r>
              <a:rPr lang="en-US" sz="1700" dirty="0"/>
              <a:t>Wash the bite area with warm water and soap.</a:t>
            </a:r>
          </a:p>
        </p:txBody>
      </p:sp>
      <p:sp>
        <p:nvSpPr>
          <p:cNvPr id="9" name="Content Placeholder 2">
            <a:extLst>
              <a:ext uri="{FF2B5EF4-FFF2-40B4-BE49-F238E27FC236}">
                <a16:creationId xmlns:a16="http://schemas.microsoft.com/office/drawing/2014/main" id="{3B4B8AD6-0C0D-4835-946F-6EFD16EFD14E}"/>
              </a:ext>
            </a:extLst>
          </p:cNvPr>
          <p:cNvSpPr txBox="1">
            <a:spLocks/>
          </p:cNvSpPr>
          <p:nvPr/>
        </p:nvSpPr>
        <p:spPr>
          <a:xfrm>
            <a:off x="1959532" y="4963952"/>
            <a:ext cx="4598100" cy="8476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70000"/>
              </a:lnSpc>
              <a:buNone/>
            </a:pPr>
            <a:r>
              <a:rPr lang="en-US" sz="1600" dirty="0"/>
              <a:t>For the next few weeks, pay close attention to any symptoms that may arise. Contact your healthcare provider if you notice any.</a:t>
            </a:r>
          </a:p>
          <a:p>
            <a:pPr>
              <a:lnSpc>
                <a:spcPct val="170000"/>
              </a:lnSpc>
            </a:pPr>
            <a:endParaRPr lang="en-US" sz="1700" dirty="0"/>
          </a:p>
        </p:txBody>
      </p:sp>
      <p:pic>
        <p:nvPicPr>
          <p:cNvPr id="2052" name="Picture 4" descr="Image result for tick removal">
            <a:extLst>
              <a:ext uri="{FF2B5EF4-FFF2-40B4-BE49-F238E27FC236}">
                <a16:creationId xmlns:a16="http://schemas.microsoft.com/office/drawing/2014/main" id="{E9BAC8EB-80BE-4694-90BD-114CA2966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901" y="3558701"/>
            <a:ext cx="3061053" cy="31434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58F01DC-0072-4838-818E-4937233C46E8}"/>
              </a:ext>
            </a:extLst>
          </p:cNvPr>
          <p:cNvSpPr txBox="1"/>
          <p:nvPr/>
        </p:nvSpPr>
        <p:spPr>
          <a:xfrm>
            <a:off x="8297333" y="6471060"/>
            <a:ext cx="2280356" cy="230832"/>
          </a:xfrm>
          <a:prstGeom prst="rect">
            <a:avLst/>
          </a:prstGeom>
          <a:noFill/>
        </p:spPr>
        <p:txBody>
          <a:bodyPr wrap="square" rtlCol="0">
            <a:spAutoFit/>
          </a:bodyPr>
          <a:lstStyle/>
          <a:p>
            <a:r>
              <a:rPr lang="en-US" sz="900" dirty="0"/>
              <a:t>Image: Wikimedia</a:t>
            </a:r>
          </a:p>
        </p:txBody>
      </p:sp>
    </p:spTree>
    <p:extLst>
      <p:ext uri="{BB962C8B-B14F-4D97-AF65-F5344CB8AC3E}">
        <p14:creationId xmlns:p14="http://schemas.microsoft.com/office/powerpoint/2010/main" val="924705019"/>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9ED484-6803-4159-A1A3-AADB613EC18D}"/>
              </a:ext>
            </a:extLst>
          </p:cNvPr>
          <p:cNvSpPr/>
          <p:nvPr/>
        </p:nvSpPr>
        <p:spPr>
          <a:xfrm>
            <a:off x="1212623" y="1373352"/>
            <a:ext cx="8728545" cy="1477328"/>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9000" b="1" dirty="0">
                <a:ln w="22225">
                  <a:solidFill>
                    <a:schemeClr val="accent2"/>
                  </a:solidFill>
                  <a:prstDash val="solid"/>
                </a:ln>
                <a:solidFill>
                  <a:schemeClr val="accent2">
                    <a:lumMod val="40000"/>
                    <a:lumOff val="60000"/>
                  </a:schemeClr>
                </a:solidFill>
              </a:rPr>
              <a:t>Don’t let a</a:t>
            </a:r>
          </a:p>
        </p:txBody>
      </p:sp>
      <p:sp>
        <p:nvSpPr>
          <p:cNvPr id="10" name="TextBox 9">
            <a:extLst>
              <a:ext uri="{FF2B5EF4-FFF2-40B4-BE49-F238E27FC236}">
                <a16:creationId xmlns:a16="http://schemas.microsoft.com/office/drawing/2014/main" id="{10809E04-44FF-469C-9998-EBA0FF6B0783}"/>
              </a:ext>
            </a:extLst>
          </p:cNvPr>
          <p:cNvSpPr txBox="1"/>
          <p:nvPr/>
        </p:nvSpPr>
        <p:spPr>
          <a:xfrm>
            <a:off x="8639908" y="1405260"/>
            <a:ext cx="2790092" cy="1477328"/>
          </a:xfrm>
          <a:prstGeom prst="rect">
            <a:avLst/>
          </a:prstGeom>
          <a:noFill/>
        </p:spPr>
        <p:txBody>
          <a:bodyPr wrap="square" rtlCol="0">
            <a:spAutoFit/>
          </a:bodyPr>
          <a:lstStyle/>
          <a:p>
            <a:r>
              <a:rPr lang="en-US" sz="9000" b="1" dirty="0">
                <a:ln w="22225">
                  <a:solidFill>
                    <a:schemeClr val="accent2"/>
                  </a:solidFill>
                  <a:prstDash val="solid"/>
                </a:ln>
                <a:solidFill>
                  <a:schemeClr val="accent2">
                    <a:lumMod val="40000"/>
                    <a:lumOff val="60000"/>
                  </a:schemeClr>
                </a:solidFill>
              </a:rPr>
              <a:t>TICK</a:t>
            </a:r>
            <a:endParaRPr lang="en-US" sz="9000" dirty="0"/>
          </a:p>
        </p:txBody>
      </p:sp>
      <p:sp>
        <p:nvSpPr>
          <p:cNvPr id="11" name="Rectangle 10">
            <a:extLst>
              <a:ext uri="{FF2B5EF4-FFF2-40B4-BE49-F238E27FC236}">
                <a16:creationId xmlns:a16="http://schemas.microsoft.com/office/drawing/2014/main" id="{C264E48B-976C-4832-81D9-5B7918FE544A}"/>
              </a:ext>
            </a:extLst>
          </p:cNvPr>
          <p:cNvSpPr/>
          <p:nvPr/>
        </p:nvSpPr>
        <p:spPr>
          <a:xfrm>
            <a:off x="1212622" y="2882588"/>
            <a:ext cx="8728545" cy="1477328"/>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9000" b="1" dirty="0">
                <a:ln w="22225">
                  <a:solidFill>
                    <a:schemeClr val="accent2"/>
                  </a:solidFill>
                  <a:prstDash val="solid"/>
                </a:ln>
                <a:solidFill>
                  <a:schemeClr val="accent2">
                    <a:lumMod val="40000"/>
                    <a:lumOff val="60000"/>
                  </a:schemeClr>
                </a:solidFill>
              </a:rPr>
              <a:t>Make you</a:t>
            </a:r>
          </a:p>
        </p:txBody>
      </p:sp>
      <p:sp>
        <p:nvSpPr>
          <p:cNvPr id="12" name="TextBox 11">
            <a:extLst>
              <a:ext uri="{FF2B5EF4-FFF2-40B4-BE49-F238E27FC236}">
                <a16:creationId xmlns:a16="http://schemas.microsoft.com/office/drawing/2014/main" id="{94E3C47A-72A5-4253-B778-EE32A2D97F41}"/>
              </a:ext>
            </a:extLst>
          </p:cNvPr>
          <p:cNvSpPr txBox="1"/>
          <p:nvPr/>
        </p:nvSpPr>
        <p:spPr>
          <a:xfrm>
            <a:off x="8546121" y="2914496"/>
            <a:ext cx="3386771" cy="1477328"/>
          </a:xfrm>
          <a:prstGeom prst="rect">
            <a:avLst/>
          </a:prstGeom>
          <a:noFill/>
        </p:spPr>
        <p:txBody>
          <a:bodyPr wrap="square" rtlCol="0">
            <a:spAutoFit/>
          </a:bodyPr>
          <a:lstStyle/>
          <a:p>
            <a:r>
              <a:rPr lang="en-US" sz="9000" b="1" dirty="0">
                <a:ln w="22225">
                  <a:solidFill>
                    <a:schemeClr val="accent2"/>
                  </a:solidFill>
                  <a:prstDash val="solid"/>
                </a:ln>
                <a:solidFill>
                  <a:schemeClr val="accent2">
                    <a:lumMod val="40000"/>
                    <a:lumOff val="60000"/>
                  </a:schemeClr>
                </a:solidFill>
              </a:rPr>
              <a:t>SICK!</a:t>
            </a:r>
            <a:endParaRPr lang="en-US" sz="9000" dirty="0"/>
          </a:p>
        </p:txBody>
      </p:sp>
      <p:sp>
        <p:nvSpPr>
          <p:cNvPr id="2" name="TextBox 1">
            <a:extLst>
              <a:ext uri="{FF2B5EF4-FFF2-40B4-BE49-F238E27FC236}">
                <a16:creationId xmlns:a16="http://schemas.microsoft.com/office/drawing/2014/main" id="{02B42475-F03F-4477-851B-3E1A2624E4F8}"/>
              </a:ext>
            </a:extLst>
          </p:cNvPr>
          <p:cNvSpPr txBox="1"/>
          <p:nvPr/>
        </p:nvSpPr>
        <p:spPr>
          <a:xfrm>
            <a:off x="1430214" y="6550223"/>
            <a:ext cx="5744307" cy="307777"/>
          </a:xfrm>
          <a:prstGeom prst="rect">
            <a:avLst/>
          </a:prstGeom>
          <a:noFill/>
        </p:spPr>
        <p:txBody>
          <a:bodyPr wrap="square" rtlCol="0">
            <a:spAutoFit/>
          </a:bodyPr>
          <a:lstStyle/>
          <a:p>
            <a:r>
              <a:rPr lang="en-US" sz="1400" dirty="0"/>
              <a:t>Thanks to Andrea M. </a:t>
            </a:r>
            <a:r>
              <a:rPr lang="en-US" sz="1400" dirty="0" err="1"/>
              <a:t>Egizi</a:t>
            </a:r>
            <a:r>
              <a:rPr lang="en-US" sz="1400" dirty="0"/>
              <a:t> from Monmouth County</a:t>
            </a:r>
          </a:p>
        </p:txBody>
      </p:sp>
      <p:pic>
        <p:nvPicPr>
          <p:cNvPr id="8" name="Picture 7">
            <a:extLst>
              <a:ext uri="{FF2B5EF4-FFF2-40B4-BE49-F238E27FC236}">
                <a16:creationId xmlns:a16="http://schemas.microsoft.com/office/drawing/2014/main" id="{395869B4-6BAB-4FC8-A641-E88BE9F76E54}"/>
              </a:ext>
            </a:extLst>
          </p:cNvPr>
          <p:cNvPicPr>
            <a:picLocks noChangeAspect="1"/>
          </p:cNvPicPr>
          <p:nvPr/>
        </p:nvPicPr>
        <p:blipFill>
          <a:blip r:embed="rId3"/>
          <a:stretch>
            <a:fillRect/>
          </a:stretch>
        </p:blipFill>
        <p:spPr>
          <a:xfrm rot="15611591">
            <a:off x="8745368" y="3934134"/>
            <a:ext cx="2800873" cy="2572315"/>
          </a:xfrm>
          <a:prstGeom prst="rect">
            <a:avLst/>
          </a:prstGeom>
        </p:spPr>
      </p:pic>
    </p:spTree>
    <p:extLst>
      <p:ext uri="{BB962C8B-B14F-4D97-AF65-F5344CB8AC3E}">
        <p14:creationId xmlns:p14="http://schemas.microsoft.com/office/powerpoint/2010/main" val="258341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2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par>
                          <p:cTn id="18" fill="hold">
                            <p:stCondLst>
                              <p:cond delay="2750"/>
                            </p:stCondLst>
                            <p:childTnLst>
                              <p:par>
                                <p:cTn id="19" presetID="31"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90"/>
                                          </p:val>
                                        </p:tav>
                                        <p:tav tm="100000">
                                          <p:val>
                                            <p:fltVal val="0"/>
                                          </p:val>
                                        </p:tav>
                                      </p:tavLst>
                                    </p:anim>
                                    <p:animEffect transition="in" filter="fade">
                                      <p:cBhvr>
                                        <p:cTn id="24" dur="500"/>
                                        <p:tgtEl>
                                          <p:spTgt spid="12"/>
                                        </p:tgtEl>
                                      </p:cBhvr>
                                    </p:animEffect>
                                  </p:childTnLst>
                                </p:cTn>
                              </p:par>
                            </p:childTnLst>
                          </p:cTn>
                        </p:par>
                        <p:par>
                          <p:cTn id="25" fill="hold">
                            <p:stCondLst>
                              <p:cond delay="3250"/>
                            </p:stCondLst>
                            <p:childTnLst>
                              <p:par>
                                <p:cTn id="26" presetID="26" presetClass="exit" presetSubtype="0" fill="hold" nodeType="afterEffect">
                                  <p:stCondLst>
                                    <p:cond delay="0"/>
                                  </p:stCondLst>
                                  <p:childTnLst>
                                    <p:animEffect transition="out" filter="wipe(down)">
                                      <p:cBhvr>
                                        <p:cTn id="27" dur="180" accel="50000">
                                          <p:stCondLst>
                                            <p:cond delay="1820"/>
                                          </p:stCondLst>
                                        </p:cTn>
                                        <p:tgtEl>
                                          <p:spTgt spid="8"/>
                                        </p:tgtEl>
                                      </p:cBhvr>
                                    </p:animEffect>
                                    <p:anim calcmode="lin" valueType="num">
                                      <p:cBhvr>
                                        <p:cTn id="28"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29"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30"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4"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35" dur="26">
                                          <p:stCondLst>
                                            <p:cond delay="620"/>
                                          </p:stCondLst>
                                        </p:cTn>
                                        <p:tgtEl>
                                          <p:spTgt spid="8"/>
                                        </p:tgtEl>
                                      </p:cBhvr>
                                      <p:to x="100000" y="60000"/>
                                    </p:animScale>
                                    <p:animScale>
                                      <p:cBhvr>
                                        <p:cTn id="36" dur="166" decel="50000">
                                          <p:stCondLst>
                                            <p:cond delay="64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set>
                                      <p:cBhvr>
                                        <p:cTn id="43"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FA58AA-A04E-419D-BBF2-0335DE004AB5}"/>
              </a:ext>
            </a:extLst>
          </p:cNvPr>
          <p:cNvSpPr>
            <a:spLocks noGrp="1"/>
          </p:cNvSpPr>
          <p:nvPr>
            <p:ph type="title"/>
          </p:nvPr>
        </p:nvSpPr>
        <p:spPr>
          <a:xfrm>
            <a:off x="2734439" y="2788555"/>
            <a:ext cx="8911687" cy="1280890"/>
          </a:xfrm>
        </p:spPr>
        <p:txBody>
          <a:bodyPr>
            <a:normAutofit/>
          </a:bodyPr>
          <a:lstStyle/>
          <a:p>
            <a:r>
              <a:rPr lang="en-US" u="sng" dirty="0">
                <a:hlinkClick r:id="rId3"/>
              </a:rPr>
              <a:t>http://bit.ly/tickquiz</a:t>
            </a:r>
            <a:endParaRPr lang="en-US" dirty="0"/>
          </a:p>
        </p:txBody>
      </p:sp>
      <p:sp>
        <p:nvSpPr>
          <p:cNvPr id="6" name="TextBox 5">
            <a:extLst>
              <a:ext uri="{FF2B5EF4-FFF2-40B4-BE49-F238E27FC236}">
                <a16:creationId xmlns:a16="http://schemas.microsoft.com/office/drawing/2014/main" id="{064E2F6A-58F3-401E-A27F-9E6801702DC3}"/>
              </a:ext>
            </a:extLst>
          </p:cNvPr>
          <p:cNvSpPr txBox="1"/>
          <p:nvPr/>
        </p:nvSpPr>
        <p:spPr>
          <a:xfrm>
            <a:off x="2015982" y="1251858"/>
            <a:ext cx="8412532" cy="784830"/>
          </a:xfrm>
          <a:prstGeom prst="rect">
            <a:avLst/>
          </a:prstGeom>
          <a:noFill/>
        </p:spPr>
        <p:txBody>
          <a:bodyPr wrap="square" rtlCol="0">
            <a:spAutoFit/>
          </a:bodyPr>
          <a:lstStyle/>
          <a:p>
            <a:r>
              <a:rPr lang="en-US" sz="4500" dirty="0"/>
              <a:t>Time to test your knowledge!</a:t>
            </a:r>
          </a:p>
        </p:txBody>
      </p:sp>
    </p:spTree>
    <p:extLst>
      <p:ext uri="{BB962C8B-B14F-4D97-AF65-F5344CB8AC3E}">
        <p14:creationId xmlns:p14="http://schemas.microsoft.com/office/powerpoint/2010/main" val="2088442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75E2-478A-4FDE-8B12-135E9338CE0F}"/>
              </a:ext>
            </a:extLst>
          </p:cNvPr>
          <p:cNvSpPr>
            <a:spLocks noGrp="1"/>
          </p:cNvSpPr>
          <p:nvPr>
            <p:ph type="title"/>
          </p:nvPr>
        </p:nvSpPr>
        <p:spPr>
          <a:xfrm>
            <a:off x="2051057" y="534933"/>
            <a:ext cx="8911687" cy="1280890"/>
          </a:xfrm>
        </p:spPr>
        <p:txBody>
          <a:bodyPr/>
          <a:lstStyle/>
          <a:p>
            <a:r>
              <a:rPr lang="en-US" dirty="0"/>
              <a:t>Why should I care about ticks?</a:t>
            </a:r>
          </a:p>
        </p:txBody>
      </p:sp>
      <p:pic>
        <p:nvPicPr>
          <p:cNvPr id="6" name="Content Placeholder 5">
            <a:extLst>
              <a:ext uri="{FF2B5EF4-FFF2-40B4-BE49-F238E27FC236}">
                <a16:creationId xmlns:a16="http://schemas.microsoft.com/office/drawing/2014/main" id="{DED86BD0-6E28-41AB-8417-E48C7AEFC904}"/>
              </a:ext>
            </a:extLst>
          </p:cNvPr>
          <p:cNvPicPr>
            <a:picLocks noGrp="1" noChangeAspect="1"/>
          </p:cNvPicPr>
          <p:nvPr>
            <p:ph sz="half" idx="1"/>
          </p:nvPr>
        </p:nvPicPr>
        <p:blipFill>
          <a:blip r:embed="rId3"/>
          <a:stretch>
            <a:fillRect/>
          </a:stretch>
        </p:blipFill>
        <p:spPr>
          <a:xfrm>
            <a:off x="7580894" y="1235776"/>
            <a:ext cx="3849105" cy="5408874"/>
          </a:xfrm>
        </p:spPr>
      </p:pic>
      <p:sp>
        <p:nvSpPr>
          <p:cNvPr id="4" name="Content Placeholder 3">
            <a:extLst>
              <a:ext uri="{FF2B5EF4-FFF2-40B4-BE49-F238E27FC236}">
                <a16:creationId xmlns:a16="http://schemas.microsoft.com/office/drawing/2014/main" id="{00102F46-C716-4361-B7C7-94E7BC3865C0}"/>
              </a:ext>
            </a:extLst>
          </p:cNvPr>
          <p:cNvSpPr>
            <a:spLocks noGrp="1"/>
          </p:cNvSpPr>
          <p:nvPr>
            <p:ph sz="half" idx="2"/>
          </p:nvPr>
        </p:nvSpPr>
        <p:spPr>
          <a:xfrm>
            <a:off x="2344427" y="1905000"/>
            <a:ext cx="4313864" cy="3777622"/>
          </a:xfrm>
        </p:spPr>
        <p:txBody>
          <a:bodyPr>
            <a:normAutofit lnSpcReduction="10000"/>
          </a:bodyPr>
          <a:lstStyle/>
          <a:p>
            <a:r>
              <a:rPr lang="en-US" dirty="0"/>
              <a:t>New Jersey consistently has one of the </a:t>
            </a:r>
            <a:r>
              <a:rPr lang="en-US" b="1" dirty="0"/>
              <a:t>highest rates of tick-borne diseases</a:t>
            </a:r>
            <a:r>
              <a:rPr lang="en-US" dirty="0"/>
              <a:t> in the US including:</a:t>
            </a:r>
          </a:p>
          <a:p>
            <a:pPr lvl="1"/>
            <a:r>
              <a:rPr lang="en-US" dirty="0"/>
              <a:t>Anaplasmosis</a:t>
            </a:r>
          </a:p>
          <a:p>
            <a:pPr lvl="1"/>
            <a:r>
              <a:rPr lang="en-US" dirty="0"/>
              <a:t>Babesiosis</a:t>
            </a:r>
          </a:p>
          <a:p>
            <a:pPr lvl="1"/>
            <a:r>
              <a:rPr lang="en-US" dirty="0"/>
              <a:t>Ehrlichiosis</a:t>
            </a:r>
          </a:p>
          <a:p>
            <a:pPr lvl="1"/>
            <a:r>
              <a:rPr lang="en-US" dirty="0"/>
              <a:t>Lyme disease</a:t>
            </a:r>
          </a:p>
          <a:p>
            <a:pPr lvl="1"/>
            <a:r>
              <a:rPr lang="en-US" dirty="0"/>
              <a:t>Rocky Mountain spotted fever</a:t>
            </a:r>
          </a:p>
          <a:p>
            <a:r>
              <a:rPr lang="en-US" dirty="0"/>
              <a:t>Ticks are tiny but dangerous</a:t>
            </a:r>
          </a:p>
          <a:p>
            <a:r>
              <a:rPr lang="en-US" dirty="0"/>
              <a:t>In 2018 NJ had over 4,200 cases of tick-borne diseases</a:t>
            </a:r>
          </a:p>
        </p:txBody>
      </p:sp>
    </p:spTree>
    <p:extLst>
      <p:ext uri="{BB962C8B-B14F-4D97-AF65-F5344CB8AC3E}">
        <p14:creationId xmlns:p14="http://schemas.microsoft.com/office/powerpoint/2010/main" val="305735980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BBC25-E7C6-400A-9611-2F38486CAD1B}"/>
              </a:ext>
            </a:extLst>
          </p:cNvPr>
          <p:cNvSpPr>
            <a:spLocks noGrp="1"/>
          </p:cNvSpPr>
          <p:nvPr>
            <p:ph type="title"/>
          </p:nvPr>
        </p:nvSpPr>
        <p:spPr>
          <a:xfrm>
            <a:off x="2118792" y="534933"/>
            <a:ext cx="8911687" cy="1280890"/>
          </a:xfrm>
        </p:spPr>
        <p:txBody>
          <a:bodyPr/>
          <a:lstStyle/>
          <a:p>
            <a:r>
              <a:rPr lang="en-US" dirty="0"/>
              <a:t>The Lowdown on Ticks</a:t>
            </a:r>
          </a:p>
        </p:txBody>
      </p:sp>
      <p:sp>
        <p:nvSpPr>
          <p:cNvPr id="3" name="Content Placeholder 2">
            <a:extLst>
              <a:ext uri="{FF2B5EF4-FFF2-40B4-BE49-F238E27FC236}">
                <a16:creationId xmlns:a16="http://schemas.microsoft.com/office/drawing/2014/main" id="{9335B4AC-01F4-45D4-BF42-4C16A54F30E7}"/>
              </a:ext>
            </a:extLst>
          </p:cNvPr>
          <p:cNvSpPr>
            <a:spLocks noGrp="1"/>
          </p:cNvSpPr>
          <p:nvPr>
            <p:ph idx="1"/>
          </p:nvPr>
        </p:nvSpPr>
        <p:spPr>
          <a:xfrm>
            <a:off x="2002190" y="1453445"/>
            <a:ext cx="8915400" cy="3777622"/>
          </a:xfrm>
        </p:spPr>
        <p:txBody>
          <a:bodyPr/>
          <a:lstStyle/>
          <a:p>
            <a:r>
              <a:rPr lang="en-US" dirty="0"/>
              <a:t>Ticks start out about the size of a poppy seed.</a:t>
            </a:r>
          </a:p>
          <a:p>
            <a:r>
              <a:rPr lang="en-US" dirty="0"/>
              <a:t>They feed on blood when transitioning from the nymph stage to the adult stage.</a:t>
            </a:r>
          </a:p>
          <a:p>
            <a:r>
              <a:rPr lang="en-US" dirty="0"/>
              <a:t>They live in </a:t>
            </a:r>
            <a:r>
              <a:rPr lang="en-US" b="1" dirty="0"/>
              <a:t>long grass and brushy areas </a:t>
            </a:r>
            <a:r>
              <a:rPr lang="en-US" dirty="0"/>
              <a:t>especially away from the sun.</a:t>
            </a:r>
          </a:p>
          <a:p>
            <a:r>
              <a:rPr lang="en-US" dirty="0"/>
              <a:t>Most diseases, including </a:t>
            </a:r>
            <a:r>
              <a:rPr lang="en-US" b="1" dirty="0"/>
              <a:t>Lyme disease</a:t>
            </a:r>
            <a:r>
              <a:rPr lang="en-US" dirty="0"/>
              <a:t>, can be spread </a:t>
            </a:r>
            <a:r>
              <a:rPr lang="en-US" b="1" dirty="0"/>
              <a:t>36-48 hours </a:t>
            </a:r>
            <a:r>
              <a:rPr lang="en-US" dirty="0"/>
              <a:t>after being bitten by an infected tick.</a:t>
            </a:r>
          </a:p>
        </p:txBody>
      </p:sp>
      <p:pic>
        <p:nvPicPr>
          <p:cNvPr id="3074" name="Picture 2" descr="Tick continuing to feed on dog's blood for days">
            <a:extLst>
              <a:ext uri="{FF2B5EF4-FFF2-40B4-BE49-F238E27FC236}">
                <a16:creationId xmlns:a16="http://schemas.microsoft.com/office/drawing/2014/main" id="{82A64482-38EE-4381-8A68-EEAD997D7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241" y="3342256"/>
            <a:ext cx="3327678" cy="33276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A29B8B-D669-4B50-AEB1-25D60802941C}"/>
              </a:ext>
            </a:extLst>
          </p:cNvPr>
          <p:cNvSpPr txBox="1"/>
          <p:nvPr/>
        </p:nvSpPr>
        <p:spPr>
          <a:xfrm>
            <a:off x="8255241" y="6454490"/>
            <a:ext cx="2460978" cy="215444"/>
          </a:xfrm>
          <a:prstGeom prst="rect">
            <a:avLst/>
          </a:prstGeom>
          <a:noFill/>
        </p:spPr>
        <p:txBody>
          <a:bodyPr wrap="square" rtlCol="0">
            <a:spAutoFit/>
          </a:bodyPr>
          <a:lstStyle/>
          <a:p>
            <a:r>
              <a:rPr lang="en-US" sz="800" dirty="0"/>
              <a:t>Image: https://www.nobiteisright.ca</a:t>
            </a:r>
          </a:p>
        </p:txBody>
      </p:sp>
      <p:pic>
        <p:nvPicPr>
          <p:cNvPr id="6" name="Picture 5">
            <a:extLst>
              <a:ext uri="{FF2B5EF4-FFF2-40B4-BE49-F238E27FC236}">
                <a16:creationId xmlns:a16="http://schemas.microsoft.com/office/drawing/2014/main" id="{2B88AF0D-ADBC-40E7-8FF7-19F040AE1626}"/>
              </a:ext>
            </a:extLst>
          </p:cNvPr>
          <p:cNvPicPr>
            <a:picLocks noChangeAspect="1"/>
          </p:cNvPicPr>
          <p:nvPr/>
        </p:nvPicPr>
        <p:blipFill rotWithShape="1">
          <a:blip r:embed="rId4"/>
          <a:srcRect l="7780" r="1346" b="30036"/>
          <a:stretch/>
        </p:blipFill>
        <p:spPr>
          <a:xfrm>
            <a:off x="593553" y="3805309"/>
            <a:ext cx="7363874" cy="1880269"/>
          </a:xfrm>
          <a:prstGeom prst="rect">
            <a:avLst/>
          </a:prstGeom>
        </p:spPr>
      </p:pic>
      <p:sp>
        <p:nvSpPr>
          <p:cNvPr id="7" name="TextBox 6">
            <a:extLst>
              <a:ext uri="{FF2B5EF4-FFF2-40B4-BE49-F238E27FC236}">
                <a16:creationId xmlns:a16="http://schemas.microsoft.com/office/drawing/2014/main" id="{DF589254-E899-4746-8E25-BB794D23BB3D}"/>
              </a:ext>
            </a:extLst>
          </p:cNvPr>
          <p:cNvSpPr txBox="1"/>
          <p:nvPr/>
        </p:nvSpPr>
        <p:spPr>
          <a:xfrm>
            <a:off x="609081" y="5454746"/>
            <a:ext cx="3070578" cy="230832"/>
          </a:xfrm>
          <a:prstGeom prst="rect">
            <a:avLst/>
          </a:prstGeom>
          <a:noFill/>
        </p:spPr>
        <p:txBody>
          <a:bodyPr wrap="square" rtlCol="0">
            <a:spAutoFit/>
          </a:bodyPr>
          <a:lstStyle/>
          <a:p>
            <a:r>
              <a:rPr lang="en-US" sz="900" dirty="0"/>
              <a:t>Image: https://tickencounter.org/</a:t>
            </a:r>
          </a:p>
        </p:txBody>
      </p:sp>
    </p:spTree>
    <p:extLst>
      <p:ext uri="{BB962C8B-B14F-4D97-AF65-F5344CB8AC3E}">
        <p14:creationId xmlns:p14="http://schemas.microsoft.com/office/powerpoint/2010/main" val="414491648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AEDC23C-63A6-4F29-9701-E6895478A5EA}"/>
              </a:ext>
            </a:extLst>
          </p:cNvPr>
          <p:cNvPicPr>
            <a:picLocks noGrp="1" noChangeAspect="1"/>
          </p:cNvPicPr>
          <p:nvPr>
            <p:ph idx="1"/>
          </p:nvPr>
        </p:nvPicPr>
        <p:blipFill>
          <a:blip r:embed="rId3"/>
          <a:stretch>
            <a:fillRect/>
          </a:stretch>
        </p:blipFill>
        <p:spPr>
          <a:xfrm>
            <a:off x="6581031" y="200621"/>
            <a:ext cx="4432476" cy="6456757"/>
          </a:xfrm>
        </p:spPr>
      </p:pic>
      <p:sp>
        <p:nvSpPr>
          <p:cNvPr id="5" name="Text Placeholder 4">
            <a:extLst>
              <a:ext uri="{FF2B5EF4-FFF2-40B4-BE49-F238E27FC236}">
                <a16:creationId xmlns:a16="http://schemas.microsoft.com/office/drawing/2014/main" id="{BEABF724-3D91-4F01-9E0B-54557C9EE76B}"/>
              </a:ext>
            </a:extLst>
          </p:cNvPr>
          <p:cNvSpPr>
            <a:spLocks noGrp="1"/>
          </p:cNvSpPr>
          <p:nvPr>
            <p:ph type="body" sz="half" idx="2"/>
          </p:nvPr>
        </p:nvSpPr>
        <p:spPr>
          <a:xfrm>
            <a:off x="998458" y="1467114"/>
            <a:ext cx="5402538" cy="4262436"/>
          </a:xfrm>
        </p:spPr>
        <p:txBody>
          <a:bodyPr>
            <a:normAutofit/>
          </a:bodyPr>
          <a:lstStyle/>
          <a:p>
            <a:pPr>
              <a:lnSpc>
                <a:spcPct val="150000"/>
              </a:lnSpc>
            </a:pPr>
            <a:r>
              <a:rPr lang="en-US" sz="3000" dirty="0"/>
              <a:t>Blacklegged (deer) ticks are the ticks that transmit Lyme disease in New Jersey… but there are others!</a:t>
            </a:r>
          </a:p>
        </p:txBody>
      </p:sp>
      <p:cxnSp>
        <p:nvCxnSpPr>
          <p:cNvPr id="9" name="Straight Connector 8">
            <a:extLst>
              <a:ext uri="{FF2B5EF4-FFF2-40B4-BE49-F238E27FC236}">
                <a16:creationId xmlns:a16="http://schemas.microsoft.com/office/drawing/2014/main" id="{166344EF-88D8-4E4C-82A4-55FBFCF9996E}"/>
              </a:ext>
            </a:extLst>
          </p:cNvPr>
          <p:cNvCxnSpPr/>
          <p:nvPr/>
        </p:nvCxnSpPr>
        <p:spPr>
          <a:xfrm>
            <a:off x="6671733" y="2348089"/>
            <a:ext cx="76764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611AF0-8D11-4602-B615-B3C797D9069A}"/>
              </a:ext>
            </a:extLst>
          </p:cNvPr>
          <p:cNvCxnSpPr>
            <a:cxnSpLocks/>
          </p:cNvCxnSpPr>
          <p:nvPr/>
        </p:nvCxnSpPr>
        <p:spPr>
          <a:xfrm>
            <a:off x="6671733" y="4052711"/>
            <a:ext cx="519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7979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AEDC23C-63A6-4F29-9701-E6895478A5EA}"/>
              </a:ext>
            </a:extLst>
          </p:cNvPr>
          <p:cNvPicPr>
            <a:picLocks noGrp="1" noChangeAspect="1"/>
          </p:cNvPicPr>
          <p:nvPr>
            <p:ph idx="1"/>
          </p:nvPr>
        </p:nvPicPr>
        <p:blipFill>
          <a:blip r:embed="rId3"/>
          <a:stretch>
            <a:fillRect/>
          </a:stretch>
        </p:blipFill>
        <p:spPr>
          <a:xfrm>
            <a:off x="6581031" y="200621"/>
            <a:ext cx="4432476" cy="6456757"/>
          </a:xfrm>
        </p:spPr>
      </p:pic>
      <p:sp>
        <p:nvSpPr>
          <p:cNvPr id="5" name="Text Placeholder 4">
            <a:extLst>
              <a:ext uri="{FF2B5EF4-FFF2-40B4-BE49-F238E27FC236}">
                <a16:creationId xmlns:a16="http://schemas.microsoft.com/office/drawing/2014/main" id="{BEABF724-3D91-4F01-9E0B-54557C9EE76B}"/>
              </a:ext>
            </a:extLst>
          </p:cNvPr>
          <p:cNvSpPr>
            <a:spLocks noGrp="1"/>
          </p:cNvSpPr>
          <p:nvPr>
            <p:ph type="body" sz="half" idx="2"/>
          </p:nvPr>
        </p:nvSpPr>
        <p:spPr>
          <a:xfrm>
            <a:off x="998458" y="1467114"/>
            <a:ext cx="5402538" cy="4262436"/>
          </a:xfrm>
        </p:spPr>
        <p:txBody>
          <a:bodyPr>
            <a:normAutofit/>
          </a:bodyPr>
          <a:lstStyle/>
          <a:p>
            <a:pPr>
              <a:lnSpc>
                <a:spcPct val="150000"/>
              </a:lnSpc>
            </a:pPr>
            <a:r>
              <a:rPr lang="en-US" sz="3000" dirty="0"/>
              <a:t>Blacklegged (deer) ticks are the ticks can also transmit Powassan virus.</a:t>
            </a:r>
          </a:p>
        </p:txBody>
      </p:sp>
      <p:cxnSp>
        <p:nvCxnSpPr>
          <p:cNvPr id="9" name="Straight Connector 8">
            <a:extLst>
              <a:ext uri="{FF2B5EF4-FFF2-40B4-BE49-F238E27FC236}">
                <a16:creationId xmlns:a16="http://schemas.microsoft.com/office/drawing/2014/main" id="{166344EF-88D8-4E4C-82A4-55FBFCF9996E}"/>
              </a:ext>
            </a:extLst>
          </p:cNvPr>
          <p:cNvCxnSpPr/>
          <p:nvPr/>
        </p:nvCxnSpPr>
        <p:spPr>
          <a:xfrm>
            <a:off x="6671733" y="2348089"/>
            <a:ext cx="76764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611AF0-8D11-4602-B615-B3C797D9069A}"/>
              </a:ext>
            </a:extLst>
          </p:cNvPr>
          <p:cNvCxnSpPr>
            <a:cxnSpLocks/>
          </p:cNvCxnSpPr>
          <p:nvPr/>
        </p:nvCxnSpPr>
        <p:spPr>
          <a:xfrm>
            <a:off x="6671733" y="4052711"/>
            <a:ext cx="519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7302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832A-58EA-4F69-A722-357A11631354}"/>
              </a:ext>
            </a:extLst>
          </p:cNvPr>
          <p:cNvSpPr>
            <a:spLocks noGrp="1"/>
          </p:cNvSpPr>
          <p:nvPr>
            <p:ph type="title"/>
          </p:nvPr>
        </p:nvSpPr>
        <p:spPr>
          <a:xfrm>
            <a:off x="2599555" y="480855"/>
            <a:ext cx="7213423" cy="976312"/>
          </a:xfrm>
        </p:spPr>
        <p:txBody>
          <a:bodyPr>
            <a:noAutofit/>
          </a:bodyPr>
          <a:lstStyle/>
          <a:p>
            <a:r>
              <a:rPr lang="en-US" sz="5000" b="1" dirty="0"/>
              <a:t>Asian longhorned tick</a:t>
            </a:r>
          </a:p>
        </p:txBody>
      </p:sp>
      <p:grpSp>
        <p:nvGrpSpPr>
          <p:cNvPr id="17" name="Group 16">
            <a:extLst>
              <a:ext uri="{FF2B5EF4-FFF2-40B4-BE49-F238E27FC236}">
                <a16:creationId xmlns:a16="http://schemas.microsoft.com/office/drawing/2014/main" id="{0CEAD2BA-14A3-4487-A95F-7DDE1062F94D}"/>
              </a:ext>
            </a:extLst>
          </p:cNvPr>
          <p:cNvGrpSpPr/>
          <p:nvPr/>
        </p:nvGrpSpPr>
        <p:grpSpPr>
          <a:xfrm>
            <a:off x="6291820" y="1384679"/>
            <a:ext cx="5571115" cy="3708926"/>
            <a:chOff x="6291820" y="1384679"/>
            <a:chExt cx="5571115" cy="3708926"/>
          </a:xfrm>
        </p:grpSpPr>
        <p:pic>
          <p:nvPicPr>
            <p:cNvPr id="6146" name="Picture 2" descr="Image result for asian longhorned ticks">
              <a:extLst>
                <a:ext uri="{FF2B5EF4-FFF2-40B4-BE49-F238E27FC236}">
                  <a16:creationId xmlns:a16="http://schemas.microsoft.com/office/drawing/2014/main" id="{71D0723C-07B3-4263-B400-612FCDE68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820" y="1384679"/>
              <a:ext cx="5571115" cy="37089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000735-92D9-47BF-9EB5-7E7DF157334A}"/>
                </a:ext>
              </a:extLst>
            </p:cNvPr>
            <p:cNvSpPr txBox="1"/>
            <p:nvPr/>
          </p:nvSpPr>
          <p:spPr>
            <a:xfrm>
              <a:off x="6356755" y="4793438"/>
              <a:ext cx="2720622" cy="246221"/>
            </a:xfrm>
            <a:prstGeom prst="rect">
              <a:avLst/>
            </a:prstGeom>
            <a:noFill/>
          </p:spPr>
          <p:txBody>
            <a:bodyPr wrap="square" rtlCol="0">
              <a:spAutoFit/>
            </a:bodyPr>
            <a:lstStyle/>
            <a:p>
              <a:r>
                <a:rPr lang="en-US" sz="1000" dirty="0">
                  <a:solidFill>
                    <a:schemeClr val="bg1"/>
                  </a:solidFill>
                </a:rPr>
                <a:t>Image: </a:t>
              </a:r>
              <a:r>
                <a:rPr lang="en-US" sz="1000" dirty="0" err="1">
                  <a:solidFill>
                    <a:schemeClr val="bg1"/>
                  </a:solidFill>
                </a:rPr>
                <a:t>Tadhgh</a:t>
              </a:r>
              <a:r>
                <a:rPr lang="en-US" sz="1000" dirty="0">
                  <a:solidFill>
                    <a:schemeClr val="bg1"/>
                  </a:solidFill>
                </a:rPr>
                <a:t> Rainey</a:t>
              </a:r>
            </a:p>
          </p:txBody>
        </p:sp>
      </p:grpSp>
      <p:grpSp>
        <p:nvGrpSpPr>
          <p:cNvPr id="3" name="Group 2">
            <a:extLst>
              <a:ext uri="{FF2B5EF4-FFF2-40B4-BE49-F238E27FC236}">
                <a16:creationId xmlns:a16="http://schemas.microsoft.com/office/drawing/2014/main" id="{7CD115D8-B31E-4833-9629-13969772322E}"/>
              </a:ext>
            </a:extLst>
          </p:cNvPr>
          <p:cNvGrpSpPr/>
          <p:nvPr/>
        </p:nvGrpSpPr>
        <p:grpSpPr>
          <a:xfrm>
            <a:off x="655109" y="1851379"/>
            <a:ext cx="5531202" cy="910897"/>
            <a:chOff x="655109" y="1851379"/>
            <a:chExt cx="5531202" cy="910897"/>
          </a:xfrm>
        </p:grpSpPr>
        <p:pic>
          <p:nvPicPr>
            <p:cNvPr id="6" name="Picture 5">
              <a:extLst>
                <a:ext uri="{FF2B5EF4-FFF2-40B4-BE49-F238E27FC236}">
                  <a16:creationId xmlns:a16="http://schemas.microsoft.com/office/drawing/2014/main" id="{E946BDC6-94EA-44C8-8D0E-BD5B9B81F732}"/>
                </a:ext>
              </a:extLst>
            </p:cNvPr>
            <p:cNvPicPr>
              <a:picLocks noChangeAspect="1"/>
            </p:cNvPicPr>
            <p:nvPr/>
          </p:nvPicPr>
          <p:blipFill>
            <a:blip r:embed="rId4"/>
            <a:stretch>
              <a:fillRect/>
            </a:stretch>
          </p:blipFill>
          <p:spPr>
            <a:xfrm rot="21211332">
              <a:off x="655109" y="2095501"/>
              <a:ext cx="5531202" cy="666775"/>
            </a:xfrm>
            <a:prstGeom prst="rect">
              <a:avLst/>
            </a:prstGeom>
          </p:spPr>
        </p:pic>
        <p:sp>
          <p:nvSpPr>
            <p:cNvPr id="7" name="TextBox 6">
              <a:extLst>
                <a:ext uri="{FF2B5EF4-FFF2-40B4-BE49-F238E27FC236}">
                  <a16:creationId xmlns:a16="http://schemas.microsoft.com/office/drawing/2014/main" id="{C8945C28-D2B8-4031-9A83-75EBE9E6F8E5}"/>
                </a:ext>
              </a:extLst>
            </p:cNvPr>
            <p:cNvSpPr txBox="1"/>
            <p:nvPr/>
          </p:nvSpPr>
          <p:spPr>
            <a:xfrm rot="21105048">
              <a:off x="1174043" y="1851379"/>
              <a:ext cx="2675467" cy="584775"/>
            </a:xfrm>
            <a:prstGeom prst="rect">
              <a:avLst/>
            </a:prstGeom>
            <a:noFill/>
          </p:spPr>
          <p:txBody>
            <a:bodyPr wrap="square" rtlCol="0">
              <a:spAutoFit/>
            </a:bodyPr>
            <a:lstStyle/>
            <a:p>
              <a:r>
                <a:rPr lang="en-US" sz="1400" dirty="0"/>
                <a:t>The Philadelphia Inquirer</a:t>
              </a:r>
            </a:p>
            <a:p>
              <a:endParaRPr lang="en-US" dirty="0"/>
            </a:p>
          </p:txBody>
        </p:sp>
      </p:grpSp>
      <p:grpSp>
        <p:nvGrpSpPr>
          <p:cNvPr id="4" name="Group 3">
            <a:extLst>
              <a:ext uri="{FF2B5EF4-FFF2-40B4-BE49-F238E27FC236}">
                <a16:creationId xmlns:a16="http://schemas.microsoft.com/office/drawing/2014/main" id="{19B0C462-F253-4CCB-B9B9-843D8492BE37}"/>
              </a:ext>
            </a:extLst>
          </p:cNvPr>
          <p:cNvGrpSpPr/>
          <p:nvPr/>
        </p:nvGrpSpPr>
        <p:grpSpPr>
          <a:xfrm>
            <a:off x="635153" y="2792444"/>
            <a:ext cx="5571114" cy="1181158"/>
            <a:chOff x="635153" y="2792444"/>
            <a:chExt cx="5571114" cy="1181158"/>
          </a:xfrm>
        </p:grpSpPr>
        <p:pic>
          <p:nvPicPr>
            <p:cNvPr id="8" name="Picture 7">
              <a:extLst>
                <a:ext uri="{FF2B5EF4-FFF2-40B4-BE49-F238E27FC236}">
                  <a16:creationId xmlns:a16="http://schemas.microsoft.com/office/drawing/2014/main" id="{FE698474-4BD8-4902-A62E-DF81E70E3A51}"/>
                </a:ext>
              </a:extLst>
            </p:cNvPr>
            <p:cNvPicPr>
              <a:picLocks noChangeAspect="1"/>
            </p:cNvPicPr>
            <p:nvPr/>
          </p:nvPicPr>
          <p:blipFill>
            <a:blip r:embed="rId5"/>
            <a:stretch>
              <a:fillRect/>
            </a:stretch>
          </p:blipFill>
          <p:spPr>
            <a:xfrm>
              <a:off x="635153" y="2988285"/>
              <a:ext cx="5571114" cy="985317"/>
            </a:xfrm>
            <a:prstGeom prst="rect">
              <a:avLst/>
            </a:prstGeom>
          </p:spPr>
        </p:pic>
        <p:sp>
          <p:nvSpPr>
            <p:cNvPr id="10" name="TextBox 9">
              <a:extLst>
                <a:ext uri="{FF2B5EF4-FFF2-40B4-BE49-F238E27FC236}">
                  <a16:creationId xmlns:a16="http://schemas.microsoft.com/office/drawing/2014/main" id="{AD4852A8-3B83-41DB-A917-F8C6090582A2}"/>
                </a:ext>
              </a:extLst>
            </p:cNvPr>
            <p:cNvSpPr txBox="1"/>
            <p:nvPr/>
          </p:nvSpPr>
          <p:spPr>
            <a:xfrm>
              <a:off x="3305163" y="2792444"/>
              <a:ext cx="2675467" cy="584775"/>
            </a:xfrm>
            <a:prstGeom prst="rect">
              <a:avLst/>
            </a:prstGeom>
            <a:noFill/>
          </p:spPr>
          <p:txBody>
            <a:bodyPr wrap="square" rtlCol="0">
              <a:spAutoFit/>
            </a:bodyPr>
            <a:lstStyle/>
            <a:p>
              <a:r>
                <a:rPr lang="en-US" sz="1400" dirty="0"/>
                <a:t>The Washington Post</a:t>
              </a:r>
            </a:p>
            <a:p>
              <a:endParaRPr lang="en-US" dirty="0"/>
            </a:p>
          </p:txBody>
        </p:sp>
      </p:grpSp>
      <p:grpSp>
        <p:nvGrpSpPr>
          <p:cNvPr id="13" name="Group 12">
            <a:extLst>
              <a:ext uri="{FF2B5EF4-FFF2-40B4-BE49-F238E27FC236}">
                <a16:creationId xmlns:a16="http://schemas.microsoft.com/office/drawing/2014/main" id="{FEB999D6-820E-4A4E-B578-DC24B2FAB2E3}"/>
              </a:ext>
            </a:extLst>
          </p:cNvPr>
          <p:cNvGrpSpPr/>
          <p:nvPr/>
        </p:nvGrpSpPr>
        <p:grpSpPr>
          <a:xfrm>
            <a:off x="556131" y="4078983"/>
            <a:ext cx="5151328" cy="1562505"/>
            <a:chOff x="556131" y="4078983"/>
            <a:chExt cx="5151328" cy="1562505"/>
          </a:xfrm>
        </p:grpSpPr>
        <p:pic>
          <p:nvPicPr>
            <p:cNvPr id="9" name="Picture 8">
              <a:extLst>
                <a:ext uri="{FF2B5EF4-FFF2-40B4-BE49-F238E27FC236}">
                  <a16:creationId xmlns:a16="http://schemas.microsoft.com/office/drawing/2014/main" id="{BDAD8404-AB0A-4F2D-A903-C640623B0F2A}"/>
                </a:ext>
              </a:extLst>
            </p:cNvPr>
            <p:cNvPicPr>
              <a:picLocks noChangeAspect="1"/>
            </p:cNvPicPr>
            <p:nvPr/>
          </p:nvPicPr>
          <p:blipFill>
            <a:blip r:embed="rId6"/>
            <a:stretch>
              <a:fillRect/>
            </a:stretch>
          </p:blipFill>
          <p:spPr>
            <a:xfrm rot="459009">
              <a:off x="556131" y="4191611"/>
              <a:ext cx="5151328" cy="1449877"/>
            </a:xfrm>
            <a:prstGeom prst="rect">
              <a:avLst/>
            </a:prstGeom>
          </p:spPr>
        </p:pic>
        <p:sp>
          <p:nvSpPr>
            <p:cNvPr id="12" name="TextBox 11">
              <a:extLst>
                <a:ext uri="{FF2B5EF4-FFF2-40B4-BE49-F238E27FC236}">
                  <a16:creationId xmlns:a16="http://schemas.microsoft.com/office/drawing/2014/main" id="{5CD97D62-039F-49AB-9668-9B953B4CA615}"/>
                </a:ext>
              </a:extLst>
            </p:cNvPr>
            <p:cNvSpPr txBox="1"/>
            <p:nvPr/>
          </p:nvSpPr>
          <p:spPr>
            <a:xfrm>
              <a:off x="2774585" y="4078983"/>
              <a:ext cx="2675467" cy="584775"/>
            </a:xfrm>
            <a:prstGeom prst="rect">
              <a:avLst/>
            </a:prstGeom>
            <a:noFill/>
          </p:spPr>
          <p:txBody>
            <a:bodyPr wrap="square" rtlCol="0">
              <a:spAutoFit/>
            </a:bodyPr>
            <a:lstStyle/>
            <a:p>
              <a:r>
                <a:rPr lang="en-US" sz="1400" dirty="0"/>
                <a:t>Patch.com</a:t>
              </a:r>
            </a:p>
            <a:p>
              <a:endParaRPr lang="en-US" dirty="0"/>
            </a:p>
          </p:txBody>
        </p:sp>
      </p:grpSp>
      <p:grpSp>
        <p:nvGrpSpPr>
          <p:cNvPr id="15" name="Group 14">
            <a:extLst>
              <a:ext uri="{FF2B5EF4-FFF2-40B4-BE49-F238E27FC236}">
                <a16:creationId xmlns:a16="http://schemas.microsoft.com/office/drawing/2014/main" id="{DEF241D2-0143-457A-B6A8-C579B5AB1E94}"/>
              </a:ext>
            </a:extLst>
          </p:cNvPr>
          <p:cNvGrpSpPr/>
          <p:nvPr/>
        </p:nvGrpSpPr>
        <p:grpSpPr>
          <a:xfrm>
            <a:off x="495437" y="5463189"/>
            <a:ext cx="5133975" cy="867221"/>
            <a:chOff x="495437" y="5463189"/>
            <a:chExt cx="5133975" cy="867221"/>
          </a:xfrm>
        </p:grpSpPr>
        <p:pic>
          <p:nvPicPr>
            <p:cNvPr id="11" name="Picture 10">
              <a:extLst>
                <a:ext uri="{FF2B5EF4-FFF2-40B4-BE49-F238E27FC236}">
                  <a16:creationId xmlns:a16="http://schemas.microsoft.com/office/drawing/2014/main" id="{43C975D2-010E-4E55-9275-8FB2B305298D}"/>
                </a:ext>
              </a:extLst>
            </p:cNvPr>
            <p:cNvPicPr>
              <a:picLocks noChangeAspect="1"/>
            </p:cNvPicPr>
            <p:nvPr/>
          </p:nvPicPr>
          <p:blipFill>
            <a:blip r:embed="rId7"/>
            <a:stretch>
              <a:fillRect/>
            </a:stretch>
          </p:blipFill>
          <p:spPr>
            <a:xfrm rot="21433675">
              <a:off x="495437" y="5673185"/>
              <a:ext cx="5133975" cy="657225"/>
            </a:xfrm>
            <a:prstGeom prst="rect">
              <a:avLst/>
            </a:prstGeom>
          </p:spPr>
        </p:pic>
        <p:sp>
          <p:nvSpPr>
            <p:cNvPr id="14" name="TextBox 13">
              <a:extLst>
                <a:ext uri="{FF2B5EF4-FFF2-40B4-BE49-F238E27FC236}">
                  <a16:creationId xmlns:a16="http://schemas.microsoft.com/office/drawing/2014/main" id="{203FFAAB-3217-4347-8684-82B562EB1C6B}"/>
                </a:ext>
              </a:extLst>
            </p:cNvPr>
            <p:cNvSpPr txBox="1"/>
            <p:nvPr/>
          </p:nvSpPr>
          <p:spPr>
            <a:xfrm>
              <a:off x="955324" y="5463189"/>
              <a:ext cx="2675467" cy="584775"/>
            </a:xfrm>
            <a:prstGeom prst="rect">
              <a:avLst/>
            </a:prstGeom>
            <a:noFill/>
          </p:spPr>
          <p:txBody>
            <a:bodyPr wrap="square" rtlCol="0">
              <a:spAutoFit/>
            </a:bodyPr>
            <a:lstStyle/>
            <a:p>
              <a:r>
                <a:rPr lang="en-US" sz="1400" dirty="0"/>
                <a:t>The Weather Channel</a:t>
              </a:r>
            </a:p>
            <a:p>
              <a:endParaRPr lang="en-US" dirty="0"/>
            </a:p>
          </p:txBody>
        </p:sp>
      </p:grpSp>
      <p:grpSp>
        <p:nvGrpSpPr>
          <p:cNvPr id="18" name="Group 17">
            <a:extLst>
              <a:ext uri="{FF2B5EF4-FFF2-40B4-BE49-F238E27FC236}">
                <a16:creationId xmlns:a16="http://schemas.microsoft.com/office/drawing/2014/main" id="{2942E8B6-BCBA-4EF4-B1F0-4D2F5CDD26E1}"/>
              </a:ext>
            </a:extLst>
          </p:cNvPr>
          <p:cNvGrpSpPr/>
          <p:nvPr/>
        </p:nvGrpSpPr>
        <p:grpSpPr>
          <a:xfrm>
            <a:off x="8195240" y="4663757"/>
            <a:ext cx="3551506" cy="2122739"/>
            <a:chOff x="8195240" y="4663757"/>
            <a:chExt cx="3551506" cy="2122739"/>
          </a:xfrm>
        </p:grpSpPr>
        <p:pic>
          <p:nvPicPr>
            <p:cNvPr id="6148" name="Picture 4" descr="Nymph and adult female longhorned ticks">
              <a:extLst>
                <a:ext uri="{FF2B5EF4-FFF2-40B4-BE49-F238E27FC236}">
                  <a16:creationId xmlns:a16="http://schemas.microsoft.com/office/drawing/2014/main" id="{B28F4334-6AB8-43CA-B58B-A4CF8840E6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5240" y="4663757"/>
              <a:ext cx="3551506" cy="212273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41A241B-F474-4353-B0E5-6277DBEF221C}"/>
                </a:ext>
              </a:extLst>
            </p:cNvPr>
            <p:cNvSpPr txBox="1"/>
            <p:nvPr/>
          </p:nvSpPr>
          <p:spPr>
            <a:xfrm>
              <a:off x="8195240" y="6490031"/>
              <a:ext cx="2720622" cy="246221"/>
            </a:xfrm>
            <a:prstGeom prst="rect">
              <a:avLst/>
            </a:prstGeom>
            <a:noFill/>
          </p:spPr>
          <p:txBody>
            <a:bodyPr wrap="square" rtlCol="0">
              <a:spAutoFit/>
            </a:bodyPr>
            <a:lstStyle/>
            <a:p>
              <a:r>
                <a:rPr lang="en-US" sz="1000" dirty="0">
                  <a:solidFill>
                    <a:schemeClr val="bg1"/>
                  </a:solidFill>
                </a:rPr>
                <a:t>Image: CDC</a:t>
              </a:r>
            </a:p>
          </p:txBody>
        </p:sp>
      </p:grpSp>
    </p:spTree>
    <p:extLst>
      <p:ext uri="{BB962C8B-B14F-4D97-AF65-F5344CB8AC3E}">
        <p14:creationId xmlns:p14="http://schemas.microsoft.com/office/powerpoint/2010/main" val="21505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836E-9ACD-44D5-9B8F-B6DB4B0A40EF}"/>
              </a:ext>
            </a:extLst>
          </p:cNvPr>
          <p:cNvSpPr>
            <a:spLocks noGrp="1"/>
          </p:cNvSpPr>
          <p:nvPr>
            <p:ph type="title"/>
          </p:nvPr>
        </p:nvSpPr>
        <p:spPr>
          <a:xfrm>
            <a:off x="1915591" y="635397"/>
            <a:ext cx="9599076" cy="1280890"/>
          </a:xfrm>
        </p:spPr>
        <p:txBody>
          <a:bodyPr/>
          <a:lstStyle/>
          <a:p>
            <a:r>
              <a:rPr lang="en-US" dirty="0"/>
              <a:t>Symptoms of tick-borne diseases</a:t>
            </a:r>
          </a:p>
        </p:txBody>
      </p:sp>
      <p:sp>
        <p:nvSpPr>
          <p:cNvPr id="7" name="Content Placeholder 2">
            <a:extLst>
              <a:ext uri="{FF2B5EF4-FFF2-40B4-BE49-F238E27FC236}">
                <a16:creationId xmlns:a16="http://schemas.microsoft.com/office/drawing/2014/main" id="{5FA62DDE-BC29-45C2-8C03-0DB3610B6E0B}"/>
              </a:ext>
            </a:extLst>
          </p:cNvPr>
          <p:cNvSpPr txBox="1">
            <a:spLocks/>
          </p:cNvSpPr>
          <p:nvPr/>
        </p:nvSpPr>
        <p:spPr>
          <a:xfrm>
            <a:off x="1773252" y="1468424"/>
            <a:ext cx="6020919" cy="500178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000" dirty="0"/>
              <a:t>Early signs (usually 2-30 days after infection) can include:</a:t>
            </a:r>
          </a:p>
          <a:p>
            <a:pPr lvl="1"/>
            <a:r>
              <a:rPr lang="en-US" sz="1800" dirty="0"/>
              <a:t>Skin rash</a:t>
            </a:r>
          </a:p>
          <a:p>
            <a:pPr lvl="1"/>
            <a:r>
              <a:rPr lang="en-US" sz="1800" dirty="0"/>
              <a:t>Flu-like symptoms</a:t>
            </a:r>
          </a:p>
          <a:p>
            <a:pPr lvl="1"/>
            <a:r>
              <a:rPr lang="en-US" sz="1800" dirty="0"/>
              <a:t>Fever</a:t>
            </a:r>
          </a:p>
          <a:p>
            <a:pPr lvl="1"/>
            <a:r>
              <a:rPr lang="en-US" sz="1800" dirty="0"/>
              <a:t>Fatigue</a:t>
            </a:r>
          </a:p>
          <a:p>
            <a:pPr lvl="1"/>
            <a:r>
              <a:rPr lang="en-US" sz="1800" dirty="0"/>
              <a:t>Headache</a:t>
            </a:r>
          </a:p>
          <a:p>
            <a:pPr lvl="1"/>
            <a:r>
              <a:rPr lang="en-US" sz="1800" dirty="0"/>
              <a:t>Muscle aches</a:t>
            </a:r>
          </a:p>
          <a:p>
            <a:pPr lvl="1"/>
            <a:r>
              <a:rPr lang="en-US" sz="1800" dirty="0"/>
              <a:t>Joint pain</a:t>
            </a:r>
          </a:p>
          <a:p>
            <a:pPr lvl="1"/>
            <a:r>
              <a:rPr lang="en-US" sz="1800" dirty="0"/>
              <a:t>Dizziness</a:t>
            </a:r>
          </a:p>
          <a:p>
            <a:pPr marL="457200" lvl="1" indent="0">
              <a:buNone/>
            </a:pPr>
            <a:endParaRPr lang="en-US" sz="1800" dirty="0"/>
          </a:p>
          <a:p>
            <a:r>
              <a:rPr lang="en-US" sz="2000" dirty="0"/>
              <a:t>Additional symptoms:</a:t>
            </a:r>
          </a:p>
          <a:p>
            <a:pPr lvl="1"/>
            <a:r>
              <a:rPr lang="en-US" sz="1800" dirty="0"/>
              <a:t>Facial weakness</a:t>
            </a:r>
          </a:p>
          <a:p>
            <a:pPr lvl="1"/>
            <a:r>
              <a:rPr lang="en-US" sz="1800" dirty="0"/>
              <a:t>Allergy to red meat?</a:t>
            </a:r>
          </a:p>
        </p:txBody>
      </p:sp>
      <p:grpSp>
        <p:nvGrpSpPr>
          <p:cNvPr id="4" name="Group 3">
            <a:extLst>
              <a:ext uri="{FF2B5EF4-FFF2-40B4-BE49-F238E27FC236}">
                <a16:creationId xmlns:a16="http://schemas.microsoft.com/office/drawing/2014/main" id="{D3E63941-C7DB-4317-B68B-5EA3E8E7A64E}"/>
              </a:ext>
            </a:extLst>
          </p:cNvPr>
          <p:cNvGrpSpPr/>
          <p:nvPr/>
        </p:nvGrpSpPr>
        <p:grpSpPr>
          <a:xfrm>
            <a:off x="6414335" y="2151191"/>
            <a:ext cx="4403637" cy="2475378"/>
            <a:chOff x="5565166" y="2134722"/>
            <a:chExt cx="4403637" cy="2475378"/>
          </a:xfrm>
        </p:grpSpPr>
        <p:pic>
          <p:nvPicPr>
            <p:cNvPr id="7170" name="Picture 2" descr="Image result for bulls eye rash">
              <a:extLst>
                <a:ext uri="{FF2B5EF4-FFF2-40B4-BE49-F238E27FC236}">
                  <a16:creationId xmlns:a16="http://schemas.microsoft.com/office/drawing/2014/main" id="{5D99D76C-86D2-41F9-8F3C-01CE293E6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166" y="2134722"/>
              <a:ext cx="4403637" cy="247537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D201712-8913-478A-A78E-E26A568F35FC}"/>
                </a:ext>
              </a:extLst>
            </p:cNvPr>
            <p:cNvSpPr txBox="1"/>
            <p:nvPr/>
          </p:nvSpPr>
          <p:spPr>
            <a:xfrm>
              <a:off x="5570810" y="4334962"/>
              <a:ext cx="2517422" cy="246221"/>
            </a:xfrm>
            <a:prstGeom prst="rect">
              <a:avLst/>
            </a:prstGeom>
            <a:noFill/>
          </p:spPr>
          <p:txBody>
            <a:bodyPr wrap="square" rtlCol="0">
              <a:spAutoFit/>
            </a:bodyPr>
            <a:lstStyle/>
            <a:p>
              <a:r>
                <a:rPr lang="en-US" sz="1000" dirty="0">
                  <a:solidFill>
                    <a:schemeClr val="bg1"/>
                  </a:solidFill>
                </a:rPr>
                <a:t>Image: www.bbc.com</a:t>
              </a:r>
            </a:p>
          </p:txBody>
        </p:sp>
      </p:grpSp>
      <p:grpSp>
        <p:nvGrpSpPr>
          <p:cNvPr id="5" name="Group 4">
            <a:extLst>
              <a:ext uri="{FF2B5EF4-FFF2-40B4-BE49-F238E27FC236}">
                <a16:creationId xmlns:a16="http://schemas.microsoft.com/office/drawing/2014/main" id="{FA94B26C-2CAA-42E2-992E-23807F9FC870}"/>
              </a:ext>
            </a:extLst>
          </p:cNvPr>
          <p:cNvGrpSpPr/>
          <p:nvPr/>
        </p:nvGrpSpPr>
        <p:grpSpPr>
          <a:xfrm>
            <a:off x="9369665" y="2746604"/>
            <a:ext cx="2740531" cy="3662256"/>
            <a:chOff x="9335052" y="2833994"/>
            <a:chExt cx="2740531" cy="3662256"/>
          </a:xfrm>
        </p:grpSpPr>
        <p:pic>
          <p:nvPicPr>
            <p:cNvPr id="7172" name="Picture 4" descr="Image result for facial paralysis tick bite">
              <a:extLst>
                <a:ext uri="{FF2B5EF4-FFF2-40B4-BE49-F238E27FC236}">
                  <a16:creationId xmlns:a16="http://schemas.microsoft.com/office/drawing/2014/main" id="{50ADF987-FF87-4976-AE02-B20C3C3836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5052" y="2833994"/>
              <a:ext cx="2740531" cy="365404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94CA4FA-1D27-4E75-8411-D697507E29D5}"/>
                </a:ext>
              </a:extLst>
            </p:cNvPr>
            <p:cNvSpPr txBox="1"/>
            <p:nvPr/>
          </p:nvSpPr>
          <p:spPr>
            <a:xfrm>
              <a:off x="9335052" y="6250029"/>
              <a:ext cx="2517422" cy="246221"/>
            </a:xfrm>
            <a:prstGeom prst="rect">
              <a:avLst/>
            </a:prstGeom>
            <a:noFill/>
          </p:spPr>
          <p:txBody>
            <a:bodyPr wrap="square" rtlCol="0">
              <a:spAutoFit/>
            </a:bodyPr>
            <a:lstStyle/>
            <a:p>
              <a:r>
                <a:rPr lang="en-US" sz="1000" dirty="0">
                  <a:solidFill>
                    <a:schemeClr val="bg1"/>
                  </a:solidFill>
                </a:rPr>
                <a:t>Image: www.independent.co.uk</a:t>
              </a:r>
            </a:p>
          </p:txBody>
        </p:sp>
      </p:grpSp>
      <p:sp>
        <p:nvSpPr>
          <p:cNvPr id="16" name="AutoShape 8" descr="Image result for red meat">
            <a:extLst>
              <a:ext uri="{FF2B5EF4-FFF2-40B4-BE49-F238E27FC236}">
                <a16:creationId xmlns:a16="http://schemas.microsoft.com/office/drawing/2014/main" id="{5DF76673-312E-4971-A5E7-489921A26B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a:extLst>
              <a:ext uri="{FF2B5EF4-FFF2-40B4-BE49-F238E27FC236}">
                <a16:creationId xmlns:a16="http://schemas.microsoft.com/office/drawing/2014/main" id="{3386A00B-A13D-4313-8F39-D54C78DAB10C}"/>
              </a:ext>
            </a:extLst>
          </p:cNvPr>
          <p:cNvGrpSpPr/>
          <p:nvPr/>
        </p:nvGrpSpPr>
        <p:grpSpPr>
          <a:xfrm>
            <a:off x="5860372" y="4596171"/>
            <a:ext cx="3178357" cy="2120560"/>
            <a:chOff x="5895365" y="4661015"/>
            <a:chExt cx="3178357" cy="2120560"/>
          </a:xfrm>
        </p:grpSpPr>
        <p:pic>
          <p:nvPicPr>
            <p:cNvPr id="7178" name="Picture 10" descr="Image result for red meat">
              <a:extLst>
                <a:ext uri="{FF2B5EF4-FFF2-40B4-BE49-F238E27FC236}">
                  <a16:creationId xmlns:a16="http://schemas.microsoft.com/office/drawing/2014/main" id="{1F937B7C-7BA3-4CEB-B0B2-9967035243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5365" y="4661015"/>
              <a:ext cx="3178357" cy="212056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E27BB8F-F81E-4637-B3EA-0377F98F8CEE}"/>
                </a:ext>
              </a:extLst>
            </p:cNvPr>
            <p:cNvSpPr txBox="1"/>
            <p:nvPr/>
          </p:nvSpPr>
          <p:spPr>
            <a:xfrm>
              <a:off x="5895365" y="6535202"/>
              <a:ext cx="2517422" cy="246221"/>
            </a:xfrm>
            <a:prstGeom prst="rect">
              <a:avLst/>
            </a:prstGeom>
            <a:noFill/>
          </p:spPr>
          <p:txBody>
            <a:bodyPr wrap="square" rtlCol="0">
              <a:spAutoFit/>
            </a:bodyPr>
            <a:lstStyle/>
            <a:p>
              <a:r>
                <a:rPr lang="en-US" sz="1000" dirty="0">
                  <a:solidFill>
                    <a:schemeClr val="bg1"/>
                  </a:solidFill>
                </a:rPr>
                <a:t>Image: Sean </a:t>
              </a:r>
              <a:r>
                <a:rPr lang="en-US" sz="1000" dirty="0" err="1">
                  <a:solidFill>
                    <a:schemeClr val="bg1"/>
                  </a:solidFill>
                </a:rPr>
                <a:t>Dreilinger</a:t>
              </a:r>
              <a:r>
                <a:rPr lang="en-US" sz="1000" dirty="0">
                  <a:solidFill>
                    <a:schemeClr val="bg1"/>
                  </a:solidFill>
                </a:rPr>
                <a:t> via flickr.com</a:t>
              </a:r>
            </a:p>
          </p:txBody>
        </p:sp>
      </p:grpSp>
    </p:spTree>
    <p:extLst>
      <p:ext uri="{BB962C8B-B14F-4D97-AF65-F5344CB8AC3E}">
        <p14:creationId xmlns:p14="http://schemas.microsoft.com/office/powerpoint/2010/main" val="20125789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399"/>
                                          </p:stCondLst>
                                        </p:cTn>
                                        <p:tgtEl>
                                          <p:spTgt spid="4"/>
                                        </p:tgtEl>
                                        <p:attrNameLst>
                                          <p:attrName>style.visibility</p:attrName>
                                        </p:attrNameLst>
                                      </p:cBhvr>
                                      <p:to>
                                        <p:strVal val="visible"/>
                                      </p:to>
                                    </p:set>
                                  </p:childTnLst>
                                </p:cTn>
                              </p:par>
                            </p:childTnLst>
                          </p:cTn>
                        </p:par>
                        <p:par>
                          <p:cTn id="7" fill="hold">
                            <p:stCondLst>
                              <p:cond delay="400"/>
                            </p:stCondLst>
                            <p:childTnLst>
                              <p:par>
                                <p:cTn id="8" presetID="1" presetClass="entr" presetSubtype="0" fill="hold" nodeType="afterEffect">
                                  <p:stCondLst>
                                    <p:cond delay="0"/>
                                  </p:stCondLst>
                                  <p:childTnLst>
                                    <p:set>
                                      <p:cBhvr>
                                        <p:cTn id="9" dur="1" fill="hold">
                                          <p:stCondLst>
                                            <p:cond delay="399"/>
                                          </p:stCondLst>
                                        </p:cTn>
                                        <p:tgtEl>
                                          <p:spTgt spid="5"/>
                                        </p:tgtEl>
                                        <p:attrNameLst>
                                          <p:attrName>style.visibility</p:attrName>
                                        </p:attrNameLst>
                                      </p:cBhvr>
                                      <p:to>
                                        <p:strVal val="visible"/>
                                      </p:to>
                                    </p:set>
                                  </p:childTnLst>
                                </p:cTn>
                              </p:par>
                            </p:childTnLst>
                          </p:cTn>
                        </p:par>
                        <p:par>
                          <p:cTn id="10" fill="hold">
                            <p:stCondLst>
                              <p:cond delay="800"/>
                            </p:stCondLst>
                            <p:childTnLst>
                              <p:par>
                                <p:cTn id="11" presetID="1" presetClass="entr" presetSubtype="0" fill="hold" nodeType="afterEffect">
                                  <p:stCondLst>
                                    <p:cond delay="0"/>
                                  </p:stCondLst>
                                  <p:childTnLst>
                                    <p:set>
                                      <p:cBhvr>
                                        <p:cTn id="12" dur="1" fill="hold">
                                          <p:stCondLst>
                                            <p:cond delay="3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3F2F-58AC-4310-A8CB-D697390DE0BD}"/>
              </a:ext>
            </a:extLst>
          </p:cNvPr>
          <p:cNvSpPr>
            <a:spLocks noGrp="1"/>
          </p:cNvSpPr>
          <p:nvPr>
            <p:ph type="title"/>
          </p:nvPr>
        </p:nvSpPr>
        <p:spPr>
          <a:xfrm>
            <a:off x="2209102" y="624110"/>
            <a:ext cx="9429742" cy="1280890"/>
          </a:xfrm>
        </p:spPr>
        <p:txBody>
          <a:bodyPr>
            <a:normAutofit/>
          </a:bodyPr>
          <a:lstStyle/>
          <a:p>
            <a:r>
              <a:rPr lang="en-US" sz="3800" dirty="0"/>
              <a:t>How can I prevent tick-borne disease?</a:t>
            </a:r>
          </a:p>
        </p:txBody>
      </p:sp>
      <p:sp>
        <p:nvSpPr>
          <p:cNvPr id="3" name="Content Placeholder 2">
            <a:extLst>
              <a:ext uri="{FF2B5EF4-FFF2-40B4-BE49-F238E27FC236}">
                <a16:creationId xmlns:a16="http://schemas.microsoft.com/office/drawing/2014/main" id="{C4E23EFD-A6C0-4A6A-B78F-A136081B827F}"/>
              </a:ext>
            </a:extLst>
          </p:cNvPr>
          <p:cNvSpPr>
            <a:spLocks noGrp="1"/>
          </p:cNvSpPr>
          <p:nvPr>
            <p:ph sz="half" idx="1"/>
          </p:nvPr>
        </p:nvSpPr>
        <p:spPr>
          <a:xfrm>
            <a:off x="3029479" y="1905000"/>
            <a:ext cx="7615944" cy="3777622"/>
          </a:xfrm>
        </p:spPr>
        <p:txBody>
          <a:bodyPr>
            <a:noAutofit/>
          </a:bodyPr>
          <a:lstStyle/>
          <a:p>
            <a:r>
              <a:rPr lang="en-US" sz="2000" dirty="0"/>
              <a:t>Don’t let a tick bite you!</a:t>
            </a:r>
          </a:p>
          <a:p>
            <a:r>
              <a:rPr lang="en-US" sz="2000" dirty="0"/>
              <a:t>Some strategies to prevent bites:</a:t>
            </a:r>
          </a:p>
          <a:p>
            <a:pPr lvl="1"/>
            <a:r>
              <a:rPr lang="en-US" sz="2000" dirty="0"/>
              <a:t>Use an EPA-registered </a:t>
            </a:r>
            <a:r>
              <a:rPr lang="en-US" sz="2000" b="1" dirty="0"/>
              <a:t>insect repellent </a:t>
            </a:r>
            <a:r>
              <a:rPr lang="en-US" sz="2000" dirty="0"/>
              <a:t>according to product label instructions and permethrin on clothes.</a:t>
            </a:r>
          </a:p>
          <a:p>
            <a:pPr lvl="1"/>
            <a:r>
              <a:rPr lang="en-US" sz="2000" dirty="0"/>
              <a:t>Wear light-colored </a:t>
            </a:r>
            <a:r>
              <a:rPr lang="en-US" sz="2000" b="1" dirty="0"/>
              <a:t>long pants </a:t>
            </a:r>
            <a:r>
              <a:rPr lang="en-US" sz="2000" dirty="0"/>
              <a:t>and sleeves and </a:t>
            </a:r>
            <a:r>
              <a:rPr lang="en-US" sz="2000" b="1" dirty="0"/>
              <a:t>tuck pants into socks.</a:t>
            </a:r>
          </a:p>
          <a:p>
            <a:pPr lvl="1"/>
            <a:r>
              <a:rPr lang="en-US" sz="2000" dirty="0"/>
              <a:t>Stay on </a:t>
            </a:r>
            <a:r>
              <a:rPr lang="en-US" sz="2000" b="1" dirty="0"/>
              <a:t>paths</a:t>
            </a:r>
            <a:r>
              <a:rPr lang="en-US" sz="2000" dirty="0"/>
              <a:t> and away from the woods when outside.</a:t>
            </a:r>
            <a:endParaRPr lang="en-US" sz="2000" b="1" dirty="0"/>
          </a:p>
          <a:p>
            <a:pPr lvl="1"/>
            <a:r>
              <a:rPr lang="en-US" sz="2000" b="1" dirty="0"/>
              <a:t>Shower</a:t>
            </a:r>
            <a:r>
              <a:rPr lang="en-US" sz="2000" dirty="0"/>
              <a:t> as soon as you get inside and </a:t>
            </a:r>
            <a:r>
              <a:rPr lang="en-US" sz="2000" b="1" dirty="0"/>
              <a:t>dry clothes on high heat </a:t>
            </a:r>
            <a:r>
              <a:rPr lang="en-US" sz="2000" dirty="0"/>
              <a:t>for 10 minutes.</a:t>
            </a:r>
          </a:p>
        </p:txBody>
      </p:sp>
    </p:spTree>
    <p:extLst>
      <p:ext uri="{BB962C8B-B14F-4D97-AF65-F5344CB8AC3E}">
        <p14:creationId xmlns:p14="http://schemas.microsoft.com/office/powerpoint/2010/main" val="416111635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605A-6A77-48DD-90F6-EBD45A3A8F68}"/>
              </a:ext>
            </a:extLst>
          </p:cNvPr>
          <p:cNvSpPr>
            <a:spLocks noGrp="1"/>
          </p:cNvSpPr>
          <p:nvPr>
            <p:ph type="title"/>
          </p:nvPr>
        </p:nvSpPr>
        <p:spPr>
          <a:xfrm>
            <a:off x="2211925" y="624110"/>
            <a:ext cx="8911687" cy="1280890"/>
          </a:xfrm>
        </p:spPr>
        <p:txBody>
          <a:bodyPr/>
          <a:lstStyle/>
          <a:p>
            <a:r>
              <a:rPr lang="en-US" dirty="0"/>
              <a:t>Tick Checks</a:t>
            </a:r>
          </a:p>
        </p:txBody>
      </p:sp>
      <p:sp>
        <p:nvSpPr>
          <p:cNvPr id="3" name="Content Placeholder 2">
            <a:extLst>
              <a:ext uri="{FF2B5EF4-FFF2-40B4-BE49-F238E27FC236}">
                <a16:creationId xmlns:a16="http://schemas.microsoft.com/office/drawing/2014/main" id="{F621BBC8-267F-43B5-8B31-849E8759EA99}"/>
              </a:ext>
            </a:extLst>
          </p:cNvPr>
          <p:cNvSpPr>
            <a:spLocks noGrp="1"/>
          </p:cNvSpPr>
          <p:nvPr>
            <p:ph idx="1"/>
          </p:nvPr>
        </p:nvSpPr>
        <p:spPr>
          <a:xfrm>
            <a:off x="2431166" y="1905000"/>
            <a:ext cx="4838877" cy="3777622"/>
          </a:xfrm>
        </p:spPr>
        <p:txBody>
          <a:bodyPr/>
          <a:lstStyle/>
          <a:p>
            <a:pPr>
              <a:lnSpc>
                <a:spcPct val="150000"/>
              </a:lnSpc>
            </a:pPr>
            <a:r>
              <a:rPr lang="en-US" dirty="0"/>
              <a:t>Try to perform tick checks </a:t>
            </a:r>
            <a:r>
              <a:rPr lang="en-US" b="1" dirty="0"/>
              <a:t>regularly</a:t>
            </a:r>
            <a:r>
              <a:rPr lang="en-US" dirty="0"/>
              <a:t>, especially</a:t>
            </a:r>
            <a:r>
              <a:rPr lang="en-US" b="1" dirty="0"/>
              <a:t> </a:t>
            </a:r>
            <a:r>
              <a:rPr lang="en-US" dirty="0"/>
              <a:t>after you’ve been outside.</a:t>
            </a:r>
          </a:p>
          <a:p>
            <a:pPr>
              <a:lnSpc>
                <a:spcPct val="150000"/>
              </a:lnSpc>
            </a:pPr>
            <a:r>
              <a:rPr lang="en-US" dirty="0"/>
              <a:t>Ticks love to hide in </a:t>
            </a:r>
            <a:r>
              <a:rPr lang="en-US" b="1" dirty="0"/>
              <a:t>hard-to-see areas</a:t>
            </a:r>
            <a:r>
              <a:rPr lang="en-US" dirty="0"/>
              <a:t> so be sure to check the places shown in the photo.</a:t>
            </a:r>
          </a:p>
          <a:p>
            <a:pPr>
              <a:lnSpc>
                <a:spcPct val="150000"/>
              </a:lnSpc>
            </a:pPr>
            <a:r>
              <a:rPr lang="en-US" dirty="0"/>
              <a:t>Watch out: ticks can easily be mistaken for freckles, so look and feel for </a:t>
            </a:r>
            <a:r>
              <a:rPr lang="en-US" b="1" dirty="0"/>
              <a:t>bumps</a:t>
            </a:r>
            <a:r>
              <a:rPr lang="en-US" dirty="0"/>
              <a:t>!</a:t>
            </a:r>
          </a:p>
        </p:txBody>
      </p:sp>
      <p:pic>
        <p:nvPicPr>
          <p:cNvPr id="4" name="Picture 3" descr="Clipart image of a woman illustrating where on the body to look for ticks: in and around the hair, in and around ears, under the arms, inside belly button, between the legs, back of the knees">
            <a:extLst>
              <a:ext uri="{FF2B5EF4-FFF2-40B4-BE49-F238E27FC236}">
                <a16:creationId xmlns:a16="http://schemas.microsoft.com/office/drawing/2014/main" id="{78F4732D-E8B9-456A-892C-730FCA9046A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28306" y="221981"/>
            <a:ext cx="3815645" cy="4189447"/>
          </a:xfrm>
          <a:prstGeom prst="rect">
            <a:avLst/>
          </a:prstGeom>
          <a:noFill/>
          <a:ln>
            <a:noFill/>
          </a:ln>
        </p:spPr>
      </p:pic>
      <p:pic>
        <p:nvPicPr>
          <p:cNvPr id="8194" name="Picture 2" descr="Image result for tick bite">
            <a:extLst>
              <a:ext uri="{FF2B5EF4-FFF2-40B4-BE49-F238E27FC236}">
                <a16:creationId xmlns:a16="http://schemas.microsoft.com/office/drawing/2014/main" id="{BD12D011-71A0-4F69-B6FD-B1F180058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223" y="4324178"/>
            <a:ext cx="2757735" cy="24268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7EB231-507E-4DEE-8C8F-D0114FB1EBFA}"/>
              </a:ext>
            </a:extLst>
          </p:cNvPr>
          <p:cNvSpPr txBox="1"/>
          <p:nvPr/>
        </p:nvSpPr>
        <p:spPr>
          <a:xfrm>
            <a:off x="7404321" y="6512945"/>
            <a:ext cx="1772356" cy="230832"/>
          </a:xfrm>
          <a:prstGeom prst="rect">
            <a:avLst/>
          </a:prstGeom>
          <a:noFill/>
        </p:spPr>
        <p:txBody>
          <a:bodyPr wrap="square" rtlCol="0">
            <a:spAutoFit/>
          </a:bodyPr>
          <a:lstStyle/>
          <a:p>
            <a:r>
              <a:rPr lang="en-US" sz="900" dirty="0">
                <a:solidFill>
                  <a:schemeClr val="bg1"/>
                </a:solidFill>
              </a:rPr>
              <a:t>Image: Wikimedia</a:t>
            </a:r>
          </a:p>
        </p:txBody>
      </p:sp>
      <p:sp>
        <p:nvSpPr>
          <p:cNvPr id="7" name="TextBox 6">
            <a:extLst>
              <a:ext uri="{FF2B5EF4-FFF2-40B4-BE49-F238E27FC236}">
                <a16:creationId xmlns:a16="http://schemas.microsoft.com/office/drawing/2014/main" id="{E214EB1F-435A-4253-97D3-5A3CA5138FA9}"/>
              </a:ext>
            </a:extLst>
          </p:cNvPr>
          <p:cNvSpPr txBox="1"/>
          <p:nvPr/>
        </p:nvSpPr>
        <p:spPr>
          <a:xfrm>
            <a:off x="10785639" y="4208762"/>
            <a:ext cx="1772356" cy="230832"/>
          </a:xfrm>
          <a:prstGeom prst="rect">
            <a:avLst/>
          </a:prstGeom>
          <a:noFill/>
        </p:spPr>
        <p:txBody>
          <a:bodyPr wrap="square" rtlCol="0">
            <a:spAutoFit/>
          </a:bodyPr>
          <a:lstStyle/>
          <a:p>
            <a:r>
              <a:rPr lang="en-US" sz="900" dirty="0"/>
              <a:t>Image: CDC</a:t>
            </a:r>
          </a:p>
        </p:txBody>
      </p:sp>
      <p:sp>
        <p:nvSpPr>
          <p:cNvPr id="6" name="Arrow: Right 5">
            <a:extLst>
              <a:ext uri="{FF2B5EF4-FFF2-40B4-BE49-F238E27FC236}">
                <a16:creationId xmlns:a16="http://schemas.microsoft.com/office/drawing/2014/main" id="{3375DA54-E4A0-4AAB-951D-DC5514AAB6F6}"/>
              </a:ext>
            </a:extLst>
          </p:cNvPr>
          <p:cNvSpPr/>
          <p:nvPr/>
        </p:nvSpPr>
        <p:spPr>
          <a:xfrm rot="20143162">
            <a:off x="7155079" y="2983802"/>
            <a:ext cx="575359" cy="464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56269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8826</TotalTime>
  <Words>2482</Words>
  <Application>Microsoft Office PowerPoint</Application>
  <PresentationFormat>Widescreen</PresentationFormat>
  <Paragraphs>173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Wisp</vt:lpstr>
      <vt:lpstr>Don’t Let a Tick Make You Sick</vt:lpstr>
      <vt:lpstr>Why should I care about ticks?</vt:lpstr>
      <vt:lpstr>The Lowdown on Ticks</vt:lpstr>
      <vt:lpstr>PowerPoint Presentation</vt:lpstr>
      <vt:lpstr>PowerPoint Presentation</vt:lpstr>
      <vt:lpstr>Asian longhorned tick</vt:lpstr>
      <vt:lpstr>Symptoms of tick-borne diseases</vt:lpstr>
      <vt:lpstr>How can I prevent tick-borne disease?</vt:lpstr>
      <vt:lpstr>Tick Checks</vt:lpstr>
      <vt:lpstr>What if I find an attached tick?</vt:lpstr>
      <vt:lpstr>PowerPoint Presentation</vt:lpstr>
      <vt:lpstr>http://bit.ly/tickquiz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Tick Tock: No Time For Lyme</dc:title>
  <dc:creator>Lifshitz, Jenna</dc:creator>
  <cp:lastModifiedBy>Reale, Krista</cp:lastModifiedBy>
  <cp:revision>72</cp:revision>
  <dcterms:created xsi:type="dcterms:W3CDTF">2019-07-26T15:38:52Z</dcterms:created>
  <dcterms:modified xsi:type="dcterms:W3CDTF">2020-08-18T18:39:12Z</dcterms:modified>
</cp:coreProperties>
</file>