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4"/>
  </p:sldMasterIdLst>
  <p:notesMasterIdLst>
    <p:notesMasterId r:id="rId38"/>
  </p:notesMasterIdLst>
  <p:sldIdLst>
    <p:sldId id="256" r:id="rId5"/>
    <p:sldId id="626" r:id="rId6"/>
    <p:sldId id="627" r:id="rId7"/>
    <p:sldId id="374" r:id="rId8"/>
    <p:sldId id="617" r:id="rId9"/>
    <p:sldId id="391" r:id="rId10"/>
    <p:sldId id="616" r:id="rId11"/>
    <p:sldId id="341" r:id="rId12"/>
    <p:sldId id="609" r:id="rId13"/>
    <p:sldId id="602" r:id="rId14"/>
    <p:sldId id="610" r:id="rId15"/>
    <p:sldId id="603" r:id="rId16"/>
    <p:sldId id="611" r:id="rId17"/>
    <p:sldId id="612" r:id="rId18"/>
    <p:sldId id="623" r:id="rId19"/>
    <p:sldId id="613" r:id="rId20"/>
    <p:sldId id="628" r:id="rId21"/>
    <p:sldId id="492" r:id="rId22"/>
    <p:sldId id="493" r:id="rId23"/>
    <p:sldId id="373" r:id="rId24"/>
    <p:sldId id="496" r:id="rId25"/>
    <p:sldId id="325" r:id="rId26"/>
    <p:sldId id="622" r:id="rId27"/>
    <p:sldId id="620" r:id="rId28"/>
    <p:sldId id="618" r:id="rId29"/>
    <p:sldId id="472" r:id="rId30"/>
    <p:sldId id="312" r:id="rId31"/>
    <p:sldId id="621" r:id="rId32"/>
    <p:sldId id="624" r:id="rId33"/>
    <p:sldId id="293" r:id="rId34"/>
    <p:sldId id="461" r:id="rId35"/>
    <p:sldId id="471" r:id="rId36"/>
    <p:sldId id="46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F7C37B-5C49-4093-A40C-9999110F48AB}">
          <p14:sldIdLst>
            <p14:sldId id="256"/>
          </p14:sldIdLst>
        </p14:section>
        <p14:section name="Summary Section" id="{D7F827AB-7618-4E3C-9389-0C1ABA205D7D}">
          <p14:sldIdLst>
            <p14:sldId id="626"/>
          </p14:sldIdLst>
        </p14:section>
        <p14:section name="Why are vaccines important?" id="{CD334E9B-F96F-433F-82FF-08337A5064B2}">
          <p14:sldIdLst>
            <p14:sldId id="627"/>
            <p14:sldId id="374"/>
            <p14:sldId id="617"/>
            <p14:sldId id="391"/>
            <p14:sldId id="616"/>
            <p14:sldId id="341"/>
            <p14:sldId id="609"/>
          </p14:sldIdLst>
        </p14:section>
        <p14:section name="Adolescent Immunization Recommendations" id="{52F0905C-E22C-4B10-8CAC-FAF66F4945A6}">
          <p14:sldIdLst>
            <p14:sldId id="602"/>
            <p14:sldId id="610"/>
            <p14:sldId id="603"/>
            <p14:sldId id="611"/>
            <p14:sldId id="612"/>
            <p14:sldId id="623"/>
            <p14:sldId id="613"/>
          </p14:sldIdLst>
        </p14:section>
        <p14:section name="Human Papillomavirus (HPV)" id="{ADD8E0E2-1052-4D18-81CC-608DF49D93EF}">
          <p14:sldIdLst>
            <p14:sldId id="628"/>
            <p14:sldId id="492"/>
            <p14:sldId id="493"/>
            <p14:sldId id="373"/>
            <p14:sldId id="496"/>
            <p14:sldId id="325"/>
          </p14:sldIdLst>
        </p14:section>
        <p14:section name="Frequently asked questions" id="{5B84D6C4-7D09-4DE7-B566-5C8BBCDB56EB}">
          <p14:sldIdLst>
            <p14:sldId id="622"/>
            <p14:sldId id="620"/>
            <p14:sldId id="618"/>
            <p14:sldId id="472"/>
            <p14:sldId id="312"/>
            <p14:sldId id="621"/>
          </p14:sldIdLst>
        </p14:section>
        <p14:section name="Resources" id="{7D822896-B3B3-4FD0-9760-225E01518923}">
          <p14:sldIdLst>
            <p14:sldId id="624"/>
            <p14:sldId id="293"/>
            <p14:sldId id="461"/>
            <p14:sldId id="471"/>
            <p14:sldId id="4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D214F-A0F1-4160-8C05-092CC20E9FB0}" v="7" dt="2020-07-09T19:59:27.252"/>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48980" autoAdjust="0"/>
  </p:normalViewPr>
  <p:slideViewPr>
    <p:cSldViewPr snapToGrid="0">
      <p:cViewPr varScale="1">
        <p:scale>
          <a:sx n="52" d="100"/>
          <a:sy n="52" d="100"/>
        </p:scale>
        <p:origin x="2688" y="6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78C0B-C2E7-4643-B844-C7649BEEB1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D00AA3-4575-4362-AF06-35B03B6A813C}">
      <dgm:prSet/>
      <dgm:spPr/>
      <dgm:t>
        <a:bodyPr/>
        <a:lstStyle/>
        <a:p>
          <a:r>
            <a:rPr lang="en-US" b="0" i="0" dirty="0"/>
            <a:t>Vaccines are one of the most convenient and safest preventive care measures available.</a:t>
          </a:r>
          <a:endParaRPr lang="en-US" dirty="0"/>
        </a:p>
      </dgm:t>
    </dgm:pt>
    <dgm:pt modelId="{7F70C67F-EAA7-4C63-8C5B-1BF0C3DAB6CC}" type="parTrans" cxnId="{C450607B-B961-4CA3-8E22-612EDC3C4F7C}">
      <dgm:prSet/>
      <dgm:spPr/>
      <dgm:t>
        <a:bodyPr/>
        <a:lstStyle/>
        <a:p>
          <a:endParaRPr lang="en-US"/>
        </a:p>
      </dgm:t>
    </dgm:pt>
    <dgm:pt modelId="{4C4969D7-9405-491D-BAD3-FE593BCEB4BA}" type="sibTrans" cxnId="{C450607B-B961-4CA3-8E22-612EDC3C4F7C}">
      <dgm:prSet/>
      <dgm:spPr/>
      <dgm:t>
        <a:bodyPr/>
        <a:lstStyle/>
        <a:p>
          <a:endParaRPr lang="en-US"/>
        </a:p>
      </dgm:t>
    </dgm:pt>
    <dgm:pt modelId="{E946C278-253C-45D9-8EA9-E80EC87A9F4E}">
      <dgm:prSet/>
      <dgm:spPr/>
      <dgm:t>
        <a:bodyPr/>
        <a:lstStyle/>
        <a:p>
          <a:r>
            <a:rPr lang="en-US" b="0" i="0"/>
            <a:t>Vaccines are monitored before and after licensure to ensure that they are safe and effective.</a:t>
          </a:r>
          <a:endParaRPr lang="en-US"/>
        </a:p>
      </dgm:t>
    </dgm:pt>
    <dgm:pt modelId="{CD1D86B3-654E-4A41-AD32-4CC728272678}" type="parTrans" cxnId="{FE411430-28A1-44FB-AA77-50039CF43995}">
      <dgm:prSet/>
      <dgm:spPr/>
      <dgm:t>
        <a:bodyPr/>
        <a:lstStyle/>
        <a:p>
          <a:endParaRPr lang="en-US"/>
        </a:p>
      </dgm:t>
    </dgm:pt>
    <dgm:pt modelId="{1C8BBF43-6220-40AC-AEF1-004A5517EA07}" type="sibTrans" cxnId="{FE411430-28A1-44FB-AA77-50039CF43995}">
      <dgm:prSet/>
      <dgm:spPr/>
      <dgm:t>
        <a:bodyPr/>
        <a:lstStyle/>
        <a:p>
          <a:endParaRPr lang="en-US"/>
        </a:p>
      </dgm:t>
    </dgm:pt>
    <dgm:pt modelId="{A2E41AED-864A-49FB-A416-67217A3AFA13}">
      <dgm:prSet/>
      <dgm:spPr/>
      <dgm:t>
        <a:bodyPr/>
        <a:lstStyle/>
        <a:p>
          <a:r>
            <a:rPr lang="en-US" b="0" i="0" dirty="0"/>
            <a:t>The potential risks associated with the diseases that vaccines prevent are much greater than the potential risks from the vaccines themselves.</a:t>
          </a:r>
          <a:endParaRPr lang="en-US" dirty="0"/>
        </a:p>
      </dgm:t>
    </dgm:pt>
    <dgm:pt modelId="{3A026AD9-81CD-4002-86F4-081FE883E493}" type="parTrans" cxnId="{5D022D79-A219-4EA4-8274-B9AE73A9597D}">
      <dgm:prSet/>
      <dgm:spPr/>
      <dgm:t>
        <a:bodyPr/>
        <a:lstStyle/>
        <a:p>
          <a:endParaRPr lang="en-US"/>
        </a:p>
      </dgm:t>
    </dgm:pt>
    <dgm:pt modelId="{7D2CA5B5-0764-4681-B5A4-20556BD91DF6}" type="sibTrans" cxnId="{5D022D79-A219-4EA4-8274-B9AE73A9597D}">
      <dgm:prSet/>
      <dgm:spPr/>
      <dgm:t>
        <a:bodyPr/>
        <a:lstStyle/>
        <a:p>
          <a:endParaRPr lang="en-US"/>
        </a:p>
      </dgm:t>
    </dgm:pt>
    <dgm:pt modelId="{882A635A-4E11-41E3-AB03-8A712320F607}" type="pres">
      <dgm:prSet presAssocID="{D0078C0B-C2E7-4643-B844-C7649BEEB136}" presName="linear" presStyleCnt="0">
        <dgm:presLayoutVars>
          <dgm:animLvl val="lvl"/>
          <dgm:resizeHandles val="exact"/>
        </dgm:presLayoutVars>
      </dgm:prSet>
      <dgm:spPr/>
    </dgm:pt>
    <dgm:pt modelId="{4B85281A-0BFF-4DE7-97E2-827394910685}" type="pres">
      <dgm:prSet presAssocID="{55D00AA3-4575-4362-AF06-35B03B6A813C}" presName="parentText" presStyleLbl="node1" presStyleIdx="0" presStyleCnt="3">
        <dgm:presLayoutVars>
          <dgm:chMax val="0"/>
          <dgm:bulletEnabled val="1"/>
        </dgm:presLayoutVars>
      </dgm:prSet>
      <dgm:spPr/>
    </dgm:pt>
    <dgm:pt modelId="{FF5BD58F-AD61-48B0-9EEA-C919503966DF}" type="pres">
      <dgm:prSet presAssocID="{4C4969D7-9405-491D-BAD3-FE593BCEB4BA}" presName="spacer" presStyleCnt="0"/>
      <dgm:spPr/>
    </dgm:pt>
    <dgm:pt modelId="{971A095E-7B50-4F31-895B-CE7330D4E704}" type="pres">
      <dgm:prSet presAssocID="{A2E41AED-864A-49FB-A416-67217A3AFA13}" presName="parentText" presStyleLbl="node1" presStyleIdx="1" presStyleCnt="3">
        <dgm:presLayoutVars>
          <dgm:chMax val="0"/>
          <dgm:bulletEnabled val="1"/>
        </dgm:presLayoutVars>
      </dgm:prSet>
      <dgm:spPr/>
    </dgm:pt>
    <dgm:pt modelId="{8A98F7E1-2FE9-4850-8900-DBB9E95F83FC}" type="pres">
      <dgm:prSet presAssocID="{7D2CA5B5-0764-4681-B5A4-20556BD91DF6}" presName="spacer" presStyleCnt="0"/>
      <dgm:spPr/>
    </dgm:pt>
    <dgm:pt modelId="{3619EEBD-FD3A-410A-85D5-03B3D45894CA}" type="pres">
      <dgm:prSet presAssocID="{E946C278-253C-45D9-8EA9-E80EC87A9F4E}" presName="parentText" presStyleLbl="node1" presStyleIdx="2" presStyleCnt="3">
        <dgm:presLayoutVars>
          <dgm:chMax val="0"/>
          <dgm:bulletEnabled val="1"/>
        </dgm:presLayoutVars>
      </dgm:prSet>
      <dgm:spPr/>
    </dgm:pt>
  </dgm:ptLst>
  <dgm:cxnLst>
    <dgm:cxn modelId="{C88A112E-46FB-4CFE-80C1-F9CAA8B28C6D}" type="presOf" srcId="{E946C278-253C-45D9-8EA9-E80EC87A9F4E}" destId="{3619EEBD-FD3A-410A-85D5-03B3D45894CA}" srcOrd="0" destOrd="0" presId="urn:microsoft.com/office/officeart/2005/8/layout/vList2"/>
    <dgm:cxn modelId="{FE411430-28A1-44FB-AA77-50039CF43995}" srcId="{D0078C0B-C2E7-4643-B844-C7649BEEB136}" destId="{E946C278-253C-45D9-8EA9-E80EC87A9F4E}" srcOrd="2" destOrd="0" parTransId="{CD1D86B3-654E-4A41-AD32-4CC728272678}" sibTransId="{1C8BBF43-6220-40AC-AEF1-004A5517EA07}"/>
    <dgm:cxn modelId="{5D022D79-A219-4EA4-8274-B9AE73A9597D}" srcId="{D0078C0B-C2E7-4643-B844-C7649BEEB136}" destId="{A2E41AED-864A-49FB-A416-67217A3AFA13}" srcOrd="1" destOrd="0" parTransId="{3A026AD9-81CD-4002-86F4-081FE883E493}" sibTransId="{7D2CA5B5-0764-4681-B5A4-20556BD91DF6}"/>
    <dgm:cxn modelId="{C450607B-B961-4CA3-8E22-612EDC3C4F7C}" srcId="{D0078C0B-C2E7-4643-B844-C7649BEEB136}" destId="{55D00AA3-4575-4362-AF06-35B03B6A813C}" srcOrd="0" destOrd="0" parTransId="{7F70C67F-EAA7-4C63-8C5B-1BF0C3DAB6CC}" sibTransId="{4C4969D7-9405-491D-BAD3-FE593BCEB4BA}"/>
    <dgm:cxn modelId="{CE4142C7-6CB2-4D9D-A05D-A69233923664}" type="presOf" srcId="{A2E41AED-864A-49FB-A416-67217A3AFA13}" destId="{971A095E-7B50-4F31-895B-CE7330D4E704}" srcOrd="0" destOrd="0" presId="urn:microsoft.com/office/officeart/2005/8/layout/vList2"/>
    <dgm:cxn modelId="{B2D0EAEC-92E0-4757-886A-C5738102A49B}" type="presOf" srcId="{55D00AA3-4575-4362-AF06-35B03B6A813C}" destId="{4B85281A-0BFF-4DE7-97E2-827394910685}" srcOrd="0" destOrd="0" presId="urn:microsoft.com/office/officeart/2005/8/layout/vList2"/>
    <dgm:cxn modelId="{537119FB-9F72-4F38-A684-330FE792D4F8}" type="presOf" srcId="{D0078C0B-C2E7-4643-B844-C7649BEEB136}" destId="{882A635A-4E11-41E3-AB03-8A712320F607}" srcOrd="0" destOrd="0" presId="urn:microsoft.com/office/officeart/2005/8/layout/vList2"/>
    <dgm:cxn modelId="{B579740E-9D48-4E25-BEA7-CDE7D1D5A1C6}" type="presParOf" srcId="{882A635A-4E11-41E3-AB03-8A712320F607}" destId="{4B85281A-0BFF-4DE7-97E2-827394910685}" srcOrd="0" destOrd="0" presId="urn:microsoft.com/office/officeart/2005/8/layout/vList2"/>
    <dgm:cxn modelId="{E9B9478C-1061-4A56-B1E1-410ADD8F19F4}" type="presParOf" srcId="{882A635A-4E11-41E3-AB03-8A712320F607}" destId="{FF5BD58F-AD61-48B0-9EEA-C919503966DF}" srcOrd="1" destOrd="0" presId="urn:microsoft.com/office/officeart/2005/8/layout/vList2"/>
    <dgm:cxn modelId="{147EF763-25BE-4313-B0ED-C9F33B9E77FB}" type="presParOf" srcId="{882A635A-4E11-41E3-AB03-8A712320F607}" destId="{971A095E-7B50-4F31-895B-CE7330D4E704}" srcOrd="2" destOrd="0" presId="urn:microsoft.com/office/officeart/2005/8/layout/vList2"/>
    <dgm:cxn modelId="{EAA9811F-1755-4B87-B6E6-F083AE46A7F4}" type="presParOf" srcId="{882A635A-4E11-41E3-AB03-8A712320F607}" destId="{8A98F7E1-2FE9-4850-8900-DBB9E95F83FC}" srcOrd="3" destOrd="0" presId="urn:microsoft.com/office/officeart/2005/8/layout/vList2"/>
    <dgm:cxn modelId="{9D97D547-79DC-4B8F-8C84-F6C66C32249E}" type="presParOf" srcId="{882A635A-4E11-41E3-AB03-8A712320F607}" destId="{3619EEBD-FD3A-410A-85D5-03B3D45894CA}"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7FCE1-373A-4666-BEC0-6C52625A687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1DCDFC3B-D7B8-43A5-B57F-964BE829E78D}">
      <dgm:prSet/>
      <dgm:spPr/>
      <dgm:t>
        <a:bodyPr/>
        <a:lstStyle/>
        <a:p>
          <a:r>
            <a:rPr lang="en-US"/>
            <a:t>Meningococcal Disease can result in inflammation of the brain and spinal cord (meningitis) and/or a serious blood infection (septicemia)</a:t>
          </a:r>
        </a:p>
      </dgm:t>
    </dgm:pt>
    <dgm:pt modelId="{212170C6-9886-4F40-BEF9-ABA05E72B155}" type="parTrans" cxnId="{A3B01213-20F5-4C36-8F86-78E6636FB424}">
      <dgm:prSet/>
      <dgm:spPr/>
      <dgm:t>
        <a:bodyPr/>
        <a:lstStyle/>
        <a:p>
          <a:endParaRPr lang="en-US"/>
        </a:p>
      </dgm:t>
    </dgm:pt>
    <dgm:pt modelId="{1A72BC7B-4A79-4F8E-A1FA-CB91EBFC55A1}" type="sibTrans" cxnId="{A3B01213-20F5-4C36-8F86-78E6636FB424}">
      <dgm:prSet/>
      <dgm:spPr/>
      <dgm:t>
        <a:bodyPr/>
        <a:lstStyle/>
        <a:p>
          <a:endParaRPr lang="en-US"/>
        </a:p>
      </dgm:t>
    </dgm:pt>
    <dgm:pt modelId="{ED0560EA-D8DE-4404-920E-308ACD30D5E5}">
      <dgm:prSet/>
      <dgm:spPr/>
      <dgm:t>
        <a:bodyPr/>
        <a:lstStyle/>
        <a:p>
          <a:r>
            <a:rPr lang="en-US"/>
            <a:t>Spread through close, direct contact with an infected person’s spit or nasal secretions. (e.g. kissing, sharing items that come in contact with the mouth such as water bottles, etc.)</a:t>
          </a:r>
        </a:p>
      </dgm:t>
    </dgm:pt>
    <dgm:pt modelId="{CBB211FF-09E9-4149-B04A-B19DCC6BD526}" type="parTrans" cxnId="{8F4C112C-6F75-4E8B-B288-648B9192B89C}">
      <dgm:prSet/>
      <dgm:spPr/>
      <dgm:t>
        <a:bodyPr/>
        <a:lstStyle/>
        <a:p>
          <a:endParaRPr lang="en-US"/>
        </a:p>
      </dgm:t>
    </dgm:pt>
    <dgm:pt modelId="{6F3B1D01-A570-4AD9-91AB-42D4D94C6C4D}" type="sibTrans" cxnId="{8F4C112C-6F75-4E8B-B288-648B9192B89C}">
      <dgm:prSet/>
      <dgm:spPr/>
      <dgm:t>
        <a:bodyPr/>
        <a:lstStyle/>
        <a:p>
          <a:endParaRPr lang="en-US"/>
        </a:p>
      </dgm:t>
    </dgm:pt>
    <dgm:pt modelId="{5C51DCD3-1C69-4BAE-92E8-0C3491475C66}">
      <dgm:prSet/>
      <dgm:spPr/>
      <dgm:t>
        <a:bodyPr/>
        <a:lstStyle/>
        <a:p>
          <a:r>
            <a:rPr lang="en-US" dirty="0"/>
            <a:t>Symptoms can include confusion, fatigue, headache, sensitivity to light</a:t>
          </a:r>
        </a:p>
      </dgm:t>
    </dgm:pt>
    <dgm:pt modelId="{A69C9743-7204-4959-8EAD-BA62507FC3AE}" type="parTrans" cxnId="{7004D1B9-9799-4925-AFA9-5B663C5155CA}">
      <dgm:prSet/>
      <dgm:spPr/>
      <dgm:t>
        <a:bodyPr/>
        <a:lstStyle/>
        <a:p>
          <a:endParaRPr lang="en-US"/>
        </a:p>
      </dgm:t>
    </dgm:pt>
    <dgm:pt modelId="{F3A98AE0-72D3-4555-A576-FBBFEB6FA86F}" type="sibTrans" cxnId="{7004D1B9-9799-4925-AFA9-5B663C5155CA}">
      <dgm:prSet/>
      <dgm:spPr/>
      <dgm:t>
        <a:bodyPr/>
        <a:lstStyle/>
        <a:p>
          <a:endParaRPr lang="en-US"/>
        </a:p>
      </dgm:t>
    </dgm:pt>
    <dgm:pt modelId="{547CDCC9-C77B-4954-B129-A7F9518C663F}" type="pres">
      <dgm:prSet presAssocID="{D767FCE1-373A-4666-BEC0-6C52625A6873}" presName="linear" presStyleCnt="0">
        <dgm:presLayoutVars>
          <dgm:animLvl val="lvl"/>
          <dgm:resizeHandles val="exact"/>
        </dgm:presLayoutVars>
      </dgm:prSet>
      <dgm:spPr/>
    </dgm:pt>
    <dgm:pt modelId="{559033CB-C69B-4DDB-8C5F-A36976FE1E10}" type="pres">
      <dgm:prSet presAssocID="{1DCDFC3B-D7B8-43A5-B57F-964BE829E78D}" presName="parentText" presStyleLbl="node1" presStyleIdx="0" presStyleCnt="3">
        <dgm:presLayoutVars>
          <dgm:chMax val="0"/>
          <dgm:bulletEnabled val="1"/>
        </dgm:presLayoutVars>
      </dgm:prSet>
      <dgm:spPr/>
    </dgm:pt>
    <dgm:pt modelId="{74EE853C-41E3-4BF6-9086-0ECECED10D09}" type="pres">
      <dgm:prSet presAssocID="{1A72BC7B-4A79-4F8E-A1FA-CB91EBFC55A1}" presName="spacer" presStyleCnt="0"/>
      <dgm:spPr/>
    </dgm:pt>
    <dgm:pt modelId="{45FF63B0-7634-4BC4-8079-60FEE7F5BA68}" type="pres">
      <dgm:prSet presAssocID="{ED0560EA-D8DE-4404-920E-308ACD30D5E5}" presName="parentText" presStyleLbl="node1" presStyleIdx="1" presStyleCnt="3">
        <dgm:presLayoutVars>
          <dgm:chMax val="0"/>
          <dgm:bulletEnabled val="1"/>
        </dgm:presLayoutVars>
      </dgm:prSet>
      <dgm:spPr/>
    </dgm:pt>
    <dgm:pt modelId="{ED12A0DD-C14D-4A94-AC95-51986A9DFC54}" type="pres">
      <dgm:prSet presAssocID="{6F3B1D01-A570-4AD9-91AB-42D4D94C6C4D}" presName="spacer" presStyleCnt="0"/>
      <dgm:spPr/>
    </dgm:pt>
    <dgm:pt modelId="{7CB3E801-93DD-45DD-9B78-DCB19EAC5562}" type="pres">
      <dgm:prSet presAssocID="{5C51DCD3-1C69-4BAE-92E8-0C3491475C66}" presName="parentText" presStyleLbl="node1" presStyleIdx="2" presStyleCnt="3">
        <dgm:presLayoutVars>
          <dgm:chMax val="0"/>
          <dgm:bulletEnabled val="1"/>
        </dgm:presLayoutVars>
      </dgm:prSet>
      <dgm:spPr/>
    </dgm:pt>
  </dgm:ptLst>
  <dgm:cxnLst>
    <dgm:cxn modelId="{A3B01213-20F5-4C36-8F86-78E6636FB424}" srcId="{D767FCE1-373A-4666-BEC0-6C52625A6873}" destId="{1DCDFC3B-D7B8-43A5-B57F-964BE829E78D}" srcOrd="0" destOrd="0" parTransId="{212170C6-9886-4F40-BEF9-ABA05E72B155}" sibTransId="{1A72BC7B-4A79-4F8E-A1FA-CB91EBFC55A1}"/>
    <dgm:cxn modelId="{8F4C112C-6F75-4E8B-B288-648B9192B89C}" srcId="{D767FCE1-373A-4666-BEC0-6C52625A6873}" destId="{ED0560EA-D8DE-4404-920E-308ACD30D5E5}" srcOrd="1" destOrd="0" parTransId="{CBB211FF-09E9-4149-B04A-B19DCC6BD526}" sibTransId="{6F3B1D01-A570-4AD9-91AB-42D4D94C6C4D}"/>
    <dgm:cxn modelId="{3150BE2F-DE1F-40C4-974D-5B5D6C6756E7}" type="presOf" srcId="{D767FCE1-373A-4666-BEC0-6C52625A6873}" destId="{547CDCC9-C77B-4954-B129-A7F9518C663F}" srcOrd="0" destOrd="0" presId="urn:microsoft.com/office/officeart/2005/8/layout/vList2"/>
    <dgm:cxn modelId="{767FCE40-6F30-4DCE-A662-A95C1302A73B}" type="presOf" srcId="{1DCDFC3B-D7B8-43A5-B57F-964BE829E78D}" destId="{559033CB-C69B-4DDB-8C5F-A36976FE1E10}" srcOrd="0" destOrd="0" presId="urn:microsoft.com/office/officeart/2005/8/layout/vList2"/>
    <dgm:cxn modelId="{812E419B-45BB-4D02-8833-A121F423785F}" type="presOf" srcId="{ED0560EA-D8DE-4404-920E-308ACD30D5E5}" destId="{45FF63B0-7634-4BC4-8079-60FEE7F5BA68}" srcOrd="0" destOrd="0" presId="urn:microsoft.com/office/officeart/2005/8/layout/vList2"/>
    <dgm:cxn modelId="{7004D1B9-9799-4925-AFA9-5B663C5155CA}" srcId="{D767FCE1-373A-4666-BEC0-6C52625A6873}" destId="{5C51DCD3-1C69-4BAE-92E8-0C3491475C66}" srcOrd="2" destOrd="0" parTransId="{A69C9743-7204-4959-8EAD-BA62507FC3AE}" sibTransId="{F3A98AE0-72D3-4555-A576-FBBFEB6FA86F}"/>
    <dgm:cxn modelId="{B73E35D9-9938-4626-8684-8710A16AE750}" type="presOf" srcId="{5C51DCD3-1C69-4BAE-92E8-0C3491475C66}" destId="{7CB3E801-93DD-45DD-9B78-DCB19EAC5562}" srcOrd="0" destOrd="0" presId="urn:microsoft.com/office/officeart/2005/8/layout/vList2"/>
    <dgm:cxn modelId="{B4B1ACD1-61B8-4FFA-8BE7-EBAA59E35C75}" type="presParOf" srcId="{547CDCC9-C77B-4954-B129-A7F9518C663F}" destId="{559033CB-C69B-4DDB-8C5F-A36976FE1E10}" srcOrd="0" destOrd="0" presId="urn:microsoft.com/office/officeart/2005/8/layout/vList2"/>
    <dgm:cxn modelId="{1F0DC05E-6029-47F7-80CF-4EA8AF97C97E}" type="presParOf" srcId="{547CDCC9-C77B-4954-B129-A7F9518C663F}" destId="{74EE853C-41E3-4BF6-9086-0ECECED10D09}" srcOrd="1" destOrd="0" presId="urn:microsoft.com/office/officeart/2005/8/layout/vList2"/>
    <dgm:cxn modelId="{B0DCB7BD-8BB1-49CA-B89D-5C494DC58549}" type="presParOf" srcId="{547CDCC9-C77B-4954-B129-A7F9518C663F}" destId="{45FF63B0-7634-4BC4-8079-60FEE7F5BA68}" srcOrd="2" destOrd="0" presId="urn:microsoft.com/office/officeart/2005/8/layout/vList2"/>
    <dgm:cxn modelId="{4A1F2549-8D4C-4BB5-A0DD-BF8E06FA088D}" type="presParOf" srcId="{547CDCC9-C77B-4954-B129-A7F9518C663F}" destId="{ED12A0DD-C14D-4A94-AC95-51986A9DFC54}" srcOrd="3" destOrd="0" presId="urn:microsoft.com/office/officeart/2005/8/layout/vList2"/>
    <dgm:cxn modelId="{27DED227-BCAF-4345-A272-FF14D7C72A5E}" type="presParOf" srcId="{547CDCC9-C77B-4954-B129-A7F9518C663F}" destId="{7CB3E801-93DD-45DD-9B78-DCB19EAC5562}"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9EBAAA-CDED-4600-878A-E64176878C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FDCB805-3560-4876-A6EB-D9ECDABB3232}">
      <dgm:prSet/>
      <dgm:spPr/>
      <dgm:t>
        <a:bodyPr/>
        <a:lstStyle/>
        <a:p>
          <a:r>
            <a:rPr lang="en-US"/>
            <a:t>MenACWY </a:t>
          </a:r>
        </a:p>
      </dgm:t>
    </dgm:pt>
    <dgm:pt modelId="{8C060BD3-04F7-48A0-85D3-7115A940A48E}" type="parTrans" cxnId="{2D8A48F3-AB6A-4978-9224-3B5CEF4B1A38}">
      <dgm:prSet/>
      <dgm:spPr/>
      <dgm:t>
        <a:bodyPr/>
        <a:lstStyle/>
        <a:p>
          <a:endParaRPr lang="en-US"/>
        </a:p>
      </dgm:t>
    </dgm:pt>
    <dgm:pt modelId="{98539364-C2D6-475C-B794-E0202B681C06}" type="sibTrans" cxnId="{2D8A48F3-AB6A-4978-9224-3B5CEF4B1A38}">
      <dgm:prSet/>
      <dgm:spPr/>
      <dgm:t>
        <a:bodyPr/>
        <a:lstStyle/>
        <a:p>
          <a:endParaRPr lang="en-US"/>
        </a:p>
      </dgm:t>
    </dgm:pt>
    <dgm:pt modelId="{7DB1ACF5-7A40-414E-9CCC-FE7D1DB4914E}">
      <dgm:prSet/>
      <dgm:spPr/>
      <dgm:t>
        <a:bodyPr/>
        <a:lstStyle/>
        <a:p>
          <a:r>
            <a:rPr lang="en-US"/>
            <a:t>Recommended at ages 11-12 years</a:t>
          </a:r>
        </a:p>
      </dgm:t>
    </dgm:pt>
    <dgm:pt modelId="{D97ED14E-E19C-4449-8ED6-7CD9807C5F1A}" type="parTrans" cxnId="{59A57CFB-310D-4CAA-912B-D960E973E0D9}">
      <dgm:prSet/>
      <dgm:spPr/>
      <dgm:t>
        <a:bodyPr/>
        <a:lstStyle/>
        <a:p>
          <a:endParaRPr lang="en-US"/>
        </a:p>
      </dgm:t>
    </dgm:pt>
    <dgm:pt modelId="{5C8C3F9F-DE05-4ADA-A6AD-FF8E0BEA8A8F}" type="sibTrans" cxnId="{59A57CFB-310D-4CAA-912B-D960E973E0D9}">
      <dgm:prSet/>
      <dgm:spPr/>
      <dgm:t>
        <a:bodyPr/>
        <a:lstStyle/>
        <a:p>
          <a:endParaRPr lang="en-US"/>
        </a:p>
      </dgm:t>
    </dgm:pt>
    <dgm:pt modelId="{8680BE82-1E16-4882-A13A-90C4D9ABA4F7}">
      <dgm:prSet/>
      <dgm:spPr/>
      <dgm:t>
        <a:bodyPr/>
        <a:lstStyle/>
        <a:p>
          <a:r>
            <a:rPr lang="en-US"/>
            <a:t>Booster dose recommended at 16 years</a:t>
          </a:r>
        </a:p>
      </dgm:t>
    </dgm:pt>
    <dgm:pt modelId="{C8B8525E-3785-4726-B413-989298D9D89B}" type="parTrans" cxnId="{404BA224-CDA2-4A84-A8A0-84251B525BD7}">
      <dgm:prSet/>
      <dgm:spPr/>
      <dgm:t>
        <a:bodyPr/>
        <a:lstStyle/>
        <a:p>
          <a:endParaRPr lang="en-US"/>
        </a:p>
      </dgm:t>
    </dgm:pt>
    <dgm:pt modelId="{3D0D8E92-6C9E-4753-A0DA-1C3517EF6FDF}" type="sibTrans" cxnId="{404BA224-CDA2-4A84-A8A0-84251B525BD7}">
      <dgm:prSet/>
      <dgm:spPr/>
      <dgm:t>
        <a:bodyPr/>
        <a:lstStyle/>
        <a:p>
          <a:endParaRPr lang="en-US"/>
        </a:p>
      </dgm:t>
    </dgm:pt>
    <dgm:pt modelId="{F282657D-B560-4761-A3E4-36E5C03F438D}">
      <dgm:prSet/>
      <dgm:spPr/>
      <dgm:t>
        <a:bodyPr/>
        <a:lstStyle/>
        <a:p>
          <a:r>
            <a:rPr lang="en-US"/>
            <a:t>NJ requires a dose of MenACWY at age 11 in six grade or higher grade level. </a:t>
          </a:r>
        </a:p>
      </dgm:t>
    </dgm:pt>
    <dgm:pt modelId="{FE5504FB-3FCD-48E2-9853-AB3345E4A1D7}" type="parTrans" cxnId="{0DCE53CB-D9DE-47B0-8A35-7C87D5BEF765}">
      <dgm:prSet/>
      <dgm:spPr/>
      <dgm:t>
        <a:bodyPr/>
        <a:lstStyle/>
        <a:p>
          <a:endParaRPr lang="en-US"/>
        </a:p>
      </dgm:t>
    </dgm:pt>
    <dgm:pt modelId="{B4BD6AF9-6E53-489B-8776-ECA5A188A166}" type="sibTrans" cxnId="{0DCE53CB-D9DE-47B0-8A35-7C87D5BEF765}">
      <dgm:prSet/>
      <dgm:spPr/>
      <dgm:t>
        <a:bodyPr/>
        <a:lstStyle/>
        <a:p>
          <a:endParaRPr lang="en-US"/>
        </a:p>
      </dgm:t>
    </dgm:pt>
    <dgm:pt modelId="{DBDE342A-7B31-4ED6-BD21-B821FAC22593}">
      <dgm:prSet/>
      <dgm:spPr/>
      <dgm:t>
        <a:bodyPr/>
        <a:lstStyle/>
        <a:p>
          <a:r>
            <a:rPr lang="en-US" dirty="0"/>
            <a:t>Serogroup B meningococcal vaccination (MenB)</a:t>
          </a:r>
        </a:p>
      </dgm:t>
    </dgm:pt>
    <dgm:pt modelId="{FB2EA7F8-CE5C-427A-8AF7-EA628E7E8199}" type="parTrans" cxnId="{1A454A9A-9846-4EB1-ABB1-1082266085D4}">
      <dgm:prSet/>
      <dgm:spPr/>
      <dgm:t>
        <a:bodyPr/>
        <a:lstStyle/>
        <a:p>
          <a:endParaRPr lang="en-US"/>
        </a:p>
      </dgm:t>
    </dgm:pt>
    <dgm:pt modelId="{AACACE49-E572-4013-8F91-A071DE326953}" type="sibTrans" cxnId="{1A454A9A-9846-4EB1-ABB1-1082266085D4}">
      <dgm:prSet/>
      <dgm:spPr/>
      <dgm:t>
        <a:bodyPr/>
        <a:lstStyle/>
        <a:p>
          <a:endParaRPr lang="en-US"/>
        </a:p>
      </dgm:t>
    </dgm:pt>
    <dgm:pt modelId="{B1D280CC-43DE-4C23-A728-9EFCAF29899A}">
      <dgm:prSet/>
      <dgm:spPr/>
      <dgm:t>
        <a:bodyPr/>
        <a:lstStyle/>
        <a:p>
          <a:r>
            <a:rPr lang="en-US"/>
            <a:t>Recommended for people 10 years or older at increased risk for meningococcal disease</a:t>
          </a:r>
        </a:p>
      </dgm:t>
    </dgm:pt>
    <dgm:pt modelId="{F4C9D876-AE1D-48D1-BB49-D63F77E60236}" type="parTrans" cxnId="{7E95376E-AA0C-45B3-AC1A-6F73E1AE5E28}">
      <dgm:prSet/>
      <dgm:spPr/>
      <dgm:t>
        <a:bodyPr/>
        <a:lstStyle/>
        <a:p>
          <a:endParaRPr lang="en-US"/>
        </a:p>
      </dgm:t>
    </dgm:pt>
    <dgm:pt modelId="{3A3D604C-28EA-4473-8AE2-E9B525B5666D}" type="sibTrans" cxnId="{7E95376E-AA0C-45B3-AC1A-6F73E1AE5E28}">
      <dgm:prSet/>
      <dgm:spPr/>
      <dgm:t>
        <a:bodyPr/>
        <a:lstStyle/>
        <a:p>
          <a:endParaRPr lang="en-US"/>
        </a:p>
      </dgm:t>
    </dgm:pt>
    <dgm:pt modelId="{50E53EB9-3337-485D-90FB-C902D7009CAC}">
      <dgm:prSet/>
      <dgm:spPr/>
      <dgm:t>
        <a:bodyPr/>
        <a:lstStyle/>
        <a:p>
          <a:r>
            <a:rPr lang="en-US" dirty="0"/>
            <a:t>Teens and young adults (16-23 years) may choose to get a serogroup B meningococcal vaccine after speaking with their doctor.</a:t>
          </a:r>
        </a:p>
      </dgm:t>
    </dgm:pt>
    <dgm:pt modelId="{778D8DF7-2B9C-4AC5-960F-023C9B61E457}" type="parTrans" cxnId="{2EC6D9A9-C813-4A75-8D22-2A0E8B2F6AD0}">
      <dgm:prSet/>
      <dgm:spPr/>
      <dgm:t>
        <a:bodyPr/>
        <a:lstStyle/>
        <a:p>
          <a:endParaRPr lang="en-US"/>
        </a:p>
      </dgm:t>
    </dgm:pt>
    <dgm:pt modelId="{54F65F37-4F79-408F-9658-11F7CE7D2BD1}" type="sibTrans" cxnId="{2EC6D9A9-C813-4A75-8D22-2A0E8B2F6AD0}">
      <dgm:prSet/>
      <dgm:spPr/>
      <dgm:t>
        <a:bodyPr/>
        <a:lstStyle/>
        <a:p>
          <a:endParaRPr lang="en-US"/>
        </a:p>
      </dgm:t>
    </dgm:pt>
    <dgm:pt modelId="{622B0C2A-26BF-420E-AA26-7FDA1BF6D780}" type="pres">
      <dgm:prSet presAssocID="{7C9EBAAA-CDED-4600-878A-E64176878C84}" presName="linear" presStyleCnt="0">
        <dgm:presLayoutVars>
          <dgm:animLvl val="lvl"/>
          <dgm:resizeHandles val="exact"/>
        </dgm:presLayoutVars>
      </dgm:prSet>
      <dgm:spPr/>
    </dgm:pt>
    <dgm:pt modelId="{CEF54E8E-7040-469E-BD85-320E6ADADF59}" type="pres">
      <dgm:prSet presAssocID="{4FDCB805-3560-4876-A6EB-D9ECDABB3232}" presName="parentText" presStyleLbl="node1" presStyleIdx="0" presStyleCnt="2">
        <dgm:presLayoutVars>
          <dgm:chMax val="0"/>
          <dgm:bulletEnabled val="1"/>
        </dgm:presLayoutVars>
      </dgm:prSet>
      <dgm:spPr/>
    </dgm:pt>
    <dgm:pt modelId="{737CFF5D-57BD-48A8-AC37-C2071BCDF8FC}" type="pres">
      <dgm:prSet presAssocID="{4FDCB805-3560-4876-A6EB-D9ECDABB3232}" presName="childText" presStyleLbl="revTx" presStyleIdx="0" presStyleCnt="2">
        <dgm:presLayoutVars>
          <dgm:bulletEnabled val="1"/>
        </dgm:presLayoutVars>
      </dgm:prSet>
      <dgm:spPr/>
    </dgm:pt>
    <dgm:pt modelId="{FBC64688-02A6-4105-B60B-14E9B7642DB3}" type="pres">
      <dgm:prSet presAssocID="{DBDE342A-7B31-4ED6-BD21-B821FAC22593}" presName="parentText" presStyleLbl="node1" presStyleIdx="1" presStyleCnt="2">
        <dgm:presLayoutVars>
          <dgm:chMax val="0"/>
          <dgm:bulletEnabled val="1"/>
        </dgm:presLayoutVars>
      </dgm:prSet>
      <dgm:spPr/>
    </dgm:pt>
    <dgm:pt modelId="{BD8EA741-8587-452A-BA4D-DB202C36FBB3}" type="pres">
      <dgm:prSet presAssocID="{DBDE342A-7B31-4ED6-BD21-B821FAC22593}" presName="childText" presStyleLbl="revTx" presStyleIdx="1" presStyleCnt="2">
        <dgm:presLayoutVars>
          <dgm:bulletEnabled val="1"/>
        </dgm:presLayoutVars>
      </dgm:prSet>
      <dgm:spPr/>
    </dgm:pt>
  </dgm:ptLst>
  <dgm:cxnLst>
    <dgm:cxn modelId="{D4AB1108-C84A-4B18-8498-7B19C10DA5E8}" type="presOf" srcId="{50E53EB9-3337-485D-90FB-C902D7009CAC}" destId="{BD8EA741-8587-452A-BA4D-DB202C36FBB3}" srcOrd="0" destOrd="1" presId="urn:microsoft.com/office/officeart/2005/8/layout/vList2"/>
    <dgm:cxn modelId="{DA52E20B-80BD-4DD9-9360-1FFFB05CA103}" type="presOf" srcId="{7C9EBAAA-CDED-4600-878A-E64176878C84}" destId="{622B0C2A-26BF-420E-AA26-7FDA1BF6D780}" srcOrd="0" destOrd="0" presId="urn:microsoft.com/office/officeart/2005/8/layout/vList2"/>
    <dgm:cxn modelId="{404BA224-CDA2-4A84-A8A0-84251B525BD7}" srcId="{4FDCB805-3560-4876-A6EB-D9ECDABB3232}" destId="{8680BE82-1E16-4882-A13A-90C4D9ABA4F7}" srcOrd="1" destOrd="0" parTransId="{C8B8525E-3785-4726-B413-989298D9D89B}" sibTransId="{3D0D8E92-6C9E-4753-A0DA-1C3517EF6FDF}"/>
    <dgm:cxn modelId="{12A3BB61-72C5-4527-93F3-F662112A8B74}" type="presOf" srcId="{F282657D-B560-4761-A3E4-36E5C03F438D}" destId="{737CFF5D-57BD-48A8-AC37-C2071BCDF8FC}" srcOrd="0" destOrd="2" presId="urn:microsoft.com/office/officeart/2005/8/layout/vList2"/>
    <dgm:cxn modelId="{7E95376E-AA0C-45B3-AC1A-6F73E1AE5E28}" srcId="{DBDE342A-7B31-4ED6-BD21-B821FAC22593}" destId="{B1D280CC-43DE-4C23-A728-9EFCAF29899A}" srcOrd="0" destOrd="0" parTransId="{F4C9D876-AE1D-48D1-BB49-D63F77E60236}" sibTransId="{3A3D604C-28EA-4473-8AE2-E9B525B5666D}"/>
    <dgm:cxn modelId="{93D3B752-B2DE-49C5-B848-E64DEDBE0FD3}" type="presOf" srcId="{7DB1ACF5-7A40-414E-9CCC-FE7D1DB4914E}" destId="{737CFF5D-57BD-48A8-AC37-C2071BCDF8FC}" srcOrd="0" destOrd="0" presId="urn:microsoft.com/office/officeart/2005/8/layout/vList2"/>
    <dgm:cxn modelId="{F2115E84-4976-4B51-9AA5-D4B7418478C8}" type="presOf" srcId="{B1D280CC-43DE-4C23-A728-9EFCAF29899A}" destId="{BD8EA741-8587-452A-BA4D-DB202C36FBB3}" srcOrd="0" destOrd="0" presId="urn:microsoft.com/office/officeart/2005/8/layout/vList2"/>
    <dgm:cxn modelId="{5CD65985-80B7-4DD8-AB54-C55B24417BDF}" type="presOf" srcId="{4FDCB805-3560-4876-A6EB-D9ECDABB3232}" destId="{CEF54E8E-7040-469E-BD85-320E6ADADF59}" srcOrd="0" destOrd="0" presId="urn:microsoft.com/office/officeart/2005/8/layout/vList2"/>
    <dgm:cxn modelId="{1A454A9A-9846-4EB1-ABB1-1082266085D4}" srcId="{7C9EBAAA-CDED-4600-878A-E64176878C84}" destId="{DBDE342A-7B31-4ED6-BD21-B821FAC22593}" srcOrd="1" destOrd="0" parTransId="{FB2EA7F8-CE5C-427A-8AF7-EA628E7E8199}" sibTransId="{AACACE49-E572-4013-8F91-A071DE326953}"/>
    <dgm:cxn modelId="{2EC6D9A9-C813-4A75-8D22-2A0E8B2F6AD0}" srcId="{DBDE342A-7B31-4ED6-BD21-B821FAC22593}" destId="{50E53EB9-3337-485D-90FB-C902D7009CAC}" srcOrd="1" destOrd="0" parTransId="{778D8DF7-2B9C-4AC5-960F-023C9B61E457}" sibTransId="{54F65F37-4F79-408F-9658-11F7CE7D2BD1}"/>
    <dgm:cxn modelId="{43D791CA-5D6A-43A7-98CC-8BADC7B11D3F}" type="presOf" srcId="{DBDE342A-7B31-4ED6-BD21-B821FAC22593}" destId="{FBC64688-02A6-4105-B60B-14E9B7642DB3}" srcOrd="0" destOrd="0" presId="urn:microsoft.com/office/officeart/2005/8/layout/vList2"/>
    <dgm:cxn modelId="{0DCE53CB-D9DE-47B0-8A35-7C87D5BEF765}" srcId="{4FDCB805-3560-4876-A6EB-D9ECDABB3232}" destId="{F282657D-B560-4761-A3E4-36E5C03F438D}" srcOrd="2" destOrd="0" parTransId="{FE5504FB-3FCD-48E2-9853-AB3345E4A1D7}" sibTransId="{B4BD6AF9-6E53-489B-8776-ECA5A188A166}"/>
    <dgm:cxn modelId="{F67BD2EC-AB7B-4DB0-B63A-6D3ADC5E6940}" type="presOf" srcId="{8680BE82-1E16-4882-A13A-90C4D9ABA4F7}" destId="{737CFF5D-57BD-48A8-AC37-C2071BCDF8FC}" srcOrd="0" destOrd="1" presId="urn:microsoft.com/office/officeart/2005/8/layout/vList2"/>
    <dgm:cxn modelId="{2D8A48F3-AB6A-4978-9224-3B5CEF4B1A38}" srcId="{7C9EBAAA-CDED-4600-878A-E64176878C84}" destId="{4FDCB805-3560-4876-A6EB-D9ECDABB3232}" srcOrd="0" destOrd="0" parTransId="{8C060BD3-04F7-48A0-85D3-7115A940A48E}" sibTransId="{98539364-C2D6-475C-B794-E0202B681C06}"/>
    <dgm:cxn modelId="{59A57CFB-310D-4CAA-912B-D960E973E0D9}" srcId="{4FDCB805-3560-4876-A6EB-D9ECDABB3232}" destId="{7DB1ACF5-7A40-414E-9CCC-FE7D1DB4914E}" srcOrd="0" destOrd="0" parTransId="{D97ED14E-E19C-4449-8ED6-7CD9807C5F1A}" sibTransId="{5C8C3F9F-DE05-4ADA-A6AD-FF8E0BEA8A8F}"/>
    <dgm:cxn modelId="{50AA8197-C045-42E5-A90E-88ED566089DC}" type="presParOf" srcId="{622B0C2A-26BF-420E-AA26-7FDA1BF6D780}" destId="{CEF54E8E-7040-469E-BD85-320E6ADADF59}" srcOrd="0" destOrd="0" presId="urn:microsoft.com/office/officeart/2005/8/layout/vList2"/>
    <dgm:cxn modelId="{17FB9132-7324-4DEA-8196-7A1334C1FDC0}" type="presParOf" srcId="{622B0C2A-26BF-420E-AA26-7FDA1BF6D780}" destId="{737CFF5D-57BD-48A8-AC37-C2071BCDF8FC}" srcOrd="1" destOrd="0" presId="urn:microsoft.com/office/officeart/2005/8/layout/vList2"/>
    <dgm:cxn modelId="{0FF87B3E-CFB0-4841-86F3-0D9528ACA2EB}" type="presParOf" srcId="{622B0C2A-26BF-420E-AA26-7FDA1BF6D780}" destId="{FBC64688-02A6-4105-B60B-14E9B7642DB3}" srcOrd="2" destOrd="0" presId="urn:microsoft.com/office/officeart/2005/8/layout/vList2"/>
    <dgm:cxn modelId="{0189595A-8566-4863-86CA-5E20C671B73E}" type="presParOf" srcId="{622B0C2A-26BF-420E-AA26-7FDA1BF6D780}" destId="{BD8EA741-8587-452A-BA4D-DB202C36FBB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063C2C-6641-4AEE-A747-A666454FED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E6589E-BB2E-422E-BFC7-ABEDD0CD0B75}">
      <dgm:prSet/>
      <dgm:spPr/>
      <dgm:t>
        <a:bodyPr/>
        <a:lstStyle/>
        <a:p>
          <a:r>
            <a:rPr lang="en-US" dirty="0"/>
            <a:t>HPV is a group of viruses that affects individuals of all genders, sexual orientation, and backgrounds</a:t>
          </a:r>
        </a:p>
      </dgm:t>
    </dgm:pt>
    <dgm:pt modelId="{87854D7D-890A-455F-A9AC-FD6DFD7D7454}" type="parTrans" cxnId="{EF505FE8-5C1D-457C-9EDF-21451499F854}">
      <dgm:prSet/>
      <dgm:spPr/>
      <dgm:t>
        <a:bodyPr/>
        <a:lstStyle/>
        <a:p>
          <a:endParaRPr lang="en-US"/>
        </a:p>
      </dgm:t>
    </dgm:pt>
    <dgm:pt modelId="{50B206BF-961F-4812-B221-DB4DDEADB1D0}" type="sibTrans" cxnId="{EF505FE8-5C1D-457C-9EDF-21451499F854}">
      <dgm:prSet/>
      <dgm:spPr/>
      <dgm:t>
        <a:bodyPr/>
        <a:lstStyle/>
        <a:p>
          <a:endParaRPr lang="en-US"/>
        </a:p>
      </dgm:t>
    </dgm:pt>
    <dgm:pt modelId="{4501491A-148D-4F15-B610-CDD8312BDF21}">
      <dgm:prSet/>
      <dgm:spPr/>
      <dgm:t>
        <a:bodyPr/>
        <a:lstStyle/>
        <a:p>
          <a:r>
            <a:rPr lang="en-US" dirty="0"/>
            <a:t>There are more than 150 types of HPV</a:t>
          </a:r>
        </a:p>
      </dgm:t>
    </dgm:pt>
    <dgm:pt modelId="{3A42FD3A-ED91-4E30-A7CD-D996A27528A8}" type="parTrans" cxnId="{AA8C114C-27FF-45D6-9D1F-7DF65ADDC6B1}">
      <dgm:prSet/>
      <dgm:spPr/>
      <dgm:t>
        <a:bodyPr/>
        <a:lstStyle/>
        <a:p>
          <a:endParaRPr lang="en-US"/>
        </a:p>
      </dgm:t>
    </dgm:pt>
    <dgm:pt modelId="{4E7E9DCA-E169-4E8C-9ADC-3B64D40A64F1}" type="sibTrans" cxnId="{AA8C114C-27FF-45D6-9D1F-7DF65ADDC6B1}">
      <dgm:prSet/>
      <dgm:spPr/>
      <dgm:t>
        <a:bodyPr/>
        <a:lstStyle/>
        <a:p>
          <a:endParaRPr lang="en-US"/>
        </a:p>
      </dgm:t>
    </dgm:pt>
    <dgm:pt modelId="{2CEB5E2D-1C42-4BD8-A6BD-BF64EA144947}">
      <dgm:prSet/>
      <dgm:spPr/>
      <dgm:t>
        <a:bodyPr/>
        <a:lstStyle/>
        <a:p>
          <a:r>
            <a:rPr lang="en-US" dirty="0"/>
            <a:t>Certain types can cause cancer. Other types can genital warts.</a:t>
          </a:r>
        </a:p>
      </dgm:t>
    </dgm:pt>
    <dgm:pt modelId="{7946C506-BBF6-4BAF-88B4-F4113078DD0C}" type="parTrans" cxnId="{8FDB4B2F-BDD9-43D0-B83A-95443CB3D3A4}">
      <dgm:prSet/>
      <dgm:spPr/>
      <dgm:t>
        <a:bodyPr/>
        <a:lstStyle/>
        <a:p>
          <a:endParaRPr lang="en-US"/>
        </a:p>
      </dgm:t>
    </dgm:pt>
    <dgm:pt modelId="{630B21B2-5F51-421A-A00C-2CB75038C45F}" type="sibTrans" cxnId="{8FDB4B2F-BDD9-43D0-B83A-95443CB3D3A4}">
      <dgm:prSet/>
      <dgm:spPr/>
      <dgm:t>
        <a:bodyPr/>
        <a:lstStyle/>
        <a:p>
          <a:endParaRPr lang="en-US"/>
        </a:p>
      </dgm:t>
    </dgm:pt>
    <dgm:pt modelId="{BC017393-6A9A-4305-9B11-2701BD248139}">
      <dgm:prSet/>
      <dgm:spPr/>
      <dgm:t>
        <a:bodyPr/>
        <a:lstStyle/>
        <a:p>
          <a:r>
            <a:rPr lang="en-US"/>
            <a:t>HPV infection is most common in people in their teens and early 20s</a:t>
          </a:r>
          <a:endParaRPr lang="en-US" dirty="0"/>
        </a:p>
      </dgm:t>
    </dgm:pt>
    <dgm:pt modelId="{74C1DF38-AD3A-4BD9-B2E8-4B55BB826666}" type="parTrans" cxnId="{7F7EEF57-84F8-4A83-9954-77F0EA07D61C}">
      <dgm:prSet/>
      <dgm:spPr/>
    </dgm:pt>
    <dgm:pt modelId="{3A4ACC1B-A654-42CB-A99F-6AEFA1C51BF6}" type="sibTrans" cxnId="{7F7EEF57-84F8-4A83-9954-77F0EA07D61C}">
      <dgm:prSet/>
      <dgm:spPr/>
    </dgm:pt>
    <dgm:pt modelId="{BAE59604-95CA-4B49-A834-74F327F7588B}" type="pres">
      <dgm:prSet presAssocID="{DA063C2C-6641-4AEE-A747-A666454FED0C}" presName="linear" presStyleCnt="0">
        <dgm:presLayoutVars>
          <dgm:animLvl val="lvl"/>
          <dgm:resizeHandles val="exact"/>
        </dgm:presLayoutVars>
      </dgm:prSet>
      <dgm:spPr/>
    </dgm:pt>
    <dgm:pt modelId="{9584D884-49A2-49DE-8708-9C671930696E}" type="pres">
      <dgm:prSet presAssocID="{3DE6589E-BB2E-422E-BFC7-ABEDD0CD0B75}" presName="parentText" presStyleLbl="node1" presStyleIdx="0" presStyleCnt="4">
        <dgm:presLayoutVars>
          <dgm:chMax val="0"/>
          <dgm:bulletEnabled val="1"/>
        </dgm:presLayoutVars>
      </dgm:prSet>
      <dgm:spPr/>
    </dgm:pt>
    <dgm:pt modelId="{68C80F42-FA6E-43D3-88BE-316F8CBC405B}" type="pres">
      <dgm:prSet presAssocID="{50B206BF-961F-4812-B221-DB4DDEADB1D0}" presName="spacer" presStyleCnt="0"/>
      <dgm:spPr/>
    </dgm:pt>
    <dgm:pt modelId="{E7F8B0E0-F65E-4FA0-93C3-B01E30EC4AB3}" type="pres">
      <dgm:prSet presAssocID="{4501491A-148D-4F15-B610-CDD8312BDF21}" presName="parentText" presStyleLbl="node1" presStyleIdx="1" presStyleCnt="4">
        <dgm:presLayoutVars>
          <dgm:chMax val="0"/>
          <dgm:bulletEnabled val="1"/>
        </dgm:presLayoutVars>
      </dgm:prSet>
      <dgm:spPr/>
    </dgm:pt>
    <dgm:pt modelId="{E097D453-6A5E-4770-B314-B3894FFCBCF2}" type="pres">
      <dgm:prSet presAssocID="{4E7E9DCA-E169-4E8C-9ADC-3B64D40A64F1}" presName="spacer" presStyleCnt="0"/>
      <dgm:spPr/>
    </dgm:pt>
    <dgm:pt modelId="{83333B3A-7B0B-42F8-A6BB-F8CCFC34CC65}" type="pres">
      <dgm:prSet presAssocID="{2CEB5E2D-1C42-4BD8-A6BD-BF64EA144947}" presName="parentText" presStyleLbl="node1" presStyleIdx="2" presStyleCnt="4">
        <dgm:presLayoutVars>
          <dgm:chMax val="0"/>
          <dgm:bulletEnabled val="1"/>
        </dgm:presLayoutVars>
      </dgm:prSet>
      <dgm:spPr/>
    </dgm:pt>
    <dgm:pt modelId="{5E66317C-B647-4398-8870-0148C3306BD8}" type="pres">
      <dgm:prSet presAssocID="{630B21B2-5F51-421A-A00C-2CB75038C45F}" presName="spacer" presStyleCnt="0"/>
      <dgm:spPr/>
    </dgm:pt>
    <dgm:pt modelId="{00B206A0-8CBA-459A-A5F0-84894B7CE84B}" type="pres">
      <dgm:prSet presAssocID="{BC017393-6A9A-4305-9B11-2701BD248139}" presName="parentText" presStyleLbl="node1" presStyleIdx="3" presStyleCnt="4">
        <dgm:presLayoutVars>
          <dgm:chMax val="0"/>
          <dgm:bulletEnabled val="1"/>
        </dgm:presLayoutVars>
      </dgm:prSet>
      <dgm:spPr/>
    </dgm:pt>
  </dgm:ptLst>
  <dgm:cxnLst>
    <dgm:cxn modelId="{8FDB4B2F-BDD9-43D0-B83A-95443CB3D3A4}" srcId="{DA063C2C-6641-4AEE-A747-A666454FED0C}" destId="{2CEB5E2D-1C42-4BD8-A6BD-BF64EA144947}" srcOrd="2" destOrd="0" parTransId="{7946C506-BBF6-4BAF-88B4-F4113078DD0C}" sibTransId="{630B21B2-5F51-421A-A00C-2CB75038C45F}"/>
    <dgm:cxn modelId="{A9126839-35E8-44C2-A36C-101CDCAE9785}" type="presOf" srcId="{DA063C2C-6641-4AEE-A747-A666454FED0C}" destId="{BAE59604-95CA-4B49-A834-74F327F7588B}" srcOrd="0" destOrd="0" presId="urn:microsoft.com/office/officeart/2005/8/layout/vList2"/>
    <dgm:cxn modelId="{C5773D40-D210-4EA0-8B0F-07F7F6237BBA}" type="presOf" srcId="{4501491A-148D-4F15-B610-CDD8312BDF21}" destId="{E7F8B0E0-F65E-4FA0-93C3-B01E30EC4AB3}" srcOrd="0" destOrd="0" presId="urn:microsoft.com/office/officeart/2005/8/layout/vList2"/>
    <dgm:cxn modelId="{AA8C114C-27FF-45D6-9D1F-7DF65ADDC6B1}" srcId="{DA063C2C-6641-4AEE-A747-A666454FED0C}" destId="{4501491A-148D-4F15-B610-CDD8312BDF21}" srcOrd="1" destOrd="0" parTransId="{3A42FD3A-ED91-4E30-A7CD-D996A27528A8}" sibTransId="{4E7E9DCA-E169-4E8C-9ADC-3B64D40A64F1}"/>
    <dgm:cxn modelId="{DBF1106E-DAF3-40E8-A81D-983EDB1E942B}" type="presOf" srcId="{BC017393-6A9A-4305-9B11-2701BD248139}" destId="{00B206A0-8CBA-459A-A5F0-84894B7CE84B}" srcOrd="0" destOrd="0" presId="urn:microsoft.com/office/officeart/2005/8/layout/vList2"/>
    <dgm:cxn modelId="{7F7EEF57-84F8-4A83-9954-77F0EA07D61C}" srcId="{DA063C2C-6641-4AEE-A747-A666454FED0C}" destId="{BC017393-6A9A-4305-9B11-2701BD248139}" srcOrd="3" destOrd="0" parTransId="{74C1DF38-AD3A-4BD9-B2E8-4B55BB826666}" sibTransId="{3A4ACC1B-A654-42CB-A99F-6AEFA1C51BF6}"/>
    <dgm:cxn modelId="{18E88AC0-6FA6-427D-8777-58ACA76A6FFA}" type="presOf" srcId="{2CEB5E2D-1C42-4BD8-A6BD-BF64EA144947}" destId="{83333B3A-7B0B-42F8-A6BB-F8CCFC34CC65}" srcOrd="0" destOrd="0" presId="urn:microsoft.com/office/officeart/2005/8/layout/vList2"/>
    <dgm:cxn modelId="{8C4204C2-AAFD-42AE-A96C-EAB181ACA169}" type="presOf" srcId="{3DE6589E-BB2E-422E-BFC7-ABEDD0CD0B75}" destId="{9584D884-49A2-49DE-8708-9C671930696E}" srcOrd="0" destOrd="0" presId="urn:microsoft.com/office/officeart/2005/8/layout/vList2"/>
    <dgm:cxn modelId="{EF505FE8-5C1D-457C-9EDF-21451499F854}" srcId="{DA063C2C-6641-4AEE-A747-A666454FED0C}" destId="{3DE6589E-BB2E-422E-BFC7-ABEDD0CD0B75}" srcOrd="0" destOrd="0" parTransId="{87854D7D-890A-455F-A9AC-FD6DFD7D7454}" sibTransId="{50B206BF-961F-4812-B221-DB4DDEADB1D0}"/>
    <dgm:cxn modelId="{0612E46A-AD5A-4985-B21F-49019EACA875}" type="presParOf" srcId="{BAE59604-95CA-4B49-A834-74F327F7588B}" destId="{9584D884-49A2-49DE-8708-9C671930696E}" srcOrd="0" destOrd="0" presId="urn:microsoft.com/office/officeart/2005/8/layout/vList2"/>
    <dgm:cxn modelId="{E9299A07-98E3-4715-8AAA-AE0640F732EA}" type="presParOf" srcId="{BAE59604-95CA-4B49-A834-74F327F7588B}" destId="{68C80F42-FA6E-43D3-88BE-316F8CBC405B}" srcOrd="1" destOrd="0" presId="urn:microsoft.com/office/officeart/2005/8/layout/vList2"/>
    <dgm:cxn modelId="{750ECD39-C9C7-4BD0-BBB2-32F45233A99B}" type="presParOf" srcId="{BAE59604-95CA-4B49-A834-74F327F7588B}" destId="{E7F8B0E0-F65E-4FA0-93C3-B01E30EC4AB3}" srcOrd="2" destOrd="0" presId="urn:microsoft.com/office/officeart/2005/8/layout/vList2"/>
    <dgm:cxn modelId="{39666EAB-9256-42E6-AA8D-C61EADFBF84F}" type="presParOf" srcId="{BAE59604-95CA-4B49-A834-74F327F7588B}" destId="{E097D453-6A5E-4770-B314-B3894FFCBCF2}" srcOrd="3" destOrd="0" presId="urn:microsoft.com/office/officeart/2005/8/layout/vList2"/>
    <dgm:cxn modelId="{127F5872-4BCE-45F7-9E8F-4670A8E927B9}" type="presParOf" srcId="{BAE59604-95CA-4B49-A834-74F327F7588B}" destId="{83333B3A-7B0B-42F8-A6BB-F8CCFC34CC65}" srcOrd="4" destOrd="0" presId="urn:microsoft.com/office/officeart/2005/8/layout/vList2"/>
    <dgm:cxn modelId="{D69CD6F4-BA23-4A97-873B-3F195631A69B}" type="presParOf" srcId="{BAE59604-95CA-4B49-A834-74F327F7588B}" destId="{5E66317C-B647-4398-8870-0148C3306BD8}" srcOrd="5" destOrd="0" presId="urn:microsoft.com/office/officeart/2005/8/layout/vList2"/>
    <dgm:cxn modelId="{9523FFB7-D7F8-4EF5-8763-BAB9B37C971B}" type="presParOf" srcId="{BAE59604-95CA-4B49-A834-74F327F7588B}" destId="{00B206A0-8CBA-459A-A5F0-84894B7CE84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750DAD-0503-4AF4-9E22-9637929735A4}" type="doc">
      <dgm:prSet loTypeId="urn:microsoft.com/office/officeart/2005/8/layout/process2" loCatId="process" qsTypeId="urn:microsoft.com/office/officeart/2005/8/quickstyle/simple1" qsCatId="simple" csTypeId="urn:microsoft.com/office/officeart/2005/8/colors/accent1_4" csCatId="accent1" phldr="1"/>
      <dgm:spPr/>
      <dgm:t>
        <a:bodyPr/>
        <a:lstStyle/>
        <a:p>
          <a:endParaRPr lang="en-US"/>
        </a:p>
      </dgm:t>
    </dgm:pt>
    <dgm:pt modelId="{55B3EA80-1681-4E3C-ADE8-04530E409DD5}">
      <dgm:prSet/>
      <dgm:spPr>
        <a:solidFill>
          <a:srgbClr val="00B050"/>
        </a:solidFill>
      </dgm:spPr>
      <dgm:t>
        <a:bodyPr/>
        <a:lstStyle/>
        <a:p>
          <a:r>
            <a:rPr lang="en-US" dirty="0"/>
            <a:t>Most HPV infections do not have symptoms and will go away on their own.</a:t>
          </a:r>
        </a:p>
        <a:p>
          <a:r>
            <a:rPr lang="en-US" dirty="0"/>
            <a:t>People may never know that they were infected, but they can still spread HPV.</a:t>
          </a:r>
        </a:p>
      </dgm:t>
    </dgm:pt>
    <dgm:pt modelId="{EEBCD79C-5462-4D71-BFDE-8BF6ADDABCE3}" type="parTrans" cxnId="{254D2FFD-5FF2-4F0D-8B5B-6D229C34FF47}">
      <dgm:prSet/>
      <dgm:spPr/>
      <dgm:t>
        <a:bodyPr/>
        <a:lstStyle/>
        <a:p>
          <a:endParaRPr lang="en-US"/>
        </a:p>
      </dgm:t>
    </dgm:pt>
    <dgm:pt modelId="{5D19D697-07DA-4E09-B658-0F5552FC971A}" type="sibTrans" cxnId="{254D2FFD-5FF2-4F0D-8B5B-6D229C34FF47}">
      <dgm:prSet/>
      <dgm:spPr/>
      <dgm:t>
        <a:bodyPr/>
        <a:lstStyle/>
        <a:p>
          <a:endParaRPr lang="en-US"/>
        </a:p>
      </dgm:t>
    </dgm:pt>
    <dgm:pt modelId="{88CFDDA1-C14E-4B45-9DA5-8F45B1300ACD}">
      <dgm:prSet/>
      <dgm:spPr>
        <a:solidFill>
          <a:srgbClr val="CC9900"/>
        </a:solidFill>
      </dgm:spPr>
      <dgm:t>
        <a:bodyPr/>
        <a:lstStyle/>
        <a:p>
          <a:r>
            <a:rPr lang="en-US" dirty="0"/>
            <a:t>For some people, symptoms can develop years after being infected, making it hard to know when you first became infected.</a:t>
          </a:r>
        </a:p>
      </dgm:t>
    </dgm:pt>
    <dgm:pt modelId="{8EE8287B-2AB1-4D45-9B26-7BC64057CF48}" type="parTrans" cxnId="{3D8F4C76-861A-41B8-BB25-6FCBEC25D53C}">
      <dgm:prSet/>
      <dgm:spPr/>
      <dgm:t>
        <a:bodyPr/>
        <a:lstStyle/>
        <a:p>
          <a:endParaRPr lang="en-US"/>
        </a:p>
      </dgm:t>
    </dgm:pt>
    <dgm:pt modelId="{FC5473A5-B75A-4070-9D29-3F2E256E36AF}" type="sibTrans" cxnId="{3D8F4C76-861A-41B8-BB25-6FCBEC25D53C}">
      <dgm:prSet/>
      <dgm:spPr/>
      <dgm:t>
        <a:bodyPr/>
        <a:lstStyle/>
        <a:p>
          <a:endParaRPr lang="en-US"/>
        </a:p>
      </dgm:t>
    </dgm:pt>
    <dgm:pt modelId="{FA864D28-C8B8-432A-A36E-FD2356F54CD9}">
      <dgm:prSet/>
      <dgm:spPr>
        <a:solidFill>
          <a:srgbClr val="C00000"/>
        </a:solidFill>
      </dgm:spPr>
      <dgm:t>
        <a:bodyPr/>
        <a:lstStyle/>
        <a:p>
          <a:r>
            <a:rPr lang="en-US" dirty="0"/>
            <a:t>When HPV does not go away on its </a:t>
          </a:r>
          <a:r>
            <a:rPr lang="en-US" dirty="0">
              <a:solidFill>
                <a:schemeClr val="bg1"/>
              </a:solidFill>
            </a:rPr>
            <a:t>own</a:t>
          </a:r>
          <a:r>
            <a:rPr lang="en-US" dirty="0"/>
            <a:t>, it can cause health problems like genital warts and cancer</a:t>
          </a:r>
        </a:p>
      </dgm:t>
    </dgm:pt>
    <dgm:pt modelId="{B14F4EA3-8436-4DF3-BE95-994FC4574496}" type="parTrans" cxnId="{156D6277-E8D0-4E90-9259-A31E71D8A5F2}">
      <dgm:prSet/>
      <dgm:spPr/>
      <dgm:t>
        <a:bodyPr/>
        <a:lstStyle/>
        <a:p>
          <a:endParaRPr lang="en-US"/>
        </a:p>
      </dgm:t>
    </dgm:pt>
    <dgm:pt modelId="{5780B8AA-C782-4253-8C3D-4AEA4E467005}" type="sibTrans" cxnId="{156D6277-E8D0-4E90-9259-A31E71D8A5F2}">
      <dgm:prSet/>
      <dgm:spPr/>
      <dgm:t>
        <a:bodyPr/>
        <a:lstStyle/>
        <a:p>
          <a:endParaRPr lang="en-US"/>
        </a:p>
      </dgm:t>
    </dgm:pt>
    <dgm:pt modelId="{5A9DE01E-950B-4476-8FA7-0E78915F8800}" type="pres">
      <dgm:prSet presAssocID="{9A750DAD-0503-4AF4-9E22-9637929735A4}" presName="linearFlow" presStyleCnt="0">
        <dgm:presLayoutVars>
          <dgm:resizeHandles val="exact"/>
        </dgm:presLayoutVars>
      </dgm:prSet>
      <dgm:spPr/>
    </dgm:pt>
    <dgm:pt modelId="{17DB63D7-3768-44B8-86A5-2FC618473E61}" type="pres">
      <dgm:prSet presAssocID="{55B3EA80-1681-4E3C-ADE8-04530E409DD5}" presName="node" presStyleLbl="node1" presStyleIdx="0" presStyleCnt="3">
        <dgm:presLayoutVars>
          <dgm:bulletEnabled val="1"/>
        </dgm:presLayoutVars>
      </dgm:prSet>
      <dgm:spPr/>
    </dgm:pt>
    <dgm:pt modelId="{7B7BD0BC-F316-47B8-8F29-C523B09C58A8}" type="pres">
      <dgm:prSet presAssocID="{5D19D697-07DA-4E09-B658-0F5552FC971A}" presName="sibTrans" presStyleLbl="sibTrans2D1" presStyleIdx="0" presStyleCnt="2"/>
      <dgm:spPr/>
    </dgm:pt>
    <dgm:pt modelId="{9144318D-270B-4583-9DD0-1889D4E33EEE}" type="pres">
      <dgm:prSet presAssocID="{5D19D697-07DA-4E09-B658-0F5552FC971A}" presName="connectorText" presStyleLbl="sibTrans2D1" presStyleIdx="0" presStyleCnt="2"/>
      <dgm:spPr/>
    </dgm:pt>
    <dgm:pt modelId="{F3A82C8E-C762-41A7-A33F-17B1A8DE43E5}" type="pres">
      <dgm:prSet presAssocID="{88CFDDA1-C14E-4B45-9DA5-8F45B1300ACD}" presName="node" presStyleLbl="node1" presStyleIdx="1" presStyleCnt="3">
        <dgm:presLayoutVars>
          <dgm:bulletEnabled val="1"/>
        </dgm:presLayoutVars>
      </dgm:prSet>
      <dgm:spPr/>
    </dgm:pt>
    <dgm:pt modelId="{93AC7CF6-7E1A-40EB-82CE-8F734CC55117}" type="pres">
      <dgm:prSet presAssocID="{FC5473A5-B75A-4070-9D29-3F2E256E36AF}" presName="sibTrans" presStyleLbl="sibTrans2D1" presStyleIdx="1" presStyleCnt="2"/>
      <dgm:spPr/>
    </dgm:pt>
    <dgm:pt modelId="{F408ADCB-3C2D-4CFB-9915-20ABDA762FBC}" type="pres">
      <dgm:prSet presAssocID="{FC5473A5-B75A-4070-9D29-3F2E256E36AF}" presName="connectorText" presStyleLbl="sibTrans2D1" presStyleIdx="1" presStyleCnt="2"/>
      <dgm:spPr/>
    </dgm:pt>
    <dgm:pt modelId="{98421B6A-1120-43BC-8C77-39C834EED34E}" type="pres">
      <dgm:prSet presAssocID="{FA864D28-C8B8-432A-A36E-FD2356F54CD9}" presName="node" presStyleLbl="node1" presStyleIdx="2" presStyleCnt="3">
        <dgm:presLayoutVars>
          <dgm:bulletEnabled val="1"/>
        </dgm:presLayoutVars>
      </dgm:prSet>
      <dgm:spPr/>
    </dgm:pt>
  </dgm:ptLst>
  <dgm:cxnLst>
    <dgm:cxn modelId="{18E2EA0B-F6AC-4237-A0F6-5A2B73D8C84B}" type="presOf" srcId="{88CFDDA1-C14E-4B45-9DA5-8F45B1300ACD}" destId="{F3A82C8E-C762-41A7-A33F-17B1A8DE43E5}" srcOrd="0" destOrd="0" presId="urn:microsoft.com/office/officeart/2005/8/layout/process2"/>
    <dgm:cxn modelId="{A37A9916-31B3-4432-81B0-503B3BE849BE}" type="presOf" srcId="{5D19D697-07DA-4E09-B658-0F5552FC971A}" destId="{7B7BD0BC-F316-47B8-8F29-C523B09C58A8}" srcOrd="0" destOrd="0" presId="urn:microsoft.com/office/officeart/2005/8/layout/process2"/>
    <dgm:cxn modelId="{0092E019-9B94-481C-BF41-9EEC18677AB0}" type="presOf" srcId="{5D19D697-07DA-4E09-B658-0F5552FC971A}" destId="{9144318D-270B-4583-9DD0-1889D4E33EEE}" srcOrd="1" destOrd="0" presId="urn:microsoft.com/office/officeart/2005/8/layout/process2"/>
    <dgm:cxn modelId="{9FADF55B-26F6-46FB-86EB-D2D1B6C0130B}" type="presOf" srcId="{FC5473A5-B75A-4070-9D29-3F2E256E36AF}" destId="{F408ADCB-3C2D-4CFB-9915-20ABDA762FBC}" srcOrd="1" destOrd="0" presId="urn:microsoft.com/office/officeart/2005/8/layout/process2"/>
    <dgm:cxn modelId="{3D8F4C76-861A-41B8-BB25-6FCBEC25D53C}" srcId="{9A750DAD-0503-4AF4-9E22-9637929735A4}" destId="{88CFDDA1-C14E-4B45-9DA5-8F45B1300ACD}" srcOrd="1" destOrd="0" parTransId="{8EE8287B-2AB1-4D45-9B26-7BC64057CF48}" sibTransId="{FC5473A5-B75A-4070-9D29-3F2E256E36AF}"/>
    <dgm:cxn modelId="{156D6277-E8D0-4E90-9259-A31E71D8A5F2}" srcId="{9A750DAD-0503-4AF4-9E22-9637929735A4}" destId="{FA864D28-C8B8-432A-A36E-FD2356F54CD9}" srcOrd="2" destOrd="0" parTransId="{B14F4EA3-8436-4DF3-BE95-994FC4574496}" sibTransId="{5780B8AA-C782-4253-8C3D-4AEA4E467005}"/>
    <dgm:cxn modelId="{6BA1978F-4871-4D00-A020-6CF00135B398}" type="presOf" srcId="{FA864D28-C8B8-432A-A36E-FD2356F54CD9}" destId="{98421B6A-1120-43BC-8C77-39C834EED34E}" srcOrd="0" destOrd="0" presId="urn:microsoft.com/office/officeart/2005/8/layout/process2"/>
    <dgm:cxn modelId="{5A01D4AC-6C34-45D3-A5F1-F3E1C3D7A0F7}" type="presOf" srcId="{FC5473A5-B75A-4070-9D29-3F2E256E36AF}" destId="{93AC7CF6-7E1A-40EB-82CE-8F734CC55117}" srcOrd="0" destOrd="0" presId="urn:microsoft.com/office/officeart/2005/8/layout/process2"/>
    <dgm:cxn modelId="{FEF0C1D3-5DBC-4D97-9F93-EAD49653D516}" type="presOf" srcId="{9A750DAD-0503-4AF4-9E22-9637929735A4}" destId="{5A9DE01E-950B-4476-8FA7-0E78915F8800}" srcOrd="0" destOrd="0" presId="urn:microsoft.com/office/officeart/2005/8/layout/process2"/>
    <dgm:cxn modelId="{64B483E1-F3C0-4ACA-AF47-9EEF33E8116B}" type="presOf" srcId="{55B3EA80-1681-4E3C-ADE8-04530E409DD5}" destId="{17DB63D7-3768-44B8-86A5-2FC618473E61}" srcOrd="0" destOrd="0" presId="urn:microsoft.com/office/officeart/2005/8/layout/process2"/>
    <dgm:cxn modelId="{254D2FFD-5FF2-4F0D-8B5B-6D229C34FF47}" srcId="{9A750DAD-0503-4AF4-9E22-9637929735A4}" destId="{55B3EA80-1681-4E3C-ADE8-04530E409DD5}" srcOrd="0" destOrd="0" parTransId="{EEBCD79C-5462-4D71-BFDE-8BF6ADDABCE3}" sibTransId="{5D19D697-07DA-4E09-B658-0F5552FC971A}"/>
    <dgm:cxn modelId="{F8FA51C7-3863-44B7-88DA-3CCDA388873D}" type="presParOf" srcId="{5A9DE01E-950B-4476-8FA7-0E78915F8800}" destId="{17DB63D7-3768-44B8-86A5-2FC618473E61}" srcOrd="0" destOrd="0" presId="urn:microsoft.com/office/officeart/2005/8/layout/process2"/>
    <dgm:cxn modelId="{BCBBC776-06C6-4DAF-B1CA-36FA6C56CD4F}" type="presParOf" srcId="{5A9DE01E-950B-4476-8FA7-0E78915F8800}" destId="{7B7BD0BC-F316-47B8-8F29-C523B09C58A8}" srcOrd="1" destOrd="0" presId="urn:microsoft.com/office/officeart/2005/8/layout/process2"/>
    <dgm:cxn modelId="{1B7E8B75-71B3-4276-BFA9-AD047245EB40}" type="presParOf" srcId="{7B7BD0BC-F316-47B8-8F29-C523B09C58A8}" destId="{9144318D-270B-4583-9DD0-1889D4E33EEE}" srcOrd="0" destOrd="0" presId="urn:microsoft.com/office/officeart/2005/8/layout/process2"/>
    <dgm:cxn modelId="{183C8080-C90E-4639-A3D6-214B553B9F6F}" type="presParOf" srcId="{5A9DE01E-950B-4476-8FA7-0E78915F8800}" destId="{F3A82C8E-C762-41A7-A33F-17B1A8DE43E5}" srcOrd="2" destOrd="0" presId="urn:microsoft.com/office/officeart/2005/8/layout/process2"/>
    <dgm:cxn modelId="{BEF6809E-8F25-4BB8-8E6D-04E9AC81D6D9}" type="presParOf" srcId="{5A9DE01E-950B-4476-8FA7-0E78915F8800}" destId="{93AC7CF6-7E1A-40EB-82CE-8F734CC55117}" srcOrd="3" destOrd="0" presId="urn:microsoft.com/office/officeart/2005/8/layout/process2"/>
    <dgm:cxn modelId="{D556EE56-492B-4AAE-9A9D-6675B0110F60}" type="presParOf" srcId="{93AC7CF6-7E1A-40EB-82CE-8F734CC55117}" destId="{F408ADCB-3C2D-4CFB-9915-20ABDA762FBC}" srcOrd="0" destOrd="0" presId="urn:microsoft.com/office/officeart/2005/8/layout/process2"/>
    <dgm:cxn modelId="{235A8B9D-DEAF-47DA-9703-2AD53EB138DB}" type="presParOf" srcId="{5A9DE01E-950B-4476-8FA7-0E78915F8800}" destId="{98421B6A-1120-43BC-8C77-39C834EED34E}"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67D76A-C3B6-4D73-98AE-494CE1B2AB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A3A2D5D-9D58-4C3D-B273-FAC64FAEED24}">
      <dgm:prSet/>
      <dgm:spPr>
        <a:solidFill>
          <a:schemeClr val="bg2">
            <a:lumMod val="10000"/>
          </a:schemeClr>
        </a:solidFill>
      </dgm:spPr>
      <dgm:t>
        <a:bodyPr/>
        <a:lstStyle/>
        <a:p>
          <a:r>
            <a:rPr lang="en-US" dirty="0"/>
            <a:t>Recommended at 11-12 years for best immune response and to provide protection prior to exposure, but can be given as early as 9 years.</a:t>
          </a:r>
        </a:p>
      </dgm:t>
    </dgm:pt>
    <dgm:pt modelId="{66B4294C-3DF4-4030-A48A-BDEA1CEFDCF5}" type="parTrans" cxnId="{CE34E18E-EC9B-4A9A-BB65-3A5729D00F5F}">
      <dgm:prSet/>
      <dgm:spPr/>
      <dgm:t>
        <a:bodyPr/>
        <a:lstStyle/>
        <a:p>
          <a:endParaRPr lang="en-US"/>
        </a:p>
      </dgm:t>
    </dgm:pt>
    <dgm:pt modelId="{C73E859A-116C-40C2-8B08-E65B8CC2899E}" type="sibTrans" cxnId="{CE34E18E-EC9B-4A9A-BB65-3A5729D00F5F}">
      <dgm:prSet/>
      <dgm:spPr/>
      <dgm:t>
        <a:bodyPr/>
        <a:lstStyle/>
        <a:p>
          <a:endParaRPr lang="en-US"/>
        </a:p>
      </dgm:t>
    </dgm:pt>
    <dgm:pt modelId="{4751AA4C-F16E-490F-98D4-2CB25286AF82}">
      <dgm:prSet/>
      <dgm:spPr/>
      <dgm:t>
        <a:bodyPr/>
        <a:lstStyle/>
        <a:p>
          <a:r>
            <a:rPr lang="en-US" b="1" dirty="0"/>
            <a:t>2-dose schedule</a:t>
          </a:r>
          <a:r>
            <a:rPr lang="en-US" dirty="0"/>
            <a:t>:</a:t>
          </a:r>
        </a:p>
      </dgm:t>
    </dgm:pt>
    <dgm:pt modelId="{4A99E07D-D3E2-4240-A179-CD4BB1453DE9}" type="parTrans" cxnId="{A9DC3CA2-EA33-4390-8A14-9160B7AC102B}">
      <dgm:prSet/>
      <dgm:spPr/>
      <dgm:t>
        <a:bodyPr/>
        <a:lstStyle/>
        <a:p>
          <a:endParaRPr lang="en-US"/>
        </a:p>
      </dgm:t>
    </dgm:pt>
    <dgm:pt modelId="{A7CD9A1B-8844-4F68-827B-B8A341C7BB51}" type="sibTrans" cxnId="{A9DC3CA2-EA33-4390-8A14-9160B7AC102B}">
      <dgm:prSet/>
      <dgm:spPr/>
      <dgm:t>
        <a:bodyPr/>
        <a:lstStyle/>
        <a:p>
          <a:endParaRPr lang="en-US"/>
        </a:p>
      </dgm:t>
    </dgm:pt>
    <dgm:pt modelId="{D2727B1B-0A19-429D-854A-2BD95314D2E2}">
      <dgm:prSet/>
      <dgm:spPr/>
      <dgm:t>
        <a:bodyPr/>
        <a:lstStyle/>
        <a:p>
          <a:r>
            <a:rPr lang="en-US" b="1"/>
            <a:t>Catch-up vaccination for person through age 26:</a:t>
          </a:r>
          <a:endParaRPr lang="en-US" b="1" dirty="0"/>
        </a:p>
      </dgm:t>
    </dgm:pt>
    <dgm:pt modelId="{6C8B9743-640D-4200-A3F7-D4D88164F03A}" type="parTrans" cxnId="{B4464870-7925-4A38-84B9-D35BE926F36D}">
      <dgm:prSet/>
      <dgm:spPr/>
      <dgm:t>
        <a:bodyPr/>
        <a:lstStyle/>
        <a:p>
          <a:endParaRPr lang="en-US"/>
        </a:p>
      </dgm:t>
    </dgm:pt>
    <dgm:pt modelId="{F6860DF9-6891-40CF-9FE7-819D1B184146}" type="sibTrans" cxnId="{B4464870-7925-4A38-84B9-D35BE926F36D}">
      <dgm:prSet/>
      <dgm:spPr/>
      <dgm:t>
        <a:bodyPr/>
        <a:lstStyle/>
        <a:p>
          <a:endParaRPr lang="en-US"/>
        </a:p>
      </dgm:t>
    </dgm:pt>
    <dgm:pt modelId="{C2AEE6BA-4404-4634-9C0C-D6579FE622BA}">
      <dgm:prSet/>
      <dgm:spPr/>
      <dgm:t>
        <a:bodyPr/>
        <a:lstStyle/>
        <a:p>
          <a:r>
            <a:rPr lang="en-US" dirty="0"/>
            <a:t>Individuals 27 through 45 years may receive the HPV based on shared clinical decision making.</a:t>
          </a:r>
        </a:p>
      </dgm:t>
    </dgm:pt>
    <dgm:pt modelId="{FDA0425A-FD7A-40AE-BEF7-18565C9E3D21}" type="parTrans" cxnId="{E4039669-5D0A-4B6C-AD74-4EF010D31E6F}">
      <dgm:prSet/>
      <dgm:spPr/>
      <dgm:t>
        <a:bodyPr/>
        <a:lstStyle/>
        <a:p>
          <a:endParaRPr lang="en-US"/>
        </a:p>
      </dgm:t>
    </dgm:pt>
    <dgm:pt modelId="{C5EA18A4-BC28-4504-8314-4ED088532B65}" type="sibTrans" cxnId="{E4039669-5D0A-4B6C-AD74-4EF010D31E6F}">
      <dgm:prSet/>
      <dgm:spPr/>
      <dgm:t>
        <a:bodyPr/>
        <a:lstStyle/>
        <a:p>
          <a:endParaRPr lang="en-US"/>
        </a:p>
      </dgm:t>
    </dgm:pt>
    <dgm:pt modelId="{C24751D6-0CCE-4422-BE23-0D8B844602E5}">
      <dgm:prSet/>
      <dgm:spPr/>
      <dgm:t>
        <a:bodyPr/>
        <a:lstStyle/>
        <a:p>
          <a:r>
            <a:rPr lang="en-US" b="1" dirty="0"/>
            <a:t>3-dose schedule:</a:t>
          </a:r>
        </a:p>
      </dgm:t>
    </dgm:pt>
    <dgm:pt modelId="{8E4D0AD4-28B6-4CDF-9D02-DAA295265374}" type="parTrans" cxnId="{13458256-C970-4451-9C3F-9B64C7B47680}">
      <dgm:prSet/>
      <dgm:spPr/>
      <dgm:t>
        <a:bodyPr/>
        <a:lstStyle/>
        <a:p>
          <a:endParaRPr lang="en-US"/>
        </a:p>
      </dgm:t>
    </dgm:pt>
    <dgm:pt modelId="{5136FA39-E5AA-4292-BA33-A238B37B1728}" type="sibTrans" cxnId="{13458256-C970-4451-9C3F-9B64C7B47680}">
      <dgm:prSet/>
      <dgm:spPr/>
      <dgm:t>
        <a:bodyPr/>
        <a:lstStyle/>
        <a:p>
          <a:endParaRPr lang="en-US"/>
        </a:p>
      </dgm:t>
    </dgm:pt>
    <dgm:pt modelId="{BD7CA391-6015-459A-BE5C-C16B3E3555B0}">
      <dgm:prSet/>
      <dgm:spPr/>
      <dgm:t>
        <a:bodyPr/>
        <a:lstStyle/>
        <a:p>
          <a:r>
            <a:rPr lang="en-US" dirty="0"/>
            <a:t>Patients who initiate the series on or after age 15 years</a:t>
          </a:r>
        </a:p>
      </dgm:t>
    </dgm:pt>
    <dgm:pt modelId="{13B60ACB-1F44-4A5B-9A5A-10D9F27286B8}" type="parTrans" cxnId="{C92FD3F5-9F41-472A-AA80-4715534B3C64}">
      <dgm:prSet/>
      <dgm:spPr/>
      <dgm:t>
        <a:bodyPr/>
        <a:lstStyle/>
        <a:p>
          <a:endParaRPr lang="en-US"/>
        </a:p>
      </dgm:t>
    </dgm:pt>
    <dgm:pt modelId="{BB14FD43-8195-43D5-9D58-10D95E60A586}" type="sibTrans" cxnId="{C92FD3F5-9F41-472A-AA80-4715534B3C64}">
      <dgm:prSet/>
      <dgm:spPr/>
      <dgm:t>
        <a:bodyPr/>
        <a:lstStyle/>
        <a:p>
          <a:endParaRPr lang="en-US"/>
        </a:p>
      </dgm:t>
    </dgm:pt>
    <dgm:pt modelId="{0E8FAD54-6BA1-44B5-B748-A6C9AC920884}">
      <dgm:prSet/>
      <dgm:spPr/>
      <dgm:t>
        <a:bodyPr/>
        <a:lstStyle/>
        <a:p>
          <a:r>
            <a:rPr lang="en-US" dirty="0"/>
            <a:t>Patients who initiate the series prior to age 15  years</a:t>
          </a:r>
        </a:p>
      </dgm:t>
    </dgm:pt>
    <dgm:pt modelId="{0F610DFB-6361-4ECD-87BA-6A1F3140E9C5}" type="parTrans" cxnId="{057A18AA-C76B-4BFF-87D7-CFF876DAA0FD}">
      <dgm:prSet/>
      <dgm:spPr/>
      <dgm:t>
        <a:bodyPr/>
        <a:lstStyle/>
        <a:p>
          <a:endParaRPr lang="en-US"/>
        </a:p>
      </dgm:t>
    </dgm:pt>
    <dgm:pt modelId="{AF87C122-AD3D-4D8C-98CB-D0B69F699012}" type="sibTrans" cxnId="{057A18AA-C76B-4BFF-87D7-CFF876DAA0FD}">
      <dgm:prSet/>
      <dgm:spPr/>
      <dgm:t>
        <a:bodyPr/>
        <a:lstStyle/>
        <a:p>
          <a:endParaRPr lang="en-US"/>
        </a:p>
      </dgm:t>
    </dgm:pt>
    <dgm:pt modelId="{0E191959-9997-4611-8488-DEF8AB84C25D}">
      <dgm:prSet/>
      <dgm:spPr/>
      <dgm:t>
        <a:bodyPr/>
        <a:lstStyle/>
        <a:p>
          <a:r>
            <a:rPr lang="en-US" dirty="0"/>
            <a:t>Immunocompromised patients</a:t>
          </a:r>
        </a:p>
      </dgm:t>
    </dgm:pt>
    <dgm:pt modelId="{EE1D33FC-E57B-416F-8B01-4EEAA7357C8B}" type="parTrans" cxnId="{6E24BE1F-B8D7-4272-85DA-B8E552E80997}">
      <dgm:prSet/>
      <dgm:spPr/>
      <dgm:t>
        <a:bodyPr/>
        <a:lstStyle/>
        <a:p>
          <a:endParaRPr lang="en-US"/>
        </a:p>
      </dgm:t>
    </dgm:pt>
    <dgm:pt modelId="{1E15596F-7CEE-49D2-B78C-B378E3BDE4CF}" type="sibTrans" cxnId="{6E24BE1F-B8D7-4272-85DA-B8E552E80997}">
      <dgm:prSet/>
      <dgm:spPr/>
      <dgm:t>
        <a:bodyPr/>
        <a:lstStyle/>
        <a:p>
          <a:endParaRPr lang="en-US"/>
        </a:p>
      </dgm:t>
    </dgm:pt>
    <dgm:pt modelId="{4043AFB3-1EAF-4C22-9D81-0D6B6940A2A6}" type="pres">
      <dgm:prSet presAssocID="{F667D76A-C3B6-4D73-98AE-494CE1B2AB4D}" presName="linear" presStyleCnt="0">
        <dgm:presLayoutVars>
          <dgm:animLvl val="lvl"/>
          <dgm:resizeHandles val="exact"/>
        </dgm:presLayoutVars>
      </dgm:prSet>
      <dgm:spPr/>
    </dgm:pt>
    <dgm:pt modelId="{079802CA-B2EE-46D3-B77D-76A64E98B983}" type="pres">
      <dgm:prSet presAssocID="{7A3A2D5D-9D58-4C3D-B273-FAC64FAEED24}" presName="parentText" presStyleLbl="node1" presStyleIdx="0" presStyleCnt="4" custLinFactNeighborY="-48711">
        <dgm:presLayoutVars>
          <dgm:chMax val="0"/>
          <dgm:bulletEnabled val="1"/>
        </dgm:presLayoutVars>
      </dgm:prSet>
      <dgm:spPr/>
    </dgm:pt>
    <dgm:pt modelId="{10E46402-6066-493F-B486-BB7FB12F61FD}" type="pres">
      <dgm:prSet presAssocID="{C73E859A-116C-40C2-8B08-E65B8CC2899E}" presName="spacer" presStyleCnt="0"/>
      <dgm:spPr/>
    </dgm:pt>
    <dgm:pt modelId="{1EC444EB-2470-40AA-8D89-ADE925CC5CAC}" type="pres">
      <dgm:prSet presAssocID="{4751AA4C-F16E-490F-98D4-2CB25286AF82}" presName="parentText" presStyleLbl="node1" presStyleIdx="1" presStyleCnt="4">
        <dgm:presLayoutVars>
          <dgm:chMax val="0"/>
          <dgm:bulletEnabled val="1"/>
        </dgm:presLayoutVars>
      </dgm:prSet>
      <dgm:spPr/>
    </dgm:pt>
    <dgm:pt modelId="{43913F14-97E2-4290-A332-E335FD1E8C43}" type="pres">
      <dgm:prSet presAssocID="{4751AA4C-F16E-490F-98D4-2CB25286AF82}" presName="childText" presStyleLbl="revTx" presStyleIdx="0" presStyleCnt="3">
        <dgm:presLayoutVars>
          <dgm:bulletEnabled val="1"/>
        </dgm:presLayoutVars>
      </dgm:prSet>
      <dgm:spPr/>
    </dgm:pt>
    <dgm:pt modelId="{83BB72A0-C83E-4DD1-AD23-28EEDB23BFD7}" type="pres">
      <dgm:prSet presAssocID="{C24751D6-0CCE-4422-BE23-0D8B844602E5}" presName="parentText" presStyleLbl="node1" presStyleIdx="2" presStyleCnt="4">
        <dgm:presLayoutVars>
          <dgm:chMax val="0"/>
          <dgm:bulletEnabled val="1"/>
        </dgm:presLayoutVars>
      </dgm:prSet>
      <dgm:spPr/>
    </dgm:pt>
    <dgm:pt modelId="{D0A1E1DF-DA08-4ACD-9D18-CE4E9EF2CC43}" type="pres">
      <dgm:prSet presAssocID="{C24751D6-0CCE-4422-BE23-0D8B844602E5}" presName="childText" presStyleLbl="revTx" presStyleIdx="1" presStyleCnt="3">
        <dgm:presLayoutVars>
          <dgm:bulletEnabled val="1"/>
        </dgm:presLayoutVars>
      </dgm:prSet>
      <dgm:spPr/>
    </dgm:pt>
    <dgm:pt modelId="{1089E164-A738-4B2E-964F-F5CCCDABBAEF}" type="pres">
      <dgm:prSet presAssocID="{D2727B1B-0A19-429D-854A-2BD95314D2E2}" presName="parentText" presStyleLbl="node1" presStyleIdx="3" presStyleCnt="4" custLinFactNeighborX="-1471" custLinFactNeighborY="-828">
        <dgm:presLayoutVars>
          <dgm:chMax val="0"/>
          <dgm:bulletEnabled val="1"/>
        </dgm:presLayoutVars>
      </dgm:prSet>
      <dgm:spPr/>
    </dgm:pt>
    <dgm:pt modelId="{7160A20E-4E65-40AC-B4D7-96475CA2ED88}" type="pres">
      <dgm:prSet presAssocID="{D2727B1B-0A19-429D-854A-2BD95314D2E2}" presName="childText" presStyleLbl="revTx" presStyleIdx="2" presStyleCnt="3">
        <dgm:presLayoutVars>
          <dgm:bulletEnabled val="1"/>
        </dgm:presLayoutVars>
      </dgm:prSet>
      <dgm:spPr/>
    </dgm:pt>
  </dgm:ptLst>
  <dgm:cxnLst>
    <dgm:cxn modelId="{FA4FBB0F-56C1-47B8-BF1B-9B90FEA04729}" type="presOf" srcId="{D2727B1B-0A19-429D-854A-2BD95314D2E2}" destId="{1089E164-A738-4B2E-964F-F5CCCDABBAEF}" srcOrd="0" destOrd="0" presId="urn:microsoft.com/office/officeart/2005/8/layout/vList2"/>
    <dgm:cxn modelId="{E21B1012-A852-487C-A9FE-1599B2783829}" type="presOf" srcId="{F667D76A-C3B6-4D73-98AE-494CE1B2AB4D}" destId="{4043AFB3-1EAF-4C22-9D81-0D6B6940A2A6}" srcOrd="0" destOrd="0" presId="urn:microsoft.com/office/officeart/2005/8/layout/vList2"/>
    <dgm:cxn modelId="{6E24BE1F-B8D7-4272-85DA-B8E552E80997}" srcId="{C24751D6-0CCE-4422-BE23-0D8B844602E5}" destId="{0E191959-9997-4611-8488-DEF8AB84C25D}" srcOrd="1" destOrd="0" parTransId="{EE1D33FC-E57B-416F-8B01-4EEAA7357C8B}" sibTransId="{1E15596F-7CEE-49D2-B78C-B378E3BDE4CF}"/>
    <dgm:cxn modelId="{C80ECF5E-005B-4FDE-9589-EF03DD52B1CB}" type="presOf" srcId="{4751AA4C-F16E-490F-98D4-2CB25286AF82}" destId="{1EC444EB-2470-40AA-8D89-ADE925CC5CAC}" srcOrd="0" destOrd="0" presId="urn:microsoft.com/office/officeart/2005/8/layout/vList2"/>
    <dgm:cxn modelId="{99BDBD41-0249-4494-A550-37A2B05B836B}" type="presOf" srcId="{0E8FAD54-6BA1-44B5-B748-A6C9AC920884}" destId="{43913F14-97E2-4290-A332-E335FD1E8C43}" srcOrd="0" destOrd="0" presId="urn:microsoft.com/office/officeart/2005/8/layout/vList2"/>
    <dgm:cxn modelId="{9D87FC66-A40E-44A7-8107-52BCB4F1DFB1}" type="presOf" srcId="{C24751D6-0CCE-4422-BE23-0D8B844602E5}" destId="{83BB72A0-C83E-4DD1-AD23-28EEDB23BFD7}" srcOrd="0" destOrd="0" presId="urn:microsoft.com/office/officeart/2005/8/layout/vList2"/>
    <dgm:cxn modelId="{E4039669-5D0A-4B6C-AD74-4EF010D31E6F}" srcId="{D2727B1B-0A19-429D-854A-2BD95314D2E2}" destId="{C2AEE6BA-4404-4634-9C0C-D6579FE622BA}" srcOrd="0" destOrd="0" parTransId="{FDA0425A-FD7A-40AE-BEF7-18565C9E3D21}" sibTransId="{C5EA18A4-BC28-4504-8314-4ED088532B65}"/>
    <dgm:cxn modelId="{B4464870-7925-4A38-84B9-D35BE926F36D}" srcId="{F667D76A-C3B6-4D73-98AE-494CE1B2AB4D}" destId="{D2727B1B-0A19-429D-854A-2BD95314D2E2}" srcOrd="3" destOrd="0" parTransId="{6C8B9743-640D-4200-A3F7-D4D88164F03A}" sibTransId="{F6860DF9-6891-40CF-9FE7-819D1B184146}"/>
    <dgm:cxn modelId="{13458256-C970-4451-9C3F-9B64C7B47680}" srcId="{F667D76A-C3B6-4D73-98AE-494CE1B2AB4D}" destId="{C24751D6-0CCE-4422-BE23-0D8B844602E5}" srcOrd="2" destOrd="0" parTransId="{8E4D0AD4-28B6-4CDF-9D02-DAA295265374}" sibTransId="{5136FA39-E5AA-4292-BA33-A238B37B1728}"/>
    <dgm:cxn modelId="{8A529258-8C9B-4B56-9527-CD35DFF07768}" type="presOf" srcId="{7A3A2D5D-9D58-4C3D-B273-FAC64FAEED24}" destId="{079802CA-B2EE-46D3-B77D-76A64E98B983}" srcOrd="0" destOrd="0" presId="urn:microsoft.com/office/officeart/2005/8/layout/vList2"/>
    <dgm:cxn modelId="{3893D587-274C-4BE4-816F-601A72A06ACA}" type="presOf" srcId="{BD7CA391-6015-459A-BE5C-C16B3E3555B0}" destId="{D0A1E1DF-DA08-4ACD-9D18-CE4E9EF2CC43}" srcOrd="0" destOrd="0" presId="urn:microsoft.com/office/officeart/2005/8/layout/vList2"/>
    <dgm:cxn modelId="{CE34E18E-EC9B-4A9A-BB65-3A5729D00F5F}" srcId="{F667D76A-C3B6-4D73-98AE-494CE1B2AB4D}" destId="{7A3A2D5D-9D58-4C3D-B273-FAC64FAEED24}" srcOrd="0" destOrd="0" parTransId="{66B4294C-3DF4-4030-A48A-BDEA1CEFDCF5}" sibTransId="{C73E859A-116C-40C2-8B08-E65B8CC2899E}"/>
    <dgm:cxn modelId="{424AE194-3AE1-4BED-B8F6-8DD3E029DCA6}" type="presOf" srcId="{C2AEE6BA-4404-4634-9C0C-D6579FE622BA}" destId="{7160A20E-4E65-40AC-B4D7-96475CA2ED88}" srcOrd="0" destOrd="0" presId="urn:microsoft.com/office/officeart/2005/8/layout/vList2"/>
    <dgm:cxn modelId="{A9DC3CA2-EA33-4390-8A14-9160B7AC102B}" srcId="{F667D76A-C3B6-4D73-98AE-494CE1B2AB4D}" destId="{4751AA4C-F16E-490F-98D4-2CB25286AF82}" srcOrd="1" destOrd="0" parTransId="{4A99E07D-D3E2-4240-A179-CD4BB1453DE9}" sibTransId="{A7CD9A1B-8844-4F68-827B-B8A341C7BB51}"/>
    <dgm:cxn modelId="{057A18AA-C76B-4BFF-87D7-CFF876DAA0FD}" srcId="{4751AA4C-F16E-490F-98D4-2CB25286AF82}" destId="{0E8FAD54-6BA1-44B5-B748-A6C9AC920884}" srcOrd="0" destOrd="0" parTransId="{0F610DFB-6361-4ECD-87BA-6A1F3140E9C5}" sibTransId="{AF87C122-AD3D-4D8C-98CB-D0B69F699012}"/>
    <dgm:cxn modelId="{A964A2C6-E9E0-4616-9C50-C997923FD555}" type="presOf" srcId="{0E191959-9997-4611-8488-DEF8AB84C25D}" destId="{D0A1E1DF-DA08-4ACD-9D18-CE4E9EF2CC43}" srcOrd="0" destOrd="1" presId="urn:microsoft.com/office/officeart/2005/8/layout/vList2"/>
    <dgm:cxn modelId="{C92FD3F5-9F41-472A-AA80-4715534B3C64}" srcId="{C24751D6-0CCE-4422-BE23-0D8B844602E5}" destId="{BD7CA391-6015-459A-BE5C-C16B3E3555B0}" srcOrd="0" destOrd="0" parTransId="{13B60ACB-1F44-4A5B-9A5A-10D9F27286B8}" sibTransId="{BB14FD43-8195-43D5-9D58-10D95E60A586}"/>
    <dgm:cxn modelId="{51EE0EE7-13CD-421B-9244-10C01C862B3E}" type="presParOf" srcId="{4043AFB3-1EAF-4C22-9D81-0D6B6940A2A6}" destId="{079802CA-B2EE-46D3-B77D-76A64E98B983}" srcOrd="0" destOrd="0" presId="urn:microsoft.com/office/officeart/2005/8/layout/vList2"/>
    <dgm:cxn modelId="{D1B51EC4-2698-4BD5-8F4A-4EA58ACB3C2C}" type="presParOf" srcId="{4043AFB3-1EAF-4C22-9D81-0D6B6940A2A6}" destId="{10E46402-6066-493F-B486-BB7FB12F61FD}" srcOrd="1" destOrd="0" presId="urn:microsoft.com/office/officeart/2005/8/layout/vList2"/>
    <dgm:cxn modelId="{CC5DE798-8D2C-4BAC-8583-9172CB7B25F5}" type="presParOf" srcId="{4043AFB3-1EAF-4C22-9D81-0D6B6940A2A6}" destId="{1EC444EB-2470-40AA-8D89-ADE925CC5CAC}" srcOrd="2" destOrd="0" presId="urn:microsoft.com/office/officeart/2005/8/layout/vList2"/>
    <dgm:cxn modelId="{4D3FAC59-6B49-497D-985B-18032530C9B5}" type="presParOf" srcId="{4043AFB3-1EAF-4C22-9D81-0D6B6940A2A6}" destId="{43913F14-97E2-4290-A332-E335FD1E8C43}" srcOrd="3" destOrd="0" presId="urn:microsoft.com/office/officeart/2005/8/layout/vList2"/>
    <dgm:cxn modelId="{EC9CBA53-1891-451A-974F-2B85F0D802DD}" type="presParOf" srcId="{4043AFB3-1EAF-4C22-9D81-0D6B6940A2A6}" destId="{83BB72A0-C83E-4DD1-AD23-28EEDB23BFD7}" srcOrd="4" destOrd="0" presId="urn:microsoft.com/office/officeart/2005/8/layout/vList2"/>
    <dgm:cxn modelId="{0909C12F-0A21-480F-B9B4-B26DF0F35246}" type="presParOf" srcId="{4043AFB3-1EAF-4C22-9D81-0D6B6940A2A6}" destId="{D0A1E1DF-DA08-4ACD-9D18-CE4E9EF2CC43}" srcOrd="5" destOrd="0" presId="urn:microsoft.com/office/officeart/2005/8/layout/vList2"/>
    <dgm:cxn modelId="{04C1BBB3-0D51-4548-AA53-F113C3A70DC8}" type="presParOf" srcId="{4043AFB3-1EAF-4C22-9D81-0D6B6940A2A6}" destId="{1089E164-A738-4B2E-964F-F5CCCDABBAEF}" srcOrd="6" destOrd="0" presId="urn:microsoft.com/office/officeart/2005/8/layout/vList2"/>
    <dgm:cxn modelId="{1676800D-A82A-4BDE-A171-21B5AD60E012}" type="presParOf" srcId="{4043AFB3-1EAF-4C22-9D81-0D6B6940A2A6}" destId="{7160A20E-4E65-40AC-B4D7-96475CA2ED8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4ED801-A131-4B3F-9748-775B7FCD31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201DE5-7F07-4053-AF19-E658AF05E678}">
      <dgm:prSet/>
      <dgm:spPr/>
      <dgm:t>
        <a:bodyPr/>
        <a:lstStyle/>
        <a:p>
          <a:r>
            <a:rPr lang="en-US" dirty="0"/>
            <a:t>1</a:t>
          </a:r>
        </a:p>
      </dgm:t>
    </dgm:pt>
    <dgm:pt modelId="{0CC1C5A6-424D-4F42-879E-F4A8D31FA985}" type="parTrans" cxnId="{9035AF17-F6AA-4FDF-A2ED-4658CE06402D}">
      <dgm:prSet/>
      <dgm:spPr/>
      <dgm:t>
        <a:bodyPr/>
        <a:lstStyle/>
        <a:p>
          <a:endParaRPr lang="en-US"/>
        </a:p>
      </dgm:t>
    </dgm:pt>
    <dgm:pt modelId="{D8B39A85-C4FD-4C16-A06F-B4F8DC85C9C1}" type="sibTrans" cxnId="{9035AF17-F6AA-4FDF-A2ED-4658CE06402D}">
      <dgm:prSet/>
      <dgm:spPr/>
      <dgm:t>
        <a:bodyPr/>
        <a:lstStyle/>
        <a:p>
          <a:endParaRPr lang="en-US"/>
        </a:p>
      </dgm:t>
    </dgm:pt>
    <dgm:pt modelId="{41E7C5ED-3DD3-46BF-9FA1-D494D00EB411}">
      <dgm:prSet/>
      <dgm:spPr/>
      <dgm:t>
        <a:bodyPr/>
        <a:lstStyle/>
        <a:p>
          <a:r>
            <a:rPr lang="en-US" dirty="0"/>
            <a:t>2</a:t>
          </a:r>
        </a:p>
      </dgm:t>
    </dgm:pt>
    <dgm:pt modelId="{6D4F6B9E-3419-4A6B-AC6D-CAE51120F492}" type="parTrans" cxnId="{E7DBA709-0E01-43A5-8563-7140EAE2A2B2}">
      <dgm:prSet/>
      <dgm:spPr/>
      <dgm:t>
        <a:bodyPr/>
        <a:lstStyle/>
        <a:p>
          <a:endParaRPr lang="en-US"/>
        </a:p>
      </dgm:t>
    </dgm:pt>
    <dgm:pt modelId="{6150C0EB-5AA2-4AC3-8025-7B30D560666E}" type="sibTrans" cxnId="{E7DBA709-0E01-43A5-8563-7140EAE2A2B2}">
      <dgm:prSet/>
      <dgm:spPr/>
      <dgm:t>
        <a:bodyPr/>
        <a:lstStyle/>
        <a:p>
          <a:endParaRPr lang="en-US"/>
        </a:p>
      </dgm:t>
    </dgm:pt>
    <dgm:pt modelId="{2A15AEF0-BA41-4C03-81D5-5F0ED35F5C35}">
      <dgm:prSet/>
      <dgm:spPr/>
      <dgm:t>
        <a:bodyPr/>
        <a:lstStyle/>
        <a:p>
          <a:r>
            <a:rPr lang="en-US" dirty="0"/>
            <a:t>3</a:t>
          </a:r>
        </a:p>
      </dgm:t>
    </dgm:pt>
    <dgm:pt modelId="{D1A709FB-3364-4E5A-A8BA-6F71D3A8DC73}" type="parTrans" cxnId="{598DD425-89A3-4A1F-90D5-6C246A665212}">
      <dgm:prSet/>
      <dgm:spPr/>
      <dgm:t>
        <a:bodyPr/>
        <a:lstStyle/>
        <a:p>
          <a:endParaRPr lang="en-US"/>
        </a:p>
      </dgm:t>
    </dgm:pt>
    <dgm:pt modelId="{70DCC8BA-9C2A-49BA-A8F4-2085D74F17B6}" type="sibTrans" cxnId="{598DD425-89A3-4A1F-90D5-6C246A665212}">
      <dgm:prSet/>
      <dgm:spPr/>
      <dgm:t>
        <a:bodyPr/>
        <a:lstStyle/>
        <a:p>
          <a:endParaRPr lang="en-US"/>
        </a:p>
      </dgm:t>
    </dgm:pt>
    <dgm:pt modelId="{670F7535-8E52-462A-B7A6-D01E85279A81}">
      <dgm:prSet/>
      <dgm:spPr/>
      <dgm:t>
        <a:bodyPr/>
        <a:lstStyle/>
        <a:p>
          <a:r>
            <a:rPr lang="en-US" dirty="0"/>
            <a:t>4</a:t>
          </a:r>
        </a:p>
      </dgm:t>
    </dgm:pt>
    <dgm:pt modelId="{60103556-5DB7-494C-B7C1-D5DD06EEDC2F}" type="parTrans" cxnId="{F1766676-F232-4966-9123-1FE1D400A3FF}">
      <dgm:prSet/>
      <dgm:spPr/>
      <dgm:t>
        <a:bodyPr/>
        <a:lstStyle/>
        <a:p>
          <a:endParaRPr lang="en-US"/>
        </a:p>
      </dgm:t>
    </dgm:pt>
    <dgm:pt modelId="{131D6B39-5AD7-495C-8463-8B03988C57FE}" type="sibTrans" cxnId="{F1766676-F232-4966-9123-1FE1D400A3FF}">
      <dgm:prSet/>
      <dgm:spPr/>
      <dgm:t>
        <a:bodyPr/>
        <a:lstStyle/>
        <a:p>
          <a:endParaRPr lang="en-US"/>
        </a:p>
      </dgm:t>
    </dgm:pt>
    <dgm:pt modelId="{479B935B-99AB-4541-950A-4AD5DA167E8F}">
      <dgm:prSet/>
      <dgm:spPr/>
      <dgm:t>
        <a:bodyPr/>
        <a:lstStyle/>
        <a:p>
          <a:r>
            <a:rPr lang="en-US" dirty="0"/>
            <a:t>5</a:t>
          </a:r>
        </a:p>
      </dgm:t>
    </dgm:pt>
    <dgm:pt modelId="{43909EC9-B3A2-46E5-98F4-968E680AFB99}" type="parTrans" cxnId="{B898BB25-DA85-4976-AE60-B672CE0C802D}">
      <dgm:prSet/>
      <dgm:spPr/>
      <dgm:t>
        <a:bodyPr/>
        <a:lstStyle/>
        <a:p>
          <a:endParaRPr lang="en-US"/>
        </a:p>
      </dgm:t>
    </dgm:pt>
    <dgm:pt modelId="{27E592E5-28B0-4010-82BD-F4A720E9837D}" type="sibTrans" cxnId="{B898BB25-DA85-4976-AE60-B672CE0C802D}">
      <dgm:prSet/>
      <dgm:spPr/>
      <dgm:t>
        <a:bodyPr/>
        <a:lstStyle/>
        <a:p>
          <a:endParaRPr lang="en-US"/>
        </a:p>
      </dgm:t>
    </dgm:pt>
    <dgm:pt modelId="{48BA9ACE-B6E7-4F62-9E60-0DFC93CDFE29}">
      <dgm:prSet/>
      <dgm:spPr/>
      <dgm:t>
        <a:bodyPr/>
        <a:lstStyle/>
        <a:p>
          <a:r>
            <a:rPr lang="en-US" dirty="0"/>
            <a:t>Distract yourself while you’re waiting</a:t>
          </a:r>
        </a:p>
      </dgm:t>
    </dgm:pt>
    <dgm:pt modelId="{381AEF2E-9AB9-4F36-AFF7-76EF8B08F180}" type="parTrans" cxnId="{044E2CC8-C10F-48F7-9E14-FAE4B90B64F6}">
      <dgm:prSet/>
      <dgm:spPr/>
      <dgm:t>
        <a:bodyPr/>
        <a:lstStyle/>
        <a:p>
          <a:endParaRPr lang="en-US"/>
        </a:p>
      </dgm:t>
    </dgm:pt>
    <dgm:pt modelId="{401464D4-F460-4E03-BE9F-60AD969171C6}" type="sibTrans" cxnId="{044E2CC8-C10F-48F7-9E14-FAE4B90B64F6}">
      <dgm:prSet/>
      <dgm:spPr/>
      <dgm:t>
        <a:bodyPr/>
        <a:lstStyle/>
        <a:p>
          <a:endParaRPr lang="en-US"/>
        </a:p>
      </dgm:t>
    </dgm:pt>
    <dgm:pt modelId="{1FB5B07C-D6A6-49F7-A8F9-A26A6965BE4D}">
      <dgm:prSet/>
      <dgm:spPr/>
      <dgm:t>
        <a:bodyPr/>
        <a:lstStyle/>
        <a:p>
          <a:r>
            <a:rPr lang="en-US" dirty="0"/>
            <a:t>Concentrate on taking slow, deep breaths</a:t>
          </a:r>
        </a:p>
      </dgm:t>
    </dgm:pt>
    <dgm:pt modelId="{A04F62C9-B4F5-4595-B418-FCCE31BA093C}" type="parTrans" cxnId="{B421F847-AAB9-4C9D-8D23-3D157AB369A3}">
      <dgm:prSet/>
      <dgm:spPr/>
      <dgm:t>
        <a:bodyPr/>
        <a:lstStyle/>
        <a:p>
          <a:endParaRPr lang="en-US"/>
        </a:p>
      </dgm:t>
    </dgm:pt>
    <dgm:pt modelId="{7E0D9114-604B-4299-B681-39811E07225E}" type="sibTrans" cxnId="{B421F847-AAB9-4C9D-8D23-3D157AB369A3}">
      <dgm:prSet/>
      <dgm:spPr/>
      <dgm:t>
        <a:bodyPr/>
        <a:lstStyle/>
        <a:p>
          <a:endParaRPr lang="en-US"/>
        </a:p>
      </dgm:t>
    </dgm:pt>
    <dgm:pt modelId="{3CA580F5-5974-4B35-BCEA-8DA53DC6106A}">
      <dgm:prSet/>
      <dgm:spPr/>
      <dgm:t>
        <a:bodyPr/>
        <a:lstStyle/>
        <a:p>
          <a:r>
            <a:rPr lang="en-US" dirty="0"/>
            <a:t>Focus intently on something in the room</a:t>
          </a:r>
        </a:p>
      </dgm:t>
    </dgm:pt>
    <dgm:pt modelId="{168BE152-4E97-4419-809C-85BE9A483DE6}" type="parTrans" cxnId="{69210E55-E4FE-432D-A7BF-0A9F9B37C9AE}">
      <dgm:prSet/>
      <dgm:spPr/>
      <dgm:t>
        <a:bodyPr/>
        <a:lstStyle/>
        <a:p>
          <a:endParaRPr lang="en-US"/>
        </a:p>
      </dgm:t>
    </dgm:pt>
    <dgm:pt modelId="{133F3218-8F05-47EC-93A6-10B047F5F562}" type="sibTrans" cxnId="{69210E55-E4FE-432D-A7BF-0A9F9B37C9AE}">
      <dgm:prSet/>
      <dgm:spPr/>
      <dgm:t>
        <a:bodyPr/>
        <a:lstStyle/>
        <a:p>
          <a:endParaRPr lang="en-US"/>
        </a:p>
      </dgm:t>
    </dgm:pt>
    <dgm:pt modelId="{D970E0F6-FDEA-40C7-B87B-34E298072C4C}">
      <dgm:prSet/>
      <dgm:spPr/>
      <dgm:t>
        <a:bodyPr/>
        <a:lstStyle/>
        <a:p>
          <a:r>
            <a:rPr lang="en-US" dirty="0"/>
            <a:t>Cough – Some research has shown that coughing once before and once during the shot can help some people feel less pain.</a:t>
          </a:r>
        </a:p>
      </dgm:t>
    </dgm:pt>
    <dgm:pt modelId="{881B8D62-A84B-4E14-9836-25FAAABFADA6}" type="parTrans" cxnId="{CBA594CA-85EB-48E1-9C23-A57A6FB43B9B}">
      <dgm:prSet/>
      <dgm:spPr/>
      <dgm:t>
        <a:bodyPr/>
        <a:lstStyle/>
        <a:p>
          <a:endParaRPr lang="en-US"/>
        </a:p>
      </dgm:t>
    </dgm:pt>
    <dgm:pt modelId="{79DB1172-637C-4760-8642-6DD2EA176B2E}" type="sibTrans" cxnId="{CBA594CA-85EB-48E1-9C23-A57A6FB43B9B}">
      <dgm:prSet/>
      <dgm:spPr/>
      <dgm:t>
        <a:bodyPr/>
        <a:lstStyle/>
        <a:p>
          <a:endParaRPr lang="en-US"/>
        </a:p>
      </dgm:t>
    </dgm:pt>
    <dgm:pt modelId="{E17391E7-1A2E-4CA1-BE1D-9094AA0E063D}">
      <dgm:prSet/>
      <dgm:spPr/>
      <dgm:t>
        <a:bodyPr/>
        <a:lstStyle/>
        <a:p>
          <a:r>
            <a:rPr lang="en-US" dirty="0"/>
            <a:t>Relax your arm</a:t>
          </a:r>
        </a:p>
      </dgm:t>
    </dgm:pt>
    <dgm:pt modelId="{F3BD1232-81D2-4930-91E6-E35B6459DAB6}" type="parTrans" cxnId="{8D519C79-E3C0-4C70-944F-6E51B219F0F5}">
      <dgm:prSet/>
      <dgm:spPr/>
      <dgm:t>
        <a:bodyPr/>
        <a:lstStyle/>
        <a:p>
          <a:endParaRPr lang="en-US"/>
        </a:p>
      </dgm:t>
    </dgm:pt>
    <dgm:pt modelId="{E4A07FAC-128C-4393-99E3-6C0F49ACF7E4}" type="sibTrans" cxnId="{8D519C79-E3C0-4C70-944F-6E51B219F0F5}">
      <dgm:prSet/>
      <dgm:spPr/>
      <dgm:t>
        <a:bodyPr/>
        <a:lstStyle/>
        <a:p>
          <a:endParaRPr lang="en-US"/>
        </a:p>
      </dgm:t>
    </dgm:pt>
    <dgm:pt modelId="{14F3F9B5-235C-43DB-9C15-D9A8A9B404DB}" type="pres">
      <dgm:prSet presAssocID="{8C4ED801-A131-4B3F-9748-775B7FCD31F2}" presName="linear" presStyleCnt="0">
        <dgm:presLayoutVars>
          <dgm:animLvl val="lvl"/>
          <dgm:resizeHandles val="exact"/>
        </dgm:presLayoutVars>
      </dgm:prSet>
      <dgm:spPr/>
    </dgm:pt>
    <dgm:pt modelId="{AC3CC4E6-7EFC-467C-B623-8632CB5661AE}" type="pres">
      <dgm:prSet presAssocID="{3B201DE5-7F07-4053-AF19-E658AF05E678}" presName="parentText" presStyleLbl="node1" presStyleIdx="0" presStyleCnt="5">
        <dgm:presLayoutVars>
          <dgm:chMax val="0"/>
          <dgm:bulletEnabled val="1"/>
        </dgm:presLayoutVars>
      </dgm:prSet>
      <dgm:spPr/>
    </dgm:pt>
    <dgm:pt modelId="{AA42A9D6-7C3C-452D-A3F3-8E18ECB2115F}" type="pres">
      <dgm:prSet presAssocID="{3B201DE5-7F07-4053-AF19-E658AF05E678}" presName="childText" presStyleLbl="revTx" presStyleIdx="0" presStyleCnt="5">
        <dgm:presLayoutVars>
          <dgm:bulletEnabled val="1"/>
        </dgm:presLayoutVars>
      </dgm:prSet>
      <dgm:spPr/>
    </dgm:pt>
    <dgm:pt modelId="{B6419C84-8898-4B30-8C10-AF0C2BB4A85D}" type="pres">
      <dgm:prSet presAssocID="{41E7C5ED-3DD3-46BF-9FA1-D494D00EB411}" presName="parentText" presStyleLbl="node1" presStyleIdx="1" presStyleCnt="5">
        <dgm:presLayoutVars>
          <dgm:chMax val="0"/>
          <dgm:bulletEnabled val="1"/>
        </dgm:presLayoutVars>
      </dgm:prSet>
      <dgm:spPr/>
    </dgm:pt>
    <dgm:pt modelId="{E2AE2FCC-C32B-44A9-B656-68DD7F92A419}" type="pres">
      <dgm:prSet presAssocID="{41E7C5ED-3DD3-46BF-9FA1-D494D00EB411}" presName="childText" presStyleLbl="revTx" presStyleIdx="1" presStyleCnt="5">
        <dgm:presLayoutVars>
          <dgm:bulletEnabled val="1"/>
        </dgm:presLayoutVars>
      </dgm:prSet>
      <dgm:spPr/>
    </dgm:pt>
    <dgm:pt modelId="{F99397EC-E3F4-4D64-9E1F-0B1D635E60BD}" type="pres">
      <dgm:prSet presAssocID="{2A15AEF0-BA41-4C03-81D5-5F0ED35F5C35}" presName="parentText" presStyleLbl="node1" presStyleIdx="2" presStyleCnt="5">
        <dgm:presLayoutVars>
          <dgm:chMax val="0"/>
          <dgm:bulletEnabled val="1"/>
        </dgm:presLayoutVars>
      </dgm:prSet>
      <dgm:spPr/>
    </dgm:pt>
    <dgm:pt modelId="{FF4FE432-8E29-43FC-874B-76C5C87E4310}" type="pres">
      <dgm:prSet presAssocID="{2A15AEF0-BA41-4C03-81D5-5F0ED35F5C35}" presName="childText" presStyleLbl="revTx" presStyleIdx="2" presStyleCnt="5">
        <dgm:presLayoutVars>
          <dgm:bulletEnabled val="1"/>
        </dgm:presLayoutVars>
      </dgm:prSet>
      <dgm:spPr/>
    </dgm:pt>
    <dgm:pt modelId="{504BF264-E0B0-4F67-976B-1DFADE1F90F9}" type="pres">
      <dgm:prSet presAssocID="{670F7535-8E52-462A-B7A6-D01E85279A81}" presName="parentText" presStyleLbl="node1" presStyleIdx="3" presStyleCnt="5">
        <dgm:presLayoutVars>
          <dgm:chMax val="0"/>
          <dgm:bulletEnabled val="1"/>
        </dgm:presLayoutVars>
      </dgm:prSet>
      <dgm:spPr/>
    </dgm:pt>
    <dgm:pt modelId="{BDABD257-CDCF-4907-860E-CB00A0938EB1}" type="pres">
      <dgm:prSet presAssocID="{670F7535-8E52-462A-B7A6-D01E85279A81}" presName="childText" presStyleLbl="revTx" presStyleIdx="3" presStyleCnt="5">
        <dgm:presLayoutVars>
          <dgm:bulletEnabled val="1"/>
        </dgm:presLayoutVars>
      </dgm:prSet>
      <dgm:spPr/>
    </dgm:pt>
    <dgm:pt modelId="{0198FBD4-E011-4D61-8FA9-AA9256E73466}" type="pres">
      <dgm:prSet presAssocID="{479B935B-99AB-4541-950A-4AD5DA167E8F}" presName="parentText" presStyleLbl="node1" presStyleIdx="4" presStyleCnt="5">
        <dgm:presLayoutVars>
          <dgm:chMax val="0"/>
          <dgm:bulletEnabled val="1"/>
        </dgm:presLayoutVars>
      </dgm:prSet>
      <dgm:spPr/>
    </dgm:pt>
    <dgm:pt modelId="{6FAD5DB5-65B0-4E77-BB64-9AA523CE8D9E}" type="pres">
      <dgm:prSet presAssocID="{479B935B-99AB-4541-950A-4AD5DA167E8F}" presName="childText" presStyleLbl="revTx" presStyleIdx="4" presStyleCnt="5">
        <dgm:presLayoutVars>
          <dgm:bulletEnabled val="1"/>
        </dgm:presLayoutVars>
      </dgm:prSet>
      <dgm:spPr/>
    </dgm:pt>
  </dgm:ptLst>
  <dgm:cxnLst>
    <dgm:cxn modelId="{29921C08-CF11-46EA-AF66-B31DAA90D96D}" type="presOf" srcId="{41E7C5ED-3DD3-46BF-9FA1-D494D00EB411}" destId="{B6419C84-8898-4B30-8C10-AF0C2BB4A85D}" srcOrd="0" destOrd="0" presId="urn:microsoft.com/office/officeart/2005/8/layout/vList2"/>
    <dgm:cxn modelId="{E7DBA709-0E01-43A5-8563-7140EAE2A2B2}" srcId="{8C4ED801-A131-4B3F-9748-775B7FCD31F2}" destId="{41E7C5ED-3DD3-46BF-9FA1-D494D00EB411}" srcOrd="1" destOrd="0" parTransId="{6D4F6B9E-3419-4A6B-AC6D-CAE51120F492}" sibTransId="{6150C0EB-5AA2-4AC3-8025-7B30D560666E}"/>
    <dgm:cxn modelId="{9035AF17-F6AA-4FDF-A2ED-4658CE06402D}" srcId="{8C4ED801-A131-4B3F-9748-775B7FCD31F2}" destId="{3B201DE5-7F07-4053-AF19-E658AF05E678}" srcOrd="0" destOrd="0" parTransId="{0CC1C5A6-424D-4F42-879E-F4A8D31FA985}" sibTransId="{D8B39A85-C4FD-4C16-A06F-B4F8DC85C9C1}"/>
    <dgm:cxn modelId="{B898BB25-DA85-4976-AE60-B672CE0C802D}" srcId="{8C4ED801-A131-4B3F-9748-775B7FCD31F2}" destId="{479B935B-99AB-4541-950A-4AD5DA167E8F}" srcOrd="4" destOrd="0" parTransId="{43909EC9-B3A2-46E5-98F4-968E680AFB99}" sibTransId="{27E592E5-28B0-4010-82BD-F4A720E9837D}"/>
    <dgm:cxn modelId="{598DD425-89A3-4A1F-90D5-6C246A665212}" srcId="{8C4ED801-A131-4B3F-9748-775B7FCD31F2}" destId="{2A15AEF0-BA41-4C03-81D5-5F0ED35F5C35}" srcOrd="2" destOrd="0" parTransId="{D1A709FB-3364-4E5A-A8BA-6F71D3A8DC73}" sibTransId="{70DCC8BA-9C2A-49BA-A8F4-2085D74F17B6}"/>
    <dgm:cxn modelId="{89235D5E-0A12-438A-A475-155E3E3657E4}" type="presOf" srcId="{3B201DE5-7F07-4053-AF19-E658AF05E678}" destId="{AC3CC4E6-7EFC-467C-B623-8632CB5661AE}" srcOrd="0" destOrd="0" presId="urn:microsoft.com/office/officeart/2005/8/layout/vList2"/>
    <dgm:cxn modelId="{9811CE46-A70E-4190-B471-8473418D41D4}" type="presOf" srcId="{3CA580F5-5974-4B35-BCEA-8DA53DC6106A}" destId="{FF4FE432-8E29-43FC-874B-76C5C87E4310}" srcOrd="0" destOrd="0" presId="urn:microsoft.com/office/officeart/2005/8/layout/vList2"/>
    <dgm:cxn modelId="{B421F847-AAB9-4C9D-8D23-3D157AB369A3}" srcId="{41E7C5ED-3DD3-46BF-9FA1-D494D00EB411}" destId="{1FB5B07C-D6A6-49F7-A8F9-A26A6965BE4D}" srcOrd="0" destOrd="0" parTransId="{A04F62C9-B4F5-4595-B418-FCCE31BA093C}" sibTransId="{7E0D9114-604B-4299-B681-39811E07225E}"/>
    <dgm:cxn modelId="{256BA06A-93AF-4FCF-A7FA-BEC17F5EB27F}" type="presOf" srcId="{2A15AEF0-BA41-4C03-81D5-5F0ED35F5C35}" destId="{F99397EC-E3F4-4D64-9E1F-0B1D635E60BD}" srcOrd="0" destOrd="0" presId="urn:microsoft.com/office/officeart/2005/8/layout/vList2"/>
    <dgm:cxn modelId="{69210E55-E4FE-432D-A7BF-0A9F9B37C9AE}" srcId="{2A15AEF0-BA41-4C03-81D5-5F0ED35F5C35}" destId="{3CA580F5-5974-4B35-BCEA-8DA53DC6106A}" srcOrd="0" destOrd="0" parTransId="{168BE152-4E97-4419-809C-85BE9A483DE6}" sibTransId="{133F3218-8F05-47EC-93A6-10B047F5F562}"/>
    <dgm:cxn modelId="{F1766676-F232-4966-9123-1FE1D400A3FF}" srcId="{8C4ED801-A131-4B3F-9748-775B7FCD31F2}" destId="{670F7535-8E52-462A-B7A6-D01E85279A81}" srcOrd="3" destOrd="0" parTransId="{60103556-5DB7-494C-B7C1-D5DD06EEDC2F}" sibTransId="{131D6B39-5AD7-495C-8463-8B03988C57FE}"/>
    <dgm:cxn modelId="{8D519C79-E3C0-4C70-944F-6E51B219F0F5}" srcId="{479B935B-99AB-4541-950A-4AD5DA167E8F}" destId="{E17391E7-1A2E-4CA1-BE1D-9094AA0E063D}" srcOrd="0" destOrd="0" parTransId="{F3BD1232-81D2-4930-91E6-E35B6459DAB6}" sibTransId="{E4A07FAC-128C-4393-99E3-6C0F49ACF7E4}"/>
    <dgm:cxn modelId="{4410BA7D-7A2D-4970-BAE8-33DB80C73538}" type="presOf" srcId="{8C4ED801-A131-4B3F-9748-775B7FCD31F2}" destId="{14F3F9B5-235C-43DB-9C15-D9A8A9B404DB}" srcOrd="0" destOrd="0" presId="urn:microsoft.com/office/officeart/2005/8/layout/vList2"/>
    <dgm:cxn modelId="{E8BD6A7F-71B0-4A43-BED0-03949874F152}" type="presOf" srcId="{1FB5B07C-D6A6-49F7-A8F9-A26A6965BE4D}" destId="{E2AE2FCC-C32B-44A9-B656-68DD7F92A419}" srcOrd="0" destOrd="0" presId="urn:microsoft.com/office/officeart/2005/8/layout/vList2"/>
    <dgm:cxn modelId="{D0B8A2B0-CF80-438F-8EE7-57ABF5890B10}" type="presOf" srcId="{48BA9ACE-B6E7-4F62-9E60-0DFC93CDFE29}" destId="{AA42A9D6-7C3C-452D-A3F3-8E18ECB2115F}" srcOrd="0" destOrd="0" presId="urn:microsoft.com/office/officeart/2005/8/layout/vList2"/>
    <dgm:cxn modelId="{58A6C8C5-487C-4E08-97CD-62469F6BF0AC}" type="presOf" srcId="{479B935B-99AB-4541-950A-4AD5DA167E8F}" destId="{0198FBD4-E011-4D61-8FA9-AA9256E73466}" srcOrd="0" destOrd="0" presId="urn:microsoft.com/office/officeart/2005/8/layout/vList2"/>
    <dgm:cxn modelId="{044E2CC8-C10F-48F7-9E14-FAE4B90B64F6}" srcId="{3B201DE5-7F07-4053-AF19-E658AF05E678}" destId="{48BA9ACE-B6E7-4F62-9E60-0DFC93CDFE29}" srcOrd="0" destOrd="0" parTransId="{381AEF2E-9AB9-4F36-AFF7-76EF8B08F180}" sibTransId="{401464D4-F460-4E03-BE9F-60AD969171C6}"/>
    <dgm:cxn modelId="{CBA594CA-85EB-48E1-9C23-A57A6FB43B9B}" srcId="{670F7535-8E52-462A-B7A6-D01E85279A81}" destId="{D970E0F6-FDEA-40C7-B87B-34E298072C4C}" srcOrd="0" destOrd="0" parTransId="{881B8D62-A84B-4E14-9836-25FAAABFADA6}" sibTransId="{79DB1172-637C-4760-8642-6DD2EA176B2E}"/>
    <dgm:cxn modelId="{9BE156CB-F5C4-4A2A-842F-B3A99800EAF7}" type="presOf" srcId="{670F7535-8E52-462A-B7A6-D01E85279A81}" destId="{504BF264-E0B0-4F67-976B-1DFADE1F90F9}" srcOrd="0" destOrd="0" presId="urn:microsoft.com/office/officeart/2005/8/layout/vList2"/>
    <dgm:cxn modelId="{B3F004D8-F32D-4020-B7BC-460BE6B8EAA6}" type="presOf" srcId="{D970E0F6-FDEA-40C7-B87B-34E298072C4C}" destId="{BDABD257-CDCF-4907-860E-CB00A0938EB1}" srcOrd="0" destOrd="0" presId="urn:microsoft.com/office/officeart/2005/8/layout/vList2"/>
    <dgm:cxn modelId="{D07DAEEE-FCD1-49B2-A3B5-79A7DC378DE0}" type="presOf" srcId="{E17391E7-1A2E-4CA1-BE1D-9094AA0E063D}" destId="{6FAD5DB5-65B0-4E77-BB64-9AA523CE8D9E}" srcOrd="0" destOrd="0" presId="urn:microsoft.com/office/officeart/2005/8/layout/vList2"/>
    <dgm:cxn modelId="{F5BA4FE4-E2A2-49AF-949B-8F444E35240C}" type="presParOf" srcId="{14F3F9B5-235C-43DB-9C15-D9A8A9B404DB}" destId="{AC3CC4E6-7EFC-467C-B623-8632CB5661AE}" srcOrd="0" destOrd="0" presId="urn:microsoft.com/office/officeart/2005/8/layout/vList2"/>
    <dgm:cxn modelId="{80EE18D7-F501-4F0B-AB55-AB156F057F54}" type="presParOf" srcId="{14F3F9B5-235C-43DB-9C15-D9A8A9B404DB}" destId="{AA42A9D6-7C3C-452D-A3F3-8E18ECB2115F}" srcOrd="1" destOrd="0" presId="urn:microsoft.com/office/officeart/2005/8/layout/vList2"/>
    <dgm:cxn modelId="{C8F3957F-1160-4AF3-ADFD-5962A9D50F55}" type="presParOf" srcId="{14F3F9B5-235C-43DB-9C15-D9A8A9B404DB}" destId="{B6419C84-8898-4B30-8C10-AF0C2BB4A85D}" srcOrd="2" destOrd="0" presId="urn:microsoft.com/office/officeart/2005/8/layout/vList2"/>
    <dgm:cxn modelId="{7A9505BD-6129-424C-AD0D-A91C506734CB}" type="presParOf" srcId="{14F3F9B5-235C-43DB-9C15-D9A8A9B404DB}" destId="{E2AE2FCC-C32B-44A9-B656-68DD7F92A419}" srcOrd="3" destOrd="0" presId="urn:microsoft.com/office/officeart/2005/8/layout/vList2"/>
    <dgm:cxn modelId="{696769F3-524B-4594-97EF-93C3E75B81BE}" type="presParOf" srcId="{14F3F9B5-235C-43DB-9C15-D9A8A9B404DB}" destId="{F99397EC-E3F4-4D64-9E1F-0B1D635E60BD}" srcOrd="4" destOrd="0" presId="urn:microsoft.com/office/officeart/2005/8/layout/vList2"/>
    <dgm:cxn modelId="{EBF51530-D888-45CF-9E2F-D04C1399314F}" type="presParOf" srcId="{14F3F9B5-235C-43DB-9C15-D9A8A9B404DB}" destId="{FF4FE432-8E29-43FC-874B-76C5C87E4310}" srcOrd="5" destOrd="0" presId="urn:microsoft.com/office/officeart/2005/8/layout/vList2"/>
    <dgm:cxn modelId="{F05C00FA-A388-4A6A-9D4C-5E2F886DB697}" type="presParOf" srcId="{14F3F9B5-235C-43DB-9C15-D9A8A9B404DB}" destId="{504BF264-E0B0-4F67-976B-1DFADE1F90F9}" srcOrd="6" destOrd="0" presId="urn:microsoft.com/office/officeart/2005/8/layout/vList2"/>
    <dgm:cxn modelId="{ED6F82C2-2BF6-41B4-857D-871743B1F7EE}" type="presParOf" srcId="{14F3F9B5-235C-43DB-9C15-D9A8A9B404DB}" destId="{BDABD257-CDCF-4907-860E-CB00A0938EB1}" srcOrd="7" destOrd="0" presId="urn:microsoft.com/office/officeart/2005/8/layout/vList2"/>
    <dgm:cxn modelId="{DF7D6EA9-999B-4F61-BAD6-6F199E6BF310}" type="presParOf" srcId="{14F3F9B5-235C-43DB-9C15-D9A8A9B404DB}" destId="{0198FBD4-E011-4D61-8FA9-AA9256E73466}" srcOrd="8" destOrd="0" presId="urn:microsoft.com/office/officeart/2005/8/layout/vList2"/>
    <dgm:cxn modelId="{AB0A6A1E-EFE8-4209-AEFC-8C76B71569A6}" type="presParOf" srcId="{14F3F9B5-235C-43DB-9C15-D9A8A9B404DB}" destId="{6FAD5DB5-65B0-4E77-BB64-9AA523CE8D9E}"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833D4F-87F1-4CA4-B6D9-081BD2CA19AE}"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E5D877E8-E828-48BA-A9F8-B989E9D71D43}">
      <dgm:prSet/>
      <dgm:spPr/>
      <dgm:t>
        <a:bodyPr/>
        <a:lstStyle/>
        <a:p>
          <a:r>
            <a:rPr lang="en-US" b="1" dirty="0"/>
            <a:t>January</a:t>
          </a:r>
          <a:r>
            <a:rPr lang="en-US" dirty="0"/>
            <a:t> = Cervical Cancer Awareness Month</a:t>
          </a:r>
        </a:p>
      </dgm:t>
    </dgm:pt>
    <dgm:pt modelId="{250A41BF-41BC-4930-A6C3-8DB6A951E104}" type="parTrans" cxnId="{AE23EABF-CB2C-4B69-9A7B-E88BAE5277E4}">
      <dgm:prSet/>
      <dgm:spPr/>
      <dgm:t>
        <a:bodyPr/>
        <a:lstStyle/>
        <a:p>
          <a:endParaRPr lang="en-US"/>
        </a:p>
      </dgm:t>
    </dgm:pt>
    <dgm:pt modelId="{6F7682C9-E106-4FF4-A13D-36798AAEB641}" type="sibTrans" cxnId="{AE23EABF-CB2C-4B69-9A7B-E88BAE5277E4}">
      <dgm:prSet/>
      <dgm:spPr/>
      <dgm:t>
        <a:bodyPr/>
        <a:lstStyle/>
        <a:p>
          <a:endParaRPr lang="en-US"/>
        </a:p>
      </dgm:t>
    </dgm:pt>
    <dgm:pt modelId="{9169C275-8CE8-4CA9-8CA5-D50CAE07EDF9}">
      <dgm:prSet/>
      <dgm:spPr/>
      <dgm:t>
        <a:bodyPr/>
        <a:lstStyle/>
        <a:p>
          <a:r>
            <a:rPr lang="en-US" b="1" dirty="0"/>
            <a:t>March 4</a:t>
          </a:r>
          <a:r>
            <a:rPr lang="en-US" b="1" baseline="30000" dirty="0"/>
            <a:t>th</a:t>
          </a:r>
          <a:r>
            <a:rPr lang="en-US" dirty="0"/>
            <a:t> = HPV Awareness Day</a:t>
          </a:r>
        </a:p>
      </dgm:t>
    </dgm:pt>
    <dgm:pt modelId="{BD4FB73C-161C-4249-9587-782095A8B89A}" type="parTrans" cxnId="{4662508D-99F0-4D4F-98F8-4097DC9D9109}">
      <dgm:prSet/>
      <dgm:spPr/>
      <dgm:t>
        <a:bodyPr/>
        <a:lstStyle/>
        <a:p>
          <a:endParaRPr lang="en-US"/>
        </a:p>
      </dgm:t>
    </dgm:pt>
    <dgm:pt modelId="{54807E4C-3910-4180-BCD8-FD0BA9DFCB3D}" type="sibTrans" cxnId="{4662508D-99F0-4D4F-98F8-4097DC9D9109}">
      <dgm:prSet/>
      <dgm:spPr/>
      <dgm:t>
        <a:bodyPr/>
        <a:lstStyle/>
        <a:p>
          <a:endParaRPr lang="en-US"/>
        </a:p>
      </dgm:t>
    </dgm:pt>
    <dgm:pt modelId="{1A831829-01CF-470D-B43D-8833CE482B84}">
      <dgm:prSet/>
      <dgm:spPr/>
      <dgm:t>
        <a:bodyPr/>
        <a:lstStyle/>
        <a:p>
          <a:r>
            <a:rPr lang="en-US" b="1"/>
            <a:t>April = </a:t>
          </a:r>
          <a:r>
            <a:rPr lang="en-US"/>
            <a:t>Oral Cancer Awareness Month</a:t>
          </a:r>
        </a:p>
      </dgm:t>
    </dgm:pt>
    <dgm:pt modelId="{542D81A3-0029-48D2-B95C-2150A01D1E3C}" type="parTrans" cxnId="{E3F149E7-6DDB-44BB-B443-12CF9EB676E7}">
      <dgm:prSet/>
      <dgm:spPr/>
      <dgm:t>
        <a:bodyPr/>
        <a:lstStyle/>
        <a:p>
          <a:endParaRPr lang="en-US"/>
        </a:p>
      </dgm:t>
    </dgm:pt>
    <dgm:pt modelId="{D68BFC7C-B9C7-4AE6-A017-F5B405C1B76A}" type="sibTrans" cxnId="{E3F149E7-6DDB-44BB-B443-12CF9EB676E7}">
      <dgm:prSet/>
      <dgm:spPr/>
      <dgm:t>
        <a:bodyPr/>
        <a:lstStyle/>
        <a:p>
          <a:endParaRPr lang="en-US"/>
        </a:p>
      </dgm:t>
    </dgm:pt>
    <dgm:pt modelId="{5E1B0277-25D7-4408-B09B-2F41B28FFF65}">
      <dgm:prSet/>
      <dgm:spPr/>
      <dgm:t>
        <a:bodyPr/>
        <a:lstStyle/>
        <a:p>
          <a:r>
            <a:rPr lang="en-US" b="1"/>
            <a:t>August</a:t>
          </a:r>
          <a:r>
            <a:rPr lang="en-US"/>
            <a:t> = National Immunization Awareness Month</a:t>
          </a:r>
        </a:p>
      </dgm:t>
    </dgm:pt>
    <dgm:pt modelId="{80C84590-55E9-42FB-BD28-0C6B7A01B1C9}" type="parTrans" cxnId="{C0A27CA0-7F17-4389-A767-F7ACB0BA7321}">
      <dgm:prSet/>
      <dgm:spPr/>
      <dgm:t>
        <a:bodyPr/>
        <a:lstStyle/>
        <a:p>
          <a:endParaRPr lang="en-US"/>
        </a:p>
      </dgm:t>
    </dgm:pt>
    <dgm:pt modelId="{76407B5F-9FC6-421B-A537-B1B0E1E4E882}" type="sibTrans" cxnId="{C0A27CA0-7F17-4389-A767-F7ACB0BA7321}">
      <dgm:prSet/>
      <dgm:spPr/>
      <dgm:t>
        <a:bodyPr/>
        <a:lstStyle/>
        <a:p>
          <a:endParaRPr lang="en-US"/>
        </a:p>
      </dgm:t>
    </dgm:pt>
    <dgm:pt modelId="{3CA0C7BB-66BA-4C32-9926-F223D681C7C3}" type="pres">
      <dgm:prSet presAssocID="{0B833D4F-87F1-4CA4-B6D9-081BD2CA19AE}" presName="linear" presStyleCnt="0">
        <dgm:presLayoutVars>
          <dgm:animLvl val="lvl"/>
          <dgm:resizeHandles val="exact"/>
        </dgm:presLayoutVars>
      </dgm:prSet>
      <dgm:spPr/>
    </dgm:pt>
    <dgm:pt modelId="{BEA158FF-3CD3-4950-A708-7D0B789978E2}" type="pres">
      <dgm:prSet presAssocID="{E5D877E8-E828-48BA-A9F8-B989E9D71D43}" presName="parentText" presStyleLbl="node1" presStyleIdx="0" presStyleCnt="4">
        <dgm:presLayoutVars>
          <dgm:chMax val="0"/>
          <dgm:bulletEnabled val="1"/>
        </dgm:presLayoutVars>
      </dgm:prSet>
      <dgm:spPr/>
    </dgm:pt>
    <dgm:pt modelId="{26E55528-E095-44FB-AED4-F06DA88F58D1}" type="pres">
      <dgm:prSet presAssocID="{6F7682C9-E106-4FF4-A13D-36798AAEB641}" presName="spacer" presStyleCnt="0"/>
      <dgm:spPr/>
    </dgm:pt>
    <dgm:pt modelId="{41330040-249A-491D-9FB6-2ACCAC0EFC58}" type="pres">
      <dgm:prSet presAssocID="{9169C275-8CE8-4CA9-8CA5-D50CAE07EDF9}" presName="parentText" presStyleLbl="node1" presStyleIdx="1" presStyleCnt="4">
        <dgm:presLayoutVars>
          <dgm:chMax val="0"/>
          <dgm:bulletEnabled val="1"/>
        </dgm:presLayoutVars>
      </dgm:prSet>
      <dgm:spPr/>
    </dgm:pt>
    <dgm:pt modelId="{DBAB5961-646E-4DC3-9E36-1A79C4E26B41}" type="pres">
      <dgm:prSet presAssocID="{54807E4C-3910-4180-BCD8-FD0BA9DFCB3D}" presName="spacer" presStyleCnt="0"/>
      <dgm:spPr/>
    </dgm:pt>
    <dgm:pt modelId="{68AAF48D-F3AD-4D00-A07E-66FEA32175D5}" type="pres">
      <dgm:prSet presAssocID="{1A831829-01CF-470D-B43D-8833CE482B84}" presName="parentText" presStyleLbl="node1" presStyleIdx="2" presStyleCnt="4">
        <dgm:presLayoutVars>
          <dgm:chMax val="0"/>
          <dgm:bulletEnabled val="1"/>
        </dgm:presLayoutVars>
      </dgm:prSet>
      <dgm:spPr/>
    </dgm:pt>
    <dgm:pt modelId="{2A411C25-433C-4838-80C7-4F328E170ED3}" type="pres">
      <dgm:prSet presAssocID="{D68BFC7C-B9C7-4AE6-A017-F5B405C1B76A}" presName="spacer" presStyleCnt="0"/>
      <dgm:spPr/>
    </dgm:pt>
    <dgm:pt modelId="{BB6718FC-E9C8-447B-B88A-AE020E666558}" type="pres">
      <dgm:prSet presAssocID="{5E1B0277-25D7-4408-B09B-2F41B28FFF65}" presName="parentText" presStyleLbl="node1" presStyleIdx="3" presStyleCnt="4">
        <dgm:presLayoutVars>
          <dgm:chMax val="0"/>
          <dgm:bulletEnabled val="1"/>
        </dgm:presLayoutVars>
      </dgm:prSet>
      <dgm:spPr/>
    </dgm:pt>
  </dgm:ptLst>
  <dgm:cxnLst>
    <dgm:cxn modelId="{C1055003-3CEB-4D99-AA6E-18F5D5B51267}" type="presOf" srcId="{9169C275-8CE8-4CA9-8CA5-D50CAE07EDF9}" destId="{41330040-249A-491D-9FB6-2ACCAC0EFC58}" srcOrd="0" destOrd="0" presId="urn:microsoft.com/office/officeart/2005/8/layout/vList2"/>
    <dgm:cxn modelId="{91C2EC0B-BED9-4601-893D-400E822647C2}" type="presOf" srcId="{5E1B0277-25D7-4408-B09B-2F41B28FFF65}" destId="{BB6718FC-E9C8-447B-B88A-AE020E666558}" srcOrd="0" destOrd="0" presId="urn:microsoft.com/office/officeart/2005/8/layout/vList2"/>
    <dgm:cxn modelId="{4662508D-99F0-4D4F-98F8-4097DC9D9109}" srcId="{0B833D4F-87F1-4CA4-B6D9-081BD2CA19AE}" destId="{9169C275-8CE8-4CA9-8CA5-D50CAE07EDF9}" srcOrd="1" destOrd="0" parTransId="{BD4FB73C-161C-4249-9587-782095A8B89A}" sibTransId="{54807E4C-3910-4180-BCD8-FD0BA9DFCB3D}"/>
    <dgm:cxn modelId="{C0A27CA0-7F17-4389-A767-F7ACB0BA7321}" srcId="{0B833D4F-87F1-4CA4-B6D9-081BD2CA19AE}" destId="{5E1B0277-25D7-4408-B09B-2F41B28FFF65}" srcOrd="3" destOrd="0" parTransId="{80C84590-55E9-42FB-BD28-0C6B7A01B1C9}" sibTransId="{76407B5F-9FC6-421B-A537-B1B0E1E4E882}"/>
    <dgm:cxn modelId="{D21F5CA1-82D5-4311-9D59-C5AFDE9E38E0}" type="presOf" srcId="{0B833D4F-87F1-4CA4-B6D9-081BD2CA19AE}" destId="{3CA0C7BB-66BA-4C32-9926-F223D681C7C3}" srcOrd="0" destOrd="0" presId="urn:microsoft.com/office/officeart/2005/8/layout/vList2"/>
    <dgm:cxn modelId="{AE23EABF-CB2C-4B69-9A7B-E88BAE5277E4}" srcId="{0B833D4F-87F1-4CA4-B6D9-081BD2CA19AE}" destId="{E5D877E8-E828-48BA-A9F8-B989E9D71D43}" srcOrd="0" destOrd="0" parTransId="{250A41BF-41BC-4930-A6C3-8DB6A951E104}" sibTransId="{6F7682C9-E106-4FF4-A13D-36798AAEB641}"/>
    <dgm:cxn modelId="{CB4770E6-050B-40E6-A9B2-D7D907DFF166}" type="presOf" srcId="{1A831829-01CF-470D-B43D-8833CE482B84}" destId="{68AAF48D-F3AD-4D00-A07E-66FEA32175D5}" srcOrd="0" destOrd="0" presId="urn:microsoft.com/office/officeart/2005/8/layout/vList2"/>
    <dgm:cxn modelId="{68A1DFE6-B4E0-4C42-B42E-8F3D81C40131}" type="presOf" srcId="{E5D877E8-E828-48BA-A9F8-B989E9D71D43}" destId="{BEA158FF-3CD3-4950-A708-7D0B789978E2}" srcOrd="0" destOrd="0" presId="urn:microsoft.com/office/officeart/2005/8/layout/vList2"/>
    <dgm:cxn modelId="{E3F149E7-6DDB-44BB-B443-12CF9EB676E7}" srcId="{0B833D4F-87F1-4CA4-B6D9-081BD2CA19AE}" destId="{1A831829-01CF-470D-B43D-8833CE482B84}" srcOrd="2" destOrd="0" parTransId="{542D81A3-0029-48D2-B95C-2150A01D1E3C}" sibTransId="{D68BFC7C-B9C7-4AE6-A017-F5B405C1B76A}"/>
    <dgm:cxn modelId="{E7411FB2-BA2D-43FC-A1BB-A5E143465D48}" type="presParOf" srcId="{3CA0C7BB-66BA-4C32-9926-F223D681C7C3}" destId="{BEA158FF-3CD3-4950-A708-7D0B789978E2}" srcOrd="0" destOrd="0" presId="urn:microsoft.com/office/officeart/2005/8/layout/vList2"/>
    <dgm:cxn modelId="{CC1A12DF-5583-472F-BD83-9726DB26DC44}" type="presParOf" srcId="{3CA0C7BB-66BA-4C32-9926-F223D681C7C3}" destId="{26E55528-E095-44FB-AED4-F06DA88F58D1}" srcOrd="1" destOrd="0" presId="urn:microsoft.com/office/officeart/2005/8/layout/vList2"/>
    <dgm:cxn modelId="{BDF0849B-02F7-4EB2-88E6-6EF2695EFDB8}" type="presParOf" srcId="{3CA0C7BB-66BA-4C32-9926-F223D681C7C3}" destId="{41330040-249A-491D-9FB6-2ACCAC0EFC58}" srcOrd="2" destOrd="0" presId="urn:microsoft.com/office/officeart/2005/8/layout/vList2"/>
    <dgm:cxn modelId="{F877FABC-D740-4EBE-8788-144BD15A9C87}" type="presParOf" srcId="{3CA0C7BB-66BA-4C32-9926-F223D681C7C3}" destId="{DBAB5961-646E-4DC3-9E36-1A79C4E26B41}" srcOrd="3" destOrd="0" presId="urn:microsoft.com/office/officeart/2005/8/layout/vList2"/>
    <dgm:cxn modelId="{9B92C1E2-E3EC-44CF-81EF-CFB35384DE5F}" type="presParOf" srcId="{3CA0C7BB-66BA-4C32-9926-F223D681C7C3}" destId="{68AAF48D-F3AD-4D00-A07E-66FEA32175D5}" srcOrd="4" destOrd="0" presId="urn:microsoft.com/office/officeart/2005/8/layout/vList2"/>
    <dgm:cxn modelId="{1BD284FF-C6EC-4471-8DDE-3AFBE7A3974B}" type="presParOf" srcId="{3CA0C7BB-66BA-4C32-9926-F223D681C7C3}" destId="{2A411C25-433C-4838-80C7-4F328E170ED3}" srcOrd="5" destOrd="0" presId="urn:microsoft.com/office/officeart/2005/8/layout/vList2"/>
    <dgm:cxn modelId="{8A4D8F18-C6C8-4727-9F51-49BEECCC972C}" type="presParOf" srcId="{3CA0C7BB-66BA-4C32-9926-F223D681C7C3}" destId="{BB6718FC-E9C8-447B-B88A-AE020E6665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5281A-0BFF-4DE7-97E2-827394910685}">
      <dsp:nvSpPr>
        <dsp:cNvPr id="0" name=""/>
        <dsp:cNvSpPr/>
      </dsp:nvSpPr>
      <dsp:spPr>
        <a:xfrm>
          <a:off x="0" y="375329"/>
          <a:ext cx="6653910" cy="5791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Vaccines are one of the most convenient and safest preventive care measures available.</a:t>
          </a:r>
          <a:endParaRPr lang="en-US" sz="1500" kern="1200" dirty="0"/>
        </a:p>
      </dsp:txBody>
      <dsp:txXfrm>
        <a:off x="28272" y="403601"/>
        <a:ext cx="6597366" cy="522605"/>
      </dsp:txXfrm>
    </dsp:sp>
    <dsp:sp modelId="{971A095E-7B50-4F31-895B-CE7330D4E704}">
      <dsp:nvSpPr>
        <dsp:cNvPr id="0" name=""/>
        <dsp:cNvSpPr/>
      </dsp:nvSpPr>
      <dsp:spPr>
        <a:xfrm>
          <a:off x="0" y="997679"/>
          <a:ext cx="6653910" cy="5791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The potential risks associated with the diseases that vaccines prevent are much greater than the potential risks from the vaccines themselves.</a:t>
          </a:r>
          <a:endParaRPr lang="en-US" sz="1500" kern="1200" dirty="0"/>
        </a:p>
      </dsp:txBody>
      <dsp:txXfrm>
        <a:off x="28272" y="1025951"/>
        <a:ext cx="6597366" cy="522605"/>
      </dsp:txXfrm>
    </dsp:sp>
    <dsp:sp modelId="{3619EEBD-FD3A-410A-85D5-03B3D45894CA}">
      <dsp:nvSpPr>
        <dsp:cNvPr id="0" name=""/>
        <dsp:cNvSpPr/>
      </dsp:nvSpPr>
      <dsp:spPr>
        <a:xfrm>
          <a:off x="0" y="1620029"/>
          <a:ext cx="6653910" cy="5791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Vaccines are monitored before and after licensure to ensure that they are safe and effective.</a:t>
          </a:r>
          <a:endParaRPr lang="en-US" sz="1500" kern="1200"/>
        </a:p>
      </dsp:txBody>
      <dsp:txXfrm>
        <a:off x="28272" y="1648301"/>
        <a:ext cx="6597366" cy="522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033CB-C69B-4DDB-8C5F-A36976FE1E10}">
      <dsp:nvSpPr>
        <dsp:cNvPr id="0" name=""/>
        <dsp:cNvSpPr/>
      </dsp:nvSpPr>
      <dsp:spPr>
        <a:xfrm>
          <a:off x="0" y="204553"/>
          <a:ext cx="7043391" cy="1022580"/>
        </a:xfrm>
        <a:prstGeom prst="roundRect">
          <a:avLst/>
        </a:prstGeom>
        <a:gradFill rotWithShape="0">
          <a:gsLst>
            <a:gs pos="0">
              <a:schemeClr val="accent1">
                <a:hueOff val="0"/>
                <a:satOff val="0"/>
                <a:lumOff val="0"/>
                <a:alphaOff val="0"/>
                <a:tint val="62000"/>
                <a:alpha val="60000"/>
                <a:satMod val="109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Meningococcal Disease can result in inflammation of the brain and spinal cord (meningitis) and/or a serious blood infection (septicemia)</a:t>
          </a:r>
        </a:p>
      </dsp:txBody>
      <dsp:txXfrm>
        <a:off x="49918" y="254471"/>
        <a:ext cx="6943555" cy="922744"/>
      </dsp:txXfrm>
    </dsp:sp>
    <dsp:sp modelId="{45FF63B0-7634-4BC4-8079-60FEE7F5BA68}">
      <dsp:nvSpPr>
        <dsp:cNvPr id="0" name=""/>
        <dsp:cNvSpPr/>
      </dsp:nvSpPr>
      <dsp:spPr>
        <a:xfrm>
          <a:off x="0" y="1281853"/>
          <a:ext cx="7043391" cy="1022580"/>
        </a:xfrm>
        <a:prstGeom prst="roundRect">
          <a:avLst/>
        </a:prstGeom>
        <a:gradFill rotWithShape="0">
          <a:gsLst>
            <a:gs pos="0">
              <a:schemeClr val="accent1">
                <a:hueOff val="0"/>
                <a:satOff val="0"/>
                <a:lumOff val="0"/>
                <a:alphaOff val="0"/>
                <a:tint val="62000"/>
                <a:alpha val="60000"/>
                <a:satMod val="109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Spread through close, direct contact with an infected person’s spit or nasal secretions. (e.g. kissing, sharing items that come in contact with the mouth such as water bottles, etc.)</a:t>
          </a:r>
        </a:p>
      </dsp:txBody>
      <dsp:txXfrm>
        <a:off x="49918" y="1331771"/>
        <a:ext cx="6943555" cy="922744"/>
      </dsp:txXfrm>
    </dsp:sp>
    <dsp:sp modelId="{7CB3E801-93DD-45DD-9B78-DCB19EAC5562}">
      <dsp:nvSpPr>
        <dsp:cNvPr id="0" name=""/>
        <dsp:cNvSpPr/>
      </dsp:nvSpPr>
      <dsp:spPr>
        <a:xfrm>
          <a:off x="0" y="2359153"/>
          <a:ext cx="7043391" cy="1022580"/>
        </a:xfrm>
        <a:prstGeom prst="roundRect">
          <a:avLst/>
        </a:prstGeom>
        <a:gradFill rotWithShape="0">
          <a:gsLst>
            <a:gs pos="0">
              <a:schemeClr val="accent1">
                <a:hueOff val="0"/>
                <a:satOff val="0"/>
                <a:lumOff val="0"/>
                <a:alphaOff val="0"/>
                <a:tint val="62000"/>
                <a:alpha val="60000"/>
                <a:satMod val="109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Symptoms can include confusion, fatigue, headache, sensitivity to light</a:t>
          </a:r>
        </a:p>
      </dsp:txBody>
      <dsp:txXfrm>
        <a:off x="49918" y="2409071"/>
        <a:ext cx="6943555" cy="922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54E8E-7040-469E-BD85-320E6ADADF59}">
      <dsp:nvSpPr>
        <dsp:cNvPr id="0" name=""/>
        <dsp:cNvSpPr/>
      </dsp:nvSpPr>
      <dsp:spPr>
        <a:xfrm>
          <a:off x="0" y="32176"/>
          <a:ext cx="6281873" cy="10851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MenACWY </a:t>
          </a:r>
        </a:p>
      </dsp:txBody>
      <dsp:txXfrm>
        <a:off x="52974" y="85150"/>
        <a:ext cx="6175925" cy="979226"/>
      </dsp:txXfrm>
    </dsp:sp>
    <dsp:sp modelId="{737CFF5D-57BD-48A8-AC37-C2071BCDF8FC}">
      <dsp:nvSpPr>
        <dsp:cNvPr id="0" name=""/>
        <dsp:cNvSpPr/>
      </dsp:nvSpPr>
      <dsp:spPr>
        <a:xfrm>
          <a:off x="0" y="1117351"/>
          <a:ext cx="6281873"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Recommended at ages 11-12 years</a:t>
          </a:r>
        </a:p>
        <a:p>
          <a:pPr marL="228600" lvl="1" indent="-228600" algn="l" defTabSz="977900">
            <a:lnSpc>
              <a:spcPct val="90000"/>
            </a:lnSpc>
            <a:spcBef>
              <a:spcPct val="0"/>
            </a:spcBef>
            <a:spcAft>
              <a:spcPct val="20000"/>
            </a:spcAft>
            <a:buChar char="•"/>
          </a:pPr>
          <a:r>
            <a:rPr lang="en-US" sz="2200" kern="1200"/>
            <a:t>Booster dose recommended at 16 years</a:t>
          </a:r>
        </a:p>
        <a:p>
          <a:pPr marL="228600" lvl="1" indent="-228600" algn="l" defTabSz="977900">
            <a:lnSpc>
              <a:spcPct val="90000"/>
            </a:lnSpc>
            <a:spcBef>
              <a:spcPct val="0"/>
            </a:spcBef>
            <a:spcAft>
              <a:spcPct val="20000"/>
            </a:spcAft>
            <a:buChar char="•"/>
          </a:pPr>
          <a:r>
            <a:rPr lang="en-US" sz="2200" kern="1200"/>
            <a:t>NJ requires a dose of MenACWY at age 11 in six grade or higher grade level. </a:t>
          </a:r>
        </a:p>
      </dsp:txBody>
      <dsp:txXfrm>
        <a:off x="0" y="1117351"/>
        <a:ext cx="6281873" cy="1391040"/>
      </dsp:txXfrm>
    </dsp:sp>
    <dsp:sp modelId="{FBC64688-02A6-4105-B60B-14E9B7642DB3}">
      <dsp:nvSpPr>
        <dsp:cNvPr id="0" name=""/>
        <dsp:cNvSpPr/>
      </dsp:nvSpPr>
      <dsp:spPr>
        <a:xfrm>
          <a:off x="0" y="2508391"/>
          <a:ext cx="6281873" cy="10851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Serogroup B meningococcal vaccination (MenB)</a:t>
          </a:r>
        </a:p>
      </dsp:txBody>
      <dsp:txXfrm>
        <a:off x="52974" y="2561365"/>
        <a:ext cx="6175925" cy="979226"/>
      </dsp:txXfrm>
    </dsp:sp>
    <dsp:sp modelId="{BD8EA741-8587-452A-BA4D-DB202C36FBB3}">
      <dsp:nvSpPr>
        <dsp:cNvPr id="0" name=""/>
        <dsp:cNvSpPr/>
      </dsp:nvSpPr>
      <dsp:spPr>
        <a:xfrm>
          <a:off x="0" y="3593566"/>
          <a:ext cx="6281873"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4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Recommended for people 10 years or older at increased risk for meningococcal disease</a:t>
          </a:r>
        </a:p>
        <a:p>
          <a:pPr marL="228600" lvl="1" indent="-228600" algn="l" defTabSz="977900">
            <a:lnSpc>
              <a:spcPct val="90000"/>
            </a:lnSpc>
            <a:spcBef>
              <a:spcPct val="0"/>
            </a:spcBef>
            <a:spcAft>
              <a:spcPct val="20000"/>
            </a:spcAft>
            <a:buChar char="•"/>
          </a:pPr>
          <a:r>
            <a:rPr lang="en-US" sz="2200" kern="1200" dirty="0"/>
            <a:t>Teens and young adults (16-23 years) may choose to get a serogroup B meningococcal vaccine after speaking with their doctor.</a:t>
          </a:r>
        </a:p>
      </dsp:txBody>
      <dsp:txXfrm>
        <a:off x="0" y="3593566"/>
        <a:ext cx="6281873" cy="1622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4D884-49A2-49DE-8708-9C671930696E}">
      <dsp:nvSpPr>
        <dsp:cNvPr id="0" name=""/>
        <dsp:cNvSpPr/>
      </dsp:nvSpPr>
      <dsp:spPr>
        <a:xfrm>
          <a:off x="0" y="77359"/>
          <a:ext cx="6593305" cy="772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HPV is a group of viruses that affects individuals of all genders, sexual orientation, and backgrounds</a:t>
          </a:r>
        </a:p>
      </dsp:txBody>
      <dsp:txXfrm>
        <a:off x="37696" y="115055"/>
        <a:ext cx="6517913" cy="696808"/>
      </dsp:txXfrm>
    </dsp:sp>
    <dsp:sp modelId="{E7F8B0E0-F65E-4FA0-93C3-B01E30EC4AB3}">
      <dsp:nvSpPr>
        <dsp:cNvPr id="0" name=""/>
        <dsp:cNvSpPr/>
      </dsp:nvSpPr>
      <dsp:spPr>
        <a:xfrm>
          <a:off x="0" y="907160"/>
          <a:ext cx="6593305" cy="772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There are more than 150 types of HPV</a:t>
          </a:r>
        </a:p>
      </dsp:txBody>
      <dsp:txXfrm>
        <a:off x="37696" y="944856"/>
        <a:ext cx="6517913" cy="696808"/>
      </dsp:txXfrm>
    </dsp:sp>
    <dsp:sp modelId="{83333B3A-7B0B-42F8-A6BB-F8CCFC34CC65}">
      <dsp:nvSpPr>
        <dsp:cNvPr id="0" name=""/>
        <dsp:cNvSpPr/>
      </dsp:nvSpPr>
      <dsp:spPr>
        <a:xfrm>
          <a:off x="0" y="1736960"/>
          <a:ext cx="6593305" cy="772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Certain types can cause cancer. Other types can genital warts.</a:t>
          </a:r>
        </a:p>
      </dsp:txBody>
      <dsp:txXfrm>
        <a:off x="37696" y="1774656"/>
        <a:ext cx="6517913" cy="696808"/>
      </dsp:txXfrm>
    </dsp:sp>
    <dsp:sp modelId="{00B206A0-8CBA-459A-A5F0-84894B7CE84B}">
      <dsp:nvSpPr>
        <dsp:cNvPr id="0" name=""/>
        <dsp:cNvSpPr/>
      </dsp:nvSpPr>
      <dsp:spPr>
        <a:xfrm>
          <a:off x="0" y="2566759"/>
          <a:ext cx="6593305" cy="772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HPV infection is most common in people in their teens and early 20s</a:t>
          </a:r>
          <a:endParaRPr lang="en-US" sz="2000" kern="1200" dirty="0"/>
        </a:p>
      </dsp:txBody>
      <dsp:txXfrm>
        <a:off x="37696" y="2604455"/>
        <a:ext cx="6517913" cy="69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B63D7-3768-44B8-86A5-2FC618473E61}">
      <dsp:nvSpPr>
        <dsp:cNvPr id="0" name=""/>
        <dsp:cNvSpPr/>
      </dsp:nvSpPr>
      <dsp:spPr>
        <a:xfrm>
          <a:off x="1128076" y="0"/>
          <a:ext cx="4337685" cy="1257300"/>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Most HPV infections do not have symptoms and will go away on their own.</a:t>
          </a:r>
        </a:p>
        <a:p>
          <a:pPr marL="0" lvl="0" indent="0" algn="ctr" defTabSz="755650">
            <a:lnSpc>
              <a:spcPct val="90000"/>
            </a:lnSpc>
            <a:spcBef>
              <a:spcPct val="0"/>
            </a:spcBef>
            <a:spcAft>
              <a:spcPct val="35000"/>
            </a:spcAft>
            <a:buNone/>
          </a:pPr>
          <a:r>
            <a:rPr lang="en-US" sz="1700" kern="1200" dirty="0"/>
            <a:t>People may never know that they were infected, but they can still spread HPV.</a:t>
          </a:r>
        </a:p>
      </dsp:txBody>
      <dsp:txXfrm>
        <a:off x="1164901" y="36825"/>
        <a:ext cx="4264035" cy="1183650"/>
      </dsp:txXfrm>
    </dsp:sp>
    <dsp:sp modelId="{7B7BD0BC-F316-47B8-8F29-C523B09C58A8}">
      <dsp:nvSpPr>
        <dsp:cNvPr id="0" name=""/>
        <dsp:cNvSpPr/>
      </dsp:nvSpPr>
      <dsp:spPr>
        <a:xfrm rot="5400000">
          <a:off x="3061175" y="1288732"/>
          <a:ext cx="471487" cy="56578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27183" y="1335881"/>
        <a:ext cx="339471" cy="330041"/>
      </dsp:txXfrm>
    </dsp:sp>
    <dsp:sp modelId="{F3A82C8E-C762-41A7-A33F-17B1A8DE43E5}">
      <dsp:nvSpPr>
        <dsp:cNvPr id="0" name=""/>
        <dsp:cNvSpPr/>
      </dsp:nvSpPr>
      <dsp:spPr>
        <a:xfrm>
          <a:off x="1128076" y="1885949"/>
          <a:ext cx="4337685" cy="1257300"/>
        </a:xfrm>
        <a:prstGeom prst="roundRect">
          <a:avLst>
            <a:gd name="adj" fmla="val 10000"/>
          </a:avLst>
        </a:prstGeom>
        <a:solidFill>
          <a:srgbClr val="CC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For some people, symptoms can develop years after being infected, making it hard to know when you first became infected.</a:t>
          </a:r>
        </a:p>
      </dsp:txBody>
      <dsp:txXfrm>
        <a:off x="1164901" y="1922774"/>
        <a:ext cx="4264035" cy="1183650"/>
      </dsp:txXfrm>
    </dsp:sp>
    <dsp:sp modelId="{93AC7CF6-7E1A-40EB-82CE-8F734CC55117}">
      <dsp:nvSpPr>
        <dsp:cNvPr id="0" name=""/>
        <dsp:cNvSpPr/>
      </dsp:nvSpPr>
      <dsp:spPr>
        <a:xfrm rot="5400000">
          <a:off x="3061175" y="3174682"/>
          <a:ext cx="471487" cy="565785"/>
        </a:xfrm>
        <a:prstGeom prst="rightArrow">
          <a:avLst>
            <a:gd name="adj1" fmla="val 60000"/>
            <a:gd name="adj2" fmla="val 50000"/>
          </a:avLst>
        </a:prstGeom>
        <a:solidFill>
          <a:schemeClr val="accent1">
            <a:shade val="90000"/>
            <a:hueOff val="423159"/>
            <a:satOff val="-21413"/>
            <a:lumOff val="36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27183" y="3221831"/>
        <a:ext cx="339471" cy="330041"/>
      </dsp:txXfrm>
    </dsp:sp>
    <dsp:sp modelId="{98421B6A-1120-43BC-8C77-39C834EED34E}">
      <dsp:nvSpPr>
        <dsp:cNvPr id="0" name=""/>
        <dsp:cNvSpPr/>
      </dsp:nvSpPr>
      <dsp:spPr>
        <a:xfrm>
          <a:off x="1128076" y="3771900"/>
          <a:ext cx="4337685" cy="1257300"/>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When HPV does not go away on its </a:t>
          </a:r>
          <a:r>
            <a:rPr lang="en-US" sz="1700" kern="1200" dirty="0">
              <a:solidFill>
                <a:schemeClr val="bg1"/>
              </a:solidFill>
            </a:rPr>
            <a:t>own</a:t>
          </a:r>
          <a:r>
            <a:rPr lang="en-US" sz="1700" kern="1200" dirty="0"/>
            <a:t>, it can cause health problems like genital warts and cancer</a:t>
          </a:r>
        </a:p>
      </dsp:txBody>
      <dsp:txXfrm>
        <a:off x="1164901" y="3808725"/>
        <a:ext cx="4264035" cy="11836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802CA-B2EE-46D3-B77D-76A64E98B983}">
      <dsp:nvSpPr>
        <dsp:cNvPr id="0" name=""/>
        <dsp:cNvSpPr/>
      </dsp:nvSpPr>
      <dsp:spPr>
        <a:xfrm>
          <a:off x="0" y="202264"/>
          <a:ext cx="7029432" cy="617760"/>
        </a:xfrm>
        <a:prstGeom prst="roundRect">
          <a:avLst/>
        </a:prstGeom>
        <a:solidFill>
          <a:schemeClr val="bg2">
            <a:lumMod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Recommended at 11-12 years for best immune response and to provide protection prior to exposure, but can be given as early as 9 years.</a:t>
          </a:r>
        </a:p>
      </dsp:txBody>
      <dsp:txXfrm>
        <a:off x="30157" y="232421"/>
        <a:ext cx="6969118" cy="557446"/>
      </dsp:txXfrm>
    </dsp:sp>
    <dsp:sp modelId="{1EC444EB-2470-40AA-8D89-ADE925CC5CAC}">
      <dsp:nvSpPr>
        <dsp:cNvPr id="0" name=""/>
        <dsp:cNvSpPr/>
      </dsp:nvSpPr>
      <dsp:spPr>
        <a:xfrm>
          <a:off x="0" y="888551"/>
          <a:ext cx="7029432" cy="617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2-dose schedule</a:t>
          </a:r>
          <a:r>
            <a:rPr lang="en-US" sz="1600" kern="1200" dirty="0"/>
            <a:t>:</a:t>
          </a:r>
        </a:p>
      </dsp:txBody>
      <dsp:txXfrm>
        <a:off x="30157" y="918708"/>
        <a:ext cx="6969118" cy="557446"/>
      </dsp:txXfrm>
    </dsp:sp>
    <dsp:sp modelId="{43913F14-97E2-4290-A332-E335FD1E8C43}">
      <dsp:nvSpPr>
        <dsp:cNvPr id="0" name=""/>
        <dsp:cNvSpPr/>
      </dsp:nvSpPr>
      <dsp:spPr>
        <a:xfrm>
          <a:off x="0" y="1506311"/>
          <a:ext cx="702943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18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Patients who initiate the series prior to age 15  years</a:t>
          </a:r>
        </a:p>
      </dsp:txBody>
      <dsp:txXfrm>
        <a:off x="0" y="1506311"/>
        <a:ext cx="7029432" cy="264960"/>
      </dsp:txXfrm>
    </dsp:sp>
    <dsp:sp modelId="{83BB72A0-C83E-4DD1-AD23-28EEDB23BFD7}">
      <dsp:nvSpPr>
        <dsp:cNvPr id="0" name=""/>
        <dsp:cNvSpPr/>
      </dsp:nvSpPr>
      <dsp:spPr>
        <a:xfrm>
          <a:off x="0" y="1771271"/>
          <a:ext cx="7029432" cy="617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3-dose schedule:</a:t>
          </a:r>
        </a:p>
      </dsp:txBody>
      <dsp:txXfrm>
        <a:off x="30157" y="1801428"/>
        <a:ext cx="6969118" cy="557446"/>
      </dsp:txXfrm>
    </dsp:sp>
    <dsp:sp modelId="{D0A1E1DF-DA08-4ACD-9D18-CE4E9EF2CC43}">
      <dsp:nvSpPr>
        <dsp:cNvPr id="0" name=""/>
        <dsp:cNvSpPr/>
      </dsp:nvSpPr>
      <dsp:spPr>
        <a:xfrm>
          <a:off x="0" y="2389031"/>
          <a:ext cx="7029432" cy="40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18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Patients who initiate the series on or after age 15 years</a:t>
          </a:r>
        </a:p>
        <a:p>
          <a:pPr marL="114300" lvl="1" indent="-114300" algn="l" defTabSz="533400">
            <a:lnSpc>
              <a:spcPct val="90000"/>
            </a:lnSpc>
            <a:spcBef>
              <a:spcPct val="0"/>
            </a:spcBef>
            <a:spcAft>
              <a:spcPct val="20000"/>
            </a:spcAft>
            <a:buChar char="•"/>
          </a:pPr>
          <a:r>
            <a:rPr lang="en-US" sz="1200" kern="1200" dirty="0"/>
            <a:t>Immunocompromised patients</a:t>
          </a:r>
        </a:p>
      </dsp:txBody>
      <dsp:txXfrm>
        <a:off x="0" y="2389031"/>
        <a:ext cx="7029432" cy="405720"/>
      </dsp:txXfrm>
    </dsp:sp>
    <dsp:sp modelId="{1089E164-A738-4B2E-964F-F5CCCDABBAEF}">
      <dsp:nvSpPr>
        <dsp:cNvPr id="0" name=""/>
        <dsp:cNvSpPr/>
      </dsp:nvSpPr>
      <dsp:spPr>
        <a:xfrm>
          <a:off x="0" y="2791734"/>
          <a:ext cx="7029432" cy="617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Catch-up vaccination for person through age 26:</a:t>
          </a:r>
          <a:endParaRPr lang="en-US" sz="1600" b="1" kern="1200" dirty="0"/>
        </a:p>
      </dsp:txBody>
      <dsp:txXfrm>
        <a:off x="30157" y="2821891"/>
        <a:ext cx="6969118" cy="557446"/>
      </dsp:txXfrm>
    </dsp:sp>
    <dsp:sp modelId="{7160A20E-4E65-40AC-B4D7-96475CA2ED88}">
      <dsp:nvSpPr>
        <dsp:cNvPr id="0" name=""/>
        <dsp:cNvSpPr/>
      </dsp:nvSpPr>
      <dsp:spPr>
        <a:xfrm>
          <a:off x="0" y="3412511"/>
          <a:ext cx="702943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18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Individuals 27 through 45 years may receive the HPV based on shared clinical decision making.</a:t>
          </a:r>
        </a:p>
      </dsp:txBody>
      <dsp:txXfrm>
        <a:off x="0" y="3412511"/>
        <a:ext cx="7029432" cy="364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CC4E6-7EFC-467C-B623-8632CB5661AE}">
      <dsp:nvSpPr>
        <dsp:cNvPr id="0" name=""/>
        <dsp:cNvSpPr/>
      </dsp:nvSpPr>
      <dsp:spPr>
        <a:xfrm>
          <a:off x="0" y="71302"/>
          <a:ext cx="8005000"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a:t>
          </a:r>
        </a:p>
      </dsp:txBody>
      <dsp:txXfrm>
        <a:off x="23988" y="95290"/>
        <a:ext cx="7957024" cy="443423"/>
      </dsp:txXfrm>
    </dsp:sp>
    <dsp:sp modelId="{AA42A9D6-7C3C-452D-A3F3-8E18ECB2115F}">
      <dsp:nvSpPr>
        <dsp:cNvPr id="0" name=""/>
        <dsp:cNvSpPr/>
      </dsp:nvSpPr>
      <dsp:spPr>
        <a:xfrm>
          <a:off x="0" y="562702"/>
          <a:ext cx="8005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5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Distract yourself while you’re waiting</a:t>
          </a:r>
        </a:p>
      </dsp:txBody>
      <dsp:txXfrm>
        <a:off x="0" y="562702"/>
        <a:ext cx="8005000" cy="347760"/>
      </dsp:txXfrm>
    </dsp:sp>
    <dsp:sp modelId="{B6419C84-8898-4B30-8C10-AF0C2BB4A85D}">
      <dsp:nvSpPr>
        <dsp:cNvPr id="0" name=""/>
        <dsp:cNvSpPr/>
      </dsp:nvSpPr>
      <dsp:spPr>
        <a:xfrm>
          <a:off x="0" y="910462"/>
          <a:ext cx="8005000"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2</a:t>
          </a:r>
        </a:p>
      </dsp:txBody>
      <dsp:txXfrm>
        <a:off x="23988" y="934450"/>
        <a:ext cx="7957024" cy="443423"/>
      </dsp:txXfrm>
    </dsp:sp>
    <dsp:sp modelId="{E2AE2FCC-C32B-44A9-B656-68DD7F92A419}">
      <dsp:nvSpPr>
        <dsp:cNvPr id="0" name=""/>
        <dsp:cNvSpPr/>
      </dsp:nvSpPr>
      <dsp:spPr>
        <a:xfrm>
          <a:off x="0" y="1401862"/>
          <a:ext cx="8005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5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Concentrate on taking slow, deep breaths</a:t>
          </a:r>
        </a:p>
      </dsp:txBody>
      <dsp:txXfrm>
        <a:off x="0" y="1401862"/>
        <a:ext cx="8005000" cy="347760"/>
      </dsp:txXfrm>
    </dsp:sp>
    <dsp:sp modelId="{F99397EC-E3F4-4D64-9E1F-0B1D635E60BD}">
      <dsp:nvSpPr>
        <dsp:cNvPr id="0" name=""/>
        <dsp:cNvSpPr/>
      </dsp:nvSpPr>
      <dsp:spPr>
        <a:xfrm>
          <a:off x="0" y="1749622"/>
          <a:ext cx="8005000"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a:t>
          </a:r>
        </a:p>
      </dsp:txBody>
      <dsp:txXfrm>
        <a:off x="23988" y="1773610"/>
        <a:ext cx="7957024" cy="443423"/>
      </dsp:txXfrm>
    </dsp:sp>
    <dsp:sp modelId="{FF4FE432-8E29-43FC-874B-76C5C87E4310}">
      <dsp:nvSpPr>
        <dsp:cNvPr id="0" name=""/>
        <dsp:cNvSpPr/>
      </dsp:nvSpPr>
      <dsp:spPr>
        <a:xfrm>
          <a:off x="0" y="2241022"/>
          <a:ext cx="8005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5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Focus intently on something in the room</a:t>
          </a:r>
        </a:p>
      </dsp:txBody>
      <dsp:txXfrm>
        <a:off x="0" y="2241022"/>
        <a:ext cx="8005000" cy="347760"/>
      </dsp:txXfrm>
    </dsp:sp>
    <dsp:sp modelId="{504BF264-E0B0-4F67-976B-1DFADE1F90F9}">
      <dsp:nvSpPr>
        <dsp:cNvPr id="0" name=""/>
        <dsp:cNvSpPr/>
      </dsp:nvSpPr>
      <dsp:spPr>
        <a:xfrm>
          <a:off x="0" y="2588782"/>
          <a:ext cx="8005000"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4</a:t>
          </a:r>
        </a:p>
      </dsp:txBody>
      <dsp:txXfrm>
        <a:off x="23988" y="2612770"/>
        <a:ext cx="7957024" cy="443423"/>
      </dsp:txXfrm>
    </dsp:sp>
    <dsp:sp modelId="{BDABD257-CDCF-4907-860E-CB00A0938EB1}">
      <dsp:nvSpPr>
        <dsp:cNvPr id="0" name=""/>
        <dsp:cNvSpPr/>
      </dsp:nvSpPr>
      <dsp:spPr>
        <a:xfrm>
          <a:off x="0" y="3080182"/>
          <a:ext cx="8005000" cy="489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5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Cough – Some research has shown that coughing once before and once during the shot can help some people feel less pain.</a:t>
          </a:r>
        </a:p>
      </dsp:txBody>
      <dsp:txXfrm>
        <a:off x="0" y="3080182"/>
        <a:ext cx="8005000" cy="489037"/>
      </dsp:txXfrm>
    </dsp:sp>
    <dsp:sp modelId="{0198FBD4-E011-4D61-8FA9-AA9256E73466}">
      <dsp:nvSpPr>
        <dsp:cNvPr id="0" name=""/>
        <dsp:cNvSpPr/>
      </dsp:nvSpPr>
      <dsp:spPr>
        <a:xfrm>
          <a:off x="0" y="3569219"/>
          <a:ext cx="8005000"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5</a:t>
          </a:r>
        </a:p>
      </dsp:txBody>
      <dsp:txXfrm>
        <a:off x="23988" y="3593207"/>
        <a:ext cx="7957024" cy="443423"/>
      </dsp:txXfrm>
    </dsp:sp>
    <dsp:sp modelId="{6FAD5DB5-65B0-4E77-BB64-9AA523CE8D9E}">
      <dsp:nvSpPr>
        <dsp:cNvPr id="0" name=""/>
        <dsp:cNvSpPr/>
      </dsp:nvSpPr>
      <dsp:spPr>
        <a:xfrm>
          <a:off x="0" y="4060619"/>
          <a:ext cx="8005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5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Relax your arm</a:t>
          </a:r>
        </a:p>
      </dsp:txBody>
      <dsp:txXfrm>
        <a:off x="0" y="4060619"/>
        <a:ext cx="8005000" cy="347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158FF-3CD3-4950-A708-7D0B789978E2}">
      <dsp:nvSpPr>
        <dsp:cNvPr id="0" name=""/>
        <dsp:cNvSpPr/>
      </dsp:nvSpPr>
      <dsp:spPr>
        <a:xfrm>
          <a:off x="0" y="593138"/>
          <a:ext cx="3577390" cy="6949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January</a:t>
          </a:r>
          <a:r>
            <a:rPr lang="en-US" sz="1800" kern="1200" dirty="0"/>
            <a:t> = Cervical Cancer Awareness Month</a:t>
          </a:r>
        </a:p>
      </dsp:txBody>
      <dsp:txXfrm>
        <a:off x="33926" y="627064"/>
        <a:ext cx="3509538" cy="627128"/>
      </dsp:txXfrm>
    </dsp:sp>
    <dsp:sp modelId="{41330040-249A-491D-9FB6-2ACCAC0EFC58}">
      <dsp:nvSpPr>
        <dsp:cNvPr id="0" name=""/>
        <dsp:cNvSpPr/>
      </dsp:nvSpPr>
      <dsp:spPr>
        <a:xfrm>
          <a:off x="0" y="1339958"/>
          <a:ext cx="3577390" cy="6949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March 4</a:t>
          </a:r>
          <a:r>
            <a:rPr lang="en-US" sz="1800" b="1" kern="1200" baseline="30000" dirty="0"/>
            <a:t>th</a:t>
          </a:r>
          <a:r>
            <a:rPr lang="en-US" sz="1800" kern="1200" dirty="0"/>
            <a:t> = HPV Awareness Day</a:t>
          </a:r>
        </a:p>
      </dsp:txBody>
      <dsp:txXfrm>
        <a:off x="33926" y="1373884"/>
        <a:ext cx="3509538" cy="627128"/>
      </dsp:txXfrm>
    </dsp:sp>
    <dsp:sp modelId="{68AAF48D-F3AD-4D00-A07E-66FEA32175D5}">
      <dsp:nvSpPr>
        <dsp:cNvPr id="0" name=""/>
        <dsp:cNvSpPr/>
      </dsp:nvSpPr>
      <dsp:spPr>
        <a:xfrm>
          <a:off x="0" y="2086778"/>
          <a:ext cx="3577390" cy="6949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April = </a:t>
          </a:r>
          <a:r>
            <a:rPr lang="en-US" sz="1800" kern="1200"/>
            <a:t>Oral Cancer Awareness Month</a:t>
          </a:r>
        </a:p>
      </dsp:txBody>
      <dsp:txXfrm>
        <a:off x="33926" y="2120704"/>
        <a:ext cx="3509538" cy="627128"/>
      </dsp:txXfrm>
    </dsp:sp>
    <dsp:sp modelId="{BB6718FC-E9C8-447B-B88A-AE020E666558}">
      <dsp:nvSpPr>
        <dsp:cNvPr id="0" name=""/>
        <dsp:cNvSpPr/>
      </dsp:nvSpPr>
      <dsp:spPr>
        <a:xfrm>
          <a:off x="0" y="2833598"/>
          <a:ext cx="3577390" cy="6949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August</a:t>
          </a:r>
          <a:r>
            <a:rPr lang="en-US" sz="1800" kern="1200"/>
            <a:t> = National Immunization Awareness Month</a:t>
          </a:r>
        </a:p>
      </dsp:txBody>
      <dsp:txXfrm>
        <a:off x="33926" y="2867524"/>
        <a:ext cx="3509538" cy="6271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6F258-AA9E-49AC-9494-3A96D7759EBD}" type="datetimeFigureOut">
              <a:rPr lang="en-US" smtClean="0"/>
              <a:t>7/22/2020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B0B74-A8D7-401A-B6E8-011ADC189594}" type="slidenum">
              <a:rPr lang="en-US" smtClean="0"/>
              <a:t>‹#›</a:t>
            </a:fld>
            <a:endParaRPr lang="en-US"/>
          </a:p>
        </p:txBody>
      </p:sp>
    </p:spTree>
    <p:extLst>
      <p:ext uri="{BB962C8B-B14F-4D97-AF65-F5344CB8AC3E}">
        <p14:creationId xmlns:p14="http://schemas.microsoft.com/office/powerpoint/2010/main" val="250945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erriam-webster.com/dictionary/booster%20sho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cdc.gov/vaccines/terms/media/pertussis.mp3" TargetMode="External"/><Relationship Id="rId5" Type="http://schemas.openxmlformats.org/officeDocument/2006/relationships/hyperlink" Target="https://www.cdc.gov/vaccines/terms/media/diphtheria.mp3" TargetMode="External"/><Relationship Id="rId4" Type="http://schemas.openxmlformats.org/officeDocument/2006/relationships/hyperlink" Target="https://www.cdc.gov/vaccines/terms/media/tetanus.mp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erriam-webster.com/dictionary/meningococcal"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merriam-webster.com/dictionary/septicemia" TargetMode="External"/><Relationship Id="rId4" Type="http://schemas.openxmlformats.org/officeDocument/2006/relationships/hyperlink" Target="http://www.merriam-webster.com/dictionary/meningiti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erriam-webster.com/dictionary/booster%20sho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vaccinateyourfamily.org/why-vaccinate/personal-stori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istoryofvaccines.org/content/herd-immunity-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3" fontAlgn="base">
              <a:defRPr/>
            </a:pPr>
            <a:r>
              <a:rPr lang="en-US" sz="1000" dirty="0"/>
              <a:t>Today we will be talking about one important way that you can stay healthy as a preteen/teenager. Before we begin, who can tell me what they already know about vaccines. Why do we get vaccines? Why are they necessary?</a:t>
            </a:r>
          </a:p>
          <a:p>
            <a:pPr defTabSz="933153" fontAlgn="base">
              <a:defRPr/>
            </a:pPr>
            <a:endParaRPr lang="en-US" sz="1000" dirty="0"/>
          </a:p>
          <a:p>
            <a:pPr defTabSz="933153" fontAlgn="base">
              <a:defRPr/>
            </a:pPr>
            <a:r>
              <a:rPr lang="en-US" sz="1000" b="1" i="0" dirty="0"/>
              <a:t>[NOTE TO TEACHER: WE SUGGEST BEGINNING THE LESSON WITH THESE INTERACTIVE QUESTIONS TO HELP DETERMINE STUDENTS’ BASELINE KNOWLEDGE SO THAT YOU CAN ADAPT THE PRESENTATION TO ADDRESS COMMON QUESTIONS OR INFORMATION GAPS.]</a:t>
            </a:r>
          </a:p>
        </p:txBody>
      </p:sp>
      <p:sp>
        <p:nvSpPr>
          <p:cNvPr id="4" name="Slide Number Placeholder 3"/>
          <p:cNvSpPr>
            <a:spLocks noGrp="1"/>
          </p:cNvSpPr>
          <p:nvPr>
            <p:ph type="sldNum" sz="quarter" idx="5"/>
          </p:nvPr>
        </p:nvSpPr>
        <p:spPr/>
        <p:txBody>
          <a:bodyPr/>
          <a:lstStyle/>
          <a:p>
            <a:fld id="{ECFB0B74-A8D7-401A-B6E8-011ADC189594}" type="slidenum">
              <a:rPr lang="en-US" smtClean="0"/>
              <a:t>1</a:t>
            </a:fld>
            <a:endParaRPr lang="en-US"/>
          </a:p>
        </p:txBody>
      </p:sp>
    </p:spTree>
    <p:extLst>
      <p:ext uri="{BB962C8B-B14F-4D97-AF65-F5344CB8AC3E}">
        <p14:creationId xmlns:p14="http://schemas.microsoft.com/office/powerpoint/2010/main" val="812855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Arial" charset="0"/>
              </a:rPr>
              <a:t>Vaccines are recommended throughout your lifespan. Preteens and teens need vaccines because the vaccines that you had as a child may begin to wear off or provide less protection. Changes in your behavior can also increase your exposure to certain diseases.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DEE86-A209-473C-879A-F609FE0DCB52}"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729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Shown here is the 2020 Centers for Disease Control and Prevention (CDC) recommended immunization schedule for those 7 through 18 years of age.  The green boxes represent vaccines that are recommended. </a:t>
            </a:r>
            <a:r>
              <a:rPr lang="en-US" sz="1000" dirty="0">
                <a:latin typeface="+mn-lt"/>
                <a:cs typeface="Times New Roman" panose="02020603050405020304" pitchFamily="18" charset="0"/>
              </a:rPr>
              <a:t>If we go to the age group of interest for today (in the red box), we can see the recommendations for a child who is 11-12 years. Going across the row, the green boxes indicate vaccines that are recommended for all children so we have flu vaccine, Tdap, HPV, and MenACWY. </a:t>
            </a:r>
          </a:p>
          <a:p>
            <a:endParaRPr lang="en-US" sz="1000" dirty="0">
              <a:latin typeface="+mn-lt"/>
              <a:cs typeface="Times New Roman" panose="02020603050405020304" pitchFamily="18" charset="0"/>
            </a:endParaRPr>
          </a:p>
          <a:p>
            <a:r>
              <a:rPr lang="en-US" sz="1000" dirty="0">
                <a:latin typeface="+mn-lt"/>
                <a:cs typeface="Times New Roman" panose="02020603050405020304" pitchFamily="18" charset="0"/>
              </a:rPr>
              <a:t>There are also a few boxes in purple and some in yellow. The purple indicates a vaccine that may be recommended for youth with certain health conditions or high-risk groups. The yellow indicates recommendation for catch-up immunization if you didn’t get the vaccine at a younger age. </a:t>
            </a:r>
            <a:r>
              <a:rPr lang="en-US" sz="1000" dirty="0">
                <a:latin typeface="+mn-lt"/>
              </a:rPr>
              <a:t>The blue indicates children not at increased risk may get the vaccine if they wish after speaking to a provider.</a:t>
            </a: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11</a:t>
            </a:fld>
            <a:endParaRPr lang="en-US" altLang="en-US"/>
          </a:p>
        </p:txBody>
      </p:sp>
    </p:spTree>
    <p:extLst>
      <p:ext uri="{BB962C8B-B14F-4D97-AF65-F5344CB8AC3E}">
        <p14:creationId xmlns:p14="http://schemas.microsoft.com/office/powerpoint/2010/main" val="186229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1000" dirty="0">
                <a:latin typeface="+mn-lt"/>
                <a:cs typeface="Times New Roman" panose="02020603050405020304" pitchFamily="18" charset="0"/>
              </a:rPr>
              <a:t>In summary, there are four routine adolescent immunizations. There is Tdap, the vaccine to protect against tetanus, diphtheria, and pertussis. HPV protects against human papillomavirus infection and HPV-associated cancers. Third is the meningococcal conjugate vaccine which protects against meningococcal strains A, C, W, and Y. Each of these three vaccines are recommended at 11-12 years. The fourth routine vaccine for this age group is the annual flu vaccine, which is recommended each year for everyone 6 months of age and older.</a:t>
            </a:r>
          </a:p>
          <a:p>
            <a:endParaRPr lang="en-US" sz="1000" dirty="0">
              <a:latin typeface="+mn-lt"/>
              <a:cs typeface="Times New Roman" panose="02020603050405020304" pitchFamily="18" charset="0"/>
            </a:endParaRPr>
          </a:p>
          <a:p>
            <a:r>
              <a:rPr lang="en-US" sz="1000" dirty="0">
                <a:latin typeface="+mn-lt"/>
                <a:cs typeface="Times New Roman" panose="02020603050405020304" pitchFamily="18" charset="0"/>
              </a:rPr>
              <a:t>At 16 years of age, the meningococcal conjugate booster dose is recommended. Additionally, certain vaccines may be recommended for travel or as catch-up for any doses that were missed during childhood.</a:t>
            </a:r>
          </a:p>
          <a:p>
            <a:endParaRPr lang="en-US" sz="1000" dirty="0">
              <a:latin typeface="+mn-lt"/>
              <a:cs typeface="Times New Roman" panose="02020603050405020304" pitchFamily="18" charset="0"/>
            </a:endParaRPr>
          </a:p>
          <a:p>
            <a:r>
              <a:rPr lang="en-US" sz="1000" dirty="0">
                <a:latin typeface="+mn-lt"/>
                <a:cs typeface="Times New Roman" panose="02020603050405020304" pitchFamily="18" charset="0"/>
              </a:rPr>
              <a:t>There are also two vaccines marked with an asterisk, these indicate that these vaccines are required for school attendance in New Jersey.</a:t>
            </a:r>
          </a:p>
          <a:p>
            <a:endParaRPr lang="en-US" sz="1000" dirty="0">
              <a:latin typeface="+mn-lt"/>
              <a:cs typeface="Times New Roman" panose="02020603050405020304" pitchFamily="18" charset="0"/>
            </a:endParaRPr>
          </a:p>
          <a:p>
            <a:r>
              <a:rPr lang="en-US" sz="1000" dirty="0">
                <a:latin typeface="+mn-lt"/>
                <a:cs typeface="Times New Roman" panose="02020603050405020304" pitchFamily="18" charset="0"/>
              </a:rPr>
              <a:t>Some people may need additional vaccines based on their medical condition or other risk factors. For example: people with diseases that affect their immune system (like diabetes, HIV infection, or cancer) should get a pneumococcal vaccine.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07A7-AB51-4901-B18F-468B2003FE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01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Arial" charset="0"/>
              </a:rPr>
              <a:t>Let’s talk a little bit more about the Tdap vaccine. All preteens should get one Tdap shot when they are 11 or 12 years old to help protect against tetanus, diphtheria, and whooping cough. </a:t>
            </a:r>
            <a:r>
              <a:rPr lang="en-US" sz="1000" kern="1200" dirty="0">
                <a:solidFill>
                  <a:schemeClr val="tx1"/>
                </a:solidFill>
                <a:effectLst/>
                <a:latin typeface="+mn-lt"/>
                <a:ea typeface="+mn-ea"/>
                <a:cs typeface="Arial" charset="0"/>
              </a:rPr>
              <a:t>You probably received the DTaP vaccine when you were younger, but the protection from that vaccination wears off. You need a </a:t>
            </a:r>
            <a:r>
              <a:rPr lang="en-US" sz="1000" b="1" kern="1200" dirty="0">
                <a:solidFill>
                  <a:schemeClr val="tx1"/>
                </a:solidFill>
                <a:effectLst/>
                <a:latin typeface="+mn-lt"/>
                <a:ea typeface="+mn-ea"/>
                <a:cs typeface="Arial" charset="0"/>
                <a:hlinkClick r:id="rId3"/>
              </a:rPr>
              <a:t>booster</a:t>
            </a:r>
            <a:r>
              <a:rPr lang="en-US" sz="1000" kern="1200" dirty="0">
                <a:solidFill>
                  <a:schemeClr val="tx1"/>
                </a:solidFill>
                <a:effectLst/>
                <a:latin typeface="+mn-lt"/>
                <a:ea typeface="+mn-ea"/>
                <a:cs typeface="Arial" charset="0"/>
              </a:rPr>
              <a:t> shot of Tdap vaccine to help maintain your protection. </a:t>
            </a:r>
            <a:r>
              <a:rPr lang="en-US" altLang="en-US" sz="1000" dirty="0">
                <a:solidFill>
                  <a:srgbClr val="0C5298"/>
                </a:solidFill>
                <a:latin typeface="+mn-lt"/>
                <a:cs typeface="Times New Roman" panose="02020603050405020304" pitchFamily="18" charset="0"/>
              </a:rPr>
              <a:t>Some children who did not finish the DTaP vaccines when they were younger need to catch up with Tdap and/or Td vaccines. It can get very confusing, but your school nurse or your doctor can help you learn which vaccines you need.</a:t>
            </a:r>
          </a:p>
          <a:p>
            <a:endParaRPr lang="en-US" sz="1000" kern="1200" dirty="0">
              <a:solidFill>
                <a:schemeClr val="tx1"/>
              </a:solidFill>
              <a:effectLst/>
              <a:latin typeface="+mn-lt"/>
              <a:ea typeface="+mn-ea"/>
              <a:cs typeface="Arial" charset="0"/>
            </a:endParaRPr>
          </a:p>
          <a:p>
            <a:r>
              <a:rPr lang="en-US" sz="1000" b="1" kern="1200" dirty="0">
                <a:solidFill>
                  <a:schemeClr val="tx1"/>
                </a:solidFill>
                <a:effectLst/>
                <a:latin typeface="+mn-lt"/>
                <a:ea typeface="+mn-ea"/>
                <a:cs typeface="Arial" charset="0"/>
              </a:rPr>
              <a:t>TETANUS</a:t>
            </a:r>
            <a:r>
              <a:rPr lang="en-US" sz="1000" kern="1200" dirty="0">
                <a:solidFill>
                  <a:schemeClr val="tx1"/>
                </a:solidFill>
                <a:effectLst/>
                <a:latin typeface="+mn-lt"/>
                <a:ea typeface="+mn-ea"/>
                <a:cs typeface="Arial" charset="0"/>
              </a:rPr>
              <a:t> (</a:t>
            </a:r>
            <a:r>
              <a:rPr lang="en-US" sz="1000" b="1" kern="1200" dirty="0" err="1">
                <a:solidFill>
                  <a:schemeClr val="tx1"/>
                </a:solidFill>
                <a:effectLst/>
                <a:latin typeface="+mn-lt"/>
                <a:ea typeface="+mn-ea"/>
                <a:cs typeface="Arial" charset="0"/>
                <a:hlinkClick r:id="rId4"/>
              </a:rPr>
              <a:t>tet</a:t>
            </a:r>
            <a:r>
              <a:rPr lang="en-US" sz="1000" b="1" kern="1200" dirty="0">
                <a:solidFill>
                  <a:schemeClr val="tx1"/>
                </a:solidFill>
                <a:effectLst/>
                <a:latin typeface="+mn-lt"/>
                <a:ea typeface="+mn-ea"/>
                <a:cs typeface="Arial" charset="0"/>
                <a:hlinkClick r:id="rId4"/>
              </a:rPr>
              <a:t>-a-nus</a:t>
            </a:r>
            <a:r>
              <a:rPr lang="en-US" sz="1000" kern="1200" dirty="0">
                <a:solidFill>
                  <a:schemeClr val="tx1"/>
                </a:solidFill>
                <a:effectLst/>
                <a:latin typeface="+mn-lt"/>
                <a:ea typeface="+mn-ea"/>
                <a:cs typeface="Arial" charset="0"/>
              </a:rPr>
              <a:t>), also known as lockjaw, is caused by bacteria that enters your body through cuts, scratches, or wounds. It is not spread person-to-person. Tetanus causes painful muscle tightening and stiffness; you might not be able to open your mouth, swallow, or even breathe. </a:t>
            </a:r>
          </a:p>
          <a:p>
            <a:endParaRPr lang="en-US" sz="1000" kern="1200" dirty="0">
              <a:solidFill>
                <a:schemeClr val="tx1"/>
              </a:solidFill>
              <a:effectLst/>
              <a:latin typeface="+mn-lt"/>
              <a:ea typeface="+mn-ea"/>
              <a:cs typeface="Arial" charset="0"/>
            </a:endParaRPr>
          </a:p>
          <a:p>
            <a:r>
              <a:rPr lang="en-US" sz="1000" b="1" kern="1200" dirty="0">
                <a:solidFill>
                  <a:schemeClr val="tx1"/>
                </a:solidFill>
                <a:effectLst/>
                <a:latin typeface="+mn-lt"/>
                <a:ea typeface="+mn-ea"/>
                <a:cs typeface="Arial" charset="0"/>
              </a:rPr>
              <a:t>DIPHTHERIA</a:t>
            </a:r>
            <a:r>
              <a:rPr lang="en-US" sz="1000" kern="1200" dirty="0">
                <a:solidFill>
                  <a:schemeClr val="tx1"/>
                </a:solidFill>
                <a:effectLst/>
                <a:latin typeface="+mn-lt"/>
                <a:ea typeface="+mn-ea"/>
                <a:cs typeface="Arial" charset="0"/>
              </a:rPr>
              <a:t> (</a:t>
            </a:r>
            <a:r>
              <a:rPr lang="en-US" sz="1000" b="1" kern="1200" dirty="0" err="1">
                <a:solidFill>
                  <a:schemeClr val="tx1"/>
                </a:solidFill>
                <a:effectLst/>
                <a:latin typeface="+mn-lt"/>
                <a:ea typeface="+mn-ea"/>
                <a:cs typeface="Arial" charset="0"/>
                <a:hlinkClick r:id="rId5"/>
              </a:rPr>
              <a:t>dif</a:t>
            </a:r>
            <a:r>
              <a:rPr lang="en-US" sz="1000" b="1" kern="1200" dirty="0">
                <a:solidFill>
                  <a:schemeClr val="tx1"/>
                </a:solidFill>
                <a:effectLst/>
                <a:latin typeface="+mn-lt"/>
                <a:ea typeface="+mn-ea"/>
                <a:cs typeface="Arial" charset="0"/>
                <a:hlinkClick r:id="rId5"/>
              </a:rPr>
              <a:t>-THEER-</a:t>
            </a:r>
            <a:r>
              <a:rPr lang="en-US" sz="1000" b="1" kern="1200" dirty="0" err="1">
                <a:solidFill>
                  <a:schemeClr val="tx1"/>
                </a:solidFill>
                <a:effectLst/>
                <a:latin typeface="+mn-lt"/>
                <a:ea typeface="+mn-ea"/>
                <a:cs typeface="Arial" charset="0"/>
                <a:hlinkClick r:id="rId5"/>
              </a:rPr>
              <a:t>ee</a:t>
            </a:r>
            <a:r>
              <a:rPr lang="en-US" sz="1000" b="1" kern="1200" dirty="0">
                <a:solidFill>
                  <a:schemeClr val="tx1"/>
                </a:solidFill>
                <a:effectLst/>
                <a:latin typeface="+mn-lt"/>
                <a:ea typeface="+mn-ea"/>
                <a:cs typeface="Arial" charset="0"/>
                <a:hlinkClick r:id="rId5"/>
              </a:rPr>
              <a:t>-a</a:t>
            </a:r>
            <a:r>
              <a:rPr lang="en-US" sz="1000" kern="1200" dirty="0">
                <a:solidFill>
                  <a:schemeClr val="tx1"/>
                </a:solidFill>
                <a:effectLst/>
                <a:latin typeface="+mn-lt"/>
                <a:ea typeface="+mn-ea"/>
                <a:cs typeface="Arial" charset="0"/>
              </a:rPr>
              <a:t>) is caused by bacteria and is spread person-to-person when an infected person coughs and sneezes.  It causes a thick coating to form in the back of your throat and can lead to breathing problems, paralysis, heart failure, and death. </a:t>
            </a:r>
          </a:p>
          <a:p>
            <a:endParaRPr lang="en-US" sz="1000" b="1" kern="1200" dirty="0">
              <a:solidFill>
                <a:schemeClr val="tx1"/>
              </a:solidFill>
              <a:effectLst/>
              <a:latin typeface="+mn-lt"/>
              <a:ea typeface="+mn-ea"/>
              <a:cs typeface="Arial" charset="0"/>
            </a:endParaRPr>
          </a:p>
          <a:p>
            <a:r>
              <a:rPr lang="en-US" sz="1000" b="1" kern="1200" dirty="0">
                <a:solidFill>
                  <a:schemeClr val="tx1"/>
                </a:solidFill>
                <a:effectLst/>
                <a:latin typeface="+mn-lt"/>
                <a:ea typeface="+mn-ea"/>
                <a:cs typeface="Arial" charset="0"/>
              </a:rPr>
              <a:t>PERTUSSIS</a:t>
            </a:r>
            <a:r>
              <a:rPr lang="en-US" sz="1000" kern="1200" dirty="0">
                <a:solidFill>
                  <a:schemeClr val="tx1"/>
                </a:solidFill>
                <a:effectLst/>
                <a:latin typeface="+mn-lt"/>
                <a:ea typeface="+mn-ea"/>
                <a:cs typeface="Arial" charset="0"/>
              </a:rPr>
              <a:t> (</a:t>
            </a:r>
            <a:r>
              <a:rPr lang="en-US" sz="1000" b="1" kern="1200" dirty="0">
                <a:solidFill>
                  <a:schemeClr val="tx1"/>
                </a:solidFill>
                <a:effectLst/>
                <a:latin typeface="+mn-lt"/>
                <a:ea typeface="+mn-ea"/>
                <a:cs typeface="Arial" charset="0"/>
                <a:hlinkClick r:id="rId6"/>
              </a:rPr>
              <a:t>per-TUS-</a:t>
            </a:r>
            <a:r>
              <a:rPr lang="en-US" sz="1000" b="1" kern="1200" dirty="0" err="1">
                <a:solidFill>
                  <a:schemeClr val="tx1"/>
                </a:solidFill>
                <a:effectLst/>
                <a:latin typeface="+mn-lt"/>
                <a:ea typeface="+mn-ea"/>
                <a:cs typeface="Arial" charset="0"/>
                <a:hlinkClick r:id="rId6"/>
              </a:rPr>
              <a:t>iss</a:t>
            </a:r>
            <a:r>
              <a:rPr lang="en-US" sz="1000" kern="1200" dirty="0">
                <a:solidFill>
                  <a:schemeClr val="tx1"/>
                </a:solidFill>
                <a:effectLst/>
                <a:latin typeface="+mn-lt"/>
                <a:ea typeface="+mn-ea"/>
                <a:cs typeface="Arial" charset="0"/>
              </a:rPr>
              <a:t>), also known as whooping cough, is caused by highly contagious bacteria that is easily spread from person-to-person when an infected person coughs or sneezes. It causes rapid, uncontrollable coughing fits that can cause you to vomit, break ribs or have difficulty breathing and sleeping. </a:t>
            </a:r>
            <a:endParaRPr lang="en-US" sz="1000" dirty="0">
              <a:latin typeface="+mn-lt"/>
            </a:endParaRP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13</a:t>
            </a:fld>
            <a:endParaRPr lang="en-US" altLang="en-US"/>
          </a:p>
        </p:txBody>
      </p:sp>
    </p:spTree>
    <p:extLst>
      <p:ext uri="{BB962C8B-B14F-4D97-AF65-F5344CB8AC3E}">
        <p14:creationId xmlns:p14="http://schemas.microsoft.com/office/powerpoint/2010/main" val="419278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latin typeface="+mn-lt"/>
              </a:rPr>
              <a:t>Meningococcal (</a:t>
            </a:r>
            <a:r>
              <a:rPr lang="en-US" sz="1000" kern="1200" dirty="0" err="1">
                <a:solidFill>
                  <a:schemeClr val="tx1"/>
                </a:solidFill>
                <a:effectLst/>
                <a:latin typeface="+mn-lt"/>
                <a:ea typeface="+mn-ea"/>
                <a:cs typeface="Arial" charset="0"/>
                <a:hlinkClick r:id="rId3"/>
              </a:rPr>
              <a:t>muh</a:t>
            </a:r>
            <a:r>
              <a:rPr lang="en-US" sz="1000" kern="1200" dirty="0">
                <a:solidFill>
                  <a:schemeClr val="tx1"/>
                </a:solidFill>
                <a:effectLst/>
                <a:latin typeface="+mn-lt"/>
                <a:ea typeface="+mn-ea"/>
                <a:cs typeface="Arial" charset="0"/>
                <a:hlinkClick r:id="rId3"/>
              </a:rPr>
              <a:t>-</a:t>
            </a:r>
            <a:r>
              <a:rPr lang="en-US" sz="1000" kern="1200" dirty="0" err="1">
                <a:solidFill>
                  <a:schemeClr val="tx1"/>
                </a:solidFill>
                <a:effectLst/>
                <a:latin typeface="+mn-lt"/>
                <a:ea typeface="+mn-ea"/>
                <a:cs typeface="Arial" charset="0"/>
                <a:hlinkClick r:id="rId3"/>
              </a:rPr>
              <a:t>nin</a:t>
            </a:r>
            <a:r>
              <a:rPr lang="en-US" sz="1000" kern="1200" dirty="0">
                <a:solidFill>
                  <a:schemeClr val="tx1"/>
                </a:solidFill>
                <a:effectLst/>
                <a:latin typeface="+mn-lt"/>
                <a:ea typeface="+mn-ea"/>
                <a:cs typeface="Arial" charset="0"/>
                <a:hlinkClick r:id="rId3"/>
              </a:rPr>
              <a:t>-jo-</a:t>
            </a:r>
            <a:r>
              <a:rPr lang="en-US" sz="1000" kern="1200" dirty="0" err="1">
                <a:solidFill>
                  <a:schemeClr val="tx1"/>
                </a:solidFill>
                <a:effectLst/>
                <a:latin typeface="+mn-lt"/>
                <a:ea typeface="+mn-ea"/>
                <a:cs typeface="Arial" charset="0"/>
                <a:hlinkClick r:id="rId3"/>
              </a:rPr>
              <a:t>cok</a:t>
            </a:r>
            <a:r>
              <a:rPr lang="en-US" sz="1000" kern="1200" dirty="0">
                <a:solidFill>
                  <a:schemeClr val="tx1"/>
                </a:solidFill>
                <a:effectLst/>
                <a:latin typeface="+mn-lt"/>
                <a:ea typeface="+mn-ea"/>
                <a:cs typeface="Arial" charset="0"/>
                <a:hlinkClick r:id="rId3"/>
              </a:rPr>
              <a:t>-ul</a:t>
            </a:r>
            <a:r>
              <a:rPr lang="en-US" sz="1000" dirty="0">
                <a:effectLst/>
                <a:latin typeface="+mn-lt"/>
              </a:rPr>
              <a:t>) disease is a serious bacterial infection. The disease may result in inflammation of the lining of the brain and spinal cord (Meningococcal </a:t>
            </a:r>
            <a:r>
              <a:rPr lang="en-US" sz="1000" kern="1200" dirty="0">
                <a:solidFill>
                  <a:schemeClr val="tx1"/>
                </a:solidFill>
                <a:effectLst/>
                <a:latin typeface="+mn-lt"/>
                <a:ea typeface="+mn-ea"/>
                <a:cs typeface="Arial" charset="0"/>
                <a:hlinkClick r:id="rId4"/>
              </a:rPr>
              <a:t>meningitis</a:t>
            </a:r>
            <a:r>
              <a:rPr lang="en-US" sz="1000" dirty="0">
                <a:effectLst/>
                <a:latin typeface="+mn-lt"/>
              </a:rPr>
              <a:t>) and/or a serious blood infection (Meningococcal </a:t>
            </a:r>
            <a:r>
              <a:rPr lang="en-US" sz="1000" kern="1200" dirty="0">
                <a:solidFill>
                  <a:schemeClr val="tx1"/>
                </a:solidFill>
                <a:effectLst/>
                <a:latin typeface="+mn-lt"/>
                <a:ea typeface="+mn-ea"/>
                <a:cs typeface="Arial" charset="0"/>
                <a:hlinkClick r:id="rId5"/>
              </a:rPr>
              <a:t>septicemia</a:t>
            </a:r>
            <a:r>
              <a:rPr lang="en-US" sz="1000" dirty="0">
                <a:effectLst/>
                <a:latin typeface="+mn-lt"/>
              </a:rPr>
              <a:t>). Meningococcal disease can become deadly in 48 hours or less. Even with treatment, 10-15% of people die. Others have long-term complications such as brain damage, learning problems, skin scarring, hearing loss, and loss of arms and/or legs.</a:t>
            </a:r>
          </a:p>
          <a:p>
            <a:endParaRPr lang="en-US" sz="1000" dirty="0">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u="none" strike="noStrike" kern="1200" baseline="0" dirty="0">
                <a:solidFill>
                  <a:schemeClr val="tx1"/>
                </a:solidFill>
                <a:latin typeface="+mn-lt"/>
                <a:ea typeface="+mn-ea"/>
                <a:cs typeface="Arial" charset="0"/>
              </a:rPr>
              <a:t>The bacteria are spread from person-to-person through the exchange of saliva (spit) or nasal secretions. One must be in direct (close) contact with an infected person’s secretions in order to be exposed. </a:t>
            </a:r>
            <a:r>
              <a:rPr lang="en-US" sz="1000" b="1" i="0" u="none" strike="noStrike" kern="1200" baseline="0" dirty="0">
                <a:solidFill>
                  <a:schemeClr val="tx1"/>
                </a:solidFill>
                <a:latin typeface="+mn-lt"/>
                <a:ea typeface="+mn-ea"/>
                <a:cs typeface="Arial" charset="0"/>
              </a:rPr>
              <a:t>Close contact </a:t>
            </a:r>
            <a:r>
              <a:rPr lang="en-US" sz="1000" b="0" i="0" u="none" strike="noStrike" kern="1200" baseline="0" dirty="0">
                <a:solidFill>
                  <a:schemeClr val="tx1"/>
                </a:solidFill>
                <a:latin typeface="+mn-lt"/>
                <a:ea typeface="+mn-ea"/>
                <a:cs typeface="Arial" charset="0"/>
              </a:rPr>
              <a:t>includes activities such as: living in the same household, kissing, sharing eating utensils, food, drinks, cigarettes.</a:t>
            </a: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14</a:t>
            </a:fld>
            <a:endParaRPr lang="en-US" altLang="en-US"/>
          </a:p>
        </p:txBody>
      </p:sp>
    </p:spTree>
    <p:extLst>
      <p:ext uri="{BB962C8B-B14F-4D97-AF65-F5344CB8AC3E}">
        <p14:creationId xmlns:p14="http://schemas.microsoft.com/office/powerpoint/2010/main" val="416617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rPr>
              <a:t>Meningococcal vaccines are the best way to prevent meningococcal disease. There are two types of meningococcal vaccines available: the MenACWY vaccine, known as the meningococcal conjugate vaccine, and the serogroup B meningococcal vaccine, known as the MenB vaccine.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rPr>
              <a:t>The MenACWY vaccine protects against four of the five types of bacteria (A, C, W, Y) that cause almost all cases of meningococcal disease worldwide. The first dose is routinely administered when you are 11-12 years old. When you are 16 years old, you will need a </a:t>
            </a:r>
            <a:r>
              <a:rPr lang="en-US" sz="1000" kern="1200" dirty="0">
                <a:solidFill>
                  <a:schemeClr val="tx1"/>
                </a:solidFill>
                <a:effectLst/>
                <a:latin typeface="+mn-lt"/>
                <a:ea typeface="+mn-ea"/>
                <a:cs typeface="Arial" charset="0"/>
                <a:hlinkClick r:id="rId3"/>
              </a:rPr>
              <a:t>booster</a:t>
            </a:r>
            <a:r>
              <a:rPr lang="en-US" sz="1000" dirty="0">
                <a:effectLst/>
                <a:latin typeface="+mn-lt"/>
              </a:rPr>
              <a:t> shot.</a:t>
            </a:r>
            <a:endParaRPr lang="en-US" sz="1000" dirty="0">
              <a:latin typeface="+mn-lt"/>
            </a:endParaRPr>
          </a:p>
          <a:p>
            <a:endParaRPr lang="en-US" altLang="en-US" sz="1000" dirty="0">
              <a:latin typeface="+mn-lt"/>
              <a:cs typeface="Times New Roman" panose="02020603050405020304" pitchFamily="18" charset="0"/>
            </a:endParaRPr>
          </a:p>
          <a:p>
            <a:r>
              <a:rPr lang="en-US" altLang="en-US" sz="1000" dirty="0">
                <a:latin typeface="+mn-lt"/>
                <a:cs typeface="Times New Roman" panose="02020603050405020304" pitchFamily="18" charset="0"/>
              </a:rPr>
              <a:t>There are two MenB vaccines available to choose from. These vaccines protect against the B strain. Currently, MenB vaccination is recommended for people 10 years or older who are at increased risk for meningococcal disease. The CDC also recommends that the MenB vaccine may be administered for those not at increased risk at ages 16–23 years (preferred age 16–18 years) after a discussion with your doctor. </a:t>
            </a:r>
          </a:p>
        </p:txBody>
      </p:sp>
      <p:sp>
        <p:nvSpPr>
          <p:cNvPr id="4" name="Slide Number Placeholder 3"/>
          <p:cNvSpPr>
            <a:spLocks noGrp="1"/>
          </p:cNvSpPr>
          <p:nvPr>
            <p:ph type="sldNum" sz="quarter" idx="5"/>
          </p:nvPr>
        </p:nvSpPr>
        <p:spPr/>
        <p:txBody>
          <a:bodyPr/>
          <a:lstStyle/>
          <a:p>
            <a:fld id="{ECFB0B74-A8D7-401A-B6E8-011ADC189594}" type="slidenum">
              <a:rPr lang="en-US" smtClean="0"/>
              <a:t>15</a:t>
            </a:fld>
            <a:endParaRPr lang="en-US"/>
          </a:p>
        </p:txBody>
      </p:sp>
    </p:spTree>
    <p:extLst>
      <p:ext uri="{BB962C8B-B14F-4D97-AF65-F5344CB8AC3E}">
        <p14:creationId xmlns:p14="http://schemas.microsoft.com/office/powerpoint/2010/main" val="204087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rPr>
              <a:t>You’ve probably heard a lot about the flu. Influenza or “flu” is a highly contagious (easily spread) respiratory disease caused by influenza viruses that infect the nose, throat, and lungs.</a:t>
            </a:r>
            <a:r>
              <a:rPr lang="en-US" sz="1000" kern="1200" dirty="0">
                <a:solidFill>
                  <a:schemeClr val="tx1"/>
                </a:solidFill>
                <a:effectLst/>
                <a:latin typeface="+mn-lt"/>
                <a:ea typeface="+mn-ea"/>
                <a:cs typeface="Arial" charset="0"/>
              </a:rPr>
              <a:t> The flu can be very serious, even for healthy youth, and especially for youth with certain health conditions like asthma or diabetes. If you get the flu, you could miss one to two weeks of school and activities. Some youth have painful complications like sinus infections, ear infections, or pneumonia (a serious lung infection).</a:t>
            </a:r>
          </a:p>
          <a:p>
            <a:endParaRPr lang="en-US" sz="1000" dirty="0">
              <a:effectLst/>
              <a:latin typeface="+mn-lt"/>
            </a:endParaRPr>
          </a:p>
          <a:p>
            <a:r>
              <a:rPr lang="en-US" sz="1000" kern="1200" dirty="0">
                <a:solidFill>
                  <a:schemeClr val="tx1"/>
                </a:solidFill>
                <a:effectLst/>
                <a:latin typeface="+mn-lt"/>
                <a:ea typeface="+mn-ea"/>
                <a:cs typeface="Arial" charset="0"/>
              </a:rPr>
              <a:t>An annual flu vaccination is recommended for everyone 6 months of age and older. Protection from last year’s flu vaccine wears off and the circulating strains may vary from year to year, so to be fully protected you need to be vaccinated for the current flu season. By getting a flu vaccination, you protect yourself and your friends, grandparents, parents, and siblings from potentially life-threatening diseases.</a:t>
            </a: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16</a:t>
            </a:fld>
            <a:endParaRPr lang="en-US" altLang="en-US"/>
          </a:p>
        </p:txBody>
      </p:sp>
    </p:spTree>
    <p:extLst>
      <p:ext uri="{BB962C8B-B14F-4D97-AF65-F5344CB8AC3E}">
        <p14:creationId xmlns:p14="http://schemas.microsoft.com/office/powerpoint/2010/main" val="230388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fourth and final routine vaccine is the human papillomavirus vaccine, or the HPV vaccine. I will go into a bit more depth on this since it is something a lot of you may not have heard of before.</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How many of you have ever heard of HPV? If so, tell me some of things you have heard.</a:t>
            </a:r>
          </a:p>
        </p:txBody>
      </p:sp>
      <p:sp>
        <p:nvSpPr>
          <p:cNvPr id="4" name="Slide Number Placeholder 3"/>
          <p:cNvSpPr>
            <a:spLocks noGrp="1"/>
          </p:cNvSpPr>
          <p:nvPr>
            <p:ph type="sldNum" sz="quarter" idx="5"/>
          </p:nvPr>
        </p:nvSpPr>
        <p:spPr/>
        <p:txBody>
          <a:bodyPr/>
          <a:lstStyle/>
          <a:p>
            <a:fld id="{ECFB0B74-A8D7-401A-B6E8-011ADC189594}" type="slidenum">
              <a:rPr lang="en-US" smtClean="0"/>
              <a:t>17</a:t>
            </a:fld>
            <a:endParaRPr lang="en-US"/>
          </a:p>
        </p:txBody>
      </p:sp>
    </p:spTree>
    <p:extLst>
      <p:ext uri="{BB962C8B-B14F-4D97-AF65-F5344CB8AC3E}">
        <p14:creationId xmlns:p14="http://schemas.microsoft.com/office/powerpoint/2010/main" val="142452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kern="1200" dirty="0">
                <a:solidFill>
                  <a:schemeClr val="tx1"/>
                </a:solidFill>
                <a:effectLst/>
                <a:latin typeface="+mn-lt"/>
                <a:ea typeface="+mn-ea"/>
                <a:cs typeface="Arial" charset="0"/>
              </a:rPr>
              <a:t>HPV is a group of viruses that commonly affects </a:t>
            </a:r>
            <a:r>
              <a:rPr lang="en-US" sz="1000" b="0" i="0" u="none" strike="noStrike" kern="1200" baseline="0" dirty="0">
                <a:solidFill>
                  <a:schemeClr val="tx1"/>
                </a:solidFill>
                <a:latin typeface="+mn-lt"/>
                <a:ea typeface="+mn-ea"/>
                <a:cs typeface="Arial" charset="0"/>
              </a:rPr>
              <a:t>individuals of all genders, sexual orientations, and backgrounds. </a:t>
            </a:r>
            <a:r>
              <a:rPr lang="en-US" sz="1000" dirty="0">
                <a:latin typeface="+mn-lt"/>
              </a:rPr>
              <a:t>There are more than 150 types of human papillomavirus (HPV). About 40 kinds can infect your genital area as well as your mouth and throat. HPV can cause anal and mouth/throat cancers. It can also cause cancer in the cervix, vulva, and vagina in women; and cancer of the penis in men.</a:t>
            </a:r>
          </a:p>
          <a:p>
            <a:endParaRPr lang="en-US" sz="1000" b="0" i="0" u="none" strike="noStrike" kern="1200" baseline="0" dirty="0">
              <a:solidFill>
                <a:schemeClr val="tx1"/>
              </a:solidFill>
              <a:latin typeface="+mn-lt"/>
              <a:ea typeface="+mn-ea"/>
              <a:cs typeface="Arial" charset="0"/>
            </a:endParaRPr>
          </a:p>
          <a:p>
            <a:r>
              <a:rPr lang="en-US" sz="1000" b="0" i="0" u="none" strike="noStrike" kern="1200" dirty="0">
                <a:solidFill>
                  <a:schemeClr val="tx1"/>
                </a:solidFill>
                <a:effectLst/>
                <a:latin typeface="+mn-lt"/>
                <a:ea typeface="+mn-ea"/>
                <a:cs typeface="Arial" charset="0"/>
              </a:rPr>
              <a:t>Infection with low-risk HPV types can cause external genital warts. Low-risk HPV strains (HPV 6 and HPV 11) cause approximately 90% of genital warts and are rarely associated with pre-cancer or cancer of the lower genital tract. An important distinction is that warts on other parts of the body, such as the hands, are caused by different types of HPV. Contact with these warts does not seem to cause genital HPV warts.</a:t>
            </a:r>
          </a:p>
          <a:p>
            <a:endParaRPr lang="en-US" sz="1000" b="0" i="0" u="none" strike="noStrike" kern="1200" dirty="0">
              <a:solidFill>
                <a:schemeClr val="tx1"/>
              </a:solidFill>
              <a:effectLst/>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Arial" charset="0"/>
              </a:rPr>
              <a:t>Of the over 150 types of HPV that live on the body, only a small number of types (</a:t>
            </a:r>
            <a:r>
              <a:rPr lang="en-US" sz="1000" b="0" i="0" u="none" strike="noStrike" kern="1200" dirty="0" err="1">
                <a:solidFill>
                  <a:schemeClr val="tx1"/>
                </a:solidFill>
                <a:effectLst/>
                <a:latin typeface="+mn-lt"/>
                <a:ea typeface="+mn-ea"/>
                <a:cs typeface="Arial" charset="0"/>
              </a:rPr>
              <a:t>ie</a:t>
            </a:r>
            <a:r>
              <a:rPr lang="en-US" sz="1000" b="0" i="0" u="none" strike="noStrike" kern="1200" dirty="0">
                <a:solidFill>
                  <a:schemeClr val="tx1"/>
                </a:solidFill>
                <a:effectLst/>
                <a:latin typeface="+mn-lt"/>
                <a:ea typeface="+mn-ea"/>
                <a:cs typeface="Arial" charset="0"/>
              </a:rPr>
              <a:t>. high-risk HPV) can cause problems by changing cells from normal to abnormal.</a:t>
            </a:r>
          </a:p>
          <a:p>
            <a:r>
              <a:rPr lang="en-US" sz="1000" b="0" i="0" u="none" strike="noStrike" kern="1200" dirty="0">
                <a:solidFill>
                  <a:schemeClr val="tx1"/>
                </a:solidFill>
                <a:effectLst/>
                <a:latin typeface="+mn-lt"/>
                <a:ea typeface="+mn-ea"/>
                <a:cs typeface="Arial" charset="0"/>
              </a:rPr>
              <a:t>Infection with high-risk HPV types that are not cleared by the immune system can cause cervical cancers and a significant proportion of cancers of the anus, oropharynx, vagina, vulva and penis. HPV cancers take many years to develop. However, not all infections with HPV progress to cancer. </a:t>
            </a:r>
          </a:p>
          <a:p>
            <a:endParaRPr lang="en-US" sz="1000" b="0" i="0" u="none" strike="noStrike" kern="1200" dirty="0">
              <a:solidFill>
                <a:schemeClr val="tx1"/>
              </a:solidFill>
              <a:effectLst/>
              <a:latin typeface="+mn-lt"/>
              <a:ea typeface="+mn-ea"/>
              <a:cs typeface="Arial" charset="0"/>
            </a:endParaRPr>
          </a:p>
          <a:p>
            <a:r>
              <a:rPr lang="en-US" sz="1000" b="0" i="0" u="none" strike="noStrike" kern="1200" dirty="0">
                <a:solidFill>
                  <a:schemeClr val="tx1"/>
                </a:solidFill>
                <a:effectLst/>
                <a:latin typeface="+mn-lt"/>
                <a:ea typeface="+mn-ea"/>
                <a:cs typeface="Arial" charset="0"/>
              </a:rPr>
              <a:t>Though HPV infections can lead to cancer, most infections tend to go away on their own naturally before they cause any health problems.</a:t>
            </a: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18</a:t>
            </a:fld>
            <a:endParaRPr lang="en-US" altLang="en-US"/>
          </a:p>
        </p:txBody>
      </p:sp>
    </p:spTree>
    <p:extLst>
      <p:ext uri="{BB962C8B-B14F-4D97-AF65-F5344CB8AC3E}">
        <p14:creationId xmlns:p14="http://schemas.microsoft.com/office/powerpoint/2010/main" val="301522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mn-lt"/>
                <a:ea typeface="+mn-ea"/>
                <a:cs typeface="Arial" charset="0"/>
              </a:rPr>
              <a:t>HPV is spread through intimate skin-to-skin contact. Although transmission occurs most frequently with sexual intercourse, it can also occur with nonpenetrative sexual activity.</a:t>
            </a:r>
          </a:p>
          <a:p>
            <a:endParaRPr lang="en-US" sz="1000" b="0" i="0" kern="1200" dirty="0">
              <a:solidFill>
                <a:schemeClr val="tx1"/>
              </a:solidFill>
              <a:effectLst/>
              <a:latin typeface="+mn-lt"/>
              <a:ea typeface="+mn-ea"/>
              <a:cs typeface="Arial" charset="0"/>
            </a:endParaRPr>
          </a:p>
          <a:p>
            <a:r>
              <a:rPr lang="en-US" sz="1000" b="1" i="0" kern="1200" dirty="0">
                <a:solidFill>
                  <a:schemeClr val="tx1"/>
                </a:solidFill>
                <a:effectLst/>
                <a:latin typeface="+mn-lt"/>
                <a:ea typeface="+mn-ea"/>
                <a:cs typeface="Arial" charset="0"/>
              </a:rPr>
              <a:t>HPV infections are so common that nearly all men and women (80%) will get at least one type of HPV at some point in their lives.</a:t>
            </a:r>
            <a:r>
              <a:rPr lang="en-US" sz="1000" b="0" i="0" kern="1200" dirty="0">
                <a:solidFill>
                  <a:schemeClr val="tx1"/>
                </a:solidFill>
                <a:effectLst/>
                <a:latin typeface="+mn-lt"/>
                <a:ea typeface="+mn-ea"/>
                <a:cs typeface="Arial" charset="0"/>
              </a:rPr>
              <a:t> </a:t>
            </a: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19</a:t>
            </a:fld>
            <a:endParaRPr lang="en-US" altLang="en-US"/>
          </a:p>
        </p:txBody>
      </p:sp>
    </p:spTree>
    <p:extLst>
      <p:ext uri="{BB962C8B-B14F-4D97-AF65-F5344CB8AC3E}">
        <p14:creationId xmlns:p14="http://schemas.microsoft.com/office/powerpoint/2010/main" val="221894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presentation covers the following topics:</a:t>
            </a:r>
          </a:p>
          <a:p>
            <a:pPr marL="171450" indent="-171450">
              <a:buFont typeface="Arial" panose="020B0604020202020204" pitchFamily="34" charset="0"/>
              <a:buChar char="•"/>
            </a:pPr>
            <a:r>
              <a:rPr lang="en-US" sz="1000" dirty="0"/>
              <a:t>Vaccine basics</a:t>
            </a:r>
          </a:p>
          <a:p>
            <a:pPr marL="171450" indent="-171450">
              <a:buFont typeface="Arial" panose="020B0604020202020204" pitchFamily="34" charset="0"/>
              <a:buChar char="•"/>
            </a:pPr>
            <a:r>
              <a:rPr lang="en-US" sz="1000" dirty="0"/>
              <a:t>The current adolescent immunization recommendations</a:t>
            </a:r>
          </a:p>
          <a:p>
            <a:pPr marL="628650" lvl="1" indent="-171450">
              <a:buFont typeface="Arial" panose="020B0604020202020204" pitchFamily="34" charset="0"/>
              <a:buChar char="•"/>
            </a:pPr>
            <a:r>
              <a:rPr lang="en-US" sz="1000" dirty="0"/>
              <a:t>A focus on HPV and the HPV vaccine</a:t>
            </a:r>
          </a:p>
          <a:p>
            <a:pPr marL="171450" lvl="0" indent="-171450">
              <a:buFont typeface="Arial" panose="020B0604020202020204" pitchFamily="34" charset="0"/>
              <a:buChar char="•"/>
            </a:pPr>
            <a:r>
              <a:rPr lang="en-US" sz="1000" dirty="0"/>
              <a:t>Frequently asked questions</a:t>
            </a:r>
          </a:p>
          <a:p>
            <a:pPr marL="171450" lvl="0" indent="-171450">
              <a:buFont typeface="Arial" panose="020B0604020202020204" pitchFamily="34" charset="0"/>
              <a:buChar char="•"/>
            </a:pPr>
            <a:r>
              <a:rPr lang="en-US" sz="1000" dirty="0"/>
              <a:t>Additional resources</a:t>
            </a:r>
          </a:p>
        </p:txBody>
      </p:sp>
      <p:sp>
        <p:nvSpPr>
          <p:cNvPr id="4" name="Slide Number Placeholder 3"/>
          <p:cNvSpPr>
            <a:spLocks noGrp="1"/>
          </p:cNvSpPr>
          <p:nvPr>
            <p:ph type="sldNum" sz="quarter" idx="5"/>
          </p:nvPr>
        </p:nvSpPr>
        <p:spPr/>
        <p:txBody>
          <a:bodyPr/>
          <a:lstStyle/>
          <a:p>
            <a:fld id="{ECFB0B74-A8D7-401A-B6E8-011ADC189594}" type="slidenum">
              <a:rPr lang="en-US" smtClean="0"/>
              <a:t>2</a:t>
            </a:fld>
            <a:endParaRPr lang="en-US"/>
          </a:p>
        </p:txBody>
      </p:sp>
    </p:spTree>
    <p:extLst>
      <p:ext uri="{BB962C8B-B14F-4D97-AF65-F5344CB8AC3E}">
        <p14:creationId xmlns:p14="http://schemas.microsoft.com/office/powerpoint/2010/main" val="284087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HPV can be transmitted even when an infected person has no signs or symptoms. </a:t>
            </a:r>
            <a:r>
              <a:rPr lang="en-US" sz="1000" b="0" i="0" kern="1200" dirty="0">
                <a:solidFill>
                  <a:schemeClr val="tx1"/>
                </a:solidFill>
                <a:effectLst/>
                <a:latin typeface="+mn-lt"/>
                <a:ea typeface="+mn-ea"/>
                <a:cs typeface="Arial" charset="0"/>
              </a:rPr>
              <a:t>Most of the time, the body can fight off HPV, but sometimes HPV can cause serious infection. </a:t>
            </a:r>
            <a:r>
              <a:rPr lang="en-US" sz="1000" dirty="0">
                <a:latin typeface="+mn-lt"/>
              </a:rPr>
              <a:t>Symptoms can develop years after being infected, making it hard to know when a person first became infected. </a:t>
            </a:r>
            <a:endParaRPr lang="en-US" sz="1000" b="0" i="0" kern="1200" dirty="0">
              <a:solidFill>
                <a:schemeClr val="tx1"/>
              </a:solidFill>
              <a:effectLst/>
              <a:latin typeface="+mn-lt"/>
              <a:ea typeface="+mn-ea"/>
              <a:cs typeface="Arial" charset="0"/>
            </a:endParaRPr>
          </a:p>
          <a:p>
            <a:endParaRPr lang="en-US" sz="1000" b="0" i="0" kern="1200" dirty="0">
              <a:solidFill>
                <a:schemeClr val="tx1"/>
              </a:solidFill>
              <a:effectLst/>
              <a:latin typeface="+mn-lt"/>
              <a:ea typeface="+mn-ea"/>
              <a:cs typeface="Arial" charset="0"/>
            </a:endParaRPr>
          </a:p>
          <a:p>
            <a:r>
              <a:rPr lang="en-US" sz="1000" b="1" i="0" kern="1200" dirty="0">
                <a:solidFill>
                  <a:schemeClr val="tx1"/>
                </a:solidFill>
                <a:effectLst/>
                <a:latin typeface="+mn-lt"/>
                <a:ea typeface="+mn-ea"/>
                <a:cs typeface="Arial" charset="0"/>
              </a:rPr>
              <a:t>When HPV does not go away on its own, it can cause health problems like genital warts and cancer. Cancer often takes years, even decades, to develop after a person gets HPV.</a:t>
            </a:r>
            <a:endParaRPr lang="en-US" sz="1000" b="0" i="0" kern="1200" dirty="0">
              <a:solidFill>
                <a:schemeClr val="tx1"/>
              </a:solidFill>
              <a:effectLst/>
              <a:latin typeface="+mn-lt"/>
              <a:ea typeface="+mn-ea"/>
              <a:cs typeface="Arial" charset="0"/>
            </a:endParaRPr>
          </a:p>
          <a:p>
            <a:endParaRPr lang="en-US" sz="1000" b="0" i="0" kern="1200" dirty="0">
              <a:solidFill>
                <a:schemeClr val="tx1"/>
              </a:solidFill>
              <a:effectLst/>
              <a:latin typeface="+mn-lt"/>
              <a:ea typeface="+mn-ea"/>
              <a:cs typeface="Arial" charset="0"/>
            </a:endParaRPr>
          </a:p>
          <a:p>
            <a:r>
              <a:rPr lang="en-US" sz="1000" b="0" i="0" kern="1200" dirty="0">
                <a:solidFill>
                  <a:schemeClr val="tx1"/>
                </a:solidFill>
                <a:effectLst/>
                <a:latin typeface="+mn-lt"/>
                <a:ea typeface="+mn-ea"/>
                <a:cs typeface="Arial" charset="0"/>
              </a:rPr>
              <a:t>There is no cure for HPV, but there are ways to treat the health problems caused by HPV such as genital warts and certain cancers. There is no way to know which people will develop cancer or other health problems.</a:t>
            </a:r>
          </a:p>
          <a:p>
            <a:endParaRPr lang="en-US" sz="1000" b="0" i="0" kern="1200" dirty="0">
              <a:solidFill>
                <a:schemeClr val="tx1"/>
              </a:solidFill>
              <a:effectLst/>
              <a:latin typeface="+mn-lt"/>
              <a:ea typeface="+mn-ea"/>
              <a:cs typeface="Arial" charset="0"/>
            </a:endParaRPr>
          </a:p>
          <a:p>
            <a:endParaRPr lang="en-US" sz="1000" b="0" i="0" kern="1200" dirty="0">
              <a:solidFill>
                <a:schemeClr val="tx1"/>
              </a:solidFill>
              <a:effectLst/>
              <a:latin typeface="+mn-lt"/>
              <a:ea typeface="+mn-ea"/>
              <a:cs typeface="Arial" charset="0"/>
            </a:endParaRPr>
          </a:p>
          <a:p>
            <a:r>
              <a:rPr lang="en-US" sz="1000" b="0" i="0" kern="1200" dirty="0">
                <a:solidFill>
                  <a:schemeClr val="tx1"/>
                </a:solidFill>
                <a:effectLst/>
                <a:latin typeface="+mn-lt"/>
                <a:ea typeface="+mn-ea"/>
                <a:cs typeface="Arial" charset="0"/>
              </a:rPr>
              <a:t>EXTRA INFORMATION:</a:t>
            </a:r>
          </a:p>
          <a:p>
            <a:pPr marL="171450" indent="-171450">
              <a:buFont typeface="Arial" panose="020B0604020202020204" pitchFamily="34" charset="0"/>
              <a:buChar char="•"/>
            </a:pPr>
            <a:r>
              <a:rPr lang="en-US" sz="1000" b="1" dirty="0">
                <a:latin typeface="+mn-lt"/>
              </a:rPr>
              <a:t>Genital warts</a:t>
            </a:r>
            <a:r>
              <a:rPr lang="en-US" sz="1000" dirty="0">
                <a:latin typeface="+mn-lt"/>
              </a:rPr>
              <a:t> can be treated by your healthcare provider or with prescription medication. If left untreated, genital warts may go away, stay the same, or grow in size or number.</a:t>
            </a:r>
          </a:p>
          <a:p>
            <a:pPr marL="171450" indent="-171450">
              <a:buFont typeface="Arial" panose="020B0604020202020204" pitchFamily="34" charset="0"/>
              <a:buChar char="•"/>
            </a:pPr>
            <a:r>
              <a:rPr lang="en-US" sz="1000" b="1" dirty="0">
                <a:latin typeface="+mn-lt"/>
              </a:rPr>
              <a:t>Cervical precancer</a:t>
            </a:r>
            <a:r>
              <a:rPr lang="en-US" sz="1000" dirty="0">
                <a:latin typeface="+mn-lt"/>
              </a:rPr>
              <a:t> can be treated. Women who get routine Pap tests and follow up as needed can identify problems </a:t>
            </a:r>
            <a:r>
              <a:rPr lang="en-US" sz="1000" i="1" dirty="0">
                <a:latin typeface="+mn-lt"/>
              </a:rPr>
              <a:t>before</a:t>
            </a:r>
            <a:r>
              <a:rPr lang="en-US" sz="1000" dirty="0">
                <a:latin typeface="+mn-lt"/>
              </a:rPr>
              <a:t> cancer develops. Prevention is always better than treatment. For more information visit www.cancer.org.</a:t>
            </a:r>
          </a:p>
          <a:p>
            <a:pPr marL="171450" indent="-171450">
              <a:buFont typeface="Arial" panose="020B0604020202020204" pitchFamily="34" charset="0"/>
              <a:buChar char="•"/>
            </a:pPr>
            <a:r>
              <a:rPr lang="en-US" sz="1000" b="1" dirty="0">
                <a:latin typeface="+mn-lt"/>
              </a:rPr>
              <a:t>Other HPV-related cancers</a:t>
            </a:r>
            <a:r>
              <a:rPr lang="en-US" sz="1000" dirty="0">
                <a:latin typeface="+mn-lt"/>
              </a:rPr>
              <a:t> are also more treatable when diagnosed and treated early. For more information visit www.cancer.org.</a:t>
            </a:r>
            <a:endParaRPr lang="en-US" sz="1000" b="0" i="0" kern="1200" dirty="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a:p>
        </p:txBody>
      </p:sp>
    </p:spTree>
    <p:extLst>
      <p:ext uri="{BB962C8B-B14F-4D97-AF65-F5344CB8AC3E}">
        <p14:creationId xmlns:p14="http://schemas.microsoft.com/office/powerpoint/2010/main" val="1304134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mn-lt"/>
              </a:rPr>
              <a:t>HPV infections can lead to six types of cancer: cervical, vaginal, and vulvar cancer in women. Penile cancer in men. For both men and women, HPV infections can lead to anal and throat cancers.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mn-lt"/>
              </a:rPr>
              <a:t>The table on the slide shows the total number of HPV-associate cancers in males and females for 2019. </a:t>
            </a:r>
            <a:r>
              <a:rPr lang="en-US" sz="1000" b="0" i="0" u="none" strike="noStrike" kern="1200" dirty="0">
                <a:solidFill>
                  <a:schemeClr val="tx1"/>
                </a:solidFill>
                <a:effectLst/>
                <a:latin typeface="+mn-lt"/>
                <a:ea typeface="+mn-ea"/>
                <a:cs typeface="Arial" charset="0"/>
              </a:rPr>
              <a:t>Cancer often takes years, even decades, to develop after a person gets HPV. CDC recommends HPV vaccination at ages 11–12 to protect against these cancers. Getting vaccinated can protect against 90% of HPV-associated cancers. </a:t>
            </a: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21</a:t>
            </a:fld>
            <a:endParaRPr lang="en-US" altLang="en-US"/>
          </a:p>
        </p:txBody>
      </p:sp>
    </p:spTree>
    <p:extLst>
      <p:ext uri="{BB962C8B-B14F-4D97-AF65-F5344CB8AC3E}">
        <p14:creationId xmlns:p14="http://schemas.microsoft.com/office/powerpoint/2010/main" val="460012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000" dirty="0">
                <a:latin typeface="+mn-lt"/>
              </a:rPr>
              <a:t>So now that we’ve learned more about HPV infections and their impact, how can you prevent getting infected? Fortunately, as I just mentioned, there is a vaccine available that can prevent over 90% of HPV-associated cancers.</a:t>
            </a:r>
          </a:p>
          <a:p>
            <a:pPr defTabSz="933237">
              <a:defRPr/>
            </a:pPr>
            <a:endParaRPr lang="en-US" sz="1000" dirty="0">
              <a:latin typeface="+mn-lt"/>
            </a:endParaRPr>
          </a:p>
          <a:p>
            <a:pPr defTabSz="933237">
              <a:defRPr/>
            </a:pPr>
            <a:r>
              <a:rPr lang="en-US" sz="1000" dirty="0">
                <a:latin typeface="+mn-lt"/>
              </a:rPr>
              <a:t>The HPV vaccination series is routinely recommended for adolescents at age 11 or 12 years. For those who start the vaccination series before the 15th birthday, the recommended schedule is two doses of HPV vaccine. For those starting the series on or after their 15</a:t>
            </a:r>
            <a:r>
              <a:rPr lang="en-US" sz="1000" baseline="30000" dirty="0">
                <a:latin typeface="+mn-lt"/>
              </a:rPr>
              <a:t>th</a:t>
            </a:r>
            <a:r>
              <a:rPr lang="en-US" sz="1000" dirty="0">
                <a:latin typeface="+mn-lt"/>
              </a:rPr>
              <a:t> birthday, they should get three doses. Those who have weakened immune systems should also get 3 doses.</a:t>
            </a:r>
          </a:p>
          <a:p>
            <a:pPr defTabSz="933237">
              <a:defRPr/>
            </a:pPr>
            <a:endParaRPr lang="en-US" sz="1000" dirty="0">
              <a:latin typeface="+mn-lt"/>
            </a:endParaRPr>
          </a:p>
          <a:p>
            <a:pPr defTabSz="933237">
              <a:defRPr/>
            </a:pPr>
            <a:r>
              <a:rPr lang="en-US" sz="1000" dirty="0">
                <a:latin typeface="+mn-lt"/>
              </a:rPr>
              <a:t>If you weren’t vaccinated at 11-12 years or if you started the series but didn’t complete it, you are still recommended to get the vaccine through age 26 years. People ages 27-45 years, can choose to get vaccinated based on discussing the benefits with their doctor.</a:t>
            </a:r>
          </a:p>
        </p:txBody>
      </p:sp>
      <p:sp>
        <p:nvSpPr>
          <p:cNvPr id="4" name="Slide Number Placeholder 3"/>
          <p:cNvSpPr>
            <a:spLocks noGrp="1"/>
          </p:cNvSpPr>
          <p:nvPr>
            <p:ph type="sldNum" sz="quarter" idx="10"/>
          </p:nvPr>
        </p:nvSpPr>
        <p:spPr/>
        <p:txBody>
          <a:bodyPr/>
          <a:lstStyle/>
          <a:p>
            <a:fld id="{52D12C36-17EB-459C-9146-2BC523D18A2F}" type="slidenum">
              <a:rPr lang="en-US" smtClean="0"/>
              <a:pPr/>
              <a:t>22</a:t>
            </a:fld>
            <a:endParaRPr lang="en-US" dirty="0"/>
          </a:p>
        </p:txBody>
      </p:sp>
    </p:spTree>
    <p:extLst>
      <p:ext uri="{BB962C8B-B14F-4D97-AF65-F5344CB8AC3E}">
        <p14:creationId xmlns:p14="http://schemas.microsoft.com/office/powerpoint/2010/main" val="3451177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That was a lot of information about a very important topic! Let’s get to some of the common questions teens have about vaccination.</a:t>
            </a:r>
          </a:p>
        </p:txBody>
      </p:sp>
      <p:sp>
        <p:nvSpPr>
          <p:cNvPr id="4" name="Slide Number Placeholder 3"/>
          <p:cNvSpPr>
            <a:spLocks noGrp="1"/>
          </p:cNvSpPr>
          <p:nvPr>
            <p:ph type="sldNum" sz="quarter" idx="5"/>
          </p:nvPr>
        </p:nvSpPr>
        <p:spPr/>
        <p:txBody>
          <a:bodyPr/>
          <a:lstStyle/>
          <a:p>
            <a:fld id="{ECFB0B74-A8D7-401A-B6E8-011ADC189594}" type="slidenum">
              <a:rPr lang="en-US" smtClean="0"/>
              <a:t>23</a:t>
            </a:fld>
            <a:endParaRPr lang="en-US"/>
          </a:p>
        </p:txBody>
      </p:sp>
    </p:spTree>
    <p:extLst>
      <p:ext uri="{BB962C8B-B14F-4D97-AF65-F5344CB8AC3E}">
        <p14:creationId xmlns:p14="http://schemas.microsoft.com/office/powerpoint/2010/main" val="2673134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If you are unsure whether you have received all of the recommended vaccines, talk with your parents and your doctor. Your doctor will likely have a copy of your immunization history and they can check your health record.</a:t>
            </a:r>
          </a:p>
          <a:p>
            <a:endParaRPr lang="en-US" sz="1000" dirty="0"/>
          </a:p>
          <a:p>
            <a:r>
              <a:rPr lang="en-US" sz="1000" dirty="0"/>
              <a:t>New Jersey also has a centralized immunization registry, which serves to help doctors know when patients are due for vaccines. Your immunization record may be available through the New Jersey Immunization Information System (NJIIS). You can ask your doctor about this as well.</a:t>
            </a:r>
          </a:p>
        </p:txBody>
      </p:sp>
      <p:sp>
        <p:nvSpPr>
          <p:cNvPr id="4" name="Slide Number Placeholder 3"/>
          <p:cNvSpPr>
            <a:spLocks noGrp="1"/>
          </p:cNvSpPr>
          <p:nvPr>
            <p:ph type="sldNum" sz="quarter" idx="5"/>
          </p:nvPr>
        </p:nvSpPr>
        <p:spPr/>
        <p:txBody>
          <a:bodyPr/>
          <a:lstStyle/>
          <a:p>
            <a:fld id="{ECFB0B74-A8D7-401A-B6E8-011ADC189594}" type="slidenum">
              <a:rPr lang="en-US" smtClean="0"/>
              <a:t>24</a:t>
            </a:fld>
            <a:endParaRPr lang="en-US"/>
          </a:p>
        </p:txBody>
      </p:sp>
    </p:spTree>
    <p:extLst>
      <p:ext uri="{BB962C8B-B14F-4D97-AF65-F5344CB8AC3E}">
        <p14:creationId xmlns:p14="http://schemas.microsoft.com/office/powerpoint/2010/main" val="1455455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If you missed any shots, don’t worry! You can pick up where you left off to complete any vaccine series or to catch-up on any missed doses.</a:t>
            </a:r>
          </a:p>
        </p:txBody>
      </p:sp>
      <p:sp>
        <p:nvSpPr>
          <p:cNvPr id="4" name="Slide Number Placeholder 3"/>
          <p:cNvSpPr>
            <a:spLocks noGrp="1"/>
          </p:cNvSpPr>
          <p:nvPr>
            <p:ph type="sldNum" sz="quarter" idx="5"/>
          </p:nvPr>
        </p:nvSpPr>
        <p:spPr/>
        <p:txBody>
          <a:bodyPr/>
          <a:lstStyle/>
          <a:p>
            <a:fld id="{ECFB0B74-A8D7-401A-B6E8-011ADC189594}" type="slidenum">
              <a:rPr lang="en-US" smtClean="0"/>
              <a:t>25</a:t>
            </a:fld>
            <a:endParaRPr lang="en-US"/>
          </a:p>
        </p:txBody>
      </p:sp>
    </p:spTree>
    <p:extLst>
      <p:ext uri="{BB962C8B-B14F-4D97-AF65-F5344CB8AC3E}">
        <p14:creationId xmlns:p14="http://schemas.microsoft.com/office/powerpoint/2010/main" val="1813710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Vaccines may be offered at multiple locations in your community. The best place to start is your primary doctor. If you don’t have a regular doctor, sometimes you can get vaccines at a local health department or a federally qualified health center.</a:t>
            </a:r>
          </a:p>
          <a:p>
            <a:endParaRPr lang="en-US" sz="1000" dirty="0"/>
          </a:p>
          <a:p>
            <a:r>
              <a:rPr lang="en-US" sz="1000" dirty="0"/>
              <a:t>Some facilities may participate in the NJ Vaccine for Children Program to make sure that the vaccine is affordable and available at no-cost or low-cost.</a:t>
            </a: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26</a:t>
            </a:fld>
            <a:endParaRPr lang="en-US" altLang="en-US"/>
          </a:p>
        </p:txBody>
      </p:sp>
    </p:spTree>
    <p:extLst>
      <p:ext uri="{BB962C8B-B14F-4D97-AF65-F5344CB8AC3E}">
        <p14:creationId xmlns:p14="http://schemas.microsoft.com/office/powerpoint/2010/main" val="4180970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D0B36B1-F2A6-48CF-AA77-03A65BA71F4A}"/>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337F799F-9A03-4EA3-B654-553AFB47158C}"/>
              </a:ext>
            </a:extLst>
          </p:cNvPr>
          <p:cNvSpPr>
            <a:spLocks noGrp="1"/>
          </p:cNvSpPr>
          <p:nvPr>
            <p:ph type="body" idx="1"/>
          </p:nvPr>
        </p:nvSpPr>
        <p:spPr>
          <a:xfrm>
            <a:off x="156069" y="4344248"/>
            <a:ext cx="6632928" cy="4964853"/>
          </a:xfrm>
          <a:noFill/>
        </p:spPr>
        <p:txBody>
          <a:bodyPr/>
          <a:lstStyle/>
          <a:p>
            <a:r>
              <a:rPr lang="en-US" sz="1000" dirty="0">
                <a:latin typeface="+mn-lt"/>
              </a:rPr>
              <a:t>You may be wondering if there is a way to test for HPV. </a:t>
            </a:r>
            <a:r>
              <a:rPr lang="en-US" sz="1000" b="0" i="0" u="none" strike="noStrike" kern="1200" dirty="0">
                <a:solidFill>
                  <a:schemeClr val="tx1"/>
                </a:solidFill>
                <a:effectLst/>
                <a:latin typeface="+mn-lt"/>
                <a:ea typeface="+mn-ea"/>
                <a:cs typeface="Arial" charset="0"/>
              </a:rPr>
              <a:t>There is no test to find out a person’s “HPV status.”</a:t>
            </a:r>
            <a:r>
              <a:rPr lang="en-US" sz="1000" dirty="0">
                <a:latin typeface="+mn-lt"/>
              </a:rPr>
              <a:t> T</a:t>
            </a:r>
            <a:r>
              <a:rPr lang="en-US" sz="1000" b="0" i="0" u="none" strike="noStrike" kern="1200" dirty="0">
                <a:solidFill>
                  <a:schemeClr val="tx1"/>
                </a:solidFill>
                <a:effectLst/>
                <a:latin typeface="+mn-lt"/>
                <a:ea typeface="+mn-ea"/>
                <a:cs typeface="Arial" charset="0"/>
              </a:rPr>
              <a:t>here is currently </a:t>
            </a:r>
            <a:r>
              <a:rPr lang="en-US" sz="1000" b="0" i="0" u="sng" strike="noStrike" kern="1200" dirty="0">
                <a:solidFill>
                  <a:schemeClr val="tx1"/>
                </a:solidFill>
                <a:effectLst/>
                <a:latin typeface="+mn-lt"/>
                <a:ea typeface="+mn-ea"/>
                <a:cs typeface="Arial" charset="0"/>
              </a:rPr>
              <a:t>no approved </a:t>
            </a:r>
            <a:r>
              <a:rPr lang="en-US" sz="1000" b="0" i="0" u="none" strike="noStrike" kern="1200" dirty="0">
                <a:solidFill>
                  <a:schemeClr val="tx1"/>
                </a:solidFill>
                <a:effectLst/>
                <a:latin typeface="+mn-lt"/>
                <a:ea typeface="+mn-ea"/>
                <a:cs typeface="Arial" charset="0"/>
              </a:rPr>
              <a:t>HPV test to find HPV in the mouth or throat.</a:t>
            </a:r>
          </a:p>
          <a:p>
            <a:endParaRPr lang="en-US" sz="1000" b="0" i="0" u="none" strike="noStrike" kern="1200" dirty="0">
              <a:solidFill>
                <a:schemeClr val="tx1"/>
              </a:solidFill>
              <a:effectLst/>
              <a:latin typeface="+mn-lt"/>
              <a:ea typeface="+mn-ea"/>
              <a:cs typeface="Arial" charset="0"/>
            </a:endParaRPr>
          </a:p>
          <a:p>
            <a:r>
              <a:rPr lang="en-US" sz="1000" dirty="0">
                <a:latin typeface="+mn-lt"/>
              </a:rPr>
              <a:t>Cervical cancer is the only type of HPV cancer with a recommended screening test. The other types of HPV cancer may not be detected until they cause health problems. </a:t>
            </a:r>
            <a:endParaRPr lang="en-US" sz="1000" b="0" kern="1200" dirty="0">
              <a:solidFill>
                <a:schemeClr val="tx1"/>
              </a:solidFill>
              <a:effectLst/>
              <a:latin typeface="+mn-lt"/>
              <a:ea typeface="+mn-ea"/>
              <a:cs typeface="Arial" charset="0"/>
            </a:endParaRPr>
          </a:p>
          <a:p>
            <a:endParaRPr lang="en-US" sz="1000" b="0" i="0" u="none" strike="noStrike" kern="1200" dirty="0">
              <a:solidFill>
                <a:schemeClr val="tx1"/>
              </a:solidFill>
              <a:effectLst/>
              <a:latin typeface="+mn-lt"/>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dirty="0">
                <a:solidFill>
                  <a:schemeClr val="tx1"/>
                </a:solidFill>
                <a:effectLst/>
                <a:latin typeface="+mn-lt"/>
                <a:ea typeface="+mn-ea"/>
                <a:cs typeface="Arial" charset="0"/>
              </a:rPr>
              <a:t>The HPV test is a screening test for cervical cancer, but the test doesn't tell you whether you have cancer. Instead, the test detects the presence of HPV, the virus that causes cervical cancer, in your system. </a:t>
            </a:r>
            <a:r>
              <a:rPr lang="en-US" sz="1000" b="0" i="0" u="none" strike="noStrike" kern="1200" dirty="0">
                <a:solidFill>
                  <a:schemeClr val="tx1"/>
                </a:solidFill>
                <a:effectLst/>
                <a:latin typeface="+mn-lt"/>
                <a:ea typeface="+mn-ea"/>
                <a:cs typeface="Arial" charset="0"/>
              </a:rPr>
              <a:t>These tests are only recommended for screening in women aged 30 years and older. HPV tests are not recommended to screen men, adolescents, or women under the age of 30 years.</a:t>
            </a:r>
          </a:p>
          <a:p>
            <a:endParaRPr lang="en-US" sz="1000" b="0" i="0" u="none" strike="noStrike" kern="1200" dirty="0">
              <a:solidFill>
                <a:schemeClr val="tx1"/>
              </a:solidFill>
              <a:effectLst/>
              <a:latin typeface="+mn-lt"/>
              <a:ea typeface="+mn-ea"/>
              <a:cs typeface="Arial" charset="0"/>
            </a:endParaRPr>
          </a:p>
          <a:p>
            <a:r>
              <a:rPr lang="en-US" sz="1000" dirty="0">
                <a:latin typeface="+mn-lt"/>
              </a:rPr>
              <a:t>If you have a positive HPV test, don’t panic. This doesn’t mean that you have cancer. It means that you have a type of HPV that can possibly lead to cancer in the future. This means your nurse or doctor will want to keep an eye on you to make sure you stay healthy. Most people never know that they have been infected. </a:t>
            </a:r>
          </a:p>
          <a:p>
            <a:endParaRPr lang="en-US" altLang="en-US" sz="1000" dirty="0">
              <a:latin typeface="+mn-lt"/>
            </a:endParaRPr>
          </a:p>
          <a:p>
            <a:r>
              <a:rPr lang="en-US" sz="1000" b="0" i="0" u="none" strike="noStrike" kern="1200" dirty="0">
                <a:solidFill>
                  <a:schemeClr val="tx1"/>
                </a:solidFill>
                <a:effectLst/>
                <a:latin typeface="+mn-lt"/>
                <a:ea typeface="+mn-ea"/>
                <a:cs typeface="Arial" charset="0"/>
              </a:rPr>
              <a:t>Routine testing (also called ‘screening’) to check for HPV or HPV-related disease before there are signs or symptom, is not recommended by the CDC for anal, penile, or throat cancers in men in the United States. However, some healthcare providers do offer anal Pap tests to men who may be at increased risk for anal cancer, including men with HIV or men who receive anal sex. If you have symptoms and are concerned about cancer, please see a healthcare provider.</a:t>
            </a:r>
          </a:p>
          <a:p>
            <a:endParaRPr lang="en-US" sz="1000" b="0" i="0" u="none" strike="noStrike" kern="1200" dirty="0">
              <a:solidFill>
                <a:schemeClr val="tx1"/>
              </a:solidFill>
              <a:effectLst/>
              <a:latin typeface="+mn-lt"/>
              <a:ea typeface="+mn-ea"/>
              <a:cs typeface="Arial" charset="0"/>
            </a:endParaRPr>
          </a:p>
          <a:p>
            <a:r>
              <a:rPr lang="en-US" sz="1000" b="0" i="0" u="none" strike="noStrike" kern="1200" dirty="0">
                <a:solidFill>
                  <a:schemeClr val="tx1"/>
                </a:solidFill>
                <a:effectLst/>
                <a:latin typeface="+mn-lt"/>
                <a:ea typeface="+mn-ea"/>
                <a:cs typeface="Arial" charset="0"/>
              </a:rPr>
              <a:t>The best way to prevent HPV infections is through vaccination.</a:t>
            </a:r>
          </a:p>
        </p:txBody>
      </p:sp>
      <p:sp>
        <p:nvSpPr>
          <p:cNvPr id="79876" name="Slide Number Placeholder 3">
            <a:extLst>
              <a:ext uri="{FF2B5EF4-FFF2-40B4-BE49-F238E27FC236}">
                <a16:creationId xmlns:a16="http://schemas.microsoft.com/office/drawing/2014/main" id="{D4A045B9-5BFE-4DF1-A80C-2FF84B630591}"/>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algn="ctr" eaLnBrk="0" fontAlgn="base" hangingPunct="0">
              <a:spcBef>
                <a:spcPct val="0"/>
              </a:spcBef>
              <a:spcAft>
                <a:spcPct val="0"/>
              </a:spcAft>
              <a:defRPr>
                <a:solidFill>
                  <a:schemeClr val="tx1"/>
                </a:solidFill>
                <a:latin typeface="Arial" panose="020B0604020202020204" pitchFamily="34" charset="0"/>
              </a:defRPr>
            </a:lvl6pPr>
            <a:lvl7pPr marL="3033019" indent="-233309" algn="ctr" eaLnBrk="0" fontAlgn="base" hangingPunct="0">
              <a:spcBef>
                <a:spcPct val="0"/>
              </a:spcBef>
              <a:spcAft>
                <a:spcPct val="0"/>
              </a:spcAft>
              <a:defRPr>
                <a:solidFill>
                  <a:schemeClr val="tx1"/>
                </a:solidFill>
                <a:latin typeface="Arial" panose="020B0604020202020204" pitchFamily="34" charset="0"/>
              </a:defRPr>
            </a:lvl7pPr>
            <a:lvl8pPr marL="3499637" indent="-233309" algn="ctr" eaLnBrk="0" fontAlgn="base" hangingPunct="0">
              <a:spcBef>
                <a:spcPct val="0"/>
              </a:spcBef>
              <a:spcAft>
                <a:spcPct val="0"/>
              </a:spcAft>
              <a:defRPr>
                <a:solidFill>
                  <a:schemeClr val="tx1"/>
                </a:solidFill>
                <a:latin typeface="Arial" panose="020B0604020202020204" pitchFamily="34" charset="0"/>
              </a:defRPr>
            </a:lvl8pPr>
            <a:lvl9pPr marL="3966256" indent="-233309" algn="ctr" eaLnBrk="0" fontAlgn="base" hangingPunct="0">
              <a:spcBef>
                <a:spcPct val="0"/>
              </a:spcBef>
              <a:spcAft>
                <a:spcPct val="0"/>
              </a:spcAft>
              <a:defRPr>
                <a:solidFill>
                  <a:schemeClr val="tx1"/>
                </a:solidFill>
                <a:latin typeface="Arial" panose="020B0604020202020204" pitchFamily="34" charset="0"/>
              </a:defRPr>
            </a:lvl9pPr>
          </a:lstStyle>
          <a:p>
            <a:fld id="{1DDB26F5-FA70-4538-82A9-667C962D7D6B}" type="slidenum">
              <a:rPr lang="en-US" altLang="en-US"/>
              <a:pPr/>
              <a:t>27</a:t>
            </a:fld>
            <a:endParaRPr lang="en-US" altLang="en-US"/>
          </a:p>
        </p:txBody>
      </p:sp>
    </p:spTree>
    <p:extLst>
      <p:ext uri="{BB962C8B-B14F-4D97-AF65-F5344CB8AC3E}">
        <p14:creationId xmlns:p14="http://schemas.microsoft.com/office/powerpoint/2010/main" val="4151088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Do shots make you nervous? You're not alone. Lots of people dread them because they have a very real fear of needles. So next time your doc asks you to roll up your sleeve, try these tips:</a:t>
            </a:r>
          </a:p>
          <a:p>
            <a:pPr marL="228600" indent="-228600">
              <a:buFont typeface="+mj-lt"/>
              <a:buAutoNum type="arabicPeriod"/>
            </a:pPr>
            <a:r>
              <a:rPr lang="en-US" sz="1000" dirty="0"/>
              <a:t>Try to distract yourself while you’re waiting. That may mean bringing a book, music, or something to take your mind off of the shot itself.</a:t>
            </a:r>
          </a:p>
          <a:p>
            <a:pPr marL="228600" indent="-228600">
              <a:buFont typeface="+mj-lt"/>
              <a:buAutoNum type="arabicPeriod"/>
            </a:pPr>
            <a:r>
              <a:rPr lang="en-US" sz="1000" dirty="0"/>
              <a:t>Concentrate on breathing – take slow, deep breaths.</a:t>
            </a:r>
          </a:p>
          <a:p>
            <a:pPr marL="228600" indent="-228600">
              <a:buFont typeface="+mj-lt"/>
              <a:buAutoNum type="arabicPeriod"/>
            </a:pPr>
            <a:r>
              <a:rPr lang="en-US" sz="1000" dirty="0"/>
              <a:t>Focus intently on something in the room – look at the details or count the number of letters or flowers in an image</a:t>
            </a:r>
          </a:p>
          <a:p>
            <a:pPr marL="228600" indent="-228600">
              <a:buFont typeface="+mj-lt"/>
              <a:buAutoNum type="arabicPeriod"/>
            </a:pPr>
            <a:r>
              <a:rPr lang="en-US" sz="1000" dirty="0"/>
              <a:t>Cough – some research has shown that coughing once before and once during the shot can help some people feel less pain.</a:t>
            </a:r>
          </a:p>
          <a:p>
            <a:pPr marL="228600" indent="-228600">
              <a:buFont typeface="+mj-lt"/>
              <a:buAutoNum type="arabicPeriod"/>
            </a:pPr>
            <a:r>
              <a:rPr lang="en-US" sz="1000" dirty="0"/>
              <a:t>Relax your arm – if you are tense, it can make the shot hurt more.</a:t>
            </a:r>
          </a:p>
          <a:p>
            <a:endParaRPr lang="en-US" sz="1000" dirty="0"/>
          </a:p>
          <a:p>
            <a:r>
              <a:rPr lang="en-US" sz="1000" dirty="0"/>
              <a:t>Don't hesitate to tell the doctor or nurse that you're nervous before getting the shot. Medical professionals are used to people who are afraid of shots and they'll be able to help you relax.</a:t>
            </a:r>
          </a:p>
        </p:txBody>
      </p:sp>
      <p:sp>
        <p:nvSpPr>
          <p:cNvPr id="4" name="Slide Number Placeholder 3"/>
          <p:cNvSpPr>
            <a:spLocks noGrp="1"/>
          </p:cNvSpPr>
          <p:nvPr>
            <p:ph type="sldNum" sz="quarter" idx="5"/>
          </p:nvPr>
        </p:nvSpPr>
        <p:spPr/>
        <p:txBody>
          <a:bodyPr/>
          <a:lstStyle/>
          <a:p>
            <a:fld id="{ECFB0B74-A8D7-401A-B6E8-011ADC189594}" type="slidenum">
              <a:rPr lang="en-US" smtClean="0"/>
              <a:t>28</a:t>
            </a:fld>
            <a:endParaRPr lang="en-US"/>
          </a:p>
        </p:txBody>
      </p:sp>
    </p:spTree>
    <p:extLst>
      <p:ext uri="{BB962C8B-B14F-4D97-AF65-F5344CB8AC3E}">
        <p14:creationId xmlns:p14="http://schemas.microsoft.com/office/powerpoint/2010/main" val="4156186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To close, I want to leave you with some additional resources in case you have more questions.</a:t>
            </a:r>
          </a:p>
        </p:txBody>
      </p:sp>
      <p:sp>
        <p:nvSpPr>
          <p:cNvPr id="4" name="Slide Number Placeholder 3"/>
          <p:cNvSpPr>
            <a:spLocks noGrp="1"/>
          </p:cNvSpPr>
          <p:nvPr>
            <p:ph type="sldNum" sz="quarter" idx="5"/>
          </p:nvPr>
        </p:nvSpPr>
        <p:spPr/>
        <p:txBody>
          <a:bodyPr/>
          <a:lstStyle/>
          <a:p>
            <a:fld id="{ECFB0B74-A8D7-401A-B6E8-011ADC189594}" type="slidenum">
              <a:rPr lang="en-US" smtClean="0"/>
              <a:t>29</a:t>
            </a:fld>
            <a:endParaRPr lang="en-US"/>
          </a:p>
        </p:txBody>
      </p:sp>
    </p:spTree>
    <p:extLst>
      <p:ext uri="{BB962C8B-B14F-4D97-AF65-F5344CB8AC3E}">
        <p14:creationId xmlns:p14="http://schemas.microsoft.com/office/powerpoint/2010/main" val="30069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Let’s get started with some information on vaccine basics from what they are to how they work and how they are developed.</a:t>
            </a:r>
          </a:p>
        </p:txBody>
      </p:sp>
      <p:sp>
        <p:nvSpPr>
          <p:cNvPr id="4" name="Slide Number Placeholder 3"/>
          <p:cNvSpPr>
            <a:spLocks noGrp="1"/>
          </p:cNvSpPr>
          <p:nvPr>
            <p:ph type="sldNum" sz="quarter" idx="5"/>
          </p:nvPr>
        </p:nvSpPr>
        <p:spPr/>
        <p:txBody>
          <a:bodyPr/>
          <a:lstStyle/>
          <a:p>
            <a:fld id="{ECFB0B74-A8D7-401A-B6E8-011ADC189594}" type="slidenum">
              <a:rPr lang="en-US" smtClean="0"/>
              <a:t>3</a:t>
            </a:fld>
            <a:endParaRPr lang="en-US"/>
          </a:p>
        </p:txBody>
      </p:sp>
    </p:spTree>
    <p:extLst>
      <p:ext uri="{BB962C8B-B14F-4D97-AF65-F5344CB8AC3E}">
        <p14:creationId xmlns:p14="http://schemas.microsoft.com/office/powerpoint/2010/main" val="788390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Protect Me With 3+ campaign is a fun way to learn and share knowledge about teen vaccines. This initiative was started in 2012 in collaboration with the</a:t>
            </a:r>
            <a:r>
              <a:rPr lang="en-US" sz="1000" baseline="0" dirty="0"/>
              <a:t> Partnership for Maternal &amp; Child Health of Northern New Jersey and the New Jersey Department of Health. This campaign includes a poster/video contest and also features teen-focused social media and an educational website for youth, parents, and educators. Pictured here are some of the winning student submissions from previous years. This contest also offers prizes for winning submissions! The campaign kicks off in the Fall, be sure to check out the website for more information.</a:t>
            </a:r>
          </a:p>
          <a:p>
            <a:endParaRPr lang="en-US" sz="1000" baseline="0" dirty="0"/>
          </a:p>
          <a:p>
            <a:r>
              <a:rPr lang="en-US" sz="1000" b="1" baseline="0" dirty="0"/>
              <a:t>NOTE TO TEACHER: The Protect Me With 3+ website features a set of resources for educators including classroom activities, games, and lesson plans. Hard copies of posters from previous years are also available upon request at no cost. We strongly encourage you to use and to share these resources as widely as possible.</a:t>
            </a:r>
          </a:p>
          <a:p>
            <a:endParaRPr lang="en-US" sz="900" b="1" baseline="0" dirty="0"/>
          </a:p>
          <a:p>
            <a:r>
              <a:rPr lang="en-US" sz="900" b="1" dirty="0"/>
              <a:t>OTHER CLASSROOM ACTIVITY IDEAS:</a:t>
            </a:r>
            <a:endParaRPr lang="en-US" sz="900" dirty="0"/>
          </a:p>
          <a:p>
            <a:pPr marL="228600" indent="-228600">
              <a:buAutoNum type="arabicPeriod"/>
            </a:pPr>
            <a:r>
              <a:rPr lang="en-US" sz="900" dirty="0"/>
              <a:t>Have students form groups and create a skit about one of the adolescent vaccines. Students would write the script and act it out in front of the classroom (similar to Protect Me With 3+ videos)</a:t>
            </a:r>
          </a:p>
          <a:p>
            <a:pPr marL="228600" indent="-228600">
              <a:buAutoNum type="arabicPeriod"/>
            </a:pPr>
            <a:r>
              <a:rPr lang="en-US" sz="900" dirty="0"/>
              <a:t>Have students pick a popular song and change the lyrics to include promotion of one of the adolescent vaccines. </a:t>
            </a:r>
          </a:p>
          <a:p>
            <a:pPr marL="228600" indent="-228600">
              <a:buAutoNum type="arabicPeriod"/>
            </a:pPr>
            <a:r>
              <a:rPr lang="en-US" sz="900" dirty="0"/>
              <a:t>Have individual students create a poster or video and submit to the Protect Me with 3+ contest.</a:t>
            </a:r>
          </a:p>
          <a:p>
            <a:pPr marL="228600" indent="-228600">
              <a:buAutoNum type="arabicPeriod"/>
            </a:pPr>
            <a:r>
              <a:rPr lang="en-US" sz="900" dirty="0"/>
              <a:t>For a project that is outside of the classroom, have students interview someone who was sick with one of these diseases (flu, meningococcal) to learn more about the disease and benefits of vaccination. If it is difficult to find someone to interview, perhaps have students view personal stories on the Vaccinate Your Family website (</a:t>
            </a:r>
            <a:r>
              <a:rPr lang="en-US" sz="900" dirty="0">
                <a:hlinkClick r:id="rId3"/>
              </a:rPr>
              <a:t>www.vaccinateyourfamily.org/why-vaccinate/personal-stories/</a:t>
            </a:r>
            <a:r>
              <a:rPr lang="en-US" sz="900" dirty="0"/>
              <a:t>) and write a few paragraphs about what they learned.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707A7-AB51-4901-B18F-468B2003FEB7}" type="slidenum">
              <a:rPr kumimoji="0" lang="en-US" sz="1200" b="0" i="0" u="none" strike="noStrike" kern="1200" cap="none" spc="0" normalizeH="0" baseline="0" noProof="0" smtClean="0">
                <a:ln>
                  <a:noFill/>
                </a:ln>
                <a:solidFill>
                  <a:prstClr val="black"/>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4031816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New Jersey Department of Health has also developed some educational materials including flyers, posters, and brochures. These materials are available electronically at the links listed on the slide.</a:t>
            </a: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31</a:t>
            </a:fld>
            <a:endParaRPr lang="en-US" altLang="en-US"/>
          </a:p>
        </p:txBody>
      </p:sp>
    </p:spTree>
    <p:extLst>
      <p:ext uri="{BB962C8B-B14F-4D97-AF65-F5344CB8AC3E}">
        <p14:creationId xmlns:p14="http://schemas.microsoft.com/office/powerpoint/2010/main" val="3550603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You can play a role in helping to spread the message. Public health observations are a great opportunity to share important messages with friends, family, and followers. Listed here are a few vaccine-related public health observations.</a:t>
            </a:r>
          </a:p>
          <a:p>
            <a:endParaRPr lang="en-US" sz="1000" dirty="0"/>
          </a:p>
          <a:p>
            <a:r>
              <a:rPr lang="en-US" sz="1000" dirty="0"/>
              <a:t>The New Jersey Department of Health also developed a campaign toolkit to celebrate its 2018 preteen and teen vaccine week. You can use some of these messages to help spread the word and </a:t>
            </a:r>
            <a:r>
              <a:rPr lang="en-US" sz="1000"/>
              <a:t>prevent disease!</a:t>
            </a:r>
            <a:endParaRPr lang="en-US" sz="1000" dirty="0"/>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32</a:t>
            </a:fld>
            <a:endParaRPr lang="en-US" altLang="en-US"/>
          </a:p>
        </p:txBody>
      </p:sp>
    </p:spTree>
    <p:extLst>
      <p:ext uri="{BB962C8B-B14F-4D97-AF65-F5344CB8AC3E}">
        <p14:creationId xmlns:p14="http://schemas.microsoft.com/office/powerpoint/2010/main" val="3683354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Lastly, here are some reliable resources where you can find more information on adolescent vaccines.</a:t>
            </a: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33</a:t>
            </a:fld>
            <a:endParaRPr lang="en-US" altLang="en-US"/>
          </a:p>
        </p:txBody>
      </p:sp>
    </p:spTree>
    <p:extLst>
      <p:ext uri="{BB962C8B-B14F-4D97-AF65-F5344CB8AC3E}">
        <p14:creationId xmlns:p14="http://schemas.microsoft.com/office/powerpoint/2010/main" val="101081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4868" marR="0" lvl="0" indent="-466550" algn="l" defTabSz="914400" rtl="0" eaLnBrk="1" fontAlgn="auto" latinLnBrk="0" hangingPunct="1">
              <a:lnSpc>
                <a:spcPct val="100000"/>
              </a:lnSpc>
              <a:spcBef>
                <a:spcPts val="0"/>
              </a:spcBef>
              <a:spcAft>
                <a:spcPts val="0"/>
              </a:spcAft>
              <a:buClrTx/>
              <a:buSzTx/>
              <a:buFontTx/>
              <a:buNone/>
              <a:tabLst/>
              <a:defRPr/>
            </a:pPr>
            <a:r>
              <a:rPr lang="en-US" sz="1000" dirty="0"/>
              <a:t>When thinking about vaccination, let’s consider this scenario…you are about to hop in the car to head to the grocery store. When should you put your seatbelt on?</a:t>
            </a:r>
          </a:p>
          <a:p>
            <a:pPr marL="524868" marR="0" lvl="0" indent="-466550" algn="l" defTabSz="914400" rtl="0" eaLnBrk="1" fontAlgn="auto" latinLnBrk="0" hangingPunct="1">
              <a:lnSpc>
                <a:spcPct val="100000"/>
              </a:lnSpc>
              <a:spcBef>
                <a:spcPts val="0"/>
              </a:spcBef>
              <a:spcAft>
                <a:spcPts val="0"/>
              </a:spcAft>
              <a:buClrTx/>
              <a:buSzTx/>
              <a:buFont typeface="+mj-lt"/>
              <a:buAutoNum type="alphaUcPeriod"/>
              <a:tabLst/>
              <a:defRPr/>
            </a:pPr>
            <a:r>
              <a:rPr lang="en-US" sz="1000" dirty="0"/>
              <a:t>Before turning on the car</a:t>
            </a:r>
          </a:p>
          <a:p>
            <a:pPr marL="524868" marR="0" lvl="0" indent="-466550" algn="l" defTabSz="914400" rtl="0" eaLnBrk="1" fontAlgn="auto" latinLnBrk="0" hangingPunct="1">
              <a:lnSpc>
                <a:spcPct val="100000"/>
              </a:lnSpc>
              <a:spcBef>
                <a:spcPts val="0"/>
              </a:spcBef>
              <a:spcAft>
                <a:spcPts val="0"/>
              </a:spcAft>
              <a:buClrTx/>
              <a:buSzTx/>
              <a:buFont typeface="+mj-lt"/>
              <a:buAutoNum type="alphaUcPeriod"/>
              <a:tabLst/>
              <a:defRPr/>
            </a:pPr>
            <a:r>
              <a:rPr lang="en-US" sz="1000" dirty="0"/>
              <a:t>When leaving the driveway</a:t>
            </a:r>
          </a:p>
          <a:p>
            <a:pPr marL="524868" marR="0" lvl="0" indent="-466550" algn="l" defTabSz="914400" rtl="0" eaLnBrk="1" fontAlgn="auto" latinLnBrk="0" hangingPunct="1">
              <a:lnSpc>
                <a:spcPct val="100000"/>
              </a:lnSpc>
              <a:spcBef>
                <a:spcPts val="0"/>
              </a:spcBef>
              <a:spcAft>
                <a:spcPts val="0"/>
              </a:spcAft>
              <a:buClrTx/>
              <a:buSzTx/>
              <a:buFont typeface="+mj-lt"/>
              <a:buAutoNum type="alphaUcPeriod"/>
              <a:tabLst/>
              <a:defRPr/>
            </a:pPr>
            <a:r>
              <a:rPr lang="en-US" sz="1000" dirty="0"/>
              <a:t>After a near accident</a:t>
            </a:r>
          </a:p>
          <a:p>
            <a:pPr marL="524868" marR="0" lvl="0" indent="-466550" algn="l" defTabSz="914400" rtl="0" eaLnBrk="1" fontAlgn="auto" latinLnBrk="0" hangingPunct="1">
              <a:lnSpc>
                <a:spcPct val="100000"/>
              </a:lnSpc>
              <a:spcBef>
                <a:spcPts val="0"/>
              </a:spcBef>
              <a:spcAft>
                <a:spcPts val="0"/>
              </a:spcAft>
              <a:buClrTx/>
              <a:buSzTx/>
              <a:buFont typeface="+mj-lt"/>
              <a:buAutoNum type="alphaUcPeriod"/>
              <a:tabLst/>
              <a:defRPr/>
            </a:pPr>
            <a:endParaRPr lang="en-US" sz="1000" dirty="0"/>
          </a:p>
          <a:p>
            <a:pPr marL="58318"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a:t>The answer is of course A, before turning on the car. You want to take action to prevent something from happening before it could potentially happen. This is how vaccines work. You get vaccinated to prevent disease before you are potentially exposed to that disease.</a:t>
            </a:r>
            <a:r>
              <a:rPr lang="en-US" sz="1000" dirty="0">
                <a:solidFill>
                  <a:schemeClr val="accent1">
                    <a:lumMod val="50000"/>
                  </a:schemeClr>
                </a:solidFill>
              </a:rPr>
              <a:t>		</a:t>
            </a:r>
            <a:endParaRPr lang="en-US" sz="1000" dirty="0"/>
          </a:p>
        </p:txBody>
      </p:sp>
      <p:sp>
        <p:nvSpPr>
          <p:cNvPr id="4" name="Slide Number Placeholder 3"/>
          <p:cNvSpPr>
            <a:spLocks noGrp="1"/>
          </p:cNvSpPr>
          <p:nvPr>
            <p:ph type="sldNum" sz="quarter" idx="10"/>
          </p:nvPr>
        </p:nvSpPr>
        <p:spPr/>
        <p:txBody>
          <a:bodyPr/>
          <a:lstStyle/>
          <a:p>
            <a:fld id="{C5DC2DA4-D29E-4014-A69C-276226FB67B5}" type="slidenum">
              <a:rPr lang="en-US" smtClean="0"/>
              <a:t>4</a:t>
            </a:fld>
            <a:endParaRPr lang="en-US" dirty="0"/>
          </a:p>
        </p:txBody>
      </p:sp>
    </p:spTree>
    <p:extLst>
      <p:ext uri="{BB962C8B-B14F-4D97-AF65-F5344CB8AC3E}">
        <p14:creationId xmlns:p14="http://schemas.microsoft.com/office/powerpoint/2010/main" val="72756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Question: Why do you think vaccines are important?</a:t>
            </a:r>
          </a:p>
          <a:p>
            <a:endParaRPr lang="en-US" sz="1000" dirty="0"/>
          </a:p>
          <a:p>
            <a:r>
              <a:rPr lang="en-US" sz="1000" b="1" dirty="0"/>
              <a:t>[CLICK TO ADVANCE THE BULLETS FOLLOWING THE RESPONSES]</a:t>
            </a:r>
          </a:p>
          <a:p>
            <a:endParaRPr lang="en-US" sz="1000" dirty="0"/>
          </a:p>
          <a:p>
            <a:pPr marL="171450" indent="-171450">
              <a:buFont typeface="Arial" panose="020B0604020202020204" pitchFamily="34" charset="0"/>
              <a:buChar char="•"/>
            </a:pPr>
            <a:r>
              <a:rPr lang="en-US" sz="1000" dirty="0"/>
              <a:t>Before vaccines, many children suffered from debilitating — and killer — illnesses such as measles, polio, smallpox and diphtheria. A simple scratch could be deadly if it became infected with the bacteria responsible for tetanus (or “lockjaw”). Although you may not have heard much about these diseases, they have not gone away! From January 1 to December 31, 2019 in the United States, 1,282 individual cases of measles were confirmed in 31 states. This is the greatest number of cases reported in the U.S. since 1992. The majority of cases were among people who were not vaccinated against measles. Measles is more likely to spread and cause outbreaks in U.S. communities where groups of people are unvaccinated.</a:t>
            </a:r>
          </a:p>
          <a:p>
            <a:endParaRPr lang="en-US" sz="1000" dirty="0"/>
          </a:p>
          <a:p>
            <a:pPr marL="171450" indent="-171450">
              <a:buFont typeface="Arial" panose="020B0604020202020204" pitchFamily="34" charset="0"/>
              <a:buChar char="•"/>
            </a:pPr>
            <a:r>
              <a:rPr lang="en-US" sz="1000" dirty="0"/>
              <a:t>Vaccines are important in preventing you from catching a disease or starting an outbreak.</a:t>
            </a:r>
          </a:p>
          <a:p>
            <a:endParaRPr lang="en-US" sz="1000" dirty="0"/>
          </a:p>
          <a:p>
            <a:pPr marL="171450" indent="-171450">
              <a:buFont typeface="Arial" panose="020B0604020202020204" pitchFamily="34" charset="0"/>
              <a:buChar char="•"/>
            </a:pPr>
            <a:r>
              <a:rPr lang="en-US" sz="1000" dirty="0"/>
              <a:t>Most of you were likely vaccinated as a kid, but it’s important to know that some of those vaccines can start to wear off. To make sure you are adequately protected, some vaccines need a booster dose to bring your immunity back up to protective levels.</a:t>
            </a:r>
          </a:p>
          <a:p>
            <a:endParaRPr lang="en-US" sz="1000" dirty="0"/>
          </a:p>
          <a:p>
            <a:pPr marL="171450" indent="-171450">
              <a:buFont typeface="Arial" panose="020B0604020202020204" pitchFamily="34" charset="0"/>
              <a:buChar char="•"/>
            </a:pPr>
            <a:r>
              <a:rPr lang="en-US" sz="1000" dirty="0"/>
              <a:t>Another great thing about vaccines is that they can protect the people around you as well as yourself. Some people who are going through chemotherapy or have other medical conditions are not able to get vaccinated. By you being vaccinated, you are making sure that you don’t pass dangerous diseases to those who may not have strong immune systems.</a:t>
            </a:r>
          </a:p>
        </p:txBody>
      </p:sp>
      <p:sp>
        <p:nvSpPr>
          <p:cNvPr id="4" name="Slide Number Placeholder 3"/>
          <p:cNvSpPr>
            <a:spLocks noGrp="1"/>
          </p:cNvSpPr>
          <p:nvPr>
            <p:ph type="sldNum" sz="quarter" idx="5"/>
          </p:nvPr>
        </p:nvSpPr>
        <p:spPr/>
        <p:txBody>
          <a:bodyPr/>
          <a:lstStyle/>
          <a:p>
            <a:fld id="{ECFB0B74-A8D7-401A-B6E8-011ADC189594}" type="slidenum">
              <a:rPr lang="en-US" smtClean="0"/>
              <a:t>5</a:t>
            </a:fld>
            <a:endParaRPr lang="en-US"/>
          </a:p>
        </p:txBody>
      </p:sp>
    </p:spTree>
    <p:extLst>
      <p:ext uri="{BB962C8B-B14F-4D97-AF65-F5344CB8AC3E}">
        <p14:creationId xmlns:p14="http://schemas.microsoft.com/office/powerpoint/2010/main" val="343084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5838" rtl="0" eaLnBrk="0" fontAlgn="base" latinLnBrk="0" hangingPunct="0">
              <a:lnSpc>
                <a:spcPct val="100000"/>
              </a:lnSpc>
              <a:spcBef>
                <a:spcPct val="30000"/>
              </a:spcBef>
              <a:spcAft>
                <a:spcPct val="0"/>
              </a:spcAft>
              <a:buClrTx/>
              <a:buSzTx/>
              <a:buFontTx/>
              <a:buNone/>
              <a:tabLst/>
              <a:defRPr/>
            </a:pPr>
            <a:r>
              <a:rPr lang="en-US" sz="1000" dirty="0">
                <a:latin typeface="+mn-lt"/>
              </a:rPr>
              <a:t>So how do these vaccines work? You get a shot and then what happens?</a:t>
            </a:r>
          </a:p>
          <a:p>
            <a:pPr marL="0" marR="0" lvl="0" indent="0" algn="l" defTabSz="895838" rtl="0" eaLnBrk="0" fontAlgn="base" latinLnBrk="0" hangingPunct="0">
              <a:lnSpc>
                <a:spcPct val="100000"/>
              </a:lnSpc>
              <a:spcBef>
                <a:spcPct val="30000"/>
              </a:spcBef>
              <a:spcAft>
                <a:spcPct val="0"/>
              </a:spcAft>
              <a:buClrTx/>
              <a:buSzTx/>
              <a:buFontTx/>
              <a:buNone/>
              <a:tabLst/>
              <a:defRPr/>
            </a:pPr>
            <a:endParaRPr lang="en-US" sz="1000" kern="1200" dirty="0">
              <a:solidFill>
                <a:schemeClr val="tx2"/>
              </a:solidFill>
              <a:latin typeface="+mn-lt"/>
              <a:ea typeface="+mn-ea"/>
              <a:cs typeface="Arial" charset="0"/>
            </a:endParaRPr>
          </a:p>
          <a:p>
            <a:pPr marL="0" marR="0" lvl="0" indent="0" algn="l" defTabSz="895838" rtl="0" eaLnBrk="0" fontAlgn="base" latinLnBrk="0" hangingPunct="0">
              <a:lnSpc>
                <a:spcPct val="100000"/>
              </a:lnSpc>
              <a:spcBef>
                <a:spcPct val="30000"/>
              </a:spcBef>
              <a:spcAft>
                <a:spcPct val="0"/>
              </a:spcAft>
              <a:buClrTx/>
              <a:buSzTx/>
              <a:buFontTx/>
              <a:buNone/>
              <a:tabLst/>
              <a:defRPr/>
            </a:pPr>
            <a:r>
              <a:rPr lang="en-US" sz="1000" kern="1200" dirty="0">
                <a:solidFill>
                  <a:schemeClr val="tx2"/>
                </a:solidFill>
                <a:latin typeface="+mn-lt"/>
                <a:ea typeface="+mn-ea"/>
                <a:cs typeface="Arial" charset="0"/>
              </a:rPr>
              <a:t>With vaccination, killed or weakened disease germs are introduced into the body, usually by injection. After vaccination, your immune system goes to work. It recognizes the vaccine germs as not belonging in your body – as being “foreign invaders.” It responds by producing antibodies. </a:t>
            </a:r>
            <a:r>
              <a:rPr lang="en-US" sz="1000" b="0" i="0" kern="1200" dirty="0">
                <a:solidFill>
                  <a:schemeClr val="tx2"/>
                </a:solidFill>
                <a:latin typeface="+mn-lt"/>
                <a:ea typeface="+mn-ea"/>
                <a:cs typeface="Arial" charset="0"/>
              </a:rPr>
              <a:t>The germs in the vaccine are weakened or killed, so they won’t make you sick, however, you will still develop immunity</a:t>
            </a:r>
            <a:r>
              <a:rPr lang="en-US" sz="1000" kern="1200" dirty="0">
                <a:solidFill>
                  <a:schemeClr val="tx2"/>
                </a:solidFill>
                <a:latin typeface="+mn-lt"/>
                <a:ea typeface="+mn-ea"/>
                <a:cs typeface="Arial" charset="0"/>
              </a:rPr>
              <a:t>, just as if you had gotten sick from the actual disease. So if germs from that disease ever do try to infect you, your immune system will come to your defense and stop them from making you sick.</a:t>
            </a:r>
          </a:p>
        </p:txBody>
      </p:sp>
      <p:sp>
        <p:nvSpPr>
          <p:cNvPr id="4" name="Slide Number Placeholder 3"/>
          <p:cNvSpPr>
            <a:spLocks noGrp="1"/>
          </p:cNvSpPr>
          <p:nvPr>
            <p:ph type="sldNum" sz="quarter" idx="10"/>
          </p:nvPr>
        </p:nvSpPr>
        <p:spPr/>
        <p:txBody>
          <a:bodyPr/>
          <a:lstStyle/>
          <a:p>
            <a:fld id="{1B6A1353-EEA5-436B-AB14-1D84B195E669}" type="slidenum">
              <a:rPr lang="en-US" smtClean="0"/>
              <a:t>6</a:t>
            </a:fld>
            <a:endParaRPr lang="en-US"/>
          </a:p>
        </p:txBody>
      </p:sp>
    </p:spTree>
    <p:extLst>
      <p:ext uri="{BB962C8B-B14F-4D97-AF65-F5344CB8AC3E}">
        <p14:creationId xmlns:p14="http://schemas.microsoft.com/office/powerpoint/2010/main" val="258496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This video shows you how that process takes place. Vaccines help your body develop protection by imitating an infection. The body then develops antibodies to fight that specific disease without you getting sick. If you are ever exposed to that disease in the future, your body will now remember how to fight it to prevent you from getting sick.</a:t>
            </a:r>
          </a:p>
          <a:p>
            <a:endParaRPr lang="en-US" sz="1000" dirty="0">
              <a:latin typeface="+mn-lt"/>
            </a:endParaRPr>
          </a:p>
          <a:p>
            <a:r>
              <a:rPr lang="en-US" sz="1000" dirty="0">
                <a:latin typeface="+mn-lt"/>
              </a:rPr>
              <a:t>Vaccines can take a few weeks for the body to produce all its antibodies. This is why it’s important to get vaccinated before you are exposed to a disease.</a:t>
            </a:r>
          </a:p>
          <a:p>
            <a:endParaRPr lang="en-US" sz="1000" dirty="0">
              <a:latin typeface="+mn-lt"/>
            </a:endParaRPr>
          </a:p>
          <a:p>
            <a:pPr marL="0" marR="0" lvl="0" indent="0" algn="l" defTabSz="895838" rtl="0" eaLnBrk="0" fontAlgn="base" latinLnBrk="0" hangingPunct="0">
              <a:lnSpc>
                <a:spcPct val="100000"/>
              </a:lnSpc>
              <a:spcBef>
                <a:spcPct val="30000"/>
              </a:spcBef>
              <a:spcAft>
                <a:spcPct val="0"/>
              </a:spcAft>
              <a:buClrTx/>
              <a:buSzTx/>
              <a:buFontTx/>
              <a:buNone/>
              <a:tabLst/>
              <a:defRPr/>
            </a:pPr>
            <a:r>
              <a:rPr lang="en-US" sz="1000" b="1" i="1" dirty="0">
                <a:latin typeface="+mn-lt"/>
              </a:rPr>
              <a:t>[More detailed video on Ted Ed: How Vaccines Work: www.youtube.com/watch?v=rb7TVW77ZCs also available on the Protect Me with 3 website under the Schools Tab: www.protectmewith3.com/schools/]</a:t>
            </a:r>
          </a:p>
        </p:txBody>
      </p:sp>
      <p:sp>
        <p:nvSpPr>
          <p:cNvPr id="4" name="Slide Number Placeholder 3"/>
          <p:cNvSpPr>
            <a:spLocks noGrp="1"/>
          </p:cNvSpPr>
          <p:nvPr>
            <p:ph type="sldNum" sz="quarter" idx="5"/>
          </p:nvPr>
        </p:nvSpPr>
        <p:spPr/>
        <p:txBody>
          <a:bodyPr/>
          <a:lstStyle/>
          <a:p>
            <a:fld id="{ECFB0B74-A8D7-401A-B6E8-011ADC189594}" type="slidenum">
              <a:rPr lang="en-US" smtClean="0"/>
              <a:t>7</a:t>
            </a:fld>
            <a:endParaRPr lang="en-US"/>
          </a:p>
        </p:txBody>
      </p:sp>
    </p:spTree>
    <p:extLst>
      <p:ext uri="{BB962C8B-B14F-4D97-AF65-F5344CB8AC3E}">
        <p14:creationId xmlns:p14="http://schemas.microsoft.com/office/powerpoint/2010/main" val="285626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363636"/>
                </a:solidFill>
                <a:latin typeface="+mn-lt"/>
              </a:rPr>
              <a:t>The safety of vaccines is monitored at every step of the process to ensure that it will keep people healthy and protect them from disease. This video shows the whole process of how much work goes into developing and producing a vaccine.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363636"/>
              </a:solidFill>
              <a:latin typeface="+mn-lt"/>
            </a:endParaRPr>
          </a:p>
          <a:p>
            <a:r>
              <a:rPr lang="en-US" sz="1000" dirty="0">
                <a:solidFill>
                  <a:srgbClr val="363636"/>
                </a:solidFill>
                <a:latin typeface="+mn-lt"/>
              </a:rPr>
              <a:t>Vaccines are one of the safest and most convenient preventive care measures available. The U.S. Food and Drug Administration (FDA) ensures the safety, effectiveness, and availability of vaccines for the United States. Before the FDA licenses (approves) a vaccine, the vaccine is tested extensively by its manufacturer. FDA scientists and medical professionals carefully evaluate all the available information about the vaccine to determine its safety and effectiveness. </a:t>
            </a:r>
          </a:p>
          <a:p>
            <a:endParaRPr lang="en-US" sz="1000" dirty="0">
              <a:solidFill>
                <a:srgbClr val="363636"/>
              </a:solidFill>
              <a:latin typeface="+mn-lt"/>
            </a:endParaRPr>
          </a:p>
          <a:p>
            <a:r>
              <a:rPr lang="en-US" sz="1000" dirty="0">
                <a:solidFill>
                  <a:srgbClr val="363636"/>
                </a:solidFill>
                <a:latin typeface="+mn-lt"/>
              </a:rPr>
              <a:t>After a vaccine is licensed, it is continuously monitored through the U.S. vaccine safety system for adverse events (possible side effects).</a:t>
            </a:r>
          </a:p>
        </p:txBody>
      </p:sp>
      <p:sp>
        <p:nvSpPr>
          <p:cNvPr id="4" name="Slide Number Placeholder 3"/>
          <p:cNvSpPr>
            <a:spLocks noGrp="1"/>
          </p:cNvSpPr>
          <p:nvPr>
            <p:ph type="sldNum" sz="quarter" idx="10"/>
          </p:nvPr>
        </p:nvSpPr>
        <p:spPr/>
        <p:txBody>
          <a:bodyPr/>
          <a:lstStyle/>
          <a:p>
            <a:fld id="{1B6A1353-EEA5-436B-AB14-1D84B195E669}" type="slidenum">
              <a:rPr lang="en-US" smtClean="0"/>
              <a:t>8</a:t>
            </a:fld>
            <a:endParaRPr lang="en-US"/>
          </a:p>
        </p:txBody>
      </p:sp>
    </p:spTree>
    <p:extLst>
      <p:ext uri="{BB962C8B-B14F-4D97-AF65-F5344CB8AC3E}">
        <p14:creationId xmlns:p14="http://schemas.microsoft.com/office/powerpoint/2010/main" val="220927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Most vaccine-preventable diseases are spread from person to person. If one person in a community gets an infectious disease, it can spread to others who are not immune. A person who is immune to a disease because she has been vaccinated can’t get that disease and can’t spread it to others. The more people who are vaccinated, the fewer opportunities a disease has to spread.</a:t>
            </a:r>
          </a:p>
          <a:p>
            <a:endParaRPr lang="en-US" sz="1000" dirty="0"/>
          </a:p>
          <a:p>
            <a:r>
              <a:rPr lang="en-US" sz="1000" dirty="0"/>
              <a:t>When a large percentage of the population is immunized, the spread of disease is limited. This indirectly protects unimmunized individuals, including those who can’t be vaccinated and those for whom vaccination was not successful. This is the principle of herd immunity. As the number of those vaccinated increases, the protective effect of herd immunity increases.</a:t>
            </a:r>
          </a:p>
          <a:p>
            <a:endParaRPr lang="en-US" sz="1000" dirty="0"/>
          </a:p>
          <a:p>
            <a:r>
              <a:rPr lang="en-US" sz="1000" dirty="0"/>
              <a:t>For some diseases, herd immunity may begin to be induced with as little as 40% of the population vaccinated. More commonly, and depending on the contagiousness of the disease, vaccination rates may need to be as high as 80-95%. This percentage is called the herd immunity threshold.</a:t>
            </a:r>
          </a:p>
          <a:p>
            <a:endParaRPr lang="en-US" sz="1000" dirty="0"/>
          </a:p>
          <a:p>
            <a:r>
              <a:rPr lang="en-US" sz="1000" b="1" dirty="0"/>
              <a:t>[ANIMATION TO DEMONSTRATE HERD IMMUNITY: </a:t>
            </a:r>
            <a:r>
              <a:rPr lang="en-US" sz="1000" b="1" dirty="0">
                <a:hlinkClick r:id="rId3"/>
              </a:rPr>
              <a:t>www.historyofvaccines.org/content/herd-immunity-0</a:t>
            </a:r>
            <a:r>
              <a:rPr lang="en-US" sz="1000" b="1" dirty="0"/>
              <a:t>]</a:t>
            </a:r>
          </a:p>
        </p:txBody>
      </p:sp>
      <p:sp>
        <p:nvSpPr>
          <p:cNvPr id="4" name="Slide Number Placeholder 3"/>
          <p:cNvSpPr>
            <a:spLocks noGrp="1"/>
          </p:cNvSpPr>
          <p:nvPr>
            <p:ph type="sldNum" sz="quarter" idx="5"/>
          </p:nvPr>
        </p:nvSpPr>
        <p:spPr/>
        <p:txBody>
          <a:bodyPr/>
          <a:lstStyle/>
          <a:p>
            <a:pPr>
              <a:defRPr/>
            </a:pPr>
            <a:fld id="{557DEE86-A209-473C-879A-F609FE0DCB52}" type="slidenum">
              <a:rPr lang="en-US" altLang="en-US" smtClean="0"/>
              <a:pPr>
                <a:defRPr/>
              </a:pPr>
              <a:t>9</a:t>
            </a:fld>
            <a:endParaRPr lang="en-US" altLang="en-US"/>
          </a:p>
        </p:txBody>
      </p:sp>
    </p:spTree>
    <p:extLst>
      <p:ext uri="{BB962C8B-B14F-4D97-AF65-F5344CB8AC3E}">
        <p14:creationId xmlns:p14="http://schemas.microsoft.com/office/powerpoint/2010/main" val="445022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7/22/2020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186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9155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7/22/2020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263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4825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7/22/2020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246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2A54C80-263E-416B-A8E0-580EDEADCBDC}" type="datetimeFigureOut">
              <a:rPr lang="en-US" smtClean="0"/>
              <a:t>7/22/2020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2950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7/22/2020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43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741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7/22/2020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194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17475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7/22/2020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385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7/22/2020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56223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cdc.gov/vaccines/schedules/easy-to-read/adolescent-easyread.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vaccines/schedules/downloads/child/0-18yrs-child-combined-schedul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hyperlink" Target="https://www.cdc.gov/vaccines/vpd/mening/index.html" TargetMode="External"/><Relationship Id="rId4" Type="http://schemas.openxmlformats.org/officeDocument/2006/relationships/image" Target="../media/image18.sv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cancer.gov/about-cancer/causes-prevention/risk/infectious-agents/hpv-and-cancer" TargetMode="External"/><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slide" Target="slide23.xml"/><Relationship Id="rId5" Type="http://schemas.openxmlformats.org/officeDocument/2006/relationships/image" Target="../media/image3.png"/><Relationship Id="rId10" Type="http://schemas.openxmlformats.org/officeDocument/2006/relationships/slide" Target="slide17.xml"/><Relationship Id="rId4" Type="http://schemas.openxmlformats.org/officeDocument/2006/relationships/image" Target="../media/image2.png"/><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8" Type="http://schemas.openxmlformats.org/officeDocument/2006/relationships/hyperlink" Target="http://www.cdc.gov/vaccines/pubs/pinkbook/hpv.html"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www.cdc.gov/std/hpv/stdfact-hpv.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hpv/parents/cancer.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eb.doh.state.nj.us/apps2/fhs/cphc/cphcSearch.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tate.nj.us/health/lh/community/index.shtml#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std/hpv/pap/default.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cdc.gov/std/hpv/stdfact-hpv-and-men.ht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kidshealth.org/en/teens/tips-shots.html"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ideo" Target="https://www.youtube.com/embed/d99FBypoNsE?feature=oembed" TargetMode="External"/><Relationship Id="rId6" Type="http://schemas.openxmlformats.org/officeDocument/2006/relationships/image" Target="../media/image29.png"/><Relationship Id="rId5" Type="http://schemas.openxmlformats.org/officeDocument/2006/relationships/hyperlink" Target="http://www.protectmewith3.com/" TargetMode="Externa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nj.gov/health/cd/topics/hpv.shtml" TargetMode="External"/><Relationship Id="rId4" Type="http://schemas.openxmlformats.org/officeDocument/2006/relationships/hyperlink" Target="https://nj.gov/health/cd/vpdp.shtm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nj.gov/health/cd/documents/vpdp/adolescent-immunization-toolkit.pdf"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hyperlink" Target="http://www.nj.gov/health/cd/vpdp.s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immunize.org/" TargetMode="External"/><Relationship Id="rId4" Type="http://schemas.openxmlformats.org/officeDocument/2006/relationships/hyperlink" Target="http://www.cdc.gov/vaccin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cdc.gov/vaccines/vac-gen/howvpd.ht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SduMbjW2V9A?feature=oembed" TargetMode="External"/><Relationship Id="rId5" Type="http://schemas.openxmlformats.org/officeDocument/2006/relationships/image" Target="../media/image10.jpeg"/><Relationship Id="rId4" Type="http://schemas.openxmlformats.org/officeDocument/2006/relationships/hyperlink" Target="https://www.cdc.gov/vaccines/hcp/conversations/downloads/vacsafe-understand-color-office.pdf"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8.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ideo" Target="https://www.youtube.com/embed/Fcvgp6gNh6o?feature=oembed" TargetMode="Externa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hyperlink" Target="http://www.cdc.gov/vaccines/hcp/patient-ed/conversations/downloads/vacsafe-ensuring-bw-office.pdf" TargetMode="Externa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FAE8A-1AC2-42BD-8CBC-10651423B6A3}"/>
              </a:ext>
            </a:extLst>
          </p:cNvPr>
          <p:cNvSpPr>
            <a:spLocks noGrp="1"/>
          </p:cNvSpPr>
          <p:nvPr>
            <p:ph type="ctrTitle"/>
          </p:nvPr>
        </p:nvSpPr>
        <p:spPr>
          <a:xfrm>
            <a:off x="2616277" y="2061838"/>
            <a:ext cx="6959446" cy="1662475"/>
          </a:xfrm>
        </p:spPr>
        <p:txBody>
          <a:bodyPr>
            <a:normAutofit/>
          </a:bodyPr>
          <a:lstStyle/>
          <a:p>
            <a:r>
              <a:rPr lang="en-US" sz="4800" dirty="0"/>
              <a:t>A Dose of Prevention</a:t>
            </a:r>
          </a:p>
        </p:txBody>
      </p:sp>
      <p:sp>
        <p:nvSpPr>
          <p:cNvPr id="3" name="Subtitle 2">
            <a:extLst>
              <a:ext uri="{FF2B5EF4-FFF2-40B4-BE49-F238E27FC236}">
                <a16:creationId xmlns:a16="http://schemas.microsoft.com/office/drawing/2014/main" id="{0BCACECB-4EAC-447E-968F-AFCC4280F0DE}"/>
              </a:ext>
            </a:extLst>
          </p:cNvPr>
          <p:cNvSpPr>
            <a:spLocks noGrp="1"/>
          </p:cNvSpPr>
          <p:nvPr>
            <p:ph type="subTitle" idx="1"/>
          </p:nvPr>
        </p:nvSpPr>
        <p:spPr>
          <a:xfrm>
            <a:off x="3388938" y="3783690"/>
            <a:ext cx="5414125" cy="1196717"/>
          </a:xfrm>
        </p:spPr>
        <p:txBody>
          <a:bodyPr>
            <a:normAutofit/>
          </a:bodyPr>
          <a:lstStyle/>
          <a:p>
            <a:r>
              <a:rPr lang="en-US" sz="2000" dirty="0"/>
              <a:t>Vaccines to help you stay healthy during adolescence</a:t>
            </a:r>
          </a:p>
        </p:txBody>
      </p:sp>
    </p:spTree>
    <p:extLst>
      <p:ext uri="{BB962C8B-B14F-4D97-AF65-F5344CB8AC3E}">
        <p14:creationId xmlns:p14="http://schemas.microsoft.com/office/powerpoint/2010/main" val="308930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DB07893-3BE3-42E0-BC35-1ED54907AA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017C40D5-034D-4017-BF93-E3AF61334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8927D23A-8D45-4A3B-8292-9802CAFA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54AC8502-82EF-488F-A769-2C9758D57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45863BAB-21F5-40D8-8054-4F5A5A71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D6CDFFA9-CB9B-4224-8693-FAE0CA753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B6A01934-284E-4BCA-8E7F-4EA1ADCD0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BD25195C-9A0F-42C0-BCFA-8AE824C6B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B24C254B-4197-4951-84F7-896F441B10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71F330C8-1F40-4D4E-B39D-025179503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2715F280-155E-440C-8A04-ADB44B96B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581EA02B-84E6-4BDF-802F-538089720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0A8D6E22-477E-4554-9DD7-4AAF82DC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FABD280D-079A-453F-BB67-25DE0CFFA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A65E1FB9-E675-439E-B4AD-7A83D283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73F22E98-36D4-4717-BD18-7D82C5C6C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8D514B26-F1E3-4FC5-9971-32D9BD659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625A493F-B70E-453E-879D-AF04AAC5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F7B5899C-8596-4D71-8853-45318E11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23">
              <a:extLst>
                <a:ext uri="{FF2B5EF4-FFF2-40B4-BE49-F238E27FC236}">
                  <a16:creationId xmlns:a16="http://schemas.microsoft.com/office/drawing/2014/main" id="{3B9C14FC-56CE-46EA-B8CA-5AC43CEEB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F20A4E56-ACC6-4224-90CA-D55AFD8706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AC651636-2851-41D1-8CA5-308118F36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59909CA5-DB2C-4B0F-A986-58751C05A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32">
              <a:extLst>
                <a:ext uri="{FF2B5EF4-FFF2-40B4-BE49-F238E27FC236}">
                  <a16:creationId xmlns:a16="http://schemas.microsoft.com/office/drawing/2014/main" id="{8C7AC88B-4F8C-418E-9D03-D36DE2792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64" name="Rectangle 34">
            <a:extLst>
              <a:ext uri="{FF2B5EF4-FFF2-40B4-BE49-F238E27FC236}">
                <a16:creationId xmlns:a16="http://schemas.microsoft.com/office/drawing/2014/main" id="{07DF423B-20EE-4B4E-9331-08534D6E4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068B0462-75E9-4B1D-8B86-70E9E8F4C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54E69918-1325-4CA2-9AB0-85EE8D6D82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7A5071B7-1CAE-4E86-9CA1-F918E5ED3A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15A709AE-C597-4F0F-9CAA-FE0F9071D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A413C053-C9C1-4E6A-B009-C4B4DDAB90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E5AE5B33-92CA-42D0-B84A-7AFE673AB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C9CFEC47-604F-4921-8C95-501EDBD84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27449E73-1609-4FCE-B4A0-7C4BA7E1F5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212DE114-EF7D-4E44-B0AA-C84E525E94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7368FDEB-E7AA-4C77-B71A-98163A4669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A0649E67-96B5-4930-98AF-82AC946092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926C88EF-A37D-44C3-934C-42AA5B5121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C0442B81-6DBB-491C-B230-2467852269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93426BCC-D22C-403C-8DCC-D90D2298D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267F8A8D-44CE-4AF4-9157-8A83CC462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4A8C909B-F38A-40E8-AFDA-DC78B0861A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F1979438-48F8-498A-9404-803B48B99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43C1135D-3BE6-4AA0-9092-DA224D361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F3056CE6-A290-4B53-A183-2F813443C6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3">
              <a:extLst>
                <a:ext uri="{FF2B5EF4-FFF2-40B4-BE49-F238E27FC236}">
                  <a16:creationId xmlns:a16="http://schemas.microsoft.com/office/drawing/2014/main" id="{336073A9-4BB3-4518-95E4-42138439A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id="{28981D50-41EB-47B6-A74B-B4590663D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Needle">
            <a:extLst>
              <a:ext uri="{FF2B5EF4-FFF2-40B4-BE49-F238E27FC236}">
                <a16:creationId xmlns:a16="http://schemas.microsoft.com/office/drawing/2014/main" id="{F633A3C6-CD13-442F-A887-ABDB88941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740" y="321731"/>
            <a:ext cx="3477458" cy="3477458"/>
          </a:xfrm>
          <a:prstGeom prst="rect">
            <a:avLst/>
          </a:prstGeom>
          <a:ln w="12700">
            <a:noFill/>
          </a:ln>
        </p:spPr>
      </p:pic>
      <p:grpSp>
        <p:nvGrpSpPr>
          <p:cNvPr id="60" name="Group 59">
            <a:extLst>
              <a:ext uri="{FF2B5EF4-FFF2-40B4-BE49-F238E27FC236}">
                <a16:creationId xmlns:a16="http://schemas.microsoft.com/office/drawing/2014/main" id="{206AD6B3-B348-4CE7-AFAD-F882E7795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1" name="Isosceles Triangle 39">
              <a:extLst>
                <a:ext uri="{FF2B5EF4-FFF2-40B4-BE49-F238E27FC236}">
                  <a16:creationId xmlns:a16="http://schemas.microsoft.com/office/drawing/2014/main" id="{513F5A56-3C10-4EB6-A41F-B2387E13B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9931031-0A9A-4132-A62C-407AFAC3F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5153D17-14D7-4FE5-A31F-115DDAEB98BF}"/>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Adolescent Immunization Recommendations</a:t>
            </a:r>
          </a:p>
        </p:txBody>
      </p:sp>
    </p:spTree>
    <p:extLst>
      <p:ext uri="{BB962C8B-B14F-4D97-AF65-F5344CB8AC3E}">
        <p14:creationId xmlns:p14="http://schemas.microsoft.com/office/powerpoint/2010/main" val="243677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9"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1"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2" name="Picture 1">
            <a:extLst>
              <a:ext uri="{FF2B5EF4-FFF2-40B4-BE49-F238E27FC236}">
                <a16:creationId xmlns:a16="http://schemas.microsoft.com/office/drawing/2014/main" id="{17740A15-59D8-4B68-B9A6-2206DD5E16AE}"/>
              </a:ext>
            </a:extLst>
          </p:cNvPr>
          <p:cNvPicPr>
            <a:picLocks noChangeAspect="1"/>
          </p:cNvPicPr>
          <p:nvPr/>
        </p:nvPicPr>
        <p:blipFill rotWithShape="1">
          <a:blip r:embed="rId3"/>
          <a:srcRect b="3537"/>
          <a:stretch/>
        </p:blipFill>
        <p:spPr>
          <a:xfrm>
            <a:off x="2960437" y="104776"/>
            <a:ext cx="8536238" cy="640217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63"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 name="Rectangle 2">
            <a:extLst>
              <a:ext uri="{FF2B5EF4-FFF2-40B4-BE49-F238E27FC236}">
                <a16:creationId xmlns:a16="http://schemas.microsoft.com/office/drawing/2014/main" id="{FF9EE70E-0E16-4B3A-8C8C-19F6EF6D45AB}"/>
              </a:ext>
            </a:extLst>
          </p:cNvPr>
          <p:cNvSpPr/>
          <p:nvPr/>
        </p:nvSpPr>
        <p:spPr>
          <a:xfrm>
            <a:off x="0" y="6522991"/>
            <a:ext cx="6096000" cy="276999"/>
          </a:xfrm>
          <a:prstGeom prst="rect">
            <a:avLst/>
          </a:prstGeom>
        </p:spPr>
        <p:txBody>
          <a:bodyPr>
            <a:spAutoFit/>
          </a:bodyPr>
          <a:lstStyle/>
          <a:p>
            <a:r>
              <a:rPr lang="en-US" sz="1200" b="1" dirty="0"/>
              <a:t>Source: </a:t>
            </a:r>
            <a:r>
              <a:rPr lang="en-US" sz="1200" dirty="0">
                <a:hlinkClick r:id="rId4"/>
              </a:rPr>
              <a:t>www.cdc.gov/vaccines/schedules/easy-to-read/adolescent-easyread.html</a:t>
            </a:r>
            <a:endParaRPr lang="en-US" sz="1200" dirty="0"/>
          </a:p>
        </p:txBody>
      </p:sp>
      <p:sp>
        <p:nvSpPr>
          <p:cNvPr id="4" name="Rectangle 3">
            <a:extLst>
              <a:ext uri="{FF2B5EF4-FFF2-40B4-BE49-F238E27FC236}">
                <a16:creationId xmlns:a16="http://schemas.microsoft.com/office/drawing/2014/main" id="{401A52FE-EB98-42D4-8C5C-5D9EA09716D3}"/>
              </a:ext>
            </a:extLst>
          </p:cNvPr>
          <p:cNvSpPr/>
          <p:nvPr/>
        </p:nvSpPr>
        <p:spPr>
          <a:xfrm>
            <a:off x="2960437" y="2534653"/>
            <a:ext cx="8536238" cy="555625"/>
          </a:xfrm>
          <a:prstGeom prst="rect">
            <a:avLst/>
          </a:prstGeom>
          <a:noFill/>
          <a:ln w="38100">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1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21B365-3CD3-4067-8886-5891583D87AD}"/>
              </a:ext>
            </a:extLst>
          </p:cNvPr>
          <p:cNvSpPr>
            <a:spLocks noGrp="1"/>
          </p:cNvSpPr>
          <p:nvPr>
            <p:ph type="title"/>
          </p:nvPr>
        </p:nvSpPr>
        <p:spPr>
          <a:xfrm>
            <a:off x="888631" y="2349925"/>
            <a:ext cx="3498979" cy="2456442"/>
          </a:xfrm>
        </p:spPr>
        <p:txBody>
          <a:bodyPr/>
          <a:lstStyle/>
          <a:p>
            <a:r>
              <a:rPr lang="en-US" dirty="0"/>
              <a:t>Adolescent Immunization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1612240"/>
              </p:ext>
            </p:extLst>
          </p:nvPr>
        </p:nvGraphicFramePr>
        <p:xfrm>
          <a:off x="5129561" y="1651595"/>
          <a:ext cx="6173808" cy="3394390"/>
        </p:xfrm>
        <a:graphic>
          <a:graphicData uri="http://schemas.openxmlformats.org/drawingml/2006/table">
            <a:tbl>
              <a:tblPr firstRow="1" firstCol="1" bandRow="1">
                <a:tableStyleId>{00A15C55-8517-42AA-B614-E9B94910E393}</a:tableStyleId>
              </a:tblPr>
              <a:tblGrid>
                <a:gridCol w="1537601">
                  <a:extLst>
                    <a:ext uri="{9D8B030D-6E8A-4147-A177-3AD203B41FA5}">
                      <a16:colId xmlns:a16="http://schemas.microsoft.com/office/drawing/2014/main" val="20000"/>
                    </a:ext>
                  </a:extLst>
                </a:gridCol>
                <a:gridCol w="4636207">
                  <a:extLst>
                    <a:ext uri="{9D8B030D-6E8A-4147-A177-3AD203B41FA5}">
                      <a16:colId xmlns:a16="http://schemas.microsoft.com/office/drawing/2014/main" val="20001"/>
                    </a:ext>
                  </a:extLst>
                </a:gridCol>
              </a:tblGrid>
              <a:tr h="415505">
                <a:tc>
                  <a:txBody>
                    <a:bodyPr/>
                    <a:lstStyle/>
                    <a:p>
                      <a:pPr marL="0" marR="0">
                        <a:spcBef>
                          <a:spcPts val="0"/>
                        </a:spcBef>
                        <a:spcAft>
                          <a:spcPts val="0"/>
                        </a:spcAft>
                      </a:pPr>
                      <a:r>
                        <a:rPr lang="en-US" sz="2100" dirty="0">
                          <a:effectLst/>
                        </a:rPr>
                        <a:t>Age</a:t>
                      </a:r>
                      <a:r>
                        <a:rPr lang="en-US" sz="2100" baseline="0" dirty="0">
                          <a:effectLst/>
                        </a:rPr>
                        <a:t>:</a:t>
                      </a:r>
                      <a:endParaRPr lang="en-US" sz="2100" b="1" dirty="0">
                        <a:effectLst/>
                        <a:latin typeface="Franklin Gothic Book" panose="020B0503020102020204" pitchFamily="34" charset="0"/>
                        <a:ea typeface="Calibri"/>
                        <a:cs typeface="Times New Roman"/>
                      </a:endParaRPr>
                    </a:p>
                  </a:txBody>
                  <a:tcPr marL="38586" marR="38586" marT="0" marB="0" anchor="b"/>
                </a:tc>
                <a:tc>
                  <a:txBody>
                    <a:bodyPr/>
                    <a:lstStyle/>
                    <a:p>
                      <a:pPr marL="0" marR="0">
                        <a:spcBef>
                          <a:spcPts val="0"/>
                        </a:spcBef>
                        <a:spcAft>
                          <a:spcPts val="0"/>
                        </a:spcAft>
                      </a:pPr>
                      <a:r>
                        <a:rPr lang="en-US" sz="2100" dirty="0">
                          <a:effectLst/>
                        </a:rPr>
                        <a:t>Vaccines recommended:</a:t>
                      </a:r>
                      <a:endParaRPr lang="en-US" sz="2100" b="1" dirty="0">
                        <a:effectLst/>
                        <a:latin typeface="Franklin Gothic Book" panose="020B0503020102020204" pitchFamily="34" charset="0"/>
                        <a:ea typeface="Calibri"/>
                        <a:cs typeface="Times New Roman"/>
                      </a:endParaRPr>
                    </a:p>
                  </a:txBody>
                  <a:tcPr marL="38586" marR="38586" marT="0" marB="0" anchor="b"/>
                </a:tc>
                <a:extLst>
                  <a:ext uri="{0D108BD9-81ED-4DB2-BD59-A6C34878D82A}">
                    <a16:rowId xmlns:a16="http://schemas.microsoft.com/office/drawing/2014/main" val="10000"/>
                  </a:ext>
                </a:extLst>
              </a:tr>
              <a:tr h="1210870">
                <a:tc>
                  <a:txBody>
                    <a:bodyPr/>
                    <a:lstStyle/>
                    <a:p>
                      <a:pPr marL="0" marR="0">
                        <a:spcBef>
                          <a:spcPts val="0"/>
                        </a:spcBef>
                        <a:spcAft>
                          <a:spcPts val="0"/>
                        </a:spcAft>
                      </a:pPr>
                      <a:r>
                        <a:rPr lang="en-US" sz="1800" dirty="0">
                          <a:effectLst/>
                        </a:rPr>
                        <a:t>11-12 years</a:t>
                      </a:r>
                      <a:endParaRPr lang="en-US" sz="1800" b="1" dirty="0">
                        <a:effectLst/>
                        <a:latin typeface="Franklin Gothic Book" panose="020B0503020102020204" pitchFamily="34" charset="0"/>
                        <a:ea typeface="Calibri"/>
                        <a:cs typeface="Times New Roman"/>
                      </a:endParaRPr>
                    </a:p>
                  </a:txBody>
                  <a:tcPr marL="38586" marR="38586" marT="0" marB="0" anchor="ctr"/>
                </a:tc>
                <a:tc>
                  <a:txBody>
                    <a:bodyPr/>
                    <a:lstStyle/>
                    <a:p>
                      <a:pPr marL="342900" marR="0" lvl="0" indent="-342900">
                        <a:spcBef>
                          <a:spcPts val="0"/>
                        </a:spcBef>
                        <a:spcAft>
                          <a:spcPts val="0"/>
                        </a:spcAft>
                        <a:buFont typeface="Symbol"/>
                        <a:buChar char=""/>
                      </a:pPr>
                      <a:r>
                        <a:rPr lang="en-US" sz="1800" b="1" dirty="0">
                          <a:effectLst/>
                        </a:rPr>
                        <a:t>Tdap*</a:t>
                      </a:r>
                    </a:p>
                    <a:p>
                      <a:pPr marL="342900" marR="0" lvl="0" indent="-342900">
                        <a:spcBef>
                          <a:spcPts val="0"/>
                        </a:spcBef>
                        <a:spcAft>
                          <a:spcPts val="0"/>
                        </a:spcAft>
                        <a:buFont typeface="Symbol"/>
                        <a:buChar char=""/>
                      </a:pPr>
                      <a:r>
                        <a:rPr lang="en-US" sz="1800" b="1" dirty="0">
                          <a:effectLst/>
                        </a:rPr>
                        <a:t>HPV</a:t>
                      </a:r>
                    </a:p>
                    <a:p>
                      <a:pPr marL="342900" marR="0" lvl="0" indent="-342900">
                        <a:spcBef>
                          <a:spcPts val="0"/>
                        </a:spcBef>
                        <a:spcAft>
                          <a:spcPts val="0"/>
                        </a:spcAft>
                        <a:buFont typeface="Symbol"/>
                        <a:buChar char=""/>
                      </a:pPr>
                      <a:r>
                        <a:rPr lang="en-US" sz="1800" b="1" dirty="0">
                          <a:effectLst/>
                        </a:rPr>
                        <a:t>Meningococcal conjugate*</a:t>
                      </a:r>
                      <a:endParaRPr lang="en-US" sz="1800" b="1" dirty="0">
                        <a:effectLst/>
                        <a:latin typeface="Franklin Gothic Book" panose="020B0503020102020204" pitchFamily="34" charset="0"/>
                        <a:ea typeface="Calibri"/>
                        <a:cs typeface="Times New Roman"/>
                      </a:endParaRPr>
                    </a:p>
                  </a:txBody>
                  <a:tcPr marL="38586" marR="38586" marT="0" marB="0" anchor="ctr"/>
                </a:tc>
                <a:extLst>
                  <a:ext uri="{0D108BD9-81ED-4DB2-BD59-A6C34878D82A}">
                    <a16:rowId xmlns:a16="http://schemas.microsoft.com/office/drawing/2014/main" val="10001"/>
                  </a:ext>
                </a:extLst>
              </a:tr>
              <a:tr h="699574">
                <a:tc>
                  <a:txBody>
                    <a:bodyPr/>
                    <a:lstStyle/>
                    <a:p>
                      <a:pPr marL="0" marR="0">
                        <a:spcBef>
                          <a:spcPts val="0"/>
                        </a:spcBef>
                        <a:spcAft>
                          <a:spcPts val="0"/>
                        </a:spcAft>
                      </a:pPr>
                      <a:r>
                        <a:rPr lang="en-US" sz="1800" dirty="0">
                          <a:effectLst/>
                        </a:rPr>
                        <a:t>16 years</a:t>
                      </a:r>
                      <a:endParaRPr lang="en-US" sz="1800" b="1" dirty="0">
                        <a:effectLst/>
                        <a:latin typeface="Franklin Gothic Book" panose="020B0503020102020204" pitchFamily="34" charset="0"/>
                        <a:ea typeface="Calibri"/>
                        <a:cs typeface="Times New Roman"/>
                      </a:endParaRPr>
                    </a:p>
                  </a:txBody>
                  <a:tcPr marL="38586" marR="38586" marT="0" marB="0" anchor="ctr"/>
                </a:tc>
                <a:tc>
                  <a:txBody>
                    <a:bodyPr/>
                    <a:lstStyle/>
                    <a:p>
                      <a:pPr marL="342900" marR="0" lvl="0" indent="-342900">
                        <a:spcBef>
                          <a:spcPts val="0"/>
                        </a:spcBef>
                        <a:spcAft>
                          <a:spcPts val="0"/>
                        </a:spcAft>
                        <a:buFont typeface="Symbol"/>
                        <a:buChar char=""/>
                      </a:pPr>
                      <a:r>
                        <a:rPr lang="en-US" sz="1800" dirty="0">
                          <a:effectLst/>
                        </a:rPr>
                        <a:t>Meningococcal conjugate (booster)</a:t>
                      </a:r>
                      <a:endParaRPr lang="en-US" sz="1800" b="0" dirty="0">
                        <a:effectLst/>
                        <a:latin typeface="Franklin Gothic Book" panose="020B0503020102020204" pitchFamily="34" charset="0"/>
                        <a:ea typeface="Calibri"/>
                        <a:cs typeface="Times New Roman"/>
                      </a:endParaRPr>
                    </a:p>
                  </a:txBody>
                  <a:tcPr marL="38586" marR="38586" marT="0" marB="0" anchor="ctr"/>
                </a:tc>
                <a:extLst>
                  <a:ext uri="{0D108BD9-81ED-4DB2-BD59-A6C34878D82A}">
                    <a16:rowId xmlns:a16="http://schemas.microsoft.com/office/drawing/2014/main" val="10002"/>
                  </a:ext>
                </a:extLst>
              </a:tr>
              <a:tr h="1068441">
                <a:tc>
                  <a:txBody>
                    <a:bodyPr/>
                    <a:lstStyle/>
                    <a:p>
                      <a:pPr marL="0" marR="0">
                        <a:spcBef>
                          <a:spcPts val="0"/>
                        </a:spcBef>
                        <a:spcAft>
                          <a:spcPts val="0"/>
                        </a:spcAft>
                      </a:pPr>
                      <a:r>
                        <a:rPr lang="en-US" sz="1800" dirty="0">
                          <a:effectLst/>
                        </a:rPr>
                        <a:t>All ages</a:t>
                      </a:r>
                      <a:endParaRPr lang="en-US" sz="1800" b="1" dirty="0">
                        <a:effectLst/>
                        <a:latin typeface="Franklin Gothic Book" panose="020B0503020102020204" pitchFamily="34" charset="0"/>
                        <a:ea typeface="Calibri"/>
                        <a:cs typeface="Times New Roman"/>
                      </a:endParaRPr>
                    </a:p>
                  </a:txBody>
                  <a:tcPr marL="38586" marR="38586" marT="0" marB="0" anchor="ctr"/>
                </a:tc>
                <a:tc>
                  <a:txBody>
                    <a:bodyPr/>
                    <a:lstStyle/>
                    <a:p>
                      <a:pPr marL="342900" marR="0" lvl="0" indent="-342900">
                        <a:spcBef>
                          <a:spcPts val="0"/>
                        </a:spcBef>
                        <a:spcAft>
                          <a:spcPts val="0"/>
                        </a:spcAft>
                        <a:buFont typeface="Symbol"/>
                        <a:buChar char=""/>
                      </a:pPr>
                      <a:r>
                        <a:rPr lang="en-US" sz="1800" b="1" dirty="0">
                          <a:effectLst/>
                        </a:rPr>
                        <a:t>Flu (each year)</a:t>
                      </a:r>
                    </a:p>
                    <a:p>
                      <a:pPr marL="342900" marR="0" lvl="0" indent="-342900">
                        <a:spcBef>
                          <a:spcPts val="0"/>
                        </a:spcBef>
                        <a:spcAft>
                          <a:spcPts val="0"/>
                        </a:spcAft>
                        <a:buFont typeface="Symbol"/>
                        <a:buChar char=""/>
                      </a:pPr>
                      <a:r>
                        <a:rPr lang="en-US" sz="1800" dirty="0">
                          <a:effectLst/>
                        </a:rPr>
                        <a:t>Catch-up vaccines (as needed)</a:t>
                      </a:r>
                    </a:p>
                    <a:p>
                      <a:pPr marL="342900" marR="0" lvl="0" indent="-342900">
                        <a:spcBef>
                          <a:spcPts val="0"/>
                        </a:spcBef>
                        <a:spcAft>
                          <a:spcPts val="0"/>
                        </a:spcAft>
                        <a:buFont typeface="Symbol"/>
                        <a:buChar char=""/>
                      </a:pPr>
                      <a:r>
                        <a:rPr lang="en-US" sz="1800" dirty="0">
                          <a:effectLst/>
                        </a:rPr>
                        <a:t>Travel-specific vaccines (as needed)</a:t>
                      </a:r>
                      <a:endParaRPr lang="en-US" sz="1800" b="0" dirty="0">
                        <a:effectLst/>
                        <a:latin typeface="Franklin Gothic Book" panose="020B0503020102020204" pitchFamily="34" charset="0"/>
                        <a:ea typeface="Calibri"/>
                        <a:cs typeface="Times New Roman"/>
                      </a:endParaRPr>
                    </a:p>
                  </a:txBody>
                  <a:tcPr marL="38586" marR="38586" marT="0" marB="0" anchor="ctr"/>
                </a:tc>
                <a:extLst>
                  <a:ext uri="{0D108BD9-81ED-4DB2-BD59-A6C34878D82A}">
                    <a16:rowId xmlns:a16="http://schemas.microsoft.com/office/drawing/2014/main" val="10003"/>
                  </a:ext>
                </a:extLst>
              </a:tr>
            </a:tbl>
          </a:graphicData>
        </a:graphic>
      </p:graphicFrame>
      <p:sp>
        <p:nvSpPr>
          <p:cNvPr id="3" name="TextBox 2"/>
          <p:cNvSpPr txBox="1"/>
          <p:nvPr/>
        </p:nvSpPr>
        <p:spPr>
          <a:xfrm>
            <a:off x="6692135" y="5045985"/>
            <a:ext cx="2615294" cy="265457"/>
          </a:xfrm>
          <a:prstGeom prst="rect">
            <a:avLst/>
          </a:prstGeom>
          <a:noFill/>
        </p:spPr>
        <p:txBody>
          <a:bodyPr wrap="square" rtlCol="0">
            <a:spAutoFit/>
          </a:bodyPr>
          <a:lstStyle/>
          <a:p>
            <a:pPr defTabSz="685800"/>
            <a:r>
              <a:rPr lang="en-US" sz="1125" i="1" dirty="0">
                <a:solidFill>
                  <a:prstClr val="black"/>
                </a:solidFill>
                <a:latin typeface="Franklin Gothic Book" panose="020B0503020102020204" pitchFamily="34" charset="0"/>
              </a:rPr>
              <a:t>* Indicates NJ school requirement</a:t>
            </a:r>
          </a:p>
        </p:txBody>
      </p:sp>
      <p:sp>
        <p:nvSpPr>
          <p:cNvPr id="5" name="Rectangle 4">
            <a:extLst>
              <a:ext uri="{FF2B5EF4-FFF2-40B4-BE49-F238E27FC236}">
                <a16:creationId xmlns:a16="http://schemas.microsoft.com/office/drawing/2014/main" id="{EAC5B3E7-D76B-43F7-97DF-9F21626AEA2E}"/>
              </a:ext>
            </a:extLst>
          </p:cNvPr>
          <p:cNvSpPr/>
          <p:nvPr/>
        </p:nvSpPr>
        <p:spPr>
          <a:xfrm>
            <a:off x="117866" y="6564959"/>
            <a:ext cx="7261503" cy="276999"/>
          </a:xfrm>
          <a:prstGeom prst="rect">
            <a:avLst/>
          </a:prstGeom>
        </p:spPr>
        <p:txBody>
          <a:bodyPr wrap="square">
            <a:spAutoFit/>
          </a:bodyPr>
          <a:lstStyle/>
          <a:p>
            <a:pPr defTabSz="685800"/>
            <a:r>
              <a:rPr lang="en-US" sz="1200" b="1" dirty="0"/>
              <a:t>Source: </a:t>
            </a:r>
            <a:r>
              <a:rPr lang="en-US" sz="1200" dirty="0">
                <a:solidFill>
                  <a:prstClr val="black"/>
                </a:solidFill>
                <a:hlinkClick r:id="rId3"/>
              </a:rPr>
              <a:t>www.cdc.gov/vaccines/schedules/downloads/child/0-18yrs-child-combined-schedule.pdf</a:t>
            </a:r>
            <a:r>
              <a:rPr lang="en-US" sz="1200" dirty="0">
                <a:solidFill>
                  <a:prstClr val="black"/>
                </a:solidFill>
              </a:rPr>
              <a:t> </a:t>
            </a:r>
          </a:p>
        </p:txBody>
      </p:sp>
    </p:spTree>
    <p:extLst>
      <p:ext uri="{BB962C8B-B14F-4D97-AF65-F5344CB8AC3E}">
        <p14:creationId xmlns:p14="http://schemas.microsoft.com/office/powerpoint/2010/main" val="207072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F15054-0896-4601-B2E9-E48EDF7490D2}"/>
              </a:ext>
            </a:extLst>
          </p:cNvPr>
          <p:cNvPicPr>
            <a:picLocks noGrp="1" noChangeAspect="1"/>
          </p:cNvPicPr>
          <p:nvPr>
            <p:ph idx="1"/>
          </p:nvPr>
        </p:nvPicPr>
        <p:blipFill rotWithShape="1">
          <a:blip r:embed="rId3"/>
          <a:srcRect l="6089" r="2576"/>
          <a:stretch/>
        </p:blipFill>
        <p:spPr>
          <a:xfrm>
            <a:off x="5037221" y="951513"/>
            <a:ext cx="6609348" cy="4581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F4FD27AC-FE90-4178-9605-CD36F7F83896}"/>
              </a:ext>
            </a:extLst>
          </p:cNvPr>
          <p:cNvSpPr>
            <a:spLocks noGrp="1"/>
          </p:cNvSpPr>
          <p:nvPr>
            <p:ph type="title"/>
          </p:nvPr>
        </p:nvSpPr>
        <p:spPr/>
        <p:txBody>
          <a:bodyPr/>
          <a:lstStyle/>
          <a:p>
            <a:r>
              <a:rPr lang="en-US" dirty="0"/>
              <a:t>Tdap vaccine</a:t>
            </a:r>
          </a:p>
        </p:txBody>
      </p:sp>
      <p:sp>
        <p:nvSpPr>
          <p:cNvPr id="7" name="Rectangle 6">
            <a:extLst>
              <a:ext uri="{FF2B5EF4-FFF2-40B4-BE49-F238E27FC236}">
                <a16:creationId xmlns:a16="http://schemas.microsoft.com/office/drawing/2014/main" id="{C848C596-A87F-4DDB-8F03-97C7F34AC475}"/>
              </a:ext>
            </a:extLst>
          </p:cNvPr>
          <p:cNvSpPr/>
          <p:nvPr/>
        </p:nvSpPr>
        <p:spPr>
          <a:xfrm>
            <a:off x="117866" y="6564959"/>
            <a:ext cx="7261503" cy="276999"/>
          </a:xfrm>
          <a:prstGeom prst="rect">
            <a:avLst/>
          </a:prstGeom>
        </p:spPr>
        <p:txBody>
          <a:bodyPr wrap="square">
            <a:spAutoFit/>
          </a:bodyPr>
          <a:lstStyle/>
          <a:p>
            <a:pPr defTabSz="685800"/>
            <a:r>
              <a:rPr lang="en-US" sz="1200" b="1" dirty="0"/>
              <a:t>Source:</a:t>
            </a:r>
            <a:endParaRPr lang="en-US" sz="1200" dirty="0">
              <a:solidFill>
                <a:prstClr val="black"/>
              </a:solidFill>
            </a:endParaRPr>
          </a:p>
        </p:txBody>
      </p:sp>
    </p:spTree>
    <p:extLst>
      <p:ext uri="{BB962C8B-B14F-4D97-AF65-F5344CB8AC3E}">
        <p14:creationId xmlns:p14="http://schemas.microsoft.com/office/powerpoint/2010/main" val="330851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11">
            <a:extLst>
              <a:ext uri="{FF2B5EF4-FFF2-40B4-BE49-F238E27FC236}">
                <a16:creationId xmlns:a16="http://schemas.microsoft.com/office/drawing/2014/main" id="{EEBFE578-076D-486E-A9A6-1021DFC3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13">
            <a:extLst>
              <a:ext uri="{FF2B5EF4-FFF2-40B4-BE49-F238E27FC236}">
                <a16:creationId xmlns:a16="http://schemas.microsoft.com/office/drawing/2014/main" id="{2CBA6443-6AAD-48B5-B23B-9A82492905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3D7C0760-E0B7-4957-BDD4-7EA5B6F3FB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EB69FDE5-28EA-4A27-8868-86EBEA358C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4D7EE149-3A69-452E-A729-CBE5BDE659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FA4563C1-61D3-4DEF-86FC-465F7E9D3A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0A9D8708-7B06-440D-B0BD-8B40217A2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7A6A5A41-E61B-447D-A93D-09E2026D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C7F3116D-DE91-4FC5-9B08-B15C8A48A9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59D4E2B9-ED28-4029-9897-045C602D96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D8853FF5-41D4-46A5-B876-A29320C72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4A35CA74-FF57-493A-B935-FA61089973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7C1F6C8A-D186-4F7D-B1C1-95E14128EF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CC414E3C-15E1-4D3C-94F3-DA332594C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1CBB9BBD-5E76-4688-B104-083784471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944880F8-5573-4C00-830B-53FDC42684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F839EAE7-6C63-43B3-AA8E-EE93AD8565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C2B4420A-8A5D-44F6-8874-3E5FFF72E9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D35A8ECB-4DD0-4EE0-A43D-4A807D1351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10117505-1C15-4179-B64B-08B38F6D49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340CE604-569C-4EDF-840D-7B7B1E2E6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E9A6D337-2A45-4076-8A10-833E12B2D6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5F163DB6-D37C-44F3-B0D1-ECA09653EC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36">
            <a:extLst>
              <a:ext uri="{FF2B5EF4-FFF2-40B4-BE49-F238E27FC236}">
                <a16:creationId xmlns:a16="http://schemas.microsoft.com/office/drawing/2014/main" id="{9EDBA622-B13A-49B3-B531-8336221B2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8" name="Rectangle 37">
              <a:extLst>
                <a:ext uri="{FF2B5EF4-FFF2-40B4-BE49-F238E27FC236}">
                  <a16:creationId xmlns:a16="http://schemas.microsoft.com/office/drawing/2014/main" id="{A013835D-BB03-48C5-8EC1-13B525D0E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22">
              <a:extLst>
                <a:ext uri="{FF2B5EF4-FFF2-40B4-BE49-F238E27FC236}">
                  <a16:creationId xmlns:a16="http://schemas.microsoft.com/office/drawing/2014/main" id="{91EF513E-E2E4-4315-A562-AD14C9D1A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4CB332D-DE92-4BB5-8033-0E3E388DA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867458E5-93E1-4284-A918-10A622FF87FF}"/>
              </a:ext>
            </a:extLst>
          </p:cNvPr>
          <p:cNvSpPr>
            <a:spLocks noGrp="1"/>
          </p:cNvSpPr>
          <p:nvPr>
            <p:ph type="title"/>
          </p:nvPr>
        </p:nvSpPr>
        <p:spPr>
          <a:xfrm>
            <a:off x="888631" y="2358391"/>
            <a:ext cx="3498979" cy="2453676"/>
          </a:xfrm>
        </p:spPr>
        <p:txBody>
          <a:bodyPr>
            <a:normAutofit/>
          </a:bodyPr>
          <a:lstStyle/>
          <a:p>
            <a:r>
              <a:rPr lang="en-US" dirty="0"/>
              <a:t>Meningococcal Disease</a:t>
            </a:r>
          </a:p>
        </p:txBody>
      </p:sp>
      <p:sp useBgFill="1">
        <p:nvSpPr>
          <p:cNvPr id="42" name="Rectangle 41">
            <a:extLst>
              <a:ext uri="{FF2B5EF4-FFF2-40B4-BE49-F238E27FC236}">
                <a16:creationId xmlns:a16="http://schemas.microsoft.com/office/drawing/2014/main" id="{BCCC64C7-03DB-4110-8289-34C326ECD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7"/>
            <a:ext cx="6269015" cy="238103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rain in head">
            <a:extLst>
              <a:ext uri="{FF2B5EF4-FFF2-40B4-BE49-F238E27FC236}">
                <a16:creationId xmlns:a16="http://schemas.microsoft.com/office/drawing/2014/main" id="{F924CF86-C52E-497C-AB61-EC2EA51A54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9444" y="606237"/>
            <a:ext cx="2045404" cy="2045404"/>
          </a:xfrm>
          <a:prstGeom prst="rect">
            <a:avLst/>
          </a:prstGeom>
          <a:ln w="9525">
            <a:noFill/>
          </a:ln>
        </p:spPr>
      </p:pic>
      <p:graphicFrame>
        <p:nvGraphicFramePr>
          <p:cNvPr id="9" name="Content Placeholder 8">
            <a:extLst>
              <a:ext uri="{FF2B5EF4-FFF2-40B4-BE49-F238E27FC236}">
                <a16:creationId xmlns:a16="http://schemas.microsoft.com/office/drawing/2014/main" id="{40E42F94-A283-4A6F-A63D-D8FB26D69E2B}"/>
              </a:ext>
            </a:extLst>
          </p:cNvPr>
          <p:cNvGraphicFramePr>
            <a:graphicFrameLocks noGrp="1"/>
          </p:cNvGraphicFramePr>
          <p:nvPr>
            <p:ph idx="1"/>
            <p:extLst>
              <p:ext uri="{D42A27DB-BD31-4B8C-83A1-F6EECF244321}">
                <p14:modId xmlns:p14="http://schemas.microsoft.com/office/powerpoint/2010/main" val="1992864689"/>
              </p:ext>
            </p:extLst>
          </p:nvPr>
        </p:nvGraphicFramePr>
        <p:xfrm>
          <a:off x="4870451" y="2423148"/>
          <a:ext cx="7043391" cy="3586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4" name="Rectangle 43">
            <a:extLst>
              <a:ext uri="{FF2B5EF4-FFF2-40B4-BE49-F238E27FC236}">
                <a16:creationId xmlns:a16="http://schemas.microsoft.com/office/drawing/2014/main" id="{BA717B1D-2C1B-4F1C-83CF-8EE3415D0E09}"/>
              </a:ext>
            </a:extLst>
          </p:cNvPr>
          <p:cNvSpPr/>
          <p:nvPr/>
        </p:nvSpPr>
        <p:spPr>
          <a:xfrm>
            <a:off x="0" y="6534834"/>
            <a:ext cx="8065613" cy="276999"/>
          </a:xfrm>
          <a:prstGeom prst="rect">
            <a:avLst/>
          </a:prstGeom>
        </p:spPr>
        <p:txBody>
          <a:bodyPr wrap="square">
            <a:spAutoFit/>
          </a:bodyPr>
          <a:lstStyle/>
          <a:p>
            <a:r>
              <a:rPr lang="en-US" sz="1200" b="1" dirty="0">
                <a:cs typeface="Times New Roman" panose="02020603050405020304" pitchFamily="18" charset="0"/>
              </a:rPr>
              <a:t>Source: </a:t>
            </a:r>
            <a:r>
              <a:rPr lang="en-US" sz="1200" dirty="0">
                <a:cs typeface="Times New Roman" panose="02020603050405020304" pitchFamily="18" charset="0"/>
                <a:hlinkClick r:id="rId10"/>
              </a:rPr>
              <a:t>www.cdc.gov/vaccines/vpd/mening/index.html</a:t>
            </a:r>
            <a:r>
              <a:rPr lang="en-US" sz="1200" b="1" dirty="0">
                <a:cs typeface="Times New Roman" panose="02020603050405020304" pitchFamily="18" charset="0"/>
              </a:rPr>
              <a:t>   </a:t>
            </a:r>
            <a:endParaRPr lang="en-US" sz="1200" dirty="0"/>
          </a:p>
        </p:txBody>
      </p:sp>
    </p:spTree>
    <p:extLst>
      <p:ext uri="{BB962C8B-B14F-4D97-AF65-F5344CB8AC3E}">
        <p14:creationId xmlns:p14="http://schemas.microsoft.com/office/powerpoint/2010/main" val="370581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9308-4CFD-4725-8CE8-71A1C9771D1D}"/>
              </a:ext>
            </a:extLst>
          </p:cNvPr>
          <p:cNvSpPr>
            <a:spLocks noGrp="1"/>
          </p:cNvSpPr>
          <p:nvPr>
            <p:ph type="title"/>
          </p:nvPr>
        </p:nvSpPr>
        <p:spPr/>
        <p:txBody>
          <a:bodyPr/>
          <a:lstStyle/>
          <a:p>
            <a:r>
              <a:rPr lang="en-US" dirty="0"/>
              <a:t>Meningococcal vaccines</a:t>
            </a:r>
          </a:p>
        </p:txBody>
      </p:sp>
      <p:graphicFrame>
        <p:nvGraphicFramePr>
          <p:cNvPr id="4" name="Content Placeholder 3">
            <a:extLst>
              <a:ext uri="{FF2B5EF4-FFF2-40B4-BE49-F238E27FC236}">
                <a16:creationId xmlns:a16="http://schemas.microsoft.com/office/drawing/2014/main" id="{D6C8C302-6BFA-4FB5-8F34-FC47ABA57463}"/>
              </a:ext>
            </a:extLst>
          </p:cNvPr>
          <p:cNvGraphicFramePr>
            <a:graphicFrameLocks noGrp="1"/>
          </p:cNvGraphicFramePr>
          <p:nvPr>
            <p:ph idx="1"/>
            <p:extLst>
              <p:ext uri="{D42A27DB-BD31-4B8C-83A1-F6EECF244321}">
                <p14:modId xmlns:p14="http://schemas.microsoft.com/office/powerpoint/2010/main" val="90056623"/>
              </p:ext>
            </p:extLst>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339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9ADAE7-9A41-4B99-AD3E-4ADB42654D5A}"/>
              </a:ext>
            </a:extLst>
          </p:cNvPr>
          <p:cNvSpPr>
            <a:spLocks noGrp="1"/>
          </p:cNvSpPr>
          <p:nvPr>
            <p:ph type="title"/>
          </p:nvPr>
        </p:nvSpPr>
        <p:spPr/>
        <p:txBody>
          <a:bodyPr/>
          <a:lstStyle/>
          <a:p>
            <a:r>
              <a:rPr lang="en-US" dirty="0"/>
              <a:t>Flu Vaccine</a:t>
            </a:r>
          </a:p>
        </p:txBody>
      </p:sp>
      <p:sp>
        <p:nvSpPr>
          <p:cNvPr id="3" name="Content Placeholder 2">
            <a:extLst>
              <a:ext uri="{FF2B5EF4-FFF2-40B4-BE49-F238E27FC236}">
                <a16:creationId xmlns:a16="http://schemas.microsoft.com/office/drawing/2014/main" id="{379F9B88-2299-4C73-83D4-4BEB88F92722}"/>
              </a:ext>
            </a:extLst>
          </p:cNvPr>
          <p:cNvSpPr>
            <a:spLocks noGrp="1"/>
          </p:cNvSpPr>
          <p:nvPr>
            <p:ph idx="1"/>
          </p:nvPr>
        </p:nvSpPr>
        <p:spPr>
          <a:xfrm>
            <a:off x="5353211" y="1796566"/>
            <a:ext cx="5648355" cy="3563159"/>
          </a:xfrm>
        </p:spPr>
        <p:txBody>
          <a:bodyPr>
            <a:normAutofit/>
          </a:bodyPr>
          <a:lstStyle/>
          <a:p>
            <a:r>
              <a:rPr lang="en-US" dirty="0">
                <a:latin typeface="Georgia" panose="02040502050405020303" pitchFamily="18" charset="0"/>
              </a:rPr>
              <a:t>Influenza (“flu”) is a highly contagious (easily spread) respiratory illness</a:t>
            </a:r>
          </a:p>
          <a:p>
            <a:r>
              <a:rPr lang="en-US" dirty="0">
                <a:latin typeface="Georgia" panose="02040502050405020303" pitchFamily="18" charset="0"/>
              </a:rPr>
              <a:t>Symptoms include coughing, fever, body aches, headaches</a:t>
            </a:r>
          </a:p>
          <a:p>
            <a:r>
              <a:rPr lang="en-US" dirty="0">
                <a:latin typeface="Georgia" panose="02040502050405020303" pitchFamily="18" charset="0"/>
              </a:rPr>
              <a:t>Flu vaccine is recommended for those 6 months of age and older during each flu season</a:t>
            </a:r>
            <a:endParaRPr lang="en-US" dirty="0"/>
          </a:p>
          <a:p>
            <a:endParaRPr lang="en-US" dirty="0"/>
          </a:p>
        </p:txBody>
      </p:sp>
      <p:pic>
        <p:nvPicPr>
          <p:cNvPr id="4" name="Picture 3" descr="C:\Users\jsmith\AppData\Local\Microsoft\Windows\Temporary Internet Files\Content.IE5\WAHPUQUL\MC900280753[1].wmf">
            <a:extLst>
              <a:ext uri="{FF2B5EF4-FFF2-40B4-BE49-F238E27FC236}">
                <a16:creationId xmlns:a16="http://schemas.microsoft.com/office/drawing/2014/main" id="{38BCFFC1-048C-4F2D-B6DA-00407A130E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11132" y="0"/>
            <a:ext cx="2380868" cy="2335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623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DB07893-3BE3-42E0-BC35-1ED54907AA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017C40D5-034D-4017-BF93-E3AF61334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927D23A-8D45-4A3B-8292-9802CAFA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54AC8502-82EF-488F-A769-2C9758D57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45863BAB-21F5-40D8-8054-4F5A5A71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6CDFFA9-CB9B-4224-8693-FAE0CA753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6A01934-284E-4BCA-8E7F-4EA1ADCD0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BD25195C-9A0F-42C0-BCFA-8AE824C6B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24C254B-4197-4951-84F7-896F441B10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1F330C8-1F40-4D4E-B39D-025179503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715F280-155E-440C-8A04-ADB44B96B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1EA02B-84E6-4BDF-802F-538089720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A8D6E22-477E-4554-9DD7-4AAF82DC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FABD280D-079A-453F-BB67-25DE0CFFA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65E1FB9-E675-439E-B4AD-7A83D283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3F22E98-36D4-4717-BD18-7D82C5C6C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D514B26-F1E3-4FC5-9971-32D9BD659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25A493F-B70E-453E-879D-AF04AAC5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7B5899C-8596-4D71-8853-45318E11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3B9C14FC-56CE-46EA-B8CA-5AC43CEEB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20A4E56-ACC6-4224-90CA-D55AFD8706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AC651636-2851-41D1-8CA5-308118F36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59909CA5-DB2C-4B0F-A986-58751C05A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8C7AC88B-4F8C-418E-9D03-D36DE2792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07DF423B-20EE-4B4E-9331-08534D6E4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68B0462-75E9-4B1D-8B86-70E9E8F4C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54E69918-1325-4CA2-9AB0-85EE8D6D82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7A5071B7-1CAE-4E86-9CA1-F918E5ED3A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15A709AE-C597-4F0F-9CAA-FE0F9071D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A413C053-C9C1-4E6A-B009-C4B4DDAB90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E5AE5B33-92CA-42D0-B84A-7AFE673AB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C9CFEC47-604F-4921-8C95-501EDBD84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27449E73-1609-4FCE-B4A0-7C4BA7E1F5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212DE114-EF7D-4E44-B0AA-C84E525E94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7368FDEB-E7AA-4C77-B71A-98163A4669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A0649E67-96B5-4930-98AF-82AC946092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926C88EF-A37D-44C3-934C-42AA5B5121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C0442B81-6DBB-491C-B230-2467852269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93426BCC-D22C-403C-8DCC-D90D2298D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267F8A8D-44CE-4AF4-9157-8A83CC462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4A8C909B-F38A-40E8-AFDA-DC78B0861A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1979438-48F8-498A-9404-803B48B99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43C1135D-3BE6-4AA0-9092-DA224D361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F3056CE6-A290-4B53-A183-2F813443C6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336073A9-4BB3-4518-95E4-42138439A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9" name="Rectangle 58">
            <a:extLst>
              <a:ext uri="{FF2B5EF4-FFF2-40B4-BE49-F238E27FC236}">
                <a16:creationId xmlns:a16="http://schemas.microsoft.com/office/drawing/2014/main" id="{28981D50-41EB-47B6-A74B-B4590663D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NA">
            <a:extLst>
              <a:ext uri="{FF2B5EF4-FFF2-40B4-BE49-F238E27FC236}">
                <a16:creationId xmlns:a16="http://schemas.microsoft.com/office/drawing/2014/main" id="{BD20537A-397E-4ABA-9C16-BCA5CE210B3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56740" y="321731"/>
            <a:ext cx="3477458" cy="3477458"/>
          </a:xfrm>
          <a:prstGeom prst="rect">
            <a:avLst/>
          </a:prstGeom>
          <a:ln w="12700">
            <a:noFill/>
          </a:ln>
        </p:spPr>
      </p:pic>
      <p:grpSp>
        <p:nvGrpSpPr>
          <p:cNvPr id="61" name="Group 60">
            <a:extLst>
              <a:ext uri="{FF2B5EF4-FFF2-40B4-BE49-F238E27FC236}">
                <a16:creationId xmlns:a16="http://schemas.microsoft.com/office/drawing/2014/main" id="{206AD6B3-B348-4CE7-AFAD-F882E7795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2" name="Isosceles Triangle 39">
              <a:extLst>
                <a:ext uri="{FF2B5EF4-FFF2-40B4-BE49-F238E27FC236}">
                  <a16:creationId xmlns:a16="http://schemas.microsoft.com/office/drawing/2014/main" id="{513F5A56-3C10-4EB6-A41F-B2387E13B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9931031-0A9A-4132-A62C-407AFAC3F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4B32737-9DD0-4DDD-B8BF-359B0F2FF090}"/>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Human Papillomavirus (HPV)</a:t>
            </a:r>
          </a:p>
        </p:txBody>
      </p:sp>
      <p:sp>
        <p:nvSpPr>
          <p:cNvPr id="3" name="Text Placeholder 2">
            <a:extLst>
              <a:ext uri="{FF2B5EF4-FFF2-40B4-BE49-F238E27FC236}">
                <a16:creationId xmlns:a16="http://schemas.microsoft.com/office/drawing/2014/main" id="{C5161055-8E88-4AA6-9406-54C442579411}"/>
              </a:ext>
            </a:extLst>
          </p:cNvPr>
          <p:cNvSpPr>
            <a:spLocks noGrp="1"/>
          </p:cNvSpPr>
          <p:nvPr>
            <p:ph type="body" idx="1"/>
          </p:nvPr>
        </p:nvSpPr>
        <p:spPr>
          <a:xfrm>
            <a:off x="1683983" y="5021137"/>
            <a:ext cx="8833654" cy="522636"/>
          </a:xfrm>
        </p:spPr>
        <p:txBody>
          <a:bodyPr vert="horz" lIns="91440" tIns="0" rIns="91440" bIns="45720" rtlCol="0">
            <a:normAutofit/>
          </a:bodyPr>
          <a:lstStyle/>
          <a:p>
            <a:pPr>
              <a:lnSpc>
                <a:spcPct val="100000"/>
              </a:lnSpc>
            </a:pPr>
            <a:r>
              <a:rPr lang="en-US" sz="1600" dirty="0"/>
              <a:t>A focus on HPV and the HPV vaccine</a:t>
            </a:r>
          </a:p>
        </p:txBody>
      </p:sp>
    </p:spTree>
    <p:extLst>
      <p:ext uri="{BB962C8B-B14F-4D97-AF65-F5344CB8AC3E}">
        <p14:creationId xmlns:p14="http://schemas.microsoft.com/office/powerpoint/2010/main" val="240416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17D9B2-23ED-49EE-A24D-61DA05C40302}"/>
              </a:ext>
            </a:extLst>
          </p:cNvPr>
          <p:cNvSpPr/>
          <p:nvPr/>
        </p:nvSpPr>
        <p:spPr>
          <a:xfrm>
            <a:off x="39797" y="6489303"/>
            <a:ext cx="7163109" cy="461665"/>
          </a:xfrm>
          <a:prstGeom prst="rect">
            <a:avLst/>
          </a:prstGeom>
        </p:spPr>
        <p:txBody>
          <a:bodyPr wrap="square">
            <a:spAutoFit/>
          </a:bodyPr>
          <a:lstStyle/>
          <a:p>
            <a:r>
              <a:rPr lang="en-US" sz="1200" b="1" dirty="0"/>
              <a:t>Source</a:t>
            </a:r>
            <a:r>
              <a:rPr lang="en-US" sz="1200" dirty="0"/>
              <a:t>: </a:t>
            </a:r>
            <a:r>
              <a:rPr lang="en-US" sz="1200" dirty="0">
                <a:hlinkClick r:id="rId3"/>
              </a:rPr>
              <a:t>www.cancer.gov/about-cancer/causes-prevention/risk/infectious-agents/hpv-and-cancer</a:t>
            </a:r>
            <a:endParaRPr lang="en-US" sz="1200" dirty="0"/>
          </a:p>
          <a:p>
            <a:endParaRPr lang="en-US" sz="1200" dirty="0"/>
          </a:p>
        </p:txBody>
      </p:sp>
      <p:graphicFrame>
        <p:nvGraphicFramePr>
          <p:cNvPr id="8" name="Diagram 7">
            <a:extLst>
              <a:ext uri="{FF2B5EF4-FFF2-40B4-BE49-F238E27FC236}">
                <a16:creationId xmlns:a16="http://schemas.microsoft.com/office/drawing/2014/main" id="{0F6000B6-EA3C-446F-8BD6-B0F17DA55134}"/>
              </a:ext>
            </a:extLst>
          </p:cNvPr>
          <p:cNvGraphicFramePr/>
          <p:nvPr>
            <p:extLst>
              <p:ext uri="{D42A27DB-BD31-4B8C-83A1-F6EECF244321}">
                <p14:modId xmlns:p14="http://schemas.microsoft.com/office/powerpoint/2010/main" val="3008684428"/>
              </p:ext>
            </p:extLst>
          </p:nvPr>
        </p:nvGraphicFramePr>
        <p:xfrm>
          <a:off x="4951281" y="1576462"/>
          <a:ext cx="6593305" cy="3416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6">
            <a:extLst>
              <a:ext uri="{FF2B5EF4-FFF2-40B4-BE49-F238E27FC236}">
                <a16:creationId xmlns:a16="http://schemas.microsoft.com/office/drawing/2014/main" id="{F5AB6578-9C27-43AA-AB8A-B3ECEF263F8B}"/>
              </a:ext>
            </a:extLst>
          </p:cNvPr>
          <p:cNvSpPr>
            <a:spLocks noGrp="1"/>
          </p:cNvSpPr>
          <p:nvPr>
            <p:ph type="title"/>
          </p:nvPr>
        </p:nvSpPr>
        <p:spPr/>
        <p:txBody>
          <a:bodyPr/>
          <a:lstStyle/>
          <a:p>
            <a:r>
              <a:rPr lang="en-US" dirty="0"/>
              <a:t>Human Papillomavirus (HPV)</a:t>
            </a:r>
          </a:p>
        </p:txBody>
      </p:sp>
    </p:spTree>
    <p:extLst>
      <p:ext uri="{BB962C8B-B14F-4D97-AF65-F5344CB8AC3E}">
        <p14:creationId xmlns:p14="http://schemas.microsoft.com/office/powerpoint/2010/main" val="4151791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8" name="Group 138">
            <a:extLst>
              <a:ext uri="{FF2B5EF4-FFF2-40B4-BE49-F238E27FC236}">
                <a16:creationId xmlns:a16="http://schemas.microsoft.com/office/drawing/2014/main" id="{2F6A5B50-E0D9-4D15-9263-30F3A5D17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0" name="Freeform 5">
              <a:extLst>
                <a:ext uri="{FF2B5EF4-FFF2-40B4-BE49-F238E27FC236}">
                  <a16:creationId xmlns:a16="http://schemas.microsoft.com/office/drawing/2014/main" id="{107127FB-E13A-4A11-9C04-42F292EC6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6">
              <a:extLst>
                <a:ext uri="{FF2B5EF4-FFF2-40B4-BE49-F238E27FC236}">
                  <a16:creationId xmlns:a16="http://schemas.microsoft.com/office/drawing/2014/main" id="{B7082904-8D4E-49CD-86E6-315A52A01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7">
              <a:extLst>
                <a:ext uri="{FF2B5EF4-FFF2-40B4-BE49-F238E27FC236}">
                  <a16:creationId xmlns:a16="http://schemas.microsoft.com/office/drawing/2014/main" id="{F8C749C0-2B75-49F8-9C06-CFDE03E75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8">
              <a:extLst>
                <a:ext uri="{FF2B5EF4-FFF2-40B4-BE49-F238E27FC236}">
                  <a16:creationId xmlns:a16="http://schemas.microsoft.com/office/drawing/2014/main" id="{71C23F77-28FD-4E66-99B3-5D0AA56D6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4" name="Freeform 9">
              <a:extLst>
                <a:ext uri="{FF2B5EF4-FFF2-40B4-BE49-F238E27FC236}">
                  <a16:creationId xmlns:a16="http://schemas.microsoft.com/office/drawing/2014/main" id="{2D6E8D0A-C251-4EFF-BC77-260905C31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0">
              <a:extLst>
                <a:ext uri="{FF2B5EF4-FFF2-40B4-BE49-F238E27FC236}">
                  <a16:creationId xmlns:a16="http://schemas.microsoft.com/office/drawing/2014/main" id="{498A3662-EFEB-41C1-8757-D87A9A0D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1">
              <a:extLst>
                <a:ext uri="{FF2B5EF4-FFF2-40B4-BE49-F238E27FC236}">
                  <a16:creationId xmlns:a16="http://schemas.microsoft.com/office/drawing/2014/main" id="{F6A9501A-DA4E-458F-9695-D56456D1A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2">
              <a:extLst>
                <a:ext uri="{FF2B5EF4-FFF2-40B4-BE49-F238E27FC236}">
                  <a16:creationId xmlns:a16="http://schemas.microsoft.com/office/drawing/2014/main" id="{69E06B3E-52F9-4408-91ED-929EDD193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3">
              <a:extLst>
                <a:ext uri="{FF2B5EF4-FFF2-40B4-BE49-F238E27FC236}">
                  <a16:creationId xmlns:a16="http://schemas.microsoft.com/office/drawing/2014/main" id="{B1DC16CF-8A72-43DD-9627-8DC10D7EDC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4">
              <a:extLst>
                <a:ext uri="{FF2B5EF4-FFF2-40B4-BE49-F238E27FC236}">
                  <a16:creationId xmlns:a16="http://schemas.microsoft.com/office/drawing/2014/main" id="{0338C268-158D-4239-8757-F3F83EA5D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5">
              <a:extLst>
                <a:ext uri="{FF2B5EF4-FFF2-40B4-BE49-F238E27FC236}">
                  <a16:creationId xmlns:a16="http://schemas.microsoft.com/office/drawing/2014/main" id="{D212B900-7F36-47C5-85D6-4850CF2B1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6">
              <a:extLst>
                <a:ext uri="{FF2B5EF4-FFF2-40B4-BE49-F238E27FC236}">
                  <a16:creationId xmlns:a16="http://schemas.microsoft.com/office/drawing/2014/main" id="{2D770B02-0C2D-47F5-B9F9-4E6E4B9A5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7">
              <a:extLst>
                <a:ext uri="{FF2B5EF4-FFF2-40B4-BE49-F238E27FC236}">
                  <a16:creationId xmlns:a16="http://schemas.microsoft.com/office/drawing/2014/main" id="{9AABB9FD-D69F-44ED-9E2D-AB81EB7E9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8">
              <a:extLst>
                <a:ext uri="{FF2B5EF4-FFF2-40B4-BE49-F238E27FC236}">
                  <a16:creationId xmlns:a16="http://schemas.microsoft.com/office/drawing/2014/main" id="{418BC4F2-3D12-49E0-88B1-D8A02AE37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19">
              <a:extLst>
                <a:ext uri="{FF2B5EF4-FFF2-40B4-BE49-F238E27FC236}">
                  <a16:creationId xmlns:a16="http://schemas.microsoft.com/office/drawing/2014/main" id="{18855281-FB7D-47CA-B7C1-B189B205A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0">
              <a:extLst>
                <a:ext uri="{FF2B5EF4-FFF2-40B4-BE49-F238E27FC236}">
                  <a16:creationId xmlns:a16="http://schemas.microsoft.com/office/drawing/2014/main" id="{CA8BE106-EAA7-47BD-BA46-AEEAA5466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6" name="Freeform 21">
              <a:extLst>
                <a:ext uri="{FF2B5EF4-FFF2-40B4-BE49-F238E27FC236}">
                  <a16:creationId xmlns:a16="http://schemas.microsoft.com/office/drawing/2014/main" id="{9D27EC94-6277-4F7F-B6B4-C0802D188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7" name="Freeform 22">
              <a:extLst>
                <a:ext uri="{FF2B5EF4-FFF2-40B4-BE49-F238E27FC236}">
                  <a16:creationId xmlns:a16="http://schemas.microsoft.com/office/drawing/2014/main" id="{936B5E29-8BAE-40DD-B11E-05CBE9C72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23">
              <a:extLst>
                <a:ext uri="{FF2B5EF4-FFF2-40B4-BE49-F238E27FC236}">
                  <a16:creationId xmlns:a16="http://schemas.microsoft.com/office/drawing/2014/main" id="{C42FFF6D-4302-41B7-AE4C-30D193954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24">
              <a:extLst>
                <a:ext uri="{FF2B5EF4-FFF2-40B4-BE49-F238E27FC236}">
                  <a16:creationId xmlns:a16="http://schemas.microsoft.com/office/drawing/2014/main" id="{2976582E-0954-4513-A44F-042B316EC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25">
              <a:extLst>
                <a:ext uri="{FF2B5EF4-FFF2-40B4-BE49-F238E27FC236}">
                  <a16:creationId xmlns:a16="http://schemas.microsoft.com/office/drawing/2014/main" id="{C38B8BA8-97A4-45CD-ADDC-567C3DB54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9" name="Group 161">
            <a:extLst>
              <a:ext uri="{FF2B5EF4-FFF2-40B4-BE49-F238E27FC236}">
                <a16:creationId xmlns:a16="http://schemas.microsoft.com/office/drawing/2014/main" id="{615C0717-87F6-42AC-A435-7B1D643BA0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63" name="Rectangle 162">
              <a:extLst>
                <a:ext uri="{FF2B5EF4-FFF2-40B4-BE49-F238E27FC236}">
                  <a16:creationId xmlns:a16="http://schemas.microsoft.com/office/drawing/2014/main" id="{2A02AC5C-CEBA-4968-A829-3F1EEDCCF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Isosceles Triangle 22">
              <a:extLst>
                <a:ext uri="{FF2B5EF4-FFF2-40B4-BE49-F238E27FC236}">
                  <a16:creationId xmlns:a16="http://schemas.microsoft.com/office/drawing/2014/main" id="{E16E45FC-1614-41EA-9012-4FE0307C9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Rectangle 164">
              <a:extLst>
                <a:ext uri="{FF2B5EF4-FFF2-40B4-BE49-F238E27FC236}">
                  <a16:creationId xmlns:a16="http://schemas.microsoft.com/office/drawing/2014/main" id="{233AF14F-0808-4EC6-894C-34E7ACB04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200" name="Rectangle 166">
            <a:extLst>
              <a:ext uri="{FF2B5EF4-FFF2-40B4-BE49-F238E27FC236}">
                <a16:creationId xmlns:a16="http://schemas.microsoft.com/office/drawing/2014/main" id="{86A4A7BC-77D8-4805-9231-659498CC5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168">
            <a:extLst>
              <a:ext uri="{FF2B5EF4-FFF2-40B4-BE49-F238E27FC236}">
                <a16:creationId xmlns:a16="http://schemas.microsoft.com/office/drawing/2014/main" id="{455EFB23-7D5B-436F-8BB7-D00752486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0" name="Freeform 5">
              <a:extLst>
                <a:ext uri="{FF2B5EF4-FFF2-40B4-BE49-F238E27FC236}">
                  <a16:creationId xmlns:a16="http://schemas.microsoft.com/office/drawing/2014/main" id="{F223448E-7740-4F83-9B91-3FE1874B50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6">
              <a:extLst>
                <a:ext uri="{FF2B5EF4-FFF2-40B4-BE49-F238E27FC236}">
                  <a16:creationId xmlns:a16="http://schemas.microsoft.com/office/drawing/2014/main" id="{54041782-5F56-45C6-9DFF-8448BB3F2C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7">
              <a:extLst>
                <a:ext uri="{FF2B5EF4-FFF2-40B4-BE49-F238E27FC236}">
                  <a16:creationId xmlns:a16="http://schemas.microsoft.com/office/drawing/2014/main" id="{5D8DE9A0-55FB-4F0D-A8BA-30E0BD248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8">
              <a:extLst>
                <a:ext uri="{FF2B5EF4-FFF2-40B4-BE49-F238E27FC236}">
                  <a16:creationId xmlns:a16="http://schemas.microsoft.com/office/drawing/2014/main" id="{5BAB5395-AC18-477D-BB4C-E786E2E07F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9">
              <a:extLst>
                <a:ext uri="{FF2B5EF4-FFF2-40B4-BE49-F238E27FC236}">
                  <a16:creationId xmlns:a16="http://schemas.microsoft.com/office/drawing/2014/main" id="{EFB2F8CF-71DD-4D00-9D12-EE1E3F2859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
              <a:extLst>
                <a:ext uri="{FF2B5EF4-FFF2-40B4-BE49-F238E27FC236}">
                  <a16:creationId xmlns:a16="http://schemas.microsoft.com/office/drawing/2014/main" id="{B05F2004-FA01-489C-83FD-59538D955B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11">
              <a:extLst>
                <a:ext uri="{FF2B5EF4-FFF2-40B4-BE49-F238E27FC236}">
                  <a16:creationId xmlns:a16="http://schemas.microsoft.com/office/drawing/2014/main" id="{D7F17554-9366-40D8-BC32-6D50C7FC1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12">
              <a:extLst>
                <a:ext uri="{FF2B5EF4-FFF2-40B4-BE49-F238E27FC236}">
                  <a16:creationId xmlns:a16="http://schemas.microsoft.com/office/drawing/2014/main" id="{8897B7B5-DAEF-4E6E-A8F5-08370082BC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13">
              <a:extLst>
                <a:ext uri="{FF2B5EF4-FFF2-40B4-BE49-F238E27FC236}">
                  <a16:creationId xmlns:a16="http://schemas.microsoft.com/office/drawing/2014/main" id="{17E245BD-FAE5-44AE-A4A1-06712F260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
              <a:extLst>
                <a:ext uri="{FF2B5EF4-FFF2-40B4-BE49-F238E27FC236}">
                  <a16:creationId xmlns:a16="http://schemas.microsoft.com/office/drawing/2014/main" id="{21606FCE-7558-4F9B-BDF8-CFCC0ADDE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15">
              <a:extLst>
                <a:ext uri="{FF2B5EF4-FFF2-40B4-BE49-F238E27FC236}">
                  <a16:creationId xmlns:a16="http://schemas.microsoft.com/office/drawing/2014/main" id="{FF845C57-2E18-430B-858D-2FF56A5EA3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16">
              <a:extLst>
                <a:ext uri="{FF2B5EF4-FFF2-40B4-BE49-F238E27FC236}">
                  <a16:creationId xmlns:a16="http://schemas.microsoft.com/office/drawing/2014/main" id="{7C4715CD-C981-461D-BE7A-4F2EAE6713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
              <a:extLst>
                <a:ext uri="{FF2B5EF4-FFF2-40B4-BE49-F238E27FC236}">
                  <a16:creationId xmlns:a16="http://schemas.microsoft.com/office/drawing/2014/main" id="{EF0F6E73-378E-469C-B52A-6AB269094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18">
              <a:extLst>
                <a:ext uri="{FF2B5EF4-FFF2-40B4-BE49-F238E27FC236}">
                  <a16:creationId xmlns:a16="http://schemas.microsoft.com/office/drawing/2014/main" id="{46BD0DC6-B17C-4ED1-8A0C-FDF4DBA596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19">
              <a:extLst>
                <a:ext uri="{FF2B5EF4-FFF2-40B4-BE49-F238E27FC236}">
                  <a16:creationId xmlns:a16="http://schemas.microsoft.com/office/drawing/2014/main" id="{A1CFF211-6220-41D0-A959-61B421F9A7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20">
              <a:extLst>
                <a:ext uri="{FF2B5EF4-FFF2-40B4-BE49-F238E27FC236}">
                  <a16:creationId xmlns:a16="http://schemas.microsoft.com/office/drawing/2014/main" id="{AB745C08-4496-47B5-8E4E-F53DD5FBF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21">
              <a:extLst>
                <a:ext uri="{FF2B5EF4-FFF2-40B4-BE49-F238E27FC236}">
                  <a16:creationId xmlns:a16="http://schemas.microsoft.com/office/drawing/2014/main" id="{7931007B-25B3-4A01-B5D9-78B729791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22">
              <a:extLst>
                <a:ext uri="{FF2B5EF4-FFF2-40B4-BE49-F238E27FC236}">
                  <a16:creationId xmlns:a16="http://schemas.microsoft.com/office/drawing/2014/main" id="{0DED2F70-81AD-468B-A952-03E6C27D4B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23">
              <a:extLst>
                <a:ext uri="{FF2B5EF4-FFF2-40B4-BE49-F238E27FC236}">
                  <a16:creationId xmlns:a16="http://schemas.microsoft.com/office/drawing/2014/main" id="{4A06242B-2422-4041-9CE9-8173DE090D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24">
              <a:extLst>
                <a:ext uri="{FF2B5EF4-FFF2-40B4-BE49-F238E27FC236}">
                  <a16:creationId xmlns:a16="http://schemas.microsoft.com/office/drawing/2014/main" id="{91D9EE3B-7A7C-44C1-A9BD-77335B1A1B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25">
              <a:extLst>
                <a:ext uri="{FF2B5EF4-FFF2-40B4-BE49-F238E27FC236}">
                  <a16:creationId xmlns:a16="http://schemas.microsoft.com/office/drawing/2014/main" id="{6A99CD50-E1AE-49D1-A3BD-A5766D9EB2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2" name="Group 191">
            <a:extLst>
              <a:ext uri="{FF2B5EF4-FFF2-40B4-BE49-F238E27FC236}">
                <a16:creationId xmlns:a16="http://schemas.microsoft.com/office/drawing/2014/main" id="{163E25DF-0BE3-467A-B521-E455154EDE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93" name="Rectangle 192">
              <a:extLst>
                <a:ext uri="{FF2B5EF4-FFF2-40B4-BE49-F238E27FC236}">
                  <a16:creationId xmlns:a16="http://schemas.microsoft.com/office/drawing/2014/main" id="{BBDFD177-6D5B-4749-9889-B6AD010EC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22">
              <a:extLst>
                <a:ext uri="{FF2B5EF4-FFF2-40B4-BE49-F238E27FC236}">
                  <a16:creationId xmlns:a16="http://schemas.microsoft.com/office/drawing/2014/main" id="{D992FDAC-F232-4EF7-BA8F-6FE55DAA2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B4BF2FC-A4EE-4871-9617-7BB006BD7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5">
            <a:extLst>
              <a:ext uri="{FF2B5EF4-FFF2-40B4-BE49-F238E27FC236}">
                <a16:creationId xmlns:a16="http://schemas.microsoft.com/office/drawing/2014/main" id="{5A08FF29-C301-41EE-AA73-04B8C3E22530}"/>
              </a:ext>
            </a:extLst>
          </p:cNvPr>
          <p:cNvSpPr>
            <a:spLocks noGrp="1"/>
          </p:cNvSpPr>
          <p:nvPr>
            <p:ph type="title"/>
          </p:nvPr>
        </p:nvSpPr>
        <p:spPr>
          <a:xfrm>
            <a:off x="888631" y="2358391"/>
            <a:ext cx="3498979" cy="2453676"/>
          </a:xfrm>
        </p:spPr>
        <p:txBody>
          <a:bodyPr vert="horz" lIns="228600" tIns="228600" rIns="228600" bIns="228600" rtlCol="0" anchor="ctr">
            <a:normAutofit/>
          </a:bodyPr>
          <a:lstStyle/>
          <a:p>
            <a:r>
              <a:rPr lang="en-US"/>
              <a:t>How do people get HPV?</a:t>
            </a:r>
          </a:p>
        </p:txBody>
      </p:sp>
      <p:sp useBgFill="1">
        <p:nvSpPr>
          <p:cNvPr id="197" name="Rectangle 196">
            <a:extLst>
              <a:ext uri="{FF2B5EF4-FFF2-40B4-BE49-F238E27FC236}">
                <a16:creationId xmlns:a16="http://schemas.microsoft.com/office/drawing/2014/main" id="{12ADD898-8A29-4997-B60E-14600C410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74320C-6C58-4E42-BE41-1708E26A4E67}"/>
              </a:ext>
            </a:extLst>
          </p:cNvPr>
          <p:cNvPicPr>
            <a:picLocks noChangeAspect="1"/>
          </p:cNvPicPr>
          <p:nvPr/>
        </p:nvPicPr>
        <p:blipFill rotWithShape="1">
          <a:blip r:embed="rId3"/>
          <a:srcRect l="8411" t="13847" r="7477" b="26922"/>
          <a:stretch/>
        </p:blipFill>
        <p:spPr>
          <a:xfrm>
            <a:off x="5273260" y="1125329"/>
            <a:ext cx="5953177" cy="2331420"/>
          </a:xfrm>
          <a:prstGeom prst="rect">
            <a:avLst/>
          </a:prstGeom>
          <a:ln w="9525">
            <a:noFill/>
          </a:ln>
        </p:spPr>
      </p:pic>
      <p:sp>
        <p:nvSpPr>
          <p:cNvPr id="3" name="TextBox 2">
            <a:extLst>
              <a:ext uri="{FF2B5EF4-FFF2-40B4-BE49-F238E27FC236}">
                <a16:creationId xmlns:a16="http://schemas.microsoft.com/office/drawing/2014/main" id="{08591CDE-AF99-49FC-92FC-B3E327309528}"/>
              </a:ext>
            </a:extLst>
          </p:cNvPr>
          <p:cNvSpPr txBox="1"/>
          <p:nvPr/>
        </p:nvSpPr>
        <p:spPr>
          <a:xfrm>
            <a:off x="5174235" y="3733567"/>
            <a:ext cx="6281873" cy="1999104"/>
          </a:xfrm>
          <a:prstGeom prst="rect">
            <a:avLst/>
          </a:prstGeom>
        </p:spPr>
        <p:txBody>
          <a:bodyPr vert="horz" lIns="91440" tIns="45720" rIns="91440" bIns="45720" rtlCol="0" anchor="ctr">
            <a:normAutofit/>
          </a:bodyPr>
          <a:lstStyle/>
          <a:p>
            <a:pPr indent="-228600" defTabSz="914400">
              <a:lnSpc>
                <a:spcPct val="110000"/>
              </a:lnSpc>
              <a:spcAft>
                <a:spcPts val="600"/>
              </a:spcAft>
              <a:buClr>
                <a:schemeClr val="accent1"/>
              </a:buClr>
              <a:buSzPct val="110000"/>
              <a:buFont typeface="Wingdings" panose="05000000000000000000" pitchFamily="2" charset="2"/>
              <a:buChar char="§"/>
            </a:pPr>
            <a:r>
              <a:rPr lang="en-US" sz="1500" dirty="0"/>
              <a:t>HPV is spread through intimate skin-to-skin contact.</a:t>
            </a:r>
          </a:p>
          <a:p>
            <a:pPr indent="-228600" defTabSz="914400">
              <a:lnSpc>
                <a:spcPct val="110000"/>
              </a:lnSpc>
              <a:spcAft>
                <a:spcPts val="600"/>
              </a:spcAft>
              <a:buClr>
                <a:schemeClr val="accent1"/>
              </a:buClr>
              <a:buSzPct val="110000"/>
              <a:buFont typeface="Wingdings" panose="05000000000000000000" pitchFamily="2" charset="2"/>
              <a:buChar char="§"/>
            </a:pPr>
            <a:r>
              <a:rPr lang="en-US" sz="1500" dirty="0"/>
              <a:t>Transmission occurs most frequently with sexual intercourse, but can also occur with nonpenetrative sexual activity.</a:t>
            </a:r>
          </a:p>
          <a:p>
            <a:pPr indent="-228600" defTabSz="914400">
              <a:lnSpc>
                <a:spcPct val="110000"/>
              </a:lnSpc>
              <a:spcAft>
                <a:spcPts val="600"/>
              </a:spcAft>
              <a:buClr>
                <a:schemeClr val="accent1"/>
              </a:buClr>
              <a:buSzPct val="110000"/>
              <a:buFont typeface="Wingdings" panose="05000000000000000000" pitchFamily="2" charset="2"/>
              <a:buChar char="§"/>
            </a:pPr>
            <a:r>
              <a:rPr lang="en-US" sz="1500" dirty="0"/>
              <a:t>About </a:t>
            </a:r>
            <a:r>
              <a:rPr lang="en-US" sz="1500" b="1" dirty="0"/>
              <a:t>79 million Americans </a:t>
            </a:r>
            <a:r>
              <a:rPr lang="en-US" sz="1500" dirty="0"/>
              <a:t>are currently infected with HPV.</a:t>
            </a:r>
          </a:p>
          <a:p>
            <a:pPr indent="-228600" defTabSz="914400">
              <a:lnSpc>
                <a:spcPct val="110000"/>
              </a:lnSpc>
              <a:spcAft>
                <a:spcPts val="600"/>
              </a:spcAft>
              <a:buClr>
                <a:schemeClr val="accent1"/>
              </a:buClr>
              <a:buSzPct val="110000"/>
              <a:buFont typeface="Wingdings" panose="05000000000000000000" pitchFamily="2" charset="2"/>
              <a:buChar char="§"/>
            </a:pPr>
            <a:r>
              <a:rPr lang="en-US" sz="1500" dirty="0"/>
              <a:t>About </a:t>
            </a:r>
            <a:r>
              <a:rPr lang="en-US" sz="1500" b="1" dirty="0"/>
              <a:t>14 million people </a:t>
            </a:r>
            <a:r>
              <a:rPr lang="en-US" sz="1500" dirty="0"/>
              <a:t>become newly infected each year.</a:t>
            </a:r>
          </a:p>
        </p:txBody>
      </p:sp>
    </p:spTree>
    <p:extLst>
      <p:ext uri="{BB962C8B-B14F-4D97-AF65-F5344CB8AC3E}">
        <p14:creationId xmlns:p14="http://schemas.microsoft.com/office/powerpoint/2010/main" val="9196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A636-731E-4C03-82A0-F02AD376F020}"/>
              </a:ext>
            </a:extLst>
          </p:cNvPr>
          <p:cNvSpPr>
            <a:spLocks noGrp="1"/>
          </p:cNvSpPr>
          <p:nvPr>
            <p:ph type="title"/>
          </p:nvPr>
        </p:nvSpPr>
        <p:spPr/>
        <p:txBody>
          <a:bodyPr/>
          <a:lstStyle/>
          <a:p>
            <a:r>
              <a:rPr lang="en-US" dirty="0"/>
              <a:t>Outline</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D16E01EC-BC38-4611-8355-C8A37FEA09A6}"/>
                  </a:ext>
                </a:extLst>
              </p:cNvPr>
              <p:cNvGraphicFramePr>
                <a:graphicFrameLocks noChangeAspect="1"/>
              </p:cNvGraphicFramePr>
              <p:nvPr>
                <p:extLst>
                  <p:ext uri="{D42A27DB-BD31-4B8C-83A1-F6EECF244321}">
                    <p14:modId xmlns:p14="http://schemas.microsoft.com/office/powerpoint/2010/main" val="237484078"/>
                  </p:ext>
                </p:extLst>
              </p:nvPr>
            </p:nvGraphicFramePr>
            <p:xfrm>
              <a:off x="4588043" y="561473"/>
              <a:ext cx="7427494" cy="6031832"/>
            </p:xfrm>
            <a:graphic>
              <a:graphicData uri="http://schemas.microsoft.com/office/powerpoint/2016/summaryzoom">
                <psuz:summaryZm>
                  <psuz:summaryZmObj sectionId="{CD334E9B-F96F-433F-82FF-08337A5064B2}">
                    <psuz:zmPr id="{18F260C4-A42B-4107-A0BB-FD3B09250E1C}" transitionDur="1000">
                      <p166:blipFill xmlns:p166="http://schemas.microsoft.com/office/powerpoint/2016/6/main">
                        <a:blip r:embed="rId3"/>
                        <a:stretch>
                          <a:fillRect/>
                        </a:stretch>
                      </p166:blipFill>
                      <p166:spPr xmlns:p166="http://schemas.microsoft.com/office/powerpoint/2016/6/main">
                        <a:xfrm>
                          <a:off x="436453" y="180955"/>
                          <a:ext cx="3216975" cy="1809549"/>
                        </a:xfrm>
                        <a:prstGeom prst="rect">
                          <a:avLst/>
                        </a:prstGeom>
                        <a:ln w="3175">
                          <a:solidFill>
                            <a:prstClr val="ltGray"/>
                          </a:solidFill>
                        </a:ln>
                      </p166:spPr>
                    </psuz:zmPr>
                  </psuz:summaryZmObj>
                  <psuz:summaryZmObj sectionId="{52F0905C-E22C-4B10-8CAC-FAF66F4945A6}">
                    <psuz:zmPr id="{CBE0AC1C-7089-486C-A8D4-3A3231050B4F}" transitionDur="1000">
                      <p166:blipFill xmlns:p166="http://schemas.microsoft.com/office/powerpoint/2016/6/main">
                        <a:blip r:embed="rId4"/>
                        <a:stretch>
                          <a:fillRect/>
                        </a:stretch>
                      </p166:blipFill>
                      <p166:spPr xmlns:p166="http://schemas.microsoft.com/office/powerpoint/2016/6/main">
                        <a:xfrm>
                          <a:off x="3774065" y="180955"/>
                          <a:ext cx="3216975" cy="1809549"/>
                        </a:xfrm>
                        <a:prstGeom prst="rect">
                          <a:avLst/>
                        </a:prstGeom>
                        <a:ln w="3175">
                          <a:solidFill>
                            <a:prstClr val="ltGray"/>
                          </a:solidFill>
                        </a:ln>
                      </p166:spPr>
                    </psuz:zmPr>
                  </psuz:summaryZmObj>
                  <psuz:summaryZmObj sectionId="{ADD8E0E2-1052-4D18-81CC-608DF49D93EF}">
                    <psuz:zmPr id="{222973F2-06DB-4CD8-B966-EE17EFC89820}" transitionDur="1000">
                      <p166:blipFill xmlns:p166="http://schemas.microsoft.com/office/powerpoint/2016/6/main">
                        <a:blip r:embed="rId5"/>
                        <a:stretch>
                          <a:fillRect/>
                        </a:stretch>
                      </p166:blipFill>
                      <p166:spPr xmlns:p166="http://schemas.microsoft.com/office/powerpoint/2016/6/main">
                        <a:xfrm>
                          <a:off x="436453" y="2111141"/>
                          <a:ext cx="3216975" cy="1809549"/>
                        </a:xfrm>
                        <a:prstGeom prst="rect">
                          <a:avLst/>
                        </a:prstGeom>
                        <a:ln w="3175">
                          <a:solidFill>
                            <a:prstClr val="ltGray"/>
                          </a:solidFill>
                        </a:ln>
                      </p166:spPr>
                    </psuz:zmPr>
                  </psuz:summaryZmObj>
                  <psuz:summaryZmObj sectionId="{5B84D6C4-7D09-4DE7-B566-5C8BBCDB56EB}">
                    <psuz:zmPr id="{4CAA8F26-F7C7-487E-B51F-936B8B9279E0}" transitionDur="1000">
                      <p166:blipFill xmlns:p166="http://schemas.microsoft.com/office/powerpoint/2016/6/main">
                        <a:blip r:embed="rId6"/>
                        <a:stretch>
                          <a:fillRect/>
                        </a:stretch>
                      </p166:blipFill>
                      <p166:spPr xmlns:p166="http://schemas.microsoft.com/office/powerpoint/2016/6/main">
                        <a:xfrm>
                          <a:off x="3774065" y="2111141"/>
                          <a:ext cx="3216975" cy="1809549"/>
                        </a:xfrm>
                        <a:prstGeom prst="rect">
                          <a:avLst/>
                        </a:prstGeom>
                        <a:ln w="3175">
                          <a:solidFill>
                            <a:prstClr val="ltGray"/>
                          </a:solidFill>
                        </a:ln>
                      </p166:spPr>
                    </psuz:zmPr>
                  </psuz:summaryZmObj>
                  <psuz:summaryZmObj sectionId="{7D822896-B3B3-4FD0-9760-225E01518923}">
                    <psuz:zmPr id="{B583F702-FCEF-49FD-AFE0-71CCB91EB912}" transitionDur="1000">
                      <p166:blipFill xmlns:p166="http://schemas.microsoft.com/office/powerpoint/2016/6/main">
                        <a:blip r:embed="rId7"/>
                        <a:stretch>
                          <a:fillRect/>
                        </a:stretch>
                      </p166:blipFill>
                      <p166:spPr xmlns:p166="http://schemas.microsoft.com/office/powerpoint/2016/6/main">
                        <a:xfrm>
                          <a:off x="436453" y="4041327"/>
                          <a:ext cx="3216975" cy="1809549"/>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D16E01EC-BC38-4611-8355-C8A37FEA09A6}"/>
                  </a:ext>
                </a:extLst>
              </p:cNvPr>
              <p:cNvGrpSpPr>
                <a:grpSpLocks noGrp="1" noUngrp="1" noRot="1" noChangeAspect="1" noMove="1" noResize="1"/>
              </p:cNvGrpSpPr>
              <p:nvPr/>
            </p:nvGrpSpPr>
            <p:grpSpPr>
              <a:xfrm>
                <a:off x="4588043" y="561473"/>
                <a:ext cx="7427494" cy="6031832"/>
                <a:chOff x="4588043" y="561473"/>
                <a:chExt cx="7427494" cy="6031832"/>
              </a:xfrm>
            </p:grpSpPr>
            <p:pic>
              <p:nvPicPr>
                <p:cNvPr id="3" name="Picture 3">
                  <a:hlinkClick r:id="rId8"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5024496" y="742428"/>
                  <a:ext cx="3216975" cy="1809549"/>
                </a:xfrm>
                <a:prstGeom prst="rect">
                  <a:avLst/>
                </a:prstGeom>
                <a:ln w="3175">
                  <a:solidFill>
                    <a:prstClr val="ltGray"/>
                  </a:solidFill>
                </a:ln>
              </p:spPr>
            </p:pic>
            <p:pic>
              <p:nvPicPr>
                <p:cNvPr id="4" name="Picture 4">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8362108" y="742428"/>
                  <a:ext cx="3216975" cy="1809549"/>
                </a:xfrm>
                <a:prstGeom prst="rect">
                  <a:avLst/>
                </a:prstGeom>
                <a:ln w="3175">
                  <a:solidFill>
                    <a:prstClr val="ltGray"/>
                  </a:solidFill>
                </a:ln>
              </p:spPr>
            </p:pic>
            <p:pic>
              <p:nvPicPr>
                <p:cNvPr id="6" name="Picture 6">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5024496" y="2672614"/>
                  <a:ext cx="3216975" cy="1809549"/>
                </a:xfrm>
                <a:prstGeom prst="rect">
                  <a:avLst/>
                </a:prstGeom>
                <a:ln w="3175">
                  <a:solidFill>
                    <a:prstClr val="ltGray"/>
                  </a:solidFill>
                </a:ln>
              </p:spPr>
            </p:pic>
            <p:pic>
              <p:nvPicPr>
                <p:cNvPr id="7" name="Picture 7">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8362108" y="2672614"/>
                  <a:ext cx="3216975" cy="1809549"/>
                </a:xfrm>
                <a:prstGeom prst="rect">
                  <a:avLst/>
                </a:prstGeom>
                <a:ln w="3175">
                  <a:solidFill>
                    <a:prstClr val="ltGray"/>
                  </a:solidFill>
                </a:ln>
              </p:spPr>
            </p:pic>
            <p:pic>
              <p:nvPicPr>
                <p:cNvPr id="8" name="Picture 8">
                  <a:hlinkClick r:id="rId12"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5024496" y="4602800"/>
                  <a:ext cx="3216975" cy="1809549"/>
                </a:xfrm>
                <a:prstGeom prst="rect">
                  <a:avLst/>
                </a:prstGeom>
                <a:ln w="3175">
                  <a:solidFill>
                    <a:prstClr val="ltGray"/>
                  </a:solidFill>
                </a:ln>
              </p:spPr>
            </p:pic>
          </p:grpSp>
        </mc:Fallback>
      </mc:AlternateContent>
    </p:spTree>
    <p:extLst>
      <p:ext uri="{BB962C8B-B14F-4D97-AF65-F5344CB8AC3E}">
        <p14:creationId xmlns:p14="http://schemas.microsoft.com/office/powerpoint/2010/main" val="412136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9F3633-ABC5-433F-890C-AD840B9CC32E}"/>
              </a:ext>
            </a:extLst>
          </p:cNvPr>
          <p:cNvSpPr>
            <a:spLocks noGrp="1"/>
          </p:cNvSpPr>
          <p:nvPr>
            <p:ph type="title"/>
          </p:nvPr>
        </p:nvSpPr>
        <p:spPr/>
        <p:txBody>
          <a:bodyPr/>
          <a:lstStyle/>
          <a:p>
            <a:r>
              <a:rPr lang="en-US" dirty="0"/>
              <a:t>HPV Infection</a:t>
            </a:r>
          </a:p>
        </p:txBody>
      </p:sp>
      <p:graphicFrame>
        <p:nvGraphicFramePr>
          <p:cNvPr id="4" name="Content Placeholder 3">
            <a:extLst>
              <a:ext uri="{FF2B5EF4-FFF2-40B4-BE49-F238E27FC236}">
                <a16:creationId xmlns:a16="http://schemas.microsoft.com/office/drawing/2014/main" id="{A89F1CA2-4F98-44AB-918C-BC618AFE4DE2}"/>
              </a:ext>
            </a:extLst>
          </p:cNvPr>
          <p:cNvGraphicFramePr>
            <a:graphicFrameLocks noGrp="1"/>
          </p:cNvGraphicFramePr>
          <p:nvPr>
            <p:ph idx="1"/>
            <p:extLst>
              <p:ext uri="{D42A27DB-BD31-4B8C-83A1-F6EECF244321}">
                <p14:modId xmlns:p14="http://schemas.microsoft.com/office/powerpoint/2010/main" val="4081831258"/>
              </p:ext>
            </p:extLst>
          </p:nvPr>
        </p:nvGraphicFramePr>
        <p:xfrm>
          <a:off x="5052730" y="914400"/>
          <a:ext cx="659383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DA64F53C-5731-4999-A726-017813C45412}"/>
              </a:ext>
            </a:extLst>
          </p:cNvPr>
          <p:cNvSpPr/>
          <p:nvPr/>
        </p:nvSpPr>
        <p:spPr>
          <a:xfrm>
            <a:off x="79498" y="6139481"/>
            <a:ext cx="4267200" cy="830997"/>
          </a:xfrm>
          <a:prstGeom prst="rect">
            <a:avLst/>
          </a:prstGeom>
        </p:spPr>
        <p:txBody>
          <a:bodyPr wrap="square">
            <a:spAutoFit/>
          </a:bodyPr>
          <a:lstStyle/>
          <a:p>
            <a:r>
              <a:rPr lang="en-US" sz="1200" b="1" dirty="0"/>
              <a:t>Sources: </a:t>
            </a:r>
          </a:p>
          <a:p>
            <a:r>
              <a:rPr lang="en-US" sz="1200" dirty="0">
                <a:hlinkClick r:id="rId8"/>
              </a:rPr>
              <a:t>www.cdc.gov/vaccines/pubs/pinkbook/hpv.html</a:t>
            </a:r>
            <a:r>
              <a:rPr lang="en-US" sz="1200" dirty="0"/>
              <a:t> </a:t>
            </a:r>
          </a:p>
          <a:p>
            <a:r>
              <a:rPr lang="en-US" sz="1200" dirty="0">
                <a:hlinkClick r:id="rId9"/>
              </a:rPr>
              <a:t>www.cdc.gov/std/hpv/stdfact-hpv.htm</a:t>
            </a:r>
            <a:endParaRPr lang="en-US" sz="1200" dirty="0"/>
          </a:p>
          <a:p>
            <a:endParaRPr lang="en-US" sz="1200" dirty="0"/>
          </a:p>
        </p:txBody>
      </p:sp>
    </p:spTree>
    <p:extLst>
      <p:ext uri="{BB962C8B-B14F-4D97-AF65-F5344CB8AC3E}">
        <p14:creationId xmlns:p14="http://schemas.microsoft.com/office/powerpoint/2010/main" val="3817604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E128-A139-45ED-8653-B4AA87887515}"/>
              </a:ext>
            </a:extLst>
          </p:cNvPr>
          <p:cNvSpPr>
            <a:spLocks noGrp="1"/>
          </p:cNvSpPr>
          <p:nvPr>
            <p:ph type="title"/>
          </p:nvPr>
        </p:nvSpPr>
        <p:spPr/>
        <p:txBody>
          <a:bodyPr/>
          <a:lstStyle/>
          <a:p>
            <a:r>
              <a:rPr lang="en-US" dirty="0"/>
              <a:t>HPV-Associated Cancers</a:t>
            </a:r>
          </a:p>
        </p:txBody>
      </p:sp>
      <p:sp>
        <p:nvSpPr>
          <p:cNvPr id="5" name="Content Placeholder 4">
            <a:extLst>
              <a:ext uri="{FF2B5EF4-FFF2-40B4-BE49-F238E27FC236}">
                <a16:creationId xmlns:a16="http://schemas.microsoft.com/office/drawing/2014/main" id="{A2EC6A85-8840-47B9-A9A9-B840B764D1B1}"/>
              </a:ext>
            </a:extLst>
          </p:cNvPr>
          <p:cNvSpPr>
            <a:spLocks noGrp="1"/>
          </p:cNvSpPr>
          <p:nvPr>
            <p:ph idx="1"/>
          </p:nvPr>
        </p:nvSpPr>
        <p:spPr>
          <a:xfrm>
            <a:off x="5118447" y="650786"/>
            <a:ext cx="6281873" cy="2286347"/>
          </a:xfrm>
        </p:spPr>
        <p:txBody>
          <a:bodyPr/>
          <a:lstStyle/>
          <a:p>
            <a:pPr marL="0" indent="0">
              <a:buNone/>
            </a:pPr>
            <a:r>
              <a:rPr lang="en-US" dirty="0"/>
              <a:t>HPV can cause cancers of the:</a:t>
            </a:r>
          </a:p>
          <a:p>
            <a:pPr lvl="1"/>
            <a:r>
              <a:rPr lang="en-US" dirty="0"/>
              <a:t>Cervix, vagina, and vulva in women</a:t>
            </a:r>
          </a:p>
          <a:p>
            <a:pPr lvl="1"/>
            <a:r>
              <a:rPr lang="en-US" dirty="0"/>
              <a:t>Penis in men</a:t>
            </a:r>
          </a:p>
          <a:p>
            <a:pPr lvl="1"/>
            <a:r>
              <a:rPr lang="en-US" dirty="0"/>
              <a:t>Anus and back of the throat, including the base of the tongue and tonsils (oropharynx), in both women and men</a:t>
            </a:r>
          </a:p>
        </p:txBody>
      </p:sp>
      <p:sp>
        <p:nvSpPr>
          <p:cNvPr id="7" name="Rectangle 6">
            <a:extLst>
              <a:ext uri="{FF2B5EF4-FFF2-40B4-BE49-F238E27FC236}">
                <a16:creationId xmlns:a16="http://schemas.microsoft.com/office/drawing/2014/main" id="{E189AD91-FE93-4210-AECE-38998189AE67}"/>
              </a:ext>
            </a:extLst>
          </p:cNvPr>
          <p:cNvSpPr/>
          <p:nvPr/>
        </p:nvSpPr>
        <p:spPr>
          <a:xfrm>
            <a:off x="39797" y="6489303"/>
            <a:ext cx="7163109" cy="276999"/>
          </a:xfrm>
          <a:prstGeom prst="rect">
            <a:avLst/>
          </a:prstGeom>
        </p:spPr>
        <p:txBody>
          <a:bodyPr wrap="square">
            <a:spAutoFit/>
          </a:bodyPr>
          <a:lstStyle/>
          <a:p>
            <a:r>
              <a:rPr lang="en-US" sz="1200" b="1" dirty="0"/>
              <a:t>Source: </a:t>
            </a:r>
            <a:r>
              <a:rPr lang="en-US" sz="1200" dirty="0">
                <a:hlinkClick r:id="rId3"/>
              </a:rPr>
              <a:t>www.cdc.gov/hpv/parents/cancer.html</a:t>
            </a:r>
            <a:r>
              <a:rPr lang="en-US" sz="1200" dirty="0"/>
              <a:t> </a:t>
            </a:r>
          </a:p>
        </p:txBody>
      </p:sp>
      <p:pic>
        <p:nvPicPr>
          <p:cNvPr id="8" name="Picture 7">
            <a:extLst>
              <a:ext uri="{FF2B5EF4-FFF2-40B4-BE49-F238E27FC236}">
                <a16:creationId xmlns:a16="http://schemas.microsoft.com/office/drawing/2014/main" id="{E8E8F9C7-7A14-4784-808F-B65E73DCC38C}"/>
              </a:ext>
            </a:extLst>
          </p:cNvPr>
          <p:cNvPicPr>
            <a:picLocks noChangeAspect="1"/>
          </p:cNvPicPr>
          <p:nvPr/>
        </p:nvPicPr>
        <p:blipFill>
          <a:blip r:embed="rId4"/>
          <a:stretch>
            <a:fillRect/>
          </a:stretch>
        </p:blipFill>
        <p:spPr>
          <a:xfrm>
            <a:off x="6079935" y="2993611"/>
            <a:ext cx="4358895" cy="3484875"/>
          </a:xfrm>
          <a:prstGeom prst="rect">
            <a:avLst/>
          </a:prstGeom>
        </p:spPr>
      </p:pic>
    </p:spTree>
    <p:extLst>
      <p:ext uri="{BB962C8B-B14F-4D97-AF65-F5344CB8AC3E}">
        <p14:creationId xmlns:p14="http://schemas.microsoft.com/office/powerpoint/2010/main" val="21308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139F92-3B6B-4AF0-B90F-1270C5328FDD}"/>
              </a:ext>
            </a:extLst>
          </p:cNvPr>
          <p:cNvSpPr>
            <a:spLocks noGrp="1"/>
          </p:cNvSpPr>
          <p:nvPr>
            <p:ph type="title"/>
          </p:nvPr>
        </p:nvSpPr>
        <p:spPr/>
        <p:txBody>
          <a:bodyPr/>
          <a:lstStyle/>
          <a:p>
            <a:r>
              <a:rPr lang="en-US" dirty="0"/>
              <a:t>HPV Vaccine Schedule</a:t>
            </a:r>
          </a:p>
        </p:txBody>
      </p:sp>
      <p:graphicFrame>
        <p:nvGraphicFramePr>
          <p:cNvPr id="4" name="Content Placeholder 3">
            <a:extLst>
              <a:ext uri="{FF2B5EF4-FFF2-40B4-BE49-F238E27FC236}">
                <a16:creationId xmlns:a16="http://schemas.microsoft.com/office/drawing/2014/main" id="{C4351ABD-0603-4542-9C15-991952FC88F6}"/>
              </a:ext>
            </a:extLst>
          </p:cNvPr>
          <p:cNvGraphicFramePr>
            <a:graphicFrameLocks noGrp="1"/>
          </p:cNvGraphicFramePr>
          <p:nvPr>
            <p:ph idx="1"/>
            <p:extLst>
              <p:ext uri="{D42A27DB-BD31-4B8C-83A1-F6EECF244321}">
                <p14:modId xmlns:p14="http://schemas.microsoft.com/office/powerpoint/2010/main" val="2638860840"/>
              </p:ext>
            </p:extLst>
          </p:nvPr>
        </p:nvGraphicFramePr>
        <p:xfrm>
          <a:off x="4665264" y="1428229"/>
          <a:ext cx="7029432" cy="4001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091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DB07893-3BE3-42E0-BC35-1ED54907AA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017C40D5-034D-4017-BF93-E3AF61334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927D23A-8D45-4A3B-8292-9802CAFA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54AC8502-82EF-488F-A769-2C9758D57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45863BAB-21F5-40D8-8054-4F5A5A71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6CDFFA9-CB9B-4224-8693-FAE0CA753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6A01934-284E-4BCA-8E7F-4EA1ADCD0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BD25195C-9A0F-42C0-BCFA-8AE824C6B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24C254B-4197-4951-84F7-896F441B10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1F330C8-1F40-4D4E-B39D-025179503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715F280-155E-440C-8A04-ADB44B96B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1EA02B-84E6-4BDF-802F-538089720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A8D6E22-477E-4554-9DD7-4AAF82DC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FABD280D-079A-453F-BB67-25DE0CFFA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65E1FB9-E675-439E-B4AD-7A83D283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3F22E98-36D4-4717-BD18-7D82C5C6C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D514B26-F1E3-4FC5-9971-32D9BD659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25A493F-B70E-453E-879D-AF04AAC5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7B5899C-8596-4D71-8853-45318E11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3B9C14FC-56CE-46EA-B8CA-5AC43CEEB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20A4E56-ACC6-4224-90CA-D55AFD8706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AC651636-2851-41D1-8CA5-308118F36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59909CA5-DB2C-4B0F-A986-58751C05A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8C7AC88B-4F8C-418E-9D03-D36DE2792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07DF423B-20EE-4B4E-9331-08534D6E4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68B0462-75E9-4B1D-8B86-70E9E8F4C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54E69918-1325-4CA2-9AB0-85EE8D6D82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7A5071B7-1CAE-4E86-9CA1-F918E5ED3A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15A709AE-C597-4F0F-9CAA-FE0F9071D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A413C053-C9C1-4E6A-B009-C4B4DDAB90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E5AE5B33-92CA-42D0-B84A-7AFE673AB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C9CFEC47-604F-4921-8C95-501EDBD84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27449E73-1609-4FCE-B4A0-7C4BA7E1F5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212DE114-EF7D-4E44-B0AA-C84E525E94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7368FDEB-E7AA-4C77-B71A-98163A4669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A0649E67-96B5-4930-98AF-82AC946092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926C88EF-A37D-44C3-934C-42AA5B5121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C0442B81-6DBB-491C-B230-2467852269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93426BCC-D22C-403C-8DCC-D90D2298D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267F8A8D-44CE-4AF4-9157-8A83CC462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4A8C909B-F38A-40E8-AFDA-DC78B0861A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1979438-48F8-498A-9404-803B48B99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43C1135D-3BE6-4AA0-9092-DA224D361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F3056CE6-A290-4B53-A183-2F813443C6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336073A9-4BB3-4518-95E4-42138439A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9" name="Rectangle 58">
            <a:extLst>
              <a:ext uri="{FF2B5EF4-FFF2-40B4-BE49-F238E27FC236}">
                <a16:creationId xmlns:a16="http://schemas.microsoft.com/office/drawing/2014/main" id="{28981D50-41EB-47B6-A74B-B4590663D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uestionnaire">
            <a:extLst>
              <a:ext uri="{FF2B5EF4-FFF2-40B4-BE49-F238E27FC236}">
                <a16:creationId xmlns:a16="http://schemas.microsoft.com/office/drawing/2014/main" id="{DD548A19-2916-4806-9CFD-FC315FACDC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740" y="321731"/>
            <a:ext cx="3477458" cy="3477458"/>
          </a:xfrm>
          <a:prstGeom prst="rect">
            <a:avLst/>
          </a:prstGeom>
          <a:ln w="12700">
            <a:noFill/>
          </a:ln>
        </p:spPr>
      </p:pic>
      <p:grpSp>
        <p:nvGrpSpPr>
          <p:cNvPr id="61" name="Group 60">
            <a:extLst>
              <a:ext uri="{FF2B5EF4-FFF2-40B4-BE49-F238E27FC236}">
                <a16:creationId xmlns:a16="http://schemas.microsoft.com/office/drawing/2014/main" id="{206AD6B3-B348-4CE7-AFAD-F882E7795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2" name="Isosceles Triangle 39">
              <a:extLst>
                <a:ext uri="{FF2B5EF4-FFF2-40B4-BE49-F238E27FC236}">
                  <a16:creationId xmlns:a16="http://schemas.microsoft.com/office/drawing/2014/main" id="{513F5A56-3C10-4EB6-A41F-B2387E13B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9931031-0A9A-4132-A62C-407AFAC3F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38BB409-11E3-497B-ACE9-C3530548A338}"/>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dirty="0"/>
              <a:t>Frequently Asked Questions</a:t>
            </a:r>
          </a:p>
        </p:txBody>
      </p:sp>
      <p:sp>
        <p:nvSpPr>
          <p:cNvPr id="3" name="Text Placeholder 2">
            <a:extLst>
              <a:ext uri="{FF2B5EF4-FFF2-40B4-BE49-F238E27FC236}">
                <a16:creationId xmlns:a16="http://schemas.microsoft.com/office/drawing/2014/main" id="{42F01BDB-3B32-4CB5-B527-FB97864DE2C6}"/>
              </a:ext>
            </a:extLst>
          </p:cNvPr>
          <p:cNvSpPr>
            <a:spLocks noGrp="1"/>
          </p:cNvSpPr>
          <p:nvPr>
            <p:ph type="body" idx="1"/>
          </p:nvPr>
        </p:nvSpPr>
        <p:spPr>
          <a:xfrm>
            <a:off x="1683983" y="5021137"/>
            <a:ext cx="8833654" cy="522636"/>
          </a:xfrm>
        </p:spPr>
        <p:txBody>
          <a:bodyPr vert="horz" lIns="91440" tIns="0" rIns="91440" bIns="45720" rtlCol="0">
            <a:normAutofit/>
          </a:bodyPr>
          <a:lstStyle/>
          <a:p>
            <a:pPr>
              <a:lnSpc>
                <a:spcPct val="100000"/>
              </a:lnSpc>
            </a:pPr>
            <a:endParaRPr lang="en-US" sz="1600"/>
          </a:p>
        </p:txBody>
      </p:sp>
    </p:spTree>
    <p:extLst>
      <p:ext uri="{BB962C8B-B14F-4D97-AF65-F5344CB8AC3E}">
        <p14:creationId xmlns:p14="http://schemas.microsoft.com/office/powerpoint/2010/main" val="414667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810B-20FB-47B7-9549-397E9D89EB40}"/>
              </a:ext>
            </a:extLst>
          </p:cNvPr>
          <p:cNvSpPr>
            <a:spLocks noGrp="1"/>
          </p:cNvSpPr>
          <p:nvPr>
            <p:ph type="title"/>
          </p:nvPr>
        </p:nvSpPr>
        <p:spPr/>
        <p:txBody>
          <a:bodyPr/>
          <a:lstStyle/>
          <a:p>
            <a:r>
              <a:rPr lang="en-US" dirty="0"/>
              <a:t>How do I know if I’ve gotten all my shots?</a:t>
            </a:r>
          </a:p>
        </p:txBody>
      </p:sp>
      <p:sp>
        <p:nvSpPr>
          <p:cNvPr id="3" name="Content Placeholder 2">
            <a:extLst>
              <a:ext uri="{FF2B5EF4-FFF2-40B4-BE49-F238E27FC236}">
                <a16:creationId xmlns:a16="http://schemas.microsoft.com/office/drawing/2014/main" id="{BC36EF95-9124-4AF3-9185-F6520D1F9E87}"/>
              </a:ext>
            </a:extLst>
          </p:cNvPr>
          <p:cNvSpPr>
            <a:spLocks noGrp="1"/>
          </p:cNvSpPr>
          <p:nvPr>
            <p:ph idx="1"/>
          </p:nvPr>
        </p:nvSpPr>
        <p:spPr/>
        <p:txBody>
          <a:bodyPr/>
          <a:lstStyle/>
          <a:p>
            <a:r>
              <a:rPr lang="en-US" dirty="0"/>
              <a:t>Ask a parent to contact your pediatrician or family doctor so he or she can check your health records.</a:t>
            </a:r>
          </a:p>
          <a:p>
            <a:r>
              <a:rPr lang="en-US" dirty="0"/>
              <a:t>Your vaccine history may be available through the New Jersey Immunization Information System (NJIIS). You can ask your doctor about this.</a:t>
            </a:r>
          </a:p>
        </p:txBody>
      </p:sp>
    </p:spTree>
    <p:extLst>
      <p:ext uri="{BB962C8B-B14F-4D97-AF65-F5344CB8AC3E}">
        <p14:creationId xmlns:p14="http://schemas.microsoft.com/office/powerpoint/2010/main" val="18074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A4A4E-84FA-4E9C-9085-B3F8C6E33DA8}"/>
              </a:ext>
            </a:extLst>
          </p:cNvPr>
          <p:cNvSpPr>
            <a:spLocks noGrp="1"/>
          </p:cNvSpPr>
          <p:nvPr>
            <p:ph type="title"/>
          </p:nvPr>
        </p:nvSpPr>
        <p:spPr/>
        <p:txBody>
          <a:bodyPr/>
          <a:lstStyle/>
          <a:p>
            <a:r>
              <a:rPr lang="en-US" dirty="0"/>
              <a:t>What if I missed a shot?</a:t>
            </a:r>
          </a:p>
        </p:txBody>
      </p:sp>
      <p:sp>
        <p:nvSpPr>
          <p:cNvPr id="3" name="Content Placeholder 2">
            <a:extLst>
              <a:ext uri="{FF2B5EF4-FFF2-40B4-BE49-F238E27FC236}">
                <a16:creationId xmlns:a16="http://schemas.microsoft.com/office/drawing/2014/main" id="{B35B3E9B-5C8A-4BCE-A6DA-42F66521F2A2}"/>
              </a:ext>
            </a:extLst>
          </p:cNvPr>
          <p:cNvSpPr>
            <a:spLocks noGrp="1"/>
          </p:cNvSpPr>
          <p:nvPr>
            <p:ph idx="1"/>
          </p:nvPr>
        </p:nvSpPr>
        <p:spPr/>
        <p:txBody>
          <a:bodyPr/>
          <a:lstStyle/>
          <a:p>
            <a:r>
              <a:rPr lang="en-US" dirty="0"/>
              <a:t> If you've missed some shots in a series of vaccines, you don't need to get the whole series again — you can simply pick up where you left off.</a:t>
            </a:r>
          </a:p>
        </p:txBody>
      </p:sp>
    </p:spTree>
    <p:extLst>
      <p:ext uri="{BB962C8B-B14F-4D97-AF65-F5344CB8AC3E}">
        <p14:creationId xmlns:p14="http://schemas.microsoft.com/office/powerpoint/2010/main" val="1756088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A186E4-E4E0-40FB-B322-4F9FA5E0787E}"/>
              </a:ext>
            </a:extLst>
          </p:cNvPr>
          <p:cNvSpPr>
            <a:spLocks noGrp="1"/>
          </p:cNvSpPr>
          <p:nvPr>
            <p:ph type="title"/>
          </p:nvPr>
        </p:nvSpPr>
        <p:spPr/>
        <p:txBody>
          <a:bodyPr/>
          <a:lstStyle/>
          <a:p>
            <a:r>
              <a:rPr lang="en-US" dirty="0"/>
              <a:t>Where can I get vaccinated?</a:t>
            </a:r>
          </a:p>
        </p:txBody>
      </p:sp>
      <p:sp>
        <p:nvSpPr>
          <p:cNvPr id="3" name="Content Placeholder 2">
            <a:extLst>
              <a:ext uri="{FF2B5EF4-FFF2-40B4-BE49-F238E27FC236}">
                <a16:creationId xmlns:a16="http://schemas.microsoft.com/office/drawing/2014/main" id="{11EF87A9-355C-405C-95E7-408B5D0F05EB}"/>
              </a:ext>
            </a:extLst>
          </p:cNvPr>
          <p:cNvSpPr>
            <a:spLocks noGrp="1"/>
          </p:cNvSpPr>
          <p:nvPr>
            <p:ph idx="1"/>
          </p:nvPr>
        </p:nvSpPr>
        <p:spPr>
          <a:xfrm>
            <a:off x="4648200" y="1524000"/>
            <a:ext cx="6837947" cy="3810000"/>
          </a:xfrm>
        </p:spPr>
        <p:txBody>
          <a:bodyPr>
            <a:normAutofit fontScale="92500" lnSpcReduction="10000"/>
          </a:bodyPr>
          <a:lstStyle/>
          <a:p>
            <a:r>
              <a:rPr lang="en-US" dirty="0"/>
              <a:t>Healthcare provider</a:t>
            </a:r>
          </a:p>
          <a:p>
            <a:r>
              <a:rPr lang="en-US" dirty="0"/>
              <a:t>Federally qualified health centers (FQHCs)</a:t>
            </a:r>
          </a:p>
          <a:p>
            <a:pPr indent="0">
              <a:buNone/>
            </a:pPr>
            <a:r>
              <a:rPr lang="en-US" dirty="0">
                <a:hlinkClick r:id="rId3"/>
              </a:rPr>
              <a:t>https://web.doh.state.nj.us/apps2/fhs/cphc/cphcSearch.aspx</a:t>
            </a:r>
            <a:r>
              <a:rPr lang="en-US" dirty="0"/>
              <a:t> </a:t>
            </a:r>
          </a:p>
          <a:p>
            <a:r>
              <a:rPr lang="en-US" dirty="0"/>
              <a:t>Local Health Departments</a:t>
            </a:r>
          </a:p>
          <a:p>
            <a:pPr indent="0">
              <a:buNone/>
            </a:pPr>
            <a:r>
              <a:rPr lang="en-US" dirty="0">
                <a:hlinkClick r:id="rId4"/>
              </a:rPr>
              <a:t>Localhealth.nj.gov</a:t>
            </a:r>
            <a:endParaRPr lang="en-US" dirty="0"/>
          </a:p>
          <a:p>
            <a:endParaRPr lang="en-US" dirty="0"/>
          </a:p>
          <a:p>
            <a:pPr marL="0" indent="0" algn="ctr">
              <a:buNone/>
            </a:pPr>
            <a:r>
              <a:rPr lang="en-US" b="0" dirty="0"/>
              <a:t>Some facilities may participate in the New Jersey </a:t>
            </a:r>
            <a:r>
              <a:rPr lang="en-US" b="0" i="1" dirty="0"/>
              <a:t>Vaccines for Children Program (VFC)</a:t>
            </a:r>
            <a:r>
              <a:rPr lang="en-US" b="0" dirty="0"/>
              <a:t>, which allows children through 18 years of age to receive low-cost or no-cost vaccine for those who cannot otherwise afford it.</a:t>
            </a:r>
          </a:p>
        </p:txBody>
      </p:sp>
    </p:spTree>
    <p:extLst>
      <p:ext uri="{BB962C8B-B14F-4D97-AF65-F5344CB8AC3E}">
        <p14:creationId xmlns:p14="http://schemas.microsoft.com/office/powerpoint/2010/main" val="3901998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2E6E29-9E3A-4EDE-A673-8545655617F4}"/>
              </a:ext>
            </a:extLst>
          </p:cNvPr>
          <p:cNvSpPr txBox="1"/>
          <p:nvPr/>
        </p:nvSpPr>
        <p:spPr>
          <a:xfrm>
            <a:off x="180474" y="6150109"/>
            <a:ext cx="6934200" cy="646331"/>
          </a:xfrm>
          <a:prstGeom prst="rect">
            <a:avLst/>
          </a:prstGeom>
          <a:noFill/>
        </p:spPr>
        <p:txBody>
          <a:bodyPr wrap="square" rtlCol="0">
            <a:spAutoFit/>
          </a:bodyPr>
          <a:lstStyle/>
          <a:p>
            <a:r>
              <a:rPr lang="en-US" altLang="en-US" sz="1200" b="1" dirty="0"/>
              <a:t>Sources</a:t>
            </a:r>
            <a:r>
              <a:rPr lang="en-US" altLang="en-US" sz="1200" dirty="0"/>
              <a:t>:</a:t>
            </a:r>
          </a:p>
          <a:p>
            <a:r>
              <a:rPr lang="en-US" altLang="en-US" sz="1200" dirty="0">
                <a:hlinkClick r:id="rId3"/>
              </a:rPr>
              <a:t>www.cdc.gov/std/hpv/pap/default.htm</a:t>
            </a:r>
            <a:endParaRPr lang="en-US" altLang="en-US" sz="1200" dirty="0"/>
          </a:p>
          <a:p>
            <a:r>
              <a:rPr lang="en-US" altLang="en-US" sz="1200" dirty="0">
                <a:hlinkClick r:id="rId4"/>
              </a:rPr>
              <a:t>www.cdc.gov/std/hpv/stdfact-hpv-and-men.htm</a:t>
            </a:r>
            <a:r>
              <a:rPr lang="en-US" altLang="en-US" sz="1200" dirty="0"/>
              <a:t> </a:t>
            </a:r>
          </a:p>
        </p:txBody>
      </p:sp>
      <p:sp>
        <p:nvSpPr>
          <p:cNvPr id="6" name="Title 5">
            <a:extLst>
              <a:ext uri="{FF2B5EF4-FFF2-40B4-BE49-F238E27FC236}">
                <a16:creationId xmlns:a16="http://schemas.microsoft.com/office/drawing/2014/main" id="{5DC9AC58-DF6E-490C-8D44-BC00674714A2}"/>
              </a:ext>
            </a:extLst>
          </p:cNvPr>
          <p:cNvSpPr>
            <a:spLocks noGrp="1"/>
          </p:cNvSpPr>
          <p:nvPr>
            <p:ph type="title"/>
          </p:nvPr>
        </p:nvSpPr>
        <p:spPr/>
        <p:txBody>
          <a:bodyPr/>
          <a:lstStyle/>
          <a:p>
            <a:r>
              <a:rPr lang="en-US" dirty="0"/>
              <a:t>Can I get tested for HPV?</a:t>
            </a:r>
          </a:p>
        </p:txBody>
      </p:sp>
      <p:sp>
        <p:nvSpPr>
          <p:cNvPr id="5" name="Content Placeholder 4">
            <a:extLst>
              <a:ext uri="{FF2B5EF4-FFF2-40B4-BE49-F238E27FC236}">
                <a16:creationId xmlns:a16="http://schemas.microsoft.com/office/drawing/2014/main" id="{7439F4A0-DB41-4639-BCEF-DB942C28BED5}"/>
              </a:ext>
            </a:extLst>
          </p:cNvPr>
          <p:cNvSpPr>
            <a:spLocks noGrp="1"/>
          </p:cNvSpPr>
          <p:nvPr>
            <p:ph idx="1"/>
          </p:nvPr>
        </p:nvSpPr>
        <p:spPr>
          <a:xfrm>
            <a:off x="4582026" y="1524000"/>
            <a:ext cx="7391400" cy="3810000"/>
          </a:xfrm>
        </p:spPr>
        <p:txBody>
          <a:bodyPr/>
          <a:lstStyle/>
          <a:p>
            <a:r>
              <a:rPr lang="en-US" dirty="0"/>
              <a:t>NO test available to determine a person’s HPV status</a:t>
            </a:r>
          </a:p>
          <a:p>
            <a:endParaRPr lang="en-US" dirty="0"/>
          </a:p>
          <a:p>
            <a:r>
              <a:rPr lang="en-US" dirty="0"/>
              <a:t>Cervical cancer is the only type of HPV cancer with a recommended screening test. The other types of HPV cancer may not be detected until they cause health problems. </a:t>
            </a:r>
          </a:p>
        </p:txBody>
      </p:sp>
    </p:spTree>
    <p:extLst>
      <p:ext uri="{BB962C8B-B14F-4D97-AF65-F5344CB8AC3E}">
        <p14:creationId xmlns:p14="http://schemas.microsoft.com/office/powerpoint/2010/main" val="417980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41"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C66444-9C08-4A14-B23A-218F9BC75958}"/>
              </a:ext>
            </a:extLst>
          </p:cNvPr>
          <p:cNvSpPr>
            <a:spLocks noGrp="1"/>
          </p:cNvSpPr>
          <p:nvPr>
            <p:ph type="title"/>
          </p:nvPr>
        </p:nvSpPr>
        <p:spPr>
          <a:xfrm>
            <a:off x="2400749" y="491884"/>
            <a:ext cx="6230857" cy="1230570"/>
          </a:xfrm>
        </p:spPr>
        <p:txBody>
          <a:bodyPr anchor="t">
            <a:normAutofit/>
          </a:bodyPr>
          <a:lstStyle/>
          <a:p>
            <a:pPr algn="l"/>
            <a:r>
              <a:rPr lang="en-US" sz="3600" dirty="0">
                <a:solidFill>
                  <a:schemeClr val="accent1"/>
                </a:solidFill>
              </a:rPr>
              <a:t>Tips for getting vaccinated</a:t>
            </a:r>
          </a:p>
        </p:txBody>
      </p:sp>
      <p:sp>
        <p:nvSpPr>
          <p:cNvPr id="42"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6" name="Content Placeholder 5">
            <a:extLst>
              <a:ext uri="{FF2B5EF4-FFF2-40B4-BE49-F238E27FC236}">
                <a16:creationId xmlns:a16="http://schemas.microsoft.com/office/drawing/2014/main" id="{6E49064E-F0F8-4F63-A52A-A6DA0A4813EF}"/>
              </a:ext>
            </a:extLst>
          </p:cNvPr>
          <p:cNvGraphicFramePr>
            <a:graphicFrameLocks noGrp="1"/>
          </p:cNvGraphicFramePr>
          <p:nvPr>
            <p:ph idx="1"/>
            <p:extLst>
              <p:ext uri="{D42A27DB-BD31-4B8C-83A1-F6EECF244321}">
                <p14:modId xmlns:p14="http://schemas.microsoft.com/office/powerpoint/2010/main" val="2978415427"/>
              </p:ext>
            </p:extLst>
          </p:nvPr>
        </p:nvGraphicFramePr>
        <p:xfrm>
          <a:off x="2880487" y="1572126"/>
          <a:ext cx="8005000" cy="4479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F8BAD9A-A7A2-4D87-9EA1-1B4ECB08C7BB}"/>
              </a:ext>
            </a:extLst>
          </p:cNvPr>
          <p:cNvSpPr txBox="1"/>
          <p:nvPr/>
        </p:nvSpPr>
        <p:spPr>
          <a:xfrm>
            <a:off x="2039780" y="6516765"/>
            <a:ext cx="6826355" cy="276999"/>
          </a:xfrm>
          <a:prstGeom prst="rect">
            <a:avLst/>
          </a:prstGeom>
          <a:noFill/>
        </p:spPr>
        <p:txBody>
          <a:bodyPr wrap="square" rtlCol="0">
            <a:spAutoFit/>
          </a:bodyPr>
          <a:lstStyle/>
          <a:p>
            <a:r>
              <a:rPr lang="en-US" sz="1200" b="1" dirty="0"/>
              <a:t>Source</a:t>
            </a:r>
            <a:r>
              <a:rPr lang="en-US" sz="1200" dirty="0"/>
              <a:t>: </a:t>
            </a:r>
            <a:r>
              <a:rPr lang="en-US" sz="1200" dirty="0">
                <a:hlinkClick r:id="rId8"/>
              </a:rPr>
              <a:t>https://kidshealth.org/en/teens/tips-shots.html</a:t>
            </a:r>
            <a:r>
              <a:rPr lang="en-US" sz="1200" dirty="0"/>
              <a:t> </a:t>
            </a:r>
          </a:p>
        </p:txBody>
      </p:sp>
    </p:spTree>
    <p:extLst>
      <p:ext uri="{BB962C8B-B14F-4D97-AF65-F5344CB8AC3E}">
        <p14:creationId xmlns:p14="http://schemas.microsoft.com/office/powerpoint/2010/main" val="726909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id="{4DB07893-3BE3-42E0-BC35-1ED54907AA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1" name="Freeform 5">
              <a:extLst>
                <a:ext uri="{FF2B5EF4-FFF2-40B4-BE49-F238E27FC236}">
                  <a16:creationId xmlns:a16="http://schemas.microsoft.com/office/drawing/2014/main" id="{017C40D5-034D-4017-BF93-E3AF61334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 name="Freeform 6">
              <a:extLst>
                <a:ext uri="{FF2B5EF4-FFF2-40B4-BE49-F238E27FC236}">
                  <a16:creationId xmlns:a16="http://schemas.microsoft.com/office/drawing/2014/main" id="{8927D23A-8D45-4A3B-8292-9802CAFA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7">
              <a:extLst>
                <a:ext uri="{FF2B5EF4-FFF2-40B4-BE49-F238E27FC236}">
                  <a16:creationId xmlns:a16="http://schemas.microsoft.com/office/drawing/2014/main" id="{54AC8502-82EF-488F-A769-2C9758D57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4" name="Freeform 8">
              <a:extLst>
                <a:ext uri="{FF2B5EF4-FFF2-40B4-BE49-F238E27FC236}">
                  <a16:creationId xmlns:a16="http://schemas.microsoft.com/office/drawing/2014/main" id="{45863BAB-21F5-40D8-8054-4F5A5A71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9">
              <a:extLst>
                <a:ext uri="{FF2B5EF4-FFF2-40B4-BE49-F238E27FC236}">
                  <a16:creationId xmlns:a16="http://schemas.microsoft.com/office/drawing/2014/main" id="{D6CDFFA9-CB9B-4224-8693-FAE0CA753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0">
              <a:extLst>
                <a:ext uri="{FF2B5EF4-FFF2-40B4-BE49-F238E27FC236}">
                  <a16:creationId xmlns:a16="http://schemas.microsoft.com/office/drawing/2014/main" id="{B6A01934-284E-4BCA-8E7F-4EA1ADCD0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1">
              <a:extLst>
                <a:ext uri="{FF2B5EF4-FFF2-40B4-BE49-F238E27FC236}">
                  <a16:creationId xmlns:a16="http://schemas.microsoft.com/office/drawing/2014/main" id="{BD25195C-9A0F-42C0-BCFA-8AE824C6B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2">
              <a:extLst>
                <a:ext uri="{FF2B5EF4-FFF2-40B4-BE49-F238E27FC236}">
                  <a16:creationId xmlns:a16="http://schemas.microsoft.com/office/drawing/2014/main" id="{B24C254B-4197-4951-84F7-896F441B10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3">
              <a:extLst>
                <a:ext uri="{FF2B5EF4-FFF2-40B4-BE49-F238E27FC236}">
                  <a16:creationId xmlns:a16="http://schemas.microsoft.com/office/drawing/2014/main" id="{71F330C8-1F40-4D4E-B39D-025179503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0" name="Freeform 14">
              <a:extLst>
                <a:ext uri="{FF2B5EF4-FFF2-40B4-BE49-F238E27FC236}">
                  <a16:creationId xmlns:a16="http://schemas.microsoft.com/office/drawing/2014/main" id="{2715F280-155E-440C-8A04-ADB44B96B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1" name="Freeform 15">
              <a:extLst>
                <a:ext uri="{FF2B5EF4-FFF2-40B4-BE49-F238E27FC236}">
                  <a16:creationId xmlns:a16="http://schemas.microsoft.com/office/drawing/2014/main" id="{581EA02B-84E6-4BDF-802F-538089720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 name="Freeform 16">
              <a:extLst>
                <a:ext uri="{FF2B5EF4-FFF2-40B4-BE49-F238E27FC236}">
                  <a16:creationId xmlns:a16="http://schemas.microsoft.com/office/drawing/2014/main" id="{0A8D6E22-477E-4554-9DD7-4AAF82DC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3" name="Freeform 17">
              <a:extLst>
                <a:ext uri="{FF2B5EF4-FFF2-40B4-BE49-F238E27FC236}">
                  <a16:creationId xmlns:a16="http://schemas.microsoft.com/office/drawing/2014/main" id="{FABD280D-079A-453F-BB67-25DE0CFFA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18">
              <a:extLst>
                <a:ext uri="{FF2B5EF4-FFF2-40B4-BE49-F238E27FC236}">
                  <a16:creationId xmlns:a16="http://schemas.microsoft.com/office/drawing/2014/main" id="{A65E1FB9-E675-439E-B4AD-7A83D283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19">
              <a:extLst>
                <a:ext uri="{FF2B5EF4-FFF2-40B4-BE49-F238E27FC236}">
                  <a16:creationId xmlns:a16="http://schemas.microsoft.com/office/drawing/2014/main" id="{73F22E98-36D4-4717-BD18-7D82C5C6C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0">
              <a:extLst>
                <a:ext uri="{FF2B5EF4-FFF2-40B4-BE49-F238E27FC236}">
                  <a16:creationId xmlns:a16="http://schemas.microsoft.com/office/drawing/2014/main" id="{8D514B26-F1E3-4FC5-9971-32D9BD659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21">
              <a:extLst>
                <a:ext uri="{FF2B5EF4-FFF2-40B4-BE49-F238E27FC236}">
                  <a16:creationId xmlns:a16="http://schemas.microsoft.com/office/drawing/2014/main" id="{625A493F-B70E-453E-879D-AF04AAC5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22">
              <a:extLst>
                <a:ext uri="{FF2B5EF4-FFF2-40B4-BE49-F238E27FC236}">
                  <a16:creationId xmlns:a16="http://schemas.microsoft.com/office/drawing/2014/main" id="{F7B5899C-8596-4D71-8853-45318E11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9" name="Freeform 23">
              <a:extLst>
                <a:ext uri="{FF2B5EF4-FFF2-40B4-BE49-F238E27FC236}">
                  <a16:creationId xmlns:a16="http://schemas.microsoft.com/office/drawing/2014/main" id="{3B9C14FC-56CE-46EA-B8CA-5AC43CEEB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41" name="Group 140">
            <a:extLst>
              <a:ext uri="{FF2B5EF4-FFF2-40B4-BE49-F238E27FC236}">
                <a16:creationId xmlns:a16="http://schemas.microsoft.com/office/drawing/2014/main" id="{F20A4E56-ACC6-4224-90CA-D55AFD8706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42" name="Rectangle 141">
              <a:extLst>
                <a:ext uri="{FF2B5EF4-FFF2-40B4-BE49-F238E27FC236}">
                  <a16:creationId xmlns:a16="http://schemas.microsoft.com/office/drawing/2014/main" id="{AC651636-2851-41D1-8CA5-308118F36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Isosceles Triangle 142">
              <a:extLst>
                <a:ext uri="{FF2B5EF4-FFF2-40B4-BE49-F238E27FC236}">
                  <a16:creationId xmlns:a16="http://schemas.microsoft.com/office/drawing/2014/main" id="{59909CA5-DB2C-4B0F-A986-58751C05A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Rectangle 143">
              <a:extLst>
                <a:ext uri="{FF2B5EF4-FFF2-40B4-BE49-F238E27FC236}">
                  <a16:creationId xmlns:a16="http://schemas.microsoft.com/office/drawing/2014/main" id="{8C7AC88B-4F8C-418E-9D03-D36DE2792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46" name="Rectangle 145">
            <a:extLst>
              <a:ext uri="{FF2B5EF4-FFF2-40B4-BE49-F238E27FC236}">
                <a16:creationId xmlns:a16="http://schemas.microsoft.com/office/drawing/2014/main" id="{07DF423B-20EE-4B4E-9331-08534D6E4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68B0462-75E9-4B1D-8B86-70E9E8F4C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9" name="Freeform 5">
              <a:extLst>
                <a:ext uri="{FF2B5EF4-FFF2-40B4-BE49-F238E27FC236}">
                  <a16:creationId xmlns:a16="http://schemas.microsoft.com/office/drawing/2014/main" id="{54E69918-1325-4CA2-9AB0-85EE8D6D82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7A5071B7-1CAE-4E86-9CA1-F918E5ED3A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15A709AE-C597-4F0F-9CAA-FE0F9071D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A413C053-C9C1-4E6A-B009-C4B4DDAB90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E5AE5B33-92CA-42D0-B84A-7AFE673AB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C9CFEC47-604F-4921-8C95-501EDBD84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27449E73-1609-4FCE-B4A0-7C4BA7E1F5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212DE114-EF7D-4E44-B0AA-C84E525E94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3">
              <a:extLst>
                <a:ext uri="{FF2B5EF4-FFF2-40B4-BE49-F238E27FC236}">
                  <a16:creationId xmlns:a16="http://schemas.microsoft.com/office/drawing/2014/main" id="{7368FDEB-E7AA-4C77-B71A-98163A4669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
              <a:extLst>
                <a:ext uri="{FF2B5EF4-FFF2-40B4-BE49-F238E27FC236}">
                  <a16:creationId xmlns:a16="http://schemas.microsoft.com/office/drawing/2014/main" id="{A0649E67-96B5-4930-98AF-82AC946092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
              <a:extLst>
                <a:ext uri="{FF2B5EF4-FFF2-40B4-BE49-F238E27FC236}">
                  <a16:creationId xmlns:a16="http://schemas.microsoft.com/office/drawing/2014/main" id="{926C88EF-A37D-44C3-934C-42AA5B5121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6">
              <a:extLst>
                <a:ext uri="{FF2B5EF4-FFF2-40B4-BE49-F238E27FC236}">
                  <a16:creationId xmlns:a16="http://schemas.microsoft.com/office/drawing/2014/main" id="{C0442B81-6DBB-491C-B230-2467852269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7">
              <a:extLst>
                <a:ext uri="{FF2B5EF4-FFF2-40B4-BE49-F238E27FC236}">
                  <a16:creationId xmlns:a16="http://schemas.microsoft.com/office/drawing/2014/main" id="{93426BCC-D22C-403C-8DCC-D90D2298D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8">
              <a:extLst>
                <a:ext uri="{FF2B5EF4-FFF2-40B4-BE49-F238E27FC236}">
                  <a16:creationId xmlns:a16="http://schemas.microsoft.com/office/drawing/2014/main" id="{267F8A8D-44CE-4AF4-9157-8A83CC462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9">
              <a:extLst>
                <a:ext uri="{FF2B5EF4-FFF2-40B4-BE49-F238E27FC236}">
                  <a16:creationId xmlns:a16="http://schemas.microsoft.com/office/drawing/2014/main" id="{4A8C909B-F38A-40E8-AFDA-DC78B0861A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20">
              <a:extLst>
                <a:ext uri="{FF2B5EF4-FFF2-40B4-BE49-F238E27FC236}">
                  <a16:creationId xmlns:a16="http://schemas.microsoft.com/office/drawing/2014/main" id="{F1979438-48F8-498A-9404-803B48B99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21">
              <a:extLst>
                <a:ext uri="{FF2B5EF4-FFF2-40B4-BE49-F238E27FC236}">
                  <a16:creationId xmlns:a16="http://schemas.microsoft.com/office/drawing/2014/main" id="{43C1135D-3BE6-4AA0-9092-DA224D361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22">
              <a:extLst>
                <a:ext uri="{FF2B5EF4-FFF2-40B4-BE49-F238E27FC236}">
                  <a16:creationId xmlns:a16="http://schemas.microsoft.com/office/drawing/2014/main" id="{F3056CE6-A290-4B53-A183-2F813443C6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23">
              <a:extLst>
                <a:ext uri="{FF2B5EF4-FFF2-40B4-BE49-F238E27FC236}">
                  <a16:creationId xmlns:a16="http://schemas.microsoft.com/office/drawing/2014/main" id="{336073A9-4BB3-4518-95E4-42138439A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9" name="Rectangle 168">
            <a:extLst>
              <a:ext uri="{FF2B5EF4-FFF2-40B4-BE49-F238E27FC236}">
                <a16:creationId xmlns:a16="http://schemas.microsoft.com/office/drawing/2014/main" id="{28981D50-41EB-47B6-A74B-B4590663D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Graphic 116" descr="Books on Shelf">
            <a:extLst>
              <a:ext uri="{FF2B5EF4-FFF2-40B4-BE49-F238E27FC236}">
                <a16:creationId xmlns:a16="http://schemas.microsoft.com/office/drawing/2014/main" id="{88D21E71-F70D-4BC3-A7ED-08B822B8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740" y="321731"/>
            <a:ext cx="3477458" cy="3477458"/>
          </a:xfrm>
          <a:prstGeom prst="rect">
            <a:avLst/>
          </a:prstGeom>
          <a:ln w="12700">
            <a:noFill/>
          </a:ln>
        </p:spPr>
      </p:pic>
      <p:grpSp>
        <p:nvGrpSpPr>
          <p:cNvPr id="171" name="Group 170">
            <a:extLst>
              <a:ext uri="{FF2B5EF4-FFF2-40B4-BE49-F238E27FC236}">
                <a16:creationId xmlns:a16="http://schemas.microsoft.com/office/drawing/2014/main" id="{206AD6B3-B348-4CE7-AFAD-F882E7795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172" name="Isosceles Triangle 39">
              <a:extLst>
                <a:ext uri="{FF2B5EF4-FFF2-40B4-BE49-F238E27FC236}">
                  <a16:creationId xmlns:a16="http://schemas.microsoft.com/office/drawing/2014/main" id="{513F5A56-3C10-4EB6-A41F-B2387E13B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49931031-0A9A-4132-A62C-407AFAC3F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BF74C34-DA21-4FAF-8350-89F29298C4B2}"/>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Resources</a:t>
            </a:r>
          </a:p>
        </p:txBody>
      </p:sp>
      <p:sp>
        <p:nvSpPr>
          <p:cNvPr id="3" name="Text Placeholder 2">
            <a:extLst>
              <a:ext uri="{FF2B5EF4-FFF2-40B4-BE49-F238E27FC236}">
                <a16:creationId xmlns:a16="http://schemas.microsoft.com/office/drawing/2014/main" id="{B92749B2-AEE3-4524-B804-4D2878205108}"/>
              </a:ext>
            </a:extLst>
          </p:cNvPr>
          <p:cNvSpPr>
            <a:spLocks noGrp="1"/>
          </p:cNvSpPr>
          <p:nvPr>
            <p:ph type="body" idx="1"/>
          </p:nvPr>
        </p:nvSpPr>
        <p:spPr>
          <a:xfrm>
            <a:off x="1683983" y="5021137"/>
            <a:ext cx="8833654" cy="522636"/>
          </a:xfrm>
        </p:spPr>
        <p:txBody>
          <a:bodyPr vert="horz" lIns="91440" tIns="0" rIns="91440" bIns="45720" rtlCol="0">
            <a:normAutofit/>
          </a:bodyPr>
          <a:lstStyle/>
          <a:p>
            <a:pPr>
              <a:lnSpc>
                <a:spcPct val="100000"/>
              </a:lnSpc>
            </a:pPr>
            <a:endParaRPr lang="en-US" sz="1600"/>
          </a:p>
        </p:txBody>
      </p:sp>
    </p:spTree>
    <p:extLst>
      <p:ext uri="{BB962C8B-B14F-4D97-AF65-F5344CB8AC3E}">
        <p14:creationId xmlns:p14="http://schemas.microsoft.com/office/powerpoint/2010/main" val="164872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DB07893-3BE3-42E0-BC35-1ED54907AA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017C40D5-034D-4017-BF93-E3AF61334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927D23A-8D45-4A3B-8292-9802CAFA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54AC8502-82EF-488F-A769-2C9758D57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45863BAB-21F5-40D8-8054-4F5A5A71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6CDFFA9-CB9B-4224-8693-FAE0CA753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6A01934-284E-4BCA-8E7F-4EA1ADCD0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BD25195C-9A0F-42C0-BCFA-8AE824C6B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24C254B-4197-4951-84F7-896F441B10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1F330C8-1F40-4D4E-B39D-025179503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715F280-155E-440C-8A04-ADB44B96B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1EA02B-84E6-4BDF-802F-538089720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A8D6E22-477E-4554-9DD7-4AAF82DC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FABD280D-079A-453F-BB67-25DE0CFFA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65E1FB9-E675-439E-B4AD-7A83D283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3F22E98-36D4-4717-BD18-7D82C5C6C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D514B26-F1E3-4FC5-9971-32D9BD659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25A493F-B70E-453E-879D-AF04AAC5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7B5899C-8596-4D71-8853-45318E11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23">
              <a:extLst>
                <a:ext uri="{FF2B5EF4-FFF2-40B4-BE49-F238E27FC236}">
                  <a16:creationId xmlns:a16="http://schemas.microsoft.com/office/drawing/2014/main" id="{3B9C14FC-56CE-46EA-B8CA-5AC43CEEB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20A4E56-ACC6-4224-90CA-D55AFD8706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AC651636-2851-41D1-8CA5-308118F36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59909CA5-DB2C-4B0F-A986-58751C05A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33">
              <a:extLst>
                <a:ext uri="{FF2B5EF4-FFF2-40B4-BE49-F238E27FC236}">
                  <a16:creationId xmlns:a16="http://schemas.microsoft.com/office/drawing/2014/main" id="{8C7AC88B-4F8C-418E-9D03-D36DE2792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65" name="Rectangle 35">
            <a:extLst>
              <a:ext uri="{FF2B5EF4-FFF2-40B4-BE49-F238E27FC236}">
                <a16:creationId xmlns:a16="http://schemas.microsoft.com/office/drawing/2014/main" id="{07DF423B-20EE-4B4E-9331-08534D6E4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68B0462-75E9-4B1D-8B86-70E9E8F4C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54E69918-1325-4CA2-9AB0-85EE8D6D82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7A5071B7-1CAE-4E86-9CA1-F918E5ED3A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15A709AE-C597-4F0F-9CAA-FE0F9071D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A413C053-C9C1-4E6A-B009-C4B4DDAB90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E5AE5B33-92CA-42D0-B84A-7AFE673AB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C9CFEC47-604F-4921-8C95-501EDBD84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27449E73-1609-4FCE-B4A0-7C4BA7E1F5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212DE114-EF7D-4E44-B0AA-C84E525E94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7368FDEB-E7AA-4C77-B71A-98163A4669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A0649E67-96B5-4930-98AF-82AC946092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926C88EF-A37D-44C3-934C-42AA5B5121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C0442B81-6DBB-491C-B230-2467852269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93426BCC-D22C-403C-8DCC-D90D2298D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267F8A8D-44CE-4AF4-9157-8A83CC462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4A8C909B-F38A-40E8-AFDA-DC78B0861A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1979438-48F8-498A-9404-803B48B99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43C1135D-3BE6-4AA0-9092-DA224D361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F3056CE6-A290-4B53-A183-2F813443C6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3">
              <a:extLst>
                <a:ext uri="{FF2B5EF4-FFF2-40B4-BE49-F238E27FC236}">
                  <a16:creationId xmlns:a16="http://schemas.microsoft.com/office/drawing/2014/main" id="{336073A9-4BB3-4518-95E4-42138439A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9" name="Rectangle 58">
            <a:extLst>
              <a:ext uri="{FF2B5EF4-FFF2-40B4-BE49-F238E27FC236}">
                <a16:creationId xmlns:a16="http://schemas.microsoft.com/office/drawing/2014/main" id="{28981D50-41EB-47B6-A74B-B4590663D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ears">
            <a:extLst>
              <a:ext uri="{FF2B5EF4-FFF2-40B4-BE49-F238E27FC236}">
                <a16:creationId xmlns:a16="http://schemas.microsoft.com/office/drawing/2014/main" id="{25571402-08E3-4366-BA76-09E4D63A597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56740" y="321731"/>
            <a:ext cx="3477458" cy="3477458"/>
          </a:xfrm>
          <a:prstGeom prst="rect">
            <a:avLst/>
          </a:prstGeom>
          <a:ln w="12700">
            <a:noFill/>
          </a:ln>
        </p:spPr>
      </p:pic>
      <p:grpSp>
        <p:nvGrpSpPr>
          <p:cNvPr id="61" name="Group 60">
            <a:extLst>
              <a:ext uri="{FF2B5EF4-FFF2-40B4-BE49-F238E27FC236}">
                <a16:creationId xmlns:a16="http://schemas.microsoft.com/office/drawing/2014/main" id="{206AD6B3-B348-4CE7-AFAD-F882E7795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2" name="Isosceles Triangle 39">
              <a:extLst>
                <a:ext uri="{FF2B5EF4-FFF2-40B4-BE49-F238E27FC236}">
                  <a16:creationId xmlns:a16="http://schemas.microsoft.com/office/drawing/2014/main" id="{513F5A56-3C10-4EB6-A41F-B2387E13B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9931031-0A9A-4132-A62C-407AFAC3F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4C4662-29A6-43BD-9204-2E8C83BF2CA6}"/>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Vaccine Basics</a:t>
            </a:r>
          </a:p>
        </p:txBody>
      </p:sp>
      <p:sp>
        <p:nvSpPr>
          <p:cNvPr id="3" name="Text Placeholder 2">
            <a:extLst>
              <a:ext uri="{FF2B5EF4-FFF2-40B4-BE49-F238E27FC236}">
                <a16:creationId xmlns:a16="http://schemas.microsoft.com/office/drawing/2014/main" id="{EEEB4CE1-B09A-4161-BBF0-5726778B23F1}"/>
              </a:ext>
            </a:extLst>
          </p:cNvPr>
          <p:cNvSpPr>
            <a:spLocks noGrp="1"/>
          </p:cNvSpPr>
          <p:nvPr>
            <p:ph type="body" idx="1"/>
          </p:nvPr>
        </p:nvSpPr>
        <p:spPr>
          <a:xfrm>
            <a:off x="1683983" y="5021137"/>
            <a:ext cx="8833654" cy="522636"/>
          </a:xfrm>
        </p:spPr>
        <p:txBody>
          <a:bodyPr vert="horz" lIns="91440" tIns="0" rIns="91440" bIns="45720" rtlCol="0">
            <a:normAutofit/>
          </a:bodyPr>
          <a:lstStyle/>
          <a:p>
            <a:pPr>
              <a:lnSpc>
                <a:spcPct val="100000"/>
              </a:lnSpc>
            </a:pPr>
            <a:r>
              <a:rPr lang="en-US" sz="1600"/>
              <a:t>What they are, how they work, and more!</a:t>
            </a:r>
          </a:p>
        </p:txBody>
      </p:sp>
    </p:spTree>
    <p:extLst>
      <p:ext uri="{BB962C8B-B14F-4D97-AF65-F5344CB8AC3E}">
        <p14:creationId xmlns:p14="http://schemas.microsoft.com/office/powerpoint/2010/main" val="2959414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5DB9B2-426F-4E67-8118-420EA92C88A4}"/>
              </a:ext>
            </a:extLst>
          </p:cNvPr>
          <p:cNvPicPr>
            <a:picLocks noChangeAspect="1"/>
          </p:cNvPicPr>
          <p:nvPr/>
        </p:nvPicPr>
        <p:blipFill>
          <a:blip r:embed="rId4"/>
          <a:stretch>
            <a:fillRect/>
          </a:stretch>
        </p:blipFill>
        <p:spPr>
          <a:xfrm>
            <a:off x="9108723" y="249613"/>
            <a:ext cx="1616028" cy="2515220"/>
          </a:xfrm>
          <a:prstGeom prst="rect">
            <a:avLst/>
          </a:prstGeom>
        </p:spPr>
      </p:pic>
      <p:sp>
        <p:nvSpPr>
          <p:cNvPr id="8" name="Title 7">
            <a:extLst>
              <a:ext uri="{FF2B5EF4-FFF2-40B4-BE49-F238E27FC236}">
                <a16:creationId xmlns:a16="http://schemas.microsoft.com/office/drawing/2014/main" id="{065E991B-0113-4A8C-A45B-870A2BD59868}"/>
              </a:ext>
            </a:extLst>
          </p:cNvPr>
          <p:cNvSpPr>
            <a:spLocks noGrp="1"/>
          </p:cNvSpPr>
          <p:nvPr>
            <p:ph type="title"/>
          </p:nvPr>
        </p:nvSpPr>
        <p:spPr/>
        <p:txBody>
          <a:bodyPr>
            <a:normAutofit fontScale="90000"/>
          </a:bodyPr>
          <a:lstStyle/>
          <a:p>
            <a:r>
              <a:rPr lang="en-US" dirty="0"/>
              <a:t>Protect Me With 3+ Campaign</a:t>
            </a:r>
            <a:br>
              <a:rPr lang="en-US" dirty="0"/>
            </a:br>
            <a:r>
              <a:rPr lang="en-US" sz="2700" dirty="0">
                <a:solidFill>
                  <a:schemeClr val="bg1">
                    <a:lumMod val="85000"/>
                  </a:schemeClr>
                </a:solidFill>
                <a:hlinkClick r:id="rId5">
                  <a:extLst>
                    <a:ext uri="{A12FA001-AC4F-418D-AE19-62706E023703}">
                      <ahyp:hlinkClr xmlns:ahyp="http://schemas.microsoft.com/office/drawing/2018/hyperlinkcolor" val="tx"/>
                    </a:ext>
                  </a:extLst>
                </a:hlinkClick>
              </a:rPr>
              <a:t>www.protectmewith3.com</a:t>
            </a:r>
            <a:r>
              <a:rPr lang="en-US" sz="2700" dirty="0">
                <a:solidFill>
                  <a:schemeClr val="bg1">
                    <a:lumMod val="85000"/>
                  </a:schemeClr>
                </a:solidFill>
              </a:rPr>
              <a:t> </a:t>
            </a:r>
            <a:endParaRPr lang="en-US" dirty="0">
              <a:solidFill>
                <a:schemeClr val="bg1">
                  <a:lumMod val="85000"/>
                </a:schemeClr>
              </a:solidFill>
            </a:endParaRPr>
          </a:p>
        </p:txBody>
      </p:sp>
      <p:pic>
        <p:nvPicPr>
          <p:cNvPr id="12" name="Picture 11">
            <a:extLst>
              <a:ext uri="{FF2B5EF4-FFF2-40B4-BE49-F238E27FC236}">
                <a16:creationId xmlns:a16="http://schemas.microsoft.com/office/drawing/2014/main" id="{402C1B63-3CE4-4250-B78E-779234DBBC61}"/>
              </a:ext>
            </a:extLst>
          </p:cNvPr>
          <p:cNvPicPr>
            <a:picLocks noChangeAspect="1"/>
          </p:cNvPicPr>
          <p:nvPr/>
        </p:nvPicPr>
        <p:blipFill>
          <a:blip r:embed="rId6"/>
          <a:stretch>
            <a:fillRect/>
          </a:stretch>
        </p:blipFill>
        <p:spPr>
          <a:xfrm>
            <a:off x="5548320" y="288262"/>
            <a:ext cx="3209925" cy="2476571"/>
          </a:xfrm>
          <a:prstGeom prst="rect">
            <a:avLst/>
          </a:prstGeom>
          <a:ln>
            <a:solidFill>
              <a:schemeClr val="tx1"/>
            </a:solidFill>
          </a:ln>
        </p:spPr>
      </p:pic>
      <p:pic>
        <p:nvPicPr>
          <p:cNvPr id="13" name="Online Media 12" title="Karlo Cruz - Flu">
            <a:hlinkClick r:id="" action="ppaction://media"/>
            <a:extLst>
              <a:ext uri="{FF2B5EF4-FFF2-40B4-BE49-F238E27FC236}">
                <a16:creationId xmlns:a16="http://schemas.microsoft.com/office/drawing/2014/main" id="{1CD974CB-C83D-47C7-B2D4-5C502C928BCD}"/>
              </a:ext>
            </a:extLst>
          </p:cNvPr>
          <p:cNvPicPr>
            <a:picLocks noRot="1" noChangeAspect="1"/>
          </p:cNvPicPr>
          <p:nvPr>
            <a:videoFile r:link="rId1"/>
          </p:nvPr>
        </p:nvPicPr>
        <p:blipFill>
          <a:blip r:embed="rId7"/>
          <a:stretch>
            <a:fillRect/>
          </a:stretch>
        </p:blipFill>
        <p:spPr>
          <a:xfrm>
            <a:off x="5207368" y="3091867"/>
            <a:ext cx="6096000" cy="3429000"/>
          </a:xfrm>
          <a:prstGeom prst="rect">
            <a:avLst/>
          </a:prstGeom>
          <a:ln>
            <a:solidFill>
              <a:schemeClr val="tx1"/>
            </a:solidFill>
          </a:ln>
        </p:spPr>
      </p:pic>
    </p:spTree>
    <p:extLst>
      <p:ext uri="{BB962C8B-B14F-4D97-AF65-F5344CB8AC3E}">
        <p14:creationId xmlns:p14="http://schemas.microsoft.com/office/powerpoint/2010/main" val="30035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F0851A-82BE-4E4D-834A-51462D335A40}"/>
              </a:ext>
            </a:extLst>
          </p:cNvPr>
          <p:cNvSpPr>
            <a:spLocks noGrp="1"/>
          </p:cNvSpPr>
          <p:nvPr>
            <p:ph type="title"/>
          </p:nvPr>
        </p:nvSpPr>
        <p:spPr/>
        <p:txBody>
          <a:bodyPr>
            <a:normAutofit fontScale="90000"/>
          </a:bodyPr>
          <a:lstStyle/>
          <a:p>
            <a:r>
              <a:rPr lang="en-US" dirty="0"/>
              <a:t>New Jersey Department of Health Educational Materials</a:t>
            </a:r>
          </a:p>
        </p:txBody>
      </p:sp>
      <p:pic>
        <p:nvPicPr>
          <p:cNvPr id="8" name="Picture 7">
            <a:extLst>
              <a:ext uri="{FF2B5EF4-FFF2-40B4-BE49-F238E27FC236}">
                <a16:creationId xmlns:a16="http://schemas.microsoft.com/office/drawing/2014/main" id="{00308A46-0D39-4C5D-B75E-A96502236A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5470" y="155705"/>
            <a:ext cx="3389036" cy="438843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7EB5B42C-EFF3-4663-884F-B71CCA3533CA}"/>
              </a:ext>
            </a:extLst>
          </p:cNvPr>
          <p:cNvSpPr/>
          <p:nvPr/>
        </p:nvSpPr>
        <p:spPr>
          <a:xfrm>
            <a:off x="136725" y="6149337"/>
            <a:ext cx="4667753" cy="646331"/>
          </a:xfrm>
          <a:prstGeom prst="rect">
            <a:avLst/>
          </a:prstGeom>
        </p:spPr>
        <p:txBody>
          <a:bodyPr wrap="none">
            <a:spAutoFit/>
          </a:bodyPr>
          <a:lstStyle/>
          <a:p>
            <a:r>
              <a:rPr lang="en-US" dirty="0">
                <a:hlinkClick r:id="rId4"/>
              </a:rPr>
              <a:t>https://nj.gov/health/cd/vpdp.shtml</a:t>
            </a:r>
            <a:endParaRPr lang="en-US" dirty="0"/>
          </a:p>
          <a:p>
            <a:r>
              <a:rPr lang="en-US" dirty="0">
                <a:hlinkClick r:id="rId5"/>
              </a:rPr>
              <a:t>http://nj.gov/health/cd/topics/hpv.shtml</a:t>
            </a:r>
            <a:r>
              <a:rPr lang="en-US" dirty="0"/>
              <a:t> </a:t>
            </a:r>
          </a:p>
        </p:txBody>
      </p:sp>
      <p:pic>
        <p:nvPicPr>
          <p:cNvPr id="5" name="Picture 4">
            <a:extLst>
              <a:ext uri="{FF2B5EF4-FFF2-40B4-BE49-F238E27FC236}">
                <a16:creationId xmlns:a16="http://schemas.microsoft.com/office/drawing/2014/main" id="{FCB34C99-55B5-4A76-8A29-FE6F37252636}"/>
              </a:ext>
            </a:extLst>
          </p:cNvPr>
          <p:cNvPicPr>
            <a:picLocks noChangeAspect="1"/>
          </p:cNvPicPr>
          <p:nvPr/>
        </p:nvPicPr>
        <p:blipFill>
          <a:blip r:embed="rId6"/>
          <a:stretch>
            <a:fillRect/>
          </a:stretch>
        </p:blipFill>
        <p:spPr>
          <a:xfrm>
            <a:off x="8531206" y="1760898"/>
            <a:ext cx="3388781" cy="438843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08838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FCDFDF-F6F0-43E5-A3A5-F346B3AEC60F}"/>
              </a:ext>
            </a:extLst>
          </p:cNvPr>
          <p:cNvSpPr>
            <a:spLocks noGrp="1"/>
          </p:cNvSpPr>
          <p:nvPr>
            <p:ph type="title"/>
          </p:nvPr>
        </p:nvSpPr>
        <p:spPr/>
        <p:txBody>
          <a:bodyPr/>
          <a:lstStyle/>
          <a:p>
            <a:r>
              <a:rPr lang="en-US" dirty="0"/>
              <a:t>Spreading the Message</a:t>
            </a:r>
          </a:p>
        </p:txBody>
      </p:sp>
      <p:graphicFrame>
        <p:nvGraphicFramePr>
          <p:cNvPr id="6" name="Content Placeholder 5">
            <a:extLst>
              <a:ext uri="{FF2B5EF4-FFF2-40B4-BE49-F238E27FC236}">
                <a16:creationId xmlns:a16="http://schemas.microsoft.com/office/drawing/2014/main" id="{A8DF9798-2F31-4ED9-B0A2-3AD788E89596}"/>
              </a:ext>
            </a:extLst>
          </p:cNvPr>
          <p:cNvGraphicFramePr>
            <a:graphicFrameLocks noGrp="1"/>
          </p:cNvGraphicFramePr>
          <p:nvPr>
            <p:ph idx="1"/>
            <p:extLst>
              <p:ext uri="{D42A27DB-BD31-4B8C-83A1-F6EECF244321}">
                <p14:modId xmlns:p14="http://schemas.microsoft.com/office/powerpoint/2010/main" val="1447178593"/>
              </p:ext>
            </p:extLst>
          </p:nvPr>
        </p:nvGraphicFramePr>
        <p:xfrm>
          <a:off x="8325853" y="1140287"/>
          <a:ext cx="3577390" cy="4121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4106B3AD-2182-404F-ABFA-2424C4FBD633}"/>
              </a:ext>
            </a:extLst>
          </p:cNvPr>
          <p:cNvSpPr/>
          <p:nvPr/>
        </p:nvSpPr>
        <p:spPr>
          <a:xfrm>
            <a:off x="0" y="6550223"/>
            <a:ext cx="7565929" cy="307777"/>
          </a:xfrm>
          <a:prstGeom prst="rect">
            <a:avLst/>
          </a:prstGeom>
        </p:spPr>
        <p:txBody>
          <a:bodyPr wrap="square">
            <a:spAutoFit/>
          </a:bodyPr>
          <a:lstStyle/>
          <a:p>
            <a:r>
              <a:rPr lang="en-US" sz="1400" b="1" dirty="0"/>
              <a:t>Source:</a:t>
            </a:r>
            <a:r>
              <a:rPr lang="en-US" sz="1400" b="1" dirty="0">
                <a:hlinkClick r:id="rId8"/>
              </a:rPr>
              <a:t> </a:t>
            </a:r>
            <a:r>
              <a:rPr lang="en-US" sz="1400" dirty="0">
                <a:hlinkClick r:id="rId8"/>
              </a:rPr>
              <a:t>https://nj.gov/health/cd/documents/vpdp/adolescent-immunization-toolkit.pdf </a:t>
            </a:r>
            <a:endParaRPr lang="en-US" sz="1400" dirty="0"/>
          </a:p>
        </p:txBody>
      </p:sp>
      <p:pic>
        <p:nvPicPr>
          <p:cNvPr id="5" name="Picture 4">
            <a:extLst>
              <a:ext uri="{FF2B5EF4-FFF2-40B4-BE49-F238E27FC236}">
                <a16:creationId xmlns:a16="http://schemas.microsoft.com/office/drawing/2014/main" id="{8DCCC952-8FF1-416E-8FF2-5F200B194E7A}"/>
              </a:ext>
            </a:extLst>
          </p:cNvPr>
          <p:cNvPicPr>
            <a:picLocks noChangeAspect="1"/>
          </p:cNvPicPr>
          <p:nvPr/>
        </p:nvPicPr>
        <p:blipFill>
          <a:blip r:embed="rId9"/>
          <a:stretch>
            <a:fillRect/>
          </a:stretch>
        </p:blipFill>
        <p:spPr>
          <a:xfrm>
            <a:off x="4891883" y="1140286"/>
            <a:ext cx="3241465" cy="412171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11047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B415E3-3307-4393-81E1-BE03E52735DA}"/>
              </a:ext>
            </a:extLst>
          </p:cNvPr>
          <p:cNvSpPr>
            <a:spLocks noGrp="1"/>
          </p:cNvSpPr>
          <p:nvPr>
            <p:ph type="title"/>
          </p:nvPr>
        </p:nvSpPr>
        <p:spPr/>
        <p:txBody>
          <a:bodyPr/>
          <a:lstStyle/>
          <a:p>
            <a:r>
              <a:rPr lang="en-US" dirty="0"/>
              <a:t>Additional Resources</a:t>
            </a:r>
          </a:p>
        </p:txBody>
      </p:sp>
      <p:sp>
        <p:nvSpPr>
          <p:cNvPr id="5" name="Content Placeholder 4">
            <a:extLst>
              <a:ext uri="{FF2B5EF4-FFF2-40B4-BE49-F238E27FC236}">
                <a16:creationId xmlns:a16="http://schemas.microsoft.com/office/drawing/2014/main" id="{4E7839DC-596E-48AD-B537-CCE3B828F545}"/>
              </a:ext>
            </a:extLst>
          </p:cNvPr>
          <p:cNvSpPr>
            <a:spLocks noGrp="1"/>
          </p:cNvSpPr>
          <p:nvPr>
            <p:ph idx="1"/>
          </p:nvPr>
        </p:nvSpPr>
        <p:spPr>
          <a:xfrm>
            <a:off x="4748462" y="1524000"/>
            <a:ext cx="6554907" cy="4343400"/>
          </a:xfrm>
        </p:spPr>
        <p:txBody>
          <a:bodyPr/>
          <a:lstStyle/>
          <a:p>
            <a:pPr indent="-6350">
              <a:buNone/>
            </a:pPr>
            <a:endParaRPr lang="en-US" dirty="0"/>
          </a:p>
          <a:p>
            <a:r>
              <a:rPr lang="en-US" dirty="0"/>
              <a:t>NJ  Department of Health </a:t>
            </a:r>
            <a:r>
              <a:rPr lang="en-US" dirty="0">
                <a:hlinkClick r:id="rId3"/>
              </a:rPr>
              <a:t>www.nj.gov/health/cd/vpdp.shtml</a:t>
            </a:r>
            <a:endParaRPr lang="en-US" dirty="0"/>
          </a:p>
          <a:p>
            <a:r>
              <a:rPr lang="en-US" dirty="0"/>
              <a:t>CDC vaccine information                   </a:t>
            </a:r>
            <a:r>
              <a:rPr lang="en-US" dirty="0">
                <a:hlinkClick r:id="rId4"/>
              </a:rPr>
              <a:t>www.cdc.gov/vaccines</a:t>
            </a:r>
            <a:r>
              <a:rPr lang="en-US" dirty="0"/>
              <a:t>  </a:t>
            </a:r>
          </a:p>
          <a:p>
            <a:r>
              <a:rPr lang="en-US" dirty="0"/>
              <a:t>Immunization Action Coalition               </a:t>
            </a:r>
            <a:r>
              <a:rPr lang="en-US" dirty="0">
                <a:hlinkClick r:id="rId5"/>
              </a:rPr>
              <a:t>www.immunize.org/</a:t>
            </a:r>
            <a:endParaRPr lang="en-US" dirty="0"/>
          </a:p>
          <a:p>
            <a:pPr marL="336550" indent="0">
              <a:buNone/>
            </a:pPr>
            <a:endParaRPr lang="en-US" dirty="0"/>
          </a:p>
          <a:p>
            <a:pPr marL="0" indent="0">
              <a:buNone/>
            </a:pPr>
            <a:endParaRPr lang="en-US" dirty="0"/>
          </a:p>
        </p:txBody>
      </p:sp>
    </p:spTree>
    <p:extLst>
      <p:ext uri="{BB962C8B-B14F-4D97-AF65-F5344CB8AC3E}">
        <p14:creationId xmlns:p14="http://schemas.microsoft.com/office/powerpoint/2010/main" val="37012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8322" y="6553201"/>
            <a:ext cx="2799257"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spcBef>
                <a:spcPct val="20000"/>
              </a:spcBef>
              <a:buClr>
                <a:srgbClr val="EA5F00"/>
              </a:buClr>
              <a:buFont typeface="Wingdings" pitchFamily="2" charset="2"/>
              <a:buNone/>
              <a:defRPr sz="1400">
                <a:solidFill>
                  <a:schemeClr val="accent1">
                    <a:lumMod val="50000"/>
                  </a:schemeClr>
                </a:solidFill>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r>
              <a:rPr lang="en-US" sz="1200" b="1" dirty="0"/>
              <a:t>Source</a:t>
            </a:r>
            <a:r>
              <a:rPr lang="en-US" sz="1200" dirty="0"/>
              <a:t>: </a:t>
            </a:r>
            <a:r>
              <a:rPr lang="en-US" sz="1200" dirty="0" err="1"/>
              <a:t>Temte</a:t>
            </a:r>
            <a:r>
              <a:rPr lang="en-US" sz="1200" dirty="0"/>
              <a:t> JL. Pediatrics 2014.</a:t>
            </a:r>
          </a:p>
        </p:txBody>
      </p:sp>
      <p:sp>
        <p:nvSpPr>
          <p:cNvPr id="3" name="Title 2">
            <a:extLst>
              <a:ext uri="{FF2B5EF4-FFF2-40B4-BE49-F238E27FC236}">
                <a16:creationId xmlns:a16="http://schemas.microsoft.com/office/drawing/2014/main" id="{6054F74B-EC73-4A71-B3F2-2FBC8F222024}"/>
              </a:ext>
            </a:extLst>
          </p:cNvPr>
          <p:cNvSpPr>
            <a:spLocks noGrp="1"/>
          </p:cNvSpPr>
          <p:nvPr>
            <p:ph type="title"/>
          </p:nvPr>
        </p:nvSpPr>
        <p:spPr/>
        <p:txBody>
          <a:bodyPr/>
          <a:lstStyle/>
          <a:p>
            <a:r>
              <a:rPr lang="en-US" dirty="0"/>
              <a:t>When should you put your seatbelt on?</a:t>
            </a:r>
          </a:p>
        </p:txBody>
      </p:sp>
      <p:sp>
        <p:nvSpPr>
          <p:cNvPr id="14" name="Content Placeholder 8"/>
          <p:cNvSpPr>
            <a:spLocks noGrp="1"/>
          </p:cNvSpPr>
          <p:nvPr>
            <p:ph idx="1"/>
          </p:nvPr>
        </p:nvSpPr>
        <p:spPr>
          <a:xfrm>
            <a:off x="5252970" y="1946881"/>
            <a:ext cx="3772883" cy="2964238"/>
          </a:xfrm>
          <a:prstGeom prst="rect">
            <a:avLst/>
          </a:prstGeom>
        </p:spPr>
        <p:txBody>
          <a:bodyPr vert="horz" wrap="square" lIns="68598" tIns="34299" rIns="68598" bIns="34299" numCol="1" rtlCol="0" anchor="t" anchorCtr="0" compatLnSpc="1">
            <a:prstTxWarp prst="textNoShape">
              <a:avLst/>
            </a:prstTxWarp>
            <a:normAutofit/>
          </a:bodyPr>
          <a:lstStyle/>
          <a:p>
            <a:pPr marL="342991" lvl="1" indent="-342991">
              <a:lnSpc>
                <a:spcPct val="200000"/>
              </a:lnSpc>
              <a:buSzPct val="110000"/>
              <a:buFont typeface="+mj-lt"/>
              <a:buAutoNum type="alphaUcPeriod"/>
            </a:pPr>
            <a:r>
              <a:rPr lang="en-US" sz="2200" dirty="0"/>
              <a:t>Before turning on car</a:t>
            </a:r>
          </a:p>
          <a:p>
            <a:pPr marL="342991" lvl="1" indent="-342991">
              <a:lnSpc>
                <a:spcPct val="200000"/>
              </a:lnSpc>
              <a:buSzPct val="110000"/>
              <a:buFont typeface="+mj-lt"/>
              <a:buAutoNum type="alphaUcPeriod"/>
            </a:pPr>
            <a:r>
              <a:rPr lang="en-US" sz="2200" dirty="0"/>
              <a:t>When leaving driveway</a:t>
            </a:r>
          </a:p>
          <a:p>
            <a:pPr marL="342991" lvl="1" indent="-342991">
              <a:lnSpc>
                <a:spcPct val="200000"/>
              </a:lnSpc>
              <a:buSzPct val="110000"/>
              <a:buFont typeface="+mj-lt"/>
              <a:buAutoNum type="alphaUcPeriod"/>
            </a:pPr>
            <a:r>
              <a:rPr lang="en-US" sz="2200" dirty="0"/>
              <a:t>After a near accident</a:t>
            </a:r>
          </a:p>
          <a:p>
            <a:endParaRPr lang="en-US" sz="3301" dirty="0">
              <a:solidFill>
                <a:schemeClr val="accent4">
                  <a:lumMod val="50000"/>
                </a:schemeClr>
              </a:solidFill>
            </a:endParaRPr>
          </a:p>
        </p:txBody>
      </p:sp>
      <p:pic>
        <p:nvPicPr>
          <p:cNvPr id="7" name="Picture 6"/>
          <p:cNvPicPr>
            <a:picLocks noChangeAspect="1"/>
          </p:cNvPicPr>
          <p:nvPr/>
        </p:nvPicPr>
        <p:blipFill>
          <a:blip r:embed="rId3"/>
          <a:stretch>
            <a:fillRect/>
          </a:stretch>
        </p:blipFill>
        <p:spPr>
          <a:xfrm flipH="1">
            <a:off x="9891213" y="1988839"/>
            <a:ext cx="1886441" cy="2880321"/>
          </a:xfrm>
          <a:prstGeom prst="rect">
            <a:avLst/>
          </a:prstGeom>
        </p:spPr>
      </p:pic>
    </p:spTree>
    <p:extLst>
      <p:ext uri="{BB962C8B-B14F-4D97-AF65-F5344CB8AC3E}">
        <p14:creationId xmlns:p14="http://schemas.microsoft.com/office/powerpoint/2010/main" val="260011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8139BC-2AD0-4947-AA0C-3FCAA5661EA5}"/>
              </a:ext>
            </a:extLst>
          </p:cNvPr>
          <p:cNvSpPr>
            <a:spLocks noGrp="1"/>
          </p:cNvSpPr>
          <p:nvPr>
            <p:ph type="title"/>
          </p:nvPr>
        </p:nvSpPr>
        <p:spPr>
          <a:xfrm>
            <a:off x="807720" y="2349925"/>
            <a:ext cx="2441894" cy="2456442"/>
          </a:xfrm>
        </p:spPr>
        <p:txBody>
          <a:bodyPr>
            <a:normAutofit/>
          </a:bodyPr>
          <a:lstStyle/>
          <a:p>
            <a:pPr algn="l"/>
            <a:r>
              <a:rPr lang="en-US" sz="3200"/>
              <a:t>Why are vaccines important?</a:t>
            </a:r>
          </a:p>
        </p:txBody>
      </p:sp>
      <p:sp>
        <p:nvSpPr>
          <p:cNvPr id="3" name="Content Placeholder 2">
            <a:extLst>
              <a:ext uri="{FF2B5EF4-FFF2-40B4-BE49-F238E27FC236}">
                <a16:creationId xmlns:a16="http://schemas.microsoft.com/office/drawing/2014/main" id="{46233EC9-A88B-410E-B044-1E1BEFB7FA8E}"/>
              </a:ext>
            </a:extLst>
          </p:cNvPr>
          <p:cNvSpPr>
            <a:spLocks noGrp="1"/>
          </p:cNvSpPr>
          <p:nvPr>
            <p:ph idx="1"/>
          </p:nvPr>
        </p:nvSpPr>
        <p:spPr>
          <a:xfrm>
            <a:off x="4846319" y="1111249"/>
            <a:ext cx="6554001" cy="4635503"/>
          </a:xfrm>
        </p:spPr>
        <p:txBody>
          <a:bodyPr>
            <a:normAutofit/>
          </a:bodyPr>
          <a:lstStyle/>
          <a:p>
            <a:r>
              <a:rPr lang="en-US" dirty="0"/>
              <a:t>Vaccine preventable diseases have not gone away!</a:t>
            </a:r>
          </a:p>
          <a:p>
            <a:r>
              <a:rPr lang="en-US" dirty="0"/>
              <a:t>Vaccines protect you from serious and life-threatening diseases. </a:t>
            </a:r>
          </a:p>
          <a:p>
            <a:r>
              <a:rPr lang="en-US" dirty="0"/>
              <a:t>As you get older, some of the vaccinations you got as a child begin to wear off so you need a booster to keep you protected. </a:t>
            </a:r>
          </a:p>
          <a:p>
            <a:r>
              <a:rPr lang="en-US" dirty="0"/>
              <a:t>Vaccines also protect the people around you who are not able to get vaccinated.</a:t>
            </a:r>
          </a:p>
        </p:txBody>
      </p:sp>
    </p:spTree>
    <p:extLst>
      <p:ext uri="{BB962C8B-B14F-4D97-AF65-F5344CB8AC3E}">
        <p14:creationId xmlns:p14="http://schemas.microsoft.com/office/powerpoint/2010/main" val="15309521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DB07893-3BE3-42E0-BC35-1ED54907AA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017C40D5-034D-4017-BF93-E3AF61334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927D23A-8D45-4A3B-8292-9802CAFA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54AC8502-82EF-488F-A769-2C9758D57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45863BAB-21F5-40D8-8054-4F5A5A71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6CDFFA9-CB9B-4224-8693-FAE0CA753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6A01934-284E-4BCA-8E7F-4EA1ADCD0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BD25195C-9A0F-42C0-BCFA-8AE824C6B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24C254B-4197-4951-84F7-896F441B10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1F330C8-1F40-4D4E-B39D-025179503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715F280-155E-440C-8A04-ADB44B96B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1EA02B-84E6-4BDF-802F-538089720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A8D6E22-477E-4554-9DD7-4AAF82DC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FABD280D-079A-453F-BB67-25DE0CFFA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65E1FB9-E675-439E-B4AD-7A83D283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3F22E98-36D4-4717-BD18-7D82C5C6C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D514B26-F1E3-4FC5-9971-32D9BD659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25A493F-B70E-453E-879D-AF04AAC5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7B5899C-8596-4D71-8853-45318E11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3B9C14FC-56CE-46EA-B8CA-5AC43CEEB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20A4E56-ACC6-4224-90CA-D55AFD8706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AC651636-2851-41D1-8CA5-308118F36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59909CA5-DB2C-4B0F-A986-58751C05A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8C7AC88B-4F8C-418E-9D03-D36DE2792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8A1FB2DD-F939-4CBA-ABDB-29E35D8B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2306E72-4678-4841-A0F6-AFEECD9F4B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8E5FF42C-D098-4EE3-B636-744F9A270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D3A105A7-0F44-492C-A33A-D5661AD9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42B5C533-8981-49E3-A535-D0CADF931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D39599A7-F061-4457-8C3F-62809355A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A6B43EB1-CA60-4B9E-8D27-9B0887B877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08D2414E-0DA7-4C56-95E1-F3926EED88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19966D48-4ACC-4AC0-9C9D-49F57671CF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15EC7369-59DF-4C60-B0E3-ECF88497AF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81EB7200-856D-431E-BB9C-51206BE1D7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8BA702C9-BDE5-4D2B-B486-68C8730EE8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D46F8467-DA99-4476-A5FB-FB9382911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D1D3F243-9E9C-4242-967D-A546E642E1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06917902-FC8A-4D60-8048-3DFBD3E2E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995A7C48-2EB6-4969-B323-7D607A3E09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71E39251-94EA-466C-8167-2552A4CA1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9AEAFF2-BFAC-48E1-8038-7881240208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F87BFF95-3D1E-45B2-945C-CFAFEC3D64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E79531B4-B233-4802-8EDF-96C75D042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01E8A3D8-8FFF-4C3A-BA7F-D11B1C616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B4BB06CC-48BD-4621-A671-5502A7BF0B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0" name="Rectangle 59">
              <a:extLst>
                <a:ext uri="{FF2B5EF4-FFF2-40B4-BE49-F238E27FC236}">
                  <a16:creationId xmlns:a16="http://schemas.microsoft.com/office/drawing/2014/main" id="{A13B6631-6FCE-48BF-B70E-387713D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DDB93067-F481-441A-A376-C0E7513B5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2CBF682-D16A-42C2-8992-90C6D1CF7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A2ED6F32-D756-4BCF-BCB4-1B29FE8AD692}"/>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5400" dirty="0"/>
              <a:t>Vaccination in action</a:t>
            </a:r>
          </a:p>
        </p:txBody>
      </p:sp>
      <p:sp>
        <p:nvSpPr>
          <p:cNvPr id="64" name="Rectangle 63">
            <a:extLst>
              <a:ext uri="{FF2B5EF4-FFF2-40B4-BE49-F238E27FC236}">
                <a16:creationId xmlns:a16="http://schemas.microsoft.com/office/drawing/2014/main" id="{A7B753C6-0598-4947-9B65-3AD74C778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srcRect t="5064" r="7435" b="7165"/>
          <a:stretch/>
        </p:blipFill>
        <p:spPr>
          <a:xfrm>
            <a:off x="6468818" y="320040"/>
            <a:ext cx="4697205" cy="6227064"/>
          </a:xfrm>
          <a:prstGeom prst="rect">
            <a:avLst/>
          </a:prstGeom>
          <a:ln w="9525">
            <a:noFill/>
          </a:ln>
        </p:spPr>
      </p:pic>
      <p:sp>
        <p:nvSpPr>
          <p:cNvPr id="63" name="TextBox 62">
            <a:extLst>
              <a:ext uri="{FF2B5EF4-FFF2-40B4-BE49-F238E27FC236}">
                <a16:creationId xmlns:a16="http://schemas.microsoft.com/office/drawing/2014/main" id="{EDAC3245-5CB7-48B9-B154-E5A82802DBFC}"/>
              </a:ext>
            </a:extLst>
          </p:cNvPr>
          <p:cNvSpPr txBox="1"/>
          <p:nvPr/>
        </p:nvSpPr>
        <p:spPr>
          <a:xfrm>
            <a:off x="0" y="6508639"/>
            <a:ext cx="6024818" cy="276999"/>
          </a:xfrm>
          <a:prstGeom prst="rect">
            <a:avLst/>
          </a:prstGeom>
          <a:noFill/>
        </p:spPr>
        <p:txBody>
          <a:bodyPr wrap="square" rtlCol="0">
            <a:spAutoFit/>
          </a:bodyPr>
          <a:lstStyle/>
          <a:p>
            <a:r>
              <a:rPr lang="en-US" sz="1200" b="1" dirty="0">
                <a:cs typeface="Times New Roman" panose="02020603050405020304" pitchFamily="18" charset="0"/>
              </a:rPr>
              <a:t>Source: </a:t>
            </a:r>
            <a:r>
              <a:rPr lang="en-US" sz="1200" dirty="0">
                <a:cs typeface="Times New Roman" panose="02020603050405020304" pitchFamily="18" charset="0"/>
                <a:hlinkClick r:id="rId4"/>
              </a:rPr>
              <a:t>www.cdc.gov/vaccines/vac-gen/howvpd.htm</a:t>
            </a:r>
            <a:r>
              <a:rPr lang="en-US" sz="1200" dirty="0">
                <a:cs typeface="Times New Roman" panose="02020603050405020304" pitchFamily="18" charset="0"/>
              </a:rPr>
              <a:t>  </a:t>
            </a:r>
          </a:p>
        </p:txBody>
      </p:sp>
    </p:spTree>
    <p:extLst>
      <p:ext uri="{BB962C8B-B14F-4D97-AF65-F5344CB8AC3E}">
        <p14:creationId xmlns:p14="http://schemas.microsoft.com/office/powerpoint/2010/main" val="118856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5408-F4E5-4FC1-B0F5-089D369B6E8C}"/>
              </a:ext>
            </a:extLst>
          </p:cNvPr>
          <p:cNvSpPr>
            <a:spLocks noGrp="1"/>
          </p:cNvSpPr>
          <p:nvPr>
            <p:ph type="title"/>
          </p:nvPr>
        </p:nvSpPr>
        <p:spPr/>
        <p:txBody>
          <a:bodyPr/>
          <a:lstStyle/>
          <a:p>
            <a:r>
              <a:rPr lang="en-US" dirty="0"/>
              <a:t>How do vaccines work?</a:t>
            </a:r>
          </a:p>
        </p:txBody>
      </p:sp>
      <p:sp>
        <p:nvSpPr>
          <p:cNvPr id="3" name="Content Placeholder 2">
            <a:extLst>
              <a:ext uri="{FF2B5EF4-FFF2-40B4-BE49-F238E27FC236}">
                <a16:creationId xmlns:a16="http://schemas.microsoft.com/office/drawing/2014/main" id="{22F7A206-6720-45B0-8A08-8701FE3DD226}"/>
              </a:ext>
            </a:extLst>
          </p:cNvPr>
          <p:cNvSpPr>
            <a:spLocks noGrp="1"/>
          </p:cNvSpPr>
          <p:nvPr>
            <p:ph idx="1"/>
          </p:nvPr>
        </p:nvSpPr>
        <p:spPr>
          <a:xfrm>
            <a:off x="5000986" y="3876124"/>
            <a:ext cx="6951784" cy="2360732"/>
          </a:xfrm>
        </p:spPr>
        <p:txBody>
          <a:bodyPr>
            <a:normAutofit fontScale="85000" lnSpcReduction="10000"/>
          </a:bodyPr>
          <a:lstStyle/>
          <a:p>
            <a:r>
              <a:rPr lang="en-US" dirty="0"/>
              <a:t>Vaccines help develop immunity by imitating an infection. This type of infection, however, almost never causes illness, but it does cause the immune system to produce antibodies.</a:t>
            </a:r>
          </a:p>
          <a:p>
            <a:r>
              <a:rPr lang="en-US" dirty="0"/>
              <a:t>Once the imitation infection goes away, the body is left with a supply of antibodies that will remember how to fight that disease in the future.</a:t>
            </a:r>
          </a:p>
          <a:p>
            <a:r>
              <a:rPr lang="en-US" dirty="0"/>
              <a:t>It typically takes a few weeks for the body to produce antibodies after vaccination.</a:t>
            </a:r>
          </a:p>
        </p:txBody>
      </p:sp>
      <p:sp>
        <p:nvSpPr>
          <p:cNvPr id="4" name="Rectangle 3">
            <a:extLst>
              <a:ext uri="{FF2B5EF4-FFF2-40B4-BE49-F238E27FC236}">
                <a16:creationId xmlns:a16="http://schemas.microsoft.com/office/drawing/2014/main" id="{705CF039-E503-44CF-9D4C-9D0EBA223293}"/>
              </a:ext>
            </a:extLst>
          </p:cNvPr>
          <p:cNvSpPr/>
          <p:nvPr/>
        </p:nvSpPr>
        <p:spPr>
          <a:xfrm>
            <a:off x="0" y="6534834"/>
            <a:ext cx="8065613" cy="276999"/>
          </a:xfrm>
          <a:prstGeom prst="rect">
            <a:avLst/>
          </a:prstGeom>
        </p:spPr>
        <p:txBody>
          <a:bodyPr wrap="square">
            <a:spAutoFit/>
          </a:bodyPr>
          <a:lstStyle/>
          <a:p>
            <a:r>
              <a:rPr lang="en-US" sz="1200" b="1" dirty="0">
                <a:cs typeface="Times New Roman" panose="02020603050405020304" pitchFamily="18" charset="0"/>
              </a:rPr>
              <a:t>Source:  </a:t>
            </a:r>
            <a:r>
              <a:rPr lang="en-US" sz="1200" dirty="0">
                <a:hlinkClick r:id="rId4"/>
              </a:rPr>
              <a:t>www.cdc.gov/vaccines/hcp/conversations/downloads/vacsafe-understand-color-office.pdf</a:t>
            </a:r>
            <a:endParaRPr lang="en-US" sz="1200" dirty="0"/>
          </a:p>
        </p:txBody>
      </p:sp>
      <p:pic>
        <p:nvPicPr>
          <p:cNvPr id="5" name="Online Media 4" title="Immunize For Good - How Vaccines Work">
            <a:hlinkClick r:id="" action="ppaction://media"/>
            <a:extLst>
              <a:ext uri="{FF2B5EF4-FFF2-40B4-BE49-F238E27FC236}">
                <a16:creationId xmlns:a16="http://schemas.microsoft.com/office/drawing/2014/main" id="{ADFFB788-68EB-4D14-83A6-CCF6E02F0F12}"/>
              </a:ext>
            </a:extLst>
          </p:cNvPr>
          <p:cNvPicPr>
            <a:picLocks noRot="1" noChangeAspect="1"/>
          </p:cNvPicPr>
          <p:nvPr>
            <a:videoFile r:link="rId1"/>
          </p:nvPr>
        </p:nvPicPr>
        <p:blipFill>
          <a:blip r:embed="rId5"/>
          <a:stretch>
            <a:fillRect/>
          </a:stretch>
        </p:blipFill>
        <p:spPr>
          <a:xfrm>
            <a:off x="5650387" y="398344"/>
            <a:ext cx="5652982" cy="317980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E2B5BB-1ACD-45FC-A264-471BFDBC87A7}"/>
              </a:ext>
            </a:extLst>
          </p:cNvPr>
          <p:cNvSpPr/>
          <p:nvPr/>
        </p:nvSpPr>
        <p:spPr>
          <a:xfrm>
            <a:off x="127894" y="6544536"/>
            <a:ext cx="8390466" cy="276999"/>
          </a:xfrm>
          <a:prstGeom prst="rect">
            <a:avLst/>
          </a:prstGeom>
        </p:spPr>
        <p:txBody>
          <a:bodyPr wrap="square">
            <a:spAutoFit/>
          </a:bodyPr>
          <a:lstStyle/>
          <a:p>
            <a:r>
              <a:rPr lang="en-US" sz="1200" b="1" dirty="0"/>
              <a:t>Source</a:t>
            </a:r>
            <a:r>
              <a:rPr lang="en-US" sz="1200" dirty="0"/>
              <a:t>: </a:t>
            </a:r>
            <a:r>
              <a:rPr lang="en-US" sz="1200" dirty="0">
                <a:hlinkClick r:id="rId4"/>
              </a:rPr>
              <a:t>www.cdc.gov/vaccines/hcp/patient-ed/conversations/downloads/vacsafe-ensuring-bw-office.pdf</a:t>
            </a:r>
            <a:endParaRPr lang="en-US" sz="1200" dirty="0"/>
          </a:p>
        </p:txBody>
      </p:sp>
      <p:graphicFrame>
        <p:nvGraphicFramePr>
          <p:cNvPr id="8" name="Diagram 7">
            <a:extLst>
              <a:ext uri="{FF2B5EF4-FFF2-40B4-BE49-F238E27FC236}">
                <a16:creationId xmlns:a16="http://schemas.microsoft.com/office/drawing/2014/main" id="{2AC884C6-85FB-48E9-92D5-A32289715AF0}"/>
              </a:ext>
            </a:extLst>
          </p:cNvPr>
          <p:cNvGraphicFramePr/>
          <p:nvPr>
            <p:extLst>
              <p:ext uri="{D42A27DB-BD31-4B8C-83A1-F6EECF244321}">
                <p14:modId xmlns:p14="http://schemas.microsoft.com/office/powerpoint/2010/main" val="2894239876"/>
              </p:ext>
            </p:extLst>
          </p:nvPr>
        </p:nvGraphicFramePr>
        <p:xfrm>
          <a:off x="5120997" y="3721770"/>
          <a:ext cx="6653910" cy="25745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4">
            <a:extLst>
              <a:ext uri="{FF2B5EF4-FFF2-40B4-BE49-F238E27FC236}">
                <a16:creationId xmlns:a16="http://schemas.microsoft.com/office/drawing/2014/main" id="{309D4E00-331C-4EC0-BEE8-F2C24E6D1F3F}"/>
              </a:ext>
            </a:extLst>
          </p:cNvPr>
          <p:cNvSpPr>
            <a:spLocks noGrp="1"/>
          </p:cNvSpPr>
          <p:nvPr>
            <p:ph type="title"/>
          </p:nvPr>
        </p:nvSpPr>
        <p:spPr/>
        <p:txBody>
          <a:bodyPr/>
          <a:lstStyle/>
          <a:p>
            <a:r>
              <a:rPr lang="en-US" dirty="0"/>
              <a:t>Are vaccines safe?</a:t>
            </a:r>
          </a:p>
        </p:txBody>
      </p:sp>
      <p:pic>
        <p:nvPicPr>
          <p:cNvPr id="11" name="Online Media 10" title="The Journey of Your Child￢ﾀﾙs Vaccine">
            <a:hlinkClick r:id="" action="ppaction://media"/>
            <a:extLst>
              <a:ext uri="{FF2B5EF4-FFF2-40B4-BE49-F238E27FC236}">
                <a16:creationId xmlns:a16="http://schemas.microsoft.com/office/drawing/2014/main" id="{8996419D-9B8C-47D8-AB1F-96AF16B1D57F}"/>
              </a:ext>
            </a:extLst>
          </p:cNvPr>
          <p:cNvPicPr>
            <a:picLocks noRot="1" noChangeAspect="1"/>
          </p:cNvPicPr>
          <p:nvPr>
            <a:videoFile r:link="rId1"/>
          </p:nvPr>
        </p:nvPicPr>
        <p:blipFill>
          <a:blip r:embed="rId10"/>
          <a:stretch>
            <a:fillRect/>
          </a:stretch>
        </p:blipFill>
        <p:spPr>
          <a:xfrm>
            <a:off x="5399952" y="311820"/>
            <a:ext cx="6096000" cy="3429000"/>
          </a:xfrm>
          <a:prstGeom prst="rect">
            <a:avLst/>
          </a:prstGeom>
        </p:spPr>
      </p:pic>
    </p:spTree>
    <p:extLst>
      <p:ext uri="{BB962C8B-B14F-4D97-AF65-F5344CB8AC3E}">
        <p14:creationId xmlns:p14="http://schemas.microsoft.com/office/powerpoint/2010/main" val="30420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DB07893-3BE3-42E0-BC35-1ED54907AA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017C40D5-034D-4017-BF93-E3AF61334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8927D23A-8D45-4A3B-8292-9802CAFA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54AC8502-82EF-488F-A769-2C9758D57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45863BAB-21F5-40D8-8054-4F5A5A71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D6CDFFA9-CB9B-4224-8693-FAE0CA753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B6A01934-284E-4BCA-8E7F-4EA1ADCD0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BD25195C-9A0F-42C0-BCFA-8AE824C6B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B24C254B-4197-4951-84F7-896F441B10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71F330C8-1F40-4D4E-B39D-025179503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2715F280-155E-440C-8A04-ADB44B96B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581EA02B-84E6-4BDF-802F-538089720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0A8D6E22-477E-4554-9DD7-4AAF82DC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FABD280D-079A-453F-BB67-25DE0CFFA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A65E1FB9-E675-439E-B4AD-7A83D283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73F22E98-36D4-4717-BD18-7D82C5C6C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8D514B26-F1E3-4FC5-9971-32D9BD659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625A493F-B70E-453E-879D-AF04AAC5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F7B5899C-8596-4D71-8853-45318E11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3B9C14FC-56CE-46EA-B8CA-5AC43CEEB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F20A4E56-ACC6-4224-90CA-D55AFD8706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AC651636-2851-41D1-8CA5-308118F36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59909CA5-DB2C-4B0F-A986-58751C05A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8C7AC88B-4F8C-418E-9D03-D36DE2792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07DF423B-20EE-4B4E-9331-08534D6E4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068B0462-75E9-4B1D-8B86-70E9E8F4C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54E69918-1325-4CA2-9AB0-85EE8D6D82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7A5071B7-1CAE-4E86-9CA1-F918E5ED3A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15A709AE-C597-4F0F-9CAA-FE0F9071D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A413C053-C9C1-4E6A-B009-C4B4DDAB90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E5AE5B33-92CA-42D0-B84A-7AFE673AB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C9CFEC47-604F-4921-8C95-501EDBD84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27449E73-1609-4FCE-B4A0-7C4BA7E1F5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212DE114-EF7D-4E44-B0AA-C84E525E94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7368FDEB-E7AA-4C77-B71A-98163A4669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A0649E67-96B5-4930-98AF-82AC946092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926C88EF-A37D-44C3-934C-42AA5B5121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C0442B81-6DBB-491C-B230-2467852269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93426BCC-D22C-403C-8DCC-D90D2298D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267F8A8D-44CE-4AF4-9157-8A83CC462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4A8C909B-F38A-40E8-AFDA-DC78B0861A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F1979438-48F8-498A-9404-803B48B99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43C1135D-3BE6-4AA0-9092-DA224D361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F3056CE6-A290-4B53-A183-2F813443C6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336073A9-4BB3-4518-95E4-42138439A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id="{28981D50-41EB-47B6-A74B-B4590663D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itting, truck, black, clock&#10;&#10;Description automatically generated">
            <a:extLst>
              <a:ext uri="{FF2B5EF4-FFF2-40B4-BE49-F238E27FC236}">
                <a16:creationId xmlns:a16="http://schemas.microsoft.com/office/drawing/2014/main" id="{C3FA7EAF-DC33-4E5D-B494-8F0AC2C5C5BF}"/>
              </a:ext>
            </a:extLst>
          </p:cNvPr>
          <p:cNvPicPr>
            <a:picLocks noChangeAspect="1"/>
          </p:cNvPicPr>
          <p:nvPr/>
        </p:nvPicPr>
        <p:blipFill rotWithShape="1">
          <a:blip r:embed="rId3"/>
          <a:srcRect l="2540"/>
          <a:stretch/>
        </p:blipFill>
        <p:spPr>
          <a:xfrm>
            <a:off x="1515563" y="321731"/>
            <a:ext cx="9159812" cy="3477458"/>
          </a:xfrm>
          <a:prstGeom prst="rect">
            <a:avLst/>
          </a:prstGeom>
          <a:ln w="12700">
            <a:noFill/>
          </a:ln>
        </p:spPr>
      </p:pic>
      <p:grpSp>
        <p:nvGrpSpPr>
          <p:cNvPr id="60" name="Group 59">
            <a:extLst>
              <a:ext uri="{FF2B5EF4-FFF2-40B4-BE49-F238E27FC236}">
                <a16:creationId xmlns:a16="http://schemas.microsoft.com/office/drawing/2014/main" id="{206AD6B3-B348-4CE7-AFAD-F882E7795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1" name="Isosceles Triangle 39">
              <a:extLst>
                <a:ext uri="{FF2B5EF4-FFF2-40B4-BE49-F238E27FC236}">
                  <a16:creationId xmlns:a16="http://schemas.microsoft.com/office/drawing/2014/main" id="{513F5A56-3C10-4EB6-A41F-B2387E13B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9931031-0A9A-4132-A62C-407AFAC3F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A8C6A42-A58E-4BD0-9C4A-7A3A34B49275}"/>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Herd Immunity</a:t>
            </a:r>
          </a:p>
        </p:txBody>
      </p:sp>
    </p:spTree>
    <p:extLst>
      <p:ext uri="{BB962C8B-B14F-4D97-AF65-F5344CB8AC3E}">
        <p14:creationId xmlns:p14="http://schemas.microsoft.com/office/powerpoint/2010/main" val="4221624581"/>
      </p:ext>
    </p:extLst>
  </p:cSld>
  <p:clrMapOvr>
    <a:masterClrMapping/>
  </p:clrMapOvr>
</p:sld>
</file>

<file path=ppt/theme/theme1.xml><?xml version="1.0" encoding="utf-8"?>
<a:theme xmlns:a="http://schemas.openxmlformats.org/drawingml/2006/main" name="Atla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56754C80DB0E42AFD28E6D2F00C9F8" ma:contentTypeVersion="9" ma:contentTypeDescription="Create a new document." ma:contentTypeScope="" ma:versionID="a56fc789d31672588e118009a57adf47">
  <xsd:schema xmlns:xsd="http://www.w3.org/2001/XMLSchema" xmlns:xs="http://www.w3.org/2001/XMLSchema" xmlns:p="http://schemas.microsoft.com/office/2006/metadata/properties" xmlns:ns3="5fc2c4dc-e240-403f-bafc-ccfdc66f7669" xmlns:ns4="90f0a014-b5a8-42b6-97fd-2eda6097c3a7" targetNamespace="http://schemas.microsoft.com/office/2006/metadata/properties" ma:root="true" ma:fieldsID="27824ae63a812c39a93ae3dc278e6eaa" ns3:_="" ns4:_="">
    <xsd:import namespace="5fc2c4dc-e240-403f-bafc-ccfdc66f7669"/>
    <xsd:import namespace="90f0a014-b5a8-42b6-97fd-2eda6097c3a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2c4dc-e240-403f-bafc-ccfdc66f7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f0a014-b5a8-42b6-97fd-2eda6097c3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D20AA8-7040-406F-8C97-482041A57386}">
  <ds:schemaRefs>
    <ds:schemaRef ds:uri="http://schemas.microsoft.com/sharepoint/v3/contenttype/forms"/>
  </ds:schemaRefs>
</ds:datastoreItem>
</file>

<file path=customXml/itemProps2.xml><?xml version="1.0" encoding="utf-8"?>
<ds:datastoreItem xmlns:ds="http://schemas.openxmlformats.org/officeDocument/2006/customXml" ds:itemID="{FE15BC06-CF0B-4317-BC0C-84F79016F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2c4dc-e240-403f-bafc-ccfdc66f7669"/>
    <ds:schemaRef ds:uri="90f0a014-b5a8-42b6-97fd-2eda6097c3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55D024-78A0-4C54-AC26-1E4F661A643B}">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0f0a014-b5a8-42b6-97fd-2eda6097c3a7"/>
    <ds:schemaRef ds:uri="http://purl.org/dc/terms/"/>
    <ds:schemaRef ds:uri="5fc2c4dc-e240-403f-bafc-ccfdc66f7669"/>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1467</TotalTime>
  <Words>5188</Words>
  <Application>Microsoft Office PowerPoint</Application>
  <PresentationFormat>Widescreen</PresentationFormat>
  <Paragraphs>333</Paragraphs>
  <Slides>33</Slides>
  <Notes>33</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Corbel</vt:lpstr>
      <vt:lpstr>Franklin Gothic Book</vt:lpstr>
      <vt:lpstr>Georgia</vt:lpstr>
      <vt:lpstr>Rockwell</vt:lpstr>
      <vt:lpstr>Symbol</vt:lpstr>
      <vt:lpstr>Wingdings</vt:lpstr>
      <vt:lpstr>Atlas</vt:lpstr>
      <vt:lpstr>A Dose of Prevention</vt:lpstr>
      <vt:lpstr>Outline</vt:lpstr>
      <vt:lpstr>Vaccine Basics</vt:lpstr>
      <vt:lpstr>When should you put your seatbelt on?</vt:lpstr>
      <vt:lpstr>Why are vaccines important?</vt:lpstr>
      <vt:lpstr>Vaccination in action</vt:lpstr>
      <vt:lpstr>How do vaccines work?</vt:lpstr>
      <vt:lpstr>Are vaccines safe?</vt:lpstr>
      <vt:lpstr>Herd Immunity</vt:lpstr>
      <vt:lpstr>Adolescent Immunization Recommendations</vt:lpstr>
      <vt:lpstr>PowerPoint Presentation</vt:lpstr>
      <vt:lpstr>Adolescent Immunization Schedule</vt:lpstr>
      <vt:lpstr>Tdap vaccine</vt:lpstr>
      <vt:lpstr>Meningococcal Disease</vt:lpstr>
      <vt:lpstr>Meningococcal vaccines</vt:lpstr>
      <vt:lpstr>Flu Vaccine</vt:lpstr>
      <vt:lpstr>Human Papillomavirus (HPV)</vt:lpstr>
      <vt:lpstr>Human Papillomavirus (HPV)</vt:lpstr>
      <vt:lpstr>How do people get HPV?</vt:lpstr>
      <vt:lpstr>HPV Infection</vt:lpstr>
      <vt:lpstr>HPV-Associated Cancers</vt:lpstr>
      <vt:lpstr>HPV Vaccine Schedule</vt:lpstr>
      <vt:lpstr>Frequently Asked Questions</vt:lpstr>
      <vt:lpstr>How do I know if I’ve gotten all my shots?</vt:lpstr>
      <vt:lpstr>What if I missed a shot?</vt:lpstr>
      <vt:lpstr>Where can I get vaccinated?</vt:lpstr>
      <vt:lpstr>Can I get tested for HPV?</vt:lpstr>
      <vt:lpstr>Tips for getting vaccinated</vt:lpstr>
      <vt:lpstr>Resources</vt:lpstr>
      <vt:lpstr>Protect Me With 3+ Campaign www.protectmewith3.com </vt:lpstr>
      <vt:lpstr>New Jersey Department of Health Educational Materials</vt:lpstr>
      <vt:lpstr>Spreading the Message</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I really need more shots?</dc:title>
  <dc:creator>Lobe, Erika</dc:creator>
  <cp:lastModifiedBy>Smith, Jennifer M</cp:lastModifiedBy>
  <cp:revision>1</cp:revision>
  <dcterms:created xsi:type="dcterms:W3CDTF">2020-06-11T15:57:13Z</dcterms:created>
  <dcterms:modified xsi:type="dcterms:W3CDTF">2020-07-22T19:34:24Z</dcterms:modified>
</cp:coreProperties>
</file>