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6"/>
  </p:sldMasterIdLst>
  <p:notesMasterIdLst>
    <p:notesMasterId r:id="rId78"/>
  </p:notesMasterIdLst>
  <p:handoutMasterIdLst>
    <p:handoutMasterId r:id="rId79"/>
  </p:handoutMasterIdLst>
  <p:sldIdLst>
    <p:sldId id="300" r:id="rId7"/>
    <p:sldId id="368" r:id="rId8"/>
    <p:sldId id="369" r:id="rId9"/>
    <p:sldId id="370" r:id="rId10"/>
    <p:sldId id="372" r:id="rId11"/>
    <p:sldId id="373" r:id="rId12"/>
    <p:sldId id="274" r:id="rId13"/>
    <p:sldId id="374" r:id="rId14"/>
    <p:sldId id="431" r:id="rId15"/>
    <p:sldId id="433" r:id="rId16"/>
    <p:sldId id="376" r:id="rId17"/>
    <p:sldId id="377" r:id="rId18"/>
    <p:sldId id="424" r:id="rId19"/>
    <p:sldId id="426" r:id="rId20"/>
    <p:sldId id="434" r:id="rId21"/>
    <p:sldId id="425" r:id="rId22"/>
    <p:sldId id="383" r:id="rId23"/>
    <p:sldId id="384" r:id="rId24"/>
    <p:sldId id="479" r:id="rId25"/>
    <p:sldId id="480" r:id="rId26"/>
    <p:sldId id="481" r:id="rId27"/>
    <p:sldId id="483" r:id="rId28"/>
    <p:sldId id="484" r:id="rId29"/>
    <p:sldId id="386" r:id="rId30"/>
    <p:sldId id="478" r:id="rId31"/>
    <p:sldId id="482" r:id="rId32"/>
    <p:sldId id="454" r:id="rId33"/>
    <p:sldId id="469" r:id="rId34"/>
    <p:sldId id="470" r:id="rId35"/>
    <p:sldId id="471" r:id="rId36"/>
    <p:sldId id="435" r:id="rId37"/>
    <p:sldId id="475" r:id="rId38"/>
    <p:sldId id="457" r:id="rId39"/>
    <p:sldId id="459" r:id="rId40"/>
    <p:sldId id="378" r:id="rId41"/>
    <p:sldId id="486" r:id="rId42"/>
    <p:sldId id="507" r:id="rId43"/>
    <p:sldId id="508" r:id="rId44"/>
    <p:sldId id="472" r:id="rId45"/>
    <p:sldId id="509" r:id="rId46"/>
    <p:sldId id="473" r:id="rId47"/>
    <p:sldId id="474" r:id="rId48"/>
    <p:sldId id="510" r:id="rId49"/>
    <p:sldId id="477" r:id="rId50"/>
    <p:sldId id="513" r:id="rId51"/>
    <p:sldId id="512" r:id="rId52"/>
    <p:sldId id="514" r:id="rId53"/>
    <p:sldId id="515" r:id="rId54"/>
    <p:sldId id="516" r:id="rId55"/>
    <p:sldId id="517" r:id="rId56"/>
    <p:sldId id="491" r:id="rId57"/>
    <p:sldId id="492" r:id="rId58"/>
    <p:sldId id="496" r:id="rId59"/>
    <p:sldId id="506" r:id="rId60"/>
    <p:sldId id="518" r:id="rId61"/>
    <p:sldId id="493" r:id="rId62"/>
    <p:sldId id="494" r:id="rId63"/>
    <p:sldId id="495" r:id="rId64"/>
    <p:sldId id="498" r:id="rId65"/>
    <p:sldId id="501" r:id="rId66"/>
    <p:sldId id="499" r:id="rId67"/>
    <p:sldId id="502" r:id="rId68"/>
    <p:sldId id="503" r:id="rId69"/>
    <p:sldId id="504" r:id="rId70"/>
    <p:sldId id="519" r:id="rId71"/>
    <p:sldId id="511" r:id="rId72"/>
    <p:sldId id="520" r:id="rId73"/>
    <p:sldId id="521" r:id="rId74"/>
    <p:sldId id="522" r:id="rId75"/>
    <p:sldId id="523" r:id="rId76"/>
    <p:sldId id="416" r:id="rId7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ble, Mary C" initials="" lastIdx="0" clrIdx="0"/>
  <p:cmAuthor id="2" name="Brooke Liebowitz" initials="BL [2]" lastIdx="15" clrIdx="1">
    <p:extLst>
      <p:ext uri="{19B8F6BF-5375-455C-9EA6-DF929625EA0E}">
        <p15:presenceInfo xmlns:p15="http://schemas.microsoft.com/office/powerpoint/2012/main" userId="1466d0e84667b1f0" providerId="Windows Live"/>
      </p:ext>
    </p:extLst>
  </p:cmAuthor>
  <p:cmAuthor id="3" name="Brooke Liebowitz" initials="BL" lastIdx="12" clrIdx="2">
    <p:extLst>
      <p:ext uri="{19B8F6BF-5375-455C-9EA6-DF929625EA0E}">
        <p15:presenceInfo xmlns:p15="http://schemas.microsoft.com/office/powerpoint/2012/main" userId="Brooke Liebowitz" providerId="None"/>
      </p:ext>
    </p:extLst>
  </p:cmAuthor>
  <p:cmAuthor id="4" name="Day, Sara" initials="DS" lastIdx="41" clrIdx="3">
    <p:extLst>
      <p:ext uri="{19B8F6BF-5375-455C-9EA6-DF929625EA0E}">
        <p15:presenceInfo xmlns:p15="http://schemas.microsoft.com/office/powerpoint/2012/main" userId="S-1-5-21-854245398-2000478354-1801674531-4734" providerId="AD"/>
      </p:ext>
    </p:extLst>
  </p:cmAuthor>
  <p:cmAuthor id="5" name="Noble, Mary C" initials="NMC" lastIdx="7" clrIdx="4">
    <p:extLst>
      <p:ext uri="{19B8F6BF-5375-455C-9EA6-DF929625EA0E}">
        <p15:presenceInfo xmlns:p15="http://schemas.microsoft.com/office/powerpoint/2012/main" userId="S-1-5-21-854245398-2000478354-1801674531-18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CC"/>
    <a:srgbClr val="CC9900"/>
    <a:srgbClr val="FFCC66"/>
    <a:srgbClr val="003366"/>
    <a:srgbClr val="336699"/>
    <a:srgbClr val="00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10" autoAdjust="0"/>
  </p:normalViewPr>
  <p:slideViewPr>
    <p:cSldViewPr>
      <p:cViewPr varScale="1">
        <p:scale>
          <a:sx n="86" d="100"/>
          <a:sy n="86" d="100"/>
        </p:scale>
        <p:origin x="138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84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6DAA621-075A-410A-A74F-15432154B6C7}"/>
              </a:ext>
            </a:extLst>
          </p:cNvPr>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ltLang="en-US"/>
          </a:p>
        </p:txBody>
      </p:sp>
      <p:sp>
        <p:nvSpPr>
          <p:cNvPr id="60419" name="Rectangle 3">
            <a:extLst>
              <a:ext uri="{FF2B5EF4-FFF2-40B4-BE49-F238E27FC236}">
                <a16:creationId xmlns:a16="http://schemas.microsoft.com/office/drawing/2014/main" id="{DDD8903D-1A37-46F0-8586-F6AF48A71DF1}"/>
              </a:ext>
            </a:extLst>
          </p:cNvPr>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ltLang="en-US"/>
          </a:p>
        </p:txBody>
      </p:sp>
      <p:sp>
        <p:nvSpPr>
          <p:cNvPr id="60420" name="Rectangle 4">
            <a:extLst>
              <a:ext uri="{FF2B5EF4-FFF2-40B4-BE49-F238E27FC236}">
                <a16:creationId xmlns:a16="http://schemas.microsoft.com/office/drawing/2014/main" id="{5FE25448-27EA-4C46-9CB1-5CB9705FCD22}"/>
              </a:ext>
            </a:extLst>
          </p:cNvPr>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ltLang="en-US"/>
          </a:p>
        </p:txBody>
      </p:sp>
      <p:sp>
        <p:nvSpPr>
          <p:cNvPr id="60421" name="Rectangle 5">
            <a:extLst>
              <a:ext uri="{FF2B5EF4-FFF2-40B4-BE49-F238E27FC236}">
                <a16:creationId xmlns:a16="http://schemas.microsoft.com/office/drawing/2014/main" id="{6850BCC6-803C-432A-BBEF-26C060889E6D}"/>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5746D197-CAE2-40C9-9687-0FC1D2388C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6E012C2-038D-4E11-8E5D-D196A93465CB}"/>
              </a:ext>
            </a:extLst>
          </p:cNvPr>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ltLang="en-US"/>
          </a:p>
        </p:txBody>
      </p:sp>
      <p:sp>
        <p:nvSpPr>
          <p:cNvPr id="25603" name="Rectangle 3">
            <a:extLst>
              <a:ext uri="{FF2B5EF4-FFF2-40B4-BE49-F238E27FC236}">
                <a16:creationId xmlns:a16="http://schemas.microsoft.com/office/drawing/2014/main" id="{F936F569-E157-433F-A889-C6E8E83DA3D9}"/>
              </a:ext>
            </a:extLst>
          </p:cNvPr>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ltLang="en-US"/>
          </a:p>
        </p:txBody>
      </p:sp>
      <p:sp>
        <p:nvSpPr>
          <p:cNvPr id="3076" name="Rectangle 4">
            <a:extLst>
              <a:ext uri="{FF2B5EF4-FFF2-40B4-BE49-F238E27FC236}">
                <a16:creationId xmlns:a16="http://schemas.microsoft.com/office/drawing/2014/main" id="{41B9718D-D39B-4833-853D-771FCF3C6549}"/>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6D43DE93-1680-4959-B427-4C6D28ACF834}"/>
              </a:ext>
            </a:extLst>
          </p:cNvPr>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a:extLst>
              <a:ext uri="{FF2B5EF4-FFF2-40B4-BE49-F238E27FC236}">
                <a16:creationId xmlns:a16="http://schemas.microsoft.com/office/drawing/2014/main" id="{C3FDD8D3-2377-4020-A805-038306895EBA}"/>
              </a:ext>
            </a:extLst>
          </p:cNvPr>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ltLang="en-US"/>
          </a:p>
        </p:txBody>
      </p:sp>
      <p:sp>
        <p:nvSpPr>
          <p:cNvPr id="25607" name="Rectangle 7">
            <a:extLst>
              <a:ext uri="{FF2B5EF4-FFF2-40B4-BE49-F238E27FC236}">
                <a16:creationId xmlns:a16="http://schemas.microsoft.com/office/drawing/2014/main" id="{300D3BE4-E62A-4744-82B8-624A67EC9775}"/>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6A9F33D2-21FC-4607-BD12-CB8907B36D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B3E64D05-1618-46EA-BAB3-56064015B93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2195F7D3-FAE9-467E-B924-0F6BE0B685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A97DD5A-D080-4F04-8248-F8BE3AFCA81C}"/>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D48A93C-DA23-49A5-A1B3-A7A78DADB577}"/>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E1D83375-9955-4C64-BB82-B17C3CC432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90278E71-ADBF-4362-9A33-85FE2F8D516F}"/>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9AB6015-6047-44D9-81F3-EB104FB7953B}"/>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DF57932A-894B-45F1-8B63-16806B464F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57AF7BB-A0B4-49CA-B0CE-34D568992684}"/>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5460A21-01AB-4733-9560-254125A74E8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5638EC49-2039-4FEF-AD33-32A4C83D9C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FE9E738-DF7C-4B95-9A0D-B48F151B4284}"/>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60E3243-95E4-4B47-98CA-FEED004B5BC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15BC81C-8AE1-4357-B940-F7248CE9D2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C20C4CAF-128C-42E3-83BC-3268C7FE64A9}"/>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60E3243-95E4-4B47-98CA-FEED004B5BC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15BC81C-8AE1-4357-B940-F7248CE9D2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8C4DA19-4309-4987-985E-C42E0A20E129}"/>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148752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2201D51-92AA-40DF-8AAD-859C7641BEEB}"/>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756C71AA-5645-4095-940E-6EE6EE909D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DE0C62B-C037-42BC-9C2D-DB3DC287347F}"/>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366EFBD-532C-4B91-A30F-AB619664B2CF}"/>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BBA36B5F-F6DF-4073-81D7-2840C30FAD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887BB73-618D-421E-8050-F8DBCB371116}"/>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69AAD09-D8D9-4D46-A40A-6F5A63E8C614}"/>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AD9468BC-C9CC-4248-9CED-F042128E48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EED7604C-0297-4932-B549-9E8C0A4CB53D}"/>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like to use DOH template. Mary will email Brooke the template.</a:t>
            </a:r>
          </a:p>
          <a:p>
            <a:r>
              <a:rPr lang="en-US" dirty="0"/>
              <a:t>Use consistent terminology – Facility Admin, DOH, etc.</a:t>
            </a:r>
          </a:p>
          <a:p>
            <a:r>
              <a:rPr lang="en-US" i="1" dirty="0"/>
              <a:t>Spell out Facility Administrator first and then use FacAdmin for the remainder of the slide shows.</a:t>
            </a:r>
          </a:p>
        </p:txBody>
      </p:sp>
      <p:sp>
        <p:nvSpPr>
          <p:cNvPr id="5" name="Footer Placeholder 4"/>
          <p:cNvSpPr>
            <a:spLocks noGrp="1"/>
          </p:cNvSpPr>
          <p:nvPr>
            <p:ph type="ftr" sz="quarter" idx="11"/>
          </p:nvPr>
        </p:nvSpPr>
        <p:spPr/>
        <p:txBody>
          <a:bodyPr/>
          <a:lstStyle/>
          <a:p>
            <a:pPr>
              <a:defRPr/>
            </a:pP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80949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94BBD3E-2768-4B90-B1D6-CC375FC241A2}"/>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07CACE04-39BE-4F16-9F05-FCF34F7DED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Would like to use DOH template. Mary will email Brooke the template.</a:t>
            </a:r>
          </a:p>
          <a:p>
            <a:r>
              <a:rPr lang="en-US" altLang="en-US">
                <a:latin typeface="Arial" panose="020B0604020202020204" pitchFamily="34" charset="0"/>
                <a:cs typeface="Arial" panose="020B0604020202020204" pitchFamily="34" charset="0"/>
              </a:rPr>
              <a:t>Use consistent terminology – Facility Admin, DOH, etc.</a:t>
            </a:r>
          </a:p>
          <a:p>
            <a:r>
              <a:rPr lang="en-US" altLang="en-US" i="1">
                <a:latin typeface="Arial" panose="020B0604020202020204" pitchFamily="34" charset="0"/>
                <a:cs typeface="Arial" panose="020B0604020202020204" pitchFamily="34" charset="0"/>
              </a:rPr>
              <a:t>Spell out Facility Administrator first and then use FacAdmin for the remainder of the slide shows.</a:t>
            </a:r>
          </a:p>
        </p:txBody>
      </p:sp>
      <p:sp>
        <p:nvSpPr>
          <p:cNvPr id="6149" name="Footer Placeholder 4">
            <a:extLst>
              <a:ext uri="{FF2B5EF4-FFF2-40B4-BE49-F238E27FC236}">
                <a16:creationId xmlns:a16="http://schemas.microsoft.com/office/drawing/2014/main" id="{9904261E-7689-45B8-A994-0383D7F3C2D3}"/>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0" name="Header Placeholder 5">
            <a:extLst>
              <a:ext uri="{FF2B5EF4-FFF2-40B4-BE49-F238E27FC236}">
                <a16:creationId xmlns:a16="http://schemas.microsoft.com/office/drawing/2014/main" id="{6CE10B24-7447-4797-A5BC-4502A549FBE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74968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F75BA8C-05AA-42ED-9E4E-76D2C9F64F9E}"/>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F35EFC9F-B77A-47CF-A9E8-0048F368F6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0639955C-1E9A-4420-9AE2-2883DEF463EB}"/>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1879416-F9B3-4587-8DF2-DF3C4F2A6943}"/>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F67768E0-FC81-419A-8A3B-140C23772B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Would like to use DOH template. Mary will email Brooke the template.</a:t>
            </a:r>
          </a:p>
          <a:p>
            <a:r>
              <a:rPr lang="en-US" altLang="en-US">
                <a:latin typeface="Arial" panose="020B0604020202020204" pitchFamily="34" charset="0"/>
                <a:cs typeface="Arial" panose="020B0604020202020204" pitchFamily="34" charset="0"/>
              </a:rPr>
              <a:t>Use consistent terminology – Facility Admin, DOH, etc.</a:t>
            </a:r>
          </a:p>
          <a:p>
            <a:r>
              <a:rPr lang="en-US" altLang="en-US" i="1">
                <a:latin typeface="Arial" panose="020B0604020202020204" pitchFamily="34" charset="0"/>
                <a:cs typeface="Arial" panose="020B0604020202020204" pitchFamily="34" charset="0"/>
              </a:rPr>
              <a:t>Spell out Facility Administrator first and then use FacAdmin for the remainder of the slide shows.</a:t>
            </a:r>
          </a:p>
        </p:txBody>
      </p:sp>
      <p:sp>
        <p:nvSpPr>
          <p:cNvPr id="10245" name="Footer Placeholder 4">
            <a:extLst>
              <a:ext uri="{FF2B5EF4-FFF2-40B4-BE49-F238E27FC236}">
                <a16:creationId xmlns:a16="http://schemas.microsoft.com/office/drawing/2014/main" id="{11DC07F7-BFFD-46D3-93A5-FCDD2FBD3D1E}"/>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6" name="Header Placeholder 5">
            <a:extLst>
              <a:ext uri="{FF2B5EF4-FFF2-40B4-BE49-F238E27FC236}">
                <a16:creationId xmlns:a16="http://schemas.microsoft.com/office/drawing/2014/main" id="{46A83F78-2C18-4969-8B02-0FAC77EBC635}"/>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736442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DAA029F-C7A8-4061-B75A-5F174541DFE0}"/>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9DD9DA12-78C9-474D-93DA-936A02882E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Would like to use DOH template. Mary will email Brooke the template.</a:t>
            </a:r>
          </a:p>
          <a:p>
            <a:r>
              <a:rPr lang="en-US" altLang="en-US">
                <a:latin typeface="Arial" panose="020B0604020202020204" pitchFamily="34" charset="0"/>
                <a:cs typeface="Arial" panose="020B0604020202020204" pitchFamily="34" charset="0"/>
              </a:rPr>
              <a:t>Use consistent terminology – Facility Admin, DOH, etc.</a:t>
            </a:r>
          </a:p>
          <a:p>
            <a:r>
              <a:rPr lang="en-US" altLang="en-US" i="1">
                <a:latin typeface="Arial" panose="020B0604020202020204" pitchFamily="34" charset="0"/>
                <a:cs typeface="Arial" panose="020B0604020202020204" pitchFamily="34" charset="0"/>
              </a:rPr>
              <a:t>Spell out Facility Administrator first and then use FacAdmin for the remainder of the slide shows.</a:t>
            </a:r>
          </a:p>
        </p:txBody>
      </p:sp>
      <p:sp>
        <p:nvSpPr>
          <p:cNvPr id="12293" name="Footer Placeholder 4">
            <a:extLst>
              <a:ext uri="{FF2B5EF4-FFF2-40B4-BE49-F238E27FC236}">
                <a16:creationId xmlns:a16="http://schemas.microsoft.com/office/drawing/2014/main" id="{97363C9F-FCAC-4C06-BD3D-9DE96A9825E5}"/>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294" name="Header Placeholder 5">
            <a:extLst>
              <a:ext uri="{FF2B5EF4-FFF2-40B4-BE49-F238E27FC236}">
                <a16:creationId xmlns:a16="http://schemas.microsoft.com/office/drawing/2014/main" id="{754BFE17-FD55-47A1-BF97-5A61C100C5A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72944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3B403-8B3F-4685-99B5-E4F386B2039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59DBEC0E-37D8-4CDC-8E10-2A74DA37AA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Would like to use DOH template. Mary will email Brooke the template.</a:t>
            </a:r>
          </a:p>
          <a:p>
            <a:r>
              <a:rPr lang="en-US" altLang="en-US">
                <a:latin typeface="Arial" panose="020B0604020202020204" pitchFamily="34" charset="0"/>
                <a:cs typeface="Arial" panose="020B0604020202020204" pitchFamily="34" charset="0"/>
              </a:rPr>
              <a:t>Use consistent terminology – Facility Admin, DOH, etc.</a:t>
            </a:r>
          </a:p>
          <a:p>
            <a:r>
              <a:rPr lang="en-US" altLang="en-US" i="1">
                <a:latin typeface="Arial" panose="020B0604020202020204" pitchFamily="34" charset="0"/>
                <a:cs typeface="Arial" panose="020B0604020202020204" pitchFamily="34" charset="0"/>
              </a:rPr>
              <a:t>Spell out Facility Administrator first and then use FacAdmin for the remainder of the slide shows.</a:t>
            </a:r>
          </a:p>
        </p:txBody>
      </p:sp>
      <p:sp>
        <p:nvSpPr>
          <p:cNvPr id="14341" name="Footer Placeholder 4">
            <a:extLst>
              <a:ext uri="{FF2B5EF4-FFF2-40B4-BE49-F238E27FC236}">
                <a16:creationId xmlns:a16="http://schemas.microsoft.com/office/drawing/2014/main" id="{6C7E7E40-AFFC-4DA6-831F-BC8F86E228A1}"/>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 name="Header Placeholder 5">
            <a:extLst>
              <a:ext uri="{FF2B5EF4-FFF2-40B4-BE49-F238E27FC236}">
                <a16:creationId xmlns:a16="http://schemas.microsoft.com/office/drawing/2014/main" id="{516744CE-CE9B-4DB9-A99C-6A5D53024C06}"/>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934228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99F5142-DD5B-4464-BDDF-EF507EA6CC5F}"/>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6FFBEC2-BB69-4B23-AB4B-0F7FA37D9B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Would like to use DOH template. Mary will email Brooke the template.</a:t>
            </a:r>
          </a:p>
          <a:p>
            <a:r>
              <a:rPr lang="en-US" altLang="en-US">
                <a:latin typeface="Arial" panose="020B0604020202020204" pitchFamily="34" charset="0"/>
                <a:cs typeface="Arial" panose="020B0604020202020204" pitchFamily="34" charset="0"/>
              </a:rPr>
              <a:t>Use consistent terminology – Facility Admin, DOH, etc.</a:t>
            </a:r>
          </a:p>
          <a:p>
            <a:r>
              <a:rPr lang="en-US" altLang="en-US" i="1">
                <a:latin typeface="Arial" panose="020B0604020202020204" pitchFamily="34" charset="0"/>
                <a:cs typeface="Arial" panose="020B0604020202020204" pitchFamily="34" charset="0"/>
              </a:rPr>
              <a:t>Spell out Facility Administrator first and then use FacAdmin for the remainder of the slide shows.</a:t>
            </a:r>
          </a:p>
        </p:txBody>
      </p:sp>
      <p:sp>
        <p:nvSpPr>
          <p:cNvPr id="16389" name="Footer Placeholder 4">
            <a:extLst>
              <a:ext uri="{FF2B5EF4-FFF2-40B4-BE49-F238E27FC236}">
                <a16:creationId xmlns:a16="http://schemas.microsoft.com/office/drawing/2014/main" id="{49CCAFB5-766A-4F60-965E-F6B1AA0C1C4A}"/>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0" name="Header Placeholder 5">
            <a:extLst>
              <a:ext uri="{FF2B5EF4-FFF2-40B4-BE49-F238E27FC236}">
                <a16:creationId xmlns:a16="http://schemas.microsoft.com/office/drawing/2014/main" id="{C4EB5B88-644E-4E4E-804B-6D60FA5817D5}"/>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781997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E99498A-AEF5-4662-9F1B-F8A4F908926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858410CE-D461-4D30-B6EA-040FFEA09F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Would like to use DOH template. Mary will email Brooke the template.</a:t>
            </a:r>
          </a:p>
          <a:p>
            <a:r>
              <a:rPr lang="en-US" altLang="en-US">
                <a:latin typeface="Arial" panose="020B0604020202020204" pitchFamily="34" charset="0"/>
                <a:cs typeface="Arial" panose="020B0604020202020204" pitchFamily="34" charset="0"/>
              </a:rPr>
              <a:t>Use consistent terminology – Facility Admin, DOH, etc.</a:t>
            </a:r>
          </a:p>
          <a:p>
            <a:r>
              <a:rPr lang="en-US" altLang="en-US" i="1">
                <a:latin typeface="Arial" panose="020B0604020202020204" pitchFamily="34" charset="0"/>
                <a:cs typeface="Arial" panose="020B0604020202020204" pitchFamily="34" charset="0"/>
              </a:rPr>
              <a:t>Spell out Facility Administrator first and then use FacAdmin for the remainder of the slide shows.</a:t>
            </a:r>
          </a:p>
        </p:txBody>
      </p:sp>
      <p:sp>
        <p:nvSpPr>
          <p:cNvPr id="22533" name="Footer Placeholder 4">
            <a:extLst>
              <a:ext uri="{FF2B5EF4-FFF2-40B4-BE49-F238E27FC236}">
                <a16:creationId xmlns:a16="http://schemas.microsoft.com/office/drawing/2014/main" id="{08E0B8A0-8D07-4CBC-8C6D-80B9B3EEA71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34" name="Header Placeholder 5">
            <a:extLst>
              <a:ext uri="{FF2B5EF4-FFF2-40B4-BE49-F238E27FC236}">
                <a16:creationId xmlns:a16="http://schemas.microsoft.com/office/drawing/2014/main" id="{3FE03B4B-4FA8-4DB7-ABB6-12401D19C076}"/>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690106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like to use DOH template. Mary will email Brooke the template.</a:t>
            </a:r>
          </a:p>
          <a:p>
            <a:r>
              <a:rPr lang="en-US" dirty="0"/>
              <a:t>Use consistent terminology – Facility Admin, DOH, etc.</a:t>
            </a:r>
          </a:p>
          <a:p>
            <a:r>
              <a:rPr lang="en-US" i="1" dirty="0"/>
              <a:t>Spell out Facility Administrator first and then use FacAdmin for the remainder of the slide shows.</a:t>
            </a:r>
          </a:p>
        </p:txBody>
      </p:sp>
      <p:sp>
        <p:nvSpPr>
          <p:cNvPr id="5" name="Footer Placeholder 4"/>
          <p:cNvSpPr>
            <a:spLocks noGrp="1"/>
          </p:cNvSpPr>
          <p:nvPr>
            <p:ph type="ftr" sz="quarter" idx="11"/>
          </p:nvPr>
        </p:nvSpPr>
        <p:spPr/>
        <p:txBody>
          <a:bodyPr/>
          <a:lstStyle/>
          <a:p>
            <a:pPr>
              <a:defRPr/>
            </a:pP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547775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like to use DOH template. Mary will email Brooke the template.</a:t>
            </a:r>
          </a:p>
          <a:p>
            <a:r>
              <a:rPr lang="en-US" dirty="0"/>
              <a:t>Use consistent terminology – Facility Admin, DOH, etc.</a:t>
            </a:r>
          </a:p>
          <a:p>
            <a:r>
              <a:rPr lang="en-US" i="1" dirty="0"/>
              <a:t>Spell out Facility Administrator first and then use FacAdmin for the remainder of the slide shows.</a:t>
            </a:r>
          </a:p>
        </p:txBody>
      </p:sp>
      <p:sp>
        <p:nvSpPr>
          <p:cNvPr id="5" name="Footer Placeholder 4"/>
          <p:cNvSpPr>
            <a:spLocks noGrp="1"/>
          </p:cNvSpPr>
          <p:nvPr>
            <p:ph type="ftr" sz="quarter" idx="11"/>
          </p:nvPr>
        </p:nvSpPr>
        <p:spPr/>
        <p:txBody>
          <a:bodyPr/>
          <a:lstStyle/>
          <a:p>
            <a:pPr>
              <a:defRPr/>
            </a:pP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938563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C6A171C-6C66-49F1-8513-7C5EBC7E6915}"/>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C7D3F821-587F-40FE-BA4E-A876FBB54A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9DF29512-DE00-4B21-BB9B-AFB25C9A6409}"/>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3996254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AB8C7A5-6784-4549-9EEE-C56DCEF89871}"/>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55024A89-3C42-44EB-AD5D-F36AF6A752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888AE3D-A8A7-46DB-8536-108CA248A784}"/>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841925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E835ACC-03EC-4CAA-8715-6C4C3DB84215}"/>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F9A880A4-226A-4B1E-B238-446279553F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F4E6B76E-C8C3-4428-9181-52A9E56DD3AC}"/>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179704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9E942A3-8396-4EA6-A9ED-81362B649DF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733BAD26-F606-499E-9241-D5EB53D960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ACAA683-6BC7-4D3C-9E87-D5ABC6548CDA}"/>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654F55C-AE1A-4617-9D0F-2DA09F7EF1F3}"/>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EDBD2CE1-113D-40D9-8A1B-E2F6AD7F7D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499907E8-4F87-4F8B-B4EC-DF1FCB554680}"/>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505933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25C8D18-FEDE-4907-93D0-662463DE3A20}"/>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B248CFCB-3D9B-4483-92A7-8A4C460C3B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EDE303EC-4194-48D9-8AC3-63E690393DA8}"/>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933730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B155E32-C230-4E67-8B6D-B7930D38F13B}"/>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43090BF2-EB36-43D6-9D2A-37AD3C5BEC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CF8D78F2-7CE2-4398-8CFA-A50538322B68}"/>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1186855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C020153-C6A6-4443-8DA3-0122C391085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4C379655-84F0-48FB-9733-7169CD018C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F50F7A90-9916-418B-80F2-24C86881F0AC}"/>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4C52939-162E-4B6B-BC97-BE2BF4F9F8D8}"/>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1C201A36-14C2-4A9D-A849-B932C64ECF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E9D045D4-5B9F-47E6-B3F5-4B976622FE32}"/>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5A3F823-0108-4FAA-9239-636A086E867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566F4FAF-16E9-4257-BC91-31FB17085B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989279AE-04DD-44E0-A3E2-CE425415EF72}"/>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21BA94A-8C1A-4015-8FE3-7CF90BAC77E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1A518C49-43EB-424D-AC54-A6695C767E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967390E4-B27D-49FA-B2A2-17546995AC3A}"/>
              </a:ext>
            </a:extLst>
          </p:cNvPr>
          <p:cNvSpPr>
            <a:spLocks noGrp="1"/>
          </p:cNvSpPr>
          <p:nvPr>
            <p:ph type="ftr" sz="quarter" idx="10"/>
          </p:nvPr>
        </p:nvSpPr>
        <p:spPr/>
        <p:txBody>
          <a:bodyPr/>
          <a:lstStyle/>
          <a:p>
            <a:pPr>
              <a:defRPr/>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21BA94A-8C1A-4015-8FE3-7CF90BAC77E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1A518C49-43EB-424D-AC54-A6695C767E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AF05180A-BFA9-42EC-BB1C-A0DCCFFA0784}"/>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251610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F796B02-CFE6-4BD9-B55A-B81E9FE8BA9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DD4BF2B-A1AE-4C97-A754-DEFFB5577D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7C9AB28-59ED-4B89-9291-93CE0A7F07D9}"/>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2543171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75D5DA7-81F6-416D-8E05-C577903BF3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81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50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89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81000"/>
            <a:ext cx="18478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53911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71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B4434917-F78F-4156-AC0D-DFBEC69EF0E3}"/>
              </a:ext>
            </a:extLst>
          </p:cNvPr>
          <p:cNvSpPr txBox="1"/>
          <p:nvPr userDrawn="1"/>
        </p:nvSpPr>
        <p:spPr>
          <a:xfrm>
            <a:off x="563881" y="6278881"/>
            <a:ext cx="502919" cy="369332"/>
          </a:xfrm>
          <a:prstGeom prst="rect">
            <a:avLst/>
          </a:prstGeom>
          <a:noFill/>
        </p:spPr>
        <p:txBody>
          <a:bodyPr wrap="square" rtlCol="0">
            <a:spAutoFit/>
          </a:bodyPr>
          <a:lstStyle/>
          <a:p>
            <a:fld id="{2D4DB776-890F-47B1-9A55-2A3EB4DE080B}" type="slidenum">
              <a:rPr lang="en-US" smtClean="0"/>
              <a:t>‹#›</a:t>
            </a:fld>
            <a:endParaRPr lang="en-US" dirty="0"/>
          </a:p>
        </p:txBody>
      </p:sp>
    </p:spTree>
    <p:extLst>
      <p:ext uri="{BB962C8B-B14F-4D97-AF65-F5344CB8AC3E}">
        <p14:creationId xmlns:p14="http://schemas.microsoft.com/office/powerpoint/2010/main" val="16544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DDCB-9C44-4ABD-87D4-669E8D46467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271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8984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0"/>
            <a:ext cx="3619500" cy="3810000"/>
          </a:xfrm>
        </p:spPr>
        <p:txBody>
          <a:bodyPr/>
          <a:lstStyle>
            <a:lvl1pPr marL="342900" indent="-342900">
              <a:buClrTx/>
              <a:buFont typeface="Arial" panose="020B0604020202020204" pitchFamily="34" charset="0"/>
              <a:buChar char="•"/>
              <a:defRPr sz="2800"/>
            </a:lvl1pPr>
            <a:lvl2pPr marL="742950" indent="-285750">
              <a:buClrTx/>
              <a:buFont typeface="Arial" panose="020B0604020202020204" pitchFamily="34" charset="0"/>
              <a:buChar char="•"/>
              <a:defRPr sz="2400"/>
            </a:lvl2pPr>
            <a:lvl3pPr marL="1143000" indent="-228600">
              <a:buClrTx/>
              <a:buFont typeface="Arial" panose="020B0604020202020204" pitchFamily="34" charset="0"/>
              <a:buChar char="•"/>
              <a:defRPr sz="2000"/>
            </a:lvl3pPr>
            <a:lvl4pPr marL="1600200" indent="-228600">
              <a:buClrTx/>
              <a:buFont typeface="Arial" panose="020B0604020202020204" pitchFamily="34" charset="0"/>
              <a:buChar char="•"/>
              <a:defRPr sz="1800"/>
            </a:lvl4pPr>
            <a:lvl5pPr marL="2057400" indent="-228600">
              <a:buClrTx/>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676400"/>
            <a:ext cx="3619500" cy="3810000"/>
          </a:xfrm>
        </p:spPr>
        <p:txBody>
          <a:bodyPr/>
          <a:lstStyle>
            <a:lvl1pPr marL="342900" indent="-342900">
              <a:buClrTx/>
              <a:buFont typeface="Arial" panose="020B0604020202020204" pitchFamily="34" charset="0"/>
              <a:buChar char="•"/>
              <a:defRPr sz="2800"/>
            </a:lvl1pPr>
            <a:lvl2pPr marL="742950" indent="-285750">
              <a:buClrTx/>
              <a:buFont typeface="Arial" panose="020B0604020202020204" pitchFamily="34" charset="0"/>
              <a:buChar char="•"/>
              <a:defRPr sz="2400"/>
            </a:lvl2pPr>
            <a:lvl3pPr marL="1143000" indent="-228600">
              <a:buClrTx/>
              <a:buFont typeface="Arial" panose="020B0604020202020204" pitchFamily="34" charset="0"/>
              <a:buChar char="•"/>
              <a:defRPr sz="2000"/>
            </a:lvl3pPr>
            <a:lvl4pPr marL="1600200" indent="-228600">
              <a:buClrTx/>
              <a:buFont typeface="Arial" panose="020B0604020202020204" pitchFamily="34" charset="0"/>
              <a:buChar char="•"/>
              <a:defRPr sz="1800"/>
            </a:lvl4pPr>
            <a:lvl5pPr marL="2057400" indent="-228600">
              <a:buClrTx/>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104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51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12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90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272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98E2404B-2239-4C1D-B2DD-3E7188778FC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90A3BA96-4C0A-41B7-89E0-95D840A4C56C}"/>
              </a:ext>
            </a:extLst>
          </p:cNvPr>
          <p:cNvSpPr>
            <a:spLocks noGrp="1" noChangeArrowheads="1"/>
          </p:cNvSpPr>
          <p:nvPr>
            <p:ph type="title"/>
          </p:nvPr>
        </p:nvSpPr>
        <p:spPr bwMode="auto">
          <a:xfrm>
            <a:off x="1143000" y="381000"/>
            <a:ext cx="6934200" cy="762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a:extLst>
              <a:ext uri="{FF2B5EF4-FFF2-40B4-BE49-F238E27FC236}">
                <a16:creationId xmlns:a16="http://schemas.microsoft.com/office/drawing/2014/main" id="{890E0FF6-1BA8-470F-BF05-0373508CE886}"/>
              </a:ext>
            </a:extLst>
          </p:cNvPr>
          <p:cNvSpPr>
            <a:spLocks noGrp="1" noChangeArrowheads="1"/>
          </p:cNvSpPr>
          <p:nvPr>
            <p:ph type="body" idx="1"/>
          </p:nvPr>
        </p:nvSpPr>
        <p:spPr bwMode="auto">
          <a:xfrm>
            <a:off x="914400" y="2057400"/>
            <a:ext cx="739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912" r:id="rId1"/>
    <p:sldLayoutId id="2147483902" r:id="rId2"/>
    <p:sldLayoutId id="2147483913"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ftr="0" dt="0"/>
  <p:txStyles>
    <p:titleStyle>
      <a:lvl1pPr algn="ctr" rtl="0" eaLnBrk="0" fontAlgn="base" hangingPunct="0">
        <a:spcBef>
          <a:spcPct val="0"/>
        </a:spcBef>
        <a:spcAft>
          <a:spcPct val="0"/>
        </a:spcAft>
        <a:defRPr sz="30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2pPr>
      <a:lvl3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3pPr>
      <a:lvl4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4pPr>
      <a:lvl5pPr algn="ctr" rtl="0" eaLnBrk="0" fontAlgn="base" hangingPunct="0">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5pPr>
      <a:lvl6pPr marL="4572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6pPr>
      <a:lvl7pPr marL="9144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7pPr>
      <a:lvl8pPr marL="13716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8pPr>
      <a:lvl9pPr marL="1828800" algn="ctr" rtl="0" fontAlgn="base">
        <a:spcBef>
          <a:spcPct val="0"/>
        </a:spcBef>
        <a:spcAft>
          <a:spcPct val="0"/>
        </a:spcAft>
        <a:defRPr sz="3000" b="1">
          <a:solidFill>
            <a:srgbClr val="CC9900"/>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20000"/>
        </a:spcBef>
        <a:spcAft>
          <a:spcPct val="0"/>
        </a:spcAft>
        <a:buClrTx/>
        <a:buSzPct val="170000"/>
        <a:buFont typeface="Arial" panose="020B0604020202020204"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Tx/>
        <a:buSzPct val="150000"/>
        <a:buFont typeface="Arial" panose="020B0604020202020204" pitchFamily="34" charset="0"/>
        <a:buChar char="•"/>
        <a:defRPr>
          <a:solidFill>
            <a:schemeClr val="tx1"/>
          </a:solidFill>
          <a:latin typeface="Times New Roman" pitchFamily="18" charset="0"/>
        </a:defRPr>
      </a:lvl2pPr>
      <a:lvl3pPr marL="1143000" indent="-228600" algn="l" rtl="0" eaLnBrk="0" fontAlgn="base" hangingPunct="0">
        <a:spcBef>
          <a:spcPct val="20000"/>
        </a:spcBef>
        <a:spcAft>
          <a:spcPct val="0"/>
        </a:spcAft>
        <a:buClrTx/>
        <a:buFont typeface="Arial" panose="020B0604020202020204" pitchFamily="34" charset="0"/>
        <a:buChar char="•"/>
        <a:defRPr sz="1600">
          <a:solidFill>
            <a:schemeClr val="tx1"/>
          </a:solidFill>
          <a:latin typeface="Times New Roman" pitchFamily="18" charset="0"/>
        </a:defRPr>
      </a:lvl3pPr>
      <a:lvl4pPr marL="1600200" indent="-228600" algn="l" rtl="0" eaLnBrk="0" fontAlgn="base" hangingPunct="0">
        <a:spcBef>
          <a:spcPct val="20000"/>
        </a:spcBef>
        <a:spcAft>
          <a:spcPct val="0"/>
        </a:spcAft>
        <a:buClrTx/>
        <a:buFont typeface="Arial" panose="020B0604020202020204" pitchFamily="34" charset="0"/>
        <a:buChar char="•"/>
        <a:defRPr sz="1400">
          <a:solidFill>
            <a:schemeClr val="tx1"/>
          </a:solidFill>
          <a:latin typeface="Times New Roman" pitchFamily="18" charset="0"/>
        </a:defRPr>
      </a:lvl4pPr>
      <a:lvl5pPr marL="2057400" indent="-228600" algn="l" rtl="0" eaLnBrk="0" fontAlgn="base" hangingPunct="0">
        <a:spcBef>
          <a:spcPct val="20000"/>
        </a:spcBef>
        <a:spcAft>
          <a:spcPct val="0"/>
        </a:spcAft>
        <a:buClrTx/>
        <a:buFont typeface="Arial" panose="020B0604020202020204" pitchFamily="34" charset="0"/>
        <a:buChar char="•"/>
        <a:defRPr sz="1400">
          <a:solidFill>
            <a:schemeClr val="tx1"/>
          </a:solidFill>
          <a:latin typeface="Times New Roman" pitchFamily="18" charset="0"/>
        </a:defRPr>
      </a:lvl5pPr>
      <a:lvl6pPr marL="2514600" indent="-228600" algn="l" rtl="0" fontAlgn="base">
        <a:spcBef>
          <a:spcPct val="20000"/>
        </a:spcBef>
        <a:spcAft>
          <a:spcPct val="0"/>
        </a:spcAft>
        <a:buChar char="»"/>
        <a:defRPr sz="1400">
          <a:solidFill>
            <a:schemeClr val="tx1"/>
          </a:solidFill>
          <a:latin typeface="Times New Roman" pitchFamily="18" charset="0"/>
        </a:defRPr>
      </a:lvl6pPr>
      <a:lvl7pPr marL="2971800" indent="-228600" algn="l" rtl="0" fontAlgn="base">
        <a:spcBef>
          <a:spcPct val="20000"/>
        </a:spcBef>
        <a:spcAft>
          <a:spcPct val="0"/>
        </a:spcAft>
        <a:buChar char="»"/>
        <a:defRPr sz="1400">
          <a:solidFill>
            <a:schemeClr val="tx1"/>
          </a:solidFill>
          <a:latin typeface="Times New Roman" pitchFamily="18" charset="0"/>
        </a:defRPr>
      </a:lvl7pPr>
      <a:lvl8pPr marL="3429000" indent="-228600" algn="l" rtl="0" fontAlgn="base">
        <a:spcBef>
          <a:spcPct val="20000"/>
        </a:spcBef>
        <a:spcAft>
          <a:spcPct val="0"/>
        </a:spcAft>
        <a:buChar char="»"/>
        <a:defRPr sz="1400">
          <a:solidFill>
            <a:schemeClr val="tx1"/>
          </a:solidFill>
          <a:latin typeface="Times New Roman" pitchFamily="18" charset="0"/>
        </a:defRPr>
      </a:lvl8pPr>
      <a:lvl9pPr marL="3886200" indent="-228600" algn="l" rtl="0" fontAlgn="base">
        <a:spcBef>
          <a:spcPct val="20000"/>
        </a:spcBef>
        <a:spcAft>
          <a:spcPct val="0"/>
        </a:spcAft>
        <a:buChar char="»"/>
        <a:defRPr sz="14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adan.olmeda@doh.nj.go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psrs.testmwg.state.nj.us/DHSS_PSRS_SYSTEST/(S(tv1xhohpddgvzgrhlhz01duw))/facadmin/UserRegistrationList.asp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EA4D1480-4851-4F08-BBF2-7162108B3BE9}"/>
              </a:ext>
            </a:extLst>
          </p:cNvPr>
          <p:cNvSpPr txBox="1">
            <a:spLocks noChangeArrowheads="1"/>
          </p:cNvSpPr>
          <p:nvPr/>
        </p:nvSpPr>
        <p:spPr bwMode="auto">
          <a:xfrm>
            <a:off x="533400" y="5368925"/>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00"/>
              </a:buClr>
              <a:buSzPct val="170000"/>
              <a:buFont typeface="Times New Roman" panose="02020603050405020304" pitchFamily="18" charset="0"/>
              <a:buChar char="•"/>
              <a:defRPr sz="2000" b="1">
                <a:solidFill>
                  <a:schemeClr val="tx1"/>
                </a:solidFill>
                <a:latin typeface="Georgia" panose="02040502050405020303" pitchFamily="18" charset="0"/>
              </a:defRPr>
            </a:lvl1pPr>
            <a:lvl2pPr marL="742950" indent="-285750">
              <a:spcBef>
                <a:spcPct val="20000"/>
              </a:spcBef>
              <a:buClr>
                <a:srgbClr val="CC9900"/>
              </a:buClr>
              <a:buSzPct val="150000"/>
              <a:buFont typeface="Times New Roman" panose="02020603050405020304" pitchFamily="18" charset="0"/>
              <a:buChar char="•"/>
              <a:defRPr>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ClrTx/>
              <a:buSzTx/>
              <a:buFontTx/>
              <a:buNone/>
            </a:pPr>
            <a:r>
              <a:rPr lang="en-US" altLang="en-US" sz="1200">
                <a:latin typeface="Arial" panose="020B0604020202020204" pitchFamily="34" charset="0"/>
              </a:rPr>
              <a:t>ASC Training</a:t>
            </a:r>
          </a:p>
          <a:p>
            <a:pPr>
              <a:spcBef>
                <a:spcPct val="0"/>
              </a:spcBef>
              <a:buClrTx/>
              <a:buSzTx/>
              <a:buFontTx/>
              <a:buNone/>
            </a:pPr>
            <a:r>
              <a:rPr lang="en-US" altLang="en-US" sz="1200">
                <a:latin typeface="Arial" panose="020B0604020202020204" pitchFamily="34" charset="0"/>
              </a:rPr>
              <a:t>Mercer County Community College</a:t>
            </a:r>
          </a:p>
          <a:p>
            <a:pPr>
              <a:spcBef>
                <a:spcPct val="0"/>
              </a:spcBef>
              <a:buClrTx/>
              <a:buSzTx/>
              <a:buFontTx/>
              <a:buNone/>
            </a:pPr>
            <a:r>
              <a:rPr lang="en-US" altLang="en-US" sz="1200">
                <a:latin typeface="Arial" panose="020B0604020202020204" pitchFamily="34" charset="0"/>
              </a:rPr>
              <a:t>November 29, 2018</a:t>
            </a:r>
          </a:p>
          <a:p>
            <a:pPr>
              <a:spcBef>
                <a:spcPct val="0"/>
              </a:spcBef>
              <a:buClrTx/>
              <a:buSzTx/>
              <a:buFontTx/>
              <a:buNone/>
            </a:pPr>
            <a:r>
              <a:rPr lang="en-US" altLang="en-US" sz="1200">
                <a:latin typeface="Arial" panose="020B0604020202020204" pitchFamily="34" charset="0"/>
              </a:rPr>
              <a:t>December 4, 2018</a:t>
            </a:r>
            <a:endParaRPr lang="en-US" altLang="en-US" sz="1200" b="0">
              <a:latin typeface="Arial" panose="020B0604020202020204" pitchFamily="34" charset="0"/>
            </a:endParaRPr>
          </a:p>
        </p:txBody>
      </p:sp>
      <p:sp>
        <p:nvSpPr>
          <p:cNvPr id="5123" name="TextBox 3">
            <a:extLst>
              <a:ext uri="{FF2B5EF4-FFF2-40B4-BE49-F238E27FC236}">
                <a16:creationId xmlns:a16="http://schemas.microsoft.com/office/drawing/2014/main" id="{E56F73AC-1329-446E-A9D8-185EB92B8B41}"/>
              </a:ext>
            </a:extLst>
          </p:cNvPr>
          <p:cNvSpPr txBox="1">
            <a:spLocks noChangeArrowheads="1"/>
          </p:cNvSpPr>
          <p:nvPr/>
        </p:nvSpPr>
        <p:spPr bwMode="auto">
          <a:xfrm>
            <a:off x="273050" y="1752600"/>
            <a:ext cx="353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9900"/>
              </a:buClr>
              <a:buSzPct val="170000"/>
              <a:buFont typeface="Times New Roman" panose="02020603050405020304" pitchFamily="18" charset="0"/>
              <a:buChar char="•"/>
              <a:defRPr sz="2000" b="1">
                <a:solidFill>
                  <a:schemeClr val="tx1"/>
                </a:solidFill>
                <a:latin typeface="Georgia" panose="02040502050405020303" pitchFamily="18" charset="0"/>
              </a:defRPr>
            </a:lvl1pPr>
            <a:lvl2pPr marL="742950" indent="-285750">
              <a:spcBef>
                <a:spcPct val="20000"/>
              </a:spcBef>
              <a:buClr>
                <a:srgbClr val="CC9900"/>
              </a:buClr>
              <a:buSzPct val="150000"/>
              <a:buFont typeface="Times New Roman" panose="02020603050405020304" pitchFamily="18" charset="0"/>
              <a:buChar char="•"/>
              <a:defRPr>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Arial" panose="020B0604020202020204" pitchFamily="34" charset="0"/>
              </a:rPr>
              <a:t>The New Jersey Patient Safety Act</a:t>
            </a:r>
          </a:p>
          <a:p>
            <a:pPr algn="ctr">
              <a:spcBef>
                <a:spcPct val="0"/>
              </a:spcBef>
              <a:buClrTx/>
              <a:buSzTx/>
              <a:buFontTx/>
              <a:buNone/>
            </a:pPr>
            <a:r>
              <a:rPr lang="en-US" altLang="en-US" sz="1600" dirty="0">
                <a:latin typeface="Arial" panose="020B0604020202020204" pitchFamily="34" charset="0"/>
              </a:rPr>
              <a:t>And Reporting Process</a:t>
            </a:r>
          </a:p>
          <a:p>
            <a:pPr algn="ctr">
              <a:spcBef>
                <a:spcPct val="0"/>
              </a:spcBef>
              <a:buClrTx/>
              <a:buSzTx/>
              <a:buFontTx/>
              <a:buNone/>
            </a:pPr>
            <a:endParaRPr lang="en-US" altLang="en-US" sz="1600" dirty="0">
              <a:latin typeface="Arial" panose="020B0604020202020204" pitchFamily="34" charset="0"/>
            </a:endParaRPr>
          </a:p>
          <a:p>
            <a:pPr algn="ctr">
              <a:spcBef>
                <a:spcPct val="0"/>
              </a:spcBef>
              <a:buClrTx/>
              <a:buSzTx/>
              <a:buFontTx/>
              <a:buNone/>
            </a:pPr>
            <a:r>
              <a:rPr lang="en-US" altLang="en-US" sz="1600" dirty="0">
                <a:latin typeface="Arial" panose="020B0604020202020204" pitchFamily="34" charset="0"/>
              </a:rPr>
              <a:t>Patient Safety Reporting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F53E0F-CCED-4E61-92C9-016B26A3DF67}"/>
              </a:ext>
            </a:extLst>
          </p:cNvPr>
          <p:cNvSpPr>
            <a:spLocks noGrp="1" noChangeArrowheads="1"/>
          </p:cNvSpPr>
          <p:nvPr>
            <p:ph type="title"/>
          </p:nvPr>
        </p:nvSpPr>
        <p:spPr/>
        <p:txBody>
          <a:bodyPr/>
          <a:lstStyle/>
          <a:p>
            <a:pPr eaLnBrk="1" hangingPunct="1">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Reporting Requirements</a:t>
            </a:r>
            <a:r>
              <a:rPr lang="en-US" dirty="0"/>
              <a:t>.</a:t>
            </a:r>
          </a:p>
        </p:txBody>
      </p:sp>
      <p:sp>
        <p:nvSpPr>
          <p:cNvPr id="20483" name="Rectangle 3">
            <a:extLst>
              <a:ext uri="{FF2B5EF4-FFF2-40B4-BE49-F238E27FC236}">
                <a16:creationId xmlns:a16="http://schemas.microsoft.com/office/drawing/2014/main" id="{7E74507D-42D3-4CF5-877B-06EA00260691}"/>
              </a:ext>
            </a:extLst>
          </p:cNvPr>
          <p:cNvSpPr>
            <a:spLocks noGrp="1" noChangeArrowheads="1"/>
          </p:cNvSpPr>
          <p:nvPr>
            <p:ph type="body" idx="1"/>
          </p:nvPr>
        </p:nvSpPr>
        <p:spPr>
          <a:xfrm>
            <a:off x="762000" y="1600200"/>
            <a:ext cx="7391400" cy="3810000"/>
          </a:xfrm>
        </p:spPr>
        <p:txBody>
          <a:bodyPr/>
          <a:lstStyle/>
          <a:p>
            <a:pPr marL="0" indent="0" eaLnBrk="1" hangingPunct="1">
              <a:buFont typeface="Times New Roman" panose="02020603050405020304" pitchFamily="18" charset="0"/>
              <a:buNone/>
              <a:defRPr/>
            </a:pPr>
            <a:r>
              <a:rPr lang="en-US" dirty="0"/>
              <a:t>Patient Safety Regulations </a:t>
            </a:r>
            <a:r>
              <a:rPr lang="en-US" i="1" dirty="0"/>
              <a:t>continued</a:t>
            </a:r>
          </a:p>
          <a:p>
            <a:pPr marL="0" indent="0" eaLnBrk="1" hangingPunct="1">
              <a:buFont typeface="Times New Roman" panose="02020603050405020304" pitchFamily="18" charset="0"/>
              <a:buNone/>
              <a:defRPr/>
            </a:pPr>
            <a:endParaRPr lang="en-US" dirty="0"/>
          </a:p>
          <a:p>
            <a:pPr lvl="1" eaLnBrk="1" hangingPunct="1">
              <a:buClrTx/>
              <a:defRPr/>
            </a:pPr>
            <a:r>
              <a:rPr lang="en-US" b="1" dirty="0"/>
              <a:t>Disclose the Serious Preventable Adverse Event to the Patient or Health Care Representative </a:t>
            </a:r>
            <a:r>
              <a:rPr lang="en-US" b="1" i="1" dirty="0"/>
              <a:t>within 24 hours of discovery</a:t>
            </a:r>
          </a:p>
          <a:p>
            <a:pPr lvl="2" eaLnBrk="1" hangingPunct="1">
              <a:defRPr/>
            </a:pPr>
            <a:r>
              <a:rPr lang="en-US" dirty="0"/>
              <a:t>Record the time, date, and individuals present when disclosure was made and to whom it was disclosed in the medical record</a:t>
            </a:r>
          </a:p>
          <a:p>
            <a:pPr lvl="2" eaLnBrk="1" hangingPunct="1">
              <a:defRPr/>
            </a:pPr>
            <a:r>
              <a:rPr lang="en-US" dirty="0"/>
              <a:t>Record a statement that the occurrence of a serious preventable adverse event was disclosed in the medical record</a:t>
            </a:r>
          </a:p>
          <a:p>
            <a:pPr lvl="1" eaLnBrk="1" hangingPunct="1">
              <a:buClrTx/>
              <a:defRPr/>
            </a:pPr>
            <a:endParaRPr lang="en-US" dirty="0"/>
          </a:p>
          <a:p>
            <a:pPr lvl="1" eaLnBrk="1" hangingPunct="1">
              <a:buClrTx/>
              <a:defRPr/>
            </a:pPr>
            <a:r>
              <a:rPr lang="en-US" b="1" dirty="0"/>
              <a:t>Inform employees/health care professionals about their option to file anonymous reports of preventable adverse events</a:t>
            </a:r>
          </a:p>
          <a:p>
            <a:pPr lvl="1" eaLnBrk="1" hangingPunct="1">
              <a:defRPr/>
            </a:pPr>
            <a:endParaRPr lang="en-US" dirty="0"/>
          </a:p>
          <a:p>
            <a:pPr marL="457200" lvl="1" indent="0" eaLnBrk="1" hangingPunct="1">
              <a:buFont typeface="Times New Roman" panose="02020603050405020304" pitchFamily="18" charset="0"/>
              <a:buNone/>
              <a:defRPr/>
            </a:pPr>
            <a:endParaRPr lang="en-US" dirty="0"/>
          </a:p>
        </p:txBody>
      </p:sp>
    </p:spTree>
    <p:extLst>
      <p:ext uri="{BB962C8B-B14F-4D97-AF65-F5344CB8AC3E}">
        <p14:creationId xmlns:p14="http://schemas.microsoft.com/office/powerpoint/2010/main" val="253975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0F524FF-56A4-42F2-BAE9-E0D2401FB8C0}"/>
              </a:ext>
            </a:extLst>
          </p:cNvPr>
          <p:cNvSpPr>
            <a:spLocks noGrp="1" noChangeArrowheads="1"/>
          </p:cNvSpPr>
          <p:nvPr>
            <p:ph type="title"/>
          </p:nvPr>
        </p:nvSpPr>
        <p:spPr/>
        <p:txBody>
          <a:bodyPr/>
          <a:lstStyle/>
          <a:p>
            <a:pPr eaLnBrk="1" hangingPunct="1">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Reporting Requirements</a:t>
            </a:r>
            <a:endParaRPr lang="en-US" dirty="0"/>
          </a:p>
        </p:txBody>
      </p:sp>
      <p:sp>
        <p:nvSpPr>
          <p:cNvPr id="25604" name="Rectangle 3">
            <a:extLst>
              <a:ext uri="{FF2B5EF4-FFF2-40B4-BE49-F238E27FC236}">
                <a16:creationId xmlns:a16="http://schemas.microsoft.com/office/drawing/2014/main" id="{C83B958A-C23A-4FD8-8B46-3C15C147BD02}"/>
              </a:ext>
            </a:extLst>
          </p:cNvPr>
          <p:cNvSpPr>
            <a:spLocks noGrp="1" noChangeArrowheads="1"/>
          </p:cNvSpPr>
          <p:nvPr>
            <p:ph type="body" idx="1"/>
          </p:nvPr>
        </p:nvSpPr>
        <p:spPr>
          <a:xfrm>
            <a:off x="381000" y="1600200"/>
            <a:ext cx="8229600" cy="4114800"/>
          </a:xfrm>
        </p:spPr>
        <p:txBody>
          <a:bodyPr/>
          <a:lstStyle/>
          <a:p>
            <a:pPr marL="0" indent="0" eaLnBrk="1" hangingPunct="1">
              <a:buFont typeface="Times New Roman" panose="02020603050405020304" pitchFamily="18" charset="0"/>
              <a:buNone/>
            </a:pPr>
            <a:r>
              <a:rPr lang="en-US" altLang="en-US" dirty="0"/>
              <a:t>Patient Safety Regulations </a:t>
            </a:r>
            <a:r>
              <a:rPr lang="en-US" altLang="en-US" i="1" dirty="0"/>
              <a:t>continued</a:t>
            </a:r>
          </a:p>
          <a:p>
            <a:pPr marL="0" indent="0" eaLnBrk="1" hangingPunct="1">
              <a:buFont typeface="Times New Roman" panose="02020603050405020304" pitchFamily="18" charset="0"/>
              <a:buNone/>
            </a:pPr>
            <a:endParaRPr lang="en-US" altLang="en-US" dirty="0"/>
          </a:p>
          <a:p>
            <a:pPr marL="0" indent="0" eaLnBrk="1" hangingPunct="1">
              <a:buFont typeface="Times New Roman" panose="02020603050405020304" pitchFamily="18" charset="0"/>
              <a:buNone/>
            </a:pPr>
            <a:r>
              <a:rPr lang="en-US" altLang="en-US" dirty="0"/>
              <a:t>Event Report must be submitted into the online Patient Safety Reporting System no later than 5 </a:t>
            </a:r>
            <a:r>
              <a:rPr lang="en-US" altLang="en-US" i="1" u="sng" dirty="0"/>
              <a:t>business</a:t>
            </a:r>
            <a:r>
              <a:rPr lang="en-US" altLang="en-US" dirty="0"/>
              <a:t> days after  discovery</a:t>
            </a:r>
          </a:p>
          <a:p>
            <a:pPr marL="0" indent="0" eaLnBrk="1" hangingPunct="1">
              <a:buFont typeface="Times New Roman" panose="02020603050405020304" pitchFamily="18" charset="0"/>
              <a:buNone/>
            </a:pPr>
            <a:endParaRPr lang="en-US" altLang="en-US" dirty="0"/>
          </a:p>
          <a:p>
            <a:pPr lvl="1" eaLnBrk="1" hangingPunct="1">
              <a:buClr>
                <a:schemeClr val="tx1"/>
              </a:buClr>
            </a:pPr>
            <a:r>
              <a:rPr lang="en-US" altLang="en-US" dirty="0"/>
              <a:t>The date and time of discovery is the date and time </a:t>
            </a:r>
            <a:r>
              <a:rPr lang="en-US" altLang="en-US" b="1" i="1" u="sng" dirty="0"/>
              <a:t>anyone</a:t>
            </a:r>
            <a:r>
              <a:rPr lang="en-US" altLang="en-US" dirty="0"/>
              <a:t> associated with the ASC (including the physician) becomes aware of a serious preventable adverse event</a:t>
            </a:r>
          </a:p>
          <a:p>
            <a:pPr lvl="1" eaLnBrk="1" hangingPunct="1">
              <a:buClr>
                <a:schemeClr val="tx1"/>
              </a:buClr>
            </a:pPr>
            <a:endParaRPr lang="en-US" altLang="en-US" dirty="0"/>
          </a:p>
          <a:p>
            <a:pPr lvl="1" eaLnBrk="1" hangingPunct="1">
              <a:buClr>
                <a:schemeClr val="tx1"/>
              </a:buClr>
            </a:pPr>
            <a:r>
              <a:rPr lang="en-US" altLang="en-US" dirty="0"/>
              <a:t>The physician or surgeon is a member of the healthcare team.</a:t>
            </a:r>
          </a:p>
          <a:p>
            <a:pPr lvl="1" eaLnBrk="1" hangingPunct="1">
              <a:buClr>
                <a:schemeClr val="tx1"/>
              </a:buClr>
            </a:pPr>
            <a:endParaRPr lang="en-US" altLang="en-US" dirty="0"/>
          </a:p>
          <a:p>
            <a:pPr lvl="1" eaLnBrk="1" hangingPunct="1">
              <a:buClr>
                <a:schemeClr val="tx1"/>
              </a:buClr>
            </a:pPr>
            <a:endParaRPr lang="en-US" altLang="en-US" dirty="0"/>
          </a:p>
          <a:p>
            <a:pPr lvl="1" eaLnBrk="1" hangingPunct="1">
              <a:buClr>
                <a:schemeClr val="tx1"/>
              </a:buClr>
            </a:pPr>
            <a:endParaRPr lang="en-US" altLang="en-US" dirty="0"/>
          </a:p>
          <a:p>
            <a:pPr lvl="1" eaLnBrk="1" hangingPunct="1">
              <a:buClr>
                <a:schemeClr val="tx1"/>
              </a:buClr>
            </a:pPr>
            <a:endParaRPr lang="en-US" altLang="en-US" dirty="0"/>
          </a:p>
          <a:p>
            <a:pPr marL="0" indent="0" eaLnBrk="1" hangingPunct="1">
              <a:buFont typeface="Wingdings" panose="05000000000000000000" pitchFamily="2" charset="2"/>
              <a:buNone/>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886D-9405-4F09-A9D1-C4CEE7320B37}"/>
              </a:ext>
            </a:extLst>
          </p:cNvPr>
          <p:cNvSpPr>
            <a:spLocks noGrp="1"/>
          </p:cNvSpPr>
          <p:nvPr>
            <p:ph type="title"/>
          </p:nvPr>
        </p:nvSpPr>
        <p:spPr/>
        <p:txBody>
          <a:bodyPr/>
          <a:lstStyle/>
          <a:p>
            <a:pPr>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Reporting Requirements</a:t>
            </a:r>
            <a:endParaRPr lang="en-US" dirty="0"/>
          </a:p>
        </p:txBody>
      </p:sp>
      <p:sp>
        <p:nvSpPr>
          <p:cNvPr id="16387" name="Content Placeholder 2">
            <a:extLst>
              <a:ext uri="{FF2B5EF4-FFF2-40B4-BE49-F238E27FC236}">
                <a16:creationId xmlns:a16="http://schemas.microsoft.com/office/drawing/2014/main" id="{D73ADA26-55F1-4C30-B4D1-35BEC0680FE6}"/>
              </a:ext>
            </a:extLst>
          </p:cNvPr>
          <p:cNvSpPr>
            <a:spLocks noGrp="1" noChangeArrowheads="1"/>
          </p:cNvSpPr>
          <p:nvPr>
            <p:ph idx="1"/>
          </p:nvPr>
        </p:nvSpPr>
        <p:spPr>
          <a:xfrm>
            <a:off x="876300" y="1600200"/>
            <a:ext cx="7391400" cy="3810000"/>
          </a:xfrm>
        </p:spPr>
        <p:txBody>
          <a:bodyPr/>
          <a:lstStyle/>
          <a:p>
            <a:pPr marL="0" indent="0">
              <a:buClrTx/>
              <a:buNone/>
              <a:defRPr/>
            </a:pPr>
            <a:r>
              <a:rPr lang="en-US" altLang="en-US" dirty="0"/>
              <a:t>Patient Safety Regulations </a:t>
            </a:r>
            <a:r>
              <a:rPr lang="en-US" altLang="en-US" i="1" dirty="0"/>
              <a:t>continued</a:t>
            </a:r>
          </a:p>
          <a:p>
            <a:pPr>
              <a:buClrTx/>
              <a:defRPr/>
            </a:pPr>
            <a:endParaRPr lang="en-US" altLang="en-US" dirty="0"/>
          </a:p>
          <a:p>
            <a:pPr>
              <a:buClrTx/>
              <a:defRPr/>
            </a:pPr>
            <a:r>
              <a:rPr lang="en-US" altLang="en-US" dirty="0"/>
              <a:t>PSRS reviews event report in online system</a:t>
            </a:r>
          </a:p>
          <a:p>
            <a:pPr lvl="1">
              <a:buClrTx/>
              <a:defRPr/>
            </a:pPr>
            <a:r>
              <a:rPr lang="en-US" altLang="en-US" dirty="0"/>
              <a:t>PSRS determines whether a Root Cause Analysis (RCA) is required based on the rules and regulations and notifies the facility</a:t>
            </a:r>
          </a:p>
          <a:p>
            <a:pPr marL="457200" lvl="1" indent="0">
              <a:buClrTx/>
              <a:buFont typeface="Times New Roman" panose="02020603050405020304" pitchFamily="18" charset="0"/>
              <a:buNone/>
              <a:defRPr/>
            </a:pPr>
            <a:endParaRPr lang="en-US" altLang="en-US" dirty="0"/>
          </a:p>
          <a:p>
            <a:pPr>
              <a:buClrTx/>
              <a:defRPr/>
            </a:pPr>
            <a:r>
              <a:rPr lang="en-US" altLang="en-US" dirty="0"/>
              <a:t>If the event is reportable, the RCA must be submitted to PSRS within 45 </a:t>
            </a:r>
            <a:r>
              <a:rPr lang="en-US" altLang="en-US" i="1" u="sng" dirty="0"/>
              <a:t>calendar</a:t>
            </a:r>
            <a:r>
              <a:rPr lang="en-US" altLang="en-US" dirty="0"/>
              <a:t> days from initial event report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063A-902F-4D35-AE12-3E904571A003}"/>
              </a:ext>
            </a:extLst>
          </p:cNvPr>
          <p:cNvSpPr>
            <a:spLocks noGrp="1"/>
          </p:cNvSpPr>
          <p:nvPr>
            <p:ph type="title"/>
          </p:nvPr>
        </p:nvSpPr>
        <p:spPr/>
        <p:txBody>
          <a:bodyPr/>
          <a:lstStyle/>
          <a:p>
            <a:pPr>
              <a:defRPr/>
            </a:pPr>
            <a:r>
              <a:rPr lang="en-US" dirty="0"/>
              <a:t>2. Adverse Event Reporting Process</a:t>
            </a:r>
          </a:p>
        </p:txBody>
      </p:sp>
      <p:sp>
        <p:nvSpPr>
          <p:cNvPr id="3" name="Content Placeholder 2">
            <a:extLst>
              <a:ext uri="{FF2B5EF4-FFF2-40B4-BE49-F238E27FC236}">
                <a16:creationId xmlns:a16="http://schemas.microsoft.com/office/drawing/2014/main" id="{7B30175A-6324-488F-9D70-274A502D1CFA}"/>
              </a:ext>
            </a:extLst>
          </p:cNvPr>
          <p:cNvSpPr>
            <a:spLocks noGrp="1"/>
          </p:cNvSpPr>
          <p:nvPr>
            <p:ph idx="1"/>
          </p:nvPr>
        </p:nvSpPr>
        <p:spPr>
          <a:xfrm>
            <a:off x="876300" y="1654175"/>
            <a:ext cx="7391400" cy="3810000"/>
          </a:xfrm>
        </p:spPr>
        <p:txBody>
          <a:bodyPr/>
          <a:lstStyle/>
          <a:p>
            <a:pPr marL="0" indent="0" eaLnBrk="1" hangingPunct="1">
              <a:buClrTx/>
              <a:buNone/>
              <a:defRPr/>
            </a:pPr>
            <a:r>
              <a:rPr lang="en-US" altLang="en-US" dirty="0"/>
              <a:t>Reporting Categories*</a:t>
            </a:r>
          </a:p>
          <a:p>
            <a:pPr marL="0" indent="0" eaLnBrk="1" hangingPunct="1">
              <a:buClrTx/>
              <a:buNone/>
              <a:defRPr/>
            </a:pPr>
            <a:endParaRPr lang="en-US" altLang="en-US" dirty="0"/>
          </a:p>
          <a:p>
            <a:pPr lvl="1" eaLnBrk="1" hangingPunct="1">
              <a:defRPr/>
            </a:pPr>
            <a:r>
              <a:rPr lang="en-US" altLang="en-US" dirty="0"/>
              <a:t>Care Management</a:t>
            </a:r>
          </a:p>
          <a:p>
            <a:pPr marL="400050" lvl="1" indent="0" eaLnBrk="1" hangingPunct="1">
              <a:buNone/>
              <a:defRPr/>
            </a:pPr>
            <a:endParaRPr lang="en-US" altLang="en-US" dirty="0"/>
          </a:p>
          <a:p>
            <a:pPr lvl="1" eaLnBrk="1" hangingPunct="1">
              <a:defRPr/>
            </a:pPr>
            <a:r>
              <a:rPr lang="en-US" altLang="en-US" dirty="0"/>
              <a:t>Environmental</a:t>
            </a:r>
          </a:p>
          <a:p>
            <a:pPr lvl="1" eaLnBrk="1" hangingPunct="1">
              <a:defRPr/>
            </a:pPr>
            <a:endParaRPr lang="en-US" altLang="en-US" dirty="0"/>
          </a:p>
          <a:p>
            <a:pPr lvl="1" eaLnBrk="1" hangingPunct="1">
              <a:defRPr/>
            </a:pPr>
            <a:r>
              <a:rPr lang="en-US" altLang="en-US" dirty="0"/>
              <a:t>Product or Device</a:t>
            </a:r>
          </a:p>
          <a:p>
            <a:pPr lvl="1" eaLnBrk="1" hangingPunct="1">
              <a:defRPr/>
            </a:pPr>
            <a:endParaRPr lang="en-US" altLang="en-US" dirty="0"/>
          </a:p>
          <a:p>
            <a:pPr lvl="1" eaLnBrk="1" hangingPunct="1">
              <a:defRPr/>
            </a:pPr>
            <a:r>
              <a:rPr lang="en-US" altLang="en-US" dirty="0"/>
              <a:t>Surgery-Related</a:t>
            </a:r>
          </a:p>
          <a:p>
            <a:pPr lvl="1" eaLnBrk="1" hangingPunct="1">
              <a:defRPr/>
            </a:pPr>
            <a:endParaRPr lang="en-US" altLang="en-US" dirty="0"/>
          </a:p>
          <a:p>
            <a:pPr lvl="1" eaLnBrk="1" hangingPunct="1">
              <a:defRPr/>
            </a:pPr>
            <a:r>
              <a:rPr lang="en-US" altLang="en-US" dirty="0"/>
              <a:t>Patient Protection</a:t>
            </a:r>
          </a:p>
          <a:p>
            <a:pPr marL="0" indent="0">
              <a:buClrTx/>
              <a:buFont typeface="Times New Roman" panose="02020603050405020304" pitchFamily="18" charset="0"/>
              <a:buNone/>
              <a:defRPr/>
            </a:pPr>
            <a:endParaRPr lang="en-US" dirty="0"/>
          </a:p>
        </p:txBody>
      </p:sp>
      <p:sp>
        <p:nvSpPr>
          <p:cNvPr id="30724" name="TextBox 3">
            <a:extLst>
              <a:ext uri="{FF2B5EF4-FFF2-40B4-BE49-F238E27FC236}">
                <a16:creationId xmlns:a16="http://schemas.microsoft.com/office/drawing/2014/main" id="{C5C41A1C-085A-424E-A3AC-3363D18AAEE3}"/>
              </a:ext>
            </a:extLst>
          </p:cNvPr>
          <p:cNvSpPr txBox="1">
            <a:spLocks noChangeArrowheads="1"/>
          </p:cNvSpPr>
          <p:nvPr/>
        </p:nvSpPr>
        <p:spPr bwMode="auto">
          <a:xfrm>
            <a:off x="1143000" y="6107668"/>
            <a:ext cx="556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9900"/>
              </a:buClr>
              <a:buSzPct val="170000"/>
              <a:buFont typeface="Times New Roman" panose="02020603050405020304" pitchFamily="18" charset="0"/>
              <a:buChar char="•"/>
              <a:defRPr sz="2000" b="1">
                <a:solidFill>
                  <a:schemeClr val="tx1"/>
                </a:solidFill>
                <a:latin typeface="Georgia" panose="02040502050405020303" pitchFamily="18" charset="0"/>
              </a:defRPr>
            </a:lvl1pPr>
            <a:lvl2pPr marL="742950" indent="-285750">
              <a:spcBef>
                <a:spcPct val="20000"/>
              </a:spcBef>
              <a:buClr>
                <a:srgbClr val="CC9900"/>
              </a:buClr>
              <a:buSzPct val="150000"/>
              <a:buFont typeface="Times New Roman" panose="02020603050405020304" pitchFamily="18" charset="0"/>
              <a:buChar char="•"/>
              <a:defRPr>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ClrTx/>
              <a:buSzTx/>
              <a:buFontTx/>
              <a:buNone/>
            </a:pPr>
            <a:r>
              <a:rPr lang="en-US" altLang="en-US" sz="1800" b="0" dirty="0">
                <a:latin typeface="Arial" panose="020B0604020202020204" pitchFamily="34" charset="0"/>
              </a:rPr>
              <a:t>* </a:t>
            </a:r>
            <a:r>
              <a:rPr lang="en-US" altLang="en-US" sz="1200" dirty="0">
                <a:latin typeface="Arial" panose="020B0604020202020204" pitchFamily="34" charset="0"/>
              </a:rPr>
              <a:t>List of reportable events are located in the Patient Safety Regulations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599B-8CA9-4256-8206-3077C57AC793}"/>
              </a:ext>
            </a:extLst>
          </p:cNvPr>
          <p:cNvSpPr>
            <a:spLocks noGrp="1"/>
          </p:cNvSpPr>
          <p:nvPr>
            <p:ph type="title"/>
          </p:nvPr>
        </p:nvSpPr>
        <p:spPr/>
        <p:txBody>
          <a:bodyPr/>
          <a:lstStyle/>
          <a:p>
            <a:pPr>
              <a:defRPr/>
            </a:pPr>
            <a:r>
              <a:rPr lang="en-US" dirty="0"/>
              <a:t>2. Adverse Event Reporting Process</a:t>
            </a:r>
          </a:p>
        </p:txBody>
      </p:sp>
      <p:sp>
        <p:nvSpPr>
          <p:cNvPr id="32771" name="Content Placeholder 2">
            <a:extLst>
              <a:ext uri="{FF2B5EF4-FFF2-40B4-BE49-F238E27FC236}">
                <a16:creationId xmlns:a16="http://schemas.microsoft.com/office/drawing/2014/main" id="{5162942D-515B-4858-B789-7FCDFC7F1168}"/>
              </a:ext>
            </a:extLst>
          </p:cNvPr>
          <p:cNvSpPr>
            <a:spLocks noGrp="1" noChangeArrowheads="1"/>
          </p:cNvSpPr>
          <p:nvPr>
            <p:ph idx="1"/>
          </p:nvPr>
        </p:nvSpPr>
        <p:spPr>
          <a:xfrm>
            <a:off x="876300" y="1371600"/>
            <a:ext cx="7391400" cy="4343400"/>
          </a:xfrm>
        </p:spPr>
        <p:txBody>
          <a:bodyPr/>
          <a:lstStyle/>
          <a:p>
            <a:pPr marL="0" indent="0">
              <a:buClrTx/>
              <a:buNone/>
            </a:pPr>
            <a:r>
              <a:rPr lang="en-US" altLang="en-US" dirty="0"/>
              <a:t>Surgery-Related Events</a:t>
            </a:r>
          </a:p>
          <a:p>
            <a:pPr>
              <a:buClrTx/>
            </a:pPr>
            <a:endParaRPr lang="en-US" altLang="en-US" dirty="0"/>
          </a:p>
          <a:p>
            <a:pPr lvl="1"/>
            <a:r>
              <a:rPr lang="en-US" altLang="en-US" dirty="0"/>
              <a:t>Wrong Surgery (wrong site, procedure, patient)</a:t>
            </a:r>
          </a:p>
          <a:p>
            <a:pPr lvl="2"/>
            <a:r>
              <a:rPr lang="en-US" altLang="en-US" dirty="0"/>
              <a:t>Surgery initiated (whether or not completed) on a patient that is not consistent with the patient’s documented informed consent</a:t>
            </a:r>
          </a:p>
          <a:p>
            <a:pPr lvl="3"/>
            <a:r>
              <a:rPr lang="en-US" altLang="en-US" dirty="0"/>
              <a:t>Wrong site</a:t>
            </a:r>
          </a:p>
          <a:p>
            <a:pPr lvl="3"/>
            <a:r>
              <a:rPr lang="en-US" altLang="en-US" dirty="0"/>
              <a:t>Wrong procedure</a:t>
            </a:r>
          </a:p>
          <a:p>
            <a:pPr lvl="3"/>
            <a:r>
              <a:rPr lang="en-US" altLang="en-US" dirty="0"/>
              <a:t>Wrong patient</a:t>
            </a:r>
          </a:p>
          <a:p>
            <a:pPr marL="857250" lvl="2" indent="0">
              <a:buNone/>
            </a:pPr>
            <a:endParaRPr lang="en-US" altLang="en-US" dirty="0"/>
          </a:p>
          <a:p>
            <a:pPr lvl="1"/>
            <a:r>
              <a:rPr lang="en-US" altLang="en-US" dirty="0"/>
              <a:t>Retention of a Foreign Object</a:t>
            </a:r>
          </a:p>
          <a:p>
            <a:pPr lvl="2"/>
            <a:r>
              <a:rPr lang="en-US" altLang="en-US" dirty="0"/>
              <a:t>Excludes objects intentionally implanted as a part of a planned procedure, objects present prior to the procedure intentionally retained and retained broken microneedles</a:t>
            </a:r>
          </a:p>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599B-8CA9-4256-8206-3077C57AC793}"/>
              </a:ext>
            </a:extLst>
          </p:cNvPr>
          <p:cNvSpPr>
            <a:spLocks noGrp="1"/>
          </p:cNvSpPr>
          <p:nvPr>
            <p:ph type="title"/>
          </p:nvPr>
        </p:nvSpPr>
        <p:spPr/>
        <p:txBody>
          <a:bodyPr/>
          <a:lstStyle/>
          <a:p>
            <a:pPr>
              <a:defRPr/>
            </a:pPr>
            <a:r>
              <a:rPr lang="en-US" dirty="0"/>
              <a:t>2. Adverse Event Reporting Process</a:t>
            </a:r>
          </a:p>
        </p:txBody>
      </p:sp>
      <p:sp>
        <p:nvSpPr>
          <p:cNvPr id="32771" name="Content Placeholder 2">
            <a:extLst>
              <a:ext uri="{FF2B5EF4-FFF2-40B4-BE49-F238E27FC236}">
                <a16:creationId xmlns:a16="http://schemas.microsoft.com/office/drawing/2014/main" id="{5162942D-515B-4858-B789-7FCDFC7F1168}"/>
              </a:ext>
            </a:extLst>
          </p:cNvPr>
          <p:cNvSpPr>
            <a:spLocks noGrp="1" noChangeArrowheads="1"/>
          </p:cNvSpPr>
          <p:nvPr>
            <p:ph idx="1"/>
          </p:nvPr>
        </p:nvSpPr>
        <p:spPr>
          <a:xfrm>
            <a:off x="990600" y="1524000"/>
            <a:ext cx="7391400" cy="4343400"/>
          </a:xfrm>
        </p:spPr>
        <p:txBody>
          <a:bodyPr/>
          <a:lstStyle/>
          <a:p>
            <a:pPr marL="0" indent="0">
              <a:buClrTx/>
              <a:buNone/>
            </a:pPr>
            <a:r>
              <a:rPr lang="en-US" altLang="en-US" dirty="0"/>
              <a:t>Surgery-Related Events </a:t>
            </a:r>
            <a:r>
              <a:rPr lang="en-US" altLang="en-US" i="1" dirty="0"/>
              <a:t>continued</a:t>
            </a:r>
          </a:p>
          <a:p>
            <a:pPr>
              <a:buClrTx/>
            </a:pPr>
            <a:endParaRPr lang="en-US" altLang="en-US" dirty="0"/>
          </a:p>
          <a:p>
            <a:pPr>
              <a:buClrTx/>
            </a:pPr>
            <a:r>
              <a:rPr lang="en-US" altLang="en-US" dirty="0"/>
              <a:t>Surgical—Intra/Post-op Coma/Death/Other</a:t>
            </a:r>
          </a:p>
          <a:p>
            <a:pPr lvl="1">
              <a:buClrTx/>
            </a:pPr>
            <a:r>
              <a:rPr lang="en-US" altLang="en-US" dirty="0"/>
              <a:t>Includes cases where anesthesia was administered regardless of whether the planned procedure was carried out</a:t>
            </a:r>
          </a:p>
          <a:p>
            <a:pPr lvl="1">
              <a:buClrTx/>
            </a:pPr>
            <a:r>
              <a:rPr lang="en-US" altLang="en-US" dirty="0"/>
              <a:t>Includes cases where adverse events occur within 24 hours of the procedure in any patient of an ambulatory surgery facility</a:t>
            </a:r>
          </a:p>
          <a:p>
            <a:pPr lvl="1">
              <a:buClrTx/>
            </a:pPr>
            <a:endParaRPr lang="en-US" altLang="en-US" dirty="0"/>
          </a:p>
          <a:p>
            <a:pPr>
              <a:buClrTx/>
            </a:pPr>
            <a:r>
              <a:rPr lang="en-US" altLang="en-US" dirty="0"/>
              <a:t>Surgical—Other</a:t>
            </a:r>
          </a:p>
          <a:p>
            <a:pPr lvl="1">
              <a:buClrTx/>
            </a:pPr>
            <a:r>
              <a:rPr lang="en-US" altLang="en-US" dirty="0"/>
              <a:t>Generally used for any other surgical event that does not fit into the previous surgical event categories</a:t>
            </a:r>
          </a:p>
          <a:p>
            <a:pPr marL="0" indent="0">
              <a:buClrTx/>
              <a:buNone/>
            </a:pPr>
            <a:endParaRPr lang="en-US" altLang="en-US" dirty="0"/>
          </a:p>
          <a:p>
            <a:endParaRPr lang="en-US" altLang="en-US" dirty="0"/>
          </a:p>
        </p:txBody>
      </p:sp>
    </p:spTree>
    <p:extLst>
      <p:ext uri="{BB962C8B-B14F-4D97-AF65-F5344CB8AC3E}">
        <p14:creationId xmlns:p14="http://schemas.microsoft.com/office/powerpoint/2010/main" val="348261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6EB9-30FC-4BDF-AFB3-AF93F5592226}"/>
              </a:ext>
            </a:extLst>
          </p:cNvPr>
          <p:cNvSpPr>
            <a:spLocks noGrp="1"/>
          </p:cNvSpPr>
          <p:nvPr>
            <p:ph type="title"/>
          </p:nvPr>
        </p:nvSpPr>
        <p:spPr/>
        <p:txBody>
          <a:bodyPr/>
          <a:lstStyle/>
          <a:p>
            <a:pPr>
              <a:defRPr/>
            </a:pPr>
            <a:r>
              <a:rPr lang="en-US" dirty="0"/>
              <a:t>2. Adverse Event Reporting Process</a:t>
            </a:r>
          </a:p>
        </p:txBody>
      </p:sp>
      <p:sp>
        <p:nvSpPr>
          <p:cNvPr id="34819" name="Content Placeholder 2">
            <a:extLst>
              <a:ext uri="{FF2B5EF4-FFF2-40B4-BE49-F238E27FC236}">
                <a16:creationId xmlns:a16="http://schemas.microsoft.com/office/drawing/2014/main" id="{DDD627B6-CFF6-4186-B11D-0BDFBDC1A948}"/>
              </a:ext>
            </a:extLst>
          </p:cNvPr>
          <p:cNvSpPr>
            <a:spLocks noGrp="1" noChangeArrowheads="1"/>
          </p:cNvSpPr>
          <p:nvPr>
            <p:ph idx="1"/>
          </p:nvPr>
        </p:nvSpPr>
        <p:spPr>
          <a:xfrm>
            <a:off x="990600" y="1524000"/>
            <a:ext cx="7391400" cy="3810000"/>
          </a:xfrm>
        </p:spPr>
        <p:txBody>
          <a:bodyPr/>
          <a:lstStyle/>
          <a:p>
            <a:pPr marL="0" indent="0" eaLnBrk="1" hangingPunct="1">
              <a:buClrTx/>
              <a:buNone/>
            </a:pPr>
            <a:r>
              <a:rPr lang="en-US" altLang="en-US" dirty="0"/>
              <a:t>Other Indicators of Reportable Events</a:t>
            </a:r>
          </a:p>
          <a:p>
            <a:pPr marL="0" indent="0" eaLnBrk="1" hangingPunct="1">
              <a:buClrTx/>
              <a:buNone/>
            </a:pPr>
            <a:endParaRPr lang="en-US" altLang="en-US" dirty="0"/>
          </a:p>
          <a:p>
            <a:pPr lvl="1" eaLnBrk="1" hangingPunct="1"/>
            <a:r>
              <a:rPr lang="en-US" altLang="en-US" b="1" dirty="0"/>
              <a:t>Unplanned hospital admission</a:t>
            </a:r>
          </a:p>
          <a:p>
            <a:pPr lvl="1" eaLnBrk="1" hangingPunct="1"/>
            <a:endParaRPr lang="en-US" altLang="en-US" dirty="0"/>
          </a:p>
          <a:p>
            <a:pPr lvl="1" eaLnBrk="1" hangingPunct="1"/>
            <a:r>
              <a:rPr lang="en-US" altLang="en-US" b="1" dirty="0"/>
              <a:t>Visit to ED or other healthcare facility (e.g., Urgent Care Center) following discharge from ASC</a:t>
            </a:r>
          </a:p>
          <a:p>
            <a:pPr lvl="1" eaLnBrk="1" hangingPunct="1"/>
            <a:endParaRPr lang="en-US" altLang="en-US" dirty="0"/>
          </a:p>
          <a:p>
            <a:pPr lvl="1" eaLnBrk="1" hangingPunct="1"/>
            <a:r>
              <a:rPr lang="en-US" altLang="en-US" b="1" dirty="0"/>
              <a:t>Intra/Post operative complications not limited to</a:t>
            </a:r>
          </a:p>
          <a:p>
            <a:pPr lvl="2" eaLnBrk="1" hangingPunct="1"/>
            <a:r>
              <a:rPr lang="en-US" altLang="en-US" dirty="0"/>
              <a:t>Aspiration</a:t>
            </a:r>
          </a:p>
          <a:p>
            <a:pPr lvl="2" eaLnBrk="1" hangingPunct="1"/>
            <a:r>
              <a:rPr lang="en-US" altLang="en-US" dirty="0"/>
              <a:t>Pneumothorax</a:t>
            </a:r>
          </a:p>
          <a:p>
            <a:pPr lvl="2" eaLnBrk="1" hangingPunct="1"/>
            <a:r>
              <a:rPr lang="en-US" altLang="en-US" dirty="0"/>
              <a:t>Organ Perforation </a:t>
            </a:r>
          </a:p>
          <a:p>
            <a:pPr lvl="2" eaLnBrk="1" hangingPunct="1"/>
            <a:r>
              <a:rPr lang="en-US" altLang="en-US" dirty="0"/>
              <a:t>Moderate to severe bleeding</a:t>
            </a:r>
          </a:p>
          <a:p>
            <a:pPr lvl="2" eaLnBrk="1" hangingPunct="1"/>
            <a:r>
              <a:rPr lang="en-US" altLang="en-US" dirty="0"/>
              <a:t>Serious infections</a:t>
            </a:r>
          </a:p>
          <a:p>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55E3-4DD7-4D38-88B6-0A198560BB2D}"/>
              </a:ext>
            </a:extLst>
          </p:cNvPr>
          <p:cNvSpPr>
            <a:spLocks noGrp="1"/>
          </p:cNvSpPr>
          <p:nvPr>
            <p:ph type="title"/>
          </p:nvPr>
        </p:nvSpPr>
        <p:spPr/>
        <p:txBody>
          <a:bodyPr/>
          <a:lstStyle/>
          <a:p>
            <a:pPr>
              <a:defRPr/>
            </a:pPr>
            <a:r>
              <a:rPr lang="en-US" dirty="0"/>
              <a:t>2. Adverse Event Reporting Process</a:t>
            </a:r>
          </a:p>
        </p:txBody>
      </p:sp>
      <p:sp>
        <p:nvSpPr>
          <p:cNvPr id="36867" name="Content Placeholder 2">
            <a:extLst>
              <a:ext uri="{FF2B5EF4-FFF2-40B4-BE49-F238E27FC236}">
                <a16:creationId xmlns:a16="http://schemas.microsoft.com/office/drawing/2014/main" id="{BCA1FF49-9718-41E7-8FA8-CB7D8B43319D}"/>
              </a:ext>
            </a:extLst>
          </p:cNvPr>
          <p:cNvSpPr>
            <a:spLocks noGrp="1" noChangeArrowheads="1"/>
          </p:cNvSpPr>
          <p:nvPr>
            <p:ph idx="1"/>
          </p:nvPr>
        </p:nvSpPr>
        <p:spPr>
          <a:xfrm>
            <a:off x="876300" y="1524000"/>
            <a:ext cx="7467600" cy="4191000"/>
          </a:xfrm>
        </p:spPr>
        <p:txBody>
          <a:bodyPr/>
          <a:lstStyle/>
          <a:p>
            <a:pPr marL="0" indent="0">
              <a:buClrTx/>
              <a:buNone/>
            </a:pPr>
            <a:r>
              <a:rPr lang="en-US" altLang="en-US" dirty="0"/>
              <a:t>Threshold of Injury</a:t>
            </a:r>
          </a:p>
          <a:p>
            <a:pPr>
              <a:buClrTx/>
              <a:buFont typeface="Arial" panose="020B0604020202020204" pitchFamily="34" charset="0"/>
              <a:buChar char="•"/>
            </a:pPr>
            <a:endParaRPr lang="en-US" altLang="en-US" dirty="0"/>
          </a:p>
          <a:p>
            <a:pPr lvl="1"/>
            <a:r>
              <a:rPr lang="en-US" altLang="en-US" b="1" dirty="0"/>
              <a:t>Some event types have no threshold of injury such as</a:t>
            </a:r>
          </a:p>
          <a:p>
            <a:pPr lvl="2"/>
            <a:r>
              <a:rPr lang="en-US" altLang="en-US" dirty="0"/>
              <a:t>Retained Foreign Object</a:t>
            </a:r>
          </a:p>
          <a:p>
            <a:pPr lvl="2"/>
            <a:r>
              <a:rPr lang="en-US" altLang="en-US" dirty="0"/>
              <a:t>Wrong Site, Wrong procedure, Wrong patient</a:t>
            </a:r>
          </a:p>
          <a:p>
            <a:pPr lvl="2"/>
            <a:endParaRPr lang="en-US" altLang="en-US" dirty="0"/>
          </a:p>
          <a:p>
            <a:pPr lvl="1"/>
            <a:r>
              <a:rPr lang="en-US" altLang="en-US" b="1" dirty="0"/>
              <a:t>Most event types have a “threshold of injury” requirement in the regulations</a:t>
            </a:r>
          </a:p>
          <a:p>
            <a:pPr lvl="2"/>
            <a:r>
              <a:rPr lang="en-US" altLang="en-US" dirty="0"/>
              <a:t>Coma, death, loss of body part, disability or loss of bodily function lasting more than seven days or still present at discharge</a:t>
            </a:r>
          </a:p>
          <a:p>
            <a:pPr lvl="2"/>
            <a:endParaRPr lang="en-US" altLang="en-US" dirty="0"/>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73BE-F0E3-45F6-AD7F-E0307391E003}"/>
              </a:ext>
            </a:extLst>
          </p:cNvPr>
          <p:cNvSpPr>
            <a:spLocks noGrp="1"/>
          </p:cNvSpPr>
          <p:nvPr>
            <p:ph type="title"/>
          </p:nvPr>
        </p:nvSpPr>
        <p:spPr/>
        <p:txBody>
          <a:bodyPr/>
          <a:lstStyle/>
          <a:p>
            <a:pPr>
              <a:defRPr/>
            </a:pPr>
            <a:r>
              <a:rPr lang="en-US" dirty="0"/>
              <a:t>2. Adverse Event Reporting Process</a:t>
            </a:r>
          </a:p>
        </p:txBody>
      </p:sp>
      <p:sp>
        <p:nvSpPr>
          <p:cNvPr id="38915" name="Content Placeholder 2">
            <a:extLst>
              <a:ext uri="{FF2B5EF4-FFF2-40B4-BE49-F238E27FC236}">
                <a16:creationId xmlns:a16="http://schemas.microsoft.com/office/drawing/2014/main" id="{F903D259-ED07-4B37-93DB-7E1CEDBEF946}"/>
              </a:ext>
            </a:extLst>
          </p:cNvPr>
          <p:cNvSpPr>
            <a:spLocks noGrp="1" noChangeArrowheads="1"/>
          </p:cNvSpPr>
          <p:nvPr>
            <p:ph idx="1"/>
          </p:nvPr>
        </p:nvSpPr>
        <p:spPr>
          <a:xfrm>
            <a:off x="876300" y="1676400"/>
            <a:ext cx="7391400" cy="3810000"/>
          </a:xfrm>
        </p:spPr>
        <p:txBody>
          <a:bodyPr/>
          <a:lstStyle/>
          <a:p>
            <a:pPr marL="0" indent="0">
              <a:buClrTx/>
              <a:buNone/>
            </a:pPr>
            <a:r>
              <a:rPr lang="en-US" altLang="en-US" dirty="0"/>
              <a:t>Threshold of Injury </a:t>
            </a:r>
            <a:r>
              <a:rPr lang="en-US" altLang="en-US" i="1" dirty="0"/>
              <a:t>continued</a:t>
            </a:r>
          </a:p>
          <a:p>
            <a:pPr marL="0" indent="0">
              <a:buClrTx/>
              <a:buNone/>
            </a:pPr>
            <a:endParaRPr lang="en-US" altLang="en-US" dirty="0"/>
          </a:p>
          <a:p>
            <a:pPr lvl="1"/>
            <a:r>
              <a:rPr lang="en-US" altLang="en-US" b="1" dirty="0"/>
              <a:t>Important for PSRS to determine if the event meets the “threshold of injury” when deciding whether the event will require an RCA</a:t>
            </a:r>
          </a:p>
          <a:p>
            <a:pPr lvl="1"/>
            <a:endParaRPr lang="en-US" altLang="en-US" b="1" dirty="0"/>
          </a:p>
          <a:p>
            <a:pPr lvl="1"/>
            <a:r>
              <a:rPr lang="en-US" altLang="en-US" b="1" dirty="0"/>
              <a:t>PSRS needs to determine how this event affected the patient</a:t>
            </a:r>
          </a:p>
          <a:p>
            <a:pPr lvl="1"/>
            <a:endParaRPr lang="en-US" altLang="en-US" b="1" dirty="0"/>
          </a:p>
          <a:p>
            <a:pPr lvl="1"/>
            <a:r>
              <a:rPr lang="en-US" altLang="en-US" b="1" dirty="0"/>
              <a:t>Include this information in the Event Report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12BC-09B7-4AEA-BE54-654C7B972A70}"/>
              </a:ext>
            </a:extLst>
          </p:cNvPr>
          <p:cNvSpPr>
            <a:spLocks noGrp="1"/>
          </p:cNvSpPr>
          <p:nvPr>
            <p:ph type="title"/>
          </p:nvPr>
        </p:nvSpPr>
        <p:spPr/>
        <p:txBody>
          <a:bodyPr/>
          <a:lstStyle/>
          <a:p>
            <a:r>
              <a:rPr lang="en-US" dirty="0"/>
              <a:t>2. Adverse Event Reporting Process</a:t>
            </a:r>
          </a:p>
        </p:txBody>
      </p:sp>
      <p:sp>
        <p:nvSpPr>
          <p:cNvPr id="3" name="Content Placeholder 2">
            <a:extLst>
              <a:ext uri="{FF2B5EF4-FFF2-40B4-BE49-F238E27FC236}">
                <a16:creationId xmlns:a16="http://schemas.microsoft.com/office/drawing/2014/main" id="{83C7D7F5-75D3-4273-B2A8-F4494B03ADB1}"/>
              </a:ext>
            </a:extLst>
          </p:cNvPr>
          <p:cNvSpPr>
            <a:spLocks noGrp="1"/>
          </p:cNvSpPr>
          <p:nvPr>
            <p:ph idx="1"/>
          </p:nvPr>
        </p:nvSpPr>
        <p:spPr>
          <a:xfrm>
            <a:off x="676922" y="1177771"/>
            <a:ext cx="7391400" cy="3810000"/>
          </a:xfrm>
        </p:spPr>
        <p:txBody>
          <a:bodyPr/>
          <a:lstStyle/>
          <a:p>
            <a:pPr marL="0" indent="0">
              <a:buNone/>
            </a:pPr>
            <a:r>
              <a:rPr lang="en-US" dirty="0"/>
              <a:t>Description of the Adverse Event</a:t>
            </a:r>
          </a:p>
          <a:p>
            <a:pPr marL="0" indent="0">
              <a:buNone/>
            </a:pPr>
            <a:endParaRPr lang="en-US" dirty="0"/>
          </a:p>
          <a:p>
            <a:r>
              <a:rPr lang="en-US" dirty="0"/>
              <a:t>The Initial Event submission should contain details about the impact on the patient:</a:t>
            </a:r>
          </a:p>
          <a:p>
            <a:pPr lvl="1"/>
            <a:r>
              <a:rPr lang="en-US" dirty="0"/>
              <a:t>The type of injury/harm to the patient</a:t>
            </a:r>
          </a:p>
          <a:p>
            <a:pPr lvl="1"/>
            <a:r>
              <a:rPr lang="en-US" dirty="0"/>
              <a:t>The severity of the injury/harm</a:t>
            </a:r>
          </a:p>
          <a:p>
            <a:pPr lvl="1"/>
            <a:r>
              <a:rPr lang="en-US" dirty="0"/>
              <a:t>Duration of injury/harm</a:t>
            </a:r>
          </a:p>
          <a:p>
            <a:pPr lvl="1"/>
            <a:r>
              <a:rPr lang="en-US" dirty="0"/>
              <a:t>Pertinent lab and imaging results</a:t>
            </a:r>
          </a:p>
          <a:p>
            <a:pPr lvl="1"/>
            <a:r>
              <a:rPr lang="en-US" dirty="0"/>
              <a:t>Impact on the patient’s Activities of Daily Living and function</a:t>
            </a:r>
          </a:p>
          <a:p>
            <a:pPr lvl="1"/>
            <a:r>
              <a:rPr lang="en-US" dirty="0"/>
              <a:t>Chronological timeline</a:t>
            </a:r>
          </a:p>
          <a:p>
            <a:endParaRPr lang="en-US" dirty="0"/>
          </a:p>
          <a:p>
            <a:r>
              <a:rPr lang="en-US" altLang="en-US" dirty="0"/>
              <a:t>Often need information from hospital about what happened once the patient was transferred or presented for treatment after surgery</a:t>
            </a:r>
          </a:p>
          <a:p>
            <a:endParaRPr lang="en-US" dirty="0"/>
          </a:p>
        </p:txBody>
      </p:sp>
    </p:spTree>
    <p:extLst>
      <p:ext uri="{BB962C8B-B14F-4D97-AF65-F5344CB8AC3E}">
        <p14:creationId xmlns:p14="http://schemas.microsoft.com/office/powerpoint/2010/main" val="8728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3B11537-74C3-484F-8F95-72E4E9FE4A60}"/>
              </a:ext>
            </a:extLst>
          </p:cNvPr>
          <p:cNvSpPr>
            <a:spLocks noGrp="1" noChangeArrowheads="1"/>
          </p:cNvSpPr>
          <p:nvPr>
            <p:ph type="title"/>
          </p:nvPr>
        </p:nvSpPr>
        <p:spPr/>
        <p:txBody>
          <a:bodyPr/>
          <a:lstStyle/>
          <a:p>
            <a:pPr eaLnBrk="1" hangingPunct="1">
              <a:defRPr/>
            </a:pPr>
            <a:r>
              <a:rPr lang="en-US" dirty="0"/>
              <a:t>Patient Safety Reporting System</a:t>
            </a:r>
          </a:p>
        </p:txBody>
      </p:sp>
      <p:sp>
        <p:nvSpPr>
          <p:cNvPr id="7172" name="Rectangle 3">
            <a:extLst>
              <a:ext uri="{FF2B5EF4-FFF2-40B4-BE49-F238E27FC236}">
                <a16:creationId xmlns:a16="http://schemas.microsoft.com/office/drawing/2014/main" id="{27F12BA4-4407-46CB-B3F9-11A4663533D9}"/>
              </a:ext>
            </a:extLst>
          </p:cNvPr>
          <p:cNvSpPr>
            <a:spLocks noGrp="1" noChangeArrowheads="1"/>
          </p:cNvSpPr>
          <p:nvPr>
            <p:ph type="body" idx="1"/>
          </p:nvPr>
        </p:nvSpPr>
        <p:spPr>
          <a:xfrm>
            <a:off x="722790" y="2057400"/>
            <a:ext cx="7391400" cy="3810000"/>
          </a:xfrm>
        </p:spPr>
        <p:txBody>
          <a:bodyPr/>
          <a:lstStyle/>
          <a:p>
            <a:pPr marL="0" indent="0" eaLnBrk="1" hangingPunct="1">
              <a:buClrTx/>
              <a:buFont typeface="Times New Roman" panose="02020603050405020304" pitchFamily="18" charset="0"/>
              <a:buNone/>
              <a:defRPr/>
            </a:pPr>
            <a:r>
              <a:rPr lang="en-US" altLang="en-US" sz="1800" dirty="0"/>
              <a:t>The Presentation will Review </a:t>
            </a:r>
          </a:p>
          <a:p>
            <a:pPr marL="0" indent="0" eaLnBrk="1" hangingPunct="1">
              <a:buClrTx/>
              <a:buFont typeface="Times New Roman" panose="02020603050405020304" pitchFamily="18" charset="0"/>
              <a:buNone/>
              <a:defRPr/>
            </a:pPr>
            <a:endParaRPr lang="en-US" altLang="en-US" sz="1800" dirty="0"/>
          </a:p>
          <a:p>
            <a:pPr eaLnBrk="1" hangingPunct="1">
              <a:buClrTx/>
              <a:buFont typeface="+mj-lt"/>
              <a:buAutoNum type="arabicPeriod"/>
              <a:defRPr/>
            </a:pPr>
            <a:r>
              <a:rPr lang="en-US" altLang="en-US" sz="1800" dirty="0"/>
              <a:t> Patient Safety Act and Reporting Requirements</a:t>
            </a:r>
          </a:p>
          <a:p>
            <a:pPr eaLnBrk="1" hangingPunct="1">
              <a:buClrTx/>
              <a:buFont typeface="+mj-lt"/>
              <a:buAutoNum type="arabicPeriod"/>
              <a:defRPr/>
            </a:pPr>
            <a:endParaRPr lang="en-US" altLang="en-US" sz="1800" dirty="0"/>
          </a:p>
          <a:p>
            <a:pPr eaLnBrk="1" hangingPunct="1">
              <a:buClrTx/>
              <a:buFont typeface="+mj-lt"/>
              <a:buAutoNum type="arabicPeriod"/>
              <a:defRPr/>
            </a:pPr>
            <a:r>
              <a:rPr lang="en-US" altLang="en-US" sz="1800" dirty="0"/>
              <a:t> Adverse Event Reporting Process</a:t>
            </a:r>
          </a:p>
          <a:p>
            <a:pPr eaLnBrk="1" hangingPunct="1">
              <a:buClrTx/>
              <a:buFont typeface="+mj-lt"/>
              <a:buAutoNum type="arabicPeriod"/>
              <a:defRPr/>
            </a:pPr>
            <a:endParaRPr lang="en-US" altLang="en-US" sz="1800" dirty="0"/>
          </a:p>
          <a:p>
            <a:pPr eaLnBrk="1" hangingPunct="1">
              <a:buClrTx/>
              <a:buFont typeface="+mj-lt"/>
              <a:buAutoNum type="arabicPeriod"/>
              <a:defRPr/>
            </a:pPr>
            <a:r>
              <a:rPr lang="en-US" altLang="en-US" sz="1800" dirty="0"/>
              <a:t> Root Cause Analysis Reporting Process</a:t>
            </a:r>
          </a:p>
          <a:p>
            <a:pPr eaLnBrk="1" hangingPunct="1">
              <a:buClrTx/>
              <a:buFont typeface="+mj-lt"/>
              <a:buAutoNum type="arabicPeriod"/>
              <a:defRPr/>
            </a:pPr>
            <a:endParaRPr lang="en-US" altLang="en-US" sz="1800" dirty="0"/>
          </a:p>
          <a:p>
            <a:pPr eaLnBrk="1" hangingPunct="1">
              <a:buClrTx/>
              <a:buFont typeface="+mj-lt"/>
              <a:buAutoNum type="arabicPeriod"/>
              <a:defRPr/>
            </a:pPr>
            <a:r>
              <a:rPr lang="en-US" altLang="en-US" sz="1800" dirty="0"/>
              <a:t> New Facility User Registration Process</a:t>
            </a:r>
          </a:p>
          <a:p>
            <a:pPr eaLnBrk="1" hangingPunct="1">
              <a:buClrTx/>
              <a:buFont typeface="+mj-lt"/>
              <a:buAutoNum type="arabicPeriod"/>
              <a:defRPr/>
            </a:pPr>
            <a:endParaRPr lang="en-US" altLang="en-US" sz="1800" dirty="0"/>
          </a:p>
          <a:p>
            <a:pPr marL="0" indent="0" eaLnBrk="1" hangingPunct="1">
              <a:buClrTx/>
              <a:buNone/>
              <a:defRPr/>
            </a:pPr>
            <a:endParaRPr lang="en-US" altLang="en-US" sz="1800" dirty="0"/>
          </a:p>
          <a:p>
            <a:pPr marL="0" indent="0" eaLnBrk="1" hangingPunct="1">
              <a:buClrTx/>
              <a:buFont typeface="Times New Roman" panose="02020603050405020304" pitchFamily="18" charset="0"/>
              <a:buNone/>
              <a:defRPr/>
            </a:pPr>
            <a:endParaRPr lang="en-US" altLang="en-US" sz="1800" dirty="0"/>
          </a:p>
          <a:p>
            <a:pPr eaLnBrk="1" hangingPunct="1">
              <a:buClrTx/>
              <a:buFont typeface="Arial" panose="020B0604020202020204" pitchFamily="34" charset="0"/>
              <a:buChar char="•"/>
              <a:defRPr/>
            </a:pPr>
            <a:endParaRPr lang="en-US" altLang="en-US" sz="1800" dirty="0"/>
          </a:p>
        </p:txBody>
      </p:sp>
      <p:sp>
        <p:nvSpPr>
          <p:cNvPr id="6149" name="Text Box 5">
            <a:extLst>
              <a:ext uri="{FF2B5EF4-FFF2-40B4-BE49-F238E27FC236}">
                <a16:creationId xmlns:a16="http://schemas.microsoft.com/office/drawing/2014/main" id="{8EDA3BC2-31CE-44B0-A69E-596A4152C354}"/>
              </a:ext>
            </a:extLst>
          </p:cNvPr>
          <p:cNvSpPr txBox="1">
            <a:spLocks noChangeArrowheads="1"/>
          </p:cNvSpPr>
          <p:nvPr/>
        </p:nvSpPr>
        <p:spPr bwMode="auto">
          <a:xfrm>
            <a:off x="7162800" y="6356350"/>
            <a:ext cx="138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9900"/>
              </a:buClr>
              <a:buSzPct val="170000"/>
              <a:buFont typeface="Times New Roman" panose="02020603050405020304" pitchFamily="18" charset="0"/>
              <a:buChar char="•"/>
              <a:defRPr sz="2000" b="1">
                <a:solidFill>
                  <a:schemeClr val="tx1"/>
                </a:solidFill>
                <a:latin typeface="Georgia" panose="02040502050405020303" pitchFamily="18" charset="0"/>
              </a:defRPr>
            </a:lvl1pPr>
            <a:lvl2pPr marL="742950" indent="-285750">
              <a:spcBef>
                <a:spcPct val="20000"/>
              </a:spcBef>
              <a:buClr>
                <a:srgbClr val="CC9900"/>
              </a:buClr>
              <a:buSzPct val="150000"/>
              <a:buFont typeface="Times New Roman" panose="02020603050405020304" pitchFamily="18" charset="0"/>
              <a:buChar char="•"/>
              <a:defRPr>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800" b="0">
              <a:latin typeface="Tahoma" panose="020B060403050404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B086-8221-4F50-9ADD-5F6257D6EB81}"/>
              </a:ext>
            </a:extLst>
          </p:cNvPr>
          <p:cNvSpPr>
            <a:spLocks noGrp="1"/>
          </p:cNvSpPr>
          <p:nvPr>
            <p:ph type="title"/>
          </p:nvPr>
        </p:nvSpPr>
        <p:spPr/>
        <p:txBody>
          <a:bodyPr/>
          <a:lstStyle/>
          <a:p>
            <a:r>
              <a:rPr lang="en-US" dirty="0"/>
              <a:t>2. Adverse Event Reporting Process</a:t>
            </a:r>
          </a:p>
        </p:txBody>
      </p:sp>
      <p:sp>
        <p:nvSpPr>
          <p:cNvPr id="3" name="Content Placeholder 2">
            <a:extLst>
              <a:ext uri="{FF2B5EF4-FFF2-40B4-BE49-F238E27FC236}">
                <a16:creationId xmlns:a16="http://schemas.microsoft.com/office/drawing/2014/main" id="{57A16E7A-3803-4391-AE57-DB5C0D7FA9B1}"/>
              </a:ext>
            </a:extLst>
          </p:cNvPr>
          <p:cNvSpPr>
            <a:spLocks noGrp="1"/>
          </p:cNvSpPr>
          <p:nvPr>
            <p:ph idx="1"/>
          </p:nvPr>
        </p:nvSpPr>
        <p:spPr>
          <a:xfrm>
            <a:off x="719091" y="1371600"/>
            <a:ext cx="7391400" cy="3810000"/>
          </a:xfrm>
        </p:spPr>
        <p:txBody>
          <a:bodyPr/>
          <a:lstStyle/>
          <a:p>
            <a:pPr marL="0" indent="0">
              <a:buNone/>
            </a:pPr>
            <a:r>
              <a:rPr lang="en-US" dirty="0"/>
              <a:t> Description of the Adverse Event </a:t>
            </a:r>
            <a:r>
              <a:rPr lang="en-US" i="1" dirty="0"/>
              <a:t>continued</a:t>
            </a:r>
          </a:p>
          <a:p>
            <a:pPr marL="0" indent="0">
              <a:buNone/>
            </a:pPr>
            <a:endParaRPr lang="en-US" dirty="0"/>
          </a:p>
          <a:p>
            <a:r>
              <a:rPr lang="en-US" dirty="0"/>
              <a:t>If a patient is either </a:t>
            </a:r>
            <a:r>
              <a:rPr lang="en-US" u="sng" dirty="0"/>
              <a:t>transferred, or subsequently presents</a:t>
            </a:r>
            <a:r>
              <a:rPr lang="en-US" dirty="0"/>
              <a:t> to a different facility for care following the event, additional information from that facility providing follow-up care may be required. </a:t>
            </a:r>
          </a:p>
          <a:p>
            <a:pPr lvl="1"/>
            <a:r>
              <a:rPr lang="en-US" dirty="0"/>
              <a:t>Examples may include transfer from an ambulatory surgery center to a hospital, from one hospital to another or an emergency department visit. </a:t>
            </a:r>
          </a:p>
          <a:p>
            <a:r>
              <a:rPr lang="en-US" dirty="0"/>
              <a:t>In these situations, the facility at which the event occurred may need to reach out to the facility that provided follow-up treatment </a:t>
            </a:r>
            <a:r>
              <a:rPr lang="en-US" i="1" u="sng" dirty="0"/>
              <a:t>through appropriate channels consistent with the facility’s policies</a:t>
            </a:r>
            <a:r>
              <a:rPr lang="en-US" dirty="0"/>
              <a:t> to obtain the required information.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3009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B086-8221-4F50-9ADD-5F6257D6EB81}"/>
              </a:ext>
            </a:extLst>
          </p:cNvPr>
          <p:cNvSpPr>
            <a:spLocks noGrp="1"/>
          </p:cNvSpPr>
          <p:nvPr>
            <p:ph type="title"/>
          </p:nvPr>
        </p:nvSpPr>
        <p:spPr/>
        <p:txBody>
          <a:bodyPr/>
          <a:lstStyle/>
          <a:p>
            <a:r>
              <a:rPr lang="en-US" dirty="0"/>
              <a:t>2. Adverse Event Reporting Process</a:t>
            </a:r>
          </a:p>
        </p:txBody>
      </p:sp>
      <p:sp>
        <p:nvSpPr>
          <p:cNvPr id="3" name="Content Placeholder 2">
            <a:extLst>
              <a:ext uri="{FF2B5EF4-FFF2-40B4-BE49-F238E27FC236}">
                <a16:creationId xmlns:a16="http://schemas.microsoft.com/office/drawing/2014/main" id="{57A16E7A-3803-4391-AE57-DB5C0D7FA9B1}"/>
              </a:ext>
            </a:extLst>
          </p:cNvPr>
          <p:cNvSpPr>
            <a:spLocks noGrp="1"/>
          </p:cNvSpPr>
          <p:nvPr>
            <p:ph idx="1"/>
          </p:nvPr>
        </p:nvSpPr>
        <p:spPr>
          <a:xfrm>
            <a:off x="721311" y="1828800"/>
            <a:ext cx="7391400" cy="3810000"/>
          </a:xfrm>
        </p:spPr>
        <p:txBody>
          <a:bodyPr/>
          <a:lstStyle/>
          <a:p>
            <a:pPr marL="0" indent="0">
              <a:buNone/>
            </a:pPr>
            <a:r>
              <a:rPr lang="en-US" dirty="0"/>
              <a:t>Description of the Adverse Event </a:t>
            </a:r>
            <a:r>
              <a:rPr lang="en-US" i="1" dirty="0"/>
              <a:t>continued</a:t>
            </a:r>
          </a:p>
          <a:p>
            <a:pPr marL="0" indent="0">
              <a:buNone/>
            </a:pPr>
            <a:endParaRPr lang="en-US" dirty="0"/>
          </a:p>
          <a:p>
            <a:pPr marL="0" indent="0">
              <a:buNone/>
            </a:pPr>
            <a:r>
              <a:rPr lang="en-US" dirty="0"/>
              <a:t>The following information </a:t>
            </a:r>
            <a:r>
              <a:rPr lang="en-US" u="sng" dirty="0"/>
              <a:t>from the facility providing follow-up care</a:t>
            </a:r>
            <a:r>
              <a:rPr lang="en-US" dirty="0"/>
              <a:t> may be required:</a:t>
            </a:r>
          </a:p>
          <a:p>
            <a:pPr lvl="1"/>
            <a:r>
              <a:rPr lang="en-US" dirty="0"/>
              <a:t>Date/time of the transfer/admission and discharge</a:t>
            </a:r>
          </a:p>
          <a:p>
            <a:pPr lvl="1"/>
            <a:r>
              <a:rPr lang="en-US" dirty="0"/>
              <a:t>Diagnosis upon presentation and the discharge diagnosis</a:t>
            </a:r>
          </a:p>
          <a:p>
            <a:pPr lvl="1"/>
            <a:r>
              <a:rPr lang="en-US" dirty="0"/>
              <a:t>Results of pertinent diagnostic testing</a:t>
            </a:r>
          </a:p>
          <a:p>
            <a:pPr lvl="1"/>
            <a:r>
              <a:rPr lang="en-US" dirty="0"/>
              <a:t>Treatments received including any new medications prescribed at discharge</a:t>
            </a:r>
          </a:p>
          <a:p>
            <a:endParaRPr lang="en-US" dirty="0"/>
          </a:p>
        </p:txBody>
      </p:sp>
    </p:spTree>
    <p:extLst>
      <p:ext uri="{BB962C8B-B14F-4D97-AF65-F5344CB8AC3E}">
        <p14:creationId xmlns:p14="http://schemas.microsoft.com/office/powerpoint/2010/main" val="98059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B086-8221-4F50-9ADD-5F6257D6EB81}"/>
              </a:ext>
            </a:extLst>
          </p:cNvPr>
          <p:cNvSpPr>
            <a:spLocks noGrp="1"/>
          </p:cNvSpPr>
          <p:nvPr>
            <p:ph type="title"/>
          </p:nvPr>
        </p:nvSpPr>
        <p:spPr/>
        <p:txBody>
          <a:bodyPr/>
          <a:lstStyle/>
          <a:p>
            <a:r>
              <a:rPr lang="en-US" dirty="0"/>
              <a:t>2. Adverse Event Reporting Process</a:t>
            </a:r>
          </a:p>
        </p:txBody>
      </p:sp>
      <p:sp>
        <p:nvSpPr>
          <p:cNvPr id="3" name="Content Placeholder 2">
            <a:extLst>
              <a:ext uri="{FF2B5EF4-FFF2-40B4-BE49-F238E27FC236}">
                <a16:creationId xmlns:a16="http://schemas.microsoft.com/office/drawing/2014/main" id="{57A16E7A-3803-4391-AE57-DB5C0D7FA9B1}"/>
              </a:ext>
            </a:extLst>
          </p:cNvPr>
          <p:cNvSpPr>
            <a:spLocks noGrp="1"/>
          </p:cNvSpPr>
          <p:nvPr>
            <p:ph idx="1"/>
          </p:nvPr>
        </p:nvSpPr>
        <p:spPr>
          <a:xfrm>
            <a:off x="685800" y="1524000"/>
            <a:ext cx="7391400" cy="3810000"/>
          </a:xfrm>
        </p:spPr>
        <p:txBody>
          <a:bodyPr/>
          <a:lstStyle/>
          <a:p>
            <a:pPr marL="0" indent="0">
              <a:buNone/>
            </a:pPr>
            <a:r>
              <a:rPr lang="en-US" dirty="0"/>
              <a:t>Immediate Clinical Actions</a:t>
            </a:r>
          </a:p>
          <a:p>
            <a:pPr marL="0" indent="0">
              <a:buNone/>
            </a:pPr>
            <a:endParaRPr lang="en-US" u="sng" dirty="0"/>
          </a:p>
          <a:p>
            <a:pPr marL="0" indent="0">
              <a:buNone/>
            </a:pPr>
            <a:r>
              <a:rPr lang="en-US" dirty="0"/>
              <a:t>Provide the clinical actions taken for the patient following the event </a:t>
            </a:r>
          </a:p>
          <a:p>
            <a:pPr lvl="1"/>
            <a:r>
              <a:rPr lang="en-US" dirty="0"/>
              <a:t>Describe the immediate treatment provided to the patient in response to the event</a:t>
            </a:r>
          </a:p>
          <a:p>
            <a:pPr lvl="1"/>
            <a:r>
              <a:rPr lang="en-US" dirty="0"/>
              <a:t>Timeline</a:t>
            </a:r>
          </a:p>
          <a:p>
            <a:pPr lvl="1"/>
            <a:r>
              <a:rPr lang="en-US" dirty="0"/>
              <a:t>Clinical outcome</a:t>
            </a:r>
          </a:p>
          <a:p>
            <a:endParaRPr lang="en-US" dirty="0"/>
          </a:p>
        </p:txBody>
      </p:sp>
    </p:spTree>
    <p:extLst>
      <p:ext uri="{BB962C8B-B14F-4D97-AF65-F5344CB8AC3E}">
        <p14:creationId xmlns:p14="http://schemas.microsoft.com/office/powerpoint/2010/main" val="402958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B086-8221-4F50-9ADD-5F6257D6EB81}"/>
              </a:ext>
            </a:extLst>
          </p:cNvPr>
          <p:cNvSpPr>
            <a:spLocks noGrp="1"/>
          </p:cNvSpPr>
          <p:nvPr>
            <p:ph type="title"/>
          </p:nvPr>
        </p:nvSpPr>
        <p:spPr/>
        <p:txBody>
          <a:bodyPr/>
          <a:lstStyle/>
          <a:p>
            <a:r>
              <a:rPr lang="en-US" dirty="0"/>
              <a:t>2. Adverse Event Reporting Process</a:t>
            </a:r>
          </a:p>
        </p:txBody>
      </p:sp>
      <p:sp>
        <p:nvSpPr>
          <p:cNvPr id="3" name="Content Placeholder 2">
            <a:extLst>
              <a:ext uri="{FF2B5EF4-FFF2-40B4-BE49-F238E27FC236}">
                <a16:creationId xmlns:a16="http://schemas.microsoft.com/office/drawing/2014/main" id="{57A16E7A-3803-4391-AE57-DB5C0D7FA9B1}"/>
              </a:ext>
            </a:extLst>
          </p:cNvPr>
          <p:cNvSpPr>
            <a:spLocks noGrp="1"/>
          </p:cNvSpPr>
          <p:nvPr>
            <p:ph idx="1"/>
          </p:nvPr>
        </p:nvSpPr>
        <p:spPr>
          <a:xfrm>
            <a:off x="685800" y="1524000"/>
            <a:ext cx="7391400" cy="3810000"/>
          </a:xfrm>
        </p:spPr>
        <p:txBody>
          <a:bodyPr/>
          <a:lstStyle/>
          <a:p>
            <a:pPr marL="0" indent="0">
              <a:buNone/>
            </a:pPr>
            <a:r>
              <a:rPr lang="en-US" dirty="0"/>
              <a:t>Immediate Corrective Actions</a:t>
            </a:r>
          </a:p>
          <a:p>
            <a:pPr marL="0" indent="0">
              <a:buNone/>
            </a:pPr>
            <a:endParaRPr lang="en-US" u="sng" dirty="0"/>
          </a:p>
          <a:p>
            <a:r>
              <a:rPr lang="en-US" dirty="0"/>
              <a:t>Provide the immediate corrective actions taken in response to the event.</a:t>
            </a:r>
          </a:p>
          <a:p>
            <a:endParaRPr lang="en-US" dirty="0"/>
          </a:p>
          <a:p>
            <a:r>
              <a:rPr lang="en-US" dirty="0"/>
              <a:t>Should include the specific procedures implemented to reduce the likelihood of recurrence of this event</a:t>
            </a:r>
          </a:p>
          <a:p>
            <a:endParaRPr lang="en-US" dirty="0"/>
          </a:p>
          <a:p>
            <a:r>
              <a:rPr lang="en-US" dirty="0"/>
              <a:t>List any additional reports provided to other organizations (e.g., equipment manufacturers, pharmaceutical manufacturers) concerning this event</a:t>
            </a:r>
          </a:p>
        </p:txBody>
      </p:sp>
    </p:spTree>
    <p:extLst>
      <p:ext uri="{BB962C8B-B14F-4D97-AF65-F5344CB8AC3E}">
        <p14:creationId xmlns:p14="http://schemas.microsoft.com/office/powerpoint/2010/main" val="606497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485D-B446-4233-B578-CD8B23294469}"/>
              </a:ext>
            </a:extLst>
          </p:cNvPr>
          <p:cNvSpPr>
            <a:spLocks noGrp="1"/>
          </p:cNvSpPr>
          <p:nvPr>
            <p:ph type="title"/>
          </p:nvPr>
        </p:nvSpPr>
        <p:spPr/>
        <p:txBody>
          <a:bodyPr/>
          <a:lstStyle/>
          <a:p>
            <a:pPr>
              <a:defRPr/>
            </a:pPr>
            <a:r>
              <a:rPr lang="en-US" dirty="0"/>
              <a:t>2. Adverse Event Reporting Process</a:t>
            </a:r>
          </a:p>
        </p:txBody>
      </p:sp>
      <p:sp>
        <p:nvSpPr>
          <p:cNvPr id="45059" name="Content Placeholder 2">
            <a:extLst>
              <a:ext uri="{FF2B5EF4-FFF2-40B4-BE49-F238E27FC236}">
                <a16:creationId xmlns:a16="http://schemas.microsoft.com/office/drawing/2014/main" id="{9EFABE00-00E2-4C1C-9D7C-712C22183656}"/>
              </a:ext>
            </a:extLst>
          </p:cNvPr>
          <p:cNvSpPr>
            <a:spLocks noGrp="1" noChangeArrowheads="1"/>
          </p:cNvSpPr>
          <p:nvPr>
            <p:ph idx="1"/>
          </p:nvPr>
        </p:nvSpPr>
        <p:spPr/>
        <p:txBody>
          <a:bodyPr/>
          <a:lstStyle/>
          <a:p>
            <a:pPr marL="0" indent="0">
              <a:buNone/>
            </a:pPr>
            <a:r>
              <a:rPr lang="en-US" dirty="0"/>
              <a:t>The Online System for Reporting Adverse Events</a:t>
            </a:r>
          </a:p>
          <a:p>
            <a:pPr marL="0" indent="0">
              <a:buNone/>
            </a:pPr>
            <a:endParaRPr lang="en-US" altLang="en-US" dirty="0"/>
          </a:p>
          <a:p>
            <a:r>
              <a:rPr lang="en-US" altLang="en-US" dirty="0"/>
              <a:t>The two-hour window</a:t>
            </a:r>
          </a:p>
          <a:p>
            <a:r>
              <a:rPr lang="en-US" altLang="en-US" dirty="0"/>
              <a:t>The 2 hour window</a:t>
            </a:r>
          </a:p>
          <a:p>
            <a:r>
              <a:rPr lang="en-US" altLang="en-US" dirty="0"/>
              <a:t>The 2° window</a:t>
            </a:r>
          </a:p>
          <a:p>
            <a:r>
              <a:rPr lang="en-US" altLang="en-US" dirty="0"/>
              <a:t>The 2h window</a:t>
            </a:r>
          </a:p>
          <a:p>
            <a:r>
              <a:rPr lang="en-US" altLang="en-US" dirty="0"/>
              <a:t>Did I mention the two hour window?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9066-EB75-405E-A38E-53A24ACA4DCC}"/>
              </a:ext>
            </a:extLst>
          </p:cNvPr>
          <p:cNvSpPr>
            <a:spLocks noGrp="1"/>
          </p:cNvSpPr>
          <p:nvPr>
            <p:ph type="title"/>
          </p:nvPr>
        </p:nvSpPr>
        <p:spPr>
          <a:xfrm>
            <a:off x="1104900" y="457200"/>
            <a:ext cx="6934200" cy="762000"/>
          </a:xfrm>
        </p:spPr>
        <p:txBody>
          <a:bodyPr/>
          <a:lstStyle/>
          <a:p>
            <a:r>
              <a:rPr lang="en-US" dirty="0"/>
              <a:t>2. Adverse Event Reporting Process</a:t>
            </a:r>
          </a:p>
        </p:txBody>
      </p:sp>
      <p:sp>
        <p:nvSpPr>
          <p:cNvPr id="3" name="Content Placeholder 2">
            <a:extLst>
              <a:ext uri="{FF2B5EF4-FFF2-40B4-BE49-F238E27FC236}">
                <a16:creationId xmlns:a16="http://schemas.microsoft.com/office/drawing/2014/main" id="{2B2FD3C2-3481-4B5A-940C-CA4F3784D7D6}"/>
              </a:ext>
            </a:extLst>
          </p:cNvPr>
          <p:cNvSpPr>
            <a:spLocks noGrp="1"/>
          </p:cNvSpPr>
          <p:nvPr>
            <p:ph idx="1"/>
          </p:nvPr>
        </p:nvSpPr>
        <p:spPr>
          <a:xfrm>
            <a:off x="762000" y="1371600"/>
            <a:ext cx="7391400" cy="3810000"/>
          </a:xfrm>
        </p:spPr>
        <p:txBody>
          <a:bodyPr/>
          <a:lstStyle/>
          <a:p>
            <a:pPr marL="0" indent="0">
              <a:spcBef>
                <a:spcPct val="0"/>
              </a:spcBef>
              <a:buSzPct val="110000"/>
              <a:buFont typeface="Times New Roman" panose="02020603050405020304" pitchFamily="18" charset="0"/>
              <a:buNone/>
              <a:defRPr/>
            </a:pPr>
            <a:r>
              <a:rPr lang="en-US" altLang="en-US" sz="2400" dirty="0">
                <a:latin typeface="Calibri" panose="020F0502020204030204" pitchFamily="34" charset="0"/>
              </a:rPr>
              <a:t>Event Review by PSRS</a:t>
            </a:r>
          </a:p>
          <a:p>
            <a:pPr marL="0" indent="0">
              <a:spcBef>
                <a:spcPct val="0"/>
              </a:spcBef>
              <a:buSzPct val="110000"/>
              <a:buFont typeface="Times New Roman" panose="02020603050405020304" pitchFamily="18" charset="0"/>
              <a:buNone/>
              <a:defRPr/>
            </a:pPr>
            <a:endParaRPr lang="en-US" altLang="en-US" sz="2400" dirty="0">
              <a:latin typeface="Calibri" panose="020F0502020204030204" pitchFamily="34" charset="0"/>
            </a:endParaRPr>
          </a:p>
          <a:p>
            <a:pPr marL="0" indent="0">
              <a:spcBef>
                <a:spcPct val="0"/>
              </a:spcBef>
              <a:buSzPct val="110000"/>
              <a:buFont typeface="Times New Roman" panose="02020603050405020304" pitchFamily="18" charset="0"/>
              <a:buNone/>
              <a:defRPr/>
            </a:pPr>
            <a:r>
              <a:rPr lang="en-US" altLang="en-US" sz="2400" dirty="0">
                <a:latin typeface="Calibri" panose="020F0502020204030204" pitchFamily="34" charset="0"/>
              </a:rPr>
              <a:t>Possible Review Outcomes:</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Reportable RCA Required</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Reportable RCA Not Required</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Not Reportable</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Less Serious or Near Miss</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Need More Information </a:t>
            </a:r>
            <a:endParaRPr lang="en-US" altLang="en-US" sz="2400" dirty="0">
              <a:latin typeface="Calibri" panose="020F0502020204030204" pitchFamily="34" charset="0"/>
            </a:endParaRPr>
          </a:p>
          <a:p>
            <a:endParaRPr lang="en-US" dirty="0"/>
          </a:p>
        </p:txBody>
      </p:sp>
    </p:spTree>
    <p:extLst>
      <p:ext uri="{BB962C8B-B14F-4D97-AF65-F5344CB8AC3E}">
        <p14:creationId xmlns:p14="http://schemas.microsoft.com/office/powerpoint/2010/main" val="81532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990600" y="685800"/>
            <a:ext cx="6934200" cy="762000"/>
          </a:xfrm>
        </p:spPr>
        <p:txBody>
          <a:bodyPr/>
          <a:lstStyle/>
          <a:p>
            <a:r>
              <a:rPr lang="en-US" dirty="0"/>
              <a:t>2. Adverse Event Reporting Process</a:t>
            </a: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876300" y="1468314"/>
            <a:ext cx="7391400" cy="3941885"/>
          </a:xfrm>
        </p:spPr>
        <p:txBody>
          <a:bodyPr/>
          <a:lstStyle/>
          <a:p>
            <a:pPr marL="57150" indent="0">
              <a:spcBef>
                <a:spcPct val="0"/>
              </a:spcBef>
              <a:buSzPct val="110000"/>
              <a:buFont typeface="Times New Roman" panose="02020603050405020304" pitchFamily="18" charset="0"/>
              <a:buNone/>
              <a:defRPr/>
            </a:pPr>
            <a:r>
              <a:rPr lang="en-US" altLang="en-US" sz="2200" dirty="0">
                <a:latin typeface="Calibri" panose="020F0502020204030204" pitchFamily="34" charset="0"/>
              </a:rPr>
              <a:t>1. Reportable RCA Required </a:t>
            </a:r>
          </a:p>
          <a:p>
            <a:pPr marL="57150" indent="0">
              <a:spcBef>
                <a:spcPct val="0"/>
              </a:spcBef>
              <a:buSzPct val="110000"/>
              <a:buFont typeface="Times New Roman" panose="02020603050405020304" pitchFamily="18" charset="0"/>
              <a:buNone/>
              <a:defRPr/>
            </a:pPr>
            <a:endParaRPr lang="en-US" altLang="en-US" sz="2200" dirty="0">
              <a:latin typeface="Calibri" panose="020F0502020204030204" pitchFamily="34" charset="0"/>
            </a:endParaRPr>
          </a:p>
          <a:p>
            <a:pPr marL="514350" indent="-457200">
              <a:spcBef>
                <a:spcPct val="0"/>
              </a:spcBef>
              <a:buSzPct val="110000"/>
              <a:defRPr/>
            </a:pPr>
            <a:r>
              <a:rPr lang="en-US" altLang="en-US" dirty="0">
                <a:latin typeface="Calibri" panose="020F0502020204030204" pitchFamily="34" charset="0"/>
              </a:rPr>
              <a:t>The Event is subject to the Patient Safety Act and Reporting Requirement</a:t>
            </a:r>
          </a:p>
          <a:p>
            <a:pPr marL="514350" indent="-457200">
              <a:spcBef>
                <a:spcPct val="0"/>
              </a:spcBef>
              <a:buSzPct val="110000"/>
              <a:defRPr/>
            </a:pPr>
            <a:endParaRPr lang="en-US" altLang="en-US" dirty="0">
              <a:latin typeface="Calibri" panose="020F0502020204030204" pitchFamily="34" charset="0"/>
            </a:endParaRPr>
          </a:p>
          <a:p>
            <a:pPr marL="514350" indent="-457200">
              <a:spcBef>
                <a:spcPct val="0"/>
              </a:spcBef>
              <a:buSzPct val="110000"/>
              <a:defRPr/>
            </a:pPr>
            <a:r>
              <a:rPr lang="en-US" altLang="en-US" dirty="0">
                <a:latin typeface="Calibri" panose="020F0502020204030204" pitchFamily="34" charset="0"/>
              </a:rPr>
              <a:t>A root cause analysis (RCA) </a:t>
            </a:r>
            <a:r>
              <a:rPr lang="en-US" altLang="en-US" u="sng" dirty="0">
                <a:latin typeface="Calibri" panose="020F0502020204030204" pitchFamily="34" charset="0"/>
              </a:rPr>
              <a:t>must</a:t>
            </a:r>
            <a:r>
              <a:rPr lang="en-US" altLang="en-US" dirty="0">
                <a:latin typeface="Calibri" panose="020F0502020204030204" pitchFamily="34" charset="0"/>
              </a:rPr>
              <a:t> be completed by the facility and submitted to PSRS</a:t>
            </a:r>
          </a:p>
          <a:p>
            <a:pPr marL="514350" indent="-457200">
              <a:spcBef>
                <a:spcPct val="0"/>
              </a:spcBef>
              <a:buSzPct val="110000"/>
              <a:defRPr/>
            </a:pPr>
            <a:endParaRPr lang="en-US" altLang="en-US" dirty="0">
              <a:latin typeface="Calibri" panose="020F0502020204030204" pitchFamily="34" charset="0"/>
            </a:endParaRPr>
          </a:p>
          <a:p>
            <a:pPr marL="514350" indent="-457200">
              <a:spcBef>
                <a:spcPct val="0"/>
              </a:spcBef>
              <a:buSzPct val="110000"/>
              <a:defRPr/>
            </a:pPr>
            <a:r>
              <a:rPr lang="en-US" dirty="0">
                <a:latin typeface="Calibri" panose="020F0502020204030204" pitchFamily="34" charset="0"/>
              </a:rPr>
              <a:t>An email is sent to the </a:t>
            </a:r>
            <a:r>
              <a:rPr lang="en-US" dirty="0" err="1">
                <a:latin typeface="Calibri" panose="020F0502020204030204" pitchFamily="34" charset="0"/>
              </a:rPr>
              <a:t>FacAdmins</a:t>
            </a:r>
            <a:endParaRPr lang="en-US" dirty="0">
              <a:latin typeface="Calibri" panose="020F0502020204030204" pitchFamily="34" charset="0"/>
            </a:endParaRPr>
          </a:p>
          <a:p>
            <a:pPr lvl="1">
              <a:spcBef>
                <a:spcPct val="0"/>
              </a:spcBef>
              <a:buSzPct val="110000"/>
              <a:defRPr/>
            </a:pPr>
            <a:r>
              <a:rPr lang="en-US" altLang="en-US" sz="2000" dirty="0">
                <a:latin typeface="Calibri" panose="020F0502020204030204" pitchFamily="34" charset="0"/>
              </a:rPr>
              <a:t>The RCA Due Date will be provided in an email to the </a:t>
            </a:r>
            <a:r>
              <a:rPr lang="en-US" altLang="en-US" sz="2000" dirty="0" err="1">
                <a:latin typeface="Calibri" panose="020F0502020204030204" pitchFamily="34" charset="0"/>
              </a:rPr>
              <a:t>FacAdmins</a:t>
            </a:r>
            <a:r>
              <a:rPr lang="en-US" altLang="en-US" sz="2000" dirty="0">
                <a:latin typeface="Calibri" panose="020F0502020204030204" pitchFamily="34" charset="0"/>
              </a:rPr>
              <a:t> and can also be located in the Communication Log</a:t>
            </a:r>
          </a:p>
          <a:p>
            <a:pPr lvl="2">
              <a:spcBef>
                <a:spcPct val="0"/>
              </a:spcBef>
              <a:buSzPct val="110000"/>
              <a:defRPr/>
            </a:pPr>
            <a:r>
              <a:rPr lang="en-US" altLang="en-US" sz="1800" dirty="0">
                <a:solidFill>
                  <a:srgbClr val="FF0000"/>
                </a:solidFill>
                <a:latin typeface="Calibri" panose="020F0502020204030204" pitchFamily="34" charset="0"/>
              </a:rPr>
              <a:t>Note: PSRS must be added as a safe sender so PSRS emails do not go to your spam folder</a:t>
            </a:r>
          </a:p>
          <a:p>
            <a:pPr marL="0" indent="0">
              <a:buNone/>
            </a:pPr>
            <a:endParaRPr lang="en-US" dirty="0"/>
          </a:p>
        </p:txBody>
      </p:sp>
    </p:spTree>
    <p:extLst>
      <p:ext uri="{BB962C8B-B14F-4D97-AF65-F5344CB8AC3E}">
        <p14:creationId xmlns:p14="http://schemas.microsoft.com/office/powerpoint/2010/main" val="50006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873125" y="609600"/>
            <a:ext cx="6934200" cy="762000"/>
          </a:xfrm>
        </p:spPr>
        <p:txBody>
          <a:bodyPr/>
          <a:lstStyle/>
          <a:p>
            <a:pPr algn="l">
              <a:defRPr/>
            </a:pPr>
            <a:br>
              <a:rPr lang="en-US" dirty="0"/>
            </a:br>
            <a:r>
              <a:rPr lang="en-US" dirty="0"/>
              <a:t>2. Adverse Event Reporting Process</a:t>
            </a:r>
            <a:br>
              <a:rPr lang="en-US" dirty="0"/>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864987" y="1524000"/>
            <a:ext cx="7391400" cy="4800600"/>
          </a:xfrm>
        </p:spPr>
        <p:txBody>
          <a:bodyPr/>
          <a:lstStyle/>
          <a:p>
            <a:pPr marL="457200" indent="-457200">
              <a:buSzPct val="110000"/>
              <a:buAutoNum type="arabicPeriod"/>
            </a:pPr>
            <a:r>
              <a:rPr lang="en-US" altLang="en-US" sz="2400" dirty="0">
                <a:latin typeface="Calibri" panose="020F0502020204030204" pitchFamily="34" charset="0"/>
              </a:rPr>
              <a:t>Reportable RCA Required </a:t>
            </a:r>
            <a:r>
              <a:rPr lang="en-US" altLang="en-US" sz="2400" i="1" dirty="0">
                <a:latin typeface="Calibri" panose="020F0502020204030204" pitchFamily="34" charset="0"/>
              </a:rPr>
              <a:t>continued</a:t>
            </a:r>
          </a:p>
          <a:p>
            <a:pPr marL="400050" lvl="1" indent="0">
              <a:buSzPct val="110000"/>
              <a:buNone/>
            </a:pPr>
            <a:endParaRPr lang="en-US" altLang="en-US" sz="2000" dirty="0">
              <a:solidFill>
                <a:srgbClr val="FF0000"/>
              </a:solidFill>
              <a:latin typeface="Calibri" panose="020F0502020204030204" pitchFamily="34" charset="0"/>
            </a:endParaRPr>
          </a:p>
          <a:p>
            <a:pPr>
              <a:buSzPct val="110000"/>
            </a:pPr>
            <a:r>
              <a:rPr lang="en-US" altLang="en-US" dirty="0">
                <a:latin typeface="Calibri" panose="020F0502020204030204" pitchFamily="34" charset="0"/>
              </a:rPr>
              <a:t>A Facility User must log into the PSRS to read the Determination, which will be located in the communication log for that event, and respond accordingly</a:t>
            </a:r>
          </a:p>
          <a:p>
            <a:pPr>
              <a:buSzPct val="110000"/>
            </a:pPr>
            <a:endParaRPr lang="en-US" altLang="en-US" dirty="0">
              <a:latin typeface="Calibri" panose="020F0502020204030204" pitchFamily="34" charset="0"/>
            </a:endParaRPr>
          </a:p>
          <a:p>
            <a:pPr>
              <a:buSzPct val="110000"/>
            </a:pPr>
            <a:r>
              <a:rPr lang="en-US" altLang="en-US" dirty="0">
                <a:latin typeface="Calibri" panose="020F0502020204030204" pitchFamily="34" charset="0"/>
              </a:rPr>
              <a:t>There are usually comments from the event reviewer that should be reviewed and addressed when the RCA is submitted</a:t>
            </a:r>
          </a:p>
          <a:p>
            <a:pPr marL="57150" indent="0">
              <a:spcBef>
                <a:spcPct val="0"/>
              </a:spcBef>
              <a:buSzPct val="110000"/>
              <a:buNone/>
              <a:defRPr/>
            </a:pPr>
            <a:endParaRPr lang="en-US" sz="2200" dirty="0">
              <a:latin typeface="Calibri" panose="020F0502020204030204" pitchFamily="34" charset="0"/>
            </a:endParaRPr>
          </a:p>
          <a:p>
            <a:pPr>
              <a:buSzPct val="110000"/>
            </a:pPr>
            <a:endParaRPr lang="en-US" altLang="en-US" dirty="0">
              <a:latin typeface="Calibri" panose="020F0502020204030204" pitchFamily="34" charset="0"/>
            </a:endParaRPr>
          </a:p>
          <a:p>
            <a:pPr>
              <a:buSzPct val="110000"/>
            </a:pPr>
            <a:endParaRPr lang="en-US" altLang="en-US" dirty="0">
              <a:latin typeface="Calibri" panose="020F0502020204030204" pitchFamily="34" charset="0"/>
            </a:endParaRPr>
          </a:p>
          <a:p>
            <a:pPr>
              <a:buSzPct val="110000"/>
            </a:pPr>
            <a:endParaRPr lang="en-US" altLang="en-US" dirty="0">
              <a:latin typeface="Calibri" panose="020F0502020204030204" pitchFamily="34" charset="0"/>
            </a:endParaRPr>
          </a:p>
          <a:p>
            <a:pPr marL="0" indent="0">
              <a:buFont typeface="Times New Roman" panose="02020603050405020304" pitchFamily="18" charset="0"/>
              <a:buNone/>
              <a:defRPr/>
            </a:pPr>
            <a:endParaRPr lang="en-US" dirty="0"/>
          </a:p>
        </p:txBody>
      </p:sp>
    </p:spTree>
    <p:extLst>
      <p:ext uri="{BB962C8B-B14F-4D97-AF65-F5344CB8AC3E}">
        <p14:creationId xmlns:p14="http://schemas.microsoft.com/office/powerpoint/2010/main" val="3690820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990600" y="609600"/>
            <a:ext cx="6934200" cy="762000"/>
          </a:xfrm>
        </p:spPr>
        <p:txBody>
          <a:bodyPr/>
          <a:lstStyle/>
          <a:p>
            <a:pPr algn="l">
              <a:defRPr/>
            </a:pPr>
            <a:br>
              <a:rPr lang="en-US" dirty="0"/>
            </a:br>
            <a:r>
              <a:rPr lang="en-US" dirty="0"/>
              <a:t>2. Adverse Event Reporting Process</a:t>
            </a:r>
            <a:br>
              <a:rPr lang="en-US" sz="3600" dirty="0">
                <a:solidFill>
                  <a:schemeClr val="tx1"/>
                </a:solidFill>
                <a:latin typeface="Calibri" panose="020F0502020204030204" pitchFamily="34" charset="0"/>
              </a:rPr>
            </a:br>
            <a:br>
              <a:rPr lang="en-US" dirty="0"/>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876300" y="1371600"/>
            <a:ext cx="7391400" cy="4800600"/>
          </a:xfrm>
        </p:spPr>
        <p:txBody>
          <a:bodyPr/>
          <a:lstStyle/>
          <a:p>
            <a:pPr marL="57150" indent="0">
              <a:spcBef>
                <a:spcPct val="0"/>
              </a:spcBef>
              <a:buSzPct val="110000"/>
              <a:buFont typeface="Times New Roman" panose="02020603050405020304" pitchFamily="18" charset="0"/>
              <a:buNone/>
              <a:defRPr/>
            </a:pPr>
            <a:r>
              <a:rPr lang="en-US" altLang="en-US" sz="2200" dirty="0">
                <a:latin typeface="Calibri" panose="020F0502020204030204" pitchFamily="34" charset="0"/>
              </a:rPr>
              <a:t>2. Reportable RCA not Required </a:t>
            </a:r>
          </a:p>
          <a:p>
            <a:pPr marL="57150" indent="0">
              <a:spcBef>
                <a:spcPct val="0"/>
              </a:spcBef>
              <a:buSzPct val="110000"/>
              <a:buFont typeface="Times New Roman" panose="02020603050405020304" pitchFamily="18" charset="0"/>
              <a:buNone/>
              <a:defRPr/>
            </a:pPr>
            <a:endParaRPr lang="en-US" altLang="en-US" sz="2200" dirty="0">
              <a:latin typeface="Calibri" panose="020F0502020204030204" pitchFamily="34" charset="0"/>
            </a:endParaRPr>
          </a:p>
          <a:p>
            <a:pPr marL="514350" indent="-457200">
              <a:spcBef>
                <a:spcPct val="0"/>
              </a:spcBef>
              <a:buSzPct val="110000"/>
              <a:defRPr/>
            </a:pPr>
            <a:r>
              <a:rPr lang="en-US" altLang="en-US" dirty="0">
                <a:latin typeface="Calibri" panose="020F0502020204030204" pitchFamily="34" charset="0"/>
              </a:rPr>
              <a:t>The Event is subject to the Patient Safety Act and Reporting Requirements</a:t>
            </a:r>
          </a:p>
          <a:p>
            <a:pPr marL="514350" indent="-457200">
              <a:spcBef>
                <a:spcPct val="0"/>
              </a:spcBef>
              <a:buSzPct val="110000"/>
              <a:defRPr/>
            </a:pPr>
            <a:r>
              <a:rPr lang="en-US" altLang="en-US" dirty="0">
                <a:latin typeface="Calibri" panose="020F0502020204030204" pitchFamily="34" charset="0"/>
              </a:rPr>
              <a:t>A root cause analysis (RCA) does </a:t>
            </a:r>
            <a:r>
              <a:rPr lang="en-US" altLang="en-US" u="sng" dirty="0">
                <a:latin typeface="Calibri" panose="020F0502020204030204" pitchFamily="34" charset="0"/>
              </a:rPr>
              <a:t>not</a:t>
            </a:r>
            <a:r>
              <a:rPr lang="en-US" altLang="en-US" dirty="0">
                <a:latin typeface="Calibri" panose="020F0502020204030204" pitchFamily="34" charset="0"/>
              </a:rPr>
              <a:t> need to be completed by the facility </a:t>
            </a:r>
          </a:p>
          <a:p>
            <a:pPr lvl="1">
              <a:spcBef>
                <a:spcPct val="0"/>
              </a:spcBef>
              <a:buSzPct val="110000"/>
              <a:defRPr/>
            </a:pPr>
            <a:r>
              <a:rPr lang="en-US" altLang="en-US" sz="2000" dirty="0">
                <a:latin typeface="Calibri" panose="020F0502020204030204" pitchFamily="34" charset="0"/>
              </a:rPr>
              <a:t>	Example: RFO discovered but retained at a different facility</a:t>
            </a:r>
          </a:p>
          <a:p>
            <a:pPr marL="514350" indent="-457200">
              <a:spcBef>
                <a:spcPct val="0"/>
              </a:spcBef>
              <a:buSzPct val="110000"/>
              <a:defRPr/>
            </a:pPr>
            <a:r>
              <a:rPr lang="en-US" sz="2200" dirty="0">
                <a:latin typeface="Calibri" panose="020F0502020204030204" pitchFamily="34" charset="0"/>
              </a:rPr>
              <a:t>An email is sent to the </a:t>
            </a:r>
            <a:r>
              <a:rPr lang="en-US" sz="2200" dirty="0" err="1">
                <a:latin typeface="Calibri" panose="020F0502020204030204" pitchFamily="34" charset="0"/>
              </a:rPr>
              <a:t>FacAdmins</a:t>
            </a:r>
            <a:endParaRPr lang="en-US" sz="2200" dirty="0">
              <a:latin typeface="Calibri" panose="020F0502020204030204" pitchFamily="34" charset="0"/>
            </a:endParaRPr>
          </a:p>
          <a:p>
            <a:pPr marL="514350" indent="-457200">
              <a:spcBef>
                <a:spcPct val="0"/>
              </a:spcBef>
              <a:buSzPct val="110000"/>
              <a:defRPr/>
            </a:pPr>
            <a:r>
              <a:rPr lang="en-US" altLang="en-US" sz="2200" dirty="0">
                <a:latin typeface="Calibri" panose="020F0502020204030204" pitchFamily="34" charset="0"/>
              </a:rPr>
              <a:t>A Facility User must log into the PSRS to read the Determination, which will be located in the communication log for that event</a:t>
            </a:r>
          </a:p>
          <a:p>
            <a:pPr marL="514350" indent="-457200">
              <a:spcBef>
                <a:spcPct val="0"/>
              </a:spcBef>
              <a:buSzPct val="110000"/>
              <a:defRPr/>
            </a:pPr>
            <a:r>
              <a:rPr lang="en-US" altLang="en-US" sz="2200" dirty="0">
                <a:latin typeface="Calibri" panose="020F0502020204030204" pitchFamily="34" charset="0"/>
              </a:rPr>
              <a:t>There may be comments from the event reviewer which should be reviewed</a:t>
            </a:r>
          </a:p>
          <a:p>
            <a:pPr marL="57150" indent="0">
              <a:spcBef>
                <a:spcPct val="0"/>
              </a:spcBef>
              <a:buSzPct val="110000"/>
              <a:buFont typeface="Times New Roman" panose="02020603050405020304" pitchFamily="18" charset="0"/>
              <a:buNone/>
              <a:defRPr/>
            </a:pPr>
            <a:endParaRPr lang="en-US" sz="1200" dirty="0">
              <a:solidFill>
                <a:srgbClr val="FF0000"/>
              </a:solidFill>
            </a:endParaRPr>
          </a:p>
        </p:txBody>
      </p:sp>
    </p:spTree>
    <p:extLst>
      <p:ext uri="{BB962C8B-B14F-4D97-AF65-F5344CB8AC3E}">
        <p14:creationId xmlns:p14="http://schemas.microsoft.com/office/powerpoint/2010/main" val="211322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873125" y="609600"/>
            <a:ext cx="6934200" cy="762000"/>
          </a:xfrm>
        </p:spPr>
        <p:txBody>
          <a:bodyPr/>
          <a:lstStyle/>
          <a:p>
            <a:pPr algn="l">
              <a:defRPr/>
            </a:pPr>
            <a:br>
              <a:rPr lang="en-US" dirty="0"/>
            </a:br>
            <a:r>
              <a:rPr lang="en-US" dirty="0"/>
              <a:t>2. Adverse Event Reporting Process</a:t>
            </a:r>
            <a:br>
              <a:rPr lang="en-US" dirty="0"/>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876300" y="1371600"/>
            <a:ext cx="7391400" cy="4800600"/>
          </a:xfrm>
        </p:spPr>
        <p:txBody>
          <a:bodyPr/>
          <a:lstStyle/>
          <a:p>
            <a:pPr marL="57150" indent="0">
              <a:spcBef>
                <a:spcPct val="0"/>
              </a:spcBef>
              <a:buSzPct val="110000"/>
              <a:buFont typeface="Times New Roman" panose="02020603050405020304" pitchFamily="18" charset="0"/>
              <a:buNone/>
              <a:defRPr/>
            </a:pPr>
            <a:r>
              <a:rPr lang="en-US" altLang="en-US" sz="2200" dirty="0">
                <a:latin typeface="Calibri" panose="020F0502020204030204" pitchFamily="34" charset="0"/>
              </a:rPr>
              <a:t>3. Not Reportable</a:t>
            </a:r>
          </a:p>
          <a:p>
            <a:pPr marL="57150" indent="0">
              <a:spcBef>
                <a:spcPct val="0"/>
              </a:spcBef>
              <a:buSzPct val="110000"/>
              <a:buFont typeface="Times New Roman" panose="02020603050405020304" pitchFamily="18" charset="0"/>
              <a:buNone/>
              <a:defRPr/>
            </a:pPr>
            <a:endParaRPr lang="en-US" altLang="en-US" sz="2200" dirty="0">
              <a:latin typeface="Calibri" panose="020F0502020204030204" pitchFamily="34" charset="0"/>
            </a:endParaRPr>
          </a:p>
          <a:p>
            <a:pPr marL="514350" indent="-457200">
              <a:spcBef>
                <a:spcPct val="0"/>
              </a:spcBef>
              <a:buSzPct val="110000"/>
              <a:defRPr/>
            </a:pPr>
            <a:r>
              <a:rPr lang="en-US" altLang="en-US" sz="2200" dirty="0">
                <a:latin typeface="Calibri" panose="020F0502020204030204" pitchFamily="34" charset="0"/>
              </a:rPr>
              <a:t>PSRS recommends internal analysis</a:t>
            </a:r>
          </a:p>
          <a:p>
            <a:pPr marL="514350" indent="-457200">
              <a:spcBef>
                <a:spcPct val="0"/>
              </a:spcBef>
              <a:buSzPct val="110000"/>
              <a:defRPr/>
            </a:pPr>
            <a:r>
              <a:rPr lang="en-US" altLang="en-US" sz="2200" dirty="0">
                <a:latin typeface="Calibri" panose="020F0502020204030204" pitchFamily="34" charset="0"/>
              </a:rPr>
              <a:t>A root cause analysis (RCA) does not need to be submitted to PSRS</a:t>
            </a:r>
          </a:p>
          <a:p>
            <a:pPr marL="514350" indent="-457200">
              <a:spcBef>
                <a:spcPct val="0"/>
              </a:spcBef>
              <a:buSzPct val="110000"/>
              <a:defRPr/>
            </a:pPr>
            <a:r>
              <a:rPr lang="en-US" sz="2200" dirty="0">
                <a:latin typeface="Calibri" panose="020F0502020204030204" pitchFamily="34" charset="0"/>
              </a:rPr>
              <a:t>An email is sent to the </a:t>
            </a:r>
            <a:r>
              <a:rPr lang="en-US" sz="2200" dirty="0" err="1">
                <a:latin typeface="Calibri" panose="020F0502020204030204" pitchFamily="34" charset="0"/>
              </a:rPr>
              <a:t>FacAdmins</a:t>
            </a:r>
            <a:endParaRPr lang="en-US" sz="2200" dirty="0">
              <a:latin typeface="Calibri" panose="020F0502020204030204" pitchFamily="34" charset="0"/>
            </a:endParaRPr>
          </a:p>
          <a:p>
            <a:pPr marL="514350" indent="-457200">
              <a:spcBef>
                <a:spcPct val="0"/>
              </a:spcBef>
              <a:buSzPct val="110000"/>
              <a:defRPr/>
            </a:pPr>
            <a:r>
              <a:rPr lang="en-US" altLang="en-US" sz="2200" dirty="0">
                <a:latin typeface="Calibri" panose="020F0502020204030204" pitchFamily="34" charset="0"/>
              </a:rPr>
              <a:t>A Facility User must log into the PSRS to read the Determination, which will be located in the communication log for that event</a:t>
            </a:r>
          </a:p>
          <a:p>
            <a:pPr marL="514350" indent="-457200">
              <a:spcBef>
                <a:spcPct val="0"/>
              </a:spcBef>
              <a:buSzPct val="110000"/>
              <a:defRPr/>
            </a:pPr>
            <a:r>
              <a:rPr lang="en-US" altLang="en-US" sz="2200" dirty="0">
                <a:latin typeface="Calibri" panose="020F0502020204030204" pitchFamily="34" charset="0"/>
              </a:rPr>
              <a:t>There may be comments from the event reviewer which should be reviewed</a:t>
            </a:r>
          </a:p>
          <a:p>
            <a:pPr marL="514350" indent="-457200">
              <a:spcBef>
                <a:spcPct val="0"/>
              </a:spcBef>
              <a:buSzPct val="110000"/>
              <a:buFont typeface="+mj-lt"/>
              <a:buAutoNum type="arabicPeriod"/>
              <a:defRPr/>
            </a:pPr>
            <a:endParaRPr lang="en-US" sz="2200" dirty="0">
              <a:latin typeface="Calibri" panose="020F0502020204030204" pitchFamily="34" charset="0"/>
            </a:endParaRPr>
          </a:p>
          <a:p>
            <a:pPr marL="514350" indent="-457200">
              <a:spcBef>
                <a:spcPct val="0"/>
              </a:spcBef>
              <a:buSzPct val="110000"/>
              <a:buFont typeface="+mj-lt"/>
              <a:buAutoNum type="arabicPeriod"/>
              <a:defRPr/>
            </a:pPr>
            <a:endParaRPr lang="en-US" sz="2200" dirty="0">
              <a:latin typeface="Calibri" panose="020F0502020204030204" pitchFamily="34" charset="0"/>
            </a:endParaRPr>
          </a:p>
          <a:p>
            <a:pPr marL="57150" indent="0">
              <a:spcBef>
                <a:spcPct val="0"/>
              </a:spcBef>
              <a:buSzPct val="110000"/>
              <a:buNone/>
              <a:defRPr/>
            </a:pPr>
            <a:endParaRPr lang="en-US" sz="1200" dirty="0">
              <a:solidFill>
                <a:srgbClr val="FF0000"/>
              </a:solidFill>
            </a:endParaRPr>
          </a:p>
        </p:txBody>
      </p:sp>
    </p:spTree>
    <p:extLst>
      <p:ext uri="{BB962C8B-B14F-4D97-AF65-F5344CB8AC3E}">
        <p14:creationId xmlns:p14="http://schemas.microsoft.com/office/powerpoint/2010/main" val="73256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18C5C2E-D441-4C2A-BF42-B99CAED50C1C}"/>
              </a:ext>
            </a:extLst>
          </p:cNvPr>
          <p:cNvSpPr>
            <a:spLocks noGrp="1" noChangeArrowheads="1"/>
          </p:cNvSpPr>
          <p:nvPr>
            <p:ph type="title"/>
          </p:nvPr>
        </p:nvSpPr>
        <p:spPr/>
        <p:txBody>
          <a:bodyPr/>
          <a:lstStyle/>
          <a:p>
            <a:pPr eaLnBrk="1" hangingPunct="1">
              <a:defRPr/>
            </a:pPr>
            <a:r>
              <a:rPr lang="en-US" dirty="0"/>
              <a:t>1. The</a:t>
            </a:r>
            <a:r>
              <a:rPr lang="en-US" dirty="0">
                <a:latin typeface="Georgia" panose="02040502050405020303" pitchFamily="18" charset="0"/>
              </a:rPr>
              <a:t> Patient Safety Act and Reporting Requirements </a:t>
            </a:r>
            <a:endParaRPr lang="en-US" dirty="0"/>
          </a:p>
        </p:txBody>
      </p:sp>
      <p:sp>
        <p:nvSpPr>
          <p:cNvPr id="8196" name="Rectangle 3">
            <a:extLst>
              <a:ext uri="{FF2B5EF4-FFF2-40B4-BE49-F238E27FC236}">
                <a16:creationId xmlns:a16="http://schemas.microsoft.com/office/drawing/2014/main" id="{1554A7F5-DCDF-4DE8-81DC-476A64E834D6}"/>
              </a:ext>
            </a:extLst>
          </p:cNvPr>
          <p:cNvSpPr>
            <a:spLocks noGrp="1" noChangeArrowheads="1"/>
          </p:cNvSpPr>
          <p:nvPr>
            <p:ph type="body" idx="1"/>
          </p:nvPr>
        </p:nvSpPr>
        <p:spPr>
          <a:xfrm>
            <a:off x="1066800" y="1524000"/>
            <a:ext cx="7391400" cy="3810000"/>
          </a:xfrm>
        </p:spPr>
        <p:txBody>
          <a:bodyPr/>
          <a:lstStyle/>
          <a:p>
            <a:pPr marL="0" indent="0" eaLnBrk="1" hangingPunct="1">
              <a:buClrTx/>
              <a:buFont typeface="Times New Roman" panose="02020603050405020304" pitchFamily="18" charset="0"/>
              <a:buNone/>
              <a:defRPr/>
            </a:pPr>
            <a:r>
              <a:rPr lang="en-US" altLang="en-US" dirty="0"/>
              <a:t>The Patient Safety Act (C.26:2H-12.23*)  Enacted in April 2004</a:t>
            </a:r>
          </a:p>
          <a:p>
            <a:pPr marL="0" indent="0" eaLnBrk="1" hangingPunct="1">
              <a:buClrTx/>
              <a:buFont typeface="Times New Roman" panose="02020603050405020304" pitchFamily="18" charset="0"/>
              <a:buNone/>
              <a:defRPr/>
            </a:pPr>
            <a:endParaRPr lang="en-US" altLang="en-US" dirty="0"/>
          </a:p>
          <a:p>
            <a:pPr lvl="1" eaLnBrk="1" hangingPunct="1">
              <a:buClrTx/>
              <a:defRPr/>
            </a:pPr>
            <a:r>
              <a:rPr lang="en-US" altLang="en-US" dirty="0"/>
              <a:t>Enhance Patient Safety</a:t>
            </a:r>
          </a:p>
          <a:p>
            <a:pPr lvl="1" eaLnBrk="1" hangingPunct="1">
              <a:buClrTx/>
              <a:defRPr/>
            </a:pPr>
            <a:endParaRPr lang="en-US" altLang="en-US" dirty="0"/>
          </a:p>
          <a:p>
            <a:pPr lvl="1" eaLnBrk="1" hangingPunct="1">
              <a:buClrTx/>
              <a:defRPr/>
            </a:pPr>
            <a:r>
              <a:rPr lang="en-US" altLang="en-US" dirty="0"/>
              <a:t>Minimize Number of Adverse Events </a:t>
            </a:r>
          </a:p>
          <a:p>
            <a:pPr lvl="1" eaLnBrk="1" hangingPunct="1">
              <a:buClrTx/>
              <a:defRPr/>
            </a:pPr>
            <a:endParaRPr lang="en-US" altLang="en-US" dirty="0"/>
          </a:p>
          <a:p>
            <a:pPr lvl="1" eaLnBrk="1" hangingPunct="1">
              <a:buClrTx/>
              <a:defRPr/>
            </a:pPr>
            <a:r>
              <a:rPr lang="en-US" altLang="en-US" dirty="0"/>
              <a:t>Minimize Patient Harm </a:t>
            </a:r>
          </a:p>
          <a:p>
            <a:pPr lvl="1" eaLnBrk="1" hangingPunct="1">
              <a:buClrTx/>
              <a:defRPr/>
            </a:pPr>
            <a:endParaRPr lang="en-US" altLang="en-US" dirty="0"/>
          </a:p>
          <a:p>
            <a:pPr lvl="1" eaLnBrk="1" hangingPunct="1">
              <a:buClrTx/>
              <a:defRPr/>
            </a:pPr>
            <a:r>
              <a:rPr lang="en-US" altLang="en-US" dirty="0"/>
              <a:t>Improve System/Facility Performance</a:t>
            </a:r>
          </a:p>
          <a:p>
            <a:pPr marL="457200" lvl="1" indent="0" eaLnBrk="1" hangingPunct="1">
              <a:buClrTx/>
              <a:buFont typeface="Times New Roman" panose="02020603050405020304" pitchFamily="18" charset="0"/>
              <a:buNone/>
              <a:defRPr/>
            </a:pPr>
            <a:endParaRPr lang="en-US" altLang="en-US" dirty="0"/>
          </a:p>
          <a:p>
            <a:pPr marL="457200" lvl="1" indent="0" eaLnBrk="1" hangingPunct="1">
              <a:buClrTx/>
              <a:buFont typeface="Times New Roman" panose="02020603050405020304" pitchFamily="18" charset="0"/>
              <a:buNone/>
              <a:defRPr/>
            </a:pPr>
            <a:endParaRPr lang="en-US" altLang="en-US" dirty="0"/>
          </a:p>
          <a:p>
            <a:pPr marL="457200" lvl="1" indent="0" eaLnBrk="1" hangingPunct="1">
              <a:buClrTx/>
              <a:buFont typeface="Times New Roman" panose="02020603050405020304" pitchFamily="18" charset="0"/>
              <a:buNone/>
              <a:defRPr/>
            </a:pPr>
            <a:endParaRPr lang="en-US" altLang="en-US" dirty="0"/>
          </a:p>
          <a:p>
            <a:pPr marL="457200" lvl="1" indent="0" eaLnBrk="1" hangingPunct="1">
              <a:buClrTx/>
              <a:buFont typeface="Times New Roman" panose="02020603050405020304" pitchFamily="18" charset="0"/>
              <a:buNone/>
              <a:defRPr/>
            </a:pPr>
            <a:endParaRPr lang="en-US" altLang="en-US" dirty="0"/>
          </a:p>
          <a:p>
            <a:pPr marL="457200" lvl="1" indent="0" eaLnBrk="1" hangingPunct="1">
              <a:buClrTx/>
              <a:buFont typeface="Times New Roman" panose="02020603050405020304" pitchFamily="18" charset="0"/>
              <a:buNone/>
              <a:defRPr/>
            </a:pPr>
            <a:r>
              <a:rPr lang="en-US" altLang="en-US" dirty="0"/>
              <a:t>* </a:t>
            </a:r>
            <a:r>
              <a:rPr lang="en-US" altLang="en-US" sz="1200" dirty="0"/>
              <a:t>Link available on the NJ Patient Safety website</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873125" y="609600"/>
            <a:ext cx="6934200" cy="762000"/>
          </a:xfrm>
        </p:spPr>
        <p:txBody>
          <a:bodyPr/>
          <a:lstStyle/>
          <a:p>
            <a:pPr algn="l">
              <a:defRPr/>
            </a:pPr>
            <a:br>
              <a:rPr lang="en-US" dirty="0"/>
            </a:br>
            <a:r>
              <a:rPr lang="en-US" dirty="0"/>
              <a:t>2. Adverse Event Reporting Process</a:t>
            </a:r>
            <a:br>
              <a:rPr lang="en-US" dirty="0"/>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876300" y="1371600"/>
            <a:ext cx="7391400" cy="4800600"/>
          </a:xfrm>
        </p:spPr>
        <p:txBody>
          <a:bodyPr/>
          <a:lstStyle/>
          <a:p>
            <a:pPr marL="57150" indent="0">
              <a:spcBef>
                <a:spcPct val="0"/>
              </a:spcBef>
              <a:buSzPct val="110000"/>
              <a:buFont typeface="Times New Roman" panose="02020603050405020304" pitchFamily="18" charset="0"/>
              <a:buNone/>
              <a:defRPr/>
            </a:pPr>
            <a:r>
              <a:rPr lang="en-US" altLang="en-US" sz="2200" dirty="0">
                <a:latin typeface="Calibri" panose="020F0502020204030204" pitchFamily="34" charset="0"/>
              </a:rPr>
              <a:t>4. Less Serious or Near Miss</a:t>
            </a:r>
          </a:p>
          <a:p>
            <a:pPr marL="57150" indent="0">
              <a:spcBef>
                <a:spcPct val="0"/>
              </a:spcBef>
              <a:buSzPct val="110000"/>
              <a:buFont typeface="Times New Roman" panose="02020603050405020304" pitchFamily="18" charset="0"/>
              <a:buNone/>
              <a:defRPr/>
            </a:pPr>
            <a:endParaRPr lang="en-US" altLang="en-US" sz="2200" dirty="0">
              <a:latin typeface="Calibri" panose="020F0502020204030204" pitchFamily="34" charset="0"/>
            </a:endParaRPr>
          </a:p>
          <a:p>
            <a:pPr marL="514350" indent="-457200">
              <a:spcBef>
                <a:spcPct val="0"/>
              </a:spcBef>
              <a:buSzPct val="110000"/>
              <a:defRPr/>
            </a:pPr>
            <a:r>
              <a:rPr lang="en-US" altLang="en-US" sz="2200" dirty="0">
                <a:latin typeface="Calibri" panose="020F0502020204030204" pitchFamily="34" charset="0"/>
              </a:rPr>
              <a:t>PSRS recommends internal analysis</a:t>
            </a:r>
          </a:p>
          <a:p>
            <a:pPr marL="514350" indent="-457200">
              <a:spcBef>
                <a:spcPct val="0"/>
              </a:spcBef>
              <a:buSzPct val="110000"/>
              <a:defRPr/>
            </a:pPr>
            <a:r>
              <a:rPr lang="en-US" altLang="en-US" sz="2200" dirty="0">
                <a:latin typeface="Calibri" panose="020F0502020204030204" pitchFamily="34" charset="0"/>
              </a:rPr>
              <a:t>A root cause analysis (RCA) does not need to be submitted to PSRS</a:t>
            </a:r>
          </a:p>
          <a:p>
            <a:pPr marL="514350" indent="-457200">
              <a:spcBef>
                <a:spcPct val="0"/>
              </a:spcBef>
              <a:buSzPct val="110000"/>
              <a:defRPr/>
            </a:pPr>
            <a:r>
              <a:rPr lang="en-US" sz="2200" dirty="0">
                <a:latin typeface="Calibri" panose="020F0502020204030204" pitchFamily="34" charset="0"/>
              </a:rPr>
              <a:t>An email is sent to the </a:t>
            </a:r>
            <a:r>
              <a:rPr lang="en-US" sz="2200" dirty="0" err="1">
                <a:latin typeface="Calibri" panose="020F0502020204030204" pitchFamily="34" charset="0"/>
              </a:rPr>
              <a:t>FacAdmins</a:t>
            </a:r>
            <a:endParaRPr lang="en-US" sz="2200" dirty="0">
              <a:latin typeface="Calibri" panose="020F0502020204030204" pitchFamily="34" charset="0"/>
            </a:endParaRPr>
          </a:p>
          <a:p>
            <a:pPr marL="514350" indent="-457200">
              <a:spcBef>
                <a:spcPct val="0"/>
              </a:spcBef>
              <a:buSzPct val="110000"/>
              <a:defRPr/>
            </a:pPr>
            <a:r>
              <a:rPr lang="en-US" altLang="en-US" sz="2200" dirty="0">
                <a:latin typeface="Calibri" panose="020F0502020204030204" pitchFamily="34" charset="0"/>
              </a:rPr>
              <a:t>A Facility User must log into the PSRS to read the Determination, which will be located in the communication log for that event</a:t>
            </a:r>
          </a:p>
          <a:p>
            <a:pPr marL="514350" indent="-457200">
              <a:spcBef>
                <a:spcPct val="0"/>
              </a:spcBef>
              <a:buSzPct val="110000"/>
              <a:defRPr/>
            </a:pPr>
            <a:r>
              <a:rPr lang="en-US" altLang="en-US" sz="2200" dirty="0">
                <a:latin typeface="Calibri" panose="020F0502020204030204" pitchFamily="34" charset="0"/>
              </a:rPr>
              <a:t>There may be comments from the event reviewer which should be reviewed</a:t>
            </a:r>
          </a:p>
          <a:p>
            <a:pPr marL="514350" indent="-457200">
              <a:spcBef>
                <a:spcPct val="0"/>
              </a:spcBef>
              <a:buSzPct val="110000"/>
              <a:buFont typeface="+mj-lt"/>
              <a:buAutoNum type="arabicPeriod"/>
              <a:defRPr/>
            </a:pPr>
            <a:endParaRPr lang="en-US" sz="2200" dirty="0">
              <a:latin typeface="Calibri" panose="020F0502020204030204" pitchFamily="34" charset="0"/>
            </a:endParaRPr>
          </a:p>
        </p:txBody>
      </p:sp>
    </p:spTree>
    <p:extLst>
      <p:ext uri="{BB962C8B-B14F-4D97-AF65-F5344CB8AC3E}">
        <p14:creationId xmlns:p14="http://schemas.microsoft.com/office/powerpoint/2010/main" val="1259738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873125" y="609600"/>
            <a:ext cx="6934200" cy="762000"/>
          </a:xfrm>
        </p:spPr>
        <p:txBody>
          <a:bodyPr/>
          <a:lstStyle/>
          <a:p>
            <a:pPr algn="l">
              <a:defRPr/>
            </a:pPr>
            <a:br>
              <a:rPr lang="en-US" dirty="0"/>
            </a:br>
            <a:r>
              <a:rPr lang="en-US" dirty="0"/>
              <a:t>2. Adverse Event Reporting Process</a:t>
            </a:r>
            <a:br>
              <a:rPr lang="en-US" dirty="0"/>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876300" y="1371600"/>
            <a:ext cx="7391400" cy="4800600"/>
          </a:xfrm>
        </p:spPr>
        <p:txBody>
          <a:bodyPr/>
          <a:lstStyle/>
          <a:p>
            <a:pPr marL="57150" indent="0">
              <a:spcBef>
                <a:spcPct val="0"/>
              </a:spcBef>
              <a:buSzPct val="110000"/>
              <a:buFont typeface="Times New Roman" panose="02020603050405020304" pitchFamily="18" charset="0"/>
              <a:buNone/>
              <a:defRPr/>
            </a:pPr>
            <a:r>
              <a:rPr lang="en-US" altLang="en-US" sz="2200" dirty="0">
                <a:latin typeface="Calibri" panose="020F0502020204030204" pitchFamily="34" charset="0"/>
              </a:rPr>
              <a:t>5. Need More Information</a:t>
            </a:r>
          </a:p>
          <a:p>
            <a:pPr marL="57150" indent="0">
              <a:spcBef>
                <a:spcPct val="0"/>
              </a:spcBef>
              <a:buSzPct val="110000"/>
              <a:buFont typeface="Times New Roman" panose="02020603050405020304" pitchFamily="18" charset="0"/>
              <a:buNone/>
              <a:defRPr/>
            </a:pPr>
            <a:endParaRPr lang="en-US" altLang="en-US" sz="2200" dirty="0">
              <a:latin typeface="Calibri" panose="020F0502020204030204" pitchFamily="34" charset="0"/>
            </a:endParaRPr>
          </a:p>
          <a:p>
            <a:pPr marL="514350" indent="-457200">
              <a:spcBef>
                <a:spcPct val="0"/>
              </a:spcBef>
              <a:buSzPct val="110000"/>
              <a:defRPr/>
            </a:pPr>
            <a:r>
              <a:rPr lang="en-US" altLang="en-US" sz="2200" dirty="0">
                <a:latin typeface="Calibri" panose="020F0502020204030204" pitchFamily="34" charset="0"/>
              </a:rPr>
              <a:t>PSRS makes comments to determine the status of the event </a:t>
            </a:r>
          </a:p>
          <a:p>
            <a:pPr marL="514350" indent="-457200">
              <a:spcBef>
                <a:spcPct val="0"/>
              </a:spcBef>
              <a:buSzPct val="110000"/>
              <a:defRPr/>
            </a:pPr>
            <a:endParaRPr lang="en-US" altLang="en-US" sz="2200" dirty="0">
              <a:latin typeface="Calibri" panose="020F0502020204030204" pitchFamily="34" charset="0"/>
            </a:endParaRPr>
          </a:p>
          <a:p>
            <a:pPr marL="514350" indent="-457200">
              <a:spcBef>
                <a:spcPct val="0"/>
              </a:spcBef>
              <a:buSzPct val="110000"/>
              <a:defRPr/>
            </a:pPr>
            <a:r>
              <a:rPr lang="en-US" sz="2200" dirty="0">
                <a:latin typeface="Calibri" panose="020F0502020204030204" pitchFamily="34" charset="0"/>
              </a:rPr>
              <a:t>An email is sent to the </a:t>
            </a:r>
            <a:r>
              <a:rPr lang="en-US" sz="2200" dirty="0" err="1">
                <a:latin typeface="Calibri" panose="020F0502020204030204" pitchFamily="34" charset="0"/>
              </a:rPr>
              <a:t>FacAdmins</a:t>
            </a:r>
            <a:endParaRPr lang="en-US" sz="2200" dirty="0">
              <a:latin typeface="Calibri" panose="020F0502020204030204" pitchFamily="34" charset="0"/>
            </a:endParaRPr>
          </a:p>
          <a:p>
            <a:pPr marL="514350" indent="-457200">
              <a:spcBef>
                <a:spcPct val="0"/>
              </a:spcBef>
              <a:buSzPct val="110000"/>
              <a:defRPr/>
            </a:pPr>
            <a:endParaRPr lang="en-US" sz="2200" dirty="0">
              <a:latin typeface="Calibri" panose="020F0502020204030204" pitchFamily="34" charset="0"/>
            </a:endParaRPr>
          </a:p>
          <a:p>
            <a:pPr marL="514350" indent="-457200">
              <a:spcBef>
                <a:spcPct val="0"/>
              </a:spcBef>
              <a:buSzPct val="110000"/>
              <a:defRPr/>
            </a:pPr>
            <a:r>
              <a:rPr lang="en-US" altLang="en-US" sz="2200" dirty="0">
                <a:latin typeface="Calibri" panose="020F0502020204030204" pitchFamily="34" charset="0"/>
              </a:rPr>
              <a:t>A Facility User must log into the PSRS and open the event to read the comments and respond accordingly</a:t>
            </a:r>
            <a:endParaRPr lang="en-US" sz="1200" dirty="0">
              <a:solidFill>
                <a:srgbClr val="FF0000"/>
              </a:solidFill>
            </a:endParaRPr>
          </a:p>
        </p:txBody>
      </p:sp>
    </p:spTree>
    <p:extLst>
      <p:ext uri="{BB962C8B-B14F-4D97-AF65-F5344CB8AC3E}">
        <p14:creationId xmlns:p14="http://schemas.microsoft.com/office/powerpoint/2010/main" val="337124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873125" y="609600"/>
            <a:ext cx="6934200" cy="762000"/>
          </a:xfrm>
        </p:spPr>
        <p:txBody>
          <a:bodyPr/>
          <a:lstStyle/>
          <a:p>
            <a:pPr algn="l">
              <a:defRPr/>
            </a:pPr>
            <a:br>
              <a:rPr lang="en-US" dirty="0"/>
            </a:br>
            <a:r>
              <a:rPr lang="en-US" dirty="0"/>
              <a:t>2. Adverse Event Reporting Process</a:t>
            </a:r>
            <a:br>
              <a:rPr lang="en-US" dirty="0"/>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876300" y="1371600"/>
            <a:ext cx="7391400" cy="4800600"/>
          </a:xfrm>
        </p:spPr>
        <p:txBody>
          <a:bodyPr/>
          <a:lstStyle/>
          <a:p>
            <a:pPr marL="57150" indent="0">
              <a:spcBef>
                <a:spcPct val="0"/>
              </a:spcBef>
              <a:buSzPct val="110000"/>
              <a:buFont typeface="Times New Roman" panose="02020603050405020304" pitchFamily="18" charset="0"/>
              <a:buNone/>
              <a:defRPr/>
            </a:pPr>
            <a:r>
              <a:rPr lang="en-US" altLang="en-US" sz="2200" dirty="0">
                <a:latin typeface="Calibri" panose="020F0502020204030204" pitchFamily="34" charset="0"/>
              </a:rPr>
              <a:t>5. Need More Information </a:t>
            </a:r>
            <a:r>
              <a:rPr lang="en-US" altLang="en-US" sz="2200" i="1" dirty="0">
                <a:latin typeface="Calibri" panose="020F0502020204030204" pitchFamily="34" charset="0"/>
              </a:rPr>
              <a:t>continued</a:t>
            </a:r>
          </a:p>
          <a:p>
            <a:pPr marL="57150" indent="0">
              <a:spcBef>
                <a:spcPct val="0"/>
              </a:spcBef>
              <a:buSzPct val="110000"/>
              <a:buFont typeface="Times New Roman" panose="02020603050405020304" pitchFamily="18" charset="0"/>
              <a:buNone/>
              <a:defRPr/>
            </a:pPr>
            <a:endParaRPr lang="en-US" altLang="en-US" sz="2200" dirty="0">
              <a:latin typeface="Calibri" panose="020F0502020204030204" pitchFamily="34" charset="0"/>
            </a:endParaRPr>
          </a:p>
          <a:p>
            <a:pPr fontAlgn="auto">
              <a:spcBef>
                <a:spcPts val="600"/>
              </a:spcBef>
              <a:spcAft>
                <a:spcPts val="0"/>
              </a:spcAft>
              <a:buSzPct val="110000"/>
              <a:defRPr/>
            </a:pPr>
            <a:r>
              <a:rPr lang="en-US" sz="2200" dirty="0">
                <a:latin typeface="Calibri" pitchFamily="34" charset="0"/>
              </a:rPr>
              <a:t>Respond to all comments </a:t>
            </a:r>
            <a:r>
              <a:rPr lang="en-US" sz="2200" i="1" u="sng" dirty="0">
                <a:latin typeface="Calibri" pitchFamily="34" charset="0"/>
              </a:rPr>
              <a:t>by editing </a:t>
            </a:r>
            <a:r>
              <a:rPr lang="en-US" sz="2200" dirty="0">
                <a:latin typeface="Calibri" pitchFamily="34" charset="0"/>
              </a:rPr>
              <a:t>the event</a:t>
            </a:r>
          </a:p>
          <a:p>
            <a:pPr marL="857250" lvl="1" indent="-457200" fontAlgn="auto">
              <a:spcBef>
                <a:spcPts val="600"/>
              </a:spcBef>
              <a:spcAft>
                <a:spcPts val="0"/>
              </a:spcAft>
              <a:buSzPct val="110000"/>
              <a:defRPr/>
            </a:pPr>
            <a:r>
              <a:rPr lang="en-US" sz="2000" dirty="0">
                <a:latin typeface="Calibri" pitchFamily="34" charset="0"/>
              </a:rPr>
              <a:t>The description of the event is an unlimited text field</a:t>
            </a:r>
          </a:p>
          <a:p>
            <a:pPr fontAlgn="auto">
              <a:spcBef>
                <a:spcPts val="600"/>
              </a:spcBef>
              <a:spcAft>
                <a:spcPts val="0"/>
              </a:spcAft>
              <a:buSzPct val="110000"/>
              <a:defRPr/>
            </a:pPr>
            <a:endParaRPr lang="en-US" sz="2200" dirty="0">
              <a:latin typeface="Calibri" pitchFamily="34" charset="0"/>
            </a:endParaRPr>
          </a:p>
          <a:p>
            <a:pPr fontAlgn="auto">
              <a:spcBef>
                <a:spcPts val="600"/>
              </a:spcBef>
              <a:spcAft>
                <a:spcPts val="0"/>
              </a:spcAft>
              <a:buSzPct val="110000"/>
              <a:defRPr/>
            </a:pPr>
            <a:r>
              <a:rPr lang="en-US" sz="2200" dirty="0">
                <a:latin typeface="Calibri" pitchFamily="34" charset="0"/>
              </a:rPr>
              <a:t>Resubmit the event to PSRS</a:t>
            </a:r>
          </a:p>
          <a:p>
            <a:pPr fontAlgn="auto">
              <a:spcBef>
                <a:spcPts val="600"/>
              </a:spcBef>
              <a:spcAft>
                <a:spcPts val="0"/>
              </a:spcAft>
              <a:buSzPct val="110000"/>
              <a:defRPr/>
            </a:pPr>
            <a:endParaRPr lang="en-US" sz="2200" dirty="0">
              <a:latin typeface="Calibri" pitchFamily="34" charset="0"/>
            </a:endParaRPr>
          </a:p>
          <a:p>
            <a:pPr fontAlgn="auto">
              <a:spcBef>
                <a:spcPts val="600"/>
              </a:spcBef>
              <a:spcAft>
                <a:spcPts val="0"/>
              </a:spcAft>
              <a:buSzPct val="110000"/>
              <a:defRPr/>
            </a:pPr>
            <a:r>
              <a:rPr lang="en-US" sz="2200" dirty="0">
                <a:latin typeface="Calibri" pitchFamily="34" charset="0"/>
              </a:rPr>
              <a:t>There may be more than 1 cycle of responding to comments</a:t>
            </a:r>
          </a:p>
          <a:p>
            <a:pPr marL="228600" indent="-171450">
              <a:spcBef>
                <a:spcPct val="0"/>
              </a:spcBef>
              <a:buSzPct val="110000"/>
              <a:defRPr/>
            </a:pPr>
            <a:endParaRPr lang="en-US" sz="1200" dirty="0">
              <a:solidFill>
                <a:srgbClr val="FF0000"/>
              </a:solidFill>
            </a:endParaRPr>
          </a:p>
          <a:p>
            <a:pPr marL="57150" indent="0">
              <a:spcBef>
                <a:spcPct val="0"/>
              </a:spcBef>
              <a:buSzPct val="110000"/>
              <a:buNone/>
              <a:defRPr/>
            </a:pPr>
            <a:r>
              <a:rPr lang="en-US" sz="1200" dirty="0">
                <a:solidFill>
                  <a:srgbClr val="FF0000"/>
                </a:solidFill>
              </a:rPr>
              <a:t>	</a:t>
            </a:r>
          </a:p>
        </p:txBody>
      </p:sp>
    </p:spTree>
    <p:extLst>
      <p:ext uri="{BB962C8B-B14F-4D97-AF65-F5344CB8AC3E}">
        <p14:creationId xmlns:p14="http://schemas.microsoft.com/office/powerpoint/2010/main" val="3530917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946411" y="609600"/>
            <a:ext cx="6934200" cy="762000"/>
          </a:xfrm>
        </p:spPr>
        <p:txBody>
          <a:bodyPr/>
          <a:lstStyle/>
          <a:p>
            <a:pPr algn="l"/>
            <a:br>
              <a:rPr lang="en-US" sz="2400" dirty="0">
                <a:solidFill>
                  <a:srgbClr val="284C6A"/>
                </a:solidFill>
              </a:rPr>
            </a:br>
            <a:br>
              <a:rPr lang="en-US" sz="2400" dirty="0">
                <a:solidFill>
                  <a:srgbClr val="284C6A"/>
                </a:solidFill>
              </a:rPr>
            </a:br>
            <a:r>
              <a:rPr lang="en-US" sz="2400" dirty="0"/>
              <a:t>2. Adverse Event Reporting Process</a:t>
            </a:r>
            <a:br>
              <a:rPr lang="en-US" sz="2400" i="1" dirty="0">
                <a:solidFill>
                  <a:schemeClr val="tx1"/>
                </a:solidFill>
              </a:rPr>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876300" y="1600200"/>
            <a:ext cx="7391400" cy="3886200"/>
          </a:xfrm>
        </p:spPr>
        <p:txBody>
          <a:bodyPr/>
          <a:lstStyle/>
          <a:p>
            <a:pPr marL="0" indent="0">
              <a:buNone/>
            </a:pPr>
            <a:r>
              <a:rPr lang="en-US" sz="2200" dirty="0"/>
              <a:t>Other Communications </a:t>
            </a:r>
            <a:r>
              <a:rPr lang="en-US" sz="2200" u="sng" dirty="0"/>
              <a:t>from</a:t>
            </a:r>
            <a:r>
              <a:rPr lang="en-US" sz="2200" dirty="0"/>
              <a:t> PSRS</a:t>
            </a:r>
          </a:p>
          <a:p>
            <a:pPr marL="0" indent="0">
              <a:buNone/>
            </a:pPr>
            <a:endParaRPr lang="en-US" sz="2200" dirty="0"/>
          </a:p>
          <a:p>
            <a:pPr marL="457200" indent="-457200">
              <a:buFont typeface="+mj-lt"/>
              <a:buAutoNum type="arabicPeriod"/>
            </a:pPr>
            <a:r>
              <a:rPr lang="en-US" dirty="0"/>
              <a:t>General Comment or Email-Other</a:t>
            </a:r>
          </a:p>
          <a:p>
            <a:pPr marL="400050" lvl="1" indent="0">
              <a:buNone/>
            </a:pPr>
            <a:r>
              <a:rPr lang="en-US" i="1" dirty="0">
                <a:latin typeface="Calibri" panose="020F0502020204030204" pitchFamily="34" charset="0"/>
              </a:rPr>
              <a:t>There is a new comment available from the Patient Safety Reporting System. Please log into the web based system and check the Communication Log to review the comment and respond accordingly</a:t>
            </a:r>
          </a:p>
          <a:p>
            <a:pPr marL="400050" lvl="1" indent="0">
              <a:buNone/>
            </a:pPr>
            <a:endParaRPr lang="en-US" sz="1800" i="1" dirty="0">
              <a:solidFill>
                <a:srgbClr val="FF0000"/>
              </a:solidFill>
              <a:latin typeface="Calibri" panose="020F0502020204030204" pitchFamily="34" charset="0"/>
            </a:endParaRPr>
          </a:p>
          <a:p>
            <a:pPr>
              <a:buClr>
                <a:schemeClr val="tx1"/>
              </a:buClr>
              <a:buFont typeface="+mj-lt"/>
              <a:buAutoNum type="arabicPeriod"/>
            </a:pPr>
            <a:r>
              <a:rPr lang="en-US" dirty="0">
                <a:solidFill>
                  <a:srgbClr val="FF0000"/>
                </a:solidFill>
                <a:latin typeface="Calibri" panose="020F0502020204030204" pitchFamily="34" charset="0"/>
              </a:rPr>
              <a:t> </a:t>
            </a:r>
            <a:r>
              <a:rPr lang="en-US" dirty="0"/>
              <a:t>Access Communications by</a:t>
            </a:r>
          </a:p>
          <a:p>
            <a:pPr lvl="1">
              <a:buFont typeface="Arial" panose="020B0604020202020204" pitchFamily="34" charset="0"/>
              <a:buChar char="•"/>
            </a:pPr>
            <a:r>
              <a:rPr lang="en-US" dirty="0">
                <a:latin typeface="Calibri" panose="020F0502020204030204" pitchFamily="34" charset="0"/>
              </a:rPr>
              <a:t>Communication Log--General Comment or E-mail Other</a:t>
            </a:r>
          </a:p>
          <a:p>
            <a:pPr lvl="1">
              <a:buFont typeface="Arial" panose="020B0604020202020204" pitchFamily="34" charset="0"/>
              <a:buChar char="•"/>
            </a:pPr>
            <a:endParaRPr lang="en-US" sz="2200" dirty="0">
              <a:latin typeface="Calibri" panose="020F0502020204030204" pitchFamily="34" charset="0"/>
            </a:endParaRPr>
          </a:p>
          <a:p>
            <a:pPr marL="457200" lvl="1" indent="0">
              <a:buNone/>
            </a:pPr>
            <a:endParaRPr lang="en-US"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045260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E11F4-D305-413A-9455-98D8FCC43437}"/>
              </a:ext>
            </a:extLst>
          </p:cNvPr>
          <p:cNvSpPr>
            <a:spLocks noGrp="1"/>
          </p:cNvSpPr>
          <p:nvPr>
            <p:ph type="title"/>
          </p:nvPr>
        </p:nvSpPr>
        <p:spPr>
          <a:xfrm>
            <a:off x="1104900" y="838200"/>
            <a:ext cx="6934200" cy="762000"/>
          </a:xfrm>
        </p:spPr>
        <p:txBody>
          <a:bodyPr/>
          <a:lstStyle/>
          <a:p>
            <a:pPr algn="l"/>
            <a:r>
              <a:rPr lang="en-US" sz="2400" dirty="0"/>
              <a:t>2. Adverse Event Reporting Process</a:t>
            </a:r>
            <a:br>
              <a:rPr lang="en-US" sz="2400" i="1" dirty="0">
                <a:solidFill>
                  <a:schemeClr val="tx1"/>
                </a:solidFill>
              </a:rPr>
            </a:br>
            <a:br>
              <a:rPr lang="en-US" sz="24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DEA7A2C2-C188-4322-B514-C4955C16471B}"/>
              </a:ext>
            </a:extLst>
          </p:cNvPr>
          <p:cNvSpPr>
            <a:spLocks noGrp="1"/>
          </p:cNvSpPr>
          <p:nvPr>
            <p:ph idx="1"/>
          </p:nvPr>
        </p:nvSpPr>
        <p:spPr>
          <a:xfrm>
            <a:off x="762000" y="1709021"/>
            <a:ext cx="7391400" cy="3886200"/>
          </a:xfrm>
        </p:spPr>
        <p:txBody>
          <a:bodyPr/>
          <a:lstStyle/>
          <a:p>
            <a:pPr marL="0" indent="0">
              <a:buNone/>
            </a:pPr>
            <a:r>
              <a:rPr lang="en-US" sz="2200" dirty="0"/>
              <a:t>Other Communications </a:t>
            </a:r>
            <a:r>
              <a:rPr lang="en-US" sz="2200" u="sng" dirty="0"/>
              <a:t>to</a:t>
            </a:r>
            <a:r>
              <a:rPr lang="en-US" sz="2200" dirty="0"/>
              <a:t> PSRS</a:t>
            </a:r>
          </a:p>
          <a:p>
            <a:pPr marL="0" indent="0">
              <a:buNone/>
            </a:pPr>
            <a:endParaRPr lang="en-US" sz="2400" dirty="0"/>
          </a:p>
          <a:p>
            <a:pPr marL="457200" indent="-457200">
              <a:buFont typeface="+mj-lt"/>
              <a:buAutoNum type="arabicPeriod"/>
            </a:pPr>
            <a:r>
              <a:rPr lang="en-US" dirty="0"/>
              <a:t>General Comment or Respond to PSRS Comment</a:t>
            </a:r>
          </a:p>
          <a:p>
            <a:pPr marL="457200" indent="-457200">
              <a:buFont typeface="+mj-lt"/>
              <a:buAutoNum type="arabicPeriod"/>
            </a:pPr>
            <a:endParaRPr lang="en-US" dirty="0"/>
          </a:p>
          <a:p>
            <a:pPr marL="457200" indent="-457200">
              <a:buFont typeface="+mj-lt"/>
              <a:buAutoNum type="arabicPeriod"/>
            </a:pPr>
            <a:r>
              <a:rPr lang="en-US" dirty="0"/>
              <a:t>Send Communication through</a:t>
            </a:r>
          </a:p>
          <a:p>
            <a:pPr lvl="1">
              <a:buFont typeface="Arial" panose="020B0604020202020204" pitchFamily="34" charset="0"/>
              <a:buChar char="•"/>
            </a:pPr>
            <a:r>
              <a:rPr lang="en-US" dirty="0">
                <a:latin typeface="+mn-lt"/>
              </a:rPr>
              <a:t>Communication Log--General Comment</a:t>
            </a:r>
            <a:endParaRPr lang="en-US" dirty="0"/>
          </a:p>
        </p:txBody>
      </p:sp>
    </p:spTree>
    <p:extLst>
      <p:ext uri="{BB962C8B-B14F-4D97-AF65-F5344CB8AC3E}">
        <p14:creationId xmlns:p14="http://schemas.microsoft.com/office/powerpoint/2010/main" val="994941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4BC8-F6CF-411F-BCB7-77DD1BF5CD3A}"/>
              </a:ext>
            </a:extLst>
          </p:cNvPr>
          <p:cNvSpPr>
            <a:spLocks noGrp="1"/>
          </p:cNvSpPr>
          <p:nvPr>
            <p:ph type="title"/>
          </p:nvPr>
        </p:nvSpPr>
        <p:spPr>
          <a:xfrm>
            <a:off x="1066800" y="685800"/>
            <a:ext cx="6934200" cy="762000"/>
          </a:xfrm>
        </p:spPr>
        <p:txBody>
          <a:bodyPr/>
          <a:lstStyle/>
          <a:p>
            <a:pPr>
              <a:defRPr/>
            </a:pPr>
            <a:r>
              <a:rPr lang="en-US" dirty="0"/>
              <a:t>2. Adverse Event Reporting Process</a:t>
            </a:r>
            <a:br>
              <a:rPr lang="en-US" i="1" dirty="0">
                <a:solidFill>
                  <a:schemeClr val="tx1"/>
                </a:solidFill>
              </a:rPr>
            </a:br>
            <a:br>
              <a:rPr lang="en-US" dirty="0">
                <a:solidFill>
                  <a:schemeClr val="tx1"/>
                </a:solidFill>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C10F569A-D83F-4EE7-9C49-2A879DC10CB3}"/>
              </a:ext>
            </a:extLst>
          </p:cNvPr>
          <p:cNvSpPr>
            <a:spLocks noGrp="1"/>
          </p:cNvSpPr>
          <p:nvPr>
            <p:ph idx="1"/>
          </p:nvPr>
        </p:nvSpPr>
        <p:spPr>
          <a:xfrm>
            <a:off x="533400" y="1371600"/>
            <a:ext cx="8229600" cy="4114800"/>
          </a:xfrm>
        </p:spPr>
        <p:txBody>
          <a:bodyPr/>
          <a:lstStyle/>
          <a:p>
            <a:pPr marL="0" indent="0">
              <a:buNone/>
              <a:defRPr/>
            </a:pPr>
            <a:r>
              <a:rPr lang="en-US" dirty="0"/>
              <a:t>Extensions for Events and RCAs</a:t>
            </a:r>
          </a:p>
          <a:p>
            <a:pPr marL="0" indent="0">
              <a:buNone/>
              <a:defRPr/>
            </a:pPr>
            <a:endParaRPr lang="en-US" dirty="0"/>
          </a:p>
          <a:p>
            <a:pPr>
              <a:defRPr/>
            </a:pPr>
            <a:r>
              <a:rPr lang="en-US" dirty="0"/>
              <a:t>May be granted upon request</a:t>
            </a:r>
          </a:p>
          <a:p>
            <a:pPr lvl="1">
              <a:defRPr/>
            </a:pPr>
            <a:r>
              <a:rPr lang="en-US" dirty="0"/>
              <a:t>Send request with rationale as a comment through online system for that Event/RCA</a:t>
            </a:r>
          </a:p>
          <a:p>
            <a:pPr marL="0" indent="0">
              <a:buFont typeface="Wingdings" panose="05000000000000000000" pitchFamily="2" charset="2"/>
              <a:buNone/>
              <a:defRPr/>
            </a:pPr>
            <a:endParaRPr lang="en-US" dirty="0"/>
          </a:p>
          <a:p>
            <a:pPr>
              <a:defRPr/>
            </a:pPr>
            <a:r>
              <a:rPr lang="en-US" dirty="0"/>
              <a:t>Some extensions granted automatically if time frame for event review is lengthy</a:t>
            </a:r>
          </a:p>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66800" y="609600"/>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9F36E4D8-6B72-4D19-A220-79968F424301}"/>
              </a:ext>
            </a:extLst>
          </p:cNvPr>
          <p:cNvSpPr>
            <a:spLocks noGrp="1" noChangeArrowheads="1"/>
          </p:cNvSpPr>
          <p:nvPr>
            <p:ph idx="1"/>
          </p:nvPr>
        </p:nvSpPr>
        <p:spPr>
          <a:xfrm>
            <a:off x="1049338" y="2362200"/>
            <a:ext cx="7391400" cy="3810000"/>
          </a:xfrm>
        </p:spPr>
        <p:txBody>
          <a:bodyPr/>
          <a:lstStyle/>
          <a:p>
            <a:r>
              <a:rPr lang="en-US" altLang="en-US"/>
              <a:t>A process to improve patient safety</a:t>
            </a:r>
          </a:p>
          <a:p>
            <a:endParaRPr lang="en-US" altLang="en-US"/>
          </a:p>
          <a:p>
            <a:r>
              <a:rPr lang="en-US" altLang="en-US"/>
              <a:t>Emphasis on improving and redesigning systems and processes</a:t>
            </a:r>
          </a:p>
          <a:p>
            <a:endParaRPr lang="en-US" altLang="en-US"/>
          </a:p>
          <a:p>
            <a:r>
              <a:rPr lang="en-US" altLang="en-US"/>
              <a:t>Emphasis </a:t>
            </a:r>
            <a:r>
              <a:rPr lang="en-US" altLang="en-US" u="sng"/>
              <a:t>not</a:t>
            </a:r>
            <a:r>
              <a:rPr lang="en-US" altLang="en-US"/>
              <a:t> on individual performance</a:t>
            </a:r>
          </a:p>
          <a:p>
            <a:endParaRPr lang="en-US" altLang="en-US"/>
          </a:p>
          <a:p>
            <a:r>
              <a:rPr lang="en-US" altLang="en-US"/>
              <a:t>Educational opportunity </a:t>
            </a:r>
          </a:p>
          <a:p>
            <a:endParaRPr lang="en-US" altLang="en-US"/>
          </a:p>
          <a:p>
            <a:r>
              <a:rPr lang="en-US" altLang="en-US"/>
              <a:t>Nonpunitive</a:t>
            </a:r>
          </a:p>
          <a:p>
            <a:endParaRPr lang="en-US" altLang="en-US"/>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97013"/>
            <a:ext cx="6553200" cy="461962"/>
          </a:xfrm>
          <a:prstGeom prst="rect">
            <a:avLst/>
          </a:prstGeom>
          <a:noFill/>
        </p:spPr>
        <p:txBody>
          <a:bodyPr>
            <a:spAutoFit/>
          </a:bodyPr>
          <a:lstStyle/>
          <a:p>
            <a:pPr algn="ctr">
              <a:defRPr/>
            </a:pPr>
            <a:r>
              <a:rPr lang="en-US" sz="2400" b="1" dirty="0">
                <a:latin typeface="+mj-lt"/>
              </a:rPr>
              <a:t>Root Cause Analysis</a:t>
            </a:r>
          </a:p>
        </p:txBody>
      </p:sp>
    </p:spTree>
    <p:extLst>
      <p:ext uri="{BB962C8B-B14F-4D97-AF65-F5344CB8AC3E}">
        <p14:creationId xmlns:p14="http://schemas.microsoft.com/office/powerpoint/2010/main" val="3466572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66800" y="609600"/>
            <a:ext cx="7848600" cy="762000"/>
          </a:xfrm>
        </p:spPr>
        <p:txBody>
          <a:bodyPr/>
          <a:lstStyle/>
          <a:p>
            <a:pPr>
              <a:defRPr/>
            </a:pPr>
            <a:r>
              <a:rPr lang="en-US" dirty="0"/>
              <a:t>3. Root Cause Analysis Reporting Process</a:t>
            </a:r>
          </a:p>
        </p:txBody>
      </p:sp>
      <p:sp>
        <p:nvSpPr>
          <p:cNvPr id="7171" name="Content Placeholder 2">
            <a:extLst>
              <a:ext uri="{FF2B5EF4-FFF2-40B4-BE49-F238E27FC236}">
                <a16:creationId xmlns:a16="http://schemas.microsoft.com/office/drawing/2014/main" id="{94BC49FF-D01E-489D-AFD1-61A90B561CC3}"/>
              </a:ext>
            </a:extLst>
          </p:cNvPr>
          <p:cNvSpPr>
            <a:spLocks noGrp="1" noChangeArrowheads="1"/>
          </p:cNvSpPr>
          <p:nvPr>
            <p:ph idx="1"/>
          </p:nvPr>
        </p:nvSpPr>
        <p:spPr>
          <a:xfrm>
            <a:off x="876300" y="1958975"/>
            <a:ext cx="7391400" cy="3810000"/>
          </a:xfrm>
        </p:spPr>
        <p:txBody>
          <a:bodyPr/>
          <a:lstStyle/>
          <a:p>
            <a:pPr>
              <a:defRPr/>
            </a:pPr>
            <a:r>
              <a:rPr lang="en-US" altLang="en-US" dirty="0"/>
              <a:t> The purpose of the RCA is to uncover the factor(s) that led to and caused a serious preventable adverse event.  </a:t>
            </a:r>
          </a:p>
          <a:p>
            <a:pPr>
              <a:defRPr/>
            </a:pPr>
            <a:r>
              <a:rPr lang="en-US" altLang="en-US" dirty="0"/>
              <a:t>It is not intended to assign blame to individuals or to organizations.  </a:t>
            </a:r>
          </a:p>
          <a:p>
            <a:pPr>
              <a:defRPr/>
            </a:pPr>
            <a:r>
              <a:rPr lang="en-US" altLang="en-US" dirty="0"/>
              <a:t>Only by determining the </a:t>
            </a:r>
            <a:r>
              <a:rPr lang="en-US" altLang="en-US" u="sng" dirty="0"/>
              <a:t>underlying systemic causes</a:t>
            </a:r>
            <a:r>
              <a:rPr lang="en-US" altLang="en-US" dirty="0"/>
              <a:t> of an adverse event can an effective action plan be formulated to minimize the chances of reoccurrence.  </a:t>
            </a:r>
          </a:p>
          <a:p>
            <a:pPr>
              <a:defRPr/>
            </a:pPr>
            <a:r>
              <a:rPr lang="en-US" altLang="en-US" dirty="0"/>
              <a:t>The goal and purpose of the </a:t>
            </a:r>
            <a:r>
              <a:rPr lang="en-US" altLang="en-US" u="sng" dirty="0"/>
              <a:t>Patient Safety Act is to improve system processes and implement best practices in order to prevent similar events from recurring.</a:t>
            </a:r>
            <a:endParaRPr lang="en-US" altLang="en-US" dirty="0"/>
          </a:p>
          <a:p>
            <a:pPr marL="0" indent="0">
              <a:buFont typeface="Arial" panose="020B0604020202020204" pitchFamily="34" charset="0"/>
              <a:buNone/>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97013"/>
            <a:ext cx="6553200" cy="461962"/>
          </a:xfrm>
          <a:prstGeom prst="rect">
            <a:avLst/>
          </a:prstGeom>
          <a:noFill/>
        </p:spPr>
        <p:txBody>
          <a:bodyPr>
            <a:spAutoFit/>
          </a:bodyPr>
          <a:lstStyle/>
          <a:p>
            <a:pPr algn="ctr">
              <a:defRPr/>
            </a:pPr>
            <a:r>
              <a:rPr lang="en-US" sz="2400" b="1" dirty="0">
                <a:latin typeface="+mj-lt"/>
              </a:rPr>
              <a:t>Root Cause Analysis</a:t>
            </a:r>
          </a:p>
        </p:txBody>
      </p:sp>
    </p:spTree>
    <p:extLst>
      <p:ext uri="{BB962C8B-B14F-4D97-AF65-F5344CB8AC3E}">
        <p14:creationId xmlns:p14="http://schemas.microsoft.com/office/powerpoint/2010/main" val="3316747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66800" y="609600"/>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876300" y="2165350"/>
            <a:ext cx="7391400" cy="3810000"/>
          </a:xfrm>
        </p:spPr>
        <p:txBody>
          <a:bodyPr/>
          <a:lstStyle/>
          <a:p>
            <a:pPr marL="0" indent="0">
              <a:buFont typeface="Arial" panose="020B0604020202020204" pitchFamily="34" charset="0"/>
              <a:buNone/>
              <a:defRPr/>
            </a:pPr>
            <a:r>
              <a:rPr lang="en-US" dirty="0"/>
              <a:t>N.J.A.C. 8:43E-10.6(l)* requires the following RCA components**:</a:t>
            </a:r>
          </a:p>
          <a:p>
            <a:pPr marL="0" indent="0">
              <a:buFont typeface="Arial" panose="020B0604020202020204" pitchFamily="34" charset="0"/>
              <a:buNone/>
              <a:defRPr/>
            </a:pPr>
            <a:endParaRPr lang="en-US" dirty="0"/>
          </a:p>
          <a:p>
            <a:pPr>
              <a:defRPr/>
            </a:pPr>
            <a:r>
              <a:rPr lang="en-US" altLang="en-US" dirty="0"/>
              <a:t>A description of the event and the adverse outcome</a:t>
            </a:r>
          </a:p>
          <a:p>
            <a:pPr>
              <a:defRPr/>
            </a:pPr>
            <a:endParaRPr lang="en-US" altLang="en-US" dirty="0"/>
          </a:p>
          <a:p>
            <a:pPr>
              <a:defRPr/>
            </a:pPr>
            <a:r>
              <a:rPr lang="en-US" altLang="en-US" dirty="0"/>
              <a:t>An analysis of why the event happened</a:t>
            </a:r>
          </a:p>
          <a:p>
            <a:pPr lvl="1">
              <a:defRPr/>
            </a:pPr>
            <a:r>
              <a:rPr lang="en-US" altLang="en-US" dirty="0"/>
              <a:t>Direct causes(s)</a:t>
            </a:r>
          </a:p>
          <a:p>
            <a:pPr lvl="1">
              <a:defRPr/>
            </a:pPr>
            <a:r>
              <a:rPr lang="en-US" altLang="en-US" dirty="0"/>
              <a:t>Potential underlying causes related to design/operation of facility systems</a:t>
            </a:r>
          </a:p>
          <a:p>
            <a:pPr>
              <a:defRPr/>
            </a:pPr>
            <a:endParaRPr lang="en-US" altLang="en-US" dirty="0"/>
          </a:p>
          <a:p>
            <a:pPr>
              <a:defRPr/>
            </a:pPr>
            <a:r>
              <a:rPr lang="en-US" altLang="en-US" dirty="0"/>
              <a:t>The corrective actions taken for the patient(s)</a:t>
            </a:r>
          </a:p>
          <a:p>
            <a:pPr>
              <a:defRPr/>
            </a:pPr>
            <a:endParaRPr lang="en-US" altLang="en-US" dirty="0"/>
          </a:p>
          <a:p>
            <a:pPr marL="0" indent="0">
              <a:buFont typeface="Arial" panose="020B0604020202020204" pitchFamily="34" charset="0"/>
              <a:buNone/>
              <a:defRPr/>
            </a:pPr>
            <a:endParaRPr lang="en-US" altLang="en-US" dirty="0"/>
          </a:p>
        </p:txBody>
      </p:sp>
      <p:sp>
        <p:nvSpPr>
          <p:cNvPr id="5" name="TextBox 4">
            <a:extLst>
              <a:ext uri="{FF2B5EF4-FFF2-40B4-BE49-F238E27FC236}">
                <a16:creationId xmlns:a16="http://schemas.microsoft.com/office/drawing/2014/main" id="{DAF73F1A-38F5-442B-B4D0-D046EE724179}"/>
              </a:ext>
            </a:extLst>
          </p:cNvPr>
          <p:cNvSpPr txBox="1"/>
          <p:nvPr/>
        </p:nvSpPr>
        <p:spPr>
          <a:xfrm>
            <a:off x="1295400" y="1524000"/>
            <a:ext cx="6553200" cy="461963"/>
          </a:xfrm>
          <a:prstGeom prst="rect">
            <a:avLst/>
          </a:prstGeom>
          <a:noFill/>
        </p:spPr>
        <p:txBody>
          <a:bodyPr>
            <a:spAutoFit/>
          </a:bodyPr>
          <a:lstStyle/>
          <a:p>
            <a:pPr algn="ctr" eaLnBrk="1" hangingPunct="1">
              <a:buFont typeface="Times New Roman" panose="02020603050405020304" pitchFamily="18" charset="0"/>
              <a:buNone/>
              <a:defRPr/>
            </a:pPr>
            <a:r>
              <a:rPr lang="en-US" sz="2400" b="1" dirty="0">
                <a:latin typeface="+mj-lt"/>
              </a:rPr>
              <a:t>RCA Required Components</a:t>
            </a:r>
          </a:p>
        </p:txBody>
      </p:sp>
      <p:sp>
        <p:nvSpPr>
          <p:cNvPr id="8197" name="TextBox 3">
            <a:extLst>
              <a:ext uri="{FF2B5EF4-FFF2-40B4-BE49-F238E27FC236}">
                <a16:creationId xmlns:a16="http://schemas.microsoft.com/office/drawing/2014/main" id="{DDEC52A6-7E46-496E-A3D9-1D23A373B5F4}"/>
              </a:ext>
            </a:extLst>
          </p:cNvPr>
          <p:cNvSpPr txBox="1">
            <a:spLocks noChangeArrowheads="1"/>
          </p:cNvSpPr>
          <p:nvPr/>
        </p:nvSpPr>
        <p:spPr bwMode="auto">
          <a:xfrm>
            <a:off x="1447800" y="6119966"/>
            <a:ext cx="3810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CC9900"/>
              </a:buClr>
              <a:buSzPct val="170000"/>
              <a:buFont typeface="Times New Roman" panose="02020603050405020304" pitchFamily="18" charset="0"/>
              <a:buChar char="•"/>
              <a:defRPr sz="2000" b="1">
                <a:solidFill>
                  <a:schemeClr val="tx1"/>
                </a:solidFill>
                <a:latin typeface="Georgia" panose="02040502050405020303" pitchFamily="18" charset="0"/>
              </a:defRPr>
            </a:lvl1pPr>
            <a:lvl2pPr>
              <a:spcBef>
                <a:spcPct val="20000"/>
              </a:spcBef>
              <a:buClr>
                <a:srgbClr val="CC9900"/>
              </a:buClr>
              <a:buSzPct val="150000"/>
              <a:buFont typeface="Times New Roman" panose="02020603050405020304" pitchFamily="18" charset="0"/>
              <a:buChar char="•"/>
              <a:defRPr>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lvl="1" eaLnBrk="1" hangingPunct="1">
              <a:spcBef>
                <a:spcPct val="0"/>
              </a:spcBef>
              <a:buClrTx/>
              <a:buSzTx/>
              <a:buFontTx/>
              <a:buNone/>
            </a:pPr>
            <a:r>
              <a:rPr lang="en-US" altLang="en-US" sz="1100" dirty="0">
                <a:latin typeface="Arial" panose="020B0604020202020204" pitchFamily="34" charset="0"/>
              </a:rPr>
              <a:t>*   Link available on the NJ Patient Safety website</a:t>
            </a:r>
          </a:p>
          <a:p>
            <a:pPr lvl="1" eaLnBrk="1" hangingPunct="1">
              <a:spcBef>
                <a:spcPct val="0"/>
              </a:spcBef>
              <a:buClrTx/>
              <a:buSzTx/>
              <a:buFontTx/>
              <a:buNone/>
            </a:pPr>
            <a:r>
              <a:rPr lang="en-US" altLang="en-US" sz="1100" dirty="0">
                <a:latin typeface="Arial" panose="020B0604020202020204" pitchFamily="34" charset="0"/>
              </a:rPr>
              <a:t>** List is not inclusive</a:t>
            </a:r>
          </a:p>
        </p:txBody>
      </p:sp>
    </p:spTree>
    <p:extLst>
      <p:ext uri="{BB962C8B-B14F-4D97-AF65-F5344CB8AC3E}">
        <p14:creationId xmlns:p14="http://schemas.microsoft.com/office/powerpoint/2010/main" val="2934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49338" y="2362200"/>
            <a:ext cx="7391400" cy="3810000"/>
          </a:xfrm>
        </p:spPr>
        <p:txBody>
          <a:bodyPr/>
          <a:lstStyle/>
          <a:p>
            <a:pPr>
              <a:defRPr/>
            </a:pPr>
            <a:r>
              <a:rPr lang="en-US" altLang="en-US" dirty="0"/>
              <a:t>The method to identify other patients having potential to be affected by the same event and corrective action(s)</a:t>
            </a:r>
          </a:p>
          <a:p>
            <a:pPr marL="0" indent="0">
              <a:buFont typeface="Arial" panose="020B0604020202020204" pitchFamily="34" charset="0"/>
              <a:buNone/>
              <a:defRPr/>
            </a:pPr>
            <a:endParaRPr lang="en-US" altLang="en-US" dirty="0"/>
          </a:p>
          <a:p>
            <a:pPr>
              <a:defRPr/>
            </a:pPr>
            <a:r>
              <a:rPr lang="en-US" altLang="en-US" dirty="0"/>
              <a:t>The measures to be put into place or the systematic changes needed to reduce the likelihood of similar events</a:t>
            </a:r>
          </a:p>
          <a:p>
            <a:pPr marL="0" indent="0">
              <a:buFont typeface="Arial" panose="020B0604020202020204" pitchFamily="34" charset="0"/>
              <a:buNone/>
              <a:defRPr/>
            </a:pPr>
            <a:endParaRPr lang="en-US" altLang="en-US" dirty="0"/>
          </a:p>
          <a:p>
            <a:pPr>
              <a:defRPr/>
            </a:pPr>
            <a:r>
              <a:rPr lang="en-US" altLang="en-US" dirty="0"/>
              <a:t>How the corrective action(s) will be monitored to assess their impact</a:t>
            </a:r>
          </a:p>
          <a:p>
            <a:pPr marL="0" indent="0">
              <a:buFont typeface="Arial" panose="020B0604020202020204" pitchFamily="34" charset="0"/>
              <a:buNone/>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461963"/>
          </a:xfrm>
          <a:prstGeom prst="rect">
            <a:avLst/>
          </a:prstGeom>
          <a:noFill/>
        </p:spPr>
        <p:txBody>
          <a:bodyPr>
            <a:spAutoFit/>
          </a:bodyPr>
          <a:lstStyle/>
          <a:p>
            <a:pPr algn="ctr">
              <a:defRPr/>
            </a:pPr>
            <a:r>
              <a:rPr lang="en-US" sz="2400" b="1" dirty="0">
                <a:latin typeface="+mj-lt"/>
              </a:rPr>
              <a:t>RCA Required Components </a:t>
            </a:r>
            <a:r>
              <a:rPr lang="en-US" sz="2400" b="1" i="1" dirty="0">
                <a:latin typeface="+mj-lt"/>
              </a:rPr>
              <a:t>continued</a:t>
            </a:r>
          </a:p>
        </p:txBody>
      </p:sp>
    </p:spTree>
    <p:extLst>
      <p:ext uri="{BB962C8B-B14F-4D97-AF65-F5344CB8AC3E}">
        <p14:creationId xmlns:p14="http://schemas.microsoft.com/office/powerpoint/2010/main" val="237928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61CC5B4-0A87-430F-B3DB-E71FB945D7E6}"/>
              </a:ext>
            </a:extLst>
          </p:cNvPr>
          <p:cNvSpPr>
            <a:spLocks noGrp="1" noChangeArrowheads="1"/>
          </p:cNvSpPr>
          <p:nvPr>
            <p:ph type="title"/>
          </p:nvPr>
        </p:nvSpPr>
        <p:spPr/>
        <p:txBody>
          <a:bodyPr/>
          <a:lstStyle/>
          <a:p>
            <a:pPr eaLnBrk="1" hangingPunct="1">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Reporting Requirements</a:t>
            </a:r>
            <a:endParaRPr lang="en-US" dirty="0"/>
          </a:p>
        </p:txBody>
      </p:sp>
      <p:sp>
        <p:nvSpPr>
          <p:cNvPr id="10244" name="Rectangle 3">
            <a:extLst>
              <a:ext uri="{FF2B5EF4-FFF2-40B4-BE49-F238E27FC236}">
                <a16:creationId xmlns:a16="http://schemas.microsoft.com/office/drawing/2014/main" id="{AA03B1ED-EE7D-401D-BA74-1319A2DEA2B5}"/>
              </a:ext>
            </a:extLst>
          </p:cNvPr>
          <p:cNvSpPr>
            <a:spLocks noGrp="1" noChangeArrowheads="1"/>
          </p:cNvSpPr>
          <p:nvPr>
            <p:ph type="body" idx="1"/>
          </p:nvPr>
        </p:nvSpPr>
        <p:spPr>
          <a:xfrm>
            <a:off x="457200" y="1600200"/>
            <a:ext cx="8229600" cy="4114800"/>
          </a:xfrm>
        </p:spPr>
        <p:txBody>
          <a:bodyPr/>
          <a:lstStyle/>
          <a:p>
            <a:pPr marL="0" indent="0" eaLnBrk="1" hangingPunct="1">
              <a:buFont typeface="Times New Roman" panose="02020603050405020304" pitchFamily="18" charset="0"/>
              <a:buNone/>
            </a:pPr>
            <a:r>
              <a:rPr lang="en-US" altLang="en-US" dirty="0"/>
              <a:t>Patient Safety Act </a:t>
            </a:r>
            <a:r>
              <a:rPr lang="en-US" altLang="en-US" i="1" dirty="0"/>
              <a:t>continued</a:t>
            </a:r>
          </a:p>
          <a:p>
            <a:pPr marL="0" indent="0" eaLnBrk="1" hangingPunct="1">
              <a:buFont typeface="Times New Roman" panose="02020603050405020304" pitchFamily="18" charset="0"/>
              <a:buNone/>
            </a:pPr>
            <a:endParaRPr lang="en-US" altLang="en-US" dirty="0"/>
          </a:p>
          <a:p>
            <a:pPr eaLnBrk="1" hangingPunct="1"/>
            <a:r>
              <a:rPr lang="en-US" altLang="en-US" dirty="0"/>
              <a:t>Confidentiality Protection</a:t>
            </a:r>
          </a:p>
          <a:p>
            <a:pPr marL="0" indent="0" eaLnBrk="1" hangingPunct="1">
              <a:buFont typeface="Times New Roman" panose="02020603050405020304" pitchFamily="18" charset="0"/>
              <a:buNone/>
            </a:pPr>
            <a:endParaRPr lang="en-US" altLang="en-US" dirty="0"/>
          </a:p>
          <a:p>
            <a:pPr eaLnBrk="1" hangingPunct="1"/>
            <a:r>
              <a:rPr lang="en-US" altLang="en-US" dirty="0"/>
              <a:t>Encourages honest, critical self-analysis</a:t>
            </a:r>
          </a:p>
          <a:p>
            <a:pPr eaLnBrk="1" hangingPunct="1"/>
            <a:endParaRPr lang="en-US" altLang="en-US" dirty="0"/>
          </a:p>
          <a:p>
            <a:pPr eaLnBrk="1" hangingPunct="1"/>
            <a:r>
              <a:rPr lang="en-US" altLang="en-US" dirty="0"/>
              <a:t>Restricts	</a:t>
            </a:r>
          </a:p>
          <a:p>
            <a:pPr lvl="1" eaLnBrk="1" hangingPunct="1">
              <a:buClrTx/>
            </a:pPr>
            <a:r>
              <a:rPr lang="en-US" altLang="en-US" dirty="0"/>
              <a:t>Discoverability</a:t>
            </a:r>
          </a:p>
          <a:p>
            <a:pPr lvl="1" eaLnBrk="1" hangingPunct="1">
              <a:buClrTx/>
            </a:pPr>
            <a:r>
              <a:rPr lang="en-US" altLang="en-US" dirty="0"/>
              <a:t>Admissibility</a:t>
            </a:r>
          </a:p>
          <a:p>
            <a:pPr lvl="1" eaLnBrk="1" hangingPunct="1">
              <a:buClrTx/>
            </a:pPr>
            <a:r>
              <a:rPr lang="en-US" altLang="en-US" dirty="0"/>
              <a:t>Disclosure of documents, materials and information</a:t>
            </a:r>
          </a:p>
          <a:p>
            <a:pPr lvl="2" eaLnBrk="1" hangingPunct="1"/>
            <a:r>
              <a:rPr lang="en-US" altLang="en-US" dirty="0"/>
              <a:t>Be clear about separation between Patient Safety and Quality Improvement activities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9219" name="Content Placeholder 2">
            <a:extLst>
              <a:ext uri="{FF2B5EF4-FFF2-40B4-BE49-F238E27FC236}">
                <a16:creationId xmlns:a16="http://schemas.microsoft.com/office/drawing/2014/main" id="{23196488-1C6C-4B48-B24F-C7023ED0D320}"/>
              </a:ext>
            </a:extLst>
          </p:cNvPr>
          <p:cNvSpPr>
            <a:spLocks noGrp="1" noChangeArrowheads="1"/>
          </p:cNvSpPr>
          <p:nvPr>
            <p:ph idx="1"/>
          </p:nvPr>
        </p:nvSpPr>
        <p:spPr/>
        <p:txBody>
          <a:bodyPr/>
          <a:lstStyle/>
          <a:p>
            <a:pPr>
              <a:defRPr/>
            </a:pPr>
            <a:r>
              <a:rPr lang="en-US" altLang="en-US" dirty="0"/>
              <a:t>RCA Report  Questions</a:t>
            </a:r>
          </a:p>
          <a:p>
            <a:pPr>
              <a:defRPr/>
            </a:pPr>
            <a:endParaRPr lang="en-US" altLang="en-US" dirty="0"/>
          </a:p>
          <a:p>
            <a:pPr>
              <a:defRPr/>
            </a:pPr>
            <a:r>
              <a:rPr lang="en-US" altLang="en-US" dirty="0"/>
              <a:t>Initial Event Reviewer’s Comments</a:t>
            </a:r>
          </a:p>
          <a:p>
            <a:pPr>
              <a:defRPr/>
            </a:pPr>
            <a:endParaRPr lang="en-US" altLang="en-US" dirty="0"/>
          </a:p>
          <a:p>
            <a:pPr>
              <a:defRPr/>
            </a:pPr>
            <a:r>
              <a:rPr lang="en-US" altLang="en-US" dirty="0"/>
              <a:t>Literature Review</a:t>
            </a:r>
          </a:p>
          <a:p>
            <a:pPr>
              <a:defRPr/>
            </a:pPr>
            <a:endParaRPr lang="en-US" altLang="en-US" dirty="0"/>
          </a:p>
          <a:p>
            <a:pPr>
              <a:defRPr/>
            </a:pPr>
            <a:r>
              <a:rPr lang="en-US" altLang="en-US" dirty="0"/>
              <a:t>Information Consulted</a:t>
            </a:r>
          </a:p>
          <a:p>
            <a:pPr lvl="1">
              <a:defRPr/>
            </a:pPr>
            <a:r>
              <a:rPr lang="en-US" altLang="en-US" dirty="0"/>
              <a:t>Literature cited in </a:t>
            </a:r>
            <a:r>
              <a:rPr lang="en-US" altLang="en-US" b="1" dirty="0"/>
              <a:t>ALL</a:t>
            </a:r>
            <a:r>
              <a:rPr lang="en-US" altLang="en-US" dirty="0"/>
              <a:t> RCAs</a:t>
            </a:r>
          </a:p>
          <a:p>
            <a:pPr lvl="1">
              <a:defRPr/>
            </a:pPr>
            <a:r>
              <a:rPr lang="en-US" altLang="en-US" dirty="0"/>
              <a:t>Information in this field is accessible to all facilities</a:t>
            </a:r>
          </a:p>
          <a:p>
            <a:pPr marL="457200" lvl="1" indent="0">
              <a:buFont typeface="Arial" panose="020B0604020202020204" pitchFamily="34" charset="0"/>
              <a:buNone/>
              <a:defRPr/>
            </a:pPr>
            <a:endParaRPr lang="en-US" altLang="en-US" dirty="0"/>
          </a:p>
          <a:p>
            <a:pPr>
              <a:defRPr/>
            </a:pPr>
            <a:r>
              <a:rPr lang="en-US" altLang="en-US" dirty="0"/>
              <a:t>RCA Form Definitions</a:t>
            </a:r>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461963"/>
          </a:xfrm>
          <a:prstGeom prst="rect">
            <a:avLst/>
          </a:prstGeom>
          <a:noFill/>
        </p:spPr>
        <p:txBody>
          <a:bodyPr>
            <a:spAutoFit/>
          </a:bodyPr>
          <a:lstStyle/>
          <a:p>
            <a:pPr algn="ctr">
              <a:defRPr/>
            </a:pPr>
            <a:r>
              <a:rPr lang="en-US" sz="2400" b="1" dirty="0">
                <a:latin typeface="+mj-lt"/>
              </a:rPr>
              <a:t>RCA Resources</a:t>
            </a:r>
            <a:endParaRPr lang="en-US" sz="2400" b="1" i="1" dirty="0">
              <a:latin typeface="+mj-lt"/>
            </a:endParaRPr>
          </a:p>
        </p:txBody>
      </p:sp>
    </p:spTree>
    <p:extLst>
      <p:ext uri="{BB962C8B-B14F-4D97-AF65-F5344CB8AC3E}">
        <p14:creationId xmlns:p14="http://schemas.microsoft.com/office/powerpoint/2010/main" val="2094544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49338" y="2514600"/>
            <a:ext cx="7391400" cy="3810000"/>
          </a:xfrm>
        </p:spPr>
        <p:txBody>
          <a:bodyPr/>
          <a:lstStyle/>
          <a:p>
            <a:pPr>
              <a:defRPr/>
            </a:pPr>
            <a:r>
              <a:rPr lang="en-US" altLang="en-US" dirty="0"/>
              <a:t>Ad hoc under Patient Safety Committee</a:t>
            </a:r>
          </a:p>
          <a:p>
            <a:pPr lvl="1">
              <a:defRPr/>
            </a:pPr>
            <a:r>
              <a:rPr lang="en-US" altLang="en-US" dirty="0"/>
              <a:t>Distinct from QI activities</a:t>
            </a:r>
          </a:p>
          <a:p>
            <a:pPr lvl="1">
              <a:defRPr/>
            </a:pPr>
            <a:endParaRPr lang="en-US" altLang="en-US" dirty="0"/>
          </a:p>
          <a:p>
            <a:pPr>
              <a:defRPr/>
            </a:pPr>
            <a:r>
              <a:rPr lang="en-US" altLang="en-US" dirty="0"/>
              <a:t>Multidisciplinary and diverse</a:t>
            </a:r>
          </a:p>
          <a:p>
            <a:pPr lvl="1">
              <a:defRPr/>
            </a:pPr>
            <a:r>
              <a:rPr lang="en-US" altLang="en-US" dirty="0"/>
              <a:t>Leadership involvement</a:t>
            </a:r>
          </a:p>
          <a:p>
            <a:pPr lvl="1">
              <a:defRPr/>
            </a:pPr>
            <a:r>
              <a:rPr lang="en-US" altLang="en-US" dirty="0"/>
              <a:t>Subject matter experts</a:t>
            </a:r>
          </a:p>
          <a:p>
            <a:pPr lvl="1">
              <a:defRPr/>
            </a:pPr>
            <a:r>
              <a:rPr lang="en-US" altLang="en-US" dirty="0"/>
              <a:t>Front line staff</a:t>
            </a:r>
          </a:p>
          <a:p>
            <a:pPr lvl="1">
              <a:defRPr/>
            </a:pPr>
            <a:r>
              <a:rPr lang="en-US" altLang="en-US" dirty="0"/>
              <a:t>Staff involved in event?</a:t>
            </a:r>
          </a:p>
          <a:p>
            <a:pPr marL="457200" lvl="1" indent="0">
              <a:buFont typeface="Arial" panose="020B0604020202020204" pitchFamily="34" charset="0"/>
              <a:buNone/>
              <a:defRPr/>
            </a:pPr>
            <a:endParaRPr lang="en-US" altLang="en-US" dirty="0"/>
          </a:p>
          <a:p>
            <a:pPr>
              <a:defRPr/>
            </a:pPr>
            <a:r>
              <a:rPr lang="en-US" altLang="en-US" dirty="0"/>
              <a:t>Commitment to RCA Process</a:t>
            </a:r>
          </a:p>
          <a:p>
            <a:pPr lvl="1">
              <a:defRPr/>
            </a:pPr>
            <a:r>
              <a:rPr lang="en-US" altLang="en-US" dirty="0"/>
              <a:t>Resources </a:t>
            </a:r>
          </a:p>
          <a:p>
            <a:pPr>
              <a:defRPr/>
            </a:pPr>
            <a:endParaRPr lang="en-US" altLang="en-US" dirty="0"/>
          </a:p>
          <a:p>
            <a:pPr>
              <a:defRPr/>
            </a:pPr>
            <a:endParaRPr lang="en-US" altLang="en-US" dirty="0"/>
          </a:p>
          <a:p>
            <a:pPr marL="0" indent="0">
              <a:buFont typeface="Arial" panose="020B0604020202020204" pitchFamily="34" charset="0"/>
              <a:buNone/>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831850"/>
          </a:xfrm>
          <a:prstGeom prst="rect">
            <a:avLst/>
          </a:prstGeom>
          <a:noFill/>
        </p:spPr>
        <p:txBody>
          <a:bodyPr>
            <a:spAutoFit/>
          </a:bodyPr>
          <a:lstStyle/>
          <a:p>
            <a:pPr algn="ctr">
              <a:defRPr/>
            </a:pPr>
            <a:r>
              <a:rPr lang="en-US" sz="2400" b="1" dirty="0">
                <a:latin typeface="+mj-lt"/>
              </a:rPr>
              <a:t>RCA: General Information</a:t>
            </a:r>
          </a:p>
          <a:p>
            <a:pPr algn="ctr">
              <a:defRPr/>
            </a:pPr>
            <a:r>
              <a:rPr lang="en-US" sz="2400" b="1" dirty="0">
                <a:latin typeface="+mj-lt"/>
              </a:rPr>
              <a:t>RCA Team</a:t>
            </a:r>
            <a:endParaRPr lang="en-US" sz="2400" b="1" i="1" dirty="0">
              <a:latin typeface="+mj-lt"/>
            </a:endParaRPr>
          </a:p>
        </p:txBody>
      </p:sp>
    </p:spTree>
    <p:extLst>
      <p:ext uri="{BB962C8B-B14F-4D97-AF65-F5344CB8AC3E}">
        <p14:creationId xmlns:p14="http://schemas.microsoft.com/office/powerpoint/2010/main" val="4179822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12291" name="Content Placeholder 2">
            <a:extLst>
              <a:ext uri="{FF2B5EF4-FFF2-40B4-BE49-F238E27FC236}">
                <a16:creationId xmlns:a16="http://schemas.microsoft.com/office/drawing/2014/main" id="{3091D11C-0D16-45F8-B28F-167963466990}"/>
              </a:ext>
            </a:extLst>
          </p:cNvPr>
          <p:cNvSpPr>
            <a:spLocks noGrp="1" noChangeArrowheads="1"/>
          </p:cNvSpPr>
          <p:nvPr>
            <p:ph idx="1"/>
          </p:nvPr>
        </p:nvSpPr>
        <p:spPr>
          <a:xfrm>
            <a:off x="876300" y="2590800"/>
            <a:ext cx="7391400" cy="3810000"/>
          </a:xfrm>
        </p:spPr>
        <p:txBody>
          <a:bodyPr/>
          <a:lstStyle/>
          <a:p>
            <a:r>
              <a:rPr lang="en-US" altLang="en-US"/>
              <a:t>Review number and trend of similar events in the same Event Classification</a:t>
            </a:r>
          </a:p>
          <a:p>
            <a:endParaRPr lang="en-US" altLang="en-US"/>
          </a:p>
          <a:p>
            <a:r>
              <a:rPr lang="en-US" altLang="en-US"/>
              <a:t>Review prior root causes and action plans  </a:t>
            </a:r>
          </a:p>
          <a:p>
            <a:endParaRPr lang="en-US" altLang="en-US"/>
          </a:p>
          <a:p>
            <a:r>
              <a:rPr lang="en-US" altLang="en-US"/>
              <a:t>Review effectiveness of prior action plans</a:t>
            </a:r>
          </a:p>
          <a:p>
            <a:endParaRPr lang="en-US" altLang="en-US"/>
          </a:p>
          <a:p>
            <a:r>
              <a:rPr lang="en-US" altLang="en-US"/>
              <a:t>Review how serious preventable adverse events are identified</a:t>
            </a:r>
          </a:p>
          <a:p>
            <a:endParaRPr lang="en-US" altLang="en-US"/>
          </a:p>
          <a:p>
            <a:endParaRPr lang="en-US" altLang="en-US"/>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831850"/>
          </a:xfrm>
          <a:prstGeom prst="rect">
            <a:avLst/>
          </a:prstGeom>
          <a:noFill/>
        </p:spPr>
        <p:txBody>
          <a:bodyPr>
            <a:spAutoFit/>
          </a:bodyPr>
          <a:lstStyle/>
          <a:p>
            <a:pPr algn="ctr">
              <a:defRPr/>
            </a:pPr>
            <a:r>
              <a:rPr lang="en-US" sz="2400" b="1" dirty="0">
                <a:latin typeface="+mj-lt"/>
              </a:rPr>
              <a:t>RCA: General Information</a:t>
            </a:r>
          </a:p>
          <a:p>
            <a:pPr algn="ctr">
              <a:defRPr/>
            </a:pPr>
            <a:r>
              <a:rPr lang="en-US" sz="2400" b="1" dirty="0">
                <a:latin typeface="+mj-lt"/>
              </a:rPr>
              <a:t>Prior Similar Events</a:t>
            </a:r>
            <a:endParaRPr lang="en-US" sz="2400" b="1" i="1" dirty="0">
              <a:latin typeface="+mj-lt"/>
            </a:endParaRPr>
          </a:p>
        </p:txBody>
      </p:sp>
    </p:spTree>
    <p:extLst>
      <p:ext uri="{BB962C8B-B14F-4D97-AF65-F5344CB8AC3E}">
        <p14:creationId xmlns:p14="http://schemas.microsoft.com/office/powerpoint/2010/main" val="2826322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49338" y="2209800"/>
            <a:ext cx="7391400" cy="3810000"/>
          </a:xfrm>
        </p:spPr>
        <p:txBody>
          <a:bodyPr/>
          <a:lstStyle/>
          <a:p>
            <a:pPr>
              <a:defRPr/>
            </a:pPr>
            <a:r>
              <a:rPr lang="en-US" altLang="en-US" dirty="0"/>
              <a:t>Detailed chronological narrative</a:t>
            </a:r>
          </a:p>
          <a:p>
            <a:pPr>
              <a:defRPr/>
            </a:pPr>
            <a:endParaRPr lang="en-US" altLang="en-US" dirty="0"/>
          </a:p>
          <a:p>
            <a:pPr>
              <a:defRPr/>
            </a:pPr>
            <a:r>
              <a:rPr lang="en-US" altLang="en-US" dirty="0"/>
              <a:t>Who, what, when, where and how</a:t>
            </a:r>
          </a:p>
          <a:p>
            <a:pPr>
              <a:defRPr/>
            </a:pPr>
            <a:endParaRPr lang="en-US" altLang="en-US" dirty="0"/>
          </a:p>
          <a:p>
            <a:pPr>
              <a:defRPr/>
            </a:pPr>
            <a:r>
              <a:rPr lang="en-US" altLang="en-US" dirty="0"/>
              <a:t>Clear, complete and understandable</a:t>
            </a:r>
          </a:p>
          <a:p>
            <a:pPr>
              <a:defRPr/>
            </a:pPr>
            <a:endParaRPr lang="en-US" altLang="en-US" dirty="0"/>
          </a:p>
          <a:p>
            <a:pPr>
              <a:defRPr/>
            </a:pPr>
            <a:r>
              <a:rPr lang="en-US" altLang="en-US" dirty="0"/>
              <a:t>Include the direct cause of the event</a:t>
            </a:r>
          </a:p>
          <a:p>
            <a:pPr>
              <a:defRPr/>
            </a:pPr>
            <a:endParaRPr lang="en-US" altLang="en-US" dirty="0"/>
          </a:p>
          <a:p>
            <a:pPr>
              <a:defRPr/>
            </a:pPr>
            <a:r>
              <a:rPr lang="en-US" altLang="en-US" dirty="0"/>
              <a:t>Include any factors that may have contributed to the occurrence of the event.</a:t>
            </a:r>
          </a:p>
          <a:p>
            <a:pPr>
              <a:defRPr/>
            </a:pPr>
            <a:endParaRPr lang="en-US" altLang="en-US" dirty="0"/>
          </a:p>
          <a:p>
            <a:pPr marL="0" indent="0">
              <a:buFont typeface="Arial" panose="020B0604020202020204" pitchFamily="34" charset="0"/>
              <a:buNone/>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461963"/>
          </a:xfrm>
          <a:prstGeom prst="rect">
            <a:avLst/>
          </a:prstGeom>
          <a:noFill/>
        </p:spPr>
        <p:txBody>
          <a:bodyPr>
            <a:spAutoFit/>
          </a:bodyPr>
          <a:lstStyle/>
          <a:p>
            <a:pPr algn="ctr">
              <a:defRPr/>
            </a:pPr>
            <a:r>
              <a:rPr lang="en-US" sz="2400" b="1" dirty="0">
                <a:latin typeface="+mj-lt"/>
              </a:rPr>
              <a:t>RCA: Facts of the Event</a:t>
            </a:r>
            <a:endParaRPr lang="en-US" sz="2400" b="1" i="1" dirty="0">
              <a:latin typeface="+mj-lt"/>
            </a:endParaRPr>
          </a:p>
        </p:txBody>
      </p:sp>
    </p:spTree>
    <p:extLst>
      <p:ext uri="{BB962C8B-B14F-4D97-AF65-F5344CB8AC3E}">
        <p14:creationId xmlns:p14="http://schemas.microsoft.com/office/powerpoint/2010/main" val="2488154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49338" y="2362200"/>
            <a:ext cx="7391400" cy="3810000"/>
          </a:xfrm>
        </p:spPr>
        <p:txBody>
          <a:bodyPr/>
          <a:lstStyle/>
          <a:p>
            <a:pPr>
              <a:defRPr/>
            </a:pPr>
            <a:r>
              <a:rPr lang="en-US" dirty="0"/>
              <a:t>Do NOT copy and paste medical records or autopsy reports into the RCA</a:t>
            </a:r>
          </a:p>
          <a:p>
            <a:pPr lvl="1">
              <a:defRPr/>
            </a:pPr>
            <a:r>
              <a:rPr lang="en-US" dirty="0"/>
              <a:t>Summarize the pertinent information that is related to the event (e.g., lab results, diagnostic studies, etc.)  </a:t>
            </a:r>
          </a:p>
          <a:p>
            <a:pPr marL="0" indent="0">
              <a:buFont typeface="Arial" panose="020B0604020202020204" pitchFamily="34" charset="0"/>
              <a:buNone/>
              <a:defRPr/>
            </a:pPr>
            <a:endParaRPr lang="en-US" altLang="en-US" dirty="0"/>
          </a:p>
          <a:p>
            <a:pPr>
              <a:defRPr/>
            </a:pPr>
            <a:r>
              <a:rPr lang="en-US" dirty="0"/>
              <a:t>Remember that the </a:t>
            </a:r>
            <a:r>
              <a:rPr lang="en-US" dirty="0" err="1"/>
              <a:t>MyNJ</a:t>
            </a:r>
            <a:r>
              <a:rPr lang="en-US" dirty="0"/>
              <a:t> Portal has a </a:t>
            </a:r>
            <a:r>
              <a:rPr lang="en-US" i="1" u="sng" dirty="0"/>
              <a:t>two-hour time limit</a:t>
            </a:r>
          </a:p>
          <a:p>
            <a:pPr marL="0" indent="0">
              <a:buFont typeface="Arial" panose="020B0604020202020204" pitchFamily="34" charset="0"/>
              <a:buNone/>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461963"/>
          </a:xfrm>
          <a:prstGeom prst="rect">
            <a:avLst/>
          </a:prstGeom>
          <a:noFill/>
        </p:spPr>
        <p:txBody>
          <a:bodyPr>
            <a:spAutoFit/>
          </a:bodyPr>
          <a:lstStyle/>
          <a:p>
            <a:pPr algn="ctr">
              <a:defRPr/>
            </a:pPr>
            <a:r>
              <a:rPr lang="en-US" sz="2400" b="1" dirty="0">
                <a:latin typeface="+mj-lt"/>
              </a:rPr>
              <a:t>RCA: Facts of the Event </a:t>
            </a:r>
            <a:r>
              <a:rPr lang="en-US" sz="2400" b="1" i="1" dirty="0">
                <a:latin typeface="+mj-lt"/>
              </a:rPr>
              <a:t>continued</a:t>
            </a:r>
          </a:p>
        </p:txBody>
      </p:sp>
    </p:spTree>
    <p:extLst>
      <p:ext uri="{BB962C8B-B14F-4D97-AF65-F5344CB8AC3E}">
        <p14:creationId xmlns:p14="http://schemas.microsoft.com/office/powerpoint/2010/main" val="1983923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49338" y="2362200"/>
            <a:ext cx="7408862" cy="3810000"/>
          </a:xfrm>
        </p:spPr>
        <p:txBody>
          <a:bodyPr/>
          <a:lstStyle/>
          <a:p>
            <a:pPr>
              <a:defRPr/>
            </a:pPr>
            <a:r>
              <a:rPr lang="en-US" dirty="0"/>
              <a:t>Answer all Reviewer comments/questions</a:t>
            </a:r>
          </a:p>
          <a:p>
            <a:pPr lvl="1">
              <a:defRPr/>
            </a:pPr>
            <a:r>
              <a:rPr lang="en-US" dirty="0"/>
              <a:t>Helps provide a complete picture of the event and analysis</a:t>
            </a:r>
          </a:p>
          <a:p>
            <a:pPr lvl="1">
              <a:defRPr/>
            </a:pPr>
            <a:r>
              <a:rPr lang="en-US" i="1" dirty="0">
                <a:solidFill>
                  <a:srgbClr val="FF0000"/>
                </a:solidFill>
              </a:rPr>
              <a:t>Check for Event Reviewer comments which should be </a:t>
            </a:r>
          </a:p>
          <a:p>
            <a:pPr marL="457200" lvl="1" indent="0">
              <a:buNone/>
              <a:defRPr/>
            </a:pPr>
            <a:r>
              <a:rPr lang="en-US" i="1" dirty="0">
                <a:solidFill>
                  <a:srgbClr val="FF0000"/>
                </a:solidFill>
              </a:rPr>
              <a:t>     addressed in the RCA</a:t>
            </a:r>
          </a:p>
          <a:p>
            <a:pPr marL="457200" lvl="1" indent="0">
              <a:buFont typeface="Arial" panose="020B0604020202020204" pitchFamily="34" charset="0"/>
              <a:buNone/>
              <a:defRPr/>
            </a:pPr>
            <a:endParaRPr lang="en-US" dirty="0"/>
          </a:p>
          <a:p>
            <a:pPr>
              <a:defRPr/>
            </a:pPr>
            <a:r>
              <a:rPr lang="en-US" dirty="0"/>
              <a:t>Some facilities will copy and paste the comments/questions into a word document</a:t>
            </a:r>
          </a:p>
          <a:p>
            <a:pPr lvl="1">
              <a:defRPr/>
            </a:pPr>
            <a:r>
              <a:rPr lang="en-US" dirty="0"/>
              <a:t>Respond to each comment/question</a:t>
            </a:r>
          </a:p>
          <a:p>
            <a:pPr lvl="1">
              <a:defRPr/>
            </a:pPr>
            <a:r>
              <a:rPr lang="en-US" dirty="0"/>
              <a:t>Copy and paste this information into RCA: Facts of the Event item #2, which has an unlimited field of characters  </a:t>
            </a:r>
          </a:p>
          <a:p>
            <a:pPr>
              <a:defRPr/>
            </a:pPr>
            <a:endParaRPr lang="en-US" dirty="0"/>
          </a:p>
          <a:p>
            <a:pPr marL="0" indent="0">
              <a:buFont typeface="Arial" panose="020B0604020202020204" pitchFamily="34" charset="0"/>
              <a:buNone/>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461963"/>
          </a:xfrm>
          <a:prstGeom prst="rect">
            <a:avLst/>
          </a:prstGeom>
          <a:noFill/>
        </p:spPr>
        <p:txBody>
          <a:bodyPr>
            <a:spAutoFit/>
          </a:bodyPr>
          <a:lstStyle/>
          <a:p>
            <a:pPr algn="ctr">
              <a:defRPr/>
            </a:pPr>
            <a:r>
              <a:rPr lang="en-US" sz="2400" b="1" dirty="0">
                <a:latin typeface="+mj-lt"/>
              </a:rPr>
              <a:t>RCA: Facts of the Event </a:t>
            </a:r>
            <a:r>
              <a:rPr lang="en-US" sz="2400" b="1" i="1" dirty="0">
                <a:latin typeface="+mj-lt"/>
              </a:rPr>
              <a:t>continued</a:t>
            </a:r>
          </a:p>
        </p:txBody>
      </p:sp>
    </p:spTree>
    <p:extLst>
      <p:ext uri="{BB962C8B-B14F-4D97-AF65-F5344CB8AC3E}">
        <p14:creationId xmlns:p14="http://schemas.microsoft.com/office/powerpoint/2010/main" val="3447581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49338" y="2362200"/>
            <a:ext cx="7391400" cy="3810000"/>
          </a:xfrm>
        </p:spPr>
        <p:txBody>
          <a:bodyPr/>
          <a:lstStyle/>
          <a:p>
            <a:pPr>
              <a:defRPr/>
            </a:pPr>
            <a:r>
              <a:rPr lang="en-US" altLang="en-US" dirty="0"/>
              <a:t>Provide enough detail so that a person unfamiliar with the event can understand what happened</a:t>
            </a:r>
          </a:p>
          <a:p>
            <a:pPr lvl="1">
              <a:defRPr/>
            </a:pPr>
            <a:r>
              <a:rPr lang="en-US" altLang="en-US" dirty="0"/>
              <a:t>Request other staff to review for clarity</a:t>
            </a:r>
          </a:p>
          <a:p>
            <a:pPr lvl="1">
              <a:defRPr/>
            </a:pPr>
            <a:endParaRPr lang="en-US" altLang="en-US" dirty="0"/>
          </a:p>
          <a:p>
            <a:pPr marL="400050">
              <a:defRPr/>
            </a:pPr>
            <a:r>
              <a:rPr lang="en-US" dirty="0"/>
              <a:t>The section “RCA: Facts of the Event item#2” is an unlimited text field</a:t>
            </a:r>
          </a:p>
          <a:p>
            <a:pPr marL="800100" lvl="1">
              <a:defRPr/>
            </a:pPr>
            <a:r>
              <a:rPr lang="en-US" dirty="0"/>
              <a:t>Auto-populates information from the event report</a:t>
            </a:r>
          </a:p>
          <a:p>
            <a:pPr marL="800100" lvl="1">
              <a:defRPr/>
            </a:pPr>
            <a:r>
              <a:rPr lang="en-US" dirty="0"/>
              <a:t>VERIFY information is accurate</a:t>
            </a:r>
          </a:p>
          <a:p>
            <a:pPr marL="800100" lvl="1">
              <a:defRPr/>
            </a:pPr>
            <a:r>
              <a:rPr lang="en-US" dirty="0"/>
              <a:t>Include </a:t>
            </a:r>
            <a:r>
              <a:rPr lang="en-US" u="sng" dirty="0"/>
              <a:t>detailed</a:t>
            </a:r>
            <a:r>
              <a:rPr lang="en-US" dirty="0"/>
              <a:t> facts of the </a:t>
            </a:r>
            <a:r>
              <a:rPr lang="en-US" u="sng" dirty="0"/>
              <a:t>entire</a:t>
            </a:r>
            <a:r>
              <a:rPr lang="en-US" dirty="0"/>
              <a:t> event</a:t>
            </a:r>
          </a:p>
          <a:p>
            <a:pPr marL="800100" lvl="1">
              <a:defRPr/>
            </a:pPr>
            <a:r>
              <a:rPr lang="en-US" i="1" u="sng" dirty="0"/>
              <a:t>Add any additional pertinent information regarding the event. </a:t>
            </a:r>
            <a:endParaRPr lang="en-US" altLang="en-US" dirty="0"/>
          </a:p>
          <a:p>
            <a:pPr marL="457200" lvl="1" indent="0">
              <a:buFont typeface="Arial" panose="020B0604020202020204" pitchFamily="34" charset="0"/>
              <a:buNone/>
              <a:defRPr/>
            </a:pPr>
            <a:endParaRPr lang="en-US" altLang="en-US" dirty="0"/>
          </a:p>
          <a:p>
            <a:pPr marL="0" indent="0">
              <a:buFont typeface="Arial" panose="020B0604020202020204" pitchFamily="34" charset="0"/>
              <a:buNone/>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461963"/>
          </a:xfrm>
          <a:prstGeom prst="rect">
            <a:avLst/>
          </a:prstGeom>
          <a:noFill/>
        </p:spPr>
        <p:txBody>
          <a:bodyPr>
            <a:spAutoFit/>
          </a:bodyPr>
          <a:lstStyle/>
          <a:p>
            <a:pPr algn="ctr">
              <a:defRPr/>
            </a:pPr>
            <a:r>
              <a:rPr lang="en-US" sz="2400" b="1" dirty="0">
                <a:latin typeface="+mj-lt"/>
              </a:rPr>
              <a:t>RCA: Facts of the Event </a:t>
            </a:r>
            <a:r>
              <a:rPr lang="en-US" sz="2400" b="1" i="1" dirty="0">
                <a:latin typeface="+mj-lt"/>
              </a:rPr>
              <a:t>continued</a:t>
            </a:r>
          </a:p>
        </p:txBody>
      </p:sp>
    </p:spTree>
    <p:extLst>
      <p:ext uri="{BB962C8B-B14F-4D97-AF65-F5344CB8AC3E}">
        <p14:creationId xmlns:p14="http://schemas.microsoft.com/office/powerpoint/2010/main" val="2319864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876300" y="2133600"/>
            <a:ext cx="7391400" cy="3810000"/>
          </a:xfrm>
        </p:spPr>
        <p:txBody>
          <a:bodyPr/>
          <a:lstStyle/>
          <a:p>
            <a:pPr marL="57150" indent="0">
              <a:buFont typeface="Arial" panose="020B0604020202020204" pitchFamily="34" charset="0"/>
              <a:buNone/>
              <a:defRPr/>
            </a:pPr>
            <a:r>
              <a:rPr lang="en-US" altLang="en-US" dirty="0"/>
              <a:t>RCA Discussion</a:t>
            </a:r>
          </a:p>
          <a:p>
            <a:pPr marL="57150" indent="0">
              <a:buFont typeface="Arial" panose="020B0604020202020204" pitchFamily="34" charset="0"/>
              <a:buNone/>
              <a:defRPr/>
            </a:pPr>
            <a:endParaRPr lang="en-US" altLang="en-US" dirty="0"/>
          </a:p>
          <a:p>
            <a:pPr>
              <a:defRPr/>
            </a:pPr>
            <a:r>
              <a:rPr lang="en-US" altLang="en-US" dirty="0"/>
              <a:t>Provide a comprehensive description of the analysis process and findings</a:t>
            </a:r>
          </a:p>
          <a:p>
            <a:pPr>
              <a:defRPr/>
            </a:pPr>
            <a:endParaRPr lang="en-US" altLang="en-US" dirty="0"/>
          </a:p>
          <a:p>
            <a:pPr>
              <a:defRPr/>
            </a:pPr>
            <a:r>
              <a:rPr lang="en-US" altLang="en-US" dirty="0"/>
              <a:t>Document all systems/processes reviewed</a:t>
            </a:r>
          </a:p>
          <a:p>
            <a:pPr lvl="1">
              <a:defRPr/>
            </a:pPr>
            <a:r>
              <a:rPr lang="en-US" altLang="en-US" dirty="0"/>
              <a:t>Explain how the RCA Team reached its conclusions</a:t>
            </a:r>
          </a:p>
          <a:p>
            <a:pPr lvl="1">
              <a:defRPr/>
            </a:pPr>
            <a:endParaRPr lang="en-US" altLang="en-US" dirty="0"/>
          </a:p>
          <a:p>
            <a:pPr>
              <a:defRPr/>
            </a:pPr>
            <a:r>
              <a:rPr lang="en-US" altLang="en-US" dirty="0"/>
              <a:t>RCA Reviewer was not present at the time of the event or for the RCA Discussions</a:t>
            </a:r>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461963"/>
          </a:xfrm>
          <a:prstGeom prst="rect">
            <a:avLst/>
          </a:prstGeom>
          <a:noFill/>
        </p:spPr>
        <p:txBody>
          <a:bodyPr>
            <a:spAutoFit/>
          </a:bodyPr>
          <a:lstStyle/>
          <a:p>
            <a:pPr algn="ctr">
              <a:defRPr/>
            </a:pPr>
            <a:r>
              <a:rPr lang="en-US" sz="2400" b="1" dirty="0">
                <a:latin typeface="+mj-lt"/>
              </a:rPr>
              <a:t>RCA: Facts of the Event </a:t>
            </a:r>
            <a:r>
              <a:rPr lang="en-US" sz="2400" b="1" i="1" dirty="0">
                <a:latin typeface="+mj-lt"/>
              </a:rPr>
              <a:t>continued</a:t>
            </a:r>
          </a:p>
        </p:txBody>
      </p:sp>
    </p:spTree>
    <p:extLst>
      <p:ext uri="{BB962C8B-B14F-4D97-AF65-F5344CB8AC3E}">
        <p14:creationId xmlns:p14="http://schemas.microsoft.com/office/powerpoint/2010/main" val="4109080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876300" y="2057400"/>
            <a:ext cx="7391400" cy="3810000"/>
          </a:xfrm>
        </p:spPr>
        <p:txBody>
          <a:bodyPr/>
          <a:lstStyle/>
          <a:p>
            <a:pPr>
              <a:defRPr/>
            </a:pPr>
            <a:r>
              <a:rPr lang="en-US" altLang="en-US" dirty="0"/>
              <a:t>Use the Facts of the Event to examine why the event occurred</a:t>
            </a:r>
          </a:p>
          <a:p>
            <a:pPr>
              <a:defRPr/>
            </a:pPr>
            <a:endParaRPr lang="en-US" altLang="en-US" dirty="0"/>
          </a:p>
          <a:p>
            <a:pPr>
              <a:defRPr/>
            </a:pPr>
            <a:r>
              <a:rPr lang="en-US" altLang="en-US" dirty="0"/>
              <a:t>When choosing a root cause, fully explore all other options before choosing “Other”</a:t>
            </a:r>
          </a:p>
          <a:p>
            <a:pPr lvl="1">
              <a:defRPr/>
            </a:pPr>
            <a:r>
              <a:rPr lang="en-US" altLang="en-US" dirty="0"/>
              <a:t>RCA Form Definitions on PSRS website</a:t>
            </a:r>
          </a:p>
          <a:p>
            <a:pPr>
              <a:defRPr/>
            </a:pPr>
            <a:endParaRPr lang="en-US" altLang="en-US" dirty="0"/>
          </a:p>
          <a:p>
            <a:pPr>
              <a:defRPr/>
            </a:pPr>
            <a:r>
              <a:rPr lang="en-US" altLang="en-US" dirty="0"/>
              <a:t>Start with a broad review of </a:t>
            </a:r>
            <a:r>
              <a:rPr lang="en-US" altLang="en-US" u="sng" dirty="0"/>
              <a:t>all</a:t>
            </a:r>
            <a:r>
              <a:rPr lang="en-US" altLang="en-US" dirty="0"/>
              <a:t> systems/processes</a:t>
            </a:r>
          </a:p>
          <a:p>
            <a:pPr lvl="1">
              <a:defRPr/>
            </a:pPr>
            <a:r>
              <a:rPr lang="en-US" altLang="en-US" dirty="0"/>
              <a:t>No process is above scrutiny</a:t>
            </a:r>
          </a:p>
          <a:p>
            <a:pPr lvl="1">
              <a:defRPr/>
            </a:pPr>
            <a:r>
              <a:rPr lang="en-US" altLang="en-US" dirty="0"/>
              <a:t>No preconceived beliefs</a:t>
            </a:r>
          </a:p>
          <a:p>
            <a:pPr lvl="1">
              <a:defRPr/>
            </a:pPr>
            <a:r>
              <a:rPr lang="en-US" altLang="en-US" dirty="0"/>
              <a:t>Honest and open discussion</a:t>
            </a:r>
          </a:p>
          <a:p>
            <a:pPr lvl="1">
              <a:defRPr/>
            </a:pPr>
            <a:endParaRPr lang="en-US" altLang="en-US" dirty="0"/>
          </a:p>
          <a:p>
            <a:pPr>
              <a:defRPr/>
            </a:pPr>
            <a:r>
              <a:rPr lang="en-US" altLang="en-US" dirty="0"/>
              <a:t>Focus on prevention</a:t>
            </a:r>
          </a:p>
          <a:p>
            <a:pPr marL="0" indent="0">
              <a:buFont typeface="Arial" panose="020B0604020202020204" pitchFamily="34" charset="0"/>
              <a:buNone/>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6553200" cy="461963"/>
          </a:xfrm>
          <a:prstGeom prst="rect">
            <a:avLst/>
          </a:prstGeom>
          <a:noFill/>
        </p:spPr>
        <p:txBody>
          <a:bodyPr>
            <a:spAutoFit/>
          </a:bodyPr>
          <a:lstStyle/>
          <a:p>
            <a:pPr algn="ctr">
              <a:defRPr/>
            </a:pPr>
            <a:r>
              <a:rPr lang="en-US" sz="2400" b="1" dirty="0">
                <a:latin typeface="+mj-lt"/>
              </a:rPr>
              <a:t>Root Cause</a:t>
            </a:r>
            <a:endParaRPr lang="en-US" sz="2400" b="1" i="1" dirty="0">
              <a:latin typeface="+mj-lt"/>
            </a:endParaRPr>
          </a:p>
        </p:txBody>
      </p:sp>
    </p:spTree>
    <p:extLst>
      <p:ext uri="{BB962C8B-B14F-4D97-AF65-F5344CB8AC3E}">
        <p14:creationId xmlns:p14="http://schemas.microsoft.com/office/powerpoint/2010/main" val="3541205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16387" name="Content Placeholder 2">
            <a:extLst>
              <a:ext uri="{FF2B5EF4-FFF2-40B4-BE49-F238E27FC236}">
                <a16:creationId xmlns:a16="http://schemas.microsoft.com/office/drawing/2014/main" id="{B57A0D5F-618C-48F5-A0DE-FDA46C920E38}"/>
              </a:ext>
            </a:extLst>
          </p:cNvPr>
          <p:cNvSpPr>
            <a:spLocks noGrp="1" noChangeArrowheads="1"/>
          </p:cNvSpPr>
          <p:nvPr>
            <p:ph idx="1"/>
          </p:nvPr>
        </p:nvSpPr>
        <p:spPr>
          <a:xfrm>
            <a:off x="876300" y="2286000"/>
            <a:ext cx="7391400" cy="3810000"/>
          </a:xfrm>
        </p:spPr>
        <p:txBody>
          <a:bodyPr/>
          <a:lstStyle/>
          <a:p>
            <a:pPr>
              <a:defRPr/>
            </a:pPr>
            <a:r>
              <a:rPr lang="en-US" altLang="en-US" dirty="0"/>
              <a:t>Look for modifiable risk factors</a:t>
            </a:r>
          </a:p>
          <a:p>
            <a:pPr marL="0" indent="0">
              <a:buFont typeface="Arial" panose="020B0604020202020204" pitchFamily="34" charset="0"/>
              <a:buNone/>
              <a:defRPr/>
            </a:pPr>
            <a:endParaRPr lang="en-US" altLang="en-US" dirty="0"/>
          </a:p>
          <a:p>
            <a:pPr eaLnBrk="1" hangingPunct="1">
              <a:defRPr/>
            </a:pPr>
            <a:r>
              <a:rPr lang="en-US" altLang="en-US" dirty="0"/>
              <a:t>Human error and violations of procedure must have a preceding cause</a:t>
            </a:r>
          </a:p>
          <a:p>
            <a:pPr eaLnBrk="1" hangingPunct="1">
              <a:defRPr/>
            </a:pPr>
            <a:endParaRPr lang="en-US" altLang="en-US" dirty="0"/>
          </a:p>
          <a:p>
            <a:pPr>
              <a:defRPr/>
            </a:pPr>
            <a:r>
              <a:rPr lang="en-US" altLang="en-US" dirty="0"/>
              <a:t>Must continue to ask ‘Why?’</a:t>
            </a:r>
          </a:p>
          <a:p>
            <a:pPr>
              <a:defRPr/>
            </a:pPr>
            <a:endParaRPr lang="en-US" altLang="en-US" dirty="0"/>
          </a:p>
          <a:p>
            <a:pPr>
              <a:defRPr/>
            </a:pPr>
            <a:r>
              <a:rPr lang="en-US" altLang="en-US" dirty="0"/>
              <a:t>Often more than 1 root cause</a:t>
            </a:r>
          </a:p>
          <a:p>
            <a:pPr>
              <a:defRPr/>
            </a:pPr>
            <a:endParaRPr lang="en-US" altLang="en-US" dirty="0"/>
          </a:p>
          <a:p>
            <a:pPr>
              <a:defRPr/>
            </a:pPr>
            <a:r>
              <a:rPr lang="en-US" altLang="en-US" dirty="0"/>
              <a:t>Evidence-based literature review</a:t>
            </a:r>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145338" cy="461963"/>
          </a:xfrm>
          <a:prstGeom prst="rect">
            <a:avLst/>
          </a:prstGeom>
          <a:noFill/>
        </p:spPr>
        <p:txBody>
          <a:bodyPr>
            <a:spAutoFit/>
          </a:bodyPr>
          <a:lstStyle/>
          <a:p>
            <a:pPr algn="ctr">
              <a:defRPr/>
            </a:pPr>
            <a:r>
              <a:rPr lang="en-US" sz="2400" b="1" dirty="0">
                <a:latin typeface="+mj-lt"/>
              </a:rPr>
              <a:t>Root Cause</a:t>
            </a:r>
            <a:endParaRPr lang="en-US" sz="2400" b="1" i="1" dirty="0">
              <a:latin typeface="+mj-lt"/>
            </a:endParaRPr>
          </a:p>
        </p:txBody>
      </p:sp>
    </p:spTree>
    <p:extLst>
      <p:ext uri="{BB962C8B-B14F-4D97-AF65-F5344CB8AC3E}">
        <p14:creationId xmlns:p14="http://schemas.microsoft.com/office/powerpoint/2010/main" val="226703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0EE5-F3DE-4D8F-9B98-0F8D69FA339D}"/>
              </a:ext>
            </a:extLst>
          </p:cNvPr>
          <p:cNvSpPr>
            <a:spLocks noGrp="1"/>
          </p:cNvSpPr>
          <p:nvPr>
            <p:ph type="title"/>
          </p:nvPr>
        </p:nvSpPr>
        <p:spPr/>
        <p:txBody>
          <a:bodyPr/>
          <a:lstStyle/>
          <a:p>
            <a:pPr>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Reporting Requirements</a:t>
            </a:r>
            <a:endParaRPr lang="en-US" dirty="0"/>
          </a:p>
        </p:txBody>
      </p:sp>
      <p:sp>
        <p:nvSpPr>
          <p:cNvPr id="12291" name="Content Placeholder 2">
            <a:extLst>
              <a:ext uri="{FF2B5EF4-FFF2-40B4-BE49-F238E27FC236}">
                <a16:creationId xmlns:a16="http://schemas.microsoft.com/office/drawing/2014/main" id="{7863828B-EC91-4285-A80D-82FFDF314B8D}"/>
              </a:ext>
            </a:extLst>
          </p:cNvPr>
          <p:cNvSpPr>
            <a:spLocks noGrp="1" noChangeArrowheads="1"/>
          </p:cNvSpPr>
          <p:nvPr>
            <p:ph idx="1"/>
          </p:nvPr>
        </p:nvSpPr>
        <p:spPr>
          <a:xfrm>
            <a:off x="457200" y="1752600"/>
            <a:ext cx="8229600" cy="4114800"/>
          </a:xfrm>
        </p:spPr>
        <p:txBody>
          <a:bodyPr/>
          <a:lstStyle/>
          <a:p>
            <a:pPr marL="0" indent="0">
              <a:buNone/>
              <a:defRPr/>
            </a:pPr>
            <a:r>
              <a:rPr lang="en-US" altLang="en-US" dirty="0"/>
              <a:t>Patient Safety Act </a:t>
            </a:r>
            <a:r>
              <a:rPr lang="en-US" altLang="en-US" i="1" dirty="0"/>
              <a:t>continued</a:t>
            </a:r>
          </a:p>
          <a:p>
            <a:pPr>
              <a:defRPr/>
            </a:pPr>
            <a:endParaRPr lang="en-US" altLang="en-US" i="1" dirty="0"/>
          </a:p>
          <a:p>
            <a:pPr>
              <a:defRPr/>
            </a:pPr>
            <a:r>
              <a:rPr lang="en-US" altLang="en-US" dirty="0"/>
              <a:t>Promotes a culture of safety </a:t>
            </a:r>
          </a:p>
          <a:p>
            <a:pPr lvl="1">
              <a:buClrTx/>
              <a:defRPr/>
            </a:pPr>
            <a:r>
              <a:rPr lang="en-US" altLang="en-US" dirty="0"/>
              <a:t>Encourages change and improvement</a:t>
            </a:r>
          </a:p>
          <a:p>
            <a:pPr lvl="1">
              <a:buClrTx/>
              <a:defRPr/>
            </a:pPr>
            <a:r>
              <a:rPr lang="en-US" altLang="en-US" dirty="0"/>
              <a:t>Blame-free environment</a:t>
            </a:r>
          </a:p>
          <a:p>
            <a:pPr lvl="1">
              <a:buClrTx/>
              <a:defRPr/>
            </a:pPr>
            <a:r>
              <a:rPr lang="en-US" altLang="en-US" dirty="0"/>
              <a:t>Collaboration between all levels and disciplines of staff</a:t>
            </a:r>
          </a:p>
          <a:p>
            <a:pPr lvl="1">
              <a:buClrTx/>
              <a:defRPr/>
            </a:pPr>
            <a:r>
              <a:rPr lang="en-US" altLang="en-US" dirty="0"/>
              <a:t>Strive for “Zero” adverse events, not just better than the national average</a:t>
            </a:r>
          </a:p>
          <a:p>
            <a:pPr lvl="1">
              <a:buClrTx/>
              <a:defRPr/>
            </a:pPr>
            <a:r>
              <a:rPr lang="en-US" altLang="en-US" dirty="0"/>
              <a:t>Commit resources to improvement</a:t>
            </a:r>
          </a:p>
          <a:p>
            <a:pPr>
              <a:defRPr/>
            </a:pPr>
            <a:endParaRPr lang="en-US" altLang="en-US" dirty="0"/>
          </a:p>
          <a:p>
            <a:pPr>
              <a:defRPr/>
            </a:pPr>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21507" name="Content Placeholder 2">
            <a:extLst>
              <a:ext uri="{FF2B5EF4-FFF2-40B4-BE49-F238E27FC236}">
                <a16:creationId xmlns:a16="http://schemas.microsoft.com/office/drawing/2014/main" id="{8A1720AB-EB51-4FD3-AFFD-54EC20408BC2}"/>
              </a:ext>
            </a:extLst>
          </p:cNvPr>
          <p:cNvSpPr>
            <a:spLocks noGrp="1" noChangeArrowheads="1"/>
          </p:cNvSpPr>
          <p:nvPr>
            <p:ph idx="1"/>
          </p:nvPr>
        </p:nvSpPr>
        <p:spPr>
          <a:xfrm>
            <a:off x="876300" y="2286000"/>
            <a:ext cx="7391400" cy="3810000"/>
          </a:xfrm>
        </p:spPr>
        <p:txBody>
          <a:bodyPr/>
          <a:lstStyle/>
          <a:p>
            <a:r>
              <a:rPr lang="en-US" altLang="en-US"/>
              <a:t>Connects the root causes with the event</a:t>
            </a:r>
          </a:p>
          <a:p>
            <a:endParaRPr lang="en-US" altLang="en-US"/>
          </a:p>
          <a:p>
            <a:r>
              <a:rPr lang="en-US" altLang="en-US"/>
              <a:t>X (cause) increased the likelihood that Y (event) occurred</a:t>
            </a:r>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145338" cy="461963"/>
          </a:xfrm>
          <a:prstGeom prst="rect">
            <a:avLst/>
          </a:prstGeom>
          <a:noFill/>
        </p:spPr>
        <p:txBody>
          <a:bodyPr>
            <a:spAutoFit/>
          </a:bodyPr>
          <a:lstStyle/>
          <a:p>
            <a:pPr algn="ctr">
              <a:defRPr/>
            </a:pPr>
            <a:r>
              <a:rPr lang="en-US" sz="2400" b="1" dirty="0">
                <a:latin typeface="+mj-lt"/>
              </a:rPr>
              <a:t>Causality Statement</a:t>
            </a:r>
            <a:endParaRPr lang="en-US" sz="2400" b="1" i="1" dirty="0">
              <a:latin typeface="+mj-lt"/>
            </a:endParaRPr>
          </a:p>
        </p:txBody>
      </p:sp>
    </p:spTree>
    <p:extLst>
      <p:ext uri="{BB962C8B-B14F-4D97-AF65-F5344CB8AC3E}">
        <p14:creationId xmlns:p14="http://schemas.microsoft.com/office/powerpoint/2010/main" val="3037020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22531" name="Content Placeholder 2">
            <a:extLst>
              <a:ext uri="{FF2B5EF4-FFF2-40B4-BE49-F238E27FC236}">
                <a16:creationId xmlns:a16="http://schemas.microsoft.com/office/drawing/2014/main" id="{B112B3EF-9E4E-4B12-8353-DEB0794CDC55}"/>
              </a:ext>
            </a:extLst>
          </p:cNvPr>
          <p:cNvSpPr>
            <a:spLocks noGrp="1" noChangeArrowheads="1"/>
          </p:cNvSpPr>
          <p:nvPr>
            <p:ph idx="1"/>
          </p:nvPr>
        </p:nvSpPr>
        <p:spPr>
          <a:xfrm>
            <a:off x="876300" y="2057400"/>
            <a:ext cx="7391400" cy="3810000"/>
          </a:xfrm>
        </p:spPr>
        <p:txBody>
          <a:bodyPr/>
          <a:lstStyle/>
          <a:p>
            <a:r>
              <a:rPr lang="en-US" altLang="en-US"/>
              <a:t>Motivation </a:t>
            </a:r>
          </a:p>
          <a:p>
            <a:endParaRPr lang="en-US" altLang="en-US"/>
          </a:p>
          <a:p>
            <a:r>
              <a:rPr lang="en-US" altLang="en-US"/>
              <a:t>Resources</a:t>
            </a:r>
          </a:p>
          <a:p>
            <a:endParaRPr lang="en-US" altLang="en-US"/>
          </a:p>
          <a:p>
            <a:r>
              <a:rPr lang="en-US" altLang="en-US"/>
              <a:t>Time</a:t>
            </a:r>
          </a:p>
          <a:p>
            <a:endParaRPr lang="en-US" altLang="en-US"/>
          </a:p>
          <a:p>
            <a:r>
              <a:rPr lang="en-US" altLang="en-US"/>
              <a:t>Safe Environment </a:t>
            </a:r>
          </a:p>
          <a:p>
            <a:endParaRPr lang="en-US" altLang="en-US"/>
          </a:p>
          <a:p>
            <a:r>
              <a:rPr lang="en-US" altLang="en-US"/>
              <a:t>Team Dynamics</a:t>
            </a:r>
          </a:p>
          <a:p>
            <a:endParaRPr lang="en-US" altLang="en-US"/>
          </a:p>
          <a:p>
            <a:r>
              <a:rPr lang="en-US" altLang="en-US"/>
              <a:t>Commitment </a:t>
            </a:r>
          </a:p>
          <a:p>
            <a:pPr eaLnBrk="1" hangingPunct="1"/>
            <a:endParaRPr lang="en-US" altLang="en-US"/>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145338" cy="461963"/>
          </a:xfrm>
          <a:prstGeom prst="rect">
            <a:avLst/>
          </a:prstGeom>
          <a:noFill/>
        </p:spPr>
        <p:txBody>
          <a:bodyPr>
            <a:spAutoFit/>
          </a:bodyPr>
          <a:lstStyle/>
          <a:p>
            <a:pPr algn="ctr">
              <a:defRPr/>
            </a:pPr>
            <a:r>
              <a:rPr lang="en-US" sz="2400" b="1" dirty="0">
                <a:latin typeface="+mj-lt"/>
              </a:rPr>
              <a:t>Obstacles on the road to the Root Cause</a:t>
            </a:r>
            <a:endParaRPr lang="en-US" sz="2400" b="1" i="1" dirty="0">
              <a:latin typeface="+mj-lt"/>
            </a:endParaRPr>
          </a:p>
        </p:txBody>
      </p:sp>
    </p:spTree>
    <p:extLst>
      <p:ext uri="{BB962C8B-B14F-4D97-AF65-F5344CB8AC3E}">
        <p14:creationId xmlns:p14="http://schemas.microsoft.com/office/powerpoint/2010/main" val="1509110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23555" name="Content Placeholder 2">
            <a:extLst>
              <a:ext uri="{FF2B5EF4-FFF2-40B4-BE49-F238E27FC236}">
                <a16:creationId xmlns:a16="http://schemas.microsoft.com/office/drawing/2014/main" id="{4EAB87C6-7515-4AC2-B9B0-619BF26D13CD}"/>
              </a:ext>
            </a:extLst>
          </p:cNvPr>
          <p:cNvSpPr>
            <a:spLocks noGrp="1" noChangeArrowheads="1"/>
          </p:cNvSpPr>
          <p:nvPr>
            <p:ph idx="1"/>
          </p:nvPr>
        </p:nvSpPr>
        <p:spPr>
          <a:xfrm>
            <a:off x="876300" y="2417763"/>
            <a:ext cx="7391400" cy="3810000"/>
          </a:xfrm>
        </p:spPr>
        <p:txBody>
          <a:bodyPr/>
          <a:lstStyle/>
          <a:p>
            <a:r>
              <a:rPr lang="en-US" altLang="en-US"/>
              <a:t>A known complication</a:t>
            </a:r>
          </a:p>
          <a:p>
            <a:pPr lvl="1"/>
            <a:r>
              <a:rPr lang="en-US" altLang="en-US"/>
              <a:t>Many complications can be prevented</a:t>
            </a:r>
          </a:p>
          <a:p>
            <a:pPr lvl="1"/>
            <a:r>
              <a:rPr lang="en-US" altLang="en-US"/>
              <a:t>What contributed to or caused the complication</a:t>
            </a:r>
          </a:p>
          <a:p>
            <a:endParaRPr lang="en-US" altLang="en-US"/>
          </a:p>
          <a:p>
            <a:r>
              <a:rPr lang="en-US" altLang="en-US"/>
              <a:t>Patient noncompliance/characteristics</a:t>
            </a:r>
          </a:p>
          <a:p>
            <a:pPr lvl="1"/>
            <a:r>
              <a:rPr lang="en-US" altLang="en-US"/>
              <a:t>Focus should be on how facility decreases risk for patient</a:t>
            </a:r>
          </a:p>
          <a:p>
            <a:endParaRPr lang="en-US" altLang="en-US"/>
          </a:p>
          <a:p>
            <a:r>
              <a:rPr lang="en-US" altLang="en-US"/>
              <a:t>Policies and procedures were in place</a:t>
            </a:r>
          </a:p>
          <a:p>
            <a:pPr lvl="1"/>
            <a:r>
              <a:rPr lang="en-US" altLang="en-US"/>
              <a:t>Adverse event still occurred</a:t>
            </a:r>
          </a:p>
          <a:p>
            <a:endParaRPr lang="en-US" altLang="en-US"/>
          </a:p>
          <a:p>
            <a:pPr eaLnBrk="1" hangingPunct="1"/>
            <a:endParaRPr lang="en-US" altLang="en-US"/>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145338" cy="461963"/>
          </a:xfrm>
          <a:prstGeom prst="rect">
            <a:avLst/>
          </a:prstGeom>
          <a:noFill/>
        </p:spPr>
        <p:txBody>
          <a:bodyPr>
            <a:spAutoFit/>
          </a:bodyPr>
          <a:lstStyle/>
          <a:p>
            <a:pPr algn="ctr">
              <a:defRPr/>
            </a:pPr>
            <a:r>
              <a:rPr lang="en-US" sz="2400" b="1" dirty="0">
                <a:latin typeface="+mj-lt"/>
              </a:rPr>
              <a:t>Root Causes Common Myths</a:t>
            </a:r>
            <a:endParaRPr lang="en-US" sz="2400" b="1" i="1" dirty="0">
              <a:latin typeface="+mj-lt"/>
            </a:endParaRPr>
          </a:p>
        </p:txBody>
      </p:sp>
    </p:spTree>
    <p:extLst>
      <p:ext uri="{BB962C8B-B14F-4D97-AF65-F5344CB8AC3E}">
        <p14:creationId xmlns:p14="http://schemas.microsoft.com/office/powerpoint/2010/main" val="1680697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25603" name="Content Placeholder 2">
            <a:extLst>
              <a:ext uri="{FF2B5EF4-FFF2-40B4-BE49-F238E27FC236}">
                <a16:creationId xmlns:a16="http://schemas.microsoft.com/office/drawing/2014/main" id="{3DF2C749-D18B-44FD-81FB-AA9B0C92C7D6}"/>
              </a:ext>
            </a:extLst>
          </p:cNvPr>
          <p:cNvSpPr>
            <a:spLocks noGrp="1" noChangeArrowheads="1"/>
          </p:cNvSpPr>
          <p:nvPr>
            <p:ph idx="1"/>
          </p:nvPr>
        </p:nvSpPr>
        <p:spPr>
          <a:xfrm>
            <a:off x="876300" y="2286000"/>
            <a:ext cx="7391400" cy="3810000"/>
          </a:xfrm>
        </p:spPr>
        <p:txBody>
          <a:bodyPr/>
          <a:lstStyle/>
          <a:p>
            <a:r>
              <a:rPr lang="en-US" altLang="en-US"/>
              <a:t>The nurse/physician/technician did not follow…</a:t>
            </a:r>
          </a:p>
          <a:p>
            <a:pPr lvl="1"/>
            <a:r>
              <a:rPr lang="en-US" altLang="en-US"/>
              <a:t>Human error and violations of procedure must have an preceding system cause—something in the system allowed these to occur</a:t>
            </a:r>
          </a:p>
          <a:p>
            <a:endParaRPr lang="en-US" altLang="en-US"/>
          </a:p>
          <a:p>
            <a:r>
              <a:rPr lang="en-US" altLang="en-US"/>
              <a:t>Occurrence rate lower than national average</a:t>
            </a:r>
          </a:p>
          <a:p>
            <a:pPr lvl="1"/>
            <a:r>
              <a:rPr lang="en-US" altLang="en-US"/>
              <a:t>Adverse event still occurred</a:t>
            </a:r>
          </a:p>
          <a:p>
            <a:pPr lvl="1"/>
            <a:endParaRPr lang="en-US" altLang="en-US"/>
          </a:p>
          <a:p>
            <a:r>
              <a:rPr lang="en-US" altLang="en-US"/>
              <a:t>No Root Cause</a:t>
            </a:r>
          </a:p>
          <a:p>
            <a:pPr lvl="1"/>
            <a:endParaRPr lang="en-US" altLang="en-US"/>
          </a:p>
          <a:p>
            <a:endParaRPr lang="en-US" altLang="en-US"/>
          </a:p>
          <a:p>
            <a:pPr eaLnBrk="1" hangingPunct="1"/>
            <a:endParaRPr lang="en-US" altLang="en-US"/>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145338" cy="461963"/>
          </a:xfrm>
          <a:prstGeom prst="rect">
            <a:avLst/>
          </a:prstGeom>
          <a:noFill/>
        </p:spPr>
        <p:txBody>
          <a:bodyPr>
            <a:spAutoFit/>
          </a:bodyPr>
          <a:lstStyle/>
          <a:p>
            <a:pPr algn="ctr">
              <a:defRPr/>
            </a:pPr>
            <a:r>
              <a:rPr lang="en-US" sz="2400" b="1" dirty="0">
                <a:latin typeface="+mj-lt"/>
              </a:rPr>
              <a:t>Root Causes Common Myths</a:t>
            </a:r>
            <a:endParaRPr lang="en-US" sz="2400" b="1" i="1" dirty="0">
              <a:latin typeface="+mj-lt"/>
            </a:endParaRPr>
          </a:p>
        </p:txBody>
      </p:sp>
    </p:spTree>
    <p:extLst>
      <p:ext uri="{BB962C8B-B14F-4D97-AF65-F5344CB8AC3E}">
        <p14:creationId xmlns:p14="http://schemas.microsoft.com/office/powerpoint/2010/main" val="921029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69975" y="2403475"/>
            <a:ext cx="7391400" cy="3810000"/>
          </a:xfrm>
        </p:spPr>
        <p:txBody>
          <a:bodyPr/>
          <a:lstStyle/>
          <a:p>
            <a:pPr>
              <a:lnSpc>
                <a:spcPct val="90000"/>
              </a:lnSpc>
              <a:defRPr/>
            </a:pPr>
            <a:r>
              <a:rPr lang="en-US" altLang="en-US" dirty="0"/>
              <a:t>Specific, doable and measurable</a:t>
            </a:r>
          </a:p>
          <a:p>
            <a:pPr marL="0" indent="0">
              <a:lnSpc>
                <a:spcPct val="90000"/>
              </a:lnSpc>
              <a:buFont typeface="Arial" panose="020B0604020202020204" pitchFamily="34" charset="0"/>
              <a:buNone/>
              <a:defRPr/>
            </a:pPr>
            <a:endParaRPr lang="en-US" altLang="en-US" dirty="0"/>
          </a:p>
          <a:p>
            <a:pPr>
              <a:lnSpc>
                <a:spcPct val="90000"/>
              </a:lnSpc>
              <a:defRPr/>
            </a:pPr>
            <a:r>
              <a:rPr lang="en-US" altLang="en-US" dirty="0"/>
              <a:t>Should prevent or decrease future adverse events</a:t>
            </a:r>
          </a:p>
          <a:p>
            <a:pPr>
              <a:lnSpc>
                <a:spcPct val="90000"/>
              </a:lnSpc>
              <a:defRPr/>
            </a:pPr>
            <a:endParaRPr lang="en-US" altLang="en-US" dirty="0"/>
          </a:p>
          <a:p>
            <a:pPr>
              <a:lnSpc>
                <a:spcPct val="90000"/>
              </a:lnSpc>
              <a:defRPr/>
            </a:pPr>
            <a:r>
              <a:rPr lang="en-US" altLang="en-US" dirty="0"/>
              <a:t>Address each root cause</a:t>
            </a:r>
          </a:p>
          <a:p>
            <a:pPr marL="0" indent="0">
              <a:lnSpc>
                <a:spcPct val="90000"/>
              </a:lnSpc>
              <a:buFont typeface="Arial" panose="020B0604020202020204" pitchFamily="34" charset="0"/>
              <a:buNone/>
              <a:defRPr/>
            </a:pPr>
            <a:endParaRPr lang="en-US" altLang="en-US" dirty="0"/>
          </a:p>
          <a:p>
            <a:pPr>
              <a:lnSpc>
                <a:spcPct val="90000"/>
              </a:lnSpc>
              <a:defRPr/>
            </a:pPr>
            <a:r>
              <a:rPr lang="en-US" altLang="en-US" dirty="0"/>
              <a:t>Stronger actions compared to weaker actions</a:t>
            </a:r>
          </a:p>
          <a:p>
            <a:pPr marL="0" indent="0">
              <a:lnSpc>
                <a:spcPct val="90000"/>
              </a:lnSpc>
              <a:buFont typeface="Arial" panose="020B0604020202020204" pitchFamily="34" charset="0"/>
              <a:buNone/>
              <a:defRPr/>
            </a:pPr>
            <a:endParaRPr lang="en-US" altLang="en-US" dirty="0"/>
          </a:p>
          <a:p>
            <a:pPr eaLnBrk="1" hangingPunct="1">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145338" cy="461963"/>
          </a:xfrm>
          <a:prstGeom prst="rect">
            <a:avLst/>
          </a:prstGeom>
          <a:noFill/>
        </p:spPr>
        <p:txBody>
          <a:bodyPr>
            <a:spAutoFit/>
          </a:bodyPr>
          <a:lstStyle/>
          <a:p>
            <a:pPr algn="ctr">
              <a:defRPr/>
            </a:pPr>
            <a:r>
              <a:rPr lang="en-US" sz="2400" b="1" dirty="0">
                <a:latin typeface="+mj-lt"/>
              </a:rPr>
              <a:t>Action/Prevention Strategies</a:t>
            </a:r>
            <a:endParaRPr lang="en-US" sz="2400" b="1" i="1" dirty="0">
              <a:latin typeface="+mj-lt"/>
            </a:endParaRPr>
          </a:p>
        </p:txBody>
      </p:sp>
    </p:spTree>
    <p:extLst>
      <p:ext uri="{BB962C8B-B14F-4D97-AF65-F5344CB8AC3E}">
        <p14:creationId xmlns:p14="http://schemas.microsoft.com/office/powerpoint/2010/main" val="82285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58863" y="2387600"/>
            <a:ext cx="7391400" cy="3810000"/>
          </a:xfrm>
        </p:spPr>
        <p:txBody>
          <a:bodyPr/>
          <a:lstStyle/>
          <a:p>
            <a:pPr>
              <a:lnSpc>
                <a:spcPct val="90000"/>
              </a:lnSpc>
              <a:defRPr/>
            </a:pPr>
            <a:r>
              <a:rPr lang="en-US" altLang="en-US" dirty="0"/>
              <a:t>Permanent actions over temporary actions</a:t>
            </a:r>
          </a:p>
          <a:p>
            <a:pPr marL="0" indent="0">
              <a:lnSpc>
                <a:spcPct val="90000"/>
              </a:lnSpc>
              <a:buFont typeface="Arial" panose="020B0604020202020204" pitchFamily="34" charset="0"/>
              <a:buNone/>
              <a:defRPr/>
            </a:pPr>
            <a:endParaRPr lang="en-US" altLang="en-US" dirty="0"/>
          </a:p>
          <a:p>
            <a:pPr>
              <a:lnSpc>
                <a:spcPct val="90000"/>
              </a:lnSpc>
              <a:defRPr/>
            </a:pPr>
            <a:r>
              <a:rPr lang="en-US" altLang="en-US" dirty="0"/>
              <a:t>Each root cause may have multiple actions</a:t>
            </a:r>
          </a:p>
          <a:p>
            <a:pPr>
              <a:lnSpc>
                <a:spcPct val="90000"/>
              </a:lnSpc>
              <a:defRPr/>
            </a:pPr>
            <a:endParaRPr lang="en-US" altLang="en-US" dirty="0"/>
          </a:p>
          <a:p>
            <a:pPr>
              <a:lnSpc>
                <a:spcPct val="90000"/>
              </a:lnSpc>
              <a:defRPr/>
            </a:pPr>
            <a:r>
              <a:rPr lang="en-US" altLang="en-US" dirty="0"/>
              <a:t>Should include time frame for implementation</a:t>
            </a:r>
          </a:p>
          <a:p>
            <a:pPr lvl="1">
              <a:lnSpc>
                <a:spcPct val="90000"/>
              </a:lnSpc>
              <a:defRPr/>
            </a:pPr>
            <a:r>
              <a:rPr lang="en-US" altLang="en-US" dirty="0"/>
              <a:t>Within 45 day time frame for RCA</a:t>
            </a:r>
          </a:p>
          <a:p>
            <a:pPr>
              <a:lnSpc>
                <a:spcPct val="90000"/>
              </a:lnSpc>
              <a:defRPr/>
            </a:pPr>
            <a:endParaRPr lang="en-US" altLang="en-US" dirty="0"/>
          </a:p>
          <a:p>
            <a:pPr>
              <a:lnSpc>
                <a:spcPct val="90000"/>
              </a:lnSpc>
              <a:defRPr/>
            </a:pPr>
            <a:r>
              <a:rPr lang="en-US" altLang="en-US" dirty="0"/>
              <a:t>Someone who is not a member of the RCA Team should be able to understand what to do next</a:t>
            </a:r>
          </a:p>
          <a:p>
            <a:pPr>
              <a:lnSpc>
                <a:spcPct val="90000"/>
              </a:lnSpc>
              <a:defRPr/>
            </a:pPr>
            <a:endParaRPr lang="en-US" altLang="en-US" dirty="0"/>
          </a:p>
          <a:p>
            <a:pPr eaLnBrk="1" hangingPunct="1">
              <a:defRPr/>
            </a:pPr>
            <a:endParaRPr lang="en-US" altLang="en-US"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145338" cy="461963"/>
          </a:xfrm>
          <a:prstGeom prst="rect">
            <a:avLst/>
          </a:prstGeom>
          <a:noFill/>
        </p:spPr>
        <p:txBody>
          <a:bodyPr>
            <a:spAutoFit/>
          </a:bodyPr>
          <a:lstStyle/>
          <a:p>
            <a:pPr algn="ctr">
              <a:defRPr/>
            </a:pPr>
            <a:r>
              <a:rPr lang="en-US" sz="2400" b="1" dirty="0">
                <a:latin typeface="+mj-lt"/>
              </a:rPr>
              <a:t>Action/Prevention Strategies</a:t>
            </a:r>
            <a:endParaRPr lang="en-US" sz="2400" b="1" i="1" dirty="0">
              <a:latin typeface="+mj-lt"/>
            </a:endParaRPr>
          </a:p>
        </p:txBody>
      </p:sp>
    </p:spTree>
    <p:extLst>
      <p:ext uri="{BB962C8B-B14F-4D97-AF65-F5344CB8AC3E}">
        <p14:creationId xmlns:p14="http://schemas.microsoft.com/office/powerpoint/2010/main" val="793753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28675" name="Content Placeholder 2">
            <a:extLst>
              <a:ext uri="{FF2B5EF4-FFF2-40B4-BE49-F238E27FC236}">
                <a16:creationId xmlns:a16="http://schemas.microsoft.com/office/drawing/2014/main" id="{B849DA52-AC6C-46BC-8B35-30D8F48048C2}"/>
              </a:ext>
            </a:extLst>
          </p:cNvPr>
          <p:cNvSpPr>
            <a:spLocks noGrp="1" noChangeArrowheads="1"/>
          </p:cNvSpPr>
          <p:nvPr>
            <p:ph idx="1"/>
          </p:nvPr>
        </p:nvSpPr>
        <p:spPr>
          <a:xfrm>
            <a:off x="990600" y="2209800"/>
            <a:ext cx="7391400" cy="3810000"/>
          </a:xfrm>
        </p:spPr>
        <p:txBody>
          <a:bodyPr/>
          <a:lstStyle/>
          <a:p>
            <a:r>
              <a:rPr lang="en-US" altLang="en-US"/>
              <a:t>Describes how the effectiveness of each action will be measured and monitored.</a:t>
            </a:r>
          </a:p>
          <a:p>
            <a:pPr lvl="1"/>
            <a:r>
              <a:rPr lang="en-US" altLang="en-US"/>
              <a:t>What will be monitored, by whom, and for how long</a:t>
            </a:r>
          </a:p>
          <a:p>
            <a:endParaRPr lang="en-US" altLang="en-US"/>
          </a:p>
          <a:p>
            <a:r>
              <a:rPr lang="en-US" altLang="en-US"/>
              <a:t>Specific for each action</a:t>
            </a:r>
          </a:p>
          <a:p>
            <a:endParaRPr lang="en-US" altLang="en-US"/>
          </a:p>
          <a:p>
            <a:r>
              <a:rPr lang="en-US" altLang="en-US"/>
              <a:t>How will the facility know that the action is being carried out?</a:t>
            </a:r>
          </a:p>
          <a:p>
            <a:endParaRPr lang="en-US" altLang="en-US"/>
          </a:p>
          <a:p>
            <a:r>
              <a:rPr lang="en-US" altLang="en-US"/>
              <a:t>How will the effectiveness of each action be communicated?</a:t>
            </a:r>
          </a:p>
          <a:p>
            <a:pPr>
              <a:buClr>
                <a:srgbClr val="3366FF"/>
              </a:buClr>
              <a:buFontTx/>
              <a:buNone/>
            </a:pPr>
            <a:endParaRPr lang="en-US" altLang="en-US" sz="2800" u="sng"/>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145338" cy="461963"/>
          </a:xfrm>
          <a:prstGeom prst="rect">
            <a:avLst/>
          </a:prstGeom>
          <a:noFill/>
        </p:spPr>
        <p:txBody>
          <a:bodyPr>
            <a:spAutoFit/>
          </a:bodyPr>
          <a:lstStyle/>
          <a:p>
            <a:pPr algn="ctr">
              <a:defRPr/>
            </a:pPr>
            <a:r>
              <a:rPr lang="en-US" sz="2400" b="1" dirty="0">
                <a:latin typeface="+mj-lt"/>
              </a:rPr>
              <a:t>Monitoring</a:t>
            </a:r>
            <a:endParaRPr lang="en-US" sz="2400" b="1" i="1" dirty="0">
              <a:latin typeface="+mj-lt"/>
            </a:endParaRPr>
          </a:p>
        </p:txBody>
      </p:sp>
    </p:spTree>
    <p:extLst>
      <p:ext uri="{BB962C8B-B14F-4D97-AF65-F5344CB8AC3E}">
        <p14:creationId xmlns:p14="http://schemas.microsoft.com/office/powerpoint/2010/main" val="2213617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29699" name="Content Placeholder 2">
            <a:extLst>
              <a:ext uri="{FF2B5EF4-FFF2-40B4-BE49-F238E27FC236}">
                <a16:creationId xmlns:a16="http://schemas.microsoft.com/office/drawing/2014/main" id="{F2F19696-BC17-4B26-A7B5-EB24FE946FED}"/>
              </a:ext>
            </a:extLst>
          </p:cNvPr>
          <p:cNvSpPr>
            <a:spLocks noGrp="1" noChangeArrowheads="1"/>
          </p:cNvSpPr>
          <p:nvPr>
            <p:ph idx="1"/>
          </p:nvPr>
        </p:nvSpPr>
        <p:spPr>
          <a:xfrm>
            <a:off x="990600" y="2209800"/>
            <a:ext cx="7391400" cy="3810000"/>
          </a:xfrm>
        </p:spPr>
        <p:txBody>
          <a:bodyPr/>
          <a:lstStyle/>
          <a:p>
            <a:pPr eaLnBrk="1" hangingPunct="1"/>
            <a:r>
              <a:rPr lang="en-US" altLang="en-US"/>
              <a:t>General and unmeasurable actions</a:t>
            </a:r>
          </a:p>
          <a:p>
            <a:pPr lvl="1" eaLnBrk="1" hangingPunct="1"/>
            <a:r>
              <a:rPr lang="en-US" altLang="en-US"/>
              <a:t>What are you measuring</a:t>
            </a:r>
          </a:p>
          <a:p>
            <a:pPr lvl="1" eaLnBrk="1" hangingPunct="1"/>
            <a:endParaRPr lang="en-US" altLang="en-US"/>
          </a:p>
          <a:p>
            <a:pPr eaLnBrk="1" hangingPunct="1"/>
            <a:r>
              <a:rPr lang="en-US" altLang="en-US"/>
              <a:t>Education or review of policy without observation of implementation</a:t>
            </a:r>
          </a:p>
          <a:p>
            <a:pPr lvl="1" eaLnBrk="1" hangingPunct="1"/>
            <a:r>
              <a:rPr lang="en-US" altLang="en-US"/>
              <a:t>Attendance at educational sessions does not demonstrate understanding or a change in behavior</a:t>
            </a:r>
          </a:p>
          <a:p>
            <a:pPr>
              <a:buClr>
                <a:srgbClr val="3366FF"/>
              </a:buClr>
              <a:buFontTx/>
              <a:buNone/>
            </a:pPr>
            <a:endParaRPr lang="en-US" altLang="en-US" sz="2800" u="sng"/>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391400" cy="461963"/>
          </a:xfrm>
          <a:prstGeom prst="rect">
            <a:avLst/>
          </a:prstGeom>
          <a:noFill/>
        </p:spPr>
        <p:txBody>
          <a:bodyPr>
            <a:spAutoFit/>
          </a:bodyPr>
          <a:lstStyle/>
          <a:p>
            <a:pPr algn="ctr">
              <a:defRPr/>
            </a:pPr>
            <a:r>
              <a:rPr lang="en-US" sz="2400" b="1" dirty="0">
                <a:latin typeface="+mj-lt"/>
              </a:rPr>
              <a:t>Common Pitfalls: Action Plans &amp; Monitoring </a:t>
            </a:r>
            <a:endParaRPr lang="en-US" sz="2400" b="1" i="1" dirty="0">
              <a:latin typeface="+mj-lt"/>
            </a:endParaRPr>
          </a:p>
        </p:txBody>
      </p:sp>
    </p:spTree>
    <p:extLst>
      <p:ext uri="{BB962C8B-B14F-4D97-AF65-F5344CB8AC3E}">
        <p14:creationId xmlns:p14="http://schemas.microsoft.com/office/powerpoint/2010/main" val="4101050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1055688" y="2590800"/>
            <a:ext cx="7391400" cy="3810000"/>
          </a:xfrm>
        </p:spPr>
        <p:txBody>
          <a:bodyPr/>
          <a:lstStyle/>
          <a:p>
            <a:pPr eaLnBrk="1" hangingPunct="1">
              <a:defRPr/>
            </a:pPr>
            <a:r>
              <a:rPr lang="en-US" altLang="en-US" dirty="0"/>
              <a:t>Delayed Implementation of Actions</a:t>
            </a:r>
          </a:p>
          <a:p>
            <a:pPr lvl="1" eaLnBrk="1" hangingPunct="1">
              <a:defRPr/>
            </a:pPr>
            <a:r>
              <a:rPr lang="en-US" altLang="en-US" dirty="0"/>
              <a:t>New events/injuries not prevented</a:t>
            </a:r>
          </a:p>
          <a:p>
            <a:pPr marL="457200" lvl="1" indent="0" eaLnBrk="1" hangingPunct="1">
              <a:buFont typeface="Arial" panose="020B0604020202020204" pitchFamily="34" charset="0"/>
              <a:buNone/>
              <a:defRPr/>
            </a:pPr>
            <a:endParaRPr lang="en-US" altLang="en-US" dirty="0"/>
          </a:p>
          <a:p>
            <a:pPr eaLnBrk="1" hangingPunct="1">
              <a:defRPr/>
            </a:pPr>
            <a:r>
              <a:rPr lang="en-US" altLang="en-US" dirty="0"/>
              <a:t>Insufficient timeframe for monitoring</a:t>
            </a:r>
          </a:p>
          <a:p>
            <a:pPr lvl="1" eaLnBrk="1" hangingPunct="1">
              <a:defRPr/>
            </a:pPr>
            <a:r>
              <a:rPr lang="en-US" altLang="en-US" dirty="0"/>
              <a:t>Compliance wanes over time</a:t>
            </a:r>
          </a:p>
          <a:p>
            <a:pPr>
              <a:buClr>
                <a:srgbClr val="3366FF"/>
              </a:buClr>
              <a:buFontTx/>
              <a:buNone/>
              <a:defRPr/>
            </a:pPr>
            <a:endParaRPr lang="en-US" altLang="en-US" sz="2800" u="sng"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391400" cy="831850"/>
          </a:xfrm>
          <a:prstGeom prst="rect">
            <a:avLst/>
          </a:prstGeom>
          <a:noFill/>
        </p:spPr>
        <p:txBody>
          <a:bodyPr>
            <a:spAutoFit/>
          </a:bodyPr>
          <a:lstStyle/>
          <a:p>
            <a:pPr algn="ctr">
              <a:defRPr/>
            </a:pPr>
            <a:r>
              <a:rPr lang="en-US" sz="2400" b="1" dirty="0">
                <a:latin typeface="+mj-lt"/>
              </a:rPr>
              <a:t>Common Pitfalls: Action Plans &amp; Monitoring </a:t>
            </a:r>
            <a:r>
              <a:rPr lang="en-US" sz="2400" b="1" i="1" dirty="0">
                <a:latin typeface="+mj-lt"/>
              </a:rPr>
              <a:t>continued </a:t>
            </a:r>
          </a:p>
        </p:txBody>
      </p:sp>
    </p:spTree>
    <p:extLst>
      <p:ext uri="{BB962C8B-B14F-4D97-AF65-F5344CB8AC3E}">
        <p14:creationId xmlns:p14="http://schemas.microsoft.com/office/powerpoint/2010/main" val="1426630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715963" y="2090738"/>
            <a:ext cx="7559675" cy="3810000"/>
          </a:xfrm>
        </p:spPr>
        <p:txBody>
          <a:bodyPr/>
          <a:lstStyle/>
          <a:p>
            <a:pPr marL="0" indent="0">
              <a:buFont typeface="Arial" panose="020B0604020202020204" pitchFamily="34" charset="0"/>
              <a:buNone/>
              <a:defRPr/>
            </a:pPr>
            <a:r>
              <a:rPr lang="en-US" dirty="0"/>
              <a:t>N.J.A.C. 8:43E-10.6(m)* requires the Department of Health to:</a:t>
            </a:r>
          </a:p>
          <a:p>
            <a:pPr marL="0" indent="0">
              <a:buFont typeface="Arial" panose="020B0604020202020204" pitchFamily="34" charset="0"/>
              <a:buNone/>
              <a:defRPr/>
            </a:pPr>
            <a:endParaRPr lang="en-US" altLang="en-US" dirty="0"/>
          </a:p>
          <a:p>
            <a:pPr lvl="1">
              <a:defRPr/>
            </a:pPr>
            <a:r>
              <a:rPr lang="en-US" altLang="en-US" sz="2000" b="1" dirty="0">
                <a:latin typeface="+mn-lt"/>
              </a:rPr>
              <a:t>Review an RCA to determine whether it satisfies the criteria in (l) above**; and</a:t>
            </a:r>
          </a:p>
          <a:p>
            <a:pPr lvl="1">
              <a:defRPr/>
            </a:pPr>
            <a:endParaRPr lang="en-US" altLang="en-US" b="1" dirty="0"/>
          </a:p>
          <a:p>
            <a:pPr lvl="1">
              <a:defRPr/>
            </a:pPr>
            <a:r>
              <a:rPr lang="en-US" altLang="en-US" sz="2000" b="1" dirty="0">
                <a:latin typeface="+mn-lt"/>
              </a:rPr>
              <a:t>Return an RCA that does not meet the criteria in (l) above to the facility for revision and shall not consider the RCA complete until the Department determines that the RCA meets the criteria in (l) above</a:t>
            </a:r>
          </a:p>
          <a:p>
            <a:pPr>
              <a:buClr>
                <a:srgbClr val="3366FF"/>
              </a:buClr>
              <a:buFontTx/>
              <a:buNone/>
              <a:defRPr/>
            </a:pPr>
            <a:endParaRPr lang="en-US" altLang="en-US" sz="2800" u="sng" dirty="0"/>
          </a:p>
        </p:txBody>
      </p:sp>
      <p:sp>
        <p:nvSpPr>
          <p:cNvPr id="31748" name="Rectangle 3">
            <a:extLst>
              <a:ext uri="{FF2B5EF4-FFF2-40B4-BE49-F238E27FC236}">
                <a16:creationId xmlns:a16="http://schemas.microsoft.com/office/drawing/2014/main" id="{17694B0F-5755-4E54-A9AB-2CA2FAE66CB5}"/>
              </a:ext>
            </a:extLst>
          </p:cNvPr>
          <p:cNvSpPr>
            <a:spLocks noChangeArrowheads="1"/>
          </p:cNvSpPr>
          <p:nvPr/>
        </p:nvSpPr>
        <p:spPr bwMode="auto">
          <a:xfrm>
            <a:off x="1295400" y="1435100"/>
            <a:ext cx="640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00"/>
              </a:buClr>
              <a:buSzPct val="170000"/>
              <a:buFont typeface="Times New Roman" panose="02020603050405020304" pitchFamily="18" charset="0"/>
              <a:buChar char="•"/>
              <a:defRPr sz="2000" b="1">
                <a:solidFill>
                  <a:schemeClr val="tx1"/>
                </a:solidFill>
                <a:latin typeface="Georgia" panose="02040502050405020303" pitchFamily="18" charset="0"/>
              </a:defRPr>
            </a:lvl1pPr>
            <a:lvl2pPr marL="742950" indent="-285750">
              <a:spcBef>
                <a:spcPct val="20000"/>
              </a:spcBef>
              <a:buClr>
                <a:srgbClr val="CC9900"/>
              </a:buClr>
              <a:buSzPct val="150000"/>
              <a:buFont typeface="Times New Roman" panose="02020603050405020304" pitchFamily="18" charset="0"/>
              <a:buChar char="•"/>
              <a:defRPr>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Arial" panose="020B0604020202020204" pitchFamily="34" charset="0"/>
              </a:rPr>
              <a:t>RCA Review by PSRS</a:t>
            </a:r>
          </a:p>
        </p:txBody>
      </p:sp>
      <p:sp>
        <p:nvSpPr>
          <p:cNvPr id="31749" name="TextBox 5">
            <a:extLst>
              <a:ext uri="{FF2B5EF4-FFF2-40B4-BE49-F238E27FC236}">
                <a16:creationId xmlns:a16="http://schemas.microsoft.com/office/drawing/2014/main" id="{D00D7FDD-2F76-4C77-803D-550637A1CB51}"/>
              </a:ext>
            </a:extLst>
          </p:cNvPr>
          <p:cNvSpPr txBox="1">
            <a:spLocks noChangeArrowheads="1"/>
          </p:cNvSpPr>
          <p:nvPr/>
        </p:nvSpPr>
        <p:spPr bwMode="auto">
          <a:xfrm flipH="1">
            <a:off x="914400" y="6192760"/>
            <a:ext cx="381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CC9900"/>
              </a:buClr>
              <a:buSzPct val="170000"/>
              <a:buFont typeface="Times New Roman" panose="02020603050405020304" pitchFamily="18" charset="0"/>
              <a:buChar char="•"/>
              <a:defRPr sz="2000" b="1">
                <a:solidFill>
                  <a:schemeClr val="tx1"/>
                </a:solidFill>
                <a:latin typeface="Georgia" panose="02040502050405020303" pitchFamily="18" charset="0"/>
              </a:defRPr>
            </a:lvl1pPr>
            <a:lvl2pPr>
              <a:spcBef>
                <a:spcPct val="20000"/>
              </a:spcBef>
              <a:buClr>
                <a:srgbClr val="CC9900"/>
              </a:buClr>
              <a:buSzPct val="150000"/>
              <a:buFont typeface="Times New Roman" panose="02020603050405020304" pitchFamily="18" charset="0"/>
              <a:buChar char="•"/>
              <a:defRPr>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lvl="1" eaLnBrk="1" hangingPunct="1">
              <a:spcBef>
                <a:spcPct val="0"/>
              </a:spcBef>
              <a:buClrTx/>
              <a:buSzTx/>
              <a:buFontTx/>
              <a:buNone/>
            </a:pPr>
            <a:r>
              <a:rPr lang="en-US" altLang="en-US" sz="1100" dirty="0">
                <a:latin typeface="Arial" panose="020B0604020202020204" pitchFamily="34" charset="0"/>
              </a:rPr>
              <a:t>*   Link available on the NJ Patient Safety website</a:t>
            </a:r>
          </a:p>
          <a:p>
            <a:pPr lvl="1" eaLnBrk="1" hangingPunct="1">
              <a:spcBef>
                <a:spcPct val="0"/>
              </a:spcBef>
              <a:buClrTx/>
              <a:buSzTx/>
              <a:buFontTx/>
              <a:buNone/>
            </a:pPr>
            <a:r>
              <a:rPr lang="en-US" altLang="en-US" sz="1100" dirty="0">
                <a:latin typeface="Arial" panose="020B0604020202020204" pitchFamily="34" charset="0"/>
              </a:rPr>
              <a:t>** Refer to slide #38</a:t>
            </a:r>
          </a:p>
        </p:txBody>
      </p:sp>
    </p:spTree>
    <p:extLst>
      <p:ext uri="{BB962C8B-B14F-4D97-AF65-F5344CB8AC3E}">
        <p14:creationId xmlns:p14="http://schemas.microsoft.com/office/powerpoint/2010/main" val="345504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6107726-A5DE-477B-9781-AAA81F3C19E9}"/>
              </a:ext>
            </a:extLst>
          </p:cNvPr>
          <p:cNvSpPr>
            <a:spLocks noGrp="1" noChangeArrowheads="1"/>
          </p:cNvSpPr>
          <p:nvPr>
            <p:ph idx="1"/>
          </p:nvPr>
        </p:nvSpPr>
        <p:spPr>
          <a:xfrm>
            <a:off x="457200" y="1531938"/>
            <a:ext cx="8229600" cy="4495800"/>
          </a:xfrm>
        </p:spPr>
        <p:txBody>
          <a:bodyPr/>
          <a:lstStyle/>
          <a:p>
            <a:pPr marL="0" indent="0">
              <a:buClrTx/>
              <a:buFont typeface="Times New Roman" panose="02020603050405020304" pitchFamily="18" charset="0"/>
              <a:buNone/>
              <a:defRPr/>
            </a:pPr>
            <a:r>
              <a:rPr lang="en-US" altLang="en-US" dirty="0"/>
              <a:t>Patient Safety Act </a:t>
            </a:r>
            <a:r>
              <a:rPr lang="en-US" altLang="en-US" i="1" dirty="0"/>
              <a:t>continued</a:t>
            </a:r>
          </a:p>
          <a:p>
            <a:pPr marL="0" indent="0">
              <a:buClrTx/>
              <a:buFont typeface="Times New Roman" panose="02020603050405020304" pitchFamily="18" charset="0"/>
              <a:buNone/>
              <a:defRPr/>
            </a:pPr>
            <a:endParaRPr lang="en-US" altLang="en-US" i="1" dirty="0"/>
          </a:p>
          <a:p>
            <a:pPr>
              <a:defRPr/>
            </a:pPr>
            <a:r>
              <a:rPr lang="en-US" altLang="en-US" dirty="0"/>
              <a:t>Non-Punitive</a:t>
            </a:r>
          </a:p>
          <a:p>
            <a:pPr lvl="2">
              <a:defRPr/>
            </a:pPr>
            <a:r>
              <a:rPr lang="en-US" altLang="en-US" dirty="0"/>
              <a:t>No public reports are issued by PSRS that list individual facilities</a:t>
            </a:r>
          </a:p>
          <a:p>
            <a:pPr marL="914400" lvl="2" indent="0">
              <a:buFontTx/>
              <a:buNone/>
              <a:defRPr/>
            </a:pPr>
            <a:r>
              <a:rPr lang="en-US" altLang="en-US" dirty="0"/>
              <a:t> </a:t>
            </a:r>
          </a:p>
          <a:p>
            <a:pPr>
              <a:defRPr/>
            </a:pPr>
            <a:r>
              <a:rPr lang="en-US" altLang="en-US" dirty="0"/>
              <a:t>Encourages evidence-based practices</a:t>
            </a:r>
          </a:p>
          <a:p>
            <a:pPr marL="0" indent="0">
              <a:buNone/>
              <a:defRPr/>
            </a:pPr>
            <a:endParaRPr lang="en-US" altLang="en-US" dirty="0"/>
          </a:p>
          <a:p>
            <a:pPr lvl="2">
              <a:defRPr/>
            </a:pPr>
            <a:endParaRPr lang="en-US" altLang="en-US" dirty="0"/>
          </a:p>
          <a:p>
            <a:pPr>
              <a:defRPr/>
            </a:pPr>
            <a:r>
              <a:rPr lang="en-US" altLang="en-US" dirty="0"/>
              <a:t>Collegial</a:t>
            </a:r>
          </a:p>
          <a:p>
            <a:pPr marL="0" indent="0">
              <a:buClrTx/>
              <a:buFont typeface="Times New Roman" panose="02020603050405020304" pitchFamily="18" charset="0"/>
              <a:buNone/>
              <a:defRPr/>
            </a:pPr>
            <a:endParaRPr lang="en-US" altLang="en-US" i="1" dirty="0"/>
          </a:p>
          <a:p>
            <a:pPr>
              <a:buClrTx/>
              <a:defRPr/>
            </a:pPr>
            <a:endParaRPr lang="en-US" altLang="en-US" dirty="0"/>
          </a:p>
          <a:p>
            <a:pPr lvl="1">
              <a:buClrTx/>
              <a:defRPr/>
            </a:pPr>
            <a:endParaRPr lang="en-US" altLang="en-US" dirty="0"/>
          </a:p>
        </p:txBody>
      </p:sp>
      <p:sp>
        <p:nvSpPr>
          <p:cNvPr id="7" name="Title 1">
            <a:extLst>
              <a:ext uri="{FF2B5EF4-FFF2-40B4-BE49-F238E27FC236}">
                <a16:creationId xmlns:a16="http://schemas.microsoft.com/office/drawing/2014/main" id="{E62F451A-325B-464B-91C9-4370FE5726FE}"/>
              </a:ext>
            </a:extLst>
          </p:cNvPr>
          <p:cNvSpPr>
            <a:spLocks noGrp="1"/>
          </p:cNvSpPr>
          <p:nvPr>
            <p:ph type="title"/>
          </p:nvPr>
        </p:nvSpPr>
        <p:spPr>
          <a:xfrm>
            <a:off x="457200" y="152400"/>
            <a:ext cx="8229600" cy="1371600"/>
          </a:xfrm>
        </p:spPr>
        <p:txBody>
          <a:bodyPr/>
          <a:lstStyle/>
          <a:p>
            <a:pPr>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Reporting Requirements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32771" name="Content Placeholder 2">
            <a:extLst>
              <a:ext uri="{FF2B5EF4-FFF2-40B4-BE49-F238E27FC236}">
                <a16:creationId xmlns:a16="http://schemas.microsoft.com/office/drawing/2014/main" id="{B200D778-EAD9-46BF-88C7-683B58510A2C}"/>
              </a:ext>
            </a:extLst>
          </p:cNvPr>
          <p:cNvSpPr>
            <a:spLocks noGrp="1" noChangeArrowheads="1"/>
          </p:cNvSpPr>
          <p:nvPr>
            <p:ph idx="1"/>
          </p:nvPr>
        </p:nvSpPr>
        <p:spPr>
          <a:xfrm>
            <a:off x="990600" y="2432050"/>
            <a:ext cx="7561263" cy="3810000"/>
          </a:xfrm>
        </p:spPr>
        <p:txBody>
          <a:bodyPr/>
          <a:lstStyle/>
          <a:p>
            <a:r>
              <a:rPr lang="en-US" altLang="en-US"/>
              <a:t>Each RCA is reviewed by Clinical Reviewers (RN, MD)</a:t>
            </a:r>
          </a:p>
          <a:p>
            <a:endParaRPr lang="en-US" altLang="en-US"/>
          </a:p>
          <a:p>
            <a:r>
              <a:rPr lang="en-US" altLang="en-US"/>
              <a:t>Reviewers must understand what occurred </a:t>
            </a:r>
          </a:p>
          <a:p>
            <a:endParaRPr lang="en-US" altLang="en-US"/>
          </a:p>
          <a:p>
            <a:r>
              <a:rPr lang="en-US" altLang="en-US"/>
              <a:t>RCA must include required components</a:t>
            </a:r>
          </a:p>
          <a:p>
            <a:endParaRPr lang="en-US" altLang="en-US"/>
          </a:p>
          <a:p>
            <a:r>
              <a:rPr lang="en-US" altLang="en-US"/>
              <a:t>RCA must be thorough and credible</a:t>
            </a:r>
          </a:p>
          <a:p>
            <a:pPr>
              <a:buClr>
                <a:srgbClr val="3366FF"/>
              </a:buClr>
              <a:buFontTx/>
              <a:buNone/>
            </a:pPr>
            <a:endParaRPr lang="en-US" altLang="en-US" sz="2800" u="sng"/>
          </a:p>
        </p:txBody>
      </p:sp>
      <p:sp>
        <p:nvSpPr>
          <p:cNvPr id="3" name="TextBox 2">
            <a:extLst>
              <a:ext uri="{FF2B5EF4-FFF2-40B4-BE49-F238E27FC236}">
                <a16:creationId xmlns:a16="http://schemas.microsoft.com/office/drawing/2014/main" id="{F86DC319-3B1E-4175-830F-2901037C7BFB}"/>
              </a:ext>
            </a:extLst>
          </p:cNvPr>
          <p:cNvSpPr txBox="1"/>
          <p:nvPr/>
        </p:nvSpPr>
        <p:spPr>
          <a:xfrm>
            <a:off x="1277938" y="1457325"/>
            <a:ext cx="7391400" cy="461963"/>
          </a:xfrm>
          <a:prstGeom prst="rect">
            <a:avLst/>
          </a:prstGeom>
          <a:noFill/>
        </p:spPr>
        <p:txBody>
          <a:bodyPr>
            <a:spAutoFit/>
          </a:bodyPr>
          <a:lstStyle/>
          <a:p>
            <a:pPr algn="ctr">
              <a:defRPr/>
            </a:pPr>
            <a:r>
              <a:rPr lang="en-US" sz="2400" b="1" dirty="0">
                <a:latin typeface="+mj-lt"/>
              </a:rPr>
              <a:t>RCA Review by PSRS </a:t>
            </a:r>
            <a:r>
              <a:rPr lang="en-US" sz="2400" b="1" i="1" dirty="0">
                <a:latin typeface="+mj-lt"/>
              </a:rPr>
              <a:t>continued</a:t>
            </a:r>
          </a:p>
        </p:txBody>
      </p:sp>
    </p:spTree>
    <p:extLst>
      <p:ext uri="{BB962C8B-B14F-4D97-AF65-F5344CB8AC3E}">
        <p14:creationId xmlns:p14="http://schemas.microsoft.com/office/powerpoint/2010/main" val="3062382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838200" y="2209800"/>
            <a:ext cx="7561263" cy="3810000"/>
          </a:xfrm>
        </p:spPr>
        <p:txBody>
          <a:bodyPr/>
          <a:lstStyle/>
          <a:p>
            <a:pPr marL="0" indent="0">
              <a:spcBef>
                <a:spcPct val="0"/>
              </a:spcBef>
              <a:buSzPct val="110000"/>
              <a:buFont typeface="Times New Roman" panose="02020603050405020304" pitchFamily="18" charset="0"/>
              <a:buNone/>
              <a:defRPr/>
            </a:pPr>
            <a:r>
              <a:rPr lang="en-US" altLang="en-US" sz="2400" dirty="0">
                <a:latin typeface="Calibri" panose="020F0502020204030204" pitchFamily="34" charset="0"/>
              </a:rPr>
              <a:t>Possible Review Outcomes:</a:t>
            </a:r>
          </a:p>
          <a:p>
            <a:pPr marL="0" indent="0">
              <a:spcBef>
                <a:spcPct val="0"/>
              </a:spcBef>
              <a:buSzPct val="110000"/>
              <a:buFont typeface="Times New Roman" panose="02020603050405020304" pitchFamily="18" charset="0"/>
              <a:buNone/>
              <a:defRPr/>
            </a:pPr>
            <a:endParaRPr lang="en-US" altLang="en-US" sz="2400"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Email: RCA Comment Process</a:t>
            </a:r>
          </a:p>
          <a:p>
            <a:pPr lvl="2">
              <a:spcBef>
                <a:spcPct val="0"/>
              </a:spcBef>
              <a:buSzPct val="110000"/>
              <a:defRPr/>
            </a:pPr>
            <a:endParaRPr lang="en-US" altLang="en-US" b="1" dirty="0">
              <a:latin typeface="Calibri" panose="020F0502020204030204" pitchFamily="34" charset="0"/>
            </a:endParaRPr>
          </a:p>
          <a:p>
            <a:pPr marL="1314450" lvl="2" indent="-457200">
              <a:spcBef>
                <a:spcPct val="0"/>
              </a:spcBef>
              <a:buSzPct val="110000"/>
              <a:defRPr/>
            </a:pPr>
            <a:endParaRPr lang="en-US" altLang="en-US" sz="1800" b="1"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r>
              <a:rPr lang="en-US" altLang="en-US" sz="2000" b="1" dirty="0">
                <a:latin typeface="Calibri" panose="020F0502020204030204" pitchFamily="34" charset="0"/>
              </a:rPr>
              <a:t>Email: RCA Complete</a:t>
            </a:r>
            <a:endParaRPr lang="en-US" dirty="0"/>
          </a:p>
          <a:p>
            <a:pPr>
              <a:buClr>
                <a:srgbClr val="3366FF"/>
              </a:buClr>
              <a:buFontTx/>
              <a:buNone/>
              <a:defRPr/>
            </a:pPr>
            <a:endParaRPr lang="en-US" altLang="en-US" sz="2800" u="sng"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391400" cy="461963"/>
          </a:xfrm>
          <a:prstGeom prst="rect">
            <a:avLst/>
          </a:prstGeom>
          <a:noFill/>
        </p:spPr>
        <p:txBody>
          <a:bodyPr>
            <a:spAutoFit/>
          </a:bodyPr>
          <a:lstStyle/>
          <a:p>
            <a:pPr algn="ctr">
              <a:defRPr/>
            </a:pPr>
            <a:r>
              <a:rPr lang="en-US" sz="2400" b="1" dirty="0">
                <a:latin typeface="+mj-lt"/>
              </a:rPr>
              <a:t>RCA Review by PSRS </a:t>
            </a:r>
            <a:r>
              <a:rPr lang="en-US" sz="2400" b="1" i="1" dirty="0">
                <a:latin typeface="+mj-lt"/>
              </a:rPr>
              <a:t>continued</a:t>
            </a:r>
          </a:p>
        </p:txBody>
      </p:sp>
    </p:spTree>
    <p:extLst>
      <p:ext uri="{BB962C8B-B14F-4D97-AF65-F5344CB8AC3E}">
        <p14:creationId xmlns:p14="http://schemas.microsoft.com/office/powerpoint/2010/main" val="90624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838200" y="2209800"/>
            <a:ext cx="7561263" cy="3810000"/>
          </a:xfrm>
        </p:spPr>
        <p:txBody>
          <a:bodyPr/>
          <a:lstStyle/>
          <a:p>
            <a:pPr marL="0" indent="0">
              <a:spcBef>
                <a:spcPct val="0"/>
              </a:spcBef>
              <a:buSzPct val="110000"/>
              <a:buFont typeface="Times New Roman" panose="02020603050405020304" pitchFamily="18" charset="0"/>
              <a:buNone/>
              <a:defRPr/>
            </a:pPr>
            <a:r>
              <a:rPr lang="en-US" altLang="en-US" sz="2400" dirty="0">
                <a:latin typeface="Calibri" panose="020F0502020204030204" pitchFamily="34" charset="0"/>
              </a:rPr>
              <a:t>1. Email: RCA Comment process:</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lvl="1">
              <a:spcBef>
                <a:spcPct val="0"/>
              </a:spcBef>
              <a:buSzPct val="110000"/>
              <a:defRPr/>
            </a:pPr>
            <a:r>
              <a:rPr lang="en-US" altLang="en-US" sz="2000" b="1" dirty="0">
                <a:latin typeface="Calibri" panose="020F0502020204030204" pitchFamily="34" charset="0"/>
              </a:rPr>
              <a:t>Additional information is needed</a:t>
            </a:r>
          </a:p>
          <a:p>
            <a:pPr lvl="1">
              <a:spcBef>
                <a:spcPct val="0"/>
              </a:spcBef>
              <a:buSzPct val="110000"/>
              <a:defRPr/>
            </a:pPr>
            <a:endParaRPr lang="en-US" altLang="en-US" sz="2000" b="1" dirty="0">
              <a:latin typeface="Calibri" panose="020F0502020204030204" pitchFamily="34" charset="0"/>
            </a:endParaRPr>
          </a:p>
          <a:p>
            <a:pPr lvl="1">
              <a:spcBef>
                <a:spcPct val="0"/>
              </a:spcBef>
              <a:buSzPct val="110000"/>
              <a:defRPr/>
            </a:pPr>
            <a:r>
              <a:rPr lang="en-US" altLang="en-US" sz="2000" b="1" dirty="0">
                <a:latin typeface="Calibri" panose="020F0502020204030204" pitchFamily="34" charset="0"/>
              </a:rPr>
              <a:t>PSRS makes comments to determine if the RCA contains the required components of an RCA</a:t>
            </a:r>
          </a:p>
          <a:p>
            <a:pPr lvl="1">
              <a:spcBef>
                <a:spcPct val="0"/>
              </a:spcBef>
              <a:buSzPct val="110000"/>
              <a:defRPr/>
            </a:pPr>
            <a:endParaRPr lang="en-US" sz="2000" b="1" dirty="0">
              <a:latin typeface="Calibri" panose="020F0502020204030204" pitchFamily="34" charset="0"/>
            </a:endParaRPr>
          </a:p>
          <a:p>
            <a:pPr lvl="1">
              <a:spcBef>
                <a:spcPct val="0"/>
              </a:spcBef>
              <a:buSzPct val="110000"/>
              <a:defRPr/>
            </a:pPr>
            <a:r>
              <a:rPr lang="en-US" sz="2200" b="1" dirty="0">
                <a:latin typeface="Calibri" pitchFamily="34" charset="0"/>
              </a:rPr>
              <a:t>Facility responds to comments </a:t>
            </a:r>
            <a:r>
              <a:rPr lang="en-US" sz="2200" b="1" i="1" u="sng" dirty="0">
                <a:latin typeface="Calibri" pitchFamily="34" charset="0"/>
              </a:rPr>
              <a:t>by editing </a:t>
            </a:r>
            <a:r>
              <a:rPr lang="en-US" sz="2200" b="1" dirty="0">
                <a:latin typeface="Calibri" pitchFamily="34" charset="0"/>
              </a:rPr>
              <a:t>the RCA</a:t>
            </a:r>
          </a:p>
          <a:p>
            <a:pPr marL="1257300" lvl="2" indent="-457200" fontAlgn="auto">
              <a:spcBef>
                <a:spcPts val="600"/>
              </a:spcBef>
              <a:spcAft>
                <a:spcPts val="0"/>
              </a:spcAft>
              <a:buSzPct val="110000"/>
              <a:defRPr/>
            </a:pPr>
            <a:r>
              <a:rPr lang="en-US" sz="1800" b="1" dirty="0">
                <a:latin typeface="Calibri" pitchFamily="34" charset="0"/>
              </a:rPr>
              <a:t>The RCA: Facts of the Event section question #2 is an unlimited text field</a:t>
            </a:r>
          </a:p>
          <a:p>
            <a:pPr marL="1257300" lvl="2" indent="-457200" fontAlgn="auto">
              <a:spcBef>
                <a:spcPts val="600"/>
              </a:spcBef>
              <a:spcAft>
                <a:spcPts val="0"/>
              </a:spcAft>
              <a:buSzPct val="110000"/>
              <a:defRPr/>
            </a:pPr>
            <a:r>
              <a:rPr lang="en-US" sz="1800" b="1" dirty="0">
                <a:latin typeface="Calibri" pitchFamily="34" charset="0"/>
              </a:rPr>
              <a:t>Resubmit within 2 weeks; Extensions are available</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a:buClr>
                <a:srgbClr val="3366FF"/>
              </a:buClr>
              <a:buFontTx/>
              <a:buNone/>
              <a:defRPr/>
            </a:pPr>
            <a:endParaRPr lang="en-US" altLang="en-US" sz="2800" u="sng"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391400" cy="461963"/>
          </a:xfrm>
          <a:prstGeom prst="rect">
            <a:avLst/>
          </a:prstGeom>
          <a:noFill/>
        </p:spPr>
        <p:txBody>
          <a:bodyPr>
            <a:spAutoFit/>
          </a:bodyPr>
          <a:lstStyle/>
          <a:p>
            <a:pPr algn="ctr">
              <a:defRPr/>
            </a:pPr>
            <a:r>
              <a:rPr lang="en-US" sz="2400" b="1" dirty="0">
                <a:latin typeface="+mj-lt"/>
              </a:rPr>
              <a:t>RCA Review by PSRS </a:t>
            </a:r>
            <a:r>
              <a:rPr lang="en-US" sz="2400" b="1" i="1" dirty="0">
                <a:latin typeface="+mj-lt"/>
              </a:rPr>
              <a:t>continued</a:t>
            </a:r>
          </a:p>
        </p:txBody>
      </p:sp>
    </p:spTree>
    <p:extLst>
      <p:ext uri="{BB962C8B-B14F-4D97-AF65-F5344CB8AC3E}">
        <p14:creationId xmlns:p14="http://schemas.microsoft.com/office/powerpoint/2010/main" val="197975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792163" y="2286000"/>
            <a:ext cx="7559675" cy="3810000"/>
          </a:xfrm>
        </p:spPr>
        <p:txBody>
          <a:bodyPr/>
          <a:lstStyle/>
          <a:p>
            <a:pPr marL="0" indent="0">
              <a:spcBef>
                <a:spcPct val="0"/>
              </a:spcBef>
              <a:buSzPct val="110000"/>
              <a:buFont typeface="Times New Roman" panose="02020603050405020304" pitchFamily="18" charset="0"/>
              <a:buNone/>
              <a:defRPr/>
            </a:pPr>
            <a:r>
              <a:rPr lang="en-US" altLang="en-US" sz="2400" dirty="0">
                <a:latin typeface="Calibri" panose="020F0502020204030204" pitchFamily="34" charset="0"/>
              </a:rPr>
              <a:t>1. Email: RCA Comment process </a:t>
            </a:r>
            <a:r>
              <a:rPr lang="en-US" altLang="en-US" sz="2400" i="1" dirty="0">
                <a:latin typeface="Calibri" panose="020F0502020204030204" pitchFamily="34" charset="0"/>
              </a:rPr>
              <a:t>continued</a:t>
            </a:r>
            <a:r>
              <a:rPr lang="en-US" altLang="en-US" sz="2400" dirty="0">
                <a:latin typeface="Calibri" panose="020F0502020204030204" pitchFamily="34" charset="0"/>
              </a:rPr>
              <a:t>:</a:t>
            </a:r>
          </a:p>
          <a:p>
            <a:pPr marL="0" indent="0">
              <a:spcBef>
                <a:spcPct val="0"/>
              </a:spcBef>
              <a:buSzPct val="110000"/>
              <a:buFont typeface="Times New Roman" panose="02020603050405020304" pitchFamily="18" charset="0"/>
              <a:buNone/>
              <a:defRPr/>
            </a:pPr>
            <a:endParaRPr lang="en-US" altLang="en-US" sz="2400" dirty="0">
              <a:latin typeface="Calibri" panose="020F0502020204030204" pitchFamily="34" charset="0"/>
            </a:endParaRPr>
          </a:p>
          <a:p>
            <a:pPr fontAlgn="auto">
              <a:spcBef>
                <a:spcPts val="600"/>
              </a:spcBef>
              <a:spcAft>
                <a:spcPts val="0"/>
              </a:spcAft>
              <a:buSzPct val="110000"/>
              <a:defRPr/>
            </a:pPr>
            <a:r>
              <a:rPr lang="en-US" sz="2200" dirty="0">
                <a:latin typeface="Calibri" pitchFamily="34" charset="0"/>
              </a:rPr>
              <a:t>Facility resubmits the RCA to PSRS</a:t>
            </a:r>
          </a:p>
          <a:p>
            <a:pPr fontAlgn="auto">
              <a:spcBef>
                <a:spcPts val="600"/>
              </a:spcBef>
              <a:spcAft>
                <a:spcPts val="0"/>
              </a:spcAft>
              <a:buSzPct val="110000"/>
              <a:defRPr/>
            </a:pPr>
            <a:endParaRPr lang="en-US" sz="2200" dirty="0">
              <a:latin typeface="Calibri" pitchFamily="34" charset="0"/>
            </a:endParaRPr>
          </a:p>
          <a:p>
            <a:pPr fontAlgn="auto">
              <a:spcBef>
                <a:spcPts val="600"/>
              </a:spcBef>
              <a:spcAft>
                <a:spcPts val="0"/>
              </a:spcAft>
              <a:buSzPct val="110000"/>
              <a:defRPr/>
            </a:pPr>
            <a:r>
              <a:rPr lang="en-US" sz="2200" dirty="0">
                <a:latin typeface="Calibri" pitchFamily="34" charset="0"/>
              </a:rPr>
              <a:t>There may be more than 1 cycle of responding to comments</a:t>
            </a:r>
          </a:p>
          <a:p>
            <a:pPr marL="0" indent="0">
              <a:spcBef>
                <a:spcPct val="0"/>
              </a:spcBef>
              <a:buSzPct val="110000"/>
              <a:buFont typeface="Times New Roman" panose="02020603050405020304" pitchFamily="18" charset="0"/>
              <a:buNone/>
              <a:defRPr/>
            </a:pPr>
            <a:endParaRPr lang="en-US" altLang="en-US" sz="2400"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a:buClr>
                <a:srgbClr val="3366FF"/>
              </a:buClr>
              <a:buFontTx/>
              <a:buNone/>
              <a:defRPr/>
            </a:pPr>
            <a:endParaRPr lang="en-US" altLang="en-US" sz="2800" u="sng"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391400" cy="461963"/>
          </a:xfrm>
          <a:prstGeom prst="rect">
            <a:avLst/>
          </a:prstGeom>
          <a:noFill/>
        </p:spPr>
        <p:txBody>
          <a:bodyPr>
            <a:spAutoFit/>
          </a:bodyPr>
          <a:lstStyle/>
          <a:p>
            <a:pPr algn="ctr">
              <a:defRPr/>
            </a:pPr>
            <a:r>
              <a:rPr lang="en-US" sz="2400" b="1" dirty="0">
                <a:latin typeface="+mj-lt"/>
              </a:rPr>
              <a:t>RCA Review by PSRS </a:t>
            </a:r>
            <a:r>
              <a:rPr lang="en-US" sz="2400" b="1" i="1" dirty="0">
                <a:latin typeface="+mj-lt"/>
              </a:rPr>
              <a:t>continued</a:t>
            </a:r>
          </a:p>
        </p:txBody>
      </p:sp>
    </p:spTree>
    <p:extLst>
      <p:ext uri="{BB962C8B-B14F-4D97-AF65-F5344CB8AC3E}">
        <p14:creationId xmlns:p14="http://schemas.microsoft.com/office/powerpoint/2010/main" val="629037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792163" y="2286000"/>
            <a:ext cx="7559675" cy="3810000"/>
          </a:xfrm>
        </p:spPr>
        <p:txBody>
          <a:bodyPr/>
          <a:lstStyle/>
          <a:p>
            <a:pPr marL="0" indent="0">
              <a:spcBef>
                <a:spcPct val="0"/>
              </a:spcBef>
              <a:buSzPct val="110000"/>
              <a:buFont typeface="Times New Roman" panose="02020603050405020304" pitchFamily="18" charset="0"/>
              <a:buNone/>
              <a:defRPr/>
            </a:pPr>
            <a:r>
              <a:rPr lang="en-US" altLang="en-US" sz="2400" dirty="0">
                <a:latin typeface="Calibri" panose="020F0502020204030204" pitchFamily="34" charset="0"/>
              </a:rPr>
              <a:t>2. Email: RCA Complete:</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lvl="1">
              <a:spcBef>
                <a:spcPct val="0"/>
              </a:spcBef>
              <a:buSzPct val="110000"/>
              <a:defRPr/>
            </a:pPr>
            <a:r>
              <a:rPr lang="en-US" altLang="en-US" sz="2000" b="1" dirty="0">
                <a:latin typeface="Calibri" panose="020F0502020204030204" pitchFamily="34" charset="0"/>
              </a:rPr>
              <a:t>The RCA is closed</a:t>
            </a:r>
          </a:p>
          <a:p>
            <a:pPr lvl="1">
              <a:spcBef>
                <a:spcPct val="0"/>
              </a:spcBef>
              <a:buSzPct val="110000"/>
              <a:defRPr/>
            </a:pPr>
            <a:endParaRPr lang="en-US" altLang="en-US" sz="2000" b="1" dirty="0">
              <a:latin typeface="Calibri" panose="020F0502020204030204" pitchFamily="34" charset="0"/>
            </a:endParaRPr>
          </a:p>
          <a:p>
            <a:pPr lvl="1">
              <a:spcBef>
                <a:spcPct val="0"/>
              </a:spcBef>
              <a:buSzPct val="110000"/>
              <a:defRPr/>
            </a:pPr>
            <a:r>
              <a:rPr lang="en-US" altLang="en-US" sz="2000" b="1" dirty="0">
                <a:latin typeface="Calibri" panose="020F0502020204030204" pitchFamily="34" charset="0"/>
              </a:rPr>
              <a:t>Additional information or clarification may be requested to complete the RCA Review</a:t>
            </a:r>
          </a:p>
          <a:p>
            <a:pPr lvl="1">
              <a:spcBef>
                <a:spcPct val="0"/>
              </a:spcBef>
              <a:buSzPct val="110000"/>
              <a:defRPr/>
            </a:pPr>
            <a:endParaRPr lang="en-US" altLang="en-US" sz="2000" b="1" dirty="0">
              <a:latin typeface="Calibri" panose="020F0502020204030204" pitchFamily="34" charset="0"/>
            </a:endParaRPr>
          </a:p>
          <a:p>
            <a:pPr lvl="1">
              <a:spcBef>
                <a:spcPct val="0"/>
              </a:spcBef>
              <a:buSzPct val="110000"/>
              <a:defRPr/>
            </a:pPr>
            <a:r>
              <a:rPr lang="en-US" altLang="en-US" sz="2000" b="1" dirty="0">
                <a:latin typeface="Calibri" panose="020F0502020204030204" pitchFamily="34" charset="0"/>
              </a:rPr>
              <a:t>If requested, additional information may be sent to PSRS by</a:t>
            </a:r>
          </a:p>
          <a:p>
            <a:pPr marL="1314450" lvl="2" indent="-457200">
              <a:spcBef>
                <a:spcPct val="0"/>
              </a:spcBef>
              <a:buSzPct val="110000"/>
              <a:defRPr/>
            </a:pPr>
            <a:r>
              <a:rPr lang="en-US" altLang="en-US" sz="1800" b="1" dirty="0">
                <a:latin typeface="Calibri" panose="020F0502020204030204" pitchFamily="34" charset="0"/>
              </a:rPr>
              <a:t>General Comment</a:t>
            </a:r>
          </a:p>
          <a:p>
            <a:pPr marL="1314450" lvl="2" indent="-457200">
              <a:spcBef>
                <a:spcPct val="0"/>
              </a:spcBef>
              <a:buSzPct val="110000"/>
              <a:defRPr/>
            </a:pPr>
            <a:r>
              <a:rPr lang="en-US" altLang="en-US" sz="1800" b="1" dirty="0">
                <a:latin typeface="Calibri" panose="020F0502020204030204" pitchFamily="34" charset="0"/>
              </a:rPr>
              <a:t>Attachment (Upload Supporting Documentation)</a:t>
            </a:r>
          </a:p>
          <a:p>
            <a:pPr marL="457200" lvl="1" indent="0">
              <a:spcBef>
                <a:spcPct val="0"/>
              </a:spcBef>
              <a:buSzPct val="110000"/>
              <a:buFont typeface="Arial" panose="020B0604020202020204" pitchFamily="34" charset="0"/>
              <a:buNone/>
              <a:defRPr/>
            </a:pPr>
            <a:endParaRPr lang="en-US" altLang="en-US" sz="2000" b="1" dirty="0">
              <a:latin typeface="Calibri" panose="020F0502020204030204" pitchFamily="34" charset="0"/>
            </a:endParaRP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a:buClr>
                <a:srgbClr val="3366FF"/>
              </a:buClr>
              <a:buFontTx/>
              <a:buNone/>
              <a:defRPr/>
            </a:pPr>
            <a:endParaRPr lang="en-US" altLang="en-US" sz="2800" u="sng"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391400" cy="461963"/>
          </a:xfrm>
          <a:prstGeom prst="rect">
            <a:avLst/>
          </a:prstGeom>
          <a:noFill/>
        </p:spPr>
        <p:txBody>
          <a:bodyPr>
            <a:spAutoFit/>
          </a:bodyPr>
          <a:lstStyle/>
          <a:p>
            <a:pPr algn="ctr">
              <a:defRPr/>
            </a:pPr>
            <a:r>
              <a:rPr lang="en-US" sz="2400" b="1" dirty="0">
                <a:latin typeface="+mj-lt"/>
              </a:rPr>
              <a:t>RCA Review by PSRS </a:t>
            </a:r>
            <a:r>
              <a:rPr lang="en-US" sz="2400" b="1" i="1" dirty="0">
                <a:latin typeface="+mj-lt"/>
              </a:rPr>
              <a:t>continued</a:t>
            </a:r>
          </a:p>
        </p:txBody>
      </p:sp>
    </p:spTree>
    <p:extLst>
      <p:ext uri="{BB962C8B-B14F-4D97-AF65-F5344CB8AC3E}">
        <p14:creationId xmlns:p14="http://schemas.microsoft.com/office/powerpoint/2010/main" val="1380017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C0-8EDC-4B95-B4DA-BA14D2370CB9}"/>
              </a:ext>
            </a:extLst>
          </p:cNvPr>
          <p:cNvSpPr>
            <a:spLocks noGrp="1"/>
          </p:cNvSpPr>
          <p:nvPr>
            <p:ph type="title"/>
          </p:nvPr>
        </p:nvSpPr>
        <p:spPr>
          <a:xfrm>
            <a:off x="1049338" y="644525"/>
            <a:ext cx="7848600" cy="762000"/>
          </a:xfrm>
        </p:spPr>
        <p:txBody>
          <a:bodyPr/>
          <a:lstStyle/>
          <a:p>
            <a:pPr>
              <a:defRPr/>
            </a:pPr>
            <a:r>
              <a:rPr lang="en-US" dirty="0"/>
              <a:t>3. Root Cause Analysis Reporting Process</a:t>
            </a:r>
          </a:p>
        </p:txBody>
      </p:sp>
      <p:sp>
        <p:nvSpPr>
          <p:cNvPr id="6147" name="Content Placeholder 2">
            <a:extLst>
              <a:ext uri="{FF2B5EF4-FFF2-40B4-BE49-F238E27FC236}">
                <a16:creationId xmlns:a16="http://schemas.microsoft.com/office/drawing/2014/main" id="{54F2D1D0-CF6C-4C22-99FC-6CAAC42452B4}"/>
              </a:ext>
            </a:extLst>
          </p:cNvPr>
          <p:cNvSpPr>
            <a:spLocks noGrp="1" noChangeArrowheads="1"/>
          </p:cNvSpPr>
          <p:nvPr>
            <p:ph idx="1"/>
          </p:nvPr>
        </p:nvSpPr>
        <p:spPr>
          <a:xfrm>
            <a:off x="792163" y="2057400"/>
            <a:ext cx="7559675" cy="3810000"/>
          </a:xfrm>
        </p:spPr>
        <p:txBody>
          <a:bodyPr/>
          <a:lstStyle/>
          <a:p>
            <a:pPr marL="400050">
              <a:spcBef>
                <a:spcPct val="0"/>
              </a:spcBef>
              <a:buSzPct val="110000"/>
              <a:defRPr/>
            </a:pPr>
            <a:r>
              <a:rPr lang="en-US" altLang="en-US" sz="2200" dirty="0">
                <a:latin typeface="Calibri" panose="020F0502020204030204" pitchFamily="34" charset="0"/>
              </a:rPr>
              <a:t>ALL communication should go through the confidential reporting system</a:t>
            </a:r>
          </a:p>
          <a:p>
            <a:pPr marL="400050">
              <a:spcBef>
                <a:spcPct val="0"/>
              </a:spcBef>
              <a:buSzPct val="110000"/>
              <a:defRPr/>
            </a:pPr>
            <a:endParaRPr lang="en-US" altLang="en-US" sz="2200" dirty="0">
              <a:latin typeface="Calibri" panose="020F0502020204030204" pitchFamily="34" charset="0"/>
            </a:endParaRPr>
          </a:p>
          <a:p>
            <a:pPr marL="400050">
              <a:spcBef>
                <a:spcPct val="0"/>
              </a:spcBef>
              <a:buSzPct val="110000"/>
              <a:defRPr/>
            </a:pPr>
            <a:r>
              <a:rPr lang="en-US" altLang="en-US" sz="2200" dirty="0">
                <a:latin typeface="Calibri" panose="020F0502020204030204" pitchFamily="34" charset="0"/>
              </a:rPr>
              <a:t>Do NOT use regular unsecured email</a:t>
            </a:r>
          </a:p>
          <a:p>
            <a:pPr marL="400050">
              <a:spcBef>
                <a:spcPct val="0"/>
              </a:spcBef>
              <a:buSzPct val="110000"/>
              <a:defRPr/>
            </a:pPr>
            <a:endParaRPr lang="en-US" altLang="en-US" sz="2200" dirty="0">
              <a:latin typeface="Calibri" panose="020F0502020204030204" pitchFamily="34" charset="0"/>
            </a:endParaRPr>
          </a:p>
          <a:p>
            <a:pPr marL="400050">
              <a:spcBef>
                <a:spcPct val="0"/>
              </a:spcBef>
              <a:buSzPct val="110000"/>
              <a:defRPr/>
            </a:pPr>
            <a:r>
              <a:rPr lang="en-US" altLang="en-US" sz="2200" dirty="0">
                <a:latin typeface="Calibri" panose="020F0502020204030204" pitchFamily="34" charset="0"/>
              </a:rPr>
              <a:t>General Comments should be limited to 2-3 sentences</a:t>
            </a:r>
          </a:p>
          <a:p>
            <a:pPr marL="400050">
              <a:spcBef>
                <a:spcPct val="0"/>
              </a:spcBef>
              <a:buSzPct val="110000"/>
              <a:defRPr/>
            </a:pPr>
            <a:endParaRPr lang="en-US" altLang="en-US" sz="2200" dirty="0">
              <a:latin typeface="Calibri" panose="020F0502020204030204" pitchFamily="34" charset="0"/>
            </a:endParaRPr>
          </a:p>
          <a:p>
            <a:pPr marL="400050">
              <a:spcBef>
                <a:spcPct val="0"/>
              </a:spcBef>
              <a:buSzPct val="110000"/>
              <a:defRPr/>
            </a:pPr>
            <a:r>
              <a:rPr lang="en-US" altLang="en-US" sz="2200" dirty="0">
                <a:latin typeface="Calibri" panose="020F0502020204030204" pitchFamily="34" charset="0"/>
              </a:rPr>
              <a:t>Most of the responses/information should be entered in the RCA</a:t>
            </a:r>
          </a:p>
          <a:p>
            <a:pPr marL="400050">
              <a:spcBef>
                <a:spcPct val="0"/>
              </a:spcBef>
              <a:buSzPct val="110000"/>
              <a:defRPr/>
            </a:pPr>
            <a:endParaRPr lang="en-US" altLang="en-US" sz="2200" dirty="0">
              <a:latin typeface="Calibri" panose="020F0502020204030204" pitchFamily="34" charset="0"/>
            </a:endParaRPr>
          </a:p>
          <a:p>
            <a:pPr marL="400050">
              <a:spcBef>
                <a:spcPct val="0"/>
              </a:spcBef>
              <a:buSzPct val="110000"/>
              <a:defRPr/>
            </a:pPr>
            <a:r>
              <a:rPr lang="en-US" altLang="en-US" sz="2200" dirty="0">
                <a:latin typeface="Calibri" panose="020F0502020204030204" pitchFamily="34" charset="0"/>
              </a:rPr>
              <a:t>The attachment function (Upload Supporting Documentation) is available if needed </a:t>
            </a:r>
          </a:p>
          <a:p>
            <a:pPr marL="914400" lvl="1" indent="-457200">
              <a:spcBef>
                <a:spcPct val="0"/>
              </a:spcBef>
              <a:buSzPct val="110000"/>
              <a:buFont typeface="+mj-lt"/>
              <a:buAutoNum type="arabicPeriod"/>
              <a:defRPr/>
            </a:pPr>
            <a:endParaRPr lang="en-US" altLang="en-US" sz="2000" b="1" dirty="0">
              <a:latin typeface="Calibri" panose="020F0502020204030204" pitchFamily="34" charset="0"/>
            </a:endParaRPr>
          </a:p>
          <a:p>
            <a:pPr>
              <a:buClr>
                <a:srgbClr val="3366FF"/>
              </a:buClr>
              <a:buFontTx/>
              <a:buNone/>
              <a:defRPr/>
            </a:pPr>
            <a:endParaRPr lang="en-US" altLang="en-US" sz="2800" u="sng" dirty="0"/>
          </a:p>
        </p:txBody>
      </p:sp>
      <p:sp>
        <p:nvSpPr>
          <p:cNvPr id="3" name="TextBox 2">
            <a:extLst>
              <a:ext uri="{FF2B5EF4-FFF2-40B4-BE49-F238E27FC236}">
                <a16:creationId xmlns:a16="http://schemas.microsoft.com/office/drawing/2014/main" id="{F86DC319-3B1E-4175-830F-2901037C7BFB}"/>
              </a:ext>
            </a:extLst>
          </p:cNvPr>
          <p:cNvSpPr txBox="1"/>
          <p:nvPr/>
        </p:nvSpPr>
        <p:spPr>
          <a:xfrm>
            <a:off x="1295400" y="1438275"/>
            <a:ext cx="7391400" cy="461963"/>
          </a:xfrm>
          <a:prstGeom prst="rect">
            <a:avLst/>
          </a:prstGeom>
          <a:noFill/>
        </p:spPr>
        <p:txBody>
          <a:bodyPr>
            <a:spAutoFit/>
          </a:bodyPr>
          <a:lstStyle/>
          <a:p>
            <a:pPr algn="ctr">
              <a:defRPr/>
            </a:pPr>
            <a:r>
              <a:rPr lang="en-US" sz="2400" b="1" dirty="0">
                <a:latin typeface="+mj-lt"/>
              </a:rPr>
              <a:t>Communication</a:t>
            </a:r>
            <a:endParaRPr lang="en-US" sz="2400" b="1" i="1" dirty="0">
              <a:latin typeface="+mj-lt"/>
            </a:endParaRPr>
          </a:p>
        </p:txBody>
      </p:sp>
    </p:spTree>
    <p:extLst>
      <p:ext uri="{BB962C8B-B14F-4D97-AF65-F5344CB8AC3E}">
        <p14:creationId xmlns:p14="http://schemas.microsoft.com/office/powerpoint/2010/main" val="3062344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5CAF-1D42-4691-82C4-28EAEBC657D2}"/>
              </a:ext>
            </a:extLst>
          </p:cNvPr>
          <p:cNvSpPr>
            <a:spLocks noGrp="1"/>
          </p:cNvSpPr>
          <p:nvPr>
            <p:ph type="title"/>
          </p:nvPr>
        </p:nvSpPr>
        <p:spPr/>
        <p:txBody>
          <a:bodyPr/>
          <a:lstStyle/>
          <a:p>
            <a:pPr>
              <a:defRPr/>
            </a:pPr>
            <a:r>
              <a:rPr lang="en-US" dirty="0"/>
              <a:t>4. New User Registration Process</a:t>
            </a:r>
          </a:p>
        </p:txBody>
      </p:sp>
      <p:sp>
        <p:nvSpPr>
          <p:cNvPr id="44035" name="Content Placeholder 2">
            <a:extLst>
              <a:ext uri="{FF2B5EF4-FFF2-40B4-BE49-F238E27FC236}">
                <a16:creationId xmlns:a16="http://schemas.microsoft.com/office/drawing/2014/main" id="{87A4826A-4A58-4A4B-9B81-90AB4E3BB96C}"/>
              </a:ext>
            </a:extLst>
          </p:cNvPr>
          <p:cNvSpPr>
            <a:spLocks noGrp="1" noChangeArrowheads="1"/>
          </p:cNvSpPr>
          <p:nvPr>
            <p:ph idx="1"/>
          </p:nvPr>
        </p:nvSpPr>
        <p:spPr>
          <a:xfrm>
            <a:off x="685800" y="1524000"/>
            <a:ext cx="7391400" cy="3810000"/>
          </a:xfrm>
        </p:spPr>
        <p:txBody>
          <a:bodyPr/>
          <a:lstStyle/>
          <a:p>
            <a:pPr marL="0" indent="0">
              <a:buNone/>
            </a:pPr>
            <a:r>
              <a:rPr lang="en-US" i="1" u="sng" dirty="0"/>
              <a:t>New</a:t>
            </a:r>
            <a:r>
              <a:rPr lang="en-US" dirty="0"/>
              <a:t> Facility Administrators: Access granted by PSRS</a:t>
            </a:r>
          </a:p>
          <a:p>
            <a:pPr marL="0" indent="0">
              <a:buNone/>
            </a:pPr>
            <a:endParaRPr lang="en-US" dirty="0"/>
          </a:p>
          <a:p>
            <a:pPr lvl="0"/>
            <a:endParaRPr lang="en-US"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Contact PSRS at </a:t>
            </a:r>
            <a:r>
              <a:rPr lang="en-US" sz="2200" u="sng" dirty="0">
                <a:latin typeface="Calibri" panose="020F0502020204030204" pitchFamily="34" charset="0"/>
                <a:cs typeface="Calibri" panose="020F0502020204030204" pitchFamily="34" charset="0"/>
                <a:hlinkClick r:id="rId2"/>
              </a:rPr>
              <a:t>adan.olmeda@doh.nj.gov</a:t>
            </a:r>
            <a:r>
              <a:rPr lang="en-US" sz="2200" dirty="0">
                <a:latin typeface="Calibri" panose="020F0502020204030204" pitchFamily="34" charset="0"/>
                <a:cs typeface="Calibri" panose="020F0502020204030204" pitchFamily="34" charset="0"/>
              </a:rPr>
              <a:t> to request access as a Facility Administrator. </a:t>
            </a:r>
          </a:p>
          <a:p>
            <a:pPr lvl="0"/>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PSRS will send a link to the registration form via email.</a:t>
            </a:r>
          </a:p>
          <a:p>
            <a:pPr lvl="0"/>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Click on the link.</a:t>
            </a:r>
          </a:p>
          <a:p>
            <a:pPr marL="0" indent="0">
              <a:buNone/>
            </a:pPr>
            <a:endParaRPr lang="en-US" altLang="en-US" dirty="0"/>
          </a:p>
        </p:txBody>
      </p:sp>
    </p:spTree>
    <p:extLst>
      <p:ext uri="{BB962C8B-B14F-4D97-AF65-F5344CB8AC3E}">
        <p14:creationId xmlns:p14="http://schemas.microsoft.com/office/powerpoint/2010/main" val="943959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5CAF-1D42-4691-82C4-28EAEBC657D2}"/>
              </a:ext>
            </a:extLst>
          </p:cNvPr>
          <p:cNvSpPr>
            <a:spLocks noGrp="1"/>
          </p:cNvSpPr>
          <p:nvPr>
            <p:ph type="title"/>
          </p:nvPr>
        </p:nvSpPr>
        <p:spPr/>
        <p:txBody>
          <a:bodyPr/>
          <a:lstStyle/>
          <a:p>
            <a:pPr>
              <a:defRPr/>
            </a:pPr>
            <a:r>
              <a:rPr lang="en-US" dirty="0"/>
              <a:t>4. New User Registration Process</a:t>
            </a:r>
          </a:p>
        </p:txBody>
      </p:sp>
      <p:sp>
        <p:nvSpPr>
          <p:cNvPr id="44035" name="Content Placeholder 2">
            <a:extLst>
              <a:ext uri="{FF2B5EF4-FFF2-40B4-BE49-F238E27FC236}">
                <a16:creationId xmlns:a16="http://schemas.microsoft.com/office/drawing/2014/main" id="{87A4826A-4A58-4A4B-9B81-90AB4E3BB96C}"/>
              </a:ext>
            </a:extLst>
          </p:cNvPr>
          <p:cNvSpPr>
            <a:spLocks noGrp="1" noChangeArrowheads="1"/>
          </p:cNvSpPr>
          <p:nvPr>
            <p:ph idx="1"/>
          </p:nvPr>
        </p:nvSpPr>
        <p:spPr>
          <a:xfrm>
            <a:off x="762000" y="1371600"/>
            <a:ext cx="7391400" cy="3810000"/>
          </a:xfrm>
        </p:spPr>
        <p:txBody>
          <a:bodyPr/>
          <a:lstStyle/>
          <a:p>
            <a:pPr marL="0" indent="0">
              <a:buNone/>
            </a:pPr>
            <a:r>
              <a:rPr lang="en-US" i="1" u="sng" dirty="0"/>
              <a:t>New</a:t>
            </a:r>
            <a:r>
              <a:rPr lang="en-US" dirty="0"/>
              <a:t> Facility Administrators </a:t>
            </a:r>
            <a:r>
              <a:rPr lang="en-US" i="1" dirty="0"/>
              <a:t>continued</a:t>
            </a:r>
          </a:p>
          <a:p>
            <a:pPr marL="0" indent="0">
              <a:buNone/>
            </a:pPr>
            <a:endParaRPr lang="en-US" dirty="0"/>
          </a:p>
          <a:p>
            <a:pPr lvl="0"/>
            <a:r>
              <a:rPr lang="en-US" sz="2200" dirty="0">
                <a:latin typeface="Calibri" panose="020F0502020204030204" pitchFamily="34" charset="0"/>
                <a:cs typeface="Calibri" panose="020F0502020204030204" pitchFamily="34" charset="0"/>
              </a:rPr>
              <a:t>Sign the User Confidentiality Agreement, complete the registration form and submit the form.</a:t>
            </a:r>
          </a:p>
          <a:p>
            <a:pPr lvl="0"/>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PSRS is accessed through the </a:t>
            </a:r>
            <a:r>
              <a:rPr lang="en-US" sz="2200" dirty="0" err="1">
                <a:latin typeface="Calibri" panose="020F0502020204030204" pitchFamily="34" charset="0"/>
                <a:cs typeface="Calibri" panose="020F0502020204030204" pitchFamily="34" charset="0"/>
              </a:rPr>
              <a:t>MyNJ</a:t>
            </a:r>
            <a:r>
              <a:rPr lang="en-US" sz="2200" dirty="0">
                <a:latin typeface="Calibri" panose="020F0502020204030204" pitchFamily="34" charset="0"/>
                <a:cs typeface="Calibri" panose="020F0502020204030204" pitchFamily="34" charset="0"/>
              </a:rPr>
              <a:t> portal. If you are already registered for </a:t>
            </a:r>
            <a:r>
              <a:rPr lang="en-US" sz="2200" dirty="0" err="1">
                <a:latin typeface="Calibri" panose="020F0502020204030204" pitchFamily="34" charset="0"/>
                <a:cs typeface="Calibri" panose="020F0502020204030204" pitchFamily="34" charset="0"/>
              </a:rPr>
              <a:t>MyNJ</a:t>
            </a:r>
            <a:r>
              <a:rPr lang="en-US" sz="2200" dirty="0">
                <a:latin typeface="Calibri" panose="020F0502020204030204" pitchFamily="34" charset="0"/>
                <a:cs typeface="Calibri" panose="020F0502020204030204" pitchFamily="34" charset="0"/>
              </a:rPr>
              <a:t>, you must have your Login ID and Password available.</a:t>
            </a:r>
          </a:p>
          <a:p>
            <a:pPr lvl="0"/>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If approved, PSRS will send an email with your User ID, one time key and detailed instructions on how to complete the registration process. </a:t>
            </a:r>
          </a:p>
          <a:p>
            <a:endParaRPr lang="en-US" altLang="en-US" dirty="0"/>
          </a:p>
        </p:txBody>
      </p:sp>
    </p:spTree>
    <p:extLst>
      <p:ext uri="{BB962C8B-B14F-4D97-AF65-F5344CB8AC3E}">
        <p14:creationId xmlns:p14="http://schemas.microsoft.com/office/powerpoint/2010/main" val="468621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5CAF-1D42-4691-82C4-28EAEBC657D2}"/>
              </a:ext>
            </a:extLst>
          </p:cNvPr>
          <p:cNvSpPr>
            <a:spLocks noGrp="1"/>
          </p:cNvSpPr>
          <p:nvPr>
            <p:ph type="title"/>
          </p:nvPr>
        </p:nvSpPr>
        <p:spPr/>
        <p:txBody>
          <a:bodyPr/>
          <a:lstStyle/>
          <a:p>
            <a:pPr>
              <a:defRPr/>
            </a:pPr>
            <a:r>
              <a:rPr lang="en-US" dirty="0"/>
              <a:t>4. New User Registration Process</a:t>
            </a:r>
          </a:p>
        </p:txBody>
      </p:sp>
      <p:sp>
        <p:nvSpPr>
          <p:cNvPr id="44035" name="Content Placeholder 2">
            <a:extLst>
              <a:ext uri="{FF2B5EF4-FFF2-40B4-BE49-F238E27FC236}">
                <a16:creationId xmlns:a16="http://schemas.microsoft.com/office/drawing/2014/main" id="{87A4826A-4A58-4A4B-9B81-90AB4E3BB96C}"/>
              </a:ext>
            </a:extLst>
          </p:cNvPr>
          <p:cNvSpPr>
            <a:spLocks noGrp="1" noChangeArrowheads="1"/>
          </p:cNvSpPr>
          <p:nvPr>
            <p:ph idx="1"/>
          </p:nvPr>
        </p:nvSpPr>
        <p:spPr>
          <a:xfrm>
            <a:off x="762000" y="1371600"/>
            <a:ext cx="7391400" cy="3810000"/>
          </a:xfrm>
        </p:spPr>
        <p:txBody>
          <a:bodyPr/>
          <a:lstStyle/>
          <a:p>
            <a:pPr marL="0" indent="0">
              <a:buNone/>
            </a:pPr>
            <a:r>
              <a:rPr lang="en-US" i="1" u="sng" dirty="0"/>
              <a:t>New</a:t>
            </a:r>
            <a:r>
              <a:rPr lang="en-US" dirty="0"/>
              <a:t> Report Readers/Report Writers: Access granted by Facility Administrators</a:t>
            </a:r>
          </a:p>
          <a:p>
            <a:pPr marL="0" indent="0">
              <a:buNone/>
            </a:pPr>
            <a:endParaRPr lang="en-US" dirty="0"/>
          </a:p>
          <a:p>
            <a:pPr lvl="0"/>
            <a:r>
              <a:rPr lang="en-US" sz="2200" dirty="0">
                <a:latin typeface="Calibri" panose="020F0502020204030204" pitchFamily="34" charset="0"/>
                <a:cs typeface="Calibri" panose="020F0502020204030204" pitchFamily="34" charset="0"/>
              </a:rPr>
              <a:t>Facility Administrator logs on to the PSRS system</a:t>
            </a:r>
          </a:p>
          <a:p>
            <a:pPr marL="0" lvl="0" indent="0">
              <a:buNone/>
            </a:pPr>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Click the User Maintenance tab at the top of the screen.</a:t>
            </a:r>
          </a:p>
          <a:p>
            <a:pPr lvl="0"/>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Click “Create User”.</a:t>
            </a:r>
          </a:p>
          <a:p>
            <a:pPr lvl="0"/>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Enter the email address of the person who will be registering.</a:t>
            </a:r>
          </a:p>
          <a:p>
            <a:pPr marL="0" lvl="0" indent="0">
              <a:buNone/>
            </a:pPr>
            <a:endParaRPr lang="en-US" sz="2200" dirty="0">
              <a:latin typeface="Calibri" panose="020F0502020204030204" pitchFamily="34" charset="0"/>
              <a:cs typeface="Calibri" panose="020F0502020204030204" pitchFamily="34" charset="0"/>
            </a:endParaRPr>
          </a:p>
          <a:p>
            <a:pPr marL="0" indent="0">
              <a:buNone/>
            </a:pPr>
            <a:endParaRPr lang="en-US" altLang="en-US" dirty="0"/>
          </a:p>
        </p:txBody>
      </p:sp>
    </p:spTree>
    <p:extLst>
      <p:ext uri="{BB962C8B-B14F-4D97-AF65-F5344CB8AC3E}">
        <p14:creationId xmlns:p14="http://schemas.microsoft.com/office/powerpoint/2010/main" val="3232420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5CAF-1D42-4691-82C4-28EAEBC657D2}"/>
              </a:ext>
            </a:extLst>
          </p:cNvPr>
          <p:cNvSpPr>
            <a:spLocks noGrp="1"/>
          </p:cNvSpPr>
          <p:nvPr>
            <p:ph type="title"/>
          </p:nvPr>
        </p:nvSpPr>
        <p:spPr/>
        <p:txBody>
          <a:bodyPr/>
          <a:lstStyle/>
          <a:p>
            <a:pPr>
              <a:defRPr/>
            </a:pPr>
            <a:r>
              <a:rPr lang="en-US" dirty="0"/>
              <a:t>4. New User Registration Process</a:t>
            </a:r>
          </a:p>
        </p:txBody>
      </p:sp>
      <p:sp>
        <p:nvSpPr>
          <p:cNvPr id="44035" name="Content Placeholder 2">
            <a:extLst>
              <a:ext uri="{FF2B5EF4-FFF2-40B4-BE49-F238E27FC236}">
                <a16:creationId xmlns:a16="http://schemas.microsoft.com/office/drawing/2014/main" id="{87A4826A-4A58-4A4B-9B81-90AB4E3BB96C}"/>
              </a:ext>
            </a:extLst>
          </p:cNvPr>
          <p:cNvSpPr>
            <a:spLocks noGrp="1" noChangeArrowheads="1"/>
          </p:cNvSpPr>
          <p:nvPr>
            <p:ph idx="1"/>
          </p:nvPr>
        </p:nvSpPr>
        <p:spPr>
          <a:xfrm>
            <a:off x="762000" y="1371600"/>
            <a:ext cx="7391400" cy="3810000"/>
          </a:xfrm>
        </p:spPr>
        <p:txBody>
          <a:bodyPr/>
          <a:lstStyle/>
          <a:p>
            <a:pPr marL="0" indent="0">
              <a:buNone/>
            </a:pPr>
            <a:r>
              <a:rPr lang="en-US" i="1" u="sng" dirty="0"/>
              <a:t>New</a:t>
            </a:r>
            <a:r>
              <a:rPr lang="en-US" dirty="0"/>
              <a:t> Report Readers/Report Writers </a:t>
            </a:r>
            <a:r>
              <a:rPr lang="en-US" i="1" dirty="0"/>
              <a:t>continued</a:t>
            </a:r>
          </a:p>
          <a:p>
            <a:pPr marL="0" indent="0">
              <a:buNone/>
            </a:pPr>
            <a:endParaRPr lang="en-US" dirty="0"/>
          </a:p>
          <a:p>
            <a:pPr lvl="0"/>
            <a:endParaRPr lang="en-US"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Click “Send Email”</a:t>
            </a:r>
          </a:p>
          <a:p>
            <a:pPr lvl="0"/>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An email will be sent to the person who is registering with a link to the User Confidentiality Agreement and registration form.</a:t>
            </a:r>
          </a:p>
          <a:p>
            <a:pPr lvl="0"/>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PSRS is accessed through the </a:t>
            </a:r>
            <a:r>
              <a:rPr lang="en-US" sz="2200" dirty="0" err="1">
                <a:latin typeface="Calibri" panose="020F0502020204030204" pitchFamily="34" charset="0"/>
                <a:cs typeface="Calibri" panose="020F0502020204030204" pitchFamily="34" charset="0"/>
              </a:rPr>
              <a:t>MyNJ</a:t>
            </a:r>
            <a:r>
              <a:rPr lang="en-US" sz="2200" dirty="0">
                <a:latin typeface="Calibri" panose="020F0502020204030204" pitchFamily="34" charset="0"/>
                <a:cs typeface="Calibri" panose="020F0502020204030204" pitchFamily="34" charset="0"/>
              </a:rPr>
              <a:t> portal. If the new user is already registered for </a:t>
            </a:r>
            <a:r>
              <a:rPr lang="en-US" sz="2200" dirty="0" err="1">
                <a:latin typeface="Calibri" panose="020F0502020204030204" pitchFamily="34" charset="0"/>
                <a:cs typeface="Calibri" panose="020F0502020204030204" pitchFamily="34" charset="0"/>
              </a:rPr>
              <a:t>MyNJ</a:t>
            </a:r>
            <a:r>
              <a:rPr lang="en-US" sz="2200" dirty="0">
                <a:latin typeface="Calibri" panose="020F0502020204030204" pitchFamily="34" charset="0"/>
                <a:cs typeface="Calibri" panose="020F0502020204030204" pitchFamily="34" charset="0"/>
              </a:rPr>
              <a:t>, he/she must have his/her Login ID and Password available.</a:t>
            </a:r>
          </a:p>
          <a:p>
            <a:endParaRPr lang="en-US" altLang="en-US" dirty="0"/>
          </a:p>
        </p:txBody>
      </p:sp>
    </p:spTree>
    <p:extLst>
      <p:ext uri="{BB962C8B-B14F-4D97-AF65-F5344CB8AC3E}">
        <p14:creationId xmlns:p14="http://schemas.microsoft.com/office/powerpoint/2010/main" val="145137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7FF76556-56D7-4DD4-AA51-55E3F64FF040}"/>
              </a:ext>
            </a:extLst>
          </p:cNvPr>
          <p:cNvSpPr>
            <a:spLocks noGrp="1"/>
          </p:cNvSpPr>
          <p:nvPr>
            <p:ph type="title"/>
          </p:nvPr>
        </p:nvSpPr>
        <p:spPr>
          <a:xfrm>
            <a:off x="457200" y="228600"/>
            <a:ext cx="8229600" cy="1143000"/>
          </a:xfrm>
        </p:spPr>
        <p:txBody>
          <a:bodyPr/>
          <a:lstStyle/>
          <a:p>
            <a:pPr eaLnBrk="1" hangingPunct="1">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a:t>
            </a:r>
            <a:br>
              <a:rPr lang="en-US" dirty="0">
                <a:latin typeface="Georgia" panose="02040502050405020303" pitchFamily="18" charset="0"/>
              </a:rPr>
            </a:br>
            <a:r>
              <a:rPr lang="en-US" dirty="0">
                <a:latin typeface="Georgia" panose="02040502050405020303" pitchFamily="18" charset="0"/>
              </a:rPr>
              <a:t>Reporting Requirements</a:t>
            </a:r>
            <a:endParaRPr lang="en-US" altLang="en-US" dirty="0"/>
          </a:p>
        </p:txBody>
      </p:sp>
      <p:sp>
        <p:nvSpPr>
          <p:cNvPr id="17411" name="Content Placeholder 4">
            <a:extLst>
              <a:ext uri="{FF2B5EF4-FFF2-40B4-BE49-F238E27FC236}">
                <a16:creationId xmlns:a16="http://schemas.microsoft.com/office/drawing/2014/main" id="{89CDCD8A-E264-47C9-B5F1-1DD78D78E448}"/>
              </a:ext>
            </a:extLst>
          </p:cNvPr>
          <p:cNvSpPr>
            <a:spLocks noGrp="1" noChangeArrowheads="1"/>
          </p:cNvSpPr>
          <p:nvPr>
            <p:ph idx="1"/>
          </p:nvPr>
        </p:nvSpPr>
        <p:spPr>
          <a:xfrm>
            <a:off x="457200" y="1447800"/>
            <a:ext cx="8229600" cy="4389438"/>
          </a:xfrm>
        </p:spPr>
        <p:txBody>
          <a:bodyPr/>
          <a:lstStyle/>
          <a:p>
            <a:pPr marL="0" indent="0" eaLnBrk="1" hangingPunct="1">
              <a:buNone/>
            </a:pPr>
            <a:r>
              <a:rPr lang="en-US" altLang="en-US" dirty="0"/>
              <a:t>Patient Safety Act </a:t>
            </a:r>
            <a:r>
              <a:rPr lang="en-US" altLang="en-US" i="1" dirty="0"/>
              <a:t>continued</a:t>
            </a:r>
          </a:p>
          <a:p>
            <a:pPr marL="0" indent="0" eaLnBrk="1" hangingPunct="1">
              <a:buNone/>
            </a:pPr>
            <a:endParaRPr lang="en-US" altLang="en-US" dirty="0"/>
          </a:p>
          <a:p>
            <a:pPr marL="0" indent="0" eaLnBrk="1" hangingPunct="1">
              <a:buNone/>
            </a:pPr>
            <a:r>
              <a:rPr lang="en-US" altLang="en-US" dirty="0"/>
              <a:t>NJ Licensed healthcare facilities (including one room ASCs) must report every serious preventable adverse event </a:t>
            </a:r>
          </a:p>
          <a:p>
            <a:pPr eaLnBrk="1" hangingPunct="1"/>
            <a:endParaRPr lang="en-US" altLang="en-US" dirty="0"/>
          </a:p>
          <a:p>
            <a:pPr lvl="1" eaLnBrk="1" hangingPunct="1"/>
            <a:r>
              <a:rPr lang="en-US" dirty="0"/>
              <a:t>A negative consequence of care that results in unintended injury or illness</a:t>
            </a:r>
          </a:p>
          <a:p>
            <a:pPr lvl="1" eaLnBrk="1" hangingPunct="1"/>
            <a:r>
              <a:rPr lang="en-US" altLang="en-US" dirty="0"/>
              <a:t>Discrete, auditable and clearly defined occurrence</a:t>
            </a:r>
          </a:p>
          <a:p>
            <a:pPr lvl="1" eaLnBrk="1" hangingPunct="1"/>
            <a:r>
              <a:rPr lang="en-US" altLang="en-US" dirty="0"/>
              <a:t>Preventable: </a:t>
            </a:r>
            <a:r>
              <a:rPr lang="en-US" dirty="0"/>
              <a:t>an event that could have been anticipated and prepared against, but occurs because of an error or other system failure.</a:t>
            </a:r>
            <a:endParaRPr lang="en-US" altLang="en-US" dirty="0"/>
          </a:p>
          <a:p>
            <a:pPr lvl="2" eaLnBrk="1" hangingPunct="1"/>
            <a:r>
              <a:rPr lang="en-US" altLang="en-US" dirty="0"/>
              <a:t>Frequently unable to make this determination at time of event</a:t>
            </a:r>
          </a:p>
          <a:p>
            <a:pPr lvl="1" eaLnBrk="1" hangingPunct="1">
              <a:buClrTx/>
            </a:pPr>
            <a:r>
              <a:rPr lang="en-US" altLang="en-US" dirty="0"/>
              <a:t>Results in death or loss of a body part, or disability or loss of bodily function</a:t>
            </a:r>
          </a:p>
          <a:p>
            <a:pPr lvl="2" eaLnBrk="1" hangingPunct="1"/>
            <a:r>
              <a:rPr lang="en-US" altLang="en-US" dirty="0"/>
              <a:t>Some event types have no threshold of injury such as RFOs, Wrong Surgery</a:t>
            </a:r>
          </a:p>
          <a:p>
            <a:pPr lvl="1" eaLnBrk="1" hangingPunct="1">
              <a:buClrTx/>
            </a:pPr>
            <a:r>
              <a:rPr lang="en-US" altLang="en-US" dirty="0"/>
              <a:t>Lasts more than 7 days or present at discharge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5CAF-1D42-4691-82C4-28EAEBC657D2}"/>
              </a:ext>
            </a:extLst>
          </p:cNvPr>
          <p:cNvSpPr>
            <a:spLocks noGrp="1"/>
          </p:cNvSpPr>
          <p:nvPr>
            <p:ph type="title"/>
          </p:nvPr>
        </p:nvSpPr>
        <p:spPr/>
        <p:txBody>
          <a:bodyPr/>
          <a:lstStyle/>
          <a:p>
            <a:pPr>
              <a:defRPr/>
            </a:pPr>
            <a:r>
              <a:rPr lang="en-US" dirty="0"/>
              <a:t>4. New User Registration Process</a:t>
            </a:r>
          </a:p>
        </p:txBody>
      </p:sp>
      <p:sp>
        <p:nvSpPr>
          <p:cNvPr id="44035" name="Content Placeholder 2">
            <a:extLst>
              <a:ext uri="{FF2B5EF4-FFF2-40B4-BE49-F238E27FC236}">
                <a16:creationId xmlns:a16="http://schemas.microsoft.com/office/drawing/2014/main" id="{87A4826A-4A58-4A4B-9B81-90AB4E3BB96C}"/>
              </a:ext>
            </a:extLst>
          </p:cNvPr>
          <p:cNvSpPr>
            <a:spLocks noGrp="1" noChangeArrowheads="1"/>
          </p:cNvSpPr>
          <p:nvPr>
            <p:ph idx="1"/>
          </p:nvPr>
        </p:nvSpPr>
        <p:spPr>
          <a:xfrm>
            <a:off x="762000" y="1371600"/>
            <a:ext cx="7391400" cy="3810000"/>
          </a:xfrm>
        </p:spPr>
        <p:txBody>
          <a:bodyPr/>
          <a:lstStyle/>
          <a:p>
            <a:pPr marL="0" indent="0">
              <a:buNone/>
            </a:pPr>
            <a:r>
              <a:rPr lang="en-US" i="1" u="sng" dirty="0"/>
              <a:t>New</a:t>
            </a:r>
            <a:r>
              <a:rPr lang="en-US" dirty="0"/>
              <a:t> Report Readers/Report Writers </a:t>
            </a:r>
            <a:r>
              <a:rPr lang="en-US" i="1" dirty="0"/>
              <a:t>continued</a:t>
            </a:r>
          </a:p>
          <a:p>
            <a:pPr marL="0" indent="0">
              <a:buNone/>
            </a:pPr>
            <a:endParaRPr lang="en-US" dirty="0"/>
          </a:p>
          <a:p>
            <a:pPr lvl="0"/>
            <a:r>
              <a:rPr lang="en-US" sz="2200" dirty="0">
                <a:latin typeface="Calibri" panose="020F0502020204030204" pitchFamily="34" charset="0"/>
                <a:cs typeface="Calibri" panose="020F0502020204030204" pitchFamily="34" charset="0"/>
              </a:rPr>
              <a:t>Once the user registers, they will show on the </a:t>
            </a:r>
            <a:r>
              <a:rPr lang="en-US" sz="2200" dirty="0">
                <a:latin typeface="Calibri" panose="020F0502020204030204" pitchFamily="34" charset="0"/>
                <a:cs typeface="Calibri" panose="020F0502020204030204" pitchFamily="34" charset="0"/>
                <a:hlinkClick r:id="rId2"/>
              </a:rPr>
              <a:t>User Registrations</a:t>
            </a:r>
            <a:r>
              <a:rPr lang="en-US" sz="2200" dirty="0">
                <a:latin typeface="Calibri" panose="020F0502020204030204" pitchFamily="34" charset="0"/>
                <a:cs typeface="Calibri" panose="020F0502020204030204" pitchFamily="34" charset="0"/>
              </a:rPr>
              <a:t> Grid where you can approve or deny access. </a:t>
            </a:r>
          </a:p>
          <a:p>
            <a:pPr marL="0" lvl="0" indent="0">
              <a:buNone/>
            </a:pPr>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Approved users will then be added to the User Maintenance screen.</a:t>
            </a:r>
          </a:p>
          <a:p>
            <a:pPr marL="0" lvl="0" indent="0">
              <a:buNone/>
            </a:pPr>
            <a:endParaRPr lang="en-US" sz="2200" dirty="0">
              <a:latin typeface="Calibri" panose="020F0502020204030204" pitchFamily="34" charset="0"/>
              <a:cs typeface="Calibri" panose="020F0502020204030204" pitchFamily="34" charset="0"/>
            </a:endParaRPr>
          </a:p>
          <a:p>
            <a:pPr lvl="0"/>
            <a:r>
              <a:rPr lang="en-US" sz="2200" dirty="0">
                <a:latin typeface="Calibri" panose="020F0502020204030204" pitchFamily="34" charset="0"/>
                <a:cs typeface="Calibri" panose="020F0502020204030204" pitchFamily="34" charset="0"/>
              </a:rPr>
              <a:t>If approved, the Facility Administrator will send an email with the User ID, one time key and detailed instructions on how to complete the registration process.</a:t>
            </a:r>
          </a:p>
          <a:p>
            <a:endParaRPr lang="en-US" altLang="en-US" dirty="0"/>
          </a:p>
        </p:txBody>
      </p:sp>
    </p:spTree>
    <p:extLst>
      <p:ext uri="{BB962C8B-B14F-4D97-AF65-F5344CB8AC3E}">
        <p14:creationId xmlns:p14="http://schemas.microsoft.com/office/powerpoint/2010/main" val="754457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B58F-3A4F-47C6-A423-C5A529DE2C07}"/>
              </a:ext>
            </a:extLst>
          </p:cNvPr>
          <p:cNvSpPr>
            <a:spLocks noGrp="1"/>
          </p:cNvSpPr>
          <p:nvPr>
            <p:ph type="title"/>
          </p:nvPr>
        </p:nvSpPr>
        <p:spPr/>
        <p:txBody>
          <a:bodyPr/>
          <a:lstStyle/>
          <a:p>
            <a:pPr>
              <a:defRPr/>
            </a:pPr>
            <a:r>
              <a:rPr lang="en-US" altLang="en-US" dirty="0"/>
              <a:t>PSRS Contact Information</a:t>
            </a:r>
            <a:endParaRPr lang="en-US" dirty="0"/>
          </a:p>
        </p:txBody>
      </p:sp>
      <p:sp>
        <p:nvSpPr>
          <p:cNvPr id="45059" name="Content Placeholder 2">
            <a:extLst>
              <a:ext uri="{FF2B5EF4-FFF2-40B4-BE49-F238E27FC236}">
                <a16:creationId xmlns:a16="http://schemas.microsoft.com/office/drawing/2014/main" id="{D08464BC-EABB-4623-913C-48508BEAA808}"/>
              </a:ext>
            </a:extLst>
          </p:cNvPr>
          <p:cNvSpPr>
            <a:spLocks noGrp="1" noChangeArrowheads="1"/>
          </p:cNvSpPr>
          <p:nvPr>
            <p:ph idx="1"/>
          </p:nvPr>
        </p:nvSpPr>
        <p:spPr>
          <a:xfrm>
            <a:off x="495300" y="1447800"/>
            <a:ext cx="8229600" cy="4724400"/>
          </a:xfrm>
        </p:spPr>
        <p:txBody>
          <a:bodyPr/>
          <a:lstStyle/>
          <a:p>
            <a:r>
              <a:rPr lang="en-US" altLang="en-US" sz="1800" dirty="0"/>
              <a:t>PSRS Telephone: 609-633-7759</a:t>
            </a:r>
          </a:p>
          <a:p>
            <a:r>
              <a:rPr lang="en-US" altLang="en-US" sz="1800" dirty="0"/>
              <a:t>PSRS Website:  https://www.nj.gov/health/healthcarequality/health-care-professionals/patient-safety-reporting-system/</a:t>
            </a:r>
          </a:p>
          <a:p>
            <a:endParaRPr lang="en-US" altLang="en-US" sz="1800" dirty="0"/>
          </a:p>
          <a:p>
            <a:r>
              <a:rPr lang="en-US" altLang="en-US" sz="1800" dirty="0"/>
              <a:t>PSRS Staff:</a:t>
            </a:r>
          </a:p>
          <a:p>
            <a:pPr lvl="1"/>
            <a:r>
              <a:rPr lang="en-US" altLang="en-US" sz="1600" b="1" dirty="0"/>
              <a:t>Mary Noble, MD, MPH, </a:t>
            </a:r>
            <a:r>
              <a:rPr lang="en-US" altLang="en-US" sz="1600" b="1" i="1" dirty="0"/>
              <a:t>Clinical Director</a:t>
            </a:r>
          </a:p>
          <a:p>
            <a:pPr lvl="2">
              <a:buSzPct val="75000"/>
              <a:buFontTx/>
              <a:buChar char="•"/>
            </a:pPr>
            <a:r>
              <a:rPr lang="en-US" altLang="en-US" sz="1400" b="1" dirty="0"/>
              <a:t>Mary.Noble@doh.nj.gov</a:t>
            </a:r>
            <a:endParaRPr lang="en-US" altLang="en-US" b="1" dirty="0"/>
          </a:p>
          <a:p>
            <a:pPr lvl="1"/>
            <a:r>
              <a:rPr lang="en-US" altLang="en-US" sz="1600" b="1" dirty="0"/>
              <a:t>Sara Day, RN, BSN, CPM, </a:t>
            </a:r>
            <a:r>
              <a:rPr lang="en-US" altLang="en-US" sz="1600" b="1" i="1" dirty="0"/>
              <a:t>Quality Assurance Coordinator</a:t>
            </a:r>
          </a:p>
          <a:p>
            <a:pPr lvl="2">
              <a:buFontTx/>
              <a:buChar char="•"/>
            </a:pPr>
            <a:r>
              <a:rPr lang="en-US" altLang="en-US" sz="1400" b="1" dirty="0"/>
              <a:t>Sara.Day@doh.nj.gov </a:t>
            </a:r>
            <a:endParaRPr lang="en-US" altLang="en-US" b="1" dirty="0"/>
          </a:p>
          <a:p>
            <a:pPr lvl="1"/>
            <a:r>
              <a:rPr lang="en-US" altLang="en-US" sz="1600" b="1" dirty="0"/>
              <a:t>Regina Smith, RN, BSN, MA, </a:t>
            </a:r>
            <a:r>
              <a:rPr lang="en-US" altLang="en-US" sz="1600" b="1" i="1" dirty="0"/>
              <a:t>Health Science Specialist</a:t>
            </a:r>
          </a:p>
          <a:p>
            <a:pPr lvl="2">
              <a:buFontTx/>
              <a:buChar char="•"/>
            </a:pPr>
            <a:r>
              <a:rPr lang="en-US" altLang="en-US" sz="1400" b="1" dirty="0"/>
              <a:t>Regina.Smith@doh.nj.gov </a:t>
            </a:r>
            <a:endParaRPr lang="en-US" altLang="en-US" b="1" dirty="0"/>
          </a:p>
          <a:p>
            <a:pPr lvl="1"/>
            <a:r>
              <a:rPr lang="en-US" altLang="en-US" sz="1600" b="1" dirty="0"/>
              <a:t>Theophilus Olapinsin, RN, BSN, MPH, </a:t>
            </a:r>
            <a:r>
              <a:rPr lang="en-US" altLang="en-US" sz="1600" b="1" i="1" dirty="0"/>
              <a:t>Quality Assurance Specialist</a:t>
            </a:r>
          </a:p>
          <a:p>
            <a:pPr lvl="2">
              <a:buFontTx/>
              <a:buChar char="•"/>
            </a:pPr>
            <a:r>
              <a:rPr lang="en-US" altLang="en-US" sz="1400" b="1" dirty="0"/>
              <a:t>Theophilus.Olapinsin@doh.nj.gov</a:t>
            </a:r>
            <a:endParaRPr lang="en-US" altLang="en-US" b="1" dirty="0"/>
          </a:p>
          <a:p>
            <a:pPr lvl="1"/>
            <a:r>
              <a:rPr lang="en-US" altLang="en-US" sz="1600" b="1" dirty="0"/>
              <a:t>Adan Olmeda, </a:t>
            </a:r>
            <a:r>
              <a:rPr lang="en-US" altLang="en-US" sz="1600" b="1" i="1" dirty="0"/>
              <a:t>Administrative Support</a:t>
            </a:r>
          </a:p>
          <a:p>
            <a:pPr lvl="2">
              <a:buFontTx/>
              <a:buChar char="•"/>
            </a:pPr>
            <a:r>
              <a:rPr lang="en-US" altLang="en-US" sz="1400" b="1" dirty="0"/>
              <a:t>Adan.Olmeda@doh.nj.gov</a:t>
            </a:r>
            <a:endParaRPr lang="en-US" altLang="en-US" b="1" dirty="0"/>
          </a:p>
          <a:p>
            <a:endParaRPr lang="en-US" altLang="en-US" dirty="0"/>
          </a:p>
        </p:txBody>
      </p:sp>
    </p:spTree>
    <p:extLst>
      <p:ext uri="{BB962C8B-B14F-4D97-AF65-F5344CB8AC3E}">
        <p14:creationId xmlns:p14="http://schemas.microsoft.com/office/powerpoint/2010/main" val="382070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7E74507D-42D3-4CF5-877B-06EA00260691}"/>
              </a:ext>
            </a:extLst>
          </p:cNvPr>
          <p:cNvSpPr>
            <a:spLocks noGrp="1" noChangeArrowheads="1"/>
          </p:cNvSpPr>
          <p:nvPr>
            <p:ph type="body" idx="1"/>
          </p:nvPr>
        </p:nvSpPr>
        <p:spPr>
          <a:xfrm>
            <a:off x="609600" y="1371600"/>
            <a:ext cx="7315200" cy="4343400"/>
          </a:xfrm>
        </p:spPr>
        <p:txBody>
          <a:bodyPr/>
          <a:lstStyle/>
          <a:p>
            <a:pPr marL="0" indent="0" eaLnBrk="1" hangingPunct="1">
              <a:buFont typeface="Times New Roman" panose="02020603050405020304" pitchFamily="18" charset="0"/>
              <a:buNone/>
              <a:defRPr/>
            </a:pPr>
            <a:r>
              <a:rPr lang="en-US" dirty="0"/>
              <a:t>Patient Safety Regulations (N.J.A.C. 8:43E-10*) requires facilities to**:</a:t>
            </a:r>
          </a:p>
          <a:p>
            <a:pPr marL="0" indent="0" eaLnBrk="1" hangingPunct="1">
              <a:buFont typeface="Times New Roman" panose="02020603050405020304" pitchFamily="18" charset="0"/>
              <a:buNone/>
              <a:defRPr/>
            </a:pPr>
            <a:endParaRPr lang="en-US" dirty="0"/>
          </a:p>
          <a:p>
            <a:pPr lvl="1" eaLnBrk="1" hangingPunct="1">
              <a:buClrTx/>
              <a:defRPr/>
            </a:pPr>
            <a:r>
              <a:rPr lang="en-US" b="1" dirty="0"/>
              <a:t>Establish a Patient Safety Committee</a:t>
            </a:r>
          </a:p>
          <a:p>
            <a:pPr lvl="2" eaLnBrk="1" hangingPunct="1">
              <a:defRPr/>
            </a:pPr>
            <a:r>
              <a:rPr lang="en-US" dirty="0"/>
              <a:t>Conduct ongoing analysis and application of evidence-based patient safety practices </a:t>
            </a:r>
          </a:p>
          <a:p>
            <a:pPr lvl="2" eaLnBrk="1" hangingPunct="1">
              <a:defRPr/>
            </a:pPr>
            <a:r>
              <a:rPr lang="en-US" dirty="0"/>
              <a:t>Conduct analyses of near-misses, with particular attention to serious preventable adverse events</a:t>
            </a:r>
          </a:p>
          <a:p>
            <a:pPr lvl="1" eaLnBrk="1" hangingPunct="1">
              <a:buClrTx/>
              <a:defRPr/>
            </a:pPr>
            <a:r>
              <a:rPr lang="en-US" b="1" dirty="0"/>
              <a:t>Develop a Patient Safety Plan</a:t>
            </a:r>
          </a:p>
          <a:p>
            <a:pPr lvl="2" eaLnBrk="1" hangingPunct="1">
              <a:defRPr/>
            </a:pPr>
            <a:r>
              <a:rPr lang="en-US" dirty="0"/>
              <a:t>Review and revise plan as necessary, at least every 3-years</a:t>
            </a:r>
          </a:p>
          <a:p>
            <a:pPr lvl="2" eaLnBrk="1" hangingPunct="1">
              <a:defRPr/>
            </a:pPr>
            <a:r>
              <a:rPr lang="en-US" dirty="0"/>
              <a:t>Foster attitudes, beliefs and behaviors supporting open communication in the facility</a:t>
            </a:r>
          </a:p>
          <a:p>
            <a:pPr lvl="2" eaLnBrk="1" hangingPunct="1">
              <a:defRPr/>
            </a:pPr>
            <a:r>
              <a:rPr lang="en-US" dirty="0"/>
              <a:t>Review results of each RCA and, as appropriate, recommend modifications of systems, technology, policies or procedures</a:t>
            </a:r>
          </a:p>
          <a:p>
            <a:pPr lvl="1" eaLnBrk="1" hangingPunct="1">
              <a:buClrTx/>
              <a:defRPr/>
            </a:pPr>
            <a:endParaRPr lang="en-US" dirty="0"/>
          </a:p>
          <a:p>
            <a:pPr marL="457200" lvl="1" indent="0" eaLnBrk="1" hangingPunct="1">
              <a:buFont typeface="Times New Roman" panose="02020603050405020304" pitchFamily="18" charset="0"/>
              <a:buNone/>
              <a:defRPr/>
            </a:pPr>
            <a:r>
              <a:rPr lang="en-US" sz="1100" dirty="0"/>
              <a:t>*   Link available on the NJ Patient Safety website</a:t>
            </a:r>
          </a:p>
          <a:p>
            <a:pPr marL="457200" lvl="1" indent="0" eaLnBrk="1" hangingPunct="1">
              <a:buFont typeface="Times New Roman" panose="02020603050405020304" pitchFamily="18" charset="0"/>
              <a:buNone/>
              <a:defRPr/>
            </a:pPr>
            <a:r>
              <a:rPr lang="en-US" sz="1100" dirty="0"/>
              <a:t>** List is not inclusive</a:t>
            </a:r>
          </a:p>
        </p:txBody>
      </p:sp>
      <p:sp>
        <p:nvSpPr>
          <p:cNvPr id="6" name="Title 1">
            <a:extLst>
              <a:ext uri="{FF2B5EF4-FFF2-40B4-BE49-F238E27FC236}">
                <a16:creationId xmlns:a16="http://schemas.microsoft.com/office/drawing/2014/main" id="{34E5FD25-BEFC-4413-A64E-8D8757350D7A}"/>
              </a:ext>
            </a:extLst>
          </p:cNvPr>
          <p:cNvSpPr>
            <a:spLocks noGrp="1"/>
          </p:cNvSpPr>
          <p:nvPr>
            <p:ph type="title"/>
          </p:nvPr>
        </p:nvSpPr>
        <p:spPr>
          <a:xfrm>
            <a:off x="1143000" y="381000"/>
            <a:ext cx="6934200" cy="762000"/>
          </a:xfrm>
        </p:spPr>
        <p:txBody>
          <a:bodyPr/>
          <a:lstStyle/>
          <a:p>
            <a:pPr>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Reporting Requirements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F53E0F-CCED-4E61-92C9-016B26A3DF67}"/>
              </a:ext>
            </a:extLst>
          </p:cNvPr>
          <p:cNvSpPr>
            <a:spLocks noGrp="1" noChangeArrowheads="1"/>
          </p:cNvSpPr>
          <p:nvPr>
            <p:ph type="title"/>
          </p:nvPr>
        </p:nvSpPr>
        <p:spPr/>
        <p:txBody>
          <a:bodyPr/>
          <a:lstStyle/>
          <a:p>
            <a:pPr eaLnBrk="1" hangingPunct="1">
              <a:defRPr/>
            </a:pPr>
            <a:r>
              <a:rPr lang="en-US" dirty="0">
                <a:latin typeface="Georgia" panose="02040502050405020303" pitchFamily="18" charset="0"/>
              </a:rPr>
              <a:t>1. </a:t>
            </a:r>
            <a:r>
              <a:rPr lang="en-US" dirty="0"/>
              <a:t>The</a:t>
            </a:r>
            <a:r>
              <a:rPr lang="en-US" dirty="0">
                <a:latin typeface="Georgia" panose="02040502050405020303" pitchFamily="18" charset="0"/>
              </a:rPr>
              <a:t> Patient Safety Act and Reporting Requirements</a:t>
            </a:r>
            <a:endParaRPr lang="en-US" dirty="0"/>
          </a:p>
        </p:txBody>
      </p:sp>
      <p:sp>
        <p:nvSpPr>
          <p:cNvPr id="20483" name="Rectangle 3">
            <a:extLst>
              <a:ext uri="{FF2B5EF4-FFF2-40B4-BE49-F238E27FC236}">
                <a16:creationId xmlns:a16="http://schemas.microsoft.com/office/drawing/2014/main" id="{7E74507D-42D3-4CF5-877B-06EA00260691}"/>
              </a:ext>
            </a:extLst>
          </p:cNvPr>
          <p:cNvSpPr>
            <a:spLocks noGrp="1" noChangeArrowheads="1"/>
          </p:cNvSpPr>
          <p:nvPr>
            <p:ph type="body" idx="1"/>
          </p:nvPr>
        </p:nvSpPr>
        <p:spPr>
          <a:xfrm>
            <a:off x="762000" y="1447800"/>
            <a:ext cx="7620000" cy="4114800"/>
          </a:xfrm>
        </p:spPr>
        <p:txBody>
          <a:bodyPr/>
          <a:lstStyle/>
          <a:p>
            <a:pPr marL="0" indent="0" eaLnBrk="1" hangingPunct="1">
              <a:buFont typeface="Times New Roman" panose="02020603050405020304" pitchFamily="18" charset="0"/>
              <a:buNone/>
              <a:defRPr/>
            </a:pPr>
            <a:r>
              <a:rPr lang="en-US" dirty="0"/>
              <a:t>Patient Safety Regulations </a:t>
            </a:r>
            <a:r>
              <a:rPr lang="en-US" i="1" dirty="0"/>
              <a:t>continued</a:t>
            </a:r>
          </a:p>
          <a:p>
            <a:pPr marL="457200" lvl="1" indent="0" eaLnBrk="1" hangingPunct="1">
              <a:buClrTx/>
              <a:buNone/>
              <a:defRPr/>
            </a:pPr>
            <a:endParaRPr lang="en-US" dirty="0"/>
          </a:p>
          <a:p>
            <a:pPr lvl="1" eaLnBrk="1" hangingPunct="1">
              <a:buClrTx/>
              <a:defRPr/>
            </a:pPr>
            <a:r>
              <a:rPr lang="en-US" b="1" dirty="0"/>
              <a:t>Report Serious Preventable Adverse Events that occur in the facility to DOH or DHS</a:t>
            </a:r>
          </a:p>
          <a:p>
            <a:pPr lvl="2" eaLnBrk="1" hangingPunct="1">
              <a:defRPr/>
            </a:pPr>
            <a:r>
              <a:rPr lang="en-US" dirty="0"/>
              <a:t>If a facility discovers an event subject to mandatory reporting that occurred in a different facility, the discovering facility shall notify DOH but does </a:t>
            </a:r>
            <a:r>
              <a:rPr lang="en-US" u="sng" dirty="0"/>
              <a:t>not</a:t>
            </a:r>
            <a:r>
              <a:rPr lang="en-US" dirty="0"/>
              <a:t> need to perform an RCA</a:t>
            </a:r>
          </a:p>
          <a:p>
            <a:pPr lvl="2" eaLnBrk="1" hangingPunct="1">
              <a:defRPr/>
            </a:pPr>
            <a:r>
              <a:rPr lang="en-US" dirty="0"/>
              <a:t>The identity of the facility at which the event occurred should be reported to DOH if known</a:t>
            </a:r>
          </a:p>
          <a:p>
            <a:pPr lvl="1" eaLnBrk="1" hangingPunct="1">
              <a:buClrTx/>
              <a:defRPr/>
            </a:pPr>
            <a:endParaRPr lang="en-US" dirty="0"/>
          </a:p>
          <a:p>
            <a:pPr lvl="1" eaLnBrk="1" hangingPunct="1">
              <a:defRPr/>
            </a:pPr>
            <a:r>
              <a:rPr lang="en-US" b="1" dirty="0"/>
              <a:t>Conduct Root Cause Analyses (RCAs) of Serious Preventable Adverse Events</a:t>
            </a:r>
          </a:p>
          <a:p>
            <a:pPr lvl="1" eaLnBrk="1" hangingPunct="1">
              <a:defRPr/>
            </a:pPr>
            <a:endParaRPr lang="en-US" b="1" dirty="0"/>
          </a:p>
          <a:p>
            <a:pPr lvl="1" eaLnBrk="1" hangingPunct="1">
              <a:defRPr/>
            </a:pPr>
            <a:r>
              <a:rPr lang="en-US" b="1" dirty="0"/>
              <a:t>Submit Root Cause Analyses  of Serious Preventable Adverse Events to DOH or DHS</a:t>
            </a:r>
          </a:p>
          <a:p>
            <a:pPr lvl="1" eaLnBrk="1" hangingPunct="1">
              <a:defRPr/>
            </a:pPr>
            <a:endParaRPr lang="en-US" b="1" dirty="0"/>
          </a:p>
          <a:p>
            <a:pPr marL="457200" lvl="1" indent="0" eaLnBrk="1" hangingPunct="1">
              <a:buClrTx/>
              <a:buNone/>
              <a:defRPr/>
            </a:pPr>
            <a:endParaRPr lang="en-US" dirty="0"/>
          </a:p>
          <a:p>
            <a:pPr marL="457200" lvl="1" indent="0" eaLnBrk="1" hangingPunct="1">
              <a:buFont typeface="Times New Roman" panose="02020603050405020304" pitchFamily="18" charset="0"/>
              <a:buNone/>
              <a:defRPr/>
            </a:pPr>
            <a:endParaRPr lang="en-US" sz="1100" dirty="0"/>
          </a:p>
          <a:p>
            <a:pPr marL="457200" lvl="1" indent="0" eaLnBrk="1" hangingPunct="1">
              <a:buFont typeface="Times New Roman" panose="02020603050405020304" pitchFamily="18" charset="0"/>
              <a:buNone/>
              <a:defRPr/>
            </a:pPr>
            <a:endParaRPr lang="en-US" sz="1100" dirty="0"/>
          </a:p>
          <a:p>
            <a:pPr marL="457200" lvl="1" indent="0" eaLnBrk="1" hangingPunct="1">
              <a:buFont typeface="Times New Roman" panose="02020603050405020304" pitchFamily="18" charset="0"/>
              <a:buNone/>
              <a:defRPr/>
            </a:pPr>
            <a:endParaRPr lang="en-US" sz="1100" dirty="0"/>
          </a:p>
        </p:txBody>
      </p:sp>
    </p:spTree>
    <p:extLst>
      <p:ext uri="{BB962C8B-B14F-4D97-AF65-F5344CB8AC3E}">
        <p14:creationId xmlns:p14="http://schemas.microsoft.com/office/powerpoint/2010/main" val="3021722880"/>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B48BD5D0C8A1F141BEE801528C9A7F84" ma:contentTypeVersion="722" ma:contentTypeDescription="Create a new document." ma:contentTypeScope="" ma:versionID="6f50b9ef850f36ad6500e8c9fd317294">
  <xsd:schema xmlns:xsd="http://www.w3.org/2001/XMLSchema" xmlns:xs="http://www.w3.org/2001/XMLSchema" xmlns:p="http://schemas.microsoft.com/office/2006/metadata/properties" xmlns:ns2="4e5c058b-c3f1-402f-ad84-974e2f4ce943" xmlns:ns3="14367137-f239-478c-8280-d6592b7ab3cf" targetNamespace="http://schemas.microsoft.com/office/2006/metadata/properties" ma:root="true" ma:fieldsID="a3b4d84dbfad727c50ff443396b7efd5" ns2:_="" ns3:_="">
    <xsd:import namespace="4e5c058b-c3f1-402f-ad84-974e2f4ce943"/>
    <xsd:import namespace="14367137-f239-478c-8280-d6592b7ab3cf"/>
    <xsd:element name="properties">
      <xsd:complexType>
        <xsd:sequence>
          <xsd:element name="documentManagement">
            <xsd:complexType>
              <xsd:all>
                <xsd:element ref="ns2:FormNumber"/>
                <xsd:element ref="ns2:DateModified"/>
                <xsd:element ref="ns2:FormType"/>
                <xsd:element ref="ns3:LinkToDocuments" minOccurs="0"/>
                <xsd:element ref="ns2:ProgramName"/>
                <xsd:element ref="ns3:LinkToInstruction2" minOccurs="0"/>
                <xsd:element ref="ns2:FormNumberToSort" minOccurs="0"/>
                <xsd:element ref="ns2:IsNewOrRevisedForm_x003f_" minOccurs="0"/>
                <xsd:element ref="ns2:ProgramName2" minOccurs="0"/>
                <xsd:element ref="ns2:UsedBy"/>
                <xsd:element ref="ns2:Comments" minOccurs="0"/>
                <xsd:element ref="ns2:ProgramName2_x003a_ShortName" minOccurs="0"/>
                <xsd:element ref="ns2:ProgramName_x003a_ShortName" minOccurs="0"/>
                <xsd:element ref="ns2:MediaServiceMetadata" minOccurs="0"/>
                <xsd:element ref="ns2:MediaServiceFastMetadata" minOccurs="0"/>
                <xsd:element ref="ns3:_dlc_DocId" minOccurs="0"/>
                <xsd:element ref="ns3:_dlc_DocIdUrl" minOccurs="0"/>
                <xsd:element ref="ns3:_dlc_DocIdPersistId" minOccurs="0"/>
                <xsd:element ref="ns2:IsActive"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5c058b-c3f1-402f-ad84-974e2f4ce943" elementFormDefault="qualified">
    <xsd:import namespace="http://schemas.microsoft.com/office/2006/documentManagement/types"/>
    <xsd:import namespace="http://schemas.microsoft.com/office/infopath/2007/PartnerControls"/>
    <xsd:element name="FormNumber" ma:index="2" ma:displayName="Form Number" ma:internalName="FormNumber" ma:readOnly="false">
      <xsd:simpleType>
        <xsd:restriction base="dms:Text">
          <xsd:maxLength value="25"/>
        </xsd:restriction>
      </xsd:simpleType>
    </xsd:element>
    <xsd:element name="DateModified" ma:index="3" ma:displayName="Date Form Modified" ma:default="[today]" ma:format="DateOnly" ma:internalName="DateModified" ma:readOnly="false">
      <xsd:simpleType>
        <xsd:restriction base="dms:DateTime"/>
      </xsd:simpleType>
    </xsd:element>
    <xsd:element name="FormType" ma:index="4" ma:displayName="FormType" ma:format="Dropdown" ma:internalName="FormType" ma:readOnly="false">
      <xsd:simpleType>
        <xsd:restriction base="dms:Choice">
          <xsd:enumeration value="Letterhead"/>
          <xsd:enumeration value="Memo"/>
          <xsd:enumeration value="Form"/>
          <xsd:enumeration value="Instruction"/>
        </xsd:restriction>
      </xsd:simpleType>
    </xsd:element>
    <xsd:element name="ProgramName" ma:index="6" ma:displayName="Program Name" ma:list="{f901d18f-7565-4330-be9b-63b603b224d5}" ma:internalName="ProgramName" ma:readOnly="false" ma:showField="Title" ma:web="14367137-f239-478c-8280-d6592b7ab3cf">
      <xsd:simpleType>
        <xsd:restriction base="dms:Lookup"/>
      </xsd:simpleType>
    </xsd:element>
    <xsd:element name="FormNumberToSort" ma:index="8" nillable="true" ma:displayName="Form Number To Sort" ma:internalName="FormNumberToSort" ma:readOnly="false">
      <xsd:simpleType>
        <xsd:restriction base="dms:Text">
          <xsd:maxLength value="25"/>
        </xsd:restriction>
      </xsd:simpleType>
    </xsd:element>
    <xsd:element name="IsNewOrRevisedForm_x003f_" ma:index="9" nillable="true" ma:displayName="Is New Or Revised Form?" ma:default="None" ma:format="Dropdown" ma:internalName="IsNewOrRevisedForm_x003f_" ma:readOnly="false">
      <xsd:simpleType>
        <xsd:restriction base="dms:Choice">
          <xsd:enumeration value="New"/>
          <xsd:enumeration value="Revised"/>
          <xsd:enumeration value="None"/>
        </xsd:restriction>
      </xsd:simpleType>
    </xsd:element>
    <xsd:element name="ProgramName2" ma:index="10" nillable="true" ma:displayName="Program Name 2" ma:list="{f901d18f-7565-4330-be9b-63b603b224d5}" ma:internalName="ProgramName2" ma:readOnly="false" ma:showField="Title" ma:web="14367137-f239-478c-8280-d6592b7ab3cf">
      <xsd:simpleType>
        <xsd:restriction base="dms:Lookup"/>
      </xsd:simpleType>
    </xsd:element>
    <xsd:element name="UsedBy" ma:index="11" ma:displayName="Used By" ma:default="All Programs" ma:format="Dropdown" ma:internalName="UsedBy" ma:readOnly="false">
      <xsd:simpleType>
        <xsd:restriction base="dms:Choice">
          <xsd:enumeration value="All Programs"/>
          <xsd:enumeration value="Selected Programs"/>
        </xsd:restriction>
      </xsd:simpleType>
    </xsd:element>
    <xsd:element name="Comments" ma:index="12" nillable="true" ma:displayName="Comments" ma:internalName="Comments" ma:readOnly="false">
      <xsd:simpleType>
        <xsd:restriction base="dms:Note">
          <xsd:maxLength value="255"/>
        </xsd:restriction>
      </xsd:simpleType>
    </xsd:element>
    <xsd:element name="ProgramName2_x003a_ShortName" ma:index="13" nillable="true" ma:displayName="ProgramName2:ShortName" ma:list="{f901d18f-7565-4330-be9b-63b603b224d5}" ma:internalName="ProgramName2_x003a_ShortName" ma:readOnly="true" ma:showField="ShortName" ma:web="14367137-f239-478c-8280-d6592b7ab3cf">
      <xsd:simpleType>
        <xsd:restriction base="dms:Lookup"/>
      </xsd:simpleType>
    </xsd:element>
    <xsd:element name="ProgramName_x003a_ShortName" ma:index="16" nillable="true" ma:displayName="ProgramName:ShortName" ma:list="{f901d18f-7565-4330-be9b-63b603b224d5}" ma:internalName="ProgramName_x003a_ShortName" ma:readOnly="true" ma:showField="ShortName" ma:web="14367137-f239-478c-8280-d6592b7ab3cf">
      <xsd:simpleType>
        <xsd:restriction base="dms:Lookup"/>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IsActive" ma:index="26" nillable="true" ma:displayName="IsActive" ma:default="1" ma:internalName="IsActive">
      <xsd:simpleType>
        <xsd:restriction base="dms:Boolean"/>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367137-f239-478c-8280-d6592b7ab3cf" elementFormDefault="qualified">
    <xsd:import namespace="http://schemas.microsoft.com/office/2006/documentManagement/types"/>
    <xsd:import namespace="http://schemas.microsoft.com/office/infopath/2007/PartnerControls"/>
    <xsd:element name="LinkToDocuments" ma:index="5" nillable="true" ma:displayName="Instruction 1" ma:internalName="LinkToDocuments" ma:readOnly="false">
      <xsd:simpleType>
        <xsd:restriction base="dms:Unknown"/>
      </xsd:simpleType>
    </xsd:element>
    <xsd:element name="LinkToInstruction2" ma:index="7" nillable="true" ma:displayName="Instruction 2" ma:internalName="LinkToInstruction2" ma:readOnly="false">
      <xsd:simpleType>
        <xsd:restriction base="dms:Unknown"/>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IsActive xmlns="4e5c058b-c3f1-402f-ad84-974e2f4ce943">true</IsActive>
    <Comments xmlns="4e5c058b-c3f1-402f-ad84-974e2f4ce943" xsi:nil="true"/>
    <FormType xmlns="4e5c058b-c3f1-402f-ad84-974e2f4ce943">Form</FormType>
    <LinkToInstruction2 xmlns="14367137-f239-478c-8280-d6592b7ab3cf" xsi:nil="true"/>
    <ProgramName2 xmlns="4e5c058b-c3f1-402f-ad84-974e2f4ce943" xsi:nil="true"/>
    <UsedBy xmlns="4e5c058b-c3f1-402f-ad84-974e2f4ce943">All Programs</UsedBy>
    <LinkToDocuments xmlns="14367137-f239-478c-8280-d6592b7ab3cf" xsi:nil="true"/>
    <DateModified xmlns="4e5c058b-c3f1-402f-ad84-974e2f4ce943">2017-12-01T08:00:00+00:00</DateModified>
    <ProgramName xmlns="4e5c058b-c3f1-402f-ad84-974e2f4ce943">18</ProgramName>
    <FormNumber xmlns="4e5c058b-c3f1-402f-ad84-974e2f4ce943">PPT</FormNumber>
    <FormNumberToSort xmlns="4e5c058b-c3f1-402f-ad84-974e2f4ce943">PPT</FormNumberToSort>
    <IsNewOrRevisedForm_x003f_ xmlns="4e5c058b-c3f1-402f-ad84-974e2f4ce943">Revised</IsNewOrRevisedForm_x003f_>
  </documentManagement>
</p:properties>
</file>

<file path=customXml/itemProps1.xml><?xml version="1.0" encoding="utf-8"?>
<ds:datastoreItem xmlns:ds="http://schemas.openxmlformats.org/officeDocument/2006/customXml" ds:itemID="{84833811-ADE7-407D-9EFD-077D066E0A9C}">
  <ds:schemaRefs>
    <ds:schemaRef ds:uri="http://schemas.microsoft.com/sharepoint/events"/>
  </ds:schemaRefs>
</ds:datastoreItem>
</file>

<file path=customXml/itemProps2.xml><?xml version="1.0" encoding="utf-8"?>
<ds:datastoreItem xmlns:ds="http://schemas.openxmlformats.org/officeDocument/2006/customXml" ds:itemID="{77979266-D781-4BD2-BF43-FCE850C40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5c058b-c3f1-402f-ad84-974e2f4ce943"/>
    <ds:schemaRef ds:uri="14367137-f239-478c-8280-d6592b7ab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1B31A6-928E-4848-866A-8B19E91BF1B5}">
  <ds:schemaRefs>
    <ds:schemaRef ds:uri="http://schemas.microsoft.com/office/2006/metadata/longProperties"/>
  </ds:schemaRefs>
</ds:datastoreItem>
</file>

<file path=customXml/itemProps4.xml><?xml version="1.0" encoding="utf-8"?>
<ds:datastoreItem xmlns:ds="http://schemas.openxmlformats.org/officeDocument/2006/customXml" ds:itemID="{B4B3B29E-2770-4B65-AAF5-0AF4E8379A56}">
  <ds:schemaRefs>
    <ds:schemaRef ds:uri="http://schemas.microsoft.com/sharepoint/v3/contenttype/forms"/>
  </ds:schemaRefs>
</ds:datastoreItem>
</file>

<file path=customXml/itemProps5.xml><?xml version="1.0" encoding="utf-8"?>
<ds:datastoreItem xmlns:ds="http://schemas.openxmlformats.org/officeDocument/2006/customXml" ds:itemID="{7DF79768-63D7-4C28-8898-B773F29E97D2}">
  <ds:schemaRefs>
    <ds:schemaRef ds:uri="http://schemas.microsoft.com/office/2006/documentManagement/types"/>
    <ds:schemaRef ds:uri="http://schemas.microsoft.com/office/infopath/2007/PartnerControls"/>
    <ds:schemaRef ds:uri="14367137-f239-478c-8280-d6592b7ab3cf"/>
    <ds:schemaRef ds:uri="http://purl.org/dc/elements/1.1/"/>
    <ds:schemaRef ds:uri="http://schemas.microsoft.com/office/2006/metadata/properties"/>
    <ds:schemaRef ds:uri="http://purl.org/dc/terms/"/>
    <ds:schemaRef ds:uri="http://schemas.openxmlformats.org/package/2006/metadata/core-properties"/>
    <ds:schemaRef ds:uri="4e5c058b-c3f1-402f-ad84-974e2f4ce9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4161</TotalTime>
  <Words>4460</Words>
  <Application>Microsoft Office PowerPoint</Application>
  <PresentationFormat>On-screen Show (4:3)</PresentationFormat>
  <Paragraphs>735</Paragraphs>
  <Slides>71</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Georgia</vt:lpstr>
      <vt:lpstr>Tahoma</vt:lpstr>
      <vt:lpstr>Times New Roman</vt:lpstr>
      <vt:lpstr>Wingdings</vt:lpstr>
      <vt:lpstr>1_Default Design</vt:lpstr>
      <vt:lpstr>PowerPoint Presentation</vt:lpstr>
      <vt:lpstr>Patient Safety Reporting System</vt:lpstr>
      <vt:lpstr>1. The Patient Safety Act and Reporting Requirements </vt:lpstr>
      <vt:lpstr>1. The Patient Safety Act and Reporting Requirements</vt:lpstr>
      <vt:lpstr>1. The Patient Safety Act and Reporting Requirements</vt:lpstr>
      <vt:lpstr>1. The Patient Safety Act and Reporting Requirements</vt:lpstr>
      <vt:lpstr>1. The Patient Safety Act and  Reporting Requirements</vt:lpstr>
      <vt:lpstr>1. The Patient Safety Act and Reporting Requirements</vt:lpstr>
      <vt:lpstr>1. The Patient Safety Act and Reporting Requirements</vt:lpstr>
      <vt:lpstr>1. The Patient Safety Act and Reporting Requirements.</vt:lpstr>
      <vt:lpstr>1. The Patient Safety Act and Reporting Requirements</vt:lpstr>
      <vt:lpstr>1. The Patient Safety Act and Reporting Requirements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2. Adverse Event Reporting Process</vt:lpstr>
      <vt:lpstr> 2. Adverse Event Reporting Process  </vt:lpstr>
      <vt:lpstr> 2. Adverse Event Reporting Process  </vt:lpstr>
      <vt:lpstr> 2. Adverse Event Reporting Process  </vt:lpstr>
      <vt:lpstr> 2. Adverse Event Reporting Process  </vt:lpstr>
      <vt:lpstr> 2. Adverse Event Reporting Process  </vt:lpstr>
      <vt:lpstr> 2. Adverse Event Reporting Process  </vt:lpstr>
      <vt:lpstr>  2. Adverse Event Reporting Process  </vt:lpstr>
      <vt:lpstr>2. Adverse Event Reporting Process  </vt:lpstr>
      <vt:lpstr>2. Adverse Event Reporting Process  </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3. Root Cause Analysis Reporting Process</vt:lpstr>
      <vt:lpstr>4. New User Registration Process</vt:lpstr>
      <vt:lpstr>4. New User Registration Process</vt:lpstr>
      <vt:lpstr>4. New User Registration Process</vt:lpstr>
      <vt:lpstr>4. New User Registration Process</vt:lpstr>
      <vt:lpstr>4. New User Registration Process</vt:lpstr>
      <vt:lpstr>PSRS Contact Information</vt:lpstr>
    </vt:vector>
  </TitlesOfParts>
  <Company>NJDHSS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DOH PowerPoint Template</dc:title>
  <dc:creator>jchoi</dc:creator>
  <cp:lastModifiedBy>MN</cp:lastModifiedBy>
  <cp:revision>260</cp:revision>
  <cp:lastPrinted>2018-10-29T15:50:28Z</cp:lastPrinted>
  <dcterms:created xsi:type="dcterms:W3CDTF">2010-08-12T18:59:57Z</dcterms:created>
  <dcterms:modified xsi:type="dcterms:W3CDTF">2018-11-21T15:21:02Z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Patel, Jipsa U</vt:lpwstr>
  </property>
  <property fmtid="{D5CDD505-2E9C-101B-9397-08002B2CF9AE}" pid="3" name="display_urn:schemas-microsoft-com:office:office#Author">
    <vt:lpwstr>Patel, Jipsa U</vt:lpwstr>
  </property>
  <property fmtid="{D5CDD505-2E9C-101B-9397-08002B2CF9AE}" pid="4" name="URL">
    <vt:lpwstr/>
  </property>
  <property fmtid="{D5CDD505-2E9C-101B-9397-08002B2CF9AE}" pid="5" name="_dlc_DocId">
    <vt:lpwstr>M2JJHFQPAKST-419805057-92</vt:lpwstr>
  </property>
  <property fmtid="{D5CDD505-2E9C-101B-9397-08002B2CF9AE}" pid="6" name="_dlc_DocIdItemGuid">
    <vt:lpwstr>1915c65a-f9b1-4e8c-989f-7244bd2645b5</vt:lpwstr>
  </property>
  <property fmtid="{D5CDD505-2E9C-101B-9397-08002B2CF9AE}" pid="7" name="_dlc_DocIdUrl">
    <vt:lpwstr>https://sonj.sharepoint.com/sites/health/_layouts/15/DocIdRedir.aspx?ID=M2JJHFQPAKST-419805057-92, M2JJHFQPAKST-419805057-92</vt:lpwstr>
  </property>
</Properties>
</file>