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69"/>
  </p:notesMasterIdLst>
  <p:handoutMasterIdLst>
    <p:handoutMasterId r:id="rId70"/>
  </p:handoutMasterIdLst>
  <p:sldIdLst>
    <p:sldId id="549" r:id="rId5"/>
    <p:sldId id="388" r:id="rId6"/>
    <p:sldId id="535" r:id="rId7"/>
    <p:sldId id="537" r:id="rId8"/>
    <p:sldId id="442" r:id="rId9"/>
    <p:sldId id="444" r:id="rId10"/>
    <p:sldId id="538" r:id="rId11"/>
    <p:sldId id="445" r:id="rId12"/>
    <p:sldId id="541" r:id="rId13"/>
    <p:sldId id="548" r:id="rId14"/>
    <p:sldId id="542" r:id="rId15"/>
    <p:sldId id="447" r:id="rId16"/>
    <p:sldId id="448" r:id="rId17"/>
    <p:sldId id="478" r:id="rId18"/>
    <p:sldId id="481" r:id="rId19"/>
    <p:sldId id="482" r:id="rId20"/>
    <p:sldId id="483" r:id="rId21"/>
    <p:sldId id="545" r:id="rId22"/>
    <p:sldId id="547" r:id="rId23"/>
    <p:sldId id="543" r:id="rId24"/>
    <p:sldId id="486" r:id="rId25"/>
    <p:sldId id="487" r:id="rId26"/>
    <p:sldId id="488" r:id="rId27"/>
    <p:sldId id="450" r:id="rId28"/>
    <p:sldId id="489" r:id="rId29"/>
    <p:sldId id="516" r:id="rId30"/>
    <p:sldId id="455" r:id="rId31"/>
    <p:sldId id="533" r:id="rId32"/>
    <p:sldId id="544" r:id="rId33"/>
    <p:sldId id="454" r:id="rId34"/>
    <p:sldId id="456" r:id="rId35"/>
    <p:sldId id="532" r:id="rId36"/>
    <p:sldId id="459" r:id="rId37"/>
    <p:sldId id="490" r:id="rId38"/>
    <p:sldId id="525" r:id="rId39"/>
    <p:sldId id="462" r:id="rId40"/>
    <p:sldId id="460" r:id="rId41"/>
    <p:sldId id="466" r:id="rId42"/>
    <p:sldId id="495" r:id="rId43"/>
    <p:sldId id="497" r:id="rId44"/>
    <p:sldId id="498" r:id="rId45"/>
    <p:sldId id="499" r:id="rId46"/>
    <p:sldId id="551" r:id="rId47"/>
    <p:sldId id="502" r:id="rId48"/>
    <p:sldId id="504" r:id="rId49"/>
    <p:sldId id="505" r:id="rId50"/>
    <p:sldId id="506" r:id="rId51"/>
    <p:sldId id="526" r:id="rId52"/>
    <p:sldId id="529" r:id="rId53"/>
    <p:sldId id="554" r:id="rId54"/>
    <p:sldId id="555" r:id="rId55"/>
    <p:sldId id="556" r:id="rId56"/>
    <p:sldId id="552" r:id="rId57"/>
    <p:sldId id="467" r:id="rId58"/>
    <p:sldId id="511" r:id="rId59"/>
    <p:sldId id="550" r:id="rId60"/>
    <p:sldId id="512" r:id="rId61"/>
    <p:sldId id="510" r:id="rId62"/>
    <p:sldId id="469" r:id="rId63"/>
    <p:sldId id="507" r:id="rId64"/>
    <p:sldId id="508" r:id="rId65"/>
    <p:sldId id="509" r:id="rId66"/>
    <p:sldId id="470" r:id="rId67"/>
    <p:sldId id="493" r:id="rId68"/>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e Liebowitz" initials="BL" lastIdx="54" clrIdx="0">
    <p:extLst/>
  </p:cmAuthor>
  <p:cmAuthor id="2" name="Brooke Liebowitz" initials="BL [2]" lastIdx="22" clrIdx="1">
    <p:extLst/>
  </p:cmAuthor>
  <p:cmAuthor id="3" name="Brooke Liebowitz" initials="BL [3]" lastIdx="16" clrIdx="2">
    <p:extLst/>
  </p:cmAuthor>
  <p:cmAuthor id="4" name="Brooke Warden" initials="BW" lastIdx="25" clrIdx="3">
    <p:extLst/>
  </p:cmAuthor>
  <p:cmAuthor id="5" name="Noble, Mary C" initials="NMC" lastIdx="5" clrIdx="4">
    <p:extLst>
      <p:ext uri="{19B8F6BF-5375-455C-9EA6-DF929625EA0E}">
        <p15:presenceInfo xmlns:p15="http://schemas.microsoft.com/office/powerpoint/2012/main" userId="S-1-5-21-854245398-2000478354-1801674531-18303" providerId="AD"/>
      </p:ext>
    </p:extLst>
  </p:cmAuthor>
  <p:cmAuthor id="6" name="MN" initials="M" lastIdx="36" clrIdx="5">
    <p:extLst>
      <p:ext uri="{19B8F6BF-5375-455C-9EA6-DF929625EA0E}">
        <p15:presenceInfo xmlns:p15="http://schemas.microsoft.com/office/powerpoint/2012/main" userId="M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FFFFFF"/>
    <a:srgbClr val="EAF1FB"/>
    <a:srgbClr val="E7E9EB"/>
    <a:srgbClr val="0066CC"/>
    <a:srgbClr val="336699"/>
    <a:srgbClr val="FFCC66"/>
    <a:srgbClr val="CC9900"/>
    <a:srgbClr val="0033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4" autoAdjust="0"/>
    <p:restoredTop sz="72111" autoAdjust="0"/>
  </p:normalViewPr>
  <p:slideViewPr>
    <p:cSldViewPr>
      <p:cViewPr varScale="1">
        <p:scale>
          <a:sx n="62" d="100"/>
          <a:sy n="62" d="100"/>
        </p:scale>
        <p:origin x="1219" y="62"/>
      </p:cViewPr>
      <p:guideLst>
        <p:guide orient="horz" pos="2160"/>
        <p:guide pos="2880"/>
      </p:guideLst>
    </p:cSldViewPr>
  </p:slideViewPr>
  <p:notesTextViewPr>
    <p:cViewPr>
      <p:scale>
        <a:sx n="3" d="2"/>
        <a:sy n="3" d="2"/>
      </p:scale>
      <p:origin x="0" y="0"/>
    </p:cViewPr>
  </p:notesTextViewPr>
  <p:sorterViewPr>
    <p:cViewPr>
      <p:scale>
        <a:sx n="100" d="100"/>
        <a:sy n="100" d="100"/>
      </p:scale>
      <p:origin x="0" y="-89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F72D3CE-3694-4A13-AA81-0E6C96A9845D}"/>
              </a:ext>
            </a:extLst>
          </p:cNvPr>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ltLang="en-US" dirty="0"/>
          </a:p>
        </p:txBody>
      </p:sp>
      <p:sp>
        <p:nvSpPr>
          <p:cNvPr id="60419" name="Rectangle 3">
            <a:extLst>
              <a:ext uri="{FF2B5EF4-FFF2-40B4-BE49-F238E27FC236}">
                <a16:creationId xmlns:a16="http://schemas.microsoft.com/office/drawing/2014/main" id="{F6B5EADE-1E76-409F-88A5-F8DE13A78BFE}"/>
              </a:ext>
            </a:extLst>
          </p:cNvPr>
          <p:cNvSpPr>
            <a:spLocks noGrp="1" noChangeArrowheads="1"/>
          </p:cNvSpPr>
          <p:nvPr>
            <p:ph type="dt" sz="quarter" idx="1"/>
          </p:nvPr>
        </p:nvSpPr>
        <p:spPr bwMode="auto">
          <a:xfrm>
            <a:off x="3884613" y="0"/>
            <a:ext cx="2971800"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ltLang="en-US" dirty="0"/>
          </a:p>
        </p:txBody>
      </p:sp>
      <p:sp>
        <p:nvSpPr>
          <p:cNvPr id="60420" name="Rectangle 4">
            <a:extLst>
              <a:ext uri="{FF2B5EF4-FFF2-40B4-BE49-F238E27FC236}">
                <a16:creationId xmlns:a16="http://schemas.microsoft.com/office/drawing/2014/main" id="{D408445D-F096-4B7E-B8E2-B2F8DD119C9F}"/>
              </a:ext>
            </a:extLst>
          </p:cNvPr>
          <p:cNvSpPr>
            <a:spLocks noGrp="1" noChangeArrowheads="1"/>
          </p:cNvSpPr>
          <p:nvPr>
            <p:ph type="ftr" sz="quarter" idx="2"/>
          </p:nvPr>
        </p:nvSpPr>
        <p:spPr bwMode="auto">
          <a:xfrm>
            <a:off x="0" y="8829675"/>
            <a:ext cx="2971800"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ltLang="en-US" dirty="0"/>
          </a:p>
        </p:txBody>
      </p:sp>
      <p:sp>
        <p:nvSpPr>
          <p:cNvPr id="60421" name="Rectangle 5">
            <a:extLst>
              <a:ext uri="{FF2B5EF4-FFF2-40B4-BE49-F238E27FC236}">
                <a16:creationId xmlns:a16="http://schemas.microsoft.com/office/drawing/2014/main" id="{C6149247-69A7-49B2-9E7D-48207F9B8262}"/>
              </a:ext>
            </a:extLst>
          </p:cNvPr>
          <p:cNvSpPr>
            <a:spLocks noGrp="1" noChangeArrowheads="1"/>
          </p:cNvSpPr>
          <p:nvPr>
            <p:ph type="sldNum" sz="quarter" idx="3"/>
          </p:nvPr>
        </p:nvSpPr>
        <p:spPr bwMode="auto">
          <a:xfrm>
            <a:off x="3884613" y="8829675"/>
            <a:ext cx="2971800"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971CC46B-D6CF-493E-BFEF-C2806EAF7D3C}" type="slidenum">
              <a:rPr lang="en-US" altLang="en-US"/>
              <a:pPr>
                <a:defRPr/>
              </a:pPr>
              <a:t>‹#›</a:t>
            </a:fld>
            <a:endParaRPr lang="en-US" altLang="en-US" dirty="0"/>
          </a:p>
        </p:txBody>
      </p:sp>
    </p:spTree>
    <p:extLst>
      <p:ext uri="{BB962C8B-B14F-4D97-AF65-F5344CB8AC3E}">
        <p14:creationId xmlns:p14="http://schemas.microsoft.com/office/powerpoint/2010/main" val="1733565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246E738-E71A-4D75-BF61-4A6C29C53C02}"/>
              </a:ext>
            </a:extLst>
          </p:cNvPr>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ltLang="en-US" dirty="0"/>
          </a:p>
        </p:txBody>
      </p:sp>
      <p:sp>
        <p:nvSpPr>
          <p:cNvPr id="25603" name="Rectangle 3">
            <a:extLst>
              <a:ext uri="{FF2B5EF4-FFF2-40B4-BE49-F238E27FC236}">
                <a16:creationId xmlns:a16="http://schemas.microsoft.com/office/drawing/2014/main" id="{9E15644F-1A47-4A58-AA0B-0D635E917EFF}"/>
              </a:ext>
            </a:extLst>
          </p:cNvPr>
          <p:cNvSpPr>
            <a:spLocks noGrp="1" noChangeArrowheads="1"/>
          </p:cNvSpPr>
          <p:nvPr>
            <p:ph type="dt" idx="1"/>
          </p:nvPr>
        </p:nvSpPr>
        <p:spPr bwMode="auto">
          <a:xfrm>
            <a:off x="3884613" y="0"/>
            <a:ext cx="2971800"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ltLang="en-US" dirty="0"/>
          </a:p>
        </p:txBody>
      </p:sp>
      <p:sp>
        <p:nvSpPr>
          <p:cNvPr id="3076" name="Rectangle 4">
            <a:extLst>
              <a:ext uri="{FF2B5EF4-FFF2-40B4-BE49-F238E27FC236}">
                <a16:creationId xmlns:a16="http://schemas.microsoft.com/office/drawing/2014/main" id="{2828BCBF-DC22-481A-BDF6-C66E4A8235E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A8FD0EEF-314E-4637-A5A5-962EE93D5817}"/>
              </a:ext>
            </a:extLst>
          </p:cNvPr>
          <p:cNvSpPr>
            <a:spLocks noGrp="1" noChangeArrowheads="1"/>
          </p:cNvSpPr>
          <p:nvPr>
            <p:ph type="body" sz="quarter" idx="3"/>
          </p:nvPr>
        </p:nvSpPr>
        <p:spPr bwMode="auto">
          <a:xfrm>
            <a:off x="685800" y="4416425"/>
            <a:ext cx="5486400" cy="4183063"/>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5606" name="Rectangle 6">
            <a:extLst>
              <a:ext uri="{FF2B5EF4-FFF2-40B4-BE49-F238E27FC236}">
                <a16:creationId xmlns:a16="http://schemas.microsoft.com/office/drawing/2014/main" id="{290572AA-A55A-4AB1-B828-09993B73D4E5}"/>
              </a:ext>
            </a:extLst>
          </p:cNvPr>
          <p:cNvSpPr>
            <a:spLocks noGrp="1" noChangeArrowheads="1"/>
          </p:cNvSpPr>
          <p:nvPr>
            <p:ph type="ftr" sz="quarter" idx="4"/>
          </p:nvPr>
        </p:nvSpPr>
        <p:spPr bwMode="auto">
          <a:xfrm>
            <a:off x="0" y="8829675"/>
            <a:ext cx="2971800"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ltLang="en-US" dirty="0"/>
          </a:p>
        </p:txBody>
      </p:sp>
      <p:sp>
        <p:nvSpPr>
          <p:cNvPr id="25607" name="Rectangle 7">
            <a:extLst>
              <a:ext uri="{FF2B5EF4-FFF2-40B4-BE49-F238E27FC236}">
                <a16:creationId xmlns:a16="http://schemas.microsoft.com/office/drawing/2014/main" id="{9093820B-B60E-40AF-899A-55D39C6C9772}"/>
              </a:ext>
            </a:extLst>
          </p:cNvPr>
          <p:cNvSpPr>
            <a:spLocks noGrp="1" noChangeArrowheads="1"/>
          </p:cNvSpPr>
          <p:nvPr>
            <p:ph type="sldNum" sz="quarter" idx="5"/>
          </p:nvPr>
        </p:nvSpPr>
        <p:spPr bwMode="auto">
          <a:xfrm>
            <a:off x="3884613" y="8829675"/>
            <a:ext cx="2971800"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09E89115-6942-4E2C-AD34-0D5AD95622EB}" type="slidenum">
              <a:rPr lang="en-US" altLang="en-US"/>
              <a:pPr>
                <a:defRPr/>
              </a:pPr>
              <a:t>‹#›</a:t>
            </a:fld>
            <a:endParaRPr lang="en-US" altLang="en-US" dirty="0"/>
          </a:p>
        </p:txBody>
      </p:sp>
    </p:spTree>
    <p:extLst>
      <p:ext uri="{BB962C8B-B14F-4D97-AF65-F5344CB8AC3E}">
        <p14:creationId xmlns:p14="http://schemas.microsoft.com/office/powerpoint/2010/main" val="2598714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2FF8F6-BDC5-43A4-978A-4CB6744D706B}"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Header Placeholder 5"/>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3465390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10</a:t>
            </a:fld>
            <a:endParaRPr lang="en-US" altLang="en-US" dirty="0"/>
          </a:p>
        </p:txBody>
      </p:sp>
    </p:spTree>
    <p:extLst>
      <p:ext uri="{BB962C8B-B14F-4D97-AF65-F5344CB8AC3E}">
        <p14:creationId xmlns:p14="http://schemas.microsoft.com/office/powerpoint/2010/main" val="103247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11</a:t>
            </a:fld>
            <a:endParaRPr lang="en-US" altLang="en-US" dirty="0"/>
          </a:p>
        </p:txBody>
      </p:sp>
    </p:spTree>
    <p:extLst>
      <p:ext uri="{BB962C8B-B14F-4D97-AF65-F5344CB8AC3E}">
        <p14:creationId xmlns:p14="http://schemas.microsoft.com/office/powerpoint/2010/main" val="216177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12</a:t>
            </a:fld>
            <a:endParaRPr lang="en-US" altLang="en-US" dirty="0"/>
          </a:p>
        </p:txBody>
      </p:sp>
    </p:spTree>
    <p:extLst>
      <p:ext uri="{BB962C8B-B14F-4D97-AF65-F5344CB8AC3E}">
        <p14:creationId xmlns:p14="http://schemas.microsoft.com/office/powerpoint/2010/main" val="3232454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13</a:t>
            </a:fld>
            <a:endParaRPr lang="en-US" altLang="en-US" dirty="0"/>
          </a:p>
        </p:txBody>
      </p:sp>
    </p:spTree>
    <p:extLst>
      <p:ext uri="{BB962C8B-B14F-4D97-AF65-F5344CB8AC3E}">
        <p14:creationId xmlns:p14="http://schemas.microsoft.com/office/powerpoint/2010/main" val="2540928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14</a:t>
            </a:fld>
            <a:endParaRPr lang="en-US" altLang="en-US" dirty="0"/>
          </a:p>
        </p:txBody>
      </p:sp>
    </p:spTree>
    <p:extLst>
      <p:ext uri="{BB962C8B-B14F-4D97-AF65-F5344CB8AC3E}">
        <p14:creationId xmlns:p14="http://schemas.microsoft.com/office/powerpoint/2010/main" val="746825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15</a:t>
            </a:fld>
            <a:endParaRPr lang="en-US" altLang="en-US" dirty="0"/>
          </a:p>
        </p:txBody>
      </p:sp>
    </p:spTree>
    <p:extLst>
      <p:ext uri="{BB962C8B-B14F-4D97-AF65-F5344CB8AC3E}">
        <p14:creationId xmlns:p14="http://schemas.microsoft.com/office/powerpoint/2010/main" val="1572769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16</a:t>
            </a:fld>
            <a:endParaRPr lang="en-US" altLang="en-US" dirty="0"/>
          </a:p>
        </p:txBody>
      </p:sp>
    </p:spTree>
    <p:extLst>
      <p:ext uri="{BB962C8B-B14F-4D97-AF65-F5344CB8AC3E}">
        <p14:creationId xmlns:p14="http://schemas.microsoft.com/office/powerpoint/2010/main" val="2641827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17</a:t>
            </a:fld>
            <a:endParaRPr lang="en-US" altLang="en-US" dirty="0"/>
          </a:p>
        </p:txBody>
      </p:sp>
    </p:spTree>
    <p:extLst>
      <p:ext uri="{BB962C8B-B14F-4D97-AF65-F5344CB8AC3E}">
        <p14:creationId xmlns:p14="http://schemas.microsoft.com/office/powerpoint/2010/main" val="2854885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18</a:t>
            </a:fld>
            <a:endParaRPr lang="en-US" altLang="en-US" dirty="0"/>
          </a:p>
        </p:txBody>
      </p:sp>
    </p:spTree>
    <p:extLst>
      <p:ext uri="{BB962C8B-B14F-4D97-AF65-F5344CB8AC3E}">
        <p14:creationId xmlns:p14="http://schemas.microsoft.com/office/powerpoint/2010/main" val="174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19</a:t>
            </a:fld>
            <a:endParaRPr lang="en-US" altLang="en-US" dirty="0"/>
          </a:p>
        </p:txBody>
      </p:sp>
    </p:spTree>
    <p:extLst>
      <p:ext uri="{BB962C8B-B14F-4D97-AF65-F5344CB8AC3E}">
        <p14:creationId xmlns:p14="http://schemas.microsoft.com/office/powerpoint/2010/main" val="174902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2FF8F6-BDC5-43A4-978A-4CB6744D706B}"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Header Placeholder 5"/>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871164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20</a:t>
            </a:fld>
            <a:endParaRPr lang="en-US" altLang="en-US" dirty="0"/>
          </a:p>
        </p:txBody>
      </p:sp>
    </p:spTree>
    <p:extLst>
      <p:ext uri="{BB962C8B-B14F-4D97-AF65-F5344CB8AC3E}">
        <p14:creationId xmlns:p14="http://schemas.microsoft.com/office/powerpoint/2010/main" val="3207802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21</a:t>
            </a:fld>
            <a:endParaRPr lang="en-US" altLang="en-US" dirty="0"/>
          </a:p>
        </p:txBody>
      </p:sp>
    </p:spTree>
    <p:extLst>
      <p:ext uri="{BB962C8B-B14F-4D97-AF65-F5344CB8AC3E}">
        <p14:creationId xmlns:p14="http://schemas.microsoft.com/office/powerpoint/2010/main" val="1660013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22</a:t>
            </a:fld>
            <a:endParaRPr lang="en-US" altLang="en-US" dirty="0"/>
          </a:p>
        </p:txBody>
      </p:sp>
    </p:spTree>
    <p:extLst>
      <p:ext uri="{BB962C8B-B14F-4D97-AF65-F5344CB8AC3E}">
        <p14:creationId xmlns:p14="http://schemas.microsoft.com/office/powerpoint/2010/main" val="694961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23</a:t>
            </a:fld>
            <a:endParaRPr lang="en-US" altLang="en-US" dirty="0"/>
          </a:p>
        </p:txBody>
      </p:sp>
    </p:spTree>
    <p:extLst>
      <p:ext uri="{BB962C8B-B14F-4D97-AF65-F5344CB8AC3E}">
        <p14:creationId xmlns:p14="http://schemas.microsoft.com/office/powerpoint/2010/main" val="4071207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24</a:t>
            </a:fld>
            <a:endParaRPr lang="en-US" altLang="en-US" dirty="0"/>
          </a:p>
        </p:txBody>
      </p:sp>
    </p:spTree>
    <p:extLst>
      <p:ext uri="{BB962C8B-B14F-4D97-AF65-F5344CB8AC3E}">
        <p14:creationId xmlns:p14="http://schemas.microsoft.com/office/powerpoint/2010/main" val="1318084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25</a:t>
            </a:fld>
            <a:endParaRPr lang="en-US" altLang="en-US" dirty="0"/>
          </a:p>
        </p:txBody>
      </p:sp>
    </p:spTree>
    <p:extLst>
      <p:ext uri="{BB962C8B-B14F-4D97-AF65-F5344CB8AC3E}">
        <p14:creationId xmlns:p14="http://schemas.microsoft.com/office/powerpoint/2010/main" val="873862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26</a:t>
            </a:fld>
            <a:endParaRPr lang="en-US" altLang="en-US" dirty="0"/>
          </a:p>
        </p:txBody>
      </p:sp>
    </p:spTree>
    <p:extLst>
      <p:ext uri="{BB962C8B-B14F-4D97-AF65-F5344CB8AC3E}">
        <p14:creationId xmlns:p14="http://schemas.microsoft.com/office/powerpoint/2010/main" val="3098432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27</a:t>
            </a:fld>
            <a:endParaRPr lang="en-US" altLang="en-US" dirty="0"/>
          </a:p>
        </p:txBody>
      </p:sp>
    </p:spTree>
    <p:extLst>
      <p:ext uri="{BB962C8B-B14F-4D97-AF65-F5344CB8AC3E}">
        <p14:creationId xmlns:p14="http://schemas.microsoft.com/office/powerpoint/2010/main" val="627521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28</a:t>
            </a:fld>
            <a:endParaRPr lang="en-US" altLang="en-US" dirty="0"/>
          </a:p>
        </p:txBody>
      </p:sp>
    </p:spTree>
    <p:extLst>
      <p:ext uri="{BB962C8B-B14F-4D97-AF65-F5344CB8AC3E}">
        <p14:creationId xmlns:p14="http://schemas.microsoft.com/office/powerpoint/2010/main" val="1626123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29</a:t>
            </a:fld>
            <a:endParaRPr lang="en-US" altLang="en-US" dirty="0"/>
          </a:p>
        </p:txBody>
      </p:sp>
    </p:spTree>
    <p:extLst>
      <p:ext uri="{BB962C8B-B14F-4D97-AF65-F5344CB8AC3E}">
        <p14:creationId xmlns:p14="http://schemas.microsoft.com/office/powerpoint/2010/main" val="36088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3</a:t>
            </a:fld>
            <a:endParaRPr lang="en-US" altLang="en-US" dirty="0"/>
          </a:p>
        </p:txBody>
      </p:sp>
    </p:spTree>
    <p:extLst>
      <p:ext uri="{BB962C8B-B14F-4D97-AF65-F5344CB8AC3E}">
        <p14:creationId xmlns:p14="http://schemas.microsoft.com/office/powerpoint/2010/main" val="615871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30</a:t>
            </a:fld>
            <a:endParaRPr lang="en-US" altLang="en-US" dirty="0"/>
          </a:p>
        </p:txBody>
      </p:sp>
    </p:spTree>
    <p:extLst>
      <p:ext uri="{BB962C8B-B14F-4D97-AF65-F5344CB8AC3E}">
        <p14:creationId xmlns:p14="http://schemas.microsoft.com/office/powerpoint/2010/main" val="3918904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31</a:t>
            </a:fld>
            <a:endParaRPr lang="en-US" altLang="en-US" dirty="0"/>
          </a:p>
        </p:txBody>
      </p:sp>
    </p:spTree>
    <p:extLst>
      <p:ext uri="{BB962C8B-B14F-4D97-AF65-F5344CB8AC3E}">
        <p14:creationId xmlns:p14="http://schemas.microsoft.com/office/powerpoint/2010/main" val="2093807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32</a:t>
            </a:fld>
            <a:endParaRPr lang="en-US" altLang="en-US" dirty="0"/>
          </a:p>
        </p:txBody>
      </p:sp>
    </p:spTree>
    <p:extLst>
      <p:ext uri="{BB962C8B-B14F-4D97-AF65-F5344CB8AC3E}">
        <p14:creationId xmlns:p14="http://schemas.microsoft.com/office/powerpoint/2010/main" val="2041821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33</a:t>
            </a:fld>
            <a:endParaRPr lang="en-US" altLang="en-US" dirty="0"/>
          </a:p>
        </p:txBody>
      </p:sp>
    </p:spTree>
    <p:extLst>
      <p:ext uri="{BB962C8B-B14F-4D97-AF65-F5344CB8AC3E}">
        <p14:creationId xmlns:p14="http://schemas.microsoft.com/office/powerpoint/2010/main" val="1702968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34</a:t>
            </a:fld>
            <a:endParaRPr lang="en-US" altLang="en-US" dirty="0"/>
          </a:p>
        </p:txBody>
      </p:sp>
    </p:spTree>
    <p:extLst>
      <p:ext uri="{BB962C8B-B14F-4D97-AF65-F5344CB8AC3E}">
        <p14:creationId xmlns:p14="http://schemas.microsoft.com/office/powerpoint/2010/main" val="3940159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F5AF703-7962-43DE-AB2E-97DCF9A56F08}"/>
              </a:ext>
            </a:extLst>
          </p:cNvPr>
          <p:cNvSpPr>
            <a:spLocks noGrp="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36</a:t>
            </a:fld>
            <a:endParaRPr lang="en-US" altLang="en-US" dirty="0"/>
          </a:p>
        </p:txBody>
      </p:sp>
    </p:spTree>
    <p:extLst>
      <p:ext uri="{BB962C8B-B14F-4D97-AF65-F5344CB8AC3E}">
        <p14:creationId xmlns:p14="http://schemas.microsoft.com/office/powerpoint/2010/main" val="4259802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37</a:t>
            </a:fld>
            <a:endParaRPr lang="en-US" altLang="en-US" dirty="0"/>
          </a:p>
        </p:txBody>
      </p:sp>
    </p:spTree>
    <p:extLst>
      <p:ext uri="{BB962C8B-B14F-4D97-AF65-F5344CB8AC3E}">
        <p14:creationId xmlns:p14="http://schemas.microsoft.com/office/powerpoint/2010/main" val="3354805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38</a:t>
            </a:fld>
            <a:endParaRPr lang="en-US" altLang="en-US" dirty="0"/>
          </a:p>
        </p:txBody>
      </p:sp>
    </p:spTree>
    <p:extLst>
      <p:ext uri="{BB962C8B-B14F-4D97-AF65-F5344CB8AC3E}">
        <p14:creationId xmlns:p14="http://schemas.microsoft.com/office/powerpoint/2010/main" val="199884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39</a:t>
            </a:fld>
            <a:endParaRPr lang="en-US" altLang="en-US" dirty="0"/>
          </a:p>
        </p:txBody>
      </p:sp>
    </p:spTree>
    <p:extLst>
      <p:ext uri="{BB962C8B-B14F-4D97-AF65-F5344CB8AC3E}">
        <p14:creationId xmlns:p14="http://schemas.microsoft.com/office/powerpoint/2010/main" val="124861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4</a:t>
            </a:fld>
            <a:endParaRPr lang="en-US" altLang="en-US" dirty="0"/>
          </a:p>
        </p:txBody>
      </p:sp>
    </p:spTree>
    <p:extLst>
      <p:ext uri="{BB962C8B-B14F-4D97-AF65-F5344CB8AC3E}">
        <p14:creationId xmlns:p14="http://schemas.microsoft.com/office/powerpoint/2010/main" val="4007733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40</a:t>
            </a:fld>
            <a:endParaRPr lang="en-US" altLang="en-US" dirty="0"/>
          </a:p>
        </p:txBody>
      </p:sp>
    </p:spTree>
    <p:extLst>
      <p:ext uri="{BB962C8B-B14F-4D97-AF65-F5344CB8AC3E}">
        <p14:creationId xmlns:p14="http://schemas.microsoft.com/office/powerpoint/2010/main" val="3447394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41</a:t>
            </a:fld>
            <a:endParaRPr lang="en-US" altLang="en-US" dirty="0"/>
          </a:p>
        </p:txBody>
      </p:sp>
    </p:spTree>
    <p:extLst>
      <p:ext uri="{BB962C8B-B14F-4D97-AF65-F5344CB8AC3E}">
        <p14:creationId xmlns:p14="http://schemas.microsoft.com/office/powerpoint/2010/main" val="2003101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42</a:t>
            </a:fld>
            <a:endParaRPr lang="en-US" altLang="en-US" dirty="0"/>
          </a:p>
        </p:txBody>
      </p:sp>
    </p:spTree>
    <p:extLst>
      <p:ext uri="{BB962C8B-B14F-4D97-AF65-F5344CB8AC3E}">
        <p14:creationId xmlns:p14="http://schemas.microsoft.com/office/powerpoint/2010/main" val="1174289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a:buSzPct val="110000"/>
              <a:defRPr/>
            </a:pPr>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43</a:t>
            </a:fld>
            <a:endParaRPr lang="en-US" altLang="en-US" dirty="0"/>
          </a:p>
        </p:txBody>
      </p:sp>
    </p:spTree>
    <p:extLst>
      <p:ext uri="{BB962C8B-B14F-4D97-AF65-F5344CB8AC3E}">
        <p14:creationId xmlns:p14="http://schemas.microsoft.com/office/powerpoint/2010/main" val="488918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a:buSzPct val="110000"/>
              <a:defRPr/>
            </a:pPr>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44</a:t>
            </a:fld>
            <a:endParaRPr lang="en-US" altLang="en-US" dirty="0"/>
          </a:p>
        </p:txBody>
      </p:sp>
    </p:spTree>
    <p:extLst>
      <p:ext uri="{BB962C8B-B14F-4D97-AF65-F5344CB8AC3E}">
        <p14:creationId xmlns:p14="http://schemas.microsoft.com/office/powerpoint/2010/main" val="3868469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45</a:t>
            </a:fld>
            <a:endParaRPr lang="en-US" altLang="en-US" dirty="0"/>
          </a:p>
        </p:txBody>
      </p:sp>
    </p:spTree>
    <p:extLst>
      <p:ext uri="{BB962C8B-B14F-4D97-AF65-F5344CB8AC3E}">
        <p14:creationId xmlns:p14="http://schemas.microsoft.com/office/powerpoint/2010/main" val="3552464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46</a:t>
            </a:fld>
            <a:endParaRPr lang="en-US" altLang="en-US" dirty="0"/>
          </a:p>
        </p:txBody>
      </p:sp>
    </p:spTree>
    <p:extLst>
      <p:ext uri="{BB962C8B-B14F-4D97-AF65-F5344CB8AC3E}">
        <p14:creationId xmlns:p14="http://schemas.microsoft.com/office/powerpoint/2010/main" val="14729681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47</a:t>
            </a:fld>
            <a:endParaRPr lang="en-US" altLang="en-US" dirty="0"/>
          </a:p>
        </p:txBody>
      </p:sp>
    </p:spTree>
    <p:extLst>
      <p:ext uri="{BB962C8B-B14F-4D97-AF65-F5344CB8AC3E}">
        <p14:creationId xmlns:p14="http://schemas.microsoft.com/office/powerpoint/2010/main" val="3692697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48</a:t>
            </a:fld>
            <a:endParaRPr lang="en-US" altLang="en-US" dirty="0"/>
          </a:p>
        </p:txBody>
      </p:sp>
    </p:spTree>
    <p:extLst>
      <p:ext uri="{BB962C8B-B14F-4D97-AF65-F5344CB8AC3E}">
        <p14:creationId xmlns:p14="http://schemas.microsoft.com/office/powerpoint/2010/main" val="6090457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60BB7C7-CCFB-485D-A63B-4950620C8E2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80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5</a:t>
            </a:fld>
            <a:endParaRPr lang="en-US" altLang="en-US" dirty="0"/>
          </a:p>
        </p:txBody>
      </p:sp>
    </p:spTree>
    <p:extLst>
      <p:ext uri="{BB962C8B-B14F-4D97-AF65-F5344CB8AC3E}">
        <p14:creationId xmlns:p14="http://schemas.microsoft.com/office/powerpoint/2010/main" val="445512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94BBD3E-2768-4B90-B1D6-CC375FC241A2}"/>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07CACE04-39BE-4F16-9F05-FCF34F7DED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8" name="Slide Number Placeholder 3">
            <a:extLst>
              <a:ext uri="{FF2B5EF4-FFF2-40B4-BE49-F238E27FC236}">
                <a16:creationId xmlns:a16="http://schemas.microsoft.com/office/drawing/2014/main" id="{B123CD3F-6410-41B3-809E-DDC54C97F5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3E02641-CF7C-4070-B0A8-17DA96ABC1DE}" type="slidenum">
              <a:rPr lang="en-US" altLang="en-US" smtClean="0"/>
              <a:pPr/>
              <a:t>50</a:t>
            </a:fld>
            <a:endParaRPr lang="en-US" altLang="en-US"/>
          </a:p>
        </p:txBody>
      </p:sp>
      <p:sp>
        <p:nvSpPr>
          <p:cNvPr id="6149" name="Footer Placeholder 4">
            <a:extLst>
              <a:ext uri="{FF2B5EF4-FFF2-40B4-BE49-F238E27FC236}">
                <a16:creationId xmlns:a16="http://schemas.microsoft.com/office/drawing/2014/main" id="{9904261E-7689-45B8-A994-0383D7F3C2D3}"/>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50" name="Header Placeholder 5">
            <a:extLst>
              <a:ext uri="{FF2B5EF4-FFF2-40B4-BE49-F238E27FC236}">
                <a16:creationId xmlns:a16="http://schemas.microsoft.com/office/drawing/2014/main" id="{6CE10B24-7447-4797-A5BC-4502A549FBE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8919400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94BBD3E-2768-4B90-B1D6-CC375FC241A2}"/>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07CACE04-39BE-4F16-9F05-FCF34F7DED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8" name="Slide Number Placeholder 3">
            <a:extLst>
              <a:ext uri="{FF2B5EF4-FFF2-40B4-BE49-F238E27FC236}">
                <a16:creationId xmlns:a16="http://schemas.microsoft.com/office/drawing/2014/main" id="{B123CD3F-6410-41B3-809E-DDC54C97F5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3E02641-CF7C-4070-B0A8-17DA96ABC1DE}" type="slidenum">
              <a:rPr lang="en-US" altLang="en-US" smtClean="0"/>
              <a:pPr/>
              <a:t>51</a:t>
            </a:fld>
            <a:endParaRPr lang="en-US" altLang="en-US"/>
          </a:p>
        </p:txBody>
      </p:sp>
      <p:sp>
        <p:nvSpPr>
          <p:cNvPr id="6149" name="Footer Placeholder 4">
            <a:extLst>
              <a:ext uri="{FF2B5EF4-FFF2-40B4-BE49-F238E27FC236}">
                <a16:creationId xmlns:a16="http://schemas.microsoft.com/office/drawing/2014/main" id="{9904261E-7689-45B8-A994-0383D7F3C2D3}"/>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50" name="Header Placeholder 5">
            <a:extLst>
              <a:ext uri="{FF2B5EF4-FFF2-40B4-BE49-F238E27FC236}">
                <a16:creationId xmlns:a16="http://schemas.microsoft.com/office/drawing/2014/main" id="{6CE10B24-7447-4797-A5BC-4502A549FBE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7039425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52</a:t>
            </a:fld>
            <a:endParaRPr lang="en-US" altLang="en-US" dirty="0"/>
          </a:p>
        </p:txBody>
      </p:sp>
    </p:spTree>
    <p:extLst>
      <p:ext uri="{BB962C8B-B14F-4D97-AF65-F5344CB8AC3E}">
        <p14:creationId xmlns:p14="http://schemas.microsoft.com/office/powerpoint/2010/main" val="21129348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53</a:t>
            </a:fld>
            <a:endParaRPr lang="en-US" altLang="en-US" dirty="0"/>
          </a:p>
        </p:txBody>
      </p:sp>
    </p:spTree>
    <p:extLst>
      <p:ext uri="{BB962C8B-B14F-4D97-AF65-F5344CB8AC3E}">
        <p14:creationId xmlns:p14="http://schemas.microsoft.com/office/powerpoint/2010/main" val="42679272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54</a:t>
            </a:fld>
            <a:endParaRPr lang="en-US" altLang="en-US" dirty="0"/>
          </a:p>
        </p:txBody>
      </p:sp>
    </p:spTree>
    <p:extLst>
      <p:ext uri="{BB962C8B-B14F-4D97-AF65-F5344CB8AC3E}">
        <p14:creationId xmlns:p14="http://schemas.microsoft.com/office/powerpoint/2010/main" val="7801390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55</a:t>
            </a:fld>
            <a:endParaRPr lang="en-US" altLang="en-US" dirty="0"/>
          </a:p>
        </p:txBody>
      </p:sp>
    </p:spTree>
    <p:extLst>
      <p:ext uri="{BB962C8B-B14F-4D97-AF65-F5344CB8AC3E}">
        <p14:creationId xmlns:p14="http://schemas.microsoft.com/office/powerpoint/2010/main" val="1669272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56</a:t>
            </a:fld>
            <a:endParaRPr lang="en-US" altLang="en-US" dirty="0"/>
          </a:p>
        </p:txBody>
      </p:sp>
    </p:spTree>
    <p:extLst>
      <p:ext uri="{BB962C8B-B14F-4D97-AF65-F5344CB8AC3E}">
        <p14:creationId xmlns:p14="http://schemas.microsoft.com/office/powerpoint/2010/main" val="28932723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57</a:t>
            </a:fld>
            <a:endParaRPr lang="en-US" altLang="en-US" dirty="0"/>
          </a:p>
        </p:txBody>
      </p:sp>
    </p:spTree>
    <p:extLst>
      <p:ext uri="{BB962C8B-B14F-4D97-AF65-F5344CB8AC3E}">
        <p14:creationId xmlns:p14="http://schemas.microsoft.com/office/powerpoint/2010/main" val="8745604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58</a:t>
            </a:fld>
            <a:endParaRPr lang="en-US" altLang="en-US" dirty="0"/>
          </a:p>
        </p:txBody>
      </p:sp>
    </p:spTree>
    <p:extLst>
      <p:ext uri="{BB962C8B-B14F-4D97-AF65-F5344CB8AC3E}">
        <p14:creationId xmlns:p14="http://schemas.microsoft.com/office/powerpoint/2010/main" val="20357556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59</a:t>
            </a:fld>
            <a:endParaRPr lang="en-US" altLang="en-US" dirty="0"/>
          </a:p>
        </p:txBody>
      </p:sp>
    </p:spTree>
    <p:extLst>
      <p:ext uri="{BB962C8B-B14F-4D97-AF65-F5344CB8AC3E}">
        <p14:creationId xmlns:p14="http://schemas.microsoft.com/office/powerpoint/2010/main" val="412950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6</a:t>
            </a:fld>
            <a:endParaRPr lang="en-US" altLang="en-US" dirty="0"/>
          </a:p>
        </p:txBody>
      </p:sp>
    </p:spTree>
    <p:extLst>
      <p:ext uri="{BB962C8B-B14F-4D97-AF65-F5344CB8AC3E}">
        <p14:creationId xmlns:p14="http://schemas.microsoft.com/office/powerpoint/2010/main" val="32653261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60</a:t>
            </a:fld>
            <a:endParaRPr lang="en-US" altLang="en-US" dirty="0"/>
          </a:p>
        </p:txBody>
      </p:sp>
    </p:spTree>
    <p:extLst>
      <p:ext uri="{BB962C8B-B14F-4D97-AF65-F5344CB8AC3E}">
        <p14:creationId xmlns:p14="http://schemas.microsoft.com/office/powerpoint/2010/main" val="30666664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61</a:t>
            </a:fld>
            <a:endParaRPr lang="en-US" altLang="en-US" dirty="0"/>
          </a:p>
        </p:txBody>
      </p:sp>
    </p:spTree>
    <p:extLst>
      <p:ext uri="{BB962C8B-B14F-4D97-AF65-F5344CB8AC3E}">
        <p14:creationId xmlns:p14="http://schemas.microsoft.com/office/powerpoint/2010/main" val="21222178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62</a:t>
            </a:fld>
            <a:endParaRPr lang="en-US" altLang="en-US" dirty="0"/>
          </a:p>
        </p:txBody>
      </p:sp>
    </p:spTree>
    <p:extLst>
      <p:ext uri="{BB962C8B-B14F-4D97-AF65-F5344CB8AC3E}">
        <p14:creationId xmlns:p14="http://schemas.microsoft.com/office/powerpoint/2010/main" val="7896400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63</a:t>
            </a:fld>
            <a:endParaRPr lang="en-US" altLang="en-US" dirty="0"/>
          </a:p>
        </p:txBody>
      </p:sp>
    </p:spTree>
    <p:extLst>
      <p:ext uri="{BB962C8B-B14F-4D97-AF65-F5344CB8AC3E}">
        <p14:creationId xmlns:p14="http://schemas.microsoft.com/office/powerpoint/2010/main" val="6124010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64</a:t>
            </a:fld>
            <a:endParaRPr lang="en-US" altLang="en-US" dirty="0"/>
          </a:p>
        </p:txBody>
      </p:sp>
    </p:spTree>
    <p:extLst>
      <p:ext uri="{BB962C8B-B14F-4D97-AF65-F5344CB8AC3E}">
        <p14:creationId xmlns:p14="http://schemas.microsoft.com/office/powerpoint/2010/main" val="136569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7</a:t>
            </a:fld>
            <a:endParaRPr lang="en-US" altLang="en-US" dirty="0"/>
          </a:p>
        </p:txBody>
      </p:sp>
    </p:spTree>
    <p:extLst>
      <p:ext uri="{BB962C8B-B14F-4D97-AF65-F5344CB8AC3E}">
        <p14:creationId xmlns:p14="http://schemas.microsoft.com/office/powerpoint/2010/main" val="104292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8</a:t>
            </a:fld>
            <a:endParaRPr lang="en-US" altLang="en-US" dirty="0"/>
          </a:p>
        </p:txBody>
      </p:sp>
    </p:spTree>
    <p:extLst>
      <p:ext uri="{BB962C8B-B14F-4D97-AF65-F5344CB8AC3E}">
        <p14:creationId xmlns:p14="http://schemas.microsoft.com/office/powerpoint/2010/main" val="2546892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89115-6942-4E2C-AD34-0D5AD95622EB}" type="slidenum">
              <a:rPr lang="en-US" altLang="en-US" smtClean="0"/>
              <a:pPr>
                <a:defRPr/>
              </a:pPr>
              <a:t>9</a:t>
            </a:fld>
            <a:endParaRPr lang="en-US" altLang="en-US" dirty="0"/>
          </a:p>
        </p:txBody>
      </p:sp>
    </p:spTree>
    <p:extLst>
      <p:ext uri="{BB962C8B-B14F-4D97-AF65-F5344CB8AC3E}">
        <p14:creationId xmlns:p14="http://schemas.microsoft.com/office/powerpoint/2010/main" val="1251344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AB1A638-8842-4138-BB82-07BC2D2CDF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666"/>
          <a:stretch/>
        </p:blipFill>
        <p:spPr bwMode="auto">
          <a:xfrm>
            <a:off x="0" y="-78377"/>
            <a:ext cx="9144000" cy="5715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F09B64E-F970-4D23-A765-D3EA9689B599}"/>
              </a:ext>
            </a:extLst>
          </p:cNvPr>
          <p:cNvSpPr txBox="1"/>
          <p:nvPr userDrawn="1"/>
        </p:nvSpPr>
        <p:spPr>
          <a:xfrm>
            <a:off x="3276600" y="5867400"/>
            <a:ext cx="1295400" cy="838200"/>
          </a:xfrm>
          <a:prstGeom prst="rect">
            <a:avLst/>
          </a:prstGeom>
          <a:noFill/>
        </p:spPr>
        <p:txBody>
          <a:bodyPr wrap="square" rtlCol="0">
            <a:spAutoFit/>
          </a:bodyPr>
          <a:lstStyle/>
          <a:p>
            <a:endParaRPr lang="en-US" dirty="0"/>
          </a:p>
        </p:txBody>
      </p:sp>
      <p:grpSp>
        <p:nvGrpSpPr>
          <p:cNvPr id="4" name="Group 3">
            <a:extLst>
              <a:ext uri="{FF2B5EF4-FFF2-40B4-BE49-F238E27FC236}">
                <a16:creationId xmlns:a16="http://schemas.microsoft.com/office/drawing/2014/main" id="{41D71FDC-E71A-4419-8E93-3CA72AD637D4}"/>
              </a:ext>
            </a:extLst>
          </p:cNvPr>
          <p:cNvGrpSpPr/>
          <p:nvPr userDrawn="1"/>
        </p:nvGrpSpPr>
        <p:grpSpPr>
          <a:xfrm>
            <a:off x="2514600" y="5715000"/>
            <a:ext cx="4800600" cy="1143000"/>
            <a:chOff x="2438400" y="5611505"/>
            <a:chExt cx="4800600" cy="1246495"/>
          </a:xfrm>
        </p:grpSpPr>
        <p:sp>
          <p:nvSpPr>
            <p:cNvPr id="5" name="TextBox 4">
              <a:extLst>
                <a:ext uri="{FF2B5EF4-FFF2-40B4-BE49-F238E27FC236}">
                  <a16:creationId xmlns:a16="http://schemas.microsoft.com/office/drawing/2014/main" id="{7E388249-4930-44F0-B5C1-B327E214705E}"/>
                </a:ext>
              </a:extLst>
            </p:cNvPr>
            <p:cNvSpPr txBox="1"/>
            <p:nvPr userDrawn="1"/>
          </p:nvSpPr>
          <p:spPr>
            <a:xfrm>
              <a:off x="4267200" y="5611505"/>
              <a:ext cx="2971800" cy="7386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b="1" i="0" kern="1200" dirty="0">
                  <a:solidFill>
                    <a:srgbClr val="336699"/>
                  </a:solidFill>
                  <a:effectLst/>
                  <a:latin typeface="Calibri" panose="020F0502020204030204" pitchFamily="34" charset="0"/>
                  <a:ea typeface="+mn-ea"/>
                  <a:cs typeface="+mn-cs"/>
                </a:rPr>
                <a:t>Shereef M. Elnahal, M.D., M.B.A.</a:t>
              </a:r>
              <a:br>
                <a:rPr lang="en-US" sz="1200" b="1" i="0" kern="1200" dirty="0">
                  <a:solidFill>
                    <a:srgbClr val="336699"/>
                  </a:solidFill>
                  <a:effectLst/>
                  <a:latin typeface="Calibri" panose="020F0502020204030204" pitchFamily="34" charset="0"/>
                  <a:ea typeface="+mn-ea"/>
                  <a:cs typeface="+mn-cs"/>
                </a:rPr>
              </a:br>
              <a:r>
                <a:rPr lang="en-US" sz="1100" b="1" i="0" kern="1200" dirty="0">
                  <a:solidFill>
                    <a:srgbClr val="336699"/>
                  </a:solidFill>
                  <a:effectLst/>
                  <a:latin typeface="Calibri" panose="020F0502020204030204" pitchFamily="34" charset="0"/>
                  <a:ea typeface="+mn-ea"/>
                  <a:cs typeface="+mn-cs"/>
                </a:rPr>
                <a:t>Commissioner</a:t>
              </a:r>
            </a:p>
            <a:p>
              <a:endParaRPr lang="en-US" dirty="0"/>
            </a:p>
          </p:txBody>
        </p:sp>
        <p:sp>
          <p:nvSpPr>
            <p:cNvPr id="6" name="TextBox 5">
              <a:extLst>
                <a:ext uri="{FF2B5EF4-FFF2-40B4-BE49-F238E27FC236}">
                  <a16:creationId xmlns:a16="http://schemas.microsoft.com/office/drawing/2014/main" id="{97B40BB3-FF4B-4A4A-A865-CEBB37B24A43}"/>
                </a:ext>
              </a:extLst>
            </p:cNvPr>
            <p:cNvSpPr txBox="1"/>
            <p:nvPr userDrawn="1"/>
          </p:nvSpPr>
          <p:spPr>
            <a:xfrm>
              <a:off x="2438400" y="5611505"/>
              <a:ext cx="2971800" cy="124649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b="1" i="0" kern="1200" dirty="0">
                  <a:solidFill>
                    <a:srgbClr val="336699"/>
                  </a:solidFill>
                  <a:effectLst/>
                  <a:latin typeface="Calibri" panose="020F0502020204030204" pitchFamily="34" charset="0"/>
                  <a:ea typeface="+mn-ea"/>
                  <a:cs typeface="+mn-cs"/>
                </a:rPr>
                <a:t>Phil Murphy</a:t>
              </a:r>
              <a:br>
                <a:rPr lang="en-US" sz="1200" b="1" i="0" kern="1200" dirty="0">
                  <a:solidFill>
                    <a:srgbClr val="336699"/>
                  </a:solidFill>
                  <a:effectLst/>
                  <a:latin typeface="Calibri" panose="020F0502020204030204" pitchFamily="34" charset="0"/>
                  <a:ea typeface="+mn-ea"/>
                  <a:cs typeface="+mn-cs"/>
                </a:rPr>
              </a:br>
              <a:r>
                <a:rPr lang="en-US" sz="1100" b="1" i="0" kern="1200" dirty="0">
                  <a:solidFill>
                    <a:srgbClr val="336699"/>
                  </a:solidFill>
                  <a:effectLst/>
                  <a:latin typeface="Calibri" panose="020F0502020204030204" pitchFamily="34" charset="0"/>
                  <a:ea typeface="+mn-ea"/>
                  <a:cs typeface="+mn-cs"/>
                </a:rPr>
                <a:t>Governor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1100" b="1" i="0" kern="1200" dirty="0">
                <a:solidFill>
                  <a:srgbClr val="336699"/>
                </a:solidFill>
                <a:effectLst/>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b="1" i="0" kern="1200" dirty="0">
                  <a:solidFill>
                    <a:srgbClr val="336699"/>
                  </a:solidFill>
                  <a:effectLst/>
                  <a:latin typeface="Calibri" panose="020F0502020204030204" pitchFamily="34" charset="0"/>
                  <a:ea typeface="+mn-ea"/>
                  <a:cs typeface="+mn-cs"/>
                </a:rPr>
                <a:t>Sheila Oliver</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100" b="1" i="0" kern="1200" dirty="0">
                  <a:solidFill>
                    <a:srgbClr val="336699"/>
                  </a:solidFill>
                  <a:effectLst/>
                  <a:latin typeface="Calibri" panose="020F0502020204030204" pitchFamily="34" charset="0"/>
                  <a:ea typeface="+mn-ea"/>
                  <a:cs typeface="+mn-cs"/>
                </a:rPr>
                <a:t>Lieutenant Governor</a:t>
              </a:r>
            </a:p>
            <a:p>
              <a:endParaRPr lang="en-US" dirty="0"/>
            </a:p>
          </p:txBody>
        </p:sp>
      </p:grpSp>
    </p:spTree>
    <p:extLst>
      <p:ext uri="{BB962C8B-B14F-4D97-AF65-F5344CB8AC3E}">
        <p14:creationId xmlns:p14="http://schemas.microsoft.com/office/powerpoint/2010/main" val="100516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78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55376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2066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81000"/>
            <a:ext cx="18478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53911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6590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extLst>
      <p:ext uri="{BB962C8B-B14F-4D97-AF65-F5344CB8AC3E}">
        <p14:creationId xmlns:p14="http://schemas.microsoft.com/office/powerpoint/2010/main" val="413450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Patient Safety Reporting System</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3E62A67E-E563-4C9E-9906-BB72A724A740}"/>
              </a:ext>
            </a:extLst>
          </p:cNvPr>
          <p:cNvSpPr txBox="1"/>
          <p:nvPr userDrawn="1"/>
        </p:nvSpPr>
        <p:spPr>
          <a:xfrm>
            <a:off x="228600" y="6412468"/>
            <a:ext cx="685800" cy="369332"/>
          </a:xfrm>
          <a:prstGeom prst="rect">
            <a:avLst/>
          </a:prstGeom>
          <a:noFill/>
        </p:spPr>
        <p:txBody>
          <a:bodyPr wrap="square" rtlCol="0">
            <a:spAutoFit/>
          </a:bodyPr>
          <a:lstStyle/>
          <a:p>
            <a:pPr algn="ctr"/>
            <a:fld id="{F29775A0-5743-4FC7-BB5D-458845BA2221}" type="slidenum">
              <a:rPr lang="en-US" b="1" smtClean="0">
                <a:solidFill>
                  <a:srgbClr val="336699"/>
                </a:solidFill>
                <a:latin typeface="Calibri" panose="020F0502020204030204" pitchFamily="34" charset="0"/>
              </a:rPr>
              <a:pPr algn="ctr"/>
              <a:t>‹#›</a:t>
            </a:fld>
            <a:endParaRPr lang="en-US" b="1" dirty="0">
              <a:solidFill>
                <a:srgbClr val="336699"/>
              </a:solidFill>
              <a:latin typeface="Calibri" panose="020F0502020204030204" pitchFamily="34" charset="0"/>
            </a:endParaRPr>
          </a:p>
        </p:txBody>
      </p:sp>
    </p:spTree>
    <p:extLst>
      <p:ext uri="{BB962C8B-B14F-4D97-AF65-F5344CB8AC3E}">
        <p14:creationId xmlns:p14="http://schemas.microsoft.com/office/powerpoint/2010/main" val="222838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457200"/>
            <a:ext cx="7391400" cy="762000"/>
          </a:xfrm>
        </p:spPr>
        <p:txBody>
          <a:bodyPr/>
          <a:lstStyle>
            <a:lvl1pPr algn="l">
              <a:defRPr sz="2400">
                <a:solidFill>
                  <a:schemeClr val="tx1"/>
                </a:solidFill>
                <a:effectLst/>
              </a:defRPr>
            </a:lvl1pPr>
          </a:lstStyle>
          <a:p>
            <a:r>
              <a:rPr kumimoji="0" lang="en-US" sz="3000" b="1" i="0" u="none" strike="noStrike" kern="0" cap="none" spc="0" normalizeH="0" baseline="0" noProof="0" dirty="0">
                <a:ln>
                  <a:noFill/>
                </a:ln>
                <a:solidFill>
                  <a:srgbClr val="CC9900"/>
                </a:solidFill>
                <a:effectLst>
                  <a:outerShdw blurRad="38100" dist="38100" dir="2700000" algn="tl">
                    <a:srgbClr val="C0C0C0"/>
                  </a:outerShdw>
                </a:effectLst>
                <a:uLnTx/>
                <a:uFillTx/>
                <a:latin typeface="+mj-lt"/>
                <a:ea typeface="+mj-ea"/>
                <a:cs typeface="+mj-cs"/>
              </a:rPr>
              <a:t>Patient Safety Reporting System</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B36B0D55-6B9B-4230-BDA4-E9A88A0F1CB2}"/>
              </a:ext>
            </a:extLst>
          </p:cNvPr>
          <p:cNvSpPr txBox="1">
            <a:spLocks/>
          </p:cNvSpPr>
          <p:nvPr userDrawn="1"/>
        </p:nvSpPr>
        <p:spPr bwMode="auto">
          <a:xfrm>
            <a:off x="914400" y="1143000"/>
            <a:ext cx="7391400" cy="76200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effectLst/>
                <a:latin typeface="+mj-lt"/>
                <a:ea typeface="+mj-ea"/>
                <a:cs typeface="+mj-cs"/>
              </a:defRPr>
            </a:lvl1pPr>
            <a:lvl2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2pPr>
            <a:lvl3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3pPr>
            <a:lvl4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4pPr>
            <a:lvl5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5pPr>
            <a:lvl6pPr marL="4572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6pPr>
            <a:lvl7pPr marL="9144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7pPr>
            <a:lvl8pPr marL="13716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8pPr>
            <a:lvl9pPr marL="18288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9pPr>
          </a:lstStyle>
          <a:p>
            <a:pPr algn="l"/>
            <a:r>
              <a:rPr lang="en-US" kern="0" dirty="0">
                <a:latin typeface="+mn-lt"/>
              </a:rPr>
              <a:t>Course Name</a:t>
            </a:r>
          </a:p>
        </p:txBody>
      </p:sp>
    </p:spTree>
    <p:extLst>
      <p:ext uri="{BB962C8B-B14F-4D97-AF65-F5344CB8AC3E}">
        <p14:creationId xmlns:p14="http://schemas.microsoft.com/office/powerpoint/2010/main" val="38671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457200"/>
            <a:ext cx="7391400" cy="762000"/>
          </a:xfrm>
        </p:spPr>
        <p:txBody>
          <a:bodyPr/>
          <a:lstStyle>
            <a:lvl1pPr algn="l">
              <a:defRPr sz="2400">
                <a:solidFill>
                  <a:schemeClr val="tx1"/>
                </a:solidFill>
                <a:effectLst/>
              </a:defRPr>
            </a:lvl1pPr>
          </a:lstStyle>
          <a:p>
            <a:r>
              <a:rPr lang="en-US" dirty="0"/>
              <a:t>Course Name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B36B0D55-6B9B-4230-BDA4-E9A88A0F1CB2}"/>
              </a:ext>
            </a:extLst>
          </p:cNvPr>
          <p:cNvSpPr txBox="1">
            <a:spLocks/>
          </p:cNvSpPr>
          <p:nvPr userDrawn="1"/>
        </p:nvSpPr>
        <p:spPr bwMode="auto">
          <a:xfrm>
            <a:off x="914400" y="1143000"/>
            <a:ext cx="7391400" cy="76200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effectLst/>
                <a:latin typeface="+mj-lt"/>
                <a:ea typeface="+mj-ea"/>
                <a:cs typeface="+mj-cs"/>
              </a:defRPr>
            </a:lvl1pPr>
            <a:lvl2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2pPr>
            <a:lvl3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3pPr>
            <a:lvl4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4pPr>
            <a:lvl5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5pPr>
            <a:lvl6pPr marL="4572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6pPr>
            <a:lvl7pPr marL="9144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7pPr>
            <a:lvl8pPr marL="13716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8pPr>
            <a:lvl9pPr marL="18288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9pPr>
          </a:lstStyle>
          <a:p>
            <a:pPr algn="ctr"/>
            <a:r>
              <a:rPr lang="en-US" kern="0" dirty="0">
                <a:latin typeface="Calibri" panose="020F0502020204030204" pitchFamily="34" charset="0"/>
              </a:rPr>
              <a:t>Subject</a:t>
            </a:r>
          </a:p>
        </p:txBody>
      </p:sp>
    </p:spTree>
    <p:extLst>
      <p:ext uri="{BB962C8B-B14F-4D97-AF65-F5344CB8AC3E}">
        <p14:creationId xmlns:p14="http://schemas.microsoft.com/office/powerpoint/2010/main" val="1888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9719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76400"/>
            <a:ext cx="3619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676400"/>
            <a:ext cx="3619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342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335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126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40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2B8B0C7F-2C36-4C4F-93E0-7413D1B59499}"/>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a:extLst>
              <a:ext uri="{FF2B5EF4-FFF2-40B4-BE49-F238E27FC236}">
                <a16:creationId xmlns:a16="http://schemas.microsoft.com/office/drawing/2014/main" id="{959AC444-073D-4515-8D97-2126A3E91222}"/>
              </a:ext>
            </a:extLst>
          </p:cNvPr>
          <p:cNvSpPr>
            <a:spLocks noGrp="1" noChangeArrowheads="1"/>
          </p:cNvSpPr>
          <p:nvPr>
            <p:ph type="title"/>
          </p:nvPr>
        </p:nvSpPr>
        <p:spPr bwMode="auto">
          <a:xfrm>
            <a:off x="1143000" y="381000"/>
            <a:ext cx="6934200" cy="762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62B22A87-BC68-415E-BA44-516605EFD158}"/>
              </a:ext>
            </a:extLst>
          </p:cNvPr>
          <p:cNvSpPr>
            <a:spLocks noGrp="1" noChangeArrowheads="1"/>
          </p:cNvSpPr>
          <p:nvPr>
            <p:ph type="body" idx="1"/>
          </p:nvPr>
        </p:nvSpPr>
        <p:spPr bwMode="auto">
          <a:xfrm>
            <a:off x="914400" y="2057400"/>
            <a:ext cx="7391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36" r:id="rId1"/>
    <p:sldLayoutId id="2147483926" r:id="rId2"/>
    <p:sldLayoutId id="2147483938" r:id="rId3"/>
    <p:sldLayoutId id="2147483939"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7" r:id="rId14"/>
  </p:sldLayoutIdLst>
  <p:txStyles>
    <p:titleStyle>
      <a:lvl1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2pPr>
      <a:lvl3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3pPr>
      <a:lvl4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4pPr>
      <a:lvl5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5pPr>
      <a:lvl6pPr marL="4572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6pPr>
      <a:lvl7pPr marL="9144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7pPr>
      <a:lvl8pPr marL="13716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8pPr>
      <a:lvl9pPr marL="18288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spcBef>
          <a:spcPct val="20000"/>
        </a:spcBef>
        <a:spcAft>
          <a:spcPct val="0"/>
        </a:spcAft>
        <a:buClr>
          <a:srgbClr val="CC9900"/>
        </a:buClr>
        <a:buSzPct val="170000"/>
        <a:buFont typeface="Times New Roman" panose="02020603050405020304" pitchFamily="18"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CC9900"/>
        </a:buClr>
        <a:buSzPct val="150000"/>
        <a:buFont typeface="Times New Roman" panose="02020603050405020304" pitchFamily="18" charset="0"/>
        <a:buChar char="•"/>
        <a:defRPr>
          <a:solidFill>
            <a:schemeClr val="tx1"/>
          </a:solidFill>
          <a:latin typeface="Times New Roman" pitchFamily="18" charset="0"/>
        </a:defRPr>
      </a:lvl2pPr>
      <a:lvl3pPr marL="1143000" indent="-228600" algn="l" rtl="0" eaLnBrk="0" fontAlgn="base" hangingPunct="0">
        <a:spcBef>
          <a:spcPct val="20000"/>
        </a:spcBef>
        <a:spcAft>
          <a:spcPct val="0"/>
        </a:spcAft>
        <a:buChar char="•"/>
        <a:defRPr sz="16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14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1400">
          <a:solidFill>
            <a:schemeClr val="tx1"/>
          </a:solidFill>
          <a:latin typeface="Times New Roman" pitchFamily="18" charset="0"/>
        </a:defRPr>
      </a:lvl5pPr>
      <a:lvl6pPr marL="2514600" indent="-228600" algn="l" rtl="0" fontAlgn="base">
        <a:spcBef>
          <a:spcPct val="20000"/>
        </a:spcBef>
        <a:spcAft>
          <a:spcPct val="0"/>
        </a:spcAft>
        <a:buChar char="»"/>
        <a:defRPr sz="1400">
          <a:solidFill>
            <a:schemeClr val="tx1"/>
          </a:solidFill>
          <a:latin typeface="Times New Roman" pitchFamily="18" charset="0"/>
        </a:defRPr>
      </a:lvl6pPr>
      <a:lvl7pPr marL="2971800" indent="-228600" algn="l" rtl="0" fontAlgn="base">
        <a:spcBef>
          <a:spcPct val="20000"/>
        </a:spcBef>
        <a:spcAft>
          <a:spcPct val="0"/>
        </a:spcAft>
        <a:buChar char="»"/>
        <a:defRPr sz="1400">
          <a:solidFill>
            <a:schemeClr val="tx1"/>
          </a:solidFill>
          <a:latin typeface="Times New Roman" pitchFamily="18" charset="0"/>
        </a:defRPr>
      </a:lvl7pPr>
      <a:lvl8pPr marL="3429000" indent="-228600" algn="l" rtl="0" fontAlgn="base">
        <a:spcBef>
          <a:spcPct val="20000"/>
        </a:spcBef>
        <a:spcAft>
          <a:spcPct val="0"/>
        </a:spcAft>
        <a:buChar char="»"/>
        <a:defRPr sz="1400">
          <a:solidFill>
            <a:schemeClr val="tx1"/>
          </a:solidFill>
          <a:latin typeface="Times New Roman" pitchFamily="18" charset="0"/>
        </a:defRPr>
      </a:lvl8pPr>
      <a:lvl9pPr marL="3886200" indent="-228600" algn="l" rtl="0" fontAlgn="base">
        <a:spcBef>
          <a:spcPct val="20000"/>
        </a:spcBef>
        <a:spcAft>
          <a:spcPct val="0"/>
        </a:spcAft>
        <a:buChar char="»"/>
        <a:defRPr sz="14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762000" y="2590800"/>
            <a:ext cx="7848600" cy="1295400"/>
          </a:xfrm>
        </p:spPr>
        <p:txBody>
          <a:bodyPr>
            <a:normAutofit fontScale="90000"/>
          </a:bodyPr>
          <a:lstStyle/>
          <a:p>
            <a:pPr eaLnBrk="1" hangingPunct="1"/>
            <a:r>
              <a:rPr lang="en-US" altLang="en-US" sz="3600" dirty="0">
                <a:solidFill>
                  <a:schemeClr val="tx1"/>
                </a:solidFill>
                <a:latin typeface="Calibri" pitchFamily="34" charset="0"/>
              </a:rPr>
              <a:t>State of New Jersey</a:t>
            </a:r>
            <a:br>
              <a:rPr lang="en-US" altLang="en-US" sz="3600" dirty="0">
                <a:solidFill>
                  <a:schemeClr val="tx1"/>
                </a:solidFill>
                <a:latin typeface="Calibri" pitchFamily="34" charset="0"/>
              </a:rPr>
            </a:br>
            <a:r>
              <a:rPr lang="en-US" altLang="en-US" sz="3600" i="1" dirty="0">
                <a:solidFill>
                  <a:schemeClr val="tx1"/>
                </a:solidFill>
                <a:latin typeface="Calibri" pitchFamily="34" charset="0"/>
              </a:rPr>
              <a:t>Department of Health</a:t>
            </a:r>
            <a:br>
              <a:rPr lang="en-US" altLang="en-US" sz="2200" i="1" dirty="0">
                <a:solidFill>
                  <a:schemeClr val="tx1"/>
                </a:solidFill>
                <a:latin typeface="Calibri" pitchFamily="34" charset="0"/>
              </a:rPr>
            </a:br>
            <a:br>
              <a:rPr lang="en-US" altLang="en-US" sz="2200" dirty="0">
                <a:solidFill>
                  <a:schemeClr val="tx1"/>
                </a:solidFill>
                <a:latin typeface="Calibri" pitchFamily="34" charset="0"/>
              </a:rPr>
            </a:br>
            <a:r>
              <a:rPr lang="en-US" altLang="en-US" sz="2200" dirty="0">
                <a:solidFill>
                  <a:schemeClr val="tx1"/>
                </a:solidFill>
                <a:latin typeface="Calibri" pitchFamily="34" charset="0"/>
              </a:rPr>
              <a:t>Patient Safety </a:t>
            </a:r>
            <a:br>
              <a:rPr lang="en-US" altLang="en-US" sz="2200" dirty="0">
                <a:solidFill>
                  <a:schemeClr val="tx1"/>
                </a:solidFill>
                <a:latin typeface="Calibri" pitchFamily="34" charset="0"/>
              </a:rPr>
            </a:br>
            <a:r>
              <a:rPr lang="en-US" altLang="en-US" sz="2200" dirty="0">
                <a:solidFill>
                  <a:schemeClr val="tx1"/>
                </a:solidFill>
                <a:latin typeface="Calibri" pitchFamily="34" charset="0"/>
              </a:rPr>
              <a:t>Reporting System</a:t>
            </a:r>
            <a:br>
              <a:rPr lang="en-US" altLang="en-US" dirty="0">
                <a:solidFill>
                  <a:schemeClr val="tx1"/>
                </a:solidFill>
                <a:latin typeface="Calibri" pitchFamily="34" charset="0"/>
              </a:rPr>
            </a:br>
            <a:br>
              <a:rPr lang="en-US" altLang="en-US" dirty="0">
                <a:solidFill>
                  <a:schemeClr val="tx1"/>
                </a:solidFill>
                <a:latin typeface="Calibri" pitchFamily="34" charset="0"/>
              </a:rPr>
            </a:br>
            <a:r>
              <a:rPr lang="en-US" altLang="en-US" sz="2800" dirty="0">
                <a:solidFill>
                  <a:srgbClr val="284C6A"/>
                </a:solidFill>
                <a:latin typeface="Calibri" panose="020F0502020204030204" pitchFamily="34" charset="0"/>
              </a:rPr>
              <a:t>Module 3 – Root Cause Analysis</a:t>
            </a:r>
            <a:br>
              <a:rPr lang="en-US" altLang="en-US" sz="2800" dirty="0">
                <a:latin typeface="Calibri" pitchFamily="34" charset="0"/>
              </a:rPr>
            </a:br>
            <a:endParaRPr lang="en-US" altLang="en-US" sz="2800" dirty="0"/>
          </a:p>
        </p:txBody>
      </p:sp>
    </p:spTree>
    <p:extLst>
      <p:ext uri="{BB962C8B-B14F-4D97-AF65-F5344CB8AC3E}">
        <p14:creationId xmlns:p14="http://schemas.microsoft.com/office/powerpoint/2010/main" val="73811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612531" y="242754"/>
            <a:ext cx="7568131" cy="769441"/>
          </a:xfrm>
          <a:prstGeom prst="rect">
            <a:avLst/>
          </a:prstGeom>
          <a:noFill/>
        </p:spPr>
        <p:txBody>
          <a:bodyPr wrap="square" rtlCol="0">
            <a:spAutoFit/>
          </a:bodyPr>
          <a:lstStyle/>
          <a:p>
            <a:pPr marL="514350" lvl="0" indent="-514350">
              <a:buFont typeface="+mj-lt"/>
              <a:buAutoNum type="romanUcPeriod"/>
            </a:pPr>
            <a:r>
              <a:rPr lang="en-US" sz="2200" b="1" dirty="0">
                <a:solidFill>
                  <a:srgbClr val="000000"/>
                </a:solidFill>
                <a:latin typeface="Georgia"/>
              </a:rPr>
              <a:t>Preparing to Enter Root Cause Analysis and Action Plan </a:t>
            </a:r>
            <a:r>
              <a:rPr lang="en-US" sz="2200" b="1" i="1" dirty="0">
                <a:solidFill>
                  <a:srgbClr val="000000"/>
                </a:solidFill>
                <a:latin typeface="Georgia"/>
              </a:rPr>
              <a:t>– continued </a:t>
            </a:r>
          </a:p>
        </p:txBody>
      </p:sp>
      <p:sp>
        <p:nvSpPr>
          <p:cNvPr id="7" name="Content Placeholder 2">
            <a:extLst>
              <a:ext uri="{FF2B5EF4-FFF2-40B4-BE49-F238E27FC236}">
                <a16:creationId xmlns:a16="http://schemas.microsoft.com/office/drawing/2014/main" id="{78C26865-B16E-4E49-9169-5268973A70BA}"/>
              </a:ext>
            </a:extLst>
          </p:cNvPr>
          <p:cNvSpPr txBox="1">
            <a:spLocks/>
          </p:cNvSpPr>
          <p:nvPr/>
        </p:nvSpPr>
        <p:spPr bwMode="auto">
          <a:xfrm>
            <a:off x="700896" y="2160151"/>
            <a:ext cx="7391400" cy="404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9900"/>
              </a:buClr>
              <a:buSzPct val="170000"/>
              <a:buFont typeface="Times New Roman" panose="02020603050405020304" pitchFamily="18" charset="0"/>
              <a:buChar char="•"/>
              <a:defRPr sz="2000" b="1">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CC9900"/>
              </a:buClr>
              <a:buSzPct val="150000"/>
              <a:buFont typeface="Times New Roman" panose="02020603050405020304" pitchFamily="18" charset="0"/>
              <a:buChar char="•"/>
              <a:defRPr>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16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4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1400">
                <a:solidFill>
                  <a:schemeClr val="tx1"/>
                </a:solidFill>
                <a:latin typeface="Calibri" panose="020F0502020204030204" pitchFamily="34" charset="0"/>
              </a:defRPr>
            </a:lvl5pPr>
            <a:lvl6pPr marL="2514600" indent="-228600" algn="l" rtl="0" fontAlgn="base">
              <a:spcBef>
                <a:spcPct val="20000"/>
              </a:spcBef>
              <a:spcAft>
                <a:spcPct val="0"/>
              </a:spcAft>
              <a:buChar char="»"/>
              <a:defRPr sz="1400">
                <a:solidFill>
                  <a:schemeClr val="tx1"/>
                </a:solidFill>
                <a:latin typeface="Times New Roman" pitchFamily="18" charset="0"/>
              </a:defRPr>
            </a:lvl6pPr>
            <a:lvl7pPr marL="2971800" indent="-228600" algn="l" rtl="0" fontAlgn="base">
              <a:spcBef>
                <a:spcPct val="20000"/>
              </a:spcBef>
              <a:spcAft>
                <a:spcPct val="0"/>
              </a:spcAft>
              <a:buChar char="»"/>
              <a:defRPr sz="1400">
                <a:solidFill>
                  <a:schemeClr val="tx1"/>
                </a:solidFill>
                <a:latin typeface="Times New Roman" pitchFamily="18" charset="0"/>
              </a:defRPr>
            </a:lvl7pPr>
            <a:lvl8pPr marL="3429000" indent="-228600" algn="l" rtl="0" fontAlgn="base">
              <a:spcBef>
                <a:spcPct val="20000"/>
              </a:spcBef>
              <a:spcAft>
                <a:spcPct val="0"/>
              </a:spcAft>
              <a:buChar char="»"/>
              <a:defRPr sz="1400">
                <a:solidFill>
                  <a:schemeClr val="tx1"/>
                </a:solidFill>
                <a:latin typeface="Times New Roman" pitchFamily="18" charset="0"/>
              </a:defRPr>
            </a:lvl8pPr>
            <a:lvl9pPr marL="3886200" indent="-228600" algn="l" rtl="0" fontAlgn="base">
              <a:spcBef>
                <a:spcPct val="20000"/>
              </a:spcBef>
              <a:spcAft>
                <a:spcPct val="0"/>
              </a:spcAft>
              <a:buChar char="»"/>
              <a:defRPr sz="1400">
                <a:solidFill>
                  <a:schemeClr val="tx1"/>
                </a:solidFill>
                <a:latin typeface="Times New Roman" pitchFamily="18" charset="0"/>
              </a:defRPr>
            </a:lvl9pPr>
          </a:lstStyle>
          <a:p>
            <a:pPr>
              <a:spcBef>
                <a:spcPts val="0"/>
              </a:spcBef>
              <a:buFontTx/>
              <a:buNone/>
              <a:defRPr/>
            </a:pPr>
            <a:r>
              <a:rPr lang="en-US" kern="0" dirty="0"/>
              <a:t>“</a:t>
            </a:r>
            <a:r>
              <a:rPr lang="en-US" sz="2200" kern="0" dirty="0"/>
              <a:t>Main Menu” Bar</a:t>
            </a:r>
          </a:p>
          <a:p>
            <a:pPr marL="577850" indent="-228600">
              <a:spcBef>
                <a:spcPts val="0"/>
              </a:spcBef>
              <a:buClr>
                <a:srgbClr val="FFC000"/>
              </a:buClr>
              <a:tabLst>
                <a:tab pos="577850" algn="l"/>
              </a:tabLst>
              <a:defRPr/>
            </a:pPr>
            <a:r>
              <a:rPr lang="en-US" b="0" kern="0" dirty="0"/>
              <a:t>View Events – Event/RCA listing, may create custom reports</a:t>
            </a:r>
          </a:p>
          <a:p>
            <a:pPr marL="349250" indent="-349250">
              <a:spcBef>
                <a:spcPts val="300"/>
              </a:spcBef>
              <a:buFontTx/>
              <a:buNone/>
              <a:defRPr/>
            </a:pPr>
            <a:r>
              <a:rPr lang="en-US" kern="0" dirty="0"/>
              <a:t>“</a:t>
            </a:r>
            <a:r>
              <a:rPr lang="en-US" sz="2200" kern="0" dirty="0"/>
              <a:t>Report Menu” Bar</a:t>
            </a:r>
          </a:p>
          <a:p>
            <a:pPr marL="577850" indent="-228600">
              <a:spcBef>
                <a:spcPts val="0"/>
              </a:spcBef>
              <a:buClr>
                <a:srgbClr val="FFC000"/>
              </a:buClr>
              <a:defRPr/>
            </a:pPr>
            <a:r>
              <a:rPr lang="en-US" b="0" kern="0" dirty="0"/>
              <a:t>Moves you through each report section with an arrow to indicate next step</a:t>
            </a:r>
          </a:p>
          <a:p>
            <a:pPr marL="577850" indent="-228600">
              <a:spcBef>
                <a:spcPts val="0"/>
              </a:spcBef>
              <a:buClr>
                <a:srgbClr val="FFC000"/>
              </a:buClr>
              <a:defRPr/>
            </a:pPr>
            <a:r>
              <a:rPr lang="en-US" b="0" kern="0" dirty="0"/>
              <a:t>RCA Summary page builds as information is entered</a:t>
            </a:r>
          </a:p>
          <a:p>
            <a:pPr marL="349250" indent="-349250">
              <a:spcBef>
                <a:spcPts val="300"/>
              </a:spcBef>
              <a:buFontTx/>
              <a:buNone/>
              <a:defRPr/>
            </a:pPr>
            <a:r>
              <a:rPr lang="en-US" kern="0" dirty="0"/>
              <a:t>“</a:t>
            </a:r>
            <a:r>
              <a:rPr lang="en-US" sz="2200" kern="0" dirty="0"/>
              <a:t>Save/Next” Button</a:t>
            </a:r>
          </a:p>
          <a:p>
            <a:pPr marL="577850" indent="-228600">
              <a:spcBef>
                <a:spcPts val="0"/>
              </a:spcBef>
              <a:buClr>
                <a:srgbClr val="FFC000"/>
              </a:buClr>
              <a:defRPr/>
            </a:pPr>
            <a:r>
              <a:rPr lang="en-US" b="0" kern="0" dirty="0"/>
              <a:t>Move to next screen</a:t>
            </a:r>
          </a:p>
          <a:p>
            <a:pPr marL="349250" indent="0">
              <a:spcBef>
                <a:spcPts val="0"/>
              </a:spcBef>
              <a:buClr>
                <a:srgbClr val="FFC000"/>
              </a:buClr>
              <a:buNone/>
              <a:defRPr/>
            </a:pPr>
            <a:endParaRPr lang="en-US" b="0" kern="0" dirty="0"/>
          </a:p>
          <a:p>
            <a:endParaRPr lang="en-US" kern="0" dirty="0"/>
          </a:p>
        </p:txBody>
      </p:sp>
      <p:sp>
        <p:nvSpPr>
          <p:cNvPr id="8" name="TextBox 7">
            <a:extLst>
              <a:ext uri="{FF2B5EF4-FFF2-40B4-BE49-F238E27FC236}">
                <a16:creationId xmlns:a16="http://schemas.microsoft.com/office/drawing/2014/main" id="{AB7B03AF-4E3E-4D10-9E50-7069D14D4C54}"/>
              </a:ext>
            </a:extLst>
          </p:cNvPr>
          <p:cNvSpPr txBox="1"/>
          <p:nvPr/>
        </p:nvSpPr>
        <p:spPr>
          <a:xfrm>
            <a:off x="1119996" y="1421487"/>
            <a:ext cx="6553200" cy="738664"/>
          </a:xfrm>
          <a:prstGeom prst="rect">
            <a:avLst/>
          </a:prstGeom>
          <a:noFill/>
        </p:spPr>
        <p:txBody>
          <a:bodyPr wrap="square" rtlCol="0">
            <a:spAutoFit/>
          </a:bodyPr>
          <a:lstStyle/>
          <a:p>
            <a:pPr algn="ctr"/>
            <a:r>
              <a:rPr lang="en-US" sz="2400" b="1" dirty="0">
                <a:latin typeface="Calibri" panose="020F0502020204030204" pitchFamily="34" charset="0"/>
              </a:rPr>
              <a:t>System Navigation - General</a:t>
            </a:r>
          </a:p>
          <a:p>
            <a:pPr algn="ctr"/>
            <a:endParaRPr lang="en-US" dirty="0"/>
          </a:p>
        </p:txBody>
      </p:sp>
    </p:spTree>
    <p:extLst>
      <p:ext uri="{BB962C8B-B14F-4D97-AF65-F5344CB8AC3E}">
        <p14:creationId xmlns:p14="http://schemas.microsoft.com/office/powerpoint/2010/main" val="395859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609600" y="1939771"/>
            <a:ext cx="7924800" cy="4308629"/>
          </a:xfrm>
        </p:spPr>
        <p:txBody>
          <a:bodyPr/>
          <a:lstStyle/>
          <a:p>
            <a:pPr eaLnBrk="1" hangingPunct="1">
              <a:lnSpc>
                <a:spcPct val="100000"/>
              </a:lnSpc>
              <a:spcBef>
                <a:spcPts val="600"/>
              </a:spcBef>
              <a:buFontTx/>
              <a:buNone/>
            </a:pPr>
            <a:r>
              <a:rPr lang="en-US" altLang="en-US" sz="2400" dirty="0"/>
              <a:t>The “Report Menu” will guide you through the RCA </a:t>
            </a:r>
          </a:p>
          <a:p>
            <a:pPr lvl="1" eaLnBrk="1" hangingPunct="1">
              <a:spcBef>
                <a:spcPts val="600"/>
              </a:spcBef>
              <a:buFont typeface="Arial" panose="020B0604020202020204" pitchFamily="34" charset="0"/>
              <a:buChar char="•"/>
            </a:pPr>
            <a:r>
              <a:rPr lang="en-US" altLang="en-US" sz="2400" dirty="0"/>
              <a:t>A red arrow will indicate the next step in the process</a:t>
            </a:r>
          </a:p>
          <a:p>
            <a:pPr eaLnBrk="1" hangingPunct="1">
              <a:lnSpc>
                <a:spcPct val="100000"/>
              </a:lnSpc>
              <a:spcBef>
                <a:spcPts val="1800"/>
              </a:spcBef>
              <a:buFontTx/>
              <a:buNone/>
            </a:pPr>
            <a:r>
              <a:rPr lang="en-US" altLang="en-US" sz="2400" dirty="0"/>
              <a:t>Complete fields for:</a:t>
            </a:r>
          </a:p>
          <a:p>
            <a:pPr lvl="1" eaLnBrk="1" hangingPunct="1">
              <a:spcBef>
                <a:spcPts val="600"/>
              </a:spcBef>
              <a:buFont typeface="Arial" panose="020B0604020202020204" pitchFamily="34" charset="0"/>
              <a:buChar char="•"/>
            </a:pPr>
            <a:r>
              <a:rPr lang="en-US" altLang="en-US" sz="2400" dirty="0"/>
              <a:t>RCA General information</a:t>
            </a:r>
          </a:p>
          <a:p>
            <a:pPr lvl="1" eaLnBrk="1" hangingPunct="1">
              <a:spcBef>
                <a:spcPts val="600"/>
              </a:spcBef>
              <a:buFont typeface="Arial" panose="020B0604020202020204" pitchFamily="34" charset="0"/>
              <a:buChar char="•"/>
            </a:pPr>
            <a:r>
              <a:rPr lang="en-US" altLang="en-US" sz="2400" dirty="0"/>
              <a:t>RCA Facts of the Event</a:t>
            </a:r>
          </a:p>
          <a:p>
            <a:pPr lvl="1" eaLnBrk="1" hangingPunct="1">
              <a:spcBef>
                <a:spcPts val="600"/>
              </a:spcBef>
              <a:buFont typeface="Arial" panose="020B0604020202020204" pitchFamily="34" charset="0"/>
              <a:buChar char="•"/>
            </a:pPr>
            <a:r>
              <a:rPr lang="en-US" altLang="en-US" sz="2400" dirty="0"/>
              <a:t>RCA Specific Questions</a:t>
            </a:r>
          </a:p>
          <a:p>
            <a:pPr marL="0" indent="0">
              <a:buNone/>
            </a:pPr>
            <a:r>
              <a:rPr lang="en-US" sz="2400" dirty="0"/>
              <a:t>Create Documents to copy information into the RCA screens</a:t>
            </a:r>
          </a:p>
          <a:p>
            <a:pPr lvl="1">
              <a:buFont typeface="Arial" panose="020B0604020202020204" pitchFamily="34" charset="0"/>
              <a:buChar char="•"/>
            </a:pPr>
            <a:r>
              <a:rPr lang="en-US" sz="2200" dirty="0"/>
              <a:t>All required fields must be completed to save screen</a:t>
            </a:r>
          </a:p>
          <a:p>
            <a:pPr lvl="1">
              <a:buFont typeface="Arial" panose="020B0604020202020204" pitchFamily="34" charset="0"/>
              <a:buChar char="•"/>
            </a:pPr>
            <a:r>
              <a:rPr lang="en-US" sz="2200" i="1" dirty="0">
                <a:solidFill>
                  <a:srgbClr val="FF0000"/>
                </a:solidFill>
              </a:rPr>
              <a:t>Two Hour Time Out Window</a:t>
            </a:r>
          </a:p>
          <a:p>
            <a:pPr lvl="1">
              <a:buFont typeface="Arial" panose="020B0604020202020204" pitchFamily="34" charset="0"/>
              <a:buChar char="•"/>
            </a:pPr>
            <a:endParaRPr lang="en-US" sz="2200"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09600" y="1258669"/>
            <a:ext cx="8915400" cy="1292662"/>
          </a:xfrm>
          <a:prstGeom prst="rect">
            <a:avLst/>
          </a:prstGeom>
          <a:noFill/>
        </p:spPr>
        <p:txBody>
          <a:bodyPr wrap="square" rtlCol="0">
            <a:spAutoFit/>
          </a:bodyPr>
          <a:lstStyle/>
          <a:p>
            <a:pPr marL="514350" lvl="0" indent="-514350">
              <a:buFont typeface="+mj-lt"/>
              <a:buAutoNum type="romanUcPeriod" startAt="2"/>
            </a:pPr>
            <a:r>
              <a:rPr lang="en-US" sz="2200" b="1" dirty="0">
                <a:solidFill>
                  <a:srgbClr val="000000"/>
                </a:solidFill>
                <a:latin typeface="Georgia"/>
              </a:rPr>
              <a:t>Enter Root Cause Analysis and Action Plan</a:t>
            </a:r>
          </a:p>
          <a:p>
            <a:br>
              <a:rPr lang="en-US" sz="2800" dirty="0">
                <a:latin typeface="+mn-lt"/>
              </a:rPr>
            </a:br>
            <a:endParaRPr lang="en-US" sz="2800" dirty="0">
              <a:latin typeface="+mn-lt"/>
            </a:endParaRPr>
          </a:p>
        </p:txBody>
      </p:sp>
      <p:sp>
        <p:nvSpPr>
          <p:cNvPr id="6" name="Title 5">
            <a:extLst>
              <a:ext uri="{FF2B5EF4-FFF2-40B4-BE49-F238E27FC236}">
                <a16:creationId xmlns:a16="http://schemas.microsoft.com/office/drawing/2014/main" id="{F78FC113-EAD0-4F17-A230-17D3258B5625}"/>
              </a:ext>
            </a:extLst>
          </p:cNvPr>
          <p:cNvSpPr>
            <a:spLocks noGrp="1"/>
          </p:cNvSpPr>
          <p:nvPr>
            <p:ph type="title"/>
          </p:nvPr>
        </p:nvSpPr>
        <p:spPr>
          <a:xfrm>
            <a:off x="1104900" y="173504"/>
            <a:ext cx="6934200" cy="762000"/>
          </a:xfrm>
        </p:spPr>
        <p:txBody>
          <a:bodyPr/>
          <a:lstStyle/>
          <a:p>
            <a:endParaRPr lang="en-US" dirty="0"/>
          </a:p>
        </p:txBody>
      </p:sp>
    </p:spTree>
    <p:extLst>
      <p:ext uri="{BB962C8B-B14F-4D97-AF65-F5344CB8AC3E}">
        <p14:creationId xmlns:p14="http://schemas.microsoft.com/office/powerpoint/2010/main" val="165623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marL="514350" lvl="0" indent="-514350">
              <a:buFont typeface="+mj-lt"/>
              <a:buAutoNum type="romanUcPeriod" startAt="2"/>
            </a:pPr>
            <a:r>
              <a:rPr lang="en-US" sz="2200" b="1" dirty="0">
                <a:solidFill>
                  <a:srgbClr val="000000"/>
                </a:solidFill>
                <a:latin typeface="Georgia"/>
              </a:rPr>
              <a:t>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14" name="TextBox 13">
            <a:extLst>
              <a:ext uri="{FF2B5EF4-FFF2-40B4-BE49-F238E27FC236}">
                <a16:creationId xmlns:a16="http://schemas.microsoft.com/office/drawing/2014/main" id="{D0112644-CC40-465E-8C29-ECBFF26EA475}"/>
              </a:ext>
            </a:extLst>
          </p:cNvPr>
          <p:cNvSpPr txBox="1"/>
          <p:nvPr/>
        </p:nvSpPr>
        <p:spPr>
          <a:xfrm>
            <a:off x="304800" y="1143000"/>
            <a:ext cx="8686800" cy="369332"/>
          </a:xfrm>
          <a:prstGeom prst="rect">
            <a:avLst/>
          </a:prstGeom>
          <a:noFill/>
        </p:spPr>
        <p:txBody>
          <a:bodyPr wrap="square" rtlCol="0">
            <a:spAutoFit/>
          </a:bodyPr>
          <a:lstStyle/>
          <a:p>
            <a:pPr algn="ctr"/>
            <a:r>
              <a:rPr lang="en-US" b="1" dirty="0">
                <a:latin typeface="Calibri" panose="020F0502020204030204" pitchFamily="34" charset="0"/>
              </a:rPr>
              <a:t>RCA: General Information</a:t>
            </a:r>
          </a:p>
        </p:txBody>
      </p:sp>
      <p:sp>
        <p:nvSpPr>
          <p:cNvPr id="15" name="Rectangle 14">
            <a:extLst>
              <a:ext uri="{FF2B5EF4-FFF2-40B4-BE49-F238E27FC236}">
                <a16:creationId xmlns:a16="http://schemas.microsoft.com/office/drawing/2014/main" id="{5149E312-D752-419B-BEE4-E303817E12FE}"/>
              </a:ext>
            </a:extLst>
          </p:cNvPr>
          <p:cNvSpPr/>
          <p:nvPr/>
        </p:nvSpPr>
        <p:spPr>
          <a:xfrm>
            <a:off x="2209800" y="2514600"/>
            <a:ext cx="685800" cy="149662"/>
          </a:xfrm>
          <a:prstGeom prst="rect">
            <a:avLst/>
          </a:prstGeom>
          <a:solidFill>
            <a:srgbClr val="EA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9B46962F-5C4C-4408-8367-D8F39EFA5B49}"/>
              </a:ext>
            </a:extLst>
          </p:cNvPr>
          <p:cNvGrpSpPr/>
          <p:nvPr/>
        </p:nvGrpSpPr>
        <p:grpSpPr>
          <a:xfrm>
            <a:off x="1529413" y="1512332"/>
            <a:ext cx="6085174" cy="3965138"/>
            <a:chOff x="1447800" y="1920240"/>
            <a:chExt cx="6085174" cy="3965138"/>
          </a:xfrm>
        </p:grpSpPr>
        <p:pic>
          <p:nvPicPr>
            <p:cNvPr id="3" name="Picture 2">
              <a:extLst>
                <a:ext uri="{FF2B5EF4-FFF2-40B4-BE49-F238E27FC236}">
                  <a16:creationId xmlns:a16="http://schemas.microsoft.com/office/drawing/2014/main" id="{1BA43CF4-0D86-414F-B768-48E0AF790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920240"/>
              <a:ext cx="5999646" cy="3794760"/>
            </a:xfrm>
            <a:prstGeom prst="rect">
              <a:avLst/>
            </a:prstGeom>
          </p:spPr>
        </p:pic>
        <p:pic>
          <p:nvPicPr>
            <p:cNvPr id="6" name="Picture 5">
              <a:extLst>
                <a:ext uri="{FF2B5EF4-FFF2-40B4-BE49-F238E27FC236}">
                  <a16:creationId xmlns:a16="http://schemas.microsoft.com/office/drawing/2014/main" id="{64B68D6E-179C-4DA8-B141-5610CA1C2310}"/>
                </a:ext>
              </a:extLst>
            </p:cNvPr>
            <p:cNvPicPr>
              <a:picLocks noChangeAspect="1"/>
            </p:cNvPicPr>
            <p:nvPr/>
          </p:nvPicPr>
          <p:blipFill rotWithShape="1">
            <a:blip r:embed="rId4">
              <a:extLst>
                <a:ext uri="{28A0092B-C50C-407E-A947-70E740481C1C}">
                  <a14:useLocalDpi xmlns:a14="http://schemas.microsoft.com/office/drawing/2010/main" val="0"/>
                </a:ext>
              </a:extLst>
            </a:blip>
            <a:srcRect t="21988"/>
            <a:stretch/>
          </p:blipFill>
          <p:spPr>
            <a:xfrm>
              <a:off x="1450553" y="3484083"/>
              <a:ext cx="6082421" cy="2401295"/>
            </a:xfrm>
            <a:prstGeom prst="rect">
              <a:avLst/>
            </a:prstGeom>
          </p:spPr>
        </p:pic>
      </p:grpSp>
      <p:sp>
        <p:nvSpPr>
          <p:cNvPr id="9" name="Rectangle 8">
            <a:extLst>
              <a:ext uri="{FF2B5EF4-FFF2-40B4-BE49-F238E27FC236}">
                <a16:creationId xmlns:a16="http://schemas.microsoft.com/office/drawing/2014/main" id="{AFD9C47C-C046-46FE-BD53-F9486A285A2B}"/>
              </a:ext>
            </a:extLst>
          </p:cNvPr>
          <p:cNvSpPr/>
          <p:nvPr/>
        </p:nvSpPr>
        <p:spPr>
          <a:xfrm>
            <a:off x="2286000" y="2082782"/>
            <a:ext cx="838200" cy="149662"/>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9B87EA7-0F5A-4736-B684-C506F084E7C6}"/>
              </a:ext>
            </a:extLst>
          </p:cNvPr>
          <p:cNvSpPr/>
          <p:nvPr/>
        </p:nvSpPr>
        <p:spPr>
          <a:xfrm>
            <a:off x="2014537" y="4724400"/>
            <a:ext cx="152400" cy="1920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6BA1C4-039C-4ECE-9E13-E244C59827F2}"/>
              </a:ext>
            </a:extLst>
          </p:cNvPr>
          <p:cNvSpPr/>
          <p:nvPr/>
        </p:nvSpPr>
        <p:spPr>
          <a:xfrm>
            <a:off x="560403" y="5345668"/>
            <a:ext cx="7051431" cy="584775"/>
          </a:xfrm>
          <a:prstGeom prst="rect">
            <a:avLst/>
          </a:prstGeom>
        </p:spPr>
        <p:txBody>
          <a:bodyPr wrap="square">
            <a:spAutoFit/>
          </a:bodyPr>
          <a:lstStyle/>
          <a:p>
            <a:r>
              <a:rPr lang="en-US" sz="1400" i="1" dirty="0">
                <a:solidFill>
                  <a:srgbClr val="FF0000"/>
                </a:solidFill>
                <a:latin typeface="Calibri" panose="020F0502020204030204" pitchFamily="34" charset="0"/>
              </a:rPr>
              <a:t>Note this example is an illustration of an insufficient description of the individuals on the RCA Team. In later slides, PSRS will show you how to modify this entry to reflect best practices.</a:t>
            </a:r>
            <a:r>
              <a:rPr lang="en-US" dirty="0">
                <a:solidFill>
                  <a:srgbClr val="000000"/>
                </a:solidFill>
                <a:latin typeface="Calibri" panose="020F0502020204030204" pitchFamily="34" charset="0"/>
              </a:rPr>
              <a:t> </a:t>
            </a:r>
            <a:endParaRPr lang="en-US" dirty="0"/>
          </a:p>
        </p:txBody>
      </p:sp>
    </p:spTree>
    <p:extLst>
      <p:ext uri="{BB962C8B-B14F-4D97-AF65-F5344CB8AC3E}">
        <p14:creationId xmlns:p14="http://schemas.microsoft.com/office/powerpoint/2010/main" val="327405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marL="514350" lvl="0" indent="-514350">
              <a:buFont typeface="+mj-lt"/>
              <a:buAutoNum type="romanUcPeriod" startAt="2"/>
            </a:pPr>
            <a:r>
              <a:rPr lang="en-US" sz="2200" b="1" dirty="0">
                <a:solidFill>
                  <a:srgbClr val="000000"/>
                </a:solidFill>
                <a:latin typeface="Georgia"/>
              </a:rPr>
              <a:t>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7" name="TextBox 6">
            <a:extLst>
              <a:ext uri="{FF2B5EF4-FFF2-40B4-BE49-F238E27FC236}">
                <a16:creationId xmlns:a16="http://schemas.microsoft.com/office/drawing/2014/main" id="{E68509FA-EC22-47E4-AA04-D2CF3003A0BD}"/>
              </a:ext>
            </a:extLst>
          </p:cNvPr>
          <p:cNvSpPr txBox="1"/>
          <p:nvPr/>
        </p:nvSpPr>
        <p:spPr>
          <a:xfrm>
            <a:off x="304800" y="1143000"/>
            <a:ext cx="8686800" cy="369332"/>
          </a:xfrm>
          <a:prstGeom prst="rect">
            <a:avLst/>
          </a:prstGeom>
          <a:noFill/>
        </p:spPr>
        <p:txBody>
          <a:bodyPr wrap="square" rtlCol="0">
            <a:spAutoFit/>
          </a:bodyPr>
          <a:lstStyle/>
          <a:p>
            <a:pPr algn="ctr"/>
            <a:r>
              <a:rPr lang="en-US" b="1" dirty="0">
                <a:latin typeface="Calibri" panose="020F0502020204030204" pitchFamily="34" charset="0"/>
              </a:rPr>
              <a:t>RCA: General Information</a:t>
            </a:r>
          </a:p>
        </p:txBody>
      </p:sp>
      <p:pic>
        <p:nvPicPr>
          <p:cNvPr id="8" name="Picture 7">
            <a:extLst>
              <a:ext uri="{FF2B5EF4-FFF2-40B4-BE49-F238E27FC236}">
                <a16:creationId xmlns:a16="http://schemas.microsoft.com/office/drawing/2014/main" id="{88FBD4E8-5781-4C60-832B-0F140BF1D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512332"/>
            <a:ext cx="6877648" cy="4378770"/>
          </a:xfrm>
          <a:prstGeom prst="rect">
            <a:avLst/>
          </a:prstGeom>
        </p:spPr>
      </p:pic>
    </p:spTree>
    <p:extLst>
      <p:ext uri="{BB962C8B-B14F-4D97-AF65-F5344CB8AC3E}">
        <p14:creationId xmlns:p14="http://schemas.microsoft.com/office/powerpoint/2010/main" val="3052218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876C75-6100-47C5-82DE-223DE2043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795" y="1916775"/>
            <a:ext cx="6898809" cy="3024450"/>
          </a:xfrm>
          <a:prstGeom prst="rect">
            <a:avLst/>
          </a:prstGeom>
        </p:spPr>
      </p:pic>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marL="514350" lvl="0" indent="-514350">
              <a:buFont typeface="+mj-lt"/>
              <a:buAutoNum type="romanUcPeriod" startAt="2"/>
            </a:pPr>
            <a:r>
              <a:rPr lang="en-US" sz="2200" b="1" dirty="0">
                <a:solidFill>
                  <a:srgbClr val="000000"/>
                </a:solidFill>
                <a:latin typeface="Georgia"/>
              </a:rPr>
              <a:t>Enter Root Cause Analysis and Action Plan – </a:t>
            </a:r>
            <a:r>
              <a:rPr lang="en-US" sz="2200" b="1" i="1" dirty="0">
                <a:solidFill>
                  <a:srgbClr val="000000"/>
                </a:solidFill>
                <a:latin typeface="Georgia"/>
              </a:rPr>
              <a:t>continued</a:t>
            </a:r>
            <a:endParaRPr lang="en-US" sz="2200" b="1" dirty="0">
              <a:solidFill>
                <a:srgbClr val="000000"/>
              </a:solidFill>
              <a:latin typeface="Georgia"/>
            </a:endParaRP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15FD8BF0-D203-49A8-9EF8-FA3BBFEAE165}"/>
              </a:ext>
            </a:extLst>
          </p:cNvPr>
          <p:cNvSpPr txBox="1"/>
          <p:nvPr/>
        </p:nvSpPr>
        <p:spPr>
          <a:xfrm>
            <a:off x="304800" y="1143000"/>
            <a:ext cx="8686800" cy="369332"/>
          </a:xfrm>
          <a:prstGeom prst="rect">
            <a:avLst/>
          </a:prstGeom>
          <a:noFill/>
        </p:spPr>
        <p:txBody>
          <a:bodyPr wrap="square" rtlCol="0">
            <a:spAutoFit/>
          </a:bodyPr>
          <a:lstStyle/>
          <a:p>
            <a:pPr algn="ctr"/>
            <a:r>
              <a:rPr lang="en-US" b="1" dirty="0">
                <a:latin typeface="Calibri" panose="020F0502020204030204" pitchFamily="34" charset="0"/>
              </a:rPr>
              <a:t>RCA: General Information</a:t>
            </a:r>
          </a:p>
        </p:txBody>
      </p:sp>
      <p:sp>
        <p:nvSpPr>
          <p:cNvPr id="7" name="Oval 6">
            <a:extLst>
              <a:ext uri="{FF2B5EF4-FFF2-40B4-BE49-F238E27FC236}">
                <a16:creationId xmlns:a16="http://schemas.microsoft.com/office/drawing/2014/main" id="{D0265AFE-705D-4729-A6C3-D170B60D07DC}"/>
              </a:ext>
            </a:extLst>
          </p:cNvPr>
          <p:cNvSpPr/>
          <p:nvPr/>
        </p:nvSpPr>
        <p:spPr>
          <a:xfrm>
            <a:off x="7139793" y="3810000"/>
            <a:ext cx="957811"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75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marL="514350" lvl="0" indent="-514350">
              <a:buFont typeface="+mj-lt"/>
              <a:buAutoNum type="romanUcPeriod" startAt="2"/>
            </a:pPr>
            <a:r>
              <a:rPr lang="en-US" sz="2200" b="1" dirty="0">
                <a:solidFill>
                  <a:srgbClr val="000000"/>
                </a:solidFill>
                <a:latin typeface="Georgia"/>
              </a:rPr>
              <a:t>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15FD8BF0-D203-49A8-9EF8-FA3BBFEAE165}"/>
              </a:ext>
            </a:extLst>
          </p:cNvPr>
          <p:cNvSpPr txBox="1"/>
          <p:nvPr/>
        </p:nvSpPr>
        <p:spPr>
          <a:xfrm>
            <a:off x="304800" y="1143000"/>
            <a:ext cx="8686800" cy="369332"/>
          </a:xfrm>
          <a:prstGeom prst="rect">
            <a:avLst/>
          </a:prstGeom>
          <a:noFill/>
        </p:spPr>
        <p:txBody>
          <a:bodyPr wrap="square" rtlCol="0">
            <a:spAutoFit/>
          </a:bodyPr>
          <a:lstStyle/>
          <a:p>
            <a:pPr algn="ctr"/>
            <a:r>
              <a:rPr lang="en-US" b="1" dirty="0">
                <a:latin typeface="Calibri" panose="020F0502020204030204" pitchFamily="34" charset="0"/>
              </a:rPr>
              <a:t>RCA: Facts of the Event</a:t>
            </a:r>
          </a:p>
        </p:txBody>
      </p:sp>
      <p:pic>
        <p:nvPicPr>
          <p:cNvPr id="9" name="Picture 8">
            <a:extLst>
              <a:ext uri="{FF2B5EF4-FFF2-40B4-BE49-F238E27FC236}">
                <a16:creationId xmlns:a16="http://schemas.microsoft.com/office/drawing/2014/main" id="{CF3E3835-681C-4FA9-8229-42DC71C32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749862"/>
            <a:ext cx="5335866" cy="3667612"/>
          </a:xfrm>
          <a:prstGeom prst="rect">
            <a:avLst/>
          </a:prstGeom>
        </p:spPr>
      </p:pic>
      <p:pic>
        <p:nvPicPr>
          <p:cNvPr id="11" name="Picture 10">
            <a:extLst>
              <a:ext uri="{FF2B5EF4-FFF2-40B4-BE49-F238E27FC236}">
                <a16:creationId xmlns:a16="http://schemas.microsoft.com/office/drawing/2014/main" id="{2BE1EE2A-6B3A-4EF1-AF17-B0700B3AD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352800"/>
            <a:ext cx="3733800" cy="2738120"/>
          </a:xfrm>
          <a:prstGeom prst="rect">
            <a:avLst/>
          </a:prstGeom>
        </p:spPr>
      </p:pic>
      <p:sp>
        <p:nvSpPr>
          <p:cNvPr id="13" name="Rectangle 12">
            <a:extLst>
              <a:ext uri="{FF2B5EF4-FFF2-40B4-BE49-F238E27FC236}">
                <a16:creationId xmlns:a16="http://schemas.microsoft.com/office/drawing/2014/main" id="{5BD13299-DBD6-4446-94AA-85F899DACE4F}"/>
              </a:ext>
            </a:extLst>
          </p:cNvPr>
          <p:cNvSpPr/>
          <p:nvPr/>
        </p:nvSpPr>
        <p:spPr>
          <a:xfrm>
            <a:off x="6019800" y="3429000"/>
            <a:ext cx="45719" cy="1981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a:extLst>
              <a:ext uri="{FF2B5EF4-FFF2-40B4-BE49-F238E27FC236}">
                <a16:creationId xmlns:a16="http://schemas.microsoft.com/office/drawing/2014/main" id="{611E4B15-4268-4A0D-9F1A-DD6FF50B9C26}"/>
              </a:ext>
            </a:extLst>
          </p:cNvPr>
          <p:cNvCxnSpPr>
            <a:cxnSpLocks/>
          </p:cNvCxnSpPr>
          <p:nvPr/>
        </p:nvCxnSpPr>
        <p:spPr>
          <a:xfrm>
            <a:off x="6016487" y="3657600"/>
            <a:ext cx="0" cy="1297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68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88889E-6 7.40741E-7 L 3.88889E-6 0.25 " pathEditMode="relative" rAng="0" ptsTypes="AA">
                                      <p:cBhvr>
                                        <p:cTn id="10" dur="2000" fill="hold"/>
                                        <p:tgtEl>
                                          <p:spTgt spid="3"/>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marL="514350" lvl="0" indent="-514350">
              <a:buFont typeface="+mj-lt"/>
              <a:buAutoNum type="romanUcPeriod" startAt="2"/>
            </a:pPr>
            <a:r>
              <a:rPr lang="en-US" sz="2200" b="1" dirty="0">
                <a:solidFill>
                  <a:srgbClr val="000000"/>
                </a:solidFill>
                <a:latin typeface="Georgia"/>
              </a:rPr>
              <a:t>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15FD8BF0-D203-49A8-9EF8-FA3BBFEAE165}"/>
              </a:ext>
            </a:extLst>
          </p:cNvPr>
          <p:cNvSpPr txBox="1"/>
          <p:nvPr/>
        </p:nvSpPr>
        <p:spPr>
          <a:xfrm>
            <a:off x="304800" y="1143000"/>
            <a:ext cx="8686800" cy="369332"/>
          </a:xfrm>
          <a:prstGeom prst="rect">
            <a:avLst/>
          </a:prstGeom>
          <a:noFill/>
        </p:spPr>
        <p:txBody>
          <a:bodyPr wrap="square" rtlCol="0">
            <a:spAutoFit/>
          </a:bodyPr>
          <a:lstStyle/>
          <a:p>
            <a:pPr algn="ctr"/>
            <a:r>
              <a:rPr lang="en-US" b="1" dirty="0">
                <a:latin typeface="Calibri" panose="020F0502020204030204" pitchFamily="34" charset="0"/>
              </a:rPr>
              <a:t>RCA: Facts of the Event</a:t>
            </a:r>
          </a:p>
        </p:txBody>
      </p:sp>
      <p:pic>
        <p:nvPicPr>
          <p:cNvPr id="5" name="Picture 4">
            <a:extLst>
              <a:ext uri="{FF2B5EF4-FFF2-40B4-BE49-F238E27FC236}">
                <a16:creationId xmlns:a16="http://schemas.microsoft.com/office/drawing/2014/main" id="{9A8EA489-7E52-4171-A682-9BBD1C61A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749862"/>
            <a:ext cx="5031373" cy="4103104"/>
          </a:xfrm>
          <a:prstGeom prst="rect">
            <a:avLst/>
          </a:prstGeom>
        </p:spPr>
      </p:pic>
      <p:sp>
        <p:nvSpPr>
          <p:cNvPr id="2" name="Rectangle 1">
            <a:extLst>
              <a:ext uri="{FF2B5EF4-FFF2-40B4-BE49-F238E27FC236}">
                <a16:creationId xmlns:a16="http://schemas.microsoft.com/office/drawing/2014/main" id="{5DA0C49B-CFD4-4EC5-AEF6-448AD15A3C43}"/>
              </a:ext>
            </a:extLst>
          </p:cNvPr>
          <p:cNvSpPr/>
          <p:nvPr/>
        </p:nvSpPr>
        <p:spPr>
          <a:xfrm>
            <a:off x="2438400" y="4648200"/>
            <a:ext cx="304800" cy="228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751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marL="514350" lvl="0" indent="-514350">
              <a:buFont typeface="+mj-lt"/>
              <a:buAutoNum type="romanUcPeriod" startAt="2"/>
            </a:pPr>
            <a:r>
              <a:rPr lang="en-US" sz="2200" b="1" dirty="0">
                <a:solidFill>
                  <a:srgbClr val="000000"/>
                </a:solidFill>
                <a:latin typeface="Georgia"/>
              </a:rPr>
              <a:t>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15FD8BF0-D203-49A8-9EF8-FA3BBFEAE165}"/>
              </a:ext>
            </a:extLst>
          </p:cNvPr>
          <p:cNvSpPr txBox="1"/>
          <p:nvPr/>
        </p:nvSpPr>
        <p:spPr>
          <a:xfrm>
            <a:off x="304800" y="1143000"/>
            <a:ext cx="8686800" cy="369332"/>
          </a:xfrm>
          <a:prstGeom prst="rect">
            <a:avLst/>
          </a:prstGeom>
          <a:noFill/>
        </p:spPr>
        <p:txBody>
          <a:bodyPr wrap="square" rtlCol="0">
            <a:spAutoFit/>
          </a:bodyPr>
          <a:lstStyle/>
          <a:p>
            <a:pPr algn="ctr"/>
            <a:r>
              <a:rPr lang="en-US" b="1" dirty="0">
                <a:latin typeface="Calibri" panose="020F0502020204030204" pitchFamily="34" charset="0"/>
              </a:rPr>
              <a:t>RCA: Facts of the Event</a:t>
            </a:r>
          </a:p>
        </p:txBody>
      </p:sp>
      <p:pic>
        <p:nvPicPr>
          <p:cNvPr id="13" name="Picture 12">
            <a:extLst>
              <a:ext uri="{FF2B5EF4-FFF2-40B4-BE49-F238E27FC236}">
                <a16:creationId xmlns:a16="http://schemas.microsoft.com/office/drawing/2014/main" id="{9C1392C4-5148-49AD-8DB8-CDA15E68E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737009"/>
            <a:ext cx="5452693" cy="4118772"/>
          </a:xfrm>
          <a:prstGeom prst="rect">
            <a:avLst/>
          </a:prstGeom>
        </p:spPr>
      </p:pic>
      <p:sp>
        <p:nvSpPr>
          <p:cNvPr id="2" name="Rectangle 1">
            <a:extLst>
              <a:ext uri="{FF2B5EF4-FFF2-40B4-BE49-F238E27FC236}">
                <a16:creationId xmlns:a16="http://schemas.microsoft.com/office/drawing/2014/main" id="{1A0681B6-0FD6-45DB-8263-D649379CDC85}"/>
              </a:ext>
            </a:extLst>
          </p:cNvPr>
          <p:cNvSpPr/>
          <p:nvPr/>
        </p:nvSpPr>
        <p:spPr>
          <a:xfrm>
            <a:off x="2514600" y="3048000"/>
            <a:ext cx="152400" cy="152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2522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marL="514350" lvl="0" indent="-514350">
              <a:buFont typeface="+mj-lt"/>
              <a:buAutoNum type="romanUcPeriod" startAt="2"/>
            </a:pPr>
            <a:r>
              <a:rPr lang="en-US" sz="2200" b="1" dirty="0">
                <a:solidFill>
                  <a:srgbClr val="000000"/>
                </a:solidFill>
                <a:latin typeface="Georgia"/>
              </a:rPr>
              <a:t>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15FD8BF0-D203-49A8-9EF8-FA3BBFEAE165}"/>
              </a:ext>
            </a:extLst>
          </p:cNvPr>
          <p:cNvSpPr txBox="1"/>
          <p:nvPr/>
        </p:nvSpPr>
        <p:spPr>
          <a:xfrm>
            <a:off x="304800" y="1143000"/>
            <a:ext cx="8686800" cy="369332"/>
          </a:xfrm>
          <a:prstGeom prst="rect">
            <a:avLst/>
          </a:prstGeom>
          <a:noFill/>
        </p:spPr>
        <p:txBody>
          <a:bodyPr wrap="square" rtlCol="0">
            <a:spAutoFit/>
          </a:bodyPr>
          <a:lstStyle/>
          <a:p>
            <a:pPr algn="ctr"/>
            <a:r>
              <a:rPr lang="en-US" b="1" dirty="0">
                <a:latin typeface="Calibri" panose="020F0502020204030204" pitchFamily="34" charset="0"/>
              </a:rPr>
              <a:t>RCA: Facts of the Event</a:t>
            </a:r>
          </a:p>
        </p:txBody>
      </p:sp>
      <p:pic>
        <p:nvPicPr>
          <p:cNvPr id="11" name="Picture 10">
            <a:extLst>
              <a:ext uri="{FF2B5EF4-FFF2-40B4-BE49-F238E27FC236}">
                <a16:creationId xmlns:a16="http://schemas.microsoft.com/office/drawing/2014/main" id="{2C7886E3-CCBA-4A6C-A654-951E5B4DB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213" y="1630153"/>
            <a:ext cx="6831574" cy="3597693"/>
          </a:xfrm>
          <a:prstGeom prst="rect">
            <a:avLst/>
          </a:prstGeom>
        </p:spPr>
      </p:pic>
    </p:spTree>
    <p:extLst>
      <p:ext uri="{BB962C8B-B14F-4D97-AF65-F5344CB8AC3E}">
        <p14:creationId xmlns:p14="http://schemas.microsoft.com/office/powerpoint/2010/main" val="101003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marL="514350" lvl="0" indent="-514350">
              <a:buFont typeface="+mj-lt"/>
              <a:buAutoNum type="romanUcPeriod" startAt="2"/>
            </a:pPr>
            <a:r>
              <a:rPr lang="en-US" sz="2200" b="1" dirty="0">
                <a:solidFill>
                  <a:srgbClr val="000000"/>
                </a:solidFill>
                <a:latin typeface="Georgia"/>
              </a:rPr>
              <a:t>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15FD8BF0-D203-49A8-9EF8-FA3BBFEAE165}"/>
              </a:ext>
            </a:extLst>
          </p:cNvPr>
          <p:cNvSpPr txBox="1"/>
          <p:nvPr/>
        </p:nvSpPr>
        <p:spPr>
          <a:xfrm>
            <a:off x="304800" y="1143000"/>
            <a:ext cx="8686800" cy="369332"/>
          </a:xfrm>
          <a:prstGeom prst="rect">
            <a:avLst/>
          </a:prstGeom>
          <a:noFill/>
        </p:spPr>
        <p:txBody>
          <a:bodyPr wrap="square" rtlCol="0">
            <a:spAutoFit/>
          </a:bodyPr>
          <a:lstStyle/>
          <a:p>
            <a:pPr algn="ctr"/>
            <a:r>
              <a:rPr lang="en-US" b="1" dirty="0">
                <a:latin typeface="Calibri" panose="020F0502020204030204" pitchFamily="34" charset="0"/>
              </a:rPr>
              <a:t>RCA: Facts of the Event</a:t>
            </a:r>
          </a:p>
        </p:txBody>
      </p:sp>
      <p:pic>
        <p:nvPicPr>
          <p:cNvPr id="10" name="Picture 9">
            <a:extLst>
              <a:ext uri="{FF2B5EF4-FFF2-40B4-BE49-F238E27FC236}">
                <a16:creationId xmlns:a16="http://schemas.microsoft.com/office/drawing/2014/main" id="{45B66551-7105-47B3-AF11-1B079FC12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13" y="1859120"/>
            <a:ext cx="6483881" cy="3876078"/>
          </a:xfrm>
          <a:prstGeom prst="rect">
            <a:avLst/>
          </a:prstGeom>
        </p:spPr>
      </p:pic>
      <p:sp>
        <p:nvSpPr>
          <p:cNvPr id="7" name="Oval 6">
            <a:extLst>
              <a:ext uri="{FF2B5EF4-FFF2-40B4-BE49-F238E27FC236}">
                <a16:creationId xmlns:a16="http://schemas.microsoft.com/office/drawing/2014/main" id="{1D140A9C-997E-4FE9-A3CF-3084B125C6B4}"/>
              </a:ext>
            </a:extLst>
          </p:cNvPr>
          <p:cNvSpPr/>
          <p:nvPr/>
        </p:nvSpPr>
        <p:spPr>
          <a:xfrm>
            <a:off x="7156450" y="4572000"/>
            <a:ext cx="845621"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F0C9618-1D11-49AA-9FAE-68D66750B7BE}"/>
              </a:ext>
            </a:extLst>
          </p:cNvPr>
          <p:cNvPicPr>
            <a:picLocks noChangeAspect="1"/>
          </p:cNvPicPr>
          <p:nvPr/>
        </p:nvPicPr>
        <p:blipFill>
          <a:blip r:embed="rId4"/>
          <a:stretch>
            <a:fillRect/>
          </a:stretch>
        </p:blipFill>
        <p:spPr>
          <a:xfrm>
            <a:off x="2438401" y="2076929"/>
            <a:ext cx="4495800" cy="108073"/>
          </a:xfrm>
          <a:prstGeom prst="rect">
            <a:avLst/>
          </a:prstGeom>
        </p:spPr>
      </p:pic>
      <p:pic>
        <p:nvPicPr>
          <p:cNvPr id="5" name="Picture 4">
            <a:extLst>
              <a:ext uri="{FF2B5EF4-FFF2-40B4-BE49-F238E27FC236}">
                <a16:creationId xmlns:a16="http://schemas.microsoft.com/office/drawing/2014/main" id="{D1F9C83C-4276-4C33-B50D-8B354E8671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8317" y="2183844"/>
            <a:ext cx="4793810" cy="2288502"/>
          </a:xfrm>
          <a:prstGeom prst="rect">
            <a:avLst/>
          </a:prstGeom>
        </p:spPr>
      </p:pic>
      <p:sp>
        <p:nvSpPr>
          <p:cNvPr id="8" name="Rectangle 7">
            <a:extLst>
              <a:ext uri="{FF2B5EF4-FFF2-40B4-BE49-F238E27FC236}">
                <a16:creationId xmlns:a16="http://schemas.microsoft.com/office/drawing/2014/main" id="{ED682763-DCC5-4A7A-8143-DC2C2EE9D4B1}"/>
              </a:ext>
            </a:extLst>
          </p:cNvPr>
          <p:cNvSpPr/>
          <p:nvPr/>
        </p:nvSpPr>
        <p:spPr>
          <a:xfrm>
            <a:off x="6858000" y="2073429"/>
            <a:ext cx="374210" cy="12470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3A4225E6-5852-44A8-AE71-2D7A68993A84}"/>
              </a:ext>
            </a:extLst>
          </p:cNvPr>
          <p:cNvPicPr>
            <a:picLocks noChangeAspect="1"/>
          </p:cNvPicPr>
          <p:nvPr/>
        </p:nvPicPr>
        <p:blipFill rotWithShape="1">
          <a:blip r:embed="rId6">
            <a:extLst>
              <a:ext uri="{28A0092B-C50C-407E-A947-70E740481C1C}">
                <a14:useLocalDpi xmlns:a14="http://schemas.microsoft.com/office/drawing/2010/main" val="0"/>
              </a:ext>
            </a:extLst>
          </a:blip>
          <a:srcRect t="20020"/>
          <a:stretch/>
        </p:blipFill>
        <p:spPr>
          <a:xfrm>
            <a:off x="1665209" y="2572587"/>
            <a:ext cx="4884140" cy="1904745"/>
          </a:xfrm>
          <a:prstGeom prst="rect">
            <a:avLst/>
          </a:prstGeom>
        </p:spPr>
      </p:pic>
      <p:cxnSp>
        <p:nvCxnSpPr>
          <p:cNvPr id="30" name="Straight Arrow Connector 29">
            <a:extLst>
              <a:ext uri="{FF2B5EF4-FFF2-40B4-BE49-F238E27FC236}">
                <a16:creationId xmlns:a16="http://schemas.microsoft.com/office/drawing/2014/main" id="{5ED38086-ED8D-4430-A1DE-C634056FD2B7}"/>
              </a:ext>
            </a:extLst>
          </p:cNvPr>
          <p:cNvCxnSpPr/>
          <p:nvPr/>
        </p:nvCxnSpPr>
        <p:spPr>
          <a:xfrm>
            <a:off x="6248400" y="2743200"/>
            <a:ext cx="0" cy="228600"/>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pic>
        <p:nvPicPr>
          <p:cNvPr id="11" name="Picture 10">
            <a:extLst>
              <a:ext uri="{FF2B5EF4-FFF2-40B4-BE49-F238E27FC236}">
                <a16:creationId xmlns:a16="http://schemas.microsoft.com/office/drawing/2014/main" id="{5CFB3A25-51B0-4355-A450-2DD61CD73EC4}"/>
              </a:ext>
            </a:extLst>
          </p:cNvPr>
          <p:cNvPicPr>
            <a:picLocks noChangeAspect="1"/>
          </p:cNvPicPr>
          <p:nvPr/>
        </p:nvPicPr>
        <p:blipFill rotWithShape="1">
          <a:blip r:embed="rId7">
            <a:extLst>
              <a:ext uri="{28A0092B-C50C-407E-A947-70E740481C1C}">
                <a14:useLocalDpi xmlns:a14="http://schemas.microsoft.com/office/drawing/2010/main" val="0"/>
              </a:ext>
            </a:extLst>
          </a:blip>
          <a:srcRect b="9538"/>
          <a:stretch/>
        </p:blipFill>
        <p:spPr>
          <a:xfrm>
            <a:off x="1871443" y="2637646"/>
            <a:ext cx="4295293" cy="1625583"/>
          </a:xfrm>
          <a:prstGeom prst="rect">
            <a:avLst/>
          </a:prstGeom>
        </p:spPr>
      </p:pic>
      <p:pic>
        <p:nvPicPr>
          <p:cNvPr id="13" name="Picture 12">
            <a:extLst>
              <a:ext uri="{FF2B5EF4-FFF2-40B4-BE49-F238E27FC236}">
                <a16:creationId xmlns:a16="http://schemas.microsoft.com/office/drawing/2014/main" id="{67B6980B-2C8B-4318-B8AE-4E5B4539FC11}"/>
              </a:ext>
            </a:extLst>
          </p:cNvPr>
          <p:cNvPicPr>
            <a:picLocks noChangeAspect="1"/>
          </p:cNvPicPr>
          <p:nvPr/>
        </p:nvPicPr>
        <p:blipFill rotWithShape="1">
          <a:blip r:embed="rId8">
            <a:extLst>
              <a:ext uri="{28A0092B-C50C-407E-A947-70E740481C1C}">
                <a14:useLocalDpi xmlns:a14="http://schemas.microsoft.com/office/drawing/2010/main" val="0"/>
              </a:ext>
            </a:extLst>
          </a:blip>
          <a:srcRect b="9146"/>
          <a:stretch/>
        </p:blipFill>
        <p:spPr>
          <a:xfrm>
            <a:off x="1854522" y="2652996"/>
            <a:ext cx="4265322" cy="1612726"/>
          </a:xfrm>
          <a:prstGeom prst="rect">
            <a:avLst/>
          </a:prstGeom>
        </p:spPr>
      </p:pic>
    </p:spTree>
    <p:extLst>
      <p:ext uri="{BB962C8B-B14F-4D97-AF65-F5344CB8AC3E}">
        <p14:creationId xmlns:p14="http://schemas.microsoft.com/office/powerpoint/2010/main" val="302773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 L 0 0.25 E" pathEditMode="relative" ptsTypes="">
                                      <p:cBhvr>
                                        <p:cTn id="10" dur="2000" fill="hold"/>
                                        <p:tgtEl>
                                          <p:spTgt spid="3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E11F4-D305-413A-9455-98D8FCC43437}"/>
              </a:ext>
            </a:extLst>
          </p:cNvPr>
          <p:cNvSpPr>
            <a:spLocks noGrp="1"/>
          </p:cNvSpPr>
          <p:nvPr>
            <p:ph type="title"/>
          </p:nvPr>
        </p:nvSpPr>
        <p:spPr>
          <a:xfrm>
            <a:off x="1104900" y="609600"/>
            <a:ext cx="6934200" cy="762000"/>
          </a:xfrm>
        </p:spPr>
        <p:txBody>
          <a:bodyPr/>
          <a:lstStyle/>
          <a:p>
            <a:pPr algn="l"/>
            <a:r>
              <a:rPr lang="en-US" dirty="0"/>
              <a:t>Patient Safety Reporting System</a:t>
            </a:r>
            <a:br>
              <a:rPr lang="en-US" dirty="0"/>
            </a:br>
            <a:br>
              <a:rPr lang="en-US" dirty="0"/>
            </a:br>
            <a:r>
              <a:rPr lang="en-US" dirty="0">
                <a:solidFill>
                  <a:schemeClr val="tx1"/>
                </a:solidFill>
              </a:rPr>
              <a:t>Course Contents</a:t>
            </a:r>
          </a:p>
        </p:txBody>
      </p:sp>
      <p:sp>
        <p:nvSpPr>
          <p:cNvPr id="2" name="Content Placeholder 1">
            <a:extLst>
              <a:ext uri="{FF2B5EF4-FFF2-40B4-BE49-F238E27FC236}">
                <a16:creationId xmlns:a16="http://schemas.microsoft.com/office/drawing/2014/main" id="{9DDC5CCC-B815-4484-A4A1-DA7EC361C3D5}"/>
              </a:ext>
            </a:extLst>
          </p:cNvPr>
          <p:cNvSpPr>
            <a:spLocks noGrp="1"/>
          </p:cNvSpPr>
          <p:nvPr>
            <p:ph idx="1"/>
          </p:nvPr>
        </p:nvSpPr>
        <p:spPr/>
        <p:txBody>
          <a:bodyPr/>
          <a:lstStyle/>
          <a:p>
            <a:pPr marL="514350" indent="-514350">
              <a:spcBef>
                <a:spcPts val="600"/>
              </a:spcBef>
              <a:spcAft>
                <a:spcPts val="200"/>
              </a:spcAft>
              <a:buSzPct val="110000"/>
              <a:buFont typeface="+mj-lt"/>
              <a:buAutoNum type="romanUcPeriod"/>
            </a:pPr>
            <a:r>
              <a:rPr lang="en-US" altLang="en-US" sz="2800" dirty="0"/>
              <a:t>Preparing to Enter Root Cause Analysis and Action Plan</a:t>
            </a:r>
          </a:p>
          <a:p>
            <a:pPr marL="514350" indent="-514350">
              <a:spcBef>
                <a:spcPts val="600"/>
              </a:spcBef>
              <a:spcAft>
                <a:spcPts val="200"/>
              </a:spcAft>
              <a:buSzPct val="110000"/>
              <a:buFont typeface="+mj-lt"/>
              <a:buAutoNum type="romanUcPeriod"/>
            </a:pPr>
            <a:r>
              <a:rPr lang="en-US" altLang="en-US" sz="2800" dirty="0"/>
              <a:t>Enter Root Cause Analysis and Action Plan</a:t>
            </a:r>
          </a:p>
          <a:p>
            <a:pPr marL="514350" indent="-514350">
              <a:spcBef>
                <a:spcPts val="600"/>
              </a:spcBef>
              <a:spcAft>
                <a:spcPts val="200"/>
              </a:spcAft>
              <a:buSzPct val="110000"/>
              <a:buFont typeface="+mj-lt"/>
              <a:buAutoNum type="romanUcPeriod"/>
            </a:pPr>
            <a:r>
              <a:rPr lang="en-US" altLang="en-US" sz="2800" dirty="0"/>
              <a:t>PSRS review of RCA</a:t>
            </a:r>
          </a:p>
          <a:p>
            <a:pPr marL="514350" indent="-514350">
              <a:spcBef>
                <a:spcPts val="600"/>
              </a:spcBef>
              <a:spcAft>
                <a:spcPts val="200"/>
              </a:spcAft>
              <a:buSzPct val="110000"/>
              <a:buFont typeface="+mj-lt"/>
              <a:buAutoNum type="romanUcPeriod"/>
            </a:pPr>
            <a:r>
              <a:rPr lang="en-US" altLang="en-US" sz="2800" dirty="0"/>
              <a:t>Other Communications about the RCA</a:t>
            </a:r>
          </a:p>
          <a:p>
            <a:pPr marL="514350" indent="-514350">
              <a:buFont typeface="+mj-lt"/>
              <a:buAutoNum type="romanUcPeriod"/>
            </a:pPr>
            <a:endParaRPr lang="en-US" sz="2400" dirty="0"/>
          </a:p>
        </p:txBody>
      </p:sp>
    </p:spTree>
    <p:extLst>
      <p:ext uri="{BB962C8B-B14F-4D97-AF65-F5344CB8AC3E}">
        <p14:creationId xmlns:p14="http://schemas.microsoft.com/office/powerpoint/2010/main" val="1533581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marL="514350" lvl="0" indent="-514350">
              <a:buFont typeface="+mj-lt"/>
              <a:buAutoNum type="romanUcPeriod" startAt="2"/>
            </a:pPr>
            <a:r>
              <a:rPr lang="en-US" sz="2200" b="1" dirty="0">
                <a:solidFill>
                  <a:srgbClr val="000000"/>
                </a:solidFill>
                <a:latin typeface="Georgia"/>
              </a:rPr>
              <a:t>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15FD8BF0-D203-49A8-9EF8-FA3BBFEAE165}"/>
              </a:ext>
            </a:extLst>
          </p:cNvPr>
          <p:cNvSpPr txBox="1"/>
          <p:nvPr/>
        </p:nvSpPr>
        <p:spPr>
          <a:xfrm>
            <a:off x="304800" y="1143000"/>
            <a:ext cx="8686800" cy="369332"/>
          </a:xfrm>
          <a:prstGeom prst="rect">
            <a:avLst/>
          </a:prstGeom>
          <a:noFill/>
        </p:spPr>
        <p:txBody>
          <a:bodyPr wrap="square" rtlCol="0">
            <a:spAutoFit/>
          </a:bodyPr>
          <a:lstStyle/>
          <a:p>
            <a:pPr algn="ctr"/>
            <a:r>
              <a:rPr lang="en-US" b="1" dirty="0">
                <a:latin typeface="Calibri" panose="020F0502020204030204" pitchFamily="34" charset="0"/>
              </a:rPr>
              <a:t>RCA Specific Questions</a:t>
            </a:r>
          </a:p>
        </p:txBody>
      </p:sp>
      <p:pic>
        <p:nvPicPr>
          <p:cNvPr id="3" name="Picture 2">
            <a:extLst>
              <a:ext uri="{FF2B5EF4-FFF2-40B4-BE49-F238E27FC236}">
                <a16:creationId xmlns:a16="http://schemas.microsoft.com/office/drawing/2014/main" id="{1217A086-6767-4409-B1E7-01E7BACB3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600200"/>
            <a:ext cx="6927389" cy="3657600"/>
          </a:xfrm>
          <a:prstGeom prst="rect">
            <a:avLst/>
          </a:prstGeom>
        </p:spPr>
      </p:pic>
      <p:sp>
        <p:nvSpPr>
          <p:cNvPr id="2" name="Rectangle 1">
            <a:extLst>
              <a:ext uri="{FF2B5EF4-FFF2-40B4-BE49-F238E27FC236}">
                <a16:creationId xmlns:a16="http://schemas.microsoft.com/office/drawing/2014/main" id="{12223C3C-3BCB-4BE9-B9E9-F297895DEA34}"/>
              </a:ext>
            </a:extLst>
          </p:cNvPr>
          <p:cNvSpPr/>
          <p:nvPr/>
        </p:nvSpPr>
        <p:spPr>
          <a:xfrm>
            <a:off x="2133600" y="2209800"/>
            <a:ext cx="762000" cy="152400"/>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0018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marL="514350" lvl="0" indent="-514350">
              <a:buFont typeface="+mj-lt"/>
              <a:buAutoNum type="romanUcPeriod" startAt="2"/>
            </a:pPr>
            <a:r>
              <a:rPr lang="en-US" sz="2200" b="1" dirty="0">
                <a:solidFill>
                  <a:srgbClr val="000000"/>
                </a:solidFill>
                <a:latin typeface="Georgia"/>
              </a:rPr>
              <a:t>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15FD8BF0-D203-49A8-9EF8-FA3BBFEAE165}"/>
              </a:ext>
            </a:extLst>
          </p:cNvPr>
          <p:cNvSpPr txBox="1"/>
          <p:nvPr/>
        </p:nvSpPr>
        <p:spPr>
          <a:xfrm>
            <a:off x="304800" y="1143000"/>
            <a:ext cx="8686800" cy="369332"/>
          </a:xfrm>
          <a:prstGeom prst="rect">
            <a:avLst/>
          </a:prstGeom>
          <a:noFill/>
        </p:spPr>
        <p:txBody>
          <a:bodyPr wrap="square" rtlCol="0">
            <a:spAutoFit/>
          </a:bodyPr>
          <a:lstStyle/>
          <a:p>
            <a:pPr algn="ctr"/>
            <a:r>
              <a:rPr lang="en-US" b="1" dirty="0">
                <a:latin typeface="Calibri" panose="020F0502020204030204" pitchFamily="34" charset="0"/>
              </a:rPr>
              <a:t>RCA Specific Questions</a:t>
            </a:r>
          </a:p>
        </p:txBody>
      </p:sp>
      <p:pic>
        <p:nvPicPr>
          <p:cNvPr id="8" name="Picture 7">
            <a:extLst>
              <a:ext uri="{FF2B5EF4-FFF2-40B4-BE49-F238E27FC236}">
                <a16:creationId xmlns:a16="http://schemas.microsoft.com/office/drawing/2014/main" id="{10E3A8C8-8DA8-48F1-AC46-4465945F1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749862"/>
            <a:ext cx="6845128" cy="3780605"/>
          </a:xfrm>
          <a:prstGeom prst="rect">
            <a:avLst/>
          </a:prstGeom>
        </p:spPr>
      </p:pic>
      <p:pic>
        <p:nvPicPr>
          <p:cNvPr id="2" name="Picture 1">
            <a:extLst>
              <a:ext uri="{FF2B5EF4-FFF2-40B4-BE49-F238E27FC236}">
                <a16:creationId xmlns:a16="http://schemas.microsoft.com/office/drawing/2014/main" id="{B1656C38-A8EA-4E04-B1C5-F67B3BF51FE2}"/>
              </a:ext>
            </a:extLst>
          </p:cNvPr>
          <p:cNvPicPr>
            <a:picLocks noChangeAspect="1"/>
          </p:cNvPicPr>
          <p:nvPr/>
        </p:nvPicPr>
        <p:blipFill>
          <a:blip r:embed="rId4"/>
          <a:stretch>
            <a:fillRect/>
          </a:stretch>
        </p:blipFill>
        <p:spPr>
          <a:xfrm>
            <a:off x="4953000" y="3352800"/>
            <a:ext cx="157163" cy="157163"/>
          </a:xfrm>
          <a:prstGeom prst="rect">
            <a:avLst/>
          </a:prstGeom>
        </p:spPr>
      </p:pic>
    </p:spTree>
    <p:extLst>
      <p:ext uri="{BB962C8B-B14F-4D97-AF65-F5344CB8AC3E}">
        <p14:creationId xmlns:p14="http://schemas.microsoft.com/office/powerpoint/2010/main" val="6418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15FD8BF0-D203-49A8-9EF8-FA3BBFEAE165}"/>
              </a:ext>
            </a:extLst>
          </p:cNvPr>
          <p:cNvSpPr txBox="1"/>
          <p:nvPr/>
        </p:nvSpPr>
        <p:spPr>
          <a:xfrm>
            <a:off x="304800" y="1143000"/>
            <a:ext cx="8686800" cy="369332"/>
          </a:xfrm>
          <a:prstGeom prst="rect">
            <a:avLst/>
          </a:prstGeom>
          <a:noFill/>
        </p:spPr>
        <p:txBody>
          <a:bodyPr wrap="square" rtlCol="0">
            <a:spAutoFit/>
          </a:bodyPr>
          <a:lstStyle/>
          <a:p>
            <a:pPr algn="ctr"/>
            <a:r>
              <a:rPr lang="en-US" b="1" dirty="0">
                <a:latin typeface="Calibri" panose="020F0502020204030204" pitchFamily="34" charset="0"/>
              </a:rPr>
              <a:t>RCA Specific Questions</a:t>
            </a:r>
          </a:p>
        </p:txBody>
      </p:sp>
      <p:pic>
        <p:nvPicPr>
          <p:cNvPr id="3" name="Picture 2">
            <a:extLst>
              <a:ext uri="{FF2B5EF4-FFF2-40B4-BE49-F238E27FC236}">
                <a16:creationId xmlns:a16="http://schemas.microsoft.com/office/drawing/2014/main" id="{6F1DCF7F-1169-4423-AEB7-C68D6AF1D251}"/>
              </a:ext>
            </a:extLst>
          </p:cNvPr>
          <p:cNvPicPr>
            <a:picLocks noChangeAspect="1"/>
          </p:cNvPicPr>
          <p:nvPr/>
        </p:nvPicPr>
        <p:blipFill rotWithShape="1">
          <a:blip r:embed="rId3">
            <a:extLst>
              <a:ext uri="{28A0092B-C50C-407E-A947-70E740481C1C}">
                <a14:useLocalDpi xmlns:a14="http://schemas.microsoft.com/office/drawing/2010/main" val="0"/>
              </a:ext>
            </a:extLst>
          </a:blip>
          <a:srcRect b="408"/>
          <a:stretch/>
        </p:blipFill>
        <p:spPr>
          <a:xfrm>
            <a:off x="685257" y="1749863"/>
            <a:ext cx="7773485" cy="4117538"/>
          </a:xfrm>
          <a:prstGeom prst="rect">
            <a:avLst/>
          </a:prstGeom>
        </p:spPr>
      </p:pic>
    </p:spTree>
    <p:extLst>
      <p:ext uri="{BB962C8B-B14F-4D97-AF65-F5344CB8AC3E}">
        <p14:creationId xmlns:p14="http://schemas.microsoft.com/office/powerpoint/2010/main" val="620730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15FD8BF0-D203-49A8-9EF8-FA3BBFEAE165}"/>
              </a:ext>
            </a:extLst>
          </p:cNvPr>
          <p:cNvSpPr txBox="1"/>
          <p:nvPr/>
        </p:nvSpPr>
        <p:spPr>
          <a:xfrm>
            <a:off x="304800" y="1143000"/>
            <a:ext cx="8686800" cy="369332"/>
          </a:xfrm>
          <a:prstGeom prst="rect">
            <a:avLst/>
          </a:prstGeom>
          <a:noFill/>
        </p:spPr>
        <p:txBody>
          <a:bodyPr wrap="square" rtlCol="0">
            <a:spAutoFit/>
          </a:bodyPr>
          <a:lstStyle/>
          <a:p>
            <a:pPr algn="ctr"/>
            <a:r>
              <a:rPr lang="en-US" b="1" dirty="0">
                <a:latin typeface="Calibri" panose="020F0502020204030204" pitchFamily="34" charset="0"/>
              </a:rPr>
              <a:t>RCA Specific Questions</a:t>
            </a:r>
          </a:p>
        </p:txBody>
      </p:sp>
      <p:pic>
        <p:nvPicPr>
          <p:cNvPr id="7" name="Picture 6">
            <a:extLst>
              <a:ext uri="{FF2B5EF4-FFF2-40B4-BE49-F238E27FC236}">
                <a16:creationId xmlns:a16="http://schemas.microsoft.com/office/drawing/2014/main" id="{CF471880-EED7-4A1E-9B34-4FA7966CD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403" y="1834210"/>
            <a:ext cx="6191594" cy="3880790"/>
          </a:xfrm>
          <a:prstGeom prst="rect">
            <a:avLst/>
          </a:prstGeom>
        </p:spPr>
      </p:pic>
      <p:sp>
        <p:nvSpPr>
          <p:cNvPr id="2" name="Oval 1">
            <a:extLst>
              <a:ext uri="{FF2B5EF4-FFF2-40B4-BE49-F238E27FC236}">
                <a16:creationId xmlns:a16="http://schemas.microsoft.com/office/drawing/2014/main" id="{EDAFDC5B-326C-4A8C-8431-21A8400AD7CF}"/>
              </a:ext>
            </a:extLst>
          </p:cNvPr>
          <p:cNvSpPr/>
          <p:nvPr/>
        </p:nvSpPr>
        <p:spPr>
          <a:xfrm>
            <a:off x="6829597" y="4495800"/>
            <a:ext cx="914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405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569660"/>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r>
              <a:rPr lang="en-US" b="1" i="1" dirty="0">
                <a:latin typeface="+mn-lt"/>
              </a:rPr>
              <a:t> </a:t>
            </a:r>
          </a:p>
          <a:p>
            <a:br>
              <a:rPr lang="en-US" sz="2800" dirty="0">
                <a:latin typeface="+mn-lt"/>
              </a:rPr>
            </a:br>
            <a:endParaRPr lang="en-US" sz="2800" dirty="0">
              <a:latin typeface="+mn-lt"/>
            </a:endParaRPr>
          </a:p>
        </p:txBody>
      </p:sp>
      <p:sp>
        <p:nvSpPr>
          <p:cNvPr id="6" name="Content Placeholder 2">
            <a:extLst>
              <a:ext uri="{FF2B5EF4-FFF2-40B4-BE49-F238E27FC236}">
                <a16:creationId xmlns:a16="http://schemas.microsoft.com/office/drawing/2014/main" id="{1B1E96D7-AA65-4740-BE9E-3656E648521B}"/>
              </a:ext>
            </a:extLst>
          </p:cNvPr>
          <p:cNvSpPr>
            <a:spLocks noGrp="1"/>
          </p:cNvSpPr>
          <p:nvPr>
            <p:ph idx="1"/>
          </p:nvPr>
        </p:nvSpPr>
        <p:spPr>
          <a:xfrm>
            <a:off x="685800" y="1447800"/>
            <a:ext cx="7543800" cy="4419600"/>
          </a:xfrm>
        </p:spPr>
        <p:txBody>
          <a:bodyPr/>
          <a:lstStyle/>
          <a:p>
            <a:pPr marL="457200" indent="-457200" eaLnBrk="1" hangingPunct="1">
              <a:lnSpc>
                <a:spcPct val="100000"/>
              </a:lnSpc>
              <a:spcBef>
                <a:spcPct val="0"/>
              </a:spcBef>
              <a:buSzPct val="110000"/>
              <a:buFont typeface="+mj-lt"/>
              <a:buAutoNum type="arabicPeriod"/>
            </a:pPr>
            <a:r>
              <a:rPr lang="en-US" altLang="en-US" sz="2800" dirty="0"/>
              <a:t>  For each RCA you may have:</a:t>
            </a:r>
          </a:p>
          <a:p>
            <a:pPr lvl="1" eaLnBrk="1" hangingPunct="1">
              <a:spcBef>
                <a:spcPct val="0"/>
              </a:spcBef>
              <a:buFont typeface="Arial" panose="020B0604020202020204" pitchFamily="34" charset="0"/>
              <a:buChar char="•"/>
            </a:pPr>
            <a:r>
              <a:rPr lang="en-US" altLang="en-US" sz="2800" dirty="0"/>
              <a:t>More than one Root Cause</a:t>
            </a:r>
          </a:p>
          <a:p>
            <a:pPr lvl="2" eaLnBrk="1" hangingPunct="1">
              <a:spcBef>
                <a:spcPct val="0"/>
              </a:spcBef>
            </a:pPr>
            <a:r>
              <a:rPr lang="en-US" altLang="en-US" sz="2600" i="1" dirty="0"/>
              <a:t>Each root cause will have a causality statement</a:t>
            </a:r>
          </a:p>
          <a:p>
            <a:pPr lvl="1" eaLnBrk="1" hangingPunct="1">
              <a:spcBef>
                <a:spcPct val="0"/>
              </a:spcBef>
              <a:buFont typeface="Arial" panose="020B0604020202020204" pitchFamily="34" charset="0"/>
              <a:buChar char="•"/>
            </a:pPr>
            <a:r>
              <a:rPr lang="en-US" altLang="en-US" sz="2800" dirty="0"/>
              <a:t>More than one Action Plan per Root Cause</a:t>
            </a:r>
          </a:p>
          <a:p>
            <a:pPr lvl="2" eaLnBrk="1" hangingPunct="1">
              <a:spcBef>
                <a:spcPct val="0"/>
              </a:spcBef>
            </a:pPr>
            <a:r>
              <a:rPr lang="en-US" altLang="en-US" sz="2600" i="1" dirty="0"/>
              <a:t>Each Action Plan will have one Methodology</a:t>
            </a:r>
          </a:p>
          <a:p>
            <a:pPr marL="457200" indent="-457200" eaLnBrk="1" hangingPunct="1">
              <a:lnSpc>
                <a:spcPct val="100000"/>
              </a:lnSpc>
              <a:spcBef>
                <a:spcPts val="1200"/>
              </a:spcBef>
              <a:buSzPct val="110000"/>
              <a:buFont typeface="+mj-lt"/>
              <a:buAutoNum type="arabicPeriod"/>
            </a:pPr>
            <a:r>
              <a:rPr lang="en-US" altLang="en-US" sz="2800" dirty="0"/>
              <a:t>Work through one Root Cause at a time with the corresponding Action Plan(s)</a:t>
            </a:r>
          </a:p>
          <a:p>
            <a:pPr eaLnBrk="1" hangingPunct="1">
              <a:lnSpc>
                <a:spcPct val="100000"/>
              </a:lnSpc>
              <a:spcBef>
                <a:spcPct val="0"/>
              </a:spcBef>
              <a:buFontTx/>
              <a:buNone/>
            </a:pPr>
            <a:endParaRPr lang="en-US" altLang="en-US" sz="2200" dirty="0"/>
          </a:p>
        </p:txBody>
      </p:sp>
      <p:sp>
        <p:nvSpPr>
          <p:cNvPr id="7" name="TextBox 6">
            <a:extLst>
              <a:ext uri="{FF2B5EF4-FFF2-40B4-BE49-F238E27FC236}">
                <a16:creationId xmlns:a16="http://schemas.microsoft.com/office/drawing/2014/main" id="{407D8D73-7353-4980-9BB3-11355C9FAF0F}"/>
              </a:ext>
            </a:extLst>
          </p:cNvPr>
          <p:cNvSpPr txBox="1"/>
          <p:nvPr/>
        </p:nvSpPr>
        <p:spPr>
          <a:xfrm>
            <a:off x="176696" y="990600"/>
            <a:ext cx="8686800" cy="369332"/>
          </a:xfrm>
          <a:prstGeom prst="rect">
            <a:avLst/>
          </a:prstGeom>
          <a:noFill/>
        </p:spPr>
        <p:txBody>
          <a:bodyPr wrap="square" rtlCol="0">
            <a:spAutoFit/>
          </a:bodyPr>
          <a:lstStyle/>
          <a:p>
            <a:pPr algn="ctr"/>
            <a:r>
              <a:rPr lang="en-US" b="1" dirty="0">
                <a:latin typeface="Calibri" panose="020F0502020204030204" pitchFamily="34" charset="0"/>
              </a:rPr>
              <a:t>Root Cause/Causality Statement</a:t>
            </a:r>
          </a:p>
        </p:txBody>
      </p:sp>
    </p:spTree>
    <p:extLst>
      <p:ext uri="{BB962C8B-B14F-4D97-AF65-F5344CB8AC3E}">
        <p14:creationId xmlns:p14="http://schemas.microsoft.com/office/powerpoint/2010/main" val="2141257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15FD8BF0-D203-49A8-9EF8-FA3BBFEAE165}"/>
              </a:ext>
            </a:extLst>
          </p:cNvPr>
          <p:cNvSpPr txBox="1"/>
          <p:nvPr/>
        </p:nvSpPr>
        <p:spPr>
          <a:xfrm>
            <a:off x="254000" y="932975"/>
            <a:ext cx="8686800" cy="369332"/>
          </a:xfrm>
          <a:prstGeom prst="rect">
            <a:avLst/>
          </a:prstGeom>
          <a:noFill/>
        </p:spPr>
        <p:txBody>
          <a:bodyPr wrap="square" rtlCol="0">
            <a:spAutoFit/>
          </a:bodyPr>
          <a:lstStyle/>
          <a:p>
            <a:pPr algn="ctr"/>
            <a:r>
              <a:rPr lang="en-US" b="1" dirty="0">
                <a:latin typeface="Calibri" panose="020F0502020204030204" pitchFamily="34" charset="0"/>
              </a:rPr>
              <a:t>RCA: Root Cause/Causality Statement</a:t>
            </a:r>
          </a:p>
        </p:txBody>
      </p:sp>
      <p:pic>
        <p:nvPicPr>
          <p:cNvPr id="7" name="Picture 6" descr="rca 6.png">
            <a:extLst>
              <a:ext uri="{FF2B5EF4-FFF2-40B4-BE49-F238E27FC236}">
                <a16:creationId xmlns:a16="http://schemas.microsoft.com/office/drawing/2014/main" id="{61CA131F-53E5-47EE-A55E-1B5F58D5EE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9260" y="1369874"/>
            <a:ext cx="6750501" cy="411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915F0B2A-4CE7-42E6-8A58-DC25AD77F92F}"/>
              </a:ext>
            </a:extLst>
          </p:cNvPr>
          <p:cNvSpPr/>
          <p:nvPr/>
        </p:nvSpPr>
        <p:spPr>
          <a:xfrm>
            <a:off x="6226729" y="1471913"/>
            <a:ext cx="1676400" cy="612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E31F83-32A8-4C98-B628-C92BD794F5CF}"/>
              </a:ext>
            </a:extLst>
          </p:cNvPr>
          <p:cNvSpPr/>
          <p:nvPr/>
        </p:nvSpPr>
        <p:spPr>
          <a:xfrm>
            <a:off x="1323974" y="4419600"/>
            <a:ext cx="319087" cy="381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E9EBEC9-5B8E-45AA-8193-DFD70ED89A0C}"/>
              </a:ext>
            </a:extLst>
          </p:cNvPr>
          <p:cNvPicPr>
            <a:picLocks noChangeAspect="1"/>
          </p:cNvPicPr>
          <p:nvPr/>
        </p:nvPicPr>
        <p:blipFill>
          <a:blip r:embed="rId4"/>
          <a:stretch>
            <a:fillRect/>
          </a:stretch>
        </p:blipFill>
        <p:spPr>
          <a:xfrm>
            <a:off x="1352331" y="4428688"/>
            <a:ext cx="3994413" cy="499827"/>
          </a:xfrm>
          <a:prstGeom prst="rect">
            <a:avLst/>
          </a:prstGeom>
        </p:spPr>
      </p:pic>
      <p:pic>
        <p:nvPicPr>
          <p:cNvPr id="10" name="Picture 9">
            <a:extLst>
              <a:ext uri="{FF2B5EF4-FFF2-40B4-BE49-F238E27FC236}">
                <a16:creationId xmlns:a16="http://schemas.microsoft.com/office/drawing/2014/main" id="{DD937216-1CFD-45CC-8809-34AFA4375740}"/>
              </a:ext>
            </a:extLst>
          </p:cNvPr>
          <p:cNvPicPr>
            <a:picLocks noChangeAspect="1"/>
          </p:cNvPicPr>
          <p:nvPr/>
        </p:nvPicPr>
        <p:blipFill rotWithShape="1">
          <a:blip r:embed="rId5"/>
          <a:srcRect r="3703" b="20402"/>
          <a:stretch/>
        </p:blipFill>
        <p:spPr>
          <a:xfrm>
            <a:off x="1323974" y="3031659"/>
            <a:ext cx="123826" cy="106144"/>
          </a:xfrm>
          <a:prstGeom prst="rect">
            <a:avLst/>
          </a:prstGeom>
        </p:spPr>
      </p:pic>
      <p:pic>
        <p:nvPicPr>
          <p:cNvPr id="17" name="Picture 16">
            <a:extLst>
              <a:ext uri="{FF2B5EF4-FFF2-40B4-BE49-F238E27FC236}">
                <a16:creationId xmlns:a16="http://schemas.microsoft.com/office/drawing/2014/main" id="{5AE908D2-B68A-45EE-AC65-BF7EFEA83E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7163" y="2456467"/>
            <a:ext cx="5186892" cy="1833994"/>
          </a:xfrm>
          <a:prstGeom prst="rect">
            <a:avLst/>
          </a:prstGeom>
        </p:spPr>
      </p:pic>
    </p:spTree>
    <p:extLst>
      <p:ext uri="{BB962C8B-B14F-4D97-AF65-F5344CB8AC3E}">
        <p14:creationId xmlns:p14="http://schemas.microsoft.com/office/powerpoint/2010/main" val="191607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15FD8BF0-D203-49A8-9EF8-FA3BBFEAE165}"/>
              </a:ext>
            </a:extLst>
          </p:cNvPr>
          <p:cNvSpPr txBox="1"/>
          <p:nvPr/>
        </p:nvSpPr>
        <p:spPr>
          <a:xfrm>
            <a:off x="254000" y="932975"/>
            <a:ext cx="8686800" cy="369332"/>
          </a:xfrm>
          <a:prstGeom prst="rect">
            <a:avLst/>
          </a:prstGeom>
          <a:noFill/>
        </p:spPr>
        <p:txBody>
          <a:bodyPr wrap="square" rtlCol="0">
            <a:spAutoFit/>
          </a:bodyPr>
          <a:lstStyle/>
          <a:p>
            <a:pPr algn="ctr"/>
            <a:r>
              <a:rPr lang="en-US" b="1" dirty="0">
                <a:latin typeface="Calibri" panose="020F0502020204030204" pitchFamily="34" charset="0"/>
              </a:rPr>
              <a:t>RCA: Five Rules of Causation</a:t>
            </a:r>
          </a:p>
        </p:txBody>
      </p:sp>
      <p:pic>
        <p:nvPicPr>
          <p:cNvPr id="2" name="Picture 1">
            <a:extLst>
              <a:ext uri="{FF2B5EF4-FFF2-40B4-BE49-F238E27FC236}">
                <a16:creationId xmlns:a16="http://schemas.microsoft.com/office/drawing/2014/main" id="{2188B48F-69D9-4408-9182-EE47A8A31ACB}"/>
              </a:ext>
            </a:extLst>
          </p:cNvPr>
          <p:cNvPicPr>
            <a:picLocks noChangeAspect="1"/>
          </p:cNvPicPr>
          <p:nvPr/>
        </p:nvPicPr>
        <p:blipFill>
          <a:blip r:embed="rId3"/>
          <a:stretch>
            <a:fillRect/>
          </a:stretch>
        </p:blipFill>
        <p:spPr>
          <a:xfrm>
            <a:off x="690750" y="1447801"/>
            <a:ext cx="4238437" cy="487679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DA591A31-7E2C-4AEF-B7B6-CBA82AFE9829}"/>
              </a:ext>
            </a:extLst>
          </p:cNvPr>
          <p:cNvPicPr>
            <a:picLocks noChangeAspect="1"/>
          </p:cNvPicPr>
          <p:nvPr/>
        </p:nvPicPr>
        <p:blipFill rotWithShape="1">
          <a:blip r:embed="rId4"/>
          <a:srcRect b="55556"/>
          <a:stretch/>
        </p:blipFill>
        <p:spPr>
          <a:xfrm>
            <a:off x="3581400" y="3124200"/>
            <a:ext cx="4648200" cy="242657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0975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52847AD3-3E30-4464-BC8B-A97CAB1647D8}"/>
              </a:ext>
            </a:extLst>
          </p:cNvPr>
          <p:cNvSpPr txBox="1"/>
          <p:nvPr/>
        </p:nvSpPr>
        <p:spPr>
          <a:xfrm>
            <a:off x="254000" y="932975"/>
            <a:ext cx="8686800" cy="369332"/>
          </a:xfrm>
          <a:prstGeom prst="rect">
            <a:avLst/>
          </a:prstGeom>
          <a:noFill/>
        </p:spPr>
        <p:txBody>
          <a:bodyPr wrap="square" rtlCol="0">
            <a:spAutoFit/>
          </a:bodyPr>
          <a:lstStyle/>
          <a:p>
            <a:pPr algn="ctr"/>
            <a:r>
              <a:rPr lang="en-US" b="1" dirty="0">
                <a:latin typeface="Calibri" panose="020F0502020204030204" pitchFamily="34" charset="0"/>
              </a:rPr>
              <a:t>RCA: Action Plan</a:t>
            </a:r>
          </a:p>
        </p:txBody>
      </p:sp>
      <p:pic>
        <p:nvPicPr>
          <p:cNvPr id="7" name="Picture 6">
            <a:extLst>
              <a:ext uri="{FF2B5EF4-FFF2-40B4-BE49-F238E27FC236}">
                <a16:creationId xmlns:a16="http://schemas.microsoft.com/office/drawing/2014/main" id="{1DC4226E-4AB7-49D0-BDBD-6A46A9DE5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69" y="1302307"/>
            <a:ext cx="7259262" cy="4315002"/>
          </a:xfrm>
          <a:prstGeom prst="rect">
            <a:avLst/>
          </a:prstGeom>
        </p:spPr>
      </p:pic>
    </p:spTree>
    <p:extLst>
      <p:ext uri="{BB962C8B-B14F-4D97-AF65-F5344CB8AC3E}">
        <p14:creationId xmlns:p14="http://schemas.microsoft.com/office/powerpoint/2010/main" val="191515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52847AD3-3E30-4464-BC8B-A97CAB1647D8}"/>
              </a:ext>
            </a:extLst>
          </p:cNvPr>
          <p:cNvSpPr txBox="1"/>
          <p:nvPr/>
        </p:nvSpPr>
        <p:spPr>
          <a:xfrm>
            <a:off x="254000" y="932975"/>
            <a:ext cx="8686800" cy="369332"/>
          </a:xfrm>
          <a:prstGeom prst="rect">
            <a:avLst/>
          </a:prstGeom>
          <a:noFill/>
        </p:spPr>
        <p:txBody>
          <a:bodyPr wrap="square" rtlCol="0">
            <a:spAutoFit/>
          </a:bodyPr>
          <a:lstStyle/>
          <a:p>
            <a:pPr algn="ctr"/>
            <a:r>
              <a:rPr lang="en-US" b="1" dirty="0">
                <a:latin typeface="Calibri" panose="020F0502020204030204" pitchFamily="34" charset="0"/>
              </a:rPr>
              <a:t>RCA: Action Plan</a:t>
            </a:r>
          </a:p>
        </p:txBody>
      </p:sp>
      <p:pic>
        <p:nvPicPr>
          <p:cNvPr id="5" name="Picture 4">
            <a:extLst>
              <a:ext uri="{FF2B5EF4-FFF2-40B4-BE49-F238E27FC236}">
                <a16:creationId xmlns:a16="http://schemas.microsoft.com/office/drawing/2014/main" id="{0B8D1DA8-F0AA-4037-B9AF-78CAFA257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479" y="1302307"/>
            <a:ext cx="6869041" cy="4346511"/>
          </a:xfrm>
          <a:prstGeom prst="rect">
            <a:avLst/>
          </a:prstGeom>
        </p:spPr>
      </p:pic>
    </p:spTree>
    <p:extLst>
      <p:ext uri="{BB962C8B-B14F-4D97-AF65-F5344CB8AC3E}">
        <p14:creationId xmlns:p14="http://schemas.microsoft.com/office/powerpoint/2010/main" val="2672917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52847AD3-3E30-4464-BC8B-A97CAB1647D8}"/>
              </a:ext>
            </a:extLst>
          </p:cNvPr>
          <p:cNvSpPr txBox="1"/>
          <p:nvPr/>
        </p:nvSpPr>
        <p:spPr>
          <a:xfrm>
            <a:off x="254000" y="932975"/>
            <a:ext cx="8686800" cy="369332"/>
          </a:xfrm>
          <a:prstGeom prst="rect">
            <a:avLst/>
          </a:prstGeom>
          <a:noFill/>
        </p:spPr>
        <p:txBody>
          <a:bodyPr wrap="square" rtlCol="0">
            <a:spAutoFit/>
          </a:bodyPr>
          <a:lstStyle/>
          <a:p>
            <a:pPr algn="ctr"/>
            <a:r>
              <a:rPr lang="en-US" b="1" dirty="0">
                <a:latin typeface="Calibri" panose="020F0502020204030204" pitchFamily="34" charset="0"/>
              </a:rPr>
              <a:t>RCA: Action Plan</a:t>
            </a:r>
          </a:p>
        </p:txBody>
      </p:sp>
      <p:pic>
        <p:nvPicPr>
          <p:cNvPr id="10" name="Picture 9">
            <a:extLst>
              <a:ext uri="{FF2B5EF4-FFF2-40B4-BE49-F238E27FC236}">
                <a16:creationId xmlns:a16="http://schemas.microsoft.com/office/drawing/2014/main" id="{BA7F2206-B83C-4DC0-9D9D-8EA2E3817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504410"/>
            <a:ext cx="6443187" cy="4372421"/>
          </a:xfrm>
          <a:prstGeom prst="rect">
            <a:avLst/>
          </a:prstGeom>
        </p:spPr>
      </p:pic>
      <p:sp>
        <p:nvSpPr>
          <p:cNvPr id="9" name="Oval 8">
            <a:extLst>
              <a:ext uri="{FF2B5EF4-FFF2-40B4-BE49-F238E27FC236}">
                <a16:creationId xmlns:a16="http://schemas.microsoft.com/office/drawing/2014/main" id="{E196C8C9-095D-417D-9325-34C8C3BC243C}"/>
              </a:ext>
            </a:extLst>
          </p:cNvPr>
          <p:cNvSpPr/>
          <p:nvPr/>
        </p:nvSpPr>
        <p:spPr>
          <a:xfrm>
            <a:off x="6705600" y="5424532"/>
            <a:ext cx="1600200" cy="308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38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876300" y="1800001"/>
            <a:ext cx="7391400" cy="4045803"/>
          </a:xfrm>
        </p:spPr>
        <p:txBody>
          <a:bodyPr/>
          <a:lstStyle/>
          <a:p>
            <a:pPr marL="514350" indent="-514350">
              <a:buSzPct val="110000"/>
              <a:buFont typeface="+mj-lt"/>
              <a:buAutoNum type="arabicPeriod"/>
              <a:defRPr/>
            </a:pPr>
            <a:r>
              <a:rPr lang="en-US" sz="2400" dirty="0"/>
              <a:t>Log into the system</a:t>
            </a:r>
          </a:p>
          <a:p>
            <a:pPr marL="514350" indent="-514350">
              <a:buSzPct val="110000"/>
              <a:buFont typeface="+mj-lt"/>
              <a:buAutoNum type="arabicPeriod"/>
              <a:defRPr/>
            </a:pPr>
            <a:r>
              <a:rPr lang="en-US" sz="2400" dirty="0"/>
              <a:t>Access the “Resources” tab from the Main Menu</a:t>
            </a:r>
          </a:p>
          <a:p>
            <a:pPr marL="514350" indent="-514350">
              <a:buSzPct val="110000"/>
              <a:buFont typeface="+mj-lt"/>
              <a:buAutoNum type="arabicPeriod"/>
              <a:defRPr/>
            </a:pPr>
            <a:r>
              <a:rPr lang="en-US" sz="2400" dirty="0"/>
              <a:t>“Resources” Tab Menu</a:t>
            </a:r>
          </a:p>
          <a:p>
            <a:pPr marL="914400" lvl="1" indent="-514350">
              <a:buSzPct val="110000"/>
              <a:buFont typeface="Arial" panose="020B0604020202020204" pitchFamily="34" charset="0"/>
              <a:buChar char="•"/>
              <a:defRPr/>
            </a:pPr>
            <a:r>
              <a:rPr lang="en-US" sz="2200" dirty="0"/>
              <a:t>Information Consulted</a:t>
            </a:r>
          </a:p>
          <a:p>
            <a:pPr marL="914400" lvl="1" indent="-514350">
              <a:buSzPct val="110000"/>
              <a:buFont typeface="Arial" panose="020B0604020202020204" pitchFamily="34" charset="0"/>
              <a:buChar char="•"/>
              <a:defRPr/>
            </a:pPr>
            <a:r>
              <a:rPr lang="en-US" sz="2200" dirty="0"/>
              <a:t>Report Questions</a:t>
            </a:r>
          </a:p>
          <a:p>
            <a:pPr marL="914400" lvl="1" indent="-514350">
              <a:buSzPct val="110000"/>
              <a:buFont typeface="Arial" panose="020B0604020202020204" pitchFamily="34" charset="0"/>
              <a:buChar char="•"/>
              <a:defRPr/>
            </a:pPr>
            <a:r>
              <a:rPr lang="en-US" sz="2200" dirty="0"/>
              <a:t>User Guide</a:t>
            </a:r>
          </a:p>
          <a:p>
            <a:pPr marL="514350" indent="-514350">
              <a:buSzPct val="110000"/>
              <a:buFont typeface="+mj-lt"/>
              <a:buAutoNum type="arabicPeriod"/>
              <a:defRPr/>
            </a:pPr>
            <a:r>
              <a:rPr lang="en-US" sz="2400" dirty="0"/>
              <a:t>Select Event Type</a:t>
            </a:r>
          </a:p>
          <a:p>
            <a:pPr marL="514350" indent="-514350">
              <a:buSzPct val="110000"/>
              <a:buFont typeface="+mj-lt"/>
              <a:buAutoNum type="arabicPeriod"/>
              <a:defRPr/>
            </a:pPr>
            <a:r>
              <a:rPr lang="en-US" sz="2400" dirty="0"/>
              <a:t>View Initial RCA Questions</a:t>
            </a:r>
          </a:p>
          <a:p>
            <a:pPr marL="514350" indent="-514350">
              <a:buSzPct val="110000"/>
              <a:buFont typeface="+mj-lt"/>
              <a:buAutoNum type="arabicPeriod"/>
              <a:defRPr/>
            </a:pPr>
            <a:r>
              <a:rPr lang="en-US" sz="2400" dirty="0"/>
              <a:t>Information needed will be displayed</a:t>
            </a:r>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952500" y="381000"/>
            <a:ext cx="7543800" cy="1877437"/>
          </a:xfrm>
          <a:prstGeom prst="rect">
            <a:avLst/>
          </a:prstGeom>
          <a:noFill/>
        </p:spPr>
        <p:txBody>
          <a:bodyPr wrap="square" rtlCol="0">
            <a:spAutoFit/>
          </a:bodyPr>
          <a:lstStyle/>
          <a:p>
            <a:pPr marL="514350" indent="-514350">
              <a:buFont typeface="+mj-lt"/>
              <a:buAutoNum type="romanUcPeriod"/>
            </a:pPr>
            <a:r>
              <a:rPr lang="en-US" sz="2000" b="1" dirty="0">
                <a:latin typeface="+mn-lt"/>
              </a:rPr>
              <a:t>Preparing to Enter Root Cause Analysis and Action Plan – </a:t>
            </a:r>
            <a:r>
              <a:rPr lang="en-US" sz="2000" b="1" i="1" dirty="0">
                <a:latin typeface="+mn-lt"/>
              </a:rPr>
              <a:t>continued</a:t>
            </a:r>
            <a:r>
              <a:rPr lang="en-US" sz="2000" b="1" dirty="0">
                <a:latin typeface="+mn-lt"/>
              </a:rPr>
              <a:t> </a:t>
            </a:r>
          </a:p>
          <a:p>
            <a:r>
              <a:rPr lang="en-US" sz="2000" b="1" i="1" dirty="0">
                <a:latin typeface="+mn-lt"/>
              </a:rPr>
              <a:t> </a:t>
            </a:r>
          </a:p>
          <a:p>
            <a:br>
              <a:rPr lang="en-US" sz="2800" dirty="0">
                <a:latin typeface="+mn-lt"/>
              </a:rPr>
            </a:br>
            <a:endParaRPr lang="en-US" sz="2800" dirty="0">
              <a:latin typeface="+mn-lt"/>
            </a:endParaRPr>
          </a:p>
        </p:txBody>
      </p:sp>
      <p:sp>
        <p:nvSpPr>
          <p:cNvPr id="5" name="TextBox 4">
            <a:extLst>
              <a:ext uri="{FF2B5EF4-FFF2-40B4-BE49-F238E27FC236}">
                <a16:creationId xmlns:a16="http://schemas.microsoft.com/office/drawing/2014/main" id="{2CB2EA5B-A9F3-43A5-85D7-243E6B1604D1}"/>
              </a:ext>
            </a:extLst>
          </p:cNvPr>
          <p:cNvSpPr txBox="1"/>
          <p:nvPr/>
        </p:nvSpPr>
        <p:spPr>
          <a:xfrm>
            <a:off x="1447800" y="1012196"/>
            <a:ext cx="6553200" cy="738664"/>
          </a:xfrm>
          <a:prstGeom prst="rect">
            <a:avLst/>
          </a:prstGeom>
          <a:noFill/>
        </p:spPr>
        <p:txBody>
          <a:bodyPr wrap="square" rtlCol="0">
            <a:spAutoFit/>
          </a:bodyPr>
          <a:lstStyle/>
          <a:p>
            <a:pPr algn="ctr"/>
            <a:br>
              <a:rPr lang="en-US" sz="2400" b="1" dirty="0">
                <a:latin typeface="Calibri" panose="020F0502020204030204" pitchFamily="34" charset="0"/>
              </a:rPr>
            </a:br>
            <a:endParaRPr lang="en-US" dirty="0"/>
          </a:p>
        </p:txBody>
      </p:sp>
    </p:spTree>
    <p:extLst>
      <p:ext uri="{BB962C8B-B14F-4D97-AF65-F5344CB8AC3E}">
        <p14:creationId xmlns:p14="http://schemas.microsoft.com/office/powerpoint/2010/main" val="818876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569660"/>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r>
              <a:rPr lang="en-US" b="1" i="1" dirty="0">
                <a:latin typeface="+mn-lt"/>
              </a:rPr>
              <a:t> </a:t>
            </a:r>
          </a:p>
          <a:p>
            <a:br>
              <a:rPr lang="en-US" sz="2800" dirty="0">
                <a:latin typeface="+mn-lt"/>
              </a:rPr>
            </a:br>
            <a:endParaRPr lang="en-US" sz="2800" dirty="0">
              <a:latin typeface="+mn-lt"/>
            </a:endParaRPr>
          </a:p>
        </p:txBody>
      </p:sp>
      <p:sp>
        <p:nvSpPr>
          <p:cNvPr id="7" name="TextBox 6">
            <a:extLst>
              <a:ext uri="{FF2B5EF4-FFF2-40B4-BE49-F238E27FC236}">
                <a16:creationId xmlns:a16="http://schemas.microsoft.com/office/drawing/2014/main" id="{EE76BD57-CADC-4691-82DF-6EB4BF79CB57}"/>
              </a:ext>
            </a:extLst>
          </p:cNvPr>
          <p:cNvSpPr txBox="1"/>
          <p:nvPr/>
        </p:nvSpPr>
        <p:spPr>
          <a:xfrm>
            <a:off x="254000" y="932975"/>
            <a:ext cx="8686800" cy="369332"/>
          </a:xfrm>
          <a:prstGeom prst="rect">
            <a:avLst/>
          </a:prstGeom>
          <a:noFill/>
        </p:spPr>
        <p:txBody>
          <a:bodyPr wrap="square" rtlCol="0">
            <a:spAutoFit/>
          </a:bodyPr>
          <a:lstStyle/>
          <a:p>
            <a:pPr algn="ctr"/>
            <a:r>
              <a:rPr lang="en-US" b="1" dirty="0">
                <a:latin typeface="Calibri" panose="020F0502020204030204" pitchFamily="34" charset="0"/>
              </a:rPr>
              <a:t>Edit/Add Root Cause Findings</a:t>
            </a:r>
          </a:p>
        </p:txBody>
      </p:sp>
      <p:sp>
        <p:nvSpPr>
          <p:cNvPr id="5" name="Rectangle 4">
            <a:extLst>
              <a:ext uri="{FF2B5EF4-FFF2-40B4-BE49-F238E27FC236}">
                <a16:creationId xmlns:a16="http://schemas.microsoft.com/office/drawing/2014/main" id="{A80D71E2-50B6-49AD-A44F-591219527EC2}"/>
              </a:ext>
            </a:extLst>
          </p:cNvPr>
          <p:cNvSpPr/>
          <p:nvPr/>
        </p:nvSpPr>
        <p:spPr>
          <a:xfrm>
            <a:off x="533400" y="1485217"/>
            <a:ext cx="8279606" cy="646331"/>
          </a:xfrm>
          <a:prstGeom prst="rect">
            <a:avLst/>
          </a:prstGeom>
        </p:spPr>
        <p:txBody>
          <a:bodyPr wrap="square">
            <a:spAutoFit/>
          </a:bodyPr>
          <a:lstStyle/>
          <a:p>
            <a:r>
              <a:rPr lang="en-US" b="1" dirty="0">
                <a:latin typeface="Calibri" panose="020F0502020204030204" pitchFamily="34" charset="0"/>
              </a:rPr>
              <a:t>When the first Root Cause and Action Plan are complete, you can add an additional Action Plan to the Root Cause or edit the first Root Cause.</a:t>
            </a:r>
          </a:p>
        </p:txBody>
      </p:sp>
      <p:pic>
        <p:nvPicPr>
          <p:cNvPr id="10" name="Picture 9">
            <a:extLst>
              <a:ext uri="{FF2B5EF4-FFF2-40B4-BE49-F238E27FC236}">
                <a16:creationId xmlns:a16="http://schemas.microsoft.com/office/drawing/2014/main" id="{E331E728-31CA-4109-8186-0A009F082ACF}"/>
              </a:ext>
            </a:extLst>
          </p:cNvPr>
          <p:cNvPicPr>
            <a:picLocks noChangeAspect="1"/>
          </p:cNvPicPr>
          <p:nvPr/>
        </p:nvPicPr>
        <p:blipFill rotWithShape="1">
          <a:blip r:embed="rId3">
            <a:extLst>
              <a:ext uri="{28A0092B-C50C-407E-A947-70E740481C1C}">
                <a14:useLocalDpi xmlns:a14="http://schemas.microsoft.com/office/drawing/2010/main" val="0"/>
              </a:ext>
            </a:extLst>
          </a:blip>
          <a:srcRect b="37717"/>
          <a:stretch/>
        </p:blipFill>
        <p:spPr>
          <a:xfrm>
            <a:off x="534607" y="2209770"/>
            <a:ext cx="8074785" cy="3352830"/>
          </a:xfrm>
          <a:prstGeom prst="rect">
            <a:avLst/>
          </a:prstGeom>
        </p:spPr>
      </p:pic>
      <p:sp>
        <p:nvSpPr>
          <p:cNvPr id="2" name="Oval 1">
            <a:extLst>
              <a:ext uri="{FF2B5EF4-FFF2-40B4-BE49-F238E27FC236}">
                <a16:creationId xmlns:a16="http://schemas.microsoft.com/office/drawing/2014/main" id="{82C3F878-3CBF-4350-AA6D-C9E9354A38D0}"/>
              </a:ext>
            </a:extLst>
          </p:cNvPr>
          <p:cNvSpPr/>
          <p:nvPr/>
        </p:nvSpPr>
        <p:spPr>
          <a:xfrm flipH="1">
            <a:off x="502186" y="5077164"/>
            <a:ext cx="455613"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722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47CD021F-2415-4CB3-9224-ACD553D1A0CC}"/>
              </a:ext>
            </a:extLst>
          </p:cNvPr>
          <p:cNvSpPr txBox="1"/>
          <p:nvPr/>
        </p:nvSpPr>
        <p:spPr>
          <a:xfrm>
            <a:off x="254000" y="1078468"/>
            <a:ext cx="8686800" cy="369332"/>
          </a:xfrm>
          <a:prstGeom prst="rect">
            <a:avLst/>
          </a:prstGeom>
          <a:noFill/>
        </p:spPr>
        <p:txBody>
          <a:bodyPr wrap="square" rtlCol="0">
            <a:spAutoFit/>
          </a:bodyPr>
          <a:lstStyle/>
          <a:p>
            <a:pPr algn="ctr"/>
            <a:r>
              <a:rPr lang="en-US" b="1" dirty="0">
                <a:latin typeface="Calibri" panose="020F0502020204030204" pitchFamily="34" charset="0"/>
              </a:rPr>
              <a:t>Edit/Add Root Cause Findings</a:t>
            </a:r>
          </a:p>
        </p:txBody>
      </p:sp>
      <p:pic>
        <p:nvPicPr>
          <p:cNvPr id="7" name="Picture 6">
            <a:extLst>
              <a:ext uri="{FF2B5EF4-FFF2-40B4-BE49-F238E27FC236}">
                <a16:creationId xmlns:a16="http://schemas.microsoft.com/office/drawing/2014/main" id="{83498EF1-A1BA-493F-9AF0-B465378A8CF2}"/>
              </a:ext>
            </a:extLst>
          </p:cNvPr>
          <p:cNvPicPr>
            <a:picLocks noChangeAspect="1"/>
          </p:cNvPicPr>
          <p:nvPr/>
        </p:nvPicPr>
        <p:blipFill rotWithShape="1">
          <a:blip r:embed="rId3">
            <a:extLst>
              <a:ext uri="{28A0092B-C50C-407E-A947-70E740481C1C}">
                <a14:useLocalDpi xmlns:a14="http://schemas.microsoft.com/office/drawing/2010/main" val="0"/>
              </a:ext>
            </a:extLst>
          </a:blip>
          <a:srcRect b="13634"/>
          <a:stretch/>
        </p:blipFill>
        <p:spPr>
          <a:xfrm>
            <a:off x="685800" y="1565714"/>
            <a:ext cx="7086600" cy="4080253"/>
          </a:xfrm>
          <a:prstGeom prst="rect">
            <a:avLst/>
          </a:prstGeom>
        </p:spPr>
      </p:pic>
      <p:sp>
        <p:nvSpPr>
          <p:cNvPr id="2" name="Oval 1">
            <a:extLst>
              <a:ext uri="{FF2B5EF4-FFF2-40B4-BE49-F238E27FC236}">
                <a16:creationId xmlns:a16="http://schemas.microsoft.com/office/drawing/2014/main" id="{82C3F878-3CBF-4350-AA6D-C9E9354A38D0}"/>
              </a:ext>
            </a:extLst>
          </p:cNvPr>
          <p:cNvSpPr/>
          <p:nvPr/>
        </p:nvSpPr>
        <p:spPr>
          <a:xfrm>
            <a:off x="1600200" y="5160743"/>
            <a:ext cx="1066800" cy="263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69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6" name="TextBox 5">
            <a:extLst>
              <a:ext uri="{FF2B5EF4-FFF2-40B4-BE49-F238E27FC236}">
                <a16:creationId xmlns:a16="http://schemas.microsoft.com/office/drawing/2014/main" id="{FE456C4F-F3B5-4862-A075-B93F4B8CB561}"/>
              </a:ext>
            </a:extLst>
          </p:cNvPr>
          <p:cNvSpPr txBox="1"/>
          <p:nvPr/>
        </p:nvSpPr>
        <p:spPr>
          <a:xfrm>
            <a:off x="254000" y="1078468"/>
            <a:ext cx="8686800" cy="369332"/>
          </a:xfrm>
          <a:prstGeom prst="rect">
            <a:avLst/>
          </a:prstGeom>
          <a:noFill/>
        </p:spPr>
        <p:txBody>
          <a:bodyPr wrap="square" rtlCol="0">
            <a:spAutoFit/>
          </a:bodyPr>
          <a:lstStyle/>
          <a:p>
            <a:pPr algn="ctr"/>
            <a:r>
              <a:rPr lang="en-US" b="1" dirty="0">
                <a:latin typeface="Calibri" panose="020F0502020204030204" pitchFamily="34" charset="0"/>
              </a:rPr>
              <a:t>Add an Additional Root Cause</a:t>
            </a:r>
          </a:p>
        </p:txBody>
      </p:sp>
      <p:pic>
        <p:nvPicPr>
          <p:cNvPr id="7" name="Picture 6">
            <a:extLst>
              <a:ext uri="{FF2B5EF4-FFF2-40B4-BE49-F238E27FC236}">
                <a16:creationId xmlns:a16="http://schemas.microsoft.com/office/drawing/2014/main" id="{98CE0327-54B6-4FF9-B923-C8B3FAEC01F2}"/>
              </a:ext>
            </a:extLst>
          </p:cNvPr>
          <p:cNvPicPr>
            <a:picLocks noChangeAspect="1"/>
          </p:cNvPicPr>
          <p:nvPr/>
        </p:nvPicPr>
        <p:blipFill rotWithShape="1">
          <a:blip r:embed="rId3">
            <a:extLst>
              <a:ext uri="{28A0092B-C50C-407E-A947-70E740481C1C}">
                <a14:useLocalDpi xmlns:a14="http://schemas.microsoft.com/office/drawing/2010/main" val="0"/>
              </a:ext>
            </a:extLst>
          </a:blip>
          <a:srcRect t="15147" b="15097"/>
          <a:stretch/>
        </p:blipFill>
        <p:spPr>
          <a:xfrm>
            <a:off x="313204" y="1600200"/>
            <a:ext cx="8517592" cy="3961031"/>
          </a:xfrm>
          <a:prstGeom prst="rect">
            <a:avLst/>
          </a:prstGeom>
        </p:spPr>
      </p:pic>
      <p:sp>
        <p:nvSpPr>
          <p:cNvPr id="3" name="Oval 2">
            <a:extLst>
              <a:ext uri="{FF2B5EF4-FFF2-40B4-BE49-F238E27FC236}">
                <a16:creationId xmlns:a16="http://schemas.microsoft.com/office/drawing/2014/main" id="{EECAF680-1B56-4FF1-99CD-0AF2C6E7E9A2}"/>
              </a:ext>
            </a:extLst>
          </p:cNvPr>
          <p:cNvSpPr/>
          <p:nvPr/>
        </p:nvSpPr>
        <p:spPr>
          <a:xfrm>
            <a:off x="2286000" y="2069068"/>
            <a:ext cx="3175000" cy="536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10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533400" y="1371600"/>
            <a:ext cx="8001000" cy="4779005"/>
          </a:xfrm>
        </p:spPr>
        <p:txBody>
          <a:bodyPr/>
          <a:lstStyle/>
          <a:p>
            <a:pPr eaLnBrk="1" hangingPunct="1">
              <a:lnSpc>
                <a:spcPct val="100000"/>
              </a:lnSpc>
              <a:spcBef>
                <a:spcPts val="1200"/>
              </a:spcBef>
              <a:buFontTx/>
              <a:buNone/>
            </a:pPr>
            <a:r>
              <a:rPr lang="en-US" altLang="en-US" sz="3200" dirty="0"/>
              <a:t>When all Root Causes and Action Plans are complete:</a:t>
            </a:r>
          </a:p>
          <a:p>
            <a:pPr lvl="1" eaLnBrk="1" hangingPunct="1">
              <a:spcBef>
                <a:spcPct val="0"/>
              </a:spcBef>
              <a:buFont typeface="Arial" panose="020B0604020202020204" pitchFamily="34" charset="0"/>
              <a:buChar char="•"/>
            </a:pPr>
            <a:r>
              <a:rPr lang="en-US" altLang="en-US" sz="2800" dirty="0"/>
              <a:t>Complete RCA Additional Questions</a:t>
            </a:r>
          </a:p>
          <a:p>
            <a:pPr lvl="1" eaLnBrk="1" hangingPunct="1">
              <a:spcBef>
                <a:spcPct val="0"/>
              </a:spcBef>
              <a:buFont typeface="Arial" panose="020B0604020202020204" pitchFamily="34" charset="0"/>
              <a:buChar char="•"/>
            </a:pPr>
            <a:r>
              <a:rPr lang="en-US" altLang="en-US" sz="2800" dirty="0"/>
              <a:t>Submit to PSRS for review</a:t>
            </a:r>
          </a:p>
          <a:p>
            <a:pPr lvl="1" eaLnBrk="1" hangingPunct="1">
              <a:spcBef>
                <a:spcPct val="0"/>
              </a:spcBef>
              <a:buFont typeface="Arial" panose="020B0604020202020204" pitchFamily="34" charset="0"/>
              <a:buChar char="•"/>
            </a:pPr>
            <a:r>
              <a:rPr lang="en-US" altLang="en-US" sz="2800" dirty="0"/>
              <a:t>You will receive an error message if any required information is not completed</a:t>
            </a:r>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Tree>
    <p:extLst>
      <p:ext uri="{BB962C8B-B14F-4D97-AF65-F5344CB8AC3E}">
        <p14:creationId xmlns:p14="http://schemas.microsoft.com/office/powerpoint/2010/main" val="1052990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17515-82E8-4888-BB04-0A7FE77F4D45}"/>
              </a:ext>
            </a:extLst>
          </p:cNvPr>
          <p:cNvPicPr>
            <a:picLocks noChangeAspect="1"/>
          </p:cNvPicPr>
          <p:nvPr/>
        </p:nvPicPr>
        <p:blipFill rotWithShape="1">
          <a:blip r:embed="rId3">
            <a:extLst>
              <a:ext uri="{28A0092B-C50C-407E-A947-70E740481C1C}">
                <a14:useLocalDpi xmlns:a14="http://schemas.microsoft.com/office/drawing/2010/main" val="0"/>
              </a:ext>
            </a:extLst>
          </a:blip>
          <a:srcRect b="21639"/>
          <a:stretch/>
        </p:blipFill>
        <p:spPr>
          <a:xfrm>
            <a:off x="910249" y="1749862"/>
            <a:ext cx="7323502" cy="3825840"/>
          </a:xfrm>
          <a:prstGeom prst="rect">
            <a:avLst/>
          </a:prstGeom>
        </p:spPr>
      </p:pic>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3" name="Oval 2">
            <a:extLst>
              <a:ext uri="{FF2B5EF4-FFF2-40B4-BE49-F238E27FC236}">
                <a16:creationId xmlns:a16="http://schemas.microsoft.com/office/drawing/2014/main" id="{EECAF680-1B56-4FF1-99CD-0AF2C6E7E9A2}"/>
              </a:ext>
            </a:extLst>
          </p:cNvPr>
          <p:cNvSpPr/>
          <p:nvPr/>
        </p:nvSpPr>
        <p:spPr>
          <a:xfrm>
            <a:off x="609600" y="3369925"/>
            <a:ext cx="3175000" cy="536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E456C4F-F3B5-4862-A075-B93F4B8CB561}"/>
              </a:ext>
            </a:extLst>
          </p:cNvPr>
          <p:cNvSpPr txBox="1"/>
          <p:nvPr/>
        </p:nvSpPr>
        <p:spPr>
          <a:xfrm>
            <a:off x="254000" y="1078468"/>
            <a:ext cx="8686800" cy="369332"/>
          </a:xfrm>
          <a:prstGeom prst="rect">
            <a:avLst/>
          </a:prstGeom>
          <a:noFill/>
        </p:spPr>
        <p:txBody>
          <a:bodyPr wrap="square" rtlCol="0">
            <a:spAutoFit/>
          </a:bodyPr>
          <a:lstStyle/>
          <a:p>
            <a:pPr algn="ctr"/>
            <a:r>
              <a:rPr lang="en-US" b="1" dirty="0">
                <a:latin typeface="Calibri" panose="020F0502020204030204" pitchFamily="34" charset="0"/>
              </a:rPr>
              <a:t>RCA Additional Questions</a:t>
            </a:r>
          </a:p>
        </p:txBody>
      </p:sp>
    </p:spTree>
    <p:extLst>
      <p:ext uri="{BB962C8B-B14F-4D97-AF65-F5344CB8AC3E}">
        <p14:creationId xmlns:p14="http://schemas.microsoft.com/office/powerpoint/2010/main" val="38775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5" name="TextBox 4">
            <a:extLst>
              <a:ext uri="{FF2B5EF4-FFF2-40B4-BE49-F238E27FC236}">
                <a16:creationId xmlns:a16="http://schemas.microsoft.com/office/drawing/2014/main" id="{0E2E5BA5-098B-49C4-8379-D3BFF842EED3}"/>
              </a:ext>
            </a:extLst>
          </p:cNvPr>
          <p:cNvSpPr txBox="1"/>
          <p:nvPr/>
        </p:nvSpPr>
        <p:spPr>
          <a:xfrm>
            <a:off x="254000" y="1078468"/>
            <a:ext cx="8686800" cy="369332"/>
          </a:xfrm>
          <a:prstGeom prst="rect">
            <a:avLst/>
          </a:prstGeom>
          <a:noFill/>
        </p:spPr>
        <p:txBody>
          <a:bodyPr wrap="square" rtlCol="0">
            <a:spAutoFit/>
          </a:bodyPr>
          <a:lstStyle/>
          <a:p>
            <a:pPr algn="ctr"/>
            <a:r>
              <a:rPr lang="en-US" b="1" dirty="0">
                <a:latin typeface="Calibri" panose="020F0502020204030204" pitchFamily="34" charset="0"/>
              </a:rPr>
              <a:t>RCA Additional Questions</a:t>
            </a:r>
          </a:p>
        </p:txBody>
      </p:sp>
      <p:pic>
        <p:nvPicPr>
          <p:cNvPr id="6" name="Picture 5">
            <a:extLst>
              <a:ext uri="{FF2B5EF4-FFF2-40B4-BE49-F238E27FC236}">
                <a16:creationId xmlns:a16="http://schemas.microsoft.com/office/drawing/2014/main" id="{09A53283-6650-4B5B-9A9F-63356281B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634" y="1480199"/>
            <a:ext cx="6016131" cy="4299333"/>
          </a:xfrm>
          <a:prstGeom prst="rect">
            <a:avLst/>
          </a:prstGeom>
        </p:spPr>
      </p:pic>
      <p:sp>
        <p:nvSpPr>
          <p:cNvPr id="7" name="Rectangle 6">
            <a:extLst>
              <a:ext uri="{FF2B5EF4-FFF2-40B4-BE49-F238E27FC236}">
                <a16:creationId xmlns:a16="http://schemas.microsoft.com/office/drawing/2014/main" id="{1B14D517-E6E8-4F6D-80A2-AAE40FD9D94F}"/>
              </a:ext>
            </a:extLst>
          </p:cNvPr>
          <p:cNvSpPr/>
          <p:nvPr/>
        </p:nvSpPr>
        <p:spPr>
          <a:xfrm>
            <a:off x="2362200" y="1986516"/>
            <a:ext cx="533400" cy="87868"/>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7106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5" name="TextBox 4">
            <a:extLst>
              <a:ext uri="{FF2B5EF4-FFF2-40B4-BE49-F238E27FC236}">
                <a16:creationId xmlns:a16="http://schemas.microsoft.com/office/drawing/2014/main" id="{0E2E5BA5-098B-49C4-8379-D3BFF842EED3}"/>
              </a:ext>
            </a:extLst>
          </p:cNvPr>
          <p:cNvSpPr txBox="1"/>
          <p:nvPr/>
        </p:nvSpPr>
        <p:spPr>
          <a:xfrm>
            <a:off x="254000" y="1078468"/>
            <a:ext cx="8686800" cy="369332"/>
          </a:xfrm>
          <a:prstGeom prst="rect">
            <a:avLst/>
          </a:prstGeom>
          <a:noFill/>
        </p:spPr>
        <p:txBody>
          <a:bodyPr wrap="square" rtlCol="0">
            <a:spAutoFit/>
          </a:bodyPr>
          <a:lstStyle/>
          <a:p>
            <a:pPr algn="ctr"/>
            <a:r>
              <a:rPr lang="en-US" b="1" dirty="0">
                <a:latin typeface="Calibri" panose="020F0502020204030204" pitchFamily="34" charset="0"/>
              </a:rPr>
              <a:t>RCA Additional Questions</a:t>
            </a:r>
          </a:p>
        </p:txBody>
      </p:sp>
      <p:sp>
        <p:nvSpPr>
          <p:cNvPr id="3" name="Rectangle 2">
            <a:extLst>
              <a:ext uri="{FF2B5EF4-FFF2-40B4-BE49-F238E27FC236}">
                <a16:creationId xmlns:a16="http://schemas.microsoft.com/office/drawing/2014/main" id="{5D98BF14-2776-4D1C-B831-EC353C2DE760}"/>
              </a:ext>
            </a:extLst>
          </p:cNvPr>
          <p:cNvSpPr/>
          <p:nvPr/>
        </p:nvSpPr>
        <p:spPr>
          <a:xfrm>
            <a:off x="7772400" y="3429000"/>
            <a:ext cx="228600" cy="3048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7B17C05-796E-438B-B672-46E8EF0FBAB1}"/>
              </a:ext>
            </a:extLst>
          </p:cNvPr>
          <p:cNvSpPr/>
          <p:nvPr/>
        </p:nvSpPr>
        <p:spPr>
          <a:xfrm>
            <a:off x="7772400" y="5334000"/>
            <a:ext cx="228600" cy="3048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1C847F9-1415-4A77-9FDC-9E798350B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63" y="1621591"/>
            <a:ext cx="5915447" cy="4262602"/>
          </a:xfrm>
          <a:prstGeom prst="rect">
            <a:avLst/>
          </a:prstGeom>
        </p:spPr>
      </p:pic>
      <p:sp>
        <p:nvSpPr>
          <p:cNvPr id="11" name="Oval 10">
            <a:extLst>
              <a:ext uri="{FF2B5EF4-FFF2-40B4-BE49-F238E27FC236}">
                <a16:creationId xmlns:a16="http://schemas.microsoft.com/office/drawing/2014/main" id="{F85CAC9D-5F86-4407-8ABD-F7BE8EC407DA}"/>
              </a:ext>
            </a:extLst>
          </p:cNvPr>
          <p:cNvSpPr/>
          <p:nvPr/>
        </p:nvSpPr>
        <p:spPr>
          <a:xfrm>
            <a:off x="6668169" y="5507790"/>
            <a:ext cx="1332831" cy="304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5E3C433-9A7A-4C71-9903-E6D119CE5C2F}"/>
              </a:ext>
            </a:extLst>
          </p:cNvPr>
          <p:cNvSpPr/>
          <p:nvPr/>
        </p:nvSpPr>
        <p:spPr>
          <a:xfrm>
            <a:off x="2133600" y="1676400"/>
            <a:ext cx="15240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CCEEFB0-E8E6-4312-9B88-7B524D249C0B}"/>
              </a:ext>
            </a:extLst>
          </p:cNvPr>
          <p:cNvPicPr>
            <a:picLocks noChangeAspect="1"/>
          </p:cNvPicPr>
          <p:nvPr/>
        </p:nvPicPr>
        <p:blipFill>
          <a:blip r:embed="rId4"/>
          <a:stretch>
            <a:fillRect/>
          </a:stretch>
        </p:blipFill>
        <p:spPr>
          <a:xfrm>
            <a:off x="2133600" y="1655799"/>
            <a:ext cx="1352550" cy="173001"/>
          </a:xfrm>
          <a:prstGeom prst="rect">
            <a:avLst/>
          </a:prstGeom>
        </p:spPr>
      </p:pic>
    </p:spTree>
    <p:extLst>
      <p:ext uri="{BB962C8B-B14F-4D97-AF65-F5344CB8AC3E}">
        <p14:creationId xmlns:p14="http://schemas.microsoft.com/office/powerpoint/2010/main" val="56365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292662"/>
          </a:xfrm>
          <a:prstGeom prst="rect">
            <a:avLst/>
          </a:prstGeom>
          <a:noFill/>
        </p:spPr>
        <p:txBody>
          <a:bodyPr wrap="square" rtlCol="0">
            <a:spAutoFit/>
          </a:bodyPr>
          <a:lstStyle/>
          <a:p>
            <a:pPr lvl="0"/>
            <a:r>
              <a:rPr lang="en-US" sz="2200" b="1" dirty="0">
                <a:solidFill>
                  <a:srgbClr val="000000"/>
                </a:solidFill>
                <a:latin typeface="Georgia"/>
              </a:rPr>
              <a:t>II. Enter Root Cause Analysis and Action Plan – </a:t>
            </a:r>
            <a:r>
              <a:rPr lang="en-US" sz="2200" b="1" i="1" dirty="0">
                <a:solidFill>
                  <a:srgbClr val="000000"/>
                </a:solidFill>
                <a:latin typeface="Georgia"/>
              </a:rPr>
              <a:t>continued</a:t>
            </a:r>
            <a:r>
              <a:rPr lang="en-US" sz="2200" b="1" dirty="0">
                <a:solidFill>
                  <a:srgbClr val="000000"/>
                </a:solidFill>
                <a:latin typeface="Georgia"/>
              </a:rPr>
              <a:t> </a:t>
            </a:r>
          </a:p>
          <a:p>
            <a:br>
              <a:rPr lang="en-US" sz="2800" dirty="0">
                <a:latin typeface="+mn-lt"/>
              </a:rPr>
            </a:br>
            <a:endParaRPr lang="en-US" sz="2800" dirty="0">
              <a:latin typeface="+mn-lt"/>
            </a:endParaRPr>
          </a:p>
        </p:txBody>
      </p:sp>
      <p:sp>
        <p:nvSpPr>
          <p:cNvPr id="5" name="TextBox 4">
            <a:extLst>
              <a:ext uri="{FF2B5EF4-FFF2-40B4-BE49-F238E27FC236}">
                <a16:creationId xmlns:a16="http://schemas.microsoft.com/office/drawing/2014/main" id="{9179E397-048C-49C3-A570-A5AC554E3818}"/>
              </a:ext>
            </a:extLst>
          </p:cNvPr>
          <p:cNvSpPr txBox="1"/>
          <p:nvPr/>
        </p:nvSpPr>
        <p:spPr>
          <a:xfrm>
            <a:off x="203200" y="1244120"/>
            <a:ext cx="8686800" cy="369332"/>
          </a:xfrm>
          <a:prstGeom prst="rect">
            <a:avLst/>
          </a:prstGeom>
          <a:noFill/>
        </p:spPr>
        <p:txBody>
          <a:bodyPr wrap="square" rtlCol="0">
            <a:spAutoFit/>
          </a:bodyPr>
          <a:lstStyle/>
          <a:p>
            <a:pPr algn="ctr"/>
            <a:r>
              <a:rPr lang="en-US" b="1" dirty="0">
                <a:latin typeface="Calibri" panose="020F0502020204030204" pitchFamily="34" charset="0"/>
              </a:rPr>
              <a:t>Submit RCA to PSRS</a:t>
            </a:r>
          </a:p>
        </p:txBody>
      </p:sp>
      <p:pic>
        <p:nvPicPr>
          <p:cNvPr id="3" name="Picture 2">
            <a:extLst>
              <a:ext uri="{FF2B5EF4-FFF2-40B4-BE49-F238E27FC236}">
                <a16:creationId xmlns:a16="http://schemas.microsoft.com/office/drawing/2014/main" id="{975C4304-4249-4038-932D-E7E4CADA5CB9}"/>
              </a:ext>
            </a:extLst>
          </p:cNvPr>
          <p:cNvPicPr>
            <a:picLocks noChangeAspect="1"/>
          </p:cNvPicPr>
          <p:nvPr/>
        </p:nvPicPr>
        <p:blipFill rotWithShape="1">
          <a:blip r:embed="rId3">
            <a:extLst>
              <a:ext uri="{28A0092B-C50C-407E-A947-70E740481C1C}">
                <a14:useLocalDpi xmlns:a14="http://schemas.microsoft.com/office/drawing/2010/main" val="0"/>
              </a:ext>
            </a:extLst>
          </a:blip>
          <a:srcRect b="42334"/>
          <a:stretch/>
        </p:blipFill>
        <p:spPr>
          <a:xfrm>
            <a:off x="1075837" y="2247900"/>
            <a:ext cx="6992326" cy="2362200"/>
          </a:xfrm>
          <a:prstGeom prst="rect">
            <a:avLst/>
          </a:prstGeom>
        </p:spPr>
      </p:pic>
      <p:sp>
        <p:nvSpPr>
          <p:cNvPr id="6" name="Oval 5">
            <a:extLst>
              <a:ext uri="{FF2B5EF4-FFF2-40B4-BE49-F238E27FC236}">
                <a16:creationId xmlns:a16="http://schemas.microsoft.com/office/drawing/2014/main" id="{2A6E4405-1EF0-4883-B4CB-D12FD306D1C5}"/>
              </a:ext>
            </a:extLst>
          </p:cNvPr>
          <p:cNvSpPr/>
          <p:nvPr/>
        </p:nvSpPr>
        <p:spPr>
          <a:xfrm>
            <a:off x="6324600" y="4265543"/>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E8D61C1-205A-4D63-BB9D-63F302AC91E5}"/>
              </a:ext>
            </a:extLst>
          </p:cNvPr>
          <p:cNvSpPr/>
          <p:nvPr/>
        </p:nvSpPr>
        <p:spPr>
          <a:xfrm>
            <a:off x="1828800" y="2743200"/>
            <a:ext cx="609600" cy="152400"/>
          </a:xfrm>
          <a:prstGeom prst="rect">
            <a:avLst/>
          </a:prstGeom>
          <a:solidFill>
            <a:srgbClr val="EA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794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67CD-4AD9-4E4A-8A51-4A46A388AB8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685800" y="2743201"/>
            <a:ext cx="7848600" cy="2743200"/>
          </a:xfrm>
        </p:spPr>
        <p:txBody>
          <a:bodyPr/>
          <a:lstStyle/>
          <a:p>
            <a:pPr marL="457200" indent="-457200">
              <a:buSzPct val="110000"/>
              <a:buFont typeface="+mj-lt"/>
              <a:buAutoNum type="arabicPeriod"/>
            </a:pPr>
            <a:r>
              <a:rPr lang="en-US" altLang="en-US" sz="2400" dirty="0"/>
              <a:t>Automated e-mail sent to PSRS when RCA is submitted</a:t>
            </a:r>
          </a:p>
          <a:p>
            <a:pPr marL="457200" indent="-457200">
              <a:buSzPct val="110000"/>
              <a:buFont typeface="+mj-lt"/>
              <a:buAutoNum type="arabicPeriod"/>
            </a:pPr>
            <a:r>
              <a:rPr lang="en-US" altLang="en-US" sz="2400" dirty="0"/>
              <a:t>PSRS reviews the RCA</a:t>
            </a:r>
          </a:p>
          <a:p>
            <a:pPr marL="457200" indent="-457200">
              <a:buSzPct val="110000"/>
              <a:buFont typeface="+mj-lt"/>
              <a:buAutoNum type="arabicPeriod"/>
            </a:pPr>
            <a:r>
              <a:rPr lang="en-US" altLang="en-US" sz="2400" dirty="0"/>
              <a:t>Possible Review Outcomes:</a:t>
            </a:r>
          </a:p>
          <a:p>
            <a:pPr lvl="1">
              <a:spcBef>
                <a:spcPct val="0"/>
              </a:spcBef>
              <a:buSzPct val="110000"/>
              <a:buFont typeface="Arial" panose="020B0604020202020204" pitchFamily="34" charset="0"/>
              <a:buChar char="•"/>
              <a:defRPr/>
            </a:pPr>
            <a:r>
              <a:rPr lang="en-US" altLang="en-US" sz="2400" dirty="0"/>
              <a:t>Email: RCA Comment Process</a:t>
            </a:r>
          </a:p>
          <a:p>
            <a:pPr lvl="1">
              <a:spcBef>
                <a:spcPct val="0"/>
              </a:spcBef>
              <a:buSzPct val="110000"/>
              <a:buFont typeface="Arial" panose="020B0604020202020204" pitchFamily="34" charset="0"/>
              <a:buChar char="•"/>
              <a:defRPr/>
            </a:pPr>
            <a:r>
              <a:rPr lang="en-US" altLang="en-US" sz="2400" dirty="0"/>
              <a:t>Email: RCA Complete</a:t>
            </a:r>
            <a:endParaRPr lang="en-US" sz="2000" dirty="0"/>
          </a:p>
          <a:p>
            <a:pPr marL="457200" indent="-457200">
              <a:buSzPct val="110000"/>
              <a:buFont typeface="+mj-lt"/>
              <a:buAutoNum type="arabicPeriod"/>
            </a:pPr>
            <a:endParaRPr lang="en-US" altLang="en-US" sz="2400" dirty="0"/>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85800" y="1371600"/>
            <a:ext cx="7848600" cy="1200329"/>
          </a:xfrm>
          <a:prstGeom prst="rect">
            <a:avLst/>
          </a:prstGeom>
          <a:noFill/>
        </p:spPr>
        <p:txBody>
          <a:bodyPr wrap="square" rtlCol="0">
            <a:spAutoFit/>
          </a:bodyPr>
          <a:lstStyle/>
          <a:p>
            <a:pPr marL="514350" indent="-514350">
              <a:buFont typeface="+mj-lt"/>
              <a:buAutoNum type="romanUcPeriod" startAt="3"/>
            </a:pPr>
            <a:r>
              <a:rPr lang="en-US" sz="2400" b="1" dirty="0">
                <a:latin typeface="+mn-lt"/>
              </a:rPr>
              <a:t> RCA Review by PSRS</a:t>
            </a:r>
          </a:p>
          <a:p>
            <a:br>
              <a:rPr lang="en-US" sz="2400" dirty="0">
                <a:latin typeface="+mn-lt"/>
              </a:rPr>
            </a:br>
            <a:endParaRPr lang="en-US" sz="2400" dirty="0">
              <a:latin typeface="+mn-lt"/>
            </a:endParaRPr>
          </a:p>
        </p:txBody>
      </p:sp>
    </p:spTree>
    <p:extLst>
      <p:ext uri="{BB962C8B-B14F-4D97-AF65-F5344CB8AC3E}">
        <p14:creationId xmlns:p14="http://schemas.microsoft.com/office/powerpoint/2010/main" val="3492868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304800" y="1303213"/>
            <a:ext cx="8534400" cy="4251573"/>
          </a:xfrm>
        </p:spPr>
        <p:txBody>
          <a:bodyPr/>
          <a:lstStyle/>
          <a:p>
            <a:pPr marL="0" indent="0">
              <a:spcBef>
                <a:spcPct val="0"/>
              </a:spcBef>
              <a:buSzPct val="110000"/>
              <a:buNone/>
              <a:defRPr/>
            </a:pPr>
            <a:r>
              <a:rPr lang="en-US" altLang="en-US" sz="2400" dirty="0"/>
              <a:t>Email: RCA Comment process:</a:t>
            </a:r>
          </a:p>
          <a:p>
            <a:pPr marL="914400" lvl="1" indent="-457200">
              <a:spcBef>
                <a:spcPct val="0"/>
              </a:spcBef>
              <a:buSzPct val="110000"/>
              <a:buFont typeface="+mj-lt"/>
              <a:buAutoNum type="arabicPeriod"/>
              <a:defRPr/>
            </a:pPr>
            <a:endParaRPr lang="en-US" altLang="en-US" sz="2000" b="1" dirty="0"/>
          </a:p>
          <a:p>
            <a:pPr marL="914400" lvl="1" indent="-457200">
              <a:spcBef>
                <a:spcPct val="0"/>
              </a:spcBef>
              <a:buSzPct val="110000"/>
              <a:buFont typeface="+mj-lt"/>
              <a:buAutoNum type="arabicPeriod"/>
              <a:defRPr/>
            </a:pPr>
            <a:r>
              <a:rPr lang="en-US" altLang="en-US" sz="2000" b="1" dirty="0"/>
              <a:t>Additional information is needed</a:t>
            </a:r>
          </a:p>
          <a:p>
            <a:pPr marL="914400" lvl="1" indent="-457200">
              <a:spcBef>
                <a:spcPct val="0"/>
              </a:spcBef>
              <a:buSzPct val="110000"/>
              <a:buFont typeface="+mj-lt"/>
              <a:buAutoNum type="arabicPeriod"/>
              <a:defRPr/>
            </a:pPr>
            <a:endParaRPr lang="en-US" altLang="en-US" sz="2000" b="1" dirty="0"/>
          </a:p>
          <a:p>
            <a:pPr marL="914400" lvl="1" indent="-457200">
              <a:spcBef>
                <a:spcPct val="0"/>
              </a:spcBef>
              <a:buSzPct val="110000"/>
              <a:buFont typeface="+mj-lt"/>
              <a:buAutoNum type="arabicPeriod"/>
              <a:defRPr/>
            </a:pPr>
            <a:r>
              <a:rPr lang="en-US" altLang="en-US" sz="2000" b="1" dirty="0"/>
              <a:t>PSRS makes comments to determine if the RCA contains the required components of an RCA</a:t>
            </a:r>
          </a:p>
          <a:p>
            <a:pPr marL="914400" lvl="1" indent="-457200">
              <a:spcBef>
                <a:spcPct val="0"/>
              </a:spcBef>
              <a:buSzPct val="110000"/>
              <a:buFont typeface="+mj-lt"/>
              <a:buAutoNum type="arabicPeriod"/>
              <a:defRPr/>
            </a:pPr>
            <a:endParaRPr lang="en-US" altLang="en-US" sz="2000" b="1" dirty="0"/>
          </a:p>
          <a:p>
            <a:pPr marL="914400" lvl="1" indent="-457200">
              <a:spcBef>
                <a:spcPct val="0"/>
              </a:spcBef>
              <a:buSzPct val="110000"/>
              <a:buFont typeface="+mj-lt"/>
              <a:buAutoNum type="arabicPeriod"/>
              <a:defRPr/>
            </a:pPr>
            <a:r>
              <a:rPr lang="en-US" altLang="en-US" sz="2000" b="1" dirty="0"/>
              <a:t>An email is sent to the FacAdmins</a:t>
            </a:r>
          </a:p>
          <a:p>
            <a:pPr marL="1314450" lvl="2" indent="-457200">
              <a:spcBef>
                <a:spcPct val="0"/>
              </a:spcBef>
              <a:buSzPct val="110000"/>
              <a:buFont typeface="Arial" panose="020B0604020202020204" pitchFamily="34" charset="0"/>
              <a:buChar char="•"/>
              <a:defRPr/>
            </a:pPr>
            <a:r>
              <a:rPr lang="en-US" sz="1900" i="1" dirty="0"/>
              <a:t>Comments are available on this RCA. Please log into the Patient Safety Reporting System to view the details and respond accordingly.</a:t>
            </a:r>
          </a:p>
          <a:p>
            <a:pPr marL="1314450" lvl="2" indent="-457200">
              <a:spcBef>
                <a:spcPct val="0"/>
              </a:spcBef>
              <a:buSzPct val="110000"/>
              <a:buFont typeface="Arial" panose="020B0604020202020204" pitchFamily="34" charset="0"/>
              <a:buChar char="•"/>
              <a:defRPr/>
            </a:pPr>
            <a:r>
              <a:rPr lang="en-US" altLang="en-US" sz="1900" dirty="0">
                <a:solidFill>
                  <a:srgbClr val="FF0000"/>
                </a:solidFill>
              </a:rPr>
              <a:t>Note: PSRS must be added as a safe sender so PSRS emails do not go to your spam folder</a:t>
            </a:r>
          </a:p>
          <a:p>
            <a:pPr marL="914400" lvl="1" indent="-457200">
              <a:spcBef>
                <a:spcPct val="0"/>
              </a:spcBef>
              <a:buSzPct val="110000"/>
              <a:buFont typeface="+mj-lt"/>
              <a:buAutoNum type="arabicPeriod"/>
              <a:defRPr/>
            </a:pPr>
            <a:endParaRPr lang="en-US" altLang="en-US" sz="2000" b="1" dirty="0">
              <a:cs typeface="Calibri" panose="020F0502020204030204" pitchFamily="34" charset="0"/>
            </a:endParaRPr>
          </a:p>
          <a:p>
            <a:pPr marL="914400" lvl="1" indent="-457200">
              <a:spcBef>
                <a:spcPct val="0"/>
              </a:spcBef>
              <a:buSzPct val="110000"/>
              <a:buFont typeface="+mj-lt"/>
              <a:buAutoNum type="arabicPeriod"/>
              <a:defRPr/>
            </a:pPr>
            <a:r>
              <a:rPr lang="en-US" altLang="en-US" sz="2000" b="1" dirty="0">
                <a:cs typeface="Calibri" panose="020F0502020204030204" pitchFamily="34" charset="0"/>
              </a:rPr>
              <a:t>A Facility User must log into the PSRS and open the Communication log for that RCA to view the email and </a:t>
            </a:r>
          </a:p>
          <a:p>
            <a:pPr marL="457200" lvl="1" indent="0">
              <a:spcBef>
                <a:spcPct val="0"/>
              </a:spcBef>
              <a:buSzPct val="110000"/>
              <a:buNone/>
              <a:defRPr/>
            </a:pPr>
            <a:r>
              <a:rPr lang="en-US" altLang="en-US" sz="2000" b="1" dirty="0">
                <a:cs typeface="Calibri" panose="020F0502020204030204" pitchFamily="34" charset="0"/>
              </a:rPr>
              <a:t>	read the comments</a:t>
            </a:r>
            <a:endParaRPr lang="en-US" sz="1100" b="1" dirty="0">
              <a:solidFill>
                <a:srgbClr val="FF0000"/>
              </a:solidFill>
              <a:cs typeface="Calibri" panose="020F0502020204030204" pitchFamily="34" charset="0"/>
            </a:endParaRPr>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09600" y="533400"/>
            <a:ext cx="7848600" cy="1200329"/>
          </a:xfrm>
          <a:prstGeom prst="rect">
            <a:avLst/>
          </a:prstGeom>
          <a:noFill/>
        </p:spPr>
        <p:txBody>
          <a:bodyPr wrap="square" rtlCol="0">
            <a:spAutoFit/>
          </a:bodyPr>
          <a:lstStyle/>
          <a:p>
            <a:pPr marL="514350" indent="-514350">
              <a:buFont typeface="+mj-lt"/>
              <a:buAutoNum type="romanUcPeriod" startAt="3"/>
            </a:pPr>
            <a:r>
              <a:rPr lang="en-US" sz="2400" b="1" dirty="0">
                <a:latin typeface="+mn-lt"/>
              </a:rPr>
              <a:t> RCA Review by PSRS - </a:t>
            </a:r>
            <a:r>
              <a:rPr lang="en-US" sz="2400" b="1" i="1" dirty="0">
                <a:latin typeface="+mn-lt"/>
              </a:rPr>
              <a:t>continued</a:t>
            </a:r>
          </a:p>
          <a:p>
            <a:br>
              <a:rPr lang="en-US" sz="2400" dirty="0">
                <a:latin typeface="+mn-lt"/>
              </a:rPr>
            </a:br>
            <a:endParaRPr lang="en-US" sz="2400" dirty="0">
              <a:latin typeface="+mn-lt"/>
            </a:endParaRPr>
          </a:p>
        </p:txBody>
      </p:sp>
    </p:spTree>
    <p:extLst>
      <p:ext uri="{BB962C8B-B14F-4D97-AF65-F5344CB8AC3E}">
        <p14:creationId xmlns:p14="http://schemas.microsoft.com/office/powerpoint/2010/main" val="3874183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876300" y="1800001"/>
            <a:ext cx="7391400" cy="4045803"/>
          </a:xfrm>
        </p:spPr>
        <p:txBody>
          <a:bodyPr/>
          <a:lstStyle/>
          <a:p>
            <a:pPr marL="457200" indent="-457200">
              <a:spcBef>
                <a:spcPts val="0"/>
              </a:spcBef>
              <a:spcAft>
                <a:spcPts val="0"/>
              </a:spcAft>
              <a:buSzPct val="110000"/>
              <a:buFont typeface="+mj-lt"/>
              <a:buAutoNum type="arabicPeriod" startAt="7"/>
              <a:defRPr/>
            </a:pPr>
            <a:r>
              <a:rPr lang="en-US" sz="2200" dirty="0"/>
              <a:t>Locate Comments from the Event Reviewer </a:t>
            </a:r>
          </a:p>
          <a:p>
            <a:pPr lvl="1" indent="-342900">
              <a:spcBef>
                <a:spcPts val="0"/>
              </a:spcBef>
              <a:spcAft>
                <a:spcPts val="0"/>
              </a:spcAft>
              <a:buSzPct val="110000"/>
              <a:defRPr/>
            </a:pPr>
            <a:r>
              <a:rPr lang="en-US" sz="2000" b="1" dirty="0"/>
              <a:t>Locate Event for which an RCA is required</a:t>
            </a:r>
          </a:p>
          <a:p>
            <a:pPr marL="1257300" lvl="2" indent="-457200">
              <a:spcBef>
                <a:spcPts val="0"/>
              </a:spcBef>
              <a:spcAft>
                <a:spcPts val="0"/>
              </a:spcAft>
              <a:buSzPct val="110000"/>
              <a:buFont typeface="Arial" panose="020B0604020202020204" pitchFamily="34" charset="0"/>
              <a:buChar char="•"/>
              <a:defRPr/>
            </a:pPr>
            <a:r>
              <a:rPr lang="en-US" sz="1800" dirty="0"/>
              <a:t>Home Page: enter Event/RCA number</a:t>
            </a:r>
          </a:p>
          <a:p>
            <a:pPr marL="1257300" lvl="2" indent="-457200">
              <a:spcBef>
                <a:spcPts val="0"/>
              </a:spcBef>
              <a:spcAft>
                <a:spcPts val="0"/>
              </a:spcAft>
              <a:buSzPct val="110000"/>
              <a:buFont typeface="Arial" panose="020B0604020202020204" pitchFamily="34" charset="0"/>
              <a:buChar char="•"/>
              <a:defRPr/>
            </a:pPr>
            <a:r>
              <a:rPr lang="en-US" sz="1800" dirty="0"/>
              <a:t>View Events: all Events and RCAs listed</a:t>
            </a:r>
          </a:p>
          <a:p>
            <a:pPr marL="1714500" lvl="3" indent="-457200">
              <a:spcBef>
                <a:spcPts val="0"/>
              </a:spcBef>
              <a:spcAft>
                <a:spcPts val="0"/>
              </a:spcAft>
              <a:buSzPct val="110000"/>
              <a:buFont typeface="Arial" panose="020B0604020202020204" pitchFamily="34" charset="0"/>
              <a:buChar char="•"/>
              <a:defRPr/>
            </a:pPr>
            <a:r>
              <a:rPr lang="en-US" sz="1600" dirty="0"/>
              <a:t>Click on ‘Detail’</a:t>
            </a:r>
          </a:p>
          <a:p>
            <a:pPr marL="457200" indent="-457200">
              <a:spcBef>
                <a:spcPts val="0"/>
              </a:spcBef>
              <a:spcAft>
                <a:spcPts val="0"/>
              </a:spcAft>
              <a:buSzPct val="110000"/>
              <a:buFont typeface="+mj-lt"/>
              <a:buAutoNum type="arabicPeriod" startAt="7"/>
              <a:defRPr/>
            </a:pPr>
            <a:r>
              <a:rPr lang="en-US" sz="2200" dirty="0"/>
              <a:t>Comments from Event Reviewer can be accessed by: </a:t>
            </a:r>
          </a:p>
          <a:p>
            <a:pPr lvl="1" indent="-342900">
              <a:spcBef>
                <a:spcPts val="0"/>
              </a:spcBef>
              <a:spcAft>
                <a:spcPts val="0"/>
              </a:spcAft>
              <a:buSzPct val="110000"/>
              <a:defRPr/>
            </a:pPr>
            <a:r>
              <a:rPr lang="en-US" sz="2000" b="1" dirty="0"/>
              <a:t>A comment link in the Initial Event</a:t>
            </a:r>
          </a:p>
          <a:p>
            <a:pPr lvl="2">
              <a:spcBef>
                <a:spcPts val="0"/>
              </a:spcBef>
              <a:spcAft>
                <a:spcPts val="0"/>
              </a:spcAft>
              <a:buFont typeface="Arial" panose="020B0604020202020204" pitchFamily="34" charset="0"/>
              <a:buChar char="•"/>
              <a:defRPr/>
            </a:pPr>
            <a:r>
              <a:rPr lang="en-US" sz="1800" dirty="0"/>
              <a:t>Only visible in sections of the Event with PSRS comments</a:t>
            </a:r>
          </a:p>
          <a:p>
            <a:pPr lvl="2">
              <a:spcBef>
                <a:spcPts val="0"/>
              </a:spcBef>
              <a:spcAft>
                <a:spcPts val="0"/>
              </a:spcAft>
              <a:buFont typeface="Arial" panose="020B0604020202020204" pitchFamily="34" charset="0"/>
              <a:buChar char="•"/>
              <a:defRPr/>
            </a:pPr>
            <a:r>
              <a:rPr lang="en-US" sz="1800" dirty="0"/>
              <a:t>Click on ‘Comments’ link</a:t>
            </a:r>
          </a:p>
          <a:p>
            <a:pPr lvl="1">
              <a:spcBef>
                <a:spcPts val="0"/>
              </a:spcBef>
              <a:spcAft>
                <a:spcPts val="0"/>
              </a:spcAft>
              <a:buSzPct val="110000"/>
              <a:defRPr/>
            </a:pPr>
            <a:r>
              <a:rPr lang="en-US" sz="2000" b="1" dirty="0"/>
              <a:t>A link to the comment through the Communication Log</a:t>
            </a:r>
          </a:p>
          <a:p>
            <a:pPr lvl="2"/>
            <a:r>
              <a:rPr lang="en-US" sz="1800" dirty="0"/>
              <a:t>‘View All Comments’</a:t>
            </a:r>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952500" y="381000"/>
            <a:ext cx="7543800" cy="1877437"/>
          </a:xfrm>
          <a:prstGeom prst="rect">
            <a:avLst/>
          </a:prstGeom>
          <a:noFill/>
        </p:spPr>
        <p:txBody>
          <a:bodyPr wrap="square" rtlCol="0">
            <a:spAutoFit/>
          </a:bodyPr>
          <a:lstStyle/>
          <a:p>
            <a:pPr marL="514350" indent="-514350">
              <a:buFont typeface="+mj-lt"/>
              <a:buAutoNum type="romanUcPeriod"/>
            </a:pPr>
            <a:r>
              <a:rPr lang="en-US" sz="2000" b="1" dirty="0">
                <a:latin typeface="+mn-lt"/>
              </a:rPr>
              <a:t>Preparing to Enter Root Cause Analysis and Action Plan – </a:t>
            </a:r>
            <a:r>
              <a:rPr lang="en-US" sz="2000" b="1" i="1" dirty="0">
                <a:latin typeface="+mn-lt"/>
              </a:rPr>
              <a:t>continued</a:t>
            </a:r>
            <a:r>
              <a:rPr lang="en-US" sz="2000" b="1" dirty="0">
                <a:latin typeface="+mn-lt"/>
              </a:rPr>
              <a:t> </a:t>
            </a:r>
          </a:p>
          <a:p>
            <a:r>
              <a:rPr lang="en-US" sz="2000" b="1" i="1" dirty="0">
                <a:latin typeface="+mn-lt"/>
              </a:rPr>
              <a:t> </a:t>
            </a:r>
          </a:p>
          <a:p>
            <a:br>
              <a:rPr lang="en-US" sz="2800" dirty="0">
                <a:latin typeface="+mn-lt"/>
              </a:rPr>
            </a:br>
            <a:endParaRPr lang="en-US" sz="2800" dirty="0">
              <a:latin typeface="+mn-lt"/>
            </a:endParaRPr>
          </a:p>
        </p:txBody>
      </p:sp>
      <p:sp>
        <p:nvSpPr>
          <p:cNvPr id="5" name="TextBox 4">
            <a:extLst>
              <a:ext uri="{FF2B5EF4-FFF2-40B4-BE49-F238E27FC236}">
                <a16:creationId xmlns:a16="http://schemas.microsoft.com/office/drawing/2014/main" id="{2CB2EA5B-A9F3-43A5-85D7-243E6B1604D1}"/>
              </a:ext>
            </a:extLst>
          </p:cNvPr>
          <p:cNvSpPr txBox="1"/>
          <p:nvPr/>
        </p:nvSpPr>
        <p:spPr>
          <a:xfrm>
            <a:off x="1447800" y="1012196"/>
            <a:ext cx="6553200" cy="738664"/>
          </a:xfrm>
          <a:prstGeom prst="rect">
            <a:avLst/>
          </a:prstGeom>
          <a:noFill/>
        </p:spPr>
        <p:txBody>
          <a:bodyPr wrap="square" rtlCol="0">
            <a:spAutoFit/>
          </a:bodyPr>
          <a:lstStyle/>
          <a:p>
            <a:pPr algn="ctr"/>
            <a:br>
              <a:rPr lang="en-US" sz="2400" b="1" dirty="0">
                <a:latin typeface="Calibri" panose="020F0502020204030204" pitchFamily="34" charset="0"/>
              </a:rPr>
            </a:br>
            <a:endParaRPr lang="en-US" dirty="0"/>
          </a:p>
        </p:txBody>
      </p:sp>
    </p:spTree>
    <p:extLst>
      <p:ext uri="{BB962C8B-B14F-4D97-AF65-F5344CB8AC3E}">
        <p14:creationId xmlns:p14="http://schemas.microsoft.com/office/powerpoint/2010/main" val="982441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304800" y="1303213"/>
            <a:ext cx="8534400" cy="4251573"/>
          </a:xfrm>
        </p:spPr>
        <p:txBody>
          <a:bodyPr/>
          <a:lstStyle/>
          <a:p>
            <a:pPr marL="57150" indent="0">
              <a:spcBef>
                <a:spcPct val="0"/>
              </a:spcBef>
              <a:buSzPct val="110000"/>
              <a:buNone/>
              <a:defRPr/>
            </a:pPr>
            <a:r>
              <a:rPr lang="en-US" altLang="en-US" sz="2200" dirty="0"/>
              <a:t>Email: RCA Comment Process </a:t>
            </a:r>
            <a:r>
              <a:rPr lang="en-US" altLang="en-US" sz="2200" i="1" dirty="0"/>
              <a:t>continued</a:t>
            </a:r>
          </a:p>
          <a:p>
            <a:pPr marL="57150" indent="0">
              <a:spcBef>
                <a:spcPct val="0"/>
              </a:spcBef>
              <a:buSzPct val="110000"/>
              <a:buNone/>
              <a:defRPr/>
            </a:pPr>
            <a:endParaRPr lang="en-US" altLang="en-US" sz="2200" dirty="0"/>
          </a:p>
          <a:p>
            <a:pPr marL="457200" indent="-457200">
              <a:spcBef>
                <a:spcPts val="0"/>
              </a:spcBef>
              <a:spcAft>
                <a:spcPts val="0"/>
              </a:spcAft>
              <a:buSzPct val="110000"/>
              <a:buFont typeface="+mj-lt"/>
              <a:buAutoNum type="arabicPeriod" startAt="5"/>
              <a:defRPr/>
            </a:pPr>
            <a:r>
              <a:rPr lang="en-US" sz="2200" dirty="0"/>
              <a:t>Comments can be accessed by:</a:t>
            </a:r>
          </a:p>
          <a:p>
            <a:pPr lvl="1">
              <a:spcBef>
                <a:spcPts val="0"/>
              </a:spcBef>
              <a:spcAft>
                <a:spcPts val="0"/>
              </a:spcAft>
              <a:buFont typeface="Arial" panose="020B0604020202020204" pitchFamily="34" charset="0"/>
              <a:buChar char="•"/>
              <a:defRPr/>
            </a:pPr>
            <a:r>
              <a:rPr lang="en-US" sz="2200" b="1" dirty="0"/>
              <a:t>A comment link in the RCA</a:t>
            </a:r>
          </a:p>
          <a:p>
            <a:pPr lvl="2">
              <a:spcBef>
                <a:spcPts val="0"/>
              </a:spcBef>
              <a:spcAft>
                <a:spcPts val="0"/>
              </a:spcAft>
              <a:buFont typeface="Arial" panose="020B0604020202020204" pitchFamily="34" charset="0"/>
              <a:buChar char="•"/>
              <a:defRPr/>
            </a:pPr>
            <a:r>
              <a:rPr lang="en-US" sz="2200" dirty="0"/>
              <a:t>Only visible in sections of the RCA with PSRS comments</a:t>
            </a:r>
          </a:p>
          <a:p>
            <a:pPr lvl="2">
              <a:spcBef>
                <a:spcPts val="0"/>
              </a:spcBef>
              <a:spcAft>
                <a:spcPts val="0"/>
              </a:spcAft>
              <a:buFont typeface="Arial" panose="020B0604020202020204" pitchFamily="34" charset="0"/>
              <a:buChar char="•"/>
              <a:defRPr/>
            </a:pPr>
            <a:r>
              <a:rPr lang="en-US" sz="2200" dirty="0"/>
              <a:t>Click on ‘Comments’ link</a:t>
            </a:r>
          </a:p>
          <a:p>
            <a:pPr lvl="1">
              <a:spcBef>
                <a:spcPts val="0"/>
              </a:spcBef>
              <a:spcAft>
                <a:spcPts val="0"/>
              </a:spcAft>
              <a:buFont typeface="Arial" panose="020B0604020202020204" pitchFamily="34" charset="0"/>
              <a:buChar char="•"/>
              <a:defRPr/>
            </a:pPr>
            <a:r>
              <a:rPr lang="en-US" sz="2200" b="1" dirty="0"/>
              <a:t>A link to the comment through the Communication Log</a:t>
            </a:r>
          </a:p>
          <a:p>
            <a:pPr lvl="2">
              <a:spcBef>
                <a:spcPts val="0"/>
              </a:spcBef>
              <a:spcAft>
                <a:spcPts val="0"/>
              </a:spcAft>
              <a:buFont typeface="Arial" panose="020B0604020202020204" pitchFamily="34" charset="0"/>
              <a:buChar char="•"/>
              <a:defRPr/>
            </a:pPr>
            <a:r>
              <a:rPr lang="en-US" sz="2200" dirty="0"/>
              <a:t>Click </a:t>
            </a:r>
            <a:r>
              <a:rPr lang="en-US" sz="2200" b="1" u="sng" dirty="0"/>
              <a:t>HERE</a:t>
            </a:r>
            <a:r>
              <a:rPr lang="en-US" sz="2200" dirty="0"/>
              <a:t> to see the Communication Log</a:t>
            </a:r>
          </a:p>
          <a:p>
            <a:pPr lvl="2">
              <a:spcBef>
                <a:spcPts val="0"/>
              </a:spcBef>
              <a:spcAft>
                <a:spcPts val="0"/>
              </a:spcAft>
              <a:buFont typeface="Arial" panose="020B0604020202020204" pitchFamily="34" charset="0"/>
              <a:buChar char="•"/>
              <a:defRPr/>
            </a:pPr>
            <a:r>
              <a:rPr lang="en-US" sz="2200" dirty="0"/>
              <a:t>Click </a:t>
            </a:r>
            <a:r>
              <a:rPr lang="en-US" sz="2200" b="1" u="sng" dirty="0"/>
              <a:t>HERE</a:t>
            </a:r>
            <a:r>
              <a:rPr lang="en-US" sz="2200" dirty="0"/>
              <a:t> to view all comments</a:t>
            </a:r>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09600" y="533400"/>
            <a:ext cx="7848600" cy="1200329"/>
          </a:xfrm>
          <a:prstGeom prst="rect">
            <a:avLst/>
          </a:prstGeom>
          <a:noFill/>
        </p:spPr>
        <p:txBody>
          <a:bodyPr wrap="square" rtlCol="0">
            <a:spAutoFit/>
          </a:bodyPr>
          <a:lstStyle/>
          <a:p>
            <a:pPr marL="514350" indent="-514350">
              <a:buFont typeface="+mj-lt"/>
              <a:buAutoNum type="romanUcPeriod" startAt="3"/>
            </a:pPr>
            <a:r>
              <a:rPr lang="en-US" sz="2400" b="1" dirty="0">
                <a:latin typeface="+mn-lt"/>
              </a:rPr>
              <a:t> RCA Review by PSRS - </a:t>
            </a:r>
            <a:r>
              <a:rPr lang="en-US" sz="2400" b="1" i="1" dirty="0">
                <a:latin typeface="+mn-lt"/>
              </a:rPr>
              <a:t>continued</a:t>
            </a:r>
          </a:p>
          <a:p>
            <a:br>
              <a:rPr lang="en-US" sz="2400" dirty="0">
                <a:latin typeface="+mn-lt"/>
              </a:rPr>
            </a:br>
            <a:endParaRPr lang="en-US" sz="2400" dirty="0">
              <a:latin typeface="+mn-lt"/>
            </a:endParaRPr>
          </a:p>
        </p:txBody>
      </p:sp>
    </p:spTree>
    <p:extLst>
      <p:ext uri="{BB962C8B-B14F-4D97-AF65-F5344CB8AC3E}">
        <p14:creationId xmlns:p14="http://schemas.microsoft.com/office/powerpoint/2010/main" val="3123010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304800" y="1303213"/>
            <a:ext cx="8534400" cy="4251573"/>
          </a:xfrm>
        </p:spPr>
        <p:txBody>
          <a:bodyPr/>
          <a:lstStyle/>
          <a:p>
            <a:pPr marL="57150" indent="0">
              <a:spcBef>
                <a:spcPct val="0"/>
              </a:spcBef>
              <a:buSzPct val="110000"/>
              <a:buNone/>
              <a:defRPr/>
            </a:pPr>
            <a:r>
              <a:rPr lang="en-US" altLang="en-US" sz="2200" dirty="0"/>
              <a:t>Email: RCA Comment Process </a:t>
            </a:r>
            <a:r>
              <a:rPr lang="en-US" altLang="en-US" sz="2200" i="1" dirty="0"/>
              <a:t>continued</a:t>
            </a:r>
          </a:p>
          <a:p>
            <a:pPr marL="57150" indent="0">
              <a:spcBef>
                <a:spcPct val="0"/>
              </a:spcBef>
              <a:buSzPct val="110000"/>
              <a:buNone/>
              <a:defRPr/>
            </a:pPr>
            <a:endParaRPr lang="en-US" altLang="en-US" sz="2200" dirty="0"/>
          </a:p>
          <a:p>
            <a:pPr marL="457200" indent="-457200" fontAlgn="auto">
              <a:spcBef>
                <a:spcPts val="600"/>
              </a:spcBef>
              <a:spcAft>
                <a:spcPts val="0"/>
              </a:spcAft>
              <a:buSzPct val="110000"/>
              <a:buFont typeface="+mj-lt"/>
              <a:buAutoNum type="arabicPeriod" startAt="6"/>
              <a:defRPr/>
            </a:pPr>
            <a:r>
              <a:rPr lang="en-US" sz="2200" dirty="0"/>
              <a:t>Respond to all comments </a:t>
            </a:r>
            <a:r>
              <a:rPr lang="en-US" sz="2200" i="1" u="sng" dirty="0"/>
              <a:t>by editing </a:t>
            </a:r>
            <a:r>
              <a:rPr lang="en-US" sz="2200" dirty="0"/>
              <a:t>the RCA</a:t>
            </a:r>
          </a:p>
          <a:p>
            <a:pPr marL="857250" lvl="1" indent="-457200" fontAlgn="auto">
              <a:spcBef>
                <a:spcPts val="600"/>
              </a:spcBef>
              <a:spcAft>
                <a:spcPts val="0"/>
              </a:spcAft>
              <a:buSzPct val="110000"/>
              <a:buFont typeface="Arial" panose="020B0604020202020204" pitchFamily="34" charset="0"/>
              <a:buChar char="•"/>
              <a:defRPr/>
            </a:pPr>
            <a:r>
              <a:rPr lang="en-US" sz="2000" dirty="0"/>
              <a:t>Click on ‘Edit’ in the section(s) with the Comments</a:t>
            </a:r>
          </a:p>
          <a:p>
            <a:pPr marL="857250" lvl="1" indent="-457200" fontAlgn="auto">
              <a:spcBef>
                <a:spcPts val="600"/>
              </a:spcBef>
              <a:spcAft>
                <a:spcPts val="0"/>
              </a:spcAft>
              <a:buSzPct val="110000"/>
              <a:buFont typeface="Arial" panose="020B0604020202020204" pitchFamily="34" charset="0"/>
              <a:buChar char="•"/>
              <a:defRPr/>
            </a:pPr>
            <a:r>
              <a:rPr lang="en-US" sz="2000" dirty="0"/>
              <a:t>Provide responses to the Comments/Questions</a:t>
            </a:r>
          </a:p>
          <a:p>
            <a:pPr marL="857250" lvl="1" indent="-457200" fontAlgn="auto">
              <a:spcBef>
                <a:spcPts val="600"/>
              </a:spcBef>
              <a:spcAft>
                <a:spcPts val="0"/>
              </a:spcAft>
              <a:buSzPct val="110000"/>
              <a:buFont typeface="Arial" panose="020B0604020202020204" pitchFamily="34" charset="0"/>
              <a:buChar char="•"/>
              <a:defRPr/>
            </a:pPr>
            <a:r>
              <a:rPr lang="en-US" sz="2000" dirty="0"/>
              <a:t>The RCA: Facts of the Event section question #2 is an unlimited text field</a:t>
            </a:r>
          </a:p>
          <a:p>
            <a:pPr marL="457200" indent="-457200" fontAlgn="auto">
              <a:spcBef>
                <a:spcPts val="600"/>
              </a:spcBef>
              <a:spcAft>
                <a:spcPts val="0"/>
              </a:spcAft>
              <a:buSzPct val="110000"/>
              <a:buFont typeface="+mj-lt"/>
              <a:buAutoNum type="arabicPeriod" startAt="6"/>
              <a:defRPr/>
            </a:pPr>
            <a:r>
              <a:rPr lang="en-US" sz="2200" dirty="0"/>
              <a:t>Resubmit the RCA to PSRS</a:t>
            </a:r>
          </a:p>
          <a:p>
            <a:pPr marL="857250" lvl="1" indent="-457200" fontAlgn="auto">
              <a:spcBef>
                <a:spcPts val="600"/>
              </a:spcBef>
              <a:spcAft>
                <a:spcPts val="0"/>
              </a:spcAft>
              <a:buSzPct val="110000"/>
              <a:buFont typeface="Arial" panose="020B0604020202020204" pitchFamily="34" charset="0"/>
              <a:buChar char="•"/>
              <a:defRPr/>
            </a:pPr>
            <a:r>
              <a:rPr lang="en-US" sz="2000" dirty="0"/>
              <a:t>Click on ‘Save’ to keep the changes</a:t>
            </a:r>
          </a:p>
          <a:p>
            <a:pPr marL="857250" lvl="1" indent="-457200" fontAlgn="auto">
              <a:spcBef>
                <a:spcPts val="600"/>
              </a:spcBef>
              <a:spcAft>
                <a:spcPts val="0"/>
              </a:spcAft>
              <a:buSzPct val="110000"/>
              <a:buFont typeface="Arial" panose="020B0604020202020204" pitchFamily="34" charset="0"/>
              <a:buChar char="•"/>
              <a:defRPr/>
            </a:pPr>
            <a:r>
              <a:rPr lang="en-US" sz="2000" dirty="0"/>
              <a:t>Click on the ‘Submit RCA’ tab to resend the RCA to PSRS</a:t>
            </a:r>
          </a:p>
          <a:p>
            <a:pPr marL="514350" indent="-457200">
              <a:spcBef>
                <a:spcPct val="0"/>
              </a:spcBef>
              <a:buSzPct val="110000"/>
              <a:buFont typeface="+mj-lt"/>
              <a:buAutoNum type="arabicPeriod" startAt="8"/>
              <a:defRPr/>
            </a:pPr>
            <a:r>
              <a:rPr lang="en-US" sz="2200" dirty="0"/>
              <a:t>There may be more than 1 cycle of responding to comments</a:t>
            </a:r>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09600" y="533400"/>
            <a:ext cx="7848600" cy="1200329"/>
          </a:xfrm>
          <a:prstGeom prst="rect">
            <a:avLst/>
          </a:prstGeom>
          <a:noFill/>
        </p:spPr>
        <p:txBody>
          <a:bodyPr wrap="square" rtlCol="0">
            <a:spAutoFit/>
          </a:bodyPr>
          <a:lstStyle/>
          <a:p>
            <a:pPr marL="514350" indent="-514350">
              <a:buFont typeface="+mj-lt"/>
              <a:buAutoNum type="romanUcPeriod" startAt="3"/>
            </a:pPr>
            <a:r>
              <a:rPr lang="en-US" sz="2400" b="1" dirty="0">
                <a:latin typeface="+mn-lt"/>
              </a:rPr>
              <a:t> RCA Review by PSRS - </a:t>
            </a:r>
            <a:r>
              <a:rPr lang="en-US" sz="2400" b="1" i="1" dirty="0">
                <a:latin typeface="+mn-lt"/>
              </a:rPr>
              <a:t>continued</a:t>
            </a:r>
          </a:p>
          <a:p>
            <a:br>
              <a:rPr lang="en-US" sz="2400" dirty="0">
                <a:latin typeface="+mn-lt"/>
              </a:rPr>
            </a:br>
            <a:endParaRPr lang="en-US" sz="2400" dirty="0">
              <a:latin typeface="+mn-lt"/>
            </a:endParaRPr>
          </a:p>
        </p:txBody>
      </p:sp>
    </p:spTree>
    <p:extLst>
      <p:ext uri="{BB962C8B-B14F-4D97-AF65-F5344CB8AC3E}">
        <p14:creationId xmlns:p14="http://schemas.microsoft.com/office/powerpoint/2010/main" val="136356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7B82F0-1672-49BF-BF15-94CB2F75D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09" y="1988172"/>
            <a:ext cx="8053106" cy="3345775"/>
          </a:xfrm>
          <a:prstGeom prst="rect">
            <a:avLst/>
          </a:prstGeom>
        </p:spPr>
      </p:pic>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304800" y="1303213"/>
            <a:ext cx="8534400" cy="4251573"/>
          </a:xfrm>
        </p:spPr>
        <p:txBody>
          <a:bodyPr/>
          <a:lstStyle/>
          <a:p>
            <a:pPr marL="57150" indent="0">
              <a:spcBef>
                <a:spcPct val="0"/>
              </a:spcBef>
              <a:buSzPct val="110000"/>
              <a:buNone/>
              <a:defRPr/>
            </a:pPr>
            <a:r>
              <a:rPr lang="en-US" altLang="en-US" sz="2200" dirty="0"/>
              <a:t>Email: RCA Comment Process </a:t>
            </a:r>
            <a:r>
              <a:rPr lang="en-US" altLang="en-US" sz="2200" i="1" dirty="0"/>
              <a:t>continued</a:t>
            </a:r>
          </a:p>
          <a:p>
            <a:pPr marL="57150" indent="0">
              <a:spcBef>
                <a:spcPct val="0"/>
              </a:spcBef>
              <a:buSzPct val="110000"/>
              <a:buNone/>
              <a:defRPr/>
            </a:pPr>
            <a:endParaRPr lang="en-US" altLang="en-US" sz="2200" dirty="0"/>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09600" y="533400"/>
            <a:ext cx="7848600" cy="1200329"/>
          </a:xfrm>
          <a:prstGeom prst="rect">
            <a:avLst/>
          </a:prstGeom>
          <a:noFill/>
        </p:spPr>
        <p:txBody>
          <a:bodyPr wrap="square" rtlCol="0">
            <a:spAutoFit/>
          </a:bodyPr>
          <a:lstStyle/>
          <a:p>
            <a:pPr marL="514350" indent="-514350">
              <a:buFont typeface="+mj-lt"/>
              <a:buAutoNum type="romanUcPeriod" startAt="3"/>
            </a:pPr>
            <a:r>
              <a:rPr lang="en-US" sz="2400" b="1" dirty="0">
                <a:latin typeface="+mn-lt"/>
              </a:rPr>
              <a:t> RCA Review by PSRS - </a:t>
            </a:r>
            <a:r>
              <a:rPr lang="en-US" sz="2400" b="1" i="1" dirty="0">
                <a:latin typeface="+mn-lt"/>
              </a:rPr>
              <a:t>continued</a:t>
            </a:r>
          </a:p>
          <a:p>
            <a:br>
              <a:rPr lang="en-US" sz="2400" dirty="0">
                <a:latin typeface="+mn-lt"/>
              </a:rPr>
            </a:br>
            <a:endParaRPr lang="en-US" sz="2400" dirty="0">
              <a:latin typeface="+mn-lt"/>
            </a:endParaRPr>
          </a:p>
        </p:txBody>
      </p:sp>
      <p:sp>
        <p:nvSpPr>
          <p:cNvPr id="23" name="Rectangle 22">
            <a:extLst>
              <a:ext uri="{FF2B5EF4-FFF2-40B4-BE49-F238E27FC236}">
                <a16:creationId xmlns:a16="http://schemas.microsoft.com/office/drawing/2014/main" id="{A4E3EC42-DC69-44AB-8DAD-A6FB127B5DAD}"/>
              </a:ext>
            </a:extLst>
          </p:cNvPr>
          <p:cNvSpPr/>
          <p:nvPr/>
        </p:nvSpPr>
        <p:spPr>
          <a:xfrm>
            <a:off x="1596792" y="3752537"/>
            <a:ext cx="762000" cy="152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D34B737-E6AA-42C9-8442-DC2A9097F55F}"/>
              </a:ext>
            </a:extLst>
          </p:cNvPr>
          <p:cNvSpPr/>
          <p:nvPr/>
        </p:nvSpPr>
        <p:spPr>
          <a:xfrm>
            <a:off x="1040087" y="3904937"/>
            <a:ext cx="757238" cy="22898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D119ECD-299F-49CB-BCBA-223771587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8798" y="4507655"/>
            <a:ext cx="1266825" cy="125068"/>
          </a:xfrm>
          <a:prstGeom prst="rect">
            <a:avLst/>
          </a:prstGeom>
        </p:spPr>
      </p:pic>
      <p:sp>
        <p:nvSpPr>
          <p:cNvPr id="15" name="Rectangle 14">
            <a:extLst>
              <a:ext uri="{FF2B5EF4-FFF2-40B4-BE49-F238E27FC236}">
                <a16:creationId xmlns:a16="http://schemas.microsoft.com/office/drawing/2014/main" id="{1F4FC7A6-3285-4DB4-9367-0DAD1D3290C0}"/>
              </a:ext>
            </a:extLst>
          </p:cNvPr>
          <p:cNvSpPr/>
          <p:nvPr/>
        </p:nvSpPr>
        <p:spPr>
          <a:xfrm>
            <a:off x="1041570" y="4972822"/>
            <a:ext cx="757238" cy="228981"/>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F8DC6FB-4D29-421E-A89F-968B147813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4511" y="3494388"/>
            <a:ext cx="1295400" cy="115147"/>
          </a:xfrm>
          <a:prstGeom prst="rect">
            <a:avLst/>
          </a:prstGeom>
        </p:spPr>
      </p:pic>
      <p:pic>
        <p:nvPicPr>
          <p:cNvPr id="12" name="Picture 11">
            <a:extLst>
              <a:ext uri="{FF2B5EF4-FFF2-40B4-BE49-F238E27FC236}">
                <a16:creationId xmlns:a16="http://schemas.microsoft.com/office/drawing/2014/main" id="{90A5EA40-8BA9-434A-A09F-2C322B12A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065" y="4502518"/>
            <a:ext cx="1318846" cy="130205"/>
          </a:xfrm>
          <a:prstGeom prst="rect">
            <a:avLst/>
          </a:prstGeom>
        </p:spPr>
      </p:pic>
      <p:sp>
        <p:nvSpPr>
          <p:cNvPr id="13" name="Oval 12">
            <a:extLst>
              <a:ext uri="{FF2B5EF4-FFF2-40B4-BE49-F238E27FC236}">
                <a16:creationId xmlns:a16="http://schemas.microsoft.com/office/drawing/2014/main" id="{7D9C9551-FBC0-4E5D-BB36-A30F8B68C037}"/>
              </a:ext>
            </a:extLst>
          </p:cNvPr>
          <p:cNvSpPr/>
          <p:nvPr/>
        </p:nvSpPr>
        <p:spPr>
          <a:xfrm>
            <a:off x="2300862" y="3643381"/>
            <a:ext cx="1414468" cy="6936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1356E99-43E0-4724-AB10-E48465096FAC}"/>
              </a:ext>
            </a:extLst>
          </p:cNvPr>
          <p:cNvPicPr>
            <a:picLocks noChangeAspect="1"/>
          </p:cNvPicPr>
          <p:nvPr/>
        </p:nvPicPr>
        <p:blipFill>
          <a:blip r:embed="rId6"/>
          <a:stretch>
            <a:fillRect/>
          </a:stretch>
        </p:blipFill>
        <p:spPr>
          <a:xfrm>
            <a:off x="2551286" y="3809214"/>
            <a:ext cx="971550" cy="361950"/>
          </a:xfrm>
          <a:prstGeom prst="rect">
            <a:avLst/>
          </a:prstGeom>
        </p:spPr>
      </p:pic>
      <p:sp>
        <p:nvSpPr>
          <p:cNvPr id="14" name="Oval 13">
            <a:extLst>
              <a:ext uri="{FF2B5EF4-FFF2-40B4-BE49-F238E27FC236}">
                <a16:creationId xmlns:a16="http://schemas.microsoft.com/office/drawing/2014/main" id="{012C379A-64F8-48DC-975F-88F143EC13ED}"/>
              </a:ext>
            </a:extLst>
          </p:cNvPr>
          <p:cNvSpPr/>
          <p:nvPr/>
        </p:nvSpPr>
        <p:spPr>
          <a:xfrm>
            <a:off x="3200400" y="3904937"/>
            <a:ext cx="5101297" cy="6936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762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E38542-B2BA-4146-912A-52875BB00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189600"/>
            <a:ext cx="7091966" cy="2426404"/>
          </a:xfrm>
          <a:prstGeom prst="rect">
            <a:avLst/>
          </a:prstGeom>
        </p:spPr>
      </p:pic>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304800" y="1303213"/>
            <a:ext cx="8534400" cy="4251573"/>
          </a:xfrm>
        </p:spPr>
        <p:txBody>
          <a:bodyPr/>
          <a:lstStyle/>
          <a:p>
            <a:pPr marL="57150" indent="0">
              <a:spcBef>
                <a:spcPct val="0"/>
              </a:spcBef>
              <a:buSzPct val="110000"/>
              <a:buNone/>
              <a:defRPr/>
            </a:pPr>
            <a:r>
              <a:rPr lang="en-US" altLang="en-US" sz="2200" dirty="0"/>
              <a:t>Email: RCA Comment Process </a:t>
            </a:r>
            <a:r>
              <a:rPr lang="en-US" altLang="en-US" sz="2200" i="1" dirty="0"/>
              <a:t>continued</a:t>
            </a:r>
          </a:p>
          <a:p>
            <a:pPr marL="57150" indent="0">
              <a:spcBef>
                <a:spcPct val="0"/>
              </a:spcBef>
              <a:buSzPct val="110000"/>
              <a:buNone/>
              <a:defRPr/>
            </a:pPr>
            <a:endParaRPr lang="en-US" altLang="en-US" sz="2200" dirty="0"/>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09600" y="533400"/>
            <a:ext cx="7848600" cy="1200329"/>
          </a:xfrm>
          <a:prstGeom prst="rect">
            <a:avLst/>
          </a:prstGeom>
          <a:noFill/>
        </p:spPr>
        <p:txBody>
          <a:bodyPr wrap="square" rtlCol="0">
            <a:spAutoFit/>
          </a:bodyPr>
          <a:lstStyle/>
          <a:p>
            <a:pPr marL="514350" indent="-514350">
              <a:buFont typeface="+mj-lt"/>
              <a:buAutoNum type="romanUcPeriod" startAt="3"/>
            </a:pPr>
            <a:r>
              <a:rPr lang="en-US" sz="2400" b="1" dirty="0">
                <a:latin typeface="+mn-lt"/>
              </a:rPr>
              <a:t> RCA Review by PSRS - </a:t>
            </a:r>
            <a:r>
              <a:rPr lang="en-US" sz="2400" b="1" i="1" dirty="0">
                <a:latin typeface="+mn-lt"/>
              </a:rPr>
              <a:t>continued</a:t>
            </a:r>
          </a:p>
          <a:p>
            <a:br>
              <a:rPr lang="en-US" sz="2400" dirty="0">
                <a:latin typeface="+mn-lt"/>
              </a:rPr>
            </a:br>
            <a:endParaRPr lang="en-US" sz="2400" dirty="0">
              <a:latin typeface="+mn-lt"/>
            </a:endParaRPr>
          </a:p>
        </p:txBody>
      </p:sp>
      <p:pic>
        <p:nvPicPr>
          <p:cNvPr id="8" name="Picture 7">
            <a:extLst>
              <a:ext uri="{FF2B5EF4-FFF2-40B4-BE49-F238E27FC236}">
                <a16:creationId xmlns:a16="http://schemas.microsoft.com/office/drawing/2014/main" id="{6E716CDC-CFC9-4401-8432-7F7254693751}"/>
              </a:ext>
            </a:extLst>
          </p:cNvPr>
          <p:cNvPicPr>
            <a:picLocks noChangeAspect="1"/>
          </p:cNvPicPr>
          <p:nvPr/>
        </p:nvPicPr>
        <p:blipFill>
          <a:blip r:embed="rId4"/>
          <a:stretch>
            <a:fillRect/>
          </a:stretch>
        </p:blipFill>
        <p:spPr>
          <a:xfrm flipH="1">
            <a:off x="6283635" y="5398392"/>
            <a:ext cx="57150" cy="88583"/>
          </a:xfrm>
          <a:prstGeom prst="rect">
            <a:avLst/>
          </a:prstGeom>
        </p:spPr>
      </p:pic>
      <p:sp>
        <p:nvSpPr>
          <p:cNvPr id="9" name="Rectangle 8">
            <a:extLst>
              <a:ext uri="{FF2B5EF4-FFF2-40B4-BE49-F238E27FC236}">
                <a16:creationId xmlns:a16="http://schemas.microsoft.com/office/drawing/2014/main" id="{2EFA0A53-4D8B-45AE-AE90-2C467FA6F4C7}"/>
              </a:ext>
            </a:extLst>
          </p:cNvPr>
          <p:cNvSpPr/>
          <p:nvPr/>
        </p:nvSpPr>
        <p:spPr>
          <a:xfrm>
            <a:off x="6324600" y="5334000"/>
            <a:ext cx="1600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36D309C-FE2A-472D-867F-B68CF4F1E10E}"/>
              </a:ext>
            </a:extLst>
          </p:cNvPr>
          <p:cNvSpPr/>
          <p:nvPr/>
        </p:nvSpPr>
        <p:spPr>
          <a:xfrm>
            <a:off x="4560343" y="3988146"/>
            <a:ext cx="1447800" cy="4667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006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AC7730-DE29-413A-9645-0A7EFF98F10D}"/>
              </a:ext>
            </a:extLst>
          </p:cNvPr>
          <p:cNvPicPr>
            <a:picLocks noChangeAspect="1"/>
          </p:cNvPicPr>
          <p:nvPr/>
        </p:nvPicPr>
        <p:blipFill rotWithShape="1">
          <a:blip r:embed="rId3">
            <a:extLst>
              <a:ext uri="{28A0092B-C50C-407E-A947-70E740481C1C}">
                <a14:useLocalDpi xmlns:a14="http://schemas.microsoft.com/office/drawing/2010/main" val="0"/>
              </a:ext>
            </a:extLst>
          </a:blip>
          <a:srcRect b="45436"/>
          <a:stretch/>
        </p:blipFill>
        <p:spPr>
          <a:xfrm>
            <a:off x="609047" y="1895261"/>
            <a:ext cx="7925906" cy="1673756"/>
          </a:xfrm>
          <a:prstGeom prst="rect">
            <a:avLst/>
          </a:prstGeom>
        </p:spPr>
      </p:pic>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304800" y="1303213"/>
            <a:ext cx="8534400" cy="4251573"/>
          </a:xfrm>
        </p:spPr>
        <p:txBody>
          <a:bodyPr/>
          <a:lstStyle/>
          <a:p>
            <a:pPr marL="57150" indent="0">
              <a:spcBef>
                <a:spcPct val="0"/>
              </a:spcBef>
              <a:buSzPct val="110000"/>
              <a:buNone/>
              <a:defRPr/>
            </a:pPr>
            <a:r>
              <a:rPr lang="en-US" altLang="en-US" sz="2200" dirty="0"/>
              <a:t>Email: RCA Comment Process </a:t>
            </a:r>
            <a:r>
              <a:rPr lang="en-US" altLang="en-US" sz="2200" i="1" dirty="0"/>
              <a:t>continued</a:t>
            </a:r>
          </a:p>
          <a:p>
            <a:pPr marL="57150" indent="0">
              <a:spcBef>
                <a:spcPct val="0"/>
              </a:spcBef>
              <a:buSzPct val="110000"/>
              <a:buNone/>
              <a:defRPr/>
            </a:pPr>
            <a:endParaRPr lang="en-US" altLang="en-US" sz="2200" dirty="0"/>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09600" y="533400"/>
            <a:ext cx="7848600" cy="1200329"/>
          </a:xfrm>
          <a:prstGeom prst="rect">
            <a:avLst/>
          </a:prstGeom>
          <a:noFill/>
        </p:spPr>
        <p:txBody>
          <a:bodyPr wrap="square" rtlCol="0">
            <a:spAutoFit/>
          </a:bodyPr>
          <a:lstStyle/>
          <a:p>
            <a:pPr marL="514350" indent="-514350">
              <a:buFont typeface="+mj-lt"/>
              <a:buAutoNum type="romanUcPeriod" startAt="3"/>
            </a:pPr>
            <a:r>
              <a:rPr lang="en-US" sz="2400" b="1" dirty="0">
                <a:latin typeface="+mn-lt"/>
              </a:rPr>
              <a:t> RCA Review by PSRS - </a:t>
            </a:r>
            <a:r>
              <a:rPr lang="en-US" sz="2400" b="1" i="1" dirty="0">
                <a:latin typeface="+mn-lt"/>
              </a:rPr>
              <a:t>continued</a:t>
            </a:r>
          </a:p>
          <a:p>
            <a:br>
              <a:rPr lang="en-US" sz="2400" dirty="0">
                <a:latin typeface="+mn-lt"/>
              </a:rPr>
            </a:br>
            <a:endParaRPr lang="en-US" sz="2400" dirty="0">
              <a:latin typeface="+mn-lt"/>
            </a:endParaRPr>
          </a:p>
        </p:txBody>
      </p:sp>
      <p:pic>
        <p:nvPicPr>
          <p:cNvPr id="8" name="Picture 7">
            <a:extLst>
              <a:ext uri="{FF2B5EF4-FFF2-40B4-BE49-F238E27FC236}">
                <a16:creationId xmlns:a16="http://schemas.microsoft.com/office/drawing/2014/main" id="{6E716CDC-CFC9-4401-8432-7F7254693751}"/>
              </a:ext>
            </a:extLst>
          </p:cNvPr>
          <p:cNvPicPr>
            <a:picLocks noChangeAspect="1"/>
          </p:cNvPicPr>
          <p:nvPr/>
        </p:nvPicPr>
        <p:blipFill>
          <a:blip r:embed="rId4"/>
          <a:stretch>
            <a:fillRect/>
          </a:stretch>
        </p:blipFill>
        <p:spPr>
          <a:xfrm flipH="1">
            <a:off x="6283635" y="5398392"/>
            <a:ext cx="57150" cy="88583"/>
          </a:xfrm>
          <a:prstGeom prst="rect">
            <a:avLst/>
          </a:prstGeom>
        </p:spPr>
      </p:pic>
      <p:sp>
        <p:nvSpPr>
          <p:cNvPr id="9" name="Rectangle 8">
            <a:extLst>
              <a:ext uri="{FF2B5EF4-FFF2-40B4-BE49-F238E27FC236}">
                <a16:creationId xmlns:a16="http://schemas.microsoft.com/office/drawing/2014/main" id="{2EFA0A53-4D8B-45AE-AE90-2C467FA6F4C7}"/>
              </a:ext>
            </a:extLst>
          </p:cNvPr>
          <p:cNvSpPr/>
          <p:nvPr/>
        </p:nvSpPr>
        <p:spPr>
          <a:xfrm>
            <a:off x="6324600" y="5334000"/>
            <a:ext cx="1600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36D309C-FE2A-472D-867F-B68CF4F1E10E}"/>
              </a:ext>
            </a:extLst>
          </p:cNvPr>
          <p:cNvSpPr/>
          <p:nvPr/>
        </p:nvSpPr>
        <p:spPr>
          <a:xfrm>
            <a:off x="4195774" y="3068691"/>
            <a:ext cx="1447800" cy="4667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A9534999-30BC-47C4-8424-799254E541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205" y="3049156"/>
            <a:ext cx="6725589" cy="1124107"/>
          </a:xfrm>
          <a:prstGeom prst="rect">
            <a:avLst/>
          </a:prstGeom>
        </p:spPr>
      </p:pic>
      <p:sp>
        <p:nvSpPr>
          <p:cNvPr id="18" name="Rectangle 17">
            <a:extLst>
              <a:ext uri="{FF2B5EF4-FFF2-40B4-BE49-F238E27FC236}">
                <a16:creationId xmlns:a16="http://schemas.microsoft.com/office/drawing/2014/main" id="{E7EA5D03-8BD1-4800-AFAD-7F508A1C2AB5}"/>
              </a:ext>
            </a:extLst>
          </p:cNvPr>
          <p:cNvSpPr/>
          <p:nvPr/>
        </p:nvSpPr>
        <p:spPr>
          <a:xfrm>
            <a:off x="4495800" y="3806462"/>
            <a:ext cx="2514599" cy="15593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0FB5239-83B1-4228-A282-E4C03A9F68CC}"/>
              </a:ext>
            </a:extLst>
          </p:cNvPr>
          <p:cNvSpPr/>
          <p:nvPr/>
        </p:nvSpPr>
        <p:spPr>
          <a:xfrm>
            <a:off x="1381042" y="3806462"/>
            <a:ext cx="3114758" cy="15593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976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1E6E4F5-086D-4B73-BA1A-EA4BC260C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641" y="2309135"/>
            <a:ext cx="7972720" cy="1839858"/>
          </a:xfrm>
          <a:prstGeom prst="rect">
            <a:avLst/>
          </a:prstGeom>
        </p:spPr>
      </p:pic>
      <p:sp>
        <p:nvSpPr>
          <p:cNvPr id="7" name="Rectangle 6">
            <a:extLst>
              <a:ext uri="{FF2B5EF4-FFF2-40B4-BE49-F238E27FC236}">
                <a16:creationId xmlns:a16="http://schemas.microsoft.com/office/drawing/2014/main" id="{51909EB0-BEC9-45A0-A5C1-DBBA588A7123}"/>
              </a:ext>
            </a:extLst>
          </p:cNvPr>
          <p:cNvSpPr/>
          <p:nvPr/>
        </p:nvSpPr>
        <p:spPr>
          <a:xfrm>
            <a:off x="4081468" y="3971070"/>
            <a:ext cx="1676412"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304800" y="1303213"/>
            <a:ext cx="8534400" cy="4251573"/>
          </a:xfrm>
        </p:spPr>
        <p:txBody>
          <a:bodyPr/>
          <a:lstStyle/>
          <a:p>
            <a:pPr marL="57150" indent="0">
              <a:spcBef>
                <a:spcPct val="0"/>
              </a:spcBef>
              <a:buSzPct val="110000"/>
              <a:buNone/>
              <a:defRPr/>
            </a:pPr>
            <a:r>
              <a:rPr lang="en-US" altLang="en-US" sz="2200" dirty="0"/>
              <a:t>Email: RCA Comment Process </a:t>
            </a:r>
            <a:r>
              <a:rPr lang="en-US" altLang="en-US" sz="2200" i="1" dirty="0"/>
              <a:t>continued</a:t>
            </a:r>
          </a:p>
          <a:p>
            <a:pPr marL="57150" indent="0">
              <a:spcBef>
                <a:spcPct val="0"/>
              </a:spcBef>
              <a:buSzPct val="110000"/>
              <a:buNone/>
              <a:defRPr/>
            </a:pPr>
            <a:endParaRPr lang="en-US" altLang="en-US" sz="2200" dirty="0"/>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09600" y="533400"/>
            <a:ext cx="7848600" cy="1200329"/>
          </a:xfrm>
          <a:prstGeom prst="rect">
            <a:avLst/>
          </a:prstGeom>
          <a:noFill/>
        </p:spPr>
        <p:txBody>
          <a:bodyPr wrap="square" rtlCol="0">
            <a:spAutoFit/>
          </a:bodyPr>
          <a:lstStyle/>
          <a:p>
            <a:pPr marL="514350" indent="-514350">
              <a:buFont typeface="+mj-lt"/>
              <a:buAutoNum type="romanUcPeriod" startAt="3"/>
            </a:pPr>
            <a:r>
              <a:rPr lang="en-US" sz="2400" b="1" dirty="0">
                <a:latin typeface="+mn-lt"/>
              </a:rPr>
              <a:t> RCA Review by PSRS - </a:t>
            </a:r>
            <a:r>
              <a:rPr lang="en-US" sz="2400" b="1" i="1" dirty="0">
                <a:latin typeface="+mn-lt"/>
              </a:rPr>
              <a:t>continued</a:t>
            </a:r>
          </a:p>
          <a:p>
            <a:br>
              <a:rPr lang="en-US" sz="2400" dirty="0">
                <a:latin typeface="+mn-lt"/>
              </a:rPr>
            </a:br>
            <a:endParaRPr lang="en-US" sz="2400" dirty="0">
              <a:latin typeface="+mn-lt"/>
            </a:endParaRPr>
          </a:p>
        </p:txBody>
      </p:sp>
      <p:pic>
        <p:nvPicPr>
          <p:cNvPr id="8" name="Picture 7">
            <a:extLst>
              <a:ext uri="{FF2B5EF4-FFF2-40B4-BE49-F238E27FC236}">
                <a16:creationId xmlns:a16="http://schemas.microsoft.com/office/drawing/2014/main" id="{6E716CDC-CFC9-4401-8432-7F7254693751}"/>
              </a:ext>
            </a:extLst>
          </p:cNvPr>
          <p:cNvPicPr>
            <a:picLocks noChangeAspect="1"/>
          </p:cNvPicPr>
          <p:nvPr/>
        </p:nvPicPr>
        <p:blipFill>
          <a:blip r:embed="rId4"/>
          <a:stretch>
            <a:fillRect/>
          </a:stretch>
        </p:blipFill>
        <p:spPr>
          <a:xfrm flipH="1">
            <a:off x="6283635" y="5398392"/>
            <a:ext cx="57150" cy="88583"/>
          </a:xfrm>
          <a:prstGeom prst="rect">
            <a:avLst/>
          </a:prstGeom>
        </p:spPr>
      </p:pic>
      <p:sp>
        <p:nvSpPr>
          <p:cNvPr id="9" name="Rectangle 8">
            <a:extLst>
              <a:ext uri="{FF2B5EF4-FFF2-40B4-BE49-F238E27FC236}">
                <a16:creationId xmlns:a16="http://schemas.microsoft.com/office/drawing/2014/main" id="{2EFA0A53-4D8B-45AE-AE90-2C467FA6F4C7}"/>
              </a:ext>
            </a:extLst>
          </p:cNvPr>
          <p:cNvSpPr/>
          <p:nvPr/>
        </p:nvSpPr>
        <p:spPr>
          <a:xfrm>
            <a:off x="6324600" y="5334000"/>
            <a:ext cx="1600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E6D5798-59AA-4A3F-8DD7-E4D6934A196B}"/>
              </a:ext>
            </a:extLst>
          </p:cNvPr>
          <p:cNvSpPr/>
          <p:nvPr/>
        </p:nvSpPr>
        <p:spPr>
          <a:xfrm>
            <a:off x="1219200" y="4724399"/>
            <a:ext cx="685800" cy="238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3AAC26BF-B3D6-4723-A86C-A0036EDE6D46}"/>
              </a:ext>
            </a:extLst>
          </p:cNvPr>
          <p:cNvSpPr/>
          <p:nvPr/>
        </p:nvSpPr>
        <p:spPr>
          <a:xfrm>
            <a:off x="1219200" y="3473002"/>
            <a:ext cx="2786068" cy="251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86110B-9F43-4E90-A3F8-FE058DC8AB2F}"/>
              </a:ext>
            </a:extLst>
          </p:cNvPr>
          <p:cNvSpPr/>
          <p:nvPr/>
        </p:nvSpPr>
        <p:spPr>
          <a:xfrm>
            <a:off x="1752600" y="3139521"/>
            <a:ext cx="762000" cy="137079"/>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401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11A3FE2-2E6A-488B-878C-8F9908814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666" y="2768454"/>
            <a:ext cx="5258534" cy="2305372"/>
          </a:xfrm>
          <a:prstGeom prst="rect">
            <a:avLst/>
          </a:prstGeom>
        </p:spPr>
      </p:pic>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304800" y="1303213"/>
            <a:ext cx="8534400" cy="4251573"/>
          </a:xfrm>
        </p:spPr>
        <p:txBody>
          <a:bodyPr/>
          <a:lstStyle/>
          <a:p>
            <a:pPr marL="57150" indent="0">
              <a:spcBef>
                <a:spcPct val="0"/>
              </a:spcBef>
              <a:buSzPct val="110000"/>
              <a:buNone/>
              <a:defRPr/>
            </a:pPr>
            <a:r>
              <a:rPr lang="en-US" altLang="en-US" sz="2200" dirty="0"/>
              <a:t>Email: RCA Comment Process </a:t>
            </a:r>
            <a:r>
              <a:rPr lang="en-US" altLang="en-US" sz="2200" i="1" dirty="0"/>
              <a:t>continued</a:t>
            </a:r>
          </a:p>
          <a:p>
            <a:pPr marL="57150" indent="0">
              <a:spcBef>
                <a:spcPct val="0"/>
              </a:spcBef>
              <a:buSzPct val="110000"/>
              <a:buNone/>
              <a:defRPr/>
            </a:pPr>
            <a:endParaRPr lang="en-US" altLang="en-US" sz="2200" dirty="0"/>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09600" y="533400"/>
            <a:ext cx="7848600" cy="1200329"/>
          </a:xfrm>
          <a:prstGeom prst="rect">
            <a:avLst/>
          </a:prstGeom>
          <a:noFill/>
        </p:spPr>
        <p:txBody>
          <a:bodyPr wrap="square" rtlCol="0">
            <a:spAutoFit/>
          </a:bodyPr>
          <a:lstStyle/>
          <a:p>
            <a:pPr marL="514350" indent="-514350">
              <a:buFont typeface="+mj-lt"/>
              <a:buAutoNum type="romanUcPeriod" startAt="3"/>
            </a:pPr>
            <a:r>
              <a:rPr lang="en-US" sz="2400" b="1" dirty="0">
                <a:latin typeface="+mn-lt"/>
              </a:rPr>
              <a:t> RCA Review by PSRS - </a:t>
            </a:r>
            <a:r>
              <a:rPr lang="en-US" sz="2400" b="1" i="1" dirty="0">
                <a:latin typeface="+mn-lt"/>
              </a:rPr>
              <a:t>continued</a:t>
            </a:r>
          </a:p>
          <a:p>
            <a:br>
              <a:rPr lang="en-US" sz="2400" dirty="0">
                <a:latin typeface="+mn-lt"/>
              </a:rPr>
            </a:br>
            <a:endParaRPr lang="en-US" sz="2400" dirty="0">
              <a:latin typeface="+mn-lt"/>
            </a:endParaRPr>
          </a:p>
        </p:txBody>
      </p:sp>
      <p:pic>
        <p:nvPicPr>
          <p:cNvPr id="8" name="Picture 7">
            <a:extLst>
              <a:ext uri="{FF2B5EF4-FFF2-40B4-BE49-F238E27FC236}">
                <a16:creationId xmlns:a16="http://schemas.microsoft.com/office/drawing/2014/main" id="{6E716CDC-CFC9-4401-8432-7F7254693751}"/>
              </a:ext>
            </a:extLst>
          </p:cNvPr>
          <p:cNvPicPr>
            <a:picLocks noChangeAspect="1"/>
          </p:cNvPicPr>
          <p:nvPr/>
        </p:nvPicPr>
        <p:blipFill>
          <a:blip r:embed="rId4"/>
          <a:stretch>
            <a:fillRect/>
          </a:stretch>
        </p:blipFill>
        <p:spPr>
          <a:xfrm flipH="1">
            <a:off x="6283635" y="5398392"/>
            <a:ext cx="57150" cy="88583"/>
          </a:xfrm>
          <a:prstGeom prst="rect">
            <a:avLst/>
          </a:prstGeom>
        </p:spPr>
      </p:pic>
      <p:sp>
        <p:nvSpPr>
          <p:cNvPr id="9" name="Rectangle 8">
            <a:extLst>
              <a:ext uri="{FF2B5EF4-FFF2-40B4-BE49-F238E27FC236}">
                <a16:creationId xmlns:a16="http://schemas.microsoft.com/office/drawing/2014/main" id="{2EFA0A53-4D8B-45AE-AE90-2C467FA6F4C7}"/>
              </a:ext>
            </a:extLst>
          </p:cNvPr>
          <p:cNvSpPr/>
          <p:nvPr/>
        </p:nvSpPr>
        <p:spPr>
          <a:xfrm>
            <a:off x="6324600" y="5334000"/>
            <a:ext cx="1600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8F7FF8B-A706-484C-AEBB-66FCAB534197}"/>
              </a:ext>
            </a:extLst>
          </p:cNvPr>
          <p:cNvSpPr/>
          <p:nvPr/>
        </p:nvSpPr>
        <p:spPr>
          <a:xfrm>
            <a:off x="762000" y="2133601"/>
            <a:ext cx="4572000" cy="538609"/>
          </a:xfrm>
          <a:prstGeom prst="rect">
            <a:avLst/>
          </a:prstGeom>
        </p:spPr>
        <p:txBody>
          <a:bodyPr>
            <a:spAutoFit/>
          </a:bodyPr>
          <a:lstStyle/>
          <a:p>
            <a:pPr marL="57150">
              <a:buSzPct val="110000"/>
              <a:defRPr/>
            </a:pPr>
            <a:endParaRPr lang="en-US" sz="1100" dirty="0">
              <a:solidFill>
                <a:srgbClr val="FF0000"/>
              </a:solidFill>
            </a:endParaRPr>
          </a:p>
          <a:p>
            <a:pPr marL="57150">
              <a:buSzPct val="110000"/>
              <a:defRPr/>
            </a:pPr>
            <a:endParaRPr lang="en-US" dirty="0"/>
          </a:p>
        </p:txBody>
      </p:sp>
      <p:sp>
        <p:nvSpPr>
          <p:cNvPr id="17" name="Oval 16">
            <a:extLst>
              <a:ext uri="{FF2B5EF4-FFF2-40B4-BE49-F238E27FC236}">
                <a16:creationId xmlns:a16="http://schemas.microsoft.com/office/drawing/2014/main" id="{9328242E-36FF-486C-BA3E-9F4EBC0ABC40}"/>
              </a:ext>
            </a:extLst>
          </p:cNvPr>
          <p:cNvSpPr/>
          <p:nvPr/>
        </p:nvSpPr>
        <p:spPr>
          <a:xfrm>
            <a:off x="1485900" y="3419992"/>
            <a:ext cx="3124200" cy="4485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957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A2474E8-7DB5-428B-8B6E-F8E94E7E4413}"/>
              </a:ext>
            </a:extLst>
          </p:cNvPr>
          <p:cNvPicPr>
            <a:picLocks noChangeAspect="1"/>
          </p:cNvPicPr>
          <p:nvPr/>
        </p:nvPicPr>
        <p:blipFill rotWithShape="1">
          <a:blip r:embed="rId3">
            <a:extLst>
              <a:ext uri="{28A0092B-C50C-407E-A947-70E740481C1C}">
                <a14:useLocalDpi xmlns:a14="http://schemas.microsoft.com/office/drawing/2010/main" val="0"/>
              </a:ext>
            </a:extLst>
          </a:blip>
          <a:srcRect t="65593"/>
          <a:stretch/>
        </p:blipFill>
        <p:spPr>
          <a:xfrm>
            <a:off x="1952001" y="3374406"/>
            <a:ext cx="5759866" cy="1424243"/>
          </a:xfrm>
          <a:prstGeom prst="rect">
            <a:avLst/>
          </a:prstGeom>
        </p:spPr>
      </p:pic>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304800" y="1303213"/>
            <a:ext cx="8534400" cy="4251573"/>
          </a:xfrm>
        </p:spPr>
        <p:txBody>
          <a:bodyPr/>
          <a:lstStyle/>
          <a:p>
            <a:pPr marL="57150" indent="0" algn="ctr">
              <a:spcBef>
                <a:spcPct val="0"/>
              </a:spcBef>
              <a:buSzPct val="110000"/>
              <a:buNone/>
              <a:defRPr/>
            </a:pPr>
            <a:r>
              <a:rPr lang="en-US" altLang="en-US" sz="2200" dirty="0"/>
              <a:t>Review All Comments Link</a:t>
            </a:r>
            <a:endParaRPr lang="en-US" altLang="en-US" sz="2200" i="1" dirty="0"/>
          </a:p>
          <a:p>
            <a:pPr marL="57150" indent="0">
              <a:spcBef>
                <a:spcPct val="0"/>
              </a:spcBef>
              <a:buSzPct val="110000"/>
              <a:buNone/>
              <a:defRPr/>
            </a:pPr>
            <a:endParaRPr lang="en-US" altLang="en-US" sz="2200" dirty="0"/>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09600" y="533400"/>
            <a:ext cx="7848600" cy="1200329"/>
          </a:xfrm>
          <a:prstGeom prst="rect">
            <a:avLst/>
          </a:prstGeom>
          <a:noFill/>
        </p:spPr>
        <p:txBody>
          <a:bodyPr wrap="square" rtlCol="0">
            <a:spAutoFit/>
          </a:bodyPr>
          <a:lstStyle/>
          <a:p>
            <a:pPr marL="514350" indent="-514350">
              <a:buFont typeface="+mj-lt"/>
              <a:buAutoNum type="romanUcPeriod" startAt="3"/>
            </a:pPr>
            <a:r>
              <a:rPr lang="en-US" sz="2400" b="1" dirty="0">
                <a:latin typeface="+mn-lt"/>
              </a:rPr>
              <a:t> RCA Review by PSRS - </a:t>
            </a:r>
            <a:r>
              <a:rPr lang="en-US" sz="2400" b="1" i="1" dirty="0">
                <a:latin typeface="+mn-lt"/>
              </a:rPr>
              <a:t>continued</a:t>
            </a:r>
          </a:p>
          <a:p>
            <a:br>
              <a:rPr lang="en-US" sz="2400" dirty="0">
                <a:latin typeface="+mn-lt"/>
              </a:rPr>
            </a:br>
            <a:endParaRPr lang="en-US" sz="2400" dirty="0">
              <a:latin typeface="+mn-lt"/>
            </a:endParaRPr>
          </a:p>
        </p:txBody>
      </p:sp>
      <p:sp>
        <p:nvSpPr>
          <p:cNvPr id="2" name="Rectangle 1">
            <a:extLst>
              <a:ext uri="{FF2B5EF4-FFF2-40B4-BE49-F238E27FC236}">
                <a16:creationId xmlns:a16="http://schemas.microsoft.com/office/drawing/2014/main" id="{98F7FF8B-A706-484C-AEBB-66FCAB534197}"/>
              </a:ext>
            </a:extLst>
          </p:cNvPr>
          <p:cNvSpPr/>
          <p:nvPr/>
        </p:nvSpPr>
        <p:spPr>
          <a:xfrm>
            <a:off x="762000" y="2133601"/>
            <a:ext cx="4572000" cy="538609"/>
          </a:xfrm>
          <a:prstGeom prst="rect">
            <a:avLst/>
          </a:prstGeom>
        </p:spPr>
        <p:txBody>
          <a:bodyPr>
            <a:spAutoFit/>
          </a:bodyPr>
          <a:lstStyle/>
          <a:p>
            <a:pPr marL="57150">
              <a:buSzPct val="110000"/>
              <a:defRPr/>
            </a:pPr>
            <a:endParaRPr lang="en-US" sz="1100" dirty="0">
              <a:solidFill>
                <a:srgbClr val="FF0000"/>
              </a:solidFill>
            </a:endParaRPr>
          </a:p>
          <a:p>
            <a:pPr marL="57150">
              <a:buSzPct val="110000"/>
              <a:defRPr/>
            </a:pPr>
            <a:endParaRPr lang="en-US" dirty="0"/>
          </a:p>
        </p:txBody>
      </p:sp>
      <p:sp>
        <p:nvSpPr>
          <p:cNvPr id="19" name="Rectangle 18">
            <a:extLst>
              <a:ext uri="{FF2B5EF4-FFF2-40B4-BE49-F238E27FC236}">
                <a16:creationId xmlns:a16="http://schemas.microsoft.com/office/drawing/2014/main" id="{4130981F-BCE8-4B40-A8DE-88CB9115CA95}"/>
              </a:ext>
            </a:extLst>
          </p:cNvPr>
          <p:cNvSpPr/>
          <p:nvPr/>
        </p:nvSpPr>
        <p:spPr>
          <a:xfrm>
            <a:off x="2362200" y="2183111"/>
            <a:ext cx="1083607" cy="105491"/>
          </a:xfrm>
          <a:prstGeom prst="rect">
            <a:avLst/>
          </a:prstGeom>
          <a:solidFill>
            <a:srgbClr val="E7E9EB"/>
          </a:solidFill>
          <a:ln>
            <a:solidFill>
              <a:srgbClr val="E7E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A97065A-71F6-4696-BFD6-6412CD0DCDCD}"/>
              </a:ext>
            </a:extLst>
          </p:cNvPr>
          <p:cNvSpPr/>
          <p:nvPr/>
        </p:nvSpPr>
        <p:spPr>
          <a:xfrm>
            <a:off x="2362200" y="3428999"/>
            <a:ext cx="1083606" cy="139377"/>
          </a:xfrm>
          <a:prstGeom prst="rect">
            <a:avLst/>
          </a:prstGeom>
          <a:solidFill>
            <a:srgbClr val="E7E9EB"/>
          </a:solidFill>
          <a:ln>
            <a:solidFill>
              <a:srgbClr val="E7E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74D15F4-6877-4FFD-9355-6E406B3FD142}"/>
              </a:ext>
            </a:extLst>
          </p:cNvPr>
          <p:cNvSpPr/>
          <p:nvPr/>
        </p:nvSpPr>
        <p:spPr>
          <a:xfrm>
            <a:off x="2622134" y="3622969"/>
            <a:ext cx="1083606" cy="139377"/>
          </a:xfrm>
          <a:prstGeom prst="rect">
            <a:avLst/>
          </a:prstGeom>
          <a:solidFill>
            <a:srgbClr val="E7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4CD69C0-EC54-4F17-8BCA-3B47F74E8A54}"/>
              </a:ext>
            </a:extLst>
          </p:cNvPr>
          <p:cNvPicPr>
            <a:picLocks noChangeAspect="1"/>
          </p:cNvPicPr>
          <p:nvPr/>
        </p:nvPicPr>
        <p:blipFill rotWithShape="1">
          <a:blip r:embed="rId4"/>
          <a:srcRect b="16290"/>
          <a:stretch/>
        </p:blipFill>
        <p:spPr>
          <a:xfrm>
            <a:off x="1979516" y="3447237"/>
            <a:ext cx="2368842" cy="139377"/>
          </a:xfrm>
          <a:prstGeom prst="rect">
            <a:avLst/>
          </a:prstGeom>
        </p:spPr>
      </p:pic>
      <p:pic>
        <p:nvPicPr>
          <p:cNvPr id="12" name="Picture 11">
            <a:extLst>
              <a:ext uri="{FF2B5EF4-FFF2-40B4-BE49-F238E27FC236}">
                <a16:creationId xmlns:a16="http://schemas.microsoft.com/office/drawing/2014/main" id="{39AF1E32-3B3A-47D2-99B8-5933B54B9A67}"/>
              </a:ext>
            </a:extLst>
          </p:cNvPr>
          <p:cNvPicPr>
            <a:picLocks noChangeAspect="1"/>
          </p:cNvPicPr>
          <p:nvPr/>
        </p:nvPicPr>
        <p:blipFill rotWithShape="1">
          <a:blip r:embed="rId3">
            <a:extLst>
              <a:ext uri="{28A0092B-C50C-407E-A947-70E740481C1C}">
                <a14:useLocalDpi xmlns:a14="http://schemas.microsoft.com/office/drawing/2010/main" val="0"/>
              </a:ext>
            </a:extLst>
          </a:blip>
          <a:srcRect b="63136"/>
          <a:stretch/>
        </p:blipFill>
        <p:spPr>
          <a:xfrm>
            <a:off x="1952001" y="1903070"/>
            <a:ext cx="5759866" cy="1525929"/>
          </a:xfrm>
          <a:prstGeom prst="rect">
            <a:avLst/>
          </a:prstGeom>
        </p:spPr>
      </p:pic>
      <p:sp>
        <p:nvSpPr>
          <p:cNvPr id="13" name="Rectangle 12">
            <a:extLst>
              <a:ext uri="{FF2B5EF4-FFF2-40B4-BE49-F238E27FC236}">
                <a16:creationId xmlns:a16="http://schemas.microsoft.com/office/drawing/2014/main" id="{75397A13-2022-4AD2-AC37-C4C9DB6704DF}"/>
              </a:ext>
            </a:extLst>
          </p:cNvPr>
          <p:cNvSpPr/>
          <p:nvPr/>
        </p:nvSpPr>
        <p:spPr>
          <a:xfrm>
            <a:off x="2622134" y="2338103"/>
            <a:ext cx="1083606" cy="105491"/>
          </a:xfrm>
          <a:prstGeom prst="rect">
            <a:avLst/>
          </a:prstGeom>
          <a:solidFill>
            <a:srgbClr val="E7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4542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909EB0-BEC9-45A0-A5C1-DBBA588A7123}"/>
              </a:ext>
            </a:extLst>
          </p:cNvPr>
          <p:cNvSpPr/>
          <p:nvPr/>
        </p:nvSpPr>
        <p:spPr>
          <a:xfrm>
            <a:off x="4081468" y="3971070"/>
            <a:ext cx="1676412"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304800" y="1303213"/>
            <a:ext cx="8534400" cy="4251573"/>
          </a:xfrm>
        </p:spPr>
        <p:txBody>
          <a:bodyPr/>
          <a:lstStyle/>
          <a:p>
            <a:pPr marL="57150" indent="0" algn="ctr">
              <a:spcBef>
                <a:spcPct val="0"/>
              </a:spcBef>
              <a:buSzPct val="110000"/>
              <a:buNone/>
              <a:defRPr/>
            </a:pPr>
            <a:r>
              <a:rPr lang="en-US" altLang="en-US" sz="2200" dirty="0"/>
              <a:t>Edit RCA</a:t>
            </a:r>
          </a:p>
          <a:p>
            <a:pPr marL="57150" indent="0" algn="ctr">
              <a:spcBef>
                <a:spcPct val="0"/>
              </a:spcBef>
              <a:buSzPct val="110000"/>
              <a:buNone/>
              <a:defRPr/>
            </a:pPr>
            <a:endParaRPr lang="en-US" altLang="en-US" sz="2200" dirty="0"/>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09600" y="533400"/>
            <a:ext cx="7848600" cy="1200329"/>
          </a:xfrm>
          <a:prstGeom prst="rect">
            <a:avLst/>
          </a:prstGeom>
          <a:noFill/>
        </p:spPr>
        <p:txBody>
          <a:bodyPr wrap="square" rtlCol="0">
            <a:spAutoFit/>
          </a:bodyPr>
          <a:lstStyle/>
          <a:p>
            <a:pPr marL="514350" indent="-514350">
              <a:buFont typeface="+mj-lt"/>
              <a:buAutoNum type="romanUcPeriod" startAt="3"/>
            </a:pPr>
            <a:r>
              <a:rPr lang="en-US" sz="2400" b="1" dirty="0">
                <a:latin typeface="+mn-lt"/>
              </a:rPr>
              <a:t> RCA Review by PSRS - </a:t>
            </a:r>
            <a:r>
              <a:rPr lang="en-US" sz="2400" b="1" i="1" dirty="0">
                <a:latin typeface="+mn-lt"/>
              </a:rPr>
              <a:t>continued</a:t>
            </a:r>
          </a:p>
          <a:p>
            <a:br>
              <a:rPr lang="en-US" sz="2400" dirty="0">
                <a:latin typeface="+mn-lt"/>
              </a:rPr>
            </a:br>
            <a:endParaRPr lang="en-US" sz="2400" dirty="0">
              <a:latin typeface="+mn-lt"/>
            </a:endParaRPr>
          </a:p>
        </p:txBody>
      </p:sp>
      <p:pic>
        <p:nvPicPr>
          <p:cNvPr id="8" name="Picture 7">
            <a:extLst>
              <a:ext uri="{FF2B5EF4-FFF2-40B4-BE49-F238E27FC236}">
                <a16:creationId xmlns:a16="http://schemas.microsoft.com/office/drawing/2014/main" id="{6E716CDC-CFC9-4401-8432-7F7254693751}"/>
              </a:ext>
            </a:extLst>
          </p:cNvPr>
          <p:cNvPicPr>
            <a:picLocks noChangeAspect="1"/>
          </p:cNvPicPr>
          <p:nvPr/>
        </p:nvPicPr>
        <p:blipFill>
          <a:blip r:embed="rId3"/>
          <a:stretch>
            <a:fillRect/>
          </a:stretch>
        </p:blipFill>
        <p:spPr>
          <a:xfrm flipH="1">
            <a:off x="6283635" y="5398392"/>
            <a:ext cx="57150" cy="88583"/>
          </a:xfrm>
          <a:prstGeom prst="rect">
            <a:avLst/>
          </a:prstGeom>
        </p:spPr>
      </p:pic>
      <p:sp>
        <p:nvSpPr>
          <p:cNvPr id="9" name="Rectangle 8">
            <a:extLst>
              <a:ext uri="{FF2B5EF4-FFF2-40B4-BE49-F238E27FC236}">
                <a16:creationId xmlns:a16="http://schemas.microsoft.com/office/drawing/2014/main" id="{2EFA0A53-4D8B-45AE-AE90-2C467FA6F4C7}"/>
              </a:ext>
            </a:extLst>
          </p:cNvPr>
          <p:cNvSpPr/>
          <p:nvPr/>
        </p:nvSpPr>
        <p:spPr>
          <a:xfrm>
            <a:off x="6324600" y="5334000"/>
            <a:ext cx="1600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8F7FF8B-A706-484C-AEBB-66FCAB534197}"/>
              </a:ext>
            </a:extLst>
          </p:cNvPr>
          <p:cNvSpPr/>
          <p:nvPr/>
        </p:nvSpPr>
        <p:spPr>
          <a:xfrm>
            <a:off x="762000" y="2133601"/>
            <a:ext cx="4572000" cy="538609"/>
          </a:xfrm>
          <a:prstGeom prst="rect">
            <a:avLst/>
          </a:prstGeom>
        </p:spPr>
        <p:txBody>
          <a:bodyPr>
            <a:spAutoFit/>
          </a:bodyPr>
          <a:lstStyle/>
          <a:p>
            <a:pPr marL="57150">
              <a:buSzPct val="110000"/>
              <a:defRPr/>
            </a:pPr>
            <a:endParaRPr lang="en-US" sz="1100" dirty="0">
              <a:solidFill>
                <a:srgbClr val="FF0000"/>
              </a:solidFill>
            </a:endParaRPr>
          </a:p>
          <a:p>
            <a:pPr marL="57150">
              <a:buSzPct val="110000"/>
              <a:defRPr/>
            </a:pPr>
            <a:endParaRPr lang="en-US" dirty="0"/>
          </a:p>
        </p:txBody>
      </p:sp>
      <p:sp>
        <p:nvSpPr>
          <p:cNvPr id="14" name="Rectangle 13">
            <a:extLst>
              <a:ext uri="{FF2B5EF4-FFF2-40B4-BE49-F238E27FC236}">
                <a16:creationId xmlns:a16="http://schemas.microsoft.com/office/drawing/2014/main" id="{99F5C096-6DA7-4263-B4F4-B6F408C23B87}"/>
              </a:ext>
            </a:extLst>
          </p:cNvPr>
          <p:cNvSpPr/>
          <p:nvPr/>
        </p:nvSpPr>
        <p:spPr>
          <a:xfrm>
            <a:off x="5257800" y="3276600"/>
            <a:ext cx="1676400" cy="8858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F84840AC-F46C-4F79-90E8-CCAA2F393F06}"/>
              </a:ext>
            </a:extLst>
          </p:cNvPr>
          <p:cNvGrpSpPr/>
          <p:nvPr/>
        </p:nvGrpSpPr>
        <p:grpSpPr>
          <a:xfrm>
            <a:off x="1156962" y="1851939"/>
            <a:ext cx="6764294" cy="3859217"/>
            <a:chOff x="1156962" y="1851939"/>
            <a:chExt cx="6764294" cy="3859217"/>
          </a:xfrm>
        </p:grpSpPr>
        <p:pic>
          <p:nvPicPr>
            <p:cNvPr id="23" name="Picture 22">
              <a:extLst>
                <a:ext uri="{FF2B5EF4-FFF2-40B4-BE49-F238E27FC236}">
                  <a16:creationId xmlns:a16="http://schemas.microsoft.com/office/drawing/2014/main" id="{FAA743D0-2A5D-48DC-948F-82EE34FF73D6}"/>
                </a:ext>
              </a:extLst>
            </p:cNvPr>
            <p:cNvPicPr>
              <a:picLocks noChangeAspect="1"/>
            </p:cNvPicPr>
            <p:nvPr/>
          </p:nvPicPr>
          <p:blipFill rotWithShape="1">
            <a:blip r:embed="rId4">
              <a:extLst>
                <a:ext uri="{28A0092B-C50C-407E-A947-70E740481C1C}">
                  <a14:useLocalDpi xmlns:a14="http://schemas.microsoft.com/office/drawing/2010/main" val="0"/>
                </a:ext>
              </a:extLst>
            </a:blip>
            <a:srcRect l="1948" t="64141" r="2746" b="19332"/>
            <a:stretch/>
          </p:blipFill>
          <p:spPr>
            <a:xfrm>
              <a:off x="1156962" y="1851939"/>
              <a:ext cx="6764294" cy="775231"/>
            </a:xfrm>
            <a:prstGeom prst="rect">
              <a:avLst/>
            </a:prstGeom>
          </p:spPr>
        </p:pic>
        <p:pic>
          <p:nvPicPr>
            <p:cNvPr id="15" name="Picture 14">
              <a:extLst>
                <a:ext uri="{FF2B5EF4-FFF2-40B4-BE49-F238E27FC236}">
                  <a16:creationId xmlns:a16="http://schemas.microsoft.com/office/drawing/2014/main" id="{8136B9A3-31EE-4CC4-87B8-FDD9DAF4C863}"/>
                </a:ext>
              </a:extLst>
            </p:cNvPr>
            <p:cNvPicPr>
              <a:picLocks noChangeAspect="1"/>
            </p:cNvPicPr>
            <p:nvPr/>
          </p:nvPicPr>
          <p:blipFill>
            <a:blip r:embed="rId5"/>
            <a:stretch>
              <a:fillRect/>
            </a:stretch>
          </p:blipFill>
          <p:spPr>
            <a:xfrm>
              <a:off x="1164157" y="2402905"/>
              <a:ext cx="6739485" cy="3308251"/>
            </a:xfrm>
            <a:prstGeom prst="rect">
              <a:avLst/>
            </a:prstGeom>
          </p:spPr>
        </p:pic>
      </p:grpSp>
      <p:sp>
        <p:nvSpPr>
          <p:cNvPr id="5" name="Oval 4">
            <a:extLst>
              <a:ext uri="{FF2B5EF4-FFF2-40B4-BE49-F238E27FC236}">
                <a16:creationId xmlns:a16="http://schemas.microsoft.com/office/drawing/2014/main" id="{31B9AFAB-E8CC-4F3C-96C4-1F312FA55A61}"/>
              </a:ext>
            </a:extLst>
          </p:cNvPr>
          <p:cNvSpPr/>
          <p:nvPr/>
        </p:nvSpPr>
        <p:spPr>
          <a:xfrm>
            <a:off x="990600" y="1870198"/>
            <a:ext cx="1219200" cy="608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FAB21FA9-88E5-4978-9EF4-A67312A7F10D}"/>
              </a:ext>
            </a:extLst>
          </p:cNvPr>
          <p:cNvGrpSpPr/>
          <p:nvPr/>
        </p:nvGrpSpPr>
        <p:grpSpPr>
          <a:xfrm>
            <a:off x="1768414" y="3320891"/>
            <a:ext cx="4743450" cy="1823725"/>
            <a:chOff x="1752600" y="3353905"/>
            <a:chExt cx="4743450" cy="1823725"/>
          </a:xfrm>
        </p:grpSpPr>
        <p:sp>
          <p:nvSpPr>
            <p:cNvPr id="27" name="TextBox 26">
              <a:extLst>
                <a:ext uri="{FF2B5EF4-FFF2-40B4-BE49-F238E27FC236}">
                  <a16:creationId xmlns:a16="http://schemas.microsoft.com/office/drawing/2014/main" id="{7C012918-9431-4B4F-BF9D-AAD0EDEB580D}"/>
                </a:ext>
              </a:extLst>
            </p:cNvPr>
            <p:cNvSpPr txBox="1"/>
            <p:nvPr/>
          </p:nvSpPr>
          <p:spPr>
            <a:xfrm>
              <a:off x="1752600" y="3365183"/>
              <a:ext cx="4743450" cy="1812447"/>
            </a:xfrm>
            <a:prstGeom prst="rect">
              <a:avLst/>
            </a:prstGeom>
            <a:solidFill>
              <a:schemeClr val="bg1"/>
            </a:solidFill>
          </p:spPr>
          <p:txBody>
            <a:bodyPr wrap="square" rtlCol="0">
              <a:spAutoFit/>
            </a:bodyPr>
            <a:lstStyle/>
            <a:p>
              <a:endParaRPr lang="en-US" dirty="0"/>
            </a:p>
          </p:txBody>
        </p:sp>
        <p:pic>
          <p:nvPicPr>
            <p:cNvPr id="28" name="Picture 27">
              <a:extLst>
                <a:ext uri="{FF2B5EF4-FFF2-40B4-BE49-F238E27FC236}">
                  <a16:creationId xmlns:a16="http://schemas.microsoft.com/office/drawing/2014/main" id="{BCD4C09C-FE5F-4716-9DFD-AC1A99602513}"/>
                </a:ext>
              </a:extLst>
            </p:cNvPr>
            <p:cNvPicPr>
              <a:picLocks noChangeAspect="1"/>
            </p:cNvPicPr>
            <p:nvPr/>
          </p:nvPicPr>
          <p:blipFill>
            <a:blip r:embed="rId6"/>
            <a:stretch>
              <a:fillRect/>
            </a:stretch>
          </p:blipFill>
          <p:spPr>
            <a:xfrm>
              <a:off x="1752601" y="3353905"/>
              <a:ext cx="2438400" cy="1016637"/>
            </a:xfrm>
            <a:prstGeom prst="rect">
              <a:avLst/>
            </a:prstGeom>
          </p:spPr>
        </p:pic>
      </p:grpSp>
    </p:spTree>
    <p:extLst>
      <p:ext uri="{BB962C8B-B14F-4D97-AF65-F5344CB8AC3E}">
        <p14:creationId xmlns:p14="http://schemas.microsoft.com/office/powerpoint/2010/main" val="256501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909EB0-BEC9-45A0-A5C1-DBBA588A7123}"/>
              </a:ext>
            </a:extLst>
          </p:cNvPr>
          <p:cNvSpPr/>
          <p:nvPr/>
        </p:nvSpPr>
        <p:spPr>
          <a:xfrm>
            <a:off x="4081468" y="3971070"/>
            <a:ext cx="1676412"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304800" y="1303213"/>
            <a:ext cx="8534400" cy="4251573"/>
          </a:xfrm>
        </p:spPr>
        <p:txBody>
          <a:bodyPr/>
          <a:lstStyle/>
          <a:p>
            <a:pPr marL="57150" indent="0" algn="ctr">
              <a:spcBef>
                <a:spcPct val="0"/>
              </a:spcBef>
              <a:buSzPct val="110000"/>
              <a:buNone/>
              <a:defRPr/>
            </a:pPr>
            <a:r>
              <a:rPr lang="en-US" altLang="en-US" sz="2200" dirty="0"/>
              <a:t>Re-Submit Edited RCA</a:t>
            </a:r>
          </a:p>
          <a:p>
            <a:pPr marL="57150" indent="0" algn="ctr">
              <a:spcBef>
                <a:spcPct val="0"/>
              </a:spcBef>
              <a:buSzPct val="110000"/>
              <a:buNone/>
              <a:defRPr/>
            </a:pPr>
            <a:endParaRPr lang="en-US" altLang="en-US" sz="2200" dirty="0"/>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09600" y="533400"/>
            <a:ext cx="7848600" cy="1200329"/>
          </a:xfrm>
          <a:prstGeom prst="rect">
            <a:avLst/>
          </a:prstGeom>
          <a:noFill/>
        </p:spPr>
        <p:txBody>
          <a:bodyPr wrap="square" rtlCol="0">
            <a:spAutoFit/>
          </a:bodyPr>
          <a:lstStyle/>
          <a:p>
            <a:pPr marL="514350" indent="-514350">
              <a:buFont typeface="+mj-lt"/>
              <a:buAutoNum type="romanUcPeriod" startAt="3"/>
            </a:pPr>
            <a:r>
              <a:rPr lang="en-US" sz="2400" b="1" dirty="0">
                <a:latin typeface="+mn-lt"/>
              </a:rPr>
              <a:t> RCA Review by PSRS - </a:t>
            </a:r>
            <a:r>
              <a:rPr lang="en-US" sz="2400" b="1" i="1" dirty="0">
                <a:latin typeface="+mn-lt"/>
              </a:rPr>
              <a:t>continued</a:t>
            </a:r>
          </a:p>
          <a:p>
            <a:br>
              <a:rPr lang="en-US" sz="2400" dirty="0">
                <a:latin typeface="+mn-lt"/>
              </a:rPr>
            </a:br>
            <a:endParaRPr lang="en-US" sz="2400" dirty="0">
              <a:latin typeface="+mn-lt"/>
            </a:endParaRPr>
          </a:p>
        </p:txBody>
      </p:sp>
      <p:sp>
        <p:nvSpPr>
          <p:cNvPr id="11" name="Rectangle 10">
            <a:extLst>
              <a:ext uri="{FF2B5EF4-FFF2-40B4-BE49-F238E27FC236}">
                <a16:creationId xmlns:a16="http://schemas.microsoft.com/office/drawing/2014/main" id="{BE6D5798-59AA-4A3F-8DD7-E4D6934A196B}"/>
              </a:ext>
            </a:extLst>
          </p:cNvPr>
          <p:cNvSpPr/>
          <p:nvPr/>
        </p:nvSpPr>
        <p:spPr>
          <a:xfrm>
            <a:off x="1219200" y="4724399"/>
            <a:ext cx="685800" cy="238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8F7FF8B-A706-484C-AEBB-66FCAB534197}"/>
              </a:ext>
            </a:extLst>
          </p:cNvPr>
          <p:cNvSpPr/>
          <p:nvPr/>
        </p:nvSpPr>
        <p:spPr>
          <a:xfrm>
            <a:off x="762000" y="2133601"/>
            <a:ext cx="4572000" cy="538609"/>
          </a:xfrm>
          <a:prstGeom prst="rect">
            <a:avLst/>
          </a:prstGeom>
        </p:spPr>
        <p:txBody>
          <a:bodyPr>
            <a:spAutoFit/>
          </a:bodyPr>
          <a:lstStyle/>
          <a:p>
            <a:pPr marL="57150">
              <a:buSzPct val="110000"/>
              <a:defRPr/>
            </a:pPr>
            <a:endParaRPr lang="en-US" sz="1100" dirty="0">
              <a:solidFill>
                <a:srgbClr val="FF0000"/>
              </a:solidFill>
            </a:endParaRPr>
          </a:p>
          <a:p>
            <a:pPr marL="57150">
              <a:buSzPct val="110000"/>
              <a:defRPr/>
            </a:pPr>
            <a:endParaRPr lang="en-US" dirty="0"/>
          </a:p>
        </p:txBody>
      </p:sp>
      <p:sp>
        <p:nvSpPr>
          <p:cNvPr id="14" name="Rectangle 13">
            <a:extLst>
              <a:ext uri="{FF2B5EF4-FFF2-40B4-BE49-F238E27FC236}">
                <a16:creationId xmlns:a16="http://schemas.microsoft.com/office/drawing/2014/main" id="{99F5C096-6DA7-4263-B4F4-B6F408C23B87}"/>
              </a:ext>
            </a:extLst>
          </p:cNvPr>
          <p:cNvSpPr/>
          <p:nvPr/>
        </p:nvSpPr>
        <p:spPr>
          <a:xfrm>
            <a:off x="5257800" y="3276600"/>
            <a:ext cx="1676400" cy="8858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8C72B17-A74A-4907-BF10-5296FA94C720}"/>
              </a:ext>
            </a:extLst>
          </p:cNvPr>
          <p:cNvPicPr>
            <a:picLocks noChangeAspect="1"/>
          </p:cNvPicPr>
          <p:nvPr/>
        </p:nvPicPr>
        <p:blipFill rotWithShape="1">
          <a:blip r:embed="rId3"/>
          <a:srcRect b="40566"/>
          <a:stretch/>
        </p:blipFill>
        <p:spPr>
          <a:xfrm>
            <a:off x="1104900" y="2019299"/>
            <a:ext cx="7048500" cy="2400301"/>
          </a:xfrm>
          <a:prstGeom prst="rect">
            <a:avLst/>
          </a:prstGeom>
        </p:spPr>
      </p:pic>
      <p:sp>
        <p:nvSpPr>
          <p:cNvPr id="5" name="Oval 4">
            <a:extLst>
              <a:ext uri="{FF2B5EF4-FFF2-40B4-BE49-F238E27FC236}">
                <a16:creationId xmlns:a16="http://schemas.microsoft.com/office/drawing/2014/main" id="{7EADB604-F52F-49C8-9D08-33BA172CEEA5}"/>
              </a:ext>
            </a:extLst>
          </p:cNvPr>
          <p:cNvSpPr/>
          <p:nvPr/>
        </p:nvSpPr>
        <p:spPr>
          <a:xfrm>
            <a:off x="6858000" y="3969573"/>
            <a:ext cx="11811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89F1168-3127-45D8-A8AB-B1ACD1E89811}"/>
              </a:ext>
            </a:extLst>
          </p:cNvPr>
          <p:cNvSpPr/>
          <p:nvPr/>
        </p:nvSpPr>
        <p:spPr>
          <a:xfrm>
            <a:off x="1905000" y="2590800"/>
            <a:ext cx="457200" cy="81410"/>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129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5EB79F-245D-43FF-8A36-2575F7F9BF71}"/>
              </a:ext>
            </a:extLst>
          </p:cNvPr>
          <p:cNvPicPr>
            <a:picLocks noChangeAspect="1"/>
          </p:cNvPicPr>
          <p:nvPr/>
        </p:nvPicPr>
        <p:blipFill rotWithShape="1">
          <a:blip r:embed="rId3">
            <a:extLst>
              <a:ext uri="{28A0092B-C50C-407E-A947-70E740481C1C}">
                <a14:useLocalDpi xmlns:a14="http://schemas.microsoft.com/office/drawing/2010/main" val="0"/>
              </a:ext>
            </a:extLst>
          </a:blip>
          <a:srcRect r="21647"/>
          <a:stretch/>
        </p:blipFill>
        <p:spPr>
          <a:xfrm>
            <a:off x="1143000" y="2381850"/>
            <a:ext cx="7287101" cy="2215329"/>
          </a:xfrm>
          <a:prstGeom prst="rect">
            <a:avLst/>
          </a:prstGeom>
        </p:spPr>
      </p:pic>
      <p:sp>
        <p:nvSpPr>
          <p:cNvPr id="4" name="TextBox 3">
            <a:extLst>
              <a:ext uri="{FF2B5EF4-FFF2-40B4-BE49-F238E27FC236}">
                <a16:creationId xmlns:a16="http://schemas.microsoft.com/office/drawing/2014/main" id="{BCFBDC3F-ABEE-4BAE-B164-10685511A0D0}"/>
              </a:ext>
            </a:extLst>
          </p:cNvPr>
          <p:cNvSpPr txBox="1"/>
          <p:nvPr/>
        </p:nvSpPr>
        <p:spPr>
          <a:xfrm>
            <a:off x="533400" y="397165"/>
            <a:ext cx="8153400" cy="1631216"/>
          </a:xfrm>
          <a:prstGeom prst="rect">
            <a:avLst/>
          </a:prstGeom>
          <a:noFill/>
        </p:spPr>
        <p:txBody>
          <a:bodyPr wrap="square" rtlCol="0">
            <a:spAutoFit/>
          </a:bodyPr>
          <a:lstStyle/>
          <a:p>
            <a:pPr marL="514350" indent="-514350">
              <a:buFont typeface="+mj-lt"/>
              <a:buAutoNum type="romanUcPeriod"/>
            </a:pPr>
            <a:r>
              <a:rPr lang="en-US" sz="2200" b="1" dirty="0">
                <a:latin typeface="+mn-lt"/>
              </a:rPr>
              <a:t>Preparing to Enter Root Cause Analysis and Action Plan</a:t>
            </a:r>
            <a:endParaRPr lang="en-US" sz="2200" b="1" i="1" dirty="0">
              <a:latin typeface="+mn-lt"/>
            </a:endParaRPr>
          </a:p>
          <a:p>
            <a:br>
              <a:rPr lang="en-US" sz="2800" dirty="0">
                <a:latin typeface="+mn-lt"/>
              </a:rPr>
            </a:br>
            <a:endParaRPr lang="en-US" sz="2800" dirty="0">
              <a:latin typeface="+mn-lt"/>
            </a:endParaRPr>
          </a:p>
        </p:txBody>
      </p:sp>
      <p:sp>
        <p:nvSpPr>
          <p:cNvPr id="5" name="TextBox 4">
            <a:extLst>
              <a:ext uri="{FF2B5EF4-FFF2-40B4-BE49-F238E27FC236}">
                <a16:creationId xmlns:a16="http://schemas.microsoft.com/office/drawing/2014/main" id="{2CB2EA5B-A9F3-43A5-85D7-243E6B1604D1}"/>
              </a:ext>
            </a:extLst>
          </p:cNvPr>
          <p:cNvSpPr txBox="1"/>
          <p:nvPr/>
        </p:nvSpPr>
        <p:spPr>
          <a:xfrm>
            <a:off x="1333500" y="1828800"/>
            <a:ext cx="6553200" cy="738664"/>
          </a:xfrm>
          <a:prstGeom prst="rect">
            <a:avLst/>
          </a:prstGeom>
          <a:noFill/>
        </p:spPr>
        <p:txBody>
          <a:bodyPr wrap="square" rtlCol="0">
            <a:spAutoFit/>
          </a:bodyPr>
          <a:lstStyle/>
          <a:p>
            <a:pPr algn="ctr"/>
            <a:r>
              <a:rPr lang="en-US" sz="2400" b="1" dirty="0">
                <a:latin typeface="Calibri" panose="020F0502020204030204" pitchFamily="34" charset="0"/>
              </a:rPr>
              <a:t>RCA Questions</a:t>
            </a:r>
          </a:p>
          <a:p>
            <a:pPr algn="ctr"/>
            <a:endParaRPr lang="en-US" dirty="0"/>
          </a:p>
        </p:txBody>
      </p:sp>
      <p:sp>
        <p:nvSpPr>
          <p:cNvPr id="14" name="Oval 13">
            <a:extLst>
              <a:ext uri="{FF2B5EF4-FFF2-40B4-BE49-F238E27FC236}">
                <a16:creationId xmlns:a16="http://schemas.microsoft.com/office/drawing/2014/main" id="{7BDC71C9-46B8-4463-A192-11531A22E409}"/>
              </a:ext>
            </a:extLst>
          </p:cNvPr>
          <p:cNvSpPr/>
          <p:nvPr/>
        </p:nvSpPr>
        <p:spPr>
          <a:xfrm>
            <a:off x="5463104" y="3405048"/>
            <a:ext cx="1576150" cy="460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a:extLst>
              <a:ext uri="{FF2B5EF4-FFF2-40B4-BE49-F238E27FC236}">
                <a16:creationId xmlns:a16="http://schemas.microsoft.com/office/drawing/2014/main" id="{95FF0CAE-F500-413B-93BD-119CC7D47CC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5096" t="27319" r="69606" b="39880"/>
          <a:stretch/>
        </p:blipFill>
        <p:spPr>
          <a:xfrm>
            <a:off x="1610096" y="3418201"/>
            <a:ext cx="3853008" cy="2662419"/>
          </a:xfrm>
        </p:spPr>
      </p:pic>
      <p:sp>
        <p:nvSpPr>
          <p:cNvPr id="15" name="Oval 14">
            <a:extLst>
              <a:ext uri="{FF2B5EF4-FFF2-40B4-BE49-F238E27FC236}">
                <a16:creationId xmlns:a16="http://schemas.microsoft.com/office/drawing/2014/main" id="{40A14DFC-447D-4BB4-AA74-67AE6DB138E9}"/>
              </a:ext>
            </a:extLst>
          </p:cNvPr>
          <p:cNvSpPr/>
          <p:nvPr/>
        </p:nvSpPr>
        <p:spPr>
          <a:xfrm>
            <a:off x="1636600" y="4069690"/>
            <a:ext cx="2325800" cy="2796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7476BF2-9F27-4EFD-A1C6-68C7245FB303}"/>
              </a:ext>
            </a:extLst>
          </p:cNvPr>
          <p:cNvSpPr/>
          <p:nvPr/>
        </p:nvSpPr>
        <p:spPr>
          <a:xfrm>
            <a:off x="2590800" y="3120514"/>
            <a:ext cx="838200" cy="460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305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E11F4-D305-413A-9455-98D8FCC43437}"/>
              </a:ext>
            </a:extLst>
          </p:cNvPr>
          <p:cNvSpPr>
            <a:spLocks noGrp="1"/>
          </p:cNvSpPr>
          <p:nvPr>
            <p:ph type="title"/>
          </p:nvPr>
        </p:nvSpPr>
        <p:spPr>
          <a:xfrm>
            <a:off x="873125" y="609600"/>
            <a:ext cx="6934200" cy="762000"/>
          </a:xfrm>
        </p:spPr>
        <p:txBody>
          <a:bodyPr/>
          <a:lstStyle/>
          <a:p>
            <a:pPr algn="l">
              <a:defRPr/>
            </a:pPr>
            <a:br>
              <a:rPr lang="en-US" dirty="0"/>
            </a:br>
            <a:br>
              <a:rPr lang="en-US" dirty="0"/>
            </a:br>
            <a:r>
              <a:rPr lang="en-US" sz="2400" dirty="0">
                <a:solidFill>
                  <a:schemeClr val="tx1"/>
                </a:solidFill>
                <a:effectLst/>
              </a:rPr>
              <a:t>III.</a:t>
            </a:r>
            <a:r>
              <a:rPr lang="en-US" sz="3600" dirty="0">
                <a:solidFill>
                  <a:schemeClr val="tx1"/>
                </a:solidFill>
                <a:effectLst/>
              </a:rPr>
              <a:t>	</a:t>
            </a:r>
            <a:r>
              <a:rPr lang="en-US" sz="2400" dirty="0">
                <a:solidFill>
                  <a:schemeClr val="tx1"/>
                </a:solidFill>
                <a:effectLst/>
              </a:rPr>
              <a:t>RCA Review by PSRS - </a:t>
            </a:r>
            <a:r>
              <a:rPr lang="en-US" sz="2400" i="1" dirty="0">
                <a:solidFill>
                  <a:schemeClr val="tx1"/>
                </a:solidFill>
                <a:effectLst/>
              </a:rPr>
              <a:t>continued</a:t>
            </a:r>
            <a:br>
              <a:rPr lang="en-US" sz="2400" dirty="0">
                <a:solidFill>
                  <a:srgbClr val="284C6A"/>
                </a:solidFill>
              </a:rPr>
            </a:br>
            <a:br>
              <a:rPr lang="en-US" sz="2400" i="1" dirty="0">
                <a:solidFill>
                  <a:schemeClr val="tx1"/>
                </a:solidFill>
              </a:rPr>
            </a:br>
            <a:br>
              <a:rPr lang="en-US" sz="2400"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DEA7A2C2-C188-4322-B514-C4955C16471B}"/>
              </a:ext>
            </a:extLst>
          </p:cNvPr>
          <p:cNvSpPr>
            <a:spLocks noGrp="1"/>
          </p:cNvSpPr>
          <p:nvPr>
            <p:ph idx="1"/>
          </p:nvPr>
        </p:nvSpPr>
        <p:spPr>
          <a:xfrm>
            <a:off x="644525" y="1371600"/>
            <a:ext cx="7391400" cy="4800600"/>
          </a:xfrm>
        </p:spPr>
        <p:txBody>
          <a:bodyPr/>
          <a:lstStyle/>
          <a:p>
            <a:pPr marL="0" indent="0">
              <a:spcBef>
                <a:spcPct val="0"/>
              </a:spcBef>
              <a:buSzPct val="110000"/>
              <a:buFont typeface="Times New Roman" panose="02020603050405020304" pitchFamily="18" charset="0"/>
              <a:buNone/>
              <a:defRPr/>
            </a:pPr>
            <a:r>
              <a:rPr lang="en-US" altLang="en-US" sz="2400" dirty="0">
                <a:latin typeface="Calibri" panose="020F0502020204030204" pitchFamily="34" charset="0"/>
              </a:rPr>
              <a:t>Email: RCA Complete:</a:t>
            </a: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r>
              <a:rPr lang="en-US" altLang="en-US" sz="2000" b="1" dirty="0">
                <a:latin typeface="Calibri" panose="020F0502020204030204" pitchFamily="34" charset="0"/>
              </a:rPr>
              <a:t>The RCA is closed</a:t>
            </a: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r>
              <a:rPr lang="en-US" altLang="en-US" sz="2000" b="1" dirty="0">
                <a:latin typeface="Calibri" panose="020F0502020204030204" pitchFamily="34" charset="0"/>
              </a:rPr>
              <a:t>Additional information or clarification may be requested to complete the RCA Review</a:t>
            </a: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r>
              <a:rPr lang="en-US" altLang="en-US" sz="2000" b="1" dirty="0">
                <a:latin typeface="Calibri" panose="020F0502020204030204" pitchFamily="34" charset="0"/>
              </a:rPr>
              <a:t>An email is sent to the </a:t>
            </a:r>
            <a:r>
              <a:rPr lang="en-US" altLang="en-US" sz="2000" b="1" dirty="0" err="1">
                <a:latin typeface="Calibri" panose="020F0502020204030204" pitchFamily="34" charset="0"/>
              </a:rPr>
              <a:t>FacAdmins</a:t>
            </a:r>
            <a:endParaRPr lang="en-US" altLang="en-US" sz="2000" b="1" dirty="0">
              <a:latin typeface="Calibri" panose="020F0502020204030204" pitchFamily="34" charset="0"/>
            </a:endParaRPr>
          </a:p>
          <a:p>
            <a:pPr marL="1314450" lvl="2" indent="-457200">
              <a:spcBef>
                <a:spcPct val="0"/>
              </a:spcBef>
              <a:buSzPct val="110000"/>
              <a:buFont typeface="Arial" panose="020B0604020202020204" pitchFamily="34" charset="0"/>
              <a:buChar char="•"/>
              <a:defRPr/>
            </a:pPr>
            <a:r>
              <a:rPr lang="en-US" i="1" dirty="0"/>
              <a:t>The status of this RCA has changed. Please log into the Patient Safety Reporting System to view the details and respond accordingly.</a:t>
            </a:r>
            <a:endParaRPr lang="en-US" altLang="en-US" sz="1800" b="1" i="1" dirty="0">
              <a:latin typeface="Calibri" panose="020F0502020204030204" pitchFamily="34" charset="0"/>
            </a:endParaRPr>
          </a:p>
          <a:p>
            <a:pPr marL="1314450" lvl="2" indent="-457200">
              <a:spcBef>
                <a:spcPct val="0"/>
              </a:spcBef>
              <a:buSzPct val="110000"/>
              <a:buFont typeface="Arial" panose="020B0604020202020204" pitchFamily="34" charset="0"/>
              <a:buChar char="•"/>
              <a:defRPr/>
            </a:pPr>
            <a:r>
              <a:rPr lang="en-US" altLang="en-US" sz="2000" dirty="0">
                <a:solidFill>
                  <a:srgbClr val="FF0000"/>
                </a:solidFill>
                <a:latin typeface="Calibri" panose="020F0502020204030204" pitchFamily="34" charset="0"/>
              </a:rPr>
              <a:t>Note: PSRS must be added as a safe sender so PSRS emails do not go to your spam folder</a:t>
            </a:r>
          </a:p>
          <a:p>
            <a:pPr marL="914400" lvl="1" indent="-457200">
              <a:spcBef>
                <a:spcPct val="0"/>
              </a:spcBef>
              <a:buSzPct val="110000"/>
              <a:buFont typeface="+mj-lt"/>
              <a:buAutoNum type="arabicPeriod"/>
              <a:defRPr/>
            </a:pPr>
            <a:endParaRPr lang="en-US" altLang="en-US" sz="2000" b="1" dirty="0">
              <a:latin typeface="Calibri" panose="020F0502020204030204" pitchFamily="34" charset="0"/>
              <a:cs typeface="Calibri" panose="020F0502020204030204" pitchFamily="34" charset="0"/>
            </a:endParaRPr>
          </a:p>
          <a:p>
            <a:pPr marL="457200" lvl="1" indent="0">
              <a:spcBef>
                <a:spcPct val="0"/>
              </a:spcBef>
              <a:buSzPct val="110000"/>
              <a:buNone/>
              <a:defRPr/>
            </a:pPr>
            <a:endParaRPr lang="en-US" altLang="en-US" sz="2000" b="1" dirty="0">
              <a:latin typeface="Calibri" panose="020F0502020204030204" pitchFamily="34" charset="0"/>
            </a:endParaRPr>
          </a:p>
        </p:txBody>
      </p:sp>
    </p:spTree>
    <p:extLst>
      <p:ext uri="{BB962C8B-B14F-4D97-AF65-F5344CB8AC3E}">
        <p14:creationId xmlns:p14="http://schemas.microsoft.com/office/powerpoint/2010/main" val="999203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E11F4-D305-413A-9455-98D8FCC43437}"/>
              </a:ext>
            </a:extLst>
          </p:cNvPr>
          <p:cNvSpPr>
            <a:spLocks noGrp="1"/>
          </p:cNvSpPr>
          <p:nvPr>
            <p:ph type="title"/>
          </p:nvPr>
        </p:nvSpPr>
        <p:spPr>
          <a:xfrm>
            <a:off x="873125" y="609600"/>
            <a:ext cx="6934200" cy="762000"/>
          </a:xfrm>
        </p:spPr>
        <p:txBody>
          <a:bodyPr/>
          <a:lstStyle/>
          <a:p>
            <a:pPr algn="l">
              <a:defRPr/>
            </a:pPr>
            <a:br>
              <a:rPr lang="en-US" dirty="0"/>
            </a:br>
            <a:br>
              <a:rPr lang="en-US" dirty="0"/>
            </a:br>
            <a:r>
              <a:rPr lang="en-US" sz="2400" dirty="0">
                <a:solidFill>
                  <a:schemeClr val="tx1"/>
                </a:solidFill>
                <a:effectLst/>
              </a:rPr>
              <a:t>III.  RCA Review by PSRS - </a:t>
            </a:r>
            <a:r>
              <a:rPr lang="en-US" sz="2400" i="1" dirty="0">
                <a:solidFill>
                  <a:schemeClr val="tx1"/>
                </a:solidFill>
                <a:effectLst/>
              </a:rPr>
              <a:t>continued</a:t>
            </a:r>
            <a:br>
              <a:rPr lang="en-US" sz="2400" dirty="0">
                <a:solidFill>
                  <a:srgbClr val="284C6A"/>
                </a:solidFill>
              </a:rPr>
            </a:br>
            <a:br>
              <a:rPr lang="en-US" sz="2400" i="1" dirty="0">
                <a:solidFill>
                  <a:schemeClr val="tx1"/>
                </a:solidFill>
              </a:rPr>
            </a:br>
            <a:br>
              <a:rPr lang="en-US" sz="2400"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DEA7A2C2-C188-4322-B514-C4955C16471B}"/>
              </a:ext>
            </a:extLst>
          </p:cNvPr>
          <p:cNvSpPr>
            <a:spLocks noGrp="1"/>
          </p:cNvSpPr>
          <p:nvPr>
            <p:ph idx="1"/>
          </p:nvPr>
        </p:nvSpPr>
        <p:spPr>
          <a:xfrm>
            <a:off x="644525" y="1371600"/>
            <a:ext cx="7391400" cy="4800600"/>
          </a:xfrm>
        </p:spPr>
        <p:txBody>
          <a:bodyPr/>
          <a:lstStyle/>
          <a:p>
            <a:pPr marL="0" indent="0">
              <a:spcBef>
                <a:spcPct val="0"/>
              </a:spcBef>
              <a:buSzPct val="110000"/>
              <a:buFont typeface="Times New Roman" panose="02020603050405020304" pitchFamily="18" charset="0"/>
              <a:buNone/>
              <a:defRPr/>
            </a:pPr>
            <a:r>
              <a:rPr lang="en-US" altLang="en-US" sz="2400" dirty="0">
                <a:latin typeface="Calibri" panose="020F0502020204030204" pitchFamily="34" charset="0"/>
              </a:rPr>
              <a:t>Email: RCA Complete </a:t>
            </a:r>
            <a:r>
              <a:rPr lang="en-US" altLang="en-US" sz="2400" i="1" dirty="0">
                <a:latin typeface="Calibri" panose="020F0502020204030204" pitchFamily="34" charset="0"/>
              </a:rPr>
              <a:t>continued:</a:t>
            </a:r>
          </a:p>
          <a:p>
            <a:pPr marL="457200" lvl="1" indent="0">
              <a:spcBef>
                <a:spcPct val="0"/>
              </a:spcBef>
              <a:buSzPct val="110000"/>
              <a:buNone/>
              <a:defRPr/>
            </a:pPr>
            <a:endParaRPr lang="en-US" altLang="en-US" sz="2400" b="1" dirty="0">
              <a:latin typeface="Calibri" panose="020F0502020204030204" pitchFamily="34" charset="0"/>
              <a:cs typeface="Calibri" panose="020F0502020204030204" pitchFamily="34" charset="0"/>
            </a:endParaRPr>
          </a:p>
          <a:p>
            <a:pPr marL="914400" lvl="1" indent="-457200">
              <a:spcBef>
                <a:spcPct val="0"/>
              </a:spcBef>
              <a:buSzPct val="110000"/>
              <a:buFont typeface="+mj-lt"/>
              <a:buAutoNum type="arabicPeriod" startAt="4"/>
              <a:defRPr/>
            </a:pPr>
            <a:r>
              <a:rPr lang="en-US" altLang="en-US" sz="2400" b="1" dirty="0">
                <a:latin typeface="Calibri" panose="020F0502020204030204" pitchFamily="34" charset="0"/>
                <a:cs typeface="Calibri" panose="020F0502020204030204" pitchFamily="34" charset="0"/>
              </a:rPr>
              <a:t>A Facility User must log into the PSRS to read the Status of the RCA, which will be located in the Communication log for that RCA, and respond accordingly.</a:t>
            </a:r>
          </a:p>
          <a:p>
            <a:pPr marL="914400" lvl="1" indent="-457200">
              <a:spcBef>
                <a:spcPct val="0"/>
              </a:spcBef>
              <a:buSzPct val="110000"/>
              <a:buFont typeface="+mj-lt"/>
              <a:buAutoNum type="arabicPeriod" startAt="4"/>
              <a:defRPr/>
            </a:pPr>
            <a:endParaRPr lang="en-US" altLang="en-US" sz="2400" b="1" dirty="0">
              <a:latin typeface="Calibri" panose="020F0502020204030204" pitchFamily="34" charset="0"/>
              <a:cs typeface="Calibri" panose="020F0502020204030204" pitchFamily="34" charset="0"/>
            </a:endParaRPr>
          </a:p>
          <a:p>
            <a:pPr marL="914400" lvl="1" indent="-457200">
              <a:spcBef>
                <a:spcPct val="0"/>
              </a:spcBef>
              <a:buSzPct val="110000"/>
              <a:buFont typeface="+mj-lt"/>
              <a:buAutoNum type="arabicPeriod" startAt="5"/>
              <a:defRPr/>
            </a:pPr>
            <a:r>
              <a:rPr lang="en-US" altLang="en-US" sz="2400" b="1" dirty="0">
                <a:latin typeface="Calibri" panose="020F0502020204030204" pitchFamily="34" charset="0"/>
              </a:rPr>
              <a:t>If requested, additional information may be sent to PSRS by</a:t>
            </a:r>
          </a:p>
          <a:p>
            <a:pPr marL="1771650" lvl="3" indent="-457200">
              <a:spcBef>
                <a:spcPct val="0"/>
              </a:spcBef>
              <a:buClr>
                <a:srgbClr val="CC9900"/>
              </a:buClr>
              <a:buSzPct val="110000"/>
              <a:buFont typeface="Arial" panose="020B0604020202020204" pitchFamily="34" charset="0"/>
              <a:buChar char="•"/>
              <a:defRPr/>
            </a:pPr>
            <a:r>
              <a:rPr lang="en-US" altLang="en-US" sz="2000" b="1" dirty="0">
                <a:latin typeface="Calibri" panose="020F0502020204030204" pitchFamily="34" charset="0"/>
              </a:rPr>
              <a:t>General Comment</a:t>
            </a:r>
          </a:p>
          <a:p>
            <a:pPr marL="1771650" lvl="3" indent="-457200">
              <a:spcBef>
                <a:spcPct val="0"/>
              </a:spcBef>
              <a:buClr>
                <a:srgbClr val="CC9900"/>
              </a:buClr>
              <a:buSzPct val="110000"/>
              <a:buFont typeface="Arial" panose="020B0604020202020204" pitchFamily="34" charset="0"/>
              <a:buChar char="•"/>
              <a:defRPr/>
            </a:pPr>
            <a:r>
              <a:rPr lang="en-US" altLang="en-US" sz="2000" b="1" dirty="0">
                <a:latin typeface="Calibri" panose="020F0502020204030204" pitchFamily="34" charset="0"/>
              </a:rPr>
              <a:t>Attachment (Upload Documentation)</a:t>
            </a:r>
          </a:p>
          <a:p>
            <a:pPr lvl="4" indent="-285750">
              <a:spcBef>
                <a:spcPct val="0"/>
              </a:spcBef>
              <a:buClr>
                <a:srgbClr val="CC9900"/>
              </a:buClr>
              <a:buSzPct val="110000"/>
              <a:buFont typeface="Arial" panose="020B0604020202020204" pitchFamily="34" charset="0"/>
              <a:buChar char="•"/>
              <a:defRPr/>
            </a:pPr>
            <a:r>
              <a:rPr lang="en-US" sz="1800" b="1" dirty="0">
                <a:latin typeface="Calibri" panose="020F0502020204030204" pitchFamily="34" charset="0"/>
                <a:cs typeface="Calibri" panose="020F0502020204030204" pitchFamily="34" charset="0"/>
              </a:rPr>
              <a:t>Covered in ‘Other Communications about the RCA’</a:t>
            </a:r>
          </a:p>
          <a:p>
            <a:pPr marL="914400" lvl="1" indent="-457200">
              <a:spcBef>
                <a:spcPct val="0"/>
              </a:spcBef>
              <a:buSzPct val="110000"/>
              <a:buFont typeface="+mj-lt"/>
              <a:buAutoNum type="arabicPeriod" startAt="4"/>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startAt="4"/>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startAt="4"/>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startAt="4"/>
              <a:defRPr/>
            </a:pPr>
            <a:endParaRPr lang="en-US" altLang="en-US" sz="2000" b="1" dirty="0">
              <a:latin typeface="Calibri" panose="020F0502020204030204" pitchFamily="34" charset="0"/>
            </a:endParaRPr>
          </a:p>
        </p:txBody>
      </p:sp>
    </p:spTree>
    <p:extLst>
      <p:ext uri="{BB962C8B-B14F-4D97-AF65-F5344CB8AC3E}">
        <p14:creationId xmlns:p14="http://schemas.microsoft.com/office/powerpoint/2010/main" val="2914617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A2CBC-C312-4D58-8418-431197656FB9}"/>
              </a:ext>
            </a:extLst>
          </p:cNvPr>
          <p:cNvSpPr>
            <a:spLocks noGrp="1"/>
          </p:cNvSpPr>
          <p:nvPr>
            <p:ph type="title"/>
          </p:nvPr>
        </p:nvSpPr>
        <p:spPr>
          <a:xfrm>
            <a:off x="228600" y="381000"/>
            <a:ext cx="6934200" cy="762000"/>
          </a:xfrm>
        </p:spPr>
        <p:txBody>
          <a:bodyPr/>
          <a:lstStyle/>
          <a:p>
            <a:r>
              <a:rPr lang="en-US" sz="2400" dirty="0">
                <a:solidFill>
                  <a:schemeClr val="tx1"/>
                </a:solidFill>
                <a:effectLst/>
              </a:rPr>
              <a:t>III.  RCA Review by PSRS - </a:t>
            </a:r>
            <a:r>
              <a:rPr lang="en-US" sz="2400" i="1" dirty="0">
                <a:solidFill>
                  <a:schemeClr val="tx1"/>
                </a:solidFill>
                <a:effectLst/>
              </a:rPr>
              <a:t>continue</a:t>
            </a:r>
            <a:endParaRPr lang="en-US" sz="2400" dirty="0">
              <a:effectLst/>
            </a:endParaRPr>
          </a:p>
        </p:txBody>
      </p:sp>
      <p:pic>
        <p:nvPicPr>
          <p:cNvPr id="7" name="Content Placeholder 6">
            <a:extLst>
              <a:ext uri="{FF2B5EF4-FFF2-40B4-BE49-F238E27FC236}">
                <a16:creationId xmlns:a16="http://schemas.microsoft.com/office/drawing/2014/main" id="{7058ECC4-D8F5-4520-B53A-016B80AE7D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752600"/>
            <a:ext cx="8001000" cy="4000500"/>
          </a:xfrm>
          <a:solidFill>
            <a:srgbClr val="FFFFFF"/>
          </a:solidFill>
          <a:ln>
            <a:noFill/>
          </a:ln>
        </p:spPr>
      </p:pic>
      <p:sp>
        <p:nvSpPr>
          <p:cNvPr id="8" name="Rectangle 7">
            <a:extLst>
              <a:ext uri="{FF2B5EF4-FFF2-40B4-BE49-F238E27FC236}">
                <a16:creationId xmlns:a16="http://schemas.microsoft.com/office/drawing/2014/main" id="{C8438AA5-1479-48C7-ACF5-0721D3BFC46D}"/>
              </a:ext>
            </a:extLst>
          </p:cNvPr>
          <p:cNvSpPr/>
          <p:nvPr/>
        </p:nvSpPr>
        <p:spPr>
          <a:xfrm>
            <a:off x="914400" y="3311769"/>
            <a:ext cx="838200" cy="152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73C9DD8-D719-437D-9A84-AE0B4695E4FF}"/>
              </a:ext>
            </a:extLst>
          </p:cNvPr>
          <p:cNvSpPr/>
          <p:nvPr/>
        </p:nvSpPr>
        <p:spPr>
          <a:xfrm>
            <a:off x="914400" y="4947138"/>
            <a:ext cx="838200" cy="152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40DF60-1042-4866-A649-500FDC02A7F1}"/>
              </a:ext>
            </a:extLst>
          </p:cNvPr>
          <p:cNvSpPr/>
          <p:nvPr/>
        </p:nvSpPr>
        <p:spPr>
          <a:xfrm>
            <a:off x="914400" y="4073769"/>
            <a:ext cx="609600" cy="152400"/>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6922A17-F508-4E75-B2E5-F53AE613D0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974" y="3921879"/>
            <a:ext cx="1385194" cy="136755"/>
          </a:xfrm>
          <a:prstGeom prst="rect">
            <a:avLst/>
          </a:prstGeom>
        </p:spPr>
      </p:pic>
      <p:pic>
        <p:nvPicPr>
          <p:cNvPr id="14" name="Picture 13">
            <a:extLst>
              <a:ext uri="{FF2B5EF4-FFF2-40B4-BE49-F238E27FC236}">
                <a16:creationId xmlns:a16="http://schemas.microsoft.com/office/drawing/2014/main" id="{C7E2643A-93D0-4D97-810C-70C41D3B5F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9975" y="2936121"/>
            <a:ext cx="1538497" cy="108799"/>
          </a:xfrm>
          <a:prstGeom prst="rect">
            <a:avLst/>
          </a:prstGeom>
        </p:spPr>
      </p:pic>
      <p:pic>
        <p:nvPicPr>
          <p:cNvPr id="15" name="Picture 14">
            <a:extLst>
              <a:ext uri="{FF2B5EF4-FFF2-40B4-BE49-F238E27FC236}">
                <a16:creationId xmlns:a16="http://schemas.microsoft.com/office/drawing/2014/main" id="{6613B5CF-2F6A-439B-B994-76CEDC5248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9975" y="4448134"/>
            <a:ext cx="1538497" cy="136755"/>
          </a:xfrm>
          <a:prstGeom prst="rect">
            <a:avLst/>
          </a:prstGeom>
        </p:spPr>
      </p:pic>
      <p:sp>
        <p:nvSpPr>
          <p:cNvPr id="16" name="Oval 15">
            <a:extLst>
              <a:ext uri="{FF2B5EF4-FFF2-40B4-BE49-F238E27FC236}">
                <a16:creationId xmlns:a16="http://schemas.microsoft.com/office/drawing/2014/main" id="{A2EC6EF4-1A09-4E3C-AD68-7EC6EFB0AB04}"/>
              </a:ext>
            </a:extLst>
          </p:cNvPr>
          <p:cNvSpPr/>
          <p:nvPr/>
        </p:nvSpPr>
        <p:spPr>
          <a:xfrm>
            <a:off x="2390775" y="3266565"/>
            <a:ext cx="1171574" cy="342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FA6E8B7-45D4-4922-9F90-5433B52B55E0}"/>
              </a:ext>
            </a:extLst>
          </p:cNvPr>
          <p:cNvSpPr/>
          <p:nvPr/>
        </p:nvSpPr>
        <p:spPr>
          <a:xfrm>
            <a:off x="3486149" y="3202234"/>
            <a:ext cx="4743451" cy="719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72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579310-5929-40DB-A1ED-35BF51E94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15" y="1829859"/>
            <a:ext cx="8006370" cy="3270949"/>
          </a:xfrm>
          <a:prstGeom prst="rect">
            <a:avLst/>
          </a:prstGeom>
        </p:spPr>
      </p:pic>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323439"/>
          </a:xfrm>
          <a:prstGeom prst="rect">
            <a:avLst/>
          </a:prstGeom>
          <a:noFill/>
        </p:spPr>
        <p:txBody>
          <a:bodyPr wrap="square" rtlCol="0">
            <a:spAutoFit/>
          </a:bodyPr>
          <a:lstStyle/>
          <a:p>
            <a:pPr marL="514350" indent="-514350">
              <a:buFont typeface="+mj-lt"/>
              <a:buAutoNum type="romanUcPeriod" startAt="4"/>
            </a:pPr>
            <a:r>
              <a:rPr lang="en-US" sz="2400" b="1" dirty="0">
                <a:latin typeface="+mn-lt"/>
              </a:rPr>
              <a:t>Other Communications About the RCA - </a:t>
            </a:r>
            <a:r>
              <a:rPr lang="en-US" sz="2400" b="1" i="1" dirty="0">
                <a:latin typeface="+mn-lt"/>
              </a:rPr>
              <a:t>continued</a:t>
            </a:r>
          </a:p>
          <a:p>
            <a:br>
              <a:rPr lang="en-US" sz="2800" dirty="0">
                <a:latin typeface="+mn-lt"/>
              </a:rPr>
            </a:br>
            <a:endParaRPr lang="en-US" sz="2800" dirty="0">
              <a:latin typeface="+mn-lt"/>
            </a:endParaRPr>
          </a:p>
        </p:txBody>
      </p:sp>
      <p:sp>
        <p:nvSpPr>
          <p:cNvPr id="10" name="Rectangle 9">
            <a:extLst>
              <a:ext uri="{FF2B5EF4-FFF2-40B4-BE49-F238E27FC236}">
                <a16:creationId xmlns:a16="http://schemas.microsoft.com/office/drawing/2014/main" id="{ED1BBDC8-FBD8-4FC3-A983-7A5C640CB3D7}"/>
              </a:ext>
            </a:extLst>
          </p:cNvPr>
          <p:cNvSpPr/>
          <p:nvPr/>
        </p:nvSpPr>
        <p:spPr>
          <a:xfrm>
            <a:off x="1447800" y="4419600"/>
            <a:ext cx="685800" cy="190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56BE57F-1D2E-4A96-BE9A-EB2472CA46F0}"/>
              </a:ext>
            </a:extLst>
          </p:cNvPr>
          <p:cNvSpPr txBox="1"/>
          <p:nvPr/>
        </p:nvSpPr>
        <p:spPr>
          <a:xfrm>
            <a:off x="254000" y="1078468"/>
            <a:ext cx="8686800" cy="369332"/>
          </a:xfrm>
          <a:prstGeom prst="rect">
            <a:avLst/>
          </a:prstGeom>
          <a:noFill/>
        </p:spPr>
        <p:txBody>
          <a:bodyPr wrap="square" rtlCol="0">
            <a:spAutoFit/>
          </a:bodyPr>
          <a:lstStyle/>
          <a:p>
            <a:pPr algn="ctr"/>
            <a:r>
              <a:rPr lang="en-US" b="1" dirty="0">
                <a:latin typeface="Calibri" panose="020F0502020204030204" pitchFamily="34" charset="0"/>
              </a:rPr>
              <a:t>Email: RCA Complete </a:t>
            </a:r>
          </a:p>
        </p:txBody>
      </p:sp>
      <p:sp>
        <p:nvSpPr>
          <p:cNvPr id="21" name="Oval 20">
            <a:extLst>
              <a:ext uri="{FF2B5EF4-FFF2-40B4-BE49-F238E27FC236}">
                <a16:creationId xmlns:a16="http://schemas.microsoft.com/office/drawing/2014/main" id="{D0104354-D50D-4A97-9AF7-265ED279703B}"/>
              </a:ext>
            </a:extLst>
          </p:cNvPr>
          <p:cNvSpPr/>
          <p:nvPr/>
        </p:nvSpPr>
        <p:spPr>
          <a:xfrm>
            <a:off x="6096000" y="4217550"/>
            <a:ext cx="1371600" cy="4218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F495C3-7D36-494A-842B-BED37BFFBD55}"/>
              </a:ext>
            </a:extLst>
          </p:cNvPr>
          <p:cNvSpPr/>
          <p:nvPr/>
        </p:nvSpPr>
        <p:spPr>
          <a:xfrm>
            <a:off x="1600200" y="1921292"/>
            <a:ext cx="762000" cy="190500"/>
          </a:xfrm>
          <a:prstGeom prst="rect">
            <a:avLst/>
          </a:prstGeom>
          <a:solidFill>
            <a:srgbClr val="EA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840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304800" y="1152525"/>
            <a:ext cx="8915400" cy="892552"/>
          </a:xfrm>
          <a:prstGeom prst="rect">
            <a:avLst/>
          </a:prstGeom>
          <a:noFill/>
        </p:spPr>
        <p:txBody>
          <a:bodyPr wrap="square" rtlCol="0">
            <a:spAutoFit/>
          </a:bodyPr>
          <a:lstStyle/>
          <a:p>
            <a:pPr marL="514350" indent="-514350">
              <a:buFont typeface="+mj-lt"/>
              <a:buAutoNum type="romanUcPeriod" startAt="4"/>
            </a:pPr>
            <a:r>
              <a:rPr lang="en-US" sz="2400" b="1" dirty="0">
                <a:latin typeface="+mn-lt"/>
              </a:rPr>
              <a:t>Other Communications About the RCA</a:t>
            </a:r>
            <a:br>
              <a:rPr lang="en-US" sz="2800" dirty="0">
                <a:latin typeface="+mn-lt"/>
              </a:rPr>
            </a:br>
            <a:endParaRPr lang="en-US" sz="2800" dirty="0">
              <a:latin typeface="+mn-lt"/>
            </a:endParaRPr>
          </a:p>
        </p:txBody>
      </p:sp>
      <p:sp>
        <p:nvSpPr>
          <p:cNvPr id="3" name="Content Placeholder 2">
            <a:extLst>
              <a:ext uri="{FF2B5EF4-FFF2-40B4-BE49-F238E27FC236}">
                <a16:creationId xmlns:a16="http://schemas.microsoft.com/office/drawing/2014/main" id="{82DB61CE-8AE7-4519-BF96-034D122DD82E}"/>
              </a:ext>
            </a:extLst>
          </p:cNvPr>
          <p:cNvSpPr>
            <a:spLocks noGrp="1"/>
          </p:cNvSpPr>
          <p:nvPr>
            <p:ph idx="1"/>
          </p:nvPr>
        </p:nvSpPr>
        <p:spPr>
          <a:xfrm>
            <a:off x="876300" y="1905000"/>
            <a:ext cx="7391400" cy="3810000"/>
          </a:xfrm>
        </p:spPr>
        <p:txBody>
          <a:bodyPr/>
          <a:lstStyle/>
          <a:p>
            <a:pPr marL="0" indent="0">
              <a:buNone/>
            </a:pPr>
            <a:r>
              <a:rPr lang="en-US" sz="2200" dirty="0"/>
              <a:t>Communication </a:t>
            </a:r>
            <a:r>
              <a:rPr lang="en-US" sz="2200" u="sng" dirty="0"/>
              <a:t>from</a:t>
            </a:r>
            <a:r>
              <a:rPr lang="en-US" sz="2200" dirty="0"/>
              <a:t> PSRS</a:t>
            </a:r>
          </a:p>
          <a:p>
            <a:pPr lvl="1"/>
            <a:r>
              <a:rPr lang="en-US" sz="2000" dirty="0"/>
              <a:t>FacAdmins receive notification via email there is a communication from PSRS</a:t>
            </a:r>
          </a:p>
          <a:p>
            <a:pPr marL="457200" indent="-457200">
              <a:buFont typeface="+mj-lt"/>
              <a:buAutoNum type="arabicPeriod"/>
            </a:pPr>
            <a:endParaRPr lang="en-US" sz="1800" dirty="0"/>
          </a:p>
          <a:p>
            <a:pPr marL="457200" indent="-457200">
              <a:buFont typeface="+mj-lt"/>
              <a:buAutoNum type="arabicPeriod"/>
            </a:pPr>
            <a:r>
              <a:rPr lang="en-US" sz="1800" dirty="0"/>
              <a:t>General Comment or Email:Other</a:t>
            </a:r>
          </a:p>
          <a:p>
            <a:pPr marL="685800" lvl="1">
              <a:buFont typeface="Arial" panose="020B0604020202020204" pitchFamily="34" charset="0"/>
              <a:buChar char="•"/>
            </a:pPr>
            <a:r>
              <a:rPr lang="en-US" i="1" dirty="0"/>
              <a:t>There is a new comment available from the Patient Safety Reporting System. Please log into the web based system and check the Communication Log to review the comment and respond accordingly</a:t>
            </a:r>
          </a:p>
          <a:p>
            <a:pPr marL="400050" lvl="1" indent="0">
              <a:buNone/>
            </a:pPr>
            <a:endParaRPr lang="en-US" i="1" dirty="0"/>
          </a:p>
          <a:p>
            <a:pPr>
              <a:buFont typeface="+mj-lt"/>
              <a:buAutoNum type="arabicPeriod"/>
            </a:pPr>
            <a:r>
              <a:rPr lang="en-US" sz="1800" dirty="0">
                <a:solidFill>
                  <a:srgbClr val="FF0000"/>
                </a:solidFill>
              </a:rPr>
              <a:t> </a:t>
            </a:r>
            <a:r>
              <a:rPr lang="en-US" sz="1800" dirty="0"/>
              <a:t>Access Communications using the Communication Log</a:t>
            </a:r>
          </a:p>
          <a:p>
            <a:endParaRPr lang="en-US" dirty="0"/>
          </a:p>
        </p:txBody>
      </p:sp>
      <p:sp>
        <p:nvSpPr>
          <p:cNvPr id="5" name="Rectangle 4">
            <a:extLst>
              <a:ext uri="{FF2B5EF4-FFF2-40B4-BE49-F238E27FC236}">
                <a16:creationId xmlns:a16="http://schemas.microsoft.com/office/drawing/2014/main" id="{2BB1E0FB-5CC0-43D8-8DA4-44E4F47C0312}"/>
              </a:ext>
            </a:extLst>
          </p:cNvPr>
          <p:cNvSpPr/>
          <p:nvPr/>
        </p:nvSpPr>
        <p:spPr>
          <a:xfrm>
            <a:off x="533400" y="304800"/>
            <a:ext cx="7924800" cy="553998"/>
          </a:xfrm>
          <a:prstGeom prst="rect">
            <a:avLst/>
          </a:prstGeom>
        </p:spPr>
        <p:txBody>
          <a:bodyPr wrap="square">
            <a:spAutoFit/>
          </a:bodyPr>
          <a:lstStyle/>
          <a:p>
            <a:pPr algn="ctr"/>
            <a:r>
              <a:rPr lang="en-US" sz="3000" b="1" kern="0" dirty="0">
                <a:solidFill>
                  <a:srgbClr val="CC9900"/>
                </a:solidFill>
                <a:effectLst>
                  <a:outerShdw blurRad="38100" dist="38100" dir="2700000" algn="tl">
                    <a:srgbClr val="C0C0C0"/>
                  </a:outerShdw>
                </a:effectLst>
                <a:latin typeface="Georgia"/>
                <a:ea typeface="+mj-ea"/>
                <a:cs typeface="+mj-cs"/>
              </a:rPr>
              <a:t>Patient Safety Reporting System</a:t>
            </a:r>
            <a:endParaRPr lang="en-US" dirty="0"/>
          </a:p>
        </p:txBody>
      </p:sp>
    </p:spTree>
    <p:extLst>
      <p:ext uri="{BB962C8B-B14F-4D97-AF65-F5344CB8AC3E}">
        <p14:creationId xmlns:p14="http://schemas.microsoft.com/office/powerpoint/2010/main" val="646857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323439"/>
          </a:xfrm>
          <a:prstGeom prst="rect">
            <a:avLst/>
          </a:prstGeom>
          <a:noFill/>
        </p:spPr>
        <p:txBody>
          <a:bodyPr wrap="square" rtlCol="0">
            <a:spAutoFit/>
          </a:bodyPr>
          <a:lstStyle/>
          <a:p>
            <a:pPr marL="514350" indent="-514350">
              <a:buFont typeface="+mj-lt"/>
              <a:buAutoNum type="romanUcPeriod" startAt="4"/>
            </a:pPr>
            <a:r>
              <a:rPr lang="en-US" sz="2400" b="1" dirty="0">
                <a:latin typeface="+mj-lt"/>
              </a:rPr>
              <a:t>Other Communications About the RCA - </a:t>
            </a:r>
            <a:r>
              <a:rPr lang="en-US" sz="2400" b="1" i="1" dirty="0">
                <a:latin typeface="+mj-lt"/>
              </a:rPr>
              <a:t>continued</a:t>
            </a:r>
          </a:p>
          <a:p>
            <a:br>
              <a:rPr lang="en-US" sz="2800" dirty="0">
                <a:latin typeface="+mn-lt"/>
              </a:rPr>
            </a:br>
            <a:endParaRPr lang="en-US" sz="2800" dirty="0">
              <a:latin typeface="+mn-lt"/>
            </a:endParaRPr>
          </a:p>
        </p:txBody>
      </p:sp>
      <p:sp>
        <p:nvSpPr>
          <p:cNvPr id="10" name="Rectangle 9">
            <a:extLst>
              <a:ext uri="{FF2B5EF4-FFF2-40B4-BE49-F238E27FC236}">
                <a16:creationId xmlns:a16="http://schemas.microsoft.com/office/drawing/2014/main" id="{ED1BBDC8-FBD8-4FC3-A983-7A5C640CB3D7}"/>
              </a:ext>
            </a:extLst>
          </p:cNvPr>
          <p:cNvSpPr/>
          <p:nvPr/>
        </p:nvSpPr>
        <p:spPr>
          <a:xfrm>
            <a:off x="1447800" y="4419600"/>
            <a:ext cx="685800" cy="190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DBC2819-4798-4F3C-8579-EA379E4C8CBA}"/>
              </a:ext>
            </a:extLst>
          </p:cNvPr>
          <p:cNvSpPr txBox="1"/>
          <p:nvPr/>
        </p:nvSpPr>
        <p:spPr>
          <a:xfrm>
            <a:off x="241300" y="1323975"/>
            <a:ext cx="8686800" cy="369332"/>
          </a:xfrm>
          <a:prstGeom prst="rect">
            <a:avLst/>
          </a:prstGeom>
          <a:noFill/>
        </p:spPr>
        <p:txBody>
          <a:bodyPr wrap="square" rtlCol="0">
            <a:spAutoFit/>
          </a:bodyPr>
          <a:lstStyle/>
          <a:p>
            <a:pPr algn="ctr"/>
            <a:r>
              <a:rPr lang="en-US" b="1" dirty="0">
                <a:latin typeface="Calibri" panose="020F0502020204030204" pitchFamily="34" charset="0"/>
              </a:rPr>
              <a:t>Email: Other</a:t>
            </a:r>
          </a:p>
        </p:txBody>
      </p:sp>
      <p:pic>
        <p:nvPicPr>
          <p:cNvPr id="17" name="Picture 16">
            <a:extLst>
              <a:ext uri="{FF2B5EF4-FFF2-40B4-BE49-F238E27FC236}">
                <a16:creationId xmlns:a16="http://schemas.microsoft.com/office/drawing/2014/main" id="{3F3422DC-D00F-467C-8D3F-FA023ACAD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004199"/>
            <a:ext cx="6710592" cy="2848160"/>
          </a:xfrm>
          <a:prstGeom prst="rect">
            <a:avLst/>
          </a:prstGeom>
        </p:spPr>
      </p:pic>
      <p:sp>
        <p:nvSpPr>
          <p:cNvPr id="18" name="Rectangle 17">
            <a:extLst>
              <a:ext uri="{FF2B5EF4-FFF2-40B4-BE49-F238E27FC236}">
                <a16:creationId xmlns:a16="http://schemas.microsoft.com/office/drawing/2014/main" id="{88F2CAC0-CBAF-4C96-85A5-5B8BE16FB9A2}"/>
              </a:ext>
            </a:extLst>
          </p:cNvPr>
          <p:cNvSpPr/>
          <p:nvPr/>
        </p:nvSpPr>
        <p:spPr>
          <a:xfrm>
            <a:off x="1600200" y="4038600"/>
            <a:ext cx="990600" cy="190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F49BFE12-CCBA-47A8-98EB-9CADAFB339E0}"/>
              </a:ext>
            </a:extLst>
          </p:cNvPr>
          <p:cNvSpPr/>
          <p:nvPr/>
        </p:nvSpPr>
        <p:spPr>
          <a:xfrm>
            <a:off x="3352800" y="398145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32619B73-4C68-4FD1-B47E-F2EF687B5D20}"/>
              </a:ext>
            </a:extLst>
          </p:cNvPr>
          <p:cNvSpPr/>
          <p:nvPr/>
        </p:nvSpPr>
        <p:spPr>
          <a:xfrm>
            <a:off x="4638675" y="4113193"/>
            <a:ext cx="3433992" cy="846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69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323439"/>
          </a:xfrm>
          <a:prstGeom prst="rect">
            <a:avLst/>
          </a:prstGeom>
          <a:noFill/>
        </p:spPr>
        <p:txBody>
          <a:bodyPr wrap="square" rtlCol="0">
            <a:spAutoFit/>
          </a:bodyPr>
          <a:lstStyle/>
          <a:p>
            <a:pPr marL="514350" indent="-514350">
              <a:buFont typeface="+mj-lt"/>
              <a:buAutoNum type="romanUcPeriod" startAt="4"/>
            </a:pPr>
            <a:r>
              <a:rPr lang="en-US" sz="2400" b="1" dirty="0">
                <a:latin typeface="+mj-lt"/>
              </a:rPr>
              <a:t>Other Communications About the RCA - </a:t>
            </a:r>
            <a:r>
              <a:rPr lang="en-US" sz="2400" b="1" i="1" dirty="0">
                <a:latin typeface="+mj-lt"/>
              </a:rPr>
              <a:t>continued</a:t>
            </a:r>
          </a:p>
          <a:p>
            <a:br>
              <a:rPr lang="en-US" sz="2800" dirty="0">
                <a:latin typeface="+mn-lt"/>
              </a:rPr>
            </a:br>
            <a:endParaRPr lang="en-US" sz="2800" dirty="0">
              <a:latin typeface="+mn-lt"/>
            </a:endParaRPr>
          </a:p>
        </p:txBody>
      </p:sp>
      <p:sp>
        <p:nvSpPr>
          <p:cNvPr id="10" name="Rectangle 9">
            <a:extLst>
              <a:ext uri="{FF2B5EF4-FFF2-40B4-BE49-F238E27FC236}">
                <a16:creationId xmlns:a16="http://schemas.microsoft.com/office/drawing/2014/main" id="{ED1BBDC8-FBD8-4FC3-A983-7A5C640CB3D7}"/>
              </a:ext>
            </a:extLst>
          </p:cNvPr>
          <p:cNvSpPr/>
          <p:nvPr/>
        </p:nvSpPr>
        <p:spPr>
          <a:xfrm>
            <a:off x="1447800" y="4419600"/>
            <a:ext cx="685800" cy="190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DBC2819-4798-4F3C-8579-EA379E4C8CBA}"/>
              </a:ext>
            </a:extLst>
          </p:cNvPr>
          <p:cNvSpPr txBox="1"/>
          <p:nvPr/>
        </p:nvSpPr>
        <p:spPr>
          <a:xfrm>
            <a:off x="241300" y="1323975"/>
            <a:ext cx="8686800" cy="369332"/>
          </a:xfrm>
          <a:prstGeom prst="rect">
            <a:avLst/>
          </a:prstGeom>
          <a:noFill/>
        </p:spPr>
        <p:txBody>
          <a:bodyPr wrap="square" rtlCol="0">
            <a:spAutoFit/>
          </a:bodyPr>
          <a:lstStyle/>
          <a:p>
            <a:pPr algn="ctr"/>
            <a:r>
              <a:rPr lang="en-US" b="1" dirty="0">
                <a:latin typeface="Calibri" panose="020F0502020204030204" pitchFamily="34" charset="0"/>
              </a:rPr>
              <a:t>Email: General Comment </a:t>
            </a:r>
          </a:p>
        </p:txBody>
      </p:sp>
      <p:sp>
        <p:nvSpPr>
          <p:cNvPr id="18" name="Rectangle 17">
            <a:extLst>
              <a:ext uri="{FF2B5EF4-FFF2-40B4-BE49-F238E27FC236}">
                <a16:creationId xmlns:a16="http://schemas.microsoft.com/office/drawing/2014/main" id="{88F2CAC0-CBAF-4C96-85A5-5B8BE16FB9A2}"/>
              </a:ext>
            </a:extLst>
          </p:cNvPr>
          <p:cNvSpPr/>
          <p:nvPr/>
        </p:nvSpPr>
        <p:spPr>
          <a:xfrm>
            <a:off x="1600200" y="4038600"/>
            <a:ext cx="990600" cy="190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30B9CDA-E5A8-41FA-BDB2-B36600C46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548" y="2481244"/>
            <a:ext cx="6658904" cy="1619476"/>
          </a:xfrm>
          <a:prstGeom prst="rect">
            <a:avLst/>
          </a:prstGeom>
        </p:spPr>
      </p:pic>
      <p:sp>
        <p:nvSpPr>
          <p:cNvPr id="5" name="Rectangle 4">
            <a:extLst>
              <a:ext uri="{FF2B5EF4-FFF2-40B4-BE49-F238E27FC236}">
                <a16:creationId xmlns:a16="http://schemas.microsoft.com/office/drawing/2014/main" id="{813779DC-0F2A-4D68-8F36-1461B862D456}"/>
              </a:ext>
            </a:extLst>
          </p:cNvPr>
          <p:cNvSpPr/>
          <p:nvPr/>
        </p:nvSpPr>
        <p:spPr>
          <a:xfrm>
            <a:off x="1600200" y="3352800"/>
            <a:ext cx="91440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D34F471-ABE2-4CCA-BC07-018073BAF6BD}"/>
              </a:ext>
            </a:extLst>
          </p:cNvPr>
          <p:cNvSpPr/>
          <p:nvPr/>
        </p:nvSpPr>
        <p:spPr>
          <a:xfrm>
            <a:off x="3352800" y="3322983"/>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FEF0221-0096-49CC-88DD-A54130C522C7}"/>
              </a:ext>
            </a:extLst>
          </p:cNvPr>
          <p:cNvSpPr/>
          <p:nvPr/>
        </p:nvSpPr>
        <p:spPr>
          <a:xfrm>
            <a:off x="4481512" y="3605420"/>
            <a:ext cx="3358027"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250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323439"/>
          </a:xfrm>
          <a:prstGeom prst="rect">
            <a:avLst/>
          </a:prstGeom>
          <a:noFill/>
        </p:spPr>
        <p:txBody>
          <a:bodyPr wrap="square" rtlCol="0">
            <a:spAutoFit/>
          </a:bodyPr>
          <a:lstStyle/>
          <a:p>
            <a:pPr marL="514350" indent="-514350">
              <a:buFont typeface="+mj-lt"/>
              <a:buAutoNum type="romanUcPeriod" startAt="4"/>
            </a:pPr>
            <a:r>
              <a:rPr lang="en-US" sz="2400" b="1" dirty="0">
                <a:latin typeface="+mj-lt"/>
              </a:rPr>
              <a:t>Other Communications About the RCA - </a:t>
            </a:r>
            <a:r>
              <a:rPr lang="en-US" sz="2400" b="1" i="1" dirty="0">
                <a:latin typeface="+mj-lt"/>
              </a:rPr>
              <a:t>continued</a:t>
            </a:r>
          </a:p>
          <a:p>
            <a:br>
              <a:rPr lang="en-US" sz="2800" dirty="0">
                <a:latin typeface="+mn-lt"/>
              </a:rPr>
            </a:br>
            <a:endParaRPr lang="en-US" sz="2800" dirty="0">
              <a:latin typeface="+mn-lt"/>
            </a:endParaRPr>
          </a:p>
        </p:txBody>
      </p:sp>
      <p:sp>
        <p:nvSpPr>
          <p:cNvPr id="3" name="Content Placeholder 2">
            <a:extLst>
              <a:ext uri="{FF2B5EF4-FFF2-40B4-BE49-F238E27FC236}">
                <a16:creationId xmlns:a16="http://schemas.microsoft.com/office/drawing/2014/main" id="{82DB61CE-8AE7-4519-BF96-034D122DD82E}"/>
              </a:ext>
            </a:extLst>
          </p:cNvPr>
          <p:cNvSpPr>
            <a:spLocks noGrp="1"/>
          </p:cNvSpPr>
          <p:nvPr>
            <p:ph idx="1"/>
          </p:nvPr>
        </p:nvSpPr>
        <p:spPr>
          <a:xfrm>
            <a:off x="876300" y="1524000"/>
            <a:ext cx="7391400" cy="3810000"/>
          </a:xfrm>
        </p:spPr>
        <p:txBody>
          <a:bodyPr/>
          <a:lstStyle/>
          <a:p>
            <a:pPr marL="0" indent="0">
              <a:buNone/>
            </a:pPr>
            <a:r>
              <a:rPr lang="en-US" sz="2200" dirty="0"/>
              <a:t>Communication </a:t>
            </a:r>
            <a:r>
              <a:rPr lang="en-US" sz="2200" u="sng" dirty="0"/>
              <a:t>to</a:t>
            </a:r>
            <a:r>
              <a:rPr lang="en-US" sz="2200" dirty="0"/>
              <a:t> PSRS</a:t>
            </a:r>
          </a:p>
          <a:p>
            <a:pPr lvl="1"/>
            <a:r>
              <a:rPr lang="en-US" sz="2000" dirty="0"/>
              <a:t>PSRS will receive email notification that there is a communication from the facility about a specific Event</a:t>
            </a:r>
          </a:p>
          <a:p>
            <a:pPr lvl="1"/>
            <a:r>
              <a:rPr lang="en-US" sz="2000" dirty="0"/>
              <a:t>Be sure to send communication for the correct Event number </a:t>
            </a:r>
          </a:p>
          <a:p>
            <a:pPr lvl="1"/>
            <a:endParaRPr lang="en-US" sz="2400" dirty="0"/>
          </a:p>
          <a:p>
            <a:pPr marL="457200" indent="-457200">
              <a:buFont typeface="+mj-lt"/>
              <a:buAutoNum type="arabicPeriod"/>
            </a:pPr>
            <a:r>
              <a:rPr lang="en-US" sz="1800" dirty="0"/>
              <a:t>General Comment</a:t>
            </a:r>
          </a:p>
          <a:p>
            <a:pPr marL="457200" indent="-457200">
              <a:buFont typeface="+mj-lt"/>
              <a:buAutoNum type="arabicPeriod"/>
            </a:pPr>
            <a:endParaRPr lang="en-US" dirty="0"/>
          </a:p>
          <a:p>
            <a:pPr marL="457200" indent="-457200">
              <a:buFont typeface="+mj-lt"/>
              <a:buAutoNum type="arabicPeriod"/>
            </a:pPr>
            <a:r>
              <a:rPr lang="en-US" dirty="0"/>
              <a:t>Respond to PSRS Comment</a:t>
            </a:r>
          </a:p>
          <a:p>
            <a:pPr marL="457200" indent="-457200">
              <a:buFont typeface="+mj-lt"/>
              <a:buAutoNum type="arabicPeriod"/>
            </a:pPr>
            <a:endParaRPr lang="en-US" dirty="0"/>
          </a:p>
          <a:p>
            <a:pPr marL="457200" indent="-457200">
              <a:buFont typeface="+mj-lt"/>
              <a:buAutoNum type="arabicPeriod"/>
            </a:pPr>
            <a:r>
              <a:rPr lang="en-US" dirty="0"/>
              <a:t>Send Communication through the Communication Log</a:t>
            </a:r>
          </a:p>
          <a:p>
            <a:pPr marL="457200" lvl="1" indent="0">
              <a:spcBef>
                <a:spcPct val="0"/>
              </a:spcBef>
              <a:buSzPct val="110000"/>
              <a:buNone/>
              <a:defRPr/>
            </a:pPr>
            <a:endParaRPr lang="en-US" altLang="en-US" sz="2000" b="1" dirty="0"/>
          </a:p>
          <a:p>
            <a:endParaRPr lang="en-US" dirty="0"/>
          </a:p>
        </p:txBody>
      </p:sp>
    </p:spTree>
    <p:extLst>
      <p:ext uri="{BB962C8B-B14F-4D97-AF65-F5344CB8AC3E}">
        <p14:creationId xmlns:p14="http://schemas.microsoft.com/office/powerpoint/2010/main" val="2622549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136526-A6B7-4530-91BF-20AA16EDF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495" y="2004899"/>
            <a:ext cx="7059010" cy="1629002"/>
          </a:xfrm>
          <a:prstGeom prst="rect">
            <a:avLst/>
          </a:prstGeom>
        </p:spPr>
      </p:pic>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323439"/>
          </a:xfrm>
          <a:prstGeom prst="rect">
            <a:avLst/>
          </a:prstGeom>
          <a:noFill/>
        </p:spPr>
        <p:txBody>
          <a:bodyPr wrap="square" rtlCol="0">
            <a:spAutoFit/>
          </a:bodyPr>
          <a:lstStyle/>
          <a:p>
            <a:pPr marL="514350" indent="-514350">
              <a:buFont typeface="+mj-lt"/>
              <a:buAutoNum type="romanUcPeriod" startAt="4"/>
            </a:pPr>
            <a:r>
              <a:rPr lang="en-US" sz="2400" b="1" dirty="0">
                <a:latin typeface="+mn-lt"/>
              </a:rPr>
              <a:t>Other Communications About the RCA - </a:t>
            </a:r>
            <a:r>
              <a:rPr lang="en-US" sz="2400" b="1" i="1" dirty="0">
                <a:latin typeface="+mn-lt"/>
              </a:rPr>
              <a:t>continued</a:t>
            </a:r>
          </a:p>
          <a:p>
            <a:br>
              <a:rPr lang="en-US" sz="2800" dirty="0">
                <a:latin typeface="+mn-lt"/>
              </a:rPr>
            </a:br>
            <a:endParaRPr lang="en-US" sz="2800" dirty="0">
              <a:latin typeface="+mn-lt"/>
            </a:endParaRPr>
          </a:p>
        </p:txBody>
      </p:sp>
      <p:sp>
        <p:nvSpPr>
          <p:cNvPr id="8" name="Rectangle 7">
            <a:extLst>
              <a:ext uri="{FF2B5EF4-FFF2-40B4-BE49-F238E27FC236}">
                <a16:creationId xmlns:a16="http://schemas.microsoft.com/office/drawing/2014/main" id="{16D80AD1-9037-4C19-88BA-C0259D32C6A2}"/>
              </a:ext>
            </a:extLst>
          </p:cNvPr>
          <p:cNvSpPr/>
          <p:nvPr/>
        </p:nvSpPr>
        <p:spPr>
          <a:xfrm>
            <a:off x="1828799" y="2781299"/>
            <a:ext cx="715617" cy="110987"/>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14A1350-12E8-415A-B120-AF842DC01FE8}"/>
              </a:ext>
            </a:extLst>
          </p:cNvPr>
          <p:cNvSpPr/>
          <p:nvPr/>
        </p:nvSpPr>
        <p:spPr>
          <a:xfrm>
            <a:off x="1600200" y="2907824"/>
            <a:ext cx="2286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5484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54000" y="457200"/>
            <a:ext cx="8915400" cy="1323439"/>
          </a:xfrm>
          <a:prstGeom prst="rect">
            <a:avLst/>
          </a:prstGeom>
          <a:noFill/>
        </p:spPr>
        <p:txBody>
          <a:bodyPr wrap="square" rtlCol="0">
            <a:spAutoFit/>
          </a:bodyPr>
          <a:lstStyle/>
          <a:p>
            <a:pPr marL="514350" lvl="0" indent="-514350">
              <a:buFont typeface="+mj-lt"/>
              <a:buAutoNum type="romanUcPeriod" startAt="4"/>
            </a:pPr>
            <a:r>
              <a:rPr lang="en-US" sz="2400" b="1" dirty="0">
                <a:latin typeface="+mj-lt"/>
              </a:rPr>
              <a:t>Other Communications About the RCA </a:t>
            </a:r>
            <a:r>
              <a:rPr lang="en-US" sz="2400" b="1" i="1" dirty="0">
                <a:solidFill>
                  <a:srgbClr val="000000"/>
                </a:solidFill>
                <a:latin typeface="+mj-lt"/>
              </a:rPr>
              <a:t>- continued</a:t>
            </a:r>
          </a:p>
          <a:p>
            <a:br>
              <a:rPr lang="en-US" sz="2800" dirty="0">
                <a:latin typeface="+mn-lt"/>
              </a:rPr>
            </a:br>
            <a:endParaRPr lang="en-US" sz="2800" dirty="0">
              <a:latin typeface="+mn-lt"/>
            </a:endParaRPr>
          </a:p>
        </p:txBody>
      </p:sp>
      <p:pic>
        <p:nvPicPr>
          <p:cNvPr id="10" name="Picture 9">
            <a:extLst>
              <a:ext uri="{FF2B5EF4-FFF2-40B4-BE49-F238E27FC236}">
                <a16:creationId xmlns:a16="http://schemas.microsoft.com/office/drawing/2014/main" id="{B51249F7-5D8D-42DC-85B7-C17BA7831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733" y="1557076"/>
            <a:ext cx="5258534" cy="3743847"/>
          </a:xfrm>
          <a:prstGeom prst="rect">
            <a:avLst/>
          </a:prstGeom>
        </p:spPr>
      </p:pic>
      <p:sp>
        <p:nvSpPr>
          <p:cNvPr id="11" name="Oval 10">
            <a:extLst>
              <a:ext uri="{FF2B5EF4-FFF2-40B4-BE49-F238E27FC236}">
                <a16:creationId xmlns:a16="http://schemas.microsoft.com/office/drawing/2014/main" id="{9E08F63E-C120-41D9-996B-0AB5CB89A75A}"/>
              </a:ext>
            </a:extLst>
          </p:cNvPr>
          <p:cNvSpPr/>
          <p:nvPr/>
        </p:nvSpPr>
        <p:spPr>
          <a:xfrm>
            <a:off x="5257800" y="2910332"/>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915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374136" y="427421"/>
            <a:ext cx="8395728" cy="769441"/>
          </a:xfrm>
          <a:prstGeom prst="rect">
            <a:avLst/>
          </a:prstGeom>
          <a:noFill/>
        </p:spPr>
        <p:txBody>
          <a:bodyPr wrap="square" rtlCol="0">
            <a:spAutoFit/>
          </a:bodyPr>
          <a:lstStyle/>
          <a:p>
            <a:pPr marL="514350" indent="-514350">
              <a:buFont typeface="+mj-lt"/>
              <a:buAutoNum type="romanUcPeriod"/>
            </a:pPr>
            <a:r>
              <a:rPr lang="en-US" sz="2200" b="1" dirty="0">
                <a:latin typeface="+mn-lt"/>
              </a:rPr>
              <a:t>Preparing to Enter Root Cause Analysis and Action Plan – </a:t>
            </a:r>
            <a:r>
              <a:rPr lang="en-US" sz="2200" b="1" i="1" dirty="0">
                <a:latin typeface="+mn-lt"/>
              </a:rPr>
              <a:t>continued</a:t>
            </a:r>
            <a:r>
              <a:rPr lang="en-US" sz="2200" b="1" dirty="0">
                <a:latin typeface="+mn-lt"/>
              </a:rPr>
              <a:t> </a:t>
            </a:r>
          </a:p>
        </p:txBody>
      </p:sp>
      <p:pic>
        <p:nvPicPr>
          <p:cNvPr id="9" name="Picture 8">
            <a:extLst>
              <a:ext uri="{FF2B5EF4-FFF2-40B4-BE49-F238E27FC236}">
                <a16:creationId xmlns:a16="http://schemas.microsoft.com/office/drawing/2014/main" id="{833B1885-C525-4620-974F-954E172459FE}"/>
              </a:ext>
            </a:extLst>
          </p:cNvPr>
          <p:cNvPicPr>
            <a:picLocks noChangeAspect="1"/>
          </p:cNvPicPr>
          <p:nvPr/>
        </p:nvPicPr>
        <p:blipFill rotWithShape="1">
          <a:blip r:embed="rId3">
            <a:extLst>
              <a:ext uri="{28A0092B-C50C-407E-A947-70E740481C1C}">
                <a14:useLocalDpi xmlns:a14="http://schemas.microsoft.com/office/drawing/2010/main" val="0"/>
              </a:ext>
            </a:extLst>
          </a:blip>
          <a:srcRect b="6214"/>
          <a:stretch/>
        </p:blipFill>
        <p:spPr>
          <a:xfrm>
            <a:off x="457200" y="1447800"/>
            <a:ext cx="8395728" cy="4114800"/>
          </a:xfrm>
          <a:prstGeom prst="rect">
            <a:avLst/>
          </a:prstGeom>
        </p:spPr>
      </p:pic>
      <p:sp>
        <p:nvSpPr>
          <p:cNvPr id="10" name="Rectangle 9">
            <a:extLst>
              <a:ext uri="{FF2B5EF4-FFF2-40B4-BE49-F238E27FC236}">
                <a16:creationId xmlns:a16="http://schemas.microsoft.com/office/drawing/2014/main" id="{45AAAFF5-97C3-4FD0-B4A5-91954476815A}"/>
              </a:ext>
            </a:extLst>
          </p:cNvPr>
          <p:cNvSpPr/>
          <p:nvPr/>
        </p:nvSpPr>
        <p:spPr>
          <a:xfrm>
            <a:off x="1485900" y="2237010"/>
            <a:ext cx="838200" cy="152400"/>
          </a:xfrm>
          <a:prstGeom prst="rect">
            <a:avLst/>
          </a:prstGeom>
          <a:solidFill>
            <a:srgbClr val="EA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ADCB974-B445-425D-97B2-C1142ABF5AF0}"/>
              </a:ext>
            </a:extLst>
          </p:cNvPr>
          <p:cNvSpPr/>
          <p:nvPr/>
        </p:nvSpPr>
        <p:spPr>
          <a:xfrm>
            <a:off x="4340848" y="2837120"/>
            <a:ext cx="2745751" cy="7442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B1BE688-C0EC-466A-908A-170CA5D15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064" y="3161598"/>
            <a:ext cx="638285" cy="153803"/>
          </a:xfrm>
          <a:prstGeom prst="rect">
            <a:avLst/>
          </a:prstGeom>
        </p:spPr>
      </p:pic>
    </p:spTree>
    <p:extLst>
      <p:ext uri="{BB962C8B-B14F-4D97-AF65-F5344CB8AC3E}">
        <p14:creationId xmlns:p14="http://schemas.microsoft.com/office/powerpoint/2010/main" val="164008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23969" y="403747"/>
            <a:ext cx="8724900" cy="1631216"/>
          </a:xfrm>
          <a:prstGeom prst="rect">
            <a:avLst/>
          </a:prstGeom>
          <a:noFill/>
        </p:spPr>
        <p:txBody>
          <a:bodyPr wrap="square" rtlCol="0">
            <a:spAutoFit/>
          </a:bodyPr>
          <a:lstStyle/>
          <a:p>
            <a:pPr lvl="0"/>
            <a:r>
              <a:rPr lang="en-US" sz="2200" b="1" dirty="0">
                <a:solidFill>
                  <a:srgbClr val="000000"/>
                </a:solidFill>
                <a:latin typeface="Georgia"/>
              </a:rPr>
              <a:t>IV. Other Communications About the RCA – </a:t>
            </a:r>
            <a:r>
              <a:rPr lang="en-US" sz="2200" b="1" i="1" dirty="0">
                <a:solidFill>
                  <a:srgbClr val="000000"/>
                </a:solidFill>
                <a:latin typeface="Georgia"/>
              </a:rPr>
              <a:t>continued</a:t>
            </a:r>
            <a:r>
              <a:rPr lang="en-US" sz="2200" b="1" dirty="0">
                <a:solidFill>
                  <a:srgbClr val="000000"/>
                </a:solidFill>
                <a:latin typeface="Georgia"/>
              </a:rPr>
              <a:t> </a:t>
            </a:r>
          </a:p>
          <a:p>
            <a:r>
              <a:rPr lang="en-US" sz="2200" b="1" i="1" dirty="0">
                <a:latin typeface="+mn-lt"/>
              </a:rPr>
              <a:t> </a:t>
            </a:r>
          </a:p>
          <a:p>
            <a:br>
              <a:rPr lang="en-US" sz="2800" dirty="0">
                <a:latin typeface="+mn-lt"/>
              </a:rPr>
            </a:br>
            <a:endParaRPr lang="en-US" sz="2800" dirty="0">
              <a:latin typeface="+mn-lt"/>
            </a:endParaRPr>
          </a:p>
        </p:txBody>
      </p:sp>
      <p:sp>
        <p:nvSpPr>
          <p:cNvPr id="8" name="Rectangle 7">
            <a:extLst>
              <a:ext uri="{FF2B5EF4-FFF2-40B4-BE49-F238E27FC236}">
                <a16:creationId xmlns:a16="http://schemas.microsoft.com/office/drawing/2014/main" id="{776B6406-8881-444A-89D7-645414F123AE}"/>
              </a:ext>
            </a:extLst>
          </p:cNvPr>
          <p:cNvSpPr/>
          <p:nvPr/>
        </p:nvSpPr>
        <p:spPr>
          <a:xfrm>
            <a:off x="4267200" y="3352800"/>
            <a:ext cx="838200" cy="76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E39A0C3-E474-4B9D-80FE-763A9F5BE415}"/>
              </a:ext>
            </a:extLst>
          </p:cNvPr>
          <p:cNvSpPr txBox="1"/>
          <p:nvPr/>
        </p:nvSpPr>
        <p:spPr>
          <a:xfrm>
            <a:off x="1295400" y="1243029"/>
            <a:ext cx="6553200" cy="738664"/>
          </a:xfrm>
          <a:prstGeom prst="rect">
            <a:avLst/>
          </a:prstGeom>
          <a:noFill/>
        </p:spPr>
        <p:txBody>
          <a:bodyPr wrap="square" rtlCol="0">
            <a:spAutoFit/>
          </a:bodyPr>
          <a:lstStyle/>
          <a:p>
            <a:pPr algn="ctr"/>
            <a:r>
              <a:rPr lang="en-US" sz="2400" b="1" dirty="0">
                <a:latin typeface="Calibri" panose="020F0502020204030204" pitchFamily="34" charset="0"/>
              </a:rPr>
              <a:t>Upload Supporting Documentation</a:t>
            </a:r>
          </a:p>
          <a:p>
            <a:pPr algn="ctr"/>
            <a:endParaRPr lang="en-US" dirty="0"/>
          </a:p>
        </p:txBody>
      </p:sp>
      <p:sp>
        <p:nvSpPr>
          <p:cNvPr id="3" name="Content Placeholder 2">
            <a:extLst>
              <a:ext uri="{FF2B5EF4-FFF2-40B4-BE49-F238E27FC236}">
                <a16:creationId xmlns:a16="http://schemas.microsoft.com/office/drawing/2014/main" id="{671FE192-5EEA-43E4-894B-D1B4C11511E3}"/>
              </a:ext>
            </a:extLst>
          </p:cNvPr>
          <p:cNvSpPr>
            <a:spLocks noGrp="1"/>
          </p:cNvSpPr>
          <p:nvPr>
            <p:ph idx="1"/>
          </p:nvPr>
        </p:nvSpPr>
        <p:spPr>
          <a:xfrm>
            <a:off x="876300" y="2133600"/>
            <a:ext cx="7391400" cy="3048000"/>
          </a:xfrm>
        </p:spPr>
        <p:txBody>
          <a:bodyPr/>
          <a:lstStyle/>
          <a:p>
            <a:pPr eaLnBrk="1" hangingPunct="1">
              <a:buFont typeface="Arial" panose="020B0604020202020204" pitchFamily="34" charset="0"/>
              <a:buChar char="•"/>
            </a:pPr>
            <a:r>
              <a:rPr lang="en-US" altLang="en-US" sz="2400" b="0" dirty="0"/>
              <a:t>Documents can be attached to the RCAs; contact PSRS through the PSRS Communication Log to enable the attachment function</a:t>
            </a:r>
          </a:p>
          <a:p>
            <a:pPr eaLnBrk="1" hangingPunct="1">
              <a:buFont typeface="Arial" panose="020B0604020202020204" pitchFamily="34" charset="0"/>
              <a:buChar char="•"/>
            </a:pPr>
            <a:r>
              <a:rPr lang="en-US" altLang="en-US" sz="2400" b="0" dirty="0"/>
              <a:t>Applies to a single Event or RCA </a:t>
            </a:r>
          </a:p>
          <a:p>
            <a:pPr eaLnBrk="1" hangingPunct="1">
              <a:buFont typeface="Arial" panose="020B0604020202020204" pitchFamily="34" charset="0"/>
              <a:buChar char="•"/>
            </a:pPr>
            <a:r>
              <a:rPr lang="en-US" sz="2400" b="0" dirty="0"/>
              <a:t>Do NOT attach medical records</a:t>
            </a:r>
          </a:p>
          <a:p>
            <a:pPr eaLnBrk="1" hangingPunct="1">
              <a:buFont typeface="Arial" panose="020B0604020202020204" pitchFamily="34" charset="0"/>
              <a:buChar char="•"/>
            </a:pPr>
            <a:r>
              <a:rPr lang="en-US" sz="2400" b="0" dirty="0"/>
              <a:t>Attachment titles cannot contain special characters, for example: @ ! ? *</a:t>
            </a:r>
          </a:p>
        </p:txBody>
      </p:sp>
    </p:spTree>
    <p:extLst>
      <p:ext uri="{BB962C8B-B14F-4D97-AF65-F5344CB8AC3E}">
        <p14:creationId xmlns:p14="http://schemas.microsoft.com/office/powerpoint/2010/main" val="3545563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23969" y="403747"/>
            <a:ext cx="8724900" cy="1631216"/>
          </a:xfrm>
          <a:prstGeom prst="rect">
            <a:avLst/>
          </a:prstGeom>
          <a:noFill/>
        </p:spPr>
        <p:txBody>
          <a:bodyPr wrap="square" rtlCol="0">
            <a:spAutoFit/>
          </a:bodyPr>
          <a:lstStyle/>
          <a:p>
            <a:pPr lvl="0"/>
            <a:r>
              <a:rPr lang="en-US" sz="2200" b="1" dirty="0">
                <a:solidFill>
                  <a:srgbClr val="000000"/>
                </a:solidFill>
                <a:latin typeface="Georgia"/>
              </a:rPr>
              <a:t>IV. Other Communications About the RCA – </a:t>
            </a:r>
            <a:r>
              <a:rPr lang="en-US" sz="2200" b="1" i="1" dirty="0">
                <a:solidFill>
                  <a:srgbClr val="000000"/>
                </a:solidFill>
                <a:latin typeface="Georgia"/>
              </a:rPr>
              <a:t>continued</a:t>
            </a:r>
            <a:r>
              <a:rPr lang="en-US" sz="2200" b="1" dirty="0">
                <a:solidFill>
                  <a:srgbClr val="000000"/>
                </a:solidFill>
                <a:latin typeface="Georgia"/>
              </a:rPr>
              <a:t> </a:t>
            </a:r>
          </a:p>
          <a:p>
            <a:r>
              <a:rPr lang="en-US" sz="2200" b="1" i="1" dirty="0">
                <a:latin typeface="+mn-lt"/>
              </a:rPr>
              <a:t> </a:t>
            </a:r>
          </a:p>
          <a:p>
            <a:br>
              <a:rPr lang="en-US" sz="2800" dirty="0">
                <a:latin typeface="+mn-lt"/>
              </a:rPr>
            </a:br>
            <a:endParaRPr lang="en-US" sz="2800" dirty="0">
              <a:latin typeface="+mn-lt"/>
            </a:endParaRPr>
          </a:p>
        </p:txBody>
      </p:sp>
      <p:sp>
        <p:nvSpPr>
          <p:cNvPr id="7" name="Rectangle 6">
            <a:extLst>
              <a:ext uri="{FF2B5EF4-FFF2-40B4-BE49-F238E27FC236}">
                <a16:creationId xmlns:a16="http://schemas.microsoft.com/office/drawing/2014/main" id="{A09490AD-492E-4704-A7BC-D55CDF9B0F4B}"/>
              </a:ext>
            </a:extLst>
          </p:cNvPr>
          <p:cNvSpPr/>
          <p:nvPr/>
        </p:nvSpPr>
        <p:spPr>
          <a:xfrm>
            <a:off x="1981200" y="2819400"/>
            <a:ext cx="685800" cy="152400"/>
          </a:xfrm>
          <a:prstGeom prst="rect">
            <a:avLst/>
          </a:prstGeom>
          <a:solidFill>
            <a:srgbClr val="EA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914C8AF-A4B9-4DC2-A724-8F077CF2844C}"/>
              </a:ext>
            </a:extLst>
          </p:cNvPr>
          <p:cNvSpPr/>
          <p:nvPr/>
        </p:nvSpPr>
        <p:spPr>
          <a:xfrm>
            <a:off x="1828800" y="2797301"/>
            <a:ext cx="685800" cy="152400"/>
          </a:xfrm>
          <a:prstGeom prst="rect">
            <a:avLst/>
          </a:prstGeom>
          <a:solidFill>
            <a:srgbClr val="EA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76B6406-8881-444A-89D7-645414F123AE}"/>
              </a:ext>
            </a:extLst>
          </p:cNvPr>
          <p:cNvSpPr/>
          <p:nvPr/>
        </p:nvSpPr>
        <p:spPr>
          <a:xfrm>
            <a:off x="4267200" y="3352800"/>
            <a:ext cx="838200" cy="76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7D1AFA5-9C84-4121-8CEC-270C1EA8E127}"/>
              </a:ext>
            </a:extLst>
          </p:cNvPr>
          <p:cNvSpPr/>
          <p:nvPr/>
        </p:nvSpPr>
        <p:spPr>
          <a:xfrm>
            <a:off x="1828800" y="3200400"/>
            <a:ext cx="838200" cy="152400"/>
          </a:xfrm>
          <a:prstGeom prst="rect">
            <a:avLst/>
          </a:prstGeom>
          <a:solidFill>
            <a:srgbClr val="EA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E39A0C3-E474-4B9D-80FE-763A9F5BE415}"/>
              </a:ext>
            </a:extLst>
          </p:cNvPr>
          <p:cNvSpPr txBox="1"/>
          <p:nvPr/>
        </p:nvSpPr>
        <p:spPr>
          <a:xfrm>
            <a:off x="1295400" y="1243029"/>
            <a:ext cx="6553200" cy="1107996"/>
          </a:xfrm>
          <a:prstGeom prst="rect">
            <a:avLst/>
          </a:prstGeom>
          <a:noFill/>
        </p:spPr>
        <p:txBody>
          <a:bodyPr wrap="square" rtlCol="0">
            <a:spAutoFit/>
          </a:bodyPr>
          <a:lstStyle/>
          <a:p>
            <a:pPr algn="ctr"/>
            <a:r>
              <a:rPr lang="en-US" sz="2400" b="1" dirty="0">
                <a:latin typeface="Calibri" panose="020F0502020204030204" pitchFamily="34" charset="0"/>
              </a:rPr>
              <a:t>Upload Supporting Documentation</a:t>
            </a:r>
          </a:p>
          <a:p>
            <a:pPr algn="ctr"/>
            <a:endParaRPr lang="en-US" sz="2400" b="1" dirty="0">
              <a:latin typeface="Calibri" panose="020F0502020204030204" pitchFamily="34" charset="0"/>
            </a:endParaRPr>
          </a:p>
          <a:p>
            <a:pPr algn="ctr"/>
            <a:endParaRPr lang="en-US" dirty="0"/>
          </a:p>
        </p:txBody>
      </p:sp>
      <p:pic>
        <p:nvPicPr>
          <p:cNvPr id="5" name="Content Placeholder 4">
            <a:extLst>
              <a:ext uri="{FF2B5EF4-FFF2-40B4-BE49-F238E27FC236}">
                <a16:creationId xmlns:a16="http://schemas.microsoft.com/office/drawing/2014/main" id="{55AD234A-E2F2-41D7-9E7F-E16AB876586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4255"/>
          <a:stretch/>
        </p:blipFill>
        <p:spPr>
          <a:xfrm>
            <a:off x="990600" y="1962643"/>
            <a:ext cx="6858000" cy="3496199"/>
          </a:xfrm>
        </p:spPr>
      </p:pic>
      <p:sp>
        <p:nvSpPr>
          <p:cNvPr id="6" name="Rectangle 5">
            <a:extLst>
              <a:ext uri="{FF2B5EF4-FFF2-40B4-BE49-F238E27FC236}">
                <a16:creationId xmlns:a16="http://schemas.microsoft.com/office/drawing/2014/main" id="{11BB0C05-3BC1-4785-A26C-9B9CBC0F926D}"/>
              </a:ext>
            </a:extLst>
          </p:cNvPr>
          <p:cNvSpPr/>
          <p:nvPr/>
        </p:nvSpPr>
        <p:spPr>
          <a:xfrm>
            <a:off x="1828800" y="2590800"/>
            <a:ext cx="609600" cy="110507"/>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5D6AD5C-174A-4A1A-92BB-DADDCB140163}"/>
              </a:ext>
            </a:extLst>
          </p:cNvPr>
          <p:cNvSpPr/>
          <p:nvPr/>
        </p:nvSpPr>
        <p:spPr>
          <a:xfrm>
            <a:off x="5486400" y="2362200"/>
            <a:ext cx="838200" cy="5120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F92AE60-DFC6-4B20-A8B4-D9119B61F65B}"/>
              </a:ext>
            </a:extLst>
          </p:cNvPr>
          <p:cNvSpPr/>
          <p:nvPr/>
        </p:nvSpPr>
        <p:spPr>
          <a:xfrm>
            <a:off x="1066800" y="4325990"/>
            <a:ext cx="838200" cy="5120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05B637D-90F7-4BE0-AF11-5F106CAF0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4275" y="4506976"/>
            <a:ext cx="695422" cy="252448"/>
          </a:xfrm>
          <a:prstGeom prst="rect">
            <a:avLst/>
          </a:prstGeom>
        </p:spPr>
      </p:pic>
      <p:pic>
        <p:nvPicPr>
          <p:cNvPr id="12" name="Picture 11">
            <a:extLst>
              <a:ext uri="{FF2B5EF4-FFF2-40B4-BE49-F238E27FC236}">
                <a16:creationId xmlns:a16="http://schemas.microsoft.com/office/drawing/2014/main" id="{DD8FC0F2-4E99-454C-A3A9-2AFAA36F2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8166" y="4570086"/>
            <a:ext cx="523834" cy="126225"/>
          </a:xfrm>
          <a:prstGeom prst="rect">
            <a:avLst/>
          </a:prstGeom>
        </p:spPr>
      </p:pic>
      <p:sp>
        <p:nvSpPr>
          <p:cNvPr id="17" name="Rectangle 16">
            <a:extLst>
              <a:ext uri="{FF2B5EF4-FFF2-40B4-BE49-F238E27FC236}">
                <a16:creationId xmlns:a16="http://schemas.microsoft.com/office/drawing/2014/main" id="{0B87467E-C4ED-4D11-A80B-6E2C50966971}"/>
              </a:ext>
            </a:extLst>
          </p:cNvPr>
          <p:cNvSpPr/>
          <p:nvPr/>
        </p:nvSpPr>
        <p:spPr>
          <a:xfrm>
            <a:off x="5495330" y="4011749"/>
            <a:ext cx="990600" cy="1652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53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223969" y="403747"/>
            <a:ext cx="8724900" cy="1631216"/>
          </a:xfrm>
          <a:prstGeom prst="rect">
            <a:avLst/>
          </a:prstGeom>
          <a:noFill/>
        </p:spPr>
        <p:txBody>
          <a:bodyPr wrap="square" rtlCol="0">
            <a:spAutoFit/>
          </a:bodyPr>
          <a:lstStyle/>
          <a:p>
            <a:pPr lvl="0"/>
            <a:r>
              <a:rPr lang="en-US" sz="2200" b="1" dirty="0">
                <a:solidFill>
                  <a:srgbClr val="000000"/>
                </a:solidFill>
                <a:latin typeface="Georgia"/>
              </a:rPr>
              <a:t>IV. Other Communications About the RCA – </a:t>
            </a:r>
            <a:r>
              <a:rPr lang="en-US" sz="2200" b="1" i="1" dirty="0">
                <a:solidFill>
                  <a:srgbClr val="000000"/>
                </a:solidFill>
                <a:latin typeface="Georgia"/>
              </a:rPr>
              <a:t>continued</a:t>
            </a:r>
            <a:r>
              <a:rPr lang="en-US" sz="2200" b="1" dirty="0">
                <a:solidFill>
                  <a:srgbClr val="000000"/>
                </a:solidFill>
                <a:latin typeface="Georgia"/>
              </a:rPr>
              <a:t> </a:t>
            </a:r>
          </a:p>
          <a:p>
            <a:r>
              <a:rPr lang="en-US" sz="2200" b="1" i="1" dirty="0">
                <a:latin typeface="+mn-lt"/>
              </a:rPr>
              <a:t> </a:t>
            </a:r>
          </a:p>
          <a:p>
            <a:br>
              <a:rPr lang="en-US" sz="2800" dirty="0">
                <a:latin typeface="+mn-lt"/>
              </a:rPr>
            </a:br>
            <a:endParaRPr lang="en-US" sz="2800" dirty="0">
              <a:latin typeface="+mn-lt"/>
            </a:endParaRPr>
          </a:p>
        </p:txBody>
      </p:sp>
      <p:sp>
        <p:nvSpPr>
          <p:cNvPr id="8" name="Rectangle 7">
            <a:extLst>
              <a:ext uri="{FF2B5EF4-FFF2-40B4-BE49-F238E27FC236}">
                <a16:creationId xmlns:a16="http://schemas.microsoft.com/office/drawing/2014/main" id="{776B6406-8881-444A-89D7-645414F123AE}"/>
              </a:ext>
            </a:extLst>
          </p:cNvPr>
          <p:cNvSpPr/>
          <p:nvPr/>
        </p:nvSpPr>
        <p:spPr>
          <a:xfrm>
            <a:off x="4267200" y="3352800"/>
            <a:ext cx="838200" cy="76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7D1AFA5-9C84-4121-8CEC-270C1EA8E127}"/>
              </a:ext>
            </a:extLst>
          </p:cNvPr>
          <p:cNvSpPr/>
          <p:nvPr/>
        </p:nvSpPr>
        <p:spPr>
          <a:xfrm>
            <a:off x="1828800" y="3200400"/>
            <a:ext cx="838200" cy="152400"/>
          </a:xfrm>
          <a:prstGeom prst="rect">
            <a:avLst/>
          </a:prstGeom>
          <a:solidFill>
            <a:srgbClr val="EA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E39A0C3-E474-4B9D-80FE-763A9F5BE415}"/>
              </a:ext>
            </a:extLst>
          </p:cNvPr>
          <p:cNvSpPr txBox="1"/>
          <p:nvPr/>
        </p:nvSpPr>
        <p:spPr>
          <a:xfrm>
            <a:off x="1295400" y="1148643"/>
            <a:ext cx="6553200" cy="738664"/>
          </a:xfrm>
          <a:prstGeom prst="rect">
            <a:avLst/>
          </a:prstGeom>
          <a:noFill/>
        </p:spPr>
        <p:txBody>
          <a:bodyPr wrap="square" rtlCol="0">
            <a:spAutoFit/>
          </a:bodyPr>
          <a:lstStyle/>
          <a:p>
            <a:pPr algn="ctr"/>
            <a:r>
              <a:rPr lang="en-US" sz="2400" b="1" dirty="0">
                <a:latin typeface="Calibri" panose="020F0502020204030204" pitchFamily="34" charset="0"/>
              </a:rPr>
              <a:t>Upload Supporting Documentation</a:t>
            </a:r>
          </a:p>
          <a:p>
            <a:pPr algn="ctr"/>
            <a:endParaRPr lang="en-US" dirty="0"/>
          </a:p>
        </p:txBody>
      </p:sp>
      <p:pic>
        <p:nvPicPr>
          <p:cNvPr id="12" name="Content Placeholder 11">
            <a:extLst>
              <a:ext uri="{FF2B5EF4-FFF2-40B4-BE49-F238E27FC236}">
                <a16:creationId xmlns:a16="http://schemas.microsoft.com/office/drawing/2014/main" id="{55A702C7-CE8C-4E88-AF2E-FB5B21B3B0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2179089"/>
            <a:ext cx="7391400" cy="2195021"/>
          </a:xfrm>
        </p:spPr>
      </p:pic>
      <p:sp>
        <p:nvSpPr>
          <p:cNvPr id="16" name="Rectangle 15">
            <a:extLst>
              <a:ext uri="{FF2B5EF4-FFF2-40B4-BE49-F238E27FC236}">
                <a16:creationId xmlns:a16="http://schemas.microsoft.com/office/drawing/2014/main" id="{25F129DC-A85C-4606-B78F-C37B914BF5B7}"/>
              </a:ext>
            </a:extLst>
          </p:cNvPr>
          <p:cNvSpPr/>
          <p:nvPr/>
        </p:nvSpPr>
        <p:spPr>
          <a:xfrm>
            <a:off x="1905000" y="3070745"/>
            <a:ext cx="762000" cy="152400"/>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61A3005-174D-4A8A-9C2C-B7354178CADD}"/>
              </a:ext>
            </a:extLst>
          </p:cNvPr>
          <p:cNvSpPr/>
          <p:nvPr/>
        </p:nvSpPr>
        <p:spPr>
          <a:xfrm>
            <a:off x="1476664" y="3629429"/>
            <a:ext cx="2286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C5CDECF-B9F6-41D3-92F1-5B3DE9B7D8BD}"/>
              </a:ext>
            </a:extLst>
          </p:cNvPr>
          <p:cNvSpPr txBox="1"/>
          <p:nvPr/>
        </p:nvSpPr>
        <p:spPr>
          <a:xfrm>
            <a:off x="1447800" y="4749090"/>
            <a:ext cx="6477000" cy="646331"/>
          </a:xfrm>
          <a:prstGeom prst="rect">
            <a:avLst/>
          </a:prstGeom>
          <a:noFill/>
        </p:spPr>
        <p:txBody>
          <a:bodyPr wrap="square" rtlCol="0">
            <a:spAutoFit/>
          </a:bodyPr>
          <a:lstStyle/>
          <a:p>
            <a:r>
              <a:rPr lang="en-US" i="1" dirty="0">
                <a:latin typeface="Calibri" panose="020F0502020204030204" pitchFamily="34" charset="0"/>
              </a:rPr>
              <a:t>Note: This link is not available unless the attachment function is enabled by PSRS.</a:t>
            </a:r>
          </a:p>
        </p:txBody>
      </p:sp>
    </p:spTree>
    <p:extLst>
      <p:ext uri="{BB962C8B-B14F-4D97-AF65-F5344CB8AC3E}">
        <p14:creationId xmlns:p14="http://schemas.microsoft.com/office/powerpoint/2010/main" val="234832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67CD-4AD9-4E4A-8A51-4A46A388AB8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533400" y="1981200"/>
            <a:ext cx="7848600" cy="4251573"/>
          </a:xfrm>
        </p:spPr>
        <p:txBody>
          <a:bodyPr/>
          <a:lstStyle/>
          <a:p>
            <a:pPr eaLnBrk="1" hangingPunct="1">
              <a:lnSpc>
                <a:spcPct val="100000"/>
              </a:lnSpc>
              <a:spcBef>
                <a:spcPts val="600"/>
              </a:spcBef>
              <a:spcAft>
                <a:spcPts val="200"/>
              </a:spcAft>
              <a:buSzPct val="110000"/>
              <a:buFont typeface="Trebuchet MS" panose="020B0603020202020204" pitchFamily="34" charset="0"/>
              <a:buAutoNum type="arabicPeriod"/>
            </a:pPr>
            <a:r>
              <a:rPr lang="en-US" altLang="en-US" sz="2400" dirty="0"/>
              <a:t>Use “View Events” menu to find Event requiring RCA</a:t>
            </a:r>
          </a:p>
          <a:p>
            <a:pPr eaLnBrk="1" hangingPunct="1">
              <a:lnSpc>
                <a:spcPct val="100000"/>
              </a:lnSpc>
              <a:spcBef>
                <a:spcPts val="600"/>
              </a:spcBef>
              <a:spcAft>
                <a:spcPts val="200"/>
              </a:spcAft>
              <a:buSzPct val="110000"/>
              <a:buFont typeface="Trebuchet MS" panose="020B0603020202020204" pitchFamily="34" charset="0"/>
              <a:buAutoNum type="arabicPeriod"/>
            </a:pPr>
            <a:r>
              <a:rPr lang="en-US" altLang="en-US" sz="2400" dirty="0"/>
              <a:t>Enter Root Cause and Action Plan</a:t>
            </a:r>
          </a:p>
          <a:p>
            <a:pPr eaLnBrk="1" hangingPunct="1">
              <a:lnSpc>
                <a:spcPct val="100000"/>
              </a:lnSpc>
              <a:spcBef>
                <a:spcPts val="600"/>
              </a:spcBef>
              <a:spcAft>
                <a:spcPts val="200"/>
              </a:spcAft>
              <a:buSzPct val="110000"/>
              <a:buFont typeface="Trebuchet MS" panose="020B0603020202020204" pitchFamily="34" charset="0"/>
              <a:buAutoNum type="arabicPeriod"/>
            </a:pPr>
            <a:r>
              <a:rPr lang="en-US" altLang="en-US" sz="2400" dirty="0"/>
              <a:t>Multiple Root Causes and Action Plans can be entered</a:t>
            </a:r>
          </a:p>
          <a:p>
            <a:pPr eaLnBrk="1" hangingPunct="1">
              <a:lnSpc>
                <a:spcPct val="100000"/>
              </a:lnSpc>
              <a:spcBef>
                <a:spcPts val="600"/>
              </a:spcBef>
              <a:spcAft>
                <a:spcPts val="200"/>
              </a:spcAft>
              <a:buSzPct val="110000"/>
              <a:buFont typeface="Trebuchet MS" panose="020B0603020202020204" pitchFamily="34" charset="0"/>
              <a:buAutoNum type="arabicPeriod"/>
            </a:pPr>
            <a:r>
              <a:rPr lang="en-US" altLang="en-US" sz="2400" dirty="0"/>
              <a:t>PSRS reviews RCA and responds with next step</a:t>
            </a:r>
          </a:p>
          <a:p>
            <a:pPr eaLnBrk="1" hangingPunct="1">
              <a:lnSpc>
                <a:spcPct val="100000"/>
              </a:lnSpc>
              <a:spcBef>
                <a:spcPts val="600"/>
              </a:spcBef>
              <a:spcAft>
                <a:spcPts val="200"/>
              </a:spcAft>
              <a:buSzPct val="110000"/>
              <a:buFont typeface="Trebuchet MS" panose="020B0603020202020204" pitchFamily="34" charset="0"/>
              <a:buAutoNum type="arabicPeriod"/>
            </a:pPr>
            <a:r>
              <a:rPr lang="en-US" altLang="en-US" sz="2400" dirty="0"/>
              <a:t>Review PSRS comments and respond accordingly</a:t>
            </a:r>
          </a:p>
          <a:p>
            <a:endParaRPr lang="en-US"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85800" y="1367135"/>
            <a:ext cx="7848600" cy="461665"/>
          </a:xfrm>
          <a:prstGeom prst="rect">
            <a:avLst/>
          </a:prstGeom>
          <a:noFill/>
        </p:spPr>
        <p:txBody>
          <a:bodyPr wrap="square" rtlCol="0">
            <a:spAutoFit/>
          </a:bodyPr>
          <a:lstStyle/>
          <a:p>
            <a:pPr algn="ctr"/>
            <a:r>
              <a:rPr lang="en-US" sz="2400" b="1" dirty="0">
                <a:latin typeface="+mn-lt"/>
              </a:rPr>
              <a:t>REVIEW</a:t>
            </a:r>
            <a:endParaRPr lang="en-US" sz="2400" dirty="0">
              <a:latin typeface="+mn-lt"/>
            </a:endParaRPr>
          </a:p>
        </p:txBody>
      </p:sp>
    </p:spTree>
    <p:extLst>
      <p:ext uri="{BB962C8B-B14F-4D97-AF65-F5344CB8AC3E}">
        <p14:creationId xmlns:p14="http://schemas.microsoft.com/office/powerpoint/2010/main" val="18841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66C5-569A-4571-89BE-A466E467DB8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BD7860B-C97C-4EBC-9418-352828E5BFAA}"/>
              </a:ext>
            </a:extLst>
          </p:cNvPr>
          <p:cNvSpPr>
            <a:spLocks noGrp="1"/>
          </p:cNvSpPr>
          <p:nvPr>
            <p:ph idx="1"/>
          </p:nvPr>
        </p:nvSpPr>
        <p:spPr/>
        <p:txBody>
          <a:bodyPr/>
          <a:lstStyle/>
          <a:p>
            <a:pPr marL="0" lvl="0" indent="0" algn="ctr" eaLnBrk="1" hangingPunct="1">
              <a:buNone/>
              <a:defRPr/>
            </a:pPr>
            <a:r>
              <a:rPr lang="en-US" altLang="en-US" sz="2400" i="1" dirty="0">
                <a:solidFill>
                  <a:srgbClr val="000000"/>
                </a:solidFill>
                <a:latin typeface="Georgia"/>
              </a:rPr>
              <a:t>Next Module</a:t>
            </a:r>
          </a:p>
          <a:p>
            <a:pPr marL="514350" indent="-514350">
              <a:spcBef>
                <a:spcPts val="600"/>
              </a:spcBef>
              <a:spcAft>
                <a:spcPts val="200"/>
              </a:spcAft>
              <a:buSzPct val="110000"/>
              <a:buFont typeface="+mj-lt"/>
              <a:buAutoNum type="romanUcPeriod"/>
            </a:pPr>
            <a:endParaRPr lang="en-US" altLang="en-US" dirty="0"/>
          </a:p>
          <a:p>
            <a:pPr marL="514350" indent="-514350">
              <a:spcBef>
                <a:spcPts val="600"/>
              </a:spcBef>
              <a:spcAft>
                <a:spcPts val="200"/>
              </a:spcAft>
              <a:buSzPct val="110000"/>
              <a:buFont typeface="+mj-lt"/>
              <a:buAutoNum type="romanUcPeriod"/>
            </a:pPr>
            <a:r>
              <a:rPr lang="en-US" altLang="en-US" sz="2800" dirty="0"/>
              <a:t>System Navigation</a:t>
            </a:r>
          </a:p>
          <a:p>
            <a:pPr marL="514350" indent="-514350">
              <a:spcBef>
                <a:spcPts val="600"/>
              </a:spcBef>
              <a:spcAft>
                <a:spcPts val="200"/>
              </a:spcAft>
              <a:buSzPct val="110000"/>
              <a:buFont typeface="+mj-lt"/>
              <a:buAutoNum type="romanUcPeriod"/>
            </a:pPr>
            <a:r>
              <a:rPr lang="en-US" altLang="en-US" sz="2800" dirty="0"/>
              <a:t>Reports</a:t>
            </a:r>
          </a:p>
          <a:p>
            <a:pPr marL="514350" indent="-514350">
              <a:spcBef>
                <a:spcPts val="600"/>
              </a:spcBef>
              <a:spcAft>
                <a:spcPts val="200"/>
              </a:spcAft>
              <a:buSzPct val="110000"/>
              <a:buFont typeface="+mj-lt"/>
              <a:buAutoNum type="romanUcPeriod"/>
            </a:pPr>
            <a:r>
              <a:rPr lang="en-US" altLang="en-US" sz="2800" dirty="0"/>
              <a:t>Resources and Support</a:t>
            </a:r>
          </a:p>
        </p:txBody>
      </p:sp>
    </p:spTree>
    <p:extLst>
      <p:ext uri="{BB962C8B-B14F-4D97-AF65-F5344CB8AC3E}">
        <p14:creationId xmlns:p14="http://schemas.microsoft.com/office/powerpoint/2010/main" val="1315370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374136" y="427421"/>
            <a:ext cx="8395728" cy="769441"/>
          </a:xfrm>
          <a:prstGeom prst="rect">
            <a:avLst/>
          </a:prstGeom>
          <a:noFill/>
        </p:spPr>
        <p:txBody>
          <a:bodyPr wrap="square" rtlCol="0">
            <a:spAutoFit/>
          </a:bodyPr>
          <a:lstStyle/>
          <a:p>
            <a:pPr marL="514350" indent="-514350">
              <a:buFont typeface="+mj-lt"/>
              <a:buAutoNum type="romanUcPeriod"/>
            </a:pPr>
            <a:r>
              <a:rPr lang="en-US" sz="2200" b="1" dirty="0">
                <a:latin typeface="+mn-lt"/>
              </a:rPr>
              <a:t>Preparing to Enter Root Cause Analysis and Action Plan – </a:t>
            </a:r>
            <a:r>
              <a:rPr lang="en-US" sz="2200" b="1" i="1" dirty="0">
                <a:latin typeface="+mn-lt"/>
              </a:rPr>
              <a:t>continued</a:t>
            </a:r>
            <a:r>
              <a:rPr lang="en-US" sz="2200" b="1" dirty="0">
                <a:latin typeface="+mn-lt"/>
              </a:rPr>
              <a:t> </a:t>
            </a:r>
          </a:p>
        </p:txBody>
      </p:sp>
      <p:pic>
        <p:nvPicPr>
          <p:cNvPr id="9" name="Picture 8">
            <a:extLst>
              <a:ext uri="{FF2B5EF4-FFF2-40B4-BE49-F238E27FC236}">
                <a16:creationId xmlns:a16="http://schemas.microsoft.com/office/drawing/2014/main" id="{833B1885-C525-4620-974F-954E172459FE}"/>
              </a:ext>
            </a:extLst>
          </p:cNvPr>
          <p:cNvPicPr>
            <a:picLocks noChangeAspect="1"/>
          </p:cNvPicPr>
          <p:nvPr/>
        </p:nvPicPr>
        <p:blipFill rotWithShape="1">
          <a:blip r:embed="rId3">
            <a:extLst>
              <a:ext uri="{28A0092B-C50C-407E-A947-70E740481C1C}">
                <a14:useLocalDpi xmlns:a14="http://schemas.microsoft.com/office/drawing/2010/main" val="0"/>
              </a:ext>
            </a:extLst>
          </a:blip>
          <a:srcRect l="908" r="1978" b="6214"/>
          <a:stretch/>
        </p:blipFill>
        <p:spPr>
          <a:xfrm>
            <a:off x="533400" y="1447800"/>
            <a:ext cx="8153400" cy="4114800"/>
          </a:xfrm>
          <a:prstGeom prst="rect">
            <a:avLst/>
          </a:prstGeom>
        </p:spPr>
      </p:pic>
      <p:sp>
        <p:nvSpPr>
          <p:cNvPr id="10" name="Rectangle 9">
            <a:extLst>
              <a:ext uri="{FF2B5EF4-FFF2-40B4-BE49-F238E27FC236}">
                <a16:creationId xmlns:a16="http://schemas.microsoft.com/office/drawing/2014/main" id="{45AAAFF5-97C3-4FD0-B4A5-91954476815A}"/>
              </a:ext>
            </a:extLst>
          </p:cNvPr>
          <p:cNvSpPr/>
          <p:nvPr/>
        </p:nvSpPr>
        <p:spPr>
          <a:xfrm>
            <a:off x="1485900" y="2237010"/>
            <a:ext cx="838200" cy="152400"/>
          </a:xfrm>
          <a:prstGeom prst="rect">
            <a:avLst/>
          </a:prstGeom>
          <a:solidFill>
            <a:srgbClr val="EA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BAAC922-89C2-4840-B489-F9B87F1E258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12821" t="11498" r="10256"/>
          <a:stretch/>
        </p:blipFill>
        <p:spPr>
          <a:xfrm>
            <a:off x="6172200" y="2206530"/>
            <a:ext cx="1066800" cy="745863"/>
          </a:xfrm>
          <a:prstGeom prst="rect">
            <a:avLst/>
          </a:prstGeom>
        </p:spPr>
      </p:pic>
      <p:sp>
        <p:nvSpPr>
          <p:cNvPr id="11" name="Oval 10">
            <a:extLst>
              <a:ext uri="{FF2B5EF4-FFF2-40B4-BE49-F238E27FC236}">
                <a16:creationId xmlns:a16="http://schemas.microsoft.com/office/drawing/2014/main" id="{3ADCB974-B445-425D-97B2-C1142ABF5AF0}"/>
              </a:ext>
            </a:extLst>
          </p:cNvPr>
          <p:cNvSpPr/>
          <p:nvPr/>
        </p:nvSpPr>
        <p:spPr>
          <a:xfrm>
            <a:off x="5943600" y="1974999"/>
            <a:ext cx="1066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330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6D374-B77E-494E-81F0-E5E72234A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63" y="1913763"/>
            <a:ext cx="7586273" cy="3258312"/>
          </a:xfrm>
          <a:prstGeom prst="rect">
            <a:avLst/>
          </a:prstGeom>
        </p:spPr>
      </p:pic>
      <p:sp>
        <p:nvSpPr>
          <p:cNvPr id="3" name="Content Placeholder 2">
            <a:extLst>
              <a:ext uri="{FF2B5EF4-FFF2-40B4-BE49-F238E27FC236}">
                <a16:creationId xmlns:a16="http://schemas.microsoft.com/office/drawing/2014/main" id="{CB8BFD1B-1471-4B85-AEBC-D35E4FD9411C}"/>
              </a:ext>
            </a:extLst>
          </p:cNvPr>
          <p:cNvSpPr>
            <a:spLocks noGrp="1"/>
          </p:cNvSpPr>
          <p:nvPr>
            <p:ph idx="1"/>
          </p:nvPr>
        </p:nvSpPr>
        <p:spPr>
          <a:xfrm>
            <a:off x="609600" y="1066800"/>
            <a:ext cx="7848600" cy="4779005"/>
          </a:xfrm>
        </p:spPr>
        <p:txBody>
          <a:bodyPr/>
          <a:lstStyle/>
          <a:p>
            <a:pPr marL="349250" indent="-349250" algn="ctr" eaLnBrk="1" hangingPunct="1">
              <a:lnSpc>
                <a:spcPct val="100000"/>
              </a:lnSpc>
              <a:spcBef>
                <a:spcPts val="300"/>
              </a:spcBef>
              <a:buFontTx/>
              <a:buNone/>
              <a:defRPr/>
            </a:pPr>
            <a:r>
              <a:rPr lang="en-US" sz="2400" dirty="0"/>
              <a:t>View Events (includes RCAs)</a:t>
            </a:r>
            <a:endParaRPr lang="en-US" sz="1800" dirty="0"/>
          </a:p>
        </p:txBody>
      </p:sp>
      <p:sp>
        <p:nvSpPr>
          <p:cNvPr id="4" name="TextBox 3">
            <a:extLst>
              <a:ext uri="{FF2B5EF4-FFF2-40B4-BE49-F238E27FC236}">
                <a16:creationId xmlns:a16="http://schemas.microsoft.com/office/drawing/2014/main" id="{BCFBDC3F-ABEE-4BAE-B164-10685511A0D0}"/>
              </a:ext>
            </a:extLst>
          </p:cNvPr>
          <p:cNvSpPr txBox="1"/>
          <p:nvPr/>
        </p:nvSpPr>
        <p:spPr>
          <a:xfrm>
            <a:off x="612531" y="242754"/>
            <a:ext cx="7568131" cy="769441"/>
          </a:xfrm>
          <a:prstGeom prst="rect">
            <a:avLst/>
          </a:prstGeom>
          <a:noFill/>
        </p:spPr>
        <p:txBody>
          <a:bodyPr wrap="square" rtlCol="0">
            <a:spAutoFit/>
          </a:bodyPr>
          <a:lstStyle/>
          <a:p>
            <a:pPr marL="514350" lvl="0" indent="-514350">
              <a:buFont typeface="+mj-lt"/>
              <a:buAutoNum type="romanUcPeriod"/>
            </a:pPr>
            <a:r>
              <a:rPr lang="en-US" sz="2200" b="1" dirty="0">
                <a:solidFill>
                  <a:srgbClr val="000000"/>
                </a:solidFill>
                <a:latin typeface="Georgia"/>
              </a:rPr>
              <a:t>Preparing to Enter Root Cause Analysis and Action Plan </a:t>
            </a:r>
            <a:r>
              <a:rPr lang="en-US" sz="2200" b="1" i="1" dirty="0">
                <a:solidFill>
                  <a:srgbClr val="000000"/>
                </a:solidFill>
                <a:latin typeface="Georgia"/>
              </a:rPr>
              <a:t>– continued </a:t>
            </a:r>
          </a:p>
        </p:txBody>
      </p:sp>
      <p:sp>
        <p:nvSpPr>
          <p:cNvPr id="6" name="Oval 5">
            <a:extLst>
              <a:ext uri="{FF2B5EF4-FFF2-40B4-BE49-F238E27FC236}">
                <a16:creationId xmlns:a16="http://schemas.microsoft.com/office/drawing/2014/main" id="{03524847-3497-4A50-824D-E0D23F485C49}"/>
              </a:ext>
            </a:extLst>
          </p:cNvPr>
          <p:cNvSpPr/>
          <p:nvPr/>
        </p:nvSpPr>
        <p:spPr>
          <a:xfrm>
            <a:off x="1143000" y="47244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393167D-8203-4491-ABC3-E52A8B18C8CF}"/>
              </a:ext>
            </a:extLst>
          </p:cNvPr>
          <p:cNvSpPr/>
          <p:nvPr/>
        </p:nvSpPr>
        <p:spPr>
          <a:xfrm>
            <a:off x="1752600" y="2590800"/>
            <a:ext cx="914400" cy="152400"/>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091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BDC3F-ABEE-4BAE-B164-10685511A0D0}"/>
              </a:ext>
            </a:extLst>
          </p:cNvPr>
          <p:cNvSpPr txBox="1"/>
          <p:nvPr/>
        </p:nvSpPr>
        <p:spPr>
          <a:xfrm>
            <a:off x="612531" y="242754"/>
            <a:ext cx="7568131" cy="769441"/>
          </a:xfrm>
          <a:prstGeom prst="rect">
            <a:avLst/>
          </a:prstGeom>
          <a:noFill/>
        </p:spPr>
        <p:txBody>
          <a:bodyPr wrap="square" rtlCol="0">
            <a:spAutoFit/>
          </a:bodyPr>
          <a:lstStyle/>
          <a:p>
            <a:pPr marL="514350" lvl="0" indent="-514350">
              <a:buFont typeface="+mj-lt"/>
              <a:buAutoNum type="romanUcPeriod"/>
            </a:pPr>
            <a:r>
              <a:rPr lang="en-US" sz="2200" b="1" dirty="0">
                <a:solidFill>
                  <a:srgbClr val="000000"/>
                </a:solidFill>
                <a:latin typeface="Georgia"/>
              </a:rPr>
              <a:t>Preparing to Enter Root Cause Analysis and Action Plan </a:t>
            </a:r>
            <a:r>
              <a:rPr lang="en-US" sz="2200" b="1" i="1" dirty="0">
                <a:solidFill>
                  <a:srgbClr val="000000"/>
                </a:solidFill>
                <a:latin typeface="Georgia"/>
              </a:rPr>
              <a:t>– continued </a:t>
            </a:r>
          </a:p>
        </p:txBody>
      </p:sp>
      <p:sp>
        <p:nvSpPr>
          <p:cNvPr id="7" name="Content Placeholder 2">
            <a:extLst>
              <a:ext uri="{FF2B5EF4-FFF2-40B4-BE49-F238E27FC236}">
                <a16:creationId xmlns:a16="http://schemas.microsoft.com/office/drawing/2014/main" id="{78C26865-B16E-4E49-9169-5268973A70BA}"/>
              </a:ext>
            </a:extLst>
          </p:cNvPr>
          <p:cNvSpPr txBox="1">
            <a:spLocks/>
          </p:cNvSpPr>
          <p:nvPr/>
        </p:nvSpPr>
        <p:spPr bwMode="auto">
          <a:xfrm>
            <a:off x="809847" y="2353240"/>
            <a:ext cx="7391400" cy="404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9900"/>
              </a:buClr>
              <a:buSzPct val="170000"/>
              <a:buFont typeface="Times New Roman" panose="02020603050405020304" pitchFamily="18" charset="0"/>
              <a:buChar char="•"/>
              <a:defRPr sz="2000" b="1">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CC9900"/>
              </a:buClr>
              <a:buSzPct val="150000"/>
              <a:buFont typeface="Times New Roman" panose="02020603050405020304" pitchFamily="18" charset="0"/>
              <a:buChar char="•"/>
              <a:defRPr>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16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4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1400">
                <a:solidFill>
                  <a:schemeClr val="tx1"/>
                </a:solidFill>
                <a:latin typeface="Calibri" panose="020F0502020204030204" pitchFamily="34" charset="0"/>
              </a:defRPr>
            </a:lvl5pPr>
            <a:lvl6pPr marL="2514600" indent="-228600" algn="l" rtl="0" fontAlgn="base">
              <a:spcBef>
                <a:spcPct val="20000"/>
              </a:spcBef>
              <a:spcAft>
                <a:spcPct val="0"/>
              </a:spcAft>
              <a:buChar char="»"/>
              <a:defRPr sz="1400">
                <a:solidFill>
                  <a:schemeClr val="tx1"/>
                </a:solidFill>
                <a:latin typeface="Times New Roman" pitchFamily="18" charset="0"/>
              </a:defRPr>
            </a:lvl6pPr>
            <a:lvl7pPr marL="2971800" indent="-228600" algn="l" rtl="0" fontAlgn="base">
              <a:spcBef>
                <a:spcPct val="20000"/>
              </a:spcBef>
              <a:spcAft>
                <a:spcPct val="0"/>
              </a:spcAft>
              <a:buChar char="»"/>
              <a:defRPr sz="1400">
                <a:solidFill>
                  <a:schemeClr val="tx1"/>
                </a:solidFill>
                <a:latin typeface="Times New Roman" pitchFamily="18" charset="0"/>
              </a:defRPr>
            </a:lvl7pPr>
            <a:lvl8pPr marL="3429000" indent="-228600" algn="l" rtl="0" fontAlgn="base">
              <a:spcBef>
                <a:spcPct val="20000"/>
              </a:spcBef>
              <a:spcAft>
                <a:spcPct val="0"/>
              </a:spcAft>
              <a:buChar char="»"/>
              <a:defRPr sz="1400">
                <a:solidFill>
                  <a:schemeClr val="tx1"/>
                </a:solidFill>
                <a:latin typeface="Times New Roman" pitchFamily="18" charset="0"/>
              </a:defRPr>
            </a:lvl8pPr>
            <a:lvl9pPr marL="3886200" indent="-228600" algn="l" rtl="0" fontAlgn="base">
              <a:spcBef>
                <a:spcPct val="20000"/>
              </a:spcBef>
              <a:spcAft>
                <a:spcPct val="0"/>
              </a:spcAft>
              <a:buChar char="»"/>
              <a:defRPr sz="1400">
                <a:solidFill>
                  <a:schemeClr val="tx1"/>
                </a:solidFill>
                <a:latin typeface="Times New Roman" pitchFamily="18" charset="0"/>
              </a:defRPr>
            </a:lvl9pPr>
          </a:lstStyle>
          <a:p>
            <a:endParaRPr lang="en-US" kern="0" dirty="0"/>
          </a:p>
        </p:txBody>
      </p:sp>
      <p:sp>
        <p:nvSpPr>
          <p:cNvPr id="8" name="TextBox 7">
            <a:extLst>
              <a:ext uri="{FF2B5EF4-FFF2-40B4-BE49-F238E27FC236}">
                <a16:creationId xmlns:a16="http://schemas.microsoft.com/office/drawing/2014/main" id="{AB7B03AF-4E3E-4D10-9E50-7069D14D4C54}"/>
              </a:ext>
            </a:extLst>
          </p:cNvPr>
          <p:cNvSpPr txBox="1"/>
          <p:nvPr/>
        </p:nvSpPr>
        <p:spPr>
          <a:xfrm>
            <a:off x="1119996" y="1421487"/>
            <a:ext cx="6553200" cy="738664"/>
          </a:xfrm>
          <a:prstGeom prst="rect">
            <a:avLst/>
          </a:prstGeom>
          <a:noFill/>
        </p:spPr>
        <p:txBody>
          <a:bodyPr wrap="square" rtlCol="0">
            <a:spAutoFit/>
          </a:bodyPr>
          <a:lstStyle/>
          <a:p>
            <a:pPr algn="ctr"/>
            <a:r>
              <a:rPr lang="en-US" sz="2400" b="1" dirty="0">
                <a:latin typeface="Calibri" panose="020F0502020204030204" pitchFamily="34" charset="0"/>
              </a:rPr>
              <a:t>Locate Comments</a:t>
            </a:r>
          </a:p>
          <a:p>
            <a:pPr algn="ctr"/>
            <a:endParaRPr lang="en-US" dirty="0"/>
          </a:p>
        </p:txBody>
      </p:sp>
      <p:pic>
        <p:nvPicPr>
          <p:cNvPr id="3" name="Picture 2">
            <a:extLst>
              <a:ext uri="{FF2B5EF4-FFF2-40B4-BE49-F238E27FC236}">
                <a16:creationId xmlns:a16="http://schemas.microsoft.com/office/drawing/2014/main" id="{01052E30-17E0-4DF3-B16E-5130FFFC8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54" y="2079638"/>
            <a:ext cx="7813092" cy="1638353"/>
          </a:xfrm>
          <a:prstGeom prst="rect">
            <a:avLst/>
          </a:prstGeom>
        </p:spPr>
      </p:pic>
      <p:sp>
        <p:nvSpPr>
          <p:cNvPr id="5" name="Rectangle 4">
            <a:extLst>
              <a:ext uri="{FF2B5EF4-FFF2-40B4-BE49-F238E27FC236}">
                <a16:creationId xmlns:a16="http://schemas.microsoft.com/office/drawing/2014/main" id="{528630F7-49D3-4934-AC28-FC8A20CCA774}"/>
              </a:ext>
            </a:extLst>
          </p:cNvPr>
          <p:cNvSpPr/>
          <p:nvPr/>
        </p:nvSpPr>
        <p:spPr>
          <a:xfrm>
            <a:off x="1600200" y="2667000"/>
            <a:ext cx="685800" cy="151302"/>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E794497A-68FC-4A58-867D-5914BAB9AD6A}"/>
              </a:ext>
            </a:extLst>
          </p:cNvPr>
          <p:cNvSpPr/>
          <p:nvPr/>
        </p:nvSpPr>
        <p:spPr>
          <a:xfrm>
            <a:off x="838200" y="2990995"/>
            <a:ext cx="3200400" cy="277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565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B2830EFE35574E93D2C60256FB6176" ma:contentTypeVersion="10" ma:contentTypeDescription="Create a new document." ma:contentTypeScope="" ma:versionID="6bf02d11c075e107bcd4f6ebcb52d083">
  <xsd:schema xmlns:xsd="http://www.w3.org/2001/XMLSchema" xmlns:xs="http://www.w3.org/2001/XMLSchema" xmlns:p="http://schemas.microsoft.com/office/2006/metadata/properties" xmlns:ns2="926196ce-6915-4977-9f7e-2fa798264a27" xmlns:ns3="e1c9fbc4-6aa8-40c1-93a7-40e37a8d9e5a" targetNamespace="http://schemas.microsoft.com/office/2006/metadata/properties" ma:root="true" ma:fieldsID="0512420492731b809ac2aa9dcc0bfd76" ns2:_="" ns3:_="">
    <xsd:import namespace="926196ce-6915-4977-9f7e-2fa798264a27"/>
    <xsd:import namespace="e1c9fbc4-6aa8-40c1-93a7-40e37a8d9e5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6196ce-6915-4977-9f7e-2fa798264a2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1c9fbc4-6aa8-40c1-93a7-40e37a8d9e5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B51173-11AD-46A8-963B-507C2013EE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6196ce-6915-4977-9f7e-2fa798264a27"/>
    <ds:schemaRef ds:uri="e1c9fbc4-6aa8-40c1-93a7-40e37a8d9e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F7DDC5-25FF-4297-A753-EF596224214A}">
  <ds:schemaRefs>
    <ds:schemaRef ds:uri="http://schemas.microsoft.com/sharepoint/v3/contenttype/forms"/>
  </ds:schemaRefs>
</ds:datastoreItem>
</file>

<file path=customXml/itemProps3.xml><?xml version="1.0" encoding="utf-8"?>
<ds:datastoreItem xmlns:ds="http://schemas.openxmlformats.org/officeDocument/2006/customXml" ds:itemID="{BE183FBA-8794-41D8-B401-F507AB1F379A}">
  <ds:schemaRefs>
    <ds:schemaRef ds:uri="http://purl.org/dc/dcmitype/"/>
    <ds:schemaRef ds:uri="http://purl.org/dc/elements/1.1/"/>
    <ds:schemaRef ds:uri="http://schemas.microsoft.com/office/2006/metadata/properties"/>
    <ds:schemaRef ds:uri="e1c9fbc4-6aa8-40c1-93a7-40e37a8d9e5a"/>
    <ds:schemaRef ds:uri="http://schemas.microsoft.com/office/infopath/2007/PartnerControls"/>
    <ds:schemaRef ds:uri="http://schemas.microsoft.com/office/2006/documentManagement/types"/>
    <ds:schemaRef ds:uri="http://schemas.openxmlformats.org/package/2006/metadata/core-properties"/>
    <ds:schemaRef ds:uri="926196ce-6915-4977-9f7e-2fa798264a2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19003</TotalTime>
  <Words>1813</Words>
  <Application>Microsoft Office PowerPoint</Application>
  <PresentationFormat>On-screen Show (4:3)</PresentationFormat>
  <Paragraphs>367</Paragraphs>
  <Slides>64</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Georgia</vt:lpstr>
      <vt:lpstr>Times New Roman</vt:lpstr>
      <vt:lpstr>Trebuchet MS</vt:lpstr>
      <vt:lpstr>1_Default Design</vt:lpstr>
      <vt:lpstr>State of New Jersey Department of Health  Patient Safety  Reporting System  Module 3 – Root Cause Analysis </vt:lpstr>
      <vt:lpstr>Patient Safety Reporting System  Course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III. RCA Review by PSRS - continued   </vt:lpstr>
      <vt:lpstr>  III.  RCA Review by PSRS - continued   </vt:lpstr>
      <vt:lpstr>III.  RCA Review by PSRS - continue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NJDHSS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jchoi</dc:creator>
  <cp:lastModifiedBy>Noble, Mary C</cp:lastModifiedBy>
  <cp:revision>580</cp:revision>
  <cp:lastPrinted>2017-11-14T18:51:13Z</cp:lastPrinted>
  <dcterms:created xsi:type="dcterms:W3CDTF">2010-08-12T18:59:57Z</dcterms:created>
  <dcterms:modified xsi:type="dcterms:W3CDTF">2018-11-26T18:12:30Z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0x010100D3B2830EFE35574E93D2C60256FB6176</vt:lpwstr>
  </property>
</Properties>
</file>